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7"/>
  </p:notesMasterIdLst>
  <p:handoutMasterIdLst>
    <p:handoutMasterId r:id="rId158"/>
  </p:handoutMasterIdLst>
  <p:sldIdLst>
    <p:sldId id="448" r:id="rId2"/>
    <p:sldId id="449" r:id="rId3"/>
    <p:sldId id="256" r:id="rId4"/>
    <p:sldId id="257" r:id="rId5"/>
    <p:sldId id="267" r:id="rId6"/>
    <p:sldId id="259" r:id="rId7"/>
    <p:sldId id="299" r:id="rId8"/>
    <p:sldId id="260" r:id="rId9"/>
    <p:sldId id="258" r:id="rId10"/>
    <p:sldId id="261" r:id="rId11"/>
    <p:sldId id="262" r:id="rId12"/>
    <p:sldId id="269" r:id="rId13"/>
    <p:sldId id="270" r:id="rId14"/>
    <p:sldId id="271" r:id="rId15"/>
    <p:sldId id="268" r:id="rId16"/>
    <p:sldId id="263" r:id="rId17"/>
    <p:sldId id="264" r:id="rId18"/>
    <p:sldId id="273" r:id="rId19"/>
    <p:sldId id="274" r:id="rId20"/>
    <p:sldId id="272" r:id="rId21"/>
    <p:sldId id="275" r:id="rId22"/>
    <p:sldId id="276" r:id="rId23"/>
    <p:sldId id="277" r:id="rId24"/>
    <p:sldId id="278" r:id="rId25"/>
    <p:sldId id="279" r:id="rId26"/>
    <p:sldId id="280" r:id="rId27"/>
    <p:sldId id="282" r:id="rId28"/>
    <p:sldId id="281" r:id="rId29"/>
    <p:sldId id="283" r:id="rId30"/>
    <p:sldId id="284" r:id="rId31"/>
    <p:sldId id="285" r:id="rId32"/>
    <p:sldId id="286" r:id="rId33"/>
    <p:sldId id="287" r:id="rId34"/>
    <p:sldId id="289" r:id="rId35"/>
    <p:sldId id="290" r:id="rId36"/>
    <p:sldId id="291" r:id="rId37"/>
    <p:sldId id="292" r:id="rId38"/>
    <p:sldId id="293" r:id="rId39"/>
    <p:sldId id="295" r:id="rId40"/>
    <p:sldId id="294" r:id="rId41"/>
    <p:sldId id="297" r:id="rId42"/>
    <p:sldId id="298" r:id="rId43"/>
    <p:sldId id="300" r:id="rId44"/>
    <p:sldId id="301" r:id="rId45"/>
    <p:sldId id="302" r:id="rId46"/>
    <p:sldId id="303" r:id="rId47"/>
    <p:sldId id="304" r:id="rId48"/>
    <p:sldId id="296" r:id="rId49"/>
    <p:sldId id="306" r:id="rId50"/>
    <p:sldId id="307" r:id="rId51"/>
    <p:sldId id="308" r:id="rId52"/>
    <p:sldId id="309" r:id="rId53"/>
    <p:sldId id="310" r:id="rId54"/>
    <p:sldId id="311" r:id="rId55"/>
    <p:sldId id="305" r:id="rId56"/>
    <p:sldId id="312" r:id="rId57"/>
    <p:sldId id="313" r:id="rId58"/>
    <p:sldId id="447"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76" r:id="rId104"/>
    <p:sldId id="377" r:id="rId105"/>
    <p:sldId id="396" r:id="rId106"/>
    <p:sldId id="397" r:id="rId107"/>
    <p:sldId id="398" r:id="rId108"/>
    <p:sldId id="399" r:id="rId109"/>
    <p:sldId id="400" r:id="rId110"/>
    <p:sldId id="401" r:id="rId111"/>
    <p:sldId id="402" r:id="rId112"/>
    <p:sldId id="403" r:id="rId113"/>
    <p:sldId id="404" r:id="rId114"/>
    <p:sldId id="405" r:id="rId115"/>
    <p:sldId id="406" r:id="rId116"/>
    <p:sldId id="407" r:id="rId117"/>
    <p:sldId id="408" r:id="rId118"/>
    <p:sldId id="409" r:id="rId119"/>
    <p:sldId id="410" r:id="rId120"/>
    <p:sldId id="411" r:id="rId121"/>
    <p:sldId id="412" r:id="rId122"/>
    <p:sldId id="413" r:id="rId123"/>
    <p:sldId id="414" r:id="rId124"/>
    <p:sldId id="415" r:id="rId125"/>
    <p:sldId id="416" r:id="rId126"/>
    <p:sldId id="417" r:id="rId127"/>
    <p:sldId id="418" r:id="rId128"/>
    <p:sldId id="419" r:id="rId129"/>
    <p:sldId id="420" r:id="rId130"/>
    <p:sldId id="421" r:id="rId131"/>
    <p:sldId id="422" r:id="rId132"/>
    <p:sldId id="423" r:id="rId133"/>
    <p:sldId id="424" r:id="rId134"/>
    <p:sldId id="425" r:id="rId135"/>
    <p:sldId id="426" r:id="rId136"/>
    <p:sldId id="427" r:id="rId137"/>
    <p:sldId id="428" r:id="rId138"/>
    <p:sldId id="429" r:id="rId139"/>
    <p:sldId id="430" r:id="rId140"/>
    <p:sldId id="431" r:id="rId141"/>
    <p:sldId id="432" r:id="rId142"/>
    <p:sldId id="433" r:id="rId143"/>
    <p:sldId id="434" r:id="rId144"/>
    <p:sldId id="435" r:id="rId145"/>
    <p:sldId id="436" r:id="rId146"/>
    <p:sldId id="437" r:id="rId147"/>
    <p:sldId id="438" r:id="rId148"/>
    <p:sldId id="439" r:id="rId149"/>
    <p:sldId id="440" r:id="rId150"/>
    <p:sldId id="441" r:id="rId151"/>
    <p:sldId id="442" r:id="rId152"/>
    <p:sldId id="443" r:id="rId153"/>
    <p:sldId id="444" r:id="rId154"/>
    <p:sldId id="445" r:id="rId155"/>
    <p:sldId id="446" r:id="rId156"/>
  </p:sldIdLst>
  <p:sldSz cx="9144000" cy="6858000" type="screen4x3"/>
  <p:notesSz cx="9220200" cy="69469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3399"/>
    <a:srgbClr val="99CCFF"/>
    <a:srgbClr val="FF0000"/>
    <a:srgbClr val="33CC33"/>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5" autoAdjust="0"/>
    <p:restoredTop sz="86379" autoAdjust="0"/>
  </p:normalViewPr>
  <p:slideViewPr>
    <p:cSldViewPr>
      <p:cViewPr>
        <p:scale>
          <a:sx n="82" d="100"/>
          <a:sy n="82" d="100"/>
        </p:scale>
        <p:origin x="-131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62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a:lvl1pPr>
          </a:lstStyle>
          <a:p>
            <a:pPr>
              <a:defRPr/>
            </a:pPr>
            <a:endParaRPr lang="en-US"/>
          </a:p>
        </p:txBody>
      </p:sp>
      <p:sp>
        <p:nvSpPr>
          <p:cNvPr id="79875" name="Rectangle 3"/>
          <p:cNvSpPr>
            <a:spLocks noGrp="1" noChangeArrowheads="1"/>
          </p:cNvSpPr>
          <p:nvPr>
            <p:ph type="dt" sz="quarter" idx="1"/>
          </p:nvPr>
        </p:nvSpPr>
        <p:spPr bwMode="auto">
          <a:xfrm>
            <a:off x="5222875" y="0"/>
            <a:ext cx="3995738"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a:lvl1pPr>
          </a:lstStyle>
          <a:p>
            <a:pPr>
              <a:defRPr/>
            </a:pPr>
            <a:endParaRPr lang="en-US"/>
          </a:p>
        </p:txBody>
      </p:sp>
      <p:sp>
        <p:nvSpPr>
          <p:cNvPr id="79876" name="Rectangle 4"/>
          <p:cNvSpPr>
            <a:spLocks noGrp="1" noChangeArrowheads="1"/>
          </p:cNvSpPr>
          <p:nvPr>
            <p:ph type="ftr" sz="quarter" idx="2"/>
          </p:nvPr>
        </p:nvSpPr>
        <p:spPr bwMode="auto">
          <a:xfrm>
            <a:off x="0" y="6599238"/>
            <a:ext cx="3994150"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a:lvl1pPr>
          </a:lstStyle>
          <a:p>
            <a:pPr>
              <a:defRPr/>
            </a:pPr>
            <a:endParaRPr lang="en-US"/>
          </a:p>
        </p:txBody>
      </p:sp>
      <p:sp>
        <p:nvSpPr>
          <p:cNvPr id="79877" name="Rectangle 5"/>
          <p:cNvSpPr>
            <a:spLocks noGrp="1" noChangeArrowheads="1"/>
          </p:cNvSpPr>
          <p:nvPr>
            <p:ph type="sldNum" sz="quarter" idx="3"/>
          </p:nvPr>
        </p:nvSpPr>
        <p:spPr bwMode="auto">
          <a:xfrm>
            <a:off x="5222875" y="6599238"/>
            <a:ext cx="3995738"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a:lvl1pPr>
          </a:lstStyle>
          <a:p>
            <a:pPr>
              <a:defRPr/>
            </a:pPr>
            <a:fld id="{B2EA154F-24CC-494F-A0F9-748D2D8E1288}" type="slidenum">
              <a:rPr lang="en-US"/>
              <a:pPr>
                <a:defRPr/>
              </a:pPr>
              <a:t>‹#›</a:t>
            </a:fld>
            <a:endParaRPr lang="en-US"/>
          </a:p>
        </p:txBody>
      </p:sp>
    </p:spTree>
    <p:extLst>
      <p:ext uri="{BB962C8B-B14F-4D97-AF65-F5344CB8AC3E}">
        <p14:creationId xmlns:p14="http://schemas.microsoft.com/office/powerpoint/2010/main" val="754010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738" cy="34766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222875" y="0"/>
            <a:ext cx="3995738" cy="347663"/>
          </a:xfrm>
          <a:prstGeom prst="rect">
            <a:avLst/>
          </a:prstGeom>
        </p:spPr>
        <p:txBody>
          <a:bodyPr vert="horz" lIns="91440" tIns="45720" rIns="91440" bIns="45720" rtlCol="0"/>
          <a:lstStyle>
            <a:lvl1pPr algn="r">
              <a:defRPr sz="1200"/>
            </a:lvl1pPr>
          </a:lstStyle>
          <a:p>
            <a:pPr>
              <a:defRPr/>
            </a:pPr>
            <a:fld id="{8DCE56C1-B60A-4C39-99CA-46C97DEB12B9}" type="datetimeFigureOut">
              <a:rPr lang="en-US"/>
              <a:pPr>
                <a:defRPr/>
              </a:pPr>
              <a:t>3/27/2017</a:t>
            </a:fld>
            <a:endParaRPr lang="en-US"/>
          </a:p>
        </p:txBody>
      </p:sp>
      <p:sp>
        <p:nvSpPr>
          <p:cNvPr id="4" name="Slide Image Placeholder 3"/>
          <p:cNvSpPr>
            <a:spLocks noGrp="1" noRot="1" noChangeAspect="1"/>
          </p:cNvSpPr>
          <p:nvPr>
            <p:ph type="sldImg" idx="2"/>
          </p:nvPr>
        </p:nvSpPr>
        <p:spPr>
          <a:xfrm>
            <a:off x="2873375" y="520700"/>
            <a:ext cx="3473450" cy="2605088"/>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22338" y="3300413"/>
            <a:ext cx="7375525" cy="31257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97650"/>
            <a:ext cx="3995738" cy="347663"/>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22875" y="6597650"/>
            <a:ext cx="3995738" cy="347663"/>
          </a:xfrm>
          <a:prstGeom prst="rect">
            <a:avLst/>
          </a:prstGeom>
        </p:spPr>
        <p:txBody>
          <a:bodyPr vert="horz" lIns="91440" tIns="45720" rIns="91440" bIns="45720" rtlCol="0" anchor="b"/>
          <a:lstStyle>
            <a:lvl1pPr algn="r">
              <a:defRPr sz="1200"/>
            </a:lvl1pPr>
          </a:lstStyle>
          <a:p>
            <a:pPr>
              <a:defRPr/>
            </a:pPr>
            <a:fld id="{0FC3415D-08BA-4CA4-B7F9-51AC8F51B5F3}" type="slidenum">
              <a:rPr lang="en-US"/>
              <a:pPr>
                <a:defRPr/>
              </a:pPr>
              <a:t>‹#›</a:t>
            </a:fld>
            <a:endParaRPr lang="en-US"/>
          </a:p>
        </p:txBody>
      </p:sp>
    </p:spTree>
    <p:extLst>
      <p:ext uri="{BB962C8B-B14F-4D97-AF65-F5344CB8AC3E}">
        <p14:creationId xmlns:p14="http://schemas.microsoft.com/office/powerpoint/2010/main" val="1985903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One student reported getting a job because he was able to say something intelligent when asked about Design by Contract.</a:t>
            </a:r>
          </a:p>
        </p:txBody>
      </p:sp>
      <p:sp>
        <p:nvSpPr>
          <p:cNvPr id="162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34D4B4-CBC4-4FA2-B9BA-54C4D5FF108A}" type="slidenum">
              <a:rPr lang="en-US" smtClean="0"/>
              <a:pPr/>
              <a:t>155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96E49631-EEB8-40BC-A083-BBCA0D8B95FF}"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05BE66A3-E11E-418F-9172-3D7E29C001D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C4AAC86-340F-46D3-9F42-C3BE2207C4F5}"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48C4D00-BDF7-48E4-8CBD-C6DB5D2722F6}"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7F69479-AC6E-4FCF-97B4-C4D03EC065A9}"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F700F6D2-2BF4-4E3E-9A6B-CAA208CDDB05}"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F9A6E3A3-FBE0-45D2-89AB-A6CBF9D91BE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182244D3-1E25-4202-8434-646F56F56191}"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052381E-BAA4-40A4-9957-DF536AC4B5B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2A0FF588-896F-45C3-A967-2524355630B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3822AF0-A0BA-4F56-B46E-285691C4F4E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2CC2971-4795-44C5-AD80-6767F70D130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mazon.com/exec/obidos/tg/detail/-/0136291554/qid=1081888847/sr=8-1/ref=sr_8_xs_ap_i1_xgl14/103-8172583-0219824?v=glance&amp;s=books&amp;n=50784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COP5555</a:t>
            </a:r>
            <a:endParaRPr lang="en-US" dirty="0"/>
          </a:p>
        </p:txBody>
      </p:sp>
      <p:sp>
        <p:nvSpPr>
          <p:cNvPr id="3" name="Subtitle 2"/>
          <p:cNvSpPr>
            <a:spLocks noGrp="1"/>
          </p:cNvSpPr>
          <p:nvPr>
            <p:ph type="subTitle" idx="1"/>
          </p:nvPr>
        </p:nvSpPr>
        <p:spPr/>
        <p:txBody>
          <a:bodyPr/>
          <a:lstStyle/>
          <a:p>
            <a:r>
              <a:rPr lang="en-US" dirty="0" smtClean="0"/>
              <a:t>Axiomatic Semantics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457200" y="381000"/>
            <a:ext cx="8229600" cy="5745163"/>
          </a:xfrm>
        </p:spPr>
        <p:txBody>
          <a:bodyPr/>
          <a:lstStyle/>
          <a:p>
            <a:pPr eaLnBrk="1" hangingPunct="1"/>
            <a:r>
              <a:rPr lang="en-US" smtClean="0"/>
              <a:t>Axioms and inference rules allow us to prove that a triple is valid</a:t>
            </a:r>
          </a:p>
          <a:p>
            <a:pPr eaLnBrk="1" hangingPunct="1"/>
            <a:r>
              <a:rPr lang="en-US" smtClean="0"/>
              <a:t>The axioms and inference rules implicitly define the meaning of a program.</a:t>
            </a:r>
          </a:p>
          <a:p>
            <a:pPr eaLnBrk="1" hangingPunct="1">
              <a:buFontTx/>
              <a:buNone/>
            </a:pPr>
            <a:endParaRPr lang="en-US"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idx="1"/>
          </p:nvPr>
        </p:nvSpPr>
        <p:spPr>
          <a:xfrm>
            <a:off x="457200" y="609600"/>
            <a:ext cx="8229600" cy="5516563"/>
          </a:xfrm>
        </p:spPr>
        <p:txBody>
          <a:bodyPr/>
          <a:lstStyle/>
          <a:p>
            <a:pPr eaLnBrk="1" hangingPunct="1">
              <a:buFontTx/>
              <a:buNone/>
            </a:pPr>
            <a:endParaRPr lang="en-US" smtClean="0">
              <a:solidFill>
                <a:srgbClr val="0066FF"/>
              </a:solidFill>
            </a:endParaRPr>
          </a:p>
          <a:p>
            <a:pPr eaLnBrk="1" hangingPunct="1">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r</a:t>
            </a:r>
            <a:r>
              <a:rPr lang="en-US" sz="2800" smtClean="0">
                <a:solidFill>
                  <a:srgbClr val="FF0066"/>
                </a:solidFill>
              </a:rPr>
              <a:t> </a:t>
            </a:r>
            <a:r>
              <a:rPr lang="en-US" sz="2800" smtClean="0">
                <a:solidFill>
                  <a:srgbClr val="0066FF"/>
                </a:solidFill>
              </a:rPr>
              <a:t>and q*y + r = x and x </a:t>
            </a:r>
            <a:r>
              <a:rPr lang="en-US" sz="2800" smtClean="0">
                <a:solidFill>
                  <a:srgbClr val="0066FF"/>
                </a:solidFill>
                <a:sym typeface="Symbol" pitchFamily="18" charset="2"/>
              </a:rPr>
              <a:t></a:t>
            </a:r>
            <a:r>
              <a:rPr lang="en-US" sz="2800" smtClean="0">
                <a:solidFill>
                  <a:srgbClr val="0066FF"/>
                </a:solidFill>
              </a:rPr>
              <a:t> 0 and 0 &lt; y and r</a:t>
            </a:r>
            <a:r>
              <a:rPr lang="en-US" sz="2800" smtClean="0">
                <a:solidFill>
                  <a:srgbClr val="0066FF"/>
                </a:solidFill>
                <a:cs typeface="Arial" charset="0"/>
              </a:rPr>
              <a:t>≥</a:t>
            </a:r>
            <a:r>
              <a:rPr lang="en-US" sz="2800" smtClean="0">
                <a:solidFill>
                  <a:srgbClr val="0066FF"/>
                </a:solidFill>
              </a:rPr>
              <a:t>y }</a:t>
            </a:r>
          </a:p>
          <a:p>
            <a:pPr eaLnBrk="1" hangingPunct="1">
              <a:buFontTx/>
              <a:buNone/>
            </a:pPr>
            <a:r>
              <a:rPr lang="en-US" sz="2800" smtClean="0">
                <a:sym typeface="Symbol" pitchFamily="18" charset="2"/>
              </a:rPr>
              <a:t></a:t>
            </a:r>
            <a:endParaRPr lang="en-US" sz="2800" smtClean="0">
              <a:solidFill>
                <a:srgbClr val="0066FF"/>
              </a:solidFill>
            </a:endParaRPr>
          </a:p>
          <a:p>
            <a:pPr eaLnBrk="1" hangingPunct="1">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r-y and </a:t>
            </a:r>
            <a:r>
              <a:rPr lang="en-US" sz="2800" smtClean="0">
                <a:solidFill>
                  <a:srgbClr val="FF0066"/>
                </a:solidFill>
              </a:rPr>
              <a:t>(q+1)</a:t>
            </a:r>
            <a:r>
              <a:rPr lang="en-US" sz="2800" smtClean="0">
                <a:solidFill>
                  <a:srgbClr val="0066FF"/>
                </a:solidFill>
              </a:rPr>
              <a:t> *y + r-y = x and x </a:t>
            </a:r>
            <a:r>
              <a:rPr lang="en-US" sz="2800" smtClean="0">
                <a:solidFill>
                  <a:srgbClr val="0066FF"/>
                </a:solidFill>
                <a:sym typeface="Symbol" pitchFamily="18" charset="2"/>
              </a:rPr>
              <a:t></a:t>
            </a:r>
            <a:r>
              <a:rPr lang="en-US" sz="2800" smtClean="0">
                <a:solidFill>
                  <a:srgbClr val="0066FF"/>
                </a:solidFill>
              </a:rPr>
              <a:t> 0 and 0 &lt; y }</a:t>
            </a:r>
            <a:endParaRPr lang="en-US" sz="2800" smtClean="0">
              <a:solidFill>
                <a:srgbClr val="00FF00"/>
              </a:solidFill>
            </a:endParaRPr>
          </a:p>
          <a:p>
            <a:pPr eaLnBrk="1" hangingPunct="1">
              <a:buFontTx/>
              <a:buNone/>
            </a:pPr>
            <a:r>
              <a:rPr lang="en-US" sz="2800" smtClean="0">
                <a:solidFill>
                  <a:srgbClr val="00FF00"/>
                </a:solidFill>
              </a:rPr>
              <a:t>	q = q+1; </a:t>
            </a:r>
          </a:p>
          <a:p>
            <a:pPr eaLnBrk="1" hangingPunct="1">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a:t>
            </a:r>
            <a:r>
              <a:rPr lang="en-US" sz="2800" smtClean="0">
                <a:solidFill>
                  <a:srgbClr val="FF0066"/>
                </a:solidFill>
              </a:rPr>
              <a:t>r-y </a:t>
            </a:r>
            <a:r>
              <a:rPr lang="en-US" sz="2800" smtClean="0">
                <a:solidFill>
                  <a:srgbClr val="0066FF"/>
                </a:solidFill>
              </a:rPr>
              <a:t>and q*y + </a:t>
            </a:r>
            <a:r>
              <a:rPr lang="en-US" sz="2800" smtClean="0">
                <a:solidFill>
                  <a:srgbClr val="FF0066"/>
                </a:solidFill>
              </a:rPr>
              <a:t>r-y</a:t>
            </a:r>
            <a:r>
              <a:rPr lang="en-US" sz="2800" smtClean="0">
                <a:solidFill>
                  <a:srgbClr val="0066FF"/>
                </a:solidFill>
              </a:rPr>
              <a:t> = x and x </a:t>
            </a:r>
            <a:r>
              <a:rPr lang="en-US" sz="2800" smtClean="0">
                <a:solidFill>
                  <a:srgbClr val="0066FF"/>
                </a:solidFill>
                <a:sym typeface="Symbol" pitchFamily="18" charset="2"/>
              </a:rPr>
              <a:t></a:t>
            </a:r>
            <a:r>
              <a:rPr lang="en-US" sz="2800" smtClean="0">
                <a:solidFill>
                  <a:srgbClr val="0066FF"/>
                </a:solidFill>
              </a:rPr>
              <a:t> 0 and 0 &lt; y }</a:t>
            </a:r>
            <a:endParaRPr lang="en-US" sz="2800" smtClean="0">
              <a:solidFill>
                <a:srgbClr val="00FF00"/>
              </a:solidFill>
            </a:endParaRPr>
          </a:p>
          <a:p>
            <a:pPr eaLnBrk="1" hangingPunct="1">
              <a:buFontTx/>
              <a:buNone/>
            </a:pPr>
            <a:r>
              <a:rPr lang="en-US" sz="2800" smtClean="0">
                <a:solidFill>
                  <a:srgbClr val="00FF00"/>
                </a:solidFill>
              </a:rPr>
              <a:t>	r := r-y;</a:t>
            </a:r>
            <a:r>
              <a:rPr lang="en-US" sz="2800" smtClean="0">
                <a:solidFill>
                  <a:srgbClr val="0066FF"/>
                </a:solidFill>
              </a:rPr>
              <a:t> </a:t>
            </a:r>
          </a:p>
          <a:p>
            <a:pPr eaLnBrk="1" hangingPunct="1">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r</a:t>
            </a:r>
            <a:r>
              <a:rPr lang="en-US" sz="2800" smtClean="0">
                <a:solidFill>
                  <a:srgbClr val="FF0066"/>
                </a:solidFill>
              </a:rPr>
              <a:t> </a:t>
            </a:r>
            <a:r>
              <a:rPr lang="en-US" sz="2800" smtClean="0">
                <a:solidFill>
                  <a:srgbClr val="0066FF"/>
                </a:solidFill>
              </a:rPr>
              <a:t>and q*y + r = x and x </a:t>
            </a:r>
            <a:r>
              <a:rPr lang="en-US" sz="2800" smtClean="0">
                <a:solidFill>
                  <a:srgbClr val="0066FF"/>
                </a:solidFill>
                <a:sym typeface="Symbol" pitchFamily="18" charset="2"/>
              </a:rPr>
              <a:t></a:t>
            </a:r>
            <a:r>
              <a:rPr lang="en-US" sz="2800" smtClean="0">
                <a:solidFill>
                  <a:srgbClr val="0066FF"/>
                </a:solidFill>
              </a:rPr>
              <a:t> 0 and 0 &lt; y }</a:t>
            </a:r>
            <a:endParaRPr lang="en-US" sz="2800" smtClean="0">
              <a:solidFill>
                <a:srgbClr val="00FF00"/>
              </a:solidFill>
            </a:endParaRPr>
          </a:p>
          <a:p>
            <a:pPr eaLnBrk="1" hangingPunct="1">
              <a:buFontTx/>
              <a:buNone/>
            </a:pPr>
            <a:endParaRPr lang="en-US" sz="2800" smtClean="0">
              <a:solidFill>
                <a:srgbClr val="0066FF"/>
              </a:solidFill>
            </a:endParaRPr>
          </a:p>
          <a:p>
            <a:pPr eaLnBrk="1" hangingPunct="1">
              <a:buFontTx/>
              <a:buNone/>
            </a:pPr>
            <a:endParaRPr lang="en-US"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457200" y="381000"/>
            <a:ext cx="8229600" cy="6248400"/>
          </a:xfrm>
        </p:spPr>
        <p:txBody>
          <a:bodyPr/>
          <a:lstStyle/>
          <a:p>
            <a:pPr eaLnBrk="1" hangingPunct="1">
              <a:lnSpc>
                <a:spcPct val="90000"/>
              </a:lnSpc>
              <a:buFontTx/>
              <a:buNone/>
            </a:pPr>
            <a:r>
              <a:rPr lang="en-US" smtClean="0"/>
              <a:t>Termination:  </a:t>
            </a:r>
          </a:p>
          <a:p>
            <a:pPr eaLnBrk="1" hangingPunct="1">
              <a:lnSpc>
                <a:spcPct val="90000"/>
              </a:lnSpc>
            </a:pPr>
            <a:r>
              <a:rPr lang="en-US" smtClean="0"/>
              <a:t>Let the variant function be r</a:t>
            </a:r>
          </a:p>
          <a:p>
            <a:pPr eaLnBrk="1" hangingPunct="1">
              <a:lnSpc>
                <a:spcPct val="90000"/>
              </a:lnSpc>
            </a:pPr>
            <a:r>
              <a:rPr lang="en-US" smtClean="0"/>
              <a:t>Since 0 </a:t>
            </a:r>
            <a:r>
              <a:rPr lang="en-US" smtClean="0">
                <a:sym typeface="Symbol" pitchFamily="18" charset="2"/>
              </a:rPr>
              <a:t></a:t>
            </a:r>
            <a:r>
              <a:rPr lang="en-US" smtClean="0"/>
              <a:t> r is invariant, r takes values from the natural numbers</a:t>
            </a:r>
          </a:p>
          <a:p>
            <a:pPr eaLnBrk="1" hangingPunct="1">
              <a:lnSpc>
                <a:spcPct val="90000"/>
              </a:lnSpc>
            </a:pPr>
            <a:r>
              <a:rPr lang="en-US" smtClean="0"/>
              <a:t>Then show</a:t>
            </a:r>
          </a:p>
          <a:p>
            <a:pPr eaLnBrk="1" hangingPunct="1">
              <a:lnSpc>
                <a:spcPct val="90000"/>
              </a:lnSpc>
            </a:pPr>
            <a:endParaRPr lang="en-US" smtClean="0"/>
          </a:p>
          <a:p>
            <a:pPr eaLnBrk="1" hangingPunct="1">
              <a:lnSpc>
                <a:spcPct val="90000"/>
              </a:lnSpc>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r</a:t>
            </a:r>
            <a:r>
              <a:rPr lang="en-US" sz="2800" smtClean="0">
                <a:solidFill>
                  <a:srgbClr val="FF0066"/>
                </a:solidFill>
              </a:rPr>
              <a:t> </a:t>
            </a:r>
            <a:r>
              <a:rPr lang="en-US" sz="2800" smtClean="0">
                <a:solidFill>
                  <a:srgbClr val="0066FF"/>
                </a:solidFill>
              </a:rPr>
              <a:t>and q*y + r = x and x </a:t>
            </a:r>
            <a:r>
              <a:rPr lang="en-US" sz="2800" smtClean="0">
                <a:solidFill>
                  <a:srgbClr val="0066FF"/>
                </a:solidFill>
                <a:sym typeface="Symbol" pitchFamily="18" charset="2"/>
              </a:rPr>
              <a:t></a:t>
            </a:r>
            <a:r>
              <a:rPr lang="en-US" sz="2800" smtClean="0">
                <a:solidFill>
                  <a:srgbClr val="0066FF"/>
                </a:solidFill>
              </a:rPr>
              <a:t> 0 and 0 &lt; y and r</a:t>
            </a:r>
            <a:r>
              <a:rPr lang="en-US" sz="2800" smtClean="0">
                <a:solidFill>
                  <a:srgbClr val="0066FF"/>
                </a:solidFill>
                <a:cs typeface="Arial" charset="0"/>
              </a:rPr>
              <a:t>≥</a:t>
            </a:r>
            <a:r>
              <a:rPr lang="en-US" sz="2800" smtClean="0">
                <a:solidFill>
                  <a:srgbClr val="0066FF"/>
                </a:solidFill>
              </a:rPr>
              <a:t>y  </a:t>
            </a:r>
          </a:p>
          <a:p>
            <a:pPr eaLnBrk="1" hangingPunct="1">
              <a:lnSpc>
                <a:spcPct val="90000"/>
              </a:lnSpc>
              <a:buFontTx/>
              <a:buNone/>
            </a:pPr>
            <a:r>
              <a:rPr lang="en-US" sz="2800" smtClean="0">
                <a:solidFill>
                  <a:srgbClr val="0066FF"/>
                </a:solidFill>
              </a:rPr>
              <a:t>		and r </a:t>
            </a:r>
            <a:r>
              <a:rPr lang="en-US" sz="2800" smtClean="0">
                <a:solidFill>
                  <a:srgbClr val="0066FF"/>
                </a:solidFill>
                <a:sym typeface="Symbol" pitchFamily="18" charset="2"/>
              </a:rPr>
              <a:t> N</a:t>
            </a:r>
            <a:r>
              <a:rPr lang="en-US" sz="2800" smtClean="0">
                <a:solidFill>
                  <a:srgbClr val="0066FF"/>
                </a:solidFill>
              </a:rPr>
              <a:t>}</a:t>
            </a:r>
          </a:p>
          <a:p>
            <a:pPr eaLnBrk="1" hangingPunct="1">
              <a:lnSpc>
                <a:spcPct val="90000"/>
              </a:lnSpc>
              <a:buFontTx/>
              <a:buNone/>
            </a:pPr>
            <a:r>
              <a:rPr lang="en-US" sz="2800" smtClean="0">
                <a:solidFill>
                  <a:srgbClr val="00FF00"/>
                </a:solidFill>
              </a:rPr>
              <a:t>	q = q+1; </a:t>
            </a:r>
          </a:p>
          <a:p>
            <a:pPr eaLnBrk="1" hangingPunct="1">
              <a:lnSpc>
                <a:spcPct val="90000"/>
              </a:lnSpc>
              <a:buFontTx/>
              <a:buNone/>
            </a:pPr>
            <a:r>
              <a:rPr lang="en-US" sz="2800" smtClean="0">
                <a:solidFill>
                  <a:srgbClr val="00FF00"/>
                </a:solidFill>
              </a:rPr>
              <a:t>	r := r-y;</a:t>
            </a:r>
            <a:r>
              <a:rPr lang="en-US" sz="2800" smtClean="0">
                <a:solidFill>
                  <a:srgbClr val="0066FF"/>
                </a:solidFill>
              </a:rPr>
              <a:t> </a:t>
            </a:r>
          </a:p>
          <a:p>
            <a:pPr eaLnBrk="1" hangingPunct="1">
              <a:lnSpc>
                <a:spcPct val="90000"/>
              </a:lnSpc>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r</a:t>
            </a:r>
            <a:r>
              <a:rPr lang="en-US" sz="2800" smtClean="0">
                <a:solidFill>
                  <a:srgbClr val="FF0066"/>
                </a:solidFill>
              </a:rPr>
              <a:t> </a:t>
            </a:r>
            <a:r>
              <a:rPr lang="en-US" sz="2800" smtClean="0">
                <a:solidFill>
                  <a:srgbClr val="0066FF"/>
                </a:solidFill>
              </a:rPr>
              <a:t>and q*y + r = x and x </a:t>
            </a:r>
            <a:r>
              <a:rPr lang="en-US" sz="2800" smtClean="0">
                <a:solidFill>
                  <a:srgbClr val="0066FF"/>
                </a:solidFill>
                <a:sym typeface="Symbol" pitchFamily="18" charset="2"/>
              </a:rPr>
              <a:t></a:t>
            </a:r>
            <a:r>
              <a:rPr lang="en-US" sz="2800" smtClean="0">
                <a:solidFill>
                  <a:srgbClr val="0066FF"/>
                </a:solidFill>
              </a:rPr>
              <a:t> 0 and 0 &lt; y and </a:t>
            </a:r>
          </a:p>
          <a:p>
            <a:pPr eaLnBrk="1" hangingPunct="1">
              <a:lnSpc>
                <a:spcPct val="90000"/>
              </a:lnSpc>
              <a:buFontTx/>
              <a:buNone/>
            </a:pPr>
            <a:r>
              <a:rPr lang="en-US" sz="2800" smtClean="0">
                <a:solidFill>
                  <a:srgbClr val="0066FF"/>
                </a:solidFill>
              </a:rPr>
              <a:t>		(r </a:t>
            </a:r>
            <a:r>
              <a:rPr lang="en-US" sz="2800" smtClean="0">
                <a:solidFill>
                  <a:srgbClr val="0066FF"/>
                </a:solidFill>
                <a:sym typeface="Symbol" pitchFamily="18" charset="2"/>
              </a:rPr>
              <a:t>&lt; N or r&lt;y)</a:t>
            </a:r>
            <a:r>
              <a:rPr lang="en-US" sz="2800" smtClean="0">
                <a:solidFill>
                  <a:srgbClr val="0066FF"/>
                </a:solidFill>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idx="1"/>
          </p:nvPr>
        </p:nvSpPr>
        <p:spPr>
          <a:xfrm>
            <a:off x="457200" y="457200"/>
            <a:ext cx="8229600" cy="5668963"/>
          </a:xfrm>
        </p:spPr>
        <p:txBody>
          <a:bodyPr>
            <a:normAutofit fontScale="92500" lnSpcReduction="10000"/>
          </a:bodyPr>
          <a:lstStyle/>
          <a:p>
            <a:pPr eaLnBrk="1" hangingPunct="1">
              <a:buFontTx/>
              <a:buNone/>
            </a:pPr>
            <a:r>
              <a:rPr lang="en-US" sz="2800" dirty="0" smtClean="0">
                <a:solidFill>
                  <a:srgbClr val="0066FF"/>
                </a:solidFill>
              </a:rPr>
              <a:t>{0 </a:t>
            </a:r>
            <a:r>
              <a:rPr lang="en-US" sz="2800" dirty="0" smtClean="0">
                <a:solidFill>
                  <a:srgbClr val="0066FF"/>
                </a:solidFill>
                <a:sym typeface="Symbol" pitchFamily="18" charset="2"/>
              </a:rPr>
              <a:t></a:t>
            </a:r>
            <a:r>
              <a:rPr lang="en-US" sz="2800" dirty="0" smtClean="0">
                <a:solidFill>
                  <a:srgbClr val="0066FF"/>
                </a:solidFill>
              </a:rPr>
              <a:t> r</a:t>
            </a:r>
            <a:r>
              <a:rPr lang="en-US" sz="2800" dirty="0" smtClean="0">
                <a:solidFill>
                  <a:srgbClr val="FF0066"/>
                </a:solidFill>
              </a:rPr>
              <a:t> </a:t>
            </a:r>
            <a:r>
              <a:rPr lang="en-US" sz="2800" dirty="0" smtClean="0">
                <a:solidFill>
                  <a:srgbClr val="0066FF"/>
                </a:solidFill>
              </a:rPr>
              <a:t>and q*y + r = x and x </a:t>
            </a:r>
            <a:r>
              <a:rPr lang="en-US" sz="2800" dirty="0" smtClean="0">
                <a:solidFill>
                  <a:srgbClr val="0066FF"/>
                </a:solidFill>
                <a:sym typeface="Symbol" pitchFamily="18" charset="2"/>
              </a:rPr>
              <a:t></a:t>
            </a:r>
            <a:r>
              <a:rPr lang="en-US" sz="2800" dirty="0" smtClean="0">
                <a:solidFill>
                  <a:srgbClr val="0066FF"/>
                </a:solidFill>
              </a:rPr>
              <a:t> 0 and 0 &lt; y and </a:t>
            </a:r>
            <a:r>
              <a:rPr lang="en-US" sz="2800" dirty="0" err="1" smtClean="0">
                <a:solidFill>
                  <a:srgbClr val="0066FF"/>
                </a:solidFill>
              </a:rPr>
              <a:t>r</a:t>
            </a:r>
            <a:r>
              <a:rPr lang="en-US" sz="2800" dirty="0" err="1" smtClean="0">
                <a:solidFill>
                  <a:srgbClr val="0066FF"/>
                </a:solidFill>
                <a:cs typeface="Arial" charset="0"/>
              </a:rPr>
              <a:t>≥</a:t>
            </a:r>
            <a:r>
              <a:rPr lang="en-US" sz="2800" dirty="0" err="1" smtClean="0">
                <a:solidFill>
                  <a:srgbClr val="0066FF"/>
                </a:solidFill>
              </a:rPr>
              <a:t>y</a:t>
            </a:r>
            <a:r>
              <a:rPr lang="en-US" sz="2800" dirty="0" smtClean="0">
                <a:solidFill>
                  <a:srgbClr val="0066FF"/>
                </a:solidFill>
              </a:rPr>
              <a:t>  </a:t>
            </a:r>
          </a:p>
          <a:p>
            <a:pPr eaLnBrk="1" hangingPunct="1">
              <a:buFontTx/>
              <a:buNone/>
            </a:pPr>
            <a:r>
              <a:rPr lang="en-US" sz="2800" dirty="0" smtClean="0">
                <a:solidFill>
                  <a:srgbClr val="0066FF"/>
                </a:solidFill>
              </a:rPr>
              <a:t>		and r </a:t>
            </a:r>
            <a:r>
              <a:rPr lang="en-US" sz="2800" dirty="0" smtClean="0">
                <a:solidFill>
                  <a:srgbClr val="0066FF"/>
                </a:solidFill>
                <a:sym typeface="Symbol" pitchFamily="18" charset="2"/>
              </a:rPr>
              <a:t> N</a:t>
            </a:r>
            <a:r>
              <a:rPr lang="en-US" sz="2800" dirty="0" smtClean="0">
                <a:solidFill>
                  <a:srgbClr val="0066FF"/>
                </a:solidFill>
              </a:rPr>
              <a:t>}</a:t>
            </a:r>
          </a:p>
          <a:p>
            <a:pPr eaLnBrk="1" hangingPunct="1">
              <a:buFontTx/>
              <a:buNone/>
            </a:pPr>
            <a:r>
              <a:rPr lang="en-US" sz="2800" dirty="0" smtClean="0">
                <a:sym typeface="Symbol" pitchFamily="18" charset="2"/>
              </a:rPr>
              <a:t></a:t>
            </a:r>
            <a:endParaRPr lang="en-US" sz="2800" dirty="0" smtClean="0">
              <a:solidFill>
                <a:srgbClr val="0066FF"/>
              </a:solidFill>
            </a:endParaRPr>
          </a:p>
          <a:p>
            <a:pPr eaLnBrk="1" hangingPunct="1">
              <a:buFontTx/>
              <a:buNone/>
            </a:pPr>
            <a:r>
              <a:rPr lang="en-US" sz="2800" dirty="0" smtClean="0">
                <a:solidFill>
                  <a:srgbClr val="0066FF"/>
                </a:solidFill>
              </a:rPr>
              <a:t>{0 </a:t>
            </a:r>
            <a:r>
              <a:rPr lang="en-US" sz="2800" dirty="0" smtClean="0">
                <a:solidFill>
                  <a:srgbClr val="0066FF"/>
                </a:solidFill>
                <a:sym typeface="Symbol" pitchFamily="18" charset="2"/>
              </a:rPr>
              <a:t></a:t>
            </a:r>
            <a:r>
              <a:rPr lang="en-US" sz="2800" dirty="0" smtClean="0">
                <a:solidFill>
                  <a:srgbClr val="0066FF"/>
                </a:solidFill>
              </a:rPr>
              <a:t> r-y and </a:t>
            </a:r>
            <a:r>
              <a:rPr lang="en-US" sz="2800" dirty="0" smtClean="0">
                <a:solidFill>
                  <a:srgbClr val="00FF00"/>
                </a:solidFill>
              </a:rPr>
              <a:t>q+1</a:t>
            </a:r>
            <a:r>
              <a:rPr lang="en-US" sz="2800" dirty="0" smtClean="0">
                <a:solidFill>
                  <a:srgbClr val="0066FF"/>
                </a:solidFill>
              </a:rPr>
              <a:t> *y + r-y = x and x </a:t>
            </a:r>
            <a:r>
              <a:rPr lang="en-US" sz="2800" dirty="0" smtClean="0">
                <a:solidFill>
                  <a:srgbClr val="0066FF"/>
                </a:solidFill>
                <a:sym typeface="Symbol" pitchFamily="18" charset="2"/>
              </a:rPr>
              <a:t></a:t>
            </a:r>
            <a:r>
              <a:rPr lang="en-US" sz="2800" dirty="0" smtClean="0">
                <a:solidFill>
                  <a:srgbClr val="0066FF"/>
                </a:solidFill>
              </a:rPr>
              <a:t> 0 and 0 &lt; y and (r-y </a:t>
            </a:r>
            <a:r>
              <a:rPr lang="en-US" sz="2800" dirty="0" smtClean="0">
                <a:solidFill>
                  <a:srgbClr val="0066FF"/>
                </a:solidFill>
                <a:sym typeface="Symbol" pitchFamily="18" charset="2"/>
              </a:rPr>
              <a:t>&lt; N or </a:t>
            </a:r>
            <a:r>
              <a:rPr lang="en-US" sz="2800" dirty="0" smtClean="0">
                <a:solidFill>
                  <a:srgbClr val="0066FF"/>
                </a:solidFill>
              </a:rPr>
              <a:t>r-y</a:t>
            </a:r>
            <a:r>
              <a:rPr lang="en-US" sz="2800" dirty="0" smtClean="0">
                <a:solidFill>
                  <a:srgbClr val="0066FF"/>
                </a:solidFill>
                <a:sym typeface="Symbol" pitchFamily="18" charset="2"/>
              </a:rPr>
              <a:t> &lt;y)</a:t>
            </a:r>
            <a:r>
              <a:rPr lang="en-US" sz="2800" dirty="0" smtClean="0">
                <a:solidFill>
                  <a:srgbClr val="0066FF"/>
                </a:solidFill>
              </a:rPr>
              <a:t>}</a:t>
            </a:r>
          </a:p>
          <a:p>
            <a:pPr eaLnBrk="1" hangingPunct="1">
              <a:buFontTx/>
              <a:buNone/>
            </a:pPr>
            <a:r>
              <a:rPr lang="en-US" sz="2800" dirty="0" smtClean="0">
                <a:solidFill>
                  <a:srgbClr val="00FF00"/>
                </a:solidFill>
              </a:rPr>
              <a:t>	q = q+1; </a:t>
            </a:r>
          </a:p>
          <a:p>
            <a:pPr eaLnBrk="1" hangingPunct="1">
              <a:buFontTx/>
              <a:buNone/>
            </a:pPr>
            <a:r>
              <a:rPr lang="en-US" sz="2800" dirty="0" smtClean="0">
                <a:solidFill>
                  <a:srgbClr val="0066FF"/>
                </a:solidFill>
              </a:rPr>
              <a:t>{0 </a:t>
            </a:r>
            <a:r>
              <a:rPr lang="en-US" sz="2800" dirty="0" smtClean="0">
                <a:solidFill>
                  <a:srgbClr val="0066FF"/>
                </a:solidFill>
                <a:sym typeface="Symbol" pitchFamily="18" charset="2"/>
              </a:rPr>
              <a:t></a:t>
            </a:r>
            <a:r>
              <a:rPr lang="en-US" sz="2800" dirty="0" smtClean="0">
                <a:solidFill>
                  <a:srgbClr val="0066FF"/>
                </a:solidFill>
              </a:rPr>
              <a:t> </a:t>
            </a:r>
            <a:r>
              <a:rPr lang="en-US" sz="2800" dirty="0" smtClean="0">
                <a:solidFill>
                  <a:srgbClr val="FF0066"/>
                </a:solidFill>
              </a:rPr>
              <a:t>r-y </a:t>
            </a:r>
            <a:r>
              <a:rPr lang="en-US" sz="2800" dirty="0" smtClean="0">
                <a:solidFill>
                  <a:srgbClr val="0066FF"/>
                </a:solidFill>
              </a:rPr>
              <a:t>and q*y + </a:t>
            </a:r>
            <a:r>
              <a:rPr lang="en-US" sz="2800" dirty="0" smtClean="0">
                <a:solidFill>
                  <a:srgbClr val="FF0066"/>
                </a:solidFill>
              </a:rPr>
              <a:t>r-y</a:t>
            </a:r>
            <a:r>
              <a:rPr lang="en-US" sz="2800" dirty="0" smtClean="0">
                <a:solidFill>
                  <a:srgbClr val="0066FF"/>
                </a:solidFill>
              </a:rPr>
              <a:t> = x and x </a:t>
            </a:r>
            <a:r>
              <a:rPr lang="en-US" sz="2800" dirty="0" smtClean="0">
                <a:solidFill>
                  <a:srgbClr val="0066FF"/>
                </a:solidFill>
                <a:sym typeface="Symbol" pitchFamily="18" charset="2"/>
              </a:rPr>
              <a:t></a:t>
            </a:r>
            <a:r>
              <a:rPr lang="en-US" sz="2800" dirty="0" smtClean="0">
                <a:solidFill>
                  <a:srgbClr val="0066FF"/>
                </a:solidFill>
              </a:rPr>
              <a:t> 0 and 0 &lt; y and </a:t>
            </a:r>
          </a:p>
          <a:p>
            <a:pPr eaLnBrk="1" hangingPunct="1">
              <a:buFontTx/>
              <a:buNone/>
            </a:pPr>
            <a:r>
              <a:rPr lang="en-US" sz="2800" dirty="0" smtClean="0">
                <a:solidFill>
                  <a:srgbClr val="0066FF"/>
                </a:solidFill>
              </a:rPr>
              <a:t>		(</a:t>
            </a:r>
            <a:r>
              <a:rPr lang="en-US" sz="2800" dirty="0" smtClean="0">
                <a:solidFill>
                  <a:srgbClr val="FF0066"/>
                </a:solidFill>
              </a:rPr>
              <a:t>r-y</a:t>
            </a:r>
            <a:r>
              <a:rPr lang="en-US" sz="2800" dirty="0" smtClean="0">
                <a:solidFill>
                  <a:srgbClr val="0066FF"/>
                </a:solidFill>
              </a:rPr>
              <a:t> </a:t>
            </a:r>
            <a:r>
              <a:rPr lang="en-US" sz="2800" dirty="0" smtClean="0">
                <a:solidFill>
                  <a:srgbClr val="0066FF"/>
                </a:solidFill>
                <a:sym typeface="Symbol" pitchFamily="18" charset="2"/>
              </a:rPr>
              <a:t>&lt; N or </a:t>
            </a:r>
            <a:r>
              <a:rPr lang="en-US" sz="2800" dirty="0" smtClean="0">
                <a:solidFill>
                  <a:srgbClr val="FF0066"/>
                </a:solidFill>
              </a:rPr>
              <a:t>r-y</a:t>
            </a:r>
            <a:r>
              <a:rPr lang="en-US" sz="2800" dirty="0" smtClean="0">
                <a:solidFill>
                  <a:srgbClr val="0066FF"/>
                </a:solidFill>
                <a:sym typeface="Symbol" pitchFamily="18" charset="2"/>
              </a:rPr>
              <a:t> &lt;y)</a:t>
            </a:r>
            <a:r>
              <a:rPr lang="en-US" sz="2800" dirty="0" smtClean="0">
                <a:solidFill>
                  <a:srgbClr val="0066FF"/>
                </a:solidFill>
              </a:rPr>
              <a:t>}</a:t>
            </a:r>
            <a:endParaRPr lang="en-US" sz="2800" dirty="0" smtClean="0">
              <a:solidFill>
                <a:srgbClr val="00FF00"/>
              </a:solidFill>
            </a:endParaRPr>
          </a:p>
          <a:p>
            <a:pPr eaLnBrk="1" hangingPunct="1">
              <a:buFontTx/>
              <a:buNone/>
            </a:pPr>
            <a:r>
              <a:rPr lang="en-US" sz="2800" dirty="0" smtClean="0">
                <a:solidFill>
                  <a:srgbClr val="00FF00"/>
                </a:solidFill>
              </a:rPr>
              <a:t>	r := r-y;</a:t>
            </a:r>
            <a:r>
              <a:rPr lang="en-US" sz="2800" dirty="0" smtClean="0">
                <a:solidFill>
                  <a:srgbClr val="0066FF"/>
                </a:solidFill>
              </a:rPr>
              <a:t> </a:t>
            </a:r>
          </a:p>
          <a:p>
            <a:pPr eaLnBrk="1" hangingPunct="1">
              <a:buFontTx/>
              <a:buNone/>
            </a:pPr>
            <a:r>
              <a:rPr lang="en-US" sz="2800" dirty="0" smtClean="0">
                <a:solidFill>
                  <a:srgbClr val="0066FF"/>
                </a:solidFill>
              </a:rPr>
              <a:t>{0 </a:t>
            </a:r>
            <a:r>
              <a:rPr lang="en-US" sz="2800" dirty="0" smtClean="0">
                <a:solidFill>
                  <a:srgbClr val="0066FF"/>
                </a:solidFill>
                <a:sym typeface="Symbol" pitchFamily="18" charset="2"/>
              </a:rPr>
              <a:t></a:t>
            </a:r>
            <a:r>
              <a:rPr lang="en-US" sz="2800" dirty="0" smtClean="0">
                <a:solidFill>
                  <a:srgbClr val="0066FF"/>
                </a:solidFill>
              </a:rPr>
              <a:t> r</a:t>
            </a:r>
            <a:r>
              <a:rPr lang="en-US" sz="2800" dirty="0" smtClean="0">
                <a:solidFill>
                  <a:srgbClr val="FF0066"/>
                </a:solidFill>
              </a:rPr>
              <a:t> </a:t>
            </a:r>
            <a:r>
              <a:rPr lang="en-US" sz="2800" dirty="0" smtClean="0">
                <a:solidFill>
                  <a:srgbClr val="0066FF"/>
                </a:solidFill>
              </a:rPr>
              <a:t>and q*y + r = x and x </a:t>
            </a:r>
            <a:r>
              <a:rPr lang="en-US" sz="2800" dirty="0" smtClean="0">
                <a:solidFill>
                  <a:srgbClr val="0066FF"/>
                </a:solidFill>
                <a:sym typeface="Symbol" pitchFamily="18" charset="2"/>
              </a:rPr>
              <a:t></a:t>
            </a:r>
            <a:r>
              <a:rPr lang="en-US" sz="2800" dirty="0" smtClean="0">
                <a:solidFill>
                  <a:srgbClr val="0066FF"/>
                </a:solidFill>
              </a:rPr>
              <a:t> 0 and 0 &lt; y and </a:t>
            </a:r>
          </a:p>
          <a:p>
            <a:pPr eaLnBrk="1" hangingPunct="1">
              <a:buFontTx/>
              <a:buNone/>
            </a:pPr>
            <a:r>
              <a:rPr lang="en-US" sz="2800" dirty="0" smtClean="0">
                <a:solidFill>
                  <a:srgbClr val="0066FF"/>
                </a:solidFill>
              </a:rPr>
              <a:t>		(r </a:t>
            </a:r>
            <a:r>
              <a:rPr lang="en-US" sz="2800" dirty="0" smtClean="0">
                <a:solidFill>
                  <a:srgbClr val="0066FF"/>
                </a:solidFill>
                <a:sym typeface="Symbol" pitchFamily="18" charset="2"/>
              </a:rPr>
              <a:t>&lt; N or r&lt;y)</a:t>
            </a:r>
            <a:r>
              <a:rPr lang="en-US" sz="2800" dirty="0" smtClean="0">
                <a:solidFill>
                  <a:srgbClr val="0066FF"/>
                </a:solidFill>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pPr lvl="1" eaLnBrk="1" hangingPunct="1">
              <a:lnSpc>
                <a:spcPct val="80000"/>
              </a:lnSpc>
            </a:pPr>
            <a:r>
              <a:rPr lang="en-US" sz="1800" smtClean="0"/>
              <a:t>Assignment axiom</a:t>
            </a:r>
          </a:p>
          <a:p>
            <a:pPr lvl="1" eaLnBrk="1" hangingPunct="1">
              <a:lnSpc>
                <a:spcPct val="80000"/>
              </a:lnSpc>
              <a:buFontTx/>
              <a:buNone/>
            </a:pPr>
            <a:endParaRPr lang="en-US" sz="1800" smtClean="0"/>
          </a:p>
          <a:p>
            <a:pPr lvl="4" eaLnBrk="1" hangingPunct="1">
              <a:lnSpc>
                <a:spcPct val="80000"/>
              </a:lnSpc>
              <a:buFontTx/>
              <a:buNone/>
            </a:pPr>
            <a:r>
              <a:rPr lang="en-US" sz="1800" smtClean="0">
                <a:solidFill>
                  <a:srgbClr val="0066FF"/>
                </a:solidFill>
              </a:rPr>
              <a:t>{Q[V := E] and E is defined }</a:t>
            </a:r>
            <a:br>
              <a:rPr lang="en-US" sz="1800" smtClean="0">
                <a:solidFill>
                  <a:srgbClr val="0066FF"/>
                </a:solidFill>
              </a:rPr>
            </a:br>
            <a:r>
              <a:rPr lang="en-US" sz="1800" smtClean="0">
                <a:solidFill>
                  <a:srgbClr val="33CC33"/>
                </a:solidFill>
              </a:rPr>
              <a:t>V := E</a:t>
            </a:r>
          </a:p>
          <a:p>
            <a:pPr lvl="4" eaLnBrk="1" hangingPunct="1">
              <a:lnSpc>
                <a:spcPct val="80000"/>
              </a:lnSpc>
              <a:buFontTx/>
              <a:buNone/>
            </a:pPr>
            <a:r>
              <a:rPr lang="en-US" sz="1800" smtClean="0">
                <a:solidFill>
                  <a:srgbClr val="0066FF"/>
                </a:solidFill>
              </a:rPr>
              <a:t>{ Q }</a:t>
            </a:r>
            <a:br>
              <a:rPr lang="en-US" sz="1800" smtClean="0">
                <a:solidFill>
                  <a:srgbClr val="0066FF"/>
                </a:solidFill>
              </a:rPr>
            </a:br>
            <a:endParaRPr lang="en-US" sz="1800" smtClean="0"/>
          </a:p>
          <a:p>
            <a:pPr lvl="1" eaLnBrk="1" hangingPunct="1">
              <a:lnSpc>
                <a:spcPct val="80000"/>
              </a:lnSpc>
            </a:pPr>
            <a:r>
              <a:rPr lang="en-US" sz="1800" smtClean="0"/>
              <a:t>strengthen precondition, weaken postcondition</a:t>
            </a:r>
          </a:p>
          <a:p>
            <a:pPr lvl="1" eaLnBrk="1" hangingPunct="1">
              <a:lnSpc>
                <a:spcPct val="80000"/>
              </a:lnSpc>
              <a:buFontTx/>
              <a:buNone/>
            </a:pPr>
            <a:endParaRPr lang="en-US" sz="1800" smtClean="0"/>
          </a:p>
          <a:p>
            <a:pPr lvl="2" algn="ctr" eaLnBrk="1" hangingPunct="1">
              <a:lnSpc>
                <a:spcPct val="80000"/>
              </a:lnSpc>
              <a:buFontTx/>
              <a:buNone/>
            </a:pPr>
            <a:r>
              <a:rPr lang="en-US" sz="2000" u="sng" smtClean="0"/>
              <a:t>P </a:t>
            </a:r>
            <a:r>
              <a:rPr lang="en-US" sz="2000" u="sng" smtClean="0">
                <a:sym typeface="Symbol" pitchFamily="18" charset="2"/>
              </a:rPr>
              <a:t></a:t>
            </a:r>
            <a:r>
              <a:rPr lang="en-US" sz="2000" u="sng" smtClean="0"/>
              <a:t> Q,</a:t>
            </a:r>
            <a:r>
              <a:rPr lang="en-US" sz="2000" u="sng" smtClean="0">
                <a:solidFill>
                  <a:srgbClr val="0066FF"/>
                </a:solidFill>
              </a:rPr>
              <a:t> {Q} </a:t>
            </a:r>
            <a:r>
              <a:rPr lang="en-US" sz="2000" u="sng" smtClean="0">
                <a:solidFill>
                  <a:srgbClr val="33CC33"/>
                </a:solidFill>
              </a:rPr>
              <a:t>S </a:t>
            </a:r>
            <a:r>
              <a:rPr lang="en-US" sz="2000" u="sng" smtClean="0">
                <a:solidFill>
                  <a:srgbClr val="0066FF"/>
                </a:solidFill>
              </a:rPr>
              <a:t>{R}, </a:t>
            </a:r>
            <a:r>
              <a:rPr lang="en-US" sz="2000" u="sng" smtClean="0"/>
              <a:t>R </a:t>
            </a:r>
            <a:r>
              <a:rPr lang="en-US" sz="2000" u="sng" smtClean="0">
                <a:sym typeface="Symbol" pitchFamily="18" charset="2"/>
              </a:rPr>
              <a:t></a:t>
            </a:r>
            <a:r>
              <a:rPr lang="en-US" sz="2000" u="sng" smtClean="0"/>
              <a:t> T</a:t>
            </a:r>
            <a:endParaRPr lang="en-US" sz="2000" smtClean="0">
              <a:solidFill>
                <a:srgbClr val="0066FF"/>
              </a:solidFill>
            </a:endParaRPr>
          </a:p>
          <a:p>
            <a:pPr lvl="2" algn="ctr" eaLnBrk="1" hangingPunct="1">
              <a:lnSpc>
                <a:spcPct val="80000"/>
              </a:lnSpc>
              <a:buFontTx/>
              <a:buNone/>
            </a:pPr>
            <a:r>
              <a:rPr lang="en-US" sz="2000" smtClean="0">
                <a:solidFill>
                  <a:srgbClr val="0066FF"/>
                </a:solidFill>
              </a:rPr>
              <a:t>{P} </a:t>
            </a:r>
            <a:r>
              <a:rPr lang="en-US" sz="2000" smtClean="0">
                <a:solidFill>
                  <a:srgbClr val="33CC33"/>
                </a:solidFill>
              </a:rPr>
              <a:t>S</a:t>
            </a:r>
            <a:r>
              <a:rPr lang="en-US" sz="2000" smtClean="0">
                <a:solidFill>
                  <a:srgbClr val="0066FF"/>
                </a:solidFill>
              </a:rPr>
              <a:t> {T}</a:t>
            </a:r>
          </a:p>
          <a:p>
            <a:pPr lvl="2" eaLnBrk="1" hangingPunct="1">
              <a:lnSpc>
                <a:spcPct val="80000"/>
              </a:lnSpc>
              <a:buFontTx/>
              <a:buNone/>
            </a:pPr>
            <a:endParaRPr lang="en-US" sz="2000" smtClean="0">
              <a:solidFill>
                <a:srgbClr val="0066FF"/>
              </a:solidFill>
            </a:endParaRPr>
          </a:p>
          <a:p>
            <a:pPr lvl="1" eaLnBrk="1" hangingPunct="1">
              <a:lnSpc>
                <a:spcPct val="80000"/>
              </a:lnSpc>
            </a:pPr>
            <a:r>
              <a:rPr lang="en-US" sz="1800" smtClean="0"/>
              <a:t>sequence</a:t>
            </a:r>
          </a:p>
          <a:p>
            <a:pPr lvl="1" eaLnBrk="1" hangingPunct="1">
              <a:lnSpc>
                <a:spcPct val="80000"/>
              </a:lnSpc>
              <a:buFontTx/>
              <a:buNone/>
            </a:pPr>
            <a:endParaRPr lang="en-US" sz="1800" smtClean="0"/>
          </a:p>
          <a:p>
            <a:pPr lvl="2" algn="ctr" eaLnBrk="1" hangingPunct="1">
              <a:lnSpc>
                <a:spcPct val="80000"/>
              </a:lnSpc>
              <a:buFontTx/>
              <a:buNone/>
            </a:pPr>
            <a:r>
              <a:rPr lang="en-US" sz="2000" u="sng" smtClean="0">
                <a:solidFill>
                  <a:srgbClr val="0066FF"/>
                </a:solidFill>
              </a:rPr>
              <a:t>{P} </a:t>
            </a:r>
            <a:r>
              <a:rPr lang="en-US" sz="2000" u="sng" smtClean="0">
                <a:solidFill>
                  <a:srgbClr val="33CC33"/>
                </a:solidFill>
              </a:rPr>
              <a:t>S0</a:t>
            </a:r>
            <a:r>
              <a:rPr lang="en-US" sz="2000" u="sng" smtClean="0">
                <a:solidFill>
                  <a:srgbClr val="0066FF"/>
                </a:solidFill>
              </a:rPr>
              <a:t> {Q},  {Q} </a:t>
            </a:r>
            <a:r>
              <a:rPr lang="en-US" sz="2000" u="sng" smtClean="0">
                <a:solidFill>
                  <a:srgbClr val="33CC33"/>
                </a:solidFill>
              </a:rPr>
              <a:t>S1</a:t>
            </a:r>
            <a:r>
              <a:rPr lang="en-US" sz="2000" u="sng" smtClean="0">
                <a:solidFill>
                  <a:srgbClr val="0066FF"/>
                </a:solidFill>
              </a:rPr>
              <a:t> {R}</a:t>
            </a:r>
            <a:endParaRPr lang="en-US" sz="2000" smtClean="0">
              <a:solidFill>
                <a:srgbClr val="0066FF"/>
              </a:solidFill>
            </a:endParaRPr>
          </a:p>
          <a:p>
            <a:pPr lvl="2" algn="ctr" eaLnBrk="1" hangingPunct="1">
              <a:lnSpc>
                <a:spcPct val="80000"/>
              </a:lnSpc>
              <a:buFontTx/>
              <a:buNone/>
            </a:pPr>
            <a:r>
              <a:rPr lang="en-US" sz="2000" smtClean="0">
                <a:solidFill>
                  <a:srgbClr val="0066FF"/>
                </a:solidFill>
              </a:rPr>
              <a:t>{P} </a:t>
            </a:r>
            <a:r>
              <a:rPr lang="en-US" sz="2000" smtClean="0">
                <a:solidFill>
                  <a:srgbClr val="33CC33"/>
                </a:solidFill>
              </a:rPr>
              <a:t>S0; S1</a:t>
            </a:r>
            <a:r>
              <a:rPr lang="en-US" sz="2000" smtClean="0">
                <a:solidFill>
                  <a:srgbClr val="0066FF"/>
                </a:solidFill>
              </a:rPr>
              <a:t> {R}</a:t>
            </a:r>
          </a:p>
        </p:txBody>
      </p:sp>
      <p:sp>
        <p:nvSpPr>
          <p:cNvPr id="104450" name="Rectangle 2"/>
          <p:cNvSpPr>
            <a:spLocks noGrp="1" noChangeArrowheads="1"/>
          </p:cNvSpPr>
          <p:nvPr>
            <p:ph type="title"/>
          </p:nvPr>
        </p:nvSpPr>
        <p:spPr/>
        <p:txBody>
          <a:bodyPr/>
          <a:lstStyle/>
          <a:p>
            <a:pPr eaLnBrk="1" hangingPunct="1"/>
            <a:r>
              <a:rPr lang="en-US" sz="4000" smtClean="0"/>
              <a:t>Axiomatic semantics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457200" y="457200"/>
            <a:ext cx="8229600" cy="6172200"/>
          </a:xfrm>
        </p:spPr>
        <p:txBody>
          <a:bodyPr/>
          <a:lstStyle/>
          <a:p>
            <a:pPr lvl="1" eaLnBrk="1" hangingPunct="1">
              <a:lnSpc>
                <a:spcPct val="80000"/>
              </a:lnSpc>
            </a:pPr>
            <a:r>
              <a:rPr lang="en-US" sz="2000" smtClean="0"/>
              <a:t>Skip</a:t>
            </a:r>
          </a:p>
          <a:p>
            <a:pPr lvl="2" eaLnBrk="1" hangingPunct="1">
              <a:lnSpc>
                <a:spcPct val="80000"/>
              </a:lnSpc>
              <a:buFontTx/>
              <a:buNone/>
            </a:pPr>
            <a:r>
              <a:rPr lang="en-US" smtClean="0">
                <a:solidFill>
                  <a:srgbClr val="0066FF"/>
                </a:solidFill>
              </a:rPr>
              <a:t>{P}</a:t>
            </a:r>
          </a:p>
          <a:p>
            <a:pPr lvl="2" eaLnBrk="1" hangingPunct="1">
              <a:lnSpc>
                <a:spcPct val="80000"/>
              </a:lnSpc>
              <a:buFontTx/>
              <a:buNone/>
            </a:pPr>
            <a:r>
              <a:rPr lang="en-US" sz="2000" smtClean="0">
                <a:solidFill>
                  <a:srgbClr val="00FF00"/>
                </a:solidFill>
              </a:rPr>
              <a:t>skip</a:t>
            </a:r>
          </a:p>
          <a:p>
            <a:pPr lvl="2" eaLnBrk="1" hangingPunct="1">
              <a:lnSpc>
                <a:spcPct val="80000"/>
              </a:lnSpc>
              <a:buFontTx/>
              <a:buNone/>
            </a:pPr>
            <a:r>
              <a:rPr lang="en-US" sz="2000" smtClean="0">
                <a:solidFill>
                  <a:srgbClr val="0066FF"/>
                </a:solidFill>
              </a:rPr>
              <a:t>{P}</a:t>
            </a:r>
          </a:p>
          <a:p>
            <a:pPr lvl="2" eaLnBrk="1" hangingPunct="1">
              <a:lnSpc>
                <a:spcPct val="80000"/>
              </a:lnSpc>
              <a:buFontTx/>
              <a:buNone/>
            </a:pPr>
            <a:endParaRPr lang="en-US" sz="2000" smtClean="0">
              <a:solidFill>
                <a:srgbClr val="0066FF"/>
              </a:solidFill>
            </a:endParaRPr>
          </a:p>
          <a:p>
            <a:pPr lvl="2" eaLnBrk="1" hangingPunct="1">
              <a:lnSpc>
                <a:spcPct val="80000"/>
              </a:lnSpc>
              <a:buFontTx/>
              <a:buNone/>
            </a:pPr>
            <a:r>
              <a:rPr lang="en-US" sz="2000" u="sng" smtClean="0"/>
              <a:t>P </a:t>
            </a:r>
            <a:r>
              <a:rPr lang="en-US" sz="2000" u="sng" smtClean="0">
                <a:sym typeface="Symbol" pitchFamily="18" charset="2"/>
              </a:rPr>
              <a:t> Q</a:t>
            </a:r>
          </a:p>
          <a:p>
            <a:pPr lvl="2" eaLnBrk="1" hangingPunct="1">
              <a:lnSpc>
                <a:spcPct val="80000"/>
              </a:lnSpc>
              <a:buFontTx/>
              <a:buNone/>
            </a:pPr>
            <a:r>
              <a:rPr lang="en-US" sz="2000" smtClean="0">
                <a:solidFill>
                  <a:srgbClr val="0066FF"/>
                </a:solidFill>
                <a:sym typeface="Symbol" pitchFamily="18" charset="2"/>
              </a:rPr>
              <a:t>{P} </a:t>
            </a:r>
            <a:r>
              <a:rPr lang="en-US" sz="2000" smtClean="0">
                <a:solidFill>
                  <a:srgbClr val="00FF00"/>
                </a:solidFill>
                <a:sym typeface="Symbol" pitchFamily="18" charset="2"/>
              </a:rPr>
              <a:t>skip</a:t>
            </a:r>
            <a:r>
              <a:rPr lang="en-US" sz="2000" smtClean="0">
                <a:solidFill>
                  <a:srgbClr val="0066FF"/>
                </a:solidFill>
                <a:sym typeface="Symbol" pitchFamily="18" charset="2"/>
              </a:rPr>
              <a:t> {Q}</a:t>
            </a:r>
          </a:p>
          <a:p>
            <a:pPr lvl="2" eaLnBrk="1" hangingPunct="1">
              <a:lnSpc>
                <a:spcPct val="80000"/>
              </a:lnSpc>
              <a:buFontTx/>
              <a:buNone/>
            </a:pPr>
            <a:endParaRPr lang="en-US" sz="2000" smtClean="0">
              <a:solidFill>
                <a:srgbClr val="0066FF"/>
              </a:solidFill>
              <a:sym typeface="Symbol" pitchFamily="18" charset="2"/>
            </a:endParaRPr>
          </a:p>
          <a:p>
            <a:pPr lvl="2" eaLnBrk="1" hangingPunct="1">
              <a:lnSpc>
                <a:spcPct val="80000"/>
              </a:lnSpc>
              <a:buFontTx/>
              <a:buNone/>
            </a:pPr>
            <a:endParaRPr lang="en-US" sz="1800" smtClean="0">
              <a:solidFill>
                <a:srgbClr val="0066FF"/>
              </a:solidFill>
              <a:sym typeface="Symbol" pitchFamily="18" charset="2"/>
            </a:endParaRPr>
          </a:p>
          <a:p>
            <a:pPr lvl="1" eaLnBrk="1" hangingPunct="1">
              <a:lnSpc>
                <a:spcPct val="80000"/>
              </a:lnSpc>
            </a:pPr>
            <a:r>
              <a:rPr lang="en-US" sz="2400" smtClean="0">
                <a:sym typeface="Symbol" pitchFamily="18" charset="2"/>
              </a:rPr>
              <a:t>If</a:t>
            </a:r>
          </a:p>
          <a:p>
            <a:pPr lvl="2" eaLnBrk="1" hangingPunct="1">
              <a:lnSpc>
                <a:spcPct val="80000"/>
              </a:lnSpc>
              <a:buFontTx/>
              <a:buNone/>
            </a:pPr>
            <a:r>
              <a:rPr lang="en-US" sz="2000" u="sng" smtClean="0">
                <a:solidFill>
                  <a:srgbClr val="0066FF"/>
                </a:solidFill>
              </a:rPr>
              <a:t>{P and B} </a:t>
            </a:r>
            <a:r>
              <a:rPr lang="en-US" sz="2000" u="sng" smtClean="0">
                <a:solidFill>
                  <a:srgbClr val="00FF00"/>
                </a:solidFill>
              </a:rPr>
              <a:t>S0</a:t>
            </a:r>
            <a:r>
              <a:rPr lang="en-US" sz="2000" u="sng" smtClean="0">
                <a:solidFill>
                  <a:srgbClr val="0066FF"/>
                </a:solidFill>
              </a:rPr>
              <a:t> {Q},</a:t>
            </a:r>
            <a:r>
              <a:rPr lang="en-US" sz="2000" u="sng" smtClean="0"/>
              <a:t> (P and </a:t>
            </a:r>
            <a:r>
              <a:rPr lang="en-US" sz="2000" u="sng" smtClean="0">
                <a:cs typeface="Arial" charset="0"/>
              </a:rPr>
              <a:t>¬</a:t>
            </a:r>
            <a:r>
              <a:rPr lang="en-US" sz="2000" u="sng" smtClean="0"/>
              <a:t> B </a:t>
            </a:r>
            <a:r>
              <a:rPr lang="en-US" sz="2000" u="sng" smtClean="0">
                <a:sym typeface="Symbol" pitchFamily="18" charset="2"/>
              </a:rPr>
              <a:t> </a:t>
            </a:r>
            <a:r>
              <a:rPr lang="en-US" sz="2000" u="sng" smtClean="0"/>
              <a:t>Q)</a:t>
            </a:r>
            <a:endParaRPr lang="en-US" sz="2000" smtClean="0"/>
          </a:p>
          <a:p>
            <a:pPr lvl="2" eaLnBrk="1" hangingPunct="1">
              <a:lnSpc>
                <a:spcPct val="80000"/>
              </a:lnSpc>
              <a:buFontTx/>
              <a:buNone/>
            </a:pPr>
            <a:r>
              <a:rPr lang="en-US" sz="2000" smtClean="0">
                <a:solidFill>
                  <a:srgbClr val="0066FF"/>
                </a:solidFill>
              </a:rPr>
              <a:t>{P} </a:t>
            </a:r>
            <a:r>
              <a:rPr lang="en-US" sz="2000" smtClean="0">
                <a:solidFill>
                  <a:srgbClr val="00FF00"/>
                </a:solidFill>
              </a:rPr>
              <a:t>if B then S0</a:t>
            </a:r>
            <a:r>
              <a:rPr lang="en-US" sz="2000" smtClean="0">
                <a:solidFill>
                  <a:srgbClr val="0066FF"/>
                </a:solidFill>
              </a:rPr>
              <a:t> {Q}</a:t>
            </a:r>
          </a:p>
          <a:p>
            <a:pPr lvl="2" eaLnBrk="1" hangingPunct="1">
              <a:lnSpc>
                <a:spcPct val="80000"/>
              </a:lnSpc>
              <a:buFontTx/>
              <a:buNone/>
            </a:pPr>
            <a:endParaRPr lang="en-US" sz="2000" smtClean="0">
              <a:solidFill>
                <a:srgbClr val="0066FF"/>
              </a:solidFill>
            </a:endParaRPr>
          </a:p>
          <a:p>
            <a:pPr lvl="1" eaLnBrk="1" hangingPunct="1">
              <a:lnSpc>
                <a:spcPct val="80000"/>
              </a:lnSpc>
            </a:pPr>
            <a:endParaRPr lang="en-US" sz="2400" smtClean="0"/>
          </a:p>
          <a:p>
            <a:pPr lvl="1" eaLnBrk="1" hangingPunct="1">
              <a:lnSpc>
                <a:spcPct val="80000"/>
              </a:lnSpc>
            </a:pPr>
            <a:r>
              <a:rPr lang="en-US" sz="2400" smtClean="0"/>
              <a:t>If else</a:t>
            </a:r>
          </a:p>
          <a:p>
            <a:pPr lvl="2" eaLnBrk="1" hangingPunct="1">
              <a:lnSpc>
                <a:spcPct val="80000"/>
              </a:lnSpc>
              <a:buFontTx/>
              <a:buNone/>
            </a:pPr>
            <a:r>
              <a:rPr lang="en-US" sz="2000" u="sng" smtClean="0">
                <a:solidFill>
                  <a:srgbClr val="0066FF"/>
                </a:solidFill>
              </a:rPr>
              <a:t>{P and B} </a:t>
            </a:r>
            <a:r>
              <a:rPr lang="en-US" sz="2000" u="sng" smtClean="0">
                <a:solidFill>
                  <a:srgbClr val="00FF00"/>
                </a:solidFill>
              </a:rPr>
              <a:t>S0</a:t>
            </a:r>
            <a:r>
              <a:rPr lang="en-US" sz="2000" u="sng" smtClean="0">
                <a:solidFill>
                  <a:srgbClr val="0066FF"/>
                </a:solidFill>
              </a:rPr>
              <a:t> {Q}, {P and </a:t>
            </a:r>
            <a:r>
              <a:rPr lang="en-US" sz="2000" u="sng" smtClean="0">
                <a:solidFill>
                  <a:srgbClr val="0066FF"/>
                </a:solidFill>
                <a:cs typeface="Arial" charset="0"/>
              </a:rPr>
              <a:t>¬</a:t>
            </a:r>
            <a:r>
              <a:rPr lang="en-US" sz="2000" u="sng" smtClean="0">
                <a:solidFill>
                  <a:srgbClr val="0066FF"/>
                </a:solidFill>
              </a:rPr>
              <a:t> B} </a:t>
            </a:r>
            <a:r>
              <a:rPr lang="en-US" sz="2000" u="sng" smtClean="0">
                <a:solidFill>
                  <a:srgbClr val="00FF00"/>
                </a:solidFill>
              </a:rPr>
              <a:t>S1</a:t>
            </a:r>
            <a:r>
              <a:rPr lang="en-US" sz="2000" u="sng" smtClean="0">
                <a:solidFill>
                  <a:srgbClr val="0066FF"/>
                </a:solidFill>
              </a:rPr>
              <a:t> {Q}</a:t>
            </a:r>
            <a:endParaRPr lang="en-US" sz="2000" smtClean="0">
              <a:solidFill>
                <a:srgbClr val="0066FF"/>
              </a:solidFill>
            </a:endParaRPr>
          </a:p>
          <a:p>
            <a:pPr lvl="2" eaLnBrk="1" hangingPunct="1">
              <a:lnSpc>
                <a:spcPct val="80000"/>
              </a:lnSpc>
              <a:buFontTx/>
              <a:buNone/>
            </a:pPr>
            <a:r>
              <a:rPr lang="en-US" sz="2000" smtClean="0">
                <a:solidFill>
                  <a:srgbClr val="0066FF"/>
                </a:solidFill>
              </a:rPr>
              <a:t>{P} </a:t>
            </a:r>
            <a:r>
              <a:rPr lang="en-US" sz="2000" smtClean="0">
                <a:solidFill>
                  <a:srgbClr val="00FF00"/>
                </a:solidFill>
              </a:rPr>
              <a:t>if B then S0 then S1</a:t>
            </a:r>
            <a:r>
              <a:rPr lang="en-US" sz="2000" smtClean="0">
                <a:solidFill>
                  <a:srgbClr val="0066FF"/>
                </a:solidFill>
              </a:rPr>
              <a:t> {Q}</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idx="1"/>
          </p:nvPr>
        </p:nvSpPr>
        <p:spPr>
          <a:xfrm>
            <a:off x="457200" y="381000"/>
            <a:ext cx="8229600" cy="5745163"/>
          </a:xfrm>
        </p:spPr>
        <p:txBody>
          <a:bodyPr/>
          <a:lstStyle/>
          <a:p>
            <a:pPr eaLnBrk="1" hangingPunct="1">
              <a:buFontTx/>
              <a:buNone/>
            </a:pPr>
            <a:r>
              <a:rPr lang="en-US" sz="2400" smtClean="0"/>
              <a:t>Loop: partial correctness</a:t>
            </a:r>
          </a:p>
          <a:p>
            <a:pPr lvl="1" eaLnBrk="1" hangingPunct="1">
              <a:lnSpc>
                <a:spcPct val="80000"/>
              </a:lnSpc>
              <a:buFontTx/>
              <a:buNone/>
            </a:pPr>
            <a:r>
              <a:rPr lang="en-US" sz="2000" u="sng" smtClean="0">
                <a:solidFill>
                  <a:srgbClr val="0066FF"/>
                </a:solidFill>
              </a:rPr>
              <a:t>{I and B} </a:t>
            </a:r>
            <a:r>
              <a:rPr lang="en-US" sz="2000" u="sng" smtClean="0">
                <a:solidFill>
                  <a:srgbClr val="00FF00"/>
                </a:solidFill>
              </a:rPr>
              <a:t>S </a:t>
            </a:r>
            <a:r>
              <a:rPr lang="en-US" sz="2000" u="sng" smtClean="0">
                <a:solidFill>
                  <a:srgbClr val="0066FF"/>
                </a:solidFill>
              </a:rPr>
              <a:t>{I}</a:t>
            </a:r>
          </a:p>
          <a:p>
            <a:pPr lvl="1" eaLnBrk="1" hangingPunct="1">
              <a:lnSpc>
                <a:spcPct val="80000"/>
              </a:lnSpc>
              <a:buFontTx/>
              <a:buNone/>
            </a:pPr>
            <a:r>
              <a:rPr lang="en-US" sz="2000" smtClean="0">
                <a:solidFill>
                  <a:srgbClr val="0066FF"/>
                </a:solidFill>
              </a:rPr>
              <a:t>{I} </a:t>
            </a:r>
            <a:r>
              <a:rPr lang="en-US" sz="2000" smtClean="0">
                <a:solidFill>
                  <a:srgbClr val="00FF00"/>
                </a:solidFill>
              </a:rPr>
              <a:t>while B do S</a:t>
            </a:r>
            <a:r>
              <a:rPr lang="en-US" sz="2000" smtClean="0">
                <a:solidFill>
                  <a:srgbClr val="0066FF"/>
                </a:solidFill>
              </a:rPr>
              <a:t> {</a:t>
            </a:r>
            <a:r>
              <a:rPr lang="en-US" sz="2000" smtClean="0">
                <a:solidFill>
                  <a:srgbClr val="0066FF"/>
                </a:solidFill>
                <a:cs typeface="Arial" charset="0"/>
              </a:rPr>
              <a:t>¬</a:t>
            </a:r>
            <a:r>
              <a:rPr lang="en-US" sz="2000" smtClean="0">
                <a:solidFill>
                  <a:srgbClr val="0066FF"/>
                </a:solidFill>
              </a:rPr>
              <a:t>B and I}</a:t>
            </a:r>
          </a:p>
          <a:p>
            <a:pPr eaLnBrk="1" hangingPunct="1">
              <a:buFontTx/>
              <a:buNone/>
            </a:pPr>
            <a:endParaRPr lang="en-US" sz="2000" smtClean="0">
              <a:solidFill>
                <a:srgbClr val="0066FF"/>
              </a:solidFill>
            </a:endParaRPr>
          </a:p>
          <a:p>
            <a:pPr eaLnBrk="1" hangingPunct="1">
              <a:buFontTx/>
              <a:buNone/>
            </a:pPr>
            <a:r>
              <a:rPr lang="en-US" sz="2400" smtClean="0"/>
              <a:t>Loop: total correctness</a:t>
            </a:r>
          </a:p>
          <a:p>
            <a:pPr lvl="1" eaLnBrk="1" hangingPunct="1">
              <a:buFontTx/>
              <a:buNone/>
            </a:pPr>
            <a:r>
              <a:rPr lang="en-US" sz="2000" smtClean="0">
                <a:solidFill>
                  <a:srgbClr val="0066FF"/>
                </a:solidFill>
              </a:rPr>
              <a:t>{I and B} </a:t>
            </a:r>
            <a:r>
              <a:rPr lang="en-US" sz="2000" smtClean="0">
                <a:solidFill>
                  <a:srgbClr val="00FF00"/>
                </a:solidFill>
              </a:rPr>
              <a:t>S</a:t>
            </a:r>
            <a:r>
              <a:rPr lang="en-US" sz="2000" smtClean="0">
                <a:solidFill>
                  <a:srgbClr val="0066FF"/>
                </a:solidFill>
              </a:rPr>
              <a:t> {I},</a:t>
            </a:r>
            <a:r>
              <a:rPr lang="en-US" sz="2000" smtClean="0"/>
              <a:t> </a:t>
            </a:r>
          </a:p>
          <a:p>
            <a:pPr lvl="1" eaLnBrk="1" hangingPunct="1">
              <a:buFontTx/>
              <a:buNone/>
            </a:pPr>
            <a:r>
              <a:rPr lang="en-US" sz="2000" smtClean="0"/>
              <a:t>for all K in some WFS:</a:t>
            </a:r>
          </a:p>
          <a:p>
            <a:pPr lvl="1" eaLnBrk="1" hangingPunct="1">
              <a:buFontTx/>
              <a:buNone/>
            </a:pPr>
            <a:r>
              <a:rPr lang="en-US" sz="2000" u="sng" smtClean="0">
                <a:solidFill>
                  <a:srgbClr val="0066FF"/>
                </a:solidFill>
              </a:rPr>
              <a:t>{I and B and V&lt;=K} </a:t>
            </a:r>
            <a:r>
              <a:rPr lang="en-US" sz="2000" u="sng" smtClean="0">
                <a:solidFill>
                  <a:srgbClr val="00FF00"/>
                </a:solidFill>
              </a:rPr>
              <a:t>S</a:t>
            </a:r>
            <a:r>
              <a:rPr lang="en-US" sz="2000" u="sng" smtClean="0">
                <a:solidFill>
                  <a:srgbClr val="0066FF"/>
                </a:solidFill>
              </a:rPr>
              <a:t> {V &lt; K or </a:t>
            </a:r>
            <a:r>
              <a:rPr lang="en-US" sz="2000" u="sng" smtClean="0">
                <a:solidFill>
                  <a:srgbClr val="0066FF"/>
                </a:solidFill>
                <a:cs typeface="Arial" charset="0"/>
              </a:rPr>
              <a:t>¬</a:t>
            </a:r>
            <a:r>
              <a:rPr lang="en-US" sz="2000" u="sng" smtClean="0">
                <a:solidFill>
                  <a:srgbClr val="0066FF"/>
                </a:solidFill>
              </a:rPr>
              <a:t> B}</a:t>
            </a:r>
          </a:p>
          <a:p>
            <a:pPr lvl="1" eaLnBrk="1" hangingPunct="1">
              <a:buFontTx/>
              <a:buNone/>
            </a:pPr>
            <a:r>
              <a:rPr lang="en-US" sz="2000" smtClean="0">
                <a:solidFill>
                  <a:srgbClr val="0066FF"/>
                </a:solidFill>
              </a:rPr>
              <a:t>{I} </a:t>
            </a:r>
            <a:r>
              <a:rPr lang="en-US" sz="2000" smtClean="0">
                <a:solidFill>
                  <a:srgbClr val="00FF00"/>
                </a:solidFill>
              </a:rPr>
              <a:t>while B do S</a:t>
            </a:r>
            <a:r>
              <a:rPr lang="en-US" sz="2000" smtClean="0">
                <a:solidFill>
                  <a:srgbClr val="0066FF"/>
                </a:solidFill>
              </a:rPr>
              <a:t> {I and </a:t>
            </a:r>
            <a:r>
              <a:rPr lang="en-US" sz="2000" smtClean="0">
                <a:solidFill>
                  <a:srgbClr val="0066FF"/>
                </a:solidFill>
                <a:cs typeface="Arial" charset="0"/>
              </a:rPr>
              <a:t>¬</a:t>
            </a:r>
            <a:r>
              <a:rPr lang="en-US" sz="2000" smtClean="0">
                <a:solidFill>
                  <a:srgbClr val="0066FF"/>
                </a:solidFill>
              </a:rPr>
              <a:t> B}</a:t>
            </a:r>
            <a:endParaRPr lang="en-US" sz="3600" smtClean="0">
              <a:solidFill>
                <a:srgbClr val="0066FF"/>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idx="1"/>
          </p:nvPr>
        </p:nvSpPr>
        <p:spPr>
          <a:xfrm>
            <a:off x="457200" y="609600"/>
            <a:ext cx="8229600" cy="5516563"/>
          </a:xfrm>
        </p:spPr>
        <p:txBody>
          <a:bodyPr/>
          <a:lstStyle/>
          <a:p>
            <a:pPr eaLnBrk="1" hangingPunct="1">
              <a:buFontTx/>
              <a:buNone/>
            </a:pPr>
            <a:r>
              <a:rPr lang="en-US" smtClean="0">
                <a:solidFill>
                  <a:srgbClr val="0066FF"/>
                </a:solidFill>
              </a:rPr>
              <a:t>Combine with other rules and give names to each part of hypothesis</a:t>
            </a:r>
          </a:p>
          <a:p>
            <a:pPr eaLnBrk="1" hangingPunct="1"/>
            <a:endParaRPr lang="en-US" smtClean="0"/>
          </a:p>
          <a:p>
            <a:pPr eaLnBrk="1" hangingPunct="1">
              <a:buFontTx/>
              <a:buNone/>
            </a:pPr>
            <a:r>
              <a:rPr lang="en-US" smtClean="0">
                <a:solidFill>
                  <a:srgbClr val="FF0066"/>
                </a:solidFill>
              </a:rPr>
              <a:t>initialization:</a:t>
            </a:r>
            <a:r>
              <a:rPr lang="en-US" smtClean="0"/>
              <a:t> P </a:t>
            </a:r>
            <a:r>
              <a:rPr lang="en-US" smtClean="0">
                <a:sym typeface="Symbol" pitchFamily="18" charset="2"/>
              </a:rPr>
              <a:t> I</a:t>
            </a:r>
            <a:endParaRPr lang="en-US" smtClean="0">
              <a:solidFill>
                <a:srgbClr val="FF0066"/>
              </a:solidFill>
            </a:endParaRPr>
          </a:p>
          <a:p>
            <a:pPr eaLnBrk="1" hangingPunct="1">
              <a:buFontTx/>
              <a:buNone/>
            </a:pPr>
            <a:r>
              <a:rPr lang="en-US" smtClean="0">
                <a:solidFill>
                  <a:srgbClr val="FF0066"/>
                </a:solidFill>
              </a:rPr>
              <a:t>invariance:</a:t>
            </a:r>
            <a:r>
              <a:rPr lang="en-US" smtClean="0">
                <a:solidFill>
                  <a:srgbClr val="0066FF"/>
                </a:solidFill>
              </a:rPr>
              <a:t> {I and B} </a:t>
            </a:r>
            <a:r>
              <a:rPr lang="en-US" smtClean="0">
                <a:solidFill>
                  <a:srgbClr val="00FF00"/>
                </a:solidFill>
              </a:rPr>
              <a:t>S</a:t>
            </a:r>
            <a:r>
              <a:rPr lang="en-US" smtClean="0">
                <a:solidFill>
                  <a:srgbClr val="0066FF"/>
                </a:solidFill>
              </a:rPr>
              <a:t> {I},</a:t>
            </a:r>
            <a:r>
              <a:rPr lang="en-US" smtClean="0"/>
              <a:t> </a:t>
            </a:r>
            <a:endParaRPr lang="en-US" smtClean="0">
              <a:solidFill>
                <a:srgbClr val="FF0066"/>
              </a:solidFill>
            </a:endParaRPr>
          </a:p>
          <a:p>
            <a:pPr eaLnBrk="1" hangingPunct="1">
              <a:buFontTx/>
              <a:buNone/>
            </a:pPr>
            <a:r>
              <a:rPr lang="en-US" smtClean="0">
                <a:solidFill>
                  <a:srgbClr val="FF0066"/>
                </a:solidFill>
                <a:sym typeface="Symbol" pitchFamily="18" charset="2"/>
              </a:rPr>
              <a:t>completion: I</a:t>
            </a:r>
            <a:r>
              <a:rPr lang="en-US" smtClean="0"/>
              <a:t> and </a:t>
            </a:r>
            <a:r>
              <a:rPr lang="en-US" smtClean="0">
                <a:cs typeface="Arial" charset="0"/>
              </a:rPr>
              <a:t>¬</a:t>
            </a:r>
            <a:r>
              <a:rPr lang="en-US" smtClean="0"/>
              <a:t> B </a:t>
            </a:r>
            <a:r>
              <a:rPr lang="en-US" smtClean="0">
                <a:sym typeface="Symbol" pitchFamily="18" charset="2"/>
              </a:rPr>
              <a:t> Q </a:t>
            </a:r>
          </a:p>
          <a:p>
            <a:pPr eaLnBrk="1" hangingPunct="1">
              <a:buFontTx/>
              <a:buNone/>
            </a:pPr>
            <a:r>
              <a:rPr lang="en-US" smtClean="0">
                <a:solidFill>
                  <a:srgbClr val="FF0066"/>
                </a:solidFill>
              </a:rPr>
              <a:t>termination: </a:t>
            </a:r>
            <a:r>
              <a:rPr lang="en-US" smtClean="0"/>
              <a:t>for all K in some WFS: </a:t>
            </a:r>
          </a:p>
          <a:p>
            <a:pPr eaLnBrk="1" hangingPunct="1">
              <a:buFontTx/>
              <a:buNone/>
            </a:pPr>
            <a:r>
              <a:rPr lang="en-US" u="sng" smtClean="0">
                <a:solidFill>
                  <a:srgbClr val="0066FF"/>
                </a:solidFill>
              </a:rPr>
              <a:t>	{I and B and V&lt;=K} </a:t>
            </a:r>
            <a:r>
              <a:rPr lang="en-US" u="sng" smtClean="0">
                <a:solidFill>
                  <a:srgbClr val="00FF00"/>
                </a:solidFill>
              </a:rPr>
              <a:t>S</a:t>
            </a:r>
            <a:r>
              <a:rPr lang="en-US" u="sng" smtClean="0">
                <a:solidFill>
                  <a:srgbClr val="0066FF"/>
                </a:solidFill>
              </a:rPr>
              <a:t> {V &lt; K or </a:t>
            </a:r>
            <a:r>
              <a:rPr lang="en-US" u="sng" smtClean="0">
                <a:solidFill>
                  <a:srgbClr val="0066FF"/>
                </a:solidFill>
                <a:cs typeface="Arial" charset="0"/>
              </a:rPr>
              <a:t>¬</a:t>
            </a:r>
            <a:r>
              <a:rPr lang="en-US" u="sng" smtClean="0">
                <a:solidFill>
                  <a:srgbClr val="0066FF"/>
                </a:solidFill>
              </a:rPr>
              <a:t> B} </a:t>
            </a:r>
          </a:p>
          <a:p>
            <a:pPr eaLnBrk="1" hangingPunct="1">
              <a:buFontTx/>
              <a:buNone/>
            </a:pPr>
            <a:r>
              <a:rPr lang="en-US" smtClean="0">
                <a:solidFill>
                  <a:srgbClr val="0066FF"/>
                </a:solidFill>
              </a:rPr>
              <a:t>{P} </a:t>
            </a:r>
            <a:r>
              <a:rPr lang="en-US" smtClean="0">
                <a:solidFill>
                  <a:srgbClr val="00FF00"/>
                </a:solidFill>
              </a:rPr>
              <a:t>while B do S</a:t>
            </a:r>
            <a:r>
              <a:rPr lang="en-US" smtClean="0">
                <a:solidFill>
                  <a:srgbClr val="0066FF"/>
                </a:solidFill>
              </a:rPr>
              <a:t> {Q}</a:t>
            </a:r>
          </a:p>
          <a:p>
            <a:pPr algn="ctr" eaLnBrk="1" hangingPunct="1">
              <a:buFontTx/>
              <a:buNone/>
            </a:pPr>
            <a:endParaRPr lang="en-US" smtClean="0">
              <a:solidFill>
                <a:srgbClr val="0066FF"/>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idx="1"/>
          </p:nvPr>
        </p:nvSpPr>
        <p:spPr>
          <a:xfrm>
            <a:off x="457200" y="381000"/>
            <a:ext cx="8229600" cy="6324600"/>
          </a:xfrm>
        </p:spPr>
        <p:txBody>
          <a:bodyPr/>
          <a:lstStyle/>
          <a:p>
            <a:pPr eaLnBrk="1" hangingPunct="1">
              <a:lnSpc>
                <a:spcPct val="90000"/>
              </a:lnSpc>
            </a:pPr>
            <a:r>
              <a:rPr lang="en-US" dirty="0" smtClean="0"/>
              <a:t>Counter controlled loops:</a:t>
            </a:r>
          </a:p>
          <a:p>
            <a:pPr lvl="1" eaLnBrk="1" hangingPunct="1">
              <a:lnSpc>
                <a:spcPct val="90000"/>
              </a:lnSpc>
            </a:pPr>
            <a:r>
              <a:rPr lang="en-US" dirty="0" err="1" smtClean="0"/>
              <a:t>postcondition</a:t>
            </a:r>
            <a:r>
              <a:rPr lang="en-US" dirty="0" smtClean="0"/>
              <a:t> Q:  </a:t>
            </a:r>
          </a:p>
          <a:p>
            <a:pPr lvl="1" eaLnBrk="1" hangingPunct="1">
              <a:lnSpc>
                <a:spcPct val="90000"/>
              </a:lnSpc>
              <a:buFontTx/>
              <a:buNone/>
            </a:pPr>
            <a:r>
              <a:rPr lang="en-US" dirty="0" smtClean="0"/>
              <a:t>	</a:t>
            </a:r>
            <a:r>
              <a:rPr lang="en-US" dirty="0" smtClean="0">
                <a:solidFill>
                  <a:srgbClr val="0000FF"/>
                </a:solidFill>
              </a:rPr>
              <a:t>(</a:t>
            </a:r>
            <a:r>
              <a:rPr lang="en-US" dirty="0" smtClean="0">
                <a:solidFill>
                  <a:srgbClr val="0000FF"/>
                </a:solidFill>
                <a:sym typeface="Symbol" pitchFamily="18" charset="2"/>
              </a:rPr>
              <a:t></a:t>
            </a:r>
            <a:r>
              <a:rPr lang="en-US" dirty="0" smtClean="0">
                <a:solidFill>
                  <a:srgbClr val="0000FF"/>
                </a:solidFill>
              </a:rPr>
              <a:t>j: 0 </a:t>
            </a:r>
            <a:r>
              <a:rPr lang="en-US" dirty="0" smtClean="0">
                <a:solidFill>
                  <a:srgbClr val="0000FF"/>
                </a:solidFill>
                <a:sym typeface="Symbol" pitchFamily="18" charset="2"/>
              </a:rPr>
              <a:t></a:t>
            </a:r>
            <a:r>
              <a:rPr lang="en-US" dirty="0" smtClean="0">
                <a:solidFill>
                  <a:srgbClr val="0000FF"/>
                </a:solidFill>
              </a:rPr>
              <a:t> j &lt; N: item j has been processed)</a:t>
            </a:r>
            <a:r>
              <a:rPr lang="en-US" dirty="0" smtClean="0"/>
              <a:t>   </a:t>
            </a:r>
          </a:p>
          <a:p>
            <a:pPr lvl="1" eaLnBrk="1" hangingPunct="1">
              <a:lnSpc>
                <a:spcPct val="90000"/>
              </a:lnSpc>
              <a:buFontTx/>
              <a:buNone/>
            </a:pPr>
            <a:r>
              <a:rPr lang="en-US" dirty="0" smtClean="0"/>
              <a:t>		(there are N items, they have all been processed)</a:t>
            </a:r>
          </a:p>
          <a:p>
            <a:pPr lvl="1" eaLnBrk="1" hangingPunct="1">
              <a:lnSpc>
                <a:spcPct val="90000"/>
              </a:lnSpc>
              <a:buFontTx/>
              <a:buNone/>
            </a:pPr>
            <a:endParaRPr lang="en-US" dirty="0" smtClean="0"/>
          </a:p>
          <a:p>
            <a:pPr lvl="1" eaLnBrk="1" hangingPunct="1">
              <a:lnSpc>
                <a:spcPct val="90000"/>
              </a:lnSpc>
            </a:pPr>
            <a:r>
              <a:rPr lang="en-US" dirty="0" smtClean="0"/>
              <a:t>invariant I: </a:t>
            </a:r>
          </a:p>
          <a:p>
            <a:pPr lvl="1" eaLnBrk="1" hangingPunct="1">
              <a:lnSpc>
                <a:spcPct val="90000"/>
              </a:lnSpc>
              <a:buFontTx/>
              <a:buNone/>
            </a:pPr>
            <a:r>
              <a:rPr lang="en-US" dirty="0" smtClean="0"/>
              <a:t>	</a:t>
            </a:r>
            <a:r>
              <a:rPr lang="en-US" sz="2000" dirty="0" smtClean="0">
                <a:solidFill>
                  <a:srgbClr val="0000FF"/>
                </a:solidFill>
              </a:rPr>
              <a:t>(</a:t>
            </a:r>
            <a:r>
              <a:rPr lang="en-US" sz="2000" dirty="0" smtClean="0">
                <a:solidFill>
                  <a:srgbClr val="0000FF"/>
                </a:solidFill>
                <a:sym typeface="Symbol" pitchFamily="18" charset="2"/>
              </a:rPr>
              <a:t></a:t>
            </a:r>
            <a:r>
              <a:rPr lang="en-US" sz="2000" dirty="0" smtClean="0">
                <a:solidFill>
                  <a:srgbClr val="0000FF"/>
                </a:solidFill>
              </a:rPr>
              <a:t>j: 0 </a:t>
            </a:r>
            <a:r>
              <a:rPr lang="en-US" sz="2000" dirty="0" smtClean="0">
                <a:solidFill>
                  <a:srgbClr val="0000FF"/>
                </a:solidFill>
                <a:sym typeface="Symbol" pitchFamily="18" charset="2"/>
              </a:rPr>
              <a:t></a:t>
            </a:r>
            <a:r>
              <a:rPr lang="en-US" sz="2000" dirty="0" smtClean="0">
                <a:solidFill>
                  <a:srgbClr val="0000FF"/>
                </a:solidFill>
              </a:rPr>
              <a:t> j &lt; </a:t>
            </a:r>
            <a:r>
              <a:rPr lang="en-US" sz="2000" dirty="0" err="1" smtClean="0">
                <a:solidFill>
                  <a:srgbClr val="0000FF"/>
                </a:solidFill>
              </a:rPr>
              <a:t>i</a:t>
            </a:r>
            <a:r>
              <a:rPr lang="en-US" sz="2000" dirty="0" smtClean="0">
                <a:solidFill>
                  <a:srgbClr val="0000FF"/>
                </a:solidFill>
              </a:rPr>
              <a:t>: item j has been processed)  and 0 </a:t>
            </a:r>
            <a:r>
              <a:rPr lang="en-US" sz="2000" dirty="0" smtClean="0">
                <a:solidFill>
                  <a:srgbClr val="0000FF"/>
                </a:solidFill>
                <a:sym typeface="Symbol" pitchFamily="18" charset="2"/>
              </a:rPr>
              <a:t></a:t>
            </a:r>
            <a:r>
              <a:rPr lang="en-US" sz="2000" dirty="0" smtClean="0">
                <a:solidFill>
                  <a:srgbClr val="0000FF"/>
                </a:solidFill>
              </a:rPr>
              <a:t> </a:t>
            </a:r>
            <a:r>
              <a:rPr lang="en-US" sz="2000" dirty="0" err="1" smtClean="0">
                <a:solidFill>
                  <a:srgbClr val="0000FF"/>
                </a:solidFill>
              </a:rPr>
              <a:t>i</a:t>
            </a:r>
            <a:r>
              <a:rPr lang="en-US" sz="2000" dirty="0" smtClean="0">
                <a:solidFill>
                  <a:srgbClr val="0000FF"/>
                </a:solidFill>
              </a:rPr>
              <a:t> </a:t>
            </a:r>
            <a:r>
              <a:rPr lang="en-US" sz="2000" dirty="0" smtClean="0">
                <a:solidFill>
                  <a:srgbClr val="0000FF"/>
                </a:solidFill>
                <a:sym typeface="Symbol" pitchFamily="18" charset="2"/>
              </a:rPr>
              <a:t></a:t>
            </a:r>
            <a:r>
              <a:rPr lang="en-US" sz="2000" dirty="0" smtClean="0">
                <a:solidFill>
                  <a:srgbClr val="0000FF"/>
                </a:solidFill>
              </a:rPr>
              <a:t> N</a:t>
            </a:r>
            <a:r>
              <a:rPr lang="en-US" dirty="0" smtClean="0"/>
              <a:t> 	(heuristic:  replace a constant, N, with a variable </a:t>
            </a:r>
            <a:r>
              <a:rPr lang="en-US" dirty="0" err="1" smtClean="0"/>
              <a:t>i</a:t>
            </a:r>
            <a:r>
              <a:rPr lang="en-US" dirty="0" smtClean="0"/>
              <a:t>, 	add constraint on new variable)</a:t>
            </a:r>
          </a:p>
          <a:p>
            <a:pPr lvl="1" eaLnBrk="1" hangingPunct="1">
              <a:lnSpc>
                <a:spcPct val="90000"/>
              </a:lnSpc>
            </a:pPr>
            <a:endParaRPr lang="en-US" dirty="0" smtClean="0"/>
          </a:p>
          <a:p>
            <a:pPr lvl="1" eaLnBrk="1" hangingPunct="1">
              <a:lnSpc>
                <a:spcPct val="90000"/>
              </a:lnSpc>
            </a:pPr>
            <a:r>
              <a:rPr lang="en-US" dirty="0" smtClean="0"/>
              <a:t>guard B:  </a:t>
            </a:r>
          </a:p>
          <a:p>
            <a:pPr lvl="1" eaLnBrk="1" hangingPunct="1">
              <a:lnSpc>
                <a:spcPct val="90000"/>
              </a:lnSpc>
              <a:buFontTx/>
              <a:buNone/>
            </a:pPr>
            <a:r>
              <a:rPr lang="en-US" dirty="0" smtClean="0"/>
              <a:t>	</a:t>
            </a:r>
            <a:r>
              <a:rPr lang="en-US" dirty="0" err="1" smtClean="0">
                <a:solidFill>
                  <a:srgbClr val="0000FF"/>
                </a:solidFill>
              </a:rPr>
              <a:t>i</a:t>
            </a:r>
            <a:r>
              <a:rPr lang="en-US" dirty="0" smtClean="0">
                <a:solidFill>
                  <a:srgbClr val="0000FF"/>
                </a:solidFill>
              </a:rPr>
              <a:t> != N</a:t>
            </a:r>
          </a:p>
          <a:p>
            <a:pPr lvl="1" eaLnBrk="1" hangingPunct="1">
              <a:lnSpc>
                <a:spcPct val="90000"/>
              </a:lnSpc>
            </a:pPr>
            <a:endParaRPr lang="en-US" dirty="0" smtClean="0"/>
          </a:p>
          <a:p>
            <a:pPr lvl="1" eaLnBrk="1" hangingPunct="1">
              <a:lnSpc>
                <a:spcPct val="90000"/>
              </a:lnSpc>
            </a:pPr>
            <a:r>
              <a:rPr lang="en-US" dirty="0" smtClean="0"/>
              <a:t>variant:  </a:t>
            </a:r>
          </a:p>
          <a:p>
            <a:pPr lvl="1" eaLnBrk="1" hangingPunct="1">
              <a:lnSpc>
                <a:spcPct val="90000"/>
              </a:lnSpc>
              <a:buFontTx/>
              <a:buNone/>
            </a:pPr>
            <a:r>
              <a:rPr lang="en-US" dirty="0" smtClean="0"/>
              <a:t>	</a:t>
            </a:r>
            <a:r>
              <a:rPr lang="en-US" dirty="0" smtClean="0">
                <a:solidFill>
                  <a:srgbClr val="0000FF"/>
                </a:solidFill>
              </a:rPr>
              <a:t>N-</a:t>
            </a:r>
            <a:r>
              <a:rPr lang="en-US" dirty="0" err="1" smtClean="0">
                <a:solidFill>
                  <a:srgbClr val="0000FF"/>
                </a:solidFill>
              </a:rPr>
              <a:t>i</a:t>
            </a:r>
            <a:endParaRPr lang="en-US" dirty="0" smtClean="0">
              <a:solidFill>
                <a:srgbClr val="0000FF"/>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idx="1"/>
          </p:nvPr>
        </p:nvSpPr>
        <p:spPr>
          <a:xfrm>
            <a:off x="457200" y="609600"/>
            <a:ext cx="8229600" cy="5516563"/>
          </a:xfrm>
        </p:spPr>
        <p:txBody>
          <a:bodyPr/>
          <a:lstStyle/>
          <a:p>
            <a:pPr eaLnBrk="1" hangingPunct="1">
              <a:buFontTx/>
              <a:buNone/>
            </a:pPr>
            <a:r>
              <a:rPr lang="en-US" smtClean="0"/>
              <a:t>i = 0;</a:t>
            </a:r>
          </a:p>
          <a:p>
            <a:pPr eaLnBrk="1" hangingPunct="1">
              <a:buFontTx/>
              <a:buNone/>
            </a:pPr>
            <a:r>
              <a:rPr lang="en-US" smtClean="0"/>
              <a:t>while (</a:t>
            </a:r>
            <a:r>
              <a:rPr lang="en-US" smtClean="0">
                <a:solidFill>
                  <a:srgbClr val="0000FF"/>
                </a:solidFill>
              </a:rPr>
              <a:t>i != N</a:t>
            </a:r>
            <a:r>
              <a:rPr lang="en-US" smtClean="0"/>
              <a:t>)</a:t>
            </a:r>
          </a:p>
          <a:p>
            <a:pPr eaLnBrk="1" hangingPunct="1">
              <a:buFontTx/>
              <a:buNone/>
            </a:pPr>
            <a:r>
              <a:rPr lang="en-US" smtClean="0">
                <a:solidFill>
                  <a:srgbClr val="0000FF"/>
                </a:solidFill>
              </a:rPr>
              <a:t>{(</a:t>
            </a:r>
            <a:r>
              <a:rPr lang="en-US" smtClean="0">
                <a:solidFill>
                  <a:srgbClr val="0000FF"/>
                </a:solidFill>
                <a:sym typeface="Symbol" pitchFamily="18" charset="2"/>
              </a:rPr>
              <a:t></a:t>
            </a:r>
            <a:r>
              <a:rPr lang="en-US" smtClean="0">
                <a:solidFill>
                  <a:srgbClr val="0000FF"/>
                </a:solidFill>
              </a:rPr>
              <a:t>j: 0 </a:t>
            </a:r>
            <a:r>
              <a:rPr lang="en-US" smtClean="0">
                <a:solidFill>
                  <a:srgbClr val="0000FF"/>
                </a:solidFill>
                <a:sym typeface="Symbol" pitchFamily="18" charset="2"/>
              </a:rPr>
              <a:t></a:t>
            </a:r>
            <a:r>
              <a:rPr lang="en-US" smtClean="0">
                <a:solidFill>
                  <a:srgbClr val="0000FF"/>
                </a:solidFill>
              </a:rPr>
              <a:t> j &lt; i: item j has been processed)  and 0 </a:t>
            </a:r>
            <a:r>
              <a:rPr lang="en-US" smtClean="0">
                <a:solidFill>
                  <a:srgbClr val="0000FF"/>
                </a:solidFill>
                <a:sym typeface="Symbol" pitchFamily="18" charset="2"/>
              </a:rPr>
              <a:t></a:t>
            </a:r>
            <a:r>
              <a:rPr lang="en-US" smtClean="0">
                <a:solidFill>
                  <a:srgbClr val="0000FF"/>
                </a:solidFill>
              </a:rPr>
              <a:t> i </a:t>
            </a:r>
            <a:r>
              <a:rPr lang="en-US" smtClean="0">
                <a:solidFill>
                  <a:srgbClr val="0000FF"/>
                </a:solidFill>
                <a:sym typeface="Symbol" pitchFamily="18" charset="2"/>
              </a:rPr>
              <a:t></a:t>
            </a:r>
            <a:r>
              <a:rPr lang="en-US" smtClean="0">
                <a:solidFill>
                  <a:srgbClr val="0000FF"/>
                </a:solidFill>
              </a:rPr>
              <a:t> N }</a:t>
            </a:r>
          </a:p>
          <a:p>
            <a:pPr eaLnBrk="1" hangingPunct="1">
              <a:buFontTx/>
              <a:buNone/>
            </a:pPr>
            <a:r>
              <a:rPr lang="en-US" smtClean="0"/>
              <a:t>{  process item i</a:t>
            </a:r>
          </a:p>
          <a:p>
            <a:pPr eaLnBrk="1" hangingPunct="1">
              <a:buFontTx/>
              <a:buNone/>
            </a:pPr>
            <a:r>
              <a:rPr lang="en-US" smtClean="0"/>
              <a:t>   i := i+1;</a:t>
            </a:r>
          </a:p>
          <a:p>
            <a:pPr eaLnBrk="1" hangingPunct="1">
              <a:buFontTx/>
              <a:buNone/>
            </a:pPr>
            <a:r>
              <a:rPr lang="en-US" smtClean="0"/>
              <a:t>}</a:t>
            </a:r>
          </a:p>
          <a:p>
            <a:pPr eaLnBrk="1" hangingPunct="1">
              <a:buFontTx/>
              <a:buNone/>
            </a:pPr>
            <a:r>
              <a:rPr lang="en-US" smtClean="0">
                <a:solidFill>
                  <a:srgbClr val="0000FF"/>
                </a:solidFill>
              </a:rPr>
              <a:t>(</a:t>
            </a:r>
            <a:r>
              <a:rPr lang="en-US" smtClean="0">
                <a:solidFill>
                  <a:srgbClr val="0000FF"/>
                </a:solidFill>
                <a:sym typeface="Symbol" pitchFamily="18" charset="2"/>
              </a:rPr>
              <a:t></a:t>
            </a:r>
            <a:r>
              <a:rPr lang="en-US" smtClean="0">
                <a:solidFill>
                  <a:srgbClr val="0000FF"/>
                </a:solidFill>
              </a:rPr>
              <a:t>j: 0 </a:t>
            </a:r>
            <a:r>
              <a:rPr lang="en-US" smtClean="0">
                <a:solidFill>
                  <a:srgbClr val="0000FF"/>
                </a:solidFill>
                <a:sym typeface="Symbol" pitchFamily="18" charset="2"/>
              </a:rPr>
              <a:t></a:t>
            </a:r>
            <a:r>
              <a:rPr lang="en-US" smtClean="0">
                <a:solidFill>
                  <a:srgbClr val="0000FF"/>
                </a:solidFill>
              </a:rPr>
              <a:t> j &lt; N: item j has been processed)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idx="1"/>
          </p:nvPr>
        </p:nvSpPr>
        <p:spPr>
          <a:xfrm>
            <a:off x="457200" y="304800"/>
            <a:ext cx="8229600" cy="5821363"/>
          </a:xfrm>
        </p:spPr>
        <p:txBody>
          <a:bodyPr/>
          <a:lstStyle/>
          <a:p>
            <a:pPr eaLnBrk="1" hangingPunct="1">
              <a:lnSpc>
                <a:spcPct val="90000"/>
              </a:lnSpc>
              <a:buFontTx/>
              <a:buNone/>
            </a:pPr>
            <a:r>
              <a:rPr lang="en-US" sz="2800" dirty="0" smtClean="0">
                <a:solidFill>
                  <a:srgbClr val="FF0000"/>
                </a:solidFill>
              </a:rPr>
              <a:t>Example:  read N values and accumulate their sum.</a:t>
            </a:r>
          </a:p>
          <a:p>
            <a:pPr eaLnBrk="1" hangingPunct="1">
              <a:lnSpc>
                <a:spcPct val="90000"/>
              </a:lnSpc>
              <a:buFontTx/>
              <a:buNone/>
            </a:pPr>
            <a:endParaRPr lang="en-US" sz="2800" dirty="0" smtClean="0"/>
          </a:p>
          <a:p>
            <a:pPr eaLnBrk="1" hangingPunct="1">
              <a:lnSpc>
                <a:spcPct val="90000"/>
              </a:lnSpc>
              <a:buFontTx/>
              <a:buNone/>
            </a:pPr>
            <a:r>
              <a:rPr lang="en-US" sz="2800" dirty="0" err="1" smtClean="0"/>
              <a:t>i</a:t>
            </a:r>
            <a:r>
              <a:rPr lang="en-US" sz="2800" dirty="0" smtClean="0"/>
              <a:t> = 0;</a:t>
            </a:r>
          </a:p>
          <a:p>
            <a:pPr eaLnBrk="1" hangingPunct="1">
              <a:lnSpc>
                <a:spcPct val="90000"/>
              </a:lnSpc>
              <a:buFontTx/>
              <a:buNone/>
            </a:pPr>
            <a:r>
              <a:rPr lang="en-US" sz="2800" dirty="0" smtClean="0"/>
              <a:t>sum = 0;</a:t>
            </a:r>
          </a:p>
          <a:p>
            <a:pPr eaLnBrk="1" hangingPunct="1">
              <a:lnSpc>
                <a:spcPct val="90000"/>
              </a:lnSpc>
              <a:buFontTx/>
              <a:buNone/>
            </a:pPr>
            <a:r>
              <a:rPr lang="en-US" sz="2800" dirty="0" smtClean="0"/>
              <a:t>while (</a:t>
            </a:r>
            <a:r>
              <a:rPr lang="en-US" sz="2800" dirty="0" err="1" smtClean="0"/>
              <a:t>i</a:t>
            </a:r>
            <a:r>
              <a:rPr lang="en-US" sz="2800" dirty="0" smtClean="0"/>
              <a:t> != N)</a:t>
            </a:r>
          </a:p>
          <a:p>
            <a:pPr eaLnBrk="1" hangingPunct="1">
              <a:lnSpc>
                <a:spcPct val="90000"/>
              </a:lnSpc>
              <a:buFontTx/>
              <a:buNone/>
            </a:pPr>
            <a:r>
              <a:rPr lang="en-US" sz="2800" dirty="0" smtClean="0">
                <a:solidFill>
                  <a:srgbClr val="0000FF"/>
                </a:solidFill>
              </a:rPr>
              <a:t>{0 &lt;= </a:t>
            </a:r>
            <a:r>
              <a:rPr lang="en-US" sz="2800" dirty="0" err="1" smtClean="0">
                <a:solidFill>
                  <a:srgbClr val="0000FF"/>
                </a:solidFill>
              </a:rPr>
              <a:t>i</a:t>
            </a:r>
            <a:r>
              <a:rPr lang="en-US" sz="2800" dirty="0" smtClean="0">
                <a:solidFill>
                  <a:srgbClr val="0000FF"/>
                </a:solidFill>
              </a:rPr>
              <a:t> &lt;= N and (</a:t>
            </a:r>
            <a:r>
              <a:rPr lang="en-US" sz="2800" dirty="0" smtClean="0">
                <a:solidFill>
                  <a:srgbClr val="0000FF"/>
                </a:solidFill>
                <a:sym typeface="Symbol" pitchFamily="18" charset="2"/>
              </a:rPr>
              <a:t></a:t>
            </a:r>
            <a:r>
              <a:rPr lang="en-US" sz="2800" dirty="0" smtClean="0">
                <a:solidFill>
                  <a:srgbClr val="0000FF"/>
                </a:solidFill>
              </a:rPr>
              <a:t>j: 0 </a:t>
            </a:r>
            <a:r>
              <a:rPr lang="en-US" sz="2800" dirty="0" smtClean="0">
                <a:solidFill>
                  <a:srgbClr val="0000FF"/>
                </a:solidFill>
                <a:sym typeface="Symbol" pitchFamily="18" charset="2"/>
              </a:rPr>
              <a:t></a:t>
            </a:r>
            <a:r>
              <a:rPr lang="en-US" sz="2800" dirty="0" smtClean="0">
                <a:solidFill>
                  <a:srgbClr val="0000FF"/>
                </a:solidFill>
              </a:rPr>
              <a:t> j &lt; </a:t>
            </a:r>
            <a:r>
              <a:rPr lang="en-US" sz="2800" dirty="0" err="1" smtClean="0">
                <a:solidFill>
                  <a:srgbClr val="0000FF"/>
                </a:solidFill>
              </a:rPr>
              <a:t>i</a:t>
            </a:r>
            <a:r>
              <a:rPr lang="en-US" sz="2800" dirty="0" smtClean="0">
                <a:solidFill>
                  <a:srgbClr val="0000FF"/>
                </a:solidFill>
              </a:rPr>
              <a:t>: item j has been read and added to sum)}</a:t>
            </a:r>
          </a:p>
          <a:p>
            <a:pPr eaLnBrk="1" hangingPunct="1">
              <a:lnSpc>
                <a:spcPct val="90000"/>
              </a:lnSpc>
              <a:buFontTx/>
              <a:buNone/>
            </a:pPr>
            <a:r>
              <a:rPr lang="en-US" sz="2800" dirty="0" smtClean="0"/>
              <a:t>{   read </a:t>
            </a:r>
            <a:r>
              <a:rPr lang="en-US" sz="2800" dirty="0" err="1" smtClean="0"/>
              <a:t>val</a:t>
            </a:r>
            <a:r>
              <a:rPr lang="en-US" sz="2800" dirty="0" smtClean="0"/>
              <a:t>; </a:t>
            </a:r>
          </a:p>
          <a:p>
            <a:pPr eaLnBrk="1" hangingPunct="1">
              <a:lnSpc>
                <a:spcPct val="90000"/>
              </a:lnSpc>
              <a:buFontTx/>
              <a:buNone/>
            </a:pPr>
            <a:r>
              <a:rPr lang="en-US" sz="2800" dirty="0" smtClean="0"/>
              <a:t>    sum = sum + </a:t>
            </a:r>
            <a:r>
              <a:rPr lang="en-US" sz="2800" dirty="0" err="1" smtClean="0"/>
              <a:t>val</a:t>
            </a:r>
            <a:r>
              <a:rPr lang="en-US" sz="2800" dirty="0" smtClean="0"/>
              <a:t>;</a:t>
            </a:r>
          </a:p>
          <a:p>
            <a:pPr eaLnBrk="1" hangingPunct="1">
              <a:lnSpc>
                <a:spcPct val="90000"/>
              </a:lnSpc>
              <a:buFontTx/>
              <a:buNone/>
            </a:pPr>
            <a:r>
              <a:rPr lang="en-US" sz="2800" dirty="0" smtClean="0"/>
              <a:t>    </a:t>
            </a:r>
            <a:r>
              <a:rPr lang="en-US" sz="2800" dirty="0" err="1" smtClean="0"/>
              <a:t>i</a:t>
            </a:r>
            <a:r>
              <a:rPr lang="en-US" sz="2800" dirty="0" smtClean="0"/>
              <a:t> = </a:t>
            </a:r>
            <a:r>
              <a:rPr lang="en-US" sz="2800" dirty="0" err="1" smtClean="0"/>
              <a:t>i</a:t>
            </a:r>
            <a:r>
              <a:rPr lang="en-US" sz="2800" dirty="0" smtClean="0"/>
              <a:t> + 1;</a:t>
            </a:r>
          </a:p>
          <a:p>
            <a:pPr eaLnBrk="1" hangingPunct="1">
              <a:lnSpc>
                <a:spcPct val="90000"/>
              </a:lnSpc>
              <a:buFontTx/>
              <a:buNone/>
            </a:pPr>
            <a:r>
              <a:rPr lang="en-US" sz="2800" dirty="0" smtClean="0"/>
              <a:t>}</a:t>
            </a:r>
            <a:endParaRPr lang="en-US" sz="2800" dirty="0" smtClean="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1447800"/>
            <a:ext cx="8229600" cy="5410200"/>
          </a:xfrm>
        </p:spPr>
        <p:txBody>
          <a:bodyPr/>
          <a:lstStyle/>
          <a:p>
            <a:pPr eaLnBrk="1" hangingPunct="1">
              <a:lnSpc>
                <a:spcPct val="90000"/>
              </a:lnSpc>
              <a:buFontTx/>
              <a:buNone/>
            </a:pPr>
            <a:r>
              <a:rPr lang="en-US" smtClean="0">
                <a:solidFill>
                  <a:srgbClr val="0066FF"/>
                </a:solidFill>
              </a:rPr>
              <a:t>{  Q[V := E] and E is defined }</a:t>
            </a:r>
          </a:p>
          <a:p>
            <a:pPr eaLnBrk="1" hangingPunct="1">
              <a:lnSpc>
                <a:spcPct val="90000"/>
              </a:lnSpc>
              <a:buFontTx/>
              <a:buNone/>
            </a:pPr>
            <a:r>
              <a:rPr lang="en-US" smtClean="0">
                <a:solidFill>
                  <a:srgbClr val="33CC33"/>
                </a:solidFill>
              </a:rPr>
              <a:t>V := E</a:t>
            </a:r>
          </a:p>
          <a:p>
            <a:pPr eaLnBrk="1" hangingPunct="1">
              <a:lnSpc>
                <a:spcPct val="90000"/>
              </a:lnSpc>
              <a:buFontTx/>
              <a:buNone/>
            </a:pPr>
            <a:r>
              <a:rPr lang="en-US" smtClean="0">
                <a:solidFill>
                  <a:srgbClr val="0066FF"/>
                </a:solidFill>
              </a:rPr>
              <a:t>{ Q }</a:t>
            </a:r>
          </a:p>
          <a:p>
            <a:pPr eaLnBrk="1" hangingPunct="1">
              <a:lnSpc>
                <a:spcPct val="90000"/>
              </a:lnSpc>
            </a:pPr>
            <a:endParaRPr lang="en-US" smtClean="0">
              <a:solidFill>
                <a:srgbClr val="0066FF"/>
              </a:solidFill>
            </a:endParaRPr>
          </a:p>
          <a:p>
            <a:pPr eaLnBrk="1" hangingPunct="1">
              <a:lnSpc>
                <a:spcPct val="90000"/>
              </a:lnSpc>
              <a:buFontTx/>
              <a:buNone/>
            </a:pPr>
            <a:r>
              <a:rPr lang="en-US" smtClean="0"/>
              <a:t>where Q[V := E] is Q with all occurrences  of V replaced by E</a:t>
            </a:r>
          </a:p>
          <a:p>
            <a:pPr eaLnBrk="1" hangingPunct="1">
              <a:lnSpc>
                <a:spcPct val="90000"/>
              </a:lnSpc>
              <a:buFontTx/>
              <a:buNone/>
            </a:pPr>
            <a:endParaRPr lang="en-US" smtClean="0"/>
          </a:p>
          <a:p>
            <a:pPr eaLnBrk="1" hangingPunct="1">
              <a:lnSpc>
                <a:spcPct val="90000"/>
              </a:lnSpc>
              <a:buFontTx/>
              <a:buNone/>
            </a:pPr>
            <a:r>
              <a:rPr lang="en-US" smtClean="0"/>
              <a:t>The assignment axiom essentially says that whatever is true about E beforehand, is true about V afterwards.</a:t>
            </a:r>
          </a:p>
        </p:txBody>
      </p:sp>
      <p:sp>
        <p:nvSpPr>
          <p:cNvPr id="10242" name="Rectangle 2"/>
          <p:cNvSpPr>
            <a:spLocks noGrp="1" noChangeArrowheads="1"/>
          </p:cNvSpPr>
          <p:nvPr>
            <p:ph type="title"/>
          </p:nvPr>
        </p:nvSpPr>
        <p:spPr/>
        <p:txBody>
          <a:bodyPr/>
          <a:lstStyle/>
          <a:p>
            <a:pPr eaLnBrk="1" hangingPunct="1"/>
            <a:r>
              <a:rPr lang="en-US" smtClean="0"/>
              <a:t>Assignment axiom</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idx="1"/>
          </p:nvPr>
        </p:nvSpPr>
        <p:spPr>
          <a:xfrm>
            <a:off x="457200" y="685800"/>
            <a:ext cx="8229600" cy="5440363"/>
          </a:xfrm>
        </p:spPr>
        <p:txBody>
          <a:bodyPr>
            <a:normAutofit lnSpcReduction="10000"/>
          </a:bodyPr>
          <a:lstStyle/>
          <a:p>
            <a:pPr eaLnBrk="1" hangingPunct="1"/>
            <a:r>
              <a:rPr lang="en-US" sz="2800" smtClean="0"/>
              <a:t>Developing loops</a:t>
            </a:r>
          </a:p>
          <a:p>
            <a:pPr lvl="1" eaLnBrk="1" hangingPunct="1"/>
            <a:r>
              <a:rPr lang="en-US" sz="2400" smtClean="0"/>
              <a:t>start by expressing the postcondition Q </a:t>
            </a:r>
          </a:p>
          <a:p>
            <a:pPr lvl="1" eaLnBrk="1" hangingPunct="1"/>
            <a:r>
              <a:rPr lang="en-US" sz="2400" smtClean="0"/>
              <a:t>obtain an invariant I and guard B </a:t>
            </a:r>
          </a:p>
          <a:p>
            <a:pPr lvl="2" eaLnBrk="1" hangingPunct="1"/>
            <a:r>
              <a:rPr lang="en-US" sz="2000" smtClean="0"/>
              <a:t>so that </a:t>
            </a:r>
            <a:r>
              <a:rPr lang="en-US" sz="2000" smtClean="0">
                <a:solidFill>
                  <a:srgbClr val="0000FF"/>
                </a:solidFill>
              </a:rPr>
              <a:t>I and </a:t>
            </a:r>
            <a:r>
              <a:rPr lang="en-US" sz="2000" smtClean="0">
                <a:solidFill>
                  <a:srgbClr val="0000FF"/>
                </a:solidFill>
                <a:cs typeface="Arial" charset="0"/>
              </a:rPr>
              <a:t>¬B </a:t>
            </a:r>
            <a:r>
              <a:rPr lang="en-US" sz="2000" smtClean="0">
                <a:solidFill>
                  <a:srgbClr val="0000FF"/>
                </a:solidFill>
                <a:sym typeface="Symbol" pitchFamily="18" charset="2"/>
              </a:rPr>
              <a:t> Q</a:t>
            </a:r>
          </a:p>
          <a:p>
            <a:pPr lvl="2" eaLnBrk="1" hangingPunct="1"/>
            <a:r>
              <a:rPr lang="en-US" sz="2000" smtClean="0">
                <a:sym typeface="Symbol" pitchFamily="18" charset="2"/>
              </a:rPr>
              <a:t>in the counter-controlled loop example, we used the “replace a constant with a variable and add a conjunct” heuristic</a:t>
            </a:r>
          </a:p>
          <a:p>
            <a:pPr lvl="3" eaLnBrk="1" hangingPunct="1"/>
            <a:r>
              <a:rPr lang="en-US" sz="1800" smtClean="0">
                <a:solidFill>
                  <a:srgbClr val="0000FF"/>
                </a:solidFill>
              </a:rPr>
              <a:t>Q = (</a:t>
            </a:r>
            <a:r>
              <a:rPr lang="en-US" sz="1800" smtClean="0">
                <a:solidFill>
                  <a:srgbClr val="0000FF"/>
                </a:solidFill>
                <a:sym typeface="Symbol" pitchFamily="18" charset="2"/>
              </a:rPr>
              <a:t></a:t>
            </a:r>
            <a:r>
              <a:rPr lang="en-US" sz="1800" smtClean="0">
                <a:solidFill>
                  <a:srgbClr val="0000FF"/>
                </a:solidFill>
              </a:rPr>
              <a:t>j: 0 </a:t>
            </a:r>
            <a:r>
              <a:rPr lang="en-US" sz="1800" smtClean="0">
                <a:solidFill>
                  <a:srgbClr val="0000FF"/>
                </a:solidFill>
                <a:sym typeface="Symbol" pitchFamily="18" charset="2"/>
              </a:rPr>
              <a:t></a:t>
            </a:r>
            <a:r>
              <a:rPr lang="en-US" sz="1800" smtClean="0">
                <a:solidFill>
                  <a:srgbClr val="0000FF"/>
                </a:solidFill>
              </a:rPr>
              <a:t> j &lt; </a:t>
            </a:r>
            <a:r>
              <a:rPr lang="en-US" sz="1800" smtClean="0">
                <a:solidFill>
                  <a:srgbClr val="FF5050"/>
                </a:solidFill>
              </a:rPr>
              <a:t>N</a:t>
            </a:r>
            <a:r>
              <a:rPr lang="en-US" sz="1800" smtClean="0">
                <a:solidFill>
                  <a:srgbClr val="0000FF"/>
                </a:solidFill>
              </a:rPr>
              <a:t>: R.j)</a:t>
            </a:r>
          </a:p>
          <a:p>
            <a:pPr lvl="3" eaLnBrk="1" hangingPunct="1"/>
            <a:r>
              <a:rPr lang="en-US" sz="1800" smtClean="0">
                <a:solidFill>
                  <a:srgbClr val="0000FF"/>
                </a:solidFill>
              </a:rPr>
              <a:t>I = (</a:t>
            </a:r>
            <a:r>
              <a:rPr lang="en-US" sz="1800" smtClean="0">
                <a:solidFill>
                  <a:srgbClr val="0000FF"/>
                </a:solidFill>
                <a:sym typeface="Symbol" pitchFamily="18" charset="2"/>
              </a:rPr>
              <a:t></a:t>
            </a:r>
            <a:r>
              <a:rPr lang="en-US" sz="1800" smtClean="0">
                <a:solidFill>
                  <a:srgbClr val="0000FF"/>
                </a:solidFill>
              </a:rPr>
              <a:t>j: 0 </a:t>
            </a:r>
            <a:r>
              <a:rPr lang="en-US" sz="1800" smtClean="0">
                <a:solidFill>
                  <a:srgbClr val="0000FF"/>
                </a:solidFill>
                <a:sym typeface="Symbol" pitchFamily="18" charset="2"/>
              </a:rPr>
              <a:t></a:t>
            </a:r>
            <a:r>
              <a:rPr lang="en-US" sz="1800" smtClean="0">
                <a:solidFill>
                  <a:srgbClr val="0000FF"/>
                </a:solidFill>
              </a:rPr>
              <a:t> j &lt; </a:t>
            </a:r>
            <a:r>
              <a:rPr lang="en-US" sz="1800" smtClean="0">
                <a:solidFill>
                  <a:srgbClr val="FF5050"/>
                </a:solidFill>
              </a:rPr>
              <a:t>i</a:t>
            </a:r>
            <a:r>
              <a:rPr lang="en-US" sz="1800" smtClean="0">
                <a:solidFill>
                  <a:srgbClr val="0000FF"/>
                </a:solidFill>
              </a:rPr>
              <a:t>: R.j)  and </a:t>
            </a:r>
            <a:r>
              <a:rPr lang="en-US" sz="1800" smtClean="0">
                <a:solidFill>
                  <a:srgbClr val="FF5050"/>
                </a:solidFill>
              </a:rPr>
              <a:t>0 </a:t>
            </a:r>
            <a:r>
              <a:rPr lang="en-US" sz="1800" smtClean="0">
                <a:solidFill>
                  <a:srgbClr val="FF5050"/>
                </a:solidFill>
                <a:sym typeface="Symbol" pitchFamily="18" charset="2"/>
              </a:rPr>
              <a:t></a:t>
            </a:r>
            <a:r>
              <a:rPr lang="en-US" sz="1800" smtClean="0">
                <a:solidFill>
                  <a:srgbClr val="FF5050"/>
                </a:solidFill>
              </a:rPr>
              <a:t> i </a:t>
            </a:r>
            <a:r>
              <a:rPr lang="en-US" sz="1800" smtClean="0">
                <a:solidFill>
                  <a:srgbClr val="FF5050"/>
                </a:solidFill>
                <a:sym typeface="Symbol" pitchFamily="18" charset="2"/>
              </a:rPr>
              <a:t></a:t>
            </a:r>
            <a:r>
              <a:rPr lang="en-US" sz="1800" smtClean="0">
                <a:solidFill>
                  <a:srgbClr val="FF5050"/>
                </a:solidFill>
              </a:rPr>
              <a:t> N</a:t>
            </a:r>
            <a:r>
              <a:rPr lang="en-US" sz="1800" smtClean="0">
                <a:solidFill>
                  <a:srgbClr val="0000FF"/>
                </a:solidFill>
              </a:rPr>
              <a:t> </a:t>
            </a:r>
          </a:p>
          <a:p>
            <a:pPr lvl="3" eaLnBrk="1" hangingPunct="1"/>
            <a:r>
              <a:rPr lang="en-US" sz="1800" smtClean="0">
                <a:solidFill>
                  <a:srgbClr val="0000FF"/>
                </a:solidFill>
              </a:rPr>
              <a:t>B = i != N</a:t>
            </a:r>
          </a:p>
          <a:p>
            <a:pPr lvl="2" eaLnBrk="1" hangingPunct="1"/>
            <a:r>
              <a:rPr lang="en-US" sz="2000" smtClean="0"/>
              <a:t>today we will see additional such “heuristics”</a:t>
            </a:r>
          </a:p>
          <a:p>
            <a:pPr lvl="1" eaLnBrk="1" hangingPunct="1"/>
            <a:r>
              <a:rPr lang="en-US" sz="2400" smtClean="0"/>
              <a:t>develop the loop body to maintain the invariant and make progress towards termination</a:t>
            </a:r>
          </a:p>
          <a:p>
            <a:pPr lvl="1" eaLnBrk="1" hangingPunct="1"/>
            <a:r>
              <a:rPr lang="en-US" sz="2400" smtClean="0"/>
              <a:t>determine initial values of variables that will establish the invariant before the loop</a:t>
            </a:r>
          </a:p>
          <a:p>
            <a:pPr lvl="3" eaLnBrk="1" hangingPunct="1"/>
            <a:endParaRPr lang="en-US" sz="1800" smtClean="0">
              <a:sym typeface="Symbol" pitchFamily="18" charset="2"/>
            </a:endParaRPr>
          </a:p>
          <a:p>
            <a:pPr lvl="2" eaLnBrk="1" hangingPunct="1">
              <a:buFontTx/>
              <a:buNone/>
            </a:pPr>
            <a:endParaRPr lang="en-US" sz="2000" smtClean="0">
              <a:cs typeface="Arial"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a:xfrm>
            <a:off x="457200" y="685800"/>
            <a:ext cx="8229600" cy="5440363"/>
          </a:xfrm>
        </p:spPr>
        <p:txBody>
          <a:bodyPr/>
          <a:lstStyle/>
          <a:p>
            <a:pPr eaLnBrk="1" hangingPunct="1">
              <a:buFontTx/>
              <a:buNone/>
            </a:pPr>
            <a:r>
              <a:rPr lang="en-US" dirty="0" smtClean="0"/>
              <a:t>Linear search:  Find the first item in a sequence that satisfies a given condition</a:t>
            </a:r>
            <a:br>
              <a:rPr lang="en-US" dirty="0" smtClean="0"/>
            </a:br>
            <a:endParaRPr lang="en-US" dirty="0" smtClean="0"/>
          </a:p>
          <a:p>
            <a:pPr lvl="1" eaLnBrk="1" hangingPunct="1">
              <a:buFontTx/>
              <a:buNone/>
            </a:pPr>
            <a:r>
              <a:rPr lang="en-US" dirty="0" err="1" smtClean="0"/>
              <a:t>postcondition</a:t>
            </a:r>
            <a:r>
              <a:rPr lang="en-US" dirty="0" smtClean="0"/>
              <a:t>: </a:t>
            </a:r>
          </a:p>
          <a:p>
            <a:pPr lvl="1" eaLnBrk="1" hangingPunct="1">
              <a:buFontTx/>
              <a:buNone/>
            </a:pPr>
            <a:r>
              <a:rPr lang="en-US" dirty="0" smtClean="0"/>
              <a:t>	current item </a:t>
            </a:r>
            <a:r>
              <a:rPr lang="en-US" dirty="0" err="1" smtClean="0"/>
              <a:t>i</a:t>
            </a:r>
            <a:r>
              <a:rPr lang="en-US" dirty="0" smtClean="0"/>
              <a:t> satisfies the condition R </a:t>
            </a:r>
          </a:p>
          <a:p>
            <a:pPr lvl="1" eaLnBrk="1" hangingPunct="1">
              <a:buFontTx/>
              <a:buNone/>
            </a:pPr>
            <a:r>
              <a:rPr lang="en-US" dirty="0" smtClean="0"/>
              <a:t>	and all prior items do not satisfy R</a:t>
            </a:r>
            <a:br>
              <a:rPr lang="en-US" dirty="0" smtClean="0"/>
            </a:br>
            <a:endParaRPr lang="en-US" dirty="0" smtClean="0"/>
          </a:p>
          <a:p>
            <a:pPr lvl="1" eaLnBrk="1" hangingPunct="1">
              <a:buFontTx/>
              <a:buNone/>
            </a:pPr>
            <a:r>
              <a:rPr lang="en-US" dirty="0" smtClean="0"/>
              <a:t>	</a:t>
            </a:r>
            <a:r>
              <a:rPr lang="en-US" sz="3200" dirty="0" smtClean="0"/>
              <a:t>Q:    </a:t>
            </a:r>
            <a:r>
              <a:rPr lang="en-US" sz="3200" dirty="0" err="1" smtClean="0">
                <a:solidFill>
                  <a:srgbClr val="0000FF"/>
                </a:solidFill>
              </a:rPr>
              <a:t>R.i</a:t>
            </a:r>
            <a:r>
              <a:rPr lang="en-US" sz="3200" dirty="0" smtClean="0">
                <a:solidFill>
                  <a:srgbClr val="0000FF"/>
                </a:solidFill>
              </a:rPr>
              <a:t> </a:t>
            </a:r>
            <a:r>
              <a:rPr lang="en-US" sz="3200" dirty="0" smtClean="0">
                <a:solidFill>
                  <a:srgbClr val="0000FF"/>
                </a:solidFill>
                <a:sym typeface="Symbol" pitchFamily="18" charset="2"/>
              </a:rPr>
              <a:t></a:t>
            </a:r>
            <a:r>
              <a:rPr lang="en-US" sz="3200" dirty="0" smtClean="0">
                <a:solidFill>
                  <a:srgbClr val="0000FF"/>
                </a:solidFill>
              </a:rPr>
              <a:t> (</a:t>
            </a:r>
            <a:r>
              <a:rPr lang="en-US" sz="3200" dirty="0" smtClean="0">
                <a:solidFill>
                  <a:srgbClr val="0000FF"/>
                </a:solidFill>
                <a:sym typeface="Symbol" pitchFamily="18" charset="2"/>
              </a:rPr>
              <a:t></a:t>
            </a:r>
            <a:r>
              <a:rPr lang="en-US" sz="3200" dirty="0" smtClean="0">
                <a:solidFill>
                  <a:srgbClr val="0000FF"/>
                </a:solidFill>
              </a:rPr>
              <a:t>j: 0 </a:t>
            </a:r>
            <a:r>
              <a:rPr lang="en-US" sz="3200" dirty="0" smtClean="0">
                <a:solidFill>
                  <a:srgbClr val="0000FF"/>
                </a:solidFill>
                <a:sym typeface="Symbol" pitchFamily="18" charset="2"/>
              </a:rPr>
              <a:t></a:t>
            </a:r>
            <a:r>
              <a:rPr lang="en-US" sz="3200" dirty="0" smtClean="0">
                <a:solidFill>
                  <a:srgbClr val="0000FF"/>
                </a:solidFill>
              </a:rPr>
              <a:t> j &lt; </a:t>
            </a:r>
            <a:r>
              <a:rPr lang="en-US" sz="3200" dirty="0" err="1" smtClean="0">
                <a:solidFill>
                  <a:srgbClr val="0000FF"/>
                </a:solidFill>
              </a:rPr>
              <a:t>i</a:t>
            </a:r>
            <a:r>
              <a:rPr lang="en-US" sz="3200" dirty="0" smtClean="0">
                <a:solidFill>
                  <a:srgbClr val="0000FF"/>
                </a:solidFill>
              </a:rPr>
              <a:t>: </a:t>
            </a:r>
            <a:r>
              <a:rPr lang="en-US" sz="3200" dirty="0" smtClean="0">
                <a:solidFill>
                  <a:srgbClr val="0000FF"/>
                </a:solidFill>
                <a:sym typeface="Symbol" pitchFamily="18" charset="2"/>
              </a:rPr>
              <a:t></a:t>
            </a:r>
            <a:r>
              <a:rPr lang="en-US" sz="3200" dirty="0" err="1" smtClean="0">
                <a:solidFill>
                  <a:srgbClr val="0000FF"/>
                </a:solidFill>
              </a:rPr>
              <a:t>R.j</a:t>
            </a:r>
            <a:r>
              <a:rPr lang="en-US" sz="3200" dirty="0" smtClean="0">
                <a:solidFill>
                  <a:srgbClr val="0000FF"/>
                </a:solidFill>
              </a:rPr>
              <a:t>)</a:t>
            </a:r>
            <a:r>
              <a:rPr lang="en-US" dirty="0" smtClean="0">
                <a:solidFill>
                  <a:srgbClr val="0000FF"/>
                </a:solidFill>
              </a:rPr>
              <a:t/>
            </a:r>
            <a:br>
              <a:rPr lang="en-US" dirty="0" smtClean="0">
                <a:solidFill>
                  <a:srgbClr val="0000FF"/>
                </a:solidFill>
              </a:rPr>
            </a:br>
            <a:endParaRPr lang="en-US" dirty="0" smtClean="0">
              <a:solidFill>
                <a:srgbClr val="0000FF"/>
              </a:solidFill>
            </a:endParaRPr>
          </a:p>
          <a:p>
            <a:pPr lvl="1" eaLnBrk="1" hangingPunct="1">
              <a:buFontTx/>
              <a:buNone/>
            </a:pPr>
            <a:r>
              <a:rPr lang="en-US" dirty="0" smtClean="0"/>
              <a:t/>
            </a:r>
            <a:br>
              <a:rPr lang="en-US" dirty="0" smtClean="0"/>
            </a:br>
            <a:endParaRPr lang="en-US" dirty="0" smtClean="0"/>
          </a:p>
          <a:p>
            <a:pPr lvl="1" eaLnBrk="1" hangingPunct="1">
              <a:buFontTx/>
              <a:buNone/>
            </a:pPr>
            <a:endParaRPr lang="en-US" dirty="0" smtClean="0">
              <a:solidFill>
                <a:srgbClr val="0000FF"/>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idx="1"/>
          </p:nvPr>
        </p:nvSpPr>
        <p:spPr>
          <a:xfrm>
            <a:off x="457200" y="381000"/>
            <a:ext cx="8229600" cy="5745163"/>
          </a:xfrm>
        </p:spPr>
        <p:txBody>
          <a:bodyPr/>
          <a:lstStyle/>
          <a:p>
            <a:pPr eaLnBrk="1" hangingPunct="1">
              <a:buFontTx/>
              <a:buNone/>
            </a:pPr>
            <a:endParaRPr lang="en-US" sz="2800" smtClean="0"/>
          </a:p>
          <a:p>
            <a:pPr lvl="1" eaLnBrk="1" hangingPunct="1">
              <a:buFontTx/>
              <a:buNone/>
            </a:pPr>
            <a:r>
              <a:rPr lang="en-US" sz="2400" smtClean="0"/>
              <a:t>heuristic:  take one conjunct as invariant, negate the other to get the guard</a:t>
            </a:r>
            <a:r>
              <a:rPr lang="en-US" sz="3200" smtClean="0"/>
              <a:t> </a:t>
            </a:r>
          </a:p>
          <a:p>
            <a:pPr lvl="1" eaLnBrk="1" hangingPunct="1">
              <a:buFontTx/>
              <a:buNone/>
            </a:pPr>
            <a:endParaRPr lang="en-US" sz="3200" smtClean="0"/>
          </a:p>
          <a:p>
            <a:pPr lvl="1" eaLnBrk="1" hangingPunct="1">
              <a:buFontTx/>
              <a:buNone/>
            </a:pPr>
            <a:r>
              <a:rPr lang="en-US" sz="3200" smtClean="0"/>
              <a:t>Q :</a:t>
            </a:r>
            <a:r>
              <a:rPr lang="en-US" sz="2400" smtClean="0"/>
              <a:t> 	</a:t>
            </a:r>
            <a:r>
              <a:rPr lang="en-US" sz="3200" smtClean="0">
                <a:solidFill>
                  <a:srgbClr val="FF5050"/>
                </a:solidFill>
              </a:rPr>
              <a:t>R.i </a:t>
            </a:r>
            <a:r>
              <a:rPr lang="en-US" sz="3200" smtClean="0">
                <a:solidFill>
                  <a:srgbClr val="0000FF"/>
                </a:solidFill>
                <a:sym typeface="Symbol" pitchFamily="18" charset="2"/>
              </a:rPr>
              <a:t></a:t>
            </a:r>
            <a:r>
              <a:rPr lang="en-US" sz="3200" smtClean="0">
                <a:solidFill>
                  <a:srgbClr val="0000FF"/>
                </a:solidFill>
              </a:rPr>
              <a:t> </a:t>
            </a:r>
            <a:r>
              <a:rPr lang="en-US" sz="3200" smtClean="0">
                <a:solidFill>
                  <a:srgbClr val="00CC66"/>
                </a:solidFill>
              </a:rPr>
              <a:t>(</a:t>
            </a:r>
            <a:r>
              <a:rPr lang="en-US" sz="3200" smtClean="0">
                <a:solidFill>
                  <a:srgbClr val="00CC66"/>
                </a:solidFill>
                <a:sym typeface="Symbol" pitchFamily="18" charset="2"/>
              </a:rPr>
              <a:t></a:t>
            </a:r>
            <a:r>
              <a:rPr lang="en-US" sz="3200" smtClean="0">
                <a:solidFill>
                  <a:srgbClr val="00CC66"/>
                </a:solidFill>
              </a:rPr>
              <a:t>j: 0 </a:t>
            </a:r>
            <a:r>
              <a:rPr lang="en-US" sz="3200" smtClean="0">
                <a:solidFill>
                  <a:srgbClr val="00CC66"/>
                </a:solidFill>
                <a:sym typeface="Symbol" pitchFamily="18" charset="2"/>
              </a:rPr>
              <a:t></a:t>
            </a:r>
            <a:r>
              <a:rPr lang="en-US" sz="3200" smtClean="0">
                <a:solidFill>
                  <a:srgbClr val="00CC66"/>
                </a:solidFill>
              </a:rPr>
              <a:t> j &lt; i: </a:t>
            </a:r>
            <a:r>
              <a:rPr lang="en-US" sz="3200" smtClean="0">
                <a:solidFill>
                  <a:srgbClr val="00CC66"/>
                </a:solidFill>
                <a:sym typeface="Symbol" pitchFamily="18" charset="2"/>
              </a:rPr>
              <a:t></a:t>
            </a:r>
            <a:r>
              <a:rPr lang="en-US" sz="3200" smtClean="0">
                <a:solidFill>
                  <a:srgbClr val="00CC66"/>
                </a:solidFill>
              </a:rPr>
              <a:t>R.j)</a:t>
            </a:r>
            <a:br>
              <a:rPr lang="en-US" sz="3200" smtClean="0">
                <a:solidFill>
                  <a:srgbClr val="00CC66"/>
                </a:solidFill>
              </a:rPr>
            </a:br>
            <a:endParaRPr lang="en-US" sz="2400" smtClean="0"/>
          </a:p>
          <a:p>
            <a:pPr lvl="1" eaLnBrk="1" hangingPunct="1">
              <a:buFontTx/>
              <a:buNone/>
            </a:pPr>
            <a:r>
              <a:rPr lang="en-US" sz="3200" smtClean="0"/>
              <a:t>B:  </a:t>
            </a:r>
            <a:r>
              <a:rPr lang="en-US" sz="3200" smtClean="0">
                <a:solidFill>
                  <a:srgbClr val="FF5050"/>
                </a:solidFill>
                <a:sym typeface="Symbol" pitchFamily="18" charset="2"/>
              </a:rPr>
              <a:t></a:t>
            </a:r>
            <a:r>
              <a:rPr lang="en-US" sz="3200" smtClean="0">
                <a:solidFill>
                  <a:srgbClr val="FF5050"/>
                </a:solidFill>
              </a:rPr>
              <a:t>R.i</a:t>
            </a:r>
          </a:p>
          <a:p>
            <a:pPr lvl="1" eaLnBrk="1" hangingPunct="1">
              <a:buFontTx/>
              <a:buNone/>
            </a:pPr>
            <a:r>
              <a:rPr lang="en-US" sz="3200" smtClean="0"/>
              <a:t>I : </a:t>
            </a:r>
            <a:r>
              <a:rPr lang="en-US" sz="3200" smtClean="0">
                <a:solidFill>
                  <a:srgbClr val="00CC66"/>
                </a:solidFill>
              </a:rPr>
              <a:t>(</a:t>
            </a:r>
            <a:r>
              <a:rPr lang="en-US" sz="3200" smtClean="0">
                <a:solidFill>
                  <a:srgbClr val="00CC66"/>
                </a:solidFill>
                <a:sym typeface="Symbol" pitchFamily="18" charset="2"/>
              </a:rPr>
              <a:t></a:t>
            </a:r>
            <a:r>
              <a:rPr lang="en-US" sz="3200" smtClean="0">
                <a:solidFill>
                  <a:srgbClr val="00CC66"/>
                </a:solidFill>
              </a:rPr>
              <a:t>j: 0 </a:t>
            </a:r>
            <a:r>
              <a:rPr lang="en-US" sz="3200" smtClean="0">
                <a:solidFill>
                  <a:srgbClr val="00CC66"/>
                </a:solidFill>
                <a:sym typeface="Symbol" pitchFamily="18" charset="2"/>
              </a:rPr>
              <a:t></a:t>
            </a:r>
            <a:r>
              <a:rPr lang="en-US" sz="3200" smtClean="0">
                <a:solidFill>
                  <a:srgbClr val="00CC66"/>
                </a:solidFill>
              </a:rPr>
              <a:t> j &lt; i: </a:t>
            </a:r>
            <a:r>
              <a:rPr lang="en-US" sz="3200" smtClean="0">
                <a:solidFill>
                  <a:srgbClr val="00CC66"/>
                </a:solidFill>
                <a:sym typeface="Symbol" pitchFamily="18" charset="2"/>
              </a:rPr>
              <a:t></a:t>
            </a:r>
            <a:r>
              <a:rPr lang="en-US" sz="3200" smtClean="0">
                <a:solidFill>
                  <a:srgbClr val="00CC66"/>
                </a:solidFill>
              </a:rPr>
              <a:t>R.j)</a:t>
            </a:r>
            <a:br>
              <a:rPr lang="en-US" sz="3200" smtClean="0">
                <a:solidFill>
                  <a:srgbClr val="00CC66"/>
                </a:solidFill>
              </a:rPr>
            </a:br>
            <a:endParaRPr lang="en-US" sz="3200" smtClean="0">
              <a:solidFill>
                <a:srgbClr val="00CC66"/>
              </a:solidFill>
            </a:endParaRPr>
          </a:p>
          <a:p>
            <a:pPr lvl="1" eaLnBrk="1" hangingPunct="1">
              <a:buFontTx/>
              <a:buNone/>
            </a:pPr>
            <a:r>
              <a:rPr lang="en-US" sz="3200" smtClean="0"/>
              <a:t>assuming there is a value k such that R.k, a variant is k-i</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a:xfrm>
            <a:off x="457200" y="533400"/>
            <a:ext cx="8229600" cy="5592763"/>
          </a:xfrm>
        </p:spPr>
        <p:txBody>
          <a:bodyPr/>
          <a:lstStyle/>
          <a:p>
            <a:pPr eaLnBrk="1" hangingPunct="1"/>
            <a:r>
              <a:rPr lang="en-US" dirty="0" smtClean="0"/>
              <a:t>initially, let </a:t>
            </a:r>
            <a:r>
              <a:rPr lang="en-US" dirty="0" err="1" smtClean="0"/>
              <a:t>i</a:t>
            </a:r>
            <a:r>
              <a:rPr lang="en-US" dirty="0" smtClean="0"/>
              <a:t>=0</a:t>
            </a:r>
          </a:p>
          <a:p>
            <a:pPr lvl="1" eaLnBrk="1" hangingPunct="1"/>
            <a:r>
              <a:rPr lang="en-US" dirty="0" smtClean="0"/>
              <a:t>since  (</a:t>
            </a:r>
            <a:r>
              <a:rPr lang="en-US" dirty="0" smtClean="0">
                <a:sym typeface="Symbol" pitchFamily="18" charset="2"/>
              </a:rPr>
              <a:t></a:t>
            </a:r>
            <a:r>
              <a:rPr lang="en-US" dirty="0" smtClean="0"/>
              <a:t>j: 0 </a:t>
            </a:r>
            <a:r>
              <a:rPr lang="en-US" dirty="0" smtClean="0">
                <a:sym typeface="Symbol" pitchFamily="18" charset="2"/>
              </a:rPr>
              <a:t></a:t>
            </a:r>
            <a:r>
              <a:rPr lang="en-US" dirty="0" smtClean="0"/>
              <a:t> j &lt; 0: </a:t>
            </a:r>
            <a:r>
              <a:rPr lang="en-US" dirty="0" smtClean="0">
                <a:sym typeface="Symbol" pitchFamily="18" charset="2"/>
              </a:rPr>
              <a:t></a:t>
            </a:r>
            <a:r>
              <a:rPr lang="en-US" dirty="0" err="1" smtClean="0"/>
              <a:t>R.j</a:t>
            </a:r>
            <a:r>
              <a:rPr lang="en-US" dirty="0" smtClean="0"/>
              <a:t>)</a:t>
            </a:r>
            <a:endParaRPr lang="en-US" dirty="0" smtClean="0">
              <a:solidFill>
                <a:srgbClr val="00CC66"/>
              </a:solidFill>
            </a:endParaRPr>
          </a:p>
          <a:p>
            <a:pPr lvl="1" eaLnBrk="1" hangingPunct="1"/>
            <a:r>
              <a:rPr lang="en-US" dirty="0" smtClean="0"/>
              <a:t>quantification over empty range</a:t>
            </a:r>
            <a:r>
              <a:rPr lang="en-US" dirty="0" smtClean="0">
                <a:solidFill>
                  <a:srgbClr val="00CC66"/>
                </a:solidFill>
              </a:rPr>
              <a:t>  </a:t>
            </a:r>
            <a:endParaRPr lang="en-US" dirty="0" smtClean="0"/>
          </a:p>
          <a:p>
            <a:pPr lvl="1" eaLnBrk="1" hangingPunct="1"/>
            <a:endParaRPr lang="en-US" dirty="0" smtClean="0"/>
          </a:p>
          <a:p>
            <a:pPr eaLnBrk="1" hangingPunct="1"/>
            <a:r>
              <a:rPr lang="en-US" dirty="0" smtClean="0"/>
              <a:t>loop shape</a:t>
            </a:r>
            <a:br>
              <a:rPr lang="en-US" dirty="0" smtClean="0"/>
            </a:br>
            <a:endParaRPr lang="en-US" dirty="0" smtClean="0"/>
          </a:p>
          <a:p>
            <a:pPr lvl="1" eaLnBrk="1" hangingPunct="1">
              <a:buFontTx/>
              <a:buNone/>
            </a:pPr>
            <a:r>
              <a:rPr lang="en-US" sz="3600" dirty="0" err="1" smtClean="0">
                <a:solidFill>
                  <a:srgbClr val="0000FF"/>
                </a:solidFill>
              </a:rPr>
              <a:t>i</a:t>
            </a:r>
            <a:r>
              <a:rPr lang="en-US" sz="3600" dirty="0" smtClean="0">
                <a:solidFill>
                  <a:srgbClr val="0000FF"/>
                </a:solidFill>
              </a:rPr>
              <a:t>=0;</a:t>
            </a:r>
          </a:p>
          <a:p>
            <a:pPr lvl="1" eaLnBrk="1" hangingPunct="1">
              <a:buFontTx/>
              <a:buNone/>
            </a:pPr>
            <a:r>
              <a:rPr lang="en-US" sz="3600" dirty="0" smtClean="0">
                <a:solidFill>
                  <a:srgbClr val="0000FF"/>
                </a:solidFill>
              </a:rPr>
              <a:t>while (!</a:t>
            </a:r>
            <a:r>
              <a:rPr lang="en-US" sz="3600" dirty="0" err="1" smtClean="0">
                <a:solidFill>
                  <a:srgbClr val="0000FF"/>
                </a:solidFill>
              </a:rPr>
              <a:t>R.i</a:t>
            </a:r>
            <a:r>
              <a:rPr lang="en-US" sz="3600" dirty="0" smtClean="0">
                <a:solidFill>
                  <a:srgbClr val="0000FF"/>
                </a:solidFill>
              </a:rPr>
              <a:t>)</a:t>
            </a:r>
          </a:p>
          <a:p>
            <a:pPr lvl="1" eaLnBrk="1" hangingPunct="1">
              <a:buFontTx/>
              <a:buNone/>
            </a:pPr>
            <a:r>
              <a:rPr lang="en-US" sz="3600" dirty="0" smtClean="0">
                <a:solidFill>
                  <a:srgbClr val="0000FF"/>
                </a:solidFill>
              </a:rPr>
              <a:t>{ </a:t>
            </a:r>
            <a:r>
              <a:rPr lang="en-US" sz="3600" dirty="0" err="1" smtClean="0">
                <a:solidFill>
                  <a:srgbClr val="0000FF"/>
                </a:solidFill>
              </a:rPr>
              <a:t>i</a:t>
            </a:r>
            <a:r>
              <a:rPr lang="en-US" sz="3600" dirty="0" smtClean="0">
                <a:solidFill>
                  <a:srgbClr val="0000FF"/>
                </a:solidFill>
              </a:rPr>
              <a:t> = i+1} </a:t>
            </a:r>
            <a:r>
              <a:rPr lang="en-US" sz="2000" i="1" dirty="0" smtClean="0"/>
              <a:t>decrease variant while maintaining invariant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idx="1"/>
          </p:nvPr>
        </p:nvSpPr>
        <p:spPr>
          <a:xfrm>
            <a:off x="457200" y="457200"/>
            <a:ext cx="8229600" cy="5668963"/>
          </a:xfrm>
        </p:spPr>
        <p:txBody>
          <a:bodyPr/>
          <a:lstStyle/>
          <a:p>
            <a:pPr eaLnBrk="1" hangingPunct="1">
              <a:lnSpc>
                <a:spcPct val="90000"/>
              </a:lnSpc>
              <a:buFontTx/>
              <a:buNone/>
            </a:pPr>
            <a:r>
              <a:rPr lang="en-US" sz="2400" smtClean="0"/>
              <a:t>Example:  find the integer square root of n, n</a:t>
            </a:r>
            <a:r>
              <a:rPr lang="en-US" sz="2400" smtClean="0">
                <a:cs typeface="Arial" charset="0"/>
              </a:rPr>
              <a:t>≥0</a:t>
            </a:r>
          </a:p>
          <a:p>
            <a:pPr eaLnBrk="1" hangingPunct="1">
              <a:lnSpc>
                <a:spcPct val="90000"/>
              </a:lnSpc>
              <a:buFontTx/>
              <a:buNone/>
            </a:pPr>
            <a:r>
              <a:rPr lang="en-US" sz="2400" smtClean="0"/>
              <a:t>	(i.e.  largest integer x : x</a:t>
            </a:r>
            <a:r>
              <a:rPr lang="en-US" sz="2400" smtClean="0">
                <a:sym typeface="Symbol" pitchFamily="18" charset="2"/>
              </a:rPr>
              <a:t> </a:t>
            </a:r>
            <a:r>
              <a:rPr lang="en-US" sz="2400" smtClean="0">
                <a:cs typeface="Arial" charset="0"/>
                <a:sym typeface="Symbol" pitchFamily="18" charset="2"/>
              </a:rPr>
              <a:t>√n)</a:t>
            </a:r>
          </a:p>
          <a:p>
            <a:pPr eaLnBrk="1" hangingPunct="1">
              <a:lnSpc>
                <a:spcPct val="90000"/>
              </a:lnSpc>
              <a:buFontTx/>
              <a:buNone/>
            </a:pPr>
            <a:endParaRPr lang="en-US" sz="2400" smtClean="0">
              <a:cs typeface="Arial" charset="0"/>
            </a:endParaRPr>
          </a:p>
          <a:p>
            <a:pPr eaLnBrk="1" hangingPunct="1">
              <a:lnSpc>
                <a:spcPct val="90000"/>
              </a:lnSpc>
              <a:buFontTx/>
              <a:buNone/>
            </a:pPr>
            <a:r>
              <a:rPr lang="en-US" sz="2400" smtClean="0"/>
              <a:t>Q:   </a:t>
            </a:r>
            <a:r>
              <a:rPr lang="en-US" sz="2400" smtClean="0">
                <a:solidFill>
                  <a:srgbClr val="00CC66"/>
                </a:solidFill>
              </a:rPr>
              <a:t>x*x </a:t>
            </a:r>
            <a:r>
              <a:rPr lang="en-US" sz="2400" smtClean="0">
                <a:solidFill>
                  <a:srgbClr val="00CC66"/>
                </a:solidFill>
                <a:sym typeface="Symbol" pitchFamily="18" charset="2"/>
              </a:rPr>
              <a:t></a:t>
            </a:r>
            <a:r>
              <a:rPr lang="en-US" sz="2400" smtClean="0">
                <a:solidFill>
                  <a:srgbClr val="00CC66"/>
                </a:solidFill>
              </a:rPr>
              <a:t> n</a:t>
            </a:r>
            <a:r>
              <a:rPr lang="en-US" sz="2400" smtClean="0">
                <a:solidFill>
                  <a:srgbClr val="0000FF"/>
                </a:solidFill>
              </a:rPr>
              <a:t>  and  </a:t>
            </a:r>
            <a:r>
              <a:rPr lang="en-US" sz="2400" smtClean="0">
                <a:solidFill>
                  <a:srgbClr val="FF5050"/>
                </a:solidFill>
              </a:rPr>
              <a:t>(x+1)*(x+1) &gt; n</a:t>
            </a:r>
          </a:p>
          <a:p>
            <a:pPr eaLnBrk="1" hangingPunct="1">
              <a:lnSpc>
                <a:spcPct val="90000"/>
              </a:lnSpc>
              <a:buFontTx/>
              <a:buNone/>
            </a:pPr>
            <a:endParaRPr lang="en-US" sz="2400" smtClean="0"/>
          </a:p>
          <a:p>
            <a:pPr eaLnBrk="1" hangingPunct="1">
              <a:lnSpc>
                <a:spcPct val="90000"/>
              </a:lnSpc>
              <a:buFontTx/>
              <a:buNone/>
            </a:pPr>
            <a:r>
              <a:rPr lang="en-US" sz="2400" smtClean="0"/>
              <a:t>B: </a:t>
            </a:r>
            <a:r>
              <a:rPr lang="en-US" sz="2400" smtClean="0">
                <a:solidFill>
                  <a:srgbClr val="FF5050"/>
                </a:solidFill>
                <a:sym typeface="Symbol" pitchFamily="18" charset="2"/>
              </a:rPr>
              <a:t> </a:t>
            </a:r>
            <a:r>
              <a:rPr lang="en-US" sz="2400" smtClean="0">
                <a:solidFill>
                  <a:srgbClr val="FF5050"/>
                </a:solidFill>
              </a:rPr>
              <a:t>(x+1)*(x+1) &gt; n</a:t>
            </a:r>
            <a:r>
              <a:rPr lang="en-US" sz="2400" smtClean="0">
                <a:solidFill>
                  <a:srgbClr val="0000FF"/>
                </a:solidFill>
              </a:rPr>
              <a:t> </a:t>
            </a:r>
          </a:p>
          <a:p>
            <a:pPr eaLnBrk="1" hangingPunct="1">
              <a:lnSpc>
                <a:spcPct val="90000"/>
              </a:lnSpc>
              <a:buFontTx/>
              <a:buNone/>
            </a:pPr>
            <a:r>
              <a:rPr lang="en-US" sz="2400" smtClean="0"/>
              <a:t>    or equivalently, </a:t>
            </a:r>
            <a:r>
              <a:rPr lang="en-US" sz="2400" smtClean="0">
                <a:solidFill>
                  <a:srgbClr val="0000FF"/>
                </a:solidFill>
              </a:rPr>
              <a:t>((x+1)*(x+1) </a:t>
            </a:r>
            <a:r>
              <a:rPr lang="en-US" sz="2400" smtClean="0">
                <a:solidFill>
                  <a:srgbClr val="0000FF"/>
                </a:solidFill>
                <a:sym typeface="Symbol" pitchFamily="18" charset="2"/>
              </a:rPr>
              <a:t></a:t>
            </a:r>
            <a:r>
              <a:rPr lang="en-US" sz="2400" smtClean="0">
                <a:solidFill>
                  <a:srgbClr val="0000FF"/>
                </a:solidFill>
              </a:rPr>
              <a:t> n)</a:t>
            </a:r>
          </a:p>
          <a:p>
            <a:pPr eaLnBrk="1" hangingPunct="1">
              <a:lnSpc>
                <a:spcPct val="90000"/>
              </a:lnSpc>
              <a:buFontTx/>
              <a:buNone/>
            </a:pPr>
            <a:r>
              <a:rPr lang="en-US" sz="2400" smtClean="0"/>
              <a:t>I: </a:t>
            </a:r>
            <a:r>
              <a:rPr lang="en-US" sz="2400" smtClean="0">
                <a:solidFill>
                  <a:srgbClr val="00CC66"/>
                </a:solidFill>
              </a:rPr>
              <a:t>x*x </a:t>
            </a:r>
            <a:r>
              <a:rPr lang="en-US" sz="2400" smtClean="0">
                <a:solidFill>
                  <a:srgbClr val="00CC66"/>
                </a:solidFill>
                <a:sym typeface="Symbol" pitchFamily="18" charset="2"/>
              </a:rPr>
              <a:t></a:t>
            </a:r>
            <a:r>
              <a:rPr lang="en-US" sz="2400" smtClean="0">
                <a:solidFill>
                  <a:srgbClr val="00CC66"/>
                </a:solidFill>
              </a:rPr>
              <a:t> n</a:t>
            </a:r>
            <a:r>
              <a:rPr lang="en-US" sz="2400" smtClean="0"/>
              <a:t> </a:t>
            </a:r>
          </a:p>
          <a:p>
            <a:pPr eaLnBrk="1" hangingPunct="1">
              <a:lnSpc>
                <a:spcPct val="90000"/>
              </a:lnSpc>
              <a:buFontTx/>
              <a:buNone/>
            </a:pPr>
            <a:endParaRPr lang="en-US" sz="2400" smtClean="0"/>
          </a:p>
          <a:p>
            <a:pPr eaLnBrk="1" hangingPunct="1">
              <a:lnSpc>
                <a:spcPct val="90000"/>
              </a:lnSpc>
              <a:buFontTx/>
              <a:buNone/>
            </a:pPr>
            <a:endParaRPr lang="en-US" sz="2400" smtClean="0"/>
          </a:p>
          <a:p>
            <a:pPr eaLnBrk="1" hangingPunct="1">
              <a:lnSpc>
                <a:spcPct val="90000"/>
              </a:lnSpc>
              <a:buFontTx/>
              <a:buNone/>
            </a:pPr>
            <a:r>
              <a:rPr lang="en-US" sz="2400" smtClean="0"/>
              <a:t>   </a:t>
            </a:r>
            <a:r>
              <a:rPr lang="en-US" smtClean="0">
                <a:solidFill>
                  <a:srgbClr val="0000FF"/>
                </a:solidFill>
              </a:rPr>
              <a:t>int x = 0;</a:t>
            </a:r>
            <a:br>
              <a:rPr lang="en-US" smtClean="0">
                <a:solidFill>
                  <a:srgbClr val="0000FF"/>
                </a:solidFill>
              </a:rPr>
            </a:br>
            <a:r>
              <a:rPr lang="en-US" smtClean="0">
                <a:solidFill>
                  <a:srgbClr val="0000FF"/>
                </a:solidFill>
              </a:rPr>
              <a:t>while ((x+1)*(x+1) </a:t>
            </a:r>
            <a:r>
              <a:rPr lang="en-US" smtClean="0">
                <a:solidFill>
                  <a:srgbClr val="0000FF"/>
                </a:solidFill>
                <a:sym typeface="Symbol" pitchFamily="18" charset="2"/>
              </a:rPr>
              <a:t></a:t>
            </a:r>
            <a:r>
              <a:rPr lang="en-US" smtClean="0">
                <a:solidFill>
                  <a:srgbClr val="0000FF"/>
                </a:solidFill>
              </a:rPr>
              <a:t> n)</a:t>
            </a:r>
            <a:br>
              <a:rPr lang="en-US" smtClean="0">
                <a:solidFill>
                  <a:srgbClr val="0000FF"/>
                </a:solidFill>
              </a:rPr>
            </a:br>
            <a:r>
              <a:rPr lang="en-US" smtClean="0">
                <a:solidFill>
                  <a:srgbClr val="0000FF"/>
                </a:solidFill>
              </a:rPr>
              <a:t>{ x = x+1}</a:t>
            </a:r>
          </a:p>
          <a:p>
            <a:pPr eaLnBrk="1" hangingPunct="1">
              <a:lnSpc>
                <a:spcPct val="90000"/>
              </a:lnSpc>
              <a:buFontTx/>
              <a:buNone/>
            </a:pPr>
            <a:endParaRPr lang="en-US" smtClean="0">
              <a:solidFill>
                <a:srgbClr val="0000FF"/>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381000" y="228600"/>
            <a:ext cx="8229600" cy="6248400"/>
          </a:xfrm>
        </p:spPr>
        <p:txBody>
          <a:bodyPr/>
          <a:lstStyle/>
          <a:p>
            <a:pPr eaLnBrk="1" hangingPunct="1"/>
            <a:r>
              <a:rPr lang="en-US" smtClean="0"/>
              <a:t>Now, we will solve the same problem again, but use a different heuristic to obtain the invariant</a:t>
            </a:r>
          </a:p>
          <a:p>
            <a:pPr eaLnBrk="1" hangingPunct="1"/>
            <a:r>
              <a:rPr lang="en-US" smtClean="0"/>
              <a:t>This will give a different algorithm for the solution</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idx="1"/>
          </p:nvPr>
        </p:nvSpPr>
        <p:spPr>
          <a:xfrm>
            <a:off x="457200" y="533400"/>
            <a:ext cx="8382000" cy="6019800"/>
          </a:xfrm>
        </p:spPr>
        <p:txBody>
          <a:bodyPr/>
          <a:lstStyle/>
          <a:p>
            <a:pPr eaLnBrk="1" hangingPunct="1">
              <a:lnSpc>
                <a:spcPct val="80000"/>
              </a:lnSpc>
              <a:buFontTx/>
              <a:buNone/>
            </a:pPr>
            <a:r>
              <a:rPr lang="en-US" sz="2400" dirty="0" err="1" smtClean="0">
                <a:solidFill>
                  <a:srgbClr val="FF0000"/>
                </a:solidFill>
              </a:rPr>
              <a:t>postcondtion</a:t>
            </a:r>
            <a:endParaRPr lang="en-US" sz="2400" dirty="0" smtClean="0">
              <a:solidFill>
                <a:srgbClr val="FF0000"/>
              </a:solidFill>
            </a:endParaRPr>
          </a:p>
          <a:p>
            <a:pPr eaLnBrk="1" hangingPunct="1">
              <a:lnSpc>
                <a:spcPct val="80000"/>
              </a:lnSpc>
              <a:buFontTx/>
              <a:buNone/>
            </a:pPr>
            <a:r>
              <a:rPr lang="en-US" sz="2400" dirty="0" smtClean="0">
                <a:solidFill>
                  <a:srgbClr val="0000FF"/>
                </a:solidFill>
              </a:rPr>
              <a:t>Q:  (x*x </a:t>
            </a:r>
            <a:r>
              <a:rPr lang="en-US" sz="2400" dirty="0" smtClean="0">
                <a:solidFill>
                  <a:srgbClr val="0000FF"/>
                </a:solidFill>
                <a:sym typeface="Symbol" pitchFamily="18" charset="2"/>
              </a:rPr>
              <a:t></a:t>
            </a:r>
            <a:r>
              <a:rPr lang="en-US" sz="2400" dirty="0" smtClean="0">
                <a:solidFill>
                  <a:srgbClr val="0000FF"/>
                </a:solidFill>
              </a:rPr>
              <a:t> n) </a:t>
            </a:r>
            <a:r>
              <a:rPr lang="en-US" sz="2400" dirty="0" smtClean="0">
                <a:solidFill>
                  <a:srgbClr val="0000FF"/>
                </a:solidFill>
                <a:sym typeface="Symbol" pitchFamily="18" charset="2"/>
              </a:rPr>
              <a:t>and</a:t>
            </a:r>
            <a:r>
              <a:rPr lang="en-US" sz="2400" dirty="0" smtClean="0">
                <a:solidFill>
                  <a:srgbClr val="0000FF"/>
                </a:solidFill>
              </a:rPr>
              <a:t>   (x+1)*(x+1) &gt; n</a:t>
            </a:r>
          </a:p>
          <a:p>
            <a:pPr eaLnBrk="1" hangingPunct="1">
              <a:lnSpc>
                <a:spcPct val="80000"/>
              </a:lnSpc>
              <a:buFontTx/>
              <a:buNone/>
            </a:pPr>
            <a:endParaRPr lang="en-US" sz="2400" dirty="0" smtClean="0">
              <a:solidFill>
                <a:srgbClr val="0000FF"/>
              </a:solidFill>
            </a:endParaRPr>
          </a:p>
          <a:p>
            <a:pPr eaLnBrk="1" hangingPunct="1">
              <a:lnSpc>
                <a:spcPct val="80000"/>
              </a:lnSpc>
              <a:buFontTx/>
              <a:buNone/>
            </a:pPr>
            <a:r>
              <a:rPr lang="en-US" sz="2400" dirty="0" smtClean="0">
                <a:solidFill>
                  <a:srgbClr val="FF0000"/>
                </a:solidFill>
              </a:rPr>
              <a:t>heuristic: </a:t>
            </a:r>
          </a:p>
          <a:p>
            <a:pPr eaLnBrk="1" hangingPunct="1">
              <a:lnSpc>
                <a:spcPct val="80000"/>
              </a:lnSpc>
              <a:buFontTx/>
              <a:buNone/>
            </a:pPr>
            <a:r>
              <a:rPr lang="en-US" sz="2400" dirty="0" smtClean="0"/>
              <a:t>	replace an expression with a new variable and add a new conjunct to the </a:t>
            </a:r>
            <a:r>
              <a:rPr lang="en-US" sz="2400" dirty="0" err="1" smtClean="0"/>
              <a:t>postcondition</a:t>
            </a:r>
            <a:r>
              <a:rPr lang="en-US" sz="2400" dirty="0" smtClean="0"/>
              <a:t>.</a:t>
            </a:r>
          </a:p>
          <a:p>
            <a:pPr eaLnBrk="1" hangingPunct="1">
              <a:lnSpc>
                <a:spcPct val="80000"/>
              </a:lnSpc>
              <a:buFontTx/>
              <a:buNone/>
            </a:pPr>
            <a:endParaRPr lang="en-US" sz="2400" dirty="0" smtClean="0"/>
          </a:p>
          <a:p>
            <a:pPr lvl="1" eaLnBrk="1" hangingPunct="1">
              <a:lnSpc>
                <a:spcPct val="80000"/>
              </a:lnSpc>
              <a:buFontTx/>
              <a:buNone/>
            </a:pPr>
            <a:r>
              <a:rPr lang="en-US" sz="2400" dirty="0" smtClean="0"/>
              <a:t>Here, we replace x+1 with new variable z and  add a new conjunct  z = (x+1)</a:t>
            </a:r>
          </a:p>
          <a:p>
            <a:pPr eaLnBrk="1" hangingPunct="1">
              <a:lnSpc>
                <a:spcPct val="80000"/>
              </a:lnSpc>
              <a:buFontTx/>
              <a:buNone/>
            </a:pPr>
            <a:endParaRPr lang="en-US" sz="2800" dirty="0" smtClean="0"/>
          </a:p>
          <a:p>
            <a:pPr eaLnBrk="1" hangingPunct="1">
              <a:lnSpc>
                <a:spcPct val="80000"/>
              </a:lnSpc>
              <a:buFontTx/>
              <a:buNone/>
            </a:pPr>
            <a:r>
              <a:rPr lang="en-US" sz="2400" dirty="0" smtClean="0">
                <a:solidFill>
                  <a:srgbClr val="FF0000"/>
                </a:solidFill>
              </a:rPr>
              <a:t>new </a:t>
            </a:r>
            <a:r>
              <a:rPr lang="en-US" sz="2400" dirty="0" err="1" smtClean="0">
                <a:solidFill>
                  <a:srgbClr val="FF0000"/>
                </a:solidFill>
              </a:rPr>
              <a:t>postcondition</a:t>
            </a:r>
            <a:endParaRPr lang="en-US" sz="2400" dirty="0" smtClean="0">
              <a:solidFill>
                <a:srgbClr val="FF0000"/>
              </a:solidFill>
            </a:endParaRPr>
          </a:p>
          <a:p>
            <a:pPr eaLnBrk="1" hangingPunct="1">
              <a:lnSpc>
                <a:spcPct val="80000"/>
              </a:lnSpc>
              <a:buFontTx/>
              <a:buNone/>
            </a:pPr>
            <a:r>
              <a:rPr lang="en-US" sz="2400" dirty="0" smtClean="0">
                <a:solidFill>
                  <a:srgbClr val="0000FF"/>
                </a:solidFill>
              </a:rPr>
              <a:t>Q’:  </a:t>
            </a:r>
            <a:r>
              <a:rPr lang="en-US" sz="2400" dirty="0" smtClean="0">
                <a:solidFill>
                  <a:srgbClr val="00CC66"/>
                </a:solidFill>
              </a:rPr>
              <a:t>(x*x </a:t>
            </a:r>
            <a:r>
              <a:rPr lang="en-US" sz="2400" dirty="0" smtClean="0">
                <a:solidFill>
                  <a:srgbClr val="00CC66"/>
                </a:solidFill>
                <a:sym typeface="Symbol" pitchFamily="18" charset="2"/>
              </a:rPr>
              <a:t></a:t>
            </a:r>
            <a:r>
              <a:rPr lang="en-US" sz="2400" dirty="0" smtClean="0">
                <a:solidFill>
                  <a:srgbClr val="00CC66"/>
                </a:solidFill>
              </a:rPr>
              <a:t> n) </a:t>
            </a:r>
            <a:r>
              <a:rPr lang="en-US" sz="2400" dirty="0" smtClean="0">
                <a:solidFill>
                  <a:srgbClr val="00CC66"/>
                </a:solidFill>
                <a:sym typeface="Symbol" pitchFamily="18" charset="2"/>
              </a:rPr>
              <a:t> and</a:t>
            </a:r>
            <a:r>
              <a:rPr lang="en-US" sz="2400" dirty="0" smtClean="0">
                <a:solidFill>
                  <a:srgbClr val="00CC66"/>
                </a:solidFill>
              </a:rPr>
              <a:t>  z*z  &gt; n</a:t>
            </a:r>
            <a:r>
              <a:rPr lang="en-US" sz="2400" dirty="0" smtClean="0">
                <a:solidFill>
                  <a:srgbClr val="0000FF"/>
                </a:solidFill>
              </a:rPr>
              <a:t>  </a:t>
            </a:r>
            <a:r>
              <a:rPr lang="en-US" sz="2400" dirty="0" smtClean="0">
                <a:solidFill>
                  <a:srgbClr val="0000FF"/>
                </a:solidFill>
                <a:sym typeface="Symbol" pitchFamily="18" charset="2"/>
              </a:rPr>
              <a:t>and</a:t>
            </a:r>
            <a:r>
              <a:rPr lang="en-US" sz="2400" dirty="0" smtClean="0">
                <a:solidFill>
                  <a:srgbClr val="0000FF"/>
                </a:solidFill>
              </a:rPr>
              <a:t>  </a:t>
            </a:r>
            <a:r>
              <a:rPr lang="en-US" sz="2400" dirty="0" smtClean="0">
                <a:solidFill>
                  <a:srgbClr val="FF5050"/>
                </a:solidFill>
              </a:rPr>
              <a:t>z = (x+1)</a:t>
            </a:r>
            <a:endParaRPr lang="en-US" sz="2400" b="1" dirty="0" smtClean="0">
              <a:solidFill>
                <a:srgbClr val="FF5050"/>
              </a:solidFill>
            </a:endParaRPr>
          </a:p>
          <a:p>
            <a:pPr eaLnBrk="1" hangingPunct="1">
              <a:lnSpc>
                <a:spcPct val="80000"/>
              </a:lnSpc>
              <a:buFontTx/>
              <a:buNone/>
            </a:pPr>
            <a:endParaRPr lang="en-US" sz="2400" dirty="0" smtClean="0">
              <a:solidFill>
                <a:srgbClr val="0000FF"/>
              </a:solidFill>
            </a:endParaRPr>
          </a:p>
          <a:p>
            <a:pPr eaLnBrk="1" hangingPunct="1">
              <a:lnSpc>
                <a:spcPct val="80000"/>
              </a:lnSpc>
              <a:buFontTx/>
              <a:buNone/>
            </a:pPr>
            <a:r>
              <a:rPr lang="en-US" sz="2400" dirty="0" smtClean="0">
                <a:solidFill>
                  <a:srgbClr val="FF0000"/>
                </a:solidFill>
              </a:rPr>
              <a:t>now, get the guard by negating a conjunct</a:t>
            </a:r>
          </a:p>
          <a:p>
            <a:pPr eaLnBrk="1" hangingPunct="1">
              <a:lnSpc>
                <a:spcPct val="80000"/>
              </a:lnSpc>
              <a:buFontTx/>
              <a:buNone/>
            </a:pPr>
            <a:r>
              <a:rPr lang="en-US" sz="2400" dirty="0" smtClean="0"/>
              <a:t>I:  </a:t>
            </a:r>
            <a:r>
              <a:rPr lang="en-US" sz="2400" dirty="0" smtClean="0">
                <a:solidFill>
                  <a:srgbClr val="00CC66"/>
                </a:solidFill>
              </a:rPr>
              <a:t>(x*x </a:t>
            </a:r>
            <a:r>
              <a:rPr lang="en-US" sz="2400" dirty="0" smtClean="0">
                <a:solidFill>
                  <a:srgbClr val="00CC66"/>
                </a:solidFill>
                <a:sym typeface="Symbol" pitchFamily="18" charset="2"/>
              </a:rPr>
              <a:t></a:t>
            </a:r>
            <a:r>
              <a:rPr lang="en-US" sz="2400" dirty="0" smtClean="0">
                <a:solidFill>
                  <a:srgbClr val="00CC66"/>
                </a:solidFill>
              </a:rPr>
              <a:t> n) </a:t>
            </a:r>
            <a:r>
              <a:rPr lang="en-US" sz="2400" dirty="0" smtClean="0">
                <a:solidFill>
                  <a:srgbClr val="00CC66"/>
                </a:solidFill>
                <a:sym typeface="Symbol" pitchFamily="18" charset="2"/>
              </a:rPr>
              <a:t> and</a:t>
            </a:r>
            <a:r>
              <a:rPr lang="en-US" sz="2400" dirty="0" smtClean="0">
                <a:solidFill>
                  <a:srgbClr val="00CC66"/>
                </a:solidFill>
              </a:rPr>
              <a:t>  z*z  &gt; n</a:t>
            </a:r>
          </a:p>
          <a:p>
            <a:pPr eaLnBrk="1" hangingPunct="1">
              <a:lnSpc>
                <a:spcPct val="80000"/>
              </a:lnSpc>
              <a:buFontTx/>
              <a:buNone/>
            </a:pPr>
            <a:r>
              <a:rPr lang="en-US" sz="2400" dirty="0" smtClean="0"/>
              <a:t>B:  </a:t>
            </a:r>
            <a:r>
              <a:rPr lang="en-US" sz="2400" dirty="0" smtClean="0">
                <a:solidFill>
                  <a:srgbClr val="FF5050"/>
                </a:solidFill>
              </a:rPr>
              <a:t>z </a:t>
            </a:r>
            <a:r>
              <a:rPr lang="en-US" sz="2400" dirty="0" smtClean="0">
                <a:solidFill>
                  <a:srgbClr val="FF5050"/>
                </a:solidFill>
                <a:sym typeface="Symbol" pitchFamily="18" charset="2"/>
              </a:rPr>
              <a:t></a:t>
            </a:r>
            <a:r>
              <a:rPr lang="en-US" sz="2400" dirty="0" smtClean="0">
                <a:solidFill>
                  <a:srgbClr val="FF5050"/>
                </a:solidFill>
              </a:rPr>
              <a:t> (x+1)</a:t>
            </a:r>
            <a:endParaRPr lang="en-US" sz="2400" b="1" dirty="0" smtClean="0">
              <a:solidFill>
                <a:srgbClr val="FF5050"/>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idx="1"/>
          </p:nvPr>
        </p:nvSpPr>
        <p:spPr>
          <a:xfrm>
            <a:off x="457200" y="533400"/>
            <a:ext cx="8229600" cy="5592763"/>
          </a:xfrm>
        </p:spPr>
        <p:txBody>
          <a:bodyPr/>
          <a:lstStyle/>
          <a:p>
            <a:pPr eaLnBrk="1" hangingPunct="1">
              <a:lnSpc>
                <a:spcPct val="80000"/>
              </a:lnSpc>
            </a:pPr>
            <a:r>
              <a:rPr lang="en-US" sz="2400" smtClean="0"/>
              <a:t>The invariant </a:t>
            </a:r>
            <a:r>
              <a:rPr lang="en-US" sz="2400" smtClean="0">
                <a:solidFill>
                  <a:srgbClr val="0000FF"/>
                </a:solidFill>
              </a:rPr>
              <a:t>(x*x </a:t>
            </a:r>
            <a:r>
              <a:rPr lang="en-US" sz="2400" smtClean="0">
                <a:solidFill>
                  <a:srgbClr val="0000FF"/>
                </a:solidFill>
                <a:sym typeface="Symbol" pitchFamily="18" charset="2"/>
              </a:rPr>
              <a:t></a:t>
            </a:r>
            <a:r>
              <a:rPr lang="en-US" sz="2400" smtClean="0">
                <a:solidFill>
                  <a:srgbClr val="0000FF"/>
                </a:solidFill>
              </a:rPr>
              <a:t> n) </a:t>
            </a:r>
            <a:r>
              <a:rPr lang="en-US" sz="2400" smtClean="0">
                <a:solidFill>
                  <a:srgbClr val="0000FF"/>
                </a:solidFill>
                <a:sym typeface="Symbol" pitchFamily="18" charset="2"/>
              </a:rPr>
              <a:t> and</a:t>
            </a:r>
            <a:r>
              <a:rPr lang="en-US" sz="2400" smtClean="0">
                <a:solidFill>
                  <a:srgbClr val="0000FF"/>
                </a:solidFill>
              </a:rPr>
              <a:t>  z*z  &gt; n</a:t>
            </a:r>
            <a:r>
              <a:rPr lang="en-US" sz="2400" smtClean="0"/>
              <a:t> means that the solution will always be in the interval [x,z).</a:t>
            </a:r>
          </a:p>
          <a:p>
            <a:pPr eaLnBrk="1" hangingPunct="1">
              <a:lnSpc>
                <a:spcPct val="80000"/>
              </a:lnSpc>
            </a:pPr>
            <a:endParaRPr lang="en-US" sz="2400" smtClean="0"/>
          </a:p>
          <a:p>
            <a:pPr eaLnBrk="1" hangingPunct="1">
              <a:lnSpc>
                <a:spcPct val="80000"/>
              </a:lnSpc>
            </a:pPr>
            <a:r>
              <a:rPr lang="en-US" sz="2400" smtClean="0"/>
              <a:t>Let the variant be z-x and </a:t>
            </a:r>
          </a:p>
          <a:p>
            <a:pPr lvl="1" eaLnBrk="1" hangingPunct="1">
              <a:lnSpc>
                <a:spcPct val="80000"/>
              </a:lnSpc>
            </a:pPr>
            <a:r>
              <a:rPr lang="en-US" sz="2000" smtClean="0"/>
              <a:t>Make progress towards termination by reducing the size of the interval at each step.</a:t>
            </a:r>
          </a:p>
          <a:p>
            <a:pPr lvl="1" eaLnBrk="1" hangingPunct="1">
              <a:lnSpc>
                <a:spcPct val="80000"/>
              </a:lnSpc>
            </a:pPr>
            <a:r>
              <a:rPr lang="en-US" sz="2000" smtClean="0"/>
              <a:t>Interval can be reduced by increasing x or decreasing z</a:t>
            </a:r>
          </a:p>
          <a:p>
            <a:pPr eaLnBrk="1" hangingPunct="1">
              <a:lnSpc>
                <a:spcPct val="80000"/>
              </a:lnSpc>
              <a:buFontTx/>
              <a:buNone/>
            </a:pPr>
            <a:endParaRPr lang="en-US" sz="2400" i="1" smtClean="0"/>
          </a:p>
          <a:p>
            <a:pPr eaLnBrk="1" hangingPunct="1">
              <a:lnSpc>
                <a:spcPct val="80000"/>
              </a:lnSpc>
              <a:buFontTx/>
              <a:buNone/>
            </a:pPr>
            <a:r>
              <a:rPr lang="en-US" sz="2800" smtClean="0"/>
              <a:t>Loop shape</a:t>
            </a:r>
          </a:p>
          <a:p>
            <a:pPr eaLnBrk="1" hangingPunct="1">
              <a:lnSpc>
                <a:spcPct val="80000"/>
              </a:lnSpc>
              <a:buFontTx/>
              <a:buNone/>
            </a:pPr>
            <a:endParaRPr lang="en-US" sz="2400" i="1" smtClean="0"/>
          </a:p>
          <a:p>
            <a:pPr eaLnBrk="1" hangingPunct="1">
              <a:lnSpc>
                <a:spcPct val="80000"/>
              </a:lnSpc>
              <a:buFontTx/>
              <a:buNone/>
            </a:pPr>
            <a:r>
              <a:rPr lang="en-US" sz="2400" i="1" smtClean="0">
                <a:solidFill>
                  <a:srgbClr val="0000FF"/>
                </a:solidFill>
              </a:rPr>
              <a:t>initialize x and z to satisfy invariant</a:t>
            </a:r>
          </a:p>
          <a:p>
            <a:pPr eaLnBrk="1" hangingPunct="1">
              <a:lnSpc>
                <a:spcPct val="80000"/>
              </a:lnSpc>
              <a:buFontTx/>
              <a:buNone/>
            </a:pPr>
            <a:r>
              <a:rPr lang="en-US" sz="2400" smtClean="0">
                <a:solidFill>
                  <a:srgbClr val="0000FF"/>
                </a:solidFill>
              </a:rPr>
              <a:t>while (z != x+1)</a:t>
            </a:r>
          </a:p>
          <a:p>
            <a:pPr eaLnBrk="1" hangingPunct="1">
              <a:lnSpc>
                <a:spcPct val="80000"/>
              </a:lnSpc>
              <a:buFontTx/>
              <a:buNone/>
            </a:pPr>
            <a:r>
              <a:rPr lang="en-US" sz="2400" smtClean="0">
                <a:solidFill>
                  <a:srgbClr val="0000FF"/>
                </a:solidFill>
              </a:rPr>
              <a:t>{  </a:t>
            </a:r>
            <a:r>
              <a:rPr lang="en-US" sz="2400" i="1" smtClean="0">
                <a:solidFill>
                  <a:srgbClr val="0000FF"/>
                </a:solidFill>
              </a:rPr>
              <a:t>reduce size of  interval by increasing x or decreasing z while maintaining the invariant</a:t>
            </a:r>
          </a:p>
          <a:p>
            <a:pPr eaLnBrk="1" hangingPunct="1">
              <a:lnSpc>
                <a:spcPct val="80000"/>
              </a:lnSpc>
              <a:buFontTx/>
              <a:buNone/>
            </a:pPr>
            <a:r>
              <a:rPr lang="en-US" sz="2400" smtClean="0">
                <a:solidFill>
                  <a:srgbClr val="0000FF"/>
                </a:solidFill>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a:xfrm>
            <a:off x="457200" y="457200"/>
            <a:ext cx="8229600" cy="5668963"/>
          </a:xfrm>
        </p:spPr>
        <p:txBody>
          <a:bodyPr/>
          <a:lstStyle/>
          <a:p>
            <a:pPr eaLnBrk="1" hangingPunct="1"/>
            <a:r>
              <a:rPr lang="en-US" sz="2800" smtClean="0"/>
              <a:t>Loop body</a:t>
            </a:r>
          </a:p>
          <a:p>
            <a:pPr lvl="1" eaLnBrk="1" hangingPunct="1"/>
            <a:r>
              <a:rPr lang="en-US" sz="2400" smtClean="0"/>
              <a:t>idea:  reduce size of interval by half.  </a:t>
            </a:r>
          </a:p>
          <a:p>
            <a:pPr lvl="1" eaLnBrk="1" hangingPunct="1"/>
            <a:r>
              <a:rPr lang="en-US" sz="2400" smtClean="0"/>
              <a:t>maintain the invariant by choosing appropriate half.</a:t>
            </a:r>
          </a:p>
          <a:p>
            <a:pPr lvl="1" eaLnBrk="1" hangingPunct="1">
              <a:buFontTx/>
              <a:buNone/>
            </a:pPr>
            <a:endParaRPr lang="en-US" sz="2400" smtClean="0"/>
          </a:p>
          <a:p>
            <a:pPr eaLnBrk="1" hangingPunct="1">
              <a:buFontTx/>
              <a:buNone/>
            </a:pPr>
            <a:r>
              <a:rPr lang="en-US" sz="2800" smtClean="0">
                <a:solidFill>
                  <a:srgbClr val="0000FF"/>
                </a:solidFill>
              </a:rPr>
              <a:t>while (z != x+1)</a:t>
            </a:r>
          </a:p>
          <a:p>
            <a:pPr eaLnBrk="1" hangingPunct="1">
              <a:buFontTx/>
              <a:buNone/>
            </a:pPr>
            <a:r>
              <a:rPr lang="en-US" sz="2800" smtClean="0">
                <a:solidFill>
                  <a:srgbClr val="0000FF"/>
                </a:solidFill>
              </a:rPr>
              <a:t>{   c = (x+z)/2;</a:t>
            </a:r>
          </a:p>
          <a:p>
            <a:pPr eaLnBrk="1" hangingPunct="1">
              <a:buFontTx/>
              <a:buNone/>
            </a:pPr>
            <a:r>
              <a:rPr lang="en-US" sz="2800" smtClean="0">
                <a:solidFill>
                  <a:srgbClr val="0000FF"/>
                </a:solidFill>
              </a:rPr>
              <a:t>    if </a:t>
            </a:r>
            <a:r>
              <a:rPr lang="en-US" sz="2800" smtClean="0">
                <a:solidFill>
                  <a:srgbClr val="FF5050"/>
                </a:solidFill>
              </a:rPr>
              <a:t>(????)</a:t>
            </a:r>
            <a:r>
              <a:rPr lang="en-US" sz="2800" smtClean="0">
                <a:solidFill>
                  <a:srgbClr val="0000FF"/>
                </a:solidFill>
              </a:rPr>
              <a:t>  </a:t>
            </a:r>
          </a:p>
          <a:p>
            <a:pPr eaLnBrk="1" hangingPunct="1">
              <a:buFontTx/>
              <a:buNone/>
            </a:pPr>
            <a:r>
              <a:rPr lang="en-US" sz="2800" smtClean="0">
                <a:solidFill>
                  <a:srgbClr val="0000FF"/>
                </a:solidFill>
              </a:rPr>
              <a:t>		x := c  </a:t>
            </a:r>
          </a:p>
          <a:p>
            <a:pPr eaLnBrk="1" hangingPunct="1">
              <a:buFontTx/>
              <a:buNone/>
            </a:pPr>
            <a:r>
              <a:rPr lang="en-US" sz="2800" smtClean="0">
                <a:solidFill>
                  <a:srgbClr val="0000FF"/>
                </a:solidFill>
              </a:rPr>
              <a:t>	else  </a:t>
            </a:r>
          </a:p>
          <a:p>
            <a:pPr eaLnBrk="1" hangingPunct="1">
              <a:buFontTx/>
              <a:buNone/>
            </a:pPr>
            <a:r>
              <a:rPr lang="en-US" sz="2800" smtClean="0">
                <a:solidFill>
                  <a:srgbClr val="0000FF"/>
                </a:solidFill>
              </a:rPr>
              <a:t>		z := c</a:t>
            </a:r>
          </a:p>
          <a:p>
            <a:pPr eaLnBrk="1" hangingPunct="1">
              <a:buFontTx/>
              <a:buNone/>
            </a:pPr>
            <a:r>
              <a:rPr lang="en-US" sz="2800" smtClean="0">
                <a:solidFill>
                  <a:srgbClr val="0000FF"/>
                </a:solidFill>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idx="1"/>
          </p:nvPr>
        </p:nvSpPr>
        <p:spPr>
          <a:xfrm>
            <a:off x="685800" y="609600"/>
            <a:ext cx="8229600" cy="5516563"/>
          </a:xfrm>
        </p:spPr>
        <p:txBody>
          <a:bodyPr/>
          <a:lstStyle/>
          <a:p>
            <a:pPr eaLnBrk="1" hangingPunct="1">
              <a:buFontTx/>
              <a:buNone/>
            </a:pPr>
            <a:r>
              <a:rPr lang="en-US" smtClean="0"/>
              <a:t>Thus, we need to find T so that the following is valid </a:t>
            </a:r>
          </a:p>
          <a:p>
            <a:pPr eaLnBrk="1" hangingPunct="1">
              <a:buFontTx/>
              <a:buNone/>
            </a:pPr>
            <a:endParaRPr lang="en-US" smtClean="0"/>
          </a:p>
          <a:p>
            <a:pPr eaLnBrk="1" hangingPunct="1">
              <a:buFontTx/>
              <a:buNone/>
            </a:pPr>
            <a:r>
              <a:rPr lang="en-US" smtClean="0">
                <a:solidFill>
                  <a:srgbClr val="0000FF"/>
                </a:solidFill>
              </a:rPr>
              <a:t>{(z != x+1)  and (x*x </a:t>
            </a:r>
            <a:r>
              <a:rPr lang="en-US" smtClean="0">
                <a:solidFill>
                  <a:srgbClr val="0000FF"/>
                </a:solidFill>
                <a:sym typeface="Symbol" pitchFamily="18" charset="2"/>
              </a:rPr>
              <a:t></a:t>
            </a:r>
            <a:r>
              <a:rPr lang="en-US" smtClean="0">
                <a:solidFill>
                  <a:srgbClr val="0000FF"/>
                </a:solidFill>
              </a:rPr>
              <a:t> n) </a:t>
            </a:r>
            <a:r>
              <a:rPr lang="en-US" smtClean="0">
                <a:solidFill>
                  <a:srgbClr val="0000FF"/>
                </a:solidFill>
                <a:sym typeface="Symbol" pitchFamily="18" charset="2"/>
              </a:rPr>
              <a:t>and</a:t>
            </a:r>
            <a:r>
              <a:rPr lang="en-US" smtClean="0">
                <a:solidFill>
                  <a:srgbClr val="0000FF"/>
                </a:solidFill>
              </a:rPr>
              <a:t>  z*z  &gt; n }</a:t>
            </a:r>
            <a:endParaRPr lang="en-US" smtClean="0"/>
          </a:p>
          <a:p>
            <a:pPr eaLnBrk="1" hangingPunct="1">
              <a:buFontTx/>
              <a:buNone/>
            </a:pPr>
            <a:r>
              <a:rPr lang="en-US" smtClean="0"/>
              <a:t>   </a:t>
            </a:r>
            <a:r>
              <a:rPr lang="en-US" smtClean="0">
                <a:solidFill>
                  <a:srgbClr val="00CC66"/>
                </a:solidFill>
              </a:rPr>
              <a:t>c = (x+z)/2;</a:t>
            </a:r>
          </a:p>
          <a:p>
            <a:pPr eaLnBrk="1" hangingPunct="1">
              <a:buFontTx/>
              <a:buNone/>
            </a:pPr>
            <a:r>
              <a:rPr lang="en-US" smtClean="0">
                <a:solidFill>
                  <a:srgbClr val="0000FF"/>
                </a:solidFill>
              </a:rPr>
              <a:t>{R}</a:t>
            </a:r>
          </a:p>
          <a:p>
            <a:pPr eaLnBrk="1" hangingPunct="1">
              <a:buFontTx/>
              <a:buNone/>
            </a:pPr>
            <a:r>
              <a:rPr lang="en-US" smtClean="0">
                <a:solidFill>
                  <a:srgbClr val="0000FF"/>
                </a:solidFill>
              </a:rPr>
              <a:t>	</a:t>
            </a:r>
            <a:r>
              <a:rPr lang="en-US" smtClean="0">
                <a:solidFill>
                  <a:srgbClr val="00CC66"/>
                </a:solidFill>
              </a:rPr>
              <a:t>if T x := c else z := c</a:t>
            </a:r>
          </a:p>
          <a:p>
            <a:pPr eaLnBrk="1" hangingPunct="1">
              <a:buFontTx/>
              <a:buNone/>
            </a:pPr>
            <a:r>
              <a:rPr lang="en-US" smtClean="0">
                <a:solidFill>
                  <a:srgbClr val="0000FF"/>
                </a:solidFill>
              </a:rPr>
              <a:t>{(x*x </a:t>
            </a:r>
            <a:r>
              <a:rPr lang="en-US" smtClean="0">
                <a:solidFill>
                  <a:srgbClr val="0000FF"/>
                </a:solidFill>
                <a:sym typeface="Symbol" pitchFamily="18" charset="2"/>
              </a:rPr>
              <a:t></a:t>
            </a:r>
            <a:r>
              <a:rPr lang="en-US" smtClean="0">
                <a:solidFill>
                  <a:srgbClr val="0000FF"/>
                </a:solidFill>
              </a:rPr>
              <a:t> n) </a:t>
            </a:r>
            <a:r>
              <a:rPr lang="en-US" smtClean="0">
                <a:solidFill>
                  <a:srgbClr val="0000FF"/>
                </a:solidFill>
                <a:sym typeface="Symbol" pitchFamily="18" charset="2"/>
              </a:rPr>
              <a:t>and</a:t>
            </a:r>
            <a:r>
              <a:rPr lang="en-US" smtClean="0">
                <a:solidFill>
                  <a:srgbClr val="0000FF"/>
                </a:solidFill>
              </a:rPr>
              <a:t>   z*z  &gt; n }</a:t>
            </a:r>
          </a:p>
          <a:p>
            <a:pPr eaLnBrk="1" hangingPunct="1">
              <a:buFontTx/>
              <a:buNone/>
            </a:pPr>
            <a:endParaRPr lang="en-US" smtClean="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457200" y="457200"/>
            <a:ext cx="8229600" cy="5668963"/>
          </a:xfrm>
        </p:spPr>
        <p:txBody>
          <a:bodyPr/>
          <a:lstStyle/>
          <a:p>
            <a:pPr eaLnBrk="1" hangingPunct="1">
              <a:buFontTx/>
              <a:buNone/>
            </a:pPr>
            <a:r>
              <a:rPr lang="en-US" smtClean="0"/>
              <a:t>Example</a:t>
            </a:r>
          </a:p>
          <a:p>
            <a:pPr eaLnBrk="1" hangingPunct="1">
              <a:buFontTx/>
              <a:buNone/>
            </a:pPr>
            <a:endParaRPr lang="en-US" smtClean="0"/>
          </a:p>
          <a:p>
            <a:pPr eaLnBrk="1" hangingPunct="1">
              <a:buFontTx/>
              <a:buNone/>
            </a:pPr>
            <a:r>
              <a:rPr lang="en-US" smtClean="0">
                <a:solidFill>
                  <a:srgbClr val="0066FF"/>
                </a:solidFill>
              </a:rPr>
              <a:t>{ x = 0}</a:t>
            </a:r>
          </a:p>
          <a:p>
            <a:pPr eaLnBrk="1" hangingPunct="1">
              <a:buFontTx/>
              <a:buNone/>
            </a:pPr>
            <a:r>
              <a:rPr lang="en-US" smtClean="0">
                <a:solidFill>
                  <a:srgbClr val="33CC33"/>
                </a:solidFill>
              </a:rPr>
              <a:t>x := x+1</a:t>
            </a:r>
          </a:p>
          <a:p>
            <a:pPr eaLnBrk="1" hangingPunct="1">
              <a:buFontTx/>
              <a:buNone/>
            </a:pPr>
            <a:r>
              <a:rPr lang="en-US" smtClean="0">
                <a:solidFill>
                  <a:srgbClr val="0066FF"/>
                </a:solidFill>
              </a:rPr>
              <a:t>{ x = 1}</a:t>
            </a:r>
          </a:p>
          <a:p>
            <a:pPr eaLnBrk="1" hangingPunct="1">
              <a:buFontTx/>
              <a:buNone/>
            </a:pPr>
            <a:endParaRPr lang="en-US" smtClean="0">
              <a:solidFill>
                <a:srgbClr val="0066FF"/>
              </a:solidFill>
            </a:endParaRPr>
          </a:p>
          <a:p>
            <a:pPr eaLnBrk="1" hangingPunct="1">
              <a:buFontTx/>
              <a:buNone/>
            </a:pPr>
            <a:r>
              <a:rPr lang="en-US" smtClean="0"/>
              <a:t>Can we use the assignment axiom to show this triple is valid???</a:t>
            </a:r>
          </a:p>
          <a:p>
            <a:pPr eaLnBrk="1" hangingPunct="1">
              <a:buFontTx/>
              <a:buNone/>
            </a:pPr>
            <a:endParaRPr lang="en-US" smtClean="0"/>
          </a:p>
          <a:p>
            <a:pPr eaLnBrk="1" hangingPunct="1">
              <a:buFontTx/>
              <a:buNone/>
            </a:pPr>
            <a:endParaRPr lang="en-US" smtClean="0">
              <a:solidFill>
                <a:srgbClr val="0066FF"/>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idx="1"/>
          </p:nvPr>
        </p:nvSpPr>
        <p:spPr>
          <a:xfrm>
            <a:off x="457200" y="457200"/>
            <a:ext cx="8229600" cy="5668963"/>
          </a:xfrm>
        </p:spPr>
        <p:txBody>
          <a:bodyPr/>
          <a:lstStyle/>
          <a:p>
            <a:pPr eaLnBrk="1" hangingPunct="1">
              <a:lnSpc>
                <a:spcPct val="90000"/>
              </a:lnSpc>
              <a:buFontTx/>
              <a:buNone/>
            </a:pPr>
            <a:r>
              <a:rPr lang="en-US" sz="2400" smtClean="0"/>
              <a:t>From the sequence and if-else rules,  we need three triples</a:t>
            </a:r>
          </a:p>
          <a:p>
            <a:pPr eaLnBrk="1" hangingPunct="1">
              <a:lnSpc>
                <a:spcPct val="90000"/>
              </a:lnSpc>
              <a:buFontTx/>
              <a:buNone/>
            </a:pPr>
            <a:endParaRPr lang="en-US" sz="2800" smtClean="0"/>
          </a:p>
          <a:p>
            <a:pPr eaLnBrk="1" hangingPunct="1">
              <a:lnSpc>
                <a:spcPct val="90000"/>
              </a:lnSpc>
              <a:buFontTx/>
              <a:buNone/>
            </a:pPr>
            <a:r>
              <a:rPr lang="en-US" sz="2400" smtClean="0">
                <a:solidFill>
                  <a:srgbClr val="0000FF"/>
                </a:solidFill>
              </a:rPr>
              <a:t>{z != x+1 and (x*x </a:t>
            </a:r>
            <a:r>
              <a:rPr lang="en-US" sz="2400" smtClean="0">
                <a:solidFill>
                  <a:srgbClr val="0000FF"/>
                </a:solidFill>
                <a:sym typeface="Symbol" pitchFamily="18" charset="2"/>
              </a:rPr>
              <a:t></a:t>
            </a:r>
            <a:r>
              <a:rPr lang="en-US" sz="2400" smtClean="0">
                <a:solidFill>
                  <a:srgbClr val="0000FF"/>
                </a:solidFill>
              </a:rPr>
              <a:t> n) </a:t>
            </a:r>
            <a:r>
              <a:rPr lang="en-US" sz="2400" smtClean="0">
                <a:solidFill>
                  <a:srgbClr val="0000FF"/>
                </a:solidFill>
                <a:sym typeface="Symbol" pitchFamily="18" charset="2"/>
              </a:rPr>
              <a:t>and</a:t>
            </a:r>
            <a:r>
              <a:rPr lang="en-US" sz="2400" smtClean="0">
                <a:solidFill>
                  <a:srgbClr val="0000FF"/>
                </a:solidFill>
              </a:rPr>
              <a:t>   z*z  &gt; n }</a:t>
            </a:r>
          </a:p>
          <a:p>
            <a:pPr eaLnBrk="1" hangingPunct="1">
              <a:lnSpc>
                <a:spcPct val="90000"/>
              </a:lnSpc>
              <a:buFontTx/>
              <a:buNone/>
            </a:pPr>
            <a:r>
              <a:rPr lang="en-US" sz="2400" smtClean="0">
                <a:solidFill>
                  <a:srgbClr val="00CC66"/>
                </a:solidFill>
              </a:rPr>
              <a:t>c = (x+z)/2</a:t>
            </a:r>
          </a:p>
          <a:p>
            <a:pPr eaLnBrk="1" hangingPunct="1">
              <a:lnSpc>
                <a:spcPct val="90000"/>
              </a:lnSpc>
              <a:buFontTx/>
              <a:buNone/>
            </a:pPr>
            <a:r>
              <a:rPr lang="en-US" sz="2400" smtClean="0">
                <a:solidFill>
                  <a:srgbClr val="0000FF"/>
                </a:solidFill>
              </a:rPr>
              <a:t>{R}</a:t>
            </a:r>
          </a:p>
          <a:p>
            <a:pPr eaLnBrk="1" hangingPunct="1">
              <a:lnSpc>
                <a:spcPct val="90000"/>
              </a:lnSpc>
              <a:buFontTx/>
              <a:buNone/>
            </a:pPr>
            <a:endParaRPr lang="en-US" sz="2400" smtClean="0">
              <a:solidFill>
                <a:srgbClr val="0000FF"/>
              </a:solidFill>
            </a:endParaRPr>
          </a:p>
          <a:p>
            <a:pPr eaLnBrk="1" hangingPunct="1">
              <a:lnSpc>
                <a:spcPct val="90000"/>
              </a:lnSpc>
              <a:buFontTx/>
              <a:buNone/>
            </a:pPr>
            <a:r>
              <a:rPr lang="en-US" sz="2400" smtClean="0">
                <a:solidFill>
                  <a:srgbClr val="0000FF"/>
                </a:solidFill>
              </a:rPr>
              <a:t>{R and T}</a:t>
            </a:r>
          </a:p>
          <a:p>
            <a:pPr eaLnBrk="1" hangingPunct="1">
              <a:lnSpc>
                <a:spcPct val="90000"/>
              </a:lnSpc>
              <a:buFontTx/>
              <a:buNone/>
            </a:pPr>
            <a:r>
              <a:rPr lang="en-US" sz="2400" smtClean="0">
                <a:solidFill>
                  <a:srgbClr val="00CC66"/>
                </a:solidFill>
              </a:rPr>
              <a:t>x := c </a:t>
            </a:r>
          </a:p>
          <a:p>
            <a:pPr eaLnBrk="1" hangingPunct="1">
              <a:lnSpc>
                <a:spcPct val="90000"/>
              </a:lnSpc>
              <a:buFontTx/>
              <a:buNone/>
            </a:pPr>
            <a:r>
              <a:rPr lang="en-US" sz="2400" smtClean="0">
                <a:solidFill>
                  <a:srgbClr val="0000FF"/>
                </a:solidFill>
              </a:rPr>
              <a:t>{(x*x </a:t>
            </a:r>
            <a:r>
              <a:rPr lang="en-US" sz="2400" smtClean="0">
                <a:solidFill>
                  <a:srgbClr val="0000FF"/>
                </a:solidFill>
                <a:sym typeface="Symbol" pitchFamily="18" charset="2"/>
              </a:rPr>
              <a:t></a:t>
            </a:r>
            <a:r>
              <a:rPr lang="en-US" sz="2400" smtClean="0">
                <a:solidFill>
                  <a:srgbClr val="0000FF"/>
                </a:solidFill>
              </a:rPr>
              <a:t> n) </a:t>
            </a:r>
            <a:r>
              <a:rPr lang="en-US" sz="2400" smtClean="0">
                <a:solidFill>
                  <a:srgbClr val="0000FF"/>
                </a:solidFill>
                <a:sym typeface="Symbol" pitchFamily="18" charset="2"/>
              </a:rPr>
              <a:t>and</a:t>
            </a:r>
            <a:r>
              <a:rPr lang="en-US" sz="2400" smtClean="0">
                <a:solidFill>
                  <a:srgbClr val="0000FF"/>
                </a:solidFill>
              </a:rPr>
              <a:t>   z*z  &gt; n }</a:t>
            </a:r>
          </a:p>
          <a:p>
            <a:pPr eaLnBrk="1" hangingPunct="1">
              <a:lnSpc>
                <a:spcPct val="90000"/>
              </a:lnSpc>
              <a:buFontTx/>
              <a:buNone/>
            </a:pPr>
            <a:endParaRPr lang="en-US" sz="2400" smtClean="0">
              <a:solidFill>
                <a:srgbClr val="0000FF"/>
              </a:solidFill>
            </a:endParaRPr>
          </a:p>
          <a:p>
            <a:pPr eaLnBrk="1" hangingPunct="1">
              <a:lnSpc>
                <a:spcPct val="90000"/>
              </a:lnSpc>
              <a:buFontTx/>
              <a:buNone/>
            </a:pPr>
            <a:r>
              <a:rPr lang="en-US" sz="2400" smtClean="0">
                <a:solidFill>
                  <a:srgbClr val="0000FF"/>
                </a:solidFill>
              </a:rPr>
              <a:t>{R and </a:t>
            </a:r>
            <a:r>
              <a:rPr lang="en-US" sz="2400" smtClean="0">
                <a:solidFill>
                  <a:srgbClr val="0000FF"/>
                </a:solidFill>
                <a:cs typeface="Arial" charset="0"/>
              </a:rPr>
              <a:t>¬T}</a:t>
            </a:r>
          </a:p>
          <a:p>
            <a:pPr eaLnBrk="1" hangingPunct="1">
              <a:lnSpc>
                <a:spcPct val="90000"/>
              </a:lnSpc>
              <a:buFontTx/>
              <a:buNone/>
            </a:pPr>
            <a:r>
              <a:rPr lang="en-US" sz="2400" smtClean="0">
                <a:solidFill>
                  <a:srgbClr val="00CC66"/>
                </a:solidFill>
                <a:cs typeface="Arial" charset="0"/>
              </a:rPr>
              <a:t> z := c</a:t>
            </a:r>
          </a:p>
          <a:p>
            <a:pPr eaLnBrk="1" hangingPunct="1">
              <a:lnSpc>
                <a:spcPct val="90000"/>
              </a:lnSpc>
              <a:buFontTx/>
              <a:buNone/>
            </a:pPr>
            <a:r>
              <a:rPr lang="en-US" sz="2400" smtClean="0">
                <a:solidFill>
                  <a:srgbClr val="0000FF"/>
                </a:solidFill>
              </a:rPr>
              <a:t>{(x*x </a:t>
            </a:r>
            <a:r>
              <a:rPr lang="en-US" sz="2400" smtClean="0">
                <a:solidFill>
                  <a:srgbClr val="0000FF"/>
                </a:solidFill>
                <a:sym typeface="Symbol" pitchFamily="18" charset="2"/>
              </a:rPr>
              <a:t></a:t>
            </a:r>
            <a:r>
              <a:rPr lang="en-US" sz="2400" smtClean="0">
                <a:solidFill>
                  <a:srgbClr val="0000FF"/>
                </a:solidFill>
              </a:rPr>
              <a:t> n) </a:t>
            </a:r>
            <a:r>
              <a:rPr lang="en-US" sz="2400" smtClean="0">
                <a:solidFill>
                  <a:srgbClr val="0000FF"/>
                </a:solidFill>
                <a:sym typeface="Symbol" pitchFamily="18" charset="2"/>
              </a:rPr>
              <a:t>and</a:t>
            </a:r>
            <a:r>
              <a:rPr lang="en-US" sz="2400" smtClean="0">
                <a:solidFill>
                  <a:srgbClr val="0000FF"/>
                </a:solidFill>
              </a:rPr>
              <a:t>   z*z  &gt; n }</a:t>
            </a:r>
          </a:p>
          <a:p>
            <a:pPr eaLnBrk="1" hangingPunct="1">
              <a:lnSpc>
                <a:spcPct val="90000"/>
              </a:lnSpc>
              <a:buFontTx/>
              <a:buNone/>
            </a:pPr>
            <a:endParaRPr lang="en-US" sz="2400" smtClean="0">
              <a:solidFill>
                <a:srgbClr val="0000FF"/>
              </a:solidFill>
              <a:cs typeface="Arial" charset="0"/>
            </a:endParaRPr>
          </a:p>
          <a:p>
            <a:pPr eaLnBrk="1" hangingPunct="1">
              <a:lnSpc>
                <a:spcPct val="90000"/>
              </a:lnSpc>
              <a:buFontTx/>
              <a:buNone/>
            </a:pPr>
            <a:endParaRPr lang="en-US" sz="2800" smtClean="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idx="1"/>
          </p:nvPr>
        </p:nvSpPr>
        <p:spPr>
          <a:xfrm>
            <a:off x="457200" y="457200"/>
            <a:ext cx="8229600" cy="5668963"/>
          </a:xfrm>
        </p:spPr>
        <p:txBody>
          <a:bodyPr/>
          <a:lstStyle/>
          <a:p>
            <a:pPr eaLnBrk="1" hangingPunct="1">
              <a:lnSpc>
                <a:spcPct val="90000"/>
              </a:lnSpc>
              <a:buFontTx/>
              <a:buNone/>
            </a:pPr>
            <a:r>
              <a:rPr lang="en-US" sz="2400" smtClean="0"/>
              <a:t>Using the assignment axiom</a:t>
            </a:r>
          </a:p>
          <a:p>
            <a:pPr eaLnBrk="1" hangingPunct="1">
              <a:lnSpc>
                <a:spcPct val="90000"/>
              </a:lnSpc>
              <a:buFontTx/>
              <a:buNone/>
            </a:pPr>
            <a:r>
              <a:rPr lang="en-US" sz="2000" smtClean="0">
                <a:solidFill>
                  <a:srgbClr val="0000FF"/>
                </a:solidFill>
              </a:rPr>
              <a:t>{z != x+1 and (x*x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z*z  &gt; n }</a:t>
            </a:r>
          </a:p>
          <a:p>
            <a:pPr eaLnBrk="1" hangingPunct="1">
              <a:lnSpc>
                <a:spcPct val="90000"/>
              </a:lnSpc>
              <a:buFontTx/>
              <a:buNone/>
            </a:pPr>
            <a:r>
              <a:rPr lang="en-US" sz="2000" smtClean="0">
                <a:solidFill>
                  <a:srgbClr val="00CC66"/>
                </a:solidFill>
              </a:rPr>
              <a:t>c = (x+z)/2</a:t>
            </a:r>
          </a:p>
          <a:p>
            <a:pPr eaLnBrk="1" hangingPunct="1">
              <a:lnSpc>
                <a:spcPct val="90000"/>
              </a:lnSpc>
              <a:buFontTx/>
              <a:buNone/>
            </a:pPr>
            <a:r>
              <a:rPr lang="en-US" sz="2000" smtClean="0">
                <a:solidFill>
                  <a:srgbClr val="0000FF"/>
                </a:solidFill>
              </a:rPr>
              <a:t>{R}</a:t>
            </a:r>
          </a:p>
          <a:p>
            <a:pPr eaLnBrk="1" hangingPunct="1">
              <a:lnSpc>
                <a:spcPct val="90000"/>
              </a:lnSpc>
              <a:buFontTx/>
              <a:buNone/>
            </a:pPr>
            <a:endParaRPr lang="en-US" sz="2000" smtClean="0">
              <a:solidFill>
                <a:srgbClr val="0000FF"/>
              </a:solidFill>
            </a:endParaRPr>
          </a:p>
          <a:p>
            <a:pPr eaLnBrk="1" hangingPunct="1">
              <a:lnSpc>
                <a:spcPct val="90000"/>
              </a:lnSpc>
              <a:buFontTx/>
              <a:buNone/>
            </a:pPr>
            <a:r>
              <a:rPr lang="en-US" sz="2000" smtClean="0">
                <a:solidFill>
                  <a:srgbClr val="0000FF"/>
                </a:solidFill>
              </a:rPr>
              <a:t>{R and T}</a:t>
            </a:r>
          </a:p>
          <a:p>
            <a:pPr eaLnBrk="1" hangingPunct="1">
              <a:lnSpc>
                <a:spcPct val="90000"/>
              </a:lnSpc>
              <a:buFontTx/>
              <a:buNone/>
            </a:pPr>
            <a:r>
              <a:rPr lang="en-US" sz="2400" smtClean="0">
                <a:sym typeface="Symbol" pitchFamily="18" charset="2"/>
              </a:rPr>
              <a:t></a:t>
            </a:r>
            <a:endParaRPr lang="en-US" sz="2000" smtClean="0">
              <a:solidFill>
                <a:srgbClr val="0000FF"/>
              </a:solidFill>
            </a:endParaRPr>
          </a:p>
          <a:p>
            <a:pPr eaLnBrk="1" hangingPunct="1">
              <a:lnSpc>
                <a:spcPct val="90000"/>
              </a:lnSpc>
              <a:buFontTx/>
              <a:buNone/>
            </a:pPr>
            <a:r>
              <a:rPr lang="en-US" sz="2000" smtClean="0">
                <a:solidFill>
                  <a:srgbClr val="0000FF"/>
                </a:solidFill>
              </a:rPr>
              <a:t>{(c*c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z*z  &gt; n }</a:t>
            </a:r>
          </a:p>
          <a:p>
            <a:pPr eaLnBrk="1" hangingPunct="1">
              <a:lnSpc>
                <a:spcPct val="90000"/>
              </a:lnSpc>
              <a:buFontTx/>
              <a:buNone/>
            </a:pPr>
            <a:r>
              <a:rPr lang="en-US" sz="2000" smtClean="0">
                <a:solidFill>
                  <a:srgbClr val="00CC66"/>
                </a:solidFill>
              </a:rPr>
              <a:t>x := c </a:t>
            </a:r>
          </a:p>
          <a:p>
            <a:pPr eaLnBrk="1" hangingPunct="1">
              <a:lnSpc>
                <a:spcPct val="90000"/>
              </a:lnSpc>
              <a:buFontTx/>
              <a:buNone/>
            </a:pPr>
            <a:r>
              <a:rPr lang="en-US" sz="2000" smtClean="0">
                <a:solidFill>
                  <a:srgbClr val="0000FF"/>
                </a:solidFill>
              </a:rPr>
              <a:t>{(x*x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z*z  &gt; n }</a:t>
            </a:r>
          </a:p>
          <a:p>
            <a:pPr eaLnBrk="1" hangingPunct="1">
              <a:lnSpc>
                <a:spcPct val="90000"/>
              </a:lnSpc>
              <a:buFontTx/>
              <a:buNone/>
            </a:pPr>
            <a:endParaRPr lang="en-US" sz="2000" smtClean="0">
              <a:solidFill>
                <a:srgbClr val="0000FF"/>
              </a:solidFill>
            </a:endParaRPr>
          </a:p>
          <a:p>
            <a:pPr eaLnBrk="1" hangingPunct="1">
              <a:lnSpc>
                <a:spcPct val="90000"/>
              </a:lnSpc>
              <a:buFontTx/>
              <a:buNone/>
            </a:pPr>
            <a:r>
              <a:rPr lang="en-US" sz="2000" smtClean="0">
                <a:solidFill>
                  <a:srgbClr val="0000FF"/>
                </a:solidFill>
              </a:rPr>
              <a:t>{R and </a:t>
            </a:r>
            <a:r>
              <a:rPr lang="en-US" sz="2000" smtClean="0">
                <a:solidFill>
                  <a:srgbClr val="0000FF"/>
                </a:solidFill>
                <a:cs typeface="Arial" charset="0"/>
              </a:rPr>
              <a:t>¬T}</a:t>
            </a:r>
          </a:p>
          <a:p>
            <a:pPr eaLnBrk="1" hangingPunct="1">
              <a:lnSpc>
                <a:spcPct val="90000"/>
              </a:lnSpc>
              <a:buFontTx/>
              <a:buNone/>
            </a:pPr>
            <a:r>
              <a:rPr lang="en-US" sz="2400" smtClean="0">
                <a:sym typeface="Symbol" pitchFamily="18" charset="2"/>
              </a:rPr>
              <a:t></a:t>
            </a:r>
            <a:endParaRPr lang="en-US" sz="2000" smtClean="0">
              <a:solidFill>
                <a:srgbClr val="0000FF"/>
              </a:solidFill>
              <a:cs typeface="Arial" charset="0"/>
            </a:endParaRPr>
          </a:p>
          <a:p>
            <a:pPr eaLnBrk="1" hangingPunct="1">
              <a:lnSpc>
                <a:spcPct val="90000"/>
              </a:lnSpc>
              <a:buFontTx/>
              <a:buNone/>
            </a:pPr>
            <a:r>
              <a:rPr lang="en-US" sz="2000" smtClean="0">
                <a:solidFill>
                  <a:srgbClr val="0000FF"/>
                </a:solidFill>
              </a:rPr>
              <a:t>{(x*x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c*c  &gt; n }</a:t>
            </a:r>
          </a:p>
          <a:p>
            <a:pPr eaLnBrk="1" hangingPunct="1">
              <a:lnSpc>
                <a:spcPct val="90000"/>
              </a:lnSpc>
              <a:buFontTx/>
              <a:buNone/>
            </a:pPr>
            <a:r>
              <a:rPr lang="en-US" sz="2000" smtClean="0">
                <a:solidFill>
                  <a:srgbClr val="00CC66"/>
                </a:solidFill>
                <a:cs typeface="Arial" charset="0"/>
              </a:rPr>
              <a:t> z := c</a:t>
            </a:r>
          </a:p>
          <a:p>
            <a:pPr eaLnBrk="1" hangingPunct="1">
              <a:lnSpc>
                <a:spcPct val="90000"/>
              </a:lnSpc>
              <a:buFontTx/>
              <a:buNone/>
            </a:pPr>
            <a:r>
              <a:rPr lang="en-US" sz="2000" smtClean="0">
                <a:solidFill>
                  <a:srgbClr val="0000FF"/>
                </a:solidFill>
              </a:rPr>
              <a:t>{(x*x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z*z  &gt; n }</a:t>
            </a:r>
          </a:p>
          <a:p>
            <a:pPr eaLnBrk="1" hangingPunct="1">
              <a:lnSpc>
                <a:spcPct val="90000"/>
              </a:lnSpc>
              <a:buFontTx/>
              <a:buNone/>
            </a:pPr>
            <a:endParaRPr lang="en-US" sz="2000" smtClean="0">
              <a:solidFill>
                <a:srgbClr val="0000FF"/>
              </a:solidFill>
              <a:cs typeface="Arial" charset="0"/>
            </a:endParaRPr>
          </a:p>
          <a:p>
            <a:pPr eaLnBrk="1" hangingPunct="1">
              <a:lnSpc>
                <a:spcPct val="90000"/>
              </a:lnSpc>
              <a:buFontTx/>
              <a:buNone/>
            </a:pPr>
            <a:endParaRPr lang="en-US" sz="2400" smtClean="0"/>
          </a:p>
        </p:txBody>
      </p:sp>
      <p:sp>
        <p:nvSpPr>
          <p:cNvPr id="125955" name="Rectangle 3"/>
          <p:cNvSpPr>
            <a:spLocks noChangeArrowheads="1"/>
          </p:cNvSpPr>
          <p:nvPr/>
        </p:nvSpPr>
        <p:spPr bwMode="auto">
          <a:xfrm>
            <a:off x="609600" y="2133600"/>
            <a:ext cx="3276600" cy="1066800"/>
          </a:xfrm>
          <a:prstGeom prst="rect">
            <a:avLst/>
          </a:prstGeom>
          <a:solidFill>
            <a:schemeClr val="accent1">
              <a:alpha val="25098"/>
            </a:schemeClr>
          </a:solidFill>
          <a:ln w="9525">
            <a:noFill/>
            <a:miter lim="800000"/>
            <a:headEnd/>
            <a:tailEnd/>
          </a:ln>
        </p:spPr>
        <p:txBody>
          <a:bodyPr wrap="none" anchor="ctr"/>
          <a:lstStyle/>
          <a:p>
            <a:endParaRPr lang="en-US"/>
          </a:p>
        </p:txBody>
      </p:sp>
      <p:sp>
        <p:nvSpPr>
          <p:cNvPr id="125956" name="Rectangle 4"/>
          <p:cNvSpPr>
            <a:spLocks noChangeArrowheads="1"/>
          </p:cNvSpPr>
          <p:nvPr/>
        </p:nvSpPr>
        <p:spPr bwMode="auto">
          <a:xfrm>
            <a:off x="609600" y="4038600"/>
            <a:ext cx="3276600" cy="1219200"/>
          </a:xfrm>
          <a:prstGeom prst="rect">
            <a:avLst/>
          </a:prstGeom>
          <a:solidFill>
            <a:schemeClr val="accent1">
              <a:alpha val="25098"/>
            </a:schemeClr>
          </a:solidFill>
          <a:ln w="9525">
            <a:noFill/>
            <a:miter lim="800000"/>
            <a:headEnd/>
            <a:tailEnd/>
          </a:ln>
        </p:spPr>
        <p:txBody>
          <a:bodyPr wrap="none" anchor="ctr"/>
          <a:lstStyle/>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idx="1"/>
          </p:nvPr>
        </p:nvSpPr>
        <p:spPr>
          <a:xfrm>
            <a:off x="457200" y="457200"/>
            <a:ext cx="8229600" cy="5668963"/>
          </a:xfrm>
        </p:spPr>
        <p:txBody>
          <a:bodyPr/>
          <a:lstStyle/>
          <a:p>
            <a:pPr eaLnBrk="1" hangingPunct="1">
              <a:lnSpc>
                <a:spcPct val="80000"/>
              </a:lnSpc>
              <a:buFontTx/>
              <a:buNone/>
            </a:pPr>
            <a:r>
              <a:rPr lang="en-US" sz="2000" smtClean="0"/>
              <a:t>From sequence and if-else rules,  we have three triples</a:t>
            </a:r>
          </a:p>
          <a:p>
            <a:pPr eaLnBrk="1" hangingPunct="1">
              <a:lnSpc>
                <a:spcPct val="80000"/>
              </a:lnSpc>
              <a:buFontTx/>
              <a:buNone/>
            </a:pPr>
            <a:endParaRPr lang="en-US" sz="2400" smtClean="0"/>
          </a:p>
          <a:p>
            <a:pPr eaLnBrk="1" hangingPunct="1">
              <a:lnSpc>
                <a:spcPct val="80000"/>
              </a:lnSpc>
              <a:buFontTx/>
              <a:buNone/>
            </a:pPr>
            <a:r>
              <a:rPr lang="en-US" sz="2000" smtClean="0">
                <a:solidFill>
                  <a:srgbClr val="0000FF"/>
                </a:solidFill>
              </a:rPr>
              <a:t>{z != x+1 and (x*x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z*z  &gt; n }</a:t>
            </a:r>
          </a:p>
          <a:p>
            <a:pPr eaLnBrk="1" hangingPunct="1">
              <a:lnSpc>
                <a:spcPct val="80000"/>
              </a:lnSpc>
              <a:buFontTx/>
              <a:buNone/>
            </a:pPr>
            <a:r>
              <a:rPr lang="en-US" sz="2000" smtClean="0">
                <a:solidFill>
                  <a:srgbClr val="00CC66"/>
                </a:solidFill>
              </a:rPr>
              <a:t>c = (x+z)/2</a:t>
            </a:r>
          </a:p>
          <a:p>
            <a:pPr eaLnBrk="1" hangingPunct="1">
              <a:lnSpc>
                <a:spcPct val="80000"/>
              </a:lnSpc>
              <a:buFontTx/>
              <a:buNone/>
            </a:pPr>
            <a:r>
              <a:rPr lang="en-US" sz="2000" smtClean="0">
                <a:solidFill>
                  <a:srgbClr val="0000FF"/>
                </a:solidFill>
              </a:rPr>
              <a:t>{R}</a:t>
            </a:r>
          </a:p>
          <a:p>
            <a:pPr eaLnBrk="1" hangingPunct="1">
              <a:lnSpc>
                <a:spcPct val="80000"/>
              </a:lnSpc>
              <a:buFontTx/>
              <a:buNone/>
            </a:pPr>
            <a:endParaRPr lang="en-US" sz="2000" smtClean="0">
              <a:solidFill>
                <a:srgbClr val="0000FF"/>
              </a:solidFill>
            </a:endParaRPr>
          </a:p>
          <a:p>
            <a:pPr eaLnBrk="1" hangingPunct="1">
              <a:lnSpc>
                <a:spcPct val="80000"/>
              </a:lnSpc>
              <a:buFontTx/>
              <a:buNone/>
            </a:pPr>
            <a:r>
              <a:rPr lang="en-US" sz="2000" smtClean="0">
                <a:solidFill>
                  <a:srgbClr val="0000FF"/>
                </a:solidFill>
              </a:rPr>
              <a:t>{R and T}</a:t>
            </a:r>
          </a:p>
          <a:p>
            <a:pPr eaLnBrk="1" hangingPunct="1">
              <a:lnSpc>
                <a:spcPct val="80000"/>
              </a:lnSpc>
              <a:buFontTx/>
              <a:buNone/>
            </a:pPr>
            <a:r>
              <a:rPr lang="en-US" sz="2400" smtClean="0">
                <a:sym typeface="Symbol" pitchFamily="18" charset="2"/>
              </a:rPr>
              <a:t></a:t>
            </a:r>
            <a:endParaRPr lang="en-US" sz="2000" smtClean="0">
              <a:solidFill>
                <a:srgbClr val="0000FF"/>
              </a:solidFill>
            </a:endParaRPr>
          </a:p>
          <a:p>
            <a:pPr eaLnBrk="1" hangingPunct="1">
              <a:lnSpc>
                <a:spcPct val="80000"/>
              </a:lnSpc>
              <a:buFontTx/>
              <a:buNone/>
            </a:pPr>
            <a:r>
              <a:rPr lang="en-US" sz="2000" smtClean="0">
                <a:solidFill>
                  <a:srgbClr val="0000FF"/>
                </a:solidFill>
              </a:rPr>
              <a:t>{(c*c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z*z  &gt; n }</a:t>
            </a:r>
          </a:p>
          <a:p>
            <a:pPr eaLnBrk="1" hangingPunct="1">
              <a:lnSpc>
                <a:spcPct val="80000"/>
              </a:lnSpc>
              <a:buFontTx/>
              <a:buNone/>
            </a:pPr>
            <a:r>
              <a:rPr lang="en-US" sz="2000" smtClean="0">
                <a:solidFill>
                  <a:srgbClr val="00CC66"/>
                </a:solidFill>
              </a:rPr>
              <a:t>x := c </a:t>
            </a:r>
          </a:p>
          <a:p>
            <a:pPr eaLnBrk="1" hangingPunct="1">
              <a:lnSpc>
                <a:spcPct val="80000"/>
              </a:lnSpc>
              <a:buFontTx/>
              <a:buNone/>
            </a:pPr>
            <a:r>
              <a:rPr lang="en-US" sz="2000" smtClean="0">
                <a:solidFill>
                  <a:srgbClr val="0000FF"/>
                </a:solidFill>
              </a:rPr>
              <a:t>{(x*x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z*z  &gt; n }</a:t>
            </a:r>
          </a:p>
          <a:p>
            <a:pPr eaLnBrk="1" hangingPunct="1">
              <a:lnSpc>
                <a:spcPct val="80000"/>
              </a:lnSpc>
              <a:buFontTx/>
              <a:buNone/>
            </a:pPr>
            <a:endParaRPr lang="en-US" sz="2000" smtClean="0">
              <a:solidFill>
                <a:srgbClr val="0000FF"/>
              </a:solidFill>
            </a:endParaRPr>
          </a:p>
          <a:p>
            <a:pPr eaLnBrk="1" hangingPunct="1">
              <a:lnSpc>
                <a:spcPct val="80000"/>
              </a:lnSpc>
              <a:buFontTx/>
              <a:buNone/>
            </a:pPr>
            <a:r>
              <a:rPr lang="en-US" sz="2000" smtClean="0">
                <a:solidFill>
                  <a:srgbClr val="0000FF"/>
                </a:solidFill>
              </a:rPr>
              <a:t>{R and </a:t>
            </a:r>
            <a:r>
              <a:rPr lang="en-US" sz="2000" smtClean="0">
                <a:solidFill>
                  <a:srgbClr val="0000FF"/>
                </a:solidFill>
                <a:cs typeface="Arial" charset="0"/>
              </a:rPr>
              <a:t>¬T}</a:t>
            </a:r>
          </a:p>
          <a:p>
            <a:pPr eaLnBrk="1" hangingPunct="1">
              <a:lnSpc>
                <a:spcPct val="80000"/>
              </a:lnSpc>
              <a:buFontTx/>
              <a:buNone/>
            </a:pPr>
            <a:r>
              <a:rPr lang="en-US" sz="2400" smtClean="0">
                <a:sym typeface="Symbol" pitchFamily="18" charset="2"/>
              </a:rPr>
              <a:t></a:t>
            </a:r>
            <a:endParaRPr lang="en-US" sz="2000" smtClean="0">
              <a:solidFill>
                <a:srgbClr val="0000FF"/>
              </a:solidFill>
              <a:cs typeface="Arial" charset="0"/>
            </a:endParaRPr>
          </a:p>
          <a:p>
            <a:pPr eaLnBrk="1" hangingPunct="1">
              <a:lnSpc>
                <a:spcPct val="80000"/>
              </a:lnSpc>
              <a:buFontTx/>
              <a:buNone/>
            </a:pPr>
            <a:r>
              <a:rPr lang="en-US" sz="2000" smtClean="0">
                <a:solidFill>
                  <a:srgbClr val="0000FF"/>
                </a:solidFill>
              </a:rPr>
              <a:t>{(x*x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c*c  &gt; n }</a:t>
            </a:r>
          </a:p>
          <a:p>
            <a:pPr eaLnBrk="1" hangingPunct="1">
              <a:lnSpc>
                <a:spcPct val="80000"/>
              </a:lnSpc>
              <a:buFontTx/>
              <a:buNone/>
            </a:pPr>
            <a:r>
              <a:rPr lang="en-US" sz="2000" smtClean="0">
                <a:solidFill>
                  <a:srgbClr val="00CC66"/>
                </a:solidFill>
                <a:cs typeface="Arial" charset="0"/>
              </a:rPr>
              <a:t> z := c</a:t>
            </a:r>
          </a:p>
          <a:p>
            <a:pPr eaLnBrk="1" hangingPunct="1">
              <a:lnSpc>
                <a:spcPct val="80000"/>
              </a:lnSpc>
              <a:buFontTx/>
              <a:buNone/>
            </a:pPr>
            <a:r>
              <a:rPr lang="en-US" sz="2000" smtClean="0">
                <a:solidFill>
                  <a:srgbClr val="0000FF"/>
                </a:solidFill>
              </a:rPr>
              <a:t>{(x*x </a:t>
            </a:r>
            <a:r>
              <a:rPr lang="en-US" sz="2000" smtClean="0">
                <a:solidFill>
                  <a:srgbClr val="0000FF"/>
                </a:solidFill>
                <a:sym typeface="Symbol" pitchFamily="18" charset="2"/>
              </a:rPr>
              <a:t></a:t>
            </a:r>
            <a:r>
              <a:rPr lang="en-US" sz="2000" smtClean="0">
                <a:solidFill>
                  <a:srgbClr val="0000FF"/>
                </a:solidFill>
              </a:rPr>
              <a:t> n) </a:t>
            </a:r>
            <a:r>
              <a:rPr lang="en-US" sz="2000" smtClean="0">
                <a:solidFill>
                  <a:srgbClr val="0000FF"/>
                </a:solidFill>
                <a:sym typeface="Symbol" pitchFamily="18" charset="2"/>
              </a:rPr>
              <a:t>and</a:t>
            </a:r>
            <a:r>
              <a:rPr lang="en-US" sz="2000" smtClean="0">
                <a:solidFill>
                  <a:srgbClr val="0000FF"/>
                </a:solidFill>
              </a:rPr>
              <a:t>   z*z  &gt; n }</a:t>
            </a:r>
          </a:p>
          <a:p>
            <a:pPr eaLnBrk="1" hangingPunct="1">
              <a:lnSpc>
                <a:spcPct val="80000"/>
              </a:lnSpc>
              <a:buFontTx/>
              <a:buNone/>
            </a:pPr>
            <a:endParaRPr lang="en-US" sz="2000" smtClean="0">
              <a:solidFill>
                <a:srgbClr val="0000FF"/>
              </a:solidFill>
              <a:cs typeface="Arial" charset="0"/>
            </a:endParaRPr>
          </a:p>
          <a:p>
            <a:pPr eaLnBrk="1" hangingPunct="1">
              <a:lnSpc>
                <a:spcPct val="80000"/>
              </a:lnSpc>
              <a:buFontTx/>
              <a:buNone/>
            </a:pPr>
            <a:endParaRPr lang="en-US" sz="2400" smtClean="0"/>
          </a:p>
        </p:txBody>
      </p:sp>
      <p:sp>
        <p:nvSpPr>
          <p:cNvPr id="126979" name="Text Box 3"/>
          <p:cNvSpPr txBox="1">
            <a:spLocks noChangeArrowheads="1"/>
          </p:cNvSpPr>
          <p:nvPr/>
        </p:nvSpPr>
        <p:spPr bwMode="auto">
          <a:xfrm>
            <a:off x="4114800" y="1981200"/>
            <a:ext cx="3276600" cy="3084513"/>
          </a:xfrm>
          <a:prstGeom prst="rect">
            <a:avLst/>
          </a:prstGeom>
          <a:solidFill>
            <a:srgbClr val="CC99FF">
              <a:alpha val="25098"/>
            </a:srgbClr>
          </a:solidFill>
          <a:ln w="9525">
            <a:noFill/>
            <a:miter lim="800000"/>
            <a:headEnd/>
            <a:tailEnd/>
          </a:ln>
        </p:spPr>
        <p:txBody>
          <a:bodyPr>
            <a:spAutoFit/>
          </a:bodyPr>
          <a:lstStyle/>
          <a:p>
            <a:pPr>
              <a:spcBef>
                <a:spcPct val="50000"/>
              </a:spcBef>
            </a:pPr>
            <a:r>
              <a:rPr lang="en-US" sz="2800"/>
              <a:t>Let</a:t>
            </a:r>
          </a:p>
          <a:p>
            <a:pPr>
              <a:spcBef>
                <a:spcPct val="50000"/>
              </a:spcBef>
            </a:pPr>
            <a:r>
              <a:rPr lang="en-US" sz="2800"/>
              <a:t>R :   </a:t>
            </a:r>
            <a:r>
              <a:rPr lang="en-US" sz="2800">
                <a:solidFill>
                  <a:srgbClr val="0000FF"/>
                </a:solidFill>
              </a:rPr>
              <a:t>z != x+1 and </a:t>
            </a:r>
          </a:p>
          <a:p>
            <a:pPr>
              <a:spcBef>
                <a:spcPct val="50000"/>
              </a:spcBef>
            </a:pPr>
            <a:r>
              <a:rPr lang="en-US" sz="2800">
                <a:solidFill>
                  <a:srgbClr val="0000FF"/>
                </a:solidFill>
              </a:rPr>
              <a:t>        (x*x </a:t>
            </a:r>
            <a:r>
              <a:rPr lang="en-US" sz="2800">
                <a:solidFill>
                  <a:srgbClr val="0000FF"/>
                </a:solidFill>
                <a:sym typeface="Symbol" pitchFamily="18" charset="2"/>
              </a:rPr>
              <a:t></a:t>
            </a:r>
            <a:r>
              <a:rPr lang="en-US" sz="2800">
                <a:solidFill>
                  <a:srgbClr val="0000FF"/>
                </a:solidFill>
              </a:rPr>
              <a:t> n)  </a:t>
            </a:r>
            <a:r>
              <a:rPr lang="en-US" sz="2800">
                <a:solidFill>
                  <a:srgbClr val="0000FF"/>
                </a:solidFill>
                <a:sym typeface="Symbol" pitchFamily="18" charset="2"/>
              </a:rPr>
              <a:t>and</a:t>
            </a:r>
            <a:r>
              <a:rPr lang="en-US" sz="2800">
                <a:solidFill>
                  <a:srgbClr val="0000FF"/>
                </a:solidFill>
              </a:rPr>
              <a:t>   </a:t>
            </a:r>
          </a:p>
          <a:p>
            <a:pPr>
              <a:spcBef>
                <a:spcPct val="50000"/>
              </a:spcBef>
            </a:pPr>
            <a:r>
              <a:rPr lang="en-US" sz="2800">
                <a:solidFill>
                  <a:srgbClr val="0000FF"/>
                </a:solidFill>
              </a:rPr>
              <a:t>         z*z  &gt; n  and </a:t>
            </a:r>
          </a:p>
          <a:p>
            <a:pPr>
              <a:spcBef>
                <a:spcPct val="50000"/>
              </a:spcBef>
            </a:pPr>
            <a:r>
              <a:rPr lang="en-US" sz="2800">
                <a:solidFill>
                  <a:srgbClr val="0000FF"/>
                </a:solidFill>
              </a:rPr>
              <a:t>         c = (x+z)/2</a:t>
            </a:r>
            <a:endParaRPr lang="en-US"/>
          </a:p>
        </p:txBody>
      </p:sp>
      <p:sp>
        <p:nvSpPr>
          <p:cNvPr id="126980" name="Rectangle 4"/>
          <p:cNvSpPr>
            <a:spLocks noChangeArrowheads="1"/>
          </p:cNvSpPr>
          <p:nvPr/>
        </p:nvSpPr>
        <p:spPr bwMode="auto">
          <a:xfrm>
            <a:off x="609600" y="2133600"/>
            <a:ext cx="3124200" cy="1066800"/>
          </a:xfrm>
          <a:prstGeom prst="rect">
            <a:avLst/>
          </a:prstGeom>
          <a:solidFill>
            <a:schemeClr val="accent1">
              <a:alpha val="25098"/>
            </a:schemeClr>
          </a:solidFill>
          <a:ln w="9525">
            <a:noFill/>
            <a:miter lim="800000"/>
            <a:headEnd/>
            <a:tailEnd/>
          </a:ln>
        </p:spPr>
        <p:txBody>
          <a:bodyPr wrap="none" anchor="ctr"/>
          <a:lstStyle/>
          <a:p>
            <a:endParaRPr lang="en-US"/>
          </a:p>
        </p:txBody>
      </p:sp>
      <p:sp>
        <p:nvSpPr>
          <p:cNvPr id="126981" name="Rectangle 5"/>
          <p:cNvSpPr>
            <a:spLocks noChangeArrowheads="1"/>
          </p:cNvSpPr>
          <p:nvPr/>
        </p:nvSpPr>
        <p:spPr bwMode="auto">
          <a:xfrm>
            <a:off x="533400" y="3962400"/>
            <a:ext cx="3200400" cy="1066800"/>
          </a:xfrm>
          <a:prstGeom prst="rect">
            <a:avLst/>
          </a:prstGeom>
          <a:solidFill>
            <a:schemeClr val="accent1">
              <a:alpha val="25098"/>
            </a:schemeClr>
          </a:solidFill>
          <a:ln w="9525">
            <a:noFill/>
            <a:miter lim="800000"/>
            <a:headEnd/>
            <a:tailEnd/>
          </a:ln>
        </p:spPr>
        <p:txBody>
          <a:bodyPr wrap="none" anchor="ct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idx="1"/>
          </p:nvPr>
        </p:nvSpPr>
        <p:spPr>
          <a:xfrm>
            <a:off x="457200" y="457200"/>
            <a:ext cx="8229600" cy="5668963"/>
          </a:xfrm>
        </p:spPr>
        <p:txBody>
          <a:bodyPr/>
          <a:lstStyle/>
          <a:p>
            <a:pPr eaLnBrk="1" hangingPunct="1">
              <a:lnSpc>
                <a:spcPct val="90000"/>
              </a:lnSpc>
              <a:buFontTx/>
              <a:buNone/>
            </a:pPr>
            <a:r>
              <a:rPr lang="en-US" sz="2400" smtClean="0"/>
              <a:t>Choose T so that the two </a:t>
            </a:r>
            <a:r>
              <a:rPr lang="en-US" sz="2400" smtClean="0">
                <a:sym typeface="Symbol" pitchFamily="18" charset="2"/>
              </a:rPr>
              <a:t> statements are valid</a:t>
            </a:r>
            <a:endParaRPr lang="en-US" sz="2400" smtClean="0"/>
          </a:p>
          <a:p>
            <a:pPr eaLnBrk="1" hangingPunct="1">
              <a:lnSpc>
                <a:spcPct val="90000"/>
              </a:lnSpc>
              <a:buFontTx/>
              <a:buNone/>
            </a:pPr>
            <a:endParaRPr lang="en-US" sz="2000" smtClean="0">
              <a:solidFill>
                <a:srgbClr val="0000FF"/>
              </a:solidFill>
            </a:endParaRPr>
          </a:p>
          <a:p>
            <a:pPr eaLnBrk="1" hangingPunct="1">
              <a:lnSpc>
                <a:spcPct val="90000"/>
              </a:lnSpc>
              <a:buFontTx/>
              <a:buNone/>
            </a:pPr>
            <a:endParaRPr lang="en-US" sz="2000" smtClean="0">
              <a:solidFill>
                <a:srgbClr val="0000FF"/>
              </a:solidFill>
            </a:endParaRPr>
          </a:p>
          <a:p>
            <a:pPr eaLnBrk="1" hangingPunct="1">
              <a:lnSpc>
                <a:spcPct val="90000"/>
              </a:lnSpc>
              <a:buFontTx/>
              <a:buNone/>
            </a:pPr>
            <a:r>
              <a:rPr lang="en-US" sz="2400" smtClean="0">
                <a:solidFill>
                  <a:srgbClr val="0000FF"/>
                </a:solidFill>
              </a:rPr>
              <a:t>z != x+1 and  (x*x </a:t>
            </a:r>
            <a:r>
              <a:rPr lang="en-US" sz="2400" smtClean="0">
                <a:solidFill>
                  <a:srgbClr val="0000FF"/>
                </a:solidFill>
                <a:sym typeface="Symbol" pitchFamily="18" charset="2"/>
              </a:rPr>
              <a:t></a:t>
            </a:r>
            <a:r>
              <a:rPr lang="en-US" sz="2400" smtClean="0">
                <a:solidFill>
                  <a:srgbClr val="0000FF"/>
                </a:solidFill>
              </a:rPr>
              <a:t> n)  </a:t>
            </a:r>
            <a:r>
              <a:rPr lang="en-US" sz="2400" smtClean="0">
                <a:solidFill>
                  <a:srgbClr val="0000FF"/>
                </a:solidFill>
                <a:sym typeface="Symbol" pitchFamily="18" charset="2"/>
              </a:rPr>
              <a:t>and</a:t>
            </a:r>
            <a:r>
              <a:rPr lang="en-US" sz="2400" smtClean="0">
                <a:solidFill>
                  <a:srgbClr val="0000FF"/>
                </a:solidFill>
              </a:rPr>
              <a:t>   z*z  &gt; n  and </a:t>
            </a:r>
          </a:p>
          <a:p>
            <a:pPr eaLnBrk="1" hangingPunct="1">
              <a:lnSpc>
                <a:spcPct val="90000"/>
              </a:lnSpc>
              <a:buFontTx/>
              <a:buNone/>
            </a:pPr>
            <a:r>
              <a:rPr lang="en-US" sz="2400" smtClean="0">
                <a:solidFill>
                  <a:srgbClr val="0000FF"/>
                </a:solidFill>
              </a:rPr>
              <a:t>     c = (x+z)/2 and T</a:t>
            </a:r>
          </a:p>
          <a:p>
            <a:pPr eaLnBrk="1" hangingPunct="1">
              <a:lnSpc>
                <a:spcPct val="90000"/>
              </a:lnSpc>
              <a:buFontTx/>
              <a:buNone/>
            </a:pPr>
            <a:r>
              <a:rPr lang="en-US" sz="2400" smtClean="0">
                <a:sym typeface="Symbol" pitchFamily="18" charset="2"/>
              </a:rPr>
              <a:t></a:t>
            </a:r>
            <a:endParaRPr lang="en-US" sz="2400" smtClean="0">
              <a:solidFill>
                <a:srgbClr val="0000FF"/>
              </a:solidFill>
            </a:endParaRPr>
          </a:p>
          <a:p>
            <a:pPr eaLnBrk="1" hangingPunct="1">
              <a:lnSpc>
                <a:spcPct val="90000"/>
              </a:lnSpc>
              <a:buFontTx/>
              <a:buNone/>
            </a:pPr>
            <a:r>
              <a:rPr lang="en-US" sz="2400" smtClean="0">
                <a:solidFill>
                  <a:srgbClr val="0000FF"/>
                </a:solidFill>
              </a:rPr>
              <a:t>(c*c </a:t>
            </a:r>
            <a:r>
              <a:rPr lang="en-US" sz="2400" smtClean="0">
                <a:solidFill>
                  <a:srgbClr val="0000FF"/>
                </a:solidFill>
                <a:sym typeface="Symbol" pitchFamily="18" charset="2"/>
              </a:rPr>
              <a:t></a:t>
            </a:r>
            <a:r>
              <a:rPr lang="en-US" sz="2400" smtClean="0">
                <a:solidFill>
                  <a:srgbClr val="0000FF"/>
                </a:solidFill>
              </a:rPr>
              <a:t> n) </a:t>
            </a:r>
            <a:r>
              <a:rPr lang="en-US" sz="2400" smtClean="0">
                <a:solidFill>
                  <a:srgbClr val="0000FF"/>
                </a:solidFill>
                <a:sym typeface="Symbol" pitchFamily="18" charset="2"/>
              </a:rPr>
              <a:t>and</a:t>
            </a:r>
            <a:r>
              <a:rPr lang="en-US" sz="2400" smtClean="0">
                <a:solidFill>
                  <a:srgbClr val="0000FF"/>
                </a:solidFill>
              </a:rPr>
              <a:t>   z*z  &gt; n</a:t>
            </a:r>
          </a:p>
          <a:p>
            <a:pPr eaLnBrk="1" hangingPunct="1">
              <a:lnSpc>
                <a:spcPct val="90000"/>
              </a:lnSpc>
              <a:buFontTx/>
              <a:buNone/>
            </a:pPr>
            <a:endParaRPr lang="en-US" sz="2400" smtClean="0">
              <a:solidFill>
                <a:srgbClr val="0000FF"/>
              </a:solidFill>
            </a:endParaRPr>
          </a:p>
          <a:p>
            <a:pPr eaLnBrk="1" hangingPunct="1">
              <a:lnSpc>
                <a:spcPct val="90000"/>
              </a:lnSpc>
              <a:buFontTx/>
              <a:buNone/>
            </a:pPr>
            <a:endParaRPr lang="en-US" sz="2400" smtClean="0">
              <a:solidFill>
                <a:srgbClr val="0000FF"/>
              </a:solidFill>
            </a:endParaRPr>
          </a:p>
          <a:p>
            <a:pPr eaLnBrk="1" hangingPunct="1">
              <a:lnSpc>
                <a:spcPct val="90000"/>
              </a:lnSpc>
              <a:buFontTx/>
              <a:buNone/>
            </a:pPr>
            <a:r>
              <a:rPr lang="en-US" sz="2400" smtClean="0">
                <a:solidFill>
                  <a:srgbClr val="0000FF"/>
                </a:solidFill>
              </a:rPr>
              <a:t>z != x+1 and   (x*x </a:t>
            </a:r>
            <a:r>
              <a:rPr lang="en-US" sz="2400" smtClean="0">
                <a:solidFill>
                  <a:srgbClr val="0000FF"/>
                </a:solidFill>
                <a:sym typeface="Symbol" pitchFamily="18" charset="2"/>
              </a:rPr>
              <a:t></a:t>
            </a:r>
            <a:r>
              <a:rPr lang="en-US" sz="2400" smtClean="0">
                <a:solidFill>
                  <a:srgbClr val="0000FF"/>
                </a:solidFill>
              </a:rPr>
              <a:t> n)  </a:t>
            </a:r>
            <a:r>
              <a:rPr lang="en-US" sz="2400" smtClean="0">
                <a:solidFill>
                  <a:srgbClr val="0000FF"/>
                </a:solidFill>
                <a:sym typeface="Symbol" pitchFamily="18" charset="2"/>
              </a:rPr>
              <a:t>and</a:t>
            </a:r>
            <a:r>
              <a:rPr lang="en-US" sz="2400" smtClean="0">
                <a:solidFill>
                  <a:srgbClr val="0000FF"/>
                </a:solidFill>
              </a:rPr>
              <a:t>   z*z  &gt; n  and </a:t>
            </a:r>
          </a:p>
          <a:p>
            <a:pPr eaLnBrk="1" hangingPunct="1">
              <a:lnSpc>
                <a:spcPct val="90000"/>
              </a:lnSpc>
              <a:buFontTx/>
              <a:buNone/>
            </a:pPr>
            <a:r>
              <a:rPr lang="en-US" sz="2400" smtClean="0">
                <a:solidFill>
                  <a:srgbClr val="0000FF"/>
                </a:solidFill>
              </a:rPr>
              <a:t>    c=(x+z)/2 and </a:t>
            </a:r>
            <a:r>
              <a:rPr lang="en-US" sz="2400" smtClean="0">
                <a:solidFill>
                  <a:srgbClr val="0000FF"/>
                </a:solidFill>
                <a:cs typeface="Arial" charset="0"/>
              </a:rPr>
              <a:t>¬T</a:t>
            </a:r>
          </a:p>
          <a:p>
            <a:pPr eaLnBrk="1" hangingPunct="1">
              <a:lnSpc>
                <a:spcPct val="90000"/>
              </a:lnSpc>
              <a:buFontTx/>
              <a:buNone/>
            </a:pPr>
            <a:r>
              <a:rPr lang="en-US" sz="2400" smtClean="0">
                <a:sym typeface="Symbol" pitchFamily="18" charset="2"/>
              </a:rPr>
              <a:t></a:t>
            </a:r>
            <a:endParaRPr lang="en-US" sz="2400" smtClean="0">
              <a:solidFill>
                <a:srgbClr val="0000FF"/>
              </a:solidFill>
              <a:cs typeface="Arial" charset="0"/>
            </a:endParaRPr>
          </a:p>
          <a:p>
            <a:pPr eaLnBrk="1" hangingPunct="1">
              <a:lnSpc>
                <a:spcPct val="90000"/>
              </a:lnSpc>
              <a:buFontTx/>
              <a:buNone/>
            </a:pPr>
            <a:r>
              <a:rPr lang="en-US" sz="2400" smtClean="0">
                <a:solidFill>
                  <a:srgbClr val="0000FF"/>
                </a:solidFill>
              </a:rPr>
              <a:t>(x*x </a:t>
            </a:r>
            <a:r>
              <a:rPr lang="en-US" sz="2400" smtClean="0">
                <a:solidFill>
                  <a:srgbClr val="0000FF"/>
                </a:solidFill>
                <a:sym typeface="Symbol" pitchFamily="18" charset="2"/>
              </a:rPr>
              <a:t></a:t>
            </a:r>
            <a:r>
              <a:rPr lang="en-US" sz="2400" smtClean="0">
                <a:solidFill>
                  <a:srgbClr val="0000FF"/>
                </a:solidFill>
              </a:rPr>
              <a:t> n) </a:t>
            </a:r>
            <a:r>
              <a:rPr lang="en-US" sz="2400" smtClean="0">
                <a:solidFill>
                  <a:srgbClr val="0000FF"/>
                </a:solidFill>
                <a:sym typeface="Symbol" pitchFamily="18" charset="2"/>
              </a:rPr>
              <a:t>and</a:t>
            </a:r>
            <a:r>
              <a:rPr lang="en-US" sz="2400" smtClean="0">
                <a:solidFill>
                  <a:srgbClr val="0000FF"/>
                </a:solidFill>
              </a:rPr>
              <a:t>   c*c  &gt; n</a:t>
            </a:r>
          </a:p>
          <a:p>
            <a:pPr eaLnBrk="1" hangingPunct="1">
              <a:lnSpc>
                <a:spcPct val="90000"/>
              </a:lnSpc>
              <a:buFontTx/>
              <a:buNone/>
            </a:pPr>
            <a:r>
              <a:rPr lang="en-US" sz="2000" smtClean="0">
                <a:solidFill>
                  <a:srgbClr val="00CC66"/>
                </a:solidFill>
                <a:cs typeface="Arial" charset="0"/>
              </a:rPr>
              <a:t> </a:t>
            </a:r>
            <a:endParaRPr lang="en-US" sz="2000" smtClean="0">
              <a:solidFill>
                <a:srgbClr val="0000FF"/>
              </a:solidFill>
              <a:cs typeface="Arial" charset="0"/>
            </a:endParaRPr>
          </a:p>
          <a:p>
            <a:pPr eaLnBrk="1" hangingPunct="1">
              <a:lnSpc>
                <a:spcPct val="90000"/>
              </a:lnSpc>
              <a:buFontTx/>
              <a:buNone/>
            </a:pPr>
            <a:endParaRPr lang="en-US" sz="240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idx="1"/>
          </p:nvPr>
        </p:nvSpPr>
        <p:spPr>
          <a:xfrm>
            <a:off x="457200" y="457200"/>
            <a:ext cx="8229600" cy="5668963"/>
          </a:xfrm>
        </p:spPr>
        <p:txBody>
          <a:bodyPr rtlCol="0">
            <a:normAutofit/>
          </a:bodyPr>
          <a:lstStyle/>
          <a:p>
            <a:pPr eaLnBrk="1" fontAlgn="auto" hangingPunct="1">
              <a:lnSpc>
                <a:spcPct val="80000"/>
              </a:lnSpc>
              <a:spcAft>
                <a:spcPts val="0"/>
              </a:spcAft>
              <a:buFontTx/>
              <a:buNone/>
              <a:defRPr/>
            </a:pPr>
            <a:r>
              <a:rPr lang="en-US" sz="2800" smtClean="0"/>
              <a:t>Choose T so that two </a:t>
            </a:r>
            <a:r>
              <a:rPr lang="en-US" sz="2800" smtClean="0">
                <a:sym typeface="Symbol" pitchFamily="18" charset="2"/>
              </a:rPr>
              <a:t> statements are valid</a:t>
            </a:r>
            <a:endParaRPr lang="en-US" sz="2800" smtClean="0"/>
          </a:p>
          <a:p>
            <a:pPr eaLnBrk="1" fontAlgn="auto" hangingPunct="1">
              <a:lnSpc>
                <a:spcPct val="80000"/>
              </a:lnSpc>
              <a:spcAft>
                <a:spcPts val="0"/>
              </a:spcAft>
              <a:buFontTx/>
              <a:buNone/>
              <a:defRPr/>
            </a:pPr>
            <a:endParaRPr lang="en-US" sz="2400" smtClean="0">
              <a:solidFill>
                <a:srgbClr val="0000FF"/>
              </a:solidFill>
            </a:endParaRPr>
          </a:p>
          <a:p>
            <a:pPr eaLnBrk="1" fontAlgn="auto" hangingPunct="1">
              <a:lnSpc>
                <a:spcPct val="80000"/>
              </a:lnSpc>
              <a:spcAft>
                <a:spcPts val="0"/>
              </a:spcAft>
              <a:buFontTx/>
              <a:buNone/>
              <a:defRPr/>
            </a:pPr>
            <a:endParaRPr lang="en-US" sz="2400" smtClean="0">
              <a:solidFill>
                <a:srgbClr val="0000FF"/>
              </a:solidFill>
            </a:endParaRPr>
          </a:p>
          <a:p>
            <a:pPr eaLnBrk="1" fontAlgn="auto" hangingPunct="1">
              <a:lnSpc>
                <a:spcPct val="80000"/>
              </a:lnSpc>
              <a:spcAft>
                <a:spcPts val="0"/>
              </a:spcAft>
              <a:buFontTx/>
              <a:buNone/>
              <a:defRPr/>
            </a:pPr>
            <a:r>
              <a:rPr lang="en-US" sz="2800" smtClean="0">
                <a:solidFill>
                  <a:srgbClr val="0000FF"/>
                </a:solidFill>
              </a:rPr>
              <a:t>z != x+1 and  (x*x </a:t>
            </a:r>
            <a:r>
              <a:rPr lang="en-US" sz="2800" smtClean="0">
                <a:solidFill>
                  <a:srgbClr val="0000FF"/>
                </a:solidFill>
                <a:sym typeface="Symbol" pitchFamily="18" charset="2"/>
              </a:rPr>
              <a:t></a:t>
            </a:r>
            <a:r>
              <a:rPr lang="en-US" sz="2800" smtClean="0">
                <a:solidFill>
                  <a:srgbClr val="0000FF"/>
                </a:solidFill>
              </a:rPr>
              <a:t> n)  </a:t>
            </a:r>
            <a:r>
              <a:rPr lang="en-US" sz="2800" smtClean="0">
                <a:solidFill>
                  <a:srgbClr val="0000FF"/>
                </a:solidFill>
                <a:sym typeface="Symbol" pitchFamily="18" charset="2"/>
              </a:rPr>
              <a:t>and</a:t>
            </a:r>
            <a:r>
              <a:rPr lang="en-US" sz="2800" smtClean="0">
                <a:solidFill>
                  <a:srgbClr val="0000FF"/>
                </a:solidFill>
              </a:rPr>
              <a:t>   z*z  &gt; n  and </a:t>
            </a:r>
          </a:p>
          <a:p>
            <a:pPr eaLnBrk="1" fontAlgn="auto" hangingPunct="1">
              <a:lnSpc>
                <a:spcPct val="80000"/>
              </a:lnSpc>
              <a:spcAft>
                <a:spcPts val="0"/>
              </a:spcAft>
              <a:buFontTx/>
              <a:buNone/>
              <a:defRPr/>
            </a:pPr>
            <a:r>
              <a:rPr lang="en-US" sz="2800" smtClean="0">
                <a:solidFill>
                  <a:srgbClr val="0000FF"/>
                </a:solidFill>
              </a:rPr>
              <a:t>     c = (x+z)/2 </a:t>
            </a:r>
            <a:r>
              <a:rPr lang="en-US" sz="2400" smtClean="0">
                <a:solidFill>
                  <a:srgbClr val="0000FF"/>
                </a:solidFill>
              </a:rPr>
              <a:t>and T</a:t>
            </a:r>
          </a:p>
          <a:p>
            <a:pPr eaLnBrk="1" fontAlgn="auto" hangingPunct="1">
              <a:lnSpc>
                <a:spcPct val="80000"/>
              </a:lnSpc>
              <a:spcAft>
                <a:spcPts val="0"/>
              </a:spcAft>
              <a:buFontTx/>
              <a:buNone/>
              <a:defRPr/>
            </a:pPr>
            <a:r>
              <a:rPr lang="en-US" sz="2800" smtClean="0">
                <a:sym typeface="Symbol" pitchFamily="18" charset="2"/>
              </a:rPr>
              <a:t></a:t>
            </a:r>
            <a:endParaRPr lang="en-US" sz="2400" smtClean="0">
              <a:solidFill>
                <a:srgbClr val="0000FF"/>
              </a:solidFill>
            </a:endParaRPr>
          </a:p>
          <a:p>
            <a:pPr eaLnBrk="1" fontAlgn="auto" hangingPunct="1">
              <a:lnSpc>
                <a:spcPct val="80000"/>
              </a:lnSpc>
              <a:spcAft>
                <a:spcPts val="0"/>
              </a:spcAft>
              <a:buFontTx/>
              <a:buNone/>
              <a:defRPr/>
            </a:pPr>
            <a:r>
              <a:rPr lang="en-US" sz="2400" smtClean="0">
                <a:solidFill>
                  <a:srgbClr val="0000FF"/>
                </a:solidFill>
              </a:rPr>
              <a:t>(c*c </a:t>
            </a:r>
            <a:r>
              <a:rPr lang="en-US" sz="2400" smtClean="0">
                <a:solidFill>
                  <a:srgbClr val="0000FF"/>
                </a:solidFill>
                <a:sym typeface="Symbol" pitchFamily="18" charset="2"/>
              </a:rPr>
              <a:t></a:t>
            </a:r>
            <a:r>
              <a:rPr lang="en-US" sz="2400" smtClean="0">
                <a:solidFill>
                  <a:srgbClr val="0000FF"/>
                </a:solidFill>
              </a:rPr>
              <a:t> n) </a:t>
            </a: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and</a:t>
            </a: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z*z  &gt; n</a:t>
            </a:r>
          </a:p>
          <a:p>
            <a:pPr eaLnBrk="1" fontAlgn="auto" hangingPunct="1">
              <a:lnSpc>
                <a:spcPct val="80000"/>
              </a:lnSpc>
              <a:spcAft>
                <a:spcPts val="0"/>
              </a:spcAft>
              <a:buFontTx/>
              <a:buNone/>
              <a:defRPr/>
            </a:pPr>
            <a:endPar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endParaRPr>
          </a:p>
          <a:p>
            <a:pPr eaLnBrk="1" fontAlgn="auto" hangingPunct="1">
              <a:lnSpc>
                <a:spcPct val="80000"/>
              </a:lnSpc>
              <a:spcAft>
                <a:spcPts val="0"/>
              </a:spcAft>
              <a:buFontTx/>
              <a:buNone/>
              <a:defRPr/>
            </a:pPr>
            <a:endParaRPr lang="en-US" sz="2400" smtClean="0">
              <a:solidFill>
                <a:srgbClr val="0000FF"/>
              </a:solidFill>
            </a:endParaRPr>
          </a:p>
          <a:p>
            <a:pPr eaLnBrk="1" fontAlgn="auto" hangingPunct="1">
              <a:lnSpc>
                <a:spcPct val="80000"/>
              </a:lnSpc>
              <a:spcAft>
                <a:spcPts val="0"/>
              </a:spcAft>
              <a:buFontTx/>
              <a:buNone/>
              <a:defRPr/>
            </a:pPr>
            <a:r>
              <a:rPr lang="en-US" sz="2800" smtClean="0">
                <a:solidFill>
                  <a:srgbClr val="0000FF"/>
                </a:solidFill>
              </a:rPr>
              <a:t>z != x+1 and   (x*x </a:t>
            </a:r>
            <a:r>
              <a:rPr lang="en-US" sz="2800" smtClean="0">
                <a:solidFill>
                  <a:srgbClr val="0000FF"/>
                </a:solidFill>
                <a:sym typeface="Symbol" pitchFamily="18" charset="2"/>
              </a:rPr>
              <a:t></a:t>
            </a:r>
            <a:r>
              <a:rPr lang="en-US" sz="2800" smtClean="0">
                <a:solidFill>
                  <a:srgbClr val="0000FF"/>
                </a:solidFill>
              </a:rPr>
              <a:t> n)  </a:t>
            </a:r>
            <a:r>
              <a:rPr lang="en-US" sz="2800" smtClean="0">
                <a:solidFill>
                  <a:srgbClr val="0000FF"/>
                </a:solidFill>
                <a:sym typeface="Symbol" pitchFamily="18" charset="2"/>
              </a:rPr>
              <a:t>and</a:t>
            </a:r>
            <a:r>
              <a:rPr lang="en-US" sz="2800" smtClean="0">
                <a:solidFill>
                  <a:srgbClr val="0000FF"/>
                </a:solidFill>
              </a:rPr>
              <a:t>   z*z  &gt; n  and </a:t>
            </a:r>
          </a:p>
          <a:p>
            <a:pPr eaLnBrk="1" fontAlgn="auto" hangingPunct="1">
              <a:lnSpc>
                <a:spcPct val="80000"/>
              </a:lnSpc>
              <a:spcAft>
                <a:spcPts val="0"/>
              </a:spcAft>
              <a:buFontTx/>
              <a:buNone/>
              <a:defRPr/>
            </a:pPr>
            <a:r>
              <a:rPr lang="en-US" sz="2800" smtClean="0">
                <a:solidFill>
                  <a:srgbClr val="0000FF"/>
                </a:solidFill>
              </a:rPr>
              <a:t>    c=(x+z)/2 </a:t>
            </a:r>
            <a:r>
              <a:rPr lang="en-US" sz="2400" smtClean="0">
                <a:solidFill>
                  <a:srgbClr val="0000FF"/>
                </a:solidFill>
              </a:rPr>
              <a:t>and </a:t>
            </a:r>
            <a:r>
              <a:rPr lang="en-US" sz="2400" smtClean="0">
                <a:solidFill>
                  <a:srgbClr val="0000FF"/>
                </a:solidFill>
                <a:cs typeface="Arial" charset="0"/>
              </a:rPr>
              <a:t>¬T</a:t>
            </a:r>
          </a:p>
          <a:p>
            <a:pPr eaLnBrk="1" fontAlgn="auto" hangingPunct="1">
              <a:lnSpc>
                <a:spcPct val="80000"/>
              </a:lnSpc>
              <a:spcAft>
                <a:spcPts val="0"/>
              </a:spcAft>
              <a:buFontTx/>
              <a:buNone/>
              <a:defRPr/>
            </a:pPr>
            <a:r>
              <a:rPr lang="en-US" sz="2800" smtClean="0">
                <a:sym typeface="Symbol" pitchFamily="18" charset="2"/>
              </a:rPr>
              <a:t></a:t>
            </a:r>
            <a:endParaRPr lang="en-US" sz="2400" smtClean="0">
              <a:solidFill>
                <a:srgbClr val="0000FF"/>
              </a:solidFill>
              <a:cs typeface="Arial" charset="0"/>
            </a:endParaRPr>
          </a:p>
          <a:p>
            <a:pPr eaLnBrk="1" fontAlgn="auto" hangingPunct="1">
              <a:lnSpc>
                <a:spcPct val="80000"/>
              </a:lnSpc>
              <a:spcAft>
                <a:spcPts val="0"/>
              </a:spcAft>
              <a:buFontTx/>
              <a:buNone/>
              <a:defRPr/>
            </a:pP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(x*x </a:t>
            </a: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n)</a:t>
            </a:r>
            <a:r>
              <a:rPr lang="en-US" sz="2400" smtClean="0">
                <a:solidFill>
                  <a:srgbClr val="0000FF"/>
                </a:solidFill>
              </a:rPr>
              <a:t> </a:t>
            </a:r>
            <a:r>
              <a:rPr lang="en-US" sz="2400" smtClean="0">
                <a:solidFill>
                  <a:srgbClr val="0000FF"/>
                </a:solidFill>
                <a:sym typeface="Symbol" pitchFamily="18" charset="2"/>
              </a:rPr>
              <a:t>and</a:t>
            </a:r>
            <a:r>
              <a:rPr lang="en-US" sz="2400" smtClean="0">
                <a:solidFill>
                  <a:srgbClr val="0000FF"/>
                </a:solidFill>
              </a:rPr>
              <a:t>   c*c  &gt; n</a:t>
            </a:r>
          </a:p>
          <a:p>
            <a:pPr eaLnBrk="1" fontAlgn="auto" hangingPunct="1">
              <a:lnSpc>
                <a:spcPct val="80000"/>
              </a:lnSpc>
              <a:spcAft>
                <a:spcPts val="0"/>
              </a:spcAft>
              <a:buFontTx/>
              <a:buNone/>
              <a:defRPr/>
            </a:pPr>
            <a:r>
              <a:rPr lang="en-US" sz="2400" smtClean="0">
                <a:solidFill>
                  <a:srgbClr val="00CC66"/>
                </a:solidFill>
                <a:cs typeface="Arial" charset="0"/>
              </a:rPr>
              <a:t> </a:t>
            </a:r>
            <a:endParaRPr lang="en-US" sz="2400" smtClean="0">
              <a:solidFill>
                <a:srgbClr val="0000FF"/>
              </a:solidFill>
              <a:cs typeface="Arial" charset="0"/>
            </a:endParaRPr>
          </a:p>
          <a:p>
            <a:pPr eaLnBrk="1" fontAlgn="auto" hangingPunct="1">
              <a:lnSpc>
                <a:spcPct val="80000"/>
              </a:lnSpc>
              <a:spcAft>
                <a:spcPts val="0"/>
              </a:spcAft>
              <a:buFontTx/>
              <a:buNone/>
              <a:defRPr/>
            </a:pPr>
            <a:endParaRPr lang="en-US" sz="2800"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idx="1"/>
          </p:nvPr>
        </p:nvSpPr>
        <p:spPr>
          <a:xfrm>
            <a:off x="457200" y="457200"/>
            <a:ext cx="8229600" cy="5668963"/>
          </a:xfrm>
        </p:spPr>
        <p:txBody>
          <a:bodyPr rtlCol="0">
            <a:normAutofit/>
          </a:bodyPr>
          <a:lstStyle/>
          <a:p>
            <a:pPr eaLnBrk="1" fontAlgn="auto" hangingPunct="1">
              <a:lnSpc>
                <a:spcPct val="80000"/>
              </a:lnSpc>
              <a:spcAft>
                <a:spcPts val="0"/>
              </a:spcAft>
              <a:buFontTx/>
              <a:buNone/>
              <a:defRPr/>
            </a:pPr>
            <a:r>
              <a:rPr lang="en-US" sz="2800" smtClean="0"/>
              <a:t>Choose T so that two </a:t>
            </a:r>
            <a:r>
              <a:rPr lang="en-US" sz="2800" smtClean="0">
                <a:sym typeface="Symbol" pitchFamily="18" charset="2"/>
              </a:rPr>
              <a:t> statements are valid</a:t>
            </a:r>
            <a:endParaRPr lang="en-US" sz="2800" smtClean="0"/>
          </a:p>
          <a:p>
            <a:pPr eaLnBrk="1" fontAlgn="auto" hangingPunct="1">
              <a:lnSpc>
                <a:spcPct val="80000"/>
              </a:lnSpc>
              <a:spcAft>
                <a:spcPts val="0"/>
              </a:spcAft>
              <a:buFontTx/>
              <a:buNone/>
              <a:defRPr/>
            </a:pPr>
            <a:endParaRPr lang="en-US" sz="2400" smtClean="0">
              <a:solidFill>
                <a:srgbClr val="0000FF"/>
              </a:solidFill>
            </a:endParaRPr>
          </a:p>
          <a:p>
            <a:pPr eaLnBrk="1" fontAlgn="auto" hangingPunct="1">
              <a:lnSpc>
                <a:spcPct val="80000"/>
              </a:lnSpc>
              <a:spcAft>
                <a:spcPts val="0"/>
              </a:spcAft>
              <a:buFontTx/>
              <a:buNone/>
              <a:defRPr/>
            </a:pPr>
            <a:endParaRPr lang="en-US" sz="2400" smtClean="0">
              <a:solidFill>
                <a:srgbClr val="0000FF"/>
              </a:solidFill>
            </a:endParaRPr>
          </a:p>
          <a:p>
            <a:pPr eaLnBrk="1" fontAlgn="auto" hangingPunct="1">
              <a:lnSpc>
                <a:spcPct val="80000"/>
              </a:lnSpc>
              <a:spcAft>
                <a:spcPts val="0"/>
              </a:spcAft>
              <a:buFontTx/>
              <a:buNone/>
              <a:defRPr/>
            </a:pPr>
            <a:r>
              <a:rPr lang="en-US" sz="2800" smtClean="0">
                <a:solidFill>
                  <a:srgbClr val="0000FF"/>
                </a:solidFill>
              </a:rPr>
              <a:t>z != x+1 and  (x*x </a:t>
            </a:r>
            <a:r>
              <a:rPr lang="en-US" sz="2800" smtClean="0">
                <a:solidFill>
                  <a:srgbClr val="0000FF"/>
                </a:solidFill>
                <a:sym typeface="Symbol" pitchFamily="18" charset="2"/>
              </a:rPr>
              <a:t></a:t>
            </a:r>
            <a:r>
              <a:rPr lang="en-US" sz="2800" smtClean="0">
                <a:solidFill>
                  <a:srgbClr val="0000FF"/>
                </a:solidFill>
              </a:rPr>
              <a:t> n)  </a:t>
            </a:r>
            <a:r>
              <a:rPr lang="en-US" sz="2800" smtClean="0">
                <a:solidFill>
                  <a:srgbClr val="0000FF"/>
                </a:solidFill>
                <a:sym typeface="Symbol" pitchFamily="18" charset="2"/>
              </a:rPr>
              <a:t>and</a:t>
            </a:r>
            <a:r>
              <a:rPr lang="en-US" sz="2800" smtClean="0">
                <a:solidFill>
                  <a:srgbClr val="0000FF"/>
                </a:solidFill>
              </a:rPr>
              <a:t>   z*z  &gt; n  and </a:t>
            </a:r>
          </a:p>
          <a:p>
            <a:pPr eaLnBrk="1" fontAlgn="auto" hangingPunct="1">
              <a:lnSpc>
                <a:spcPct val="80000"/>
              </a:lnSpc>
              <a:spcAft>
                <a:spcPts val="0"/>
              </a:spcAft>
              <a:buFontTx/>
              <a:buNone/>
              <a:defRPr/>
            </a:pPr>
            <a:r>
              <a:rPr lang="en-US" sz="2800" smtClean="0">
                <a:solidFill>
                  <a:srgbClr val="0000FF"/>
                </a:solidFill>
              </a:rPr>
              <a:t>     c = (x+z)/2 </a:t>
            </a:r>
            <a:r>
              <a:rPr lang="en-US" sz="2400" smtClean="0">
                <a:solidFill>
                  <a:srgbClr val="0000FF"/>
                </a:solidFill>
              </a:rPr>
              <a:t>and T</a:t>
            </a:r>
          </a:p>
          <a:p>
            <a:pPr eaLnBrk="1" fontAlgn="auto" hangingPunct="1">
              <a:lnSpc>
                <a:spcPct val="80000"/>
              </a:lnSpc>
              <a:spcAft>
                <a:spcPts val="0"/>
              </a:spcAft>
              <a:buFontTx/>
              <a:buNone/>
              <a:defRPr/>
            </a:pPr>
            <a:r>
              <a:rPr lang="en-US" sz="2800" smtClean="0">
                <a:sym typeface="Symbol" pitchFamily="18" charset="2"/>
              </a:rPr>
              <a:t></a:t>
            </a:r>
            <a:endParaRPr lang="en-US" sz="2400" smtClean="0">
              <a:solidFill>
                <a:srgbClr val="0000FF"/>
              </a:solidFill>
            </a:endParaRPr>
          </a:p>
          <a:p>
            <a:pPr eaLnBrk="1" fontAlgn="auto" hangingPunct="1">
              <a:lnSpc>
                <a:spcPct val="80000"/>
              </a:lnSpc>
              <a:spcAft>
                <a:spcPts val="0"/>
              </a:spcAft>
              <a:buFontTx/>
              <a:buNone/>
              <a:defRPr/>
            </a:pPr>
            <a:r>
              <a:rPr lang="en-US" sz="2400" smtClean="0">
                <a:solidFill>
                  <a:srgbClr val="0000FF"/>
                </a:solidFill>
              </a:rPr>
              <a:t>(c*c </a:t>
            </a:r>
            <a:r>
              <a:rPr lang="en-US" sz="2400" smtClean="0">
                <a:solidFill>
                  <a:srgbClr val="0000FF"/>
                </a:solidFill>
                <a:sym typeface="Symbol" pitchFamily="18" charset="2"/>
              </a:rPr>
              <a:t></a:t>
            </a:r>
            <a:r>
              <a:rPr lang="en-US" sz="2400" smtClean="0">
                <a:solidFill>
                  <a:srgbClr val="0000FF"/>
                </a:solidFill>
              </a:rPr>
              <a:t> n) </a:t>
            </a: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and</a:t>
            </a: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z*z  &gt; n</a:t>
            </a:r>
          </a:p>
          <a:p>
            <a:pPr eaLnBrk="1" fontAlgn="auto" hangingPunct="1">
              <a:lnSpc>
                <a:spcPct val="80000"/>
              </a:lnSpc>
              <a:spcAft>
                <a:spcPts val="0"/>
              </a:spcAft>
              <a:buFontTx/>
              <a:buNone/>
              <a:defRPr/>
            </a:pPr>
            <a:endPar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endParaRPr>
          </a:p>
          <a:p>
            <a:pPr eaLnBrk="1" fontAlgn="auto" hangingPunct="1">
              <a:lnSpc>
                <a:spcPct val="80000"/>
              </a:lnSpc>
              <a:spcAft>
                <a:spcPts val="0"/>
              </a:spcAft>
              <a:buFontTx/>
              <a:buNone/>
              <a:defRPr/>
            </a:pPr>
            <a:endParaRPr lang="en-US" sz="2400" smtClean="0">
              <a:solidFill>
                <a:srgbClr val="0000FF"/>
              </a:solidFill>
            </a:endParaRPr>
          </a:p>
          <a:p>
            <a:pPr eaLnBrk="1" fontAlgn="auto" hangingPunct="1">
              <a:lnSpc>
                <a:spcPct val="80000"/>
              </a:lnSpc>
              <a:spcAft>
                <a:spcPts val="0"/>
              </a:spcAft>
              <a:buFontTx/>
              <a:buNone/>
              <a:defRPr/>
            </a:pPr>
            <a:r>
              <a:rPr lang="en-US" sz="2800" smtClean="0">
                <a:solidFill>
                  <a:srgbClr val="0000FF"/>
                </a:solidFill>
              </a:rPr>
              <a:t>z != x+1 and   (x*x </a:t>
            </a:r>
            <a:r>
              <a:rPr lang="en-US" sz="2800" smtClean="0">
                <a:solidFill>
                  <a:srgbClr val="0000FF"/>
                </a:solidFill>
                <a:sym typeface="Symbol" pitchFamily="18" charset="2"/>
              </a:rPr>
              <a:t></a:t>
            </a:r>
            <a:r>
              <a:rPr lang="en-US" sz="2800" smtClean="0">
                <a:solidFill>
                  <a:srgbClr val="0000FF"/>
                </a:solidFill>
              </a:rPr>
              <a:t> n)  </a:t>
            </a:r>
            <a:r>
              <a:rPr lang="en-US" sz="2800" smtClean="0">
                <a:solidFill>
                  <a:srgbClr val="0000FF"/>
                </a:solidFill>
                <a:sym typeface="Symbol" pitchFamily="18" charset="2"/>
              </a:rPr>
              <a:t>and</a:t>
            </a:r>
            <a:r>
              <a:rPr lang="en-US" sz="2800" smtClean="0">
                <a:solidFill>
                  <a:srgbClr val="0000FF"/>
                </a:solidFill>
              </a:rPr>
              <a:t>   z*z  &gt; n  and </a:t>
            </a:r>
          </a:p>
          <a:p>
            <a:pPr eaLnBrk="1" fontAlgn="auto" hangingPunct="1">
              <a:lnSpc>
                <a:spcPct val="80000"/>
              </a:lnSpc>
              <a:spcAft>
                <a:spcPts val="0"/>
              </a:spcAft>
              <a:buFontTx/>
              <a:buNone/>
              <a:defRPr/>
            </a:pPr>
            <a:r>
              <a:rPr lang="en-US" sz="2800" smtClean="0">
                <a:solidFill>
                  <a:srgbClr val="0000FF"/>
                </a:solidFill>
              </a:rPr>
              <a:t>    c=(x+z)/2 </a:t>
            </a:r>
            <a:r>
              <a:rPr lang="en-US" sz="2400" smtClean="0">
                <a:solidFill>
                  <a:srgbClr val="0000FF"/>
                </a:solidFill>
              </a:rPr>
              <a:t>and </a:t>
            </a:r>
            <a:r>
              <a:rPr lang="en-US" sz="2400" smtClean="0">
                <a:solidFill>
                  <a:srgbClr val="0000FF"/>
                </a:solidFill>
                <a:cs typeface="Arial" charset="0"/>
              </a:rPr>
              <a:t>¬T</a:t>
            </a:r>
          </a:p>
          <a:p>
            <a:pPr eaLnBrk="1" fontAlgn="auto" hangingPunct="1">
              <a:lnSpc>
                <a:spcPct val="80000"/>
              </a:lnSpc>
              <a:spcAft>
                <a:spcPts val="0"/>
              </a:spcAft>
              <a:buFontTx/>
              <a:buNone/>
              <a:defRPr/>
            </a:pPr>
            <a:r>
              <a:rPr lang="en-US" sz="2800" smtClean="0">
                <a:sym typeface="Symbol" pitchFamily="18" charset="2"/>
              </a:rPr>
              <a:t></a:t>
            </a:r>
            <a:endParaRPr lang="en-US" sz="2400" smtClean="0">
              <a:solidFill>
                <a:srgbClr val="0000FF"/>
              </a:solidFill>
              <a:cs typeface="Arial" charset="0"/>
            </a:endParaRPr>
          </a:p>
          <a:p>
            <a:pPr eaLnBrk="1" fontAlgn="auto" hangingPunct="1">
              <a:lnSpc>
                <a:spcPct val="80000"/>
              </a:lnSpc>
              <a:spcAft>
                <a:spcPts val="0"/>
              </a:spcAft>
              <a:buFontTx/>
              <a:buNone/>
              <a:defRPr/>
            </a:pP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(x*x </a:t>
            </a: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z="2400"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n)</a:t>
            </a:r>
            <a:r>
              <a:rPr lang="en-US" sz="2400" smtClean="0">
                <a:solidFill>
                  <a:srgbClr val="0000FF"/>
                </a:solidFill>
              </a:rPr>
              <a:t> </a:t>
            </a:r>
            <a:r>
              <a:rPr lang="en-US" sz="2400" smtClean="0">
                <a:solidFill>
                  <a:srgbClr val="0000FF"/>
                </a:solidFill>
                <a:sym typeface="Symbol" pitchFamily="18" charset="2"/>
              </a:rPr>
              <a:t>and</a:t>
            </a:r>
            <a:r>
              <a:rPr lang="en-US" sz="2400" smtClean="0">
                <a:solidFill>
                  <a:srgbClr val="0000FF"/>
                </a:solidFill>
              </a:rPr>
              <a:t>   c*c  &gt; n</a:t>
            </a:r>
          </a:p>
          <a:p>
            <a:pPr eaLnBrk="1" fontAlgn="auto" hangingPunct="1">
              <a:lnSpc>
                <a:spcPct val="80000"/>
              </a:lnSpc>
              <a:spcAft>
                <a:spcPts val="0"/>
              </a:spcAft>
              <a:buFontTx/>
              <a:buNone/>
              <a:defRPr/>
            </a:pPr>
            <a:r>
              <a:rPr lang="en-US" sz="2400" smtClean="0">
                <a:solidFill>
                  <a:srgbClr val="00CC66"/>
                </a:solidFill>
                <a:cs typeface="Arial" charset="0"/>
              </a:rPr>
              <a:t> </a:t>
            </a:r>
            <a:endParaRPr lang="en-US" sz="2400" smtClean="0">
              <a:solidFill>
                <a:srgbClr val="0000FF"/>
              </a:solidFill>
              <a:cs typeface="Arial" charset="0"/>
            </a:endParaRPr>
          </a:p>
          <a:p>
            <a:pPr eaLnBrk="1" fontAlgn="auto" hangingPunct="1">
              <a:lnSpc>
                <a:spcPct val="80000"/>
              </a:lnSpc>
              <a:spcAft>
                <a:spcPts val="0"/>
              </a:spcAft>
              <a:buFontTx/>
              <a:buNone/>
              <a:defRPr/>
            </a:pPr>
            <a:endParaRPr lang="en-US" sz="2800" smtClean="0"/>
          </a:p>
        </p:txBody>
      </p:sp>
      <p:sp>
        <p:nvSpPr>
          <p:cNvPr id="130051" name="Text Box 3"/>
          <p:cNvSpPr txBox="1">
            <a:spLocks noChangeArrowheads="1"/>
          </p:cNvSpPr>
          <p:nvPr/>
        </p:nvSpPr>
        <p:spPr bwMode="auto">
          <a:xfrm>
            <a:off x="4191000" y="2743200"/>
            <a:ext cx="4114800" cy="762000"/>
          </a:xfrm>
          <a:prstGeom prst="rect">
            <a:avLst/>
          </a:prstGeom>
          <a:solidFill>
            <a:srgbClr val="CC99FF">
              <a:alpha val="25098"/>
            </a:srgbClr>
          </a:solidFill>
          <a:ln w="9525">
            <a:noFill/>
            <a:miter lim="800000"/>
            <a:headEnd/>
            <a:tailEnd/>
          </a:ln>
        </p:spPr>
        <p:txBody>
          <a:bodyPr>
            <a:spAutoFit/>
          </a:bodyPr>
          <a:lstStyle/>
          <a:p>
            <a:pPr>
              <a:spcBef>
                <a:spcPct val="50000"/>
              </a:spcBef>
            </a:pPr>
            <a:r>
              <a:rPr lang="en-US" sz="4400"/>
              <a:t>Let T = </a:t>
            </a:r>
            <a:r>
              <a:rPr lang="en-US" sz="4400">
                <a:solidFill>
                  <a:srgbClr val="0000FF"/>
                </a:solidFill>
              </a:rPr>
              <a:t>c*c </a:t>
            </a:r>
            <a:r>
              <a:rPr lang="en-US" sz="4400">
                <a:solidFill>
                  <a:srgbClr val="0000FF"/>
                </a:solidFill>
                <a:sym typeface="Symbol" pitchFamily="18" charset="2"/>
              </a:rPr>
              <a:t></a:t>
            </a:r>
            <a:r>
              <a:rPr lang="en-US" sz="4400">
                <a:solidFill>
                  <a:srgbClr val="0000FF"/>
                </a:solidFill>
              </a:rPr>
              <a:t> n</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idx="1"/>
          </p:nvPr>
        </p:nvSpPr>
        <p:spPr>
          <a:xfrm>
            <a:off x="457200" y="457200"/>
            <a:ext cx="8229600" cy="5668963"/>
          </a:xfrm>
        </p:spPr>
        <p:txBody>
          <a:bodyPr/>
          <a:lstStyle/>
          <a:p>
            <a:pPr eaLnBrk="1" hangingPunct="1"/>
            <a:r>
              <a:rPr lang="en-US" sz="2800" smtClean="0"/>
              <a:t>Loop body</a:t>
            </a:r>
          </a:p>
          <a:p>
            <a:pPr lvl="1" eaLnBrk="1" hangingPunct="1"/>
            <a:r>
              <a:rPr lang="en-US" sz="2400" smtClean="0"/>
              <a:t>reduce size of interval by half.  </a:t>
            </a:r>
          </a:p>
          <a:p>
            <a:pPr lvl="1" eaLnBrk="1" hangingPunct="1"/>
            <a:r>
              <a:rPr lang="en-US" sz="2400" smtClean="0"/>
              <a:t>maintain invariant by choosing appropriate half.</a:t>
            </a:r>
          </a:p>
          <a:p>
            <a:pPr lvl="1" eaLnBrk="1" hangingPunct="1">
              <a:buFontTx/>
              <a:buNone/>
            </a:pPr>
            <a:endParaRPr lang="en-US" sz="2400" smtClean="0"/>
          </a:p>
          <a:p>
            <a:pPr eaLnBrk="1" hangingPunct="1">
              <a:buFontTx/>
              <a:buNone/>
            </a:pPr>
            <a:r>
              <a:rPr lang="en-US" sz="2800" smtClean="0">
                <a:solidFill>
                  <a:srgbClr val="0000FF"/>
                </a:solidFill>
              </a:rPr>
              <a:t>while (z != x+1)</a:t>
            </a:r>
          </a:p>
          <a:p>
            <a:pPr eaLnBrk="1" hangingPunct="1">
              <a:buFontTx/>
              <a:buNone/>
            </a:pPr>
            <a:r>
              <a:rPr lang="en-US" sz="2800" smtClean="0">
                <a:solidFill>
                  <a:srgbClr val="0000FF"/>
                </a:solidFill>
              </a:rPr>
              <a:t>{   c = (x+z)/2;</a:t>
            </a:r>
          </a:p>
          <a:p>
            <a:pPr eaLnBrk="1" hangingPunct="1">
              <a:buFontTx/>
              <a:buNone/>
            </a:pPr>
            <a:r>
              <a:rPr lang="en-US" sz="2800" smtClean="0">
                <a:solidFill>
                  <a:srgbClr val="0000FF"/>
                </a:solidFill>
              </a:rPr>
              <a:t>    if </a:t>
            </a:r>
            <a:r>
              <a:rPr lang="en-US" sz="2800" smtClean="0">
                <a:solidFill>
                  <a:srgbClr val="FF5050"/>
                </a:solidFill>
              </a:rPr>
              <a:t>(c*c &lt;= n)</a:t>
            </a:r>
            <a:r>
              <a:rPr lang="en-US" sz="2800" smtClean="0">
                <a:solidFill>
                  <a:srgbClr val="0000FF"/>
                </a:solidFill>
              </a:rPr>
              <a:t>  </a:t>
            </a:r>
          </a:p>
          <a:p>
            <a:pPr eaLnBrk="1" hangingPunct="1">
              <a:buFontTx/>
              <a:buNone/>
            </a:pPr>
            <a:r>
              <a:rPr lang="en-US" sz="2800" smtClean="0">
                <a:solidFill>
                  <a:srgbClr val="0000FF"/>
                </a:solidFill>
              </a:rPr>
              <a:t>		x := c  </a:t>
            </a:r>
          </a:p>
          <a:p>
            <a:pPr eaLnBrk="1" hangingPunct="1">
              <a:buFontTx/>
              <a:buNone/>
            </a:pPr>
            <a:r>
              <a:rPr lang="en-US" sz="2800" smtClean="0">
                <a:solidFill>
                  <a:srgbClr val="0000FF"/>
                </a:solidFill>
              </a:rPr>
              <a:t>	else  </a:t>
            </a:r>
          </a:p>
          <a:p>
            <a:pPr eaLnBrk="1" hangingPunct="1">
              <a:buFontTx/>
              <a:buNone/>
            </a:pPr>
            <a:r>
              <a:rPr lang="en-US" sz="2800" smtClean="0">
                <a:solidFill>
                  <a:srgbClr val="0000FF"/>
                </a:solidFill>
              </a:rPr>
              <a:t>		z := c</a:t>
            </a:r>
          </a:p>
          <a:p>
            <a:pPr eaLnBrk="1" hangingPunct="1">
              <a:buFontTx/>
              <a:buNone/>
            </a:pPr>
            <a:r>
              <a:rPr lang="en-US" sz="2800" smtClean="0">
                <a:solidFill>
                  <a:srgbClr val="0000FF"/>
                </a:solidFill>
              </a:rPr>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idx="1"/>
          </p:nvPr>
        </p:nvSpPr>
        <p:spPr>
          <a:xfrm>
            <a:off x="457200" y="381000"/>
            <a:ext cx="8229600" cy="5745163"/>
          </a:xfrm>
        </p:spPr>
        <p:txBody>
          <a:bodyPr/>
          <a:lstStyle/>
          <a:p>
            <a:pPr eaLnBrk="1" hangingPunct="1"/>
            <a:r>
              <a:rPr lang="en-US" smtClean="0"/>
              <a:t>Initialization:</a:t>
            </a:r>
          </a:p>
          <a:p>
            <a:pPr lvl="1" eaLnBrk="1" hangingPunct="1"/>
            <a:r>
              <a:rPr lang="en-US" smtClean="0"/>
              <a:t>Initialize x and z to satisfy the invariant</a:t>
            </a:r>
          </a:p>
          <a:p>
            <a:pPr lvl="2" eaLnBrk="1" hangingPunct="1"/>
            <a:r>
              <a:rPr lang="en-US" smtClean="0">
                <a:solidFill>
                  <a:srgbClr val="0000FF"/>
                </a:solidFill>
              </a:rPr>
              <a:t>I:   (x*x </a:t>
            </a:r>
            <a:r>
              <a:rPr lang="en-US" smtClean="0">
                <a:solidFill>
                  <a:srgbClr val="0000FF"/>
                </a:solidFill>
                <a:sym typeface="Symbol" pitchFamily="18" charset="2"/>
              </a:rPr>
              <a:t></a:t>
            </a:r>
            <a:r>
              <a:rPr lang="en-US" smtClean="0">
                <a:solidFill>
                  <a:srgbClr val="0000FF"/>
                </a:solidFill>
              </a:rPr>
              <a:t> n) </a:t>
            </a:r>
            <a:r>
              <a:rPr lang="en-US" smtClean="0">
                <a:solidFill>
                  <a:srgbClr val="0000FF"/>
                </a:solidFill>
                <a:sym typeface="Symbol" pitchFamily="18" charset="2"/>
              </a:rPr>
              <a:t>and</a:t>
            </a:r>
            <a:r>
              <a:rPr lang="en-US" smtClean="0">
                <a:solidFill>
                  <a:srgbClr val="0000FF"/>
                </a:solidFill>
              </a:rPr>
              <a:t>  z*z  &gt; n</a:t>
            </a:r>
            <a:r>
              <a:rPr lang="en-US" smtClean="0"/>
              <a:t> </a:t>
            </a:r>
          </a:p>
          <a:p>
            <a:pPr lvl="2" eaLnBrk="1" hangingPunct="1"/>
            <a:r>
              <a:rPr lang="en-US" smtClean="0"/>
              <a:t>recall that n </a:t>
            </a:r>
            <a:r>
              <a:rPr lang="en-US" smtClean="0">
                <a:sym typeface="Symbol" pitchFamily="18" charset="2"/>
              </a:rPr>
              <a:t> 0</a:t>
            </a:r>
          </a:p>
          <a:p>
            <a:pPr lvl="2" eaLnBrk="1" hangingPunct="1"/>
            <a:endParaRPr lang="en-US" smtClean="0">
              <a:sym typeface="Symbol" pitchFamily="18" charset="2"/>
            </a:endParaRPr>
          </a:p>
          <a:p>
            <a:pPr lvl="2" eaLnBrk="1" hangingPunct="1"/>
            <a:r>
              <a:rPr lang="en-US" smtClean="0">
                <a:solidFill>
                  <a:srgbClr val="FF5050"/>
                </a:solidFill>
                <a:sym typeface="Symbol" pitchFamily="18" charset="2"/>
              </a:rPr>
              <a:t>x =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idx="1"/>
          </p:nvPr>
        </p:nvSpPr>
        <p:spPr>
          <a:xfrm>
            <a:off x="457200" y="381000"/>
            <a:ext cx="8229600" cy="5745163"/>
          </a:xfrm>
        </p:spPr>
        <p:txBody>
          <a:bodyPr/>
          <a:lstStyle/>
          <a:p>
            <a:pPr eaLnBrk="1" hangingPunct="1"/>
            <a:r>
              <a:rPr lang="en-US" smtClean="0"/>
              <a:t>Initialization:</a:t>
            </a:r>
          </a:p>
          <a:p>
            <a:pPr lvl="1" eaLnBrk="1" hangingPunct="1"/>
            <a:r>
              <a:rPr lang="en-US" smtClean="0"/>
              <a:t>Initialize x and z to satisfy the invariant</a:t>
            </a:r>
          </a:p>
          <a:p>
            <a:pPr lvl="2" eaLnBrk="1" hangingPunct="1"/>
            <a:r>
              <a:rPr lang="en-US" smtClean="0">
                <a:solidFill>
                  <a:srgbClr val="0000FF"/>
                </a:solidFill>
              </a:rPr>
              <a:t>(x*x </a:t>
            </a:r>
            <a:r>
              <a:rPr lang="en-US" smtClean="0">
                <a:solidFill>
                  <a:srgbClr val="0000FF"/>
                </a:solidFill>
                <a:sym typeface="Symbol" pitchFamily="18" charset="2"/>
              </a:rPr>
              <a:t></a:t>
            </a:r>
            <a:r>
              <a:rPr lang="en-US" smtClean="0">
                <a:solidFill>
                  <a:srgbClr val="0000FF"/>
                </a:solidFill>
              </a:rPr>
              <a:t> n) </a:t>
            </a:r>
            <a:r>
              <a:rPr lang="en-US" smtClean="0">
                <a:solidFill>
                  <a:srgbClr val="0000FF"/>
                </a:solidFill>
                <a:sym typeface="Symbol" pitchFamily="18" charset="2"/>
              </a:rPr>
              <a:t>and</a:t>
            </a:r>
            <a:r>
              <a:rPr lang="en-US" smtClean="0">
                <a:solidFill>
                  <a:srgbClr val="0000FF"/>
                </a:solidFill>
              </a:rPr>
              <a:t>  z*z  &gt; n</a:t>
            </a:r>
            <a:r>
              <a:rPr lang="en-US" smtClean="0"/>
              <a:t> </a:t>
            </a:r>
          </a:p>
          <a:p>
            <a:pPr lvl="2" eaLnBrk="1" hangingPunct="1"/>
            <a:r>
              <a:rPr lang="en-US" smtClean="0"/>
              <a:t>recall that n </a:t>
            </a:r>
            <a:r>
              <a:rPr lang="en-US" smtClean="0">
                <a:sym typeface="Symbol" pitchFamily="18" charset="2"/>
              </a:rPr>
              <a:t> 0</a:t>
            </a:r>
          </a:p>
          <a:p>
            <a:pPr lvl="2" eaLnBrk="1" hangingPunct="1"/>
            <a:endParaRPr lang="en-US" smtClean="0">
              <a:sym typeface="Symbol" pitchFamily="18" charset="2"/>
            </a:endParaRPr>
          </a:p>
          <a:p>
            <a:pPr lvl="2" eaLnBrk="1" hangingPunct="1"/>
            <a:r>
              <a:rPr lang="en-US" smtClean="0">
                <a:solidFill>
                  <a:srgbClr val="FF5050"/>
                </a:solidFill>
                <a:sym typeface="Symbol" pitchFamily="18" charset="2"/>
              </a:rPr>
              <a:t>x = 0</a:t>
            </a:r>
          </a:p>
          <a:p>
            <a:pPr lvl="2" eaLnBrk="1" hangingPunct="1"/>
            <a:r>
              <a:rPr lang="en-US" smtClean="0">
                <a:solidFill>
                  <a:srgbClr val="FF5050"/>
                </a:solidFill>
                <a:sym typeface="Symbol" pitchFamily="18" charset="2"/>
              </a:rPr>
              <a:t>z =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idx="1"/>
          </p:nvPr>
        </p:nvSpPr>
        <p:spPr>
          <a:xfrm>
            <a:off x="457200" y="381000"/>
            <a:ext cx="8229600" cy="5745163"/>
          </a:xfrm>
        </p:spPr>
        <p:txBody>
          <a:bodyPr/>
          <a:lstStyle/>
          <a:p>
            <a:pPr eaLnBrk="1" hangingPunct="1">
              <a:lnSpc>
                <a:spcPct val="90000"/>
              </a:lnSpc>
            </a:pPr>
            <a:r>
              <a:rPr lang="en-US" smtClean="0"/>
              <a:t>Initialization:</a:t>
            </a:r>
          </a:p>
          <a:p>
            <a:pPr lvl="1" eaLnBrk="1" hangingPunct="1">
              <a:lnSpc>
                <a:spcPct val="90000"/>
              </a:lnSpc>
            </a:pPr>
            <a:r>
              <a:rPr lang="en-US" smtClean="0"/>
              <a:t>Initialize x and z to satisfy the invariant</a:t>
            </a:r>
          </a:p>
          <a:p>
            <a:pPr lvl="2" eaLnBrk="1" hangingPunct="1">
              <a:lnSpc>
                <a:spcPct val="90000"/>
              </a:lnSpc>
            </a:pPr>
            <a:r>
              <a:rPr lang="en-US" smtClean="0">
                <a:solidFill>
                  <a:srgbClr val="0000FF"/>
                </a:solidFill>
              </a:rPr>
              <a:t>(x*x </a:t>
            </a:r>
            <a:r>
              <a:rPr lang="en-US" smtClean="0">
                <a:solidFill>
                  <a:srgbClr val="0000FF"/>
                </a:solidFill>
                <a:sym typeface="Symbol" pitchFamily="18" charset="2"/>
              </a:rPr>
              <a:t></a:t>
            </a:r>
            <a:r>
              <a:rPr lang="en-US" smtClean="0">
                <a:solidFill>
                  <a:srgbClr val="0000FF"/>
                </a:solidFill>
              </a:rPr>
              <a:t> n) </a:t>
            </a:r>
            <a:r>
              <a:rPr lang="en-US" smtClean="0">
                <a:solidFill>
                  <a:srgbClr val="0000FF"/>
                </a:solidFill>
                <a:sym typeface="Symbol" pitchFamily="18" charset="2"/>
              </a:rPr>
              <a:t>and</a:t>
            </a:r>
            <a:r>
              <a:rPr lang="en-US" smtClean="0">
                <a:solidFill>
                  <a:srgbClr val="0000FF"/>
                </a:solidFill>
              </a:rPr>
              <a:t>  z*z  &gt; n</a:t>
            </a:r>
            <a:r>
              <a:rPr lang="en-US" smtClean="0"/>
              <a:t> </a:t>
            </a:r>
          </a:p>
          <a:p>
            <a:pPr lvl="2" eaLnBrk="1" hangingPunct="1">
              <a:lnSpc>
                <a:spcPct val="90000"/>
              </a:lnSpc>
            </a:pPr>
            <a:r>
              <a:rPr lang="en-US" smtClean="0"/>
              <a:t>recall that n </a:t>
            </a:r>
            <a:r>
              <a:rPr lang="en-US" smtClean="0">
                <a:sym typeface="Symbol" pitchFamily="18" charset="2"/>
              </a:rPr>
              <a:t> 0</a:t>
            </a:r>
          </a:p>
          <a:p>
            <a:pPr lvl="2" eaLnBrk="1" hangingPunct="1">
              <a:lnSpc>
                <a:spcPct val="90000"/>
              </a:lnSpc>
            </a:pPr>
            <a:endParaRPr lang="en-US" smtClean="0">
              <a:sym typeface="Symbol" pitchFamily="18" charset="2"/>
            </a:endParaRPr>
          </a:p>
          <a:p>
            <a:pPr lvl="2" eaLnBrk="1" hangingPunct="1">
              <a:lnSpc>
                <a:spcPct val="90000"/>
              </a:lnSpc>
            </a:pPr>
            <a:r>
              <a:rPr lang="en-US" smtClean="0">
                <a:solidFill>
                  <a:srgbClr val="FF5050"/>
                </a:solidFill>
                <a:sym typeface="Symbol" pitchFamily="18" charset="2"/>
              </a:rPr>
              <a:t>x = 0</a:t>
            </a:r>
          </a:p>
          <a:p>
            <a:pPr lvl="2" eaLnBrk="1" hangingPunct="1">
              <a:lnSpc>
                <a:spcPct val="90000"/>
              </a:lnSpc>
            </a:pPr>
            <a:r>
              <a:rPr lang="en-US" smtClean="0">
                <a:solidFill>
                  <a:srgbClr val="FF5050"/>
                </a:solidFill>
                <a:sym typeface="Symbol" pitchFamily="18" charset="2"/>
              </a:rPr>
              <a:t>z = any value such that z*z &gt; n will do, but the smaller the value, the better the convergence</a:t>
            </a:r>
          </a:p>
          <a:p>
            <a:pPr lvl="3" eaLnBrk="1" hangingPunct="1">
              <a:lnSpc>
                <a:spcPct val="90000"/>
              </a:lnSpc>
            </a:pPr>
            <a:r>
              <a:rPr lang="en-US" smtClean="0">
                <a:solidFill>
                  <a:srgbClr val="FF5050"/>
                </a:solidFill>
                <a:sym typeface="Symbol" pitchFamily="18" charset="2"/>
              </a:rPr>
              <a:t>the best value is equivalent to the problem we are trying to solve</a:t>
            </a:r>
          </a:p>
          <a:p>
            <a:pPr lvl="3" eaLnBrk="1" hangingPunct="1">
              <a:lnSpc>
                <a:spcPct val="90000"/>
              </a:lnSpc>
            </a:pPr>
            <a:r>
              <a:rPr lang="en-US" smtClean="0">
                <a:solidFill>
                  <a:srgbClr val="FF5050"/>
                </a:solidFill>
                <a:sym typeface="Symbol" pitchFamily="18" charset="2"/>
              </a:rPr>
              <a:t>z = n +1</a:t>
            </a:r>
          </a:p>
          <a:p>
            <a:pPr lvl="3" eaLnBrk="1" hangingPunct="1">
              <a:lnSpc>
                <a:spcPct val="90000"/>
              </a:lnSpc>
            </a:pPr>
            <a:r>
              <a:rPr lang="en-US" smtClean="0">
                <a:solidFill>
                  <a:srgbClr val="FF5050"/>
                </a:solidFill>
                <a:sym typeface="Symbol" pitchFamily="18" charset="2"/>
              </a:rPr>
              <a:t>or do a quick linear search for a better value</a:t>
            </a:r>
          </a:p>
          <a:p>
            <a:pPr lvl="4" eaLnBrk="1" hangingPunct="1">
              <a:lnSpc>
                <a:spcPct val="90000"/>
              </a:lnSpc>
              <a:buFontTx/>
              <a:buNone/>
            </a:pPr>
            <a:r>
              <a:rPr lang="en-US" smtClean="0"/>
              <a:t>x := 0;</a:t>
            </a:r>
          </a:p>
          <a:p>
            <a:pPr lvl="4" eaLnBrk="1" hangingPunct="1">
              <a:lnSpc>
                <a:spcPct val="90000"/>
              </a:lnSpc>
              <a:buFontTx/>
              <a:buNone/>
            </a:pPr>
            <a:r>
              <a:rPr lang="en-US" smtClean="0"/>
              <a:t>z := 1; </a:t>
            </a:r>
          </a:p>
          <a:p>
            <a:pPr lvl="4" eaLnBrk="1" hangingPunct="1">
              <a:lnSpc>
                <a:spcPct val="90000"/>
              </a:lnSpc>
              <a:buFontTx/>
              <a:buNone/>
            </a:pPr>
            <a:r>
              <a:rPr lang="en-US" smtClean="0"/>
              <a:t>while (z*z &lt;= n) {z := z*2;}</a:t>
            </a:r>
          </a:p>
          <a:p>
            <a:pPr lvl="4" eaLnBrk="1" hangingPunct="1">
              <a:lnSpc>
                <a:spcPct val="90000"/>
              </a:lnSpc>
            </a:pPr>
            <a:endParaRPr lang="en-US" smtClean="0">
              <a:sym typeface="Symbol" pitchFamily="18" charset="2"/>
            </a:endParaRPr>
          </a:p>
          <a:p>
            <a:pPr lvl="4" eaLnBrk="1" hangingPunct="1">
              <a:lnSpc>
                <a:spcPct val="90000"/>
              </a:lnSpc>
            </a:pPr>
            <a:endParaRPr lang="en-US" smtClean="0">
              <a:solidFill>
                <a:srgbClr val="FF5050"/>
              </a:solidFill>
              <a:sym typeface="Symbol"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457200" y="457200"/>
            <a:ext cx="8229600" cy="5668963"/>
          </a:xfrm>
        </p:spPr>
        <p:txBody>
          <a:bodyPr/>
          <a:lstStyle/>
          <a:p>
            <a:pPr eaLnBrk="1" hangingPunct="1">
              <a:buFontTx/>
              <a:buNone/>
            </a:pPr>
            <a:r>
              <a:rPr lang="en-US" smtClean="0"/>
              <a:t>Example</a:t>
            </a:r>
          </a:p>
          <a:p>
            <a:pPr eaLnBrk="1" hangingPunct="1">
              <a:buFontTx/>
              <a:buNone/>
            </a:pPr>
            <a:r>
              <a:rPr lang="en-US" smtClean="0"/>
              <a:t>								</a:t>
            </a:r>
          </a:p>
          <a:p>
            <a:pPr eaLnBrk="1" hangingPunct="1">
              <a:buFontTx/>
              <a:buNone/>
            </a:pPr>
            <a:r>
              <a:rPr lang="en-US" smtClean="0">
                <a:solidFill>
                  <a:srgbClr val="0066FF"/>
                </a:solidFill>
              </a:rPr>
              <a:t>{ x = 0}						{</a:t>
            </a:r>
            <a:r>
              <a:rPr lang="en-US" smtClean="0">
                <a:solidFill>
                  <a:srgbClr val="FF0000"/>
                </a:solidFill>
              </a:rPr>
              <a:t>x+1</a:t>
            </a:r>
            <a:r>
              <a:rPr lang="en-US" smtClean="0">
                <a:solidFill>
                  <a:srgbClr val="0066FF"/>
                </a:solidFill>
              </a:rPr>
              <a:t> = 1}</a:t>
            </a:r>
          </a:p>
          <a:p>
            <a:pPr eaLnBrk="1" hangingPunct="1">
              <a:buFontTx/>
              <a:buNone/>
            </a:pPr>
            <a:r>
              <a:rPr lang="en-US" smtClean="0">
                <a:solidFill>
                  <a:srgbClr val="33CC33"/>
                </a:solidFill>
              </a:rPr>
              <a:t>x := x+1       </a:t>
            </a:r>
            <a:r>
              <a:rPr lang="en-US" smtClean="0">
                <a:solidFill>
                  <a:srgbClr val="FF0000"/>
                </a:solidFill>
              </a:rPr>
              <a:t>using  the axiom:</a:t>
            </a:r>
            <a:r>
              <a:rPr lang="en-US" smtClean="0"/>
              <a:t>		</a:t>
            </a:r>
            <a:r>
              <a:rPr lang="en-US" smtClean="0">
                <a:solidFill>
                  <a:srgbClr val="33CC33"/>
                </a:solidFill>
              </a:rPr>
              <a:t>x := x+1 </a:t>
            </a:r>
          </a:p>
          <a:p>
            <a:pPr eaLnBrk="1" hangingPunct="1">
              <a:buFontTx/>
              <a:buNone/>
            </a:pPr>
            <a:r>
              <a:rPr lang="en-US" smtClean="0">
                <a:solidFill>
                  <a:srgbClr val="0066FF"/>
                </a:solidFill>
              </a:rPr>
              <a:t>{ x = 1} 						 { x = 1}</a:t>
            </a:r>
          </a:p>
          <a:p>
            <a:pPr eaLnBrk="1" hangingPunct="1">
              <a:buFontTx/>
              <a:buNone/>
            </a:pPr>
            <a:endParaRPr lang="en-US" smtClean="0">
              <a:solidFill>
                <a:srgbClr val="0066FF"/>
              </a:solidFill>
            </a:endParaRPr>
          </a:p>
          <a:p>
            <a:pPr eaLnBrk="1" hangingPunct="1">
              <a:buFontTx/>
              <a:buNone/>
            </a:pPr>
            <a:endParaRPr lang="en-US" smtClean="0"/>
          </a:p>
          <a:p>
            <a:pPr eaLnBrk="1" hangingPunct="1">
              <a:buFontTx/>
              <a:buNone/>
            </a:pPr>
            <a:endParaRPr lang="en-US" smtClean="0">
              <a:solidFill>
                <a:srgbClr val="0066FF"/>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idx="1"/>
          </p:nvPr>
        </p:nvSpPr>
        <p:spPr>
          <a:xfrm>
            <a:off x="457200" y="533400"/>
            <a:ext cx="8229600" cy="5592763"/>
          </a:xfrm>
        </p:spPr>
        <p:txBody>
          <a:bodyPr/>
          <a:lstStyle/>
          <a:p>
            <a:pPr eaLnBrk="1" hangingPunct="1">
              <a:lnSpc>
                <a:spcPct val="80000"/>
              </a:lnSpc>
              <a:buFontTx/>
              <a:buNone/>
            </a:pPr>
            <a:r>
              <a:rPr lang="en-US" sz="4000" smtClean="0">
                <a:solidFill>
                  <a:srgbClr val="FF0000"/>
                </a:solidFill>
              </a:rPr>
              <a:t>Binary search</a:t>
            </a:r>
            <a:r>
              <a:rPr lang="en-US" sz="2800" smtClean="0"/>
              <a:t> for integer sqrt</a:t>
            </a:r>
          </a:p>
          <a:p>
            <a:pPr eaLnBrk="1" hangingPunct="1">
              <a:lnSpc>
                <a:spcPct val="80000"/>
              </a:lnSpc>
              <a:buFontTx/>
              <a:buNone/>
            </a:pPr>
            <a:endParaRPr lang="en-US" sz="2800" smtClean="0"/>
          </a:p>
          <a:p>
            <a:pPr eaLnBrk="1" hangingPunct="1">
              <a:lnSpc>
                <a:spcPct val="80000"/>
              </a:lnSpc>
              <a:buFontTx/>
              <a:buNone/>
            </a:pPr>
            <a:r>
              <a:rPr lang="en-US" sz="2800" smtClean="0">
                <a:solidFill>
                  <a:srgbClr val="0000FF"/>
                </a:solidFill>
              </a:rPr>
              <a:t>x := 0;</a:t>
            </a:r>
          </a:p>
          <a:p>
            <a:pPr eaLnBrk="1" hangingPunct="1">
              <a:lnSpc>
                <a:spcPct val="80000"/>
              </a:lnSpc>
              <a:buFontTx/>
              <a:buNone/>
            </a:pPr>
            <a:r>
              <a:rPr lang="en-US" sz="2800" smtClean="0">
                <a:solidFill>
                  <a:srgbClr val="0000FF"/>
                </a:solidFill>
              </a:rPr>
              <a:t>z := 1; </a:t>
            </a:r>
          </a:p>
          <a:p>
            <a:pPr eaLnBrk="1" hangingPunct="1">
              <a:lnSpc>
                <a:spcPct val="80000"/>
              </a:lnSpc>
              <a:buFontTx/>
              <a:buNone/>
            </a:pPr>
            <a:r>
              <a:rPr lang="en-US" sz="2800" smtClean="0">
                <a:solidFill>
                  <a:srgbClr val="0000FF"/>
                </a:solidFill>
              </a:rPr>
              <a:t>while (z*z &lt;= N) {z := z*2;}</a:t>
            </a:r>
          </a:p>
          <a:p>
            <a:pPr eaLnBrk="1" hangingPunct="1">
              <a:lnSpc>
                <a:spcPct val="80000"/>
              </a:lnSpc>
              <a:buFontTx/>
              <a:buNone/>
            </a:pPr>
            <a:r>
              <a:rPr lang="en-US" sz="2800" smtClean="0">
                <a:solidFill>
                  <a:srgbClr val="0000FF"/>
                </a:solidFill>
              </a:rPr>
              <a:t>while (z != x+1)</a:t>
            </a:r>
          </a:p>
          <a:p>
            <a:pPr eaLnBrk="1" hangingPunct="1">
              <a:lnSpc>
                <a:spcPct val="80000"/>
              </a:lnSpc>
              <a:buFontTx/>
              <a:buNone/>
            </a:pPr>
            <a:r>
              <a:rPr lang="en-US" sz="2800" smtClean="0">
                <a:solidFill>
                  <a:srgbClr val="0000FF"/>
                </a:solidFill>
              </a:rPr>
              <a:t>{  c = (x+z)/2;</a:t>
            </a:r>
          </a:p>
          <a:p>
            <a:pPr eaLnBrk="1" hangingPunct="1">
              <a:lnSpc>
                <a:spcPct val="80000"/>
              </a:lnSpc>
              <a:buFontTx/>
              <a:buNone/>
            </a:pPr>
            <a:r>
              <a:rPr lang="en-US" sz="2800" smtClean="0">
                <a:solidFill>
                  <a:srgbClr val="0000FF"/>
                </a:solidFill>
              </a:rPr>
              <a:t>    if (c*c &lt;= n) </a:t>
            </a:r>
          </a:p>
          <a:p>
            <a:pPr eaLnBrk="1" hangingPunct="1">
              <a:lnSpc>
                <a:spcPct val="80000"/>
              </a:lnSpc>
              <a:buFontTx/>
              <a:buNone/>
            </a:pPr>
            <a:r>
              <a:rPr lang="en-US" sz="2800" smtClean="0">
                <a:solidFill>
                  <a:srgbClr val="0000FF"/>
                </a:solidFill>
              </a:rPr>
              <a:t>       x := c </a:t>
            </a:r>
          </a:p>
          <a:p>
            <a:pPr eaLnBrk="1" hangingPunct="1">
              <a:lnSpc>
                <a:spcPct val="80000"/>
              </a:lnSpc>
              <a:buFontTx/>
              <a:buNone/>
            </a:pPr>
            <a:r>
              <a:rPr lang="en-US" sz="2800" smtClean="0">
                <a:solidFill>
                  <a:srgbClr val="0000FF"/>
                </a:solidFill>
              </a:rPr>
              <a:t>    else </a:t>
            </a:r>
          </a:p>
          <a:p>
            <a:pPr eaLnBrk="1" hangingPunct="1">
              <a:lnSpc>
                <a:spcPct val="80000"/>
              </a:lnSpc>
              <a:buFontTx/>
              <a:buNone/>
            </a:pPr>
            <a:r>
              <a:rPr lang="en-US" sz="2800" smtClean="0">
                <a:solidFill>
                  <a:srgbClr val="0000FF"/>
                </a:solidFill>
              </a:rPr>
              <a:t>      z := c</a:t>
            </a:r>
          </a:p>
          <a:p>
            <a:pPr eaLnBrk="1" hangingPunct="1">
              <a:lnSpc>
                <a:spcPct val="80000"/>
              </a:lnSpc>
              <a:buFontTx/>
              <a:buNone/>
            </a:pPr>
            <a:r>
              <a:rPr lang="en-US" sz="2800" smtClean="0">
                <a:solidFill>
                  <a:srgbClr val="0000FF"/>
                </a:solidFill>
              </a:rPr>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idx="1"/>
          </p:nvPr>
        </p:nvSpPr>
        <p:spPr>
          <a:xfrm>
            <a:off x="457200" y="457200"/>
            <a:ext cx="8229600" cy="5668963"/>
          </a:xfrm>
        </p:spPr>
        <p:txBody>
          <a:bodyPr/>
          <a:lstStyle/>
          <a:p>
            <a:pPr eaLnBrk="1" hangingPunct="1">
              <a:buFontTx/>
              <a:buNone/>
            </a:pPr>
            <a:r>
              <a:rPr lang="en-US" smtClean="0"/>
              <a:t>Example:  table of N cubes (without using multiplication)</a:t>
            </a:r>
          </a:p>
          <a:p>
            <a:pPr eaLnBrk="1" hangingPunct="1">
              <a:buFontTx/>
              <a:buNone/>
            </a:pPr>
            <a:endParaRPr lang="en-US" smtClean="0"/>
          </a:p>
          <a:p>
            <a:pPr eaLnBrk="1" hangingPunct="1">
              <a:buFontTx/>
              <a:buNone/>
            </a:pPr>
            <a:r>
              <a:rPr lang="en-US" sz="4000" smtClean="0"/>
              <a:t>Q :</a:t>
            </a:r>
            <a:r>
              <a:rPr lang="en-US" smtClean="0"/>
              <a:t> 	</a:t>
            </a:r>
            <a:r>
              <a:rPr lang="en-US" sz="4000" smtClean="0">
                <a:solidFill>
                  <a:srgbClr val="FF5050"/>
                </a:solidFill>
              </a:rPr>
              <a:t> </a:t>
            </a:r>
            <a:r>
              <a:rPr lang="en-US" sz="4000" smtClean="0">
                <a:solidFill>
                  <a:srgbClr val="0000FF"/>
                </a:solidFill>
              </a:rPr>
              <a:t>(</a:t>
            </a:r>
            <a:r>
              <a:rPr lang="en-US" sz="4000" smtClean="0">
                <a:solidFill>
                  <a:srgbClr val="0000FF"/>
                </a:solidFill>
                <a:sym typeface="Symbol" pitchFamily="18" charset="2"/>
              </a:rPr>
              <a:t></a:t>
            </a:r>
            <a:r>
              <a:rPr lang="en-US" sz="4000" smtClean="0">
                <a:solidFill>
                  <a:srgbClr val="0000FF"/>
                </a:solidFill>
              </a:rPr>
              <a:t>j: 0 </a:t>
            </a:r>
            <a:r>
              <a:rPr lang="en-US" sz="4000" smtClean="0">
                <a:solidFill>
                  <a:srgbClr val="0000FF"/>
                </a:solidFill>
                <a:sym typeface="Symbol" pitchFamily="18" charset="2"/>
              </a:rPr>
              <a:t></a:t>
            </a:r>
            <a:r>
              <a:rPr lang="en-US" sz="4000" smtClean="0">
                <a:solidFill>
                  <a:srgbClr val="0000FF"/>
                </a:solidFill>
              </a:rPr>
              <a:t> j &lt; N: </a:t>
            </a:r>
            <a:r>
              <a:rPr lang="en-US" sz="4000" smtClean="0">
                <a:solidFill>
                  <a:srgbClr val="0000FF"/>
                </a:solidFill>
                <a:sym typeface="Symbol" pitchFamily="18" charset="2"/>
              </a:rPr>
              <a:t>T[j] = j</a:t>
            </a:r>
            <a:r>
              <a:rPr lang="en-US" sz="4000" baseline="30000" smtClean="0">
                <a:solidFill>
                  <a:srgbClr val="0000FF"/>
                </a:solidFill>
                <a:sym typeface="Symbol" pitchFamily="18" charset="2"/>
              </a:rPr>
              <a:t>3</a:t>
            </a:r>
            <a:r>
              <a:rPr lang="en-US" sz="4000" smtClean="0">
                <a:solidFill>
                  <a:srgbClr val="0000FF"/>
                </a:solidFill>
                <a:sym typeface="Symbol" pitchFamily="18" charset="2"/>
              </a:rPr>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idx="1"/>
          </p:nvPr>
        </p:nvSpPr>
        <p:spPr>
          <a:xfrm>
            <a:off x="457200" y="457200"/>
            <a:ext cx="8229600" cy="5668963"/>
          </a:xfrm>
        </p:spPr>
        <p:txBody>
          <a:bodyPr/>
          <a:lstStyle/>
          <a:p>
            <a:pPr eaLnBrk="1" hangingPunct="1">
              <a:lnSpc>
                <a:spcPct val="80000"/>
              </a:lnSpc>
              <a:buFontTx/>
              <a:buNone/>
            </a:pPr>
            <a:r>
              <a:rPr lang="en-US" sz="2800" dirty="0" smtClean="0"/>
              <a:t>Example:  table of N cubes (without using multiplication)</a:t>
            </a:r>
          </a:p>
          <a:p>
            <a:pPr eaLnBrk="1" hangingPunct="1">
              <a:lnSpc>
                <a:spcPct val="80000"/>
              </a:lnSpc>
              <a:buFontTx/>
              <a:buNone/>
            </a:pPr>
            <a:endParaRPr lang="en-US" sz="2800" dirty="0" smtClean="0"/>
          </a:p>
          <a:p>
            <a:pPr eaLnBrk="1" hangingPunct="1">
              <a:lnSpc>
                <a:spcPct val="80000"/>
              </a:lnSpc>
              <a:buFontTx/>
              <a:buNone/>
            </a:pPr>
            <a:r>
              <a:rPr lang="en-US" sz="3600" dirty="0" smtClean="0"/>
              <a:t>Q :</a:t>
            </a:r>
            <a:r>
              <a:rPr lang="en-US" sz="2800" dirty="0" smtClean="0"/>
              <a:t> 	</a:t>
            </a:r>
            <a:r>
              <a:rPr lang="en-US" sz="3600" dirty="0" smtClean="0">
                <a:solidFill>
                  <a:srgbClr val="FF5050"/>
                </a:solidFill>
              </a:rPr>
              <a:t> </a:t>
            </a:r>
            <a:r>
              <a:rPr lang="en-US" sz="3600" dirty="0" smtClean="0">
                <a:solidFill>
                  <a:srgbClr val="0000FF"/>
                </a:solidFill>
              </a:rPr>
              <a:t>(</a:t>
            </a:r>
            <a:r>
              <a:rPr lang="en-US" sz="3600" dirty="0" smtClean="0">
                <a:solidFill>
                  <a:srgbClr val="0000FF"/>
                </a:solidFill>
                <a:sym typeface="Symbol" pitchFamily="18" charset="2"/>
              </a:rPr>
              <a:t></a:t>
            </a:r>
            <a:r>
              <a:rPr lang="en-US" sz="3600" dirty="0" smtClean="0">
                <a:solidFill>
                  <a:srgbClr val="0000FF"/>
                </a:solidFill>
              </a:rPr>
              <a:t>j: 0 </a:t>
            </a:r>
            <a:r>
              <a:rPr lang="en-US" sz="3600" dirty="0" smtClean="0">
                <a:solidFill>
                  <a:srgbClr val="0000FF"/>
                </a:solidFill>
                <a:sym typeface="Symbol" pitchFamily="18" charset="2"/>
              </a:rPr>
              <a:t></a:t>
            </a:r>
            <a:r>
              <a:rPr lang="en-US" sz="3600" dirty="0" smtClean="0">
                <a:solidFill>
                  <a:srgbClr val="0000FF"/>
                </a:solidFill>
              </a:rPr>
              <a:t> j &lt; N: </a:t>
            </a:r>
            <a:r>
              <a:rPr lang="en-US" sz="3600" dirty="0" smtClean="0">
                <a:solidFill>
                  <a:srgbClr val="0000FF"/>
                </a:solidFill>
                <a:sym typeface="Symbol" pitchFamily="18" charset="2"/>
              </a:rPr>
              <a:t>T[j] = j</a:t>
            </a:r>
            <a:r>
              <a:rPr lang="en-US" sz="3600" baseline="30000" dirty="0" smtClean="0">
                <a:solidFill>
                  <a:srgbClr val="0000FF"/>
                </a:solidFill>
                <a:sym typeface="Symbol" pitchFamily="18" charset="2"/>
              </a:rPr>
              <a:t>3</a:t>
            </a:r>
            <a:r>
              <a:rPr lang="en-US" sz="3600" dirty="0" smtClean="0">
                <a:solidFill>
                  <a:srgbClr val="0000FF"/>
                </a:solidFill>
                <a:sym typeface="Symbol" pitchFamily="18" charset="2"/>
              </a:rPr>
              <a:t>)</a:t>
            </a:r>
          </a:p>
          <a:p>
            <a:pPr eaLnBrk="1" hangingPunct="1">
              <a:lnSpc>
                <a:spcPct val="80000"/>
              </a:lnSpc>
              <a:buFontTx/>
              <a:buNone/>
            </a:pPr>
            <a:endParaRPr lang="en-US" sz="3600" dirty="0" smtClean="0">
              <a:solidFill>
                <a:srgbClr val="0000FF"/>
              </a:solidFill>
              <a:sym typeface="Symbol" pitchFamily="18" charset="2"/>
            </a:endParaRPr>
          </a:p>
          <a:p>
            <a:pPr eaLnBrk="1" hangingPunct="1">
              <a:lnSpc>
                <a:spcPct val="80000"/>
              </a:lnSpc>
              <a:buFontTx/>
              <a:buNone/>
            </a:pPr>
            <a:r>
              <a:rPr lang="en-US" dirty="0" smtClean="0">
                <a:sym typeface="Symbol" pitchFamily="18" charset="2"/>
              </a:rPr>
              <a:t>replace constant with variable</a:t>
            </a:r>
          </a:p>
          <a:p>
            <a:pPr eaLnBrk="1" hangingPunct="1">
              <a:lnSpc>
                <a:spcPct val="80000"/>
              </a:lnSpc>
              <a:buFontTx/>
              <a:buNone/>
            </a:pPr>
            <a:r>
              <a:rPr lang="en-US" sz="3600" dirty="0" smtClean="0"/>
              <a:t>Q’ :</a:t>
            </a:r>
            <a:r>
              <a:rPr lang="en-US" sz="2800" dirty="0" smtClean="0"/>
              <a:t> </a:t>
            </a:r>
            <a:r>
              <a:rPr lang="en-US" sz="3200" dirty="0" smtClean="0">
                <a:solidFill>
                  <a:srgbClr val="0000FF"/>
                </a:solidFill>
              </a:rPr>
              <a:t>(</a:t>
            </a:r>
            <a:r>
              <a:rPr lang="en-US" sz="3200" dirty="0" smtClean="0">
                <a:solidFill>
                  <a:srgbClr val="0000FF"/>
                </a:solidFill>
                <a:sym typeface="Symbol" pitchFamily="18" charset="2"/>
              </a:rPr>
              <a:t></a:t>
            </a:r>
            <a:r>
              <a:rPr lang="en-US" sz="3200" dirty="0" smtClean="0">
                <a:solidFill>
                  <a:srgbClr val="0000FF"/>
                </a:solidFill>
              </a:rPr>
              <a:t>j: 0 </a:t>
            </a:r>
            <a:r>
              <a:rPr lang="en-US" sz="3200" dirty="0" smtClean="0">
                <a:solidFill>
                  <a:srgbClr val="0000FF"/>
                </a:solidFill>
                <a:sym typeface="Symbol" pitchFamily="18" charset="2"/>
              </a:rPr>
              <a:t></a:t>
            </a:r>
            <a:r>
              <a:rPr lang="en-US" sz="3200" dirty="0" smtClean="0">
                <a:solidFill>
                  <a:srgbClr val="0000FF"/>
                </a:solidFill>
              </a:rPr>
              <a:t> j &lt; </a:t>
            </a:r>
            <a:r>
              <a:rPr lang="en-US" sz="3200" dirty="0" err="1" smtClean="0">
                <a:solidFill>
                  <a:srgbClr val="0000FF"/>
                </a:solidFill>
              </a:rPr>
              <a:t>i</a:t>
            </a:r>
            <a:r>
              <a:rPr lang="en-US" sz="3200" dirty="0" smtClean="0">
                <a:solidFill>
                  <a:srgbClr val="0000FF"/>
                </a:solidFill>
              </a:rPr>
              <a:t>: </a:t>
            </a:r>
            <a:r>
              <a:rPr lang="en-US" sz="3200" dirty="0" smtClean="0">
                <a:solidFill>
                  <a:srgbClr val="0000FF"/>
                </a:solidFill>
                <a:sym typeface="Symbol" pitchFamily="18" charset="2"/>
              </a:rPr>
              <a:t>T[j] = j</a:t>
            </a:r>
            <a:r>
              <a:rPr lang="en-US" sz="3200" baseline="30000" dirty="0" smtClean="0">
                <a:solidFill>
                  <a:srgbClr val="0000FF"/>
                </a:solidFill>
                <a:sym typeface="Symbol" pitchFamily="18" charset="2"/>
              </a:rPr>
              <a:t>3</a:t>
            </a:r>
            <a:r>
              <a:rPr lang="en-US" sz="3200" dirty="0" smtClean="0">
                <a:solidFill>
                  <a:srgbClr val="0000FF"/>
                </a:solidFill>
                <a:sym typeface="Symbol" pitchFamily="18" charset="2"/>
              </a:rPr>
              <a:t>) and </a:t>
            </a:r>
            <a:r>
              <a:rPr lang="en-US" sz="3200" dirty="0" err="1" smtClean="0">
                <a:solidFill>
                  <a:srgbClr val="0000FF"/>
                </a:solidFill>
                <a:sym typeface="Symbol" pitchFamily="18" charset="2"/>
              </a:rPr>
              <a:t>i</a:t>
            </a:r>
            <a:r>
              <a:rPr lang="en-US" sz="3200" dirty="0" smtClean="0">
                <a:solidFill>
                  <a:srgbClr val="0000FF"/>
                </a:solidFill>
                <a:sym typeface="Symbol" pitchFamily="18" charset="2"/>
              </a:rPr>
              <a:t> = N</a:t>
            </a:r>
            <a:endParaRPr lang="en-US" sz="3600" dirty="0" smtClean="0">
              <a:solidFill>
                <a:srgbClr val="0000FF"/>
              </a:solidFill>
              <a:sym typeface="Symbol" pitchFamily="18" charset="2"/>
            </a:endParaRPr>
          </a:p>
          <a:p>
            <a:pPr eaLnBrk="1" hangingPunct="1">
              <a:lnSpc>
                <a:spcPct val="80000"/>
              </a:lnSpc>
              <a:buFontTx/>
              <a:buNone/>
            </a:pPr>
            <a:endParaRPr lang="en-US" sz="3600" dirty="0" smtClean="0">
              <a:solidFill>
                <a:srgbClr val="0000FF"/>
              </a:solidFill>
              <a:sym typeface="Symbol" pitchFamily="18" charset="2"/>
            </a:endParaRPr>
          </a:p>
          <a:p>
            <a:pPr eaLnBrk="1" hangingPunct="1">
              <a:lnSpc>
                <a:spcPct val="80000"/>
              </a:lnSpc>
              <a:buFontTx/>
              <a:buNone/>
            </a:pPr>
            <a:r>
              <a:rPr lang="en-US" dirty="0" smtClean="0">
                <a:sym typeface="Symbol" pitchFamily="18" charset="2"/>
              </a:rPr>
              <a:t>negate conjunct to get guard</a:t>
            </a:r>
          </a:p>
          <a:p>
            <a:pPr eaLnBrk="1" hangingPunct="1">
              <a:lnSpc>
                <a:spcPct val="80000"/>
              </a:lnSpc>
              <a:buFontTx/>
              <a:buNone/>
            </a:pPr>
            <a:r>
              <a:rPr lang="en-US" sz="3600" dirty="0" smtClean="0">
                <a:solidFill>
                  <a:srgbClr val="0000FF"/>
                </a:solidFill>
                <a:sym typeface="Symbol" pitchFamily="18" charset="2"/>
              </a:rPr>
              <a:t>B:  </a:t>
            </a:r>
            <a:r>
              <a:rPr lang="en-US" sz="3600" dirty="0" err="1" smtClean="0">
                <a:solidFill>
                  <a:srgbClr val="0000FF"/>
                </a:solidFill>
                <a:sym typeface="Symbol" pitchFamily="18" charset="2"/>
              </a:rPr>
              <a:t>i</a:t>
            </a:r>
            <a:r>
              <a:rPr lang="en-US" sz="3600" dirty="0" smtClean="0">
                <a:solidFill>
                  <a:srgbClr val="0000FF"/>
                </a:solidFill>
                <a:sym typeface="Symbol" pitchFamily="18" charset="2"/>
              </a:rPr>
              <a:t> </a:t>
            </a:r>
            <a:r>
              <a:rPr lang="en-US" sz="3600" dirty="0" smtClean="0">
                <a:solidFill>
                  <a:srgbClr val="0000FF"/>
                </a:solidFill>
                <a:cs typeface="Arial" charset="0"/>
                <a:sym typeface="Symbol" pitchFamily="18" charset="2"/>
              </a:rPr>
              <a:t>≠ N</a:t>
            </a:r>
          </a:p>
          <a:p>
            <a:pPr eaLnBrk="1" hangingPunct="1">
              <a:lnSpc>
                <a:spcPct val="80000"/>
              </a:lnSpc>
              <a:buFontTx/>
              <a:buNone/>
            </a:pPr>
            <a:r>
              <a:rPr lang="en-US" sz="3600" dirty="0" smtClean="0">
                <a:solidFill>
                  <a:srgbClr val="0000FF"/>
                </a:solidFill>
                <a:sym typeface="Symbol" pitchFamily="18" charset="2"/>
              </a:rPr>
              <a:t>I: </a:t>
            </a:r>
            <a:r>
              <a:rPr lang="en-US" sz="3600" dirty="0" smtClean="0">
                <a:solidFill>
                  <a:srgbClr val="0000FF"/>
                </a:solidFill>
              </a:rPr>
              <a:t>(</a:t>
            </a:r>
            <a:r>
              <a:rPr lang="en-US" sz="3600" dirty="0" smtClean="0">
                <a:solidFill>
                  <a:srgbClr val="0000FF"/>
                </a:solidFill>
                <a:sym typeface="Symbol" pitchFamily="18" charset="2"/>
              </a:rPr>
              <a:t></a:t>
            </a:r>
            <a:r>
              <a:rPr lang="en-US" sz="3600" dirty="0" smtClean="0">
                <a:solidFill>
                  <a:srgbClr val="0000FF"/>
                </a:solidFill>
              </a:rPr>
              <a:t>j: 0 </a:t>
            </a:r>
            <a:r>
              <a:rPr lang="en-US" sz="3600" dirty="0" smtClean="0">
                <a:solidFill>
                  <a:srgbClr val="0000FF"/>
                </a:solidFill>
                <a:sym typeface="Symbol" pitchFamily="18" charset="2"/>
              </a:rPr>
              <a:t></a:t>
            </a:r>
            <a:r>
              <a:rPr lang="en-US" sz="3600" dirty="0" smtClean="0">
                <a:solidFill>
                  <a:srgbClr val="0000FF"/>
                </a:solidFill>
              </a:rPr>
              <a:t> j &lt; </a:t>
            </a:r>
            <a:r>
              <a:rPr lang="en-US" sz="3600" dirty="0" err="1" smtClean="0">
                <a:solidFill>
                  <a:srgbClr val="0000FF"/>
                </a:solidFill>
              </a:rPr>
              <a:t>i</a:t>
            </a:r>
            <a:r>
              <a:rPr lang="en-US" sz="3600" dirty="0" smtClean="0">
                <a:solidFill>
                  <a:srgbClr val="0000FF"/>
                </a:solidFill>
              </a:rPr>
              <a:t>: </a:t>
            </a:r>
            <a:r>
              <a:rPr lang="en-US" sz="3600" dirty="0" smtClean="0">
                <a:solidFill>
                  <a:srgbClr val="0000FF"/>
                </a:solidFill>
                <a:sym typeface="Symbol" pitchFamily="18" charset="2"/>
              </a:rPr>
              <a:t>T[j] = j</a:t>
            </a:r>
            <a:r>
              <a:rPr lang="en-US" sz="3600" baseline="30000" dirty="0" smtClean="0">
                <a:solidFill>
                  <a:srgbClr val="0000FF"/>
                </a:solidFill>
                <a:sym typeface="Symbol" pitchFamily="18" charset="2"/>
              </a:rPr>
              <a:t>3</a:t>
            </a:r>
            <a:r>
              <a:rPr lang="en-US" sz="3600" dirty="0" smtClean="0">
                <a:solidFill>
                  <a:srgbClr val="0000FF"/>
                </a:solidFill>
                <a:sym typeface="Symbol" pitchFamily="18" charset="2"/>
              </a:rPr>
              <a: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idx="1"/>
          </p:nvPr>
        </p:nvSpPr>
        <p:spPr>
          <a:xfrm>
            <a:off x="457200" y="533400"/>
            <a:ext cx="8229600" cy="5592763"/>
          </a:xfrm>
        </p:spPr>
        <p:txBody>
          <a:bodyPr/>
          <a:lstStyle/>
          <a:p>
            <a:pPr eaLnBrk="1" hangingPunct="1">
              <a:buFontTx/>
              <a:buNone/>
            </a:pPr>
            <a:r>
              <a:rPr lang="en-US" sz="4000" smtClean="0">
                <a:solidFill>
                  <a:srgbClr val="00CC66"/>
                </a:solidFill>
                <a:sym typeface="Symbol" pitchFamily="18" charset="2"/>
              </a:rPr>
              <a:t>i=0;</a:t>
            </a:r>
            <a:endParaRPr lang="en-US" sz="4000" smtClean="0">
              <a:solidFill>
                <a:srgbClr val="0000FF"/>
              </a:solidFill>
              <a:sym typeface="Symbol" pitchFamily="18" charset="2"/>
            </a:endParaRPr>
          </a:p>
          <a:p>
            <a:pPr eaLnBrk="1" hangingPunct="1">
              <a:buFontTx/>
              <a:buNone/>
            </a:pPr>
            <a:r>
              <a:rPr lang="en-US" sz="4000" smtClean="0">
                <a:solidFill>
                  <a:srgbClr val="00CC66"/>
                </a:solidFill>
                <a:sym typeface="Symbol" pitchFamily="18" charset="2"/>
              </a:rPr>
              <a:t>while (i </a:t>
            </a:r>
            <a:r>
              <a:rPr lang="en-US" sz="4000" smtClean="0">
                <a:solidFill>
                  <a:srgbClr val="00CC66"/>
                </a:solidFill>
                <a:cs typeface="Arial" charset="0"/>
                <a:sym typeface="Symbol" pitchFamily="18" charset="2"/>
              </a:rPr>
              <a:t>≠</a:t>
            </a:r>
            <a:r>
              <a:rPr lang="en-US" sz="4000" smtClean="0">
                <a:solidFill>
                  <a:srgbClr val="00CC66"/>
                </a:solidFill>
                <a:sym typeface="Symbol" pitchFamily="18" charset="2"/>
              </a:rPr>
              <a:t> N)</a:t>
            </a:r>
          </a:p>
          <a:p>
            <a:pPr eaLnBrk="1" hangingPunct="1">
              <a:buFontTx/>
              <a:buNone/>
            </a:pPr>
            <a:r>
              <a:rPr lang="en-US" sz="4000" smtClean="0">
                <a:solidFill>
                  <a:srgbClr val="0000FF"/>
                </a:solidFill>
              </a:rPr>
              <a:t>{(</a:t>
            </a:r>
            <a:r>
              <a:rPr lang="en-US" sz="4000" smtClean="0">
                <a:solidFill>
                  <a:srgbClr val="0000FF"/>
                </a:solidFill>
                <a:sym typeface="Symbol" pitchFamily="18" charset="2"/>
              </a:rPr>
              <a:t></a:t>
            </a:r>
            <a:r>
              <a:rPr lang="en-US" sz="4000" smtClean="0">
                <a:solidFill>
                  <a:srgbClr val="0000FF"/>
                </a:solidFill>
              </a:rPr>
              <a:t>j: 0 </a:t>
            </a:r>
            <a:r>
              <a:rPr lang="en-US" sz="4000" smtClean="0">
                <a:solidFill>
                  <a:srgbClr val="0000FF"/>
                </a:solidFill>
                <a:sym typeface="Symbol" pitchFamily="18" charset="2"/>
              </a:rPr>
              <a:t></a:t>
            </a:r>
            <a:r>
              <a:rPr lang="en-US" sz="4000" smtClean="0">
                <a:solidFill>
                  <a:srgbClr val="0000FF"/>
                </a:solidFill>
              </a:rPr>
              <a:t> j &lt; i: </a:t>
            </a:r>
            <a:r>
              <a:rPr lang="en-US" sz="4000" smtClean="0">
                <a:solidFill>
                  <a:srgbClr val="0000FF"/>
                </a:solidFill>
                <a:sym typeface="Symbol" pitchFamily="18" charset="2"/>
              </a:rPr>
              <a:t>T[j] = j</a:t>
            </a:r>
            <a:r>
              <a:rPr lang="en-US" sz="4000" baseline="30000" smtClean="0">
                <a:solidFill>
                  <a:srgbClr val="0000FF"/>
                </a:solidFill>
                <a:sym typeface="Symbol" pitchFamily="18" charset="2"/>
              </a:rPr>
              <a:t>3</a:t>
            </a:r>
            <a:r>
              <a:rPr lang="en-US" sz="4000" smtClean="0">
                <a:solidFill>
                  <a:srgbClr val="0000FF"/>
                </a:solidFill>
                <a:sym typeface="Symbol" pitchFamily="18" charset="2"/>
              </a:rPr>
              <a:t>)}</a:t>
            </a:r>
            <a:endParaRPr lang="en-US" sz="4000" smtClean="0">
              <a:solidFill>
                <a:srgbClr val="00CC66"/>
              </a:solidFill>
              <a:sym typeface="Symbol" pitchFamily="18" charset="2"/>
            </a:endParaRPr>
          </a:p>
          <a:p>
            <a:pPr eaLnBrk="1" hangingPunct="1">
              <a:buFontTx/>
              <a:buNone/>
            </a:pPr>
            <a:r>
              <a:rPr lang="en-US" sz="4000" smtClean="0">
                <a:solidFill>
                  <a:srgbClr val="00CC66"/>
                </a:solidFill>
                <a:sym typeface="Symbol" pitchFamily="18" charset="2"/>
              </a:rPr>
              <a:t>{  T[i] := i</a:t>
            </a:r>
            <a:r>
              <a:rPr lang="en-US" sz="4000" baseline="30000" smtClean="0">
                <a:solidFill>
                  <a:srgbClr val="00CC66"/>
                </a:solidFill>
                <a:sym typeface="Symbol" pitchFamily="18" charset="2"/>
              </a:rPr>
              <a:t>3</a:t>
            </a:r>
            <a:r>
              <a:rPr lang="en-US" sz="4000" smtClean="0">
                <a:solidFill>
                  <a:srgbClr val="00CC66"/>
                </a:solidFill>
                <a:sym typeface="Symbol" pitchFamily="18" charset="2"/>
              </a:rPr>
              <a:t>;</a:t>
            </a:r>
          </a:p>
          <a:p>
            <a:pPr eaLnBrk="1" hangingPunct="1">
              <a:buFontTx/>
              <a:buNone/>
            </a:pPr>
            <a:r>
              <a:rPr lang="en-US" sz="4000" smtClean="0">
                <a:solidFill>
                  <a:srgbClr val="00CC66"/>
                </a:solidFill>
                <a:sym typeface="Symbol" pitchFamily="18" charset="2"/>
              </a:rPr>
              <a:t>    i := i+1;</a:t>
            </a:r>
          </a:p>
          <a:p>
            <a:pPr eaLnBrk="1" hangingPunct="1">
              <a:buFontTx/>
              <a:buNone/>
            </a:pPr>
            <a:r>
              <a:rPr lang="en-US" sz="4000" smtClean="0">
                <a:solidFill>
                  <a:srgbClr val="00CC66"/>
                </a:solidFill>
                <a:sym typeface="Symbol" pitchFamily="18" charset="2"/>
              </a:rPr>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457200" y="533400"/>
            <a:ext cx="8229600" cy="5592763"/>
          </a:xfrm>
        </p:spPr>
        <p:txBody>
          <a:bodyPr/>
          <a:lstStyle/>
          <a:p>
            <a:pPr eaLnBrk="1" hangingPunct="1">
              <a:buFontTx/>
              <a:buNone/>
            </a:pPr>
            <a:r>
              <a:rPr lang="en-US" sz="4000" smtClean="0">
                <a:solidFill>
                  <a:srgbClr val="00CC66"/>
                </a:solidFill>
                <a:sym typeface="Symbol" pitchFamily="18" charset="2"/>
              </a:rPr>
              <a:t>i=0;</a:t>
            </a:r>
            <a:endParaRPr lang="en-US" sz="4000" smtClean="0">
              <a:solidFill>
                <a:srgbClr val="0000FF"/>
              </a:solidFill>
              <a:sym typeface="Symbol" pitchFamily="18" charset="2"/>
            </a:endParaRPr>
          </a:p>
          <a:p>
            <a:pPr eaLnBrk="1" hangingPunct="1">
              <a:buFontTx/>
              <a:buNone/>
            </a:pPr>
            <a:r>
              <a:rPr lang="en-US" sz="4000" smtClean="0">
                <a:solidFill>
                  <a:srgbClr val="00CC66"/>
                </a:solidFill>
                <a:sym typeface="Symbol" pitchFamily="18" charset="2"/>
              </a:rPr>
              <a:t>while (i </a:t>
            </a:r>
            <a:r>
              <a:rPr lang="en-US" sz="4000" smtClean="0">
                <a:solidFill>
                  <a:srgbClr val="00CC66"/>
                </a:solidFill>
                <a:cs typeface="Arial" charset="0"/>
                <a:sym typeface="Symbol" pitchFamily="18" charset="2"/>
              </a:rPr>
              <a:t>≠</a:t>
            </a:r>
            <a:r>
              <a:rPr lang="en-US" sz="4000" smtClean="0">
                <a:solidFill>
                  <a:srgbClr val="00CC66"/>
                </a:solidFill>
                <a:sym typeface="Symbol" pitchFamily="18" charset="2"/>
              </a:rPr>
              <a:t> N)</a:t>
            </a:r>
          </a:p>
          <a:p>
            <a:pPr eaLnBrk="1" hangingPunct="1">
              <a:buFontTx/>
              <a:buNone/>
            </a:pPr>
            <a:r>
              <a:rPr lang="en-US" sz="4000" smtClean="0">
                <a:solidFill>
                  <a:srgbClr val="0000FF"/>
                </a:solidFill>
              </a:rPr>
              <a:t>{(</a:t>
            </a:r>
            <a:r>
              <a:rPr lang="en-US" sz="4000" smtClean="0">
                <a:solidFill>
                  <a:srgbClr val="0000FF"/>
                </a:solidFill>
                <a:sym typeface="Symbol" pitchFamily="18" charset="2"/>
              </a:rPr>
              <a:t></a:t>
            </a:r>
            <a:r>
              <a:rPr lang="en-US" sz="4000" smtClean="0">
                <a:solidFill>
                  <a:srgbClr val="0000FF"/>
                </a:solidFill>
              </a:rPr>
              <a:t>j: 0 </a:t>
            </a:r>
            <a:r>
              <a:rPr lang="en-US" sz="4000" smtClean="0">
                <a:solidFill>
                  <a:srgbClr val="0000FF"/>
                </a:solidFill>
                <a:sym typeface="Symbol" pitchFamily="18" charset="2"/>
              </a:rPr>
              <a:t></a:t>
            </a:r>
            <a:r>
              <a:rPr lang="en-US" sz="4000" smtClean="0">
                <a:solidFill>
                  <a:srgbClr val="0000FF"/>
                </a:solidFill>
              </a:rPr>
              <a:t> j &lt; i: </a:t>
            </a:r>
            <a:r>
              <a:rPr lang="en-US" sz="4000" smtClean="0">
                <a:solidFill>
                  <a:srgbClr val="0000FF"/>
                </a:solidFill>
                <a:sym typeface="Symbol" pitchFamily="18" charset="2"/>
              </a:rPr>
              <a:t>T[j] = j</a:t>
            </a:r>
            <a:r>
              <a:rPr lang="en-US" sz="4000" baseline="30000" smtClean="0">
                <a:solidFill>
                  <a:srgbClr val="0000FF"/>
                </a:solidFill>
                <a:sym typeface="Symbol" pitchFamily="18" charset="2"/>
              </a:rPr>
              <a:t>3</a:t>
            </a:r>
            <a:r>
              <a:rPr lang="en-US" sz="4000" smtClean="0">
                <a:solidFill>
                  <a:srgbClr val="0000FF"/>
                </a:solidFill>
                <a:sym typeface="Symbol" pitchFamily="18" charset="2"/>
              </a:rPr>
              <a:t>)}</a:t>
            </a:r>
            <a:endParaRPr lang="en-US" sz="4000" smtClean="0">
              <a:solidFill>
                <a:srgbClr val="00CC66"/>
              </a:solidFill>
              <a:sym typeface="Symbol" pitchFamily="18" charset="2"/>
            </a:endParaRPr>
          </a:p>
          <a:p>
            <a:pPr eaLnBrk="1" hangingPunct="1">
              <a:buFontTx/>
              <a:buNone/>
            </a:pPr>
            <a:r>
              <a:rPr lang="en-US" sz="4000" smtClean="0">
                <a:solidFill>
                  <a:srgbClr val="00CC66"/>
                </a:solidFill>
                <a:sym typeface="Symbol" pitchFamily="18" charset="2"/>
              </a:rPr>
              <a:t>{  T[i] := i</a:t>
            </a:r>
            <a:r>
              <a:rPr lang="en-US" sz="4000" baseline="30000" smtClean="0">
                <a:solidFill>
                  <a:srgbClr val="00CC66"/>
                </a:solidFill>
                <a:sym typeface="Symbol" pitchFamily="18" charset="2"/>
              </a:rPr>
              <a:t>3</a:t>
            </a:r>
            <a:r>
              <a:rPr lang="en-US" sz="4000" smtClean="0">
                <a:solidFill>
                  <a:srgbClr val="00CC66"/>
                </a:solidFill>
                <a:sym typeface="Symbol" pitchFamily="18" charset="2"/>
              </a:rPr>
              <a:t>;</a:t>
            </a:r>
          </a:p>
          <a:p>
            <a:pPr eaLnBrk="1" hangingPunct="1">
              <a:buFontTx/>
              <a:buNone/>
            </a:pPr>
            <a:r>
              <a:rPr lang="en-US" sz="4000" smtClean="0">
                <a:solidFill>
                  <a:srgbClr val="00CC66"/>
                </a:solidFill>
                <a:sym typeface="Symbol" pitchFamily="18" charset="2"/>
              </a:rPr>
              <a:t>    i := i+1;</a:t>
            </a:r>
          </a:p>
          <a:p>
            <a:pPr eaLnBrk="1" hangingPunct="1">
              <a:buFontTx/>
              <a:buNone/>
            </a:pPr>
            <a:r>
              <a:rPr lang="en-US" sz="4000" smtClean="0">
                <a:solidFill>
                  <a:srgbClr val="00CC66"/>
                </a:solidFill>
                <a:sym typeface="Symbol" pitchFamily="18" charset="2"/>
              </a:rPr>
              <a:t>}</a:t>
            </a:r>
          </a:p>
        </p:txBody>
      </p:sp>
      <p:sp>
        <p:nvSpPr>
          <p:cNvPr id="139267" name="Text Box 3"/>
          <p:cNvSpPr txBox="1">
            <a:spLocks noChangeArrowheads="1"/>
          </p:cNvSpPr>
          <p:nvPr/>
        </p:nvSpPr>
        <p:spPr bwMode="auto">
          <a:xfrm>
            <a:off x="4724400" y="3276600"/>
            <a:ext cx="3810000" cy="3505200"/>
          </a:xfrm>
          <a:prstGeom prst="rect">
            <a:avLst/>
          </a:prstGeom>
          <a:solidFill>
            <a:schemeClr val="accent1"/>
          </a:solidFill>
          <a:ln w="9525">
            <a:noFill/>
            <a:miter lim="800000"/>
            <a:headEnd/>
            <a:tailEnd/>
          </a:ln>
        </p:spPr>
        <p:txBody>
          <a:bodyPr>
            <a:spAutoFit/>
          </a:bodyPr>
          <a:lstStyle/>
          <a:p>
            <a:pPr>
              <a:spcBef>
                <a:spcPct val="50000"/>
              </a:spcBef>
              <a:buFontTx/>
              <a:buChar char="•"/>
            </a:pPr>
            <a:r>
              <a:rPr lang="en-US" sz="3200"/>
              <a:t>Add variable x, where x = i</a:t>
            </a:r>
            <a:r>
              <a:rPr lang="en-US" sz="3200" baseline="30000"/>
              <a:t>3</a:t>
            </a:r>
            <a:r>
              <a:rPr lang="en-US" sz="3200"/>
              <a:t> and strengthen invariant</a:t>
            </a:r>
          </a:p>
          <a:p>
            <a:pPr>
              <a:spcBef>
                <a:spcPct val="50000"/>
              </a:spcBef>
              <a:buFontTx/>
              <a:buChar char="•"/>
            </a:pPr>
            <a:r>
              <a:rPr lang="en-US" sz="3200"/>
              <a:t>Initialize x</a:t>
            </a:r>
          </a:p>
          <a:p>
            <a:pPr>
              <a:spcBef>
                <a:spcPct val="50000"/>
              </a:spcBef>
              <a:buFontTx/>
              <a:buChar char="•"/>
            </a:pPr>
            <a:r>
              <a:rPr lang="en-US" sz="3200"/>
              <a:t>Update x using only addition</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457200" y="533400"/>
            <a:ext cx="8229600" cy="5592763"/>
          </a:xfrm>
        </p:spPr>
        <p:txBody>
          <a:bodyPr/>
          <a:lstStyle/>
          <a:p>
            <a:pPr eaLnBrk="1" hangingPunct="1">
              <a:lnSpc>
                <a:spcPct val="90000"/>
              </a:lnSpc>
              <a:buFontTx/>
              <a:buNone/>
            </a:pPr>
            <a:r>
              <a:rPr lang="en-US" sz="4000" dirty="0" err="1" smtClean="0">
                <a:solidFill>
                  <a:srgbClr val="00CC66"/>
                </a:solidFill>
                <a:sym typeface="Symbol" pitchFamily="18" charset="2"/>
              </a:rPr>
              <a:t>i</a:t>
            </a:r>
            <a:r>
              <a:rPr lang="en-US" sz="4000" dirty="0" smtClean="0">
                <a:solidFill>
                  <a:srgbClr val="00CC66"/>
                </a:solidFill>
                <a:sym typeface="Symbol" pitchFamily="18" charset="2"/>
              </a:rPr>
              <a:t>:=0;</a:t>
            </a:r>
          </a:p>
          <a:p>
            <a:pPr eaLnBrk="1" hangingPunct="1">
              <a:lnSpc>
                <a:spcPct val="90000"/>
              </a:lnSpc>
              <a:buFontTx/>
              <a:buNone/>
            </a:pPr>
            <a:r>
              <a:rPr lang="en-US" sz="4000" dirty="0" smtClean="0">
                <a:solidFill>
                  <a:srgbClr val="FF5050"/>
                </a:solidFill>
                <a:sym typeface="Symbol" pitchFamily="18" charset="2"/>
              </a:rPr>
              <a:t>x := 0;</a:t>
            </a:r>
          </a:p>
          <a:p>
            <a:pPr eaLnBrk="1" hangingPunct="1">
              <a:lnSpc>
                <a:spcPct val="90000"/>
              </a:lnSpc>
              <a:buFontTx/>
              <a:buNone/>
            </a:pPr>
            <a:r>
              <a:rPr lang="en-US" sz="4000" dirty="0" smtClean="0">
                <a:solidFill>
                  <a:srgbClr val="00CC66"/>
                </a:solidFill>
                <a:sym typeface="Symbol" pitchFamily="18" charset="2"/>
              </a:rPr>
              <a:t>while (</a:t>
            </a:r>
            <a:r>
              <a:rPr lang="en-US" sz="4000" dirty="0" err="1" smtClean="0">
                <a:solidFill>
                  <a:srgbClr val="00CC66"/>
                </a:solidFill>
                <a:sym typeface="Symbol" pitchFamily="18" charset="2"/>
              </a:rPr>
              <a:t>i</a:t>
            </a:r>
            <a:r>
              <a:rPr lang="en-US" sz="4000" dirty="0" smtClean="0">
                <a:solidFill>
                  <a:srgbClr val="00CC66"/>
                </a:solidFill>
                <a:sym typeface="Symbol" pitchFamily="18" charset="2"/>
              </a:rPr>
              <a:t> </a:t>
            </a:r>
            <a:r>
              <a:rPr lang="en-US" sz="4000" dirty="0" smtClean="0">
                <a:solidFill>
                  <a:srgbClr val="00CC66"/>
                </a:solidFill>
                <a:cs typeface="Arial" charset="0"/>
                <a:sym typeface="Symbol" pitchFamily="18" charset="2"/>
              </a:rPr>
              <a:t>≠</a:t>
            </a:r>
            <a:r>
              <a:rPr lang="en-US" sz="4000" dirty="0" smtClean="0">
                <a:solidFill>
                  <a:srgbClr val="00CC66"/>
                </a:solidFill>
                <a:sym typeface="Symbol" pitchFamily="18" charset="2"/>
              </a:rPr>
              <a:t> N)</a:t>
            </a:r>
          </a:p>
          <a:p>
            <a:pPr eaLnBrk="1" hangingPunct="1">
              <a:lnSpc>
                <a:spcPct val="90000"/>
              </a:lnSpc>
              <a:buFontTx/>
              <a:buNone/>
            </a:pPr>
            <a:r>
              <a:rPr lang="en-US" sz="3600" dirty="0" smtClean="0">
                <a:solidFill>
                  <a:srgbClr val="0000FF"/>
                </a:solidFill>
              </a:rPr>
              <a:t>{(</a:t>
            </a:r>
            <a:r>
              <a:rPr lang="en-US" sz="3600" dirty="0" smtClean="0">
                <a:solidFill>
                  <a:srgbClr val="0000FF"/>
                </a:solidFill>
                <a:sym typeface="Symbol" pitchFamily="18" charset="2"/>
              </a:rPr>
              <a:t></a:t>
            </a:r>
            <a:r>
              <a:rPr lang="en-US" sz="3600" dirty="0" smtClean="0">
                <a:solidFill>
                  <a:srgbClr val="0000FF"/>
                </a:solidFill>
              </a:rPr>
              <a:t>j: 0 </a:t>
            </a:r>
            <a:r>
              <a:rPr lang="en-US" sz="3600" dirty="0" smtClean="0">
                <a:solidFill>
                  <a:srgbClr val="0000FF"/>
                </a:solidFill>
                <a:sym typeface="Symbol" pitchFamily="18" charset="2"/>
              </a:rPr>
              <a:t></a:t>
            </a:r>
            <a:r>
              <a:rPr lang="en-US" sz="3600" dirty="0" smtClean="0">
                <a:solidFill>
                  <a:srgbClr val="0000FF"/>
                </a:solidFill>
              </a:rPr>
              <a:t> j &lt; </a:t>
            </a:r>
            <a:r>
              <a:rPr lang="en-US" sz="3600" dirty="0" err="1" smtClean="0">
                <a:solidFill>
                  <a:srgbClr val="0000FF"/>
                </a:solidFill>
              </a:rPr>
              <a:t>i</a:t>
            </a:r>
            <a:r>
              <a:rPr lang="en-US" sz="3600" dirty="0" smtClean="0">
                <a:solidFill>
                  <a:srgbClr val="0000FF"/>
                </a:solidFill>
              </a:rPr>
              <a:t>: </a:t>
            </a:r>
            <a:r>
              <a:rPr lang="en-US" sz="3600" dirty="0" smtClean="0">
                <a:solidFill>
                  <a:srgbClr val="0000FF"/>
                </a:solidFill>
                <a:sym typeface="Symbol" pitchFamily="18" charset="2"/>
              </a:rPr>
              <a:t>T[j] = j</a:t>
            </a:r>
            <a:r>
              <a:rPr lang="en-US" sz="3600" baseline="30000" dirty="0" smtClean="0">
                <a:solidFill>
                  <a:srgbClr val="0000FF"/>
                </a:solidFill>
                <a:sym typeface="Symbol" pitchFamily="18" charset="2"/>
              </a:rPr>
              <a:t>3</a:t>
            </a:r>
            <a:r>
              <a:rPr lang="en-US" sz="3600" dirty="0" smtClean="0">
                <a:solidFill>
                  <a:srgbClr val="0000FF"/>
                </a:solidFill>
                <a:sym typeface="Symbol" pitchFamily="18" charset="2"/>
              </a:rPr>
              <a:t>) </a:t>
            </a:r>
            <a:r>
              <a:rPr lang="en-US" sz="3600" dirty="0" smtClean="0">
                <a:solidFill>
                  <a:srgbClr val="FF5050"/>
                </a:solidFill>
                <a:sym typeface="Symbol" pitchFamily="18" charset="2"/>
              </a:rPr>
              <a:t>and x = i</a:t>
            </a:r>
            <a:r>
              <a:rPr lang="en-US" sz="3600" baseline="30000" dirty="0" smtClean="0">
                <a:solidFill>
                  <a:srgbClr val="FF5050"/>
                </a:solidFill>
                <a:sym typeface="Symbol" pitchFamily="18" charset="2"/>
              </a:rPr>
              <a:t>3</a:t>
            </a:r>
            <a:r>
              <a:rPr lang="en-US" sz="3600" dirty="0" smtClean="0">
                <a:solidFill>
                  <a:srgbClr val="0000FF"/>
                </a:solidFill>
                <a:sym typeface="Symbol" pitchFamily="18" charset="2"/>
              </a:rPr>
              <a:t>}</a:t>
            </a:r>
            <a:endParaRPr lang="en-US" sz="3600" dirty="0" smtClean="0">
              <a:solidFill>
                <a:srgbClr val="00CC66"/>
              </a:solidFill>
              <a:sym typeface="Symbol" pitchFamily="18" charset="2"/>
            </a:endParaRPr>
          </a:p>
          <a:p>
            <a:pPr eaLnBrk="1" hangingPunct="1">
              <a:lnSpc>
                <a:spcPct val="90000"/>
              </a:lnSpc>
              <a:buFontTx/>
              <a:buNone/>
            </a:pPr>
            <a:r>
              <a:rPr lang="en-US" sz="4000" dirty="0" smtClean="0">
                <a:solidFill>
                  <a:srgbClr val="00CC66"/>
                </a:solidFill>
                <a:sym typeface="Symbol" pitchFamily="18" charset="2"/>
              </a:rPr>
              <a:t>{  T[</a:t>
            </a:r>
            <a:r>
              <a:rPr lang="en-US" sz="4000" dirty="0" err="1" smtClean="0">
                <a:solidFill>
                  <a:srgbClr val="00CC66"/>
                </a:solidFill>
                <a:sym typeface="Symbol" pitchFamily="18" charset="2"/>
              </a:rPr>
              <a:t>i</a:t>
            </a:r>
            <a:r>
              <a:rPr lang="en-US" sz="4000" dirty="0" smtClean="0">
                <a:solidFill>
                  <a:srgbClr val="00CC66"/>
                </a:solidFill>
                <a:sym typeface="Symbol" pitchFamily="18" charset="2"/>
              </a:rPr>
              <a:t>] := </a:t>
            </a:r>
            <a:r>
              <a:rPr lang="en-US" sz="4000" dirty="0" smtClean="0">
                <a:solidFill>
                  <a:srgbClr val="FF5050"/>
                </a:solidFill>
                <a:sym typeface="Symbol" pitchFamily="18" charset="2"/>
              </a:rPr>
              <a:t>x</a:t>
            </a:r>
            <a:r>
              <a:rPr lang="en-US" sz="4000" dirty="0" smtClean="0">
                <a:solidFill>
                  <a:srgbClr val="00CC66"/>
                </a:solidFill>
                <a:sym typeface="Symbol" pitchFamily="18" charset="2"/>
              </a:rPr>
              <a:t>;</a:t>
            </a:r>
          </a:p>
          <a:p>
            <a:pPr eaLnBrk="1" hangingPunct="1">
              <a:lnSpc>
                <a:spcPct val="90000"/>
              </a:lnSpc>
              <a:buFontTx/>
              <a:buNone/>
            </a:pPr>
            <a:r>
              <a:rPr lang="en-US" sz="4000" dirty="0" smtClean="0">
                <a:solidFill>
                  <a:srgbClr val="00CC66"/>
                </a:solidFill>
                <a:sym typeface="Symbol" pitchFamily="18" charset="2"/>
              </a:rPr>
              <a:t>    </a:t>
            </a:r>
            <a:r>
              <a:rPr lang="en-US" sz="4000" dirty="0" smtClean="0">
                <a:solidFill>
                  <a:srgbClr val="FF5050"/>
                </a:solidFill>
                <a:sym typeface="Symbol" pitchFamily="18" charset="2"/>
              </a:rPr>
              <a:t>x := x + ????</a:t>
            </a:r>
          </a:p>
          <a:p>
            <a:pPr eaLnBrk="1" hangingPunct="1">
              <a:lnSpc>
                <a:spcPct val="90000"/>
              </a:lnSpc>
              <a:buFontTx/>
              <a:buNone/>
            </a:pPr>
            <a:r>
              <a:rPr lang="en-US" sz="4000" dirty="0" smtClean="0">
                <a:solidFill>
                  <a:srgbClr val="00CC66"/>
                </a:solidFill>
                <a:sym typeface="Symbol" pitchFamily="18" charset="2"/>
              </a:rPr>
              <a:t>    </a:t>
            </a:r>
            <a:r>
              <a:rPr lang="en-US" sz="4000" dirty="0" err="1" smtClean="0">
                <a:solidFill>
                  <a:srgbClr val="00CC66"/>
                </a:solidFill>
                <a:sym typeface="Symbol" pitchFamily="18" charset="2"/>
              </a:rPr>
              <a:t>i</a:t>
            </a:r>
            <a:r>
              <a:rPr lang="en-US" sz="4000" dirty="0" smtClean="0">
                <a:solidFill>
                  <a:srgbClr val="00CC66"/>
                </a:solidFill>
                <a:sym typeface="Symbol" pitchFamily="18" charset="2"/>
              </a:rPr>
              <a:t> := i+1;</a:t>
            </a:r>
          </a:p>
          <a:p>
            <a:pPr eaLnBrk="1" hangingPunct="1">
              <a:lnSpc>
                <a:spcPct val="90000"/>
              </a:lnSpc>
              <a:buFontTx/>
              <a:buNone/>
            </a:pPr>
            <a:r>
              <a:rPr lang="en-US" sz="4000" dirty="0" smtClean="0">
                <a:solidFill>
                  <a:srgbClr val="00CC66"/>
                </a:solidFill>
                <a:sym typeface="Symbol" pitchFamily="18" charset="2"/>
              </a:rPr>
              <a:t>}</a:t>
            </a:r>
          </a:p>
          <a:p>
            <a:pPr eaLnBrk="1" hangingPunct="1">
              <a:lnSpc>
                <a:spcPct val="90000"/>
              </a:lnSpc>
              <a:buFontTx/>
              <a:buNone/>
            </a:pPr>
            <a:endParaRPr lang="en-US" sz="4000" dirty="0" smtClean="0">
              <a:solidFill>
                <a:srgbClr val="00CC66"/>
              </a:solidFill>
              <a:sym typeface="Symbol" pitchFamily="18" charset="2"/>
            </a:endParaRPr>
          </a:p>
        </p:txBody>
      </p:sp>
      <p:sp>
        <p:nvSpPr>
          <p:cNvPr id="140291" name="Text Box 3"/>
          <p:cNvSpPr txBox="1">
            <a:spLocks noChangeArrowheads="1"/>
          </p:cNvSpPr>
          <p:nvPr/>
        </p:nvSpPr>
        <p:spPr bwMode="auto">
          <a:xfrm>
            <a:off x="4724400" y="3276600"/>
            <a:ext cx="3810000" cy="3505200"/>
          </a:xfrm>
          <a:prstGeom prst="rect">
            <a:avLst/>
          </a:prstGeom>
          <a:solidFill>
            <a:schemeClr val="accent1"/>
          </a:solidFill>
          <a:ln w="9525">
            <a:noFill/>
            <a:miter lim="800000"/>
            <a:headEnd/>
            <a:tailEnd/>
          </a:ln>
        </p:spPr>
        <p:txBody>
          <a:bodyPr>
            <a:spAutoFit/>
          </a:bodyPr>
          <a:lstStyle/>
          <a:p>
            <a:pPr>
              <a:spcBef>
                <a:spcPct val="50000"/>
              </a:spcBef>
              <a:buFontTx/>
              <a:buChar char="•"/>
            </a:pPr>
            <a:r>
              <a:rPr lang="en-US" sz="3200"/>
              <a:t>Add variable x = i</a:t>
            </a:r>
            <a:r>
              <a:rPr lang="en-US" sz="3200" baseline="30000"/>
              <a:t>3</a:t>
            </a:r>
            <a:r>
              <a:rPr lang="en-US" sz="3200"/>
              <a:t> and strengthen invariant</a:t>
            </a:r>
          </a:p>
          <a:p>
            <a:pPr>
              <a:spcBef>
                <a:spcPct val="50000"/>
              </a:spcBef>
              <a:buFontTx/>
              <a:buChar char="•"/>
            </a:pPr>
            <a:r>
              <a:rPr lang="en-US" sz="3200"/>
              <a:t>Initialize x</a:t>
            </a:r>
          </a:p>
          <a:p>
            <a:pPr>
              <a:spcBef>
                <a:spcPct val="50000"/>
              </a:spcBef>
              <a:buFontTx/>
              <a:buChar char="•"/>
            </a:pPr>
            <a:r>
              <a:rPr lang="en-US" sz="3200"/>
              <a:t>Update x using only addition</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idx="1"/>
          </p:nvPr>
        </p:nvSpPr>
        <p:spPr>
          <a:xfrm>
            <a:off x="457200" y="838200"/>
            <a:ext cx="8229600" cy="5287963"/>
          </a:xfrm>
        </p:spPr>
        <p:txBody>
          <a:bodyPr/>
          <a:lstStyle/>
          <a:p>
            <a:pPr eaLnBrk="1" hangingPunct="1">
              <a:buFontTx/>
              <a:buNone/>
            </a:pPr>
            <a:r>
              <a:rPr lang="en-US" sz="2800" dirty="0" smtClean="0">
                <a:solidFill>
                  <a:srgbClr val="0000FF"/>
                </a:solidFill>
              </a:rPr>
              <a:t>{</a:t>
            </a:r>
            <a:r>
              <a:rPr lang="en-US" sz="2800" dirty="0" err="1" smtClean="0">
                <a:solidFill>
                  <a:srgbClr val="00CC66"/>
                </a:solidFill>
                <a:sym typeface="Symbol" pitchFamily="18" charset="2"/>
              </a:rPr>
              <a:t>i</a:t>
            </a:r>
            <a:r>
              <a:rPr lang="en-US" sz="2800" dirty="0" smtClean="0">
                <a:solidFill>
                  <a:srgbClr val="00CC66"/>
                </a:solidFill>
                <a:sym typeface="Symbol" pitchFamily="18" charset="2"/>
              </a:rPr>
              <a:t> </a:t>
            </a:r>
            <a:r>
              <a:rPr lang="en-US" sz="2800" dirty="0" smtClean="0">
                <a:solidFill>
                  <a:srgbClr val="00CC66"/>
                </a:solidFill>
                <a:cs typeface="Arial" charset="0"/>
                <a:sym typeface="Symbol" pitchFamily="18" charset="2"/>
              </a:rPr>
              <a:t>≠</a:t>
            </a:r>
            <a:r>
              <a:rPr lang="en-US" sz="2800" dirty="0" smtClean="0">
                <a:solidFill>
                  <a:srgbClr val="00CC66"/>
                </a:solidFill>
                <a:sym typeface="Symbol" pitchFamily="18" charset="2"/>
              </a:rPr>
              <a:t> N and </a:t>
            </a:r>
            <a:r>
              <a:rPr lang="en-US" sz="2800" dirty="0" smtClean="0">
                <a:solidFill>
                  <a:srgbClr val="0000FF"/>
                </a:solidFill>
              </a:rPr>
              <a:t>(</a:t>
            </a:r>
            <a:r>
              <a:rPr lang="en-US" sz="2800" dirty="0" smtClean="0">
                <a:solidFill>
                  <a:srgbClr val="0000FF"/>
                </a:solidFill>
                <a:sym typeface="Symbol" pitchFamily="18" charset="2"/>
              </a:rPr>
              <a:t></a:t>
            </a:r>
            <a:r>
              <a:rPr lang="en-US" sz="2800" dirty="0" smtClean="0">
                <a:solidFill>
                  <a:srgbClr val="0000FF"/>
                </a:solidFill>
              </a:rPr>
              <a:t>j: 0 </a:t>
            </a:r>
            <a:r>
              <a:rPr lang="en-US" sz="2800" dirty="0" smtClean="0">
                <a:solidFill>
                  <a:srgbClr val="0000FF"/>
                </a:solidFill>
                <a:sym typeface="Symbol" pitchFamily="18" charset="2"/>
              </a:rPr>
              <a:t></a:t>
            </a:r>
            <a:r>
              <a:rPr lang="en-US" sz="2800" dirty="0" smtClean="0">
                <a:solidFill>
                  <a:srgbClr val="0000FF"/>
                </a:solidFill>
              </a:rPr>
              <a:t> j &lt; </a:t>
            </a:r>
            <a:r>
              <a:rPr lang="en-US" sz="2800" dirty="0" err="1" smtClean="0">
                <a:solidFill>
                  <a:srgbClr val="0000FF"/>
                </a:solidFill>
              </a:rPr>
              <a:t>i</a:t>
            </a:r>
            <a:r>
              <a:rPr lang="en-US" sz="2800" dirty="0" smtClean="0">
                <a:solidFill>
                  <a:srgbClr val="0000FF"/>
                </a:solidFill>
              </a:rPr>
              <a:t>: </a:t>
            </a:r>
            <a:r>
              <a:rPr lang="en-US" sz="2800" dirty="0" smtClean="0">
                <a:solidFill>
                  <a:srgbClr val="0000FF"/>
                </a:solidFill>
                <a:sym typeface="Symbol" pitchFamily="18" charset="2"/>
              </a:rPr>
              <a:t>T[j] = j</a:t>
            </a:r>
            <a:r>
              <a:rPr lang="en-US" sz="2800" baseline="30000" dirty="0" smtClean="0">
                <a:solidFill>
                  <a:srgbClr val="0000FF"/>
                </a:solidFill>
                <a:sym typeface="Symbol" pitchFamily="18" charset="2"/>
              </a:rPr>
              <a:t>3</a:t>
            </a:r>
            <a:r>
              <a:rPr lang="en-US" sz="2800" dirty="0" smtClean="0">
                <a:solidFill>
                  <a:srgbClr val="0000FF"/>
                </a:solidFill>
                <a:sym typeface="Symbol" pitchFamily="18" charset="2"/>
              </a:rPr>
              <a:t>) and x = i</a:t>
            </a:r>
            <a:r>
              <a:rPr lang="en-US" sz="2800" baseline="30000" dirty="0" smtClean="0">
                <a:solidFill>
                  <a:srgbClr val="0000FF"/>
                </a:solidFill>
                <a:sym typeface="Symbol" pitchFamily="18" charset="2"/>
              </a:rPr>
              <a:t>3 </a:t>
            </a:r>
            <a:r>
              <a:rPr lang="en-US" sz="2800" dirty="0" smtClean="0">
                <a:solidFill>
                  <a:srgbClr val="0000FF"/>
                </a:solidFill>
                <a:sym typeface="Symbol" pitchFamily="18" charset="2"/>
              </a:rPr>
              <a:t>}</a:t>
            </a:r>
          </a:p>
          <a:p>
            <a:pPr eaLnBrk="1" hangingPunct="1">
              <a:buFontTx/>
              <a:buNone/>
            </a:pPr>
            <a:r>
              <a:rPr lang="en-US" sz="4000" dirty="0" smtClean="0">
                <a:solidFill>
                  <a:srgbClr val="00CC66"/>
                </a:solidFill>
                <a:sym typeface="Symbol" pitchFamily="18" charset="2"/>
              </a:rPr>
              <a:t>{  T[</a:t>
            </a:r>
            <a:r>
              <a:rPr lang="en-US" sz="4000" dirty="0" err="1" smtClean="0">
                <a:solidFill>
                  <a:srgbClr val="00CC66"/>
                </a:solidFill>
                <a:sym typeface="Symbol" pitchFamily="18" charset="2"/>
              </a:rPr>
              <a:t>i</a:t>
            </a:r>
            <a:r>
              <a:rPr lang="en-US" sz="4000" dirty="0" smtClean="0">
                <a:solidFill>
                  <a:srgbClr val="00CC66"/>
                </a:solidFill>
                <a:sym typeface="Symbol" pitchFamily="18" charset="2"/>
              </a:rPr>
              <a:t>] := </a:t>
            </a:r>
            <a:r>
              <a:rPr lang="en-US" sz="4000" dirty="0" smtClean="0">
                <a:solidFill>
                  <a:srgbClr val="FF5050"/>
                </a:solidFill>
                <a:sym typeface="Symbol" pitchFamily="18" charset="2"/>
              </a:rPr>
              <a:t>x</a:t>
            </a:r>
            <a:r>
              <a:rPr lang="en-US" sz="4000" dirty="0" smtClean="0">
                <a:solidFill>
                  <a:srgbClr val="00CC66"/>
                </a:solidFill>
                <a:sym typeface="Symbol" pitchFamily="18" charset="2"/>
              </a:rPr>
              <a:t>;</a:t>
            </a:r>
          </a:p>
          <a:p>
            <a:pPr eaLnBrk="1" hangingPunct="1">
              <a:buFontTx/>
              <a:buNone/>
            </a:pPr>
            <a:r>
              <a:rPr lang="en-US" sz="4000" dirty="0" smtClean="0">
                <a:solidFill>
                  <a:srgbClr val="00CC66"/>
                </a:solidFill>
                <a:sym typeface="Symbol" pitchFamily="18" charset="2"/>
              </a:rPr>
              <a:t>    </a:t>
            </a:r>
            <a:r>
              <a:rPr lang="en-US" sz="4000" dirty="0" smtClean="0">
                <a:solidFill>
                  <a:srgbClr val="FF5050"/>
                </a:solidFill>
                <a:sym typeface="Symbol" pitchFamily="18" charset="2"/>
              </a:rPr>
              <a:t>x := x + y</a:t>
            </a:r>
          </a:p>
          <a:p>
            <a:pPr eaLnBrk="1" hangingPunct="1">
              <a:buFontTx/>
              <a:buNone/>
            </a:pPr>
            <a:r>
              <a:rPr lang="en-US" sz="4000" dirty="0" smtClean="0">
                <a:solidFill>
                  <a:srgbClr val="00CC66"/>
                </a:solidFill>
                <a:sym typeface="Symbol" pitchFamily="18" charset="2"/>
              </a:rPr>
              <a:t>    </a:t>
            </a:r>
            <a:r>
              <a:rPr lang="en-US" sz="4000" dirty="0" err="1" smtClean="0">
                <a:solidFill>
                  <a:srgbClr val="00CC66"/>
                </a:solidFill>
                <a:sym typeface="Symbol" pitchFamily="18" charset="2"/>
              </a:rPr>
              <a:t>i</a:t>
            </a:r>
            <a:r>
              <a:rPr lang="en-US" sz="4000" dirty="0" smtClean="0">
                <a:solidFill>
                  <a:srgbClr val="00CC66"/>
                </a:solidFill>
                <a:sym typeface="Symbol" pitchFamily="18" charset="2"/>
              </a:rPr>
              <a:t> := i+1;</a:t>
            </a:r>
          </a:p>
          <a:p>
            <a:pPr eaLnBrk="1" hangingPunct="1">
              <a:buFontTx/>
              <a:buNone/>
            </a:pPr>
            <a:r>
              <a:rPr lang="en-US" sz="4000" dirty="0" smtClean="0">
                <a:solidFill>
                  <a:srgbClr val="00CC66"/>
                </a:solidFill>
                <a:sym typeface="Symbol" pitchFamily="18" charset="2"/>
              </a:rPr>
              <a:t>} </a:t>
            </a:r>
          </a:p>
          <a:p>
            <a:pPr eaLnBrk="1" hangingPunct="1">
              <a:buFontTx/>
              <a:buNone/>
            </a:pPr>
            <a:r>
              <a:rPr lang="en-US" sz="3600" dirty="0" smtClean="0">
                <a:solidFill>
                  <a:srgbClr val="0000FF"/>
                </a:solidFill>
              </a:rPr>
              <a:t>{</a:t>
            </a:r>
            <a:r>
              <a:rPr lang="en-US" sz="3600" dirty="0" smtClean="0">
                <a:solidFill>
                  <a:srgbClr val="00CC66"/>
                </a:solidFill>
                <a:sym typeface="Symbol" pitchFamily="18" charset="2"/>
              </a:rPr>
              <a:t> </a:t>
            </a:r>
            <a:r>
              <a:rPr lang="en-US" sz="3600" dirty="0" smtClean="0">
                <a:solidFill>
                  <a:srgbClr val="0000FF"/>
                </a:solidFill>
              </a:rPr>
              <a:t>(</a:t>
            </a:r>
            <a:r>
              <a:rPr lang="en-US" sz="3600" dirty="0" smtClean="0">
                <a:solidFill>
                  <a:srgbClr val="0000FF"/>
                </a:solidFill>
                <a:sym typeface="Symbol" pitchFamily="18" charset="2"/>
              </a:rPr>
              <a:t></a:t>
            </a:r>
            <a:r>
              <a:rPr lang="en-US" sz="3600" dirty="0" smtClean="0">
                <a:solidFill>
                  <a:srgbClr val="0000FF"/>
                </a:solidFill>
              </a:rPr>
              <a:t>j: 0 </a:t>
            </a:r>
            <a:r>
              <a:rPr lang="en-US" sz="3600" dirty="0" smtClean="0">
                <a:solidFill>
                  <a:srgbClr val="0000FF"/>
                </a:solidFill>
                <a:sym typeface="Symbol" pitchFamily="18" charset="2"/>
              </a:rPr>
              <a:t></a:t>
            </a:r>
            <a:r>
              <a:rPr lang="en-US" sz="3600" dirty="0" smtClean="0">
                <a:solidFill>
                  <a:srgbClr val="0000FF"/>
                </a:solidFill>
              </a:rPr>
              <a:t> j &lt; </a:t>
            </a:r>
            <a:r>
              <a:rPr lang="en-US" sz="3600" dirty="0" err="1" smtClean="0">
                <a:solidFill>
                  <a:srgbClr val="0000FF"/>
                </a:solidFill>
              </a:rPr>
              <a:t>i</a:t>
            </a:r>
            <a:r>
              <a:rPr lang="en-US" sz="3600" dirty="0" smtClean="0">
                <a:solidFill>
                  <a:srgbClr val="0000FF"/>
                </a:solidFill>
              </a:rPr>
              <a:t>: </a:t>
            </a:r>
            <a:r>
              <a:rPr lang="en-US" sz="3600" dirty="0" smtClean="0">
                <a:solidFill>
                  <a:srgbClr val="0000FF"/>
                </a:solidFill>
                <a:sym typeface="Symbol" pitchFamily="18" charset="2"/>
              </a:rPr>
              <a:t>T[j] = j</a:t>
            </a:r>
            <a:r>
              <a:rPr lang="en-US" sz="3600" baseline="30000" dirty="0" smtClean="0">
                <a:solidFill>
                  <a:srgbClr val="0000FF"/>
                </a:solidFill>
                <a:sym typeface="Symbol" pitchFamily="18" charset="2"/>
              </a:rPr>
              <a:t>3</a:t>
            </a:r>
            <a:r>
              <a:rPr lang="en-US" sz="3600" dirty="0" smtClean="0">
                <a:solidFill>
                  <a:srgbClr val="0000FF"/>
                </a:solidFill>
                <a:sym typeface="Symbol" pitchFamily="18" charset="2"/>
              </a:rPr>
              <a:t>) and x = i</a:t>
            </a:r>
            <a:r>
              <a:rPr lang="en-US" sz="3600" baseline="30000" dirty="0" smtClean="0">
                <a:solidFill>
                  <a:srgbClr val="0000FF"/>
                </a:solidFill>
                <a:sym typeface="Symbol" pitchFamily="18" charset="2"/>
              </a:rPr>
              <a:t>3</a:t>
            </a:r>
            <a:r>
              <a:rPr lang="en-US" sz="3600" dirty="0" smtClean="0">
                <a:solidFill>
                  <a:srgbClr val="0000FF"/>
                </a:solidFill>
                <a:sym typeface="Symbol" pitchFamily="18" charset="2"/>
              </a:rPr>
              <a:t>}</a:t>
            </a:r>
          </a:p>
          <a:p>
            <a:pPr eaLnBrk="1" hangingPunct="1">
              <a:buFontTx/>
              <a:buNone/>
            </a:pPr>
            <a:endParaRPr lang="en-US" sz="4000" dirty="0" smtClean="0">
              <a:solidFill>
                <a:srgbClr val="00CC66"/>
              </a:solidFill>
              <a:sym typeface="Symbol" pitchFamily="18" charset="2"/>
            </a:endParaRPr>
          </a:p>
          <a:p>
            <a:pPr eaLnBrk="1" hangingPunct="1">
              <a:buFontTx/>
              <a:buNone/>
            </a:pPr>
            <a:endParaRPr lang="en-US" sz="4000" dirty="0" smtClean="0">
              <a:solidFill>
                <a:srgbClr val="00CC66"/>
              </a:solidFill>
              <a:sym typeface="Symbol" pitchFamily="18" charset="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idx="1"/>
          </p:nvPr>
        </p:nvSpPr>
        <p:spPr>
          <a:xfrm>
            <a:off x="457200" y="838200"/>
            <a:ext cx="8229600" cy="5287963"/>
          </a:xfrm>
        </p:spPr>
        <p:txBody>
          <a:bodyPr/>
          <a:lstStyle/>
          <a:p>
            <a:pPr eaLnBrk="1" hangingPunct="1">
              <a:buFontTx/>
              <a:buNone/>
            </a:pPr>
            <a:endParaRPr lang="en-US" sz="4000" dirty="0" smtClean="0">
              <a:solidFill>
                <a:srgbClr val="00CC66"/>
              </a:solidFill>
              <a:sym typeface="Symbol" pitchFamily="18" charset="2"/>
            </a:endParaRPr>
          </a:p>
          <a:p>
            <a:pPr eaLnBrk="1" hangingPunct="1">
              <a:buFontTx/>
              <a:buNone/>
            </a:pPr>
            <a:r>
              <a:rPr lang="en-US" sz="4000" dirty="0" smtClean="0">
                <a:sym typeface="Symbol" pitchFamily="18" charset="2"/>
              </a:rPr>
              <a:t>…</a:t>
            </a:r>
          </a:p>
          <a:p>
            <a:pPr eaLnBrk="1" hangingPunct="1">
              <a:buFontTx/>
              <a:buNone/>
            </a:pPr>
            <a:r>
              <a:rPr lang="en-US" sz="2800" dirty="0" smtClean="0">
                <a:solidFill>
                  <a:srgbClr val="0000FF"/>
                </a:solidFill>
              </a:rPr>
              <a:t>{</a:t>
            </a:r>
            <a:r>
              <a:rPr lang="en-US" sz="2800" dirty="0" smtClean="0">
                <a:solidFill>
                  <a:srgbClr val="00CC66"/>
                </a:solidFill>
                <a:sym typeface="Symbol" pitchFamily="18" charset="2"/>
              </a:rPr>
              <a:t> </a:t>
            </a:r>
            <a:r>
              <a:rPr lang="en-US" sz="2800" dirty="0" smtClean="0">
                <a:solidFill>
                  <a:srgbClr val="0000FF"/>
                </a:solidFill>
              </a:rPr>
              <a:t>(</a:t>
            </a:r>
            <a:r>
              <a:rPr lang="en-US" sz="2800" dirty="0" smtClean="0">
                <a:solidFill>
                  <a:srgbClr val="0000FF"/>
                </a:solidFill>
                <a:sym typeface="Symbol" pitchFamily="18" charset="2"/>
              </a:rPr>
              <a:t></a:t>
            </a:r>
            <a:r>
              <a:rPr lang="en-US" sz="2800" dirty="0" smtClean="0">
                <a:solidFill>
                  <a:srgbClr val="0000FF"/>
                </a:solidFill>
              </a:rPr>
              <a:t>j: 0 </a:t>
            </a:r>
            <a:r>
              <a:rPr lang="en-US" sz="2800" dirty="0" smtClean="0">
                <a:solidFill>
                  <a:srgbClr val="0000FF"/>
                </a:solidFill>
                <a:sym typeface="Symbol" pitchFamily="18" charset="2"/>
              </a:rPr>
              <a:t></a:t>
            </a:r>
            <a:r>
              <a:rPr lang="en-US" sz="2800" dirty="0" smtClean="0">
                <a:solidFill>
                  <a:srgbClr val="0000FF"/>
                </a:solidFill>
              </a:rPr>
              <a:t> j &lt; i+1: </a:t>
            </a:r>
            <a:r>
              <a:rPr lang="en-US" sz="2800" dirty="0" smtClean="0">
                <a:solidFill>
                  <a:srgbClr val="0000FF"/>
                </a:solidFill>
                <a:sym typeface="Symbol" pitchFamily="18" charset="2"/>
              </a:rPr>
              <a:t>T[j] = j</a:t>
            </a:r>
            <a:r>
              <a:rPr lang="en-US" sz="2800" baseline="30000" dirty="0" smtClean="0">
                <a:solidFill>
                  <a:srgbClr val="0000FF"/>
                </a:solidFill>
                <a:sym typeface="Symbol" pitchFamily="18" charset="2"/>
              </a:rPr>
              <a:t>3</a:t>
            </a:r>
            <a:r>
              <a:rPr lang="en-US" sz="2800" dirty="0" smtClean="0">
                <a:solidFill>
                  <a:srgbClr val="0000FF"/>
                </a:solidFill>
                <a:sym typeface="Symbol" pitchFamily="18" charset="2"/>
              </a:rPr>
              <a:t>) and x + y = (i+1)</a:t>
            </a:r>
            <a:r>
              <a:rPr lang="en-US" sz="2800" baseline="30000" dirty="0" smtClean="0">
                <a:solidFill>
                  <a:srgbClr val="0000FF"/>
                </a:solidFill>
                <a:sym typeface="Symbol" pitchFamily="18" charset="2"/>
              </a:rPr>
              <a:t>3</a:t>
            </a:r>
            <a:r>
              <a:rPr lang="en-US" sz="2800" dirty="0" smtClean="0">
                <a:solidFill>
                  <a:srgbClr val="0000FF"/>
                </a:solidFill>
                <a:sym typeface="Symbol" pitchFamily="18" charset="2"/>
              </a:rPr>
              <a:t>}</a:t>
            </a:r>
            <a:endParaRPr lang="en-US" sz="2800" dirty="0" smtClean="0">
              <a:solidFill>
                <a:srgbClr val="00CC66"/>
              </a:solidFill>
              <a:sym typeface="Symbol" pitchFamily="18" charset="2"/>
            </a:endParaRPr>
          </a:p>
          <a:p>
            <a:pPr eaLnBrk="1" hangingPunct="1">
              <a:buFontTx/>
              <a:buNone/>
            </a:pPr>
            <a:r>
              <a:rPr lang="en-US" sz="2800" dirty="0" smtClean="0">
                <a:solidFill>
                  <a:srgbClr val="00CC66"/>
                </a:solidFill>
                <a:sym typeface="Symbol" pitchFamily="18" charset="2"/>
              </a:rPr>
              <a:t>    </a:t>
            </a:r>
            <a:r>
              <a:rPr lang="en-US" sz="2800" dirty="0" smtClean="0">
                <a:solidFill>
                  <a:srgbClr val="FF5050"/>
                </a:solidFill>
                <a:sym typeface="Symbol" pitchFamily="18" charset="2"/>
              </a:rPr>
              <a:t>x := x + y</a:t>
            </a:r>
          </a:p>
          <a:p>
            <a:pPr eaLnBrk="1" hangingPunct="1">
              <a:buFontTx/>
              <a:buNone/>
            </a:pPr>
            <a:r>
              <a:rPr lang="en-US" sz="2800" dirty="0" smtClean="0">
                <a:solidFill>
                  <a:srgbClr val="0000FF"/>
                </a:solidFill>
              </a:rPr>
              <a:t>{</a:t>
            </a:r>
            <a:r>
              <a:rPr lang="en-US" sz="2800" dirty="0" smtClean="0">
                <a:solidFill>
                  <a:srgbClr val="00CC66"/>
                </a:solidFill>
                <a:sym typeface="Symbol" pitchFamily="18" charset="2"/>
              </a:rPr>
              <a:t> </a:t>
            </a:r>
            <a:r>
              <a:rPr lang="en-US" sz="2800" dirty="0" smtClean="0">
                <a:solidFill>
                  <a:srgbClr val="0000FF"/>
                </a:solidFill>
              </a:rPr>
              <a:t>(</a:t>
            </a:r>
            <a:r>
              <a:rPr lang="en-US" sz="2800" dirty="0" smtClean="0">
                <a:solidFill>
                  <a:srgbClr val="0000FF"/>
                </a:solidFill>
                <a:sym typeface="Symbol" pitchFamily="18" charset="2"/>
              </a:rPr>
              <a:t></a:t>
            </a:r>
            <a:r>
              <a:rPr lang="en-US" sz="2800" dirty="0" smtClean="0">
                <a:solidFill>
                  <a:srgbClr val="0000FF"/>
                </a:solidFill>
              </a:rPr>
              <a:t>j: 0 </a:t>
            </a:r>
            <a:r>
              <a:rPr lang="en-US" sz="2800" dirty="0" smtClean="0">
                <a:solidFill>
                  <a:srgbClr val="0000FF"/>
                </a:solidFill>
                <a:sym typeface="Symbol" pitchFamily="18" charset="2"/>
              </a:rPr>
              <a:t></a:t>
            </a:r>
            <a:r>
              <a:rPr lang="en-US" sz="2800" dirty="0" smtClean="0">
                <a:solidFill>
                  <a:srgbClr val="0000FF"/>
                </a:solidFill>
              </a:rPr>
              <a:t> j &lt; i+1: </a:t>
            </a:r>
            <a:r>
              <a:rPr lang="en-US" sz="2800" dirty="0" smtClean="0">
                <a:solidFill>
                  <a:srgbClr val="0000FF"/>
                </a:solidFill>
                <a:sym typeface="Symbol" pitchFamily="18" charset="2"/>
              </a:rPr>
              <a:t>T[j] = j</a:t>
            </a:r>
            <a:r>
              <a:rPr lang="en-US" sz="2800" baseline="30000" dirty="0" smtClean="0">
                <a:solidFill>
                  <a:srgbClr val="0000FF"/>
                </a:solidFill>
                <a:sym typeface="Symbol" pitchFamily="18" charset="2"/>
              </a:rPr>
              <a:t>3</a:t>
            </a:r>
            <a:r>
              <a:rPr lang="en-US" sz="2800" dirty="0" smtClean="0">
                <a:solidFill>
                  <a:srgbClr val="0000FF"/>
                </a:solidFill>
                <a:sym typeface="Symbol" pitchFamily="18" charset="2"/>
              </a:rPr>
              <a:t>) and x = (i+1)</a:t>
            </a:r>
            <a:r>
              <a:rPr lang="en-US" sz="2800" baseline="30000" dirty="0" smtClean="0">
                <a:solidFill>
                  <a:srgbClr val="0000FF"/>
                </a:solidFill>
                <a:sym typeface="Symbol" pitchFamily="18" charset="2"/>
              </a:rPr>
              <a:t>3</a:t>
            </a:r>
            <a:r>
              <a:rPr lang="en-US" sz="2800" dirty="0" smtClean="0">
                <a:solidFill>
                  <a:srgbClr val="0000FF"/>
                </a:solidFill>
                <a:sym typeface="Symbol" pitchFamily="18" charset="2"/>
              </a:rPr>
              <a:t>}</a:t>
            </a:r>
          </a:p>
          <a:p>
            <a:pPr eaLnBrk="1" hangingPunct="1">
              <a:buFontTx/>
              <a:buNone/>
            </a:pPr>
            <a:r>
              <a:rPr lang="en-US" sz="2800" dirty="0" smtClean="0">
                <a:solidFill>
                  <a:srgbClr val="00CC66"/>
                </a:solidFill>
                <a:sym typeface="Symbol" pitchFamily="18" charset="2"/>
              </a:rPr>
              <a:t>    </a:t>
            </a:r>
            <a:r>
              <a:rPr lang="en-US" sz="2800" dirty="0" err="1" smtClean="0">
                <a:solidFill>
                  <a:srgbClr val="00CC66"/>
                </a:solidFill>
                <a:sym typeface="Symbol" pitchFamily="18" charset="2"/>
              </a:rPr>
              <a:t>i</a:t>
            </a:r>
            <a:r>
              <a:rPr lang="en-US" sz="2800" dirty="0" smtClean="0">
                <a:solidFill>
                  <a:srgbClr val="00CC66"/>
                </a:solidFill>
                <a:sym typeface="Symbol" pitchFamily="18" charset="2"/>
              </a:rPr>
              <a:t> := i+1; </a:t>
            </a:r>
          </a:p>
          <a:p>
            <a:pPr eaLnBrk="1" hangingPunct="1">
              <a:buFontTx/>
              <a:buNone/>
            </a:pPr>
            <a:r>
              <a:rPr lang="en-US" sz="2800" dirty="0" smtClean="0">
                <a:solidFill>
                  <a:srgbClr val="0000FF"/>
                </a:solidFill>
              </a:rPr>
              <a:t>{</a:t>
            </a:r>
            <a:r>
              <a:rPr lang="en-US" sz="2800" dirty="0" smtClean="0">
                <a:solidFill>
                  <a:srgbClr val="00CC66"/>
                </a:solidFill>
                <a:sym typeface="Symbol" pitchFamily="18" charset="2"/>
              </a:rPr>
              <a:t> </a:t>
            </a:r>
            <a:r>
              <a:rPr lang="en-US" sz="2800" dirty="0" smtClean="0">
                <a:solidFill>
                  <a:srgbClr val="0000FF"/>
                </a:solidFill>
              </a:rPr>
              <a:t>(</a:t>
            </a:r>
            <a:r>
              <a:rPr lang="en-US" sz="2800" dirty="0" smtClean="0">
                <a:solidFill>
                  <a:srgbClr val="0000FF"/>
                </a:solidFill>
                <a:sym typeface="Symbol" pitchFamily="18" charset="2"/>
              </a:rPr>
              <a:t></a:t>
            </a:r>
            <a:r>
              <a:rPr lang="en-US" sz="2800" dirty="0" smtClean="0">
                <a:solidFill>
                  <a:srgbClr val="0000FF"/>
                </a:solidFill>
              </a:rPr>
              <a:t>j: 0 </a:t>
            </a:r>
            <a:r>
              <a:rPr lang="en-US" sz="2800" dirty="0" smtClean="0">
                <a:solidFill>
                  <a:srgbClr val="0000FF"/>
                </a:solidFill>
                <a:sym typeface="Symbol" pitchFamily="18" charset="2"/>
              </a:rPr>
              <a:t></a:t>
            </a:r>
            <a:r>
              <a:rPr lang="en-US" sz="2800" dirty="0" smtClean="0">
                <a:solidFill>
                  <a:srgbClr val="0000FF"/>
                </a:solidFill>
              </a:rPr>
              <a:t> j &lt; </a:t>
            </a:r>
            <a:r>
              <a:rPr lang="en-US" sz="2800" dirty="0" err="1" smtClean="0">
                <a:solidFill>
                  <a:srgbClr val="0000FF"/>
                </a:solidFill>
              </a:rPr>
              <a:t>i</a:t>
            </a:r>
            <a:r>
              <a:rPr lang="en-US" sz="2800" dirty="0" smtClean="0">
                <a:solidFill>
                  <a:srgbClr val="0000FF"/>
                </a:solidFill>
              </a:rPr>
              <a:t>: </a:t>
            </a:r>
            <a:r>
              <a:rPr lang="en-US" sz="2800" dirty="0" smtClean="0">
                <a:solidFill>
                  <a:srgbClr val="0000FF"/>
                </a:solidFill>
                <a:sym typeface="Symbol" pitchFamily="18" charset="2"/>
              </a:rPr>
              <a:t>T[j] = j</a:t>
            </a:r>
            <a:r>
              <a:rPr lang="en-US" sz="2800" baseline="30000" dirty="0" smtClean="0">
                <a:solidFill>
                  <a:srgbClr val="0000FF"/>
                </a:solidFill>
                <a:sym typeface="Symbol" pitchFamily="18" charset="2"/>
              </a:rPr>
              <a:t>3</a:t>
            </a:r>
            <a:r>
              <a:rPr lang="en-US" sz="2800" dirty="0" smtClean="0">
                <a:solidFill>
                  <a:srgbClr val="0000FF"/>
                </a:solidFill>
                <a:sym typeface="Symbol" pitchFamily="18" charset="2"/>
              </a:rPr>
              <a:t>) and x = i</a:t>
            </a:r>
            <a:r>
              <a:rPr lang="en-US" sz="2800" baseline="30000" dirty="0" smtClean="0">
                <a:solidFill>
                  <a:srgbClr val="0000FF"/>
                </a:solidFill>
                <a:sym typeface="Symbol" pitchFamily="18" charset="2"/>
              </a:rPr>
              <a:t>3</a:t>
            </a:r>
            <a:r>
              <a:rPr lang="en-US" sz="2800" dirty="0" smtClean="0">
                <a:solidFill>
                  <a:srgbClr val="0000FF"/>
                </a:solidFill>
                <a:sym typeface="Symbol" pitchFamily="18" charset="2"/>
              </a:rPr>
              <a:t>}</a:t>
            </a:r>
          </a:p>
          <a:p>
            <a:pPr eaLnBrk="1" hangingPunct="1">
              <a:buFontTx/>
              <a:buNone/>
            </a:pPr>
            <a:endParaRPr lang="en-US" sz="2800" dirty="0" smtClean="0">
              <a:solidFill>
                <a:srgbClr val="0000FF"/>
              </a:solidFill>
              <a:sym typeface="Symbol" pitchFamily="18" charset="2"/>
            </a:endParaRPr>
          </a:p>
        </p:txBody>
      </p:sp>
      <p:sp>
        <p:nvSpPr>
          <p:cNvPr id="142339" name="Rectangle 3"/>
          <p:cNvSpPr>
            <a:spLocks noChangeArrowheads="1"/>
          </p:cNvSpPr>
          <p:nvPr/>
        </p:nvSpPr>
        <p:spPr bwMode="auto">
          <a:xfrm>
            <a:off x="5867400" y="2133600"/>
            <a:ext cx="1143000" cy="609600"/>
          </a:xfrm>
          <a:prstGeom prst="rect">
            <a:avLst/>
          </a:prstGeom>
          <a:solidFill>
            <a:srgbClr val="993366">
              <a:alpha val="25098"/>
            </a:srgbClr>
          </a:solidFill>
          <a:ln w="9525">
            <a:noFill/>
            <a:miter lim="800000"/>
            <a:headEnd/>
            <a:tailEnd/>
          </a:ln>
        </p:spPr>
        <p:txBody>
          <a:bodyPr wrap="none" anchor="ctr"/>
          <a:lstStyle/>
          <a:p>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idx="1"/>
          </p:nvPr>
        </p:nvSpPr>
        <p:spPr/>
        <p:txBody>
          <a:bodyPr/>
          <a:lstStyle/>
          <a:p>
            <a:pPr eaLnBrk="1" hangingPunct="1">
              <a:buFontTx/>
              <a:buNone/>
            </a:pPr>
            <a:r>
              <a:rPr lang="en-US" smtClean="0">
                <a:solidFill>
                  <a:srgbClr val="0000FF"/>
                </a:solidFill>
                <a:sym typeface="Symbol" pitchFamily="18" charset="2"/>
              </a:rPr>
              <a:t>x + y = (i+1)</a:t>
            </a:r>
            <a:r>
              <a:rPr lang="en-US" baseline="30000" smtClean="0">
                <a:solidFill>
                  <a:srgbClr val="0000FF"/>
                </a:solidFill>
                <a:sym typeface="Symbol" pitchFamily="18" charset="2"/>
              </a:rPr>
              <a:t>3</a:t>
            </a:r>
          </a:p>
          <a:p>
            <a:pPr eaLnBrk="1" hangingPunct="1">
              <a:buFontTx/>
              <a:buNone/>
            </a:pPr>
            <a:endParaRPr lang="en-US" baseline="30000" smtClean="0">
              <a:solidFill>
                <a:srgbClr val="0000FF"/>
              </a:solidFill>
              <a:sym typeface="Symbol" pitchFamily="18" charset="2"/>
            </a:endParaRPr>
          </a:p>
          <a:p>
            <a:pPr eaLnBrk="1" hangingPunct="1">
              <a:buFontTx/>
              <a:buNone/>
            </a:pPr>
            <a:r>
              <a:rPr lang="en-US" smtClean="0">
                <a:solidFill>
                  <a:srgbClr val="0000FF"/>
                </a:solidFill>
                <a:sym typeface="Symbol" pitchFamily="18" charset="2"/>
              </a:rPr>
              <a:t>x + y = i</a:t>
            </a:r>
            <a:r>
              <a:rPr lang="en-US" baseline="30000" smtClean="0">
                <a:solidFill>
                  <a:srgbClr val="0000FF"/>
                </a:solidFill>
                <a:sym typeface="Symbol" pitchFamily="18" charset="2"/>
              </a:rPr>
              <a:t>3</a:t>
            </a:r>
            <a:r>
              <a:rPr lang="en-US" smtClean="0">
                <a:solidFill>
                  <a:srgbClr val="0000FF"/>
                </a:solidFill>
                <a:sym typeface="Symbol" pitchFamily="18" charset="2"/>
              </a:rPr>
              <a:t> + 3i</a:t>
            </a:r>
            <a:r>
              <a:rPr lang="en-US" baseline="30000" smtClean="0">
                <a:solidFill>
                  <a:srgbClr val="0000FF"/>
                </a:solidFill>
                <a:sym typeface="Symbol" pitchFamily="18" charset="2"/>
              </a:rPr>
              <a:t>2</a:t>
            </a:r>
            <a:r>
              <a:rPr lang="en-US" smtClean="0">
                <a:solidFill>
                  <a:srgbClr val="0000FF"/>
                </a:solidFill>
                <a:sym typeface="Symbol" pitchFamily="18" charset="2"/>
              </a:rPr>
              <a:t> + 3i + 1</a:t>
            </a:r>
          </a:p>
          <a:p>
            <a:pPr eaLnBrk="1" hangingPunct="1">
              <a:buFontTx/>
              <a:buNone/>
            </a:pPr>
            <a:endParaRPr lang="en-US" smtClean="0">
              <a:solidFill>
                <a:srgbClr val="0000FF"/>
              </a:solidFill>
              <a:sym typeface="Symbol" pitchFamily="18" charset="2"/>
            </a:endParaRPr>
          </a:p>
          <a:p>
            <a:pPr eaLnBrk="1" hangingPunct="1">
              <a:buFontTx/>
              <a:buNone/>
            </a:pPr>
            <a:r>
              <a:rPr lang="en-US" smtClean="0">
                <a:solidFill>
                  <a:srgbClr val="0000FF"/>
                </a:solidFill>
                <a:sym typeface="Symbol" pitchFamily="18" charset="2"/>
              </a:rPr>
              <a:t>thus, since x = i</a:t>
            </a:r>
            <a:r>
              <a:rPr lang="en-US" baseline="30000" smtClean="0">
                <a:solidFill>
                  <a:srgbClr val="0000FF"/>
                </a:solidFill>
                <a:sym typeface="Symbol" pitchFamily="18" charset="2"/>
              </a:rPr>
              <a:t>3</a:t>
            </a:r>
          </a:p>
          <a:p>
            <a:pPr eaLnBrk="1" hangingPunct="1">
              <a:buFontTx/>
              <a:buNone/>
            </a:pPr>
            <a:endParaRPr lang="en-US" baseline="30000" smtClean="0">
              <a:solidFill>
                <a:srgbClr val="0000FF"/>
              </a:solidFill>
              <a:sym typeface="Symbol" pitchFamily="18" charset="2"/>
            </a:endParaRPr>
          </a:p>
          <a:p>
            <a:pPr eaLnBrk="1" hangingPunct="1">
              <a:buFontTx/>
              <a:buNone/>
            </a:pPr>
            <a:r>
              <a:rPr lang="en-US" smtClean="0">
                <a:solidFill>
                  <a:srgbClr val="0000FF"/>
                </a:solidFill>
                <a:sym typeface="Symbol" pitchFamily="18" charset="2"/>
              </a:rPr>
              <a:t>y = 3i</a:t>
            </a:r>
            <a:r>
              <a:rPr lang="en-US" baseline="30000" smtClean="0">
                <a:solidFill>
                  <a:srgbClr val="0000FF"/>
                </a:solidFill>
                <a:sym typeface="Symbol" pitchFamily="18" charset="2"/>
              </a:rPr>
              <a:t>2</a:t>
            </a:r>
            <a:r>
              <a:rPr lang="en-US" smtClean="0">
                <a:solidFill>
                  <a:srgbClr val="0000FF"/>
                </a:solidFill>
                <a:sym typeface="Symbol" pitchFamily="18" charset="2"/>
              </a:rPr>
              <a:t> + 3i + 1</a:t>
            </a:r>
          </a:p>
          <a:p>
            <a:pPr eaLnBrk="1" hangingPunct="1">
              <a:buFontTx/>
              <a:buNone/>
            </a:pPr>
            <a:endParaRPr lang="en-US" smtClean="0">
              <a:solidFill>
                <a:srgbClr val="0000FF"/>
              </a:solidFill>
              <a:sym typeface="Symbol" pitchFamily="18" charset="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idx="1"/>
          </p:nvPr>
        </p:nvSpPr>
        <p:spPr>
          <a:xfrm>
            <a:off x="457200" y="533400"/>
            <a:ext cx="8229600" cy="5592763"/>
          </a:xfrm>
        </p:spPr>
        <p:txBody>
          <a:bodyPr/>
          <a:lstStyle/>
          <a:p>
            <a:pPr eaLnBrk="1" hangingPunct="1">
              <a:lnSpc>
                <a:spcPct val="90000"/>
              </a:lnSpc>
              <a:buFontTx/>
              <a:buNone/>
            </a:pPr>
            <a:r>
              <a:rPr lang="en-US" sz="4000" dirty="0" err="1" smtClean="0">
                <a:solidFill>
                  <a:srgbClr val="00CC66"/>
                </a:solidFill>
                <a:sym typeface="Symbol" pitchFamily="18" charset="2"/>
              </a:rPr>
              <a:t>i</a:t>
            </a:r>
            <a:r>
              <a:rPr lang="en-US" sz="4000" dirty="0" smtClean="0">
                <a:solidFill>
                  <a:srgbClr val="00CC66"/>
                </a:solidFill>
                <a:sym typeface="Symbol" pitchFamily="18" charset="2"/>
              </a:rPr>
              <a:t>:=0;</a:t>
            </a:r>
          </a:p>
          <a:p>
            <a:pPr eaLnBrk="1" hangingPunct="1">
              <a:lnSpc>
                <a:spcPct val="90000"/>
              </a:lnSpc>
              <a:buFontTx/>
              <a:buNone/>
            </a:pPr>
            <a:r>
              <a:rPr lang="en-US" sz="4000" dirty="0" smtClean="0">
                <a:solidFill>
                  <a:srgbClr val="00CC66"/>
                </a:solidFill>
                <a:sym typeface="Symbol" pitchFamily="18" charset="2"/>
              </a:rPr>
              <a:t>x := 0;</a:t>
            </a:r>
          </a:p>
          <a:p>
            <a:pPr eaLnBrk="1" hangingPunct="1">
              <a:lnSpc>
                <a:spcPct val="90000"/>
              </a:lnSpc>
              <a:buFontTx/>
              <a:buNone/>
            </a:pPr>
            <a:r>
              <a:rPr lang="en-US" sz="4000" dirty="0" smtClean="0">
                <a:solidFill>
                  <a:srgbClr val="00CC66"/>
                </a:solidFill>
                <a:sym typeface="Symbol" pitchFamily="18" charset="2"/>
              </a:rPr>
              <a:t>while (</a:t>
            </a:r>
            <a:r>
              <a:rPr lang="en-US" sz="4000" dirty="0" err="1" smtClean="0">
                <a:solidFill>
                  <a:srgbClr val="00CC66"/>
                </a:solidFill>
                <a:sym typeface="Symbol" pitchFamily="18" charset="2"/>
              </a:rPr>
              <a:t>i</a:t>
            </a:r>
            <a:r>
              <a:rPr lang="en-US" sz="4000" dirty="0" smtClean="0">
                <a:solidFill>
                  <a:srgbClr val="00CC66"/>
                </a:solidFill>
                <a:sym typeface="Symbol" pitchFamily="18" charset="2"/>
              </a:rPr>
              <a:t> </a:t>
            </a:r>
            <a:r>
              <a:rPr lang="en-US" sz="4000" dirty="0" smtClean="0">
                <a:solidFill>
                  <a:srgbClr val="00CC66"/>
                </a:solidFill>
                <a:cs typeface="Arial" charset="0"/>
                <a:sym typeface="Symbol" pitchFamily="18" charset="2"/>
              </a:rPr>
              <a:t>≠</a:t>
            </a:r>
            <a:r>
              <a:rPr lang="en-US" sz="4000" dirty="0" smtClean="0">
                <a:solidFill>
                  <a:srgbClr val="00CC66"/>
                </a:solidFill>
                <a:sym typeface="Symbol" pitchFamily="18" charset="2"/>
              </a:rPr>
              <a:t> N)</a:t>
            </a:r>
          </a:p>
          <a:p>
            <a:pPr eaLnBrk="1" hangingPunct="1">
              <a:lnSpc>
                <a:spcPct val="90000"/>
              </a:lnSpc>
              <a:buFontTx/>
              <a:buNone/>
            </a:pPr>
            <a:r>
              <a:rPr lang="en-US" sz="3600" dirty="0" smtClean="0">
                <a:solidFill>
                  <a:srgbClr val="0000FF"/>
                </a:solidFill>
              </a:rPr>
              <a:t>{(</a:t>
            </a:r>
            <a:r>
              <a:rPr lang="en-US" sz="3600" dirty="0" smtClean="0">
                <a:solidFill>
                  <a:srgbClr val="0000FF"/>
                </a:solidFill>
                <a:sym typeface="Symbol" pitchFamily="18" charset="2"/>
              </a:rPr>
              <a:t></a:t>
            </a:r>
            <a:r>
              <a:rPr lang="en-US" sz="3600" dirty="0" smtClean="0">
                <a:solidFill>
                  <a:srgbClr val="0000FF"/>
                </a:solidFill>
              </a:rPr>
              <a:t>j: 0 </a:t>
            </a:r>
            <a:r>
              <a:rPr lang="en-US" sz="3600" dirty="0" smtClean="0">
                <a:solidFill>
                  <a:srgbClr val="0000FF"/>
                </a:solidFill>
                <a:sym typeface="Symbol" pitchFamily="18" charset="2"/>
              </a:rPr>
              <a:t></a:t>
            </a:r>
            <a:r>
              <a:rPr lang="en-US" sz="3600" dirty="0" smtClean="0">
                <a:solidFill>
                  <a:srgbClr val="0000FF"/>
                </a:solidFill>
              </a:rPr>
              <a:t> j &lt; </a:t>
            </a:r>
            <a:r>
              <a:rPr lang="en-US" sz="3600" dirty="0" err="1" smtClean="0">
                <a:solidFill>
                  <a:srgbClr val="0000FF"/>
                </a:solidFill>
              </a:rPr>
              <a:t>i</a:t>
            </a:r>
            <a:r>
              <a:rPr lang="en-US" sz="3600" dirty="0" smtClean="0">
                <a:solidFill>
                  <a:srgbClr val="0000FF"/>
                </a:solidFill>
              </a:rPr>
              <a:t>: </a:t>
            </a:r>
            <a:r>
              <a:rPr lang="en-US" sz="3600" dirty="0" smtClean="0">
                <a:solidFill>
                  <a:srgbClr val="0000FF"/>
                </a:solidFill>
                <a:sym typeface="Symbol" pitchFamily="18" charset="2"/>
              </a:rPr>
              <a:t>T[j] = j</a:t>
            </a:r>
            <a:r>
              <a:rPr lang="en-US" sz="3600" baseline="30000" dirty="0" smtClean="0">
                <a:solidFill>
                  <a:srgbClr val="0000FF"/>
                </a:solidFill>
                <a:sym typeface="Symbol" pitchFamily="18" charset="2"/>
              </a:rPr>
              <a:t>3</a:t>
            </a:r>
            <a:r>
              <a:rPr lang="en-US" sz="3600" dirty="0" smtClean="0">
                <a:solidFill>
                  <a:srgbClr val="0000FF"/>
                </a:solidFill>
                <a:sym typeface="Symbol" pitchFamily="18" charset="2"/>
              </a:rPr>
              <a:t>) and x = i</a:t>
            </a:r>
            <a:r>
              <a:rPr lang="en-US" sz="3600" baseline="30000" dirty="0" smtClean="0">
                <a:solidFill>
                  <a:srgbClr val="0000FF"/>
                </a:solidFill>
                <a:sym typeface="Symbol" pitchFamily="18" charset="2"/>
              </a:rPr>
              <a:t>3</a:t>
            </a:r>
            <a:r>
              <a:rPr lang="en-US" sz="3600" dirty="0" smtClean="0">
                <a:solidFill>
                  <a:srgbClr val="0000FF"/>
                </a:solidFill>
                <a:sym typeface="Symbol" pitchFamily="18" charset="2"/>
              </a:rPr>
              <a:t>}</a:t>
            </a:r>
            <a:endParaRPr lang="en-US" sz="3600" dirty="0" smtClean="0">
              <a:solidFill>
                <a:srgbClr val="00CC66"/>
              </a:solidFill>
              <a:sym typeface="Symbol" pitchFamily="18" charset="2"/>
            </a:endParaRPr>
          </a:p>
          <a:p>
            <a:pPr eaLnBrk="1" hangingPunct="1">
              <a:lnSpc>
                <a:spcPct val="90000"/>
              </a:lnSpc>
              <a:buFontTx/>
              <a:buNone/>
            </a:pPr>
            <a:r>
              <a:rPr lang="en-US" sz="4000" dirty="0" smtClean="0">
                <a:solidFill>
                  <a:srgbClr val="00CC66"/>
                </a:solidFill>
                <a:sym typeface="Symbol" pitchFamily="18" charset="2"/>
              </a:rPr>
              <a:t>{  T[</a:t>
            </a:r>
            <a:r>
              <a:rPr lang="en-US" sz="4000" dirty="0" err="1" smtClean="0">
                <a:solidFill>
                  <a:srgbClr val="00CC66"/>
                </a:solidFill>
                <a:sym typeface="Symbol" pitchFamily="18" charset="2"/>
              </a:rPr>
              <a:t>i</a:t>
            </a:r>
            <a:r>
              <a:rPr lang="en-US" sz="4000" dirty="0" smtClean="0">
                <a:solidFill>
                  <a:srgbClr val="00CC66"/>
                </a:solidFill>
                <a:sym typeface="Symbol" pitchFamily="18" charset="2"/>
              </a:rPr>
              <a:t>] := x;</a:t>
            </a:r>
          </a:p>
          <a:p>
            <a:pPr eaLnBrk="1" hangingPunct="1">
              <a:lnSpc>
                <a:spcPct val="90000"/>
              </a:lnSpc>
              <a:buFontTx/>
              <a:buNone/>
            </a:pPr>
            <a:r>
              <a:rPr lang="en-US" sz="4000" dirty="0" smtClean="0">
                <a:solidFill>
                  <a:srgbClr val="00CC66"/>
                </a:solidFill>
                <a:sym typeface="Symbol" pitchFamily="18" charset="2"/>
              </a:rPr>
              <a:t>    x := x + y;</a:t>
            </a:r>
          </a:p>
          <a:p>
            <a:pPr eaLnBrk="1" hangingPunct="1">
              <a:lnSpc>
                <a:spcPct val="90000"/>
              </a:lnSpc>
              <a:buFontTx/>
              <a:buNone/>
            </a:pPr>
            <a:r>
              <a:rPr lang="en-US" sz="4000" dirty="0" smtClean="0">
                <a:solidFill>
                  <a:srgbClr val="00CC66"/>
                </a:solidFill>
                <a:sym typeface="Symbol" pitchFamily="18" charset="2"/>
              </a:rPr>
              <a:t>    </a:t>
            </a:r>
            <a:r>
              <a:rPr lang="en-US" sz="4000" dirty="0" err="1" smtClean="0">
                <a:solidFill>
                  <a:srgbClr val="00CC66"/>
                </a:solidFill>
                <a:sym typeface="Symbol" pitchFamily="18" charset="2"/>
              </a:rPr>
              <a:t>i</a:t>
            </a:r>
            <a:r>
              <a:rPr lang="en-US" sz="4000" dirty="0" smtClean="0">
                <a:solidFill>
                  <a:srgbClr val="00CC66"/>
                </a:solidFill>
                <a:sym typeface="Symbol" pitchFamily="18" charset="2"/>
              </a:rPr>
              <a:t> := i+1;</a:t>
            </a:r>
          </a:p>
          <a:p>
            <a:pPr eaLnBrk="1" hangingPunct="1">
              <a:lnSpc>
                <a:spcPct val="90000"/>
              </a:lnSpc>
              <a:buFontTx/>
              <a:buNone/>
            </a:pPr>
            <a:r>
              <a:rPr lang="en-US" sz="4000" dirty="0" smtClean="0">
                <a:solidFill>
                  <a:srgbClr val="00CC66"/>
                </a:solidFill>
                <a:sym typeface="Symbol" pitchFamily="18" charset="2"/>
              </a:rPr>
              <a:t>}</a:t>
            </a:r>
          </a:p>
          <a:p>
            <a:pPr eaLnBrk="1" hangingPunct="1">
              <a:lnSpc>
                <a:spcPct val="90000"/>
              </a:lnSpc>
              <a:buFontTx/>
              <a:buNone/>
            </a:pPr>
            <a:endParaRPr lang="en-US" sz="4000" dirty="0" smtClean="0">
              <a:solidFill>
                <a:srgbClr val="00CC66"/>
              </a:solidFill>
              <a:sym typeface="Symbol" pitchFamily="18" charset="2"/>
            </a:endParaRPr>
          </a:p>
        </p:txBody>
      </p:sp>
      <p:sp>
        <p:nvSpPr>
          <p:cNvPr id="144387" name="Text Box 3"/>
          <p:cNvSpPr txBox="1">
            <a:spLocks noChangeArrowheads="1"/>
          </p:cNvSpPr>
          <p:nvPr/>
        </p:nvSpPr>
        <p:spPr bwMode="auto">
          <a:xfrm>
            <a:off x="4724400" y="3276600"/>
            <a:ext cx="3810000" cy="3505200"/>
          </a:xfrm>
          <a:prstGeom prst="rect">
            <a:avLst/>
          </a:prstGeom>
          <a:solidFill>
            <a:schemeClr val="accent1"/>
          </a:solidFill>
          <a:ln w="9525">
            <a:noFill/>
            <a:miter lim="800000"/>
            <a:headEnd/>
            <a:tailEnd/>
          </a:ln>
        </p:spPr>
        <p:txBody>
          <a:bodyPr>
            <a:spAutoFit/>
          </a:bodyPr>
          <a:lstStyle/>
          <a:p>
            <a:pPr>
              <a:spcBef>
                <a:spcPct val="50000"/>
              </a:spcBef>
              <a:buFontTx/>
              <a:buChar char="•"/>
            </a:pPr>
            <a:r>
              <a:rPr lang="en-US" sz="3200"/>
              <a:t>Add variable y = 3i</a:t>
            </a:r>
            <a:r>
              <a:rPr lang="en-US" sz="3200" baseline="30000"/>
              <a:t>2</a:t>
            </a:r>
            <a:r>
              <a:rPr lang="en-US" sz="3200"/>
              <a:t> + 3i + 1 and strengthen invariant</a:t>
            </a:r>
          </a:p>
          <a:p>
            <a:pPr>
              <a:spcBef>
                <a:spcPct val="50000"/>
              </a:spcBef>
              <a:buFontTx/>
              <a:buChar char="•"/>
            </a:pPr>
            <a:r>
              <a:rPr lang="en-US" sz="3200"/>
              <a:t>Initialize y</a:t>
            </a:r>
          </a:p>
          <a:p>
            <a:pPr>
              <a:spcBef>
                <a:spcPct val="50000"/>
              </a:spcBef>
              <a:buFontTx/>
              <a:buChar char="•"/>
            </a:pPr>
            <a:r>
              <a:rPr lang="en-US" sz="3200"/>
              <a:t>Update y using only addition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457200" y="457200"/>
            <a:ext cx="8229600" cy="5668963"/>
          </a:xfrm>
        </p:spPr>
        <p:txBody>
          <a:bodyPr rtlCol="0">
            <a:normAutofit/>
          </a:bodyPr>
          <a:lstStyle/>
          <a:p>
            <a:pPr eaLnBrk="1" fontAlgn="auto" hangingPunct="1">
              <a:spcAft>
                <a:spcPts val="0"/>
              </a:spcAft>
              <a:buFontTx/>
              <a:buNone/>
              <a:defRPr/>
            </a:pPr>
            <a:r>
              <a:rPr lang="en-US" smtClean="0"/>
              <a:t>Example</a:t>
            </a:r>
          </a:p>
          <a:p>
            <a:pPr eaLnBrk="1" fontAlgn="auto" hangingPunct="1">
              <a:spcAft>
                <a:spcPts val="0"/>
              </a:spcAft>
              <a:buFontTx/>
              <a:buNone/>
              <a:defRPr/>
            </a:pPr>
            <a:r>
              <a:rPr lang="en-US" smtClean="0"/>
              <a:t>								</a:t>
            </a:r>
            <a:r>
              <a:rPr lang="en-US" smtClean="0">
                <a:solidFill>
                  <a:srgbClr val="0066FF"/>
                </a:solidFill>
              </a:rPr>
              <a:t>{x = 0}</a:t>
            </a:r>
            <a:r>
              <a:rPr lang="en-US" smtClean="0"/>
              <a:t> </a:t>
            </a:r>
          </a:p>
          <a:p>
            <a:pPr eaLnBrk="1" fontAlgn="auto" hangingPunct="1">
              <a:spcAft>
                <a:spcPts val="0"/>
              </a:spcAft>
              <a:buFontTx/>
              <a:buNone/>
              <a:defRPr/>
            </a:pPr>
            <a:r>
              <a:rPr lang="en-US" smtClean="0">
                <a:solidFill>
                  <a:srgbClr val="0066FF"/>
                </a:solidFill>
              </a:rPr>
              <a:t>{ x = 0}						</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{x+1 = 1}</a:t>
            </a:r>
          </a:p>
          <a:p>
            <a:pPr eaLnBrk="1" fontAlgn="auto" hangingPunct="1">
              <a:spcAft>
                <a:spcPts val="0"/>
              </a:spcAft>
              <a:buFontTx/>
              <a:buNone/>
              <a:defRPr/>
            </a:pPr>
            <a:r>
              <a:rPr lang="en-US" smtClean="0">
                <a:solidFill>
                  <a:srgbClr val="33CC33"/>
                </a:solidFill>
              </a:rPr>
              <a:t>x := x+1       </a:t>
            </a:r>
            <a:r>
              <a:rPr lang="en-US" smtClean="0">
                <a:solidFill>
                  <a:srgbClr val="FF0000"/>
                </a:solidFill>
              </a:rPr>
              <a:t>using  the axiom:</a:t>
            </a:r>
            <a:r>
              <a:rPr lang="en-US" smtClean="0"/>
              <a:t>		</a:t>
            </a:r>
            <a:r>
              <a:rPr lang="en-US" smtClean="0">
                <a:solidFill>
                  <a:srgbClr val="33CC33"/>
                </a:solidFill>
              </a:rPr>
              <a:t>x := x+1 </a:t>
            </a:r>
          </a:p>
          <a:p>
            <a:pPr eaLnBrk="1" fontAlgn="auto" hangingPunct="1">
              <a:spcAft>
                <a:spcPts val="0"/>
              </a:spcAft>
              <a:buFontTx/>
              <a:buNone/>
              <a:defRPr/>
            </a:pPr>
            <a:r>
              <a:rPr lang="en-US" smtClean="0">
                <a:solidFill>
                  <a:srgbClr val="0066FF"/>
                </a:solidFill>
              </a:rPr>
              <a:t>{ x = 1} 						 { x = 1}</a:t>
            </a:r>
          </a:p>
          <a:p>
            <a:pPr eaLnBrk="1" fontAlgn="auto" hangingPunct="1">
              <a:spcAft>
                <a:spcPts val="0"/>
              </a:spcAft>
              <a:buFontTx/>
              <a:buNone/>
              <a:defRPr/>
            </a:pPr>
            <a:endParaRPr lang="en-US" smtClean="0">
              <a:solidFill>
                <a:srgbClr val="0066FF"/>
              </a:solidFill>
            </a:endParaRPr>
          </a:p>
          <a:p>
            <a:pPr eaLnBrk="1" fontAlgn="auto" hangingPunct="1">
              <a:spcAft>
                <a:spcPts val="0"/>
              </a:spcAft>
              <a:buFontTx/>
              <a:buNone/>
              <a:defRPr/>
            </a:pPr>
            <a:endParaRPr lang="en-US" smtClean="0">
              <a:solidFill>
                <a:srgbClr val="0066FF"/>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idx="1"/>
          </p:nvPr>
        </p:nvSpPr>
        <p:spPr>
          <a:xfrm>
            <a:off x="457200" y="533400"/>
            <a:ext cx="8229600" cy="5592763"/>
          </a:xfrm>
        </p:spPr>
        <p:txBody>
          <a:bodyPr/>
          <a:lstStyle/>
          <a:p>
            <a:pPr eaLnBrk="1" hangingPunct="1">
              <a:lnSpc>
                <a:spcPct val="80000"/>
              </a:lnSpc>
              <a:buFontTx/>
              <a:buNone/>
            </a:pPr>
            <a:r>
              <a:rPr lang="en-US" smtClean="0">
                <a:solidFill>
                  <a:srgbClr val="00CC66"/>
                </a:solidFill>
                <a:sym typeface="Symbol" pitchFamily="18" charset="2"/>
              </a:rPr>
              <a:t>i:=0;</a:t>
            </a:r>
          </a:p>
          <a:p>
            <a:pPr eaLnBrk="1" hangingPunct="1">
              <a:lnSpc>
                <a:spcPct val="80000"/>
              </a:lnSpc>
              <a:buFontTx/>
              <a:buNone/>
            </a:pPr>
            <a:r>
              <a:rPr lang="en-US" smtClean="0">
                <a:solidFill>
                  <a:srgbClr val="00CC66"/>
                </a:solidFill>
                <a:sym typeface="Symbol" pitchFamily="18" charset="2"/>
              </a:rPr>
              <a:t>x := 0;</a:t>
            </a:r>
          </a:p>
          <a:p>
            <a:pPr eaLnBrk="1" hangingPunct="1">
              <a:lnSpc>
                <a:spcPct val="80000"/>
              </a:lnSpc>
              <a:buFontTx/>
              <a:buNone/>
            </a:pPr>
            <a:r>
              <a:rPr lang="en-US" smtClean="0">
                <a:solidFill>
                  <a:srgbClr val="FF5050"/>
                </a:solidFill>
                <a:sym typeface="Symbol" pitchFamily="18" charset="2"/>
              </a:rPr>
              <a:t>y := 1</a:t>
            </a:r>
          </a:p>
          <a:p>
            <a:pPr eaLnBrk="1" hangingPunct="1">
              <a:lnSpc>
                <a:spcPct val="80000"/>
              </a:lnSpc>
              <a:buFontTx/>
              <a:buNone/>
            </a:pPr>
            <a:r>
              <a:rPr lang="en-US" smtClean="0">
                <a:solidFill>
                  <a:srgbClr val="00CC66"/>
                </a:solidFill>
                <a:sym typeface="Symbol" pitchFamily="18" charset="2"/>
              </a:rPr>
              <a:t>while (i </a:t>
            </a:r>
            <a:r>
              <a:rPr lang="en-US" smtClean="0">
                <a:solidFill>
                  <a:srgbClr val="00CC66"/>
                </a:solidFill>
                <a:cs typeface="Arial" charset="0"/>
                <a:sym typeface="Symbol" pitchFamily="18" charset="2"/>
              </a:rPr>
              <a:t>≠</a:t>
            </a:r>
            <a:r>
              <a:rPr lang="en-US" smtClean="0">
                <a:solidFill>
                  <a:srgbClr val="00CC66"/>
                </a:solidFill>
                <a:sym typeface="Symbol" pitchFamily="18" charset="2"/>
              </a:rPr>
              <a:t> N)</a:t>
            </a:r>
          </a:p>
          <a:p>
            <a:pPr eaLnBrk="1" hangingPunct="1">
              <a:lnSpc>
                <a:spcPct val="80000"/>
              </a:lnSpc>
              <a:buFontTx/>
              <a:buNone/>
            </a:pPr>
            <a:r>
              <a:rPr lang="en-US" smtClean="0">
                <a:solidFill>
                  <a:srgbClr val="0000FF"/>
                </a:solidFill>
              </a:rPr>
              <a:t>{(</a:t>
            </a:r>
            <a:r>
              <a:rPr lang="en-US" smtClean="0">
                <a:solidFill>
                  <a:srgbClr val="0000FF"/>
                </a:solidFill>
                <a:sym typeface="Symbol" pitchFamily="18" charset="2"/>
              </a:rPr>
              <a:t></a:t>
            </a:r>
            <a:r>
              <a:rPr lang="en-US" smtClean="0">
                <a:solidFill>
                  <a:srgbClr val="0000FF"/>
                </a:solidFill>
              </a:rPr>
              <a:t>j: 0 </a:t>
            </a:r>
            <a:r>
              <a:rPr lang="en-US" smtClean="0">
                <a:solidFill>
                  <a:srgbClr val="0000FF"/>
                </a:solidFill>
                <a:sym typeface="Symbol" pitchFamily="18" charset="2"/>
              </a:rPr>
              <a:t></a:t>
            </a:r>
            <a:r>
              <a:rPr lang="en-US" smtClean="0">
                <a:solidFill>
                  <a:srgbClr val="0000FF"/>
                </a:solidFill>
              </a:rPr>
              <a:t> j &lt; i: </a:t>
            </a:r>
            <a:r>
              <a:rPr lang="en-US" smtClean="0">
                <a:solidFill>
                  <a:srgbClr val="0000FF"/>
                </a:solidFill>
                <a:sym typeface="Symbol" pitchFamily="18" charset="2"/>
              </a:rPr>
              <a:t>T[j] = j</a:t>
            </a:r>
            <a:r>
              <a:rPr lang="en-US" baseline="30000" smtClean="0">
                <a:solidFill>
                  <a:srgbClr val="0000FF"/>
                </a:solidFill>
                <a:sym typeface="Symbol" pitchFamily="18" charset="2"/>
              </a:rPr>
              <a:t>3</a:t>
            </a:r>
            <a:r>
              <a:rPr lang="en-US" smtClean="0">
                <a:solidFill>
                  <a:srgbClr val="0000FF"/>
                </a:solidFill>
                <a:sym typeface="Symbol" pitchFamily="18" charset="2"/>
              </a:rPr>
              <a:t>) and x = i</a:t>
            </a:r>
            <a:r>
              <a:rPr lang="en-US" baseline="30000" smtClean="0">
                <a:solidFill>
                  <a:srgbClr val="0000FF"/>
                </a:solidFill>
                <a:sym typeface="Symbol" pitchFamily="18" charset="2"/>
              </a:rPr>
              <a:t>3 </a:t>
            </a:r>
          </a:p>
          <a:p>
            <a:pPr eaLnBrk="1" hangingPunct="1">
              <a:lnSpc>
                <a:spcPct val="80000"/>
              </a:lnSpc>
              <a:buFontTx/>
              <a:buNone/>
            </a:pPr>
            <a:r>
              <a:rPr lang="en-US" smtClean="0">
                <a:solidFill>
                  <a:srgbClr val="0000FF"/>
                </a:solidFill>
                <a:sym typeface="Symbol" pitchFamily="18" charset="2"/>
              </a:rPr>
              <a:t>		and</a:t>
            </a:r>
            <a:r>
              <a:rPr lang="en-US" baseline="30000" smtClean="0">
                <a:solidFill>
                  <a:srgbClr val="0000FF"/>
                </a:solidFill>
                <a:sym typeface="Symbol" pitchFamily="18" charset="2"/>
              </a:rPr>
              <a:t>  </a:t>
            </a:r>
            <a:r>
              <a:rPr lang="en-US" smtClean="0">
                <a:solidFill>
                  <a:srgbClr val="FF5050"/>
                </a:solidFill>
              </a:rPr>
              <a:t>y = 3i</a:t>
            </a:r>
            <a:r>
              <a:rPr lang="en-US" baseline="30000" smtClean="0">
                <a:solidFill>
                  <a:srgbClr val="FF5050"/>
                </a:solidFill>
              </a:rPr>
              <a:t>2</a:t>
            </a:r>
            <a:r>
              <a:rPr lang="en-US" smtClean="0">
                <a:solidFill>
                  <a:srgbClr val="FF5050"/>
                </a:solidFill>
              </a:rPr>
              <a:t> + 3i + 1</a:t>
            </a:r>
            <a:r>
              <a:rPr lang="en-US" smtClean="0">
                <a:solidFill>
                  <a:srgbClr val="0000FF"/>
                </a:solidFill>
              </a:rPr>
              <a:t> </a:t>
            </a:r>
            <a:r>
              <a:rPr lang="en-US" smtClean="0">
                <a:solidFill>
                  <a:srgbClr val="0000FF"/>
                </a:solidFill>
                <a:sym typeface="Symbol" pitchFamily="18" charset="2"/>
              </a:rPr>
              <a:t>}</a:t>
            </a:r>
          </a:p>
          <a:p>
            <a:pPr eaLnBrk="1" hangingPunct="1">
              <a:lnSpc>
                <a:spcPct val="80000"/>
              </a:lnSpc>
              <a:buFontTx/>
              <a:buNone/>
            </a:pPr>
            <a:r>
              <a:rPr lang="en-US" smtClean="0">
                <a:solidFill>
                  <a:srgbClr val="00CC66"/>
                </a:solidFill>
                <a:sym typeface="Symbol" pitchFamily="18" charset="2"/>
              </a:rPr>
              <a:t>{  T[i] := x;</a:t>
            </a:r>
          </a:p>
          <a:p>
            <a:pPr eaLnBrk="1" hangingPunct="1">
              <a:lnSpc>
                <a:spcPct val="80000"/>
              </a:lnSpc>
              <a:buFontTx/>
              <a:buNone/>
            </a:pPr>
            <a:r>
              <a:rPr lang="en-US" smtClean="0">
                <a:solidFill>
                  <a:srgbClr val="00CC66"/>
                </a:solidFill>
                <a:sym typeface="Symbol" pitchFamily="18" charset="2"/>
              </a:rPr>
              <a:t>    x := x + y;</a:t>
            </a:r>
          </a:p>
          <a:p>
            <a:pPr eaLnBrk="1" hangingPunct="1">
              <a:lnSpc>
                <a:spcPct val="80000"/>
              </a:lnSpc>
              <a:buFontTx/>
              <a:buNone/>
            </a:pPr>
            <a:r>
              <a:rPr lang="en-US" smtClean="0">
                <a:solidFill>
                  <a:srgbClr val="FF5050"/>
                </a:solidFill>
                <a:sym typeface="Symbol" pitchFamily="18" charset="2"/>
              </a:rPr>
              <a:t>    y := y + ???</a:t>
            </a:r>
          </a:p>
          <a:p>
            <a:pPr eaLnBrk="1" hangingPunct="1">
              <a:lnSpc>
                <a:spcPct val="80000"/>
              </a:lnSpc>
              <a:buFontTx/>
              <a:buNone/>
            </a:pPr>
            <a:r>
              <a:rPr lang="en-US" smtClean="0">
                <a:solidFill>
                  <a:srgbClr val="00CC66"/>
                </a:solidFill>
                <a:sym typeface="Symbol" pitchFamily="18" charset="2"/>
              </a:rPr>
              <a:t>    i := i+1;</a:t>
            </a:r>
          </a:p>
          <a:p>
            <a:pPr eaLnBrk="1" hangingPunct="1">
              <a:lnSpc>
                <a:spcPct val="80000"/>
              </a:lnSpc>
              <a:buFontTx/>
              <a:buNone/>
            </a:pPr>
            <a:r>
              <a:rPr lang="en-US" smtClean="0">
                <a:solidFill>
                  <a:srgbClr val="00CC66"/>
                </a:solidFill>
                <a:sym typeface="Symbol" pitchFamily="18" charset="2"/>
              </a:rPr>
              <a:t>}</a:t>
            </a:r>
          </a:p>
          <a:p>
            <a:pPr eaLnBrk="1" hangingPunct="1">
              <a:lnSpc>
                <a:spcPct val="80000"/>
              </a:lnSpc>
              <a:buFontTx/>
              <a:buNone/>
            </a:pPr>
            <a:endParaRPr lang="en-US" smtClean="0">
              <a:solidFill>
                <a:srgbClr val="00CC66"/>
              </a:solidFill>
              <a:sym typeface="Symbol" pitchFamily="18" charset="2"/>
            </a:endParaRPr>
          </a:p>
        </p:txBody>
      </p:sp>
      <p:sp>
        <p:nvSpPr>
          <p:cNvPr id="145411" name="Text Box 3"/>
          <p:cNvSpPr txBox="1">
            <a:spLocks noChangeArrowheads="1"/>
          </p:cNvSpPr>
          <p:nvPr/>
        </p:nvSpPr>
        <p:spPr bwMode="auto">
          <a:xfrm>
            <a:off x="5105400" y="5029200"/>
            <a:ext cx="3810000" cy="1616075"/>
          </a:xfrm>
          <a:prstGeom prst="rect">
            <a:avLst/>
          </a:prstGeom>
          <a:solidFill>
            <a:schemeClr val="accent1"/>
          </a:solidFill>
          <a:ln w="9525">
            <a:noFill/>
            <a:miter lim="800000"/>
            <a:headEnd/>
            <a:tailEnd/>
          </a:ln>
        </p:spPr>
        <p:txBody>
          <a:bodyPr>
            <a:spAutoFit/>
          </a:bodyPr>
          <a:lstStyle/>
          <a:p>
            <a:pPr>
              <a:spcBef>
                <a:spcPct val="50000"/>
              </a:spcBef>
              <a:buFontTx/>
              <a:buChar char="•"/>
            </a:pPr>
            <a:r>
              <a:rPr lang="en-US" sz="2000"/>
              <a:t>Add variable y = 3i</a:t>
            </a:r>
            <a:r>
              <a:rPr lang="en-US" sz="2000" baseline="30000"/>
              <a:t>2</a:t>
            </a:r>
            <a:r>
              <a:rPr lang="en-US" sz="2000"/>
              <a:t> + 2i + 1 and strengthen invariant</a:t>
            </a:r>
          </a:p>
          <a:p>
            <a:pPr>
              <a:spcBef>
                <a:spcPct val="50000"/>
              </a:spcBef>
              <a:buFontTx/>
              <a:buChar char="•"/>
            </a:pPr>
            <a:r>
              <a:rPr lang="en-US" sz="2000"/>
              <a:t>Initialize y</a:t>
            </a:r>
          </a:p>
          <a:p>
            <a:pPr>
              <a:spcBef>
                <a:spcPct val="50000"/>
              </a:spcBef>
              <a:buFontTx/>
              <a:buChar char="•"/>
            </a:pPr>
            <a:r>
              <a:rPr lang="en-US" sz="2000"/>
              <a:t>Update y using only addition</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idx="1"/>
          </p:nvPr>
        </p:nvSpPr>
        <p:spPr>
          <a:xfrm>
            <a:off x="457200" y="457200"/>
            <a:ext cx="8229600" cy="5668963"/>
          </a:xfrm>
        </p:spPr>
        <p:txBody>
          <a:bodyPr/>
          <a:lstStyle/>
          <a:p>
            <a:pPr eaLnBrk="1" hangingPunct="1">
              <a:buFontTx/>
              <a:buNone/>
            </a:pPr>
            <a:endParaRPr lang="en-US" sz="2800" smtClean="0">
              <a:solidFill>
                <a:srgbClr val="0000FF"/>
              </a:solidFill>
            </a:endParaRPr>
          </a:p>
          <a:p>
            <a:pPr eaLnBrk="1" hangingPunct="1">
              <a:buFontTx/>
              <a:buNone/>
            </a:pPr>
            <a:r>
              <a:rPr lang="en-US" sz="2800" smtClean="0">
                <a:solidFill>
                  <a:srgbClr val="0000FF"/>
                </a:solidFill>
              </a:rPr>
              <a:t>….</a:t>
            </a:r>
          </a:p>
          <a:p>
            <a:pPr eaLnBrk="1" hangingPunct="1">
              <a:buFontTx/>
              <a:buNone/>
            </a:pPr>
            <a:r>
              <a:rPr lang="en-US" sz="2800" smtClean="0">
                <a:solidFill>
                  <a:srgbClr val="0000FF"/>
                </a:solidFill>
              </a:rPr>
              <a:t>{(</a:t>
            </a:r>
            <a:r>
              <a:rPr lang="en-US" sz="2800" smtClean="0">
                <a:solidFill>
                  <a:srgbClr val="0000FF"/>
                </a:solidFill>
                <a:sym typeface="Symbol" pitchFamily="18" charset="2"/>
              </a:rPr>
              <a:t></a:t>
            </a:r>
            <a:r>
              <a:rPr lang="en-US" sz="2800" smtClean="0">
                <a:solidFill>
                  <a:srgbClr val="0000FF"/>
                </a:solidFill>
              </a:rPr>
              <a:t>j: 0 </a:t>
            </a:r>
            <a:r>
              <a:rPr lang="en-US" sz="2800" smtClean="0">
                <a:solidFill>
                  <a:srgbClr val="0000FF"/>
                </a:solidFill>
                <a:sym typeface="Symbol" pitchFamily="18" charset="2"/>
              </a:rPr>
              <a:t></a:t>
            </a:r>
            <a:r>
              <a:rPr lang="en-US" sz="2800" smtClean="0">
                <a:solidFill>
                  <a:srgbClr val="0000FF"/>
                </a:solidFill>
              </a:rPr>
              <a:t> j &lt; i+1: </a:t>
            </a:r>
            <a:r>
              <a:rPr lang="en-US" sz="2800" smtClean="0">
                <a:solidFill>
                  <a:srgbClr val="0000FF"/>
                </a:solidFill>
                <a:sym typeface="Symbol" pitchFamily="18" charset="2"/>
              </a:rPr>
              <a:t>T[j] = j</a:t>
            </a:r>
            <a:r>
              <a:rPr lang="en-US" sz="2800" baseline="30000" smtClean="0">
                <a:solidFill>
                  <a:srgbClr val="0000FF"/>
                </a:solidFill>
                <a:sym typeface="Symbol" pitchFamily="18" charset="2"/>
              </a:rPr>
              <a:t>3</a:t>
            </a:r>
            <a:r>
              <a:rPr lang="en-US" sz="2800" smtClean="0">
                <a:solidFill>
                  <a:srgbClr val="0000FF"/>
                </a:solidFill>
                <a:sym typeface="Symbol" pitchFamily="18" charset="2"/>
              </a:rPr>
              <a:t>) and x = (i+1)</a:t>
            </a:r>
            <a:r>
              <a:rPr lang="en-US" sz="2800" baseline="30000" smtClean="0">
                <a:solidFill>
                  <a:srgbClr val="0000FF"/>
                </a:solidFill>
                <a:sym typeface="Symbol" pitchFamily="18" charset="2"/>
              </a:rPr>
              <a:t>3 </a:t>
            </a:r>
          </a:p>
          <a:p>
            <a:pPr eaLnBrk="1" hangingPunct="1">
              <a:buFontTx/>
              <a:buNone/>
            </a:pPr>
            <a:r>
              <a:rPr lang="en-US" sz="2800" smtClean="0">
                <a:solidFill>
                  <a:srgbClr val="0000FF"/>
                </a:solidFill>
                <a:sym typeface="Symbol" pitchFamily="18" charset="2"/>
              </a:rPr>
              <a:t>		and</a:t>
            </a:r>
            <a:r>
              <a:rPr lang="en-US" sz="2800" baseline="30000" smtClean="0">
                <a:solidFill>
                  <a:srgbClr val="0000FF"/>
                </a:solidFill>
                <a:sym typeface="Symbol" pitchFamily="18" charset="2"/>
              </a:rPr>
              <a:t>  </a:t>
            </a:r>
            <a:r>
              <a:rPr lang="en-US" sz="2800" smtClean="0">
                <a:solidFill>
                  <a:srgbClr val="0000FF"/>
                </a:solidFill>
              </a:rPr>
              <a:t>y + z = 3(i+1)</a:t>
            </a:r>
            <a:r>
              <a:rPr lang="en-US" sz="2800" baseline="30000" smtClean="0">
                <a:solidFill>
                  <a:srgbClr val="0000FF"/>
                </a:solidFill>
              </a:rPr>
              <a:t>2</a:t>
            </a:r>
            <a:r>
              <a:rPr lang="en-US" sz="2800" smtClean="0">
                <a:solidFill>
                  <a:srgbClr val="0000FF"/>
                </a:solidFill>
              </a:rPr>
              <a:t> + 3(i+1) + 1 </a:t>
            </a:r>
            <a:r>
              <a:rPr lang="en-US" sz="2800" smtClean="0">
                <a:solidFill>
                  <a:srgbClr val="0000FF"/>
                </a:solidFill>
                <a:sym typeface="Symbol" pitchFamily="18" charset="2"/>
              </a:rPr>
              <a:t>}</a:t>
            </a:r>
            <a:endParaRPr lang="en-US" sz="2800" smtClean="0">
              <a:solidFill>
                <a:srgbClr val="0000FF"/>
              </a:solidFill>
            </a:endParaRPr>
          </a:p>
          <a:p>
            <a:pPr eaLnBrk="1" hangingPunct="1">
              <a:buFontTx/>
              <a:buNone/>
            </a:pPr>
            <a:r>
              <a:rPr lang="en-US" sz="2800" smtClean="0">
                <a:solidFill>
                  <a:srgbClr val="00CC66"/>
                </a:solidFill>
              </a:rPr>
              <a:t>y := y + z</a:t>
            </a:r>
          </a:p>
          <a:p>
            <a:pPr eaLnBrk="1" hangingPunct="1">
              <a:buFontTx/>
              <a:buNone/>
            </a:pPr>
            <a:r>
              <a:rPr lang="en-US" sz="2800" smtClean="0">
                <a:solidFill>
                  <a:srgbClr val="0000FF"/>
                </a:solidFill>
              </a:rPr>
              <a:t>{(</a:t>
            </a:r>
            <a:r>
              <a:rPr lang="en-US" sz="2800" smtClean="0">
                <a:solidFill>
                  <a:srgbClr val="0000FF"/>
                </a:solidFill>
                <a:sym typeface="Symbol" pitchFamily="18" charset="2"/>
              </a:rPr>
              <a:t></a:t>
            </a:r>
            <a:r>
              <a:rPr lang="en-US" sz="2800" smtClean="0">
                <a:solidFill>
                  <a:srgbClr val="0000FF"/>
                </a:solidFill>
              </a:rPr>
              <a:t>j: 0 </a:t>
            </a:r>
            <a:r>
              <a:rPr lang="en-US" sz="2800" smtClean="0">
                <a:solidFill>
                  <a:srgbClr val="0000FF"/>
                </a:solidFill>
                <a:sym typeface="Symbol" pitchFamily="18" charset="2"/>
              </a:rPr>
              <a:t></a:t>
            </a:r>
            <a:r>
              <a:rPr lang="en-US" sz="2800" smtClean="0">
                <a:solidFill>
                  <a:srgbClr val="0000FF"/>
                </a:solidFill>
              </a:rPr>
              <a:t> j &lt; i+1: </a:t>
            </a:r>
            <a:r>
              <a:rPr lang="en-US" sz="2800" smtClean="0">
                <a:solidFill>
                  <a:srgbClr val="0000FF"/>
                </a:solidFill>
                <a:sym typeface="Symbol" pitchFamily="18" charset="2"/>
              </a:rPr>
              <a:t>T[j] = j</a:t>
            </a:r>
            <a:r>
              <a:rPr lang="en-US" sz="2800" baseline="30000" smtClean="0">
                <a:solidFill>
                  <a:srgbClr val="0000FF"/>
                </a:solidFill>
                <a:sym typeface="Symbol" pitchFamily="18" charset="2"/>
              </a:rPr>
              <a:t>3</a:t>
            </a:r>
            <a:r>
              <a:rPr lang="en-US" sz="2800" smtClean="0">
                <a:solidFill>
                  <a:srgbClr val="0000FF"/>
                </a:solidFill>
                <a:sym typeface="Symbol" pitchFamily="18" charset="2"/>
              </a:rPr>
              <a:t>) and x = (i+1)</a:t>
            </a:r>
            <a:r>
              <a:rPr lang="en-US" sz="2800" baseline="30000" smtClean="0">
                <a:solidFill>
                  <a:srgbClr val="0000FF"/>
                </a:solidFill>
                <a:sym typeface="Symbol" pitchFamily="18" charset="2"/>
              </a:rPr>
              <a:t>3 </a:t>
            </a:r>
          </a:p>
          <a:p>
            <a:pPr eaLnBrk="1" hangingPunct="1">
              <a:buFontTx/>
              <a:buNone/>
            </a:pPr>
            <a:r>
              <a:rPr lang="en-US" sz="2800" smtClean="0">
                <a:solidFill>
                  <a:srgbClr val="0000FF"/>
                </a:solidFill>
                <a:sym typeface="Symbol" pitchFamily="18" charset="2"/>
              </a:rPr>
              <a:t>		and</a:t>
            </a:r>
            <a:r>
              <a:rPr lang="en-US" sz="2800" baseline="30000" smtClean="0">
                <a:solidFill>
                  <a:srgbClr val="0000FF"/>
                </a:solidFill>
                <a:sym typeface="Symbol" pitchFamily="18" charset="2"/>
              </a:rPr>
              <a:t>  </a:t>
            </a:r>
            <a:r>
              <a:rPr lang="en-US" sz="2800" smtClean="0">
                <a:solidFill>
                  <a:srgbClr val="0000FF"/>
                </a:solidFill>
              </a:rPr>
              <a:t>y = 3(i+1)</a:t>
            </a:r>
            <a:r>
              <a:rPr lang="en-US" sz="2800" baseline="30000" smtClean="0">
                <a:solidFill>
                  <a:srgbClr val="0000FF"/>
                </a:solidFill>
              </a:rPr>
              <a:t>2</a:t>
            </a:r>
            <a:r>
              <a:rPr lang="en-US" sz="2800" smtClean="0">
                <a:solidFill>
                  <a:srgbClr val="0000FF"/>
                </a:solidFill>
              </a:rPr>
              <a:t> + 3(i+1) + 1 </a:t>
            </a:r>
            <a:r>
              <a:rPr lang="en-US" sz="2800" smtClean="0">
                <a:solidFill>
                  <a:srgbClr val="0000FF"/>
                </a:solidFill>
                <a:sym typeface="Symbol" pitchFamily="18" charset="2"/>
              </a:rPr>
              <a:t>}</a:t>
            </a:r>
            <a:endParaRPr lang="en-US" sz="2800" smtClean="0">
              <a:solidFill>
                <a:srgbClr val="00CC66"/>
              </a:solidFill>
            </a:endParaRPr>
          </a:p>
          <a:p>
            <a:pPr eaLnBrk="1" hangingPunct="1">
              <a:buFontTx/>
              <a:buNone/>
            </a:pPr>
            <a:r>
              <a:rPr lang="en-US" sz="2800" smtClean="0">
                <a:solidFill>
                  <a:srgbClr val="0000FF"/>
                </a:solidFill>
              </a:rPr>
              <a:t>  </a:t>
            </a:r>
            <a:r>
              <a:rPr lang="en-US" sz="2800" smtClean="0">
                <a:solidFill>
                  <a:srgbClr val="00CC66"/>
                </a:solidFill>
              </a:rPr>
              <a:t>i := i + 1</a:t>
            </a:r>
          </a:p>
          <a:p>
            <a:pPr eaLnBrk="1" hangingPunct="1">
              <a:buFontTx/>
              <a:buNone/>
            </a:pPr>
            <a:r>
              <a:rPr lang="en-US" sz="2800" smtClean="0">
                <a:solidFill>
                  <a:srgbClr val="0000FF"/>
                </a:solidFill>
              </a:rPr>
              <a:t>{(</a:t>
            </a:r>
            <a:r>
              <a:rPr lang="en-US" sz="2800" smtClean="0">
                <a:solidFill>
                  <a:srgbClr val="0000FF"/>
                </a:solidFill>
                <a:sym typeface="Symbol" pitchFamily="18" charset="2"/>
              </a:rPr>
              <a:t></a:t>
            </a:r>
            <a:r>
              <a:rPr lang="en-US" sz="2800" smtClean="0">
                <a:solidFill>
                  <a:srgbClr val="0000FF"/>
                </a:solidFill>
              </a:rPr>
              <a:t>j: 0 </a:t>
            </a:r>
            <a:r>
              <a:rPr lang="en-US" sz="2800" smtClean="0">
                <a:solidFill>
                  <a:srgbClr val="0000FF"/>
                </a:solidFill>
                <a:sym typeface="Symbol" pitchFamily="18" charset="2"/>
              </a:rPr>
              <a:t></a:t>
            </a:r>
            <a:r>
              <a:rPr lang="en-US" sz="2800" smtClean="0">
                <a:solidFill>
                  <a:srgbClr val="0000FF"/>
                </a:solidFill>
              </a:rPr>
              <a:t> j &lt; i: </a:t>
            </a:r>
            <a:r>
              <a:rPr lang="en-US" sz="2800" smtClean="0">
                <a:solidFill>
                  <a:srgbClr val="0000FF"/>
                </a:solidFill>
                <a:sym typeface="Symbol" pitchFamily="18" charset="2"/>
              </a:rPr>
              <a:t>T[j] = j</a:t>
            </a:r>
            <a:r>
              <a:rPr lang="en-US" sz="2800" baseline="30000" smtClean="0">
                <a:solidFill>
                  <a:srgbClr val="0000FF"/>
                </a:solidFill>
                <a:sym typeface="Symbol" pitchFamily="18" charset="2"/>
              </a:rPr>
              <a:t>3</a:t>
            </a:r>
            <a:r>
              <a:rPr lang="en-US" sz="2800" smtClean="0">
                <a:solidFill>
                  <a:srgbClr val="0000FF"/>
                </a:solidFill>
                <a:sym typeface="Symbol" pitchFamily="18" charset="2"/>
              </a:rPr>
              <a:t>) and x = i</a:t>
            </a:r>
            <a:r>
              <a:rPr lang="en-US" sz="2800" baseline="30000" smtClean="0">
                <a:solidFill>
                  <a:srgbClr val="0000FF"/>
                </a:solidFill>
                <a:sym typeface="Symbol" pitchFamily="18" charset="2"/>
              </a:rPr>
              <a:t>3 </a:t>
            </a:r>
          </a:p>
          <a:p>
            <a:pPr eaLnBrk="1" hangingPunct="1">
              <a:buFontTx/>
              <a:buNone/>
            </a:pPr>
            <a:r>
              <a:rPr lang="en-US" sz="2800" smtClean="0">
                <a:solidFill>
                  <a:srgbClr val="0000FF"/>
                </a:solidFill>
                <a:sym typeface="Symbol" pitchFamily="18" charset="2"/>
              </a:rPr>
              <a:t>		and</a:t>
            </a:r>
            <a:r>
              <a:rPr lang="en-US" sz="2800" baseline="30000" smtClean="0">
                <a:solidFill>
                  <a:srgbClr val="0000FF"/>
                </a:solidFill>
                <a:sym typeface="Symbol" pitchFamily="18" charset="2"/>
              </a:rPr>
              <a:t>  </a:t>
            </a:r>
            <a:r>
              <a:rPr lang="en-US" sz="2800" smtClean="0">
                <a:solidFill>
                  <a:srgbClr val="0000FF"/>
                </a:solidFill>
              </a:rPr>
              <a:t>y = 3i</a:t>
            </a:r>
            <a:r>
              <a:rPr lang="en-US" sz="2800" baseline="30000" smtClean="0">
                <a:solidFill>
                  <a:srgbClr val="0000FF"/>
                </a:solidFill>
              </a:rPr>
              <a:t>2</a:t>
            </a:r>
            <a:r>
              <a:rPr lang="en-US" sz="2800" smtClean="0">
                <a:solidFill>
                  <a:srgbClr val="0000FF"/>
                </a:solidFill>
              </a:rPr>
              <a:t> + 3i + 1 </a:t>
            </a:r>
            <a:r>
              <a:rPr lang="en-US" sz="2800" smtClean="0">
                <a:solidFill>
                  <a:srgbClr val="0000FF"/>
                </a:solidFill>
                <a:sym typeface="Symbol" pitchFamily="18" charset="2"/>
              </a:rPr>
              <a:t>}</a:t>
            </a:r>
          </a:p>
        </p:txBody>
      </p:sp>
      <p:sp>
        <p:nvSpPr>
          <p:cNvPr id="146435" name="Rectangle 3"/>
          <p:cNvSpPr>
            <a:spLocks noChangeArrowheads="1"/>
          </p:cNvSpPr>
          <p:nvPr/>
        </p:nvSpPr>
        <p:spPr bwMode="auto">
          <a:xfrm>
            <a:off x="2133600" y="1981200"/>
            <a:ext cx="5105400" cy="533400"/>
          </a:xfrm>
          <a:prstGeom prst="rect">
            <a:avLst/>
          </a:prstGeom>
          <a:solidFill>
            <a:srgbClr val="993366">
              <a:alpha val="25098"/>
            </a:srgbClr>
          </a:solidFill>
          <a:ln w="9525">
            <a:noFill/>
            <a:miter lim="800000"/>
            <a:headEnd/>
            <a:tailEnd/>
          </a:ln>
        </p:spPr>
        <p:txBody>
          <a:bodyPr wrap="none" anchor="ctr"/>
          <a:lstStyle/>
          <a:p>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idx="1"/>
          </p:nvPr>
        </p:nvSpPr>
        <p:spPr/>
        <p:txBody>
          <a:bodyPr/>
          <a:lstStyle/>
          <a:p>
            <a:pPr eaLnBrk="1" hangingPunct="1">
              <a:buFontTx/>
              <a:buNone/>
            </a:pPr>
            <a:r>
              <a:rPr lang="en-US" sz="2800" smtClean="0">
                <a:solidFill>
                  <a:srgbClr val="0000FF"/>
                </a:solidFill>
              </a:rPr>
              <a:t>y + z = 3(i+1)</a:t>
            </a:r>
            <a:r>
              <a:rPr lang="en-US" sz="2800" baseline="30000" smtClean="0">
                <a:solidFill>
                  <a:srgbClr val="0000FF"/>
                </a:solidFill>
              </a:rPr>
              <a:t>2</a:t>
            </a:r>
            <a:r>
              <a:rPr lang="en-US" sz="2800" smtClean="0">
                <a:solidFill>
                  <a:srgbClr val="0000FF"/>
                </a:solidFill>
              </a:rPr>
              <a:t> + 3(i+1) + 1</a:t>
            </a:r>
          </a:p>
          <a:p>
            <a:pPr eaLnBrk="1" hangingPunct="1">
              <a:buFontTx/>
              <a:buNone/>
            </a:pPr>
            <a:endParaRPr lang="en-US" sz="2800" smtClean="0">
              <a:solidFill>
                <a:srgbClr val="0000FF"/>
              </a:solidFill>
            </a:endParaRPr>
          </a:p>
          <a:p>
            <a:pPr eaLnBrk="1" hangingPunct="1">
              <a:buFontTx/>
              <a:buNone/>
            </a:pPr>
            <a:r>
              <a:rPr lang="en-US" sz="2800" smtClean="0">
                <a:solidFill>
                  <a:srgbClr val="0000FF"/>
                </a:solidFill>
              </a:rPr>
              <a:t>y + z = 3i</a:t>
            </a:r>
            <a:r>
              <a:rPr lang="en-US" sz="2800" baseline="30000" smtClean="0">
                <a:solidFill>
                  <a:srgbClr val="0000FF"/>
                </a:solidFill>
              </a:rPr>
              <a:t>2</a:t>
            </a:r>
            <a:r>
              <a:rPr lang="en-US" sz="2800" smtClean="0">
                <a:solidFill>
                  <a:srgbClr val="0000FF"/>
                </a:solidFill>
              </a:rPr>
              <a:t> + 9i + 7</a:t>
            </a:r>
          </a:p>
          <a:p>
            <a:pPr eaLnBrk="1" hangingPunct="1">
              <a:buFontTx/>
              <a:buNone/>
            </a:pPr>
            <a:endParaRPr lang="en-US" sz="2800" smtClean="0">
              <a:solidFill>
                <a:srgbClr val="0000FF"/>
              </a:solidFill>
            </a:endParaRPr>
          </a:p>
          <a:p>
            <a:pPr eaLnBrk="1" hangingPunct="1">
              <a:buFontTx/>
              <a:buNone/>
            </a:pPr>
            <a:r>
              <a:rPr lang="en-US" sz="2800" smtClean="0">
                <a:solidFill>
                  <a:srgbClr val="0000FF"/>
                </a:solidFill>
              </a:rPr>
              <a:t>since y = 3i</a:t>
            </a:r>
            <a:r>
              <a:rPr lang="en-US" sz="2800" baseline="30000" smtClean="0">
                <a:solidFill>
                  <a:srgbClr val="0000FF"/>
                </a:solidFill>
              </a:rPr>
              <a:t>2</a:t>
            </a:r>
            <a:r>
              <a:rPr lang="en-US" sz="2800" smtClean="0">
                <a:solidFill>
                  <a:srgbClr val="0000FF"/>
                </a:solidFill>
              </a:rPr>
              <a:t> + 3i + 1,</a:t>
            </a:r>
          </a:p>
          <a:p>
            <a:pPr eaLnBrk="1" hangingPunct="1">
              <a:buFontTx/>
              <a:buNone/>
            </a:pPr>
            <a:endParaRPr lang="en-US" sz="2800" smtClean="0">
              <a:solidFill>
                <a:srgbClr val="0000FF"/>
              </a:solidFill>
            </a:endParaRPr>
          </a:p>
          <a:p>
            <a:pPr eaLnBrk="1" hangingPunct="1">
              <a:buFontTx/>
              <a:buNone/>
            </a:pPr>
            <a:r>
              <a:rPr lang="en-US" sz="2800" smtClean="0">
                <a:solidFill>
                  <a:srgbClr val="0000FF"/>
                </a:solidFill>
              </a:rPr>
              <a:t>z = 6i + 6</a:t>
            </a:r>
          </a:p>
          <a:p>
            <a:pPr eaLnBrk="1" hangingPunct="1">
              <a:buFontTx/>
              <a:buNone/>
            </a:pPr>
            <a:endParaRPr lang="en-US" sz="2800" smtClean="0">
              <a:solidFill>
                <a:srgbClr val="0000FF"/>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idx="1"/>
          </p:nvPr>
        </p:nvSpPr>
        <p:spPr>
          <a:xfrm>
            <a:off x="457200" y="533400"/>
            <a:ext cx="8229600" cy="5592763"/>
          </a:xfrm>
        </p:spPr>
        <p:txBody>
          <a:bodyPr/>
          <a:lstStyle/>
          <a:p>
            <a:pPr eaLnBrk="1" hangingPunct="1">
              <a:lnSpc>
                <a:spcPct val="80000"/>
              </a:lnSpc>
              <a:buFontTx/>
              <a:buNone/>
            </a:pPr>
            <a:r>
              <a:rPr lang="en-US" sz="2800" smtClean="0">
                <a:solidFill>
                  <a:srgbClr val="00CC66"/>
                </a:solidFill>
                <a:sym typeface="Symbol" pitchFamily="18" charset="2"/>
              </a:rPr>
              <a:t>i:=0;</a:t>
            </a:r>
          </a:p>
          <a:p>
            <a:pPr eaLnBrk="1" hangingPunct="1">
              <a:lnSpc>
                <a:spcPct val="80000"/>
              </a:lnSpc>
              <a:buFontTx/>
              <a:buNone/>
            </a:pPr>
            <a:r>
              <a:rPr lang="en-US" sz="2800" smtClean="0">
                <a:solidFill>
                  <a:srgbClr val="00CC66"/>
                </a:solidFill>
                <a:sym typeface="Symbol" pitchFamily="18" charset="2"/>
              </a:rPr>
              <a:t>x := 0;</a:t>
            </a:r>
          </a:p>
          <a:p>
            <a:pPr eaLnBrk="1" hangingPunct="1">
              <a:lnSpc>
                <a:spcPct val="80000"/>
              </a:lnSpc>
              <a:buFontTx/>
              <a:buNone/>
            </a:pPr>
            <a:r>
              <a:rPr lang="en-US" sz="2800" smtClean="0">
                <a:solidFill>
                  <a:srgbClr val="00CC66"/>
                </a:solidFill>
                <a:sym typeface="Symbol" pitchFamily="18" charset="2"/>
              </a:rPr>
              <a:t>y := 1;</a:t>
            </a:r>
          </a:p>
          <a:p>
            <a:pPr eaLnBrk="1" hangingPunct="1">
              <a:lnSpc>
                <a:spcPct val="80000"/>
              </a:lnSpc>
              <a:buFontTx/>
              <a:buNone/>
            </a:pPr>
            <a:r>
              <a:rPr lang="en-US" sz="2800" smtClean="0">
                <a:solidFill>
                  <a:srgbClr val="FF5050"/>
                </a:solidFill>
                <a:sym typeface="Symbol" pitchFamily="18" charset="2"/>
              </a:rPr>
              <a:t>z := 6</a:t>
            </a:r>
          </a:p>
          <a:p>
            <a:pPr eaLnBrk="1" hangingPunct="1">
              <a:lnSpc>
                <a:spcPct val="80000"/>
              </a:lnSpc>
              <a:buFontTx/>
              <a:buNone/>
            </a:pPr>
            <a:r>
              <a:rPr lang="en-US" sz="2800" smtClean="0">
                <a:solidFill>
                  <a:srgbClr val="00CC66"/>
                </a:solidFill>
                <a:sym typeface="Symbol" pitchFamily="18" charset="2"/>
              </a:rPr>
              <a:t>while (i </a:t>
            </a:r>
            <a:r>
              <a:rPr lang="en-US" sz="2800" smtClean="0">
                <a:solidFill>
                  <a:srgbClr val="00CC66"/>
                </a:solidFill>
                <a:cs typeface="Arial" charset="0"/>
                <a:sym typeface="Symbol" pitchFamily="18" charset="2"/>
              </a:rPr>
              <a:t>≠</a:t>
            </a:r>
            <a:r>
              <a:rPr lang="en-US" sz="2800" smtClean="0">
                <a:solidFill>
                  <a:srgbClr val="00CC66"/>
                </a:solidFill>
                <a:sym typeface="Symbol" pitchFamily="18" charset="2"/>
              </a:rPr>
              <a:t> N)</a:t>
            </a:r>
          </a:p>
          <a:p>
            <a:pPr eaLnBrk="1" hangingPunct="1">
              <a:lnSpc>
                <a:spcPct val="80000"/>
              </a:lnSpc>
              <a:buFontTx/>
              <a:buNone/>
            </a:pPr>
            <a:r>
              <a:rPr lang="en-US" sz="2800" smtClean="0">
                <a:solidFill>
                  <a:srgbClr val="0000FF"/>
                </a:solidFill>
              </a:rPr>
              <a:t>{(</a:t>
            </a:r>
            <a:r>
              <a:rPr lang="en-US" sz="2800" smtClean="0">
                <a:solidFill>
                  <a:srgbClr val="0000FF"/>
                </a:solidFill>
                <a:sym typeface="Symbol" pitchFamily="18" charset="2"/>
              </a:rPr>
              <a:t></a:t>
            </a:r>
            <a:r>
              <a:rPr lang="en-US" sz="2800" smtClean="0">
                <a:solidFill>
                  <a:srgbClr val="0000FF"/>
                </a:solidFill>
              </a:rPr>
              <a:t>j: 0 </a:t>
            </a:r>
            <a:r>
              <a:rPr lang="en-US" sz="2800" smtClean="0">
                <a:solidFill>
                  <a:srgbClr val="0000FF"/>
                </a:solidFill>
                <a:sym typeface="Symbol" pitchFamily="18" charset="2"/>
              </a:rPr>
              <a:t></a:t>
            </a:r>
            <a:r>
              <a:rPr lang="en-US" sz="2800" smtClean="0">
                <a:solidFill>
                  <a:srgbClr val="0000FF"/>
                </a:solidFill>
              </a:rPr>
              <a:t> j &lt; i: </a:t>
            </a:r>
            <a:r>
              <a:rPr lang="en-US" sz="2800" smtClean="0">
                <a:solidFill>
                  <a:srgbClr val="0000FF"/>
                </a:solidFill>
                <a:sym typeface="Symbol" pitchFamily="18" charset="2"/>
              </a:rPr>
              <a:t>T[j] = j</a:t>
            </a:r>
            <a:r>
              <a:rPr lang="en-US" sz="2800" baseline="30000" smtClean="0">
                <a:solidFill>
                  <a:srgbClr val="0000FF"/>
                </a:solidFill>
                <a:sym typeface="Symbol" pitchFamily="18" charset="2"/>
              </a:rPr>
              <a:t>3</a:t>
            </a:r>
            <a:r>
              <a:rPr lang="en-US" sz="2800" smtClean="0">
                <a:solidFill>
                  <a:srgbClr val="0000FF"/>
                </a:solidFill>
                <a:sym typeface="Symbol" pitchFamily="18" charset="2"/>
              </a:rPr>
              <a:t>) and x = i</a:t>
            </a:r>
            <a:r>
              <a:rPr lang="en-US" sz="2800" baseline="30000" smtClean="0">
                <a:solidFill>
                  <a:srgbClr val="0000FF"/>
                </a:solidFill>
                <a:sym typeface="Symbol" pitchFamily="18" charset="2"/>
              </a:rPr>
              <a:t>3 </a:t>
            </a:r>
          </a:p>
          <a:p>
            <a:pPr eaLnBrk="1" hangingPunct="1">
              <a:lnSpc>
                <a:spcPct val="80000"/>
              </a:lnSpc>
              <a:buFontTx/>
              <a:buNone/>
            </a:pPr>
            <a:r>
              <a:rPr lang="en-US" sz="2800" smtClean="0">
                <a:solidFill>
                  <a:srgbClr val="0000FF"/>
                </a:solidFill>
                <a:sym typeface="Symbol" pitchFamily="18" charset="2"/>
              </a:rPr>
              <a:t>		and</a:t>
            </a:r>
            <a:r>
              <a:rPr lang="en-US" sz="2800" baseline="30000" smtClean="0">
                <a:solidFill>
                  <a:srgbClr val="0000FF"/>
                </a:solidFill>
                <a:sym typeface="Symbol" pitchFamily="18" charset="2"/>
              </a:rPr>
              <a:t>  </a:t>
            </a:r>
            <a:r>
              <a:rPr lang="en-US" sz="2800" smtClean="0">
                <a:solidFill>
                  <a:srgbClr val="0000FF"/>
                </a:solidFill>
              </a:rPr>
              <a:t>y = 3i</a:t>
            </a:r>
            <a:r>
              <a:rPr lang="en-US" sz="2800" baseline="30000" smtClean="0">
                <a:solidFill>
                  <a:srgbClr val="0000FF"/>
                </a:solidFill>
              </a:rPr>
              <a:t>2</a:t>
            </a:r>
            <a:r>
              <a:rPr lang="en-US" sz="2800" smtClean="0">
                <a:solidFill>
                  <a:srgbClr val="0000FF"/>
                </a:solidFill>
              </a:rPr>
              <a:t> + 2i + 1 and </a:t>
            </a:r>
            <a:r>
              <a:rPr lang="en-US" sz="2800" smtClean="0">
                <a:solidFill>
                  <a:srgbClr val="FF5050"/>
                </a:solidFill>
              </a:rPr>
              <a:t>z = 6i + 6</a:t>
            </a:r>
            <a:r>
              <a:rPr lang="en-US" sz="2800" smtClean="0">
                <a:solidFill>
                  <a:srgbClr val="0000FF"/>
                </a:solidFill>
                <a:sym typeface="Symbol" pitchFamily="18" charset="2"/>
              </a:rPr>
              <a:t>}</a:t>
            </a:r>
          </a:p>
          <a:p>
            <a:pPr eaLnBrk="1" hangingPunct="1">
              <a:lnSpc>
                <a:spcPct val="80000"/>
              </a:lnSpc>
              <a:buFontTx/>
              <a:buNone/>
            </a:pPr>
            <a:r>
              <a:rPr lang="en-US" sz="2800" smtClean="0">
                <a:solidFill>
                  <a:srgbClr val="00CC66"/>
                </a:solidFill>
                <a:sym typeface="Symbol" pitchFamily="18" charset="2"/>
              </a:rPr>
              <a:t>{  T[i] := x;</a:t>
            </a:r>
          </a:p>
          <a:p>
            <a:pPr eaLnBrk="1" hangingPunct="1">
              <a:lnSpc>
                <a:spcPct val="80000"/>
              </a:lnSpc>
              <a:buFontTx/>
              <a:buNone/>
            </a:pPr>
            <a:r>
              <a:rPr lang="en-US" sz="2800" smtClean="0">
                <a:solidFill>
                  <a:srgbClr val="00CC66"/>
                </a:solidFill>
                <a:sym typeface="Symbol" pitchFamily="18" charset="2"/>
              </a:rPr>
              <a:t>    x := x + y;</a:t>
            </a:r>
          </a:p>
          <a:p>
            <a:pPr eaLnBrk="1" hangingPunct="1">
              <a:lnSpc>
                <a:spcPct val="80000"/>
              </a:lnSpc>
              <a:buFontTx/>
              <a:buNone/>
            </a:pPr>
            <a:r>
              <a:rPr lang="en-US" sz="2800" smtClean="0">
                <a:solidFill>
                  <a:srgbClr val="00CC66"/>
                </a:solidFill>
                <a:sym typeface="Symbol" pitchFamily="18" charset="2"/>
              </a:rPr>
              <a:t>    y := y + z</a:t>
            </a:r>
          </a:p>
          <a:p>
            <a:pPr eaLnBrk="1" hangingPunct="1">
              <a:lnSpc>
                <a:spcPct val="80000"/>
              </a:lnSpc>
              <a:buFontTx/>
              <a:buNone/>
            </a:pPr>
            <a:r>
              <a:rPr lang="en-US" sz="2800" smtClean="0">
                <a:solidFill>
                  <a:srgbClr val="FF5050"/>
                </a:solidFill>
                <a:sym typeface="Symbol" pitchFamily="18" charset="2"/>
              </a:rPr>
              <a:t>    z := z + 6</a:t>
            </a:r>
          </a:p>
          <a:p>
            <a:pPr eaLnBrk="1" hangingPunct="1">
              <a:lnSpc>
                <a:spcPct val="80000"/>
              </a:lnSpc>
              <a:buFontTx/>
              <a:buNone/>
            </a:pPr>
            <a:r>
              <a:rPr lang="en-US" sz="2800" smtClean="0">
                <a:solidFill>
                  <a:srgbClr val="00CC66"/>
                </a:solidFill>
                <a:sym typeface="Symbol" pitchFamily="18" charset="2"/>
              </a:rPr>
              <a:t>    i := i+1;</a:t>
            </a:r>
          </a:p>
          <a:p>
            <a:pPr eaLnBrk="1" hangingPunct="1">
              <a:lnSpc>
                <a:spcPct val="80000"/>
              </a:lnSpc>
              <a:buFontTx/>
              <a:buNone/>
            </a:pPr>
            <a:r>
              <a:rPr lang="en-US" sz="2800" smtClean="0">
                <a:solidFill>
                  <a:srgbClr val="00CC66"/>
                </a:solidFill>
                <a:sym typeface="Symbol" pitchFamily="18" charset="2"/>
              </a:rPr>
              <a:t>}</a:t>
            </a:r>
          </a:p>
          <a:p>
            <a:pPr eaLnBrk="1" hangingPunct="1">
              <a:lnSpc>
                <a:spcPct val="80000"/>
              </a:lnSpc>
              <a:buFontTx/>
              <a:buNone/>
            </a:pPr>
            <a:endParaRPr lang="en-US" sz="2800" smtClean="0">
              <a:solidFill>
                <a:srgbClr val="00CC66"/>
              </a:solidFill>
              <a:sym typeface="Symbol" pitchFamily="18" charset="2"/>
            </a:endParaRPr>
          </a:p>
        </p:txBody>
      </p:sp>
      <p:sp>
        <p:nvSpPr>
          <p:cNvPr id="148483" name="Text Box 3"/>
          <p:cNvSpPr txBox="1">
            <a:spLocks noChangeArrowheads="1"/>
          </p:cNvSpPr>
          <p:nvPr/>
        </p:nvSpPr>
        <p:spPr bwMode="auto">
          <a:xfrm>
            <a:off x="5105400" y="5029200"/>
            <a:ext cx="3810000" cy="1616075"/>
          </a:xfrm>
          <a:prstGeom prst="rect">
            <a:avLst/>
          </a:prstGeom>
          <a:solidFill>
            <a:schemeClr val="accent1"/>
          </a:solidFill>
          <a:ln w="9525">
            <a:noFill/>
            <a:miter lim="800000"/>
            <a:headEnd/>
            <a:tailEnd/>
          </a:ln>
        </p:spPr>
        <p:txBody>
          <a:bodyPr>
            <a:spAutoFit/>
          </a:bodyPr>
          <a:lstStyle/>
          <a:p>
            <a:pPr>
              <a:spcBef>
                <a:spcPct val="50000"/>
              </a:spcBef>
              <a:buFontTx/>
              <a:buChar char="•"/>
            </a:pPr>
            <a:r>
              <a:rPr lang="en-US" sz="2000"/>
              <a:t>Add variable z = 6i + 6 and strengthen invariant</a:t>
            </a:r>
          </a:p>
          <a:p>
            <a:pPr>
              <a:spcBef>
                <a:spcPct val="50000"/>
              </a:spcBef>
              <a:buFontTx/>
              <a:buChar char="•"/>
            </a:pPr>
            <a:r>
              <a:rPr lang="en-US" sz="2000"/>
              <a:t>Initialize z</a:t>
            </a:r>
          </a:p>
          <a:p>
            <a:pPr>
              <a:spcBef>
                <a:spcPct val="50000"/>
              </a:spcBef>
              <a:buFontTx/>
              <a:buChar char="•"/>
            </a:pPr>
            <a:r>
              <a:rPr lang="en-US" sz="2000"/>
              <a:t>Update z using only addition</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idx="1"/>
          </p:nvPr>
        </p:nvSpPr>
        <p:spPr>
          <a:xfrm>
            <a:off x="457200" y="609600"/>
            <a:ext cx="8229600" cy="5516563"/>
          </a:xfrm>
        </p:spPr>
        <p:txBody>
          <a:bodyPr/>
          <a:lstStyle/>
          <a:p>
            <a:pPr eaLnBrk="1" hangingPunct="1"/>
            <a:r>
              <a:rPr lang="en-US" sz="2800" smtClean="0"/>
              <a:t>Procedures and other language constructs can be handled</a:t>
            </a:r>
          </a:p>
          <a:p>
            <a:pPr eaLnBrk="1" hangingPunct="1">
              <a:buFontTx/>
              <a:buNone/>
            </a:pPr>
            <a:endParaRPr lang="en-US" sz="2800" smtClean="0"/>
          </a:p>
          <a:p>
            <a:pPr eaLnBrk="1" hangingPunct="1"/>
            <a:r>
              <a:rPr lang="en-US" sz="2800" smtClean="0"/>
              <a:t>Aliases break the axioms that we have seen</a:t>
            </a:r>
          </a:p>
          <a:p>
            <a:pPr eaLnBrk="1" hangingPunct="1">
              <a:buFontTx/>
              <a:buNone/>
            </a:pPr>
            <a:endParaRPr lang="en-US" sz="2800" smtClean="0"/>
          </a:p>
          <a:p>
            <a:pPr eaLnBrk="1" hangingPunct="1"/>
            <a:r>
              <a:rPr lang="en-US" sz="2800" smtClean="0"/>
              <a:t>From the assignment axiom:</a:t>
            </a:r>
          </a:p>
          <a:p>
            <a:pPr lvl="1" eaLnBrk="1" hangingPunct="1">
              <a:buFontTx/>
              <a:buNone/>
            </a:pPr>
            <a:r>
              <a:rPr lang="en-US" sz="2400" smtClean="0"/>
              <a:t> {y = 0}</a:t>
            </a:r>
          </a:p>
          <a:p>
            <a:pPr lvl="1" eaLnBrk="1" hangingPunct="1">
              <a:buFontTx/>
              <a:buNone/>
            </a:pPr>
            <a:r>
              <a:rPr lang="en-US" sz="2400" smtClean="0"/>
              <a:t>x := x + 1</a:t>
            </a:r>
          </a:p>
          <a:p>
            <a:pPr lvl="1" eaLnBrk="1" hangingPunct="1">
              <a:buFontTx/>
              <a:buNone/>
            </a:pPr>
            <a:r>
              <a:rPr lang="en-US" sz="2400" smtClean="0"/>
              <a:t> {y = 0}</a:t>
            </a:r>
          </a:p>
          <a:p>
            <a:pPr lvl="1" eaLnBrk="1" hangingPunct="1">
              <a:buFontTx/>
              <a:buNone/>
            </a:pPr>
            <a:r>
              <a:rPr lang="en-US" smtClean="0"/>
              <a:t>but this is not sound if x and y are aliases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idx="1"/>
          </p:nvPr>
        </p:nvSpPr>
        <p:spPr>
          <a:xfrm>
            <a:off x="457200" y="609600"/>
            <a:ext cx="8229600" cy="5516563"/>
          </a:xfrm>
        </p:spPr>
        <p:txBody>
          <a:bodyPr>
            <a:normAutofit lnSpcReduction="10000"/>
          </a:bodyPr>
          <a:lstStyle/>
          <a:p>
            <a:pPr eaLnBrk="1" hangingPunct="1">
              <a:buFontTx/>
              <a:buNone/>
            </a:pPr>
            <a:r>
              <a:rPr lang="en-US" sz="2800" smtClean="0"/>
              <a:t>Using ideas from axiomatic semantics informally in programming</a:t>
            </a:r>
          </a:p>
          <a:p>
            <a:pPr eaLnBrk="1" hangingPunct="1">
              <a:buFontTx/>
              <a:buNone/>
            </a:pPr>
            <a:endParaRPr lang="en-US" sz="2800" smtClean="0"/>
          </a:p>
          <a:p>
            <a:pPr eaLnBrk="1" hangingPunct="1">
              <a:buFontTx/>
              <a:buNone/>
            </a:pPr>
            <a:r>
              <a:rPr lang="en-US" sz="2800" smtClean="0"/>
              <a:t>The assert statement in Java, C, C++, etc.</a:t>
            </a:r>
          </a:p>
          <a:p>
            <a:pPr eaLnBrk="1" hangingPunct="1">
              <a:buFontTx/>
              <a:buNone/>
            </a:pPr>
            <a:endParaRPr lang="en-US" sz="2800" smtClean="0"/>
          </a:p>
          <a:p>
            <a:pPr eaLnBrk="1" hangingPunct="1">
              <a:buFontTx/>
              <a:buNone/>
            </a:pPr>
            <a:r>
              <a:rPr lang="en-US" sz="2800" smtClean="0"/>
              <a:t>Should only be used in the sense of “if the assertion is violated, the program has an error”, not for programmed control flow.</a:t>
            </a:r>
          </a:p>
          <a:p>
            <a:pPr eaLnBrk="1" hangingPunct="1">
              <a:buFontTx/>
              <a:buNone/>
            </a:pPr>
            <a:endParaRPr lang="en-US" sz="2800" smtClean="0"/>
          </a:p>
          <a:p>
            <a:pPr eaLnBrk="1" hangingPunct="1">
              <a:buFontTx/>
              <a:buNone/>
            </a:pPr>
            <a:r>
              <a:rPr lang="en-US" sz="2800" smtClean="0"/>
              <a:t>In java, assertion checking is disabled by default, can be turned on when at execution time.</a:t>
            </a:r>
          </a:p>
          <a:p>
            <a:pPr eaLnBrk="1" hangingPunct="1">
              <a:buFontTx/>
              <a:buNone/>
            </a:pPr>
            <a:endParaRPr lang="en-US" sz="2800" smtClean="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p:txBody>
          <a:bodyPr/>
          <a:lstStyle/>
          <a:p>
            <a:pPr eaLnBrk="1" hangingPunct="1">
              <a:buFontTx/>
              <a:buNone/>
            </a:pPr>
            <a:r>
              <a:rPr lang="en-US" smtClean="0"/>
              <a:t>Programming language support for assertions</a:t>
            </a:r>
          </a:p>
          <a:p>
            <a:pPr eaLnBrk="1" hangingPunct="1">
              <a:buFontTx/>
              <a:buNone/>
            </a:pPr>
            <a:r>
              <a:rPr lang="en-US" smtClean="0"/>
              <a:t>Bertrand Meyer in Eiffel  (1980s)</a:t>
            </a:r>
          </a:p>
          <a:p>
            <a:pPr eaLnBrk="1" hangingPunct="1">
              <a:buFontTx/>
              <a:buNone/>
            </a:pPr>
            <a:endParaRPr lang="en-US" smtClean="0"/>
          </a:p>
        </p:txBody>
      </p:sp>
      <p:sp>
        <p:nvSpPr>
          <p:cNvPr id="151554" name="Rectangle 2"/>
          <p:cNvSpPr>
            <a:spLocks noGrp="1" noChangeArrowheads="1"/>
          </p:cNvSpPr>
          <p:nvPr>
            <p:ph type="title"/>
          </p:nvPr>
        </p:nvSpPr>
        <p:spPr/>
        <p:txBody>
          <a:bodyPr/>
          <a:lstStyle/>
          <a:p>
            <a:pPr eaLnBrk="1" hangingPunct="1"/>
            <a:r>
              <a:rPr lang="en-US" smtClean="0"/>
              <a:t>Design by Contract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idx="1"/>
          </p:nvPr>
        </p:nvSpPr>
        <p:spPr>
          <a:xfrm>
            <a:off x="457200" y="762000"/>
            <a:ext cx="8229600" cy="5364163"/>
          </a:xfrm>
        </p:spPr>
        <p:txBody>
          <a:bodyPr/>
          <a:lstStyle/>
          <a:p>
            <a:pPr eaLnBrk="1" hangingPunct="1">
              <a:lnSpc>
                <a:spcPct val="80000"/>
              </a:lnSpc>
              <a:buFontTx/>
              <a:buNone/>
            </a:pPr>
            <a:r>
              <a:rPr lang="en-US" sz="2400" smtClean="0"/>
              <a:t>Recall logic variables to “save” value of variable in precondition</a:t>
            </a:r>
          </a:p>
          <a:p>
            <a:pPr lvl="2" eaLnBrk="1" hangingPunct="1">
              <a:lnSpc>
                <a:spcPct val="80000"/>
              </a:lnSpc>
              <a:buFontTx/>
              <a:buNone/>
            </a:pPr>
            <a:r>
              <a:rPr lang="en-US" smtClean="0">
                <a:solidFill>
                  <a:srgbClr val="0000FF"/>
                </a:solidFill>
              </a:rPr>
              <a:t>{x = Z}</a:t>
            </a:r>
          </a:p>
          <a:p>
            <a:pPr lvl="2" eaLnBrk="1" hangingPunct="1">
              <a:lnSpc>
                <a:spcPct val="80000"/>
              </a:lnSpc>
              <a:buFontTx/>
              <a:buNone/>
            </a:pPr>
            <a:r>
              <a:rPr lang="en-US" smtClean="0">
                <a:solidFill>
                  <a:srgbClr val="00CC66"/>
                </a:solidFill>
              </a:rPr>
              <a:t>x := x+1</a:t>
            </a:r>
          </a:p>
          <a:p>
            <a:pPr lvl="2" eaLnBrk="1" hangingPunct="1">
              <a:lnSpc>
                <a:spcPct val="80000"/>
              </a:lnSpc>
              <a:buFontTx/>
              <a:buNone/>
            </a:pPr>
            <a:r>
              <a:rPr lang="en-US" smtClean="0">
                <a:solidFill>
                  <a:srgbClr val="0000FF"/>
                </a:solidFill>
              </a:rPr>
              <a:t>{x &gt; Z}</a:t>
            </a:r>
          </a:p>
          <a:p>
            <a:pPr eaLnBrk="1" hangingPunct="1">
              <a:lnSpc>
                <a:spcPct val="80000"/>
              </a:lnSpc>
              <a:buFontTx/>
              <a:buNone/>
            </a:pPr>
            <a:endParaRPr lang="en-US" sz="2400" smtClean="0"/>
          </a:p>
          <a:p>
            <a:pPr eaLnBrk="1" hangingPunct="1">
              <a:lnSpc>
                <a:spcPct val="80000"/>
              </a:lnSpc>
              <a:buFontTx/>
              <a:buNone/>
            </a:pPr>
            <a:r>
              <a:rPr lang="en-US" sz="2400" smtClean="0"/>
              <a:t>In Eiffel, use </a:t>
            </a:r>
            <a:r>
              <a:rPr lang="en-US" sz="2400" smtClean="0">
                <a:solidFill>
                  <a:srgbClr val="FF5050"/>
                </a:solidFill>
              </a:rPr>
              <a:t>old </a:t>
            </a:r>
          </a:p>
          <a:p>
            <a:pPr lvl="2" eaLnBrk="1" hangingPunct="1">
              <a:lnSpc>
                <a:spcPct val="80000"/>
              </a:lnSpc>
              <a:buFontTx/>
              <a:buNone/>
            </a:pPr>
            <a:r>
              <a:rPr lang="en-US" smtClean="0">
                <a:solidFill>
                  <a:srgbClr val="0000FF"/>
                </a:solidFill>
              </a:rPr>
              <a:t>{true}</a:t>
            </a:r>
          </a:p>
          <a:p>
            <a:pPr lvl="2" eaLnBrk="1" hangingPunct="1">
              <a:lnSpc>
                <a:spcPct val="80000"/>
              </a:lnSpc>
              <a:buFontTx/>
              <a:buNone/>
            </a:pPr>
            <a:r>
              <a:rPr lang="en-US" smtClean="0">
                <a:solidFill>
                  <a:srgbClr val="00CC66"/>
                </a:solidFill>
              </a:rPr>
              <a:t>x := x+1</a:t>
            </a:r>
          </a:p>
          <a:p>
            <a:pPr lvl="2" eaLnBrk="1" hangingPunct="1">
              <a:lnSpc>
                <a:spcPct val="80000"/>
              </a:lnSpc>
              <a:buFontTx/>
              <a:buNone/>
            </a:pPr>
            <a:r>
              <a:rPr lang="en-US" smtClean="0">
                <a:solidFill>
                  <a:srgbClr val="0000FF"/>
                </a:solidFill>
              </a:rPr>
              <a:t>{x &gt; </a:t>
            </a:r>
            <a:r>
              <a:rPr lang="en-US" smtClean="0">
                <a:solidFill>
                  <a:srgbClr val="FF5050"/>
                </a:solidFill>
              </a:rPr>
              <a:t>old x</a:t>
            </a:r>
            <a:r>
              <a:rPr lang="en-US" smtClean="0">
                <a:solidFill>
                  <a:srgbClr val="0000FF"/>
                </a:solidFill>
              </a:rPr>
              <a:t>}</a:t>
            </a:r>
          </a:p>
          <a:p>
            <a:pPr eaLnBrk="1" hangingPunct="1">
              <a:lnSpc>
                <a:spcPct val="80000"/>
              </a:lnSpc>
              <a:buFontTx/>
              <a:buNone/>
            </a:pPr>
            <a:endParaRPr lang="en-US" sz="2400" smtClean="0">
              <a:solidFill>
                <a:srgbClr val="0000FF"/>
              </a:solidFill>
            </a:endParaRPr>
          </a:p>
          <a:p>
            <a:pPr eaLnBrk="1" hangingPunct="1">
              <a:lnSpc>
                <a:spcPct val="80000"/>
              </a:lnSpc>
              <a:buFontTx/>
              <a:buNone/>
            </a:pPr>
            <a:r>
              <a:rPr lang="en-US" sz="2400" smtClean="0"/>
              <a:t>(in some other formalisms, use x’ for old x)</a:t>
            </a:r>
          </a:p>
          <a:p>
            <a:pPr eaLnBrk="1" hangingPunct="1">
              <a:lnSpc>
                <a:spcPct val="80000"/>
              </a:lnSpc>
              <a:buFontTx/>
              <a:buNone/>
            </a:pPr>
            <a:endParaRPr lang="en-US" sz="2400" smtClean="0"/>
          </a:p>
          <a:p>
            <a:pPr eaLnBrk="1" hangingPunct="1">
              <a:lnSpc>
                <a:spcPct val="80000"/>
              </a:lnSpc>
              <a:buFontTx/>
              <a:buNone/>
            </a:pPr>
            <a:r>
              <a:rPr lang="en-US" sz="2400" smtClean="0"/>
              <a:t>Actual Eiffel syntax uses </a:t>
            </a:r>
            <a:r>
              <a:rPr lang="en-US" sz="2400" smtClean="0">
                <a:solidFill>
                  <a:srgbClr val="0000FF"/>
                </a:solidFill>
              </a:rPr>
              <a:t>requires</a:t>
            </a:r>
            <a:r>
              <a:rPr lang="en-US" sz="2400" smtClean="0"/>
              <a:t> and </a:t>
            </a:r>
            <a:r>
              <a:rPr lang="en-US" sz="2400" smtClean="0">
                <a:solidFill>
                  <a:srgbClr val="0000FF"/>
                </a:solidFill>
              </a:rPr>
              <a:t>ensures</a:t>
            </a:r>
            <a:r>
              <a:rPr lang="en-US" sz="2400" smtClean="0"/>
              <a:t> for pre and postconditions</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idx="1"/>
          </p:nvPr>
        </p:nvSpPr>
        <p:spPr>
          <a:xfrm>
            <a:off x="457200" y="381000"/>
            <a:ext cx="8229600" cy="6248400"/>
          </a:xfrm>
        </p:spPr>
        <p:txBody>
          <a:bodyPr/>
          <a:lstStyle/>
          <a:p>
            <a:pPr eaLnBrk="1" hangingPunct="1">
              <a:lnSpc>
                <a:spcPct val="80000"/>
              </a:lnSpc>
              <a:buFontTx/>
              <a:buNone/>
            </a:pPr>
            <a:r>
              <a:rPr lang="en-US" sz="1600" smtClean="0">
                <a:solidFill>
                  <a:srgbClr val="00CC66"/>
                </a:solidFill>
              </a:rPr>
              <a:t>class Stack</a:t>
            </a:r>
          </a:p>
          <a:p>
            <a:pPr eaLnBrk="1" hangingPunct="1">
              <a:lnSpc>
                <a:spcPct val="80000"/>
              </a:lnSpc>
              <a:buFontTx/>
              <a:buNone/>
            </a:pPr>
            <a:r>
              <a:rPr lang="en-US" sz="1600" smtClean="0">
                <a:solidFill>
                  <a:srgbClr val="00CC66"/>
                </a:solidFill>
              </a:rPr>
              <a:t>{  int count;  //number of stack elements </a:t>
            </a:r>
          </a:p>
          <a:p>
            <a:pPr eaLnBrk="1" hangingPunct="1">
              <a:lnSpc>
                <a:spcPct val="80000"/>
              </a:lnSpc>
              <a:buFontTx/>
              <a:buNone/>
            </a:pPr>
            <a:r>
              <a:rPr lang="en-US" sz="1600" smtClean="0">
                <a:solidFill>
                  <a:srgbClr val="00CC66"/>
                </a:solidFill>
              </a:rPr>
              <a:t>    T top()</a:t>
            </a:r>
          </a:p>
          <a:p>
            <a:pPr eaLnBrk="1" hangingPunct="1">
              <a:lnSpc>
                <a:spcPct val="80000"/>
              </a:lnSpc>
              <a:buFontTx/>
              <a:buNone/>
            </a:pPr>
            <a:r>
              <a:rPr lang="en-US" sz="1600" smtClean="0">
                <a:solidFill>
                  <a:srgbClr val="00CC66"/>
                </a:solidFill>
              </a:rPr>
              <a:t>    {</a:t>
            </a:r>
            <a:endParaRPr lang="en-US" sz="1600" b="1" smtClean="0">
              <a:solidFill>
                <a:srgbClr val="00CC66"/>
              </a:solidFill>
            </a:endParaRPr>
          </a:p>
          <a:p>
            <a:pPr eaLnBrk="1" hangingPunct="1">
              <a:lnSpc>
                <a:spcPct val="80000"/>
              </a:lnSpc>
              <a:buFontTx/>
              <a:buNone/>
            </a:pPr>
            <a:r>
              <a:rPr lang="en-US" sz="1600" b="1" smtClean="0">
                <a:solidFill>
                  <a:srgbClr val="00CC66"/>
                </a:solidFill>
              </a:rPr>
              <a:t>       </a:t>
            </a:r>
            <a:r>
              <a:rPr lang="en-US" sz="1600" b="1" smtClean="0">
                <a:solidFill>
                  <a:srgbClr val="0000FF"/>
                </a:solidFill>
              </a:rPr>
              <a:t>require !empty()</a:t>
            </a:r>
            <a:endParaRPr lang="en-US" sz="1600" smtClean="0">
              <a:solidFill>
                <a:srgbClr val="0000FF"/>
              </a:solidFill>
            </a:endParaRPr>
          </a:p>
          <a:p>
            <a:pPr eaLnBrk="1" hangingPunct="1">
              <a:lnSpc>
                <a:spcPct val="80000"/>
              </a:lnSpc>
              <a:buFontTx/>
              <a:buNone/>
            </a:pPr>
            <a:r>
              <a:rPr lang="en-US" sz="1600" smtClean="0">
                <a:solidFill>
                  <a:srgbClr val="00CC66"/>
                </a:solidFill>
              </a:rPr>
              <a:t>       …return top element (but don’t remove it)…</a:t>
            </a:r>
          </a:p>
          <a:p>
            <a:pPr eaLnBrk="1" hangingPunct="1">
              <a:lnSpc>
                <a:spcPct val="80000"/>
              </a:lnSpc>
              <a:buFontTx/>
              <a:buNone/>
            </a:pPr>
            <a:r>
              <a:rPr lang="en-US" sz="1600" smtClean="0">
                <a:solidFill>
                  <a:srgbClr val="00CC66"/>
                </a:solidFill>
              </a:rPr>
              <a:t>    } </a:t>
            </a:r>
          </a:p>
          <a:p>
            <a:pPr eaLnBrk="1" hangingPunct="1">
              <a:lnSpc>
                <a:spcPct val="80000"/>
              </a:lnSpc>
              <a:buFontTx/>
              <a:buNone/>
            </a:pPr>
            <a:r>
              <a:rPr lang="en-US" sz="1600" smtClean="0">
                <a:solidFill>
                  <a:srgbClr val="00CC66"/>
                </a:solidFill>
              </a:rPr>
              <a:t>   </a:t>
            </a:r>
          </a:p>
          <a:p>
            <a:pPr eaLnBrk="1" hangingPunct="1">
              <a:lnSpc>
                <a:spcPct val="80000"/>
              </a:lnSpc>
              <a:buFontTx/>
              <a:buNone/>
            </a:pPr>
            <a:r>
              <a:rPr lang="en-US" sz="1600" smtClean="0">
                <a:solidFill>
                  <a:srgbClr val="00CC66"/>
                </a:solidFill>
              </a:rPr>
              <a:t>    boolean empty(){…..}</a:t>
            </a:r>
          </a:p>
          <a:p>
            <a:pPr eaLnBrk="1" hangingPunct="1">
              <a:lnSpc>
                <a:spcPct val="80000"/>
              </a:lnSpc>
              <a:buFontTx/>
              <a:buNone/>
            </a:pPr>
            <a:r>
              <a:rPr lang="en-US" sz="1600" smtClean="0">
                <a:solidFill>
                  <a:srgbClr val="00CC66"/>
                </a:solidFill>
              </a:rPr>
              <a:t>    boolean full(){….}</a:t>
            </a:r>
          </a:p>
          <a:p>
            <a:pPr eaLnBrk="1" hangingPunct="1">
              <a:lnSpc>
                <a:spcPct val="80000"/>
              </a:lnSpc>
              <a:buFontTx/>
              <a:buNone/>
            </a:pPr>
            <a:r>
              <a:rPr lang="en-US" sz="1600" smtClean="0">
                <a:solidFill>
                  <a:srgbClr val="00CC66"/>
                </a:solidFill>
              </a:rPr>
              <a:t>    void put(T x)</a:t>
            </a:r>
          </a:p>
          <a:p>
            <a:pPr eaLnBrk="1" hangingPunct="1">
              <a:lnSpc>
                <a:spcPct val="80000"/>
              </a:lnSpc>
              <a:buFontTx/>
              <a:buNone/>
            </a:pPr>
            <a:r>
              <a:rPr lang="en-US" sz="1600" smtClean="0">
                <a:solidFill>
                  <a:srgbClr val="00CC66"/>
                </a:solidFill>
              </a:rPr>
              <a:t>    {  </a:t>
            </a:r>
            <a:r>
              <a:rPr lang="en-US" sz="1600" b="1" smtClean="0">
                <a:solidFill>
                  <a:srgbClr val="0000FF"/>
                </a:solidFill>
              </a:rPr>
              <a:t>require !full()</a:t>
            </a:r>
            <a:endParaRPr lang="en-US" sz="1600" smtClean="0">
              <a:solidFill>
                <a:srgbClr val="0000FF"/>
              </a:solidFill>
            </a:endParaRPr>
          </a:p>
          <a:p>
            <a:pPr eaLnBrk="1" hangingPunct="1">
              <a:lnSpc>
                <a:spcPct val="80000"/>
              </a:lnSpc>
              <a:buFontTx/>
              <a:buNone/>
            </a:pPr>
            <a:r>
              <a:rPr lang="en-US" sz="1600" smtClean="0">
                <a:solidFill>
                  <a:srgbClr val="00CC66"/>
                </a:solidFill>
              </a:rPr>
              <a:t>        …..put x on stack…..</a:t>
            </a:r>
            <a:endParaRPr lang="en-US" sz="1600" b="1" smtClean="0">
              <a:solidFill>
                <a:srgbClr val="00CC66"/>
              </a:solidFill>
            </a:endParaRPr>
          </a:p>
          <a:p>
            <a:pPr eaLnBrk="1" hangingPunct="1">
              <a:lnSpc>
                <a:spcPct val="80000"/>
              </a:lnSpc>
              <a:buFontTx/>
              <a:buNone/>
            </a:pPr>
            <a:r>
              <a:rPr lang="en-US" sz="1600" b="1" smtClean="0">
                <a:solidFill>
                  <a:srgbClr val="00CC66"/>
                </a:solidFill>
              </a:rPr>
              <a:t>        </a:t>
            </a:r>
            <a:r>
              <a:rPr lang="en-US" sz="1600" b="1" smtClean="0">
                <a:solidFill>
                  <a:srgbClr val="0000FF"/>
                </a:solidFill>
              </a:rPr>
              <a:t>ensure !empty</a:t>
            </a:r>
          </a:p>
          <a:p>
            <a:pPr eaLnBrk="1" hangingPunct="1">
              <a:lnSpc>
                <a:spcPct val="80000"/>
              </a:lnSpc>
              <a:buFontTx/>
              <a:buNone/>
            </a:pPr>
            <a:r>
              <a:rPr lang="en-US" sz="1600" b="1" smtClean="0">
                <a:solidFill>
                  <a:srgbClr val="0000FF"/>
                </a:solidFill>
              </a:rPr>
              <a:t>                    item = x</a:t>
            </a:r>
          </a:p>
          <a:p>
            <a:pPr eaLnBrk="1" hangingPunct="1">
              <a:lnSpc>
                <a:spcPct val="80000"/>
              </a:lnSpc>
              <a:buFontTx/>
              <a:buNone/>
            </a:pPr>
            <a:r>
              <a:rPr lang="en-US" sz="1600" b="1" smtClean="0">
                <a:solidFill>
                  <a:srgbClr val="0000FF"/>
                </a:solidFill>
              </a:rPr>
              <a:t>                    count = old count+ 1</a:t>
            </a:r>
            <a:endParaRPr lang="en-US" sz="1600" smtClean="0">
              <a:solidFill>
                <a:srgbClr val="0000FF"/>
              </a:solidFill>
            </a:endParaRPr>
          </a:p>
          <a:p>
            <a:pPr eaLnBrk="1" hangingPunct="1">
              <a:lnSpc>
                <a:spcPct val="80000"/>
              </a:lnSpc>
              <a:buFontTx/>
              <a:buNone/>
            </a:pPr>
            <a:r>
              <a:rPr lang="en-US" sz="1600" smtClean="0">
                <a:solidFill>
                  <a:srgbClr val="00CC66"/>
                </a:solidFill>
              </a:rPr>
              <a:t>     }</a:t>
            </a:r>
          </a:p>
          <a:p>
            <a:pPr eaLnBrk="1" hangingPunct="1">
              <a:lnSpc>
                <a:spcPct val="80000"/>
              </a:lnSpc>
              <a:buFontTx/>
              <a:buNone/>
            </a:pPr>
            <a:r>
              <a:rPr lang="en-US" sz="1600" smtClean="0">
                <a:solidFill>
                  <a:srgbClr val="00CC66"/>
                </a:solidFill>
              </a:rPr>
              <a:t>     void remove()</a:t>
            </a:r>
          </a:p>
          <a:p>
            <a:pPr eaLnBrk="1" hangingPunct="1">
              <a:lnSpc>
                <a:spcPct val="80000"/>
              </a:lnSpc>
              <a:buFontTx/>
              <a:buNone/>
            </a:pPr>
            <a:r>
              <a:rPr lang="en-US" sz="1600" smtClean="0">
                <a:solidFill>
                  <a:srgbClr val="00CC66"/>
                </a:solidFill>
              </a:rPr>
              <a:t>     {  </a:t>
            </a:r>
            <a:r>
              <a:rPr lang="en-US" sz="1600" b="1" smtClean="0">
                <a:solidFill>
                  <a:srgbClr val="0000FF"/>
                </a:solidFill>
              </a:rPr>
              <a:t>require !empty()</a:t>
            </a:r>
            <a:endParaRPr lang="en-US" sz="1600" smtClean="0">
              <a:solidFill>
                <a:srgbClr val="0000FF"/>
              </a:solidFill>
            </a:endParaRPr>
          </a:p>
          <a:p>
            <a:pPr eaLnBrk="1" hangingPunct="1">
              <a:lnSpc>
                <a:spcPct val="80000"/>
              </a:lnSpc>
              <a:buFontTx/>
              <a:buNone/>
            </a:pPr>
            <a:r>
              <a:rPr lang="en-US" sz="1600" smtClean="0">
                <a:solidFill>
                  <a:srgbClr val="00CC66"/>
                </a:solidFill>
              </a:rPr>
              <a:t>          ….remove top element….</a:t>
            </a:r>
          </a:p>
          <a:p>
            <a:pPr eaLnBrk="1" hangingPunct="1">
              <a:lnSpc>
                <a:spcPct val="80000"/>
              </a:lnSpc>
              <a:buFontTx/>
              <a:buNone/>
            </a:pPr>
            <a:r>
              <a:rPr lang="en-US" sz="1600" smtClean="0">
                <a:solidFill>
                  <a:srgbClr val="00CC66"/>
                </a:solidFill>
              </a:rPr>
              <a:t>         </a:t>
            </a:r>
            <a:r>
              <a:rPr lang="en-US" sz="1600" b="1" smtClean="0">
                <a:solidFill>
                  <a:srgbClr val="0000FF"/>
                </a:solidFill>
              </a:rPr>
              <a:t>ensure</a:t>
            </a:r>
          </a:p>
          <a:p>
            <a:pPr eaLnBrk="1" hangingPunct="1">
              <a:lnSpc>
                <a:spcPct val="80000"/>
              </a:lnSpc>
              <a:buFontTx/>
              <a:buNone/>
            </a:pPr>
            <a:r>
              <a:rPr lang="en-US" sz="1600" b="1" smtClean="0">
                <a:solidFill>
                  <a:srgbClr val="0000FF"/>
                </a:solidFill>
              </a:rPr>
              <a:t>               !full</a:t>
            </a:r>
          </a:p>
          <a:p>
            <a:pPr eaLnBrk="1" hangingPunct="1">
              <a:lnSpc>
                <a:spcPct val="80000"/>
              </a:lnSpc>
              <a:buFontTx/>
              <a:buNone/>
            </a:pPr>
            <a:r>
              <a:rPr lang="en-US" sz="1600" b="1" smtClean="0">
                <a:solidFill>
                  <a:srgbClr val="0000FF"/>
                </a:solidFill>
              </a:rPr>
              <a:t>               count = old count –1</a:t>
            </a:r>
            <a:endParaRPr lang="en-US" sz="1600" smtClean="0">
              <a:solidFill>
                <a:srgbClr val="0000FF"/>
              </a:solidFill>
            </a:endParaRPr>
          </a:p>
          <a:p>
            <a:pPr eaLnBrk="1" hangingPunct="1">
              <a:lnSpc>
                <a:spcPct val="80000"/>
              </a:lnSpc>
              <a:buFontTx/>
              <a:buNone/>
            </a:pPr>
            <a:r>
              <a:rPr lang="en-US" sz="1600" smtClean="0">
                <a:solidFill>
                  <a:srgbClr val="00CC66"/>
                </a:solidFill>
              </a:rPr>
              <a:t>      }</a:t>
            </a:r>
          </a:p>
          <a:p>
            <a:pPr eaLnBrk="1" hangingPunct="1">
              <a:lnSpc>
                <a:spcPct val="80000"/>
              </a:lnSpc>
              <a:buFontTx/>
              <a:buNone/>
            </a:pPr>
            <a:r>
              <a:rPr lang="en-US" sz="1600" smtClean="0">
                <a:solidFill>
                  <a:srgbClr val="00CC66"/>
                </a:solidFill>
              </a:rPr>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idx="1"/>
          </p:nvPr>
        </p:nvSpPr>
        <p:spPr>
          <a:xfrm>
            <a:off x="457200" y="457200"/>
            <a:ext cx="8229600" cy="5668963"/>
          </a:xfrm>
        </p:spPr>
        <p:txBody>
          <a:bodyPr/>
          <a:lstStyle/>
          <a:p>
            <a:pPr eaLnBrk="1" hangingPunct="1">
              <a:lnSpc>
                <a:spcPct val="90000"/>
              </a:lnSpc>
            </a:pPr>
            <a:r>
              <a:rPr lang="en-US" smtClean="0"/>
              <a:t>In real life, a contract specifies the responsibilities of various parties involved in transaction.</a:t>
            </a:r>
          </a:p>
          <a:p>
            <a:pPr eaLnBrk="1" hangingPunct="1">
              <a:lnSpc>
                <a:spcPct val="90000"/>
              </a:lnSpc>
            </a:pPr>
            <a:endParaRPr lang="en-US" smtClean="0"/>
          </a:p>
          <a:p>
            <a:pPr eaLnBrk="1" hangingPunct="1">
              <a:lnSpc>
                <a:spcPct val="90000"/>
              </a:lnSpc>
            </a:pPr>
            <a:r>
              <a:rPr lang="en-US" smtClean="0"/>
              <a:t>In software using the design by contract methodology, the specification given by preconditions and postconditions forms a contract</a:t>
            </a:r>
          </a:p>
          <a:p>
            <a:pPr lvl="1" eaLnBrk="1" hangingPunct="1">
              <a:lnSpc>
                <a:spcPct val="90000"/>
              </a:lnSpc>
            </a:pPr>
            <a:r>
              <a:rPr lang="en-US" smtClean="0"/>
              <a:t>Satisfying the precondition is the responsibility of the caller</a:t>
            </a:r>
          </a:p>
          <a:p>
            <a:pPr lvl="1" eaLnBrk="1" hangingPunct="1">
              <a:lnSpc>
                <a:spcPct val="90000"/>
              </a:lnSpc>
            </a:pPr>
            <a:r>
              <a:rPr lang="en-US" smtClean="0"/>
              <a:t>Satisfying the postcondition is the responsibility of the supplier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457200" y="609600"/>
            <a:ext cx="8229600" cy="5516563"/>
          </a:xfrm>
        </p:spPr>
        <p:txBody>
          <a:bodyPr/>
          <a:lstStyle/>
          <a:p>
            <a:pPr eaLnBrk="1" hangingPunct="1"/>
            <a:r>
              <a:rPr lang="en-US" smtClean="0"/>
              <a:t>Note that </a:t>
            </a:r>
          </a:p>
          <a:p>
            <a:pPr lvl="1" eaLnBrk="1" hangingPunct="1">
              <a:buFontTx/>
              <a:buNone/>
            </a:pPr>
            <a:r>
              <a:rPr lang="en-US" sz="3200" smtClean="0">
                <a:solidFill>
                  <a:srgbClr val="0066FF"/>
                </a:solidFill>
              </a:rPr>
              <a:t>{true} </a:t>
            </a:r>
          </a:p>
          <a:p>
            <a:pPr lvl="1" eaLnBrk="1" hangingPunct="1">
              <a:buFontTx/>
              <a:buNone/>
            </a:pPr>
            <a:r>
              <a:rPr lang="en-US" sz="3200" smtClean="0">
                <a:solidFill>
                  <a:srgbClr val="33CC33"/>
                </a:solidFill>
              </a:rPr>
              <a:t>V := E</a:t>
            </a:r>
            <a:r>
              <a:rPr lang="en-US" sz="3200" smtClean="0">
                <a:solidFill>
                  <a:srgbClr val="0066FF"/>
                </a:solidFill>
              </a:rPr>
              <a:t> </a:t>
            </a:r>
          </a:p>
          <a:p>
            <a:pPr lvl="1" eaLnBrk="1" hangingPunct="1">
              <a:buFontTx/>
              <a:buNone/>
            </a:pPr>
            <a:r>
              <a:rPr lang="en-US" sz="3200" smtClean="0">
                <a:solidFill>
                  <a:srgbClr val="0066FF"/>
                </a:solidFill>
              </a:rPr>
              <a:t>{V = E} </a:t>
            </a:r>
          </a:p>
          <a:p>
            <a:pPr eaLnBrk="1" hangingPunct="1">
              <a:buFontTx/>
              <a:buNone/>
            </a:pPr>
            <a:r>
              <a:rPr lang="en-US" smtClean="0"/>
              <a:t>	is NOT sound.</a:t>
            </a:r>
          </a:p>
          <a:p>
            <a:pPr lvl="1" eaLnBrk="1" hangingPunct="1"/>
            <a:r>
              <a:rPr lang="en-US" smtClean="0"/>
              <a:t>Example:  </a:t>
            </a:r>
            <a:r>
              <a:rPr lang="en-US" smtClean="0">
                <a:solidFill>
                  <a:srgbClr val="0066FF"/>
                </a:solidFill>
              </a:rPr>
              <a:t>{true} </a:t>
            </a:r>
            <a:r>
              <a:rPr lang="en-US" smtClean="0">
                <a:solidFill>
                  <a:srgbClr val="33CC33"/>
                </a:solidFill>
              </a:rPr>
              <a:t>x := x+1</a:t>
            </a:r>
            <a:r>
              <a:rPr lang="en-US" smtClean="0">
                <a:solidFill>
                  <a:srgbClr val="0066FF"/>
                </a:solidFill>
              </a:rPr>
              <a:t> {x=x+1}</a:t>
            </a:r>
          </a:p>
          <a:p>
            <a:pPr lvl="2" eaLnBrk="1" hangingPunct="1"/>
            <a:r>
              <a:rPr lang="en-US" sz="2800" smtClean="0"/>
              <a:t>Applying the axiom, we get </a:t>
            </a:r>
          </a:p>
          <a:p>
            <a:pPr lvl="3" eaLnBrk="1" hangingPunct="1">
              <a:buFontTx/>
              <a:buNone/>
            </a:pPr>
            <a:r>
              <a:rPr lang="en-US" sz="2400" smtClean="0">
                <a:solidFill>
                  <a:srgbClr val="0066FF"/>
                </a:solidFill>
              </a:rPr>
              <a:t>{</a:t>
            </a:r>
            <a:r>
              <a:rPr lang="en-US" sz="2400" smtClean="0">
                <a:solidFill>
                  <a:srgbClr val="FF0000"/>
                </a:solidFill>
              </a:rPr>
              <a:t>x+1</a:t>
            </a:r>
            <a:r>
              <a:rPr lang="en-US" sz="2400" smtClean="0">
                <a:solidFill>
                  <a:srgbClr val="0066FF"/>
                </a:solidFill>
              </a:rPr>
              <a:t> = </a:t>
            </a:r>
            <a:r>
              <a:rPr lang="en-US" sz="2400" smtClean="0">
                <a:solidFill>
                  <a:srgbClr val="FF0000"/>
                </a:solidFill>
              </a:rPr>
              <a:t>x+1</a:t>
            </a:r>
            <a:r>
              <a:rPr lang="en-US" sz="2400" smtClean="0">
                <a:solidFill>
                  <a:srgbClr val="0066FF"/>
                </a:solidFill>
              </a:rPr>
              <a:t> + 1} </a:t>
            </a:r>
            <a:r>
              <a:rPr lang="en-US" sz="2400" smtClean="0">
                <a:solidFill>
                  <a:srgbClr val="33CC33"/>
                </a:solidFill>
              </a:rPr>
              <a:t>x := x+1</a:t>
            </a:r>
            <a:r>
              <a:rPr lang="en-US" sz="2400" smtClean="0">
                <a:solidFill>
                  <a:srgbClr val="0066FF"/>
                </a:solidFill>
              </a:rPr>
              <a:t> {x = x+1}</a:t>
            </a:r>
          </a:p>
          <a:p>
            <a:pPr lvl="3" eaLnBrk="1" hangingPunct="1">
              <a:buFontTx/>
              <a:buNone/>
            </a:pPr>
            <a:r>
              <a:rPr lang="en-US" sz="2400" smtClean="0"/>
              <a:t>or</a:t>
            </a:r>
            <a:r>
              <a:rPr lang="en-US" sz="2400" smtClean="0">
                <a:solidFill>
                  <a:srgbClr val="0066FF"/>
                </a:solidFill>
              </a:rPr>
              <a:t> </a:t>
            </a:r>
          </a:p>
          <a:p>
            <a:pPr lvl="3" eaLnBrk="1" hangingPunct="1">
              <a:buFontTx/>
              <a:buNone/>
            </a:pPr>
            <a:r>
              <a:rPr lang="en-US" sz="2400" smtClean="0">
                <a:solidFill>
                  <a:srgbClr val="0066FF"/>
                </a:solidFill>
              </a:rPr>
              <a:t>{false} </a:t>
            </a:r>
            <a:r>
              <a:rPr lang="en-US" sz="2400" smtClean="0">
                <a:solidFill>
                  <a:srgbClr val="33CC33"/>
                </a:solidFill>
              </a:rPr>
              <a:t>x := x+1</a:t>
            </a:r>
            <a:r>
              <a:rPr lang="en-US" sz="2400" smtClean="0">
                <a:solidFill>
                  <a:srgbClr val="0066FF"/>
                </a:solidFill>
              </a:rPr>
              <a:t> {x = x + 1}</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idx="1"/>
          </p:nvPr>
        </p:nvSpPr>
        <p:spPr>
          <a:xfrm>
            <a:off x="457200" y="304800"/>
            <a:ext cx="8229600" cy="6248400"/>
          </a:xfrm>
        </p:spPr>
        <p:txBody>
          <a:bodyPr/>
          <a:lstStyle/>
          <a:p>
            <a:pPr eaLnBrk="1" hangingPunct="1">
              <a:lnSpc>
                <a:spcPct val="80000"/>
              </a:lnSpc>
              <a:buFontTx/>
              <a:buNone/>
            </a:pPr>
            <a:r>
              <a:rPr lang="en-US" sz="1600" smtClean="0">
                <a:solidFill>
                  <a:srgbClr val="00CC66"/>
                </a:solidFill>
              </a:rPr>
              <a:t>class Stack</a:t>
            </a:r>
          </a:p>
          <a:p>
            <a:pPr eaLnBrk="1" hangingPunct="1">
              <a:lnSpc>
                <a:spcPct val="80000"/>
              </a:lnSpc>
              <a:buFontTx/>
              <a:buNone/>
            </a:pPr>
            <a:r>
              <a:rPr lang="en-US" sz="1600" smtClean="0">
                <a:solidFill>
                  <a:srgbClr val="00CC66"/>
                </a:solidFill>
              </a:rPr>
              <a:t>{  int count;  //number of stack elements </a:t>
            </a:r>
          </a:p>
          <a:p>
            <a:pPr eaLnBrk="1" hangingPunct="1">
              <a:lnSpc>
                <a:spcPct val="80000"/>
              </a:lnSpc>
              <a:buFontTx/>
              <a:buNone/>
            </a:pPr>
            <a:r>
              <a:rPr lang="en-US" sz="1600" smtClean="0">
                <a:solidFill>
                  <a:srgbClr val="00CC66"/>
                </a:solidFill>
              </a:rPr>
              <a:t>    T top()</a:t>
            </a:r>
          </a:p>
          <a:p>
            <a:pPr eaLnBrk="1" hangingPunct="1">
              <a:lnSpc>
                <a:spcPct val="80000"/>
              </a:lnSpc>
              <a:buFontTx/>
              <a:buNone/>
            </a:pPr>
            <a:r>
              <a:rPr lang="en-US" sz="1600" smtClean="0">
                <a:solidFill>
                  <a:srgbClr val="00CC66"/>
                </a:solidFill>
              </a:rPr>
              <a:t>    {</a:t>
            </a:r>
            <a:endParaRPr lang="en-US" sz="1600" b="1" smtClean="0">
              <a:solidFill>
                <a:srgbClr val="00CC66"/>
              </a:solidFill>
            </a:endParaRPr>
          </a:p>
          <a:p>
            <a:pPr eaLnBrk="1" hangingPunct="1">
              <a:lnSpc>
                <a:spcPct val="80000"/>
              </a:lnSpc>
              <a:buFontTx/>
              <a:buNone/>
            </a:pPr>
            <a:r>
              <a:rPr lang="en-US" sz="1600" b="1" smtClean="0">
                <a:solidFill>
                  <a:srgbClr val="00CC66"/>
                </a:solidFill>
              </a:rPr>
              <a:t>       </a:t>
            </a:r>
            <a:r>
              <a:rPr lang="en-US" sz="1600" b="1" smtClean="0">
                <a:solidFill>
                  <a:srgbClr val="0000FF"/>
                </a:solidFill>
              </a:rPr>
              <a:t>require !empty()</a:t>
            </a:r>
            <a:endParaRPr lang="en-US" sz="1600" smtClean="0">
              <a:solidFill>
                <a:srgbClr val="0000FF"/>
              </a:solidFill>
            </a:endParaRPr>
          </a:p>
          <a:p>
            <a:pPr eaLnBrk="1" hangingPunct="1">
              <a:lnSpc>
                <a:spcPct val="80000"/>
              </a:lnSpc>
              <a:buFontTx/>
              <a:buNone/>
            </a:pPr>
            <a:r>
              <a:rPr lang="en-US" sz="1600" smtClean="0">
                <a:solidFill>
                  <a:srgbClr val="00CC66"/>
                </a:solidFill>
              </a:rPr>
              <a:t>       …return top element (but don’t remove it)…</a:t>
            </a:r>
          </a:p>
          <a:p>
            <a:pPr eaLnBrk="1" hangingPunct="1">
              <a:lnSpc>
                <a:spcPct val="80000"/>
              </a:lnSpc>
              <a:buFontTx/>
              <a:buNone/>
            </a:pPr>
            <a:r>
              <a:rPr lang="en-US" sz="1600" smtClean="0">
                <a:solidFill>
                  <a:srgbClr val="00CC66"/>
                </a:solidFill>
              </a:rPr>
              <a:t>    } </a:t>
            </a:r>
          </a:p>
          <a:p>
            <a:pPr eaLnBrk="1" hangingPunct="1">
              <a:lnSpc>
                <a:spcPct val="80000"/>
              </a:lnSpc>
              <a:buFontTx/>
              <a:buNone/>
            </a:pPr>
            <a:r>
              <a:rPr lang="en-US" sz="1600" smtClean="0">
                <a:solidFill>
                  <a:srgbClr val="00CC66"/>
                </a:solidFill>
              </a:rPr>
              <a:t>   </a:t>
            </a:r>
          </a:p>
          <a:p>
            <a:pPr eaLnBrk="1" hangingPunct="1">
              <a:lnSpc>
                <a:spcPct val="80000"/>
              </a:lnSpc>
              <a:buFontTx/>
              <a:buNone/>
            </a:pPr>
            <a:r>
              <a:rPr lang="en-US" sz="1600" smtClean="0">
                <a:solidFill>
                  <a:srgbClr val="00CC66"/>
                </a:solidFill>
              </a:rPr>
              <a:t>    boolean empty(){…..}</a:t>
            </a:r>
          </a:p>
          <a:p>
            <a:pPr eaLnBrk="1" hangingPunct="1">
              <a:lnSpc>
                <a:spcPct val="80000"/>
              </a:lnSpc>
              <a:buFontTx/>
              <a:buNone/>
            </a:pPr>
            <a:r>
              <a:rPr lang="en-US" sz="1600" smtClean="0">
                <a:solidFill>
                  <a:srgbClr val="00CC66"/>
                </a:solidFill>
              </a:rPr>
              <a:t>    boolean full(){….}</a:t>
            </a:r>
          </a:p>
          <a:p>
            <a:pPr eaLnBrk="1" hangingPunct="1">
              <a:lnSpc>
                <a:spcPct val="80000"/>
              </a:lnSpc>
              <a:buFontTx/>
              <a:buNone/>
            </a:pPr>
            <a:r>
              <a:rPr lang="en-US" sz="1600" smtClean="0">
                <a:solidFill>
                  <a:srgbClr val="00CC66"/>
                </a:solidFill>
              </a:rPr>
              <a:t>    void put(T x)</a:t>
            </a:r>
          </a:p>
          <a:p>
            <a:pPr eaLnBrk="1" hangingPunct="1">
              <a:lnSpc>
                <a:spcPct val="80000"/>
              </a:lnSpc>
              <a:buFontTx/>
              <a:buNone/>
            </a:pPr>
            <a:r>
              <a:rPr lang="en-US" sz="1600" smtClean="0">
                <a:solidFill>
                  <a:srgbClr val="00CC66"/>
                </a:solidFill>
              </a:rPr>
              <a:t>    {  </a:t>
            </a:r>
            <a:r>
              <a:rPr lang="en-US" sz="1600" b="1" smtClean="0">
                <a:solidFill>
                  <a:srgbClr val="0000FF"/>
                </a:solidFill>
              </a:rPr>
              <a:t>require !full()</a:t>
            </a:r>
            <a:endParaRPr lang="en-US" sz="1600" smtClean="0">
              <a:solidFill>
                <a:srgbClr val="0000FF"/>
              </a:solidFill>
            </a:endParaRPr>
          </a:p>
          <a:p>
            <a:pPr eaLnBrk="1" hangingPunct="1">
              <a:lnSpc>
                <a:spcPct val="80000"/>
              </a:lnSpc>
              <a:buFontTx/>
              <a:buNone/>
            </a:pPr>
            <a:r>
              <a:rPr lang="en-US" sz="1600" smtClean="0">
                <a:solidFill>
                  <a:srgbClr val="00CC66"/>
                </a:solidFill>
              </a:rPr>
              <a:t>        …..put x on stack…..</a:t>
            </a:r>
            <a:endParaRPr lang="en-US" sz="1600" b="1" smtClean="0">
              <a:solidFill>
                <a:srgbClr val="00CC66"/>
              </a:solidFill>
            </a:endParaRPr>
          </a:p>
          <a:p>
            <a:pPr eaLnBrk="1" hangingPunct="1">
              <a:lnSpc>
                <a:spcPct val="80000"/>
              </a:lnSpc>
              <a:buFontTx/>
              <a:buNone/>
            </a:pPr>
            <a:r>
              <a:rPr lang="en-US" sz="1600" b="1" smtClean="0">
                <a:solidFill>
                  <a:srgbClr val="00CC66"/>
                </a:solidFill>
              </a:rPr>
              <a:t>        </a:t>
            </a:r>
            <a:r>
              <a:rPr lang="en-US" sz="1600" b="1" smtClean="0">
                <a:solidFill>
                  <a:srgbClr val="0000FF"/>
                </a:solidFill>
              </a:rPr>
              <a:t>ensure !empty</a:t>
            </a:r>
          </a:p>
          <a:p>
            <a:pPr eaLnBrk="1" hangingPunct="1">
              <a:lnSpc>
                <a:spcPct val="80000"/>
              </a:lnSpc>
              <a:buFontTx/>
              <a:buNone/>
            </a:pPr>
            <a:r>
              <a:rPr lang="en-US" sz="1600" b="1" smtClean="0">
                <a:solidFill>
                  <a:srgbClr val="0000FF"/>
                </a:solidFill>
              </a:rPr>
              <a:t>                    item = x</a:t>
            </a:r>
          </a:p>
          <a:p>
            <a:pPr eaLnBrk="1" hangingPunct="1">
              <a:lnSpc>
                <a:spcPct val="80000"/>
              </a:lnSpc>
              <a:buFontTx/>
              <a:buNone/>
            </a:pPr>
            <a:r>
              <a:rPr lang="en-US" sz="1600" b="1" smtClean="0">
                <a:solidFill>
                  <a:srgbClr val="0000FF"/>
                </a:solidFill>
              </a:rPr>
              <a:t>                    count = old count+ 1</a:t>
            </a:r>
            <a:endParaRPr lang="en-US" sz="1600" smtClean="0">
              <a:solidFill>
                <a:srgbClr val="0000FF"/>
              </a:solidFill>
            </a:endParaRPr>
          </a:p>
          <a:p>
            <a:pPr eaLnBrk="1" hangingPunct="1">
              <a:lnSpc>
                <a:spcPct val="80000"/>
              </a:lnSpc>
              <a:buFontTx/>
              <a:buNone/>
            </a:pPr>
            <a:r>
              <a:rPr lang="en-US" sz="1600" smtClean="0">
                <a:solidFill>
                  <a:srgbClr val="00CC66"/>
                </a:solidFill>
              </a:rPr>
              <a:t>     }</a:t>
            </a:r>
          </a:p>
          <a:p>
            <a:pPr eaLnBrk="1" hangingPunct="1">
              <a:lnSpc>
                <a:spcPct val="80000"/>
              </a:lnSpc>
              <a:buFontTx/>
              <a:buNone/>
            </a:pPr>
            <a:r>
              <a:rPr lang="en-US" sz="1600" smtClean="0">
                <a:solidFill>
                  <a:srgbClr val="00CC66"/>
                </a:solidFill>
              </a:rPr>
              <a:t>     void remove()</a:t>
            </a:r>
          </a:p>
          <a:p>
            <a:pPr eaLnBrk="1" hangingPunct="1">
              <a:lnSpc>
                <a:spcPct val="80000"/>
              </a:lnSpc>
              <a:buFontTx/>
              <a:buNone/>
            </a:pPr>
            <a:r>
              <a:rPr lang="en-US" sz="1600" smtClean="0">
                <a:solidFill>
                  <a:srgbClr val="00CC66"/>
                </a:solidFill>
              </a:rPr>
              <a:t>     {  </a:t>
            </a:r>
            <a:r>
              <a:rPr lang="en-US" sz="1600" b="1" smtClean="0">
                <a:solidFill>
                  <a:srgbClr val="0000FF"/>
                </a:solidFill>
              </a:rPr>
              <a:t>require !empty()</a:t>
            </a:r>
            <a:endParaRPr lang="en-US" sz="1600" smtClean="0">
              <a:solidFill>
                <a:srgbClr val="0000FF"/>
              </a:solidFill>
            </a:endParaRPr>
          </a:p>
          <a:p>
            <a:pPr eaLnBrk="1" hangingPunct="1">
              <a:lnSpc>
                <a:spcPct val="80000"/>
              </a:lnSpc>
              <a:buFontTx/>
              <a:buNone/>
            </a:pPr>
            <a:r>
              <a:rPr lang="en-US" sz="1600" smtClean="0">
                <a:solidFill>
                  <a:srgbClr val="00CC66"/>
                </a:solidFill>
              </a:rPr>
              <a:t>          ….remove top element….</a:t>
            </a:r>
          </a:p>
          <a:p>
            <a:pPr eaLnBrk="1" hangingPunct="1">
              <a:lnSpc>
                <a:spcPct val="80000"/>
              </a:lnSpc>
              <a:buFontTx/>
              <a:buNone/>
            </a:pPr>
            <a:r>
              <a:rPr lang="en-US" sz="1600" smtClean="0">
                <a:solidFill>
                  <a:srgbClr val="00CC66"/>
                </a:solidFill>
              </a:rPr>
              <a:t>         </a:t>
            </a:r>
            <a:r>
              <a:rPr lang="en-US" sz="1600" b="1" smtClean="0">
                <a:solidFill>
                  <a:srgbClr val="0000FF"/>
                </a:solidFill>
              </a:rPr>
              <a:t>ensure</a:t>
            </a:r>
          </a:p>
          <a:p>
            <a:pPr eaLnBrk="1" hangingPunct="1">
              <a:lnSpc>
                <a:spcPct val="80000"/>
              </a:lnSpc>
              <a:buFontTx/>
              <a:buNone/>
            </a:pPr>
            <a:r>
              <a:rPr lang="en-US" sz="1600" b="1" smtClean="0">
                <a:solidFill>
                  <a:srgbClr val="0000FF"/>
                </a:solidFill>
              </a:rPr>
              <a:t>               !full</a:t>
            </a:r>
          </a:p>
          <a:p>
            <a:pPr eaLnBrk="1" hangingPunct="1">
              <a:lnSpc>
                <a:spcPct val="80000"/>
              </a:lnSpc>
              <a:buFontTx/>
              <a:buNone/>
            </a:pPr>
            <a:r>
              <a:rPr lang="en-US" sz="1600" b="1" smtClean="0">
                <a:solidFill>
                  <a:srgbClr val="0000FF"/>
                </a:solidFill>
              </a:rPr>
              <a:t>               count = old count –1</a:t>
            </a:r>
            <a:endParaRPr lang="en-US" sz="1600" smtClean="0">
              <a:solidFill>
                <a:srgbClr val="0000FF"/>
              </a:solidFill>
            </a:endParaRPr>
          </a:p>
          <a:p>
            <a:pPr eaLnBrk="1" hangingPunct="1">
              <a:lnSpc>
                <a:spcPct val="80000"/>
              </a:lnSpc>
              <a:buFontTx/>
              <a:buNone/>
            </a:pPr>
            <a:r>
              <a:rPr lang="en-US" sz="1600" smtClean="0">
                <a:solidFill>
                  <a:srgbClr val="00CC66"/>
                </a:solidFill>
              </a:rPr>
              <a:t>      }</a:t>
            </a:r>
          </a:p>
          <a:p>
            <a:pPr eaLnBrk="1" hangingPunct="1">
              <a:lnSpc>
                <a:spcPct val="80000"/>
              </a:lnSpc>
              <a:buFontTx/>
              <a:buNone/>
            </a:pPr>
            <a:r>
              <a:rPr lang="en-US" sz="1600" smtClean="0">
                <a:solidFill>
                  <a:srgbClr val="00CC66"/>
                </a:solidFill>
              </a:rPr>
              <a:t>}</a:t>
            </a:r>
          </a:p>
          <a:p>
            <a:pPr eaLnBrk="1" hangingPunct="1">
              <a:lnSpc>
                <a:spcPct val="80000"/>
              </a:lnSpc>
            </a:pPr>
            <a:endParaRPr lang="en-US" sz="1600" smtClean="0"/>
          </a:p>
        </p:txBody>
      </p:sp>
      <p:sp>
        <p:nvSpPr>
          <p:cNvPr id="155651" name="AutoShape 3"/>
          <p:cNvSpPr>
            <a:spLocks noChangeArrowheads="1"/>
          </p:cNvSpPr>
          <p:nvPr/>
        </p:nvSpPr>
        <p:spPr bwMode="auto">
          <a:xfrm>
            <a:off x="2590800" y="457200"/>
            <a:ext cx="2590800" cy="762000"/>
          </a:xfrm>
          <a:prstGeom prst="wedgeRectCallout">
            <a:avLst>
              <a:gd name="adj1" fmla="val -44116"/>
              <a:gd name="adj2" fmla="val 70000"/>
            </a:avLst>
          </a:prstGeom>
          <a:solidFill>
            <a:schemeClr val="accent1"/>
          </a:solidFill>
          <a:ln w="9525">
            <a:solidFill>
              <a:schemeClr val="tx1"/>
            </a:solidFill>
            <a:miter lim="800000"/>
            <a:headEnd/>
            <a:tailEnd/>
          </a:ln>
        </p:spPr>
        <p:txBody>
          <a:bodyPr/>
          <a:lstStyle/>
          <a:p>
            <a:pPr algn="ctr"/>
            <a:r>
              <a:rPr lang="en-US" b="1"/>
              <a:t>Caller’s responsibility to check</a:t>
            </a:r>
          </a:p>
        </p:txBody>
      </p:sp>
      <p:sp>
        <p:nvSpPr>
          <p:cNvPr id="155652" name="AutoShape 4"/>
          <p:cNvSpPr>
            <a:spLocks noChangeArrowheads="1"/>
          </p:cNvSpPr>
          <p:nvPr/>
        </p:nvSpPr>
        <p:spPr bwMode="auto">
          <a:xfrm>
            <a:off x="2438400" y="2133600"/>
            <a:ext cx="2590800" cy="609600"/>
          </a:xfrm>
          <a:prstGeom prst="wedgeRectCallout">
            <a:avLst>
              <a:gd name="adj1" fmla="val -51838"/>
              <a:gd name="adj2" fmla="val 105208"/>
            </a:avLst>
          </a:prstGeom>
          <a:solidFill>
            <a:schemeClr val="accent1"/>
          </a:solidFill>
          <a:ln w="9525">
            <a:solidFill>
              <a:schemeClr val="tx1"/>
            </a:solidFill>
            <a:miter lim="800000"/>
            <a:headEnd/>
            <a:tailEnd/>
          </a:ln>
        </p:spPr>
        <p:txBody>
          <a:bodyPr/>
          <a:lstStyle/>
          <a:p>
            <a:pPr algn="ctr"/>
            <a:r>
              <a:rPr lang="en-US" b="1"/>
              <a:t>Caller’s responsibility to check</a:t>
            </a:r>
          </a:p>
        </p:txBody>
      </p:sp>
      <p:sp>
        <p:nvSpPr>
          <p:cNvPr id="155653" name="AutoShape 5"/>
          <p:cNvSpPr>
            <a:spLocks noChangeArrowheads="1"/>
          </p:cNvSpPr>
          <p:nvPr/>
        </p:nvSpPr>
        <p:spPr bwMode="auto">
          <a:xfrm>
            <a:off x="2971800" y="3962400"/>
            <a:ext cx="2895600" cy="609600"/>
          </a:xfrm>
          <a:prstGeom prst="wedgeRectCallout">
            <a:avLst>
              <a:gd name="adj1" fmla="val -61458"/>
              <a:gd name="adj2" fmla="val 97134"/>
            </a:avLst>
          </a:prstGeom>
          <a:solidFill>
            <a:schemeClr val="accent1"/>
          </a:solidFill>
          <a:ln w="9525">
            <a:solidFill>
              <a:schemeClr val="tx1"/>
            </a:solidFill>
            <a:miter lim="800000"/>
            <a:headEnd/>
            <a:tailEnd/>
          </a:ln>
        </p:spPr>
        <p:txBody>
          <a:bodyPr/>
          <a:lstStyle/>
          <a:p>
            <a:pPr algn="ctr"/>
            <a:r>
              <a:rPr lang="en-US" b="1"/>
              <a:t>Caller’s responsibility to check</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idx="1"/>
          </p:nvPr>
        </p:nvSpPr>
        <p:spPr>
          <a:xfrm>
            <a:off x="457200" y="304800"/>
            <a:ext cx="8229600" cy="6248400"/>
          </a:xfrm>
        </p:spPr>
        <p:txBody>
          <a:bodyPr/>
          <a:lstStyle/>
          <a:p>
            <a:pPr eaLnBrk="1" hangingPunct="1">
              <a:lnSpc>
                <a:spcPct val="80000"/>
              </a:lnSpc>
              <a:buFontTx/>
              <a:buNone/>
            </a:pPr>
            <a:r>
              <a:rPr lang="en-US" sz="1600" smtClean="0">
                <a:solidFill>
                  <a:srgbClr val="00CC66"/>
                </a:solidFill>
              </a:rPr>
              <a:t>class Stack</a:t>
            </a:r>
          </a:p>
          <a:p>
            <a:pPr eaLnBrk="1" hangingPunct="1">
              <a:lnSpc>
                <a:spcPct val="80000"/>
              </a:lnSpc>
              <a:buFontTx/>
              <a:buNone/>
            </a:pPr>
            <a:r>
              <a:rPr lang="en-US" sz="1600" smtClean="0">
                <a:solidFill>
                  <a:srgbClr val="00CC66"/>
                </a:solidFill>
              </a:rPr>
              <a:t>{  int count;  //number of stack elements </a:t>
            </a:r>
          </a:p>
          <a:p>
            <a:pPr eaLnBrk="1" hangingPunct="1">
              <a:lnSpc>
                <a:spcPct val="80000"/>
              </a:lnSpc>
              <a:buFontTx/>
              <a:buNone/>
            </a:pPr>
            <a:r>
              <a:rPr lang="en-US" sz="1600" smtClean="0">
                <a:solidFill>
                  <a:srgbClr val="00CC66"/>
                </a:solidFill>
              </a:rPr>
              <a:t>    T top()</a:t>
            </a:r>
          </a:p>
          <a:p>
            <a:pPr eaLnBrk="1" hangingPunct="1">
              <a:lnSpc>
                <a:spcPct val="80000"/>
              </a:lnSpc>
              <a:buFontTx/>
              <a:buNone/>
            </a:pPr>
            <a:r>
              <a:rPr lang="en-US" sz="1600" smtClean="0">
                <a:solidFill>
                  <a:srgbClr val="00CC66"/>
                </a:solidFill>
              </a:rPr>
              <a:t>    {</a:t>
            </a:r>
            <a:endParaRPr lang="en-US" sz="1600" b="1" smtClean="0">
              <a:solidFill>
                <a:srgbClr val="00CC66"/>
              </a:solidFill>
            </a:endParaRPr>
          </a:p>
          <a:p>
            <a:pPr eaLnBrk="1" hangingPunct="1">
              <a:lnSpc>
                <a:spcPct val="80000"/>
              </a:lnSpc>
              <a:buFontTx/>
              <a:buNone/>
            </a:pPr>
            <a:r>
              <a:rPr lang="en-US" sz="1600" b="1" smtClean="0">
                <a:solidFill>
                  <a:srgbClr val="00CC66"/>
                </a:solidFill>
              </a:rPr>
              <a:t>       </a:t>
            </a:r>
            <a:r>
              <a:rPr lang="en-US" sz="1600" b="1" smtClean="0">
                <a:solidFill>
                  <a:srgbClr val="0000FF"/>
                </a:solidFill>
              </a:rPr>
              <a:t>require !empty()</a:t>
            </a:r>
            <a:endParaRPr lang="en-US" sz="1600" smtClean="0">
              <a:solidFill>
                <a:srgbClr val="0000FF"/>
              </a:solidFill>
            </a:endParaRPr>
          </a:p>
          <a:p>
            <a:pPr eaLnBrk="1" hangingPunct="1">
              <a:lnSpc>
                <a:spcPct val="80000"/>
              </a:lnSpc>
              <a:buFontTx/>
              <a:buNone/>
            </a:pPr>
            <a:r>
              <a:rPr lang="en-US" sz="1600" smtClean="0">
                <a:solidFill>
                  <a:srgbClr val="00CC66"/>
                </a:solidFill>
              </a:rPr>
              <a:t>       …return top element (but don’t remove it)…</a:t>
            </a:r>
          </a:p>
          <a:p>
            <a:pPr eaLnBrk="1" hangingPunct="1">
              <a:lnSpc>
                <a:spcPct val="80000"/>
              </a:lnSpc>
              <a:buFontTx/>
              <a:buNone/>
            </a:pPr>
            <a:r>
              <a:rPr lang="en-US" sz="1600" smtClean="0">
                <a:solidFill>
                  <a:srgbClr val="00CC66"/>
                </a:solidFill>
              </a:rPr>
              <a:t>    } </a:t>
            </a:r>
          </a:p>
          <a:p>
            <a:pPr eaLnBrk="1" hangingPunct="1">
              <a:lnSpc>
                <a:spcPct val="80000"/>
              </a:lnSpc>
              <a:buFontTx/>
              <a:buNone/>
            </a:pPr>
            <a:r>
              <a:rPr lang="en-US" sz="1600" smtClean="0">
                <a:solidFill>
                  <a:srgbClr val="00CC66"/>
                </a:solidFill>
              </a:rPr>
              <a:t>   </a:t>
            </a:r>
          </a:p>
          <a:p>
            <a:pPr eaLnBrk="1" hangingPunct="1">
              <a:lnSpc>
                <a:spcPct val="80000"/>
              </a:lnSpc>
              <a:buFontTx/>
              <a:buNone/>
            </a:pPr>
            <a:r>
              <a:rPr lang="en-US" sz="1600" smtClean="0">
                <a:solidFill>
                  <a:srgbClr val="00CC66"/>
                </a:solidFill>
              </a:rPr>
              <a:t>    boolean empty(){…..}</a:t>
            </a:r>
          </a:p>
          <a:p>
            <a:pPr eaLnBrk="1" hangingPunct="1">
              <a:lnSpc>
                <a:spcPct val="80000"/>
              </a:lnSpc>
              <a:buFontTx/>
              <a:buNone/>
            </a:pPr>
            <a:r>
              <a:rPr lang="en-US" sz="1600" smtClean="0">
                <a:solidFill>
                  <a:srgbClr val="00CC66"/>
                </a:solidFill>
              </a:rPr>
              <a:t>    boolean full(){….}</a:t>
            </a:r>
          </a:p>
          <a:p>
            <a:pPr eaLnBrk="1" hangingPunct="1">
              <a:lnSpc>
                <a:spcPct val="80000"/>
              </a:lnSpc>
              <a:buFontTx/>
              <a:buNone/>
            </a:pPr>
            <a:r>
              <a:rPr lang="en-US" sz="1600" smtClean="0">
                <a:solidFill>
                  <a:srgbClr val="00CC66"/>
                </a:solidFill>
              </a:rPr>
              <a:t>    void put(T x)</a:t>
            </a:r>
          </a:p>
          <a:p>
            <a:pPr eaLnBrk="1" hangingPunct="1">
              <a:lnSpc>
                <a:spcPct val="80000"/>
              </a:lnSpc>
              <a:buFontTx/>
              <a:buNone/>
            </a:pPr>
            <a:r>
              <a:rPr lang="en-US" sz="1600" smtClean="0">
                <a:solidFill>
                  <a:srgbClr val="00CC66"/>
                </a:solidFill>
              </a:rPr>
              <a:t>    {  </a:t>
            </a:r>
            <a:r>
              <a:rPr lang="en-US" sz="1600" b="1" smtClean="0">
                <a:solidFill>
                  <a:srgbClr val="0000FF"/>
                </a:solidFill>
              </a:rPr>
              <a:t>require !full()</a:t>
            </a:r>
            <a:endParaRPr lang="en-US" sz="1600" smtClean="0">
              <a:solidFill>
                <a:srgbClr val="0000FF"/>
              </a:solidFill>
            </a:endParaRPr>
          </a:p>
          <a:p>
            <a:pPr eaLnBrk="1" hangingPunct="1">
              <a:lnSpc>
                <a:spcPct val="80000"/>
              </a:lnSpc>
              <a:buFontTx/>
              <a:buNone/>
            </a:pPr>
            <a:r>
              <a:rPr lang="en-US" sz="1600" smtClean="0">
                <a:solidFill>
                  <a:srgbClr val="00CC66"/>
                </a:solidFill>
              </a:rPr>
              <a:t>        …..put x on stack…..</a:t>
            </a:r>
            <a:endParaRPr lang="en-US" sz="1600" b="1" smtClean="0">
              <a:solidFill>
                <a:srgbClr val="00CC66"/>
              </a:solidFill>
            </a:endParaRPr>
          </a:p>
          <a:p>
            <a:pPr eaLnBrk="1" hangingPunct="1">
              <a:lnSpc>
                <a:spcPct val="80000"/>
              </a:lnSpc>
              <a:buFontTx/>
              <a:buNone/>
            </a:pPr>
            <a:r>
              <a:rPr lang="en-US" sz="1600" b="1" smtClean="0">
                <a:solidFill>
                  <a:srgbClr val="00CC66"/>
                </a:solidFill>
              </a:rPr>
              <a:t>        </a:t>
            </a:r>
            <a:r>
              <a:rPr lang="en-US" sz="1600" b="1" smtClean="0">
                <a:solidFill>
                  <a:srgbClr val="0000FF"/>
                </a:solidFill>
              </a:rPr>
              <a:t>ensure !empty</a:t>
            </a:r>
          </a:p>
          <a:p>
            <a:pPr eaLnBrk="1" hangingPunct="1">
              <a:lnSpc>
                <a:spcPct val="80000"/>
              </a:lnSpc>
              <a:buFontTx/>
              <a:buNone/>
            </a:pPr>
            <a:r>
              <a:rPr lang="en-US" sz="1600" b="1" smtClean="0">
                <a:solidFill>
                  <a:srgbClr val="0000FF"/>
                </a:solidFill>
              </a:rPr>
              <a:t>                    item = x</a:t>
            </a:r>
          </a:p>
          <a:p>
            <a:pPr eaLnBrk="1" hangingPunct="1">
              <a:lnSpc>
                <a:spcPct val="80000"/>
              </a:lnSpc>
              <a:buFontTx/>
              <a:buNone/>
            </a:pPr>
            <a:r>
              <a:rPr lang="en-US" sz="1600" b="1" smtClean="0">
                <a:solidFill>
                  <a:srgbClr val="0000FF"/>
                </a:solidFill>
              </a:rPr>
              <a:t>                    count = old count+ 1</a:t>
            </a:r>
            <a:endParaRPr lang="en-US" sz="1600" smtClean="0">
              <a:solidFill>
                <a:srgbClr val="0000FF"/>
              </a:solidFill>
            </a:endParaRPr>
          </a:p>
          <a:p>
            <a:pPr eaLnBrk="1" hangingPunct="1">
              <a:lnSpc>
                <a:spcPct val="80000"/>
              </a:lnSpc>
              <a:buFontTx/>
              <a:buNone/>
            </a:pPr>
            <a:r>
              <a:rPr lang="en-US" sz="1600" smtClean="0">
                <a:solidFill>
                  <a:srgbClr val="00CC66"/>
                </a:solidFill>
              </a:rPr>
              <a:t>     }</a:t>
            </a:r>
          </a:p>
          <a:p>
            <a:pPr eaLnBrk="1" hangingPunct="1">
              <a:lnSpc>
                <a:spcPct val="80000"/>
              </a:lnSpc>
              <a:buFontTx/>
              <a:buNone/>
            </a:pPr>
            <a:r>
              <a:rPr lang="en-US" sz="1600" smtClean="0">
                <a:solidFill>
                  <a:srgbClr val="00CC66"/>
                </a:solidFill>
              </a:rPr>
              <a:t>     void remove()</a:t>
            </a:r>
          </a:p>
          <a:p>
            <a:pPr eaLnBrk="1" hangingPunct="1">
              <a:lnSpc>
                <a:spcPct val="80000"/>
              </a:lnSpc>
              <a:buFontTx/>
              <a:buNone/>
            </a:pPr>
            <a:r>
              <a:rPr lang="en-US" sz="1600" smtClean="0">
                <a:solidFill>
                  <a:srgbClr val="00CC66"/>
                </a:solidFill>
              </a:rPr>
              <a:t>     {  </a:t>
            </a:r>
            <a:r>
              <a:rPr lang="en-US" sz="1600" b="1" smtClean="0">
                <a:solidFill>
                  <a:srgbClr val="0000FF"/>
                </a:solidFill>
              </a:rPr>
              <a:t>require !empty()</a:t>
            </a:r>
            <a:endParaRPr lang="en-US" sz="1600" smtClean="0">
              <a:solidFill>
                <a:srgbClr val="0000FF"/>
              </a:solidFill>
            </a:endParaRPr>
          </a:p>
          <a:p>
            <a:pPr eaLnBrk="1" hangingPunct="1">
              <a:lnSpc>
                <a:spcPct val="80000"/>
              </a:lnSpc>
              <a:buFontTx/>
              <a:buNone/>
            </a:pPr>
            <a:r>
              <a:rPr lang="en-US" sz="1600" smtClean="0">
                <a:solidFill>
                  <a:srgbClr val="00CC66"/>
                </a:solidFill>
              </a:rPr>
              <a:t>          ….remove top element….</a:t>
            </a:r>
          </a:p>
          <a:p>
            <a:pPr eaLnBrk="1" hangingPunct="1">
              <a:lnSpc>
                <a:spcPct val="80000"/>
              </a:lnSpc>
              <a:buFontTx/>
              <a:buNone/>
            </a:pPr>
            <a:r>
              <a:rPr lang="en-US" sz="1600" smtClean="0">
                <a:solidFill>
                  <a:srgbClr val="00CC66"/>
                </a:solidFill>
              </a:rPr>
              <a:t>         </a:t>
            </a:r>
            <a:r>
              <a:rPr lang="en-US" sz="1600" b="1" smtClean="0">
                <a:solidFill>
                  <a:srgbClr val="0000FF"/>
                </a:solidFill>
              </a:rPr>
              <a:t>ensure</a:t>
            </a:r>
          </a:p>
          <a:p>
            <a:pPr eaLnBrk="1" hangingPunct="1">
              <a:lnSpc>
                <a:spcPct val="80000"/>
              </a:lnSpc>
              <a:buFontTx/>
              <a:buNone/>
            </a:pPr>
            <a:r>
              <a:rPr lang="en-US" sz="1600" b="1" smtClean="0">
                <a:solidFill>
                  <a:srgbClr val="0000FF"/>
                </a:solidFill>
              </a:rPr>
              <a:t>               !full</a:t>
            </a:r>
          </a:p>
          <a:p>
            <a:pPr eaLnBrk="1" hangingPunct="1">
              <a:lnSpc>
                <a:spcPct val="80000"/>
              </a:lnSpc>
              <a:buFontTx/>
              <a:buNone/>
            </a:pPr>
            <a:r>
              <a:rPr lang="en-US" sz="1600" b="1" smtClean="0">
                <a:solidFill>
                  <a:srgbClr val="0000FF"/>
                </a:solidFill>
              </a:rPr>
              <a:t>               count = old count –1</a:t>
            </a:r>
            <a:endParaRPr lang="en-US" sz="1600" smtClean="0">
              <a:solidFill>
                <a:srgbClr val="0000FF"/>
              </a:solidFill>
            </a:endParaRPr>
          </a:p>
          <a:p>
            <a:pPr eaLnBrk="1" hangingPunct="1">
              <a:lnSpc>
                <a:spcPct val="80000"/>
              </a:lnSpc>
              <a:buFontTx/>
              <a:buNone/>
            </a:pPr>
            <a:r>
              <a:rPr lang="en-US" sz="1600" smtClean="0">
                <a:solidFill>
                  <a:srgbClr val="00CC66"/>
                </a:solidFill>
              </a:rPr>
              <a:t>      }</a:t>
            </a:r>
          </a:p>
          <a:p>
            <a:pPr eaLnBrk="1" hangingPunct="1">
              <a:lnSpc>
                <a:spcPct val="80000"/>
              </a:lnSpc>
              <a:buFontTx/>
              <a:buNone/>
            </a:pPr>
            <a:r>
              <a:rPr lang="en-US" sz="1600" smtClean="0">
                <a:solidFill>
                  <a:srgbClr val="00CC66"/>
                </a:solidFill>
              </a:rPr>
              <a:t>}</a:t>
            </a:r>
          </a:p>
          <a:p>
            <a:pPr eaLnBrk="1" hangingPunct="1">
              <a:lnSpc>
                <a:spcPct val="80000"/>
              </a:lnSpc>
            </a:pPr>
            <a:endParaRPr lang="en-US" sz="1600" smtClean="0"/>
          </a:p>
        </p:txBody>
      </p:sp>
      <p:sp>
        <p:nvSpPr>
          <p:cNvPr id="156675" name="AutoShape 3"/>
          <p:cNvSpPr>
            <a:spLocks noChangeArrowheads="1"/>
          </p:cNvSpPr>
          <p:nvPr/>
        </p:nvSpPr>
        <p:spPr bwMode="auto">
          <a:xfrm>
            <a:off x="3048000" y="2819400"/>
            <a:ext cx="2590800" cy="609600"/>
          </a:xfrm>
          <a:prstGeom prst="wedgeRectCallout">
            <a:avLst>
              <a:gd name="adj1" fmla="val -51838"/>
              <a:gd name="adj2" fmla="val 105208"/>
            </a:avLst>
          </a:prstGeom>
          <a:solidFill>
            <a:srgbClr val="CC99FF"/>
          </a:solidFill>
          <a:ln w="9525">
            <a:solidFill>
              <a:schemeClr val="tx1"/>
            </a:solidFill>
            <a:miter lim="800000"/>
            <a:headEnd/>
            <a:tailEnd/>
          </a:ln>
        </p:spPr>
        <p:txBody>
          <a:bodyPr/>
          <a:lstStyle/>
          <a:p>
            <a:pPr algn="ctr"/>
            <a:r>
              <a:rPr lang="en-US" b="1"/>
              <a:t>This class’s  responsibility</a:t>
            </a:r>
          </a:p>
        </p:txBody>
      </p:sp>
      <p:sp>
        <p:nvSpPr>
          <p:cNvPr id="156676" name="AutoShape 4"/>
          <p:cNvSpPr>
            <a:spLocks noChangeArrowheads="1"/>
          </p:cNvSpPr>
          <p:nvPr/>
        </p:nvSpPr>
        <p:spPr bwMode="auto">
          <a:xfrm>
            <a:off x="3886200" y="4800600"/>
            <a:ext cx="2362200" cy="609600"/>
          </a:xfrm>
          <a:prstGeom prst="wedgeRectCallout">
            <a:avLst>
              <a:gd name="adj1" fmla="val -64046"/>
              <a:gd name="adj2" fmla="val 97134"/>
            </a:avLst>
          </a:prstGeom>
          <a:solidFill>
            <a:srgbClr val="CC99FF"/>
          </a:solidFill>
          <a:ln w="9525">
            <a:solidFill>
              <a:schemeClr val="tx1"/>
            </a:solidFill>
            <a:miter lim="800000"/>
            <a:headEnd/>
            <a:tailEnd/>
          </a:ln>
        </p:spPr>
        <p:txBody>
          <a:bodyPr/>
          <a:lstStyle/>
          <a:p>
            <a:pPr algn="ctr"/>
            <a:r>
              <a:rPr lang="en-US" b="1"/>
              <a:t>This class’s responsibility</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idx="1"/>
          </p:nvPr>
        </p:nvSpPr>
        <p:spPr>
          <a:xfrm>
            <a:off x="457200" y="381000"/>
            <a:ext cx="8229600" cy="5745163"/>
          </a:xfrm>
        </p:spPr>
        <p:txBody>
          <a:bodyPr/>
          <a:lstStyle/>
          <a:p>
            <a:pPr eaLnBrk="1" hangingPunct="1"/>
            <a:r>
              <a:rPr lang="en-US" smtClean="0"/>
              <a:t>Bertrand Meyer’s rules  </a:t>
            </a:r>
            <a:endParaRPr lang="en-US" b="1" smtClean="0"/>
          </a:p>
          <a:p>
            <a:pPr lvl="1" eaLnBrk="1" hangingPunct="1"/>
            <a:r>
              <a:rPr lang="en-US" smtClean="0"/>
              <a:t>Assertion violation rule (1)</a:t>
            </a:r>
          </a:p>
          <a:p>
            <a:pPr lvl="2" eaLnBrk="1" hangingPunct="1"/>
            <a:r>
              <a:rPr lang="en-US" smtClean="0"/>
              <a:t>A run-time assertions violation is the manifestation of a bug in the software.</a:t>
            </a:r>
            <a:endParaRPr lang="en-US" b="1" smtClean="0"/>
          </a:p>
          <a:p>
            <a:pPr lvl="1" eaLnBrk="1" hangingPunct="1"/>
            <a:r>
              <a:rPr lang="en-US" smtClean="0"/>
              <a:t>Assertion violation rule (2)</a:t>
            </a:r>
          </a:p>
          <a:p>
            <a:pPr lvl="2" eaLnBrk="1" hangingPunct="1"/>
            <a:r>
              <a:rPr lang="en-US" smtClean="0"/>
              <a:t>A precondition violation is a manifestation of a bug in the client</a:t>
            </a:r>
          </a:p>
          <a:p>
            <a:pPr lvl="2" eaLnBrk="1" hangingPunct="1"/>
            <a:r>
              <a:rPr lang="en-US" smtClean="0"/>
              <a:t>A postcondition violation is a manifestation of a bug in the supplier</a:t>
            </a:r>
            <a:endParaRPr lang="en-US" b="1" smtClean="0"/>
          </a:p>
          <a:p>
            <a:pPr lvl="1" eaLnBrk="1" hangingPunct="1"/>
            <a:r>
              <a:rPr lang="en-US" smtClean="0"/>
              <a:t>Non-redundancy principle.  </a:t>
            </a:r>
          </a:p>
          <a:p>
            <a:pPr lvl="2" eaLnBrk="1" hangingPunct="1"/>
            <a:r>
              <a:rPr lang="en-US" smtClean="0"/>
              <a:t>Under no circumstances shall the </a:t>
            </a:r>
            <a:r>
              <a:rPr lang="en-US" i="1" smtClean="0"/>
              <a:t>body</a:t>
            </a:r>
            <a:r>
              <a:rPr lang="en-US" smtClean="0"/>
              <a:t> of a routine ever test for the routine’s precondition.  (Avoid defensive programming)</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idx="1"/>
          </p:nvPr>
        </p:nvSpPr>
        <p:spPr>
          <a:xfrm>
            <a:off x="457200" y="457200"/>
            <a:ext cx="8229600" cy="5668963"/>
          </a:xfrm>
        </p:spPr>
        <p:txBody>
          <a:bodyPr/>
          <a:lstStyle/>
          <a:p>
            <a:pPr eaLnBrk="1" hangingPunct="1"/>
            <a:r>
              <a:rPr lang="en-US" sz="2400" smtClean="0"/>
              <a:t>Assertions should not be used to check user input.</a:t>
            </a:r>
          </a:p>
          <a:p>
            <a:pPr lvl="1" eaLnBrk="1" hangingPunct="1"/>
            <a:r>
              <a:rPr lang="en-US" sz="2400" smtClean="0"/>
              <a:t>Example:</a:t>
            </a:r>
          </a:p>
          <a:p>
            <a:pPr lvl="2" eaLnBrk="1" hangingPunct="1"/>
            <a:r>
              <a:rPr lang="en-US" sz="2000" smtClean="0"/>
              <a:t>A read_positive_int routine expects a user to  input something &gt;0.  </a:t>
            </a:r>
          </a:p>
          <a:p>
            <a:pPr lvl="1" eaLnBrk="1" hangingPunct="1"/>
            <a:r>
              <a:rPr lang="en-US" sz="2400" smtClean="0"/>
              <a:t>Expressing this as precondition is not a reliability technique.</a:t>
            </a:r>
          </a:p>
          <a:p>
            <a:pPr lvl="1" eaLnBrk="1" hangingPunct="1"/>
            <a:r>
              <a:rPr lang="en-US" sz="2400" smtClean="0"/>
              <a:t>We still need to explicitly handle input errors</a:t>
            </a:r>
          </a:p>
          <a:p>
            <a:pPr lvl="2" eaLnBrk="1" hangingPunct="1"/>
            <a:r>
              <a:rPr lang="en-US" sz="2000" smtClean="0"/>
              <a:t>It is best to keep processing modules simple</a:t>
            </a:r>
          </a:p>
          <a:p>
            <a:pPr lvl="2" eaLnBrk="1" hangingPunct="1"/>
            <a:r>
              <a:rPr lang="en-US" sz="2000" smtClean="0"/>
              <a:t>Introduce filtering modules to validate input as close to source as possible.</a:t>
            </a:r>
          </a:p>
          <a:p>
            <a:pPr lvl="2" eaLnBrk="1" hangingPunct="1"/>
            <a:endParaRPr lang="en-US" sz="2000" smtClean="0"/>
          </a:p>
          <a:p>
            <a:pPr lvl="2" eaLnBrk="1" hangingPunct="1"/>
            <a:endParaRPr lang="en-US" sz="2800" smtClean="0"/>
          </a:p>
          <a:p>
            <a:pPr lvl="2" eaLnBrk="1" hangingPunct="1"/>
            <a:endParaRPr lang="en-US" sz="2800" smtClean="0"/>
          </a:p>
          <a:p>
            <a:pPr lvl="2" eaLnBrk="1" hangingPunct="1"/>
            <a:endParaRPr lang="en-US" sz="2800" smtClean="0"/>
          </a:p>
        </p:txBody>
      </p:sp>
      <p:sp>
        <p:nvSpPr>
          <p:cNvPr id="158723" name="Text Box 3"/>
          <p:cNvSpPr txBox="1">
            <a:spLocks noChangeArrowheads="1"/>
          </p:cNvSpPr>
          <p:nvPr/>
        </p:nvSpPr>
        <p:spPr bwMode="auto">
          <a:xfrm>
            <a:off x="381000" y="5105400"/>
            <a:ext cx="2209800" cy="641350"/>
          </a:xfrm>
          <a:prstGeom prst="rect">
            <a:avLst/>
          </a:prstGeom>
          <a:solidFill>
            <a:schemeClr val="accent1"/>
          </a:solidFill>
          <a:ln w="9525">
            <a:noFill/>
            <a:miter lim="800000"/>
            <a:headEnd/>
            <a:tailEnd/>
          </a:ln>
        </p:spPr>
        <p:txBody>
          <a:bodyPr>
            <a:spAutoFit/>
          </a:bodyPr>
          <a:lstStyle/>
          <a:p>
            <a:pPr>
              <a:spcBef>
                <a:spcPct val="50000"/>
              </a:spcBef>
            </a:pPr>
            <a:r>
              <a:rPr lang="en-US"/>
              <a:t>External Module generates input</a:t>
            </a:r>
          </a:p>
        </p:txBody>
      </p:sp>
      <p:sp>
        <p:nvSpPr>
          <p:cNvPr id="158724" name="Text Box 4"/>
          <p:cNvSpPr txBox="1">
            <a:spLocks noChangeArrowheads="1"/>
          </p:cNvSpPr>
          <p:nvPr/>
        </p:nvSpPr>
        <p:spPr bwMode="auto">
          <a:xfrm>
            <a:off x="3505200" y="4876800"/>
            <a:ext cx="1981200" cy="1739900"/>
          </a:xfrm>
          <a:prstGeom prst="rect">
            <a:avLst/>
          </a:prstGeom>
          <a:solidFill>
            <a:srgbClr val="CC99FF"/>
          </a:solidFill>
          <a:ln w="9525">
            <a:noFill/>
            <a:miter lim="800000"/>
            <a:headEnd/>
            <a:tailEnd/>
          </a:ln>
        </p:spPr>
        <p:txBody>
          <a:bodyPr>
            <a:spAutoFit/>
          </a:bodyPr>
          <a:lstStyle/>
          <a:p>
            <a:pPr>
              <a:spcBef>
                <a:spcPct val="50000"/>
              </a:spcBef>
            </a:pPr>
            <a:r>
              <a:rPr lang="en-US"/>
              <a:t>Module to validate input and ensure preconditions of processing modules</a:t>
            </a:r>
          </a:p>
        </p:txBody>
      </p:sp>
      <p:sp>
        <p:nvSpPr>
          <p:cNvPr id="158725" name="Text Box 5"/>
          <p:cNvSpPr txBox="1">
            <a:spLocks noChangeArrowheads="1"/>
          </p:cNvSpPr>
          <p:nvPr/>
        </p:nvSpPr>
        <p:spPr bwMode="auto">
          <a:xfrm>
            <a:off x="6629400" y="4953000"/>
            <a:ext cx="1600200" cy="1465263"/>
          </a:xfrm>
          <a:prstGeom prst="rect">
            <a:avLst/>
          </a:prstGeom>
          <a:solidFill>
            <a:srgbClr val="FFCC00"/>
          </a:solidFill>
          <a:ln w="9525">
            <a:noFill/>
            <a:miter lim="800000"/>
            <a:headEnd/>
            <a:tailEnd/>
          </a:ln>
        </p:spPr>
        <p:txBody>
          <a:bodyPr>
            <a:spAutoFit/>
          </a:bodyPr>
          <a:lstStyle/>
          <a:p>
            <a:pPr>
              <a:spcBef>
                <a:spcPct val="50000"/>
              </a:spcBef>
            </a:pPr>
            <a:r>
              <a:rPr lang="en-US"/>
              <a:t>Processing module that assumes preconditions hold</a:t>
            </a:r>
          </a:p>
        </p:txBody>
      </p:sp>
      <p:sp>
        <p:nvSpPr>
          <p:cNvPr id="158726" name="Line 6"/>
          <p:cNvSpPr>
            <a:spLocks noChangeShapeType="1"/>
          </p:cNvSpPr>
          <p:nvPr/>
        </p:nvSpPr>
        <p:spPr bwMode="auto">
          <a:xfrm>
            <a:off x="2590800" y="5410200"/>
            <a:ext cx="914400" cy="0"/>
          </a:xfrm>
          <a:prstGeom prst="line">
            <a:avLst/>
          </a:prstGeom>
          <a:noFill/>
          <a:ln w="38100">
            <a:solidFill>
              <a:schemeClr val="tx1"/>
            </a:solidFill>
            <a:round/>
            <a:headEnd/>
            <a:tailEnd type="triangle" w="med" len="med"/>
          </a:ln>
        </p:spPr>
        <p:txBody>
          <a:bodyPr/>
          <a:lstStyle/>
          <a:p>
            <a:endParaRPr lang="en-US"/>
          </a:p>
        </p:txBody>
      </p:sp>
      <p:sp>
        <p:nvSpPr>
          <p:cNvPr id="158727" name="Line 7"/>
          <p:cNvSpPr>
            <a:spLocks noChangeShapeType="1"/>
          </p:cNvSpPr>
          <p:nvPr/>
        </p:nvSpPr>
        <p:spPr bwMode="auto">
          <a:xfrm>
            <a:off x="5562600" y="5791200"/>
            <a:ext cx="1066800" cy="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idx="1"/>
          </p:nvPr>
        </p:nvSpPr>
        <p:spPr>
          <a:xfrm>
            <a:off x="457200" y="457200"/>
            <a:ext cx="8229600" cy="5668963"/>
          </a:xfrm>
        </p:spPr>
        <p:txBody>
          <a:bodyPr>
            <a:normAutofit lnSpcReduction="10000"/>
          </a:bodyPr>
          <a:lstStyle/>
          <a:p>
            <a:pPr eaLnBrk="1" hangingPunct="1">
              <a:lnSpc>
                <a:spcPct val="90000"/>
              </a:lnSpc>
            </a:pPr>
            <a:r>
              <a:rPr lang="en-US" sz="2400" smtClean="0"/>
              <a:t>Should preconditions be demanding or tolerant??</a:t>
            </a:r>
          </a:p>
          <a:p>
            <a:pPr eaLnBrk="1" hangingPunct="1">
              <a:lnSpc>
                <a:spcPct val="90000"/>
              </a:lnSpc>
            </a:pPr>
            <a:r>
              <a:rPr lang="en-US" sz="2400" smtClean="0"/>
              <a:t>Example of a tolerant stack</a:t>
            </a:r>
          </a:p>
          <a:p>
            <a:pPr lvl="2" eaLnBrk="1" hangingPunct="1">
              <a:lnSpc>
                <a:spcPct val="90000"/>
              </a:lnSpc>
              <a:buFontTx/>
              <a:buNone/>
            </a:pPr>
            <a:r>
              <a:rPr lang="en-US" sz="1800" smtClean="0">
                <a:solidFill>
                  <a:srgbClr val="0000FF"/>
                </a:solidFill>
              </a:rPr>
              <a:t>void remove)</a:t>
            </a:r>
          </a:p>
          <a:p>
            <a:pPr lvl="2" eaLnBrk="1" hangingPunct="1">
              <a:lnSpc>
                <a:spcPct val="90000"/>
              </a:lnSpc>
              <a:buFontTx/>
              <a:buNone/>
            </a:pPr>
            <a:r>
              <a:rPr lang="en-US" sz="1800" smtClean="0">
                <a:solidFill>
                  <a:srgbClr val="0000FF"/>
                </a:solidFill>
              </a:rPr>
              <a:t>{  if empty() then {print error message, or otherwise handle error}</a:t>
            </a:r>
          </a:p>
          <a:p>
            <a:pPr lvl="2" eaLnBrk="1" hangingPunct="1">
              <a:lnSpc>
                <a:spcPct val="90000"/>
              </a:lnSpc>
              <a:buFontTx/>
              <a:buNone/>
            </a:pPr>
            <a:r>
              <a:rPr lang="en-US" sz="1800" smtClean="0">
                <a:solidFill>
                  <a:srgbClr val="0000FF"/>
                </a:solidFill>
              </a:rPr>
              <a:t>    else {remove element}</a:t>
            </a:r>
          </a:p>
          <a:p>
            <a:pPr lvl="2" eaLnBrk="1" hangingPunct="1">
              <a:lnSpc>
                <a:spcPct val="90000"/>
              </a:lnSpc>
              <a:buFontTx/>
              <a:buNone/>
            </a:pPr>
            <a:r>
              <a:rPr lang="en-US" sz="1800" smtClean="0">
                <a:solidFill>
                  <a:srgbClr val="0000FF"/>
                </a:solidFill>
              </a:rPr>
              <a:t>}</a:t>
            </a:r>
          </a:p>
          <a:p>
            <a:pPr lvl="2" eaLnBrk="1" hangingPunct="1">
              <a:lnSpc>
                <a:spcPct val="90000"/>
              </a:lnSpc>
              <a:buFontTx/>
              <a:buNone/>
            </a:pPr>
            <a:endParaRPr lang="en-US" sz="1800" smtClean="0">
              <a:solidFill>
                <a:srgbClr val="0000FF"/>
              </a:solidFill>
            </a:endParaRPr>
          </a:p>
          <a:p>
            <a:pPr lvl="1" eaLnBrk="1" hangingPunct="1">
              <a:lnSpc>
                <a:spcPct val="90000"/>
              </a:lnSpc>
            </a:pPr>
            <a:r>
              <a:rPr lang="en-US" sz="2000" smtClean="0"/>
              <a:t>the precondition is the assertion </a:t>
            </a:r>
            <a:r>
              <a:rPr lang="en-US" sz="2000" smtClean="0">
                <a:solidFill>
                  <a:srgbClr val="0000FF"/>
                </a:solidFill>
              </a:rPr>
              <a:t>true</a:t>
            </a:r>
            <a:r>
              <a:rPr lang="en-US" sz="2000" smtClean="0"/>
              <a:t> and is less demanding of clients. </a:t>
            </a:r>
          </a:p>
          <a:p>
            <a:pPr lvl="2" eaLnBrk="1" hangingPunct="1">
              <a:lnSpc>
                <a:spcPct val="90000"/>
              </a:lnSpc>
            </a:pPr>
            <a:r>
              <a:rPr lang="en-US" sz="1800" smtClean="0"/>
              <a:t>Note that this is not the same as telling clients only to remove from non-empty stack, then redundantly checking the precondition</a:t>
            </a:r>
          </a:p>
          <a:p>
            <a:pPr eaLnBrk="1" hangingPunct="1">
              <a:lnSpc>
                <a:spcPct val="90000"/>
              </a:lnSpc>
            </a:pPr>
            <a:r>
              <a:rPr lang="en-US" sz="2400" smtClean="0"/>
              <a:t>Which is better?  </a:t>
            </a:r>
          </a:p>
          <a:p>
            <a:pPr lvl="1" eaLnBrk="1" hangingPunct="1">
              <a:lnSpc>
                <a:spcPct val="90000"/>
              </a:lnSpc>
            </a:pPr>
            <a:r>
              <a:rPr lang="en-US" sz="2000" smtClean="0"/>
              <a:t>It depends on situation.  </a:t>
            </a:r>
          </a:p>
          <a:p>
            <a:pPr lvl="1" eaLnBrk="1" hangingPunct="1">
              <a:lnSpc>
                <a:spcPct val="90000"/>
              </a:lnSpc>
            </a:pPr>
            <a:r>
              <a:rPr lang="en-US" sz="2000" smtClean="0"/>
              <a:t>The Stack class may not know how to handle the empty stack case as this may be application specific.  </a:t>
            </a:r>
          </a:p>
          <a:p>
            <a:pPr lvl="1" eaLnBrk="1" hangingPunct="1">
              <a:lnSpc>
                <a:spcPct val="90000"/>
              </a:lnSpc>
            </a:pPr>
            <a:r>
              <a:rPr lang="en-US" sz="2000" smtClean="0"/>
              <a:t>Often it works to provide demanding modules in general purpose libraries and use wrappers to provide tolerance if necessary.</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idx="1"/>
          </p:nvPr>
        </p:nvSpPr>
        <p:spPr>
          <a:xfrm>
            <a:off x="457200" y="838200"/>
            <a:ext cx="8229600" cy="5287963"/>
          </a:xfrm>
        </p:spPr>
        <p:txBody>
          <a:bodyPr/>
          <a:lstStyle/>
          <a:p>
            <a:pPr eaLnBrk="1" hangingPunct="1">
              <a:lnSpc>
                <a:spcPct val="90000"/>
              </a:lnSpc>
            </a:pPr>
            <a:r>
              <a:rPr lang="en-US" dirty="0" smtClean="0"/>
              <a:t>Reasonable precondition principle</a:t>
            </a:r>
          </a:p>
          <a:p>
            <a:pPr lvl="1" eaLnBrk="1" hangingPunct="1">
              <a:lnSpc>
                <a:spcPct val="90000"/>
              </a:lnSpc>
            </a:pPr>
            <a:r>
              <a:rPr lang="en-US" dirty="0" smtClean="0"/>
              <a:t>Every routine precondition must satisfy two conditions</a:t>
            </a:r>
          </a:p>
          <a:p>
            <a:pPr lvl="2" eaLnBrk="1" hangingPunct="1">
              <a:lnSpc>
                <a:spcPct val="90000"/>
              </a:lnSpc>
            </a:pPr>
            <a:r>
              <a:rPr lang="en-US" dirty="0" smtClean="0"/>
              <a:t>It is specified in the official documentation</a:t>
            </a:r>
          </a:p>
          <a:p>
            <a:pPr lvl="2" eaLnBrk="1" hangingPunct="1">
              <a:lnSpc>
                <a:spcPct val="90000"/>
              </a:lnSpc>
            </a:pPr>
            <a:r>
              <a:rPr lang="en-US" dirty="0" smtClean="0"/>
              <a:t>It makes sense in terms of the specification only</a:t>
            </a:r>
          </a:p>
          <a:p>
            <a:pPr eaLnBrk="1" hangingPunct="1">
              <a:lnSpc>
                <a:spcPct val="90000"/>
              </a:lnSpc>
            </a:pPr>
            <a:r>
              <a:rPr lang="en-US" dirty="0" smtClean="0"/>
              <a:t>Precondition availability rule</a:t>
            </a:r>
          </a:p>
          <a:p>
            <a:pPr lvl="1" eaLnBrk="1" hangingPunct="1">
              <a:lnSpc>
                <a:spcPct val="90000"/>
              </a:lnSpc>
            </a:pPr>
            <a:r>
              <a:rPr lang="en-US" dirty="0" smtClean="0"/>
              <a:t>All the information needed for a client to check the precondition must be available to the client (i.e. empty(), full()</a:t>
            </a:r>
          </a:p>
          <a:p>
            <a:pPr eaLnBrk="1" hangingPunct="1">
              <a:lnSpc>
                <a:spcPct val="90000"/>
              </a:lnSpc>
            </a:pPr>
            <a:r>
              <a:rPr lang="en-US" dirty="0" smtClean="0">
                <a:solidFill>
                  <a:srgbClr val="FF0000"/>
                </a:solidFill>
              </a:rPr>
              <a:t>We will return to Design by Contract in the context of OOP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457200" y="381000"/>
            <a:ext cx="8229600" cy="5745163"/>
          </a:xfrm>
        </p:spPr>
        <p:txBody>
          <a:bodyPr/>
          <a:lstStyle/>
          <a:p>
            <a:pPr eaLnBrk="1" hangingPunct="1"/>
            <a:r>
              <a:rPr lang="en-US" smtClean="0"/>
              <a:t>As seen in the example, in practice we work backwards</a:t>
            </a:r>
          </a:p>
          <a:p>
            <a:pPr lvl="1" eaLnBrk="1" hangingPunct="1"/>
            <a:r>
              <a:rPr lang="en-US" smtClean="0"/>
              <a:t>start with desired postcondition</a:t>
            </a:r>
          </a:p>
          <a:p>
            <a:pPr lvl="1" eaLnBrk="1" hangingPunct="1"/>
            <a:r>
              <a:rPr lang="en-US" smtClean="0"/>
              <a:t>calculate the precondition by substitution.</a:t>
            </a:r>
          </a:p>
          <a:p>
            <a:pPr lvl="1" eaLnBrk="1" hangingPunct="1">
              <a:buFontTx/>
              <a:buNone/>
            </a:pPr>
            <a:endParaRPr lang="en-US" smtClean="0"/>
          </a:p>
          <a:p>
            <a:pPr eaLnBrk="1" hangingPunct="1"/>
            <a:r>
              <a:rPr lang="en-US" smtClean="0"/>
              <a:t>We can also calculate the expressions needed on the right hand side of an assignment statement, thus axiomatic semantics helps with developing the program</a:t>
            </a:r>
          </a:p>
          <a:p>
            <a:pPr lvl="1" eaLnBrk="1" hangingPunct="1">
              <a:buFontTx/>
              <a:buNone/>
            </a:pP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457200" y="381000"/>
            <a:ext cx="8229600" cy="5745163"/>
          </a:xfrm>
        </p:spPr>
        <p:txBody>
          <a:bodyPr/>
          <a:lstStyle/>
          <a:p>
            <a:pPr eaLnBrk="1" hangingPunct="1">
              <a:buFontTx/>
              <a:buNone/>
            </a:pPr>
            <a:r>
              <a:rPr lang="en-US" smtClean="0">
                <a:solidFill>
                  <a:srgbClr val="0066FF"/>
                </a:solidFill>
              </a:rPr>
              <a:t>{true}</a:t>
            </a:r>
          </a:p>
          <a:p>
            <a:pPr eaLnBrk="1" hangingPunct="1">
              <a:buFontTx/>
              <a:buNone/>
            </a:pPr>
            <a:r>
              <a:rPr lang="en-US" smtClean="0">
                <a:solidFill>
                  <a:srgbClr val="33CC33"/>
                </a:solidFill>
              </a:rPr>
              <a:t>x := E       </a:t>
            </a:r>
          </a:p>
          <a:p>
            <a:pPr eaLnBrk="1" hangingPunct="1">
              <a:buFontTx/>
              <a:buNone/>
            </a:pPr>
            <a:r>
              <a:rPr lang="en-US" smtClean="0">
                <a:solidFill>
                  <a:srgbClr val="0066FF"/>
                </a:solidFill>
              </a:rPr>
              <a:t>{x = 4}</a:t>
            </a:r>
          </a:p>
          <a:p>
            <a:pPr eaLnBrk="1" hangingPunct="1">
              <a:buFontTx/>
              <a:buNone/>
            </a:pPr>
            <a:endParaRPr lang="en-US" smtClean="0">
              <a:solidFill>
                <a:srgbClr val="0066FF"/>
              </a:solidFill>
            </a:endParaRPr>
          </a:p>
          <a:p>
            <a:pPr eaLnBrk="1" hangingPunct="1">
              <a:buFontTx/>
              <a:buNone/>
            </a:pPr>
            <a:r>
              <a:rPr lang="en-US" smtClean="0"/>
              <a:t>What E makes the triple valid???</a:t>
            </a:r>
          </a:p>
          <a:p>
            <a:pPr eaLnBrk="1" hangingPunct="1">
              <a:buFontTx/>
              <a:buNone/>
            </a:pP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04800" y="304800"/>
            <a:ext cx="8229600" cy="5745163"/>
          </a:xfrm>
        </p:spPr>
        <p:txBody>
          <a:bodyPr/>
          <a:lstStyle/>
          <a:p>
            <a:pPr eaLnBrk="1" hangingPunct="1">
              <a:lnSpc>
                <a:spcPct val="90000"/>
              </a:lnSpc>
              <a:buFontTx/>
              <a:buNone/>
            </a:pPr>
            <a:r>
              <a:rPr lang="en-US" smtClean="0">
                <a:solidFill>
                  <a:srgbClr val="0066FF"/>
                </a:solidFill>
              </a:rPr>
              <a:t>{true}</a:t>
            </a:r>
          </a:p>
          <a:p>
            <a:pPr eaLnBrk="1" hangingPunct="1">
              <a:lnSpc>
                <a:spcPct val="90000"/>
              </a:lnSpc>
              <a:buFontTx/>
              <a:buNone/>
            </a:pPr>
            <a:r>
              <a:rPr lang="en-US" smtClean="0">
                <a:solidFill>
                  <a:srgbClr val="33CC33"/>
                </a:solidFill>
              </a:rPr>
              <a:t>x := E       </a:t>
            </a:r>
          </a:p>
          <a:p>
            <a:pPr eaLnBrk="1" hangingPunct="1">
              <a:lnSpc>
                <a:spcPct val="90000"/>
              </a:lnSpc>
              <a:buFontTx/>
              <a:buNone/>
            </a:pPr>
            <a:r>
              <a:rPr lang="en-US" smtClean="0">
                <a:solidFill>
                  <a:srgbClr val="0066FF"/>
                </a:solidFill>
              </a:rPr>
              <a:t>{x = 4}</a:t>
            </a:r>
          </a:p>
          <a:p>
            <a:pPr eaLnBrk="1" hangingPunct="1">
              <a:lnSpc>
                <a:spcPct val="90000"/>
              </a:lnSpc>
              <a:buFontTx/>
              <a:buNone/>
            </a:pPr>
            <a:endParaRPr lang="en-US" smtClean="0">
              <a:solidFill>
                <a:srgbClr val="0066FF"/>
              </a:solidFill>
            </a:endParaRPr>
          </a:p>
          <a:p>
            <a:pPr eaLnBrk="1" hangingPunct="1">
              <a:lnSpc>
                <a:spcPct val="90000"/>
              </a:lnSpc>
              <a:buFontTx/>
              <a:buNone/>
            </a:pPr>
            <a:r>
              <a:rPr lang="en-US" smtClean="0"/>
              <a:t>What E makes the triple valid???</a:t>
            </a:r>
          </a:p>
          <a:p>
            <a:pPr eaLnBrk="1" hangingPunct="1">
              <a:lnSpc>
                <a:spcPct val="90000"/>
              </a:lnSpc>
              <a:buFontTx/>
              <a:buNone/>
            </a:pPr>
            <a:r>
              <a:rPr lang="en-US" smtClean="0"/>
              <a:t>Calculate precondition using E as a variable.</a:t>
            </a:r>
          </a:p>
          <a:p>
            <a:pPr eaLnBrk="1" hangingPunct="1">
              <a:lnSpc>
                <a:spcPct val="90000"/>
              </a:lnSpc>
              <a:buFontTx/>
              <a:buNone/>
            </a:pPr>
            <a:endParaRPr lang="en-US" smtClean="0"/>
          </a:p>
          <a:p>
            <a:pPr eaLnBrk="1" hangingPunct="1">
              <a:lnSpc>
                <a:spcPct val="90000"/>
              </a:lnSpc>
              <a:buFontTx/>
              <a:buNone/>
            </a:pPr>
            <a:r>
              <a:rPr lang="en-US" smtClean="0">
                <a:solidFill>
                  <a:srgbClr val="0066FF"/>
                </a:solidFill>
              </a:rPr>
              <a:t>{</a:t>
            </a:r>
            <a:r>
              <a:rPr lang="en-US" smtClean="0">
                <a:solidFill>
                  <a:srgbClr val="FF0000"/>
                </a:solidFill>
              </a:rPr>
              <a:t>E</a:t>
            </a:r>
            <a:r>
              <a:rPr lang="en-US" smtClean="0">
                <a:solidFill>
                  <a:srgbClr val="0066FF"/>
                </a:solidFill>
              </a:rPr>
              <a:t> = 4}</a:t>
            </a:r>
          </a:p>
          <a:p>
            <a:pPr eaLnBrk="1" hangingPunct="1">
              <a:lnSpc>
                <a:spcPct val="90000"/>
              </a:lnSpc>
              <a:buFontTx/>
              <a:buNone/>
            </a:pPr>
            <a:r>
              <a:rPr lang="en-US" smtClean="0">
                <a:solidFill>
                  <a:srgbClr val="33CC33"/>
                </a:solidFill>
              </a:rPr>
              <a:t>x := E</a:t>
            </a:r>
          </a:p>
          <a:p>
            <a:pPr eaLnBrk="1" hangingPunct="1">
              <a:lnSpc>
                <a:spcPct val="90000"/>
              </a:lnSpc>
              <a:buFontTx/>
              <a:buNone/>
            </a:pPr>
            <a:r>
              <a:rPr lang="en-US" smtClean="0">
                <a:solidFill>
                  <a:srgbClr val="0066FF"/>
                </a:solidFill>
              </a:rPr>
              <a:t>{x = 4}</a:t>
            </a:r>
          </a:p>
          <a:p>
            <a:pPr eaLnBrk="1" hangingPunct="1">
              <a:lnSpc>
                <a:spcPct val="90000"/>
              </a:lnSpc>
              <a:buFontTx/>
              <a:buNone/>
            </a:pPr>
            <a:endParaRPr lang="en-US" smtClean="0"/>
          </a:p>
          <a:p>
            <a:pPr eaLnBrk="1" hangingPunct="1">
              <a:lnSpc>
                <a:spcPct val="90000"/>
              </a:lnSpc>
              <a:buFontTx/>
              <a:buNone/>
            </a:pP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304800" y="304800"/>
            <a:ext cx="8229600" cy="5745163"/>
          </a:xfrm>
        </p:spPr>
        <p:txBody>
          <a:bodyPr/>
          <a:lstStyle/>
          <a:p>
            <a:pPr eaLnBrk="1" hangingPunct="1">
              <a:buFontTx/>
              <a:buNone/>
            </a:pPr>
            <a:r>
              <a:rPr lang="en-US" smtClean="0">
                <a:solidFill>
                  <a:srgbClr val="0066FF"/>
                </a:solidFill>
              </a:rPr>
              <a:t>{true}</a:t>
            </a:r>
          </a:p>
          <a:p>
            <a:pPr eaLnBrk="1" hangingPunct="1">
              <a:buFontTx/>
              <a:buNone/>
            </a:pPr>
            <a:r>
              <a:rPr lang="en-US" smtClean="0">
                <a:solidFill>
                  <a:srgbClr val="33CC33"/>
                </a:solidFill>
              </a:rPr>
              <a:t>x := E       </a:t>
            </a:r>
          </a:p>
          <a:p>
            <a:pPr eaLnBrk="1" hangingPunct="1">
              <a:buFontTx/>
              <a:buNone/>
            </a:pPr>
            <a:r>
              <a:rPr lang="en-US" smtClean="0">
                <a:solidFill>
                  <a:srgbClr val="0066FF"/>
                </a:solidFill>
              </a:rPr>
              <a:t>{x = 4}</a:t>
            </a:r>
          </a:p>
          <a:p>
            <a:pPr eaLnBrk="1" hangingPunct="1">
              <a:buFontTx/>
              <a:buNone/>
            </a:pPr>
            <a:endParaRPr lang="en-US" smtClean="0">
              <a:solidFill>
                <a:srgbClr val="0066FF"/>
              </a:solidFill>
            </a:endParaRPr>
          </a:p>
          <a:p>
            <a:pPr eaLnBrk="1" hangingPunct="1">
              <a:buFontTx/>
              <a:buNone/>
            </a:pPr>
            <a:r>
              <a:rPr lang="en-US" smtClean="0"/>
              <a:t>What E makes the triple valid???</a:t>
            </a:r>
          </a:p>
          <a:p>
            <a:pPr eaLnBrk="1" hangingPunct="1">
              <a:buFontTx/>
              <a:buNone/>
            </a:pPr>
            <a:r>
              <a:rPr lang="en-US" smtClean="0"/>
              <a:t>Calculate precondition using E as a variable.</a:t>
            </a:r>
          </a:p>
          <a:p>
            <a:pPr eaLnBrk="1" hangingPunct="1">
              <a:buFontTx/>
              <a:buNone/>
            </a:pPr>
            <a:endParaRPr lang="en-US" smtClean="0"/>
          </a:p>
          <a:p>
            <a:pPr eaLnBrk="1" hangingPunct="1">
              <a:buFontTx/>
              <a:buNone/>
            </a:pPr>
            <a:r>
              <a:rPr lang="en-US" smtClean="0">
                <a:solidFill>
                  <a:srgbClr val="0066FF"/>
                </a:solidFill>
              </a:rPr>
              <a:t>{E = 4}    </a:t>
            </a:r>
            <a:r>
              <a:rPr lang="en-US" smtClean="0">
                <a:solidFill>
                  <a:srgbClr val="FF0000"/>
                </a:solidFill>
              </a:rPr>
              <a:t>Choose E so assertion same as</a:t>
            </a:r>
            <a:r>
              <a:rPr lang="en-US" smtClean="0">
                <a:solidFill>
                  <a:srgbClr val="0066FF"/>
                </a:solidFill>
              </a:rPr>
              <a:t>  </a:t>
            </a:r>
          </a:p>
          <a:p>
            <a:pPr eaLnBrk="1" hangingPunct="1">
              <a:buFontTx/>
              <a:buNone/>
            </a:pPr>
            <a:r>
              <a:rPr lang="en-US" smtClean="0">
                <a:solidFill>
                  <a:srgbClr val="33CC33"/>
                </a:solidFill>
              </a:rPr>
              <a:t>x := E					</a:t>
            </a:r>
            <a:r>
              <a:rPr lang="en-US" smtClean="0">
                <a:solidFill>
                  <a:srgbClr val="0066FF"/>
                </a:solidFill>
              </a:rPr>
              <a:t>{true}</a:t>
            </a:r>
            <a:endParaRPr lang="en-US" smtClean="0">
              <a:solidFill>
                <a:srgbClr val="33CC33"/>
              </a:solidFill>
            </a:endParaRPr>
          </a:p>
          <a:p>
            <a:pPr eaLnBrk="1" hangingPunct="1">
              <a:buFontTx/>
              <a:buNone/>
            </a:pPr>
            <a:r>
              <a:rPr lang="en-US" smtClean="0">
                <a:solidFill>
                  <a:srgbClr val="0066FF"/>
                </a:solidFill>
              </a:rPr>
              <a:t>{x = 4}</a:t>
            </a:r>
          </a:p>
          <a:p>
            <a:pPr eaLnBrk="1" hangingPunct="1">
              <a:buFontTx/>
              <a:buNone/>
            </a:pPr>
            <a:endParaRPr lang="en-US" smtClean="0"/>
          </a:p>
          <a:p>
            <a:pPr eaLnBrk="1" hangingPunct="1">
              <a:buFontTx/>
              <a:buNone/>
            </a:pPr>
            <a:endParaRPr lang="en-US" sz="28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Slonneger</a:t>
            </a:r>
            <a:r>
              <a:rPr lang="en-US" dirty="0" smtClean="0"/>
              <a:t> and Kurtz: Chapter 11</a:t>
            </a:r>
          </a:p>
          <a:p>
            <a:endParaRPr lang="en-US" dirty="0" smtClean="0"/>
          </a:p>
          <a:p>
            <a:r>
              <a:rPr lang="en-US" dirty="0" smtClean="0"/>
              <a:t>Design by Contract:  </a:t>
            </a:r>
          </a:p>
          <a:p>
            <a:pPr lvl="1"/>
            <a:r>
              <a:rPr lang="en-US" dirty="0" smtClean="0"/>
              <a:t>The best reference is the book </a:t>
            </a:r>
          </a:p>
          <a:p>
            <a:pPr lvl="2"/>
            <a:r>
              <a:rPr lang="en-US" dirty="0" smtClean="0"/>
              <a:t>Bertrand Meyer: </a:t>
            </a:r>
            <a:r>
              <a:rPr lang="en-US" i="1" dirty="0" smtClean="0">
                <a:hlinkClick r:id="rId2"/>
              </a:rPr>
              <a:t>Object-Oriented Software Construction</a:t>
            </a:r>
            <a:r>
              <a:rPr lang="en-US" dirty="0" smtClean="0"/>
              <a:t>, Prentice Hall, 1997</a:t>
            </a:r>
          </a:p>
          <a:p>
            <a:pPr lvl="1"/>
            <a:r>
              <a:rPr lang="en-US" dirty="0" smtClean="0"/>
              <a:t>Many resources available on the web, including</a:t>
            </a:r>
          </a:p>
          <a:p>
            <a:pPr lvl="1">
              <a:buNone/>
            </a:pPr>
            <a:r>
              <a:rPr lang="en-US" sz="1800" dirty="0" smtClean="0"/>
              <a:t>http://eiffel.com/developers/design_by_contract_in_detail.html</a:t>
            </a:r>
            <a:endParaRPr lang="en-US" sz="1800" dirty="0"/>
          </a:p>
        </p:txBody>
      </p:sp>
      <p:sp>
        <p:nvSpPr>
          <p:cNvPr id="3" name="Title 2"/>
          <p:cNvSpPr>
            <a:spLocks noGrp="1"/>
          </p:cNvSpPr>
          <p:nvPr>
            <p:ph type="title"/>
          </p:nvPr>
        </p:nvSpPr>
        <p:spPr/>
        <p:txBody>
          <a:bodyPr/>
          <a:lstStyle/>
          <a:p>
            <a:r>
              <a:rPr lang="en-US" dirty="0" smtClean="0"/>
              <a:t>Reading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609600"/>
            <a:ext cx="8229600" cy="5516563"/>
          </a:xfrm>
        </p:spPr>
        <p:txBody>
          <a:bodyPr/>
          <a:lstStyle/>
          <a:p>
            <a:pPr eaLnBrk="1" hangingPunct="1">
              <a:buFontTx/>
              <a:buNone/>
            </a:pPr>
            <a:r>
              <a:rPr lang="en-US" smtClean="0"/>
              <a:t>E = 4</a:t>
            </a:r>
          </a:p>
          <a:p>
            <a:pPr eaLnBrk="1" hangingPunct="1">
              <a:buFontTx/>
              <a:buNone/>
            </a:pPr>
            <a:endParaRPr lang="en-US" smtClean="0"/>
          </a:p>
          <a:p>
            <a:pPr eaLnBrk="1" hangingPunct="1">
              <a:buFontTx/>
              <a:buNone/>
            </a:pPr>
            <a:endParaRPr lang="en-US" smtClean="0"/>
          </a:p>
          <a:p>
            <a:pPr eaLnBrk="1" hangingPunct="1">
              <a:buFontTx/>
              <a:buNone/>
            </a:pPr>
            <a:r>
              <a:rPr lang="en-US" smtClean="0">
                <a:solidFill>
                  <a:srgbClr val="0066FF"/>
                </a:solidFill>
              </a:rPr>
              <a:t>{true}</a:t>
            </a:r>
          </a:p>
          <a:p>
            <a:pPr eaLnBrk="1" hangingPunct="1">
              <a:buFontTx/>
              <a:buNone/>
            </a:pPr>
            <a:r>
              <a:rPr lang="en-US" smtClean="0">
                <a:solidFill>
                  <a:srgbClr val="33CC33"/>
                </a:solidFill>
              </a:rPr>
              <a:t>x := 4;</a:t>
            </a:r>
          </a:p>
          <a:p>
            <a:pPr eaLnBrk="1" hangingPunct="1">
              <a:buFontTx/>
              <a:buNone/>
            </a:pPr>
            <a:r>
              <a:rPr lang="en-US" smtClean="0">
                <a:solidFill>
                  <a:srgbClr val="0066FF"/>
                </a:solidFill>
              </a:rPr>
              <a:t>{x = 4}</a:t>
            </a:r>
          </a:p>
          <a:p>
            <a:pPr eaLnBrk="1" hangingPunct="1">
              <a:buFontTx/>
              <a:buNone/>
            </a:pPr>
            <a:endParaRPr lang="en-US" smtClean="0">
              <a:solidFill>
                <a:srgbClr val="0066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r>
              <a:rPr lang="en-US" sz="2800" smtClean="0"/>
              <a:t>For assertions A and B,  </a:t>
            </a:r>
            <a:r>
              <a:rPr lang="en-US" sz="2800" smtClean="0">
                <a:solidFill>
                  <a:srgbClr val="0066FF"/>
                </a:solidFill>
              </a:rPr>
              <a:t>A </a:t>
            </a:r>
            <a:r>
              <a:rPr lang="en-US" sz="2800" smtClean="0">
                <a:solidFill>
                  <a:srgbClr val="0066FF"/>
                </a:solidFill>
                <a:sym typeface="Symbol" pitchFamily="18" charset="2"/>
              </a:rPr>
              <a:t></a:t>
            </a:r>
            <a:r>
              <a:rPr lang="en-US" sz="2800" smtClean="0">
                <a:solidFill>
                  <a:srgbClr val="0066FF"/>
                </a:solidFill>
              </a:rPr>
              <a:t> B</a:t>
            </a:r>
            <a:r>
              <a:rPr lang="en-US" sz="2800" smtClean="0"/>
              <a:t> (read A implies B everywhere) means that any assignment of values to the variables that make A true will also make B true</a:t>
            </a:r>
          </a:p>
          <a:p>
            <a:pPr eaLnBrk="1" hangingPunct="1">
              <a:buFontTx/>
              <a:buNone/>
            </a:pPr>
            <a:endParaRPr lang="en-US" sz="2800" smtClean="0"/>
          </a:p>
          <a:p>
            <a:pPr eaLnBrk="1" hangingPunct="1"/>
            <a:r>
              <a:rPr lang="en-US" sz="2800" smtClean="0"/>
              <a:t>We say that </a:t>
            </a:r>
            <a:r>
              <a:rPr lang="en-US" sz="2800" smtClean="0">
                <a:solidFill>
                  <a:srgbClr val="0066FF"/>
                </a:solidFill>
              </a:rPr>
              <a:t>A is stronger than B</a:t>
            </a:r>
            <a:r>
              <a:rPr lang="en-US" sz="2800" smtClean="0"/>
              <a:t>,  and </a:t>
            </a:r>
            <a:r>
              <a:rPr lang="en-US" sz="2800" smtClean="0">
                <a:solidFill>
                  <a:srgbClr val="0066FF"/>
                </a:solidFill>
              </a:rPr>
              <a:t>B is weaker than A</a:t>
            </a:r>
            <a:r>
              <a:rPr lang="en-US" sz="2800" smtClean="0"/>
              <a:t>.    </a:t>
            </a:r>
          </a:p>
          <a:p>
            <a:pPr lvl="1" eaLnBrk="1" hangingPunct="1"/>
            <a:r>
              <a:rPr lang="en-US" sz="2400" smtClean="0"/>
              <a:t>not great terminology—</a:t>
            </a:r>
          </a:p>
          <a:p>
            <a:pPr lvl="2" eaLnBrk="1" hangingPunct="1"/>
            <a:r>
              <a:rPr lang="en-US" sz="2000" smtClean="0"/>
              <a:t>A stronger than A, </a:t>
            </a:r>
          </a:p>
          <a:p>
            <a:pPr lvl="2" eaLnBrk="1" hangingPunct="1"/>
            <a:r>
              <a:rPr lang="en-US" sz="2000" smtClean="0"/>
              <a:t>A weaker than A</a:t>
            </a:r>
          </a:p>
        </p:txBody>
      </p:sp>
      <p:sp>
        <p:nvSpPr>
          <p:cNvPr id="20482" name="Rectangle 2"/>
          <p:cNvSpPr>
            <a:spLocks noGrp="1" noChangeArrowheads="1"/>
          </p:cNvSpPr>
          <p:nvPr>
            <p:ph type="title"/>
          </p:nvPr>
        </p:nvSpPr>
        <p:spPr/>
        <p:txBody>
          <a:bodyPr/>
          <a:lstStyle/>
          <a:p>
            <a:pPr eaLnBrk="1" hangingPunct="1"/>
            <a:r>
              <a:rPr lang="en-US" smtClean="0"/>
              <a:t>Some notation and vocabulary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457200" y="533400"/>
            <a:ext cx="8229600" cy="5592763"/>
          </a:xfrm>
        </p:spPr>
        <p:txBody>
          <a:bodyPr/>
          <a:lstStyle/>
          <a:p>
            <a:pPr eaLnBrk="1" hangingPunct="1">
              <a:lnSpc>
                <a:spcPct val="90000"/>
              </a:lnSpc>
              <a:buFontTx/>
              <a:buNone/>
            </a:pPr>
            <a:r>
              <a:rPr lang="en-US" smtClean="0">
                <a:solidFill>
                  <a:srgbClr val="0066FF"/>
                </a:solidFill>
              </a:rPr>
              <a:t>x &gt; 0   </a:t>
            </a:r>
            <a:r>
              <a:rPr lang="en-US" smtClean="0">
                <a:solidFill>
                  <a:srgbClr val="0066FF"/>
                </a:solidFill>
                <a:sym typeface="Symbol" pitchFamily="18" charset="2"/>
              </a:rPr>
              <a:t></a:t>
            </a:r>
            <a:r>
              <a:rPr lang="en-US" smtClean="0">
                <a:solidFill>
                  <a:srgbClr val="0066FF"/>
                </a:solidFill>
              </a:rPr>
              <a:t>  x </a:t>
            </a:r>
            <a:r>
              <a:rPr lang="en-US" smtClean="0">
                <a:solidFill>
                  <a:srgbClr val="0066FF"/>
                </a:solidFill>
                <a:sym typeface="Symbol" pitchFamily="18" charset="2"/>
              </a:rPr>
              <a:t></a:t>
            </a:r>
            <a:r>
              <a:rPr lang="en-US" smtClean="0">
                <a:solidFill>
                  <a:srgbClr val="0066FF"/>
                </a:solidFill>
              </a:rPr>
              <a:t> 0</a:t>
            </a:r>
          </a:p>
          <a:p>
            <a:pPr lvl="1" eaLnBrk="1" hangingPunct="1">
              <a:lnSpc>
                <a:spcPct val="90000"/>
              </a:lnSpc>
              <a:buFontTx/>
              <a:buNone/>
            </a:pPr>
            <a:r>
              <a:rPr lang="en-US" smtClean="0"/>
              <a:t>x &gt; 0 is true on the states where x = {1,2,…..}</a:t>
            </a:r>
          </a:p>
          <a:p>
            <a:pPr lvl="1" eaLnBrk="1" hangingPunct="1">
              <a:lnSpc>
                <a:spcPct val="90000"/>
              </a:lnSpc>
              <a:buFontTx/>
              <a:buNone/>
            </a:pPr>
            <a:r>
              <a:rPr lang="en-US" smtClean="0"/>
              <a:t>x </a:t>
            </a:r>
            <a:r>
              <a:rPr lang="en-US" smtClean="0">
                <a:sym typeface="Symbol" pitchFamily="18" charset="2"/>
              </a:rPr>
              <a:t></a:t>
            </a:r>
            <a:r>
              <a:rPr lang="en-US" smtClean="0"/>
              <a:t> 0 is true on the states where x = {0,1,2,…}  </a:t>
            </a:r>
          </a:p>
          <a:p>
            <a:pPr eaLnBrk="1" hangingPunct="1">
              <a:lnSpc>
                <a:spcPct val="90000"/>
              </a:lnSpc>
              <a:buFontTx/>
              <a:buNone/>
            </a:pPr>
            <a:endParaRPr lang="en-US" smtClean="0"/>
          </a:p>
          <a:p>
            <a:pPr eaLnBrk="1" hangingPunct="1">
              <a:lnSpc>
                <a:spcPct val="90000"/>
              </a:lnSpc>
              <a:buFontTx/>
              <a:buNone/>
            </a:pPr>
            <a:r>
              <a:rPr lang="en-US" smtClean="0">
                <a:solidFill>
                  <a:srgbClr val="0066FF"/>
                </a:solidFill>
              </a:rPr>
              <a:t>false stronger than P</a:t>
            </a:r>
            <a:r>
              <a:rPr lang="en-US" smtClean="0"/>
              <a:t>   (false is not satisfied by any state)</a:t>
            </a:r>
          </a:p>
          <a:p>
            <a:pPr eaLnBrk="1" hangingPunct="1">
              <a:lnSpc>
                <a:spcPct val="90000"/>
              </a:lnSpc>
              <a:buFontTx/>
              <a:buNone/>
            </a:pPr>
            <a:r>
              <a:rPr lang="en-US" smtClean="0">
                <a:solidFill>
                  <a:srgbClr val="0066FF"/>
                </a:solidFill>
              </a:rPr>
              <a:t>P weaker than false</a:t>
            </a:r>
          </a:p>
          <a:p>
            <a:pPr eaLnBrk="1" hangingPunct="1">
              <a:lnSpc>
                <a:spcPct val="90000"/>
              </a:lnSpc>
              <a:buFontTx/>
              <a:buNone/>
            </a:pPr>
            <a:endParaRPr lang="en-US" smtClean="0"/>
          </a:p>
          <a:p>
            <a:pPr eaLnBrk="1" hangingPunct="1">
              <a:lnSpc>
                <a:spcPct val="90000"/>
              </a:lnSpc>
              <a:buFontTx/>
              <a:buNone/>
            </a:pPr>
            <a:r>
              <a:rPr lang="en-US" smtClean="0">
                <a:solidFill>
                  <a:srgbClr val="0066FF"/>
                </a:solidFill>
              </a:rPr>
              <a:t>P stronger than  true</a:t>
            </a:r>
            <a:r>
              <a:rPr lang="en-US" smtClean="0"/>
              <a:t>  (true is satisfied by all states)</a:t>
            </a:r>
          </a:p>
          <a:p>
            <a:pPr eaLnBrk="1" hangingPunct="1">
              <a:lnSpc>
                <a:spcPct val="90000"/>
              </a:lnSpc>
              <a:buFontTx/>
              <a:buNone/>
            </a:pPr>
            <a:r>
              <a:rPr lang="en-US" smtClean="0">
                <a:solidFill>
                  <a:srgbClr val="0066FF"/>
                </a:solidFill>
              </a:rPr>
              <a:t>true weaker than P</a:t>
            </a:r>
          </a:p>
          <a:p>
            <a:pPr eaLnBrk="1" hangingPunct="1">
              <a:lnSpc>
                <a:spcPct val="90000"/>
              </a:lnSpc>
              <a:buFontTx/>
              <a:buNone/>
            </a:pP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457200" y="533400"/>
            <a:ext cx="8229600" cy="5592763"/>
          </a:xfrm>
        </p:spPr>
        <p:txBody>
          <a:bodyPr/>
          <a:lstStyle/>
          <a:p>
            <a:pPr eaLnBrk="1" hangingPunct="1">
              <a:buFontTx/>
              <a:buNone/>
            </a:pPr>
            <a:r>
              <a:rPr lang="en-US" smtClean="0"/>
              <a:t>Many triples are valid for a given program</a:t>
            </a:r>
          </a:p>
          <a:p>
            <a:pPr eaLnBrk="1" hangingPunct="1">
              <a:buFontTx/>
              <a:buNone/>
            </a:pPr>
            <a:endParaRPr lang="en-US" smtClean="0"/>
          </a:p>
          <a:p>
            <a:pPr eaLnBrk="1" hangingPunct="1">
              <a:buFontTx/>
              <a:buNone/>
            </a:pPr>
            <a:r>
              <a:rPr lang="en-US" smtClean="0">
                <a:solidFill>
                  <a:srgbClr val="0066FF"/>
                </a:solidFill>
              </a:rPr>
              <a:t>{x+1&gt;0}	{x = 1}	{x = 0 or x = 2}</a:t>
            </a:r>
          </a:p>
          <a:p>
            <a:pPr eaLnBrk="1" hangingPunct="1">
              <a:buFontTx/>
              <a:buNone/>
            </a:pPr>
            <a:r>
              <a:rPr lang="en-US" smtClean="0">
                <a:solidFill>
                  <a:srgbClr val="33CC33"/>
                </a:solidFill>
              </a:rPr>
              <a:t>x := x+1	x := x+1	x := x + 1</a:t>
            </a:r>
          </a:p>
          <a:p>
            <a:pPr eaLnBrk="1" hangingPunct="1">
              <a:buFontTx/>
              <a:buNone/>
            </a:pPr>
            <a:r>
              <a:rPr lang="en-US" smtClean="0">
                <a:solidFill>
                  <a:srgbClr val="0066FF"/>
                </a:solidFill>
              </a:rPr>
              <a:t>{x &gt; 0}	{x &gt; 0} 	{x &gt; 0}</a:t>
            </a:r>
          </a:p>
        </p:txBody>
      </p:sp>
      <p:sp>
        <p:nvSpPr>
          <p:cNvPr id="22531" name="Line 4"/>
          <p:cNvSpPr>
            <a:spLocks noChangeShapeType="1"/>
          </p:cNvSpPr>
          <p:nvPr/>
        </p:nvSpPr>
        <p:spPr bwMode="auto">
          <a:xfrm>
            <a:off x="2209800" y="1676400"/>
            <a:ext cx="0" cy="2057400"/>
          </a:xfrm>
          <a:prstGeom prst="line">
            <a:avLst/>
          </a:prstGeom>
          <a:noFill/>
          <a:ln w="9525">
            <a:solidFill>
              <a:schemeClr val="tx1"/>
            </a:solidFill>
            <a:round/>
            <a:headEnd/>
            <a:tailEnd/>
          </a:ln>
        </p:spPr>
        <p:txBody>
          <a:bodyPr/>
          <a:lstStyle/>
          <a:p>
            <a:endParaRPr lang="en-US"/>
          </a:p>
        </p:txBody>
      </p:sp>
      <p:sp>
        <p:nvSpPr>
          <p:cNvPr id="22532" name="Line 5"/>
          <p:cNvSpPr>
            <a:spLocks noChangeShapeType="1"/>
          </p:cNvSpPr>
          <p:nvPr/>
        </p:nvSpPr>
        <p:spPr bwMode="auto">
          <a:xfrm>
            <a:off x="3886200" y="1676400"/>
            <a:ext cx="0" cy="2133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457200" y="533400"/>
            <a:ext cx="8229600" cy="5592763"/>
          </a:xfrm>
        </p:spPr>
        <p:txBody>
          <a:bodyPr/>
          <a:lstStyle/>
          <a:p>
            <a:pPr eaLnBrk="1" hangingPunct="1">
              <a:buFontTx/>
              <a:buNone/>
            </a:pPr>
            <a:r>
              <a:rPr lang="en-US" dirty="0" smtClean="0"/>
              <a:t>Many triples are valid for a given program</a:t>
            </a:r>
          </a:p>
          <a:p>
            <a:pPr eaLnBrk="1" hangingPunct="1">
              <a:buFontTx/>
              <a:buNone/>
            </a:pPr>
            <a:endParaRPr lang="en-US" dirty="0" smtClean="0"/>
          </a:p>
          <a:p>
            <a:pPr eaLnBrk="1" hangingPunct="1">
              <a:buFontTx/>
              <a:buNone/>
            </a:pPr>
            <a:r>
              <a:rPr lang="en-US" dirty="0" smtClean="0">
                <a:solidFill>
                  <a:srgbClr val="0066FF"/>
                </a:solidFill>
              </a:rPr>
              <a:t>{</a:t>
            </a:r>
            <a:r>
              <a:rPr lang="en-US" dirty="0" smtClean="0">
                <a:solidFill>
                  <a:srgbClr val="FF0000"/>
                </a:solidFill>
              </a:rPr>
              <a:t>x+1</a:t>
            </a:r>
            <a:r>
              <a:rPr lang="en-US" dirty="0" smtClean="0">
                <a:solidFill>
                  <a:srgbClr val="0066FF"/>
                </a:solidFill>
              </a:rPr>
              <a:t>&gt;0}	{x = 1}	{x = 0 or x = 2}</a:t>
            </a:r>
          </a:p>
          <a:p>
            <a:pPr eaLnBrk="1" hangingPunct="1">
              <a:buFontTx/>
              <a:buNone/>
            </a:pPr>
            <a:r>
              <a:rPr lang="en-US" dirty="0" smtClean="0">
                <a:solidFill>
                  <a:srgbClr val="33CC33"/>
                </a:solidFill>
              </a:rPr>
              <a:t>x := x+1	x := x+1	x := x + 1</a:t>
            </a:r>
          </a:p>
          <a:p>
            <a:pPr eaLnBrk="1" hangingPunct="1">
              <a:buFontTx/>
              <a:buNone/>
            </a:pPr>
            <a:r>
              <a:rPr lang="en-US" dirty="0" smtClean="0">
                <a:solidFill>
                  <a:srgbClr val="0066FF"/>
                </a:solidFill>
              </a:rPr>
              <a:t>{x &gt; 0}	{x &gt; 0} 	{x &gt; 0}</a:t>
            </a:r>
          </a:p>
          <a:p>
            <a:pPr eaLnBrk="1" hangingPunct="1">
              <a:buFontTx/>
              <a:buNone/>
            </a:pPr>
            <a:endParaRPr lang="en-US" dirty="0" smtClean="0">
              <a:solidFill>
                <a:srgbClr val="0066FF"/>
              </a:solidFill>
            </a:endParaRPr>
          </a:p>
          <a:p>
            <a:pPr eaLnBrk="1" hangingPunct="1">
              <a:buFontTx/>
              <a:buNone/>
            </a:pPr>
            <a:endParaRPr lang="en-US" dirty="0" smtClean="0"/>
          </a:p>
          <a:p>
            <a:pPr eaLnBrk="1" hangingPunct="1">
              <a:buFontTx/>
              <a:buNone/>
            </a:pPr>
            <a:endParaRPr lang="en-US" dirty="0" smtClean="0"/>
          </a:p>
          <a:p>
            <a:pPr eaLnBrk="1" hangingPunct="1">
              <a:buFontTx/>
              <a:buNone/>
            </a:pPr>
            <a:r>
              <a:rPr lang="en-US" dirty="0" smtClean="0"/>
              <a:t>The assignment axiom gives us the one with the weakest precondition for a given </a:t>
            </a:r>
            <a:r>
              <a:rPr lang="en-US" dirty="0" err="1" smtClean="0"/>
              <a:t>postcondition</a:t>
            </a:r>
            <a:endParaRPr lang="en-US" dirty="0" smtClean="0"/>
          </a:p>
        </p:txBody>
      </p:sp>
      <p:sp>
        <p:nvSpPr>
          <p:cNvPr id="23555" name="Line 3"/>
          <p:cNvSpPr>
            <a:spLocks noChangeShapeType="1"/>
          </p:cNvSpPr>
          <p:nvPr/>
        </p:nvSpPr>
        <p:spPr bwMode="auto">
          <a:xfrm>
            <a:off x="2209800" y="1219200"/>
            <a:ext cx="0" cy="2057400"/>
          </a:xfrm>
          <a:prstGeom prst="line">
            <a:avLst/>
          </a:prstGeom>
          <a:noFill/>
          <a:ln w="9525">
            <a:solidFill>
              <a:schemeClr val="tx1"/>
            </a:solidFill>
            <a:round/>
            <a:headEnd/>
            <a:tailEnd/>
          </a:ln>
        </p:spPr>
        <p:txBody>
          <a:bodyPr/>
          <a:lstStyle/>
          <a:p>
            <a:endParaRPr lang="en-US"/>
          </a:p>
        </p:txBody>
      </p:sp>
      <p:sp>
        <p:nvSpPr>
          <p:cNvPr id="23556" name="Line 4"/>
          <p:cNvSpPr>
            <a:spLocks noChangeShapeType="1"/>
          </p:cNvSpPr>
          <p:nvPr/>
        </p:nvSpPr>
        <p:spPr bwMode="auto">
          <a:xfrm>
            <a:off x="3886200" y="1219200"/>
            <a:ext cx="0" cy="2133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457200" y="533400"/>
            <a:ext cx="8229600" cy="5592763"/>
          </a:xfrm>
        </p:spPr>
        <p:txBody>
          <a:bodyPr/>
          <a:lstStyle/>
          <a:p>
            <a:pPr eaLnBrk="1" hangingPunct="1"/>
            <a:r>
              <a:rPr lang="en-US" sz="2800" smtClean="0"/>
              <a:t>All of the triples on the previous slide were valid</a:t>
            </a:r>
          </a:p>
          <a:p>
            <a:pPr eaLnBrk="1" hangingPunct="1"/>
            <a:r>
              <a:rPr lang="en-US" sz="2800" smtClean="0"/>
              <a:t>Only one follows from an application of the assignment axiom.</a:t>
            </a:r>
          </a:p>
          <a:p>
            <a:pPr eaLnBrk="1" hangingPunct="1"/>
            <a:r>
              <a:rPr lang="en-US" sz="2800" smtClean="0">
                <a:solidFill>
                  <a:srgbClr val="FF0000"/>
                </a:solidFill>
              </a:rPr>
              <a:t>Inference rules</a:t>
            </a:r>
            <a:r>
              <a:rPr lang="en-US" sz="2800" smtClean="0"/>
              <a:t> allow us to infer these additional, valid triples </a:t>
            </a:r>
          </a:p>
          <a:p>
            <a:pPr eaLnBrk="1" hangingPunct="1"/>
            <a:r>
              <a:rPr lang="en-US" sz="2800" smtClean="0"/>
              <a:t>Notation for inference rules</a:t>
            </a:r>
          </a:p>
          <a:p>
            <a:pPr lvl="1" eaLnBrk="1" hangingPunct="1">
              <a:buFontTx/>
              <a:buNone/>
            </a:pPr>
            <a:r>
              <a:rPr lang="en-US" sz="2400" u="sng" smtClean="0"/>
              <a:t> </a:t>
            </a:r>
            <a:r>
              <a:rPr lang="en-US" sz="3600" u="sng" smtClean="0"/>
              <a:t>P  </a:t>
            </a:r>
          </a:p>
          <a:p>
            <a:pPr lvl="1" eaLnBrk="1" hangingPunct="1">
              <a:buFontTx/>
              <a:buNone/>
            </a:pPr>
            <a:r>
              <a:rPr lang="en-US" sz="3600" smtClean="0"/>
              <a:t>Q</a:t>
            </a:r>
          </a:p>
          <a:p>
            <a:pPr lvl="1" eaLnBrk="1" hangingPunct="1">
              <a:buFontTx/>
              <a:buNone/>
            </a:pPr>
            <a:r>
              <a:rPr lang="en-US" sz="2400" smtClean="0"/>
              <a:t>means that if we know whatever is above the line is true (here, P) , then we can conclude that everything below the line, (here Q) is true.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457200" y="762000"/>
            <a:ext cx="8229600" cy="5364163"/>
          </a:xfrm>
        </p:spPr>
        <p:txBody>
          <a:bodyPr/>
          <a:lstStyle/>
          <a:p>
            <a:pPr eaLnBrk="1" hangingPunct="1">
              <a:lnSpc>
                <a:spcPct val="80000"/>
              </a:lnSpc>
            </a:pPr>
            <a:r>
              <a:rPr lang="en-US" smtClean="0"/>
              <a:t>Strengthen the precondition</a:t>
            </a:r>
            <a:r>
              <a:rPr lang="en-US" sz="2800" smtClean="0"/>
              <a:t>   (S is some program)</a:t>
            </a:r>
          </a:p>
          <a:p>
            <a:pPr eaLnBrk="1" hangingPunct="1">
              <a:lnSpc>
                <a:spcPct val="80000"/>
              </a:lnSpc>
              <a:buFontTx/>
              <a:buNone/>
            </a:pPr>
            <a:endParaRPr lang="en-US" sz="2800" u="sng" smtClean="0"/>
          </a:p>
          <a:p>
            <a:pPr lvl="2" eaLnBrk="1" hangingPunct="1">
              <a:lnSpc>
                <a:spcPct val="80000"/>
              </a:lnSpc>
              <a:buFontTx/>
              <a:buNone/>
            </a:pPr>
            <a:r>
              <a:rPr lang="en-US" sz="3600" u="sng" smtClean="0"/>
              <a:t>P </a:t>
            </a:r>
            <a:r>
              <a:rPr lang="en-US" sz="3600" u="sng" smtClean="0">
                <a:sym typeface="Symbol" pitchFamily="18" charset="2"/>
              </a:rPr>
              <a:t></a:t>
            </a:r>
            <a:r>
              <a:rPr lang="en-US" sz="3600" u="sng" smtClean="0"/>
              <a:t> Q,</a:t>
            </a:r>
            <a:r>
              <a:rPr lang="en-US" sz="3600" u="sng" smtClean="0">
                <a:solidFill>
                  <a:srgbClr val="0066FF"/>
                </a:solidFill>
              </a:rPr>
              <a:t> {Q} </a:t>
            </a:r>
            <a:r>
              <a:rPr lang="en-US" sz="3600" u="sng" smtClean="0">
                <a:solidFill>
                  <a:srgbClr val="33CC33"/>
                </a:solidFill>
              </a:rPr>
              <a:t>S </a:t>
            </a:r>
            <a:r>
              <a:rPr lang="en-US" sz="3600" u="sng" smtClean="0">
                <a:solidFill>
                  <a:srgbClr val="0066FF"/>
                </a:solidFill>
              </a:rPr>
              <a:t>{R}</a:t>
            </a:r>
            <a:endParaRPr lang="en-US" sz="3600" smtClean="0">
              <a:solidFill>
                <a:srgbClr val="0066FF"/>
              </a:solidFill>
            </a:endParaRPr>
          </a:p>
          <a:p>
            <a:pPr lvl="2" eaLnBrk="1" hangingPunct="1">
              <a:lnSpc>
                <a:spcPct val="80000"/>
              </a:lnSpc>
              <a:buFontTx/>
              <a:buNone/>
            </a:pPr>
            <a:r>
              <a:rPr lang="en-US" sz="3600" smtClean="0">
                <a:solidFill>
                  <a:srgbClr val="0066FF"/>
                </a:solidFill>
              </a:rPr>
              <a:t>{P} </a:t>
            </a:r>
            <a:r>
              <a:rPr lang="en-US" sz="3600" smtClean="0">
                <a:solidFill>
                  <a:srgbClr val="33CC33"/>
                </a:solidFill>
              </a:rPr>
              <a:t>S</a:t>
            </a:r>
            <a:r>
              <a:rPr lang="en-US" sz="3600" smtClean="0">
                <a:solidFill>
                  <a:srgbClr val="0066FF"/>
                </a:solidFill>
              </a:rPr>
              <a:t> {R}</a:t>
            </a:r>
          </a:p>
          <a:p>
            <a:pPr eaLnBrk="1" hangingPunct="1">
              <a:lnSpc>
                <a:spcPct val="80000"/>
              </a:lnSpc>
            </a:pPr>
            <a:endParaRPr lang="en-US" sz="2800" smtClean="0">
              <a:solidFill>
                <a:srgbClr val="0066FF"/>
              </a:solidFill>
            </a:endParaRPr>
          </a:p>
          <a:p>
            <a:pPr eaLnBrk="1" hangingPunct="1">
              <a:lnSpc>
                <a:spcPct val="80000"/>
              </a:lnSpc>
            </a:pPr>
            <a:r>
              <a:rPr lang="en-US" sz="2800" smtClean="0"/>
              <a:t>Justification.  </a:t>
            </a:r>
          </a:p>
          <a:p>
            <a:pPr lvl="1" eaLnBrk="1" hangingPunct="1">
              <a:lnSpc>
                <a:spcPct val="80000"/>
              </a:lnSpc>
            </a:pPr>
            <a:r>
              <a:rPr lang="en-US" sz="2400" smtClean="0"/>
              <a:t>We know that executing S in a state satisfying Q will result in a state satisfying R.  </a:t>
            </a:r>
          </a:p>
          <a:p>
            <a:pPr lvl="1" eaLnBrk="1" hangingPunct="1">
              <a:lnSpc>
                <a:spcPct val="80000"/>
              </a:lnSpc>
            </a:pPr>
            <a:r>
              <a:rPr lang="en-US" sz="2400" smtClean="0"/>
              <a:t>Since P </a:t>
            </a:r>
            <a:r>
              <a:rPr lang="en-US" sz="2400" smtClean="0">
                <a:sym typeface="Symbol" pitchFamily="18" charset="2"/>
              </a:rPr>
              <a:t></a:t>
            </a:r>
            <a:r>
              <a:rPr lang="en-US" sz="2400" smtClean="0"/>
              <a:t> Q,  anytime we start in a state satisfying P, we are also satisfying Q</a:t>
            </a:r>
          </a:p>
          <a:p>
            <a:pPr lvl="1" eaLnBrk="1" hangingPunct="1">
              <a:lnSpc>
                <a:spcPct val="80000"/>
              </a:lnSpc>
            </a:pPr>
            <a:r>
              <a:rPr lang="en-US" sz="2400" smtClean="0"/>
              <a:t>Thus the final state will satisfy 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533400"/>
            <a:ext cx="8229600" cy="5592763"/>
          </a:xfrm>
        </p:spPr>
        <p:txBody>
          <a:bodyPr/>
          <a:lstStyle/>
          <a:p>
            <a:pPr eaLnBrk="1" hangingPunct="1">
              <a:lnSpc>
                <a:spcPct val="90000"/>
              </a:lnSpc>
              <a:buFontTx/>
              <a:buNone/>
            </a:pPr>
            <a:r>
              <a:rPr lang="en-US" smtClean="0">
                <a:solidFill>
                  <a:srgbClr val="0066FF"/>
                </a:solidFill>
              </a:rPr>
              <a:t>{</a:t>
            </a:r>
            <a:r>
              <a:rPr lang="en-US" smtClean="0">
                <a:solidFill>
                  <a:srgbClr val="FF0000"/>
                </a:solidFill>
              </a:rPr>
              <a:t>x+1</a:t>
            </a:r>
            <a:r>
              <a:rPr lang="en-US" smtClean="0">
                <a:solidFill>
                  <a:srgbClr val="0066FF"/>
                </a:solidFill>
              </a:rPr>
              <a:t>&gt;0}	</a:t>
            </a:r>
            <a:r>
              <a:rPr lang="en-US" smtClean="0">
                <a:solidFill>
                  <a:srgbClr val="FF00FF"/>
                </a:solidFill>
              </a:rPr>
              <a:t>{x = 1}</a:t>
            </a:r>
            <a:r>
              <a:rPr lang="en-US" smtClean="0">
                <a:solidFill>
                  <a:srgbClr val="0066FF"/>
                </a:solidFill>
              </a:rPr>
              <a:t>	</a:t>
            </a:r>
            <a:r>
              <a:rPr lang="en-US" smtClean="0">
                <a:solidFill>
                  <a:srgbClr val="FF00FF"/>
                </a:solidFill>
              </a:rPr>
              <a:t>{x = 0 or x = 2}</a:t>
            </a:r>
          </a:p>
          <a:p>
            <a:pPr eaLnBrk="1" hangingPunct="1">
              <a:lnSpc>
                <a:spcPct val="90000"/>
              </a:lnSpc>
              <a:buFontTx/>
              <a:buNone/>
            </a:pPr>
            <a:r>
              <a:rPr lang="en-US" smtClean="0">
                <a:solidFill>
                  <a:srgbClr val="33CC33"/>
                </a:solidFill>
              </a:rPr>
              <a:t>x := x+1	x := x+1	x := x + 1</a:t>
            </a:r>
          </a:p>
          <a:p>
            <a:pPr eaLnBrk="1" hangingPunct="1">
              <a:lnSpc>
                <a:spcPct val="90000"/>
              </a:lnSpc>
              <a:buFontTx/>
              <a:buNone/>
            </a:pPr>
            <a:r>
              <a:rPr lang="en-US" smtClean="0">
                <a:solidFill>
                  <a:srgbClr val="0066FF"/>
                </a:solidFill>
              </a:rPr>
              <a:t>{x &gt; 0}	{x &gt; 0} 	{x &gt; 0}</a:t>
            </a:r>
            <a:br>
              <a:rPr lang="en-US" smtClean="0">
                <a:solidFill>
                  <a:srgbClr val="0066FF"/>
                </a:solidFill>
              </a:rPr>
            </a:br>
            <a:endParaRPr lang="en-US" smtClean="0">
              <a:solidFill>
                <a:srgbClr val="0066FF"/>
              </a:solidFill>
            </a:endParaRPr>
          </a:p>
          <a:p>
            <a:pPr eaLnBrk="1" hangingPunct="1">
              <a:lnSpc>
                <a:spcPct val="90000"/>
              </a:lnSpc>
              <a:buFontTx/>
              <a:buNone/>
            </a:pPr>
            <a:endParaRPr lang="en-US" smtClean="0">
              <a:solidFill>
                <a:srgbClr val="0066FF"/>
              </a:solidFill>
            </a:endParaRPr>
          </a:p>
          <a:p>
            <a:pPr eaLnBrk="1" hangingPunct="1">
              <a:lnSpc>
                <a:spcPct val="90000"/>
              </a:lnSpc>
            </a:pPr>
            <a:r>
              <a:rPr lang="en-US" sz="2800" smtClean="0"/>
              <a:t>Prove the first triple with the assignment axiom.</a:t>
            </a:r>
          </a:p>
          <a:p>
            <a:pPr eaLnBrk="1" hangingPunct="1">
              <a:lnSpc>
                <a:spcPct val="90000"/>
              </a:lnSpc>
            </a:pPr>
            <a:r>
              <a:rPr lang="en-US" sz="2800" smtClean="0"/>
              <a:t>Note that x=1 </a:t>
            </a:r>
            <a:r>
              <a:rPr lang="en-US" sz="2800" u="sng" smtClean="0">
                <a:sym typeface="Symbol" pitchFamily="18" charset="2"/>
              </a:rPr>
              <a:t></a:t>
            </a:r>
            <a:r>
              <a:rPr lang="en-US" sz="2800" smtClean="0">
                <a:sym typeface="Symbol" pitchFamily="18" charset="2"/>
              </a:rPr>
              <a:t> </a:t>
            </a:r>
            <a:r>
              <a:rPr lang="en-US" sz="2800" smtClean="0"/>
              <a:t>x+1&gt;0, thus the second follows from the first using the inference rule</a:t>
            </a:r>
          </a:p>
          <a:p>
            <a:pPr eaLnBrk="1" hangingPunct="1">
              <a:lnSpc>
                <a:spcPct val="90000"/>
              </a:lnSpc>
            </a:pPr>
            <a:r>
              <a:rPr lang="en-US" sz="2800" smtClean="0"/>
              <a:t>Also, {x = 0 or x = 2} </a:t>
            </a:r>
            <a:r>
              <a:rPr lang="en-US" sz="2800" u="sng" smtClean="0">
                <a:sym typeface="Symbol" pitchFamily="18" charset="2"/>
              </a:rPr>
              <a:t></a:t>
            </a:r>
            <a:r>
              <a:rPr lang="en-US" sz="2800" smtClean="0">
                <a:sym typeface="Symbol" pitchFamily="18" charset="2"/>
              </a:rPr>
              <a:t> </a:t>
            </a:r>
            <a:r>
              <a:rPr lang="en-US" sz="2800" smtClean="0"/>
              <a:t>x+1&gt;0, thus the third triple follows from the first using the inference rule</a:t>
            </a:r>
          </a:p>
        </p:txBody>
      </p:sp>
      <p:sp>
        <p:nvSpPr>
          <p:cNvPr id="26627" name="Line 4"/>
          <p:cNvSpPr>
            <a:spLocks noChangeShapeType="1"/>
          </p:cNvSpPr>
          <p:nvPr/>
        </p:nvSpPr>
        <p:spPr bwMode="auto">
          <a:xfrm>
            <a:off x="2209800" y="609600"/>
            <a:ext cx="0" cy="1905000"/>
          </a:xfrm>
          <a:prstGeom prst="line">
            <a:avLst/>
          </a:prstGeom>
          <a:noFill/>
          <a:ln w="9525">
            <a:solidFill>
              <a:schemeClr val="tx1"/>
            </a:solidFill>
            <a:round/>
            <a:headEnd/>
            <a:tailEnd/>
          </a:ln>
        </p:spPr>
        <p:txBody>
          <a:bodyPr/>
          <a:lstStyle/>
          <a:p>
            <a:endParaRPr lang="en-US"/>
          </a:p>
        </p:txBody>
      </p:sp>
      <p:sp>
        <p:nvSpPr>
          <p:cNvPr id="26628" name="Line 5"/>
          <p:cNvSpPr>
            <a:spLocks noChangeShapeType="1"/>
          </p:cNvSpPr>
          <p:nvPr/>
        </p:nvSpPr>
        <p:spPr bwMode="auto">
          <a:xfrm>
            <a:off x="3886200" y="457200"/>
            <a:ext cx="0" cy="20574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457200" y="457200"/>
            <a:ext cx="8229600" cy="5668963"/>
          </a:xfrm>
        </p:spPr>
        <p:txBody>
          <a:bodyPr/>
          <a:lstStyle/>
          <a:p>
            <a:pPr eaLnBrk="1" hangingPunct="1"/>
            <a:r>
              <a:rPr lang="en-US" smtClean="0"/>
              <a:t>Weaken the postcondition</a:t>
            </a:r>
          </a:p>
          <a:p>
            <a:pPr lvl="1" eaLnBrk="1" hangingPunct="1">
              <a:buFontTx/>
              <a:buNone/>
            </a:pPr>
            <a:endParaRPr lang="en-US" smtClean="0"/>
          </a:p>
          <a:p>
            <a:pPr lvl="2" eaLnBrk="1" hangingPunct="1">
              <a:buFontTx/>
              <a:buNone/>
            </a:pPr>
            <a:r>
              <a:rPr lang="en-US" sz="3600" u="sng" smtClean="0"/>
              <a:t>P </a:t>
            </a:r>
            <a:r>
              <a:rPr lang="en-US" sz="3600" u="sng" smtClean="0">
                <a:sym typeface="Symbol" pitchFamily="18" charset="2"/>
              </a:rPr>
              <a:t></a:t>
            </a:r>
            <a:r>
              <a:rPr lang="en-US" sz="3600" u="sng" smtClean="0"/>
              <a:t> R,</a:t>
            </a:r>
            <a:r>
              <a:rPr lang="en-US" sz="3600" u="sng" smtClean="0">
                <a:solidFill>
                  <a:srgbClr val="0066FF"/>
                </a:solidFill>
              </a:rPr>
              <a:t> {Q} </a:t>
            </a:r>
            <a:r>
              <a:rPr lang="en-US" sz="3600" u="sng" smtClean="0">
                <a:solidFill>
                  <a:srgbClr val="33CC33"/>
                </a:solidFill>
              </a:rPr>
              <a:t>S</a:t>
            </a:r>
            <a:r>
              <a:rPr lang="en-US" sz="3600" u="sng" smtClean="0">
                <a:solidFill>
                  <a:srgbClr val="0066FF"/>
                </a:solidFill>
              </a:rPr>
              <a:t> {P}</a:t>
            </a:r>
            <a:endParaRPr lang="en-US" sz="3600" smtClean="0">
              <a:solidFill>
                <a:srgbClr val="0066FF"/>
              </a:solidFill>
            </a:endParaRPr>
          </a:p>
          <a:p>
            <a:pPr lvl="2" eaLnBrk="1" hangingPunct="1">
              <a:buFontTx/>
              <a:buNone/>
            </a:pPr>
            <a:r>
              <a:rPr lang="en-US" sz="3600" smtClean="0">
                <a:solidFill>
                  <a:srgbClr val="0066FF"/>
                </a:solidFill>
              </a:rPr>
              <a:t>{Q} </a:t>
            </a:r>
            <a:r>
              <a:rPr lang="en-US" sz="3600" smtClean="0">
                <a:solidFill>
                  <a:srgbClr val="33CC33"/>
                </a:solidFill>
              </a:rPr>
              <a:t>S</a:t>
            </a:r>
            <a:r>
              <a:rPr lang="en-US" sz="3600" smtClean="0">
                <a:solidFill>
                  <a:srgbClr val="0066FF"/>
                </a:solidFill>
              </a:rPr>
              <a:t> {R}</a:t>
            </a:r>
          </a:p>
          <a:p>
            <a:pPr lvl="2" eaLnBrk="1" hangingPunct="1">
              <a:buFontTx/>
              <a:buNone/>
            </a:pPr>
            <a:endParaRPr lang="en-US" sz="3600" smtClean="0">
              <a:solidFill>
                <a:srgbClr val="0066FF"/>
              </a:solidFill>
            </a:endParaRPr>
          </a:p>
          <a:p>
            <a:pPr eaLnBrk="1" hangingPunct="1"/>
            <a:r>
              <a:rPr lang="en-US" smtClean="0"/>
              <a:t>Justification:  We know that executing S starting in a state satisfying Q will give a final state satisfying P.  Since every state that satisfies P also satisfies R, we can conclude that the final state will satisfy R.</a:t>
            </a:r>
          </a:p>
          <a:p>
            <a:pPr eaLnBrk="1" hangingPunct="1"/>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457200" y="381000"/>
            <a:ext cx="8229600" cy="5745163"/>
          </a:xfrm>
        </p:spPr>
        <p:txBody>
          <a:bodyPr/>
          <a:lstStyle/>
          <a:p>
            <a:pPr eaLnBrk="1" hangingPunct="1">
              <a:lnSpc>
                <a:spcPct val="90000"/>
              </a:lnSpc>
              <a:buFontTx/>
              <a:buNone/>
            </a:pPr>
            <a:r>
              <a:rPr lang="en-US" smtClean="0">
                <a:solidFill>
                  <a:srgbClr val="0066FF"/>
                </a:solidFill>
              </a:rPr>
              <a:t>{</a:t>
            </a:r>
            <a:r>
              <a:rPr lang="en-US" smtClean="0">
                <a:solidFill>
                  <a:srgbClr val="FF0000"/>
                </a:solidFill>
              </a:rPr>
              <a:t>x+1</a:t>
            </a:r>
            <a:r>
              <a:rPr lang="en-US" smtClean="0">
                <a:solidFill>
                  <a:srgbClr val="0066FF"/>
                </a:solidFill>
              </a:rPr>
              <a:t>&gt;0}	{x+1&gt;0}	</a:t>
            </a:r>
            <a:r>
              <a:rPr lang="en-US" smtClean="0">
                <a:solidFill>
                  <a:srgbClr val="FF00FF"/>
                </a:solidFill>
              </a:rPr>
              <a:t>{x = 0 or x = 2}</a:t>
            </a:r>
          </a:p>
          <a:p>
            <a:pPr eaLnBrk="1" hangingPunct="1">
              <a:lnSpc>
                <a:spcPct val="90000"/>
              </a:lnSpc>
              <a:buFontTx/>
              <a:buNone/>
            </a:pPr>
            <a:r>
              <a:rPr lang="en-US" smtClean="0">
                <a:solidFill>
                  <a:srgbClr val="33CC33"/>
                </a:solidFill>
              </a:rPr>
              <a:t>x := x+1	x := x+1	x := x + 1</a:t>
            </a:r>
          </a:p>
          <a:p>
            <a:pPr eaLnBrk="1" hangingPunct="1">
              <a:lnSpc>
                <a:spcPct val="90000"/>
              </a:lnSpc>
              <a:buFontTx/>
              <a:buNone/>
            </a:pPr>
            <a:r>
              <a:rPr lang="en-US" smtClean="0">
                <a:solidFill>
                  <a:srgbClr val="0066FF"/>
                </a:solidFill>
              </a:rPr>
              <a:t>{x &gt; 0}	</a:t>
            </a:r>
            <a:r>
              <a:rPr lang="en-US" smtClean="0">
                <a:solidFill>
                  <a:srgbClr val="FF3399"/>
                </a:solidFill>
              </a:rPr>
              <a:t>{x </a:t>
            </a:r>
            <a:r>
              <a:rPr lang="en-US" smtClean="0">
                <a:solidFill>
                  <a:srgbClr val="FF3399"/>
                </a:solidFill>
                <a:cs typeface="Arial" charset="0"/>
              </a:rPr>
              <a:t>≥</a:t>
            </a:r>
            <a:r>
              <a:rPr lang="en-US" smtClean="0">
                <a:solidFill>
                  <a:srgbClr val="FF3399"/>
                </a:solidFill>
              </a:rPr>
              <a:t> 0}</a:t>
            </a:r>
            <a:r>
              <a:rPr lang="en-US" smtClean="0">
                <a:solidFill>
                  <a:srgbClr val="0066FF"/>
                </a:solidFill>
              </a:rPr>
              <a:t> 	{x </a:t>
            </a:r>
            <a:r>
              <a:rPr lang="en-US" smtClean="0">
                <a:solidFill>
                  <a:srgbClr val="0066FF"/>
                </a:solidFill>
                <a:cs typeface="Arial" charset="0"/>
              </a:rPr>
              <a:t>≥</a:t>
            </a:r>
            <a:r>
              <a:rPr lang="en-US" smtClean="0">
                <a:solidFill>
                  <a:srgbClr val="0066FF"/>
                </a:solidFill>
              </a:rPr>
              <a:t> 0}</a:t>
            </a:r>
            <a:br>
              <a:rPr lang="en-US" smtClean="0">
                <a:solidFill>
                  <a:srgbClr val="0066FF"/>
                </a:solidFill>
              </a:rPr>
            </a:br>
            <a:endParaRPr lang="en-US" smtClean="0"/>
          </a:p>
          <a:p>
            <a:pPr eaLnBrk="1" hangingPunct="1">
              <a:lnSpc>
                <a:spcPct val="90000"/>
              </a:lnSpc>
            </a:pPr>
            <a:r>
              <a:rPr lang="en-US" smtClean="0"/>
              <a:t>Prove the first using the assignment axiom.</a:t>
            </a:r>
          </a:p>
          <a:p>
            <a:pPr eaLnBrk="1" hangingPunct="1">
              <a:lnSpc>
                <a:spcPct val="90000"/>
              </a:lnSpc>
            </a:pPr>
            <a:r>
              <a:rPr lang="en-US" smtClean="0"/>
              <a:t>Since x &gt; 0 </a:t>
            </a:r>
            <a:r>
              <a:rPr lang="en-US" u="sng" smtClean="0">
                <a:sym typeface="Symbol" pitchFamily="18" charset="2"/>
              </a:rPr>
              <a:t></a:t>
            </a:r>
            <a:r>
              <a:rPr lang="en-US" smtClean="0">
                <a:sym typeface="Symbol" pitchFamily="18" charset="2"/>
              </a:rPr>
              <a:t> </a:t>
            </a:r>
            <a:r>
              <a:rPr lang="en-US" smtClean="0"/>
              <a:t>x </a:t>
            </a:r>
            <a:r>
              <a:rPr lang="en-US" smtClean="0">
                <a:cs typeface="Arial" charset="0"/>
              </a:rPr>
              <a:t>≥</a:t>
            </a:r>
            <a:r>
              <a:rPr lang="en-US" smtClean="0"/>
              <a:t> 0, the second follows from the first by weakening the postcondition</a:t>
            </a:r>
          </a:p>
          <a:p>
            <a:pPr eaLnBrk="1" hangingPunct="1">
              <a:lnSpc>
                <a:spcPct val="90000"/>
              </a:lnSpc>
            </a:pPr>
            <a:r>
              <a:rPr lang="en-US" smtClean="0"/>
              <a:t>The third follows from the second by strengthening the precondition.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idx="1"/>
          </p:nvPr>
        </p:nvSpPr>
        <p:spPr/>
        <p:txBody>
          <a:bodyPr/>
          <a:lstStyle/>
          <a:p>
            <a:pPr eaLnBrk="1" hangingPunct="1"/>
            <a:r>
              <a:rPr lang="en-US" dirty="0" smtClean="0"/>
              <a:t>Describe programming language semantics in a way that can be used by  programmers to develop correct programs</a:t>
            </a:r>
          </a:p>
          <a:p>
            <a:pPr lvl="1" eaLnBrk="1" hangingPunct="1"/>
            <a:r>
              <a:rPr lang="en-US" dirty="0" smtClean="0"/>
              <a:t>compare with </a:t>
            </a:r>
            <a:r>
              <a:rPr lang="en-US" dirty="0" err="1" smtClean="0"/>
              <a:t>denotational</a:t>
            </a:r>
            <a:r>
              <a:rPr lang="en-US" dirty="0" smtClean="0"/>
              <a:t> semantics whose main audience is programming language designers</a:t>
            </a:r>
          </a:p>
          <a:p>
            <a:pPr eaLnBrk="1" hangingPunct="1"/>
            <a:r>
              <a:rPr lang="en-US" dirty="0" smtClean="0"/>
              <a:t>Based on assertions and axioms</a:t>
            </a:r>
          </a:p>
          <a:p>
            <a:pPr eaLnBrk="1" hangingPunct="1"/>
            <a:r>
              <a:rPr lang="en-US" dirty="0" smtClean="0"/>
              <a:t>Many concepts can be used informally</a:t>
            </a:r>
          </a:p>
          <a:p>
            <a:pPr eaLnBrk="1" hangingPunct="1">
              <a:buNone/>
            </a:pPr>
            <a:endParaRPr lang="en-US" dirty="0" smtClean="0"/>
          </a:p>
        </p:txBody>
      </p:sp>
      <p:sp>
        <p:nvSpPr>
          <p:cNvPr id="2050" name="Rectangle 2"/>
          <p:cNvSpPr>
            <a:spLocks noGrp="1" noChangeArrowheads="1"/>
          </p:cNvSpPr>
          <p:nvPr>
            <p:ph type="title"/>
          </p:nvPr>
        </p:nvSpPr>
        <p:spPr/>
        <p:txBody>
          <a:bodyPr/>
          <a:lstStyle/>
          <a:p>
            <a:pPr eaLnBrk="1" hangingPunct="1"/>
            <a:r>
              <a:rPr lang="en-US" smtClean="0"/>
              <a:t>Axiomatic Semantics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457200" y="533400"/>
            <a:ext cx="8229600" cy="5592763"/>
          </a:xfrm>
        </p:spPr>
        <p:txBody>
          <a:bodyPr/>
          <a:lstStyle/>
          <a:p>
            <a:pPr eaLnBrk="1" hangingPunct="1"/>
            <a:r>
              <a:rPr lang="en-US" smtClean="0"/>
              <a:t>Sequence rule</a:t>
            </a:r>
          </a:p>
          <a:p>
            <a:pPr eaLnBrk="1" hangingPunct="1">
              <a:buFontTx/>
              <a:buNone/>
            </a:pPr>
            <a:endParaRPr lang="en-US" smtClean="0"/>
          </a:p>
          <a:p>
            <a:pPr lvl="2" eaLnBrk="1" hangingPunct="1">
              <a:buFontTx/>
              <a:buNone/>
            </a:pPr>
            <a:r>
              <a:rPr lang="en-US" sz="3200" u="sng" smtClean="0">
                <a:solidFill>
                  <a:srgbClr val="0066FF"/>
                </a:solidFill>
              </a:rPr>
              <a:t>{P} </a:t>
            </a:r>
            <a:r>
              <a:rPr lang="en-US" sz="3200" u="sng" smtClean="0">
                <a:solidFill>
                  <a:srgbClr val="33CC33"/>
                </a:solidFill>
              </a:rPr>
              <a:t>S0</a:t>
            </a:r>
            <a:r>
              <a:rPr lang="en-US" sz="3200" u="sng" smtClean="0">
                <a:solidFill>
                  <a:srgbClr val="0066FF"/>
                </a:solidFill>
              </a:rPr>
              <a:t> {Q},  {Q} </a:t>
            </a:r>
            <a:r>
              <a:rPr lang="en-US" sz="3200" u="sng" smtClean="0">
                <a:solidFill>
                  <a:srgbClr val="33CC33"/>
                </a:solidFill>
              </a:rPr>
              <a:t>S1</a:t>
            </a:r>
            <a:r>
              <a:rPr lang="en-US" sz="3200" u="sng" smtClean="0">
                <a:solidFill>
                  <a:srgbClr val="0066FF"/>
                </a:solidFill>
              </a:rPr>
              <a:t> {R}</a:t>
            </a:r>
            <a:endParaRPr lang="en-US" sz="3200" smtClean="0">
              <a:solidFill>
                <a:srgbClr val="0066FF"/>
              </a:solidFill>
            </a:endParaRPr>
          </a:p>
          <a:p>
            <a:pPr lvl="2" eaLnBrk="1" hangingPunct="1">
              <a:buFontTx/>
              <a:buNone/>
            </a:pPr>
            <a:r>
              <a:rPr lang="en-US" sz="3200" smtClean="0">
                <a:solidFill>
                  <a:srgbClr val="0066FF"/>
                </a:solidFill>
              </a:rPr>
              <a:t>{P} </a:t>
            </a:r>
            <a:r>
              <a:rPr lang="en-US" sz="3200" smtClean="0">
                <a:solidFill>
                  <a:srgbClr val="33CC33"/>
                </a:solidFill>
              </a:rPr>
              <a:t>S0; S1</a:t>
            </a:r>
            <a:r>
              <a:rPr lang="en-US" sz="3200" smtClean="0">
                <a:solidFill>
                  <a:srgbClr val="0066FF"/>
                </a:solidFill>
              </a:rPr>
              <a:t> {R}</a:t>
            </a:r>
          </a:p>
          <a:p>
            <a:pPr lvl="2" eaLnBrk="1" hangingPunct="1">
              <a:buFontTx/>
              <a:buNone/>
            </a:pPr>
            <a:endParaRPr lang="en-US" sz="3200" smtClean="0">
              <a:solidFill>
                <a:srgbClr val="0066FF"/>
              </a:solidFill>
            </a:endParaRPr>
          </a:p>
          <a:p>
            <a:pPr lvl="2" eaLnBrk="1" hangingPunct="1">
              <a:buFontTx/>
              <a:buNone/>
            </a:pPr>
            <a:endParaRPr lang="en-US" sz="3200" smtClean="0">
              <a:solidFill>
                <a:srgbClr val="0066FF"/>
              </a:solidFill>
            </a:endParaRPr>
          </a:p>
          <a:p>
            <a:pPr eaLnBrk="1" hangingPunct="1"/>
            <a:r>
              <a:rPr lang="en-US" smtClean="0"/>
              <a:t>Justification.  Executing S0  from a state satisfying P leaves the state satisfying Q, which suffices for the postcondition of S1 to satisfy 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457200" y="533400"/>
            <a:ext cx="8229600" cy="5592763"/>
          </a:xfrm>
        </p:spPr>
        <p:txBody>
          <a:bodyPr/>
          <a:lstStyle/>
          <a:p>
            <a:pPr eaLnBrk="1" hangingPunct="1"/>
            <a:r>
              <a:rPr lang="en-US" smtClean="0"/>
              <a:t>Notation</a:t>
            </a:r>
          </a:p>
          <a:p>
            <a:pPr eaLnBrk="1" hangingPunct="1"/>
            <a:endParaRPr lang="en-US" smtClean="0"/>
          </a:p>
          <a:p>
            <a:pPr lvl="1" eaLnBrk="1" hangingPunct="1">
              <a:buFontTx/>
              <a:buNone/>
            </a:pPr>
            <a:r>
              <a:rPr lang="en-US" sz="3200" smtClean="0"/>
              <a:t>we often write </a:t>
            </a:r>
          </a:p>
          <a:p>
            <a:pPr lvl="1" eaLnBrk="1" hangingPunct="1">
              <a:buFontTx/>
              <a:buNone/>
            </a:pPr>
            <a:endParaRPr lang="en-US" sz="3200" smtClean="0"/>
          </a:p>
          <a:p>
            <a:pPr lvl="2" eaLnBrk="1" hangingPunct="1">
              <a:buFontTx/>
              <a:buNone/>
            </a:pPr>
            <a:r>
              <a:rPr lang="en-US" sz="3200" smtClean="0">
                <a:solidFill>
                  <a:srgbClr val="0066FF"/>
                </a:solidFill>
              </a:rPr>
              <a:t>{P} </a:t>
            </a:r>
            <a:r>
              <a:rPr lang="en-US" sz="3200" smtClean="0">
                <a:solidFill>
                  <a:srgbClr val="33CC33"/>
                </a:solidFill>
              </a:rPr>
              <a:t>S0;</a:t>
            </a:r>
            <a:r>
              <a:rPr lang="en-US" sz="3200" smtClean="0">
                <a:solidFill>
                  <a:srgbClr val="0066FF"/>
                </a:solidFill>
              </a:rPr>
              <a:t> {Q} </a:t>
            </a:r>
            <a:r>
              <a:rPr lang="en-US" sz="3200" smtClean="0">
                <a:solidFill>
                  <a:srgbClr val="33CC33"/>
                </a:solidFill>
              </a:rPr>
              <a:t>S1</a:t>
            </a:r>
            <a:r>
              <a:rPr lang="en-US" sz="3200" smtClean="0">
                <a:solidFill>
                  <a:srgbClr val="0066FF"/>
                </a:solidFill>
              </a:rPr>
              <a:t> {R}</a:t>
            </a:r>
          </a:p>
          <a:p>
            <a:pPr lvl="2" eaLnBrk="1" hangingPunct="1">
              <a:buFontTx/>
              <a:buNone/>
            </a:pPr>
            <a:endParaRPr lang="en-US" sz="3200" smtClean="0">
              <a:solidFill>
                <a:srgbClr val="0066FF"/>
              </a:solidFill>
            </a:endParaRPr>
          </a:p>
          <a:p>
            <a:pPr lvl="1" eaLnBrk="1" hangingPunct="1">
              <a:buFontTx/>
              <a:buNone/>
            </a:pPr>
            <a:r>
              <a:rPr lang="en-US" sz="3200" smtClean="0"/>
              <a:t>to mean that both triples </a:t>
            </a:r>
            <a:r>
              <a:rPr lang="en-US" sz="3200" smtClean="0">
                <a:solidFill>
                  <a:srgbClr val="0066FF"/>
                </a:solidFill>
              </a:rPr>
              <a:t>{P} </a:t>
            </a:r>
            <a:r>
              <a:rPr lang="en-US" sz="3200" smtClean="0">
                <a:solidFill>
                  <a:srgbClr val="33CC33"/>
                </a:solidFill>
              </a:rPr>
              <a:t>S0;</a:t>
            </a:r>
            <a:r>
              <a:rPr lang="en-US" sz="3200" smtClean="0">
                <a:solidFill>
                  <a:srgbClr val="0066FF"/>
                </a:solidFill>
              </a:rPr>
              <a:t> {Q}</a:t>
            </a:r>
            <a:r>
              <a:rPr lang="en-US" sz="3200" smtClean="0"/>
              <a:t> and </a:t>
            </a:r>
            <a:r>
              <a:rPr lang="en-US" sz="3200" smtClean="0">
                <a:solidFill>
                  <a:srgbClr val="0066FF"/>
                </a:solidFill>
              </a:rPr>
              <a:t>{Q} </a:t>
            </a:r>
            <a:r>
              <a:rPr lang="en-US" sz="3200" smtClean="0">
                <a:solidFill>
                  <a:srgbClr val="33CC33"/>
                </a:solidFill>
              </a:rPr>
              <a:t>S1</a:t>
            </a:r>
            <a:r>
              <a:rPr lang="en-US" sz="3200" smtClean="0">
                <a:solidFill>
                  <a:srgbClr val="0066FF"/>
                </a:solidFill>
              </a:rPr>
              <a:t> {R}</a:t>
            </a:r>
            <a:r>
              <a:rPr lang="en-US" sz="3200" smtClean="0"/>
              <a:t> are valid,</a:t>
            </a:r>
          </a:p>
          <a:p>
            <a:pPr lvl="1" eaLnBrk="1" hangingPunct="1">
              <a:buFontTx/>
              <a:buNone/>
            </a:pPr>
            <a:r>
              <a:rPr lang="en-US" sz="3200" smtClean="0"/>
              <a:t>thus </a:t>
            </a:r>
            <a:r>
              <a:rPr lang="en-US" sz="3200" smtClean="0">
                <a:solidFill>
                  <a:srgbClr val="0066FF"/>
                </a:solidFill>
              </a:rPr>
              <a:t>{P} </a:t>
            </a:r>
            <a:r>
              <a:rPr lang="en-US" sz="3200" smtClean="0">
                <a:solidFill>
                  <a:srgbClr val="33CC33"/>
                </a:solidFill>
              </a:rPr>
              <a:t>S0; S1</a:t>
            </a:r>
            <a:r>
              <a:rPr lang="en-US" sz="3200" smtClean="0">
                <a:solidFill>
                  <a:srgbClr val="0066FF"/>
                </a:solidFill>
              </a:rPr>
              <a:t> {R}</a:t>
            </a:r>
            <a:r>
              <a:rPr lang="en-US" sz="3200" smtClean="0"/>
              <a:t> is valid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457200" y="304800"/>
            <a:ext cx="8229600" cy="5821363"/>
          </a:xfrm>
        </p:spPr>
        <p:txBody>
          <a:bodyPr/>
          <a:lstStyle/>
          <a:p>
            <a:pPr lvl="1" eaLnBrk="1" hangingPunct="1">
              <a:lnSpc>
                <a:spcPct val="80000"/>
              </a:lnSpc>
              <a:buFontTx/>
              <a:buNone/>
            </a:pPr>
            <a:r>
              <a:rPr lang="en-US" smtClean="0">
                <a:solidFill>
                  <a:srgbClr val="0066FF"/>
                </a:solidFill>
              </a:rPr>
              <a:t>{x = X and y = Y}</a:t>
            </a:r>
          </a:p>
          <a:p>
            <a:pPr lvl="1" eaLnBrk="1" hangingPunct="1">
              <a:lnSpc>
                <a:spcPct val="80000"/>
              </a:lnSpc>
              <a:buFontTx/>
              <a:buNone/>
            </a:pPr>
            <a:r>
              <a:rPr lang="en-US" smtClean="0">
                <a:solidFill>
                  <a:srgbClr val="33CC33"/>
                </a:solidFill>
              </a:rPr>
              <a:t>temp := x;</a:t>
            </a:r>
          </a:p>
          <a:p>
            <a:pPr lvl="1" eaLnBrk="1" hangingPunct="1">
              <a:lnSpc>
                <a:spcPct val="80000"/>
              </a:lnSpc>
              <a:buFontTx/>
              <a:buNone/>
            </a:pPr>
            <a:r>
              <a:rPr lang="en-US" smtClean="0">
                <a:solidFill>
                  <a:srgbClr val="33CC33"/>
                </a:solidFill>
              </a:rPr>
              <a:t>x := y;</a:t>
            </a:r>
          </a:p>
          <a:p>
            <a:pPr lvl="1" eaLnBrk="1" hangingPunct="1">
              <a:lnSpc>
                <a:spcPct val="80000"/>
              </a:lnSpc>
              <a:buFontTx/>
              <a:buNone/>
            </a:pPr>
            <a:r>
              <a:rPr lang="en-US" smtClean="0">
                <a:solidFill>
                  <a:srgbClr val="33CC33"/>
                </a:solidFill>
              </a:rPr>
              <a:t>y := temp;</a:t>
            </a:r>
          </a:p>
          <a:p>
            <a:pPr lvl="1" eaLnBrk="1" hangingPunct="1">
              <a:lnSpc>
                <a:spcPct val="80000"/>
              </a:lnSpc>
              <a:buFontTx/>
              <a:buNone/>
            </a:pPr>
            <a:r>
              <a:rPr lang="en-US" smtClean="0">
                <a:solidFill>
                  <a:srgbClr val="0066FF"/>
                </a:solidFill>
              </a:rPr>
              <a:t>{x = Y and y = X}</a:t>
            </a:r>
          </a:p>
          <a:p>
            <a:pPr lvl="1" eaLnBrk="1" hangingPunct="1">
              <a:lnSpc>
                <a:spcPct val="80000"/>
              </a:lnSpc>
              <a:buFontTx/>
              <a:buNone/>
            </a:pPr>
            <a:endParaRPr lang="en-US" smtClean="0">
              <a:solidFill>
                <a:srgbClr val="0066FF"/>
              </a:solidFill>
            </a:endParaRPr>
          </a:p>
          <a:p>
            <a:pPr eaLnBrk="1" hangingPunct="1">
              <a:lnSpc>
                <a:spcPct val="80000"/>
              </a:lnSpc>
            </a:pPr>
            <a:r>
              <a:rPr lang="en-US" sz="2800" smtClean="0"/>
              <a:t>X and Y are </a:t>
            </a:r>
            <a:r>
              <a:rPr lang="en-US" sz="2800" b="1" smtClean="0"/>
              <a:t>logic variables</a:t>
            </a:r>
            <a:r>
              <a:rPr lang="en-US" sz="2800" smtClean="0"/>
              <a:t>.  </a:t>
            </a:r>
          </a:p>
          <a:p>
            <a:pPr lvl="1" eaLnBrk="1" hangingPunct="1">
              <a:lnSpc>
                <a:spcPct val="80000"/>
              </a:lnSpc>
            </a:pPr>
            <a:r>
              <a:rPr lang="en-US" sz="2400" smtClean="0"/>
              <a:t>They can be associated with an arbitrary value, but that value does not change.  </a:t>
            </a:r>
          </a:p>
          <a:p>
            <a:pPr lvl="1" eaLnBrk="1" hangingPunct="1">
              <a:lnSpc>
                <a:spcPct val="80000"/>
              </a:lnSpc>
            </a:pPr>
            <a:r>
              <a:rPr lang="en-US" sz="2400" smtClean="0"/>
              <a:t>x and y are program variables whose values may change.</a:t>
            </a:r>
          </a:p>
          <a:p>
            <a:pPr lvl="1" eaLnBrk="1" hangingPunct="1">
              <a:lnSpc>
                <a:spcPct val="80000"/>
              </a:lnSpc>
            </a:pPr>
            <a:r>
              <a:rPr lang="en-US" sz="2400" smtClean="0"/>
              <a:t>Logic variables allow us to record information about the values of variables before the program is executed so that these initial values can be referred to in the postcondition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457200" y="381000"/>
            <a:ext cx="8229600" cy="6477000"/>
          </a:xfrm>
        </p:spPr>
        <p:txBody>
          <a:bodyPr/>
          <a:lstStyle/>
          <a:p>
            <a:pPr eaLnBrk="1" hangingPunct="1">
              <a:buFontTx/>
              <a:buNone/>
            </a:pPr>
            <a:r>
              <a:rPr lang="en-US" smtClean="0"/>
              <a:t>To prove: start at the bottom and work backwards.</a:t>
            </a:r>
          </a:p>
          <a:p>
            <a:pPr eaLnBrk="1" hangingPunct="1">
              <a:buFontTx/>
              <a:buNone/>
            </a:pPr>
            <a:endParaRPr lang="en-US" smtClean="0"/>
          </a:p>
          <a:p>
            <a:pPr eaLnBrk="1" hangingPunct="1">
              <a:buFontTx/>
              <a:buNone/>
            </a:pPr>
            <a:r>
              <a:rPr lang="en-US" smtClean="0"/>
              <a:t>Use the assignment axiom</a:t>
            </a:r>
            <a:endParaRPr lang="en-US" smtClean="0">
              <a:solidFill>
                <a:srgbClr val="0066FF"/>
              </a:solidFill>
            </a:endParaRPr>
          </a:p>
          <a:p>
            <a:pPr lvl="1" eaLnBrk="1" hangingPunct="1">
              <a:buFontTx/>
              <a:buNone/>
            </a:pPr>
            <a:r>
              <a:rPr lang="en-US" sz="3200" smtClean="0">
                <a:solidFill>
                  <a:srgbClr val="99CCFF"/>
                </a:solidFill>
              </a:rPr>
              <a:t>{x = X and y = Y}  not yet verified</a:t>
            </a:r>
          </a:p>
          <a:p>
            <a:pPr lvl="1" eaLnBrk="1" hangingPunct="1">
              <a:buFontTx/>
              <a:buNone/>
            </a:pPr>
            <a:r>
              <a:rPr lang="en-US" sz="3200" smtClean="0">
                <a:solidFill>
                  <a:srgbClr val="33CC33"/>
                </a:solidFill>
              </a:rPr>
              <a:t>temp := x;</a:t>
            </a:r>
          </a:p>
          <a:p>
            <a:pPr lvl="1" eaLnBrk="1" hangingPunct="1">
              <a:buFontTx/>
              <a:buNone/>
            </a:pPr>
            <a:r>
              <a:rPr lang="en-US" sz="3200" smtClean="0">
                <a:solidFill>
                  <a:srgbClr val="33CC33"/>
                </a:solidFill>
              </a:rPr>
              <a:t>x := y;</a:t>
            </a:r>
          </a:p>
          <a:p>
            <a:pPr lvl="1" eaLnBrk="1" hangingPunct="1">
              <a:buFontTx/>
              <a:buNone/>
            </a:pPr>
            <a:r>
              <a:rPr lang="en-US" sz="3200" smtClean="0">
                <a:solidFill>
                  <a:srgbClr val="FF0000"/>
                </a:solidFill>
              </a:rPr>
              <a:t>{?????}</a:t>
            </a:r>
          </a:p>
          <a:p>
            <a:pPr lvl="1" eaLnBrk="1" hangingPunct="1">
              <a:buFontTx/>
              <a:buNone/>
            </a:pPr>
            <a:r>
              <a:rPr lang="en-US" sz="3200" smtClean="0">
                <a:solidFill>
                  <a:srgbClr val="33CC33"/>
                </a:solidFill>
              </a:rPr>
              <a:t>y := temp;</a:t>
            </a:r>
          </a:p>
          <a:p>
            <a:pPr lvl="1" eaLnBrk="1" hangingPunct="1">
              <a:buFontTx/>
              <a:buNone/>
            </a:pPr>
            <a:r>
              <a:rPr lang="en-US" sz="3200" smtClean="0">
                <a:solidFill>
                  <a:srgbClr val="0066FF"/>
                </a:solidFill>
              </a:rPr>
              <a:t>{x = Y and y = X}</a:t>
            </a:r>
          </a:p>
          <a:p>
            <a:pPr lvl="1" eaLnBrk="1" hangingPunct="1">
              <a:buFontTx/>
              <a:buNone/>
            </a:pPr>
            <a:endParaRPr lang="en-US" sz="3200" smtClean="0">
              <a:solidFill>
                <a:srgbClr val="0066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a:xfrm>
            <a:off x="457200" y="381000"/>
            <a:ext cx="8229600" cy="6477000"/>
          </a:xfrm>
        </p:spPr>
        <p:txBody>
          <a:bodyPr/>
          <a:lstStyle/>
          <a:p>
            <a:pPr eaLnBrk="1" hangingPunct="1">
              <a:buFontTx/>
              <a:buNone/>
            </a:pPr>
            <a:r>
              <a:rPr lang="en-US" smtClean="0"/>
              <a:t>To prove: start at the bottom and work backwards.</a:t>
            </a:r>
          </a:p>
          <a:p>
            <a:pPr eaLnBrk="1" hangingPunct="1">
              <a:buFontTx/>
              <a:buNone/>
            </a:pPr>
            <a:endParaRPr lang="en-US" smtClean="0"/>
          </a:p>
          <a:p>
            <a:pPr eaLnBrk="1" hangingPunct="1">
              <a:buFontTx/>
              <a:buNone/>
            </a:pPr>
            <a:endParaRPr lang="en-US" smtClean="0">
              <a:solidFill>
                <a:srgbClr val="0066FF"/>
              </a:solidFill>
            </a:endParaRPr>
          </a:p>
          <a:p>
            <a:pPr lvl="1" eaLnBrk="1" hangingPunct="1">
              <a:buFontTx/>
              <a:buNone/>
            </a:pPr>
            <a:r>
              <a:rPr lang="en-US" sz="3200" smtClean="0">
                <a:solidFill>
                  <a:srgbClr val="99CCFF"/>
                </a:solidFill>
              </a:rPr>
              <a:t>{x = X and y = Y}  not yet verified</a:t>
            </a:r>
          </a:p>
          <a:p>
            <a:pPr lvl="1" eaLnBrk="1" hangingPunct="1">
              <a:buFontTx/>
              <a:buNone/>
            </a:pPr>
            <a:r>
              <a:rPr lang="en-US" sz="3200" smtClean="0">
                <a:solidFill>
                  <a:srgbClr val="33CC33"/>
                </a:solidFill>
              </a:rPr>
              <a:t>temp := x;</a:t>
            </a:r>
          </a:p>
          <a:p>
            <a:pPr lvl="1" eaLnBrk="1" hangingPunct="1">
              <a:buFontTx/>
              <a:buNone/>
            </a:pPr>
            <a:r>
              <a:rPr lang="en-US" sz="3200" smtClean="0">
                <a:solidFill>
                  <a:srgbClr val="33CC33"/>
                </a:solidFill>
              </a:rPr>
              <a:t>x := y;</a:t>
            </a:r>
          </a:p>
          <a:p>
            <a:pPr lvl="1" eaLnBrk="1" hangingPunct="1">
              <a:buFontTx/>
              <a:buNone/>
            </a:pPr>
            <a:r>
              <a:rPr lang="en-US" sz="3200" smtClean="0">
                <a:solidFill>
                  <a:srgbClr val="0066FF"/>
                </a:solidFill>
              </a:rPr>
              <a:t>{x = Y and </a:t>
            </a:r>
            <a:r>
              <a:rPr lang="en-US" sz="3200" smtClean="0">
                <a:solidFill>
                  <a:srgbClr val="FF0000"/>
                </a:solidFill>
              </a:rPr>
              <a:t>temp</a:t>
            </a:r>
            <a:r>
              <a:rPr lang="en-US" sz="3200" smtClean="0">
                <a:solidFill>
                  <a:srgbClr val="0066FF"/>
                </a:solidFill>
              </a:rPr>
              <a:t> = X}</a:t>
            </a:r>
          </a:p>
          <a:p>
            <a:pPr lvl="1" eaLnBrk="1" hangingPunct="1">
              <a:buFontTx/>
              <a:buNone/>
            </a:pPr>
            <a:r>
              <a:rPr lang="en-US" sz="3200" smtClean="0">
                <a:solidFill>
                  <a:srgbClr val="33CC33"/>
                </a:solidFill>
              </a:rPr>
              <a:t>y := temp;</a:t>
            </a:r>
          </a:p>
          <a:p>
            <a:pPr lvl="1" eaLnBrk="1" hangingPunct="1">
              <a:buFontTx/>
              <a:buNone/>
            </a:pPr>
            <a:r>
              <a:rPr lang="en-US" sz="3200" smtClean="0">
                <a:solidFill>
                  <a:srgbClr val="0066FF"/>
                </a:solidFill>
              </a:rPr>
              <a:t>{x = Y and y = X}</a:t>
            </a:r>
          </a:p>
          <a:p>
            <a:pPr lvl="1" eaLnBrk="1" hangingPunct="1">
              <a:buFontTx/>
              <a:buNone/>
            </a:pPr>
            <a:endParaRPr lang="en-US" sz="3200" smtClean="0">
              <a:solidFill>
                <a:srgbClr val="0066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457200" y="381000"/>
            <a:ext cx="8229600" cy="6477000"/>
          </a:xfrm>
        </p:spPr>
        <p:txBody>
          <a:bodyPr/>
          <a:lstStyle/>
          <a:p>
            <a:pPr eaLnBrk="1" hangingPunct="1">
              <a:buFontTx/>
              <a:buNone/>
            </a:pPr>
            <a:endParaRPr lang="en-US" smtClean="0"/>
          </a:p>
          <a:p>
            <a:pPr eaLnBrk="1" hangingPunct="1">
              <a:buFontTx/>
              <a:buNone/>
            </a:pPr>
            <a:r>
              <a:rPr lang="en-US" smtClean="0"/>
              <a:t>Use the assignment axiom again</a:t>
            </a:r>
            <a:endParaRPr lang="en-US" smtClean="0">
              <a:solidFill>
                <a:srgbClr val="0066FF"/>
              </a:solidFill>
            </a:endParaRPr>
          </a:p>
          <a:p>
            <a:pPr lvl="1" eaLnBrk="1" hangingPunct="1">
              <a:buFontTx/>
              <a:buNone/>
            </a:pPr>
            <a:r>
              <a:rPr lang="en-US" sz="3200" smtClean="0">
                <a:solidFill>
                  <a:srgbClr val="99CCFF"/>
                </a:solidFill>
              </a:rPr>
              <a:t>{x = X and y = Y} not yet verified</a:t>
            </a:r>
          </a:p>
          <a:p>
            <a:pPr lvl="1" eaLnBrk="1" hangingPunct="1">
              <a:buFontTx/>
              <a:buNone/>
            </a:pPr>
            <a:r>
              <a:rPr lang="en-US" sz="3200" smtClean="0">
                <a:solidFill>
                  <a:srgbClr val="33CC33"/>
                </a:solidFill>
              </a:rPr>
              <a:t>temp := x;</a:t>
            </a:r>
          </a:p>
          <a:p>
            <a:pPr lvl="1" eaLnBrk="1" hangingPunct="1">
              <a:buFontTx/>
              <a:buNone/>
            </a:pPr>
            <a:r>
              <a:rPr lang="en-US" sz="3200" smtClean="0">
                <a:solidFill>
                  <a:srgbClr val="FF0000"/>
                </a:solidFill>
              </a:rPr>
              <a:t>{?????}</a:t>
            </a:r>
          </a:p>
          <a:p>
            <a:pPr lvl="1" eaLnBrk="1" hangingPunct="1">
              <a:buFontTx/>
              <a:buNone/>
            </a:pPr>
            <a:r>
              <a:rPr lang="en-US" sz="3200" smtClean="0">
                <a:solidFill>
                  <a:srgbClr val="33CC33"/>
                </a:solidFill>
              </a:rPr>
              <a:t>x := y;</a:t>
            </a:r>
          </a:p>
          <a:p>
            <a:pPr lvl="1" eaLnBrk="1" hangingPunct="1">
              <a:buFontTx/>
              <a:buNone/>
            </a:pPr>
            <a:r>
              <a:rPr lang="en-US" sz="3200" smtClean="0">
                <a:solidFill>
                  <a:srgbClr val="0066FF"/>
                </a:solidFill>
              </a:rPr>
              <a:t>{x = Y and temp = X}</a:t>
            </a:r>
          </a:p>
          <a:p>
            <a:pPr lvl="1" eaLnBrk="1" hangingPunct="1">
              <a:buFontTx/>
              <a:buNone/>
            </a:pPr>
            <a:r>
              <a:rPr lang="en-US" sz="3200" smtClean="0">
                <a:solidFill>
                  <a:srgbClr val="33CC33"/>
                </a:solidFill>
              </a:rPr>
              <a:t>y := temp;</a:t>
            </a:r>
          </a:p>
          <a:p>
            <a:pPr lvl="1" eaLnBrk="1" hangingPunct="1">
              <a:buFontTx/>
              <a:buNone/>
            </a:pPr>
            <a:r>
              <a:rPr lang="en-US" sz="3200" smtClean="0">
                <a:solidFill>
                  <a:srgbClr val="0066FF"/>
                </a:solidFill>
              </a:rPr>
              <a:t>{x = Y and y = X}</a:t>
            </a:r>
          </a:p>
          <a:p>
            <a:pPr lvl="1" eaLnBrk="1" hangingPunct="1">
              <a:buFontTx/>
              <a:buNone/>
            </a:pPr>
            <a:endParaRPr lang="en-US" sz="3200" smtClean="0">
              <a:solidFill>
                <a:srgbClr val="0066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457200" y="381000"/>
            <a:ext cx="8229600" cy="6477000"/>
          </a:xfrm>
        </p:spPr>
        <p:txBody>
          <a:bodyPr/>
          <a:lstStyle/>
          <a:p>
            <a:pPr eaLnBrk="1" hangingPunct="1">
              <a:buFontTx/>
              <a:buNone/>
            </a:pPr>
            <a:endParaRPr lang="en-US" smtClean="0"/>
          </a:p>
          <a:p>
            <a:pPr eaLnBrk="1" hangingPunct="1">
              <a:buFontTx/>
              <a:buNone/>
            </a:pPr>
            <a:endParaRPr lang="en-US" smtClean="0">
              <a:solidFill>
                <a:srgbClr val="0066FF"/>
              </a:solidFill>
            </a:endParaRPr>
          </a:p>
          <a:p>
            <a:pPr lvl="1" eaLnBrk="1" hangingPunct="1">
              <a:buFontTx/>
              <a:buNone/>
            </a:pPr>
            <a:r>
              <a:rPr lang="en-US" sz="3200" smtClean="0">
                <a:solidFill>
                  <a:srgbClr val="99CCFF"/>
                </a:solidFill>
              </a:rPr>
              <a:t>{x = X and y = Y} not yet verified </a:t>
            </a:r>
          </a:p>
          <a:p>
            <a:pPr lvl="1" eaLnBrk="1" hangingPunct="1">
              <a:buFontTx/>
              <a:buNone/>
            </a:pPr>
            <a:r>
              <a:rPr lang="en-US" sz="3200" smtClean="0">
                <a:solidFill>
                  <a:srgbClr val="33CC33"/>
                </a:solidFill>
              </a:rPr>
              <a:t>temp := x;</a:t>
            </a:r>
          </a:p>
          <a:p>
            <a:pPr lvl="1" eaLnBrk="1" hangingPunct="1">
              <a:buFontTx/>
              <a:buNone/>
            </a:pPr>
            <a:r>
              <a:rPr lang="en-US" sz="3200" smtClean="0">
                <a:solidFill>
                  <a:srgbClr val="0066FF"/>
                </a:solidFill>
              </a:rPr>
              <a:t>{</a:t>
            </a:r>
            <a:r>
              <a:rPr lang="en-US" sz="3200" smtClean="0">
                <a:solidFill>
                  <a:srgbClr val="FF0000"/>
                </a:solidFill>
              </a:rPr>
              <a:t>y</a:t>
            </a:r>
            <a:r>
              <a:rPr lang="en-US" sz="3200" smtClean="0">
                <a:solidFill>
                  <a:srgbClr val="0066FF"/>
                </a:solidFill>
              </a:rPr>
              <a:t> = Y and temp = X}</a:t>
            </a:r>
          </a:p>
          <a:p>
            <a:pPr lvl="1" eaLnBrk="1" hangingPunct="1">
              <a:buFontTx/>
              <a:buNone/>
            </a:pPr>
            <a:r>
              <a:rPr lang="en-US" sz="3200" smtClean="0">
                <a:solidFill>
                  <a:srgbClr val="33CC33"/>
                </a:solidFill>
              </a:rPr>
              <a:t>x := y;</a:t>
            </a:r>
          </a:p>
          <a:p>
            <a:pPr lvl="1" eaLnBrk="1" hangingPunct="1">
              <a:buFontTx/>
              <a:buNone/>
            </a:pPr>
            <a:r>
              <a:rPr lang="en-US" sz="3200" smtClean="0">
                <a:solidFill>
                  <a:srgbClr val="0066FF"/>
                </a:solidFill>
              </a:rPr>
              <a:t>{x = Y and temp = X}</a:t>
            </a:r>
          </a:p>
          <a:p>
            <a:pPr lvl="1" eaLnBrk="1" hangingPunct="1">
              <a:buFontTx/>
              <a:buNone/>
            </a:pPr>
            <a:r>
              <a:rPr lang="en-US" sz="3200" smtClean="0">
                <a:solidFill>
                  <a:srgbClr val="33CC33"/>
                </a:solidFill>
              </a:rPr>
              <a:t>y := temp;</a:t>
            </a:r>
          </a:p>
          <a:p>
            <a:pPr lvl="1" eaLnBrk="1" hangingPunct="1">
              <a:buFontTx/>
              <a:buNone/>
            </a:pPr>
            <a:r>
              <a:rPr lang="en-US" sz="3200" smtClean="0">
                <a:solidFill>
                  <a:srgbClr val="0066FF"/>
                </a:solidFill>
              </a:rPr>
              <a:t>{x = Y and y = X}</a:t>
            </a:r>
          </a:p>
          <a:p>
            <a:pPr lvl="1" eaLnBrk="1" hangingPunct="1">
              <a:buFontTx/>
              <a:buNone/>
            </a:pPr>
            <a:endParaRPr lang="en-US" sz="3200" smtClean="0">
              <a:solidFill>
                <a:srgbClr val="0066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457200" y="381000"/>
            <a:ext cx="8229600" cy="6477000"/>
          </a:xfrm>
        </p:spPr>
        <p:txBody>
          <a:bodyPr/>
          <a:lstStyle/>
          <a:p>
            <a:pPr eaLnBrk="1" hangingPunct="1">
              <a:buFontTx/>
              <a:buNone/>
            </a:pPr>
            <a:r>
              <a:rPr lang="en-US" smtClean="0"/>
              <a:t>Use the assignment axiom yet again</a:t>
            </a:r>
          </a:p>
          <a:p>
            <a:pPr eaLnBrk="1" hangingPunct="1">
              <a:buFontTx/>
              <a:buNone/>
            </a:pPr>
            <a:r>
              <a:rPr lang="en-US" sz="3600" smtClean="0">
                <a:solidFill>
                  <a:srgbClr val="99CCFF"/>
                </a:solidFill>
              </a:rPr>
              <a:t>	</a:t>
            </a:r>
            <a:r>
              <a:rPr lang="en-US" smtClean="0">
                <a:solidFill>
                  <a:srgbClr val="99CCFF"/>
                </a:solidFill>
              </a:rPr>
              <a:t>{x = X and y = Y} not yet verified</a:t>
            </a:r>
            <a:endParaRPr lang="en-US" smtClean="0">
              <a:solidFill>
                <a:srgbClr val="0066FF"/>
              </a:solidFill>
            </a:endParaRPr>
          </a:p>
          <a:p>
            <a:pPr lvl="1" eaLnBrk="1" hangingPunct="1">
              <a:buFontTx/>
              <a:buNone/>
            </a:pPr>
            <a:r>
              <a:rPr lang="en-US" sz="3200" smtClean="0">
                <a:solidFill>
                  <a:srgbClr val="FF0000"/>
                </a:solidFill>
              </a:rPr>
              <a:t>{?????}</a:t>
            </a:r>
          </a:p>
          <a:p>
            <a:pPr lvl="1" eaLnBrk="1" hangingPunct="1">
              <a:buFontTx/>
              <a:buNone/>
            </a:pPr>
            <a:r>
              <a:rPr lang="en-US" sz="3200" smtClean="0">
                <a:solidFill>
                  <a:srgbClr val="33CC33"/>
                </a:solidFill>
              </a:rPr>
              <a:t>temp := x;</a:t>
            </a:r>
          </a:p>
          <a:p>
            <a:pPr lvl="1" eaLnBrk="1" hangingPunct="1">
              <a:buFontTx/>
              <a:buNone/>
            </a:pPr>
            <a:r>
              <a:rPr lang="en-US" sz="3200" smtClean="0">
                <a:solidFill>
                  <a:srgbClr val="0066FF"/>
                </a:solidFill>
              </a:rPr>
              <a:t>{y = Y and temp = X}</a:t>
            </a:r>
          </a:p>
          <a:p>
            <a:pPr lvl="1" eaLnBrk="1" hangingPunct="1">
              <a:buFontTx/>
              <a:buNone/>
            </a:pPr>
            <a:r>
              <a:rPr lang="en-US" sz="3200" smtClean="0">
                <a:solidFill>
                  <a:srgbClr val="33CC33"/>
                </a:solidFill>
              </a:rPr>
              <a:t>x := y;</a:t>
            </a:r>
          </a:p>
          <a:p>
            <a:pPr lvl="1" eaLnBrk="1" hangingPunct="1">
              <a:buFontTx/>
              <a:buNone/>
            </a:pPr>
            <a:r>
              <a:rPr lang="en-US" sz="3200" smtClean="0">
                <a:solidFill>
                  <a:srgbClr val="0066FF"/>
                </a:solidFill>
              </a:rPr>
              <a:t>{x = Y and temp = X}</a:t>
            </a:r>
          </a:p>
          <a:p>
            <a:pPr lvl="1" eaLnBrk="1" hangingPunct="1">
              <a:buFontTx/>
              <a:buNone/>
            </a:pPr>
            <a:r>
              <a:rPr lang="en-US" sz="3200" smtClean="0">
                <a:solidFill>
                  <a:srgbClr val="33CC33"/>
                </a:solidFill>
              </a:rPr>
              <a:t>y := temp;</a:t>
            </a:r>
          </a:p>
          <a:p>
            <a:pPr lvl="1" eaLnBrk="1" hangingPunct="1">
              <a:buFontTx/>
              <a:buNone/>
            </a:pPr>
            <a:r>
              <a:rPr lang="en-US" sz="3200" smtClean="0">
                <a:solidFill>
                  <a:srgbClr val="0066FF"/>
                </a:solidFill>
              </a:rPr>
              <a:t>{x = Y and y = X}</a:t>
            </a:r>
          </a:p>
          <a:p>
            <a:pPr lvl="1" eaLnBrk="1" hangingPunct="1">
              <a:buFontTx/>
              <a:buNone/>
            </a:pPr>
            <a:endParaRPr lang="en-US" sz="3200" smtClean="0">
              <a:solidFill>
                <a:srgbClr val="0066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457200" y="381000"/>
            <a:ext cx="8229600" cy="6477000"/>
          </a:xfrm>
        </p:spPr>
        <p:txBody>
          <a:bodyPr/>
          <a:lstStyle/>
          <a:p>
            <a:pPr eaLnBrk="1" hangingPunct="1">
              <a:buFontTx/>
              <a:buNone/>
            </a:pPr>
            <a:endParaRPr lang="en-US" smtClean="0"/>
          </a:p>
          <a:p>
            <a:pPr eaLnBrk="1" hangingPunct="1">
              <a:buFontTx/>
              <a:buNone/>
            </a:pPr>
            <a:r>
              <a:rPr lang="en-US" sz="3600" smtClean="0">
                <a:solidFill>
                  <a:srgbClr val="99CCFF"/>
                </a:solidFill>
              </a:rPr>
              <a:t>	</a:t>
            </a:r>
            <a:r>
              <a:rPr lang="en-US" smtClean="0">
                <a:solidFill>
                  <a:srgbClr val="0066FF"/>
                </a:solidFill>
              </a:rPr>
              <a:t>{x = X and y = Y}</a:t>
            </a:r>
          </a:p>
          <a:p>
            <a:pPr eaLnBrk="1" hangingPunct="1">
              <a:buFontTx/>
              <a:buNone/>
            </a:pPr>
            <a:r>
              <a:rPr lang="en-US" smtClean="0">
                <a:solidFill>
                  <a:srgbClr val="0066FF"/>
                </a:solidFill>
              </a:rPr>
              <a:t>    {y = Y and </a:t>
            </a:r>
            <a:r>
              <a:rPr lang="en-US" smtClean="0">
                <a:solidFill>
                  <a:srgbClr val="FF0000"/>
                </a:solidFill>
              </a:rPr>
              <a:t>x</a:t>
            </a:r>
            <a:r>
              <a:rPr lang="en-US" smtClean="0">
                <a:solidFill>
                  <a:srgbClr val="0066FF"/>
                </a:solidFill>
              </a:rPr>
              <a:t> = X}</a:t>
            </a:r>
            <a:endParaRPr lang="en-US" smtClean="0">
              <a:solidFill>
                <a:srgbClr val="FF0000"/>
              </a:solidFill>
            </a:endParaRPr>
          </a:p>
          <a:p>
            <a:pPr lvl="1" eaLnBrk="1" hangingPunct="1">
              <a:buFontTx/>
              <a:buNone/>
            </a:pPr>
            <a:r>
              <a:rPr lang="en-US" sz="3200" smtClean="0">
                <a:solidFill>
                  <a:srgbClr val="33CC33"/>
                </a:solidFill>
              </a:rPr>
              <a:t>temp := x;</a:t>
            </a:r>
          </a:p>
          <a:p>
            <a:pPr lvl="1" eaLnBrk="1" hangingPunct="1">
              <a:buFontTx/>
              <a:buNone/>
            </a:pPr>
            <a:r>
              <a:rPr lang="en-US" sz="3200" smtClean="0">
                <a:solidFill>
                  <a:srgbClr val="0066FF"/>
                </a:solidFill>
              </a:rPr>
              <a:t>{y = Y and temp = X}</a:t>
            </a:r>
          </a:p>
          <a:p>
            <a:pPr lvl="1" eaLnBrk="1" hangingPunct="1">
              <a:buFontTx/>
              <a:buNone/>
            </a:pPr>
            <a:r>
              <a:rPr lang="en-US" sz="3200" smtClean="0">
                <a:solidFill>
                  <a:srgbClr val="33CC33"/>
                </a:solidFill>
              </a:rPr>
              <a:t>x := y;</a:t>
            </a:r>
          </a:p>
          <a:p>
            <a:pPr lvl="1" eaLnBrk="1" hangingPunct="1">
              <a:buFontTx/>
              <a:buNone/>
            </a:pPr>
            <a:r>
              <a:rPr lang="en-US" sz="3200" smtClean="0">
                <a:solidFill>
                  <a:srgbClr val="0066FF"/>
                </a:solidFill>
              </a:rPr>
              <a:t>{x = Y and temp = X}</a:t>
            </a:r>
          </a:p>
          <a:p>
            <a:pPr lvl="1" eaLnBrk="1" hangingPunct="1">
              <a:buFontTx/>
              <a:buNone/>
            </a:pPr>
            <a:r>
              <a:rPr lang="en-US" sz="3200" smtClean="0">
                <a:solidFill>
                  <a:srgbClr val="33CC33"/>
                </a:solidFill>
              </a:rPr>
              <a:t>y := temp;</a:t>
            </a:r>
          </a:p>
          <a:p>
            <a:pPr lvl="1" eaLnBrk="1" hangingPunct="1">
              <a:buFontTx/>
              <a:buNone/>
            </a:pPr>
            <a:r>
              <a:rPr lang="en-US" sz="3200" smtClean="0">
                <a:solidFill>
                  <a:srgbClr val="0066FF"/>
                </a:solidFill>
              </a:rPr>
              <a:t>{x = Y and y = X}</a:t>
            </a:r>
          </a:p>
          <a:p>
            <a:pPr lvl="1" eaLnBrk="1" hangingPunct="1">
              <a:buFontTx/>
              <a:buNone/>
            </a:pPr>
            <a:endParaRPr lang="en-US" sz="3200" smtClean="0">
              <a:solidFill>
                <a:srgbClr val="0066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457200" y="381000"/>
            <a:ext cx="8229600" cy="6477000"/>
          </a:xfrm>
        </p:spPr>
        <p:txBody>
          <a:bodyPr/>
          <a:lstStyle/>
          <a:p>
            <a:pPr eaLnBrk="1" hangingPunct="1">
              <a:buFontTx/>
              <a:buNone/>
            </a:pPr>
            <a:endParaRPr lang="en-US" smtClean="0"/>
          </a:p>
          <a:p>
            <a:pPr eaLnBrk="1" hangingPunct="1">
              <a:buFontTx/>
              <a:buNone/>
            </a:pPr>
            <a:r>
              <a:rPr lang="en-US" smtClean="0">
                <a:solidFill>
                  <a:srgbClr val="99CCFF"/>
                </a:solidFill>
              </a:rPr>
              <a:t>	 </a:t>
            </a:r>
            <a:r>
              <a:rPr lang="en-US" sz="3600" smtClean="0"/>
              <a:t>Thus,</a:t>
            </a:r>
          </a:p>
          <a:p>
            <a:pPr eaLnBrk="1" hangingPunct="1">
              <a:buFontTx/>
              <a:buNone/>
            </a:pPr>
            <a:endParaRPr lang="en-US" sz="3600" smtClean="0"/>
          </a:p>
          <a:p>
            <a:pPr eaLnBrk="1" hangingPunct="1">
              <a:buFontTx/>
              <a:buNone/>
            </a:pPr>
            <a:r>
              <a:rPr lang="en-US" smtClean="0">
                <a:solidFill>
                  <a:srgbClr val="99CCFF"/>
                </a:solidFill>
              </a:rPr>
              <a:t>	</a:t>
            </a:r>
            <a:r>
              <a:rPr lang="en-US" smtClean="0">
                <a:solidFill>
                  <a:srgbClr val="0066FF"/>
                </a:solidFill>
              </a:rPr>
              <a:t>{x = X and y = Y}</a:t>
            </a:r>
          </a:p>
          <a:p>
            <a:pPr lvl="1" eaLnBrk="1" hangingPunct="1">
              <a:buFontTx/>
              <a:buNone/>
            </a:pPr>
            <a:r>
              <a:rPr lang="en-US" sz="3200" smtClean="0">
                <a:solidFill>
                  <a:srgbClr val="33CC33"/>
                </a:solidFill>
              </a:rPr>
              <a:t>temp := x;</a:t>
            </a:r>
          </a:p>
          <a:p>
            <a:pPr lvl="1" eaLnBrk="1" hangingPunct="1">
              <a:buFontTx/>
              <a:buNone/>
            </a:pPr>
            <a:r>
              <a:rPr lang="en-US" sz="3200" smtClean="0">
                <a:solidFill>
                  <a:srgbClr val="33CC33"/>
                </a:solidFill>
              </a:rPr>
              <a:t>x := y;</a:t>
            </a:r>
          </a:p>
          <a:p>
            <a:pPr lvl="1" eaLnBrk="1" hangingPunct="1">
              <a:buFontTx/>
              <a:buNone/>
            </a:pPr>
            <a:r>
              <a:rPr lang="en-US" sz="3200" smtClean="0">
                <a:solidFill>
                  <a:srgbClr val="33CC33"/>
                </a:solidFill>
              </a:rPr>
              <a:t>y := temp;</a:t>
            </a:r>
          </a:p>
          <a:p>
            <a:pPr lvl="1" eaLnBrk="1" hangingPunct="1">
              <a:buFontTx/>
              <a:buNone/>
            </a:pPr>
            <a:r>
              <a:rPr lang="en-US" sz="3200" smtClean="0">
                <a:solidFill>
                  <a:srgbClr val="0066FF"/>
                </a:solidFill>
              </a:rPr>
              <a:t>{x = Y and y = X}</a:t>
            </a:r>
          </a:p>
          <a:p>
            <a:pPr lvl="1" eaLnBrk="1" hangingPunct="1">
              <a:buFontTx/>
              <a:buNone/>
            </a:pPr>
            <a:endParaRPr lang="en-US" sz="3200" smtClean="0">
              <a:solidFill>
                <a:srgbClr val="0066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eaLnBrk="1" hangingPunct="1"/>
            <a:r>
              <a:rPr lang="en-US" smtClean="0"/>
              <a:t>Boolean valued expression that may mention program variable</a:t>
            </a:r>
          </a:p>
          <a:p>
            <a:pPr lvl="1" eaLnBrk="1" hangingPunct="1"/>
            <a:r>
              <a:rPr lang="en-US" smtClean="0"/>
              <a:t>the assertion may be valid (have value true, holds) or invalid (have value false, does not hold) at some point during program execution depending on the values of the program variables at that point.</a:t>
            </a:r>
          </a:p>
        </p:txBody>
      </p:sp>
      <p:sp>
        <p:nvSpPr>
          <p:cNvPr id="3074" name="Rectangle 2"/>
          <p:cNvSpPr>
            <a:spLocks noGrp="1" noChangeArrowheads="1"/>
          </p:cNvSpPr>
          <p:nvPr>
            <p:ph type="title"/>
          </p:nvPr>
        </p:nvSpPr>
        <p:spPr/>
        <p:txBody>
          <a:bodyPr/>
          <a:lstStyle/>
          <a:p>
            <a:pPr eaLnBrk="1" hangingPunct="1"/>
            <a:r>
              <a:rPr lang="en-US" smtClean="0"/>
              <a:t>Assertion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57200" y="381000"/>
            <a:ext cx="8229600" cy="5745163"/>
          </a:xfrm>
        </p:spPr>
        <p:txBody>
          <a:bodyPr/>
          <a:lstStyle/>
          <a:p>
            <a:pPr lvl="1" eaLnBrk="1" hangingPunct="1">
              <a:buFontTx/>
              <a:buNone/>
            </a:pPr>
            <a:r>
              <a:rPr lang="en-US" sz="4000" smtClean="0"/>
              <a:t>Determine expression E in </a:t>
            </a:r>
          </a:p>
          <a:p>
            <a:pPr lvl="1" eaLnBrk="1" hangingPunct="1">
              <a:buFontTx/>
              <a:buNone/>
            </a:pPr>
            <a:endParaRPr lang="en-US" sz="4000" smtClean="0"/>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x and 0 &lt; y}</a:t>
            </a:r>
          </a:p>
          <a:p>
            <a:pPr lvl="1" eaLnBrk="1" hangingPunct="1">
              <a:buFontTx/>
              <a:buNone/>
            </a:pPr>
            <a:r>
              <a:rPr lang="en-US" sz="3600" smtClean="0">
                <a:solidFill>
                  <a:srgbClr val="33CC33"/>
                </a:solidFill>
              </a:rPr>
              <a:t>q := E;</a:t>
            </a:r>
          </a:p>
          <a:p>
            <a:pPr lvl="1" eaLnBrk="1" hangingPunct="1">
              <a:buFontTx/>
              <a:buNone/>
            </a:pPr>
            <a:r>
              <a:rPr lang="en-US" sz="3600" smtClean="0">
                <a:solidFill>
                  <a:srgbClr val="33CC33"/>
                </a:solidFill>
              </a:rPr>
              <a:t>r := x;</a:t>
            </a: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r and q*y + r = x}</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457200" y="381000"/>
            <a:ext cx="8229600" cy="5745163"/>
          </a:xfrm>
        </p:spPr>
        <p:txBody>
          <a:bodyPr/>
          <a:lstStyle/>
          <a:p>
            <a:pPr lvl="1" eaLnBrk="1" hangingPunct="1">
              <a:buFontTx/>
              <a:buNone/>
            </a:pPr>
            <a:r>
              <a:rPr lang="en-US" sz="4000" smtClean="0"/>
              <a:t>Work backwards, use the assignment axiom</a:t>
            </a:r>
          </a:p>
          <a:p>
            <a:pPr lvl="1" eaLnBrk="1" hangingPunct="1">
              <a:buFontTx/>
              <a:buNone/>
            </a:pPr>
            <a:endParaRPr lang="en-US" sz="4000" smtClean="0"/>
          </a:p>
          <a:p>
            <a:pPr lvl="1" eaLnBrk="1" hangingPunct="1">
              <a:buFontTx/>
              <a:buNone/>
            </a:pPr>
            <a:r>
              <a:rPr lang="en-US" sz="3600" smtClean="0">
                <a:solidFill>
                  <a:srgbClr val="99CCFF"/>
                </a:solidFill>
              </a:rPr>
              <a:t>{0 </a:t>
            </a:r>
            <a:r>
              <a:rPr lang="en-US" sz="3600" smtClean="0">
                <a:solidFill>
                  <a:srgbClr val="99CCFF"/>
                </a:solidFill>
                <a:sym typeface="Symbol" pitchFamily="18" charset="2"/>
              </a:rPr>
              <a:t></a:t>
            </a:r>
            <a:r>
              <a:rPr lang="en-US" sz="3600" smtClean="0">
                <a:solidFill>
                  <a:srgbClr val="99CCFF"/>
                </a:solidFill>
              </a:rPr>
              <a:t> x and 0 &lt; y} not yet verified</a:t>
            </a:r>
          </a:p>
          <a:p>
            <a:pPr lvl="1" eaLnBrk="1" hangingPunct="1">
              <a:buFontTx/>
              <a:buNone/>
            </a:pPr>
            <a:r>
              <a:rPr lang="en-US" sz="3600" smtClean="0">
                <a:solidFill>
                  <a:srgbClr val="33CC33"/>
                </a:solidFill>
              </a:rPr>
              <a:t>q := E;</a:t>
            </a:r>
          </a:p>
          <a:p>
            <a:pPr lvl="1" eaLnBrk="1" hangingPunct="1">
              <a:buFontTx/>
              <a:buNone/>
            </a:pPr>
            <a:r>
              <a:rPr lang="en-US" sz="3600" smtClean="0">
                <a:solidFill>
                  <a:srgbClr val="FF0000"/>
                </a:solidFill>
              </a:rPr>
              <a:t>{???????}</a:t>
            </a:r>
          </a:p>
          <a:p>
            <a:pPr lvl="1" eaLnBrk="1" hangingPunct="1">
              <a:buFontTx/>
              <a:buNone/>
            </a:pPr>
            <a:r>
              <a:rPr lang="en-US" sz="3600" smtClean="0">
                <a:solidFill>
                  <a:srgbClr val="33CC33"/>
                </a:solidFill>
              </a:rPr>
              <a:t>r := x;</a:t>
            </a: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r and q*y + r = x}</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457200" y="381000"/>
            <a:ext cx="8229600" cy="5745163"/>
          </a:xfrm>
        </p:spPr>
        <p:txBody>
          <a:bodyPr/>
          <a:lstStyle/>
          <a:p>
            <a:pPr lvl="1" eaLnBrk="1" hangingPunct="1">
              <a:buFontTx/>
              <a:buNone/>
            </a:pPr>
            <a:endParaRPr lang="en-US" sz="4000" smtClean="0"/>
          </a:p>
          <a:p>
            <a:pPr lvl="1" eaLnBrk="1" hangingPunct="1">
              <a:buFontTx/>
              <a:buNone/>
            </a:pPr>
            <a:endParaRPr lang="en-US" sz="4000" smtClean="0"/>
          </a:p>
          <a:p>
            <a:pPr lvl="1" eaLnBrk="1" hangingPunct="1">
              <a:buFontTx/>
              <a:buNone/>
            </a:pPr>
            <a:r>
              <a:rPr lang="en-US" sz="3600" smtClean="0">
                <a:solidFill>
                  <a:srgbClr val="99CCFF"/>
                </a:solidFill>
              </a:rPr>
              <a:t>{0 </a:t>
            </a:r>
            <a:r>
              <a:rPr lang="en-US" sz="3600" smtClean="0">
                <a:solidFill>
                  <a:srgbClr val="99CCFF"/>
                </a:solidFill>
                <a:sym typeface="Symbol" pitchFamily="18" charset="2"/>
              </a:rPr>
              <a:t></a:t>
            </a:r>
            <a:r>
              <a:rPr lang="en-US" sz="3600" smtClean="0">
                <a:solidFill>
                  <a:srgbClr val="99CCFF"/>
                </a:solidFill>
              </a:rPr>
              <a:t> x and 0 &lt; y} not yet verified</a:t>
            </a:r>
          </a:p>
          <a:p>
            <a:pPr lvl="1" eaLnBrk="1" hangingPunct="1">
              <a:buFontTx/>
              <a:buNone/>
            </a:pPr>
            <a:r>
              <a:rPr lang="en-US" sz="3600" smtClean="0">
                <a:solidFill>
                  <a:srgbClr val="33CC33"/>
                </a:solidFill>
              </a:rPr>
              <a:t>q := E;</a:t>
            </a: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a:t>
            </a:r>
            <a:r>
              <a:rPr lang="en-US" sz="3600" smtClean="0">
                <a:solidFill>
                  <a:srgbClr val="FF0000"/>
                </a:solidFill>
              </a:rPr>
              <a:t>x</a:t>
            </a:r>
            <a:r>
              <a:rPr lang="en-US" sz="3600" smtClean="0">
                <a:solidFill>
                  <a:srgbClr val="0066FF"/>
                </a:solidFill>
              </a:rPr>
              <a:t> and q*y + </a:t>
            </a:r>
            <a:r>
              <a:rPr lang="en-US" sz="3600" smtClean="0">
                <a:solidFill>
                  <a:srgbClr val="FF0000"/>
                </a:solidFill>
              </a:rPr>
              <a:t>x</a:t>
            </a:r>
            <a:r>
              <a:rPr lang="en-US" sz="3600" smtClean="0">
                <a:solidFill>
                  <a:srgbClr val="0066FF"/>
                </a:solidFill>
              </a:rPr>
              <a:t> = x}</a:t>
            </a:r>
            <a:endParaRPr lang="en-US" sz="3600" smtClean="0">
              <a:solidFill>
                <a:srgbClr val="FF0000"/>
              </a:solidFill>
            </a:endParaRPr>
          </a:p>
          <a:p>
            <a:pPr lvl="1" eaLnBrk="1" hangingPunct="1">
              <a:buFontTx/>
              <a:buNone/>
            </a:pPr>
            <a:r>
              <a:rPr lang="en-US" sz="3600" smtClean="0">
                <a:solidFill>
                  <a:srgbClr val="33CC33"/>
                </a:solidFill>
              </a:rPr>
              <a:t>r := x;</a:t>
            </a: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r and q*y + r = 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457200" y="381000"/>
            <a:ext cx="8229600" cy="5745163"/>
          </a:xfrm>
        </p:spPr>
        <p:txBody>
          <a:bodyPr/>
          <a:lstStyle/>
          <a:p>
            <a:pPr lvl="1" eaLnBrk="1" hangingPunct="1">
              <a:buFontTx/>
              <a:buNone/>
            </a:pPr>
            <a:endParaRPr lang="en-US" sz="4000" smtClean="0"/>
          </a:p>
          <a:p>
            <a:pPr lvl="1" eaLnBrk="1" hangingPunct="1">
              <a:buFontTx/>
              <a:buNone/>
            </a:pPr>
            <a:r>
              <a:rPr lang="en-US" sz="3600" smtClean="0">
                <a:solidFill>
                  <a:srgbClr val="99CCFF"/>
                </a:solidFill>
              </a:rPr>
              <a:t>{0 </a:t>
            </a:r>
            <a:r>
              <a:rPr lang="en-US" sz="3600" smtClean="0">
                <a:solidFill>
                  <a:srgbClr val="99CCFF"/>
                </a:solidFill>
                <a:sym typeface="Symbol" pitchFamily="18" charset="2"/>
              </a:rPr>
              <a:t></a:t>
            </a:r>
            <a:r>
              <a:rPr lang="en-US" sz="3600" smtClean="0">
                <a:solidFill>
                  <a:srgbClr val="99CCFF"/>
                </a:solidFill>
              </a:rPr>
              <a:t> x and 0 &lt; y} not yet verified</a:t>
            </a:r>
          </a:p>
          <a:p>
            <a:pPr lvl="1" eaLnBrk="1" hangingPunct="1">
              <a:buFontTx/>
              <a:buNone/>
            </a:pPr>
            <a:r>
              <a:rPr lang="en-US" sz="3600" smtClean="0">
                <a:solidFill>
                  <a:srgbClr val="FF0000"/>
                </a:solidFill>
              </a:rPr>
              <a:t>{?????}</a:t>
            </a:r>
          </a:p>
          <a:p>
            <a:pPr lvl="1" eaLnBrk="1" hangingPunct="1">
              <a:buFontTx/>
              <a:buNone/>
            </a:pPr>
            <a:r>
              <a:rPr lang="en-US" sz="3600" smtClean="0">
                <a:solidFill>
                  <a:srgbClr val="33CC33"/>
                </a:solidFill>
              </a:rPr>
              <a:t>q := E;</a:t>
            </a: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x and q*y + x = x}</a:t>
            </a:r>
            <a:endParaRPr lang="en-US" sz="3600" smtClean="0">
              <a:solidFill>
                <a:srgbClr val="FF0000"/>
              </a:solidFill>
            </a:endParaRPr>
          </a:p>
          <a:p>
            <a:pPr lvl="1" eaLnBrk="1" hangingPunct="1">
              <a:buFontTx/>
              <a:buNone/>
            </a:pPr>
            <a:r>
              <a:rPr lang="en-US" sz="3600" smtClean="0">
                <a:solidFill>
                  <a:srgbClr val="33CC33"/>
                </a:solidFill>
              </a:rPr>
              <a:t>r := x;</a:t>
            </a: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r and q*y + r = x}</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457200" y="381000"/>
            <a:ext cx="8229600" cy="5745163"/>
          </a:xfrm>
        </p:spPr>
        <p:txBody>
          <a:bodyPr/>
          <a:lstStyle/>
          <a:p>
            <a:pPr lvl="1" eaLnBrk="1" hangingPunct="1">
              <a:buFontTx/>
              <a:buNone/>
            </a:pPr>
            <a:endParaRPr lang="en-US" sz="4000" smtClean="0"/>
          </a:p>
          <a:p>
            <a:pPr lvl="1" eaLnBrk="1" hangingPunct="1">
              <a:buFontTx/>
              <a:buNone/>
            </a:pPr>
            <a:r>
              <a:rPr lang="en-US" sz="3600" smtClean="0">
                <a:solidFill>
                  <a:srgbClr val="99CCFF"/>
                </a:solidFill>
              </a:rPr>
              <a:t>{0 </a:t>
            </a:r>
            <a:r>
              <a:rPr lang="en-US" sz="3600" smtClean="0">
                <a:solidFill>
                  <a:srgbClr val="99CCFF"/>
                </a:solidFill>
                <a:sym typeface="Symbol" pitchFamily="18" charset="2"/>
              </a:rPr>
              <a:t></a:t>
            </a:r>
            <a:r>
              <a:rPr lang="en-US" sz="3600" smtClean="0">
                <a:solidFill>
                  <a:srgbClr val="99CCFF"/>
                </a:solidFill>
              </a:rPr>
              <a:t> x and 0 &lt; y} not yet verified</a:t>
            </a: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x and </a:t>
            </a:r>
            <a:r>
              <a:rPr lang="en-US" sz="3600" smtClean="0">
                <a:solidFill>
                  <a:srgbClr val="FF0000"/>
                </a:solidFill>
              </a:rPr>
              <a:t>E</a:t>
            </a:r>
            <a:r>
              <a:rPr lang="en-US" sz="3600" smtClean="0">
                <a:solidFill>
                  <a:srgbClr val="0066FF"/>
                </a:solidFill>
              </a:rPr>
              <a:t>*y + x = x}</a:t>
            </a:r>
            <a:endParaRPr lang="en-US" sz="3600" smtClean="0">
              <a:solidFill>
                <a:srgbClr val="FF0000"/>
              </a:solidFill>
            </a:endParaRPr>
          </a:p>
          <a:p>
            <a:pPr lvl="1" eaLnBrk="1" hangingPunct="1">
              <a:buFontTx/>
              <a:buNone/>
            </a:pPr>
            <a:r>
              <a:rPr lang="en-US" sz="3600" smtClean="0">
                <a:solidFill>
                  <a:srgbClr val="33CC33"/>
                </a:solidFill>
              </a:rPr>
              <a:t>q := E;</a:t>
            </a: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x and q*y + x = x}</a:t>
            </a:r>
            <a:endParaRPr lang="en-US" sz="3600" smtClean="0">
              <a:solidFill>
                <a:srgbClr val="FF0000"/>
              </a:solidFill>
            </a:endParaRPr>
          </a:p>
          <a:p>
            <a:pPr lvl="1" eaLnBrk="1" hangingPunct="1">
              <a:buFontTx/>
              <a:buNone/>
            </a:pPr>
            <a:r>
              <a:rPr lang="en-US" sz="3600" smtClean="0">
                <a:solidFill>
                  <a:srgbClr val="33CC33"/>
                </a:solidFill>
              </a:rPr>
              <a:t>r := x;</a:t>
            </a: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r and q*y + r = x}</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a:xfrm>
            <a:off x="457200" y="381000"/>
            <a:ext cx="8229600" cy="5745163"/>
          </a:xfrm>
        </p:spPr>
        <p:txBody>
          <a:bodyPr/>
          <a:lstStyle/>
          <a:p>
            <a:pPr lvl="1" eaLnBrk="1" hangingPunct="1">
              <a:buFontTx/>
              <a:buNone/>
            </a:pPr>
            <a:r>
              <a:rPr lang="en-US" sz="4000" smtClean="0"/>
              <a:t>We need to choose E so that </a:t>
            </a:r>
          </a:p>
          <a:p>
            <a:pPr lvl="1" eaLnBrk="1" hangingPunct="1">
              <a:buFontTx/>
              <a:buNone/>
            </a:pPr>
            <a:r>
              <a:rPr lang="en-US" sz="3600" smtClean="0">
                <a:solidFill>
                  <a:srgbClr val="99CCFF"/>
                </a:solidFill>
              </a:rPr>
              <a:t>{0 </a:t>
            </a:r>
            <a:r>
              <a:rPr lang="en-US" sz="3600" smtClean="0">
                <a:solidFill>
                  <a:srgbClr val="99CCFF"/>
                </a:solidFill>
                <a:sym typeface="Symbol" pitchFamily="18" charset="2"/>
              </a:rPr>
              <a:t></a:t>
            </a:r>
            <a:r>
              <a:rPr lang="en-US" sz="3600" smtClean="0">
                <a:solidFill>
                  <a:srgbClr val="99CCFF"/>
                </a:solidFill>
              </a:rPr>
              <a:t> x and 0 &lt; y} </a:t>
            </a:r>
          </a:p>
          <a:p>
            <a:pPr lvl="1" eaLnBrk="1" hangingPunct="1">
              <a:buFontTx/>
              <a:buNone/>
            </a:pPr>
            <a:r>
              <a:rPr lang="en-US" sz="3600" u="sng" smtClean="0">
                <a:sym typeface="Symbol" pitchFamily="18" charset="2"/>
              </a:rPr>
              <a:t></a:t>
            </a:r>
            <a:endParaRPr lang="en-US" sz="3600" smtClean="0">
              <a:solidFill>
                <a:srgbClr val="99CCFF"/>
              </a:solidFill>
            </a:endParaRPr>
          </a:p>
          <a:p>
            <a:pPr lvl="1" eaLnBrk="1" hangingPunct="1">
              <a:buFontTx/>
              <a:buNone/>
            </a:pPr>
            <a:r>
              <a:rPr lang="en-US" sz="3600" smtClean="0">
                <a:solidFill>
                  <a:srgbClr val="0066FF"/>
                </a:solidFill>
              </a:rPr>
              <a:t>{0 </a:t>
            </a:r>
            <a:r>
              <a:rPr lang="en-US" sz="3600" smtClean="0">
                <a:solidFill>
                  <a:srgbClr val="0066FF"/>
                </a:solidFill>
                <a:sym typeface="Symbol" pitchFamily="18" charset="2"/>
              </a:rPr>
              <a:t></a:t>
            </a:r>
            <a:r>
              <a:rPr lang="en-US" sz="3600" smtClean="0">
                <a:solidFill>
                  <a:srgbClr val="0066FF"/>
                </a:solidFill>
              </a:rPr>
              <a:t> x and </a:t>
            </a:r>
            <a:r>
              <a:rPr lang="en-US" sz="3600" smtClean="0">
                <a:solidFill>
                  <a:srgbClr val="FF0000"/>
                </a:solidFill>
              </a:rPr>
              <a:t>E</a:t>
            </a:r>
            <a:r>
              <a:rPr lang="en-US" sz="3600" smtClean="0">
                <a:solidFill>
                  <a:srgbClr val="0066FF"/>
                </a:solidFill>
              </a:rPr>
              <a:t>*y + x = x}</a:t>
            </a:r>
            <a:endParaRPr lang="en-US" sz="3600" smtClean="0">
              <a:solidFill>
                <a:srgbClr val="FF0000"/>
              </a:solidFill>
            </a:endParaRPr>
          </a:p>
          <a:p>
            <a:pPr lvl="1" eaLnBrk="1" hangingPunct="1">
              <a:buFontTx/>
              <a:buNone/>
            </a:pPr>
            <a:endParaRPr lang="en-US" sz="3600" smtClean="0">
              <a:solidFill>
                <a:srgbClr val="33CC33"/>
              </a:solidFill>
            </a:endParaRPr>
          </a:p>
          <a:p>
            <a:pPr lvl="1" eaLnBrk="1" hangingPunct="1">
              <a:buFontTx/>
              <a:buNone/>
            </a:pPr>
            <a:endParaRPr lang="en-US" sz="3600" smtClean="0">
              <a:solidFill>
                <a:srgbClr val="0066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457200" y="381000"/>
            <a:ext cx="8229600" cy="5745163"/>
          </a:xfrm>
        </p:spPr>
        <p:txBody>
          <a:bodyPr/>
          <a:lstStyle/>
          <a:p>
            <a:pPr lvl="1" eaLnBrk="1" hangingPunct="1">
              <a:buFontTx/>
              <a:buNone/>
            </a:pPr>
            <a:endParaRPr lang="en-US" sz="3200" smtClean="0">
              <a:solidFill>
                <a:srgbClr val="0066FF"/>
              </a:solidFill>
            </a:endParaRPr>
          </a:p>
          <a:p>
            <a:pPr lvl="1" eaLnBrk="1" hangingPunct="1">
              <a:buFontTx/>
              <a:buNone/>
            </a:pPr>
            <a:r>
              <a:rPr lang="en-US" sz="3200" smtClean="0"/>
              <a:t>Let E = 0, then</a:t>
            </a:r>
          </a:p>
          <a:p>
            <a:pPr lvl="1" eaLnBrk="1" hangingPunct="1">
              <a:buFontTx/>
              <a:buNone/>
            </a:pPr>
            <a:r>
              <a:rPr lang="en-US" sz="3200" smtClean="0">
                <a:solidFill>
                  <a:srgbClr val="0066FF"/>
                </a:solidFill>
              </a:rPr>
              <a:t>{0 </a:t>
            </a:r>
            <a:r>
              <a:rPr lang="en-US" sz="3200" smtClean="0">
                <a:solidFill>
                  <a:srgbClr val="0066FF"/>
                </a:solidFill>
                <a:sym typeface="Symbol" pitchFamily="18" charset="2"/>
              </a:rPr>
              <a:t></a:t>
            </a:r>
            <a:r>
              <a:rPr lang="en-US" sz="3200" smtClean="0">
                <a:solidFill>
                  <a:srgbClr val="0066FF"/>
                </a:solidFill>
              </a:rPr>
              <a:t> x and 0*y + x = x}</a:t>
            </a:r>
          </a:p>
          <a:p>
            <a:pPr lvl="1" eaLnBrk="1" hangingPunct="1">
              <a:buFontTx/>
              <a:buNone/>
            </a:pPr>
            <a:r>
              <a:rPr lang="en-US" sz="3200" smtClean="0">
                <a:solidFill>
                  <a:srgbClr val="0066FF"/>
                </a:solidFill>
              </a:rPr>
              <a:t>= </a:t>
            </a:r>
          </a:p>
          <a:p>
            <a:pPr lvl="1" eaLnBrk="1" hangingPunct="1">
              <a:buFontTx/>
              <a:buNone/>
            </a:pPr>
            <a:r>
              <a:rPr lang="en-US" sz="3200" smtClean="0">
                <a:solidFill>
                  <a:srgbClr val="0066FF"/>
                </a:solidFill>
              </a:rPr>
              <a:t>{0 </a:t>
            </a:r>
            <a:r>
              <a:rPr lang="en-US" sz="3200" smtClean="0">
                <a:solidFill>
                  <a:srgbClr val="0066FF"/>
                </a:solidFill>
                <a:sym typeface="Symbol" pitchFamily="18" charset="2"/>
              </a:rPr>
              <a:t></a:t>
            </a:r>
            <a:r>
              <a:rPr lang="en-US" sz="3200" smtClean="0">
                <a:solidFill>
                  <a:srgbClr val="0066FF"/>
                </a:solidFill>
              </a:rPr>
              <a:t> x and x = x}</a:t>
            </a:r>
          </a:p>
          <a:p>
            <a:pPr lvl="1" eaLnBrk="1" hangingPunct="1">
              <a:buFontTx/>
              <a:buNone/>
            </a:pPr>
            <a:r>
              <a:rPr lang="en-US" sz="3200" smtClean="0">
                <a:solidFill>
                  <a:srgbClr val="0066FF"/>
                </a:solidFill>
              </a:rPr>
              <a:t>= </a:t>
            </a:r>
          </a:p>
          <a:p>
            <a:pPr lvl="1" eaLnBrk="1" hangingPunct="1">
              <a:buFontTx/>
              <a:buNone/>
            </a:pPr>
            <a:r>
              <a:rPr lang="en-US" sz="3200" smtClean="0">
                <a:solidFill>
                  <a:srgbClr val="0066FF"/>
                </a:solidFill>
              </a:rPr>
              <a:t>{0 </a:t>
            </a:r>
            <a:r>
              <a:rPr lang="en-US" sz="3200" smtClean="0">
                <a:solidFill>
                  <a:srgbClr val="0066FF"/>
                </a:solidFill>
                <a:sym typeface="Symbol" pitchFamily="18" charset="2"/>
              </a:rPr>
              <a:t></a:t>
            </a:r>
            <a:r>
              <a:rPr lang="en-US" sz="3200" smtClean="0">
                <a:solidFill>
                  <a:srgbClr val="0066FF"/>
                </a:solidFill>
              </a:rPr>
              <a:t> x}</a:t>
            </a:r>
          </a:p>
          <a:p>
            <a:pPr lvl="1" eaLnBrk="1" hangingPunct="1">
              <a:buFontTx/>
              <a:buNone/>
            </a:pPr>
            <a:endParaRPr lang="en-US" sz="3200" smtClean="0">
              <a:solidFill>
                <a:srgbClr val="0066FF"/>
              </a:solidFill>
            </a:endParaRPr>
          </a:p>
          <a:p>
            <a:pPr lvl="1" eaLnBrk="1" hangingPunct="1">
              <a:buFontTx/>
              <a:buNone/>
            </a:pPr>
            <a:r>
              <a:rPr lang="en-US" sz="3200" smtClean="0"/>
              <a:t>Since {0 </a:t>
            </a:r>
            <a:r>
              <a:rPr lang="en-US" sz="3200" smtClean="0">
                <a:sym typeface="Symbol" pitchFamily="18" charset="2"/>
              </a:rPr>
              <a:t></a:t>
            </a:r>
            <a:r>
              <a:rPr lang="en-US" sz="3200" smtClean="0"/>
              <a:t> x and 0 &lt; y} </a:t>
            </a:r>
            <a:r>
              <a:rPr lang="en-US" sz="3200" u="sng" smtClean="0">
                <a:sym typeface="Symbol" pitchFamily="18" charset="2"/>
              </a:rPr>
              <a:t> </a:t>
            </a:r>
            <a:r>
              <a:rPr lang="en-US" sz="3200" smtClean="0"/>
              <a:t>{0 </a:t>
            </a:r>
            <a:r>
              <a:rPr lang="en-US" sz="3200" smtClean="0">
                <a:sym typeface="Symbol" pitchFamily="18" charset="2"/>
              </a:rPr>
              <a:t></a:t>
            </a:r>
            <a:r>
              <a:rPr lang="en-US" sz="3200" smtClean="0"/>
              <a:t> x}, E=0 is OK.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457200" y="685800"/>
            <a:ext cx="8229600" cy="5440363"/>
          </a:xfrm>
        </p:spPr>
        <p:txBody>
          <a:bodyPr/>
          <a:lstStyle/>
          <a:p>
            <a:pPr eaLnBrk="1" hangingPunct="1">
              <a:buFontTx/>
              <a:buNone/>
            </a:pPr>
            <a:r>
              <a:rPr lang="en-US" sz="4000" smtClean="0"/>
              <a:t>Some useful facts:</a:t>
            </a:r>
          </a:p>
          <a:p>
            <a:pPr eaLnBrk="1" hangingPunct="1">
              <a:buFontTx/>
              <a:buNone/>
            </a:pPr>
            <a:endParaRPr lang="en-US" sz="4000" smtClean="0"/>
          </a:p>
          <a:p>
            <a:pPr lvl="1" eaLnBrk="1" hangingPunct="1">
              <a:buFontTx/>
              <a:buNone/>
            </a:pPr>
            <a:r>
              <a:rPr lang="en-US" sz="3600" smtClean="0"/>
              <a:t>A and B  </a:t>
            </a:r>
            <a:r>
              <a:rPr lang="en-US" sz="3600" u="sng" smtClean="0">
                <a:sym typeface="Symbol" pitchFamily="18" charset="2"/>
              </a:rPr>
              <a:t></a:t>
            </a:r>
            <a:r>
              <a:rPr lang="en-US" sz="3600" smtClean="0">
                <a:sym typeface="Symbol" pitchFamily="18" charset="2"/>
              </a:rPr>
              <a:t> A</a:t>
            </a:r>
          </a:p>
          <a:p>
            <a:pPr lvl="1" eaLnBrk="1" hangingPunct="1">
              <a:buFontTx/>
              <a:buNone/>
            </a:pPr>
            <a:r>
              <a:rPr lang="en-US" sz="3600" smtClean="0">
                <a:sym typeface="Symbol" pitchFamily="18" charset="2"/>
              </a:rPr>
              <a:t>A </a:t>
            </a:r>
            <a:r>
              <a:rPr lang="en-US" sz="3600" smtClean="0"/>
              <a:t> </a:t>
            </a:r>
            <a:r>
              <a:rPr lang="en-US" sz="3600" u="sng" smtClean="0">
                <a:sym typeface="Symbol" pitchFamily="18" charset="2"/>
              </a:rPr>
              <a:t></a:t>
            </a:r>
            <a:r>
              <a:rPr lang="en-US" sz="3600" smtClean="0">
                <a:sym typeface="Symbol" pitchFamily="18" charset="2"/>
              </a:rPr>
              <a:t> A or B</a:t>
            </a:r>
          </a:p>
          <a:p>
            <a:pPr lvl="1" eaLnBrk="1" hangingPunct="1">
              <a:buFontTx/>
              <a:buNone/>
            </a:pPr>
            <a:r>
              <a:rPr lang="en-US" sz="3600" smtClean="0">
                <a:solidFill>
                  <a:srgbClr val="0066FF"/>
                </a:solidFill>
                <a:sym typeface="Symbol" pitchFamily="18" charset="2"/>
              </a:rPr>
              <a:t>{false} </a:t>
            </a:r>
            <a:r>
              <a:rPr lang="en-US" sz="3600" smtClean="0">
                <a:solidFill>
                  <a:srgbClr val="33CC33"/>
                </a:solidFill>
                <a:sym typeface="Symbol" pitchFamily="18" charset="2"/>
              </a:rPr>
              <a:t>S</a:t>
            </a:r>
            <a:r>
              <a:rPr lang="en-US" sz="3600" smtClean="0">
                <a:solidFill>
                  <a:srgbClr val="0066FF"/>
                </a:solidFill>
                <a:sym typeface="Symbol" pitchFamily="18" charset="2"/>
              </a:rPr>
              <a:t> {P}</a:t>
            </a:r>
          </a:p>
          <a:p>
            <a:pPr lvl="1" eaLnBrk="1" hangingPunct="1">
              <a:buFontTx/>
              <a:buNone/>
            </a:pPr>
            <a:r>
              <a:rPr lang="en-US" sz="3600" smtClean="0">
                <a:solidFill>
                  <a:srgbClr val="0066FF"/>
                </a:solidFill>
                <a:sym typeface="Symbol" pitchFamily="18" charset="2"/>
              </a:rPr>
              <a:t>{P} </a:t>
            </a:r>
            <a:r>
              <a:rPr lang="en-US" sz="3600" smtClean="0">
                <a:solidFill>
                  <a:srgbClr val="33CC33"/>
                </a:solidFill>
                <a:sym typeface="Symbol" pitchFamily="18" charset="2"/>
              </a:rPr>
              <a:t>S</a:t>
            </a:r>
            <a:r>
              <a:rPr lang="en-US" sz="3600" smtClean="0">
                <a:solidFill>
                  <a:srgbClr val="0066FF"/>
                </a:solidFill>
                <a:sym typeface="Symbol" pitchFamily="18" charset="2"/>
              </a:rPr>
              <a:t> {true}</a:t>
            </a:r>
            <a:r>
              <a:rPr lang="en-US" sz="3600" smtClean="0">
                <a:sym typeface="Symbol" pitchFamily="18" charset="2"/>
              </a:rPr>
              <a:t>    </a:t>
            </a:r>
            <a:r>
              <a:rPr lang="en-US" smtClean="0">
                <a:sym typeface="Symbol" pitchFamily="18" charset="2"/>
              </a:rPr>
              <a:t>(we’ll qualify this one later)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457200" y="533400"/>
            <a:ext cx="8229600" cy="5592763"/>
          </a:xfrm>
        </p:spPr>
        <p:txBody>
          <a:bodyPr/>
          <a:lstStyle/>
          <a:p>
            <a:pPr lvl="1" eaLnBrk="1" hangingPunct="1">
              <a:buFontTx/>
              <a:buNone/>
            </a:pPr>
            <a:r>
              <a:rPr lang="en-US" sz="4400" smtClean="0"/>
              <a:t>Find E</a:t>
            </a:r>
          </a:p>
          <a:p>
            <a:pPr lvl="1" eaLnBrk="1" hangingPunct="1">
              <a:buFontTx/>
              <a:buNone/>
            </a:pPr>
            <a:r>
              <a:rPr lang="en-US" sz="4400" smtClean="0">
                <a:solidFill>
                  <a:srgbClr val="99CCFF"/>
                </a:solidFill>
              </a:rPr>
              <a:t>{true} not yet verified</a:t>
            </a:r>
          </a:p>
          <a:p>
            <a:pPr lvl="1" eaLnBrk="1" hangingPunct="1">
              <a:buFontTx/>
              <a:buNone/>
            </a:pPr>
            <a:r>
              <a:rPr lang="en-US" sz="4400" smtClean="0">
                <a:solidFill>
                  <a:srgbClr val="33CC33"/>
                </a:solidFill>
              </a:rPr>
              <a:t>n := 0;</a:t>
            </a:r>
          </a:p>
          <a:p>
            <a:pPr lvl="1" eaLnBrk="1" hangingPunct="1">
              <a:buFontTx/>
              <a:buNone/>
            </a:pPr>
            <a:r>
              <a:rPr lang="en-US" sz="4400" smtClean="0">
                <a:solidFill>
                  <a:srgbClr val="33CC33"/>
                </a:solidFill>
              </a:rPr>
              <a:t>s := E;</a:t>
            </a:r>
          </a:p>
          <a:p>
            <a:pPr lvl="1" eaLnBrk="1" hangingPunct="1">
              <a:buFontTx/>
              <a:buNone/>
            </a:pPr>
            <a:r>
              <a:rPr lang="en-US" sz="4400" smtClean="0">
                <a:solidFill>
                  <a:srgbClr val="0066FF"/>
                </a:solidFill>
              </a:rPr>
              <a:t>{ s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n: f.i }</a:t>
            </a:r>
          </a:p>
          <a:p>
            <a:pPr lvl="1" eaLnBrk="1" hangingPunct="1">
              <a:buFontTx/>
              <a:buNone/>
            </a:pPr>
            <a:endParaRPr lang="en-US" sz="4400" smtClean="0">
              <a:solidFill>
                <a:srgbClr val="0066FF"/>
              </a:solidFill>
            </a:endParaRPr>
          </a:p>
          <a:p>
            <a:pPr lvl="1" eaLnBrk="1" hangingPunct="1">
              <a:buFontTx/>
              <a:buNone/>
            </a:pPr>
            <a:endParaRPr lang="en-US" smtClean="0">
              <a:solidFill>
                <a:srgbClr val="0066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457200" y="533400"/>
            <a:ext cx="8229600" cy="5592763"/>
          </a:xfrm>
        </p:spPr>
        <p:txBody>
          <a:bodyPr/>
          <a:lstStyle/>
          <a:p>
            <a:pPr lvl="1" eaLnBrk="1" hangingPunct="1">
              <a:buFontTx/>
              <a:buNone/>
            </a:pPr>
            <a:endParaRPr lang="en-US" sz="4400" smtClean="0"/>
          </a:p>
          <a:p>
            <a:pPr lvl="1" eaLnBrk="1" hangingPunct="1">
              <a:buFontTx/>
              <a:buNone/>
            </a:pPr>
            <a:r>
              <a:rPr lang="en-US" sz="4400" smtClean="0">
                <a:solidFill>
                  <a:srgbClr val="99CCFF"/>
                </a:solidFill>
              </a:rPr>
              <a:t>{true} not yet verified</a:t>
            </a:r>
          </a:p>
          <a:p>
            <a:pPr lvl="1" eaLnBrk="1" hangingPunct="1">
              <a:buFontTx/>
              <a:buNone/>
            </a:pPr>
            <a:r>
              <a:rPr lang="en-US" sz="4400" smtClean="0">
                <a:solidFill>
                  <a:srgbClr val="33CC33"/>
                </a:solidFill>
              </a:rPr>
              <a:t>n := 0;</a:t>
            </a:r>
          </a:p>
          <a:p>
            <a:pPr lvl="1" eaLnBrk="1" hangingPunct="1">
              <a:buFontTx/>
              <a:buNone/>
            </a:pPr>
            <a:r>
              <a:rPr lang="en-US" sz="4400" smtClean="0">
                <a:solidFill>
                  <a:srgbClr val="FF0000"/>
                </a:solidFill>
              </a:rPr>
              <a:t>{????}</a:t>
            </a:r>
          </a:p>
          <a:p>
            <a:pPr lvl="1" eaLnBrk="1" hangingPunct="1">
              <a:buFontTx/>
              <a:buNone/>
            </a:pPr>
            <a:r>
              <a:rPr lang="en-US" sz="4400" smtClean="0">
                <a:solidFill>
                  <a:srgbClr val="33CC33"/>
                </a:solidFill>
              </a:rPr>
              <a:t>s := E;</a:t>
            </a:r>
          </a:p>
          <a:p>
            <a:pPr lvl="1" eaLnBrk="1" hangingPunct="1">
              <a:buFontTx/>
              <a:buNone/>
            </a:pPr>
            <a:r>
              <a:rPr lang="en-US" sz="4400" smtClean="0">
                <a:solidFill>
                  <a:srgbClr val="0066FF"/>
                </a:solidFill>
              </a:rPr>
              <a:t>{ s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n: f.i }</a:t>
            </a:r>
          </a:p>
          <a:p>
            <a:pPr lvl="1" eaLnBrk="1" hangingPunct="1">
              <a:buFontTx/>
              <a:buNone/>
            </a:pPr>
            <a:endParaRPr lang="en-US" sz="4400" smtClean="0">
              <a:solidFill>
                <a:srgbClr val="0066FF"/>
              </a:solidFill>
            </a:endParaRPr>
          </a:p>
          <a:p>
            <a:pPr lvl="1" eaLnBrk="1" hangingPunct="1">
              <a:buFontTx/>
              <a:buNone/>
            </a:pPr>
            <a:endParaRPr lang="en-US" smtClean="0">
              <a:solidFill>
                <a:srgbClr val="0066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p:txBody>
          <a:bodyPr/>
          <a:lstStyle/>
          <a:p>
            <a:pPr eaLnBrk="1" hangingPunct="1">
              <a:lnSpc>
                <a:spcPct val="90000"/>
              </a:lnSpc>
            </a:pPr>
            <a:r>
              <a:rPr lang="en-US" smtClean="0"/>
              <a:t>Example: </a:t>
            </a:r>
          </a:p>
          <a:p>
            <a:pPr lvl="1" eaLnBrk="1" hangingPunct="1">
              <a:lnSpc>
                <a:spcPct val="90000"/>
              </a:lnSpc>
            </a:pPr>
            <a:r>
              <a:rPr lang="en-US" smtClean="0">
                <a:solidFill>
                  <a:srgbClr val="0066FF"/>
                </a:solidFill>
              </a:rPr>
              <a:t>x = y + z</a:t>
            </a:r>
          </a:p>
          <a:p>
            <a:pPr lvl="2" eaLnBrk="1" hangingPunct="1">
              <a:lnSpc>
                <a:spcPct val="90000"/>
              </a:lnSpc>
            </a:pPr>
            <a:r>
              <a:rPr lang="en-US" smtClean="0"/>
              <a:t>If at some point, x=3, y=1, z = 2, then the assertion holds</a:t>
            </a:r>
          </a:p>
          <a:p>
            <a:pPr lvl="2" eaLnBrk="1" hangingPunct="1">
              <a:lnSpc>
                <a:spcPct val="90000"/>
              </a:lnSpc>
            </a:pPr>
            <a:r>
              <a:rPr lang="en-US" smtClean="0"/>
              <a:t>If at another point, x=4, y=1, z=2, then the assertion does not hold.</a:t>
            </a:r>
          </a:p>
          <a:p>
            <a:pPr eaLnBrk="1" hangingPunct="1">
              <a:lnSpc>
                <a:spcPct val="90000"/>
              </a:lnSpc>
            </a:pPr>
            <a:r>
              <a:rPr lang="en-US" smtClean="0"/>
              <a:t>The assertion true is satisfied by any program state</a:t>
            </a:r>
          </a:p>
          <a:p>
            <a:pPr eaLnBrk="1" hangingPunct="1">
              <a:lnSpc>
                <a:spcPct val="90000"/>
              </a:lnSpc>
            </a:pPr>
            <a:r>
              <a:rPr lang="en-US" smtClean="0"/>
              <a:t>The assertion false is not satisfied by any program states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457200" y="533400"/>
            <a:ext cx="8229600" cy="5592763"/>
          </a:xfrm>
        </p:spPr>
        <p:txBody>
          <a:bodyPr/>
          <a:lstStyle/>
          <a:p>
            <a:pPr lvl="1" eaLnBrk="1" hangingPunct="1">
              <a:buFontTx/>
              <a:buNone/>
            </a:pPr>
            <a:endParaRPr lang="en-US" sz="4400" smtClean="0"/>
          </a:p>
          <a:p>
            <a:pPr lvl="1" eaLnBrk="1" hangingPunct="1">
              <a:buFontTx/>
              <a:buNone/>
            </a:pPr>
            <a:r>
              <a:rPr lang="en-US" sz="4400" smtClean="0">
                <a:solidFill>
                  <a:srgbClr val="99CCFF"/>
                </a:solidFill>
              </a:rPr>
              <a:t>{true} not yet verified</a:t>
            </a:r>
          </a:p>
          <a:p>
            <a:pPr lvl="1" eaLnBrk="1" hangingPunct="1">
              <a:buFontTx/>
              <a:buNone/>
            </a:pPr>
            <a:r>
              <a:rPr lang="en-US" sz="4400" smtClean="0">
                <a:solidFill>
                  <a:srgbClr val="33CC33"/>
                </a:solidFill>
              </a:rPr>
              <a:t>n := 0;</a:t>
            </a:r>
          </a:p>
          <a:p>
            <a:pPr lvl="1" eaLnBrk="1" hangingPunct="1">
              <a:buFontTx/>
              <a:buNone/>
            </a:pPr>
            <a:r>
              <a:rPr lang="en-US" sz="4400" smtClean="0">
                <a:solidFill>
                  <a:srgbClr val="0066FF"/>
                </a:solidFill>
              </a:rPr>
              <a:t>{</a:t>
            </a:r>
            <a:r>
              <a:rPr lang="en-US" sz="4400" smtClean="0">
                <a:solidFill>
                  <a:srgbClr val="FF0000"/>
                </a:solidFill>
              </a:rPr>
              <a:t>E</a:t>
            </a:r>
            <a:r>
              <a:rPr lang="en-US" sz="4400" smtClean="0">
                <a:solidFill>
                  <a:srgbClr val="0066FF"/>
                </a:solidFill>
              </a:rPr>
              <a:t>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n: f.i }</a:t>
            </a:r>
            <a:endParaRPr lang="en-US" sz="4400" smtClean="0">
              <a:solidFill>
                <a:srgbClr val="FF0000"/>
              </a:solidFill>
            </a:endParaRPr>
          </a:p>
          <a:p>
            <a:pPr lvl="1" eaLnBrk="1" hangingPunct="1">
              <a:buFontTx/>
              <a:buNone/>
            </a:pPr>
            <a:r>
              <a:rPr lang="en-US" sz="4400" smtClean="0">
                <a:solidFill>
                  <a:srgbClr val="33CC33"/>
                </a:solidFill>
              </a:rPr>
              <a:t>s := E;</a:t>
            </a:r>
          </a:p>
          <a:p>
            <a:pPr lvl="1" eaLnBrk="1" hangingPunct="1">
              <a:buFontTx/>
              <a:buNone/>
            </a:pPr>
            <a:r>
              <a:rPr lang="en-US" sz="4400" smtClean="0">
                <a:solidFill>
                  <a:srgbClr val="0066FF"/>
                </a:solidFill>
              </a:rPr>
              <a:t>{ s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n: f.i }</a:t>
            </a:r>
          </a:p>
          <a:p>
            <a:pPr lvl="1" eaLnBrk="1" hangingPunct="1">
              <a:buFontTx/>
              <a:buNone/>
            </a:pPr>
            <a:endParaRPr lang="en-US" sz="4400" smtClean="0">
              <a:solidFill>
                <a:srgbClr val="0066FF"/>
              </a:solidFill>
            </a:endParaRPr>
          </a:p>
          <a:p>
            <a:pPr lvl="1" eaLnBrk="1" hangingPunct="1">
              <a:buFontTx/>
              <a:buNone/>
            </a:pPr>
            <a:endParaRPr lang="en-US" smtClean="0">
              <a:solidFill>
                <a:srgbClr val="0066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457200" y="533400"/>
            <a:ext cx="8229600" cy="5592763"/>
          </a:xfrm>
        </p:spPr>
        <p:txBody>
          <a:bodyPr/>
          <a:lstStyle/>
          <a:p>
            <a:pPr lvl="1" eaLnBrk="1" hangingPunct="1">
              <a:buFontTx/>
              <a:buNone/>
            </a:pPr>
            <a:r>
              <a:rPr lang="en-US" sz="4400" smtClean="0">
                <a:solidFill>
                  <a:srgbClr val="99CCFF"/>
                </a:solidFill>
              </a:rPr>
              <a:t>{true} not yet verified</a:t>
            </a:r>
          </a:p>
          <a:p>
            <a:pPr lvl="1" eaLnBrk="1" hangingPunct="1">
              <a:buFontTx/>
              <a:buNone/>
            </a:pPr>
            <a:r>
              <a:rPr lang="en-US" sz="4400" smtClean="0">
                <a:solidFill>
                  <a:srgbClr val="FF0000"/>
                </a:solidFill>
              </a:rPr>
              <a:t>{????}</a:t>
            </a:r>
          </a:p>
          <a:p>
            <a:pPr lvl="1" eaLnBrk="1" hangingPunct="1">
              <a:buFontTx/>
              <a:buNone/>
            </a:pPr>
            <a:r>
              <a:rPr lang="en-US" sz="4400" smtClean="0">
                <a:solidFill>
                  <a:srgbClr val="33CC33"/>
                </a:solidFill>
              </a:rPr>
              <a:t>n := 0;</a:t>
            </a:r>
          </a:p>
          <a:p>
            <a:pPr lvl="1" eaLnBrk="1" hangingPunct="1">
              <a:buFontTx/>
              <a:buNone/>
            </a:pPr>
            <a:r>
              <a:rPr lang="en-US" sz="4400" smtClean="0">
                <a:solidFill>
                  <a:srgbClr val="0066FF"/>
                </a:solidFill>
              </a:rPr>
              <a:t>{E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n: f.i }</a:t>
            </a:r>
            <a:endParaRPr lang="en-US" sz="4400" smtClean="0">
              <a:solidFill>
                <a:srgbClr val="FF0000"/>
              </a:solidFill>
            </a:endParaRPr>
          </a:p>
          <a:p>
            <a:pPr lvl="1" eaLnBrk="1" hangingPunct="1">
              <a:buFontTx/>
              <a:buNone/>
            </a:pPr>
            <a:r>
              <a:rPr lang="en-US" sz="4400" smtClean="0">
                <a:solidFill>
                  <a:srgbClr val="33CC33"/>
                </a:solidFill>
              </a:rPr>
              <a:t>s := E;</a:t>
            </a:r>
          </a:p>
          <a:p>
            <a:pPr lvl="1" eaLnBrk="1" hangingPunct="1">
              <a:buFontTx/>
              <a:buNone/>
            </a:pPr>
            <a:r>
              <a:rPr lang="en-US" sz="4400" smtClean="0">
                <a:solidFill>
                  <a:srgbClr val="0066FF"/>
                </a:solidFill>
              </a:rPr>
              <a:t>{ s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n: f.i }</a:t>
            </a:r>
          </a:p>
          <a:p>
            <a:pPr lvl="1" eaLnBrk="1" hangingPunct="1">
              <a:buFontTx/>
              <a:buNone/>
            </a:pPr>
            <a:endParaRPr lang="en-US" sz="4400" smtClean="0">
              <a:solidFill>
                <a:srgbClr val="0066FF"/>
              </a:solidFill>
            </a:endParaRPr>
          </a:p>
          <a:p>
            <a:pPr lvl="1" eaLnBrk="1" hangingPunct="1">
              <a:buFontTx/>
              <a:buNone/>
            </a:pPr>
            <a:endParaRPr lang="en-US" smtClean="0">
              <a:solidFill>
                <a:srgbClr val="0066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457200" y="533400"/>
            <a:ext cx="8229600" cy="5592763"/>
          </a:xfrm>
        </p:spPr>
        <p:txBody>
          <a:bodyPr/>
          <a:lstStyle/>
          <a:p>
            <a:pPr lvl="1" eaLnBrk="1" hangingPunct="1">
              <a:buFontTx/>
              <a:buNone/>
            </a:pPr>
            <a:r>
              <a:rPr lang="en-US" sz="4400" smtClean="0">
                <a:solidFill>
                  <a:srgbClr val="99CCFF"/>
                </a:solidFill>
              </a:rPr>
              <a:t>{true} not yet verified</a:t>
            </a:r>
          </a:p>
          <a:p>
            <a:pPr lvl="1" eaLnBrk="1" hangingPunct="1">
              <a:buFontTx/>
              <a:buNone/>
            </a:pPr>
            <a:r>
              <a:rPr lang="en-US" sz="4400" smtClean="0">
                <a:solidFill>
                  <a:srgbClr val="0066FF"/>
                </a:solidFill>
              </a:rPr>
              <a:t>{E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a:t>
            </a:r>
            <a:r>
              <a:rPr lang="en-US" sz="4400" smtClean="0">
                <a:solidFill>
                  <a:srgbClr val="FF0000"/>
                </a:solidFill>
              </a:rPr>
              <a:t>0</a:t>
            </a:r>
            <a:r>
              <a:rPr lang="en-US" sz="4400" smtClean="0">
                <a:solidFill>
                  <a:srgbClr val="0066FF"/>
                </a:solidFill>
              </a:rPr>
              <a:t>: f.i }</a:t>
            </a:r>
            <a:endParaRPr lang="en-US" sz="4400" smtClean="0">
              <a:solidFill>
                <a:srgbClr val="FF0000"/>
              </a:solidFill>
            </a:endParaRPr>
          </a:p>
          <a:p>
            <a:pPr lvl="1" eaLnBrk="1" hangingPunct="1">
              <a:buFontTx/>
              <a:buNone/>
            </a:pPr>
            <a:r>
              <a:rPr lang="en-US" sz="4400" smtClean="0">
                <a:solidFill>
                  <a:srgbClr val="33CC33"/>
                </a:solidFill>
              </a:rPr>
              <a:t>n := 0;</a:t>
            </a:r>
          </a:p>
          <a:p>
            <a:pPr lvl="1" eaLnBrk="1" hangingPunct="1">
              <a:buFontTx/>
              <a:buNone/>
            </a:pPr>
            <a:r>
              <a:rPr lang="en-US" sz="4400" smtClean="0">
                <a:solidFill>
                  <a:srgbClr val="0066FF"/>
                </a:solidFill>
              </a:rPr>
              <a:t>{E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n: f.i }</a:t>
            </a:r>
            <a:endParaRPr lang="en-US" sz="4400" smtClean="0">
              <a:solidFill>
                <a:srgbClr val="FF0000"/>
              </a:solidFill>
            </a:endParaRPr>
          </a:p>
          <a:p>
            <a:pPr lvl="1" eaLnBrk="1" hangingPunct="1">
              <a:buFontTx/>
              <a:buNone/>
            </a:pPr>
            <a:r>
              <a:rPr lang="en-US" sz="4400" smtClean="0">
                <a:solidFill>
                  <a:srgbClr val="33CC33"/>
                </a:solidFill>
              </a:rPr>
              <a:t>s := E;</a:t>
            </a:r>
          </a:p>
          <a:p>
            <a:pPr lvl="1" eaLnBrk="1" hangingPunct="1">
              <a:buFontTx/>
              <a:buNone/>
            </a:pPr>
            <a:r>
              <a:rPr lang="en-US" sz="4400" smtClean="0">
                <a:solidFill>
                  <a:srgbClr val="0066FF"/>
                </a:solidFill>
              </a:rPr>
              <a:t>{ s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n: f.i }</a:t>
            </a:r>
          </a:p>
          <a:p>
            <a:pPr lvl="1" eaLnBrk="1" hangingPunct="1">
              <a:buFontTx/>
              <a:buNone/>
            </a:pPr>
            <a:endParaRPr lang="en-US" sz="4400" smtClean="0">
              <a:solidFill>
                <a:srgbClr val="0066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457200" y="685800"/>
            <a:ext cx="8229600" cy="5440363"/>
          </a:xfrm>
        </p:spPr>
        <p:txBody>
          <a:bodyPr/>
          <a:lstStyle/>
          <a:p>
            <a:pPr lvl="1" eaLnBrk="1" hangingPunct="1">
              <a:buFontTx/>
              <a:buNone/>
            </a:pPr>
            <a:r>
              <a:rPr lang="en-US" sz="4400" smtClean="0"/>
              <a:t>Now, find E so that</a:t>
            </a:r>
          </a:p>
          <a:p>
            <a:pPr lvl="1" eaLnBrk="1" hangingPunct="1">
              <a:buFontTx/>
              <a:buNone/>
            </a:pPr>
            <a:endParaRPr lang="en-US" sz="4400" smtClean="0"/>
          </a:p>
          <a:p>
            <a:pPr lvl="1" eaLnBrk="1" hangingPunct="1">
              <a:buFontTx/>
              <a:buNone/>
            </a:pPr>
            <a:r>
              <a:rPr lang="en-US" sz="4400" smtClean="0">
                <a:solidFill>
                  <a:srgbClr val="99CCFF"/>
                </a:solidFill>
              </a:rPr>
              <a:t>{true} =</a:t>
            </a:r>
          </a:p>
          <a:p>
            <a:pPr lvl="1" eaLnBrk="1" hangingPunct="1">
              <a:buFontTx/>
              <a:buNone/>
            </a:pPr>
            <a:r>
              <a:rPr lang="en-US" sz="4400" smtClean="0">
                <a:solidFill>
                  <a:srgbClr val="0066FF"/>
                </a:solidFill>
              </a:rPr>
              <a:t>{E = </a:t>
            </a:r>
            <a:r>
              <a:rPr lang="en-US" sz="4400" smtClean="0">
                <a:solidFill>
                  <a:srgbClr val="0066FF"/>
                </a:solidFill>
                <a:sym typeface="Symbol" pitchFamily="18" charset="2"/>
              </a:rPr>
              <a:t></a:t>
            </a:r>
            <a:r>
              <a:rPr lang="en-US" sz="4400" smtClean="0">
                <a:solidFill>
                  <a:srgbClr val="0066FF"/>
                </a:solidFill>
              </a:rPr>
              <a:t> i: 0 </a:t>
            </a:r>
            <a:r>
              <a:rPr lang="en-US" sz="4400" smtClean="0">
                <a:solidFill>
                  <a:srgbClr val="0066FF"/>
                </a:solidFill>
                <a:sym typeface="Symbol" pitchFamily="18" charset="2"/>
              </a:rPr>
              <a:t></a:t>
            </a:r>
            <a:r>
              <a:rPr lang="en-US" sz="4400" smtClean="0">
                <a:solidFill>
                  <a:srgbClr val="0066FF"/>
                </a:solidFill>
              </a:rPr>
              <a:t> i and i &lt; 0: f.i }</a:t>
            </a:r>
            <a:endParaRPr lang="en-US" sz="4400" smtClean="0">
              <a:solidFill>
                <a:srgbClr val="FF0000"/>
              </a:solidFill>
            </a:endParaRPr>
          </a:p>
          <a:p>
            <a:pPr eaLnBrk="1" hangingPunct="1">
              <a:buFontTx/>
              <a:buNone/>
            </a:pPr>
            <a:endParaRPr lang="en-US" sz="4800" smtClean="0">
              <a:solidFill>
                <a:srgbClr val="0066FF"/>
              </a:solidFill>
            </a:endParaRPr>
          </a:p>
          <a:p>
            <a:pPr lvl="1" eaLnBrk="1" hangingPunct="1">
              <a:buFontTx/>
              <a:buNone/>
            </a:pPr>
            <a:endParaRPr lang="en-US" smtClean="0">
              <a:solidFill>
                <a:srgbClr val="0066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457200" y="685800"/>
            <a:ext cx="8229600" cy="5440363"/>
          </a:xfrm>
        </p:spPr>
        <p:txBody>
          <a:bodyPr/>
          <a:lstStyle/>
          <a:p>
            <a:pPr eaLnBrk="1" hangingPunct="1">
              <a:lnSpc>
                <a:spcPct val="80000"/>
              </a:lnSpc>
              <a:buFontTx/>
              <a:buNone/>
            </a:pPr>
            <a:r>
              <a:rPr lang="en-US" sz="3600" smtClean="0"/>
              <a:t>Now, find E so that {true} </a:t>
            </a:r>
          </a:p>
          <a:p>
            <a:pPr lvl="1" eaLnBrk="1" hangingPunct="1">
              <a:lnSpc>
                <a:spcPct val="80000"/>
              </a:lnSpc>
              <a:buFontTx/>
              <a:buNone/>
            </a:pPr>
            <a:endParaRPr lang="en-US" sz="3200" smtClean="0"/>
          </a:p>
          <a:p>
            <a:pPr lvl="1" eaLnBrk="1" hangingPunct="1">
              <a:lnSpc>
                <a:spcPct val="80000"/>
              </a:lnSpc>
              <a:buFontTx/>
              <a:buNone/>
            </a:pPr>
            <a:r>
              <a:rPr lang="en-US" sz="3600" smtClean="0">
                <a:solidFill>
                  <a:srgbClr val="99CCFF"/>
                </a:solidFill>
              </a:rPr>
              <a:t>{true} =</a:t>
            </a:r>
          </a:p>
          <a:p>
            <a:pPr lvl="1" eaLnBrk="1" hangingPunct="1">
              <a:lnSpc>
                <a:spcPct val="80000"/>
              </a:lnSpc>
              <a:buFontTx/>
              <a:buNone/>
            </a:pPr>
            <a:r>
              <a:rPr lang="en-US" sz="3600" smtClean="0">
                <a:solidFill>
                  <a:srgbClr val="0066FF"/>
                </a:solidFill>
              </a:rPr>
              <a:t>{E = </a:t>
            </a:r>
            <a:r>
              <a:rPr lang="en-US" sz="3600" smtClean="0">
                <a:solidFill>
                  <a:srgbClr val="0066FF"/>
                </a:solidFill>
                <a:sym typeface="Symbol" pitchFamily="18" charset="2"/>
              </a:rPr>
              <a:t></a:t>
            </a:r>
            <a:r>
              <a:rPr lang="en-US" sz="3600" smtClean="0">
                <a:solidFill>
                  <a:srgbClr val="0066FF"/>
                </a:solidFill>
              </a:rPr>
              <a:t> i: 0 </a:t>
            </a:r>
            <a:r>
              <a:rPr lang="en-US" sz="3600" smtClean="0">
                <a:solidFill>
                  <a:srgbClr val="0066FF"/>
                </a:solidFill>
                <a:sym typeface="Symbol" pitchFamily="18" charset="2"/>
              </a:rPr>
              <a:t></a:t>
            </a:r>
            <a:r>
              <a:rPr lang="en-US" sz="3600" smtClean="0">
                <a:solidFill>
                  <a:srgbClr val="0066FF"/>
                </a:solidFill>
              </a:rPr>
              <a:t> i and i &lt; 0: f.i }</a:t>
            </a:r>
            <a:endParaRPr lang="en-US" sz="3600" smtClean="0">
              <a:solidFill>
                <a:srgbClr val="FF0000"/>
              </a:solidFill>
            </a:endParaRPr>
          </a:p>
          <a:p>
            <a:pPr eaLnBrk="1" hangingPunct="1">
              <a:lnSpc>
                <a:spcPct val="80000"/>
              </a:lnSpc>
              <a:buFontTx/>
              <a:buNone/>
            </a:pPr>
            <a:endParaRPr lang="en-US" sz="4000" smtClean="0">
              <a:solidFill>
                <a:srgbClr val="0066FF"/>
              </a:solidFill>
            </a:endParaRPr>
          </a:p>
          <a:p>
            <a:pPr eaLnBrk="1" hangingPunct="1">
              <a:lnSpc>
                <a:spcPct val="80000"/>
              </a:lnSpc>
              <a:buFontTx/>
              <a:buNone/>
            </a:pPr>
            <a:r>
              <a:rPr lang="en-US" smtClean="0"/>
              <a:t>Summation is over empty range, thus has value 0, the identity of +</a:t>
            </a:r>
          </a:p>
          <a:p>
            <a:pPr eaLnBrk="1" hangingPunct="1">
              <a:lnSpc>
                <a:spcPct val="80000"/>
              </a:lnSpc>
              <a:buFontTx/>
              <a:buNone/>
            </a:pPr>
            <a:endParaRPr lang="en-US" smtClean="0"/>
          </a:p>
          <a:p>
            <a:pPr eaLnBrk="1" hangingPunct="1">
              <a:lnSpc>
                <a:spcPct val="80000"/>
              </a:lnSpc>
              <a:buFontTx/>
              <a:buNone/>
            </a:pPr>
            <a:r>
              <a:rPr lang="en-US" smtClean="0"/>
              <a:t>Thus, we let E = 0 since</a:t>
            </a:r>
          </a:p>
          <a:p>
            <a:pPr eaLnBrk="1" hangingPunct="1">
              <a:lnSpc>
                <a:spcPct val="80000"/>
              </a:lnSpc>
              <a:buFontTx/>
              <a:buNone/>
            </a:pPr>
            <a:r>
              <a:rPr lang="en-US" smtClean="0"/>
              <a:t>0=0 is true.</a:t>
            </a:r>
          </a:p>
          <a:p>
            <a:pPr lvl="1" eaLnBrk="1" hangingPunct="1">
              <a:lnSpc>
                <a:spcPct val="80000"/>
              </a:lnSpc>
              <a:buFontTx/>
              <a:buNone/>
            </a:pPr>
            <a:endParaRPr lang="en-US" sz="160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pPr lvl="1" eaLnBrk="1" hangingPunct="1">
              <a:buFontTx/>
              <a:buNone/>
            </a:pPr>
            <a:endParaRPr lang="en-US" smtClean="0"/>
          </a:p>
          <a:p>
            <a:pPr lvl="1" eaLnBrk="1" hangingPunct="1">
              <a:buFontTx/>
              <a:buNone/>
            </a:pPr>
            <a:endParaRPr lang="en-US" smtClean="0"/>
          </a:p>
          <a:p>
            <a:pPr lvl="1" eaLnBrk="1" hangingPunct="1"/>
            <a:r>
              <a:rPr lang="en-US" smtClean="0"/>
              <a:t>result:  s = 0.  Note that this uses the fact that summation over an empty range takes the identity of addition, or 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idx="1"/>
          </p:nvPr>
        </p:nvSpPr>
        <p:spPr>
          <a:xfrm>
            <a:off x="457200" y="762000"/>
            <a:ext cx="8229600" cy="5364163"/>
          </a:xfrm>
        </p:spPr>
        <p:txBody>
          <a:bodyPr/>
          <a:lstStyle/>
          <a:p>
            <a:pPr eaLnBrk="1" hangingPunct="1">
              <a:lnSpc>
                <a:spcPct val="80000"/>
              </a:lnSpc>
            </a:pPr>
            <a:r>
              <a:rPr lang="en-US" sz="2800" smtClean="0"/>
              <a:t>Summary</a:t>
            </a:r>
          </a:p>
          <a:p>
            <a:pPr lvl="1" eaLnBrk="1" hangingPunct="1">
              <a:lnSpc>
                <a:spcPct val="80000"/>
              </a:lnSpc>
            </a:pPr>
            <a:r>
              <a:rPr lang="en-US" smtClean="0"/>
              <a:t>assertions</a:t>
            </a:r>
          </a:p>
          <a:p>
            <a:pPr lvl="2" eaLnBrk="1" hangingPunct="1">
              <a:lnSpc>
                <a:spcPct val="80000"/>
              </a:lnSpc>
            </a:pPr>
            <a:r>
              <a:rPr lang="en-US" smtClean="0"/>
              <a:t> </a:t>
            </a:r>
            <a:r>
              <a:rPr lang="en-US" smtClean="0">
                <a:solidFill>
                  <a:srgbClr val="0066FF"/>
                </a:solidFill>
              </a:rPr>
              <a:t> </a:t>
            </a:r>
            <a:r>
              <a:rPr lang="en-US" smtClean="0">
                <a:solidFill>
                  <a:srgbClr val="0066FF"/>
                </a:solidFill>
                <a:sym typeface="Symbol" pitchFamily="18" charset="2"/>
              </a:rPr>
              <a:t></a:t>
            </a:r>
            <a:r>
              <a:rPr lang="en-US" smtClean="0">
                <a:solidFill>
                  <a:srgbClr val="0066FF"/>
                </a:solidFill>
              </a:rPr>
              <a:t>   </a:t>
            </a:r>
            <a:r>
              <a:rPr lang="en-US" smtClean="0"/>
              <a:t>implies everywhere</a:t>
            </a:r>
            <a:r>
              <a:rPr lang="en-US" smtClean="0">
                <a:solidFill>
                  <a:srgbClr val="0066FF"/>
                </a:solidFill>
              </a:rPr>
              <a:t> </a:t>
            </a:r>
            <a:endParaRPr lang="en-US" smtClean="0"/>
          </a:p>
          <a:p>
            <a:pPr lvl="2" eaLnBrk="1" hangingPunct="1">
              <a:lnSpc>
                <a:spcPct val="80000"/>
              </a:lnSpc>
            </a:pPr>
            <a:r>
              <a:rPr lang="en-US" smtClean="0"/>
              <a:t> </a:t>
            </a:r>
            <a:r>
              <a:rPr lang="en-US" smtClean="0">
                <a:solidFill>
                  <a:srgbClr val="0066FF"/>
                </a:solidFill>
              </a:rPr>
              <a:t>weaker</a:t>
            </a:r>
            <a:r>
              <a:rPr lang="en-US" smtClean="0"/>
              <a:t> and </a:t>
            </a:r>
            <a:r>
              <a:rPr lang="en-US" smtClean="0">
                <a:solidFill>
                  <a:srgbClr val="0066FF"/>
                </a:solidFill>
              </a:rPr>
              <a:t>stronger</a:t>
            </a:r>
            <a:r>
              <a:rPr lang="en-US" smtClean="0"/>
              <a:t> form partial order on assertions</a:t>
            </a:r>
          </a:p>
          <a:p>
            <a:pPr lvl="2" eaLnBrk="1" hangingPunct="1">
              <a:lnSpc>
                <a:spcPct val="80000"/>
              </a:lnSpc>
            </a:pPr>
            <a:r>
              <a:rPr lang="en-US" smtClean="0"/>
              <a:t>weakest assertion is </a:t>
            </a:r>
            <a:r>
              <a:rPr lang="en-US" smtClean="0">
                <a:solidFill>
                  <a:srgbClr val="0066FF"/>
                </a:solidFill>
              </a:rPr>
              <a:t>true</a:t>
            </a:r>
            <a:r>
              <a:rPr lang="en-US" smtClean="0"/>
              <a:t> (holds on all states)</a:t>
            </a:r>
          </a:p>
          <a:p>
            <a:pPr lvl="2" eaLnBrk="1" hangingPunct="1">
              <a:lnSpc>
                <a:spcPct val="80000"/>
              </a:lnSpc>
            </a:pPr>
            <a:r>
              <a:rPr lang="en-US" smtClean="0"/>
              <a:t>strongest assertion if </a:t>
            </a:r>
            <a:r>
              <a:rPr lang="en-US" smtClean="0">
                <a:solidFill>
                  <a:srgbClr val="0066FF"/>
                </a:solidFill>
              </a:rPr>
              <a:t>false</a:t>
            </a:r>
            <a:r>
              <a:rPr lang="en-US" smtClean="0"/>
              <a:t> (holds on no states)</a:t>
            </a:r>
          </a:p>
          <a:p>
            <a:pPr lvl="1" eaLnBrk="1" hangingPunct="1">
              <a:lnSpc>
                <a:spcPct val="80000"/>
              </a:lnSpc>
            </a:pPr>
            <a:r>
              <a:rPr lang="en-US" smtClean="0"/>
              <a:t>Hoare triples</a:t>
            </a:r>
          </a:p>
          <a:p>
            <a:pPr lvl="2" eaLnBrk="1" hangingPunct="1">
              <a:lnSpc>
                <a:spcPct val="80000"/>
              </a:lnSpc>
            </a:pPr>
            <a:r>
              <a:rPr lang="en-US" smtClean="0"/>
              <a:t>specify specific programs using </a:t>
            </a:r>
            <a:r>
              <a:rPr lang="en-US" smtClean="0">
                <a:solidFill>
                  <a:srgbClr val="0066FF"/>
                </a:solidFill>
              </a:rPr>
              <a:t>preconditions</a:t>
            </a:r>
            <a:r>
              <a:rPr lang="en-US" smtClean="0"/>
              <a:t> and </a:t>
            </a:r>
            <a:r>
              <a:rPr lang="en-US" smtClean="0">
                <a:solidFill>
                  <a:srgbClr val="0066FF"/>
                </a:solidFill>
              </a:rPr>
              <a:t>postconditions</a:t>
            </a:r>
          </a:p>
          <a:p>
            <a:pPr lvl="2" eaLnBrk="1" hangingPunct="1">
              <a:lnSpc>
                <a:spcPct val="80000"/>
              </a:lnSpc>
            </a:pPr>
            <a:r>
              <a:rPr lang="en-US" smtClean="0">
                <a:solidFill>
                  <a:srgbClr val="0066FF"/>
                </a:solidFill>
              </a:rPr>
              <a:t>axioms</a:t>
            </a:r>
            <a:r>
              <a:rPr lang="en-US" smtClean="0"/>
              <a:t> and </a:t>
            </a:r>
            <a:r>
              <a:rPr lang="en-US" smtClean="0">
                <a:solidFill>
                  <a:srgbClr val="0066FF"/>
                </a:solidFill>
              </a:rPr>
              <a:t>inference rules</a:t>
            </a:r>
            <a:r>
              <a:rPr lang="en-US" smtClean="0"/>
              <a:t> specify programming language by giving ways to obtain valid triples</a:t>
            </a:r>
          </a:p>
          <a:p>
            <a:pPr lvl="2" eaLnBrk="1" hangingPunct="1">
              <a:lnSpc>
                <a:spcPct val="80000"/>
              </a:lnSpc>
            </a:pPr>
            <a:r>
              <a:rPr lang="en-US" smtClean="0">
                <a:solidFill>
                  <a:srgbClr val="0066FF"/>
                </a:solidFill>
              </a:rPr>
              <a:t>logic variables</a:t>
            </a:r>
            <a:r>
              <a:rPr lang="en-US" smtClean="0"/>
              <a:t> to record information about prior state that can be used in postcondition</a:t>
            </a:r>
          </a:p>
          <a:p>
            <a:pPr eaLnBrk="1" hangingPunct="1">
              <a:lnSpc>
                <a:spcPct val="80000"/>
              </a:lnSpc>
            </a:pPr>
            <a:endParaRPr 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457200" y="457200"/>
            <a:ext cx="8229600" cy="6096000"/>
          </a:xfrm>
        </p:spPr>
        <p:txBody>
          <a:bodyPr/>
          <a:lstStyle/>
          <a:p>
            <a:pPr lvl="1" eaLnBrk="1" hangingPunct="1"/>
            <a:r>
              <a:rPr lang="en-US" smtClean="0"/>
              <a:t>Assignment axiom</a:t>
            </a:r>
          </a:p>
          <a:p>
            <a:pPr lvl="1" eaLnBrk="1" hangingPunct="1">
              <a:buFontTx/>
              <a:buNone/>
            </a:pPr>
            <a:endParaRPr lang="en-US" smtClean="0"/>
          </a:p>
          <a:p>
            <a:pPr lvl="4" eaLnBrk="1" hangingPunct="1">
              <a:buFontTx/>
              <a:buNone/>
            </a:pPr>
            <a:r>
              <a:rPr lang="en-US" sz="2800" smtClean="0">
                <a:solidFill>
                  <a:srgbClr val="0066FF"/>
                </a:solidFill>
              </a:rPr>
              <a:t>{Q[V := E] and E is defined }</a:t>
            </a:r>
            <a:br>
              <a:rPr lang="en-US" sz="2800" smtClean="0">
                <a:solidFill>
                  <a:srgbClr val="0066FF"/>
                </a:solidFill>
              </a:rPr>
            </a:br>
            <a:r>
              <a:rPr lang="en-US" sz="2800" smtClean="0">
                <a:solidFill>
                  <a:srgbClr val="33CC33"/>
                </a:solidFill>
              </a:rPr>
              <a:t>V := E</a:t>
            </a:r>
          </a:p>
          <a:p>
            <a:pPr lvl="4" eaLnBrk="1" hangingPunct="1">
              <a:buFontTx/>
              <a:buNone/>
            </a:pPr>
            <a:r>
              <a:rPr lang="en-US" sz="2800" smtClean="0">
                <a:solidFill>
                  <a:srgbClr val="0066FF"/>
                </a:solidFill>
              </a:rPr>
              <a:t>{ Q }</a:t>
            </a:r>
            <a:br>
              <a:rPr lang="en-US" sz="2800" smtClean="0">
                <a:solidFill>
                  <a:srgbClr val="0066FF"/>
                </a:solidFill>
              </a:rPr>
            </a:br>
            <a:endParaRPr lang="en-US" sz="2800" smtClean="0"/>
          </a:p>
          <a:p>
            <a:pPr lvl="1" eaLnBrk="1" hangingPunct="1"/>
            <a:r>
              <a:rPr lang="en-US" smtClean="0"/>
              <a:t>strengthen precondition, weaken postcondition</a:t>
            </a:r>
          </a:p>
          <a:p>
            <a:pPr lvl="1" eaLnBrk="1" hangingPunct="1">
              <a:buFontTx/>
              <a:buNone/>
            </a:pPr>
            <a:endParaRPr lang="en-US" smtClean="0"/>
          </a:p>
          <a:p>
            <a:pPr lvl="2" algn="ctr" eaLnBrk="1" hangingPunct="1">
              <a:buFontTx/>
              <a:buNone/>
            </a:pPr>
            <a:r>
              <a:rPr lang="en-US" sz="3200" u="sng" smtClean="0"/>
              <a:t>P </a:t>
            </a:r>
            <a:r>
              <a:rPr lang="en-US" sz="3200" u="sng" smtClean="0">
                <a:sym typeface="Symbol" pitchFamily="18" charset="2"/>
              </a:rPr>
              <a:t></a:t>
            </a:r>
            <a:r>
              <a:rPr lang="en-US" sz="3200" u="sng" smtClean="0"/>
              <a:t> Q,</a:t>
            </a:r>
            <a:r>
              <a:rPr lang="en-US" sz="3200" u="sng" smtClean="0">
                <a:solidFill>
                  <a:srgbClr val="0066FF"/>
                </a:solidFill>
              </a:rPr>
              <a:t> {Q} </a:t>
            </a:r>
            <a:r>
              <a:rPr lang="en-US" sz="3200" u="sng" smtClean="0">
                <a:solidFill>
                  <a:srgbClr val="33CC33"/>
                </a:solidFill>
              </a:rPr>
              <a:t>S </a:t>
            </a:r>
            <a:r>
              <a:rPr lang="en-US" sz="3200" u="sng" smtClean="0">
                <a:solidFill>
                  <a:srgbClr val="0066FF"/>
                </a:solidFill>
              </a:rPr>
              <a:t>{R}, </a:t>
            </a:r>
            <a:r>
              <a:rPr lang="en-US" sz="3200" u="sng" smtClean="0"/>
              <a:t>R </a:t>
            </a:r>
            <a:r>
              <a:rPr lang="en-US" sz="3200" u="sng" smtClean="0">
                <a:sym typeface="Symbol" pitchFamily="18" charset="2"/>
              </a:rPr>
              <a:t></a:t>
            </a:r>
            <a:r>
              <a:rPr lang="en-US" sz="3200" u="sng" smtClean="0"/>
              <a:t> T</a:t>
            </a:r>
            <a:endParaRPr lang="en-US" sz="3200" smtClean="0">
              <a:solidFill>
                <a:srgbClr val="0066FF"/>
              </a:solidFill>
            </a:endParaRPr>
          </a:p>
          <a:p>
            <a:pPr lvl="2" algn="ctr" eaLnBrk="1" hangingPunct="1">
              <a:buFontTx/>
              <a:buNone/>
            </a:pPr>
            <a:r>
              <a:rPr lang="en-US" sz="3200" smtClean="0">
                <a:solidFill>
                  <a:srgbClr val="0066FF"/>
                </a:solidFill>
              </a:rPr>
              <a:t>{P} </a:t>
            </a:r>
            <a:r>
              <a:rPr lang="en-US" sz="3200" smtClean="0">
                <a:solidFill>
                  <a:srgbClr val="33CC33"/>
                </a:solidFill>
              </a:rPr>
              <a:t>S</a:t>
            </a:r>
            <a:r>
              <a:rPr lang="en-US" sz="3200" smtClean="0">
                <a:solidFill>
                  <a:srgbClr val="0066FF"/>
                </a:solidFill>
              </a:rPr>
              <a:t> {T}</a:t>
            </a:r>
          </a:p>
          <a:p>
            <a:pPr lvl="2" eaLnBrk="1" hangingPunct="1">
              <a:buFontTx/>
              <a:buNone/>
            </a:pPr>
            <a:endParaRPr lang="en-US" sz="3200" smtClean="0">
              <a:solidFill>
                <a:srgbClr val="0066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457200" y="838200"/>
            <a:ext cx="8229600" cy="5287963"/>
          </a:xfrm>
        </p:spPr>
        <p:txBody>
          <a:bodyPr/>
          <a:lstStyle/>
          <a:p>
            <a:pPr eaLnBrk="1" hangingPunct="1"/>
            <a:r>
              <a:rPr lang="en-US" smtClean="0"/>
              <a:t>sequence</a:t>
            </a:r>
          </a:p>
          <a:p>
            <a:pPr lvl="1" eaLnBrk="1" hangingPunct="1">
              <a:buFontTx/>
              <a:buNone/>
            </a:pPr>
            <a:endParaRPr lang="en-US" smtClean="0"/>
          </a:p>
          <a:p>
            <a:pPr lvl="2" algn="ctr" eaLnBrk="1" hangingPunct="1">
              <a:buFontTx/>
              <a:buNone/>
            </a:pPr>
            <a:r>
              <a:rPr lang="en-US" sz="3200" u="sng" smtClean="0">
                <a:solidFill>
                  <a:srgbClr val="0066FF"/>
                </a:solidFill>
              </a:rPr>
              <a:t>{P} </a:t>
            </a:r>
            <a:r>
              <a:rPr lang="en-US" sz="3200" u="sng" smtClean="0">
                <a:solidFill>
                  <a:srgbClr val="33CC33"/>
                </a:solidFill>
              </a:rPr>
              <a:t>S0</a:t>
            </a:r>
            <a:r>
              <a:rPr lang="en-US" sz="3200" u="sng" smtClean="0">
                <a:solidFill>
                  <a:srgbClr val="0066FF"/>
                </a:solidFill>
              </a:rPr>
              <a:t> {Q},  {Q} </a:t>
            </a:r>
            <a:r>
              <a:rPr lang="en-US" sz="3200" u="sng" smtClean="0">
                <a:solidFill>
                  <a:srgbClr val="33CC33"/>
                </a:solidFill>
              </a:rPr>
              <a:t>S1</a:t>
            </a:r>
            <a:r>
              <a:rPr lang="en-US" sz="3200" u="sng" smtClean="0">
                <a:solidFill>
                  <a:srgbClr val="0066FF"/>
                </a:solidFill>
              </a:rPr>
              <a:t> {R}</a:t>
            </a:r>
            <a:endParaRPr lang="en-US" sz="3200" smtClean="0">
              <a:solidFill>
                <a:srgbClr val="0066FF"/>
              </a:solidFill>
            </a:endParaRPr>
          </a:p>
          <a:p>
            <a:pPr lvl="2" algn="ctr" eaLnBrk="1" hangingPunct="1">
              <a:buFontTx/>
              <a:buNone/>
            </a:pPr>
            <a:r>
              <a:rPr lang="en-US" sz="3200" smtClean="0">
                <a:solidFill>
                  <a:srgbClr val="0066FF"/>
                </a:solidFill>
              </a:rPr>
              <a:t>{P} </a:t>
            </a:r>
            <a:r>
              <a:rPr lang="en-US" sz="3200" smtClean="0">
                <a:solidFill>
                  <a:srgbClr val="33CC33"/>
                </a:solidFill>
              </a:rPr>
              <a:t>S0; S1</a:t>
            </a:r>
            <a:r>
              <a:rPr lang="en-US" sz="3200" smtClean="0">
                <a:solidFill>
                  <a:srgbClr val="0066FF"/>
                </a:solidFill>
              </a:rPr>
              <a:t> {R}</a:t>
            </a:r>
          </a:p>
          <a:p>
            <a:pPr lvl="2" eaLnBrk="1" hangingPunct="1"/>
            <a:endParaRPr lang="en-US" smtClean="0"/>
          </a:p>
          <a:p>
            <a:pPr lvl="1" eaLnBrk="1" hangingPunct="1"/>
            <a:endParaRPr lang="en-US" smtClean="0"/>
          </a:p>
          <a:p>
            <a:pPr eaLnBrk="1" hangingPunct="1"/>
            <a:r>
              <a:rPr lang="en-US" smtClean="0"/>
              <a:t>Next</a:t>
            </a:r>
          </a:p>
          <a:p>
            <a:pPr lvl="1" eaLnBrk="1" hangingPunct="1"/>
            <a:r>
              <a:rPr lang="en-US" smtClean="0"/>
              <a:t>Develop rules for more programming language features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pPr eaLnBrk="1" hangingPunct="1">
              <a:buFontTx/>
              <a:buNone/>
            </a:pPr>
            <a:r>
              <a:rPr lang="en-US" smtClean="0">
                <a:solidFill>
                  <a:srgbClr val="0066FF"/>
                </a:solidFill>
              </a:rPr>
              <a:t>{P}</a:t>
            </a:r>
          </a:p>
          <a:p>
            <a:pPr eaLnBrk="1" hangingPunct="1">
              <a:buFontTx/>
              <a:buNone/>
            </a:pPr>
            <a:r>
              <a:rPr lang="en-US" smtClean="0">
                <a:solidFill>
                  <a:srgbClr val="00FF00"/>
                </a:solidFill>
              </a:rPr>
              <a:t>skip</a:t>
            </a:r>
          </a:p>
          <a:p>
            <a:pPr eaLnBrk="1" hangingPunct="1">
              <a:buFontTx/>
              <a:buNone/>
            </a:pPr>
            <a:r>
              <a:rPr lang="en-US" smtClean="0">
                <a:solidFill>
                  <a:srgbClr val="0066FF"/>
                </a:solidFill>
              </a:rPr>
              <a:t>{Q}</a:t>
            </a:r>
          </a:p>
          <a:p>
            <a:pPr eaLnBrk="1" hangingPunct="1">
              <a:buFontTx/>
              <a:buNone/>
            </a:pPr>
            <a:endParaRPr lang="en-US" smtClean="0">
              <a:solidFill>
                <a:srgbClr val="0066FF"/>
              </a:solidFill>
            </a:endParaRPr>
          </a:p>
          <a:p>
            <a:pPr eaLnBrk="1" hangingPunct="1">
              <a:buFontTx/>
              <a:buNone/>
            </a:pPr>
            <a:r>
              <a:rPr lang="en-US" smtClean="0"/>
              <a:t>??????</a:t>
            </a:r>
            <a:endParaRPr lang="en-US" smtClean="0">
              <a:solidFill>
                <a:srgbClr val="0066FF"/>
              </a:solidFill>
              <a:sym typeface="Symbol" pitchFamily="18" charset="2"/>
            </a:endParaRPr>
          </a:p>
        </p:txBody>
      </p:sp>
      <p:sp>
        <p:nvSpPr>
          <p:cNvPr id="59394" name="Rectangle 2"/>
          <p:cNvSpPr>
            <a:spLocks noGrp="1" noChangeArrowheads="1"/>
          </p:cNvSpPr>
          <p:nvPr>
            <p:ph type="title"/>
          </p:nvPr>
        </p:nvSpPr>
        <p:spPr/>
        <p:txBody>
          <a:bodyPr/>
          <a:lstStyle/>
          <a:p>
            <a:pPr eaLnBrk="1" hangingPunct="1"/>
            <a:r>
              <a:rPr lang="en-US" sz="4800" smtClean="0"/>
              <a:t>Skip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457200" y="685800"/>
            <a:ext cx="8229600" cy="5440363"/>
          </a:xfrm>
        </p:spPr>
        <p:txBody>
          <a:bodyPr/>
          <a:lstStyle/>
          <a:p>
            <a:pPr eaLnBrk="1" hangingPunct="1"/>
            <a:r>
              <a:rPr lang="en-US" smtClean="0"/>
              <a:t>We often write assertions at a particular point in the program text</a:t>
            </a:r>
          </a:p>
          <a:p>
            <a:pPr eaLnBrk="1" hangingPunct="1"/>
            <a:r>
              <a:rPr lang="en-US" smtClean="0"/>
              <a:t>The idea is that the assertion should hold at that point during the program execution</a:t>
            </a:r>
          </a:p>
          <a:p>
            <a:pPr eaLnBrk="1" hangingPunct="1"/>
            <a:r>
              <a:rPr lang="en-US" smtClean="0"/>
              <a:t>Generally, we care about assertions that will hold in any execution of the program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pPr eaLnBrk="1" hangingPunct="1">
              <a:buFontTx/>
              <a:buNone/>
            </a:pPr>
            <a:r>
              <a:rPr lang="en-US" smtClean="0">
                <a:solidFill>
                  <a:srgbClr val="0066FF"/>
                </a:solidFill>
              </a:rPr>
              <a:t>{P}</a:t>
            </a:r>
          </a:p>
          <a:p>
            <a:pPr eaLnBrk="1" hangingPunct="1">
              <a:buFontTx/>
              <a:buNone/>
            </a:pPr>
            <a:r>
              <a:rPr lang="en-US" smtClean="0">
                <a:solidFill>
                  <a:srgbClr val="00FF00"/>
                </a:solidFill>
              </a:rPr>
              <a:t>skip</a:t>
            </a:r>
          </a:p>
          <a:p>
            <a:pPr eaLnBrk="1" hangingPunct="1">
              <a:buFontTx/>
              <a:buNone/>
            </a:pPr>
            <a:r>
              <a:rPr lang="en-US" smtClean="0">
                <a:solidFill>
                  <a:srgbClr val="0066FF"/>
                </a:solidFill>
              </a:rPr>
              <a:t>{Q}</a:t>
            </a:r>
          </a:p>
          <a:p>
            <a:pPr eaLnBrk="1" hangingPunct="1">
              <a:buFontTx/>
              <a:buNone/>
            </a:pPr>
            <a:endParaRPr lang="en-US" smtClean="0">
              <a:solidFill>
                <a:srgbClr val="0066FF"/>
              </a:solidFill>
            </a:endParaRPr>
          </a:p>
          <a:p>
            <a:pPr eaLnBrk="1" hangingPunct="1">
              <a:buFontTx/>
              <a:buNone/>
            </a:pPr>
            <a:r>
              <a:rPr lang="en-US" u="sng" smtClean="0"/>
              <a:t>P </a:t>
            </a:r>
            <a:r>
              <a:rPr lang="en-US" u="sng" smtClean="0">
                <a:sym typeface="Symbol" pitchFamily="18" charset="2"/>
              </a:rPr>
              <a:t> Q</a:t>
            </a:r>
          </a:p>
          <a:p>
            <a:pPr eaLnBrk="1" hangingPunct="1">
              <a:buFontTx/>
              <a:buNone/>
            </a:pPr>
            <a:r>
              <a:rPr lang="en-US" smtClean="0">
                <a:solidFill>
                  <a:srgbClr val="0066FF"/>
                </a:solidFill>
                <a:sym typeface="Symbol" pitchFamily="18" charset="2"/>
              </a:rPr>
              <a:t>{P} </a:t>
            </a:r>
            <a:r>
              <a:rPr lang="en-US" smtClean="0">
                <a:solidFill>
                  <a:srgbClr val="00FF00"/>
                </a:solidFill>
                <a:sym typeface="Symbol" pitchFamily="18" charset="2"/>
              </a:rPr>
              <a:t>skip</a:t>
            </a:r>
            <a:r>
              <a:rPr lang="en-US" smtClean="0">
                <a:solidFill>
                  <a:srgbClr val="0066FF"/>
                </a:solidFill>
                <a:sym typeface="Symbol" pitchFamily="18" charset="2"/>
              </a:rPr>
              <a:t> {Q}</a:t>
            </a:r>
          </a:p>
        </p:txBody>
      </p:sp>
      <p:sp>
        <p:nvSpPr>
          <p:cNvPr id="60418" name="Rectangle 2"/>
          <p:cNvSpPr>
            <a:spLocks noGrp="1" noChangeArrowheads="1"/>
          </p:cNvSpPr>
          <p:nvPr>
            <p:ph type="title"/>
          </p:nvPr>
        </p:nvSpPr>
        <p:spPr/>
        <p:txBody>
          <a:bodyPr/>
          <a:lstStyle/>
          <a:p>
            <a:pPr eaLnBrk="1" hangingPunct="1"/>
            <a:r>
              <a:rPr lang="en-US" sz="4800" smtClean="0"/>
              <a:t>Skip statement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idx="1"/>
          </p:nvPr>
        </p:nvSpPr>
        <p:spPr>
          <a:xfrm>
            <a:off x="457200" y="1524000"/>
            <a:ext cx="8229600" cy="5105400"/>
          </a:xfrm>
        </p:spPr>
        <p:txBody>
          <a:bodyPr/>
          <a:lstStyle/>
          <a:p>
            <a:pPr eaLnBrk="1" hangingPunct="1">
              <a:lnSpc>
                <a:spcPct val="80000"/>
              </a:lnSpc>
            </a:pPr>
            <a:endParaRPr lang="en-US" sz="1800" smtClean="0"/>
          </a:p>
          <a:p>
            <a:pPr eaLnBrk="1" hangingPunct="1">
              <a:lnSpc>
                <a:spcPct val="80000"/>
              </a:lnSpc>
              <a:buFontTx/>
              <a:buNone/>
            </a:pPr>
            <a:r>
              <a:rPr lang="en-US" sz="2800" smtClean="0">
                <a:solidFill>
                  <a:srgbClr val="00FF00"/>
                </a:solidFill>
              </a:rPr>
              <a:t>if B then S0</a:t>
            </a:r>
            <a:r>
              <a:rPr lang="en-US" sz="2800" smtClean="0"/>
              <a:t> </a:t>
            </a:r>
          </a:p>
          <a:p>
            <a:pPr eaLnBrk="1" hangingPunct="1">
              <a:lnSpc>
                <a:spcPct val="80000"/>
              </a:lnSpc>
              <a:buFontTx/>
              <a:buNone/>
            </a:pPr>
            <a:endParaRPr lang="en-US" sz="2800" smtClean="0"/>
          </a:p>
          <a:p>
            <a:pPr eaLnBrk="1" hangingPunct="1">
              <a:lnSpc>
                <a:spcPct val="80000"/>
              </a:lnSpc>
              <a:buFontTx/>
              <a:buNone/>
            </a:pPr>
            <a:r>
              <a:rPr lang="en-US" sz="2400" smtClean="0"/>
              <a:t>Suppose desired conclusion is </a:t>
            </a:r>
          </a:p>
          <a:p>
            <a:pPr lvl="1" eaLnBrk="1" hangingPunct="1">
              <a:lnSpc>
                <a:spcPct val="80000"/>
              </a:lnSpc>
              <a:buFontTx/>
              <a:buNone/>
            </a:pPr>
            <a:r>
              <a:rPr lang="en-US" smtClean="0">
                <a:solidFill>
                  <a:srgbClr val="0066FF"/>
                </a:solidFill>
              </a:rPr>
              <a:t>{P} </a:t>
            </a:r>
            <a:r>
              <a:rPr lang="en-US" smtClean="0">
                <a:solidFill>
                  <a:srgbClr val="00FF00"/>
                </a:solidFill>
              </a:rPr>
              <a:t>if B then S0</a:t>
            </a:r>
            <a:r>
              <a:rPr lang="en-US" smtClean="0">
                <a:solidFill>
                  <a:srgbClr val="0066FF"/>
                </a:solidFill>
              </a:rPr>
              <a:t> {Q}</a:t>
            </a:r>
          </a:p>
          <a:p>
            <a:pPr lvl="1" eaLnBrk="1" hangingPunct="1">
              <a:lnSpc>
                <a:spcPct val="80000"/>
              </a:lnSpc>
              <a:buFontTx/>
              <a:buNone/>
            </a:pPr>
            <a:endParaRPr lang="en-US" smtClean="0">
              <a:solidFill>
                <a:srgbClr val="0066FF"/>
              </a:solidFill>
            </a:endParaRPr>
          </a:p>
          <a:p>
            <a:pPr eaLnBrk="1" hangingPunct="1">
              <a:lnSpc>
                <a:spcPct val="80000"/>
              </a:lnSpc>
              <a:buFontTx/>
              <a:buNone/>
            </a:pPr>
            <a:r>
              <a:rPr lang="en-US" sz="2400" smtClean="0"/>
              <a:t>There are two cases:</a:t>
            </a:r>
          </a:p>
          <a:p>
            <a:pPr eaLnBrk="1" hangingPunct="1">
              <a:lnSpc>
                <a:spcPct val="80000"/>
              </a:lnSpc>
              <a:buFontTx/>
              <a:buNone/>
            </a:pPr>
            <a:r>
              <a:rPr lang="en-US" sz="2400" smtClean="0"/>
              <a:t>	P is true and B is true and S0 is executed</a:t>
            </a:r>
          </a:p>
          <a:p>
            <a:pPr eaLnBrk="1" hangingPunct="1">
              <a:lnSpc>
                <a:spcPct val="80000"/>
              </a:lnSpc>
              <a:buFontTx/>
              <a:buNone/>
            </a:pPr>
            <a:r>
              <a:rPr lang="en-US" sz="2400" smtClean="0"/>
              <a:t>		</a:t>
            </a:r>
            <a:r>
              <a:rPr lang="en-US" sz="2800" smtClean="0">
                <a:solidFill>
                  <a:srgbClr val="0066FF"/>
                </a:solidFill>
              </a:rPr>
              <a:t>??????</a:t>
            </a:r>
          </a:p>
          <a:p>
            <a:pPr eaLnBrk="1" hangingPunct="1">
              <a:lnSpc>
                <a:spcPct val="80000"/>
              </a:lnSpc>
              <a:buFontTx/>
              <a:buNone/>
            </a:pPr>
            <a:endParaRPr lang="en-US" sz="2400" smtClean="0">
              <a:solidFill>
                <a:srgbClr val="0066FF"/>
              </a:solidFill>
            </a:endParaRPr>
          </a:p>
          <a:p>
            <a:pPr eaLnBrk="1" hangingPunct="1">
              <a:lnSpc>
                <a:spcPct val="80000"/>
              </a:lnSpc>
              <a:buFontTx/>
              <a:buNone/>
            </a:pPr>
            <a:r>
              <a:rPr lang="en-US" sz="2400" smtClean="0"/>
              <a:t>	P is true and B is not true and nothing happens </a:t>
            </a:r>
          </a:p>
          <a:p>
            <a:pPr eaLnBrk="1" hangingPunct="1">
              <a:lnSpc>
                <a:spcPct val="80000"/>
              </a:lnSpc>
              <a:buFontTx/>
              <a:buNone/>
            </a:pPr>
            <a:r>
              <a:rPr lang="en-US" sz="2400" smtClean="0"/>
              <a:t>		</a:t>
            </a:r>
            <a:r>
              <a:rPr lang="en-US" sz="2800" smtClean="0"/>
              <a:t>??????</a:t>
            </a:r>
          </a:p>
        </p:txBody>
      </p:sp>
      <p:sp>
        <p:nvSpPr>
          <p:cNvPr id="61442" name="Rectangle 3"/>
          <p:cNvSpPr>
            <a:spLocks noGrp="1" noChangeArrowheads="1"/>
          </p:cNvSpPr>
          <p:nvPr>
            <p:ph type="title"/>
          </p:nvPr>
        </p:nvSpPr>
        <p:spPr/>
        <p:txBody>
          <a:bodyPr/>
          <a:lstStyle/>
          <a:p>
            <a:pPr eaLnBrk="1" hangingPunct="1"/>
            <a:r>
              <a:rPr lang="en-US" smtClean="0"/>
              <a:t>If statement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idx="1"/>
          </p:nvPr>
        </p:nvSpPr>
        <p:spPr>
          <a:xfrm>
            <a:off x="457200" y="1524000"/>
            <a:ext cx="8229600" cy="5105400"/>
          </a:xfrm>
        </p:spPr>
        <p:txBody>
          <a:bodyPr/>
          <a:lstStyle/>
          <a:p>
            <a:pPr eaLnBrk="1" hangingPunct="1">
              <a:lnSpc>
                <a:spcPct val="80000"/>
              </a:lnSpc>
            </a:pPr>
            <a:endParaRPr lang="en-US" sz="1800" smtClean="0"/>
          </a:p>
          <a:p>
            <a:pPr eaLnBrk="1" hangingPunct="1">
              <a:lnSpc>
                <a:spcPct val="80000"/>
              </a:lnSpc>
              <a:buFontTx/>
              <a:buNone/>
            </a:pPr>
            <a:r>
              <a:rPr lang="en-US" sz="2800" smtClean="0">
                <a:solidFill>
                  <a:srgbClr val="00FF00"/>
                </a:solidFill>
              </a:rPr>
              <a:t>if B then S0</a:t>
            </a:r>
            <a:r>
              <a:rPr lang="en-US" sz="2800" smtClean="0"/>
              <a:t> </a:t>
            </a:r>
          </a:p>
          <a:p>
            <a:pPr eaLnBrk="1" hangingPunct="1">
              <a:lnSpc>
                <a:spcPct val="80000"/>
              </a:lnSpc>
              <a:buFontTx/>
              <a:buNone/>
            </a:pPr>
            <a:endParaRPr lang="en-US" sz="2800" smtClean="0"/>
          </a:p>
          <a:p>
            <a:pPr eaLnBrk="1" hangingPunct="1">
              <a:lnSpc>
                <a:spcPct val="80000"/>
              </a:lnSpc>
              <a:buFontTx/>
              <a:buNone/>
            </a:pPr>
            <a:r>
              <a:rPr lang="en-US" sz="2400" smtClean="0"/>
              <a:t>Suppose desired specification is </a:t>
            </a:r>
          </a:p>
          <a:p>
            <a:pPr lvl="1" eaLnBrk="1" hangingPunct="1">
              <a:lnSpc>
                <a:spcPct val="80000"/>
              </a:lnSpc>
              <a:buFontTx/>
              <a:buNone/>
            </a:pPr>
            <a:r>
              <a:rPr lang="en-US" smtClean="0">
                <a:solidFill>
                  <a:srgbClr val="0066FF"/>
                </a:solidFill>
              </a:rPr>
              <a:t>{P} </a:t>
            </a:r>
            <a:r>
              <a:rPr lang="en-US" smtClean="0">
                <a:solidFill>
                  <a:srgbClr val="00FF00"/>
                </a:solidFill>
              </a:rPr>
              <a:t>if B then S0</a:t>
            </a:r>
            <a:r>
              <a:rPr lang="en-US" smtClean="0">
                <a:solidFill>
                  <a:srgbClr val="0066FF"/>
                </a:solidFill>
              </a:rPr>
              <a:t> {Q}</a:t>
            </a:r>
          </a:p>
          <a:p>
            <a:pPr lvl="1" eaLnBrk="1" hangingPunct="1">
              <a:lnSpc>
                <a:spcPct val="80000"/>
              </a:lnSpc>
              <a:buFontTx/>
              <a:buNone/>
            </a:pPr>
            <a:endParaRPr lang="en-US" smtClean="0">
              <a:solidFill>
                <a:srgbClr val="0066FF"/>
              </a:solidFill>
            </a:endParaRPr>
          </a:p>
          <a:p>
            <a:pPr eaLnBrk="1" hangingPunct="1">
              <a:lnSpc>
                <a:spcPct val="80000"/>
              </a:lnSpc>
              <a:buFontTx/>
              <a:buNone/>
            </a:pPr>
            <a:r>
              <a:rPr lang="en-US" sz="2400" smtClean="0"/>
              <a:t>There are two cases:</a:t>
            </a:r>
          </a:p>
          <a:p>
            <a:pPr eaLnBrk="1" hangingPunct="1">
              <a:lnSpc>
                <a:spcPct val="80000"/>
              </a:lnSpc>
              <a:buFontTx/>
              <a:buNone/>
            </a:pPr>
            <a:r>
              <a:rPr lang="en-US" sz="2400" smtClean="0"/>
              <a:t>	P is true and B is true and S0 is executed so we need  </a:t>
            </a:r>
          </a:p>
          <a:p>
            <a:pPr eaLnBrk="1" hangingPunct="1">
              <a:lnSpc>
                <a:spcPct val="80000"/>
              </a:lnSpc>
              <a:buFontTx/>
              <a:buNone/>
            </a:pPr>
            <a:r>
              <a:rPr lang="en-US" sz="2400" smtClean="0"/>
              <a:t>		</a:t>
            </a:r>
            <a:r>
              <a:rPr lang="en-US" sz="2800" smtClean="0">
                <a:solidFill>
                  <a:srgbClr val="0066FF"/>
                </a:solidFill>
              </a:rPr>
              <a:t>{P and B} </a:t>
            </a:r>
            <a:r>
              <a:rPr lang="en-US" sz="2800" smtClean="0">
                <a:solidFill>
                  <a:srgbClr val="00FF00"/>
                </a:solidFill>
              </a:rPr>
              <a:t>S0</a:t>
            </a:r>
            <a:r>
              <a:rPr lang="en-US" sz="2800" smtClean="0">
                <a:solidFill>
                  <a:srgbClr val="0066FF"/>
                </a:solidFill>
              </a:rPr>
              <a:t> {Q}</a:t>
            </a:r>
          </a:p>
          <a:p>
            <a:pPr eaLnBrk="1" hangingPunct="1">
              <a:lnSpc>
                <a:spcPct val="80000"/>
              </a:lnSpc>
              <a:buFontTx/>
              <a:buNone/>
            </a:pPr>
            <a:endParaRPr lang="en-US" sz="2400" smtClean="0">
              <a:solidFill>
                <a:srgbClr val="0066FF"/>
              </a:solidFill>
            </a:endParaRPr>
          </a:p>
          <a:p>
            <a:pPr eaLnBrk="1" hangingPunct="1">
              <a:lnSpc>
                <a:spcPct val="80000"/>
              </a:lnSpc>
              <a:buFontTx/>
              <a:buNone/>
            </a:pPr>
            <a:r>
              <a:rPr lang="en-US" sz="2400" smtClean="0"/>
              <a:t>	P is true and B is not true and nothing happens so we need </a:t>
            </a:r>
          </a:p>
          <a:p>
            <a:pPr eaLnBrk="1" hangingPunct="1">
              <a:lnSpc>
                <a:spcPct val="80000"/>
              </a:lnSpc>
              <a:buFontTx/>
              <a:buNone/>
            </a:pPr>
            <a:r>
              <a:rPr lang="en-US" sz="2400" smtClean="0"/>
              <a:t>		</a:t>
            </a:r>
            <a:r>
              <a:rPr lang="en-US" sz="2800" smtClean="0"/>
              <a:t>?????</a:t>
            </a:r>
          </a:p>
        </p:txBody>
      </p:sp>
      <p:sp>
        <p:nvSpPr>
          <p:cNvPr id="62466" name="Rectangle 3"/>
          <p:cNvSpPr>
            <a:spLocks noGrp="1" noChangeArrowheads="1"/>
          </p:cNvSpPr>
          <p:nvPr>
            <p:ph type="title"/>
          </p:nvPr>
        </p:nvSpPr>
        <p:spPr/>
        <p:txBody>
          <a:bodyPr/>
          <a:lstStyle/>
          <a:p>
            <a:pPr eaLnBrk="1" hangingPunct="1"/>
            <a:r>
              <a:rPr lang="en-US" smtClean="0"/>
              <a:t>If statement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idx="1"/>
          </p:nvPr>
        </p:nvSpPr>
        <p:spPr>
          <a:xfrm>
            <a:off x="457200" y="1524000"/>
            <a:ext cx="8229600" cy="5105400"/>
          </a:xfrm>
        </p:spPr>
        <p:txBody>
          <a:bodyPr/>
          <a:lstStyle/>
          <a:p>
            <a:pPr eaLnBrk="1" hangingPunct="1">
              <a:lnSpc>
                <a:spcPct val="80000"/>
              </a:lnSpc>
            </a:pPr>
            <a:endParaRPr lang="en-US" sz="1800" smtClean="0"/>
          </a:p>
          <a:p>
            <a:pPr eaLnBrk="1" hangingPunct="1">
              <a:lnSpc>
                <a:spcPct val="80000"/>
              </a:lnSpc>
              <a:buFontTx/>
              <a:buNone/>
            </a:pPr>
            <a:r>
              <a:rPr lang="en-US" sz="2800" smtClean="0">
                <a:solidFill>
                  <a:srgbClr val="00FF00"/>
                </a:solidFill>
              </a:rPr>
              <a:t>if B then S0</a:t>
            </a:r>
            <a:r>
              <a:rPr lang="en-US" sz="2800" smtClean="0"/>
              <a:t> </a:t>
            </a:r>
          </a:p>
          <a:p>
            <a:pPr eaLnBrk="1" hangingPunct="1">
              <a:lnSpc>
                <a:spcPct val="80000"/>
              </a:lnSpc>
              <a:buFontTx/>
              <a:buNone/>
            </a:pPr>
            <a:endParaRPr lang="en-US" sz="2800" smtClean="0"/>
          </a:p>
          <a:p>
            <a:pPr eaLnBrk="1" hangingPunct="1">
              <a:lnSpc>
                <a:spcPct val="80000"/>
              </a:lnSpc>
              <a:buFontTx/>
              <a:buNone/>
            </a:pPr>
            <a:r>
              <a:rPr lang="en-US" sz="2400" smtClean="0"/>
              <a:t>Suppose desired specification is </a:t>
            </a:r>
          </a:p>
          <a:p>
            <a:pPr lvl="1" eaLnBrk="1" hangingPunct="1">
              <a:lnSpc>
                <a:spcPct val="80000"/>
              </a:lnSpc>
              <a:buFontTx/>
              <a:buNone/>
            </a:pPr>
            <a:r>
              <a:rPr lang="en-US" smtClean="0">
                <a:solidFill>
                  <a:srgbClr val="0066FF"/>
                </a:solidFill>
              </a:rPr>
              <a:t>{P} </a:t>
            </a:r>
            <a:r>
              <a:rPr lang="en-US" smtClean="0">
                <a:solidFill>
                  <a:srgbClr val="00FF00"/>
                </a:solidFill>
              </a:rPr>
              <a:t>if B then S0</a:t>
            </a:r>
            <a:r>
              <a:rPr lang="en-US" smtClean="0">
                <a:solidFill>
                  <a:srgbClr val="0066FF"/>
                </a:solidFill>
              </a:rPr>
              <a:t> {Q}</a:t>
            </a:r>
          </a:p>
          <a:p>
            <a:pPr lvl="1" eaLnBrk="1" hangingPunct="1">
              <a:lnSpc>
                <a:spcPct val="80000"/>
              </a:lnSpc>
              <a:buFontTx/>
              <a:buNone/>
            </a:pPr>
            <a:endParaRPr lang="en-US" smtClean="0">
              <a:solidFill>
                <a:srgbClr val="0066FF"/>
              </a:solidFill>
            </a:endParaRPr>
          </a:p>
          <a:p>
            <a:pPr eaLnBrk="1" hangingPunct="1">
              <a:lnSpc>
                <a:spcPct val="80000"/>
              </a:lnSpc>
              <a:buFontTx/>
              <a:buNone/>
            </a:pPr>
            <a:r>
              <a:rPr lang="en-US" sz="2400" smtClean="0"/>
              <a:t>There are two cases:</a:t>
            </a:r>
          </a:p>
          <a:p>
            <a:pPr eaLnBrk="1" hangingPunct="1">
              <a:lnSpc>
                <a:spcPct val="80000"/>
              </a:lnSpc>
              <a:buFontTx/>
              <a:buNone/>
            </a:pPr>
            <a:r>
              <a:rPr lang="en-US" sz="2400" smtClean="0"/>
              <a:t>	P is true and B is true and S0 is executed so we need  </a:t>
            </a:r>
          </a:p>
          <a:p>
            <a:pPr eaLnBrk="1" hangingPunct="1">
              <a:lnSpc>
                <a:spcPct val="80000"/>
              </a:lnSpc>
              <a:buFontTx/>
              <a:buNone/>
            </a:pPr>
            <a:r>
              <a:rPr lang="en-US" sz="2400" smtClean="0"/>
              <a:t>		</a:t>
            </a:r>
            <a:r>
              <a:rPr lang="en-US" sz="2800" smtClean="0">
                <a:solidFill>
                  <a:srgbClr val="0066FF"/>
                </a:solidFill>
              </a:rPr>
              <a:t>{P and B} </a:t>
            </a:r>
            <a:r>
              <a:rPr lang="en-US" sz="2800" smtClean="0">
                <a:solidFill>
                  <a:srgbClr val="00FF00"/>
                </a:solidFill>
              </a:rPr>
              <a:t>S0</a:t>
            </a:r>
            <a:r>
              <a:rPr lang="en-US" sz="2800" smtClean="0">
                <a:solidFill>
                  <a:srgbClr val="0066FF"/>
                </a:solidFill>
              </a:rPr>
              <a:t> {Q}</a:t>
            </a:r>
          </a:p>
          <a:p>
            <a:pPr eaLnBrk="1" hangingPunct="1">
              <a:lnSpc>
                <a:spcPct val="80000"/>
              </a:lnSpc>
              <a:buFontTx/>
              <a:buNone/>
            </a:pPr>
            <a:endParaRPr lang="en-US" sz="2400" smtClean="0">
              <a:solidFill>
                <a:srgbClr val="0066FF"/>
              </a:solidFill>
            </a:endParaRPr>
          </a:p>
          <a:p>
            <a:pPr eaLnBrk="1" hangingPunct="1">
              <a:lnSpc>
                <a:spcPct val="80000"/>
              </a:lnSpc>
              <a:buFontTx/>
              <a:buNone/>
            </a:pPr>
            <a:r>
              <a:rPr lang="en-US" sz="2400" smtClean="0"/>
              <a:t>	P is true and B is not true and nothing happens so we need </a:t>
            </a:r>
          </a:p>
          <a:p>
            <a:pPr eaLnBrk="1" hangingPunct="1">
              <a:lnSpc>
                <a:spcPct val="80000"/>
              </a:lnSpc>
              <a:buFontTx/>
              <a:buNone/>
            </a:pPr>
            <a:r>
              <a:rPr lang="en-US" sz="2400" smtClean="0"/>
              <a:t>		</a:t>
            </a:r>
            <a:r>
              <a:rPr lang="en-US" sz="2800" smtClean="0"/>
              <a:t>(P and </a:t>
            </a:r>
            <a:r>
              <a:rPr lang="en-US" sz="2800" smtClean="0">
                <a:cs typeface="Arial" charset="0"/>
              </a:rPr>
              <a:t>¬</a:t>
            </a:r>
            <a:r>
              <a:rPr lang="en-US" sz="2800" smtClean="0"/>
              <a:t> B) </a:t>
            </a:r>
            <a:r>
              <a:rPr lang="en-US" sz="2800" smtClean="0">
                <a:sym typeface="Symbol" pitchFamily="18" charset="2"/>
              </a:rPr>
              <a:t></a:t>
            </a:r>
            <a:r>
              <a:rPr lang="en-US" sz="2800" smtClean="0"/>
              <a:t> Q</a:t>
            </a:r>
          </a:p>
        </p:txBody>
      </p:sp>
      <p:sp>
        <p:nvSpPr>
          <p:cNvPr id="63490" name="Rectangle 3"/>
          <p:cNvSpPr>
            <a:spLocks noGrp="1" noChangeArrowheads="1"/>
          </p:cNvSpPr>
          <p:nvPr>
            <p:ph type="title"/>
          </p:nvPr>
        </p:nvSpPr>
        <p:spPr/>
        <p:txBody>
          <a:bodyPr/>
          <a:lstStyle/>
          <a:p>
            <a:pPr eaLnBrk="1" hangingPunct="1"/>
            <a:r>
              <a:rPr lang="en-US" smtClean="0"/>
              <a:t>If statement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idx="1"/>
          </p:nvPr>
        </p:nvSpPr>
        <p:spPr>
          <a:xfrm>
            <a:off x="457200" y="609600"/>
            <a:ext cx="8229600" cy="5516563"/>
          </a:xfrm>
        </p:spPr>
        <p:txBody>
          <a:bodyPr/>
          <a:lstStyle/>
          <a:p>
            <a:pPr eaLnBrk="1" hangingPunct="1">
              <a:buFontTx/>
              <a:buNone/>
            </a:pPr>
            <a:r>
              <a:rPr lang="en-US" smtClean="0"/>
              <a:t>thus the rule becomes</a:t>
            </a:r>
          </a:p>
          <a:p>
            <a:pPr eaLnBrk="1" hangingPunct="1">
              <a:buFontTx/>
              <a:buNone/>
            </a:pPr>
            <a:endParaRPr lang="en-US" u="sng" smtClean="0"/>
          </a:p>
          <a:p>
            <a:pPr algn="ctr" eaLnBrk="1" hangingPunct="1">
              <a:buFontTx/>
              <a:buNone/>
            </a:pPr>
            <a:r>
              <a:rPr lang="en-US" u="sng" smtClean="0">
                <a:solidFill>
                  <a:srgbClr val="0066FF"/>
                </a:solidFill>
              </a:rPr>
              <a:t>{P and B} </a:t>
            </a:r>
            <a:r>
              <a:rPr lang="en-US" u="sng" smtClean="0">
                <a:solidFill>
                  <a:srgbClr val="00FF00"/>
                </a:solidFill>
              </a:rPr>
              <a:t>S0</a:t>
            </a:r>
            <a:r>
              <a:rPr lang="en-US" u="sng" smtClean="0">
                <a:solidFill>
                  <a:srgbClr val="0066FF"/>
                </a:solidFill>
              </a:rPr>
              <a:t> {Q},</a:t>
            </a:r>
            <a:r>
              <a:rPr lang="en-US" u="sng" smtClean="0"/>
              <a:t> (P and </a:t>
            </a:r>
            <a:r>
              <a:rPr lang="en-US" u="sng" smtClean="0">
                <a:cs typeface="Arial" charset="0"/>
              </a:rPr>
              <a:t>¬</a:t>
            </a:r>
            <a:r>
              <a:rPr lang="en-US" u="sng" smtClean="0"/>
              <a:t> B </a:t>
            </a:r>
            <a:r>
              <a:rPr lang="en-US" u="sng" smtClean="0">
                <a:sym typeface="Symbol" pitchFamily="18" charset="2"/>
              </a:rPr>
              <a:t> </a:t>
            </a:r>
            <a:r>
              <a:rPr lang="en-US" u="sng" smtClean="0"/>
              <a:t>Q)</a:t>
            </a:r>
            <a:endParaRPr lang="en-US" smtClean="0"/>
          </a:p>
          <a:p>
            <a:pPr algn="ctr" eaLnBrk="1" hangingPunct="1">
              <a:buFontTx/>
              <a:buNone/>
            </a:pPr>
            <a:r>
              <a:rPr lang="en-US" smtClean="0">
                <a:solidFill>
                  <a:srgbClr val="0066FF"/>
                </a:solidFill>
              </a:rPr>
              <a:t>{P} </a:t>
            </a:r>
            <a:r>
              <a:rPr lang="en-US" smtClean="0">
                <a:solidFill>
                  <a:srgbClr val="00FF00"/>
                </a:solidFill>
              </a:rPr>
              <a:t>if B then S0</a:t>
            </a:r>
            <a:r>
              <a:rPr lang="en-US" smtClean="0">
                <a:solidFill>
                  <a:srgbClr val="0066FF"/>
                </a:solidFill>
              </a:rPr>
              <a:t> {Q}</a:t>
            </a:r>
          </a:p>
          <a:p>
            <a:pPr eaLnBrk="1" hangingPunct="1">
              <a:buFontTx/>
              <a:buNone/>
            </a:pPr>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eaLnBrk="1" hangingPunct="1">
              <a:buFontTx/>
              <a:buNone/>
            </a:pPr>
            <a:r>
              <a:rPr lang="en-US" smtClean="0">
                <a:solidFill>
                  <a:srgbClr val="00FF00"/>
                </a:solidFill>
              </a:rPr>
              <a:t>if B then S0 else S1</a:t>
            </a:r>
            <a:r>
              <a:rPr lang="en-US" smtClean="0"/>
              <a:t> </a:t>
            </a:r>
          </a:p>
          <a:p>
            <a:pPr eaLnBrk="1" hangingPunct="1">
              <a:buFontTx/>
              <a:buNone/>
            </a:pPr>
            <a:endParaRPr lang="en-US" smtClean="0"/>
          </a:p>
          <a:p>
            <a:pPr eaLnBrk="1" hangingPunct="1">
              <a:buFontTx/>
              <a:buNone/>
            </a:pPr>
            <a:r>
              <a:rPr lang="en-US" smtClean="0">
                <a:solidFill>
                  <a:srgbClr val="0066FF"/>
                </a:solidFill>
              </a:rPr>
              <a:t>???????</a:t>
            </a:r>
          </a:p>
          <a:p>
            <a:pPr lvl="1" eaLnBrk="1" hangingPunct="1">
              <a:buFontTx/>
              <a:buNone/>
            </a:pPr>
            <a:endParaRPr lang="en-US" smtClean="0">
              <a:solidFill>
                <a:srgbClr val="0066FF"/>
              </a:solidFill>
            </a:endParaRPr>
          </a:p>
        </p:txBody>
      </p:sp>
      <p:sp>
        <p:nvSpPr>
          <p:cNvPr id="65538" name="Rectangle 2"/>
          <p:cNvSpPr>
            <a:spLocks noGrp="1" noChangeArrowheads="1"/>
          </p:cNvSpPr>
          <p:nvPr>
            <p:ph type="title"/>
          </p:nvPr>
        </p:nvSpPr>
        <p:spPr/>
        <p:txBody>
          <a:bodyPr/>
          <a:lstStyle/>
          <a:p>
            <a:pPr eaLnBrk="1" hangingPunct="1"/>
            <a:r>
              <a:rPr lang="en-US" smtClean="0"/>
              <a:t>if-else statement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pPr eaLnBrk="1" hangingPunct="1">
              <a:buFontTx/>
              <a:buNone/>
            </a:pPr>
            <a:r>
              <a:rPr lang="en-US" smtClean="0">
                <a:solidFill>
                  <a:srgbClr val="00FF00"/>
                </a:solidFill>
              </a:rPr>
              <a:t>if B then S0 else S1</a:t>
            </a:r>
            <a:r>
              <a:rPr lang="en-US" smtClean="0"/>
              <a:t> </a:t>
            </a:r>
          </a:p>
          <a:p>
            <a:pPr eaLnBrk="1" hangingPunct="1">
              <a:buFontTx/>
              <a:buNone/>
            </a:pPr>
            <a:endParaRPr lang="en-US" smtClean="0"/>
          </a:p>
          <a:p>
            <a:pPr algn="ctr" eaLnBrk="1" hangingPunct="1">
              <a:buFontTx/>
              <a:buNone/>
            </a:pPr>
            <a:r>
              <a:rPr lang="en-US" u="sng" smtClean="0">
                <a:solidFill>
                  <a:srgbClr val="0066FF"/>
                </a:solidFill>
              </a:rPr>
              <a:t>{P and B} </a:t>
            </a:r>
            <a:r>
              <a:rPr lang="en-US" u="sng" smtClean="0">
                <a:solidFill>
                  <a:srgbClr val="00FF00"/>
                </a:solidFill>
              </a:rPr>
              <a:t>S0</a:t>
            </a:r>
            <a:r>
              <a:rPr lang="en-US" u="sng" smtClean="0">
                <a:solidFill>
                  <a:srgbClr val="0066FF"/>
                </a:solidFill>
              </a:rPr>
              <a:t> {Q}, {P and </a:t>
            </a:r>
            <a:r>
              <a:rPr lang="en-US" u="sng" smtClean="0">
                <a:solidFill>
                  <a:srgbClr val="0066FF"/>
                </a:solidFill>
                <a:cs typeface="Arial" charset="0"/>
              </a:rPr>
              <a:t>¬</a:t>
            </a:r>
            <a:r>
              <a:rPr lang="en-US" u="sng" smtClean="0">
                <a:solidFill>
                  <a:srgbClr val="0066FF"/>
                </a:solidFill>
              </a:rPr>
              <a:t> B} </a:t>
            </a:r>
            <a:r>
              <a:rPr lang="en-US" u="sng" smtClean="0">
                <a:solidFill>
                  <a:srgbClr val="00FF00"/>
                </a:solidFill>
              </a:rPr>
              <a:t>S1</a:t>
            </a:r>
            <a:r>
              <a:rPr lang="en-US" u="sng" smtClean="0">
                <a:solidFill>
                  <a:srgbClr val="0066FF"/>
                </a:solidFill>
              </a:rPr>
              <a:t> {Q}</a:t>
            </a:r>
            <a:endParaRPr lang="en-US" smtClean="0">
              <a:solidFill>
                <a:srgbClr val="0066FF"/>
              </a:solidFill>
            </a:endParaRPr>
          </a:p>
          <a:p>
            <a:pPr algn="ctr" eaLnBrk="1" hangingPunct="1">
              <a:buFontTx/>
              <a:buNone/>
            </a:pPr>
            <a:r>
              <a:rPr lang="en-US" smtClean="0">
                <a:solidFill>
                  <a:srgbClr val="0066FF"/>
                </a:solidFill>
              </a:rPr>
              <a:t>{P} </a:t>
            </a:r>
            <a:r>
              <a:rPr lang="en-US" smtClean="0">
                <a:solidFill>
                  <a:srgbClr val="00FF00"/>
                </a:solidFill>
              </a:rPr>
              <a:t>if B then S0 then S1</a:t>
            </a:r>
            <a:r>
              <a:rPr lang="en-US" smtClean="0">
                <a:solidFill>
                  <a:srgbClr val="0066FF"/>
                </a:solidFill>
              </a:rPr>
              <a:t> {Q}</a:t>
            </a:r>
          </a:p>
          <a:p>
            <a:pPr algn="ctr" eaLnBrk="1" hangingPunct="1">
              <a:buFontTx/>
              <a:buNone/>
            </a:pPr>
            <a:endParaRPr lang="en-US" smtClean="0">
              <a:solidFill>
                <a:srgbClr val="0066FF"/>
              </a:solidFill>
            </a:endParaRPr>
          </a:p>
          <a:p>
            <a:pPr eaLnBrk="1" hangingPunct="1">
              <a:buFontTx/>
              <a:buNone/>
            </a:pPr>
            <a:r>
              <a:rPr lang="en-US" smtClean="0">
                <a:solidFill>
                  <a:srgbClr val="0066FF"/>
                </a:solidFill>
              </a:rPr>
              <a:t>Remark:</a:t>
            </a:r>
          </a:p>
          <a:p>
            <a:pPr eaLnBrk="1" hangingPunct="1">
              <a:buFontTx/>
              <a:buNone/>
            </a:pPr>
            <a:r>
              <a:rPr lang="en-US" smtClean="0">
                <a:solidFill>
                  <a:srgbClr val="00FF00"/>
                </a:solidFill>
              </a:rPr>
              <a:t>if B then S0 = if B then S0 else skip</a:t>
            </a:r>
          </a:p>
          <a:p>
            <a:pPr algn="ctr" eaLnBrk="1" hangingPunct="1">
              <a:buFontTx/>
              <a:buNone/>
            </a:pPr>
            <a:endParaRPr lang="en-US" smtClean="0">
              <a:solidFill>
                <a:srgbClr val="00FF00"/>
              </a:solidFill>
            </a:endParaRPr>
          </a:p>
        </p:txBody>
      </p:sp>
      <p:sp>
        <p:nvSpPr>
          <p:cNvPr id="66562" name="Rectangle 2"/>
          <p:cNvSpPr>
            <a:spLocks noGrp="1" noChangeArrowheads="1"/>
          </p:cNvSpPr>
          <p:nvPr>
            <p:ph type="title"/>
          </p:nvPr>
        </p:nvSpPr>
        <p:spPr/>
        <p:txBody>
          <a:bodyPr/>
          <a:lstStyle/>
          <a:p>
            <a:pPr eaLnBrk="1" hangingPunct="1"/>
            <a:r>
              <a:rPr lang="en-US" smtClean="0"/>
              <a:t>if-else statement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457200" y="457200"/>
            <a:ext cx="8229600" cy="5668963"/>
          </a:xfrm>
        </p:spPr>
        <p:txBody>
          <a:bodyPr/>
          <a:lstStyle/>
          <a:p>
            <a:pPr eaLnBrk="1" hangingPunct="1">
              <a:lnSpc>
                <a:spcPct val="80000"/>
              </a:lnSpc>
              <a:buFontTx/>
              <a:buNone/>
            </a:pPr>
            <a:r>
              <a:rPr lang="en-US" sz="2800" dirty="0" smtClean="0"/>
              <a:t>Develop program S to satisfy</a:t>
            </a:r>
          </a:p>
          <a:p>
            <a:pPr lvl="1" eaLnBrk="1" hangingPunct="1">
              <a:lnSpc>
                <a:spcPct val="80000"/>
              </a:lnSpc>
              <a:buFontTx/>
              <a:buNone/>
            </a:pPr>
            <a:r>
              <a:rPr lang="en-US" dirty="0" smtClean="0">
                <a:solidFill>
                  <a:srgbClr val="0066FF"/>
                </a:solidFill>
              </a:rPr>
              <a:t>{x = X and y = Y}</a:t>
            </a:r>
          </a:p>
          <a:p>
            <a:pPr lvl="1" eaLnBrk="1" hangingPunct="1">
              <a:lnSpc>
                <a:spcPct val="80000"/>
              </a:lnSpc>
              <a:buFontTx/>
              <a:buNone/>
            </a:pPr>
            <a:r>
              <a:rPr lang="en-US" dirty="0" smtClean="0">
                <a:solidFill>
                  <a:srgbClr val="00FF00"/>
                </a:solidFill>
              </a:rPr>
              <a:t>S</a:t>
            </a:r>
          </a:p>
          <a:p>
            <a:pPr lvl="1" eaLnBrk="1" hangingPunct="1">
              <a:lnSpc>
                <a:spcPct val="80000"/>
              </a:lnSpc>
              <a:buFontTx/>
              <a:buNone/>
            </a:pPr>
            <a:r>
              <a:rPr lang="en-US" dirty="0" smtClean="0">
                <a:solidFill>
                  <a:srgbClr val="0066FF"/>
                </a:solidFill>
              </a:rPr>
              <a:t>{(x = X or x = Y) and x </a:t>
            </a:r>
            <a:r>
              <a:rPr lang="en-US" dirty="0" smtClean="0">
                <a:solidFill>
                  <a:srgbClr val="0066FF"/>
                </a:solidFill>
                <a:sym typeface="Symbol" pitchFamily="18" charset="2"/>
              </a:rPr>
              <a:t></a:t>
            </a:r>
            <a:r>
              <a:rPr lang="en-US" dirty="0" smtClean="0">
                <a:solidFill>
                  <a:srgbClr val="0066FF"/>
                </a:solidFill>
              </a:rPr>
              <a:t> X and x </a:t>
            </a:r>
            <a:r>
              <a:rPr lang="en-US" dirty="0" smtClean="0">
                <a:solidFill>
                  <a:srgbClr val="0066FF"/>
                </a:solidFill>
                <a:sym typeface="Symbol" pitchFamily="18" charset="2"/>
              </a:rPr>
              <a:t></a:t>
            </a:r>
            <a:r>
              <a:rPr lang="en-US" dirty="0" smtClean="0">
                <a:solidFill>
                  <a:srgbClr val="0066FF"/>
                </a:solidFill>
              </a:rPr>
              <a:t> Y}</a:t>
            </a:r>
          </a:p>
          <a:p>
            <a:pPr eaLnBrk="1" hangingPunct="1">
              <a:lnSpc>
                <a:spcPct val="80000"/>
              </a:lnSpc>
              <a:buFontTx/>
              <a:buNone/>
            </a:pPr>
            <a:r>
              <a:rPr lang="en-US" sz="2800" dirty="0" err="1" smtClean="0"/>
              <a:t>i.e</a:t>
            </a:r>
            <a:r>
              <a:rPr lang="en-US" sz="2800" dirty="0" smtClean="0"/>
              <a:t> x is set to the maximum of X and Y</a:t>
            </a:r>
          </a:p>
          <a:p>
            <a:pPr eaLnBrk="1" hangingPunct="1">
              <a:lnSpc>
                <a:spcPct val="80000"/>
              </a:lnSpc>
              <a:buFontTx/>
              <a:buNone/>
            </a:pPr>
            <a:endParaRPr lang="en-US" sz="2800" dirty="0" smtClean="0"/>
          </a:p>
          <a:p>
            <a:pPr eaLnBrk="1" hangingPunct="1">
              <a:lnSpc>
                <a:spcPct val="80000"/>
              </a:lnSpc>
              <a:buFontTx/>
              <a:buNone/>
            </a:pPr>
            <a:r>
              <a:rPr lang="en-US" sz="2800" dirty="0" smtClean="0"/>
              <a:t>Reasoning</a:t>
            </a:r>
          </a:p>
          <a:p>
            <a:pPr eaLnBrk="1" hangingPunct="1">
              <a:lnSpc>
                <a:spcPct val="80000"/>
              </a:lnSpc>
              <a:buFontTx/>
              <a:buNone/>
            </a:pPr>
            <a:r>
              <a:rPr lang="en-US" sz="2800" dirty="0" smtClean="0"/>
              <a:t>There are two ways to establish (x = X or x = Y) starting in a state satisfying the precondition:</a:t>
            </a:r>
          </a:p>
          <a:p>
            <a:pPr eaLnBrk="1" hangingPunct="1">
              <a:lnSpc>
                <a:spcPct val="80000"/>
              </a:lnSpc>
              <a:buFontTx/>
              <a:buNone/>
            </a:pPr>
            <a:endParaRPr lang="en-US" sz="2800" dirty="0" smtClean="0"/>
          </a:p>
          <a:p>
            <a:pPr lvl="1" eaLnBrk="1" hangingPunct="1">
              <a:lnSpc>
                <a:spcPct val="80000"/>
              </a:lnSpc>
              <a:buFontTx/>
              <a:buNone/>
            </a:pPr>
            <a:r>
              <a:rPr lang="en-US" dirty="0" smtClean="0">
                <a:solidFill>
                  <a:srgbClr val="00FF00"/>
                </a:solidFill>
              </a:rPr>
              <a:t>x := x, or skip</a:t>
            </a:r>
            <a:r>
              <a:rPr lang="en-US" dirty="0" smtClean="0"/>
              <a:t> (establishes x = X)</a:t>
            </a:r>
          </a:p>
          <a:p>
            <a:pPr lvl="1" eaLnBrk="1" hangingPunct="1">
              <a:lnSpc>
                <a:spcPct val="80000"/>
              </a:lnSpc>
              <a:buFontTx/>
              <a:buNone/>
            </a:pPr>
            <a:endParaRPr lang="en-US" dirty="0" smtClean="0"/>
          </a:p>
          <a:p>
            <a:pPr lvl="1" eaLnBrk="1" hangingPunct="1">
              <a:lnSpc>
                <a:spcPct val="80000"/>
              </a:lnSpc>
              <a:buFontTx/>
              <a:buNone/>
            </a:pPr>
            <a:r>
              <a:rPr lang="en-US" dirty="0" smtClean="0">
                <a:solidFill>
                  <a:srgbClr val="00FF00"/>
                </a:solidFill>
              </a:rPr>
              <a:t>x := y</a:t>
            </a:r>
            <a:r>
              <a:rPr lang="en-US" dirty="0" smtClean="0"/>
              <a:t> (establishes x = 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457200" y="533400"/>
            <a:ext cx="8229600" cy="5943600"/>
          </a:xfrm>
        </p:spPr>
        <p:txBody>
          <a:bodyPr/>
          <a:lstStyle/>
          <a:p>
            <a:pPr eaLnBrk="1" hangingPunct="1">
              <a:lnSpc>
                <a:spcPct val="80000"/>
              </a:lnSpc>
              <a:buFontTx/>
              <a:buNone/>
            </a:pPr>
            <a:r>
              <a:rPr lang="en-US" sz="2800" smtClean="0"/>
              <a:t>Consider </a:t>
            </a:r>
            <a:r>
              <a:rPr lang="en-US" sz="2800" smtClean="0">
                <a:solidFill>
                  <a:srgbClr val="00FF00"/>
                </a:solidFill>
              </a:rPr>
              <a:t>x := y</a:t>
            </a:r>
          </a:p>
          <a:p>
            <a:pPr eaLnBrk="1" hangingPunct="1">
              <a:lnSpc>
                <a:spcPct val="80000"/>
              </a:lnSpc>
              <a:buFontTx/>
              <a:buNone/>
            </a:pPr>
            <a:endParaRPr lang="en-US" sz="2800" smtClean="0"/>
          </a:p>
          <a:p>
            <a:pPr eaLnBrk="1" hangingPunct="1">
              <a:lnSpc>
                <a:spcPct val="80000"/>
              </a:lnSpc>
              <a:buFontTx/>
              <a:buNone/>
            </a:pPr>
            <a:r>
              <a:rPr lang="en-US" sz="2800" smtClean="0"/>
              <a:t>Start with the postcondition and calculate a valid precondition using the assignment axiom</a:t>
            </a:r>
          </a:p>
          <a:p>
            <a:pPr eaLnBrk="1" hangingPunct="1">
              <a:lnSpc>
                <a:spcPct val="80000"/>
              </a:lnSpc>
              <a:buFontTx/>
              <a:buNone/>
            </a:pPr>
            <a:endParaRPr lang="en-US" sz="2800" smtClean="0"/>
          </a:p>
          <a:p>
            <a:pPr eaLnBrk="1" hangingPunct="1">
              <a:lnSpc>
                <a:spcPct val="80000"/>
              </a:lnSpc>
              <a:buFontTx/>
              <a:buNone/>
            </a:pPr>
            <a:r>
              <a:rPr lang="en-US" sz="2800" smtClean="0">
                <a:solidFill>
                  <a:srgbClr val="0066FF"/>
                </a:solidFill>
              </a:rPr>
              <a:t>{(</a:t>
            </a:r>
            <a:r>
              <a:rPr lang="en-US" sz="2800" smtClean="0">
                <a:solidFill>
                  <a:srgbClr val="FF0066"/>
                </a:solidFill>
              </a:rPr>
              <a:t>y</a:t>
            </a:r>
            <a:r>
              <a:rPr lang="en-US" sz="2800" smtClean="0">
                <a:solidFill>
                  <a:srgbClr val="0066FF"/>
                </a:solidFill>
              </a:rPr>
              <a:t> = x or </a:t>
            </a:r>
            <a:r>
              <a:rPr lang="en-US" sz="2800" smtClean="0">
                <a:solidFill>
                  <a:srgbClr val="FF0066"/>
                </a:solidFill>
              </a:rPr>
              <a:t>y</a:t>
            </a:r>
            <a:r>
              <a:rPr lang="en-US" sz="2800" smtClean="0">
                <a:solidFill>
                  <a:srgbClr val="0066FF"/>
                </a:solidFill>
              </a:rPr>
              <a:t> = Y) and </a:t>
            </a:r>
            <a:r>
              <a:rPr lang="en-US" sz="2800" smtClean="0">
                <a:solidFill>
                  <a:srgbClr val="FF0066"/>
                </a:solidFill>
              </a:rPr>
              <a:t>y</a:t>
            </a:r>
            <a:r>
              <a:rPr lang="en-US" sz="2800" smtClean="0">
                <a:solidFill>
                  <a:srgbClr val="0066FF"/>
                </a:solidFill>
              </a:rPr>
              <a:t> </a:t>
            </a:r>
            <a:r>
              <a:rPr lang="en-US" sz="2800" smtClean="0">
                <a:solidFill>
                  <a:srgbClr val="0066FF"/>
                </a:solidFill>
                <a:sym typeface="Symbol" pitchFamily="18" charset="2"/>
              </a:rPr>
              <a:t></a:t>
            </a:r>
            <a:r>
              <a:rPr lang="en-US" sz="2800" smtClean="0">
                <a:solidFill>
                  <a:srgbClr val="0066FF"/>
                </a:solidFill>
              </a:rPr>
              <a:t> X and </a:t>
            </a:r>
            <a:r>
              <a:rPr lang="en-US" sz="2800" smtClean="0">
                <a:solidFill>
                  <a:srgbClr val="FF0066"/>
                </a:solidFill>
              </a:rPr>
              <a:t>y</a:t>
            </a:r>
            <a:r>
              <a:rPr lang="en-US" sz="2800" smtClean="0">
                <a:solidFill>
                  <a:srgbClr val="0066FF"/>
                </a:solidFill>
              </a:rPr>
              <a:t> </a:t>
            </a:r>
            <a:r>
              <a:rPr lang="en-US" sz="2800" smtClean="0">
                <a:solidFill>
                  <a:srgbClr val="0066FF"/>
                </a:solidFill>
                <a:sym typeface="Symbol" pitchFamily="18" charset="2"/>
              </a:rPr>
              <a:t></a:t>
            </a:r>
            <a:r>
              <a:rPr lang="en-US" sz="2800" smtClean="0">
                <a:solidFill>
                  <a:srgbClr val="0066FF"/>
                </a:solidFill>
              </a:rPr>
              <a:t> Y}</a:t>
            </a:r>
          </a:p>
          <a:p>
            <a:pPr eaLnBrk="1" hangingPunct="1">
              <a:lnSpc>
                <a:spcPct val="80000"/>
              </a:lnSpc>
              <a:buFontTx/>
              <a:buNone/>
            </a:pPr>
            <a:r>
              <a:rPr lang="en-US" sz="2800" smtClean="0">
                <a:solidFill>
                  <a:srgbClr val="00FF00"/>
                </a:solidFill>
              </a:rPr>
              <a:t>x := y</a:t>
            </a:r>
          </a:p>
          <a:p>
            <a:pPr eaLnBrk="1" hangingPunct="1">
              <a:lnSpc>
                <a:spcPct val="80000"/>
              </a:lnSpc>
              <a:buFontTx/>
              <a:buNone/>
            </a:pPr>
            <a:r>
              <a:rPr lang="en-US" sz="2800" smtClean="0"/>
              <a:t> </a:t>
            </a:r>
            <a:r>
              <a:rPr lang="en-US" sz="2800" smtClean="0">
                <a:solidFill>
                  <a:srgbClr val="0066FF"/>
                </a:solidFill>
              </a:rPr>
              <a:t>{(x = X or x = Y) and x </a:t>
            </a:r>
            <a:r>
              <a:rPr lang="en-US" sz="2800" smtClean="0">
                <a:solidFill>
                  <a:srgbClr val="0066FF"/>
                </a:solidFill>
                <a:sym typeface="Symbol" pitchFamily="18" charset="2"/>
              </a:rPr>
              <a:t></a:t>
            </a:r>
            <a:r>
              <a:rPr lang="en-US" sz="2800" smtClean="0">
                <a:solidFill>
                  <a:srgbClr val="0066FF"/>
                </a:solidFill>
              </a:rPr>
              <a:t> X and x </a:t>
            </a:r>
            <a:r>
              <a:rPr lang="en-US" sz="2800" smtClean="0">
                <a:solidFill>
                  <a:srgbClr val="0066FF"/>
                </a:solidFill>
                <a:sym typeface="Symbol" pitchFamily="18" charset="2"/>
              </a:rPr>
              <a:t></a:t>
            </a:r>
            <a:r>
              <a:rPr lang="en-US" sz="2800" smtClean="0">
                <a:solidFill>
                  <a:srgbClr val="0066FF"/>
                </a:solidFill>
              </a:rPr>
              <a:t> Y}</a:t>
            </a:r>
          </a:p>
          <a:p>
            <a:pPr eaLnBrk="1" hangingPunct="1">
              <a:lnSpc>
                <a:spcPct val="80000"/>
              </a:lnSpc>
              <a:buFontTx/>
              <a:buNone/>
            </a:pPr>
            <a:endParaRPr lang="en-US" sz="2800" smtClean="0">
              <a:solidFill>
                <a:srgbClr val="0066FF"/>
              </a:solidFill>
            </a:endParaRPr>
          </a:p>
          <a:p>
            <a:pPr eaLnBrk="1" hangingPunct="1">
              <a:lnSpc>
                <a:spcPct val="80000"/>
              </a:lnSpc>
              <a:buFontTx/>
              <a:buNone/>
            </a:pPr>
            <a:r>
              <a:rPr lang="en-US" sz="2800" smtClean="0"/>
              <a:t>Then we need to find B so that</a:t>
            </a:r>
          </a:p>
          <a:p>
            <a:pPr eaLnBrk="1" hangingPunct="1">
              <a:lnSpc>
                <a:spcPct val="80000"/>
              </a:lnSpc>
              <a:buFontTx/>
              <a:buNone/>
            </a:pPr>
            <a:endParaRPr lang="en-US" sz="2800" smtClean="0"/>
          </a:p>
          <a:p>
            <a:pPr eaLnBrk="1" hangingPunct="1">
              <a:lnSpc>
                <a:spcPct val="80000"/>
              </a:lnSpc>
              <a:buFontTx/>
              <a:buNone/>
            </a:pPr>
            <a:r>
              <a:rPr lang="en-US" sz="2800" smtClean="0"/>
              <a:t>((x = X and y = Y) and B) </a:t>
            </a:r>
            <a:r>
              <a:rPr lang="en-US" sz="2800" smtClean="0">
                <a:sym typeface="Symbol" pitchFamily="18" charset="2"/>
              </a:rPr>
              <a:t>  </a:t>
            </a:r>
          </a:p>
          <a:p>
            <a:pPr eaLnBrk="1" hangingPunct="1">
              <a:lnSpc>
                <a:spcPct val="80000"/>
              </a:lnSpc>
              <a:buFontTx/>
              <a:buNone/>
            </a:pPr>
            <a:r>
              <a:rPr lang="en-US" sz="2800" smtClean="0">
                <a:sym typeface="Symbol" pitchFamily="18" charset="2"/>
              </a:rPr>
              <a:t>( </a:t>
            </a:r>
            <a:r>
              <a:rPr lang="en-US" sz="2800" smtClean="0"/>
              <a:t>(y = x or y = Y) and y </a:t>
            </a:r>
            <a:r>
              <a:rPr lang="en-US" sz="2800" smtClean="0">
                <a:sym typeface="Symbol" pitchFamily="18" charset="2"/>
              </a:rPr>
              <a:t></a:t>
            </a:r>
            <a:r>
              <a:rPr lang="en-US" sz="2800" smtClean="0"/>
              <a:t> X and y </a:t>
            </a:r>
            <a:r>
              <a:rPr lang="en-US" sz="2800" smtClean="0">
                <a:sym typeface="Symbol" pitchFamily="18" charset="2"/>
              </a:rPr>
              <a:t></a:t>
            </a:r>
            <a:r>
              <a:rPr lang="en-US" sz="2800" smtClean="0"/>
              <a:t> Y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609600" y="381000"/>
            <a:ext cx="8229600" cy="5745163"/>
          </a:xfrm>
        </p:spPr>
        <p:txBody>
          <a:bodyPr/>
          <a:lstStyle/>
          <a:p>
            <a:pPr eaLnBrk="1" hangingPunct="1">
              <a:lnSpc>
                <a:spcPct val="90000"/>
              </a:lnSpc>
              <a:buFontTx/>
              <a:buNone/>
            </a:pPr>
            <a:r>
              <a:rPr lang="en-US" smtClean="0"/>
              <a:t>((x = X and y = Y) and B) </a:t>
            </a:r>
            <a:r>
              <a:rPr lang="en-US" smtClean="0">
                <a:sym typeface="Symbol" pitchFamily="18" charset="2"/>
              </a:rPr>
              <a:t>  </a:t>
            </a:r>
          </a:p>
          <a:p>
            <a:pPr eaLnBrk="1" hangingPunct="1">
              <a:lnSpc>
                <a:spcPct val="90000"/>
              </a:lnSpc>
              <a:buFontTx/>
              <a:buNone/>
            </a:pPr>
            <a:r>
              <a:rPr lang="en-US" smtClean="0">
                <a:sym typeface="Symbol" pitchFamily="18" charset="2"/>
              </a:rPr>
              <a:t>( </a:t>
            </a:r>
            <a:r>
              <a:rPr lang="en-US" smtClean="0"/>
              <a:t>(y = x or y = Y) and y </a:t>
            </a:r>
            <a:r>
              <a:rPr lang="en-US" smtClean="0">
                <a:sym typeface="Symbol" pitchFamily="18" charset="2"/>
              </a:rPr>
              <a:t></a:t>
            </a:r>
            <a:r>
              <a:rPr lang="en-US" smtClean="0"/>
              <a:t> X and y </a:t>
            </a:r>
            <a:r>
              <a:rPr lang="en-US" smtClean="0">
                <a:sym typeface="Symbol" pitchFamily="18" charset="2"/>
              </a:rPr>
              <a:t></a:t>
            </a:r>
            <a:r>
              <a:rPr lang="en-US" smtClean="0"/>
              <a:t> Y )</a:t>
            </a:r>
          </a:p>
          <a:p>
            <a:pPr eaLnBrk="1" hangingPunct="1">
              <a:lnSpc>
                <a:spcPct val="90000"/>
              </a:lnSpc>
              <a:buFontTx/>
              <a:buNone/>
            </a:pPr>
            <a:endParaRPr lang="en-US" smtClean="0"/>
          </a:p>
          <a:p>
            <a:pPr eaLnBrk="1" hangingPunct="1">
              <a:lnSpc>
                <a:spcPct val="90000"/>
              </a:lnSpc>
              <a:buFontTx/>
              <a:buNone/>
            </a:pPr>
            <a:r>
              <a:rPr lang="en-US" smtClean="0"/>
              <a:t>Note that </a:t>
            </a:r>
          </a:p>
          <a:p>
            <a:pPr eaLnBrk="1" hangingPunct="1">
              <a:lnSpc>
                <a:spcPct val="90000"/>
              </a:lnSpc>
              <a:buFontTx/>
              <a:buNone/>
            </a:pPr>
            <a:r>
              <a:rPr lang="en-US" smtClean="0"/>
              <a:t>y = Y </a:t>
            </a:r>
            <a:r>
              <a:rPr lang="en-US" smtClean="0">
                <a:sym typeface="Symbol" pitchFamily="18" charset="2"/>
              </a:rPr>
              <a:t> </a:t>
            </a:r>
            <a:r>
              <a:rPr lang="en-US" smtClean="0"/>
              <a:t>(y = x or y = Y) </a:t>
            </a:r>
          </a:p>
          <a:p>
            <a:pPr eaLnBrk="1" hangingPunct="1">
              <a:lnSpc>
                <a:spcPct val="90000"/>
              </a:lnSpc>
              <a:buFontTx/>
              <a:buNone/>
            </a:pPr>
            <a:r>
              <a:rPr lang="en-US" smtClean="0"/>
              <a:t>and          </a:t>
            </a:r>
          </a:p>
          <a:p>
            <a:pPr eaLnBrk="1" hangingPunct="1">
              <a:lnSpc>
                <a:spcPct val="90000"/>
              </a:lnSpc>
              <a:buFontTx/>
              <a:buNone/>
            </a:pPr>
            <a:r>
              <a:rPr lang="en-US" smtClean="0"/>
              <a:t>y = Y </a:t>
            </a:r>
            <a:r>
              <a:rPr lang="en-US" smtClean="0">
                <a:sym typeface="Symbol" pitchFamily="18" charset="2"/>
              </a:rPr>
              <a:t> </a:t>
            </a:r>
            <a:r>
              <a:rPr lang="en-US" smtClean="0"/>
              <a:t>y </a:t>
            </a:r>
            <a:r>
              <a:rPr lang="en-US" smtClean="0">
                <a:sym typeface="Symbol" pitchFamily="18" charset="2"/>
              </a:rPr>
              <a:t></a:t>
            </a:r>
            <a:r>
              <a:rPr lang="en-US" smtClean="0"/>
              <a:t> Y </a:t>
            </a:r>
          </a:p>
          <a:p>
            <a:pPr eaLnBrk="1" hangingPunct="1">
              <a:lnSpc>
                <a:spcPct val="90000"/>
              </a:lnSpc>
              <a:buFontTx/>
              <a:buNone/>
            </a:pPr>
            <a:endParaRPr lang="en-US" smtClean="0"/>
          </a:p>
          <a:p>
            <a:pPr eaLnBrk="1" hangingPunct="1">
              <a:lnSpc>
                <a:spcPct val="90000"/>
              </a:lnSpc>
              <a:buFontTx/>
              <a:buNone/>
            </a:pPr>
            <a:r>
              <a:rPr lang="en-US" smtClean="0"/>
              <a:t>So we only need</a:t>
            </a:r>
          </a:p>
          <a:p>
            <a:pPr eaLnBrk="1" hangingPunct="1">
              <a:lnSpc>
                <a:spcPct val="90000"/>
              </a:lnSpc>
              <a:buFontTx/>
              <a:buNone/>
            </a:pPr>
            <a:r>
              <a:rPr lang="en-US" smtClean="0"/>
              <a:t>(x = X and y = Y) and B  </a:t>
            </a:r>
            <a:r>
              <a:rPr lang="en-US" smtClean="0">
                <a:sym typeface="Symbol" pitchFamily="18" charset="2"/>
              </a:rPr>
              <a:t>  </a:t>
            </a:r>
            <a:r>
              <a:rPr lang="en-US" smtClean="0"/>
              <a:t>y </a:t>
            </a:r>
            <a:r>
              <a:rPr lang="en-US" smtClean="0">
                <a:sym typeface="Symbol" pitchFamily="18" charset="2"/>
              </a:rPr>
              <a:t></a:t>
            </a:r>
            <a:r>
              <a:rPr lang="en-US" smtClean="0"/>
              <a:t> X</a:t>
            </a:r>
          </a:p>
          <a:p>
            <a:pPr eaLnBrk="1" hangingPunct="1">
              <a:lnSpc>
                <a:spcPct val="90000"/>
              </a:lnSpc>
              <a:buFontTx/>
              <a:buNone/>
            </a:pPr>
            <a:endParaRPr lang="en-US" smtClean="0"/>
          </a:p>
          <a:p>
            <a:pPr eaLnBrk="1" hangingPunct="1">
              <a:lnSpc>
                <a:spcPct val="90000"/>
              </a:lnSpc>
              <a:buFontTx/>
              <a:buNone/>
            </a:pP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457200" y="457200"/>
            <a:ext cx="8229600" cy="5668963"/>
          </a:xfrm>
        </p:spPr>
        <p:txBody>
          <a:bodyPr/>
          <a:lstStyle/>
          <a:p>
            <a:pPr eaLnBrk="1" hangingPunct="1"/>
            <a:r>
              <a:rPr lang="en-US" sz="2800" smtClean="0"/>
              <a:t>This seminal idea is due to Robert Floyd</a:t>
            </a:r>
          </a:p>
          <a:p>
            <a:pPr lvl="1" eaLnBrk="1" hangingPunct="1"/>
            <a:r>
              <a:rPr lang="en-US" sz="2400" smtClean="0"/>
              <a:t>1967:  "Assigning Meanings to Programs“</a:t>
            </a:r>
          </a:p>
          <a:p>
            <a:pPr lvl="1" eaLnBrk="1" hangingPunct="1"/>
            <a:r>
              <a:rPr lang="en-US" sz="2400" smtClean="0"/>
              <a:t>Floyd (1926-2001)</a:t>
            </a:r>
          </a:p>
          <a:p>
            <a:pPr lvl="2" eaLnBrk="1" hangingPunct="1"/>
            <a:r>
              <a:rPr lang="en-US" sz="2000" smtClean="0"/>
              <a:t>received a BA  in  liberal arts at age 17</a:t>
            </a:r>
          </a:p>
          <a:p>
            <a:pPr lvl="2" eaLnBrk="1" hangingPunct="1"/>
            <a:r>
              <a:rPr lang="en-US" sz="2000" smtClean="0"/>
              <a:t>taught himself to program while working as a computer operator on the night shift.</a:t>
            </a:r>
          </a:p>
          <a:p>
            <a:pPr lvl="2" eaLnBrk="1" hangingPunct="1"/>
            <a:r>
              <a:rPr lang="en-US" sz="2000" smtClean="0"/>
              <a:t>started publishing papers in early 60’s</a:t>
            </a:r>
          </a:p>
          <a:p>
            <a:pPr lvl="2" eaLnBrk="1" hangingPunct="1"/>
            <a:r>
              <a:rPr lang="en-US" sz="2000" smtClean="0"/>
              <a:t>became a full professor of computer science at Stanford at age 32 without a PhD. </a:t>
            </a:r>
          </a:p>
          <a:p>
            <a:pPr lvl="2" eaLnBrk="1" hangingPunct="1"/>
            <a:r>
              <a:rPr lang="en-US" sz="2000" smtClean="0"/>
              <a:t>Received Turing award in 1978 for "for having a clear influence on methodologies for the creation of efficient and reliable software, and for helping to found the following important subfields of computer science: the theory of parsing, the semantics of programming languages, automatic program verification, automatic program synthesis, and analysis of algorithms."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457200" y="533400"/>
            <a:ext cx="8229600" cy="5592763"/>
          </a:xfrm>
        </p:spPr>
        <p:txBody>
          <a:bodyPr/>
          <a:lstStyle/>
          <a:p>
            <a:pPr eaLnBrk="1" hangingPunct="1">
              <a:buFontTx/>
              <a:buNone/>
            </a:pPr>
            <a:r>
              <a:rPr lang="en-US" smtClean="0"/>
              <a:t>(x = X and y = Y) and B  </a:t>
            </a:r>
            <a:r>
              <a:rPr lang="en-US" smtClean="0">
                <a:sym typeface="Symbol" pitchFamily="18" charset="2"/>
              </a:rPr>
              <a:t>  </a:t>
            </a:r>
            <a:r>
              <a:rPr lang="en-US" smtClean="0"/>
              <a:t>y </a:t>
            </a:r>
            <a:r>
              <a:rPr lang="en-US" smtClean="0">
                <a:sym typeface="Symbol" pitchFamily="18" charset="2"/>
              </a:rPr>
              <a:t></a:t>
            </a:r>
            <a:r>
              <a:rPr lang="en-US" smtClean="0"/>
              <a:t> X</a:t>
            </a:r>
          </a:p>
          <a:p>
            <a:pPr eaLnBrk="1" hangingPunct="1">
              <a:buFontTx/>
              <a:buNone/>
            </a:pPr>
            <a:endParaRPr lang="en-US" smtClean="0"/>
          </a:p>
          <a:p>
            <a:pPr eaLnBrk="1" hangingPunct="1">
              <a:buFontTx/>
              <a:buNone/>
            </a:pPr>
            <a:r>
              <a:rPr lang="en-US" smtClean="0"/>
              <a:t>Let B = y </a:t>
            </a:r>
            <a:r>
              <a:rPr lang="en-US" smtClean="0">
                <a:sym typeface="Symbol" pitchFamily="18" charset="2"/>
              </a:rPr>
              <a:t>&gt;</a:t>
            </a:r>
            <a:r>
              <a:rPr lang="en-US" smtClean="0"/>
              <a:t> X</a:t>
            </a:r>
          </a:p>
          <a:p>
            <a:pPr eaLnBrk="1" hangingPunct="1">
              <a:buFontTx/>
              <a:buNone/>
            </a:pPr>
            <a:endParaRPr lang="en-US" smtClean="0"/>
          </a:p>
          <a:p>
            <a:pPr eaLnBrk="1" hangingPunct="1">
              <a:buFontTx/>
              <a:buNone/>
            </a:pPr>
            <a:r>
              <a:rPr lang="en-US" smtClean="0"/>
              <a:t>then </a:t>
            </a:r>
          </a:p>
          <a:p>
            <a:pPr eaLnBrk="1" hangingPunct="1">
              <a:buFontTx/>
              <a:buNone/>
            </a:pPr>
            <a:endParaRPr lang="en-US" smtClean="0"/>
          </a:p>
          <a:p>
            <a:pPr eaLnBrk="1" hangingPunct="1">
              <a:buFontTx/>
              <a:buNone/>
            </a:pPr>
            <a:r>
              <a:rPr lang="en-US" smtClean="0"/>
              <a:t>(x = X and y = Y) and y </a:t>
            </a:r>
            <a:r>
              <a:rPr lang="en-US" smtClean="0">
                <a:sym typeface="Symbol" pitchFamily="18" charset="2"/>
              </a:rPr>
              <a:t>&gt;</a:t>
            </a:r>
            <a:r>
              <a:rPr lang="en-US" smtClean="0"/>
              <a:t> X </a:t>
            </a:r>
            <a:r>
              <a:rPr lang="en-US" smtClean="0">
                <a:sym typeface="Symbol" pitchFamily="18" charset="2"/>
              </a:rPr>
              <a:t></a:t>
            </a:r>
            <a:endParaRPr lang="en-US" smtClean="0"/>
          </a:p>
          <a:p>
            <a:pPr eaLnBrk="1" hangingPunct="1">
              <a:buFontTx/>
              <a:buNone/>
            </a:pPr>
            <a:r>
              <a:rPr lang="en-US" smtClean="0">
                <a:sym typeface="Symbol" pitchFamily="18" charset="2"/>
              </a:rPr>
              <a:t>( </a:t>
            </a:r>
            <a:r>
              <a:rPr lang="en-US" smtClean="0"/>
              <a:t>(y = x or y = Y) and y </a:t>
            </a:r>
            <a:r>
              <a:rPr lang="en-US" smtClean="0">
                <a:sym typeface="Symbol" pitchFamily="18" charset="2"/>
              </a:rPr>
              <a:t></a:t>
            </a:r>
            <a:r>
              <a:rPr lang="en-US" smtClean="0"/>
              <a:t> X and y </a:t>
            </a:r>
            <a:r>
              <a:rPr lang="en-US" smtClean="0">
                <a:sym typeface="Symbol" pitchFamily="18" charset="2"/>
              </a:rPr>
              <a:t></a:t>
            </a:r>
            <a:r>
              <a:rPr lang="en-US" smtClean="0"/>
              <a:t> Y )</a:t>
            </a:r>
          </a:p>
          <a:p>
            <a:pPr eaLnBrk="1" hangingPunct="1">
              <a:buFontTx/>
              <a:buNone/>
            </a:pPr>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1"/>
          </p:nvPr>
        </p:nvSpPr>
        <p:spPr>
          <a:xfrm>
            <a:off x="457200" y="533400"/>
            <a:ext cx="8229600" cy="5592763"/>
          </a:xfrm>
        </p:spPr>
        <p:txBody>
          <a:bodyPr/>
          <a:lstStyle/>
          <a:p>
            <a:pPr eaLnBrk="1" hangingPunct="1">
              <a:buFontTx/>
              <a:buNone/>
            </a:pPr>
            <a:r>
              <a:rPr lang="en-US" smtClean="0"/>
              <a:t>Then, we can conclude that</a:t>
            </a:r>
          </a:p>
          <a:p>
            <a:pPr eaLnBrk="1" hangingPunct="1">
              <a:buFontTx/>
              <a:buNone/>
            </a:pPr>
            <a:r>
              <a:rPr lang="en-US" smtClean="0">
                <a:solidFill>
                  <a:srgbClr val="0066FF"/>
                </a:solidFill>
              </a:rPr>
              <a:t>{(x = X and y = Y) and y </a:t>
            </a:r>
            <a:r>
              <a:rPr lang="en-US" smtClean="0">
                <a:solidFill>
                  <a:srgbClr val="0066FF"/>
                </a:solidFill>
                <a:sym typeface="Symbol" pitchFamily="18" charset="2"/>
              </a:rPr>
              <a:t>&gt;</a:t>
            </a:r>
            <a:r>
              <a:rPr lang="en-US" smtClean="0">
                <a:solidFill>
                  <a:srgbClr val="0066FF"/>
                </a:solidFill>
              </a:rPr>
              <a:t> X}</a:t>
            </a:r>
          </a:p>
          <a:p>
            <a:pPr eaLnBrk="1" hangingPunct="1">
              <a:buFontTx/>
              <a:buNone/>
            </a:pPr>
            <a:r>
              <a:rPr lang="en-US" smtClean="0">
                <a:solidFill>
                  <a:srgbClr val="00FF00"/>
                </a:solidFill>
              </a:rPr>
              <a:t>x := y</a:t>
            </a:r>
          </a:p>
          <a:p>
            <a:pPr eaLnBrk="1" hangingPunct="1">
              <a:buFontTx/>
              <a:buNone/>
            </a:pPr>
            <a:r>
              <a:rPr lang="en-US" smtClean="0"/>
              <a:t> </a:t>
            </a:r>
            <a:r>
              <a:rPr lang="en-US" smtClean="0">
                <a:solidFill>
                  <a:srgbClr val="0066FF"/>
                </a:solidFill>
              </a:rPr>
              <a:t>{(x = X or x = Y) and x </a:t>
            </a:r>
            <a:r>
              <a:rPr lang="en-US" smtClean="0">
                <a:solidFill>
                  <a:srgbClr val="0066FF"/>
                </a:solidFill>
                <a:sym typeface="Symbol" pitchFamily="18" charset="2"/>
              </a:rPr>
              <a:t></a:t>
            </a:r>
            <a:r>
              <a:rPr lang="en-US" smtClean="0">
                <a:solidFill>
                  <a:srgbClr val="0066FF"/>
                </a:solidFill>
              </a:rPr>
              <a:t> X and x </a:t>
            </a:r>
            <a:r>
              <a:rPr lang="en-US" smtClean="0">
                <a:solidFill>
                  <a:srgbClr val="0066FF"/>
                </a:solidFill>
                <a:sym typeface="Symbol" pitchFamily="18" charset="2"/>
              </a:rPr>
              <a:t></a:t>
            </a:r>
            <a:r>
              <a:rPr lang="en-US" smtClean="0">
                <a:solidFill>
                  <a:srgbClr val="0066FF"/>
                </a:solidFill>
              </a:rPr>
              <a:t> Y}</a:t>
            </a:r>
          </a:p>
          <a:p>
            <a:pPr eaLnBrk="1" hangingPunct="1">
              <a:buFontTx/>
              <a:buNone/>
            </a:pPr>
            <a:endParaRPr lang="en-US"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457200" y="609600"/>
            <a:ext cx="8229600" cy="5516563"/>
          </a:xfrm>
        </p:spPr>
        <p:txBody>
          <a:bodyPr/>
          <a:lstStyle/>
          <a:p>
            <a:pPr eaLnBrk="1" hangingPunct="1">
              <a:lnSpc>
                <a:spcPct val="90000"/>
              </a:lnSpc>
              <a:buFontTx/>
              <a:buNone/>
            </a:pPr>
            <a:r>
              <a:rPr lang="en-US" sz="2800" smtClean="0"/>
              <a:t>Recall the if rule,  </a:t>
            </a:r>
          </a:p>
          <a:p>
            <a:pPr eaLnBrk="1" hangingPunct="1">
              <a:lnSpc>
                <a:spcPct val="90000"/>
              </a:lnSpc>
              <a:buFontTx/>
              <a:buNone/>
            </a:pPr>
            <a:r>
              <a:rPr lang="en-US" sz="2800" smtClean="0"/>
              <a:t>given the triple on the previous slide plus</a:t>
            </a:r>
          </a:p>
          <a:p>
            <a:pPr eaLnBrk="1" hangingPunct="1">
              <a:lnSpc>
                <a:spcPct val="90000"/>
              </a:lnSpc>
              <a:buFontTx/>
              <a:buNone/>
            </a:pPr>
            <a:endParaRPr lang="en-US" sz="2800" smtClean="0"/>
          </a:p>
          <a:p>
            <a:pPr eaLnBrk="1" hangingPunct="1">
              <a:lnSpc>
                <a:spcPct val="90000"/>
              </a:lnSpc>
              <a:buFontTx/>
              <a:buNone/>
            </a:pPr>
            <a:r>
              <a:rPr lang="en-US" sz="2800" smtClean="0"/>
              <a:t>(x = X and y = Y) and </a:t>
            </a:r>
            <a:r>
              <a:rPr lang="en-US" sz="2800" smtClean="0">
                <a:cs typeface="Arial" charset="0"/>
              </a:rPr>
              <a:t>¬</a:t>
            </a:r>
            <a:r>
              <a:rPr lang="en-US" sz="2800" smtClean="0"/>
              <a:t> (y </a:t>
            </a:r>
            <a:r>
              <a:rPr lang="en-US" sz="2800" smtClean="0">
                <a:sym typeface="Symbol" pitchFamily="18" charset="2"/>
              </a:rPr>
              <a:t>&gt;</a:t>
            </a:r>
            <a:r>
              <a:rPr lang="en-US" sz="2800" smtClean="0"/>
              <a:t> X) </a:t>
            </a:r>
            <a:r>
              <a:rPr lang="en-US" sz="2800" smtClean="0">
                <a:sym typeface="Symbol" pitchFamily="18" charset="2"/>
              </a:rPr>
              <a:t></a:t>
            </a:r>
          </a:p>
          <a:p>
            <a:pPr eaLnBrk="1" hangingPunct="1">
              <a:lnSpc>
                <a:spcPct val="90000"/>
              </a:lnSpc>
              <a:buFontTx/>
              <a:buNone/>
            </a:pPr>
            <a:r>
              <a:rPr lang="en-US" sz="2800" smtClean="0"/>
              <a:t>((x = X or x = Y) and x </a:t>
            </a:r>
            <a:r>
              <a:rPr lang="en-US" sz="2800" smtClean="0">
                <a:sym typeface="Symbol" pitchFamily="18" charset="2"/>
              </a:rPr>
              <a:t></a:t>
            </a:r>
            <a:r>
              <a:rPr lang="en-US" sz="2800" smtClean="0"/>
              <a:t> X and x </a:t>
            </a:r>
            <a:r>
              <a:rPr lang="en-US" sz="2800" smtClean="0">
                <a:sym typeface="Symbol" pitchFamily="18" charset="2"/>
              </a:rPr>
              <a:t></a:t>
            </a:r>
            <a:r>
              <a:rPr lang="en-US" sz="2800" smtClean="0"/>
              <a:t> Y)</a:t>
            </a:r>
          </a:p>
          <a:p>
            <a:pPr eaLnBrk="1" hangingPunct="1">
              <a:lnSpc>
                <a:spcPct val="90000"/>
              </a:lnSpc>
              <a:buFontTx/>
              <a:buNone/>
            </a:pPr>
            <a:endParaRPr lang="en-US" sz="2800" smtClean="0"/>
          </a:p>
          <a:p>
            <a:pPr eaLnBrk="1" hangingPunct="1">
              <a:lnSpc>
                <a:spcPct val="90000"/>
              </a:lnSpc>
              <a:buFontTx/>
              <a:buNone/>
            </a:pPr>
            <a:r>
              <a:rPr lang="en-US" sz="2800" smtClean="0"/>
              <a:t>we could conclude</a:t>
            </a:r>
          </a:p>
          <a:p>
            <a:pPr eaLnBrk="1" hangingPunct="1">
              <a:lnSpc>
                <a:spcPct val="90000"/>
              </a:lnSpc>
              <a:buFontTx/>
              <a:buNone/>
            </a:pPr>
            <a:endParaRPr lang="en-US" sz="2800" smtClean="0"/>
          </a:p>
          <a:p>
            <a:pPr eaLnBrk="1" hangingPunct="1">
              <a:lnSpc>
                <a:spcPct val="90000"/>
              </a:lnSpc>
              <a:buFontTx/>
              <a:buNone/>
            </a:pPr>
            <a:r>
              <a:rPr lang="en-US" sz="2800" smtClean="0">
                <a:solidFill>
                  <a:srgbClr val="0066FF"/>
                </a:solidFill>
              </a:rPr>
              <a:t>{x=X and y=Y}</a:t>
            </a:r>
          </a:p>
          <a:p>
            <a:pPr eaLnBrk="1" hangingPunct="1">
              <a:lnSpc>
                <a:spcPct val="90000"/>
              </a:lnSpc>
              <a:buFontTx/>
              <a:buNone/>
            </a:pPr>
            <a:r>
              <a:rPr lang="en-US" sz="2800" smtClean="0">
                <a:solidFill>
                  <a:srgbClr val="00FF00"/>
                </a:solidFill>
              </a:rPr>
              <a:t>if (y&gt;X) then y:= x</a:t>
            </a:r>
          </a:p>
          <a:p>
            <a:pPr eaLnBrk="1" hangingPunct="1">
              <a:lnSpc>
                <a:spcPct val="90000"/>
              </a:lnSpc>
              <a:buFontTx/>
              <a:buNone/>
            </a:pPr>
            <a:r>
              <a:rPr lang="en-US" sz="2800" smtClean="0">
                <a:solidFill>
                  <a:srgbClr val="0066FF"/>
                </a:solidFill>
              </a:rPr>
              <a:t>{(x = X or x = Y) and x </a:t>
            </a:r>
            <a:r>
              <a:rPr lang="en-US" sz="2800" smtClean="0">
                <a:solidFill>
                  <a:srgbClr val="0066FF"/>
                </a:solidFill>
                <a:sym typeface="Symbol" pitchFamily="18" charset="2"/>
              </a:rPr>
              <a:t></a:t>
            </a:r>
            <a:r>
              <a:rPr lang="en-US" sz="2800" smtClean="0">
                <a:solidFill>
                  <a:srgbClr val="0066FF"/>
                </a:solidFill>
              </a:rPr>
              <a:t> X and x </a:t>
            </a:r>
            <a:r>
              <a:rPr lang="en-US" sz="2800" smtClean="0">
                <a:solidFill>
                  <a:srgbClr val="0066FF"/>
                </a:solidFill>
                <a:sym typeface="Symbol" pitchFamily="18" charset="2"/>
              </a:rPr>
              <a:t></a:t>
            </a:r>
            <a:r>
              <a:rPr lang="en-US" sz="2800" smtClean="0">
                <a:solidFill>
                  <a:srgbClr val="0066FF"/>
                </a:solidFill>
              </a:rPr>
              <a:t> Y}</a:t>
            </a:r>
          </a:p>
          <a:p>
            <a:pPr eaLnBrk="1" hangingPunct="1">
              <a:lnSpc>
                <a:spcPct val="90000"/>
              </a:lnSpc>
              <a:buFontTx/>
              <a:buNone/>
            </a:pPr>
            <a:endParaRPr lang="en-US" sz="2800" smtClean="0">
              <a:solidFill>
                <a:srgbClr val="0066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457200" y="533400"/>
            <a:ext cx="8229600" cy="5592763"/>
          </a:xfrm>
        </p:spPr>
        <p:txBody>
          <a:bodyPr/>
          <a:lstStyle/>
          <a:p>
            <a:pPr eaLnBrk="1" hangingPunct="1">
              <a:buFontTx/>
              <a:buNone/>
            </a:pPr>
            <a:r>
              <a:rPr lang="en-US" smtClean="0"/>
              <a:t>check</a:t>
            </a:r>
          </a:p>
          <a:p>
            <a:pPr eaLnBrk="1" hangingPunct="1">
              <a:buFontTx/>
              <a:buNone/>
            </a:pPr>
            <a:endParaRPr lang="en-US" smtClean="0">
              <a:solidFill>
                <a:srgbClr val="0066FF"/>
              </a:solidFill>
            </a:endParaRPr>
          </a:p>
          <a:p>
            <a:pPr eaLnBrk="1" hangingPunct="1">
              <a:buFontTx/>
              <a:buNone/>
            </a:pPr>
            <a:r>
              <a:rPr lang="en-US" smtClean="0"/>
              <a:t>(x = X and y = Y) and </a:t>
            </a:r>
            <a:r>
              <a:rPr lang="en-US" smtClean="0">
                <a:cs typeface="Arial" charset="0"/>
              </a:rPr>
              <a:t>¬</a:t>
            </a:r>
            <a:r>
              <a:rPr lang="en-US" smtClean="0"/>
              <a:t> (y </a:t>
            </a:r>
            <a:r>
              <a:rPr lang="en-US" smtClean="0">
                <a:sym typeface="Symbol" pitchFamily="18" charset="2"/>
              </a:rPr>
              <a:t>&gt;</a:t>
            </a:r>
            <a:r>
              <a:rPr lang="en-US" smtClean="0"/>
              <a:t> X) </a:t>
            </a:r>
            <a:r>
              <a:rPr lang="en-US" smtClean="0">
                <a:sym typeface="Symbol" pitchFamily="18" charset="2"/>
              </a:rPr>
              <a:t></a:t>
            </a:r>
          </a:p>
          <a:p>
            <a:pPr eaLnBrk="1" hangingPunct="1">
              <a:buFontTx/>
              <a:buNone/>
            </a:pPr>
            <a:r>
              <a:rPr lang="en-US" smtClean="0"/>
              <a:t>((x = X or x = Y) and x </a:t>
            </a:r>
            <a:r>
              <a:rPr lang="en-US" smtClean="0">
                <a:sym typeface="Symbol" pitchFamily="18" charset="2"/>
              </a:rPr>
              <a:t></a:t>
            </a:r>
            <a:r>
              <a:rPr lang="en-US" smtClean="0"/>
              <a:t> X and x </a:t>
            </a:r>
            <a:r>
              <a:rPr lang="en-US" smtClean="0">
                <a:sym typeface="Symbol" pitchFamily="18" charset="2"/>
              </a:rPr>
              <a:t></a:t>
            </a:r>
            <a:r>
              <a:rPr lang="en-US" smtClean="0"/>
              <a:t> Y)</a:t>
            </a:r>
          </a:p>
          <a:p>
            <a:pPr eaLnBrk="1" hangingPunct="1">
              <a:buFontTx/>
              <a:buNone/>
            </a:pPr>
            <a:endParaRPr lang="en-US" smtClean="0">
              <a:solidFill>
                <a:srgbClr val="0066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457200" y="533400"/>
            <a:ext cx="8229600" cy="5592763"/>
          </a:xfrm>
        </p:spPr>
        <p:txBody>
          <a:bodyPr/>
          <a:lstStyle/>
          <a:p>
            <a:pPr eaLnBrk="1" hangingPunct="1">
              <a:lnSpc>
                <a:spcPct val="90000"/>
              </a:lnSpc>
              <a:buFontTx/>
              <a:buNone/>
            </a:pPr>
            <a:r>
              <a:rPr lang="en-US" smtClean="0">
                <a:solidFill>
                  <a:srgbClr val="FF0066"/>
                </a:solidFill>
              </a:rPr>
              <a:t>check</a:t>
            </a:r>
          </a:p>
          <a:p>
            <a:pPr eaLnBrk="1" hangingPunct="1">
              <a:lnSpc>
                <a:spcPct val="90000"/>
              </a:lnSpc>
              <a:buFontTx/>
              <a:buNone/>
            </a:pPr>
            <a:r>
              <a:rPr lang="en-US" smtClean="0"/>
              <a:t>(x = X and y = Y) and </a:t>
            </a:r>
            <a:r>
              <a:rPr lang="en-US" smtClean="0">
                <a:cs typeface="Arial" charset="0"/>
              </a:rPr>
              <a:t>¬</a:t>
            </a:r>
            <a:r>
              <a:rPr lang="en-US" smtClean="0"/>
              <a:t> (y </a:t>
            </a:r>
            <a:r>
              <a:rPr lang="en-US" smtClean="0">
                <a:sym typeface="Symbol" pitchFamily="18" charset="2"/>
              </a:rPr>
              <a:t>&gt;</a:t>
            </a:r>
            <a:r>
              <a:rPr lang="en-US" smtClean="0"/>
              <a:t> X) </a:t>
            </a:r>
            <a:r>
              <a:rPr lang="en-US" smtClean="0">
                <a:sym typeface="Symbol" pitchFamily="18" charset="2"/>
              </a:rPr>
              <a:t></a:t>
            </a:r>
          </a:p>
          <a:p>
            <a:pPr eaLnBrk="1" hangingPunct="1">
              <a:lnSpc>
                <a:spcPct val="90000"/>
              </a:lnSpc>
              <a:buFontTx/>
              <a:buNone/>
            </a:pPr>
            <a:r>
              <a:rPr lang="en-US" smtClean="0"/>
              <a:t>((x = X or x = Y) and x </a:t>
            </a:r>
            <a:r>
              <a:rPr lang="en-US" smtClean="0">
                <a:sym typeface="Symbol" pitchFamily="18" charset="2"/>
              </a:rPr>
              <a:t></a:t>
            </a:r>
            <a:r>
              <a:rPr lang="en-US" smtClean="0"/>
              <a:t> X and x </a:t>
            </a:r>
            <a:r>
              <a:rPr lang="en-US" smtClean="0">
                <a:sym typeface="Symbol" pitchFamily="18" charset="2"/>
              </a:rPr>
              <a:t></a:t>
            </a:r>
            <a:r>
              <a:rPr lang="en-US" smtClean="0"/>
              <a:t> Y)</a:t>
            </a:r>
          </a:p>
          <a:p>
            <a:pPr eaLnBrk="1" hangingPunct="1">
              <a:lnSpc>
                <a:spcPct val="90000"/>
              </a:lnSpc>
              <a:buFontTx/>
              <a:buNone/>
            </a:pPr>
            <a:endParaRPr lang="en-US" smtClean="0">
              <a:solidFill>
                <a:srgbClr val="0066FF"/>
              </a:solidFill>
            </a:endParaRPr>
          </a:p>
          <a:p>
            <a:pPr eaLnBrk="1" hangingPunct="1">
              <a:lnSpc>
                <a:spcPct val="90000"/>
              </a:lnSpc>
              <a:buFontTx/>
              <a:buNone/>
            </a:pPr>
            <a:r>
              <a:rPr lang="en-US" smtClean="0">
                <a:solidFill>
                  <a:srgbClr val="FF0066"/>
                </a:solidFill>
              </a:rPr>
              <a:t>obviously</a:t>
            </a:r>
          </a:p>
          <a:p>
            <a:pPr eaLnBrk="1" hangingPunct="1">
              <a:lnSpc>
                <a:spcPct val="90000"/>
              </a:lnSpc>
              <a:buFontTx/>
              <a:buNone/>
            </a:pPr>
            <a:r>
              <a:rPr lang="en-US" smtClean="0"/>
              <a:t>(x = X and y = Y) </a:t>
            </a:r>
            <a:r>
              <a:rPr lang="en-US" smtClean="0">
                <a:sym typeface="Symbol" pitchFamily="18" charset="2"/>
              </a:rPr>
              <a:t> </a:t>
            </a:r>
            <a:r>
              <a:rPr lang="en-US" smtClean="0"/>
              <a:t>((x = X or x = Y) and x </a:t>
            </a:r>
            <a:r>
              <a:rPr lang="en-US" smtClean="0">
                <a:sym typeface="Symbol" pitchFamily="18" charset="2"/>
              </a:rPr>
              <a:t></a:t>
            </a:r>
            <a:r>
              <a:rPr lang="en-US" smtClean="0"/>
              <a:t> X )</a:t>
            </a:r>
          </a:p>
          <a:p>
            <a:pPr eaLnBrk="1" hangingPunct="1">
              <a:lnSpc>
                <a:spcPct val="90000"/>
              </a:lnSpc>
              <a:buFontTx/>
              <a:buNone/>
            </a:pPr>
            <a:endParaRPr lang="en-US" smtClean="0"/>
          </a:p>
          <a:p>
            <a:pPr eaLnBrk="1" hangingPunct="1">
              <a:lnSpc>
                <a:spcPct val="90000"/>
              </a:lnSpc>
              <a:buFontTx/>
              <a:buNone/>
            </a:pPr>
            <a:r>
              <a:rPr lang="en-US" smtClean="0">
                <a:solidFill>
                  <a:srgbClr val="FF0066"/>
                </a:solidFill>
              </a:rPr>
              <a:t>still need</a:t>
            </a:r>
          </a:p>
          <a:p>
            <a:pPr eaLnBrk="1" hangingPunct="1">
              <a:lnSpc>
                <a:spcPct val="90000"/>
              </a:lnSpc>
              <a:buFontTx/>
              <a:buNone/>
            </a:pPr>
            <a:r>
              <a:rPr lang="en-US" smtClean="0"/>
              <a:t>(x = X and y = Y) and </a:t>
            </a:r>
            <a:r>
              <a:rPr lang="en-US" smtClean="0">
                <a:cs typeface="Arial" charset="0"/>
              </a:rPr>
              <a:t>¬</a:t>
            </a:r>
            <a:r>
              <a:rPr lang="en-US" smtClean="0"/>
              <a:t> (y </a:t>
            </a:r>
            <a:r>
              <a:rPr lang="en-US" smtClean="0">
                <a:sym typeface="Symbol" pitchFamily="18" charset="2"/>
              </a:rPr>
              <a:t>&gt;</a:t>
            </a:r>
            <a:r>
              <a:rPr lang="en-US" smtClean="0"/>
              <a:t> X) </a:t>
            </a:r>
            <a:r>
              <a:rPr lang="en-US" smtClean="0">
                <a:sym typeface="Symbol" pitchFamily="18" charset="2"/>
              </a:rPr>
              <a:t> </a:t>
            </a:r>
            <a:r>
              <a:rPr lang="en-US" smtClean="0"/>
              <a:t>x </a:t>
            </a:r>
            <a:r>
              <a:rPr lang="en-US" smtClean="0">
                <a:sym typeface="Symbol" pitchFamily="18" charset="2"/>
              </a:rPr>
              <a:t></a:t>
            </a:r>
            <a:r>
              <a:rPr lang="en-US" smtClean="0"/>
              <a:t> Y</a:t>
            </a:r>
          </a:p>
          <a:p>
            <a:pPr eaLnBrk="1" hangingPunct="1">
              <a:lnSpc>
                <a:spcPct val="90000"/>
              </a:lnSpc>
              <a:buFontTx/>
              <a:buNone/>
            </a:pPr>
            <a:endParaRPr 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idx="1"/>
          </p:nvPr>
        </p:nvSpPr>
        <p:spPr>
          <a:xfrm>
            <a:off x="457200" y="533400"/>
            <a:ext cx="8229600" cy="5592763"/>
          </a:xfrm>
        </p:spPr>
        <p:txBody>
          <a:bodyPr/>
          <a:lstStyle/>
          <a:p>
            <a:pPr eaLnBrk="1" hangingPunct="1">
              <a:buFontTx/>
              <a:buNone/>
            </a:pPr>
            <a:endParaRPr lang="en-US" smtClean="0"/>
          </a:p>
          <a:p>
            <a:pPr eaLnBrk="1" hangingPunct="1">
              <a:buFontTx/>
              <a:buNone/>
            </a:pPr>
            <a:r>
              <a:rPr lang="en-US" smtClean="0">
                <a:solidFill>
                  <a:srgbClr val="FF0066"/>
                </a:solidFill>
              </a:rPr>
              <a:t>still need</a:t>
            </a:r>
          </a:p>
          <a:p>
            <a:pPr eaLnBrk="1" hangingPunct="1">
              <a:buFontTx/>
              <a:buNone/>
            </a:pPr>
            <a:r>
              <a:rPr lang="en-US" smtClean="0"/>
              <a:t>(x = X and y = Y) and </a:t>
            </a:r>
            <a:r>
              <a:rPr lang="en-US" smtClean="0">
                <a:cs typeface="Arial" charset="0"/>
              </a:rPr>
              <a:t>¬</a:t>
            </a:r>
            <a:r>
              <a:rPr lang="en-US" smtClean="0"/>
              <a:t> (y </a:t>
            </a:r>
            <a:r>
              <a:rPr lang="en-US" smtClean="0">
                <a:sym typeface="Symbol" pitchFamily="18" charset="2"/>
              </a:rPr>
              <a:t>&gt;</a:t>
            </a:r>
            <a:r>
              <a:rPr lang="en-US" smtClean="0"/>
              <a:t> X) </a:t>
            </a:r>
            <a:r>
              <a:rPr lang="en-US" smtClean="0">
                <a:sym typeface="Symbol" pitchFamily="18" charset="2"/>
              </a:rPr>
              <a:t> </a:t>
            </a:r>
            <a:r>
              <a:rPr lang="en-US" smtClean="0"/>
              <a:t>x </a:t>
            </a:r>
            <a:r>
              <a:rPr lang="en-US" smtClean="0">
                <a:sym typeface="Symbol" pitchFamily="18" charset="2"/>
              </a:rPr>
              <a:t></a:t>
            </a:r>
            <a:r>
              <a:rPr lang="en-US" smtClean="0"/>
              <a:t> Y</a:t>
            </a:r>
          </a:p>
          <a:p>
            <a:pPr eaLnBrk="1" hangingPunct="1">
              <a:buFontTx/>
              <a:buNone/>
            </a:pPr>
            <a:endParaRPr lang="en-US" smtClean="0"/>
          </a:p>
          <a:p>
            <a:pPr eaLnBrk="1" hangingPunct="1">
              <a:buFontTx/>
              <a:buNone/>
            </a:pPr>
            <a:r>
              <a:rPr lang="en-US" smtClean="0">
                <a:solidFill>
                  <a:srgbClr val="FF0066"/>
                </a:solidFill>
              </a:rPr>
              <a:t>or</a:t>
            </a:r>
          </a:p>
          <a:p>
            <a:pPr eaLnBrk="1" hangingPunct="1">
              <a:buFontTx/>
              <a:buNone/>
            </a:pPr>
            <a:r>
              <a:rPr lang="en-US" smtClean="0"/>
              <a:t>(x = X and y = Y) and (X </a:t>
            </a:r>
            <a:r>
              <a:rPr lang="en-US" smtClean="0">
                <a:sym typeface="Symbol" pitchFamily="18" charset="2"/>
              </a:rPr>
              <a:t></a:t>
            </a:r>
            <a:r>
              <a:rPr lang="en-US" smtClean="0"/>
              <a:t> y)  </a:t>
            </a:r>
            <a:r>
              <a:rPr lang="en-US" smtClean="0">
                <a:sym typeface="Symbol" pitchFamily="18" charset="2"/>
              </a:rPr>
              <a:t>  </a:t>
            </a:r>
            <a:r>
              <a:rPr lang="en-US" smtClean="0"/>
              <a:t>x </a:t>
            </a:r>
            <a:r>
              <a:rPr lang="en-US" smtClean="0">
                <a:sym typeface="Symbol" pitchFamily="18" charset="2"/>
              </a:rPr>
              <a:t></a:t>
            </a:r>
            <a:r>
              <a:rPr lang="en-US" smtClean="0"/>
              <a:t> Y</a:t>
            </a:r>
          </a:p>
          <a:p>
            <a:pPr eaLnBrk="1" hangingPunct="1">
              <a:buFontTx/>
              <a:buNone/>
            </a:pPr>
            <a:endParaRPr lang="en-US" smtClean="0"/>
          </a:p>
          <a:p>
            <a:pPr eaLnBrk="1" hangingPunct="1">
              <a:buFontTx/>
              <a:buNone/>
            </a:pPr>
            <a:r>
              <a:rPr lang="en-US" smtClean="0">
                <a:solidFill>
                  <a:srgbClr val="FF0066"/>
                </a:solidFill>
              </a:rPr>
              <a:t>which is true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457200" y="304800"/>
            <a:ext cx="8229600" cy="5821363"/>
          </a:xfrm>
        </p:spPr>
        <p:txBody>
          <a:bodyPr/>
          <a:lstStyle/>
          <a:p>
            <a:pPr eaLnBrk="1" hangingPunct="1">
              <a:buFontTx/>
              <a:buNone/>
            </a:pPr>
            <a:r>
              <a:rPr lang="en-US" smtClean="0">
                <a:solidFill>
                  <a:srgbClr val="FF0066"/>
                </a:solidFill>
              </a:rPr>
              <a:t>Thus</a:t>
            </a:r>
          </a:p>
          <a:p>
            <a:pPr eaLnBrk="1" hangingPunct="1">
              <a:buFontTx/>
              <a:buNone/>
            </a:pPr>
            <a:endParaRPr lang="en-US" smtClean="0">
              <a:solidFill>
                <a:srgbClr val="FF0066"/>
              </a:solidFill>
            </a:endParaRPr>
          </a:p>
          <a:p>
            <a:pPr eaLnBrk="1" hangingPunct="1">
              <a:buFontTx/>
              <a:buNone/>
            </a:pPr>
            <a:r>
              <a:rPr lang="en-US" smtClean="0">
                <a:solidFill>
                  <a:srgbClr val="0066FF"/>
                </a:solidFill>
              </a:rPr>
              <a:t>{x=X and y=Y}</a:t>
            </a:r>
          </a:p>
          <a:p>
            <a:pPr eaLnBrk="1" hangingPunct="1">
              <a:buFontTx/>
              <a:buNone/>
            </a:pPr>
            <a:r>
              <a:rPr lang="en-US" smtClean="0">
                <a:solidFill>
                  <a:srgbClr val="00FF00"/>
                </a:solidFill>
              </a:rPr>
              <a:t>if (y&gt;X) then y:= x</a:t>
            </a:r>
          </a:p>
          <a:p>
            <a:pPr eaLnBrk="1" hangingPunct="1">
              <a:buFontTx/>
              <a:buNone/>
            </a:pPr>
            <a:r>
              <a:rPr lang="en-US" smtClean="0">
                <a:solidFill>
                  <a:srgbClr val="0066FF"/>
                </a:solidFill>
              </a:rPr>
              <a:t>{(x = X or x = Y) and x </a:t>
            </a:r>
            <a:r>
              <a:rPr lang="en-US" smtClean="0">
                <a:solidFill>
                  <a:srgbClr val="0066FF"/>
                </a:solidFill>
                <a:sym typeface="Symbol" pitchFamily="18" charset="2"/>
              </a:rPr>
              <a:t></a:t>
            </a:r>
            <a:r>
              <a:rPr lang="en-US" smtClean="0">
                <a:solidFill>
                  <a:srgbClr val="0066FF"/>
                </a:solidFill>
              </a:rPr>
              <a:t> X and x </a:t>
            </a:r>
            <a:r>
              <a:rPr lang="en-US" smtClean="0">
                <a:solidFill>
                  <a:srgbClr val="0066FF"/>
                </a:solidFill>
                <a:sym typeface="Symbol" pitchFamily="18" charset="2"/>
              </a:rPr>
              <a:t></a:t>
            </a:r>
            <a:r>
              <a:rPr lang="en-US" smtClean="0">
                <a:solidFill>
                  <a:srgbClr val="0066FF"/>
                </a:solidFill>
              </a:rPr>
              <a:t> Y}</a:t>
            </a:r>
          </a:p>
          <a:p>
            <a:pPr eaLnBrk="1" hangingPunct="1">
              <a:buFontTx/>
              <a:buNone/>
            </a:pPr>
            <a:endParaRPr lang="en-US" smtClean="0">
              <a:solidFill>
                <a:srgbClr val="0066FF"/>
              </a:solidFill>
            </a:endParaRPr>
          </a:p>
          <a:p>
            <a:pPr eaLnBrk="1" hangingPunct="1">
              <a:buFontTx/>
              <a:buNone/>
            </a:pPr>
            <a:endParaRPr lang="en-US" smtClean="0">
              <a:solidFill>
                <a:srgbClr val="FF0066"/>
              </a:solidFill>
            </a:endParaRPr>
          </a:p>
          <a:p>
            <a:pPr eaLnBrk="1" hangingPunct="1">
              <a:buFontTx/>
              <a:buNone/>
            </a:pPr>
            <a:r>
              <a:rPr lang="en-US" smtClean="0">
                <a:solidFill>
                  <a:srgbClr val="FF0066"/>
                </a:solidFill>
              </a:rPr>
              <a:t>Remark:  we used the rules to find the guard.  It would be much less work, if the above program is given, to just verify it.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bg>
      <p:bgPr>
        <a:solidFill>
          <a:schemeClr val="tx1">
            <a:alpha val="65000"/>
          </a:schemeClr>
        </a:solidFill>
        <a:effectLst/>
      </p:bgPr>
    </p:bg>
    <p:spTree>
      <p:nvGrpSpPr>
        <p:cNvPr id="1" name=""/>
        <p:cNvGrpSpPr/>
        <p:nvPr/>
      </p:nvGrpSpPr>
      <p:grpSpPr>
        <a:xfrm>
          <a:off x="0" y="0"/>
          <a:ext cx="0" cy="0"/>
          <a:chOff x="0" y="0"/>
          <a:chExt cx="0" cy="0"/>
        </a:xfrm>
      </p:grpSpPr>
      <p:sp>
        <p:nvSpPr>
          <p:cNvPr id="77827" name="Rectangle 3"/>
          <p:cNvSpPr>
            <a:spLocks noGrp="1" noChangeArrowheads="1"/>
          </p:cNvSpPr>
          <p:nvPr>
            <p:ph sz="half" idx="1"/>
          </p:nvPr>
        </p:nvSpPr>
        <p:spPr/>
        <p:txBody>
          <a:bodyPr/>
          <a:lstStyle/>
          <a:p>
            <a:pPr algn="ctr" eaLnBrk="1" hangingPunct="1">
              <a:lnSpc>
                <a:spcPct val="90000"/>
              </a:lnSpc>
              <a:buFontTx/>
              <a:buNone/>
            </a:pPr>
            <a:r>
              <a:rPr lang="en-US" sz="2400" u="sng" dirty="0" smtClean="0">
                <a:solidFill>
                  <a:schemeClr val="bg1"/>
                </a:solidFill>
              </a:rPr>
              <a:t>A </a:t>
            </a:r>
            <a:r>
              <a:rPr lang="en-US" sz="2400" u="sng" dirty="0" smtClean="0">
                <a:solidFill>
                  <a:schemeClr val="bg1"/>
                </a:solidFill>
                <a:sym typeface="Symbol" pitchFamily="18" charset="2"/>
              </a:rPr>
              <a:t> C</a:t>
            </a:r>
          </a:p>
          <a:p>
            <a:pPr algn="ctr" eaLnBrk="1" hangingPunct="1">
              <a:lnSpc>
                <a:spcPct val="90000"/>
              </a:lnSpc>
              <a:buFontTx/>
              <a:buNone/>
            </a:pPr>
            <a:r>
              <a:rPr lang="en-US" sz="2400" dirty="0" smtClean="0">
                <a:solidFill>
                  <a:schemeClr val="bg1"/>
                </a:solidFill>
                <a:sym typeface="Symbol" pitchFamily="18" charset="2"/>
              </a:rPr>
              <a:t>A and B  C</a:t>
            </a:r>
          </a:p>
          <a:p>
            <a:pPr eaLnBrk="1" hangingPunct="1">
              <a:lnSpc>
                <a:spcPct val="90000"/>
              </a:lnSpc>
              <a:buFontTx/>
              <a:buNone/>
            </a:pPr>
            <a:endParaRPr lang="en-US" sz="2400" dirty="0" smtClean="0">
              <a:solidFill>
                <a:schemeClr val="bg1"/>
              </a:solidFill>
              <a:sym typeface="Symbol" pitchFamily="18" charset="2"/>
            </a:endParaRPr>
          </a:p>
          <a:p>
            <a:pPr algn="ctr" eaLnBrk="1" hangingPunct="1">
              <a:lnSpc>
                <a:spcPct val="90000"/>
              </a:lnSpc>
              <a:buFontTx/>
              <a:buNone/>
            </a:pPr>
            <a:r>
              <a:rPr lang="en-US" sz="2400" u="sng" dirty="0" smtClean="0">
                <a:solidFill>
                  <a:schemeClr val="bg1"/>
                </a:solidFill>
              </a:rPr>
              <a:t>A </a:t>
            </a:r>
            <a:r>
              <a:rPr lang="en-US" sz="2400" u="sng" dirty="0" smtClean="0">
                <a:solidFill>
                  <a:schemeClr val="bg1"/>
                </a:solidFill>
                <a:sym typeface="Symbol" pitchFamily="18" charset="2"/>
              </a:rPr>
              <a:t> C</a:t>
            </a:r>
          </a:p>
          <a:p>
            <a:pPr algn="ctr" eaLnBrk="1" hangingPunct="1">
              <a:lnSpc>
                <a:spcPct val="90000"/>
              </a:lnSpc>
              <a:buFontTx/>
              <a:buNone/>
            </a:pPr>
            <a:r>
              <a:rPr lang="en-US" sz="2400" dirty="0" smtClean="0">
                <a:solidFill>
                  <a:schemeClr val="bg1"/>
                </a:solidFill>
                <a:sym typeface="Symbol" pitchFamily="18" charset="2"/>
              </a:rPr>
              <a:t>A  B or C</a:t>
            </a:r>
          </a:p>
          <a:p>
            <a:pPr algn="ctr" eaLnBrk="1" hangingPunct="1">
              <a:lnSpc>
                <a:spcPct val="90000"/>
              </a:lnSpc>
              <a:buFontTx/>
              <a:buNone/>
            </a:pPr>
            <a:endParaRPr lang="en-US" sz="2400" dirty="0" smtClean="0">
              <a:solidFill>
                <a:schemeClr val="bg1"/>
              </a:solidFill>
              <a:sym typeface="Symbol" pitchFamily="18" charset="2"/>
            </a:endParaRPr>
          </a:p>
          <a:p>
            <a:pPr algn="ctr" eaLnBrk="1" hangingPunct="1">
              <a:lnSpc>
                <a:spcPct val="90000"/>
              </a:lnSpc>
              <a:buFontTx/>
              <a:buNone/>
            </a:pPr>
            <a:r>
              <a:rPr lang="en-US" sz="2400" u="sng" dirty="0" smtClean="0">
                <a:solidFill>
                  <a:schemeClr val="bg1"/>
                </a:solidFill>
                <a:sym typeface="Symbol" pitchFamily="18" charset="2"/>
              </a:rPr>
              <a:t>A  B and C</a:t>
            </a:r>
          </a:p>
          <a:p>
            <a:pPr algn="ctr" eaLnBrk="1" hangingPunct="1">
              <a:lnSpc>
                <a:spcPct val="90000"/>
              </a:lnSpc>
              <a:buFontTx/>
              <a:buNone/>
            </a:pPr>
            <a:r>
              <a:rPr lang="en-US" sz="2400" dirty="0" smtClean="0">
                <a:solidFill>
                  <a:schemeClr val="bg1"/>
                </a:solidFill>
                <a:sym typeface="Symbol" pitchFamily="18" charset="2"/>
              </a:rPr>
              <a:t>A  B,</a:t>
            </a:r>
          </a:p>
          <a:p>
            <a:pPr algn="ctr" eaLnBrk="1" hangingPunct="1">
              <a:lnSpc>
                <a:spcPct val="90000"/>
              </a:lnSpc>
              <a:buFontTx/>
              <a:buNone/>
            </a:pPr>
            <a:r>
              <a:rPr lang="en-US" sz="2400" dirty="0" smtClean="0">
                <a:solidFill>
                  <a:schemeClr val="bg1"/>
                </a:solidFill>
                <a:sym typeface="Symbol" pitchFamily="18" charset="2"/>
              </a:rPr>
              <a:t>A  C</a:t>
            </a:r>
          </a:p>
          <a:p>
            <a:pPr eaLnBrk="1" hangingPunct="1">
              <a:lnSpc>
                <a:spcPct val="90000"/>
              </a:lnSpc>
              <a:buFontTx/>
              <a:buNone/>
            </a:pPr>
            <a:endParaRPr lang="en-US" sz="2400" dirty="0" smtClean="0">
              <a:solidFill>
                <a:schemeClr val="bg1"/>
              </a:solidFill>
              <a:sym typeface="Symbol" pitchFamily="18" charset="2"/>
            </a:endParaRPr>
          </a:p>
          <a:p>
            <a:pPr eaLnBrk="1" hangingPunct="1">
              <a:lnSpc>
                <a:spcPct val="90000"/>
              </a:lnSpc>
              <a:buFontTx/>
              <a:buNone/>
            </a:pPr>
            <a:endParaRPr lang="en-US" sz="2400" dirty="0" smtClean="0">
              <a:solidFill>
                <a:schemeClr val="bg1"/>
              </a:solidFill>
              <a:sym typeface="Symbol" pitchFamily="18" charset="2"/>
            </a:endParaRPr>
          </a:p>
        </p:txBody>
      </p:sp>
      <p:sp>
        <p:nvSpPr>
          <p:cNvPr id="77828" name="Rectangle 4"/>
          <p:cNvSpPr>
            <a:spLocks noGrp="1" noChangeArrowheads="1"/>
          </p:cNvSpPr>
          <p:nvPr>
            <p:ph sz="half" idx="2"/>
          </p:nvPr>
        </p:nvSpPr>
        <p:spPr/>
        <p:txBody>
          <a:bodyPr/>
          <a:lstStyle/>
          <a:p>
            <a:pPr algn="ctr" eaLnBrk="1" hangingPunct="1">
              <a:lnSpc>
                <a:spcPct val="90000"/>
              </a:lnSpc>
              <a:buFontTx/>
              <a:buNone/>
            </a:pPr>
            <a:r>
              <a:rPr lang="en-US" sz="2400" u="sng" dirty="0" smtClean="0">
                <a:solidFill>
                  <a:schemeClr val="bg1"/>
                </a:solidFill>
                <a:sym typeface="Symbol" pitchFamily="18" charset="2"/>
              </a:rPr>
              <a:t>A or B  C</a:t>
            </a:r>
          </a:p>
          <a:p>
            <a:pPr algn="ctr" eaLnBrk="1" hangingPunct="1">
              <a:lnSpc>
                <a:spcPct val="90000"/>
              </a:lnSpc>
              <a:buFontTx/>
              <a:buNone/>
            </a:pPr>
            <a:r>
              <a:rPr lang="en-US" sz="2400" dirty="0" smtClean="0">
                <a:solidFill>
                  <a:schemeClr val="bg1"/>
                </a:solidFill>
                <a:sym typeface="Symbol" pitchFamily="18" charset="2"/>
              </a:rPr>
              <a:t>A  C,</a:t>
            </a:r>
          </a:p>
          <a:p>
            <a:pPr algn="ctr" eaLnBrk="1" hangingPunct="1">
              <a:lnSpc>
                <a:spcPct val="90000"/>
              </a:lnSpc>
              <a:buFontTx/>
              <a:buNone/>
            </a:pPr>
            <a:r>
              <a:rPr lang="en-US" sz="2400" dirty="0" smtClean="0">
                <a:solidFill>
                  <a:schemeClr val="bg1"/>
                </a:solidFill>
                <a:sym typeface="Symbol" pitchFamily="18" charset="2"/>
              </a:rPr>
              <a:t>B  C</a:t>
            </a:r>
          </a:p>
          <a:p>
            <a:pPr algn="ctr" eaLnBrk="1" hangingPunct="1">
              <a:lnSpc>
                <a:spcPct val="90000"/>
              </a:lnSpc>
              <a:buFontTx/>
              <a:buNone/>
            </a:pPr>
            <a:endParaRPr lang="en-US" sz="2400" dirty="0" smtClean="0">
              <a:solidFill>
                <a:schemeClr val="bg1"/>
              </a:solidFill>
              <a:sym typeface="Symbol" pitchFamily="18" charset="2"/>
            </a:endParaRPr>
          </a:p>
          <a:p>
            <a:pPr algn="ctr" eaLnBrk="1" hangingPunct="1">
              <a:lnSpc>
                <a:spcPct val="90000"/>
              </a:lnSpc>
              <a:buFontTx/>
              <a:buNone/>
            </a:pPr>
            <a:r>
              <a:rPr lang="en-US" sz="2400" dirty="0" smtClean="0">
                <a:solidFill>
                  <a:schemeClr val="bg1"/>
                </a:solidFill>
                <a:sym typeface="Symbol" pitchFamily="18" charset="2"/>
              </a:rPr>
              <a:t>A  B,</a:t>
            </a:r>
          </a:p>
          <a:p>
            <a:pPr algn="ctr" eaLnBrk="1" hangingPunct="1">
              <a:lnSpc>
                <a:spcPct val="90000"/>
              </a:lnSpc>
              <a:buFontTx/>
              <a:buNone/>
            </a:pPr>
            <a:r>
              <a:rPr lang="en-US" sz="2400" u="sng" dirty="0" smtClean="0">
                <a:solidFill>
                  <a:schemeClr val="bg1"/>
                </a:solidFill>
                <a:sym typeface="Symbol" pitchFamily="18" charset="2"/>
              </a:rPr>
              <a:t>A  C</a:t>
            </a:r>
          </a:p>
          <a:p>
            <a:pPr algn="ctr" eaLnBrk="1" hangingPunct="1">
              <a:lnSpc>
                <a:spcPct val="90000"/>
              </a:lnSpc>
              <a:buFontTx/>
              <a:buNone/>
            </a:pPr>
            <a:r>
              <a:rPr lang="en-US" sz="2400" dirty="0" smtClean="0">
                <a:solidFill>
                  <a:schemeClr val="bg1"/>
                </a:solidFill>
                <a:sym typeface="Symbol" pitchFamily="18" charset="2"/>
              </a:rPr>
              <a:t>A  B and C</a:t>
            </a:r>
          </a:p>
          <a:p>
            <a:pPr algn="ctr" eaLnBrk="1" hangingPunct="1">
              <a:lnSpc>
                <a:spcPct val="90000"/>
              </a:lnSpc>
              <a:buFontTx/>
              <a:buNone/>
            </a:pPr>
            <a:endParaRPr lang="en-US" sz="2400" dirty="0" smtClean="0">
              <a:solidFill>
                <a:schemeClr val="bg1"/>
              </a:solidFill>
              <a:sym typeface="Symbol" pitchFamily="18" charset="2"/>
            </a:endParaRPr>
          </a:p>
          <a:p>
            <a:pPr algn="ctr" eaLnBrk="1" hangingPunct="1">
              <a:lnSpc>
                <a:spcPct val="90000"/>
              </a:lnSpc>
              <a:buFontTx/>
              <a:buNone/>
            </a:pPr>
            <a:r>
              <a:rPr lang="en-US" sz="2400" dirty="0" smtClean="0">
                <a:solidFill>
                  <a:schemeClr val="bg1"/>
                </a:solidFill>
                <a:sym typeface="Symbol" pitchFamily="18" charset="2"/>
              </a:rPr>
              <a:t>A  C,</a:t>
            </a:r>
          </a:p>
          <a:p>
            <a:pPr algn="ctr" eaLnBrk="1" hangingPunct="1">
              <a:lnSpc>
                <a:spcPct val="90000"/>
              </a:lnSpc>
              <a:buFontTx/>
              <a:buNone/>
            </a:pPr>
            <a:r>
              <a:rPr lang="en-US" sz="2400" u="sng" dirty="0" smtClean="0">
                <a:solidFill>
                  <a:schemeClr val="bg1"/>
                </a:solidFill>
                <a:sym typeface="Symbol" pitchFamily="18" charset="2"/>
              </a:rPr>
              <a:t>B  C</a:t>
            </a:r>
          </a:p>
          <a:p>
            <a:pPr algn="ctr" eaLnBrk="1" hangingPunct="1">
              <a:lnSpc>
                <a:spcPct val="90000"/>
              </a:lnSpc>
              <a:buFontTx/>
              <a:buNone/>
            </a:pPr>
            <a:r>
              <a:rPr lang="en-US" sz="2400" dirty="0" smtClean="0">
                <a:solidFill>
                  <a:schemeClr val="bg1"/>
                </a:solidFill>
                <a:sym typeface="Symbol" pitchFamily="18" charset="2"/>
              </a:rPr>
              <a:t>A or B  C</a:t>
            </a:r>
          </a:p>
          <a:p>
            <a:pPr algn="ctr" eaLnBrk="1" hangingPunct="1">
              <a:lnSpc>
                <a:spcPct val="90000"/>
              </a:lnSpc>
              <a:buFontTx/>
              <a:buNone/>
            </a:pPr>
            <a:endParaRPr lang="en-US" sz="2400" dirty="0" smtClean="0">
              <a:solidFill>
                <a:schemeClr val="bg1"/>
              </a:solidFill>
            </a:endParaRPr>
          </a:p>
        </p:txBody>
      </p:sp>
      <p:sp>
        <p:nvSpPr>
          <p:cNvPr id="77826" name="Rectangle 2"/>
          <p:cNvSpPr>
            <a:spLocks noGrp="1" noChangeArrowheads="1"/>
          </p:cNvSpPr>
          <p:nvPr>
            <p:ph type="title"/>
          </p:nvPr>
        </p:nvSpPr>
        <p:spPr/>
        <p:txBody>
          <a:bodyPr/>
          <a:lstStyle/>
          <a:p>
            <a:pPr eaLnBrk="1" hangingPunct="1"/>
            <a:r>
              <a:rPr lang="en-US" dirty="0" smtClean="0">
                <a:solidFill>
                  <a:schemeClr val="bg1">
                    <a:lumMod val="50000"/>
                    <a:lumOff val="50000"/>
                  </a:schemeClr>
                </a:solidFill>
              </a:rPr>
              <a:t>Some rules about </a:t>
            </a:r>
            <a:r>
              <a:rPr lang="en-US" dirty="0" smtClean="0">
                <a:solidFill>
                  <a:schemeClr val="bg1">
                    <a:lumMod val="50000"/>
                    <a:lumOff val="50000"/>
                  </a:schemeClr>
                </a:solidFill>
                <a:sym typeface="Symbol" pitchFamily="18" charset="2"/>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457200" y="609600"/>
            <a:ext cx="8229600" cy="5516563"/>
          </a:xfrm>
        </p:spPr>
        <p:txBody>
          <a:bodyPr/>
          <a:lstStyle/>
          <a:p>
            <a:pPr eaLnBrk="1" hangingPunct="1">
              <a:buFontTx/>
              <a:buNone/>
            </a:pPr>
            <a:r>
              <a:rPr lang="en-US" smtClean="0"/>
              <a:t>Alternative view of assertions</a:t>
            </a:r>
          </a:p>
          <a:p>
            <a:pPr eaLnBrk="1" hangingPunct="1">
              <a:buFontTx/>
              <a:buNone/>
            </a:pPr>
            <a:endParaRPr lang="en-US" smtClean="0"/>
          </a:p>
          <a:p>
            <a:pPr eaLnBrk="1" hangingPunct="1">
              <a:buFontTx/>
              <a:buNone/>
            </a:pPr>
            <a:r>
              <a:rPr lang="en-US" smtClean="0"/>
              <a:t>Think of A as the set of states where assertion A is true</a:t>
            </a:r>
          </a:p>
          <a:p>
            <a:pPr eaLnBrk="1" hangingPunct="1">
              <a:buFontTx/>
              <a:buNone/>
            </a:pPr>
            <a:endParaRPr lang="en-US" smtClean="0"/>
          </a:p>
          <a:p>
            <a:pPr eaLnBrk="1" hangingPunct="1">
              <a:buFontTx/>
              <a:buNone/>
            </a:pPr>
            <a:r>
              <a:rPr lang="en-US" smtClean="0">
                <a:solidFill>
                  <a:srgbClr val="0066FF"/>
                </a:solidFill>
              </a:rPr>
              <a:t>A </a:t>
            </a:r>
            <a:r>
              <a:rPr lang="en-US" smtClean="0">
                <a:solidFill>
                  <a:srgbClr val="0066FF"/>
                </a:solidFill>
                <a:sym typeface="Symbol" pitchFamily="18" charset="2"/>
              </a:rPr>
              <a:t>  B</a:t>
            </a:r>
            <a:r>
              <a:rPr lang="en-US" smtClean="0">
                <a:sym typeface="Symbol" pitchFamily="18" charset="2"/>
              </a:rPr>
              <a:t>  means A is a subset of B</a:t>
            </a:r>
          </a:p>
          <a:p>
            <a:pPr eaLnBrk="1" hangingPunct="1">
              <a:buFontTx/>
              <a:buNone/>
            </a:pPr>
            <a:r>
              <a:rPr lang="en-US" smtClean="0">
                <a:solidFill>
                  <a:srgbClr val="0066FF"/>
                </a:solidFill>
                <a:sym typeface="Symbol" pitchFamily="18" charset="2"/>
              </a:rPr>
              <a:t>A and B</a:t>
            </a:r>
            <a:r>
              <a:rPr lang="en-US" smtClean="0">
                <a:sym typeface="Symbol" pitchFamily="18" charset="2"/>
              </a:rPr>
              <a:t> is the intersection of A and B</a:t>
            </a:r>
          </a:p>
          <a:p>
            <a:pPr eaLnBrk="1" hangingPunct="1">
              <a:buFontTx/>
              <a:buNone/>
            </a:pPr>
            <a:r>
              <a:rPr lang="en-US" smtClean="0">
                <a:solidFill>
                  <a:srgbClr val="0066FF"/>
                </a:solidFill>
                <a:sym typeface="Symbol" pitchFamily="18" charset="2"/>
              </a:rPr>
              <a:t>A or B</a:t>
            </a:r>
            <a:r>
              <a:rPr lang="en-US" smtClean="0">
                <a:sym typeface="Symbol" pitchFamily="18" charset="2"/>
              </a:rPr>
              <a:t> is the union of A and B</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pPr eaLnBrk="1" hangingPunct="1">
              <a:buFontTx/>
              <a:buNone/>
            </a:pPr>
            <a:r>
              <a:rPr lang="en-US" smtClean="0">
                <a:solidFill>
                  <a:srgbClr val="00FF00"/>
                </a:solidFill>
              </a:rPr>
              <a:t>while B do S</a:t>
            </a:r>
          </a:p>
          <a:p>
            <a:pPr eaLnBrk="1" hangingPunct="1">
              <a:buFontTx/>
              <a:buNone/>
            </a:pPr>
            <a:endParaRPr lang="en-US" smtClean="0"/>
          </a:p>
          <a:p>
            <a:pPr eaLnBrk="1" hangingPunct="1">
              <a:buFontTx/>
              <a:buNone/>
            </a:pPr>
            <a:r>
              <a:rPr lang="en-US" smtClean="0"/>
              <a:t>What can we immediately say about the state after the loop?</a:t>
            </a:r>
          </a:p>
          <a:p>
            <a:pPr eaLnBrk="1" hangingPunct="1">
              <a:buFontTx/>
              <a:buNone/>
            </a:pPr>
            <a:endParaRPr lang="en-US" smtClean="0"/>
          </a:p>
        </p:txBody>
      </p:sp>
      <p:sp>
        <p:nvSpPr>
          <p:cNvPr id="79874" name="Rectangle 2"/>
          <p:cNvSpPr>
            <a:spLocks noGrp="1" noChangeArrowheads="1"/>
          </p:cNvSpPr>
          <p:nvPr>
            <p:ph type="title"/>
          </p:nvPr>
        </p:nvSpPr>
        <p:spPr/>
        <p:txBody>
          <a:bodyPr/>
          <a:lstStyle/>
          <a:p>
            <a:pPr eaLnBrk="1" hangingPunct="1"/>
            <a:r>
              <a:rPr lang="en-US" smtClean="0"/>
              <a:t>The while loop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457200" y="457200"/>
            <a:ext cx="8229600" cy="5668963"/>
          </a:xfrm>
        </p:spPr>
        <p:txBody>
          <a:bodyPr/>
          <a:lstStyle/>
          <a:p>
            <a:pPr eaLnBrk="1" hangingPunct="1"/>
            <a:r>
              <a:rPr lang="en-US" sz="3600" smtClean="0"/>
              <a:t>Idea lives in modern programming languages in the assert statement</a:t>
            </a:r>
          </a:p>
          <a:p>
            <a:pPr lvl="1" eaLnBrk="1" hangingPunct="1"/>
            <a:r>
              <a:rPr lang="en-US" sz="3200" smtClean="0"/>
              <a:t>For example in Java:</a:t>
            </a:r>
          </a:p>
          <a:p>
            <a:pPr lvl="2" eaLnBrk="1" hangingPunct="1"/>
            <a:r>
              <a:rPr lang="en-US" sz="2800" smtClean="0"/>
              <a:t>assert expr</a:t>
            </a:r>
            <a:r>
              <a:rPr lang="en-US" sz="2800" baseline="-25000" smtClean="0"/>
              <a:t>0</a:t>
            </a:r>
          </a:p>
          <a:p>
            <a:pPr lvl="2" eaLnBrk="1" hangingPunct="1"/>
            <a:r>
              <a:rPr lang="en-US" sz="2800" smtClean="0"/>
              <a:t>assert expr</a:t>
            </a:r>
            <a:r>
              <a:rPr lang="en-US" sz="2800" baseline="-25000" smtClean="0"/>
              <a:t>0</a:t>
            </a:r>
            <a:r>
              <a:rPr lang="en-US" sz="2800" smtClean="0"/>
              <a:t> : expr</a:t>
            </a:r>
            <a:r>
              <a:rPr lang="en-US" sz="2800" baseline="-25000" smtClean="0"/>
              <a:t>1</a:t>
            </a:r>
          </a:p>
          <a:p>
            <a:pPr lvl="1" eaLnBrk="1" hangingPunct="1"/>
            <a:r>
              <a:rPr lang="en-US" sz="3200" smtClean="0"/>
              <a:t>expr</a:t>
            </a:r>
            <a:r>
              <a:rPr lang="en-US" sz="3200" baseline="-25000" smtClean="0"/>
              <a:t>0</a:t>
            </a:r>
            <a:r>
              <a:rPr lang="en-US" sz="3200" smtClean="0"/>
              <a:t> is evaluated, if false an AssertionError exception is thrown</a:t>
            </a:r>
          </a:p>
          <a:p>
            <a:pPr lvl="1" eaLnBrk="1" hangingPunct="1"/>
            <a:r>
              <a:rPr lang="en-US" sz="3200" smtClean="0"/>
              <a:t>Assertions only evaluated when enabled</a:t>
            </a:r>
          </a:p>
          <a:p>
            <a:pPr lvl="2" eaLnBrk="1" hangingPunct="1"/>
            <a:r>
              <a:rPr lang="en-US" sz="2800" smtClean="0"/>
              <a:t>java –ea –esa myprog</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p:txBody>
          <a:bodyPr/>
          <a:lstStyle/>
          <a:p>
            <a:pPr eaLnBrk="1" hangingPunct="1">
              <a:buFontTx/>
              <a:buNone/>
            </a:pPr>
            <a:r>
              <a:rPr lang="en-US" smtClean="0">
                <a:solidFill>
                  <a:srgbClr val="00FF00"/>
                </a:solidFill>
              </a:rPr>
              <a:t>while B do S</a:t>
            </a:r>
          </a:p>
          <a:p>
            <a:pPr eaLnBrk="1" hangingPunct="1">
              <a:buFontTx/>
              <a:buNone/>
            </a:pPr>
            <a:endParaRPr lang="en-US" smtClean="0"/>
          </a:p>
          <a:p>
            <a:pPr eaLnBrk="1" hangingPunct="1">
              <a:buFontTx/>
              <a:buNone/>
            </a:pPr>
            <a:r>
              <a:rPr lang="en-US" smtClean="0"/>
              <a:t>What can we immediately say about the state after the loop?</a:t>
            </a:r>
          </a:p>
          <a:p>
            <a:pPr eaLnBrk="1" hangingPunct="1">
              <a:buFontTx/>
              <a:buNone/>
            </a:pPr>
            <a:endParaRPr lang="en-US" smtClean="0"/>
          </a:p>
          <a:p>
            <a:pPr eaLnBrk="1" hangingPunct="1">
              <a:buFontTx/>
              <a:buNone/>
            </a:pPr>
            <a:r>
              <a:rPr lang="en-US" smtClean="0">
                <a:cs typeface="Arial" charset="0"/>
              </a:rPr>
              <a:t>¬</a:t>
            </a:r>
            <a:r>
              <a:rPr lang="en-US" smtClean="0"/>
              <a:t>B</a:t>
            </a:r>
          </a:p>
          <a:p>
            <a:pPr eaLnBrk="1" hangingPunct="1">
              <a:buFontTx/>
              <a:buNone/>
            </a:pPr>
            <a:r>
              <a:rPr lang="en-US" smtClean="0"/>
              <a:t>(so our rule will probably have </a:t>
            </a:r>
            <a:r>
              <a:rPr lang="en-US" smtClean="0">
                <a:cs typeface="Arial" charset="0"/>
              </a:rPr>
              <a:t>¬</a:t>
            </a:r>
            <a:r>
              <a:rPr lang="en-US" smtClean="0"/>
              <a:t>B in the postcondition)</a:t>
            </a:r>
          </a:p>
        </p:txBody>
      </p:sp>
      <p:sp>
        <p:nvSpPr>
          <p:cNvPr id="80898" name="Rectangle 2"/>
          <p:cNvSpPr>
            <a:spLocks noGrp="1" noChangeArrowheads="1"/>
          </p:cNvSpPr>
          <p:nvPr>
            <p:ph type="title"/>
          </p:nvPr>
        </p:nvSpPr>
        <p:spPr/>
        <p:txBody>
          <a:bodyPr/>
          <a:lstStyle/>
          <a:p>
            <a:pPr eaLnBrk="1" hangingPunct="1"/>
            <a:r>
              <a:rPr lang="en-US" smtClean="0"/>
              <a:t>The while loop</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457200" y="533400"/>
            <a:ext cx="8229600" cy="5592763"/>
          </a:xfrm>
        </p:spPr>
        <p:txBody>
          <a:bodyPr/>
          <a:lstStyle/>
          <a:p>
            <a:pPr eaLnBrk="1" hangingPunct="1">
              <a:buFontTx/>
              <a:buNone/>
            </a:pPr>
            <a:r>
              <a:rPr lang="en-US" smtClean="0">
                <a:solidFill>
                  <a:srgbClr val="0066FF"/>
                </a:solidFill>
              </a:rPr>
              <a:t>{???}</a:t>
            </a:r>
            <a:r>
              <a:rPr lang="en-US" smtClean="0"/>
              <a:t> </a:t>
            </a:r>
            <a:r>
              <a:rPr lang="en-US" smtClean="0">
                <a:solidFill>
                  <a:srgbClr val="00FF00"/>
                </a:solidFill>
              </a:rPr>
              <a:t>while B do S</a:t>
            </a:r>
            <a:r>
              <a:rPr lang="en-US" smtClean="0"/>
              <a:t> </a:t>
            </a:r>
            <a:r>
              <a:rPr lang="en-US" smtClean="0">
                <a:solidFill>
                  <a:srgbClr val="0066FF"/>
                </a:solidFill>
              </a:rPr>
              <a:t>{</a:t>
            </a:r>
            <a:r>
              <a:rPr lang="en-US" smtClean="0">
                <a:solidFill>
                  <a:srgbClr val="0066FF"/>
                </a:solidFill>
                <a:cs typeface="Arial" charset="0"/>
              </a:rPr>
              <a:t>¬</a:t>
            </a:r>
            <a:r>
              <a:rPr lang="en-US" smtClean="0">
                <a:solidFill>
                  <a:srgbClr val="0066FF"/>
                </a:solidFill>
              </a:rPr>
              <a:t>B and ????}</a:t>
            </a:r>
          </a:p>
          <a:p>
            <a:pPr eaLnBrk="1" hangingPunct="1">
              <a:buFontTx/>
              <a:buNone/>
            </a:pPr>
            <a:endParaRPr lang="en-US" smtClean="0">
              <a:solidFill>
                <a:srgbClr val="0066FF"/>
              </a:solidFill>
            </a:endParaRPr>
          </a:p>
          <a:p>
            <a:pPr eaLnBrk="1" hangingPunct="1">
              <a:buFontTx/>
              <a:buNone/>
            </a:pPr>
            <a:r>
              <a:rPr lang="en-US" smtClean="0"/>
              <a:t>What about S?</a:t>
            </a:r>
          </a:p>
          <a:p>
            <a:pPr eaLnBrk="1" hangingPunct="1">
              <a:buFontTx/>
              <a:buNone/>
            </a:pPr>
            <a:endParaRPr lang="en-US" smtClean="0"/>
          </a:p>
          <a:p>
            <a:pPr eaLnBrk="1" hangingPunct="1">
              <a:buFontTx/>
              <a:buNone/>
            </a:pPr>
            <a:r>
              <a:rPr lang="en-US" smtClean="0"/>
              <a:t>Unroll loop</a:t>
            </a:r>
          </a:p>
          <a:p>
            <a:pPr eaLnBrk="1" hangingPunct="1">
              <a:buFontTx/>
              <a:buNone/>
            </a:pPr>
            <a:r>
              <a:rPr lang="en-US" smtClean="0">
                <a:solidFill>
                  <a:srgbClr val="00FF00"/>
                </a:solidFill>
              </a:rPr>
              <a:t>while B do S</a:t>
            </a:r>
            <a:r>
              <a:rPr lang="en-US" smtClean="0"/>
              <a:t> =</a:t>
            </a:r>
          </a:p>
          <a:p>
            <a:pPr eaLnBrk="1" hangingPunct="1">
              <a:buFontTx/>
              <a:buNone/>
            </a:pPr>
            <a:r>
              <a:rPr lang="en-US" smtClean="0">
                <a:solidFill>
                  <a:srgbClr val="00FF00"/>
                </a:solidFill>
              </a:rPr>
              <a:t>if B then {S; while B do S} else skip</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457200" y="533400"/>
            <a:ext cx="8229600" cy="5592763"/>
          </a:xfrm>
        </p:spPr>
        <p:txBody>
          <a:bodyPr>
            <a:normAutofit lnSpcReduction="10000"/>
          </a:bodyPr>
          <a:lstStyle/>
          <a:p>
            <a:pPr eaLnBrk="1" hangingPunct="1">
              <a:lnSpc>
                <a:spcPct val="80000"/>
              </a:lnSpc>
              <a:buFontTx/>
              <a:buNone/>
            </a:pPr>
            <a:r>
              <a:rPr lang="en-US" sz="3600" smtClean="0">
                <a:solidFill>
                  <a:srgbClr val="0066FF"/>
                </a:solidFill>
              </a:rPr>
              <a:t>{P}</a:t>
            </a:r>
            <a:r>
              <a:rPr lang="en-US" sz="3600" smtClean="0"/>
              <a:t> </a:t>
            </a:r>
          </a:p>
          <a:p>
            <a:pPr eaLnBrk="1" hangingPunct="1">
              <a:lnSpc>
                <a:spcPct val="80000"/>
              </a:lnSpc>
              <a:buFontTx/>
              <a:buNone/>
            </a:pPr>
            <a:r>
              <a:rPr lang="en-US" sz="3600" smtClean="0">
                <a:solidFill>
                  <a:srgbClr val="00FF00"/>
                </a:solidFill>
              </a:rPr>
              <a:t>if B then {S; while B do S} else skip</a:t>
            </a:r>
            <a:r>
              <a:rPr lang="en-US" sz="3600" smtClean="0"/>
              <a:t> </a:t>
            </a:r>
          </a:p>
          <a:p>
            <a:pPr eaLnBrk="1" hangingPunct="1">
              <a:lnSpc>
                <a:spcPct val="80000"/>
              </a:lnSpc>
              <a:buFontTx/>
              <a:buNone/>
            </a:pPr>
            <a:r>
              <a:rPr lang="en-US" sz="3600" smtClean="0">
                <a:solidFill>
                  <a:srgbClr val="0066FF"/>
                </a:solidFill>
              </a:rPr>
              <a:t>{</a:t>
            </a:r>
            <a:r>
              <a:rPr lang="en-US" sz="3600" smtClean="0">
                <a:solidFill>
                  <a:srgbClr val="0066FF"/>
                </a:solidFill>
                <a:cs typeface="Arial" charset="0"/>
              </a:rPr>
              <a:t>¬</a:t>
            </a:r>
            <a:r>
              <a:rPr lang="en-US" sz="3600" smtClean="0">
                <a:solidFill>
                  <a:srgbClr val="0066FF"/>
                </a:solidFill>
              </a:rPr>
              <a:t>B and Q}</a:t>
            </a:r>
          </a:p>
          <a:p>
            <a:pPr eaLnBrk="1" hangingPunct="1">
              <a:lnSpc>
                <a:spcPct val="80000"/>
              </a:lnSpc>
              <a:buFontTx/>
              <a:buNone/>
            </a:pPr>
            <a:endParaRPr lang="en-US" sz="3600" smtClean="0">
              <a:solidFill>
                <a:srgbClr val="0066FF"/>
              </a:solidFill>
            </a:endParaRPr>
          </a:p>
          <a:p>
            <a:pPr eaLnBrk="1" hangingPunct="1">
              <a:lnSpc>
                <a:spcPct val="80000"/>
              </a:lnSpc>
              <a:buFontTx/>
              <a:buNone/>
            </a:pPr>
            <a:r>
              <a:rPr lang="en-US" sz="3600" smtClean="0"/>
              <a:t>Using rule for the if-statement, we get</a:t>
            </a:r>
          </a:p>
          <a:p>
            <a:pPr eaLnBrk="1" hangingPunct="1">
              <a:lnSpc>
                <a:spcPct val="80000"/>
              </a:lnSpc>
              <a:buFontTx/>
              <a:buNone/>
            </a:pPr>
            <a:endParaRPr lang="en-US" sz="3600" smtClean="0"/>
          </a:p>
          <a:p>
            <a:pPr algn="ctr" eaLnBrk="1" hangingPunct="1">
              <a:lnSpc>
                <a:spcPct val="80000"/>
              </a:lnSpc>
              <a:buFontTx/>
              <a:buNone/>
            </a:pPr>
            <a:r>
              <a:rPr lang="en-US" sz="3600" smtClean="0">
                <a:solidFill>
                  <a:srgbClr val="0066FF"/>
                </a:solidFill>
              </a:rPr>
              <a:t>{P and B} </a:t>
            </a:r>
            <a:r>
              <a:rPr lang="en-US" sz="3600" smtClean="0">
                <a:solidFill>
                  <a:srgbClr val="00FF00"/>
                </a:solidFill>
              </a:rPr>
              <a:t>S; while B do S</a:t>
            </a:r>
            <a:r>
              <a:rPr lang="en-US" sz="3600" smtClean="0">
                <a:solidFill>
                  <a:srgbClr val="0066FF"/>
                </a:solidFill>
              </a:rPr>
              <a:t> {</a:t>
            </a:r>
            <a:r>
              <a:rPr lang="en-US" sz="3600" smtClean="0">
                <a:solidFill>
                  <a:srgbClr val="0066FF"/>
                </a:solidFill>
                <a:cs typeface="Arial" charset="0"/>
              </a:rPr>
              <a:t>¬</a:t>
            </a:r>
            <a:r>
              <a:rPr lang="en-US" sz="3600" smtClean="0">
                <a:solidFill>
                  <a:srgbClr val="0066FF"/>
                </a:solidFill>
              </a:rPr>
              <a:t>B and Q},</a:t>
            </a:r>
          </a:p>
          <a:p>
            <a:pPr algn="ctr" eaLnBrk="1" hangingPunct="1">
              <a:lnSpc>
                <a:spcPct val="80000"/>
              </a:lnSpc>
              <a:buFontTx/>
              <a:buNone/>
            </a:pPr>
            <a:r>
              <a:rPr lang="en-US" sz="3600" u="sng" smtClean="0"/>
              <a:t>P and </a:t>
            </a:r>
            <a:r>
              <a:rPr lang="en-US" sz="3600" u="sng" smtClean="0">
                <a:cs typeface="Arial" charset="0"/>
              </a:rPr>
              <a:t>¬</a:t>
            </a:r>
            <a:r>
              <a:rPr lang="en-US" sz="3600" u="sng" smtClean="0"/>
              <a:t>B </a:t>
            </a:r>
            <a:r>
              <a:rPr lang="en-US" sz="3600" u="sng" smtClean="0">
                <a:sym typeface="Symbol" pitchFamily="18" charset="2"/>
              </a:rPr>
              <a:t></a:t>
            </a:r>
            <a:r>
              <a:rPr lang="en-US" sz="3600" u="sng" smtClean="0"/>
              <a:t> </a:t>
            </a:r>
            <a:r>
              <a:rPr lang="en-US" sz="3600" u="sng" smtClean="0">
                <a:cs typeface="Arial" charset="0"/>
              </a:rPr>
              <a:t>¬</a:t>
            </a:r>
            <a:r>
              <a:rPr lang="en-US" sz="3600" u="sng" smtClean="0"/>
              <a:t>B and Q</a:t>
            </a:r>
          </a:p>
          <a:p>
            <a:pPr algn="ctr" eaLnBrk="1" hangingPunct="1">
              <a:lnSpc>
                <a:spcPct val="80000"/>
              </a:lnSpc>
              <a:buFontTx/>
              <a:buNone/>
            </a:pPr>
            <a:r>
              <a:rPr lang="en-US" sz="3600" smtClean="0">
                <a:solidFill>
                  <a:srgbClr val="0066FF"/>
                </a:solidFill>
              </a:rPr>
              <a:t>{P} </a:t>
            </a:r>
            <a:r>
              <a:rPr lang="en-US" sz="3600" smtClean="0">
                <a:solidFill>
                  <a:srgbClr val="00FF00"/>
                </a:solidFill>
              </a:rPr>
              <a:t>while B do S</a:t>
            </a:r>
            <a:r>
              <a:rPr lang="en-US" sz="3600" smtClean="0">
                <a:solidFill>
                  <a:srgbClr val="0066FF"/>
                </a:solidFill>
              </a:rPr>
              <a:t> {</a:t>
            </a:r>
            <a:r>
              <a:rPr lang="en-US" sz="3600" smtClean="0">
                <a:solidFill>
                  <a:srgbClr val="0066FF"/>
                </a:solidFill>
                <a:cs typeface="Arial" charset="0"/>
              </a:rPr>
              <a:t>¬</a:t>
            </a:r>
            <a:r>
              <a:rPr lang="en-US" sz="3600" smtClean="0">
                <a:solidFill>
                  <a:srgbClr val="0066FF"/>
                </a:solidFill>
              </a:rPr>
              <a:t>B and Q}</a:t>
            </a:r>
            <a:endParaRPr lang="en-US" sz="2800" smtClean="0"/>
          </a:p>
          <a:p>
            <a:pPr eaLnBrk="1" hangingPunct="1">
              <a:lnSpc>
                <a:spcPct val="80000"/>
              </a:lnSpc>
              <a:buFontTx/>
              <a:buNone/>
            </a:pPr>
            <a:r>
              <a:rPr lang="en-US" sz="2800" smtClean="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457200" y="533400"/>
            <a:ext cx="8229600" cy="5592763"/>
          </a:xfrm>
        </p:spPr>
        <p:txBody>
          <a:bodyPr>
            <a:normAutofit lnSpcReduction="10000"/>
          </a:bodyPr>
          <a:lstStyle/>
          <a:p>
            <a:pPr eaLnBrk="1" hangingPunct="1">
              <a:buFontTx/>
              <a:buNone/>
            </a:pPr>
            <a:r>
              <a:rPr lang="en-US" sz="3600" smtClean="0"/>
              <a:t>Try to find something that will allow us to conclude the top assumption</a:t>
            </a:r>
          </a:p>
          <a:p>
            <a:pPr algn="ctr" eaLnBrk="1" hangingPunct="1">
              <a:buFontTx/>
              <a:buNone/>
            </a:pPr>
            <a:r>
              <a:rPr lang="en-US" sz="3600" smtClean="0">
                <a:solidFill>
                  <a:srgbClr val="0066FF"/>
                </a:solidFill>
              </a:rPr>
              <a:t>{P and B} </a:t>
            </a:r>
            <a:r>
              <a:rPr lang="en-US" sz="3600" smtClean="0">
                <a:solidFill>
                  <a:srgbClr val="00FF00"/>
                </a:solidFill>
              </a:rPr>
              <a:t>S; while B do S</a:t>
            </a:r>
            <a:r>
              <a:rPr lang="en-US" sz="3600" smtClean="0">
                <a:solidFill>
                  <a:srgbClr val="0066FF"/>
                </a:solidFill>
              </a:rPr>
              <a:t> {</a:t>
            </a:r>
            <a:r>
              <a:rPr lang="en-US" sz="3600" smtClean="0">
                <a:solidFill>
                  <a:srgbClr val="0066FF"/>
                </a:solidFill>
                <a:cs typeface="Arial" charset="0"/>
              </a:rPr>
              <a:t>¬</a:t>
            </a:r>
            <a:r>
              <a:rPr lang="en-US" sz="3600" smtClean="0">
                <a:solidFill>
                  <a:srgbClr val="0066FF"/>
                </a:solidFill>
              </a:rPr>
              <a:t>B and Q}</a:t>
            </a:r>
          </a:p>
          <a:p>
            <a:pPr algn="ctr" eaLnBrk="1" hangingPunct="1">
              <a:buFontTx/>
              <a:buNone/>
            </a:pPr>
            <a:endParaRPr lang="en-US" sz="2800" smtClean="0"/>
          </a:p>
          <a:p>
            <a:pPr eaLnBrk="1" hangingPunct="1">
              <a:buFontTx/>
              <a:buNone/>
            </a:pPr>
            <a:r>
              <a:rPr lang="en-US" smtClean="0"/>
              <a:t> From the sequence rule, we have, for some R0</a:t>
            </a:r>
          </a:p>
          <a:p>
            <a:pPr algn="ctr" eaLnBrk="1" hangingPunct="1">
              <a:buFontTx/>
              <a:buNone/>
            </a:pPr>
            <a:r>
              <a:rPr lang="en-US" sz="3600" smtClean="0">
                <a:solidFill>
                  <a:srgbClr val="0066FF"/>
                </a:solidFill>
              </a:rPr>
              <a:t>{P and B} </a:t>
            </a:r>
            <a:r>
              <a:rPr lang="en-US" sz="3600" smtClean="0">
                <a:solidFill>
                  <a:srgbClr val="00FF00"/>
                </a:solidFill>
              </a:rPr>
              <a:t>S </a:t>
            </a:r>
            <a:r>
              <a:rPr lang="en-US" sz="3600" smtClean="0">
                <a:solidFill>
                  <a:srgbClr val="0066FF"/>
                </a:solidFill>
              </a:rPr>
              <a:t>{R0}</a:t>
            </a:r>
          </a:p>
          <a:p>
            <a:pPr algn="ctr" eaLnBrk="1" hangingPunct="1">
              <a:buFontTx/>
              <a:buNone/>
            </a:pPr>
            <a:r>
              <a:rPr lang="en-US" sz="3600" u="sng" smtClean="0">
                <a:solidFill>
                  <a:srgbClr val="0066FF"/>
                </a:solidFill>
              </a:rPr>
              <a:t>{R0}</a:t>
            </a:r>
            <a:r>
              <a:rPr lang="en-US" sz="3600" u="sng" smtClean="0">
                <a:solidFill>
                  <a:srgbClr val="00FF00"/>
                </a:solidFill>
              </a:rPr>
              <a:t> while B do S</a:t>
            </a:r>
            <a:r>
              <a:rPr lang="en-US" sz="3600" u="sng" smtClean="0">
                <a:solidFill>
                  <a:srgbClr val="0066FF"/>
                </a:solidFill>
              </a:rPr>
              <a:t> {</a:t>
            </a:r>
            <a:r>
              <a:rPr lang="en-US" sz="3600" u="sng" smtClean="0">
                <a:solidFill>
                  <a:srgbClr val="0066FF"/>
                </a:solidFill>
                <a:cs typeface="Arial" charset="0"/>
              </a:rPr>
              <a:t>¬</a:t>
            </a:r>
            <a:r>
              <a:rPr lang="en-US" sz="3600" u="sng" smtClean="0">
                <a:solidFill>
                  <a:srgbClr val="0066FF"/>
                </a:solidFill>
              </a:rPr>
              <a:t>B and Q}</a:t>
            </a:r>
          </a:p>
          <a:p>
            <a:pPr algn="ctr" eaLnBrk="1" hangingPunct="1">
              <a:buFontTx/>
              <a:buNone/>
            </a:pPr>
            <a:r>
              <a:rPr lang="en-US" sz="3600" smtClean="0">
                <a:solidFill>
                  <a:srgbClr val="0066FF"/>
                </a:solidFill>
              </a:rPr>
              <a:t>{P and </a:t>
            </a:r>
            <a:r>
              <a:rPr lang="en-US" sz="3600" smtClean="0">
                <a:solidFill>
                  <a:srgbClr val="0066FF"/>
                </a:solidFill>
                <a:cs typeface="Arial" charset="0"/>
              </a:rPr>
              <a:t>¬</a:t>
            </a:r>
            <a:r>
              <a:rPr lang="en-US" sz="3600" smtClean="0">
                <a:solidFill>
                  <a:srgbClr val="0066FF"/>
                </a:solidFill>
              </a:rPr>
              <a:t>B } </a:t>
            </a:r>
            <a:r>
              <a:rPr lang="en-US" sz="3600" smtClean="0">
                <a:solidFill>
                  <a:srgbClr val="00FF00"/>
                </a:solidFill>
              </a:rPr>
              <a:t>S; while B do S</a:t>
            </a:r>
            <a:r>
              <a:rPr lang="en-US" sz="3600" smtClean="0">
                <a:solidFill>
                  <a:srgbClr val="0066FF"/>
                </a:solidFill>
              </a:rPr>
              <a:t> {</a:t>
            </a:r>
            <a:r>
              <a:rPr lang="en-US" sz="3600" smtClean="0">
                <a:solidFill>
                  <a:srgbClr val="0066FF"/>
                </a:solidFill>
                <a:cs typeface="Arial" charset="0"/>
              </a:rPr>
              <a:t>¬</a:t>
            </a:r>
            <a:r>
              <a:rPr lang="en-US" sz="3600" smtClean="0">
                <a:solidFill>
                  <a:srgbClr val="0066FF"/>
                </a:solidFill>
              </a:rPr>
              <a:t>B and Q}</a:t>
            </a:r>
          </a:p>
          <a:p>
            <a:pPr eaLnBrk="1" hangingPunct="1">
              <a:buFontTx/>
              <a:buNone/>
            </a:pPr>
            <a:endParaRPr lang="en-US" sz="3600" smtClean="0">
              <a:solidFill>
                <a:srgbClr val="0066F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457200" y="533400"/>
            <a:ext cx="8229600" cy="5592763"/>
          </a:xfrm>
        </p:spPr>
        <p:txBody>
          <a:bodyPr/>
          <a:lstStyle/>
          <a:p>
            <a:pPr eaLnBrk="1" hangingPunct="1">
              <a:buFontTx/>
              <a:buNone/>
            </a:pPr>
            <a:r>
              <a:rPr lang="en-US" sz="3600" smtClean="0"/>
              <a:t>Unroll the loop again</a:t>
            </a:r>
          </a:p>
          <a:p>
            <a:pPr eaLnBrk="1" hangingPunct="1">
              <a:buFontTx/>
              <a:buNone/>
            </a:pPr>
            <a:endParaRPr lang="en-US" sz="3600" smtClean="0"/>
          </a:p>
          <a:p>
            <a:pPr eaLnBrk="1" hangingPunct="1">
              <a:buFontTx/>
              <a:buNone/>
            </a:pPr>
            <a:endParaRPr lang="en-US" smtClean="0"/>
          </a:p>
          <a:p>
            <a:pPr algn="ctr" eaLnBrk="1" hangingPunct="1">
              <a:buFontTx/>
              <a:buNone/>
            </a:pPr>
            <a:r>
              <a:rPr lang="en-US" sz="3600" smtClean="0">
                <a:solidFill>
                  <a:srgbClr val="0066FF"/>
                </a:solidFill>
              </a:rPr>
              <a:t>{P and B} </a:t>
            </a:r>
            <a:r>
              <a:rPr lang="en-US" sz="3600" smtClean="0">
                <a:solidFill>
                  <a:srgbClr val="00FF00"/>
                </a:solidFill>
              </a:rPr>
              <a:t>S </a:t>
            </a:r>
            <a:r>
              <a:rPr lang="en-US" sz="3600" smtClean="0">
                <a:solidFill>
                  <a:srgbClr val="0066FF"/>
                </a:solidFill>
              </a:rPr>
              <a:t>{R0}</a:t>
            </a:r>
          </a:p>
          <a:p>
            <a:pPr algn="ctr" eaLnBrk="1" hangingPunct="1">
              <a:buFontTx/>
              <a:buNone/>
            </a:pPr>
            <a:r>
              <a:rPr lang="en-US" sz="3600" smtClean="0">
                <a:solidFill>
                  <a:srgbClr val="0066FF"/>
                </a:solidFill>
              </a:rPr>
              <a:t>{R0 and B} </a:t>
            </a:r>
            <a:r>
              <a:rPr lang="en-US" sz="3600" smtClean="0">
                <a:solidFill>
                  <a:srgbClr val="00FF00"/>
                </a:solidFill>
              </a:rPr>
              <a:t>S</a:t>
            </a:r>
            <a:r>
              <a:rPr lang="en-US" sz="3600" smtClean="0">
                <a:solidFill>
                  <a:srgbClr val="0066FF"/>
                </a:solidFill>
              </a:rPr>
              <a:t> {R1}</a:t>
            </a:r>
          </a:p>
          <a:p>
            <a:pPr algn="ctr" eaLnBrk="1" hangingPunct="1">
              <a:buFontTx/>
              <a:buNone/>
            </a:pPr>
            <a:r>
              <a:rPr lang="en-US" sz="3600" u="sng" smtClean="0">
                <a:solidFill>
                  <a:srgbClr val="0066FF"/>
                </a:solidFill>
              </a:rPr>
              <a:t>{R1}</a:t>
            </a:r>
            <a:r>
              <a:rPr lang="en-US" sz="3600" u="sng" smtClean="0">
                <a:solidFill>
                  <a:srgbClr val="00FF00"/>
                </a:solidFill>
              </a:rPr>
              <a:t> while B do S</a:t>
            </a:r>
            <a:r>
              <a:rPr lang="en-US" sz="3600" u="sng" smtClean="0">
                <a:solidFill>
                  <a:srgbClr val="0066FF"/>
                </a:solidFill>
              </a:rPr>
              <a:t> {</a:t>
            </a:r>
            <a:r>
              <a:rPr lang="en-US" sz="3600" u="sng" smtClean="0">
                <a:solidFill>
                  <a:srgbClr val="0066FF"/>
                </a:solidFill>
                <a:cs typeface="Arial" charset="0"/>
              </a:rPr>
              <a:t>¬</a:t>
            </a:r>
            <a:r>
              <a:rPr lang="en-US" sz="3600" u="sng" smtClean="0">
                <a:solidFill>
                  <a:srgbClr val="0066FF"/>
                </a:solidFill>
              </a:rPr>
              <a:t>B and Q}</a:t>
            </a:r>
          </a:p>
          <a:p>
            <a:pPr algn="ctr" eaLnBrk="1" hangingPunct="1">
              <a:buFontTx/>
              <a:buNone/>
            </a:pPr>
            <a:r>
              <a:rPr lang="en-US" sz="3600" smtClean="0">
                <a:solidFill>
                  <a:srgbClr val="0066FF"/>
                </a:solidFill>
              </a:rPr>
              <a:t>{P} </a:t>
            </a:r>
            <a:r>
              <a:rPr lang="en-US" sz="3600" smtClean="0">
                <a:solidFill>
                  <a:srgbClr val="00FF00"/>
                </a:solidFill>
              </a:rPr>
              <a:t>while B do S</a:t>
            </a:r>
            <a:r>
              <a:rPr lang="en-US" sz="3600" smtClean="0">
                <a:solidFill>
                  <a:srgbClr val="0066FF"/>
                </a:solidFill>
              </a:rPr>
              <a:t> {</a:t>
            </a:r>
            <a:r>
              <a:rPr lang="en-US" sz="3600" smtClean="0">
                <a:solidFill>
                  <a:srgbClr val="0066FF"/>
                </a:solidFill>
                <a:cs typeface="Arial" charset="0"/>
              </a:rPr>
              <a:t>¬</a:t>
            </a:r>
            <a:r>
              <a:rPr lang="en-US" sz="3600" smtClean="0">
                <a:solidFill>
                  <a:srgbClr val="0066FF"/>
                </a:solidFill>
              </a:rPr>
              <a:t>B and Q}</a:t>
            </a:r>
          </a:p>
          <a:p>
            <a:pPr eaLnBrk="1" hangingPunct="1">
              <a:buFontTx/>
              <a:buNone/>
            </a:pPr>
            <a:endParaRPr lang="en-US" sz="3600" smtClean="0">
              <a:solidFill>
                <a:srgbClr val="0066FF"/>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457200" y="533400"/>
            <a:ext cx="8229600" cy="5592763"/>
          </a:xfrm>
        </p:spPr>
        <p:txBody>
          <a:bodyPr/>
          <a:lstStyle/>
          <a:p>
            <a:pPr eaLnBrk="1" hangingPunct="1">
              <a:lnSpc>
                <a:spcPct val="80000"/>
              </a:lnSpc>
              <a:buFontTx/>
              <a:buNone/>
            </a:pPr>
            <a:r>
              <a:rPr lang="en-US" sz="2800" smtClean="0"/>
              <a:t>Suppose </a:t>
            </a:r>
          </a:p>
          <a:p>
            <a:pPr eaLnBrk="1" hangingPunct="1">
              <a:lnSpc>
                <a:spcPct val="80000"/>
              </a:lnSpc>
              <a:buFontTx/>
              <a:buNone/>
            </a:pPr>
            <a:r>
              <a:rPr lang="en-US" sz="2800" smtClean="0"/>
              <a:t>P=I, </a:t>
            </a:r>
          </a:p>
          <a:p>
            <a:pPr eaLnBrk="1" hangingPunct="1">
              <a:lnSpc>
                <a:spcPct val="80000"/>
              </a:lnSpc>
              <a:buFontTx/>
              <a:buNone/>
            </a:pPr>
            <a:r>
              <a:rPr lang="en-US" sz="2800" smtClean="0"/>
              <a:t>R0=I, </a:t>
            </a:r>
          </a:p>
          <a:p>
            <a:pPr eaLnBrk="1" hangingPunct="1">
              <a:lnSpc>
                <a:spcPct val="80000"/>
              </a:lnSpc>
              <a:buFontTx/>
              <a:buNone/>
            </a:pPr>
            <a:r>
              <a:rPr lang="en-US" sz="2800" smtClean="0"/>
              <a:t>R1=I, </a:t>
            </a:r>
          </a:p>
          <a:p>
            <a:pPr eaLnBrk="1" hangingPunct="1">
              <a:lnSpc>
                <a:spcPct val="80000"/>
              </a:lnSpc>
              <a:buFontTx/>
              <a:buNone/>
            </a:pPr>
            <a:r>
              <a:rPr lang="en-US" sz="2800" smtClean="0"/>
              <a:t>R2=I</a:t>
            </a:r>
          </a:p>
          <a:p>
            <a:pPr eaLnBrk="1" hangingPunct="1">
              <a:lnSpc>
                <a:spcPct val="80000"/>
              </a:lnSpc>
              <a:buFontTx/>
              <a:buNone/>
            </a:pPr>
            <a:r>
              <a:rPr lang="en-US" sz="2800" smtClean="0"/>
              <a:t>…</a:t>
            </a:r>
          </a:p>
          <a:p>
            <a:pPr eaLnBrk="1" hangingPunct="1">
              <a:lnSpc>
                <a:spcPct val="80000"/>
              </a:lnSpc>
              <a:buFontTx/>
              <a:buNone/>
            </a:pPr>
            <a:r>
              <a:rPr lang="en-US" sz="2800" smtClean="0"/>
              <a:t>Q=I, then in the limit, we get</a:t>
            </a:r>
          </a:p>
          <a:p>
            <a:pPr eaLnBrk="1" hangingPunct="1">
              <a:lnSpc>
                <a:spcPct val="80000"/>
              </a:lnSpc>
              <a:buFontTx/>
              <a:buNone/>
            </a:pPr>
            <a:endParaRPr lang="en-US" sz="2800" smtClean="0"/>
          </a:p>
          <a:p>
            <a:pPr eaLnBrk="1" hangingPunct="1">
              <a:lnSpc>
                <a:spcPct val="80000"/>
              </a:lnSpc>
              <a:buFontTx/>
              <a:buNone/>
            </a:pPr>
            <a:endParaRPr lang="en-US" sz="2400" smtClean="0"/>
          </a:p>
          <a:p>
            <a:pPr algn="ctr" eaLnBrk="1" hangingPunct="1">
              <a:lnSpc>
                <a:spcPct val="80000"/>
              </a:lnSpc>
              <a:buFontTx/>
              <a:buNone/>
            </a:pPr>
            <a:r>
              <a:rPr lang="en-US" sz="2800" u="sng" smtClean="0">
                <a:solidFill>
                  <a:srgbClr val="0066FF"/>
                </a:solidFill>
              </a:rPr>
              <a:t>{I and B} </a:t>
            </a:r>
            <a:r>
              <a:rPr lang="en-US" sz="2800" u="sng" smtClean="0">
                <a:solidFill>
                  <a:srgbClr val="00FF00"/>
                </a:solidFill>
              </a:rPr>
              <a:t>S </a:t>
            </a:r>
            <a:r>
              <a:rPr lang="en-US" sz="2800" u="sng" smtClean="0">
                <a:solidFill>
                  <a:srgbClr val="0066FF"/>
                </a:solidFill>
              </a:rPr>
              <a:t>{I}</a:t>
            </a:r>
          </a:p>
          <a:p>
            <a:pPr algn="ctr" eaLnBrk="1" hangingPunct="1">
              <a:lnSpc>
                <a:spcPct val="80000"/>
              </a:lnSpc>
              <a:buFontTx/>
              <a:buNone/>
            </a:pPr>
            <a:r>
              <a:rPr lang="en-US" sz="2800" smtClean="0">
                <a:solidFill>
                  <a:srgbClr val="0066FF"/>
                </a:solidFill>
              </a:rPr>
              <a:t>{I} </a:t>
            </a:r>
            <a:r>
              <a:rPr lang="en-US" sz="2800" smtClean="0">
                <a:solidFill>
                  <a:srgbClr val="00FF00"/>
                </a:solidFill>
              </a:rPr>
              <a:t>while B do S</a:t>
            </a:r>
            <a:r>
              <a:rPr lang="en-US" sz="2800" smtClean="0">
                <a:solidFill>
                  <a:srgbClr val="0066FF"/>
                </a:solidFill>
              </a:rPr>
              <a:t> {</a:t>
            </a:r>
            <a:r>
              <a:rPr lang="en-US" sz="2800" smtClean="0">
                <a:solidFill>
                  <a:srgbClr val="0066FF"/>
                </a:solidFill>
                <a:cs typeface="Arial" charset="0"/>
              </a:rPr>
              <a:t>¬</a:t>
            </a:r>
            <a:r>
              <a:rPr lang="en-US" sz="2800" smtClean="0">
                <a:solidFill>
                  <a:srgbClr val="0066FF"/>
                </a:solidFill>
              </a:rPr>
              <a:t>B and I}</a:t>
            </a:r>
          </a:p>
          <a:p>
            <a:pPr algn="ctr" eaLnBrk="1" hangingPunct="1">
              <a:lnSpc>
                <a:spcPct val="80000"/>
              </a:lnSpc>
              <a:buFontTx/>
              <a:buNone/>
            </a:pPr>
            <a:endParaRPr lang="en-US" sz="2800" smtClean="0">
              <a:solidFill>
                <a:srgbClr val="0066FF"/>
              </a:solidFill>
            </a:endParaRPr>
          </a:p>
          <a:p>
            <a:pPr eaLnBrk="1" hangingPunct="1">
              <a:lnSpc>
                <a:spcPct val="80000"/>
              </a:lnSpc>
              <a:buFontTx/>
              <a:buNone/>
            </a:pPr>
            <a:r>
              <a:rPr lang="en-US" sz="2800" smtClean="0"/>
              <a:t>Does this make sense operationally?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457200" y="533400"/>
            <a:ext cx="8229600" cy="5592763"/>
          </a:xfrm>
        </p:spPr>
        <p:txBody>
          <a:bodyPr/>
          <a:lstStyle/>
          <a:p>
            <a:pPr algn="ctr" eaLnBrk="1" hangingPunct="1">
              <a:lnSpc>
                <a:spcPct val="80000"/>
              </a:lnSpc>
              <a:buFontTx/>
              <a:buNone/>
            </a:pPr>
            <a:r>
              <a:rPr lang="en-US" sz="2800" u="sng" smtClean="0">
                <a:solidFill>
                  <a:srgbClr val="0066FF"/>
                </a:solidFill>
              </a:rPr>
              <a:t>{I and B} </a:t>
            </a:r>
            <a:r>
              <a:rPr lang="en-US" sz="2800" u="sng" smtClean="0">
                <a:solidFill>
                  <a:srgbClr val="00FF00"/>
                </a:solidFill>
              </a:rPr>
              <a:t>S </a:t>
            </a:r>
            <a:r>
              <a:rPr lang="en-US" sz="2800" u="sng" smtClean="0">
                <a:solidFill>
                  <a:srgbClr val="0066FF"/>
                </a:solidFill>
              </a:rPr>
              <a:t>{I}</a:t>
            </a:r>
          </a:p>
          <a:p>
            <a:pPr algn="ctr" eaLnBrk="1" hangingPunct="1">
              <a:lnSpc>
                <a:spcPct val="80000"/>
              </a:lnSpc>
              <a:buFontTx/>
              <a:buNone/>
            </a:pPr>
            <a:r>
              <a:rPr lang="en-US" sz="2800" smtClean="0">
                <a:solidFill>
                  <a:srgbClr val="0066FF"/>
                </a:solidFill>
              </a:rPr>
              <a:t>{I} </a:t>
            </a:r>
            <a:r>
              <a:rPr lang="en-US" sz="2800" smtClean="0">
                <a:solidFill>
                  <a:srgbClr val="00FF00"/>
                </a:solidFill>
              </a:rPr>
              <a:t>while B do S</a:t>
            </a:r>
            <a:r>
              <a:rPr lang="en-US" sz="2800" smtClean="0">
                <a:solidFill>
                  <a:srgbClr val="0066FF"/>
                </a:solidFill>
              </a:rPr>
              <a:t> {</a:t>
            </a:r>
            <a:r>
              <a:rPr lang="en-US" sz="2800" smtClean="0">
                <a:solidFill>
                  <a:srgbClr val="0066FF"/>
                </a:solidFill>
                <a:cs typeface="Arial" charset="0"/>
              </a:rPr>
              <a:t>¬</a:t>
            </a:r>
            <a:r>
              <a:rPr lang="en-US" sz="2800" smtClean="0">
                <a:solidFill>
                  <a:srgbClr val="0066FF"/>
                </a:solidFill>
              </a:rPr>
              <a:t>B and I}</a:t>
            </a:r>
          </a:p>
          <a:p>
            <a:pPr algn="ctr" eaLnBrk="1" hangingPunct="1">
              <a:lnSpc>
                <a:spcPct val="80000"/>
              </a:lnSpc>
              <a:buFontTx/>
              <a:buNone/>
            </a:pPr>
            <a:endParaRPr lang="en-US" sz="2800" smtClean="0">
              <a:solidFill>
                <a:srgbClr val="0066FF"/>
              </a:solidFill>
            </a:endParaRPr>
          </a:p>
          <a:p>
            <a:pPr eaLnBrk="1" hangingPunct="1">
              <a:lnSpc>
                <a:spcPct val="80000"/>
              </a:lnSpc>
              <a:buFontTx/>
              <a:buNone/>
            </a:pPr>
            <a:r>
              <a:rPr lang="en-US" sz="2800" smtClean="0"/>
              <a:t>If B is not true then nothing happens, so after the loop, we know the precondition I still holds, and in addition, </a:t>
            </a:r>
            <a:r>
              <a:rPr lang="en-US" sz="2800" smtClean="0">
                <a:cs typeface="Arial" charset="0"/>
              </a:rPr>
              <a:t>¬</a:t>
            </a:r>
            <a:r>
              <a:rPr lang="en-US" sz="2800" smtClean="0"/>
              <a:t>B</a:t>
            </a:r>
            <a:r>
              <a:rPr lang="en-US" sz="2800" smtClean="0">
                <a:solidFill>
                  <a:srgbClr val="0066FF"/>
                </a:solidFill>
              </a:rPr>
              <a:t> </a:t>
            </a:r>
            <a:r>
              <a:rPr lang="en-US" sz="2800" smtClean="0"/>
              <a:t>holds.</a:t>
            </a:r>
          </a:p>
          <a:p>
            <a:pPr eaLnBrk="1" hangingPunct="1">
              <a:lnSpc>
                <a:spcPct val="80000"/>
              </a:lnSpc>
              <a:buFontTx/>
              <a:buNone/>
            </a:pPr>
            <a:r>
              <a:rPr lang="en-US" sz="2800" smtClean="0"/>
              <a:t>If B is true, then S is executed, reestablishing I.   Thus the next iteration will start at a state also satisfying I.  At the start if the next iteration, if B does not hold then the loop terminates and we still have I and in addition, </a:t>
            </a:r>
            <a:r>
              <a:rPr lang="en-US" sz="2800" smtClean="0">
                <a:cs typeface="Arial" charset="0"/>
              </a:rPr>
              <a:t>¬</a:t>
            </a:r>
            <a:r>
              <a:rPr lang="en-US" sz="2800" smtClean="0"/>
              <a:t>B.  If B does hold, then S is executed again with precondition I and B, and thus establishes I again.</a:t>
            </a:r>
          </a:p>
          <a:p>
            <a:pPr eaLnBrk="1" hangingPunct="1">
              <a:lnSpc>
                <a:spcPct val="80000"/>
              </a:lnSpc>
              <a:buFontTx/>
              <a:buNone/>
            </a:pPr>
            <a:r>
              <a:rPr lang="en-US" sz="2800" smtClean="0"/>
              <a:t>Etc.</a:t>
            </a:r>
          </a:p>
          <a:p>
            <a:pPr algn="ctr" eaLnBrk="1" hangingPunct="1">
              <a:lnSpc>
                <a:spcPct val="80000"/>
              </a:lnSpc>
              <a:buFontTx/>
              <a:buNone/>
            </a:pPr>
            <a:endParaRPr lang="en-US" sz="240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idx="1"/>
          </p:nvPr>
        </p:nvSpPr>
        <p:spPr>
          <a:xfrm>
            <a:off x="457200" y="685800"/>
            <a:ext cx="8229600" cy="5440363"/>
          </a:xfrm>
        </p:spPr>
        <p:txBody>
          <a:bodyPr/>
          <a:lstStyle/>
          <a:p>
            <a:pPr eaLnBrk="1" hangingPunct="1">
              <a:lnSpc>
                <a:spcPct val="90000"/>
              </a:lnSpc>
              <a:buFontTx/>
              <a:buNone/>
            </a:pPr>
            <a:r>
              <a:rPr lang="en-US" smtClean="0">
                <a:solidFill>
                  <a:srgbClr val="FF0066"/>
                </a:solidFill>
              </a:rPr>
              <a:t>I is called a loop invariant</a:t>
            </a:r>
          </a:p>
          <a:p>
            <a:pPr eaLnBrk="1" hangingPunct="1">
              <a:lnSpc>
                <a:spcPct val="90000"/>
              </a:lnSpc>
              <a:buFontTx/>
              <a:buNone/>
            </a:pPr>
            <a:endParaRPr lang="en-US" smtClean="0">
              <a:solidFill>
                <a:srgbClr val="FF0066"/>
              </a:solidFill>
            </a:endParaRPr>
          </a:p>
          <a:p>
            <a:pPr eaLnBrk="1" hangingPunct="1">
              <a:lnSpc>
                <a:spcPct val="90000"/>
              </a:lnSpc>
              <a:buFontTx/>
              <a:buNone/>
            </a:pPr>
            <a:r>
              <a:rPr lang="en-US" smtClean="0"/>
              <a:t>We could (but won’t) formulate this more explicitly as a solution to a fixed point equation.</a:t>
            </a:r>
          </a:p>
          <a:p>
            <a:pPr eaLnBrk="1" hangingPunct="1">
              <a:lnSpc>
                <a:spcPct val="90000"/>
              </a:lnSpc>
              <a:buFontTx/>
              <a:buNone/>
            </a:pPr>
            <a:endParaRPr lang="en-US" smtClean="0"/>
          </a:p>
          <a:p>
            <a:pPr eaLnBrk="1" hangingPunct="1">
              <a:lnSpc>
                <a:spcPct val="90000"/>
              </a:lnSpc>
              <a:buFontTx/>
              <a:buNone/>
            </a:pPr>
            <a:r>
              <a:rPr lang="en-US" smtClean="0"/>
              <a:t>For assignment and if-statement, given a postcondition, we can always calculate the weakest precondition by starting with the postcondition and applying axioms.</a:t>
            </a:r>
          </a:p>
          <a:p>
            <a:pPr eaLnBrk="1" hangingPunct="1">
              <a:lnSpc>
                <a:spcPct val="90000"/>
              </a:lnSpc>
              <a:buFontTx/>
              <a:buNone/>
            </a:pPr>
            <a:r>
              <a:rPr lang="en-US" smtClean="0"/>
              <a:t>We cannot calculate a loop invariant.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457200" y="609600"/>
            <a:ext cx="8229600" cy="5516563"/>
          </a:xfrm>
        </p:spPr>
        <p:txBody>
          <a:bodyPr/>
          <a:lstStyle/>
          <a:p>
            <a:pPr eaLnBrk="1" hangingPunct="1">
              <a:lnSpc>
                <a:spcPct val="90000"/>
              </a:lnSpc>
            </a:pPr>
            <a:r>
              <a:rPr lang="en-US" sz="3600" smtClean="0"/>
              <a:t>The axiom so far does NOT imply that the loop terminates, just that if it does, the final state satisfies the postcondition.</a:t>
            </a:r>
          </a:p>
          <a:p>
            <a:pPr eaLnBrk="1" hangingPunct="1">
              <a:lnSpc>
                <a:spcPct val="90000"/>
              </a:lnSpc>
            </a:pPr>
            <a:endParaRPr lang="en-US" sz="3600" smtClean="0"/>
          </a:p>
          <a:p>
            <a:pPr eaLnBrk="1" hangingPunct="1">
              <a:lnSpc>
                <a:spcPct val="90000"/>
              </a:lnSpc>
            </a:pPr>
            <a:r>
              <a:rPr lang="en-US" sz="3600" smtClean="0"/>
              <a:t>In axiomatic semantics, we distinguish between</a:t>
            </a:r>
          </a:p>
          <a:p>
            <a:pPr lvl="1" eaLnBrk="1" hangingPunct="1">
              <a:lnSpc>
                <a:spcPct val="90000"/>
              </a:lnSpc>
            </a:pPr>
            <a:r>
              <a:rPr lang="en-US" sz="3200" smtClean="0"/>
              <a:t>partial correctness:  nontermination allowed</a:t>
            </a:r>
          </a:p>
          <a:p>
            <a:pPr lvl="1" eaLnBrk="1" hangingPunct="1">
              <a:lnSpc>
                <a:spcPct val="90000"/>
              </a:lnSpc>
            </a:pPr>
            <a:r>
              <a:rPr lang="en-US" sz="3200" smtClean="0"/>
              <a:t>total correctness:  termination required</a:t>
            </a:r>
          </a:p>
          <a:p>
            <a:pPr eaLnBrk="1" hangingPunct="1">
              <a:lnSpc>
                <a:spcPct val="90000"/>
              </a:lnSpc>
              <a:buFontTx/>
              <a:buNone/>
            </a:pPr>
            <a:endParaRPr lang="en-US" sz="3600" smtClean="0">
              <a:solidFill>
                <a:srgbClr val="0066FF"/>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1"/>
          </p:nvPr>
        </p:nvSpPr>
        <p:spPr>
          <a:xfrm>
            <a:off x="457200" y="533400"/>
            <a:ext cx="8229600" cy="5867400"/>
          </a:xfrm>
        </p:spPr>
        <p:txBody>
          <a:bodyPr/>
          <a:lstStyle/>
          <a:p>
            <a:pPr eaLnBrk="1" hangingPunct="1"/>
            <a:r>
              <a:rPr lang="en-US" smtClean="0"/>
              <a:t>Well founded set:  </a:t>
            </a:r>
          </a:p>
          <a:p>
            <a:pPr lvl="1" eaLnBrk="1" hangingPunct="1"/>
            <a:r>
              <a:rPr lang="en-US" smtClean="0"/>
              <a:t>A set with a partial order is well founded if there are no infinite decreasing sequences of distinct elements from the set.</a:t>
            </a:r>
          </a:p>
          <a:p>
            <a:pPr eaLnBrk="1" hangingPunct="1"/>
            <a:r>
              <a:rPr lang="en-US" smtClean="0"/>
              <a:t>Examples:  </a:t>
            </a:r>
          </a:p>
          <a:p>
            <a:pPr lvl="1" eaLnBrk="1" hangingPunct="1"/>
            <a:r>
              <a:rPr lang="en-US" smtClean="0"/>
              <a:t>Natural numbers (but not integers)</a:t>
            </a:r>
          </a:p>
          <a:p>
            <a:pPr lvl="2" eaLnBrk="1" hangingPunct="1"/>
            <a:r>
              <a:rPr lang="en-US" smtClean="0"/>
              <a:t>can’t decrease below zero</a:t>
            </a:r>
          </a:p>
          <a:p>
            <a:pPr lvl="1" eaLnBrk="1" hangingPunct="1"/>
            <a:r>
              <a:rPr lang="en-US" smtClean="0"/>
              <a:t>Tuples of elements from well-founded sets ordered lexicographically:  </a:t>
            </a:r>
          </a:p>
          <a:p>
            <a:pPr lvl="2" eaLnBrk="1" hangingPunct="1"/>
            <a:r>
              <a:rPr lang="en-US" smtClean="0"/>
              <a:t>(m1,m2) &gt; (n1,n2) if (m1 &gt; n1) or (m1 = m2 and n1&gt;n2)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457200" y="304800"/>
            <a:ext cx="8229600" cy="6248400"/>
          </a:xfrm>
        </p:spPr>
        <p:txBody>
          <a:bodyPr/>
          <a:lstStyle/>
          <a:p>
            <a:pPr eaLnBrk="1" hangingPunct="1">
              <a:lnSpc>
                <a:spcPct val="80000"/>
              </a:lnSpc>
            </a:pPr>
            <a:r>
              <a:rPr lang="en-US" smtClean="0"/>
              <a:t>C.A.R. Hoare developed ideas further into axiomatic semantics based on a calculus of pre- and postconditions  (1969)</a:t>
            </a:r>
          </a:p>
          <a:p>
            <a:pPr lvl="1" eaLnBrk="1" hangingPunct="1">
              <a:lnSpc>
                <a:spcPct val="80000"/>
              </a:lnSpc>
            </a:pPr>
            <a:r>
              <a:rPr lang="en-US" smtClean="0"/>
              <a:t>Hoare also won a Turing award.</a:t>
            </a:r>
          </a:p>
          <a:p>
            <a:pPr eaLnBrk="1" hangingPunct="1">
              <a:lnSpc>
                <a:spcPct val="80000"/>
              </a:lnSpc>
              <a:buFontTx/>
              <a:buNone/>
            </a:pPr>
            <a:endParaRPr lang="en-US" smtClean="0"/>
          </a:p>
          <a:p>
            <a:pPr eaLnBrk="1" hangingPunct="1">
              <a:lnSpc>
                <a:spcPct val="80000"/>
              </a:lnSpc>
            </a:pPr>
            <a:r>
              <a:rPr lang="en-US" smtClean="0"/>
              <a:t>Specify a program with a Hoare triple</a:t>
            </a:r>
          </a:p>
          <a:p>
            <a:pPr lvl="1" eaLnBrk="1" hangingPunct="1">
              <a:lnSpc>
                <a:spcPct val="80000"/>
              </a:lnSpc>
              <a:buFontTx/>
              <a:buNone/>
            </a:pPr>
            <a:r>
              <a:rPr lang="en-US" sz="3200" smtClean="0">
                <a:solidFill>
                  <a:srgbClr val="0066FF"/>
                </a:solidFill>
              </a:rPr>
              <a:t>{precondition}</a:t>
            </a:r>
          </a:p>
          <a:p>
            <a:pPr lvl="1" eaLnBrk="1" hangingPunct="1">
              <a:lnSpc>
                <a:spcPct val="80000"/>
              </a:lnSpc>
              <a:buFontTx/>
              <a:buNone/>
            </a:pPr>
            <a:r>
              <a:rPr lang="en-US" sz="3200" smtClean="0">
                <a:solidFill>
                  <a:srgbClr val="33CC33"/>
                </a:solidFill>
              </a:rPr>
              <a:t>program</a:t>
            </a:r>
          </a:p>
          <a:p>
            <a:pPr lvl="1" eaLnBrk="1" hangingPunct="1">
              <a:lnSpc>
                <a:spcPct val="80000"/>
              </a:lnSpc>
              <a:buFontTx/>
              <a:buNone/>
            </a:pPr>
            <a:r>
              <a:rPr lang="en-US" sz="3200" smtClean="0">
                <a:solidFill>
                  <a:srgbClr val="0066FF"/>
                </a:solidFill>
              </a:rPr>
              <a:t>{postcondition}</a:t>
            </a:r>
          </a:p>
          <a:p>
            <a:pPr lvl="1" eaLnBrk="1" hangingPunct="1">
              <a:lnSpc>
                <a:spcPct val="80000"/>
              </a:lnSpc>
              <a:buFontTx/>
              <a:buNone/>
            </a:pPr>
            <a:endParaRPr lang="en-US" sz="3200" smtClean="0">
              <a:solidFill>
                <a:srgbClr val="0066FF"/>
              </a:solidFill>
            </a:endParaRPr>
          </a:p>
          <a:p>
            <a:pPr eaLnBrk="1" hangingPunct="1">
              <a:lnSpc>
                <a:spcPct val="80000"/>
              </a:lnSpc>
            </a:pPr>
            <a:r>
              <a:rPr lang="en-US" smtClean="0"/>
              <a:t>Meaning:  if the program starts in a state where the precondition is valid, then its final state will satisfy the postcondition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a:xfrm>
            <a:off x="457200" y="381000"/>
            <a:ext cx="8229600" cy="5745163"/>
          </a:xfrm>
        </p:spPr>
        <p:txBody>
          <a:bodyPr/>
          <a:lstStyle/>
          <a:p>
            <a:pPr eaLnBrk="1" hangingPunct="1"/>
            <a:r>
              <a:rPr lang="en-US" smtClean="0"/>
              <a:t>Idea for proving total correctness</a:t>
            </a:r>
          </a:p>
          <a:p>
            <a:pPr lvl="1" eaLnBrk="1" hangingPunct="1"/>
            <a:r>
              <a:rPr lang="en-US" smtClean="0"/>
              <a:t>Define a </a:t>
            </a:r>
            <a:r>
              <a:rPr lang="en-US" smtClean="0">
                <a:solidFill>
                  <a:srgbClr val="0066FF"/>
                </a:solidFill>
              </a:rPr>
              <a:t>variant function</a:t>
            </a:r>
            <a:r>
              <a:rPr lang="en-US" smtClean="0"/>
              <a:t> which takes values from a well-founded set </a:t>
            </a:r>
          </a:p>
          <a:p>
            <a:pPr lvl="1" eaLnBrk="1" hangingPunct="1"/>
            <a:r>
              <a:rPr lang="en-US" smtClean="0"/>
              <a:t>Show that each loop iteration decreases the value of the variant function or establishes </a:t>
            </a:r>
            <a:r>
              <a:rPr lang="en-US" smtClean="0">
                <a:cs typeface="Arial" charset="0"/>
              </a:rPr>
              <a:t>¬</a:t>
            </a:r>
            <a:r>
              <a:rPr lang="en-US" smtClean="0"/>
              <a:t>B.</a:t>
            </a:r>
          </a:p>
          <a:p>
            <a:pPr lvl="1" eaLnBrk="1" hangingPunct="1"/>
            <a:r>
              <a:rPr lang="en-US" smtClean="0"/>
              <a:t>Since the variant function can’t decrease forever (it’s values come from a well-founded set) the loop must terminate.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idx="1"/>
          </p:nvPr>
        </p:nvSpPr>
        <p:spPr/>
        <p:txBody>
          <a:bodyPr/>
          <a:lstStyle/>
          <a:p>
            <a:pPr algn="ctr" eaLnBrk="1" hangingPunct="1">
              <a:buFontTx/>
              <a:buNone/>
            </a:pPr>
            <a:endParaRPr lang="en-US" smtClean="0"/>
          </a:p>
          <a:p>
            <a:pPr algn="ctr" eaLnBrk="1" hangingPunct="1">
              <a:buFontTx/>
              <a:buNone/>
            </a:pPr>
            <a:r>
              <a:rPr lang="en-US" smtClean="0">
                <a:solidFill>
                  <a:srgbClr val="0066FF"/>
                </a:solidFill>
              </a:rPr>
              <a:t>{I and B} </a:t>
            </a:r>
            <a:r>
              <a:rPr lang="en-US" smtClean="0">
                <a:solidFill>
                  <a:srgbClr val="00FF00"/>
                </a:solidFill>
              </a:rPr>
              <a:t>S</a:t>
            </a:r>
            <a:r>
              <a:rPr lang="en-US" smtClean="0">
                <a:solidFill>
                  <a:srgbClr val="0066FF"/>
                </a:solidFill>
              </a:rPr>
              <a:t> {I},</a:t>
            </a:r>
            <a:r>
              <a:rPr lang="en-US" smtClean="0"/>
              <a:t> </a:t>
            </a:r>
          </a:p>
          <a:p>
            <a:pPr algn="ctr" eaLnBrk="1" hangingPunct="1">
              <a:buFontTx/>
              <a:buNone/>
            </a:pPr>
            <a:r>
              <a:rPr lang="en-US" smtClean="0"/>
              <a:t>for all K in some WFS:</a:t>
            </a:r>
          </a:p>
          <a:p>
            <a:pPr algn="ctr" eaLnBrk="1" hangingPunct="1">
              <a:buFontTx/>
              <a:buNone/>
            </a:pPr>
            <a:r>
              <a:rPr lang="en-US" u="sng" smtClean="0">
                <a:solidFill>
                  <a:srgbClr val="0066FF"/>
                </a:solidFill>
              </a:rPr>
              <a:t>{I and B and V&lt;=K} </a:t>
            </a:r>
            <a:r>
              <a:rPr lang="en-US" u="sng" smtClean="0">
                <a:solidFill>
                  <a:srgbClr val="00FF00"/>
                </a:solidFill>
              </a:rPr>
              <a:t>S</a:t>
            </a:r>
            <a:r>
              <a:rPr lang="en-US" u="sng" smtClean="0">
                <a:solidFill>
                  <a:srgbClr val="0066FF"/>
                </a:solidFill>
              </a:rPr>
              <a:t> {V &lt; K or </a:t>
            </a:r>
            <a:r>
              <a:rPr lang="en-US" u="sng" smtClean="0">
                <a:solidFill>
                  <a:srgbClr val="0066FF"/>
                </a:solidFill>
                <a:cs typeface="Arial" charset="0"/>
              </a:rPr>
              <a:t>¬</a:t>
            </a:r>
            <a:r>
              <a:rPr lang="en-US" u="sng" smtClean="0">
                <a:solidFill>
                  <a:srgbClr val="0066FF"/>
                </a:solidFill>
              </a:rPr>
              <a:t> B}</a:t>
            </a:r>
          </a:p>
          <a:p>
            <a:pPr algn="ctr" eaLnBrk="1" hangingPunct="1">
              <a:buFontTx/>
              <a:buNone/>
            </a:pPr>
            <a:r>
              <a:rPr lang="en-US" smtClean="0">
                <a:solidFill>
                  <a:srgbClr val="0066FF"/>
                </a:solidFill>
              </a:rPr>
              <a:t>{I} </a:t>
            </a:r>
            <a:r>
              <a:rPr lang="en-US" smtClean="0">
                <a:solidFill>
                  <a:srgbClr val="00FF00"/>
                </a:solidFill>
              </a:rPr>
              <a:t>while B do S</a:t>
            </a:r>
            <a:r>
              <a:rPr lang="en-US" smtClean="0">
                <a:solidFill>
                  <a:srgbClr val="0066FF"/>
                </a:solidFill>
              </a:rPr>
              <a:t> {I and </a:t>
            </a:r>
            <a:r>
              <a:rPr lang="en-US" smtClean="0">
                <a:solidFill>
                  <a:srgbClr val="0066FF"/>
                </a:solidFill>
                <a:cs typeface="Arial" charset="0"/>
              </a:rPr>
              <a:t>¬</a:t>
            </a:r>
            <a:r>
              <a:rPr lang="en-US" smtClean="0">
                <a:solidFill>
                  <a:srgbClr val="0066FF"/>
                </a:solidFill>
              </a:rPr>
              <a:t> B}</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idx="1"/>
          </p:nvPr>
        </p:nvSpPr>
        <p:spPr>
          <a:xfrm>
            <a:off x="457200" y="609600"/>
            <a:ext cx="8229600" cy="5516563"/>
          </a:xfrm>
        </p:spPr>
        <p:txBody>
          <a:bodyPr/>
          <a:lstStyle/>
          <a:p>
            <a:pPr eaLnBrk="1" hangingPunct="1">
              <a:buFontTx/>
              <a:buNone/>
            </a:pPr>
            <a:r>
              <a:rPr lang="en-US" smtClean="0">
                <a:solidFill>
                  <a:srgbClr val="0066FF"/>
                </a:solidFill>
              </a:rPr>
              <a:t>or combining with other rules</a:t>
            </a:r>
          </a:p>
          <a:p>
            <a:pPr eaLnBrk="1" hangingPunct="1"/>
            <a:endParaRPr lang="en-US" smtClean="0"/>
          </a:p>
          <a:p>
            <a:pPr algn="ctr" eaLnBrk="1" hangingPunct="1">
              <a:buFontTx/>
              <a:buNone/>
            </a:pPr>
            <a:r>
              <a:rPr lang="en-US" smtClean="0"/>
              <a:t>P </a:t>
            </a:r>
            <a:r>
              <a:rPr lang="en-US" smtClean="0">
                <a:sym typeface="Symbol" pitchFamily="18" charset="2"/>
              </a:rPr>
              <a:t> I</a:t>
            </a:r>
            <a:endParaRPr lang="en-US" smtClean="0"/>
          </a:p>
          <a:p>
            <a:pPr algn="ctr" eaLnBrk="1" hangingPunct="1">
              <a:buFontTx/>
              <a:buNone/>
            </a:pPr>
            <a:r>
              <a:rPr lang="en-US" smtClean="0">
                <a:solidFill>
                  <a:srgbClr val="0066FF"/>
                </a:solidFill>
              </a:rPr>
              <a:t>{I and B} </a:t>
            </a:r>
            <a:r>
              <a:rPr lang="en-US" smtClean="0">
                <a:solidFill>
                  <a:srgbClr val="00FF00"/>
                </a:solidFill>
              </a:rPr>
              <a:t>S</a:t>
            </a:r>
            <a:r>
              <a:rPr lang="en-US" smtClean="0">
                <a:solidFill>
                  <a:srgbClr val="0066FF"/>
                </a:solidFill>
              </a:rPr>
              <a:t> {I},</a:t>
            </a:r>
            <a:r>
              <a:rPr lang="en-US" smtClean="0"/>
              <a:t> </a:t>
            </a:r>
          </a:p>
          <a:p>
            <a:pPr algn="ctr" eaLnBrk="1" hangingPunct="1">
              <a:buFontTx/>
              <a:buNone/>
            </a:pPr>
            <a:r>
              <a:rPr lang="en-US" smtClean="0"/>
              <a:t>I and </a:t>
            </a:r>
            <a:r>
              <a:rPr lang="en-US" smtClean="0">
                <a:cs typeface="Arial" charset="0"/>
              </a:rPr>
              <a:t>¬</a:t>
            </a:r>
            <a:r>
              <a:rPr lang="en-US" smtClean="0"/>
              <a:t> B </a:t>
            </a:r>
            <a:r>
              <a:rPr lang="en-US" smtClean="0">
                <a:sym typeface="Symbol" pitchFamily="18" charset="2"/>
              </a:rPr>
              <a:t> Q</a:t>
            </a:r>
            <a:endParaRPr lang="en-US" smtClean="0"/>
          </a:p>
          <a:p>
            <a:pPr algn="ctr" eaLnBrk="1" hangingPunct="1">
              <a:buFontTx/>
              <a:buNone/>
            </a:pPr>
            <a:r>
              <a:rPr lang="en-US" smtClean="0"/>
              <a:t>for all K in some WFS:</a:t>
            </a:r>
          </a:p>
          <a:p>
            <a:pPr algn="ctr" eaLnBrk="1" hangingPunct="1">
              <a:buFontTx/>
              <a:buNone/>
            </a:pPr>
            <a:r>
              <a:rPr lang="en-US" u="sng" smtClean="0">
                <a:solidFill>
                  <a:srgbClr val="0066FF"/>
                </a:solidFill>
              </a:rPr>
              <a:t>{I and B and V&lt;=K} </a:t>
            </a:r>
            <a:r>
              <a:rPr lang="en-US" u="sng" smtClean="0">
                <a:solidFill>
                  <a:srgbClr val="00FF00"/>
                </a:solidFill>
              </a:rPr>
              <a:t>S</a:t>
            </a:r>
            <a:r>
              <a:rPr lang="en-US" u="sng" smtClean="0">
                <a:solidFill>
                  <a:srgbClr val="0066FF"/>
                </a:solidFill>
              </a:rPr>
              <a:t> {V &lt; K or </a:t>
            </a:r>
            <a:r>
              <a:rPr lang="en-US" u="sng" smtClean="0">
                <a:solidFill>
                  <a:srgbClr val="0066FF"/>
                </a:solidFill>
                <a:cs typeface="Arial" charset="0"/>
              </a:rPr>
              <a:t>¬</a:t>
            </a:r>
            <a:r>
              <a:rPr lang="en-US" u="sng" smtClean="0">
                <a:solidFill>
                  <a:srgbClr val="0066FF"/>
                </a:solidFill>
              </a:rPr>
              <a:t> B}</a:t>
            </a:r>
          </a:p>
          <a:p>
            <a:pPr algn="ctr" eaLnBrk="1" hangingPunct="1">
              <a:buFontTx/>
              <a:buNone/>
            </a:pPr>
            <a:r>
              <a:rPr lang="en-US" smtClean="0">
                <a:solidFill>
                  <a:srgbClr val="0066FF"/>
                </a:solidFill>
              </a:rPr>
              <a:t>{P} </a:t>
            </a:r>
            <a:r>
              <a:rPr lang="en-US" smtClean="0">
                <a:solidFill>
                  <a:srgbClr val="00FF00"/>
                </a:solidFill>
              </a:rPr>
              <a:t>while B do S</a:t>
            </a:r>
            <a:r>
              <a:rPr lang="en-US" smtClean="0">
                <a:solidFill>
                  <a:srgbClr val="0066FF"/>
                </a:solidFill>
              </a:rPr>
              <a:t> {Q}</a:t>
            </a:r>
          </a:p>
          <a:p>
            <a:pPr algn="ctr" eaLnBrk="1" hangingPunct="1">
              <a:buFontTx/>
              <a:buNone/>
            </a:pPr>
            <a:endParaRPr lang="en-US" smtClean="0">
              <a:solidFill>
                <a:srgbClr val="0066FF"/>
              </a:solidFill>
            </a:endParaRPr>
          </a:p>
          <a:p>
            <a:pPr algn="ctr" eaLnBrk="1" hangingPunct="1">
              <a:buFontTx/>
              <a:buNone/>
            </a:pPr>
            <a:endParaRPr lang="en-US" smtClean="0">
              <a:solidFill>
                <a:srgbClr val="0066FF"/>
              </a:solidFill>
            </a:endParaRPr>
          </a:p>
          <a:p>
            <a:pPr algn="ctr" eaLnBrk="1" hangingPunct="1">
              <a:buFontTx/>
              <a:buNone/>
            </a:pPr>
            <a:endParaRPr lang="en-US" smtClean="0">
              <a:solidFill>
                <a:srgbClr val="0066FF"/>
              </a:solidFill>
            </a:endParaRPr>
          </a:p>
          <a:p>
            <a:pPr algn="ctr" eaLnBrk="1" hangingPunct="1">
              <a:buFontTx/>
              <a:buNone/>
            </a:pPr>
            <a:endParaRPr lang="en-US" smtClean="0">
              <a:solidFill>
                <a:srgbClr val="0066FF"/>
              </a:solidFill>
            </a:endParaRPr>
          </a:p>
          <a:p>
            <a:pPr algn="ctr" eaLnBrk="1" hangingPunct="1">
              <a:buFontTx/>
              <a:buNone/>
            </a:pPr>
            <a:endParaRPr lang="en-US" smtClean="0">
              <a:solidFill>
                <a:srgbClr val="0066FF"/>
              </a:solidFill>
            </a:endParaRPr>
          </a:p>
          <a:p>
            <a:pPr algn="ctr" eaLnBrk="1" hangingPunct="1">
              <a:buFontTx/>
              <a:buNone/>
            </a:pPr>
            <a:endParaRPr lang="en-US" smtClean="0">
              <a:solidFill>
                <a:srgbClr val="0066FF"/>
              </a:solidFill>
            </a:endParaRPr>
          </a:p>
          <a:p>
            <a:pPr algn="ctr" eaLnBrk="1" hangingPunct="1">
              <a:buFontTx/>
              <a:buNone/>
            </a:pPr>
            <a:endParaRPr lang="en-US" smtClean="0">
              <a:solidFill>
                <a:srgbClr val="0066FF"/>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idx="1"/>
          </p:nvPr>
        </p:nvSpPr>
        <p:spPr>
          <a:xfrm>
            <a:off x="457200" y="609600"/>
            <a:ext cx="8229600" cy="5516563"/>
          </a:xfrm>
        </p:spPr>
        <p:txBody>
          <a:bodyPr/>
          <a:lstStyle/>
          <a:p>
            <a:pPr eaLnBrk="1" hangingPunct="1">
              <a:buFontTx/>
              <a:buNone/>
            </a:pPr>
            <a:r>
              <a:rPr lang="en-US" smtClean="0">
                <a:solidFill>
                  <a:srgbClr val="0066FF"/>
                </a:solidFill>
              </a:rPr>
              <a:t>It is helpful to give names to each part of the hypothesis of the rule</a:t>
            </a:r>
          </a:p>
          <a:p>
            <a:pPr eaLnBrk="1" hangingPunct="1"/>
            <a:endParaRPr lang="en-US" smtClean="0"/>
          </a:p>
          <a:p>
            <a:pPr algn="ctr" eaLnBrk="1" hangingPunct="1">
              <a:buFontTx/>
              <a:buNone/>
            </a:pPr>
            <a:r>
              <a:rPr lang="en-US" smtClean="0">
                <a:solidFill>
                  <a:srgbClr val="FF0066"/>
                </a:solidFill>
              </a:rPr>
              <a:t>initialization:</a:t>
            </a:r>
            <a:r>
              <a:rPr lang="en-US" smtClean="0"/>
              <a:t> P </a:t>
            </a:r>
            <a:r>
              <a:rPr lang="en-US" smtClean="0">
                <a:sym typeface="Symbol" pitchFamily="18" charset="2"/>
              </a:rPr>
              <a:t> I</a:t>
            </a:r>
            <a:endParaRPr lang="en-US" smtClean="0">
              <a:solidFill>
                <a:srgbClr val="FF0066"/>
              </a:solidFill>
            </a:endParaRPr>
          </a:p>
          <a:p>
            <a:pPr algn="ctr" eaLnBrk="1" hangingPunct="1">
              <a:buFontTx/>
              <a:buNone/>
            </a:pPr>
            <a:r>
              <a:rPr lang="en-US" smtClean="0">
                <a:solidFill>
                  <a:srgbClr val="FF0066"/>
                </a:solidFill>
              </a:rPr>
              <a:t>invariance:</a:t>
            </a:r>
            <a:r>
              <a:rPr lang="en-US" smtClean="0">
                <a:solidFill>
                  <a:srgbClr val="0066FF"/>
                </a:solidFill>
              </a:rPr>
              <a:t> {I and B} </a:t>
            </a:r>
            <a:r>
              <a:rPr lang="en-US" smtClean="0">
                <a:solidFill>
                  <a:srgbClr val="00FF00"/>
                </a:solidFill>
              </a:rPr>
              <a:t>S</a:t>
            </a:r>
            <a:r>
              <a:rPr lang="en-US" smtClean="0">
                <a:solidFill>
                  <a:srgbClr val="0066FF"/>
                </a:solidFill>
              </a:rPr>
              <a:t> {I},</a:t>
            </a:r>
            <a:r>
              <a:rPr lang="en-US" smtClean="0"/>
              <a:t> </a:t>
            </a:r>
            <a:endParaRPr lang="en-US" smtClean="0">
              <a:solidFill>
                <a:srgbClr val="FF0066"/>
              </a:solidFill>
            </a:endParaRPr>
          </a:p>
          <a:p>
            <a:pPr algn="ctr" eaLnBrk="1" hangingPunct="1">
              <a:buFontTx/>
              <a:buNone/>
            </a:pPr>
            <a:r>
              <a:rPr lang="en-US" smtClean="0">
                <a:solidFill>
                  <a:srgbClr val="FF0066"/>
                </a:solidFill>
                <a:sym typeface="Symbol" pitchFamily="18" charset="2"/>
              </a:rPr>
              <a:t>completion:</a:t>
            </a:r>
            <a:r>
              <a:rPr lang="en-US" smtClean="0"/>
              <a:t>I and </a:t>
            </a:r>
            <a:r>
              <a:rPr lang="en-US" smtClean="0">
                <a:cs typeface="Arial" charset="0"/>
              </a:rPr>
              <a:t>¬</a:t>
            </a:r>
            <a:r>
              <a:rPr lang="en-US" smtClean="0"/>
              <a:t> B </a:t>
            </a:r>
            <a:r>
              <a:rPr lang="en-US" smtClean="0">
                <a:sym typeface="Symbol" pitchFamily="18" charset="2"/>
              </a:rPr>
              <a:t> Q </a:t>
            </a:r>
          </a:p>
          <a:p>
            <a:pPr algn="ctr" eaLnBrk="1" hangingPunct="1">
              <a:buFontTx/>
              <a:buNone/>
            </a:pPr>
            <a:r>
              <a:rPr lang="en-US" smtClean="0">
                <a:solidFill>
                  <a:srgbClr val="FF0066"/>
                </a:solidFill>
              </a:rPr>
              <a:t>termination: </a:t>
            </a:r>
            <a:r>
              <a:rPr lang="en-US" smtClean="0"/>
              <a:t>for all K in some WFS: </a:t>
            </a:r>
          </a:p>
          <a:p>
            <a:pPr algn="ctr" eaLnBrk="1" hangingPunct="1">
              <a:buFontTx/>
              <a:buNone/>
            </a:pPr>
            <a:r>
              <a:rPr lang="en-US" u="sng" smtClean="0">
                <a:solidFill>
                  <a:srgbClr val="0066FF"/>
                </a:solidFill>
              </a:rPr>
              <a:t>{I and B and V&lt;=K} </a:t>
            </a:r>
            <a:r>
              <a:rPr lang="en-US" u="sng" smtClean="0">
                <a:solidFill>
                  <a:srgbClr val="00FF00"/>
                </a:solidFill>
              </a:rPr>
              <a:t>S</a:t>
            </a:r>
            <a:r>
              <a:rPr lang="en-US" u="sng" smtClean="0">
                <a:solidFill>
                  <a:srgbClr val="0066FF"/>
                </a:solidFill>
              </a:rPr>
              <a:t> {V &lt; K or </a:t>
            </a:r>
            <a:r>
              <a:rPr lang="en-US" u="sng" smtClean="0">
                <a:solidFill>
                  <a:srgbClr val="0066FF"/>
                </a:solidFill>
                <a:cs typeface="Arial" charset="0"/>
              </a:rPr>
              <a:t>¬</a:t>
            </a:r>
            <a:r>
              <a:rPr lang="en-US" u="sng" smtClean="0">
                <a:solidFill>
                  <a:srgbClr val="0066FF"/>
                </a:solidFill>
              </a:rPr>
              <a:t> B} </a:t>
            </a:r>
          </a:p>
          <a:p>
            <a:pPr algn="ctr" eaLnBrk="1" hangingPunct="1">
              <a:buFontTx/>
              <a:buNone/>
            </a:pPr>
            <a:r>
              <a:rPr lang="en-US" smtClean="0">
                <a:solidFill>
                  <a:srgbClr val="0066FF"/>
                </a:solidFill>
              </a:rPr>
              <a:t>{P} </a:t>
            </a:r>
            <a:r>
              <a:rPr lang="en-US" smtClean="0">
                <a:solidFill>
                  <a:srgbClr val="00FF00"/>
                </a:solidFill>
              </a:rPr>
              <a:t>while B do S</a:t>
            </a:r>
            <a:r>
              <a:rPr lang="en-US" smtClean="0">
                <a:solidFill>
                  <a:srgbClr val="0066FF"/>
                </a:solidFill>
              </a:rPr>
              <a:t> {Q}</a:t>
            </a:r>
          </a:p>
          <a:p>
            <a:pPr algn="ctr" eaLnBrk="1" hangingPunct="1">
              <a:buFontTx/>
              <a:buNone/>
            </a:pPr>
            <a:endParaRPr lang="en-US" smtClean="0">
              <a:solidFill>
                <a:srgbClr val="0066FF"/>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p:txBody>
          <a:bodyPr>
            <a:normAutofit lnSpcReduction="10000"/>
          </a:bodyPr>
          <a:lstStyle/>
          <a:p>
            <a:pPr eaLnBrk="1" hangingPunct="1">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x and 0 &lt; y}</a:t>
            </a:r>
            <a:br>
              <a:rPr lang="en-US" sz="2800" smtClean="0">
                <a:solidFill>
                  <a:srgbClr val="0066FF"/>
                </a:solidFill>
              </a:rPr>
            </a:br>
            <a:r>
              <a:rPr lang="en-US" sz="2800" smtClean="0">
                <a:solidFill>
                  <a:srgbClr val="00FF00"/>
                </a:solidFill>
              </a:rPr>
              <a:t>q := 0;</a:t>
            </a:r>
            <a:br>
              <a:rPr lang="en-US" sz="2800" smtClean="0">
                <a:solidFill>
                  <a:srgbClr val="00FF00"/>
                </a:solidFill>
              </a:rPr>
            </a:br>
            <a:r>
              <a:rPr lang="en-US" sz="2800" smtClean="0">
                <a:solidFill>
                  <a:srgbClr val="00FF00"/>
                </a:solidFill>
              </a:rPr>
              <a:t>r := x;</a:t>
            </a:r>
          </a:p>
          <a:p>
            <a:pPr eaLnBrk="1" hangingPunct="1">
              <a:buFontTx/>
              <a:buNone/>
            </a:pPr>
            <a:r>
              <a:rPr lang="en-US" sz="2800" smtClean="0">
                <a:solidFill>
                  <a:srgbClr val="00FF00"/>
                </a:solidFill>
              </a:rPr>
              <a:t>	while r &gt;=y  </a:t>
            </a:r>
          </a:p>
          <a:p>
            <a:pPr eaLnBrk="1" hangingPunct="1">
              <a:buFontTx/>
              <a:buNone/>
            </a:pPr>
            <a:r>
              <a:rPr lang="en-US" sz="2800" smtClean="0">
                <a:solidFill>
                  <a:srgbClr val="00FF00"/>
                </a:solidFill>
              </a:rPr>
              <a:t>	do </a:t>
            </a:r>
          </a:p>
          <a:p>
            <a:pPr eaLnBrk="1" hangingPunct="1">
              <a:buFontTx/>
              <a:buNone/>
            </a:pPr>
            <a:r>
              <a:rPr lang="en-US" sz="2800" smtClean="0">
                <a:solidFill>
                  <a:srgbClr val="00FF00"/>
                </a:solidFill>
              </a:rPr>
              <a:t>		q = q+1; </a:t>
            </a:r>
          </a:p>
          <a:p>
            <a:pPr eaLnBrk="1" hangingPunct="1">
              <a:buFontTx/>
              <a:buNone/>
            </a:pPr>
            <a:r>
              <a:rPr lang="en-US" sz="2800" smtClean="0">
                <a:solidFill>
                  <a:srgbClr val="00FF00"/>
                </a:solidFill>
              </a:rPr>
              <a:t>		r := r-y;</a:t>
            </a:r>
            <a:r>
              <a:rPr lang="en-US" sz="2800" smtClean="0">
                <a:solidFill>
                  <a:srgbClr val="0066FF"/>
                </a:solidFill>
              </a:rPr>
              <a:t> </a:t>
            </a:r>
          </a:p>
          <a:p>
            <a:pPr eaLnBrk="1" hangingPunct="1">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r &lt; y and q*y + r = x and x </a:t>
            </a:r>
            <a:r>
              <a:rPr lang="en-US" sz="2800" smtClean="0">
                <a:solidFill>
                  <a:srgbClr val="0066FF"/>
                </a:solidFill>
                <a:sym typeface="Symbol" pitchFamily="18" charset="2"/>
              </a:rPr>
              <a:t></a:t>
            </a:r>
            <a:r>
              <a:rPr lang="en-US" sz="2800" smtClean="0">
                <a:solidFill>
                  <a:srgbClr val="0066FF"/>
                </a:solidFill>
              </a:rPr>
              <a:t> 0 and 0 &lt; y}</a:t>
            </a:r>
            <a:br>
              <a:rPr lang="en-US" sz="2800" smtClean="0">
                <a:solidFill>
                  <a:srgbClr val="0066FF"/>
                </a:solidFill>
              </a:rPr>
            </a:br>
            <a:endParaRPr lang="en-US" sz="2800" smtClean="0">
              <a:solidFill>
                <a:srgbClr val="0066FF"/>
              </a:solidFill>
            </a:endParaRPr>
          </a:p>
        </p:txBody>
      </p:sp>
      <p:sp>
        <p:nvSpPr>
          <p:cNvPr id="95234" name="Rectangle 2"/>
          <p:cNvSpPr>
            <a:spLocks noGrp="1" noChangeArrowheads="1"/>
          </p:cNvSpPr>
          <p:nvPr>
            <p:ph type="title"/>
          </p:nvPr>
        </p:nvSpPr>
        <p:spPr>
          <a:xfrm>
            <a:off x="381000" y="304800"/>
            <a:ext cx="8229600" cy="1143000"/>
          </a:xfrm>
        </p:spPr>
        <p:txBody>
          <a:bodyPr>
            <a:normAutofit fontScale="90000"/>
          </a:bodyPr>
          <a:lstStyle/>
          <a:p>
            <a:pPr eaLnBrk="1" hangingPunct="1"/>
            <a:r>
              <a:rPr lang="en-US" sz="4000" smtClean="0"/>
              <a:t>Example:  division  </a:t>
            </a:r>
            <a:br>
              <a:rPr lang="en-US" sz="4000" smtClean="0"/>
            </a:br>
            <a:r>
              <a:rPr lang="en-US" sz="4000" smtClean="0"/>
              <a:t>(q = x/y, remainder r)</a:t>
            </a:r>
            <a:br>
              <a:rPr lang="en-US" sz="4000" smtClean="0"/>
            </a:br>
            <a:endParaRPr lang="en-US" sz="400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457200" y="304800"/>
            <a:ext cx="8229600" cy="5821363"/>
          </a:xfrm>
        </p:spPr>
        <p:txBody>
          <a:bodyPr/>
          <a:lstStyle/>
          <a:p>
            <a:pPr eaLnBrk="1" hangingPunct="1">
              <a:lnSpc>
                <a:spcPct val="80000"/>
              </a:lnSpc>
            </a:pPr>
            <a:r>
              <a:rPr lang="en-US" sz="2800" smtClean="0"/>
              <a:t>Guess a loop invariant</a:t>
            </a:r>
          </a:p>
          <a:p>
            <a:pPr lvl="1" eaLnBrk="1" hangingPunct="1">
              <a:lnSpc>
                <a:spcPct val="80000"/>
              </a:lnSpc>
            </a:pPr>
            <a:r>
              <a:rPr lang="en-US" sz="2400" smtClean="0"/>
              <a:t>A heuristic that sometimes works:  delete the conjunct that represents negation of the guard</a:t>
            </a:r>
          </a:p>
          <a:p>
            <a:pPr eaLnBrk="1" hangingPunct="1">
              <a:lnSpc>
                <a:spcPct val="80000"/>
              </a:lnSpc>
            </a:pPr>
            <a:r>
              <a:rPr lang="en-US" sz="2800" smtClean="0"/>
              <a:t>Check the assumptions of the inference rule</a:t>
            </a:r>
          </a:p>
          <a:p>
            <a:pPr eaLnBrk="1" hangingPunct="1">
              <a:lnSpc>
                <a:spcPct val="80000"/>
              </a:lnSpc>
            </a:pPr>
            <a:endParaRPr lang="en-US" sz="2800" smtClean="0"/>
          </a:p>
          <a:p>
            <a:pPr eaLnBrk="1" hangingPunct="1">
              <a:lnSpc>
                <a:spcPct val="80000"/>
              </a:lnSpc>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x and 0 &lt; y}</a:t>
            </a:r>
            <a:br>
              <a:rPr lang="en-US" sz="2800" smtClean="0">
                <a:solidFill>
                  <a:srgbClr val="0066FF"/>
                </a:solidFill>
              </a:rPr>
            </a:br>
            <a:r>
              <a:rPr lang="en-US" sz="2800" smtClean="0">
                <a:solidFill>
                  <a:srgbClr val="00FF00"/>
                </a:solidFill>
              </a:rPr>
              <a:t>q := 0;</a:t>
            </a:r>
            <a:br>
              <a:rPr lang="en-US" sz="2800" smtClean="0">
                <a:solidFill>
                  <a:srgbClr val="00FF00"/>
                </a:solidFill>
              </a:rPr>
            </a:br>
            <a:r>
              <a:rPr lang="en-US" sz="2800" smtClean="0">
                <a:solidFill>
                  <a:srgbClr val="00FF00"/>
                </a:solidFill>
              </a:rPr>
              <a:t>r := x;</a:t>
            </a:r>
          </a:p>
          <a:p>
            <a:pPr eaLnBrk="1" hangingPunct="1">
              <a:lnSpc>
                <a:spcPct val="80000"/>
              </a:lnSpc>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r</a:t>
            </a:r>
            <a:r>
              <a:rPr lang="en-US" sz="2800" smtClean="0">
                <a:solidFill>
                  <a:srgbClr val="FF0066"/>
                </a:solidFill>
              </a:rPr>
              <a:t> </a:t>
            </a:r>
            <a:r>
              <a:rPr lang="en-US" sz="2800" smtClean="0">
                <a:solidFill>
                  <a:srgbClr val="0066FF"/>
                </a:solidFill>
              </a:rPr>
              <a:t>and q*y + r = x and x </a:t>
            </a:r>
            <a:r>
              <a:rPr lang="en-US" sz="2800" smtClean="0">
                <a:solidFill>
                  <a:srgbClr val="0066FF"/>
                </a:solidFill>
                <a:sym typeface="Symbol" pitchFamily="18" charset="2"/>
              </a:rPr>
              <a:t></a:t>
            </a:r>
            <a:r>
              <a:rPr lang="en-US" sz="2800" smtClean="0">
                <a:solidFill>
                  <a:srgbClr val="0066FF"/>
                </a:solidFill>
              </a:rPr>
              <a:t> 0 and 0 &lt; y}</a:t>
            </a:r>
            <a:endParaRPr lang="en-US" sz="2800" smtClean="0">
              <a:solidFill>
                <a:srgbClr val="00FF00"/>
              </a:solidFill>
            </a:endParaRPr>
          </a:p>
          <a:p>
            <a:pPr eaLnBrk="1" hangingPunct="1">
              <a:lnSpc>
                <a:spcPct val="80000"/>
              </a:lnSpc>
              <a:buFontTx/>
              <a:buNone/>
            </a:pPr>
            <a:r>
              <a:rPr lang="en-US" sz="2800" smtClean="0">
                <a:solidFill>
                  <a:srgbClr val="00FF00"/>
                </a:solidFill>
              </a:rPr>
              <a:t>	while r &gt;=y  </a:t>
            </a:r>
          </a:p>
          <a:p>
            <a:pPr eaLnBrk="1" hangingPunct="1">
              <a:lnSpc>
                <a:spcPct val="80000"/>
              </a:lnSpc>
              <a:buFontTx/>
              <a:buNone/>
            </a:pPr>
            <a:r>
              <a:rPr lang="en-US" sz="2800" smtClean="0">
                <a:solidFill>
                  <a:srgbClr val="00FF00"/>
                </a:solidFill>
              </a:rPr>
              <a:t>	do </a:t>
            </a:r>
          </a:p>
          <a:p>
            <a:pPr eaLnBrk="1" hangingPunct="1">
              <a:lnSpc>
                <a:spcPct val="80000"/>
              </a:lnSpc>
              <a:buFontTx/>
              <a:buNone/>
            </a:pPr>
            <a:r>
              <a:rPr lang="en-US" sz="2800" smtClean="0">
                <a:solidFill>
                  <a:srgbClr val="00FF00"/>
                </a:solidFill>
              </a:rPr>
              <a:t>		q = q+1; </a:t>
            </a:r>
          </a:p>
          <a:p>
            <a:pPr eaLnBrk="1" hangingPunct="1">
              <a:lnSpc>
                <a:spcPct val="80000"/>
              </a:lnSpc>
              <a:buFontTx/>
              <a:buNone/>
            </a:pPr>
            <a:r>
              <a:rPr lang="en-US" sz="2800" smtClean="0">
                <a:solidFill>
                  <a:srgbClr val="00FF00"/>
                </a:solidFill>
              </a:rPr>
              <a:t>		r := r-y;</a:t>
            </a:r>
            <a:r>
              <a:rPr lang="en-US" sz="2800" smtClean="0">
                <a:solidFill>
                  <a:srgbClr val="0066FF"/>
                </a:solidFill>
              </a:rPr>
              <a:t> </a:t>
            </a:r>
          </a:p>
          <a:p>
            <a:pPr eaLnBrk="1" hangingPunct="1">
              <a:lnSpc>
                <a:spcPct val="80000"/>
              </a:lnSpc>
              <a:buFontTx/>
              <a:buNone/>
            </a:pPr>
            <a:r>
              <a:rPr lang="en-US" sz="2800" smtClean="0">
                <a:solidFill>
                  <a:srgbClr val="0066FF"/>
                </a:solidFill>
              </a:rPr>
              <a:t>{0 </a:t>
            </a:r>
            <a:r>
              <a:rPr lang="en-US" sz="2800" smtClean="0">
                <a:solidFill>
                  <a:srgbClr val="0066FF"/>
                </a:solidFill>
                <a:sym typeface="Symbol" pitchFamily="18" charset="2"/>
              </a:rPr>
              <a:t></a:t>
            </a:r>
            <a:r>
              <a:rPr lang="en-US" sz="2800" smtClean="0">
                <a:solidFill>
                  <a:srgbClr val="0066FF"/>
                </a:solidFill>
              </a:rPr>
              <a:t> </a:t>
            </a:r>
            <a:r>
              <a:rPr lang="en-US" sz="2800" smtClean="0">
                <a:solidFill>
                  <a:srgbClr val="FF0066"/>
                </a:solidFill>
              </a:rPr>
              <a:t>r &lt; y</a:t>
            </a:r>
            <a:r>
              <a:rPr lang="en-US" sz="2800" smtClean="0">
                <a:solidFill>
                  <a:srgbClr val="0066FF"/>
                </a:solidFill>
              </a:rPr>
              <a:t> and q*y + r = x and x </a:t>
            </a:r>
            <a:r>
              <a:rPr lang="en-US" sz="2800" smtClean="0">
                <a:solidFill>
                  <a:srgbClr val="0066FF"/>
                </a:solidFill>
                <a:sym typeface="Symbol" pitchFamily="18" charset="2"/>
              </a:rPr>
              <a:t></a:t>
            </a:r>
            <a:r>
              <a:rPr lang="en-US" sz="2800" smtClean="0">
                <a:solidFill>
                  <a:srgbClr val="0066FF"/>
                </a:solidFill>
              </a:rPr>
              <a:t> 0 and 0 &lt; y}</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457200" y="457200"/>
            <a:ext cx="8229600" cy="5668963"/>
          </a:xfrm>
        </p:spPr>
        <p:txBody>
          <a:bodyPr/>
          <a:lstStyle/>
          <a:p>
            <a:pPr eaLnBrk="1" hangingPunct="1">
              <a:buFontTx/>
              <a:buNone/>
            </a:pPr>
            <a:r>
              <a:rPr lang="en-US" smtClean="0"/>
              <a:t>Initialization:  Show loop preamble establishes the invariant</a:t>
            </a:r>
          </a:p>
          <a:p>
            <a:pPr eaLnBrk="1" hangingPunct="1">
              <a:buFontTx/>
              <a:buNone/>
            </a:pPr>
            <a:endParaRPr lang="en-US" smtClean="0"/>
          </a:p>
          <a:p>
            <a:pPr eaLnBrk="1" hangingPunct="1">
              <a:buFontTx/>
              <a:buNone/>
            </a:pPr>
            <a:r>
              <a:rPr lang="en-US" smtClean="0">
                <a:solidFill>
                  <a:srgbClr val="0066FF"/>
                </a:solidFill>
              </a:rPr>
              <a:t>{0 </a:t>
            </a:r>
            <a:r>
              <a:rPr lang="en-US" smtClean="0">
                <a:solidFill>
                  <a:srgbClr val="0066FF"/>
                </a:solidFill>
                <a:sym typeface="Symbol" pitchFamily="18" charset="2"/>
              </a:rPr>
              <a:t></a:t>
            </a:r>
            <a:r>
              <a:rPr lang="en-US" smtClean="0">
                <a:solidFill>
                  <a:srgbClr val="0066FF"/>
                </a:solidFill>
              </a:rPr>
              <a:t> x and 0 &lt; y}</a:t>
            </a:r>
            <a:br>
              <a:rPr lang="en-US" smtClean="0">
                <a:solidFill>
                  <a:srgbClr val="0066FF"/>
                </a:solidFill>
              </a:rPr>
            </a:br>
            <a:r>
              <a:rPr lang="en-US" smtClean="0">
                <a:solidFill>
                  <a:srgbClr val="00FF00"/>
                </a:solidFill>
              </a:rPr>
              <a:t>q := 0;</a:t>
            </a:r>
            <a:br>
              <a:rPr lang="en-US" smtClean="0">
                <a:solidFill>
                  <a:srgbClr val="00FF00"/>
                </a:solidFill>
              </a:rPr>
            </a:br>
            <a:r>
              <a:rPr lang="en-US" smtClean="0">
                <a:solidFill>
                  <a:srgbClr val="00FF00"/>
                </a:solidFill>
              </a:rPr>
              <a:t>r := x;</a:t>
            </a:r>
          </a:p>
          <a:p>
            <a:pPr eaLnBrk="1" hangingPunct="1">
              <a:buFontTx/>
              <a:buNone/>
            </a:pPr>
            <a:r>
              <a:rPr lang="en-US" smtClean="0">
                <a:solidFill>
                  <a:srgbClr val="0066FF"/>
                </a:solidFill>
              </a:rPr>
              <a:t>{0 </a:t>
            </a:r>
            <a:r>
              <a:rPr lang="en-US" smtClean="0">
                <a:solidFill>
                  <a:srgbClr val="0066FF"/>
                </a:solidFill>
                <a:sym typeface="Symbol" pitchFamily="18" charset="2"/>
              </a:rPr>
              <a:t></a:t>
            </a:r>
            <a:r>
              <a:rPr lang="en-US" smtClean="0">
                <a:solidFill>
                  <a:srgbClr val="0066FF"/>
                </a:solidFill>
              </a:rPr>
              <a:t> r and q*y + r = x and 0 </a:t>
            </a:r>
            <a:r>
              <a:rPr lang="en-US" smtClean="0">
                <a:solidFill>
                  <a:srgbClr val="0066FF"/>
                </a:solidFill>
                <a:sym typeface="Symbol" pitchFamily="18" charset="2"/>
              </a:rPr>
              <a:t></a:t>
            </a:r>
            <a:r>
              <a:rPr lang="en-US" smtClean="0">
                <a:solidFill>
                  <a:srgbClr val="0066FF"/>
                </a:solidFill>
              </a:rPr>
              <a:t> x and 0 &lt; y}</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idx="1"/>
          </p:nvPr>
        </p:nvSpPr>
        <p:spPr>
          <a:xfrm>
            <a:off x="457200" y="457200"/>
            <a:ext cx="8229600" cy="5668963"/>
          </a:xfrm>
        </p:spPr>
        <p:txBody>
          <a:bodyPr rtlCol="0">
            <a:normAutofit/>
          </a:bodyPr>
          <a:lstStyle/>
          <a:p>
            <a:pPr eaLnBrk="1" fontAlgn="auto" hangingPunct="1">
              <a:spcAft>
                <a:spcPts val="0"/>
              </a:spcAft>
              <a:buFontTx/>
              <a:buNone/>
              <a:defRPr/>
            </a:pPr>
            <a:r>
              <a:rPr lang="en-US" smtClean="0"/>
              <a:t>Start with the postcondition and work backwards</a:t>
            </a:r>
          </a:p>
          <a:p>
            <a:pPr eaLnBrk="1" fontAlgn="auto" hangingPunct="1">
              <a:spcAft>
                <a:spcPts val="0"/>
              </a:spcAft>
              <a:buFontTx/>
              <a:buNone/>
              <a:defRPr/>
            </a:pPr>
            <a:r>
              <a:rPr lang="en-US" smtClean="0">
                <a:solidFill>
                  <a:srgbClr val="0066FF"/>
                </a:solidFill>
              </a:rPr>
              <a:t>{0 </a:t>
            </a:r>
            <a:r>
              <a:rPr lang="en-US" smtClean="0">
                <a:solidFill>
                  <a:srgbClr val="0066FF"/>
                </a:solidFill>
                <a:sym typeface="Symbol" pitchFamily="18" charset="2"/>
              </a:rPr>
              <a:t></a:t>
            </a:r>
            <a:r>
              <a:rPr lang="en-US" smtClean="0">
                <a:solidFill>
                  <a:srgbClr val="0066FF"/>
                </a:solidFill>
              </a:rPr>
              <a:t> x and 0 &lt; y}</a:t>
            </a:r>
          </a:p>
          <a:p>
            <a:pPr eaLnBrk="1" fontAlgn="auto" hangingPunct="1">
              <a:spcAft>
                <a:spcPts val="0"/>
              </a:spcAft>
              <a:buFontTx/>
              <a:buNone/>
              <a:defRPr/>
            </a:pPr>
            <a:r>
              <a:rPr lang="en-US" smtClean="0">
                <a:sym typeface="Symbol" pitchFamily="18" charset="2"/>
              </a:rPr>
              <a:t>=</a:t>
            </a:r>
            <a:endParaRPr lang="en-US" smtClean="0">
              <a:solidFill>
                <a:srgbClr val="0066FF"/>
              </a:solidFill>
            </a:endParaRPr>
          </a:p>
          <a:p>
            <a:pPr eaLnBrk="1" fontAlgn="auto" hangingPunct="1">
              <a:spcAft>
                <a:spcPts val="0"/>
              </a:spcAft>
              <a:buFontTx/>
              <a:buNone/>
              <a:defRPr/>
            </a:pPr>
            <a:r>
              <a:rPr lang="en-US" smtClean="0">
                <a:solidFill>
                  <a:srgbClr val="0066FF"/>
                </a:solidFill>
              </a:rPr>
              <a:t>{0 </a:t>
            </a:r>
            <a:r>
              <a:rPr lang="en-US" smtClean="0">
                <a:solidFill>
                  <a:srgbClr val="0066FF"/>
                </a:solidFill>
                <a:sym typeface="Symbol" pitchFamily="18" charset="2"/>
              </a:rPr>
              <a:t></a:t>
            </a:r>
            <a:r>
              <a:rPr lang="en-US" smtClean="0">
                <a:solidFill>
                  <a:srgbClr val="0066FF"/>
                </a:solidFill>
              </a:rPr>
              <a:t> x and </a:t>
            </a:r>
            <a:r>
              <a:rPr lang="en-US" smtClean="0">
                <a:solidFill>
                  <a:srgbClr val="FF0066"/>
                </a:solidFill>
              </a:rPr>
              <a:t>0*y</a:t>
            </a:r>
            <a:r>
              <a:rPr lang="en-US" smtClean="0">
                <a:solidFill>
                  <a:srgbClr val="0066FF"/>
                </a:solidFill>
              </a:rPr>
              <a:t> + x = x and 0 &lt; y}</a:t>
            </a:r>
          </a:p>
          <a:p>
            <a:pPr eaLnBrk="1" fontAlgn="auto" hangingPunct="1">
              <a:spcAft>
                <a:spcPts val="0"/>
              </a:spcAft>
              <a:buFontTx/>
              <a:buNone/>
              <a:defRPr/>
            </a:pPr>
            <a:r>
              <a:rPr lang="en-US" smtClean="0">
                <a:solidFill>
                  <a:srgbClr val="0066FF"/>
                </a:solidFill>
              </a:rPr>
              <a:t>	</a:t>
            </a:r>
            <a:r>
              <a:rPr lang="en-US" smtClean="0">
                <a:solidFill>
                  <a:srgbClr val="00FF00"/>
                </a:solidFill>
              </a:rPr>
              <a:t>q := 0;</a:t>
            </a:r>
          </a:p>
          <a:p>
            <a:pPr eaLnBrk="1" fontAlgn="auto" hangingPunct="1">
              <a:spcAft>
                <a:spcPts val="0"/>
              </a:spcAft>
              <a:buFontTx/>
              <a:buNone/>
              <a:defRPr/>
            </a:pPr>
            <a:r>
              <a:rPr lang="en-US" smtClean="0">
                <a:solidFill>
                  <a:srgbClr val="0066FF"/>
                </a:solidFill>
              </a:rPr>
              <a:t>{0 </a:t>
            </a:r>
            <a:r>
              <a:rPr lang="en-US" smtClean="0">
                <a:solidFill>
                  <a:srgbClr val="0066FF"/>
                </a:solidFill>
                <a:sym typeface="Symbol" pitchFamily="18" charset="2"/>
              </a:rPr>
              <a:t></a:t>
            </a:r>
            <a:r>
              <a:rPr lang="en-US" smtClean="0">
                <a:solidFill>
                  <a:srgbClr val="0066FF"/>
                </a:solidFill>
              </a:rPr>
              <a:t> </a:t>
            </a:r>
            <a:r>
              <a:rPr lang="en-US" smtClean="0">
                <a:solidFill>
                  <a:srgbClr val="FF0066"/>
                </a:solidFill>
              </a:rPr>
              <a:t>x</a:t>
            </a:r>
            <a:r>
              <a:rPr lang="en-US" smtClean="0">
                <a:solidFill>
                  <a:srgbClr val="0066FF"/>
                </a:solidFill>
              </a:rPr>
              <a:t> and q*y + </a:t>
            </a:r>
            <a:r>
              <a:rPr lang="en-US" smtClean="0">
                <a:solidFill>
                  <a:srgbClr val="FF0066"/>
                </a:solidFill>
              </a:rPr>
              <a:t>x</a:t>
            </a:r>
            <a:r>
              <a:rPr lang="en-US" smtClean="0">
                <a:solidFill>
                  <a:srgbClr val="0066FF"/>
                </a:solidFill>
              </a:rPr>
              <a:t> = x </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and 0 </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sym typeface="Symbol" pitchFamily="18" charset="2"/>
              </a:rPr>
              <a:t></a:t>
            </a:r>
            <a:r>
              <a:rPr lang="en-US" smtClean="0">
                <a:solidFill>
                  <a:schemeClr val="bg1"/>
                </a:solidFill>
                <a:effectDag name="">
                  <a:cont type="tree" name="">
                    <a:effect ref="fillLine"/>
                    <a:outerShdw dist="38100" dir="13500000" algn="br">
                      <a:srgbClr val="FFFFE6"/>
                    </a:outerShdw>
                  </a:cont>
                  <a:cont type="tree" name="">
                    <a:effect ref="fillLine"/>
                    <a:outerShdw dist="38100" dir="2700000" algn="tl">
                      <a:srgbClr val="999882"/>
                    </a:outerShdw>
                  </a:cont>
                  <a:effect ref="fillLine"/>
                </a:effectDag>
              </a:rPr>
              <a:t> x</a:t>
            </a:r>
            <a:r>
              <a:rPr lang="en-US" smtClean="0">
                <a:solidFill>
                  <a:srgbClr val="0066FF"/>
                </a:solidFill>
              </a:rPr>
              <a:t> and 0 &lt; y}</a:t>
            </a:r>
            <a:endParaRPr lang="en-US" smtClean="0">
              <a:solidFill>
                <a:srgbClr val="00FF00"/>
              </a:solidFill>
            </a:endParaRPr>
          </a:p>
          <a:p>
            <a:pPr eaLnBrk="1" fontAlgn="auto" hangingPunct="1">
              <a:spcAft>
                <a:spcPts val="0"/>
              </a:spcAft>
              <a:buFontTx/>
              <a:buNone/>
              <a:defRPr/>
            </a:pPr>
            <a:r>
              <a:rPr lang="en-US" smtClean="0">
                <a:solidFill>
                  <a:srgbClr val="00FF00"/>
                </a:solidFill>
              </a:rPr>
              <a:t>	r := x;</a:t>
            </a:r>
          </a:p>
          <a:p>
            <a:pPr eaLnBrk="1" fontAlgn="auto" hangingPunct="1">
              <a:spcAft>
                <a:spcPts val="0"/>
              </a:spcAft>
              <a:buFontTx/>
              <a:buNone/>
              <a:defRPr/>
            </a:pPr>
            <a:r>
              <a:rPr lang="en-US" smtClean="0">
                <a:solidFill>
                  <a:srgbClr val="0066FF"/>
                </a:solidFill>
              </a:rPr>
              <a:t>{0 </a:t>
            </a:r>
            <a:r>
              <a:rPr lang="en-US" smtClean="0">
                <a:solidFill>
                  <a:srgbClr val="0066FF"/>
                </a:solidFill>
                <a:sym typeface="Symbol" pitchFamily="18" charset="2"/>
              </a:rPr>
              <a:t></a:t>
            </a:r>
            <a:r>
              <a:rPr lang="en-US" smtClean="0">
                <a:solidFill>
                  <a:srgbClr val="0066FF"/>
                </a:solidFill>
              </a:rPr>
              <a:t> r and q*y + r = x and 0 </a:t>
            </a:r>
            <a:r>
              <a:rPr lang="en-US" smtClean="0">
                <a:solidFill>
                  <a:srgbClr val="0066FF"/>
                </a:solidFill>
                <a:sym typeface="Symbol" pitchFamily="18" charset="2"/>
              </a:rPr>
              <a:t></a:t>
            </a:r>
            <a:r>
              <a:rPr lang="en-US" smtClean="0">
                <a:solidFill>
                  <a:srgbClr val="0066FF"/>
                </a:solidFill>
              </a:rPr>
              <a:t> x and 0 &lt; 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1"/>
          </p:nvPr>
        </p:nvSpPr>
        <p:spPr>
          <a:xfrm>
            <a:off x="457200" y="533400"/>
            <a:ext cx="8229600" cy="5592763"/>
          </a:xfrm>
        </p:spPr>
        <p:txBody>
          <a:bodyPr/>
          <a:lstStyle/>
          <a:p>
            <a:pPr eaLnBrk="1" hangingPunct="1">
              <a:buFontTx/>
              <a:buNone/>
            </a:pPr>
            <a:r>
              <a:rPr lang="en-US" smtClean="0"/>
              <a:t>Completion: Show</a:t>
            </a:r>
            <a:br>
              <a:rPr lang="en-US" smtClean="0"/>
            </a:br>
            <a:endParaRPr lang="en-US" smtClean="0"/>
          </a:p>
          <a:p>
            <a:pPr eaLnBrk="1" hangingPunct="1">
              <a:buFontTx/>
              <a:buNone/>
            </a:pPr>
            <a:r>
              <a:rPr lang="en-US" sz="2800" smtClean="0"/>
              <a:t>0 </a:t>
            </a:r>
            <a:r>
              <a:rPr lang="en-US" sz="2800" smtClean="0">
                <a:sym typeface="Symbol" pitchFamily="18" charset="2"/>
              </a:rPr>
              <a:t></a:t>
            </a:r>
            <a:r>
              <a:rPr lang="en-US" sz="2800" smtClean="0"/>
              <a:t> r and q*y + r = x and 0 </a:t>
            </a:r>
            <a:r>
              <a:rPr lang="en-US" sz="2800" smtClean="0">
                <a:sym typeface="Symbol" pitchFamily="18" charset="2"/>
              </a:rPr>
              <a:t></a:t>
            </a:r>
            <a:r>
              <a:rPr lang="en-US" sz="2800" smtClean="0"/>
              <a:t> x and 0 &lt; y </a:t>
            </a:r>
          </a:p>
          <a:p>
            <a:pPr eaLnBrk="1" hangingPunct="1">
              <a:buFontTx/>
              <a:buNone/>
            </a:pPr>
            <a:r>
              <a:rPr lang="en-US" sz="2800" smtClean="0"/>
              <a:t>    </a:t>
            </a:r>
            <a:r>
              <a:rPr lang="en-US" sz="2800" smtClean="0">
                <a:solidFill>
                  <a:srgbClr val="FF0066"/>
                </a:solidFill>
              </a:rPr>
              <a:t>(the invariant)</a:t>
            </a:r>
          </a:p>
          <a:p>
            <a:pPr eaLnBrk="1" hangingPunct="1">
              <a:buFontTx/>
              <a:buNone/>
            </a:pPr>
            <a:r>
              <a:rPr lang="en-US" sz="2800" smtClean="0"/>
              <a:t>and </a:t>
            </a:r>
          </a:p>
          <a:p>
            <a:pPr eaLnBrk="1" hangingPunct="1">
              <a:buFontTx/>
              <a:buNone/>
            </a:pPr>
            <a:r>
              <a:rPr lang="en-US" sz="2800" smtClean="0">
                <a:cs typeface="Arial" charset="0"/>
              </a:rPr>
              <a:t>¬ (</a:t>
            </a:r>
            <a:r>
              <a:rPr lang="en-US" sz="2800" smtClean="0"/>
              <a:t>r &gt;=y)  </a:t>
            </a:r>
            <a:r>
              <a:rPr lang="en-US" sz="2800" smtClean="0">
                <a:solidFill>
                  <a:srgbClr val="FF0066"/>
                </a:solidFill>
              </a:rPr>
              <a:t>(the negation of the guard)</a:t>
            </a:r>
            <a:endParaRPr lang="en-US" sz="2800" smtClean="0">
              <a:solidFill>
                <a:srgbClr val="FF0066"/>
              </a:solidFill>
              <a:cs typeface="Arial" charset="0"/>
            </a:endParaRPr>
          </a:p>
          <a:p>
            <a:pPr eaLnBrk="1" hangingPunct="1">
              <a:buFontTx/>
              <a:buNone/>
            </a:pPr>
            <a:r>
              <a:rPr lang="en-US" sz="2800" smtClean="0">
                <a:sym typeface="Symbol" pitchFamily="18" charset="2"/>
              </a:rPr>
              <a:t></a:t>
            </a:r>
            <a:r>
              <a:rPr lang="en-US" sz="2800" smtClean="0"/>
              <a:t> </a:t>
            </a:r>
            <a:endParaRPr lang="en-US" sz="2800" smtClean="0">
              <a:sym typeface="Symbol" pitchFamily="18" charset="2"/>
            </a:endParaRPr>
          </a:p>
          <a:p>
            <a:pPr eaLnBrk="1" hangingPunct="1">
              <a:buFontTx/>
              <a:buNone/>
            </a:pPr>
            <a:r>
              <a:rPr lang="en-US" sz="2800" smtClean="0"/>
              <a:t>0 </a:t>
            </a:r>
            <a:r>
              <a:rPr lang="en-US" sz="2800" smtClean="0">
                <a:sym typeface="Symbol" pitchFamily="18" charset="2"/>
              </a:rPr>
              <a:t></a:t>
            </a:r>
            <a:r>
              <a:rPr lang="en-US" sz="2800" smtClean="0"/>
              <a:t> r &lt; y and q*y + r = x and 0 </a:t>
            </a:r>
            <a:r>
              <a:rPr lang="en-US" sz="2800" smtClean="0">
                <a:sym typeface="Symbol" pitchFamily="18" charset="2"/>
              </a:rPr>
              <a:t></a:t>
            </a:r>
            <a:r>
              <a:rPr lang="en-US" sz="2800" smtClean="0"/>
              <a:t> x and 0 &lt; y </a:t>
            </a:r>
            <a:r>
              <a:rPr lang="en-US" sz="2800" smtClean="0">
                <a:solidFill>
                  <a:srgbClr val="FF0066"/>
                </a:solidFill>
              </a:rPr>
              <a:t>(postcondition)</a:t>
            </a:r>
            <a:br>
              <a:rPr lang="en-US" sz="2800" smtClean="0">
                <a:solidFill>
                  <a:srgbClr val="FF0066"/>
                </a:solidFill>
              </a:rPr>
            </a:br>
            <a:endParaRPr lang="en-US" sz="2800" smtClean="0">
              <a:solidFill>
                <a:srgbClr val="FF0066"/>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idx="1"/>
          </p:nvPr>
        </p:nvSpPr>
        <p:spPr>
          <a:xfrm>
            <a:off x="457200" y="609600"/>
            <a:ext cx="8229600" cy="5516563"/>
          </a:xfrm>
        </p:spPr>
        <p:txBody>
          <a:bodyPr/>
          <a:lstStyle/>
          <a:p>
            <a:pPr eaLnBrk="1" hangingPunct="1">
              <a:buFontTx/>
              <a:buNone/>
            </a:pPr>
            <a:r>
              <a:rPr lang="en-US" smtClean="0"/>
              <a:t>Invariance: show</a:t>
            </a:r>
          </a:p>
          <a:p>
            <a:pPr eaLnBrk="1" hangingPunct="1">
              <a:buFontTx/>
              <a:buNone/>
            </a:pPr>
            <a:endParaRPr lang="en-US" smtClean="0">
              <a:solidFill>
                <a:srgbClr val="0066FF"/>
              </a:solidFill>
            </a:endParaRPr>
          </a:p>
          <a:p>
            <a:pPr eaLnBrk="1" hangingPunct="1">
              <a:buFontTx/>
              <a:buNone/>
            </a:pPr>
            <a:r>
              <a:rPr lang="en-US" smtClean="0">
                <a:solidFill>
                  <a:srgbClr val="0066FF"/>
                </a:solidFill>
              </a:rPr>
              <a:t>{0 </a:t>
            </a:r>
            <a:r>
              <a:rPr lang="en-US" smtClean="0">
                <a:solidFill>
                  <a:srgbClr val="0066FF"/>
                </a:solidFill>
                <a:sym typeface="Symbol" pitchFamily="18" charset="2"/>
              </a:rPr>
              <a:t></a:t>
            </a:r>
            <a:r>
              <a:rPr lang="en-US" smtClean="0">
                <a:solidFill>
                  <a:srgbClr val="0066FF"/>
                </a:solidFill>
              </a:rPr>
              <a:t> r</a:t>
            </a:r>
            <a:r>
              <a:rPr lang="en-US" smtClean="0">
                <a:solidFill>
                  <a:srgbClr val="FF0066"/>
                </a:solidFill>
              </a:rPr>
              <a:t> </a:t>
            </a:r>
            <a:r>
              <a:rPr lang="en-US" smtClean="0">
                <a:solidFill>
                  <a:srgbClr val="0066FF"/>
                </a:solidFill>
              </a:rPr>
              <a:t>and q*y + r = x and x </a:t>
            </a:r>
            <a:r>
              <a:rPr lang="en-US" smtClean="0">
                <a:solidFill>
                  <a:srgbClr val="0066FF"/>
                </a:solidFill>
                <a:sym typeface="Symbol" pitchFamily="18" charset="2"/>
              </a:rPr>
              <a:t></a:t>
            </a:r>
            <a:r>
              <a:rPr lang="en-US" smtClean="0">
                <a:solidFill>
                  <a:srgbClr val="0066FF"/>
                </a:solidFill>
              </a:rPr>
              <a:t> 0 and 0 &lt; y and r</a:t>
            </a:r>
            <a:r>
              <a:rPr lang="en-US" smtClean="0">
                <a:solidFill>
                  <a:srgbClr val="0066FF"/>
                </a:solidFill>
                <a:cs typeface="Arial" charset="0"/>
              </a:rPr>
              <a:t>≥</a:t>
            </a:r>
            <a:r>
              <a:rPr lang="en-US" smtClean="0">
                <a:solidFill>
                  <a:srgbClr val="0066FF"/>
                </a:solidFill>
              </a:rPr>
              <a:t>y }</a:t>
            </a:r>
            <a:endParaRPr lang="en-US" smtClean="0">
              <a:solidFill>
                <a:srgbClr val="00FF00"/>
              </a:solidFill>
            </a:endParaRPr>
          </a:p>
          <a:p>
            <a:pPr eaLnBrk="1" hangingPunct="1">
              <a:buFontTx/>
              <a:buNone/>
            </a:pPr>
            <a:r>
              <a:rPr lang="en-US" smtClean="0">
                <a:solidFill>
                  <a:srgbClr val="00FF00"/>
                </a:solidFill>
              </a:rPr>
              <a:t>	q = q+1; </a:t>
            </a:r>
          </a:p>
          <a:p>
            <a:pPr eaLnBrk="1" hangingPunct="1">
              <a:buFontTx/>
              <a:buNone/>
            </a:pPr>
            <a:r>
              <a:rPr lang="en-US" smtClean="0">
                <a:solidFill>
                  <a:srgbClr val="00FF00"/>
                </a:solidFill>
              </a:rPr>
              <a:t>	r := r-y;</a:t>
            </a:r>
            <a:r>
              <a:rPr lang="en-US" smtClean="0">
                <a:solidFill>
                  <a:srgbClr val="0066FF"/>
                </a:solidFill>
              </a:rPr>
              <a:t> </a:t>
            </a:r>
          </a:p>
          <a:p>
            <a:pPr eaLnBrk="1" hangingPunct="1">
              <a:buFontTx/>
              <a:buNone/>
            </a:pPr>
            <a:r>
              <a:rPr lang="en-US" smtClean="0">
                <a:solidFill>
                  <a:srgbClr val="0066FF"/>
                </a:solidFill>
              </a:rPr>
              <a:t>{0 </a:t>
            </a:r>
            <a:r>
              <a:rPr lang="en-US" smtClean="0">
                <a:solidFill>
                  <a:srgbClr val="0066FF"/>
                </a:solidFill>
                <a:sym typeface="Symbol" pitchFamily="18" charset="2"/>
              </a:rPr>
              <a:t></a:t>
            </a:r>
            <a:r>
              <a:rPr lang="en-US" smtClean="0">
                <a:solidFill>
                  <a:srgbClr val="0066FF"/>
                </a:solidFill>
              </a:rPr>
              <a:t> r</a:t>
            </a:r>
            <a:r>
              <a:rPr lang="en-US" smtClean="0">
                <a:solidFill>
                  <a:srgbClr val="FF0066"/>
                </a:solidFill>
              </a:rPr>
              <a:t> </a:t>
            </a:r>
            <a:r>
              <a:rPr lang="en-US" smtClean="0">
                <a:solidFill>
                  <a:srgbClr val="0066FF"/>
                </a:solidFill>
              </a:rPr>
              <a:t>and q*y + r = x and x </a:t>
            </a:r>
            <a:r>
              <a:rPr lang="en-US" smtClean="0">
                <a:solidFill>
                  <a:srgbClr val="0066FF"/>
                </a:solidFill>
                <a:sym typeface="Symbol" pitchFamily="18" charset="2"/>
              </a:rPr>
              <a:t></a:t>
            </a:r>
            <a:r>
              <a:rPr lang="en-US" smtClean="0">
                <a:solidFill>
                  <a:srgbClr val="0066FF"/>
                </a:solidFill>
              </a:rPr>
              <a:t> 0 and 0 &lt; y }</a:t>
            </a:r>
            <a:endParaRPr lang="en-US" smtClean="0">
              <a:solidFill>
                <a:srgbClr val="00FF00"/>
              </a:solidFill>
            </a:endParaRPr>
          </a:p>
          <a:p>
            <a:pPr eaLnBrk="1" hangingPunct="1">
              <a:buFontTx/>
              <a:buNone/>
            </a:pPr>
            <a:endParaRPr lang="en-US" smtClean="0">
              <a:solidFill>
                <a:srgbClr val="0066FF"/>
              </a:solidFill>
            </a:endParaRPr>
          </a:p>
          <a:p>
            <a:pPr eaLnBrk="1" hangingPunct="1">
              <a:buFontTx/>
              <a:buNone/>
            </a:pPr>
            <a:endParaRPr lang="en-US"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20389</TotalTime>
  <Words>7430</Words>
  <Application>Microsoft Office PowerPoint</Application>
  <PresentationFormat>On-screen Show (4:3)</PresentationFormat>
  <Paragraphs>1350</Paragraphs>
  <Slides>155</Slides>
  <Notes>1</Notes>
  <HiddenSlides>0</HiddenSlides>
  <MMClips>0</MMClips>
  <ScaleCrop>false</ScaleCrop>
  <HeadingPairs>
    <vt:vector size="4" baseType="variant">
      <vt:variant>
        <vt:lpstr>Theme</vt:lpstr>
      </vt:variant>
      <vt:variant>
        <vt:i4>1</vt:i4>
      </vt:variant>
      <vt:variant>
        <vt:lpstr>Slide Titles</vt:lpstr>
      </vt:variant>
      <vt:variant>
        <vt:i4>155</vt:i4>
      </vt:variant>
    </vt:vector>
  </HeadingPairs>
  <TitlesOfParts>
    <vt:vector size="156" baseType="lpstr">
      <vt:lpstr>Concourse</vt:lpstr>
      <vt:lpstr>COP5555</vt:lpstr>
      <vt:lpstr>Reading</vt:lpstr>
      <vt:lpstr>Axiomatic Semantics</vt:lpstr>
      <vt:lpstr>Assertion</vt:lpstr>
      <vt:lpstr>PowerPoint Presentation</vt:lpstr>
      <vt:lpstr>PowerPoint Presentation</vt:lpstr>
      <vt:lpstr>PowerPoint Presentation</vt:lpstr>
      <vt:lpstr>PowerPoint Presentation</vt:lpstr>
      <vt:lpstr>PowerPoint Presentation</vt:lpstr>
      <vt:lpstr>PowerPoint Presentation</vt:lpstr>
      <vt:lpstr>Assignment axiom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notation and vocabulary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Skip statement</vt:lpstr>
      <vt:lpstr>Skip statement</vt:lpstr>
      <vt:lpstr>If statement</vt:lpstr>
      <vt:lpstr>If statement</vt:lpstr>
      <vt:lpstr>If statement</vt:lpstr>
      <vt:lpstr>PowerPoint Presentation</vt:lpstr>
      <vt:lpstr>if-else statement</vt:lpstr>
      <vt:lpstr>if-else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rules about </vt:lpstr>
      <vt:lpstr>PowerPoint Presentation</vt:lpstr>
      <vt:lpstr>The while loop</vt:lpstr>
      <vt:lpstr>The while 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division   (q = x/y, remainder 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Axiomatic semantics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by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Axiomatic Semantics</dc:title>
  <dc:creator>CISE DEPT</dc:creator>
  <cp:lastModifiedBy>Beverly Sanders</cp:lastModifiedBy>
  <cp:revision>590</cp:revision>
  <dcterms:created xsi:type="dcterms:W3CDTF">2006-10-23T13:37:19Z</dcterms:created>
  <dcterms:modified xsi:type="dcterms:W3CDTF">2017-03-27T13:47:53Z</dcterms:modified>
</cp:coreProperties>
</file>