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handoutMasterIdLst>
    <p:handoutMasterId r:id="rId103"/>
  </p:handoutMasterIdLst>
  <p:sldIdLst>
    <p:sldId id="256" r:id="rId2"/>
    <p:sldId id="368" r:id="rId3"/>
    <p:sldId id="257" r:id="rId4"/>
    <p:sldId id="262" r:id="rId5"/>
    <p:sldId id="258" r:id="rId6"/>
    <p:sldId id="259" r:id="rId7"/>
    <p:sldId id="260" r:id="rId8"/>
    <p:sldId id="263" r:id="rId9"/>
    <p:sldId id="264" r:id="rId10"/>
    <p:sldId id="265" r:id="rId11"/>
    <p:sldId id="270" r:id="rId12"/>
    <p:sldId id="271" r:id="rId13"/>
    <p:sldId id="272" r:id="rId14"/>
    <p:sldId id="348" r:id="rId15"/>
    <p:sldId id="369" r:id="rId16"/>
    <p:sldId id="370" r:id="rId17"/>
    <p:sldId id="273" r:id="rId18"/>
    <p:sldId id="275" r:id="rId19"/>
    <p:sldId id="274" r:id="rId20"/>
    <p:sldId id="266" r:id="rId21"/>
    <p:sldId id="276" r:id="rId22"/>
    <p:sldId id="267" r:id="rId23"/>
    <p:sldId id="371" r:id="rId24"/>
    <p:sldId id="268" r:id="rId25"/>
    <p:sldId id="277" r:id="rId26"/>
    <p:sldId id="372" r:id="rId27"/>
    <p:sldId id="373" r:id="rId28"/>
    <p:sldId id="269" r:id="rId29"/>
    <p:sldId id="278" r:id="rId30"/>
    <p:sldId id="279" r:id="rId31"/>
    <p:sldId id="311" r:id="rId32"/>
    <p:sldId id="349" r:id="rId33"/>
    <p:sldId id="350" r:id="rId34"/>
    <p:sldId id="352" r:id="rId35"/>
    <p:sldId id="354" r:id="rId36"/>
    <p:sldId id="355" r:id="rId37"/>
    <p:sldId id="356" r:id="rId38"/>
    <p:sldId id="351" r:id="rId39"/>
    <p:sldId id="281" r:id="rId40"/>
    <p:sldId id="282" r:id="rId41"/>
    <p:sldId id="283" r:id="rId42"/>
    <p:sldId id="374" r:id="rId43"/>
    <p:sldId id="284" r:id="rId44"/>
    <p:sldId id="358" r:id="rId45"/>
    <p:sldId id="359" r:id="rId46"/>
    <p:sldId id="375" r:id="rId47"/>
    <p:sldId id="376" r:id="rId48"/>
    <p:sldId id="360"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61" r:id="rId67"/>
    <p:sldId id="362" r:id="rId68"/>
    <p:sldId id="330" r:id="rId69"/>
    <p:sldId id="331" r:id="rId70"/>
    <p:sldId id="332" r:id="rId71"/>
    <p:sldId id="333" r:id="rId72"/>
    <p:sldId id="334" r:id="rId73"/>
    <p:sldId id="335" r:id="rId74"/>
    <p:sldId id="357" r:id="rId75"/>
    <p:sldId id="336" r:id="rId76"/>
    <p:sldId id="367" r:id="rId77"/>
    <p:sldId id="337" r:id="rId78"/>
    <p:sldId id="338" r:id="rId79"/>
    <p:sldId id="339" r:id="rId80"/>
    <p:sldId id="340" r:id="rId81"/>
    <p:sldId id="341" r:id="rId82"/>
    <p:sldId id="342" r:id="rId83"/>
    <p:sldId id="343" r:id="rId84"/>
    <p:sldId id="363" r:id="rId85"/>
    <p:sldId id="365" r:id="rId86"/>
    <p:sldId id="364" r:id="rId87"/>
    <p:sldId id="366" r:id="rId88"/>
    <p:sldId id="378" r:id="rId89"/>
    <p:sldId id="379" r:id="rId90"/>
    <p:sldId id="380" r:id="rId91"/>
    <p:sldId id="381" r:id="rId92"/>
    <p:sldId id="383" r:id="rId93"/>
    <p:sldId id="384" r:id="rId94"/>
    <p:sldId id="382" r:id="rId95"/>
    <p:sldId id="385" r:id="rId96"/>
    <p:sldId id="386" r:id="rId97"/>
    <p:sldId id="387" r:id="rId98"/>
    <p:sldId id="388" r:id="rId99"/>
    <p:sldId id="389" r:id="rId100"/>
    <p:sldId id="390" r:id="rId101"/>
  </p:sldIdLst>
  <p:sldSz cx="9144000" cy="6858000" type="screen4x3"/>
  <p:notesSz cx="9220200" cy="69469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CC66FF"/>
    <a:srgbClr val="FF00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2" autoAdjust="0"/>
    <p:restoredTop sz="88128" autoAdjust="0"/>
  </p:normalViewPr>
  <p:slideViewPr>
    <p:cSldViewPr>
      <p:cViewPr>
        <p:scale>
          <a:sx n="73" d="100"/>
          <a:sy n="73" d="100"/>
        </p:scale>
        <p:origin x="-1550" y="-1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2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a:lvl1pPr>
          </a:lstStyle>
          <a:p>
            <a:pPr>
              <a:defRPr/>
            </a:pPr>
            <a:endParaRPr lang="en-US"/>
          </a:p>
        </p:txBody>
      </p:sp>
      <p:sp>
        <p:nvSpPr>
          <p:cNvPr id="79875" name="Rectangle 3"/>
          <p:cNvSpPr>
            <a:spLocks noGrp="1" noChangeArrowheads="1"/>
          </p:cNvSpPr>
          <p:nvPr>
            <p:ph type="dt" sz="quarter" idx="1"/>
          </p:nvPr>
        </p:nvSpPr>
        <p:spPr bwMode="auto">
          <a:xfrm>
            <a:off x="5222875" y="0"/>
            <a:ext cx="3995738"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a:lvl1pPr>
          </a:lstStyle>
          <a:p>
            <a:pPr>
              <a:defRPr/>
            </a:pPr>
            <a:endParaRPr lang="en-US"/>
          </a:p>
        </p:txBody>
      </p:sp>
      <p:sp>
        <p:nvSpPr>
          <p:cNvPr id="79876" name="Rectangle 4"/>
          <p:cNvSpPr>
            <a:spLocks noGrp="1" noChangeArrowheads="1"/>
          </p:cNvSpPr>
          <p:nvPr>
            <p:ph type="ftr" sz="quarter" idx="2"/>
          </p:nvPr>
        </p:nvSpPr>
        <p:spPr bwMode="auto">
          <a:xfrm>
            <a:off x="0" y="6599238"/>
            <a:ext cx="3994150"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a:lvl1pPr>
          </a:lstStyle>
          <a:p>
            <a:pPr>
              <a:defRPr/>
            </a:pPr>
            <a:endParaRPr lang="en-US"/>
          </a:p>
        </p:txBody>
      </p:sp>
      <p:sp>
        <p:nvSpPr>
          <p:cNvPr id="79877" name="Rectangle 5"/>
          <p:cNvSpPr>
            <a:spLocks noGrp="1" noChangeArrowheads="1"/>
          </p:cNvSpPr>
          <p:nvPr>
            <p:ph type="sldNum" sz="quarter" idx="3"/>
          </p:nvPr>
        </p:nvSpPr>
        <p:spPr bwMode="auto">
          <a:xfrm>
            <a:off x="5222875" y="6599238"/>
            <a:ext cx="3995738"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a:lvl1pPr>
          </a:lstStyle>
          <a:p>
            <a:pPr>
              <a:defRPr/>
            </a:pPr>
            <a:fld id="{3D163595-39CA-4F73-9183-709A7840F000}" type="slidenum">
              <a:rPr lang="en-US"/>
              <a:pPr>
                <a:defRPr/>
              </a:pPr>
              <a:t>‹#›</a:t>
            </a:fld>
            <a:endParaRPr lang="en-US"/>
          </a:p>
        </p:txBody>
      </p:sp>
    </p:spTree>
    <p:extLst>
      <p:ext uri="{BB962C8B-B14F-4D97-AF65-F5344CB8AC3E}">
        <p14:creationId xmlns:p14="http://schemas.microsoft.com/office/powerpoint/2010/main" val="98881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37219" name="Rectangle 3"/>
          <p:cNvSpPr>
            <a:spLocks noGrp="1" noChangeArrowheads="1"/>
          </p:cNvSpPr>
          <p:nvPr>
            <p:ph type="dt" idx="1"/>
          </p:nvPr>
        </p:nvSpPr>
        <p:spPr bwMode="auto">
          <a:xfrm>
            <a:off x="5222875" y="0"/>
            <a:ext cx="3995738" cy="34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6804" name="Rectangle 4"/>
          <p:cNvSpPr>
            <a:spLocks noGrp="1" noRot="1" noChangeAspect="1" noChangeArrowheads="1" noTextEdit="1"/>
          </p:cNvSpPr>
          <p:nvPr>
            <p:ph type="sldImg" idx="2"/>
          </p:nvPr>
        </p:nvSpPr>
        <p:spPr bwMode="auto">
          <a:xfrm>
            <a:off x="2873375" y="522288"/>
            <a:ext cx="3473450" cy="2605087"/>
          </a:xfrm>
          <a:prstGeom prst="rect">
            <a:avLst/>
          </a:prstGeom>
          <a:noFill/>
          <a:ln w="9525">
            <a:solidFill>
              <a:srgbClr val="000000"/>
            </a:solidFill>
            <a:miter lim="800000"/>
            <a:headEnd/>
            <a:tailEnd/>
          </a:ln>
        </p:spPr>
      </p:sp>
      <p:sp>
        <p:nvSpPr>
          <p:cNvPr id="137221" name="Rectangle 5"/>
          <p:cNvSpPr>
            <a:spLocks noGrp="1" noChangeArrowheads="1"/>
          </p:cNvSpPr>
          <p:nvPr>
            <p:ph type="body" sz="quarter" idx="3"/>
          </p:nvPr>
        </p:nvSpPr>
        <p:spPr bwMode="auto">
          <a:xfrm>
            <a:off x="922338" y="3300413"/>
            <a:ext cx="7375525" cy="3124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7222" name="Rectangle 6"/>
          <p:cNvSpPr>
            <a:spLocks noGrp="1" noChangeArrowheads="1"/>
          </p:cNvSpPr>
          <p:nvPr>
            <p:ph type="ftr" sz="quarter" idx="4"/>
          </p:nvPr>
        </p:nvSpPr>
        <p:spPr bwMode="auto">
          <a:xfrm>
            <a:off x="0" y="6599238"/>
            <a:ext cx="3994150"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7223" name="Rectangle 7"/>
          <p:cNvSpPr>
            <a:spLocks noGrp="1" noChangeArrowheads="1"/>
          </p:cNvSpPr>
          <p:nvPr>
            <p:ph type="sldNum" sz="quarter" idx="5"/>
          </p:nvPr>
        </p:nvSpPr>
        <p:spPr bwMode="auto">
          <a:xfrm>
            <a:off x="5222875" y="6599238"/>
            <a:ext cx="3995738"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8F57D81-0128-41DE-B066-157A331C99AF}" type="slidenum">
              <a:rPr lang="en-US"/>
              <a:pPr>
                <a:defRPr/>
              </a:pPr>
              <a:t>‹#›</a:t>
            </a:fld>
            <a:endParaRPr lang="en-US"/>
          </a:p>
        </p:txBody>
      </p:sp>
    </p:spTree>
    <p:extLst>
      <p:ext uri="{BB962C8B-B14F-4D97-AF65-F5344CB8AC3E}">
        <p14:creationId xmlns:p14="http://schemas.microsoft.com/office/powerpoint/2010/main" val="38562706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equivalent</a:t>
            </a:r>
            <a:r>
              <a:rPr lang="en-US" baseline="0" dirty="0" smtClean="0"/>
              <a:t> of the expression if b&lt;c then d else e    in Java?</a:t>
            </a:r>
            <a:endParaRPr lang="en-US" dirty="0"/>
          </a:p>
        </p:txBody>
      </p:sp>
      <p:sp>
        <p:nvSpPr>
          <p:cNvPr id="4" name="Slide Number Placeholder 3"/>
          <p:cNvSpPr>
            <a:spLocks noGrp="1"/>
          </p:cNvSpPr>
          <p:nvPr>
            <p:ph type="sldNum" sz="quarter" idx="10"/>
          </p:nvPr>
        </p:nvSpPr>
        <p:spPr/>
        <p:txBody>
          <a:bodyPr/>
          <a:lstStyle/>
          <a:p>
            <a:pPr>
              <a:defRPr/>
            </a:pPr>
            <a:fld id="{D8F57D81-0128-41DE-B066-157A331C99AF}" type="slidenum">
              <a:rPr lang="en-US" smtClean="0"/>
              <a:pPr>
                <a:defRPr/>
              </a:pPr>
              <a:t>15</a:t>
            </a:fld>
            <a:endParaRPr lang="en-US"/>
          </a:p>
        </p:txBody>
      </p:sp>
    </p:spTree>
    <p:extLst>
      <p:ext uri="{BB962C8B-B14F-4D97-AF65-F5344CB8AC3E}">
        <p14:creationId xmlns:p14="http://schemas.microsoft.com/office/powerpoint/2010/main" val="40926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(a==b) if a equals</a:t>
            </a:r>
            <a:r>
              <a:rPr lang="en-US" baseline="0" dirty="0" smtClean="0"/>
              <a:t> b, do the body of the if statement</a:t>
            </a:r>
          </a:p>
          <a:p>
            <a:r>
              <a:rPr lang="en-US" baseline="0" dirty="0" smtClean="0"/>
              <a:t>if (a=b)   assign b into a, the value is b, so do the body if b was nonzero</a:t>
            </a:r>
            <a:endParaRPr lang="en-US" dirty="0"/>
          </a:p>
        </p:txBody>
      </p:sp>
      <p:sp>
        <p:nvSpPr>
          <p:cNvPr id="4" name="Slide Number Placeholder 3"/>
          <p:cNvSpPr>
            <a:spLocks noGrp="1"/>
          </p:cNvSpPr>
          <p:nvPr>
            <p:ph type="sldNum" sz="quarter" idx="10"/>
          </p:nvPr>
        </p:nvSpPr>
        <p:spPr/>
        <p:txBody>
          <a:bodyPr/>
          <a:lstStyle/>
          <a:p>
            <a:pPr>
              <a:defRPr/>
            </a:pPr>
            <a:fld id="{D8F57D81-0128-41DE-B066-157A331C99AF}" type="slidenum">
              <a:rPr lang="en-US" smtClean="0"/>
              <a:pPr>
                <a:defRPr/>
              </a:pPr>
              <a:t>16</a:t>
            </a:fld>
            <a:endParaRPr lang="en-US"/>
          </a:p>
        </p:txBody>
      </p:sp>
    </p:spTree>
    <p:extLst>
      <p:ext uri="{BB962C8B-B14F-4D97-AF65-F5344CB8AC3E}">
        <p14:creationId xmlns:p14="http://schemas.microsoft.com/office/powerpoint/2010/main" val="402314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3E006DC-1B82-4C66-ABF1-8CAB5E9FFC71}" type="slidenum">
              <a:rPr lang="en-US" smtClean="0"/>
              <a:pPr/>
              <a:t>31</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Recall C, C++ have sequence points at &amp;&amp; and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145502ED-89A6-4E07-AC06-56949B99E8F5}" type="slidenum">
              <a:rPr lang="en-US" smtClean="0"/>
              <a:pPr/>
              <a:t>33</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smtClean="0"/>
              <a:t>http://angelikalanger.com/Articles/VSJ/SequencePoints/SequencePoints.html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4EACA17-3CE4-4FD7-B777-988CCD2E682B}" type="slidenum">
              <a:rPr lang="en-US" smtClean="0"/>
              <a:pPr/>
              <a:t>34</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t>http://angelikalanger.com/Articles/VSJ/SequencePoints/SequencePoints.html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US" smtClean="0"/>
              <a:t>Runnable</a:t>
            </a:r>
            <a:r>
              <a:rPr lang="en-US" dirty="0" smtClean="0"/>
              <a:t> version of the example</a:t>
            </a:r>
          </a:p>
          <a:p>
            <a:endParaRPr lang="en-US" dirty="0" smtClean="0"/>
          </a:p>
          <a:p>
            <a:r>
              <a:rPr lang="en-US" dirty="0" smtClean="0"/>
              <a:t>fun product l = </a:t>
            </a:r>
            <a:r>
              <a:rPr lang="en-US" dirty="0" err="1" smtClean="0"/>
              <a:t>SMLofNJ.Cont.callcc</a:t>
            </a:r>
            <a:r>
              <a:rPr lang="en-US" dirty="0" smtClean="0"/>
              <a:t> (</a:t>
            </a:r>
          </a:p>
          <a:p>
            <a:r>
              <a:rPr lang="en-US" dirty="0" smtClean="0"/>
              <a:t>    fn exit =&gt;  let</a:t>
            </a:r>
          </a:p>
          <a:p>
            <a:r>
              <a:rPr lang="en-US" dirty="0" smtClean="0"/>
              <a:t>         fun loop ([], n) = n</a:t>
            </a:r>
          </a:p>
          <a:p>
            <a:r>
              <a:rPr lang="en-US" dirty="0" smtClean="0"/>
              <a:t>            | loop (0::_,_) = </a:t>
            </a:r>
            <a:r>
              <a:rPr lang="en-US" dirty="0" err="1" smtClean="0"/>
              <a:t>SMLofNJ.Cont.throw</a:t>
            </a:r>
            <a:r>
              <a:rPr lang="en-US" dirty="0" smtClean="0"/>
              <a:t> exit 0</a:t>
            </a:r>
          </a:p>
          <a:p>
            <a:r>
              <a:rPr lang="pt-BR" dirty="0" smtClean="0"/>
              <a:t>            | loop (i::r,n) = loop (r, i*n)</a:t>
            </a:r>
          </a:p>
          <a:p>
            <a:r>
              <a:rPr lang="en-US" dirty="0" smtClean="0"/>
              <a:t>         in loop (l,1)</a:t>
            </a:r>
          </a:p>
          <a:p>
            <a:r>
              <a:rPr lang="en-US" dirty="0" smtClean="0"/>
              <a:t>         end);</a:t>
            </a:r>
          </a:p>
          <a:p>
            <a:endParaRPr lang="en-US" dirty="0" smtClean="0"/>
          </a:p>
        </p:txBody>
      </p:sp>
      <p:sp>
        <p:nvSpPr>
          <p:cNvPr id="79876" name="Slide Number Placeholder 3"/>
          <p:cNvSpPr>
            <a:spLocks noGrp="1"/>
          </p:cNvSpPr>
          <p:nvPr>
            <p:ph type="sldNum" sz="quarter" idx="5"/>
          </p:nvPr>
        </p:nvSpPr>
        <p:spPr>
          <a:noFill/>
        </p:spPr>
        <p:txBody>
          <a:bodyPr/>
          <a:lstStyle/>
          <a:p>
            <a:fld id="{A3120043-6FC3-4ED8-8269-98573C3779F6}" type="slidenum">
              <a:rPr lang="en-US" smtClean="0"/>
              <a:pPr/>
              <a:t>45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F57D81-0128-41DE-B066-157A331C99AF}" type="slidenum">
              <a:rPr lang="en-US" smtClean="0"/>
              <a:pPr>
                <a:defRPr/>
              </a:pPr>
              <a:t>48</a:t>
            </a:fld>
            <a:endParaRPr lang="en-US"/>
          </a:p>
        </p:txBody>
      </p:sp>
    </p:spTree>
    <p:extLst>
      <p:ext uri="{BB962C8B-B14F-4D97-AF65-F5344CB8AC3E}">
        <p14:creationId xmlns:p14="http://schemas.microsoft.com/office/powerpoint/2010/main" val="3248245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Nope.  Multiplication</a:t>
            </a:r>
            <a:r>
              <a:rPr lang="en-US" baseline="0" dirty="0" smtClean="0"/>
              <a:t> after the factorial call.</a:t>
            </a:r>
            <a:endParaRPr lang="en-US" dirty="0"/>
          </a:p>
        </p:txBody>
      </p:sp>
      <p:sp>
        <p:nvSpPr>
          <p:cNvPr id="4" name="Slide Number Placeholder 3"/>
          <p:cNvSpPr>
            <a:spLocks noGrp="1"/>
          </p:cNvSpPr>
          <p:nvPr>
            <p:ph type="sldNum" sz="quarter" idx="10"/>
          </p:nvPr>
        </p:nvSpPr>
        <p:spPr/>
        <p:txBody>
          <a:bodyPr/>
          <a:lstStyle/>
          <a:p>
            <a:pPr>
              <a:defRPr/>
            </a:pPr>
            <a:fld id="{D8F57D81-0128-41DE-B066-157A331C99AF}" type="slidenum">
              <a:rPr lang="en-US" smtClean="0"/>
              <a:pPr>
                <a:defRPr/>
              </a:pPr>
              <a:t>84</a:t>
            </a:fld>
            <a:endParaRPr lang="en-US"/>
          </a:p>
        </p:txBody>
      </p:sp>
    </p:spTree>
    <p:extLst>
      <p:ext uri="{BB962C8B-B14F-4D97-AF65-F5344CB8AC3E}">
        <p14:creationId xmlns:p14="http://schemas.microsoft.com/office/powerpoint/2010/main" val="3728332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Nope.  Multiplication</a:t>
            </a:r>
            <a:r>
              <a:rPr lang="en-US" baseline="0" dirty="0" smtClean="0"/>
              <a:t> after the factorial call.</a:t>
            </a:r>
            <a:endParaRPr lang="en-US" dirty="0"/>
          </a:p>
        </p:txBody>
      </p:sp>
      <p:sp>
        <p:nvSpPr>
          <p:cNvPr id="4" name="Slide Number Placeholder 3"/>
          <p:cNvSpPr>
            <a:spLocks noGrp="1"/>
          </p:cNvSpPr>
          <p:nvPr>
            <p:ph type="sldNum" sz="quarter" idx="10"/>
          </p:nvPr>
        </p:nvSpPr>
        <p:spPr/>
        <p:txBody>
          <a:bodyPr/>
          <a:lstStyle/>
          <a:p>
            <a:pPr>
              <a:defRPr/>
            </a:pPr>
            <a:fld id="{D8F57D81-0128-41DE-B066-157A331C99AF}" type="slidenum">
              <a:rPr lang="en-US" smtClean="0"/>
              <a:pPr>
                <a:defRPr/>
              </a:pPr>
              <a:t>85</a:t>
            </a:fld>
            <a:endParaRPr lang="en-US"/>
          </a:p>
        </p:txBody>
      </p:sp>
    </p:spTree>
    <p:extLst>
      <p:ext uri="{BB962C8B-B14F-4D97-AF65-F5344CB8AC3E}">
        <p14:creationId xmlns:p14="http://schemas.microsoft.com/office/powerpoint/2010/main" val="3728332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1E451434-A7C9-43CB-BD4A-81045FE766B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57526E9D-EEFE-413A-8EEE-83BF6F62DFC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1445550-3DD8-46DB-8216-2988B6948AC5}"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5E6B495E-2C94-447C-A733-3659DF22D547}"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211E523C-414D-4359-A0BB-1B2C0FA24AF4}"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06C7DFD6-E010-4F7E-B91F-E653DF3F4BBE}"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6A8A24E7-73CA-4688-9B1B-5A14C24B7F1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60161B39-8137-4716-A194-68ED2ACD509A}"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D45F97DA-B85F-4DF1-9AB0-E718CEA32F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583009F9-1999-4C7A-ADBF-BA2788547F7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9ECE60B6-B374-4F87-B012-13616A697708}"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51AB2D9-9333-4B8D-9824-E8115C53CDB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java.sun.com/j2se/1.5.0/docs/api/java/util/Iterator.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hyperlink" Target="https://golang.org/ref/spec#SendStmt" TargetMode="External"/><Relationship Id="rId13" Type="http://schemas.openxmlformats.org/officeDocument/2006/relationships/hyperlink" Target="https://golang.org/ref/spec#Expression" TargetMode="External"/><Relationship Id="rId3" Type="http://schemas.openxmlformats.org/officeDocument/2006/relationships/hyperlink" Target="https://golang.org/ref/spec#Receive_operator" TargetMode="External"/><Relationship Id="rId7" Type="http://schemas.openxmlformats.org/officeDocument/2006/relationships/hyperlink" Target="https://golang.org/ref/spec#StatementList" TargetMode="External"/><Relationship Id="rId12" Type="http://schemas.openxmlformats.org/officeDocument/2006/relationships/hyperlink" Target="https://golang.org/ref/spec#RecvExpr" TargetMode="External"/><Relationship Id="rId2" Type="http://schemas.openxmlformats.org/officeDocument/2006/relationships/hyperlink" Target="https://golang.org/ref/spec#Send_statements" TargetMode="External"/><Relationship Id="rId1" Type="http://schemas.openxmlformats.org/officeDocument/2006/relationships/slideLayout" Target="../slideLayouts/slideLayout2.xml"/><Relationship Id="rId6" Type="http://schemas.openxmlformats.org/officeDocument/2006/relationships/hyperlink" Target="https://golang.org/ref/spec#CommCase" TargetMode="External"/><Relationship Id="rId11" Type="http://schemas.openxmlformats.org/officeDocument/2006/relationships/hyperlink" Target="https://golang.org/ref/spec#IdentifierList" TargetMode="External"/><Relationship Id="rId5" Type="http://schemas.openxmlformats.org/officeDocument/2006/relationships/hyperlink" Target="https://golang.org/ref/spec#CommClause" TargetMode="External"/><Relationship Id="rId10" Type="http://schemas.openxmlformats.org/officeDocument/2006/relationships/hyperlink" Target="https://golang.org/ref/spec#ExpressionList" TargetMode="External"/><Relationship Id="rId4" Type="http://schemas.openxmlformats.org/officeDocument/2006/relationships/hyperlink" Target="https://golang.org/ref/spec#Switch_statements" TargetMode="External"/><Relationship Id="rId9" Type="http://schemas.openxmlformats.org/officeDocument/2006/relationships/hyperlink" Target="https://golang.org/ref/spec#RecvStmt" TargetMode="External"/><Relationship Id="rId14" Type="http://schemas.openxmlformats.org/officeDocument/2006/relationships/hyperlink" Target="https://golang.org/ref/spec#Short_variable_declarations"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COP5556 Programming Language Principles</a:t>
            </a:r>
          </a:p>
        </p:txBody>
      </p:sp>
      <p:sp>
        <p:nvSpPr>
          <p:cNvPr id="2051" name="Rectangle 3"/>
          <p:cNvSpPr>
            <a:spLocks noGrp="1" noChangeArrowheads="1"/>
          </p:cNvSpPr>
          <p:nvPr>
            <p:ph type="subTitle" idx="1"/>
          </p:nvPr>
        </p:nvSpPr>
        <p:spPr/>
        <p:txBody>
          <a:bodyPr/>
          <a:lstStyle/>
          <a:p>
            <a:pPr eaLnBrk="1" hangingPunct="1"/>
            <a:r>
              <a:rPr lang="en-US" dirty="0" smtClean="0"/>
              <a:t>Control Flow</a:t>
            </a:r>
          </a:p>
        </p:txBody>
      </p:sp>
      <p:sp>
        <p:nvSpPr>
          <p:cNvPr id="4" name="Slide Number Placeholder 3"/>
          <p:cNvSpPr>
            <a:spLocks noGrp="1"/>
          </p:cNvSpPr>
          <p:nvPr>
            <p:ph type="sldNum" sz="quarter" idx="12"/>
          </p:nvPr>
        </p:nvSpPr>
        <p:spPr/>
        <p:txBody>
          <a:bodyPr/>
          <a:lstStyle/>
          <a:p>
            <a:pPr>
              <a:defRPr/>
            </a:pPr>
            <a:fld id="{1E451434-A7C9-43CB-BD4A-81045FE766B9}"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57200" y="1752600"/>
            <a:ext cx="8229600" cy="4800600"/>
          </a:xfrm>
        </p:spPr>
        <p:txBody>
          <a:bodyPr/>
          <a:lstStyle/>
          <a:p>
            <a:pPr eaLnBrk="1" hangingPunct="1">
              <a:lnSpc>
                <a:spcPct val="90000"/>
              </a:lnSpc>
            </a:pPr>
            <a:r>
              <a:rPr lang="en-US" smtClean="0"/>
              <a:t>An assignment statement takes two arguments</a:t>
            </a:r>
          </a:p>
          <a:p>
            <a:pPr lvl="1" eaLnBrk="1" hangingPunct="1">
              <a:lnSpc>
                <a:spcPct val="90000"/>
              </a:lnSpc>
            </a:pPr>
            <a:r>
              <a:rPr lang="en-US" smtClean="0"/>
              <a:t>a value (r-value)</a:t>
            </a:r>
          </a:p>
          <a:p>
            <a:pPr lvl="1" eaLnBrk="1" hangingPunct="1">
              <a:lnSpc>
                <a:spcPct val="90000"/>
              </a:lnSpc>
            </a:pPr>
            <a:r>
              <a:rPr lang="en-US" smtClean="0"/>
              <a:t>reference to a memory location where the value should be stored (l-value)</a:t>
            </a:r>
          </a:p>
          <a:p>
            <a:pPr eaLnBrk="1" hangingPunct="1">
              <a:lnSpc>
                <a:spcPct val="90000"/>
              </a:lnSpc>
            </a:pPr>
            <a:r>
              <a:rPr lang="en-US" smtClean="0"/>
              <a:t>Assignments are a building block of imperative languages</a:t>
            </a:r>
          </a:p>
          <a:p>
            <a:pPr lvl="1" eaLnBrk="1" hangingPunct="1">
              <a:lnSpc>
                <a:spcPct val="90000"/>
              </a:lnSpc>
            </a:pPr>
            <a:r>
              <a:rPr lang="en-US" smtClean="0"/>
              <a:t>a computation is an ordered sequence of changes to values in memory</a:t>
            </a:r>
          </a:p>
          <a:p>
            <a:pPr lvl="1" eaLnBrk="1" hangingPunct="1">
              <a:lnSpc>
                <a:spcPct val="90000"/>
              </a:lnSpc>
            </a:pPr>
            <a:r>
              <a:rPr lang="en-US" smtClean="0"/>
              <a:t>“computing by means of side effects”</a:t>
            </a:r>
          </a:p>
        </p:txBody>
      </p:sp>
      <p:sp>
        <p:nvSpPr>
          <p:cNvPr id="10243" name="Rectangle 4"/>
          <p:cNvSpPr>
            <a:spLocks noGrp="1" noChangeArrowheads="1"/>
          </p:cNvSpPr>
          <p:nvPr>
            <p:ph type="title"/>
          </p:nvPr>
        </p:nvSpPr>
        <p:spPr/>
        <p:txBody>
          <a:bodyPr/>
          <a:lstStyle/>
          <a:p>
            <a:pPr eaLnBrk="1" hangingPunct="1"/>
            <a:r>
              <a:rPr lang="en-US" smtClean="0"/>
              <a:t>Assignments</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Fairness</a:t>
            </a:r>
          </a:p>
          <a:p>
            <a:pPr lvl="1"/>
            <a:r>
              <a:rPr lang="en-US" dirty="0" smtClean="0"/>
              <a:t>desirable property for nondeterministic construct</a:t>
            </a:r>
          </a:p>
          <a:p>
            <a:r>
              <a:rPr lang="en-US" dirty="0" smtClean="0"/>
              <a:t>Several ways to define</a:t>
            </a:r>
          </a:p>
          <a:p>
            <a:pPr lvl="1"/>
            <a:r>
              <a:rPr lang="en-US" dirty="0" smtClean="0"/>
              <a:t>guarantee that no guard that is always true is skipped forever</a:t>
            </a:r>
          </a:p>
          <a:p>
            <a:pPr lvl="1"/>
            <a:r>
              <a:rPr lang="en-US" dirty="0" smtClean="0"/>
              <a:t>guarantee that a guard which is infinitely often true is infinitely often chosen.</a:t>
            </a:r>
          </a:p>
          <a:p>
            <a:pPr lvl="2"/>
            <a:r>
              <a:rPr lang="en-US" dirty="0" smtClean="0"/>
              <a:t>need random choice among guards</a:t>
            </a:r>
          </a:p>
          <a:p>
            <a:r>
              <a:rPr lang="en-US" dirty="0" smtClean="0"/>
              <a:t>Many implementations consider pseudo random number generator too expensive to use, so many implementations not provably fair</a:t>
            </a:r>
          </a:p>
          <a:p>
            <a:r>
              <a:rPr lang="en-US" dirty="0" smtClean="0"/>
              <a:t>Many employ circular list</a:t>
            </a:r>
          </a:p>
          <a:p>
            <a:r>
              <a:rPr lang="en-US" dirty="0" smtClean="0"/>
              <a:t>Others use “more random” techniques like reading a fast system clock and computing remainder modulo number of guards</a:t>
            </a:r>
          </a:p>
          <a:p>
            <a:pPr lvl="1"/>
            <a:endParaRPr lang="en-US" dirty="0"/>
          </a:p>
          <a:p>
            <a:pPr lvl="1"/>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100</a:t>
            </a:fld>
            <a:endParaRPr lang="en-US"/>
          </a:p>
        </p:txBody>
      </p:sp>
      <p:sp>
        <p:nvSpPr>
          <p:cNvPr id="4" name="Title 3"/>
          <p:cNvSpPr>
            <a:spLocks noGrp="1"/>
          </p:cNvSpPr>
          <p:nvPr>
            <p:ph type="title"/>
          </p:nvPr>
        </p:nvSpPr>
        <p:spPr/>
        <p:txBody>
          <a:bodyPr/>
          <a:lstStyle/>
          <a:p>
            <a:r>
              <a:rPr lang="en-US" dirty="0" err="1" smtClean="0"/>
              <a:t>Nondeterminacy</a:t>
            </a:r>
            <a:r>
              <a:rPr lang="en-US" dirty="0" smtClean="0"/>
              <a:t> and fairness</a:t>
            </a:r>
            <a:endParaRPr lang="en-US" dirty="0"/>
          </a:p>
        </p:txBody>
      </p:sp>
    </p:spTree>
    <p:extLst>
      <p:ext uri="{BB962C8B-B14F-4D97-AF65-F5344CB8AC3E}">
        <p14:creationId xmlns:p14="http://schemas.microsoft.com/office/powerpoint/2010/main" val="381875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457200" y="685800"/>
            <a:ext cx="8229600" cy="5638800"/>
          </a:xfrm>
        </p:spPr>
        <p:txBody>
          <a:bodyPr/>
          <a:lstStyle/>
          <a:p>
            <a:pPr lvl="1" eaLnBrk="1" hangingPunct="1">
              <a:lnSpc>
                <a:spcPct val="90000"/>
              </a:lnSpc>
            </a:pPr>
            <a:r>
              <a:rPr lang="en-US" sz="2400" smtClean="0"/>
              <a:t>a construct has a </a:t>
            </a:r>
            <a:r>
              <a:rPr lang="en-US" sz="2400" smtClean="0">
                <a:solidFill>
                  <a:srgbClr val="0066FF"/>
                </a:solidFill>
              </a:rPr>
              <a:t>side effect</a:t>
            </a:r>
            <a:r>
              <a:rPr lang="en-US" sz="2400" smtClean="0"/>
              <a:t> if it influences the subsequence computation in any way other than returning a value</a:t>
            </a:r>
          </a:p>
          <a:p>
            <a:pPr lvl="1" eaLnBrk="1" hangingPunct="1">
              <a:lnSpc>
                <a:spcPct val="90000"/>
              </a:lnSpc>
            </a:pPr>
            <a:r>
              <a:rPr lang="en-US" sz="2400" smtClean="0"/>
              <a:t>functional languages focus on (usually side-effect-free) expression evaluation</a:t>
            </a:r>
          </a:p>
          <a:p>
            <a:pPr lvl="2" eaLnBrk="1" hangingPunct="1">
              <a:lnSpc>
                <a:spcPct val="90000"/>
              </a:lnSpc>
            </a:pPr>
            <a:r>
              <a:rPr lang="en-US" sz="2000" smtClean="0"/>
              <a:t>“pure functional languages do not have assignments”</a:t>
            </a:r>
          </a:p>
          <a:p>
            <a:pPr lvl="2" eaLnBrk="1" hangingPunct="1">
              <a:lnSpc>
                <a:spcPct val="90000"/>
              </a:lnSpc>
            </a:pPr>
            <a:r>
              <a:rPr lang="en-US" sz="2000" smtClean="0">
                <a:solidFill>
                  <a:srgbClr val="0066FF"/>
                </a:solidFill>
              </a:rPr>
              <a:t>referential transparency</a:t>
            </a:r>
            <a:r>
              <a:rPr lang="en-US" sz="2000" smtClean="0"/>
              <a:t>—the value of an expression depends only on its referencing environment, not when it is evaluated.</a:t>
            </a:r>
          </a:p>
          <a:p>
            <a:pPr lvl="2" eaLnBrk="1" hangingPunct="1">
              <a:lnSpc>
                <a:spcPct val="90000"/>
              </a:lnSpc>
            </a:pPr>
            <a:r>
              <a:rPr lang="en-US" sz="2000" smtClean="0"/>
              <a:t>some functional languages do allow side effects for more efficient update of large data structures, but this makes the functional paradigm “impure”</a:t>
            </a:r>
          </a:p>
          <a:p>
            <a:pPr lvl="1" eaLnBrk="1" hangingPunct="1">
              <a:lnSpc>
                <a:spcPct val="90000"/>
              </a:lnSpc>
            </a:pPr>
            <a:r>
              <a:rPr lang="en-US" sz="2400" smtClean="0"/>
              <a:t>some imperative languages differentiate between</a:t>
            </a:r>
          </a:p>
          <a:p>
            <a:pPr lvl="2" eaLnBrk="1" hangingPunct="1">
              <a:lnSpc>
                <a:spcPct val="90000"/>
              </a:lnSpc>
            </a:pPr>
            <a:r>
              <a:rPr lang="en-US" sz="2000" smtClean="0">
                <a:solidFill>
                  <a:srgbClr val="0066FF"/>
                </a:solidFill>
              </a:rPr>
              <a:t>expressions:</a:t>
            </a:r>
            <a:r>
              <a:rPr lang="en-US" sz="2000" smtClean="0"/>
              <a:t>  always produce a value, may or may not have side effects</a:t>
            </a:r>
          </a:p>
          <a:p>
            <a:pPr lvl="2" eaLnBrk="1" hangingPunct="1">
              <a:lnSpc>
                <a:spcPct val="90000"/>
              </a:lnSpc>
            </a:pPr>
            <a:r>
              <a:rPr lang="en-US" sz="2000" smtClean="0">
                <a:solidFill>
                  <a:srgbClr val="0066FF"/>
                </a:solidFill>
              </a:rPr>
              <a:t>statements:</a:t>
            </a:r>
            <a:r>
              <a:rPr lang="en-US" sz="2000" smtClean="0"/>
              <a:t>  executed solely for side effects</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57200" y="533400"/>
            <a:ext cx="8229600" cy="5592763"/>
          </a:xfrm>
        </p:spPr>
        <p:txBody>
          <a:bodyPr/>
          <a:lstStyle/>
          <a:p>
            <a:pPr eaLnBrk="1" hangingPunct="1"/>
            <a:r>
              <a:rPr lang="en-US" smtClean="0"/>
              <a:t>Recall from earlier lecture</a:t>
            </a:r>
          </a:p>
          <a:p>
            <a:pPr lvl="1" eaLnBrk="1" hangingPunct="1"/>
            <a:r>
              <a:rPr lang="en-US" smtClean="0"/>
              <a:t>value model of variables</a:t>
            </a:r>
          </a:p>
          <a:p>
            <a:pPr lvl="1" eaLnBrk="1" hangingPunct="1"/>
            <a:r>
              <a:rPr lang="en-US" smtClean="0"/>
              <a:t>reference model of variables</a:t>
            </a:r>
          </a:p>
          <a:p>
            <a:pPr eaLnBrk="1" hangingPunct="1"/>
            <a:r>
              <a:rPr lang="en-US" smtClean="0"/>
              <a:t>Examples</a:t>
            </a:r>
          </a:p>
          <a:p>
            <a:pPr lvl="1" eaLnBrk="1" hangingPunct="1"/>
            <a:r>
              <a:rPr lang="en-US" smtClean="0"/>
              <a:t>Java</a:t>
            </a:r>
          </a:p>
          <a:p>
            <a:pPr lvl="2" eaLnBrk="1" hangingPunct="1"/>
            <a:r>
              <a:rPr lang="en-US" smtClean="0"/>
              <a:t>value model for primitive types</a:t>
            </a:r>
          </a:p>
          <a:p>
            <a:pPr lvl="2" eaLnBrk="1" hangingPunct="1"/>
            <a:r>
              <a:rPr lang="en-US" smtClean="0"/>
              <a:t>value model for user defined types (classes)</a:t>
            </a:r>
          </a:p>
          <a:p>
            <a:pPr lvl="1" eaLnBrk="1" hangingPunct="1"/>
            <a:r>
              <a:rPr lang="en-US" smtClean="0"/>
              <a:t>C#, Eiffel</a:t>
            </a:r>
          </a:p>
          <a:p>
            <a:pPr lvl="2" eaLnBrk="1" hangingPunct="1"/>
            <a:r>
              <a:rPr lang="en-US" smtClean="0"/>
              <a:t>programmer chooses for each use-defined type</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457200" y="533400"/>
            <a:ext cx="8229600" cy="6324600"/>
          </a:xfrm>
        </p:spPr>
        <p:txBody>
          <a:bodyPr/>
          <a:lstStyle/>
          <a:p>
            <a:pPr eaLnBrk="1" hangingPunct="1">
              <a:lnSpc>
                <a:spcPct val="90000"/>
              </a:lnSpc>
            </a:pPr>
            <a:r>
              <a:rPr lang="en-US" smtClean="0"/>
              <a:t>Boxing</a:t>
            </a:r>
          </a:p>
          <a:p>
            <a:pPr lvl="1" eaLnBrk="1" hangingPunct="1">
              <a:lnSpc>
                <a:spcPct val="90000"/>
              </a:lnSpc>
            </a:pPr>
            <a:r>
              <a:rPr lang="en-US" sz="2400" smtClean="0"/>
              <a:t>automatic conversion between value and reference models</a:t>
            </a:r>
          </a:p>
          <a:p>
            <a:pPr lvl="1" eaLnBrk="1" hangingPunct="1">
              <a:lnSpc>
                <a:spcPct val="90000"/>
              </a:lnSpc>
            </a:pPr>
            <a:r>
              <a:rPr lang="en-US" sz="2400" smtClean="0"/>
              <a:t>introduced in Java in version 1.5</a:t>
            </a:r>
          </a:p>
          <a:p>
            <a:pPr lvl="2" eaLnBrk="1" hangingPunct="1">
              <a:lnSpc>
                <a:spcPct val="90000"/>
              </a:lnSpc>
            </a:pPr>
            <a:r>
              <a:rPr lang="en-US" smtClean="0"/>
              <a:t>pre 1.5</a:t>
            </a:r>
          </a:p>
          <a:p>
            <a:pPr lvl="3" eaLnBrk="1" hangingPunct="1">
              <a:lnSpc>
                <a:spcPct val="90000"/>
              </a:lnSpc>
              <a:buFontTx/>
              <a:buNone/>
            </a:pPr>
            <a:r>
              <a:rPr lang="en-US" smtClean="0">
                <a:solidFill>
                  <a:srgbClr val="0066FF"/>
                </a:solidFill>
              </a:rPr>
              <a:t>Stack s = new Stack();</a:t>
            </a:r>
          </a:p>
          <a:p>
            <a:pPr lvl="3" eaLnBrk="1" hangingPunct="1">
              <a:lnSpc>
                <a:spcPct val="90000"/>
              </a:lnSpc>
              <a:buFontTx/>
              <a:buNone/>
            </a:pPr>
            <a:r>
              <a:rPr lang="en-US" smtClean="0">
                <a:solidFill>
                  <a:srgbClr val="0066FF"/>
                </a:solidFill>
              </a:rPr>
              <a:t>s.push(new Integer(10)) ;</a:t>
            </a:r>
          </a:p>
          <a:p>
            <a:pPr lvl="3" eaLnBrk="1" hangingPunct="1">
              <a:lnSpc>
                <a:spcPct val="90000"/>
              </a:lnSpc>
              <a:buFontTx/>
              <a:buNone/>
            </a:pPr>
            <a:r>
              <a:rPr lang="en-US" smtClean="0">
                <a:solidFill>
                  <a:srgbClr val="0066FF"/>
                </a:solidFill>
              </a:rPr>
              <a:t>int x = ((Integer)s.pop()).intValue()</a:t>
            </a:r>
          </a:p>
          <a:p>
            <a:pPr lvl="2" eaLnBrk="1" hangingPunct="1">
              <a:lnSpc>
                <a:spcPct val="90000"/>
              </a:lnSpc>
            </a:pPr>
            <a:r>
              <a:rPr lang="en-US" smtClean="0"/>
              <a:t>now</a:t>
            </a:r>
          </a:p>
          <a:p>
            <a:pPr lvl="3" eaLnBrk="1" hangingPunct="1">
              <a:lnSpc>
                <a:spcPct val="90000"/>
              </a:lnSpc>
              <a:buFontTx/>
              <a:buNone/>
            </a:pPr>
            <a:r>
              <a:rPr lang="en-US" smtClean="0">
                <a:solidFill>
                  <a:srgbClr val="0066FF"/>
                </a:solidFill>
              </a:rPr>
              <a:t>Stack s = new Stack();</a:t>
            </a:r>
          </a:p>
          <a:p>
            <a:pPr lvl="3" eaLnBrk="1" hangingPunct="1">
              <a:lnSpc>
                <a:spcPct val="90000"/>
              </a:lnSpc>
              <a:buFontTx/>
              <a:buNone/>
            </a:pPr>
            <a:r>
              <a:rPr lang="en-US" smtClean="0">
                <a:solidFill>
                  <a:srgbClr val="0066FF"/>
                </a:solidFill>
              </a:rPr>
              <a:t>s.push(10);</a:t>
            </a:r>
          </a:p>
          <a:p>
            <a:pPr lvl="3" eaLnBrk="1" hangingPunct="1">
              <a:lnSpc>
                <a:spcPct val="90000"/>
              </a:lnSpc>
              <a:buFontTx/>
              <a:buNone/>
            </a:pPr>
            <a:r>
              <a:rPr lang="en-US" smtClean="0">
                <a:solidFill>
                  <a:srgbClr val="0066FF"/>
                </a:solidFill>
              </a:rPr>
              <a:t>int x = (Integer)s.pop();</a:t>
            </a:r>
          </a:p>
          <a:p>
            <a:pPr lvl="2" eaLnBrk="1" hangingPunct="1">
              <a:lnSpc>
                <a:spcPct val="90000"/>
              </a:lnSpc>
            </a:pPr>
            <a:r>
              <a:rPr lang="en-US" smtClean="0"/>
              <a:t>even better with generics</a:t>
            </a:r>
          </a:p>
          <a:p>
            <a:pPr lvl="3" eaLnBrk="1" hangingPunct="1">
              <a:lnSpc>
                <a:spcPct val="90000"/>
              </a:lnSpc>
              <a:buFontTx/>
              <a:buNone/>
            </a:pPr>
            <a:r>
              <a:rPr lang="en-US" smtClean="0">
                <a:solidFill>
                  <a:srgbClr val="0066FF"/>
                </a:solidFill>
              </a:rPr>
              <a:t>Stack&lt;Integer&gt; s = new Stack&lt;Integer&gt;();</a:t>
            </a:r>
          </a:p>
          <a:p>
            <a:pPr lvl="3" eaLnBrk="1" hangingPunct="1">
              <a:lnSpc>
                <a:spcPct val="90000"/>
              </a:lnSpc>
              <a:buFontTx/>
              <a:buNone/>
            </a:pPr>
            <a:r>
              <a:rPr lang="en-US" smtClean="0">
                <a:solidFill>
                  <a:srgbClr val="0066FF"/>
                </a:solidFill>
              </a:rPr>
              <a:t>s.push(10);</a:t>
            </a:r>
          </a:p>
          <a:p>
            <a:pPr lvl="3" eaLnBrk="1" hangingPunct="1">
              <a:lnSpc>
                <a:spcPct val="90000"/>
              </a:lnSpc>
              <a:buFontTx/>
              <a:buNone/>
            </a:pPr>
            <a:r>
              <a:rPr lang="en-US" smtClean="0">
                <a:solidFill>
                  <a:srgbClr val="0066FF"/>
                </a:solidFill>
              </a:rPr>
              <a:t>int x = s.pop();</a:t>
            </a:r>
          </a:p>
          <a:p>
            <a:pPr lvl="3" eaLnBrk="1" hangingPunct="1">
              <a:lnSpc>
                <a:spcPct val="90000"/>
              </a:lnSpc>
              <a:buFontTx/>
              <a:buNone/>
            </a:pPr>
            <a:endParaRPr lang="en-US" smtClean="0">
              <a:solidFill>
                <a:srgbClr val="0066FF"/>
              </a:solidFill>
            </a:endParaRP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457200" y="685800"/>
            <a:ext cx="8229600" cy="5440363"/>
          </a:xfrm>
        </p:spPr>
        <p:txBody>
          <a:bodyPr/>
          <a:lstStyle/>
          <a:p>
            <a:pPr eaLnBrk="1" hangingPunct="1">
              <a:lnSpc>
                <a:spcPct val="90000"/>
              </a:lnSpc>
            </a:pPr>
            <a:r>
              <a:rPr lang="en-US" smtClean="0"/>
              <a:t>In Java, at the bytecode level, we still have the same code generated for pre1.5</a:t>
            </a:r>
          </a:p>
          <a:p>
            <a:pPr eaLnBrk="1" hangingPunct="1">
              <a:lnSpc>
                <a:spcPct val="90000"/>
              </a:lnSpc>
            </a:pPr>
            <a:endParaRPr lang="en-US" smtClean="0"/>
          </a:p>
          <a:p>
            <a:pPr lvl="3" eaLnBrk="1" hangingPunct="1">
              <a:lnSpc>
                <a:spcPct val="90000"/>
              </a:lnSpc>
              <a:buFontTx/>
              <a:buNone/>
            </a:pPr>
            <a:r>
              <a:rPr lang="en-US" sz="3200" smtClean="0">
                <a:solidFill>
                  <a:srgbClr val="0066FF"/>
                </a:solidFill>
              </a:rPr>
              <a:t>Stack s = new Stack();</a:t>
            </a:r>
          </a:p>
          <a:p>
            <a:pPr lvl="3" eaLnBrk="1" hangingPunct="1">
              <a:lnSpc>
                <a:spcPct val="90000"/>
              </a:lnSpc>
              <a:buFontTx/>
              <a:buNone/>
            </a:pPr>
            <a:r>
              <a:rPr lang="en-US" sz="3200" smtClean="0">
                <a:solidFill>
                  <a:srgbClr val="0066FF"/>
                </a:solidFill>
              </a:rPr>
              <a:t>s.push(</a:t>
            </a:r>
            <a:r>
              <a:rPr lang="en-US" sz="3200" smtClean="0">
                <a:solidFill>
                  <a:srgbClr val="FF0066"/>
                </a:solidFill>
              </a:rPr>
              <a:t>new</a:t>
            </a:r>
            <a:r>
              <a:rPr lang="en-US" sz="3200" smtClean="0">
                <a:solidFill>
                  <a:srgbClr val="0066FF"/>
                </a:solidFill>
              </a:rPr>
              <a:t> </a:t>
            </a:r>
            <a:r>
              <a:rPr lang="en-US" sz="3200" smtClean="0">
                <a:solidFill>
                  <a:srgbClr val="FF0066"/>
                </a:solidFill>
              </a:rPr>
              <a:t>Integer(10)</a:t>
            </a:r>
            <a:r>
              <a:rPr lang="en-US" sz="3200" smtClean="0">
                <a:solidFill>
                  <a:srgbClr val="0066FF"/>
                </a:solidFill>
              </a:rPr>
              <a:t>) ;</a:t>
            </a:r>
          </a:p>
          <a:p>
            <a:pPr lvl="3" eaLnBrk="1" hangingPunct="1">
              <a:lnSpc>
                <a:spcPct val="90000"/>
              </a:lnSpc>
              <a:buFontTx/>
              <a:buNone/>
            </a:pPr>
            <a:r>
              <a:rPr lang="en-US" sz="3200" smtClean="0">
                <a:solidFill>
                  <a:srgbClr val="0066FF"/>
                </a:solidFill>
              </a:rPr>
              <a:t>int x = </a:t>
            </a:r>
            <a:r>
              <a:rPr lang="en-US" sz="3200" smtClean="0">
                <a:solidFill>
                  <a:srgbClr val="FF0066"/>
                </a:solidFill>
              </a:rPr>
              <a:t>((Integer) </a:t>
            </a:r>
            <a:r>
              <a:rPr lang="en-US" sz="3200" smtClean="0">
                <a:solidFill>
                  <a:srgbClr val="0066FF"/>
                </a:solidFill>
              </a:rPr>
              <a:t>s.pop()</a:t>
            </a:r>
            <a:r>
              <a:rPr lang="en-US" sz="3200" smtClean="0">
                <a:solidFill>
                  <a:srgbClr val="FF0066"/>
                </a:solidFill>
              </a:rPr>
              <a:t>)</a:t>
            </a:r>
            <a:r>
              <a:rPr lang="en-US" sz="3200" smtClean="0">
                <a:solidFill>
                  <a:srgbClr val="0066FF"/>
                </a:solidFill>
              </a:rPr>
              <a:t>.intValue()</a:t>
            </a:r>
          </a:p>
          <a:p>
            <a:pPr lvl="3" eaLnBrk="1" hangingPunct="1">
              <a:lnSpc>
                <a:spcPct val="90000"/>
              </a:lnSpc>
              <a:buFontTx/>
              <a:buNone/>
            </a:pPr>
            <a:endParaRPr lang="en-US" sz="3200" smtClean="0">
              <a:solidFill>
                <a:srgbClr val="0066FF"/>
              </a:solidFill>
            </a:endParaRPr>
          </a:p>
          <a:p>
            <a:pPr eaLnBrk="1" hangingPunct="1">
              <a:lnSpc>
                <a:spcPct val="90000"/>
              </a:lnSpc>
            </a:pPr>
            <a:r>
              <a:rPr lang="en-US" smtClean="0"/>
              <a:t>The compiler adds the conversion to Integer and casting the result</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Recall definition:  features can be used in any combination</a:t>
            </a:r>
          </a:p>
          <a:p>
            <a:endParaRPr lang="en-US" dirty="0"/>
          </a:p>
          <a:p>
            <a:r>
              <a:rPr lang="en-US" dirty="0" smtClean="0"/>
              <a:t>Example:</a:t>
            </a:r>
          </a:p>
          <a:p>
            <a:pPr lvl="1"/>
            <a:r>
              <a:rPr lang="en-US" dirty="0" smtClean="0"/>
              <a:t>Algol—orthogonality was major design goal</a:t>
            </a:r>
          </a:p>
          <a:p>
            <a:pPr lvl="1"/>
            <a:r>
              <a:rPr lang="en-US" dirty="0" smtClean="0"/>
              <a:t>Expression oriented:  no separate notion of statement</a:t>
            </a:r>
          </a:p>
          <a:p>
            <a:pPr marL="630936" lvl="2" indent="0">
              <a:buNone/>
            </a:pPr>
            <a:r>
              <a:rPr lang="en-US" dirty="0" smtClean="0"/>
              <a:t>begin </a:t>
            </a:r>
          </a:p>
          <a:p>
            <a:pPr marL="914400" lvl="3" indent="0">
              <a:buNone/>
            </a:pPr>
            <a:r>
              <a:rPr lang="en-US" dirty="0" smtClean="0"/>
              <a:t>a := if b&lt;c then d else e;         </a:t>
            </a:r>
            <a:r>
              <a:rPr lang="en-US" dirty="0" smtClean="0">
                <a:solidFill>
                  <a:schemeClr val="accent1"/>
                </a:solidFill>
              </a:rPr>
              <a:t>//</a:t>
            </a:r>
            <a:r>
              <a:rPr lang="en-US" dirty="0" err="1" smtClean="0">
                <a:solidFill>
                  <a:schemeClr val="accent1"/>
                </a:solidFill>
              </a:rPr>
              <a:t>rhs</a:t>
            </a:r>
            <a:r>
              <a:rPr lang="en-US" dirty="0" smtClean="0">
                <a:solidFill>
                  <a:schemeClr val="accent1"/>
                </a:solidFill>
              </a:rPr>
              <a:t> is expression</a:t>
            </a:r>
          </a:p>
          <a:p>
            <a:pPr marL="914400" lvl="3" indent="0">
              <a:buNone/>
            </a:pPr>
            <a:r>
              <a:rPr lang="en-US" dirty="0" smtClean="0"/>
              <a:t>a := begin f(b); g(c) end;          </a:t>
            </a:r>
            <a:r>
              <a:rPr lang="en-US" dirty="0" smtClean="0">
                <a:solidFill>
                  <a:schemeClr val="accent1"/>
                </a:solidFill>
              </a:rPr>
              <a:t>//value of </a:t>
            </a:r>
            <a:r>
              <a:rPr lang="en-US" dirty="0" err="1" smtClean="0">
                <a:solidFill>
                  <a:schemeClr val="accent1"/>
                </a:solidFill>
              </a:rPr>
              <a:t>rhs</a:t>
            </a:r>
            <a:r>
              <a:rPr lang="en-US" dirty="0" smtClean="0">
                <a:solidFill>
                  <a:schemeClr val="accent1"/>
                </a:solidFill>
              </a:rPr>
              <a:t> is g(c)</a:t>
            </a:r>
          </a:p>
          <a:p>
            <a:pPr marL="914400" lvl="3" indent="0">
              <a:buNone/>
            </a:pPr>
            <a:r>
              <a:rPr lang="en-US" dirty="0" smtClean="0"/>
              <a:t>g(d);                                         </a:t>
            </a:r>
            <a:r>
              <a:rPr lang="en-US" dirty="0" smtClean="0">
                <a:solidFill>
                  <a:schemeClr val="accent1"/>
                </a:solidFill>
              </a:rPr>
              <a:t>//return value thrown away</a:t>
            </a:r>
          </a:p>
          <a:p>
            <a:pPr marL="914400" lvl="3" indent="0">
              <a:buNone/>
            </a:pPr>
            <a:r>
              <a:rPr lang="en-US" dirty="0" smtClean="0"/>
              <a:t>2+3;                                         </a:t>
            </a:r>
            <a:r>
              <a:rPr lang="en-US" dirty="0" smtClean="0">
                <a:solidFill>
                  <a:schemeClr val="accent1"/>
                </a:solidFill>
              </a:rPr>
              <a:t>//value of code block</a:t>
            </a:r>
          </a:p>
          <a:p>
            <a:pPr marL="630936" lvl="2" indent="0">
              <a:buNone/>
            </a:pPr>
            <a:r>
              <a:rPr lang="en-US" dirty="0" smtClean="0"/>
              <a:t>end</a:t>
            </a: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15</a:t>
            </a:fld>
            <a:endParaRPr lang="en-US"/>
          </a:p>
        </p:txBody>
      </p:sp>
      <p:sp>
        <p:nvSpPr>
          <p:cNvPr id="4" name="Title 3"/>
          <p:cNvSpPr>
            <a:spLocks noGrp="1"/>
          </p:cNvSpPr>
          <p:nvPr>
            <p:ph type="title"/>
          </p:nvPr>
        </p:nvSpPr>
        <p:spPr/>
        <p:txBody>
          <a:bodyPr/>
          <a:lstStyle/>
          <a:p>
            <a:r>
              <a:rPr lang="en-US" dirty="0" smtClean="0"/>
              <a:t>Orthogonality</a:t>
            </a:r>
            <a:endParaRPr lang="en-US" dirty="0"/>
          </a:p>
        </p:txBody>
      </p:sp>
    </p:spTree>
    <p:extLst>
      <p:ext uri="{BB962C8B-B14F-4D97-AF65-F5344CB8AC3E}">
        <p14:creationId xmlns:p14="http://schemas.microsoft.com/office/powerpoint/2010/main" val="815816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C takes intermediate approach</a:t>
            </a:r>
          </a:p>
          <a:p>
            <a:pPr lvl="1"/>
            <a:r>
              <a:rPr lang="en-US" dirty="0" smtClean="0"/>
              <a:t>distinguishes between statements and expressions</a:t>
            </a:r>
          </a:p>
          <a:p>
            <a:pPr lvl="1"/>
            <a:r>
              <a:rPr lang="en-US" dirty="0" smtClean="0"/>
              <a:t>one class of expression is expression statement</a:t>
            </a:r>
          </a:p>
          <a:p>
            <a:pPr lvl="2"/>
            <a:r>
              <a:rPr lang="en-US" dirty="0" smtClean="0"/>
              <a:t>computes value of expression and throws it away</a:t>
            </a:r>
          </a:p>
          <a:p>
            <a:pPr lvl="2"/>
            <a:r>
              <a:rPr lang="en-US" dirty="0" smtClean="0"/>
              <a:t>expression can appear where statement expected</a:t>
            </a:r>
          </a:p>
          <a:p>
            <a:pPr lvl="2"/>
            <a:r>
              <a:rPr lang="en-US" dirty="0" smtClean="0"/>
              <a:t>reverse is not the case</a:t>
            </a:r>
          </a:p>
          <a:p>
            <a:pPr lvl="1"/>
            <a:r>
              <a:rPr lang="en-US" dirty="0" smtClean="0"/>
              <a:t>assignments can appear in expressions</a:t>
            </a:r>
          </a:p>
          <a:p>
            <a:pPr lvl="2"/>
            <a:r>
              <a:rPr lang="en-US" dirty="0" smtClean="0"/>
              <a:t>value of assignment is value of </a:t>
            </a:r>
            <a:r>
              <a:rPr lang="en-US" dirty="0" err="1" smtClean="0"/>
              <a:t>rhs</a:t>
            </a:r>
            <a:endParaRPr lang="en-US" dirty="0" smtClean="0"/>
          </a:p>
          <a:p>
            <a:pPr lvl="1"/>
            <a:r>
              <a:rPr lang="en-US" dirty="0" smtClean="0"/>
              <a:t>in any context that expects a Boolean, C accepts anything that can be coerced into an int.  </a:t>
            </a:r>
          </a:p>
          <a:p>
            <a:pPr lvl="2"/>
            <a:r>
              <a:rPr lang="en-US" dirty="0" smtClean="0"/>
              <a:t>0 is false, any other value is true.</a:t>
            </a:r>
          </a:p>
          <a:p>
            <a:pPr lvl="1"/>
            <a:r>
              <a:rPr lang="en-US" dirty="0" smtClean="0"/>
              <a:t>if (a==b) {….}  vs if (a=b) {…..}</a:t>
            </a:r>
          </a:p>
          <a:p>
            <a:pPr lvl="2"/>
            <a:r>
              <a:rPr lang="en-US" dirty="0" smtClean="0"/>
              <a:t>some languages use = for equality</a:t>
            </a:r>
          </a:p>
          <a:p>
            <a:pPr lvl="1"/>
            <a:r>
              <a:rPr lang="en-US" dirty="0" smtClean="0"/>
              <a:t>Java and C# differentiate between </a:t>
            </a:r>
            <a:r>
              <a:rPr lang="en-US" dirty="0" err="1" smtClean="0"/>
              <a:t>int</a:t>
            </a:r>
            <a:r>
              <a:rPr lang="en-US" dirty="0" smtClean="0"/>
              <a:t> and </a:t>
            </a:r>
            <a:r>
              <a:rPr lang="en-US" dirty="0" err="1" smtClean="0"/>
              <a:t>booleans</a:t>
            </a:r>
            <a:r>
              <a:rPr lang="en-US" dirty="0" smtClean="0"/>
              <a:t>, and if (a=b) generates type clash error.</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16</a:t>
            </a:fld>
            <a:endParaRPr lang="en-US"/>
          </a:p>
        </p:txBody>
      </p:sp>
      <p:sp>
        <p:nvSpPr>
          <p:cNvPr id="4" name="Title 3"/>
          <p:cNvSpPr>
            <a:spLocks noGrp="1"/>
          </p:cNvSpPr>
          <p:nvPr>
            <p:ph type="title"/>
          </p:nvPr>
        </p:nvSpPr>
        <p:spPr/>
        <p:txBody>
          <a:bodyPr/>
          <a:lstStyle/>
          <a:p>
            <a:r>
              <a:rPr lang="en-US" dirty="0" smtClean="0"/>
              <a:t>Orthogonality (2)</a:t>
            </a:r>
            <a:endParaRPr lang="en-US" dirty="0"/>
          </a:p>
        </p:txBody>
      </p:sp>
    </p:spTree>
    <p:extLst>
      <p:ext uri="{BB962C8B-B14F-4D97-AF65-F5344CB8AC3E}">
        <p14:creationId xmlns:p14="http://schemas.microsoft.com/office/powerpoint/2010/main" val="117917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eaLnBrk="1" hangingPunct="1">
              <a:buFontTx/>
              <a:buNone/>
            </a:pPr>
            <a:r>
              <a:rPr lang="en-US" dirty="0" smtClean="0"/>
              <a:t>Update is common operation</a:t>
            </a:r>
          </a:p>
          <a:p>
            <a:pPr lvl="1" eaLnBrk="1" hangingPunct="1">
              <a:buFontTx/>
              <a:buNone/>
            </a:pPr>
            <a:r>
              <a:rPr lang="en-US" dirty="0" smtClean="0"/>
              <a:t>x := x + 1</a:t>
            </a:r>
          </a:p>
          <a:p>
            <a:pPr lvl="1" eaLnBrk="1" hangingPunct="1">
              <a:buFontTx/>
              <a:buNone/>
            </a:pPr>
            <a:r>
              <a:rPr lang="en-US" dirty="0" err="1" smtClean="0"/>
              <a:t>a.b</a:t>
            </a:r>
            <a:r>
              <a:rPr lang="en-US" dirty="0" smtClean="0"/>
              <a:t>[2].c = </a:t>
            </a:r>
            <a:r>
              <a:rPr lang="en-US" dirty="0" err="1" smtClean="0"/>
              <a:t>a.b</a:t>
            </a:r>
            <a:r>
              <a:rPr lang="en-US" dirty="0" smtClean="0"/>
              <a:t>[2].c *e</a:t>
            </a:r>
          </a:p>
          <a:p>
            <a:pPr lvl="1" eaLnBrk="1" hangingPunct="1">
              <a:buFontTx/>
              <a:buNone/>
            </a:pPr>
            <a:r>
              <a:rPr lang="en-US" dirty="0" smtClean="0"/>
              <a:t>a[f(x)] = a[f(x)] + 1</a:t>
            </a:r>
          </a:p>
          <a:p>
            <a:pPr eaLnBrk="1" hangingPunct="1">
              <a:buFontTx/>
              <a:buNone/>
            </a:pPr>
            <a:endParaRPr lang="en-US" dirty="0" smtClean="0"/>
          </a:p>
          <a:p>
            <a:pPr lvl="1" eaLnBrk="1" hangingPunct="1">
              <a:buFontTx/>
              <a:buNone/>
            </a:pPr>
            <a:endParaRPr lang="en-US" dirty="0" smtClean="0"/>
          </a:p>
          <a:p>
            <a:pPr lvl="2" eaLnBrk="1" hangingPunct="1">
              <a:buFontTx/>
              <a:buNone/>
            </a:pPr>
            <a:endParaRPr lang="en-US" dirty="0" smtClean="0">
              <a:solidFill>
                <a:srgbClr val="0066FF"/>
              </a:solidFill>
            </a:endParaRPr>
          </a:p>
        </p:txBody>
      </p:sp>
      <p:sp>
        <p:nvSpPr>
          <p:cNvPr id="17410" name="Rectangle 2"/>
          <p:cNvSpPr>
            <a:spLocks noGrp="1" noChangeArrowheads="1"/>
          </p:cNvSpPr>
          <p:nvPr>
            <p:ph type="title"/>
          </p:nvPr>
        </p:nvSpPr>
        <p:spPr/>
        <p:txBody>
          <a:bodyPr>
            <a:normAutofit fontScale="90000"/>
          </a:bodyPr>
          <a:lstStyle/>
          <a:p>
            <a:pPr eaLnBrk="1" hangingPunct="1"/>
            <a:r>
              <a:rPr lang="en-US" sz="4000" smtClean="0">
                <a:solidFill>
                  <a:schemeClr val="tx1"/>
                </a:solidFill>
              </a:rPr>
              <a:t>Combination assignment operators</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1600200"/>
            <a:ext cx="8686800" cy="4800600"/>
          </a:xfrm>
        </p:spPr>
        <p:txBody>
          <a:bodyPr/>
          <a:lstStyle/>
          <a:p>
            <a:pPr eaLnBrk="1" hangingPunct="1">
              <a:buFontTx/>
              <a:buNone/>
            </a:pPr>
            <a:r>
              <a:rPr lang="en-US" dirty="0" smtClean="0"/>
              <a:t>Motivation:</a:t>
            </a:r>
          </a:p>
          <a:p>
            <a:pPr eaLnBrk="1" hangingPunct="1">
              <a:buFontTx/>
              <a:buNone/>
            </a:pPr>
            <a:r>
              <a:rPr lang="en-US" dirty="0" smtClean="0"/>
              <a:t>Update is common operation</a:t>
            </a:r>
          </a:p>
          <a:p>
            <a:pPr lvl="1" eaLnBrk="1" hangingPunct="1">
              <a:buFontTx/>
              <a:buNone/>
            </a:pPr>
            <a:r>
              <a:rPr lang="en-US" dirty="0" smtClean="0"/>
              <a:t>x := x + 1</a:t>
            </a:r>
          </a:p>
          <a:p>
            <a:pPr lvl="1" eaLnBrk="1" hangingPunct="1">
              <a:buFontTx/>
              <a:buNone/>
            </a:pPr>
            <a:r>
              <a:rPr lang="en-US" dirty="0" err="1" smtClean="0"/>
              <a:t>a.b</a:t>
            </a:r>
            <a:r>
              <a:rPr lang="en-US" dirty="0" smtClean="0"/>
              <a:t>[2].c = </a:t>
            </a:r>
            <a:r>
              <a:rPr lang="en-US" dirty="0" err="1" smtClean="0"/>
              <a:t>a.b</a:t>
            </a:r>
            <a:r>
              <a:rPr lang="en-US" dirty="0" smtClean="0"/>
              <a:t>[2].c *e</a:t>
            </a:r>
          </a:p>
          <a:p>
            <a:pPr lvl="1" eaLnBrk="1" hangingPunct="1">
              <a:buFontTx/>
              <a:buNone/>
            </a:pPr>
            <a:r>
              <a:rPr lang="en-US" dirty="0" smtClean="0"/>
              <a:t>a[f(x)] = a[f(x)] + 1</a:t>
            </a:r>
          </a:p>
          <a:p>
            <a:pPr eaLnBrk="1" hangingPunct="1">
              <a:buFontTx/>
              <a:buNone/>
            </a:pPr>
            <a:endParaRPr lang="en-US" dirty="0" smtClean="0"/>
          </a:p>
        </p:txBody>
      </p:sp>
      <p:sp>
        <p:nvSpPr>
          <p:cNvPr id="18434" name="Rectangle 2"/>
          <p:cNvSpPr>
            <a:spLocks noGrp="1" noChangeArrowheads="1"/>
          </p:cNvSpPr>
          <p:nvPr>
            <p:ph type="title"/>
          </p:nvPr>
        </p:nvSpPr>
        <p:spPr/>
        <p:txBody>
          <a:bodyPr>
            <a:normAutofit fontScale="90000"/>
          </a:bodyPr>
          <a:lstStyle/>
          <a:p>
            <a:pPr eaLnBrk="1" hangingPunct="1"/>
            <a:r>
              <a:rPr lang="en-US" sz="4000" smtClean="0">
                <a:solidFill>
                  <a:schemeClr val="tx1"/>
                </a:solidFill>
              </a:rPr>
              <a:t>Combination assignment operators</a:t>
            </a:r>
          </a:p>
        </p:txBody>
      </p:sp>
      <p:sp>
        <p:nvSpPr>
          <p:cNvPr id="18436" name="AutoShape 5"/>
          <p:cNvSpPr>
            <a:spLocks noChangeArrowheads="1"/>
          </p:cNvSpPr>
          <p:nvPr/>
        </p:nvSpPr>
        <p:spPr bwMode="auto">
          <a:xfrm>
            <a:off x="4876800" y="2590800"/>
            <a:ext cx="4267200" cy="4267200"/>
          </a:xfrm>
          <a:prstGeom prst="wedgeEllipseCallout">
            <a:avLst>
              <a:gd name="adj1" fmla="val -55431"/>
              <a:gd name="adj2" fmla="val -21130"/>
            </a:avLst>
          </a:prstGeom>
          <a:solidFill>
            <a:schemeClr val="accent1"/>
          </a:solidFill>
          <a:ln w="9525">
            <a:solidFill>
              <a:schemeClr val="tx1"/>
            </a:solidFill>
            <a:miter lim="800000"/>
            <a:headEnd/>
            <a:tailEnd/>
          </a:ln>
        </p:spPr>
        <p:txBody>
          <a:bodyPr/>
          <a:lstStyle/>
          <a:p>
            <a:r>
              <a:rPr lang="en-US" sz="2400"/>
              <a:t>Redundant:</a:t>
            </a:r>
          </a:p>
          <a:p>
            <a:pPr lvl="1">
              <a:buFontTx/>
              <a:buChar char="•"/>
            </a:pPr>
            <a:r>
              <a:rPr lang="en-US" sz="2400"/>
              <a:t>inconvenient for the programmer,</a:t>
            </a:r>
          </a:p>
          <a:p>
            <a:pPr lvl="1">
              <a:buFontTx/>
              <a:buChar char="•"/>
            </a:pPr>
            <a:r>
              <a:rPr lang="en-US" sz="2400"/>
              <a:t>address calculation must be repeated or eliminated by compiler</a:t>
            </a:r>
          </a:p>
        </p:txBody>
      </p:sp>
      <p:sp>
        <p:nvSpPr>
          <p:cNvPr id="5" name="Slide Number Placeholder 4"/>
          <p:cNvSpPr>
            <a:spLocks noGrp="1"/>
          </p:cNvSpPr>
          <p:nvPr>
            <p:ph type="sldNum" sz="quarter" idx="12"/>
          </p:nvPr>
        </p:nvSpPr>
        <p:spPr/>
        <p:txBody>
          <a:bodyPr/>
          <a:lstStyle/>
          <a:p>
            <a:pPr>
              <a:defRPr/>
            </a:pPr>
            <a:fld id="{5E6B495E-2C94-447C-A733-3659DF22D547}"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lvl="1" eaLnBrk="1" hangingPunct="1">
              <a:buFontTx/>
              <a:buNone/>
            </a:pPr>
            <a:r>
              <a:rPr lang="en-US" smtClean="0"/>
              <a:t>a[f(x)] = a[f(x)] + 1</a:t>
            </a:r>
          </a:p>
          <a:p>
            <a:pPr eaLnBrk="1" hangingPunct="1">
              <a:buFontTx/>
              <a:buNone/>
            </a:pPr>
            <a:endParaRPr lang="en-US" smtClean="0"/>
          </a:p>
          <a:p>
            <a:pPr lvl="1" eaLnBrk="1" hangingPunct="1">
              <a:buFontTx/>
              <a:buNone/>
            </a:pPr>
            <a:endParaRPr lang="en-US" smtClean="0"/>
          </a:p>
          <a:p>
            <a:pPr lvl="2" eaLnBrk="1" hangingPunct="1">
              <a:buFontTx/>
              <a:buNone/>
            </a:pPr>
            <a:endParaRPr lang="en-US" smtClean="0">
              <a:solidFill>
                <a:srgbClr val="0066FF"/>
              </a:solidFill>
            </a:endParaRPr>
          </a:p>
          <a:p>
            <a:pPr lvl="1" eaLnBrk="1" hangingPunct="1">
              <a:buFontTx/>
              <a:buNone/>
            </a:pPr>
            <a:endParaRPr lang="en-US" smtClean="0"/>
          </a:p>
          <a:p>
            <a:pPr lvl="2" eaLnBrk="1" hangingPunct="1">
              <a:buFontTx/>
              <a:buNone/>
            </a:pPr>
            <a:endParaRPr lang="en-US" smtClean="0">
              <a:solidFill>
                <a:srgbClr val="0066FF"/>
              </a:solidFill>
            </a:endParaRPr>
          </a:p>
        </p:txBody>
      </p:sp>
      <p:sp>
        <p:nvSpPr>
          <p:cNvPr id="19458" name="Rectangle 2"/>
          <p:cNvSpPr>
            <a:spLocks noGrp="1" noChangeArrowheads="1"/>
          </p:cNvSpPr>
          <p:nvPr>
            <p:ph type="title"/>
          </p:nvPr>
        </p:nvSpPr>
        <p:spPr/>
        <p:txBody>
          <a:bodyPr>
            <a:normAutofit fontScale="90000"/>
          </a:bodyPr>
          <a:lstStyle/>
          <a:p>
            <a:pPr eaLnBrk="1" hangingPunct="1"/>
            <a:r>
              <a:rPr lang="en-US" sz="4000" smtClean="0">
                <a:solidFill>
                  <a:schemeClr val="tx1"/>
                </a:solidFill>
              </a:rPr>
              <a:t>Combination assignment operators</a:t>
            </a:r>
          </a:p>
        </p:txBody>
      </p:sp>
      <p:sp>
        <p:nvSpPr>
          <p:cNvPr id="19460" name="AutoShape 4"/>
          <p:cNvSpPr>
            <a:spLocks noChangeArrowheads="1"/>
          </p:cNvSpPr>
          <p:nvPr/>
        </p:nvSpPr>
        <p:spPr bwMode="auto">
          <a:xfrm>
            <a:off x="762000" y="3048000"/>
            <a:ext cx="8915400" cy="3505200"/>
          </a:xfrm>
          <a:prstGeom prst="wedgeEllipseCallout">
            <a:avLst>
              <a:gd name="adj1" fmla="val -27940"/>
              <a:gd name="adj2" fmla="val -74546"/>
            </a:avLst>
          </a:prstGeom>
          <a:solidFill>
            <a:schemeClr val="accent1"/>
          </a:solidFill>
          <a:ln w="9525">
            <a:solidFill>
              <a:schemeClr val="tx1"/>
            </a:solidFill>
            <a:miter lim="800000"/>
            <a:headEnd/>
            <a:tailEnd/>
          </a:ln>
        </p:spPr>
        <p:txBody>
          <a:bodyPr/>
          <a:lstStyle/>
          <a:p>
            <a:pPr lvl="1"/>
            <a:r>
              <a:rPr lang="en-US" sz="2800"/>
              <a:t>If f has side effects, this is probably a mistake, need </a:t>
            </a:r>
          </a:p>
          <a:p>
            <a:pPr lvl="1"/>
            <a:endParaRPr lang="en-US" sz="2800"/>
          </a:p>
          <a:p>
            <a:pPr lvl="1"/>
            <a:r>
              <a:rPr lang="en-US" sz="2800"/>
              <a:t>int j = f(x)</a:t>
            </a:r>
          </a:p>
          <a:p>
            <a:pPr lvl="1"/>
            <a:r>
              <a:rPr lang="en-US" sz="2800"/>
              <a:t>a[j] = a[j] + 1</a:t>
            </a:r>
          </a:p>
        </p:txBody>
      </p:sp>
      <p:sp>
        <p:nvSpPr>
          <p:cNvPr id="5" name="Slide Number Placeholder 4"/>
          <p:cNvSpPr>
            <a:spLocks noGrp="1"/>
          </p:cNvSpPr>
          <p:nvPr>
            <p:ph type="sldNum" sz="quarter" idx="12"/>
          </p:nvPr>
        </p:nvSpPr>
        <p:spPr/>
        <p:txBody>
          <a:bodyPr/>
          <a:lstStyle/>
          <a:p>
            <a:pPr>
              <a:defRPr/>
            </a:pPr>
            <a:fld id="{5E6B495E-2C94-447C-A733-3659DF22D547}"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Scott  Chapter </a:t>
            </a:r>
            <a:r>
              <a:rPr lang="en-US" dirty="0" smtClean="0"/>
              <a:t>6</a:t>
            </a:r>
          </a:p>
          <a:p>
            <a:r>
              <a:rPr lang="en-US" dirty="0" smtClean="0"/>
              <a:t>Section 6.7 in the supplement</a:t>
            </a: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2</a:t>
            </a:fld>
            <a:endParaRPr lang="en-US"/>
          </a:p>
        </p:txBody>
      </p:sp>
      <p:sp>
        <p:nvSpPr>
          <p:cNvPr id="4" name="Title 3"/>
          <p:cNvSpPr>
            <a:spLocks noGrp="1"/>
          </p:cNvSpPr>
          <p:nvPr>
            <p:ph type="title"/>
          </p:nvPr>
        </p:nvSpPr>
        <p:spPr/>
        <p:txBody>
          <a:bodyPr/>
          <a:lstStyle/>
          <a:p>
            <a:r>
              <a:rPr lang="en-US" dirty="0" smtClean="0"/>
              <a:t>Reading</a:t>
            </a:r>
            <a:endParaRPr lang="en-US" dirty="0"/>
          </a:p>
        </p:txBody>
      </p:sp>
    </p:spTree>
    <p:extLst>
      <p:ext uri="{BB962C8B-B14F-4D97-AF65-F5344CB8AC3E}">
        <p14:creationId xmlns:p14="http://schemas.microsoft.com/office/powerpoint/2010/main" val="917414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457200" y="685800"/>
            <a:ext cx="8229600" cy="5440363"/>
          </a:xfrm>
        </p:spPr>
        <p:txBody>
          <a:bodyPr/>
          <a:lstStyle/>
          <a:p>
            <a:pPr eaLnBrk="1" hangingPunct="1">
              <a:lnSpc>
                <a:spcPct val="90000"/>
              </a:lnSpc>
            </a:pPr>
            <a:r>
              <a:rPr lang="en-US" sz="2800" dirty="0" smtClean="0"/>
              <a:t>Assignment operators</a:t>
            </a:r>
          </a:p>
          <a:p>
            <a:pPr lvl="1" eaLnBrk="1" hangingPunct="1">
              <a:lnSpc>
                <a:spcPct val="90000"/>
              </a:lnSpc>
              <a:buFontTx/>
              <a:buNone/>
            </a:pPr>
            <a:r>
              <a:rPr lang="en-US" dirty="0" smtClean="0">
                <a:solidFill>
                  <a:srgbClr val="0066FF"/>
                </a:solidFill>
              </a:rPr>
              <a:t>+=	</a:t>
            </a:r>
            <a:r>
              <a:rPr lang="en-US" sz="2400" dirty="0" smtClean="0"/>
              <a:t>	x += 1,  </a:t>
            </a:r>
          </a:p>
          <a:p>
            <a:pPr lvl="1" eaLnBrk="1" hangingPunct="1">
              <a:lnSpc>
                <a:spcPct val="90000"/>
              </a:lnSpc>
              <a:buFontTx/>
              <a:buNone/>
            </a:pPr>
            <a:r>
              <a:rPr lang="en-US" sz="2400" dirty="0" smtClean="0"/>
              <a:t>			a[f(x)] += 1</a:t>
            </a:r>
          </a:p>
          <a:p>
            <a:pPr lvl="1" eaLnBrk="1" hangingPunct="1">
              <a:lnSpc>
                <a:spcPct val="90000"/>
              </a:lnSpc>
              <a:buFontTx/>
              <a:buNone/>
            </a:pPr>
            <a:r>
              <a:rPr lang="en-US" dirty="0" smtClean="0">
                <a:solidFill>
                  <a:srgbClr val="0066FF"/>
                </a:solidFill>
              </a:rPr>
              <a:t>*=	</a:t>
            </a:r>
            <a:r>
              <a:rPr lang="en-US" sz="2400" dirty="0" smtClean="0"/>
              <a:t>	</a:t>
            </a:r>
            <a:r>
              <a:rPr lang="en-US" sz="2400" dirty="0" err="1" smtClean="0"/>
              <a:t>a.b</a:t>
            </a:r>
            <a:r>
              <a:rPr lang="en-US" sz="2400" dirty="0" smtClean="0"/>
              <a:t>[2].c *= e</a:t>
            </a:r>
          </a:p>
          <a:p>
            <a:pPr lvl="1" eaLnBrk="1" hangingPunct="1">
              <a:lnSpc>
                <a:spcPct val="90000"/>
              </a:lnSpc>
              <a:buFontTx/>
              <a:buNone/>
            </a:pPr>
            <a:r>
              <a:rPr lang="en-US" sz="2400" dirty="0" smtClean="0"/>
              <a:t>etc.</a:t>
            </a:r>
          </a:p>
          <a:p>
            <a:pPr lvl="1" eaLnBrk="1" hangingPunct="1">
              <a:lnSpc>
                <a:spcPct val="90000"/>
              </a:lnSpc>
              <a:buFontTx/>
              <a:buNone/>
            </a:pPr>
            <a:r>
              <a:rPr lang="en-US" sz="2400" dirty="0" smtClean="0"/>
              <a:t>			</a:t>
            </a:r>
          </a:p>
          <a:p>
            <a:pPr eaLnBrk="1" hangingPunct="1">
              <a:lnSpc>
                <a:spcPct val="90000"/>
              </a:lnSpc>
            </a:pPr>
            <a:r>
              <a:rPr lang="en-US" sz="2800" dirty="0" smtClean="0"/>
              <a:t>Pre and postfix operators</a:t>
            </a:r>
          </a:p>
          <a:p>
            <a:pPr lvl="1" eaLnBrk="1" hangingPunct="1">
              <a:lnSpc>
                <a:spcPct val="90000"/>
              </a:lnSpc>
              <a:buFontTx/>
              <a:buNone/>
            </a:pPr>
            <a:r>
              <a:rPr lang="en-US" dirty="0" smtClean="0">
                <a:solidFill>
                  <a:srgbClr val="0066FF"/>
                </a:solidFill>
              </a:rPr>
              <a:t>++x</a:t>
            </a:r>
            <a:r>
              <a:rPr lang="en-US" sz="2400" dirty="0" smtClean="0"/>
              <a:t>     increment and update x,  provide new value</a:t>
            </a:r>
          </a:p>
          <a:p>
            <a:pPr lvl="1" eaLnBrk="1" hangingPunct="1">
              <a:lnSpc>
                <a:spcPct val="90000"/>
              </a:lnSpc>
              <a:buFontTx/>
              <a:buNone/>
            </a:pPr>
            <a:r>
              <a:rPr lang="en-US" dirty="0" smtClean="0">
                <a:solidFill>
                  <a:srgbClr val="0066FF"/>
                </a:solidFill>
              </a:rPr>
              <a:t>x++</a:t>
            </a:r>
            <a:r>
              <a:rPr lang="en-US" sz="2400" dirty="0" smtClean="0"/>
              <a:t>     increment and update x, provide old value</a:t>
            </a:r>
          </a:p>
          <a:p>
            <a:pPr lvl="1" eaLnBrk="1" hangingPunct="1">
              <a:lnSpc>
                <a:spcPct val="90000"/>
              </a:lnSpc>
              <a:buFontTx/>
              <a:buNone/>
            </a:pPr>
            <a:endParaRPr lang="en-US" sz="2400" dirty="0" smtClean="0"/>
          </a:p>
          <a:p>
            <a:pPr eaLnBrk="1" hangingPunct="1">
              <a:lnSpc>
                <a:spcPct val="90000"/>
              </a:lnSpc>
            </a:pPr>
            <a:r>
              <a:rPr lang="en-US" sz="2800" dirty="0" smtClean="0"/>
              <a:t>Convenient for programmers</a:t>
            </a:r>
          </a:p>
        </p:txBody>
      </p:sp>
      <p:sp>
        <p:nvSpPr>
          <p:cNvPr id="20483" name="AutoShape 4"/>
          <p:cNvSpPr>
            <a:spLocks/>
          </p:cNvSpPr>
          <p:nvPr/>
        </p:nvSpPr>
        <p:spPr bwMode="auto">
          <a:xfrm>
            <a:off x="4419600" y="1143000"/>
            <a:ext cx="152400" cy="1752600"/>
          </a:xfrm>
          <a:prstGeom prst="rightBrace">
            <a:avLst>
              <a:gd name="adj1" fmla="val 95833"/>
              <a:gd name="adj2" fmla="val 50000"/>
            </a:avLst>
          </a:prstGeom>
          <a:noFill/>
          <a:ln w="9525">
            <a:solidFill>
              <a:schemeClr val="tx1"/>
            </a:solidFill>
            <a:round/>
            <a:headEnd/>
            <a:tailEnd/>
          </a:ln>
        </p:spPr>
        <p:txBody>
          <a:bodyPr wrap="none" anchor="ctr"/>
          <a:lstStyle/>
          <a:p>
            <a:endParaRPr lang="en-US"/>
          </a:p>
        </p:txBody>
      </p:sp>
      <p:sp>
        <p:nvSpPr>
          <p:cNvPr id="20484" name="Text Box 5"/>
          <p:cNvSpPr txBox="1">
            <a:spLocks noChangeArrowheads="1"/>
          </p:cNvSpPr>
          <p:nvPr/>
        </p:nvSpPr>
        <p:spPr bwMode="auto">
          <a:xfrm>
            <a:off x="4876800" y="1752600"/>
            <a:ext cx="2667000" cy="641350"/>
          </a:xfrm>
          <a:prstGeom prst="rect">
            <a:avLst/>
          </a:prstGeom>
          <a:solidFill>
            <a:schemeClr val="accent1"/>
          </a:solidFill>
          <a:ln w="9525">
            <a:noFill/>
            <a:miter lim="800000"/>
            <a:headEnd/>
            <a:tailEnd/>
          </a:ln>
        </p:spPr>
        <p:txBody>
          <a:bodyPr>
            <a:spAutoFit/>
          </a:bodyPr>
          <a:lstStyle/>
          <a:p>
            <a:pPr>
              <a:spcBef>
                <a:spcPct val="50000"/>
              </a:spcBef>
            </a:pPr>
            <a:r>
              <a:rPr lang="en-US"/>
              <a:t>These are the examples from the previous slides</a:t>
            </a:r>
          </a:p>
        </p:txBody>
      </p:sp>
      <p:sp>
        <p:nvSpPr>
          <p:cNvPr id="5" name="Slide Number Placeholder 4"/>
          <p:cNvSpPr>
            <a:spLocks noGrp="1"/>
          </p:cNvSpPr>
          <p:nvPr>
            <p:ph type="sldNum" sz="quarter" idx="12"/>
          </p:nvPr>
        </p:nvSpPr>
        <p:spPr/>
        <p:txBody>
          <a:bodyPr/>
          <a:lstStyle/>
          <a:p>
            <a:pPr>
              <a:defRPr/>
            </a:pPr>
            <a:fld id="{5E6B495E-2C94-447C-A733-3659DF22D54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r>
              <a:rPr lang="en-US" dirty="0" err="1" smtClean="0"/>
              <a:t>a,b,c</a:t>
            </a:r>
            <a:r>
              <a:rPr lang="en-US" dirty="0" smtClean="0"/>
              <a:t> := </a:t>
            </a:r>
            <a:r>
              <a:rPr lang="en-US" dirty="0" err="1" smtClean="0"/>
              <a:t>d,e,f</a:t>
            </a:r>
            <a:endParaRPr lang="en-US" dirty="0" smtClean="0"/>
          </a:p>
          <a:p>
            <a:pPr lvl="1" eaLnBrk="1" hangingPunct="1"/>
            <a:r>
              <a:rPr lang="en-US" dirty="0" smtClean="0"/>
              <a:t>evaluate </a:t>
            </a:r>
            <a:r>
              <a:rPr lang="en-US" dirty="0" err="1" smtClean="0"/>
              <a:t>d,e,f</a:t>
            </a:r>
            <a:endParaRPr lang="en-US" dirty="0" smtClean="0"/>
          </a:p>
          <a:p>
            <a:pPr lvl="1" eaLnBrk="1" hangingPunct="1"/>
            <a:r>
              <a:rPr lang="en-US" dirty="0" smtClean="0"/>
              <a:t>assign results to </a:t>
            </a:r>
            <a:r>
              <a:rPr lang="en-US" dirty="0" err="1" smtClean="0"/>
              <a:t>a,b,c</a:t>
            </a:r>
            <a:endParaRPr lang="en-US" dirty="0" smtClean="0"/>
          </a:p>
          <a:p>
            <a:pPr eaLnBrk="1" hangingPunct="1"/>
            <a:r>
              <a:rPr lang="en-US" dirty="0" err="1" smtClean="0"/>
              <a:t>a,b</a:t>
            </a:r>
            <a:r>
              <a:rPr lang="en-US" dirty="0" smtClean="0"/>
              <a:t> := </a:t>
            </a:r>
            <a:r>
              <a:rPr lang="en-US" dirty="0" err="1" smtClean="0"/>
              <a:t>b,a</a:t>
            </a:r>
            <a:r>
              <a:rPr lang="en-US" dirty="0" smtClean="0"/>
              <a:t>  (doesn’t require temporary </a:t>
            </a:r>
            <a:r>
              <a:rPr lang="en-US" dirty="0" err="1" smtClean="0"/>
              <a:t>var</a:t>
            </a:r>
            <a:r>
              <a:rPr lang="en-US" dirty="0" smtClean="0"/>
              <a:t>)</a:t>
            </a:r>
          </a:p>
          <a:p>
            <a:pPr eaLnBrk="1" hangingPunct="1"/>
            <a:r>
              <a:rPr lang="en-US" dirty="0" smtClean="0"/>
              <a:t>allows functions to return multiple values</a:t>
            </a:r>
          </a:p>
          <a:p>
            <a:pPr lvl="1" eaLnBrk="1" hangingPunct="1"/>
            <a:r>
              <a:rPr lang="en-US" dirty="0" err="1" smtClean="0"/>
              <a:t>a,b,c</a:t>
            </a:r>
            <a:r>
              <a:rPr lang="en-US" dirty="0" smtClean="0"/>
              <a:t> = f(</a:t>
            </a:r>
            <a:r>
              <a:rPr lang="en-US" dirty="0" err="1" smtClean="0"/>
              <a:t>d,e,f</a:t>
            </a:r>
            <a:r>
              <a:rPr lang="en-US" dirty="0" smtClean="0"/>
              <a:t>)</a:t>
            </a:r>
          </a:p>
          <a:p>
            <a:pPr lvl="1" eaLnBrk="1" hangingPunct="1">
              <a:buFontTx/>
              <a:buNone/>
            </a:pPr>
            <a:endParaRPr lang="en-US" dirty="0" smtClean="0"/>
          </a:p>
        </p:txBody>
      </p:sp>
      <p:sp>
        <p:nvSpPr>
          <p:cNvPr id="21506" name="Rectangle 2"/>
          <p:cNvSpPr>
            <a:spLocks noGrp="1" noChangeArrowheads="1"/>
          </p:cNvSpPr>
          <p:nvPr>
            <p:ph type="title"/>
          </p:nvPr>
        </p:nvSpPr>
        <p:spPr/>
        <p:txBody>
          <a:bodyPr/>
          <a:lstStyle/>
          <a:p>
            <a:pPr eaLnBrk="1" hangingPunct="1"/>
            <a:r>
              <a:rPr lang="en-US" smtClean="0"/>
              <a:t>Multiway assignment</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lnSpcReduction="10000"/>
          </a:bodyPr>
          <a:lstStyle/>
          <a:p>
            <a:pPr eaLnBrk="1" hangingPunct="1">
              <a:lnSpc>
                <a:spcPct val="80000"/>
              </a:lnSpc>
            </a:pPr>
            <a:r>
              <a:rPr lang="en-US" sz="2800" dirty="0" smtClean="0"/>
              <a:t>Definition:  Specifying initial value of a variable in its declaration</a:t>
            </a:r>
          </a:p>
          <a:p>
            <a:pPr marL="109728" indent="0" eaLnBrk="1" hangingPunct="1">
              <a:lnSpc>
                <a:spcPct val="80000"/>
              </a:lnSpc>
              <a:buNone/>
            </a:pPr>
            <a:endParaRPr lang="en-US" sz="2800" dirty="0" smtClean="0"/>
          </a:p>
          <a:p>
            <a:pPr eaLnBrk="1" hangingPunct="1">
              <a:lnSpc>
                <a:spcPct val="80000"/>
              </a:lnSpc>
            </a:pPr>
            <a:r>
              <a:rPr lang="en-US" sz="2800" dirty="0" smtClean="0"/>
              <a:t>Technically not necessary, can do it with assignment statements</a:t>
            </a:r>
          </a:p>
          <a:p>
            <a:pPr marL="109728" indent="0" eaLnBrk="1" hangingPunct="1">
              <a:lnSpc>
                <a:spcPct val="80000"/>
              </a:lnSpc>
              <a:buNone/>
            </a:pPr>
            <a:endParaRPr lang="en-US" sz="2800" dirty="0" smtClean="0"/>
          </a:p>
          <a:p>
            <a:pPr eaLnBrk="1" hangingPunct="1">
              <a:lnSpc>
                <a:spcPct val="80000"/>
              </a:lnSpc>
            </a:pPr>
            <a:r>
              <a:rPr lang="en-US" sz="2800" dirty="0" smtClean="0"/>
              <a:t>Advantages of initialization</a:t>
            </a:r>
          </a:p>
          <a:p>
            <a:pPr lvl="1">
              <a:lnSpc>
                <a:spcPct val="80000"/>
              </a:lnSpc>
            </a:pPr>
            <a:r>
              <a:rPr lang="en-US" sz="2400" dirty="0" smtClean="0"/>
              <a:t>a static variable local to a subroutine needs an initial value</a:t>
            </a:r>
          </a:p>
          <a:p>
            <a:pPr lvl="1" eaLnBrk="1" hangingPunct="1">
              <a:lnSpc>
                <a:spcPct val="80000"/>
              </a:lnSpc>
            </a:pPr>
            <a:r>
              <a:rPr lang="en-US" sz="2400" dirty="0" smtClean="0"/>
              <a:t>initial value of statically allocated variables can be set by compiler</a:t>
            </a:r>
          </a:p>
          <a:p>
            <a:pPr lvl="1" eaLnBrk="1" hangingPunct="1">
              <a:lnSpc>
                <a:spcPct val="80000"/>
              </a:lnSpc>
            </a:pPr>
            <a:r>
              <a:rPr lang="en-US" sz="2400" dirty="0" smtClean="0"/>
              <a:t>helps avoid common programming error of using variable before it has a value (or at least making behavior repeatable)</a:t>
            </a:r>
          </a:p>
          <a:p>
            <a:pPr marL="393192" lvl="1" indent="0" eaLnBrk="1" hangingPunct="1">
              <a:lnSpc>
                <a:spcPct val="80000"/>
              </a:lnSpc>
              <a:buNone/>
            </a:pPr>
            <a:endParaRPr lang="en-US" sz="2400" dirty="0" smtClean="0"/>
          </a:p>
        </p:txBody>
      </p:sp>
      <p:sp>
        <p:nvSpPr>
          <p:cNvPr id="22530" name="Rectangle 2"/>
          <p:cNvSpPr>
            <a:spLocks noGrp="1" noChangeArrowheads="1"/>
          </p:cNvSpPr>
          <p:nvPr>
            <p:ph type="title"/>
          </p:nvPr>
        </p:nvSpPr>
        <p:spPr/>
        <p:txBody>
          <a:bodyPr/>
          <a:lstStyle/>
          <a:p>
            <a:pPr eaLnBrk="1" hangingPunct="1"/>
            <a:r>
              <a:rPr lang="en-US" smtClean="0"/>
              <a:t>Initialization</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Orthogonality requires a way to initialize composite types</a:t>
            </a:r>
          </a:p>
          <a:p>
            <a:endParaRPr lang="en-US" dirty="0"/>
          </a:p>
          <a:p>
            <a:r>
              <a:rPr lang="en-US" dirty="0" smtClean="0"/>
              <a:t>initialization only saves time for statically allocated variables.  Other initialization is done at runtime.</a:t>
            </a:r>
          </a:p>
          <a:p>
            <a:endParaRPr lang="en-US" dirty="0" smtClean="0"/>
          </a:p>
          <a:p>
            <a:r>
              <a:rPr lang="en-US" sz="2400" dirty="0"/>
              <a:t>Some languages specify default initial values for types</a:t>
            </a:r>
          </a:p>
          <a:p>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23</a:t>
            </a:fld>
            <a:endParaRPr lang="en-US"/>
          </a:p>
        </p:txBody>
      </p:sp>
      <p:sp>
        <p:nvSpPr>
          <p:cNvPr id="4" name="Title 3"/>
          <p:cNvSpPr>
            <a:spLocks noGrp="1"/>
          </p:cNvSpPr>
          <p:nvPr>
            <p:ph type="title"/>
          </p:nvPr>
        </p:nvSpPr>
        <p:spPr/>
        <p:txBody>
          <a:bodyPr/>
          <a:lstStyle/>
          <a:p>
            <a:r>
              <a:rPr lang="en-US" dirty="0" smtClean="0"/>
              <a:t>Initialization (2)</a:t>
            </a:r>
            <a:endParaRPr lang="en-US" dirty="0"/>
          </a:p>
        </p:txBody>
      </p:sp>
    </p:spTree>
    <p:extLst>
      <p:ext uri="{BB962C8B-B14F-4D97-AF65-F5344CB8AC3E}">
        <p14:creationId xmlns:p14="http://schemas.microsoft.com/office/powerpoint/2010/main" val="2869365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lnSpc>
                <a:spcPct val="80000"/>
              </a:lnSpc>
            </a:pPr>
            <a:r>
              <a:rPr lang="en-US" sz="2800" dirty="0" smtClean="0"/>
              <a:t>don’t assign default values</a:t>
            </a:r>
          </a:p>
          <a:p>
            <a:pPr eaLnBrk="1" hangingPunct="1">
              <a:lnSpc>
                <a:spcPct val="80000"/>
              </a:lnSpc>
            </a:pPr>
            <a:r>
              <a:rPr lang="en-US" sz="2800" dirty="0" smtClean="0"/>
              <a:t>define use of uninitialized variables as dynamic semantic error caught at runtime</a:t>
            </a:r>
          </a:p>
          <a:p>
            <a:pPr lvl="1" eaLnBrk="1" hangingPunct="1">
              <a:lnSpc>
                <a:spcPct val="80000"/>
              </a:lnSpc>
            </a:pPr>
            <a:r>
              <a:rPr lang="en-US" sz="2400" dirty="0" smtClean="0"/>
              <a:t>can expose subtle errors that would be masked with default value</a:t>
            </a:r>
          </a:p>
          <a:p>
            <a:pPr lvl="1" eaLnBrk="1" hangingPunct="1">
              <a:lnSpc>
                <a:spcPct val="80000"/>
              </a:lnSpc>
            </a:pPr>
            <a:r>
              <a:rPr lang="en-US" sz="2400" dirty="0" smtClean="0"/>
              <a:t>with hardware support, not necessarily inefficient</a:t>
            </a:r>
          </a:p>
          <a:p>
            <a:pPr lvl="1" eaLnBrk="1" hangingPunct="1">
              <a:lnSpc>
                <a:spcPct val="80000"/>
              </a:lnSpc>
            </a:pPr>
            <a:r>
              <a:rPr lang="en-US" sz="2400" dirty="0" smtClean="0"/>
              <a:t>IEEE floating point:  </a:t>
            </a:r>
            <a:r>
              <a:rPr lang="en-US" sz="2400" dirty="0" err="1" smtClean="0"/>
              <a:t>NaN</a:t>
            </a:r>
            <a:endParaRPr lang="en-US" sz="2400" dirty="0" smtClean="0"/>
          </a:p>
          <a:p>
            <a:pPr eaLnBrk="1" hangingPunct="1">
              <a:lnSpc>
                <a:spcPct val="80000"/>
              </a:lnSpc>
            </a:pPr>
            <a:r>
              <a:rPr lang="en-US" sz="2800" dirty="0" smtClean="0"/>
              <a:t>on many processors, checking is inefficient</a:t>
            </a:r>
          </a:p>
          <a:p>
            <a:pPr lvl="1" eaLnBrk="1" hangingPunct="1">
              <a:lnSpc>
                <a:spcPct val="80000"/>
              </a:lnSpc>
            </a:pPr>
            <a:r>
              <a:rPr lang="en-US" sz="2400" dirty="0" smtClean="0"/>
              <a:t>often used in interpreted languages (which already have so much overhead on variable access that a little more doesn’t matter)</a:t>
            </a:r>
          </a:p>
          <a:p>
            <a:pPr lvl="1" eaLnBrk="1" hangingPunct="1">
              <a:lnSpc>
                <a:spcPct val="80000"/>
              </a:lnSpc>
            </a:pPr>
            <a:r>
              <a:rPr lang="en-US" sz="2400" dirty="0" smtClean="0"/>
              <a:t>usually not done in compiled languages</a:t>
            </a:r>
          </a:p>
        </p:txBody>
      </p:sp>
      <p:sp>
        <p:nvSpPr>
          <p:cNvPr id="24578" name="Rectangle 2"/>
          <p:cNvSpPr>
            <a:spLocks noGrp="1" noChangeArrowheads="1"/>
          </p:cNvSpPr>
          <p:nvPr>
            <p:ph type="title"/>
          </p:nvPr>
        </p:nvSpPr>
        <p:spPr/>
        <p:txBody>
          <a:bodyPr/>
          <a:lstStyle/>
          <a:p>
            <a:pPr eaLnBrk="1" hangingPunct="1"/>
            <a:r>
              <a:rPr lang="en-US" smtClean="0"/>
              <a:t>Dynamic checks</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normAutofit lnSpcReduction="10000"/>
          </a:bodyPr>
          <a:lstStyle/>
          <a:p>
            <a:pPr eaLnBrk="1" hangingPunct="1"/>
            <a:r>
              <a:rPr lang="en-US" sz="2800" smtClean="0"/>
              <a:t>Java and C#</a:t>
            </a:r>
          </a:p>
          <a:p>
            <a:pPr lvl="1" eaLnBrk="1" hangingPunct="1"/>
            <a:r>
              <a:rPr lang="en-US" sz="2400" smtClean="0"/>
              <a:t>require that a value be “definitely assigned” to a variable before the variable is used in any expression</a:t>
            </a:r>
          </a:p>
          <a:p>
            <a:pPr lvl="1" eaLnBrk="1" hangingPunct="1"/>
            <a:r>
              <a:rPr lang="en-US" sz="2400" smtClean="0"/>
              <a:t>informal definition:  every possible control path to an expression must assign a value to every variable in the expression</a:t>
            </a:r>
          </a:p>
          <a:p>
            <a:pPr lvl="1" eaLnBrk="1" hangingPunct="1"/>
            <a:r>
              <a:rPr lang="en-US" sz="2400" smtClean="0"/>
              <a:t>this rule conservative—it may eliminate programs that would actually not use an uninitialized variable</a:t>
            </a:r>
          </a:p>
          <a:p>
            <a:pPr lvl="1" eaLnBrk="1" hangingPunct="1"/>
            <a:r>
              <a:rPr lang="en-US" sz="2400" smtClean="0"/>
              <a:t>In Java, checked for source code by the compiler and for byte-code by the JVM.</a:t>
            </a:r>
          </a:p>
        </p:txBody>
      </p:sp>
      <p:sp>
        <p:nvSpPr>
          <p:cNvPr id="23555" name="Rectangle 4"/>
          <p:cNvSpPr>
            <a:spLocks noGrp="1" noChangeArrowheads="1"/>
          </p:cNvSpPr>
          <p:nvPr>
            <p:ph type="title"/>
          </p:nvPr>
        </p:nvSpPr>
        <p:spPr/>
        <p:txBody>
          <a:bodyPr/>
          <a:lstStyle/>
          <a:p>
            <a:pPr eaLnBrk="1" hangingPunct="1"/>
            <a:r>
              <a:rPr lang="en-US" smtClean="0"/>
              <a:t>Definite assignment</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Definite assignment is conservative</a:t>
            </a:r>
          </a:p>
          <a:p>
            <a:endParaRPr lang="en-US" dirty="0"/>
          </a:p>
          <a:p>
            <a:pPr marL="109728" indent="0">
              <a:buNone/>
            </a:pPr>
            <a:r>
              <a:rPr lang="en-US" dirty="0" err="1" smtClean="0"/>
              <a:t>int</a:t>
            </a:r>
            <a:r>
              <a:rPr lang="en-US" dirty="0" smtClean="0"/>
              <a:t> </a:t>
            </a:r>
            <a:r>
              <a:rPr lang="en-US" dirty="0" err="1" smtClean="0"/>
              <a:t>i</a:t>
            </a:r>
            <a:r>
              <a:rPr lang="en-US" dirty="0" smtClean="0"/>
              <a:t>;</a:t>
            </a:r>
          </a:p>
          <a:p>
            <a:pPr marL="109728" indent="0">
              <a:buNone/>
            </a:pPr>
            <a:r>
              <a:rPr lang="en-US" dirty="0" err="1" smtClean="0"/>
              <a:t>int</a:t>
            </a:r>
            <a:r>
              <a:rPr lang="en-US" dirty="0" smtClean="0"/>
              <a:t> j=3;</a:t>
            </a:r>
          </a:p>
          <a:p>
            <a:pPr marL="109728" indent="0">
              <a:buNone/>
            </a:pPr>
            <a:r>
              <a:rPr lang="en-US" dirty="0" smtClean="0"/>
              <a:t>…</a:t>
            </a:r>
          </a:p>
          <a:p>
            <a:pPr marL="109728" indent="0">
              <a:buNone/>
            </a:pPr>
            <a:r>
              <a:rPr lang="en-US" dirty="0" smtClean="0"/>
              <a:t>if (j &gt;0) {</a:t>
            </a:r>
            <a:r>
              <a:rPr lang="en-US" dirty="0" err="1" smtClean="0"/>
              <a:t>i</a:t>
            </a:r>
            <a:r>
              <a:rPr lang="en-US" dirty="0"/>
              <a:t> </a:t>
            </a:r>
            <a:r>
              <a:rPr lang="en-US" dirty="0" smtClean="0"/>
              <a:t>= 2;}</a:t>
            </a:r>
          </a:p>
          <a:p>
            <a:pPr marL="109728" indent="0">
              <a:buNone/>
            </a:pPr>
            <a:r>
              <a:rPr lang="en-US" dirty="0" smtClean="0"/>
              <a:t>…//no assignment to j</a:t>
            </a:r>
          </a:p>
          <a:p>
            <a:pPr marL="109728" indent="0">
              <a:buNone/>
            </a:pPr>
            <a:r>
              <a:rPr lang="en-US" dirty="0" smtClean="0"/>
              <a:t>if (j&gt;0){</a:t>
            </a:r>
          </a:p>
          <a:p>
            <a:pPr marL="393192" lvl="1" indent="0">
              <a:buNone/>
            </a:pPr>
            <a:r>
              <a:rPr lang="en-US" dirty="0" err="1" smtClean="0"/>
              <a:t>System.out.println</a:t>
            </a:r>
            <a:r>
              <a:rPr lang="en-US" dirty="0" smtClean="0"/>
              <a:t>(</a:t>
            </a:r>
            <a:r>
              <a:rPr lang="en-US" dirty="0" err="1" smtClean="0"/>
              <a:t>i</a:t>
            </a:r>
            <a:r>
              <a:rPr lang="en-US" dirty="0" smtClean="0"/>
              <a:t>);</a:t>
            </a:r>
          </a:p>
          <a:p>
            <a:pPr marL="109728" indent="0">
              <a:buNone/>
            </a:pP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26</a:t>
            </a:fld>
            <a:endParaRPr lang="en-US"/>
          </a:p>
        </p:txBody>
      </p:sp>
      <p:sp>
        <p:nvSpPr>
          <p:cNvPr id="4" name="Title 3"/>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415651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initialization of dynamically allocated </a:t>
            </a:r>
            <a:r>
              <a:rPr lang="en-US" dirty="0" err="1" smtClean="0"/>
              <a:t>vars</a:t>
            </a:r>
            <a:r>
              <a:rPr lang="en-US" dirty="0" smtClean="0"/>
              <a:t> occurs automatically</a:t>
            </a:r>
          </a:p>
          <a:p>
            <a:pPr lvl="1"/>
            <a:r>
              <a:rPr lang="en-US" dirty="0" smtClean="0"/>
              <a:t>many OO languages offer such types</a:t>
            </a:r>
          </a:p>
          <a:p>
            <a:pPr marL="393192" lvl="1" indent="0">
              <a:buNone/>
            </a:pPr>
            <a:endParaRPr lang="en-US" dirty="0" smtClean="0"/>
          </a:p>
          <a:p>
            <a:pPr lvl="1"/>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27</a:t>
            </a:fld>
            <a:endParaRPr lang="en-US"/>
          </a:p>
        </p:txBody>
      </p:sp>
      <p:sp>
        <p:nvSpPr>
          <p:cNvPr id="4" name="Title 3"/>
          <p:cNvSpPr>
            <a:spLocks noGrp="1"/>
          </p:cNvSpPr>
          <p:nvPr>
            <p:ph type="title"/>
          </p:nvPr>
        </p:nvSpPr>
        <p:spPr/>
        <p:txBody>
          <a:bodyPr/>
          <a:lstStyle/>
          <a:p>
            <a:r>
              <a:rPr lang="en-US" dirty="0" smtClean="0"/>
              <a:t>Constructors</a:t>
            </a:r>
            <a:endParaRPr lang="en-US" dirty="0"/>
          </a:p>
        </p:txBody>
      </p:sp>
    </p:spTree>
    <p:extLst>
      <p:ext uri="{BB962C8B-B14F-4D97-AF65-F5344CB8AC3E}">
        <p14:creationId xmlns:p14="http://schemas.microsoft.com/office/powerpoint/2010/main" val="3007648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pPr eaLnBrk="1" hangingPunct="1"/>
            <a:r>
              <a:rPr lang="en-US" smtClean="0"/>
              <a:t>(a + b) * (c + d)</a:t>
            </a:r>
          </a:p>
          <a:p>
            <a:pPr eaLnBrk="1" hangingPunct="1"/>
            <a:r>
              <a:rPr lang="en-US" smtClean="0"/>
              <a:t>f (a+b, c+d)</a:t>
            </a:r>
          </a:p>
          <a:p>
            <a:pPr lvl="1" eaLnBrk="1" hangingPunct="1"/>
            <a:r>
              <a:rPr lang="en-US" smtClean="0"/>
              <a:t>which will be evaluated first?  (a + b) or (c + d)</a:t>
            </a:r>
          </a:p>
          <a:p>
            <a:pPr lvl="1" eaLnBrk="1" hangingPunct="1"/>
            <a:r>
              <a:rPr lang="en-US" smtClean="0"/>
              <a:t>not determined by precedence or associativity rules</a:t>
            </a:r>
          </a:p>
          <a:p>
            <a:pPr eaLnBrk="1" hangingPunct="1">
              <a:buFontTx/>
              <a:buNone/>
            </a:pPr>
            <a:endParaRPr lang="en-US" smtClean="0"/>
          </a:p>
        </p:txBody>
      </p:sp>
      <p:sp>
        <p:nvSpPr>
          <p:cNvPr id="25603" name="Rectangle 4"/>
          <p:cNvSpPr>
            <a:spLocks noGrp="1" noChangeArrowheads="1"/>
          </p:cNvSpPr>
          <p:nvPr>
            <p:ph type="title"/>
          </p:nvPr>
        </p:nvSpPr>
        <p:spPr/>
        <p:txBody>
          <a:bodyPr/>
          <a:lstStyle/>
          <a:p>
            <a:pPr eaLnBrk="1" hangingPunct="1"/>
            <a:r>
              <a:rPr lang="en-US" smtClean="0"/>
              <a:t>Ordering within expressions</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381000" y="1447800"/>
            <a:ext cx="8229600" cy="4525963"/>
          </a:xfrm>
        </p:spPr>
        <p:txBody>
          <a:bodyPr>
            <a:normAutofit fontScale="85000" lnSpcReduction="20000"/>
          </a:bodyPr>
          <a:lstStyle/>
          <a:p>
            <a:r>
              <a:rPr lang="en-US" dirty="0" smtClean="0"/>
              <a:t>if there are side effects, the order can change the result</a:t>
            </a:r>
          </a:p>
          <a:p>
            <a:r>
              <a:rPr lang="en-US" dirty="0" smtClean="0"/>
              <a:t>code improvement</a:t>
            </a:r>
          </a:p>
          <a:p>
            <a:pPr lvl="1"/>
            <a:r>
              <a:rPr lang="en-US" dirty="0" smtClean="0"/>
              <a:t>evaluation order has impact on register evaluation and instruction scheduling</a:t>
            </a:r>
          </a:p>
          <a:p>
            <a:pPr lvl="1"/>
            <a:r>
              <a:rPr lang="en-US" dirty="0" smtClean="0"/>
              <a:t>Examples:</a:t>
            </a:r>
          </a:p>
          <a:p>
            <a:pPr lvl="2"/>
            <a:r>
              <a:rPr lang="en-US" dirty="0" smtClean="0"/>
              <a:t>a * b + f(c) </a:t>
            </a:r>
          </a:p>
          <a:p>
            <a:pPr lvl="3"/>
            <a:r>
              <a:rPr lang="en-US" dirty="0" smtClean="0"/>
              <a:t>probably best to calculate f first</a:t>
            </a:r>
          </a:p>
          <a:p>
            <a:pPr lvl="3"/>
            <a:r>
              <a:rPr lang="en-US" dirty="0" smtClean="0"/>
              <a:t>otherwise result of a*b would occupy a register that could be better used in evaluating f</a:t>
            </a:r>
          </a:p>
          <a:p>
            <a:pPr lvl="2"/>
            <a:r>
              <a:rPr lang="en-US" dirty="0" smtClean="0"/>
              <a:t>a := B[</a:t>
            </a:r>
            <a:r>
              <a:rPr lang="en-US" dirty="0" err="1" smtClean="0"/>
              <a:t>i</a:t>
            </a:r>
            <a:r>
              <a:rPr lang="en-US" dirty="0" smtClean="0"/>
              <a:t>]; c := d*3 + a*2</a:t>
            </a:r>
          </a:p>
          <a:p>
            <a:pPr lvl="3"/>
            <a:r>
              <a:rPr lang="en-US" dirty="0" smtClean="0"/>
              <a:t>can evaluate a*2 while waiting for d to load, then evaluate d*3</a:t>
            </a:r>
            <a:endParaRPr lang="en-US" dirty="0"/>
          </a:p>
          <a:p>
            <a:pPr>
              <a:lnSpc>
                <a:spcPct val="110000"/>
              </a:lnSpc>
            </a:pPr>
            <a:r>
              <a:rPr lang="en-US" dirty="0">
                <a:ea typeface="MS Mincho" pitchFamily="49" charset="-128"/>
              </a:rPr>
              <a:t>Most languages do not specify order, allowing compiler to choose</a:t>
            </a:r>
          </a:p>
          <a:p>
            <a:pPr>
              <a:lnSpc>
                <a:spcPct val="110000"/>
              </a:lnSpc>
            </a:pPr>
            <a:r>
              <a:rPr lang="en-US" dirty="0">
                <a:ea typeface="MS Mincho" pitchFamily="49" charset="-128"/>
              </a:rPr>
              <a:t>Java and C# require left-to-right</a:t>
            </a:r>
          </a:p>
          <a:p>
            <a:pPr lvl="2"/>
            <a:endParaRPr lang="en-US" dirty="0" smtClean="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29</a:t>
            </a:fld>
            <a:endParaRPr lang="en-US"/>
          </a:p>
        </p:txBody>
      </p:sp>
      <p:sp>
        <p:nvSpPr>
          <p:cNvPr id="2" name="Title 1"/>
          <p:cNvSpPr>
            <a:spLocks noGrp="1"/>
          </p:cNvSpPr>
          <p:nvPr>
            <p:ph type="title"/>
          </p:nvPr>
        </p:nvSpPr>
        <p:spPr>
          <a:xfrm>
            <a:off x="457200" y="274638"/>
            <a:ext cx="8458200" cy="1143000"/>
          </a:xfrm>
        </p:spPr>
        <p:txBody>
          <a:bodyPr>
            <a:normAutofit fontScale="90000"/>
          </a:bodyPr>
          <a:lstStyle/>
          <a:p>
            <a:r>
              <a:rPr lang="en-US" dirty="0" smtClean="0"/>
              <a:t>Evaluation order within expressions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idx="1"/>
          </p:nvPr>
        </p:nvSpPr>
        <p:spPr>
          <a:xfrm>
            <a:off x="457200" y="1524000"/>
            <a:ext cx="8229600" cy="5105400"/>
          </a:xfrm>
        </p:spPr>
        <p:txBody>
          <a:bodyPr/>
          <a:lstStyle/>
          <a:p>
            <a:pPr eaLnBrk="1" hangingPunct="1"/>
            <a:r>
              <a:rPr lang="en-US" sz="3600" dirty="0" smtClean="0">
                <a:ea typeface="MS Mincho" pitchFamily="49" charset="-128"/>
              </a:rPr>
              <a:t>Details in syntax and semantics differ between languages</a:t>
            </a:r>
          </a:p>
          <a:p>
            <a:pPr eaLnBrk="1" hangingPunct="1"/>
            <a:r>
              <a:rPr lang="en-US" sz="3600" dirty="0" smtClean="0">
                <a:ea typeface="MS Mincho" pitchFamily="49" charset="-128"/>
              </a:rPr>
              <a:t>However,  most fit into one of the following </a:t>
            </a:r>
            <a:r>
              <a:rPr lang="en-US" sz="3600" dirty="0" err="1" smtClean="0">
                <a:ea typeface="MS Mincho" pitchFamily="49" charset="-128"/>
              </a:rPr>
              <a:t>catagories</a:t>
            </a:r>
            <a:endParaRPr lang="en-US" sz="3600" dirty="0" smtClean="0">
              <a:ea typeface="MS Mincho" pitchFamily="49" charset="-128"/>
            </a:endParaRPr>
          </a:p>
          <a:p>
            <a:pPr lvl="1" eaLnBrk="1" hangingPunct="1">
              <a:lnSpc>
                <a:spcPct val="110000"/>
              </a:lnSpc>
            </a:pPr>
            <a:r>
              <a:rPr lang="en-US" sz="3200" dirty="0" smtClean="0">
                <a:solidFill>
                  <a:srgbClr val="0066FF"/>
                </a:solidFill>
                <a:ea typeface="MS Mincho" pitchFamily="49" charset="-128"/>
              </a:rPr>
              <a:t>Sequencing</a:t>
            </a:r>
          </a:p>
          <a:p>
            <a:pPr lvl="2" eaLnBrk="1" hangingPunct="1">
              <a:lnSpc>
                <a:spcPct val="110000"/>
              </a:lnSpc>
            </a:pPr>
            <a:r>
              <a:rPr lang="en-US" sz="2800" dirty="0" smtClean="0">
                <a:ea typeface="MS Mincho" pitchFamily="49" charset="-128"/>
              </a:rPr>
              <a:t>statements are to be executed in a particular order, usually in the order appearing in the program text</a:t>
            </a:r>
          </a:p>
        </p:txBody>
      </p:sp>
      <p:sp>
        <p:nvSpPr>
          <p:cNvPr id="3075" name="Rectangle 4"/>
          <p:cNvSpPr>
            <a:spLocks noGrp="1" noChangeArrowheads="1"/>
          </p:cNvSpPr>
          <p:nvPr>
            <p:ph type="title"/>
          </p:nvPr>
        </p:nvSpPr>
        <p:spPr/>
        <p:txBody>
          <a:bodyPr>
            <a:normAutofit fontScale="90000"/>
          </a:bodyPr>
          <a:lstStyle/>
          <a:p>
            <a:pPr eaLnBrk="1" hangingPunct="1"/>
            <a:r>
              <a:rPr lang="en-US" sz="4800" smtClean="0">
                <a:ea typeface="MS Mincho" pitchFamily="49" charset="-128"/>
              </a:rPr>
              <a:t>Basic paradigms for control flow</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457200" y="1481329"/>
            <a:ext cx="8229600" cy="3014472"/>
          </a:xfrm>
        </p:spPr>
        <p:txBody>
          <a:bodyPr>
            <a:normAutofit/>
          </a:bodyPr>
          <a:lstStyle/>
          <a:p>
            <a:pPr eaLnBrk="1" hangingPunct="1">
              <a:lnSpc>
                <a:spcPct val="110000"/>
              </a:lnSpc>
            </a:pPr>
            <a:r>
              <a:rPr lang="en-US" dirty="0" smtClean="0">
                <a:ea typeface="MS Mincho" pitchFamily="49" charset="-128"/>
              </a:rPr>
              <a:t>Application allowed by some languages</a:t>
            </a:r>
          </a:p>
          <a:p>
            <a:pPr lvl="1" eaLnBrk="1" hangingPunct="1">
              <a:lnSpc>
                <a:spcPct val="110000"/>
              </a:lnSpc>
            </a:pPr>
            <a:r>
              <a:rPr lang="en-US" dirty="0" smtClean="0">
                <a:ea typeface="MS Mincho" pitchFamily="49" charset="-128"/>
              </a:rPr>
              <a:t>commutativity  (assumed to be safe)</a:t>
            </a:r>
          </a:p>
          <a:p>
            <a:pPr lvl="1" eaLnBrk="1" hangingPunct="1">
              <a:lnSpc>
                <a:spcPct val="110000"/>
              </a:lnSpc>
            </a:pPr>
            <a:r>
              <a:rPr lang="en-US" dirty="0" smtClean="0">
                <a:ea typeface="MS Mincho" pitchFamily="49" charset="-128"/>
              </a:rPr>
              <a:t>associativity (known to be dangerous)</a:t>
            </a:r>
          </a:p>
          <a:p>
            <a:pPr lvl="1" eaLnBrk="1" hangingPunct="1">
              <a:lnSpc>
                <a:spcPct val="110000"/>
              </a:lnSpc>
              <a:buFontTx/>
              <a:buNone/>
            </a:pPr>
            <a:r>
              <a:rPr lang="en-US" sz="2000" dirty="0" smtClean="0">
                <a:latin typeface="Courier New" pitchFamily="49" charset="0"/>
                <a:ea typeface="MS Mincho" pitchFamily="49" charset="-128"/>
              </a:rPr>
              <a:t> (a + b) + c</a:t>
            </a:r>
            <a:r>
              <a:rPr lang="en-US" sz="2000" dirty="0" smtClean="0">
                <a:ea typeface="MS Mincho" pitchFamily="49" charset="-128"/>
              </a:rPr>
              <a:t> works if </a:t>
            </a:r>
            <a:r>
              <a:rPr lang="en-US" sz="2000" dirty="0" smtClean="0">
                <a:latin typeface="Courier New" pitchFamily="49" charset="0"/>
                <a:ea typeface="MS Mincho" pitchFamily="49" charset="-128"/>
              </a:rPr>
              <a:t>a=</a:t>
            </a:r>
            <a:r>
              <a:rPr lang="en-US" sz="2000" dirty="0" err="1" smtClean="0">
                <a:latin typeface="Courier New" pitchFamily="49" charset="0"/>
                <a:ea typeface="MS Mincho" pitchFamily="49" charset="-128"/>
              </a:rPr>
              <a:t>maxint</a:t>
            </a:r>
            <a:r>
              <a:rPr lang="en-US" sz="2000" dirty="0" smtClean="0">
                <a:ea typeface="MS Mincho" pitchFamily="49" charset="-128"/>
              </a:rPr>
              <a:t> and </a:t>
            </a:r>
            <a:r>
              <a:rPr lang="en-US" sz="2000" dirty="0" smtClean="0">
                <a:latin typeface="Courier New" pitchFamily="49" charset="0"/>
                <a:ea typeface="MS Mincho" pitchFamily="49" charset="-128"/>
              </a:rPr>
              <a:t>b=</a:t>
            </a:r>
            <a:r>
              <a:rPr lang="en-US" sz="2000" dirty="0" err="1" smtClean="0">
                <a:latin typeface="Courier New" pitchFamily="49" charset="0"/>
                <a:ea typeface="MS Mincho" pitchFamily="49" charset="-128"/>
              </a:rPr>
              <a:t>minint</a:t>
            </a:r>
            <a:r>
              <a:rPr lang="en-US" sz="2000" dirty="0" smtClean="0">
                <a:ea typeface="MS Mincho" pitchFamily="49" charset="-128"/>
              </a:rPr>
              <a:t> and </a:t>
            </a:r>
            <a:r>
              <a:rPr lang="en-US" sz="2000" dirty="0" smtClean="0">
                <a:latin typeface="Courier New" pitchFamily="49" charset="0"/>
                <a:ea typeface="MS Mincho" pitchFamily="49" charset="-128"/>
              </a:rPr>
              <a:t>c&lt;0</a:t>
            </a:r>
          </a:p>
          <a:p>
            <a:pPr lvl="1" eaLnBrk="1" hangingPunct="1">
              <a:lnSpc>
                <a:spcPct val="110000"/>
              </a:lnSpc>
              <a:buFontTx/>
              <a:buNone/>
            </a:pPr>
            <a:r>
              <a:rPr lang="en-US" sz="2000" dirty="0" smtClean="0">
                <a:latin typeface="Courier New" pitchFamily="49" charset="0"/>
                <a:ea typeface="MS Mincho" pitchFamily="49" charset="-128"/>
              </a:rPr>
              <a:t> a + (b + c)</a:t>
            </a:r>
            <a:r>
              <a:rPr lang="en-US" sz="2000" dirty="0" smtClean="0">
                <a:ea typeface="MS Mincho" pitchFamily="49" charset="-128"/>
              </a:rPr>
              <a:t> does not</a:t>
            </a:r>
          </a:p>
          <a:p>
            <a:pPr lvl="1" eaLnBrk="1" hangingPunct="1">
              <a:lnSpc>
                <a:spcPct val="110000"/>
              </a:lnSpc>
            </a:pPr>
            <a:r>
              <a:rPr lang="en-US" dirty="0" smtClean="0">
                <a:ea typeface="MS Mincho" pitchFamily="49" charset="-128"/>
              </a:rPr>
              <a:t>inviolability of parentheses</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30</a:t>
            </a:fld>
            <a:endParaRPr lang="en-US"/>
          </a:p>
        </p:txBody>
      </p:sp>
      <p:sp>
        <p:nvSpPr>
          <p:cNvPr id="2" name="Title 1"/>
          <p:cNvSpPr>
            <a:spLocks noGrp="1"/>
          </p:cNvSpPr>
          <p:nvPr>
            <p:ph type="title"/>
          </p:nvPr>
        </p:nvSpPr>
        <p:spPr/>
        <p:txBody>
          <a:bodyPr/>
          <a:lstStyle/>
          <a:p>
            <a:r>
              <a:rPr lang="en-US" dirty="0" smtClean="0"/>
              <a:t>Mathematical </a:t>
            </a:r>
            <a:r>
              <a:rPr lang="en-US" dirty="0" err="1" smtClean="0"/>
              <a:t>identies</a:t>
            </a:r>
            <a:endParaRPr lang="en-US" dirty="0"/>
          </a:p>
        </p:txBody>
      </p:sp>
      <p:sp>
        <p:nvSpPr>
          <p:cNvPr id="5" name="TextBox 4"/>
          <p:cNvSpPr txBox="1"/>
          <p:nvPr/>
        </p:nvSpPr>
        <p:spPr>
          <a:xfrm>
            <a:off x="685800" y="4724400"/>
            <a:ext cx="1371600" cy="646331"/>
          </a:xfrm>
          <a:prstGeom prst="rect">
            <a:avLst/>
          </a:prstGeom>
          <a:noFill/>
        </p:spPr>
        <p:txBody>
          <a:bodyPr wrap="square" rtlCol="0">
            <a:spAutoFit/>
          </a:bodyPr>
          <a:lstStyle/>
          <a:p>
            <a:r>
              <a:rPr lang="en-US" dirty="0" smtClean="0"/>
              <a:t>a = </a:t>
            </a:r>
            <a:r>
              <a:rPr lang="en-US" dirty="0" err="1" smtClean="0"/>
              <a:t>b+c</a:t>
            </a:r>
            <a:r>
              <a:rPr lang="en-US" dirty="0" smtClean="0"/>
              <a:t>;</a:t>
            </a:r>
          </a:p>
          <a:p>
            <a:r>
              <a:rPr lang="en-US" dirty="0" smtClean="0"/>
              <a:t>d = </a:t>
            </a:r>
            <a:r>
              <a:rPr lang="en-US" dirty="0" err="1" smtClean="0"/>
              <a:t>c+e+b</a:t>
            </a:r>
            <a:endParaRPr lang="en-US" dirty="0"/>
          </a:p>
        </p:txBody>
      </p:sp>
      <p:sp>
        <p:nvSpPr>
          <p:cNvPr id="6" name="Right Arrow 5"/>
          <p:cNvSpPr/>
          <p:nvPr/>
        </p:nvSpPr>
        <p:spPr>
          <a:xfrm>
            <a:off x="1981200" y="48768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rearrange</a:t>
            </a:r>
            <a:endParaRPr lang="en-US" sz="1100" dirty="0"/>
          </a:p>
        </p:txBody>
      </p:sp>
      <p:sp>
        <p:nvSpPr>
          <p:cNvPr id="7" name="TextBox 6"/>
          <p:cNvSpPr txBox="1"/>
          <p:nvPr/>
        </p:nvSpPr>
        <p:spPr>
          <a:xfrm>
            <a:off x="3124200" y="4717473"/>
            <a:ext cx="1600200" cy="646331"/>
          </a:xfrm>
          <a:prstGeom prst="rect">
            <a:avLst/>
          </a:prstGeom>
          <a:noFill/>
        </p:spPr>
        <p:txBody>
          <a:bodyPr wrap="square" rtlCol="0">
            <a:spAutoFit/>
          </a:bodyPr>
          <a:lstStyle/>
          <a:p>
            <a:r>
              <a:rPr lang="en-US" dirty="0" smtClean="0"/>
              <a:t>a=</a:t>
            </a:r>
            <a:r>
              <a:rPr lang="en-US" dirty="0" err="1" smtClean="0"/>
              <a:t>b+c</a:t>
            </a:r>
            <a:r>
              <a:rPr lang="en-US" dirty="0" smtClean="0"/>
              <a:t>;</a:t>
            </a:r>
          </a:p>
          <a:p>
            <a:r>
              <a:rPr lang="en-US" dirty="0" smtClean="0"/>
              <a:t>d=</a:t>
            </a:r>
            <a:r>
              <a:rPr lang="en-US" dirty="0" err="1" smtClean="0"/>
              <a:t>b+c+e</a:t>
            </a:r>
            <a:endParaRPr lang="en-US" dirty="0"/>
          </a:p>
        </p:txBody>
      </p:sp>
      <p:sp>
        <p:nvSpPr>
          <p:cNvPr id="8" name="Right Arrow 7"/>
          <p:cNvSpPr/>
          <p:nvPr/>
        </p:nvSpPr>
        <p:spPr>
          <a:xfrm>
            <a:off x="4495800" y="4560332"/>
            <a:ext cx="1371600" cy="1140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eliminate </a:t>
            </a:r>
          </a:p>
          <a:p>
            <a:pPr algn="ctr"/>
            <a:endParaRPr lang="en-US" sz="900" dirty="0"/>
          </a:p>
          <a:p>
            <a:pPr algn="ctr"/>
            <a:r>
              <a:rPr lang="en-US" sz="900" dirty="0" smtClean="0"/>
              <a:t>eliminate common subexpression</a:t>
            </a:r>
          </a:p>
          <a:p>
            <a:pPr algn="ctr"/>
            <a:endParaRPr lang="en-US" sz="900" dirty="0" smtClean="0"/>
          </a:p>
          <a:p>
            <a:pPr algn="ctr"/>
            <a:endParaRPr lang="en-US" dirty="0"/>
          </a:p>
        </p:txBody>
      </p:sp>
      <p:sp>
        <p:nvSpPr>
          <p:cNvPr id="10" name="TextBox 9"/>
          <p:cNvSpPr txBox="1"/>
          <p:nvPr/>
        </p:nvSpPr>
        <p:spPr>
          <a:xfrm>
            <a:off x="6019800" y="4700155"/>
            <a:ext cx="1600200" cy="646331"/>
          </a:xfrm>
          <a:prstGeom prst="rect">
            <a:avLst/>
          </a:prstGeom>
          <a:noFill/>
        </p:spPr>
        <p:txBody>
          <a:bodyPr wrap="square" rtlCol="0">
            <a:spAutoFit/>
          </a:bodyPr>
          <a:lstStyle/>
          <a:p>
            <a:r>
              <a:rPr lang="en-US" dirty="0" smtClean="0"/>
              <a:t>a=</a:t>
            </a:r>
            <a:r>
              <a:rPr lang="en-US" dirty="0" err="1" smtClean="0"/>
              <a:t>b+c</a:t>
            </a:r>
            <a:r>
              <a:rPr lang="en-US" dirty="0" smtClean="0"/>
              <a:t>;</a:t>
            </a:r>
          </a:p>
          <a:p>
            <a:r>
              <a:rPr lang="en-US" dirty="0" smtClean="0"/>
              <a:t>d=</a:t>
            </a:r>
            <a:r>
              <a:rPr lang="en-US" dirty="0" err="1" smtClean="0"/>
              <a:t>a+e</a:t>
            </a:r>
            <a:endParaRPr lang="en-US" dirty="0"/>
          </a:p>
        </p:txBody>
      </p:sp>
      <p:sp>
        <p:nvSpPr>
          <p:cNvPr id="9" name="TextBox 8"/>
          <p:cNvSpPr txBox="1"/>
          <p:nvPr/>
        </p:nvSpPr>
        <p:spPr>
          <a:xfrm>
            <a:off x="381000" y="4191000"/>
            <a:ext cx="1371600" cy="369332"/>
          </a:xfrm>
          <a:prstGeom prst="rect">
            <a:avLst/>
          </a:prstGeom>
          <a:noFill/>
        </p:spPr>
        <p:txBody>
          <a:bodyPr wrap="square" rtlCol="0">
            <a:spAutoFit/>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eaLnBrk="1" hangingPunct="1">
              <a:lnSpc>
                <a:spcPct val="90000"/>
              </a:lnSpc>
            </a:pPr>
            <a:r>
              <a:rPr lang="en-US" sz="2400" dirty="0" smtClean="0"/>
              <a:t>a(x) &amp;&amp; b(y)</a:t>
            </a:r>
          </a:p>
          <a:p>
            <a:pPr lvl="1" eaLnBrk="1" hangingPunct="1">
              <a:lnSpc>
                <a:spcPct val="90000"/>
              </a:lnSpc>
            </a:pPr>
            <a:r>
              <a:rPr lang="en-US" sz="2000" dirty="0" smtClean="0"/>
              <a:t>no point in evaluating b(y) if a(x) is false</a:t>
            </a:r>
          </a:p>
          <a:p>
            <a:pPr eaLnBrk="1" hangingPunct="1">
              <a:lnSpc>
                <a:spcPct val="90000"/>
              </a:lnSpc>
            </a:pPr>
            <a:r>
              <a:rPr lang="en-US" sz="2400" dirty="0" smtClean="0"/>
              <a:t>a(x) || b(y)</a:t>
            </a:r>
          </a:p>
          <a:p>
            <a:pPr lvl="1" eaLnBrk="1" hangingPunct="1">
              <a:lnSpc>
                <a:spcPct val="90000"/>
              </a:lnSpc>
            </a:pPr>
            <a:r>
              <a:rPr lang="en-US" sz="2000" dirty="0" smtClean="0"/>
              <a:t>no point in evaluating b(y) if a(x) is true</a:t>
            </a:r>
          </a:p>
          <a:p>
            <a:pPr eaLnBrk="1" hangingPunct="1">
              <a:lnSpc>
                <a:spcPct val="90000"/>
              </a:lnSpc>
            </a:pPr>
            <a:r>
              <a:rPr lang="en-US" sz="2400" dirty="0" smtClean="0"/>
              <a:t>Short circuit evaluation often more efficient</a:t>
            </a:r>
          </a:p>
          <a:p>
            <a:pPr eaLnBrk="1" hangingPunct="1">
              <a:lnSpc>
                <a:spcPct val="90000"/>
              </a:lnSpc>
            </a:pPr>
            <a:r>
              <a:rPr lang="en-US" sz="2400" dirty="0" smtClean="0"/>
              <a:t>Changes semantics</a:t>
            </a:r>
          </a:p>
          <a:p>
            <a:pPr lvl="1" eaLnBrk="1" hangingPunct="1">
              <a:lnSpc>
                <a:spcPct val="90000"/>
              </a:lnSpc>
            </a:pPr>
            <a:r>
              <a:rPr lang="en-US" sz="2000" dirty="0" smtClean="0"/>
              <a:t>if (z != null &amp;&amp; </a:t>
            </a:r>
            <a:r>
              <a:rPr lang="en-US" sz="2000" dirty="0" err="1" smtClean="0"/>
              <a:t>z.w</a:t>
            </a:r>
            <a:r>
              <a:rPr lang="en-US" sz="2000" dirty="0" smtClean="0"/>
              <a:t> &gt; 0)…..</a:t>
            </a:r>
          </a:p>
          <a:p>
            <a:pPr lvl="1" eaLnBrk="1" hangingPunct="1">
              <a:lnSpc>
                <a:spcPct val="90000"/>
              </a:lnSpc>
            </a:pPr>
            <a:r>
              <a:rPr lang="en-US" sz="2000" dirty="0" err="1" smtClean="0"/>
              <a:t>z.w</a:t>
            </a:r>
            <a:r>
              <a:rPr lang="en-US" sz="2000" dirty="0" smtClean="0"/>
              <a:t> will not be evaluated if z is null</a:t>
            </a:r>
          </a:p>
          <a:p>
            <a:pPr eaLnBrk="1" hangingPunct="1">
              <a:lnSpc>
                <a:spcPct val="90000"/>
              </a:lnSpc>
            </a:pPr>
            <a:r>
              <a:rPr lang="en-US" sz="2400" dirty="0" smtClean="0"/>
              <a:t>If subexpressions have side effects, short circuit evaluation may not be desirable.  Some languages provide both</a:t>
            </a:r>
          </a:p>
        </p:txBody>
      </p:sp>
      <p:sp>
        <p:nvSpPr>
          <p:cNvPr id="41986" name="Rectangle 2"/>
          <p:cNvSpPr>
            <a:spLocks noGrp="1" noChangeArrowheads="1"/>
          </p:cNvSpPr>
          <p:nvPr>
            <p:ph type="title"/>
          </p:nvPr>
        </p:nvSpPr>
        <p:spPr/>
        <p:txBody>
          <a:bodyPr/>
          <a:lstStyle/>
          <a:p>
            <a:pPr eaLnBrk="1" hangingPunct="1">
              <a:lnSpc>
                <a:spcPct val="110000"/>
              </a:lnSpc>
            </a:pPr>
            <a:r>
              <a:rPr lang="en-US" smtClean="0"/>
              <a:t>Short circuit evaluation</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457200" y="381000"/>
            <a:ext cx="8305800" cy="6096000"/>
          </a:xfrm>
        </p:spPr>
        <p:txBody>
          <a:bodyPr>
            <a:normAutofit lnSpcReduction="10000"/>
          </a:bodyPr>
          <a:lstStyle/>
          <a:p>
            <a:pPr eaLnBrk="1" hangingPunct="1"/>
            <a:r>
              <a:rPr lang="en-US" sz="2800" smtClean="0"/>
              <a:t>C, C++ define “sequence points” that constrain order of evaluation.</a:t>
            </a:r>
          </a:p>
          <a:p>
            <a:pPr lvl="1" eaLnBrk="1" hangingPunct="1"/>
            <a:r>
              <a:rPr lang="en-US" sz="2400" smtClean="0"/>
              <a:t>Between sequence points, the order is unconstrained.</a:t>
            </a:r>
          </a:p>
          <a:p>
            <a:pPr lvl="1" eaLnBrk="1" hangingPunct="1"/>
            <a:r>
              <a:rPr lang="en-US" sz="2400" smtClean="0"/>
              <a:t>There are few sequence points, which can lead to unpleasant surprises</a:t>
            </a:r>
          </a:p>
          <a:p>
            <a:pPr lvl="1" eaLnBrk="1" hangingPunct="1"/>
            <a:r>
              <a:rPr lang="en-US" sz="2400" smtClean="0"/>
              <a:t>Sequence points</a:t>
            </a:r>
          </a:p>
          <a:p>
            <a:pPr lvl="2" eaLnBrk="1" hangingPunct="1"/>
            <a:r>
              <a:rPr lang="en-US" sz="2000" smtClean="0"/>
              <a:t>at the end of a full expression  (usally marked by ;)</a:t>
            </a:r>
          </a:p>
          <a:p>
            <a:pPr lvl="2" eaLnBrk="1" hangingPunct="1"/>
            <a:r>
              <a:rPr lang="en-US" sz="2000" smtClean="0"/>
              <a:t>after the evaluation of all function arguments in a function call and before execution of any expressions in the function body </a:t>
            </a:r>
          </a:p>
          <a:p>
            <a:pPr lvl="2" eaLnBrk="1" hangingPunct="1"/>
            <a:r>
              <a:rPr lang="en-US" sz="2000" smtClean="0"/>
              <a:t>after copying of a returned value and before execution of any expressions outside the function </a:t>
            </a:r>
          </a:p>
          <a:p>
            <a:pPr lvl="2" eaLnBrk="1" hangingPunct="1"/>
            <a:r>
              <a:rPr lang="en-US" sz="2000" smtClean="0"/>
              <a:t>after evaluation of the first expression in a&amp;&amp;b,  a||b,  a?b:c,  or  a,b </a:t>
            </a:r>
          </a:p>
          <a:p>
            <a:pPr lvl="2" eaLnBrk="1" hangingPunct="1"/>
            <a:r>
              <a:rPr lang="en-US" sz="2000" smtClean="0"/>
              <a:t>after the initialization of each base and member in the constructor initialization list </a:t>
            </a:r>
          </a:p>
          <a:p>
            <a:pPr lvl="1" eaLnBrk="1" hangingPunct="1"/>
            <a:endParaRPr lang="en-US" sz="2400" smtClean="0"/>
          </a:p>
          <a:p>
            <a:pPr eaLnBrk="1" hangingPunct="1"/>
            <a:endParaRPr lang="en-US" sz="2800" smtClean="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457200" y="990600"/>
            <a:ext cx="8229600" cy="5135563"/>
          </a:xfrm>
        </p:spPr>
        <p:txBody>
          <a:bodyPr/>
          <a:lstStyle/>
          <a:p>
            <a:pPr eaLnBrk="1" hangingPunct="1"/>
            <a:r>
              <a:rPr lang="en-US" dirty="0" smtClean="0"/>
              <a:t>Example</a:t>
            </a:r>
          </a:p>
          <a:p>
            <a:pPr eaLnBrk="1" hangingPunct="1"/>
            <a:endParaRPr lang="en-US" dirty="0" smtClean="0"/>
          </a:p>
          <a:p>
            <a:pPr lvl="1" eaLnBrk="1" hangingPunct="1"/>
            <a:r>
              <a:rPr lang="en-US" dirty="0" smtClean="0"/>
              <a:t>Assume </a:t>
            </a:r>
            <a:r>
              <a:rPr lang="en-US" dirty="0" err="1" smtClean="0"/>
              <a:t>i</a:t>
            </a:r>
            <a:r>
              <a:rPr lang="en-US" dirty="0" smtClean="0"/>
              <a:t> has value 1 before the expression</a:t>
            </a:r>
          </a:p>
          <a:p>
            <a:pPr eaLnBrk="1" hangingPunct="1">
              <a:buFontTx/>
              <a:buNone/>
            </a:pPr>
            <a:endParaRPr lang="en-US" dirty="0" smtClean="0"/>
          </a:p>
          <a:p>
            <a:pPr eaLnBrk="1" hangingPunct="1">
              <a:buFontTx/>
              <a:buNone/>
            </a:pPr>
            <a:r>
              <a:rPr lang="en-US" dirty="0" smtClean="0"/>
              <a:t>		</a:t>
            </a:r>
            <a:r>
              <a:rPr lang="en-US" sz="3600" dirty="0" smtClean="0">
                <a:solidFill>
                  <a:schemeClr val="hlink"/>
                </a:solidFill>
              </a:rPr>
              <a:t>x[</a:t>
            </a:r>
            <a:r>
              <a:rPr lang="en-US" sz="3600" dirty="0" err="1" smtClean="0">
                <a:solidFill>
                  <a:schemeClr val="hlink"/>
                </a:solidFill>
              </a:rPr>
              <a:t>i</a:t>
            </a:r>
            <a:r>
              <a:rPr lang="en-US" sz="3600" dirty="0" smtClean="0">
                <a:solidFill>
                  <a:schemeClr val="hlink"/>
                </a:solidFill>
              </a:rPr>
              <a:t>] = </a:t>
            </a:r>
            <a:r>
              <a:rPr lang="en-US" sz="3600" dirty="0" err="1" smtClean="0">
                <a:solidFill>
                  <a:schemeClr val="hlink"/>
                </a:solidFill>
              </a:rPr>
              <a:t>i</a:t>
            </a:r>
            <a:r>
              <a:rPr lang="en-US" sz="3600" dirty="0" smtClean="0">
                <a:solidFill>
                  <a:schemeClr val="hlink"/>
                </a:solidFill>
              </a:rPr>
              <a:t>++  +   1;</a:t>
            </a:r>
          </a:p>
          <a:p>
            <a:pPr eaLnBrk="1" hangingPunct="1">
              <a:buFontTx/>
              <a:buNone/>
            </a:pPr>
            <a:endParaRPr lang="en-US" sz="3600" dirty="0" smtClean="0">
              <a:solidFill>
                <a:schemeClr val="hlink"/>
              </a:solidFill>
            </a:endParaRPr>
          </a:p>
          <a:p>
            <a:pPr lvl="1" eaLnBrk="1" hangingPunct="1">
              <a:buFontTx/>
              <a:buNone/>
            </a:pPr>
            <a:r>
              <a:rPr lang="en-US" dirty="0" smtClean="0"/>
              <a:t>What happens?????</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457200" y="990600"/>
            <a:ext cx="8229600" cy="5410200"/>
          </a:xfrm>
        </p:spPr>
        <p:txBody>
          <a:bodyPr/>
          <a:lstStyle/>
          <a:p>
            <a:pPr eaLnBrk="1" hangingPunct="1"/>
            <a:r>
              <a:rPr lang="en-US" dirty="0" smtClean="0"/>
              <a:t>Example</a:t>
            </a:r>
          </a:p>
          <a:p>
            <a:pPr eaLnBrk="1" hangingPunct="1"/>
            <a:endParaRPr lang="en-US" dirty="0" smtClean="0"/>
          </a:p>
          <a:p>
            <a:pPr lvl="1" eaLnBrk="1" hangingPunct="1"/>
            <a:r>
              <a:rPr lang="en-US" dirty="0" smtClean="0"/>
              <a:t>Assume </a:t>
            </a:r>
            <a:r>
              <a:rPr lang="en-US" dirty="0" err="1" smtClean="0"/>
              <a:t>i</a:t>
            </a:r>
            <a:r>
              <a:rPr lang="en-US" dirty="0" smtClean="0"/>
              <a:t> has value 1 before the expression</a:t>
            </a:r>
          </a:p>
          <a:p>
            <a:pPr eaLnBrk="1" hangingPunct="1">
              <a:buFontTx/>
              <a:buNone/>
            </a:pPr>
            <a:endParaRPr lang="en-US" dirty="0" smtClean="0"/>
          </a:p>
          <a:p>
            <a:pPr eaLnBrk="1" hangingPunct="1">
              <a:buFontTx/>
              <a:buNone/>
            </a:pPr>
            <a:r>
              <a:rPr lang="en-US" dirty="0" smtClean="0"/>
              <a:t>		</a:t>
            </a:r>
            <a:r>
              <a:rPr lang="en-US" sz="3600" dirty="0" smtClean="0">
                <a:solidFill>
                  <a:schemeClr val="hlink"/>
                </a:solidFill>
              </a:rPr>
              <a:t>x[</a:t>
            </a:r>
            <a:r>
              <a:rPr lang="en-US" sz="3600" dirty="0" err="1" smtClean="0">
                <a:solidFill>
                  <a:schemeClr val="hlink"/>
                </a:solidFill>
              </a:rPr>
              <a:t>i</a:t>
            </a:r>
            <a:r>
              <a:rPr lang="en-US" sz="3600" dirty="0" smtClean="0">
                <a:solidFill>
                  <a:schemeClr val="hlink"/>
                </a:solidFill>
              </a:rPr>
              <a:t>] = </a:t>
            </a:r>
            <a:r>
              <a:rPr lang="en-US" sz="3600" dirty="0" err="1" smtClean="0">
                <a:solidFill>
                  <a:schemeClr val="hlink"/>
                </a:solidFill>
              </a:rPr>
              <a:t>i</a:t>
            </a:r>
            <a:r>
              <a:rPr lang="en-US" sz="3600" dirty="0" smtClean="0">
                <a:solidFill>
                  <a:schemeClr val="hlink"/>
                </a:solidFill>
              </a:rPr>
              <a:t>++  +   1;</a:t>
            </a:r>
          </a:p>
          <a:p>
            <a:pPr eaLnBrk="1" hangingPunct="1">
              <a:buFontTx/>
              <a:buNone/>
            </a:pPr>
            <a:endParaRPr lang="en-US" sz="3600" dirty="0" smtClean="0">
              <a:solidFill>
                <a:schemeClr val="hlink"/>
              </a:solidFill>
            </a:endParaRPr>
          </a:p>
          <a:p>
            <a:pPr lvl="1" eaLnBrk="1" hangingPunct="1">
              <a:buFontTx/>
              <a:buNone/>
            </a:pPr>
            <a:r>
              <a:rPr lang="en-US" dirty="0" smtClean="0"/>
              <a:t>Undefined.</a:t>
            </a:r>
          </a:p>
          <a:p>
            <a:pPr lvl="1" eaLnBrk="1" hangingPunct="1">
              <a:buFontTx/>
              <a:buNone/>
            </a:pPr>
            <a:r>
              <a:rPr lang="en-US" dirty="0"/>
              <a:t>	</a:t>
            </a:r>
            <a:r>
              <a:rPr lang="en-US" dirty="0" smtClean="0"/>
              <a:t>If lhs address evaluated first, then x[1] = 2</a:t>
            </a:r>
          </a:p>
          <a:p>
            <a:pPr lvl="1" eaLnBrk="1" hangingPunct="1">
              <a:buFontTx/>
              <a:buNone/>
            </a:pPr>
            <a:r>
              <a:rPr lang="en-US" dirty="0"/>
              <a:t>	</a:t>
            </a:r>
            <a:r>
              <a:rPr lang="en-US" dirty="0" smtClean="0"/>
              <a:t>If </a:t>
            </a:r>
            <a:r>
              <a:rPr lang="en-US" dirty="0" err="1" smtClean="0"/>
              <a:t>rhs</a:t>
            </a:r>
            <a:r>
              <a:rPr lang="en-US" dirty="0" smtClean="0"/>
              <a:t> </a:t>
            </a:r>
            <a:r>
              <a:rPr lang="en-US" dirty="0" err="1" smtClean="0"/>
              <a:t>evaluted</a:t>
            </a:r>
            <a:r>
              <a:rPr lang="en-US" dirty="0" smtClean="0"/>
              <a:t> first, x[2] = 2</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457200" y="838200"/>
            <a:ext cx="8229600" cy="5287963"/>
          </a:xfrm>
        </p:spPr>
        <p:txBody>
          <a:bodyPr/>
          <a:lstStyle/>
          <a:p>
            <a:pPr eaLnBrk="1" hangingPunct="1"/>
            <a:endParaRPr lang="en-US" smtClean="0"/>
          </a:p>
          <a:p>
            <a:pPr eaLnBrk="1" hangingPunct="1">
              <a:buFontTx/>
              <a:buNone/>
            </a:pPr>
            <a:r>
              <a:rPr lang="en-US" smtClean="0"/>
              <a:t>assume i==1, j==2</a:t>
            </a:r>
          </a:p>
          <a:p>
            <a:pPr eaLnBrk="1" hangingPunct="1">
              <a:buFontTx/>
              <a:buNone/>
            </a:pPr>
            <a:endParaRPr lang="en-US" smtClean="0"/>
          </a:p>
          <a:p>
            <a:pPr eaLnBrk="1" hangingPunct="1">
              <a:buFontTx/>
              <a:buNone/>
            </a:pPr>
            <a:r>
              <a:rPr lang="en-US" smtClean="0">
                <a:solidFill>
                  <a:schemeClr val="hlink"/>
                </a:solidFill>
              </a:rPr>
              <a:t>	f( i++, j++, i+j)</a:t>
            </a:r>
          </a:p>
          <a:p>
            <a:pPr eaLnBrk="1" hangingPunct="1">
              <a:buFontTx/>
              <a:buNone/>
            </a:pPr>
            <a:endParaRPr lang="en-US" smtClean="0">
              <a:solidFill>
                <a:schemeClr val="hlink"/>
              </a:solidFill>
            </a:endParaRPr>
          </a:p>
          <a:p>
            <a:pPr eaLnBrk="1" hangingPunct="1">
              <a:buFontTx/>
              <a:buNone/>
            </a:pPr>
            <a:r>
              <a:rPr lang="en-US" smtClean="0"/>
              <a:t>What value is passed to f in the 3</a:t>
            </a:r>
            <a:r>
              <a:rPr lang="en-US" baseline="30000" smtClean="0"/>
              <a:t>rd</a:t>
            </a:r>
            <a:r>
              <a:rPr lang="en-US" smtClean="0"/>
              <a:t> parameter????</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a:xfrm>
            <a:off x="457200" y="838200"/>
            <a:ext cx="8229600" cy="5287963"/>
          </a:xfrm>
        </p:spPr>
        <p:txBody>
          <a:bodyPr/>
          <a:lstStyle/>
          <a:p>
            <a:pPr eaLnBrk="1" hangingPunct="1"/>
            <a:endParaRPr lang="en-US" smtClean="0"/>
          </a:p>
          <a:p>
            <a:pPr eaLnBrk="1" hangingPunct="1">
              <a:buFontTx/>
              <a:buNone/>
            </a:pPr>
            <a:r>
              <a:rPr lang="en-US" smtClean="0"/>
              <a:t>assume i==1, j==2</a:t>
            </a:r>
          </a:p>
          <a:p>
            <a:pPr eaLnBrk="1" hangingPunct="1">
              <a:buFontTx/>
              <a:buNone/>
            </a:pPr>
            <a:endParaRPr lang="en-US" smtClean="0"/>
          </a:p>
          <a:p>
            <a:pPr eaLnBrk="1" hangingPunct="1">
              <a:buFontTx/>
              <a:buNone/>
            </a:pPr>
            <a:r>
              <a:rPr lang="en-US" smtClean="0">
                <a:solidFill>
                  <a:schemeClr val="hlink"/>
                </a:solidFill>
              </a:rPr>
              <a:t>	f( i++, j++, i+j)</a:t>
            </a:r>
          </a:p>
          <a:p>
            <a:pPr eaLnBrk="1" hangingPunct="1">
              <a:buFontTx/>
              <a:buNone/>
            </a:pPr>
            <a:endParaRPr lang="en-US" smtClean="0">
              <a:solidFill>
                <a:schemeClr val="hlink"/>
              </a:solidFill>
            </a:endParaRPr>
          </a:p>
          <a:p>
            <a:pPr eaLnBrk="1" hangingPunct="1">
              <a:buFontTx/>
              <a:buNone/>
            </a:pPr>
            <a:r>
              <a:rPr lang="en-US" smtClean="0"/>
              <a:t>What value is passed to f in the 3</a:t>
            </a:r>
            <a:r>
              <a:rPr lang="en-US" baseline="30000" smtClean="0"/>
              <a:t>rd</a:t>
            </a:r>
            <a:r>
              <a:rPr lang="en-US" smtClean="0"/>
              <a:t> parameter????</a:t>
            </a:r>
          </a:p>
          <a:p>
            <a:pPr eaLnBrk="1" hangingPunct="1">
              <a:buFontTx/>
              <a:buNone/>
            </a:pPr>
            <a:endParaRPr lang="en-US" smtClean="0"/>
          </a:p>
          <a:p>
            <a:pPr eaLnBrk="1" hangingPunct="1">
              <a:buFontTx/>
              <a:buNone/>
            </a:pPr>
            <a:r>
              <a:rPr lang="en-US" smtClean="0">
                <a:solidFill>
                  <a:srgbClr val="FF0066"/>
                </a:solidFill>
              </a:rPr>
              <a:t>Could be 3,4,5</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457200" y="762000"/>
            <a:ext cx="8229600" cy="5364163"/>
          </a:xfrm>
        </p:spPr>
        <p:txBody>
          <a:bodyPr/>
          <a:lstStyle/>
          <a:p>
            <a:pPr eaLnBrk="1" hangingPunct="1">
              <a:buFontTx/>
              <a:buNone/>
            </a:pPr>
            <a:r>
              <a:rPr lang="en-US" smtClean="0"/>
              <a:t>Need to avoid complex expressions</a:t>
            </a:r>
          </a:p>
          <a:p>
            <a:pPr eaLnBrk="1" hangingPunct="1">
              <a:buFontTx/>
              <a:buNone/>
            </a:pPr>
            <a:endParaRPr lang="en-US" smtClean="0"/>
          </a:p>
          <a:p>
            <a:pPr eaLnBrk="1" hangingPunct="1">
              <a:buFontTx/>
              <a:buNone/>
            </a:pPr>
            <a:r>
              <a:rPr lang="en-US" smtClean="0"/>
              <a:t>	instead of </a:t>
            </a:r>
          </a:p>
          <a:p>
            <a:pPr eaLnBrk="1" hangingPunct="1">
              <a:buFontTx/>
              <a:buNone/>
            </a:pPr>
            <a:r>
              <a:rPr lang="en-US" smtClean="0"/>
              <a:t>	</a:t>
            </a:r>
            <a:r>
              <a:rPr lang="en-US" sz="3600" smtClean="0">
                <a:solidFill>
                  <a:schemeClr val="hlink"/>
                </a:solidFill>
              </a:rPr>
              <a:t>x[i] = i++  +   1;</a:t>
            </a:r>
          </a:p>
          <a:p>
            <a:pPr eaLnBrk="1" hangingPunct="1">
              <a:buFontTx/>
              <a:buNone/>
            </a:pPr>
            <a:endParaRPr lang="en-US" smtClean="0"/>
          </a:p>
          <a:p>
            <a:pPr eaLnBrk="1" hangingPunct="1">
              <a:buFontTx/>
              <a:buNone/>
            </a:pPr>
            <a:r>
              <a:rPr lang="en-US" smtClean="0"/>
              <a:t>write, say</a:t>
            </a:r>
          </a:p>
          <a:p>
            <a:pPr eaLnBrk="1" hangingPunct="1">
              <a:buFontTx/>
              <a:buNone/>
            </a:pPr>
            <a:r>
              <a:rPr lang="en-US" smtClean="0"/>
              <a:t>   </a:t>
            </a:r>
            <a:r>
              <a:rPr lang="en-US" smtClean="0">
                <a:solidFill>
                  <a:schemeClr val="hlink"/>
                </a:solidFill>
              </a:rPr>
              <a:t>x[i] = i+1;</a:t>
            </a:r>
          </a:p>
          <a:p>
            <a:pPr eaLnBrk="1" hangingPunct="1">
              <a:buFontTx/>
              <a:buNone/>
            </a:pPr>
            <a:r>
              <a:rPr lang="en-US" smtClean="0">
                <a:solidFill>
                  <a:schemeClr val="hlink"/>
                </a:solidFill>
              </a:rPr>
              <a:t>   i++ </a:t>
            </a:r>
          </a:p>
          <a:p>
            <a:pPr eaLnBrk="1" hangingPunct="1">
              <a:buFontTx/>
              <a:buNone/>
            </a:pPr>
            <a:r>
              <a:rPr lang="en-US" smtClean="0"/>
              <a:t>  (or whatever)</a:t>
            </a:r>
          </a:p>
          <a:p>
            <a:pPr eaLnBrk="1" hangingPunct="1">
              <a:buFontTx/>
              <a:buNone/>
            </a:pPr>
            <a:endParaRPr lang="en-US" smtClean="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457200" y="990600"/>
            <a:ext cx="8229600" cy="5135563"/>
          </a:xfrm>
        </p:spPr>
        <p:txBody>
          <a:bodyPr/>
          <a:lstStyle/>
          <a:p>
            <a:pPr eaLnBrk="1" hangingPunct="1"/>
            <a:r>
              <a:rPr lang="en-US" smtClean="0"/>
              <a:t>instead of </a:t>
            </a:r>
          </a:p>
          <a:p>
            <a:pPr lvl="1" eaLnBrk="1" hangingPunct="1">
              <a:buFontTx/>
              <a:buNone/>
            </a:pPr>
            <a:r>
              <a:rPr lang="en-US" smtClean="0">
                <a:solidFill>
                  <a:schemeClr val="hlink"/>
                </a:solidFill>
              </a:rPr>
              <a:t>f(i++,j++,i+j)</a:t>
            </a:r>
          </a:p>
          <a:p>
            <a:pPr lvl="1" eaLnBrk="1" hangingPunct="1">
              <a:buFontTx/>
              <a:buNone/>
            </a:pPr>
            <a:endParaRPr lang="en-US" smtClean="0">
              <a:solidFill>
                <a:schemeClr val="hlink"/>
              </a:solidFill>
            </a:endParaRPr>
          </a:p>
          <a:p>
            <a:pPr eaLnBrk="1" hangingPunct="1"/>
            <a:r>
              <a:rPr lang="en-US" smtClean="0"/>
              <a:t>write</a:t>
            </a:r>
          </a:p>
          <a:p>
            <a:pPr lvl="1" eaLnBrk="1" hangingPunct="1">
              <a:buFontTx/>
              <a:buNone/>
            </a:pPr>
            <a:r>
              <a:rPr lang="en-US" smtClean="0">
                <a:solidFill>
                  <a:schemeClr val="hlink"/>
                </a:solidFill>
              </a:rPr>
              <a:t>i++;</a:t>
            </a:r>
          </a:p>
          <a:p>
            <a:pPr lvl="1" eaLnBrk="1" hangingPunct="1">
              <a:buFontTx/>
              <a:buNone/>
            </a:pPr>
            <a:r>
              <a:rPr lang="en-US" smtClean="0">
                <a:solidFill>
                  <a:schemeClr val="hlink"/>
                </a:solidFill>
              </a:rPr>
              <a:t>j++;</a:t>
            </a:r>
          </a:p>
          <a:p>
            <a:pPr lvl="1" eaLnBrk="1" hangingPunct="1">
              <a:buFontTx/>
              <a:buNone/>
            </a:pPr>
            <a:r>
              <a:rPr lang="en-US" smtClean="0">
                <a:solidFill>
                  <a:schemeClr val="hlink"/>
                </a:solidFill>
              </a:rPr>
              <a:t>f(i,j,i+j)</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1600200"/>
            <a:ext cx="8229600" cy="4876800"/>
          </a:xfrm>
        </p:spPr>
        <p:txBody>
          <a:bodyPr/>
          <a:lstStyle/>
          <a:p>
            <a:pPr marL="609600" indent="-609600" eaLnBrk="1" hangingPunct="1">
              <a:lnSpc>
                <a:spcPct val="80000"/>
              </a:lnSpc>
            </a:pPr>
            <a:r>
              <a:rPr lang="en-US" sz="2800" smtClean="0"/>
              <a:t>unstructured control flow</a:t>
            </a:r>
          </a:p>
          <a:p>
            <a:pPr marL="990600" lvl="1" indent="-533400" eaLnBrk="1" hangingPunct="1">
              <a:lnSpc>
                <a:spcPct val="80000"/>
              </a:lnSpc>
            </a:pPr>
            <a:r>
              <a:rPr lang="en-US" sz="2400" smtClean="0"/>
              <a:t>use goto statement</a:t>
            </a:r>
          </a:p>
          <a:p>
            <a:pPr marL="990600" lvl="1" indent="-533400" eaLnBrk="1" hangingPunct="1">
              <a:lnSpc>
                <a:spcPct val="80000"/>
              </a:lnSpc>
            </a:pPr>
            <a:r>
              <a:rPr lang="en-US" sz="2400" smtClean="0"/>
              <a:t>Fortran example</a:t>
            </a:r>
          </a:p>
          <a:p>
            <a:pPr marL="1371600" lvl="2" indent="-457200" eaLnBrk="1" hangingPunct="1">
              <a:lnSpc>
                <a:spcPct val="80000"/>
              </a:lnSpc>
              <a:buFontTx/>
              <a:buNone/>
            </a:pPr>
            <a:r>
              <a:rPr lang="en-US" sz="2000" smtClean="0"/>
              <a:t>          if condition goto 10</a:t>
            </a:r>
          </a:p>
          <a:p>
            <a:pPr marL="1371600" lvl="2" indent="-457200" eaLnBrk="1" hangingPunct="1">
              <a:lnSpc>
                <a:spcPct val="80000"/>
              </a:lnSpc>
              <a:buFontTx/>
              <a:buNone/>
            </a:pPr>
            <a:r>
              <a:rPr lang="en-US" sz="2000" smtClean="0"/>
              <a:t>	       ….</a:t>
            </a:r>
          </a:p>
          <a:p>
            <a:pPr marL="1371600" lvl="2" indent="-457200" eaLnBrk="1" hangingPunct="1">
              <a:lnSpc>
                <a:spcPct val="80000"/>
              </a:lnSpc>
              <a:buFontTx/>
              <a:buAutoNum type="arabicPlain" startAt="10"/>
            </a:pPr>
            <a:r>
              <a:rPr lang="en-US" sz="2000" smtClean="0"/>
              <a:t>…</a:t>
            </a:r>
          </a:p>
          <a:p>
            <a:pPr marL="609600" indent="-609600" eaLnBrk="1" hangingPunct="1">
              <a:lnSpc>
                <a:spcPct val="80000"/>
              </a:lnSpc>
            </a:pPr>
            <a:endParaRPr lang="en-US" sz="2800" smtClean="0"/>
          </a:p>
          <a:p>
            <a:pPr marL="609600" indent="-609600" eaLnBrk="1" hangingPunct="1">
              <a:lnSpc>
                <a:spcPct val="80000"/>
              </a:lnSpc>
            </a:pPr>
            <a:r>
              <a:rPr lang="en-US" sz="2800" smtClean="0"/>
              <a:t>structured</a:t>
            </a:r>
          </a:p>
          <a:p>
            <a:pPr marL="990600" lvl="1" indent="-533400" eaLnBrk="1" hangingPunct="1">
              <a:lnSpc>
                <a:spcPct val="80000"/>
              </a:lnSpc>
              <a:buFontTx/>
              <a:buChar char="•"/>
            </a:pPr>
            <a:r>
              <a:rPr lang="en-US" sz="2400" smtClean="0"/>
              <a:t>use only sequencing, selection, and iteration</a:t>
            </a:r>
          </a:p>
          <a:p>
            <a:pPr marL="990600" lvl="1" indent="-533400" eaLnBrk="1" hangingPunct="1">
              <a:lnSpc>
                <a:spcPct val="80000"/>
              </a:lnSpc>
              <a:buFontTx/>
              <a:buChar char="•"/>
            </a:pPr>
            <a:r>
              <a:rPr lang="en-US" sz="2400" smtClean="0"/>
              <a:t>use boundaries of lexically nested constructs as targets of branches instead of labels</a:t>
            </a:r>
          </a:p>
          <a:p>
            <a:pPr marL="990600" lvl="1" indent="-533400" eaLnBrk="1" hangingPunct="1">
              <a:lnSpc>
                <a:spcPct val="80000"/>
              </a:lnSpc>
              <a:buFontTx/>
              <a:buChar char="•"/>
            </a:pPr>
            <a:r>
              <a:rPr lang="en-US" sz="2400" smtClean="0">
                <a:solidFill>
                  <a:srgbClr val="0066FF"/>
                </a:solidFill>
              </a:rPr>
              <a:t>“structured programming</a:t>
            </a:r>
            <a:r>
              <a:rPr lang="en-US" sz="2400" smtClean="0"/>
              <a:t>” was the hot trend in the 1970’s</a:t>
            </a:r>
          </a:p>
        </p:txBody>
      </p:sp>
      <p:sp>
        <p:nvSpPr>
          <p:cNvPr id="35842" name="Rectangle 2"/>
          <p:cNvSpPr>
            <a:spLocks noGrp="1" noChangeArrowheads="1"/>
          </p:cNvSpPr>
          <p:nvPr>
            <p:ph type="title"/>
          </p:nvPr>
        </p:nvSpPr>
        <p:spPr/>
        <p:txBody>
          <a:bodyPr/>
          <a:lstStyle/>
          <a:p>
            <a:pPr eaLnBrk="1" hangingPunct="1"/>
            <a:r>
              <a:rPr lang="en-US" smtClean="0"/>
              <a:t>Structured vs Unstructured flow</a:t>
            </a:r>
          </a:p>
        </p:txBody>
      </p:sp>
      <p:sp>
        <p:nvSpPr>
          <p:cNvPr id="35844" name="AutoShape 4"/>
          <p:cNvSpPr>
            <a:spLocks noChangeArrowheads="1"/>
          </p:cNvSpPr>
          <p:nvPr/>
        </p:nvSpPr>
        <p:spPr bwMode="auto">
          <a:xfrm>
            <a:off x="6248400" y="1905000"/>
            <a:ext cx="2057400" cy="1371600"/>
          </a:xfrm>
          <a:prstGeom prst="cloudCallout">
            <a:avLst>
              <a:gd name="adj1" fmla="val -120986"/>
              <a:gd name="adj2" fmla="val -12500"/>
            </a:avLst>
          </a:prstGeom>
          <a:solidFill>
            <a:schemeClr val="accent1"/>
          </a:solidFill>
          <a:ln w="9525">
            <a:solidFill>
              <a:schemeClr val="tx1"/>
            </a:solidFill>
            <a:round/>
            <a:headEnd/>
            <a:tailEnd/>
          </a:ln>
        </p:spPr>
        <p:txBody>
          <a:bodyPr/>
          <a:lstStyle/>
          <a:p>
            <a:pPr algn="ctr"/>
            <a:r>
              <a:rPr lang="en-US"/>
              <a:t>spaghetti code</a:t>
            </a:r>
          </a:p>
        </p:txBody>
      </p:sp>
      <p:sp>
        <p:nvSpPr>
          <p:cNvPr id="5" name="Slide Number Placeholder 4"/>
          <p:cNvSpPr>
            <a:spLocks noGrp="1"/>
          </p:cNvSpPr>
          <p:nvPr>
            <p:ph type="sldNum" sz="quarter" idx="12"/>
          </p:nvPr>
        </p:nvSpPr>
        <p:spPr/>
        <p:txBody>
          <a:bodyPr/>
          <a:lstStyle/>
          <a:p>
            <a:pPr>
              <a:defRPr/>
            </a:pPr>
            <a:fld id="{5E6B495E-2C94-447C-A733-3659DF22D547}"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457200" y="609600"/>
            <a:ext cx="8229600" cy="5516563"/>
          </a:xfrm>
        </p:spPr>
        <p:txBody>
          <a:bodyPr/>
          <a:lstStyle/>
          <a:p>
            <a:pPr lvl="1" eaLnBrk="1" hangingPunct="1">
              <a:lnSpc>
                <a:spcPct val="110000"/>
              </a:lnSpc>
            </a:pPr>
            <a:r>
              <a:rPr lang="en-US" dirty="0" smtClean="0">
                <a:solidFill>
                  <a:srgbClr val="0066FF"/>
                </a:solidFill>
                <a:ea typeface="MS Mincho" pitchFamily="49" charset="-128"/>
              </a:rPr>
              <a:t>Selection</a:t>
            </a:r>
          </a:p>
          <a:p>
            <a:pPr lvl="2" eaLnBrk="1" hangingPunct="1">
              <a:lnSpc>
                <a:spcPct val="110000"/>
              </a:lnSpc>
            </a:pPr>
            <a:r>
              <a:rPr lang="en-US" dirty="0" smtClean="0">
                <a:ea typeface="MS Mincho" pitchFamily="49" charset="-128"/>
              </a:rPr>
              <a:t>a choice is made between two or more alternatives (statements or expressions) depending on a condition determined at runtime. </a:t>
            </a:r>
          </a:p>
          <a:p>
            <a:pPr lvl="2" eaLnBrk="1" hangingPunct="1">
              <a:lnSpc>
                <a:spcPct val="110000"/>
              </a:lnSpc>
            </a:pPr>
            <a:r>
              <a:rPr lang="en-US" dirty="0" smtClean="0">
                <a:ea typeface="MS Mincho" pitchFamily="49" charset="-128"/>
              </a:rPr>
              <a:t>if, case (switch) statements</a:t>
            </a:r>
          </a:p>
          <a:p>
            <a:pPr lvl="2" eaLnBrk="1" hangingPunct="1">
              <a:lnSpc>
                <a:spcPct val="110000"/>
              </a:lnSpc>
            </a:pPr>
            <a:r>
              <a:rPr lang="en-US" dirty="0" smtClean="0">
                <a:ea typeface="MS Mincho" pitchFamily="49" charset="-128"/>
              </a:rPr>
              <a:t>Sometimes called alternative statements</a:t>
            </a:r>
          </a:p>
          <a:p>
            <a:pPr lvl="1" eaLnBrk="1" hangingPunct="1">
              <a:lnSpc>
                <a:spcPct val="110000"/>
              </a:lnSpc>
            </a:pPr>
            <a:r>
              <a:rPr lang="en-US" dirty="0" smtClean="0">
                <a:solidFill>
                  <a:srgbClr val="0066FF"/>
                </a:solidFill>
                <a:ea typeface="MS Mincho" pitchFamily="49" charset="-128"/>
              </a:rPr>
              <a:t>Iteration</a:t>
            </a:r>
          </a:p>
          <a:p>
            <a:pPr lvl="2" eaLnBrk="1" hangingPunct="1">
              <a:lnSpc>
                <a:spcPct val="110000"/>
              </a:lnSpc>
            </a:pPr>
            <a:r>
              <a:rPr lang="en-US" dirty="0" smtClean="0">
                <a:ea typeface="MS Mincho" pitchFamily="49" charset="-128"/>
              </a:rPr>
              <a:t>a given code fragment is executed repeatedly, either a given number of times or until a runtime condition is satisfied</a:t>
            </a:r>
          </a:p>
          <a:p>
            <a:pPr lvl="2" eaLnBrk="1" hangingPunct="1">
              <a:lnSpc>
                <a:spcPct val="110000"/>
              </a:lnSpc>
            </a:pPr>
            <a:r>
              <a:rPr lang="en-US" dirty="0" smtClean="0">
                <a:ea typeface="MS Mincho" pitchFamily="49" charset="-128"/>
              </a:rPr>
              <a:t>while, do, repeat loops</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457200" y="762000"/>
            <a:ext cx="8229600" cy="5364163"/>
          </a:xfrm>
        </p:spPr>
        <p:txBody>
          <a:bodyPr/>
          <a:lstStyle/>
          <a:p>
            <a:pPr eaLnBrk="1" hangingPunct="1"/>
            <a:r>
              <a:rPr lang="en-US" i="1" smtClean="0"/>
              <a:t>Goto statement considered harmful</a:t>
            </a:r>
            <a:r>
              <a:rPr lang="en-US" smtClean="0"/>
              <a:t>.</a:t>
            </a:r>
          </a:p>
          <a:p>
            <a:pPr lvl="1" eaLnBrk="1" hangingPunct="1"/>
            <a:r>
              <a:rPr lang="en-US" smtClean="0"/>
              <a:t>Dijkstra, letter in CACM 1968</a:t>
            </a:r>
          </a:p>
          <a:p>
            <a:pPr eaLnBrk="1" hangingPunct="1"/>
            <a:endParaRPr lang="en-US" smtClean="0"/>
          </a:p>
          <a:p>
            <a:pPr eaLnBrk="1" hangingPunct="1"/>
            <a:r>
              <a:rPr lang="en-US" i="1" smtClean="0"/>
              <a:t>Goto statement considered harmful considered harmful</a:t>
            </a:r>
            <a:r>
              <a:rPr lang="en-US" smtClean="0"/>
              <a:t>.</a:t>
            </a:r>
          </a:p>
          <a:p>
            <a:pPr eaLnBrk="1" hangingPunct="1"/>
            <a:endParaRPr lang="en-US" smtClean="0"/>
          </a:p>
          <a:p>
            <a:pPr eaLnBrk="1" hangingPunct="1"/>
            <a:r>
              <a:rPr lang="en-US" smtClean="0"/>
              <a:t>Lots of papers titled  “</a:t>
            </a:r>
            <a:r>
              <a:rPr lang="en-US" i="1" smtClean="0"/>
              <a:t>X considered harmful</a:t>
            </a:r>
            <a:r>
              <a:rPr lang="en-US" smtClean="0"/>
              <a:t>”</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457200" y="685800"/>
            <a:ext cx="8229600" cy="5440363"/>
          </a:xfrm>
        </p:spPr>
        <p:txBody>
          <a:bodyPr/>
          <a:lstStyle/>
          <a:p>
            <a:pPr eaLnBrk="1" hangingPunct="1"/>
            <a:r>
              <a:rPr lang="en-US" smtClean="0"/>
              <a:t>Non-local branching </a:t>
            </a:r>
          </a:p>
          <a:p>
            <a:pPr lvl="1" eaLnBrk="1" hangingPunct="1"/>
            <a:r>
              <a:rPr lang="en-US" smtClean="0"/>
              <a:t>branch to label outside current subroutine</a:t>
            </a:r>
          </a:p>
          <a:p>
            <a:pPr lvl="1" eaLnBrk="1" hangingPunct="1"/>
            <a:r>
              <a:rPr lang="en-US" smtClean="0"/>
              <a:t>requires unwinding the stack  (deallocate stack frames, restore registers, etc.)</a:t>
            </a:r>
          </a:p>
          <a:p>
            <a:pPr lvl="1" eaLnBrk="1" hangingPunct="1"/>
            <a:r>
              <a:rPr lang="en-US" smtClean="0"/>
              <a:t>difficult to implement correctly and for programmer to understand.  </a:t>
            </a:r>
          </a:p>
          <a:p>
            <a:pPr lvl="1" eaLnBrk="1" hangingPunct="1"/>
            <a:r>
              <a:rPr lang="en-US" smtClean="0"/>
              <a:t>modern languages have usually provided a structured exception handling mechanism instead.</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while, </a:t>
            </a:r>
            <a:r>
              <a:rPr lang="en-US" dirty="0" err="1" smtClean="0"/>
              <a:t>etc</a:t>
            </a:r>
            <a:r>
              <a:rPr lang="en-US" dirty="0" smtClean="0"/>
              <a:t> </a:t>
            </a:r>
          </a:p>
          <a:p>
            <a:r>
              <a:rPr lang="en-US" dirty="0" smtClean="0"/>
              <a:t>jump to end of subroutine:  return</a:t>
            </a:r>
          </a:p>
          <a:p>
            <a:r>
              <a:rPr lang="en-US" dirty="0" smtClean="0"/>
              <a:t>escape from middle of loop:  exit or break</a:t>
            </a:r>
          </a:p>
          <a:p>
            <a:r>
              <a:rPr lang="en-US" dirty="0" smtClean="0"/>
              <a:t>skip rest of current iteration:  cycle, next</a:t>
            </a:r>
          </a:p>
          <a:p>
            <a:r>
              <a:rPr lang="en-US" dirty="0" smtClean="0"/>
              <a:t>return from nested chain of subroutines in a single operation</a:t>
            </a:r>
          </a:p>
          <a:p>
            <a:r>
              <a:rPr lang="en-US" dirty="0" smtClean="0"/>
              <a:t>raise exception that propagates to surrounding contexts</a:t>
            </a: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42</a:t>
            </a:fld>
            <a:endParaRPr lang="en-US"/>
          </a:p>
        </p:txBody>
      </p:sp>
      <p:sp>
        <p:nvSpPr>
          <p:cNvPr id="4" name="Title 3"/>
          <p:cNvSpPr>
            <a:spLocks noGrp="1"/>
          </p:cNvSpPr>
          <p:nvPr>
            <p:ph type="title"/>
          </p:nvPr>
        </p:nvSpPr>
        <p:spPr/>
        <p:txBody>
          <a:bodyPr/>
          <a:lstStyle/>
          <a:p>
            <a:r>
              <a:rPr lang="en-US" dirty="0" smtClean="0"/>
              <a:t>Structured alternatives to </a:t>
            </a:r>
            <a:r>
              <a:rPr lang="en-US" dirty="0" err="1" smtClean="0"/>
              <a:t>goto</a:t>
            </a:r>
            <a:endParaRPr lang="en-US" dirty="0"/>
          </a:p>
        </p:txBody>
      </p:sp>
    </p:spTree>
    <p:extLst>
      <p:ext uri="{BB962C8B-B14F-4D97-AF65-F5344CB8AC3E}">
        <p14:creationId xmlns:p14="http://schemas.microsoft.com/office/powerpoint/2010/main" val="10073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normAutofit fontScale="77500" lnSpcReduction="20000"/>
          </a:bodyPr>
          <a:lstStyle/>
          <a:p>
            <a:pPr>
              <a:lnSpc>
                <a:spcPct val="90000"/>
              </a:lnSpc>
            </a:pPr>
            <a:r>
              <a:rPr lang="en-US" sz="2800" dirty="0" smtClean="0"/>
              <a:t>generalization </a:t>
            </a:r>
            <a:r>
              <a:rPr lang="en-US" sz="2800" dirty="0" smtClean="0"/>
              <a:t>of non-local </a:t>
            </a:r>
            <a:r>
              <a:rPr lang="en-US" sz="2800" dirty="0" err="1" smtClean="0"/>
              <a:t>gotos</a:t>
            </a:r>
            <a:r>
              <a:rPr lang="en-US" sz="2800" dirty="0" smtClean="0"/>
              <a:t> that unwind the stack</a:t>
            </a:r>
          </a:p>
          <a:p>
            <a:pPr>
              <a:lnSpc>
                <a:spcPct val="90000"/>
              </a:lnSpc>
            </a:pPr>
            <a:r>
              <a:rPr lang="en-US" sz="2800" dirty="0" smtClean="0"/>
              <a:t>high level view:  abstraction that captures a context where execution might continue</a:t>
            </a:r>
          </a:p>
          <a:p>
            <a:pPr>
              <a:lnSpc>
                <a:spcPct val="90000"/>
              </a:lnSpc>
            </a:pPr>
            <a:r>
              <a:rPr lang="en-US" sz="2800" dirty="0" smtClean="0"/>
              <a:t>low level view:  </a:t>
            </a:r>
            <a:endParaRPr lang="en-US" sz="2800" dirty="0" smtClean="0"/>
          </a:p>
          <a:p>
            <a:pPr lvl="1">
              <a:lnSpc>
                <a:spcPct val="90000"/>
              </a:lnSpc>
            </a:pPr>
            <a:r>
              <a:rPr lang="en-US" sz="2400" dirty="0" smtClean="0"/>
              <a:t>code </a:t>
            </a:r>
            <a:r>
              <a:rPr lang="en-US" sz="2400" dirty="0" smtClean="0"/>
              <a:t>address and referencing environment to be restored when jumping to that </a:t>
            </a:r>
            <a:r>
              <a:rPr lang="en-US" sz="2400" dirty="0" smtClean="0"/>
              <a:t>address</a:t>
            </a:r>
          </a:p>
          <a:p>
            <a:pPr lvl="1">
              <a:lnSpc>
                <a:spcPct val="90000"/>
              </a:lnSpc>
            </a:pPr>
            <a:r>
              <a:rPr lang="en-US" sz="2400" dirty="0" smtClean="0"/>
              <a:t>another continuation indicating what to do with subsequent subroutine return</a:t>
            </a:r>
          </a:p>
          <a:p>
            <a:pPr lvl="1">
              <a:lnSpc>
                <a:spcPct val="90000"/>
              </a:lnSpc>
            </a:pPr>
            <a:r>
              <a:rPr lang="en-US" sz="2400" dirty="0" smtClean="0"/>
              <a:t>chain of retur</a:t>
            </a:r>
            <a:r>
              <a:rPr lang="en-US" sz="2400" dirty="0" smtClean="0"/>
              <a:t>n continuations is </a:t>
            </a:r>
            <a:r>
              <a:rPr lang="en-US" sz="2400" dirty="0" err="1" smtClean="0"/>
              <a:t>backtrace</a:t>
            </a:r>
            <a:r>
              <a:rPr lang="en-US" sz="2400" dirty="0" smtClean="0"/>
              <a:t> of runtime stack</a:t>
            </a:r>
            <a:endParaRPr lang="en-US" sz="2400" dirty="0" smtClean="0"/>
          </a:p>
          <a:p>
            <a:pPr>
              <a:lnSpc>
                <a:spcPct val="90000"/>
              </a:lnSpc>
            </a:pPr>
            <a:r>
              <a:rPr lang="en-US" sz="2800" dirty="0" smtClean="0"/>
              <a:t>used in denotational </a:t>
            </a:r>
            <a:r>
              <a:rPr lang="en-US" sz="2800" dirty="0" smtClean="0"/>
              <a:t>semantics</a:t>
            </a:r>
            <a:endParaRPr lang="en-US" sz="2800" dirty="0" smtClean="0"/>
          </a:p>
          <a:p>
            <a:pPr>
              <a:lnSpc>
                <a:spcPct val="90000"/>
              </a:lnSpc>
            </a:pPr>
            <a:r>
              <a:rPr lang="en-US" sz="2800" dirty="0" smtClean="0"/>
              <a:t>are first-class values in some languages (Scheme, Ruby, SML)</a:t>
            </a:r>
          </a:p>
          <a:p>
            <a:pPr>
              <a:lnSpc>
                <a:spcPct val="90000"/>
              </a:lnSpc>
            </a:pPr>
            <a:r>
              <a:rPr lang="en-US" sz="2800" dirty="0" smtClean="0"/>
              <a:t>similar to closures used when subroutines passed as a </a:t>
            </a:r>
            <a:r>
              <a:rPr lang="en-US" sz="2800" dirty="0" smtClean="0"/>
              <a:t>reference</a:t>
            </a:r>
          </a:p>
          <a:p>
            <a:pPr marL="109728" indent="0">
              <a:lnSpc>
                <a:spcPct val="90000"/>
              </a:lnSpc>
              <a:buNone/>
            </a:pPr>
            <a:endParaRPr lang="en-US" sz="2800" dirty="0" smtClean="0"/>
          </a:p>
          <a:p>
            <a:pPr>
              <a:lnSpc>
                <a:spcPct val="90000"/>
              </a:lnSpc>
            </a:pPr>
            <a:r>
              <a:rPr lang="en-US" sz="2800" dirty="0" smtClean="0">
                <a:solidFill>
                  <a:schemeClr val="accent2"/>
                </a:solidFill>
              </a:rPr>
              <a:t>We will revisit continuations after functional programming and </a:t>
            </a:r>
            <a:r>
              <a:rPr lang="en-US" sz="2800" dirty="0" err="1" smtClean="0">
                <a:solidFill>
                  <a:schemeClr val="accent2"/>
                </a:solidFill>
              </a:rPr>
              <a:t>denotional</a:t>
            </a:r>
            <a:r>
              <a:rPr lang="en-US" sz="2800" dirty="0" smtClean="0">
                <a:solidFill>
                  <a:schemeClr val="accent2"/>
                </a:solidFill>
              </a:rPr>
              <a:t> semantics</a:t>
            </a:r>
            <a:endParaRPr lang="en-US" sz="2800" dirty="0" smtClean="0">
              <a:solidFill>
                <a:schemeClr val="accent2"/>
              </a:solidFill>
            </a:endParaRP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43</a:t>
            </a:fld>
            <a:endParaRPr lang="en-US"/>
          </a:p>
        </p:txBody>
      </p:sp>
      <p:sp>
        <p:nvSpPr>
          <p:cNvPr id="4" name="Title 3"/>
          <p:cNvSpPr>
            <a:spLocks noGrp="1"/>
          </p:cNvSpPr>
          <p:nvPr>
            <p:ph type="title"/>
          </p:nvPr>
        </p:nvSpPr>
        <p:spPr/>
        <p:txBody>
          <a:bodyPr/>
          <a:lstStyle/>
          <a:p>
            <a:r>
              <a:rPr lang="en-US" dirty="0" smtClean="0"/>
              <a:t>Continuations</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9" name="Content Placeholder 2"/>
          <p:cNvSpPr>
            <a:spLocks noGrp="1"/>
          </p:cNvSpPr>
          <p:nvPr>
            <p:ph idx="1"/>
          </p:nvPr>
        </p:nvSpPr>
        <p:spPr/>
        <p:txBody>
          <a:bodyPr/>
          <a:lstStyle/>
          <a:p>
            <a:r>
              <a:rPr lang="en-US" sz="2400" smtClean="0"/>
              <a:t>Continuation = “rest of the computation”</a:t>
            </a:r>
          </a:p>
          <a:p>
            <a:r>
              <a:rPr lang="en-US" sz="2400" smtClean="0"/>
              <a:t>Suppose we have (x+y)+z, then after evaluating “x+y”, the “rest of the computation is to add z.  </a:t>
            </a:r>
          </a:p>
          <a:p>
            <a:r>
              <a:rPr lang="en-US" sz="2400" smtClean="0"/>
              <a:t>Represent this as a function</a:t>
            </a:r>
          </a:p>
          <a:p>
            <a:pPr lvl="1"/>
            <a:r>
              <a:rPr lang="en-US" sz="2000" smtClean="0"/>
              <a:t>(fn k =&gt; k(x+y))(fn v =&gt; v+z)</a:t>
            </a:r>
          </a:p>
          <a:p>
            <a:pPr lvl="1"/>
            <a:r>
              <a:rPr lang="en-US" sz="2000" smtClean="0"/>
              <a:t>k is bound to function that represents “what to do next”</a:t>
            </a:r>
          </a:p>
          <a:p>
            <a:pPr lvl="1"/>
            <a:r>
              <a:rPr lang="en-US" sz="2000" smtClean="0"/>
              <a:t>Continuation passing style.</a:t>
            </a:r>
          </a:p>
          <a:p>
            <a:r>
              <a:rPr lang="en-US" sz="2400" smtClean="0"/>
              <a:t>More convenient </a:t>
            </a:r>
          </a:p>
          <a:p>
            <a:pPr lvl="1"/>
            <a:r>
              <a:rPr lang="en-US" sz="1400" smtClean="0"/>
              <a:t>type ‘a cont</a:t>
            </a:r>
          </a:p>
          <a:p>
            <a:pPr lvl="1"/>
            <a:r>
              <a:rPr lang="en-US" sz="1400" smtClean="0"/>
              <a:t>val callcc: (‘a cont </a:t>
            </a:r>
            <a:r>
              <a:rPr lang="en-US" sz="1400" smtClean="0">
                <a:sym typeface="Wingdings" pitchFamily="2" charset="2"/>
              </a:rPr>
              <a:t> ‘a)  ‘a</a:t>
            </a:r>
          </a:p>
          <a:p>
            <a:pPr lvl="1"/>
            <a:r>
              <a:rPr lang="en-US" sz="1400" smtClean="0">
                <a:sym typeface="Wingdings" pitchFamily="2" charset="2"/>
              </a:rPr>
              <a:t>val throw: ‘z cont  ‘a  ‘b</a:t>
            </a:r>
          </a:p>
          <a:p>
            <a:pPr lvl="1"/>
            <a:r>
              <a:rPr lang="en-US" sz="1400" smtClean="0">
                <a:sym typeface="Wingdings" pitchFamily="2" charset="2"/>
              </a:rPr>
              <a:t>Actually in structure SMLofNJ.Cont</a:t>
            </a:r>
            <a:endParaRPr lang="en-US" sz="1400" smtClean="0"/>
          </a:p>
        </p:txBody>
      </p:sp>
      <p:sp>
        <p:nvSpPr>
          <p:cNvPr id="39938" name="Title 1"/>
          <p:cNvSpPr>
            <a:spLocks noGrp="1"/>
          </p:cNvSpPr>
          <p:nvPr>
            <p:ph type="title"/>
          </p:nvPr>
        </p:nvSpPr>
        <p:spPr/>
        <p:txBody>
          <a:bodyPr/>
          <a:lstStyle/>
          <a:p>
            <a:r>
              <a:rPr lang="en-US" smtClean="0"/>
              <a:t>Continuations in SML</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457200" y="2209800"/>
            <a:ext cx="8229600" cy="4525963"/>
          </a:xfrm>
        </p:spPr>
        <p:txBody>
          <a:bodyPr/>
          <a:lstStyle/>
          <a:p>
            <a:pPr>
              <a:buFontTx/>
              <a:buNone/>
            </a:pPr>
            <a:r>
              <a:rPr lang="en-US" smtClean="0"/>
              <a:t>fun product l = </a:t>
            </a:r>
            <a:r>
              <a:rPr lang="en-US" smtClean="0">
                <a:solidFill>
                  <a:srgbClr val="FF0000"/>
                </a:solidFill>
              </a:rPr>
              <a:t>callcc </a:t>
            </a:r>
            <a:r>
              <a:rPr lang="en-US" smtClean="0"/>
              <a:t>(</a:t>
            </a:r>
          </a:p>
          <a:p>
            <a:pPr>
              <a:buFontTx/>
              <a:buNone/>
            </a:pPr>
            <a:r>
              <a:rPr lang="en-US" smtClean="0"/>
              <a:t>    fn </a:t>
            </a:r>
            <a:r>
              <a:rPr lang="en-US" smtClean="0">
                <a:solidFill>
                  <a:schemeClr val="accent2"/>
                </a:solidFill>
              </a:rPr>
              <a:t>exit</a:t>
            </a:r>
            <a:r>
              <a:rPr lang="en-US" smtClean="0"/>
              <a:t> =&gt;  let</a:t>
            </a:r>
          </a:p>
          <a:p>
            <a:pPr>
              <a:buFontTx/>
              <a:buNone/>
            </a:pPr>
            <a:r>
              <a:rPr lang="en-US" smtClean="0"/>
              <a:t>         fun loop ([], n) = n</a:t>
            </a:r>
          </a:p>
          <a:p>
            <a:pPr>
              <a:buFontTx/>
              <a:buNone/>
            </a:pPr>
            <a:r>
              <a:rPr lang="en-US" smtClean="0"/>
              <a:t>            | loop (0::_,_) = </a:t>
            </a:r>
            <a:r>
              <a:rPr lang="en-US" smtClean="0">
                <a:solidFill>
                  <a:srgbClr val="FF0000"/>
                </a:solidFill>
              </a:rPr>
              <a:t>throw exit 0</a:t>
            </a:r>
          </a:p>
          <a:p>
            <a:pPr>
              <a:buFontTx/>
              <a:buNone/>
            </a:pPr>
            <a:r>
              <a:rPr lang="pt-BR" smtClean="0"/>
              <a:t>            | loop (i::r,n) = loop (r, i*n)</a:t>
            </a:r>
          </a:p>
          <a:p>
            <a:pPr>
              <a:buFontTx/>
              <a:buNone/>
            </a:pPr>
            <a:r>
              <a:rPr lang="en-US" smtClean="0"/>
              <a:t>         in loop (l,1)</a:t>
            </a:r>
          </a:p>
          <a:p>
            <a:pPr>
              <a:buFontTx/>
              <a:buNone/>
            </a:pPr>
            <a:r>
              <a:rPr lang="en-US" smtClean="0"/>
              <a:t>         end)</a:t>
            </a:r>
          </a:p>
        </p:txBody>
      </p:sp>
      <p:sp>
        <p:nvSpPr>
          <p:cNvPr id="40962" name="Title 1"/>
          <p:cNvSpPr>
            <a:spLocks noGrp="1"/>
          </p:cNvSpPr>
          <p:nvPr>
            <p:ph type="title"/>
          </p:nvPr>
        </p:nvSpPr>
        <p:spPr/>
        <p:txBody>
          <a:bodyPr/>
          <a:lstStyle/>
          <a:p>
            <a:r>
              <a:rPr lang="en-US" smtClean="0"/>
              <a:t>Example: </a:t>
            </a:r>
            <a:r>
              <a:rPr lang="en-US" sz="2800" smtClean="0"/>
              <a:t>calculate the product of the value in a list, stopping when 0 encountered</a:t>
            </a:r>
            <a:endParaRPr lang="en-US" smtClean="0"/>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Central to imperative programming</a:t>
            </a:r>
          </a:p>
          <a:p>
            <a:r>
              <a:rPr lang="en-US" dirty="0" smtClean="0"/>
              <a:t>In most imperative languages, can use delimited list of statements wherever a statement is expected</a:t>
            </a:r>
          </a:p>
          <a:p>
            <a:pPr lvl="1"/>
            <a:r>
              <a:rPr lang="en-US" dirty="0" err="1" smtClean="0"/>
              <a:t>begin..end</a:t>
            </a:r>
            <a:r>
              <a:rPr lang="en-US" dirty="0" smtClean="0"/>
              <a:t>,   {  }</a:t>
            </a:r>
          </a:p>
          <a:p>
            <a:pPr lvl="1"/>
            <a:r>
              <a:rPr lang="en-US" dirty="0" smtClean="0"/>
              <a:t>called </a:t>
            </a:r>
            <a:r>
              <a:rPr lang="en-US" dirty="0" smtClean="0">
                <a:solidFill>
                  <a:schemeClr val="accent2"/>
                </a:solidFill>
              </a:rPr>
              <a:t>compound statement </a:t>
            </a:r>
            <a:r>
              <a:rPr lang="en-US" dirty="0" smtClean="0"/>
              <a:t>or </a:t>
            </a:r>
            <a:r>
              <a:rPr lang="en-US" dirty="0" smtClean="0">
                <a:solidFill>
                  <a:schemeClr val="accent2"/>
                </a:solidFill>
              </a:rPr>
              <a:t>block</a:t>
            </a:r>
          </a:p>
          <a:p>
            <a:r>
              <a:rPr lang="en-US" dirty="0" smtClean="0"/>
              <a:t>In languages that blur expressions and statements, value of expression list is usually value of last one</a:t>
            </a:r>
          </a:p>
          <a:p>
            <a:pPr lvl="1"/>
            <a:r>
              <a:rPr lang="en-US" dirty="0" smtClean="0"/>
              <a:t>Common Lisp, allows programmer to choose first, second, or last</a:t>
            </a:r>
          </a:p>
          <a:p>
            <a:pPr lvl="1"/>
            <a:r>
              <a:rPr lang="en-US" dirty="0" smtClean="0"/>
              <a:t>Useless unless subexpressions that do not influence the final result have side effects</a:t>
            </a:r>
          </a:p>
          <a:p>
            <a:pPr lvl="1"/>
            <a:r>
              <a:rPr lang="en-US" dirty="0" smtClean="0"/>
              <a:t>Sequencing not used in purely functional programs</a:t>
            </a: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46</a:t>
            </a:fld>
            <a:endParaRPr lang="en-US"/>
          </a:p>
        </p:txBody>
      </p:sp>
      <p:sp>
        <p:nvSpPr>
          <p:cNvPr id="4" name="Title 3"/>
          <p:cNvSpPr>
            <a:spLocks noGrp="1"/>
          </p:cNvSpPr>
          <p:nvPr>
            <p:ph type="title"/>
          </p:nvPr>
        </p:nvSpPr>
        <p:spPr/>
        <p:txBody>
          <a:bodyPr/>
          <a:lstStyle/>
          <a:p>
            <a:r>
              <a:rPr lang="en-US" dirty="0" smtClean="0"/>
              <a:t>Sequencing</a:t>
            </a:r>
            <a:endParaRPr lang="en-US" dirty="0"/>
          </a:p>
        </p:txBody>
      </p:sp>
    </p:spTree>
    <p:extLst>
      <p:ext uri="{BB962C8B-B14F-4D97-AF65-F5344CB8AC3E}">
        <p14:creationId xmlns:p14="http://schemas.microsoft.com/office/powerpoint/2010/main" val="3910290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Most imperative languages have some form of if-then-else statement</a:t>
            </a:r>
          </a:p>
          <a:p>
            <a:r>
              <a:rPr lang="en-US" dirty="0" smtClean="0"/>
              <a:t>(Recall discussion of syntax of if-statements)</a:t>
            </a:r>
          </a:p>
          <a:p>
            <a:r>
              <a:rPr lang="en-US" dirty="0" smtClean="0"/>
              <a:t>Although condition is Boolean expression, we need not store the value in a register—instead can generate jump code machine instructions that do comparisons and branch</a:t>
            </a: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47</a:t>
            </a:fld>
            <a:endParaRPr lang="en-US"/>
          </a:p>
        </p:txBody>
      </p:sp>
      <p:sp>
        <p:nvSpPr>
          <p:cNvPr id="4" name="Title 3"/>
          <p:cNvSpPr>
            <a:spLocks noGrp="1"/>
          </p:cNvSpPr>
          <p:nvPr>
            <p:ph type="title"/>
          </p:nvPr>
        </p:nvSpPr>
        <p:spPr/>
        <p:txBody>
          <a:bodyPr/>
          <a:lstStyle/>
          <a:p>
            <a:r>
              <a:rPr lang="en-US" dirty="0" smtClean="0"/>
              <a:t>Selection</a:t>
            </a:r>
            <a:endParaRPr lang="en-US" dirty="0"/>
          </a:p>
        </p:txBody>
      </p:sp>
    </p:spTree>
    <p:extLst>
      <p:ext uri="{BB962C8B-B14F-4D97-AF65-F5344CB8AC3E}">
        <p14:creationId xmlns:p14="http://schemas.microsoft.com/office/powerpoint/2010/main" val="615641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038600" cy="4525963"/>
          </a:xfrm>
        </p:spPr>
        <p:txBody>
          <a:bodyPr/>
          <a:lstStyle/>
          <a:p>
            <a:pPr marL="109728" indent="0">
              <a:buNone/>
            </a:pPr>
            <a:r>
              <a:rPr lang="en-US" b="1" dirty="0" err="1"/>
              <a:t>int</a:t>
            </a:r>
            <a:r>
              <a:rPr lang="en-US" b="1" dirty="0"/>
              <a:t> abs(</a:t>
            </a:r>
            <a:r>
              <a:rPr lang="en-US" b="1" dirty="0" err="1"/>
              <a:t>int</a:t>
            </a:r>
            <a:r>
              <a:rPr lang="en-US" b="1" dirty="0"/>
              <a:t> x){</a:t>
            </a:r>
          </a:p>
          <a:p>
            <a:pPr marL="109728" indent="0">
              <a:buNone/>
            </a:pPr>
            <a:r>
              <a:rPr lang="en-US" b="1" dirty="0" smtClean="0"/>
              <a:t>    if </a:t>
            </a:r>
            <a:r>
              <a:rPr lang="en-US" b="1" dirty="0"/>
              <a:t>(x &gt;= 0){</a:t>
            </a:r>
          </a:p>
          <a:p>
            <a:pPr marL="109728" indent="0">
              <a:buNone/>
            </a:pPr>
            <a:r>
              <a:rPr lang="en-US" b="1" dirty="0" smtClean="0"/>
              <a:t>        return </a:t>
            </a:r>
            <a:r>
              <a:rPr lang="en-US" b="1" dirty="0"/>
              <a:t>x;</a:t>
            </a:r>
          </a:p>
          <a:p>
            <a:pPr marL="109728" indent="0">
              <a:buNone/>
            </a:pPr>
            <a:r>
              <a:rPr lang="en-US" dirty="0" smtClean="0"/>
              <a:t>    }</a:t>
            </a:r>
            <a:endParaRPr lang="en-US" dirty="0"/>
          </a:p>
          <a:p>
            <a:pPr marL="109728" indent="0">
              <a:buNone/>
            </a:pPr>
            <a:r>
              <a:rPr lang="en-US" b="1" dirty="0" smtClean="0"/>
              <a:t>   else  {</a:t>
            </a:r>
            <a:endParaRPr lang="en-US" b="1" dirty="0"/>
          </a:p>
          <a:p>
            <a:pPr marL="109728" indent="0">
              <a:buNone/>
            </a:pPr>
            <a:r>
              <a:rPr lang="en-US" b="1" dirty="0" smtClean="0"/>
              <a:t>      return </a:t>
            </a:r>
            <a:r>
              <a:rPr lang="en-US" b="1" dirty="0"/>
              <a:t>-x;</a:t>
            </a:r>
          </a:p>
          <a:p>
            <a:pPr marL="109728" indent="0">
              <a:buNone/>
            </a:pPr>
            <a:r>
              <a:rPr lang="en-US" dirty="0" smtClean="0"/>
              <a:t>   }</a:t>
            </a:r>
            <a:endParaRPr lang="en-US" dirty="0"/>
          </a:p>
          <a:p>
            <a:pPr marL="109728" indent="0">
              <a:buNone/>
            </a:pPr>
            <a:r>
              <a:rPr lang="en-US" dirty="0"/>
              <a:t>}</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48</a:t>
            </a:fld>
            <a:endParaRPr lang="en-US"/>
          </a:p>
        </p:txBody>
      </p:sp>
      <p:sp>
        <p:nvSpPr>
          <p:cNvPr id="4" name="Title 3"/>
          <p:cNvSpPr>
            <a:spLocks noGrp="1"/>
          </p:cNvSpPr>
          <p:nvPr>
            <p:ph type="title"/>
          </p:nvPr>
        </p:nvSpPr>
        <p:spPr/>
        <p:txBody>
          <a:bodyPr/>
          <a:lstStyle/>
          <a:p>
            <a:r>
              <a:rPr lang="en-US" dirty="0" smtClean="0"/>
              <a:t>Example:  JVM </a:t>
            </a:r>
            <a:r>
              <a:rPr lang="en-US" dirty="0" smtClean="0"/>
              <a:t>If statement</a:t>
            </a:r>
            <a:endParaRPr lang="en-US" dirty="0"/>
          </a:p>
        </p:txBody>
      </p:sp>
      <p:sp>
        <p:nvSpPr>
          <p:cNvPr id="5" name="Content Placeholder 1"/>
          <p:cNvSpPr txBox="1">
            <a:spLocks/>
          </p:cNvSpPr>
          <p:nvPr/>
        </p:nvSpPr>
        <p:spPr>
          <a:xfrm>
            <a:off x="4800600" y="1524000"/>
            <a:ext cx="4038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Font typeface="Wingdings 3"/>
              <a:buNone/>
            </a:pPr>
            <a:endParaRPr lang="en-US" dirty="0"/>
          </a:p>
        </p:txBody>
      </p:sp>
      <p:sp>
        <p:nvSpPr>
          <p:cNvPr id="6" name="Rectangle 5"/>
          <p:cNvSpPr/>
          <p:nvPr/>
        </p:nvSpPr>
        <p:spPr>
          <a:xfrm>
            <a:off x="3581400" y="1219200"/>
            <a:ext cx="5867399" cy="4985980"/>
          </a:xfrm>
          <a:prstGeom prst="rect">
            <a:avLst/>
          </a:prstGeom>
          <a:solidFill>
            <a:schemeClr val="bg1">
              <a:lumMod val="85000"/>
            </a:schemeClr>
          </a:solidFill>
        </p:spPr>
        <p:txBody>
          <a:bodyPr wrap="square">
            <a:spAutoFit/>
          </a:bodyPr>
          <a:lstStyle/>
          <a:p>
            <a:r>
              <a:rPr lang="en-US" dirty="0"/>
              <a:t> </a:t>
            </a:r>
            <a:r>
              <a:rPr lang="en-US" sz="1400" dirty="0"/>
              <a:t>// Method descriptor #15 (I)I</a:t>
            </a:r>
          </a:p>
          <a:p>
            <a:r>
              <a:rPr lang="en-US" sz="1400" dirty="0"/>
              <a:t>  // Stack: 1, Locals: 2</a:t>
            </a:r>
          </a:p>
          <a:p>
            <a:r>
              <a:rPr lang="en-US" sz="2000" dirty="0"/>
              <a:t>  </a:t>
            </a:r>
            <a:r>
              <a:rPr lang="en-US" sz="2000" dirty="0" err="1"/>
              <a:t>int</a:t>
            </a:r>
            <a:r>
              <a:rPr lang="en-US" sz="2000" dirty="0"/>
              <a:t> abs(</a:t>
            </a:r>
            <a:r>
              <a:rPr lang="en-US" sz="2000" dirty="0" err="1"/>
              <a:t>int</a:t>
            </a:r>
            <a:r>
              <a:rPr lang="en-US" sz="2000" dirty="0"/>
              <a:t> x);</a:t>
            </a:r>
          </a:p>
          <a:p>
            <a:r>
              <a:rPr lang="en-US" sz="2000" dirty="0"/>
              <a:t>    0  </a:t>
            </a:r>
            <a:r>
              <a:rPr lang="en-US" sz="2000" dirty="0">
                <a:solidFill>
                  <a:srgbClr val="FF0000"/>
                </a:solidFill>
              </a:rPr>
              <a:t>iload_1 </a:t>
            </a:r>
            <a:r>
              <a:rPr lang="en-US" sz="2000" dirty="0"/>
              <a:t>[x]</a:t>
            </a:r>
          </a:p>
          <a:p>
            <a:r>
              <a:rPr lang="en-US" sz="2000" dirty="0"/>
              <a:t>    1  </a:t>
            </a:r>
            <a:r>
              <a:rPr lang="en-US" sz="2000" dirty="0" err="1">
                <a:solidFill>
                  <a:srgbClr val="FF0000"/>
                </a:solidFill>
              </a:rPr>
              <a:t>iflt</a:t>
            </a:r>
            <a:r>
              <a:rPr lang="en-US" sz="2000" dirty="0">
                <a:solidFill>
                  <a:srgbClr val="FF0000"/>
                </a:solidFill>
              </a:rPr>
              <a:t> 6</a:t>
            </a:r>
          </a:p>
          <a:p>
            <a:r>
              <a:rPr lang="en-US" sz="2000" dirty="0"/>
              <a:t>    4  </a:t>
            </a:r>
            <a:r>
              <a:rPr lang="en-US" sz="2000" dirty="0">
                <a:solidFill>
                  <a:srgbClr val="FF0000"/>
                </a:solidFill>
              </a:rPr>
              <a:t>iload_1</a:t>
            </a:r>
            <a:r>
              <a:rPr lang="en-US" sz="2000" dirty="0"/>
              <a:t> [x]</a:t>
            </a:r>
          </a:p>
          <a:p>
            <a:r>
              <a:rPr lang="en-US" sz="2000" dirty="0"/>
              <a:t>    5  </a:t>
            </a:r>
            <a:r>
              <a:rPr lang="en-US" sz="2000" dirty="0" err="1">
                <a:solidFill>
                  <a:srgbClr val="FF0000"/>
                </a:solidFill>
              </a:rPr>
              <a:t>ireturn</a:t>
            </a:r>
            <a:endParaRPr lang="en-US" sz="2000" dirty="0">
              <a:solidFill>
                <a:srgbClr val="FF0000"/>
              </a:solidFill>
            </a:endParaRPr>
          </a:p>
          <a:p>
            <a:r>
              <a:rPr lang="en-US" sz="2000" dirty="0"/>
              <a:t>    6  </a:t>
            </a:r>
            <a:r>
              <a:rPr lang="en-US" sz="2000" dirty="0">
                <a:solidFill>
                  <a:srgbClr val="FF0000"/>
                </a:solidFill>
              </a:rPr>
              <a:t>iload_1</a:t>
            </a:r>
            <a:r>
              <a:rPr lang="en-US" sz="2000" dirty="0"/>
              <a:t> [x]</a:t>
            </a:r>
          </a:p>
          <a:p>
            <a:r>
              <a:rPr lang="en-US" sz="2000" dirty="0"/>
              <a:t>    7  </a:t>
            </a:r>
            <a:r>
              <a:rPr lang="en-US" sz="2000" dirty="0" err="1">
                <a:solidFill>
                  <a:srgbClr val="FF0000"/>
                </a:solidFill>
              </a:rPr>
              <a:t>ineg</a:t>
            </a:r>
            <a:endParaRPr lang="en-US" sz="2000" dirty="0">
              <a:solidFill>
                <a:srgbClr val="FF0000"/>
              </a:solidFill>
            </a:endParaRPr>
          </a:p>
          <a:p>
            <a:r>
              <a:rPr lang="en-US" sz="2000" dirty="0"/>
              <a:t>    8  </a:t>
            </a:r>
            <a:r>
              <a:rPr lang="en-US" sz="2000" dirty="0" err="1">
                <a:solidFill>
                  <a:srgbClr val="FF0000"/>
                </a:solidFill>
              </a:rPr>
              <a:t>ireturn</a:t>
            </a:r>
            <a:endParaRPr lang="en-US" sz="2000" dirty="0">
              <a:solidFill>
                <a:srgbClr val="FF0000"/>
              </a:solidFill>
            </a:endParaRPr>
          </a:p>
          <a:p>
            <a:r>
              <a:rPr lang="en-US" sz="1400" dirty="0"/>
              <a:t>      Line numbers:</a:t>
            </a:r>
          </a:p>
          <a:p>
            <a:r>
              <a:rPr lang="en-US" sz="1400" dirty="0"/>
              <a:t>        [pc: 0, line: 5]</a:t>
            </a:r>
          </a:p>
          <a:p>
            <a:r>
              <a:rPr lang="en-US" sz="1400" dirty="0"/>
              <a:t>        [pc: 4, line: 6]</a:t>
            </a:r>
          </a:p>
          <a:p>
            <a:r>
              <a:rPr lang="en-US" sz="1400" dirty="0"/>
              <a:t>        [pc: 6, line: 9]</a:t>
            </a:r>
          </a:p>
          <a:p>
            <a:r>
              <a:rPr lang="en-US" sz="1400" dirty="0"/>
              <a:t>      Local variable table:</a:t>
            </a:r>
          </a:p>
          <a:p>
            <a:r>
              <a:rPr lang="en-US" sz="1400" dirty="0"/>
              <a:t>        [pc: 0, pc: 9] local: this index: 0 type: </a:t>
            </a:r>
            <a:r>
              <a:rPr lang="en-US" sz="1400" dirty="0" err="1"/>
              <a:t>jvm_examples.IfStatement</a:t>
            </a:r>
            <a:endParaRPr lang="en-US" sz="1400" dirty="0"/>
          </a:p>
          <a:p>
            <a:r>
              <a:rPr lang="en-US" sz="1400" dirty="0"/>
              <a:t>        [pc: 0, pc: 9] local: x index: 1 type: </a:t>
            </a:r>
            <a:r>
              <a:rPr lang="en-US" sz="1400" dirty="0" err="1"/>
              <a:t>int</a:t>
            </a:r>
            <a:endParaRPr lang="en-US" sz="1400" dirty="0"/>
          </a:p>
          <a:p>
            <a:r>
              <a:rPr lang="en-US" sz="1400" dirty="0"/>
              <a:t>      Stack map table: number of frames 1</a:t>
            </a:r>
          </a:p>
          <a:p>
            <a:r>
              <a:rPr lang="en-US" sz="1400" dirty="0"/>
              <a:t>        [pc: 6, same]</a:t>
            </a:r>
          </a:p>
        </p:txBody>
      </p:sp>
    </p:spTree>
    <p:extLst>
      <p:ext uri="{BB962C8B-B14F-4D97-AF65-F5344CB8AC3E}">
        <p14:creationId xmlns:p14="http://schemas.microsoft.com/office/powerpoint/2010/main" val="2391440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p:txBody>
          <a:bodyPr/>
          <a:lstStyle/>
          <a:p>
            <a:pPr eaLnBrk="1" hangingPunct="1"/>
            <a:r>
              <a:rPr lang="en-US" smtClean="0"/>
              <a:t>Implementing boolean evaluation for systems with registers</a:t>
            </a:r>
          </a:p>
          <a:p>
            <a:pPr lvl="1" eaLnBrk="1" hangingPunct="1"/>
            <a:r>
              <a:rPr lang="en-US" smtClean="0"/>
              <a:t>The first example (Pascal) does </a:t>
            </a:r>
            <a:r>
              <a:rPr lang="en-US" smtClean="0">
                <a:solidFill>
                  <a:srgbClr val="FF0000"/>
                </a:solidFill>
              </a:rPr>
              <a:t>not</a:t>
            </a:r>
            <a:r>
              <a:rPr lang="en-US" smtClean="0"/>
              <a:t> use short-circuit evaluation</a:t>
            </a:r>
          </a:p>
          <a:p>
            <a:pPr lvl="2" eaLnBrk="1" hangingPunct="1"/>
            <a:r>
              <a:rPr lang="en-US" smtClean="0"/>
              <a:t>The register where the value of an expression will be found is a </a:t>
            </a:r>
            <a:r>
              <a:rPr lang="en-US" smtClean="0">
                <a:solidFill>
                  <a:srgbClr val="0066FF"/>
                </a:solidFill>
              </a:rPr>
              <a:t>synthesized</a:t>
            </a:r>
            <a:r>
              <a:rPr lang="en-US" smtClean="0"/>
              <a:t> attribute of the attribute grammar defining code generation</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49</a:t>
            </a:fld>
            <a:endParaRPr lang="en-US"/>
          </a:p>
        </p:txBody>
      </p:sp>
      <p:sp>
        <p:nvSpPr>
          <p:cNvPr id="2" name="Title 1"/>
          <p:cNvSpPr>
            <a:spLocks noGrp="1"/>
          </p:cNvSpPr>
          <p:nvPr>
            <p:ph type="title"/>
          </p:nvPr>
        </p:nvSpPr>
        <p:spPr/>
        <p:txBody>
          <a:bodyPr>
            <a:normAutofit fontScale="90000"/>
          </a:bodyPr>
          <a:lstStyle/>
          <a:p>
            <a:r>
              <a:rPr lang="en-US" dirty="0" smtClean="0"/>
              <a:t>Example: Pascal and attribute grammar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457200" y="457200"/>
            <a:ext cx="8229600" cy="5668963"/>
          </a:xfrm>
        </p:spPr>
        <p:txBody>
          <a:bodyPr/>
          <a:lstStyle/>
          <a:p>
            <a:pPr lvl="1" eaLnBrk="1" hangingPunct="1">
              <a:lnSpc>
                <a:spcPct val="110000"/>
              </a:lnSpc>
            </a:pPr>
            <a:r>
              <a:rPr lang="en-US" smtClean="0">
                <a:solidFill>
                  <a:srgbClr val="0066FF"/>
                </a:solidFill>
                <a:ea typeface="MS Mincho" pitchFamily="49" charset="-128"/>
              </a:rPr>
              <a:t>procedural abstraction</a:t>
            </a:r>
          </a:p>
          <a:p>
            <a:pPr lvl="2" eaLnBrk="1" hangingPunct="1">
              <a:lnSpc>
                <a:spcPct val="110000"/>
              </a:lnSpc>
            </a:pPr>
            <a:r>
              <a:rPr lang="en-US" smtClean="0">
                <a:ea typeface="MS Mincho" pitchFamily="49" charset="-128"/>
              </a:rPr>
              <a:t>a potentially complex collection of control constructs is encapsulated so that it can be treated as a single unit, often subject to parameterization </a:t>
            </a:r>
          </a:p>
          <a:p>
            <a:pPr lvl="1" eaLnBrk="1" hangingPunct="1">
              <a:lnSpc>
                <a:spcPct val="110000"/>
              </a:lnSpc>
            </a:pPr>
            <a:r>
              <a:rPr lang="en-US" smtClean="0">
                <a:solidFill>
                  <a:srgbClr val="0066FF"/>
                </a:solidFill>
                <a:ea typeface="MS Mincho" pitchFamily="49" charset="-128"/>
              </a:rPr>
              <a:t>recursion</a:t>
            </a:r>
          </a:p>
          <a:p>
            <a:pPr lvl="2" eaLnBrk="1" hangingPunct="1">
              <a:lnSpc>
                <a:spcPct val="110000"/>
              </a:lnSpc>
            </a:pPr>
            <a:r>
              <a:rPr lang="en-US" smtClean="0">
                <a:ea typeface="MS Mincho" pitchFamily="49" charset="-128"/>
              </a:rPr>
              <a:t>an expression is defined in terms of simpler versions of itself</a:t>
            </a:r>
          </a:p>
          <a:p>
            <a:pPr lvl="2" eaLnBrk="1" hangingPunct="1">
              <a:lnSpc>
                <a:spcPct val="110000"/>
              </a:lnSpc>
            </a:pPr>
            <a:r>
              <a:rPr lang="en-US" smtClean="0">
                <a:ea typeface="MS Mincho" pitchFamily="49" charset="-128"/>
              </a:rPr>
              <a:t>the computational model requires a stack on which to save information about partially evaluated instances of the expression</a:t>
            </a:r>
          </a:p>
          <a:p>
            <a:pPr lvl="2" eaLnBrk="1" hangingPunct="1">
              <a:lnSpc>
                <a:spcPct val="110000"/>
              </a:lnSpc>
            </a:pPr>
            <a:r>
              <a:rPr lang="en-US" smtClean="0">
                <a:ea typeface="MS Mincho" pitchFamily="49" charset="-128"/>
              </a:rPr>
              <a:t>usually defined using self-referential subroutines</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44035"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dirty="0"/>
              <a:t>if ((A&gt;B) and (C&gt;D)) or (E </a:t>
            </a:r>
            <a:r>
              <a:rPr lang="en-US" dirty="0">
                <a:cs typeface="Arial" charset="0"/>
              </a:rPr>
              <a:t>≠ F) then</a:t>
            </a:r>
            <a:r>
              <a:rPr lang="en-US" i="1" dirty="0">
                <a:cs typeface="Arial" charset="0"/>
              </a:rPr>
              <a:t> </a:t>
            </a:r>
            <a:r>
              <a:rPr lang="en-US" i="1" dirty="0" err="1">
                <a:cs typeface="Arial" charset="0"/>
              </a:rPr>
              <a:t>then_clause</a:t>
            </a:r>
            <a:r>
              <a:rPr lang="en-US" dirty="0">
                <a:cs typeface="Arial" charset="0"/>
              </a:rPr>
              <a:t> else </a:t>
            </a:r>
            <a:r>
              <a:rPr lang="en-US" i="1" dirty="0" err="1">
                <a:cs typeface="Arial" charset="0"/>
              </a:rPr>
              <a:t>else_clause</a:t>
            </a:r>
            <a:endParaRPr lang="en-US" i="1" dirty="0">
              <a:cs typeface="Arial" charset="0"/>
            </a:endParaRPr>
          </a:p>
        </p:txBody>
      </p:sp>
      <p:sp>
        <p:nvSpPr>
          <p:cNvPr id="44036"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or</a:t>
            </a:r>
          </a:p>
        </p:txBody>
      </p:sp>
      <p:sp>
        <p:nvSpPr>
          <p:cNvPr id="44037"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lgn="ctr">
              <a:spcBef>
                <a:spcPct val="50000"/>
              </a:spcBef>
            </a:pPr>
            <a:r>
              <a:rPr lang="en-US"/>
              <a:t>and</a:t>
            </a:r>
          </a:p>
        </p:txBody>
      </p:sp>
      <p:sp>
        <p:nvSpPr>
          <p:cNvPr id="44038" name="Text Box 6"/>
          <p:cNvSpPr txBox="1">
            <a:spLocks noChangeArrowheads="1"/>
          </p:cNvSpPr>
          <p:nvPr/>
        </p:nvSpPr>
        <p:spPr bwMode="auto">
          <a:xfrm>
            <a:off x="0" y="5105400"/>
            <a:ext cx="1371600" cy="366713"/>
          </a:xfrm>
          <a:prstGeom prst="rect">
            <a:avLst/>
          </a:prstGeom>
          <a:solidFill>
            <a:schemeClr val="accent1"/>
          </a:solidFill>
          <a:ln w="9525">
            <a:noFill/>
            <a:miter lim="800000"/>
            <a:headEnd/>
            <a:tailEnd/>
          </a:ln>
        </p:spPr>
        <p:txBody>
          <a:bodyPr>
            <a:spAutoFit/>
          </a:bodyPr>
          <a:lstStyle/>
          <a:p>
            <a:pPr algn="ctr">
              <a:spcBef>
                <a:spcPct val="50000"/>
              </a:spcBef>
            </a:pPr>
            <a:r>
              <a:rPr lang="en-US"/>
              <a:t>A&gt;B</a:t>
            </a:r>
          </a:p>
        </p:txBody>
      </p:sp>
      <p:sp>
        <p:nvSpPr>
          <p:cNvPr id="44039"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C&gt;D</a:t>
            </a:r>
          </a:p>
        </p:txBody>
      </p:sp>
      <p:sp>
        <p:nvSpPr>
          <p:cNvPr id="44040"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44041"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44042"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44043"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44044"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44045"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44046"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44047"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44048" name="Line 16"/>
          <p:cNvSpPr>
            <a:spLocks noChangeShapeType="1"/>
          </p:cNvSpPr>
          <p:nvPr/>
        </p:nvSpPr>
        <p:spPr bwMode="auto">
          <a:xfrm flipH="1">
            <a:off x="762000" y="4343400"/>
            <a:ext cx="457200" cy="762000"/>
          </a:xfrm>
          <a:prstGeom prst="line">
            <a:avLst/>
          </a:prstGeom>
          <a:noFill/>
          <a:ln w="9525">
            <a:solidFill>
              <a:schemeClr val="tx1"/>
            </a:solidFill>
            <a:round/>
            <a:headEnd/>
            <a:tailEnd type="triangle" w="med" len="med"/>
          </a:ln>
        </p:spPr>
        <p:txBody>
          <a:bodyPr/>
          <a:lstStyle/>
          <a:p>
            <a:endParaRPr lang="en-US"/>
          </a:p>
        </p:txBody>
      </p:sp>
      <p:sp>
        <p:nvSpPr>
          <p:cNvPr id="44049"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18" name="Slide Number Placeholder 17"/>
          <p:cNvSpPr>
            <a:spLocks noGrp="1"/>
          </p:cNvSpPr>
          <p:nvPr>
            <p:ph type="sldNum" sz="quarter" idx="12"/>
          </p:nvPr>
        </p:nvSpPr>
        <p:spPr/>
        <p:txBody>
          <a:bodyPr/>
          <a:lstStyle/>
          <a:p>
            <a:pPr>
              <a:defRPr/>
            </a:pPr>
            <a:fld id="{5E6B495E-2C94-447C-A733-3659DF22D547}"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45059"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45060"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or</a:t>
            </a:r>
          </a:p>
        </p:txBody>
      </p:sp>
      <p:sp>
        <p:nvSpPr>
          <p:cNvPr id="45061"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lgn="ctr">
              <a:spcBef>
                <a:spcPct val="50000"/>
              </a:spcBef>
            </a:pPr>
            <a:r>
              <a:rPr lang="en-US"/>
              <a:t>and</a:t>
            </a:r>
          </a:p>
        </p:txBody>
      </p:sp>
      <p:sp>
        <p:nvSpPr>
          <p:cNvPr id="45062" name="Text Box 6"/>
          <p:cNvSpPr txBox="1">
            <a:spLocks noChangeArrowheads="1"/>
          </p:cNvSpPr>
          <p:nvPr/>
        </p:nvSpPr>
        <p:spPr bwMode="auto">
          <a:xfrm>
            <a:off x="0" y="5105400"/>
            <a:ext cx="1371600" cy="366713"/>
          </a:xfrm>
          <a:prstGeom prst="rect">
            <a:avLst/>
          </a:prstGeom>
          <a:solidFill>
            <a:srgbClr val="CC99FF"/>
          </a:solidFill>
          <a:ln w="9525">
            <a:noFill/>
            <a:prstDash val="dash"/>
            <a:miter lim="800000"/>
            <a:headEnd/>
            <a:tailEnd/>
          </a:ln>
        </p:spPr>
        <p:txBody>
          <a:bodyPr>
            <a:spAutoFit/>
          </a:bodyPr>
          <a:lstStyle/>
          <a:p>
            <a:pPr algn="ctr">
              <a:spcBef>
                <a:spcPct val="50000"/>
              </a:spcBef>
            </a:pPr>
            <a:r>
              <a:rPr lang="en-US"/>
              <a:t>A&gt;B</a:t>
            </a:r>
          </a:p>
        </p:txBody>
      </p:sp>
      <p:sp>
        <p:nvSpPr>
          <p:cNvPr id="45063"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C&gt;D</a:t>
            </a:r>
          </a:p>
        </p:txBody>
      </p:sp>
      <p:sp>
        <p:nvSpPr>
          <p:cNvPr id="45064"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45065"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45066"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45067"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45068"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45069"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45070"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45071"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45072" name="Line 16"/>
          <p:cNvSpPr>
            <a:spLocks noChangeShapeType="1"/>
          </p:cNvSpPr>
          <p:nvPr/>
        </p:nvSpPr>
        <p:spPr bwMode="auto">
          <a:xfrm flipH="1">
            <a:off x="762000" y="4343400"/>
            <a:ext cx="457200" cy="762000"/>
          </a:xfrm>
          <a:prstGeom prst="line">
            <a:avLst/>
          </a:prstGeom>
          <a:noFill/>
          <a:ln w="9525">
            <a:solidFill>
              <a:schemeClr val="tx1"/>
            </a:solidFill>
            <a:round/>
            <a:headEnd/>
            <a:tailEnd type="triangle" w="med" len="med"/>
          </a:ln>
        </p:spPr>
        <p:txBody>
          <a:bodyPr/>
          <a:lstStyle/>
          <a:p>
            <a:endParaRPr lang="en-US"/>
          </a:p>
        </p:txBody>
      </p:sp>
      <p:sp>
        <p:nvSpPr>
          <p:cNvPr id="45073"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45074" name="Text Box 18"/>
          <p:cNvSpPr txBox="1">
            <a:spLocks noChangeArrowheads="1"/>
          </p:cNvSpPr>
          <p:nvPr/>
        </p:nvSpPr>
        <p:spPr bwMode="auto">
          <a:xfrm>
            <a:off x="6019800" y="3733800"/>
            <a:ext cx="2438400" cy="1192213"/>
          </a:xfrm>
          <a:prstGeom prst="rect">
            <a:avLst/>
          </a:prstGeom>
          <a:noFill/>
          <a:ln w="9525">
            <a:noFill/>
            <a:miter lim="800000"/>
            <a:headEnd/>
            <a:tailEnd/>
          </a:ln>
        </p:spPr>
        <p:txBody>
          <a:bodyPr>
            <a:spAutoFit/>
          </a:bodyPr>
          <a:lstStyle/>
          <a:p>
            <a:pPr>
              <a:spcBef>
                <a:spcPct val="50000"/>
              </a:spcBef>
            </a:pPr>
            <a:r>
              <a:rPr lang="en-US">
                <a:solidFill>
                  <a:srgbClr val="CC66FF"/>
                </a:solidFill>
              </a:rPr>
              <a:t>r1 := A</a:t>
            </a:r>
          </a:p>
          <a:p>
            <a:pPr>
              <a:spcBef>
                <a:spcPct val="50000"/>
              </a:spcBef>
            </a:pPr>
            <a:r>
              <a:rPr lang="en-US">
                <a:solidFill>
                  <a:srgbClr val="CC66FF"/>
                </a:solidFill>
              </a:rPr>
              <a:t>r2 := B</a:t>
            </a:r>
          </a:p>
          <a:p>
            <a:pPr>
              <a:spcBef>
                <a:spcPct val="50000"/>
              </a:spcBef>
            </a:pPr>
            <a:r>
              <a:rPr lang="en-US">
                <a:solidFill>
                  <a:srgbClr val="CC66FF"/>
                </a:solidFill>
              </a:rPr>
              <a:t>r1 := r1 &gt; r2</a:t>
            </a:r>
          </a:p>
        </p:txBody>
      </p:sp>
      <p:sp>
        <p:nvSpPr>
          <p:cNvPr id="45075" name="Text Box 19"/>
          <p:cNvSpPr txBox="1">
            <a:spLocks noChangeArrowheads="1"/>
          </p:cNvSpPr>
          <p:nvPr/>
        </p:nvSpPr>
        <p:spPr bwMode="auto">
          <a:xfrm>
            <a:off x="517525" y="3846513"/>
            <a:ext cx="400050" cy="366712"/>
          </a:xfrm>
          <a:prstGeom prst="rect">
            <a:avLst/>
          </a:prstGeom>
          <a:noFill/>
          <a:ln w="9525">
            <a:noFill/>
            <a:miter lim="800000"/>
            <a:headEnd/>
            <a:tailEnd/>
          </a:ln>
        </p:spPr>
        <p:txBody>
          <a:bodyPr wrap="none">
            <a:spAutoFit/>
          </a:bodyPr>
          <a:lstStyle/>
          <a:p>
            <a:r>
              <a:rPr lang="en-US" b="1">
                <a:solidFill>
                  <a:srgbClr val="FF0066"/>
                </a:solidFill>
              </a:rPr>
              <a:t>r1</a:t>
            </a:r>
          </a:p>
        </p:txBody>
      </p:sp>
      <p:sp>
        <p:nvSpPr>
          <p:cNvPr id="45076" name="Line 20"/>
          <p:cNvSpPr>
            <a:spLocks noChangeShapeType="1"/>
          </p:cNvSpPr>
          <p:nvPr/>
        </p:nvSpPr>
        <p:spPr bwMode="auto">
          <a:xfrm flipV="1">
            <a:off x="609600" y="4191000"/>
            <a:ext cx="0" cy="914400"/>
          </a:xfrm>
          <a:prstGeom prst="line">
            <a:avLst/>
          </a:prstGeom>
          <a:noFill/>
          <a:ln w="9525">
            <a:solidFill>
              <a:srgbClr val="FF0066"/>
            </a:solidFill>
            <a:prstDash val="dash"/>
            <a:round/>
            <a:headEnd/>
            <a:tailEnd type="triangle" w="med" len="med"/>
          </a:ln>
        </p:spPr>
        <p:txBody>
          <a:bodyPr/>
          <a:lstStyle/>
          <a:p>
            <a:endParaRPr lang="en-US"/>
          </a:p>
        </p:txBody>
      </p:sp>
      <p:sp>
        <p:nvSpPr>
          <p:cNvPr id="21" name="Slide Number Placeholder 20"/>
          <p:cNvSpPr>
            <a:spLocks noGrp="1"/>
          </p:cNvSpPr>
          <p:nvPr>
            <p:ph type="sldNum" sz="quarter" idx="12"/>
          </p:nvPr>
        </p:nvSpPr>
        <p:spPr/>
        <p:txBody>
          <a:bodyPr/>
          <a:lstStyle/>
          <a:p>
            <a:pPr>
              <a:defRPr/>
            </a:pPr>
            <a:fld id="{5E6B495E-2C94-447C-A733-3659DF22D547}"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46083"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46084"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or</a:t>
            </a:r>
          </a:p>
        </p:txBody>
      </p:sp>
      <p:sp>
        <p:nvSpPr>
          <p:cNvPr id="46085"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lgn="ctr">
              <a:spcBef>
                <a:spcPct val="50000"/>
              </a:spcBef>
            </a:pPr>
            <a:r>
              <a:rPr lang="en-US"/>
              <a:t>and</a:t>
            </a:r>
          </a:p>
        </p:txBody>
      </p:sp>
      <p:sp>
        <p:nvSpPr>
          <p:cNvPr id="46086" name="Text Box 6"/>
          <p:cNvSpPr txBox="1">
            <a:spLocks noChangeArrowheads="1"/>
          </p:cNvSpPr>
          <p:nvPr/>
        </p:nvSpPr>
        <p:spPr bwMode="auto">
          <a:xfrm>
            <a:off x="0" y="5105400"/>
            <a:ext cx="1371600" cy="366713"/>
          </a:xfrm>
          <a:prstGeom prst="rect">
            <a:avLst/>
          </a:prstGeom>
          <a:solidFill>
            <a:schemeClr val="accent1"/>
          </a:solidFill>
          <a:ln w="9525">
            <a:noFill/>
            <a:prstDash val="dash"/>
            <a:miter lim="800000"/>
            <a:headEnd/>
            <a:tailEnd/>
          </a:ln>
        </p:spPr>
        <p:txBody>
          <a:bodyPr>
            <a:spAutoFit/>
          </a:bodyPr>
          <a:lstStyle/>
          <a:p>
            <a:pPr algn="ctr">
              <a:spcBef>
                <a:spcPct val="50000"/>
              </a:spcBef>
            </a:pPr>
            <a:r>
              <a:rPr lang="en-US"/>
              <a:t>A&gt;B</a:t>
            </a:r>
          </a:p>
        </p:txBody>
      </p:sp>
      <p:sp>
        <p:nvSpPr>
          <p:cNvPr id="46087" name="Text Box 7"/>
          <p:cNvSpPr txBox="1">
            <a:spLocks noChangeArrowheads="1"/>
          </p:cNvSpPr>
          <p:nvPr/>
        </p:nvSpPr>
        <p:spPr bwMode="auto">
          <a:xfrm>
            <a:off x="1905000" y="5105400"/>
            <a:ext cx="1447800" cy="366713"/>
          </a:xfrm>
          <a:prstGeom prst="rect">
            <a:avLst/>
          </a:prstGeom>
          <a:solidFill>
            <a:srgbClr val="CC99FF"/>
          </a:solidFill>
          <a:ln w="9525">
            <a:noFill/>
            <a:miter lim="800000"/>
            <a:headEnd/>
            <a:tailEnd/>
          </a:ln>
        </p:spPr>
        <p:txBody>
          <a:bodyPr>
            <a:spAutoFit/>
          </a:bodyPr>
          <a:lstStyle/>
          <a:p>
            <a:pPr algn="ctr">
              <a:spcBef>
                <a:spcPct val="50000"/>
              </a:spcBef>
            </a:pPr>
            <a:r>
              <a:rPr lang="en-US"/>
              <a:t>C&gt;D</a:t>
            </a:r>
          </a:p>
        </p:txBody>
      </p:sp>
      <p:sp>
        <p:nvSpPr>
          <p:cNvPr id="46088"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46089"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46090"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46091"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46092"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46093"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46094"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46095"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46096" name="Line 16"/>
          <p:cNvSpPr>
            <a:spLocks noChangeShapeType="1"/>
          </p:cNvSpPr>
          <p:nvPr/>
        </p:nvSpPr>
        <p:spPr bwMode="auto">
          <a:xfrm flipH="1">
            <a:off x="762000" y="4343400"/>
            <a:ext cx="457200" cy="762000"/>
          </a:xfrm>
          <a:prstGeom prst="line">
            <a:avLst/>
          </a:prstGeom>
          <a:noFill/>
          <a:ln w="9525">
            <a:solidFill>
              <a:schemeClr val="tx1"/>
            </a:solidFill>
            <a:round/>
            <a:headEnd/>
            <a:tailEnd type="triangle" w="med" len="med"/>
          </a:ln>
        </p:spPr>
        <p:txBody>
          <a:bodyPr/>
          <a:lstStyle/>
          <a:p>
            <a:endParaRPr lang="en-US"/>
          </a:p>
        </p:txBody>
      </p:sp>
      <p:sp>
        <p:nvSpPr>
          <p:cNvPr id="46097"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46098" name="Text Box 18"/>
          <p:cNvSpPr txBox="1">
            <a:spLocks noChangeArrowheads="1"/>
          </p:cNvSpPr>
          <p:nvPr/>
        </p:nvSpPr>
        <p:spPr bwMode="auto">
          <a:xfrm>
            <a:off x="5029200" y="3429000"/>
            <a:ext cx="2438400" cy="2430463"/>
          </a:xfrm>
          <a:prstGeom prst="rect">
            <a:avLst/>
          </a:prstGeom>
          <a:noFill/>
          <a:ln w="9525">
            <a:noFill/>
            <a:miter lim="800000"/>
            <a:headEnd/>
            <a:tailEnd/>
          </a:ln>
        </p:spPr>
        <p:txBody>
          <a:bodyPr>
            <a:spAutoFit/>
          </a:bodyPr>
          <a:lstStyle/>
          <a:p>
            <a:pPr>
              <a:spcBef>
                <a:spcPct val="50000"/>
              </a:spcBef>
            </a:pPr>
            <a:r>
              <a:rPr lang="en-US"/>
              <a:t>r1 := A</a:t>
            </a:r>
          </a:p>
          <a:p>
            <a:pPr>
              <a:spcBef>
                <a:spcPct val="50000"/>
              </a:spcBef>
            </a:pPr>
            <a:r>
              <a:rPr lang="en-US"/>
              <a:t>r2 := B</a:t>
            </a:r>
          </a:p>
          <a:p>
            <a:pPr>
              <a:spcBef>
                <a:spcPct val="50000"/>
              </a:spcBef>
            </a:pPr>
            <a:r>
              <a:rPr lang="en-US"/>
              <a:t>r1 := r1 &gt; r2</a:t>
            </a:r>
          </a:p>
          <a:p>
            <a:pPr>
              <a:spcBef>
                <a:spcPct val="50000"/>
              </a:spcBef>
            </a:pPr>
            <a:r>
              <a:rPr lang="en-US">
                <a:solidFill>
                  <a:srgbClr val="CC66FF"/>
                </a:solidFill>
              </a:rPr>
              <a:t>r2 := C</a:t>
            </a:r>
          </a:p>
          <a:p>
            <a:pPr>
              <a:spcBef>
                <a:spcPct val="50000"/>
              </a:spcBef>
            </a:pPr>
            <a:r>
              <a:rPr lang="en-US">
                <a:solidFill>
                  <a:srgbClr val="CC66FF"/>
                </a:solidFill>
              </a:rPr>
              <a:t>r3 := D</a:t>
            </a:r>
          </a:p>
          <a:p>
            <a:pPr>
              <a:spcBef>
                <a:spcPct val="50000"/>
              </a:spcBef>
            </a:pPr>
            <a:r>
              <a:rPr lang="en-US">
                <a:solidFill>
                  <a:srgbClr val="CC66FF"/>
                </a:solidFill>
              </a:rPr>
              <a:t>r2 := r2&gt;r3</a:t>
            </a:r>
          </a:p>
        </p:txBody>
      </p:sp>
      <p:sp>
        <p:nvSpPr>
          <p:cNvPr id="46099" name="Text Box 19"/>
          <p:cNvSpPr txBox="1">
            <a:spLocks noChangeArrowheads="1"/>
          </p:cNvSpPr>
          <p:nvPr/>
        </p:nvSpPr>
        <p:spPr bwMode="auto">
          <a:xfrm>
            <a:off x="517525" y="3846513"/>
            <a:ext cx="400050" cy="366712"/>
          </a:xfrm>
          <a:prstGeom prst="rect">
            <a:avLst/>
          </a:prstGeom>
          <a:noFill/>
          <a:ln w="9525">
            <a:noFill/>
            <a:miter lim="800000"/>
            <a:headEnd/>
            <a:tailEnd/>
          </a:ln>
        </p:spPr>
        <p:txBody>
          <a:bodyPr wrap="none">
            <a:spAutoFit/>
          </a:bodyPr>
          <a:lstStyle/>
          <a:p>
            <a:r>
              <a:rPr lang="en-US" b="1">
                <a:solidFill>
                  <a:srgbClr val="FF0066"/>
                </a:solidFill>
              </a:rPr>
              <a:t>r1</a:t>
            </a:r>
          </a:p>
        </p:txBody>
      </p:sp>
      <p:sp>
        <p:nvSpPr>
          <p:cNvPr id="46100" name="Line 20"/>
          <p:cNvSpPr>
            <a:spLocks noChangeShapeType="1"/>
          </p:cNvSpPr>
          <p:nvPr/>
        </p:nvSpPr>
        <p:spPr bwMode="auto">
          <a:xfrm flipV="1">
            <a:off x="609600" y="4191000"/>
            <a:ext cx="0" cy="914400"/>
          </a:xfrm>
          <a:prstGeom prst="line">
            <a:avLst/>
          </a:prstGeom>
          <a:noFill/>
          <a:ln w="9525">
            <a:solidFill>
              <a:srgbClr val="FF0066"/>
            </a:solidFill>
            <a:prstDash val="dash"/>
            <a:round/>
            <a:headEnd/>
            <a:tailEnd type="triangle" w="med" len="med"/>
          </a:ln>
        </p:spPr>
        <p:txBody>
          <a:bodyPr/>
          <a:lstStyle/>
          <a:p>
            <a:endParaRPr lang="en-US"/>
          </a:p>
        </p:txBody>
      </p:sp>
      <p:sp>
        <p:nvSpPr>
          <p:cNvPr id="46101" name="Text Box 21"/>
          <p:cNvSpPr txBox="1">
            <a:spLocks noChangeArrowheads="1"/>
          </p:cNvSpPr>
          <p:nvPr/>
        </p:nvSpPr>
        <p:spPr bwMode="auto">
          <a:xfrm>
            <a:off x="1752600" y="3886200"/>
            <a:ext cx="400050" cy="366713"/>
          </a:xfrm>
          <a:prstGeom prst="rect">
            <a:avLst/>
          </a:prstGeom>
          <a:noFill/>
          <a:ln w="9525">
            <a:noFill/>
            <a:miter lim="800000"/>
            <a:headEnd/>
            <a:tailEnd/>
          </a:ln>
        </p:spPr>
        <p:txBody>
          <a:bodyPr wrap="none">
            <a:spAutoFit/>
          </a:bodyPr>
          <a:lstStyle/>
          <a:p>
            <a:r>
              <a:rPr lang="en-US" b="1">
                <a:solidFill>
                  <a:srgbClr val="FF0066"/>
                </a:solidFill>
              </a:rPr>
              <a:t>r2</a:t>
            </a:r>
          </a:p>
        </p:txBody>
      </p:sp>
      <p:sp>
        <p:nvSpPr>
          <p:cNvPr id="46102" name="Line 22"/>
          <p:cNvSpPr>
            <a:spLocks noChangeShapeType="1"/>
          </p:cNvSpPr>
          <p:nvPr/>
        </p:nvSpPr>
        <p:spPr bwMode="auto">
          <a:xfrm flipH="1" flipV="1">
            <a:off x="2133600" y="4267200"/>
            <a:ext cx="609600" cy="762000"/>
          </a:xfrm>
          <a:prstGeom prst="line">
            <a:avLst/>
          </a:prstGeom>
          <a:noFill/>
          <a:ln w="9525">
            <a:solidFill>
              <a:srgbClr val="FF0066"/>
            </a:solidFill>
            <a:prstDash val="dash"/>
            <a:round/>
            <a:headEnd/>
            <a:tailEnd type="triangle" w="med" len="med"/>
          </a:ln>
        </p:spPr>
        <p:txBody>
          <a:bodyPr/>
          <a:lstStyle/>
          <a:p>
            <a:endParaRPr lang="en-US"/>
          </a:p>
        </p:txBody>
      </p:sp>
      <p:sp>
        <p:nvSpPr>
          <p:cNvPr id="23" name="Slide Number Placeholder 22"/>
          <p:cNvSpPr>
            <a:spLocks noGrp="1"/>
          </p:cNvSpPr>
          <p:nvPr>
            <p:ph type="sldNum" sz="quarter" idx="12"/>
          </p:nvPr>
        </p:nvSpPr>
        <p:spPr/>
        <p:txBody>
          <a:bodyPr/>
          <a:lstStyle/>
          <a:p>
            <a:pPr>
              <a:defRPr/>
            </a:pPr>
            <a:fld id="{5E6B495E-2C94-447C-A733-3659DF22D547}"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47107"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47108"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or</a:t>
            </a:r>
          </a:p>
        </p:txBody>
      </p:sp>
      <p:sp>
        <p:nvSpPr>
          <p:cNvPr id="47109" name="Text Box 5"/>
          <p:cNvSpPr txBox="1">
            <a:spLocks noChangeArrowheads="1"/>
          </p:cNvSpPr>
          <p:nvPr/>
        </p:nvSpPr>
        <p:spPr bwMode="auto">
          <a:xfrm>
            <a:off x="381000" y="3886200"/>
            <a:ext cx="1905000" cy="366713"/>
          </a:xfrm>
          <a:prstGeom prst="rect">
            <a:avLst/>
          </a:prstGeom>
          <a:solidFill>
            <a:srgbClr val="CC66FF"/>
          </a:solidFill>
          <a:ln w="9525">
            <a:noFill/>
            <a:miter lim="800000"/>
            <a:headEnd/>
            <a:tailEnd/>
          </a:ln>
        </p:spPr>
        <p:txBody>
          <a:bodyPr>
            <a:spAutoFit/>
          </a:bodyPr>
          <a:lstStyle/>
          <a:p>
            <a:pPr algn="ctr">
              <a:spcBef>
                <a:spcPct val="50000"/>
              </a:spcBef>
            </a:pPr>
            <a:r>
              <a:rPr lang="en-US"/>
              <a:t>and</a:t>
            </a:r>
          </a:p>
        </p:txBody>
      </p:sp>
      <p:sp>
        <p:nvSpPr>
          <p:cNvPr id="47110" name="Text Box 6"/>
          <p:cNvSpPr txBox="1">
            <a:spLocks noChangeArrowheads="1"/>
          </p:cNvSpPr>
          <p:nvPr/>
        </p:nvSpPr>
        <p:spPr bwMode="auto">
          <a:xfrm>
            <a:off x="0" y="5105400"/>
            <a:ext cx="1371600" cy="366713"/>
          </a:xfrm>
          <a:prstGeom prst="rect">
            <a:avLst/>
          </a:prstGeom>
          <a:solidFill>
            <a:schemeClr val="accent1"/>
          </a:solidFill>
          <a:ln w="9525">
            <a:noFill/>
            <a:prstDash val="dash"/>
            <a:miter lim="800000"/>
            <a:headEnd/>
            <a:tailEnd/>
          </a:ln>
        </p:spPr>
        <p:txBody>
          <a:bodyPr>
            <a:spAutoFit/>
          </a:bodyPr>
          <a:lstStyle/>
          <a:p>
            <a:pPr algn="ctr">
              <a:spcBef>
                <a:spcPct val="50000"/>
              </a:spcBef>
            </a:pPr>
            <a:r>
              <a:rPr lang="en-US"/>
              <a:t>A&gt;B</a:t>
            </a:r>
          </a:p>
        </p:txBody>
      </p:sp>
      <p:sp>
        <p:nvSpPr>
          <p:cNvPr id="47111"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C&gt;D</a:t>
            </a:r>
          </a:p>
        </p:txBody>
      </p:sp>
      <p:sp>
        <p:nvSpPr>
          <p:cNvPr id="47112"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47113"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47114"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47115"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47116"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47117"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47118"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47119"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47120" name="Line 16"/>
          <p:cNvSpPr>
            <a:spLocks noChangeShapeType="1"/>
          </p:cNvSpPr>
          <p:nvPr/>
        </p:nvSpPr>
        <p:spPr bwMode="auto">
          <a:xfrm flipH="1">
            <a:off x="762000" y="4343400"/>
            <a:ext cx="457200" cy="762000"/>
          </a:xfrm>
          <a:prstGeom prst="line">
            <a:avLst/>
          </a:prstGeom>
          <a:noFill/>
          <a:ln w="9525">
            <a:solidFill>
              <a:schemeClr val="tx1"/>
            </a:solidFill>
            <a:round/>
            <a:headEnd/>
            <a:tailEnd type="triangle" w="med" len="med"/>
          </a:ln>
        </p:spPr>
        <p:txBody>
          <a:bodyPr/>
          <a:lstStyle/>
          <a:p>
            <a:endParaRPr lang="en-US"/>
          </a:p>
        </p:txBody>
      </p:sp>
      <p:sp>
        <p:nvSpPr>
          <p:cNvPr id="47121"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47122" name="Text Box 18"/>
          <p:cNvSpPr txBox="1">
            <a:spLocks noChangeArrowheads="1"/>
          </p:cNvSpPr>
          <p:nvPr/>
        </p:nvSpPr>
        <p:spPr bwMode="auto">
          <a:xfrm>
            <a:off x="5029200" y="3429000"/>
            <a:ext cx="2438400" cy="2843213"/>
          </a:xfrm>
          <a:prstGeom prst="rect">
            <a:avLst/>
          </a:prstGeom>
          <a:noFill/>
          <a:ln w="9525">
            <a:noFill/>
            <a:miter lim="800000"/>
            <a:headEnd/>
            <a:tailEnd/>
          </a:ln>
        </p:spPr>
        <p:txBody>
          <a:bodyPr>
            <a:spAutoFit/>
          </a:bodyPr>
          <a:lstStyle/>
          <a:p>
            <a:pPr>
              <a:spcBef>
                <a:spcPct val="50000"/>
              </a:spcBef>
            </a:pPr>
            <a:r>
              <a:rPr lang="en-US"/>
              <a:t>r1 := A</a:t>
            </a:r>
          </a:p>
          <a:p>
            <a:pPr>
              <a:spcBef>
                <a:spcPct val="50000"/>
              </a:spcBef>
            </a:pPr>
            <a:r>
              <a:rPr lang="en-US"/>
              <a:t>r2 := B</a:t>
            </a:r>
          </a:p>
          <a:p>
            <a:pPr>
              <a:spcBef>
                <a:spcPct val="50000"/>
              </a:spcBef>
            </a:pPr>
            <a:r>
              <a:rPr lang="en-US"/>
              <a:t>r1 := r1 &gt; r2</a:t>
            </a:r>
          </a:p>
          <a:p>
            <a:pPr>
              <a:spcBef>
                <a:spcPct val="50000"/>
              </a:spcBef>
            </a:pPr>
            <a:r>
              <a:rPr lang="en-US"/>
              <a:t>r2 := C</a:t>
            </a:r>
          </a:p>
          <a:p>
            <a:pPr>
              <a:spcBef>
                <a:spcPct val="50000"/>
              </a:spcBef>
            </a:pPr>
            <a:r>
              <a:rPr lang="en-US"/>
              <a:t>r3 := D</a:t>
            </a:r>
          </a:p>
          <a:p>
            <a:pPr>
              <a:spcBef>
                <a:spcPct val="50000"/>
              </a:spcBef>
            </a:pPr>
            <a:r>
              <a:rPr lang="en-US"/>
              <a:t>r2 := r2&gt;r3</a:t>
            </a:r>
          </a:p>
          <a:p>
            <a:pPr>
              <a:spcBef>
                <a:spcPct val="50000"/>
              </a:spcBef>
            </a:pPr>
            <a:r>
              <a:rPr lang="en-US">
                <a:solidFill>
                  <a:srgbClr val="CC66FF"/>
                </a:solidFill>
              </a:rPr>
              <a:t>r1 := r1 &amp; r2</a:t>
            </a:r>
          </a:p>
        </p:txBody>
      </p:sp>
      <p:sp>
        <p:nvSpPr>
          <p:cNvPr id="47123" name="Text Box 19"/>
          <p:cNvSpPr txBox="1">
            <a:spLocks noChangeArrowheads="1"/>
          </p:cNvSpPr>
          <p:nvPr/>
        </p:nvSpPr>
        <p:spPr bwMode="auto">
          <a:xfrm>
            <a:off x="517525" y="3846513"/>
            <a:ext cx="400050" cy="366712"/>
          </a:xfrm>
          <a:prstGeom prst="rect">
            <a:avLst/>
          </a:prstGeom>
          <a:noFill/>
          <a:ln w="9525">
            <a:noFill/>
            <a:miter lim="800000"/>
            <a:headEnd/>
            <a:tailEnd/>
          </a:ln>
        </p:spPr>
        <p:txBody>
          <a:bodyPr wrap="none">
            <a:spAutoFit/>
          </a:bodyPr>
          <a:lstStyle/>
          <a:p>
            <a:r>
              <a:rPr lang="en-US" b="1">
                <a:solidFill>
                  <a:srgbClr val="FF0066"/>
                </a:solidFill>
              </a:rPr>
              <a:t>r1</a:t>
            </a:r>
          </a:p>
        </p:txBody>
      </p:sp>
      <p:sp>
        <p:nvSpPr>
          <p:cNvPr id="47124" name="Line 20"/>
          <p:cNvSpPr>
            <a:spLocks noChangeShapeType="1"/>
          </p:cNvSpPr>
          <p:nvPr/>
        </p:nvSpPr>
        <p:spPr bwMode="auto">
          <a:xfrm flipV="1">
            <a:off x="609600" y="4191000"/>
            <a:ext cx="0" cy="914400"/>
          </a:xfrm>
          <a:prstGeom prst="line">
            <a:avLst/>
          </a:prstGeom>
          <a:noFill/>
          <a:ln w="9525">
            <a:solidFill>
              <a:srgbClr val="FF0066"/>
            </a:solidFill>
            <a:prstDash val="dash"/>
            <a:round/>
            <a:headEnd/>
            <a:tailEnd type="triangle" w="med" len="med"/>
          </a:ln>
        </p:spPr>
        <p:txBody>
          <a:bodyPr/>
          <a:lstStyle/>
          <a:p>
            <a:endParaRPr lang="en-US"/>
          </a:p>
        </p:txBody>
      </p:sp>
      <p:sp>
        <p:nvSpPr>
          <p:cNvPr id="47125" name="Text Box 21"/>
          <p:cNvSpPr txBox="1">
            <a:spLocks noChangeArrowheads="1"/>
          </p:cNvSpPr>
          <p:nvPr/>
        </p:nvSpPr>
        <p:spPr bwMode="auto">
          <a:xfrm>
            <a:off x="1752600" y="3886200"/>
            <a:ext cx="400050" cy="366713"/>
          </a:xfrm>
          <a:prstGeom prst="rect">
            <a:avLst/>
          </a:prstGeom>
          <a:noFill/>
          <a:ln w="9525">
            <a:noFill/>
            <a:miter lim="800000"/>
            <a:headEnd/>
            <a:tailEnd/>
          </a:ln>
        </p:spPr>
        <p:txBody>
          <a:bodyPr wrap="none">
            <a:spAutoFit/>
          </a:bodyPr>
          <a:lstStyle/>
          <a:p>
            <a:r>
              <a:rPr lang="en-US" b="1">
                <a:solidFill>
                  <a:srgbClr val="FF0066"/>
                </a:solidFill>
              </a:rPr>
              <a:t>r2</a:t>
            </a:r>
          </a:p>
        </p:txBody>
      </p:sp>
      <p:sp>
        <p:nvSpPr>
          <p:cNvPr id="47126" name="Line 22"/>
          <p:cNvSpPr>
            <a:spLocks noChangeShapeType="1"/>
          </p:cNvSpPr>
          <p:nvPr/>
        </p:nvSpPr>
        <p:spPr bwMode="auto">
          <a:xfrm flipH="1" flipV="1">
            <a:off x="2133600" y="4267200"/>
            <a:ext cx="609600" cy="762000"/>
          </a:xfrm>
          <a:prstGeom prst="line">
            <a:avLst/>
          </a:prstGeom>
          <a:noFill/>
          <a:ln w="9525">
            <a:solidFill>
              <a:srgbClr val="FF0066"/>
            </a:solidFill>
            <a:prstDash val="dash"/>
            <a:round/>
            <a:headEnd/>
            <a:tailEnd type="triangle" w="med" len="med"/>
          </a:ln>
        </p:spPr>
        <p:txBody>
          <a:bodyPr/>
          <a:lstStyle/>
          <a:p>
            <a:endParaRPr lang="en-US"/>
          </a:p>
        </p:txBody>
      </p:sp>
      <p:sp>
        <p:nvSpPr>
          <p:cNvPr id="47127" name="Text Box 23"/>
          <p:cNvSpPr txBox="1">
            <a:spLocks noChangeArrowheads="1"/>
          </p:cNvSpPr>
          <p:nvPr/>
        </p:nvSpPr>
        <p:spPr bwMode="auto">
          <a:xfrm>
            <a:off x="1600200" y="2819400"/>
            <a:ext cx="533400" cy="366713"/>
          </a:xfrm>
          <a:prstGeom prst="rect">
            <a:avLst/>
          </a:prstGeom>
          <a:noFill/>
          <a:ln w="9525">
            <a:noFill/>
            <a:miter lim="800000"/>
            <a:headEnd/>
            <a:tailEnd/>
          </a:ln>
        </p:spPr>
        <p:txBody>
          <a:bodyPr>
            <a:spAutoFit/>
          </a:bodyPr>
          <a:lstStyle/>
          <a:p>
            <a:pPr>
              <a:spcBef>
                <a:spcPct val="50000"/>
              </a:spcBef>
            </a:pPr>
            <a:r>
              <a:rPr lang="en-US" b="1">
                <a:solidFill>
                  <a:srgbClr val="FF0066"/>
                </a:solidFill>
              </a:rPr>
              <a:t>r1</a:t>
            </a:r>
          </a:p>
        </p:txBody>
      </p:sp>
      <p:sp>
        <p:nvSpPr>
          <p:cNvPr id="47128" name="Line 24"/>
          <p:cNvSpPr>
            <a:spLocks noChangeShapeType="1"/>
          </p:cNvSpPr>
          <p:nvPr/>
        </p:nvSpPr>
        <p:spPr bwMode="auto">
          <a:xfrm flipV="1">
            <a:off x="12954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25" name="Slide Number Placeholder 24"/>
          <p:cNvSpPr>
            <a:spLocks noGrp="1"/>
          </p:cNvSpPr>
          <p:nvPr>
            <p:ph type="sldNum" sz="quarter" idx="12"/>
          </p:nvPr>
        </p:nvSpPr>
        <p:spPr/>
        <p:txBody>
          <a:bodyPr/>
          <a:lstStyle/>
          <a:p>
            <a:pPr>
              <a:defRPr/>
            </a:pPr>
            <a:fld id="{5E6B495E-2C94-447C-A733-3659DF22D547}"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48131"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48132"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or</a:t>
            </a:r>
          </a:p>
        </p:txBody>
      </p:sp>
      <p:sp>
        <p:nvSpPr>
          <p:cNvPr id="48133"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lgn="ctr">
              <a:spcBef>
                <a:spcPct val="50000"/>
              </a:spcBef>
            </a:pPr>
            <a:r>
              <a:rPr lang="en-US"/>
              <a:t>and</a:t>
            </a:r>
          </a:p>
        </p:txBody>
      </p:sp>
      <p:sp>
        <p:nvSpPr>
          <p:cNvPr id="48134" name="Text Box 6"/>
          <p:cNvSpPr txBox="1">
            <a:spLocks noChangeArrowheads="1"/>
          </p:cNvSpPr>
          <p:nvPr/>
        </p:nvSpPr>
        <p:spPr bwMode="auto">
          <a:xfrm>
            <a:off x="0" y="5105400"/>
            <a:ext cx="1371600" cy="366713"/>
          </a:xfrm>
          <a:prstGeom prst="rect">
            <a:avLst/>
          </a:prstGeom>
          <a:solidFill>
            <a:schemeClr val="accent1"/>
          </a:solidFill>
          <a:ln w="9525">
            <a:noFill/>
            <a:prstDash val="dash"/>
            <a:miter lim="800000"/>
            <a:headEnd/>
            <a:tailEnd/>
          </a:ln>
        </p:spPr>
        <p:txBody>
          <a:bodyPr>
            <a:spAutoFit/>
          </a:bodyPr>
          <a:lstStyle/>
          <a:p>
            <a:pPr algn="ctr">
              <a:spcBef>
                <a:spcPct val="50000"/>
              </a:spcBef>
            </a:pPr>
            <a:r>
              <a:rPr lang="en-US"/>
              <a:t>A&gt;B</a:t>
            </a:r>
          </a:p>
        </p:txBody>
      </p:sp>
      <p:sp>
        <p:nvSpPr>
          <p:cNvPr id="48135"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C&gt;D</a:t>
            </a:r>
          </a:p>
        </p:txBody>
      </p:sp>
      <p:sp>
        <p:nvSpPr>
          <p:cNvPr id="48136" name="Text Box 8"/>
          <p:cNvSpPr txBox="1">
            <a:spLocks noChangeArrowheads="1"/>
          </p:cNvSpPr>
          <p:nvPr/>
        </p:nvSpPr>
        <p:spPr bwMode="auto">
          <a:xfrm>
            <a:off x="3505200" y="3962400"/>
            <a:ext cx="914400" cy="366713"/>
          </a:xfrm>
          <a:prstGeom prst="rect">
            <a:avLst/>
          </a:prstGeom>
          <a:solidFill>
            <a:srgbClr val="CC66FF"/>
          </a:solidFill>
          <a:ln w="9525">
            <a:noFill/>
            <a:miter lim="800000"/>
            <a:headEnd/>
            <a:tailEnd/>
          </a:ln>
        </p:spPr>
        <p:txBody>
          <a:bodyPr>
            <a:spAutoFit/>
          </a:bodyPr>
          <a:lstStyle/>
          <a:p>
            <a:pPr algn="ctr">
              <a:spcBef>
                <a:spcPct val="50000"/>
              </a:spcBef>
            </a:pPr>
            <a:r>
              <a:rPr lang="en-US"/>
              <a:t>E ≠ F</a:t>
            </a:r>
          </a:p>
        </p:txBody>
      </p:sp>
      <p:sp>
        <p:nvSpPr>
          <p:cNvPr id="48137"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48138"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48139"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48140"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48141"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48142"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48143"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48144" name="Line 16"/>
          <p:cNvSpPr>
            <a:spLocks noChangeShapeType="1"/>
          </p:cNvSpPr>
          <p:nvPr/>
        </p:nvSpPr>
        <p:spPr bwMode="auto">
          <a:xfrm flipH="1">
            <a:off x="762000" y="4343400"/>
            <a:ext cx="457200" cy="762000"/>
          </a:xfrm>
          <a:prstGeom prst="line">
            <a:avLst/>
          </a:prstGeom>
          <a:noFill/>
          <a:ln w="9525">
            <a:solidFill>
              <a:schemeClr val="tx1"/>
            </a:solidFill>
            <a:round/>
            <a:headEnd/>
            <a:tailEnd type="triangle" w="med" len="med"/>
          </a:ln>
        </p:spPr>
        <p:txBody>
          <a:bodyPr/>
          <a:lstStyle/>
          <a:p>
            <a:endParaRPr lang="en-US"/>
          </a:p>
        </p:txBody>
      </p:sp>
      <p:sp>
        <p:nvSpPr>
          <p:cNvPr id="48145"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48146" name="Text Box 18"/>
          <p:cNvSpPr txBox="1">
            <a:spLocks noChangeArrowheads="1"/>
          </p:cNvSpPr>
          <p:nvPr/>
        </p:nvSpPr>
        <p:spPr bwMode="auto">
          <a:xfrm>
            <a:off x="4876800" y="3429000"/>
            <a:ext cx="1600200" cy="2430463"/>
          </a:xfrm>
          <a:prstGeom prst="rect">
            <a:avLst/>
          </a:prstGeom>
          <a:solidFill>
            <a:schemeClr val="bg1">
              <a:alpha val="74901"/>
            </a:schemeClr>
          </a:solidFill>
          <a:ln w="9525">
            <a:noFill/>
            <a:miter lim="800000"/>
            <a:headEnd/>
            <a:tailEnd/>
          </a:ln>
        </p:spPr>
        <p:txBody>
          <a:bodyPr>
            <a:spAutoFit/>
          </a:bodyPr>
          <a:lstStyle/>
          <a:p>
            <a:pPr>
              <a:spcBef>
                <a:spcPct val="50000"/>
              </a:spcBef>
            </a:pPr>
            <a:r>
              <a:rPr lang="en-US"/>
              <a:t>r1 := A</a:t>
            </a:r>
          </a:p>
          <a:p>
            <a:pPr>
              <a:spcBef>
                <a:spcPct val="50000"/>
              </a:spcBef>
            </a:pPr>
            <a:r>
              <a:rPr lang="en-US"/>
              <a:t>r2 := B</a:t>
            </a:r>
          </a:p>
          <a:p>
            <a:pPr>
              <a:spcBef>
                <a:spcPct val="50000"/>
              </a:spcBef>
            </a:pPr>
            <a:r>
              <a:rPr lang="en-US"/>
              <a:t>r1 := r1 &gt; r2</a:t>
            </a:r>
          </a:p>
          <a:p>
            <a:pPr>
              <a:spcBef>
                <a:spcPct val="50000"/>
              </a:spcBef>
            </a:pPr>
            <a:r>
              <a:rPr lang="en-US"/>
              <a:t>r2 := C</a:t>
            </a:r>
          </a:p>
          <a:p>
            <a:pPr>
              <a:spcBef>
                <a:spcPct val="50000"/>
              </a:spcBef>
            </a:pPr>
            <a:r>
              <a:rPr lang="en-US"/>
              <a:t>r3 := D</a:t>
            </a:r>
          </a:p>
          <a:p>
            <a:pPr>
              <a:spcBef>
                <a:spcPct val="50000"/>
              </a:spcBef>
            </a:pPr>
            <a:r>
              <a:rPr lang="en-US"/>
              <a:t>r2 := r2&gt;r3</a:t>
            </a:r>
          </a:p>
        </p:txBody>
      </p:sp>
      <p:sp>
        <p:nvSpPr>
          <p:cNvPr id="48147" name="Text Box 19"/>
          <p:cNvSpPr txBox="1">
            <a:spLocks noChangeArrowheads="1"/>
          </p:cNvSpPr>
          <p:nvPr/>
        </p:nvSpPr>
        <p:spPr bwMode="auto">
          <a:xfrm>
            <a:off x="517525" y="3846513"/>
            <a:ext cx="400050" cy="366712"/>
          </a:xfrm>
          <a:prstGeom prst="rect">
            <a:avLst/>
          </a:prstGeom>
          <a:noFill/>
          <a:ln w="9525">
            <a:noFill/>
            <a:miter lim="800000"/>
            <a:headEnd/>
            <a:tailEnd/>
          </a:ln>
        </p:spPr>
        <p:txBody>
          <a:bodyPr wrap="none">
            <a:spAutoFit/>
          </a:bodyPr>
          <a:lstStyle/>
          <a:p>
            <a:r>
              <a:rPr lang="en-US" b="1">
                <a:solidFill>
                  <a:srgbClr val="FF0066"/>
                </a:solidFill>
              </a:rPr>
              <a:t>r1</a:t>
            </a:r>
          </a:p>
        </p:txBody>
      </p:sp>
      <p:sp>
        <p:nvSpPr>
          <p:cNvPr id="48148" name="Line 20"/>
          <p:cNvSpPr>
            <a:spLocks noChangeShapeType="1"/>
          </p:cNvSpPr>
          <p:nvPr/>
        </p:nvSpPr>
        <p:spPr bwMode="auto">
          <a:xfrm flipV="1">
            <a:off x="609600" y="4191000"/>
            <a:ext cx="0" cy="914400"/>
          </a:xfrm>
          <a:prstGeom prst="line">
            <a:avLst/>
          </a:prstGeom>
          <a:noFill/>
          <a:ln w="9525">
            <a:solidFill>
              <a:srgbClr val="FF0066"/>
            </a:solidFill>
            <a:prstDash val="dash"/>
            <a:round/>
            <a:headEnd/>
            <a:tailEnd type="triangle" w="med" len="med"/>
          </a:ln>
        </p:spPr>
        <p:txBody>
          <a:bodyPr/>
          <a:lstStyle/>
          <a:p>
            <a:endParaRPr lang="en-US"/>
          </a:p>
        </p:txBody>
      </p:sp>
      <p:sp>
        <p:nvSpPr>
          <p:cNvPr id="48149" name="Text Box 21"/>
          <p:cNvSpPr txBox="1">
            <a:spLocks noChangeArrowheads="1"/>
          </p:cNvSpPr>
          <p:nvPr/>
        </p:nvSpPr>
        <p:spPr bwMode="auto">
          <a:xfrm>
            <a:off x="1752600" y="3886200"/>
            <a:ext cx="400050" cy="366713"/>
          </a:xfrm>
          <a:prstGeom prst="rect">
            <a:avLst/>
          </a:prstGeom>
          <a:noFill/>
          <a:ln w="9525">
            <a:noFill/>
            <a:miter lim="800000"/>
            <a:headEnd/>
            <a:tailEnd/>
          </a:ln>
        </p:spPr>
        <p:txBody>
          <a:bodyPr wrap="none">
            <a:spAutoFit/>
          </a:bodyPr>
          <a:lstStyle/>
          <a:p>
            <a:r>
              <a:rPr lang="en-US" b="1">
                <a:solidFill>
                  <a:srgbClr val="FF0066"/>
                </a:solidFill>
              </a:rPr>
              <a:t>r2</a:t>
            </a:r>
          </a:p>
        </p:txBody>
      </p:sp>
      <p:sp>
        <p:nvSpPr>
          <p:cNvPr id="48150" name="Line 22"/>
          <p:cNvSpPr>
            <a:spLocks noChangeShapeType="1"/>
          </p:cNvSpPr>
          <p:nvPr/>
        </p:nvSpPr>
        <p:spPr bwMode="auto">
          <a:xfrm flipH="1" flipV="1">
            <a:off x="2133600" y="4267200"/>
            <a:ext cx="609600" cy="762000"/>
          </a:xfrm>
          <a:prstGeom prst="line">
            <a:avLst/>
          </a:prstGeom>
          <a:noFill/>
          <a:ln w="9525">
            <a:solidFill>
              <a:srgbClr val="FF0066"/>
            </a:solidFill>
            <a:prstDash val="dash"/>
            <a:round/>
            <a:headEnd/>
            <a:tailEnd type="triangle" w="med" len="med"/>
          </a:ln>
        </p:spPr>
        <p:txBody>
          <a:bodyPr/>
          <a:lstStyle/>
          <a:p>
            <a:endParaRPr lang="en-US"/>
          </a:p>
        </p:txBody>
      </p:sp>
      <p:sp>
        <p:nvSpPr>
          <p:cNvPr id="48151" name="Text Box 23"/>
          <p:cNvSpPr txBox="1">
            <a:spLocks noChangeArrowheads="1"/>
          </p:cNvSpPr>
          <p:nvPr/>
        </p:nvSpPr>
        <p:spPr bwMode="auto">
          <a:xfrm>
            <a:off x="1600200" y="2819400"/>
            <a:ext cx="533400" cy="366713"/>
          </a:xfrm>
          <a:prstGeom prst="rect">
            <a:avLst/>
          </a:prstGeom>
          <a:noFill/>
          <a:ln w="9525">
            <a:noFill/>
            <a:miter lim="800000"/>
            <a:headEnd/>
            <a:tailEnd/>
          </a:ln>
        </p:spPr>
        <p:txBody>
          <a:bodyPr>
            <a:spAutoFit/>
          </a:bodyPr>
          <a:lstStyle/>
          <a:p>
            <a:pPr>
              <a:spcBef>
                <a:spcPct val="50000"/>
              </a:spcBef>
            </a:pPr>
            <a:r>
              <a:rPr lang="en-US" b="1">
                <a:solidFill>
                  <a:srgbClr val="FF0066"/>
                </a:solidFill>
              </a:rPr>
              <a:t>r1</a:t>
            </a:r>
          </a:p>
        </p:txBody>
      </p:sp>
      <p:sp>
        <p:nvSpPr>
          <p:cNvPr id="48152" name="Line 24"/>
          <p:cNvSpPr>
            <a:spLocks noChangeShapeType="1"/>
          </p:cNvSpPr>
          <p:nvPr/>
        </p:nvSpPr>
        <p:spPr bwMode="auto">
          <a:xfrm flipV="1">
            <a:off x="12954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48153" name="Text Box 25"/>
          <p:cNvSpPr txBox="1">
            <a:spLocks noChangeArrowheads="1"/>
          </p:cNvSpPr>
          <p:nvPr/>
        </p:nvSpPr>
        <p:spPr bwMode="auto">
          <a:xfrm>
            <a:off x="2667000" y="2819400"/>
            <a:ext cx="400050" cy="366713"/>
          </a:xfrm>
          <a:prstGeom prst="rect">
            <a:avLst/>
          </a:prstGeom>
          <a:noFill/>
          <a:ln w="9525">
            <a:noFill/>
            <a:miter lim="800000"/>
            <a:headEnd/>
            <a:tailEnd/>
          </a:ln>
        </p:spPr>
        <p:txBody>
          <a:bodyPr wrap="none">
            <a:spAutoFit/>
          </a:bodyPr>
          <a:lstStyle/>
          <a:p>
            <a:r>
              <a:rPr lang="en-US" b="1">
                <a:solidFill>
                  <a:srgbClr val="FF0066"/>
                </a:solidFill>
              </a:rPr>
              <a:t>r2</a:t>
            </a:r>
          </a:p>
        </p:txBody>
      </p:sp>
      <p:sp>
        <p:nvSpPr>
          <p:cNvPr id="48154" name="Line 26"/>
          <p:cNvSpPr>
            <a:spLocks noChangeShapeType="1"/>
          </p:cNvSpPr>
          <p:nvPr/>
        </p:nvSpPr>
        <p:spPr bwMode="auto">
          <a:xfrm flipH="1" flipV="1">
            <a:off x="3048000" y="3200400"/>
            <a:ext cx="762000" cy="762000"/>
          </a:xfrm>
          <a:prstGeom prst="line">
            <a:avLst/>
          </a:prstGeom>
          <a:noFill/>
          <a:ln w="9525">
            <a:solidFill>
              <a:srgbClr val="FF0066"/>
            </a:solidFill>
            <a:prstDash val="dash"/>
            <a:round/>
            <a:headEnd/>
            <a:tailEnd type="triangle" w="med" len="med"/>
          </a:ln>
        </p:spPr>
        <p:txBody>
          <a:bodyPr/>
          <a:lstStyle/>
          <a:p>
            <a:endParaRPr lang="en-US"/>
          </a:p>
        </p:txBody>
      </p:sp>
      <p:sp>
        <p:nvSpPr>
          <p:cNvPr id="48155" name="Text Box 27"/>
          <p:cNvSpPr txBox="1">
            <a:spLocks noChangeArrowheads="1"/>
          </p:cNvSpPr>
          <p:nvPr/>
        </p:nvSpPr>
        <p:spPr bwMode="auto">
          <a:xfrm>
            <a:off x="6858000" y="3505200"/>
            <a:ext cx="1676400" cy="1603375"/>
          </a:xfrm>
          <a:prstGeom prst="rect">
            <a:avLst/>
          </a:prstGeom>
          <a:noFill/>
          <a:ln w="9525">
            <a:noFill/>
            <a:miter lim="800000"/>
            <a:headEnd/>
            <a:tailEnd/>
          </a:ln>
        </p:spPr>
        <p:txBody>
          <a:bodyPr>
            <a:spAutoFit/>
          </a:bodyPr>
          <a:lstStyle/>
          <a:p>
            <a:r>
              <a:rPr lang="en-US"/>
              <a:t>r1 := r1 &amp; r2</a:t>
            </a:r>
          </a:p>
          <a:p>
            <a:r>
              <a:rPr lang="en-US">
                <a:solidFill>
                  <a:srgbClr val="CC66FF"/>
                </a:solidFill>
              </a:rPr>
              <a:t>r2 := E</a:t>
            </a:r>
          </a:p>
          <a:p>
            <a:r>
              <a:rPr lang="en-US">
                <a:solidFill>
                  <a:srgbClr val="CC66FF"/>
                </a:solidFill>
              </a:rPr>
              <a:t>r3 := F</a:t>
            </a:r>
          </a:p>
          <a:p>
            <a:r>
              <a:rPr lang="en-US">
                <a:solidFill>
                  <a:srgbClr val="CC66FF"/>
                </a:solidFill>
              </a:rPr>
              <a:t>r2 := r2 ≠ r3</a:t>
            </a:r>
          </a:p>
          <a:p>
            <a:pPr>
              <a:spcBef>
                <a:spcPct val="50000"/>
              </a:spcBef>
            </a:pPr>
            <a:endParaRPr lang="en-US"/>
          </a:p>
        </p:txBody>
      </p:sp>
      <p:sp>
        <p:nvSpPr>
          <p:cNvPr id="28" name="Slide Number Placeholder 27"/>
          <p:cNvSpPr>
            <a:spLocks noGrp="1"/>
          </p:cNvSpPr>
          <p:nvPr>
            <p:ph type="sldNum" sz="quarter" idx="12"/>
          </p:nvPr>
        </p:nvSpPr>
        <p:spPr/>
        <p:txBody>
          <a:bodyPr/>
          <a:lstStyle/>
          <a:p>
            <a:pPr>
              <a:defRPr/>
            </a:pPr>
            <a:fld id="{5E6B495E-2C94-447C-A733-3659DF22D547}"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49155"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49156" name="Text Box 4"/>
          <p:cNvSpPr txBox="1">
            <a:spLocks noChangeArrowheads="1"/>
          </p:cNvSpPr>
          <p:nvPr/>
        </p:nvSpPr>
        <p:spPr bwMode="auto">
          <a:xfrm>
            <a:off x="1600200" y="2819400"/>
            <a:ext cx="1447800" cy="366713"/>
          </a:xfrm>
          <a:prstGeom prst="rect">
            <a:avLst/>
          </a:prstGeom>
          <a:solidFill>
            <a:srgbClr val="CC66FF"/>
          </a:solidFill>
          <a:ln w="9525">
            <a:noFill/>
            <a:miter lim="800000"/>
            <a:headEnd/>
            <a:tailEnd/>
          </a:ln>
        </p:spPr>
        <p:txBody>
          <a:bodyPr>
            <a:spAutoFit/>
          </a:bodyPr>
          <a:lstStyle/>
          <a:p>
            <a:pPr algn="ctr">
              <a:spcBef>
                <a:spcPct val="50000"/>
              </a:spcBef>
            </a:pPr>
            <a:r>
              <a:rPr lang="en-US"/>
              <a:t>or</a:t>
            </a:r>
          </a:p>
        </p:txBody>
      </p:sp>
      <p:sp>
        <p:nvSpPr>
          <p:cNvPr id="49157"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lgn="ctr">
              <a:spcBef>
                <a:spcPct val="50000"/>
              </a:spcBef>
            </a:pPr>
            <a:r>
              <a:rPr lang="en-US"/>
              <a:t>and</a:t>
            </a:r>
          </a:p>
        </p:txBody>
      </p:sp>
      <p:sp>
        <p:nvSpPr>
          <p:cNvPr id="49158" name="Text Box 6"/>
          <p:cNvSpPr txBox="1">
            <a:spLocks noChangeArrowheads="1"/>
          </p:cNvSpPr>
          <p:nvPr/>
        </p:nvSpPr>
        <p:spPr bwMode="auto">
          <a:xfrm>
            <a:off x="0" y="5105400"/>
            <a:ext cx="1371600" cy="366713"/>
          </a:xfrm>
          <a:prstGeom prst="rect">
            <a:avLst/>
          </a:prstGeom>
          <a:solidFill>
            <a:schemeClr val="accent1"/>
          </a:solidFill>
          <a:ln w="9525">
            <a:noFill/>
            <a:prstDash val="dash"/>
            <a:miter lim="800000"/>
            <a:headEnd/>
            <a:tailEnd/>
          </a:ln>
        </p:spPr>
        <p:txBody>
          <a:bodyPr>
            <a:spAutoFit/>
          </a:bodyPr>
          <a:lstStyle/>
          <a:p>
            <a:pPr algn="ctr">
              <a:spcBef>
                <a:spcPct val="50000"/>
              </a:spcBef>
            </a:pPr>
            <a:r>
              <a:rPr lang="en-US"/>
              <a:t>A&gt;B</a:t>
            </a:r>
          </a:p>
        </p:txBody>
      </p:sp>
      <p:sp>
        <p:nvSpPr>
          <p:cNvPr id="49159"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C&gt;D</a:t>
            </a:r>
          </a:p>
        </p:txBody>
      </p:sp>
      <p:sp>
        <p:nvSpPr>
          <p:cNvPr id="49160"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49161"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49162"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49163"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49164"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49165"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49166"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49167"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49168" name="Line 16"/>
          <p:cNvSpPr>
            <a:spLocks noChangeShapeType="1"/>
          </p:cNvSpPr>
          <p:nvPr/>
        </p:nvSpPr>
        <p:spPr bwMode="auto">
          <a:xfrm flipH="1">
            <a:off x="762000" y="4343400"/>
            <a:ext cx="457200" cy="762000"/>
          </a:xfrm>
          <a:prstGeom prst="line">
            <a:avLst/>
          </a:prstGeom>
          <a:noFill/>
          <a:ln w="9525">
            <a:solidFill>
              <a:schemeClr val="tx1"/>
            </a:solidFill>
            <a:round/>
            <a:headEnd/>
            <a:tailEnd type="triangle" w="med" len="med"/>
          </a:ln>
        </p:spPr>
        <p:txBody>
          <a:bodyPr/>
          <a:lstStyle/>
          <a:p>
            <a:endParaRPr lang="en-US"/>
          </a:p>
        </p:txBody>
      </p:sp>
      <p:sp>
        <p:nvSpPr>
          <p:cNvPr id="49169"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49170" name="Text Box 18"/>
          <p:cNvSpPr txBox="1">
            <a:spLocks noChangeArrowheads="1"/>
          </p:cNvSpPr>
          <p:nvPr/>
        </p:nvSpPr>
        <p:spPr bwMode="auto">
          <a:xfrm>
            <a:off x="4876800" y="3429000"/>
            <a:ext cx="1600200" cy="2430463"/>
          </a:xfrm>
          <a:prstGeom prst="rect">
            <a:avLst/>
          </a:prstGeom>
          <a:solidFill>
            <a:schemeClr val="bg1">
              <a:alpha val="74901"/>
            </a:schemeClr>
          </a:solidFill>
          <a:ln w="9525">
            <a:noFill/>
            <a:miter lim="800000"/>
            <a:headEnd/>
            <a:tailEnd/>
          </a:ln>
        </p:spPr>
        <p:txBody>
          <a:bodyPr>
            <a:spAutoFit/>
          </a:bodyPr>
          <a:lstStyle/>
          <a:p>
            <a:pPr>
              <a:spcBef>
                <a:spcPct val="50000"/>
              </a:spcBef>
            </a:pPr>
            <a:r>
              <a:rPr lang="en-US"/>
              <a:t>r1 := A</a:t>
            </a:r>
          </a:p>
          <a:p>
            <a:pPr>
              <a:spcBef>
                <a:spcPct val="50000"/>
              </a:spcBef>
            </a:pPr>
            <a:r>
              <a:rPr lang="en-US"/>
              <a:t>r2 := B</a:t>
            </a:r>
          </a:p>
          <a:p>
            <a:pPr>
              <a:spcBef>
                <a:spcPct val="50000"/>
              </a:spcBef>
            </a:pPr>
            <a:r>
              <a:rPr lang="en-US"/>
              <a:t>r1 := r1 &gt; r2</a:t>
            </a:r>
          </a:p>
          <a:p>
            <a:pPr>
              <a:spcBef>
                <a:spcPct val="50000"/>
              </a:spcBef>
            </a:pPr>
            <a:r>
              <a:rPr lang="en-US"/>
              <a:t>r2 := C</a:t>
            </a:r>
          </a:p>
          <a:p>
            <a:pPr>
              <a:spcBef>
                <a:spcPct val="50000"/>
              </a:spcBef>
            </a:pPr>
            <a:r>
              <a:rPr lang="en-US"/>
              <a:t>r3 := D</a:t>
            </a:r>
          </a:p>
          <a:p>
            <a:pPr>
              <a:spcBef>
                <a:spcPct val="50000"/>
              </a:spcBef>
            </a:pPr>
            <a:r>
              <a:rPr lang="en-US"/>
              <a:t>r2 := r2&gt;r3</a:t>
            </a:r>
          </a:p>
        </p:txBody>
      </p:sp>
      <p:sp>
        <p:nvSpPr>
          <p:cNvPr id="49171" name="Text Box 19"/>
          <p:cNvSpPr txBox="1">
            <a:spLocks noChangeArrowheads="1"/>
          </p:cNvSpPr>
          <p:nvPr/>
        </p:nvSpPr>
        <p:spPr bwMode="auto">
          <a:xfrm>
            <a:off x="517525" y="3846513"/>
            <a:ext cx="400050" cy="366712"/>
          </a:xfrm>
          <a:prstGeom prst="rect">
            <a:avLst/>
          </a:prstGeom>
          <a:noFill/>
          <a:ln w="9525">
            <a:noFill/>
            <a:miter lim="800000"/>
            <a:headEnd/>
            <a:tailEnd/>
          </a:ln>
        </p:spPr>
        <p:txBody>
          <a:bodyPr wrap="none">
            <a:spAutoFit/>
          </a:bodyPr>
          <a:lstStyle/>
          <a:p>
            <a:r>
              <a:rPr lang="en-US" b="1">
                <a:solidFill>
                  <a:srgbClr val="FF0066"/>
                </a:solidFill>
              </a:rPr>
              <a:t>r1</a:t>
            </a:r>
          </a:p>
        </p:txBody>
      </p:sp>
      <p:sp>
        <p:nvSpPr>
          <p:cNvPr id="49172" name="Line 20"/>
          <p:cNvSpPr>
            <a:spLocks noChangeShapeType="1"/>
          </p:cNvSpPr>
          <p:nvPr/>
        </p:nvSpPr>
        <p:spPr bwMode="auto">
          <a:xfrm flipV="1">
            <a:off x="609600" y="4191000"/>
            <a:ext cx="0" cy="914400"/>
          </a:xfrm>
          <a:prstGeom prst="line">
            <a:avLst/>
          </a:prstGeom>
          <a:noFill/>
          <a:ln w="9525">
            <a:solidFill>
              <a:srgbClr val="FF0066"/>
            </a:solidFill>
            <a:prstDash val="dash"/>
            <a:round/>
            <a:headEnd/>
            <a:tailEnd type="triangle" w="med" len="med"/>
          </a:ln>
        </p:spPr>
        <p:txBody>
          <a:bodyPr/>
          <a:lstStyle/>
          <a:p>
            <a:endParaRPr lang="en-US"/>
          </a:p>
        </p:txBody>
      </p:sp>
      <p:sp>
        <p:nvSpPr>
          <p:cNvPr id="49173" name="Text Box 21"/>
          <p:cNvSpPr txBox="1">
            <a:spLocks noChangeArrowheads="1"/>
          </p:cNvSpPr>
          <p:nvPr/>
        </p:nvSpPr>
        <p:spPr bwMode="auto">
          <a:xfrm>
            <a:off x="1752600" y="3886200"/>
            <a:ext cx="400050" cy="366713"/>
          </a:xfrm>
          <a:prstGeom prst="rect">
            <a:avLst/>
          </a:prstGeom>
          <a:noFill/>
          <a:ln w="9525">
            <a:noFill/>
            <a:miter lim="800000"/>
            <a:headEnd/>
            <a:tailEnd/>
          </a:ln>
        </p:spPr>
        <p:txBody>
          <a:bodyPr wrap="none">
            <a:spAutoFit/>
          </a:bodyPr>
          <a:lstStyle/>
          <a:p>
            <a:r>
              <a:rPr lang="en-US" b="1">
                <a:solidFill>
                  <a:srgbClr val="FF0066"/>
                </a:solidFill>
              </a:rPr>
              <a:t>r2</a:t>
            </a:r>
          </a:p>
        </p:txBody>
      </p:sp>
      <p:sp>
        <p:nvSpPr>
          <p:cNvPr id="49174" name="Line 22"/>
          <p:cNvSpPr>
            <a:spLocks noChangeShapeType="1"/>
          </p:cNvSpPr>
          <p:nvPr/>
        </p:nvSpPr>
        <p:spPr bwMode="auto">
          <a:xfrm flipH="1" flipV="1">
            <a:off x="2133600" y="4267200"/>
            <a:ext cx="609600" cy="762000"/>
          </a:xfrm>
          <a:prstGeom prst="line">
            <a:avLst/>
          </a:prstGeom>
          <a:noFill/>
          <a:ln w="9525">
            <a:solidFill>
              <a:srgbClr val="FF0066"/>
            </a:solidFill>
            <a:prstDash val="dash"/>
            <a:round/>
            <a:headEnd/>
            <a:tailEnd type="triangle" w="med" len="med"/>
          </a:ln>
        </p:spPr>
        <p:txBody>
          <a:bodyPr/>
          <a:lstStyle/>
          <a:p>
            <a:endParaRPr lang="en-US"/>
          </a:p>
        </p:txBody>
      </p:sp>
      <p:sp>
        <p:nvSpPr>
          <p:cNvPr id="49175" name="Text Box 23"/>
          <p:cNvSpPr txBox="1">
            <a:spLocks noChangeArrowheads="1"/>
          </p:cNvSpPr>
          <p:nvPr/>
        </p:nvSpPr>
        <p:spPr bwMode="auto">
          <a:xfrm>
            <a:off x="1600200" y="2819400"/>
            <a:ext cx="533400" cy="366713"/>
          </a:xfrm>
          <a:prstGeom prst="rect">
            <a:avLst/>
          </a:prstGeom>
          <a:noFill/>
          <a:ln w="9525">
            <a:noFill/>
            <a:miter lim="800000"/>
            <a:headEnd/>
            <a:tailEnd/>
          </a:ln>
        </p:spPr>
        <p:txBody>
          <a:bodyPr>
            <a:spAutoFit/>
          </a:bodyPr>
          <a:lstStyle/>
          <a:p>
            <a:pPr>
              <a:spcBef>
                <a:spcPct val="50000"/>
              </a:spcBef>
            </a:pPr>
            <a:r>
              <a:rPr lang="en-US" b="1">
                <a:solidFill>
                  <a:srgbClr val="FF0066"/>
                </a:solidFill>
              </a:rPr>
              <a:t>r1</a:t>
            </a:r>
          </a:p>
        </p:txBody>
      </p:sp>
      <p:sp>
        <p:nvSpPr>
          <p:cNvPr id="49176" name="Line 24"/>
          <p:cNvSpPr>
            <a:spLocks noChangeShapeType="1"/>
          </p:cNvSpPr>
          <p:nvPr/>
        </p:nvSpPr>
        <p:spPr bwMode="auto">
          <a:xfrm flipV="1">
            <a:off x="12954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49177" name="Text Box 25"/>
          <p:cNvSpPr txBox="1">
            <a:spLocks noChangeArrowheads="1"/>
          </p:cNvSpPr>
          <p:nvPr/>
        </p:nvSpPr>
        <p:spPr bwMode="auto">
          <a:xfrm>
            <a:off x="2667000" y="2819400"/>
            <a:ext cx="400050" cy="366713"/>
          </a:xfrm>
          <a:prstGeom prst="rect">
            <a:avLst/>
          </a:prstGeom>
          <a:noFill/>
          <a:ln w="9525">
            <a:noFill/>
            <a:miter lim="800000"/>
            <a:headEnd/>
            <a:tailEnd/>
          </a:ln>
        </p:spPr>
        <p:txBody>
          <a:bodyPr wrap="none">
            <a:spAutoFit/>
          </a:bodyPr>
          <a:lstStyle/>
          <a:p>
            <a:r>
              <a:rPr lang="en-US" b="1">
                <a:solidFill>
                  <a:srgbClr val="FF0066"/>
                </a:solidFill>
              </a:rPr>
              <a:t>r2</a:t>
            </a:r>
          </a:p>
        </p:txBody>
      </p:sp>
      <p:sp>
        <p:nvSpPr>
          <p:cNvPr id="49178" name="Line 26"/>
          <p:cNvSpPr>
            <a:spLocks noChangeShapeType="1"/>
          </p:cNvSpPr>
          <p:nvPr/>
        </p:nvSpPr>
        <p:spPr bwMode="auto">
          <a:xfrm flipH="1" flipV="1">
            <a:off x="3048000" y="3200400"/>
            <a:ext cx="762000" cy="762000"/>
          </a:xfrm>
          <a:prstGeom prst="line">
            <a:avLst/>
          </a:prstGeom>
          <a:noFill/>
          <a:ln w="9525">
            <a:solidFill>
              <a:srgbClr val="FF0066"/>
            </a:solidFill>
            <a:prstDash val="dash"/>
            <a:round/>
            <a:headEnd/>
            <a:tailEnd type="triangle" w="med" len="med"/>
          </a:ln>
        </p:spPr>
        <p:txBody>
          <a:bodyPr/>
          <a:lstStyle/>
          <a:p>
            <a:endParaRPr lang="en-US"/>
          </a:p>
        </p:txBody>
      </p:sp>
      <p:sp>
        <p:nvSpPr>
          <p:cNvPr id="49179" name="Text Box 27"/>
          <p:cNvSpPr txBox="1">
            <a:spLocks noChangeArrowheads="1"/>
          </p:cNvSpPr>
          <p:nvPr/>
        </p:nvSpPr>
        <p:spPr bwMode="auto">
          <a:xfrm>
            <a:off x="6781800" y="3505200"/>
            <a:ext cx="1600200" cy="2152650"/>
          </a:xfrm>
          <a:prstGeom prst="rect">
            <a:avLst/>
          </a:prstGeom>
          <a:noFill/>
          <a:ln w="9525">
            <a:noFill/>
            <a:miter lim="800000"/>
            <a:headEnd/>
            <a:tailEnd/>
          </a:ln>
        </p:spPr>
        <p:txBody>
          <a:bodyPr>
            <a:spAutoFit/>
          </a:bodyPr>
          <a:lstStyle/>
          <a:p>
            <a:r>
              <a:rPr lang="en-US"/>
              <a:t>r1 := r1 &amp; r2</a:t>
            </a:r>
          </a:p>
          <a:p>
            <a:r>
              <a:rPr lang="en-US"/>
              <a:t>r2 := E</a:t>
            </a:r>
          </a:p>
          <a:p>
            <a:r>
              <a:rPr lang="en-US"/>
              <a:t>r3 := F</a:t>
            </a:r>
          </a:p>
          <a:p>
            <a:r>
              <a:rPr lang="en-US"/>
              <a:t>r2 := r2 ≠ r3</a:t>
            </a:r>
          </a:p>
          <a:p>
            <a:r>
              <a:rPr lang="en-US">
                <a:solidFill>
                  <a:srgbClr val="CC66FF"/>
                </a:solidFill>
              </a:rPr>
              <a:t>r1 := r1 | r2</a:t>
            </a:r>
          </a:p>
          <a:p>
            <a:endParaRPr lang="en-US"/>
          </a:p>
          <a:p>
            <a:pPr>
              <a:spcBef>
                <a:spcPct val="50000"/>
              </a:spcBef>
            </a:pPr>
            <a:endParaRPr lang="en-US"/>
          </a:p>
        </p:txBody>
      </p:sp>
      <p:sp>
        <p:nvSpPr>
          <p:cNvPr id="49180" name="Text Box 28"/>
          <p:cNvSpPr txBox="1">
            <a:spLocks noChangeArrowheads="1"/>
          </p:cNvSpPr>
          <p:nvPr/>
        </p:nvSpPr>
        <p:spPr bwMode="auto">
          <a:xfrm>
            <a:off x="3124200" y="1371600"/>
            <a:ext cx="609600" cy="366713"/>
          </a:xfrm>
          <a:prstGeom prst="rect">
            <a:avLst/>
          </a:prstGeom>
          <a:noFill/>
          <a:ln w="9525">
            <a:noFill/>
            <a:miter lim="800000"/>
            <a:headEnd/>
            <a:tailEnd/>
          </a:ln>
        </p:spPr>
        <p:txBody>
          <a:bodyPr>
            <a:spAutoFit/>
          </a:bodyPr>
          <a:lstStyle/>
          <a:p>
            <a:pPr>
              <a:spcBef>
                <a:spcPct val="50000"/>
              </a:spcBef>
            </a:pPr>
            <a:r>
              <a:rPr lang="en-US" b="1">
                <a:solidFill>
                  <a:srgbClr val="FF0066"/>
                </a:solidFill>
              </a:rPr>
              <a:t>r1</a:t>
            </a:r>
          </a:p>
        </p:txBody>
      </p:sp>
      <p:sp>
        <p:nvSpPr>
          <p:cNvPr id="49181" name="Line 29"/>
          <p:cNvSpPr>
            <a:spLocks noChangeShapeType="1"/>
          </p:cNvSpPr>
          <p:nvPr/>
        </p:nvSpPr>
        <p:spPr bwMode="auto">
          <a:xfrm flipV="1">
            <a:off x="2286000" y="1905000"/>
            <a:ext cx="990600" cy="914400"/>
          </a:xfrm>
          <a:prstGeom prst="line">
            <a:avLst/>
          </a:prstGeom>
          <a:noFill/>
          <a:ln w="9525">
            <a:solidFill>
              <a:srgbClr val="FF0066"/>
            </a:solidFill>
            <a:prstDash val="dash"/>
            <a:round/>
            <a:headEnd/>
            <a:tailEnd type="triangle" w="med" len="med"/>
          </a:ln>
        </p:spPr>
        <p:txBody>
          <a:bodyPr/>
          <a:lstStyle/>
          <a:p>
            <a:endParaRPr lang="en-US"/>
          </a:p>
        </p:txBody>
      </p:sp>
      <p:sp>
        <p:nvSpPr>
          <p:cNvPr id="30" name="Slide Number Placeholder 29"/>
          <p:cNvSpPr>
            <a:spLocks noGrp="1"/>
          </p:cNvSpPr>
          <p:nvPr>
            <p:ph type="sldNum" sz="quarter" idx="12"/>
          </p:nvPr>
        </p:nvSpPr>
        <p:spPr/>
        <p:txBody>
          <a:bodyPr/>
          <a:lstStyle/>
          <a:p>
            <a:pPr>
              <a:defRPr/>
            </a:pPr>
            <a:fld id="{5E6B495E-2C94-447C-A733-3659DF22D547}"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048000" y="1143000"/>
            <a:ext cx="1676400" cy="762000"/>
          </a:xfrm>
          <a:prstGeom prst="rect">
            <a:avLst/>
          </a:prstGeom>
          <a:solidFill>
            <a:srgbClr val="CC66FF"/>
          </a:solidFill>
          <a:ln w="9525">
            <a:noFill/>
            <a:miter lim="800000"/>
            <a:headEnd/>
            <a:tailEnd/>
          </a:ln>
        </p:spPr>
        <p:txBody>
          <a:bodyPr wrap="none" anchor="ctr"/>
          <a:lstStyle/>
          <a:p>
            <a:pPr algn="ctr"/>
            <a:r>
              <a:rPr lang="en-US"/>
              <a:t>if</a:t>
            </a:r>
          </a:p>
        </p:txBody>
      </p:sp>
      <p:sp>
        <p:nvSpPr>
          <p:cNvPr id="50179"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50180"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or</a:t>
            </a:r>
          </a:p>
        </p:txBody>
      </p:sp>
      <p:sp>
        <p:nvSpPr>
          <p:cNvPr id="50181"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lgn="ctr">
              <a:spcBef>
                <a:spcPct val="50000"/>
              </a:spcBef>
            </a:pPr>
            <a:r>
              <a:rPr lang="en-US"/>
              <a:t>and</a:t>
            </a:r>
          </a:p>
        </p:txBody>
      </p:sp>
      <p:sp>
        <p:nvSpPr>
          <p:cNvPr id="50182" name="Text Box 6"/>
          <p:cNvSpPr txBox="1">
            <a:spLocks noChangeArrowheads="1"/>
          </p:cNvSpPr>
          <p:nvPr/>
        </p:nvSpPr>
        <p:spPr bwMode="auto">
          <a:xfrm>
            <a:off x="0" y="5105400"/>
            <a:ext cx="1371600" cy="366713"/>
          </a:xfrm>
          <a:prstGeom prst="rect">
            <a:avLst/>
          </a:prstGeom>
          <a:solidFill>
            <a:schemeClr val="accent1"/>
          </a:solidFill>
          <a:ln w="9525">
            <a:noFill/>
            <a:prstDash val="dash"/>
            <a:miter lim="800000"/>
            <a:headEnd/>
            <a:tailEnd/>
          </a:ln>
        </p:spPr>
        <p:txBody>
          <a:bodyPr>
            <a:spAutoFit/>
          </a:bodyPr>
          <a:lstStyle/>
          <a:p>
            <a:pPr algn="ctr">
              <a:spcBef>
                <a:spcPct val="50000"/>
              </a:spcBef>
            </a:pPr>
            <a:r>
              <a:rPr lang="en-US"/>
              <a:t>A&gt;B</a:t>
            </a:r>
          </a:p>
        </p:txBody>
      </p:sp>
      <p:sp>
        <p:nvSpPr>
          <p:cNvPr id="50183"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lgn="ctr">
              <a:spcBef>
                <a:spcPct val="50000"/>
              </a:spcBef>
            </a:pPr>
            <a:r>
              <a:rPr lang="en-US"/>
              <a:t>C&gt;D</a:t>
            </a:r>
          </a:p>
        </p:txBody>
      </p:sp>
      <p:sp>
        <p:nvSpPr>
          <p:cNvPr id="50184"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50185" name="Text Box 9"/>
          <p:cNvSpPr txBox="1">
            <a:spLocks noChangeArrowheads="1"/>
          </p:cNvSpPr>
          <p:nvPr/>
        </p:nvSpPr>
        <p:spPr bwMode="auto">
          <a:xfrm>
            <a:off x="4876800" y="2743200"/>
            <a:ext cx="1752600" cy="366713"/>
          </a:xfrm>
          <a:prstGeom prst="rect">
            <a:avLst/>
          </a:prstGeom>
          <a:solidFill>
            <a:srgbClr val="CC66FF"/>
          </a:solidFill>
          <a:ln w="9525">
            <a:noFill/>
            <a:miter lim="800000"/>
            <a:headEnd/>
            <a:tailEnd/>
          </a:ln>
        </p:spPr>
        <p:txBody>
          <a:bodyPr>
            <a:spAutoFit/>
          </a:bodyPr>
          <a:lstStyle/>
          <a:p>
            <a:pPr algn="ctr">
              <a:spcBef>
                <a:spcPct val="50000"/>
              </a:spcBef>
            </a:pPr>
            <a:r>
              <a:rPr lang="en-US" i="1"/>
              <a:t>then_clause</a:t>
            </a:r>
          </a:p>
        </p:txBody>
      </p:sp>
      <p:sp>
        <p:nvSpPr>
          <p:cNvPr id="50186" name="Text Box 10"/>
          <p:cNvSpPr txBox="1">
            <a:spLocks noChangeArrowheads="1"/>
          </p:cNvSpPr>
          <p:nvPr/>
        </p:nvSpPr>
        <p:spPr bwMode="auto">
          <a:xfrm>
            <a:off x="7162800" y="2743200"/>
            <a:ext cx="1600200" cy="366713"/>
          </a:xfrm>
          <a:prstGeom prst="rect">
            <a:avLst/>
          </a:prstGeom>
          <a:solidFill>
            <a:srgbClr val="CC66FF"/>
          </a:solidFill>
          <a:ln w="9525">
            <a:noFill/>
            <a:miter lim="800000"/>
            <a:headEnd/>
            <a:tailEnd/>
          </a:ln>
        </p:spPr>
        <p:txBody>
          <a:bodyPr>
            <a:spAutoFit/>
          </a:bodyPr>
          <a:lstStyle/>
          <a:p>
            <a:pPr algn="ctr">
              <a:spcBef>
                <a:spcPct val="50000"/>
              </a:spcBef>
            </a:pPr>
            <a:r>
              <a:rPr lang="en-US" i="1"/>
              <a:t>else_clause</a:t>
            </a:r>
          </a:p>
        </p:txBody>
      </p:sp>
      <p:sp>
        <p:nvSpPr>
          <p:cNvPr id="50187"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50188"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50189"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50190"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50191"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50192" name="Line 16"/>
          <p:cNvSpPr>
            <a:spLocks noChangeShapeType="1"/>
          </p:cNvSpPr>
          <p:nvPr/>
        </p:nvSpPr>
        <p:spPr bwMode="auto">
          <a:xfrm flipH="1">
            <a:off x="762000" y="4343400"/>
            <a:ext cx="457200" cy="762000"/>
          </a:xfrm>
          <a:prstGeom prst="line">
            <a:avLst/>
          </a:prstGeom>
          <a:noFill/>
          <a:ln w="9525">
            <a:solidFill>
              <a:schemeClr val="tx1"/>
            </a:solidFill>
            <a:round/>
            <a:headEnd/>
            <a:tailEnd type="triangle" w="med" len="med"/>
          </a:ln>
        </p:spPr>
        <p:txBody>
          <a:bodyPr/>
          <a:lstStyle/>
          <a:p>
            <a:endParaRPr lang="en-US"/>
          </a:p>
        </p:txBody>
      </p:sp>
      <p:sp>
        <p:nvSpPr>
          <p:cNvPr id="50193"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50194" name="Text Box 18"/>
          <p:cNvSpPr txBox="1">
            <a:spLocks noChangeArrowheads="1"/>
          </p:cNvSpPr>
          <p:nvPr/>
        </p:nvSpPr>
        <p:spPr bwMode="auto">
          <a:xfrm>
            <a:off x="4876800" y="3429000"/>
            <a:ext cx="1600200" cy="2430463"/>
          </a:xfrm>
          <a:prstGeom prst="rect">
            <a:avLst/>
          </a:prstGeom>
          <a:solidFill>
            <a:schemeClr val="bg1">
              <a:alpha val="74901"/>
            </a:schemeClr>
          </a:solidFill>
          <a:ln w="9525">
            <a:noFill/>
            <a:miter lim="800000"/>
            <a:headEnd/>
            <a:tailEnd/>
          </a:ln>
        </p:spPr>
        <p:txBody>
          <a:bodyPr>
            <a:spAutoFit/>
          </a:bodyPr>
          <a:lstStyle/>
          <a:p>
            <a:pPr>
              <a:spcBef>
                <a:spcPct val="50000"/>
              </a:spcBef>
            </a:pPr>
            <a:r>
              <a:rPr lang="en-US"/>
              <a:t>r1 := A</a:t>
            </a:r>
          </a:p>
          <a:p>
            <a:pPr>
              <a:spcBef>
                <a:spcPct val="50000"/>
              </a:spcBef>
            </a:pPr>
            <a:r>
              <a:rPr lang="en-US"/>
              <a:t>r2 := B</a:t>
            </a:r>
          </a:p>
          <a:p>
            <a:pPr>
              <a:spcBef>
                <a:spcPct val="50000"/>
              </a:spcBef>
            </a:pPr>
            <a:r>
              <a:rPr lang="en-US"/>
              <a:t>r1 := r1 &gt; r2</a:t>
            </a:r>
          </a:p>
          <a:p>
            <a:pPr>
              <a:spcBef>
                <a:spcPct val="50000"/>
              </a:spcBef>
            </a:pPr>
            <a:r>
              <a:rPr lang="en-US"/>
              <a:t>r2 := C</a:t>
            </a:r>
          </a:p>
          <a:p>
            <a:pPr>
              <a:spcBef>
                <a:spcPct val="50000"/>
              </a:spcBef>
            </a:pPr>
            <a:r>
              <a:rPr lang="en-US"/>
              <a:t>r3 := D</a:t>
            </a:r>
          </a:p>
          <a:p>
            <a:pPr>
              <a:spcBef>
                <a:spcPct val="50000"/>
              </a:spcBef>
            </a:pPr>
            <a:r>
              <a:rPr lang="en-US"/>
              <a:t>r2 := r2&gt;r3</a:t>
            </a:r>
          </a:p>
        </p:txBody>
      </p:sp>
      <p:sp>
        <p:nvSpPr>
          <p:cNvPr id="50195" name="Text Box 19"/>
          <p:cNvSpPr txBox="1">
            <a:spLocks noChangeArrowheads="1"/>
          </p:cNvSpPr>
          <p:nvPr/>
        </p:nvSpPr>
        <p:spPr bwMode="auto">
          <a:xfrm>
            <a:off x="517525" y="3846513"/>
            <a:ext cx="400050" cy="366712"/>
          </a:xfrm>
          <a:prstGeom prst="rect">
            <a:avLst/>
          </a:prstGeom>
          <a:noFill/>
          <a:ln w="9525">
            <a:noFill/>
            <a:miter lim="800000"/>
            <a:headEnd/>
            <a:tailEnd/>
          </a:ln>
        </p:spPr>
        <p:txBody>
          <a:bodyPr wrap="none">
            <a:spAutoFit/>
          </a:bodyPr>
          <a:lstStyle/>
          <a:p>
            <a:r>
              <a:rPr lang="en-US" b="1">
                <a:solidFill>
                  <a:srgbClr val="FF0066"/>
                </a:solidFill>
              </a:rPr>
              <a:t>r1</a:t>
            </a:r>
          </a:p>
        </p:txBody>
      </p:sp>
      <p:sp>
        <p:nvSpPr>
          <p:cNvPr id="50196" name="Line 20"/>
          <p:cNvSpPr>
            <a:spLocks noChangeShapeType="1"/>
          </p:cNvSpPr>
          <p:nvPr/>
        </p:nvSpPr>
        <p:spPr bwMode="auto">
          <a:xfrm flipV="1">
            <a:off x="609600" y="4191000"/>
            <a:ext cx="0" cy="914400"/>
          </a:xfrm>
          <a:prstGeom prst="line">
            <a:avLst/>
          </a:prstGeom>
          <a:noFill/>
          <a:ln w="9525">
            <a:solidFill>
              <a:srgbClr val="FF0066"/>
            </a:solidFill>
            <a:prstDash val="dash"/>
            <a:round/>
            <a:headEnd/>
            <a:tailEnd type="triangle" w="med" len="med"/>
          </a:ln>
        </p:spPr>
        <p:txBody>
          <a:bodyPr/>
          <a:lstStyle/>
          <a:p>
            <a:endParaRPr lang="en-US"/>
          </a:p>
        </p:txBody>
      </p:sp>
      <p:sp>
        <p:nvSpPr>
          <p:cNvPr id="50197" name="Text Box 21"/>
          <p:cNvSpPr txBox="1">
            <a:spLocks noChangeArrowheads="1"/>
          </p:cNvSpPr>
          <p:nvPr/>
        </p:nvSpPr>
        <p:spPr bwMode="auto">
          <a:xfrm>
            <a:off x="1752600" y="3886200"/>
            <a:ext cx="400050" cy="366713"/>
          </a:xfrm>
          <a:prstGeom prst="rect">
            <a:avLst/>
          </a:prstGeom>
          <a:noFill/>
          <a:ln w="9525">
            <a:noFill/>
            <a:miter lim="800000"/>
            <a:headEnd/>
            <a:tailEnd/>
          </a:ln>
        </p:spPr>
        <p:txBody>
          <a:bodyPr wrap="none">
            <a:spAutoFit/>
          </a:bodyPr>
          <a:lstStyle/>
          <a:p>
            <a:r>
              <a:rPr lang="en-US" b="1">
                <a:solidFill>
                  <a:srgbClr val="FF0066"/>
                </a:solidFill>
              </a:rPr>
              <a:t>r2</a:t>
            </a:r>
          </a:p>
        </p:txBody>
      </p:sp>
      <p:sp>
        <p:nvSpPr>
          <p:cNvPr id="50198" name="Line 22"/>
          <p:cNvSpPr>
            <a:spLocks noChangeShapeType="1"/>
          </p:cNvSpPr>
          <p:nvPr/>
        </p:nvSpPr>
        <p:spPr bwMode="auto">
          <a:xfrm flipH="1" flipV="1">
            <a:off x="2133600" y="4267200"/>
            <a:ext cx="609600" cy="762000"/>
          </a:xfrm>
          <a:prstGeom prst="line">
            <a:avLst/>
          </a:prstGeom>
          <a:noFill/>
          <a:ln w="9525">
            <a:solidFill>
              <a:srgbClr val="FF0066"/>
            </a:solidFill>
            <a:prstDash val="dash"/>
            <a:round/>
            <a:headEnd/>
            <a:tailEnd type="triangle" w="med" len="med"/>
          </a:ln>
        </p:spPr>
        <p:txBody>
          <a:bodyPr/>
          <a:lstStyle/>
          <a:p>
            <a:endParaRPr lang="en-US"/>
          </a:p>
        </p:txBody>
      </p:sp>
      <p:sp>
        <p:nvSpPr>
          <p:cNvPr id="50199" name="Text Box 23"/>
          <p:cNvSpPr txBox="1">
            <a:spLocks noChangeArrowheads="1"/>
          </p:cNvSpPr>
          <p:nvPr/>
        </p:nvSpPr>
        <p:spPr bwMode="auto">
          <a:xfrm>
            <a:off x="1600200" y="2819400"/>
            <a:ext cx="533400" cy="366713"/>
          </a:xfrm>
          <a:prstGeom prst="rect">
            <a:avLst/>
          </a:prstGeom>
          <a:noFill/>
          <a:ln w="9525">
            <a:noFill/>
            <a:miter lim="800000"/>
            <a:headEnd/>
            <a:tailEnd/>
          </a:ln>
        </p:spPr>
        <p:txBody>
          <a:bodyPr>
            <a:spAutoFit/>
          </a:bodyPr>
          <a:lstStyle/>
          <a:p>
            <a:pPr>
              <a:spcBef>
                <a:spcPct val="50000"/>
              </a:spcBef>
            </a:pPr>
            <a:r>
              <a:rPr lang="en-US" b="1">
                <a:solidFill>
                  <a:srgbClr val="FF0066"/>
                </a:solidFill>
              </a:rPr>
              <a:t>r1</a:t>
            </a:r>
          </a:p>
        </p:txBody>
      </p:sp>
      <p:sp>
        <p:nvSpPr>
          <p:cNvPr id="50200" name="Line 24"/>
          <p:cNvSpPr>
            <a:spLocks noChangeShapeType="1"/>
          </p:cNvSpPr>
          <p:nvPr/>
        </p:nvSpPr>
        <p:spPr bwMode="auto">
          <a:xfrm flipV="1">
            <a:off x="12954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50201" name="Text Box 25"/>
          <p:cNvSpPr txBox="1">
            <a:spLocks noChangeArrowheads="1"/>
          </p:cNvSpPr>
          <p:nvPr/>
        </p:nvSpPr>
        <p:spPr bwMode="auto">
          <a:xfrm>
            <a:off x="2667000" y="2819400"/>
            <a:ext cx="400050" cy="366713"/>
          </a:xfrm>
          <a:prstGeom prst="rect">
            <a:avLst/>
          </a:prstGeom>
          <a:noFill/>
          <a:ln w="9525">
            <a:noFill/>
            <a:miter lim="800000"/>
            <a:headEnd/>
            <a:tailEnd/>
          </a:ln>
        </p:spPr>
        <p:txBody>
          <a:bodyPr wrap="none">
            <a:spAutoFit/>
          </a:bodyPr>
          <a:lstStyle/>
          <a:p>
            <a:r>
              <a:rPr lang="en-US" b="1">
                <a:solidFill>
                  <a:srgbClr val="FF0066"/>
                </a:solidFill>
              </a:rPr>
              <a:t>r2</a:t>
            </a:r>
          </a:p>
        </p:txBody>
      </p:sp>
      <p:sp>
        <p:nvSpPr>
          <p:cNvPr id="50202" name="Line 26"/>
          <p:cNvSpPr>
            <a:spLocks noChangeShapeType="1"/>
          </p:cNvSpPr>
          <p:nvPr/>
        </p:nvSpPr>
        <p:spPr bwMode="auto">
          <a:xfrm flipH="1" flipV="1">
            <a:off x="3048000" y="3200400"/>
            <a:ext cx="762000" cy="762000"/>
          </a:xfrm>
          <a:prstGeom prst="line">
            <a:avLst/>
          </a:prstGeom>
          <a:noFill/>
          <a:ln w="9525">
            <a:solidFill>
              <a:srgbClr val="FF0066"/>
            </a:solidFill>
            <a:prstDash val="dash"/>
            <a:round/>
            <a:headEnd/>
            <a:tailEnd type="triangle" w="med" len="med"/>
          </a:ln>
        </p:spPr>
        <p:txBody>
          <a:bodyPr/>
          <a:lstStyle/>
          <a:p>
            <a:endParaRPr lang="en-US"/>
          </a:p>
        </p:txBody>
      </p:sp>
      <p:sp>
        <p:nvSpPr>
          <p:cNvPr id="50203" name="Text Box 27"/>
          <p:cNvSpPr txBox="1">
            <a:spLocks noChangeArrowheads="1"/>
          </p:cNvSpPr>
          <p:nvPr/>
        </p:nvSpPr>
        <p:spPr bwMode="auto">
          <a:xfrm>
            <a:off x="6781800" y="3505200"/>
            <a:ext cx="2057400" cy="3251200"/>
          </a:xfrm>
          <a:prstGeom prst="rect">
            <a:avLst/>
          </a:prstGeom>
          <a:noFill/>
          <a:ln w="9525">
            <a:noFill/>
            <a:miter lim="800000"/>
            <a:headEnd/>
            <a:tailEnd/>
          </a:ln>
        </p:spPr>
        <p:txBody>
          <a:bodyPr>
            <a:spAutoFit/>
          </a:bodyPr>
          <a:lstStyle/>
          <a:p>
            <a:r>
              <a:rPr lang="en-US"/>
              <a:t>     r1 := r1 &amp; r2</a:t>
            </a:r>
          </a:p>
          <a:p>
            <a:r>
              <a:rPr lang="en-US"/>
              <a:t>     r2 := F</a:t>
            </a:r>
          </a:p>
          <a:p>
            <a:r>
              <a:rPr lang="en-US"/>
              <a:t>     r3 := F</a:t>
            </a:r>
          </a:p>
          <a:p>
            <a:r>
              <a:rPr lang="en-US"/>
              <a:t>     r2 := r2 ≠ r3</a:t>
            </a:r>
          </a:p>
          <a:p>
            <a:r>
              <a:rPr lang="en-US"/>
              <a:t>     r1 := r1 | r2</a:t>
            </a:r>
          </a:p>
          <a:p>
            <a:r>
              <a:rPr lang="en-US"/>
              <a:t>     </a:t>
            </a:r>
            <a:r>
              <a:rPr lang="en-US">
                <a:solidFill>
                  <a:srgbClr val="CC66FF"/>
                </a:solidFill>
              </a:rPr>
              <a:t>if r1=0 goto L2</a:t>
            </a:r>
          </a:p>
          <a:p>
            <a:r>
              <a:rPr lang="en-US">
                <a:solidFill>
                  <a:srgbClr val="CC66FF"/>
                </a:solidFill>
              </a:rPr>
              <a:t>L1 </a:t>
            </a:r>
            <a:r>
              <a:rPr lang="en-US" i="1">
                <a:solidFill>
                  <a:srgbClr val="CC66FF"/>
                </a:solidFill>
              </a:rPr>
              <a:t>then_clause</a:t>
            </a:r>
          </a:p>
          <a:p>
            <a:r>
              <a:rPr lang="en-US">
                <a:solidFill>
                  <a:srgbClr val="CC66FF"/>
                </a:solidFill>
              </a:rPr>
              <a:t>     goto L3</a:t>
            </a:r>
          </a:p>
          <a:p>
            <a:r>
              <a:rPr lang="en-US">
                <a:solidFill>
                  <a:srgbClr val="CC66FF"/>
                </a:solidFill>
              </a:rPr>
              <a:t>L2: </a:t>
            </a:r>
            <a:r>
              <a:rPr lang="en-US" i="1">
                <a:solidFill>
                  <a:srgbClr val="CC66FF"/>
                </a:solidFill>
              </a:rPr>
              <a:t>else_clause</a:t>
            </a:r>
          </a:p>
          <a:p>
            <a:r>
              <a:rPr lang="en-US">
                <a:solidFill>
                  <a:srgbClr val="CC66FF"/>
                </a:solidFill>
              </a:rPr>
              <a:t>L3:</a:t>
            </a:r>
          </a:p>
          <a:p>
            <a:pPr>
              <a:spcBef>
                <a:spcPct val="50000"/>
              </a:spcBef>
            </a:pPr>
            <a:r>
              <a:rPr lang="en-US" i="1"/>
              <a:t>	</a:t>
            </a:r>
          </a:p>
        </p:txBody>
      </p:sp>
      <p:sp>
        <p:nvSpPr>
          <p:cNvPr id="50204" name="Text Box 28"/>
          <p:cNvSpPr txBox="1">
            <a:spLocks noChangeArrowheads="1"/>
          </p:cNvSpPr>
          <p:nvPr/>
        </p:nvSpPr>
        <p:spPr bwMode="auto">
          <a:xfrm>
            <a:off x="3124200" y="1371600"/>
            <a:ext cx="609600" cy="366713"/>
          </a:xfrm>
          <a:prstGeom prst="rect">
            <a:avLst/>
          </a:prstGeom>
          <a:noFill/>
          <a:ln w="9525">
            <a:noFill/>
            <a:miter lim="800000"/>
            <a:headEnd/>
            <a:tailEnd/>
          </a:ln>
        </p:spPr>
        <p:txBody>
          <a:bodyPr>
            <a:spAutoFit/>
          </a:bodyPr>
          <a:lstStyle/>
          <a:p>
            <a:pPr>
              <a:spcBef>
                <a:spcPct val="50000"/>
              </a:spcBef>
            </a:pPr>
            <a:r>
              <a:rPr lang="en-US" b="1">
                <a:solidFill>
                  <a:srgbClr val="FF0066"/>
                </a:solidFill>
              </a:rPr>
              <a:t>r1</a:t>
            </a:r>
          </a:p>
        </p:txBody>
      </p:sp>
      <p:sp>
        <p:nvSpPr>
          <p:cNvPr id="50205" name="Line 29"/>
          <p:cNvSpPr>
            <a:spLocks noChangeShapeType="1"/>
          </p:cNvSpPr>
          <p:nvPr/>
        </p:nvSpPr>
        <p:spPr bwMode="auto">
          <a:xfrm flipV="1">
            <a:off x="2286000" y="1905000"/>
            <a:ext cx="990600" cy="914400"/>
          </a:xfrm>
          <a:prstGeom prst="line">
            <a:avLst/>
          </a:prstGeom>
          <a:noFill/>
          <a:ln w="9525">
            <a:solidFill>
              <a:srgbClr val="FF0066"/>
            </a:solidFill>
            <a:prstDash val="dash"/>
            <a:round/>
            <a:headEnd/>
            <a:tailEnd type="triangle" w="med" len="med"/>
          </a:ln>
        </p:spPr>
        <p:txBody>
          <a:bodyPr/>
          <a:lstStyle/>
          <a:p>
            <a:endParaRPr lang="en-US"/>
          </a:p>
        </p:txBody>
      </p:sp>
      <p:sp>
        <p:nvSpPr>
          <p:cNvPr id="30" name="Slide Number Placeholder 29"/>
          <p:cNvSpPr>
            <a:spLocks noGrp="1"/>
          </p:cNvSpPr>
          <p:nvPr>
            <p:ph type="sldNum" sz="quarter" idx="12"/>
          </p:nvPr>
        </p:nvSpPr>
        <p:spPr/>
        <p:txBody>
          <a:bodyPr/>
          <a:lstStyle/>
          <a:p>
            <a:pPr>
              <a:defRPr/>
            </a:pPr>
            <a:fld id="{5E6B495E-2C94-447C-A733-3659DF22D547}"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p:txBody>
          <a:bodyPr/>
          <a:lstStyle/>
          <a:p>
            <a:pPr eaLnBrk="1" hangingPunct="1"/>
            <a:r>
              <a:rPr lang="en-US" smtClean="0"/>
              <a:t>Short circuit evaluation can be implemented with </a:t>
            </a:r>
            <a:r>
              <a:rPr lang="en-US" smtClean="0">
                <a:solidFill>
                  <a:srgbClr val="0066FF"/>
                </a:solidFill>
              </a:rPr>
              <a:t>Jump code</a:t>
            </a:r>
            <a:r>
              <a:rPr lang="en-US" smtClean="0"/>
              <a:t> that uses </a:t>
            </a:r>
            <a:r>
              <a:rPr lang="en-US" smtClean="0">
                <a:solidFill>
                  <a:srgbClr val="0066FF"/>
                </a:solidFill>
              </a:rPr>
              <a:t>inherited </a:t>
            </a:r>
            <a:r>
              <a:rPr lang="en-US" smtClean="0"/>
              <a:t>attributes to indicate label where code should jump</a:t>
            </a:r>
            <a:br>
              <a:rPr lang="en-US" smtClean="0"/>
            </a:br>
            <a:endParaRPr lang="en-US" smtClean="0"/>
          </a:p>
          <a:p>
            <a:pPr eaLnBrk="1" hangingPunct="1"/>
            <a:r>
              <a:rPr lang="en-US" smtClean="0"/>
              <a:t>Grammar not L-attributed</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52227"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52228"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or</a:t>
            </a:r>
            <a:endParaRPr lang="en-US">
              <a:solidFill>
                <a:srgbClr val="FF0066"/>
              </a:solidFill>
            </a:endParaRPr>
          </a:p>
        </p:txBody>
      </p:sp>
      <p:sp>
        <p:nvSpPr>
          <p:cNvPr id="52229"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lgn="ctr">
              <a:spcBef>
                <a:spcPct val="50000"/>
              </a:spcBef>
            </a:pPr>
            <a:r>
              <a:rPr lang="en-US"/>
              <a:t>and</a:t>
            </a:r>
          </a:p>
        </p:txBody>
      </p:sp>
      <p:sp>
        <p:nvSpPr>
          <p:cNvPr id="52230" name="Text Box 6"/>
          <p:cNvSpPr txBox="1">
            <a:spLocks noChangeArrowheads="1"/>
          </p:cNvSpPr>
          <p:nvPr/>
        </p:nvSpPr>
        <p:spPr bwMode="auto">
          <a:xfrm>
            <a:off x="304800" y="5410200"/>
            <a:ext cx="1371600" cy="366713"/>
          </a:xfrm>
          <a:prstGeom prst="rect">
            <a:avLst/>
          </a:prstGeom>
          <a:solidFill>
            <a:schemeClr val="accent1"/>
          </a:solidFill>
          <a:ln w="9525">
            <a:noFill/>
            <a:miter lim="800000"/>
            <a:headEnd/>
            <a:tailEnd/>
          </a:ln>
        </p:spPr>
        <p:txBody>
          <a:bodyPr>
            <a:spAutoFit/>
          </a:bodyPr>
          <a:lstStyle/>
          <a:p>
            <a:pPr>
              <a:spcBef>
                <a:spcPct val="50000"/>
              </a:spcBef>
            </a:pPr>
            <a:r>
              <a:rPr lang="en-US"/>
              <a:t>A&gt;B</a:t>
            </a:r>
            <a:endParaRPr lang="en-US">
              <a:solidFill>
                <a:srgbClr val="FF0066"/>
              </a:solidFill>
            </a:endParaRPr>
          </a:p>
        </p:txBody>
      </p:sp>
      <p:sp>
        <p:nvSpPr>
          <p:cNvPr id="52231"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C&gt;D</a:t>
            </a:r>
          </a:p>
        </p:txBody>
      </p:sp>
      <p:sp>
        <p:nvSpPr>
          <p:cNvPr id="52232"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52233"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52234"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52235"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52236"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52237"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52238"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52239"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52240" name="Line 16"/>
          <p:cNvSpPr>
            <a:spLocks noChangeShapeType="1"/>
          </p:cNvSpPr>
          <p:nvPr/>
        </p:nvSpPr>
        <p:spPr bwMode="auto">
          <a:xfrm flipH="1">
            <a:off x="990600" y="4267200"/>
            <a:ext cx="304800" cy="1143000"/>
          </a:xfrm>
          <a:prstGeom prst="line">
            <a:avLst/>
          </a:prstGeom>
          <a:noFill/>
          <a:ln w="9525">
            <a:solidFill>
              <a:schemeClr val="tx1"/>
            </a:solidFill>
            <a:round/>
            <a:headEnd/>
            <a:tailEnd type="triangle" w="med" len="med"/>
          </a:ln>
        </p:spPr>
        <p:txBody>
          <a:bodyPr/>
          <a:lstStyle/>
          <a:p>
            <a:endParaRPr lang="en-US"/>
          </a:p>
        </p:txBody>
      </p:sp>
      <p:sp>
        <p:nvSpPr>
          <p:cNvPr id="52241"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18" name="Slide Number Placeholder 17"/>
          <p:cNvSpPr>
            <a:spLocks noGrp="1"/>
          </p:cNvSpPr>
          <p:nvPr>
            <p:ph type="sldNum" sz="quarter" idx="12"/>
          </p:nvPr>
        </p:nvSpPr>
        <p:spPr/>
        <p:txBody>
          <a:bodyPr/>
          <a:lstStyle/>
          <a:p>
            <a:pPr>
              <a:defRPr/>
            </a:pPr>
            <a:fld id="{5E6B495E-2C94-447C-A733-3659DF22D547}"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53251"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53252" name="Text Box 4"/>
          <p:cNvSpPr txBox="1">
            <a:spLocks noChangeArrowheads="1"/>
          </p:cNvSpPr>
          <p:nvPr/>
        </p:nvSpPr>
        <p:spPr bwMode="auto">
          <a:xfrm>
            <a:off x="1600200" y="2819400"/>
            <a:ext cx="1447800" cy="366713"/>
          </a:xfrm>
          <a:prstGeom prst="rect">
            <a:avLst/>
          </a:prstGeom>
          <a:solidFill>
            <a:srgbClr val="CC66FF"/>
          </a:solidFill>
          <a:ln w="9525">
            <a:noFill/>
            <a:miter lim="800000"/>
            <a:headEnd/>
            <a:tailEnd/>
          </a:ln>
        </p:spPr>
        <p:txBody>
          <a:bodyPr>
            <a:spAutoFit/>
          </a:bodyPr>
          <a:lstStyle/>
          <a:p>
            <a:pPr>
              <a:spcBef>
                <a:spcPct val="50000"/>
              </a:spcBef>
            </a:pPr>
            <a:r>
              <a:rPr lang="en-US"/>
              <a:t>or    </a:t>
            </a:r>
            <a:r>
              <a:rPr lang="en-US" b="1">
                <a:solidFill>
                  <a:srgbClr val="0066FF"/>
                </a:solidFill>
              </a:rPr>
              <a:t>L1,L2</a:t>
            </a:r>
          </a:p>
        </p:txBody>
      </p:sp>
      <p:sp>
        <p:nvSpPr>
          <p:cNvPr id="53253"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lgn="ctr">
              <a:spcBef>
                <a:spcPct val="50000"/>
              </a:spcBef>
            </a:pPr>
            <a:r>
              <a:rPr lang="en-US"/>
              <a:t>and</a:t>
            </a:r>
          </a:p>
        </p:txBody>
      </p:sp>
      <p:sp>
        <p:nvSpPr>
          <p:cNvPr id="53254" name="Text Box 6"/>
          <p:cNvSpPr txBox="1">
            <a:spLocks noChangeArrowheads="1"/>
          </p:cNvSpPr>
          <p:nvPr/>
        </p:nvSpPr>
        <p:spPr bwMode="auto">
          <a:xfrm>
            <a:off x="304800" y="5410200"/>
            <a:ext cx="1371600" cy="366713"/>
          </a:xfrm>
          <a:prstGeom prst="rect">
            <a:avLst/>
          </a:prstGeom>
          <a:solidFill>
            <a:schemeClr val="accent1"/>
          </a:solidFill>
          <a:ln w="9525">
            <a:noFill/>
            <a:miter lim="800000"/>
            <a:headEnd/>
            <a:tailEnd/>
          </a:ln>
        </p:spPr>
        <p:txBody>
          <a:bodyPr>
            <a:spAutoFit/>
          </a:bodyPr>
          <a:lstStyle/>
          <a:p>
            <a:pPr>
              <a:spcBef>
                <a:spcPct val="50000"/>
              </a:spcBef>
            </a:pPr>
            <a:r>
              <a:rPr lang="en-US"/>
              <a:t>A&gt;B</a:t>
            </a:r>
            <a:endParaRPr lang="en-US">
              <a:solidFill>
                <a:srgbClr val="FF0066"/>
              </a:solidFill>
            </a:endParaRPr>
          </a:p>
        </p:txBody>
      </p:sp>
      <p:sp>
        <p:nvSpPr>
          <p:cNvPr id="53255"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C&gt;D</a:t>
            </a:r>
          </a:p>
        </p:txBody>
      </p:sp>
      <p:sp>
        <p:nvSpPr>
          <p:cNvPr id="53256"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53257"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53258"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53259"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53260"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53261"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53262"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53263"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53264" name="Line 16"/>
          <p:cNvSpPr>
            <a:spLocks noChangeShapeType="1"/>
          </p:cNvSpPr>
          <p:nvPr/>
        </p:nvSpPr>
        <p:spPr bwMode="auto">
          <a:xfrm flipH="1">
            <a:off x="990600" y="4267200"/>
            <a:ext cx="304800" cy="1143000"/>
          </a:xfrm>
          <a:prstGeom prst="line">
            <a:avLst/>
          </a:prstGeom>
          <a:noFill/>
          <a:ln w="9525">
            <a:solidFill>
              <a:schemeClr val="tx1"/>
            </a:solidFill>
            <a:round/>
            <a:headEnd/>
            <a:tailEnd type="triangle" w="med" len="med"/>
          </a:ln>
        </p:spPr>
        <p:txBody>
          <a:bodyPr/>
          <a:lstStyle/>
          <a:p>
            <a:endParaRPr lang="en-US"/>
          </a:p>
        </p:txBody>
      </p:sp>
      <p:sp>
        <p:nvSpPr>
          <p:cNvPr id="53265"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53266" name="Line 18"/>
          <p:cNvSpPr>
            <a:spLocks noChangeShapeType="1"/>
          </p:cNvSpPr>
          <p:nvPr/>
        </p:nvSpPr>
        <p:spPr bwMode="auto">
          <a:xfrm flipH="1">
            <a:off x="2438400" y="1905000"/>
            <a:ext cx="838200" cy="914400"/>
          </a:xfrm>
          <a:prstGeom prst="line">
            <a:avLst/>
          </a:prstGeom>
          <a:noFill/>
          <a:ln w="9525">
            <a:solidFill>
              <a:srgbClr val="FF0066"/>
            </a:solidFill>
            <a:prstDash val="dash"/>
            <a:round/>
            <a:headEnd/>
            <a:tailEnd type="triangle" w="med" len="med"/>
          </a:ln>
        </p:spPr>
        <p:txBody>
          <a:bodyPr/>
          <a:lstStyle/>
          <a:p>
            <a:endParaRPr lang="en-US"/>
          </a:p>
        </p:txBody>
      </p:sp>
      <p:sp>
        <p:nvSpPr>
          <p:cNvPr id="19" name="Slide Number Placeholder 18"/>
          <p:cNvSpPr>
            <a:spLocks noGrp="1"/>
          </p:cNvSpPr>
          <p:nvPr>
            <p:ph type="sldNum" sz="quarter" idx="12"/>
          </p:nvPr>
        </p:nvSpPr>
        <p:spPr/>
        <p:txBody>
          <a:bodyPr/>
          <a:lstStyle/>
          <a:p>
            <a:pPr>
              <a:defRPr/>
            </a:pPr>
            <a:fld id="{5E6B495E-2C94-447C-A733-3659DF22D547}"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457200" y="533400"/>
            <a:ext cx="8229600" cy="5592763"/>
          </a:xfrm>
        </p:spPr>
        <p:txBody>
          <a:bodyPr>
            <a:normAutofit fontScale="92500" lnSpcReduction="10000"/>
          </a:bodyPr>
          <a:lstStyle/>
          <a:p>
            <a:pPr lvl="1" eaLnBrk="1" hangingPunct="1">
              <a:lnSpc>
                <a:spcPct val="110000"/>
              </a:lnSpc>
            </a:pPr>
            <a:r>
              <a:rPr lang="en-US" dirty="0" err="1" smtClean="0">
                <a:solidFill>
                  <a:srgbClr val="0066FF"/>
                </a:solidFill>
                <a:ea typeface="MS Mincho" pitchFamily="49" charset="-128"/>
              </a:rPr>
              <a:t>nondeterminacy</a:t>
            </a:r>
            <a:endParaRPr lang="en-US" dirty="0" smtClean="0">
              <a:solidFill>
                <a:srgbClr val="0066FF"/>
              </a:solidFill>
              <a:ea typeface="MS Mincho" pitchFamily="49" charset="-128"/>
            </a:endParaRPr>
          </a:p>
          <a:p>
            <a:pPr lvl="2" eaLnBrk="1" hangingPunct="1">
              <a:lnSpc>
                <a:spcPct val="110000"/>
              </a:lnSpc>
            </a:pPr>
            <a:r>
              <a:rPr lang="en-US" dirty="0" smtClean="0">
                <a:ea typeface="MS Mincho" pitchFamily="49" charset="-128"/>
              </a:rPr>
              <a:t>the ordering or choice among statements or expressions is deliberately left unspecified.</a:t>
            </a:r>
          </a:p>
          <a:p>
            <a:pPr lvl="2" eaLnBrk="1" hangingPunct="1">
              <a:lnSpc>
                <a:spcPct val="110000"/>
              </a:lnSpc>
            </a:pPr>
            <a:r>
              <a:rPr lang="en-US" dirty="0" smtClean="0">
                <a:ea typeface="MS Mincho" pitchFamily="49" charset="-128"/>
              </a:rPr>
              <a:t>Any alternative should lead to a correct result</a:t>
            </a:r>
          </a:p>
          <a:p>
            <a:pPr lvl="2" eaLnBrk="1" hangingPunct="1">
              <a:lnSpc>
                <a:spcPct val="110000"/>
              </a:lnSpc>
            </a:pPr>
            <a:r>
              <a:rPr lang="en-US" dirty="0" smtClean="0">
                <a:ea typeface="MS Mincho" pitchFamily="49" charset="-128"/>
              </a:rPr>
              <a:t>Sometimes </a:t>
            </a:r>
            <a:r>
              <a:rPr lang="en-US" dirty="0" smtClean="0">
                <a:latin typeface="Tahoma" pitchFamily="34" charset="0"/>
                <a:ea typeface="MS Mincho" pitchFamily="49" charset="-128"/>
              </a:rPr>
              <a:t>“</a:t>
            </a:r>
            <a:r>
              <a:rPr lang="en-US" dirty="0" smtClean="0">
                <a:ea typeface="MS Mincho" pitchFamily="49" charset="-128"/>
              </a:rPr>
              <a:t>fairness</a:t>
            </a:r>
            <a:r>
              <a:rPr lang="en-US" dirty="0" smtClean="0">
                <a:latin typeface="Tahoma" pitchFamily="34" charset="0"/>
                <a:ea typeface="MS Mincho" pitchFamily="49" charset="-128"/>
              </a:rPr>
              <a:t>”</a:t>
            </a:r>
            <a:r>
              <a:rPr lang="en-US" dirty="0" smtClean="0">
                <a:ea typeface="MS Mincho" pitchFamily="49" charset="-128"/>
              </a:rPr>
              <a:t> is required</a:t>
            </a:r>
          </a:p>
          <a:p>
            <a:pPr lvl="1" eaLnBrk="1" hangingPunct="1">
              <a:lnSpc>
                <a:spcPct val="110000"/>
              </a:lnSpc>
            </a:pPr>
            <a:r>
              <a:rPr lang="en-US" dirty="0" smtClean="0">
                <a:solidFill>
                  <a:srgbClr val="0066FF"/>
                </a:solidFill>
                <a:ea typeface="MS Mincho" pitchFamily="49" charset="-128"/>
              </a:rPr>
              <a:t>concurrency</a:t>
            </a:r>
          </a:p>
          <a:p>
            <a:pPr lvl="2" eaLnBrk="1" hangingPunct="1">
              <a:lnSpc>
                <a:spcPct val="110000"/>
              </a:lnSpc>
            </a:pPr>
            <a:r>
              <a:rPr lang="en-US" dirty="0" smtClean="0">
                <a:ea typeface="MS Mincho" pitchFamily="49" charset="-128"/>
              </a:rPr>
              <a:t>two or more program fragments are to be executed </a:t>
            </a:r>
            <a:r>
              <a:rPr lang="en-US" dirty="0" smtClean="0">
                <a:latin typeface="Tahoma" pitchFamily="34" charset="0"/>
                <a:ea typeface="MS Mincho" pitchFamily="49" charset="-128"/>
              </a:rPr>
              <a:t>“</a:t>
            </a:r>
            <a:r>
              <a:rPr lang="en-US" dirty="0" smtClean="0">
                <a:ea typeface="MS Mincho" pitchFamily="49" charset="-128"/>
              </a:rPr>
              <a:t>at the same time</a:t>
            </a:r>
            <a:r>
              <a:rPr lang="en-US" dirty="0" smtClean="0">
                <a:latin typeface="Tahoma" pitchFamily="34" charset="0"/>
                <a:ea typeface="MS Mincho" pitchFamily="49" charset="-128"/>
              </a:rPr>
              <a:t>”</a:t>
            </a:r>
            <a:r>
              <a:rPr lang="en-US" dirty="0" smtClean="0">
                <a:ea typeface="MS Mincho" pitchFamily="49" charset="-128"/>
              </a:rPr>
              <a:t>, either in parallel on separate processors or interleaved in a single processor</a:t>
            </a:r>
          </a:p>
          <a:p>
            <a:pPr lvl="1">
              <a:lnSpc>
                <a:spcPct val="110000"/>
              </a:lnSpc>
            </a:pPr>
            <a:r>
              <a:rPr lang="en-US" dirty="0">
                <a:solidFill>
                  <a:srgbClr val="0066FF"/>
                </a:solidFill>
                <a:ea typeface="MS Mincho" pitchFamily="49" charset="-128"/>
              </a:rPr>
              <a:t>exception handling and </a:t>
            </a:r>
            <a:r>
              <a:rPr lang="en-US" dirty="0" smtClean="0">
                <a:solidFill>
                  <a:srgbClr val="0066FF"/>
                </a:solidFill>
                <a:ea typeface="MS Mincho" pitchFamily="49" charset="-128"/>
              </a:rPr>
              <a:t>speculation</a:t>
            </a:r>
          </a:p>
          <a:p>
            <a:pPr lvl="2">
              <a:lnSpc>
                <a:spcPct val="110000"/>
              </a:lnSpc>
            </a:pPr>
            <a:r>
              <a:rPr lang="en-US" dirty="0" smtClean="0">
                <a:ea typeface="MS Mincho" pitchFamily="49" charset="-128"/>
              </a:rPr>
              <a:t>a program fragment is executed optimistically, assuming some condition is true.  If not, execution branches to handler that executes in place of </a:t>
            </a:r>
          </a:p>
          <a:p>
            <a:pPr lvl="3">
              <a:lnSpc>
                <a:spcPct val="110000"/>
              </a:lnSpc>
            </a:pPr>
            <a:r>
              <a:rPr lang="en-US" dirty="0" smtClean="0">
                <a:ea typeface="MS Mincho" pitchFamily="49" charset="-128"/>
              </a:rPr>
              <a:t>remainder of protected fragment (exception handling)</a:t>
            </a:r>
          </a:p>
          <a:p>
            <a:pPr lvl="3">
              <a:lnSpc>
                <a:spcPct val="110000"/>
              </a:lnSpc>
            </a:pPr>
            <a:r>
              <a:rPr lang="en-US" dirty="0" smtClean="0">
                <a:ea typeface="MS Mincho" pitchFamily="49" charset="-128"/>
              </a:rPr>
              <a:t>entire protected fragment (speculation)</a:t>
            </a:r>
          </a:p>
          <a:p>
            <a:pPr lvl="4">
              <a:lnSpc>
                <a:spcPct val="110000"/>
              </a:lnSpc>
            </a:pPr>
            <a:r>
              <a:rPr lang="en-US" dirty="0" smtClean="0">
                <a:ea typeface="MS Mincho" pitchFamily="49" charset="-128"/>
              </a:rPr>
              <a:t>this requires being able to undo or roll back visible effects of protected code.</a:t>
            </a:r>
            <a:endParaRPr lang="en-US" dirty="0">
              <a:ea typeface="MS Mincho" pitchFamily="49" charset="-128"/>
            </a:endParaRPr>
          </a:p>
          <a:p>
            <a:pPr lvl="2">
              <a:lnSpc>
                <a:spcPct val="110000"/>
              </a:lnSpc>
            </a:pPr>
            <a:endParaRPr lang="en-US" dirty="0" smtClean="0">
              <a:ea typeface="MS Mincho" pitchFamily="49" charset="-128"/>
            </a:endParaRP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54275"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54276"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or    </a:t>
            </a:r>
            <a:r>
              <a:rPr lang="en-US" b="1">
                <a:solidFill>
                  <a:srgbClr val="FF0066"/>
                </a:solidFill>
              </a:rPr>
              <a:t>L1,L2</a:t>
            </a:r>
          </a:p>
        </p:txBody>
      </p:sp>
      <p:sp>
        <p:nvSpPr>
          <p:cNvPr id="54277" name="Text Box 5"/>
          <p:cNvSpPr txBox="1">
            <a:spLocks noChangeArrowheads="1"/>
          </p:cNvSpPr>
          <p:nvPr/>
        </p:nvSpPr>
        <p:spPr bwMode="auto">
          <a:xfrm>
            <a:off x="381000" y="3886200"/>
            <a:ext cx="1905000" cy="366713"/>
          </a:xfrm>
          <a:prstGeom prst="rect">
            <a:avLst/>
          </a:prstGeom>
          <a:solidFill>
            <a:srgbClr val="CC66FF"/>
          </a:solidFill>
          <a:ln w="9525">
            <a:noFill/>
            <a:miter lim="800000"/>
            <a:headEnd/>
            <a:tailEnd/>
          </a:ln>
        </p:spPr>
        <p:txBody>
          <a:bodyPr>
            <a:spAutoFit/>
          </a:bodyPr>
          <a:lstStyle/>
          <a:p>
            <a:pPr>
              <a:spcBef>
                <a:spcPct val="50000"/>
              </a:spcBef>
            </a:pPr>
            <a:r>
              <a:rPr lang="en-US"/>
              <a:t>and	</a:t>
            </a:r>
            <a:r>
              <a:rPr lang="en-US" b="1">
                <a:solidFill>
                  <a:srgbClr val="0066FF"/>
                </a:solidFill>
              </a:rPr>
              <a:t>L1, L4</a:t>
            </a:r>
          </a:p>
        </p:txBody>
      </p:sp>
      <p:sp>
        <p:nvSpPr>
          <p:cNvPr id="54278" name="Text Box 6"/>
          <p:cNvSpPr txBox="1">
            <a:spLocks noChangeArrowheads="1"/>
          </p:cNvSpPr>
          <p:nvPr/>
        </p:nvSpPr>
        <p:spPr bwMode="auto">
          <a:xfrm>
            <a:off x="304800" y="5410200"/>
            <a:ext cx="1371600" cy="366713"/>
          </a:xfrm>
          <a:prstGeom prst="rect">
            <a:avLst/>
          </a:prstGeom>
          <a:solidFill>
            <a:schemeClr val="accent1"/>
          </a:solidFill>
          <a:ln w="9525">
            <a:noFill/>
            <a:miter lim="800000"/>
            <a:headEnd/>
            <a:tailEnd/>
          </a:ln>
        </p:spPr>
        <p:txBody>
          <a:bodyPr>
            <a:spAutoFit/>
          </a:bodyPr>
          <a:lstStyle/>
          <a:p>
            <a:pPr>
              <a:spcBef>
                <a:spcPct val="50000"/>
              </a:spcBef>
            </a:pPr>
            <a:r>
              <a:rPr lang="en-US"/>
              <a:t>A&gt;B</a:t>
            </a:r>
            <a:endParaRPr lang="en-US">
              <a:solidFill>
                <a:srgbClr val="FF0066"/>
              </a:solidFill>
            </a:endParaRPr>
          </a:p>
        </p:txBody>
      </p:sp>
      <p:sp>
        <p:nvSpPr>
          <p:cNvPr id="54279"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C&gt;D</a:t>
            </a:r>
          </a:p>
        </p:txBody>
      </p:sp>
      <p:sp>
        <p:nvSpPr>
          <p:cNvPr id="54280"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54281"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54282"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54283"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54284"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54285"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54286"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54287"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54288" name="Line 16"/>
          <p:cNvSpPr>
            <a:spLocks noChangeShapeType="1"/>
          </p:cNvSpPr>
          <p:nvPr/>
        </p:nvSpPr>
        <p:spPr bwMode="auto">
          <a:xfrm flipH="1">
            <a:off x="990600" y="4267200"/>
            <a:ext cx="304800" cy="1143000"/>
          </a:xfrm>
          <a:prstGeom prst="line">
            <a:avLst/>
          </a:prstGeom>
          <a:noFill/>
          <a:ln w="9525">
            <a:solidFill>
              <a:schemeClr val="tx1"/>
            </a:solidFill>
            <a:round/>
            <a:headEnd/>
            <a:tailEnd type="triangle" w="med" len="med"/>
          </a:ln>
        </p:spPr>
        <p:txBody>
          <a:bodyPr/>
          <a:lstStyle/>
          <a:p>
            <a:endParaRPr lang="en-US"/>
          </a:p>
        </p:txBody>
      </p:sp>
      <p:sp>
        <p:nvSpPr>
          <p:cNvPr id="54289"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54290" name="Line 18"/>
          <p:cNvSpPr>
            <a:spLocks noChangeShapeType="1"/>
          </p:cNvSpPr>
          <p:nvPr/>
        </p:nvSpPr>
        <p:spPr bwMode="auto">
          <a:xfrm flipH="1">
            <a:off x="2438400" y="1905000"/>
            <a:ext cx="838200" cy="914400"/>
          </a:xfrm>
          <a:prstGeom prst="line">
            <a:avLst/>
          </a:prstGeom>
          <a:noFill/>
          <a:ln w="9525">
            <a:solidFill>
              <a:srgbClr val="FF0066"/>
            </a:solidFill>
            <a:prstDash val="dash"/>
            <a:round/>
            <a:headEnd/>
            <a:tailEnd type="triangle" w="med" len="med"/>
          </a:ln>
        </p:spPr>
        <p:txBody>
          <a:bodyPr/>
          <a:lstStyle/>
          <a:p>
            <a:endParaRPr lang="en-US"/>
          </a:p>
        </p:txBody>
      </p:sp>
      <p:sp>
        <p:nvSpPr>
          <p:cNvPr id="54291" name="Line 19"/>
          <p:cNvSpPr>
            <a:spLocks noChangeShapeType="1"/>
          </p:cNvSpPr>
          <p:nvPr/>
        </p:nvSpPr>
        <p:spPr bwMode="auto">
          <a:xfrm flipH="1">
            <a:off x="18288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20" name="Slide Number Placeholder 19"/>
          <p:cNvSpPr>
            <a:spLocks noGrp="1"/>
          </p:cNvSpPr>
          <p:nvPr>
            <p:ph type="sldNum" sz="quarter" idx="12"/>
          </p:nvPr>
        </p:nvSpPr>
        <p:spPr/>
        <p:txBody>
          <a:bodyPr/>
          <a:lstStyle/>
          <a:p>
            <a:pPr>
              <a:defRPr/>
            </a:pPr>
            <a:fld id="{5E6B495E-2C94-447C-A733-3659DF22D547}"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55299"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55300"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or    </a:t>
            </a:r>
            <a:r>
              <a:rPr lang="en-US" b="1">
                <a:solidFill>
                  <a:srgbClr val="FF0066"/>
                </a:solidFill>
              </a:rPr>
              <a:t>L1,L2</a:t>
            </a:r>
          </a:p>
        </p:txBody>
      </p:sp>
      <p:sp>
        <p:nvSpPr>
          <p:cNvPr id="55301"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spcBef>
                <a:spcPct val="50000"/>
              </a:spcBef>
            </a:pPr>
            <a:r>
              <a:rPr lang="en-US"/>
              <a:t>and	</a:t>
            </a:r>
            <a:r>
              <a:rPr lang="en-US" b="1">
                <a:solidFill>
                  <a:srgbClr val="FF0066"/>
                </a:solidFill>
              </a:rPr>
              <a:t>L1, L4</a:t>
            </a:r>
          </a:p>
        </p:txBody>
      </p:sp>
      <p:sp>
        <p:nvSpPr>
          <p:cNvPr id="55302" name="Text Box 6"/>
          <p:cNvSpPr txBox="1">
            <a:spLocks noChangeArrowheads="1"/>
          </p:cNvSpPr>
          <p:nvPr/>
        </p:nvSpPr>
        <p:spPr bwMode="auto">
          <a:xfrm>
            <a:off x="304800" y="5410200"/>
            <a:ext cx="1371600" cy="641350"/>
          </a:xfrm>
          <a:prstGeom prst="rect">
            <a:avLst/>
          </a:prstGeom>
          <a:solidFill>
            <a:srgbClr val="CC66FF"/>
          </a:solidFill>
          <a:ln w="9525">
            <a:noFill/>
            <a:miter lim="800000"/>
            <a:headEnd/>
            <a:tailEnd/>
          </a:ln>
        </p:spPr>
        <p:txBody>
          <a:bodyPr>
            <a:spAutoFit/>
          </a:bodyPr>
          <a:lstStyle/>
          <a:p>
            <a:pPr>
              <a:spcBef>
                <a:spcPct val="50000"/>
              </a:spcBef>
            </a:pPr>
            <a:r>
              <a:rPr lang="en-US"/>
              <a:t>A&gt;B    </a:t>
            </a:r>
            <a:r>
              <a:rPr lang="en-US">
                <a:solidFill>
                  <a:srgbClr val="0066FF"/>
                </a:solidFill>
              </a:rPr>
              <a:t>false: </a:t>
            </a:r>
            <a:r>
              <a:rPr lang="en-US" b="1">
                <a:solidFill>
                  <a:srgbClr val="0066FF"/>
                </a:solidFill>
              </a:rPr>
              <a:t>L4</a:t>
            </a:r>
          </a:p>
        </p:txBody>
      </p:sp>
      <p:sp>
        <p:nvSpPr>
          <p:cNvPr id="55303" name="Text Box 7"/>
          <p:cNvSpPr txBox="1">
            <a:spLocks noChangeArrowheads="1"/>
          </p:cNvSpPr>
          <p:nvPr/>
        </p:nvSpPr>
        <p:spPr bwMode="auto">
          <a:xfrm>
            <a:off x="1905000" y="5105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C&gt;D</a:t>
            </a:r>
          </a:p>
        </p:txBody>
      </p:sp>
      <p:sp>
        <p:nvSpPr>
          <p:cNvPr id="55304"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55305"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55306"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55307"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55308"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55309"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55310"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55311"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55312" name="Line 16"/>
          <p:cNvSpPr>
            <a:spLocks noChangeShapeType="1"/>
          </p:cNvSpPr>
          <p:nvPr/>
        </p:nvSpPr>
        <p:spPr bwMode="auto">
          <a:xfrm flipH="1">
            <a:off x="990600" y="4267200"/>
            <a:ext cx="304800" cy="1143000"/>
          </a:xfrm>
          <a:prstGeom prst="line">
            <a:avLst/>
          </a:prstGeom>
          <a:noFill/>
          <a:ln w="9525">
            <a:solidFill>
              <a:schemeClr val="tx1"/>
            </a:solidFill>
            <a:round/>
            <a:headEnd/>
            <a:tailEnd type="triangle" w="med" len="med"/>
          </a:ln>
        </p:spPr>
        <p:txBody>
          <a:bodyPr/>
          <a:lstStyle/>
          <a:p>
            <a:endParaRPr lang="en-US"/>
          </a:p>
        </p:txBody>
      </p:sp>
      <p:sp>
        <p:nvSpPr>
          <p:cNvPr id="55313"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55314" name="Line 18"/>
          <p:cNvSpPr>
            <a:spLocks noChangeShapeType="1"/>
          </p:cNvSpPr>
          <p:nvPr/>
        </p:nvSpPr>
        <p:spPr bwMode="auto">
          <a:xfrm flipH="1">
            <a:off x="2438400" y="1905000"/>
            <a:ext cx="838200" cy="914400"/>
          </a:xfrm>
          <a:prstGeom prst="line">
            <a:avLst/>
          </a:prstGeom>
          <a:noFill/>
          <a:ln w="9525">
            <a:solidFill>
              <a:srgbClr val="FF0066"/>
            </a:solidFill>
            <a:prstDash val="dash"/>
            <a:round/>
            <a:headEnd/>
            <a:tailEnd type="triangle" w="med" len="med"/>
          </a:ln>
        </p:spPr>
        <p:txBody>
          <a:bodyPr/>
          <a:lstStyle/>
          <a:p>
            <a:endParaRPr lang="en-US"/>
          </a:p>
        </p:txBody>
      </p:sp>
      <p:sp>
        <p:nvSpPr>
          <p:cNvPr id="55315" name="Line 19"/>
          <p:cNvSpPr>
            <a:spLocks noChangeShapeType="1"/>
          </p:cNvSpPr>
          <p:nvPr/>
        </p:nvSpPr>
        <p:spPr bwMode="auto">
          <a:xfrm flipH="1">
            <a:off x="18288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55316" name="Text Box 20"/>
          <p:cNvSpPr txBox="1">
            <a:spLocks noChangeArrowheads="1"/>
          </p:cNvSpPr>
          <p:nvPr/>
        </p:nvSpPr>
        <p:spPr bwMode="auto">
          <a:xfrm>
            <a:off x="4953000" y="3505200"/>
            <a:ext cx="1905000" cy="1192213"/>
          </a:xfrm>
          <a:prstGeom prst="rect">
            <a:avLst/>
          </a:prstGeom>
          <a:noFill/>
          <a:ln w="9525">
            <a:noFill/>
            <a:miter lim="800000"/>
            <a:headEnd/>
            <a:tailEnd/>
          </a:ln>
        </p:spPr>
        <p:txBody>
          <a:bodyPr>
            <a:spAutoFit/>
          </a:bodyPr>
          <a:lstStyle/>
          <a:p>
            <a:pPr>
              <a:spcBef>
                <a:spcPct val="50000"/>
              </a:spcBef>
            </a:pPr>
            <a:r>
              <a:rPr lang="en-US">
                <a:solidFill>
                  <a:srgbClr val="CC66FF"/>
                </a:solidFill>
              </a:rPr>
              <a:t>r1:=A</a:t>
            </a:r>
          </a:p>
          <a:p>
            <a:pPr>
              <a:spcBef>
                <a:spcPct val="50000"/>
              </a:spcBef>
            </a:pPr>
            <a:r>
              <a:rPr lang="en-US">
                <a:solidFill>
                  <a:srgbClr val="CC66FF"/>
                </a:solidFill>
              </a:rPr>
              <a:t>r2:=B</a:t>
            </a:r>
          </a:p>
          <a:p>
            <a:pPr>
              <a:spcBef>
                <a:spcPct val="50000"/>
              </a:spcBef>
            </a:pPr>
            <a:r>
              <a:rPr lang="en-US">
                <a:solidFill>
                  <a:srgbClr val="CC66FF"/>
                </a:solidFill>
              </a:rPr>
              <a:t>if r1&lt;=r2 goto L4</a:t>
            </a:r>
          </a:p>
        </p:txBody>
      </p:sp>
      <p:sp>
        <p:nvSpPr>
          <p:cNvPr id="55317" name="Line 21"/>
          <p:cNvSpPr>
            <a:spLocks noChangeShapeType="1"/>
          </p:cNvSpPr>
          <p:nvPr/>
        </p:nvSpPr>
        <p:spPr bwMode="auto">
          <a:xfrm flipH="1">
            <a:off x="1219200" y="4343400"/>
            <a:ext cx="304800" cy="990600"/>
          </a:xfrm>
          <a:prstGeom prst="line">
            <a:avLst/>
          </a:prstGeom>
          <a:noFill/>
          <a:ln w="9525">
            <a:solidFill>
              <a:srgbClr val="FF0066"/>
            </a:solidFill>
            <a:prstDash val="dash"/>
            <a:round/>
            <a:headEnd/>
            <a:tailEnd type="triangle" w="med" len="med"/>
          </a:ln>
        </p:spPr>
        <p:txBody>
          <a:bodyPr/>
          <a:lstStyle/>
          <a:p>
            <a:endParaRPr lang="en-US"/>
          </a:p>
        </p:txBody>
      </p:sp>
      <p:sp>
        <p:nvSpPr>
          <p:cNvPr id="22" name="Slide Number Placeholder 21"/>
          <p:cNvSpPr>
            <a:spLocks noGrp="1"/>
          </p:cNvSpPr>
          <p:nvPr>
            <p:ph type="sldNum" sz="quarter" idx="12"/>
          </p:nvPr>
        </p:nvSpPr>
        <p:spPr/>
        <p:txBody>
          <a:bodyPr/>
          <a:lstStyle/>
          <a:p>
            <a:pPr>
              <a:defRPr/>
            </a:pPr>
            <a:fld id="{5E6B495E-2C94-447C-A733-3659DF22D547}"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56323"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56324"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or    </a:t>
            </a:r>
            <a:r>
              <a:rPr lang="en-US" b="1">
                <a:solidFill>
                  <a:srgbClr val="FF0066"/>
                </a:solidFill>
              </a:rPr>
              <a:t>L1,L2</a:t>
            </a:r>
          </a:p>
        </p:txBody>
      </p:sp>
      <p:sp>
        <p:nvSpPr>
          <p:cNvPr id="56325"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spcBef>
                <a:spcPct val="50000"/>
              </a:spcBef>
            </a:pPr>
            <a:r>
              <a:rPr lang="en-US"/>
              <a:t>and	</a:t>
            </a:r>
            <a:r>
              <a:rPr lang="en-US" b="1">
                <a:solidFill>
                  <a:srgbClr val="FF0066"/>
                </a:solidFill>
              </a:rPr>
              <a:t>L1, L4</a:t>
            </a:r>
          </a:p>
        </p:txBody>
      </p:sp>
      <p:sp>
        <p:nvSpPr>
          <p:cNvPr id="56326" name="Text Box 6"/>
          <p:cNvSpPr txBox="1">
            <a:spLocks noChangeArrowheads="1"/>
          </p:cNvSpPr>
          <p:nvPr/>
        </p:nvSpPr>
        <p:spPr bwMode="auto">
          <a:xfrm>
            <a:off x="304800" y="5410200"/>
            <a:ext cx="1371600" cy="779463"/>
          </a:xfrm>
          <a:prstGeom prst="rect">
            <a:avLst/>
          </a:prstGeom>
          <a:solidFill>
            <a:schemeClr val="accent1"/>
          </a:solidFill>
          <a:ln w="9525">
            <a:noFill/>
            <a:miter lim="800000"/>
            <a:headEnd/>
            <a:tailEnd/>
          </a:ln>
        </p:spPr>
        <p:txBody>
          <a:bodyPr>
            <a:spAutoFit/>
          </a:bodyPr>
          <a:lstStyle/>
          <a:p>
            <a:pPr>
              <a:spcBef>
                <a:spcPct val="50000"/>
              </a:spcBef>
            </a:pPr>
            <a:r>
              <a:rPr lang="en-US"/>
              <a:t>A&gt;B   </a:t>
            </a:r>
          </a:p>
          <a:p>
            <a:pPr>
              <a:spcBef>
                <a:spcPct val="50000"/>
              </a:spcBef>
            </a:pPr>
            <a:r>
              <a:rPr lang="en-US" b="1">
                <a:solidFill>
                  <a:srgbClr val="FF0066"/>
                </a:solidFill>
              </a:rPr>
              <a:t>false:</a:t>
            </a:r>
            <a:r>
              <a:rPr lang="en-US" b="1"/>
              <a:t> </a:t>
            </a:r>
            <a:r>
              <a:rPr lang="en-US" b="1">
                <a:solidFill>
                  <a:srgbClr val="FF0066"/>
                </a:solidFill>
              </a:rPr>
              <a:t>L4</a:t>
            </a:r>
          </a:p>
        </p:txBody>
      </p:sp>
      <p:sp>
        <p:nvSpPr>
          <p:cNvPr id="56327" name="Text Box 7"/>
          <p:cNvSpPr txBox="1">
            <a:spLocks noChangeArrowheads="1"/>
          </p:cNvSpPr>
          <p:nvPr/>
        </p:nvSpPr>
        <p:spPr bwMode="auto">
          <a:xfrm>
            <a:off x="1905000" y="5105400"/>
            <a:ext cx="1447800" cy="788988"/>
          </a:xfrm>
          <a:prstGeom prst="rect">
            <a:avLst/>
          </a:prstGeom>
          <a:solidFill>
            <a:srgbClr val="CC66FF"/>
          </a:solidFill>
          <a:ln w="9525">
            <a:solidFill>
              <a:srgbClr val="FF0066"/>
            </a:solidFill>
            <a:miter lim="800000"/>
            <a:headEnd/>
            <a:tailEnd/>
          </a:ln>
        </p:spPr>
        <p:txBody>
          <a:bodyPr>
            <a:spAutoFit/>
          </a:bodyPr>
          <a:lstStyle/>
          <a:p>
            <a:pPr>
              <a:spcBef>
                <a:spcPct val="50000"/>
              </a:spcBef>
            </a:pPr>
            <a:r>
              <a:rPr lang="en-US"/>
              <a:t>C&gt;D     </a:t>
            </a:r>
          </a:p>
          <a:p>
            <a:pPr>
              <a:spcBef>
                <a:spcPct val="50000"/>
              </a:spcBef>
            </a:pPr>
            <a:r>
              <a:rPr lang="en-US" b="1">
                <a:solidFill>
                  <a:srgbClr val="0066FF"/>
                </a:solidFill>
              </a:rPr>
              <a:t>true: L1</a:t>
            </a:r>
          </a:p>
        </p:txBody>
      </p:sp>
      <p:sp>
        <p:nvSpPr>
          <p:cNvPr id="56328" name="Text Box 8"/>
          <p:cNvSpPr txBox="1">
            <a:spLocks noChangeArrowheads="1"/>
          </p:cNvSpPr>
          <p:nvPr/>
        </p:nvSpPr>
        <p:spPr bwMode="auto">
          <a:xfrm>
            <a:off x="3505200" y="3962400"/>
            <a:ext cx="914400" cy="366713"/>
          </a:xfrm>
          <a:prstGeom prst="rect">
            <a:avLst/>
          </a:prstGeom>
          <a:solidFill>
            <a:schemeClr val="accent1"/>
          </a:solidFill>
          <a:ln w="9525">
            <a:noFill/>
            <a:miter lim="800000"/>
            <a:headEnd/>
            <a:tailEnd/>
          </a:ln>
        </p:spPr>
        <p:txBody>
          <a:bodyPr>
            <a:spAutoFit/>
          </a:bodyPr>
          <a:lstStyle/>
          <a:p>
            <a:pPr algn="ctr">
              <a:spcBef>
                <a:spcPct val="50000"/>
              </a:spcBef>
            </a:pPr>
            <a:r>
              <a:rPr lang="en-US"/>
              <a:t>E ≠ F</a:t>
            </a:r>
          </a:p>
        </p:txBody>
      </p:sp>
      <p:sp>
        <p:nvSpPr>
          <p:cNvPr id="56329"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56330"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56331"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56332"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56333"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56334"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56335"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56336" name="Line 16"/>
          <p:cNvSpPr>
            <a:spLocks noChangeShapeType="1"/>
          </p:cNvSpPr>
          <p:nvPr/>
        </p:nvSpPr>
        <p:spPr bwMode="auto">
          <a:xfrm flipH="1">
            <a:off x="990600" y="4267200"/>
            <a:ext cx="304800" cy="1143000"/>
          </a:xfrm>
          <a:prstGeom prst="line">
            <a:avLst/>
          </a:prstGeom>
          <a:noFill/>
          <a:ln w="9525">
            <a:solidFill>
              <a:schemeClr val="tx1"/>
            </a:solidFill>
            <a:round/>
            <a:headEnd/>
            <a:tailEnd type="triangle" w="med" len="med"/>
          </a:ln>
        </p:spPr>
        <p:txBody>
          <a:bodyPr/>
          <a:lstStyle/>
          <a:p>
            <a:endParaRPr lang="en-US"/>
          </a:p>
        </p:txBody>
      </p:sp>
      <p:sp>
        <p:nvSpPr>
          <p:cNvPr id="56337"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56338" name="Line 18"/>
          <p:cNvSpPr>
            <a:spLocks noChangeShapeType="1"/>
          </p:cNvSpPr>
          <p:nvPr/>
        </p:nvSpPr>
        <p:spPr bwMode="auto">
          <a:xfrm flipH="1">
            <a:off x="2438400" y="1905000"/>
            <a:ext cx="838200" cy="914400"/>
          </a:xfrm>
          <a:prstGeom prst="line">
            <a:avLst/>
          </a:prstGeom>
          <a:noFill/>
          <a:ln w="9525">
            <a:solidFill>
              <a:srgbClr val="FF0066"/>
            </a:solidFill>
            <a:prstDash val="dash"/>
            <a:round/>
            <a:headEnd/>
            <a:tailEnd type="triangle" w="med" len="med"/>
          </a:ln>
        </p:spPr>
        <p:txBody>
          <a:bodyPr/>
          <a:lstStyle/>
          <a:p>
            <a:endParaRPr lang="en-US"/>
          </a:p>
        </p:txBody>
      </p:sp>
      <p:sp>
        <p:nvSpPr>
          <p:cNvPr id="56339" name="Line 19"/>
          <p:cNvSpPr>
            <a:spLocks noChangeShapeType="1"/>
          </p:cNvSpPr>
          <p:nvPr/>
        </p:nvSpPr>
        <p:spPr bwMode="auto">
          <a:xfrm flipH="1">
            <a:off x="18288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56340" name="Text Box 20"/>
          <p:cNvSpPr txBox="1">
            <a:spLocks noChangeArrowheads="1"/>
          </p:cNvSpPr>
          <p:nvPr/>
        </p:nvSpPr>
        <p:spPr bwMode="auto">
          <a:xfrm>
            <a:off x="4953000" y="3505200"/>
            <a:ext cx="1905000" cy="2430463"/>
          </a:xfrm>
          <a:prstGeom prst="rect">
            <a:avLst/>
          </a:prstGeom>
          <a:noFill/>
          <a:ln w="9525">
            <a:noFill/>
            <a:miter lim="800000"/>
            <a:headEnd/>
            <a:tailEnd/>
          </a:ln>
        </p:spPr>
        <p:txBody>
          <a:bodyPr>
            <a:spAutoFit/>
          </a:bodyPr>
          <a:lstStyle/>
          <a:p>
            <a:pPr>
              <a:spcBef>
                <a:spcPct val="50000"/>
              </a:spcBef>
            </a:pPr>
            <a:r>
              <a:rPr lang="en-US"/>
              <a:t>r1:=A</a:t>
            </a:r>
          </a:p>
          <a:p>
            <a:pPr>
              <a:spcBef>
                <a:spcPct val="50000"/>
              </a:spcBef>
            </a:pPr>
            <a:r>
              <a:rPr lang="en-US"/>
              <a:t>r2:=B</a:t>
            </a:r>
          </a:p>
          <a:p>
            <a:pPr>
              <a:spcBef>
                <a:spcPct val="50000"/>
              </a:spcBef>
            </a:pPr>
            <a:r>
              <a:rPr lang="en-US"/>
              <a:t>if r1&lt;=r2 goto L4</a:t>
            </a:r>
          </a:p>
          <a:p>
            <a:pPr>
              <a:spcBef>
                <a:spcPct val="50000"/>
              </a:spcBef>
            </a:pPr>
            <a:r>
              <a:rPr lang="en-US">
                <a:solidFill>
                  <a:srgbClr val="CC66FF"/>
                </a:solidFill>
              </a:rPr>
              <a:t>r1 := C</a:t>
            </a:r>
          </a:p>
          <a:p>
            <a:pPr>
              <a:spcBef>
                <a:spcPct val="50000"/>
              </a:spcBef>
            </a:pPr>
            <a:r>
              <a:rPr lang="en-US">
                <a:solidFill>
                  <a:srgbClr val="CC66FF"/>
                </a:solidFill>
              </a:rPr>
              <a:t>r2 := D</a:t>
            </a:r>
          </a:p>
          <a:p>
            <a:pPr>
              <a:spcBef>
                <a:spcPct val="50000"/>
              </a:spcBef>
            </a:pPr>
            <a:r>
              <a:rPr lang="en-US">
                <a:solidFill>
                  <a:srgbClr val="CC66FF"/>
                </a:solidFill>
              </a:rPr>
              <a:t>if r1 &gt; r2 goto L1</a:t>
            </a:r>
          </a:p>
        </p:txBody>
      </p:sp>
      <p:sp>
        <p:nvSpPr>
          <p:cNvPr id="56341" name="Line 21"/>
          <p:cNvSpPr>
            <a:spLocks noChangeShapeType="1"/>
          </p:cNvSpPr>
          <p:nvPr/>
        </p:nvSpPr>
        <p:spPr bwMode="auto">
          <a:xfrm flipH="1">
            <a:off x="1219200" y="4343400"/>
            <a:ext cx="304800" cy="990600"/>
          </a:xfrm>
          <a:prstGeom prst="line">
            <a:avLst/>
          </a:prstGeom>
          <a:noFill/>
          <a:ln w="9525">
            <a:solidFill>
              <a:srgbClr val="FF0066"/>
            </a:solidFill>
            <a:prstDash val="dash"/>
            <a:round/>
            <a:headEnd/>
            <a:tailEnd type="triangle" w="med" len="med"/>
          </a:ln>
        </p:spPr>
        <p:txBody>
          <a:bodyPr/>
          <a:lstStyle/>
          <a:p>
            <a:endParaRPr lang="en-US"/>
          </a:p>
        </p:txBody>
      </p:sp>
      <p:sp>
        <p:nvSpPr>
          <p:cNvPr id="56342" name="Line 22"/>
          <p:cNvSpPr>
            <a:spLocks noChangeShapeType="1"/>
          </p:cNvSpPr>
          <p:nvPr/>
        </p:nvSpPr>
        <p:spPr bwMode="auto">
          <a:xfrm>
            <a:off x="1905000" y="4191000"/>
            <a:ext cx="609600" cy="838200"/>
          </a:xfrm>
          <a:prstGeom prst="line">
            <a:avLst/>
          </a:prstGeom>
          <a:noFill/>
          <a:ln w="9525">
            <a:solidFill>
              <a:srgbClr val="FF0066"/>
            </a:solidFill>
            <a:prstDash val="dash"/>
            <a:round/>
            <a:headEnd/>
            <a:tailEnd type="triangle" w="med" len="med"/>
          </a:ln>
        </p:spPr>
        <p:txBody>
          <a:bodyPr/>
          <a:lstStyle/>
          <a:p>
            <a:endParaRPr lang="en-US"/>
          </a:p>
        </p:txBody>
      </p:sp>
      <p:sp>
        <p:nvSpPr>
          <p:cNvPr id="23" name="Slide Number Placeholder 22"/>
          <p:cNvSpPr>
            <a:spLocks noGrp="1"/>
          </p:cNvSpPr>
          <p:nvPr>
            <p:ph type="sldNum" sz="quarter" idx="12"/>
          </p:nvPr>
        </p:nvSpPr>
        <p:spPr/>
        <p:txBody>
          <a:bodyPr/>
          <a:lstStyle/>
          <a:p>
            <a:pPr>
              <a:defRPr/>
            </a:pPr>
            <a:fld id="{5E6B495E-2C94-447C-A733-3659DF22D547}"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048000" y="1143000"/>
            <a:ext cx="1676400" cy="762000"/>
          </a:xfrm>
          <a:prstGeom prst="rect">
            <a:avLst/>
          </a:prstGeom>
          <a:solidFill>
            <a:schemeClr val="accent1"/>
          </a:solidFill>
          <a:ln w="9525">
            <a:noFill/>
            <a:miter lim="800000"/>
            <a:headEnd/>
            <a:tailEnd/>
          </a:ln>
        </p:spPr>
        <p:txBody>
          <a:bodyPr wrap="none" anchor="ctr"/>
          <a:lstStyle/>
          <a:p>
            <a:pPr algn="ctr"/>
            <a:r>
              <a:rPr lang="en-US"/>
              <a:t>if</a:t>
            </a:r>
          </a:p>
        </p:txBody>
      </p:sp>
      <p:sp>
        <p:nvSpPr>
          <p:cNvPr id="57347"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57348"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or    </a:t>
            </a:r>
            <a:r>
              <a:rPr lang="en-US" b="1">
                <a:solidFill>
                  <a:srgbClr val="FF0066"/>
                </a:solidFill>
              </a:rPr>
              <a:t>L1,L2</a:t>
            </a:r>
          </a:p>
        </p:txBody>
      </p:sp>
      <p:sp>
        <p:nvSpPr>
          <p:cNvPr id="57349"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spcBef>
                <a:spcPct val="50000"/>
              </a:spcBef>
            </a:pPr>
            <a:r>
              <a:rPr lang="en-US"/>
              <a:t>and	</a:t>
            </a:r>
            <a:r>
              <a:rPr lang="en-US" b="1">
                <a:solidFill>
                  <a:srgbClr val="FF0066"/>
                </a:solidFill>
              </a:rPr>
              <a:t>L1, L4</a:t>
            </a:r>
          </a:p>
        </p:txBody>
      </p:sp>
      <p:sp>
        <p:nvSpPr>
          <p:cNvPr id="57350" name="Text Box 6"/>
          <p:cNvSpPr txBox="1">
            <a:spLocks noChangeArrowheads="1"/>
          </p:cNvSpPr>
          <p:nvPr/>
        </p:nvSpPr>
        <p:spPr bwMode="auto">
          <a:xfrm>
            <a:off x="304800" y="5410200"/>
            <a:ext cx="1371600" cy="779463"/>
          </a:xfrm>
          <a:prstGeom prst="rect">
            <a:avLst/>
          </a:prstGeom>
          <a:solidFill>
            <a:schemeClr val="accent1"/>
          </a:solidFill>
          <a:ln w="9525">
            <a:noFill/>
            <a:miter lim="800000"/>
            <a:headEnd/>
            <a:tailEnd/>
          </a:ln>
        </p:spPr>
        <p:txBody>
          <a:bodyPr>
            <a:spAutoFit/>
          </a:bodyPr>
          <a:lstStyle/>
          <a:p>
            <a:pPr>
              <a:spcBef>
                <a:spcPct val="50000"/>
              </a:spcBef>
            </a:pPr>
            <a:r>
              <a:rPr lang="en-US"/>
              <a:t>A&gt;B   </a:t>
            </a:r>
          </a:p>
          <a:p>
            <a:pPr>
              <a:spcBef>
                <a:spcPct val="50000"/>
              </a:spcBef>
            </a:pPr>
            <a:r>
              <a:rPr lang="en-US" b="1">
                <a:solidFill>
                  <a:srgbClr val="FF0066"/>
                </a:solidFill>
              </a:rPr>
              <a:t>false:</a:t>
            </a:r>
            <a:r>
              <a:rPr lang="en-US" b="1"/>
              <a:t> </a:t>
            </a:r>
            <a:r>
              <a:rPr lang="en-US" b="1">
                <a:solidFill>
                  <a:srgbClr val="FF0066"/>
                </a:solidFill>
              </a:rPr>
              <a:t>L4</a:t>
            </a:r>
          </a:p>
        </p:txBody>
      </p:sp>
      <p:sp>
        <p:nvSpPr>
          <p:cNvPr id="57351" name="Text Box 7"/>
          <p:cNvSpPr txBox="1">
            <a:spLocks noChangeArrowheads="1"/>
          </p:cNvSpPr>
          <p:nvPr/>
        </p:nvSpPr>
        <p:spPr bwMode="auto">
          <a:xfrm>
            <a:off x="1905000" y="5105400"/>
            <a:ext cx="1447800" cy="788988"/>
          </a:xfrm>
          <a:prstGeom prst="rect">
            <a:avLst/>
          </a:prstGeom>
          <a:solidFill>
            <a:schemeClr val="accent1"/>
          </a:solidFill>
          <a:ln w="9525">
            <a:solidFill>
              <a:srgbClr val="FF0066"/>
            </a:solidFill>
            <a:miter lim="800000"/>
            <a:headEnd/>
            <a:tailEnd/>
          </a:ln>
        </p:spPr>
        <p:txBody>
          <a:bodyPr>
            <a:spAutoFit/>
          </a:bodyPr>
          <a:lstStyle/>
          <a:p>
            <a:pPr>
              <a:spcBef>
                <a:spcPct val="50000"/>
              </a:spcBef>
            </a:pPr>
            <a:r>
              <a:rPr lang="en-US"/>
              <a:t>C&gt;D     </a:t>
            </a:r>
          </a:p>
          <a:p>
            <a:pPr>
              <a:spcBef>
                <a:spcPct val="50000"/>
              </a:spcBef>
            </a:pPr>
            <a:r>
              <a:rPr lang="en-US" b="1">
                <a:solidFill>
                  <a:srgbClr val="FF0066"/>
                </a:solidFill>
              </a:rPr>
              <a:t>true: L1</a:t>
            </a:r>
          </a:p>
        </p:txBody>
      </p:sp>
      <p:sp>
        <p:nvSpPr>
          <p:cNvPr id="57352" name="Text Box 8"/>
          <p:cNvSpPr txBox="1">
            <a:spLocks noChangeArrowheads="1"/>
          </p:cNvSpPr>
          <p:nvPr/>
        </p:nvSpPr>
        <p:spPr bwMode="auto">
          <a:xfrm>
            <a:off x="3352800" y="3962400"/>
            <a:ext cx="1066800" cy="915988"/>
          </a:xfrm>
          <a:prstGeom prst="rect">
            <a:avLst/>
          </a:prstGeom>
          <a:solidFill>
            <a:srgbClr val="CC66FF"/>
          </a:solidFill>
          <a:ln w="9525">
            <a:noFill/>
            <a:miter lim="800000"/>
            <a:headEnd/>
            <a:tailEnd/>
          </a:ln>
        </p:spPr>
        <p:txBody>
          <a:bodyPr>
            <a:spAutoFit/>
          </a:bodyPr>
          <a:lstStyle/>
          <a:p>
            <a:pPr algn="ctr">
              <a:spcBef>
                <a:spcPct val="50000"/>
              </a:spcBef>
            </a:pPr>
            <a:r>
              <a:rPr lang="en-US"/>
              <a:t>E ≠ F </a:t>
            </a:r>
            <a:r>
              <a:rPr lang="en-US" b="1">
                <a:solidFill>
                  <a:srgbClr val="0066FF"/>
                </a:solidFill>
              </a:rPr>
              <a:t>false: L2</a:t>
            </a:r>
          </a:p>
        </p:txBody>
      </p:sp>
      <p:sp>
        <p:nvSpPr>
          <p:cNvPr id="57353" name="Text Box 9"/>
          <p:cNvSpPr txBox="1">
            <a:spLocks noChangeArrowheads="1"/>
          </p:cNvSpPr>
          <p:nvPr/>
        </p:nvSpPr>
        <p:spPr bwMode="auto">
          <a:xfrm>
            <a:off x="4876800" y="2743200"/>
            <a:ext cx="17526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then_clause</a:t>
            </a:r>
          </a:p>
        </p:txBody>
      </p:sp>
      <p:sp>
        <p:nvSpPr>
          <p:cNvPr id="57354" name="Text Box 10"/>
          <p:cNvSpPr txBox="1">
            <a:spLocks noChangeArrowheads="1"/>
          </p:cNvSpPr>
          <p:nvPr/>
        </p:nvSpPr>
        <p:spPr bwMode="auto">
          <a:xfrm>
            <a:off x="7162800" y="2743200"/>
            <a:ext cx="1600200" cy="366713"/>
          </a:xfrm>
          <a:prstGeom prst="rect">
            <a:avLst/>
          </a:prstGeom>
          <a:solidFill>
            <a:schemeClr val="accent1"/>
          </a:solidFill>
          <a:ln w="9525">
            <a:noFill/>
            <a:miter lim="800000"/>
            <a:headEnd/>
            <a:tailEnd/>
          </a:ln>
        </p:spPr>
        <p:txBody>
          <a:bodyPr>
            <a:spAutoFit/>
          </a:bodyPr>
          <a:lstStyle/>
          <a:p>
            <a:pPr algn="ctr">
              <a:spcBef>
                <a:spcPct val="50000"/>
              </a:spcBef>
            </a:pPr>
            <a:r>
              <a:rPr lang="en-US" i="1"/>
              <a:t>else_clause</a:t>
            </a:r>
          </a:p>
        </p:txBody>
      </p:sp>
      <p:sp>
        <p:nvSpPr>
          <p:cNvPr id="57355"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57356"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57357"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57358"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57359"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57360" name="Line 16"/>
          <p:cNvSpPr>
            <a:spLocks noChangeShapeType="1"/>
          </p:cNvSpPr>
          <p:nvPr/>
        </p:nvSpPr>
        <p:spPr bwMode="auto">
          <a:xfrm flipH="1">
            <a:off x="990600" y="4267200"/>
            <a:ext cx="304800" cy="1143000"/>
          </a:xfrm>
          <a:prstGeom prst="line">
            <a:avLst/>
          </a:prstGeom>
          <a:noFill/>
          <a:ln w="9525">
            <a:solidFill>
              <a:schemeClr val="tx1"/>
            </a:solidFill>
            <a:round/>
            <a:headEnd/>
            <a:tailEnd type="triangle" w="med" len="med"/>
          </a:ln>
        </p:spPr>
        <p:txBody>
          <a:bodyPr/>
          <a:lstStyle/>
          <a:p>
            <a:endParaRPr lang="en-US"/>
          </a:p>
        </p:txBody>
      </p:sp>
      <p:sp>
        <p:nvSpPr>
          <p:cNvPr id="57361"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57362" name="Line 18"/>
          <p:cNvSpPr>
            <a:spLocks noChangeShapeType="1"/>
          </p:cNvSpPr>
          <p:nvPr/>
        </p:nvSpPr>
        <p:spPr bwMode="auto">
          <a:xfrm flipH="1">
            <a:off x="2438400" y="1905000"/>
            <a:ext cx="838200" cy="914400"/>
          </a:xfrm>
          <a:prstGeom prst="line">
            <a:avLst/>
          </a:prstGeom>
          <a:noFill/>
          <a:ln w="9525">
            <a:solidFill>
              <a:srgbClr val="FF0066"/>
            </a:solidFill>
            <a:prstDash val="dash"/>
            <a:round/>
            <a:headEnd/>
            <a:tailEnd type="triangle" w="med" len="med"/>
          </a:ln>
        </p:spPr>
        <p:txBody>
          <a:bodyPr/>
          <a:lstStyle/>
          <a:p>
            <a:endParaRPr lang="en-US"/>
          </a:p>
        </p:txBody>
      </p:sp>
      <p:sp>
        <p:nvSpPr>
          <p:cNvPr id="57363" name="Line 19"/>
          <p:cNvSpPr>
            <a:spLocks noChangeShapeType="1"/>
          </p:cNvSpPr>
          <p:nvPr/>
        </p:nvSpPr>
        <p:spPr bwMode="auto">
          <a:xfrm flipH="1">
            <a:off x="18288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57364" name="Text Box 20"/>
          <p:cNvSpPr txBox="1">
            <a:spLocks noChangeArrowheads="1"/>
          </p:cNvSpPr>
          <p:nvPr/>
        </p:nvSpPr>
        <p:spPr bwMode="auto">
          <a:xfrm>
            <a:off x="4953000" y="3505200"/>
            <a:ext cx="1905000" cy="2430463"/>
          </a:xfrm>
          <a:prstGeom prst="rect">
            <a:avLst/>
          </a:prstGeom>
          <a:noFill/>
          <a:ln w="9525">
            <a:noFill/>
            <a:miter lim="800000"/>
            <a:headEnd/>
            <a:tailEnd/>
          </a:ln>
        </p:spPr>
        <p:txBody>
          <a:bodyPr>
            <a:spAutoFit/>
          </a:bodyPr>
          <a:lstStyle/>
          <a:p>
            <a:pPr>
              <a:spcBef>
                <a:spcPct val="50000"/>
              </a:spcBef>
            </a:pPr>
            <a:r>
              <a:rPr lang="en-US"/>
              <a:t>r1:=A</a:t>
            </a:r>
          </a:p>
          <a:p>
            <a:pPr>
              <a:spcBef>
                <a:spcPct val="50000"/>
              </a:spcBef>
            </a:pPr>
            <a:r>
              <a:rPr lang="en-US"/>
              <a:t>r2:=B</a:t>
            </a:r>
          </a:p>
          <a:p>
            <a:pPr>
              <a:spcBef>
                <a:spcPct val="50000"/>
              </a:spcBef>
            </a:pPr>
            <a:r>
              <a:rPr lang="en-US"/>
              <a:t>if r1&lt;=r2 goto L4</a:t>
            </a:r>
          </a:p>
          <a:p>
            <a:pPr>
              <a:spcBef>
                <a:spcPct val="50000"/>
              </a:spcBef>
            </a:pPr>
            <a:r>
              <a:rPr lang="en-US"/>
              <a:t>r1 := C</a:t>
            </a:r>
          </a:p>
          <a:p>
            <a:pPr>
              <a:spcBef>
                <a:spcPct val="50000"/>
              </a:spcBef>
            </a:pPr>
            <a:r>
              <a:rPr lang="en-US"/>
              <a:t>r2 := D</a:t>
            </a:r>
          </a:p>
          <a:p>
            <a:pPr>
              <a:spcBef>
                <a:spcPct val="50000"/>
              </a:spcBef>
            </a:pPr>
            <a:r>
              <a:rPr lang="en-US"/>
              <a:t>if r1 &gt; r2 goto L1</a:t>
            </a:r>
          </a:p>
        </p:txBody>
      </p:sp>
      <p:sp>
        <p:nvSpPr>
          <p:cNvPr id="57365" name="Line 21"/>
          <p:cNvSpPr>
            <a:spLocks noChangeShapeType="1"/>
          </p:cNvSpPr>
          <p:nvPr/>
        </p:nvSpPr>
        <p:spPr bwMode="auto">
          <a:xfrm flipH="1">
            <a:off x="1219200" y="4343400"/>
            <a:ext cx="304800" cy="990600"/>
          </a:xfrm>
          <a:prstGeom prst="line">
            <a:avLst/>
          </a:prstGeom>
          <a:noFill/>
          <a:ln w="9525">
            <a:solidFill>
              <a:srgbClr val="FF0066"/>
            </a:solidFill>
            <a:prstDash val="dash"/>
            <a:round/>
            <a:headEnd/>
            <a:tailEnd type="triangle" w="med" len="med"/>
          </a:ln>
        </p:spPr>
        <p:txBody>
          <a:bodyPr/>
          <a:lstStyle/>
          <a:p>
            <a:endParaRPr lang="en-US"/>
          </a:p>
        </p:txBody>
      </p:sp>
      <p:sp>
        <p:nvSpPr>
          <p:cNvPr id="57366" name="Line 22"/>
          <p:cNvSpPr>
            <a:spLocks noChangeShapeType="1"/>
          </p:cNvSpPr>
          <p:nvPr/>
        </p:nvSpPr>
        <p:spPr bwMode="auto">
          <a:xfrm>
            <a:off x="1905000" y="4191000"/>
            <a:ext cx="609600" cy="838200"/>
          </a:xfrm>
          <a:prstGeom prst="line">
            <a:avLst/>
          </a:prstGeom>
          <a:noFill/>
          <a:ln w="9525">
            <a:solidFill>
              <a:srgbClr val="FF0066"/>
            </a:solidFill>
            <a:prstDash val="dash"/>
            <a:round/>
            <a:headEnd/>
            <a:tailEnd type="triangle" w="med" len="med"/>
          </a:ln>
        </p:spPr>
        <p:txBody>
          <a:bodyPr/>
          <a:lstStyle/>
          <a:p>
            <a:endParaRPr lang="en-US"/>
          </a:p>
        </p:txBody>
      </p:sp>
      <p:sp>
        <p:nvSpPr>
          <p:cNvPr id="57367" name="Text Box 23"/>
          <p:cNvSpPr txBox="1">
            <a:spLocks noChangeArrowheads="1"/>
          </p:cNvSpPr>
          <p:nvPr/>
        </p:nvSpPr>
        <p:spPr bwMode="auto">
          <a:xfrm>
            <a:off x="6781800" y="3505200"/>
            <a:ext cx="2362200" cy="1192213"/>
          </a:xfrm>
          <a:prstGeom prst="rect">
            <a:avLst/>
          </a:prstGeom>
          <a:noFill/>
          <a:ln w="9525">
            <a:noFill/>
            <a:miter lim="800000"/>
            <a:headEnd/>
            <a:tailEnd/>
          </a:ln>
        </p:spPr>
        <p:txBody>
          <a:bodyPr>
            <a:spAutoFit/>
          </a:bodyPr>
          <a:lstStyle/>
          <a:p>
            <a:pPr>
              <a:spcBef>
                <a:spcPct val="50000"/>
              </a:spcBef>
            </a:pPr>
            <a:r>
              <a:rPr lang="en-US">
                <a:solidFill>
                  <a:srgbClr val="CC66FF"/>
                </a:solidFill>
              </a:rPr>
              <a:t>L4:  r1 := E</a:t>
            </a:r>
          </a:p>
          <a:p>
            <a:pPr>
              <a:spcBef>
                <a:spcPct val="50000"/>
              </a:spcBef>
            </a:pPr>
            <a:r>
              <a:rPr lang="en-US">
                <a:solidFill>
                  <a:srgbClr val="CC66FF"/>
                </a:solidFill>
              </a:rPr>
              <a:t>       r2 := F</a:t>
            </a:r>
          </a:p>
          <a:p>
            <a:pPr>
              <a:spcBef>
                <a:spcPct val="50000"/>
              </a:spcBef>
            </a:pPr>
            <a:r>
              <a:rPr lang="en-US">
                <a:solidFill>
                  <a:srgbClr val="CC66FF"/>
                </a:solidFill>
              </a:rPr>
              <a:t>        if r1 = r2 goto L2</a:t>
            </a:r>
          </a:p>
        </p:txBody>
      </p:sp>
      <p:sp>
        <p:nvSpPr>
          <p:cNvPr id="57368" name="Line 24"/>
          <p:cNvSpPr>
            <a:spLocks noChangeShapeType="1"/>
          </p:cNvSpPr>
          <p:nvPr/>
        </p:nvSpPr>
        <p:spPr bwMode="auto">
          <a:xfrm>
            <a:off x="2514600" y="3276600"/>
            <a:ext cx="838200" cy="1143000"/>
          </a:xfrm>
          <a:prstGeom prst="line">
            <a:avLst/>
          </a:prstGeom>
          <a:noFill/>
          <a:ln w="9525">
            <a:solidFill>
              <a:srgbClr val="FF0066"/>
            </a:solidFill>
            <a:prstDash val="dash"/>
            <a:round/>
            <a:headEnd/>
            <a:tailEnd type="triangle" w="med" len="med"/>
          </a:ln>
        </p:spPr>
        <p:txBody>
          <a:bodyPr/>
          <a:lstStyle/>
          <a:p>
            <a:endParaRPr lang="en-US"/>
          </a:p>
        </p:txBody>
      </p:sp>
      <p:sp>
        <p:nvSpPr>
          <p:cNvPr id="25" name="Slide Number Placeholder 24"/>
          <p:cNvSpPr>
            <a:spLocks noGrp="1"/>
          </p:cNvSpPr>
          <p:nvPr>
            <p:ph type="sldNum" sz="quarter" idx="12"/>
          </p:nvPr>
        </p:nvSpPr>
        <p:spPr/>
        <p:txBody>
          <a:bodyPr/>
          <a:lstStyle/>
          <a:p>
            <a:pPr>
              <a:defRPr/>
            </a:pPr>
            <a:fld id="{5E6B495E-2C94-447C-A733-3659DF22D547}"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048000" y="1143000"/>
            <a:ext cx="1676400" cy="762000"/>
          </a:xfrm>
          <a:prstGeom prst="rect">
            <a:avLst/>
          </a:prstGeom>
          <a:solidFill>
            <a:srgbClr val="CC66FF"/>
          </a:solidFill>
          <a:ln w="9525">
            <a:noFill/>
            <a:miter lim="800000"/>
            <a:headEnd/>
            <a:tailEnd/>
          </a:ln>
        </p:spPr>
        <p:txBody>
          <a:bodyPr wrap="none" anchor="ctr"/>
          <a:lstStyle/>
          <a:p>
            <a:pPr algn="ctr"/>
            <a:r>
              <a:rPr lang="en-US"/>
              <a:t>if</a:t>
            </a:r>
          </a:p>
        </p:txBody>
      </p:sp>
      <p:sp>
        <p:nvSpPr>
          <p:cNvPr id="58371"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58372"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or    </a:t>
            </a:r>
            <a:r>
              <a:rPr lang="en-US" b="1">
                <a:solidFill>
                  <a:srgbClr val="FF0066"/>
                </a:solidFill>
              </a:rPr>
              <a:t>L1,L2</a:t>
            </a:r>
          </a:p>
        </p:txBody>
      </p:sp>
      <p:sp>
        <p:nvSpPr>
          <p:cNvPr id="58373"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spcBef>
                <a:spcPct val="50000"/>
              </a:spcBef>
            </a:pPr>
            <a:r>
              <a:rPr lang="en-US"/>
              <a:t>and	</a:t>
            </a:r>
            <a:r>
              <a:rPr lang="en-US" b="1">
                <a:solidFill>
                  <a:srgbClr val="FF0066"/>
                </a:solidFill>
              </a:rPr>
              <a:t>L1, L4</a:t>
            </a:r>
          </a:p>
        </p:txBody>
      </p:sp>
      <p:sp>
        <p:nvSpPr>
          <p:cNvPr id="58374" name="Text Box 6"/>
          <p:cNvSpPr txBox="1">
            <a:spLocks noChangeArrowheads="1"/>
          </p:cNvSpPr>
          <p:nvPr/>
        </p:nvSpPr>
        <p:spPr bwMode="auto">
          <a:xfrm>
            <a:off x="304800" y="5410200"/>
            <a:ext cx="1371600" cy="779463"/>
          </a:xfrm>
          <a:prstGeom prst="rect">
            <a:avLst/>
          </a:prstGeom>
          <a:solidFill>
            <a:schemeClr val="accent1"/>
          </a:solidFill>
          <a:ln w="9525">
            <a:noFill/>
            <a:miter lim="800000"/>
            <a:headEnd/>
            <a:tailEnd/>
          </a:ln>
        </p:spPr>
        <p:txBody>
          <a:bodyPr>
            <a:spAutoFit/>
          </a:bodyPr>
          <a:lstStyle/>
          <a:p>
            <a:pPr>
              <a:spcBef>
                <a:spcPct val="50000"/>
              </a:spcBef>
            </a:pPr>
            <a:r>
              <a:rPr lang="en-US"/>
              <a:t>A&gt;B   </a:t>
            </a:r>
          </a:p>
          <a:p>
            <a:pPr>
              <a:spcBef>
                <a:spcPct val="50000"/>
              </a:spcBef>
            </a:pPr>
            <a:r>
              <a:rPr lang="en-US" b="1">
                <a:solidFill>
                  <a:srgbClr val="FF0066"/>
                </a:solidFill>
              </a:rPr>
              <a:t>false:</a:t>
            </a:r>
            <a:r>
              <a:rPr lang="en-US" b="1"/>
              <a:t> </a:t>
            </a:r>
            <a:r>
              <a:rPr lang="en-US" b="1">
                <a:solidFill>
                  <a:srgbClr val="FF0066"/>
                </a:solidFill>
              </a:rPr>
              <a:t>L4</a:t>
            </a:r>
          </a:p>
        </p:txBody>
      </p:sp>
      <p:sp>
        <p:nvSpPr>
          <p:cNvPr id="58375" name="Text Box 7"/>
          <p:cNvSpPr txBox="1">
            <a:spLocks noChangeArrowheads="1"/>
          </p:cNvSpPr>
          <p:nvPr/>
        </p:nvSpPr>
        <p:spPr bwMode="auto">
          <a:xfrm>
            <a:off x="1905000" y="5105400"/>
            <a:ext cx="1447800" cy="788988"/>
          </a:xfrm>
          <a:prstGeom prst="rect">
            <a:avLst/>
          </a:prstGeom>
          <a:solidFill>
            <a:schemeClr val="accent1"/>
          </a:solidFill>
          <a:ln w="9525">
            <a:solidFill>
              <a:srgbClr val="FF0066"/>
            </a:solidFill>
            <a:miter lim="800000"/>
            <a:headEnd/>
            <a:tailEnd/>
          </a:ln>
        </p:spPr>
        <p:txBody>
          <a:bodyPr>
            <a:spAutoFit/>
          </a:bodyPr>
          <a:lstStyle/>
          <a:p>
            <a:pPr>
              <a:spcBef>
                <a:spcPct val="50000"/>
              </a:spcBef>
            </a:pPr>
            <a:r>
              <a:rPr lang="en-US"/>
              <a:t>C&gt;D     </a:t>
            </a:r>
          </a:p>
          <a:p>
            <a:pPr>
              <a:spcBef>
                <a:spcPct val="50000"/>
              </a:spcBef>
            </a:pPr>
            <a:r>
              <a:rPr lang="en-US" b="1">
                <a:solidFill>
                  <a:srgbClr val="FF0066"/>
                </a:solidFill>
              </a:rPr>
              <a:t>true: L1</a:t>
            </a:r>
          </a:p>
        </p:txBody>
      </p:sp>
      <p:sp>
        <p:nvSpPr>
          <p:cNvPr id="58376" name="Text Box 8"/>
          <p:cNvSpPr txBox="1">
            <a:spLocks noChangeArrowheads="1"/>
          </p:cNvSpPr>
          <p:nvPr/>
        </p:nvSpPr>
        <p:spPr bwMode="auto">
          <a:xfrm>
            <a:off x="3352800" y="3962400"/>
            <a:ext cx="1219200" cy="641350"/>
          </a:xfrm>
          <a:prstGeom prst="rect">
            <a:avLst/>
          </a:prstGeom>
          <a:solidFill>
            <a:schemeClr val="accent1"/>
          </a:solidFill>
          <a:ln w="9525">
            <a:noFill/>
            <a:miter lim="800000"/>
            <a:headEnd/>
            <a:tailEnd/>
          </a:ln>
        </p:spPr>
        <p:txBody>
          <a:bodyPr>
            <a:spAutoFit/>
          </a:bodyPr>
          <a:lstStyle/>
          <a:p>
            <a:pPr algn="ctr">
              <a:spcBef>
                <a:spcPct val="50000"/>
              </a:spcBef>
            </a:pPr>
            <a:r>
              <a:rPr lang="en-US"/>
              <a:t>E ≠ F </a:t>
            </a:r>
            <a:r>
              <a:rPr lang="en-US" b="1">
                <a:solidFill>
                  <a:srgbClr val="FF0066"/>
                </a:solidFill>
              </a:rPr>
              <a:t>false: L2</a:t>
            </a:r>
          </a:p>
        </p:txBody>
      </p:sp>
      <p:sp>
        <p:nvSpPr>
          <p:cNvPr id="58377" name="Text Box 9"/>
          <p:cNvSpPr txBox="1">
            <a:spLocks noChangeArrowheads="1"/>
          </p:cNvSpPr>
          <p:nvPr/>
        </p:nvSpPr>
        <p:spPr bwMode="auto">
          <a:xfrm>
            <a:off x="4876800" y="2743200"/>
            <a:ext cx="1752600" cy="366713"/>
          </a:xfrm>
          <a:prstGeom prst="rect">
            <a:avLst/>
          </a:prstGeom>
          <a:solidFill>
            <a:srgbClr val="CC66FF"/>
          </a:solidFill>
          <a:ln w="9525">
            <a:noFill/>
            <a:miter lim="800000"/>
            <a:headEnd/>
            <a:tailEnd/>
          </a:ln>
        </p:spPr>
        <p:txBody>
          <a:bodyPr>
            <a:spAutoFit/>
          </a:bodyPr>
          <a:lstStyle/>
          <a:p>
            <a:pPr algn="ctr">
              <a:spcBef>
                <a:spcPct val="50000"/>
              </a:spcBef>
            </a:pPr>
            <a:r>
              <a:rPr lang="en-US" i="1"/>
              <a:t>then_clause</a:t>
            </a:r>
          </a:p>
        </p:txBody>
      </p:sp>
      <p:sp>
        <p:nvSpPr>
          <p:cNvPr id="58378" name="Text Box 10"/>
          <p:cNvSpPr txBox="1">
            <a:spLocks noChangeArrowheads="1"/>
          </p:cNvSpPr>
          <p:nvPr/>
        </p:nvSpPr>
        <p:spPr bwMode="auto">
          <a:xfrm>
            <a:off x="7162800" y="2743200"/>
            <a:ext cx="1600200" cy="366713"/>
          </a:xfrm>
          <a:prstGeom prst="rect">
            <a:avLst/>
          </a:prstGeom>
          <a:solidFill>
            <a:srgbClr val="CC66FF"/>
          </a:solidFill>
          <a:ln w="9525">
            <a:noFill/>
            <a:miter lim="800000"/>
            <a:headEnd/>
            <a:tailEnd/>
          </a:ln>
        </p:spPr>
        <p:txBody>
          <a:bodyPr>
            <a:spAutoFit/>
          </a:bodyPr>
          <a:lstStyle/>
          <a:p>
            <a:pPr algn="ctr">
              <a:spcBef>
                <a:spcPct val="50000"/>
              </a:spcBef>
            </a:pPr>
            <a:r>
              <a:rPr lang="en-US" i="1"/>
              <a:t>else_clause</a:t>
            </a:r>
          </a:p>
        </p:txBody>
      </p:sp>
      <p:sp>
        <p:nvSpPr>
          <p:cNvPr id="58379"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58380"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58381"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58382"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58383"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58384" name="Line 16"/>
          <p:cNvSpPr>
            <a:spLocks noChangeShapeType="1"/>
          </p:cNvSpPr>
          <p:nvPr/>
        </p:nvSpPr>
        <p:spPr bwMode="auto">
          <a:xfrm flipH="1">
            <a:off x="990600" y="4267200"/>
            <a:ext cx="304800" cy="1143000"/>
          </a:xfrm>
          <a:prstGeom prst="line">
            <a:avLst/>
          </a:prstGeom>
          <a:noFill/>
          <a:ln w="9525">
            <a:solidFill>
              <a:schemeClr val="tx1"/>
            </a:solidFill>
            <a:round/>
            <a:headEnd/>
            <a:tailEnd type="triangle" w="med" len="med"/>
          </a:ln>
        </p:spPr>
        <p:txBody>
          <a:bodyPr/>
          <a:lstStyle/>
          <a:p>
            <a:endParaRPr lang="en-US"/>
          </a:p>
        </p:txBody>
      </p:sp>
      <p:sp>
        <p:nvSpPr>
          <p:cNvPr id="58385"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58386" name="Line 18"/>
          <p:cNvSpPr>
            <a:spLocks noChangeShapeType="1"/>
          </p:cNvSpPr>
          <p:nvPr/>
        </p:nvSpPr>
        <p:spPr bwMode="auto">
          <a:xfrm flipH="1">
            <a:off x="2438400" y="1905000"/>
            <a:ext cx="838200" cy="914400"/>
          </a:xfrm>
          <a:prstGeom prst="line">
            <a:avLst/>
          </a:prstGeom>
          <a:noFill/>
          <a:ln w="9525">
            <a:solidFill>
              <a:srgbClr val="FF0066"/>
            </a:solidFill>
            <a:prstDash val="dash"/>
            <a:round/>
            <a:headEnd/>
            <a:tailEnd type="triangle" w="med" len="med"/>
          </a:ln>
        </p:spPr>
        <p:txBody>
          <a:bodyPr/>
          <a:lstStyle/>
          <a:p>
            <a:endParaRPr lang="en-US"/>
          </a:p>
        </p:txBody>
      </p:sp>
      <p:sp>
        <p:nvSpPr>
          <p:cNvPr id="58387" name="Line 19"/>
          <p:cNvSpPr>
            <a:spLocks noChangeShapeType="1"/>
          </p:cNvSpPr>
          <p:nvPr/>
        </p:nvSpPr>
        <p:spPr bwMode="auto">
          <a:xfrm flipH="1">
            <a:off x="18288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58388" name="Text Box 20"/>
          <p:cNvSpPr txBox="1">
            <a:spLocks noChangeArrowheads="1"/>
          </p:cNvSpPr>
          <p:nvPr/>
        </p:nvSpPr>
        <p:spPr bwMode="auto">
          <a:xfrm>
            <a:off x="4953000" y="3505200"/>
            <a:ext cx="1905000" cy="2430463"/>
          </a:xfrm>
          <a:prstGeom prst="rect">
            <a:avLst/>
          </a:prstGeom>
          <a:noFill/>
          <a:ln w="9525">
            <a:noFill/>
            <a:miter lim="800000"/>
            <a:headEnd/>
            <a:tailEnd/>
          </a:ln>
        </p:spPr>
        <p:txBody>
          <a:bodyPr>
            <a:spAutoFit/>
          </a:bodyPr>
          <a:lstStyle/>
          <a:p>
            <a:pPr>
              <a:spcBef>
                <a:spcPct val="50000"/>
              </a:spcBef>
            </a:pPr>
            <a:r>
              <a:rPr lang="en-US" dirty="0" smtClean="0"/>
              <a:t>r1</a:t>
            </a:r>
            <a:r>
              <a:rPr lang="en-US" dirty="0"/>
              <a:t>:=A</a:t>
            </a:r>
          </a:p>
          <a:p>
            <a:pPr>
              <a:spcBef>
                <a:spcPct val="50000"/>
              </a:spcBef>
            </a:pPr>
            <a:r>
              <a:rPr lang="en-US" dirty="0"/>
              <a:t>r2:=B</a:t>
            </a:r>
          </a:p>
          <a:p>
            <a:pPr>
              <a:spcBef>
                <a:spcPct val="50000"/>
              </a:spcBef>
            </a:pPr>
            <a:r>
              <a:rPr lang="en-US" dirty="0"/>
              <a:t>if r1&lt;=r2 </a:t>
            </a:r>
            <a:r>
              <a:rPr lang="en-US" dirty="0" err="1"/>
              <a:t>goto</a:t>
            </a:r>
            <a:r>
              <a:rPr lang="en-US" dirty="0"/>
              <a:t> L4</a:t>
            </a:r>
          </a:p>
          <a:p>
            <a:pPr>
              <a:spcBef>
                <a:spcPct val="50000"/>
              </a:spcBef>
            </a:pPr>
            <a:r>
              <a:rPr lang="en-US" dirty="0"/>
              <a:t>r1 := C</a:t>
            </a:r>
          </a:p>
          <a:p>
            <a:pPr>
              <a:spcBef>
                <a:spcPct val="50000"/>
              </a:spcBef>
            </a:pPr>
            <a:r>
              <a:rPr lang="en-US" dirty="0"/>
              <a:t>r2 := D</a:t>
            </a:r>
          </a:p>
          <a:p>
            <a:pPr>
              <a:spcBef>
                <a:spcPct val="50000"/>
              </a:spcBef>
            </a:pPr>
            <a:r>
              <a:rPr lang="en-US" dirty="0"/>
              <a:t>if r1 &gt; r2 </a:t>
            </a:r>
            <a:r>
              <a:rPr lang="en-US" dirty="0" err="1"/>
              <a:t>goto</a:t>
            </a:r>
            <a:r>
              <a:rPr lang="en-US" dirty="0"/>
              <a:t> L1</a:t>
            </a:r>
          </a:p>
        </p:txBody>
      </p:sp>
      <p:sp>
        <p:nvSpPr>
          <p:cNvPr id="58389" name="Line 21"/>
          <p:cNvSpPr>
            <a:spLocks noChangeShapeType="1"/>
          </p:cNvSpPr>
          <p:nvPr/>
        </p:nvSpPr>
        <p:spPr bwMode="auto">
          <a:xfrm flipH="1">
            <a:off x="1219200" y="4343400"/>
            <a:ext cx="304800" cy="990600"/>
          </a:xfrm>
          <a:prstGeom prst="line">
            <a:avLst/>
          </a:prstGeom>
          <a:noFill/>
          <a:ln w="9525">
            <a:solidFill>
              <a:srgbClr val="FF0066"/>
            </a:solidFill>
            <a:prstDash val="dash"/>
            <a:round/>
            <a:headEnd/>
            <a:tailEnd type="triangle" w="med" len="med"/>
          </a:ln>
        </p:spPr>
        <p:txBody>
          <a:bodyPr/>
          <a:lstStyle/>
          <a:p>
            <a:endParaRPr lang="en-US"/>
          </a:p>
        </p:txBody>
      </p:sp>
      <p:sp>
        <p:nvSpPr>
          <p:cNvPr id="58390" name="Line 22"/>
          <p:cNvSpPr>
            <a:spLocks noChangeShapeType="1"/>
          </p:cNvSpPr>
          <p:nvPr/>
        </p:nvSpPr>
        <p:spPr bwMode="auto">
          <a:xfrm>
            <a:off x="1905000" y="4191000"/>
            <a:ext cx="609600" cy="838200"/>
          </a:xfrm>
          <a:prstGeom prst="line">
            <a:avLst/>
          </a:prstGeom>
          <a:noFill/>
          <a:ln w="9525">
            <a:solidFill>
              <a:srgbClr val="FF0066"/>
            </a:solidFill>
            <a:prstDash val="dash"/>
            <a:round/>
            <a:headEnd/>
            <a:tailEnd type="triangle" w="med" len="med"/>
          </a:ln>
        </p:spPr>
        <p:txBody>
          <a:bodyPr/>
          <a:lstStyle/>
          <a:p>
            <a:endParaRPr lang="en-US"/>
          </a:p>
        </p:txBody>
      </p:sp>
      <p:sp>
        <p:nvSpPr>
          <p:cNvPr id="58391" name="Text Box 23"/>
          <p:cNvSpPr txBox="1">
            <a:spLocks noChangeArrowheads="1"/>
          </p:cNvSpPr>
          <p:nvPr/>
        </p:nvSpPr>
        <p:spPr bwMode="auto">
          <a:xfrm>
            <a:off x="6781800" y="3505200"/>
            <a:ext cx="2362200" cy="2843213"/>
          </a:xfrm>
          <a:prstGeom prst="rect">
            <a:avLst/>
          </a:prstGeom>
          <a:noFill/>
          <a:ln w="9525">
            <a:noFill/>
            <a:miter lim="800000"/>
            <a:headEnd/>
            <a:tailEnd/>
          </a:ln>
        </p:spPr>
        <p:txBody>
          <a:bodyPr>
            <a:spAutoFit/>
          </a:bodyPr>
          <a:lstStyle/>
          <a:p>
            <a:pPr>
              <a:spcBef>
                <a:spcPct val="50000"/>
              </a:spcBef>
            </a:pPr>
            <a:r>
              <a:rPr lang="en-US"/>
              <a:t>L4:  r1 := E</a:t>
            </a:r>
          </a:p>
          <a:p>
            <a:pPr>
              <a:spcBef>
                <a:spcPct val="50000"/>
              </a:spcBef>
            </a:pPr>
            <a:r>
              <a:rPr lang="en-US"/>
              <a:t>       r2 := F</a:t>
            </a:r>
          </a:p>
          <a:p>
            <a:pPr>
              <a:spcBef>
                <a:spcPct val="50000"/>
              </a:spcBef>
            </a:pPr>
            <a:r>
              <a:rPr lang="en-US"/>
              <a:t>        if r1 = r2 goto L2</a:t>
            </a:r>
          </a:p>
          <a:p>
            <a:pPr>
              <a:spcBef>
                <a:spcPct val="50000"/>
              </a:spcBef>
            </a:pPr>
            <a:r>
              <a:rPr lang="en-US">
                <a:solidFill>
                  <a:srgbClr val="CC66FF"/>
                </a:solidFill>
              </a:rPr>
              <a:t>L1: then_clause</a:t>
            </a:r>
          </a:p>
          <a:p>
            <a:pPr>
              <a:spcBef>
                <a:spcPct val="50000"/>
              </a:spcBef>
            </a:pPr>
            <a:r>
              <a:rPr lang="en-US">
                <a:solidFill>
                  <a:srgbClr val="CC66FF"/>
                </a:solidFill>
              </a:rPr>
              <a:t>       goto L3</a:t>
            </a:r>
          </a:p>
          <a:p>
            <a:pPr>
              <a:spcBef>
                <a:spcPct val="50000"/>
              </a:spcBef>
            </a:pPr>
            <a:r>
              <a:rPr lang="en-US">
                <a:solidFill>
                  <a:srgbClr val="CC66FF"/>
                </a:solidFill>
              </a:rPr>
              <a:t>L2: else_clause</a:t>
            </a:r>
          </a:p>
          <a:p>
            <a:pPr>
              <a:spcBef>
                <a:spcPct val="50000"/>
              </a:spcBef>
            </a:pPr>
            <a:r>
              <a:rPr lang="en-US">
                <a:solidFill>
                  <a:srgbClr val="CC66FF"/>
                </a:solidFill>
              </a:rPr>
              <a:t>L3:  </a:t>
            </a:r>
          </a:p>
        </p:txBody>
      </p:sp>
      <p:sp>
        <p:nvSpPr>
          <p:cNvPr id="58392" name="Line 24"/>
          <p:cNvSpPr>
            <a:spLocks noChangeShapeType="1"/>
          </p:cNvSpPr>
          <p:nvPr/>
        </p:nvSpPr>
        <p:spPr bwMode="auto">
          <a:xfrm>
            <a:off x="2514600" y="3276600"/>
            <a:ext cx="838200" cy="1143000"/>
          </a:xfrm>
          <a:prstGeom prst="line">
            <a:avLst/>
          </a:prstGeom>
          <a:noFill/>
          <a:ln w="9525">
            <a:solidFill>
              <a:srgbClr val="FF0066"/>
            </a:solidFill>
            <a:prstDash val="dash"/>
            <a:round/>
            <a:headEnd/>
            <a:tailEnd type="triangle" w="med" len="med"/>
          </a:ln>
        </p:spPr>
        <p:txBody>
          <a:bodyPr/>
          <a:lstStyle/>
          <a:p>
            <a:endParaRPr lang="en-US"/>
          </a:p>
        </p:txBody>
      </p:sp>
      <p:sp>
        <p:nvSpPr>
          <p:cNvPr id="25" name="Slide Number Placeholder 24"/>
          <p:cNvSpPr>
            <a:spLocks noGrp="1"/>
          </p:cNvSpPr>
          <p:nvPr>
            <p:ph type="sldNum" sz="quarter" idx="12"/>
          </p:nvPr>
        </p:nvSpPr>
        <p:spPr/>
        <p:txBody>
          <a:bodyPr/>
          <a:lstStyle/>
          <a:p>
            <a:pPr>
              <a:defRPr/>
            </a:pPr>
            <a:fld id="{5E6B495E-2C94-447C-A733-3659DF22D547}"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p:txBody>
          <a:bodyPr/>
          <a:lstStyle/>
          <a:p>
            <a:pPr eaLnBrk="1" hangingPunct="1"/>
            <a:r>
              <a:rPr lang="en-US" smtClean="0"/>
              <a:t>Previous slides are somewhat misleading</a:t>
            </a:r>
          </a:p>
          <a:p>
            <a:pPr eaLnBrk="1" hangingPunct="1"/>
            <a:r>
              <a:rPr lang="en-US" smtClean="0"/>
              <a:t>Attribute grammar not L-attributed</a:t>
            </a:r>
          </a:p>
          <a:p>
            <a:pPr lvl="1" eaLnBrk="1" hangingPunct="1"/>
            <a:r>
              <a:rPr lang="en-US" smtClean="0"/>
              <a:t>Jump destinations (L1, L2, etc) are virtual addresses which are not known until the instructions are generated.</a:t>
            </a:r>
          </a:p>
          <a:p>
            <a:pPr lvl="1" eaLnBrk="1" hangingPunct="1"/>
            <a:r>
              <a:rPr lang="en-US" smtClean="0"/>
              <a:t>Need a second pass over the tree to fill in the actual values.</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048000" y="1143000"/>
            <a:ext cx="1676400" cy="762000"/>
          </a:xfrm>
          <a:prstGeom prst="rect">
            <a:avLst/>
          </a:prstGeom>
          <a:solidFill>
            <a:srgbClr val="CC66FF"/>
          </a:solidFill>
          <a:ln w="9525">
            <a:noFill/>
            <a:miter lim="800000"/>
            <a:headEnd/>
            <a:tailEnd/>
          </a:ln>
        </p:spPr>
        <p:txBody>
          <a:bodyPr wrap="none" anchor="ctr"/>
          <a:lstStyle/>
          <a:p>
            <a:pPr algn="ctr"/>
            <a:r>
              <a:rPr lang="en-US"/>
              <a:t>if</a:t>
            </a:r>
          </a:p>
        </p:txBody>
      </p:sp>
      <p:sp>
        <p:nvSpPr>
          <p:cNvPr id="60419"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60420"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or    </a:t>
            </a:r>
            <a:r>
              <a:rPr lang="en-US" b="1">
                <a:solidFill>
                  <a:schemeClr val="hlink"/>
                </a:solidFill>
              </a:rPr>
              <a:t>10,12</a:t>
            </a:r>
          </a:p>
        </p:txBody>
      </p:sp>
      <p:sp>
        <p:nvSpPr>
          <p:cNvPr id="60421"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spcBef>
                <a:spcPct val="50000"/>
              </a:spcBef>
            </a:pPr>
            <a:r>
              <a:rPr lang="en-US"/>
              <a:t>and	</a:t>
            </a:r>
            <a:r>
              <a:rPr lang="en-US" b="1">
                <a:solidFill>
                  <a:schemeClr val="hlink"/>
                </a:solidFill>
              </a:rPr>
              <a:t>10, 7</a:t>
            </a:r>
          </a:p>
        </p:txBody>
      </p:sp>
      <p:sp>
        <p:nvSpPr>
          <p:cNvPr id="60422" name="Text Box 6"/>
          <p:cNvSpPr txBox="1">
            <a:spLocks noChangeArrowheads="1"/>
          </p:cNvSpPr>
          <p:nvPr/>
        </p:nvSpPr>
        <p:spPr bwMode="auto">
          <a:xfrm>
            <a:off x="304800" y="5410200"/>
            <a:ext cx="1371600" cy="779463"/>
          </a:xfrm>
          <a:prstGeom prst="rect">
            <a:avLst/>
          </a:prstGeom>
          <a:solidFill>
            <a:schemeClr val="accent1"/>
          </a:solidFill>
          <a:ln w="9525">
            <a:noFill/>
            <a:miter lim="800000"/>
            <a:headEnd/>
            <a:tailEnd/>
          </a:ln>
        </p:spPr>
        <p:txBody>
          <a:bodyPr>
            <a:spAutoFit/>
          </a:bodyPr>
          <a:lstStyle/>
          <a:p>
            <a:pPr>
              <a:spcBef>
                <a:spcPct val="50000"/>
              </a:spcBef>
            </a:pPr>
            <a:r>
              <a:rPr lang="en-US"/>
              <a:t>A&gt;B   </a:t>
            </a:r>
          </a:p>
          <a:p>
            <a:pPr>
              <a:spcBef>
                <a:spcPct val="50000"/>
              </a:spcBef>
            </a:pPr>
            <a:r>
              <a:rPr lang="en-US" b="1">
                <a:solidFill>
                  <a:schemeClr val="hlink"/>
                </a:solidFill>
              </a:rPr>
              <a:t>false: 7</a:t>
            </a:r>
          </a:p>
        </p:txBody>
      </p:sp>
      <p:sp>
        <p:nvSpPr>
          <p:cNvPr id="60423" name="Text Box 7"/>
          <p:cNvSpPr txBox="1">
            <a:spLocks noChangeArrowheads="1"/>
          </p:cNvSpPr>
          <p:nvPr/>
        </p:nvSpPr>
        <p:spPr bwMode="auto">
          <a:xfrm>
            <a:off x="1905000" y="5105400"/>
            <a:ext cx="1447800" cy="788988"/>
          </a:xfrm>
          <a:prstGeom prst="rect">
            <a:avLst/>
          </a:prstGeom>
          <a:solidFill>
            <a:schemeClr val="accent1"/>
          </a:solidFill>
          <a:ln w="9525">
            <a:solidFill>
              <a:srgbClr val="FF0066"/>
            </a:solidFill>
            <a:miter lim="800000"/>
            <a:headEnd/>
            <a:tailEnd/>
          </a:ln>
        </p:spPr>
        <p:txBody>
          <a:bodyPr>
            <a:spAutoFit/>
          </a:bodyPr>
          <a:lstStyle/>
          <a:p>
            <a:pPr>
              <a:spcBef>
                <a:spcPct val="50000"/>
              </a:spcBef>
            </a:pPr>
            <a:r>
              <a:rPr lang="en-US"/>
              <a:t>C&gt;D     </a:t>
            </a:r>
          </a:p>
          <a:p>
            <a:pPr>
              <a:spcBef>
                <a:spcPct val="50000"/>
              </a:spcBef>
            </a:pPr>
            <a:r>
              <a:rPr lang="en-US" b="1">
                <a:solidFill>
                  <a:schemeClr val="hlink"/>
                </a:solidFill>
              </a:rPr>
              <a:t>true: 10</a:t>
            </a:r>
          </a:p>
        </p:txBody>
      </p:sp>
      <p:sp>
        <p:nvSpPr>
          <p:cNvPr id="60424" name="Text Box 8"/>
          <p:cNvSpPr txBox="1">
            <a:spLocks noChangeArrowheads="1"/>
          </p:cNvSpPr>
          <p:nvPr/>
        </p:nvSpPr>
        <p:spPr bwMode="auto">
          <a:xfrm>
            <a:off x="3352800" y="3962400"/>
            <a:ext cx="1219200" cy="641350"/>
          </a:xfrm>
          <a:prstGeom prst="rect">
            <a:avLst/>
          </a:prstGeom>
          <a:solidFill>
            <a:schemeClr val="accent1"/>
          </a:solidFill>
          <a:ln w="9525">
            <a:noFill/>
            <a:miter lim="800000"/>
            <a:headEnd/>
            <a:tailEnd/>
          </a:ln>
        </p:spPr>
        <p:txBody>
          <a:bodyPr>
            <a:spAutoFit/>
          </a:bodyPr>
          <a:lstStyle/>
          <a:p>
            <a:pPr algn="ctr">
              <a:spcBef>
                <a:spcPct val="50000"/>
              </a:spcBef>
            </a:pPr>
            <a:r>
              <a:rPr lang="en-US"/>
              <a:t>E ≠ F </a:t>
            </a:r>
            <a:r>
              <a:rPr lang="en-US" b="1">
                <a:solidFill>
                  <a:schemeClr val="hlink"/>
                </a:solidFill>
              </a:rPr>
              <a:t>false: 12</a:t>
            </a:r>
          </a:p>
        </p:txBody>
      </p:sp>
      <p:sp>
        <p:nvSpPr>
          <p:cNvPr id="60425" name="Text Box 9"/>
          <p:cNvSpPr txBox="1">
            <a:spLocks noChangeArrowheads="1"/>
          </p:cNvSpPr>
          <p:nvPr/>
        </p:nvSpPr>
        <p:spPr bwMode="auto">
          <a:xfrm>
            <a:off x="4876800" y="2743200"/>
            <a:ext cx="1752600" cy="366713"/>
          </a:xfrm>
          <a:prstGeom prst="rect">
            <a:avLst/>
          </a:prstGeom>
          <a:solidFill>
            <a:srgbClr val="CC66FF"/>
          </a:solidFill>
          <a:ln w="9525">
            <a:noFill/>
            <a:miter lim="800000"/>
            <a:headEnd/>
            <a:tailEnd/>
          </a:ln>
        </p:spPr>
        <p:txBody>
          <a:bodyPr>
            <a:spAutoFit/>
          </a:bodyPr>
          <a:lstStyle/>
          <a:p>
            <a:pPr algn="ctr">
              <a:spcBef>
                <a:spcPct val="50000"/>
              </a:spcBef>
            </a:pPr>
            <a:r>
              <a:rPr lang="en-US" i="1"/>
              <a:t>then_clause</a:t>
            </a:r>
          </a:p>
        </p:txBody>
      </p:sp>
      <p:sp>
        <p:nvSpPr>
          <p:cNvPr id="60426" name="Text Box 10"/>
          <p:cNvSpPr txBox="1">
            <a:spLocks noChangeArrowheads="1"/>
          </p:cNvSpPr>
          <p:nvPr/>
        </p:nvSpPr>
        <p:spPr bwMode="auto">
          <a:xfrm>
            <a:off x="7162800" y="2743200"/>
            <a:ext cx="1600200" cy="366713"/>
          </a:xfrm>
          <a:prstGeom prst="rect">
            <a:avLst/>
          </a:prstGeom>
          <a:solidFill>
            <a:srgbClr val="CC66FF"/>
          </a:solidFill>
          <a:ln w="9525">
            <a:noFill/>
            <a:miter lim="800000"/>
            <a:headEnd/>
            <a:tailEnd/>
          </a:ln>
        </p:spPr>
        <p:txBody>
          <a:bodyPr>
            <a:spAutoFit/>
          </a:bodyPr>
          <a:lstStyle/>
          <a:p>
            <a:pPr algn="ctr">
              <a:spcBef>
                <a:spcPct val="50000"/>
              </a:spcBef>
            </a:pPr>
            <a:r>
              <a:rPr lang="en-US" i="1"/>
              <a:t>else_clause</a:t>
            </a:r>
          </a:p>
        </p:txBody>
      </p:sp>
      <p:sp>
        <p:nvSpPr>
          <p:cNvPr id="60427"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60428"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60429"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60430"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60431"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60432" name="Line 16"/>
          <p:cNvSpPr>
            <a:spLocks noChangeShapeType="1"/>
          </p:cNvSpPr>
          <p:nvPr/>
        </p:nvSpPr>
        <p:spPr bwMode="auto">
          <a:xfrm flipH="1">
            <a:off x="990600" y="4267200"/>
            <a:ext cx="304800" cy="1143000"/>
          </a:xfrm>
          <a:prstGeom prst="line">
            <a:avLst/>
          </a:prstGeom>
          <a:noFill/>
          <a:ln w="9525">
            <a:solidFill>
              <a:schemeClr val="tx1"/>
            </a:solidFill>
            <a:round/>
            <a:headEnd/>
            <a:tailEnd type="triangle" w="med" len="med"/>
          </a:ln>
        </p:spPr>
        <p:txBody>
          <a:bodyPr/>
          <a:lstStyle/>
          <a:p>
            <a:endParaRPr lang="en-US"/>
          </a:p>
        </p:txBody>
      </p:sp>
      <p:sp>
        <p:nvSpPr>
          <p:cNvPr id="60433"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60434" name="Line 18"/>
          <p:cNvSpPr>
            <a:spLocks noChangeShapeType="1"/>
          </p:cNvSpPr>
          <p:nvPr/>
        </p:nvSpPr>
        <p:spPr bwMode="auto">
          <a:xfrm flipH="1">
            <a:off x="2438400" y="1905000"/>
            <a:ext cx="838200" cy="914400"/>
          </a:xfrm>
          <a:prstGeom prst="line">
            <a:avLst/>
          </a:prstGeom>
          <a:noFill/>
          <a:ln w="9525">
            <a:solidFill>
              <a:srgbClr val="FF0066"/>
            </a:solidFill>
            <a:round/>
            <a:headEnd/>
            <a:tailEnd type="triangle" w="med" len="med"/>
          </a:ln>
        </p:spPr>
        <p:txBody>
          <a:bodyPr/>
          <a:lstStyle/>
          <a:p>
            <a:endParaRPr lang="en-US"/>
          </a:p>
        </p:txBody>
      </p:sp>
      <p:sp>
        <p:nvSpPr>
          <p:cNvPr id="60435" name="Line 19"/>
          <p:cNvSpPr>
            <a:spLocks noChangeShapeType="1"/>
          </p:cNvSpPr>
          <p:nvPr/>
        </p:nvSpPr>
        <p:spPr bwMode="auto">
          <a:xfrm flipH="1">
            <a:off x="18288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60436" name="Text Box 20"/>
          <p:cNvSpPr txBox="1">
            <a:spLocks noChangeArrowheads="1"/>
          </p:cNvSpPr>
          <p:nvPr/>
        </p:nvSpPr>
        <p:spPr bwMode="auto">
          <a:xfrm>
            <a:off x="4876800" y="3505200"/>
            <a:ext cx="2133600" cy="2446824"/>
          </a:xfrm>
          <a:prstGeom prst="rect">
            <a:avLst/>
          </a:prstGeom>
          <a:noFill/>
          <a:ln w="9525">
            <a:noFill/>
            <a:miter lim="800000"/>
            <a:headEnd/>
            <a:tailEnd/>
          </a:ln>
        </p:spPr>
        <p:txBody>
          <a:bodyPr wrap="square">
            <a:spAutoFit/>
          </a:bodyPr>
          <a:lstStyle/>
          <a:p>
            <a:pPr>
              <a:spcBef>
                <a:spcPct val="50000"/>
              </a:spcBef>
            </a:pPr>
            <a:r>
              <a:rPr lang="en-US" sz="1400" dirty="0" smtClean="0"/>
              <a:t>1:  </a:t>
            </a:r>
            <a:r>
              <a:rPr lang="en-US" dirty="0" smtClean="0"/>
              <a:t>r1</a:t>
            </a:r>
            <a:r>
              <a:rPr lang="en-US" dirty="0"/>
              <a:t>:=A</a:t>
            </a:r>
          </a:p>
          <a:p>
            <a:pPr>
              <a:spcBef>
                <a:spcPct val="50000"/>
              </a:spcBef>
            </a:pPr>
            <a:r>
              <a:rPr lang="en-US" sz="1400" dirty="0" smtClean="0"/>
              <a:t>2:</a:t>
            </a:r>
            <a:r>
              <a:rPr lang="en-US" dirty="0" smtClean="0"/>
              <a:t>  r2</a:t>
            </a:r>
            <a:r>
              <a:rPr lang="en-US" dirty="0"/>
              <a:t>:=B</a:t>
            </a:r>
          </a:p>
          <a:p>
            <a:pPr>
              <a:spcBef>
                <a:spcPct val="50000"/>
              </a:spcBef>
            </a:pPr>
            <a:r>
              <a:rPr lang="en-US" sz="1400" dirty="0" smtClean="0"/>
              <a:t>3:</a:t>
            </a:r>
            <a:r>
              <a:rPr lang="en-US" dirty="0" smtClean="0"/>
              <a:t>  if </a:t>
            </a:r>
            <a:r>
              <a:rPr lang="en-US" dirty="0"/>
              <a:t>r1&lt;=r2 </a:t>
            </a:r>
            <a:r>
              <a:rPr lang="en-US" dirty="0" err="1"/>
              <a:t>goto</a:t>
            </a:r>
            <a:r>
              <a:rPr lang="en-US" dirty="0"/>
              <a:t> 7</a:t>
            </a:r>
          </a:p>
          <a:p>
            <a:pPr>
              <a:spcBef>
                <a:spcPct val="50000"/>
              </a:spcBef>
            </a:pPr>
            <a:r>
              <a:rPr lang="en-US" sz="1400" dirty="0" smtClean="0"/>
              <a:t>4:</a:t>
            </a:r>
            <a:r>
              <a:rPr lang="en-US" dirty="0" smtClean="0"/>
              <a:t>  r1 </a:t>
            </a:r>
            <a:r>
              <a:rPr lang="en-US" dirty="0"/>
              <a:t>:= C</a:t>
            </a:r>
          </a:p>
          <a:p>
            <a:pPr>
              <a:spcBef>
                <a:spcPct val="50000"/>
              </a:spcBef>
            </a:pPr>
            <a:r>
              <a:rPr lang="en-US" sz="1400" dirty="0" smtClean="0"/>
              <a:t>5:</a:t>
            </a:r>
            <a:r>
              <a:rPr lang="en-US" dirty="0" smtClean="0"/>
              <a:t>  r2 </a:t>
            </a:r>
            <a:r>
              <a:rPr lang="en-US" dirty="0"/>
              <a:t>:= D</a:t>
            </a:r>
          </a:p>
          <a:p>
            <a:pPr>
              <a:spcBef>
                <a:spcPct val="50000"/>
              </a:spcBef>
            </a:pPr>
            <a:r>
              <a:rPr lang="en-US" sz="1400" dirty="0" smtClean="0"/>
              <a:t>6:</a:t>
            </a:r>
            <a:r>
              <a:rPr lang="en-US" dirty="0" smtClean="0"/>
              <a:t>  if </a:t>
            </a:r>
            <a:r>
              <a:rPr lang="en-US" dirty="0"/>
              <a:t>r1 &gt; r2 </a:t>
            </a:r>
            <a:r>
              <a:rPr lang="en-US" dirty="0" err="1"/>
              <a:t>goto</a:t>
            </a:r>
            <a:r>
              <a:rPr lang="en-US" dirty="0"/>
              <a:t> 10</a:t>
            </a:r>
          </a:p>
        </p:txBody>
      </p:sp>
      <p:sp>
        <p:nvSpPr>
          <p:cNvPr id="60437" name="Line 21"/>
          <p:cNvSpPr>
            <a:spLocks noChangeShapeType="1"/>
          </p:cNvSpPr>
          <p:nvPr/>
        </p:nvSpPr>
        <p:spPr bwMode="auto">
          <a:xfrm flipH="1">
            <a:off x="1219200" y="4343400"/>
            <a:ext cx="304800" cy="990600"/>
          </a:xfrm>
          <a:prstGeom prst="line">
            <a:avLst/>
          </a:prstGeom>
          <a:noFill/>
          <a:ln w="9525">
            <a:solidFill>
              <a:srgbClr val="FF0066"/>
            </a:solidFill>
            <a:prstDash val="dash"/>
            <a:round/>
            <a:headEnd/>
            <a:tailEnd type="triangle" w="med" len="med"/>
          </a:ln>
        </p:spPr>
        <p:txBody>
          <a:bodyPr/>
          <a:lstStyle/>
          <a:p>
            <a:endParaRPr lang="en-US"/>
          </a:p>
        </p:txBody>
      </p:sp>
      <p:sp>
        <p:nvSpPr>
          <p:cNvPr id="60438" name="Line 22"/>
          <p:cNvSpPr>
            <a:spLocks noChangeShapeType="1"/>
          </p:cNvSpPr>
          <p:nvPr/>
        </p:nvSpPr>
        <p:spPr bwMode="auto">
          <a:xfrm>
            <a:off x="1905000" y="4191000"/>
            <a:ext cx="609600" cy="838200"/>
          </a:xfrm>
          <a:prstGeom prst="line">
            <a:avLst/>
          </a:prstGeom>
          <a:noFill/>
          <a:ln w="9525">
            <a:solidFill>
              <a:srgbClr val="FF0066"/>
            </a:solidFill>
            <a:prstDash val="dash"/>
            <a:round/>
            <a:headEnd/>
            <a:tailEnd type="triangle" w="med" len="med"/>
          </a:ln>
        </p:spPr>
        <p:txBody>
          <a:bodyPr/>
          <a:lstStyle/>
          <a:p>
            <a:endParaRPr lang="en-US"/>
          </a:p>
        </p:txBody>
      </p:sp>
      <p:sp>
        <p:nvSpPr>
          <p:cNvPr id="60439" name="Text Box 23"/>
          <p:cNvSpPr txBox="1">
            <a:spLocks noChangeArrowheads="1"/>
          </p:cNvSpPr>
          <p:nvPr/>
        </p:nvSpPr>
        <p:spPr bwMode="auto">
          <a:xfrm>
            <a:off x="6477000" y="3505200"/>
            <a:ext cx="2971800" cy="2862322"/>
          </a:xfrm>
          <a:prstGeom prst="rect">
            <a:avLst/>
          </a:prstGeom>
          <a:noFill/>
          <a:ln w="9525">
            <a:noFill/>
            <a:miter lim="800000"/>
            <a:headEnd/>
            <a:tailEnd/>
          </a:ln>
        </p:spPr>
        <p:txBody>
          <a:bodyPr wrap="square">
            <a:spAutoFit/>
          </a:bodyPr>
          <a:lstStyle/>
          <a:p>
            <a:pPr>
              <a:spcBef>
                <a:spcPct val="50000"/>
              </a:spcBef>
            </a:pPr>
            <a:r>
              <a:rPr lang="en-US" dirty="0"/>
              <a:t>       </a:t>
            </a:r>
            <a:r>
              <a:rPr lang="en-US" sz="1400" dirty="0" smtClean="0"/>
              <a:t>7:</a:t>
            </a:r>
            <a:r>
              <a:rPr lang="en-US" dirty="0" smtClean="0"/>
              <a:t>  r1 </a:t>
            </a:r>
            <a:r>
              <a:rPr lang="en-US" dirty="0"/>
              <a:t>:= E</a:t>
            </a:r>
          </a:p>
          <a:p>
            <a:pPr>
              <a:spcBef>
                <a:spcPct val="50000"/>
              </a:spcBef>
            </a:pPr>
            <a:r>
              <a:rPr lang="en-US" dirty="0"/>
              <a:t>       </a:t>
            </a:r>
            <a:r>
              <a:rPr lang="en-US" sz="1400" dirty="0" smtClean="0"/>
              <a:t>8:</a:t>
            </a:r>
            <a:r>
              <a:rPr lang="en-US" dirty="0" smtClean="0"/>
              <a:t>  r2 </a:t>
            </a:r>
            <a:r>
              <a:rPr lang="en-US" dirty="0"/>
              <a:t>:= F</a:t>
            </a:r>
          </a:p>
          <a:p>
            <a:pPr>
              <a:spcBef>
                <a:spcPct val="50000"/>
              </a:spcBef>
            </a:pPr>
            <a:r>
              <a:rPr lang="en-US" dirty="0"/>
              <a:t>       </a:t>
            </a:r>
            <a:r>
              <a:rPr lang="en-US" sz="1400" dirty="0" smtClean="0"/>
              <a:t>9:</a:t>
            </a:r>
            <a:r>
              <a:rPr lang="en-US" dirty="0" smtClean="0"/>
              <a:t>   </a:t>
            </a:r>
            <a:r>
              <a:rPr lang="en-US" dirty="0"/>
              <a:t>if r1 = r2 </a:t>
            </a:r>
            <a:r>
              <a:rPr lang="en-US" dirty="0" err="1"/>
              <a:t>goto</a:t>
            </a:r>
            <a:r>
              <a:rPr lang="en-US" dirty="0"/>
              <a:t> 12</a:t>
            </a:r>
          </a:p>
          <a:p>
            <a:pPr>
              <a:spcBef>
                <a:spcPct val="50000"/>
              </a:spcBef>
            </a:pPr>
            <a:r>
              <a:rPr lang="en-US" dirty="0"/>
              <a:t>       </a:t>
            </a:r>
            <a:r>
              <a:rPr lang="en-US" sz="1400" dirty="0" smtClean="0"/>
              <a:t>10:</a:t>
            </a:r>
            <a:r>
              <a:rPr lang="en-US" dirty="0" smtClean="0"/>
              <a:t>  </a:t>
            </a:r>
            <a:r>
              <a:rPr lang="en-US" dirty="0" err="1" smtClean="0"/>
              <a:t>then_clause</a:t>
            </a:r>
            <a:endParaRPr lang="en-US" dirty="0"/>
          </a:p>
          <a:p>
            <a:pPr>
              <a:spcBef>
                <a:spcPct val="50000"/>
              </a:spcBef>
            </a:pPr>
            <a:r>
              <a:rPr lang="en-US" dirty="0"/>
              <a:t>       </a:t>
            </a:r>
            <a:r>
              <a:rPr lang="en-US" sz="1400" dirty="0" smtClean="0"/>
              <a:t>11:</a:t>
            </a:r>
            <a:r>
              <a:rPr lang="en-US" dirty="0" smtClean="0"/>
              <a:t>  </a:t>
            </a:r>
            <a:r>
              <a:rPr lang="en-US" dirty="0" err="1" smtClean="0"/>
              <a:t>goto</a:t>
            </a:r>
            <a:r>
              <a:rPr lang="en-US" dirty="0" smtClean="0"/>
              <a:t> </a:t>
            </a:r>
            <a:r>
              <a:rPr lang="en-US" dirty="0"/>
              <a:t>13</a:t>
            </a:r>
          </a:p>
          <a:p>
            <a:pPr>
              <a:spcBef>
                <a:spcPct val="50000"/>
              </a:spcBef>
            </a:pPr>
            <a:r>
              <a:rPr lang="en-US" dirty="0"/>
              <a:t>       </a:t>
            </a:r>
            <a:r>
              <a:rPr lang="en-US" sz="1400" dirty="0" smtClean="0"/>
              <a:t>12:</a:t>
            </a:r>
            <a:r>
              <a:rPr lang="en-US" dirty="0" smtClean="0"/>
              <a:t>  </a:t>
            </a:r>
            <a:r>
              <a:rPr lang="en-US" dirty="0" err="1" smtClean="0"/>
              <a:t>else_clause</a:t>
            </a:r>
            <a:endParaRPr lang="en-US" dirty="0"/>
          </a:p>
          <a:p>
            <a:pPr>
              <a:spcBef>
                <a:spcPct val="50000"/>
              </a:spcBef>
            </a:pPr>
            <a:endParaRPr lang="en-US" dirty="0"/>
          </a:p>
        </p:txBody>
      </p:sp>
      <p:sp>
        <p:nvSpPr>
          <p:cNvPr id="60440" name="Line 24"/>
          <p:cNvSpPr>
            <a:spLocks noChangeShapeType="1"/>
          </p:cNvSpPr>
          <p:nvPr/>
        </p:nvSpPr>
        <p:spPr bwMode="auto">
          <a:xfrm>
            <a:off x="2514600" y="3276600"/>
            <a:ext cx="838200" cy="1143000"/>
          </a:xfrm>
          <a:prstGeom prst="line">
            <a:avLst/>
          </a:prstGeom>
          <a:noFill/>
          <a:ln w="9525">
            <a:solidFill>
              <a:srgbClr val="FF0066"/>
            </a:solidFill>
            <a:prstDash val="dash"/>
            <a:round/>
            <a:headEnd/>
            <a:tailEnd type="triangle" w="med" len="med"/>
          </a:ln>
        </p:spPr>
        <p:txBody>
          <a:bodyPr/>
          <a:lstStyle/>
          <a:p>
            <a:endParaRPr lang="en-US"/>
          </a:p>
        </p:txBody>
      </p:sp>
      <p:sp>
        <p:nvSpPr>
          <p:cNvPr id="60441" name="Text Box 25"/>
          <p:cNvSpPr txBox="1">
            <a:spLocks noChangeArrowheads="1"/>
          </p:cNvSpPr>
          <p:nvPr/>
        </p:nvSpPr>
        <p:spPr bwMode="auto">
          <a:xfrm>
            <a:off x="5867400" y="1143000"/>
            <a:ext cx="2819400" cy="915988"/>
          </a:xfrm>
          <a:prstGeom prst="rect">
            <a:avLst/>
          </a:prstGeom>
          <a:noFill/>
          <a:ln w="9525">
            <a:noFill/>
            <a:miter lim="800000"/>
            <a:headEnd/>
            <a:tailEnd/>
          </a:ln>
        </p:spPr>
        <p:txBody>
          <a:bodyPr>
            <a:spAutoFit/>
          </a:bodyPr>
          <a:lstStyle/>
          <a:p>
            <a:pPr>
              <a:spcBef>
                <a:spcPct val="50000"/>
              </a:spcBef>
            </a:pPr>
            <a:r>
              <a:rPr lang="en-US"/>
              <a:t>assume then_clause and else_clause are each one instruction</a:t>
            </a:r>
          </a:p>
        </p:txBody>
      </p:sp>
      <p:sp>
        <p:nvSpPr>
          <p:cNvPr id="26" name="Slide Number Placeholder 25"/>
          <p:cNvSpPr>
            <a:spLocks noGrp="1"/>
          </p:cNvSpPr>
          <p:nvPr>
            <p:ph type="sldNum" sz="quarter" idx="12"/>
          </p:nvPr>
        </p:nvSpPr>
        <p:spPr/>
        <p:txBody>
          <a:bodyPr/>
          <a:lstStyle/>
          <a:p>
            <a:pPr>
              <a:defRPr/>
            </a:pPr>
            <a:fld id="{5E6B495E-2C94-447C-A733-3659DF22D547}" type="slidenum">
              <a:rPr lang="en-US" smtClean="0"/>
              <a:pPr>
                <a:defRPr/>
              </a:pPr>
              <a:t>66</a:t>
            </a:fld>
            <a:endParaRPr lang="en-US"/>
          </a:p>
        </p:txBody>
      </p:sp>
    </p:spTree>
    <p:extLst>
      <p:ext uri="{BB962C8B-B14F-4D97-AF65-F5344CB8AC3E}">
        <p14:creationId xmlns:p14="http://schemas.microsoft.com/office/powerpoint/2010/main" val="17359498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048000" y="1143000"/>
            <a:ext cx="1676400" cy="762000"/>
          </a:xfrm>
          <a:prstGeom prst="rect">
            <a:avLst/>
          </a:prstGeom>
          <a:solidFill>
            <a:srgbClr val="CC66FF"/>
          </a:solidFill>
          <a:ln w="9525">
            <a:noFill/>
            <a:miter lim="800000"/>
            <a:headEnd/>
            <a:tailEnd/>
          </a:ln>
        </p:spPr>
        <p:txBody>
          <a:bodyPr wrap="none" anchor="ctr"/>
          <a:lstStyle/>
          <a:p>
            <a:pPr algn="ctr"/>
            <a:r>
              <a:rPr lang="en-US"/>
              <a:t>if</a:t>
            </a:r>
          </a:p>
        </p:txBody>
      </p:sp>
      <p:sp>
        <p:nvSpPr>
          <p:cNvPr id="60419" name="Text Box 3"/>
          <p:cNvSpPr txBox="1">
            <a:spLocks noChangeArrowheads="1"/>
          </p:cNvSpPr>
          <p:nvPr/>
        </p:nvSpPr>
        <p:spPr bwMode="auto">
          <a:xfrm>
            <a:off x="441325" y="112713"/>
            <a:ext cx="6811963" cy="366712"/>
          </a:xfrm>
          <a:prstGeom prst="rect">
            <a:avLst/>
          </a:prstGeom>
          <a:noFill/>
          <a:ln w="9525">
            <a:noFill/>
            <a:miter lim="800000"/>
            <a:headEnd/>
            <a:tailEnd/>
          </a:ln>
        </p:spPr>
        <p:txBody>
          <a:bodyPr wrap="none">
            <a:spAutoFit/>
          </a:bodyPr>
          <a:lstStyle/>
          <a:p>
            <a:r>
              <a:rPr lang="en-US"/>
              <a:t>if ((A&gt;B) and (C&gt;D)) or (E </a:t>
            </a:r>
            <a:r>
              <a:rPr lang="en-US">
                <a:cs typeface="Arial" charset="0"/>
              </a:rPr>
              <a:t>≠ F) then</a:t>
            </a:r>
            <a:r>
              <a:rPr lang="en-US" i="1">
                <a:cs typeface="Arial" charset="0"/>
              </a:rPr>
              <a:t> then_clause</a:t>
            </a:r>
            <a:r>
              <a:rPr lang="en-US">
                <a:cs typeface="Arial" charset="0"/>
              </a:rPr>
              <a:t> else </a:t>
            </a:r>
            <a:r>
              <a:rPr lang="en-US" i="1">
                <a:cs typeface="Arial" charset="0"/>
              </a:rPr>
              <a:t>else_clause</a:t>
            </a:r>
          </a:p>
        </p:txBody>
      </p:sp>
      <p:sp>
        <p:nvSpPr>
          <p:cNvPr id="60420" name="Text Box 4"/>
          <p:cNvSpPr txBox="1">
            <a:spLocks noChangeArrowheads="1"/>
          </p:cNvSpPr>
          <p:nvPr/>
        </p:nvSpPr>
        <p:spPr bwMode="auto">
          <a:xfrm>
            <a:off x="1600200" y="2819400"/>
            <a:ext cx="1447800" cy="366713"/>
          </a:xfrm>
          <a:prstGeom prst="rect">
            <a:avLst/>
          </a:prstGeom>
          <a:solidFill>
            <a:schemeClr val="accent1"/>
          </a:solidFill>
          <a:ln w="9525">
            <a:noFill/>
            <a:miter lim="800000"/>
            <a:headEnd/>
            <a:tailEnd/>
          </a:ln>
        </p:spPr>
        <p:txBody>
          <a:bodyPr>
            <a:spAutoFit/>
          </a:bodyPr>
          <a:lstStyle/>
          <a:p>
            <a:pPr>
              <a:spcBef>
                <a:spcPct val="50000"/>
              </a:spcBef>
            </a:pPr>
            <a:r>
              <a:rPr lang="en-US"/>
              <a:t>or    </a:t>
            </a:r>
            <a:r>
              <a:rPr lang="en-US" b="1">
                <a:solidFill>
                  <a:schemeClr val="hlink"/>
                </a:solidFill>
              </a:rPr>
              <a:t>10,12</a:t>
            </a:r>
          </a:p>
        </p:txBody>
      </p:sp>
      <p:sp>
        <p:nvSpPr>
          <p:cNvPr id="60421" name="Text Box 5"/>
          <p:cNvSpPr txBox="1">
            <a:spLocks noChangeArrowheads="1"/>
          </p:cNvSpPr>
          <p:nvPr/>
        </p:nvSpPr>
        <p:spPr bwMode="auto">
          <a:xfrm>
            <a:off x="381000" y="3886200"/>
            <a:ext cx="1905000" cy="366713"/>
          </a:xfrm>
          <a:prstGeom prst="rect">
            <a:avLst/>
          </a:prstGeom>
          <a:solidFill>
            <a:schemeClr val="accent1"/>
          </a:solidFill>
          <a:ln w="9525">
            <a:noFill/>
            <a:miter lim="800000"/>
            <a:headEnd/>
            <a:tailEnd/>
          </a:ln>
        </p:spPr>
        <p:txBody>
          <a:bodyPr>
            <a:spAutoFit/>
          </a:bodyPr>
          <a:lstStyle/>
          <a:p>
            <a:pPr>
              <a:spcBef>
                <a:spcPct val="50000"/>
              </a:spcBef>
            </a:pPr>
            <a:r>
              <a:rPr lang="en-US"/>
              <a:t>and	</a:t>
            </a:r>
            <a:r>
              <a:rPr lang="en-US" b="1">
                <a:solidFill>
                  <a:schemeClr val="hlink"/>
                </a:solidFill>
              </a:rPr>
              <a:t>10, 7</a:t>
            </a:r>
          </a:p>
        </p:txBody>
      </p:sp>
      <p:sp>
        <p:nvSpPr>
          <p:cNvPr id="60422" name="Text Box 6"/>
          <p:cNvSpPr txBox="1">
            <a:spLocks noChangeArrowheads="1"/>
          </p:cNvSpPr>
          <p:nvPr/>
        </p:nvSpPr>
        <p:spPr bwMode="auto">
          <a:xfrm>
            <a:off x="304800" y="5410200"/>
            <a:ext cx="1371600" cy="779463"/>
          </a:xfrm>
          <a:prstGeom prst="rect">
            <a:avLst/>
          </a:prstGeom>
          <a:solidFill>
            <a:schemeClr val="accent1"/>
          </a:solidFill>
          <a:ln w="9525">
            <a:noFill/>
            <a:miter lim="800000"/>
            <a:headEnd/>
            <a:tailEnd/>
          </a:ln>
        </p:spPr>
        <p:txBody>
          <a:bodyPr>
            <a:spAutoFit/>
          </a:bodyPr>
          <a:lstStyle/>
          <a:p>
            <a:pPr>
              <a:spcBef>
                <a:spcPct val="50000"/>
              </a:spcBef>
            </a:pPr>
            <a:r>
              <a:rPr lang="en-US"/>
              <a:t>A&gt;B   </a:t>
            </a:r>
          </a:p>
          <a:p>
            <a:pPr>
              <a:spcBef>
                <a:spcPct val="50000"/>
              </a:spcBef>
            </a:pPr>
            <a:r>
              <a:rPr lang="en-US" b="1">
                <a:solidFill>
                  <a:schemeClr val="hlink"/>
                </a:solidFill>
              </a:rPr>
              <a:t>false: 7</a:t>
            </a:r>
          </a:p>
        </p:txBody>
      </p:sp>
      <p:sp>
        <p:nvSpPr>
          <p:cNvPr id="60423" name="Text Box 7"/>
          <p:cNvSpPr txBox="1">
            <a:spLocks noChangeArrowheads="1"/>
          </p:cNvSpPr>
          <p:nvPr/>
        </p:nvSpPr>
        <p:spPr bwMode="auto">
          <a:xfrm>
            <a:off x="1905000" y="5105400"/>
            <a:ext cx="1447800" cy="788988"/>
          </a:xfrm>
          <a:prstGeom prst="rect">
            <a:avLst/>
          </a:prstGeom>
          <a:solidFill>
            <a:schemeClr val="accent1"/>
          </a:solidFill>
          <a:ln w="9525">
            <a:solidFill>
              <a:srgbClr val="FF0066"/>
            </a:solidFill>
            <a:miter lim="800000"/>
            <a:headEnd/>
            <a:tailEnd/>
          </a:ln>
        </p:spPr>
        <p:txBody>
          <a:bodyPr>
            <a:spAutoFit/>
          </a:bodyPr>
          <a:lstStyle/>
          <a:p>
            <a:pPr>
              <a:spcBef>
                <a:spcPct val="50000"/>
              </a:spcBef>
            </a:pPr>
            <a:r>
              <a:rPr lang="en-US"/>
              <a:t>C&gt;D     </a:t>
            </a:r>
          </a:p>
          <a:p>
            <a:pPr>
              <a:spcBef>
                <a:spcPct val="50000"/>
              </a:spcBef>
            </a:pPr>
            <a:r>
              <a:rPr lang="en-US" b="1">
                <a:solidFill>
                  <a:schemeClr val="hlink"/>
                </a:solidFill>
              </a:rPr>
              <a:t>true: 10</a:t>
            </a:r>
          </a:p>
        </p:txBody>
      </p:sp>
      <p:sp>
        <p:nvSpPr>
          <p:cNvPr id="60424" name="Text Box 8"/>
          <p:cNvSpPr txBox="1">
            <a:spLocks noChangeArrowheads="1"/>
          </p:cNvSpPr>
          <p:nvPr/>
        </p:nvSpPr>
        <p:spPr bwMode="auto">
          <a:xfrm>
            <a:off x="3352800" y="3962400"/>
            <a:ext cx="1219200" cy="641350"/>
          </a:xfrm>
          <a:prstGeom prst="rect">
            <a:avLst/>
          </a:prstGeom>
          <a:solidFill>
            <a:schemeClr val="accent1"/>
          </a:solidFill>
          <a:ln w="9525">
            <a:noFill/>
            <a:miter lim="800000"/>
            <a:headEnd/>
            <a:tailEnd/>
          </a:ln>
        </p:spPr>
        <p:txBody>
          <a:bodyPr>
            <a:spAutoFit/>
          </a:bodyPr>
          <a:lstStyle/>
          <a:p>
            <a:pPr algn="ctr">
              <a:spcBef>
                <a:spcPct val="50000"/>
              </a:spcBef>
            </a:pPr>
            <a:r>
              <a:rPr lang="en-US"/>
              <a:t>E ≠ F </a:t>
            </a:r>
            <a:r>
              <a:rPr lang="en-US" b="1">
                <a:solidFill>
                  <a:schemeClr val="hlink"/>
                </a:solidFill>
              </a:rPr>
              <a:t>false: 12</a:t>
            </a:r>
          </a:p>
        </p:txBody>
      </p:sp>
      <p:sp>
        <p:nvSpPr>
          <p:cNvPr id="60425" name="Text Box 9"/>
          <p:cNvSpPr txBox="1">
            <a:spLocks noChangeArrowheads="1"/>
          </p:cNvSpPr>
          <p:nvPr/>
        </p:nvSpPr>
        <p:spPr bwMode="auto">
          <a:xfrm>
            <a:off x="4876800" y="2743200"/>
            <a:ext cx="1752600" cy="366713"/>
          </a:xfrm>
          <a:prstGeom prst="rect">
            <a:avLst/>
          </a:prstGeom>
          <a:solidFill>
            <a:srgbClr val="CC66FF"/>
          </a:solidFill>
          <a:ln w="9525">
            <a:noFill/>
            <a:miter lim="800000"/>
            <a:headEnd/>
            <a:tailEnd/>
          </a:ln>
        </p:spPr>
        <p:txBody>
          <a:bodyPr>
            <a:spAutoFit/>
          </a:bodyPr>
          <a:lstStyle/>
          <a:p>
            <a:pPr algn="ctr">
              <a:spcBef>
                <a:spcPct val="50000"/>
              </a:spcBef>
            </a:pPr>
            <a:r>
              <a:rPr lang="en-US" i="1"/>
              <a:t>then_clause</a:t>
            </a:r>
          </a:p>
        </p:txBody>
      </p:sp>
      <p:sp>
        <p:nvSpPr>
          <p:cNvPr id="60426" name="Text Box 10"/>
          <p:cNvSpPr txBox="1">
            <a:spLocks noChangeArrowheads="1"/>
          </p:cNvSpPr>
          <p:nvPr/>
        </p:nvSpPr>
        <p:spPr bwMode="auto">
          <a:xfrm>
            <a:off x="7162800" y="2743200"/>
            <a:ext cx="1600200" cy="366713"/>
          </a:xfrm>
          <a:prstGeom prst="rect">
            <a:avLst/>
          </a:prstGeom>
          <a:solidFill>
            <a:srgbClr val="CC66FF"/>
          </a:solidFill>
          <a:ln w="9525">
            <a:noFill/>
            <a:miter lim="800000"/>
            <a:headEnd/>
            <a:tailEnd/>
          </a:ln>
        </p:spPr>
        <p:txBody>
          <a:bodyPr>
            <a:spAutoFit/>
          </a:bodyPr>
          <a:lstStyle/>
          <a:p>
            <a:pPr algn="ctr">
              <a:spcBef>
                <a:spcPct val="50000"/>
              </a:spcBef>
            </a:pPr>
            <a:r>
              <a:rPr lang="en-US" i="1"/>
              <a:t>else_clause</a:t>
            </a:r>
          </a:p>
        </p:txBody>
      </p:sp>
      <p:sp>
        <p:nvSpPr>
          <p:cNvPr id="60427" name="Line 11"/>
          <p:cNvSpPr>
            <a:spLocks noChangeShapeType="1"/>
          </p:cNvSpPr>
          <p:nvPr/>
        </p:nvSpPr>
        <p:spPr bwMode="auto">
          <a:xfrm flipH="1">
            <a:off x="2819400" y="1905000"/>
            <a:ext cx="990600" cy="914400"/>
          </a:xfrm>
          <a:prstGeom prst="line">
            <a:avLst/>
          </a:prstGeom>
          <a:noFill/>
          <a:ln w="9525">
            <a:solidFill>
              <a:schemeClr val="tx1"/>
            </a:solidFill>
            <a:round/>
            <a:headEnd/>
            <a:tailEnd type="triangle" w="med" len="med"/>
          </a:ln>
        </p:spPr>
        <p:txBody>
          <a:bodyPr/>
          <a:lstStyle/>
          <a:p>
            <a:endParaRPr lang="en-US"/>
          </a:p>
        </p:txBody>
      </p:sp>
      <p:sp>
        <p:nvSpPr>
          <p:cNvPr id="60428" name="Line 12"/>
          <p:cNvSpPr>
            <a:spLocks noChangeShapeType="1"/>
          </p:cNvSpPr>
          <p:nvPr/>
        </p:nvSpPr>
        <p:spPr bwMode="auto">
          <a:xfrm>
            <a:off x="4038600" y="1905000"/>
            <a:ext cx="1219200" cy="838200"/>
          </a:xfrm>
          <a:prstGeom prst="line">
            <a:avLst/>
          </a:prstGeom>
          <a:noFill/>
          <a:ln w="9525">
            <a:solidFill>
              <a:schemeClr val="tx1"/>
            </a:solidFill>
            <a:round/>
            <a:headEnd/>
            <a:tailEnd type="triangle" w="med" len="med"/>
          </a:ln>
        </p:spPr>
        <p:txBody>
          <a:bodyPr/>
          <a:lstStyle/>
          <a:p>
            <a:endParaRPr lang="en-US"/>
          </a:p>
        </p:txBody>
      </p:sp>
      <p:sp>
        <p:nvSpPr>
          <p:cNvPr id="60429" name="Line 13"/>
          <p:cNvSpPr>
            <a:spLocks noChangeShapeType="1"/>
          </p:cNvSpPr>
          <p:nvPr/>
        </p:nvSpPr>
        <p:spPr bwMode="auto">
          <a:xfrm>
            <a:off x="4495800" y="1905000"/>
            <a:ext cx="2743200" cy="838200"/>
          </a:xfrm>
          <a:prstGeom prst="line">
            <a:avLst/>
          </a:prstGeom>
          <a:noFill/>
          <a:ln w="9525">
            <a:solidFill>
              <a:schemeClr val="tx1"/>
            </a:solidFill>
            <a:round/>
            <a:headEnd/>
            <a:tailEnd type="triangle" w="med" len="med"/>
          </a:ln>
        </p:spPr>
        <p:txBody>
          <a:bodyPr/>
          <a:lstStyle/>
          <a:p>
            <a:endParaRPr lang="en-US"/>
          </a:p>
        </p:txBody>
      </p:sp>
      <p:sp>
        <p:nvSpPr>
          <p:cNvPr id="60430" name="Line 14"/>
          <p:cNvSpPr>
            <a:spLocks noChangeShapeType="1"/>
          </p:cNvSpPr>
          <p:nvPr/>
        </p:nvSpPr>
        <p:spPr bwMode="auto">
          <a:xfrm flipH="1">
            <a:off x="1524000" y="3200400"/>
            <a:ext cx="609600" cy="685800"/>
          </a:xfrm>
          <a:prstGeom prst="line">
            <a:avLst/>
          </a:prstGeom>
          <a:noFill/>
          <a:ln w="9525">
            <a:solidFill>
              <a:schemeClr val="tx1"/>
            </a:solidFill>
            <a:round/>
            <a:headEnd/>
            <a:tailEnd type="triangle" w="med" len="med"/>
          </a:ln>
        </p:spPr>
        <p:txBody>
          <a:bodyPr/>
          <a:lstStyle/>
          <a:p>
            <a:endParaRPr lang="en-US"/>
          </a:p>
        </p:txBody>
      </p:sp>
      <p:sp>
        <p:nvSpPr>
          <p:cNvPr id="60431" name="Line 15"/>
          <p:cNvSpPr>
            <a:spLocks noChangeShapeType="1"/>
          </p:cNvSpPr>
          <p:nvPr/>
        </p:nvSpPr>
        <p:spPr bwMode="auto">
          <a:xfrm>
            <a:off x="2590800" y="3124200"/>
            <a:ext cx="838200" cy="914400"/>
          </a:xfrm>
          <a:prstGeom prst="line">
            <a:avLst/>
          </a:prstGeom>
          <a:noFill/>
          <a:ln w="9525">
            <a:solidFill>
              <a:schemeClr val="tx1"/>
            </a:solidFill>
            <a:round/>
            <a:headEnd/>
            <a:tailEnd type="triangle" w="med" len="med"/>
          </a:ln>
        </p:spPr>
        <p:txBody>
          <a:bodyPr/>
          <a:lstStyle/>
          <a:p>
            <a:endParaRPr lang="en-US"/>
          </a:p>
        </p:txBody>
      </p:sp>
      <p:sp>
        <p:nvSpPr>
          <p:cNvPr id="60432" name="Line 16"/>
          <p:cNvSpPr>
            <a:spLocks noChangeShapeType="1"/>
          </p:cNvSpPr>
          <p:nvPr/>
        </p:nvSpPr>
        <p:spPr bwMode="auto">
          <a:xfrm flipH="1">
            <a:off x="990600" y="4267200"/>
            <a:ext cx="304800" cy="1143000"/>
          </a:xfrm>
          <a:prstGeom prst="line">
            <a:avLst/>
          </a:prstGeom>
          <a:noFill/>
          <a:ln w="9525">
            <a:solidFill>
              <a:schemeClr val="tx1"/>
            </a:solidFill>
            <a:round/>
            <a:headEnd/>
            <a:tailEnd type="triangle" w="med" len="med"/>
          </a:ln>
        </p:spPr>
        <p:txBody>
          <a:bodyPr/>
          <a:lstStyle/>
          <a:p>
            <a:endParaRPr lang="en-US"/>
          </a:p>
        </p:txBody>
      </p:sp>
      <p:sp>
        <p:nvSpPr>
          <p:cNvPr id="60433" name="Line 17"/>
          <p:cNvSpPr>
            <a:spLocks noChangeShapeType="1"/>
          </p:cNvSpPr>
          <p:nvPr/>
        </p:nvSpPr>
        <p:spPr bwMode="auto">
          <a:xfrm>
            <a:off x="1752600" y="4267200"/>
            <a:ext cx="533400" cy="838200"/>
          </a:xfrm>
          <a:prstGeom prst="line">
            <a:avLst/>
          </a:prstGeom>
          <a:noFill/>
          <a:ln w="9525">
            <a:solidFill>
              <a:schemeClr val="tx1"/>
            </a:solidFill>
            <a:round/>
            <a:headEnd/>
            <a:tailEnd type="triangle" w="med" len="med"/>
          </a:ln>
        </p:spPr>
        <p:txBody>
          <a:bodyPr/>
          <a:lstStyle/>
          <a:p>
            <a:endParaRPr lang="en-US"/>
          </a:p>
        </p:txBody>
      </p:sp>
      <p:sp>
        <p:nvSpPr>
          <p:cNvPr id="60434" name="Line 18"/>
          <p:cNvSpPr>
            <a:spLocks noChangeShapeType="1"/>
          </p:cNvSpPr>
          <p:nvPr/>
        </p:nvSpPr>
        <p:spPr bwMode="auto">
          <a:xfrm flipH="1">
            <a:off x="2438400" y="1905000"/>
            <a:ext cx="838200" cy="914400"/>
          </a:xfrm>
          <a:prstGeom prst="line">
            <a:avLst/>
          </a:prstGeom>
          <a:noFill/>
          <a:ln w="9525">
            <a:solidFill>
              <a:srgbClr val="FF0066"/>
            </a:solidFill>
            <a:round/>
            <a:headEnd/>
            <a:tailEnd type="triangle" w="med" len="med"/>
          </a:ln>
        </p:spPr>
        <p:txBody>
          <a:bodyPr/>
          <a:lstStyle/>
          <a:p>
            <a:endParaRPr lang="en-US"/>
          </a:p>
        </p:txBody>
      </p:sp>
      <p:sp>
        <p:nvSpPr>
          <p:cNvPr id="60435" name="Line 19"/>
          <p:cNvSpPr>
            <a:spLocks noChangeShapeType="1"/>
          </p:cNvSpPr>
          <p:nvPr/>
        </p:nvSpPr>
        <p:spPr bwMode="auto">
          <a:xfrm flipH="1">
            <a:off x="1828800" y="3200400"/>
            <a:ext cx="457200" cy="685800"/>
          </a:xfrm>
          <a:prstGeom prst="line">
            <a:avLst/>
          </a:prstGeom>
          <a:noFill/>
          <a:ln w="9525">
            <a:solidFill>
              <a:srgbClr val="FF0066"/>
            </a:solidFill>
            <a:prstDash val="dash"/>
            <a:round/>
            <a:headEnd/>
            <a:tailEnd type="triangle" w="med" len="med"/>
          </a:ln>
        </p:spPr>
        <p:txBody>
          <a:bodyPr/>
          <a:lstStyle/>
          <a:p>
            <a:endParaRPr lang="en-US"/>
          </a:p>
        </p:txBody>
      </p:sp>
      <p:sp>
        <p:nvSpPr>
          <p:cNvPr id="60436" name="Text Box 20"/>
          <p:cNvSpPr txBox="1">
            <a:spLocks noChangeArrowheads="1"/>
          </p:cNvSpPr>
          <p:nvPr/>
        </p:nvSpPr>
        <p:spPr bwMode="auto">
          <a:xfrm>
            <a:off x="4876800" y="3505200"/>
            <a:ext cx="2133600" cy="2446824"/>
          </a:xfrm>
          <a:prstGeom prst="rect">
            <a:avLst/>
          </a:prstGeom>
          <a:noFill/>
          <a:ln w="9525">
            <a:noFill/>
            <a:miter lim="800000"/>
            <a:headEnd/>
            <a:tailEnd/>
          </a:ln>
        </p:spPr>
        <p:txBody>
          <a:bodyPr wrap="square">
            <a:spAutoFit/>
          </a:bodyPr>
          <a:lstStyle/>
          <a:p>
            <a:pPr>
              <a:spcBef>
                <a:spcPct val="50000"/>
              </a:spcBef>
            </a:pPr>
            <a:r>
              <a:rPr lang="en-US" sz="1400" dirty="0" smtClean="0"/>
              <a:t>1:  </a:t>
            </a:r>
            <a:r>
              <a:rPr lang="en-US" dirty="0" smtClean="0"/>
              <a:t>r1</a:t>
            </a:r>
            <a:r>
              <a:rPr lang="en-US" dirty="0"/>
              <a:t>:=A</a:t>
            </a:r>
          </a:p>
          <a:p>
            <a:pPr>
              <a:spcBef>
                <a:spcPct val="50000"/>
              </a:spcBef>
            </a:pPr>
            <a:r>
              <a:rPr lang="en-US" sz="1400" dirty="0" smtClean="0"/>
              <a:t>2:</a:t>
            </a:r>
            <a:r>
              <a:rPr lang="en-US" dirty="0" smtClean="0"/>
              <a:t>  r2</a:t>
            </a:r>
            <a:r>
              <a:rPr lang="en-US" dirty="0"/>
              <a:t>:=B</a:t>
            </a:r>
          </a:p>
          <a:p>
            <a:pPr>
              <a:spcBef>
                <a:spcPct val="50000"/>
              </a:spcBef>
            </a:pPr>
            <a:r>
              <a:rPr lang="en-US" sz="1400" dirty="0" smtClean="0"/>
              <a:t>3:</a:t>
            </a:r>
            <a:r>
              <a:rPr lang="en-US" dirty="0" smtClean="0"/>
              <a:t>  if </a:t>
            </a:r>
            <a:r>
              <a:rPr lang="en-US" dirty="0"/>
              <a:t>r1&lt;=r2 </a:t>
            </a:r>
            <a:r>
              <a:rPr lang="en-US" dirty="0" err="1"/>
              <a:t>goto</a:t>
            </a:r>
            <a:r>
              <a:rPr lang="en-US" dirty="0"/>
              <a:t> 7</a:t>
            </a:r>
          </a:p>
          <a:p>
            <a:pPr>
              <a:spcBef>
                <a:spcPct val="50000"/>
              </a:spcBef>
            </a:pPr>
            <a:r>
              <a:rPr lang="en-US" sz="1400" dirty="0" smtClean="0"/>
              <a:t>4:</a:t>
            </a:r>
            <a:r>
              <a:rPr lang="en-US" dirty="0" smtClean="0"/>
              <a:t>  r1 </a:t>
            </a:r>
            <a:r>
              <a:rPr lang="en-US" dirty="0"/>
              <a:t>:= C</a:t>
            </a:r>
          </a:p>
          <a:p>
            <a:pPr>
              <a:spcBef>
                <a:spcPct val="50000"/>
              </a:spcBef>
            </a:pPr>
            <a:r>
              <a:rPr lang="en-US" sz="1400" dirty="0" smtClean="0"/>
              <a:t>5:</a:t>
            </a:r>
            <a:r>
              <a:rPr lang="en-US" dirty="0" smtClean="0"/>
              <a:t>  r2 </a:t>
            </a:r>
            <a:r>
              <a:rPr lang="en-US" dirty="0"/>
              <a:t>:= D</a:t>
            </a:r>
          </a:p>
          <a:p>
            <a:pPr>
              <a:spcBef>
                <a:spcPct val="50000"/>
              </a:spcBef>
            </a:pPr>
            <a:r>
              <a:rPr lang="en-US" sz="1400" dirty="0" smtClean="0"/>
              <a:t>6:</a:t>
            </a:r>
            <a:r>
              <a:rPr lang="en-US" dirty="0" smtClean="0"/>
              <a:t>  if </a:t>
            </a:r>
            <a:r>
              <a:rPr lang="en-US" dirty="0"/>
              <a:t>r1 &gt; r2 </a:t>
            </a:r>
            <a:r>
              <a:rPr lang="en-US" dirty="0" err="1"/>
              <a:t>goto</a:t>
            </a:r>
            <a:r>
              <a:rPr lang="en-US" dirty="0"/>
              <a:t> 10</a:t>
            </a:r>
          </a:p>
        </p:txBody>
      </p:sp>
      <p:sp>
        <p:nvSpPr>
          <p:cNvPr id="60437" name="Line 21"/>
          <p:cNvSpPr>
            <a:spLocks noChangeShapeType="1"/>
          </p:cNvSpPr>
          <p:nvPr/>
        </p:nvSpPr>
        <p:spPr bwMode="auto">
          <a:xfrm flipH="1">
            <a:off x="1219200" y="4343400"/>
            <a:ext cx="304800" cy="990600"/>
          </a:xfrm>
          <a:prstGeom prst="line">
            <a:avLst/>
          </a:prstGeom>
          <a:noFill/>
          <a:ln w="9525">
            <a:solidFill>
              <a:srgbClr val="FF0066"/>
            </a:solidFill>
            <a:prstDash val="dash"/>
            <a:round/>
            <a:headEnd/>
            <a:tailEnd type="triangle" w="med" len="med"/>
          </a:ln>
        </p:spPr>
        <p:txBody>
          <a:bodyPr/>
          <a:lstStyle/>
          <a:p>
            <a:endParaRPr lang="en-US"/>
          </a:p>
        </p:txBody>
      </p:sp>
      <p:sp>
        <p:nvSpPr>
          <p:cNvPr id="60438" name="Line 22"/>
          <p:cNvSpPr>
            <a:spLocks noChangeShapeType="1"/>
          </p:cNvSpPr>
          <p:nvPr/>
        </p:nvSpPr>
        <p:spPr bwMode="auto">
          <a:xfrm>
            <a:off x="1905000" y="4191000"/>
            <a:ext cx="609600" cy="838200"/>
          </a:xfrm>
          <a:prstGeom prst="line">
            <a:avLst/>
          </a:prstGeom>
          <a:noFill/>
          <a:ln w="9525">
            <a:solidFill>
              <a:srgbClr val="FF0066"/>
            </a:solidFill>
            <a:prstDash val="dash"/>
            <a:round/>
            <a:headEnd/>
            <a:tailEnd type="triangle" w="med" len="med"/>
          </a:ln>
        </p:spPr>
        <p:txBody>
          <a:bodyPr/>
          <a:lstStyle/>
          <a:p>
            <a:endParaRPr lang="en-US"/>
          </a:p>
        </p:txBody>
      </p:sp>
      <p:sp>
        <p:nvSpPr>
          <p:cNvPr id="60439" name="Text Box 23"/>
          <p:cNvSpPr txBox="1">
            <a:spLocks noChangeArrowheads="1"/>
          </p:cNvSpPr>
          <p:nvPr/>
        </p:nvSpPr>
        <p:spPr bwMode="auto">
          <a:xfrm>
            <a:off x="6477000" y="3505200"/>
            <a:ext cx="2971800" cy="2862322"/>
          </a:xfrm>
          <a:prstGeom prst="rect">
            <a:avLst/>
          </a:prstGeom>
          <a:noFill/>
          <a:ln w="9525">
            <a:noFill/>
            <a:miter lim="800000"/>
            <a:headEnd/>
            <a:tailEnd/>
          </a:ln>
        </p:spPr>
        <p:txBody>
          <a:bodyPr wrap="square">
            <a:spAutoFit/>
          </a:bodyPr>
          <a:lstStyle/>
          <a:p>
            <a:pPr>
              <a:spcBef>
                <a:spcPct val="50000"/>
              </a:spcBef>
            </a:pPr>
            <a:r>
              <a:rPr lang="en-US" dirty="0"/>
              <a:t>       </a:t>
            </a:r>
            <a:r>
              <a:rPr lang="en-US" sz="1400" dirty="0" smtClean="0"/>
              <a:t>7:</a:t>
            </a:r>
            <a:r>
              <a:rPr lang="en-US" dirty="0" smtClean="0"/>
              <a:t>  r1 </a:t>
            </a:r>
            <a:r>
              <a:rPr lang="en-US" dirty="0"/>
              <a:t>:= E</a:t>
            </a:r>
          </a:p>
          <a:p>
            <a:pPr>
              <a:spcBef>
                <a:spcPct val="50000"/>
              </a:spcBef>
            </a:pPr>
            <a:r>
              <a:rPr lang="en-US" dirty="0"/>
              <a:t>       </a:t>
            </a:r>
            <a:r>
              <a:rPr lang="en-US" sz="1400" dirty="0" smtClean="0"/>
              <a:t>8:</a:t>
            </a:r>
            <a:r>
              <a:rPr lang="en-US" dirty="0" smtClean="0"/>
              <a:t>  r2 </a:t>
            </a:r>
            <a:r>
              <a:rPr lang="en-US" dirty="0"/>
              <a:t>:= F</a:t>
            </a:r>
          </a:p>
          <a:p>
            <a:pPr>
              <a:spcBef>
                <a:spcPct val="50000"/>
              </a:spcBef>
            </a:pPr>
            <a:r>
              <a:rPr lang="en-US" dirty="0"/>
              <a:t>       </a:t>
            </a:r>
            <a:r>
              <a:rPr lang="en-US" sz="1400" dirty="0" smtClean="0"/>
              <a:t>9:</a:t>
            </a:r>
            <a:r>
              <a:rPr lang="en-US" dirty="0" smtClean="0"/>
              <a:t>   </a:t>
            </a:r>
            <a:r>
              <a:rPr lang="en-US" dirty="0"/>
              <a:t>if r1 = r2 </a:t>
            </a:r>
            <a:r>
              <a:rPr lang="en-US" dirty="0" err="1"/>
              <a:t>goto</a:t>
            </a:r>
            <a:r>
              <a:rPr lang="en-US" dirty="0"/>
              <a:t> 12</a:t>
            </a:r>
          </a:p>
          <a:p>
            <a:pPr>
              <a:spcBef>
                <a:spcPct val="50000"/>
              </a:spcBef>
            </a:pPr>
            <a:r>
              <a:rPr lang="en-US" dirty="0"/>
              <a:t>       </a:t>
            </a:r>
            <a:r>
              <a:rPr lang="en-US" sz="1400" dirty="0" smtClean="0"/>
              <a:t>10:</a:t>
            </a:r>
            <a:r>
              <a:rPr lang="en-US" dirty="0" smtClean="0"/>
              <a:t>  </a:t>
            </a:r>
            <a:r>
              <a:rPr lang="en-US" dirty="0" err="1" smtClean="0"/>
              <a:t>then_clause</a:t>
            </a:r>
            <a:endParaRPr lang="en-US" dirty="0"/>
          </a:p>
          <a:p>
            <a:pPr>
              <a:spcBef>
                <a:spcPct val="50000"/>
              </a:spcBef>
            </a:pPr>
            <a:r>
              <a:rPr lang="en-US" dirty="0"/>
              <a:t>       </a:t>
            </a:r>
            <a:r>
              <a:rPr lang="en-US" sz="1400" dirty="0" smtClean="0"/>
              <a:t>11:</a:t>
            </a:r>
            <a:r>
              <a:rPr lang="en-US" dirty="0" smtClean="0"/>
              <a:t>  </a:t>
            </a:r>
            <a:r>
              <a:rPr lang="en-US" dirty="0" err="1" smtClean="0"/>
              <a:t>goto</a:t>
            </a:r>
            <a:r>
              <a:rPr lang="en-US" dirty="0" smtClean="0"/>
              <a:t> </a:t>
            </a:r>
            <a:r>
              <a:rPr lang="en-US" dirty="0"/>
              <a:t>13</a:t>
            </a:r>
          </a:p>
          <a:p>
            <a:pPr>
              <a:spcBef>
                <a:spcPct val="50000"/>
              </a:spcBef>
            </a:pPr>
            <a:r>
              <a:rPr lang="en-US" dirty="0"/>
              <a:t>       </a:t>
            </a:r>
            <a:r>
              <a:rPr lang="en-US" sz="1400" dirty="0" smtClean="0"/>
              <a:t>12:</a:t>
            </a:r>
            <a:r>
              <a:rPr lang="en-US" dirty="0" smtClean="0"/>
              <a:t>  </a:t>
            </a:r>
            <a:r>
              <a:rPr lang="en-US" dirty="0" err="1" smtClean="0"/>
              <a:t>else_clause</a:t>
            </a:r>
            <a:endParaRPr lang="en-US" dirty="0"/>
          </a:p>
          <a:p>
            <a:pPr>
              <a:spcBef>
                <a:spcPct val="50000"/>
              </a:spcBef>
            </a:pPr>
            <a:endParaRPr lang="en-US" dirty="0"/>
          </a:p>
        </p:txBody>
      </p:sp>
      <p:sp>
        <p:nvSpPr>
          <p:cNvPr id="60440" name="Line 24"/>
          <p:cNvSpPr>
            <a:spLocks noChangeShapeType="1"/>
          </p:cNvSpPr>
          <p:nvPr/>
        </p:nvSpPr>
        <p:spPr bwMode="auto">
          <a:xfrm>
            <a:off x="2514600" y="3276600"/>
            <a:ext cx="838200" cy="1143000"/>
          </a:xfrm>
          <a:prstGeom prst="line">
            <a:avLst/>
          </a:prstGeom>
          <a:noFill/>
          <a:ln w="9525">
            <a:solidFill>
              <a:srgbClr val="FF0066"/>
            </a:solidFill>
            <a:prstDash val="dash"/>
            <a:round/>
            <a:headEnd/>
            <a:tailEnd type="triangle" w="med" len="med"/>
          </a:ln>
        </p:spPr>
        <p:txBody>
          <a:bodyPr/>
          <a:lstStyle/>
          <a:p>
            <a:endParaRPr lang="en-US"/>
          </a:p>
        </p:txBody>
      </p:sp>
      <p:sp>
        <p:nvSpPr>
          <p:cNvPr id="60441" name="Text Box 25"/>
          <p:cNvSpPr txBox="1">
            <a:spLocks noChangeArrowheads="1"/>
          </p:cNvSpPr>
          <p:nvPr/>
        </p:nvSpPr>
        <p:spPr bwMode="auto">
          <a:xfrm>
            <a:off x="5867400" y="1143000"/>
            <a:ext cx="2819400" cy="915988"/>
          </a:xfrm>
          <a:prstGeom prst="rect">
            <a:avLst/>
          </a:prstGeom>
          <a:noFill/>
          <a:ln w="9525">
            <a:noFill/>
            <a:miter lim="800000"/>
            <a:headEnd/>
            <a:tailEnd/>
          </a:ln>
        </p:spPr>
        <p:txBody>
          <a:bodyPr>
            <a:spAutoFit/>
          </a:bodyPr>
          <a:lstStyle/>
          <a:p>
            <a:pPr>
              <a:spcBef>
                <a:spcPct val="50000"/>
              </a:spcBef>
            </a:pPr>
            <a:r>
              <a:rPr lang="en-US"/>
              <a:t>assume then_clause and else_clause are each one instruction</a:t>
            </a:r>
          </a:p>
        </p:txBody>
      </p:sp>
      <p:sp>
        <p:nvSpPr>
          <p:cNvPr id="26" name="Slide Number Placeholder 25"/>
          <p:cNvSpPr>
            <a:spLocks noGrp="1"/>
          </p:cNvSpPr>
          <p:nvPr>
            <p:ph type="sldNum" sz="quarter" idx="12"/>
          </p:nvPr>
        </p:nvSpPr>
        <p:spPr/>
        <p:txBody>
          <a:bodyPr/>
          <a:lstStyle/>
          <a:p>
            <a:pPr>
              <a:defRPr/>
            </a:pPr>
            <a:fld id="{5E6B495E-2C94-447C-A733-3659DF22D547}" type="slidenum">
              <a:rPr lang="en-US" smtClean="0"/>
              <a:pPr>
                <a:defRPr/>
              </a:pPr>
              <a:t>67</a:t>
            </a:fld>
            <a:endParaRPr lang="en-US"/>
          </a:p>
        </p:txBody>
      </p:sp>
      <p:sp>
        <p:nvSpPr>
          <p:cNvPr id="2" name="Rectangle 1"/>
          <p:cNvSpPr/>
          <p:nvPr/>
        </p:nvSpPr>
        <p:spPr>
          <a:xfrm>
            <a:off x="76200" y="112713"/>
            <a:ext cx="4572000" cy="6463308"/>
          </a:xfrm>
          <a:prstGeom prst="rect">
            <a:avLst/>
          </a:prstGeom>
          <a:solidFill>
            <a:srgbClr val="99FF66"/>
          </a:solidFill>
        </p:spPr>
        <p:txBody>
          <a:bodyPr>
            <a:spAutoFit/>
          </a:bodyPr>
          <a:lstStyle/>
          <a:p>
            <a:r>
              <a:rPr lang="en-US" dirty="0"/>
              <a:t> 45  iload_1 [A]</a:t>
            </a:r>
          </a:p>
          <a:p>
            <a:r>
              <a:rPr lang="en-US" dirty="0"/>
              <a:t>    46  iload_2 [B]</a:t>
            </a:r>
          </a:p>
          <a:p>
            <a:r>
              <a:rPr lang="en-US" dirty="0"/>
              <a:t>    47  </a:t>
            </a:r>
            <a:r>
              <a:rPr lang="en-US" dirty="0" err="1"/>
              <a:t>if_icmple</a:t>
            </a:r>
            <a:r>
              <a:rPr lang="en-US" dirty="0"/>
              <a:t> 56</a:t>
            </a:r>
          </a:p>
          <a:p>
            <a:r>
              <a:rPr lang="en-US" dirty="0"/>
              <a:t>    50  iload_3 [C]</a:t>
            </a:r>
          </a:p>
          <a:p>
            <a:r>
              <a:rPr lang="en-US" dirty="0"/>
              <a:t>    51  </a:t>
            </a:r>
            <a:r>
              <a:rPr lang="en-US" dirty="0" err="1"/>
              <a:t>iload</a:t>
            </a:r>
            <a:r>
              <a:rPr lang="en-US" dirty="0"/>
              <a:t> 4 [D]</a:t>
            </a:r>
          </a:p>
          <a:p>
            <a:r>
              <a:rPr lang="en-US" dirty="0"/>
              <a:t>    53  </a:t>
            </a:r>
            <a:r>
              <a:rPr lang="en-US" dirty="0" err="1"/>
              <a:t>if_icmpgt</a:t>
            </a:r>
            <a:r>
              <a:rPr lang="en-US" dirty="0"/>
              <a:t> 63</a:t>
            </a:r>
          </a:p>
          <a:p>
            <a:r>
              <a:rPr lang="en-US" dirty="0"/>
              <a:t>    56  </a:t>
            </a:r>
            <a:r>
              <a:rPr lang="en-US" dirty="0" err="1"/>
              <a:t>iload</a:t>
            </a:r>
            <a:r>
              <a:rPr lang="en-US" dirty="0"/>
              <a:t> 5 [E]</a:t>
            </a:r>
          </a:p>
          <a:p>
            <a:r>
              <a:rPr lang="en-US" dirty="0"/>
              <a:t>    58  </a:t>
            </a:r>
            <a:r>
              <a:rPr lang="en-US" dirty="0" err="1"/>
              <a:t>iload</a:t>
            </a:r>
            <a:r>
              <a:rPr lang="en-US" dirty="0"/>
              <a:t> 6 [F]</a:t>
            </a:r>
          </a:p>
          <a:p>
            <a:r>
              <a:rPr lang="en-US" dirty="0"/>
              <a:t>    60  </a:t>
            </a:r>
            <a:r>
              <a:rPr lang="en-US" dirty="0" err="1"/>
              <a:t>if_icmpeq</a:t>
            </a:r>
            <a:r>
              <a:rPr lang="en-US" dirty="0"/>
              <a:t> 74</a:t>
            </a:r>
          </a:p>
          <a:p>
            <a:r>
              <a:rPr lang="en-US" dirty="0"/>
              <a:t>    63  </a:t>
            </a:r>
            <a:r>
              <a:rPr lang="en-US" dirty="0" err="1"/>
              <a:t>getstatic</a:t>
            </a:r>
            <a:r>
              <a:rPr lang="en-US" dirty="0"/>
              <a:t> </a:t>
            </a:r>
            <a:r>
              <a:rPr lang="en-US" dirty="0" err="1"/>
              <a:t>java.lang.System.out</a:t>
            </a:r>
            <a:r>
              <a:rPr lang="en-US" dirty="0"/>
              <a:t> : </a:t>
            </a:r>
            <a:r>
              <a:rPr lang="en-US" dirty="0" err="1"/>
              <a:t>java.io.PrintStream</a:t>
            </a:r>
            <a:r>
              <a:rPr lang="en-US" dirty="0"/>
              <a:t> [22]</a:t>
            </a:r>
          </a:p>
          <a:p>
            <a:r>
              <a:rPr lang="en-US" dirty="0"/>
              <a:t>    66  </a:t>
            </a:r>
            <a:r>
              <a:rPr lang="en-US" dirty="0" err="1"/>
              <a:t>ldc</a:t>
            </a:r>
            <a:r>
              <a:rPr lang="en-US" dirty="0"/>
              <a:t> &lt;String "if"&gt; [28]</a:t>
            </a:r>
          </a:p>
          <a:p>
            <a:r>
              <a:rPr lang="en-US" dirty="0"/>
              <a:t>    68  </a:t>
            </a:r>
            <a:r>
              <a:rPr lang="en-US" dirty="0" err="1"/>
              <a:t>invokevirtual</a:t>
            </a:r>
            <a:r>
              <a:rPr lang="en-US" dirty="0"/>
              <a:t> </a:t>
            </a:r>
            <a:r>
              <a:rPr lang="en-US" dirty="0" err="1"/>
              <a:t>java.io.PrintStream.println</a:t>
            </a:r>
            <a:r>
              <a:rPr lang="en-US" dirty="0"/>
              <a:t>(</a:t>
            </a:r>
            <a:r>
              <a:rPr lang="en-US" dirty="0" err="1"/>
              <a:t>java.lang.String</a:t>
            </a:r>
            <a:r>
              <a:rPr lang="en-US" dirty="0"/>
              <a:t>) : void [30]</a:t>
            </a:r>
          </a:p>
          <a:p>
            <a:r>
              <a:rPr lang="en-US" dirty="0"/>
              <a:t>    71  </a:t>
            </a:r>
            <a:r>
              <a:rPr lang="en-US" dirty="0" err="1"/>
              <a:t>goto</a:t>
            </a:r>
            <a:r>
              <a:rPr lang="en-US" dirty="0"/>
              <a:t> 82</a:t>
            </a:r>
          </a:p>
          <a:p>
            <a:r>
              <a:rPr lang="en-US" dirty="0"/>
              <a:t>    74  </a:t>
            </a:r>
            <a:r>
              <a:rPr lang="en-US" dirty="0" err="1"/>
              <a:t>getstatic</a:t>
            </a:r>
            <a:r>
              <a:rPr lang="en-US" dirty="0"/>
              <a:t> </a:t>
            </a:r>
            <a:r>
              <a:rPr lang="en-US" dirty="0" err="1"/>
              <a:t>java.lang.System.out</a:t>
            </a:r>
            <a:r>
              <a:rPr lang="en-US" dirty="0"/>
              <a:t> : </a:t>
            </a:r>
            <a:r>
              <a:rPr lang="en-US" dirty="0" err="1"/>
              <a:t>java.io.PrintStream</a:t>
            </a:r>
            <a:r>
              <a:rPr lang="en-US" dirty="0"/>
              <a:t> [22]</a:t>
            </a:r>
          </a:p>
          <a:p>
            <a:r>
              <a:rPr lang="en-US" dirty="0"/>
              <a:t>    77  </a:t>
            </a:r>
            <a:r>
              <a:rPr lang="en-US" dirty="0" err="1"/>
              <a:t>ldc</a:t>
            </a:r>
            <a:r>
              <a:rPr lang="en-US" dirty="0"/>
              <a:t> &lt;String "else"&gt; [36]</a:t>
            </a:r>
          </a:p>
          <a:p>
            <a:r>
              <a:rPr lang="en-US" dirty="0"/>
              <a:t>    79  </a:t>
            </a:r>
            <a:r>
              <a:rPr lang="en-US" dirty="0" err="1"/>
              <a:t>invokevirtual</a:t>
            </a:r>
            <a:r>
              <a:rPr lang="en-US" dirty="0"/>
              <a:t> </a:t>
            </a:r>
            <a:r>
              <a:rPr lang="en-US" dirty="0" err="1"/>
              <a:t>java.io.PrintStream.println</a:t>
            </a:r>
            <a:r>
              <a:rPr lang="en-US" dirty="0"/>
              <a:t>(</a:t>
            </a:r>
            <a:r>
              <a:rPr lang="en-US" dirty="0" err="1"/>
              <a:t>java.lang.String</a:t>
            </a:r>
            <a:r>
              <a:rPr lang="en-US" dirty="0"/>
              <a:t>) : void [30]</a:t>
            </a:r>
          </a:p>
          <a:p>
            <a:r>
              <a:rPr lang="en-US" dirty="0"/>
              <a:t>    82  return</a:t>
            </a:r>
          </a:p>
        </p:txBody>
      </p:sp>
    </p:spTree>
    <p:extLst>
      <p:ext uri="{BB962C8B-B14F-4D97-AF65-F5344CB8AC3E}">
        <p14:creationId xmlns:p14="http://schemas.microsoft.com/office/powerpoint/2010/main" val="11862521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eaLnBrk="1" hangingPunct="1">
              <a:lnSpc>
                <a:spcPct val="90000"/>
              </a:lnSpc>
              <a:buFontTx/>
              <a:buNone/>
            </a:pPr>
            <a:r>
              <a:rPr lang="en-US" smtClean="0"/>
              <a:t>Rather than</a:t>
            </a:r>
          </a:p>
          <a:p>
            <a:pPr eaLnBrk="1" hangingPunct="1">
              <a:lnSpc>
                <a:spcPct val="90000"/>
              </a:lnSpc>
              <a:buFontTx/>
              <a:buNone/>
            </a:pPr>
            <a:endParaRPr lang="en-US" smtClean="0"/>
          </a:p>
          <a:p>
            <a:pPr eaLnBrk="1" hangingPunct="1">
              <a:lnSpc>
                <a:spcPct val="90000"/>
              </a:lnSpc>
              <a:buFontTx/>
              <a:buNone/>
            </a:pPr>
            <a:r>
              <a:rPr lang="en-US" smtClean="0">
                <a:solidFill>
                  <a:srgbClr val="0066FF"/>
                </a:solidFill>
              </a:rPr>
              <a:t>i := expr</a:t>
            </a:r>
          </a:p>
          <a:p>
            <a:pPr eaLnBrk="1" hangingPunct="1">
              <a:lnSpc>
                <a:spcPct val="90000"/>
              </a:lnSpc>
              <a:buFontTx/>
              <a:buNone/>
            </a:pPr>
            <a:r>
              <a:rPr lang="en-US" smtClean="0">
                <a:solidFill>
                  <a:srgbClr val="0066FF"/>
                </a:solidFill>
              </a:rPr>
              <a:t>if i = 1 then ..</a:t>
            </a:r>
          </a:p>
          <a:p>
            <a:pPr eaLnBrk="1" hangingPunct="1">
              <a:lnSpc>
                <a:spcPct val="90000"/>
              </a:lnSpc>
              <a:buFontTx/>
              <a:buNone/>
            </a:pPr>
            <a:r>
              <a:rPr lang="en-US" smtClean="0">
                <a:solidFill>
                  <a:srgbClr val="0066FF"/>
                </a:solidFill>
              </a:rPr>
              <a:t>else if i = 2 then ...</a:t>
            </a:r>
          </a:p>
          <a:p>
            <a:pPr eaLnBrk="1" hangingPunct="1">
              <a:lnSpc>
                <a:spcPct val="90000"/>
              </a:lnSpc>
              <a:buFontTx/>
              <a:buNone/>
            </a:pPr>
            <a:r>
              <a:rPr lang="en-US" smtClean="0">
                <a:solidFill>
                  <a:srgbClr val="0066FF"/>
                </a:solidFill>
              </a:rPr>
              <a:t>...</a:t>
            </a:r>
          </a:p>
          <a:p>
            <a:pPr eaLnBrk="1" hangingPunct="1">
              <a:lnSpc>
                <a:spcPct val="90000"/>
              </a:lnSpc>
              <a:buFontTx/>
              <a:buNone/>
            </a:pPr>
            <a:r>
              <a:rPr lang="en-US" smtClean="0">
                <a:solidFill>
                  <a:srgbClr val="0066FF"/>
                </a:solidFill>
              </a:rPr>
              <a:t>else if i= 10 then ...</a:t>
            </a:r>
          </a:p>
          <a:p>
            <a:pPr eaLnBrk="1" hangingPunct="1">
              <a:lnSpc>
                <a:spcPct val="90000"/>
              </a:lnSpc>
              <a:buFontTx/>
              <a:buNone/>
            </a:pPr>
            <a:r>
              <a:rPr lang="en-US" smtClean="0">
                <a:solidFill>
                  <a:srgbClr val="0066FF"/>
                </a:solidFill>
              </a:rPr>
              <a:t>else ...</a:t>
            </a:r>
          </a:p>
          <a:p>
            <a:pPr eaLnBrk="1" hangingPunct="1">
              <a:lnSpc>
                <a:spcPct val="90000"/>
              </a:lnSpc>
              <a:buFontTx/>
              <a:buNone/>
            </a:pPr>
            <a:r>
              <a:rPr lang="en-US" smtClean="0">
                <a:solidFill>
                  <a:srgbClr val="0066FF"/>
                </a:solidFill>
              </a:rPr>
              <a:t>end</a:t>
            </a:r>
          </a:p>
          <a:p>
            <a:pPr eaLnBrk="1" hangingPunct="1">
              <a:lnSpc>
                <a:spcPct val="90000"/>
              </a:lnSpc>
              <a:buFontTx/>
              <a:buNone/>
            </a:pPr>
            <a:endParaRPr lang="en-US" smtClean="0">
              <a:solidFill>
                <a:srgbClr val="0066FF"/>
              </a:solidFill>
            </a:endParaRPr>
          </a:p>
        </p:txBody>
      </p:sp>
      <p:sp>
        <p:nvSpPr>
          <p:cNvPr id="5" name="Slide Number Placeholder 4"/>
          <p:cNvSpPr>
            <a:spLocks noGrp="1"/>
          </p:cNvSpPr>
          <p:nvPr>
            <p:ph type="sldNum" sz="quarter" idx="12"/>
          </p:nvPr>
        </p:nvSpPr>
        <p:spPr/>
        <p:txBody>
          <a:bodyPr/>
          <a:lstStyle/>
          <a:p>
            <a:pPr>
              <a:defRPr/>
            </a:pPr>
            <a:fld id="{06C7DFD6-E010-4F7E-B91F-E653DF3F4BBE}" type="slidenum">
              <a:rPr lang="en-US" smtClean="0"/>
              <a:pPr>
                <a:defRPr/>
              </a:pPr>
              <a:t>68</a:t>
            </a:fld>
            <a:endParaRPr lang="en-US"/>
          </a:p>
        </p:txBody>
      </p:sp>
      <p:sp>
        <p:nvSpPr>
          <p:cNvPr id="61442" name="Rectangle 2"/>
          <p:cNvSpPr>
            <a:spLocks noGrp="1" noChangeArrowheads="1"/>
          </p:cNvSpPr>
          <p:nvPr>
            <p:ph type="title"/>
          </p:nvPr>
        </p:nvSpPr>
        <p:spPr/>
        <p:txBody>
          <a:bodyPr/>
          <a:lstStyle/>
          <a:p>
            <a:pPr eaLnBrk="1" hangingPunct="1"/>
            <a:r>
              <a:rPr lang="en-US" smtClean="0"/>
              <a:t>Case/Switch statement</a:t>
            </a:r>
          </a:p>
        </p:txBody>
      </p:sp>
      <p:sp>
        <p:nvSpPr>
          <p:cNvPr id="61444" name="Rectangle 4"/>
          <p:cNvSpPr>
            <a:spLocks noGrp="1" noChangeArrowheads="1"/>
          </p:cNvSpPr>
          <p:nvPr>
            <p:ph sz="half" idx="4294967295"/>
          </p:nvPr>
        </p:nvSpPr>
        <p:spPr>
          <a:xfrm>
            <a:off x="5105400" y="1481138"/>
            <a:ext cx="4038600" cy="4525962"/>
          </a:xfrm>
        </p:spPr>
        <p:txBody>
          <a:bodyPr/>
          <a:lstStyle/>
          <a:p>
            <a:pPr eaLnBrk="1" hangingPunct="1">
              <a:lnSpc>
                <a:spcPct val="90000"/>
              </a:lnSpc>
              <a:buFontTx/>
              <a:buNone/>
            </a:pPr>
            <a:r>
              <a:rPr lang="en-US" smtClean="0"/>
              <a:t>write</a:t>
            </a:r>
          </a:p>
          <a:p>
            <a:pPr eaLnBrk="1" hangingPunct="1">
              <a:lnSpc>
                <a:spcPct val="90000"/>
              </a:lnSpc>
              <a:buFontTx/>
              <a:buNone/>
            </a:pPr>
            <a:endParaRPr lang="en-US" smtClean="0"/>
          </a:p>
          <a:p>
            <a:pPr eaLnBrk="1" hangingPunct="1">
              <a:lnSpc>
                <a:spcPct val="90000"/>
              </a:lnSpc>
              <a:buFontTx/>
              <a:buNone/>
            </a:pPr>
            <a:r>
              <a:rPr lang="en-US" smtClean="0">
                <a:solidFill>
                  <a:srgbClr val="0066FF"/>
                </a:solidFill>
              </a:rPr>
              <a:t>case </a:t>
            </a:r>
            <a:r>
              <a:rPr lang="en-US" i="1" smtClean="0">
                <a:solidFill>
                  <a:srgbClr val="0066FF"/>
                </a:solidFill>
              </a:rPr>
              <a:t>expr</a:t>
            </a:r>
            <a:r>
              <a:rPr lang="en-US" smtClean="0">
                <a:solidFill>
                  <a:srgbClr val="0066FF"/>
                </a:solidFill>
              </a:rPr>
              <a:t> of</a:t>
            </a:r>
          </a:p>
          <a:p>
            <a:pPr eaLnBrk="1" hangingPunct="1">
              <a:lnSpc>
                <a:spcPct val="90000"/>
              </a:lnSpc>
              <a:buFontTx/>
              <a:buNone/>
            </a:pPr>
            <a:r>
              <a:rPr lang="en-US" smtClean="0">
                <a:solidFill>
                  <a:srgbClr val="0066FF"/>
                </a:solidFill>
              </a:rPr>
              <a:t>   1: ....</a:t>
            </a:r>
          </a:p>
          <a:p>
            <a:pPr eaLnBrk="1" hangingPunct="1">
              <a:lnSpc>
                <a:spcPct val="90000"/>
              </a:lnSpc>
              <a:buFontTx/>
              <a:buNone/>
            </a:pPr>
            <a:r>
              <a:rPr lang="en-US" smtClean="0">
                <a:solidFill>
                  <a:srgbClr val="0066FF"/>
                </a:solidFill>
              </a:rPr>
              <a:t>   2: ....</a:t>
            </a:r>
          </a:p>
          <a:p>
            <a:pPr eaLnBrk="1" hangingPunct="1">
              <a:lnSpc>
                <a:spcPct val="90000"/>
              </a:lnSpc>
              <a:buFontTx/>
              <a:buNone/>
            </a:pPr>
            <a:r>
              <a:rPr lang="en-US" smtClean="0">
                <a:solidFill>
                  <a:srgbClr val="0066FF"/>
                </a:solidFill>
              </a:rPr>
              <a:t>   ….</a:t>
            </a:r>
          </a:p>
          <a:p>
            <a:pPr eaLnBrk="1" hangingPunct="1">
              <a:lnSpc>
                <a:spcPct val="90000"/>
              </a:lnSpc>
              <a:buFontTx/>
              <a:buNone/>
            </a:pPr>
            <a:r>
              <a:rPr lang="en-US" smtClean="0">
                <a:solidFill>
                  <a:srgbClr val="0066FF"/>
                </a:solidFill>
              </a:rPr>
              <a:t>   10: ...</a:t>
            </a:r>
          </a:p>
          <a:p>
            <a:pPr eaLnBrk="1" hangingPunct="1">
              <a:lnSpc>
                <a:spcPct val="90000"/>
              </a:lnSpc>
              <a:buFontTx/>
              <a:buNone/>
            </a:pPr>
            <a:r>
              <a:rPr lang="en-US" smtClean="0">
                <a:solidFill>
                  <a:srgbClr val="0066FF"/>
                </a:solidFill>
              </a:rPr>
              <a:t>   else ....</a:t>
            </a:r>
          </a:p>
          <a:p>
            <a:pPr eaLnBrk="1" hangingPunct="1">
              <a:lnSpc>
                <a:spcPct val="90000"/>
              </a:lnSpc>
              <a:buFontTx/>
              <a:buNone/>
            </a:pPr>
            <a:r>
              <a:rPr lang="en-US" smtClean="0">
                <a:solidFill>
                  <a:srgbClr val="0066FF"/>
                </a:solidFill>
              </a:rPr>
              <a:t>end</a:t>
            </a:r>
          </a:p>
          <a:p>
            <a:pPr eaLnBrk="1" hangingPunct="1">
              <a:lnSpc>
                <a:spcPct val="90000"/>
              </a:lnSpc>
            </a:pPr>
            <a:endParaRPr lang="en-US" smtClean="0">
              <a:solidFill>
                <a:srgbClr val="0066FF"/>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457200" y="609600"/>
            <a:ext cx="8229600" cy="5516563"/>
          </a:xfrm>
        </p:spPr>
        <p:txBody>
          <a:bodyPr/>
          <a:lstStyle/>
          <a:p>
            <a:pPr eaLnBrk="1" hangingPunct="1">
              <a:lnSpc>
                <a:spcPct val="80000"/>
              </a:lnSpc>
            </a:pPr>
            <a:r>
              <a:rPr lang="en-US" sz="2000" smtClean="0"/>
              <a:t>Rather than testing each case sequentially, the case statement may  </a:t>
            </a:r>
            <a:r>
              <a:rPr lang="en-US" sz="2000" smtClean="0">
                <a:solidFill>
                  <a:srgbClr val="0066FF"/>
                </a:solidFill>
              </a:rPr>
              <a:t>compute</a:t>
            </a:r>
            <a:r>
              <a:rPr lang="en-US" sz="2000" smtClean="0"/>
              <a:t> the address of the jump target.</a:t>
            </a:r>
          </a:p>
          <a:p>
            <a:pPr eaLnBrk="1" hangingPunct="1">
              <a:lnSpc>
                <a:spcPct val="80000"/>
              </a:lnSpc>
              <a:buFontTx/>
              <a:buNone/>
            </a:pPr>
            <a:endParaRPr lang="en-US" sz="2000" smtClean="0"/>
          </a:p>
          <a:p>
            <a:pPr eaLnBrk="1" hangingPunct="1">
              <a:lnSpc>
                <a:spcPct val="80000"/>
              </a:lnSpc>
              <a:buFontTx/>
              <a:buNone/>
            </a:pPr>
            <a:r>
              <a:rPr lang="en-US" sz="2400" smtClean="0"/>
              <a:t>Implementation techniques</a:t>
            </a:r>
          </a:p>
          <a:p>
            <a:pPr eaLnBrk="1" hangingPunct="1">
              <a:lnSpc>
                <a:spcPct val="80000"/>
              </a:lnSpc>
            </a:pPr>
            <a:r>
              <a:rPr lang="en-US" sz="2000" smtClean="0"/>
              <a:t>Jump table </a:t>
            </a:r>
          </a:p>
          <a:p>
            <a:pPr lvl="1" eaLnBrk="1" hangingPunct="1">
              <a:lnSpc>
                <a:spcPct val="80000"/>
              </a:lnSpc>
            </a:pPr>
            <a:r>
              <a:rPr lang="en-US" sz="1800" smtClean="0"/>
              <a:t>T[expr] gives address to jump to for that value of expression.</a:t>
            </a:r>
          </a:p>
          <a:p>
            <a:pPr lvl="1" eaLnBrk="1" hangingPunct="1">
              <a:lnSpc>
                <a:spcPct val="80000"/>
              </a:lnSpc>
            </a:pPr>
            <a:r>
              <a:rPr lang="en-US" sz="1800" smtClean="0"/>
              <a:t>Good choice if range of case statement labels small and dense.</a:t>
            </a:r>
          </a:p>
          <a:p>
            <a:pPr lvl="1" eaLnBrk="1" hangingPunct="1">
              <a:lnSpc>
                <a:spcPct val="80000"/>
              </a:lnSpc>
            </a:pPr>
            <a:r>
              <a:rPr lang="en-US" sz="1800" smtClean="0"/>
              <a:t>Need an entry for every possible value (doesn’t handle intervals explicitly)</a:t>
            </a:r>
          </a:p>
          <a:p>
            <a:pPr eaLnBrk="1" hangingPunct="1">
              <a:lnSpc>
                <a:spcPct val="80000"/>
              </a:lnSpc>
            </a:pPr>
            <a:r>
              <a:rPr lang="en-US" sz="2000" smtClean="0"/>
              <a:t>Sequential testing</a:t>
            </a:r>
          </a:p>
          <a:p>
            <a:pPr lvl="1" eaLnBrk="1" hangingPunct="1">
              <a:lnSpc>
                <a:spcPct val="80000"/>
              </a:lnSpc>
            </a:pPr>
            <a:r>
              <a:rPr lang="en-US" sz="1800" smtClean="0"/>
              <a:t>OK if number of labels is small</a:t>
            </a:r>
          </a:p>
          <a:p>
            <a:pPr eaLnBrk="1" hangingPunct="1">
              <a:lnSpc>
                <a:spcPct val="80000"/>
              </a:lnSpc>
            </a:pPr>
            <a:r>
              <a:rPr lang="en-US" sz="2000" smtClean="0"/>
              <a:t>Hash table</a:t>
            </a:r>
          </a:p>
          <a:p>
            <a:pPr lvl="1" eaLnBrk="1" hangingPunct="1">
              <a:lnSpc>
                <a:spcPct val="80000"/>
              </a:lnSpc>
            </a:pPr>
            <a:r>
              <a:rPr lang="en-US" sz="1800" smtClean="0"/>
              <a:t>Good choice if possible range of case statement is large while the actual number of values is sparse</a:t>
            </a:r>
          </a:p>
          <a:p>
            <a:pPr lvl="1" eaLnBrk="1" hangingPunct="1">
              <a:lnSpc>
                <a:spcPct val="80000"/>
              </a:lnSpc>
            </a:pPr>
            <a:r>
              <a:rPr lang="en-US" sz="1800" smtClean="0"/>
              <a:t>Does not handle intervals easily</a:t>
            </a:r>
          </a:p>
          <a:p>
            <a:pPr eaLnBrk="1" hangingPunct="1">
              <a:lnSpc>
                <a:spcPct val="80000"/>
              </a:lnSpc>
            </a:pPr>
            <a:r>
              <a:rPr lang="en-US" sz="2000" smtClean="0"/>
              <a:t>Binary search </a:t>
            </a:r>
          </a:p>
          <a:p>
            <a:pPr eaLnBrk="1" hangingPunct="1">
              <a:lnSpc>
                <a:spcPct val="80000"/>
              </a:lnSpc>
            </a:pPr>
            <a:r>
              <a:rPr lang="en-US" sz="2000" smtClean="0"/>
              <a:t>Production quality compiler must be able to use various lookup strategies.</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457200" y="609600"/>
            <a:ext cx="8229600" cy="5516563"/>
          </a:xfrm>
        </p:spPr>
        <p:txBody>
          <a:bodyPr/>
          <a:lstStyle/>
          <a:p>
            <a:pPr eaLnBrk="1" hangingPunct="1"/>
            <a:r>
              <a:rPr lang="en-US" sz="2800" smtClean="0"/>
              <a:t>Relative importance of different categories varies among language paradigms</a:t>
            </a:r>
          </a:p>
          <a:p>
            <a:pPr lvl="1" eaLnBrk="1" hangingPunct="1"/>
            <a:r>
              <a:rPr lang="en-US" sz="2400" smtClean="0"/>
              <a:t>sequencing </a:t>
            </a:r>
          </a:p>
          <a:p>
            <a:pPr lvl="2" eaLnBrk="1" hangingPunct="1"/>
            <a:r>
              <a:rPr lang="en-US" sz="2000" smtClean="0"/>
              <a:t>central to imperative languages</a:t>
            </a:r>
          </a:p>
          <a:p>
            <a:pPr lvl="2" eaLnBrk="1" hangingPunct="1"/>
            <a:r>
              <a:rPr lang="en-US" sz="2000" smtClean="0"/>
              <a:t>minor importance in functional languages, which emphasize expression evaluation</a:t>
            </a:r>
          </a:p>
          <a:p>
            <a:pPr lvl="1" eaLnBrk="1" hangingPunct="1"/>
            <a:r>
              <a:rPr lang="en-US" sz="2400" smtClean="0"/>
              <a:t>recursion</a:t>
            </a:r>
          </a:p>
          <a:p>
            <a:pPr lvl="2" eaLnBrk="1" hangingPunct="1"/>
            <a:r>
              <a:rPr lang="en-US" sz="2000" smtClean="0"/>
              <a:t>crucial in functional languages</a:t>
            </a:r>
          </a:p>
          <a:p>
            <a:pPr lvl="2" eaLnBrk="1" hangingPunct="1"/>
            <a:r>
              <a:rPr lang="en-US" sz="2000" smtClean="0"/>
              <a:t>available in imperative languages </a:t>
            </a:r>
          </a:p>
          <a:p>
            <a:pPr lvl="1" eaLnBrk="1" hangingPunct="1"/>
            <a:r>
              <a:rPr lang="en-US" sz="2400" smtClean="0"/>
              <a:t>iteration</a:t>
            </a:r>
          </a:p>
          <a:p>
            <a:pPr lvl="2" eaLnBrk="1" hangingPunct="1"/>
            <a:r>
              <a:rPr lang="en-US" sz="2000" smtClean="0"/>
              <a:t>emphasized in imperative languages</a:t>
            </a:r>
          </a:p>
          <a:p>
            <a:pPr lvl="1" eaLnBrk="1" hangingPunct="1"/>
            <a:r>
              <a:rPr lang="en-US" sz="2400" smtClean="0"/>
              <a:t>control flow (mostly) implicit in logic programming language</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pPr eaLnBrk="1" hangingPunct="1"/>
            <a:r>
              <a:rPr lang="en-US" smtClean="0"/>
              <a:t>Either iteration or recursion necessary for computational power.</a:t>
            </a:r>
            <a:endParaRPr lang="en-US" b="1" smtClean="0"/>
          </a:p>
          <a:p>
            <a:pPr eaLnBrk="1" hangingPunct="1"/>
            <a:r>
              <a:rPr lang="en-US" smtClean="0">
                <a:solidFill>
                  <a:srgbClr val="0066FF"/>
                </a:solidFill>
              </a:rPr>
              <a:t>enumeration controlled loop</a:t>
            </a:r>
          </a:p>
          <a:p>
            <a:pPr lvl="1" eaLnBrk="1" hangingPunct="1"/>
            <a:r>
              <a:rPr lang="en-US" smtClean="0"/>
              <a:t>executed once for every value in some given set</a:t>
            </a:r>
          </a:p>
          <a:p>
            <a:pPr lvl="1" eaLnBrk="1" hangingPunct="1"/>
            <a:r>
              <a:rPr lang="en-US" smtClean="0"/>
              <a:t>number of iterations known in advance</a:t>
            </a:r>
          </a:p>
          <a:p>
            <a:pPr eaLnBrk="1" hangingPunct="1"/>
            <a:r>
              <a:rPr lang="en-US" smtClean="0">
                <a:solidFill>
                  <a:srgbClr val="0066FF"/>
                </a:solidFill>
              </a:rPr>
              <a:t>logically controlled loop</a:t>
            </a:r>
          </a:p>
          <a:p>
            <a:pPr lvl="1" eaLnBrk="1" hangingPunct="1"/>
            <a:r>
              <a:rPr lang="en-US" smtClean="0"/>
              <a:t>executed until some condition changes value</a:t>
            </a:r>
          </a:p>
        </p:txBody>
      </p:sp>
      <p:sp>
        <p:nvSpPr>
          <p:cNvPr id="63490" name="Rectangle 2"/>
          <p:cNvSpPr>
            <a:spLocks noGrp="1" noChangeArrowheads="1"/>
          </p:cNvSpPr>
          <p:nvPr>
            <p:ph type="title"/>
          </p:nvPr>
        </p:nvSpPr>
        <p:spPr/>
        <p:txBody>
          <a:bodyPr/>
          <a:lstStyle/>
          <a:p>
            <a:pPr eaLnBrk="1" hangingPunct="1"/>
            <a:r>
              <a:rPr lang="en-US" smtClean="0"/>
              <a:t>Iteration</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idx="1"/>
          </p:nvPr>
        </p:nvSpPr>
        <p:spPr>
          <a:xfrm>
            <a:off x="457200" y="533400"/>
            <a:ext cx="8229600" cy="5592763"/>
          </a:xfrm>
        </p:spPr>
        <p:txBody>
          <a:bodyPr/>
          <a:lstStyle/>
          <a:p>
            <a:pPr eaLnBrk="1" hangingPunct="1"/>
            <a:r>
              <a:rPr lang="en-US" smtClean="0"/>
              <a:t>Enumeration controlled loop</a:t>
            </a:r>
          </a:p>
          <a:p>
            <a:pPr lvl="1" eaLnBrk="1" hangingPunct="1">
              <a:buFontTx/>
              <a:buNone/>
            </a:pPr>
            <a:endParaRPr lang="en-US" smtClean="0"/>
          </a:p>
          <a:p>
            <a:pPr eaLnBrk="1" hangingPunct="1"/>
            <a:r>
              <a:rPr lang="en-US" smtClean="0"/>
              <a:t>Modula-2</a:t>
            </a:r>
          </a:p>
          <a:p>
            <a:pPr lvl="1" eaLnBrk="1" hangingPunct="1">
              <a:buFontTx/>
              <a:buNone/>
            </a:pPr>
            <a:r>
              <a:rPr lang="en-US" smtClean="0">
                <a:solidFill>
                  <a:srgbClr val="0066FF"/>
                </a:solidFill>
              </a:rPr>
              <a:t>FOR i:= first TO last BY step</a:t>
            </a:r>
          </a:p>
          <a:p>
            <a:pPr lvl="1" eaLnBrk="1" hangingPunct="1"/>
            <a:r>
              <a:rPr lang="en-US" smtClean="0"/>
              <a:t>issues:  can i, first, last be modified in the loop?</a:t>
            </a:r>
          </a:p>
          <a:p>
            <a:pPr lvl="1" eaLnBrk="1" hangingPunct="1"/>
            <a:r>
              <a:rPr lang="en-US" smtClean="0"/>
              <a:t>what if first&gt; last?</a:t>
            </a:r>
          </a:p>
          <a:p>
            <a:pPr lvl="1" eaLnBrk="1" hangingPunct="1"/>
            <a:r>
              <a:rPr lang="en-US" smtClean="0"/>
              <a:t>what is value of i when loop has finished?</a:t>
            </a:r>
          </a:p>
          <a:p>
            <a:pPr lvl="1" eaLnBrk="1" hangingPunct="1"/>
            <a:r>
              <a:rPr lang="en-US" smtClean="0"/>
              <a:t>can control jump into loop from outside?</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457200" y="228600"/>
            <a:ext cx="8229600" cy="6400800"/>
          </a:xfrm>
        </p:spPr>
        <p:txBody>
          <a:bodyPr/>
          <a:lstStyle/>
          <a:p>
            <a:pPr eaLnBrk="1" hangingPunct="1">
              <a:lnSpc>
                <a:spcPct val="90000"/>
              </a:lnSpc>
            </a:pPr>
            <a:r>
              <a:rPr lang="en-US" b="1" smtClean="0">
                <a:solidFill>
                  <a:srgbClr val="0066FF"/>
                </a:solidFill>
              </a:rPr>
              <a:t>Iterators</a:t>
            </a:r>
            <a:r>
              <a:rPr lang="en-US" smtClean="0"/>
              <a:t>—separate the way to enumerate objects from the loop control.</a:t>
            </a:r>
          </a:p>
          <a:p>
            <a:pPr eaLnBrk="1" hangingPunct="1">
              <a:lnSpc>
                <a:spcPct val="90000"/>
              </a:lnSpc>
            </a:pPr>
            <a:r>
              <a:rPr lang="en-US" smtClean="0"/>
              <a:t>Example:  Java Collection classes</a:t>
            </a:r>
          </a:p>
          <a:p>
            <a:pPr lvl="2" eaLnBrk="1" hangingPunct="1">
              <a:lnSpc>
                <a:spcPct val="90000"/>
              </a:lnSpc>
              <a:buFontTx/>
              <a:buNone/>
            </a:pPr>
            <a:r>
              <a:rPr lang="en-US" b="1" smtClean="0">
                <a:solidFill>
                  <a:srgbClr val="0066FF"/>
                </a:solidFill>
              </a:rPr>
              <a:t>interface Iterator &lt;E&gt;</a:t>
            </a:r>
            <a:r>
              <a:rPr lang="en-US" smtClean="0"/>
              <a:t> </a:t>
            </a:r>
          </a:p>
          <a:p>
            <a:pPr lvl="3" eaLnBrk="1" hangingPunct="1">
              <a:lnSpc>
                <a:spcPct val="90000"/>
              </a:lnSpc>
              <a:buFontTx/>
              <a:buNone/>
            </a:pPr>
            <a:r>
              <a:rPr lang="en-US" smtClean="0"/>
              <a:t>boolean </a:t>
            </a:r>
            <a:r>
              <a:rPr lang="en-US" smtClean="0">
                <a:solidFill>
                  <a:srgbClr val="0066FF"/>
                </a:solidFill>
              </a:rPr>
              <a:t>hasNext</a:t>
            </a:r>
            <a:r>
              <a:rPr lang="en-US" smtClean="0"/>
              <a:t>() </a:t>
            </a:r>
          </a:p>
          <a:p>
            <a:pPr lvl="4" eaLnBrk="1" hangingPunct="1">
              <a:lnSpc>
                <a:spcPct val="90000"/>
              </a:lnSpc>
              <a:buFontTx/>
              <a:buNone/>
            </a:pPr>
            <a:r>
              <a:rPr lang="en-US" smtClean="0"/>
              <a:t>Returns true if the iteration has more elements.  </a:t>
            </a:r>
            <a:endParaRPr lang="en-US" smtClean="0">
              <a:hlinkClick r:id="rId2" tooltip="type parameter in Iterator"/>
            </a:endParaRPr>
          </a:p>
          <a:p>
            <a:pPr lvl="3" eaLnBrk="1" hangingPunct="1">
              <a:lnSpc>
                <a:spcPct val="90000"/>
              </a:lnSpc>
              <a:buFontTx/>
              <a:buNone/>
            </a:pPr>
            <a:r>
              <a:rPr lang="en-US" smtClean="0"/>
              <a:t>E </a:t>
            </a:r>
            <a:r>
              <a:rPr lang="en-US" smtClean="0">
                <a:solidFill>
                  <a:srgbClr val="0066FF"/>
                </a:solidFill>
              </a:rPr>
              <a:t>next()</a:t>
            </a:r>
            <a:r>
              <a:rPr lang="en-US" smtClean="0"/>
              <a:t> </a:t>
            </a:r>
          </a:p>
          <a:p>
            <a:pPr lvl="4" eaLnBrk="1" hangingPunct="1">
              <a:lnSpc>
                <a:spcPct val="90000"/>
              </a:lnSpc>
              <a:buFontTx/>
              <a:buNone/>
            </a:pPr>
            <a:r>
              <a:rPr lang="en-US" smtClean="0"/>
              <a:t>Returns the next element in the iteration.  </a:t>
            </a:r>
          </a:p>
          <a:p>
            <a:pPr lvl="3" eaLnBrk="1" hangingPunct="1">
              <a:lnSpc>
                <a:spcPct val="90000"/>
              </a:lnSpc>
              <a:buFontTx/>
              <a:buNone/>
            </a:pPr>
            <a:r>
              <a:rPr lang="en-US" smtClean="0"/>
              <a:t>void </a:t>
            </a:r>
            <a:r>
              <a:rPr lang="en-US" smtClean="0">
                <a:solidFill>
                  <a:srgbClr val="0066FF"/>
                </a:solidFill>
              </a:rPr>
              <a:t>remove() </a:t>
            </a:r>
          </a:p>
          <a:p>
            <a:pPr lvl="4" eaLnBrk="1" hangingPunct="1">
              <a:lnSpc>
                <a:spcPct val="90000"/>
              </a:lnSpc>
              <a:buFontTx/>
              <a:buNone/>
            </a:pPr>
            <a:r>
              <a:rPr lang="en-US" smtClean="0"/>
              <a:t>Removes from the underlying collection the last element returned by the iterator (optional operation) </a:t>
            </a:r>
          </a:p>
          <a:p>
            <a:pPr lvl="4" eaLnBrk="1" hangingPunct="1">
              <a:lnSpc>
                <a:spcPct val="90000"/>
              </a:lnSpc>
              <a:buFontTx/>
              <a:buNone/>
            </a:pPr>
            <a:endParaRPr lang="en-US" smtClean="0"/>
          </a:p>
          <a:p>
            <a:pPr lvl="2" eaLnBrk="1" hangingPunct="1">
              <a:lnSpc>
                <a:spcPct val="90000"/>
              </a:lnSpc>
              <a:buFontTx/>
              <a:buNone/>
            </a:pPr>
            <a:r>
              <a:rPr lang="en-US" b="1" smtClean="0">
                <a:solidFill>
                  <a:srgbClr val="0066FF"/>
                </a:solidFill>
              </a:rPr>
              <a:t>interface Collection</a:t>
            </a:r>
          </a:p>
          <a:p>
            <a:pPr lvl="2" eaLnBrk="1" hangingPunct="1">
              <a:lnSpc>
                <a:spcPct val="90000"/>
              </a:lnSpc>
              <a:buFontTx/>
              <a:buNone/>
            </a:pPr>
            <a:r>
              <a:rPr lang="en-US" smtClean="0"/>
              <a:t>…..</a:t>
            </a:r>
          </a:p>
          <a:p>
            <a:pPr lvl="2" eaLnBrk="1" hangingPunct="1">
              <a:lnSpc>
                <a:spcPct val="90000"/>
              </a:lnSpc>
              <a:buFontTx/>
              <a:buNone/>
            </a:pPr>
            <a:r>
              <a:rPr lang="en-US" smtClean="0"/>
              <a:t>Iterator&lt;E&gt; </a:t>
            </a:r>
            <a:r>
              <a:rPr lang="en-US" smtClean="0">
                <a:solidFill>
                  <a:srgbClr val="0066FF"/>
                </a:solidFill>
              </a:rPr>
              <a:t>iterator() </a:t>
            </a:r>
          </a:p>
          <a:p>
            <a:pPr lvl="3" eaLnBrk="1" hangingPunct="1">
              <a:lnSpc>
                <a:spcPct val="90000"/>
              </a:lnSpc>
              <a:buFontTx/>
              <a:buNone/>
            </a:pPr>
            <a:r>
              <a:rPr lang="en-US" smtClean="0"/>
              <a:t>Returns an iterator over the elements in this collection.</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457200" y="533400"/>
            <a:ext cx="8229600" cy="5592763"/>
          </a:xfrm>
        </p:spPr>
        <p:txBody>
          <a:bodyPr/>
          <a:lstStyle/>
          <a:p>
            <a:pPr eaLnBrk="1" hangingPunct="1">
              <a:buFontTx/>
              <a:buNone/>
            </a:pPr>
            <a:r>
              <a:rPr lang="en-US" sz="3600" smtClean="0"/>
              <a:t>Usage:</a:t>
            </a:r>
          </a:p>
          <a:p>
            <a:pPr eaLnBrk="1" hangingPunct="1">
              <a:buFontTx/>
              <a:buNone/>
            </a:pPr>
            <a:endParaRPr lang="en-US" sz="3600" smtClean="0"/>
          </a:p>
          <a:p>
            <a:pPr eaLnBrk="1" hangingPunct="1">
              <a:buFontTx/>
              <a:buNone/>
            </a:pPr>
            <a:r>
              <a:rPr lang="en-US" smtClean="0">
                <a:solidFill>
                  <a:srgbClr val="0066FF"/>
                </a:solidFill>
              </a:rPr>
              <a:t>for (Iterator&lt;E&gt; i = myCollection.iterator(); i.hasNext();)</a:t>
            </a:r>
          </a:p>
          <a:p>
            <a:pPr eaLnBrk="1" hangingPunct="1">
              <a:buFontTx/>
              <a:buNone/>
            </a:pPr>
            <a:r>
              <a:rPr lang="en-US" smtClean="0">
                <a:solidFill>
                  <a:srgbClr val="0066FF"/>
                </a:solidFill>
              </a:rPr>
              <a:t>{  E e = i.next();</a:t>
            </a:r>
          </a:p>
          <a:p>
            <a:pPr eaLnBrk="1" hangingPunct="1">
              <a:buFontTx/>
              <a:buNone/>
            </a:pPr>
            <a:r>
              <a:rPr lang="en-US" smtClean="0">
                <a:solidFill>
                  <a:srgbClr val="0066FF"/>
                </a:solidFill>
              </a:rPr>
              <a:t>    </a:t>
            </a:r>
            <a:r>
              <a:rPr lang="en-US" i="1" smtClean="0">
                <a:solidFill>
                  <a:srgbClr val="0066FF"/>
                </a:solidFill>
              </a:rPr>
              <a:t>do something with e, possibly using i.remove();</a:t>
            </a:r>
          </a:p>
          <a:p>
            <a:pPr eaLnBrk="1" hangingPunct="1">
              <a:buFontTx/>
              <a:buNone/>
            </a:pPr>
            <a:r>
              <a:rPr lang="en-US" smtClean="0">
                <a:solidFill>
                  <a:srgbClr val="0066FF"/>
                </a:solidFill>
              </a:rPr>
              <a:t>}</a:t>
            </a:r>
          </a:p>
          <a:p>
            <a:pPr eaLnBrk="1" hangingPunct="1">
              <a:buFontTx/>
              <a:buNone/>
            </a:pPr>
            <a:endParaRPr lang="en-US" smtClean="0">
              <a:solidFill>
                <a:srgbClr val="0066FF"/>
              </a:solidFill>
            </a:endParaRP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457200" y="762000"/>
            <a:ext cx="8229600" cy="5364163"/>
          </a:xfrm>
        </p:spPr>
        <p:txBody>
          <a:bodyPr/>
          <a:lstStyle/>
          <a:p>
            <a:pPr eaLnBrk="1" hangingPunct="1">
              <a:lnSpc>
                <a:spcPct val="90000"/>
              </a:lnSpc>
              <a:buFontTx/>
              <a:buNone/>
            </a:pPr>
            <a:r>
              <a:rPr lang="en-US" sz="2400" smtClean="0"/>
              <a:t>or, use a for-each loop (since Java 1.5)</a:t>
            </a:r>
          </a:p>
          <a:p>
            <a:pPr eaLnBrk="1" hangingPunct="1">
              <a:lnSpc>
                <a:spcPct val="90000"/>
              </a:lnSpc>
              <a:buFontTx/>
              <a:buNone/>
            </a:pPr>
            <a:r>
              <a:rPr lang="en-US" sz="2400" smtClean="0"/>
              <a:t>Compiler transforms to code that uses an interator</a:t>
            </a:r>
          </a:p>
          <a:p>
            <a:pPr eaLnBrk="1" hangingPunct="1">
              <a:lnSpc>
                <a:spcPct val="90000"/>
              </a:lnSpc>
              <a:buFontTx/>
              <a:buNone/>
            </a:pPr>
            <a:endParaRPr lang="en-US" sz="2400" smtClean="0"/>
          </a:p>
          <a:p>
            <a:pPr eaLnBrk="1" hangingPunct="1">
              <a:lnSpc>
                <a:spcPct val="90000"/>
              </a:lnSpc>
              <a:buFontTx/>
              <a:buNone/>
            </a:pPr>
            <a:r>
              <a:rPr lang="en-US" sz="2400" smtClean="0">
                <a:solidFill>
                  <a:srgbClr val="0066FF"/>
                </a:solidFill>
              </a:rPr>
              <a:t>for (E  e : myCollection)</a:t>
            </a:r>
          </a:p>
          <a:p>
            <a:pPr eaLnBrk="1" hangingPunct="1">
              <a:lnSpc>
                <a:spcPct val="90000"/>
              </a:lnSpc>
              <a:buFontTx/>
              <a:buNone/>
            </a:pPr>
            <a:r>
              <a:rPr lang="en-US" sz="2400" smtClean="0">
                <a:solidFill>
                  <a:srgbClr val="0066FF"/>
                </a:solidFill>
              </a:rPr>
              <a:t>{  do something with e }</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t>compiler generates code equivalent to</a:t>
            </a:r>
          </a:p>
          <a:p>
            <a:pPr eaLnBrk="1" hangingPunct="1">
              <a:lnSpc>
                <a:spcPct val="90000"/>
              </a:lnSpc>
              <a:buFontTx/>
              <a:buNone/>
            </a:pPr>
            <a:endParaRPr lang="en-US" sz="2400" smtClean="0"/>
          </a:p>
          <a:p>
            <a:pPr eaLnBrk="1" hangingPunct="1">
              <a:lnSpc>
                <a:spcPct val="90000"/>
              </a:lnSpc>
              <a:buFontTx/>
              <a:buNone/>
            </a:pPr>
            <a:r>
              <a:rPr lang="en-US" sz="2400" smtClean="0">
                <a:solidFill>
                  <a:srgbClr val="0066FF"/>
                </a:solidFill>
              </a:rPr>
              <a:t>Iter i = myCollection.iterator();</a:t>
            </a:r>
          </a:p>
          <a:p>
            <a:pPr eaLnBrk="1" hangingPunct="1">
              <a:lnSpc>
                <a:spcPct val="90000"/>
              </a:lnSpc>
              <a:buFontTx/>
              <a:buNone/>
            </a:pPr>
            <a:r>
              <a:rPr lang="en-US" sz="2400" smtClean="0">
                <a:solidFill>
                  <a:srgbClr val="0066FF"/>
                </a:solidFill>
              </a:rPr>
              <a:t>while (i.hasNext())</a:t>
            </a:r>
          </a:p>
          <a:p>
            <a:pPr eaLnBrk="1" hangingPunct="1">
              <a:lnSpc>
                <a:spcPct val="90000"/>
              </a:lnSpc>
              <a:buFontTx/>
              <a:buNone/>
            </a:pPr>
            <a:r>
              <a:rPr lang="en-US" sz="2400" smtClean="0">
                <a:solidFill>
                  <a:srgbClr val="0066FF"/>
                </a:solidFill>
              </a:rPr>
              <a:t>{ E e = i.next();  </a:t>
            </a:r>
          </a:p>
          <a:p>
            <a:pPr eaLnBrk="1" hangingPunct="1">
              <a:lnSpc>
                <a:spcPct val="90000"/>
              </a:lnSpc>
              <a:buFontTx/>
              <a:buNone/>
            </a:pPr>
            <a:r>
              <a:rPr lang="en-US" sz="2400" smtClean="0">
                <a:solidFill>
                  <a:srgbClr val="0066FF"/>
                </a:solidFill>
              </a:rPr>
              <a:t>  do something with e;</a:t>
            </a:r>
          </a:p>
          <a:p>
            <a:pPr eaLnBrk="1" hangingPunct="1">
              <a:lnSpc>
                <a:spcPct val="90000"/>
              </a:lnSpc>
              <a:buFontTx/>
              <a:buNone/>
            </a:pPr>
            <a:r>
              <a:rPr lang="en-US" sz="2400" smtClean="0">
                <a:solidFill>
                  <a:srgbClr val="0066FF"/>
                </a:solidFill>
              </a:rPr>
              <a:t>}</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457200" y="533400"/>
            <a:ext cx="8229600" cy="5592763"/>
          </a:xfrm>
        </p:spPr>
        <p:txBody>
          <a:bodyPr/>
          <a:lstStyle/>
          <a:p>
            <a:pPr eaLnBrk="1" hangingPunct="1">
              <a:lnSpc>
                <a:spcPct val="90000"/>
              </a:lnSpc>
            </a:pPr>
            <a:r>
              <a:rPr lang="en-US" b="1" smtClean="0"/>
              <a:t>Logically controlled loops</a:t>
            </a:r>
          </a:p>
          <a:p>
            <a:pPr lvl="1" eaLnBrk="1" hangingPunct="1">
              <a:lnSpc>
                <a:spcPct val="90000"/>
              </a:lnSpc>
            </a:pPr>
            <a:r>
              <a:rPr lang="en-US" smtClean="0"/>
              <a:t>are executed until some condition is true (which should depend on a value that can be changed in the loop)</a:t>
            </a:r>
          </a:p>
          <a:p>
            <a:pPr eaLnBrk="1" hangingPunct="1">
              <a:lnSpc>
                <a:spcPct val="90000"/>
              </a:lnSpc>
            </a:pPr>
            <a:r>
              <a:rPr lang="en-US" smtClean="0"/>
              <a:t>issues:  </a:t>
            </a:r>
          </a:p>
          <a:p>
            <a:pPr lvl="1" eaLnBrk="1" hangingPunct="1">
              <a:lnSpc>
                <a:spcPct val="90000"/>
              </a:lnSpc>
            </a:pPr>
            <a:r>
              <a:rPr lang="en-US" smtClean="0"/>
              <a:t>test guard before or after loop body?</a:t>
            </a:r>
          </a:p>
          <a:p>
            <a:pPr lvl="1" eaLnBrk="1" hangingPunct="1">
              <a:lnSpc>
                <a:spcPct val="90000"/>
              </a:lnSpc>
            </a:pPr>
            <a:r>
              <a:rPr lang="en-US" smtClean="0"/>
              <a:t>allow exit from loop?</a:t>
            </a:r>
          </a:p>
          <a:p>
            <a:pPr lvl="2" eaLnBrk="1" hangingPunct="1">
              <a:lnSpc>
                <a:spcPct val="90000"/>
              </a:lnSpc>
              <a:buFontTx/>
              <a:buNone/>
            </a:pPr>
            <a:r>
              <a:rPr lang="en-US" smtClean="0">
                <a:solidFill>
                  <a:srgbClr val="0066FF"/>
                </a:solidFill>
              </a:rPr>
              <a:t>while B do S</a:t>
            </a:r>
          </a:p>
          <a:p>
            <a:pPr lvl="2" eaLnBrk="1" hangingPunct="1">
              <a:lnSpc>
                <a:spcPct val="90000"/>
              </a:lnSpc>
              <a:buFontTx/>
              <a:buNone/>
            </a:pPr>
            <a:r>
              <a:rPr lang="en-US" smtClean="0"/>
              <a:t>vs.</a:t>
            </a:r>
          </a:p>
          <a:p>
            <a:pPr lvl="2" eaLnBrk="1" hangingPunct="1">
              <a:lnSpc>
                <a:spcPct val="90000"/>
              </a:lnSpc>
              <a:buFontTx/>
              <a:buNone/>
            </a:pPr>
            <a:r>
              <a:rPr lang="en-US" smtClean="0">
                <a:solidFill>
                  <a:srgbClr val="0066FF"/>
                </a:solidFill>
              </a:rPr>
              <a:t>do S while B</a:t>
            </a:r>
            <a:r>
              <a:rPr lang="en-US" smtClean="0"/>
              <a:t> (or </a:t>
            </a:r>
            <a:r>
              <a:rPr lang="en-US" smtClean="0">
                <a:solidFill>
                  <a:srgbClr val="0066FF"/>
                </a:solidFill>
              </a:rPr>
              <a:t>do S until !B</a:t>
            </a:r>
            <a:r>
              <a:rPr lang="en-US" smtClean="0"/>
              <a:t>)</a:t>
            </a:r>
          </a:p>
          <a:p>
            <a:pPr lvl="1" eaLnBrk="1" hangingPunct="1">
              <a:lnSpc>
                <a:spcPct val="90000"/>
              </a:lnSpc>
            </a:pPr>
            <a:r>
              <a:rPr lang="en-US" smtClean="0"/>
              <a:t>some language have both for convenience although one is sufficient for expressiveness.</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24400" y="1371600"/>
            <a:ext cx="4267200" cy="4525963"/>
          </a:xfrm>
        </p:spPr>
        <p:txBody>
          <a:bodyPr>
            <a:normAutofit fontScale="77500" lnSpcReduction="20000"/>
          </a:bodyPr>
          <a:lstStyle/>
          <a:p>
            <a:pPr marL="109728" indent="0">
              <a:buNone/>
            </a:pPr>
            <a:r>
              <a:rPr lang="en-US" sz="2800" dirty="0">
                <a:latin typeface="Segoe UI"/>
              </a:rPr>
              <a:t> public final </a:t>
            </a:r>
            <a:r>
              <a:rPr lang="en-US" sz="2800" dirty="0" err="1">
                <a:latin typeface="Segoe UI"/>
              </a:rPr>
              <a:t>int</a:t>
            </a:r>
            <a:r>
              <a:rPr lang="en-US" sz="2800" dirty="0">
                <a:latin typeface="Segoe UI"/>
              </a:rPr>
              <a:t> </a:t>
            </a:r>
            <a:r>
              <a:rPr lang="en-US" sz="2800" dirty="0" err="1">
                <a:latin typeface="Segoe UI"/>
              </a:rPr>
              <a:t>interative</a:t>
            </a:r>
            <a:r>
              <a:rPr lang="en-US" sz="2800" dirty="0">
                <a:latin typeface="Segoe UI"/>
              </a:rPr>
              <a:t>(</a:t>
            </a:r>
            <a:r>
              <a:rPr lang="en-US" sz="2800" dirty="0" err="1">
                <a:latin typeface="Segoe UI"/>
              </a:rPr>
              <a:t>int</a:t>
            </a:r>
            <a:r>
              <a:rPr lang="en-US" sz="2800" dirty="0">
                <a:latin typeface="Segoe UI"/>
              </a:rPr>
              <a:t> x);</a:t>
            </a:r>
          </a:p>
          <a:p>
            <a:pPr marL="109728" indent="0">
              <a:buNone/>
            </a:pPr>
            <a:r>
              <a:rPr lang="en-US" sz="2800" dirty="0">
                <a:latin typeface="Segoe UI"/>
              </a:rPr>
              <a:t>     0  iconst_1</a:t>
            </a:r>
          </a:p>
          <a:p>
            <a:pPr marL="109728" indent="0">
              <a:buNone/>
            </a:pPr>
            <a:r>
              <a:rPr lang="en-US" sz="2800" dirty="0">
                <a:latin typeface="Segoe UI"/>
              </a:rPr>
              <a:t>     1  istore_2 [y]</a:t>
            </a:r>
          </a:p>
          <a:p>
            <a:pPr marL="109728" indent="0">
              <a:buNone/>
            </a:pPr>
            <a:r>
              <a:rPr lang="en-US" sz="2800" dirty="0">
                <a:solidFill>
                  <a:schemeClr val="accent2"/>
                </a:solidFill>
                <a:latin typeface="Segoe UI"/>
              </a:rPr>
              <a:t>     2  </a:t>
            </a:r>
            <a:r>
              <a:rPr lang="en-US" sz="2800" dirty="0" err="1">
                <a:solidFill>
                  <a:schemeClr val="accent2"/>
                </a:solidFill>
                <a:latin typeface="Segoe UI"/>
              </a:rPr>
              <a:t>goto</a:t>
            </a:r>
            <a:r>
              <a:rPr lang="en-US" sz="2800" dirty="0">
                <a:solidFill>
                  <a:schemeClr val="accent2"/>
                </a:solidFill>
                <a:latin typeface="Segoe UI"/>
              </a:rPr>
              <a:t> 12</a:t>
            </a:r>
          </a:p>
          <a:p>
            <a:pPr marL="109728" indent="0">
              <a:buNone/>
            </a:pPr>
            <a:r>
              <a:rPr lang="en-US" sz="2800" dirty="0">
                <a:solidFill>
                  <a:schemeClr val="accent2"/>
                </a:solidFill>
                <a:latin typeface="Segoe UI"/>
              </a:rPr>
              <a:t>     5  iload_2 [y]</a:t>
            </a:r>
          </a:p>
          <a:p>
            <a:pPr marL="109728" indent="0">
              <a:buNone/>
            </a:pPr>
            <a:r>
              <a:rPr lang="en-US" sz="2800" dirty="0">
                <a:solidFill>
                  <a:schemeClr val="accent2"/>
                </a:solidFill>
                <a:latin typeface="Segoe UI"/>
              </a:rPr>
              <a:t>     6  iload_1 [x]</a:t>
            </a:r>
          </a:p>
          <a:p>
            <a:pPr marL="109728" indent="0">
              <a:buNone/>
            </a:pPr>
            <a:r>
              <a:rPr lang="en-US" sz="2800" dirty="0">
                <a:solidFill>
                  <a:schemeClr val="accent2"/>
                </a:solidFill>
                <a:latin typeface="Segoe UI"/>
              </a:rPr>
              <a:t>     7  </a:t>
            </a:r>
            <a:r>
              <a:rPr lang="en-US" sz="2800" dirty="0" err="1">
                <a:solidFill>
                  <a:schemeClr val="accent2"/>
                </a:solidFill>
                <a:latin typeface="Segoe UI"/>
              </a:rPr>
              <a:t>imul</a:t>
            </a:r>
            <a:endParaRPr lang="en-US" sz="2800" dirty="0">
              <a:solidFill>
                <a:schemeClr val="accent2"/>
              </a:solidFill>
              <a:latin typeface="Segoe UI"/>
            </a:endParaRPr>
          </a:p>
          <a:p>
            <a:pPr marL="109728" indent="0">
              <a:buNone/>
            </a:pPr>
            <a:r>
              <a:rPr lang="en-US" sz="2800" dirty="0">
                <a:solidFill>
                  <a:schemeClr val="accent2"/>
                </a:solidFill>
                <a:latin typeface="Segoe UI"/>
              </a:rPr>
              <a:t>     8  istore_2 [y]</a:t>
            </a:r>
          </a:p>
          <a:p>
            <a:pPr marL="109728" indent="0">
              <a:buNone/>
            </a:pPr>
            <a:r>
              <a:rPr lang="fr-FR" sz="2800" dirty="0">
                <a:solidFill>
                  <a:schemeClr val="accent2"/>
                </a:solidFill>
                <a:latin typeface="Segoe UI"/>
              </a:rPr>
              <a:t>     9  </a:t>
            </a:r>
            <a:r>
              <a:rPr lang="fr-FR" sz="2800" dirty="0" err="1">
                <a:solidFill>
                  <a:schemeClr val="accent2"/>
                </a:solidFill>
                <a:latin typeface="Segoe UI"/>
              </a:rPr>
              <a:t>iinc</a:t>
            </a:r>
            <a:r>
              <a:rPr lang="fr-FR" sz="2800" dirty="0">
                <a:solidFill>
                  <a:schemeClr val="accent2"/>
                </a:solidFill>
                <a:latin typeface="Segoe UI"/>
              </a:rPr>
              <a:t> 1 -1 [x]</a:t>
            </a:r>
          </a:p>
          <a:p>
            <a:pPr marL="109728" indent="0">
              <a:buNone/>
            </a:pPr>
            <a:r>
              <a:rPr lang="en-US" sz="2800" dirty="0">
                <a:solidFill>
                  <a:schemeClr val="accent2"/>
                </a:solidFill>
                <a:latin typeface="Segoe UI"/>
              </a:rPr>
              <a:t>    12  iload_1 [x]</a:t>
            </a:r>
          </a:p>
          <a:p>
            <a:pPr marL="109728" indent="0">
              <a:buNone/>
            </a:pPr>
            <a:r>
              <a:rPr lang="en-US" sz="2800" dirty="0">
                <a:solidFill>
                  <a:schemeClr val="accent2"/>
                </a:solidFill>
                <a:latin typeface="Segoe UI"/>
              </a:rPr>
              <a:t>    13  iconst_1</a:t>
            </a:r>
          </a:p>
          <a:p>
            <a:pPr marL="109728" indent="0">
              <a:buNone/>
            </a:pPr>
            <a:r>
              <a:rPr lang="en-US" sz="2800" dirty="0">
                <a:solidFill>
                  <a:schemeClr val="accent2"/>
                </a:solidFill>
                <a:latin typeface="Segoe UI"/>
              </a:rPr>
              <a:t>    14  </a:t>
            </a:r>
            <a:r>
              <a:rPr lang="en-US" sz="2800" dirty="0" err="1">
                <a:solidFill>
                  <a:schemeClr val="accent2"/>
                </a:solidFill>
                <a:latin typeface="Segoe UI"/>
              </a:rPr>
              <a:t>if_icmpgt</a:t>
            </a:r>
            <a:r>
              <a:rPr lang="en-US" sz="2800" dirty="0">
                <a:solidFill>
                  <a:schemeClr val="accent2"/>
                </a:solidFill>
                <a:latin typeface="Segoe UI"/>
              </a:rPr>
              <a:t> 5</a:t>
            </a:r>
          </a:p>
          <a:p>
            <a:pPr marL="109728" indent="0">
              <a:buNone/>
            </a:pPr>
            <a:r>
              <a:rPr lang="en-US" sz="2800" dirty="0">
                <a:latin typeface="Segoe UI"/>
              </a:rPr>
              <a:t>    17  iload_2 [y]</a:t>
            </a:r>
          </a:p>
          <a:p>
            <a:pPr marL="109728" indent="0">
              <a:buNone/>
            </a:pPr>
            <a:r>
              <a:rPr lang="en-US" sz="2800" dirty="0">
                <a:latin typeface="Segoe UI"/>
              </a:rPr>
              <a:t>    18  </a:t>
            </a:r>
            <a:r>
              <a:rPr lang="en-US" sz="2800" dirty="0" err="1" smtClean="0">
                <a:latin typeface="Segoe UI"/>
              </a:rPr>
              <a:t>ireturn</a:t>
            </a:r>
            <a:endParaRPr lang="en-US" sz="2800" dirty="0" smtClean="0">
              <a:latin typeface="Segoe UI"/>
            </a:endParaRPr>
          </a:p>
          <a:p>
            <a:pPr marL="109728" indent="0">
              <a:buNone/>
            </a:pP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76</a:t>
            </a:fld>
            <a:endParaRPr lang="en-US"/>
          </a:p>
        </p:txBody>
      </p:sp>
      <p:sp>
        <p:nvSpPr>
          <p:cNvPr id="4" name="Title 3"/>
          <p:cNvSpPr>
            <a:spLocks noGrp="1"/>
          </p:cNvSpPr>
          <p:nvPr>
            <p:ph type="title"/>
          </p:nvPr>
        </p:nvSpPr>
        <p:spPr/>
        <p:txBody>
          <a:bodyPr/>
          <a:lstStyle/>
          <a:p>
            <a:r>
              <a:rPr lang="en-US" dirty="0" smtClean="0"/>
              <a:t>While loop in JVM</a:t>
            </a:r>
            <a:endParaRPr lang="en-US" dirty="0"/>
          </a:p>
        </p:txBody>
      </p:sp>
      <p:sp>
        <p:nvSpPr>
          <p:cNvPr id="5" name="Content Placeholder 1"/>
          <p:cNvSpPr txBox="1">
            <a:spLocks/>
          </p:cNvSpPr>
          <p:nvPr/>
        </p:nvSpPr>
        <p:spPr>
          <a:xfrm>
            <a:off x="381000" y="1523999"/>
            <a:ext cx="42672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1600" b="1" dirty="0" smtClean="0">
                <a:solidFill>
                  <a:srgbClr val="7F0055"/>
                </a:solidFill>
                <a:latin typeface="Consolas"/>
              </a:rPr>
              <a:t>final</a:t>
            </a:r>
            <a:r>
              <a:rPr lang="en-US" sz="1600" b="1" dirty="0" smtClean="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interative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x</a:t>
            </a:r>
            <a:r>
              <a:rPr lang="en-US" sz="1600" b="1" dirty="0">
                <a:solidFill>
                  <a:srgbClr val="000000"/>
                </a:solidFill>
                <a:latin typeface="Consolas"/>
              </a:rPr>
              <a:t>){</a:t>
            </a:r>
          </a:p>
          <a:p>
            <a:pPr marL="109728" indent="0">
              <a:buNone/>
            </a:pPr>
            <a:r>
              <a:rPr lang="en-US" sz="1600" b="1" dirty="0" smtClean="0">
                <a:solidFill>
                  <a:srgbClr val="7F0055"/>
                </a:solidFill>
                <a:latin typeface="Consolas"/>
              </a:rPr>
              <a:t>    </a:t>
            </a:r>
            <a:r>
              <a:rPr lang="en-US" sz="1600" b="1" dirty="0" err="1" smtClean="0">
                <a:solidFill>
                  <a:srgbClr val="7F0055"/>
                </a:solidFill>
                <a:latin typeface="Consolas"/>
              </a:rPr>
              <a:t>int</a:t>
            </a:r>
            <a:r>
              <a:rPr lang="en-US" sz="1600" b="1" dirty="0" smtClean="0">
                <a:solidFill>
                  <a:srgbClr val="000000"/>
                </a:solidFill>
                <a:latin typeface="Consolas"/>
              </a:rPr>
              <a:t> </a:t>
            </a:r>
            <a:r>
              <a:rPr lang="en-US" sz="1600" b="1" dirty="0">
                <a:solidFill>
                  <a:srgbClr val="6A3E3E"/>
                </a:solidFill>
                <a:latin typeface="Consolas"/>
              </a:rPr>
              <a:t>y</a:t>
            </a:r>
            <a:r>
              <a:rPr lang="en-US" sz="1600" b="1" dirty="0">
                <a:solidFill>
                  <a:srgbClr val="000000"/>
                </a:solidFill>
                <a:latin typeface="Consolas"/>
              </a:rPr>
              <a:t> = 1;</a:t>
            </a:r>
          </a:p>
          <a:p>
            <a:pPr marL="109728" indent="0">
              <a:buNone/>
            </a:pPr>
            <a:r>
              <a:rPr lang="en-US" sz="1600" b="1" dirty="0" smtClean="0">
                <a:solidFill>
                  <a:srgbClr val="7F0055"/>
                </a:solidFill>
                <a:latin typeface="Consolas"/>
              </a:rPr>
              <a:t>    while</a:t>
            </a:r>
            <a:r>
              <a:rPr lang="en-US" sz="1600" b="1" dirty="0" smtClean="0">
                <a:solidFill>
                  <a:srgbClr val="000000"/>
                </a:solidFill>
                <a:latin typeface="Consolas"/>
              </a:rPr>
              <a:t> </a:t>
            </a:r>
            <a:r>
              <a:rPr lang="en-US" sz="1600" b="1" dirty="0">
                <a:solidFill>
                  <a:srgbClr val="000000"/>
                </a:solidFill>
                <a:latin typeface="Consolas"/>
              </a:rPr>
              <a:t>(</a:t>
            </a:r>
            <a:r>
              <a:rPr lang="en-US" sz="1600" b="1" dirty="0">
                <a:solidFill>
                  <a:srgbClr val="6A3E3E"/>
                </a:solidFill>
                <a:latin typeface="Consolas"/>
              </a:rPr>
              <a:t>x</a:t>
            </a:r>
            <a:r>
              <a:rPr lang="en-US" sz="1600" b="1" dirty="0">
                <a:solidFill>
                  <a:srgbClr val="000000"/>
                </a:solidFill>
                <a:latin typeface="Consolas"/>
              </a:rPr>
              <a:t> &gt; 1){</a:t>
            </a:r>
          </a:p>
          <a:p>
            <a:pPr marL="109728" indent="0">
              <a:buNone/>
            </a:pPr>
            <a:r>
              <a:rPr lang="en-US" sz="1600" dirty="0">
                <a:solidFill>
                  <a:srgbClr val="000000"/>
                </a:solidFill>
                <a:latin typeface="Consolas"/>
              </a:rPr>
              <a:t>        </a:t>
            </a:r>
            <a:r>
              <a:rPr lang="en-US" sz="1600" dirty="0">
                <a:solidFill>
                  <a:srgbClr val="6A3E3E"/>
                </a:solidFill>
                <a:latin typeface="Consolas"/>
              </a:rPr>
              <a:t>y</a:t>
            </a:r>
            <a:r>
              <a:rPr lang="en-US" sz="1600" dirty="0">
                <a:solidFill>
                  <a:srgbClr val="000000"/>
                </a:solidFill>
                <a:latin typeface="Consolas"/>
              </a:rPr>
              <a:t> *= </a:t>
            </a:r>
            <a:r>
              <a:rPr lang="en-US" sz="1600" dirty="0">
                <a:solidFill>
                  <a:srgbClr val="6A3E3E"/>
                </a:solidFill>
                <a:latin typeface="Consolas"/>
              </a:rPr>
              <a:t>x</a:t>
            </a:r>
            <a:r>
              <a:rPr lang="en-US" sz="1600" dirty="0">
                <a:solidFill>
                  <a:srgbClr val="000000"/>
                </a:solidFill>
                <a:latin typeface="Consolas"/>
              </a:rPr>
              <a:t>;</a:t>
            </a:r>
          </a:p>
          <a:p>
            <a:pPr marL="109728" indent="0">
              <a:buNone/>
            </a:pPr>
            <a:r>
              <a:rPr lang="en-US" sz="1600" dirty="0">
                <a:solidFill>
                  <a:srgbClr val="000000"/>
                </a:solidFill>
                <a:latin typeface="Consolas"/>
              </a:rPr>
              <a:t>        </a:t>
            </a:r>
            <a:r>
              <a:rPr lang="en-US" sz="1600" dirty="0">
                <a:solidFill>
                  <a:srgbClr val="6A3E3E"/>
                </a:solidFill>
                <a:latin typeface="Consolas"/>
              </a:rPr>
              <a:t>x</a:t>
            </a:r>
            <a:r>
              <a:rPr lang="en-US" sz="1600" dirty="0">
                <a:solidFill>
                  <a:srgbClr val="000000"/>
                </a:solidFill>
                <a:latin typeface="Consolas"/>
              </a:rPr>
              <a:t>--;</a:t>
            </a:r>
          </a:p>
          <a:p>
            <a:pPr marL="109728" indent="0">
              <a:buNone/>
            </a:pPr>
            <a:r>
              <a:rPr lang="en-US" sz="1600" dirty="0" smtClean="0">
                <a:solidFill>
                  <a:srgbClr val="000000"/>
                </a:solidFill>
                <a:latin typeface="Consolas"/>
              </a:rPr>
              <a:t>    }</a:t>
            </a:r>
            <a:endParaRPr lang="en-US" sz="1600" dirty="0">
              <a:solidFill>
                <a:srgbClr val="000000"/>
              </a:solidFill>
              <a:latin typeface="Consolas"/>
            </a:endParaRPr>
          </a:p>
          <a:p>
            <a:pPr marL="109728" indent="0">
              <a:buNone/>
            </a:pPr>
            <a:r>
              <a:rPr lang="en-US" sz="1600" b="1" dirty="0" smtClean="0">
                <a:solidFill>
                  <a:srgbClr val="7F0055"/>
                </a:solidFill>
                <a:latin typeface="Consolas"/>
              </a:rPr>
              <a:t>    return</a:t>
            </a:r>
            <a:r>
              <a:rPr lang="en-US" sz="1600" b="1" dirty="0" smtClean="0">
                <a:solidFill>
                  <a:srgbClr val="000000"/>
                </a:solidFill>
                <a:latin typeface="Consolas"/>
              </a:rPr>
              <a:t> </a:t>
            </a:r>
            <a:r>
              <a:rPr lang="en-US" sz="1600" b="1" dirty="0">
                <a:solidFill>
                  <a:srgbClr val="6A3E3E"/>
                </a:solidFill>
                <a:latin typeface="Consolas"/>
              </a:rPr>
              <a:t>y</a:t>
            </a:r>
            <a:r>
              <a:rPr lang="en-US" sz="1600" b="1" dirty="0">
                <a:solidFill>
                  <a:srgbClr val="000000"/>
                </a:solidFill>
                <a:latin typeface="Consolas"/>
              </a:rPr>
              <a:t>;</a:t>
            </a:r>
          </a:p>
          <a:p>
            <a:pPr marL="109728" indent="0">
              <a:buNone/>
            </a:pPr>
            <a:r>
              <a:rPr lang="en-US" sz="1600" dirty="0" smtClean="0">
                <a:solidFill>
                  <a:srgbClr val="000000"/>
                </a:solidFill>
                <a:latin typeface="Consolas"/>
              </a:rPr>
              <a:t>}</a:t>
            </a:r>
            <a:endParaRPr lang="en-US" sz="1600" dirty="0"/>
          </a:p>
        </p:txBody>
      </p:sp>
      <p:sp>
        <p:nvSpPr>
          <p:cNvPr id="7" name="Right Brace 6"/>
          <p:cNvSpPr/>
          <p:nvPr/>
        </p:nvSpPr>
        <p:spPr>
          <a:xfrm>
            <a:off x="7010400" y="4194464"/>
            <a:ext cx="2286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772400" y="4495800"/>
            <a:ext cx="838200" cy="381000"/>
          </a:xfrm>
          <a:prstGeom prst="rect">
            <a:avLst/>
          </a:prstGeom>
          <a:noFill/>
        </p:spPr>
        <p:txBody>
          <a:bodyPr wrap="square" rtlCol="0">
            <a:spAutoFit/>
          </a:bodyPr>
          <a:lstStyle/>
          <a:p>
            <a:r>
              <a:rPr lang="en-US" dirty="0" smtClean="0"/>
              <a:t>x&gt;1</a:t>
            </a:r>
            <a:endParaRPr lang="en-US" dirty="0"/>
          </a:p>
        </p:txBody>
      </p:sp>
      <p:sp>
        <p:nvSpPr>
          <p:cNvPr id="9" name="Right Brace 8"/>
          <p:cNvSpPr/>
          <p:nvPr/>
        </p:nvSpPr>
        <p:spPr>
          <a:xfrm>
            <a:off x="7010400" y="2590800"/>
            <a:ext cx="1143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391400" y="2895600"/>
            <a:ext cx="800100" cy="369332"/>
          </a:xfrm>
          <a:prstGeom prst="rect">
            <a:avLst/>
          </a:prstGeom>
          <a:noFill/>
        </p:spPr>
        <p:txBody>
          <a:bodyPr wrap="square" rtlCol="0">
            <a:spAutoFit/>
          </a:bodyPr>
          <a:lstStyle/>
          <a:p>
            <a:r>
              <a:rPr lang="en-US" dirty="0" smtClean="0"/>
              <a:t>y*=x</a:t>
            </a:r>
            <a:endParaRPr lang="en-US" dirty="0"/>
          </a:p>
        </p:txBody>
      </p:sp>
      <p:sp>
        <p:nvSpPr>
          <p:cNvPr id="11" name="Right Brace 10"/>
          <p:cNvSpPr/>
          <p:nvPr/>
        </p:nvSpPr>
        <p:spPr>
          <a:xfrm>
            <a:off x="7067550" y="3505200"/>
            <a:ext cx="45719" cy="689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391400" y="3657600"/>
            <a:ext cx="609600" cy="369332"/>
          </a:xfrm>
          <a:prstGeom prst="rect">
            <a:avLst/>
          </a:prstGeom>
          <a:noFill/>
        </p:spPr>
        <p:txBody>
          <a:bodyPr wrap="square" rtlCol="0">
            <a:spAutoFit/>
          </a:bodyPr>
          <a:lstStyle/>
          <a:p>
            <a:r>
              <a:rPr lang="en-US" dirty="0" smtClean="0"/>
              <a:t>x--</a:t>
            </a:r>
            <a:endParaRPr lang="en-US" dirty="0"/>
          </a:p>
        </p:txBody>
      </p:sp>
      <p:sp>
        <p:nvSpPr>
          <p:cNvPr id="13" name="TextBox 12"/>
          <p:cNvSpPr txBox="1"/>
          <p:nvPr/>
        </p:nvSpPr>
        <p:spPr>
          <a:xfrm>
            <a:off x="65809" y="4686300"/>
            <a:ext cx="4582391" cy="1046440"/>
          </a:xfrm>
          <a:prstGeom prst="rect">
            <a:avLst/>
          </a:prstGeom>
          <a:noFill/>
        </p:spPr>
        <p:txBody>
          <a:bodyPr wrap="square" rtlCol="0">
            <a:spAutoFit/>
          </a:bodyPr>
          <a:lstStyle/>
          <a:p>
            <a:pPr marL="109728" indent="0">
              <a:buNone/>
            </a:pPr>
            <a:r>
              <a:rPr lang="en-US" dirty="0"/>
              <a:t> </a:t>
            </a:r>
            <a:r>
              <a:rPr lang="en-US" sz="1100" dirty="0"/>
              <a:t>Local variable table:</a:t>
            </a:r>
          </a:p>
          <a:p>
            <a:pPr marL="109728" indent="0">
              <a:buNone/>
            </a:pPr>
            <a:r>
              <a:rPr lang="en-US" sz="1100" dirty="0"/>
              <a:t>        [pc: 0, pc: 19] local: this index: 0 type: </a:t>
            </a:r>
            <a:r>
              <a:rPr lang="en-US" sz="1100" dirty="0" err="1"/>
              <a:t>jvm_examples.Factorial</a:t>
            </a:r>
            <a:endParaRPr lang="en-US" sz="1100" dirty="0"/>
          </a:p>
          <a:p>
            <a:pPr marL="109728" indent="0">
              <a:buNone/>
            </a:pPr>
            <a:r>
              <a:rPr lang="en-US" sz="1100" dirty="0"/>
              <a:t>        [pc: 0, pc: 19] local: x index: 1 type: </a:t>
            </a:r>
            <a:r>
              <a:rPr lang="en-US" sz="1100" dirty="0" err="1"/>
              <a:t>int</a:t>
            </a:r>
            <a:endParaRPr lang="en-US" sz="1100" dirty="0"/>
          </a:p>
          <a:p>
            <a:pPr marL="109728" indent="0">
              <a:buNone/>
            </a:pPr>
            <a:r>
              <a:rPr lang="en-US" sz="1100" dirty="0"/>
              <a:t>        [pc: 2, pc: 19] local: y index: 2 type: </a:t>
            </a:r>
            <a:r>
              <a:rPr lang="en-US" sz="1100" dirty="0" err="1"/>
              <a:t>int</a:t>
            </a:r>
            <a:endParaRPr lang="en-US" sz="1100" dirty="0"/>
          </a:p>
          <a:p>
            <a:endParaRPr lang="en-US" sz="1100" dirty="0"/>
          </a:p>
        </p:txBody>
      </p:sp>
    </p:spTree>
    <p:extLst>
      <p:ext uri="{BB962C8B-B14F-4D97-AF65-F5344CB8AC3E}">
        <p14:creationId xmlns:p14="http://schemas.microsoft.com/office/powerpoint/2010/main" val="17919069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457200" y="990600"/>
            <a:ext cx="8229600" cy="5135563"/>
          </a:xfrm>
        </p:spPr>
        <p:txBody>
          <a:bodyPr/>
          <a:lstStyle/>
          <a:p>
            <a:pPr eaLnBrk="1" hangingPunct="1">
              <a:lnSpc>
                <a:spcPct val="90000"/>
              </a:lnSpc>
            </a:pPr>
            <a:r>
              <a:rPr lang="en-US" sz="2800" smtClean="0"/>
              <a:t>Parallel loops</a:t>
            </a:r>
          </a:p>
          <a:p>
            <a:pPr lvl="1" eaLnBrk="1" hangingPunct="1">
              <a:lnSpc>
                <a:spcPct val="90000"/>
              </a:lnSpc>
            </a:pPr>
            <a:r>
              <a:rPr lang="en-US" sz="2400" smtClean="0"/>
              <a:t>Here is a sequential program that takes a long time</a:t>
            </a:r>
          </a:p>
          <a:p>
            <a:pPr lvl="2" eaLnBrk="1" hangingPunct="1">
              <a:lnSpc>
                <a:spcPct val="90000"/>
              </a:lnSpc>
              <a:spcBef>
                <a:spcPct val="50000"/>
              </a:spcBef>
              <a:buFontTx/>
              <a:buNone/>
            </a:pPr>
            <a:r>
              <a:rPr lang="en-US" smtClean="0">
                <a:solidFill>
                  <a:srgbClr val="0066FF"/>
                </a:solidFill>
              </a:rPr>
              <a:t>void main()</a:t>
            </a:r>
            <a:br>
              <a:rPr lang="en-US" smtClean="0">
                <a:solidFill>
                  <a:srgbClr val="0066FF"/>
                </a:solidFill>
              </a:rPr>
            </a:br>
            <a:r>
              <a:rPr lang="en-US" smtClean="0">
                <a:solidFill>
                  <a:srgbClr val="0066FF"/>
                </a:solidFill>
              </a:rPr>
              <a:t>{</a:t>
            </a:r>
            <a:br>
              <a:rPr lang="en-US" smtClean="0">
                <a:solidFill>
                  <a:srgbClr val="0066FF"/>
                </a:solidFill>
              </a:rPr>
            </a:br>
            <a:r>
              <a:rPr lang="en-US" smtClean="0">
                <a:solidFill>
                  <a:srgbClr val="0066FF"/>
                </a:solidFill>
              </a:rPr>
              <a:t>    double Res[1000];</a:t>
            </a:r>
            <a:br>
              <a:rPr lang="en-US" smtClean="0">
                <a:solidFill>
                  <a:srgbClr val="0066FF"/>
                </a:solidFill>
              </a:rPr>
            </a:br>
            <a:r>
              <a:rPr lang="en-US" smtClean="0">
                <a:solidFill>
                  <a:srgbClr val="0066FF"/>
                </a:solidFill>
              </a:rPr>
              <a:t/>
            </a:r>
            <a:br>
              <a:rPr lang="en-US" smtClean="0">
                <a:solidFill>
                  <a:srgbClr val="0066FF"/>
                </a:solidFill>
              </a:rPr>
            </a:br>
            <a:r>
              <a:rPr lang="en-US" smtClean="0">
                <a:solidFill>
                  <a:srgbClr val="0066FF"/>
                </a:solidFill>
              </a:rPr>
              <a:t>    for(int i=0;i&lt;1000;i++) {</a:t>
            </a:r>
            <a:br>
              <a:rPr lang="en-US" smtClean="0">
                <a:solidFill>
                  <a:srgbClr val="0066FF"/>
                </a:solidFill>
              </a:rPr>
            </a:br>
            <a:r>
              <a:rPr lang="en-US" smtClean="0">
                <a:solidFill>
                  <a:srgbClr val="0066FF"/>
                </a:solidFill>
              </a:rPr>
              <a:t>	do_huge_comp(Res[i]);</a:t>
            </a:r>
            <a:br>
              <a:rPr lang="en-US" smtClean="0">
                <a:solidFill>
                  <a:srgbClr val="0066FF"/>
                </a:solidFill>
              </a:rPr>
            </a:br>
            <a:r>
              <a:rPr lang="en-US" smtClean="0">
                <a:solidFill>
                  <a:srgbClr val="0066FF"/>
                </a:solidFill>
              </a:rPr>
              <a:t>    }</a:t>
            </a:r>
            <a:br>
              <a:rPr lang="en-US" smtClean="0">
                <a:solidFill>
                  <a:srgbClr val="0066FF"/>
                </a:solidFill>
              </a:rPr>
            </a:br>
            <a:r>
              <a:rPr lang="en-US" smtClean="0">
                <a:solidFill>
                  <a:srgbClr val="0066FF"/>
                </a:solidFill>
              </a:rPr>
              <a:t>}</a:t>
            </a:r>
          </a:p>
          <a:p>
            <a:pPr lvl="1" eaLnBrk="1" hangingPunct="1">
              <a:lnSpc>
                <a:spcPct val="90000"/>
              </a:lnSpc>
              <a:spcBef>
                <a:spcPct val="50000"/>
              </a:spcBef>
            </a:pPr>
            <a:r>
              <a:rPr lang="en-US" sz="2400" smtClean="0"/>
              <a:t>Suppose you are running this on a multiprocessor and the loops are independent.</a:t>
            </a:r>
          </a:p>
          <a:p>
            <a:pPr lvl="1" eaLnBrk="1" hangingPunct="1">
              <a:lnSpc>
                <a:spcPct val="90000"/>
              </a:lnSpc>
              <a:spcBef>
                <a:spcPct val="50000"/>
              </a:spcBef>
            </a:pPr>
            <a:r>
              <a:rPr lang="en-US" sz="2400" smtClean="0"/>
              <a:t>Can you compute the iterations in parallel?</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381000" y="152400"/>
            <a:ext cx="8229600" cy="6172200"/>
          </a:xfrm>
        </p:spPr>
        <p:txBody>
          <a:bodyPr/>
          <a:lstStyle/>
          <a:p>
            <a:pPr eaLnBrk="1" hangingPunct="1">
              <a:lnSpc>
                <a:spcPct val="90000"/>
              </a:lnSpc>
            </a:pPr>
            <a:r>
              <a:rPr lang="en-US" sz="2400" dirty="0" err="1" smtClean="0"/>
              <a:t>OpenMP</a:t>
            </a:r>
            <a:r>
              <a:rPr lang="en-US" sz="2400" dirty="0" smtClean="0"/>
              <a:t> is a set of compiler directives (C, C++, FORTRAN) for parallelism</a:t>
            </a:r>
          </a:p>
          <a:p>
            <a:pPr lvl="1" eaLnBrk="1" hangingPunct="1">
              <a:lnSpc>
                <a:spcPct val="90000"/>
              </a:lnSpc>
              <a:spcBef>
                <a:spcPct val="50000"/>
              </a:spcBef>
            </a:pPr>
            <a:endParaRPr lang="en-US" sz="2000" dirty="0" smtClean="0"/>
          </a:p>
          <a:p>
            <a:pPr eaLnBrk="1" hangingPunct="1">
              <a:lnSpc>
                <a:spcPct val="90000"/>
              </a:lnSpc>
              <a:spcBef>
                <a:spcPct val="50000"/>
              </a:spcBef>
              <a:buFontTx/>
              <a:buNone/>
            </a:pPr>
            <a:r>
              <a:rPr lang="en-US" sz="2400" dirty="0" smtClean="0">
                <a:solidFill>
                  <a:srgbClr val="FF0066"/>
                </a:solidFill>
              </a:rPr>
              <a:t>#include “</a:t>
            </a:r>
            <a:r>
              <a:rPr lang="en-US" sz="2400" dirty="0" err="1" smtClean="0">
                <a:solidFill>
                  <a:srgbClr val="FF0066"/>
                </a:solidFill>
              </a:rPr>
              <a:t>omp.h</a:t>
            </a:r>
            <a:r>
              <a:rPr lang="en-US" sz="2400" dirty="0" smtClean="0">
                <a:solidFill>
                  <a:srgbClr val="FF0066"/>
                </a:solidFill>
              </a:rPr>
              <a:t>”</a:t>
            </a:r>
            <a:br>
              <a:rPr lang="en-US" sz="2400" dirty="0" smtClean="0">
                <a:solidFill>
                  <a:srgbClr val="FF0066"/>
                </a:solidFill>
              </a:rPr>
            </a:br>
            <a:r>
              <a:rPr lang="en-US" sz="2400" dirty="0" smtClean="0">
                <a:solidFill>
                  <a:srgbClr val="0066FF"/>
                </a:solidFill>
              </a:rPr>
              <a:t>void main()</a:t>
            </a:r>
            <a:br>
              <a:rPr lang="en-US" sz="2400" dirty="0" smtClean="0">
                <a:solidFill>
                  <a:srgbClr val="0066FF"/>
                </a:solidFill>
              </a:rPr>
            </a:br>
            <a:r>
              <a:rPr lang="en-US" sz="2400" dirty="0" smtClean="0">
                <a:solidFill>
                  <a:srgbClr val="0066FF"/>
                </a:solidFill>
              </a:rPr>
              <a:t>{</a:t>
            </a:r>
            <a:br>
              <a:rPr lang="en-US" sz="2400" dirty="0" smtClean="0">
                <a:solidFill>
                  <a:srgbClr val="0066FF"/>
                </a:solidFill>
              </a:rPr>
            </a:br>
            <a:r>
              <a:rPr lang="en-US" sz="2400" dirty="0" smtClean="0">
                <a:solidFill>
                  <a:srgbClr val="0066FF"/>
                </a:solidFill>
              </a:rPr>
              <a:t>    double Res[1000];</a:t>
            </a:r>
            <a:br>
              <a:rPr lang="en-US" sz="2400" dirty="0" smtClean="0">
                <a:solidFill>
                  <a:srgbClr val="0066FF"/>
                </a:solidFill>
              </a:rPr>
            </a:br>
            <a:r>
              <a:rPr lang="en-US" sz="2400" dirty="0" smtClean="0">
                <a:solidFill>
                  <a:srgbClr val="FF0066"/>
                </a:solidFill>
              </a:rPr>
              <a:t>#</a:t>
            </a:r>
            <a:r>
              <a:rPr lang="en-US" sz="2400" dirty="0" err="1" smtClean="0">
                <a:solidFill>
                  <a:srgbClr val="FF0066"/>
                </a:solidFill>
              </a:rPr>
              <a:t>pragma</a:t>
            </a:r>
            <a:r>
              <a:rPr lang="en-US" sz="2400" dirty="0" smtClean="0">
                <a:solidFill>
                  <a:srgbClr val="FF0066"/>
                </a:solidFill>
              </a:rPr>
              <a:t> </a:t>
            </a:r>
            <a:r>
              <a:rPr lang="en-US" sz="2400" dirty="0" err="1" smtClean="0">
                <a:solidFill>
                  <a:srgbClr val="FF0066"/>
                </a:solidFill>
              </a:rPr>
              <a:t>omp</a:t>
            </a:r>
            <a:r>
              <a:rPr lang="en-US" sz="2400" dirty="0" smtClean="0">
                <a:solidFill>
                  <a:srgbClr val="FF0066"/>
                </a:solidFill>
              </a:rPr>
              <a:t> parallel for</a:t>
            </a:r>
            <a:br>
              <a:rPr lang="en-US" sz="2400" dirty="0" smtClean="0">
                <a:solidFill>
                  <a:srgbClr val="FF0066"/>
                </a:solidFill>
              </a:rPr>
            </a:br>
            <a:r>
              <a:rPr lang="en-US" sz="2400" dirty="0" smtClean="0">
                <a:solidFill>
                  <a:srgbClr val="0066FF"/>
                </a:solidFill>
              </a:rPr>
              <a:t>    for(</a:t>
            </a:r>
            <a:r>
              <a:rPr lang="en-US" sz="2400" dirty="0" err="1" smtClean="0">
                <a:solidFill>
                  <a:srgbClr val="0066FF"/>
                </a:solidFill>
              </a:rPr>
              <a:t>int</a:t>
            </a:r>
            <a:r>
              <a:rPr lang="en-US" sz="2400" dirty="0" smtClean="0">
                <a:solidFill>
                  <a:srgbClr val="0066FF"/>
                </a:solidFill>
              </a:rPr>
              <a:t> </a:t>
            </a:r>
            <a:r>
              <a:rPr lang="en-US" sz="2400" dirty="0" err="1" smtClean="0">
                <a:solidFill>
                  <a:srgbClr val="0066FF"/>
                </a:solidFill>
              </a:rPr>
              <a:t>i</a:t>
            </a:r>
            <a:r>
              <a:rPr lang="en-US" sz="2400" dirty="0" smtClean="0">
                <a:solidFill>
                  <a:srgbClr val="0066FF"/>
                </a:solidFill>
              </a:rPr>
              <a:t>=0;i&lt;1000;i++) {</a:t>
            </a:r>
            <a:br>
              <a:rPr lang="en-US" sz="2400" dirty="0" smtClean="0">
                <a:solidFill>
                  <a:srgbClr val="0066FF"/>
                </a:solidFill>
              </a:rPr>
            </a:br>
            <a:r>
              <a:rPr lang="en-US" sz="2400" dirty="0" smtClean="0">
                <a:solidFill>
                  <a:srgbClr val="0066FF"/>
                </a:solidFill>
              </a:rPr>
              <a:t>	</a:t>
            </a:r>
            <a:r>
              <a:rPr lang="en-US" sz="2400" dirty="0" err="1" smtClean="0">
                <a:solidFill>
                  <a:srgbClr val="0066FF"/>
                </a:solidFill>
              </a:rPr>
              <a:t>do_huge_comp</a:t>
            </a:r>
            <a:r>
              <a:rPr lang="en-US" sz="2400" dirty="0" smtClean="0">
                <a:solidFill>
                  <a:srgbClr val="0066FF"/>
                </a:solidFill>
              </a:rPr>
              <a:t>(Res[</a:t>
            </a:r>
            <a:r>
              <a:rPr lang="en-US" sz="2400" dirty="0" err="1" smtClean="0">
                <a:solidFill>
                  <a:srgbClr val="0066FF"/>
                </a:solidFill>
              </a:rPr>
              <a:t>i</a:t>
            </a:r>
            <a:r>
              <a:rPr lang="en-US" sz="2400" dirty="0" smtClean="0">
                <a:solidFill>
                  <a:srgbClr val="0066FF"/>
                </a:solidFill>
              </a:rPr>
              <a:t>]);</a:t>
            </a:r>
            <a:br>
              <a:rPr lang="en-US" sz="2400" dirty="0" smtClean="0">
                <a:solidFill>
                  <a:srgbClr val="0066FF"/>
                </a:solidFill>
              </a:rPr>
            </a:br>
            <a:r>
              <a:rPr lang="en-US" sz="2400" dirty="0" smtClean="0">
                <a:solidFill>
                  <a:srgbClr val="0066FF"/>
                </a:solidFill>
              </a:rPr>
              <a:t>    }</a:t>
            </a:r>
            <a:br>
              <a:rPr lang="en-US" sz="2400" dirty="0" smtClean="0">
                <a:solidFill>
                  <a:srgbClr val="0066FF"/>
                </a:solidFill>
              </a:rPr>
            </a:br>
            <a:r>
              <a:rPr lang="en-US" sz="2400" dirty="0" smtClean="0">
                <a:solidFill>
                  <a:srgbClr val="0066FF"/>
                </a:solidFill>
              </a:rPr>
              <a:t>}</a:t>
            </a:r>
          </a:p>
          <a:p>
            <a:pPr eaLnBrk="1" hangingPunct="1">
              <a:lnSpc>
                <a:spcPct val="90000"/>
              </a:lnSpc>
              <a:spcBef>
                <a:spcPct val="50000"/>
              </a:spcBef>
            </a:pPr>
            <a:r>
              <a:rPr lang="en-US" sz="2400" dirty="0" smtClean="0"/>
              <a:t>Iterations will be divided up between the available processors.</a:t>
            </a:r>
          </a:p>
          <a:p>
            <a:pPr eaLnBrk="1" hangingPunct="1">
              <a:lnSpc>
                <a:spcPct val="90000"/>
              </a:lnSpc>
              <a:spcBef>
                <a:spcPct val="50000"/>
              </a:spcBef>
            </a:pPr>
            <a:r>
              <a:rPr lang="en-US" sz="2400" dirty="0" smtClean="0"/>
              <a:t>Simple cases like the above easy (using defaults) and work well.  </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1"/>
          </p:nvPr>
        </p:nvSpPr>
        <p:spPr>
          <a:xfrm>
            <a:off x="457200" y="838200"/>
            <a:ext cx="8229600" cy="5287963"/>
          </a:xfrm>
        </p:spPr>
        <p:txBody>
          <a:bodyPr/>
          <a:lstStyle/>
          <a:p>
            <a:pPr eaLnBrk="1" hangingPunct="1">
              <a:spcBef>
                <a:spcPct val="50000"/>
              </a:spcBef>
            </a:pPr>
            <a:r>
              <a:rPr lang="en-US" smtClean="0"/>
              <a:t>But many design issues for more complex situations.</a:t>
            </a:r>
          </a:p>
          <a:p>
            <a:pPr lvl="1" eaLnBrk="1" hangingPunct="1">
              <a:spcBef>
                <a:spcPct val="50000"/>
              </a:spcBef>
              <a:buFontTx/>
              <a:buChar char="•"/>
            </a:pPr>
            <a:r>
              <a:rPr lang="en-US" smtClean="0"/>
              <a:t>scheduling</a:t>
            </a:r>
          </a:p>
          <a:p>
            <a:pPr lvl="1" eaLnBrk="1" hangingPunct="1">
              <a:spcBef>
                <a:spcPct val="50000"/>
              </a:spcBef>
              <a:buFontTx/>
              <a:buChar char="•"/>
            </a:pPr>
            <a:r>
              <a:rPr lang="en-US" smtClean="0"/>
              <a:t>resource control</a:t>
            </a:r>
          </a:p>
          <a:p>
            <a:pPr lvl="1" eaLnBrk="1" hangingPunct="1">
              <a:spcBef>
                <a:spcPct val="50000"/>
              </a:spcBef>
              <a:buFontTx/>
              <a:buChar char="•"/>
            </a:pPr>
            <a:r>
              <a:rPr lang="en-US" smtClean="0"/>
              <a:t>shared data and synchronization</a:t>
            </a:r>
          </a:p>
          <a:p>
            <a:pPr lvl="1" eaLnBrk="1" hangingPunct="1">
              <a:spcBef>
                <a:spcPct val="50000"/>
              </a:spcBef>
              <a:buFontTx/>
              <a:buChar char="•"/>
            </a:pPr>
            <a:r>
              <a:rPr lang="en-US" smtClean="0"/>
              <a:t>private data initialization and lifetime</a:t>
            </a:r>
          </a:p>
          <a:p>
            <a:pPr lvl="1" eaLnBrk="1" hangingPunct="1">
              <a:spcBef>
                <a:spcPct val="50000"/>
              </a:spcBef>
              <a:buFontTx/>
              <a:buChar char="•"/>
            </a:pPr>
            <a:r>
              <a:rPr lang="en-US" smtClean="0"/>
              <a:t>barriers</a:t>
            </a:r>
          </a:p>
          <a:p>
            <a:pPr lvl="1" eaLnBrk="1" hangingPunct="1">
              <a:spcBef>
                <a:spcPct val="50000"/>
              </a:spcBef>
              <a:buFontTx/>
              <a:buChar char="•"/>
            </a:pPr>
            <a:r>
              <a:rPr lang="en-US" smtClean="0"/>
              <a:t>….</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609600" y="1371600"/>
            <a:ext cx="8305800" cy="4953000"/>
          </a:xfrm>
        </p:spPr>
        <p:txBody>
          <a:bodyPr/>
          <a:lstStyle/>
          <a:p>
            <a:pPr eaLnBrk="1" hangingPunct="1">
              <a:lnSpc>
                <a:spcPct val="110000"/>
              </a:lnSpc>
            </a:pPr>
            <a:r>
              <a:rPr lang="en-US" sz="2800" dirty="0" smtClean="0">
                <a:ea typeface="MS Mincho" pitchFamily="49" charset="-128"/>
              </a:rPr>
              <a:t>Infix, prefix operators</a:t>
            </a:r>
          </a:p>
          <a:p>
            <a:pPr eaLnBrk="1" hangingPunct="1">
              <a:lnSpc>
                <a:spcPct val="110000"/>
              </a:lnSpc>
            </a:pPr>
            <a:r>
              <a:rPr lang="en-US" sz="2800" dirty="0" smtClean="0">
                <a:ea typeface="MS Mincho" pitchFamily="49" charset="-128"/>
              </a:rPr>
              <a:t>Precedence, associativity </a:t>
            </a:r>
          </a:p>
          <a:p>
            <a:pPr lvl="1" eaLnBrk="1" hangingPunct="1">
              <a:lnSpc>
                <a:spcPct val="110000"/>
              </a:lnSpc>
            </a:pPr>
            <a:r>
              <a:rPr lang="en-US" sz="2400" dirty="0" smtClean="0">
                <a:ea typeface="MS Mincho" pitchFamily="49" charset="-128"/>
              </a:rPr>
              <a:t>C has 15 levels - too many to remember</a:t>
            </a:r>
          </a:p>
          <a:p>
            <a:pPr lvl="1" eaLnBrk="1" hangingPunct="1">
              <a:lnSpc>
                <a:spcPct val="110000"/>
              </a:lnSpc>
            </a:pPr>
            <a:r>
              <a:rPr lang="en-US" sz="2400" dirty="0" smtClean="0">
                <a:ea typeface="MS Mincho" pitchFamily="49" charset="-128"/>
              </a:rPr>
              <a:t>Pascal has 3 levels - too few for good semantics</a:t>
            </a:r>
          </a:p>
          <a:p>
            <a:pPr lvl="2">
              <a:lnSpc>
                <a:spcPct val="110000"/>
              </a:lnSpc>
            </a:pPr>
            <a:r>
              <a:rPr lang="en-US" sz="2200" dirty="0" smtClean="0">
                <a:ea typeface="MS Mincho" pitchFamily="49" charset="-128"/>
              </a:rPr>
              <a:t>example:  </a:t>
            </a:r>
          </a:p>
          <a:p>
            <a:pPr lvl="2">
              <a:lnSpc>
                <a:spcPct val="110000"/>
              </a:lnSpc>
            </a:pPr>
            <a:r>
              <a:rPr lang="en-US" sz="2200" dirty="0" smtClean="0">
                <a:ea typeface="MS Mincho" pitchFamily="49" charset="-128"/>
              </a:rPr>
              <a:t>A&lt;B and C&lt;D is interpreted as A&lt;(B and C) &lt; D</a:t>
            </a:r>
          </a:p>
          <a:p>
            <a:pPr lvl="1" eaLnBrk="1" hangingPunct="1">
              <a:lnSpc>
                <a:spcPct val="110000"/>
              </a:lnSpc>
            </a:pPr>
            <a:r>
              <a:rPr lang="en-US" sz="2400" dirty="0" smtClean="0">
                <a:ea typeface="MS Mincho" pitchFamily="49" charset="-128"/>
              </a:rPr>
              <a:t>Fortran has 8</a:t>
            </a:r>
          </a:p>
          <a:p>
            <a:pPr lvl="1" eaLnBrk="1" hangingPunct="1">
              <a:lnSpc>
                <a:spcPct val="110000"/>
              </a:lnSpc>
            </a:pPr>
            <a:r>
              <a:rPr lang="en-US" sz="2400" dirty="0" smtClean="0">
                <a:ea typeface="MS Mincho" pitchFamily="49" charset="-128"/>
              </a:rPr>
              <a:t>Ada has 6</a:t>
            </a:r>
          </a:p>
          <a:p>
            <a:pPr lvl="2" eaLnBrk="1" hangingPunct="1">
              <a:lnSpc>
                <a:spcPct val="110000"/>
              </a:lnSpc>
            </a:pPr>
            <a:r>
              <a:rPr lang="en-US" sz="2000" dirty="0" smtClean="0">
                <a:ea typeface="MS Mincho" pitchFamily="49" charset="-128"/>
              </a:rPr>
              <a:t>Ada puts </a:t>
            </a:r>
            <a:r>
              <a:rPr lang="en-US" sz="2000" i="1" dirty="0" smtClean="0">
                <a:ea typeface="MS Mincho" pitchFamily="49" charset="-128"/>
              </a:rPr>
              <a:t>and &amp; or</a:t>
            </a:r>
            <a:r>
              <a:rPr lang="en-US" sz="2000" dirty="0" smtClean="0">
                <a:ea typeface="MS Mincho" pitchFamily="49" charset="-128"/>
              </a:rPr>
              <a:t> at same level, usually &amp; has higher precedence</a:t>
            </a:r>
          </a:p>
          <a:p>
            <a:pPr lvl="1" eaLnBrk="1" hangingPunct="1">
              <a:lnSpc>
                <a:spcPct val="110000"/>
              </a:lnSpc>
            </a:pPr>
            <a:r>
              <a:rPr lang="en-US" sz="2400" b="1" dirty="0" smtClean="0">
                <a:ea typeface="MS Mincho" pitchFamily="49" charset="-128"/>
              </a:rPr>
              <a:t>Lesson</a:t>
            </a:r>
            <a:r>
              <a:rPr lang="en-US" sz="2400" dirty="0" smtClean="0">
                <a:ea typeface="MS Mincho" pitchFamily="49" charset="-128"/>
              </a:rPr>
              <a:t>: when unsure, use parentheses!</a:t>
            </a:r>
          </a:p>
        </p:txBody>
      </p:sp>
      <p:sp>
        <p:nvSpPr>
          <p:cNvPr id="8194" name="Rectangle 2"/>
          <p:cNvSpPr>
            <a:spLocks noGrp="1" noChangeArrowheads="1"/>
          </p:cNvSpPr>
          <p:nvPr>
            <p:ph type="title"/>
          </p:nvPr>
        </p:nvSpPr>
        <p:spPr/>
        <p:txBody>
          <a:bodyPr/>
          <a:lstStyle/>
          <a:p>
            <a:pPr eaLnBrk="1" hangingPunct="1"/>
            <a:r>
              <a:rPr lang="en-US" smtClean="0"/>
              <a:t>Expression evaluation</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457200" y="1600200"/>
            <a:ext cx="8229600" cy="4953000"/>
          </a:xfrm>
        </p:spPr>
        <p:txBody>
          <a:bodyPr/>
          <a:lstStyle/>
          <a:p>
            <a:pPr eaLnBrk="1" hangingPunct="1">
              <a:lnSpc>
                <a:spcPct val="80000"/>
              </a:lnSpc>
            </a:pPr>
            <a:r>
              <a:rPr lang="en-US" sz="2800" smtClean="0"/>
              <a:t>Doesn’t need new syntax, just allow for self-referential procedures.</a:t>
            </a:r>
          </a:p>
          <a:p>
            <a:pPr eaLnBrk="1" hangingPunct="1">
              <a:lnSpc>
                <a:spcPct val="80000"/>
              </a:lnSpc>
            </a:pPr>
            <a:r>
              <a:rPr lang="en-US" sz="2800" smtClean="0"/>
              <a:t>Recursion and iteration have equivalent expressiveness in sense that any algorithm expressed as one form can be rewritten in the other.</a:t>
            </a:r>
          </a:p>
          <a:p>
            <a:pPr eaLnBrk="1" hangingPunct="1">
              <a:lnSpc>
                <a:spcPct val="80000"/>
              </a:lnSpc>
            </a:pPr>
            <a:r>
              <a:rPr lang="en-US" sz="2800" smtClean="0"/>
              <a:t>Which is more efficient?</a:t>
            </a:r>
          </a:p>
          <a:p>
            <a:pPr lvl="1" eaLnBrk="1" hangingPunct="1">
              <a:lnSpc>
                <a:spcPct val="80000"/>
              </a:lnSpc>
            </a:pPr>
            <a:r>
              <a:rPr lang="en-US" sz="2400" smtClean="0"/>
              <a:t>A naive implementation of iteration usually  more efficient than naive implementation of recursion since recursion makes actual subroutine calls.</a:t>
            </a:r>
          </a:p>
          <a:p>
            <a:pPr lvl="1" eaLnBrk="1" hangingPunct="1">
              <a:lnSpc>
                <a:spcPct val="80000"/>
              </a:lnSpc>
            </a:pPr>
            <a:r>
              <a:rPr lang="en-US" sz="2400" smtClean="0"/>
              <a:t>However, high quality compilers (especially those for a functional language) can generate efficient recursive code.</a:t>
            </a:r>
          </a:p>
        </p:txBody>
      </p:sp>
      <p:sp>
        <p:nvSpPr>
          <p:cNvPr id="72706" name="Rectangle 2"/>
          <p:cNvSpPr>
            <a:spLocks noGrp="1" noChangeArrowheads="1"/>
          </p:cNvSpPr>
          <p:nvPr>
            <p:ph type="title"/>
          </p:nvPr>
        </p:nvSpPr>
        <p:spPr/>
        <p:txBody>
          <a:bodyPr/>
          <a:lstStyle/>
          <a:p>
            <a:pPr eaLnBrk="1" hangingPunct="1">
              <a:spcBef>
                <a:spcPct val="50000"/>
              </a:spcBef>
            </a:pPr>
            <a:r>
              <a:rPr lang="en-US" smtClean="0"/>
              <a:t>Recursion</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762000" y="1295400"/>
            <a:ext cx="8229600" cy="4919472"/>
          </a:xfrm>
        </p:spPr>
        <p:txBody>
          <a:bodyPr>
            <a:normAutofit fontScale="77500" lnSpcReduction="20000"/>
          </a:bodyPr>
          <a:lstStyle/>
          <a:p>
            <a:pPr lvl="2" eaLnBrk="1" hangingPunct="1">
              <a:lnSpc>
                <a:spcPct val="90000"/>
              </a:lnSpc>
              <a:buFontTx/>
              <a:buNone/>
            </a:pPr>
            <a:r>
              <a:rPr lang="en-US" sz="2000" dirty="0" err="1" smtClean="0">
                <a:solidFill>
                  <a:srgbClr val="0066FF"/>
                </a:solidFill>
              </a:rPr>
              <a:t>int</a:t>
            </a:r>
            <a:r>
              <a:rPr lang="en-US" sz="2000" dirty="0" smtClean="0">
                <a:solidFill>
                  <a:srgbClr val="0066FF"/>
                </a:solidFill>
              </a:rPr>
              <a:t> </a:t>
            </a:r>
            <a:r>
              <a:rPr lang="en-US" sz="2000" dirty="0" err="1" smtClean="0">
                <a:solidFill>
                  <a:srgbClr val="0066FF"/>
                </a:solidFill>
              </a:rPr>
              <a:t>gdc</a:t>
            </a:r>
            <a:r>
              <a:rPr lang="en-US" sz="2000" dirty="0" smtClean="0">
                <a:solidFill>
                  <a:srgbClr val="0066FF"/>
                </a:solidFill>
              </a:rPr>
              <a:t>(</a:t>
            </a:r>
            <a:r>
              <a:rPr lang="en-US" sz="2000" dirty="0" err="1" smtClean="0">
                <a:solidFill>
                  <a:srgbClr val="0066FF"/>
                </a:solidFill>
              </a:rPr>
              <a:t>int</a:t>
            </a:r>
            <a:r>
              <a:rPr lang="en-US" sz="2000" dirty="0" smtClean="0">
                <a:solidFill>
                  <a:srgbClr val="0066FF"/>
                </a:solidFill>
              </a:rPr>
              <a:t> a, </a:t>
            </a:r>
            <a:r>
              <a:rPr lang="en-US" sz="2000" dirty="0" err="1" smtClean="0">
                <a:solidFill>
                  <a:srgbClr val="0066FF"/>
                </a:solidFill>
              </a:rPr>
              <a:t>int</a:t>
            </a:r>
            <a:r>
              <a:rPr lang="en-US" sz="2000" dirty="0" smtClean="0">
                <a:solidFill>
                  <a:srgbClr val="0066FF"/>
                </a:solidFill>
              </a:rPr>
              <a:t> b)</a:t>
            </a:r>
          </a:p>
          <a:p>
            <a:pPr lvl="2" eaLnBrk="1" hangingPunct="1">
              <a:lnSpc>
                <a:spcPct val="90000"/>
              </a:lnSpc>
              <a:buFontTx/>
              <a:buNone/>
            </a:pPr>
            <a:r>
              <a:rPr lang="en-US" sz="2000" dirty="0" smtClean="0">
                <a:solidFill>
                  <a:srgbClr val="0066FF"/>
                </a:solidFill>
              </a:rPr>
              <a:t>{  if (a == b) return a;</a:t>
            </a:r>
          </a:p>
          <a:p>
            <a:pPr lvl="2" eaLnBrk="1" hangingPunct="1">
              <a:lnSpc>
                <a:spcPct val="90000"/>
              </a:lnSpc>
              <a:buFontTx/>
              <a:buNone/>
            </a:pPr>
            <a:r>
              <a:rPr lang="en-US" sz="2000" dirty="0" smtClean="0">
                <a:solidFill>
                  <a:srgbClr val="0066FF"/>
                </a:solidFill>
              </a:rPr>
              <a:t>    else if (a&gt;b) return </a:t>
            </a:r>
            <a:r>
              <a:rPr lang="en-US" sz="2000" dirty="0" err="1" smtClean="0">
                <a:solidFill>
                  <a:srgbClr val="0066FF"/>
                </a:solidFill>
              </a:rPr>
              <a:t>gcd</a:t>
            </a:r>
            <a:r>
              <a:rPr lang="en-US" sz="2000" dirty="0" smtClean="0">
                <a:solidFill>
                  <a:srgbClr val="0066FF"/>
                </a:solidFill>
              </a:rPr>
              <a:t>(a-</a:t>
            </a:r>
            <a:r>
              <a:rPr lang="en-US" sz="2000" dirty="0" err="1" smtClean="0">
                <a:solidFill>
                  <a:srgbClr val="0066FF"/>
                </a:solidFill>
              </a:rPr>
              <a:t>b,b</a:t>
            </a:r>
            <a:r>
              <a:rPr lang="en-US" sz="2000" dirty="0" smtClean="0">
                <a:solidFill>
                  <a:srgbClr val="0066FF"/>
                </a:solidFill>
              </a:rPr>
              <a:t>);</a:t>
            </a:r>
          </a:p>
          <a:p>
            <a:pPr lvl="2" eaLnBrk="1" hangingPunct="1">
              <a:lnSpc>
                <a:spcPct val="90000"/>
              </a:lnSpc>
              <a:buFontTx/>
              <a:buNone/>
            </a:pPr>
            <a:r>
              <a:rPr lang="en-US" sz="2000" dirty="0" smtClean="0">
                <a:solidFill>
                  <a:srgbClr val="0066FF"/>
                </a:solidFill>
              </a:rPr>
              <a:t>    else return </a:t>
            </a:r>
            <a:r>
              <a:rPr lang="en-US" sz="2000" dirty="0" err="1" smtClean="0">
                <a:solidFill>
                  <a:srgbClr val="0066FF"/>
                </a:solidFill>
              </a:rPr>
              <a:t>gcd</a:t>
            </a:r>
            <a:r>
              <a:rPr lang="en-US" sz="2000" dirty="0" smtClean="0">
                <a:solidFill>
                  <a:srgbClr val="0066FF"/>
                </a:solidFill>
              </a:rPr>
              <a:t>(</a:t>
            </a:r>
            <a:r>
              <a:rPr lang="en-US" sz="2000" dirty="0" err="1" smtClean="0">
                <a:solidFill>
                  <a:srgbClr val="0066FF"/>
                </a:solidFill>
              </a:rPr>
              <a:t>a,b</a:t>
            </a:r>
            <a:r>
              <a:rPr lang="en-US" sz="2000" dirty="0" smtClean="0">
                <a:solidFill>
                  <a:srgbClr val="0066FF"/>
                </a:solidFill>
              </a:rPr>
              <a:t>-a):</a:t>
            </a:r>
          </a:p>
          <a:p>
            <a:pPr lvl="2" eaLnBrk="1" hangingPunct="1">
              <a:lnSpc>
                <a:spcPct val="90000"/>
              </a:lnSpc>
              <a:buFontTx/>
              <a:buNone/>
            </a:pPr>
            <a:r>
              <a:rPr lang="en-US" sz="2000" dirty="0" smtClean="0">
                <a:solidFill>
                  <a:srgbClr val="0066FF"/>
                </a:solidFill>
              </a:rPr>
              <a:t>}</a:t>
            </a:r>
          </a:p>
          <a:p>
            <a:pPr eaLnBrk="1" hangingPunct="1">
              <a:lnSpc>
                <a:spcPct val="90000"/>
              </a:lnSpc>
              <a:buFontTx/>
              <a:buNone/>
            </a:pPr>
            <a:endParaRPr lang="en-US" sz="2000" dirty="0" smtClean="0"/>
          </a:p>
          <a:p>
            <a:pPr eaLnBrk="1" hangingPunct="1">
              <a:lnSpc>
                <a:spcPct val="90000"/>
              </a:lnSpc>
            </a:pPr>
            <a:r>
              <a:rPr lang="en-US" sz="2400" dirty="0" smtClean="0"/>
              <a:t>no additional computation follows the recursive </a:t>
            </a:r>
            <a:r>
              <a:rPr lang="en-US" sz="2400" dirty="0" smtClean="0"/>
              <a:t>call—the returned value is just what the recursive call returns. </a:t>
            </a:r>
            <a:endParaRPr lang="en-US" sz="2400" dirty="0" smtClean="0"/>
          </a:p>
          <a:p>
            <a:pPr eaLnBrk="1" hangingPunct="1">
              <a:lnSpc>
                <a:spcPct val="90000"/>
              </a:lnSpc>
            </a:pPr>
            <a:r>
              <a:rPr lang="en-US" sz="2400" dirty="0" smtClean="0"/>
              <a:t>The compiler can reuse stack space allocated for current instantiation</a:t>
            </a:r>
          </a:p>
          <a:p>
            <a:pPr lvl="2" eaLnBrk="1" hangingPunct="1">
              <a:lnSpc>
                <a:spcPct val="90000"/>
              </a:lnSpc>
              <a:buFontTx/>
              <a:buNone/>
            </a:pPr>
            <a:r>
              <a:rPr lang="en-US" sz="2000" dirty="0" smtClean="0">
                <a:solidFill>
                  <a:srgbClr val="0066FF"/>
                </a:solidFill>
              </a:rPr>
              <a:t>start: </a:t>
            </a:r>
          </a:p>
          <a:p>
            <a:pPr lvl="2" eaLnBrk="1" hangingPunct="1">
              <a:lnSpc>
                <a:spcPct val="90000"/>
              </a:lnSpc>
              <a:buFontTx/>
              <a:buNone/>
            </a:pPr>
            <a:r>
              <a:rPr lang="en-US" sz="2000" dirty="0" smtClean="0">
                <a:solidFill>
                  <a:srgbClr val="0066FF"/>
                </a:solidFill>
              </a:rPr>
              <a:t>   if (a==b) return a</a:t>
            </a:r>
          </a:p>
          <a:p>
            <a:pPr lvl="2" eaLnBrk="1" hangingPunct="1">
              <a:lnSpc>
                <a:spcPct val="90000"/>
              </a:lnSpc>
              <a:buFontTx/>
              <a:buNone/>
            </a:pPr>
            <a:r>
              <a:rPr lang="en-US" sz="2000" dirty="0" smtClean="0">
                <a:solidFill>
                  <a:srgbClr val="0066FF"/>
                </a:solidFill>
              </a:rPr>
              <a:t>   else if (a&gt;b) a := a-b; </a:t>
            </a:r>
            <a:r>
              <a:rPr lang="en-US" sz="2000" dirty="0" err="1" smtClean="0">
                <a:solidFill>
                  <a:srgbClr val="0066FF"/>
                </a:solidFill>
              </a:rPr>
              <a:t>goto</a:t>
            </a:r>
            <a:r>
              <a:rPr lang="en-US" sz="2000" dirty="0" smtClean="0">
                <a:solidFill>
                  <a:srgbClr val="0066FF"/>
                </a:solidFill>
              </a:rPr>
              <a:t> start</a:t>
            </a:r>
          </a:p>
          <a:p>
            <a:pPr lvl="2" eaLnBrk="1" hangingPunct="1">
              <a:lnSpc>
                <a:spcPct val="90000"/>
              </a:lnSpc>
              <a:buFontTx/>
              <a:buNone/>
            </a:pPr>
            <a:r>
              <a:rPr lang="en-US" sz="2000" dirty="0" smtClean="0">
                <a:solidFill>
                  <a:srgbClr val="0066FF"/>
                </a:solidFill>
              </a:rPr>
              <a:t>   else   b:= b-a; </a:t>
            </a:r>
            <a:r>
              <a:rPr lang="en-US" sz="2000" dirty="0" err="1" smtClean="0">
                <a:solidFill>
                  <a:srgbClr val="0066FF"/>
                </a:solidFill>
              </a:rPr>
              <a:t>goto</a:t>
            </a:r>
            <a:r>
              <a:rPr lang="en-US" sz="2000" dirty="0" smtClean="0">
                <a:solidFill>
                  <a:srgbClr val="0066FF"/>
                </a:solidFill>
              </a:rPr>
              <a:t> start</a:t>
            </a:r>
            <a:r>
              <a:rPr lang="en-US" sz="2000" dirty="0" smtClean="0">
                <a:solidFill>
                  <a:srgbClr val="0066FF"/>
                </a:solidFill>
              </a:rPr>
              <a:t>;</a:t>
            </a:r>
            <a:endParaRPr lang="en-US" sz="2000" dirty="0">
              <a:solidFill>
                <a:srgbClr val="0066FF"/>
              </a:solidFill>
            </a:endParaRPr>
          </a:p>
          <a:p>
            <a:pPr marL="365760" lvl="2" indent="-256032">
              <a:lnSpc>
                <a:spcPct val="90000"/>
              </a:lnSpc>
              <a:spcBef>
                <a:spcPts val="400"/>
              </a:spcBef>
              <a:buClr>
                <a:schemeClr val="accent1"/>
              </a:buClr>
              <a:buSzPct val="68000"/>
              <a:buFont typeface="Wingdings 3"/>
              <a:buChar char=""/>
            </a:pPr>
            <a:r>
              <a:rPr lang="en-US" sz="2400" dirty="0" smtClean="0"/>
              <a:t>Often</a:t>
            </a:r>
            <a:r>
              <a:rPr lang="en-US" sz="2400" dirty="0"/>
              <a:t>, simple transformations can produce tail-recursive code from non-recursive</a:t>
            </a:r>
            <a:r>
              <a:rPr lang="en-US" sz="2400" dirty="0" smtClean="0"/>
              <a:t>.</a:t>
            </a:r>
          </a:p>
          <a:p>
            <a:pPr marL="649224" lvl="3" indent="-256032">
              <a:lnSpc>
                <a:spcPct val="90000"/>
              </a:lnSpc>
              <a:spcBef>
                <a:spcPts val="400"/>
              </a:spcBef>
              <a:buClr>
                <a:schemeClr val="accent1"/>
              </a:buClr>
              <a:buSzPct val="68000"/>
              <a:buFont typeface="Wingdings 3"/>
              <a:buChar char=""/>
            </a:pPr>
            <a:r>
              <a:rPr lang="en-US" sz="2200" dirty="0" smtClean="0"/>
              <a:t>general case:  continuation-passing style</a:t>
            </a:r>
          </a:p>
          <a:p>
            <a:pPr marL="649224" lvl="3" indent="-256032">
              <a:lnSpc>
                <a:spcPct val="90000"/>
              </a:lnSpc>
              <a:spcBef>
                <a:spcPts val="400"/>
              </a:spcBef>
              <a:buClr>
                <a:schemeClr val="accent1"/>
              </a:buClr>
              <a:buSzPct val="68000"/>
              <a:buFont typeface="Wingdings 3"/>
              <a:buChar char=""/>
            </a:pPr>
            <a:r>
              <a:rPr lang="en-US" sz="2200" dirty="0" smtClean="0"/>
              <a:t>idea:  recursive function can always avoid doing work after returning by passing that work into the recursive call in the form of a continuation </a:t>
            </a:r>
          </a:p>
          <a:p>
            <a:pPr marL="649224" lvl="3" indent="-256032">
              <a:lnSpc>
                <a:spcPct val="90000"/>
              </a:lnSpc>
              <a:spcBef>
                <a:spcPts val="400"/>
              </a:spcBef>
              <a:buClr>
                <a:schemeClr val="accent1"/>
              </a:buClr>
              <a:buSzPct val="68000"/>
              <a:buFont typeface="Wingdings 3"/>
              <a:buChar char=""/>
            </a:pPr>
            <a:r>
              <a:rPr lang="en-US" sz="2200" dirty="0" smtClean="0"/>
              <a:t>we’ll come back to this later</a:t>
            </a:r>
            <a:endParaRPr lang="en-US" sz="2200" dirty="0"/>
          </a:p>
          <a:p>
            <a:pPr lvl="2" eaLnBrk="1" hangingPunct="1">
              <a:lnSpc>
                <a:spcPct val="90000"/>
              </a:lnSpc>
              <a:buFontTx/>
              <a:buNone/>
            </a:pPr>
            <a:r>
              <a:rPr lang="en-US" sz="2000" dirty="0">
                <a:solidFill>
                  <a:srgbClr val="0066FF"/>
                </a:solidFill>
              </a:rPr>
              <a:t>	</a:t>
            </a:r>
            <a:endParaRPr lang="en-US" sz="2000" dirty="0" smtClean="0">
              <a:solidFill>
                <a:srgbClr val="0066FF"/>
              </a:solidFill>
            </a:endParaRPr>
          </a:p>
        </p:txBody>
      </p:sp>
      <p:sp>
        <p:nvSpPr>
          <p:cNvPr id="73730" name="Rectangle 2"/>
          <p:cNvSpPr>
            <a:spLocks noGrp="1" noChangeArrowheads="1"/>
          </p:cNvSpPr>
          <p:nvPr>
            <p:ph type="title"/>
          </p:nvPr>
        </p:nvSpPr>
        <p:spPr/>
        <p:txBody>
          <a:bodyPr/>
          <a:lstStyle/>
          <a:p>
            <a:pPr eaLnBrk="1" hangingPunct="1"/>
            <a:r>
              <a:rPr lang="en-US" smtClean="0"/>
              <a:t>Example: tail recursion</a:t>
            </a:r>
          </a:p>
        </p:txBody>
      </p:sp>
      <p:sp>
        <p:nvSpPr>
          <p:cNvPr id="4" name="Slide Number Placeholder 3"/>
          <p:cNvSpPr>
            <a:spLocks noGrp="1"/>
          </p:cNvSpPr>
          <p:nvPr>
            <p:ph type="sldNum" sz="quarter" idx="12"/>
          </p:nvPr>
        </p:nvSpPr>
        <p:spPr/>
        <p:txBody>
          <a:bodyPr/>
          <a:lstStyle/>
          <a:p>
            <a:pPr>
              <a:defRPr/>
            </a:pPr>
            <a:fld id="{5E6B495E-2C94-447C-A733-3659DF22D547}" type="slidenum">
              <a:rPr lang="en-US" smtClean="0"/>
              <a:pPr>
                <a:defRPr/>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457200" y="381000"/>
            <a:ext cx="8229600" cy="6248400"/>
          </a:xfrm>
        </p:spPr>
        <p:txBody>
          <a:bodyPr/>
          <a:lstStyle/>
          <a:p>
            <a:pPr eaLnBrk="1" hangingPunct="1">
              <a:lnSpc>
                <a:spcPct val="80000"/>
              </a:lnSpc>
            </a:pPr>
            <a:r>
              <a:rPr lang="en-US" sz="2000" smtClean="0"/>
              <a:t>Choice of algorithm matters.  </a:t>
            </a:r>
          </a:p>
          <a:p>
            <a:pPr eaLnBrk="1" hangingPunct="1">
              <a:lnSpc>
                <a:spcPct val="80000"/>
              </a:lnSpc>
            </a:pPr>
            <a:endParaRPr lang="en-US" sz="2000" smtClean="0"/>
          </a:p>
          <a:p>
            <a:pPr eaLnBrk="1" hangingPunct="1">
              <a:lnSpc>
                <a:spcPct val="80000"/>
              </a:lnSpc>
              <a:buFontTx/>
              <a:buNone/>
            </a:pPr>
            <a:r>
              <a:rPr lang="en-US" sz="2000" smtClean="0">
                <a:solidFill>
                  <a:srgbClr val="0066FF"/>
                </a:solidFill>
              </a:rPr>
              <a:t>fun summation low high =</a:t>
            </a:r>
          </a:p>
          <a:p>
            <a:pPr eaLnBrk="1" hangingPunct="1">
              <a:lnSpc>
                <a:spcPct val="80000"/>
              </a:lnSpc>
              <a:buFontTx/>
              <a:buNone/>
            </a:pPr>
            <a:r>
              <a:rPr lang="en-US" sz="2000" smtClean="0">
                <a:solidFill>
                  <a:srgbClr val="0066FF"/>
                </a:solidFill>
              </a:rPr>
              <a:t>    if (low = high) </a:t>
            </a:r>
          </a:p>
          <a:p>
            <a:pPr eaLnBrk="1" hangingPunct="1">
              <a:lnSpc>
                <a:spcPct val="80000"/>
              </a:lnSpc>
              <a:buFontTx/>
              <a:buNone/>
            </a:pPr>
            <a:r>
              <a:rPr lang="en-US" sz="2000" smtClean="0">
                <a:solidFill>
                  <a:srgbClr val="0066FF"/>
                </a:solidFill>
              </a:rPr>
              <a:t>    then low </a:t>
            </a:r>
          </a:p>
          <a:p>
            <a:pPr eaLnBrk="1" hangingPunct="1">
              <a:lnSpc>
                <a:spcPct val="80000"/>
              </a:lnSpc>
              <a:buFontTx/>
              <a:buNone/>
            </a:pPr>
            <a:r>
              <a:rPr lang="en-US" sz="2000" smtClean="0">
                <a:solidFill>
                  <a:srgbClr val="0066FF"/>
                </a:solidFill>
              </a:rPr>
              <a:t>    else low + summation (low + 1) high;</a:t>
            </a:r>
          </a:p>
          <a:p>
            <a:pPr eaLnBrk="1" hangingPunct="1">
              <a:lnSpc>
                <a:spcPct val="80000"/>
              </a:lnSpc>
              <a:buFontTx/>
              <a:buNone/>
            </a:pPr>
            <a:endParaRPr lang="en-US" sz="2000" smtClean="0">
              <a:solidFill>
                <a:srgbClr val="0066FF"/>
              </a:solidFill>
            </a:endParaRPr>
          </a:p>
          <a:p>
            <a:pPr eaLnBrk="1" hangingPunct="1">
              <a:lnSpc>
                <a:spcPct val="80000"/>
              </a:lnSpc>
              <a:buFontTx/>
              <a:buNone/>
            </a:pPr>
            <a:r>
              <a:rPr lang="en-US" sz="2000" smtClean="0"/>
              <a:t>summation 0 4 =</a:t>
            </a:r>
          </a:p>
          <a:p>
            <a:pPr eaLnBrk="1" hangingPunct="1">
              <a:lnSpc>
                <a:spcPct val="80000"/>
              </a:lnSpc>
              <a:buFontTx/>
              <a:buNone/>
            </a:pPr>
            <a:r>
              <a:rPr lang="en-US" sz="2000" smtClean="0"/>
              <a:t>0 + summation 1 4</a:t>
            </a:r>
          </a:p>
          <a:p>
            <a:pPr eaLnBrk="1" hangingPunct="1">
              <a:lnSpc>
                <a:spcPct val="80000"/>
              </a:lnSpc>
              <a:buFontTx/>
              <a:buNone/>
            </a:pPr>
            <a:r>
              <a:rPr lang="en-US" sz="2000" smtClean="0"/>
              <a:t>= 0 + (1 + summation 2 4)</a:t>
            </a:r>
          </a:p>
          <a:p>
            <a:pPr eaLnBrk="1" hangingPunct="1">
              <a:lnSpc>
                <a:spcPct val="80000"/>
              </a:lnSpc>
              <a:buFontTx/>
              <a:buNone/>
            </a:pPr>
            <a:r>
              <a:rPr lang="en-US" sz="2000" smtClean="0"/>
              <a:t>= 0 + (1 + (2 + summation 3 4))</a:t>
            </a:r>
          </a:p>
          <a:p>
            <a:pPr eaLnBrk="1" hangingPunct="1">
              <a:lnSpc>
                <a:spcPct val="80000"/>
              </a:lnSpc>
              <a:buFontTx/>
              <a:buNone/>
            </a:pPr>
            <a:r>
              <a:rPr lang="en-US" sz="2000" smtClean="0"/>
              <a:t>= 0 + (1 + (2 + (3 + summation 4 4)))</a:t>
            </a:r>
          </a:p>
          <a:p>
            <a:pPr eaLnBrk="1" hangingPunct="1">
              <a:lnSpc>
                <a:spcPct val="80000"/>
              </a:lnSpc>
              <a:buFontTx/>
              <a:buNone/>
            </a:pPr>
            <a:r>
              <a:rPr lang="en-US" sz="2000" smtClean="0"/>
              <a:t>= 0 + (1 + (2 + (3 + 4)))</a:t>
            </a:r>
          </a:p>
          <a:p>
            <a:pPr eaLnBrk="1" hangingPunct="1">
              <a:lnSpc>
                <a:spcPct val="80000"/>
              </a:lnSpc>
              <a:buFontTx/>
              <a:buNone/>
            </a:pPr>
            <a:r>
              <a:rPr lang="en-US" sz="2000" smtClean="0"/>
              <a:t>= 10</a:t>
            </a:r>
          </a:p>
          <a:p>
            <a:pPr eaLnBrk="1" hangingPunct="1">
              <a:lnSpc>
                <a:spcPct val="80000"/>
              </a:lnSpc>
              <a:buFontTx/>
              <a:buNone/>
            </a:pPr>
            <a:endParaRPr lang="en-US" sz="2000" smtClean="0"/>
          </a:p>
          <a:p>
            <a:pPr eaLnBrk="1" hangingPunct="1">
              <a:lnSpc>
                <a:spcPct val="80000"/>
              </a:lnSpc>
            </a:pPr>
            <a:r>
              <a:rPr lang="en-US" sz="2000" smtClean="0"/>
              <a:t>Computes the sum from right to left.  </a:t>
            </a:r>
          </a:p>
          <a:p>
            <a:pPr eaLnBrk="1" hangingPunct="1">
              <a:lnSpc>
                <a:spcPct val="80000"/>
              </a:lnSpc>
            </a:pPr>
            <a:r>
              <a:rPr lang="en-US" sz="2000" smtClean="0"/>
              <a:t>Can’t evaluate any of the subexpressions until the end.  </a:t>
            </a:r>
          </a:p>
          <a:p>
            <a:pPr eaLnBrk="1" hangingPunct="1">
              <a:lnSpc>
                <a:spcPct val="80000"/>
              </a:lnSpc>
            </a:pPr>
            <a:r>
              <a:rPr lang="en-US" sz="2000" smtClean="0"/>
              <a:t>This is not tail recursive (after recursive call, must evaluate low + result)</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idx="1"/>
          </p:nvPr>
        </p:nvSpPr>
        <p:spPr>
          <a:xfrm>
            <a:off x="457200" y="381000"/>
            <a:ext cx="8229600" cy="5745163"/>
          </a:xfrm>
        </p:spPr>
        <p:txBody>
          <a:bodyPr/>
          <a:lstStyle/>
          <a:p>
            <a:pPr eaLnBrk="1" hangingPunct="1">
              <a:lnSpc>
                <a:spcPct val="90000"/>
              </a:lnSpc>
              <a:buFontTx/>
              <a:buNone/>
            </a:pPr>
            <a:r>
              <a:rPr lang="en-US" sz="2400" smtClean="0"/>
              <a:t>Another, tail-recursive version with accumulating parameter</a:t>
            </a:r>
          </a:p>
          <a:p>
            <a:pPr eaLnBrk="1" hangingPunct="1">
              <a:lnSpc>
                <a:spcPct val="90000"/>
              </a:lnSpc>
              <a:buFontTx/>
              <a:buNone/>
            </a:pPr>
            <a:endParaRPr lang="en-US" sz="2400" smtClean="0"/>
          </a:p>
          <a:p>
            <a:pPr eaLnBrk="1" hangingPunct="1">
              <a:lnSpc>
                <a:spcPct val="90000"/>
              </a:lnSpc>
              <a:buFontTx/>
              <a:buNone/>
            </a:pPr>
            <a:r>
              <a:rPr lang="en-US" sz="2400" smtClean="0">
                <a:solidFill>
                  <a:srgbClr val="0066FF"/>
                </a:solidFill>
              </a:rPr>
              <a:t>fun summation low high subtotal =</a:t>
            </a:r>
            <a:br>
              <a:rPr lang="en-US" sz="2400" smtClean="0">
                <a:solidFill>
                  <a:srgbClr val="0066FF"/>
                </a:solidFill>
              </a:rPr>
            </a:br>
            <a:r>
              <a:rPr lang="en-US" sz="2400" smtClean="0">
                <a:solidFill>
                  <a:srgbClr val="0066FF"/>
                </a:solidFill>
              </a:rPr>
              <a:t>   if (low = high) </a:t>
            </a:r>
          </a:p>
          <a:p>
            <a:pPr eaLnBrk="1" hangingPunct="1">
              <a:lnSpc>
                <a:spcPct val="90000"/>
              </a:lnSpc>
              <a:buFontTx/>
              <a:buNone/>
            </a:pPr>
            <a:r>
              <a:rPr lang="en-US" sz="2400" smtClean="0">
                <a:solidFill>
                  <a:srgbClr val="0066FF"/>
                </a:solidFill>
              </a:rPr>
              <a:t>       then subtotal + low</a:t>
            </a:r>
            <a:br>
              <a:rPr lang="en-US" sz="2400" smtClean="0">
                <a:solidFill>
                  <a:srgbClr val="0066FF"/>
                </a:solidFill>
              </a:rPr>
            </a:br>
            <a:r>
              <a:rPr lang="en-US" sz="2400" smtClean="0">
                <a:solidFill>
                  <a:srgbClr val="0066FF"/>
                </a:solidFill>
              </a:rPr>
              <a:t>   else </a:t>
            </a:r>
          </a:p>
          <a:p>
            <a:pPr eaLnBrk="1" hangingPunct="1">
              <a:lnSpc>
                <a:spcPct val="90000"/>
              </a:lnSpc>
              <a:buFontTx/>
              <a:buNone/>
            </a:pPr>
            <a:r>
              <a:rPr lang="en-US" sz="2400" smtClean="0">
                <a:solidFill>
                  <a:srgbClr val="0066FF"/>
                </a:solidFill>
              </a:rPr>
              <a:t>          summation (low + 1) high (subtotal + low);</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t>summation 0 4 0 </a:t>
            </a:r>
            <a:br>
              <a:rPr lang="en-US" sz="2400" smtClean="0"/>
            </a:br>
            <a:r>
              <a:rPr lang="en-US" sz="2400" smtClean="0"/>
              <a:t>= summation 1 4 (0 + 0)</a:t>
            </a:r>
            <a:br>
              <a:rPr lang="en-US" sz="2400" smtClean="0"/>
            </a:br>
            <a:r>
              <a:rPr lang="en-US" sz="2400" smtClean="0"/>
              <a:t>= summation 2 4 (0 + 1)</a:t>
            </a:r>
            <a:br>
              <a:rPr lang="en-US" sz="2400" smtClean="0"/>
            </a:br>
            <a:r>
              <a:rPr lang="en-US" sz="2400" smtClean="0"/>
              <a:t>= summation 3 4 (1 + 2)</a:t>
            </a:r>
            <a:br>
              <a:rPr lang="en-US" sz="2400" smtClean="0"/>
            </a:br>
            <a:r>
              <a:rPr lang="en-US" sz="2400" smtClean="0"/>
              <a:t>= summation 4 4 (3 + 3)</a:t>
            </a:r>
            <a:br>
              <a:rPr lang="en-US" sz="2400" smtClean="0"/>
            </a:br>
            <a:r>
              <a:rPr lang="en-US" sz="2400" smtClean="0"/>
              <a:t>= 6 + 4 </a:t>
            </a:r>
            <a:br>
              <a:rPr lang="en-US" sz="2400" smtClean="0"/>
            </a:br>
            <a:r>
              <a:rPr lang="en-US" sz="2400" smtClean="0"/>
              <a:t>= 10</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48200" y="1447800"/>
            <a:ext cx="4114800" cy="4525963"/>
          </a:xfrm>
        </p:spPr>
        <p:txBody>
          <a:bodyPr>
            <a:normAutofit fontScale="32500" lnSpcReduction="20000"/>
          </a:bodyPr>
          <a:lstStyle/>
          <a:p>
            <a:pPr marL="109728" indent="0">
              <a:buNone/>
            </a:pPr>
            <a:r>
              <a:rPr lang="en-US" dirty="0"/>
              <a:t> // Method descriptor #23 (I)I</a:t>
            </a:r>
          </a:p>
          <a:p>
            <a:pPr marL="109728" indent="0">
              <a:buNone/>
            </a:pPr>
            <a:r>
              <a:rPr lang="en-US" dirty="0"/>
              <a:t>  // Stack: 4, Locals: 2</a:t>
            </a:r>
          </a:p>
          <a:p>
            <a:pPr marL="109728" indent="0">
              <a:buNone/>
            </a:pPr>
            <a:r>
              <a:rPr lang="en-US" dirty="0"/>
              <a:t>  public final </a:t>
            </a:r>
            <a:r>
              <a:rPr lang="en-US" dirty="0" err="1"/>
              <a:t>int</a:t>
            </a:r>
            <a:r>
              <a:rPr lang="en-US" dirty="0"/>
              <a:t> factorial(</a:t>
            </a:r>
            <a:r>
              <a:rPr lang="en-US" dirty="0" err="1"/>
              <a:t>int</a:t>
            </a:r>
            <a:r>
              <a:rPr lang="en-US" dirty="0"/>
              <a:t> x);</a:t>
            </a:r>
          </a:p>
          <a:p>
            <a:pPr marL="109728" indent="0">
              <a:buNone/>
            </a:pPr>
            <a:r>
              <a:rPr lang="en-US" dirty="0"/>
              <a:t>     0  iload_1 [x]</a:t>
            </a:r>
          </a:p>
          <a:p>
            <a:pPr marL="109728" indent="0">
              <a:buNone/>
            </a:pPr>
            <a:r>
              <a:rPr lang="en-US" dirty="0"/>
              <a:t>     1  iconst_1</a:t>
            </a:r>
          </a:p>
          <a:p>
            <a:pPr marL="109728" indent="0">
              <a:buNone/>
            </a:pPr>
            <a:r>
              <a:rPr lang="en-US" dirty="0"/>
              <a:t>     2  </a:t>
            </a:r>
            <a:r>
              <a:rPr lang="en-US" dirty="0" err="1"/>
              <a:t>if_icmpne</a:t>
            </a:r>
            <a:r>
              <a:rPr lang="en-US" dirty="0"/>
              <a:t> 7</a:t>
            </a:r>
          </a:p>
          <a:p>
            <a:pPr marL="109728" indent="0">
              <a:buNone/>
            </a:pPr>
            <a:r>
              <a:rPr lang="en-US" dirty="0"/>
              <a:t>     5  iconst_1</a:t>
            </a:r>
          </a:p>
          <a:p>
            <a:pPr marL="109728" indent="0">
              <a:buNone/>
            </a:pPr>
            <a:r>
              <a:rPr lang="en-US" dirty="0"/>
              <a:t>     6  </a:t>
            </a:r>
            <a:r>
              <a:rPr lang="en-US" dirty="0" err="1"/>
              <a:t>ireturn</a:t>
            </a:r>
            <a:endParaRPr lang="en-US" dirty="0"/>
          </a:p>
          <a:p>
            <a:pPr marL="109728" indent="0">
              <a:buNone/>
            </a:pPr>
            <a:r>
              <a:rPr lang="en-US" dirty="0"/>
              <a:t>     7  iload_1 [x]</a:t>
            </a:r>
          </a:p>
          <a:p>
            <a:pPr marL="109728" indent="0">
              <a:buNone/>
            </a:pPr>
            <a:r>
              <a:rPr lang="en-US" dirty="0"/>
              <a:t>     8  aload_0 [this]</a:t>
            </a:r>
          </a:p>
          <a:p>
            <a:pPr marL="109728" indent="0">
              <a:buNone/>
            </a:pPr>
            <a:r>
              <a:rPr lang="en-US" dirty="0"/>
              <a:t>     9  iload_1 [x]</a:t>
            </a:r>
          </a:p>
          <a:p>
            <a:pPr marL="109728" indent="0">
              <a:buNone/>
            </a:pPr>
            <a:r>
              <a:rPr lang="en-US" dirty="0"/>
              <a:t>    10  iconst_1</a:t>
            </a:r>
          </a:p>
          <a:p>
            <a:pPr marL="109728" indent="0">
              <a:buNone/>
            </a:pPr>
            <a:r>
              <a:rPr lang="en-US" dirty="0"/>
              <a:t>    11  </a:t>
            </a:r>
            <a:r>
              <a:rPr lang="en-US" dirty="0" err="1"/>
              <a:t>isub</a:t>
            </a:r>
            <a:endParaRPr lang="en-US" dirty="0"/>
          </a:p>
          <a:p>
            <a:pPr marL="109728" indent="0">
              <a:buNone/>
            </a:pPr>
            <a:r>
              <a:rPr lang="en-US" dirty="0"/>
              <a:t>    12  </a:t>
            </a:r>
            <a:r>
              <a:rPr lang="en-US" dirty="0" err="1"/>
              <a:t>invokevirtual</a:t>
            </a:r>
            <a:r>
              <a:rPr lang="en-US" dirty="0"/>
              <a:t> </a:t>
            </a:r>
            <a:r>
              <a:rPr lang="en-US" dirty="0" err="1"/>
              <a:t>jvm_examples.Factorial.factorial</a:t>
            </a:r>
            <a:r>
              <a:rPr lang="en-US" dirty="0"/>
              <a:t>(</a:t>
            </a:r>
            <a:r>
              <a:rPr lang="en-US" dirty="0" err="1"/>
              <a:t>int</a:t>
            </a:r>
            <a:r>
              <a:rPr lang="en-US" dirty="0"/>
              <a:t>) : </a:t>
            </a:r>
            <a:r>
              <a:rPr lang="en-US" dirty="0" err="1"/>
              <a:t>int</a:t>
            </a:r>
            <a:r>
              <a:rPr lang="en-US" dirty="0"/>
              <a:t> [24]</a:t>
            </a:r>
          </a:p>
          <a:p>
            <a:pPr marL="109728" indent="0">
              <a:buNone/>
            </a:pPr>
            <a:r>
              <a:rPr lang="en-US" dirty="0"/>
              <a:t>    15  </a:t>
            </a:r>
            <a:r>
              <a:rPr lang="en-US" dirty="0" err="1"/>
              <a:t>imul</a:t>
            </a:r>
            <a:endParaRPr lang="en-US" dirty="0"/>
          </a:p>
          <a:p>
            <a:pPr marL="109728" indent="0">
              <a:buNone/>
            </a:pPr>
            <a:r>
              <a:rPr lang="en-US" dirty="0"/>
              <a:t>    16  </a:t>
            </a:r>
            <a:r>
              <a:rPr lang="en-US" dirty="0" err="1"/>
              <a:t>ireturn</a:t>
            </a:r>
            <a:endParaRPr lang="en-US" dirty="0"/>
          </a:p>
          <a:p>
            <a:pPr marL="109728" indent="0">
              <a:buNone/>
            </a:pPr>
            <a:r>
              <a:rPr lang="en-US" dirty="0"/>
              <a:t>      Line numbers:</a:t>
            </a:r>
          </a:p>
          <a:p>
            <a:pPr marL="109728" indent="0">
              <a:buNone/>
            </a:pPr>
            <a:r>
              <a:rPr lang="en-US" dirty="0"/>
              <a:t>        [pc: 0, line: 11]</a:t>
            </a:r>
          </a:p>
          <a:p>
            <a:pPr marL="109728" indent="0">
              <a:buNone/>
            </a:pPr>
            <a:r>
              <a:rPr lang="en-US" dirty="0"/>
              <a:t>        [pc: 7, line: 12]</a:t>
            </a:r>
          </a:p>
          <a:p>
            <a:pPr marL="109728" indent="0">
              <a:buNone/>
            </a:pPr>
            <a:r>
              <a:rPr lang="en-US" dirty="0"/>
              <a:t>      Local variable table:</a:t>
            </a:r>
          </a:p>
          <a:p>
            <a:pPr marL="109728" indent="0">
              <a:buNone/>
            </a:pPr>
            <a:r>
              <a:rPr lang="en-US" dirty="0"/>
              <a:t>        [pc: 0, pc: 17] local: this index: 0 type: </a:t>
            </a:r>
            <a:r>
              <a:rPr lang="en-US" dirty="0" err="1"/>
              <a:t>jvm_examples.Factorial</a:t>
            </a:r>
            <a:endParaRPr lang="en-US" dirty="0"/>
          </a:p>
          <a:p>
            <a:pPr marL="109728" indent="0">
              <a:buNone/>
            </a:pPr>
            <a:r>
              <a:rPr lang="en-US" dirty="0"/>
              <a:t>        [pc: 0, pc: 17] local: x index: 1 type: </a:t>
            </a:r>
            <a:r>
              <a:rPr lang="en-US" dirty="0" err="1"/>
              <a:t>int</a:t>
            </a:r>
            <a:endParaRPr lang="en-US" dirty="0"/>
          </a:p>
          <a:p>
            <a:pPr marL="109728" indent="0">
              <a:buNone/>
            </a:pPr>
            <a:r>
              <a:rPr lang="en-US" dirty="0"/>
              <a:t>      Stack map table: number of frames 1</a:t>
            </a:r>
          </a:p>
          <a:p>
            <a:pPr marL="109728" indent="0">
              <a:buNone/>
            </a:pPr>
            <a:r>
              <a:rPr lang="en-US" dirty="0"/>
              <a:t>        [pc: 7, same]</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84</a:t>
            </a:fld>
            <a:endParaRPr lang="en-US"/>
          </a:p>
        </p:txBody>
      </p:sp>
      <p:sp>
        <p:nvSpPr>
          <p:cNvPr id="4" name="Title 3"/>
          <p:cNvSpPr>
            <a:spLocks noGrp="1"/>
          </p:cNvSpPr>
          <p:nvPr>
            <p:ph type="title"/>
          </p:nvPr>
        </p:nvSpPr>
        <p:spPr/>
        <p:txBody>
          <a:bodyPr/>
          <a:lstStyle/>
          <a:p>
            <a:r>
              <a:rPr lang="en-US" dirty="0" smtClean="0"/>
              <a:t>What about Java?</a:t>
            </a:r>
            <a:endParaRPr lang="en-US" dirty="0"/>
          </a:p>
        </p:txBody>
      </p:sp>
      <p:sp>
        <p:nvSpPr>
          <p:cNvPr id="5" name="Content Placeholder 1"/>
          <p:cNvSpPr txBox="1">
            <a:spLocks/>
          </p:cNvSpPr>
          <p:nvPr/>
        </p:nvSpPr>
        <p:spPr>
          <a:xfrm>
            <a:off x="457200" y="1397072"/>
            <a:ext cx="41148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1600" b="1" dirty="0" smtClean="0">
                <a:solidFill>
                  <a:srgbClr val="7F0055"/>
                </a:solidFill>
                <a:latin typeface="Consolas"/>
              </a:rPr>
              <a:t>final</a:t>
            </a:r>
            <a:r>
              <a:rPr lang="en-US" sz="1600" b="1" dirty="0" smtClean="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factorial(</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x</a:t>
            </a:r>
            <a:r>
              <a:rPr lang="en-US" sz="1600" b="1" dirty="0">
                <a:solidFill>
                  <a:srgbClr val="000000"/>
                </a:solidFill>
                <a:latin typeface="Consolas"/>
              </a:rPr>
              <a:t>){</a:t>
            </a:r>
          </a:p>
          <a:p>
            <a:pPr marL="109728" indent="0">
              <a:buNone/>
            </a:pPr>
            <a:r>
              <a:rPr lang="en-US" sz="1600" b="1" dirty="0" smtClean="0">
                <a:solidFill>
                  <a:srgbClr val="7F0055"/>
                </a:solidFill>
                <a:latin typeface="Consolas"/>
              </a:rPr>
              <a:t>    if</a:t>
            </a:r>
            <a:r>
              <a:rPr lang="en-US" sz="1600" b="1" dirty="0" smtClean="0">
                <a:solidFill>
                  <a:srgbClr val="000000"/>
                </a:solidFill>
                <a:latin typeface="Consolas"/>
              </a:rPr>
              <a:t> </a:t>
            </a:r>
            <a:r>
              <a:rPr lang="en-US" sz="1600" b="1" dirty="0">
                <a:solidFill>
                  <a:srgbClr val="000000"/>
                </a:solidFill>
                <a:latin typeface="Consolas"/>
              </a:rPr>
              <a:t>(</a:t>
            </a:r>
            <a:r>
              <a:rPr lang="en-US" sz="1600" b="1" dirty="0">
                <a:solidFill>
                  <a:srgbClr val="6A3E3E"/>
                </a:solidFill>
                <a:latin typeface="Consolas"/>
              </a:rPr>
              <a:t>x</a:t>
            </a:r>
            <a:r>
              <a:rPr lang="en-US" sz="1600" b="1" dirty="0">
                <a:solidFill>
                  <a:srgbClr val="000000"/>
                </a:solidFill>
                <a:latin typeface="Consolas"/>
              </a:rPr>
              <a:t> == 1) </a:t>
            </a:r>
            <a:r>
              <a:rPr lang="en-US" sz="1600" b="1" dirty="0">
                <a:solidFill>
                  <a:srgbClr val="7F0055"/>
                </a:solidFill>
                <a:latin typeface="Consolas"/>
              </a:rPr>
              <a:t>return</a:t>
            </a:r>
            <a:r>
              <a:rPr lang="en-US" sz="1600" b="1" dirty="0">
                <a:solidFill>
                  <a:srgbClr val="000000"/>
                </a:solidFill>
                <a:latin typeface="Consolas"/>
              </a:rPr>
              <a:t> 1;</a:t>
            </a:r>
          </a:p>
          <a:p>
            <a:pPr marL="109728" indent="0">
              <a:buNone/>
            </a:pPr>
            <a:r>
              <a:rPr lang="en-US" sz="1600" b="1" dirty="0" smtClean="0">
                <a:solidFill>
                  <a:srgbClr val="7F0055"/>
                </a:solidFill>
                <a:latin typeface="Consolas"/>
              </a:rPr>
              <a:t>    else</a:t>
            </a:r>
            <a:r>
              <a:rPr lang="en-US" sz="1600" b="1" dirty="0" smtClean="0">
                <a:solidFill>
                  <a:srgbClr val="000000"/>
                </a:solidFill>
                <a:latin typeface="Consolas"/>
              </a:rPr>
              <a:t> </a:t>
            </a:r>
            <a:r>
              <a:rPr lang="en-US" sz="1600" b="1" dirty="0">
                <a:solidFill>
                  <a:srgbClr val="7F0055"/>
                </a:solidFill>
                <a:latin typeface="Consolas"/>
              </a:rPr>
              <a:t>return</a:t>
            </a:r>
            <a:r>
              <a:rPr lang="en-US" sz="1600" b="1" dirty="0">
                <a:solidFill>
                  <a:srgbClr val="000000"/>
                </a:solidFill>
                <a:latin typeface="Consolas"/>
              </a:rPr>
              <a:t> </a:t>
            </a:r>
            <a:r>
              <a:rPr lang="en-US" sz="1600" b="1" dirty="0">
                <a:solidFill>
                  <a:srgbClr val="6A3E3E"/>
                </a:solidFill>
                <a:latin typeface="Consolas"/>
              </a:rPr>
              <a:t>x</a:t>
            </a:r>
            <a:r>
              <a:rPr lang="en-US" sz="1600" b="1" dirty="0">
                <a:solidFill>
                  <a:srgbClr val="000000"/>
                </a:solidFill>
                <a:latin typeface="Consolas"/>
              </a:rPr>
              <a:t>*factorial(</a:t>
            </a:r>
            <a:r>
              <a:rPr lang="en-US" sz="1600" b="1" dirty="0">
                <a:solidFill>
                  <a:srgbClr val="6A3E3E"/>
                </a:solidFill>
                <a:latin typeface="Consolas"/>
              </a:rPr>
              <a:t>x</a:t>
            </a:r>
            <a:r>
              <a:rPr lang="en-US" sz="1600" b="1" dirty="0">
                <a:solidFill>
                  <a:srgbClr val="000000"/>
                </a:solidFill>
                <a:latin typeface="Consolas"/>
              </a:rPr>
              <a:t>-1);</a:t>
            </a:r>
          </a:p>
          <a:p>
            <a:pPr marL="109728" indent="0">
              <a:buNone/>
            </a:pPr>
            <a:r>
              <a:rPr lang="en-US" sz="1600" dirty="0" smtClean="0">
                <a:solidFill>
                  <a:srgbClr val="000000"/>
                </a:solidFill>
                <a:latin typeface="Consolas"/>
              </a:rPr>
              <a:t>}</a:t>
            </a:r>
            <a:endParaRPr lang="en-US" sz="2000" dirty="0"/>
          </a:p>
        </p:txBody>
      </p:sp>
    </p:spTree>
    <p:extLst>
      <p:ext uri="{BB962C8B-B14F-4D97-AF65-F5344CB8AC3E}">
        <p14:creationId xmlns:p14="http://schemas.microsoft.com/office/powerpoint/2010/main" val="17746522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48200" y="1447800"/>
            <a:ext cx="4114800" cy="4525963"/>
          </a:xfrm>
        </p:spPr>
        <p:txBody>
          <a:bodyPr>
            <a:normAutofit fontScale="32500" lnSpcReduction="20000"/>
          </a:bodyPr>
          <a:lstStyle/>
          <a:p>
            <a:pPr marL="109728" indent="0">
              <a:buNone/>
            </a:pPr>
            <a:r>
              <a:rPr lang="en-US" dirty="0"/>
              <a:t> // Method descriptor #23 (I)I</a:t>
            </a:r>
          </a:p>
          <a:p>
            <a:pPr marL="109728" indent="0">
              <a:buNone/>
            </a:pPr>
            <a:r>
              <a:rPr lang="en-US" dirty="0"/>
              <a:t>  // Stack: 4, Locals: 2</a:t>
            </a:r>
          </a:p>
          <a:p>
            <a:pPr marL="109728" indent="0">
              <a:buNone/>
            </a:pPr>
            <a:r>
              <a:rPr lang="en-US" dirty="0"/>
              <a:t>  public final </a:t>
            </a:r>
            <a:r>
              <a:rPr lang="en-US" dirty="0" err="1"/>
              <a:t>int</a:t>
            </a:r>
            <a:r>
              <a:rPr lang="en-US" dirty="0"/>
              <a:t> factorial(</a:t>
            </a:r>
            <a:r>
              <a:rPr lang="en-US" dirty="0" err="1"/>
              <a:t>int</a:t>
            </a:r>
            <a:r>
              <a:rPr lang="en-US" dirty="0"/>
              <a:t> x);</a:t>
            </a:r>
          </a:p>
          <a:p>
            <a:pPr marL="109728" indent="0">
              <a:buNone/>
            </a:pPr>
            <a:r>
              <a:rPr lang="en-US" dirty="0"/>
              <a:t>     0  iload_1 [x]</a:t>
            </a:r>
          </a:p>
          <a:p>
            <a:pPr marL="109728" indent="0">
              <a:buNone/>
            </a:pPr>
            <a:r>
              <a:rPr lang="en-US" dirty="0"/>
              <a:t>     1  iconst_1</a:t>
            </a:r>
          </a:p>
          <a:p>
            <a:pPr marL="109728" indent="0">
              <a:buNone/>
            </a:pPr>
            <a:r>
              <a:rPr lang="en-US" dirty="0"/>
              <a:t>     2  </a:t>
            </a:r>
            <a:r>
              <a:rPr lang="en-US" dirty="0" err="1"/>
              <a:t>if_icmpne</a:t>
            </a:r>
            <a:r>
              <a:rPr lang="en-US" dirty="0"/>
              <a:t> 7</a:t>
            </a:r>
          </a:p>
          <a:p>
            <a:pPr marL="109728" indent="0">
              <a:buNone/>
            </a:pPr>
            <a:r>
              <a:rPr lang="en-US" dirty="0"/>
              <a:t>     5  iconst_1</a:t>
            </a:r>
          </a:p>
          <a:p>
            <a:pPr marL="109728" indent="0">
              <a:buNone/>
            </a:pPr>
            <a:r>
              <a:rPr lang="en-US" dirty="0"/>
              <a:t>     6  </a:t>
            </a:r>
            <a:r>
              <a:rPr lang="en-US" dirty="0" err="1"/>
              <a:t>ireturn</a:t>
            </a:r>
            <a:endParaRPr lang="en-US" dirty="0"/>
          </a:p>
          <a:p>
            <a:pPr marL="109728" indent="0">
              <a:buNone/>
            </a:pPr>
            <a:r>
              <a:rPr lang="en-US" dirty="0"/>
              <a:t>     7  iload_1 [x]</a:t>
            </a:r>
          </a:p>
          <a:p>
            <a:pPr marL="109728" indent="0">
              <a:buNone/>
            </a:pPr>
            <a:r>
              <a:rPr lang="en-US" dirty="0"/>
              <a:t>     8  aload_0 [this]</a:t>
            </a:r>
          </a:p>
          <a:p>
            <a:pPr marL="109728" indent="0">
              <a:buNone/>
            </a:pPr>
            <a:r>
              <a:rPr lang="en-US" dirty="0"/>
              <a:t>     9  iload_1 [x]</a:t>
            </a:r>
          </a:p>
          <a:p>
            <a:pPr marL="109728" indent="0">
              <a:buNone/>
            </a:pPr>
            <a:r>
              <a:rPr lang="en-US" dirty="0"/>
              <a:t>    10  iconst_1</a:t>
            </a:r>
          </a:p>
          <a:p>
            <a:pPr marL="109728" indent="0">
              <a:buNone/>
            </a:pPr>
            <a:r>
              <a:rPr lang="en-US" dirty="0"/>
              <a:t>    11  </a:t>
            </a:r>
            <a:r>
              <a:rPr lang="en-US" dirty="0" err="1"/>
              <a:t>isub</a:t>
            </a:r>
            <a:endParaRPr lang="en-US" dirty="0"/>
          </a:p>
          <a:p>
            <a:pPr marL="109728" indent="0">
              <a:buNone/>
            </a:pPr>
            <a:r>
              <a:rPr lang="en-US" dirty="0"/>
              <a:t>    12  </a:t>
            </a:r>
            <a:r>
              <a:rPr lang="en-US" dirty="0" err="1"/>
              <a:t>invokevirtual</a:t>
            </a:r>
            <a:r>
              <a:rPr lang="en-US" dirty="0"/>
              <a:t> </a:t>
            </a:r>
            <a:r>
              <a:rPr lang="en-US" dirty="0" err="1"/>
              <a:t>jvm_examples.Factorial.factorial</a:t>
            </a:r>
            <a:r>
              <a:rPr lang="en-US" dirty="0"/>
              <a:t>(</a:t>
            </a:r>
            <a:r>
              <a:rPr lang="en-US" dirty="0" err="1"/>
              <a:t>int</a:t>
            </a:r>
            <a:r>
              <a:rPr lang="en-US" dirty="0"/>
              <a:t>) : </a:t>
            </a:r>
            <a:r>
              <a:rPr lang="en-US" dirty="0" err="1"/>
              <a:t>int</a:t>
            </a:r>
            <a:r>
              <a:rPr lang="en-US" dirty="0"/>
              <a:t> [24]</a:t>
            </a:r>
          </a:p>
          <a:p>
            <a:pPr marL="109728" indent="0">
              <a:buNone/>
            </a:pPr>
            <a:r>
              <a:rPr lang="en-US" dirty="0"/>
              <a:t>    15  </a:t>
            </a:r>
            <a:r>
              <a:rPr lang="en-US" dirty="0" err="1"/>
              <a:t>imul</a:t>
            </a:r>
            <a:endParaRPr lang="en-US" dirty="0"/>
          </a:p>
          <a:p>
            <a:pPr marL="109728" indent="0">
              <a:buNone/>
            </a:pPr>
            <a:r>
              <a:rPr lang="en-US" dirty="0"/>
              <a:t>    16  </a:t>
            </a:r>
            <a:r>
              <a:rPr lang="en-US" dirty="0" err="1"/>
              <a:t>ireturn</a:t>
            </a:r>
            <a:endParaRPr lang="en-US" dirty="0"/>
          </a:p>
          <a:p>
            <a:pPr marL="109728" indent="0">
              <a:buNone/>
            </a:pPr>
            <a:r>
              <a:rPr lang="en-US" dirty="0"/>
              <a:t>      Line numbers:</a:t>
            </a:r>
          </a:p>
          <a:p>
            <a:pPr marL="109728" indent="0">
              <a:buNone/>
            </a:pPr>
            <a:r>
              <a:rPr lang="en-US" dirty="0"/>
              <a:t>        [pc: 0, line: 11]</a:t>
            </a:r>
          </a:p>
          <a:p>
            <a:pPr marL="109728" indent="0">
              <a:buNone/>
            </a:pPr>
            <a:r>
              <a:rPr lang="en-US" dirty="0"/>
              <a:t>        [pc: 7, line: 12]</a:t>
            </a:r>
          </a:p>
          <a:p>
            <a:pPr marL="109728" indent="0">
              <a:buNone/>
            </a:pPr>
            <a:r>
              <a:rPr lang="en-US" dirty="0"/>
              <a:t>      Local variable table:</a:t>
            </a:r>
          </a:p>
          <a:p>
            <a:pPr marL="109728" indent="0">
              <a:buNone/>
            </a:pPr>
            <a:r>
              <a:rPr lang="en-US" dirty="0"/>
              <a:t>        [pc: 0, pc: 17] local: this index: 0 type: </a:t>
            </a:r>
            <a:r>
              <a:rPr lang="en-US" dirty="0" err="1"/>
              <a:t>jvm_examples.Factorial</a:t>
            </a:r>
            <a:endParaRPr lang="en-US" dirty="0"/>
          </a:p>
          <a:p>
            <a:pPr marL="109728" indent="0">
              <a:buNone/>
            </a:pPr>
            <a:r>
              <a:rPr lang="en-US" dirty="0"/>
              <a:t>        [pc: 0, pc: 17] local: x index: 1 type: </a:t>
            </a:r>
            <a:r>
              <a:rPr lang="en-US" dirty="0" err="1"/>
              <a:t>int</a:t>
            </a:r>
            <a:endParaRPr lang="en-US" dirty="0"/>
          </a:p>
          <a:p>
            <a:pPr marL="109728" indent="0">
              <a:buNone/>
            </a:pPr>
            <a:r>
              <a:rPr lang="en-US" dirty="0"/>
              <a:t>      Stack map table: number of frames 1</a:t>
            </a:r>
          </a:p>
          <a:p>
            <a:pPr marL="109728" indent="0">
              <a:buNone/>
            </a:pPr>
            <a:r>
              <a:rPr lang="en-US" dirty="0"/>
              <a:t>        [pc: 7, same]</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85</a:t>
            </a:fld>
            <a:endParaRPr lang="en-US"/>
          </a:p>
        </p:txBody>
      </p:sp>
      <p:sp>
        <p:nvSpPr>
          <p:cNvPr id="4" name="Title 3"/>
          <p:cNvSpPr>
            <a:spLocks noGrp="1"/>
          </p:cNvSpPr>
          <p:nvPr>
            <p:ph type="title"/>
          </p:nvPr>
        </p:nvSpPr>
        <p:spPr/>
        <p:txBody>
          <a:bodyPr/>
          <a:lstStyle/>
          <a:p>
            <a:r>
              <a:rPr lang="en-US" dirty="0" smtClean="0"/>
              <a:t>What about Java?</a:t>
            </a:r>
            <a:endParaRPr lang="en-US" dirty="0"/>
          </a:p>
        </p:txBody>
      </p:sp>
      <p:sp>
        <p:nvSpPr>
          <p:cNvPr id="5" name="Content Placeholder 1"/>
          <p:cNvSpPr txBox="1">
            <a:spLocks/>
          </p:cNvSpPr>
          <p:nvPr/>
        </p:nvSpPr>
        <p:spPr>
          <a:xfrm>
            <a:off x="457200" y="1397072"/>
            <a:ext cx="41148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1600" b="1" dirty="0" smtClean="0">
                <a:solidFill>
                  <a:srgbClr val="7F0055"/>
                </a:solidFill>
                <a:latin typeface="Consolas"/>
              </a:rPr>
              <a:t>final</a:t>
            </a:r>
            <a:r>
              <a:rPr lang="en-US" sz="1600" b="1" dirty="0" smtClean="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factorial(</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x</a:t>
            </a:r>
            <a:r>
              <a:rPr lang="en-US" sz="1600" b="1" dirty="0">
                <a:solidFill>
                  <a:srgbClr val="000000"/>
                </a:solidFill>
                <a:latin typeface="Consolas"/>
              </a:rPr>
              <a:t>){</a:t>
            </a:r>
          </a:p>
          <a:p>
            <a:pPr marL="109728" indent="0">
              <a:buNone/>
            </a:pPr>
            <a:r>
              <a:rPr lang="en-US" sz="1600" b="1" dirty="0" smtClean="0">
                <a:solidFill>
                  <a:srgbClr val="7F0055"/>
                </a:solidFill>
                <a:latin typeface="Consolas"/>
              </a:rPr>
              <a:t>    if</a:t>
            </a:r>
            <a:r>
              <a:rPr lang="en-US" sz="1600" b="1" dirty="0" smtClean="0">
                <a:solidFill>
                  <a:srgbClr val="000000"/>
                </a:solidFill>
                <a:latin typeface="Consolas"/>
              </a:rPr>
              <a:t> </a:t>
            </a:r>
            <a:r>
              <a:rPr lang="en-US" sz="1600" b="1" dirty="0">
                <a:solidFill>
                  <a:srgbClr val="000000"/>
                </a:solidFill>
                <a:latin typeface="Consolas"/>
              </a:rPr>
              <a:t>(</a:t>
            </a:r>
            <a:r>
              <a:rPr lang="en-US" sz="1600" b="1" dirty="0">
                <a:solidFill>
                  <a:srgbClr val="6A3E3E"/>
                </a:solidFill>
                <a:latin typeface="Consolas"/>
              </a:rPr>
              <a:t>x</a:t>
            </a:r>
            <a:r>
              <a:rPr lang="en-US" sz="1600" b="1" dirty="0">
                <a:solidFill>
                  <a:srgbClr val="000000"/>
                </a:solidFill>
                <a:latin typeface="Consolas"/>
              </a:rPr>
              <a:t> == 1) </a:t>
            </a:r>
            <a:r>
              <a:rPr lang="en-US" sz="1600" b="1" dirty="0">
                <a:solidFill>
                  <a:srgbClr val="7F0055"/>
                </a:solidFill>
                <a:latin typeface="Consolas"/>
              </a:rPr>
              <a:t>return</a:t>
            </a:r>
            <a:r>
              <a:rPr lang="en-US" sz="1600" b="1" dirty="0">
                <a:solidFill>
                  <a:srgbClr val="000000"/>
                </a:solidFill>
                <a:latin typeface="Consolas"/>
              </a:rPr>
              <a:t> 1;</a:t>
            </a:r>
          </a:p>
          <a:p>
            <a:pPr marL="109728" indent="0">
              <a:buNone/>
            </a:pPr>
            <a:r>
              <a:rPr lang="en-US" sz="1600" b="1" dirty="0" smtClean="0">
                <a:solidFill>
                  <a:srgbClr val="7F0055"/>
                </a:solidFill>
                <a:latin typeface="Consolas"/>
              </a:rPr>
              <a:t>    else</a:t>
            </a:r>
            <a:r>
              <a:rPr lang="en-US" sz="1600" b="1" dirty="0" smtClean="0">
                <a:solidFill>
                  <a:srgbClr val="000000"/>
                </a:solidFill>
                <a:latin typeface="Consolas"/>
              </a:rPr>
              <a:t> </a:t>
            </a:r>
            <a:r>
              <a:rPr lang="en-US" sz="1600" b="1" dirty="0">
                <a:solidFill>
                  <a:srgbClr val="7F0055"/>
                </a:solidFill>
                <a:latin typeface="Consolas"/>
              </a:rPr>
              <a:t>return</a:t>
            </a:r>
            <a:r>
              <a:rPr lang="en-US" sz="1600" b="1" dirty="0">
                <a:solidFill>
                  <a:srgbClr val="000000"/>
                </a:solidFill>
                <a:latin typeface="Consolas"/>
              </a:rPr>
              <a:t> </a:t>
            </a:r>
            <a:r>
              <a:rPr lang="en-US" sz="1600" b="1" dirty="0">
                <a:solidFill>
                  <a:srgbClr val="6A3E3E"/>
                </a:solidFill>
                <a:latin typeface="Consolas"/>
              </a:rPr>
              <a:t>x</a:t>
            </a:r>
            <a:r>
              <a:rPr lang="en-US" sz="1600" b="1" dirty="0">
                <a:solidFill>
                  <a:srgbClr val="000000"/>
                </a:solidFill>
                <a:latin typeface="Consolas"/>
              </a:rPr>
              <a:t>*factorial(</a:t>
            </a:r>
            <a:r>
              <a:rPr lang="en-US" sz="1600" b="1" dirty="0">
                <a:solidFill>
                  <a:srgbClr val="6A3E3E"/>
                </a:solidFill>
                <a:latin typeface="Consolas"/>
              </a:rPr>
              <a:t>x</a:t>
            </a:r>
            <a:r>
              <a:rPr lang="en-US" sz="1600" b="1" dirty="0">
                <a:solidFill>
                  <a:srgbClr val="000000"/>
                </a:solidFill>
                <a:latin typeface="Consolas"/>
              </a:rPr>
              <a:t>-1);</a:t>
            </a:r>
          </a:p>
          <a:p>
            <a:pPr marL="109728" indent="0">
              <a:buNone/>
            </a:pPr>
            <a:r>
              <a:rPr lang="en-US" sz="1600" dirty="0" smtClean="0">
                <a:solidFill>
                  <a:srgbClr val="000000"/>
                </a:solidFill>
                <a:latin typeface="Consolas"/>
              </a:rPr>
              <a:t>}</a:t>
            </a:r>
            <a:endParaRPr lang="en-US" sz="2000" dirty="0"/>
          </a:p>
        </p:txBody>
      </p:sp>
      <p:sp>
        <p:nvSpPr>
          <p:cNvPr id="7" name="Cloud 6"/>
          <p:cNvSpPr/>
          <p:nvPr/>
        </p:nvSpPr>
        <p:spPr>
          <a:xfrm>
            <a:off x="803564" y="2895600"/>
            <a:ext cx="2625436" cy="2438400"/>
          </a:xfrm>
          <a:prstGeom prst="cloud">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this tail recursive?</a:t>
            </a:r>
            <a:endParaRPr lang="en-US" dirty="0"/>
          </a:p>
        </p:txBody>
      </p:sp>
    </p:spTree>
    <p:extLst>
      <p:ext uri="{BB962C8B-B14F-4D97-AF65-F5344CB8AC3E}">
        <p14:creationId xmlns:p14="http://schemas.microsoft.com/office/powerpoint/2010/main" val="35565925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76200" y="1481328"/>
            <a:ext cx="4419600" cy="4525963"/>
          </a:xfrm>
        </p:spPr>
        <p:txBody>
          <a:bodyPr>
            <a:normAutofit fontScale="62500" lnSpcReduction="20000"/>
          </a:bodyPr>
          <a:lstStyle/>
          <a:p>
            <a:pPr marL="109728" indent="0">
              <a:buNone/>
            </a:pPr>
            <a:r>
              <a:rPr lang="en-US" sz="1600" b="1" dirty="0" smtClean="0">
                <a:solidFill>
                  <a:srgbClr val="7F0055"/>
                </a:solidFill>
                <a:latin typeface="Consolas"/>
              </a:rPr>
              <a:t>final</a:t>
            </a:r>
            <a:r>
              <a:rPr lang="en-US" sz="1600" b="1" dirty="0" smtClean="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fac</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x</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y</a:t>
            </a:r>
            <a:r>
              <a:rPr lang="en-US" sz="1600" b="1" dirty="0">
                <a:solidFill>
                  <a:srgbClr val="000000"/>
                </a:solidFill>
                <a:latin typeface="Consolas"/>
              </a:rPr>
              <a:t>){</a:t>
            </a:r>
          </a:p>
          <a:p>
            <a:pPr marL="109728" indent="0">
              <a:buNone/>
            </a:pPr>
            <a:r>
              <a:rPr lang="en-US" sz="1600" b="1" dirty="0" smtClean="0">
                <a:solidFill>
                  <a:srgbClr val="7F0055"/>
                </a:solidFill>
                <a:latin typeface="Consolas"/>
              </a:rPr>
              <a:t>     if</a:t>
            </a:r>
            <a:r>
              <a:rPr lang="en-US" sz="1600" b="1" dirty="0" smtClean="0">
                <a:solidFill>
                  <a:srgbClr val="000000"/>
                </a:solidFill>
                <a:latin typeface="Consolas"/>
              </a:rPr>
              <a:t>(</a:t>
            </a:r>
            <a:r>
              <a:rPr lang="en-US" sz="1600" b="1" dirty="0" smtClean="0">
                <a:solidFill>
                  <a:srgbClr val="6A3E3E"/>
                </a:solidFill>
                <a:latin typeface="Consolas"/>
              </a:rPr>
              <a:t>x</a:t>
            </a:r>
            <a:r>
              <a:rPr lang="en-US" sz="1600" b="1" dirty="0">
                <a:solidFill>
                  <a:srgbClr val="000000"/>
                </a:solidFill>
                <a:latin typeface="Consolas"/>
              </a:rPr>
              <a:t>==1) </a:t>
            </a:r>
            <a:r>
              <a:rPr lang="en-US" sz="1600" b="1" dirty="0">
                <a:solidFill>
                  <a:srgbClr val="7F0055"/>
                </a:solidFill>
                <a:latin typeface="Consolas"/>
              </a:rPr>
              <a:t>return</a:t>
            </a:r>
            <a:r>
              <a:rPr lang="en-US" sz="1600" b="1" dirty="0">
                <a:solidFill>
                  <a:srgbClr val="000000"/>
                </a:solidFill>
                <a:latin typeface="Consolas"/>
              </a:rPr>
              <a:t> </a:t>
            </a:r>
            <a:r>
              <a:rPr lang="en-US" sz="1600" b="1" dirty="0">
                <a:solidFill>
                  <a:srgbClr val="6A3E3E"/>
                </a:solidFill>
                <a:latin typeface="Consolas"/>
              </a:rPr>
              <a:t>y</a:t>
            </a:r>
            <a:r>
              <a:rPr lang="en-US" sz="1600" b="1" dirty="0">
                <a:solidFill>
                  <a:srgbClr val="000000"/>
                </a:solidFill>
                <a:latin typeface="Consolas"/>
              </a:rPr>
              <a:t>;</a:t>
            </a:r>
          </a:p>
          <a:p>
            <a:pPr marL="109728" indent="0">
              <a:buNone/>
            </a:pPr>
            <a:r>
              <a:rPr lang="en-US" sz="1600" b="1" dirty="0" smtClean="0">
                <a:solidFill>
                  <a:srgbClr val="7F0055"/>
                </a:solidFill>
                <a:latin typeface="Consolas"/>
              </a:rPr>
              <a:t>     else</a:t>
            </a:r>
            <a:r>
              <a:rPr lang="en-US" sz="1600" b="1" dirty="0" smtClean="0">
                <a:solidFill>
                  <a:srgbClr val="000000"/>
                </a:solidFill>
                <a:latin typeface="Consolas"/>
              </a:rPr>
              <a:t> </a:t>
            </a:r>
            <a:r>
              <a:rPr lang="en-US" sz="1600" b="1" dirty="0">
                <a:solidFill>
                  <a:srgbClr val="7F0055"/>
                </a:solidFill>
                <a:latin typeface="Consolas"/>
              </a:rPr>
              <a:t>return</a:t>
            </a:r>
            <a:r>
              <a:rPr lang="en-US" sz="1600" b="1" dirty="0">
                <a:solidFill>
                  <a:srgbClr val="000000"/>
                </a:solidFill>
                <a:latin typeface="Consolas"/>
              </a:rPr>
              <a:t> </a:t>
            </a:r>
            <a:r>
              <a:rPr lang="en-US" sz="1600" b="1" dirty="0" err="1">
                <a:solidFill>
                  <a:srgbClr val="000000"/>
                </a:solidFill>
                <a:latin typeface="Consolas"/>
              </a:rPr>
              <a:t>fac</a:t>
            </a:r>
            <a:r>
              <a:rPr lang="en-US" sz="1600" b="1" dirty="0">
                <a:solidFill>
                  <a:srgbClr val="000000"/>
                </a:solidFill>
                <a:latin typeface="Consolas"/>
              </a:rPr>
              <a:t>(</a:t>
            </a:r>
            <a:r>
              <a:rPr lang="en-US" sz="1600" b="1" dirty="0">
                <a:solidFill>
                  <a:srgbClr val="6A3E3E"/>
                </a:solidFill>
                <a:latin typeface="Consolas"/>
              </a:rPr>
              <a:t>x</a:t>
            </a:r>
            <a:r>
              <a:rPr lang="en-US" sz="1600" b="1" dirty="0">
                <a:solidFill>
                  <a:srgbClr val="000000"/>
                </a:solidFill>
                <a:latin typeface="Consolas"/>
              </a:rPr>
              <a:t>-1,</a:t>
            </a:r>
            <a:r>
              <a:rPr lang="en-US" sz="1600" b="1" dirty="0">
                <a:solidFill>
                  <a:srgbClr val="6A3E3E"/>
                </a:solidFill>
                <a:latin typeface="Consolas"/>
              </a:rPr>
              <a:t>x</a:t>
            </a:r>
            <a:r>
              <a:rPr lang="en-US" sz="1600" b="1" dirty="0">
                <a:solidFill>
                  <a:srgbClr val="000000"/>
                </a:solidFill>
                <a:latin typeface="Consolas"/>
              </a:rPr>
              <a:t>*</a:t>
            </a:r>
            <a:r>
              <a:rPr lang="en-US" sz="1600" b="1" dirty="0">
                <a:solidFill>
                  <a:srgbClr val="6A3E3E"/>
                </a:solidFill>
                <a:latin typeface="Consolas"/>
              </a:rPr>
              <a:t>y</a:t>
            </a:r>
            <a:r>
              <a:rPr lang="en-US" sz="1600" b="1" dirty="0">
                <a:solidFill>
                  <a:srgbClr val="000000"/>
                </a:solidFill>
                <a:latin typeface="Consolas"/>
              </a:rPr>
              <a:t>);</a:t>
            </a:r>
          </a:p>
          <a:p>
            <a:pPr marL="109728" indent="0">
              <a:buNone/>
            </a:pPr>
            <a:r>
              <a:rPr lang="en-US" sz="1600" dirty="0" smtClean="0">
                <a:solidFill>
                  <a:srgbClr val="000000"/>
                </a:solidFill>
                <a:latin typeface="Consolas"/>
              </a:rPr>
              <a:t>}</a:t>
            </a:r>
            <a:endParaRPr lang="en-US" sz="1600" dirty="0"/>
          </a:p>
        </p:txBody>
      </p:sp>
      <p:sp>
        <p:nvSpPr>
          <p:cNvPr id="12" name="Content Placeholder 11"/>
          <p:cNvSpPr>
            <a:spLocks noGrp="1"/>
          </p:cNvSpPr>
          <p:nvPr>
            <p:ph sz="half" idx="2"/>
          </p:nvPr>
        </p:nvSpPr>
        <p:spPr>
          <a:xfrm>
            <a:off x="3886200" y="1481328"/>
            <a:ext cx="5257800" cy="4525963"/>
          </a:xfrm>
          <a:noFill/>
        </p:spPr>
        <p:txBody>
          <a:bodyPr>
            <a:normAutofit fontScale="62500" lnSpcReduction="20000"/>
          </a:bodyPr>
          <a:lstStyle/>
          <a:p>
            <a:pPr marL="109728" indent="0">
              <a:buNone/>
            </a:pPr>
            <a:r>
              <a:rPr lang="en-US" dirty="0">
                <a:solidFill>
                  <a:schemeClr val="bg1"/>
                </a:solidFill>
              </a:rPr>
              <a:t> public final </a:t>
            </a:r>
            <a:r>
              <a:rPr lang="en-US" dirty="0" err="1">
                <a:solidFill>
                  <a:schemeClr val="bg1"/>
                </a:solidFill>
              </a:rPr>
              <a:t>int</a:t>
            </a:r>
            <a:r>
              <a:rPr lang="en-US" dirty="0">
                <a:solidFill>
                  <a:schemeClr val="bg1"/>
                </a:solidFill>
              </a:rPr>
              <a:t> </a:t>
            </a:r>
            <a:r>
              <a:rPr lang="en-US" dirty="0" err="1">
                <a:solidFill>
                  <a:schemeClr val="bg1"/>
                </a:solidFill>
              </a:rPr>
              <a:t>fac</a:t>
            </a:r>
            <a:r>
              <a:rPr lang="en-US" dirty="0">
                <a:solidFill>
                  <a:schemeClr val="bg1"/>
                </a:solidFill>
              </a:rPr>
              <a:t>(</a:t>
            </a:r>
            <a:r>
              <a:rPr lang="en-US" dirty="0" err="1">
                <a:solidFill>
                  <a:schemeClr val="bg1"/>
                </a:solidFill>
              </a:rPr>
              <a:t>int</a:t>
            </a:r>
            <a:r>
              <a:rPr lang="en-US" dirty="0">
                <a:solidFill>
                  <a:schemeClr val="bg1"/>
                </a:solidFill>
              </a:rPr>
              <a:t> x, </a:t>
            </a:r>
            <a:r>
              <a:rPr lang="en-US" dirty="0" err="1">
                <a:solidFill>
                  <a:schemeClr val="bg1"/>
                </a:solidFill>
              </a:rPr>
              <a:t>int</a:t>
            </a:r>
            <a:r>
              <a:rPr lang="en-US" dirty="0">
                <a:solidFill>
                  <a:schemeClr val="bg1"/>
                </a:solidFill>
              </a:rPr>
              <a:t> y);</a:t>
            </a:r>
          </a:p>
          <a:p>
            <a:pPr marL="109728" indent="0">
              <a:buNone/>
            </a:pPr>
            <a:r>
              <a:rPr lang="en-US" dirty="0">
                <a:solidFill>
                  <a:schemeClr val="bg1"/>
                </a:solidFill>
              </a:rPr>
              <a:t>     0  iload_1 [x]</a:t>
            </a:r>
          </a:p>
          <a:p>
            <a:pPr marL="109728" indent="0">
              <a:buNone/>
            </a:pPr>
            <a:r>
              <a:rPr lang="en-US" dirty="0">
                <a:solidFill>
                  <a:schemeClr val="bg1"/>
                </a:solidFill>
              </a:rPr>
              <a:t>     1  iconst_1</a:t>
            </a:r>
          </a:p>
          <a:p>
            <a:pPr marL="109728" indent="0">
              <a:buNone/>
            </a:pPr>
            <a:r>
              <a:rPr lang="en-US" dirty="0">
                <a:solidFill>
                  <a:schemeClr val="bg1"/>
                </a:solidFill>
              </a:rPr>
              <a:t>     2  </a:t>
            </a:r>
            <a:r>
              <a:rPr lang="en-US" dirty="0" err="1">
                <a:solidFill>
                  <a:schemeClr val="bg1"/>
                </a:solidFill>
              </a:rPr>
              <a:t>if_icmpne</a:t>
            </a:r>
            <a:r>
              <a:rPr lang="en-US" dirty="0">
                <a:solidFill>
                  <a:schemeClr val="bg1"/>
                </a:solidFill>
              </a:rPr>
              <a:t> 7</a:t>
            </a:r>
          </a:p>
          <a:p>
            <a:pPr marL="109728" indent="0">
              <a:buNone/>
            </a:pPr>
            <a:r>
              <a:rPr lang="en-US" dirty="0">
                <a:solidFill>
                  <a:schemeClr val="bg1"/>
                </a:solidFill>
              </a:rPr>
              <a:t>     5  iload_2 [y]</a:t>
            </a:r>
          </a:p>
          <a:p>
            <a:pPr marL="109728" indent="0">
              <a:buNone/>
            </a:pPr>
            <a:r>
              <a:rPr lang="en-US" dirty="0">
                <a:solidFill>
                  <a:schemeClr val="bg1"/>
                </a:solidFill>
              </a:rPr>
              <a:t>     6  </a:t>
            </a:r>
            <a:r>
              <a:rPr lang="en-US" dirty="0" err="1">
                <a:solidFill>
                  <a:schemeClr val="bg1"/>
                </a:solidFill>
              </a:rPr>
              <a:t>ireturn</a:t>
            </a:r>
            <a:endParaRPr lang="en-US" dirty="0">
              <a:solidFill>
                <a:schemeClr val="bg1"/>
              </a:solidFill>
            </a:endParaRPr>
          </a:p>
          <a:p>
            <a:pPr marL="109728" indent="0">
              <a:buNone/>
            </a:pPr>
            <a:r>
              <a:rPr lang="en-US" dirty="0">
                <a:solidFill>
                  <a:schemeClr val="bg1"/>
                </a:solidFill>
              </a:rPr>
              <a:t>     7  aload_0 [this]</a:t>
            </a:r>
          </a:p>
          <a:p>
            <a:pPr marL="109728" indent="0">
              <a:buNone/>
            </a:pPr>
            <a:r>
              <a:rPr lang="en-US" dirty="0">
                <a:solidFill>
                  <a:schemeClr val="bg1"/>
                </a:solidFill>
              </a:rPr>
              <a:t>     8  iload_1 [x]</a:t>
            </a:r>
          </a:p>
          <a:p>
            <a:pPr marL="109728" indent="0">
              <a:buNone/>
            </a:pPr>
            <a:r>
              <a:rPr lang="en-US" dirty="0">
                <a:solidFill>
                  <a:schemeClr val="bg1"/>
                </a:solidFill>
              </a:rPr>
              <a:t>     9  iconst_1</a:t>
            </a:r>
          </a:p>
          <a:p>
            <a:pPr marL="109728" indent="0">
              <a:buNone/>
            </a:pPr>
            <a:r>
              <a:rPr lang="en-US" dirty="0">
                <a:solidFill>
                  <a:schemeClr val="bg1"/>
                </a:solidFill>
              </a:rPr>
              <a:t>    10  </a:t>
            </a:r>
            <a:r>
              <a:rPr lang="en-US" dirty="0" err="1">
                <a:solidFill>
                  <a:schemeClr val="bg1"/>
                </a:solidFill>
              </a:rPr>
              <a:t>isub</a:t>
            </a:r>
            <a:endParaRPr lang="en-US" dirty="0">
              <a:solidFill>
                <a:schemeClr val="bg1"/>
              </a:solidFill>
            </a:endParaRPr>
          </a:p>
          <a:p>
            <a:pPr marL="109728" indent="0">
              <a:buNone/>
            </a:pPr>
            <a:r>
              <a:rPr lang="en-US" dirty="0">
                <a:solidFill>
                  <a:schemeClr val="bg1"/>
                </a:solidFill>
              </a:rPr>
              <a:t>    11  iload_1 [x]</a:t>
            </a:r>
          </a:p>
          <a:p>
            <a:pPr marL="109728" indent="0">
              <a:buNone/>
            </a:pPr>
            <a:r>
              <a:rPr lang="en-US" dirty="0">
                <a:solidFill>
                  <a:schemeClr val="bg1"/>
                </a:solidFill>
              </a:rPr>
              <a:t>    12  iload_2 [y]</a:t>
            </a:r>
          </a:p>
          <a:p>
            <a:pPr marL="109728" indent="0">
              <a:buNone/>
            </a:pPr>
            <a:r>
              <a:rPr lang="en-US" dirty="0">
                <a:solidFill>
                  <a:schemeClr val="bg1"/>
                </a:solidFill>
              </a:rPr>
              <a:t>    13  </a:t>
            </a:r>
            <a:r>
              <a:rPr lang="en-US" dirty="0" err="1">
                <a:solidFill>
                  <a:schemeClr val="bg1"/>
                </a:solidFill>
              </a:rPr>
              <a:t>imul</a:t>
            </a:r>
            <a:endParaRPr lang="en-US" dirty="0">
              <a:solidFill>
                <a:schemeClr val="bg1"/>
              </a:solidFill>
            </a:endParaRPr>
          </a:p>
          <a:p>
            <a:pPr marL="109728" indent="0">
              <a:buNone/>
            </a:pPr>
            <a:r>
              <a:rPr lang="en-US" dirty="0">
                <a:solidFill>
                  <a:schemeClr val="bg1"/>
                </a:solidFill>
              </a:rPr>
              <a:t>    14  </a:t>
            </a:r>
            <a:r>
              <a:rPr lang="en-US" dirty="0" err="1">
                <a:solidFill>
                  <a:schemeClr val="bg1"/>
                </a:solidFill>
              </a:rPr>
              <a:t>invokevirtual</a:t>
            </a:r>
            <a:r>
              <a:rPr lang="en-US" dirty="0">
                <a:solidFill>
                  <a:schemeClr val="bg1"/>
                </a:solidFill>
              </a:rPr>
              <a:t> </a:t>
            </a:r>
            <a:r>
              <a:rPr lang="en-US" dirty="0" err="1">
                <a:solidFill>
                  <a:schemeClr val="bg1"/>
                </a:solidFill>
              </a:rPr>
              <a:t>jvm_examples.Factorial.fac</a:t>
            </a:r>
            <a:r>
              <a:rPr lang="en-US" dirty="0">
                <a:solidFill>
                  <a:schemeClr val="bg1"/>
                </a:solidFill>
              </a:rPr>
              <a:t>(</a:t>
            </a:r>
            <a:r>
              <a:rPr lang="en-US" dirty="0" err="1">
                <a:solidFill>
                  <a:schemeClr val="bg1"/>
                </a:solidFill>
              </a:rPr>
              <a:t>int</a:t>
            </a:r>
            <a:r>
              <a:rPr lang="en-US" dirty="0">
                <a:solidFill>
                  <a:schemeClr val="bg1"/>
                </a:solidFill>
              </a:rPr>
              <a:t>, </a:t>
            </a:r>
            <a:r>
              <a:rPr lang="en-US" dirty="0" err="1">
                <a:solidFill>
                  <a:schemeClr val="bg1"/>
                </a:solidFill>
              </a:rPr>
              <a:t>int</a:t>
            </a:r>
            <a:r>
              <a:rPr lang="en-US" dirty="0">
                <a:solidFill>
                  <a:schemeClr val="bg1"/>
                </a:solidFill>
              </a:rPr>
              <a:t>) : </a:t>
            </a:r>
            <a:r>
              <a:rPr lang="en-US" dirty="0" err="1">
                <a:solidFill>
                  <a:schemeClr val="bg1"/>
                </a:solidFill>
              </a:rPr>
              <a:t>int</a:t>
            </a:r>
            <a:r>
              <a:rPr lang="en-US" dirty="0">
                <a:solidFill>
                  <a:schemeClr val="bg1"/>
                </a:solidFill>
              </a:rPr>
              <a:t> [16]</a:t>
            </a:r>
          </a:p>
          <a:p>
            <a:pPr marL="109728" indent="0">
              <a:buNone/>
            </a:pPr>
            <a:r>
              <a:rPr lang="en-US" dirty="0">
                <a:solidFill>
                  <a:schemeClr val="bg1"/>
                </a:solidFill>
              </a:rPr>
              <a:t>    17  </a:t>
            </a:r>
            <a:r>
              <a:rPr lang="en-US" dirty="0" err="1">
                <a:solidFill>
                  <a:schemeClr val="bg1"/>
                </a:solidFill>
              </a:rPr>
              <a:t>ireturn</a:t>
            </a:r>
            <a:endParaRPr lang="en-US" dirty="0">
              <a:solidFill>
                <a:schemeClr val="bg1"/>
              </a:solidFill>
            </a:endParaRP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86</a:t>
            </a:fld>
            <a:endParaRPr lang="en-US"/>
          </a:p>
        </p:txBody>
      </p:sp>
      <p:sp>
        <p:nvSpPr>
          <p:cNvPr id="10" name="Title 9"/>
          <p:cNvSpPr>
            <a:spLocks noGrp="1"/>
          </p:cNvSpPr>
          <p:nvPr>
            <p:ph type="title"/>
          </p:nvPr>
        </p:nvSpPr>
        <p:spPr/>
        <p:txBody>
          <a:bodyPr/>
          <a:lstStyle/>
          <a:p>
            <a:r>
              <a:rPr lang="en-US" dirty="0" smtClean="0">
                <a:solidFill>
                  <a:schemeClr val="bg1"/>
                </a:solidFill>
              </a:rPr>
              <a:t>Tail recursive version</a:t>
            </a:r>
            <a:endParaRPr lang="en-US" dirty="0">
              <a:solidFill>
                <a:schemeClr val="bg1"/>
              </a:solidFill>
            </a:endParaRPr>
          </a:p>
        </p:txBody>
      </p:sp>
    </p:spTree>
    <p:extLst>
      <p:ext uri="{BB962C8B-B14F-4D97-AF65-F5344CB8AC3E}">
        <p14:creationId xmlns:p14="http://schemas.microsoft.com/office/powerpoint/2010/main" val="14697007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Lack of tail recursion optimization is a common critique of Java</a:t>
            </a:r>
          </a:p>
          <a:p>
            <a:r>
              <a:rPr lang="en-US" dirty="0" smtClean="0"/>
              <a:t>It may be done in modern JITs</a:t>
            </a:r>
          </a:p>
          <a:p>
            <a:r>
              <a:rPr lang="en-US" dirty="0" smtClean="0"/>
              <a:t>What about other languages?</a:t>
            </a:r>
          </a:p>
          <a:p>
            <a:pPr lvl="1"/>
            <a:r>
              <a:rPr lang="en-US" dirty="0" smtClean="0"/>
              <a:t>C/C++  </a:t>
            </a:r>
            <a:r>
              <a:rPr lang="en-US" dirty="0" smtClean="0">
                <a:solidFill>
                  <a:schemeClr val="accent1"/>
                </a:solidFill>
              </a:rPr>
              <a:t>no guarantee</a:t>
            </a:r>
          </a:p>
          <a:p>
            <a:pPr lvl="1"/>
            <a:r>
              <a:rPr lang="en-US" dirty="0" smtClean="0"/>
              <a:t>Scala     </a:t>
            </a:r>
            <a:r>
              <a:rPr lang="en-US" dirty="0" smtClean="0">
                <a:solidFill>
                  <a:schemeClr val="accent1"/>
                </a:solidFill>
              </a:rPr>
              <a:t>yes</a:t>
            </a:r>
            <a:r>
              <a:rPr lang="en-US" dirty="0" smtClean="0"/>
              <a:t>, if definition final cannot be overridden</a:t>
            </a:r>
          </a:p>
          <a:p>
            <a:pPr lvl="1"/>
            <a:r>
              <a:rPr lang="en-US" dirty="0" smtClean="0"/>
              <a:t>C#        </a:t>
            </a:r>
            <a:r>
              <a:rPr lang="en-US" dirty="0" smtClean="0">
                <a:solidFill>
                  <a:schemeClr val="accent1"/>
                </a:solidFill>
              </a:rPr>
              <a:t>yes</a:t>
            </a:r>
          </a:p>
          <a:p>
            <a:pPr lvl="1"/>
            <a:r>
              <a:rPr lang="en-US" dirty="0" smtClean="0"/>
              <a:t>functional programming languages  </a:t>
            </a:r>
            <a:r>
              <a:rPr lang="en-US" dirty="0" smtClean="0">
                <a:solidFill>
                  <a:schemeClr val="accent1"/>
                </a:solidFill>
              </a:rPr>
              <a:t>YES!!!</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06C7DFD6-E010-4F7E-B91F-E653DF3F4BBE}" type="slidenum">
              <a:rPr lang="en-US" smtClean="0"/>
              <a:pPr>
                <a:defRPr/>
              </a:pPr>
              <a:t>87</a:t>
            </a:fld>
            <a:endParaRPr lang="en-US"/>
          </a:p>
        </p:txBody>
      </p:sp>
      <p:sp>
        <p:nvSpPr>
          <p:cNvPr id="6" name="Title 5"/>
          <p:cNvSpPr>
            <a:spLocks noGrp="1"/>
          </p:cNvSpPr>
          <p:nvPr>
            <p:ph type="title"/>
          </p:nvPr>
        </p:nvSpPr>
        <p:spPr/>
        <p:txBody>
          <a:bodyPr>
            <a:normAutofit fontScale="90000"/>
          </a:bodyPr>
          <a:lstStyle/>
          <a:p>
            <a:r>
              <a:rPr lang="en-US" dirty="0" smtClean="0"/>
              <a:t>Do languages optimize tail recursion?</a:t>
            </a:r>
            <a:endParaRPr lang="en-US" dirty="0"/>
          </a:p>
        </p:txBody>
      </p:sp>
    </p:spTree>
    <p:extLst>
      <p:ext uri="{BB962C8B-B14F-4D97-AF65-F5344CB8AC3E}">
        <p14:creationId xmlns:p14="http://schemas.microsoft.com/office/powerpoint/2010/main" val="25128367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Applicative order</a:t>
            </a:r>
          </a:p>
          <a:p>
            <a:pPr lvl="1"/>
            <a:r>
              <a:rPr lang="en-US" dirty="0" smtClean="0"/>
              <a:t>evaluate arguments to subroutines before the call</a:t>
            </a:r>
          </a:p>
          <a:p>
            <a:r>
              <a:rPr lang="en-US" dirty="0" smtClean="0"/>
              <a:t>Normal order</a:t>
            </a:r>
          </a:p>
          <a:p>
            <a:pPr lvl="1"/>
            <a:r>
              <a:rPr lang="en-US" dirty="0" smtClean="0"/>
              <a:t>evaluate them only when (if) needed</a:t>
            </a:r>
          </a:p>
          <a:p>
            <a:pPr lvl="1"/>
            <a:r>
              <a:rPr lang="en-US" dirty="0"/>
              <a:t>pass a representation of </a:t>
            </a:r>
            <a:r>
              <a:rPr lang="en-US" dirty="0">
                <a:solidFill>
                  <a:schemeClr val="accent2"/>
                </a:solidFill>
              </a:rPr>
              <a:t>unevaluated</a:t>
            </a:r>
            <a:r>
              <a:rPr lang="en-US" dirty="0"/>
              <a:t> arguments to the </a:t>
            </a:r>
            <a:r>
              <a:rPr lang="en-US" dirty="0" smtClean="0"/>
              <a:t>subroutine</a:t>
            </a:r>
          </a:p>
          <a:p>
            <a:endParaRPr lang="en-US" dirty="0"/>
          </a:p>
          <a:p>
            <a:r>
              <a:rPr lang="en-US" dirty="0" smtClean="0"/>
              <a:t>Applicative order:  typical subroutine calls in imperative language</a:t>
            </a:r>
          </a:p>
          <a:p>
            <a:r>
              <a:rPr lang="en-US" dirty="0" smtClean="0"/>
              <a:t>Normal order (-like) behavior</a:t>
            </a:r>
          </a:p>
          <a:p>
            <a:pPr lvl="1"/>
            <a:r>
              <a:rPr lang="en-US" dirty="0" smtClean="0"/>
              <a:t>macros</a:t>
            </a:r>
          </a:p>
          <a:p>
            <a:pPr lvl="1"/>
            <a:r>
              <a:rPr lang="en-US" dirty="0" smtClean="0"/>
              <a:t>short circuit evaluation</a:t>
            </a:r>
          </a:p>
          <a:p>
            <a:pPr lvl="1"/>
            <a:r>
              <a:rPr lang="en-US" dirty="0" smtClean="0"/>
              <a:t>call-by-name parameters</a:t>
            </a:r>
          </a:p>
          <a:p>
            <a:pPr lvl="1"/>
            <a:r>
              <a:rPr lang="en-US" dirty="0" smtClean="0"/>
              <a:t>some functional languages</a:t>
            </a:r>
          </a:p>
          <a:p>
            <a:pPr lvl="1"/>
            <a:endParaRPr lang="en-US" dirty="0" smtClean="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88</a:t>
            </a:fld>
            <a:endParaRPr lang="en-US"/>
          </a:p>
        </p:txBody>
      </p:sp>
      <p:sp>
        <p:nvSpPr>
          <p:cNvPr id="4" name="Title 3"/>
          <p:cNvSpPr>
            <a:spLocks noGrp="1"/>
          </p:cNvSpPr>
          <p:nvPr>
            <p:ph type="title"/>
          </p:nvPr>
        </p:nvSpPr>
        <p:spPr/>
        <p:txBody>
          <a:bodyPr>
            <a:normAutofit fontScale="90000"/>
          </a:bodyPr>
          <a:lstStyle/>
          <a:p>
            <a:r>
              <a:rPr lang="en-US" dirty="0" smtClean="0"/>
              <a:t>Applicative vs Normal Order Evaluation</a:t>
            </a:r>
            <a:endParaRPr lang="en-US" dirty="0"/>
          </a:p>
        </p:txBody>
      </p:sp>
    </p:spTree>
    <p:extLst>
      <p:ext uri="{BB962C8B-B14F-4D97-AF65-F5344CB8AC3E}">
        <p14:creationId xmlns:p14="http://schemas.microsoft.com/office/powerpoint/2010/main" val="35678751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Applicative order usually clearer and more efficient</a:t>
            </a:r>
          </a:p>
          <a:p>
            <a:r>
              <a:rPr lang="en-US" dirty="0" smtClean="0"/>
              <a:t>However,  with normal order, a parameter may never be evaluated</a:t>
            </a:r>
          </a:p>
          <a:p>
            <a:pPr lvl="1"/>
            <a:r>
              <a:rPr lang="en-US" dirty="0" smtClean="0"/>
              <a:t>faster code</a:t>
            </a:r>
          </a:p>
          <a:p>
            <a:pPr lvl="1"/>
            <a:r>
              <a:rPr lang="en-US" dirty="0" smtClean="0"/>
              <a:t>avoid runtime error</a:t>
            </a:r>
            <a:endParaRPr lang="en-US" dirty="0"/>
          </a:p>
          <a:p>
            <a:r>
              <a:rPr lang="en-US" dirty="0" smtClean="0"/>
              <a:t>Lazy evaluation:</a:t>
            </a:r>
          </a:p>
          <a:p>
            <a:pPr lvl="1"/>
            <a:r>
              <a:rPr lang="en-US" dirty="0" smtClean="0"/>
              <a:t>implementation keeps track of which expressions have already been evaluated, and reuses values</a:t>
            </a:r>
          </a:p>
          <a:p>
            <a:pPr lvl="1"/>
            <a:endParaRPr lang="en-US" dirty="0"/>
          </a:p>
          <a:p>
            <a:r>
              <a:rPr lang="en-US" dirty="0" smtClean="0"/>
              <a:t>More on this in functional programming section</a:t>
            </a:r>
          </a:p>
          <a:p>
            <a:pPr lvl="1"/>
            <a:endParaRPr lang="en-US" dirty="0" smtClean="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89</a:t>
            </a:fld>
            <a:endParaRPr lang="en-US"/>
          </a:p>
        </p:txBody>
      </p:sp>
      <p:sp>
        <p:nvSpPr>
          <p:cNvPr id="4" name="Title 3"/>
          <p:cNvSpPr>
            <a:spLocks noGrp="1"/>
          </p:cNvSpPr>
          <p:nvPr>
            <p:ph type="title"/>
          </p:nvPr>
        </p:nvSpPr>
        <p:spPr/>
        <p:txBody>
          <a:bodyPr/>
          <a:lstStyle/>
          <a:p>
            <a:r>
              <a:rPr lang="en-US" dirty="0" smtClean="0"/>
              <a:t>Lazy evaluation</a:t>
            </a:r>
            <a:endParaRPr lang="en-US" dirty="0"/>
          </a:p>
        </p:txBody>
      </p:sp>
    </p:spTree>
    <p:extLst>
      <p:ext uri="{BB962C8B-B14F-4D97-AF65-F5344CB8AC3E}">
        <p14:creationId xmlns:p14="http://schemas.microsoft.com/office/powerpoint/2010/main" val="34082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Fig 6"/>
          <p:cNvPicPr>
            <a:picLocks noChangeAspect="1" noChangeArrowheads="1"/>
          </p:cNvPicPr>
          <p:nvPr/>
        </p:nvPicPr>
        <p:blipFill>
          <a:blip r:embed="rId2" cstate="print"/>
          <a:srcRect/>
          <a:stretch>
            <a:fillRect/>
          </a:stretch>
        </p:blipFill>
        <p:spPr bwMode="auto">
          <a:xfrm>
            <a:off x="749300" y="0"/>
            <a:ext cx="6489700" cy="67056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Dijkstra advocated use of </a:t>
            </a:r>
            <a:r>
              <a:rPr lang="en-US" dirty="0" err="1" smtClean="0"/>
              <a:t>nondeterminacy</a:t>
            </a:r>
            <a:r>
              <a:rPr lang="en-US" dirty="0" smtClean="0"/>
              <a:t> for selection and logically controlled loops</a:t>
            </a:r>
          </a:p>
          <a:p>
            <a:pPr lvl="1"/>
            <a:r>
              <a:rPr lang="en-US" dirty="0" smtClean="0"/>
              <a:t>Introduced </a:t>
            </a:r>
            <a:r>
              <a:rPr lang="en-US" dirty="0" smtClean="0">
                <a:solidFill>
                  <a:schemeClr val="accent2"/>
                </a:solidFill>
              </a:rPr>
              <a:t>guarded command</a:t>
            </a:r>
            <a:r>
              <a:rPr lang="en-US" dirty="0" smtClean="0"/>
              <a:t> notation</a:t>
            </a:r>
          </a:p>
          <a:p>
            <a:pPr lvl="1"/>
            <a:r>
              <a:rPr lang="en-US" dirty="0" smtClean="0"/>
              <a:t>Used in several languages</a:t>
            </a:r>
          </a:p>
          <a:p>
            <a:r>
              <a:rPr lang="en-US" dirty="0" smtClean="0"/>
              <a:t>Motivating example:</a:t>
            </a:r>
          </a:p>
          <a:p>
            <a:pPr lvl="1"/>
            <a:r>
              <a:rPr lang="en-US" dirty="0" smtClean="0"/>
              <a:t>if (a&gt;b) max = a; else max = b;</a:t>
            </a:r>
          </a:p>
          <a:p>
            <a:pPr lvl="1"/>
            <a:r>
              <a:rPr lang="en-US" dirty="0" smtClean="0"/>
              <a:t>if (a &gt;=b) max = a; else max = b;</a:t>
            </a:r>
          </a:p>
          <a:p>
            <a:pPr lvl="1"/>
            <a:endParaRPr lang="en-US" dirty="0"/>
          </a:p>
          <a:p>
            <a:pPr lvl="1"/>
            <a:r>
              <a:rPr lang="en-US" dirty="0" smtClean="0"/>
              <a:t>Behavior is different but effect the same</a:t>
            </a:r>
          </a:p>
          <a:p>
            <a:pPr lvl="1"/>
            <a:r>
              <a:rPr lang="en-US" dirty="0" smtClean="0"/>
              <a:t>Aesthetically unpleasant to have to make an arbitrary choice</a:t>
            </a:r>
          </a:p>
          <a:p>
            <a:pPr lvl="1"/>
            <a:r>
              <a:rPr lang="en-US" dirty="0" smtClean="0"/>
              <a:t>More difficult to prove code correct</a:t>
            </a:r>
          </a:p>
          <a:p>
            <a:pPr lvl="2"/>
            <a:r>
              <a:rPr lang="en-US" dirty="0" smtClean="0"/>
              <a:t>We will return to this point when we discuss axiomatic semantics</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90</a:t>
            </a:fld>
            <a:endParaRPr lang="en-US"/>
          </a:p>
        </p:txBody>
      </p:sp>
      <p:sp>
        <p:nvSpPr>
          <p:cNvPr id="4" name="Title 3"/>
          <p:cNvSpPr>
            <a:spLocks noGrp="1"/>
          </p:cNvSpPr>
          <p:nvPr>
            <p:ph type="title"/>
          </p:nvPr>
        </p:nvSpPr>
        <p:spPr/>
        <p:txBody>
          <a:bodyPr/>
          <a:lstStyle/>
          <a:p>
            <a:r>
              <a:rPr lang="en-US" dirty="0" err="1" smtClean="0"/>
              <a:t>Nondeterminacy</a:t>
            </a:r>
            <a:endParaRPr lang="en-US" dirty="0"/>
          </a:p>
        </p:txBody>
      </p:sp>
    </p:spTree>
    <p:extLst>
      <p:ext uri="{BB962C8B-B14F-4D97-AF65-F5344CB8AC3E}">
        <p14:creationId xmlns:p14="http://schemas.microsoft.com/office/powerpoint/2010/main" val="13499144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pedagogical language from 1980s</a:t>
            </a:r>
          </a:p>
          <a:p>
            <a:endParaRPr lang="en-US" dirty="0"/>
          </a:p>
          <a:p>
            <a:pPr marL="603504" lvl="2" indent="0">
              <a:buNone/>
            </a:pPr>
            <a:r>
              <a:rPr lang="en-US" sz="2400" dirty="0" smtClean="0">
                <a:solidFill>
                  <a:schemeClr val="bg2">
                    <a:lumMod val="25000"/>
                  </a:schemeClr>
                </a:solidFill>
              </a:rPr>
              <a:t>if  a &gt;= b -&gt; max := a</a:t>
            </a:r>
          </a:p>
          <a:p>
            <a:pPr marL="603504" lvl="2" indent="0">
              <a:buNone/>
            </a:pPr>
            <a:r>
              <a:rPr lang="en-US" sz="2400" dirty="0" smtClean="0">
                <a:solidFill>
                  <a:schemeClr val="bg2">
                    <a:lumMod val="25000"/>
                  </a:schemeClr>
                </a:solidFill>
              </a:rPr>
              <a:t>[]  b &gt;= a -&gt; max := b</a:t>
            </a:r>
          </a:p>
          <a:p>
            <a:pPr marL="603504" lvl="2" indent="0">
              <a:buNone/>
            </a:pPr>
            <a:r>
              <a:rPr lang="en-US" sz="2400" dirty="0" smtClean="0">
                <a:solidFill>
                  <a:schemeClr val="bg2">
                    <a:lumMod val="25000"/>
                  </a:schemeClr>
                </a:solidFill>
              </a:rPr>
              <a:t>fi</a:t>
            </a:r>
          </a:p>
          <a:p>
            <a:pPr marL="365760" lvl="2" indent="-256032">
              <a:spcBef>
                <a:spcPts val="400"/>
              </a:spcBef>
              <a:buClr>
                <a:schemeClr val="accent1"/>
              </a:buClr>
              <a:buSzPct val="68000"/>
              <a:buFont typeface="Wingdings 3"/>
              <a:buChar char=""/>
            </a:pPr>
            <a:r>
              <a:rPr lang="en-US" sz="2700" dirty="0" smtClean="0"/>
              <a:t>each condition is a guard</a:t>
            </a:r>
          </a:p>
          <a:p>
            <a:pPr marL="365760" lvl="2" indent="-256032">
              <a:spcBef>
                <a:spcPts val="400"/>
              </a:spcBef>
              <a:buClr>
                <a:schemeClr val="accent1"/>
              </a:buClr>
              <a:buSzPct val="68000"/>
              <a:buFont typeface="Wingdings 3"/>
              <a:buChar char=""/>
            </a:pPr>
            <a:r>
              <a:rPr lang="en-US" sz="2700" dirty="0" smtClean="0"/>
              <a:t>guard and its statement is a guarded command</a:t>
            </a:r>
          </a:p>
          <a:p>
            <a:pPr marL="365760" lvl="2" indent="-256032">
              <a:spcBef>
                <a:spcPts val="400"/>
              </a:spcBef>
              <a:buClr>
                <a:schemeClr val="accent1"/>
              </a:buClr>
              <a:buSzPct val="68000"/>
              <a:buFont typeface="Wingdings 3"/>
              <a:buChar char=""/>
            </a:pPr>
            <a:r>
              <a:rPr lang="en-US" sz="2700" dirty="0" smtClean="0"/>
              <a:t>during execution, if multiple guards are true, a nondeterministic choice is made</a:t>
            </a:r>
          </a:p>
          <a:p>
            <a:pPr marL="365760" lvl="2" indent="-256032">
              <a:spcBef>
                <a:spcPts val="400"/>
              </a:spcBef>
              <a:buClr>
                <a:schemeClr val="accent1"/>
              </a:buClr>
              <a:buSzPct val="68000"/>
              <a:buFont typeface="Wingdings 3"/>
              <a:buChar char=""/>
            </a:pPr>
            <a:r>
              <a:rPr lang="en-US" sz="2700" dirty="0" smtClean="0"/>
              <a:t>can have arbitrary number of guarded commands in an if statement</a:t>
            </a:r>
          </a:p>
          <a:p>
            <a:pPr marL="109728" lvl="2" indent="0">
              <a:spcBef>
                <a:spcPts val="400"/>
              </a:spcBef>
              <a:buClr>
                <a:schemeClr val="accent1"/>
              </a:buClr>
              <a:buSzPct val="68000"/>
              <a:buNone/>
            </a:pPr>
            <a:endParaRPr lang="en-US" sz="2700" dirty="0" smtClean="0"/>
          </a:p>
          <a:p>
            <a:pPr marL="365760" lvl="2" indent="-256032">
              <a:spcBef>
                <a:spcPts val="400"/>
              </a:spcBef>
              <a:buClr>
                <a:schemeClr val="accent1"/>
              </a:buClr>
              <a:buSzPct val="68000"/>
              <a:buFont typeface="Wingdings 3"/>
              <a:buChar char=""/>
            </a:pPr>
            <a:r>
              <a:rPr lang="en-US" sz="2700" dirty="0" smtClean="0"/>
              <a:t>(note:  SR did not provide a case statement, the compiler would recognize situations where the conditions were all comparing a single expression to a set of compile-time constants and generated the same code as a case statement)</a:t>
            </a:r>
            <a:endParaRPr lang="en-US" sz="2700"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91</a:t>
            </a:fld>
            <a:endParaRPr lang="en-US"/>
          </a:p>
        </p:txBody>
      </p:sp>
      <p:sp>
        <p:nvSpPr>
          <p:cNvPr id="4" name="Title 3"/>
          <p:cNvSpPr>
            <a:spLocks noGrp="1"/>
          </p:cNvSpPr>
          <p:nvPr>
            <p:ph type="title"/>
          </p:nvPr>
        </p:nvSpPr>
        <p:spPr/>
        <p:txBody>
          <a:bodyPr/>
          <a:lstStyle/>
          <a:p>
            <a:r>
              <a:rPr lang="en-US" dirty="0" smtClean="0"/>
              <a:t>Example:  SR if statement</a:t>
            </a:r>
            <a:endParaRPr lang="en-US" dirty="0"/>
          </a:p>
        </p:txBody>
      </p:sp>
    </p:spTree>
    <p:extLst>
      <p:ext uri="{BB962C8B-B14F-4D97-AF65-F5344CB8AC3E}">
        <p14:creationId xmlns:p14="http://schemas.microsoft.com/office/powerpoint/2010/main" val="394570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03504" lvl="2" indent="0">
              <a:buNone/>
            </a:pPr>
            <a:r>
              <a:rPr lang="en-US" sz="2400" dirty="0" smtClean="0">
                <a:solidFill>
                  <a:schemeClr val="bg2">
                    <a:lumMod val="25000"/>
                  </a:schemeClr>
                </a:solidFill>
              </a:rPr>
              <a:t>do  condition</a:t>
            </a:r>
            <a:r>
              <a:rPr lang="en-US" sz="2400" baseline="-25000" dirty="0" smtClean="0">
                <a:solidFill>
                  <a:schemeClr val="bg2">
                    <a:lumMod val="25000"/>
                  </a:schemeClr>
                </a:solidFill>
              </a:rPr>
              <a:t>0</a:t>
            </a:r>
            <a:r>
              <a:rPr lang="en-US" sz="2400" dirty="0" smtClean="0">
                <a:solidFill>
                  <a:schemeClr val="bg2">
                    <a:lumMod val="25000"/>
                  </a:schemeClr>
                </a:solidFill>
              </a:rPr>
              <a:t>-</a:t>
            </a:r>
            <a:r>
              <a:rPr lang="en-US" sz="2400" dirty="0">
                <a:solidFill>
                  <a:schemeClr val="bg2">
                    <a:lumMod val="25000"/>
                  </a:schemeClr>
                </a:solidFill>
              </a:rPr>
              <a:t>&gt; </a:t>
            </a:r>
            <a:r>
              <a:rPr lang="en-US" sz="2400" dirty="0" smtClean="0">
                <a:solidFill>
                  <a:schemeClr val="bg2">
                    <a:lumMod val="25000"/>
                  </a:schemeClr>
                </a:solidFill>
              </a:rPr>
              <a:t>statementlist</a:t>
            </a:r>
            <a:r>
              <a:rPr lang="en-US" sz="2400" baseline="-25000" dirty="0" smtClean="0">
                <a:solidFill>
                  <a:schemeClr val="bg2">
                    <a:lumMod val="25000"/>
                  </a:schemeClr>
                </a:solidFill>
              </a:rPr>
              <a:t>0</a:t>
            </a:r>
            <a:endParaRPr lang="en-US" sz="2400" baseline="-25000" dirty="0">
              <a:solidFill>
                <a:schemeClr val="bg2">
                  <a:lumMod val="25000"/>
                </a:schemeClr>
              </a:solidFill>
            </a:endParaRPr>
          </a:p>
          <a:p>
            <a:pPr marL="603504" lvl="2" indent="0">
              <a:buNone/>
            </a:pPr>
            <a:r>
              <a:rPr lang="en-US" sz="2400" dirty="0">
                <a:solidFill>
                  <a:schemeClr val="bg2">
                    <a:lumMod val="25000"/>
                  </a:schemeClr>
                </a:solidFill>
              </a:rPr>
              <a:t>[] </a:t>
            </a:r>
            <a:r>
              <a:rPr lang="en-US" sz="2400" dirty="0" smtClean="0">
                <a:solidFill>
                  <a:schemeClr val="bg2">
                    <a:lumMod val="25000"/>
                  </a:schemeClr>
                </a:solidFill>
              </a:rPr>
              <a:t>   condition</a:t>
            </a:r>
            <a:r>
              <a:rPr lang="en-US" sz="2400" baseline="-25000" dirty="0" smtClean="0">
                <a:solidFill>
                  <a:schemeClr val="bg2">
                    <a:lumMod val="25000"/>
                  </a:schemeClr>
                </a:solidFill>
              </a:rPr>
              <a:t>1</a:t>
            </a:r>
            <a:r>
              <a:rPr lang="en-US" sz="2400" dirty="0" smtClean="0">
                <a:solidFill>
                  <a:schemeClr val="bg2">
                    <a:lumMod val="25000"/>
                  </a:schemeClr>
                </a:solidFill>
              </a:rPr>
              <a:t>-</a:t>
            </a:r>
            <a:r>
              <a:rPr lang="en-US" sz="2400" dirty="0">
                <a:solidFill>
                  <a:schemeClr val="bg2">
                    <a:lumMod val="25000"/>
                  </a:schemeClr>
                </a:solidFill>
              </a:rPr>
              <a:t>&gt; </a:t>
            </a:r>
            <a:r>
              <a:rPr lang="en-US" sz="2400" dirty="0" smtClean="0">
                <a:solidFill>
                  <a:schemeClr val="bg2">
                    <a:lumMod val="25000"/>
                  </a:schemeClr>
                </a:solidFill>
              </a:rPr>
              <a:t>statementlist</a:t>
            </a:r>
            <a:r>
              <a:rPr lang="en-US" sz="2400" baseline="-25000" dirty="0">
                <a:solidFill>
                  <a:schemeClr val="bg2">
                    <a:lumMod val="25000"/>
                  </a:schemeClr>
                </a:solidFill>
              </a:rPr>
              <a:t>1</a:t>
            </a:r>
          </a:p>
          <a:p>
            <a:pPr marL="603504" lvl="2" indent="0">
              <a:buNone/>
            </a:pPr>
            <a:r>
              <a:rPr lang="en-US" sz="2400" dirty="0" smtClean="0">
                <a:solidFill>
                  <a:schemeClr val="bg2">
                    <a:lumMod val="25000"/>
                  </a:schemeClr>
                </a:solidFill>
              </a:rPr>
              <a:t>[]    condition</a:t>
            </a:r>
            <a:r>
              <a:rPr lang="en-US" sz="2400" baseline="-25000" dirty="0" smtClean="0">
                <a:solidFill>
                  <a:schemeClr val="bg2">
                    <a:lumMod val="25000"/>
                  </a:schemeClr>
                </a:solidFill>
              </a:rPr>
              <a:t>2</a:t>
            </a:r>
            <a:r>
              <a:rPr lang="en-US" sz="2400" dirty="0" smtClean="0">
                <a:solidFill>
                  <a:schemeClr val="bg2">
                    <a:lumMod val="25000"/>
                  </a:schemeClr>
                </a:solidFill>
              </a:rPr>
              <a:t>-</a:t>
            </a:r>
            <a:r>
              <a:rPr lang="en-US" sz="2400" dirty="0">
                <a:solidFill>
                  <a:schemeClr val="bg2">
                    <a:lumMod val="25000"/>
                  </a:schemeClr>
                </a:solidFill>
              </a:rPr>
              <a:t>&gt; </a:t>
            </a:r>
            <a:r>
              <a:rPr lang="en-US" sz="2400" dirty="0" smtClean="0">
                <a:solidFill>
                  <a:schemeClr val="bg2">
                    <a:lumMod val="25000"/>
                  </a:schemeClr>
                </a:solidFill>
              </a:rPr>
              <a:t>statementlist</a:t>
            </a:r>
            <a:r>
              <a:rPr lang="en-US" sz="2400" baseline="-25000" dirty="0">
                <a:solidFill>
                  <a:schemeClr val="bg2">
                    <a:lumMod val="25000"/>
                  </a:schemeClr>
                </a:solidFill>
              </a:rPr>
              <a:t>2</a:t>
            </a:r>
            <a:endParaRPr lang="en-US" sz="2400" baseline="-25000" dirty="0">
              <a:solidFill>
                <a:schemeClr val="bg2">
                  <a:lumMod val="25000"/>
                </a:schemeClr>
              </a:solidFill>
            </a:endParaRPr>
          </a:p>
          <a:p>
            <a:pPr marL="603504" lvl="2" indent="0">
              <a:buNone/>
            </a:pPr>
            <a:r>
              <a:rPr lang="en-US" sz="2400" dirty="0" smtClean="0">
                <a:solidFill>
                  <a:schemeClr val="bg2">
                    <a:lumMod val="25000"/>
                  </a:schemeClr>
                </a:solidFill>
              </a:rPr>
              <a:t>…</a:t>
            </a:r>
            <a:endParaRPr lang="en-US" sz="2400" dirty="0">
              <a:solidFill>
                <a:schemeClr val="bg2">
                  <a:lumMod val="25000"/>
                </a:schemeClr>
              </a:solidFill>
            </a:endParaRPr>
          </a:p>
          <a:p>
            <a:pPr marL="603504" lvl="2" indent="0">
              <a:buNone/>
            </a:pPr>
            <a:r>
              <a:rPr lang="en-US" sz="2400" dirty="0" smtClean="0">
                <a:solidFill>
                  <a:schemeClr val="bg2">
                    <a:lumMod val="25000"/>
                  </a:schemeClr>
                </a:solidFill>
              </a:rPr>
              <a:t>od</a:t>
            </a:r>
            <a:endParaRPr lang="en-US" sz="2400" dirty="0">
              <a:solidFill>
                <a:schemeClr val="bg2">
                  <a:lumMod val="25000"/>
                </a:schemeClr>
              </a:solidFill>
            </a:endParaRPr>
          </a:p>
          <a:p>
            <a:r>
              <a:rPr lang="en-US" dirty="0" smtClean="0"/>
              <a:t>For each iteration, nondeterministic choice between commands whose guards evaluate to true</a:t>
            </a:r>
          </a:p>
          <a:p>
            <a:r>
              <a:rPr lang="en-US" dirty="0" smtClean="0"/>
              <a:t>Terminate when none of the guards are true</a:t>
            </a: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92</a:t>
            </a:fld>
            <a:endParaRPr lang="en-US"/>
          </a:p>
        </p:txBody>
      </p:sp>
      <p:sp>
        <p:nvSpPr>
          <p:cNvPr id="4" name="Title 3"/>
          <p:cNvSpPr>
            <a:spLocks noGrp="1"/>
          </p:cNvSpPr>
          <p:nvPr>
            <p:ph type="title"/>
          </p:nvPr>
        </p:nvSpPr>
        <p:spPr/>
        <p:txBody>
          <a:bodyPr/>
          <a:lstStyle/>
          <a:p>
            <a:r>
              <a:rPr lang="en-US" dirty="0" smtClean="0"/>
              <a:t>Example:  SR do statement</a:t>
            </a:r>
            <a:endParaRPr lang="en-US" dirty="0"/>
          </a:p>
        </p:txBody>
      </p:sp>
    </p:spTree>
    <p:extLst>
      <p:ext uri="{BB962C8B-B14F-4D97-AF65-F5344CB8AC3E}">
        <p14:creationId xmlns:p14="http://schemas.microsoft.com/office/powerpoint/2010/main" val="6621909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GCD algorithm</a:t>
            </a:r>
          </a:p>
          <a:p>
            <a:endParaRPr lang="en-US" dirty="0"/>
          </a:p>
          <a:p>
            <a:pPr marL="365760" lvl="1" indent="0">
              <a:buNone/>
            </a:pPr>
            <a:r>
              <a:rPr lang="en-US" sz="2400" dirty="0" smtClean="0">
                <a:solidFill>
                  <a:schemeClr val="bg2">
                    <a:lumMod val="25000"/>
                  </a:schemeClr>
                </a:solidFill>
              </a:rPr>
              <a:t>do a&gt;b -&gt; a := a-b</a:t>
            </a:r>
          </a:p>
          <a:p>
            <a:pPr marL="365760" lvl="1" indent="0">
              <a:buNone/>
            </a:pPr>
            <a:r>
              <a:rPr lang="en-US" sz="2400" dirty="0" smtClean="0">
                <a:solidFill>
                  <a:schemeClr val="bg2">
                    <a:lumMod val="25000"/>
                  </a:schemeClr>
                </a:solidFill>
              </a:rPr>
              <a:t>[]   b&gt;a -&gt; b := b-a</a:t>
            </a:r>
          </a:p>
          <a:p>
            <a:pPr marL="365760" lvl="1" indent="0">
              <a:buNone/>
            </a:pPr>
            <a:r>
              <a:rPr lang="en-US" sz="2400" dirty="0" smtClean="0">
                <a:solidFill>
                  <a:schemeClr val="bg2">
                    <a:lumMod val="25000"/>
                  </a:schemeClr>
                </a:solidFill>
              </a:rPr>
              <a:t>od</a:t>
            </a:r>
          </a:p>
          <a:p>
            <a:pPr marL="365760" lvl="1" indent="0">
              <a:buNone/>
            </a:pPr>
            <a:r>
              <a:rPr lang="en-US" sz="2400" dirty="0" err="1" smtClean="0">
                <a:solidFill>
                  <a:schemeClr val="bg2">
                    <a:lumMod val="25000"/>
                  </a:schemeClr>
                </a:solidFill>
              </a:rPr>
              <a:t>gcd</a:t>
            </a:r>
            <a:r>
              <a:rPr lang="en-US" sz="2400" dirty="0" smtClean="0">
                <a:solidFill>
                  <a:schemeClr val="bg2">
                    <a:lumMod val="25000"/>
                  </a:schemeClr>
                </a:solidFill>
              </a:rPr>
              <a:t> := a</a:t>
            </a: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93</a:t>
            </a:fld>
            <a:endParaRPr lang="en-US"/>
          </a:p>
        </p:txBody>
      </p:sp>
      <p:sp>
        <p:nvSpPr>
          <p:cNvPr id="4" name="Title 3"/>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6285728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Nondeterministic constructs most important in concurrent programming</a:t>
            </a:r>
          </a:p>
          <a:p>
            <a:pPr lvl="1"/>
            <a:r>
              <a:rPr lang="en-US" dirty="0" smtClean="0"/>
              <a:t>need to be able to handle events generated by other processes in order </a:t>
            </a:r>
          </a:p>
          <a:p>
            <a:pPr lvl="1"/>
            <a:r>
              <a:rPr lang="en-US" dirty="0" smtClean="0"/>
              <a:t>order is unpredictable</a:t>
            </a:r>
          </a:p>
          <a:p>
            <a:pPr lvl="1"/>
            <a:r>
              <a:rPr lang="en-US" dirty="0" smtClean="0"/>
              <a:t>may have multiple events at the same time and need to choose</a:t>
            </a:r>
          </a:p>
          <a:p>
            <a:pPr lvl="1"/>
            <a:r>
              <a:rPr lang="en-US" dirty="0" smtClean="0"/>
              <a:t>most concurrent languages provide at least one mechanism to specify nondeterministic choice among potential communication partners.</a:t>
            </a: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94</a:t>
            </a:fld>
            <a:endParaRPr lang="en-US"/>
          </a:p>
        </p:txBody>
      </p:sp>
      <p:sp>
        <p:nvSpPr>
          <p:cNvPr id="4" name="Title 3"/>
          <p:cNvSpPr>
            <a:spLocks noGrp="1"/>
          </p:cNvSpPr>
          <p:nvPr>
            <p:ph type="title"/>
          </p:nvPr>
        </p:nvSpPr>
        <p:spPr/>
        <p:txBody>
          <a:bodyPr/>
          <a:lstStyle/>
          <a:p>
            <a:r>
              <a:rPr lang="en-US" dirty="0" smtClean="0"/>
              <a:t>Nondeterministic concurrency</a:t>
            </a:r>
            <a:endParaRPr lang="en-US" dirty="0"/>
          </a:p>
        </p:txBody>
      </p:sp>
    </p:spTree>
    <p:extLst>
      <p:ext uri="{BB962C8B-B14F-4D97-AF65-F5344CB8AC3E}">
        <p14:creationId xmlns:p14="http://schemas.microsoft.com/office/powerpoint/2010/main" val="3606678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447800"/>
            <a:ext cx="8229600" cy="5071872"/>
          </a:xfrm>
        </p:spPr>
        <p:txBody>
          <a:bodyPr>
            <a:normAutofit fontScale="40000" lnSpcReduction="20000"/>
          </a:bodyPr>
          <a:lstStyle/>
          <a:p>
            <a:pPr marL="109728" indent="0">
              <a:buNone/>
            </a:pPr>
            <a:r>
              <a:rPr lang="en-US" b="1" dirty="0"/>
              <a:t>Select statements</a:t>
            </a:r>
          </a:p>
          <a:p>
            <a:pPr marL="109728" indent="0">
              <a:buNone/>
            </a:pPr>
            <a:r>
              <a:rPr lang="en-US" dirty="0"/>
              <a:t>A "select" statement chooses which of a set of possible </a:t>
            </a:r>
            <a:r>
              <a:rPr lang="en-US" dirty="0">
                <a:hlinkClick r:id="rId2"/>
              </a:rPr>
              <a:t>send</a:t>
            </a:r>
            <a:r>
              <a:rPr lang="en-US" dirty="0"/>
              <a:t> or </a:t>
            </a:r>
            <a:r>
              <a:rPr lang="en-US" dirty="0">
                <a:hlinkClick r:id="rId3"/>
              </a:rPr>
              <a:t>receive</a:t>
            </a:r>
            <a:r>
              <a:rPr lang="en-US" dirty="0"/>
              <a:t> operations will proceed. It looks similar to a </a:t>
            </a:r>
            <a:r>
              <a:rPr lang="en-US" dirty="0">
                <a:hlinkClick r:id="rId4"/>
              </a:rPr>
              <a:t>"switch"</a:t>
            </a:r>
            <a:r>
              <a:rPr lang="en-US" dirty="0"/>
              <a:t> statement but with the cases all referring to communication operations</a:t>
            </a:r>
            <a:r>
              <a:rPr lang="en-US" dirty="0" smtClean="0"/>
              <a:t>.</a:t>
            </a:r>
          </a:p>
          <a:p>
            <a:pPr marL="109728" indent="0">
              <a:buNone/>
            </a:pPr>
            <a:endParaRPr lang="en-US" dirty="0"/>
          </a:p>
          <a:p>
            <a:pPr marL="109728" indent="0">
              <a:buNone/>
            </a:pPr>
            <a:r>
              <a:rPr lang="en-US" dirty="0" err="1"/>
              <a:t>SelectStmt</a:t>
            </a:r>
            <a:r>
              <a:rPr lang="en-US" dirty="0"/>
              <a:t> = "select" "{" { </a:t>
            </a:r>
            <a:r>
              <a:rPr lang="en-US" dirty="0" err="1">
                <a:hlinkClick r:id="rId5"/>
              </a:rPr>
              <a:t>CommClause</a:t>
            </a:r>
            <a:r>
              <a:rPr lang="en-US" dirty="0"/>
              <a:t> } "}" . </a:t>
            </a:r>
            <a:endParaRPr lang="en-US" dirty="0" smtClean="0"/>
          </a:p>
          <a:p>
            <a:pPr marL="109728" indent="0">
              <a:buNone/>
            </a:pPr>
            <a:r>
              <a:rPr lang="en-US" dirty="0" err="1" smtClean="0"/>
              <a:t>CommClause</a:t>
            </a:r>
            <a:r>
              <a:rPr lang="en-US" dirty="0" smtClean="0"/>
              <a:t> </a:t>
            </a:r>
            <a:r>
              <a:rPr lang="en-US" dirty="0"/>
              <a:t>= </a:t>
            </a:r>
            <a:r>
              <a:rPr lang="en-US" dirty="0" err="1">
                <a:hlinkClick r:id="rId6"/>
              </a:rPr>
              <a:t>CommCase</a:t>
            </a:r>
            <a:r>
              <a:rPr lang="en-US" dirty="0"/>
              <a:t> ":" </a:t>
            </a:r>
            <a:r>
              <a:rPr lang="en-US" dirty="0" err="1">
                <a:hlinkClick r:id="rId7"/>
              </a:rPr>
              <a:t>StatementList</a:t>
            </a:r>
            <a:r>
              <a:rPr lang="en-US" dirty="0"/>
              <a:t> . </a:t>
            </a:r>
            <a:endParaRPr lang="en-US" dirty="0" smtClean="0"/>
          </a:p>
          <a:p>
            <a:pPr marL="109728" indent="0">
              <a:buNone/>
            </a:pPr>
            <a:r>
              <a:rPr lang="en-US" dirty="0" err="1" smtClean="0"/>
              <a:t>CommCase</a:t>
            </a:r>
            <a:r>
              <a:rPr lang="en-US" dirty="0" smtClean="0"/>
              <a:t> </a:t>
            </a:r>
            <a:r>
              <a:rPr lang="en-US" dirty="0"/>
              <a:t>= "case" ( </a:t>
            </a:r>
            <a:r>
              <a:rPr lang="en-US" dirty="0" err="1">
                <a:hlinkClick r:id="rId8"/>
              </a:rPr>
              <a:t>SendStmt</a:t>
            </a:r>
            <a:r>
              <a:rPr lang="en-US" dirty="0"/>
              <a:t> | </a:t>
            </a:r>
            <a:r>
              <a:rPr lang="en-US" dirty="0" err="1">
                <a:hlinkClick r:id="rId9"/>
              </a:rPr>
              <a:t>RecvStmt</a:t>
            </a:r>
            <a:r>
              <a:rPr lang="en-US" dirty="0"/>
              <a:t> ) | "default" . </a:t>
            </a:r>
            <a:endParaRPr lang="en-US" dirty="0" smtClean="0"/>
          </a:p>
          <a:p>
            <a:pPr marL="109728" indent="0">
              <a:buNone/>
            </a:pPr>
            <a:r>
              <a:rPr lang="en-US" dirty="0" err="1" smtClean="0"/>
              <a:t>RecvStmt</a:t>
            </a:r>
            <a:r>
              <a:rPr lang="en-US" dirty="0" smtClean="0"/>
              <a:t> </a:t>
            </a:r>
            <a:r>
              <a:rPr lang="en-US" dirty="0"/>
              <a:t>= [ </a:t>
            </a:r>
            <a:r>
              <a:rPr lang="en-US" dirty="0" err="1">
                <a:hlinkClick r:id="rId10"/>
              </a:rPr>
              <a:t>ExpressionList</a:t>
            </a:r>
            <a:r>
              <a:rPr lang="en-US" dirty="0"/>
              <a:t> "=" | </a:t>
            </a:r>
            <a:r>
              <a:rPr lang="en-US" dirty="0" err="1">
                <a:hlinkClick r:id="rId11"/>
              </a:rPr>
              <a:t>IdentifierList</a:t>
            </a:r>
            <a:r>
              <a:rPr lang="en-US" dirty="0"/>
              <a:t> ":=" ] </a:t>
            </a:r>
            <a:r>
              <a:rPr lang="en-US" dirty="0" err="1">
                <a:hlinkClick r:id="rId12"/>
              </a:rPr>
              <a:t>RecvExpr</a:t>
            </a:r>
            <a:r>
              <a:rPr lang="en-US" dirty="0"/>
              <a:t> . </a:t>
            </a:r>
            <a:endParaRPr lang="en-US" dirty="0" smtClean="0"/>
          </a:p>
          <a:p>
            <a:pPr marL="109728" indent="0">
              <a:buNone/>
            </a:pPr>
            <a:r>
              <a:rPr lang="en-US" dirty="0" err="1" smtClean="0"/>
              <a:t>RecvExpr</a:t>
            </a:r>
            <a:r>
              <a:rPr lang="en-US" dirty="0" smtClean="0"/>
              <a:t> </a:t>
            </a:r>
            <a:r>
              <a:rPr lang="en-US" dirty="0"/>
              <a:t>= </a:t>
            </a:r>
            <a:r>
              <a:rPr lang="en-US" dirty="0">
                <a:hlinkClick r:id="rId13"/>
              </a:rPr>
              <a:t>Expression</a:t>
            </a:r>
            <a:r>
              <a:rPr lang="en-US" dirty="0"/>
              <a:t> . </a:t>
            </a:r>
            <a:endParaRPr lang="en-US" dirty="0" smtClean="0"/>
          </a:p>
          <a:p>
            <a:pPr marL="109728" indent="0">
              <a:buNone/>
            </a:pPr>
            <a:endParaRPr lang="en-US" dirty="0"/>
          </a:p>
          <a:p>
            <a:pPr marL="109728" indent="0">
              <a:buNone/>
            </a:pPr>
            <a:r>
              <a:rPr lang="en-US" dirty="0" smtClean="0"/>
              <a:t>A </a:t>
            </a:r>
            <a:r>
              <a:rPr lang="en-US" dirty="0"/>
              <a:t>case with a </a:t>
            </a:r>
            <a:r>
              <a:rPr lang="en-US" dirty="0" err="1"/>
              <a:t>RecvStmt</a:t>
            </a:r>
            <a:r>
              <a:rPr lang="en-US" dirty="0"/>
              <a:t> may assign the result of a </a:t>
            </a:r>
            <a:r>
              <a:rPr lang="en-US" dirty="0" err="1"/>
              <a:t>RecvExpr</a:t>
            </a:r>
            <a:r>
              <a:rPr lang="en-US" dirty="0"/>
              <a:t> to one or two variables, which may be declared using a </a:t>
            </a:r>
            <a:r>
              <a:rPr lang="en-US" dirty="0">
                <a:hlinkClick r:id="rId14"/>
              </a:rPr>
              <a:t>short variable declaration</a:t>
            </a:r>
            <a:r>
              <a:rPr lang="en-US" dirty="0"/>
              <a:t>. The </a:t>
            </a:r>
            <a:r>
              <a:rPr lang="en-US" dirty="0" err="1"/>
              <a:t>RecvExpr</a:t>
            </a:r>
            <a:r>
              <a:rPr lang="en-US" dirty="0"/>
              <a:t> must be a (possibly parenthesized) receive operation. There can be at most one default case and it may appear anywhere in the list of cases.</a:t>
            </a:r>
          </a:p>
          <a:p>
            <a:pPr marL="109728" indent="0">
              <a:buNone/>
            </a:pPr>
            <a:r>
              <a:rPr lang="en-US" dirty="0"/>
              <a:t>Execution of a "select" statement proceeds in several steps:</a:t>
            </a:r>
          </a:p>
          <a:p>
            <a:pPr marL="109728" indent="0">
              <a:buNone/>
            </a:pPr>
            <a:r>
              <a:rPr lang="en-US" dirty="0"/>
              <a:t>For all the cases in the statement, the channel operands of receive operations and the channel and right-hand-side expressions of send statements are evaluated exactly once, in source order, upon entering the "select" statement. The result is a set of channels to receive from or send to, and the corresponding values to send. Any side effects in that evaluation will occur irrespective of which (if any) communication operation is selected to proceed. Expressions on the left-hand side of a </a:t>
            </a:r>
            <a:r>
              <a:rPr lang="en-US" dirty="0" err="1"/>
              <a:t>RecvStmt</a:t>
            </a:r>
            <a:r>
              <a:rPr lang="en-US" dirty="0"/>
              <a:t> with a short variable declaration or assignment are not yet evaluated.</a:t>
            </a:r>
          </a:p>
          <a:p>
            <a:pPr marL="109728" indent="0">
              <a:buNone/>
            </a:pPr>
            <a:r>
              <a:rPr lang="en-US" sz="3500" dirty="0">
                <a:solidFill>
                  <a:schemeClr val="accent2"/>
                </a:solidFill>
              </a:rPr>
              <a:t>If one or more of the communications can proceed, a single one that can proceed is chosen via a uniform pseudo-random selection. </a:t>
            </a:r>
            <a:r>
              <a:rPr lang="en-US" dirty="0"/>
              <a:t>Otherwise, if there is a default case, that case is chosen. If there is no default case, the "select" statement blocks until at least one of the communications can proceed.</a:t>
            </a:r>
          </a:p>
          <a:p>
            <a:pPr marL="109728" indent="0">
              <a:buNone/>
            </a:pPr>
            <a:r>
              <a:rPr lang="en-US" dirty="0"/>
              <a:t>Unless the selected case is the default case, the respective communication operation is executed.</a:t>
            </a:r>
          </a:p>
          <a:p>
            <a:pPr marL="109728" indent="0">
              <a:buNone/>
            </a:pPr>
            <a:r>
              <a:rPr lang="en-US" dirty="0"/>
              <a:t>If the selected case is a </a:t>
            </a:r>
            <a:r>
              <a:rPr lang="en-US" dirty="0" err="1"/>
              <a:t>RecvStmt</a:t>
            </a:r>
            <a:r>
              <a:rPr lang="en-US" dirty="0"/>
              <a:t> with a short variable declaration or an assignment, the left-hand side expressions are evaluated and the received value (or values) are assigned.</a:t>
            </a:r>
          </a:p>
          <a:p>
            <a:pPr marL="109728" indent="0">
              <a:buNone/>
            </a:pPr>
            <a:r>
              <a:rPr lang="en-US" dirty="0"/>
              <a:t>The statement list of the selected case is executed.</a:t>
            </a:r>
          </a:p>
          <a:p>
            <a:pPr marL="109728" indent="0">
              <a:buNone/>
            </a:pPr>
            <a:r>
              <a:rPr lang="en-US" dirty="0"/>
              <a:t>Since communication on nil channels can never proceed, a select with only nil channels and no default case blocks forever.</a:t>
            </a:r>
          </a:p>
          <a:p>
            <a:pPr marL="109728" indent="0">
              <a:buNone/>
            </a:pP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95</a:t>
            </a:fld>
            <a:endParaRPr lang="en-US"/>
          </a:p>
        </p:txBody>
      </p:sp>
      <p:sp>
        <p:nvSpPr>
          <p:cNvPr id="4" name="Title 3"/>
          <p:cNvSpPr>
            <a:spLocks noGrp="1"/>
          </p:cNvSpPr>
          <p:nvPr>
            <p:ph type="title"/>
          </p:nvPr>
        </p:nvSpPr>
        <p:spPr/>
        <p:txBody>
          <a:bodyPr>
            <a:normAutofit/>
          </a:bodyPr>
          <a:lstStyle/>
          <a:p>
            <a:r>
              <a:rPr lang="en-US" dirty="0" smtClean="0"/>
              <a:t>Go select </a:t>
            </a:r>
            <a:r>
              <a:rPr lang="en-US" dirty="0"/>
              <a:t>statement </a:t>
            </a:r>
            <a:r>
              <a:rPr lang="en-US" sz="1600" dirty="0"/>
              <a:t>(https://</a:t>
            </a:r>
            <a:r>
              <a:rPr lang="en-US" sz="1600" dirty="0" smtClean="0"/>
              <a:t>golang.org/ref/spec#If_statements)</a:t>
            </a:r>
            <a:endParaRPr lang="en-US" sz="1600" dirty="0"/>
          </a:p>
        </p:txBody>
      </p:sp>
    </p:spTree>
    <p:extLst>
      <p:ext uri="{BB962C8B-B14F-4D97-AF65-F5344CB8AC3E}">
        <p14:creationId xmlns:p14="http://schemas.microsoft.com/office/powerpoint/2010/main" val="2501840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solidFill>
                  <a:schemeClr val="bg2">
                    <a:lumMod val="25000"/>
                  </a:schemeClr>
                </a:solidFill>
              </a:rPr>
              <a:t>for { </a:t>
            </a:r>
            <a:r>
              <a:rPr lang="en-US" dirty="0">
                <a:solidFill>
                  <a:schemeClr val="accent3"/>
                </a:solidFill>
              </a:rPr>
              <a:t>// send random sequence of bits to </a:t>
            </a:r>
            <a:r>
              <a:rPr lang="en-US" dirty="0" smtClean="0">
                <a:solidFill>
                  <a:schemeClr val="accent3"/>
                </a:solidFill>
              </a:rPr>
              <a:t>c</a:t>
            </a:r>
          </a:p>
          <a:p>
            <a:pPr marL="109728" indent="0">
              <a:buNone/>
            </a:pPr>
            <a:r>
              <a:rPr lang="en-US" dirty="0" smtClean="0">
                <a:solidFill>
                  <a:schemeClr val="bg2">
                    <a:lumMod val="25000"/>
                  </a:schemeClr>
                </a:solidFill>
              </a:rPr>
              <a:t>         select { </a:t>
            </a:r>
          </a:p>
          <a:p>
            <a:pPr marL="109728" indent="0">
              <a:buNone/>
            </a:pPr>
            <a:r>
              <a:rPr lang="en-US" dirty="0" smtClean="0">
                <a:solidFill>
                  <a:schemeClr val="bg2">
                    <a:lumMod val="25000"/>
                  </a:schemeClr>
                </a:solidFill>
              </a:rPr>
              <a:t>            case </a:t>
            </a:r>
            <a:r>
              <a:rPr lang="en-US" dirty="0">
                <a:solidFill>
                  <a:schemeClr val="bg2">
                    <a:lumMod val="25000"/>
                  </a:schemeClr>
                </a:solidFill>
              </a:rPr>
              <a:t>c &lt;- 0</a:t>
            </a:r>
            <a:r>
              <a:rPr lang="en-US" dirty="0" smtClean="0">
                <a:solidFill>
                  <a:schemeClr val="bg2">
                    <a:lumMod val="25000"/>
                  </a:schemeClr>
                </a:solidFill>
              </a:rPr>
              <a:t>:</a:t>
            </a:r>
          </a:p>
          <a:p>
            <a:pPr marL="109728" indent="0">
              <a:buNone/>
            </a:pPr>
            <a:r>
              <a:rPr lang="en-US" dirty="0" smtClean="0">
                <a:solidFill>
                  <a:schemeClr val="bg2">
                    <a:lumMod val="25000"/>
                  </a:schemeClr>
                </a:solidFill>
              </a:rPr>
              <a:t>            case </a:t>
            </a:r>
            <a:r>
              <a:rPr lang="en-US" dirty="0">
                <a:solidFill>
                  <a:schemeClr val="bg2">
                    <a:lumMod val="25000"/>
                  </a:schemeClr>
                </a:solidFill>
              </a:rPr>
              <a:t>c &lt;- 1: </a:t>
            </a:r>
            <a:endParaRPr lang="en-US" dirty="0" smtClean="0">
              <a:solidFill>
                <a:schemeClr val="bg2">
                  <a:lumMod val="25000"/>
                </a:schemeClr>
              </a:solidFill>
            </a:endParaRPr>
          </a:p>
          <a:p>
            <a:pPr marL="109728" indent="0">
              <a:buNone/>
            </a:pPr>
            <a:r>
              <a:rPr lang="en-US" dirty="0" smtClean="0">
                <a:solidFill>
                  <a:schemeClr val="bg2">
                    <a:lumMod val="25000"/>
                  </a:schemeClr>
                </a:solidFill>
              </a:rPr>
              <a:t>         } </a:t>
            </a:r>
          </a:p>
          <a:p>
            <a:pPr marL="109728" indent="0">
              <a:buNone/>
            </a:pPr>
            <a:r>
              <a:rPr lang="en-US" dirty="0" smtClean="0">
                <a:solidFill>
                  <a:schemeClr val="bg2">
                    <a:lumMod val="25000"/>
                  </a:schemeClr>
                </a:solidFill>
              </a:rPr>
              <a:t>}</a:t>
            </a:r>
            <a:endParaRPr lang="en-US" dirty="0">
              <a:solidFill>
                <a:schemeClr val="bg2">
                  <a:lumMod val="25000"/>
                </a:schemeClr>
              </a:solidFill>
            </a:endParaRPr>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96</a:t>
            </a:fld>
            <a:endParaRPr lang="en-US"/>
          </a:p>
        </p:txBody>
      </p:sp>
      <p:sp>
        <p:nvSpPr>
          <p:cNvPr id="4" name="Title 3"/>
          <p:cNvSpPr>
            <a:spLocks noGrp="1"/>
          </p:cNvSpPr>
          <p:nvPr>
            <p:ph type="title"/>
          </p:nvPr>
        </p:nvSpPr>
        <p:spPr/>
        <p:txBody>
          <a:bodyPr/>
          <a:lstStyle/>
          <a:p>
            <a:r>
              <a:rPr lang="en-US" dirty="0" smtClean="0"/>
              <a:t>Example:  go</a:t>
            </a:r>
            <a:endParaRPr lang="en-US" dirty="0"/>
          </a:p>
        </p:txBody>
      </p:sp>
    </p:spTree>
    <p:extLst>
      <p:ext uri="{BB962C8B-B14F-4D97-AF65-F5344CB8AC3E}">
        <p14:creationId xmlns:p14="http://schemas.microsoft.com/office/powerpoint/2010/main" val="39870369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What happens multiple guards evaluate to true?</a:t>
            </a:r>
          </a:p>
          <a:p>
            <a:r>
              <a:rPr lang="en-US" dirty="0" smtClean="0"/>
              <a:t>Naïve implementation:  implementation behaves like a traditional if-then-else</a:t>
            </a:r>
          </a:p>
          <a:p>
            <a:pPr lvl="1"/>
            <a:r>
              <a:rPr lang="en-US" dirty="0" smtClean="0"/>
              <a:t>evaluates guards from top down</a:t>
            </a:r>
          </a:p>
          <a:p>
            <a:pPr lvl="1"/>
            <a:r>
              <a:rPr lang="en-US" dirty="0" smtClean="0"/>
              <a:t>executes first command with true guard</a:t>
            </a:r>
          </a:p>
          <a:p>
            <a:r>
              <a:rPr lang="en-US" dirty="0" smtClean="0"/>
              <a:t>Circular list of guards, remember which was successful last time</a:t>
            </a:r>
          </a:p>
          <a:p>
            <a:pPr lvl="1"/>
            <a:r>
              <a:rPr lang="en-US" dirty="0" smtClean="0"/>
              <a:t>each time, start with guard following the one that was successful last time</a:t>
            </a:r>
          </a:p>
          <a:p>
            <a:pPr lvl="1"/>
            <a:r>
              <a:rPr lang="en-US" dirty="0" smtClean="0"/>
              <a:t>often works but not always</a:t>
            </a:r>
          </a:p>
          <a:p>
            <a:pPr marL="630936" lvl="2" indent="0">
              <a:buNone/>
            </a:pPr>
            <a:endParaRPr lang="en-US" dirty="0" smtClean="0"/>
          </a:p>
          <a:p>
            <a:pPr marL="109728" indent="0">
              <a:buNone/>
            </a:pPr>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97</a:t>
            </a:fld>
            <a:endParaRPr lang="en-US"/>
          </a:p>
        </p:txBody>
      </p:sp>
      <p:sp>
        <p:nvSpPr>
          <p:cNvPr id="4" name="Title 3"/>
          <p:cNvSpPr>
            <a:spLocks noGrp="1"/>
          </p:cNvSpPr>
          <p:nvPr>
            <p:ph type="title"/>
          </p:nvPr>
        </p:nvSpPr>
        <p:spPr/>
        <p:txBody>
          <a:bodyPr/>
          <a:lstStyle/>
          <a:p>
            <a:r>
              <a:rPr lang="en-US" dirty="0" smtClean="0"/>
              <a:t>Choosing among guards</a:t>
            </a:r>
            <a:endParaRPr lang="en-US" dirty="0"/>
          </a:p>
        </p:txBody>
      </p:sp>
    </p:spTree>
    <p:extLst>
      <p:ext uri="{BB962C8B-B14F-4D97-AF65-F5344CB8AC3E}">
        <p14:creationId xmlns:p14="http://schemas.microsoft.com/office/powerpoint/2010/main" val="33494414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err="1" smtClean="0"/>
              <a:t>var</a:t>
            </a:r>
            <a:r>
              <a:rPr lang="en-US" dirty="0" smtClean="0"/>
              <a:t> count: </a:t>
            </a:r>
            <a:r>
              <a:rPr lang="en-US" dirty="0" err="1" smtClean="0"/>
              <a:t>int</a:t>
            </a:r>
            <a:r>
              <a:rPr lang="en-US" dirty="0" smtClean="0"/>
              <a:t> := 0</a:t>
            </a:r>
          </a:p>
          <a:p>
            <a:pPr marL="109728" indent="0">
              <a:buNone/>
            </a:pPr>
            <a:r>
              <a:rPr lang="en-US" dirty="0"/>
              <a:t> </a:t>
            </a:r>
            <a:r>
              <a:rPr lang="en-US" dirty="0" smtClean="0"/>
              <a:t>   do </a:t>
            </a:r>
          </a:p>
          <a:p>
            <a:pPr marL="109728" indent="0">
              <a:buNone/>
            </a:pPr>
            <a:r>
              <a:rPr lang="en-US" dirty="0"/>
              <a:t>	</a:t>
            </a:r>
            <a:r>
              <a:rPr lang="en-US" dirty="0" smtClean="0"/>
              <a:t>a() &amp;  count %2=1  -&gt; ….  count++</a:t>
            </a:r>
          </a:p>
          <a:p>
            <a:pPr marL="630936" lvl="2" indent="0">
              <a:buNone/>
            </a:pPr>
            <a:r>
              <a:rPr lang="en-US" sz="2700" dirty="0"/>
              <a:t> </a:t>
            </a:r>
            <a:r>
              <a:rPr lang="en-US" sz="2700" dirty="0"/>
              <a:t>  </a:t>
            </a:r>
            <a:r>
              <a:rPr lang="en-US" sz="2700" dirty="0" smtClean="0"/>
              <a:t>b</a:t>
            </a:r>
            <a:r>
              <a:rPr lang="en-US" sz="2700" dirty="0"/>
              <a:t>()  -&gt; ….  </a:t>
            </a:r>
            <a:r>
              <a:rPr lang="en-US" sz="2700" dirty="0"/>
              <a:t>count++</a:t>
            </a:r>
          </a:p>
          <a:p>
            <a:pPr marL="914400" lvl="3" indent="0">
              <a:buNone/>
            </a:pPr>
            <a:r>
              <a:rPr lang="en-US" sz="2700" dirty="0" smtClean="0"/>
              <a:t>c</a:t>
            </a:r>
            <a:r>
              <a:rPr lang="en-US" sz="2700" dirty="0"/>
              <a:t>()   -&gt; .....   count</a:t>
            </a:r>
            <a:r>
              <a:rPr lang="en-US" sz="2700" dirty="0" smtClean="0"/>
              <a:t>++</a:t>
            </a:r>
          </a:p>
          <a:p>
            <a:pPr marL="109728" lvl="3" indent="0">
              <a:spcBef>
                <a:spcPts val="400"/>
              </a:spcBef>
              <a:buClr>
                <a:schemeClr val="accent1"/>
              </a:buClr>
              <a:buSzPct val="68000"/>
              <a:buNone/>
            </a:pPr>
            <a:r>
              <a:rPr lang="en-US" sz="2700" dirty="0" smtClean="0"/>
              <a:t>    od</a:t>
            </a:r>
          </a:p>
          <a:p>
            <a:pPr marL="109728" lvl="3" indent="0">
              <a:spcBef>
                <a:spcPts val="400"/>
              </a:spcBef>
              <a:buClr>
                <a:schemeClr val="accent1"/>
              </a:buClr>
              <a:buSzPct val="68000"/>
              <a:buNone/>
            </a:pPr>
            <a:endParaRPr lang="en-US" sz="2700" dirty="0"/>
          </a:p>
          <a:p>
            <a:pPr marL="109728" lvl="3" indent="0">
              <a:spcBef>
                <a:spcPts val="400"/>
              </a:spcBef>
              <a:buClr>
                <a:schemeClr val="accent1"/>
              </a:buClr>
              <a:buSzPct val="68000"/>
              <a:buNone/>
            </a:pPr>
            <a:r>
              <a:rPr lang="en-US" sz="2700" dirty="0" smtClean="0"/>
              <a:t>First time b chosen, second time c chosen, then b, then c, ….</a:t>
            </a:r>
          </a:p>
          <a:p>
            <a:pPr marL="109728" lvl="3" indent="0">
              <a:spcBef>
                <a:spcPts val="400"/>
              </a:spcBef>
              <a:buClr>
                <a:schemeClr val="accent1"/>
              </a:buClr>
              <a:buSzPct val="68000"/>
              <a:buNone/>
            </a:pPr>
            <a:endParaRPr lang="en-US" sz="2700" dirty="0"/>
          </a:p>
          <a:p>
            <a:pPr marL="109728" lvl="3" indent="0">
              <a:spcBef>
                <a:spcPts val="400"/>
              </a:spcBef>
              <a:buClr>
                <a:schemeClr val="accent1"/>
              </a:buClr>
              <a:buSzPct val="68000"/>
              <a:buNone/>
            </a:pPr>
            <a:r>
              <a:rPr lang="en-US" sz="2700" dirty="0" smtClean="0">
                <a:solidFill>
                  <a:schemeClr val="accent3"/>
                </a:solidFill>
              </a:rPr>
              <a:t>Lesson:  </a:t>
            </a:r>
            <a:r>
              <a:rPr lang="en-US" sz="2400" dirty="0">
                <a:solidFill>
                  <a:schemeClr val="accent3"/>
                </a:solidFill>
              </a:rPr>
              <a:t>No deterministic algorithm will be satisfactory in the implementation of a nondeterministic construct.</a:t>
            </a:r>
          </a:p>
          <a:p>
            <a:pPr marL="109728" lvl="3" indent="0">
              <a:spcBef>
                <a:spcPts val="400"/>
              </a:spcBef>
              <a:buClr>
                <a:schemeClr val="accent1"/>
              </a:buClr>
              <a:buSzPct val="68000"/>
              <a:buNone/>
            </a:pPr>
            <a:endParaRPr lang="en-US" sz="2700"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98</a:t>
            </a:fld>
            <a:endParaRPr lang="en-US"/>
          </a:p>
        </p:txBody>
      </p:sp>
      <p:sp>
        <p:nvSpPr>
          <p:cNvPr id="4" name="Title 3"/>
          <p:cNvSpPr>
            <a:spLocks noGrp="1"/>
          </p:cNvSpPr>
          <p:nvPr>
            <p:ph type="title"/>
          </p:nvPr>
        </p:nvSpPr>
        <p:spPr/>
        <p:txBody>
          <a:bodyPr>
            <a:normAutofit fontScale="90000"/>
          </a:bodyPr>
          <a:lstStyle/>
          <a:p>
            <a:r>
              <a:rPr lang="en-US" dirty="0" smtClean="0"/>
              <a:t>Example:  why circular list doesn’t work</a:t>
            </a:r>
            <a:endParaRPr lang="en-US" dirty="0"/>
          </a:p>
        </p:txBody>
      </p:sp>
    </p:spTree>
    <p:extLst>
      <p:ext uri="{BB962C8B-B14F-4D97-AF65-F5344CB8AC3E}">
        <p14:creationId xmlns:p14="http://schemas.microsoft.com/office/powerpoint/2010/main" val="8757796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Guarded commands do not guarantee that all guards will be evaluated</a:t>
            </a:r>
          </a:p>
          <a:p>
            <a:r>
              <a:rPr lang="en-US" dirty="0" smtClean="0"/>
              <a:t>It is possible for the implementation to stop evaluating guards any time after one has been found to be true</a:t>
            </a:r>
          </a:p>
          <a:p>
            <a:r>
              <a:rPr lang="en-US" dirty="0" smtClean="0"/>
              <a:t>Programs may produce unexpected results</a:t>
            </a:r>
          </a:p>
          <a:p>
            <a:pPr lvl="1"/>
            <a:r>
              <a:rPr lang="en-US" dirty="0" smtClean="0"/>
              <a:t>Generally good idea to avoid side effects in guards</a:t>
            </a:r>
          </a:p>
          <a:p>
            <a:endParaRPr lang="en-US" dirty="0"/>
          </a:p>
          <a:p>
            <a:pPr marL="109728" indent="0">
              <a:buNone/>
            </a:pPr>
            <a:endParaRPr lang="en-US" dirty="0"/>
          </a:p>
          <a:p>
            <a:endParaRPr lang="en-US" dirty="0"/>
          </a:p>
        </p:txBody>
      </p:sp>
      <p:sp>
        <p:nvSpPr>
          <p:cNvPr id="3" name="Slide Number Placeholder 2"/>
          <p:cNvSpPr>
            <a:spLocks noGrp="1"/>
          </p:cNvSpPr>
          <p:nvPr>
            <p:ph type="sldNum" sz="quarter" idx="12"/>
          </p:nvPr>
        </p:nvSpPr>
        <p:spPr/>
        <p:txBody>
          <a:bodyPr/>
          <a:lstStyle/>
          <a:p>
            <a:pPr>
              <a:defRPr/>
            </a:pPr>
            <a:fld id="{5E6B495E-2C94-447C-A733-3659DF22D547}" type="slidenum">
              <a:rPr lang="en-US" smtClean="0"/>
              <a:pPr>
                <a:defRPr/>
              </a:pPr>
              <a:t>99</a:t>
            </a:fld>
            <a:endParaRPr lang="en-US"/>
          </a:p>
        </p:txBody>
      </p:sp>
      <p:sp>
        <p:nvSpPr>
          <p:cNvPr id="4" name="Title 3"/>
          <p:cNvSpPr>
            <a:spLocks noGrp="1"/>
          </p:cNvSpPr>
          <p:nvPr>
            <p:ph type="title"/>
          </p:nvPr>
        </p:nvSpPr>
        <p:spPr/>
        <p:txBody>
          <a:bodyPr/>
          <a:lstStyle/>
          <a:p>
            <a:r>
              <a:rPr lang="en-US" dirty="0" smtClean="0"/>
              <a:t>Side effects in guards</a:t>
            </a:r>
            <a:endParaRPr lang="en-US" dirty="0"/>
          </a:p>
        </p:txBody>
      </p:sp>
    </p:spTree>
    <p:extLst>
      <p:ext uri="{BB962C8B-B14F-4D97-AF65-F5344CB8AC3E}">
        <p14:creationId xmlns:p14="http://schemas.microsoft.com/office/powerpoint/2010/main" val="605543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20043</TotalTime>
  <Words>6278</Words>
  <Application>Microsoft Office PowerPoint</Application>
  <PresentationFormat>On-screen Show (4:3)</PresentationFormat>
  <Paragraphs>1256</Paragraphs>
  <Slides>100</Slides>
  <Notes>9</Notes>
  <HiddenSlides>2</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Concourse</vt:lpstr>
      <vt:lpstr>COP5556 Programming Language Principles</vt:lpstr>
      <vt:lpstr>Reading</vt:lpstr>
      <vt:lpstr>Basic paradigms for control flow</vt:lpstr>
      <vt:lpstr>PowerPoint Presentation</vt:lpstr>
      <vt:lpstr>PowerPoint Presentation</vt:lpstr>
      <vt:lpstr>PowerPoint Presentation</vt:lpstr>
      <vt:lpstr>PowerPoint Presentation</vt:lpstr>
      <vt:lpstr>Expression evaluation</vt:lpstr>
      <vt:lpstr>PowerPoint Presentation</vt:lpstr>
      <vt:lpstr>Assignments</vt:lpstr>
      <vt:lpstr>PowerPoint Presentation</vt:lpstr>
      <vt:lpstr>PowerPoint Presentation</vt:lpstr>
      <vt:lpstr>PowerPoint Presentation</vt:lpstr>
      <vt:lpstr>PowerPoint Presentation</vt:lpstr>
      <vt:lpstr>Orthogonality</vt:lpstr>
      <vt:lpstr>Orthogonality (2)</vt:lpstr>
      <vt:lpstr>Combination assignment operators</vt:lpstr>
      <vt:lpstr>Combination assignment operators</vt:lpstr>
      <vt:lpstr>Combination assignment operators</vt:lpstr>
      <vt:lpstr>PowerPoint Presentation</vt:lpstr>
      <vt:lpstr>Multiway assignment</vt:lpstr>
      <vt:lpstr>Initialization</vt:lpstr>
      <vt:lpstr>Initialization (2)</vt:lpstr>
      <vt:lpstr>Dynamic checks</vt:lpstr>
      <vt:lpstr>Definite assignment</vt:lpstr>
      <vt:lpstr>Example</vt:lpstr>
      <vt:lpstr>Constructors</vt:lpstr>
      <vt:lpstr>Ordering within expressions</vt:lpstr>
      <vt:lpstr>Evaluation order within expressions </vt:lpstr>
      <vt:lpstr>Mathematical identies</vt:lpstr>
      <vt:lpstr>Short circuit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Structured vs Unstructured flow</vt:lpstr>
      <vt:lpstr>PowerPoint Presentation</vt:lpstr>
      <vt:lpstr>PowerPoint Presentation</vt:lpstr>
      <vt:lpstr>Structured alternatives to goto</vt:lpstr>
      <vt:lpstr>Continuations</vt:lpstr>
      <vt:lpstr>Continuations in SML</vt:lpstr>
      <vt:lpstr>Example: calculate the product of the value in a list, stopping when 0 encountered</vt:lpstr>
      <vt:lpstr>Sequencing</vt:lpstr>
      <vt:lpstr>Selection</vt:lpstr>
      <vt:lpstr>Example:  JVM If statement</vt:lpstr>
      <vt:lpstr>Example: Pascal and attribute grammar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Case/Switch statement</vt:lpstr>
      <vt:lpstr>PowerPoint Presentation</vt:lpstr>
      <vt:lpstr>Iteration</vt:lpstr>
      <vt:lpstr>PowerPoint Presentation</vt:lpstr>
      <vt:lpstr>PowerPoint Presentation</vt:lpstr>
      <vt:lpstr>PowerPoint Presentation</vt:lpstr>
      <vt:lpstr>PowerPoint Presentation</vt:lpstr>
      <vt:lpstr>PowerPoint Presentation</vt:lpstr>
      <vt:lpstr>While loop in JVM</vt:lpstr>
      <vt:lpstr>PowerPoint Presentation</vt:lpstr>
      <vt:lpstr>PowerPoint Presentation</vt:lpstr>
      <vt:lpstr>PowerPoint Presentation</vt:lpstr>
      <vt:lpstr>Recursion</vt:lpstr>
      <vt:lpstr>Example: tail recursion</vt:lpstr>
      <vt:lpstr>PowerPoint Presentation</vt:lpstr>
      <vt:lpstr>PowerPoint Presentation</vt:lpstr>
      <vt:lpstr>What about Java?</vt:lpstr>
      <vt:lpstr>What about Java?</vt:lpstr>
      <vt:lpstr>Tail recursive version</vt:lpstr>
      <vt:lpstr>Do languages optimize tail recursion?</vt:lpstr>
      <vt:lpstr>Applicative vs Normal Order Evaluation</vt:lpstr>
      <vt:lpstr>Lazy evaluation</vt:lpstr>
      <vt:lpstr>Nondeterminacy</vt:lpstr>
      <vt:lpstr>Example:  SR if statement</vt:lpstr>
      <vt:lpstr>Example:  SR do statement</vt:lpstr>
      <vt:lpstr>Example:</vt:lpstr>
      <vt:lpstr>Nondeterministic concurrency</vt:lpstr>
      <vt:lpstr>Go select statement (https://golang.org/ref/spec#If_statements)</vt:lpstr>
      <vt:lpstr>Example:  go</vt:lpstr>
      <vt:lpstr>Choosing among guards</vt:lpstr>
      <vt:lpstr>Example:  why circular list doesn’t work</vt:lpstr>
      <vt:lpstr>Side effects in guards</vt:lpstr>
      <vt:lpstr>Nondeterminacy and fairness</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30</dc:title>
  <dc:creator>CISE DEPT</dc:creator>
  <cp:lastModifiedBy>Beverly Sanders</cp:lastModifiedBy>
  <cp:revision>339</cp:revision>
  <dcterms:created xsi:type="dcterms:W3CDTF">2006-11-06T14:41:13Z</dcterms:created>
  <dcterms:modified xsi:type="dcterms:W3CDTF">2017-02-24T15:16:51Z</dcterms:modified>
</cp:coreProperties>
</file>