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7"/>
  </p:notesMasterIdLst>
  <p:handoutMasterIdLst>
    <p:handoutMasterId r:id="rId108"/>
  </p:handoutMasterIdLst>
  <p:sldIdLst>
    <p:sldId id="403" r:id="rId2"/>
    <p:sldId id="405" r:id="rId3"/>
    <p:sldId id="256" r:id="rId4"/>
    <p:sldId id="257" r:id="rId5"/>
    <p:sldId id="258" r:id="rId6"/>
    <p:sldId id="259" r:id="rId7"/>
    <p:sldId id="400" r:id="rId8"/>
    <p:sldId id="404" r:id="rId9"/>
    <p:sldId id="260" r:id="rId10"/>
    <p:sldId id="309" r:id="rId11"/>
    <p:sldId id="261" r:id="rId12"/>
    <p:sldId id="262" r:id="rId13"/>
    <p:sldId id="263" r:id="rId14"/>
    <p:sldId id="264" r:id="rId15"/>
    <p:sldId id="266" r:id="rId16"/>
    <p:sldId id="310" r:id="rId17"/>
    <p:sldId id="267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68" r:id="rId29"/>
    <p:sldId id="270" r:id="rId30"/>
    <p:sldId id="271" r:id="rId31"/>
    <p:sldId id="272" r:id="rId32"/>
    <p:sldId id="273" r:id="rId33"/>
    <p:sldId id="321" r:id="rId34"/>
    <p:sldId id="401" r:id="rId35"/>
    <p:sldId id="274" r:id="rId36"/>
    <p:sldId id="275" r:id="rId37"/>
    <p:sldId id="276" r:id="rId38"/>
    <p:sldId id="277" r:id="rId39"/>
    <p:sldId id="278" r:id="rId40"/>
    <p:sldId id="324" r:id="rId41"/>
    <p:sldId id="325" r:id="rId42"/>
    <p:sldId id="326" r:id="rId43"/>
    <p:sldId id="323" r:id="rId44"/>
    <p:sldId id="328" r:id="rId45"/>
    <p:sldId id="329" r:id="rId46"/>
    <p:sldId id="330" r:id="rId47"/>
    <p:sldId id="327" r:id="rId48"/>
    <p:sldId id="331" r:id="rId49"/>
    <p:sldId id="402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80" r:id="rId87"/>
    <p:sldId id="381" r:id="rId88"/>
    <p:sldId id="382" r:id="rId89"/>
    <p:sldId id="383" r:id="rId90"/>
    <p:sldId id="384" r:id="rId91"/>
    <p:sldId id="385" r:id="rId92"/>
    <p:sldId id="386" r:id="rId93"/>
    <p:sldId id="387" r:id="rId94"/>
    <p:sldId id="388" r:id="rId95"/>
    <p:sldId id="389" r:id="rId96"/>
    <p:sldId id="390" r:id="rId97"/>
    <p:sldId id="391" r:id="rId98"/>
    <p:sldId id="392" r:id="rId99"/>
    <p:sldId id="393" r:id="rId100"/>
    <p:sldId id="394" r:id="rId101"/>
    <p:sldId id="395" r:id="rId102"/>
    <p:sldId id="396" r:id="rId103"/>
    <p:sldId id="397" r:id="rId104"/>
    <p:sldId id="398" r:id="rId105"/>
    <p:sldId id="399" r:id="rId106"/>
  </p:sldIdLst>
  <p:sldSz cx="9144000" cy="6858000" type="screen4x3"/>
  <p:notesSz cx="9220200" cy="6946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49" autoAdjust="0"/>
  </p:normalViewPr>
  <p:slideViewPr>
    <p:cSldViewPr>
      <p:cViewPr>
        <p:scale>
          <a:sx n="112" d="100"/>
          <a:sy n="112" d="100"/>
        </p:scale>
        <p:origin x="-44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22875" y="0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9238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22875" y="6599238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65D83318-465B-42CF-A2E2-482D6BDAA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8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415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875" y="0"/>
            <a:ext cx="3995738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E9163C-14F1-4BA5-8688-6204A1326FBE}" type="datetimeFigureOut">
              <a:rPr lang="en-US"/>
              <a:pPr>
                <a:defRPr/>
              </a:pPr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3375" y="522288"/>
            <a:ext cx="3473450" cy="2605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00413"/>
            <a:ext cx="7375525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99238"/>
            <a:ext cx="399415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875" y="6599238"/>
            <a:ext cx="3995738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CA541FF-CAFC-4123-9A3B-E9E03F431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9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541FF-CAFC-4123-9A3B-E9E03F4316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A76198-7D37-4D37-B3D1-1BBB3615F12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FAC79C4-E1BD-46E7-8637-1595A31179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4C0F5EC-511C-4E82-B998-88FB18B7D7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3BE39E-0645-4BB0-B72E-C4755B722D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0563-D4B1-40BD-A805-3B6EE4F86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080136D-EDB2-4318-BD79-C338AB86C4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4A5BCD7-82AB-4819-83DA-2C1606F431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61CFE9-A8B5-4407-9529-6F6BD6DBB4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15B9D-0ADB-4577-B38F-6DDD9CC861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9DFC29-5A14-474A-864D-D662D570EA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FC089D-6FF3-43C7-AF4B-71941109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490186-2C85-4C4F-B5CE-BEF8A94EB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540FD76-2740-4B44-BDC6-3B7E2AA69D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7A4BDE6-646B-4B59-9FB4-E7BDAF1444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inf.ed.ac.uk/wadler/papers/xsl-semantics/xsl-semantics.pdf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 </a:t>
            </a:r>
            <a:r>
              <a:rPr lang="en-US" dirty="0" smtClean="0"/>
              <a:t>5556 Programming Language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64008" lvl="1" algn="r">
              <a:spcBef>
                <a:spcPts val="400"/>
              </a:spcBef>
              <a:buSzPct val="68000"/>
            </a:pPr>
            <a:r>
              <a:rPr lang="en-US" dirty="0" err="1" smtClean="0"/>
              <a:t>Denotational</a:t>
            </a:r>
            <a:r>
              <a:rPr lang="en-US" dirty="0" smtClean="0"/>
              <a:t> Semantics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Abstract syntax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BinLit ::= Digit | BinLit Digit</a:t>
            </a:r>
            <a:br>
              <a:rPr lang="en-US" smtClean="0"/>
            </a:br>
            <a:r>
              <a:rPr lang="en-US" smtClean="0"/>
              <a:t>    Digit :=  </a:t>
            </a:r>
            <a:r>
              <a:rPr lang="en-US" b="1" smtClean="0"/>
              <a:t>0</a:t>
            </a:r>
            <a:r>
              <a:rPr lang="en-US" smtClean="0"/>
              <a:t> | </a:t>
            </a:r>
            <a:r>
              <a:rPr lang="en-US" b="1" smtClean="0"/>
              <a:t>1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Syntactic domain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</a:t>
            </a:r>
            <a:r>
              <a:rPr lang="en-US" sz="3200" smtClean="0"/>
              <a:t>B: BinLit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    D: Digit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2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introduce variables B and D that will have the indicated type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Semantic domains</a:t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datatype vals = valid of int | undefined;</a:t>
            </a:r>
            <a:br>
              <a:rPr lang="en-US" smtClean="0">
                <a:solidFill>
                  <a:srgbClr val="0066FF"/>
                </a:solidFill>
              </a:rPr>
            </a:b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type store = (string -&gt; vals);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type input = int list;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type output = int list;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type state = store * input * output;</a:t>
            </a:r>
            <a:br>
              <a:rPr lang="en-US" smtClean="0">
                <a:solidFill>
                  <a:srgbClr val="0066FF"/>
                </a:solidFill>
              </a:rPr>
            </a:b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exception dynamic_error;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Auxialliary functions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val empty = fn (s:string) =&gt; undefined;</a:t>
            </a:r>
            <a:br>
              <a:rPr lang="en-US" smtClean="0">
                <a:solidFill>
                  <a:srgbClr val="0066FF"/>
                </a:solidFill>
              </a:rPr>
            </a:b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update (sto:store, id1:string, n:int) id2 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if (id1 = id2) then valid(n) else (sto id2);</a:t>
            </a:r>
            <a:br>
              <a:rPr lang="en-US" smtClean="0">
                <a:solidFill>
                  <a:srgbClr val="0066FF"/>
                </a:solidFill>
              </a:rPr>
            </a:br>
            <a:endParaRPr lang="en-US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Expression ::= Identifier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 | Number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 | Expression +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 : Expression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State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             (Integer + undefined)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evaluate (num n) (s:state)  = n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| evaluate (add(e1,e2)) (sto,in,out) 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(evaluate e1 sto ) + (evaluate e2 sto)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| evaluate (ident j) (sto,in,out) 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  case (sto j) of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       (valid n) =&gt; n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    | undefined =&gt; raise dynamic_error;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execute: Command </a:t>
            </a:r>
            <a:r>
              <a:rPr lang="en-US" sz="3600" smtClean="0">
                <a:sym typeface="Wingdings" pitchFamily="2" charset="2"/>
              </a:rPr>
              <a:t> State  State</a:t>
            </a:r>
            <a:r>
              <a:rPr lang="en-US" sz="3600" smtClean="0"/>
              <a:t> </a:t>
            </a:r>
          </a:p>
          <a:p>
            <a:pPr eaLnBrk="1" hangingPunct="1">
              <a:buFontTx/>
              <a:buNone/>
            </a:pPr>
            <a:endParaRPr lang="en-US" sz="36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Command ::= Command Command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       | Identifier :=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      |  read Identifier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 |  write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 | skip</a:t>
            </a:r>
          </a:p>
          <a:p>
            <a:pPr eaLnBrk="1" hangingPunct="1">
              <a:buFontTx/>
              <a:buNone/>
            </a:pPr>
            <a:endParaRPr lang="en-US" sz="4400" smtClean="0"/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                        </a:t>
            </a:r>
            <a:br>
              <a:rPr lang="en-US" smtClean="0"/>
            </a:br>
            <a:r>
              <a:rPr lang="en-US" smtClean="0">
                <a:solidFill>
                  <a:srgbClr val="0066FF"/>
                </a:solidFill>
              </a:rPr>
              <a:t>fun execute (seq(c1,c2))s 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   execute c2 (execute c1 s)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|execute(assign(j,e))(sto,input,output)=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(update(sto, j, evaluate e sto),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    input,output)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|execute (skip) st = st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|execute (read j)(sto,(x::xs),output) =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     (update(sto,j,x),xs,output)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|execute (write e)(sto,input,output) 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(sto,input,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   (output@[evaluate e sto]));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/>
              <a:t> 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(*meaning computes the state with starting with empty store and output and then select the output*)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meaning p input 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let val (_,_,output) 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     execute p (empty,input,[])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in output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end;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57200"/>
            <a:ext cx="8229600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Semantic domain</a:t>
            </a:r>
          </a:p>
          <a:p>
            <a:pPr lvl="2" eaLnBrk="1" hangingPunct="1">
              <a:buFontTx/>
              <a:buNone/>
            </a:pPr>
            <a:r>
              <a:rPr lang="en-US" sz="2800" smtClean="0"/>
              <a:t>N = {0,1,2....} </a:t>
            </a:r>
          </a:p>
          <a:p>
            <a:pPr lvl="2"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Semantic functions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val : BinLit --&gt; N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dval :   Digit --&gt; N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mtClean="0"/>
              <a:t>dval [| </a:t>
            </a:r>
            <a:r>
              <a:rPr lang="en-US" b="1" smtClean="0"/>
              <a:t>0</a:t>
            </a:r>
            <a:r>
              <a:rPr lang="en-US" smtClean="0"/>
              <a:t> |] = 0</a:t>
            </a:r>
          </a:p>
          <a:p>
            <a:pPr lvl="1" eaLnBrk="1" hangingPunct="1">
              <a:buFontTx/>
              <a:buNone/>
            </a:pPr>
            <a:r>
              <a:rPr lang="en-US" smtClean="0"/>
              <a:t>dval [| </a:t>
            </a:r>
            <a:r>
              <a:rPr lang="en-US" b="1" smtClean="0"/>
              <a:t>1</a:t>
            </a:r>
            <a:r>
              <a:rPr lang="en-US" smtClean="0"/>
              <a:t> |] = 1</a:t>
            </a:r>
          </a:p>
          <a:p>
            <a:pPr lvl="1" eaLnBrk="1" hangingPunct="1">
              <a:buFontTx/>
              <a:buNone/>
            </a:pPr>
            <a:r>
              <a:rPr lang="en-US" smtClean="0"/>
              <a:t>val [| B |] = dval [| D |]</a:t>
            </a:r>
          </a:p>
          <a:p>
            <a:pPr lvl="1" eaLnBrk="1" hangingPunct="1">
              <a:buFontTx/>
              <a:buNone/>
            </a:pPr>
            <a:r>
              <a:rPr lang="en-US" smtClean="0"/>
              <a:t>val [| B D |] =  2 * val [| B |] + dval [| D |]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Now, for any binary digit, we can find the meaning by evaluating the semantic functions.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3200" smtClean="0"/>
              <a:t>val [| 101 |]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= 2 * val [| 10 |] + dval [| 1 |]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= 2 * (2 * val [| 1 |] + dval [| 0 |]) 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            +  dval [| 1 |]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....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=  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program is a sequence of the following instructions: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load n</a:t>
            </a:r>
            <a:r>
              <a:rPr lang="en-US" sz="2400" dirty="0" smtClean="0"/>
              <a:t>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pushes n on top of the stack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+ </a:t>
            </a:r>
            <a:r>
              <a:rPr lang="en-US" sz="2400" dirty="0" smtClean="0"/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removes the top two elements of the stack, add them together and pushes the result on the stack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*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removes the top two elements of the stack, multiplies them together and pushes the result on the stack</a:t>
            </a:r>
            <a:endParaRPr lang="en-US" sz="2000" dirty="0" smtClean="0">
              <a:solidFill>
                <a:srgbClr val="0066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out</a:t>
            </a:r>
            <a:r>
              <a:rPr lang="en-US" sz="2400" dirty="0" smtClean="0"/>
              <a:t>    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removes the top element of the stack and sends it to the output.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SSM  (Simple stack machine) language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load 5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load 2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load 1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+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out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load 4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*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out</a:t>
            </a:r>
          </a:p>
          <a:p>
            <a:pPr eaLnBrk="1" hangingPunct="1"/>
            <a:r>
              <a:rPr lang="en-US" smtClean="0"/>
              <a:t>This program outputs 3  followed by 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/>
              <a:t>Abstract syntax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Program ::= Instruction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Instruction ::= Instruction Instruction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::= load Number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::= 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::= *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::= out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Syntactic domain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P: 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I: Instruction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N: Number</a:t>
            </a:r>
            <a:endParaRPr lang="en-US" sz="2400" b="1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Denotational Semantics of SSM</a:t>
            </a:r>
            <a:endParaRPr lang="en-US" b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b="1" dirty="0" smtClean="0"/>
              <a:t>Semantic domains 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Integer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Output = [Integer]  (list of integer)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State = [Integer] * [Integer]   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The first </a:t>
            </a:r>
            <a:r>
              <a:rPr lang="en-US" smtClean="0"/>
              <a:t>component of </a:t>
            </a:r>
            <a:r>
              <a:rPr lang="en-US" dirty="0" smtClean="0"/>
              <a:t>state models the stack, the second models the output sequence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b="1" smtClean="0"/>
              <a:t>Semantic functions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lvl="1" eaLnBrk="1" hangingPunct="1">
              <a:buFontTx/>
              <a:buNone/>
            </a:pPr>
            <a:r>
              <a:rPr lang="en-US" smtClean="0"/>
              <a:t>meaning: Program --&gt; [Integer]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: Instruction --&gt; State --&gt; State</a:t>
            </a:r>
          </a:p>
          <a:p>
            <a:pPr lvl="1" eaLnBrk="1" hangingPunct="1">
              <a:buFontTx/>
              <a:buNone/>
            </a:pPr>
            <a:r>
              <a:rPr lang="en-US" smtClean="0"/>
              <a:t>value: Number --&gt; Integer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 [| load N |] (stack,output) =</a:t>
            </a:r>
            <a:r>
              <a:rPr lang="en-US" smtClean="0"/>
              <a:t> ???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execute [| load N |] (stack,output)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</a:t>
            </a:r>
            <a:r>
              <a:rPr lang="en-US" smtClean="0">
                <a:solidFill>
                  <a:srgbClr val="0066FF"/>
                </a:solidFill>
              </a:rPr>
              <a:t>value [|N|] :: stack, output)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err="1"/>
              <a:t>Slonneger</a:t>
            </a:r>
            <a:r>
              <a:rPr lang="en-US" sz="2400" dirty="0"/>
              <a:t> &amp; Kurtz:  9.1-9.3, 9.4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7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execute [| load N |] (stack,output)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value [|N|] :: stack, output)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 [| + |] (x::y::xs, output) =  ???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execute [| load N |] (stack,output)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value [|N|] :: stack,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+ |] (x::y::xs, 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		    </a:t>
            </a:r>
            <a:r>
              <a:rPr lang="en-US" smtClean="0">
                <a:solidFill>
                  <a:srgbClr val="0066FF"/>
                </a:solidFill>
              </a:rPr>
              <a:t>((x+y) :: xs,  output)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execute [| load N |] (stack,output)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value [|N|] :: stack,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+ |] (x::y::xs, 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((x+y)::xs, output)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 [| * |] (x::y::xs, output) = 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((x*y)::xs, output)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execute [| load N |] (stack,output)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value [|N|] :: stack,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+ |] (x::y::xs, output) = ((x+y)::xs,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* |] (x::y::xs, output) = ((x*y)::xs, output)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 [| out |] (x::xs, output) =</a:t>
            </a: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execute [| load N |] (stack,output)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value [|N|] :: stack,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+ |] (x::y::xs, output) = ((x+y)::xs,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* |] (x::y::xs, output) = ((x*y)::xs,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out |] (x::xs, output) = 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(xs, output @ x)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execute [| load N |] (stack,output)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value [|N|] :: stack,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+ |] (x::y::xs, output) = ((x+y)::xs,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* |] (x::y::xs, output) = ((x*y)::xs,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out |] (x::xs, output) = (xs, output @ x)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 [| I1 I2 |] =</a:t>
            </a:r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execute [| load N |] (stack,output)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value [|N|] :: stack,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+ |] (x::y::xs, output) = ((x+y)::xs,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* |] (x::y::xs, output) = ((x*y)::xs, output)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out |] (x::xs, output) = (xs, output @ x)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 [| I1 I2 |]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</a:t>
            </a:r>
            <a:r>
              <a:rPr lang="en-US" smtClean="0">
                <a:solidFill>
                  <a:srgbClr val="0066FF"/>
                </a:solidFill>
              </a:rPr>
              <a:t>execute[| I2 |] . execute [| I1 |]</a:t>
            </a:r>
            <a:r>
              <a:rPr lang="en-US" smtClean="0"/>
              <a:t>   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</a:t>
            </a:r>
            <a:r>
              <a:rPr lang="en-US" smtClean="0">
                <a:solidFill>
                  <a:srgbClr val="FF3300"/>
                </a:solidFill>
              </a:rPr>
              <a:t>(this is  function composition)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meaning [| I |] 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= let (stack, output) 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= execute [| I |] ( [],  [] ) in 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eaLnBrk="1" hangingPunct="1">
              <a:buFontTx/>
              <a:buNone/>
            </a:pPr>
            <a:r>
              <a:rPr lang="en-US" smtClean="0"/>
              <a:t>load 2 </a:t>
            </a:r>
          </a:p>
          <a:p>
            <a:pPr eaLnBrk="1" hangingPunct="1">
              <a:buFontTx/>
              <a:buNone/>
            </a:pPr>
            <a:r>
              <a:rPr lang="en-US" smtClean="0"/>
              <a:t>load 3 </a:t>
            </a:r>
          </a:p>
          <a:p>
            <a:pPr eaLnBrk="1" hangingPunct="1">
              <a:buFontTx/>
              <a:buNone/>
            </a:pPr>
            <a:r>
              <a:rPr lang="en-US" smtClean="0"/>
              <a:t>+ </a:t>
            </a:r>
          </a:p>
          <a:p>
            <a:pPr eaLnBrk="1" hangingPunct="1">
              <a:buFontTx/>
              <a:buNone/>
            </a:pPr>
            <a:r>
              <a:rPr lang="en-US" smtClean="0"/>
              <a:t>out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Issue:  </a:t>
            </a:r>
          </a:p>
          <a:p>
            <a:pPr lvl="1" eaLnBrk="1" hangingPunct="1"/>
            <a:r>
              <a:rPr lang="en-US" smtClean="0"/>
              <a:t>these functions are partial functions.  +,* only defined when at least two elements, out only defined when at least one element on the stack.  </a:t>
            </a:r>
          </a:p>
          <a:p>
            <a:pPr lvl="1" eaLnBrk="1" hangingPunct="1"/>
            <a:r>
              <a:rPr lang="en-US" smtClean="0"/>
              <a:t>There are various ways of handling errors in denotational semantics</a:t>
            </a:r>
          </a:p>
          <a:p>
            <a:pPr lvl="2" eaLnBrk="1" hangingPunct="1"/>
            <a:r>
              <a:rPr lang="en-US" smtClean="0"/>
              <a:t> One approach is to simply leave the semantic functions partial (thus an erroneous program is simply undefined).</a:t>
            </a:r>
          </a:p>
          <a:p>
            <a:pPr lvl="2" eaLnBrk="1" hangingPunct="1"/>
            <a:r>
              <a:rPr lang="en-US" smtClean="0"/>
              <a:t>Another approach is to expand state space to include an error value.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Semantics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Elements of a language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syntax (set of legal elements)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semantics (meaning of those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Semantics is expressed by defining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smtClean="0">
                <a:solidFill>
                  <a:srgbClr val="0066FF"/>
                </a:solidFill>
              </a:rPr>
              <a:t>semantic domain</a:t>
            </a:r>
            <a:r>
              <a:rPr lang="en-US" sz="2400" smtClean="0"/>
              <a:t> (some notation for talking about meaning)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and a </a:t>
            </a:r>
            <a:r>
              <a:rPr lang="en-US" sz="2400" smtClean="0">
                <a:solidFill>
                  <a:srgbClr val="0066FF"/>
                </a:solidFill>
              </a:rPr>
              <a:t>semantic mapping</a:t>
            </a:r>
            <a:r>
              <a:rPr lang="en-US" sz="2400" smtClean="0"/>
              <a:t> that maps the syntactic elements to the semantic domain.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M: L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S  where L is the language (or syntactic domain), usually abstract syntax and S is the semantic domain.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a very simple imperative language</a:t>
            </a:r>
          </a:p>
          <a:p>
            <a:pPr lvl="1" eaLnBrk="1" hangingPunct="1"/>
            <a:r>
              <a:rPr lang="en-US" smtClean="0"/>
              <a:t>All identifiers are integer variables</a:t>
            </a:r>
          </a:p>
          <a:p>
            <a:pPr lvl="1" eaLnBrk="1" hangingPunct="1"/>
            <a:r>
              <a:rPr lang="en-US" smtClean="0"/>
              <a:t>All expressions are integer expressions</a:t>
            </a:r>
          </a:p>
          <a:p>
            <a:pPr lvl="1" eaLnBrk="1" hangingPunct="1"/>
            <a:r>
              <a:rPr lang="en-US" smtClean="0"/>
              <a:t>The only commands are assignment and skip (we’ll add more later)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Modeling memory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/>
              <a:t>Abstract Syntax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Program ::= Command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Command ::= Command Command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       | Identifier := Expression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| skip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Expression ::= Identifier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| Number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| Expression +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Syntactic domain</a:t>
            </a:r>
            <a:endParaRPr lang="en-US" sz="2800" i="1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P: 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C: Command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E: Expression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N: Number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Id: Identifier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Semantic domain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Integer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Store: Identifier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(Integer + undefined)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memory is modeled as a function Store from identifiers to values or special value undefined</a:t>
            </a:r>
          </a:p>
          <a:p>
            <a:pPr lvl="1" eaLnBrk="1" hangingPunct="1"/>
            <a:r>
              <a:rPr lang="en-US" smtClean="0"/>
              <a:t>the value undefined represents the situation where a value has not yet been assigned.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Semantic functions</a:t>
            </a:r>
          </a:p>
          <a:p>
            <a:pPr lvl="1" eaLnBrk="1" hangingPunct="1">
              <a:buFontTx/>
              <a:buNone/>
            </a:pPr>
            <a:r>
              <a:rPr lang="en-US" smtClean="0"/>
              <a:t>meaning : Program --&gt; Store</a:t>
            </a:r>
          </a:p>
          <a:p>
            <a:pPr lvl="1" eaLnBrk="1" hangingPunct="1">
              <a:buFontTx/>
              <a:buNone/>
            </a:pPr>
            <a:r>
              <a:rPr lang="en-US" smtClean="0"/>
              <a:t>evaluate : Expression --&gt; Store --&gt; Integer </a:t>
            </a:r>
          </a:p>
          <a:p>
            <a:pPr lvl="1" eaLnBrk="1" hangingPunct="1">
              <a:buFontTx/>
              <a:buNone/>
            </a:pPr>
            <a:r>
              <a:rPr lang="en-US" smtClean="0"/>
              <a:t>execute: Command --&gt; Store --&gt; Store </a:t>
            </a:r>
          </a:p>
          <a:p>
            <a:pPr lvl="1" eaLnBrk="1" hangingPunct="1">
              <a:buFontTx/>
              <a:buNone/>
            </a:pPr>
            <a:r>
              <a:rPr lang="en-US" smtClean="0"/>
              <a:t>value : Number --&gt; Integer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auxiliary functions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empty: Store</a:t>
            </a:r>
          </a:p>
          <a:p>
            <a:pPr lvl="1" eaLnBrk="1" hangingPunct="1">
              <a:buFontTx/>
              <a:buNone/>
            </a:pPr>
            <a:r>
              <a:rPr lang="en-US" smtClean="0"/>
              <a:t>empty = λId.undefined  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update : (Store, Identifier, Integer)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Store</a:t>
            </a:r>
          </a:p>
          <a:p>
            <a:pPr lvl="1" eaLnBrk="1" hangingPunct="1">
              <a:buFontTx/>
              <a:buNone/>
            </a:pPr>
            <a:r>
              <a:rPr lang="en-US" smtClean="0"/>
              <a:t>update (sto, Id1, n) Id2 =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  if Id1 = Id2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  then n 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    else sto Id2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Store is a function from Identifier to (Integer + undefined).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possible Store is empty, the function that always returns undefined.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Another possible Store, call it sto1, is the function that returns 1 when given “x” and undefined for everything else.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Another possible Store, call it sto2, is the function that returns 1 when given “x”, 2 when given “y” and undefined for everything else.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Store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7" name="Group 15"/>
          <p:cNvGraphicFramePr>
            <a:graphicFrameLocks noGrp="1"/>
          </p:cNvGraphicFramePr>
          <p:nvPr>
            <p:ph type="tbl" idx="1"/>
          </p:nvPr>
        </p:nvGraphicFramePr>
        <p:xfrm>
          <a:off x="457200" y="1752600"/>
          <a:ext cx="8229600" cy="1600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53" name="Text Box 18"/>
          <p:cNvSpPr txBox="1">
            <a:spLocks noChangeArrowheads="1"/>
          </p:cNvSpPr>
          <p:nvPr/>
        </p:nvSpPr>
        <p:spPr bwMode="auto">
          <a:xfrm>
            <a:off x="381000" y="838200"/>
            <a:ext cx="1335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/>
              <a:t>sto1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8" name="Group 18"/>
          <p:cNvGraphicFramePr>
            <a:graphicFrameLocks noGrp="1"/>
          </p:cNvGraphicFramePr>
          <p:nvPr>
            <p:ph type="tbl" idx="1"/>
          </p:nvPr>
        </p:nvGraphicFramePr>
        <p:xfrm>
          <a:off x="457200" y="3124200"/>
          <a:ext cx="8229600" cy="2133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0" name="Text Box 21"/>
          <p:cNvSpPr txBox="1">
            <a:spLocks noChangeArrowheads="1"/>
          </p:cNvSpPr>
          <p:nvPr/>
        </p:nvSpPr>
        <p:spPr bwMode="auto">
          <a:xfrm>
            <a:off x="533400" y="1905000"/>
            <a:ext cx="124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/>
              <a:t>sto2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sto1 (y) = undefined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sto2 (y) =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sto2 (z) = undefined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sto2 = update (sto1, y, 2)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This is a new function of type Store, i.e it is a function that takes an identifier and returns a value in  (Integer + undefined)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update (sto1, y, 2) x = if (x=y) then 2 else sto1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  = sto1(x)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 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update (sto1, y, 2) y = if  (y = y) then 2 else sto1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  =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update (sto1,y,2) z = if (z=y) then 2 else sto1 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= sto1 z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= undefined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Expression ::= Identifier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   |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   | Expression +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 : Expression --&gt; Store --&gt; Integer+undefined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evaluate[| N |] sto = ???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evaluate[| Id  |] sto = ????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evaluate[| E1 + E2 |] sto = ???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Different kinds of semantics use different sorts of semantic domains.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66FF"/>
                </a:solidFill>
              </a:rPr>
              <a:t>Translational semantics</a:t>
            </a:r>
            <a:r>
              <a:rPr lang="en-US" smtClean="0"/>
              <a:t>—map programs in a source language to programs in a target language.  (In a sense, a compiler is a way of defining semantics.)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66FF"/>
                </a:solidFill>
              </a:rPr>
              <a:t>Axiomatic semantics</a:t>
            </a:r>
            <a:r>
              <a:rPr lang="en-US" smtClean="0"/>
              <a:t>—map programs to sets of Hoare triples (or the related notion of weakest preconditions). 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{ x &gt;= N}  precondition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x  := x+1  statement being defined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{x &gt; N}     postcondition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Expression ::= Identifier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   |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   | Expression +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 : Expression --&gt; Store --&gt; Integer+undefined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evaluate[| N |] sto = </a:t>
            </a:r>
            <a:r>
              <a:rPr lang="en-US" sz="2800" smtClean="0">
                <a:solidFill>
                  <a:srgbClr val="0066FF"/>
                </a:solidFill>
              </a:rPr>
              <a:t>value [|N|]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evaluate[| Id  |] sto =  ???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evaluate[| E1 + E2 |] sto = ???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functions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Expression ::= Identifier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   |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   | Expression +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 : Expression --&gt; Store --&gt; Integer+undefined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evaluate[| N |] sto = value [|N|]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evaluate[| Id  |] sto = </a:t>
            </a:r>
            <a:r>
              <a:rPr lang="en-US" sz="2800" smtClean="0">
                <a:solidFill>
                  <a:srgbClr val="0066FF"/>
                </a:solidFill>
              </a:rPr>
              <a:t>sto(Id)</a:t>
            </a:r>
            <a:r>
              <a:rPr lang="en-US" sz="28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evaluate[| E1 + E2 |] sto = ????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functions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Expression ::= Identifier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|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| Expression +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 : Expression --&gt; Store --&gt; Integer+undefined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evaluate[| N |] sto = value [|N|]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evaluate[| Id  |] sto = sto(Id)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evaluate[| E1 + E2 |] sto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</a:t>
            </a:r>
            <a:r>
              <a:rPr lang="en-US" sz="2400" smtClean="0">
                <a:solidFill>
                  <a:srgbClr val="0066FF"/>
                </a:solidFill>
              </a:rPr>
              <a:t>evaluate [| E1 |] sto + evaluate [| E2 |] sto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note that if either arg to + is undefined, the result is undefined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functions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Command ::= Command Command</a:t>
            </a:r>
          </a:p>
          <a:p>
            <a:pPr eaLnBrk="1" hangingPunct="1">
              <a:buFontTx/>
              <a:buNone/>
            </a:pPr>
            <a:r>
              <a:rPr lang="en-US" sz="3600" smtClean="0"/>
              <a:t>	       | Identifier := Expression</a:t>
            </a:r>
          </a:p>
          <a:p>
            <a:pPr eaLnBrk="1" hangingPunct="1">
              <a:buFontTx/>
              <a:buNone/>
            </a:pPr>
            <a:r>
              <a:rPr lang="en-US" sz="3600" smtClean="0"/>
              <a:t>          | skip</a:t>
            </a:r>
          </a:p>
          <a:p>
            <a:pPr eaLnBrk="1" hangingPunct="1">
              <a:buFontTx/>
              <a:buNone/>
            </a:pPr>
            <a:endParaRPr lang="en-US" sz="3600" smtClean="0"/>
          </a:p>
          <a:p>
            <a:pPr eaLnBrk="1" hangingPunct="1">
              <a:buFontTx/>
              <a:buNone/>
            </a:pPr>
            <a:r>
              <a:rPr lang="en-US" sz="3600" smtClean="0"/>
              <a:t>execute: Command --&gt; Store --&gt; Store 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execute[| skip |] sto = ???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execute[| Id := E |] sto = ???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execute[| C1 C2 |] sto = ???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Command ::= Command Command</a:t>
            </a:r>
          </a:p>
          <a:p>
            <a:pPr eaLnBrk="1" hangingPunct="1">
              <a:buFontTx/>
              <a:buNone/>
            </a:pPr>
            <a:r>
              <a:rPr lang="en-US" sz="3600" smtClean="0"/>
              <a:t>	       | Identifier := Expression</a:t>
            </a:r>
          </a:p>
          <a:p>
            <a:pPr eaLnBrk="1" hangingPunct="1">
              <a:buFontTx/>
              <a:buNone/>
            </a:pPr>
            <a:r>
              <a:rPr lang="en-US" sz="3600" smtClean="0"/>
              <a:t>           | skip</a:t>
            </a:r>
          </a:p>
          <a:p>
            <a:pPr eaLnBrk="1" hangingPunct="1">
              <a:buFontTx/>
              <a:buNone/>
            </a:pPr>
            <a:endParaRPr lang="en-US" sz="3600" smtClean="0"/>
          </a:p>
          <a:p>
            <a:pPr eaLnBrk="1" hangingPunct="1">
              <a:buFontTx/>
              <a:buNone/>
            </a:pPr>
            <a:r>
              <a:rPr lang="en-US" sz="3600" smtClean="0"/>
              <a:t>execute: Command --&gt; Store --&gt; Store 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eaLnBrk="1" hangingPunct="1">
              <a:buFontTx/>
              <a:buNone/>
            </a:pPr>
            <a:r>
              <a:rPr lang="en-US" smtClean="0"/>
              <a:t>execute[| skip |] sto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n-US" smtClean="0"/>
              <a:t>=</a:t>
            </a:r>
            <a:r>
              <a:rPr lang="en-US" smtClean="0">
                <a:solidFill>
                  <a:srgbClr val="0066FF"/>
                </a:solidFill>
              </a:rPr>
              <a:t> sto</a:t>
            </a:r>
          </a:p>
          <a:p>
            <a:pPr eaLnBrk="1" hangingPunct="1">
              <a:buFontTx/>
              <a:buNone/>
            </a:pPr>
            <a:r>
              <a:rPr lang="en-US" smtClean="0"/>
              <a:t>execute[| Id := E |] sto = ????</a:t>
            </a:r>
          </a:p>
          <a:p>
            <a:pPr eaLnBrk="1" hangingPunct="1">
              <a:buFontTx/>
              <a:buNone/>
            </a:pPr>
            <a:r>
              <a:rPr lang="en-US" smtClean="0"/>
              <a:t>execute[| C1 C2 |] sto = ????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/>
              <a:t>Command ::= Command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/>
              <a:t>	       | Identifier :=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/>
              <a:t>           | skip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/>
              <a:t>execute: Command --&gt; Store --&gt; Store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execute[| skip |] sto = sto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execute[| Id := E |] sto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update( sto, Id, evaluate [|E|] sto)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execute[| C1 C2 |] sto = ????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Command ::= Command Command</a:t>
            </a:r>
          </a:p>
          <a:p>
            <a:pPr eaLnBrk="1" hangingPunct="1">
              <a:buFontTx/>
              <a:buNone/>
            </a:pPr>
            <a:r>
              <a:rPr lang="en-US" sz="3600" smtClean="0"/>
              <a:t>	       | Identifier := Expression</a:t>
            </a:r>
          </a:p>
          <a:p>
            <a:pPr eaLnBrk="1" hangingPunct="1">
              <a:buFontTx/>
              <a:buNone/>
            </a:pPr>
            <a:r>
              <a:rPr lang="en-US" sz="3600" smtClean="0"/>
              <a:t>           | skip</a:t>
            </a:r>
          </a:p>
          <a:p>
            <a:pPr eaLnBrk="1" hangingPunct="1">
              <a:buFontTx/>
              <a:buNone/>
            </a:pPr>
            <a:r>
              <a:rPr lang="en-US" sz="3600" smtClean="0"/>
              <a:t>execute: Command --&gt; Store --&gt; Store 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eaLnBrk="1" hangingPunct="1">
              <a:buFontTx/>
              <a:buNone/>
            </a:pPr>
            <a:r>
              <a:rPr lang="en-US" smtClean="0"/>
              <a:t>execute[| skip |] sto = sto</a:t>
            </a:r>
          </a:p>
          <a:p>
            <a:pPr eaLnBrk="1" hangingPunct="1">
              <a:buFontTx/>
              <a:buNone/>
            </a:pPr>
            <a:r>
              <a:rPr lang="en-US" smtClean="0"/>
              <a:t>execute[| Id := E |] sto =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update( sto, Id, evaluate [|E|] sto)</a:t>
            </a:r>
          </a:p>
          <a:p>
            <a:pPr eaLnBrk="1" hangingPunct="1">
              <a:buFontTx/>
              <a:buNone/>
            </a:pPr>
            <a:r>
              <a:rPr lang="en-US" smtClean="0"/>
              <a:t>execute[| C1 C2 |] </a:t>
            </a: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= execute [| C2 |] . execute [| C1 |]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Program ::= Command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meaning : Program --&gt; Store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meaning [| C |] = ?????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Program ::= Command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meaning : Program --&gt; Store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meaning [| C |] = </a:t>
            </a:r>
            <a:r>
              <a:rPr lang="en-US" smtClean="0">
                <a:solidFill>
                  <a:srgbClr val="0066FF"/>
                </a:solidFill>
              </a:rPr>
              <a:t>execute [| C |] empty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Example:</a:t>
            </a:r>
            <a:r>
              <a:rPr lang="en-US" sz="2800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meaning [| x := 10  y:= x + 1 |]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= execute [| x := 10  y:= x + 1 |] empty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= </a:t>
            </a:r>
            <a:r>
              <a:rPr lang="en-US" sz="2400" smtClean="0">
                <a:solidFill>
                  <a:srgbClr val="FF3300"/>
                </a:solidFill>
              </a:rPr>
              <a:t>execute [|y:= x + 1 |] (execute [| x := 10  |] empty)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= execute [|y:= x + 1 |] update(empty,x,10)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(letting  s2 = update(empty,x,10))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= update ( s2, y, evaluate [| x+1 |] s2)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= update ( s2, y, evaluate [| x |] s2 +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          evaluate [| 1 |] s2)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= update (s2, y, 10 + 1)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thus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meaning [| x := 10  y:= x + 1 |]  =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update( (update(empty, x, 10),y,11)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mapping M can be expressed in a variety of ways (with a range of completeness, precision, and formality)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Natural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formal specification languages (Z, VDM)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Mathematics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choice will depend on the audience (language designer, language implementer or tool builder, programmer) and the complexity of the mapping.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Thus, the meaning of the program</a:t>
            </a:r>
          </a:p>
          <a:p>
            <a:pPr lvl="2" eaLnBrk="1" hangingPunct="1">
              <a:buFontTx/>
              <a:buNone/>
            </a:pPr>
            <a:r>
              <a:rPr lang="en-US" smtClean="0"/>
              <a:t>P =   “ x := 10  y:= x + ! “</a:t>
            </a:r>
          </a:p>
          <a:p>
            <a:pPr lvl="1" eaLnBrk="1" hangingPunct="1">
              <a:buFontTx/>
              <a:buNone/>
            </a:pPr>
            <a:r>
              <a:rPr lang="en-US" smtClean="0"/>
              <a:t> is the </a:t>
            </a:r>
            <a:r>
              <a:rPr lang="en-US" b="1" smtClean="0">
                <a:solidFill>
                  <a:srgbClr val="0066FF"/>
                </a:solidFill>
              </a:rPr>
              <a:t>function</a:t>
            </a:r>
          </a:p>
          <a:p>
            <a:pPr lvl="2" eaLnBrk="1" hangingPunct="1">
              <a:buFontTx/>
              <a:buNone/>
            </a:pPr>
            <a:r>
              <a:rPr lang="en-US" smtClean="0"/>
              <a:t>update( (update(empty, x, 10),y,11)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800" smtClean="0"/>
              <a:t>This function represents the contents of the store when the program terminates: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meaning [| P |] x = 10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meaning [| P |] y = 11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meaning [| P |] _ = undefined.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Command ::= Command Command</a:t>
            </a:r>
          </a:p>
          <a:p>
            <a:pPr eaLnBrk="1" hangingPunct="1">
              <a:buFontTx/>
              <a:buNone/>
            </a:pPr>
            <a:r>
              <a:rPr lang="en-US" smtClean="0"/>
              <a:t>	       | Identifier := Expression</a:t>
            </a:r>
          </a:p>
          <a:p>
            <a:pPr eaLnBrk="1" hangingPunct="1">
              <a:buFontTx/>
              <a:buNone/>
            </a:pPr>
            <a:r>
              <a:rPr lang="en-US" smtClean="0"/>
              <a:t>          | skip</a:t>
            </a:r>
          </a:p>
          <a:p>
            <a:pPr eaLnBrk="1" hangingPunct="1">
              <a:buFontTx/>
              <a:buNone/>
            </a:pPr>
            <a:r>
              <a:rPr lang="en-US" smtClean="0"/>
              <a:t>          | </a:t>
            </a:r>
            <a:r>
              <a:rPr lang="en-US" b="1" smtClean="0">
                <a:solidFill>
                  <a:srgbClr val="0066FF"/>
                </a:solidFill>
              </a:rPr>
              <a:t>read </a:t>
            </a:r>
            <a:r>
              <a:rPr lang="en-US" smtClean="0">
                <a:solidFill>
                  <a:srgbClr val="0066FF"/>
                </a:solidFill>
              </a:rPr>
              <a:t>Identifier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</a:t>
            </a:r>
            <a:r>
              <a:rPr lang="en-US" sz="3200" smtClean="0"/>
              <a:t>|</a:t>
            </a:r>
            <a:r>
              <a:rPr lang="en-US" sz="3200" smtClean="0">
                <a:solidFill>
                  <a:srgbClr val="0066FF"/>
                </a:solidFill>
              </a:rPr>
              <a:t> </a:t>
            </a:r>
            <a:r>
              <a:rPr lang="en-US" sz="3200" b="1" smtClean="0">
                <a:solidFill>
                  <a:srgbClr val="0066FF"/>
                </a:solidFill>
              </a:rPr>
              <a:t>write</a:t>
            </a:r>
            <a:r>
              <a:rPr lang="en-US" sz="3200" smtClean="0">
                <a:solidFill>
                  <a:srgbClr val="0066FF"/>
                </a:solidFill>
              </a:rPr>
              <a:t> Expression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 the language with IO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New semantic domains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in: Input: [Integer]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represents the remaining input values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out: Output: [Integer]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represents the values output so far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s: State: Store x Input x Output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	</a:t>
            </a:r>
            <a:r>
              <a:rPr lang="en-US" smtClean="0"/>
              <a:t>the state now includes the store and input and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meaning: Program --&gt; (Input --&gt; Output)</a:t>
            </a:r>
            <a:r>
              <a:rPr lang="en-US" sz="2000" smtClean="0">
                <a:solidFill>
                  <a:srgbClr val="0066FF"/>
                </a:solidFill>
              </a:rPr>
              <a:t>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Now a program is modeled as a </a:t>
            </a:r>
            <a:r>
              <a:rPr lang="en-US" sz="2800" smtClean="0">
                <a:solidFill>
                  <a:srgbClr val="FF3300"/>
                </a:solidFill>
              </a:rPr>
              <a:t>function </a:t>
            </a:r>
            <a:r>
              <a:rPr lang="en-US" sz="2800" smtClean="0"/>
              <a:t>from the input sequence to the output sequence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3600" strike="sngStrike" dirty="0" smtClean="0">
                <a:solidFill>
                  <a:schemeClr val="tx2"/>
                </a:solidFill>
              </a:rPr>
              <a:t>execute: Command --&gt; Store --&gt; Store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execute: Command </a:t>
            </a:r>
            <a:r>
              <a:rPr lang="en-US" sz="3600" dirty="0" smtClean="0">
                <a:sym typeface="Wingdings" pitchFamily="2" charset="2"/>
              </a:rPr>
              <a:t> State  State</a:t>
            </a:r>
            <a:r>
              <a:rPr lang="en-US" sz="3600" dirty="0" smtClean="0"/>
              <a:t> </a:t>
            </a:r>
          </a:p>
          <a:p>
            <a:pPr lvl="1" eaLnBrk="1" hangingPunct="1">
              <a:buFontTx/>
              <a:buNone/>
            </a:pPr>
            <a:endParaRPr lang="en-US" sz="32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execute[| skip |] </a:t>
            </a:r>
            <a:r>
              <a:rPr lang="en-US" dirty="0" smtClean="0">
                <a:solidFill>
                  <a:srgbClr val="0066FF"/>
                </a:solidFill>
              </a:rPr>
              <a:t>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66FF"/>
                </a:solidFill>
              </a:rPr>
              <a:t>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execute[| Id := E |] </a:t>
            </a:r>
            <a:r>
              <a:rPr lang="en-US" dirty="0" smtClean="0">
                <a:solidFill>
                  <a:srgbClr val="0066FF"/>
                </a:solidFill>
              </a:rPr>
              <a:t>(</a:t>
            </a:r>
            <a:r>
              <a:rPr lang="en-US" dirty="0" err="1" smtClean="0">
                <a:solidFill>
                  <a:srgbClr val="0066FF"/>
                </a:solidFill>
              </a:rPr>
              <a:t>sto</a:t>
            </a:r>
            <a:r>
              <a:rPr lang="en-US" dirty="0" smtClean="0">
                <a:solidFill>
                  <a:srgbClr val="0066FF"/>
                </a:solidFill>
              </a:rPr>
              <a:t>, in, out)</a:t>
            </a:r>
            <a:r>
              <a:rPr lang="en-US" dirty="0" smtClean="0"/>
              <a:t> =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66FF"/>
                </a:solidFill>
              </a:rPr>
              <a:t>(</a:t>
            </a:r>
            <a:r>
              <a:rPr lang="en-US" dirty="0" smtClean="0"/>
              <a:t>update( </a:t>
            </a:r>
            <a:r>
              <a:rPr lang="en-US" dirty="0" err="1" smtClean="0"/>
              <a:t>sto</a:t>
            </a:r>
            <a:r>
              <a:rPr lang="en-US" dirty="0" smtClean="0"/>
              <a:t>, Id, evaluate [|E|] </a:t>
            </a:r>
            <a:r>
              <a:rPr lang="en-US" dirty="0" err="1" smtClean="0"/>
              <a:t>sto</a:t>
            </a:r>
            <a:r>
              <a:rPr lang="en-US" dirty="0" smtClean="0"/>
              <a:t>),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               in, out)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execute[| C1 C2 |] </a:t>
            </a:r>
            <a:endParaRPr lang="en-US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     </a:t>
            </a:r>
            <a:r>
              <a:rPr lang="en-US" dirty="0" smtClean="0"/>
              <a:t>= execute [| C2 |] </a:t>
            </a:r>
            <a:r>
              <a:rPr lang="en-US" dirty="0" smtClean="0">
                <a:cs typeface="Arial" charset="0"/>
              </a:rPr>
              <a:t>• </a:t>
            </a:r>
            <a:r>
              <a:rPr lang="en-US" dirty="0" smtClean="0"/>
              <a:t>execute [| C1 |]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execute[| read Id |](sto, n::ns, out) = </a:t>
            </a:r>
            <a:r>
              <a:rPr lang="en-US" sz="3600" smtClean="0">
                <a:solidFill>
                  <a:srgbClr val="0066FF"/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3600" smtClean="0"/>
              <a:t>execute[| read Id |](sto, n::ns, output) = </a:t>
            </a:r>
          </a:p>
          <a:p>
            <a:pPr eaLnBrk="1" hangingPunct="1">
              <a:buFontTx/>
              <a:buNone/>
            </a:pPr>
            <a:r>
              <a:rPr lang="en-US" sz="3600" smtClean="0"/>
              <a:t>	</a:t>
            </a:r>
            <a:r>
              <a:rPr lang="en-US" sz="3600" smtClean="0">
                <a:solidFill>
                  <a:srgbClr val="0066FF"/>
                </a:solidFill>
              </a:rPr>
              <a:t>(update(sto, Id, n), ns, output)</a:t>
            </a:r>
          </a:p>
          <a:p>
            <a:pPr eaLnBrk="1" hangingPunct="1">
              <a:buFontTx/>
              <a:buNone/>
            </a:pPr>
            <a:endParaRPr lang="en-US" sz="36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sz="36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sz="36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smtClean="0"/>
              <a:t>read Id has the effect of removing an element from the input and assigning the value to the given identifier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execute[| write E |](sto, in, out) = </a:t>
            </a:r>
            <a:r>
              <a:rPr lang="en-US" smtClean="0">
                <a:solidFill>
                  <a:srgbClr val="0066FF"/>
                </a:solidFill>
              </a:rPr>
              <a:t>????</a:t>
            </a:r>
          </a:p>
          <a:p>
            <a:pPr eaLnBrk="1" hangingPunct="1">
              <a:buFontTx/>
              <a:buNone/>
            </a:pPr>
            <a:r>
              <a:rPr lang="en-US" smtClean="0"/>
              <a:t>        </a:t>
            </a:r>
            <a:endParaRPr lang="en-US" sz="3600" smtClean="0"/>
          </a:p>
          <a:p>
            <a:pPr eaLnBrk="1" hangingPunct="1">
              <a:buFontTx/>
              <a:buNone/>
            </a:pPr>
            <a:endParaRPr lang="en-US" sz="3600" smtClean="0"/>
          </a:p>
          <a:p>
            <a:pPr eaLnBrk="1" hangingPunct="1">
              <a:buFontTx/>
              <a:buNone/>
            </a:pPr>
            <a:endParaRPr lang="en-US" sz="360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execute[| write E |](sto, in, out) = 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66FF"/>
                </a:solidFill>
              </a:rPr>
              <a:t>(sto, in, out @ evaluate [| E |] sto)</a:t>
            </a:r>
          </a:p>
          <a:p>
            <a:pPr eaLnBrk="1" hangingPunct="1">
              <a:buFontTx/>
              <a:buNone/>
            </a:pPr>
            <a:r>
              <a:rPr lang="en-US" smtClean="0"/>
              <a:t>        </a:t>
            </a:r>
            <a:endParaRPr lang="en-US" sz="3600" smtClean="0"/>
          </a:p>
          <a:p>
            <a:pPr eaLnBrk="1" hangingPunct="1">
              <a:buFontTx/>
              <a:buNone/>
            </a:pPr>
            <a:r>
              <a:rPr lang="en-US" sz="3600" smtClean="0"/>
              <a:t>write E evaluates the expression with the current store and appends the results to the output sequence.  The store is not changed</a:t>
            </a:r>
          </a:p>
          <a:p>
            <a:pPr eaLnBrk="1" hangingPunct="1">
              <a:buFontTx/>
              <a:buNone/>
            </a:pPr>
            <a:endParaRPr lang="en-US" sz="360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3600" smtClean="0"/>
              <a:t>if  statement</a:t>
            </a:r>
          </a:p>
          <a:p>
            <a:pPr eaLnBrk="1" hangingPunct="1">
              <a:buFontTx/>
              <a:buNone/>
            </a:pPr>
            <a:endParaRPr lang="en-US" sz="3600" smtClean="0"/>
          </a:p>
          <a:p>
            <a:pPr eaLnBrk="1" hangingPunct="1">
              <a:buFontTx/>
              <a:buNone/>
            </a:pPr>
            <a:r>
              <a:rPr lang="en-US" smtClean="0"/>
              <a:t>Command ::= Command Command</a:t>
            </a:r>
          </a:p>
          <a:p>
            <a:pPr eaLnBrk="1" hangingPunct="1">
              <a:buFontTx/>
              <a:buNone/>
            </a:pPr>
            <a:r>
              <a:rPr lang="en-US" smtClean="0"/>
              <a:t>	       | Identifier := Expression</a:t>
            </a:r>
          </a:p>
          <a:p>
            <a:pPr eaLnBrk="1" hangingPunct="1">
              <a:buFontTx/>
              <a:buNone/>
            </a:pPr>
            <a:r>
              <a:rPr lang="en-US" smtClean="0"/>
              <a:t>          | skip</a:t>
            </a:r>
          </a:p>
          <a:p>
            <a:pPr eaLnBrk="1" hangingPunct="1">
              <a:buFontTx/>
              <a:buNone/>
            </a:pPr>
            <a:r>
              <a:rPr lang="en-US" smtClean="0"/>
              <a:t>          | read Identifier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    </a:t>
            </a:r>
            <a:r>
              <a:rPr lang="en-US" sz="3200" smtClean="0"/>
              <a:t>| write Expression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      | </a:t>
            </a:r>
            <a:r>
              <a:rPr lang="en-US" sz="3200" smtClean="0">
                <a:solidFill>
                  <a:srgbClr val="0066FF"/>
                </a:solidFill>
              </a:rPr>
              <a:t>if Expression then 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            Command else Command</a:t>
            </a:r>
          </a:p>
          <a:p>
            <a:pPr lvl="1"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Need to modify to allow booleans in addition to integers</a:t>
            </a:r>
          </a:p>
          <a:p>
            <a:pPr eaLnBrk="1" hangingPunct="1">
              <a:buFontTx/>
              <a:buNone/>
            </a:pPr>
            <a:r>
              <a:rPr lang="en-US" smtClean="0"/>
              <a:t>This is straightforward and left as an exercise.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syntactic domain</a:t>
            </a:r>
            <a:r>
              <a:rPr lang="en-US" smtClean="0"/>
              <a:t>:   elements of the </a:t>
            </a:r>
            <a:r>
              <a:rPr lang="en-US" smtClean="0">
                <a:solidFill>
                  <a:schemeClr val="accent2"/>
                </a:solidFill>
              </a:rPr>
              <a:t>abstract syntax</a:t>
            </a:r>
            <a:r>
              <a:rPr lang="en-US" smtClean="0"/>
              <a:t> of a language</a:t>
            </a:r>
          </a:p>
          <a:p>
            <a:pPr eaLnBrk="1" hangingPunct="1"/>
            <a:r>
              <a:rPr lang="en-US" b="1" smtClean="0"/>
              <a:t>semantic domain</a:t>
            </a:r>
            <a:r>
              <a:rPr lang="en-US" smtClean="0"/>
              <a:t>:   abstract </a:t>
            </a:r>
            <a:r>
              <a:rPr lang="en-US" smtClean="0">
                <a:solidFill>
                  <a:schemeClr val="accent2"/>
                </a:solidFill>
              </a:rPr>
              <a:t>mathematical objects</a:t>
            </a:r>
            <a:r>
              <a:rPr lang="en-US" smtClean="0"/>
              <a:t> (integers, booleans, lists, </a:t>
            </a:r>
            <a:r>
              <a:rPr lang="en-US" i="1" smtClean="0"/>
              <a:t>functions</a:t>
            </a:r>
            <a:r>
              <a:rPr lang="en-US" smtClean="0"/>
              <a:t>, etc.)</a:t>
            </a:r>
          </a:p>
          <a:p>
            <a:pPr eaLnBrk="1" hangingPunct="1"/>
            <a:r>
              <a:rPr lang="en-US" b="1" smtClean="0"/>
              <a:t>semantic functions</a:t>
            </a:r>
            <a:r>
              <a:rPr lang="en-US" smtClean="0"/>
              <a:t>: </a:t>
            </a:r>
            <a:r>
              <a:rPr lang="en-US" smtClean="0">
                <a:solidFill>
                  <a:schemeClr val="accent2"/>
                </a:solidFill>
              </a:rPr>
              <a:t>map</a:t>
            </a:r>
            <a:r>
              <a:rPr lang="en-US" smtClean="0"/>
              <a:t> elements of syntactic domain to elements of semantic domain.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Denotational Semantics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execute [| if E then C1 else C2 |] state = </a:t>
            </a:r>
          </a:p>
          <a:p>
            <a:pPr eaLnBrk="1" hangingPunct="1">
              <a:buFontTx/>
              <a:buNone/>
            </a:pPr>
            <a:r>
              <a:rPr lang="en-US" smtClean="0"/>
              <a:t>        </a:t>
            </a:r>
            <a:r>
              <a:rPr lang="en-US" smtClean="0">
                <a:solidFill>
                  <a:srgbClr val="0066FF"/>
                </a:solidFill>
              </a:rPr>
              <a:t>?????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execute [| if E then C1 else C2 |] state = </a:t>
            </a:r>
          </a:p>
          <a:p>
            <a:pPr eaLnBrk="1" hangingPunct="1">
              <a:buFontTx/>
              <a:buNone/>
            </a:pPr>
            <a:r>
              <a:rPr lang="en-US" smtClean="0"/>
              <a:t>        </a:t>
            </a:r>
            <a:r>
              <a:rPr lang="en-US" smtClean="0">
                <a:solidFill>
                  <a:srgbClr val="0066FF"/>
                </a:solidFill>
              </a:rPr>
              <a:t>if (evaluate [|E|] state)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then (execute [| C1 |] state)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else (execute  [| C2 |] state)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while loop</a:t>
            </a:r>
          </a:p>
          <a:p>
            <a:pPr eaLnBrk="1" hangingPunct="1">
              <a:lnSpc>
                <a:spcPct val="90000"/>
              </a:lnSpc>
            </a:pPr>
            <a:endParaRPr lang="en-US" sz="4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Command ::= Command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       | Identifier :=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| skip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| read Identifier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</a:t>
            </a:r>
            <a:r>
              <a:rPr lang="en-US" sz="3200" smtClean="0"/>
              <a:t>| write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      | if Expression then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            Command else Command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      | </a:t>
            </a:r>
            <a:r>
              <a:rPr lang="en-US" sz="3200" smtClean="0">
                <a:solidFill>
                  <a:srgbClr val="0066FF"/>
                </a:solidFill>
              </a:rPr>
              <a:t>while Expression do Command</a:t>
            </a:r>
          </a:p>
          <a:p>
            <a:pPr eaLnBrk="1" hangingPunct="1">
              <a:lnSpc>
                <a:spcPct val="90000"/>
              </a:lnSpc>
            </a:pPr>
            <a:endParaRPr lang="en-US" sz="44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3200" smtClean="0"/>
              <a:t>execute [| while E do C |] (sto, in, out) = </a:t>
            </a:r>
            <a:r>
              <a:rPr lang="en-US" sz="3200" smtClean="0">
                <a:solidFill>
                  <a:srgbClr val="0066FF"/>
                </a:solidFill>
              </a:rPr>
              <a:t>????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execute [| while E do C |] (sto, in, out) = </a:t>
            </a:r>
            <a:r>
              <a:rPr lang="en-US" smtClean="0">
                <a:solidFill>
                  <a:srgbClr val="0066FF"/>
                </a:solidFill>
              </a:rPr>
              <a:t>????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unroll the loop: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while E do C</a:t>
            </a:r>
            <a:r>
              <a:rPr lang="en-US" sz="3200" smtClean="0"/>
              <a:t> =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	if E then C (</a:t>
            </a:r>
            <a:r>
              <a:rPr lang="en-US" sz="3200" smtClean="0">
                <a:solidFill>
                  <a:srgbClr val="0066FF"/>
                </a:solidFill>
              </a:rPr>
              <a:t>while E do C</a:t>
            </a:r>
            <a:r>
              <a:rPr lang="en-US" sz="3200" smtClean="0"/>
              <a:t>) else skip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3200" smtClean="0"/>
              <a:t>or 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loop</a:t>
            </a:r>
            <a:r>
              <a:rPr lang="en-US" sz="3200" smtClean="0"/>
              <a:t> = if E  then C </a:t>
            </a:r>
            <a:r>
              <a:rPr lang="en-US" sz="3200" smtClean="0">
                <a:solidFill>
                  <a:srgbClr val="0066FF"/>
                </a:solidFill>
              </a:rPr>
              <a:t>loop</a:t>
            </a:r>
            <a:r>
              <a:rPr lang="en-US" sz="3200" smtClean="0"/>
              <a:t> else skip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loop is a fixed point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3200" smtClean="0"/>
              <a:t>execute [| while E do C |] =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let </a:t>
            </a:r>
            <a:r>
              <a:rPr lang="en-US" sz="3200" b="1" smtClean="0">
                <a:solidFill>
                  <a:srgbClr val="0066FF"/>
                </a:solidFill>
              </a:rPr>
              <a:t>loop</a:t>
            </a:r>
            <a:r>
              <a:rPr lang="en-US" sz="3200" smtClean="0">
                <a:solidFill>
                  <a:srgbClr val="0066FF"/>
                </a:solidFill>
              </a:rPr>
              <a:t> =  λ s:state </a:t>
            </a:r>
            <a:r>
              <a:rPr lang="en-US" sz="3200" b="1" smtClean="0">
                <a:solidFill>
                  <a:srgbClr val="0066FF"/>
                </a:solidFill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             if (evaluate [|E|] s ) 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             then (</a:t>
            </a:r>
            <a:r>
              <a:rPr lang="en-US" sz="3200" b="1" smtClean="0">
                <a:solidFill>
                  <a:srgbClr val="0066FF"/>
                </a:solidFill>
              </a:rPr>
              <a:t>loop </a:t>
            </a:r>
            <a:r>
              <a:rPr lang="en-US" sz="3200" smtClean="0">
                <a:solidFill>
                  <a:srgbClr val="0066FF"/>
                </a:solidFill>
              </a:rPr>
              <a:t>(execute [|C|] s))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             else s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in </a:t>
            </a:r>
            <a:r>
              <a:rPr lang="en-US" sz="3200" b="1" smtClean="0">
                <a:solidFill>
                  <a:srgbClr val="0066FF"/>
                </a:solidFill>
              </a:rPr>
              <a:t>loop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Recall discussion of fixed points and recursive functions in the lambda calculus.  </a:t>
            </a:r>
          </a:p>
          <a:p>
            <a:pPr eaLnBrk="1" hangingPunct="1"/>
            <a:r>
              <a:rPr lang="en-US" smtClean="0"/>
              <a:t>It can be shown (domain theory) that if the loop terminates, the function has a fixed point.   </a:t>
            </a:r>
          </a:p>
          <a:p>
            <a:pPr eaLnBrk="1" hangingPunct="1"/>
            <a:r>
              <a:rPr lang="en-US" smtClean="0"/>
              <a:t>Further, there is a partial order on the fixed points, the one that we want is the least fixed point.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Before we had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smtClean="0"/>
              <a:t>Store: Identifier </a:t>
            </a:r>
            <a:r>
              <a:rPr lang="en-US" sz="3600" dirty="0" smtClean="0">
                <a:cs typeface="Arial" charset="0"/>
              </a:rPr>
              <a:t>→</a:t>
            </a:r>
            <a:r>
              <a:rPr lang="en-US" sz="3200" dirty="0" smtClean="0"/>
              <a:t> </a:t>
            </a:r>
            <a:r>
              <a:rPr lang="en-US" sz="3200" dirty="0" err="1" smtClean="0"/>
              <a:t>storable_type</a:t>
            </a:r>
            <a:r>
              <a:rPr lang="en-US" sz="3200" dirty="0" smtClean="0"/>
              <a:t> + undefined</a:t>
            </a:r>
            <a:endParaRPr lang="en-US" sz="3600" dirty="0" smtClean="0">
              <a:solidFill>
                <a:srgbClr val="0066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6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Now, we introduce the notions of </a:t>
            </a:r>
            <a:r>
              <a:rPr lang="en-US" dirty="0" smtClean="0">
                <a:solidFill>
                  <a:srgbClr val="0066FF"/>
                </a:solidFill>
              </a:rPr>
              <a:t>environment</a:t>
            </a:r>
            <a:r>
              <a:rPr lang="en-US" dirty="0" smtClean="0"/>
              <a:t>  and </a:t>
            </a:r>
            <a:r>
              <a:rPr lang="en-US" dirty="0" smtClean="0">
                <a:solidFill>
                  <a:srgbClr val="0066FF"/>
                </a:solidFill>
              </a:rPr>
              <a:t>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environment models the binding between an identifier and its location (address)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store maps the location to the value it contains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Nested scopes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env: identifier </a:t>
            </a:r>
            <a:r>
              <a:rPr lang="en-US" sz="3200" smtClean="0">
                <a:solidFill>
                  <a:srgbClr val="0066FF"/>
                </a:solidFill>
                <a:cs typeface="Arial" charset="0"/>
              </a:rPr>
              <a:t>→</a:t>
            </a:r>
            <a:r>
              <a:rPr lang="en-US" sz="3200" smtClean="0">
                <a:solidFill>
                  <a:srgbClr val="0066FF"/>
                </a:solidFill>
              </a:rPr>
              <a:t> location + unbound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store : location </a:t>
            </a:r>
            <a:r>
              <a:rPr lang="en-US" sz="3200" smtClean="0">
                <a:solidFill>
                  <a:srgbClr val="0066FF"/>
                </a:solidFill>
                <a:cs typeface="Arial" charset="0"/>
              </a:rPr>
              <a:t>→</a:t>
            </a:r>
            <a:r>
              <a:rPr lang="en-US" sz="3200" smtClean="0">
                <a:solidFill>
                  <a:srgbClr val="0066FF"/>
                </a:solidFill>
              </a:rPr>
              <a:t> storable_type + unused + undefined</a:t>
            </a:r>
            <a:endParaRPr lang="en-US" sz="3600" smtClean="0">
              <a:solidFill>
                <a:srgbClr val="0066FF"/>
              </a:solidFill>
            </a:endParaRPr>
          </a:p>
          <a:p>
            <a:pPr lvl="1" eaLnBrk="1" hangingPunct="1">
              <a:buFontTx/>
              <a:buNone/>
            </a:pPr>
            <a:endParaRPr lang="en-US" sz="3600" smtClean="0">
              <a:solidFill>
                <a:srgbClr val="0066FF"/>
              </a:solidFill>
            </a:endParaRPr>
          </a:p>
          <a:p>
            <a:pPr eaLnBrk="1" hangingPunct="1"/>
            <a:r>
              <a:rPr lang="en-US" sz="2800" smtClean="0"/>
              <a:t>An identifier can map to a different location (and thus value) in different environments</a:t>
            </a:r>
          </a:p>
          <a:p>
            <a:pPr eaLnBrk="1" hangingPunct="1"/>
            <a:r>
              <a:rPr lang="en-US" sz="2800" smtClean="0"/>
              <a:t>A location may be </a:t>
            </a:r>
            <a:r>
              <a:rPr lang="en-US" sz="2800" smtClean="0">
                <a:solidFill>
                  <a:srgbClr val="0066FF"/>
                </a:solidFill>
              </a:rPr>
              <a:t>unused</a:t>
            </a:r>
            <a:r>
              <a:rPr lang="en-US" sz="2800" smtClean="0"/>
              <a:t> (not bound to an identifier) or </a:t>
            </a:r>
            <a:r>
              <a:rPr lang="en-US" sz="2800" smtClean="0">
                <a:solidFill>
                  <a:srgbClr val="0066FF"/>
                </a:solidFill>
              </a:rPr>
              <a:t>undefined</a:t>
            </a:r>
            <a:r>
              <a:rPr lang="en-US" sz="2800" smtClean="0"/>
              <a:t> (no value stored yet)</a:t>
            </a:r>
          </a:p>
          <a:p>
            <a:pPr eaLnBrk="1" hangingPunct="1"/>
            <a:r>
              <a:rPr lang="en-US" sz="2800" smtClean="0"/>
              <a:t>We add </a:t>
            </a:r>
            <a:r>
              <a:rPr lang="en-US" sz="2800" smtClean="0">
                <a:solidFill>
                  <a:srgbClr val="FF3300"/>
                </a:solidFill>
              </a:rPr>
              <a:t>blocks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rgbClr val="FF3300"/>
                </a:solidFill>
              </a:rPr>
              <a:t>declarations</a:t>
            </a:r>
            <a:r>
              <a:rPr lang="en-US" sz="2800" smtClean="0"/>
              <a:t> to our simple language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Program ::= </a:t>
            </a:r>
            <a:r>
              <a:rPr lang="en-US" sz="2400" smtClean="0">
                <a:solidFill>
                  <a:srgbClr val="0066FF"/>
                </a:solidFill>
              </a:rPr>
              <a:t>Block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Block ::= Declaration begin Command end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Declaration ::=  </a:t>
            </a:r>
            <a:r>
              <a:rPr lang="el-GR" sz="2400" smtClean="0">
                <a:solidFill>
                  <a:srgbClr val="0066FF"/>
                </a:solidFill>
                <a:cs typeface="Arial" charset="0"/>
              </a:rPr>
              <a:t>ε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 | </a:t>
            </a:r>
            <a:r>
              <a:rPr lang="en-US" sz="2400" smtClean="0">
                <a:solidFill>
                  <a:srgbClr val="0066FF"/>
                </a:solidFill>
              </a:rPr>
              <a:t>Declaration Declaration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0066FF"/>
                </a:solidFill>
              </a:rPr>
              <a:t>|  var Identifier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Command ::= Command Command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       | Identifier := Expression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| skip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| read Identifier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| write Expression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| if Expression then Command else Command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| while Expression then Command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</a:t>
            </a:r>
            <a:r>
              <a:rPr lang="en-US" sz="2400" smtClean="0">
                <a:solidFill>
                  <a:srgbClr val="0066FF"/>
                </a:solidFill>
              </a:rPr>
              <a:t>| declare Block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Expression ::= Identifier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| Number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| Expression + Expression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features of denotational semantics</a:t>
            </a:r>
          </a:p>
          <a:p>
            <a:pPr lvl="1" eaLnBrk="1" hangingPunct="1"/>
            <a:r>
              <a:rPr lang="en-US" smtClean="0"/>
              <a:t>based on well-defined mathematical objects (functions)</a:t>
            </a:r>
          </a:p>
          <a:p>
            <a:pPr lvl="1" eaLnBrk="1" hangingPunct="1"/>
            <a:r>
              <a:rPr lang="en-US" smtClean="0"/>
              <a:t>compositional:  the semantics of a language obtained from the semantics of its parts.</a:t>
            </a:r>
          </a:p>
          <a:p>
            <a:pPr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emptyEnv</a:t>
            </a:r>
            <a:r>
              <a:rPr lang="en-US" dirty="0" smtClean="0"/>
              <a:t>: Environment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>
                <a:solidFill>
                  <a:srgbClr val="0066FF"/>
                </a:solidFill>
              </a:rPr>
              <a:t>emptyEnv</a:t>
            </a:r>
            <a:r>
              <a:rPr lang="en-US" dirty="0" smtClean="0">
                <a:solidFill>
                  <a:srgbClr val="0066FF"/>
                </a:solidFill>
              </a:rPr>
              <a:t> Id = unbound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extendEnv</a:t>
            </a:r>
            <a:r>
              <a:rPr lang="en-US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Environment * Identifier * Location </a:t>
            </a:r>
            <a:r>
              <a:rPr lang="en-US" dirty="0" smtClean="0">
                <a:sym typeface="Wingdings" pitchFamily="2" charset="2"/>
              </a:rPr>
              <a:t> Environment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>
                <a:solidFill>
                  <a:srgbClr val="0066FF"/>
                </a:solidFill>
                <a:sym typeface="Wingdings" pitchFamily="2" charset="2"/>
              </a:rPr>
              <a:t>extendEnv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0066FF"/>
                </a:solidFill>
                <a:sym typeface="Wingdings" pitchFamily="2" charset="2"/>
              </a:rPr>
              <a:t>env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, Id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, loc) Id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1 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		if (Id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0 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=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Id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) then loc else </a:t>
            </a:r>
            <a:r>
              <a:rPr lang="en-US" dirty="0" err="1" smtClean="0">
                <a:solidFill>
                  <a:srgbClr val="0066FF"/>
                </a:solidFill>
                <a:sym typeface="Wingdings" pitchFamily="2" charset="2"/>
              </a:rPr>
              <a:t>env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 Id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aseline="-25000" dirty="0" smtClean="0">
              <a:solidFill>
                <a:srgbClr val="0066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aseline="-25000" dirty="0" smtClean="0">
              <a:sym typeface="Wingdings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Auxilliary</a:t>
            </a:r>
            <a:r>
              <a:rPr lang="en-US" sz="4000" dirty="0" smtClean="0"/>
              <a:t> functions for environment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Store: location </a:t>
            </a:r>
            <a:r>
              <a:rPr lang="en-US" smtClean="0">
                <a:sym typeface="Wingdings" pitchFamily="2" charset="2"/>
              </a:rPr>
              <a:t>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ym typeface="Wingdings" pitchFamily="2" charset="2"/>
              </a:rPr>
              <a:t>storable_type + undefined + unused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2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66FF"/>
                </a:solidFill>
              </a:rPr>
              <a:t>locations are an abstraction of addresses</a:t>
            </a:r>
            <a:r>
              <a:rPr lang="en-US" smtClean="0"/>
              <a:t> and are modeled by natural numbers (or we could use any other convenient set)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location maps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smtClean="0">
                <a:solidFill>
                  <a:srgbClr val="0066FF"/>
                </a:solidFill>
              </a:rPr>
              <a:t>value</a:t>
            </a:r>
            <a:r>
              <a:rPr lang="en-US" smtClean="0"/>
              <a:t> of a storable type (integer, boolean, etc)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solidFill>
                  <a:srgbClr val="0066FF"/>
                </a:solidFill>
              </a:rPr>
              <a:t>unused</a:t>
            </a:r>
            <a:r>
              <a:rPr lang="en-US" smtClean="0"/>
              <a:t> meaning that this location has not been bound to an identifier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solidFill>
                  <a:srgbClr val="0066FF"/>
                </a:solidFill>
              </a:rPr>
              <a:t>undefined</a:t>
            </a:r>
            <a:r>
              <a:rPr lang="en-US" smtClean="0"/>
              <a:t> meaning that location has been bound to identifier, but not assigned a value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err="1" smtClean="0"/>
              <a:t>emptySto</a:t>
            </a:r>
            <a:r>
              <a:rPr lang="en-US" dirty="0" smtClean="0"/>
              <a:t>: Store</a:t>
            </a:r>
          </a:p>
          <a:p>
            <a:pPr lvl="1" eaLnBrk="1" hangingPunct="1">
              <a:buFontTx/>
              <a:buNone/>
            </a:pPr>
            <a:r>
              <a:rPr lang="en-US" dirty="0" err="1" smtClean="0">
                <a:solidFill>
                  <a:srgbClr val="0066FF"/>
                </a:solidFill>
              </a:rPr>
              <a:t>emptySto</a:t>
            </a:r>
            <a:r>
              <a:rPr lang="en-US" dirty="0" smtClean="0">
                <a:solidFill>
                  <a:srgbClr val="0066FF"/>
                </a:solidFill>
              </a:rPr>
              <a:t> loc = unused</a:t>
            </a:r>
          </a:p>
          <a:p>
            <a:pPr lvl="1" eaLnBrk="1" hangingPunct="1">
              <a:buFontTx/>
              <a:buNone/>
            </a:pPr>
            <a:endParaRPr lang="en-US" dirty="0" smtClean="0">
              <a:solidFill>
                <a:srgbClr val="0066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dirty="0" smtClean="0"/>
              <a:t>update: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Store * location *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       (</a:t>
            </a:r>
            <a:r>
              <a:rPr lang="en-US" dirty="0" err="1" smtClean="0"/>
              <a:t>storable_type</a:t>
            </a:r>
            <a:r>
              <a:rPr lang="en-US" dirty="0" smtClean="0"/>
              <a:t> + unused + undefined) </a:t>
            </a:r>
            <a:r>
              <a:rPr lang="en-US" dirty="0" smtClean="0">
                <a:sym typeface="Wingdings" pitchFamily="2" charset="2"/>
              </a:rPr>
              <a:t> Store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update(</a:t>
            </a:r>
            <a:r>
              <a:rPr lang="en-US" dirty="0" err="1" smtClean="0">
                <a:solidFill>
                  <a:srgbClr val="0066FF"/>
                </a:solidFill>
                <a:sym typeface="Wingdings" pitchFamily="2" charset="2"/>
              </a:rPr>
              <a:t>sto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, loc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rgbClr val="0066FF"/>
                </a:solidFill>
                <a:sym typeface="Wingdings" pitchFamily="2" charset="2"/>
              </a:rPr>
              <a:t>val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) loc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 = 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			if loc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 = loc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 then </a:t>
            </a:r>
            <a:r>
              <a:rPr lang="en-US" dirty="0" err="1" smtClean="0">
                <a:solidFill>
                  <a:srgbClr val="0066FF"/>
                </a:solidFill>
                <a:sym typeface="Wingdings" pitchFamily="2" charset="2"/>
              </a:rPr>
              <a:t>val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 else </a:t>
            </a:r>
            <a:r>
              <a:rPr lang="en-US" dirty="0" err="1" smtClean="0">
                <a:solidFill>
                  <a:srgbClr val="0066FF"/>
                </a:solidFill>
                <a:sym typeface="Wingdings" pitchFamily="2" charset="2"/>
              </a:rPr>
              <a:t>sto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 loc</a:t>
            </a:r>
            <a:r>
              <a:rPr lang="en-US" baseline="-25000" dirty="0" smtClean="0">
                <a:solidFill>
                  <a:srgbClr val="0066FF"/>
                </a:solidFill>
                <a:sym typeface="Wingdings" pitchFamily="2" charset="2"/>
              </a:rPr>
              <a:t>1</a:t>
            </a:r>
            <a:endParaRPr lang="en-US" baseline="-25000" dirty="0" smtClean="0">
              <a:solidFill>
                <a:srgbClr val="0066FF"/>
              </a:solidFill>
            </a:endParaRPr>
          </a:p>
          <a:p>
            <a:pPr lvl="1" eaLnBrk="1" hangingPunct="1">
              <a:buFontTx/>
              <a:buNone/>
            </a:pPr>
            <a:endParaRPr lang="en-US" dirty="0" smtClean="0">
              <a:solidFill>
                <a:srgbClr val="0066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Auxiliary functions for Store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458200" cy="54403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Allocate memory on block entry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sz="3200" dirty="0" smtClean="0"/>
              <a:t>allocate: Store </a:t>
            </a:r>
            <a:r>
              <a:rPr lang="en-US" sz="3200" dirty="0" smtClean="0">
                <a:sym typeface="Wingdings" pitchFamily="2" charset="2"/>
              </a:rPr>
              <a:t> Store * Location</a:t>
            </a:r>
          </a:p>
          <a:p>
            <a:pPr lvl="1" eaLnBrk="1" hangingPunct="1">
              <a:buFontTx/>
              <a:buNone/>
            </a:pPr>
            <a:endParaRPr lang="en-US" sz="3200" dirty="0" smtClean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  <a:sym typeface="Wingdings" pitchFamily="2" charset="2"/>
              </a:rPr>
              <a:t>allocate </a:t>
            </a:r>
            <a:r>
              <a:rPr lang="en-US" sz="3200" dirty="0" err="1" smtClean="0">
                <a:solidFill>
                  <a:srgbClr val="0066FF"/>
                </a:solidFill>
                <a:sym typeface="Wingdings" pitchFamily="2" charset="2"/>
              </a:rPr>
              <a:t>sto</a:t>
            </a:r>
            <a:r>
              <a:rPr lang="en-US" sz="3200" dirty="0" smtClean="0">
                <a:solidFill>
                  <a:srgbClr val="0066FF"/>
                </a:solidFill>
                <a:sym typeface="Wingdings" pitchFamily="2" charset="2"/>
              </a:rPr>
              <a:t> = 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  <a:sym typeface="Wingdings" pitchFamily="2" charset="2"/>
              </a:rPr>
              <a:t>        let loc = min { k | </a:t>
            </a:r>
            <a:r>
              <a:rPr lang="en-US" sz="3200" dirty="0" err="1" smtClean="0">
                <a:solidFill>
                  <a:srgbClr val="0066FF"/>
                </a:solidFill>
                <a:sym typeface="Wingdings" pitchFamily="2" charset="2"/>
              </a:rPr>
              <a:t>sto</a:t>
            </a:r>
            <a:r>
              <a:rPr lang="en-US" sz="3200" dirty="0" smtClean="0">
                <a:solidFill>
                  <a:srgbClr val="0066FF"/>
                </a:solidFill>
                <a:sym typeface="Wingdings" pitchFamily="2" charset="2"/>
              </a:rPr>
              <a:t> k = unused }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  <a:sym typeface="Wingdings" pitchFamily="2" charset="2"/>
              </a:rPr>
              <a:t>        in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  <a:sym typeface="Wingdings" pitchFamily="2" charset="2"/>
              </a:rPr>
              <a:t>			(update(</a:t>
            </a:r>
            <a:r>
              <a:rPr lang="en-US" sz="3200" dirty="0" err="1" smtClean="0">
                <a:solidFill>
                  <a:srgbClr val="0066FF"/>
                </a:solidFill>
                <a:sym typeface="Wingdings" pitchFamily="2" charset="2"/>
              </a:rPr>
              <a:t>sto,loc,undefined</a:t>
            </a:r>
            <a:r>
              <a:rPr lang="en-US" sz="3200" dirty="0" smtClean="0">
                <a:solidFill>
                  <a:srgbClr val="0066FF"/>
                </a:solidFill>
                <a:sym typeface="Wingdings" pitchFamily="2" charset="2"/>
              </a:rPr>
              <a:t>),  loc)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  <a:sym typeface="Wingdings" pitchFamily="2" charset="2"/>
              </a:rPr>
              <a:t>        end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smtClean="0"/>
              <a:t>Changes to semantic functions</a:t>
            </a:r>
          </a:p>
          <a:p>
            <a:pPr lvl="1" eaLnBrk="1" hangingPunct="1"/>
            <a:r>
              <a:rPr lang="en-US" smtClean="0"/>
              <a:t>Add environment as argument</a:t>
            </a:r>
          </a:p>
          <a:p>
            <a:pPr lvl="1" eaLnBrk="1" hangingPunct="1"/>
            <a:r>
              <a:rPr lang="en-US" smtClean="0"/>
              <a:t>Include functions to define meaning of Blocks and Declarations</a:t>
            </a:r>
          </a:p>
          <a:p>
            <a:pPr lvl="2" eaLnBrk="1" hangingPunct="1"/>
            <a:r>
              <a:rPr lang="en-US" smtClean="0">
                <a:solidFill>
                  <a:srgbClr val="0066FF"/>
                </a:solidFill>
              </a:rPr>
              <a:t>elaborate</a:t>
            </a:r>
            <a:r>
              <a:rPr lang="en-US" smtClean="0"/>
              <a:t> is a function that defines a new environment reflecting declarations in a block</a:t>
            </a:r>
          </a:p>
          <a:p>
            <a:pPr lvl="2" eaLnBrk="1" hangingPunct="1"/>
            <a:r>
              <a:rPr lang="en-US" smtClean="0"/>
              <a:t>elaborate also produces a new store since allocating new variables changes the store (some variables go from unused to undefined)</a:t>
            </a:r>
          </a:p>
          <a:p>
            <a:pPr lvl="2" eaLnBrk="1" hangingPunct="1"/>
            <a:r>
              <a:rPr lang="en-US" smtClean="0">
                <a:solidFill>
                  <a:srgbClr val="0066FF"/>
                </a:solidFill>
              </a:rPr>
              <a:t>perform</a:t>
            </a:r>
            <a:r>
              <a:rPr lang="en-US" smtClean="0"/>
              <a:t> elaborates declarations in a block before executing the commands in the block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smtClean="0"/>
              <a:t>Semantic functions</a:t>
            </a:r>
          </a:p>
          <a:p>
            <a:pPr lvl="1" eaLnBrk="1" hangingPunct="1">
              <a:buFontTx/>
              <a:buNone/>
            </a:pPr>
            <a:r>
              <a:rPr lang="en-US" smtClean="0"/>
              <a:t>meaning : Program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State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perform: Block </a:t>
            </a:r>
            <a:r>
              <a:rPr lang="en-US" smtClean="0">
                <a:solidFill>
                  <a:srgbClr val="0066FF"/>
                </a:solidFill>
                <a:sym typeface="Wingdings" pitchFamily="2" charset="2"/>
              </a:rPr>
              <a:t> Environment  State  State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elaborate: Declaration </a:t>
            </a:r>
            <a:r>
              <a:rPr lang="en-US" smtClean="0">
                <a:solidFill>
                  <a:srgbClr val="0066FF"/>
                </a:solidFill>
                <a:sym typeface="Wingdings" pitchFamily="2" charset="2"/>
              </a:rPr>
              <a:t> Environment  State  (Environment * State)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execute: Command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olidFill>
                  <a:srgbClr val="0066FF"/>
                </a:solidFill>
                <a:sym typeface="Wingdings" pitchFamily="2" charset="2"/>
              </a:rPr>
              <a:t>Environment</a:t>
            </a:r>
            <a:r>
              <a:rPr lang="en-US" smtClean="0">
                <a:sym typeface="Wingdings" pitchFamily="2" charset="2"/>
              </a:rPr>
              <a:t> </a:t>
            </a:r>
            <a:r>
              <a:rPr lang="en-US" smtClean="0"/>
              <a:t> State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State </a:t>
            </a:r>
          </a:p>
          <a:p>
            <a:pPr lvl="1" eaLnBrk="1" hangingPunct="1">
              <a:buFontTx/>
              <a:buNone/>
            </a:pPr>
            <a:r>
              <a:rPr lang="en-US" smtClean="0"/>
              <a:t>evaluate : Expression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olidFill>
                  <a:srgbClr val="0066FF"/>
                </a:solidFill>
                <a:sym typeface="Wingdings" pitchFamily="2" charset="2"/>
              </a:rPr>
              <a:t>Environment</a:t>
            </a:r>
            <a:r>
              <a:rPr lang="en-US" smtClean="0">
                <a:sym typeface="Wingdings" pitchFamily="2" charset="2"/>
              </a:rPr>
              <a:t> </a:t>
            </a:r>
            <a:r>
              <a:rPr lang="en-US" smtClean="0"/>
              <a:t> State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storable_type </a:t>
            </a:r>
          </a:p>
          <a:p>
            <a:pPr lvl="1" eaLnBrk="1" hangingPunct="1">
              <a:buFontTx/>
              <a:buNone/>
            </a:pPr>
            <a:r>
              <a:rPr lang="en-US" smtClean="0"/>
              <a:t>value : Number --&gt; storable_type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Program ::= </a:t>
            </a:r>
            <a:r>
              <a:rPr lang="en-US" sz="3600" smtClean="0">
                <a:solidFill>
                  <a:srgbClr val="0066FF"/>
                </a:solidFill>
              </a:rPr>
              <a:t>Block</a:t>
            </a:r>
          </a:p>
          <a:p>
            <a:pPr eaLnBrk="1" hangingPunct="1">
              <a:buFontTx/>
              <a:buNone/>
            </a:pPr>
            <a:endParaRPr lang="en-US" sz="36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meaning : Program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State</a:t>
            </a:r>
          </a:p>
          <a:p>
            <a:pPr eaLnBrk="1" hangingPunct="1">
              <a:buFontTx/>
              <a:buNone/>
            </a:pPr>
            <a:r>
              <a:rPr lang="en-US" smtClean="0"/>
              <a:t>perform: Block </a:t>
            </a:r>
            <a:r>
              <a:rPr lang="en-US" smtClean="0">
                <a:sym typeface="Wingdings" pitchFamily="2" charset="2"/>
              </a:rPr>
              <a:t> Environment  State  State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meaning [| B |] =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		perform [| B |] emptyEnv emptySto</a:t>
            </a:r>
            <a:endParaRPr lang="en-US" sz="4000" smtClean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sz="3600" smtClean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endParaRPr lang="en-US" sz="320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Block ::= Declaration begin Command end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800" smtClean="0"/>
              <a:t>perform: Block </a:t>
            </a:r>
            <a:r>
              <a:rPr lang="en-US" sz="2800" smtClean="0">
                <a:sym typeface="Wingdings" pitchFamily="2" charset="2"/>
              </a:rPr>
              <a:t> Environment  State  State</a:t>
            </a:r>
          </a:p>
          <a:p>
            <a:pPr eaLnBrk="1" hangingPunct="1">
              <a:buFontTx/>
              <a:buNone/>
            </a:pPr>
            <a:r>
              <a:rPr lang="en-US" sz="2800" smtClean="0"/>
              <a:t>elaborate: Declaration </a:t>
            </a:r>
            <a:r>
              <a:rPr lang="en-US" sz="2800" smtClean="0">
                <a:sym typeface="Wingdings" pitchFamily="2" charset="2"/>
              </a:rPr>
              <a:t> Environment  State  (Environment * State)</a:t>
            </a:r>
            <a:endParaRPr lang="en-US" sz="2800" smtClean="0"/>
          </a:p>
          <a:p>
            <a:pPr lvl="1"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perform [|D begin C end |] env s =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	let (env</a:t>
            </a:r>
            <a:r>
              <a:rPr lang="en-US" baseline="-25000" smtClean="0">
                <a:solidFill>
                  <a:srgbClr val="0066FF"/>
                </a:solidFill>
              </a:rPr>
              <a:t>1</a:t>
            </a:r>
            <a:r>
              <a:rPr lang="en-US" smtClean="0">
                <a:solidFill>
                  <a:srgbClr val="0066FF"/>
                </a:solidFill>
              </a:rPr>
              <a:t>, s</a:t>
            </a:r>
            <a:r>
              <a:rPr lang="en-US" baseline="-25000" smtClean="0">
                <a:solidFill>
                  <a:srgbClr val="0066FF"/>
                </a:solidFill>
              </a:rPr>
              <a:t>1</a:t>
            </a:r>
            <a:r>
              <a:rPr lang="en-US" smtClean="0">
                <a:solidFill>
                  <a:srgbClr val="0066FF"/>
                </a:solidFill>
              </a:rPr>
              <a:t>) = elaborate [| D |] env s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	in execute [| C |] env</a:t>
            </a:r>
            <a:r>
              <a:rPr lang="en-US" baseline="-25000" smtClean="0">
                <a:solidFill>
                  <a:srgbClr val="0066FF"/>
                </a:solidFill>
              </a:rPr>
              <a:t>1</a:t>
            </a:r>
            <a:r>
              <a:rPr lang="en-US" smtClean="0">
                <a:solidFill>
                  <a:srgbClr val="0066FF"/>
                </a:solidFill>
              </a:rPr>
              <a:t> s</a:t>
            </a:r>
            <a:r>
              <a:rPr lang="en-US" baseline="-25000" smtClean="0">
                <a:solidFill>
                  <a:srgbClr val="0066FF"/>
                </a:solidFill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	end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Declaration ::= 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Arial" charset="0"/>
              </a:rPr>
              <a:t>		  </a:t>
            </a:r>
            <a:r>
              <a:rPr lang="el-GR" sz="2400" smtClean="0">
                <a:cs typeface="Arial" charset="0"/>
              </a:rPr>
              <a:t>ε</a:t>
            </a:r>
            <a:r>
              <a:rPr lang="en-US" sz="2400" smtClean="0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Arial" charset="0"/>
              </a:rPr>
              <a:t>		| </a:t>
            </a:r>
            <a:r>
              <a:rPr lang="en-US" sz="2400" smtClean="0"/>
              <a:t>Declaration Declaration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|  var Identifier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elaborate: Declaration </a:t>
            </a:r>
            <a:r>
              <a:rPr lang="en-US" sz="2400" smtClean="0">
                <a:sym typeface="Wingdings" pitchFamily="2" charset="2"/>
              </a:rPr>
              <a:t> Environment  State  (Environment * State)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elaborate [| </a:t>
            </a:r>
            <a:r>
              <a:rPr lang="el-GR" sz="2400" smtClean="0">
                <a:solidFill>
                  <a:srgbClr val="0066FF"/>
                </a:solidFill>
                <a:cs typeface="Arial" charset="0"/>
              </a:rPr>
              <a:t>ε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 |] env s = (env, s)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Declaration ::= 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Arial" charset="0"/>
              </a:rPr>
              <a:t>		  </a:t>
            </a:r>
            <a:r>
              <a:rPr lang="el-GR" sz="2400" smtClean="0">
                <a:cs typeface="Arial" charset="0"/>
              </a:rPr>
              <a:t>ε</a:t>
            </a:r>
            <a:r>
              <a:rPr lang="en-US" sz="2400" smtClean="0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Arial" charset="0"/>
              </a:rPr>
              <a:t>		| </a:t>
            </a:r>
            <a:r>
              <a:rPr lang="en-US" sz="2400" smtClean="0"/>
              <a:t>Declaration Declaration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|  var Identifier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elaborate: Declaration </a:t>
            </a:r>
            <a:r>
              <a:rPr lang="en-US" sz="2400" smtClean="0">
                <a:sym typeface="Wingdings" pitchFamily="2" charset="2"/>
              </a:rPr>
              <a:t> Environment  State  (Environment * State)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elaborate [| </a:t>
            </a:r>
            <a:r>
              <a:rPr lang="el-GR" sz="2400" smtClean="0">
                <a:cs typeface="Arial" charset="0"/>
              </a:rPr>
              <a:t>ε</a:t>
            </a:r>
            <a:r>
              <a:rPr lang="en-US" sz="2400" smtClean="0">
                <a:cs typeface="Arial" charset="0"/>
              </a:rPr>
              <a:t> |] env s = (env, s)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  <a:cs typeface="Arial" charset="0"/>
              </a:rPr>
              <a:t>elaborate [| D</a:t>
            </a:r>
            <a:r>
              <a:rPr lang="en-US" sz="2400" baseline="-25000" smtClean="0">
                <a:solidFill>
                  <a:srgbClr val="0066FF"/>
                </a:solidFill>
                <a:cs typeface="Arial" charset="0"/>
              </a:rPr>
              <a:t>1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 D</a:t>
            </a:r>
            <a:r>
              <a:rPr lang="en-US" sz="2400" baseline="-25000" smtClean="0">
                <a:solidFill>
                  <a:srgbClr val="0066FF"/>
                </a:solidFill>
                <a:cs typeface="Arial" charset="0"/>
              </a:rPr>
              <a:t>2 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|] = elaborate [| D</a:t>
            </a:r>
            <a:r>
              <a:rPr lang="en-US" sz="2400" baseline="-25000" smtClean="0">
                <a:solidFill>
                  <a:srgbClr val="0066FF"/>
                </a:solidFill>
                <a:cs typeface="Arial" charset="0"/>
              </a:rPr>
              <a:t>2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 |] • elaborate [| D</a:t>
            </a:r>
            <a:r>
              <a:rPr lang="en-US" sz="2400" baseline="-25000" smtClean="0">
                <a:solidFill>
                  <a:srgbClr val="0066FF"/>
                </a:solidFill>
                <a:cs typeface="Arial" charset="0"/>
              </a:rPr>
              <a:t>1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 |]</a:t>
            </a:r>
            <a:r>
              <a:rPr lang="en-US" sz="2400" smtClean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Reading</a:t>
            </a:r>
          </a:p>
          <a:p>
            <a:pPr lvl="1" eaLnBrk="1" hangingPunct="1"/>
            <a:r>
              <a:rPr lang="en-US" sz="2400" dirty="0" err="1" smtClean="0"/>
              <a:t>Slonneger</a:t>
            </a:r>
            <a:r>
              <a:rPr lang="en-US" sz="2400" dirty="0" smtClean="0"/>
              <a:t> &amp; Kurtz:  9.1-9.3, 9.4 </a:t>
            </a:r>
          </a:p>
          <a:p>
            <a:pPr lvl="1" eaLnBrk="1" hangingPunct="1"/>
            <a:r>
              <a:rPr lang="en-US" sz="2400" dirty="0" smtClean="0"/>
              <a:t>Also have a look at the paper </a:t>
            </a:r>
            <a:r>
              <a:rPr lang="en-US" sz="2400" dirty="0" smtClean="0">
                <a:hlinkClick r:id="rId2"/>
              </a:rPr>
              <a:t>"A formal semantics of patterns in XSLT"</a:t>
            </a:r>
            <a:r>
              <a:rPr lang="en-US" sz="2400" dirty="0" smtClean="0"/>
              <a:t> by Philip </a:t>
            </a:r>
            <a:r>
              <a:rPr lang="en-US" sz="2400" dirty="0" err="1" smtClean="0"/>
              <a:t>Wadler</a:t>
            </a:r>
            <a:r>
              <a:rPr lang="en-US" sz="2400" dirty="0" smtClean="0"/>
              <a:t>.  This paper describes a </a:t>
            </a:r>
            <a:r>
              <a:rPr lang="en-US" sz="2400" dirty="0" err="1" smtClean="0"/>
              <a:t>denotational</a:t>
            </a:r>
            <a:r>
              <a:rPr lang="en-US" sz="2400" dirty="0" smtClean="0"/>
              <a:t> semantics of XSLT, a language for transforming XML documents into other XML documents. The target audience included people not familiar with </a:t>
            </a:r>
            <a:r>
              <a:rPr lang="en-US" sz="2400" dirty="0" err="1" smtClean="0"/>
              <a:t>denotational</a:t>
            </a:r>
            <a:r>
              <a:rPr lang="en-US" sz="2400" dirty="0" smtClean="0"/>
              <a:t> semantics so it contains a brief tutorial in section 4 that you might find useful.  The rest of the paper is worth skimming to get an idea of how </a:t>
            </a:r>
            <a:r>
              <a:rPr lang="en-US" sz="2400" dirty="0" err="1" smtClean="0"/>
              <a:t>denotational</a:t>
            </a:r>
            <a:r>
              <a:rPr lang="en-US" sz="2400" dirty="0" smtClean="0"/>
              <a:t> semantics was used in practice, and to see another example--this time not a traditional programming language.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Declaration ::= 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Arial" charset="0"/>
              </a:rPr>
              <a:t>		  </a:t>
            </a:r>
            <a:r>
              <a:rPr lang="el-GR" sz="2400" smtClean="0">
                <a:cs typeface="Arial" charset="0"/>
              </a:rPr>
              <a:t>ε</a:t>
            </a:r>
            <a:r>
              <a:rPr lang="en-US" sz="2400" smtClean="0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Arial" charset="0"/>
              </a:rPr>
              <a:t>		| </a:t>
            </a:r>
            <a:r>
              <a:rPr lang="en-US" sz="2400" smtClean="0"/>
              <a:t>Declaration Declaration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|  var Identifier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elaborate: Declaration </a:t>
            </a:r>
            <a:r>
              <a:rPr lang="en-US" sz="2400" smtClean="0">
                <a:sym typeface="Wingdings" pitchFamily="2" charset="2"/>
              </a:rPr>
              <a:t> Environment  State  (Environment * State)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elaborate [| </a:t>
            </a:r>
            <a:r>
              <a:rPr lang="el-GR" sz="2400" smtClean="0">
                <a:cs typeface="Arial" charset="0"/>
              </a:rPr>
              <a:t>ε</a:t>
            </a:r>
            <a:r>
              <a:rPr lang="en-US" sz="2400" smtClean="0">
                <a:cs typeface="Arial" charset="0"/>
              </a:rPr>
              <a:t> |] env s = (env, s)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Arial" charset="0"/>
              </a:rPr>
              <a:t>elaborate [| D</a:t>
            </a:r>
            <a:r>
              <a:rPr lang="en-US" sz="2400" baseline="-25000" smtClean="0">
                <a:cs typeface="Arial" charset="0"/>
              </a:rPr>
              <a:t>1</a:t>
            </a:r>
            <a:r>
              <a:rPr lang="en-US" sz="2400" smtClean="0">
                <a:cs typeface="Arial" charset="0"/>
              </a:rPr>
              <a:t> D</a:t>
            </a:r>
            <a:r>
              <a:rPr lang="en-US" sz="2400" baseline="-25000" smtClean="0">
                <a:cs typeface="Arial" charset="0"/>
              </a:rPr>
              <a:t>2 </a:t>
            </a:r>
            <a:r>
              <a:rPr lang="en-US" sz="2400" smtClean="0">
                <a:cs typeface="Arial" charset="0"/>
              </a:rPr>
              <a:t>|] = elaborate [| D</a:t>
            </a:r>
            <a:r>
              <a:rPr lang="en-US" sz="2400" baseline="-25000" smtClean="0">
                <a:cs typeface="Arial" charset="0"/>
              </a:rPr>
              <a:t>2</a:t>
            </a:r>
            <a:r>
              <a:rPr lang="en-US" sz="2400" smtClean="0">
                <a:cs typeface="Arial" charset="0"/>
              </a:rPr>
              <a:t> |] • elaborate [| D</a:t>
            </a:r>
            <a:r>
              <a:rPr lang="en-US" sz="2400" baseline="-25000" smtClean="0">
                <a:cs typeface="Arial" charset="0"/>
              </a:rPr>
              <a:t>1</a:t>
            </a:r>
            <a:r>
              <a:rPr lang="en-US" sz="2400" smtClean="0">
                <a:cs typeface="Arial" charset="0"/>
              </a:rPr>
              <a:t> |]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  <a:cs typeface="Arial" charset="0"/>
              </a:rPr>
              <a:t>elaborate [| var Id |] env (sto, in, out) =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  <a:cs typeface="Arial" charset="0"/>
              </a:rPr>
              <a:t>	let (sto</a:t>
            </a:r>
            <a:r>
              <a:rPr lang="en-US" sz="2400" baseline="-25000" smtClean="0">
                <a:solidFill>
                  <a:srgbClr val="0066FF"/>
                </a:solidFill>
                <a:cs typeface="Arial" charset="0"/>
              </a:rPr>
              <a:t>1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, loc) = allocate sto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  <a:cs typeface="Arial" charset="0"/>
              </a:rPr>
              <a:t>    in ( </a:t>
            </a:r>
            <a:r>
              <a:rPr lang="en-US" sz="2400" smtClean="0">
                <a:solidFill>
                  <a:srgbClr val="9933FF"/>
                </a:solidFill>
                <a:cs typeface="Arial" charset="0"/>
              </a:rPr>
              <a:t>extendEnv  env  Id  loc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,  </a:t>
            </a:r>
            <a:r>
              <a:rPr lang="en-US" sz="2400" smtClean="0">
                <a:solidFill>
                  <a:srgbClr val="66FF66"/>
                </a:solidFill>
                <a:cs typeface="Arial" charset="0"/>
              </a:rPr>
              <a:t>(sto</a:t>
            </a:r>
            <a:r>
              <a:rPr lang="en-US" sz="2400" baseline="-25000" smtClean="0">
                <a:solidFill>
                  <a:srgbClr val="66FF66"/>
                </a:solidFill>
                <a:cs typeface="Arial" charset="0"/>
              </a:rPr>
              <a:t>1</a:t>
            </a:r>
            <a:r>
              <a:rPr lang="en-US" sz="2400" smtClean="0">
                <a:solidFill>
                  <a:srgbClr val="66FF66"/>
                </a:solidFill>
                <a:cs typeface="Arial" charset="0"/>
              </a:rPr>
              <a:t>, in ,out)</a:t>
            </a:r>
            <a:r>
              <a:rPr lang="en-US" sz="2400" smtClean="0">
                <a:solidFill>
                  <a:srgbClr val="0066FF"/>
                </a:solidFill>
                <a:cs typeface="Arial" charset="0"/>
              </a:rPr>
              <a:t> 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execute: Command </a:t>
            </a:r>
            <a:r>
              <a:rPr lang="en-US" sz="2800" smtClean="0">
                <a:sym typeface="Wingdings" pitchFamily="2" charset="2"/>
              </a:rPr>
              <a:t> Environment </a:t>
            </a:r>
            <a:r>
              <a:rPr lang="en-US" sz="2800" smtClean="0"/>
              <a:t> State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State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Command ::= Command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       </a:t>
            </a:r>
            <a:r>
              <a:rPr lang="en-US" sz="2800" smtClean="0">
                <a:solidFill>
                  <a:srgbClr val="0066FF"/>
                </a:solidFill>
              </a:rPr>
              <a:t>| Identifier :=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| skip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hlink"/>
                </a:solidFill>
              </a:rPr>
              <a:t>          </a:t>
            </a:r>
            <a:r>
              <a:rPr lang="en-US" sz="2800" smtClean="0"/>
              <a:t>| </a:t>
            </a:r>
            <a:r>
              <a:rPr lang="en-US" sz="2800" smtClean="0">
                <a:solidFill>
                  <a:srgbClr val="0066FF"/>
                </a:solidFill>
              </a:rPr>
              <a:t>read Identifier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| write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| if Expression then Command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  else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| while Expression then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</a:t>
            </a:r>
            <a:r>
              <a:rPr lang="en-US" sz="2800" smtClean="0">
                <a:solidFill>
                  <a:srgbClr val="0066FF"/>
                </a:solidFill>
              </a:rPr>
              <a:t>| declare Block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execute: Command </a:t>
            </a:r>
            <a:r>
              <a:rPr lang="en-US" smtClean="0">
                <a:sym typeface="Wingdings" pitchFamily="2" charset="2"/>
              </a:rPr>
              <a:t> Environment </a:t>
            </a:r>
            <a:r>
              <a:rPr lang="en-US" smtClean="0"/>
              <a:t> State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State </a:t>
            </a:r>
          </a:p>
          <a:p>
            <a:pPr eaLnBrk="1" hangingPunct="1">
              <a:buFontTx/>
              <a:buNone/>
            </a:pPr>
            <a:r>
              <a:rPr lang="en-US" smtClean="0"/>
              <a:t>perform: Block </a:t>
            </a:r>
            <a:r>
              <a:rPr lang="en-US" smtClean="0">
                <a:sym typeface="Wingdings" pitchFamily="2" charset="2"/>
              </a:rPr>
              <a:t> Environment  State  State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execute [| declare B |] env s =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		perform [| B |] env s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360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execute: Command </a:t>
            </a:r>
            <a:r>
              <a:rPr lang="en-US" sz="2400" smtClean="0">
                <a:sym typeface="Wingdings" pitchFamily="2" charset="2"/>
              </a:rPr>
              <a:t> Environment </a:t>
            </a:r>
            <a:r>
              <a:rPr lang="en-US" sz="2400" smtClean="0"/>
              <a:t> State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State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execute [| Id := E |] env (sto, in, out)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if env(Id) </a:t>
            </a:r>
            <a:r>
              <a:rPr lang="en-US" sz="2400" smtClean="0">
                <a:cs typeface="Arial" charset="0"/>
              </a:rPr>
              <a:t>≠ unbound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then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(   </a:t>
            </a:r>
            <a:r>
              <a:rPr lang="en-US" sz="2400" smtClean="0">
                <a:solidFill>
                  <a:srgbClr val="0066FF"/>
                </a:solidFill>
              </a:rPr>
              <a:t>updateSto (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  sto,  </a:t>
            </a:r>
            <a:r>
              <a:rPr lang="en-US" sz="2400" smtClean="0"/>
              <a:t>//current store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   env(Id),  </a:t>
            </a:r>
            <a:r>
              <a:rPr lang="en-US" sz="2400" smtClean="0"/>
              <a:t>//location in current env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  evaluate [|E|] env s  </a:t>
            </a:r>
            <a:r>
              <a:rPr lang="en-US" sz="2400" smtClean="0"/>
              <a:t>//value of expr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in,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out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else </a:t>
            </a:r>
            <a:r>
              <a:rPr lang="en-US" sz="2400" smtClean="0">
                <a:solidFill>
                  <a:srgbClr val="0066FF"/>
                </a:solidFill>
              </a:rPr>
              <a:t>error </a:t>
            </a:r>
            <a:r>
              <a:rPr lang="en-US" sz="2400" smtClean="0"/>
              <a:t> //Id not bound in current env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execute: Command </a:t>
            </a:r>
            <a:r>
              <a:rPr lang="en-US" sz="2400" smtClean="0">
                <a:sym typeface="Wingdings" pitchFamily="2" charset="2"/>
              </a:rPr>
              <a:t> Environment </a:t>
            </a:r>
            <a:r>
              <a:rPr lang="en-US" sz="2400" smtClean="0"/>
              <a:t> State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State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execute [| read ID |] env (sto, n::ns, out)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if env(Id) </a:t>
            </a:r>
            <a:r>
              <a:rPr lang="en-US" sz="2400" smtClean="0">
                <a:cs typeface="Arial" charset="0"/>
              </a:rPr>
              <a:t>≠ unbound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then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(   </a:t>
            </a:r>
            <a:r>
              <a:rPr lang="en-US" sz="2400" smtClean="0">
                <a:solidFill>
                  <a:srgbClr val="0066FF"/>
                </a:solidFill>
              </a:rPr>
              <a:t>updateSto (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  sto,  </a:t>
            </a:r>
            <a:r>
              <a:rPr lang="en-US" sz="2400" smtClean="0"/>
              <a:t>//current store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   env(Id),  </a:t>
            </a:r>
            <a:r>
              <a:rPr lang="en-US" sz="2400" smtClean="0"/>
              <a:t>//location in current env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  n  </a:t>
            </a:r>
            <a:r>
              <a:rPr lang="en-US" sz="2400" smtClean="0"/>
              <a:t>//value of input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ns,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else </a:t>
            </a:r>
            <a:r>
              <a:rPr lang="en-US" sz="2400" smtClean="0">
                <a:solidFill>
                  <a:srgbClr val="0066FF"/>
                </a:solidFill>
              </a:rPr>
              <a:t>error</a:t>
            </a:r>
            <a:r>
              <a:rPr lang="en-US" sz="2400" smtClean="0"/>
              <a:t> //Id unbound in this env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</a:t>
            </a:r>
            <a:endParaRPr lang="en-US" sz="240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Expression ::= Identifier</a:t>
            </a:r>
          </a:p>
          <a:p>
            <a:pPr eaLnBrk="1" hangingPunct="1">
              <a:buFontTx/>
              <a:buNone/>
            </a:pPr>
            <a:r>
              <a:rPr lang="en-US" sz="2800" smtClean="0"/>
              <a:t>evaluate : Expression </a:t>
            </a:r>
            <a:r>
              <a:rPr lang="en-US" sz="2800" smtClean="0">
                <a:sym typeface="Wingdings" pitchFamily="2" charset="2"/>
              </a:rPr>
              <a:t> Environment </a:t>
            </a:r>
            <a:r>
              <a:rPr lang="en-US" sz="2800" smtClean="0"/>
              <a:t> State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storable_type 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800" smtClean="0"/>
              <a:t>evaluate [| Id |] env (sto,in,out) =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 </a:t>
            </a:r>
            <a:r>
              <a:rPr lang="en-US" sz="2800" smtClean="0">
                <a:solidFill>
                  <a:srgbClr val="0066FF"/>
                </a:solidFill>
              </a:rPr>
              <a:t>let loc = env(Id)</a:t>
            </a:r>
            <a:r>
              <a:rPr lang="en-US" sz="2800" smtClean="0"/>
              <a:t>  //look up location in env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</a:t>
            </a:r>
            <a:r>
              <a:rPr lang="en-US" sz="2800" smtClean="0">
                <a:solidFill>
                  <a:srgbClr val="0066FF"/>
                </a:solidFill>
              </a:rPr>
              <a:t>in  if (loc </a:t>
            </a:r>
            <a:r>
              <a:rPr lang="en-US" sz="2800" smtClean="0">
                <a:solidFill>
                  <a:srgbClr val="0066FF"/>
                </a:solidFill>
                <a:cs typeface="Arial" charset="0"/>
              </a:rPr>
              <a:t>≠ unbound)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  <a:cs typeface="Arial" charset="0"/>
              </a:rPr>
              <a:t>           then sto(loc)  </a:t>
            </a:r>
            <a:r>
              <a:rPr lang="en-US" sz="2800" smtClean="0">
                <a:cs typeface="Arial" charset="0"/>
              </a:rPr>
              <a:t>//get value at location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  <a:cs typeface="Arial" charset="0"/>
              </a:rPr>
              <a:t>           else undefined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  <a:cs typeface="Arial" charset="0"/>
              </a:rPr>
              <a:t>     end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mtClean="0"/>
              <a:t>Take language with assignment, skip, read, and write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Implement in ML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Abstract 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Program ::= Command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Command ::= Command Command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       | Identifier :=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      |  read Identifier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 |  write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 | skip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Expression ::= Identifier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           | Number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           | Expression + Expression</a:t>
            </a:r>
          </a:p>
          <a:p>
            <a:pPr eaLnBrk="1" hangingPunct="1"/>
            <a:endParaRPr lang="en-US" sz="400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Syntactic domain</a:t>
            </a:r>
            <a:endParaRPr lang="en-US" i="1" smtClean="0"/>
          </a:p>
          <a:p>
            <a:pPr lvl="1" eaLnBrk="1" hangingPunct="1">
              <a:buFontTx/>
              <a:buNone/>
            </a:pPr>
            <a:r>
              <a:rPr lang="en-US" smtClean="0"/>
              <a:t>P: Program</a:t>
            </a:r>
          </a:p>
          <a:p>
            <a:pPr lvl="1" eaLnBrk="1" hangingPunct="1">
              <a:buFontTx/>
              <a:buNone/>
            </a:pPr>
            <a:r>
              <a:rPr lang="en-US" smtClean="0"/>
              <a:t>C: Command</a:t>
            </a:r>
          </a:p>
          <a:p>
            <a:pPr lvl="1" eaLnBrk="1" hangingPunct="1">
              <a:buFontTx/>
              <a:buNone/>
            </a:pPr>
            <a:r>
              <a:rPr lang="en-US" smtClean="0"/>
              <a:t>E: Expression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N: Number</a:t>
            </a:r>
          </a:p>
          <a:p>
            <a:pPr lvl="1" eaLnBrk="1" hangingPunct="1">
              <a:buFontTx/>
              <a:buNone/>
            </a:pPr>
            <a:r>
              <a:rPr lang="en-US" smtClean="0"/>
              <a:t>Id: Identifier</a:t>
            </a:r>
          </a:p>
          <a:p>
            <a:pPr eaLnBrk="1" hangingPunct="1">
              <a:buFontTx/>
              <a:buNone/>
            </a:pPr>
            <a:endParaRPr lang="en-US" sz="4000" smtClean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3600" smtClean="0"/>
              <a:t>Semantic domain</a:t>
            </a:r>
            <a:br>
              <a:rPr lang="en-US" sz="36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n: Integer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 sto: Store: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      Identifier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(Integer + undefined)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in: Input: [Integer]  </a:t>
            </a:r>
            <a:br>
              <a:rPr lang="en-US" smtClean="0"/>
            </a:br>
            <a:r>
              <a:rPr lang="en-US" smtClean="0"/>
              <a:t>	represents the remaining input values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out: Output: [Integer] </a:t>
            </a:r>
            <a:br>
              <a:rPr lang="en-US" smtClean="0"/>
            </a:br>
            <a:r>
              <a:rPr lang="en-US" smtClean="0"/>
              <a:t>	represents the values output so far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s: State: Store x Input x Output </a:t>
            </a:r>
            <a:br>
              <a:rPr lang="en-US" smtClean="0"/>
            </a:br>
            <a:r>
              <a:rPr lang="en-US" smtClean="0"/>
              <a:t>	the state now includes the store and input and output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literals are sequences of 0 and 1s.</a:t>
            </a:r>
          </a:p>
          <a:p>
            <a:pPr eaLnBrk="1" hangingPunct="1"/>
            <a:r>
              <a:rPr lang="en-US" smtClean="0"/>
              <a:t>The meaning is its value in base 10.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Binary literals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Semantic functions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3200" smtClean="0"/>
              <a:t>meaning : Program </a:t>
            </a:r>
            <a:r>
              <a:rPr lang="en-US" sz="3200" smtClean="0">
                <a:sym typeface="Wingdings" pitchFamily="2" charset="2"/>
              </a:rPr>
              <a:t></a:t>
            </a:r>
            <a:r>
              <a:rPr lang="en-US" sz="3200" smtClean="0"/>
              <a:t> (Input </a:t>
            </a:r>
            <a:r>
              <a:rPr lang="en-US" sz="3200" smtClean="0">
                <a:sym typeface="Wingdings" pitchFamily="2" charset="2"/>
              </a:rPr>
              <a:t> Output)</a:t>
            </a:r>
            <a:endParaRPr lang="en-US" sz="3200" smtClean="0"/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r>
              <a:rPr lang="en-US" sz="3200" smtClean="0"/>
              <a:t>execute: Command </a:t>
            </a:r>
            <a:r>
              <a:rPr lang="en-US" sz="3200" smtClean="0">
                <a:sym typeface="Wingdings" pitchFamily="2" charset="2"/>
              </a:rPr>
              <a:t></a:t>
            </a:r>
            <a:r>
              <a:rPr lang="en-US" sz="3200" smtClean="0"/>
              <a:t> State </a:t>
            </a:r>
            <a:r>
              <a:rPr lang="en-US" sz="3200" smtClean="0">
                <a:sym typeface="Wingdings" pitchFamily="2" charset="2"/>
              </a:rPr>
              <a:t></a:t>
            </a:r>
            <a:r>
              <a:rPr lang="en-US" sz="3200" smtClean="0"/>
              <a:t> State 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r>
              <a:rPr lang="en-US" sz="3200" smtClean="0"/>
              <a:t>evaluate : Expression </a:t>
            </a:r>
            <a:r>
              <a:rPr lang="en-US" sz="3200" smtClean="0">
                <a:sym typeface="Wingdings" pitchFamily="2" charset="2"/>
              </a:rPr>
              <a:t></a:t>
            </a:r>
            <a:r>
              <a:rPr lang="en-US" sz="3200" smtClean="0"/>
              <a:t> State </a:t>
            </a:r>
            <a:r>
              <a:rPr lang="en-US" sz="3200" smtClean="0">
                <a:sym typeface="Wingdings" pitchFamily="2" charset="2"/>
              </a:rPr>
              <a:t></a:t>
            </a:r>
            <a:r>
              <a:rPr lang="en-US" sz="320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		Integer + undefined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r>
              <a:rPr lang="en-US" sz="3200" smtClean="0"/>
              <a:t>value : Number </a:t>
            </a:r>
            <a:r>
              <a:rPr lang="en-US" sz="3200" smtClean="0">
                <a:sym typeface="Wingdings" pitchFamily="2" charset="2"/>
              </a:rPr>
              <a:t></a:t>
            </a:r>
            <a:r>
              <a:rPr lang="en-US" sz="3200" smtClean="0"/>
              <a:t> Integer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Auxiliary functions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3200" smtClean="0"/>
              <a:t>empty: Store;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empty = λ Id . undefined  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r>
              <a:rPr lang="en-US" sz="3200" smtClean="0"/>
              <a:t>update : (Store, Identifier, Integer) </a:t>
            </a:r>
            <a:r>
              <a:rPr lang="en-US" sz="3200" smtClean="0">
                <a:sym typeface="Wingdings" pitchFamily="2" charset="2"/>
              </a:rPr>
              <a:t></a:t>
            </a:r>
            <a:r>
              <a:rPr lang="en-US" sz="3200" smtClean="0"/>
              <a:t> Store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update (sto, Id1, n) Id2 =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           if Id1 = Id2 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           then n 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           else sto Id2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Expression ::= Identifier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 | Number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 | Expression +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 : Expression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State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             (Integer + undefined)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evaluate[| N |] s = value [|N|]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evaluate[| Id  |] (sto, in, out)  = sto(Id)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evaluate[| E1 + E2 |] (sto, in, out) 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evaluate [| E1 |] sto + evaluate [| E2 |] sto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remark:  a + b returns undefined if either a or b is undefined</a:t>
            </a:r>
          </a:p>
          <a:p>
            <a:pPr eaLnBrk="1" hangingPunct="1">
              <a:buFontTx/>
              <a:buNone/>
            </a:pPr>
            <a:endParaRPr lang="en-US" sz="400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execute: Command </a:t>
            </a:r>
            <a:r>
              <a:rPr lang="en-US" sz="2400" smtClean="0">
                <a:sym typeface="Wingdings" pitchFamily="2" charset="2"/>
              </a:rPr>
              <a:t> State  State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execute[| skip |] s = 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execute[| Id := E |] (sto, in, out) = </a:t>
            </a:r>
            <a:br>
              <a:rPr lang="en-US" sz="2400" smtClean="0"/>
            </a:br>
            <a:r>
              <a:rPr lang="en-US" sz="2400" smtClean="0"/>
              <a:t>             (update( sto, Id, evaluate [|E|] sto), in, out)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execute[| C1 C2 |] </a:t>
            </a:r>
            <a:br>
              <a:rPr lang="en-US" sz="2400" smtClean="0"/>
            </a:br>
            <a:r>
              <a:rPr lang="en-US" sz="2400" smtClean="0"/>
              <a:t>          = execute [| C2 |] </a:t>
            </a:r>
            <a:r>
              <a:rPr lang="en-US" sz="2400" smtClean="0">
                <a:cs typeface="Arial" charset="0"/>
              </a:rPr>
              <a:t>• </a:t>
            </a:r>
            <a:r>
              <a:rPr lang="en-US" sz="2400" smtClean="0"/>
              <a:t>execute [| C1 |]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execute[| read Id |](sto, n::ns, out) = (update(sto, Id, n), ns, out)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execute[| write E |](sto, in, out)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(sto, in, out @ evaluate [| E |] sto)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Define data types for elements of syntactic domain</a:t>
            </a:r>
          </a:p>
          <a:p>
            <a:pPr eaLnBrk="1" hangingPunct="1"/>
            <a:r>
              <a:rPr lang="en-US" sz="3600" smtClean="0"/>
              <a:t>Define data types for elements of semantic domain</a:t>
            </a:r>
          </a:p>
          <a:p>
            <a:pPr eaLnBrk="1" hangingPunct="1"/>
            <a:r>
              <a:rPr lang="en-US" sz="3600" smtClean="0"/>
              <a:t>Define semantic functions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Implementing denotational semantics in ML.</a:t>
            </a:r>
            <a:br>
              <a:rPr lang="en-US" sz="4000" smtClean="0"/>
            </a:br>
            <a:endParaRPr lang="en-US" sz="4000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(* </a:t>
            </a:r>
            <a:r>
              <a:rPr lang="en-US" sz="2400" smtClean="0"/>
              <a:t>Expression ::= Identifier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 | Number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        | Expression +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*)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datatype Expression  = </a:t>
            </a:r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      ident of string</a:t>
            </a:r>
            <a:br>
              <a:rPr lang="en-US" sz="3600" smtClean="0">
                <a:solidFill>
                  <a:srgbClr val="0066FF"/>
                </a:solidFill>
              </a:rPr>
            </a:br>
            <a:r>
              <a:rPr lang="en-US" sz="3600" smtClean="0">
                <a:solidFill>
                  <a:srgbClr val="0066FF"/>
                </a:solidFill>
              </a:rPr>
              <a:t>    | num of int</a:t>
            </a:r>
            <a:br>
              <a:rPr lang="en-US" sz="3600" smtClean="0">
                <a:solidFill>
                  <a:srgbClr val="0066FF"/>
                </a:solidFill>
              </a:rPr>
            </a:br>
            <a:r>
              <a:rPr lang="en-US" sz="3600" smtClean="0">
                <a:solidFill>
                  <a:srgbClr val="0066FF"/>
                </a:solidFill>
              </a:rPr>
              <a:t>    | add of Expression * Expression;</a:t>
            </a:r>
            <a:br>
              <a:rPr lang="en-US" sz="3600" smtClean="0">
                <a:solidFill>
                  <a:srgbClr val="0066FF"/>
                </a:solidFill>
              </a:rPr>
            </a:br>
            <a:endParaRPr lang="en-US" sz="36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(*Command ::= Command Command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       | Identifier :=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     |  read Identifier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         |  write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         | skip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datatype Command =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seq of Command * Command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| assign of string *Expression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| skip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| read of string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| write of Expression;</a:t>
            </a:r>
            <a:br>
              <a:rPr lang="en-US" smtClean="0">
                <a:solidFill>
                  <a:srgbClr val="0066FF"/>
                </a:solidFill>
              </a:rPr>
            </a:br>
            <a:endParaRPr lang="en-US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We could also introduce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datatype Program  = </a:t>
            </a:r>
            <a:r>
              <a:rPr lang="en-US" dirty="0" err="1" smtClean="0">
                <a:solidFill>
                  <a:srgbClr val="0066FF"/>
                </a:solidFill>
              </a:rPr>
              <a:t>prog</a:t>
            </a:r>
            <a:r>
              <a:rPr lang="en-US" dirty="0" smtClean="0">
                <a:solidFill>
                  <a:srgbClr val="0066FF"/>
                </a:solidFill>
              </a:rPr>
              <a:t> of Command;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but this isn’t really necessary since there is only one way of getting a program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Compare with AST nodes in our project—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in ML: use tagged element of a datatype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in Java:  use subclasses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(*p0 = “write 3”*)</a:t>
            </a:r>
            <a:br>
              <a:rPr lang="en-US" smtClean="0"/>
            </a:br>
            <a:r>
              <a:rPr lang="en-US" smtClean="0">
                <a:solidFill>
                  <a:srgbClr val="0066FF"/>
                </a:solidFill>
              </a:rPr>
              <a:t>val p0 = (write (num 3));</a:t>
            </a:r>
            <a:br>
              <a:rPr lang="en-US" smtClean="0">
                <a:solidFill>
                  <a:srgbClr val="0066FF"/>
                </a:solidFill>
              </a:rPr>
            </a:b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(* p1 = “x := 10; y := x + 1;” *)</a:t>
            </a:r>
            <a:br>
              <a:rPr lang="en-US" smtClean="0"/>
            </a:br>
            <a:r>
              <a:rPr lang="en-US" smtClean="0">
                <a:solidFill>
                  <a:srgbClr val="0066FF"/>
                </a:solidFill>
              </a:rPr>
              <a:t>val p1 = 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seq(assign("x",(num(10))),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 assign("y",(add(ident("x"),num(1))))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);</a:t>
            </a:r>
            <a:br>
              <a:rPr lang="en-US" smtClean="0">
                <a:solidFill>
                  <a:srgbClr val="0066FF"/>
                </a:solidFill>
              </a:rPr>
            </a:br>
            <a:endParaRPr lang="en-US" smtClean="0">
              <a:solidFill>
                <a:srgbClr val="0066FF"/>
              </a:solidFill>
            </a:endParaRP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p2= “read x; read y; z:= x+y; write z; “*)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val p2 = 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seq(read("x"),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seq(read("y"),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    seq(assign("z",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          add(ident("x"),ident("y"))),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        write(ident("z"))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        )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    )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);</a:t>
            </a:r>
            <a:br>
              <a:rPr lang="en-US" sz="2800" smtClean="0">
                <a:solidFill>
                  <a:srgbClr val="0066FF"/>
                </a:solidFill>
              </a:rPr>
            </a:b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We could write a parser to convert a string to a command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14431</TotalTime>
  <Words>3537</Words>
  <Application>Microsoft Office PowerPoint</Application>
  <PresentationFormat>On-screen Show (4:3)</PresentationFormat>
  <Paragraphs>766</Paragraphs>
  <Slides>105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Concourse</vt:lpstr>
      <vt:lpstr>COP 5556 Programming Language Principles</vt:lpstr>
      <vt:lpstr>Reference</vt:lpstr>
      <vt:lpstr>Semantics</vt:lpstr>
      <vt:lpstr>PowerPoint Presentation</vt:lpstr>
      <vt:lpstr> </vt:lpstr>
      <vt:lpstr> Denotational Semantics</vt:lpstr>
      <vt:lpstr>PowerPoint Presentation</vt:lpstr>
      <vt:lpstr>PowerPoint Presentation</vt:lpstr>
      <vt:lpstr>Example: Binary literals</vt:lpstr>
      <vt:lpstr>PowerPoint Presentation</vt:lpstr>
      <vt:lpstr>PowerPoint Presentation</vt:lpstr>
      <vt:lpstr>PowerPoint Presentation</vt:lpstr>
      <vt:lpstr>SSM  (Simple stack machine) language</vt:lpstr>
      <vt:lpstr>PowerPoint Presentation</vt:lpstr>
      <vt:lpstr>Denotational Semantics of SSM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memory</vt:lpstr>
      <vt:lpstr>PowerPoint Presentation</vt:lpstr>
      <vt:lpstr>PowerPoint Presentation</vt:lpstr>
      <vt:lpstr>PowerPoint Presentation</vt:lpstr>
      <vt:lpstr>PowerPoint Presentation</vt:lpstr>
      <vt:lpstr>More on Store</vt:lpstr>
      <vt:lpstr>PowerPoint Presentation</vt:lpstr>
      <vt:lpstr>PowerPoint Presentation</vt:lpstr>
      <vt:lpstr>PowerPoint Presentation</vt:lpstr>
      <vt:lpstr>Semantic functions</vt:lpstr>
      <vt:lpstr>Semantic functions</vt:lpstr>
      <vt:lpstr>Semantic functions</vt:lpstr>
      <vt:lpstr>Semantic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 the language with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scopes</vt:lpstr>
      <vt:lpstr>PowerPoint Presentation</vt:lpstr>
      <vt:lpstr>PowerPoint Presentation</vt:lpstr>
      <vt:lpstr>Auxilliary functions for environment </vt:lpstr>
      <vt:lpstr>PowerPoint Presentation</vt:lpstr>
      <vt:lpstr>Auxiliary functions for Store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Implementing denotational semantics in ML. 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</dc:title>
  <dc:creator>CISE DEPT</dc:creator>
  <cp:lastModifiedBy>Beverly Sanders</cp:lastModifiedBy>
  <cp:revision>30</cp:revision>
  <dcterms:created xsi:type="dcterms:W3CDTF">2006-10-16T15:28:27Z</dcterms:created>
  <dcterms:modified xsi:type="dcterms:W3CDTF">2017-03-22T13:56:46Z</dcterms:modified>
</cp:coreProperties>
</file>