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324" r:id="rId2"/>
    <p:sldId id="366" r:id="rId3"/>
    <p:sldId id="329" r:id="rId4"/>
    <p:sldId id="330" r:id="rId5"/>
    <p:sldId id="331" r:id="rId6"/>
    <p:sldId id="332" r:id="rId7"/>
    <p:sldId id="304" r:id="rId8"/>
    <p:sldId id="333" r:id="rId9"/>
    <p:sldId id="334" r:id="rId10"/>
    <p:sldId id="335" r:id="rId11"/>
    <p:sldId id="336" r:id="rId12"/>
    <p:sldId id="337" r:id="rId13"/>
    <p:sldId id="326" r:id="rId14"/>
    <p:sldId id="340" r:id="rId15"/>
    <p:sldId id="341" r:id="rId16"/>
    <p:sldId id="342" r:id="rId17"/>
    <p:sldId id="343" r:id="rId18"/>
    <p:sldId id="344" r:id="rId19"/>
    <p:sldId id="345" r:id="rId20"/>
    <p:sldId id="346" r:id="rId21"/>
    <p:sldId id="347" r:id="rId22"/>
    <p:sldId id="348" r:id="rId23"/>
    <p:sldId id="350" r:id="rId24"/>
    <p:sldId id="351" r:id="rId25"/>
    <p:sldId id="352" r:id="rId26"/>
    <p:sldId id="353" r:id="rId27"/>
    <p:sldId id="354" r:id="rId28"/>
    <p:sldId id="355" r:id="rId29"/>
    <p:sldId id="363" r:id="rId30"/>
    <p:sldId id="364" r:id="rId31"/>
    <p:sldId id="365" r:id="rId32"/>
    <p:sldId id="356" r:id="rId33"/>
    <p:sldId id="358" r:id="rId34"/>
    <p:sldId id="303" r:id="rId35"/>
    <p:sldId id="305" r:id="rId36"/>
    <p:sldId id="306" r:id="rId37"/>
    <p:sldId id="307" r:id="rId38"/>
    <p:sldId id="308" r:id="rId39"/>
    <p:sldId id="311" r:id="rId40"/>
    <p:sldId id="312" r:id="rId41"/>
    <p:sldId id="314" r:id="rId42"/>
    <p:sldId id="315" r:id="rId43"/>
    <p:sldId id="309" r:id="rId44"/>
    <p:sldId id="313" r:id="rId45"/>
    <p:sldId id="317" r:id="rId46"/>
    <p:sldId id="359" r:id="rId47"/>
    <p:sldId id="319" r:id="rId48"/>
    <p:sldId id="320" r:id="rId49"/>
    <p:sldId id="360" r:id="rId50"/>
    <p:sldId id="361" r:id="rId51"/>
    <p:sldId id="362" r:id="rId52"/>
    <p:sldId id="323" r:id="rId53"/>
    <p:sldId id="357" r:id="rId54"/>
  </p:sldIdLst>
  <p:sldSz cx="9144000" cy="6858000" type="screen4x3"/>
  <p:notesSz cx="9220200" cy="69469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1" autoAdjust="0"/>
    <p:restoredTop sz="86369" autoAdjust="0"/>
  </p:normalViewPr>
  <p:slideViewPr>
    <p:cSldViewPr>
      <p:cViewPr>
        <p:scale>
          <a:sx n="82" d="100"/>
          <a:sy n="82" d="100"/>
        </p:scale>
        <p:origin x="-1330" y="86"/>
      </p:cViewPr>
      <p:guideLst>
        <p:guide orient="horz" pos="2160"/>
        <p:guide pos="2880"/>
      </p:guideLst>
    </p:cSldViewPr>
  </p:slideViewPr>
  <p:outlineViewPr>
    <p:cViewPr>
      <p:scale>
        <a:sx n="33" d="100"/>
        <a:sy n="33" d="100"/>
      </p:scale>
      <p:origin x="48" y="32082"/>
    </p:cViewPr>
  </p:outlineViewPr>
  <p:notesTextViewPr>
    <p:cViewPr>
      <p:scale>
        <a:sx n="100" d="100"/>
        <a:sy n="100" d="100"/>
      </p:scale>
      <p:origin x="0" y="0"/>
    </p:cViewPr>
  </p:notesTextViewPr>
  <p:sorterViewPr>
    <p:cViewPr>
      <p:scale>
        <a:sx n="66" d="100"/>
        <a:sy n="66" d="100"/>
      </p:scale>
      <p:origin x="0" y="29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smtClean="0"/>
            </a:lvl1pPr>
          </a:lstStyle>
          <a:p>
            <a:pPr>
              <a:defRPr/>
            </a:pPr>
            <a:endParaRPr lang="en-US"/>
          </a:p>
        </p:txBody>
      </p:sp>
      <p:sp>
        <p:nvSpPr>
          <p:cNvPr id="122883" name="Rectangle 3"/>
          <p:cNvSpPr>
            <a:spLocks noGrp="1" noChangeArrowheads="1"/>
          </p:cNvSpPr>
          <p:nvPr>
            <p:ph type="dt" sz="quarter" idx="1"/>
          </p:nvPr>
        </p:nvSpPr>
        <p:spPr bwMode="auto">
          <a:xfrm>
            <a:off x="5222875" y="0"/>
            <a:ext cx="3995738"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smtClean="0"/>
            </a:lvl1pPr>
          </a:lstStyle>
          <a:p>
            <a:pPr>
              <a:defRPr/>
            </a:pPr>
            <a:endParaRPr lang="en-US"/>
          </a:p>
        </p:txBody>
      </p:sp>
      <p:sp>
        <p:nvSpPr>
          <p:cNvPr id="122884" name="Rectangle 4"/>
          <p:cNvSpPr>
            <a:spLocks noGrp="1" noChangeArrowheads="1"/>
          </p:cNvSpPr>
          <p:nvPr>
            <p:ph type="ftr" sz="quarter" idx="2"/>
          </p:nvPr>
        </p:nvSpPr>
        <p:spPr bwMode="auto">
          <a:xfrm>
            <a:off x="0" y="6599238"/>
            <a:ext cx="3994150"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smtClean="0"/>
            </a:lvl1pPr>
          </a:lstStyle>
          <a:p>
            <a:pPr>
              <a:defRPr/>
            </a:pPr>
            <a:endParaRPr lang="en-US"/>
          </a:p>
        </p:txBody>
      </p:sp>
      <p:sp>
        <p:nvSpPr>
          <p:cNvPr id="122885" name="Rectangle 5"/>
          <p:cNvSpPr>
            <a:spLocks noGrp="1" noChangeArrowheads="1"/>
          </p:cNvSpPr>
          <p:nvPr>
            <p:ph type="sldNum" sz="quarter" idx="3"/>
          </p:nvPr>
        </p:nvSpPr>
        <p:spPr bwMode="auto">
          <a:xfrm>
            <a:off x="5222875" y="6599238"/>
            <a:ext cx="3995738"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smtClean="0"/>
            </a:lvl1pPr>
          </a:lstStyle>
          <a:p>
            <a:pPr>
              <a:defRPr/>
            </a:pPr>
            <a:fld id="{5DDE2779-72CB-4336-804B-D7DE5E6FA38F}" type="slidenum">
              <a:rPr lang="en-US"/>
              <a:pPr>
                <a:defRPr/>
              </a:pPr>
              <a:t>‹#›</a:t>
            </a:fld>
            <a:endParaRPr lang="en-US"/>
          </a:p>
        </p:txBody>
      </p:sp>
    </p:spTree>
    <p:extLst>
      <p:ext uri="{BB962C8B-B14F-4D97-AF65-F5344CB8AC3E}">
        <p14:creationId xmlns:p14="http://schemas.microsoft.com/office/powerpoint/2010/main" val="166146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smtClean="0"/>
            </a:lvl1pPr>
          </a:lstStyle>
          <a:p>
            <a:pPr>
              <a:defRPr/>
            </a:pPr>
            <a:endParaRPr lang="en-US"/>
          </a:p>
        </p:txBody>
      </p:sp>
      <p:sp>
        <p:nvSpPr>
          <p:cNvPr id="9219" name="Rectangle 3"/>
          <p:cNvSpPr>
            <a:spLocks noGrp="1" noChangeArrowheads="1"/>
          </p:cNvSpPr>
          <p:nvPr>
            <p:ph type="dt" idx="1"/>
          </p:nvPr>
        </p:nvSpPr>
        <p:spPr bwMode="auto">
          <a:xfrm>
            <a:off x="5222875" y="0"/>
            <a:ext cx="3995738"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smtClean="0"/>
            </a:lvl1pPr>
          </a:lstStyle>
          <a:p>
            <a:pPr>
              <a:defRPr/>
            </a:pPr>
            <a:endParaRPr lang="en-US"/>
          </a:p>
        </p:txBody>
      </p:sp>
      <p:sp>
        <p:nvSpPr>
          <p:cNvPr id="52228" name="Rectangle 4"/>
          <p:cNvSpPr>
            <a:spLocks noGrp="1" noRot="1" noChangeAspect="1" noChangeArrowheads="1" noTextEdit="1"/>
          </p:cNvSpPr>
          <p:nvPr>
            <p:ph type="sldImg" idx="2"/>
          </p:nvPr>
        </p:nvSpPr>
        <p:spPr bwMode="auto">
          <a:xfrm>
            <a:off x="2873375" y="522288"/>
            <a:ext cx="3473450" cy="2605087"/>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22338" y="3300413"/>
            <a:ext cx="7375525" cy="312420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6599238"/>
            <a:ext cx="3994150"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smtClean="0"/>
            </a:lvl1pPr>
          </a:lstStyle>
          <a:p>
            <a:pPr>
              <a:defRPr/>
            </a:pPr>
            <a:endParaRPr lang="en-US"/>
          </a:p>
        </p:txBody>
      </p:sp>
      <p:sp>
        <p:nvSpPr>
          <p:cNvPr id="9223" name="Rectangle 7"/>
          <p:cNvSpPr>
            <a:spLocks noGrp="1" noChangeArrowheads="1"/>
          </p:cNvSpPr>
          <p:nvPr>
            <p:ph type="sldNum" sz="quarter" idx="5"/>
          </p:nvPr>
        </p:nvSpPr>
        <p:spPr bwMode="auto">
          <a:xfrm>
            <a:off x="5222875" y="6599238"/>
            <a:ext cx="3995738"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smtClean="0"/>
            </a:lvl1pPr>
          </a:lstStyle>
          <a:p>
            <a:pPr>
              <a:defRPr/>
            </a:pPr>
            <a:fld id="{94CE1E65-D6EE-4DED-BACF-77BDC02B2551}" type="slidenum">
              <a:rPr lang="en-US"/>
              <a:pPr>
                <a:defRPr/>
              </a:pPr>
              <a:t>‹#›</a:t>
            </a:fld>
            <a:endParaRPr lang="en-US"/>
          </a:p>
        </p:txBody>
      </p:sp>
    </p:spTree>
    <p:extLst>
      <p:ext uri="{BB962C8B-B14F-4D97-AF65-F5344CB8AC3E}">
        <p14:creationId xmlns:p14="http://schemas.microsoft.com/office/powerpoint/2010/main" val="556257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EA3D3D26-AE96-425C-A622-126478F108B0}"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D5DA978-9356-40F7-A2D7-3BCCB5F24F9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7B85092E-446E-4C29-83F6-DF1B2C12A6A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A854043-2DB7-4BAB-AC14-A88878AFCDDF}"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288422F-FA83-486B-A74F-0F36FD1E9EFC}"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FB1AAAF-F0A2-4BA6-9A57-E2931D61733F}"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C121D52A-3985-4945-AB03-A15D669CE01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AC2751C4-4639-4705-8E2E-8A87DE961E75}"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E6C351E5-34E8-42DC-AA9C-7374BC4778E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BE3B691F-A024-466E-AF42-E7F83E3295A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CB9BE4B4-3734-4001-8E9F-534585D93ECA}"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BD68D3C4-E063-4F7F-9C42-3A75A39A67A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en.wikipedia.org/wiki/Java_Classloader#cite_note-7" TargetMode="External"/><Relationship Id="rId3" Type="http://schemas.openxmlformats.org/officeDocument/2006/relationships/hyperlink" Target="http://en.wikipedia.org/wiki/Jython" TargetMode="External"/><Relationship Id="rId7" Type="http://schemas.openxmlformats.org/officeDocument/2006/relationships/hyperlink" Target="http://en.wikipedia.org/wiki/Encryption"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2.xml"/><Relationship Id="rId6" Type="http://schemas.openxmlformats.org/officeDocument/2006/relationships/hyperlink" Target="http://en.wikipedia.org/wiki/Java_bytecode" TargetMode="External"/><Relationship Id="rId5" Type="http://schemas.openxmlformats.org/officeDocument/2006/relationships/hyperlink" Target="http://en.wikipedia.org/wiki/Extensibility" TargetMode="External"/><Relationship Id="rId10" Type="http://schemas.openxmlformats.org/officeDocument/2006/relationships/hyperlink" Target="http://en.wikipedia.org/wiki/Aspect-oriented_programming" TargetMode="External"/><Relationship Id="rId4" Type="http://schemas.openxmlformats.org/officeDocument/2006/relationships/hyperlink" Target="http://en.wikipedia.org/wiki/JavaBean" TargetMode="External"/><Relationship Id="rId9" Type="http://schemas.openxmlformats.org/officeDocument/2006/relationships/hyperlink" Target="http://en.wikipedia.org/wiki/Aspect_weav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COP </a:t>
            </a:r>
            <a:r>
              <a:rPr lang="en-US" dirty="0" smtClean="0"/>
              <a:t>5556 Programming Language Principles</a:t>
            </a:r>
            <a:endParaRPr lang="en-US" dirty="0"/>
          </a:p>
        </p:txBody>
      </p:sp>
      <p:sp>
        <p:nvSpPr>
          <p:cNvPr id="2051" name="Rectangle 3"/>
          <p:cNvSpPr>
            <a:spLocks noGrp="1" noChangeArrowheads="1"/>
          </p:cNvSpPr>
          <p:nvPr>
            <p:ph type="subTitle" idx="1"/>
          </p:nvPr>
        </p:nvSpPr>
        <p:spPr/>
        <p:txBody>
          <a:bodyPr>
            <a:normAutofit fontScale="77500" lnSpcReduction="20000"/>
          </a:bodyPr>
          <a:lstStyle/>
          <a:p>
            <a:pPr algn="ctr" eaLnBrk="1" hangingPunct="1">
              <a:buFontTx/>
              <a:buNone/>
            </a:pPr>
            <a:endParaRPr lang="en-US" sz="4000" dirty="0" smtClean="0"/>
          </a:p>
          <a:p>
            <a:r>
              <a:rPr lang="en-US" sz="3200" dirty="0"/>
              <a:t>Language implementation and code </a:t>
            </a:r>
            <a:r>
              <a:rPr lang="en-US" sz="3200" dirty="0" smtClean="0"/>
              <a:t>improvement</a:t>
            </a:r>
            <a:endParaRPr lang="en-US" sz="4000" dirty="0" smtClean="0"/>
          </a:p>
        </p:txBody>
      </p:sp>
      <p:sp>
        <p:nvSpPr>
          <p:cNvPr id="2050" name="Slide Number Placeholder 5"/>
          <p:cNvSpPr>
            <a:spLocks noGrp="1"/>
          </p:cNvSpPr>
          <p:nvPr>
            <p:ph type="sldNum" sz="quarter" idx="12"/>
          </p:nvPr>
        </p:nvSpPr>
        <p:spPr>
          <a:noFill/>
        </p:spPr>
        <p:txBody>
          <a:bodyPr/>
          <a:lstStyle/>
          <a:p>
            <a:fld id="{3376AE71-614D-4A7E-BDE4-9E1FAD1D6745}" type="slidenum">
              <a:rPr lang="en-US"/>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533400"/>
            <a:ext cx="8229600" cy="5592763"/>
          </a:xfrm>
        </p:spPr>
        <p:txBody>
          <a:bodyPr/>
          <a:lstStyle/>
          <a:p>
            <a:pPr eaLnBrk="1" hangingPunct="1"/>
            <a:r>
              <a:rPr lang="en-US" sz="2800" smtClean="0"/>
              <a:t>Machine independent code improvement</a:t>
            </a:r>
          </a:p>
          <a:p>
            <a:pPr lvl="1" eaLnBrk="1" hangingPunct="1"/>
            <a:r>
              <a:rPr lang="en-US" sz="2400" smtClean="0"/>
              <a:t>Transformations on the control flow graph. </a:t>
            </a:r>
          </a:p>
          <a:p>
            <a:pPr lvl="2" eaLnBrk="1" hangingPunct="1"/>
            <a:r>
              <a:rPr lang="en-US" sz="2000" smtClean="0">
                <a:solidFill>
                  <a:srgbClr val="0000FF"/>
                </a:solidFill>
              </a:rPr>
              <a:t>local code</a:t>
            </a:r>
            <a:r>
              <a:rPr lang="en-US" sz="2000" i="1" smtClean="0"/>
              <a:t> </a:t>
            </a:r>
            <a:r>
              <a:rPr lang="en-US" sz="2000" smtClean="0">
                <a:solidFill>
                  <a:srgbClr val="0000FF"/>
                </a:solidFill>
              </a:rPr>
              <a:t>improvement</a:t>
            </a:r>
            <a:r>
              <a:rPr lang="en-US" sz="2000" smtClean="0"/>
              <a:t> modifies the instruction sequence </a:t>
            </a:r>
            <a:r>
              <a:rPr lang="en-US" sz="2000" smtClean="0">
                <a:solidFill>
                  <a:schemeClr val="hlink"/>
                </a:solidFill>
              </a:rPr>
              <a:t>within each basic block</a:t>
            </a:r>
            <a:r>
              <a:rPr lang="en-US" sz="2000" smtClean="0"/>
              <a:t> to eliminate redundant loads, stores, and arithmetic computations</a:t>
            </a:r>
          </a:p>
          <a:p>
            <a:pPr lvl="2" eaLnBrk="1" hangingPunct="1"/>
            <a:r>
              <a:rPr lang="en-US" sz="2000" smtClean="0">
                <a:solidFill>
                  <a:srgbClr val="0000FF"/>
                </a:solidFill>
              </a:rPr>
              <a:t>global code improvement</a:t>
            </a:r>
            <a:r>
              <a:rPr lang="en-US" sz="2000" smtClean="0"/>
              <a:t> identifies and removes a variety of redundancies </a:t>
            </a:r>
            <a:r>
              <a:rPr lang="en-US" sz="2000" smtClean="0">
                <a:solidFill>
                  <a:schemeClr val="hlink"/>
                </a:solidFill>
              </a:rPr>
              <a:t>across the boundaries between basic blocks within a subroutine</a:t>
            </a:r>
          </a:p>
          <a:p>
            <a:pPr lvl="3" eaLnBrk="1" hangingPunct="1"/>
            <a:r>
              <a:rPr lang="en-US" sz="1800" smtClean="0"/>
              <a:t>an expression whose value is computed immediately before an if statement need not be recomputed after else</a:t>
            </a:r>
          </a:p>
          <a:p>
            <a:pPr lvl="3" eaLnBrk="1" hangingPunct="1"/>
            <a:r>
              <a:rPr lang="en-US" sz="1800" smtClean="0"/>
              <a:t>An expression that appears within the body of a loop need only be evaluated once if its value will not change in subsequent iterations</a:t>
            </a:r>
          </a:p>
          <a:p>
            <a:pPr lvl="2" eaLnBrk="1" hangingPunct="1"/>
            <a:r>
              <a:rPr lang="en-US" sz="2000" smtClean="0"/>
              <a:t>Some global improvements change the number of basic blocks and/or the arcs among them</a:t>
            </a:r>
          </a:p>
          <a:p>
            <a:pPr eaLnBrk="1" hangingPunct="1"/>
            <a:endParaRPr lang="en-US" sz="2800" smtClean="0"/>
          </a:p>
        </p:txBody>
      </p:sp>
      <p:sp>
        <p:nvSpPr>
          <p:cNvPr id="10242" name="Slide Number Placeholder 5"/>
          <p:cNvSpPr>
            <a:spLocks noGrp="1"/>
          </p:cNvSpPr>
          <p:nvPr>
            <p:ph type="sldNum" sz="quarter" idx="12"/>
          </p:nvPr>
        </p:nvSpPr>
        <p:spPr>
          <a:noFill/>
        </p:spPr>
        <p:txBody>
          <a:bodyPr/>
          <a:lstStyle/>
          <a:p>
            <a:fld id="{321F3DDA-D6B0-4396-A676-72A97273E8B9}"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457200"/>
            <a:ext cx="8229600" cy="5668963"/>
          </a:xfrm>
        </p:spPr>
        <p:txBody>
          <a:bodyPr/>
          <a:lstStyle/>
          <a:p>
            <a:pPr eaLnBrk="1" hangingPunct="1"/>
            <a:r>
              <a:rPr lang="en-US" smtClean="0"/>
              <a:t>Target code generation</a:t>
            </a:r>
          </a:p>
          <a:p>
            <a:pPr lvl="1" eaLnBrk="1" hangingPunct="1"/>
            <a:r>
              <a:rPr lang="en-US" smtClean="0"/>
              <a:t>strings the basic blocks together into a linear program, </a:t>
            </a:r>
          </a:p>
          <a:p>
            <a:pPr lvl="1" eaLnBrk="1" hangingPunct="1"/>
            <a:r>
              <a:rPr lang="en-US" smtClean="0"/>
              <a:t>translates each block into the instruction set of the target machine</a:t>
            </a:r>
          </a:p>
          <a:p>
            <a:pPr lvl="1" eaLnBrk="1" hangingPunct="1"/>
            <a:r>
              <a:rPr lang="en-US" smtClean="0"/>
              <a:t>generates branch instructions (or “fall-throughs”) that correspond to the arcs of the control flow graph. </a:t>
            </a:r>
          </a:p>
          <a:p>
            <a:pPr lvl="1" eaLnBrk="1" hangingPunct="1"/>
            <a:r>
              <a:rPr lang="en-US" smtClean="0"/>
              <a:t>The output of this phase differs from real assembly language primarily in its continued reliance on virtual registers</a:t>
            </a:r>
          </a:p>
          <a:p>
            <a:pPr eaLnBrk="1" hangingPunct="1"/>
            <a:endParaRPr lang="en-US" smtClean="0"/>
          </a:p>
        </p:txBody>
      </p:sp>
      <p:sp>
        <p:nvSpPr>
          <p:cNvPr id="11266" name="Slide Number Placeholder 5"/>
          <p:cNvSpPr>
            <a:spLocks noGrp="1"/>
          </p:cNvSpPr>
          <p:nvPr>
            <p:ph type="sldNum" sz="quarter" idx="12"/>
          </p:nvPr>
        </p:nvSpPr>
        <p:spPr>
          <a:noFill/>
        </p:spPr>
        <p:txBody>
          <a:bodyPr/>
          <a:lstStyle/>
          <a:p>
            <a:fld id="{B668EC0A-0ED1-47CF-9764-165761AA1758}"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457200"/>
            <a:ext cx="8229600" cy="5668963"/>
          </a:xfrm>
        </p:spPr>
        <p:txBody>
          <a:bodyPr/>
          <a:lstStyle/>
          <a:p>
            <a:pPr eaLnBrk="1" hangingPunct="1"/>
            <a:r>
              <a:rPr lang="en-US" smtClean="0"/>
              <a:t>Machine specific code improvement </a:t>
            </a:r>
          </a:p>
          <a:p>
            <a:pPr lvl="1" eaLnBrk="1" hangingPunct="1"/>
            <a:r>
              <a:rPr lang="en-US" smtClean="0"/>
              <a:t>register allocation </a:t>
            </a:r>
          </a:p>
          <a:p>
            <a:pPr lvl="2" eaLnBrk="1" hangingPunct="1"/>
            <a:r>
              <a:rPr lang="en-US" smtClean="0"/>
              <a:t>map the unlimited virtual registers onto the bounded set of registers available in the target machine</a:t>
            </a:r>
          </a:p>
          <a:p>
            <a:pPr lvl="2" eaLnBrk="1" hangingPunct="1"/>
            <a:r>
              <a:rPr lang="en-US" smtClean="0"/>
              <a:t>If there aren’t enough architectural registers to go around, we may need to generate additional loads and stores to multiplex a given architectural register among two or more virtual registers</a:t>
            </a:r>
          </a:p>
          <a:p>
            <a:pPr lvl="1" eaLnBrk="1" hangingPunct="1"/>
            <a:r>
              <a:rPr lang="en-US" smtClean="0"/>
              <a:t>instruction scheduling </a:t>
            </a:r>
          </a:p>
          <a:p>
            <a:pPr lvl="2" eaLnBrk="1" hangingPunct="1"/>
            <a:r>
              <a:rPr lang="en-US" smtClean="0"/>
              <a:t>reordering the instructions of each basic block to fill the pipeline(s) of the target machine</a:t>
            </a:r>
          </a:p>
          <a:p>
            <a:pPr lvl="1" eaLnBrk="1" hangingPunct="1"/>
            <a:r>
              <a:rPr lang="en-US" smtClean="0"/>
              <a:t>code improvement</a:t>
            </a:r>
          </a:p>
          <a:p>
            <a:pPr eaLnBrk="1" hangingPunct="1"/>
            <a:endParaRPr lang="en-US" smtClean="0"/>
          </a:p>
        </p:txBody>
      </p:sp>
      <p:sp>
        <p:nvSpPr>
          <p:cNvPr id="12290" name="Slide Number Placeholder 5"/>
          <p:cNvSpPr>
            <a:spLocks noGrp="1"/>
          </p:cNvSpPr>
          <p:nvPr>
            <p:ph type="sldNum" sz="quarter" idx="12"/>
          </p:nvPr>
        </p:nvSpPr>
        <p:spPr>
          <a:noFill/>
        </p:spPr>
        <p:txBody>
          <a:bodyPr/>
          <a:lstStyle/>
          <a:p>
            <a:fld id="{3CF44BED-F132-4E8C-8F12-7019AB7D8D43}"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57200" y="685800"/>
            <a:ext cx="8229600" cy="5440363"/>
          </a:xfrm>
        </p:spPr>
        <p:txBody>
          <a:bodyPr/>
          <a:lstStyle/>
          <a:p>
            <a:pPr eaLnBrk="1" hangingPunct="1"/>
            <a:r>
              <a:rPr lang="en-US" smtClean="0"/>
              <a:t>IF Intermediate forms:  </a:t>
            </a:r>
          </a:p>
          <a:p>
            <a:pPr lvl="1" eaLnBrk="1" hangingPunct="1"/>
            <a:r>
              <a:rPr lang="en-US" smtClean="0"/>
              <a:t>Link between front and back end of compilers</a:t>
            </a:r>
          </a:p>
          <a:p>
            <a:pPr lvl="1" eaLnBrk="1" hangingPunct="1"/>
            <a:r>
              <a:rPr lang="en-US" smtClean="0"/>
              <a:t>Can be classified by their </a:t>
            </a:r>
            <a:r>
              <a:rPr lang="en-US" smtClean="0">
                <a:solidFill>
                  <a:srgbClr val="0000FF"/>
                </a:solidFill>
              </a:rPr>
              <a:t>level</a:t>
            </a:r>
            <a:r>
              <a:rPr lang="en-US" smtClean="0"/>
              <a:t>—degree of machine independence</a:t>
            </a:r>
          </a:p>
          <a:p>
            <a:pPr lvl="1" eaLnBrk="1" hangingPunct="1"/>
            <a:r>
              <a:rPr lang="en-US" smtClean="0"/>
              <a:t>Common examples:  </a:t>
            </a:r>
          </a:p>
          <a:p>
            <a:pPr lvl="2" eaLnBrk="1" hangingPunct="1"/>
            <a:r>
              <a:rPr lang="en-US" smtClean="0"/>
              <a:t>trees or DAGs</a:t>
            </a:r>
          </a:p>
          <a:p>
            <a:pPr lvl="2" eaLnBrk="1" hangingPunct="1"/>
            <a:r>
              <a:rPr lang="en-US" smtClean="0"/>
              <a:t>stack-based</a:t>
            </a:r>
          </a:p>
          <a:p>
            <a:pPr lvl="2" eaLnBrk="1" hangingPunct="1"/>
            <a:r>
              <a:rPr lang="en-US" smtClean="0"/>
              <a:t>3-address instructions</a:t>
            </a:r>
          </a:p>
          <a:p>
            <a:pPr lvl="1" eaLnBrk="1" hangingPunct="1"/>
            <a:r>
              <a:rPr lang="en-US" smtClean="0"/>
              <a:t>Many compilers use more than one intermediate form</a:t>
            </a:r>
          </a:p>
        </p:txBody>
      </p:sp>
      <p:sp>
        <p:nvSpPr>
          <p:cNvPr id="13314" name="Slide Number Placeholder 5"/>
          <p:cNvSpPr>
            <a:spLocks noGrp="1"/>
          </p:cNvSpPr>
          <p:nvPr>
            <p:ph type="sldNum" sz="quarter" idx="12"/>
          </p:nvPr>
        </p:nvSpPr>
        <p:spPr>
          <a:noFill/>
        </p:spPr>
        <p:txBody>
          <a:bodyPr/>
          <a:lstStyle/>
          <a:p>
            <a:fld id="{8DDF6D53-2A44-4E07-AADB-DE6F3BCB10DC}"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457200"/>
            <a:ext cx="8229600" cy="5668963"/>
          </a:xfrm>
        </p:spPr>
        <p:txBody>
          <a:bodyPr/>
          <a:lstStyle/>
          <a:p>
            <a:pPr lvl="1" eaLnBrk="1" hangingPunct="1"/>
            <a:r>
              <a:rPr lang="en-US" sz="3600" smtClean="0"/>
              <a:t>trees or DAGs</a:t>
            </a:r>
          </a:p>
          <a:p>
            <a:pPr lvl="2" eaLnBrk="1" hangingPunct="1"/>
            <a:r>
              <a:rPr lang="en-US" sz="3200" smtClean="0"/>
              <a:t>reflect structure of language</a:t>
            </a:r>
          </a:p>
          <a:p>
            <a:pPr lvl="2" eaLnBrk="1" hangingPunct="1"/>
            <a:r>
              <a:rPr lang="en-US" sz="3200" smtClean="0"/>
              <a:t>facilitates</a:t>
            </a:r>
          </a:p>
          <a:p>
            <a:pPr lvl="3" eaLnBrk="1" hangingPunct="1"/>
            <a:r>
              <a:rPr lang="en-US" sz="2800" smtClean="0"/>
              <a:t>incremental program updates (e.g. in a language-based editor)</a:t>
            </a:r>
          </a:p>
          <a:p>
            <a:pPr lvl="3" eaLnBrk="1" hangingPunct="1"/>
            <a:r>
              <a:rPr lang="en-US" sz="2800" smtClean="0"/>
              <a:t>direct interpretation</a:t>
            </a:r>
          </a:p>
          <a:p>
            <a:pPr lvl="3" eaLnBrk="1" hangingPunct="1"/>
            <a:r>
              <a:rPr lang="en-US" sz="2800" smtClean="0"/>
              <a:t>can be specified by attribute grammars</a:t>
            </a:r>
          </a:p>
        </p:txBody>
      </p:sp>
      <p:sp>
        <p:nvSpPr>
          <p:cNvPr id="14338" name="Slide Number Placeholder 5"/>
          <p:cNvSpPr>
            <a:spLocks noGrp="1"/>
          </p:cNvSpPr>
          <p:nvPr>
            <p:ph type="sldNum" sz="quarter" idx="12"/>
          </p:nvPr>
        </p:nvSpPr>
        <p:spPr>
          <a:noFill/>
        </p:spPr>
        <p:txBody>
          <a:bodyPr/>
          <a:lstStyle/>
          <a:p>
            <a:fld id="{62B0E9C2-C879-4C15-8CFE-E26A7247C586}"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762000"/>
            <a:ext cx="8382000" cy="5867400"/>
          </a:xfrm>
        </p:spPr>
        <p:txBody>
          <a:bodyPr/>
          <a:lstStyle/>
          <a:p>
            <a:pPr lvl="1" eaLnBrk="1" hangingPunct="1"/>
            <a:r>
              <a:rPr lang="en-US" sz="3200" smtClean="0"/>
              <a:t>stack based IF (Java byte code, Pascal pcode)</a:t>
            </a:r>
          </a:p>
          <a:p>
            <a:pPr lvl="2" eaLnBrk="1" hangingPunct="1"/>
            <a:r>
              <a:rPr lang="en-US" sz="2800" smtClean="0"/>
              <a:t>simple and </a:t>
            </a:r>
            <a:r>
              <a:rPr lang="en-US" sz="2800" smtClean="0">
                <a:solidFill>
                  <a:srgbClr val="0000FF"/>
                </a:solidFill>
              </a:rPr>
              <a:t>compact</a:t>
            </a:r>
          </a:p>
          <a:p>
            <a:pPr lvl="2" eaLnBrk="1" hangingPunct="1"/>
            <a:r>
              <a:rPr lang="en-US" sz="2800" smtClean="0"/>
              <a:t>don’t lend themselves to many important code improvements on modern machines</a:t>
            </a:r>
          </a:p>
          <a:p>
            <a:pPr lvl="2" eaLnBrk="1" hangingPunct="1"/>
            <a:r>
              <a:rPr lang="en-US" sz="2800" smtClean="0"/>
              <a:t>examples</a:t>
            </a:r>
          </a:p>
          <a:p>
            <a:pPr lvl="3" eaLnBrk="1" hangingPunct="1"/>
            <a:r>
              <a:rPr lang="en-US" sz="2400" smtClean="0"/>
              <a:t>Java byte code</a:t>
            </a:r>
          </a:p>
          <a:p>
            <a:pPr lvl="3" eaLnBrk="1" hangingPunct="1"/>
            <a:r>
              <a:rPr lang="en-US" sz="2400" smtClean="0"/>
              <a:t>Pascal P-code</a:t>
            </a:r>
          </a:p>
          <a:p>
            <a:pPr lvl="3" eaLnBrk="1" hangingPunct="1"/>
            <a:r>
              <a:rPr lang="en-US" sz="2400" smtClean="0"/>
              <a:t>Postscript </a:t>
            </a:r>
          </a:p>
          <a:p>
            <a:pPr lvl="4" eaLnBrk="1" hangingPunct="1"/>
            <a:r>
              <a:rPr lang="en-US" sz="2400" smtClean="0"/>
              <a:t>compactness more important than efficiency</a:t>
            </a:r>
          </a:p>
          <a:p>
            <a:pPr lvl="4" eaLnBrk="1" hangingPunct="1"/>
            <a:r>
              <a:rPr lang="en-US" sz="2400" smtClean="0"/>
              <a:t>printing time dominated by network delays, handling paper, etc.</a:t>
            </a:r>
          </a:p>
        </p:txBody>
      </p:sp>
      <p:sp>
        <p:nvSpPr>
          <p:cNvPr id="15362" name="Slide Number Placeholder 5"/>
          <p:cNvSpPr>
            <a:spLocks noGrp="1"/>
          </p:cNvSpPr>
          <p:nvPr>
            <p:ph type="sldNum" sz="quarter" idx="12"/>
          </p:nvPr>
        </p:nvSpPr>
        <p:spPr>
          <a:noFill/>
        </p:spPr>
        <p:txBody>
          <a:bodyPr/>
          <a:lstStyle/>
          <a:p>
            <a:fld id="{C10258FF-58FB-4479-9858-7EF159AF4582}"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533400"/>
            <a:ext cx="8229600" cy="5592763"/>
          </a:xfrm>
        </p:spPr>
        <p:txBody>
          <a:bodyPr/>
          <a:lstStyle/>
          <a:p>
            <a:pPr lvl="1" eaLnBrk="1" hangingPunct="1"/>
            <a:r>
              <a:rPr lang="en-US" sz="3600" smtClean="0"/>
              <a:t>3 address instructions </a:t>
            </a:r>
          </a:p>
          <a:p>
            <a:pPr lvl="2" eaLnBrk="1" hangingPunct="1"/>
            <a:r>
              <a:rPr lang="en-US" sz="3200" smtClean="0"/>
              <a:t>instructions for simple, idealized machine</a:t>
            </a:r>
          </a:p>
          <a:p>
            <a:pPr lvl="2" eaLnBrk="1" hangingPunct="1"/>
            <a:r>
              <a:rPr lang="en-US" sz="3200" smtClean="0"/>
              <a:t>typically with infinite register</a:t>
            </a:r>
          </a:p>
          <a:p>
            <a:pPr lvl="2" eaLnBrk="1" hangingPunct="1"/>
            <a:r>
              <a:rPr lang="en-US" sz="3200" smtClean="0"/>
              <a:t>typical instruction specifies two operands, an operator, and a destination</a:t>
            </a:r>
          </a:p>
          <a:p>
            <a:pPr lvl="3" eaLnBrk="1" hangingPunct="1"/>
            <a:r>
              <a:rPr lang="en-US" sz="2800" smtClean="0"/>
              <a:t>sometimes called </a:t>
            </a:r>
            <a:r>
              <a:rPr lang="en-US" sz="2800" i="1" smtClean="0"/>
              <a:t>quadruples</a:t>
            </a:r>
          </a:p>
          <a:p>
            <a:pPr eaLnBrk="1" hangingPunct="1">
              <a:buFontTx/>
              <a:buNone/>
            </a:pPr>
            <a:endParaRPr lang="en-US" sz="4000" smtClean="0"/>
          </a:p>
          <a:p>
            <a:pPr lvl="1" eaLnBrk="1" hangingPunct="1"/>
            <a:endParaRPr lang="en-US" sz="3600" smtClean="0"/>
          </a:p>
          <a:p>
            <a:pPr eaLnBrk="1" hangingPunct="1">
              <a:buFontTx/>
              <a:buNone/>
            </a:pPr>
            <a:endParaRPr lang="en-US" sz="4000" smtClean="0"/>
          </a:p>
        </p:txBody>
      </p:sp>
      <p:sp>
        <p:nvSpPr>
          <p:cNvPr id="16386" name="Slide Number Placeholder 5"/>
          <p:cNvSpPr>
            <a:spLocks noGrp="1"/>
          </p:cNvSpPr>
          <p:nvPr>
            <p:ph type="sldNum" sz="quarter" idx="12"/>
          </p:nvPr>
        </p:nvSpPr>
        <p:spPr>
          <a:noFill/>
        </p:spPr>
        <p:txBody>
          <a:bodyPr/>
          <a:lstStyle/>
          <a:p>
            <a:fld id="{7E00CB9C-9442-486F-B308-8742D144C163}"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7200" y="381000"/>
            <a:ext cx="8229600" cy="5745163"/>
          </a:xfrm>
        </p:spPr>
        <p:txBody>
          <a:bodyPr/>
          <a:lstStyle/>
          <a:p>
            <a:pPr eaLnBrk="1" hangingPunct="1"/>
            <a:r>
              <a:rPr lang="en-US" sz="2800" smtClean="0"/>
              <a:t>Different compilers use different IFs</a:t>
            </a:r>
          </a:p>
          <a:p>
            <a:pPr lvl="1" eaLnBrk="1" hangingPunct="1"/>
            <a:r>
              <a:rPr lang="en-US" sz="2400" smtClean="0"/>
              <a:t>Many compilers use more than one IF internally</a:t>
            </a:r>
          </a:p>
          <a:p>
            <a:pPr lvl="2" eaLnBrk="1" hangingPunct="1"/>
            <a:r>
              <a:rPr lang="en-US" sz="2000" smtClean="0"/>
              <a:t>the syntax trees passed from semantic analysis to intermediate code generation constitute a high level IF</a:t>
            </a:r>
          </a:p>
          <a:p>
            <a:pPr lvl="2" eaLnBrk="1" hangingPunct="1"/>
            <a:r>
              <a:rPr lang="en-US" sz="2000" smtClean="0"/>
              <a:t>control flow graphs containing pseudo-assembly language (passed in and out of machine-independent code improvement) are a medium level IF</a:t>
            </a:r>
          </a:p>
          <a:p>
            <a:pPr lvl="2" eaLnBrk="1" hangingPunct="1"/>
            <a:r>
              <a:rPr lang="en-US" sz="2000" smtClean="0"/>
              <a:t>the assembly language of the target machine serves as a low level IF</a:t>
            </a:r>
          </a:p>
          <a:p>
            <a:pPr lvl="1" eaLnBrk="1" hangingPunct="1"/>
            <a:r>
              <a:rPr lang="en-US" sz="2400" smtClean="0"/>
              <a:t>Compilers that have back ends for different target architectures do as much work as possible on a high or medium level IF</a:t>
            </a:r>
          </a:p>
          <a:p>
            <a:pPr lvl="2" eaLnBrk="1" hangingPunct="1"/>
            <a:r>
              <a:rPr lang="en-US" sz="2000" smtClean="0"/>
              <a:t>the machine-independent parts of the code improvement can be shared by different back ends</a:t>
            </a:r>
          </a:p>
          <a:p>
            <a:pPr eaLnBrk="1" hangingPunct="1"/>
            <a:endParaRPr lang="en-US" sz="2800" smtClean="0"/>
          </a:p>
        </p:txBody>
      </p:sp>
      <p:sp>
        <p:nvSpPr>
          <p:cNvPr id="17410" name="Slide Number Placeholder 5"/>
          <p:cNvSpPr>
            <a:spLocks noGrp="1"/>
          </p:cNvSpPr>
          <p:nvPr>
            <p:ph type="sldNum" sz="quarter" idx="12"/>
          </p:nvPr>
        </p:nvSpPr>
        <p:spPr>
          <a:noFill/>
        </p:spPr>
        <p:txBody>
          <a:bodyPr/>
          <a:lstStyle/>
          <a:p>
            <a:fld id="{56CD0B90-8276-4037-9103-3F25D69E4504}"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533400"/>
            <a:ext cx="8229600" cy="5592763"/>
          </a:xfrm>
        </p:spPr>
        <p:txBody>
          <a:bodyPr/>
          <a:lstStyle/>
          <a:p>
            <a:pPr eaLnBrk="1" hangingPunct="1"/>
            <a:r>
              <a:rPr lang="en-US" smtClean="0"/>
              <a:t>Address space organization</a:t>
            </a:r>
          </a:p>
          <a:p>
            <a:pPr lvl="1" eaLnBrk="1" hangingPunct="1"/>
            <a:r>
              <a:rPr lang="en-US" smtClean="0"/>
              <a:t>Assemblers, linkers, and loaders typically operate on a pair of related file formats</a:t>
            </a:r>
          </a:p>
          <a:p>
            <a:pPr lvl="2" eaLnBrk="1" hangingPunct="1"/>
            <a:r>
              <a:rPr lang="en-US" i="1" smtClean="0"/>
              <a:t>relocatable </a:t>
            </a:r>
            <a:r>
              <a:rPr lang="en-US" smtClean="0"/>
              <a:t>object code </a:t>
            </a:r>
          </a:p>
          <a:p>
            <a:pPr lvl="2" eaLnBrk="1" hangingPunct="1"/>
            <a:r>
              <a:rPr lang="en-US" i="1" smtClean="0"/>
              <a:t>executable </a:t>
            </a:r>
            <a:r>
              <a:rPr lang="en-US" smtClean="0"/>
              <a:t>object code </a:t>
            </a:r>
          </a:p>
          <a:p>
            <a:pPr lvl="1" eaLnBrk="1" hangingPunct="1"/>
            <a:r>
              <a:rPr lang="en-US" smtClean="0"/>
              <a:t>Relocatable object code is acceptable as input to a linker</a:t>
            </a:r>
          </a:p>
          <a:p>
            <a:pPr lvl="2" eaLnBrk="1" hangingPunct="1"/>
            <a:r>
              <a:rPr lang="en-US" smtClean="0"/>
              <a:t>multiple files in this format can be combined to create an executable program</a:t>
            </a:r>
          </a:p>
          <a:p>
            <a:pPr lvl="1" eaLnBrk="1" hangingPunct="1"/>
            <a:r>
              <a:rPr lang="en-US" smtClean="0"/>
              <a:t>Executable object code is acceptable as input to a loader: </a:t>
            </a:r>
          </a:p>
          <a:p>
            <a:pPr lvl="2" eaLnBrk="1" hangingPunct="1"/>
            <a:r>
              <a:rPr lang="en-US" smtClean="0"/>
              <a:t>it can be brought into memory and run</a:t>
            </a:r>
          </a:p>
          <a:p>
            <a:pPr eaLnBrk="1" hangingPunct="1"/>
            <a:endParaRPr lang="en-US" smtClean="0"/>
          </a:p>
        </p:txBody>
      </p:sp>
      <p:sp>
        <p:nvSpPr>
          <p:cNvPr id="18434" name="Slide Number Placeholder 5"/>
          <p:cNvSpPr>
            <a:spLocks noGrp="1"/>
          </p:cNvSpPr>
          <p:nvPr>
            <p:ph type="sldNum" sz="quarter" idx="12"/>
          </p:nvPr>
        </p:nvSpPr>
        <p:spPr>
          <a:noFill/>
        </p:spPr>
        <p:txBody>
          <a:bodyPr/>
          <a:lstStyle/>
          <a:p>
            <a:fld id="{E24A0F48-5E3E-4638-8C0A-34931E6BC2A5}"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533400"/>
            <a:ext cx="8229600" cy="5592763"/>
          </a:xfrm>
        </p:spPr>
        <p:txBody>
          <a:bodyPr/>
          <a:lstStyle/>
          <a:p>
            <a:pPr eaLnBrk="1" hangingPunct="1">
              <a:lnSpc>
                <a:spcPct val="90000"/>
              </a:lnSpc>
            </a:pPr>
            <a:r>
              <a:rPr lang="en-US" sz="2800" smtClean="0"/>
              <a:t>A </a:t>
            </a:r>
            <a:r>
              <a:rPr lang="en-US" sz="2800" smtClean="0">
                <a:solidFill>
                  <a:srgbClr val="0000FF"/>
                </a:solidFill>
              </a:rPr>
              <a:t>relocatable object file</a:t>
            </a:r>
            <a:r>
              <a:rPr lang="en-US" sz="2800" smtClean="0"/>
              <a:t> includes:</a:t>
            </a:r>
          </a:p>
          <a:p>
            <a:pPr lvl="1" eaLnBrk="1" hangingPunct="1">
              <a:lnSpc>
                <a:spcPct val="90000"/>
              </a:lnSpc>
            </a:pPr>
            <a:r>
              <a:rPr lang="en-US" sz="2400" b="1" i="1" smtClean="0"/>
              <a:t>import table: </a:t>
            </a:r>
            <a:r>
              <a:rPr lang="en-US" sz="2400" smtClean="0"/>
              <a:t>Identifies instructions that refer to named locations whose addresses are unknown, but are presumed to lie in other files yet to be linked to this one</a:t>
            </a:r>
          </a:p>
          <a:p>
            <a:pPr lvl="1" eaLnBrk="1" hangingPunct="1">
              <a:lnSpc>
                <a:spcPct val="90000"/>
              </a:lnSpc>
            </a:pPr>
            <a:r>
              <a:rPr lang="en-US" sz="2400" b="1" i="1" smtClean="0"/>
              <a:t>relocation table: </a:t>
            </a:r>
            <a:r>
              <a:rPr lang="en-US" sz="2400" smtClean="0"/>
              <a:t>Identifies instructions that refer to locations within the current file, but that must be modified at link time to reflect the offset of the current file within the final, executable program</a:t>
            </a:r>
          </a:p>
          <a:p>
            <a:pPr lvl="1" eaLnBrk="1" hangingPunct="1">
              <a:lnSpc>
                <a:spcPct val="90000"/>
              </a:lnSpc>
            </a:pPr>
            <a:r>
              <a:rPr lang="en-US" sz="2400" b="1" i="1" smtClean="0"/>
              <a:t>export table: </a:t>
            </a:r>
            <a:r>
              <a:rPr lang="en-US" sz="2400" smtClean="0"/>
              <a:t>Lists the names and addresses of locations in the current file that may be referred to in other files</a:t>
            </a:r>
          </a:p>
          <a:p>
            <a:pPr eaLnBrk="1" hangingPunct="1">
              <a:lnSpc>
                <a:spcPct val="90000"/>
              </a:lnSpc>
            </a:pPr>
            <a:r>
              <a:rPr lang="en-US" sz="2800" smtClean="0"/>
              <a:t>Imported and exported names are known as </a:t>
            </a:r>
            <a:r>
              <a:rPr lang="en-US" sz="2800" i="1" smtClean="0"/>
              <a:t>external symbols</a:t>
            </a:r>
            <a:endParaRPr lang="en-US" sz="2800" smtClean="0"/>
          </a:p>
          <a:p>
            <a:pPr eaLnBrk="1" hangingPunct="1">
              <a:lnSpc>
                <a:spcPct val="90000"/>
              </a:lnSpc>
            </a:pPr>
            <a:endParaRPr lang="en-US" sz="2800" smtClean="0"/>
          </a:p>
        </p:txBody>
      </p:sp>
      <p:sp>
        <p:nvSpPr>
          <p:cNvPr id="19458" name="Slide Number Placeholder 5"/>
          <p:cNvSpPr>
            <a:spLocks noGrp="1"/>
          </p:cNvSpPr>
          <p:nvPr>
            <p:ph type="sldNum" sz="quarter" idx="12"/>
          </p:nvPr>
        </p:nvSpPr>
        <p:spPr>
          <a:noFill/>
        </p:spPr>
        <p:txBody>
          <a:bodyPr/>
          <a:lstStyle/>
          <a:p>
            <a:fld id="{E39B0201-C5A2-4087-B835-5A8E07F8B7E1}"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Scott  Chapter 15</a:t>
            </a:r>
          </a:p>
          <a:p>
            <a:r>
              <a:rPr lang="en-US" dirty="0" smtClean="0"/>
              <a:t>Scott  Sections 17.1 and 17.2.  Skim the rest</a:t>
            </a:r>
          </a:p>
          <a:p>
            <a:endParaRPr lang="en-US" dirty="0"/>
          </a:p>
          <a:p>
            <a:r>
              <a:rPr lang="en-US" dirty="0" smtClean="0"/>
              <a:t>I highly recommend reading Chapter 16 when you have a chance, but the material will not be on the exam.</a:t>
            </a:r>
            <a:endParaRPr lang="en-US" dirty="0"/>
          </a:p>
        </p:txBody>
      </p:sp>
      <p:sp>
        <p:nvSpPr>
          <p:cNvPr id="3" name="Slide Number Placeholder 2"/>
          <p:cNvSpPr>
            <a:spLocks noGrp="1"/>
          </p:cNvSpPr>
          <p:nvPr>
            <p:ph type="sldNum" sz="quarter" idx="12"/>
          </p:nvPr>
        </p:nvSpPr>
        <p:spPr/>
        <p:txBody>
          <a:bodyPr/>
          <a:lstStyle/>
          <a:p>
            <a:pPr>
              <a:defRPr/>
            </a:pPr>
            <a:fld id="{BA854043-2DB7-4BAB-AC14-A88878AFCDDF}" type="slidenum">
              <a:rPr lang="en-US" smtClean="0"/>
              <a:pPr>
                <a:defRPr/>
              </a:pPr>
              <a:t>2</a:t>
            </a:fld>
            <a:endParaRPr lang="en-US"/>
          </a:p>
        </p:txBody>
      </p:sp>
      <p:sp>
        <p:nvSpPr>
          <p:cNvPr id="4" name="Title 3"/>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4291895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381000"/>
            <a:ext cx="8229600" cy="5745163"/>
          </a:xfrm>
        </p:spPr>
        <p:txBody>
          <a:bodyPr/>
          <a:lstStyle/>
          <a:p>
            <a:pPr eaLnBrk="1" hangingPunct="1">
              <a:lnSpc>
                <a:spcPct val="90000"/>
              </a:lnSpc>
            </a:pPr>
            <a:r>
              <a:rPr lang="en-US" sz="2800" smtClean="0"/>
              <a:t>Running program segments</a:t>
            </a:r>
          </a:p>
          <a:p>
            <a:pPr lvl="1" eaLnBrk="1" hangingPunct="1">
              <a:lnSpc>
                <a:spcPct val="90000"/>
              </a:lnSpc>
            </a:pPr>
            <a:r>
              <a:rPr lang="en-US" sz="2400" i="1" smtClean="0"/>
              <a:t>code</a:t>
            </a:r>
          </a:p>
          <a:p>
            <a:pPr lvl="1" eaLnBrk="1" hangingPunct="1">
              <a:lnSpc>
                <a:spcPct val="90000"/>
              </a:lnSpc>
            </a:pPr>
            <a:r>
              <a:rPr lang="en-US" sz="2400" i="1" smtClean="0"/>
              <a:t>constants</a:t>
            </a:r>
          </a:p>
          <a:p>
            <a:pPr lvl="1" eaLnBrk="1" hangingPunct="1">
              <a:lnSpc>
                <a:spcPct val="90000"/>
              </a:lnSpc>
            </a:pPr>
            <a:r>
              <a:rPr lang="en-US" sz="2400" i="1" smtClean="0"/>
              <a:t>initialized data</a:t>
            </a:r>
          </a:p>
          <a:p>
            <a:pPr lvl="1" eaLnBrk="1" hangingPunct="1">
              <a:lnSpc>
                <a:spcPct val="90000"/>
              </a:lnSpc>
            </a:pPr>
            <a:r>
              <a:rPr lang="en-US" sz="2400" i="1" smtClean="0"/>
              <a:t>uninitialized data:</a:t>
            </a:r>
            <a:r>
              <a:rPr lang="en-US" sz="2400" b="1" i="1" smtClean="0"/>
              <a:t> </a:t>
            </a:r>
            <a:r>
              <a:rPr lang="en-US" sz="2400" smtClean="0"/>
              <a:t>may be allocated at load time or on demand in response to page faults</a:t>
            </a:r>
          </a:p>
          <a:p>
            <a:pPr lvl="2" eaLnBrk="1" hangingPunct="1">
              <a:lnSpc>
                <a:spcPct val="90000"/>
              </a:lnSpc>
            </a:pPr>
            <a:r>
              <a:rPr lang="en-US" sz="2000" smtClean="0"/>
              <a:t>Usually zero filled to provide repeatable symptoms for programs that erroneously read data they have not yet written</a:t>
            </a:r>
          </a:p>
          <a:p>
            <a:pPr lvl="2" eaLnBrk="1" hangingPunct="1">
              <a:lnSpc>
                <a:spcPct val="90000"/>
              </a:lnSpc>
            </a:pPr>
            <a:r>
              <a:rPr lang="en-US" sz="2000" smtClean="0"/>
              <a:t>(JVM doesn’t allow uninitialized data to be used)</a:t>
            </a:r>
          </a:p>
          <a:p>
            <a:pPr lvl="1" eaLnBrk="1" hangingPunct="1">
              <a:lnSpc>
                <a:spcPct val="90000"/>
              </a:lnSpc>
            </a:pPr>
            <a:r>
              <a:rPr lang="en-US" sz="2400" i="1" smtClean="0"/>
              <a:t>stack:</a:t>
            </a:r>
            <a:r>
              <a:rPr lang="en-US" sz="2400" b="1" i="1" smtClean="0"/>
              <a:t> </a:t>
            </a:r>
            <a:r>
              <a:rPr lang="en-US" sz="2400" smtClean="0"/>
              <a:t>may be allocated in some fixed amount at load time </a:t>
            </a:r>
          </a:p>
          <a:p>
            <a:pPr lvl="2" eaLnBrk="1" hangingPunct="1">
              <a:lnSpc>
                <a:spcPct val="90000"/>
              </a:lnSpc>
            </a:pPr>
            <a:r>
              <a:rPr lang="en-US" sz="2000" smtClean="0"/>
              <a:t>more commonly, is given a small initial size, and then </a:t>
            </a:r>
          </a:p>
          <a:p>
            <a:pPr lvl="2" eaLnBrk="1" hangingPunct="1">
              <a:lnSpc>
                <a:spcPct val="90000"/>
              </a:lnSpc>
            </a:pPr>
            <a:r>
              <a:rPr lang="en-US" sz="2000" smtClean="0"/>
              <a:t>extended automatically by the operating system in response to (faulting) accesses beyond the current segment end.</a:t>
            </a:r>
          </a:p>
          <a:p>
            <a:pPr lvl="1" eaLnBrk="1" hangingPunct="1">
              <a:lnSpc>
                <a:spcPct val="90000"/>
              </a:lnSpc>
            </a:pPr>
            <a:r>
              <a:rPr lang="en-US" sz="2400" smtClean="0"/>
              <a:t>continued on next slide</a:t>
            </a:r>
          </a:p>
          <a:p>
            <a:pPr eaLnBrk="1" hangingPunct="1">
              <a:lnSpc>
                <a:spcPct val="90000"/>
              </a:lnSpc>
            </a:pPr>
            <a:endParaRPr lang="en-US" sz="2800" smtClean="0"/>
          </a:p>
        </p:txBody>
      </p:sp>
      <p:sp>
        <p:nvSpPr>
          <p:cNvPr id="20482" name="Slide Number Placeholder 5"/>
          <p:cNvSpPr>
            <a:spLocks noGrp="1"/>
          </p:cNvSpPr>
          <p:nvPr>
            <p:ph type="sldNum" sz="quarter" idx="12"/>
          </p:nvPr>
        </p:nvSpPr>
        <p:spPr>
          <a:noFill/>
        </p:spPr>
        <p:txBody>
          <a:bodyPr/>
          <a:lstStyle/>
          <a:p>
            <a:fld id="{A59EDCB5-200C-41ED-8375-926A17FFCAF3}"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304800"/>
            <a:ext cx="8229600" cy="5821363"/>
          </a:xfrm>
        </p:spPr>
        <p:txBody>
          <a:bodyPr/>
          <a:lstStyle/>
          <a:p>
            <a:pPr lvl="1" eaLnBrk="1" hangingPunct="1"/>
            <a:r>
              <a:rPr lang="en-US" sz="2400" i="1" smtClean="0"/>
              <a:t>heap:</a:t>
            </a:r>
            <a:r>
              <a:rPr lang="en-US" sz="2400" b="1" i="1" smtClean="0"/>
              <a:t> </a:t>
            </a:r>
            <a:r>
              <a:rPr lang="en-US" sz="2400" smtClean="0"/>
              <a:t>may also be allocated in some fixed amount at load time. </a:t>
            </a:r>
          </a:p>
          <a:p>
            <a:pPr lvl="2" eaLnBrk="1" hangingPunct="1"/>
            <a:r>
              <a:rPr lang="en-US" sz="2000" smtClean="0"/>
              <a:t>more commonly, is given a small initial size, and is then</a:t>
            </a:r>
          </a:p>
          <a:p>
            <a:pPr lvl="2" eaLnBrk="1" hangingPunct="1"/>
            <a:r>
              <a:rPr lang="en-US" sz="2000" smtClean="0"/>
              <a:t>extended in response to explicit requests from heap-management library routines</a:t>
            </a:r>
            <a:endParaRPr lang="en-US" sz="1400" smtClean="0"/>
          </a:p>
          <a:p>
            <a:pPr lvl="1" eaLnBrk="1" hangingPunct="1"/>
            <a:r>
              <a:rPr lang="en-US" sz="2400" i="1" smtClean="0"/>
              <a:t>files:</a:t>
            </a:r>
            <a:r>
              <a:rPr lang="en-US" sz="2400" b="1" i="1" smtClean="0"/>
              <a:t> </a:t>
            </a:r>
            <a:r>
              <a:rPr lang="en-US" sz="2400" smtClean="0"/>
              <a:t>In many systems, library routines allow a program to </a:t>
            </a:r>
            <a:r>
              <a:rPr lang="en-US" sz="2400" i="1" smtClean="0"/>
              <a:t>map </a:t>
            </a:r>
            <a:r>
              <a:rPr lang="en-US" sz="2400" smtClean="0"/>
              <a:t>a file into memory</a:t>
            </a:r>
          </a:p>
          <a:p>
            <a:pPr lvl="2" eaLnBrk="1" hangingPunct="1"/>
            <a:r>
              <a:rPr lang="en-US" sz="2000" smtClean="0"/>
              <a:t>The map routine interacts with the operating system to create a new segment for the file, and returns the address of the beginning of the segment</a:t>
            </a:r>
          </a:p>
          <a:p>
            <a:pPr lvl="2" eaLnBrk="1" hangingPunct="1"/>
            <a:r>
              <a:rPr lang="en-US" sz="2000" smtClean="0"/>
              <a:t>the contents of the segment are usually fetched from disk on demand, in response to page faults</a:t>
            </a:r>
          </a:p>
          <a:p>
            <a:pPr lvl="1" eaLnBrk="1" hangingPunct="1"/>
            <a:r>
              <a:rPr lang="en-US" sz="2400" i="1" smtClean="0"/>
              <a:t>dynamic libraries:</a:t>
            </a:r>
            <a:r>
              <a:rPr lang="en-US" sz="2400" b="1" i="1" smtClean="0"/>
              <a:t> </a:t>
            </a:r>
            <a:r>
              <a:rPr lang="en-US" sz="2400" smtClean="0"/>
              <a:t>Modern operating systems typically arrange for most programs to share a single copy of the code for popular libraries</a:t>
            </a:r>
          </a:p>
          <a:p>
            <a:pPr eaLnBrk="1" hangingPunct="1"/>
            <a:endParaRPr lang="en-US" sz="2800" smtClean="0"/>
          </a:p>
        </p:txBody>
      </p:sp>
      <p:sp>
        <p:nvSpPr>
          <p:cNvPr id="21506" name="Slide Number Placeholder 5"/>
          <p:cNvSpPr>
            <a:spLocks noGrp="1"/>
          </p:cNvSpPr>
          <p:nvPr>
            <p:ph type="sldNum" sz="quarter" idx="12"/>
          </p:nvPr>
        </p:nvSpPr>
        <p:spPr>
          <a:noFill/>
        </p:spPr>
        <p:txBody>
          <a:bodyPr/>
          <a:lstStyle/>
          <a:p>
            <a:fld id="{8DE7F342-1F4F-4E46-A622-E1BA08D7DBC2}"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381000"/>
            <a:ext cx="8229600" cy="6019800"/>
          </a:xfrm>
        </p:spPr>
        <p:txBody>
          <a:bodyPr>
            <a:normAutofit lnSpcReduction="10000"/>
          </a:bodyPr>
          <a:lstStyle/>
          <a:p>
            <a:pPr eaLnBrk="1" hangingPunct="1">
              <a:lnSpc>
                <a:spcPct val="90000"/>
              </a:lnSpc>
            </a:pPr>
            <a:r>
              <a:rPr lang="en-US" sz="2800" smtClean="0"/>
              <a:t>Some compilers translate source files directly into object files acceptable to the linker</a:t>
            </a:r>
          </a:p>
          <a:p>
            <a:pPr eaLnBrk="1" hangingPunct="1">
              <a:lnSpc>
                <a:spcPct val="90000"/>
              </a:lnSpc>
            </a:pPr>
            <a:r>
              <a:rPr lang="en-US" sz="2800" smtClean="0"/>
              <a:t>More commonly, they generate assembly language that must subsequently be processed by an assembler to create an object file</a:t>
            </a:r>
          </a:p>
          <a:p>
            <a:pPr lvl="1" eaLnBrk="1" hangingPunct="1">
              <a:lnSpc>
                <a:spcPct val="90000"/>
              </a:lnSpc>
            </a:pPr>
            <a:r>
              <a:rPr lang="en-US" sz="2400" smtClean="0"/>
              <a:t>symbolic (textual) notation for code.</a:t>
            </a:r>
          </a:p>
          <a:p>
            <a:pPr lvl="1" eaLnBrk="1" hangingPunct="1">
              <a:lnSpc>
                <a:spcPct val="90000"/>
              </a:lnSpc>
            </a:pPr>
            <a:r>
              <a:rPr lang="en-US" sz="2400" smtClean="0"/>
              <a:t>within a compiler it would still be symbolic, most likely consisting of records and linked lists</a:t>
            </a:r>
          </a:p>
          <a:p>
            <a:pPr eaLnBrk="1" hangingPunct="1">
              <a:lnSpc>
                <a:spcPct val="90000"/>
              </a:lnSpc>
            </a:pPr>
            <a:r>
              <a:rPr lang="en-US" sz="2800" smtClean="0"/>
              <a:t>To translate this symbolic representation into executable code, we must</a:t>
            </a:r>
          </a:p>
          <a:p>
            <a:pPr lvl="1" eaLnBrk="1" hangingPunct="1">
              <a:lnSpc>
                <a:spcPct val="90000"/>
              </a:lnSpc>
            </a:pPr>
            <a:r>
              <a:rPr lang="en-US" sz="2400" smtClean="0"/>
              <a:t>replace opcodes and operands with their machine language encodings</a:t>
            </a:r>
          </a:p>
          <a:p>
            <a:pPr lvl="1" eaLnBrk="1" hangingPunct="1">
              <a:lnSpc>
                <a:spcPct val="90000"/>
              </a:lnSpc>
            </a:pPr>
            <a:r>
              <a:rPr lang="en-US" sz="2400" smtClean="0"/>
              <a:t>replace uses of symbolic names with actual addresses</a:t>
            </a:r>
          </a:p>
        </p:txBody>
      </p:sp>
      <p:sp>
        <p:nvSpPr>
          <p:cNvPr id="22530" name="Slide Number Placeholder 5"/>
          <p:cNvSpPr>
            <a:spLocks noGrp="1"/>
          </p:cNvSpPr>
          <p:nvPr>
            <p:ph type="sldNum" sz="quarter" idx="12"/>
          </p:nvPr>
        </p:nvSpPr>
        <p:spPr>
          <a:noFill/>
        </p:spPr>
        <p:txBody>
          <a:bodyPr/>
          <a:lstStyle/>
          <a:p>
            <a:fld id="{DA6E19F7-E618-4CC4-B9F5-DFA7D6FC0E5D}"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457200"/>
            <a:ext cx="8229600" cy="3895725"/>
          </a:xfrm>
          <a:noFill/>
        </p:spPr>
        <p:txBody>
          <a:bodyPr/>
          <a:lstStyle/>
          <a:p>
            <a:pPr eaLnBrk="1" hangingPunct="1"/>
            <a:r>
              <a:rPr lang="en-US" smtClean="0"/>
              <a:t>Assembly</a:t>
            </a:r>
          </a:p>
          <a:p>
            <a:pPr lvl="1" eaLnBrk="1" hangingPunct="1"/>
            <a:r>
              <a:rPr lang="en-US" smtClean="0"/>
              <a:t>When passing assembly language from the compiler to the assembler, it makes sense to use some internal (records and linked lists) representation</a:t>
            </a:r>
          </a:p>
          <a:p>
            <a:pPr lvl="1" eaLnBrk="1" hangingPunct="1"/>
            <a:r>
              <a:rPr lang="en-US" smtClean="0"/>
              <a:t>At the same time, we must provide a textual front end to accommodate the occasional need for human input:</a:t>
            </a:r>
          </a:p>
          <a:p>
            <a:pPr eaLnBrk="1" hangingPunct="1"/>
            <a:endParaRPr lang="en-US" smtClean="0"/>
          </a:p>
        </p:txBody>
      </p:sp>
      <p:sp>
        <p:nvSpPr>
          <p:cNvPr id="23554" name="Slide Number Placeholder 5"/>
          <p:cNvSpPr>
            <a:spLocks noGrp="1"/>
          </p:cNvSpPr>
          <p:nvPr>
            <p:ph type="sldNum" sz="quarter" idx="12"/>
          </p:nvPr>
        </p:nvSpPr>
        <p:spPr>
          <a:noFill/>
        </p:spPr>
        <p:txBody>
          <a:bodyPr/>
          <a:lstStyle/>
          <a:p>
            <a:fld id="{0966721E-B8FE-4569-9415-9AB95A1CB292}" type="slidenum">
              <a:rPr lang="en-US"/>
              <a:pPr/>
              <a:t>23</a:t>
            </a:fld>
            <a:endParaRPr lang="en-US"/>
          </a:p>
        </p:txBody>
      </p:sp>
      <p:pic>
        <p:nvPicPr>
          <p:cNvPr id="23556" name="Picture 4" descr="Fig 14"/>
          <p:cNvPicPr>
            <a:picLocks noChangeAspect="1" noChangeArrowheads="1"/>
          </p:cNvPicPr>
          <p:nvPr/>
        </p:nvPicPr>
        <p:blipFill>
          <a:blip r:embed="rId2" cstate="print"/>
          <a:srcRect/>
          <a:stretch>
            <a:fillRect/>
          </a:stretch>
        </p:blipFill>
        <p:spPr bwMode="auto">
          <a:xfrm>
            <a:off x="762000" y="3429000"/>
            <a:ext cx="8077200" cy="173831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381000"/>
            <a:ext cx="8229600" cy="5745163"/>
          </a:xfrm>
        </p:spPr>
        <p:txBody>
          <a:bodyPr/>
          <a:lstStyle/>
          <a:p>
            <a:pPr eaLnBrk="1" hangingPunct="1"/>
            <a:r>
              <a:rPr lang="en-US" sz="2800" smtClean="0"/>
              <a:t>Linking</a:t>
            </a:r>
          </a:p>
          <a:p>
            <a:pPr lvl="1" eaLnBrk="1" hangingPunct="1"/>
            <a:r>
              <a:rPr lang="en-US" sz="2400" smtClean="0"/>
              <a:t>Most language implementations - certainly all that are intended for the construction of large programs - support separate compilation</a:t>
            </a:r>
          </a:p>
          <a:p>
            <a:pPr lvl="2" eaLnBrk="1" hangingPunct="1"/>
            <a:r>
              <a:rPr lang="en-US" sz="2000" smtClean="0"/>
              <a:t>fragments of the program can be compiled and assembled more-or-less independently</a:t>
            </a:r>
          </a:p>
          <a:p>
            <a:pPr lvl="2" eaLnBrk="1" hangingPunct="1"/>
            <a:r>
              <a:rPr lang="en-US" sz="2000" smtClean="0"/>
              <a:t>(recall discussion of Modula-2)</a:t>
            </a:r>
          </a:p>
          <a:p>
            <a:pPr lvl="1" eaLnBrk="1" hangingPunct="1"/>
            <a:r>
              <a:rPr lang="en-US" sz="2400" smtClean="0"/>
              <a:t>After compilation, these fragments (known as </a:t>
            </a:r>
            <a:r>
              <a:rPr lang="en-US" sz="2400" i="1" smtClean="0"/>
              <a:t>compilation units</a:t>
            </a:r>
            <a:r>
              <a:rPr lang="en-US" sz="2400" smtClean="0"/>
              <a:t>) are “glued together” by a </a:t>
            </a:r>
            <a:r>
              <a:rPr lang="en-US" sz="2400" i="1" smtClean="0"/>
              <a:t>linker</a:t>
            </a:r>
          </a:p>
          <a:p>
            <a:pPr lvl="2" eaLnBrk="1" hangingPunct="1"/>
            <a:r>
              <a:rPr lang="en-US" sz="2000" smtClean="0"/>
              <a:t>programmer explicitly divides the program into modules or files separately compiled</a:t>
            </a:r>
          </a:p>
          <a:p>
            <a:pPr lvl="2" eaLnBrk="1" hangingPunct="1"/>
            <a:r>
              <a:rPr lang="en-US" sz="2000" smtClean="0"/>
              <a:t>integrated environments may abandon the notion of a file in favor of a database of subroutines separately compiled</a:t>
            </a:r>
          </a:p>
          <a:p>
            <a:pPr lvl="1" eaLnBrk="1" hangingPunct="1"/>
            <a:r>
              <a:rPr lang="en-US" sz="2400" smtClean="0"/>
              <a:t>Linker joins together compilation units</a:t>
            </a:r>
          </a:p>
          <a:p>
            <a:pPr eaLnBrk="1" hangingPunct="1"/>
            <a:endParaRPr lang="en-US" sz="2800" smtClean="0"/>
          </a:p>
        </p:txBody>
      </p:sp>
      <p:sp>
        <p:nvSpPr>
          <p:cNvPr id="24578" name="Slide Number Placeholder 5"/>
          <p:cNvSpPr>
            <a:spLocks noGrp="1"/>
          </p:cNvSpPr>
          <p:nvPr>
            <p:ph type="sldNum" sz="quarter" idx="12"/>
          </p:nvPr>
        </p:nvSpPr>
        <p:spPr>
          <a:noFill/>
        </p:spPr>
        <p:txBody>
          <a:bodyPr/>
          <a:lstStyle/>
          <a:p>
            <a:fld id="{9F15A8B8-26AD-4275-8BF5-FD4CAE492043}"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57200" y="457200"/>
            <a:ext cx="8229600" cy="5668963"/>
          </a:xfrm>
        </p:spPr>
        <p:txBody>
          <a:bodyPr/>
          <a:lstStyle/>
          <a:p>
            <a:pPr lvl="1" eaLnBrk="1" hangingPunct="1">
              <a:lnSpc>
                <a:spcPct val="90000"/>
              </a:lnSpc>
            </a:pPr>
            <a:r>
              <a:rPr lang="en-US" smtClean="0"/>
              <a:t>A </a:t>
            </a:r>
            <a:r>
              <a:rPr lang="en-US" smtClean="0">
                <a:solidFill>
                  <a:srgbClr val="0000FF"/>
                </a:solidFill>
              </a:rPr>
              <a:t>static linker</a:t>
            </a:r>
            <a:r>
              <a:rPr lang="en-US" i="1" smtClean="0"/>
              <a:t> </a:t>
            </a:r>
            <a:r>
              <a:rPr lang="en-US" smtClean="0"/>
              <a:t>does its work prior to program execution, producing an executable object file</a:t>
            </a:r>
          </a:p>
          <a:p>
            <a:pPr lvl="1" eaLnBrk="1" hangingPunct="1">
              <a:lnSpc>
                <a:spcPct val="90000"/>
              </a:lnSpc>
            </a:pPr>
            <a:r>
              <a:rPr lang="en-US" smtClean="0"/>
              <a:t>A </a:t>
            </a:r>
            <a:r>
              <a:rPr lang="en-US" smtClean="0">
                <a:solidFill>
                  <a:srgbClr val="0000FF"/>
                </a:solidFill>
              </a:rPr>
              <a:t>dynamic linker</a:t>
            </a:r>
            <a:r>
              <a:rPr lang="en-US" i="1" smtClean="0"/>
              <a:t> </a:t>
            </a:r>
            <a:r>
              <a:rPr lang="en-US" smtClean="0"/>
              <a:t>does its work after the program has been brought into memory for execution</a:t>
            </a:r>
          </a:p>
          <a:p>
            <a:pPr lvl="1" eaLnBrk="1" hangingPunct="1">
              <a:lnSpc>
                <a:spcPct val="90000"/>
              </a:lnSpc>
            </a:pPr>
            <a:r>
              <a:rPr lang="en-US" smtClean="0"/>
              <a:t>Each of the compilation units of a program to be linked must be a relocatable object file</a:t>
            </a:r>
          </a:p>
          <a:p>
            <a:pPr lvl="2" eaLnBrk="1" hangingPunct="1">
              <a:lnSpc>
                <a:spcPct val="90000"/>
              </a:lnSpc>
            </a:pPr>
            <a:r>
              <a:rPr lang="en-US" smtClean="0"/>
              <a:t>some files will have been produced by compiling fragments of the application being constructed</a:t>
            </a:r>
          </a:p>
          <a:p>
            <a:pPr lvl="2" eaLnBrk="1" hangingPunct="1">
              <a:lnSpc>
                <a:spcPct val="90000"/>
              </a:lnSpc>
            </a:pPr>
            <a:r>
              <a:rPr lang="en-US" smtClean="0"/>
              <a:t>others will be general purpose library packages needed by the application</a:t>
            </a:r>
          </a:p>
          <a:p>
            <a:pPr lvl="1" eaLnBrk="1" hangingPunct="1">
              <a:lnSpc>
                <a:spcPct val="90000"/>
              </a:lnSpc>
            </a:pPr>
            <a:r>
              <a:rPr lang="en-US" smtClean="0"/>
              <a:t>Since most programs make use of libraries, even a “one-file” application typically needs to be linked</a:t>
            </a:r>
          </a:p>
        </p:txBody>
      </p:sp>
      <p:sp>
        <p:nvSpPr>
          <p:cNvPr id="25602" name="Slide Number Placeholder 5"/>
          <p:cNvSpPr>
            <a:spLocks noGrp="1"/>
          </p:cNvSpPr>
          <p:nvPr>
            <p:ph type="sldNum" sz="quarter" idx="12"/>
          </p:nvPr>
        </p:nvSpPr>
        <p:spPr>
          <a:noFill/>
        </p:spPr>
        <p:txBody>
          <a:bodyPr/>
          <a:lstStyle/>
          <a:p>
            <a:fld id="{0207D94B-E2D7-4FCA-AEE4-6615B5E19545}"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85800" y="152400"/>
            <a:ext cx="8229600" cy="5668963"/>
          </a:xfrm>
        </p:spPr>
        <p:txBody>
          <a:bodyPr>
            <a:normAutofit lnSpcReduction="10000"/>
          </a:bodyPr>
          <a:lstStyle/>
          <a:p>
            <a:pPr eaLnBrk="1" hangingPunct="1">
              <a:lnSpc>
                <a:spcPct val="90000"/>
              </a:lnSpc>
            </a:pPr>
            <a:r>
              <a:rPr lang="en-US" sz="2800" dirty="0" smtClean="0"/>
              <a:t>Linking involves two subtasks: </a:t>
            </a:r>
          </a:p>
          <a:p>
            <a:pPr lvl="1" eaLnBrk="1" hangingPunct="1">
              <a:lnSpc>
                <a:spcPct val="90000"/>
              </a:lnSpc>
            </a:pPr>
            <a:r>
              <a:rPr lang="en-US" sz="2400" dirty="0" smtClean="0"/>
              <a:t>relocation </a:t>
            </a:r>
          </a:p>
          <a:p>
            <a:pPr lvl="1" eaLnBrk="1" hangingPunct="1">
              <a:lnSpc>
                <a:spcPct val="90000"/>
              </a:lnSpc>
            </a:pPr>
            <a:r>
              <a:rPr lang="en-US" sz="2400" dirty="0" smtClean="0"/>
              <a:t>resolution of external references</a:t>
            </a:r>
          </a:p>
          <a:p>
            <a:pPr eaLnBrk="1" hangingPunct="1">
              <a:lnSpc>
                <a:spcPct val="90000"/>
              </a:lnSpc>
            </a:pPr>
            <a:r>
              <a:rPr lang="en-US" sz="2800" dirty="0" smtClean="0"/>
              <a:t>Some authors refer to relocation as </a:t>
            </a:r>
            <a:r>
              <a:rPr lang="en-US" sz="2800" i="1" dirty="0" smtClean="0"/>
              <a:t>loading</a:t>
            </a:r>
            <a:r>
              <a:rPr lang="en-US" sz="2800" dirty="0" smtClean="0"/>
              <a:t>, and call the entire “joining together” process “link-loading.”</a:t>
            </a:r>
          </a:p>
          <a:p>
            <a:pPr eaLnBrk="1" hangingPunct="1">
              <a:lnSpc>
                <a:spcPct val="90000"/>
              </a:lnSpc>
            </a:pPr>
            <a:r>
              <a:rPr lang="en-US" sz="2800" dirty="0" smtClean="0"/>
              <a:t>Scott uses “loading” to refer to the process of bringing an executable object file into memory for execution</a:t>
            </a:r>
          </a:p>
          <a:p>
            <a:pPr lvl="1" eaLnBrk="1" hangingPunct="1">
              <a:lnSpc>
                <a:spcPct val="90000"/>
              </a:lnSpc>
            </a:pPr>
            <a:r>
              <a:rPr lang="en-US" sz="2400" dirty="0" smtClean="0"/>
              <a:t>on very simple machines loading entails relocation</a:t>
            </a:r>
          </a:p>
          <a:p>
            <a:pPr lvl="1" eaLnBrk="1" hangingPunct="1">
              <a:lnSpc>
                <a:spcPct val="90000"/>
              </a:lnSpc>
            </a:pPr>
            <a:r>
              <a:rPr lang="en-US" sz="2400" dirty="0" smtClean="0"/>
              <a:t>the operating system uses virtual memory to giving the impression that it starts at some standard address (zero)</a:t>
            </a:r>
          </a:p>
          <a:p>
            <a:pPr lvl="1" eaLnBrk="1" hangingPunct="1">
              <a:lnSpc>
                <a:spcPct val="90000"/>
              </a:lnSpc>
            </a:pPr>
            <a:r>
              <a:rPr lang="en-US" sz="2400" dirty="0" smtClean="0"/>
              <a:t>often loading also entails a certain amount of linking</a:t>
            </a:r>
          </a:p>
          <a:p>
            <a:pPr eaLnBrk="1" hangingPunct="1">
              <a:lnSpc>
                <a:spcPct val="90000"/>
              </a:lnSpc>
            </a:pPr>
            <a:endParaRPr lang="en-US" sz="2800" dirty="0" smtClean="0"/>
          </a:p>
        </p:txBody>
      </p:sp>
      <p:sp>
        <p:nvSpPr>
          <p:cNvPr id="26626" name="Slide Number Placeholder 5"/>
          <p:cNvSpPr>
            <a:spLocks noGrp="1"/>
          </p:cNvSpPr>
          <p:nvPr>
            <p:ph type="sldNum" sz="quarter" idx="12"/>
          </p:nvPr>
        </p:nvSpPr>
        <p:spPr>
          <a:noFill/>
        </p:spPr>
        <p:txBody>
          <a:bodyPr/>
          <a:lstStyle/>
          <a:p>
            <a:fld id="{3194FF24-F3F7-463A-BF56-CD7CF25510A3}"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651" name="Picture 4" descr="Fig 14"/>
          <p:cNvPicPr>
            <a:picLocks noGrp="1" noChangeAspect="1" noChangeArrowheads="1"/>
          </p:cNvPicPr>
          <p:nvPr>
            <p:ph idx="1"/>
          </p:nvPr>
        </p:nvPicPr>
        <p:blipFill>
          <a:blip r:embed="rId2" cstate="print"/>
          <a:srcRect l="632" r="5185" b="27449"/>
          <a:stretch>
            <a:fillRect/>
          </a:stretch>
        </p:blipFill>
        <p:spPr>
          <a:xfrm>
            <a:off x="0" y="228600"/>
            <a:ext cx="8915400" cy="6053138"/>
          </a:xfrm>
          <a:noFill/>
        </p:spPr>
      </p:pic>
      <p:sp>
        <p:nvSpPr>
          <p:cNvPr id="27650" name="Slide Number Placeholder 5"/>
          <p:cNvSpPr>
            <a:spLocks noGrp="1"/>
          </p:cNvSpPr>
          <p:nvPr>
            <p:ph type="sldNum" sz="quarter" idx="12"/>
          </p:nvPr>
        </p:nvSpPr>
        <p:spPr>
          <a:noFill/>
        </p:spPr>
        <p:txBody>
          <a:bodyPr/>
          <a:lstStyle/>
          <a:p>
            <a:fld id="{C11D5AD7-A71E-43FE-8792-40373A17E373}" type="slidenum">
              <a:rPr lang="en-US"/>
              <a:pPr/>
              <a:t>27</a:t>
            </a:fld>
            <a:endParaRPr lang="en-US"/>
          </a:p>
        </p:txBody>
      </p:sp>
      <p:sp>
        <p:nvSpPr>
          <p:cNvPr id="27652" name="Oval 7"/>
          <p:cNvSpPr>
            <a:spLocks noChangeArrowheads="1"/>
          </p:cNvSpPr>
          <p:nvPr/>
        </p:nvSpPr>
        <p:spPr bwMode="auto">
          <a:xfrm>
            <a:off x="8229600" y="2438400"/>
            <a:ext cx="609600" cy="228600"/>
          </a:xfrm>
          <a:prstGeom prst="ellipse">
            <a:avLst/>
          </a:prstGeom>
          <a:solidFill>
            <a:schemeClr val="accent1">
              <a:alpha val="36862"/>
            </a:schemeClr>
          </a:solidFill>
          <a:ln w="9525">
            <a:solidFill>
              <a:schemeClr val="tx1"/>
            </a:solidFill>
            <a:round/>
            <a:headEnd/>
            <a:tailEnd/>
          </a:ln>
        </p:spPr>
        <p:txBody>
          <a:bodyPr wrap="none" anchor="ctr"/>
          <a:lstStyle/>
          <a:p>
            <a:endParaRPr lang="en-US"/>
          </a:p>
        </p:txBody>
      </p:sp>
      <p:sp>
        <p:nvSpPr>
          <p:cNvPr id="27653" name="Oval 8"/>
          <p:cNvSpPr>
            <a:spLocks noChangeArrowheads="1"/>
          </p:cNvSpPr>
          <p:nvPr/>
        </p:nvSpPr>
        <p:spPr bwMode="auto">
          <a:xfrm>
            <a:off x="4648200" y="3429000"/>
            <a:ext cx="609600" cy="228600"/>
          </a:xfrm>
          <a:prstGeom prst="ellipse">
            <a:avLst/>
          </a:prstGeom>
          <a:solidFill>
            <a:schemeClr val="accent1">
              <a:alpha val="36862"/>
            </a:schemeClr>
          </a:solidFill>
          <a:ln w="9525">
            <a:solidFill>
              <a:schemeClr val="tx1"/>
            </a:solidFill>
            <a:round/>
            <a:headEnd/>
            <a:tailEnd/>
          </a:ln>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57200" y="533400"/>
            <a:ext cx="8229600" cy="5592763"/>
          </a:xfrm>
        </p:spPr>
        <p:txBody>
          <a:bodyPr/>
          <a:lstStyle/>
          <a:p>
            <a:pPr eaLnBrk="1" hangingPunct="1">
              <a:lnSpc>
                <a:spcPct val="90000"/>
              </a:lnSpc>
            </a:pPr>
            <a:r>
              <a:rPr lang="en-US" sz="2400" smtClean="0"/>
              <a:t>On a multi-user system, it is common for several instances of a program (an editor or web browser, for example) to be executing simultaneously</a:t>
            </a:r>
          </a:p>
          <a:p>
            <a:pPr lvl="1" eaLnBrk="1" hangingPunct="1">
              <a:lnSpc>
                <a:spcPct val="90000"/>
              </a:lnSpc>
            </a:pPr>
            <a:r>
              <a:rPr lang="en-US" sz="2000" smtClean="0"/>
              <a:t>It would be highly wasteful to allocate space in memory for a separate, identical copy of the code of such a program for every running instance</a:t>
            </a:r>
          </a:p>
          <a:p>
            <a:pPr eaLnBrk="1" hangingPunct="1">
              <a:lnSpc>
                <a:spcPct val="90000"/>
              </a:lnSpc>
            </a:pPr>
            <a:r>
              <a:rPr lang="en-US" sz="2400" smtClean="0"/>
              <a:t>Many operating systems therefore keep track of the programs that are running, and set up memory mapping tables so that all instances of the same program share the same read-only copy of the program’s code segment</a:t>
            </a:r>
          </a:p>
          <a:p>
            <a:pPr lvl="1" eaLnBrk="1" hangingPunct="1">
              <a:lnSpc>
                <a:spcPct val="90000"/>
              </a:lnSpc>
            </a:pPr>
            <a:r>
              <a:rPr lang="en-US" sz="2000" smtClean="0"/>
              <a:t>Each instance receives its own writable copy of the data segment</a:t>
            </a:r>
          </a:p>
          <a:p>
            <a:pPr lvl="1" eaLnBrk="1" hangingPunct="1">
              <a:lnSpc>
                <a:spcPct val="90000"/>
              </a:lnSpc>
            </a:pPr>
            <a:r>
              <a:rPr lang="en-US" sz="2000" smtClean="0"/>
              <a:t>Code segment sharing can save enormous amounts of space</a:t>
            </a:r>
          </a:p>
          <a:p>
            <a:pPr lvl="1" eaLnBrk="1" hangingPunct="1">
              <a:lnSpc>
                <a:spcPct val="90000"/>
              </a:lnSpc>
            </a:pPr>
            <a:r>
              <a:rPr lang="en-US" sz="2000" smtClean="0"/>
              <a:t>It does not work, however, for instances of programs that </a:t>
            </a:r>
            <a:br>
              <a:rPr lang="en-US" sz="2000" smtClean="0"/>
            </a:br>
            <a:r>
              <a:rPr lang="en-US" sz="2000" smtClean="0"/>
              <a:t>are similar but not identical</a:t>
            </a:r>
          </a:p>
        </p:txBody>
      </p:sp>
      <p:sp>
        <p:nvSpPr>
          <p:cNvPr id="28674" name="Slide Number Placeholder 5"/>
          <p:cNvSpPr>
            <a:spLocks noGrp="1"/>
          </p:cNvSpPr>
          <p:nvPr>
            <p:ph type="sldNum" sz="quarter" idx="12"/>
          </p:nvPr>
        </p:nvSpPr>
        <p:spPr>
          <a:noFill/>
        </p:spPr>
        <p:txBody>
          <a:bodyPr/>
          <a:lstStyle/>
          <a:p>
            <a:fld id="{419D1925-8602-4EDA-93F5-38B046DF7710}"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Java uses </a:t>
            </a:r>
            <a:r>
              <a:rPr lang="en-US" dirty="0" err="1" smtClean="0"/>
              <a:t>Classloaders</a:t>
            </a:r>
            <a:r>
              <a:rPr lang="en-US" dirty="0" smtClean="0"/>
              <a:t> to load and link class files.</a:t>
            </a:r>
          </a:p>
          <a:p>
            <a:pPr lvl="1"/>
            <a:r>
              <a:rPr lang="en-US" dirty="0" smtClean="0"/>
              <a:t>Isolate JVM from local file system.</a:t>
            </a:r>
          </a:p>
          <a:p>
            <a:pPr lvl="1"/>
            <a:r>
              <a:rPr lang="en-US" dirty="0" smtClean="0"/>
              <a:t>Starts with 3 </a:t>
            </a:r>
            <a:r>
              <a:rPr lang="en-US" dirty="0" err="1" smtClean="0"/>
              <a:t>classloaders</a:t>
            </a:r>
            <a:endParaRPr lang="en-US" dirty="0" smtClean="0"/>
          </a:p>
          <a:p>
            <a:pPr lvl="2"/>
            <a:r>
              <a:rPr lang="en-US" dirty="0"/>
              <a:t>Bootstrap class </a:t>
            </a:r>
            <a:r>
              <a:rPr lang="en-US" dirty="0" smtClean="0"/>
              <a:t>loader</a:t>
            </a:r>
          </a:p>
          <a:p>
            <a:pPr lvl="3"/>
            <a:r>
              <a:rPr lang="en-US" dirty="0" smtClean="0"/>
              <a:t>written in native code</a:t>
            </a:r>
          </a:p>
          <a:p>
            <a:pPr lvl="3"/>
            <a:r>
              <a:rPr lang="en-US" dirty="0" smtClean="0"/>
              <a:t>Loads core Java libraries in &lt;JAVA_HOME&gt;/</a:t>
            </a:r>
            <a:r>
              <a:rPr lang="en-US" dirty="0" err="1" smtClean="0"/>
              <a:t>jre</a:t>
            </a:r>
            <a:r>
              <a:rPr lang="en-US" dirty="0" smtClean="0"/>
              <a:t>/lib</a:t>
            </a:r>
            <a:endParaRPr lang="en-US" dirty="0"/>
          </a:p>
          <a:p>
            <a:pPr lvl="2"/>
            <a:r>
              <a:rPr lang="en-US" dirty="0"/>
              <a:t>Extensions class </a:t>
            </a:r>
            <a:r>
              <a:rPr lang="en-US" dirty="0" smtClean="0"/>
              <a:t>loader</a:t>
            </a:r>
          </a:p>
          <a:p>
            <a:pPr lvl="3"/>
            <a:r>
              <a:rPr lang="en-US" dirty="0" smtClean="0"/>
              <a:t>Loads code in &lt;JAVA_HOME&gt;/</a:t>
            </a:r>
            <a:r>
              <a:rPr lang="en-US" dirty="0" err="1" smtClean="0"/>
              <a:t>jre</a:t>
            </a:r>
            <a:r>
              <a:rPr lang="en-US" dirty="0" smtClean="0"/>
              <a:t>/lib/</a:t>
            </a:r>
            <a:r>
              <a:rPr lang="en-US" dirty="0" err="1" smtClean="0"/>
              <a:t>ext</a:t>
            </a:r>
            <a:r>
              <a:rPr lang="en-US" dirty="0" smtClean="0"/>
              <a:t> (or others specified by </a:t>
            </a:r>
            <a:r>
              <a:rPr lang="en-US" dirty="0" err="1" smtClean="0"/>
              <a:t>java.ext.dirs</a:t>
            </a:r>
            <a:r>
              <a:rPr lang="en-US" dirty="0" smtClean="0"/>
              <a:t> property</a:t>
            </a:r>
          </a:p>
          <a:p>
            <a:pPr lvl="3"/>
            <a:r>
              <a:rPr lang="en-US" dirty="0" err="1"/>
              <a:t>sun.misc.Launcher$ExtClassLoader</a:t>
            </a:r>
            <a:endParaRPr lang="en-US" dirty="0"/>
          </a:p>
          <a:p>
            <a:pPr lvl="2"/>
            <a:r>
              <a:rPr lang="en-US" dirty="0"/>
              <a:t>System class </a:t>
            </a:r>
            <a:r>
              <a:rPr lang="en-US" dirty="0" smtClean="0"/>
              <a:t>loader</a:t>
            </a:r>
          </a:p>
          <a:p>
            <a:pPr lvl="3"/>
            <a:r>
              <a:rPr lang="en-US" dirty="0" smtClean="0"/>
              <a:t>Loads </a:t>
            </a:r>
            <a:r>
              <a:rPr lang="en-US" dirty="0" err="1" smtClean="0"/>
              <a:t>codefound</a:t>
            </a:r>
            <a:r>
              <a:rPr lang="en-US" dirty="0" smtClean="0"/>
              <a:t> on </a:t>
            </a:r>
            <a:r>
              <a:rPr lang="en-US" dirty="0" err="1" smtClean="0"/>
              <a:t>java.class.path</a:t>
            </a:r>
            <a:endParaRPr lang="en-US" dirty="0"/>
          </a:p>
          <a:p>
            <a:pPr lvl="3"/>
            <a:r>
              <a:rPr lang="en-US" dirty="0" err="1" smtClean="0"/>
              <a:t>sun.misc.Launcher$AppClassLoader</a:t>
            </a:r>
            <a:r>
              <a:rPr lang="en-US" dirty="0"/>
              <a:t> </a:t>
            </a:r>
            <a:r>
              <a:rPr lang="en-US" dirty="0" smtClean="0"/>
              <a:t>class</a:t>
            </a:r>
            <a:endParaRPr lang="en-US" dirty="0"/>
          </a:p>
          <a:p>
            <a:pPr lvl="1"/>
            <a:endParaRPr lang="en-US" dirty="0" smtClean="0"/>
          </a:p>
        </p:txBody>
      </p:sp>
      <p:sp>
        <p:nvSpPr>
          <p:cNvPr id="3" name="Slide Number Placeholder 2"/>
          <p:cNvSpPr>
            <a:spLocks noGrp="1"/>
          </p:cNvSpPr>
          <p:nvPr>
            <p:ph type="sldNum" sz="quarter" idx="12"/>
          </p:nvPr>
        </p:nvSpPr>
        <p:spPr/>
        <p:txBody>
          <a:bodyPr/>
          <a:lstStyle/>
          <a:p>
            <a:pPr>
              <a:defRPr/>
            </a:pPr>
            <a:fld id="{BA854043-2DB7-4BAB-AC14-A88878AFCDDF}" type="slidenum">
              <a:rPr lang="en-US" smtClean="0"/>
              <a:pPr>
                <a:defRPr/>
              </a:pPr>
              <a:t>29</a:t>
            </a:fld>
            <a:endParaRPr lang="en-US"/>
          </a:p>
        </p:txBody>
      </p:sp>
      <p:sp>
        <p:nvSpPr>
          <p:cNvPr id="4" name="Title 3"/>
          <p:cNvSpPr>
            <a:spLocks noGrp="1"/>
          </p:cNvSpPr>
          <p:nvPr>
            <p:ph type="title"/>
          </p:nvPr>
        </p:nvSpPr>
        <p:spPr/>
        <p:txBody>
          <a:bodyPr/>
          <a:lstStyle/>
          <a:p>
            <a:r>
              <a:rPr lang="en-US" dirty="0" smtClean="0"/>
              <a:t>Java </a:t>
            </a:r>
            <a:r>
              <a:rPr lang="en-US" dirty="0" err="1" smtClean="0"/>
              <a:t>Classloader</a:t>
            </a:r>
            <a:endParaRPr lang="en-US" dirty="0"/>
          </a:p>
        </p:txBody>
      </p:sp>
    </p:spTree>
    <p:extLst>
      <p:ext uri="{BB962C8B-B14F-4D97-AF65-F5344CB8AC3E}">
        <p14:creationId xmlns:p14="http://schemas.microsoft.com/office/powerpoint/2010/main" val="14414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eaLnBrk="1" hangingPunct="1"/>
            <a:r>
              <a:rPr lang="en-US" smtClean="0"/>
              <a:t>The phases of compilation are commonly grouped in</a:t>
            </a:r>
          </a:p>
          <a:p>
            <a:pPr lvl="1" eaLnBrk="1" hangingPunct="1"/>
            <a:r>
              <a:rPr lang="en-US" i="1" smtClean="0"/>
              <a:t>front end </a:t>
            </a:r>
            <a:r>
              <a:rPr lang="en-US" smtClean="0"/>
              <a:t>responsible for the analysis of source code</a:t>
            </a:r>
          </a:p>
          <a:p>
            <a:pPr lvl="1" eaLnBrk="1" hangingPunct="1"/>
            <a:r>
              <a:rPr lang="en-US" i="1" smtClean="0"/>
              <a:t>back end </a:t>
            </a:r>
            <a:r>
              <a:rPr lang="en-US" smtClean="0"/>
              <a:t>responsible for the synthesis of target code. </a:t>
            </a:r>
          </a:p>
          <a:p>
            <a:pPr eaLnBrk="1" hangingPunct="1"/>
            <a:endParaRPr lang="en-US" smtClean="0"/>
          </a:p>
        </p:txBody>
      </p:sp>
      <p:sp>
        <p:nvSpPr>
          <p:cNvPr id="3074" name="Slide Number Placeholder 5"/>
          <p:cNvSpPr>
            <a:spLocks noGrp="1"/>
          </p:cNvSpPr>
          <p:nvPr>
            <p:ph type="sldNum" sz="quarter" idx="12"/>
          </p:nvPr>
        </p:nvSpPr>
        <p:spPr>
          <a:noFill/>
        </p:spPr>
        <p:txBody>
          <a:bodyPr/>
          <a:lstStyle/>
          <a:p>
            <a:fld id="{152648A0-E9AD-4954-8D14-8839EF25BA4F}"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The Java class loader is written in Java. </a:t>
            </a:r>
            <a:endParaRPr lang="en-US" dirty="0" smtClean="0"/>
          </a:p>
          <a:p>
            <a:pPr lvl="1"/>
            <a:r>
              <a:rPr lang="en-US" dirty="0" smtClean="0"/>
              <a:t>So can create </a:t>
            </a:r>
            <a:r>
              <a:rPr lang="en-US" dirty="0"/>
              <a:t>your own class loader without understanding the finer details of the Java Virtual Machine. </a:t>
            </a:r>
            <a:endParaRPr lang="en-US" dirty="0" smtClean="0"/>
          </a:p>
          <a:p>
            <a:pPr lvl="1"/>
            <a:r>
              <a:rPr lang="en-US" dirty="0" smtClean="0"/>
              <a:t>Every </a:t>
            </a:r>
            <a:r>
              <a:rPr lang="en-US" dirty="0"/>
              <a:t>Java class loader has a parent class loader, defined when a new class loader is instantiated or set to the virtual machine's system default class loader.</a:t>
            </a:r>
          </a:p>
          <a:p>
            <a:r>
              <a:rPr lang="en-US" dirty="0"/>
              <a:t>This makes it possible (for example):</a:t>
            </a:r>
          </a:p>
          <a:p>
            <a:pPr lvl="1"/>
            <a:r>
              <a:rPr lang="en-US" dirty="0"/>
              <a:t>to load or unload classes at runtime (for example to load libraries dynamically at runtime, even from an </a:t>
            </a:r>
            <a:r>
              <a:rPr lang="en-US" dirty="0">
                <a:hlinkClick r:id="rId2" tooltip="Hypertext Transfer Protocol"/>
              </a:rPr>
              <a:t>HTTP</a:t>
            </a:r>
            <a:r>
              <a:rPr lang="en-US" dirty="0"/>
              <a:t> resource). </a:t>
            </a:r>
            <a:endParaRPr lang="en-US" dirty="0" smtClean="0"/>
          </a:p>
          <a:p>
            <a:pPr lvl="2"/>
            <a:r>
              <a:rPr lang="en-US" dirty="0" smtClean="0"/>
              <a:t>This </a:t>
            </a:r>
            <a:r>
              <a:rPr lang="en-US" dirty="0"/>
              <a:t>is an important feature for:</a:t>
            </a:r>
          </a:p>
          <a:p>
            <a:pPr lvl="3"/>
            <a:r>
              <a:rPr lang="en-US" dirty="0"/>
              <a:t>implementing scripting languages, such as </a:t>
            </a:r>
            <a:r>
              <a:rPr lang="en-US" dirty="0" err="1">
                <a:hlinkClick r:id="rId3" tooltip="Jython"/>
              </a:rPr>
              <a:t>Jython</a:t>
            </a:r>
            <a:endParaRPr lang="en-US" dirty="0"/>
          </a:p>
          <a:p>
            <a:pPr lvl="3"/>
            <a:r>
              <a:rPr lang="en-US" dirty="0"/>
              <a:t>using </a:t>
            </a:r>
            <a:r>
              <a:rPr lang="en-US" dirty="0">
                <a:hlinkClick r:id="rId4" tooltip="JavaBean"/>
              </a:rPr>
              <a:t>bean</a:t>
            </a:r>
            <a:r>
              <a:rPr lang="en-US" dirty="0"/>
              <a:t> builders</a:t>
            </a:r>
          </a:p>
          <a:p>
            <a:pPr lvl="3"/>
            <a:r>
              <a:rPr lang="en-US" dirty="0"/>
              <a:t>allowing user-defined </a:t>
            </a:r>
            <a:r>
              <a:rPr lang="en-US" dirty="0">
                <a:hlinkClick r:id="rId5" tooltip="Extensibility"/>
              </a:rPr>
              <a:t>extensibility</a:t>
            </a:r>
            <a:endParaRPr lang="en-US" dirty="0"/>
          </a:p>
          <a:p>
            <a:pPr lvl="3"/>
            <a:r>
              <a:rPr lang="en-US" dirty="0" smtClean="0"/>
              <a:t>to </a:t>
            </a:r>
            <a:r>
              <a:rPr lang="en-US" dirty="0"/>
              <a:t>change the way the </a:t>
            </a:r>
            <a:r>
              <a:rPr lang="en-US" dirty="0">
                <a:hlinkClick r:id="rId6" tooltip="Java bytecode"/>
              </a:rPr>
              <a:t>bytecode</a:t>
            </a:r>
            <a:r>
              <a:rPr lang="en-US" dirty="0"/>
              <a:t> is loaded (for example, it is possible to use </a:t>
            </a:r>
            <a:r>
              <a:rPr lang="en-US" dirty="0">
                <a:hlinkClick r:id="rId7" tooltip="Encryption"/>
              </a:rPr>
              <a:t>encrypted</a:t>
            </a:r>
            <a:r>
              <a:rPr lang="en-US" dirty="0"/>
              <a:t> Java class bytecode</a:t>
            </a:r>
            <a:r>
              <a:rPr lang="en-US" baseline="30000" dirty="0">
                <a:hlinkClick r:id="rId8"/>
              </a:rPr>
              <a:t>[7]</a:t>
            </a:r>
            <a:r>
              <a:rPr lang="en-US" dirty="0"/>
              <a:t>).</a:t>
            </a:r>
          </a:p>
          <a:p>
            <a:pPr lvl="3"/>
            <a:r>
              <a:rPr lang="en-US" dirty="0"/>
              <a:t>to modify the loaded bytecode (for example, for load-time </a:t>
            </a:r>
            <a:r>
              <a:rPr lang="en-US" dirty="0">
                <a:hlinkClick r:id="rId9" tooltip="Aspect weaver"/>
              </a:rPr>
              <a:t>weaving</a:t>
            </a:r>
            <a:r>
              <a:rPr lang="en-US" dirty="0"/>
              <a:t> of aspects when using </a:t>
            </a:r>
            <a:r>
              <a:rPr lang="en-US" dirty="0">
                <a:hlinkClick r:id="rId10" tooltip="Aspect-oriented programming"/>
              </a:rPr>
              <a:t>aspect-oriented programming</a:t>
            </a:r>
            <a:r>
              <a:rPr lang="en-US" dirty="0" smtClean="0"/>
              <a:t>).</a:t>
            </a:r>
          </a:p>
          <a:p>
            <a:pPr lvl="3"/>
            <a:r>
              <a:rPr lang="en-US" dirty="0" smtClean="0">
                <a:solidFill>
                  <a:srgbClr val="FF0000"/>
                </a:solidFill>
              </a:rPr>
              <a:t>Junit tests for code generation in our project</a:t>
            </a:r>
            <a:endParaRPr lang="en-US" dirty="0" smtClean="0">
              <a:solidFill>
                <a:srgbClr val="FF0000"/>
              </a:solidFill>
            </a:endParaRPr>
          </a:p>
        </p:txBody>
      </p:sp>
      <p:sp>
        <p:nvSpPr>
          <p:cNvPr id="3" name="Slide Number Placeholder 2"/>
          <p:cNvSpPr>
            <a:spLocks noGrp="1"/>
          </p:cNvSpPr>
          <p:nvPr>
            <p:ph type="sldNum" sz="quarter" idx="12"/>
          </p:nvPr>
        </p:nvSpPr>
        <p:spPr/>
        <p:txBody>
          <a:bodyPr/>
          <a:lstStyle/>
          <a:p>
            <a:pPr>
              <a:defRPr/>
            </a:pPr>
            <a:fld id="{BA854043-2DB7-4BAB-AC14-A88878AFCDDF}" type="slidenum">
              <a:rPr lang="en-US" smtClean="0"/>
              <a:pPr>
                <a:defRPr/>
              </a:pPr>
              <a:t>30</a:t>
            </a:fld>
            <a:endParaRPr lang="en-US"/>
          </a:p>
        </p:txBody>
      </p:sp>
      <p:sp>
        <p:nvSpPr>
          <p:cNvPr id="4" name="Title 3"/>
          <p:cNvSpPr>
            <a:spLocks noGrp="1"/>
          </p:cNvSpPr>
          <p:nvPr>
            <p:ph type="title"/>
          </p:nvPr>
        </p:nvSpPr>
        <p:spPr/>
        <p:txBody>
          <a:bodyPr/>
          <a:lstStyle/>
          <a:p>
            <a:pPr lvl="0"/>
            <a:r>
              <a:rPr lang="en-US" dirty="0" smtClean="0"/>
              <a:t>User defined </a:t>
            </a:r>
            <a:r>
              <a:rPr lang="en-US" dirty="0" err="1" smtClean="0"/>
              <a:t>classloaders</a:t>
            </a:r>
            <a:endParaRPr lang="en-US" dirty="0"/>
          </a:p>
        </p:txBody>
      </p:sp>
    </p:spTree>
    <p:extLst>
      <p:ext uri="{BB962C8B-B14F-4D97-AF65-F5344CB8AC3E}">
        <p14:creationId xmlns:p14="http://schemas.microsoft.com/office/powerpoint/2010/main" val="3464193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buNone/>
            </a:pPr>
            <a:r>
              <a:rPr lang="en-US" sz="1800" b="1" dirty="0"/>
              <a:t>public static class </a:t>
            </a:r>
            <a:r>
              <a:rPr lang="en-US" sz="1800" b="1" dirty="0" err="1"/>
              <a:t>DynamicClassLoader</a:t>
            </a:r>
            <a:r>
              <a:rPr lang="en-US" sz="1800" b="1" dirty="0"/>
              <a:t> extends </a:t>
            </a:r>
            <a:r>
              <a:rPr lang="en-US" sz="1800" b="1" dirty="0" err="1"/>
              <a:t>ClassLoader</a:t>
            </a:r>
            <a:r>
              <a:rPr lang="en-US" sz="1800" b="1" dirty="0"/>
              <a:t> {</a:t>
            </a:r>
          </a:p>
          <a:p>
            <a:pPr marL="109728" indent="0">
              <a:buNone/>
            </a:pPr>
            <a:r>
              <a:rPr lang="en-US" sz="1800" dirty="0"/>
              <a:t>        </a:t>
            </a:r>
            <a:r>
              <a:rPr lang="en-US" sz="1800" b="1" dirty="0"/>
              <a:t>public </a:t>
            </a:r>
            <a:r>
              <a:rPr lang="en-US" sz="1800" b="1" dirty="0" err="1"/>
              <a:t>DynamicClassLoader</a:t>
            </a:r>
            <a:r>
              <a:rPr lang="en-US" sz="1800" b="1" dirty="0"/>
              <a:t>(</a:t>
            </a:r>
            <a:r>
              <a:rPr lang="en-US" sz="1800" b="1" dirty="0" err="1"/>
              <a:t>ClassLoader</a:t>
            </a:r>
            <a:r>
              <a:rPr lang="en-US" sz="1800" b="1" dirty="0"/>
              <a:t> parent) {</a:t>
            </a:r>
          </a:p>
          <a:p>
            <a:pPr marL="109728" indent="0">
              <a:buNone/>
            </a:pPr>
            <a:r>
              <a:rPr lang="en-US" sz="1800" dirty="0"/>
              <a:t>            </a:t>
            </a:r>
            <a:r>
              <a:rPr lang="en-US" sz="1800" b="1" dirty="0"/>
              <a:t>super(parent);</a:t>
            </a:r>
          </a:p>
          <a:p>
            <a:pPr marL="109728" indent="0">
              <a:buNone/>
            </a:pPr>
            <a:r>
              <a:rPr lang="en-US" sz="1800" dirty="0"/>
              <a:t>        }</a:t>
            </a:r>
          </a:p>
          <a:p>
            <a:pPr marL="109728" indent="0">
              <a:buNone/>
            </a:pPr>
            <a:endParaRPr lang="en-US" sz="1800" dirty="0"/>
          </a:p>
          <a:p>
            <a:pPr marL="109728" indent="0">
              <a:buNone/>
            </a:pPr>
            <a:r>
              <a:rPr lang="en-US" sz="1800" dirty="0"/>
              <a:t>        </a:t>
            </a:r>
            <a:r>
              <a:rPr lang="en-US" sz="1800" b="1" dirty="0"/>
              <a:t>public Class&lt;?&gt; define(String </a:t>
            </a:r>
            <a:r>
              <a:rPr lang="en-US" sz="1800" b="1" dirty="0" err="1"/>
              <a:t>className</a:t>
            </a:r>
            <a:r>
              <a:rPr lang="en-US" sz="1800" b="1" dirty="0"/>
              <a:t>, byte[] bytecode) {</a:t>
            </a:r>
          </a:p>
          <a:p>
            <a:pPr marL="109728" indent="0">
              <a:buNone/>
            </a:pPr>
            <a:r>
              <a:rPr lang="en-US" sz="1800" dirty="0"/>
              <a:t>            </a:t>
            </a:r>
            <a:r>
              <a:rPr lang="en-US" sz="1800" b="1" dirty="0"/>
              <a:t>return </a:t>
            </a:r>
            <a:r>
              <a:rPr lang="en-US" sz="1800" b="1" dirty="0" err="1"/>
              <a:t>super.defineClass</a:t>
            </a:r>
            <a:r>
              <a:rPr lang="en-US" sz="1800" b="1" dirty="0"/>
              <a:t>(</a:t>
            </a:r>
            <a:r>
              <a:rPr lang="en-US" sz="1800" b="1" dirty="0" err="1"/>
              <a:t>className</a:t>
            </a:r>
            <a:r>
              <a:rPr lang="en-US" sz="1800" b="1" dirty="0"/>
              <a:t>, bytecode, 0, </a:t>
            </a:r>
            <a:r>
              <a:rPr lang="en-US" sz="1800" b="1" dirty="0" err="1"/>
              <a:t>bytecode.length</a:t>
            </a:r>
            <a:r>
              <a:rPr lang="en-US" sz="1800" b="1" dirty="0"/>
              <a:t>);</a:t>
            </a:r>
          </a:p>
          <a:p>
            <a:pPr marL="109728" indent="0">
              <a:buNone/>
            </a:pPr>
            <a:r>
              <a:rPr lang="en-US" sz="1800" dirty="0"/>
              <a:t>        }</a:t>
            </a:r>
          </a:p>
          <a:p>
            <a:pPr marL="109728" indent="0">
              <a:buNone/>
            </a:pPr>
            <a:r>
              <a:rPr lang="en-US" sz="1800" dirty="0"/>
              <a:t>    };</a:t>
            </a:r>
          </a:p>
        </p:txBody>
      </p:sp>
      <p:sp>
        <p:nvSpPr>
          <p:cNvPr id="3" name="Slide Number Placeholder 2"/>
          <p:cNvSpPr>
            <a:spLocks noGrp="1"/>
          </p:cNvSpPr>
          <p:nvPr>
            <p:ph type="sldNum" sz="quarter" idx="12"/>
          </p:nvPr>
        </p:nvSpPr>
        <p:spPr/>
        <p:txBody>
          <a:bodyPr/>
          <a:lstStyle/>
          <a:p>
            <a:pPr>
              <a:defRPr/>
            </a:pPr>
            <a:fld id="{BA854043-2DB7-4BAB-AC14-A88878AFCDDF}" type="slidenum">
              <a:rPr lang="en-US" smtClean="0"/>
              <a:pPr>
                <a:defRPr/>
              </a:pPr>
              <a:t>31</a:t>
            </a:fld>
            <a:endParaRPr lang="en-US"/>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1809669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57200" y="609600"/>
            <a:ext cx="8229600" cy="5516563"/>
          </a:xfrm>
        </p:spPr>
        <p:txBody>
          <a:bodyPr/>
          <a:lstStyle/>
          <a:p>
            <a:pPr eaLnBrk="1" hangingPunct="1"/>
            <a:r>
              <a:rPr lang="en-US" smtClean="0"/>
              <a:t>Code improvement </a:t>
            </a:r>
          </a:p>
          <a:p>
            <a:pPr lvl="1" eaLnBrk="1" hangingPunct="1"/>
            <a:r>
              <a:rPr lang="en-US" smtClean="0"/>
              <a:t>(Chapter 15 on the CD)</a:t>
            </a:r>
          </a:p>
          <a:p>
            <a:pPr lvl="1" eaLnBrk="1" hangingPunct="1">
              <a:lnSpc>
                <a:spcPct val="90000"/>
              </a:lnSpc>
            </a:pPr>
            <a:r>
              <a:rPr lang="en-US" sz="2400" smtClean="0"/>
              <a:t>Naïve code generation gives usually yields highly suboptimal code</a:t>
            </a:r>
          </a:p>
          <a:p>
            <a:pPr lvl="2" eaLnBrk="1" hangingPunct="1">
              <a:lnSpc>
                <a:spcPct val="90000"/>
              </a:lnSpc>
            </a:pPr>
            <a:r>
              <a:rPr lang="en-US" sz="2000" smtClean="0"/>
              <a:t>redundant computations</a:t>
            </a:r>
          </a:p>
          <a:p>
            <a:pPr lvl="2" eaLnBrk="1" hangingPunct="1">
              <a:lnSpc>
                <a:spcPct val="90000"/>
              </a:lnSpc>
            </a:pPr>
            <a:r>
              <a:rPr lang="en-US" sz="2000" smtClean="0"/>
              <a:t>inefficient use of the registers, multiple functional units, and cache </a:t>
            </a:r>
          </a:p>
          <a:p>
            <a:pPr lvl="1" eaLnBrk="1" hangingPunct="1">
              <a:lnSpc>
                <a:spcPct val="90000"/>
              </a:lnSpc>
            </a:pPr>
            <a:r>
              <a:rPr lang="en-US" sz="2400" smtClean="0"/>
              <a:t>Code improvement (sometimes called code optimization) are transformations to generate </a:t>
            </a:r>
            <a:r>
              <a:rPr lang="en-US" sz="2400" smtClean="0">
                <a:solidFill>
                  <a:srgbClr val="0000FF"/>
                </a:solidFill>
              </a:rPr>
              <a:t>better</a:t>
            </a:r>
            <a:r>
              <a:rPr lang="en-US" sz="2400" smtClean="0"/>
              <a:t> code </a:t>
            </a:r>
          </a:p>
          <a:p>
            <a:pPr lvl="2" eaLnBrk="1" hangingPunct="1">
              <a:lnSpc>
                <a:spcPct val="90000"/>
              </a:lnSpc>
            </a:pPr>
            <a:r>
              <a:rPr lang="en-US" sz="2000" smtClean="0"/>
              <a:t>we interpret “better” to mean </a:t>
            </a:r>
            <a:r>
              <a:rPr lang="en-US" sz="2000" smtClean="0">
                <a:solidFill>
                  <a:srgbClr val="0000FF"/>
                </a:solidFill>
              </a:rPr>
              <a:t>faster</a:t>
            </a:r>
          </a:p>
          <a:p>
            <a:pPr lvl="2" eaLnBrk="1" hangingPunct="1">
              <a:lnSpc>
                <a:spcPct val="90000"/>
              </a:lnSpc>
            </a:pPr>
            <a:r>
              <a:rPr lang="en-US" sz="2000" smtClean="0"/>
              <a:t>occasionally program transformations are done to decrease memory requirements</a:t>
            </a:r>
          </a:p>
          <a:p>
            <a:pPr eaLnBrk="1" hangingPunct="1">
              <a:lnSpc>
                <a:spcPct val="90000"/>
              </a:lnSpc>
            </a:pPr>
            <a:endParaRPr lang="en-US" sz="2800" smtClean="0"/>
          </a:p>
          <a:p>
            <a:pPr eaLnBrk="1" hangingPunct="1"/>
            <a:endParaRPr lang="en-US" smtClean="0"/>
          </a:p>
          <a:p>
            <a:pPr eaLnBrk="1" hangingPunct="1"/>
            <a:endParaRPr lang="en-US" smtClean="0"/>
          </a:p>
        </p:txBody>
      </p:sp>
      <p:sp>
        <p:nvSpPr>
          <p:cNvPr id="29698" name="Slide Number Placeholder 5"/>
          <p:cNvSpPr>
            <a:spLocks noGrp="1"/>
          </p:cNvSpPr>
          <p:nvPr>
            <p:ph type="sldNum" sz="quarter" idx="12"/>
          </p:nvPr>
        </p:nvSpPr>
        <p:spPr>
          <a:noFill/>
        </p:spPr>
        <p:txBody>
          <a:bodyPr/>
          <a:lstStyle/>
          <a:p>
            <a:fld id="{6B4214F1-3FB5-407E-B81C-01C7AA4524E8}"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381000"/>
            <a:ext cx="8229600" cy="6096000"/>
          </a:xfrm>
        </p:spPr>
        <p:txBody>
          <a:bodyPr/>
          <a:lstStyle/>
          <a:p>
            <a:pPr eaLnBrk="1" hangingPunct="1"/>
            <a:r>
              <a:rPr lang="en-US" sz="2800" smtClean="0"/>
              <a:t>Machine-independent code improvement has three separate phases</a:t>
            </a:r>
          </a:p>
          <a:p>
            <a:pPr lvl="1" eaLnBrk="1" hangingPunct="1">
              <a:buFontTx/>
              <a:buAutoNum type="arabicPeriod"/>
            </a:pPr>
            <a:r>
              <a:rPr lang="en-US" sz="2400" smtClean="0"/>
              <a:t>Local redundancy elimination: identifies and eliminates redundant loads, stores, and computations within each basic block</a:t>
            </a:r>
          </a:p>
          <a:p>
            <a:pPr lvl="1" eaLnBrk="1" hangingPunct="1">
              <a:buFontTx/>
              <a:buAutoNum type="arabicPeriod"/>
            </a:pPr>
            <a:r>
              <a:rPr lang="en-US" sz="2400" smtClean="0"/>
              <a:t>Global redundancy elimination: identifies similar redundancies across the boundaries between basic blocks (but within the bounds of a single subroutine)</a:t>
            </a:r>
          </a:p>
          <a:p>
            <a:pPr lvl="1" eaLnBrk="1" hangingPunct="1">
              <a:buFontTx/>
              <a:buAutoNum type="arabicPeriod"/>
            </a:pPr>
            <a:r>
              <a:rPr lang="en-US" sz="2400" smtClean="0"/>
              <a:t>Loop improvement: effects several improvements specific to loops</a:t>
            </a:r>
          </a:p>
          <a:p>
            <a:pPr lvl="2" eaLnBrk="1" hangingPunct="1"/>
            <a:r>
              <a:rPr lang="en-US" sz="2000" smtClean="0"/>
              <a:t>these are particularly important, since most programs spend most of their time in loops. </a:t>
            </a:r>
          </a:p>
          <a:p>
            <a:pPr lvl="2" eaLnBrk="1" hangingPunct="1"/>
            <a:r>
              <a:rPr lang="en-US" sz="2000" smtClean="0"/>
              <a:t>Global redundancy elimination and loop improvement may actually be subdivided into several separate phases</a:t>
            </a:r>
          </a:p>
          <a:p>
            <a:pPr eaLnBrk="1" hangingPunct="1"/>
            <a:endParaRPr lang="en-US" sz="2800" smtClean="0"/>
          </a:p>
        </p:txBody>
      </p:sp>
      <p:sp>
        <p:nvSpPr>
          <p:cNvPr id="30722" name="Slide Number Placeholder 5"/>
          <p:cNvSpPr>
            <a:spLocks noGrp="1"/>
          </p:cNvSpPr>
          <p:nvPr>
            <p:ph type="sldNum" sz="quarter" idx="12"/>
          </p:nvPr>
        </p:nvSpPr>
        <p:spPr>
          <a:noFill/>
        </p:spPr>
        <p:txBody>
          <a:bodyPr/>
          <a:lstStyle/>
          <a:p>
            <a:fld id="{DB20E778-2776-4B47-A502-139B99785656}"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4" descr="Fig 15"/>
          <p:cNvPicPr>
            <a:picLocks noGrp="1" noChangeAspect="1" noChangeArrowheads="1"/>
          </p:cNvPicPr>
          <p:nvPr>
            <p:ph idx="1"/>
          </p:nvPr>
        </p:nvPicPr>
        <p:blipFill>
          <a:blip r:embed="rId2" cstate="print"/>
          <a:srcRect r="17297" b="11682"/>
          <a:stretch>
            <a:fillRect/>
          </a:stretch>
        </p:blipFill>
        <p:spPr>
          <a:xfrm>
            <a:off x="0" y="0"/>
            <a:ext cx="6059488" cy="6858000"/>
          </a:xfrm>
          <a:noFill/>
        </p:spPr>
      </p:pic>
      <p:sp>
        <p:nvSpPr>
          <p:cNvPr id="31746" name="Slide Number Placeholder 5"/>
          <p:cNvSpPr>
            <a:spLocks noGrp="1"/>
          </p:cNvSpPr>
          <p:nvPr>
            <p:ph type="sldNum" sz="quarter" idx="12"/>
          </p:nvPr>
        </p:nvSpPr>
        <p:spPr>
          <a:noFill/>
        </p:spPr>
        <p:txBody>
          <a:bodyPr/>
          <a:lstStyle/>
          <a:p>
            <a:fld id="{0F677B2C-3871-4A41-B923-0A6897EF54F2}" type="slidenum">
              <a:rPr lang="en-US"/>
              <a:pPr/>
              <a:t>34</a:t>
            </a:fld>
            <a:endParaRPr lang="en-US"/>
          </a:p>
        </p:txBody>
      </p:sp>
      <p:sp>
        <p:nvSpPr>
          <p:cNvPr id="31748" name="Rectangle 5"/>
          <p:cNvSpPr>
            <a:spLocks noChangeArrowheads="1"/>
          </p:cNvSpPr>
          <p:nvPr/>
        </p:nvSpPr>
        <p:spPr bwMode="auto">
          <a:xfrm>
            <a:off x="228600" y="6553200"/>
            <a:ext cx="7315200" cy="304800"/>
          </a:xfrm>
          <a:prstGeom prst="rect">
            <a:avLst/>
          </a:prstGeom>
          <a:noFill/>
          <a:ln w="9525">
            <a:noFill/>
            <a:miter lim="800000"/>
            <a:headEnd/>
            <a:tailEnd/>
          </a:ln>
        </p:spPr>
        <p:txBody>
          <a:bodyPr wrap="none" anchor="ctr"/>
          <a:lstStyle/>
          <a:p>
            <a:endParaRPr lang="en-US"/>
          </a:p>
        </p:txBody>
      </p:sp>
      <p:sp>
        <p:nvSpPr>
          <p:cNvPr id="31749" name="AutoShape 11"/>
          <p:cNvSpPr>
            <a:spLocks noChangeArrowheads="1"/>
          </p:cNvSpPr>
          <p:nvPr/>
        </p:nvSpPr>
        <p:spPr bwMode="auto">
          <a:xfrm>
            <a:off x="4724400" y="6019800"/>
            <a:ext cx="1143000" cy="609600"/>
          </a:xfrm>
          <a:prstGeom prst="leftArrow">
            <a:avLst>
              <a:gd name="adj1" fmla="val 50000"/>
              <a:gd name="adj2" fmla="val 46875"/>
            </a:avLst>
          </a:prstGeom>
          <a:solidFill>
            <a:srgbClr val="FF0066"/>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457200"/>
            <a:ext cx="8229600" cy="5668963"/>
          </a:xfrm>
        </p:spPr>
        <p:txBody>
          <a:bodyPr/>
          <a:lstStyle/>
          <a:p>
            <a:pPr eaLnBrk="1" hangingPunct="1">
              <a:lnSpc>
                <a:spcPct val="90000"/>
              </a:lnSpc>
            </a:pPr>
            <a:r>
              <a:rPr lang="en-US" smtClean="0"/>
              <a:t>Peephole optimization</a:t>
            </a:r>
          </a:p>
          <a:p>
            <a:pPr lvl="1" eaLnBrk="1" hangingPunct="1">
              <a:lnSpc>
                <a:spcPct val="90000"/>
              </a:lnSpc>
            </a:pPr>
            <a:r>
              <a:rPr lang="en-US" smtClean="0"/>
              <a:t>Slide a several-instruction-sized  window over the code in a basic block</a:t>
            </a:r>
          </a:p>
          <a:p>
            <a:pPr lvl="1" eaLnBrk="1" hangingPunct="1">
              <a:lnSpc>
                <a:spcPct val="90000"/>
              </a:lnSpc>
            </a:pPr>
            <a:r>
              <a:rPr lang="en-US" smtClean="0"/>
              <a:t>Use heuristics to match patterns in  suboptimal sequences of instructions.</a:t>
            </a:r>
          </a:p>
          <a:p>
            <a:pPr lvl="1" eaLnBrk="1" hangingPunct="1">
              <a:lnSpc>
                <a:spcPct val="90000"/>
              </a:lnSpc>
              <a:buFontTx/>
              <a:buNone/>
            </a:pPr>
            <a:endParaRPr lang="en-US" smtClean="0"/>
          </a:p>
          <a:p>
            <a:pPr lvl="1" eaLnBrk="1" hangingPunct="1">
              <a:lnSpc>
                <a:spcPct val="90000"/>
              </a:lnSpc>
            </a:pPr>
            <a:r>
              <a:rPr lang="en-US" smtClean="0"/>
              <a:t>Recall how we generated code.</a:t>
            </a:r>
          </a:p>
          <a:p>
            <a:pPr lvl="2" eaLnBrk="1" hangingPunct="1">
              <a:lnSpc>
                <a:spcPct val="90000"/>
              </a:lnSpc>
            </a:pPr>
            <a:r>
              <a:rPr lang="en-US" smtClean="0"/>
              <a:t>Traverse AST. </a:t>
            </a:r>
          </a:p>
          <a:p>
            <a:pPr lvl="2" eaLnBrk="1" hangingPunct="1">
              <a:lnSpc>
                <a:spcPct val="90000"/>
              </a:lnSpc>
            </a:pPr>
            <a:r>
              <a:rPr lang="en-US" smtClean="0"/>
              <a:t>Every var on left side of assignment results in store.</a:t>
            </a:r>
          </a:p>
          <a:p>
            <a:pPr lvl="2" eaLnBrk="1" hangingPunct="1">
              <a:lnSpc>
                <a:spcPct val="90000"/>
              </a:lnSpc>
            </a:pPr>
            <a:r>
              <a:rPr lang="en-US" smtClean="0"/>
              <a:t>Every var on right side results in load.   </a:t>
            </a:r>
          </a:p>
          <a:p>
            <a:pPr lvl="2" eaLnBrk="1" hangingPunct="1">
              <a:lnSpc>
                <a:spcPct val="90000"/>
              </a:lnSpc>
            </a:pPr>
            <a:r>
              <a:rPr lang="en-US" smtClean="0"/>
              <a:t>There are many redundant loads and stores that can be eliminated by peephole optimization</a:t>
            </a:r>
          </a:p>
        </p:txBody>
      </p:sp>
      <p:sp>
        <p:nvSpPr>
          <p:cNvPr id="32770" name="Slide Number Placeholder 5"/>
          <p:cNvSpPr>
            <a:spLocks noGrp="1"/>
          </p:cNvSpPr>
          <p:nvPr>
            <p:ph type="sldNum" sz="quarter" idx="12"/>
          </p:nvPr>
        </p:nvSpPr>
        <p:spPr>
          <a:noFill/>
        </p:spPr>
        <p:txBody>
          <a:bodyPr/>
          <a:lstStyle/>
          <a:p>
            <a:fld id="{4B383970-0299-4889-A5A9-756977BAD6CF}" type="slidenum">
              <a:rPr lang="en-US"/>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200" y="457200"/>
            <a:ext cx="8229600" cy="5668963"/>
          </a:xfrm>
        </p:spPr>
        <p:txBody>
          <a:bodyPr/>
          <a:lstStyle/>
          <a:p>
            <a:pPr eaLnBrk="1" hangingPunct="1"/>
            <a:r>
              <a:rPr lang="en-US" smtClean="0"/>
              <a:t>Example:</a:t>
            </a:r>
          </a:p>
          <a:p>
            <a:pPr lvl="1" eaLnBrk="1" hangingPunct="1"/>
            <a:r>
              <a:rPr lang="en-US" smtClean="0"/>
              <a:t>If there are two stores to the same location with no intervening read, the first can be eliminated.</a:t>
            </a:r>
          </a:p>
          <a:p>
            <a:pPr eaLnBrk="1" hangingPunct="1"/>
            <a:endParaRPr lang="en-US" smtClean="0"/>
          </a:p>
          <a:p>
            <a:pPr eaLnBrk="1" hangingPunct="1"/>
            <a:endParaRPr lang="en-US" smtClean="0"/>
          </a:p>
        </p:txBody>
      </p:sp>
      <p:sp>
        <p:nvSpPr>
          <p:cNvPr id="33794" name="Slide Number Placeholder 5"/>
          <p:cNvSpPr>
            <a:spLocks noGrp="1"/>
          </p:cNvSpPr>
          <p:nvPr>
            <p:ph type="sldNum" sz="quarter" idx="12"/>
          </p:nvPr>
        </p:nvSpPr>
        <p:spPr>
          <a:noFill/>
        </p:spPr>
        <p:txBody>
          <a:bodyPr/>
          <a:lstStyle/>
          <a:p>
            <a:fld id="{5C2481C0-86EA-4008-B1AD-BFAF2F437F5B}" type="slidenum">
              <a:rPr lang="en-US"/>
              <a:pPr/>
              <a:t>36</a:t>
            </a:fld>
            <a:endParaRPr lang="en-US"/>
          </a:p>
        </p:txBody>
      </p:sp>
      <p:sp>
        <p:nvSpPr>
          <p:cNvPr id="33796" name="Text Box 5"/>
          <p:cNvSpPr txBox="1">
            <a:spLocks noChangeArrowheads="1"/>
          </p:cNvSpPr>
          <p:nvPr/>
        </p:nvSpPr>
        <p:spPr bwMode="auto">
          <a:xfrm>
            <a:off x="3429000" y="3733800"/>
            <a:ext cx="1828800" cy="2774950"/>
          </a:xfrm>
          <a:prstGeom prst="rect">
            <a:avLst/>
          </a:prstGeom>
          <a:noFill/>
          <a:ln w="9525">
            <a:noFill/>
            <a:miter lim="800000"/>
            <a:headEnd/>
            <a:tailEnd/>
          </a:ln>
        </p:spPr>
        <p:txBody>
          <a:bodyPr>
            <a:spAutoFit/>
          </a:bodyPr>
          <a:lstStyle/>
          <a:p>
            <a:pPr>
              <a:spcBef>
                <a:spcPct val="50000"/>
              </a:spcBef>
            </a:pPr>
            <a:r>
              <a:rPr lang="en-US" sz="3200">
                <a:solidFill>
                  <a:schemeClr val="hlink"/>
                </a:solidFill>
              </a:rPr>
              <a:t>ldc 0</a:t>
            </a:r>
          </a:p>
          <a:p>
            <a:pPr>
              <a:spcBef>
                <a:spcPct val="50000"/>
              </a:spcBef>
            </a:pPr>
            <a:r>
              <a:rPr lang="en-US" sz="3200">
                <a:solidFill>
                  <a:schemeClr val="hlink"/>
                </a:solidFill>
              </a:rPr>
              <a:t>store x…</a:t>
            </a:r>
          </a:p>
          <a:p>
            <a:pPr>
              <a:spcBef>
                <a:spcPct val="50000"/>
              </a:spcBef>
            </a:pPr>
            <a:r>
              <a:rPr lang="en-US" sz="3200">
                <a:solidFill>
                  <a:schemeClr val="hlink"/>
                </a:solidFill>
              </a:rPr>
              <a:t>ldc 1</a:t>
            </a:r>
          </a:p>
          <a:p>
            <a:pPr>
              <a:spcBef>
                <a:spcPct val="50000"/>
              </a:spcBef>
            </a:pPr>
            <a:r>
              <a:rPr lang="en-US" sz="3200">
                <a:solidFill>
                  <a:schemeClr val="hlink"/>
                </a:solidFill>
              </a:rPr>
              <a:t>store x…</a:t>
            </a:r>
          </a:p>
        </p:txBody>
      </p:sp>
      <p:sp>
        <p:nvSpPr>
          <p:cNvPr id="33797" name="Text Box 6"/>
          <p:cNvSpPr txBox="1">
            <a:spLocks noChangeArrowheads="1"/>
          </p:cNvSpPr>
          <p:nvPr/>
        </p:nvSpPr>
        <p:spPr bwMode="auto">
          <a:xfrm>
            <a:off x="6553200" y="3886200"/>
            <a:ext cx="2286000" cy="1190625"/>
          </a:xfrm>
          <a:prstGeom prst="rect">
            <a:avLst/>
          </a:prstGeom>
          <a:noFill/>
          <a:ln w="9525">
            <a:noFill/>
            <a:miter lim="800000"/>
            <a:headEnd/>
            <a:tailEnd/>
          </a:ln>
        </p:spPr>
        <p:txBody>
          <a:bodyPr>
            <a:spAutoFit/>
          </a:bodyPr>
          <a:lstStyle/>
          <a:p>
            <a:r>
              <a:rPr lang="en-US" sz="3600">
                <a:solidFill>
                  <a:srgbClr val="00FF00"/>
                </a:solidFill>
              </a:rPr>
              <a:t>ldc 1</a:t>
            </a:r>
          </a:p>
          <a:p>
            <a:r>
              <a:rPr lang="en-US" sz="3600">
                <a:solidFill>
                  <a:srgbClr val="00FF00"/>
                </a:solidFill>
              </a:rPr>
              <a:t>store x…</a:t>
            </a:r>
          </a:p>
        </p:txBody>
      </p:sp>
      <p:sp>
        <p:nvSpPr>
          <p:cNvPr id="33798" name="Text Box 7"/>
          <p:cNvSpPr txBox="1">
            <a:spLocks noChangeArrowheads="1"/>
          </p:cNvSpPr>
          <p:nvPr/>
        </p:nvSpPr>
        <p:spPr bwMode="auto">
          <a:xfrm>
            <a:off x="517525" y="3776663"/>
            <a:ext cx="1441450" cy="1190625"/>
          </a:xfrm>
          <a:prstGeom prst="rect">
            <a:avLst/>
          </a:prstGeom>
          <a:noFill/>
          <a:ln w="9525">
            <a:noFill/>
            <a:miter lim="800000"/>
            <a:headEnd/>
            <a:tailEnd/>
          </a:ln>
        </p:spPr>
        <p:txBody>
          <a:bodyPr wrap="none">
            <a:spAutoFit/>
          </a:bodyPr>
          <a:lstStyle/>
          <a:p>
            <a:r>
              <a:rPr lang="en-US" sz="3600">
                <a:solidFill>
                  <a:srgbClr val="0000FF"/>
                </a:solidFill>
              </a:rPr>
              <a:t>x := 0;</a:t>
            </a:r>
          </a:p>
          <a:p>
            <a:r>
              <a:rPr lang="en-US" sz="3600">
                <a:solidFill>
                  <a:srgbClr val="0000FF"/>
                </a:solidFill>
              </a:rPr>
              <a:t>x := 1;</a:t>
            </a:r>
          </a:p>
        </p:txBody>
      </p:sp>
      <p:sp>
        <p:nvSpPr>
          <p:cNvPr id="33799" name="AutoShape 8"/>
          <p:cNvSpPr>
            <a:spLocks noChangeArrowheads="1"/>
          </p:cNvSpPr>
          <p:nvPr/>
        </p:nvSpPr>
        <p:spPr bwMode="auto">
          <a:xfrm>
            <a:off x="2286000" y="42672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33800" name="AutoShape 9"/>
          <p:cNvSpPr>
            <a:spLocks noChangeArrowheads="1"/>
          </p:cNvSpPr>
          <p:nvPr/>
        </p:nvSpPr>
        <p:spPr bwMode="auto">
          <a:xfrm>
            <a:off x="5486400" y="4343400"/>
            <a:ext cx="914400" cy="6096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57200" y="457200"/>
            <a:ext cx="8229600" cy="5668963"/>
          </a:xfrm>
        </p:spPr>
        <p:txBody>
          <a:bodyPr/>
          <a:lstStyle/>
          <a:p>
            <a:pPr eaLnBrk="1" hangingPunct="1">
              <a:lnSpc>
                <a:spcPct val="90000"/>
              </a:lnSpc>
              <a:buFontTx/>
              <a:buNone/>
            </a:pPr>
            <a:r>
              <a:rPr lang="en-US" dirty="0" smtClean="0"/>
              <a:t>Replace load with dup</a:t>
            </a:r>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endParaRPr lang="en-US" dirty="0" smtClean="0"/>
          </a:p>
          <a:p>
            <a:pPr eaLnBrk="1" hangingPunct="1">
              <a:lnSpc>
                <a:spcPct val="90000"/>
              </a:lnSpc>
              <a:buFontTx/>
              <a:buNone/>
            </a:pPr>
            <a:r>
              <a:rPr lang="en-US" dirty="0" smtClean="0"/>
              <a:t>There are even more possibilities in a register machine</a:t>
            </a:r>
          </a:p>
          <a:p>
            <a:pPr eaLnBrk="1" hangingPunct="1">
              <a:lnSpc>
                <a:spcPct val="90000"/>
              </a:lnSpc>
              <a:buFontTx/>
              <a:buNone/>
            </a:pPr>
            <a:endParaRPr lang="en-US" dirty="0" smtClean="0"/>
          </a:p>
          <a:p>
            <a:pPr eaLnBrk="1" hangingPunct="1">
              <a:lnSpc>
                <a:spcPct val="90000"/>
              </a:lnSpc>
              <a:buFontTx/>
              <a:buNone/>
            </a:pPr>
            <a:endParaRPr lang="en-US" dirty="0" smtClean="0"/>
          </a:p>
        </p:txBody>
      </p:sp>
      <p:sp>
        <p:nvSpPr>
          <p:cNvPr id="34818" name="Slide Number Placeholder 5"/>
          <p:cNvSpPr>
            <a:spLocks noGrp="1"/>
          </p:cNvSpPr>
          <p:nvPr>
            <p:ph type="sldNum" sz="quarter" idx="12"/>
          </p:nvPr>
        </p:nvSpPr>
        <p:spPr>
          <a:noFill/>
        </p:spPr>
        <p:txBody>
          <a:bodyPr/>
          <a:lstStyle/>
          <a:p>
            <a:fld id="{5FBE8278-940B-435C-95C8-25EFC2A4EF37}" type="slidenum">
              <a:rPr lang="en-US"/>
              <a:pPr/>
              <a:t>37</a:t>
            </a:fld>
            <a:endParaRPr lang="en-US"/>
          </a:p>
        </p:txBody>
      </p:sp>
      <p:sp>
        <p:nvSpPr>
          <p:cNvPr id="34820" name="Text Box 4"/>
          <p:cNvSpPr txBox="1">
            <a:spLocks noChangeArrowheads="1"/>
          </p:cNvSpPr>
          <p:nvPr/>
        </p:nvSpPr>
        <p:spPr bwMode="auto">
          <a:xfrm>
            <a:off x="457200" y="1377950"/>
            <a:ext cx="2190750" cy="1739900"/>
          </a:xfrm>
          <a:prstGeom prst="rect">
            <a:avLst/>
          </a:prstGeom>
          <a:noFill/>
          <a:ln w="9525">
            <a:noFill/>
            <a:miter lim="800000"/>
            <a:headEnd/>
            <a:tailEnd/>
          </a:ln>
        </p:spPr>
        <p:txBody>
          <a:bodyPr wrap="none">
            <a:spAutoFit/>
          </a:bodyPr>
          <a:lstStyle/>
          <a:p>
            <a:r>
              <a:rPr lang="en-US" sz="3600">
                <a:solidFill>
                  <a:srgbClr val="0000FF"/>
                </a:solidFill>
              </a:rPr>
              <a:t>x := x + 1;</a:t>
            </a:r>
          </a:p>
          <a:p>
            <a:r>
              <a:rPr lang="en-US" sz="3600">
                <a:solidFill>
                  <a:srgbClr val="0000FF"/>
                </a:solidFill>
              </a:rPr>
              <a:t>y := x;</a:t>
            </a:r>
          </a:p>
          <a:p>
            <a:endParaRPr lang="en-US" sz="3600">
              <a:solidFill>
                <a:srgbClr val="0000FF"/>
              </a:solidFill>
            </a:endParaRPr>
          </a:p>
        </p:txBody>
      </p:sp>
      <p:sp>
        <p:nvSpPr>
          <p:cNvPr id="34821" name="Text Box 5"/>
          <p:cNvSpPr txBox="1">
            <a:spLocks noChangeArrowheads="1"/>
          </p:cNvSpPr>
          <p:nvPr/>
        </p:nvSpPr>
        <p:spPr bwMode="auto">
          <a:xfrm>
            <a:off x="3352800" y="1219200"/>
            <a:ext cx="2133600" cy="3748088"/>
          </a:xfrm>
          <a:prstGeom prst="rect">
            <a:avLst/>
          </a:prstGeom>
          <a:noFill/>
          <a:ln w="9525">
            <a:noFill/>
            <a:miter lim="800000"/>
            <a:headEnd/>
            <a:tailEnd/>
          </a:ln>
        </p:spPr>
        <p:txBody>
          <a:bodyPr>
            <a:spAutoFit/>
          </a:bodyPr>
          <a:lstStyle/>
          <a:p>
            <a:r>
              <a:rPr lang="en-US" sz="3200">
                <a:solidFill>
                  <a:schemeClr val="hlink"/>
                </a:solidFill>
              </a:rPr>
              <a:t>load x</a:t>
            </a:r>
          </a:p>
          <a:p>
            <a:r>
              <a:rPr lang="en-US" sz="3200">
                <a:solidFill>
                  <a:schemeClr val="hlink"/>
                </a:solidFill>
              </a:rPr>
              <a:t>ldc 1</a:t>
            </a:r>
          </a:p>
          <a:p>
            <a:r>
              <a:rPr lang="en-US" sz="3200">
                <a:solidFill>
                  <a:schemeClr val="hlink"/>
                </a:solidFill>
              </a:rPr>
              <a:t>add</a:t>
            </a:r>
          </a:p>
          <a:p>
            <a:r>
              <a:rPr lang="en-US" sz="3200">
                <a:solidFill>
                  <a:schemeClr val="hlink"/>
                </a:solidFill>
              </a:rPr>
              <a:t>store x</a:t>
            </a:r>
          </a:p>
          <a:p>
            <a:r>
              <a:rPr lang="en-US" sz="3200">
                <a:solidFill>
                  <a:schemeClr val="hlink"/>
                </a:solidFill>
              </a:rPr>
              <a:t>load x</a:t>
            </a:r>
          </a:p>
          <a:p>
            <a:r>
              <a:rPr lang="en-US" sz="3200">
                <a:solidFill>
                  <a:schemeClr val="hlink"/>
                </a:solidFill>
              </a:rPr>
              <a:t>store y</a:t>
            </a:r>
          </a:p>
          <a:p>
            <a:pPr>
              <a:spcBef>
                <a:spcPct val="50000"/>
              </a:spcBef>
            </a:pPr>
            <a:endParaRPr lang="en-US" sz="3200">
              <a:solidFill>
                <a:schemeClr val="hlink"/>
              </a:solidFill>
            </a:endParaRPr>
          </a:p>
        </p:txBody>
      </p:sp>
      <p:sp>
        <p:nvSpPr>
          <p:cNvPr id="34822" name="Text Box 6"/>
          <p:cNvSpPr txBox="1">
            <a:spLocks noChangeArrowheads="1"/>
          </p:cNvSpPr>
          <p:nvPr/>
        </p:nvSpPr>
        <p:spPr bwMode="auto">
          <a:xfrm>
            <a:off x="6308725" y="1158875"/>
            <a:ext cx="1401763" cy="3503613"/>
          </a:xfrm>
          <a:prstGeom prst="rect">
            <a:avLst/>
          </a:prstGeom>
          <a:noFill/>
          <a:ln w="9525">
            <a:noFill/>
            <a:miter lim="800000"/>
            <a:headEnd/>
            <a:tailEnd/>
          </a:ln>
        </p:spPr>
        <p:txBody>
          <a:bodyPr wrap="none">
            <a:spAutoFit/>
          </a:bodyPr>
          <a:lstStyle/>
          <a:p>
            <a:r>
              <a:rPr lang="en-US" sz="3200">
                <a:solidFill>
                  <a:srgbClr val="00FF00"/>
                </a:solidFill>
              </a:rPr>
              <a:t>load x</a:t>
            </a:r>
          </a:p>
          <a:p>
            <a:r>
              <a:rPr lang="en-US" sz="3200">
                <a:solidFill>
                  <a:srgbClr val="00FF00"/>
                </a:solidFill>
              </a:rPr>
              <a:t>ldc 1</a:t>
            </a:r>
          </a:p>
          <a:p>
            <a:r>
              <a:rPr lang="en-US" sz="3200">
                <a:solidFill>
                  <a:srgbClr val="00FF00"/>
                </a:solidFill>
              </a:rPr>
              <a:t>add</a:t>
            </a:r>
          </a:p>
          <a:p>
            <a:r>
              <a:rPr lang="en-US" sz="3200">
                <a:solidFill>
                  <a:srgbClr val="00FF00"/>
                </a:solidFill>
              </a:rPr>
              <a:t>dup</a:t>
            </a:r>
          </a:p>
          <a:p>
            <a:r>
              <a:rPr lang="en-US" sz="3200">
                <a:solidFill>
                  <a:srgbClr val="00FF00"/>
                </a:solidFill>
              </a:rPr>
              <a:t>store x</a:t>
            </a:r>
          </a:p>
          <a:p>
            <a:r>
              <a:rPr lang="en-US" sz="3200">
                <a:solidFill>
                  <a:srgbClr val="00FF00"/>
                </a:solidFill>
              </a:rPr>
              <a:t>store y</a:t>
            </a:r>
          </a:p>
          <a:p>
            <a:endParaRPr lang="en-US" sz="3200">
              <a:solidFill>
                <a:srgbClr val="00FF00"/>
              </a:solidFill>
            </a:endParaRPr>
          </a:p>
        </p:txBody>
      </p:sp>
      <p:sp>
        <p:nvSpPr>
          <p:cNvPr id="34823" name="AutoShape 7"/>
          <p:cNvSpPr>
            <a:spLocks noChangeArrowheads="1"/>
          </p:cNvSpPr>
          <p:nvPr/>
        </p:nvSpPr>
        <p:spPr bwMode="auto">
          <a:xfrm>
            <a:off x="2438400" y="2514600"/>
            <a:ext cx="609600" cy="4572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p>
        </p:txBody>
      </p:sp>
      <p:sp>
        <p:nvSpPr>
          <p:cNvPr id="34824" name="AutoShape 8"/>
          <p:cNvSpPr>
            <a:spLocks noChangeArrowheads="1"/>
          </p:cNvSpPr>
          <p:nvPr/>
        </p:nvSpPr>
        <p:spPr bwMode="auto">
          <a:xfrm>
            <a:off x="5105400" y="2514600"/>
            <a:ext cx="990600" cy="533400"/>
          </a:xfrm>
          <a:prstGeom prst="rightArrow">
            <a:avLst>
              <a:gd name="adj1" fmla="val 50000"/>
              <a:gd name="adj2" fmla="val 46429"/>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228600" y="457200"/>
            <a:ext cx="8229600" cy="5668963"/>
          </a:xfrm>
        </p:spPr>
        <p:txBody>
          <a:bodyPr/>
          <a:lstStyle/>
          <a:p>
            <a:pPr eaLnBrk="1" hangingPunct="1"/>
            <a:r>
              <a:rPr lang="en-US" smtClean="0"/>
              <a:t>constant folding  </a:t>
            </a:r>
          </a:p>
          <a:p>
            <a:pPr lvl="1" eaLnBrk="1" hangingPunct="1"/>
            <a:r>
              <a:rPr lang="en-US" smtClean="0"/>
              <a:t>evaluates expressions that involve constants at compile time</a:t>
            </a:r>
          </a:p>
          <a:p>
            <a:pPr lvl="2" eaLnBrk="1" hangingPunct="1">
              <a:buFontTx/>
              <a:buNone/>
            </a:pPr>
            <a:endParaRPr lang="en-US" smtClean="0"/>
          </a:p>
        </p:txBody>
      </p:sp>
      <p:sp>
        <p:nvSpPr>
          <p:cNvPr id="35842" name="Slide Number Placeholder 5"/>
          <p:cNvSpPr>
            <a:spLocks noGrp="1"/>
          </p:cNvSpPr>
          <p:nvPr>
            <p:ph type="sldNum" sz="quarter" idx="12"/>
          </p:nvPr>
        </p:nvSpPr>
        <p:spPr>
          <a:noFill/>
        </p:spPr>
        <p:txBody>
          <a:bodyPr/>
          <a:lstStyle/>
          <a:p>
            <a:fld id="{C50253DD-B439-4216-B9E3-DE682E19CEB1}" type="slidenum">
              <a:rPr lang="en-US"/>
              <a:pPr/>
              <a:t>38</a:t>
            </a:fld>
            <a:endParaRPr lang="en-US"/>
          </a:p>
        </p:txBody>
      </p:sp>
      <p:grpSp>
        <p:nvGrpSpPr>
          <p:cNvPr id="35844" name="Group 10"/>
          <p:cNvGrpSpPr>
            <a:grpSpLocks/>
          </p:cNvGrpSpPr>
          <p:nvPr/>
        </p:nvGrpSpPr>
        <p:grpSpPr bwMode="auto">
          <a:xfrm>
            <a:off x="990600" y="3048000"/>
            <a:ext cx="7315200" cy="2443163"/>
            <a:chOff x="576" y="2544"/>
            <a:chExt cx="4608" cy="1539"/>
          </a:xfrm>
        </p:grpSpPr>
        <p:sp>
          <p:nvSpPr>
            <p:cNvPr id="35845" name="Text Box 5"/>
            <p:cNvSpPr txBox="1">
              <a:spLocks noChangeArrowheads="1"/>
            </p:cNvSpPr>
            <p:nvPr/>
          </p:nvSpPr>
          <p:spPr bwMode="auto">
            <a:xfrm>
              <a:off x="576" y="2640"/>
              <a:ext cx="1056" cy="327"/>
            </a:xfrm>
            <a:prstGeom prst="rect">
              <a:avLst/>
            </a:prstGeom>
            <a:noFill/>
            <a:ln w="9525">
              <a:noFill/>
              <a:miter lim="800000"/>
              <a:headEnd/>
              <a:tailEnd/>
            </a:ln>
          </p:spPr>
          <p:txBody>
            <a:bodyPr>
              <a:spAutoFit/>
            </a:bodyPr>
            <a:lstStyle/>
            <a:p>
              <a:pPr>
                <a:spcBef>
                  <a:spcPct val="50000"/>
                </a:spcBef>
              </a:pPr>
              <a:r>
                <a:rPr lang="en-US" sz="2800"/>
                <a:t>x := 2 + 4</a:t>
              </a:r>
            </a:p>
          </p:txBody>
        </p:sp>
        <p:sp>
          <p:nvSpPr>
            <p:cNvPr id="35846" name="Text Box 6"/>
            <p:cNvSpPr txBox="1">
              <a:spLocks noChangeArrowheads="1"/>
            </p:cNvSpPr>
            <p:nvPr/>
          </p:nvSpPr>
          <p:spPr bwMode="auto">
            <a:xfrm>
              <a:off x="2400" y="2544"/>
              <a:ext cx="1056" cy="1539"/>
            </a:xfrm>
            <a:prstGeom prst="rect">
              <a:avLst/>
            </a:prstGeom>
            <a:noFill/>
            <a:ln w="9525">
              <a:noFill/>
              <a:miter lim="800000"/>
              <a:headEnd/>
              <a:tailEnd/>
            </a:ln>
          </p:spPr>
          <p:txBody>
            <a:bodyPr>
              <a:spAutoFit/>
            </a:bodyPr>
            <a:lstStyle/>
            <a:p>
              <a:pPr>
                <a:spcBef>
                  <a:spcPct val="50000"/>
                </a:spcBef>
              </a:pPr>
              <a:r>
                <a:rPr lang="en-US" sz="2800"/>
                <a:t>ldc 2</a:t>
              </a:r>
            </a:p>
            <a:p>
              <a:pPr>
                <a:spcBef>
                  <a:spcPct val="50000"/>
                </a:spcBef>
              </a:pPr>
              <a:r>
                <a:rPr lang="en-US" sz="2800"/>
                <a:t>ldc 4</a:t>
              </a:r>
            </a:p>
            <a:p>
              <a:pPr>
                <a:spcBef>
                  <a:spcPct val="50000"/>
                </a:spcBef>
              </a:pPr>
              <a:r>
                <a:rPr lang="en-US" sz="2800"/>
                <a:t>iadd</a:t>
              </a:r>
            </a:p>
            <a:p>
              <a:pPr>
                <a:spcBef>
                  <a:spcPct val="50000"/>
                </a:spcBef>
              </a:pPr>
              <a:r>
                <a:rPr lang="en-US" sz="2800"/>
                <a:t>store x</a:t>
              </a:r>
            </a:p>
          </p:txBody>
        </p:sp>
        <p:sp>
          <p:nvSpPr>
            <p:cNvPr id="35847" name="Text Box 7"/>
            <p:cNvSpPr txBox="1">
              <a:spLocks noChangeArrowheads="1"/>
            </p:cNvSpPr>
            <p:nvPr/>
          </p:nvSpPr>
          <p:spPr bwMode="auto">
            <a:xfrm>
              <a:off x="4176" y="2544"/>
              <a:ext cx="1008" cy="731"/>
            </a:xfrm>
            <a:prstGeom prst="rect">
              <a:avLst/>
            </a:prstGeom>
            <a:noFill/>
            <a:ln w="9525">
              <a:noFill/>
              <a:miter lim="800000"/>
              <a:headEnd/>
              <a:tailEnd/>
            </a:ln>
          </p:spPr>
          <p:txBody>
            <a:bodyPr>
              <a:spAutoFit/>
            </a:bodyPr>
            <a:lstStyle/>
            <a:p>
              <a:pPr>
                <a:spcBef>
                  <a:spcPct val="50000"/>
                </a:spcBef>
              </a:pPr>
              <a:r>
                <a:rPr lang="en-US" sz="2800"/>
                <a:t>ldc 6</a:t>
              </a:r>
            </a:p>
            <a:p>
              <a:pPr>
                <a:spcBef>
                  <a:spcPct val="50000"/>
                </a:spcBef>
              </a:pPr>
              <a:r>
                <a:rPr lang="en-US" sz="2800"/>
                <a:t>store x</a:t>
              </a:r>
            </a:p>
          </p:txBody>
        </p:sp>
        <p:sp>
          <p:nvSpPr>
            <p:cNvPr id="35848" name="AutoShape 8"/>
            <p:cNvSpPr>
              <a:spLocks noChangeArrowheads="1"/>
            </p:cNvSpPr>
            <p:nvPr/>
          </p:nvSpPr>
          <p:spPr bwMode="auto">
            <a:xfrm>
              <a:off x="1680" y="2784"/>
              <a:ext cx="576" cy="288"/>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sp>
          <p:nvSpPr>
            <p:cNvPr id="35849" name="AutoShape 9"/>
            <p:cNvSpPr>
              <a:spLocks noChangeArrowheads="1"/>
            </p:cNvSpPr>
            <p:nvPr/>
          </p:nvSpPr>
          <p:spPr bwMode="auto">
            <a:xfrm>
              <a:off x="3312" y="2784"/>
              <a:ext cx="624" cy="288"/>
            </a:xfrm>
            <a:prstGeom prst="rightArrow">
              <a:avLst>
                <a:gd name="adj1" fmla="val 50000"/>
                <a:gd name="adj2" fmla="val 54167"/>
              </a:avLst>
            </a:prstGeom>
            <a:solidFill>
              <a:schemeClr val="accent1"/>
            </a:solidFill>
            <a:ln w="9525">
              <a:solidFill>
                <a:schemeClr val="tx1"/>
              </a:solidFill>
              <a:miter lim="800000"/>
              <a:headEnd/>
              <a:tailEnd/>
            </a:ln>
          </p:spPr>
          <p:txBody>
            <a:bodyPr wrap="none" anchor="ctr"/>
            <a:lstStyle/>
            <a:p>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57200" y="533400"/>
            <a:ext cx="7924800" cy="3200400"/>
          </a:xfrm>
        </p:spPr>
        <p:txBody>
          <a:bodyPr/>
          <a:lstStyle/>
          <a:p>
            <a:pPr eaLnBrk="1" hangingPunct="1"/>
            <a:r>
              <a:rPr lang="en-US" smtClean="0"/>
              <a:t>Constant propagation</a:t>
            </a:r>
          </a:p>
          <a:p>
            <a:pPr lvl="1" eaLnBrk="1" hangingPunct="1"/>
            <a:r>
              <a:rPr lang="en-US" smtClean="0"/>
              <a:t>Sometimes we can tell that a variable will have a constant value at a particular point in a program</a:t>
            </a:r>
          </a:p>
          <a:p>
            <a:pPr lvl="1" eaLnBrk="1" hangingPunct="1"/>
            <a:r>
              <a:rPr lang="en-US" smtClean="0"/>
              <a:t>We can then replace occurrences of the variable with occurrences of the constant</a:t>
            </a:r>
          </a:p>
          <a:p>
            <a:pPr eaLnBrk="1" hangingPunct="1"/>
            <a:endParaRPr lang="en-US" smtClean="0"/>
          </a:p>
        </p:txBody>
      </p:sp>
      <p:sp>
        <p:nvSpPr>
          <p:cNvPr id="36866" name="Slide Number Placeholder 5"/>
          <p:cNvSpPr>
            <a:spLocks noGrp="1"/>
          </p:cNvSpPr>
          <p:nvPr>
            <p:ph type="sldNum" sz="quarter" idx="12"/>
          </p:nvPr>
        </p:nvSpPr>
        <p:spPr>
          <a:noFill/>
        </p:spPr>
        <p:txBody>
          <a:bodyPr/>
          <a:lstStyle/>
          <a:p>
            <a:fld id="{502C20F5-FD7E-434D-AC74-1816BE08A33C}" type="slidenum">
              <a:rPr lang="en-US"/>
              <a:pPr/>
              <a:t>39</a:t>
            </a:fld>
            <a:endParaRPr lang="en-US"/>
          </a:p>
        </p:txBody>
      </p:sp>
      <p:sp>
        <p:nvSpPr>
          <p:cNvPr id="36868" name="Text Box 6"/>
          <p:cNvSpPr txBox="1">
            <a:spLocks noChangeArrowheads="1"/>
          </p:cNvSpPr>
          <p:nvPr/>
        </p:nvSpPr>
        <p:spPr bwMode="auto">
          <a:xfrm>
            <a:off x="381000" y="3886200"/>
            <a:ext cx="2133600" cy="2014538"/>
          </a:xfrm>
          <a:prstGeom prst="rect">
            <a:avLst/>
          </a:prstGeom>
          <a:noFill/>
          <a:ln w="9525">
            <a:noFill/>
            <a:miter lim="800000"/>
            <a:headEnd/>
            <a:tailEnd/>
          </a:ln>
        </p:spPr>
        <p:txBody>
          <a:bodyPr>
            <a:spAutoFit/>
          </a:bodyPr>
          <a:lstStyle/>
          <a:p>
            <a:r>
              <a:rPr lang="en-US" sz="2800">
                <a:solidFill>
                  <a:schemeClr val="hlink"/>
                </a:solidFill>
              </a:rPr>
              <a:t>r2 := 4</a:t>
            </a:r>
          </a:p>
          <a:p>
            <a:r>
              <a:rPr lang="en-US" sz="2800">
                <a:solidFill>
                  <a:schemeClr val="hlink"/>
                </a:solidFill>
              </a:rPr>
              <a:t>r3 := r1 + r2</a:t>
            </a:r>
          </a:p>
          <a:p>
            <a:r>
              <a:rPr lang="en-US" sz="2800">
                <a:solidFill>
                  <a:schemeClr val="hlink"/>
                </a:solidFill>
              </a:rPr>
              <a:t>r2 := . . .</a:t>
            </a:r>
          </a:p>
          <a:p>
            <a:pPr>
              <a:spcBef>
                <a:spcPct val="50000"/>
              </a:spcBef>
            </a:pPr>
            <a:endParaRPr lang="en-US" sz="2800">
              <a:solidFill>
                <a:schemeClr val="hlink"/>
              </a:solidFill>
            </a:endParaRPr>
          </a:p>
        </p:txBody>
      </p:sp>
      <p:sp>
        <p:nvSpPr>
          <p:cNvPr id="36869" name="Text Box 7"/>
          <p:cNvSpPr txBox="1">
            <a:spLocks noChangeArrowheads="1"/>
          </p:cNvSpPr>
          <p:nvPr/>
        </p:nvSpPr>
        <p:spPr bwMode="auto">
          <a:xfrm>
            <a:off x="3429000" y="3886200"/>
            <a:ext cx="2209800" cy="2014538"/>
          </a:xfrm>
          <a:prstGeom prst="rect">
            <a:avLst/>
          </a:prstGeom>
          <a:noFill/>
          <a:ln w="9525">
            <a:noFill/>
            <a:miter lim="800000"/>
            <a:headEnd/>
            <a:tailEnd/>
          </a:ln>
        </p:spPr>
        <p:txBody>
          <a:bodyPr>
            <a:spAutoFit/>
          </a:bodyPr>
          <a:lstStyle/>
          <a:p>
            <a:pPr lvl="2"/>
            <a:r>
              <a:rPr lang="en-US" sz="2800">
                <a:solidFill>
                  <a:srgbClr val="00FF00"/>
                </a:solidFill>
              </a:rPr>
              <a:t>r2 := 4</a:t>
            </a:r>
          </a:p>
          <a:p>
            <a:pPr lvl="2"/>
            <a:r>
              <a:rPr lang="en-US" sz="2800">
                <a:solidFill>
                  <a:srgbClr val="00FF00"/>
                </a:solidFill>
              </a:rPr>
              <a:t>r3 := r1 + 4</a:t>
            </a:r>
          </a:p>
          <a:p>
            <a:pPr lvl="2"/>
            <a:r>
              <a:rPr lang="en-US" sz="2800">
                <a:solidFill>
                  <a:srgbClr val="00FF00"/>
                </a:solidFill>
              </a:rPr>
              <a:t>r2 := . . .</a:t>
            </a:r>
          </a:p>
          <a:p>
            <a:pPr>
              <a:spcBef>
                <a:spcPct val="50000"/>
              </a:spcBef>
            </a:pPr>
            <a:endParaRPr lang="en-US" sz="2800">
              <a:solidFill>
                <a:srgbClr val="00FF00"/>
              </a:solidFill>
            </a:endParaRPr>
          </a:p>
        </p:txBody>
      </p:sp>
      <p:sp>
        <p:nvSpPr>
          <p:cNvPr id="36870" name="Text Box 8"/>
          <p:cNvSpPr txBox="1">
            <a:spLocks noChangeArrowheads="1"/>
          </p:cNvSpPr>
          <p:nvPr/>
        </p:nvSpPr>
        <p:spPr bwMode="auto">
          <a:xfrm>
            <a:off x="6781800" y="3886200"/>
            <a:ext cx="2057400" cy="1587500"/>
          </a:xfrm>
          <a:prstGeom prst="rect">
            <a:avLst/>
          </a:prstGeom>
          <a:noFill/>
          <a:ln w="9525">
            <a:noFill/>
            <a:miter lim="800000"/>
            <a:headEnd/>
            <a:tailEnd/>
          </a:ln>
        </p:spPr>
        <p:txBody>
          <a:bodyPr>
            <a:spAutoFit/>
          </a:bodyPr>
          <a:lstStyle/>
          <a:p>
            <a:pPr lvl="2"/>
            <a:r>
              <a:rPr lang="en-US" sz="2800">
                <a:solidFill>
                  <a:srgbClr val="00FF00"/>
                </a:solidFill>
              </a:rPr>
              <a:t>r3 := r1 + 4</a:t>
            </a:r>
          </a:p>
          <a:p>
            <a:pPr lvl="2"/>
            <a:r>
              <a:rPr lang="en-US" sz="2800">
                <a:solidFill>
                  <a:srgbClr val="00FF00"/>
                </a:solidFill>
              </a:rPr>
              <a:t>r2 := . . .</a:t>
            </a:r>
          </a:p>
          <a:p>
            <a:pPr>
              <a:spcBef>
                <a:spcPct val="50000"/>
              </a:spcBef>
            </a:pPr>
            <a:endParaRPr lang="en-US" sz="2800">
              <a:solidFill>
                <a:srgbClr val="00FF00"/>
              </a:solidFill>
            </a:endParaRPr>
          </a:p>
        </p:txBody>
      </p:sp>
      <p:sp>
        <p:nvSpPr>
          <p:cNvPr id="36871" name="AutoShape 9"/>
          <p:cNvSpPr>
            <a:spLocks noChangeArrowheads="1"/>
          </p:cNvSpPr>
          <p:nvPr/>
        </p:nvSpPr>
        <p:spPr bwMode="auto">
          <a:xfrm>
            <a:off x="2590800" y="4343400"/>
            <a:ext cx="609600" cy="6096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36872" name="AutoShape 10"/>
          <p:cNvSpPr>
            <a:spLocks noChangeArrowheads="1"/>
          </p:cNvSpPr>
          <p:nvPr/>
        </p:nvSpPr>
        <p:spPr bwMode="auto">
          <a:xfrm>
            <a:off x="5638800" y="4343400"/>
            <a:ext cx="838200" cy="533400"/>
          </a:xfrm>
          <a:prstGeom prst="rightArrow">
            <a:avLst>
              <a:gd name="adj1" fmla="val 50000"/>
              <a:gd name="adj2" fmla="val 39286"/>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57200" y="381000"/>
            <a:ext cx="8229600" cy="5745163"/>
          </a:xfrm>
        </p:spPr>
        <p:txBody>
          <a:bodyPr/>
          <a:lstStyle/>
          <a:p>
            <a:pPr eaLnBrk="1" hangingPunct="1"/>
            <a:r>
              <a:rPr lang="en-US" smtClean="0"/>
              <a:t>A plausible seven-phase structure for a conventional compiler is shown on the next slide</a:t>
            </a:r>
          </a:p>
          <a:p>
            <a:pPr lvl="1" eaLnBrk="1" hangingPunct="1"/>
            <a:r>
              <a:rPr lang="en-US" smtClean="0"/>
              <a:t>First three phases (scanning, parsing, and semantic analysis) are language-dependent</a:t>
            </a:r>
          </a:p>
          <a:p>
            <a:pPr lvl="1" eaLnBrk="1" hangingPunct="1"/>
            <a:r>
              <a:rPr lang="en-US" smtClean="0"/>
              <a:t>Last two (target code generation and machine-specific code improvement) are machine dependent</a:t>
            </a:r>
          </a:p>
          <a:p>
            <a:pPr lvl="1" eaLnBrk="1" hangingPunct="1"/>
            <a:r>
              <a:rPr lang="en-US" smtClean="0"/>
              <a:t>The middle two (intermediate code generation and machine-independent code improvement) are dependent on neither the language nor the machine</a:t>
            </a:r>
          </a:p>
          <a:p>
            <a:pPr eaLnBrk="1" hangingPunct="1">
              <a:buFontTx/>
              <a:buNone/>
            </a:pPr>
            <a:endParaRPr lang="en-US" smtClean="0"/>
          </a:p>
        </p:txBody>
      </p:sp>
      <p:sp>
        <p:nvSpPr>
          <p:cNvPr id="4098" name="Slide Number Placeholder 5"/>
          <p:cNvSpPr>
            <a:spLocks noGrp="1"/>
          </p:cNvSpPr>
          <p:nvPr>
            <p:ph type="sldNum" sz="quarter" idx="12"/>
          </p:nvPr>
        </p:nvSpPr>
        <p:spPr>
          <a:noFill/>
        </p:spPr>
        <p:txBody>
          <a:bodyPr/>
          <a:lstStyle/>
          <a:p>
            <a:fld id="{54046DFE-DB95-4A07-BD5D-738B302F5D82}"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57200" y="533400"/>
            <a:ext cx="8229600" cy="5592763"/>
          </a:xfrm>
        </p:spPr>
        <p:txBody>
          <a:bodyPr/>
          <a:lstStyle/>
          <a:p>
            <a:pPr eaLnBrk="1" hangingPunct="1"/>
            <a:r>
              <a:rPr lang="en-US" smtClean="0"/>
              <a:t>Common subexpression elimination</a:t>
            </a:r>
          </a:p>
          <a:p>
            <a:pPr lvl="1" eaLnBrk="1" hangingPunct="1"/>
            <a:r>
              <a:rPr lang="en-US" smtClean="0"/>
              <a:t>When the same calculation occurs twice within the peephole of the optimizer, we can often eliminate the second calculation.</a:t>
            </a:r>
          </a:p>
          <a:p>
            <a:pPr lvl="1" eaLnBrk="1" hangingPunct="1"/>
            <a:r>
              <a:rPr lang="en-US" smtClean="0"/>
              <a:t>Often, an extra register will be needed to hold the common value (here, r4)</a:t>
            </a:r>
          </a:p>
          <a:p>
            <a:pPr eaLnBrk="1" hangingPunct="1"/>
            <a:endParaRPr lang="en-US" smtClean="0"/>
          </a:p>
        </p:txBody>
      </p:sp>
      <p:sp>
        <p:nvSpPr>
          <p:cNvPr id="37890" name="Slide Number Placeholder 5"/>
          <p:cNvSpPr>
            <a:spLocks noGrp="1"/>
          </p:cNvSpPr>
          <p:nvPr>
            <p:ph type="sldNum" sz="quarter" idx="12"/>
          </p:nvPr>
        </p:nvSpPr>
        <p:spPr>
          <a:noFill/>
        </p:spPr>
        <p:txBody>
          <a:bodyPr/>
          <a:lstStyle/>
          <a:p>
            <a:fld id="{9A58BFC7-C6F3-47E4-8B7B-28693C2FE1C1}" type="slidenum">
              <a:rPr lang="en-US"/>
              <a:pPr/>
              <a:t>40</a:t>
            </a:fld>
            <a:endParaRPr lang="en-US"/>
          </a:p>
        </p:txBody>
      </p:sp>
      <p:sp>
        <p:nvSpPr>
          <p:cNvPr id="37892" name="Text Box 5"/>
          <p:cNvSpPr txBox="1">
            <a:spLocks noChangeArrowheads="1"/>
          </p:cNvSpPr>
          <p:nvPr/>
        </p:nvSpPr>
        <p:spPr bwMode="auto">
          <a:xfrm>
            <a:off x="914400" y="3962400"/>
            <a:ext cx="2305050" cy="2041525"/>
          </a:xfrm>
          <a:prstGeom prst="rect">
            <a:avLst/>
          </a:prstGeom>
          <a:noFill/>
          <a:ln w="9525">
            <a:noFill/>
            <a:miter lim="800000"/>
            <a:headEnd/>
            <a:tailEnd/>
          </a:ln>
        </p:spPr>
        <p:txBody>
          <a:bodyPr wrap="none">
            <a:spAutoFit/>
          </a:bodyPr>
          <a:lstStyle/>
          <a:p>
            <a:r>
              <a:rPr lang="en-US" sz="3200">
                <a:solidFill>
                  <a:schemeClr val="hlink"/>
                </a:solidFill>
              </a:rPr>
              <a:t>r2 := r1 </a:t>
            </a:r>
            <a:r>
              <a:rPr lang="en-US" sz="3200" i="1">
                <a:solidFill>
                  <a:schemeClr val="hlink"/>
                </a:solidFill>
              </a:rPr>
              <a:t>× </a:t>
            </a:r>
            <a:r>
              <a:rPr lang="en-US" sz="3200">
                <a:solidFill>
                  <a:schemeClr val="hlink"/>
                </a:solidFill>
              </a:rPr>
              <a:t>5</a:t>
            </a:r>
          </a:p>
          <a:p>
            <a:r>
              <a:rPr lang="en-US" sz="3200">
                <a:solidFill>
                  <a:schemeClr val="hlink"/>
                </a:solidFill>
              </a:rPr>
              <a:t>r2 := r2 + r3</a:t>
            </a:r>
          </a:p>
          <a:p>
            <a:r>
              <a:rPr lang="en-US" sz="3200">
                <a:solidFill>
                  <a:schemeClr val="hlink"/>
                </a:solidFill>
              </a:rPr>
              <a:t>r3 := r1 </a:t>
            </a:r>
            <a:r>
              <a:rPr lang="en-US" sz="3200" i="1">
                <a:solidFill>
                  <a:schemeClr val="hlink"/>
                </a:solidFill>
              </a:rPr>
              <a:t>× </a:t>
            </a:r>
            <a:r>
              <a:rPr lang="en-US" sz="3200">
                <a:solidFill>
                  <a:schemeClr val="hlink"/>
                </a:solidFill>
              </a:rPr>
              <a:t>5</a:t>
            </a:r>
          </a:p>
          <a:p>
            <a:endParaRPr lang="en-US" sz="3200">
              <a:solidFill>
                <a:schemeClr val="hlink"/>
              </a:solidFill>
            </a:endParaRPr>
          </a:p>
        </p:txBody>
      </p:sp>
      <p:sp>
        <p:nvSpPr>
          <p:cNvPr id="37893" name="Text Box 6"/>
          <p:cNvSpPr txBox="1">
            <a:spLocks noChangeArrowheads="1"/>
          </p:cNvSpPr>
          <p:nvPr/>
        </p:nvSpPr>
        <p:spPr bwMode="auto">
          <a:xfrm>
            <a:off x="4724400" y="3886200"/>
            <a:ext cx="2590800" cy="2286000"/>
          </a:xfrm>
          <a:prstGeom prst="rect">
            <a:avLst/>
          </a:prstGeom>
          <a:noFill/>
          <a:ln w="9525">
            <a:noFill/>
            <a:miter lim="800000"/>
            <a:headEnd/>
            <a:tailEnd/>
          </a:ln>
        </p:spPr>
        <p:txBody>
          <a:bodyPr>
            <a:spAutoFit/>
          </a:bodyPr>
          <a:lstStyle/>
          <a:p>
            <a:pPr marL="228600" lvl="2"/>
            <a:r>
              <a:rPr lang="en-US" sz="3200">
                <a:solidFill>
                  <a:srgbClr val="00FF00"/>
                </a:solidFill>
              </a:rPr>
              <a:t>r4 := r1 </a:t>
            </a:r>
            <a:r>
              <a:rPr lang="en-US" sz="3200" i="1">
                <a:solidFill>
                  <a:srgbClr val="00FF00"/>
                </a:solidFill>
              </a:rPr>
              <a:t>× </a:t>
            </a:r>
            <a:r>
              <a:rPr lang="en-US" sz="3200">
                <a:solidFill>
                  <a:srgbClr val="00FF00"/>
                </a:solidFill>
              </a:rPr>
              <a:t>5</a:t>
            </a:r>
          </a:p>
          <a:p>
            <a:pPr marL="228600" lvl="2"/>
            <a:r>
              <a:rPr lang="en-US" sz="3200">
                <a:solidFill>
                  <a:srgbClr val="00FF00"/>
                </a:solidFill>
              </a:rPr>
              <a:t>r2 := r4 + r3</a:t>
            </a:r>
          </a:p>
          <a:p>
            <a:pPr marL="228600" lvl="2"/>
            <a:r>
              <a:rPr lang="en-US" sz="3200">
                <a:solidFill>
                  <a:srgbClr val="00FF00"/>
                </a:solidFill>
              </a:rPr>
              <a:t>r3 := r4</a:t>
            </a:r>
          </a:p>
          <a:p>
            <a:pPr>
              <a:spcBef>
                <a:spcPct val="50000"/>
              </a:spcBef>
            </a:pPr>
            <a:endParaRPr lang="en-US" sz="3200">
              <a:solidFill>
                <a:srgbClr val="00FF00"/>
              </a:solidFill>
            </a:endParaRPr>
          </a:p>
        </p:txBody>
      </p:sp>
      <p:sp>
        <p:nvSpPr>
          <p:cNvPr id="37894" name="AutoShape 7"/>
          <p:cNvSpPr>
            <a:spLocks noChangeArrowheads="1"/>
          </p:cNvSpPr>
          <p:nvPr/>
        </p:nvSpPr>
        <p:spPr bwMode="auto">
          <a:xfrm>
            <a:off x="3505200" y="4343400"/>
            <a:ext cx="990600" cy="685800"/>
          </a:xfrm>
          <a:prstGeom prst="rightArrow">
            <a:avLst>
              <a:gd name="adj1" fmla="val 50000"/>
              <a:gd name="adj2" fmla="val 36111"/>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457200" y="304800"/>
            <a:ext cx="8229600" cy="5821363"/>
          </a:xfrm>
        </p:spPr>
        <p:txBody>
          <a:bodyPr/>
          <a:lstStyle/>
          <a:p>
            <a:pPr eaLnBrk="1" hangingPunct="1"/>
            <a:r>
              <a:rPr lang="en-US" smtClean="0"/>
              <a:t>Copy propagation</a:t>
            </a:r>
          </a:p>
          <a:p>
            <a:pPr lvl="1" eaLnBrk="1" hangingPunct="1"/>
            <a:r>
              <a:rPr lang="en-US" smtClean="0"/>
              <a:t>Even when we cannot tell that the contents of register </a:t>
            </a:r>
            <a:r>
              <a:rPr lang="en-US" i="1" smtClean="0"/>
              <a:t>b </a:t>
            </a:r>
            <a:r>
              <a:rPr lang="en-US" smtClean="0"/>
              <a:t>will be constant, we may sometimes be able to tell that register </a:t>
            </a:r>
            <a:r>
              <a:rPr lang="en-US" i="1" smtClean="0"/>
              <a:t>b </a:t>
            </a:r>
            <a:r>
              <a:rPr lang="en-US" smtClean="0"/>
              <a:t>will contain the same value as register a</a:t>
            </a:r>
          </a:p>
          <a:p>
            <a:pPr lvl="1" eaLnBrk="1" hangingPunct="1"/>
            <a:r>
              <a:rPr lang="en-US" smtClean="0"/>
              <a:t>replace uses of </a:t>
            </a:r>
            <a:r>
              <a:rPr lang="en-US" i="1" smtClean="0"/>
              <a:t>b </a:t>
            </a:r>
            <a:r>
              <a:rPr lang="en-US" smtClean="0"/>
              <a:t>with uses of </a:t>
            </a:r>
            <a:r>
              <a:rPr lang="en-US" i="1" smtClean="0"/>
              <a:t>a</a:t>
            </a:r>
            <a:r>
              <a:rPr lang="en-US" smtClean="0"/>
              <a:t>, so long as neither </a:t>
            </a:r>
            <a:r>
              <a:rPr lang="en-US" i="1" smtClean="0"/>
              <a:t>a </a:t>
            </a:r>
            <a:r>
              <a:rPr lang="en-US" smtClean="0"/>
              <a:t>nor </a:t>
            </a:r>
            <a:r>
              <a:rPr lang="en-US" i="1" smtClean="0"/>
              <a:t>b </a:t>
            </a:r>
            <a:r>
              <a:rPr lang="en-US" smtClean="0"/>
              <a:t>is modified</a:t>
            </a:r>
          </a:p>
          <a:p>
            <a:pPr lvl="2" eaLnBrk="1" hangingPunct="1">
              <a:buFontTx/>
              <a:buNone/>
            </a:pPr>
            <a:r>
              <a:rPr lang="en-US" sz="3200" smtClean="0"/>
              <a:t>	</a:t>
            </a:r>
            <a:endParaRPr lang="en-US" smtClean="0"/>
          </a:p>
        </p:txBody>
      </p:sp>
      <p:sp>
        <p:nvSpPr>
          <p:cNvPr id="38914" name="Slide Number Placeholder 5"/>
          <p:cNvSpPr>
            <a:spLocks noGrp="1"/>
          </p:cNvSpPr>
          <p:nvPr>
            <p:ph type="sldNum" sz="quarter" idx="12"/>
          </p:nvPr>
        </p:nvSpPr>
        <p:spPr>
          <a:noFill/>
        </p:spPr>
        <p:txBody>
          <a:bodyPr/>
          <a:lstStyle/>
          <a:p>
            <a:fld id="{B052E025-6305-4BD6-B260-C09F8EC2677C}" type="slidenum">
              <a:rPr lang="en-US"/>
              <a:pPr/>
              <a:t>41</a:t>
            </a:fld>
            <a:endParaRPr lang="en-US"/>
          </a:p>
        </p:txBody>
      </p:sp>
      <p:sp>
        <p:nvSpPr>
          <p:cNvPr id="38916" name="Text Box 4"/>
          <p:cNvSpPr txBox="1">
            <a:spLocks noChangeArrowheads="1"/>
          </p:cNvSpPr>
          <p:nvPr/>
        </p:nvSpPr>
        <p:spPr bwMode="auto">
          <a:xfrm>
            <a:off x="381000" y="4114800"/>
            <a:ext cx="2286000" cy="2014538"/>
          </a:xfrm>
          <a:prstGeom prst="rect">
            <a:avLst/>
          </a:prstGeom>
          <a:noFill/>
          <a:ln w="9525">
            <a:noFill/>
            <a:miter lim="800000"/>
            <a:headEnd/>
            <a:tailEnd/>
          </a:ln>
        </p:spPr>
        <p:txBody>
          <a:bodyPr>
            <a:spAutoFit/>
          </a:bodyPr>
          <a:lstStyle/>
          <a:p>
            <a:pPr marL="114300" lvl="1"/>
            <a:r>
              <a:rPr lang="en-US" sz="2800">
                <a:solidFill>
                  <a:schemeClr val="hlink"/>
                </a:solidFill>
              </a:rPr>
              <a:t>r2 := r1</a:t>
            </a:r>
          </a:p>
          <a:p>
            <a:pPr marL="114300" lvl="1"/>
            <a:r>
              <a:rPr lang="en-US" sz="2800">
                <a:solidFill>
                  <a:schemeClr val="hlink"/>
                </a:solidFill>
              </a:rPr>
              <a:t>r3 := r1 + r2</a:t>
            </a:r>
          </a:p>
          <a:p>
            <a:pPr marL="114300" lvl="1"/>
            <a:r>
              <a:rPr lang="en-US" sz="2800">
                <a:solidFill>
                  <a:schemeClr val="hlink"/>
                </a:solidFill>
              </a:rPr>
              <a:t>r2 := 5</a:t>
            </a:r>
          </a:p>
          <a:p>
            <a:pPr>
              <a:spcBef>
                <a:spcPct val="50000"/>
              </a:spcBef>
            </a:pPr>
            <a:endParaRPr lang="en-US" sz="2800">
              <a:solidFill>
                <a:schemeClr val="hlink"/>
              </a:solidFill>
            </a:endParaRPr>
          </a:p>
        </p:txBody>
      </p:sp>
      <p:sp>
        <p:nvSpPr>
          <p:cNvPr id="38917" name="Text Box 5"/>
          <p:cNvSpPr txBox="1">
            <a:spLocks noChangeArrowheads="1"/>
          </p:cNvSpPr>
          <p:nvPr/>
        </p:nvSpPr>
        <p:spPr bwMode="auto">
          <a:xfrm>
            <a:off x="3276600" y="4038600"/>
            <a:ext cx="2362200" cy="2014538"/>
          </a:xfrm>
          <a:prstGeom prst="rect">
            <a:avLst/>
          </a:prstGeom>
          <a:noFill/>
          <a:ln w="9525">
            <a:noFill/>
            <a:miter lim="800000"/>
            <a:headEnd/>
            <a:tailEnd/>
          </a:ln>
        </p:spPr>
        <p:txBody>
          <a:bodyPr>
            <a:spAutoFit/>
          </a:bodyPr>
          <a:lstStyle/>
          <a:p>
            <a:r>
              <a:rPr lang="en-US" sz="2800">
                <a:solidFill>
                  <a:srgbClr val="00FF00"/>
                </a:solidFill>
              </a:rPr>
              <a:t>r2 := r1</a:t>
            </a:r>
          </a:p>
          <a:p>
            <a:r>
              <a:rPr lang="en-US" sz="2800">
                <a:solidFill>
                  <a:srgbClr val="00FF00"/>
                </a:solidFill>
              </a:rPr>
              <a:t>r3 := r1 + r1</a:t>
            </a:r>
          </a:p>
          <a:p>
            <a:r>
              <a:rPr lang="en-US" sz="2800">
                <a:solidFill>
                  <a:srgbClr val="00FF00"/>
                </a:solidFill>
              </a:rPr>
              <a:t>r2 := 5</a:t>
            </a:r>
          </a:p>
          <a:p>
            <a:pPr>
              <a:spcBef>
                <a:spcPct val="50000"/>
              </a:spcBef>
            </a:pPr>
            <a:endParaRPr lang="en-US" sz="2800">
              <a:solidFill>
                <a:srgbClr val="00FF00"/>
              </a:solidFill>
            </a:endParaRPr>
          </a:p>
        </p:txBody>
      </p:sp>
      <p:sp>
        <p:nvSpPr>
          <p:cNvPr id="38918" name="Text Box 6"/>
          <p:cNvSpPr txBox="1">
            <a:spLocks noChangeArrowheads="1"/>
          </p:cNvSpPr>
          <p:nvPr/>
        </p:nvSpPr>
        <p:spPr bwMode="auto">
          <a:xfrm>
            <a:off x="6400800" y="4114800"/>
            <a:ext cx="2514600" cy="1587500"/>
          </a:xfrm>
          <a:prstGeom prst="rect">
            <a:avLst/>
          </a:prstGeom>
          <a:noFill/>
          <a:ln w="9525">
            <a:noFill/>
            <a:miter lim="800000"/>
            <a:headEnd/>
            <a:tailEnd/>
          </a:ln>
        </p:spPr>
        <p:txBody>
          <a:bodyPr>
            <a:spAutoFit/>
          </a:bodyPr>
          <a:lstStyle/>
          <a:p>
            <a:pPr marL="228600" lvl="2"/>
            <a:r>
              <a:rPr lang="en-US" sz="2800">
                <a:solidFill>
                  <a:schemeClr val="folHlink"/>
                </a:solidFill>
              </a:rPr>
              <a:t>r3 := r1 + r1</a:t>
            </a:r>
          </a:p>
          <a:p>
            <a:pPr marL="228600" lvl="2"/>
            <a:r>
              <a:rPr lang="en-US" sz="2800">
                <a:solidFill>
                  <a:schemeClr val="folHlink"/>
                </a:solidFill>
              </a:rPr>
              <a:t>r2 := 5</a:t>
            </a:r>
          </a:p>
          <a:p>
            <a:pPr>
              <a:spcBef>
                <a:spcPct val="50000"/>
              </a:spcBef>
            </a:pPr>
            <a:endParaRPr lang="en-US" sz="2800">
              <a:solidFill>
                <a:schemeClr val="folHlink"/>
              </a:solidFill>
            </a:endParaRPr>
          </a:p>
        </p:txBody>
      </p:sp>
      <p:sp>
        <p:nvSpPr>
          <p:cNvPr id="38919" name="AutoShape 7"/>
          <p:cNvSpPr>
            <a:spLocks noChangeArrowheads="1"/>
          </p:cNvSpPr>
          <p:nvPr/>
        </p:nvSpPr>
        <p:spPr bwMode="auto">
          <a:xfrm>
            <a:off x="2590800" y="4495800"/>
            <a:ext cx="609600" cy="533400"/>
          </a:xfrm>
          <a:prstGeom prst="rightArrow">
            <a:avLst>
              <a:gd name="adj1" fmla="val 50000"/>
              <a:gd name="adj2" fmla="val 28571"/>
            </a:avLst>
          </a:prstGeom>
          <a:solidFill>
            <a:schemeClr val="accent1"/>
          </a:solidFill>
          <a:ln w="9525">
            <a:solidFill>
              <a:schemeClr val="tx1"/>
            </a:solidFill>
            <a:miter lim="800000"/>
            <a:headEnd/>
            <a:tailEnd/>
          </a:ln>
        </p:spPr>
        <p:txBody>
          <a:bodyPr wrap="none" anchor="ctr"/>
          <a:lstStyle/>
          <a:p>
            <a:endParaRPr lang="en-US"/>
          </a:p>
        </p:txBody>
      </p:sp>
      <p:sp>
        <p:nvSpPr>
          <p:cNvPr id="38920" name="AutoShape 8"/>
          <p:cNvSpPr>
            <a:spLocks noChangeArrowheads="1"/>
          </p:cNvSpPr>
          <p:nvPr/>
        </p:nvSpPr>
        <p:spPr bwMode="auto">
          <a:xfrm>
            <a:off x="5562600" y="4495800"/>
            <a:ext cx="762000" cy="4572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457200"/>
            <a:ext cx="8305800" cy="2743200"/>
          </a:xfrm>
        </p:spPr>
        <p:txBody>
          <a:bodyPr/>
          <a:lstStyle/>
          <a:p>
            <a:pPr eaLnBrk="1" hangingPunct="1">
              <a:lnSpc>
                <a:spcPct val="80000"/>
              </a:lnSpc>
            </a:pPr>
            <a:r>
              <a:rPr lang="en-US" sz="2800" dirty="0" smtClean="0"/>
              <a:t>Strength reduction</a:t>
            </a:r>
          </a:p>
          <a:p>
            <a:pPr lvl="1" eaLnBrk="1" hangingPunct="1">
              <a:lnSpc>
                <a:spcPct val="80000"/>
              </a:lnSpc>
            </a:pPr>
            <a:r>
              <a:rPr lang="en-US" sz="2400" dirty="0" smtClean="0"/>
              <a:t>Numeric identities can sometimes be used to replace a comparatively expensive instruction with a cheaper one</a:t>
            </a:r>
          </a:p>
          <a:p>
            <a:pPr lvl="2" eaLnBrk="1" hangingPunct="1">
              <a:lnSpc>
                <a:spcPct val="80000"/>
              </a:lnSpc>
            </a:pPr>
            <a:r>
              <a:rPr lang="en-US" sz="2000" dirty="0" smtClean="0"/>
              <a:t>In particular, multiplication or division by powers of two can be replaced with adds or shifts:</a:t>
            </a:r>
          </a:p>
          <a:p>
            <a:pPr lvl="2" eaLnBrk="1" hangingPunct="1">
              <a:lnSpc>
                <a:spcPct val="80000"/>
              </a:lnSpc>
            </a:pPr>
            <a:endParaRPr lang="en-US" sz="2000" dirty="0" smtClean="0"/>
          </a:p>
          <a:p>
            <a:pPr lvl="3" eaLnBrk="1" hangingPunct="1">
              <a:lnSpc>
                <a:spcPct val="80000"/>
              </a:lnSpc>
              <a:buFontTx/>
              <a:buNone/>
            </a:pPr>
            <a:endParaRPr lang="en-US" sz="1400" dirty="0" smtClean="0"/>
          </a:p>
          <a:p>
            <a:pPr lvl="3" eaLnBrk="1" hangingPunct="1">
              <a:lnSpc>
                <a:spcPct val="80000"/>
              </a:lnSpc>
              <a:buFontTx/>
              <a:buNone/>
            </a:pPr>
            <a:r>
              <a:rPr lang="en-US" sz="1400" dirty="0" smtClean="0"/>
              <a:t>	</a:t>
            </a:r>
          </a:p>
          <a:p>
            <a:pPr lvl="3" eaLnBrk="1" hangingPunct="1">
              <a:lnSpc>
                <a:spcPct val="80000"/>
              </a:lnSpc>
              <a:buFontTx/>
              <a:buNone/>
            </a:pPr>
            <a:endParaRPr lang="en-US" sz="1400" dirty="0" smtClean="0">
              <a:latin typeface="Courier New" pitchFamily="49" charset="0"/>
            </a:endParaRPr>
          </a:p>
          <a:p>
            <a:pPr lvl="3" eaLnBrk="1" hangingPunct="1">
              <a:lnSpc>
                <a:spcPct val="80000"/>
              </a:lnSpc>
              <a:buFontTx/>
              <a:buNone/>
            </a:pPr>
            <a:endParaRPr lang="en-US" sz="1400" dirty="0" smtClean="0">
              <a:latin typeface="Courier New" pitchFamily="49" charset="0"/>
            </a:endParaRPr>
          </a:p>
          <a:p>
            <a:pPr lvl="3" eaLnBrk="1" hangingPunct="1">
              <a:lnSpc>
                <a:spcPct val="80000"/>
              </a:lnSpc>
              <a:buFontTx/>
              <a:buNone/>
            </a:pPr>
            <a:endParaRPr lang="en-US" sz="1400" dirty="0" smtClean="0">
              <a:latin typeface="Courier New" pitchFamily="49" charset="0"/>
            </a:endParaRPr>
          </a:p>
          <a:p>
            <a:pPr lvl="2" eaLnBrk="1" hangingPunct="1">
              <a:lnSpc>
                <a:spcPct val="80000"/>
              </a:lnSpc>
            </a:pPr>
            <a:endParaRPr lang="en-US" sz="1000" dirty="0" smtClean="0"/>
          </a:p>
        </p:txBody>
      </p:sp>
      <p:sp>
        <p:nvSpPr>
          <p:cNvPr id="39938" name="Slide Number Placeholder 5"/>
          <p:cNvSpPr>
            <a:spLocks noGrp="1"/>
          </p:cNvSpPr>
          <p:nvPr>
            <p:ph type="sldNum" sz="quarter" idx="12"/>
          </p:nvPr>
        </p:nvSpPr>
        <p:spPr>
          <a:noFill/>
        </p:spPr>
        <p:txBody>
          <a:bodyPr/>
          <a:lstStyle/>
          <a:p>
            <a:fld id="{28BD049F-F3EF-4ECC-9A05-5DE2FAE119C2}" type="slidenum">
              <a:rPr lang="en-US"/>
              <a:pPr/>
              <a:t>42</a:t>
            </a:fld>
            <a:endParaRPr lang="en-US"/>
          </a:p>
        </p:txBody>
      </p:sp>
      <p:sp>
        <p:nvSpPr>
          <p:cNvPr id="39940" name="Rectangle 4"/>
          <p:cNvSpPr>
            <a:spLocks noChangeArrowheads="1"/>
          </p:cNvSpPr>
          <p:nvPr/>
        </p:nvSpPr>
        <p:spPr bwMode="auto">
          <a:xfrm>
            <a:off x="609600" y="3505200"/>
            <a:ext cx="2170113" cy="579438"/>
          </a:xfrm>
          <a:prstGeom prst="rect">
            <a:avLst/>
          </a:prstGeom>
          <a:noFill/>
          <a:ln w="9525">
            <a:noFill/>
            <a:miter lim="800000"/>
            <a:headEnd/>
            <a:tailEnd/>
          </a:ln>
        </p:spPr>
        <p:txBody>
          <a:bodyPr wrap="none">
            <a:spAutoFit/>
          </a:bodyPr>
          <a:lstStyle/>
          <a:p>
            <a:r>
              <a:rPr lang="en-US" sz="3200">
                <a:solidFill>
                  <a:schemeClr val="hlink"/>
                </a:solidFill>
              </a:rPr>
              <a:t>r1 := r2 </a:t>
            </a:r>
            <a:r>
              <a:rPr lang="en-US" sz="3200" i="1">
                <a:solidFill>
                  <a:schemeClr val="hlink"/>
                </a:solidFill>
              </a:rPr>
              <a:t>× </a:t>
            </a:r>
            <a:r>
              <a:rPr lang="en-US" sz="3200">
                <a:solidFill>
                  <a:schemeClr val="hlink"/>
                </a:solidFill>
              </a:rPr>
              <a:t>2</a:t>
            </a:r>
          </a:p>
        </p:txBody>
      </p:sp>
      <p:sp>
        <p:nvSpPr>
          <p:cNvPr id="39941" name="Text Box 5"/>
          <p:cNvSpPr txBox="1">
            <a:spLocks noChangeArrowheads="1"/>
          </p:cNvSpPr>
          <p:nvPr/>
        </p:nvSpPr>
        <p:spPr bwMode="auto">
          <a:xfrm>
            <a:off x="4724400" y="3276600"/>
            <a:ext cx="2362200" cy="579438"/>
          </a:xfrm>
          <a:prstGeom prst="rect">
            <a:avLst/>
          </a:prstGeom>
          <a:noFill/>
          <a:ln w="9525">
            <a:noFill/>
            <a:miter lim="800000"/>
            <a:headEnd/>
            <a:tailEnd/>
          </a:ln>
        </p:spPr>
        <p:txBody>
          <a:bodyPr>
            <a:spAutoFit/>
          </a:bodyPr>
          <a:lstStyle/>
          <a:p>
            <a:pPr>
              <a:spcBef>
                <a:spcPct val="50000"/>
              </a:spcBef>
            </a:pPr>
            <a:r>
              <a:rPr lang="en-US" sz="3200" dirty="0">
                <a:solidFill>
                  <a:srgbClr val="00FF00"/>
                </a:solidFill>
              </a:rPr>
              <a:t>r1 := r2 + r2</a:t>
            </a:r>
          </a:p>
        </p:txBody>
      </p:sp>
      <p:sp>
        <p:nvSpPr>
          <p:cNvPr id="39942" name="Text Box 6"/>
          <p:cNvSpPr txBox="1">
            <a:spLocks noChangeArrowheads="1"/>
          </p:cNvSpPr>
          <p:nvPr/>
        </p:nvSpPr>
        <p:spPr bwMode="auto">
          <a:xfrm>
            <a:off x="4800600" y="4419600"/>
            <a:ext cx="3048000" cy="579438"/>
          </a:xfrm>
          <a:prstGeom prst="rect">
            <a:avLst/>
          </a:prstGeom>
          <a:noFill/>
          <a:ln w="9525">
            <a:noFill/>
            <a:miter lim="800000"/>
            <a:headEnd/>
            <a:tailEnd/>
          </a:ln>
        </p:spPr>
        <p:txBody>
          <a:bodyPr>
            <a:spAutoFit/>
          </a:bodyPr>
          <a:lstStyle/>
          <a:p>
            <a:pPr>
              <a:spcBef>
                <a:spcPct val="50000"/>
              </a:spcBef>
            </a:pPr>
            <a:r>
              <a:rPr lang="en-US" sz="3200">
                <a:solidFill>
                  <a:srgbClr val="00FF00"/>
                </a:solidFill>
              </a:rPr>
              <a:t>r1 := r2 </a:t>
            </a:r>
            <a:r>
              <a:rPr lang="en-US" sz="3200" i="1">
                <a:solidFill>
                  <a:srgbClr val="00FF00"/>
                </a:solidFill>
              </a:rPr>
              <a:t>&lt;&lt; </a:t>
            </a:r>
            <a:r>
              <a:rPr lang="en-US" sz="3200">
                <a:solidFill>
                  <a:srgbClr val="00FF00"/>
                </a:solidFill>
              </a:rPr>
              <a:t>1</a:t>
            </a:r>
          </a:p>
        </p:txBody>
      </p:sp>
      <p:sp>
        <p:nvSpPr>
          <p:cNvPr id="39943" name="Text Box 8"/>
          <p:cNvSpPr txBox="1">
            <a:spLocks noChangeArrowheads="1"/>
          </p:cNvSpPr>
          <p:nvPr/>
        </p:nvSpPr>
        <p:spPr bwMode="auto">
          <a:xfrm>
            <a:off x="609600" y="5867400"/>
            <a:ext cx="2044700" cy="579438"/>
          </a:xfrm>
          <a:prstGeom prst="rect">
            <a:avLst/>
          </a:prstGeom>
          <a:noFill/>
          <a:ln w="9525">
            <a:noFill/>
            <a:miter lim="800000"/>
            <a:headEnd/>
            <a:tailEnd/>
          </a:ln>
        </p:spPr>
        <p:txBody>
          <a:bodyPr wrap="none">
            <a:spAutoFit/>
          </a:bodyPr>
          <a:lstStyle/>
          <a:p>
            <a:r>
              <a:rPr lang="en-US" sz="3200">
                <a:solidFill>
                  <a:schemeClr val="hlink"/>
                </a:solidFill>
              </a:rPr>
              <a:t>r1 := r2 / 2</a:t>
            </a:r>
          </a:p>
        </p:txBody>
      </p:sp>
      <p:sp>
        <p:nvSpPr>
          <p:cNvPr id="39944" name="Text Box 9"/>
          <p:cNvSpPr txBox="1">
            <a:spLocks noChangeArrowheads="1"/>
          </p:cNvSpPr>
          <p:nvPr/>
        </p:nvSpPr>
        <p:spPr bwMode="auto">
          <a:xfrm>
            <a:off x="4876800" y="5867400"/>
            <a:ext cx="2514600" cy="579438"/>
          </a:xfrm>
          <a:prstGeom prst="rect">
            <a:avLst/>
          </a:prstGeom>
          <a:noFill/>
          <a:ln w="9525">
            <a:noFill/>
            <a:miter lim="800000"/>
            <a:headEnd/>
            <a:tailEnd/>
          </a:ln>
        </p:spPr>
        <p:txBody>
          <a:bodyPr>
            <a:spAutoFit/>
          </a:bodyPr>
          <a:lstStyle/>
          <a:p>
            <a:pPr>
              <a:spcBef>
                <a:spcPct val="50000"/>
              </a:spcBef>
            </a:pPr>
            <a:r>
              <a:rPr lang="en-US" sz="3200">
                <a:solidFill>
                  <a:srgbClr val="00FF00"/>
                </a:solidFill>
              </a:rPr>
              <a:t>r1 := r2 </a:t>
            </a:r>
            <a:r>
              <a:rPr lang="en-US" sz="3200" i="1">
                <a:solidFill>
                  <a:srgbClr val="00FF00"/>
                </a:solidFill>
              </a:rPr>
              <a:t>&gt;&gt; </a:t>
            </a:r>
            <a:r>
              <a:rPr lang="en-US" sz="3200">
                <a:solidFill>
                  <a:srgbClr val="00FF00"/>
                </a:solidFill>
              </a:rPr>
              <a:t>1</a:t>
            </a:r>
          </a:p>
        </p:txBody>
      </p:sp>
      <p:sp>
        <p:nvSpPr>
          <p:cNvPr id="39945" name="Text Box 10"/>
          <p:cNvSpPr txBox="1">
            <a:spLocks noChangeArrowheads="1"/>
          </p:cNvSpPr>
          <p:nvPr/>
        </p:nvSpPr>
        <p:spPr bwMode="auto">
          <a:xfrm>
            <a:off x="3048000" y="3962400"/>
            <a:ext cx="914400" cy="579438"/>
          </a:xfrm>
          <a:prstGeom prst="rect">
            <a:avLst/>
          </a:prstGeom>
          <a:noFill/>
          <a:ln w="9525">
            <a:noFill/>
            <a:miter lim="800000"/>
            <a:headEnd/>
            <a:tailEnd/>
          </a:ln>
        </p:spPr>
        <p:txBody>
          <a:bodyPr>
            <a:spAutoFit/>
          </a:bodyPr>
          <a:lstStyle/>
          <a:p>
            <a:pPr>
              <a:spcBef>
                <a:spcPct val="50000"/>
              </a:spcBef>
            </a:pPr>
            <a:r>
              <a:rPr lang="en-US" sz="3200"/>
              <a:t>or</a:t>
            </a:r>
          </a:p>
        </p:txBody>
      </p:sp>
      <p:sp>
        <p:nvSpPr>
          <p:cNvPr id="39946" name="AutoShape 11"/>
          <p:cNvSpPr>
            <a:spLocks noChangeArrowheads="1"/>
          </p:cNvSpPr>
          <p:nvPr/>
        </p:nvSpPr>
        <p:spPr bwMode="auto">
          <a:xfrm>
            <a:off x="3657600" y="3505200"/>
            <a:ext cx="838200" cy="304800"/>
          </a:xfrm>
          <a:prstGeom prst="rightArrow">
            <a:avLst>
              <a:gd name="adj1" fmla="val 50000"/>
              <a:gd name="adj2" fmla="val 68750"/>
            </a:avLst>
          </a:prstGeom>
          <a:solidFill>
            <a:schemeClr val="accent1"/>
          </a:solidFill>
          <a:ln w="9525">
            <a:solidFill>
              <a:schemeClr val="tx1"/>
            </a:solidFill>
            <a:miter lim="800000"/>
            <a:headEnd/>
            <a:tailEnd/>
          </a:ln>
        </p:spPr>
        <p:txBody>
          <a:bodyPr wrap="none" anchor="ctr"/>
          <a:lstStyle/>
          <a:p>
            <a:endParaRPr lang="en-US"/>
          </a:p>
        </p:txBody>
      </p:sp>
      <p:sp>
        <p:nvSpPr>
          <p:cNvPr id="39947" name="AutoShape 12"/>
          <p:cNvSpPr>
            <a:spLocks noChangeArrowheads="1"/>
          </p:cNvSpPr>
          <p:nvPr/>
        </p:nvSpPr>
        <p:spPr bwMode="auto">
          <a:xfrm>
            <a:off x="3657600" y="4648200"/>
            <a:ext cx="914400" cy="381000"/>
          </a:xfrm>
          <a:prstGeom prst="rightArrow">
            <a:avLst>
              <a:gd name="adj1" fmla="val 50000"/>
              <a:gd name="adj2" fmla="val 60000"/>
            </a:avLst>
          </a:prstGeom>
          <a:solidFill>
            <a:schemeClr val="accent1"/>
          </a:solidFill>
          <a:ln w="9525">
            <a:solidFill>
              <a:schemeClr val="tx1"/>
            </a:solidFill>
            <a:miter lim="800000"/>
            <a:headEnd/>
            <a:tailEnd/>
          </a:ln>
        </p:spPr>
        <p:txBody>
          <a:bodyPr wrap="none" anchor="ctr"/>
          <a:lstStyle/>
          <a:p>
            <a:endParaRPr lang="en-US"/>
          </a:p>
        </p:txBody>
      </p:sp>
      <p:sp>
        <p:nvSpPr>
          <p:cNvPr id="39948" name="AutoShape 13"/>
          <p:cNvSpPr>
            <a:spLocks noChangeArrowheads="1"/>
          </p:cNvSpPr>
          <p:nvPr/>
        </p:nvSpPr>
        <p:spPr bwMode="auto">
          <a:xfrm>
            <a:off x="3657600" y="6019800"/>
            <a:ext cx="914400" cy="381000"/>
          </a:xfrm>
          <a:prstGeom prst="rightArrow">
            <a:avLst>
              <a:gd name="adj1" fmla="val 50000"/>
              <a:gd name="adj2" fmla="val 6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609600"/>
            <a:ext cx="8229600" cy="5516563"/>
          </a:xfrm>
        </p:spPr>
        <p:txBody>
          <a:bodyPr/>
          <a:lstStyle/>
          <a:p>
            <a:pPr eaLnBrk="1" hangingPunct="1"/>
            <a:r>
              <a:rPr lang="en-US" sz="2800" smtClean="0"/>
              <a:t>eliminate useless instructions</a:t>
            </a:r>
          </a:p>
          <a:p>
            <a:pPr lvl="1" eaLnBrk="1" hangingPunct="1"/>
            <a:r>
              <a:rPr lang="en-US" sz="2400" smtClean="0"/>
              <a:t>r := r + 0 can be eliminated</a:t>
            </a:r>
          </a:p>
          <a:p>
            <a:pPr lvl="1" eaLnBrk="1" hangingPunct="1"/>
            <a:r>
              <a:rPr lang="en-US" sz="2400" smtClean="0"/>
              <a:t>r := r * 1 can be eliminated</a:t>
            </a:r>
          </a:p>
          <a:p>
            <a:pPr lvl="1" eaLnBrk="1" hangingPunct="1"/>
            <a:endParaRPr lang="en-US" sz="2400" smtClean="0"/>
          </a:p>
          <a:p>
            <a:pPr eaLnBrk="1" hangingPunct="1"/>
            <a:r>
              <a:rPr lang="en-US" sz="2800" smtClean="0"/>
              <a:t>exploit the instruction set</a:t>
            </a:r>
          </a:p>
          <a:p>
            <a:pPr lvl="1" eaLnBrk="1" hangingPunct="1"/>
            <a:r>
              <a:rPr lang="en-US" sz="2400" smtClean="0"/>
              <a:t>especially in CISC architectures, it may be possible to replace several instructions with one more complex instruction  </a:t>
            </a:r>
          </a:p>
          <a:p>
            <a:pPr lvl="1" eaLnBrk="1" hangingPunct="1"/>
            <a:endParaRPr lang="en-US" sz="2400" smtClean="0"/>
          </a:p>
          <a:p>
            <a:pPr eaLnBrk="1" hangingPunct="1"/>
            <a:r>
              <a:rPr lang="en-US" sz="2800" smtClean="0"/>
              <a:t>peephole optimizers are fast and relatively easy to write.  They can yield dramatic improvements in execution speed.</a:t>
            </a:r>
          </a:p>
        </p:txBody>
      </p:sp>
      <p:sp>
        <p:nvSpPr>
          <p:cNvPr id="40962" name="Slide Number Placeholder 5"/>
          <p:cNvSpPr>
            <a:spLocks noGrp="1"/>
          </p:cNvSpPr>
          <p:nvPr>
            <p:ph type="sldNum" sz="quarter" idx="12"/>
          </p:nvPr>
        </p:nvSpPr>
        <p:spPr>
          <a:noFill/>
        </p:spPr>
        <p:txBody>
          <a:bodyPr/>
          <a:lstStyle/>
          <a:p>
            <a:fld id="{DB6684DD-9C0D-4CF5-ACF7-744F6EB6DD8C}" type="slidenum">
              <a:rPr lang="en-US"/>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609600"/>
            <a:ext cx="8229600" cy="5516563"/>
          </a:xfrm>
        </p:spPr>
        <p:txBody>
          <a:bodyPr/>
          <a:lstStyle/>
          <a:p>
            <a:pPr eaLnBrk="1" hangingPunct="1">
              <a:lnSpc>
                <a:spcPct val="90000"/>
              </a:lnSpc>
            </a:pPr>
            <a:r>
              <a:rPr lang="en-US" sz="2400" smtClean="0"/>
              <a:t>Other types of optimization</a:t>
            </a:r>
          </a:p>
          <a:p>
            <a:pPr lvl="1" eaLnBrk="1" hangingPunct="1">
              <a:lnSpc>
                <a:spcPct val="90000"/>
              </a:lnSpc>
            </a:pPr>
            <a:r>
              <a:rPr lang="en-US" sz="2000" smtClean="0"/>
              <a:t>basic block optimization  </a:t>
            </a:r>
          </a:p>
          <a:p>
            <a:pPr lvl="2" eaLnBrk="1" hangingPunct="1">
              <a:lnSpc>
                <a:spcPct val="90000"/>
              </a:lnSpc>
            </a:pPr>
            <a:r>
              <a:rPr lang="en-US" sz="1800" smtClean="0"/>
              <a:t>analyzes an entire basic block</a:t>
            </a:r>
          </a:p>
          <a:p>
            <a:pPr lvl="2" eaLnBrk="1" hangingPunct="1">
              <a:lnSpc>
                <a:spcPct val="90000"/>
              </a:lnSpc>
            </a:pPr>
            <a:r>
              <a:rPr lang="en-US" sz="1800" smtClean="0"/>
              <a:t>can be done nearly optimally</a:t>
            </a:r>
          </a:p>
          <a:p>
            <a:pPr lvl="2" eaLnBrk="1" hangingPunct="1">
              <a:lnSpc>
                <a:spcPct val="90000"/>
              </a:lnSpc>
            </a:pPr>
            <a:endParaRPr lang="en-US" sz="1800" b="1" smtClean="0"/>
          </a:p>
          <a:p>
            <a:pPr lvl="1" eaLnBrk="1" hangingPunct="1">
              <a:lnSpc>
                <a:spcPct val="90000"/>
              </a:lnSpc>
            </a:pPr>
            <a:r>
              <a:rPr lang="en-US" sz="2000" smtClean="0"/>
              <a:t>global redundancy and loop improvement:  </a:t>
            </a:r>
          </a:p>
          <a:p>
            <a:pPr lvl="2" eaLnBrk="1" hangingPunct="1">
              <a:lnSpc>
                <a:spcPct val="90000"/>
              </a:lnSpc>
            </a:pPr>
            <a:r>
              <a:rPr lang="en-US" sz="1800" smtClean="0"/>
              <a:t>analyze entire subroutine </a:t>
            </a:r>
          </a:p>
          <a:p>
            <a:pPr lvl="2" eaLnBrk="1" hangingPunct="1">
              <a:lnSpc>
                <a:spcPct val="90000"/>
              </a:lnSpc>
            </a:pPr>
            <a:r>
              <a:rPr lang="en-US" sz="1800" smtClean="0"/>
              <a:t>typically employ a </a:t>
            </a:r>
            <a:r>
              <a:rPr lang="en-US" sz="1800" i="1" smtClean="0"/>
              <a:t>control flow graph </a:t>
            </a:r>
            <a:r>
              <a:rPr lang="en-US" sz="1800" smtClean="0"/>
              <a:t>representation of the program</a:t>
            </a:r>
          </a:p>
          <a:p>
            <a:pPr lvl="2" eaLnBrk="1" hangingPunct="1">
              <a:lnSpc>
                <a:spcPct val="90000"/>
              </a:lnSpc>
            </a:pPr>
            <a:r>
              <a:rPr lang="en-US" sz="1800" smtClean="0"/>
              <a:t>ise a family of algorithms known as </a:t>
            </a:r>
            <a:r>
              <a:rPr lang="en-US" sz="1800" i="1" smtClean="0"/>
              <a:t>data flow analysis </a:t>
            </a:r>
            <a:r>
              <a:rPr lang="en-US" sz="1800" smtClean="0"/>
              <a:t>(flow</a:t>
            </a:r>
            <a:r>
              <a:rPr lang="en-US" sz="1800" i="1" smtClean="0"/>
              <a:t> </a:t>
            </a:r>
            <a:r>
              <a:rPr lang="en-US" sz="1800" smtClean="0"/>
              <a:t>of information between basic blocks)</a:t>
            </a:r>
          </a:p>
          <a:p>
            <a:pPr lvl="2" eaLnBrk="1" hangingPunct="1">
              <a:lnSpc>
                <a:spcPct val="90000"/>
              </a:lnSpc>
              <a:buFontTx/>
              <a:buNone/>
            </a:pPr>
            <a:endParaRPr lang="en-US" sz="1800" smtClean="0"/>
          </a:p>
          <a:p>
            <a:pPr lvl="1" eaLnBrk="1" hangingPunct="1">
              <a:lnSpc>
                <a:spcPct val="90000"/>
              </a:lnSpc>
            </a:pPr>
            <a:r>
              <a:rPr lang="en-US" sz="2000" smtClean="0"/>
              <a:t>interprocedural</a:t>
            </a:r>
            <a:r>
              <a:rPr lang="en-US" sz="2000" i="1" smtClean="0"/>
              <a:t> </a:t>
            </a:r>
            <a:r>
              <a:rPr lang="en-US" sz="2000" smtClean="0"/>
              <a:t>code improvement</a:t>
            </a:r>
          </a:p>
          <a:p>
            <a:pPr lvl="2" eaLnBrk="1" hangingPunct="1">
              <a:lnSpc>
                <a:spcPct val="90000"/>
              </a:lnSpc>
            </a:pPr>
            <a:r>
              <a:rPr lang="en-US" sz="1800" smtClean="0"/>
              <a:t>recent development</a:t>
            </a:r>
          </a:p>
          <a:p>
            <a:pPr lvl="2" eaLnBrk="1" hangingPunct="1">
              <a:lnSpc>
                <a:spcPct val="90000"/>
              </a:lnSpc>
            </a:pPr>
            <a:r>
              <a:rPr lang="en-US" sz="1800" smtClean="0"/>
              <a:t>Interprocedural improvement is difficult</a:t>
            </a:r>
          </a:p>
          <a:p>
            <a:pPr lvl="3" eaLnBrk="1" hangingPunct="1">
              <a:lnSpc>
                <a:spcPct val="90000"/>
              </a:lnSpc>
            </a:pPr>
            <a:r>
              <a:rPr lang="en-US" sz="1600" smtClean="0"/>
              <a:t>subroutines may be called from many different places </a:t>
            </a:r>
          </a:p>
          <a:p>
            <a:pPr lvl="4" eaLnBrk="1" hangingPunct="1">
              <a:lnSpc>
                <a:spcPct val="90000"/>
              </a:lnSpc>
            </a:pPr>
            <a:r>
              <a:rPr lang="en-US" sz="1600" smtClean="0"/>
              <a:t>hard to identify available registers, common subexpressions, etc.</a:t>
            </a:r>
          </a:p>
          <a:p>
            <a:pPr lvl="3" eaLnBrk="1" hangingPunct="1">
              <a:lnSpc>
                <a:spcPct val="90000"/>
              </a:lnSpc>
            </a:pPr>
            <a:r>
              <a:rPr lang="en-US" sz="1600" smtClean="0"/>
              <a:t>subroutines are separately compiled</a:t>
            </a:r>
          </a:p>
          <a:p>
            <a:pPr eaLnBrk="1" hangingPunct="1">
              <a:lnSpc>
                <a:spcPct val="90000"/>
              </a:lnSpc>
            </a:pPr>
            <a:endParaRPr lang="en-US" sz="2400" smtClean="0"/>
          </a:p>
        </p:txBody>
      </p:sp>
      <p:sp>
        <p:nvSpPr>
          <p:cNvPr id="41986" name="Slide Number Placeholder 5"/>
          <p:cNvSpPr>
            <a:spLocks noGrp="1"/>
          </p:cNvSpPr>
          <p:nvPr>
            <p:ph type="sldNum" sz="quarter" idx="12"/>
          </p:nvPr>
        </p:nvSpPr>
        <p:spPr>
          <a:noFill/>
        </p:spPr>
        <p:txBody>
          <a:bodyPr/>
          <a:lstStyle/>
          <a:p>
            <a:fld id="{8A31F4CF-93E2-40C7-B289-3C0071E92CC0}" type="slidenum">
              <a:rPr lang="en-US"/>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457200" y="381000"/>
            <a:ext cx="8229600" cy="5745163"/>
          </a:xfrm>
        </p:spPr>
        <p:txBody>
          <a:bodyPr/>
          <a:lstStyle/>
          <a:p>
            <a:pPr eaLnBrk="1" hangingPunct="1"/>
            <a:r>
              <a:rPr lang="en-US" smtClean="0"/>
              <a:t>loop improvement</a:t>
            </a:r>
          </a:p>
          <a:p>
            <a:pPr lvl="1" eaLnBrk="1" hangingPunct="1"/>
            <a:r>
              <a:rPr lang="en-US" smtClean="0"/>
              <a:t>2 classes of improvements</a:t>
            </a:r>
          </a:p>
          <a:p>
            <a:pPr lvl="2" eaLnBrk="1" hangingPunct="1"/>
            <a:r>
              <a:rPr lang="en-US" smtClean="0"/>
              <a:t>move invariant computations out of loop into header</a:t>
            </a:r>
          </a:p>
          <a:p>
            <a:pPr lvl="2" eaLnBrk="1" hangingPunct="1"/>
            <a:r>
              <a:rPr lang="en-US" smtClean="0"/>
              <a:t>reduce the amount of time maintaining induction variables</a:t>
            </a:r>
          </a:p>
        </p:txBody>
      </p:sp>
      <p:sp>
        <p:nvSpPr>
          <p:cNvPr id="43010" name="Slide Number Placeholder 5"/>
          <p:cNvSpPr>
            <a:spLocks noGrp="1"/>
          </p:cNvSpPr>
          <p:nvPr>
            <p:ph type="sldNum" sz="quarter" idx="12"/>
          </p:nvPr>
        </p:nvSpPr>
        <p:spPr>
          <a:noFill/>
        </p:spPr>
        <p:txBody>
          <a:bodyPr/>
          <a:lstStyle/>
          <a:p>
            <a:fld id="{1F747ED0-74B6-47F3-8FB0-396FFB567B01}"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57200" y="685800"/>
            <a:ext cx="8229600" cy="5440363"/>
          </a:xfrm>
        </p:spPr>
        <p:txBody>
          <a:bodyPr/>
          <a:lstStyle/>
          <a:p>
            <a:pPr lvl="1" eaLnBrk="1" hangingPunct="1"/>
            <a:r>
              <a:rPr lang="en-US" smtClean="0"/>
              <a:t>invariant </a:t>
            </a:r>
          </a:p>
          <a:p>
            <a:pPr lvl="2" eaLnBrk="1" hangingPunct="1"/>
            <a:r>
              <a:rPr lang="en-US" smtClean="0"/>
              <a:t>computation guaranteed to the be same in every interation.  </a:t>
            </a:r>
          </a:p>
          <a:p>
            <a:pPr lvl="2" eaLnBrk="1" hangingPunct="1"/>
            <a:r>
              <a:rPr lang="en-US" smtClean="0"/>
              <a:t>Move the computation before the loop, but test for zero iterations</a:t>
            </a:r>
          </a:p>
          <a:p>
            <a:pPr lvl="2" eaLnBrk="1" hangingPunct="1"/>
            <a:r>
              <a:rPr lang="en-US" smtClean="0"/>
              <a:t>In order to tell whether an instruction is invariant, we need to identify the bodies of loops, and we need to track the locations at which operand values are defined</a:t>
            </a:r>
            <a:endParaRPr lang="en-US" sz="2800" smtClean="0"/>
          </a:p>
          <a:p>
            <a:pPr lvl="2" eaLnBrk="1" hangingPunct="1"/>
            <a:endParaRPr lang="en-US" smtClean="0"/>
          </a:p>
          <a:p>
            <a:pPr lvl="1" eaLnBrk="1" hangingPunct="1"/>
            <a:endParaRPr lang="en-US" smtClean="0"/>
          </a:p>
        </p:txBody>
      </p:sp>
      <p:sp>
        <p:nvSpPr>
          <p:cNvPr id="44034" name="Slide Number Placeholder 5"/>
          <p:cNvSpPr>
            <a:spLocks noGrp="1"/>
          </p:cNvSpPr>
          <p:nvPr>
            <p:ph type="sldNum" sz="quarter" idx="12"/>
          </p:nvPr>
        </p:nvSpPr>
        <p:spPr>
          <a:noFill/>
        </p:spPr>
        <p:txBody>
          <a:bodyPr/>
          <a:lstStyle/>
          <a:p>
            <a:fld id="{8C70DDC4-CE2F-41A3-9D26-3D37C58207F3}" type="slidenum">
              <a:rPr lang="en-US"/>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57200" y="457200"/>
            <a:ext cx="8229600" cy="5668963"/>
          </a:xfrm>
        </p:spPr>
        <p:txBody>
          <a:bodyPr/>
          <a:lstStyle/>
          <a:p>
            <a:pPr eaLnBrk="1" hangingPunct="1"/>
            <a:r>
              <a:rPr lang="en-US" sz="2800" smtClean="0"/>
              <a:t>induction variables   </a:t>
            </a:r>
          </a:p>
          <a:p>
            <a:pPr lvl="1" eaLnBrk="1" hangingPunct="1"/>
            <a:r>
              <a:rPr lang="en-US" sz="2400" smtClean="0"/>
              <a:t>An </a:t>
            </a:r>
            <a:r>
              <a:rPr lang="en-US" sz="2400" smtClean="0">
                <a:solidFill>
                  <a:srgbClr val="0000FF"/>
                </a:solidFill>
              </a:rPr>
              <a:t>induction variable</a:t>
            </a:r>
            <a:r>
              <a:rPr lang="en-US" sz="2400" i="1" smtClean="0"/>
              <a:t> </a:t>
            </a:r>
            <a:r>
              <a:rPr lang="en-US" sz="2400" smtClean="0"/>
              <a:t>(or register) is one that takes on a simple progression of values in successive iterations of a loop. </a:t>
            </a:r>
          </a:p>
          <a:p>
            <a:pPr lvl="1" eaLnBrk="1" hangingPunct="1"/>
            <a:r>
              <a:rPr lang="en-US" sz="2400" smtClean="0"/>
              <a:t>Induction variables appear as loop indices, subscript computations, or variables incremented or decremented explicitly within the body of the loop</a:t>
            </a:r>
          </a:p>
          <a:p>
            <a:pPr lvl="1" eaLnBrk="1" hangingPunct="1"/>
            <a:r>
              <a:rPr lang="en-US" sz="2400" smtClean="0"/>
              <a:t>Induction variables important because:</a:t>
            </a:r>
          </a:p>
          <a:p>
            <a:pPr lvl="2" eaLnBrk="1" hangingPunct="1"/>
            <a:r>
              <a:rPr lang="en-US" sz="2000" smtClean="0"/>
              <a:t>often provide opportunities for strength reduction, replacing multiplication with addition</a:t>
            </a:r>
          </a:p>
          <a:p>
            <a:pPr lvl="2" eaLnBrk="1" hangingPunct="1"/>
            <a:r>
              <a:rPr lang="en-US" sz="2000" smtClean="0"/>
              <a:t>are often redundant: instead of keeping several induction variables in registers,  keep a smaller number and calculate the remainder from those when needed</a:t>
            </a:r>
          </a:p>
        </p:txBody>
      </p:sp>
      <p:sp>
        <p:nvSpPr>
          <p:cNvPr id="45058" name="Slide Number Placeholder 5"/>
          <p:cNvSpPr>
            <a:spLocks noGrp="1"/>
          </p:cNvSpPr>
          <p:nvPr>
            <p:ph type="sldNum" sz="quarter" idx="12"/>
          </p:nvPr>
        </p:nvSpPr>
        <p:spPr>
          <a:noFill/>
        </p:spPr>
        <p:txBody>
          <a:bodyPr/>
          <a:lstStyle/>
          <a:p>
            <a:fld id="{68C9F37F-2F5E-4712-B695-9CCD34C45DA2}" type="slidenum">
              <a:rPr lang="en-US"/>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57200" y="762000"/>
            <a:ext cx="8229600" cy="5364163"/>
          </a:xfrm>
        </p:spPr>
        <p:txBody>
          <a:bodyPr/>
          <a:lstStyle/>
          <a:p>
            <a:pPr eaLnBrk="1" hangingPunct="1"/>
            <a:r>
              <a:rPr lang="en-US" sz="2800" smtClean="0"/>
              <a:t>Loop Unrolling and Software Pipelining</a:t>
            </a:r>
          </a:p>
          <a:p>
            <a:pPr lvl="1" eaLnBrk="1" hangingPunct="1"/>
            <a:r>
              <a:rPr lang="en-US" sz="2400" smtClean="0"/>
              <a:t>Loop </a:t>
            </a:r>
            <a:r>
              <a:rPr lang="en-US" sz="2400" i="1" smtClean="0"/>
              <a:t>unrolling </a:t>
            </a:r>
            <a:r>
              <a:rPr lang="en-US" sz="2400" smtClean="0"/>
              <a:t>is a transformation that embeds two or more iterations of a source-level loop in a single iteration of a new, longer loop</a:t>
            </a:r>
          </a:p>
          <a:p>
            <a:pPr lvl="1" eaLnBrk="1" hangingPunct="1"/>
            <a:r>
              <a:rPr lang="en-US" sz="2400" smtClean="0"/>
              <a:t>This allows the scheduler to intermingle the instructions of the original iterations</a:t>
            </a:r>
          </a:p>
          <a:p>
            <a:pPr lvl="1" eaLnBrk="1" hangingPunct="1"/>
            <a:r>
              <a:rPr lang="en-US" sz="2400" smtClean="0"/>
              <a:t>The additional freedom in instruction scheduling can help eliminate stalls in instruction pipeline</a:t>
            </a:r>
          </a:p>
          <a:p>
            <a:pPr lvl="1" eaLnBrk="1" hangingPunct="1"/>
            <a:endParaRPr lang="en-US" sz="2400" smtClean="0"/>
          </a:p>
          <a:p>
            <a:pPr lvl="1" eaLnBrk="1" hangingPunct="1"/>
            <a:endParaRPr lang="en-US" sz="2400" smtClean="0"/>
          </a:p>
        </p:txBody>
      </p:sp>
      <p:sp>
        <p:nvSpPr>
          <p:cNvPr id="46082" name="Slide Number Placeholder 5"/>
          <p:cNvSpPr>
            <a:spLocks noGrp="1"/>
          </p:cNvSpPr>
          <p:nvPr>
            <p:ph type="sldNum" sz="quarter" idx="12"/>
          </p:nvPr>
        </p:nvSpPr>
        <p:spPr>
          <a:noFill/>
        </p:spPr>
        <p:txBody>
          <a:bodyPr/>
          <a:lstStyle/>
          <a:p>
            <a:fld id="{45302A42-2AAC-4E44-A6D3-C2501DAD9BCD}" type="slidenum">
              <a:rPr lang="en-US"/>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57200" y="381000"/>
            <a:ext cx="8229600" cy="5745163"/>
          </a:xfrm>
        </p:spPr>
        <p:txBody>
          <a:bodyPr>
            <a:normAutofit lnSpcReduction="10000"/>
          </a:bodyPr>
          <a:lstStyle/>
          <a:p>
            <a:pPr eaLnBrk="1" hangingPunct="1">
              <a:lnSpc>
                <a:spcPct val="90000"/>
              </a:lnSpc>
              <a:buFontTx/>
              <a:buNone/>
            </a:pPr>
            <a:r>
              <a:rPr lang="en-US" sz="2800" b="1" smtClean="0"/>
              <a:t>Loop Reordering</a:t>
            </a:r>
          </a:p>
          <a:p>
            <a:pPr eaLnBrk="1" hangingPunct="1">
              <a:lnSpc>
                <a:spcPct val="90000"/>
              </a:lnSpc>
            </a:pPr>
            <a:r>
              <a:rPr lang="en-US" sz="2800" smtClean="0"/>
              <a:t>The code improvement techniques that we have considered thus far have served two principal purposes</a:t>
            </a:r>
          </a:p>
          <a:p>
            <a:pPr lvl="1" eaLnBrk="1" hangingPunct="1">
              <a:lnSpc>
                <a:spcPct val="90000"/>
              </a:lnSpc>
            </a:pPr>
            <a:r>
              <a:rPr lang="en-US" sz="2400" smtClean="0"/>
              <a:t>eliminate redundant or unnecessary instructions</a:t>
            </a:r>
          </a:p>
          <a:p>
            <a:pPr lvl="1" eaLnBrk="1" hangingPunct="1">
              <a:lnSpc>
                <a:spcPct val="90000"/>
              </a:lnSpc>
            </a:pPr>
            <a:r>
              <a:rPr lang="en-US" sz="2400" smtClean="0"/>
              <a:t>minimize stalls on a pipelined machine. </a:t>
            </a:r>
          </a:p>
          <a:p>
            <a:pPr eaLnBrk="1" hangingPunct="1">
              <a:lnSpc>
                <a:spcPct val="90000"/>
              </a:lnSpc>
            </a:pPr>
            <a:r>
              <a:rPr lang="en-US" sz="2800" smtClean="0"/>
              <a:t>Two other goals have become increasingly important in recent years</a:t>
            </a:r>
          </a:p>
          <a:p>
            <a:pPr lvl="1" eaLnBrk="1" hangingPunct="1">
              <a:lnSpc>
                <a:spcPct val="90000"/>
              </a:lnSpc>
            </a:pPr>
            <a:r>
              <a:rPr lang="en-US" sz="2400" smtClean="0"/>
              <a:t>minimize cache misses (processor speed outstrips memory latency)</a:t>
            </a:r>
          </a:p>
          <a:p>
            <a:pPr lvl="1" eaLnBrk="1" hangingPunct="1">
              <a:lnSpc>
                <a:spcPct val="90000"/>
              </a:lnSpc>
            </a:pPr>
            <a:r>
              <a:rPr lang="en-US" sz="2400" smtClean="0"/>
              <a:t>identify sections of code that can execute concurrently (parallel machines)</a:t>
            </a:r>
          </a:p>
          <a:p>
            <a:pPr eaLnBrk="1" hangingPunct="1">
              <a:lnSpc>
                <a:spcPct val="90000"/>
              </a:lnSpc>
            </a:pPr>
            <a:r>
              <a:rPr lang="en-US" sz="2800" smtClean="0"/>
              <a:t>As with other optimizations, the largest benefits come from changing the behavior of loops</a:t>
            </a:r>
          </a:p>
          <a:p>
            <a:pPr eaLnBrk="1" hangingPunct="1">
              <a:lnSpc>
                <a:spcPct val="90000"/>
              </a:lnSpc>
            </a:pPr>
            <a:endParaRPr lang="en-US" sz="2800" smtClean="0"/>
          </a:p>
          <a:p>
            <a:pPr eaLnBrk="1" hangingPunct="1">
              <a:lnSpc>
                <a:spcPct val="90000"/>
              </a:lnSpc>
              <a:buFontTx/>
              <a:buNone/>
            </a:pPr>
            <a:endParaRPr lang="en-US" sz="2400" smtClean="0"/>
          </a:p>
          <a:p>
            <a:pPr eaLnBrk="1" hangingPunct="1">
              <a:lnSpc>
                <a:spcPct val="90000"/>
              </a:lnSpc>
            </a:pPr>
            <a:endParaRPr lang="en-US" sz="2400" smtClean="0"/>
          </a:p>
        </p:txBody>
      </p:sp>
      <p:sp>
        <p:nvSpPr>
          <p:cNvPr id="47106" name="Slide Number Placeholder 5"/>
          <p:cNvSpPr>
            <a:spLocks noGrp="1"/>
          </p:cNvSpPr>
          <p:nvPr>
            <p:ph type="sldNum" sz="quarter" idx="12"/>
          </p:nvPr>
        </p:nvSpPr>
        <p:spPr>
          <a:noFill/>
        </p:spPr>
        <p:txBody>
          <a:bodyPr/>
          <a:lstStyle/>
          <a:p>
            <a:fld id="{829FE105-7AE2-4F0A-81BF-FBD166B2129B}" type="slidenum">
              <a:rPr lang="en-US"/>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3" name="Picture 4" descr="Fig 14"/>
          <p:cNvPicPr>
            <a:picLocks noGrp="1" noChangeAspect="1" noChangeArrowheads="1"/>
          </p:cNvPicPr>
          <p:nvPr>
            <p:ph idx="1"/>
          </p:nvPr>
        </p:nvPicPr>
        <p:blipFill>
          <a:blip r:embed="rId2" cstate="print"/>
          <a:srcRect l="1250" b="26552"/>
          <a:stretch>
            <a:fillRect/>
          </a:stretch>
        </p:blipFill>
        <p:spPr>
          <a:xfrm>
            <a:off x="381000" y="12700"/>
            <a:ext cx="7467600" cy="6861175"/>
          </a:xfrm>
          <a:noFill/>
        </p:spPr>
      </p:pic>
      <p:sp>
        <p:nvSpPr>
          <p:cNvPr id="5122" name="Slide Number Placeholder 5"/>
          <p:cNvSpPr>
            <a:spLocks noGrp="1"/>
          </p:cNvSpPr>
          <p:nvPr>
            <p:ph type="sldNum" sz="quarter" idx="12"/>
          </p:nvPr>
        </p:nvSpPr>
        <p:spPr>
          <a:noFill/>
        </p:spPr>
        <p:txBody>
          <a:bodyPr/>
          <a:lstStyle/>
          <a:p>
            <a:fld id="{91FDB6BD-4120-4269-A9CE-57535DF12CDB}" type="slidenum">
              <a:rPr lang="en-US"/>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eaLnBrk="1" hangingPunct="1"/>
            <a:r>
              <a:rPr lang="en-US" i="1" smtClean="0"/>
              <a:t>interchanging </a:t>
            </a:r>
            <a:r>
              <a:rPr lang="en-US" smtClean="0"/>
              <a:t>the nested loops:</a:t>
            </a:r>
            <a:endParaRPr lang="en-US" sz="3600" b="1" smtClean="0"/>
          </a:p>
          <a:p>
            <a:pPr lvl="2" eaLnBrk="1" hangingPunct="1">
              <a:buFontTx/>
              <a:buNone/>
            </a:pPr>
            <a:r>
              <a:rPr lang="en-US" sz="3200" smtClean="0">
                <a:latin typeface="Courier New" pitchFamily="49" charset="0"/>
              </a:rPr>
              <a:t>for j := 1 to n</a:t>
            </a:r>
          </a:p>
          <a:p>
            <a:pPr lvl="2" eaLnBrk="1" hangingPunct="1">
              <a:buFontTx/>
              <a:buNone/>
            </a:pPr>
            <a:r>
              <a:rPr lang="en-US" sz="3200" smtClean="0">
                <a:latin typeface="Courier New" pitchFamily="49" charset="0"/>
              </a:rPr>
              <a:t>	for i := 1 to n</a:t>
            </a:r>
          </a:p>
          <a:p>
            <a:pPr lvl="2" eaLnBrk="1" hangingPunct="1">
              <a:buFontTx/>
              <a:buNone/>
            </a:pPr>
            <a:r>
              <a:rPr lang="en-US" sz="3200" smtClean="0">
                <a:latin typeface="Courier New" pitchFamily="49" charset="0"/>
              </a:rPr>
              <a:t>		A[i, j] := 0</a:t>
            </a:r>
          </a:p>
          <a:p>
            <a:pPr eaLnBrk="1" hangingPunct="1"/>
            <a:endParaRPr lang="en-US" smtClean="0"/>
          </a:p>
        </p:txBody>
      </p:sp>
      <p:sp>
        <p:nvSpPr>
          <p:cNvPr id="48130" name="Slide Number Placeholder 5"/>
          <p:cNvSpPr>
            <a:spLocks noGrp="1"/>
          </p:cNvSpPr>
          <p:nvPr>
            <p:ph type="sldNum" sz="quarter" idx="12"/>
          </p:nvPr>
        </p:nvSpPr>
        <p:spPr>
          <a:noFill/>
        </p:spPr>
        <p:txBody>
          <a:bodyPr/>
          <a:lstStyle/>
          <a:p>
            <a:fld id="{46C9024D-04E5-47AC-8F00-7C9CABF9443A}" type="slidenum">
              <a:rPr lang="en-US"/>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4" descr="Fig 15"/>
          <p:cNvPicPr>
            <a:picLocks noGrp="1" noChangeAspect="1" noChangeArrowheads="1"/>
          </p:cNvPicPr>
          <p:nvPr>
            <p:ph idx="1"/>
          </p:nvPr>
        </p:nvPicPr>
        <p:blipFill>
          <a:blip r:embed="rId2" cstate="print"/>
          <a:stretch>
            <a:fillRect/>
          </a:stretch>
        </p:blipFill>
        <p:spPr>
          <a:xfrm>
            <a:off x="457200" y="1825753"/>
            <a:ext cx="8229600" cy="3836731"/>
          </a:xfrm>
          <a:noFill/>
        </p:spPr>
      </p:pic>
      <p:sp>
        <p:nvSpPr>
          <p:cNvPr id="49154" name="Slide Number Placeholder 5"/>
          <p:cNvSpPr>
            <a:spLocks noGrp="1"/>
          </p:cNvSpPr>
          <p:nvPr>
            <p:ph type="sldNum" sz="quarter" idx="12"/>
          </p:nvPr>
        </p:nvSpPr>
        <p:spPr>
          <a:noFill/>
        </p:spPr>
        <p:txBody>
          <a:bodyPr/>
          <a:lstStyle/>
          <a:p>
            <a:fld id="{362A3982-29AC-4E2F-A1D6-0714D42F4087}" type="slidenum">
              <a:rPr lang="en-US"/>
              <a:pPr/>
              <a:t>51</a:t>
            </a:fld>
            <a:endParaRPr lang="en-US"/>
          </a:p>
        </p:txBody>
      </p:sp>
      <p:sp>
        <p:nvSpPr>
          <p:cNvPr id="49156" name="Text Box 7"/>
          <p:cNvSpPr txBox="1">
            <a:spLocks noChangeArrowheads="1"/>
          </p:cNvSpPr>
          <p:nvPr/>
        </p:nvSpPr>
        <p:spPr bwMode="auto">
          <a:xfrm>
            <a:off x="228600" y="609600"/>
            <a:ext cx="7543800" cy="457200"/>
          </a:xfrm>
          <a:prstGeom prst="rect">
            <a:avLst/>
          </a:prstGeom>
          <a:noFill/>
          <a:ln w="9525">
            <a:noFill/>
            <a:miter lim="800000"/>
            <a:headEnd/>
            <a:tailEnd/>
          </a:ln>
        </p:spPr>
        <p:txBody>
          <a:bodyPr>
            <a:spAutoFit/>
          </a:bodyPr>
          <a:lstStyle/>
          <a:p>
            <a:pPr>
              <a:spcBef>
                <a:spcPct val="50000"/>
              </a:spcBef>
            </a:pPr>
            <a:r>
              <a:rPr lang="en-US" sz="2400"/>
              <a:t>Tiling matrix operation to avoid cache misses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685800"/>
            <a:ext cx="8229600" cy="5440363"/>
          </a:xfrm>
        </p:spPr>
        <p:txBody>
          <a:bodyPr/>
          <a:lstStyle/>
          <a:p>
            <a:pPr eaLnBrk="1" hangingPunct="1"/>
            <a:r>
              <a:rPr lang="en-US" b="1" smtClean="0"/>
              <a:t>Other optimizations</a:t>
            </a:r>
            <a:endParaRPr lang="en-US" smtClean="0"/>
          </a:p>
          <a:p>
            <a:pPr lvl="1" eaLnBrk="1" hangingPunct="1"/>
            <a:r>
              <a:rPr lang="en-US" smtClean="0"/>
              <a:t>instruction scheduling to improve pipeline performance</a:t>
            </a:r>
          </a:p>
          <a:p>
            <a:pPr lvl="1" eaLnBrk="1" hangingPunct="1"/>
            <a:r>
              <a:rPr lang="en-US" smtClean="0"/>
              <a:t>scheduling to improve cache performance</a:t>
            </a:r>
          </a:p>
          <a:p>
            <a:pPr lvl="1" eaLnBrk="1" hangingPunct="1"/>
            <a:r>
              <a:rPr lang="en-US" smtClean="0"/>
              <a:t>parallelization</a:t>
            </a:r>
          </a:p>
          <a:p>
            <a:pPr lvl="2" eaLnBrk="1" hangingPunct="1"/>
            <a:r>
              <a:rPr lang="en-US" smtClean="0"/>
              <a:t>loop iterations can sometimes be done independently</a:t>
            </a:r>
          </a:p>
          <a:p>
            <a:pPr lvl="2" eaLnBrk="1" hangingPunct="1"/>
            <a:r>
              <a:rPr lang="en-US" smtClean="0"/>
              <a:t>logic programming and functional programming offer lots of room for parallelization, in principle, but getting this to work well has been difficult</a:t>
            </a:r>
          </a:p>
        </p:txBody>
      </p:sp>
      <p:sp>
        <p:nvSpPr>
          <p:cNvPr id="50178" name="Slide Number Placeholder 5"/>
          <p:cNvSpPr>
            <a:spLocks noGrp="1"/>
          </p:cNvSpPr>
          <p:nvPr>
            <p:ph type="sldNum" sz="quarter" idx="12"/>
          </p:nvPr>
        </p:nvSpPr>
        <p:spPr>
          <a:noFill/>
        </p:spPr>
        <p:txBody>
          <a:bodyPr/>
          <a:lstStyle/>
          <a:p>
            <a:fld id="{0D433CE2-071B-418E-A654-22FD49E65522}" type="slidenum">
              <a:rPr lang="en-US"/>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838200"/>
            <a:ext cx="8229600" cy="5287963"/>
          </a:xfrm>
        </p:spPr>
        <p:txBody>
          <a:bodyPr/>
          <a:lstStyle/>
          <a:p>
            <a:pPr eaLnBrk="1" hangingPunct="1"/>
            <a:r>
              <a:rPr lang="en-US" dirty="0" smtClean="0"/>
              <a:t>Many research areas</a:t>
            </a:r>
          </a:p>
          <a:p>
            <a:pPr lvl="1" eaLnBrk="1" hangingPunct="1"/>
            <a:r>
              <a:rPr lang="en-US" dirty="0" smtClean="0"/>
              <a:t>static resolution for virtual method calls in OO languages (to permit in lining and </a:t>
            </a:r>
            <a:r>
              <a:rPr lang="en-US" dirty="0" err="1" smtClean="0"/>
              <a:t>interprocedural</a:t>
            </a:r>
            <a:r>
              <a:rPr lang="en-US" dirty="0" smtClean="0"/>
              <a:t> optimization)</a:t>
            </a:r>
          </a:p>
          <a:p>
            <a:pPr lvl="1" eaLnBrk="1" hangingPunct="1"/>
            <a:r>
              <a:rPr lang="en-US" dirty="0" smtClean="0"/>
              <a:t>JIT—goals change as speed of optimizer as important as speed of generated code.</a:t>
            </a:r>
          </a:p>
          <a:p>
            <a:pPr lvl="1" eaLnBrk="1" hangingPunct="1"/>
            <a:r>
              <a:rPr lang="en-US" dirty="0" smtClean="0"/>
              <a:t>Use feedback from runtime profiling to improve code “on the fly</a:t>
            </a:r>
            <a:r>
              <a:rPr lang="en-US" dirty="0" smtClean="0"/>
              <a:t>”</a:t>
            </a:r>
          </a:p>
          <a:p>
            <a:pPr lvl="1" eaLnBrk="1" hangingPunct="1"/>
            <a:r>
              <a:rPr lang="en-US" dirty="0"/>
              <a:t>Intermediate languages that </a:t>
            </a:r>
            <a:r>
              <a:rPr lang="en-US" dirty="0" smtClean="0"/>
              <a:t>support compiling to different types of architectures (GPU, </a:t>
            </a:r>
            <a:r>
              <a:rPr lang="en-US" dirty="0" err="1" smtClean="0"/>
              <a:t>manycore</a:t>
            </a:r>
            <a:r>
              <a:rPr lang="en-US" dirty="0" smtClean="0"/>
              <a:t>, etc.)</a:t>
            </a:r>
            <a:endParaRPr lang="en-US" dirty="0"/>
          </a:p>
          <a:p>
            <a:pPr lvl="1" eaLnBrk="1" hangingPunct="1"/>
            <a:endParaRPr lang="en-US" dirty="0" smtClean="0"/>
          </a:p>
        </p:txBody>
      </p:sp>
      <p:sp>
        <p:nvSpPr>
          <p:cNvPr id="51202" name="Slide Number Placeholder 5"/>
          <p:cNvSpPr>
            <a:spLocks noGrp="1"/>
          </p:cNvSpPr>
          <p:nvPr>
            <p:ph type="sldNum" sz="quarter" idx="12"/>
          </p:nvPr>
        </p:nvSpPr>
        <p:spPr>
          <a:noFill/>
        </p:spPr>
        <p:txBody>
          <a:bodyPr/>
          <a:lstStyle/>
          <a:p>
            <a:fld id="{6106887A-AD65-400F-B09D-7C4E6F839047}" type="slidenum">
              <a:rPr lang="en-US"/>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457200" y="609600"/>
            <a:ext cx="8229600" cy="5516563"/>
          </a:xfrm>
        </p:spPr>
        <p:txBody>
          <a:bodyPr/>
          <a:lstStyle/>
          <a:p>
            <a:pPr eaLnBrk="1" hangingPunct="1"/>
            <a:r>
              <a:rPr lang="en-US" smtClean="0"/>
              <a:t>Why intermediate code generation?</a:t>
            </a:r>
          </a:p>
          <a:p>
            <a:pPr lvl="1" eaLnBrk="1" hangingPunct="1"/>
            <a:r>
              <a:rPr lang="en-US" smtClean="0"/>
              <a:t>Most code improvement can be done more easily on less hierarchical structure than AST</a:t>
            </a:r>
          </a:p>
          <a:p>
            <a:pPr eaLnBrk="1" hangingPunct="1"/>
            <a:r>
              <a:rPr lang="en-US" smtClean="0"/>
              <a:t>Typical approach</a:t>
            </a:r>
          </a:p>
          <a:p>
            <a:pPr lvl="1" eaLnBrk="1" hangingPunct="1"/>
            <a:r>
              <a:rPr lang="en-US" smtClean="0"/>
              <a:t>The code generator groups the nodes into </a:t>
            </a:r>
            <a:r>
              <a:rPr lang="en-US" smtClean="0">
                <a:solidFill>
                  <a:srgbClr val="0000FF"/>
                </a:solidFill>
              </a:rPr>
              <a:t>basic blocks</a:t>
            </a:r>
          </a:p>
          <a:p>
            <a:pPr lvl="1" eaLnBrk="1" hangingPunct="1"/>
            <a:r>
              <a:rPr lang="en-US" smtClean="0"/>
              <a:t>It then creates a </a:t>
            </a:r>
            <a:r>
              <a:rPr lang="en-US" smtClean="0">
                <a:solidFill>
                  <a:srgbClr val="0000FF"/>
                </a:solidFill>
              </a:rPr>
              <a:t>control flow graph</a:t>
            </a:r>
          </a:p>
          <a:p>
            <a:pPr eaLnBrk="1" hangingPunct="1"/>
            <a:endParaRPr lang="en-US" smtClean="0"/>
          </a:p>
        </p:txBody>
      </p:sp>
      <p:sp>
        <p:nvSpPr>
          <p:cNvPr id="6146" name="Slide Number Placeholder 5"/>
          <p:cNvSpPr>
            <a:spLocks noGrp="1"/>
          </p:cNvSpPr>
          <p:nvPr>
            <p:ph type="sldNum" sz="quarter" idx="12"/>
          </p:nvPr>
        </p:nvSpPr>
        <p:spPr>
          <a:noFill/>
        </p:spPr>
        <p:txBody>
          <a:bodyPr/>
          <a:lstStyle/>
          <a:p>
            <a:fld id="{C2D438AA-07DA-43EE-BF42-EB71E95B676D}"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 y="609600"/>
            <a:ext cx="8229600" cy="5516563"/>
          </a:xfrm>
        </p:spPr>
        <p:txBody>
          <a:bodyPr/>
          <a:lstStyle/>
          <a:p>
            <a:pPr eaLnBrk="1" hangingPunct="1">
              <a:lnSpc>
                <a:spcPct val="80000"/>
              </a:lnSpc>
            </a:pPr>
            <a:r>
              <a:rPr lang="en-US" sz="2800" smtClean="0"/>
              <a:t>Defintions</a:t>
            </a:r>
          </a:p>
          <a:p>
            <a:pPr lvl="1" eaLnBrk="1" hangingPunct="1">
              <a:lnSpc>
                <a:spcPct val="80000"/>
              </a:lnSpc>
            </a:pPr>
            <a:r>
              <a:rPr lang="en-US" sz="2400" smtClean="0"/>
              <a:t>Basic block</a:t>
            </a:r>
          </a:p>
          <a:p>
            <a:pPr lvl="2" eaLnBrk="1" hangingPunct="1">
              <a:lnSpc>
                <a:spcPct val="80000"/>
              </a:lnSpc>
            </a:pPr>
            <a:r>
              <a:rPr lang="en-US" sz="2000" smtClean="0"/>
              <a:t>maximal-length set of instructions that should execute sequentially at runtime, with no branches in or out.</a:t>
            </a:r>
          </a:p>
          <a:p>
            <a:pPr lvl="2" eaLnBrk="1" hangingPunct="1">
              <a:lnSpc>
                <a:spcPct val="80000"/>
              </a:lnSpc>
            </a:pPr>
            <a:r>
              <a:rPr lang="en-US" sz="2000" smtClean="0"/>
              <a:t>start with target of jump, or a statement after a conditional jump (ignoring beginning and end of program)</a:t>
            </a:r>
          </a:p>
          <a:p>
            <a:pPr lvl="2" eaLnBrk="1" hangingPunct="1">
              <a:lnSpc>
                <a:spcPct val="80000"/>
              </a:lnSpc>
            </a:pPr>
            <a:r>
              <a:rPr lang="en-US" sz="2000" smtClean="0"/>
              <a:t>ends with a jump</a:t>
            </a:r>
          </a:p>
          <a:p>
            <a:pPr lvl="2" eaLnBrk="1" hangingPunct="1">
              <a:lnSpc>
                <a:spcPct val="80000"/>
              </a:lnSpc>
            </a:pPr>
            <a:r>
              <a:rPr lang="en-US" sz="2000" smtClean="0"/>
              <a:t>In this example compiler, operations are instructions for idealized machine with an unlimited number of  </a:t>
            </a:r>
            <a:r>
              <a:rPr lang="en-US" sz="2000" i="1" smtClean="0"/>
              <a:t>virtual</a:t>
            </a:r>
            <a:r>
              <a:rPr lang="en-US" sz="2000" smtClean="0"/>
              <a:t> registers</a:t>
            </a:r>
          </a:p>
          <a:p>
            <a:pPr lvl="3" eaLnBrk="1" hangingPunct="1">
              <a:lnSpc>
                <a:spcPct val="80000"/>
              </a:lnSpc>
            </a:pPr>
            <a:r>
              <a:rPr lang="en-US" sz="1800" smtClean="0"/>
              <a:t>By allocating a new register for every computed value, the compiler can avoid creating artificial connections between otherwise independent computations too early in the compilation process</a:t>
            </a:r>
          </a:p>
          <a:p>
            <a:pPr lvl="2" eaLnBrk="1" hangingPunct="1">
              <a:lnSpc>
                <a:spcPct val="80000"/>
              </a:lnSpc>
            </a:pPr>
            <a:endParaRPr lang="en-US" sz="2000" smtClean="0"/>
          </a:p>
          <a:p>
            <a:pPr lvl="1" eaLnBrk="1" hangingPunct="1">
              <a:lnSpc>
                <a:spcPct val="80000"/>
              </a:lnSpc>
            </a:pPr>
            <a:r>
              <a:rPr lang="en-US" sz="2400" smtClean="0"/>
              <a:t>Control flow graph</a:t>
            </a:r>
          </a:p>
          <a:p>
            <a:pPr lvl="2" eaLnBrk="1" hangingPunct="1">
              <a:lnSpc>
                <a:spcPct val="80000"/>
              </a:lnSpc>
            </a:pPr>
            <a:r>
              <a:rPr lang="en-US" sz="2000" smtClean="0"/>
              <a:t>nodes are basic blocks</a:t>
            </a:r>
          </a:p>
          <a:p>
            <a:pPr lvl="2" eaLnBrk="1" hangingPunct="1">
              <a:lnSpc>
                <a:spcPct val="80000"/>
              </a:lnSpc>
            </a:pPr>
            <a:r>
              <a:rPr lang="en-US" sz="2000" smtClean="0"/>
              <a:t>arcs are interblock control flow</a:t>
            </a:r>
          </a:p>
          <a:p>
            <a:pPr lvl="1" eaLnBrk="1" hangingPunct="1">
              <a:lnSpc>
                <a:spcPct val="80000"/>
              </a:lnSpc>
            </a:pPr>
            <a:endParaRPr lang="en-US" sz="2400" smtClean="0"/>
          </a:p>
        </p:txBody>
      </p:sp>
      <p:sp>
        <p:nvSpPr>
          <p:cNvPr id="7170" name="Slide Number Placeholder 5"/>
          <p:cNvSpPr>
            <a:spLocks noGrp="1"/>
          </p:cNvSpPr>
          <p:nvPr>
            <p:ph type="sldNum" sz="quarter" idx="12"/>
          </p:nvPr>
        </p:nvSpPr>
        <p:spPr>
          <a:noFill/>
        </p:spPr>
        <p:txBody>
          <a:bodyPr/>
          <a:lstStyle/>
          <a:p>
            <a:fld id="{D471C55B-1B4A-4B25-B98F-765234060D6C}"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5" name="Picture 4" descr="Fig 14"/>
          <p:cNvPicPr>
            <a:picLocks noGrp="1" noChangeAspect="1" noChangeArrowheads="1"/>
          </p:cNvPicPr>
          <p:nvPr>
            <p:ph idx="1"/>
          </p:nvPr>
        </p:nvPicPr>
        <p:blipFill>
          <a:blip r:embed="rId2" cstate="print"/>
          <a:srcRect l="-967" b="10497"/>
          <a:stretch>
            <a:fillRect/>
          </a:stretch>
        </p:blipFill>
        <p:spPr>
          <a:xfrm>
            <a:off x="0" y="762000"/>
            <a:ext cx="9144000" cy="5435600"/>
          </a:xfrm>
          <a:noFill/>
        </p:spPr>
      </p:pic>
      <p:sp>
        <p:nvSpPr>
          <p:cNvPr id="8194" name="Slide Number Placeholder 5"/>
          <p:cNvSpPr>
            <a:spLocks noGrp="1"/>
          </p:cNvSpPr>
          <p:nvPr>
            <p:ph type="sldNum" sz="quarter" idx="12"/>
          </p:nvPr>
        </p:nvSpPr>
        <p:spPr>
          <a:noFill/>
        </p:spPr>
        <p:txBody>
          <a:bodyPr/>
          <a:lstStyle/>
          <a:p>
            <a:fld id="{16702FD1-1B9A-471C-B771-1032B2C593CD}"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4" descr="Fig 14"/>
          <p:cNvPicPr>
            <a:picLocks noGrp="1" noChangeAspect="1" noChangeArrowheads="1"/>
          </p:cNvPicPr>
          <p:nvPr>
            <p:ph idx="1"/>
          </p:nvPr>
        </p:nvPicPr>
        <p:blipFill>
          <a:blip r:embed="rId2" cstate="print"/>
          <a:srcRect l="-395" r="29848" b="13332"/>
          <a:stretch>
            <a:fillRect/>
          </a:stretch>
        </p:blipFill>
        <p:spPr>
          <a:xfrm>
            <a:off x="1566863" y="0"/>
            <a:ext cx="6740525" cy="6858000"/>
          </a:xfrm>
          <a:noFill/>
        </p:spPr>
      </p:pic>
      <p:sp>
        <p:nvSpPr>
          <p:cNvPr id="9218" name="Slide Number Placeholder 5"/>
          <p:cNvSpPr>
            <a:spLocks noGrp="1"/>
          </p:cNvSpPr>
          <p:nvPr>
            <p:ph type="sldNum" sz="quarter" idx="12"/>
          </p:nvPr>
        </p:nvSpPr>
        <p:spPr>
          <a:noFill/>
        </p:spPr>
        <p:txBody>
          <a:bodyPr/>
          <a:lstStyle/>
          <a:p>
            <a:fld id="{5F086F69-A074-4E80-B7DF-07F593561A93}" type="slidenum">
              <a:rPr lang="en-US"/>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1084</TotalTime>
  <Words>3108</Words>
  <Application>Microsoft Office PowerPoint</Application>
  <PresentationFormat>On-screen Show (4:3)</PresentationFormat>
  <Paragraphs>424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Concourse</vt:lpstr>
      <vt:lpstr>COP 5556 Programming Language Principles</vt:lpstr>
      <vt:lpstr>Reference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Classloader</vt:lpstr>
      <vt:lpstr>User defined classloaders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39</dc:title>
  <dc:creator>CISE DEPT</dc:creator>
  <cp:lastModifiedBy>Beverly Sanders</cp:lastModifiedBy>
  <cp:revision>22</cp:revision>
  <dcterms:created xsi:type="dcterms:W3CDTF">2006-12-01T13:45:56Z</dcterms:created>
  <dcterms:modified xsi:type="dcterms:W3CDTF">2017-04-17T13:58:45Z</dcterms:modified>
</cp:coreProperties>
</file>