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381" r:id="rId3"/>
    <p:sldId id="330" r:id="rId4"/>
    <p:sldId id="331" r:id="rId5"/>
    <p:sldId id="332" r:id="rId6"/>
    <p:sldId id="333" r:id="rId7"/>
    <p:sldId id="334" r:id="rId8"/>
    <p:sldId id="280" r:id="rId9"/>
    <p:sldId id="363" r:id="rId10"/>
    <p:sldId id="365" r:id="rId11"/>
    <p:sldId id="283" r:id="rId12"/>
    <p:sldId id="366" r:id="rId13"/>
    <p:sldId id="347" r:id="rId14"/>
    <p:sldId id="335" r:id="rId15"/>
    <p:sldId id="336" r:id="rId16"/>
    <p:sldId id="337" r:id="rId17"/>
    <p:sldId id="338" r:id="rId18"/>
    <p:sldId id="339" r:id="rId19"/>
    <p:sldId id="382" r:id="rId20"/>
    <p:sldId id="374" r:id="rId21"/>
    <p:sldId id="370" r:id="rId22"/>
    <p:sldId id="380" r:id="rId23"/>
    <p:sldId id="372" r:id="rId24"/>
    <p:sldId id="373" r:id="rId25"/>
    <p:sldId id="375" r:id="rId26"/>
    <p:sldId id="277" r:id="rId27"/>
    <p:sldId id="278" r:id="rId28"/>
    <p:sldId id="348" r:id="rId29"/>
    <p:sldId id="258" r:id="rId30"/>
    <p:sldId id="259" r:id="rId31"/>
    <p:sldId id="260" r:id="rId32"/>
    <p:sldId id="262" r:id="rId33"/>
    <p:sldId id="350" r:id="rId34"/>
    <p:sldId id="351" r:id="rId35"/>
    <p:sldId id="349" r:id="rId36"/>
    <p:sldId id="383" r:id="rId37"/>
    <p:sldId id="352" r:id="rId38"/>
    <p:sldId id="367" r:id="rId39"/>
    <p:sldId id="353" r:id="rId40"/>
    <p:sldId id="356" r:id="rId41"/>
    <p:sldId id="357" r:id="rId42"/>
    <p:sldId id="358" r:id="rId43"/>
    <p:sldId id="354" r:id="rId44"/>
    <p:sldId id="355" r:id="rId45"/>
    <p:sldId id="369" r:id="rId46"/>
    <p:sldId id="376" r:id="rId47"/>
    <p:sldId id="377" r:id="rId48"/>
    <p:sldId id="384" r:id="rId49"/>
    <p:sldId id="379" r:id="rId50"/>
    <p:sldId id="360" r:id="rId51"/>
    <p:sldId id="263" r:id="rId52"/>
    <p:sldId id="267" r:id="rId53"/>
    <p:sldId id="265" r:id="rId54"/>
    <p:sldId id="268" r:id="rId5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2" autoAdjust="0"/>
    <p:restoredTop sz="86409" autoAdjust="0"/>
  </p:normalViewPr>
  <p:slideViewPr>
    <p:cSldViewPr>
      <p:cViewPr>
        <p:scale>
          <a:sx n="73" d="100"/>
          <a:sy n="73" d="100"/>
        </p:scale>
        <p:origin x="-2688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99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0EBFCEA-935A-4112-8A7D-087551507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7A73D6-B880-42AB-A654-10A8FCAAB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24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D911E-D4C7-404D-BC2A-5109F3D47CF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61FF3-17C5-45B3-BE64-87A31C82E97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5A0B8-97B8-41E3-8B1E-2B57ABBB0E1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EA590-9081-4364-8933-1B2854DA9FFF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77087-DACC-4A35-BEDF-97D41FF26E4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67304-7F55-4D81-BDB5-DBFED932544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BE08AE-0EBD-4766-9792-D82149D0C62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1F83B-24E5-4FC7-90B4-2A73B376ED2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BEABE-B9FE-4827-95B1-BED8236CEAC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5BEABE-B9FE-4827-95B1-BED8236CEAC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76640-FF09-4BA0-81D8-3CD8B24A9115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C7E07-9DEA-49DB-A3DA-DBC45CFEB52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86C3F-6BEA-475F-8BA9-9305D34B15D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A73D6-B880-42AB-A654-10A8FCAAB65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1D050-9553-49D9-BB2D-A735587CCC51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AE70C-4C8E-4C33-ABDD-D44B533D8EA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3CB12-ABCE-42C1-9824-E6AF25D834EB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2F10E-F3FE-4512-8FDA-2A31FA251D9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               </a:t>
            </a:r>
          </a:p>
          <a:p>
            <a:pPr eaLnBrk="1" hangingPunct="1"/>
            <a:r>
              <a:rPr lang="en-US" smtClean="0"/>
              <a:t>               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5E3AC-AD6F-4709-A42F-507A3A79E90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Many, many programming languages have been designed, only a few are in widespread use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6F94F-253E-49D0-AB4A-B026F4339C8D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23480-98BF-405F-8F53-8ED9C196D86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Might even be loaded through switches on the front of the machine.  Debug by manually steping through code and looking at the lights.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479A3-E51A-4517-887A-B71C4EABBE2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669FE-4663-407C-9960-61FD302A9268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A7704-5219-4741-8090-20E82EE668A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96CA15-B58F-4385-A626-4110E970BE7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D06C3-DC2B-41ED-8FBB-0E632E6BC0F5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5A683-ECB9-4C35-A665-20FE487477E6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75111-8BEA-48B8-9BCC-B9C02223E42C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A73D6-B880-42AB-A654-10A8FCAAB65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40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16E1A9-EA42-4B4C-B0FA-9761C74DB4F4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190E59-A597-4BB3-BD2C-0536C69D5938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126C1-5143-48EF-A13C-FB3B86395FF6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F6219-A59D-434F-8147-0408FC48E103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6C815-FB91-4C6A-A15E-7B3292FCEA5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C1F9C-4B8F-441D-83B7-14D1B3F1A2A3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B5CD9-0B53-4CE9-9439-81309D401F2A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Compiled programs often faster because certain decision can be made (once) at compile time.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5D628-2939-45E0-8659-84F17D638C93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549BE-010C-4B37-922B-8B0C5F3889F3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21DF2-D2B7-4571-A83E-6A6001F2A83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E8ACC-187F-45BA-B9F5-55D6B6139A55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26C33-38FD-483B-9D00-ADA5E15BA2D9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phases similar to compiler, but traverse AST and execute </a:t>
            </a:r>
            <a:r>
              <a:rPr lang="en-US" baseline="0" smtClean="0"/>
              <a:t>it 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7A73D6-B880-42AB-A654-10A8FCAAB65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2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7A25D-2BEB-4B10-8643-6B47FEF3918D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8DCA1-455F-4503-9147-102321073D43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E42B4-6DBE-456E-A102-8FCC3076518B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28624-E4C1-4C8F-A177-69948274F54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8F4DA8-3A0B-4492-998F-BB8F835AB0CD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B189F-ACF1-4179-B03D-EB3B99ED6A55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D2E41-C650-417F-9149-B2AFFF951C81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C8C90-455A-414C-9342-3DFA239665D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6DB46-03EE-4EE4-89B2-9039E9F9CDB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38756-B9C4-4293-9B4D-FEC503CAF84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72C46-B9D7-4893-A493-DE2659064E7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3BC89A4-B942-457E-ACCE-E8D7DF952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9EF818-F9FD-442B-A536-A6FEA66BE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00F0E89-44C7-42A1-A5C7-27D4366B25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E31FAD-FBA3-4523-9E40-1DD3231270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D02B4D4-6197-4F9F-9A39-DDE05E8FDC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69089A9-47E9-40B7-BCEA-84D83A8E4A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D3069F1-F836-4E1C-ACB6-50BF47DA0F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3F4F93-A1BB-40E8-9794-6B3A2FF75E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3C25D9D-274E-48F2-9395-CB3EA95A1B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4BAF5AC-06FE-4CE2-B6F2-6D041947A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3B0A00-1D22-436F-9B00-598686DB1B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BC15E5-3220-48DC-A178-8B97DA4004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owa.edu/~slonnegr/plf/Boo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m.objectweb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8077200" cy="30511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accent2"/>
                </a:solidFill>
              </a:rPr>
              <a:t>COP 5556  Programming Language Principles</a:t>
            </a:r>
            <a:br>
              <a:rPr lang="en-US" sz="4800" dirty="0" smtClean="0">
                <a:solidFill>
                  <a:schemeClr val="accent2"/>
                </a:solidFill>
              </a:rPr>
            </a:b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343400"/>
            <a:ext cx="6400800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hlink"/>
                </a:solidFill>
              </a:rPr>
              <a:t>Introduction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Programming language spectrum (more later)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Imperative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Declarative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functional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logic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Concurrent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Issues in language design and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Language features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Compilers and interpreters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AE865-8847-4068-B461-B278311AC7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Points of View</a:t>
            </a:r>
          </a:p>
          <a:p>
            <a:pPr lvl="1" eaLnBrk="1" hangingPunct="1"/>
            <a:r>
              <a:rPr lang="en-US" dirty="0" smtClean="0"/>
              <a:t>Designer</a:t>
            </a:r>
          </a:p>
          <a:p>
            <a:pPr lvl="1" eaLnBrk="1" hangingPunct="1"/>
            <a:r>
              <a:rPr lang="en-US" dirty="0" smtClean="0"/>
              <a:t>Implementer (i.e. compiler writer)</a:t>
            </a:r>
          </a:p>
          <a:p>
            <a:pPr lvl="1" eaLnBrk="1" hangingPunct="1"/>
            <a:r>
              <a:rPr lang="en-US" dirty="0" smtClean="0"/>
              <a:t>User  (programmer)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We will be interested in all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30D90-236E-4C21-AD34-7C6D5AB386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The topic list is organized thematically, not chronologically. 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 will rearrange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to meet the needs of our project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to take advantage of synergies in the material (for example functional programming and denotational semantics)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AED9B-F5B5-4F52-BD95-9A852008FD9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Administrative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Canvas:  </a:t>
            </a:r>
            <a:r>
              <a:rPr lang="en-US" sz="2800" dirty="0" smtClean="0">
                <a:solidFill>
                  <a:srgbClr val="FF0000"/>
                </a:solidFill>
              </a:rPr>
              <a:t>elearning.ufl.edu</a:t>
            </a:r>
          </a:p>
          <a:p>
            <a:pPr lvl="1" eaLnBrk="1" hangingPunct="1"/>
            <a:r>
              <a:rPr lang="en-US" sz="2400" dirty="0" smtClean="0"/>
              <a:t>announcements</a:t>
            </a:r>
          </a:p>
          <a:p>
            <a:pPr lvl="1"/>
            <a:r>
              <a:rPr lang="en-US" sz="2400" dirty="0"/>
              <a:t>videos of </a:t>
            </a:r>
            <a:r>
              <a:rPr lang="en-US" sz="2400" dirty="0" smtClean="0"/>
              <a:t>lectures</a:t>
            </a:r>
          </a:p>
          <a:p>
            <a:pPr lvl="1" eaLnBrk="1" hangingPunct="1"/>
            <a:r>
              <a:rPr lang="en-US" sz="2400" dirty="0" smtClean="0"/>
              <a:t>homework assignments and submission</a:t>
            </a:r>
          </a:p>
          <a:p>
            <a:pPr lvl="1" eaLnBrk="1" hangingPunct="1"/>
            <a:r>
              <a:rPr lang="en-US" sz="2400" dirty="0" smtClean="0"/>
              <a:t>grades</a:t>
            </a:r>
          </a:p>
          <a:p>
            <a:pPr lvl="1" eaLnBrk="1" hangingPunct="1"/>
            <a:r>
              <a:rPr lang="en-US" sz="2400" dirty="0" smtClean="0"/>
              <a:t>communicate with instruction staff</a:t>
            </a:r>
          </a:p>
          <a:p>
            <a:pPr lvl="1" eaLnBrk="1" hangingPunct="1"/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D81BB-281F-4F12-A235-65B7A132E54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accent1"/>
                </a:solidFill>
              </a:rPr>
              <a:t>Administrative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Dr. Beverly Sanders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TAs</a:t>
            </a:r>
          </a:p>
          <a:p>
            <a:pPr lvl="1"/>
            <a:r>
              <a:rPr lang="en-US" sz="2400" dirty="0" err="1"/>
              <a:t>Yunhao</a:t>
            </a:r>
            <a:r>
              <a:rPr lang="en-US" sz="2400" dirty="0"/>
              <a:t> Wan</a:t>
            </a:r>
          </a:p>
          <a:p>
            <a:pPr lvl="1"/>
            <a:r>
              <a:rPr lang="en-US" sz="2400" dirty="0"/>
              <a:t>Hang Guan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600" dirty="0" smtClean="0"/>
              <a:t>Communicating with us: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Questions of general interest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Canvas discussion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Seen by entire class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Questions about assignments not of general interest: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Comment on assignment in canvas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Seen by instructor and TAs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Other topics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Message in canvas to individual or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Email:  </a:t>
            </a:r>
            <a:r>
              <a:rPr lang="en-US" sz="2000" dirty="0" smtClean="0">
                <a:solidFill>
                  <a:schemeClr val="accent2"/>
                </a:solidFill>
              </a:rPr>
              <a:t>PUT COP5556 in the subject line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F557B-8195-4F6E-9D04-0D9D331418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Administrative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Title: </a:t>
            </a:r>
            <a:r>
              <a:rPr lang="en-US" sz="2400" b="1" dirty="0" smtClean="0"/>
              <a:t> Programming Language Pragmatics</a:t>
            </a:r>
            <a:br>
              <a:rPr lang="en-US" sz="2400" b="1" dirty="0" smtClean="0"/>
            </a:br>
            <a:r>
              <a:rPr lang="en-US" sz="2400" dirty="0" smtClean="0"/>
              <a:t>Author:  Michael L. Scott</a:t>
            </a:r>
            <a:br>
              <a:rPr lang="en-US" sz="2400" dirty="0" smtClean="0"/>
            </a:br>
            <a:r>
              <a:rPr lang="en-US" sz="2400" dirty="0" smtClean="0"/>
              <a:t>Publication date and edition:  </a:t>
            </a:r>
            <a:r>
              <a:rPr lang="en-US" sz="2400" dirty="0" smtClean="0">
                <a:solidFill>
                  <a:schemeClr val="accent2"/>
                </a:solidFill>
              </a:rPr>
              <a:t>2016, </a:t>
            </a:r>
            <a:r>
              <a:rPr lang="en-US" sz="2400" b="1" dirty="0" smtClean="0">
                <a:solidFill>
                  <a:schemeClr val="accent2"/>
                </a:solidFill>
              </a:rPr>
              <a:t>fourth edition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   (Earlier editions are not good enough)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Title: </a:t>
            </a:r>
            <a:r>
              <a:rPr lang="en-US" sz="2400" b="1" dirty="0" smtClean="0"/>
              <a:t>Syntax and Semantics of Programming Languages</a:t>
            </a:r>
            <a:br>
              <a:rPr lang="en-US" sz="2400" b="1" dirty="0" smtClean="0"/>
            </a:br>
            <a:r>
              <a:rPr lang="en-US" sz="2400" dirty="0" smtClean="0"/>
              <a:t>Author:  Ken </a:t>
            </a:r>
            <a:r>
              <a:rPr lang="en-US" sz="2400" dirty="0" err="1" smtClean="0"/>
              <a:t>Slonneger</a:t>
            </a:r>
            <a:r>
              <a:rPr lang="en-US" sz="2400" dirty="0" smtClean="0"/>
              <a:t> and Barry Kurtz</a:t>
            </a:r>
            <a:br>
              <a:rPr lang="en-US" sz="2400" dirty="0" smtClean="0"/>
            </a:br>
            <a:r>
              <a:rPr lang="en-US" sz="2400" dirty="0" smtClean="0"/>
              <a:t>Out of print, but available at </a:t>
            </a:r>
            <a:r>
              <a:rPr lang="en-US" sz="2400" dirty="0" smtClean="0">
                <a:hlinkClick r:id="rId3"/>
              </a:rPr>
              <a:t>http://www.cs.uiowa.edu/~slonnegr/plf/Book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will use selected chapters only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Scott will be the main reference for most of the course.  Units on semantics will use </a:t>
            </a:r>
            <a:r>
              <a:rPr lang="en-US" sz="2000" dirty="0" err="1" smtClean="0"/>
              <a:t>Slonneger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Kurtz.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9522F-741A-48E6-B28C-62D10E1A9C0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Textbooks</a:t>
            </a:r>
            <a:endParaRPr lang="en-US" sz="400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Java </a:t>
            </a:r>
            <a:r>
              <a:rPr lang="en-US" dirty="0" smtClean="0"/>
              <a:t>8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JUnit 4</a:t>
            </a:r>
            <a:endParaRPr lang="en-US" dirty="0" smtClean="0"/>
          </a:p>
          <a:p>
            <a:r>
              <a:rPr lang="en-US" dirty="0" smtClean="0"/>
              <a:t>An IDE </a:t>
            </a:r>
            <a:r>
              <a:rPr lang="en-US" dirty="0" smtClean="0"/>
              <a:t>for java</a:t>
            </a:r>
          </a:p>
          <a:p>
            <a:pPr lvl="3"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Eclipse  </a:t>
            </a:r>
            <a:r>
              <a:rPr lang="en-US" b="1" dirty="0" smtClean="0">
                <a:solidFill>
                  <a:schemeClr val="accent2"/>
                </a:solidFill>
                <a:hlinkClick r:id="rId3"/>
              </a:rPr>
              <a:t>www.eclipse.org</a:t>
            </a:r>
            <a:r>
              <a:rPr lang="en-US" b="1" dirty="0" smtClean="0">
                <a:solidFill>
                  <a:schemeClr val="accent2"/>
                </a:solidFill>
              </a:rPr>
              <a:t>  </a:t>
            </a:r>
          </a:p>
          <a:p>
            <a:pPr marL="109728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java bytecode manipulation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hlink"/>
                </a:solidFill>
                <a:hlinkClick r:id="rId4"/>
              </a:rPr>
              <a:t>asm.objectweb.org</a:t>
            </a:r>
            <a:endParaRPr lang="en-US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See the Java resources module on Canvas for links to the download site and Java tutorial.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 recommend using Eclipse for this course.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3217E-FD9F-43DA-AD32-E47F583A758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Required Software for the project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200" y="1143000"/>
            <a:ext cx="6858000" cy="1981200"/>
          </a:xfrm>
          <a:prstGeom prst="wedgeRectCallout">
            <a:avLst>
              <a:gd name="adj1" fmla="val 50979"/>
              <a:gd name="adj2" fmla="val 64928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67600" y="266700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Get these now!!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Exams</a:t>
            </a:r>
          </a:p>
          <a:p>
            <a:pPr lvl="1"/>
            <a:r>
              <a:rPr lang="en-US" sz="2400" dirty="0" smtClean="0"/>
              <a:t>Midterm 15% </a:t>
            </a:r>
          </a:p>
          <a:p>
            <a:pPr lvl="1"/>
            <a:r>
              <a:rPr lang="en-US" sz="2400" dirty="0" smtClean="0"/>
              <a:t>Final exam </a:t>
            </a:r>
            <a:r>
              <a:rPr lang="en-US" sz="2400" dirty="0"/>
              <a:t>3</a:t>
            </a:r>
            <a:r>
              <a:rPr lang="en-US" sz="2400" dirty="0" smtClean="0"/>
              <a:t>0% </a:t>
            </a:r>
          </a:p>
          <a:p>
            <a:r>
              <a:rPr lang="en-US" sz="2600" dirty="0" smtClean="0"/>
              <a:t>Assignments </a:t>
            </a:r>
          </a:p>
          <a:p>
            <a:pPr lvl="1"/>
            <a:r>
              <a:rPr lang="en-US" sz="2000" dirty="0" smtClean="0"/>
              <a:t>Assignments 1- 6.  30%</a:t>
            </a:r>
          </a:p>
          <a:p>
            <a:pPr lvl="2"/>
            <a:r>
              <a:rPr lang="en-US" sz="1800" dirty="0" smtClean="0"/>
              <a:t>The three lowest scoring assignments will be dropped.</a:t>
            </a:r>
          </a:p>
          <a:p>
            <a:pPr lvl="1"/>
            <a:r>
              <a:rPr lang="en-US" sz="2000" dirty="0" smtClean="0"/>
              <a:t>Assignment 7    15%</a:t>
            </a:r>
          </a:p>
          <a:p>
            <a:pPr lvl="2"/>
            <a:r>
              <a:rPr lang="en-US" sz="1800" dirty="0" smtClean="0"/>
              <a:t>Assignment 7 is resubmission of assignment 6 with errors corrected and will not be dropped.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Important:</a:t>
            </a:r>
          </a:p>
          <a:p>
            <a:pPr lvl="2"/>
            <a:r>
              <a:rPr lang="en-US" sz="2200" dirty="0" smtClean="0">
                <a:solidFill>
                  <a:schemeClr val="accent2"/>
                </a:solidFill>
              </a:rPr>
              <a:t>Each part builds on previous ones.  </a:t>
            </a:r>
          </a:p>
          <a:p>
            <a:pPr lvl="2"/>
            <a:r>
              <a:rPr lang="en-US" sz="2200" dirty="0" smtClean="0">
                <a:solidFill>
                  <a:schemeClr val="accent2"/>
                </a:solidFill>
              </a:rPr>
              <a:t>Errors will cause point reductions in every assignment where they appear.</a:t>
            </a:r>
          </a:p>
          <a:p>
            <a:pPr lvl="2"/>
            <a:r>
              <a:rPr lang="en-US" sz="2200" dirty="0" smtClean="0">
                <a:solidFill>
                  <a:schemeClr val="accent2"/>
                </a:solidFill>
              </a:rPr>
              <a:t>Even if your submission doesn’t get many points when graded, it still needs to be done correctly.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C98C2-D90E-440A-A173-DB0CAC65B25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Exams</a:t>
            </a:r>
          </a:p>
          <a:p>
            <a:pPr lvl="1"/>
            <a:r>
              <a:rPr lang="en-US" sz="2400" dirty="0" smtClean="0"/>
              <a:t>Midterm 15% </a:t>
            </a:r>
          </a:p>
          <a:p>
            <a:pPr lvl="1"/>
            <a:r>
              <a:rPr lang="en-US" sz="2400" dirty="0" smtClean="0"/>
              <a:t>Final exam </a:t>
            </a:r>
            <a:r>
              <a:rPr lang="en-US" sz="2400" dirty="0"/>
              <a:t>3</a:t>
            </a:r>
            <a:r>
              <a:rPr lang="en-US" sz="2400" dirty="0" smtClean="0"/>
              <a:t>0% </a:t>
            </a:r>
          </a:p>
          <a:p>
            <a:r>
              <a:rPr lang="en-US" sz="2600" dirty="0" smtClean="0"/>
              <a:t>Assignments </a:t>
            </a:r>
          </a:p>
          <a:p>
            <a:pPr lvl="1"/>
            <a:r>
              <a:rPr lang="en-US" sz="2000" dirty="0" smtClean="0"/>
              <a:t>Assignments 1- 6.  30%</a:t>
            </a:r>
          </a:p>
          <a:p>
            <a:pPr lvl="2"/>
            <a:r>
              <a:rPr lang="en-US" sz="1800" dirty="0" smtClean="0"/>
              <a:t>The three lowest scoring assignments will be dropped.</a:t>
            </a:r>
          </a:p>
          <a:p>
            <a:pPr lvl="1"/>
            <a:r>
              <a:rPr lang="en-US" sz="2000" dirty="0" smtClean="0"/>
              <a:t>Assignment 7    15%</a:t>
            </a:r>
          </a:p>
          <a:p>
            <a:pPr lvl="2"/>
            <a:r>
              <a:rPr lang="en-US" sz="1800" dirty="0" smtClean="0"/>
              <a:t>Assignment 7 is resubmission of assignment 6 with errors corrected and will not be dropped.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Important:</a:t>
            </a:r>
          </a:p>
          <a:p>
            <a:pPr lvl="2"/>
            <a:r>
              <a:rPr lang="en-US" sz="2200" dirty="0" smtClean="0">
                <a:solidFill>
                  <a:schemeClr val="accent2"/>
                </a:solidFill>
              </a:rPr>
              <a:t>Each part builds on previous ones.  </a:t>
            </a:r>
          </a:p>
          <a:p>
            <a:pPr lvl="2"/>
            <a:r>
              <a:rPr lang="en-US" sz="2200" dirty="0" smtClean="0">
                <a:solidFill>
                  <a:schemeClr val="accent2"/>
                </a:solidFill>
              </a:rPr>
              <a:t>Errors will cause point reductions in every assignment where they appear.</a:t>
            </a:r>
          </a:p>
          <a:p>
            <a:pPr lvl="2"/>
            <a:r>
              <a:rPr lang="en-US" sz="2200" dirty="0" smtClean="0">
                <a:solidFill>
                  <a:schemeClr val="accent2"/>
                </a:solidFill>
              </a:rPr>
              <a:t>Even if your submission doesn’t get many points when graded, it still needs to be done correctly.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C98C2-D90E-440A-A173-DB0CAC65B25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Evaluation</a:t>
            </a:r>
          </a:p>
        </p:txBody>
      </p:sp>
      <p:sp>
        <p:nvSpPr>
          <p:cNvPr id="2" name="Explosion 2 1"/>
          <p:cNvSpPr/>
          <p:nvPr/>
        </p:nvSpPr>
        <p:spPr>
          <a:xfrm>
            <a:off x="2438400" y="304800"/>
            <a:ext cx="6248400" cy="5791200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Secret of success:</a:t>
            </a:r>
          </a:p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Don’t get behind!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</a:p>
          <a:p>
            <a:r>
              <a:rPr lang="en-US" dirty="0" smtClean="0"/>
              <a:t>Scott, chapter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31FAD-FBA3-4523-9E40-1DD32312708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Midterm </a:t>
            </a:r>
          </a:p>
          <a:p>
            <a:pPr lvl="1"/>
            <a:r>
              <a:rPr lang="en-US" sz="2000" dirty="0" smtClean="0"/>
              <a:t>TBA</a:t>
            </a:r>
          </a:p>
          <a:p>
            <a:pPr lvl="1"/>
            <a:r>
              <a:rPr lang="en-US" sz="2000" dirty="0" smtClean="0"/>
              <a:t>probably evening of March 15</a:t>
            </a:r>
          </a:p>
          <a:p>
            <a:r>
              <a:rPr lang="en-US" sz="2400" dirty="0" smtClean="0"/>
              <a:t>Final Exam </a:t>
            </a:r>
          </a:p>
          <a:p>
            <a:pPr lvl="1"/>
            <a:r>
              <a:rPr lang="en-US" sz="2000" dirty="0" smtClean="0"/>
              <a:t>TBA</a:t>
            </a:r>
          </a:p>
          <a:p>
            <a:pPr lvl="1"/>
            <a:r>
              <a:rPr lang="en-US" sz="2000" dirty="0" smtClean="0"/>
              <a:t>probably </a:t>
            </a:r>
            <a:r>
              <a:rPr lang="en-US" sz="2000" dirty="0" smtClean="0"/>
              <a:t>April 27</a:t>
            </a:r>
            <a:endParaRPr lang="en-US" sz="2000" dirty="0" smtClean="0"/>
          </a:p>
          <a:p>
            <a:pPr marL="109728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Final dates and times will be announced as soon as possible. </a:t>
            </a:r>
          </a:p>
          <a:p>
            <a:pPr marL="109728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109728" indent="0"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US" sz="2800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20FF6-C53A-4583-8091-2E46F06DDF1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Exam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Cumulative project</a:t>
            </a:r>
          </a:p>
          <a:p>
            <a:pPr lvl="1"/>
            <a:r>
              <a:rPr lang="en-US" sz="2900" dirty="0" smtClean="0"/>
              <a:t>Implementation of a small programming language</a:t>
            </a:r>
          </a:p>
          <a:p>
            <a:pPr lvl="1"/>
            <a:r>
              <a:rPr lang="en-US" sz="2900" dirty="0" smtClean="0"/>
              <a:t>Assigned in seven (really six—project 7 is a corrected resubmission of project 6) parts over the course of the semester approximately every two weeks</a:t>
            </a:r>
          </a:p>
          <a:p>
            <a:pPr lvl="1" eaLnBrk="1" hangingPunct="1">
              <a:buFont typeface="Arial" charset="0"/>
              <a:buNone/>
            </a:pPr>
            <a:endParaRPr lang="en-US" sz="1800" dirty="0" smtClean="0"/>
          </a:p>
          <a:p>
            <a:pPr eaLnBrk="1" hangingPunct="1">
              <a:buFont typeface="Arial" charset="0"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290AE-1B93-46A5-8E31-BB4FF95E58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project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Scanner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Parser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Abstract Syntax Tree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Type Checking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Code Generation 1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Code Generation 2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Fix errors and resubmit</a:t>
            </a:r>
          </a:p>
          <a:p>
            <a:pPr lvl="1"/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project must be written in Java</a:t>
            </a:r>
          </a:p>
          <a:p>
            <a:pPr lvl="1"/>
            <a:r>
              <a:rPr lang="en-US" dirty="0" smtClean="0"/>
              <a:t>We will generate java byte code</a:t>
            </a:r>
          </a:p>
          <a:p>
            <a:pPr lvl="1"/>
            <a:r>
              <a:rPr lang="en-US" dirty="0" smtClean="0"/>
              <a:t>Our language can run on any platform with a JRE</a:t>
            </a:r>
          </a:p>
          <a:p>
            <a:pPr lvl="1"/>
            <a:r>
              <a:rPr lang="en-US" dirty="0" smtClean="0"/>
              <a:t>Will use the ASM package to help </a:t>
            </a:r>
          </a:p>
          <a:p>
            <a:r>
              <a:rPr lang="en-US" dirty="0" smtClean="0"/>
              <a:t>Will use </a:t>
            </a:r>
            <a:r>
              <a:rPr lang="en-US" dirty="0" err="1" smtClean="0"/>
              <a:t>junit</a:t>
            </a:r>
            <a:r>
              <a:rPr lang="en-US" dirty="0" smtClean="0"/>
              <a:t> for testing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project is cumulative.  DO NOT GET BEHIND!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31FAD-FBA3-4523-9E40-1DD32312708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i="1" dirty="0" smtClean="0">
                <a:solidFill>
                  <a:schemeClr val="accent2"/>
                </a:solidFill>
              </a:rPr>
              <a:t>All homework assignments are to be done independently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i="1" dirty="0" smtClean="0">
                <a:solidFill>
                  <a:schemeClr val="accent2"/>
                </a:solidFill>
              </a:rPr>
              <a:t>and created for this course </a:t>
            </a:r>
          </a:p>
          <a:p>
            <a:pPr lvl="1" eaLnBrk="1" hangingPunct="1"/>
            <a:r>
              <a:rPr lang="en-US" sz="2000" dirty="0" smtClean="0"/>
              <a:t>Sharing your project, or using another student's project, </a:t>
            </a:r>
            <a:r>
              <a:rPr lang="en-US" sz="2000" i="1" dirty="0" smtClean="0">
                <a:solidFill>
                  <a:schemeClr val="accent2"/>
                </a:solidFill>
              </a:rPr>
              <a:t>even after that part of the assignment has been graded</a:t>
            </a:r>
            <a:r>
              <a:rPr lang="en-US" sz="2000" dirty="0" smtClean="0"/>
              <a:t>, is a violation of the honor code.</a:t>
            </a:r>
          </a:p>
          <a:p>
            <a:pPr lvl="1"/>
            <a:r>
              <a:rPr lang="en-US" sz="2000" dirty="0" smtClean="0"/>
              <a:t>http://www.dso.ufl.edu/sccr/honorcodes/honorcode.php</a:t>
            </a:r>
          </a:p>
          <a:p>
            <a:pPr eaLnBrk="1" hangingPunct="1"/>
            <a:r>
              <a:rPr lang="en-US" sz="2400" dirty="0" smtClean="0">
                <a:solidFill>
                  <a:schemeClr val="accent2"/>
                </a:solidFill>
              </a:rPr>
              <a:t>No extensions to deadlines for individuals will be granted*.  Don’t ask—just use one of your drops.</a:t>
            </a:r>
          </a:p>
          <a:p>
            <a:pPr lvl="1" eaLnBrk="1" hangingPunct="1"/>
            <a:r>
              <a:rPr lang="en-US" sz="2000" dirty="0" smtClean="0"/>
              <a:t>Everyone has job interviews and other classes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No late assignments will be accepted*.  Don’t ask for special treatment—just use one of your drops.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D3C90-93E4-4A45-BF31-9F23F824E3B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Policies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587906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*except as required by University policy.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accent2"/>
                </a:solidFill>
              </a:rPr>
              <a:t>Unless otherwise specified</a:t>
            </a:r>
          </a:p>
          <a:p>
            <a:pPr lvl="1" eaLnBrk="1" hangingPunct="1"/>
            <a:r>
              <a:rPr lang="en-US" sz="2400" dirty="0" smtClean="0"/>
              <a:t>EDGE students have the same deadlines for assignments as on-campus students.</a:t>
            </a:r>
            <a:endParaRPr lang="en-US" sz="2400" dirty="0"/>
          </a:p>
          <a:p>
            <a:r>
              <a:rPr lang="en-US" sz="2800" dirty="0" smtClean="0">
                <a:solidFill>
                  <a:schemeClr val="accent2"/>
                </a:solidFill>
              </a:rPr>
              <a:t>Exams must be returned to me via email within 48 hours of the time the on-campus exam ends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Proctors will be used as before</a:t>
            </a:r>
          </a:p>
          <a:p>
            <a:pPr lvl="1"/>
            <a:r>
              <a:rPr lang="en-US" dirty="0" smtClean="0"/>
              <a:t>New:  vetting and interacting with proctors will be done by CISE staff rather than EDGE staff.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A5536-1A34-4138-9D39-FD741B91769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Policies for EDGE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E8659-1384-4880-BBDF-0D0CA65A6EB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Administrative 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Back to PLP</a:t>
            </a:r>
            <a:br>
              <a:rPr lang="en-US" dirty="0" smtClean="0"/>
            </a:br>
            <a:r>
              <a:rPr lang="en-US" dirty="0" smtClean="0"/>
              <a:t>Scott,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7863"/>
            <a:ext cx="8229600" cy="4038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Evolution</a:t>
            </a:r>
            <a:r>
              <a:rPr lang="en-US" sz="2800" dirty="0" smtClean="0"/>
              <a:t> -- we've learned better ways of doing things over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Special purposes</a:t>
            </a:r>
            <a:r>
              <a:rPr lang="en-US" sz="2800" dirty="0" smtClean="0"/>
              <a:t>-- some language are designed with a specific domain in mind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Lisp good for manipulating symbolic data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C for low level systems programming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Prolog for reasoning about relationships between data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Some languages are intended for specific hardware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Personal preference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E6989-A735-42A5-955C-D959E7BB352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Why so many programming languages?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01000" cy="42672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Expressive power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Most programming languages are Turing complete and can be used (if you try hard enough) to implement arbitrary algorithms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Nevertheless, some language features make it much easier  than others to write clear, maintainable code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Ease of implementation and availability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Ease of use for novice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Standardization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Excellent compilers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Economics, patronage and inertia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66B6E-2844-44DF-BC91-E0581B8358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accent1"/>
                </a:solidFill>
              </a:rPr>
              <a:t>What makes a language successful?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</a:rPr>
              <a:t>We’ll look at languages from the points of view of both the programmer and the language implementer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</a:rPr>
              <a:t>Throughout the course, we’ll see examples of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Cases where implementation ease or difficulty affected success of language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Language features now viewed as mistakes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Useful features omitted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Machine architecture made a feature too expensive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Other tradeoffs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2A48-739F-41A5-BF6D-31CBB7FFE23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Interplay of design and implementation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805613" algn="l"/>
              </a:tabLst>
            </a:pPr>
            <a:r>
              <a:rPr lang="en-US" smtClean="0">
                <a:solidFill>
                  <a:schemeClr val="accent2"/>
                </a:solidFill>
              </a:rPr>
              <a:t>Machine language </a:t>
            </a:r>
          </a:p>
          <a:p>
            <a:pPr lvl="1" eaLnBrk="1" hangingPunct="1">
              <a:tabLst>
                <a:tab pos="6805613" algn="l"/>
              </a:tabLst>
            </a:pPr>
            <a:r>
              <a:rPr lang="en-US" smtClean="0"/>
              <a:t>Program is a sequence of bits interpreted by the hardware</a:t>
            </a:r>
          </a:p>
          <a:p>
            <a:pPr lvl="1" eaLnBrk="1" hangingPunct="1">
              <a:tabLst>
                <a:tab pos="6805613" algn="l"/>
              </a:tabLst>
            </a:pPr>
            <a:r>
              <a:rPr lang="en-US" smtClean="0"/>
              <a:t>Primitive operations (load, store, jump if a register not zero, etc.)</a:t>
            </a:r>
          </a:p>
          <a:p>
            <a:pPr lvl="1" eaLnBrk="1" hangingPunct="1">
              <a:tabLst>
                <a:tab pos="6805613" algn="l"/>
              </a:tabLst>
            </a:pPr>
            <a:endParaRPr lang="en-US" smtClean="0"/>
          </a:p>
          <a:p>
            <a:pPr lvl="2" eaLnBrk="1" hangingPunct="1">
              <a:buFontTx/>
              <a:buNone/>
              <a:tabLst>
                <a:tab pos="6805613" algn="l"/>
              </a:tabLst>
            </a:pPr>
            <a:r>
              <a:rPr lang="en-US" sz="2000" smtClean="0">
                <a:solidFill>
                  <a:schemeClr val="hlink"/>
                </a:solidFill>
              </a:rPr>
              <a:t>1100 0000 0000 1101</a:t>
            </a:r>
          </a:p>
          <a:p>
            <a:pPr lvl="1" eaLnBrk="1" hangingPunct="1">
              <a:tabLst>
                <a:tab pos="6805613" algn="l"/>
              </a:tabLst>
            </a:pPr>
            <a:endParaRPr lang="en-US" smtClean="0">
              <a:solidFill>
                <a:schemeClr val="hlink"/>
              </a:solidFill>
            </a:endParaRPr>
          </a:p>
          <a:p>
            <a:pPr lvl="1" eaLnBrk="1" hangingPunct="1">
              <a:tabLst>
                <a:tab pos="6805613" algn="l"/>
              </a:tabLst>
            </a:pPr>
            <a:r>
              <a:rPr lang="en-US" smtClean="0"/>
              <a:t>Difficult to read, write, edit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93B96-D64C-465C-B1CB-F8E226A9BDB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History of programming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chemeClr val="tx2"/>
                </a:solidFill>
              </a:rPr>
              <a:t>Why study programming languages?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44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Programming languages are central to computing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It is just interesting to know what is “beneath the hood”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Helps you choose a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Some tasks are much easier to do in a particular paradigm*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You won’t be able to choose a paradigm you don’t know about.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F83AE5-D564-4AF4-A02A-2170643FD4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4418" y="6324599"/>
            <a:ext cx="555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*Some people object using paradigm, but I’ll use it here for lack of a better one.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6634163" algn="l"/>
              </a:tabLst>
              <a:defRPr/>
            </a:pPr>
            <a:r>
              <a:rPr lang="en-US" dirty="0" smtClean="0">
                <a:solidFill>
                  <a:schemeClr val="accent2"/>
                </a:solidFill>
              </a:rPr>
              <a:t>Assembly language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6634163" algn="l"/>
              </a:tabLst>
              <a:defRPr/>
            </a:pPr>
            <a:r>
              <a:rPr lang="en-US" dirty="0" smtClean="0"/>
              <a:t>Defines symbolic names for operations and memory locations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6634163" algn="l"/>
              </a:tabLst>
              <a:defRPr/>
            </a:pPr>
            <a:r>
              <a:rPr lang="en-US" dirty="0" smtClean="0"/>
              <a:t>Can write (for example)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tabLst>
                <a:tab pos="6634163" algn="l"/>
              </a:tabLst>
              <a:defRPr/>
            </a:pPr>
            <a:r>
              <a:rPr lang="en-US" dirty="0" err="1" smtClean="0">
                <a:solidFill>
                  <a:schemeClr val="hlink"/>
                </a:solidFill>
              </a:rPr>
              <a:t>jumpz</a:t>
            </a:r>
            <a:r>
              <a:rPr lang="en-US" dirty="0" smtClean="0">
                <a:solidFill>
                  <a:schemeClr val="hlink"/>
                </a:solidFill>
              </a:rPr>
              <a:t> a</a:t>
            </a:r>
            <a:r>
              <a:rPr lang="en-US" dirty="0" smtClean="0"/>
              <a:t> instead of, say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tabLst>
                <a:tab pos="6634163" algn="l"/>
              </a:tabLst>
              <a:defRPr/>
            </a:pPr>
            <a:r>
              <a:rPr lang="en-US" dirty="0" smtClean="0">
                <a:solidFill>
                  <a:schemeClr val="hlink"/>
                </a:solidFill>
              </a:rPr>
              <a:t>1100 0000 0000 1101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6634163" algn="l"/>
              </a:tabLst>
              <a:defRPr/>
            </a:pPr>
            <a:r>
              <a:rPr lang="en-US" dirty="0" smtClean="0">
                <a:solidFill>
                  <a:schemeClr val="accent3"/>
                </a:solidFill>
              </a:rPr>
              <a:t>Each instruction corresponds to a single machine code instruction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6634163" algn="l"/>
              </a:tabLst>
              <a:defRPr/>
            </a:pPr>
            <a:r>
              <a:rPr lang="en-US" dirty="0" smtClean="0"/>
              <a:t>Low level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6634163" algn="l"/>
              </a:tabLst>
              <a:defRPr/>
            </a:pPr>
            <a:r>
              <a:rPr lang="en-US" dirty="0" smtClean="0"/>
              <a:t>cannot write x := a + b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6634163" algn="l"/>
              </a:tabLst>
              <a:defRPr/>
            </a:pPr>
            <a:r>
              <a:rPr lang="en-US" dirty="0" smtClean="0"/>
              <a:t>Must write something like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6634163" algn="l"/>
              </a:tabLst>
              <a:defRPr/>
            </a:pPr>
            <a:r>
              <a:rPr lang="en-US" dirty="0" smtClean="0"/>
              <a:t>load a, load b, add, store 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DAF29-08A4-4D6D-9BAC-A2B71104CB0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5719763" algn="l"/>
              </a:tabLst>
              <a:defRPr/>
            </a:pPr>
            <a:r>
              <a:rPr lang="en-US" dirty="0" smtClean="0">
                <a:solidFill>
                  <a:schemeClr val="accent2"/>
                </a:solidFill>
              </a:rPr>
              <a:t>High level languages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5719763" algn="l"/>
              </a:tabLst>
              <a:defRPr/>
            </a:pPr>
            <a:r>
              <a:rPr lang="en-US" dirty="0" smtClean="0"/>
              <a:t>Allow algorithms to be expressed in a more abstract way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5719763" algn="l"/>
              </a:tabLst>
              <a:defRPr/>
            </a:pPr>
            <a:r>
              <a:rPr lang="en-US" dirty="0" smtClean="0"/>
              <a:t>Typical Features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5719763" algn="l"/>
              </a:tabLst>
              <a:defRPr/>
            </a:pPr>
            <a:r>
              <a:rPr lang="en-US" dirty="0" smtClean="0">
                <a:solidFill>
                  <a:schemeClr val="accent3"/>
                </a:solidFill>
              </a:rPr>
              <a:t>expressions:</a:t>
            </a:r>
            <a:r>
              <a:rPr lang="en-US" dirty="0" smtClean="0"/>
              <a:t>  (a rule for computing a value)  can be expressed in ordinary mathematical notation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5719763" algn="l"/>
              </a:tabLst>
              <a:defRPr/>
            </a:pPr>
            <a:r>
              <a:rPr lang="en-US" dirty="0" smtClean="0">
                <a:solidFill>
                  <a:schemeClr val="accent3"/>
                </a:solidFill>
              </a:rPr>
              <a:t>data types</a:t>
            </a:r>
            <a:r>
              <a:rPr lang="en-US" dirty="0" smtClean="0"/>
              <a:t>:  </a:t>
            </a:r>
            <a:r>
              <a:rPr lang="en-US" dirty="0" err="1" smtClean="0"/>
              <a:t>booleans</a:t>
            </a:r>
            <a:r>
              <a:rPr lang="en-US" dirty="0" smtClean="0"/>
              <a:t>, integers, characters, …, composite types, with operations that respect semantics of the types.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5719763" algn="l"/>
              </a:tabLst>
              <a:defRPr/>
            </a:pPr>
            <a:r>
              <a:rPr lang="en-US" dirty="0" smtClean="0">
                <a:solidFill>
                  <a:schemeClr val="accent3"/>
                </a:solidFill>
              </a:rPr>
              <a:t>control structures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selection and iteration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5719763" algn="l"/>
              </a:tabLst>
              <a:defRPr/>
            </a:pPr>
            <a:r>
              <a:rPr lang="en-US" dirty="0" smtClean="0">
                <a:solidFill>
                  <a:schemeClr val="accent3"/>
                </a:solidFill>
              </a:rPr>
              <a:t>declarations:  </a:t>
            </a:r>
            <a:r>
              <a:rPr lang="en-US" dirty="0" smtClean="0"/>
              <a:t>introduce identifiers for things like constants, variables, procedures, functions, types, etc.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5719763" algn="l"/>
              </a:tabLst>
              <a:defRPr/>
            </a:pPr>
            <a:r>
              <a:rPr lang="en-US" dirty="0" smtClean="0">
                <a:solidFill>
                  <a:schemeClr val="accent3"/>
                </a:solidFill>
              </a:rPr>
              <a:t>abstraction:</a:t>
            </a:r>
            <a:r>
              <a:rPr lang="en-US" dirty="0" smtClean="0"/>
              <a:t>  separate what from how (named procedures, parameterization)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5719763" algn="l"/>
              </a:tabLst>
              <a:defRPr/>
            </a:pPr>
            <a:r>
              <a:rPr lang="en-US" dirty="0" smtClean="0">
                <a:solidFill>
                  <a:schemeClr val="accent3"/>
                </a:solidFill>
              </a:rPr>
              <a:t>encapsulation:</a:t>
            </a:r>
            <a:r>
              <a:rPr lang="en-US" dirty="0" smtClean="0"/>
              <a:t>  group related items together, possibly hiding some of them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BD7C2-FCFA-4CE3-BFA8-5A2453BC0DA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7421563" algn="l"/>
              </a:tabLst>
            </a:pPr>
            <a:r>
              <a:rPr lang="en-US" sz="2800" dirty="0" smtClean="0">
                <a:solidFill>
                  <a:schemeClr val="accent2"/>
                </a:solidFill>
              </a:rPr>
              <a:t>Different high level languages support different programming paradigms (ways of thinking about algorithms)</a:t>
            </a:r>
          </a:p>
          <a:p>
            <a:pPr eaLnBrk="1" hangingPunct="1">
              <a:lnSpc>
                <a:spcPct val="90000"/>
              </a:lnSpc>
              <a:tabLst>
                <a:tab pos="7421563" algn="l"/>
              </a:tabLst>
            </a:pPr>
            <a:r>
              <a:rPr lang="en-US" sz="2800" dirty="0" smtClean="0">
                <a:solidFill>
                  <a:schemeClr val="accent2"/>
                </a:solidFill>
              </a:rPr>
              <a:t>Declarative languages focus on “what”</a:t>
            </a:r>
          </a:p>
          <a:p>
            <a:pPr eaLnBrk="1" hangingPunct="1">
              <a:lnSpc>
                <a:spcPct val="90000"/>
              </a:lnSpc>
              <a:tabLst>
                <a:tab pos="7421563" algn="l"/>
              </a:tabLst>
            </a:pPr>
            <a:r>
              <a:rPr lang="en-US" sz="2800" dirty="0" smtClean="0">
                <a:solidFill>
                  <a:schemeClr val="accent2"/>
                </a:solidFill>
              </a:rPr>
              <a:t>Imperative languages focus on “how”</a:t>
            </a:r>
            <a:endParaRPr lang="en-US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tabLst>
                <a:tab pos="7421563" algn="l"/>
              </a:tabLst>
            </a:pPr>
            <a:endParaRPr lang="en-US" sz="4800" dirty="0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AD771-E8BB-4C6B-82F9-0507FA69A03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Programming Language Spectrum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7421563" algn="l"/>
              </a:tabLst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Functional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7421563" algn="l"/>
              </a:tabLst>
              <a:defRPr/>
            </a:pPr>
            <a:r>
              <a:rPr lang="en-US" sz="2400" dirty="0" smtClean="0"/>
              <a:t>Computational model based on recursive definition of functions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7421563" algn="l"/>
              </a:tabLst>
              <a:defRPr/>
            </a:pPr>
            <a:r>
              <a:rPr lang="en-US" sz="2400" dirty="0" smtClean="0"/>
              <a:t>Computation is evaluation of an expression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7421563" algn="l"/>
              </a:tabLst>
              <a:defRPr/>
            </a:pPr>
            <a:r>
              <a:rPr lang="en-US" sz="2400" dirty="0" smtClean="0"/>
              <a:t>Normal mathematical reasoning works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7421563" algn="l"/>
              </a:tabLst>
              <a:defRPr/>
            </a:pPr>
            <a:r>
              <a:rPr lang="en-US" sz="2400" dirty="0" smtClean="0"/>
              <a:t>Lisp/Scheme, ML, Haskell, </a:t>
            </a:r>
            <a:r>
              <a:rPr lang="en-US" sz="2400" dirty="0" err="1" smtClean="0"/>
              <a:t>OCaml</a:t>
            </a:r>
            <a:endParaRPr lang="en-US" sz="24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7421563" algn="l"/>
              </a:tabLst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Dataflow</a:t>
            </a:r>
            <a:r>
              <a:rPr lang="en-US" sz="2800" dirty="0" smtClean="0">
                <a:solidFill>
                  <a:schemeClr val="accent3"/>
                </a:solidFill>
              </a:rPr>
              <a:t> 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7421563" algn="l"/>
              </a:tabLst>
              <a:defRPr/>
            </a:pPr>
            <a:r>
              <a:rPr lang="en-US" sz="2400" dirty="0" smtClean="0"/>
              <a:t>Model computation as flow of information between nodes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7421563" algn="l"/>
              </a:tabLst>
              <a:defRPr/>
            </a:pPr>
            <a:r>
              <a:rPr lang="en-US" sz="2400" dirty="0" smtClean="0"/>
              <a:t>Inherently parallel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7421563" algn="l"/>
              </a:tabLst>
              <a:defRPr/>
            </a:pPr>
            <a:r>
              <a:rPr lang="en-US" sz="2400" dirty="0" smtClean="0"/>
              <a:t>ID, 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0233F-687A-4385-820D-CDF166E76DF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Declarative language families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7421563" algn="l"/>
              </a:tabLst>
            </a:pPr>
            <a:r>
              <a:rPr lang="en-US" sz="2800" smtClean="0">
                <a:solidFill>
                  <a:schemeClr val="accent2"/>
                </a:solidFill>
              </a:rPr>
              <a:t>Logic, constraint-based</a:t>
            </a:r>
          </a:p>
          <a:p>
            <a:pPr lvl="1" eaLnBrk="1" hangingPunct="1">
              <a:lnSpc>
                <a:spcPct val="90000"/>
              </a:lnSpc>
              <a:tabLst>
                <a:tab pos="7421563" algn="l"/>
              </a:tabLst>
            </a:pPr>
            <a:r>
              <a:rPr lang="en-US" sz="2400" smtClean="0"/>
              <a:t>Inspired by predicate logic</a:t>
            </a:r>
          </a:p>
          <a:p>
            <a:pPr lvl="1" eaLnBrk="1" hangingPunct="1">
              <a:lnSpc>
                <a:spcPct val="90000"/>
              </a:lnSpc>
              <a:tabLst>
                <a:tab pos="7421563" algn="l"/>
              </a:tabLst>
            </a:pPr>
            <a:r>
              <a:rPr lang="en-US" sz="2400" smtClean="0"/>
              <a:t>Computation  attempts to find values that satisfy certain relationships using goal directed search through a list of rules</a:t>
            </a:r>
          </a:p>
          <a:p>
            <a:pPr lvl="1" eaLnBrk="1" hangingPunct="1">
              <a:lnSpc>
                <a:spcPct val="90000"/>
              </a:lnSpc>
              <a:tabLst>
                <a:tab pos="7421563" algn="l"/>
              </a:tabLst>
            </a:pPr>
            <a:r>
              <a:rPr lang="en-US" sz="2400" smtClean="0"/>
              <a:t>Prolog</a:t>
            </a:r>
          </a:p>
          <a:p>
            <a:pPr lvl="1" eaLnBrk="1" hangingPunct="1">
              <a:lnSpc>
                <a:spcPct val="90000"/>
              </a:lnSpc>
              <a:tabLst>
                <a:tab pos="7421563" algn="l"/>
              </a:tabLst>
            </a:pPr>
            <a:r>
              <a:rPr lang="en-US" sz="2400" smtClean="0"/>
              <a:t>Also SQL, XSLT, programmable aspects of spreadsheets</a:t>
            </a:r>
            <a:endParaRPr lang="en-US" sz="3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607D2-C1FA-448B-B45F-00801839858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Declarative language families 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6689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7421563" algn="l"/>
              </a:tabLst>
              <a:defRPr/>
            </a:pPr>
            <a:endParaRPr lang="en-US" sz="28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tabLst>
                <a:tab pos="7421563" algn="l"/>
              </a:tabLst>
              <a:defRPr/>
            </a:pPr>
            <a:endParaRPr lang="en-US" sz="2800" dirty="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tabLst>
                <a:tab pos="7421563" algn="l"/>
              </a:tabLst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von </a:t>
            </a:r>
            <a:r>
              <a:rPr lang="en-US" sz="2400" dirty="0" err="1" smtClean="0">
                <a:solidFill>
                  <a:schemeClr val="accent2"/>
                </a:solidFill>
              </a:rPr>
              <a:t>Neuman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7421563" algn="l"/>
              </a:tabLst>
              <a:defRPr/>
            </a:pPr>
            <a:r>
              <a:rPr lang="en-US" sz="2000" dirty="0" smtClean="0"/>
              <a:t>Basic means of computation is modification of variables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7421563" algn="l"/>
              </a:tabLst>
              <a:defRPr/>
            </a:pPr>
            <a:r>
              <a:rPr lang="en-US" sz="2000" dirty="0" smtClean="0"/>
              <a:t>Based on statements (assignments) with side effects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7421563" algn="l"/>
              </a:tabLst>
              <a:defRPr/>
            </a:pPr>
            <a:r>
              <a:rPr lang="en-US" sz="2000" dirty="0" smtClean="0"/>
              <a:t>Fortran, </a:t>
            </a:r>
            <a:r>
              <a:rPr lang="en-US" sz="2000" dirty="0" err="1" smtClean="0"/>
              <a:t>Ada</a:t>
            </a:r>
            <a:r>
              <a:rPr lang="en-US" sz="2000" dirty="0" smtClean="0"/>
              <a:t>, 83, Pascal, C, etc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object oriented</a:t>
            </a:r>
            <a:r>
              <a:rPr lang="en-US" sz="2400" dirty="0" smtClean="0"/>
              <a:t>  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Related to von </a:t>
            </a:r>
            <a:r>
              <a:rPr lang="en-US" sz="2000" dirty="0" err="1" smtClean="0"/>
              <a:t>Neuman</a:t>
            </a:r>
            <a:r>
              <a:rPr lang="en-US" sz="2000" dirty="0" smtClean="0"/>
              <a:t>, but have a more structured and distributed view of memory and computation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Computation  is collection of interactions between  “objects” with their own internal state and routines to manage the state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Simula</a:t>
            </a:r>
            <a:r>
              <a:rPr lang="en-US" sz="2000" dirty="0" smtClean="0"/>
              <a:t> 67, Smalltalk, C++, Eiffel, Java, C#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schemeClr val="accent2"/>
                </a:solidFill>
              </a:rPr>
              <a:t>scripting languages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Subset of von </a:t>
            </a:r>
            <a:r>
              <a:rPr lang="en-US" sz="2000" dirty="0" err="1" smtClean="0"/>
              <a:t>Neuman</a:t>
            </a:r>
            <a:r>
              <a:rPr lang="en-US" sz="2000" dirty="0" smtClean="0"/>
              <a:t> languages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Focus on “gluing” independently developed components together.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Flexibility and ease of programming more important than efficiency.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Often “dynamic”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 smtClean="0"/>
              <a:t>csh</a:t>
            </a:r>
            <a:r>
              <a:rPr lang="en-US" sz="2000" dirty="0" smtClean="0"/>
              <a:t>, bash, </a:t>
            </a:r>
            <a:r>
              <a:rPr lang="en-US" sz="2000" dirty="0" err="1" smtClean="0"/>
              <a:t>awk</a:t>
            </a:r>
            <a:r>
              <a:rPr lang="en-US" sz="2000" dirty="0" smtClean="0"/>
              <a:t>, PHP, JavaScript,  Perl, Python, Ruby, </a:t>
            </a:r>
            <a:r>
              <a:rPr lang="en-US" sz="2000" dirty="0" err="1" smtClean="0"/>
              <a:t>Tcl</a:t>
            </a:r>
            <a:r>
              <a:rPr lang="en-US" sz="2000" dirty="0" smtClean="0"/>
              <a:t>, Groovy, </a:t>
            </a:r>
            <a:r>
              <a:rPr lang="en-US" sz="2000" dirty="0" err="1" smtClean="0"/>
              <a:t>Lua</a:t>
            </a:r>
            <a:endParaRPr lang="en-US" sz="2200" dirty="0"/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400" dirty="0">
                <a:solidFill>
                  <a:schemeClr val="accent2"/>
                </a:solidFill>
              </a:rPr>
              <a:t>DSLs and Embedded </a:t>
            </a:r>
            <a:r>
              <a:rPr lang="en-US" sz="2400" dirty="0" smtClean="0">
                <a:solidFill>
                  <a:schemeClr val="accent2"/>
                </a:solidFill>
              </a:rPr>
              <a:t>languages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8BC98-83FE-45C1-95EB-41D40817753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379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500" smtClean="0">
                <a:solidFill>
                  <a:schemeClr val="accent1"/>
                </a:solidFill>
              </a:rPr>
              <a:t>Imperative language families</a:t>
            </a:r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1-02-978012410409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50" y="1524000"/>
            <a:ext cx="6786349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7ED9-62A9-444B-B39F-DF9B8F742017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C, </a:t>
            </a:r>
            <a:r>
              <a:rPr lang="en-US" dirty="0" err="1" smtClean="0"/>
              <a:t>OCaml</a:t>
            </a:r>
            <a:r>
              <a:rPr lang="en-US" dirty="0" smtClean="0"/>
              <a:t>, and Prolog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Concurrent vs. sequential is mostly independent of the declarative vs. imperative classification</a:t>
            </a:r>
          </a:p>
          <a:p>
            <a:pPr eaLnBrk="1" hangingPunct="1"/>
            <a:r>
              <a:rPr lang="en-US" sz="2800" dirty="0" smtClean="0"/>
              <a:t>Researchers are investigating expressing concurrency in all of the language classes mentioned earlier</a:t>
            </a:r>
          </a:p>
          <a:p>
            <a:pPr eaLnBrk="1" hangingPunct="1"/>
            <a:r>
              <a:rPr lang="en-US" sz="2800" dirty="0" smtClean="0"/>
              <a:t>Currently, most concurrent programs written with special library packages and/or compilers together with a sequential language</a:t>
            </a:r>
          </a:p>
          <a:p>
            <a:pPr eaLnBrk="1" hangingPunct="1"/>
            <a:r>
              <a:rPr lang="en-US" sz="2800" dirty="0" smtClean="0"/>
              <a:t>A few widely used languages (Java, C#, Ada, and C++11, Go) have explicitly concurrent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1C4D1-EFB6-4EB8-81DC-77AF4E71CE9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Concurrent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Compilation</a:t>
            </a:r>
          </a:p>
          <a:p>
            <a:pPr eaLnBrk="1" hangingPunct="1"/>
            <a:r>
              <a:rPr lang="en-US" smtClean="0"/>
              <a:t>Interpretation</a:t>
            </a:r>
          </a:p>
          <a:p>
            <a:pPr eaLnBrk="1" hangingPunct="1"/>
            <a:r>
              <a:rPr lang="en-US" smtClean="0"/>
              <a:t>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1FE07-FC8A-43E8-8F70-1B259F7C907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Overview of language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5" descr="u01-01-P37451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209800"/>
            <a:ext cx="4295775" cy="190500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1A97A-CB4D-477B-BBEF-430161CA157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Compilation—high level 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600200"/>
            <a:ext cx="37338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Compiler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3"/>
                </a:solidFill>
              </a:rPr>
              <a:t>translates</a:t>
            </a:r>
            <a:r>
              <a:rPr lang="en-US" sz="2800" dirty="0"/>
              <a:t> source program to equivalent program in target language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/>
              <a:t>Output is called </a:t>
            </a:r>
            <a:r>
              <a:rPr lang="en-US" sz="2800" dirty="0">
                <a:solidFill>
                  <a:schemeClr val="accent3"/>
                </a:solidFill>
              </a:rPr>
              <a:t>object code </a:t>
            </a:r>
            <a:r>
              <a:rPr lang="en-US" sz="2800" dirty="0"/>
              <a:t>when written to a file in a form understood by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</a:rPr>
              <a:t>Makes it easier to learn new languages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3"/>
                </a:solidFill>
              </a:rPr>
              <a:t>Some languages are similar; easy to walk down family tree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3"/>
                </a:solidFill>
              </a:rPr>
              <a:t>Concepts have even more similarity;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Thinking in terms of iteration, recursion, abstraction (for example) make it easier to assimilate the syntax and semantic details of a new language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Analogy to human languages: a good grasp of grammar makes it easier to pick up new languages (at least Indo-European).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EF6DE-2419-42C6-8B86-6A4CCAECEE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</p:spPr>
        <p:txBody>
          <a:bodyPr/>
          <a:lstStyle/>
          <a:p>
            <a:pPr eaLnBrk="1" hangingPunct="1"/>
            <a:r>
              <a:rPr lang="en-US" smtClean="0"/>
              <a:t>Almost pure compilation</a:t>
            </a:r>
          </a:p>
          <a:p>
            <a:pPr eaLnBrk="1" hangingPunct="1"/>
            <a:r>
              <a:rPr lang="en-US" smtClean="0"/>
              <a:t>Linker merges application source code with library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BEF242-D3F4-4DD3-A5E1-76E6536F925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Example:  Fortran</a:t>
            </a:r>
          </a:p>
        </p:txBody>
      </p:sp>
      <p:pic>
        <p:nvPicPr>
          <p:cNvPr id="37892" name="Picture 5" descr="u01-04-P3745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5032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267200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</a:rPr>
              <a:t>Preprocessor</a:t>
            </a:r>
            <a:r>
              <a:rPr lang="en-US" dirty="0" smtClean="0"/>
              <a:t> removes comments and expand macros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May delete code to provide </a:t>
            </a:r>
            <a:r>
              <a:rPr lang="en-US" dirty="0" smtClean="0">
                <a:solidFill>
                  <a:schemeClr val="accent2"/>
                </a:solidFill>
              </a:rPr>
              <a:t>conditional compilation </a:t>
            </a:r>
            <a:r>
              <a:rPr lang="en-US" dirty="0" smtClean="0"/>
              <a:t>allowing several versions of a program to be built from the same source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Generates assembly language which must be translated to machine code by an assembler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39893-F861-4117-96AB-F8461C1D308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Example: C</a:t>
            </a:r>
          </a:p>
        </p:txBody>
      </p:sp>
      <p:pic>
        <p:nvPicPr>
          <p:cNvPr id="38916" name="Picture 5" descr="u01-06-P3745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3097213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00200"/>
            <a:ext cx="41910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Many first implementations of new languages generate 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Easier, more portable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Take advantage of optimizing capabilities of the C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F82F99-ED94-4615-A823-899CAE1EE9A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Example:  (early) C++</a:t>
            </a:r>
          </a:p>
        </p:txBody>
      </p:sp>
      <p:pic>
        <p:nvPicPr>
          <p:cNvPr id="39940" name="Picture 5" descr="u01-07-P3745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2971800" cy="526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5" descr="u01-02-P37451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524000"/>
            <a:ext cx="6448425" cy="838200"/>
          </a:xfr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B61DD-7C6F-492C-83C2-4F6115B90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Interpretation—high level 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609600" y="2514600"/>
            <a:ext cx="8153400" cy="3505200"/>
          </a:xfrm>
        </p:spPr>
        <p:txBody>
          <a:bodyPr/>
          <a:lstStyle/>
          <a:p>
            <a:pPr indent="-27432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Interpreter implements a </a:t>
            </a:r>
            <a:r>
              <a:rPr lang="en-US" sz="2400" dirty="0" smtClean="0">
                <a:solidFill>
                  <a:schemeClr val="accent3"/>
                </a:solidFill>
              </a:rPr>
              <a:t>virtual machine </a:t>
            </a:r>
          </a:p>
          <a:p>
            <a:pPr marL="274320" indent="-27432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 Fetches, analyzes, and execute source code (more or less)  one instruction at a time. </a:t>
            </a:r>
          </a:p>
          <a:p>
            <a:pPr indent="-27432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 Interpretation is usually slower than running compiled code, but more interactive</a:t>
            </a:r>
          </a:p>
          <a:p>
            <a:pPr indent="-274320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  Examples:  basic interpreter, lisp, prolog, many functional languages, Unix shell, SQL interpreter, many scripting languages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676400"/>
            <a:ext cx="3733800" cy="44497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</a:rPr>
              <a:t>Interpreted:  initial translator is “simple”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Most interpreted languages use a preprocessor to remove comments and white space, group characters (such as keywords, identifiers, numbers, and symbols) into tokens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</a:rPr>
              <a:t>Compiled:  translator is “complicated”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Translator analyses it thoroughly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Generates code in a language that is not similar to source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503D-C61D-4C14-A4FD-BFB4CCF8483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Combine compilation with interpretation</a:t>
            </a:r>
          </a:p>
        </p:txBody>
      </p:sp>
      <p:pic>
        <p:nvPicPr>
          <p:cNvPr id="41988" name="Picture 5" descr="u01-03-P3745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8" y="1752600"/>
            <a:ext cx="52752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Early implementations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 smtClean="0"/>
              <a:t>java source code 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javac</a:t>
            </a:r>
            <a:r>
              <a:rPr lang="en-US" sz="2400" dirty="0" smtClean="0"/>
              <a:t> 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/>
              <a:t> java byte code 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/>
              <a:t>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>
                <a:solidFill>
                  <a:schemeClr val="accent6"/>
                </a:solidFill>
              </a:rPr>
              <a:t>interpreted by the JVM </a:t>
            </a:r>
            <a:r>
              <a:rPr lang="en-US" sz="2400" dirty="0" smtClean="0"/>
              <a:t>(java virtual machine)  </a:t>
            </a:r>
          </a:p>
          <a:p>
            <a:pPr lvl="2" eaLnBrk="1" hangingPunct="1">
              <a:defRPr/>
            </a:pPr>
            <a:r>
              <a:rPr lang="en-US" sz="2000" dirty="0" smtClean="0"/>
              <a:t>JVM simulates stack oriented machine with support for OOP, exceptions, and threads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Most current implementations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 smtClean="0"/>
              <a:t>java source code 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javac</a:t>
            </a:r>
            <a:r>
              <a:rPr lang="en-US" sz="2400" dirty="0" smtClean="0"/>
              <a:t> 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/>
              <a:t> java byte code 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/>
              <a:t> </a:t>
            </a:r>
          </a:p>
          <a:p>
            <a:pPr lvl="1">
              <a:buNone/>
              <a:defRPr/>
            </a:pP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/>
              <a:t> interpreted </a:t>
            </a:r>
            <a:r>
              <a:rPr lang="en-US" sz="2400" dirty="0">
                <a:cs typeface="Arial" charset="0"/>
              </a:rPr>
              <a:t>→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JIT compiler </a:t>
            </a:r>
            <a:r>
              <a:rPr lang="en-US" sz="2400" dirty="0" smtClean="0">
                <a:cs typeface="Arial" charset="0"/>
              </a:rPr>
              <a:t>→</a:t>
            </a:r>
            <a:r>
              <a:rPr lang="en-US" sz="2400" dirty="0" smtClean="0"/>
              <a:t> machine code </a:t>
            </a:r>
          </a:p>
          <a:p>
            <a:pPr lvl="2" eaLnBrk="1" hangingPunct="1">
              <a:defRPr/>
            </a:pPr>
            <a:r>
              <a:rPr lang="en-US" sz="2000" dirty="0" smtClean="0"/>
              <a:t>JIT (just in time) compiler compiles at runtime based on runtime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9F09F-EC3B-451C-87AA-3B5B07392C3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30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Example: 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Compilers do not exist in isolation—programmers are assisted by many tools</a:t>
            </a:r>
          </a:p>
          <a:p>
            <a:pPr lvl="1" eaLnBrk="1" hangingPunct="1"/>
            <a:r>
              <a:rPr lang="en-US" sz="1600" dirty="0" smtClean="0"/>
              <a:t>Cross referencing:  find point where object is defined given where it is used</a:t>
            </a:r>
          </a:p>
          <a:p>
            <a:pPr lvl="1" eaLnBrk="1" hangingPunct="1"/>
            <a:r>
              <a:rPr lang="en-US" sz="1600" dirty="0" smtClean="0"/>
              <a:t>Style checking and pretty printing</a:t>
            </a:r>
          </a:p>
          <a:p>
            <a:pPr lvl="1" eaLnBrk="1" hangingPunct="1"/>
            <a:r>
              <a:rPr lang="en-US" sz="1600" dirty="0" smtClean="0"/>
              <a:t>Configuration management</a:t>
            </a:r>
          </a:p>
          <a:p>
            <a:pPr lvl="1" eaLnBrk="1" hangingPunct="1"/>
            <a:r>
              <a:rPr lang="en-US" sz="1600" dirty="0" smtClean="0"/>
              <a:t>Perusal tools to view intermediate languages </a:t>
            </a:r>
          </a:p>
          <a:p>
            <a:pPr lvl="1" eaLnBrk="1" hangingPunct="1"/>
            <a:r>
              <a:rPr lang="en-US" sz="1600" dirty="0" smtClean="0"/>
              <a:t>Profilers</a:t>
            </a:r>
          </a:p>
          <a:p>
            <a:pPr lvl="1" eaLnBrk="1" hangingPunct="1"/>
            <a:r>
              <a:rPr lang="en-US" sz="1600" dirty="0" smtClean="0"/>
              <a:t>Debuggers</a:t>
            </a:r>
          </a:p>
          <a:p>
            <a:pPr eaLnBrk="1" hangingPunct="1"/>
            <a:r>
              <a:rPr lang="en-US" sz="1800" dirty="0" smtClean="0"/>
              <a:t>IDE (Integrated development environments)</a:t>
            </a:r>
          </a:p>
          <a:p>
            <a:pPr lvl="1" eaLnBrk="1" hangingPunct="1"/>
            <a:r>
              <a:rPr lang="en-US" sz="1600" dirty="0" smtClean="0"/>
              <a:t>Editors specialized for language syntax</a:t>
            </a:r>
          </a:p>
          <a:p>
            <a:pPr lvl="1" eaLnBrk="1" hangingPunct="1"/>
            <a:r>
              <a:rPr lang="en-US" sz="1600" dirty="0" smtClean="0"/>
              <a:t>Internally maintain AST (abstract syntax tree)</a:t>
            </a:r>
          </a:p>
          <a:p>
            <a:pPr lvl="1" eaLnBrk="1" hangingPunct="1"/>
            <a:r>
              <a:rPr lang="en-US" sz="1600" dirty="0" smtClean="0"/>
              <a:t>Convenient access to other tools</a:t>
            </a:r>
          </a:p>
          <a:p>
            <a:pPr lvl="1" eaLnBrk="1" hangingPunct="1"/>
            <a:r>
              <a:rPr lang="en-US" sz="1600" dirty="0" smtClean="0"/>
              <a:t>Refactoring</a:t>
            </a:r>
          </a:p>
          <a:p>
            <a:pPr lvl="1" eaLnBrk="1" hangingPunct="1"/>
            <a:r>
              <a:rPr lang="en-US" sz="1800" dirty="0" smtClean="0"/>
              <a:t>Examples:  Eclipse, </a:t>
            </a:r>
            <a:r>
              <a:rPr lang="en-US" sz="1800" dirty="0" err="1" smtClean="0"/>
              <a:t>Netbeans</a:t>
            </a:r>
            <a:r>
              <a:rPr lang="en-US" sz="1800" dirty="0" smtClean="0"/>
              <a:t>, Visual Studio, </a:t>
            </a:r>
            <a:r>
              <a:rPr lang="en-US" sz="1800" dirty="0" err="1" smtClean="0"/>
              <a:t>Xcode</a:t>
            </a:r>
            <a:r>
              <a:rPr lang="en-US" sz="1800" dirty="0" smtClean="0"/>
              <a:t>, </a:t>
            </a:r>
            <a:r>
              <a:rPr lang="en-US" sz="1800" dirty="0" err="1" smtClean="0"/>
              <a:t>Jgrasp</a:t>
            </a:r>
            <a:r>
              <a:rPr lang="en-US" sz="1800" dirty="0" smtClean="0"/>
              <a:t>, </a:t>
            </a:r>
            <a:r>
              <a:rPr lang="en-US" sz="1800" dirty="0" err="1" smtClean="0"/>
              <a:t>IntelliJ</a:t>
            </a:r>
            <a:endParaRPr lang="en-US" sz="1400" dirty="0" smtClean="0"/>
          </a:p>
          <a:p>
            <a:pPr lvl="1" eaLnBrk="1" hangingPunct="1"/>
            <a:endParaRPr lang="en-US" sz="1800" dirty="0" smtClean="0"/>
          </a:p>
          <a:p>
            <a:pPr eaLnBrk="1" hangingPunct="1"/>
            <a:endParaRPr lang="en-US" sz="22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E1BB3-956F-4FDC-B74C-21B97893B1A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Programming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A44A8-00B7-484A-94FB-11F0005530E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Compilation Overview</a:t>
            </a:r>
          </a:p>
        </p:txBody>
      </p:sp>
      <p:pic>
        <p:nvPicPr>
          <p:cNvPr id="45060" name="Picture 14" descr="f01-03-P3745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81200"/>
            <a:ext cx="61214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811" y="1752600"/>
            <a:ext cx="7383719" cy="3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31FAD-FBA3-4523-9E40-1DD32312708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Interpretation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7576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7258F-C7B0-447E-BD31-CD861B07D92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324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2"/>
                </a:solidFill>
              </a:rPr>
              <a:t>Help you make better use of whatever language you use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dirty="0">
                <a:solidFill>
                  <a:schemeClr val="accent3"/>
                </a:solidFill>
              </a:rPr>
              <a:t>understand </a:t>
            </a:r>
            <a:r>
              <a:rPr lang="en-US" dirty="0" smtClean="0">
                <a:solidFill>
                  <a:schemeClr val="accent3"/>
                </a:solidFill>
              </a:rPr>
              <a:t>non-obvious features</a:t>
            </a:r>
          </a:p>
          <a:p>
            <a:pPr lvl="2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dirty="0"/>
              <a:t>lambdas in C++ and </a:t>
            </a:r>
            <a:r>
              <a:rPr lang="en-US" dirty="0" smtClean="0"/>
              <a:t>Java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3"/>
                </a:solidFill>
              </a:rPr>
              <a:t>choose between alternative ways of expressing things based on knowledge of implementation costs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 simple arithmetic when possible (use x*x instead of x**2)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avoid call-by-value with large data items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parameter passing modes that require copying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 </a:t>
            </a:r>
            <a:r>
              <a:rPr lang="en-US" dirty="0" err="1" smtClean="0"/>
              <a:t>StringBuffer</a:t>
            </a:r>
            <a:r>
              <a:rPr lang="en-US" dirty="0" smtClean="0"/>
              <a:t> instead of + to construct Strings in 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0A73E-28CA-4DBF-AB87-376A98D298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68C91-22AD-4993-993F-F7609B6C7A8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Additional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accent2"/>
                </a:solidFill>
              </a:rPr>
              <a:t>Translator:</a:t>
            </a:r>
            <a:r>
              <a:rPr lang="en-US" sz="2800" smtClean="0"/>
              <a:t>  accepts a text in one (source) language and generates a </a:t>
            </a:r>
            <a:r>
              <a:rPr lang="en-US" sz="2800" smtClean="0">
                <a:solidFill>
                  <a:schemeClr val="accent2"/>
                </a:solidFill>
              </a:rPr>
              <a:t>semantically equivalent text</a:t>
            </a:r>
            <a:r>
              <a:rPr lang="en-US" sz="2800" smtClean="0"/>
              <a:t> in some other (target) language.</a:t>
            </a:r>
            <a:r>
              <a:rPr lang="en-US" sz="2800" b="1" smtClean="0"/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assembler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source: assembler code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target:  machine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compiler </a:t>
            </a:r>
            <a:r>
              <a:rPr lang="en-US" sz="2400" smtClean="0">
                <a:solidFill>
                  <a:srgbClr val="66FF33"/>
                </a:solidFill>
              </a:rPr>
              <a:t> </a:t>
            </a:r>
            <a:r>
              <a:rPr lang="en-US" sz="240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source:  high level language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target:  lower level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disassembler</a:t>
            </a:r>
            <a:r>
              <a:rPr lang="en-US" sz="2400" smtClean="0">
                <a:solidFill>
                  <a:srgbClr val="66FF33"/>
                </a:solidFill>
              </a:rPr>
              <a:t>: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source: machine code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target: assembly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decompiler:</a:t>
            </a:r>
            <a:r>
              <a:rPr lang="en-US" sz="2400" smtClean="0">
                <a:solidFill>
                  <a:srgbClr val="66FF33"/>
                </a:solidFill>
              </a:rPr>
              <a:t>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source: low level language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target:  higher level language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8E7E63-6390-4368-9F30-31D7E7BF2CF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accent2"/>
                </a:solidFill>
              </a:rPr>
              <a:t>Implementation language</a:t>
            </a:r>
            <a:r>
              <a:rPr lang="en-US" sz="2800" b="1" smtClean="0">
                <a:solidFill>
                  <a:schemeClr val="accent2"/>
                </a:solidFill>
              </a:rPr>
              <a:t>:</a:t>
            </a:r>
            <a:r>
              <a:rPr lang="en-US" sz="2800" b="1" smtClean="0">
                <a:solidFill>
                  <a:srgbClr val="0066FF"/>
                </a:solidFill>
              </a:rPr>
              <a:t>  </a:t>
            </a:r>
            <a:r>
              <a:rPr lang="en-US" sz="2800" smtClean="0"/>
              <a:t>the language the translator is written in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accent2"/>
                </a:solidFill>
              </a:rPr>
              <a:t>Interpreter</a:t>
            </a:r>
            <a:r>
              <a:rPr lang="en-US" sz="2800" b="1" smtClean="0">
                <a:solidFill>
                  <a:schemeClr val="accent2"/>
                </a:solidFill>
              </a:rPr>
              <a:t>:</a:t>
            </a:r>
            <a:r>
              <a:rPr lang="en-US" sz="2800" b="1" smtClean="0">
                <a:solidFill>
                  <a:srgbClr val="0066FF"/>
                </a:solidFill>
              </a:rPr>
              <a:t>  </a:t>
            </a:r>
            <a:r>
              <a:rPr lang="en-US" sz="2800" smtClean="0"/>
              <a:t>program to fetch, analyze, and execute source code one instruction at a time.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Interpretation is slower than running compiled code, but more interactive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Examples: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basic interpreter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lisp, scheme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many other functional languages (but many have a read/evaluate/print loop even though they are compiled)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prolog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Unix shell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SQL interpreter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many scripting 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26A42-62B0-477D-8748-D95B38F17AB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accent2"/>
                </a:solidFill>
              </a:rPr>
              <a:t>Abstract machine:</a:t>
            </a:r>
            <a:r>
              <a:rPr lang="en-US" sz="2800" smtClean="0"/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interpreter for low level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To use--translate high level code to low level code that is interpreted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Advantages: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portability (may be easier to write interpreter for the low level language than a compiler). 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can often be used by more than one high level language</a:t>
            </a:r>
            <a:br>
              <a:rPr lang="en-US" sz="2000" smtClean="0"/>
            </a:br>
            <a:endParaRPr lang="en-US" sz="20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accent2"/>
                </a:solidFill>
              </a:rPr>
              <a:t>Interpretive compilation:</a:t>
            </a:r>
            <a:r>
              <a:rPr lang="en-US" sz="2800" smtClean="0">
                <a:solidFill>
                  <a:srgbClr val="0066FF"/>
                </a:solidFill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interpreter that can compile instructions (java JIT)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607A2-3DBF-4826-BA9D-93FFD94B317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c source code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→</a:t>
            </a:r>
            <a:r>
              <a:rPr lang="en-US" smtClean="0">
                <a:solidFill>
                  <a:schemeClr val="accent2"/>
                </a:solidFill>
              </a:rPr>
              <a:t>   gcc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→</a:t>
            </a:r>
            <a:r>
              <a:rPr lang="en-US" smtClean="0">
                <a:solidFill>
                  <a:schemeClr val="accent2"/>
                </a:solidFill>
              </a:rPr>
              <a:t> object code</a:t>
            </a:r>
            <a:r>
              <a:rPr lang="en-US" smtClean="0"/>
              <a:t> (partially complete machine code that will be finished when linked and loaded)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scheme source code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→</a:t>
            </a:r>
            <a:r>
              <a:rPr lang="en-US" smtClean="0">
                <a:solidFill>
                  <a:schemeClr val="accent2"/>
                </a:solidFill>
              </a:rPr>
              <a:t> interpreted by scheme interpreter</a:t>
            </a:r>
            <a:r>
              <a:rPr lang="en-US" smtClean="0"/>
              <a:t>, which directly executes program (simulates higher level on low level hardware)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Eiffel  source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→</a:t>
            </a:r>
            <a:r>
              <a:rPr lang="en-US" smtClean="0">
                <a:solidFill>
                  <a:schemeClr val="accent2"/>
                </a:solidFill>
              </a:rPr>
              <a:t> Eiffel compiler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→</a:t>
            </a:r>
            <a:r>
              <a:rPr lang="en-US" smtClean="0">
                <a:solidFill>
                  <a:schemeClr val="accent2"/>
                </a:solidFill>
              </a:rPr>
              <a:t> c code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→</a:t>
            </a:r>
            <a:r>
              <a:rPr lang="en-US" smtClean="0">
                <a:solidFill>
                  <a:schemeClr val="accent2"/>
                </a:solidFill>
              </a:rPr>
              <a:t> some c compiler </a:t>
            </a:r>
            <a:r>
              <a:rPr lang="en-US" smtClean="0">
                <a:solidFill>
                  <a:schemeClr val="accent2"/>
                </a:solidFill>
                <a:cs typeface="Arial" charset="0"/>
              </a:rPr>
              <a:t>→</a:t>
            </a:r>
            <a:r>
              <a:rPr lang="en-US" smtClean="0">
                <a:solidFill>
                  <a:schemeClr val="accent2"/>
                </a:solidFill>
              </a:rPr>
              <a:t> object code</a:t>
            </a:r>
          </a:p>
          <a:p>
            <a:pPr eaLnBrk="1" hangingPunct="1"/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BDE9D-3C08-4D07-A0A9-BAEDA313AE1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3"/>
                </a:solidFill>
              </a:rPr>
              <a:t>know do things in languages that don't support them explicitly</a:t>
            </a:r>
            <a:r>
              <a:rPr lang="en-US" dirty="0" smtClean="0"/>
              <a:t>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lack of suitable control and data structures in Fortran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use comments and programmer discipline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lack of recursion in Fortran, CSP,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write a recursive algorithm then use mechanical recursion elimination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make good use of debuggers, assemblers, linkers, </a:t>
            </a:r>
            <a:r>
              <a:rPr lang="en-US" sz="2800" dirty="0" err="1" smtClean="0">
                <a:solidFill>
                  <a:schemeClr val="accent2"/>
                </a:solidFill>
              </a:rPr>
              <a:t>decompilers</a:t>
            </a:r>
            <a:r>
              <a:rPr lang="en-US" sz="2800" dirty="0" smtClean="0">
                <a:solidFill>
                  <a:schemeClr val="accent2"/>
                </a:solidFill>
              </a:rPr>
              <a:t>, and related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ABCF2-A22C-4B24-A4BE-390DC4231B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82296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accent2"/>
                </a:solidFill>
              </a:rPr>
              <a:t>Make better use of language technology wherever it appears or may be useful!!!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You probably won’t ever design or implement a conventional programming language, but you likely will need language technology for other programming tasks.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3"/>
                </a:solidFill>
              </a:rPr>
              <a:t>Code to parse, analyze, generate, optimize, and otherwise manipulate structured data can be found in almost any sophisticated program—all based on programming language technology.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Many tools can be customized:  the tool designer must design the customization language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ADE3B-1B97-493F-9F9B-689642B4DA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304800" y="3810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8077200" y="381000"/>
            <a:ext cx="609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83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Ways of expressing algorithms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languages encourage different ways of thinking about problems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Abstraction of virtual machine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way of specifying what you want the hardware to do without getting down with bit-level details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Formal notations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be analyzed and processed by a program (i.e. compilers and other tools)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8EFD5-85BB-4E84-BBA0-624D83A93C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Programming languages give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Specification of programming languages</a:t>
            </a:r>
          </a:p>
          <a:p>
            <a:pPr lvl="1" eaLnBrk="1" hangingPunct="1"/>
            <a:r>
              <a:rPr lang="en-US" dirty="0" smtClean="0"/>
              <a:t>Syntax  </a:t>
            </a:r>
          </a:p>
          <a:p>
            <a:pPr lvl="2" eaLnBrk="1" hangingPunct="1"/>
            <a:r>
              <a:rPr lang="en-US" dirty="0" smtClean="0"/>
              <a:t>How can we describe what a legal program looks like?</a:t>
            </a:r>
          </a:p>
          <a:p>
            <a:pPr lvl="1" eaLnBrk="1" hangingPunct="1"/>
            <a:r>
              <a:rPr lang="en-US" dirty="0" smtClean="0"/>
              <a:t>Semantics</a:t>
            </a:r>
          </a:p>
          <a:p>
            <a:pPr lvl="2" eaLnBrk="1" hangingPunct="1"/>
            <a:r>
              <a:rPr lang="en-US" dirty="0" smtClean="0"/>
              <a:t>How can we describe what a program means?</a:t>
            </a:r>
          </a:p>
          <a:p>
            <a:pPr lvl="3" eaLnBrk="1" hangingPunct="1"/>
            <a:r>
              <a:rPr lang="en-US" dirty="0" smtClean="0"/>
              <a:t>Operational Semantics</a:t>
            </a:r>
          </a:p>
          <a:p>
            <a:pPr lvl="3" eaLnBrk="1" hangingPunct="1"/>
            <a:r>
              <a:rPr lang="en-US" dirty="0" smtClean="0"/>
              <a:t>Denotational Semantics</a:t>
            </a:r>
          </a:p>
          <a:p>
            <a:pPr lvl="3" eaLnBrk="1" hangingPunct="1"/>
            <a:r>
              <a:rPr lang="en-US" dirty="0" smtClean="0"/>
              <a:t>Axiomatic Semantics</a:t>
            </a:r>
          </a:p>
          <a:p>
            <a:pPr lvl="3" eaLnBrk="1" hangingPunct="1"/>
            <a:r>
              <a:rPr lang="en-US" dirty="0" smtClean="0"/>
              <a:t>Attribute Grammars</a:t>
            </a:r>
            <a:endParaRPr lang="en-US" dirty="0"/>
          </a:p>
          <a:p>
            <a:pPr marL="914400" lvl="3" indent="0"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8EC16-75E7-408E-92F9-7915021C08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2160</TotalTime>
  <Words>2599</Words>
  <Application>Microsoft Office PowerPoint</Application>
  <PresentationFormat>On-screen Show (4:3)</PresentationFormat>
  <Paragraphs>504</Paragraphs>
  <Slides>54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Concourse</vt:lpstr>
      <vt:lpstr>COP 5556  Programming Language Principles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languages give us</vt:lpstr>
      <vt:lpstr>Topics</vt:lpstr>
      <vt:lpstr>Topics</vt:lpstr>
      <vt:lpstr>Topics</vt:lpstr>
      <vt:lpstr>Topics</vt:lpstr>
      <vt:lpstr>Administrative issues</vt:lpstr>
      <vt:lpstr>Administrative issues</vt:lpstr>
      <vt:lpstr>Administrative issues</vt:lpstr>
      <vt:lpstr>Textbooks</vt:lpstr>
      <vt:lpstr>Required Software for the project</vt:lpstr>
      <vt:lpstr>Evaluation</vt:lpstr>
      <vt:lpstr>Evaluation</vt:lpstr>
      <vt:lpstr>Exam Schedule</vt:lpstr>
      <vt:lpstr>Assignments</vt:lpstr>
      <vt:lpstr>More about the project</vt:lpstr>
      <vt:lpstr>Policies</vt:lpstr>
      <vt:lpstr>Policies for EDGE students</vt:lpstr>
      <vt:lpstr>Administrative questions?  Back to PLP Scott, Chapter 1</vt:lpstr>
      <vt:lpstr>Why so many programming languages?</vt:lpstr>
      <vt:lpstr>What makes a language successful?</vt:lpstr>
      <vt:lpstr>Interplay of design and implementation </vt:lpstr>
      <vt:lpstr>History of programming languages</vt:lpstr>
      <vt:lpstr>PowerPoint Presentation</vt:lpstr>
      <vt:lpstr>PowerPoint Presentation</vt:lpstr>
      <vt:lpstr>Programming Language Spectrum</vt:lpstr>
      <vt:lpstr>Declarative language families</vt:lpstr>
      <vt:lpstr>Declarative language families (2)</vt:lpstr>
      <vt:lpstr>Imperative language families</vt:lpstr>
      <vt:lpstr>GCD in C, OCaml, and Prolog</vt:lpstr>
      <vt:lpstr>Concurrent Languages</vt:lpstr>
      <vt:lpstr>Overview of language translation</vt:lpstr>
      <vt:lpstr>Compilation—high level view</vt:lpstr>
      <vt:lpstr>Example:  Fortran</vt:lpstr>
      <vt:lpstr>Example: C</vt:lpstr>
      <vt:lpstr>Example:  (early) C++</vt:lpstr>
      <vt:lpstr>Interpretation—high level view</vt:lpstr>
      <vt:lpstr>Combine compilation with interpretation</vt:lpstr>
      <vt:lpstr>Example:  Java</vt:lpstr>
      <vt:lpstr>Programming environments</vt:lpstr>
      <vt:lpstr>Compilation Overview</vt:lpstr>
      <vt:lpstr>Interpretation Overview</vt:lpstr>
      <vt:lpstr>Questions?</vt:lpstr>
      <vt:lpstr>Additional slides</vt:lpstr>
      <vt:lpstr>Vocabulary</vt:lpstr>
      <vt:lpstr>PowerPoint Presentation</vt:lpstr>
      <vt:lpstr>PowerPoint Presentation</vt:lpstr>
      <vt:lpstr>Examples</vt:lpstr>
    </vt:vector>
  </TitlesOfParts>
  <Company>UNIV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5555 Fall 2006</dc:title>
  <dc:creator>CISE DEPT</dc:creator>
  <cp:lastModifiedBy>sanders</cp:lastModifiedBy>
  <cp:revision>153</cp:revision>
  <dcterms:created xsi:type="dcterms:W3CDTF">2006-08-21T18:37:57Z</dcterms:created>
  <dcterms:modified xsi:type="dcterms:W3CDTF">2017-01-04T15:13:53Z</dcterms:modified>
</cp:coreProperties>
</file>