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6"/>
  </p:notesMasterIdLst>
  <p:handoutMasterIdLst>
    <p:handoutMasterId r:id="rId127"/>
  </p:handoutMasterIdLst>
  <p:sldIdLst>
    <p:sldId id="389" r:id="rId2"/>
    <p:sldId id="259" r:id="rId3"/>
    <p:sldId id="257" r:id="rId4"/>
    <p:sldId id="258" r:id="rId5"/>
    <p:sldId id="261" r:id="rId6"/>
    <p:sldId id="262" r:id="rId7"/>
    <p:sldId id="264" r:id="rId8"/>
    <p:sldId id="265" r:id="rId9"/>
    <p:sldId id="266" r:id="rId10"/>
    <p:sldId id="267" r:id="rId11"/>
    <p:sldId id="268" r:id="rId12"/>
    <p:sldId id="269" r:id="rId13"/>
    <p:sldId id="270" r:id="rId14"/>
    <p:sldId id="271" r:id="rId15"/>
    <p:sldId id="260" r:id="rId16"/>
    <p:sldId id="272" r:id="rId17"/>
    <p:sldId id="273" r:id="rId18"/>
    <p:sldId id="274" r:id="rId19"/>
    <p:sldId id="275" r:id="rId20"/>
    <p:sldId id="276" r:id="rId21"/>
    <p:sldId id="278" r:id="rId22"/>
    <p:sldId id="279" r:id="rId23"/>
    <p:sldId id="280" r:id="rId24"/>
    <p:sldId id="281" r:id="rId25"/>
    <p:sldId id="285" r:id="rId26"/>
    <p:sldId id="284" r:id="rId27"/>
    <p:sldId id="286" r:id="rId28"/>
    <p:sldId id="298" r:id="rId29"/>
    <p:sldId id="299" r:id="rId30"/>
    <p:sldId id="394" r:id="rId31"/>
    <p:sldId id="395" r:id="rId32"/>
    <p:sldId id="396" r:id="rId33"/>
    <p:sldId id="287" r:id="rId34"/>
    <p:sldId id="288" r:id="rId35"/>
    <p:sldId id="289" r:id="rId36"/>
    <p:sldId id="290" r:id="rId37"/>
    <p:sldId id="291" r:id="rId38"/>
    <p:sldId id="292" r:id="rId39"/>
    <p:sldId id="293" r:id="rId40"/>
    <p:sldId id="294" r:id="rId41"/>
    <p:sldId id="295" r:id="rId42"/>
    <p:sldId id="296" r:id="rId43"/>
    <p:sldId id="297" r:id="rId44"/>
    <p:sldId id="300" r:id="rId45"/>
    <p:sldId id="302" r:id="rId46"/>
    <p:sldId id="301" r:id="rId47"/>
    <p:sldId id="303" r:id="rId48"/>
    <p:sldId id="304" r:id="rId49"/>
    <p:sldId id="305" r:id="rId50"/>
    <p:sldId id="306" r:id="rId51"/>
    <p:sldId id="307" r:id="rId52"/>
    <p:sldId id="308" r:id="rId53"/>
    <p:sldId id="312" r:id="rId54"/>
    <p:sldId id="313" r:id="rId55"/>
    <p:sldId id="314" r:id="rId56"/>
    <p:sldId id="311" r:id="rId57"/>
    <p:sldId id="315" r:id="rId58"/>
    <p:sldId id="326" r:id="rId59"/>
    <p:sldId id="327" r:id="rId60"/>
    <p:sldId id="390" r:id="rId61"/>
    <p:sldId id="391" r:id="rId62"/>
    <p:sldId id="332" r:id="rId63"/>
    <p:sldId id="321" r:id="rId64"/>
    <p:sldId id="322" r:id="rId65"/>
    <p:sldId id="333" r:id="rId66"/>
    <p:sldId id="334" r:id="rId67"/>
    <p:sldId id="379" r:id="rId68"/>
    <p:sldId id="309" r:id="rId69"/>
    <p:sldId id="317" r:id="rId70"/>
    <p:sldId id="316" r:id="rId71"/>
    <p:sldId id="310" r:id="rId72"/>
    <p:sldId id="318" r:id="rId73"/>
    <p:sldId id="319" r:id="rId74"/>
    <p:sldId id="377" r:id="rId75"/>
    <p:sldId id="378" r:id="rId76"/>
    <p:sldId id="335" r:id="rId77"/>
    <p:sldId id="336" r:id="rId78"/>
    <p:sldId id="337" r:id="rId79"/>
    <p:sldId id="338" r:id="rId80"/>
    <p:sldId id="339" r:id="rId81"/>
    <p:sldId id="340" r:id="rId82"/>
    <p:sldId id="341" r:id="rId83"/>
    <p:sldId id="342" r:id="rId84"/>
    <p:sldId id="343" r:id="rId85"/>
    <p:sldId id="344" r:id="rId86"/>
    <p:sldId id="345" r:id="rId87"/>
    <p:sldId id="388" r:id="rId88"/>
    <p:sldId id="347" r:id="rId89"/>
    <p:sldId id="346"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1" r:id="rId103"/>
    <p:sldId id="360" r:id="rId104"/>
    <p:sldId id="362" r:id="rId105"/>
    <p:sldId id="363" r:id="rId106"/>
    <p:sldId id="364" r:id="rId107"/>
    <p:sldId id="365" r:id="rId108"/>
    <p:sldId id="366" r:id="rId109"/>
    <p:sldId id="367" r:id="rId110"/>
    <p:sldId id="368" r:id="rId111"/>
    <p:sldId id="370" r:id="rId112"/>
    <p:sldId id="369" r:id="rId113"/>
    <p:sldId id="371" r:id="rId114"/>
    <p:sldId id="372" r:id="rId115"/>
    <p:sldId id="373" r:id="rId116"/>
    <p:sldId id="374" r:id="rId117"/>
    <p:sldId id="376" r:id="rId118"/>
    <p:sldId id="375" r:id="rId119"/>
    <p:sldId id="380" r:id="rId120"/>
    <p:sldId id="382" r:id="rId121"/>
    <p:sldId id="383" r:id="rId122"/>
    <p:sldId id="384" r:id="rId123"/>
    <p:sldId id="385" r:id="rId124"/>
    <p:sldId id="386" r:id="rId125"/>
  </p:sldIdLst>
  <p:sldSz cx="9144000" cy="6858000" type="screen4x3"/>
  <p:notesSz cx="9448800" cy="7188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CC33"/>
    <a:srgbClr val="00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7" autoAdjust="0"/>
    <p:restoredTop sz="82318" autoAdjust="0"/>
  </p:normalViewPr>
  <p:slideViewPr>
    <p:cSldViewPr>
      <p:cViewPr>
        <p:scale>
          <a:sx n="60" d="100"/>
          <a:sy n="60" d="100"/>
        </p:scale>
        <p:origin x="-1934" y="-355"/>
      </p:cViewPr>
      <p:guideLst>
        <p:guide orient="horz" pos="2160"/>
        <p:guide pos="2880"/>
      </p:guideLst>
    </p:cSldViewPr>
  </p:slideViewPr>
  <p:outlineViewPr>
    <p:cViewPr>
      <p:scale>
        <a:sx n="33" d="100"/>
        <a:sy n="33" d="100"/>
      </p:scale>
      <p:origin x="30" y="0"/>
    </p:cViewPr>
    <p:sldLst>
      <p:sld r:id="rId1" collapse="1"/>
    </p:sldLst>
  </p:outlineViewPr>
  <p:notesTextViewPr>
    <p:cViewPr>
      <p:scale>
        <a:sx n="100" d="100"/>
        <a:sy n="100" d="100"/>
      </p:scale>
      <p:origin x="0" y="0"/>
    </p:cViewPr>
  </p:notesTextViewPr>
  <p:sorterViewPr>
    <p:cViewPr>
      <p:scale>
        <a:sx n="50" d="100"/>
        <a:sy n="50" d="100"/>
      </p:scale>
      <p:origin x="0" y="205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1" Type="http://schemas.openxmlformats.org/officeDocument/2006/relationships/slide" Target="slides/slide1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092575" cy="358775"/>
          </a:xfrm>
          <a:prstGeom prst="rect">
            <a:avLst/>
          </a:prstGeom>
          <a:noFill/>
          <a:ln w="9525">
            <a:noFill/>
            <a:miter lim="800000"/>
            <a:headEnd/>
            <a:tailEnd/>
          </a:ln>
          <a:effectLst/>
        </p:spPr>
        <p:txBody>
          <a:bodyPr vert="horz" wrap="square" lIns="95061" tIns="47531" rIns="95061" bIns="47531" numCol="1" anchor="t" anchorCtr="0" compatLnSpc="1">
            <a:prstTxWarp prst="textNoShape">
              <a:avLst/>
            </a:prstTxWarp>
          </a:bodyPr>
          <a:lstStyle>
            <a:lvl1pPr defTabSz="950719">
              <a:defRPr sz="1200"/>
            </a:lvl1pPr>
          </a:lstStyle>
          <a:p>
            <a:pPr>
              <a:defRPr/>
            </a:pPr>
            <a:endParaRPr lang="en-US"/>
          </a:p>
        </p:txBody>
      </p:sp>
      <p:sp>
        <p:nvSpPr>
          <p:cNvPr id="106499" name="Rectangle 3"/>
          <p:cNvSpPr>
            <a:spLocks noGrp="1" noChangeArrowheads="1"/>
          </p:cNvSpPr>
          <p:nvPr>
            <p:ph type="dt" sz="quarter" idx="1"/>
          </p:nvPr>
        </p:nvSpPr>
        <p:spPr bwMode="auto">
          <a:xfrm>
            <a:off x="5353050" y="0"/>
            <a:ext cx="4094163" cy="358775"/>
          </a:xfrm>
          <a:prstGeom prst="rect">
            <a:avLst/>
          </a:prstGeom>
          <a:noFill/>
          <a:ln w="9525">
            <a:noFill/>
            <a:miter lim="800000"/>
            <a:headEnd/>
            <a:tailEnd/>
          </a:ln>
          <a:effectLst/>
        </p:spPr>
        <p:txBody>
          <a:bodyPr vert="horz" wrap="square" lIns="95061" tIns="47531" rIns="95061" bIns="47531" numCol="1" anchor="t" anchorCtr="0" compatLnSpc="1">
            <a:prstTxWarp prst="textNoShape">
              <a:avLst/>
            </a:prstTxWarp>
          </a:bodyPr>
          <a:lstStyle>
            <a:lvl1pPr algn="r" defTabSz="950719">
              <a:defRPr sz="1200"/>
            </a:lvl1pPr>
          </a:lstStyle>
          <a:p>
            <a:pPr>
              <a:defRPr/>
            </a:pPr>
            <a:endParaRPr lang="en-US"/>
          </a:p>
        </p:txBody>
      </p:sp>
      <p:sp>
        <p:nvSpPr>
          <p:cNvPr id="106500" name="Rectangle 4"/>
          <p:cNvSpPr>
            <a:spLocks noGrp="1" noChangeArrowheads="1"/>
          </p:cNvSpPr>
          <p:nvPr>
            <p:ph type="ftr" sz="quarter" idx="2"/>
          </p:nvPr>
        </p:nvSpPr>
        <p:spPr bwMode="auto">
          <a:xfrm>
            <a:off x="0" y="6827838"/>
            <a:ext cx="4092575" cy="358775"/>
          </a:xfrm>
          <a:prstGeom prst="rect">
            <a:avLst/>
          </a:prstGeom>
          <a:noFill/>
          <a:ln w="9525">
            <a:noFill/>
            <a:miter lim="800000"/>
            <a:headEnd/>
            <a:tailEnd/>
          </a:ln>
          <a:effectLst/>
        </p:spPr>
        <p:txBody>
          <a:bodyPr vert="horz" wrap="square" lIns="95061" tIns="47531" rIns="95061" bIns="47531" numCol="1" anchor="b" anchorCtr="0" compatLnSpc="1">
            <a:prstTxWarp prst="textNoShape">
              <a:avLst/>
            </a:prstTxWarp>
          </a:bodyPr>
          <a:lstStyle>
            <a:lvl1pPr defTabSz="950719">
              <a:defRPr sz="1200"/>
            </a:lvl1pPr>
          </a:lstStyle>
          <a:p>
            <a:pPr>
              <a:defRPr/>
            </a:pPr>
            <a:endParaRPr lang="en-US"/>
          </a:p>
        </p:txBody>
      </p:sp>
      <p:sp>
        <p:nvSpPr>
          <p:cNvPr id="106501" name="Rectangle 5"/>
          <p:cNvSpPr>
            <a:spLocks noGrp="1" noChangeArrowheads="1"/>
          </p:cNvSpPr>
          <p:nvPr>
            <p:ph type="sldNum" sz="quarter" idx="3"/>
          </p:nvPr>
        </p:nvSpPr>
        <p:spPr bwMode="auto">
          <a:xfrm>
            <a:off x="5353050" y="6827838"/>
            <a:ext cx="4094163" cy="358775"/>
          </a:xfrm>
          <a:prstGeom prst="rect">
            <a:avLst/>
          </a:prstGeom>
          <a:noFill/>
          <a:ln w="9525">
            <a:noFill/>
            <a:miter lim="800000"/>
            <a:headEnd/>
            <a:tailEnd/>
          </a:ln>
          <a:effectLst/>
        </p:spPr>
        <p:txBody>
          <a:bodyPr vert="horz" wrap="square" lIns="95061" tIns="47531" rIns="95061" bIns="47531" numCol="1" anchor="b" anchorCtr="0" compatLnSpc="1">
            <a:prstTxWarp prst="textNoShape">
              <a:avLst/>
            </a:prstTxWarp>
          </a:bodyPr>
          <a:lstStyle>
            <a:lvl1pPr algn="r" defTabSz="950719">
              <a:defRPr sz="1200"/>
            </a:lvl1pPr>
          </a:lstStyle>
          <a:p>
            <a:pPr>
              <a:defRPr/>
            </a:pPr>
            <a:fld id="{C218D804-3D0E-45E7-85BB-7C53214584E8}" type="slidenum">
              <a:rPr lang="en-US"/>
              <a:pPr>
                <a:defRPr/>
              </a:pPr>
              <a:t>‹#›</a:t>
            </a:fld>
            <a:endParaRPr lang="en-US"/>
          </a:p>
        </p:txBody>
      </p:sp>
    </p:spTree>
    <p:extLst>
      <p:ext uri="{BB962C8B-B14F-4D97-AF65-F5344CB8AC3E}">
        <p14:creationId xmlns:p14="http://schemas.microsoft.com/office/powerpoint/2010/main" val="503309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4094163" cy="360363"/>
          </a:xfrm>
          <a:prstGeom prst="rect">
            <a:avLst/>
          </a:prstGeom>
          <a:noFill/>
          <a:ln w="9525">
            <a:noFill/>
            <a:miter lim="800000"/>
            <a:headEnd/>
            <a:tailEnd/>
          </a:ln>
          <a:effectLst/>
        </p:spPr>
        <p:txBody>
          <a:bodyPr vert="horz" wrap="square" lIns="94092" tIns="47046" rIns="94092" bIns="47046" numCol="1" anchor="t" anchorCtr="0" compatLnSpc="1">
            <a:prstTxWarp prst="textNoShape">
              <a:avLst/>
            </a:prstTxWarp>
          </a:bodyPr>
          <a:lstStyle>
            <a:lvl1pPr>
              <a:defRPr sz="1200"/>
            </a:lvl1pPr>
          </a:lstStyle>
          <a:p>
            <a:pPr>
              <a:defRPr/>
            </a:pPr>
            <a:endParaRPr lang="en-US"/>
          </a:p>
        </p:txBody>
      </p:sp>
      <p:sp>
        <p:nvSpPr>
          <p:cNvPr id="160771" name="Rectangle 3"/>
          <p:cNvSpPr>
            <a:spLocks noGrp="1" noChangeArrowheads="1"/>
          </p:cNvSpPr>
          <p:nvPr>
            <p:ph type="dt" idx="1"/>
          </p:nvPr>
        </p:nvSpPr>
        <p:spPr bwMode="auto">
          <a:xfrm>
            <a:off x="5353050" y="0"/>
            <a:ext cx="4094163" cy="360363"/>
          </a:xfrm>
          <a:prstGeom prst="rect">
            <a:avLst/>
          </a:prstGeom>
          <a:noFill/>
          <a:ln w="9525">
            <a:noFill/>
            <a:miter lim="800000"/>
            <a:headEnd/>
            <a:tailEnd/>
          </a:ln>
          <a:effectLst/>
        </p:spPr>
        <p:txBody>
          <a:bodyPr vert="horz" wrap="square" lIns="94092" tIns="47046" rIns="94092" bIns="47046" numCol="1" anchor="t" anchorCtr="0" compatLnSpc="1">
            <a:prstTxWarp prst="textNoShape">
              <a:avLst/>
            </a:prstTxWarp>
          </a:bodyPr>
          <a:lstStyle>
            <a:lvl1pPr algn="r">
              <a:defRPr sz="1200"/>
            </a:lvl1pPr>
          </a:lstStyle>
          <a:p>
            <a:pPr>
              <a:defRPr/>
            </a:pPr>
            <a:endParaRPr lang="en-US"/>
          </a:p>
        </p:txBody>
      </p:sp>
      <p:sp>
        <p:nvSpPr>
          <p:cNvPr id="134148" name="Rectangle 4"/>
          <p:cNvSpPr>
            <a:spLocks noGrp="1" noRot="1" noChangeAspect="1" noChangeArrowheads="1" noTextEdit="1"/>
          </p:cNvSpPr>
          <p:nvPr>
            <p:ph type="sldImg" idx="2"/>
          </p:nvPr>
        </p:nvSpPr>
        <p:spPr bwMode="auto">
          <a:xfrm>
            <a:off x="2927350" y="538163"/>
            <a:ext cx="3594100" cy="2695575"/>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944563" y="3414713"/>
            <a:ext cx="7559675" cy="3235325"/>
          </a:xfrm>
          <a:prstGeom prst="rect">
            <a:avLst/>
          </a:prstGeom>
          <a:noFill/>
          <a:ln w="9525">
            <a:noFill/>
            <a:miter lim="800000"/>
            <a:headEnd/>
            <a:tailEnd/>
          </a:ln>
          <a:effectLst/>
        </p:spPr>
        <p:txBody>
          <a:bodyPr vert="horz" wrap="square" lIns="94092" tIns="47046" rIns="94092" bIns="47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0774" name="Rectangle 6"/>
          <p:cNvSpPr>
            <a:spLocks noGrp="1" noChangeArrowheads="1"/>
          </p:cNvSpPr>
          <p:nvPr>
            <p:ph type="ftr" sz="quarter" idx="4"/>
          </p:nvPr>
        </p:nvSpPr>
        <p:spPr bwMode="auto">
          <a:xfrm>
            <a:off x="0" y="6826250"/>
            <a:ext cx="4094163" cy="360363"/>
          </a:xfrm>
          <a:prstGeom prst="rect">
            <a:avLst/>
          </a:prstGeom>
          <a:noFill/>
          <a:ln w="9525">
            <a:noFill/>
            <a:miter lim="800000"/>
            <a:headEnd/>
            <a:tailEnd/>
          </a:ln>
          <a:effectLst/>
        </p:spPr>
        <p:txBody>
          <a:bodyPr vert="horz" wrap="square" lIns="94092" tIns="47046" rIns="94092" bIns="47046" numCol="1" anchor="b" anchorCtr="0" compatLnSpc="1">
            <a:prstTxWarp prst="textNoShape">
              <a:avLst/>
            </a:prstTxWarp>
          </a:bodyPr>
          <a:lstStyle>
            <a:lvl1pPr>
              <a:defRPr sz="1200"/>
            </a:lvl1pPr>
          </a:lstStyle>
          <a:p>
            <a:pPr>
              <a:defRPr/>
            </a:pPr>
            <a:endParaRPr lang="en-US"/>
          </a:p>
        </p:txBody>
      </p:sp>
      <p:sp>
        <p:nvSpPr>
          <p:cNvPr id="160775" name="Rectangle 7"/>
          <p:cNvSpPr>
            <a:spLocks noGrp="1" noChangeArrowheads="1"/>
          </p:cNvSpPr>
          <p:nvPr>
            <p:ph type="sldNum" sz="quarter" idx="5"/>
          </p:nvPr>
        </p:nvSpPr>
        <p:spPr bwMode="auto">
          <a:xfrm>
            <a:off x="5353050" y="6826250"/>
            <a:ext cx="4094163" cy="360363"/>
          </a:xfrm>
          <a:prstGeom prst="rect">
            <a:avLst/>
          </a:prstGeom>
          <a:noFill/>
          <a:ln w="9525">
            <a:noFill/>
            <a:miter lim="800000"/>
            <a:headEnd/>
            <a:tailEnd/>
          </a:ln>
          <a:effectLst/>
        </p:spPr>
        <p:txBody>
          <a:bodyPr vert="horz" wrap="square" lIns="94092" tIns="47046" rIns="94092" bIns="47046" numCol="1" anchor="b" anchorCtr="0" compatLnSpc="1">
            <a:prstTxWarp prst="textNoShape">
              <a:avLst/>
            </a:prstTxWarp>
          </a:bodyPr>
          <a:lstStyle>
            <a:lvl1pPr algn="r">
              <a:defRPr sz="1200"/>
            </a:lvl1pPr>
          </a:lstStyle>
          <a:p>
            <a:pPr>
              <a:defRPr/>
            </a:pPr>
            <a:fld id="{217FD997-2975-4905-8859-F6611B8F0CDA}" type="slidenum">
              <a:rPr lang="en-US"/>
              <a:pPr>
                <a:defRPr/>
              </a:pPr>
              <a:t>‹#›</a:t>
            </a:fld>
            <a:endParaRPr lang="en-US"/>
          </a:p>
        </p:txBody>
      </p:sp>
    </p:spTree>
    <p:extLst>
      <p:ext uri="{BB962C8B-B14F-4D97-AF65-F5344CB8AC3E}">
        <p14:creationId xmlns:p14="http://schemas.microsoft.com/office/powerpoint/2010/main" val="577832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7FD997-2975-4905-8859-F6611B8F0CDA}" type="slidenum">
              <a:rPr lang="en-US" smtClean="0"/>
              <a:pPr>
                <a:defRPr/>
              </a:pPr>
              <a:t>20</a:t>
            </a:fld>
            <a:endParaRPr lang="en-US"/>
          </a:p>
        </p:txBody>
      </p:sp>
    </p:spTree>
    <p:extLst>
      <p:ext uri="{BB962C8B-B14F-4D97-AF65-F5344CB8AC3E}">
        <p14:creationId xmlns:p14="http://schemas.microsoft.com/office/powerpoint/2010/main" val="393966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7FD997-2975-4905-8859-F6611B8F0CDA}" type="slidenum">
              <a:rPr lang="en-US" smtClean="0"/>
              <a:pPr>
                <a:defRPr/>
              </a:pPr>
              <a:t>30</a:t>
            </a:fld>
            <a:endParaRPr lang="en-US"/>
          </a:p>
        </p:txBody>
      </p:sp>
    </p:spTree>
    <p:extLst>
      <p:ext uri="{BB962C8B-B14F-4D97-AF65-F5344CB8AC3E}">
        <p14:creationId xmlns:p14="http://schemas.microsoft.com/office/powerpoint/2010/main" val="16149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7FD997-2975-4905-8859-F6611B8F0CDA}" type="slidenum">
              <a:rPr lang="en-US" smtClean="0"/>
              <a:pPr>
                <a:defRPr/>
              </a:pPr>
              <a:t>32</a:t>
            </a:fld>
            <a:endParaRPr lang="en-US"/>
          </a:p>
        </p:txBody>
      </p:sp>
    </p:spTree>
    <p:extLst>
      <p:ext uri="{BB962C8B-B14F-4D97-AF65-F5344CB8AC3E}">
        <p14:creationId xmlns:p14="http://schemas.microsoft.com/office/powerpoint/2010/main" val="248101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implicit</a:t>
            </a:r>
            <a:r>
              <a:rPr lang="en-US" baseline="0" dirty="0" smtClean="0"/>
              <a:t> first argument of a </a:t>
            </a:r>
            <a:r>
              <a:rPr lang="en-US" baseline="0" smtClean="0"/>
              <a:t>non-static method is </a:t>
            </a:r>
            <a:r>
              <a:rPr lang="en-US" baseline="0" dirty="0" smtClean="0"/>
              <a:t>always “this”.  </a:t>
            </a:r>
            <a:endParaRPr lang="en-US" dirty="0"/>
          </a:p>
        </p:txBody>
      </p:sp>
      <p:sp>
        <p:nvSpPr>
          <p:cNvPr id="4" name="Slide Number Placeholder 3"/>
          <p:cNvSpPr>
            <a:spLocks noGrp="1"/>
          </p:cNvSpPr>
          <p:nvPr>
            <p:ph type="sldNum" sz="quarter" idx="10"/>
          </p:nvPr>
        </p:nvSpPr>
        <p:spPr/>
        <p:txBody>
          <a:bodyPr/>
          <a:lstStyle/>
          <a:p>
            <a:pPr>
              <a:defRPr/>
            </a:pPr>
            <a:fld id="{217FD997-2975-4905-8859-F6611B8F0CDA}" type="slidenum">
              <a:rPr lang="en-US" smtClean="0"/>
              <a:pPr>
                <a:defRPr/>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48A34A2-FF22-449D-BE54-03C315D97844}" type="slidenum">
              <a:rPr lang="en-US" smtClean="0"/>
              <a:pPr/>
              <a:t>83</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n-US" smtClean="0"/>
              <a:t>Defining constants using an enum rather than putting them in an interface and implementing the interface.  ASM predates the addition of enums to Java.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733F59A-930A-457E-B1DC-0C4C46008B64}" type="slidenum">
              <a:rPr lang="en-US" smtClean="0"/>
              <a:pPr/>
              <a:t>84</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sz="1000" dirty="0" smtClean="0"/>
              <a:t>Parameters </a:t>
            </a:r>
          </a:p>
          <a:p>
            <a:pPr eaLnBrk="1" hangingPunct="1"/>
            <a:r>
              <a:rPr lang="en-US" sz="1000" dirty="0" smtClean="0"/>
              <a:t>	</a:t>
            </a:r>
            <a:r>
              <a:rPr lang="en-US" sz="1000" dirty="0" err="1" smtClean="0"/>
              <a:t>int</a:t>
            </a:r>
            <a:r>
              <a:rPr lang="en-US" sz="1000" dirty="0" smtClean="0"/>
              <a:t> version - the class version.  We will always use V1_6</a:t>
            </a:r>
          </a:p>
          <a:p>
            <a:pPr eaLnBrk="1" hangingPunct="1"/>
            <a:r>
              <a:rPr lang="en-US" sz="1000" dirty="0" smtClean="0"/>
              <a:t>	</a:t>
            </a:r>
            <a:r>
              <a:rPr lang="en-US" sz="1000" dirty="0" err="1" smtClean="0"/>
              <a:t>int</a:t>
            </a:r>
            <a:r>
              <a:rPr lang="en-US" sz="1000" dirty="0" smtClean="0"/>
              <a:t> access - the class's access flags (see </a:t>
            </a:r>
            <a:r>
              <a:rPr lang="en-US" sz="1000" dirty="0" err="1" smtClean="0"/>
              <a:t>Opcodes</a:t>
            </a:r>
            <a:r>
              <a:rPr lang="en-US" sz="1000" dirty="0" smtClean="0"/>
              <a:t>). </a:t>
            </a:r>
          </a:p>
          <a:p>
            <a:pPr eaLnBrk="1" hangingPunct="1"/>
            <a:r>
              <a:rPr lang="en-US" sz="1000" dirty="0" smtClean="0"/>
              <a:t>		This parameter also indicates if the class is deprecated.</a:t>
            </a:r>
          </a:p>
          <a:p>
            <a:pPr eaLnBrk="1" hangingPunct="1"/>
            <a:r>
              <a:rPr lang="en-US" sz="1000" dirty="0" smtClean="0"/>
              <a:t>	String name - the internal name of the class (see </a:t>
            </a:r>
            <a:r>
              <a:rPr lang="en-US" sz="1000" dirty="0" err="1" smtClean="0"/>
              <a:t>getInternalName</a:t>
            </a:r>
            <a:r>
              <a:rPr lang="en-US" sz="1000" dirty="0" smtClean="0"/>
              <a:t>).</a:t>
            </a:r>
          </a:p>
          <a:p>
            <a:pPr eaLnBrk="1" hangingPunct="1"/>
            <a:r>
              <a:rPr lang="en-US" sz="1000" dirty="0" smtClean="0"/>
              <a:t>	String signature - the signature of this class. May be null if the </a:t>
            </a:r>
          </a:p>
          <a:p>
            <a:pPr eaLnBrk="1" hangingPunct="1"/>
            <a:r>
              <a:rPr lang="en-US" sz="1000" dirty="0" smtClean="0"/>
              <a:t>		class is not a generic one, and does not extend or implement </a:t>
            </a:r>
          </a:p>
          <a:p>
            <a:pPr eaLnBrk="1" hangingPunct="1"/>
            <a:r>
              <a:rPr lang="en-US" sz="1000" dirty="0" smtClean="0"/>
              <a:t>		generic classes or interfaces.</a:t>
            </a:r>
          </a:p>
          <a:p>
            <a:pPr eaLnBrk="1" hangingPunct="1"/>
            <a:r>
              <a:rPr lang="en-US" sz="1000" dirty="0" smtClean="0"/>
              <a:t>	String </a:t>
            </a:r>
            <a:r>
              <a:rPr lang="en-US" sz="1000" dirty="0" err="1" smtClean="0"/>
              <a:t>superName</a:t>
            </a:r>
            <a:r>
              <a:rPr lang="en-US" sz="1000" dirty="0" smtClean="0"/>
              <a:t> - the internal of name of the super</a:t>
            </a:r>
          </a:p>
          <a:p>
            <a:pPr eaLnBrk="1" hangingPunct="1"/>
            <a:r>
              <a:rPr lang="en-US" sz="1000" dirty="0" smtClean="0"/>
              <a:t>		 class (see </a:t>
            </a:r>
            <a:r>
              <a:rPr lang="en-US" sz="1000" dirty="0" err="1" smtClean="0"/>
              <a:t>getInternalName</a:t>
            </a:r>
            <a:r>
              <a:rPr lang="en-US" sz="1000" dirty="0" smtClean="0"/>
              <a:t>). </a:t>
            </a:r>
          </a:p>
          <a:p>
            <a:pPr eaLnBrk="1" hangingPunct="1"/>
            <a:r>
              <a:rPr lang="en-US" sz="1000" dirty="0" smtClean="0"/>
              <a:t>	For interfaces, the super class is Object. May be null, but only </a:t>
            </a:r>
          </a:p>
          <a:p>
            <a:pPr eaLnBrk="1" hangingPunct="1"/>
            <a:r>
              <a:rPr lang="en-US" sz="1000" dirty="0" smtClean="0"/>
              <a:t>		for the Object class.</a:t>
            </a:r>
          </a:p>
          <a:p>
            <a:pPr eaLnBrk="1" hangingPunct="1"/>
            <a:r>
              <a:rPr lang="en-US" sz="1000" dirty="0" smtClean="0"/>
              <a:t>	String[] interfaces - the internal names of the class's interfaces </a:t>
            </a:r>
          </a:p>
          <a:p>
            <a:pPr eaLnBrk="1" hangingPunct="1"/>
            <a:r>
              <a:rPr lang="en-US" sz="1000" dirty="0" smtClean="0"/>
              <a:t>	(see </a:t>
            </a:r>
            <a:r>
              <a:rPr lang="en-US" sz="1000" dirty="0" err="1" smtClean="0"/>
              <a:t>getInternalName</a:t>
            </a:r>
            <a:r>
              <a:rPr lang="en-US" sz="1000" dirty="0" smtClean="0"/>
              <a:t>). May be null.</a:t>
            </a:r>
          </a:p>
          <a:p>
            <a:pPr eaLnBrk="1" hangingPunct="1"/>
            <a:r>
              <a:rPr lang="en-US" sz="1000" dirty="0" smtClean="0"/>
              <a:t>		</a:t>
            </a:r>
          </a:p>
          <a:p>
            <a:pPr eaLnBrk="1" hangingPunct="1"/>
            <a:endParaRPr lang="en-US"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The following is copied verbatim out of the </a:t>
            </a:r>
            <a:r>
              <a:rPr lang="en-US" dirty="0" err="1" smtClean="0"/>
              <a:t>asm</a:t>
            </a:r>
            <a:r>
              <a:rPr lang="en-US" dirty="0" smtClean="0"/>
              <a:t> manual</a:t>
            </a:r>
          </a:p>
          <a:p>
            <a:endParaRPr lang="en-US" dirty="0" smtClean="0"/>
          </a:p>
          <a:p>
            <a:r>
              <a:rPr lang="en-US" sz="1200" b="1" kern="1200" baseline="0" dirty="0" smtClean="0">
                <a:solidFill>
                  <a:schemeClr val="tx1"/>
                </a:solidFill>
                <a:latin typeface="Arial" charset="0"/>
                <a:ea typeface="+mn-ea"/>
                <a:cs typeface="+mn-cs"/>
              </a:rPr>
              <a:t>Using generated classes</a:t>
            </a:r>
          </a:p>
          <a:p>
            <a:r>
              <a:rPr lang="en-US" sz="1200" kern="1200" baseline="0" dirty="0" smtClean="0">
                <a:solidFill>
                  <a:schemeClr val="tx1"/>
                </a:solidFill>
                <a:latin typeface="Arial" charset="0"/>
                <a:ea typeface="+mn-ea"/>
                <a:cs typeface="+mn-cs"/>
              </a:rPr>
              <a:t>The previous byte array can be stored in a </a:t>
            </a:r>
            <a:r>
              <a:rPr lang="en-US" sz="1200" kern="1200" baseline="0" dirty="0" err="1" smtClean="0">
                <a:solidFill>
                  <a:schemeClr val="tx1"/>
                </a:solidFill>
                <a:latin typeface="Arial" charset="0"/>
                <a:ea typeface="+mn-ea"/>
                <a:cs typeface="+mn-cs"/>
              </a:rPr>
              <a:t>Comparable.class</a:t>
            </a:r>
            <a:r>
              <a:rPr lang="en-US" sz="1200" kern="1200" baseline="0" dirty="0" smtClean="0">
                <a:solidFill>
                  <a:schemeClr val="tx1"/>
                </a:solidFill>
                <a:latin typeface="Arial" charset="0"/>
                <a:ea typeface="+mn-ea"/>
                <a:cs typeface="+mn-cs"/>
              </a:rPr>
              <a:t> file for future</a:t>
            </a:r>
          </a:p>
          <a:p>
            <a:r>
              <a:rPr lang="en-US" sz="1200" kern="1200" baseline="0" dirty="0" smtClean="0">
                <a:solidFill>
                  <a:schemeClr val="tx1"/>
                </a:solidFill>
                <a:latin typeface="Arial" charset="0"/>
                <a:ea typeface="+mn-ea"/>
                <a:cs typeface="+mn-cs"/>
              </a:rPr>
              <a:t>use. Alternatively it can be loaded dynamically with a </a:t>
            </a:r>
            <a:r>
              <a:rPr lang="en-US" sz="1200" kern="1200" baseline="0" dirty="0" err="1" smtClean="0">
                <a:solidFill>
                  <a:schemeClr val="tx1"/>
                </a:solidFill>
                <a:latin typeface="Arial" charset="0"/>
                <a:ea typeface="+mn-ea"/>
                <a:cs typeface="+mn-cs"/>
              </a:rPr>
              <a:t>ClassLoader</a:t>
            </a:r>
            <a:r>
              <a:rPr lang="en-US" sz="1200" kern="1200" baseline="0" dirty="0" smtClean="0">
                <a:solidFill>
                  <a:schemeClr val="tx1"/>
                </a:solidFill>
                <a:latin typeface="Arial" charset="0"/>
                <a:ea typeface="+mn-ea"/>
                <a:cs typeface="+mn-cs"/>
              </a:rPr>
              <a:t>. One</a:t>
            </a:r>
          </a:p>
          <a:p>
            <a:r>
              <a:rPr lang="en-US" sz="1200" kern="1200" baseline="0" dirty="0" smtClean="0">
                <a:solidFill>
                  <a:schemeClr val="tx1"/>
                </a:solidFill>
                <a:latin typeface="Arial" charset="0"/>
                <a:ea typeface="+mn-ea"/>
                <a:cs typeface="+mn-cs"/>
              </a:rPr>
              <a:t>method is to define a </a:t>
            </a:r>
            <a:r>
              <a:rPr lang="en-US" sz="1200" kern="1200" baseline="0" dirty="0" err="1" smtClean="0">
                <a:solidFill>
                  <a:schemeClr val="tx1"/>
                </a:solidFill>
                <a:latin typeface="Arial" charset="0"/>
                <a:ea typeface="+mn-ea"/>
                <a:cs typeface="+mn-cs"/>
              </a:rPr>
              <a:t>ClassLoader</a:t>
            </a:r>
            <a:r>
              <a:rPr lang="en-US" sz="1200" kern="1200" baseline="0" dirty="0" smtClean="0">
                <a:solidFill>
                  <a:schemeClr val="tx1"/>
                </a:solidFill>
                <a:latin typeface="Arial" charset="0"/>
                <a:ea typeface="+mn-ea"/>
                <a:cs typeface="+mn-cs"/>
              </a:rPr>
              <a:t> subclass whose </a:t>
            </a:r>
            <a:r>
              <a:rPr lang="en-US" sz="1200" kern="1200" baseline="0" dirty="0" err="1" smtClean="0">
                <a:solidFill>
                  <a:schemeClr val="tx1"/>
                </a:solidFill>
                <a:latin typeface="Arial" charset="0"/>
                <a:ea typeface="+mn-ea"/>
                <a:cs typeface="+mn-cs"/>
              </a:rPr>
              <a:t>defineClass</a:t>
            </a:r>
            <a:r>
              <a:rPr lang="en-US" sz="1200" kern="1200" baseline="0" dirty="0" smtClean="0">
                <a:solidFill>
                  <a:schemeClr val="tx1"/>
                </a:solidFill>
                <a:latin typeface="Arial" charset="0"/>
                <a:ea typeface="+mn-ea"/>
                <a:cs typeface="+mn-cs"/>
              </a:rPr>
              <a:t> method is</a:t>
            </a:r>
          </a:p>
          <a:p>
            <a:r>
              <a:rPr lang="en-US" sz="1200" kern="1200" baseline="0" dirty="0" smtClean="0">
                <a:solidFill>
                  <a:schemeClr val="tx1"/>
                </a:solidFill>
                <a:latin typeface="Arial" charset="0"/>
                <a:ea typeface="+mn-ea"/>
                <a:cs typeface="+mn-cs"/>
              </a:rPr>
              <a:t>public:</a:t>
            </a:r>
          </a:p>
          <a:p>
            <a:r>
              <a:rPr lang="en-US" sz="1200" kern="1200" baseline="0" dirty="0" smtClean="0">
                <a:solidFill>
                  <a:schemeClr val="tx1"/>
                </a:solidFill>
                <a:latin typeface="Arial" charset="0"/>
                <a:ea typeface="+mn-ea"/>
                <a:cs typeface="+mn-cs"/>
              </a:rPr>
              <a:t>class </a:t>
            </a:r>
            <a:r>
              <a:rPr lang="en-US" sz="1200" kern="1200" baseline="0" dirty="0" err="1" smtClean="0">
                <a:solidFill>
                  <a:schemeClr val="tx1"/>
                </a:solidFill>
                <a:latin typeface="Arial" charset="0"/>
                <a:ea typeface="+mn-ea"/>
                <a:cs typeface="+mn-cs"/>
              </a:rPr>
              <a:t>MyClassLoader</a:t>
            </a:r>
            <a:r>
              <a:rPr lang="en-US" sz="1200" kern="1200" baseline="0" dirty="0" smtClean="0">
                <a:solidFill>
                  <a:schemeClr val="tx1"/>
                </a:solidFill>
                <a:latin typeface="Arial" charset="0"/>
                <a:ea typeface="+mn-ea"/>
                <a:cs typeface="+mn-cs"/>
              </a:rPr>
              <a:t> extends </a:t>
            </a:r>
            <a:r>
              <a:rPr lang="en-US" sz="1200" kern="1200" baseline="0" dirty="0" err="1" smtClean="0">
                <a:solidFill>
                  <a:schemeClr val="tx1"/>
                </a:solidFill>
                <a:latin typeface="Arial" charset="0"/>
                <a:ea typeface="+mn-ea"/>
                <a:cs typeface="+mn-cs"/>
              </a:rPr>
              <a:t>ClassLoader</a:t>
            </a:r>
            <a:r>
              <a:rPr lang="en-US" sz="1200" kern="1200" baseline="0" dirty="0" smtClean="0">
                <a:solidFill>
                  <a:schemeClr val="tx1"/>
                </a:solidFill>
                <a:latin typeface="Arial" charset="0"/>
                <a:ea typeface="+mn-ea"/>
                <a:cs typeface="+mn-cs"/>
              </a:rPr>
              <a:t> {</a:t>
            </a:r>
          </a:p>
          <a:p>
            <a:r>
              <a:rPr lang="en-US" sz="1200" kern="1200" baseline="0" dirty="0" smtClean="0">
                <a:solidFill>
                  <a:schemeClr val="tx1"/>
                </a:solidFill>
                <a:latin typeface="Arial" charset="0"/>
                <a:ea typeface="+mn-ea"/>
                <a:cs typeface="+mn-cs"/>
              </a:rPr>
              <a:t>public Class </a:t>
            </a:r>
            <a:r>
              <a:rPr lang="en-US" sz="1200" kern="1200" baseline="0" dirty="0" err="1" smtClean="0">
                <a:solidFill>
                  <a:schemeClr val="tx1"/>
                </a:solidFill>
                <a:latin typeface="Arial" charset="0"/>
                <a:ea typeface="+mn-ea"/>
                <a:cs typeface="+mn-cs"/>
              </a:rPr>
              <a:t>defineClass</a:t>
            </a:r>
            <a:r>
              <a:rPr lang="en-US" sz="1200" kern="1200" baseline="0" dirty="0" smtClean="0">
                <a:solidFill>
                  <a:schemeClr val="tx1"/>
                </a:solidFill>
                <a:latin typeface="Arial" charset="0"/>
                <a:ea typeface="+mn-ea"/>
                <a:cs typeface="+mn-cs"/>
              </a:rPr>
              <a:t>(String name, byte[] b) {</a:t>
            </a:r>
          </a:p>
          <a:p>
            <a:r>
              <a:rPr lang="en-US" sz="1200" kern="1200" baseline="0" dirty="0" smtClean="0">
                <a:solidFill>
                  <a:schemeClr val="tx1"/>
                </a:solidFill>
                <a:latin typeface="Arial" charset="0"/>
                <a:ea typeface="+mn-ea"/>
                <a:cs typeface="+mn-cs"/>
              </a:rPr>
              <a:t>17</a:t>
            </a:r>
          </a:p>
          <a:p>
            <a:r>
              <a:rPr lang="en-US" sz="1200" i="1" kern="1200" baseline="0" dirty="0" smtClean="0">
                <a:solidFill>
                  <a:schemeClr val="tx1"/>
                </a:solidFill>
                <a:latin typeface="Arial" charset="0"/>
                <a:ea typeface="+mn-ea"/>
                <a:cs typeface="+mn-cs"/>
              </a:rPr>
              <a:t>2 Classes</a:t>
            </a:r>
          </a:p>
          <a:p>
            <a:r>
              <a:rPr lang="en-US" sz="1200" kern="1200" baseline="0" dirty="0" smtClean="0">
                <a:solidFill>
                  <a:schemeClr val="tx1"/>
                </a:solidFill>
                <a:latin typeface="Arial" charset="0"/>
                <a:ea typeface="+mn-ea"/>
                <a:cs typeface="+mn-cs"/>
              </a:rPr>
              <a:t>return </a:t>
            </a:r>
            <a:r>
              <a:rPr lang="en-US" sz="1200" kern="1200" baseline="0" dirty="0" err="1" smtClean="0">
                <a:solidFill>
                  <a:schemeClr val="tx1"/>
                </a:solidFill>
                <a:latin typeface="Arial" charset="0"/>
                <a:ea typeface="+mn-ea"/>
                <a:cs typeface="+mn-cs"/>
              </a:rPr>
              <a:t>defineClass</a:t>
            </a:r>
            <a:r>
              <a:rPr lang="en-US" sz="1200" kern="1200" baseline="0" dirty="0" smtClean="0">
                <a:solidFill>
                  <a:schemeClr val="tx1"/>
                </a:solidFill>
                <a:latin typeface="Arial" charset="0"/>
                <a:ea typeface="+mn-ea"/>
                <a:cs typeface="+mn-cs"/>
              </a:rPr>
              <a:t>(name, b, 0, </a:t>
            </a:r>
            <a:r>
              <a:rPr lang="en-US" sz="1200" kern="1200" baseline="0" dirty="0" err="1" smtClean="0">
                <a:solidFill>
                  <a:schemeClr val="tx1"/>
                </a:solidFill>
                <a:latin typeface="Arial" charset="0"/>
                <a:ea typeface="+mn-ea"/>
                <a:cs typeface="+mn-cs"/>
              </a:rPr>
              <a:t>b.length</a:t>
            </a:r>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Then the generated class can be loaded directly with:</a:t>
            </a:r>
          </a:p>
          <a:p>
            <a:r>
              <a:rPr lang="en-US" sz="1200" kern="1200" baseline="0" dirty="0" smtClean="0">
                <a:solidFill>
                  <a:schemeClr val="tx1"/>
                </a:solidFill>
                <a:latin typeface="Arial" charset="0"/>
                <a:ea typeface="+mn-ea"/>
                <a:cs typeface="+mn-cs"/>
              </a:rPr>
              <a:t>Class c = </a:t>
            </a:r>
            <a:r>
              <a:rPr lang="en-US" sz="1200" kern="1200" baseline="0" dirty="0" err="1" smtClean="0">
                <a:solidFill>
                  <a:schemeClr val="tx1"/>
                </a:solidFill>
                <a:latin typeface="Arial" charset="0"/>
                <a:ea typeface="+mn-ea"/>
                <a:cs typeface="+mn-cs"/>
              </a:rPr>
              <a:t>myClassLoader.defineClass</a:t>
            </a:r>
            <a:r>
              <a:rPr lang="en-US" sz="1200" kern="1200" baseline="0" dirty="0" smtClean="0">
                <a:solidFill>
                  <a:schemeClr val="tx1"/>
                </a:solidFill>
                <a:latin typeface="Arial" charset="0"/>
                <a:ea typeface="+mn-ea"/>
                <a:cs typeface="+mn-cs"/>
              </a:rPr>
              <a:t>("</a:t>
            </a:r>
            <a:r>
              <a:rPr lang="en-US" sz="1200" kern="1200" baseline="0" dirty="0" err="1" smtClean="0">
                <a:solidFill>
                  <a:schemeClr val="tx1"/>
                </a:solidFill>
                <a:latin typeface="Arial" charset="0"/>
                <a:ea typeface="+mn-ea"/>
                <a:cs typeface="+mn-cs"/>
              </a:rPr>
              <a:t>pkg.Comparable</a:t>
            </a:r>
            <a:r>
              <a:rPr lang="en-US" sz="1200" kern="1200" baseline="0" dirty="0" smtClean="0">
                <a:solidFill>
                  <a:schemeClr val="tx1"/>
                </a:solidFill>
                <a:latin typeface="Arial" charset="0"/>
                <a:ea typeface="+mn-ea"/>
                <a:cs typeface="+mn-cs"/>
              </a:rPr>
              <a:t>", b);</a:t>
            </a:r>
          </a:p>
          <a:p>
            <a:r>
              <a:rPr lang="en-US" sz="1200" kern="1200" baseline="0" dirty="0" smtClean="0">
                <a:solidFill>
                  <a:schemeClr val="tx1"/>
                </a:solidFill>
                <a:latin typeface="Arial" charset="0"/>
                <a:ea typeface="+mn-ea"/>
                <a:cs typeface="+mn-cs"/>
              </a:rPr>
              <a:t>Another method to load a generated class, which is probably cleaner, is to</a:t>
            </a:r>
          </a:p>
          <a:p>
            <a:r>
              <a:rPr lang="en-US" sz="1200" kern="1200" baseline="0" dirty="0" smtClean="0">
                <a:solidFill>
                  <a:schemeClr val="tx1"/>
                </a:solidFill>
                <a:latin typeface="Arial" charset="0"/>
                <a:ea typeface="+mn-ea"/>
                <a:cs typeface="+mn-cs"/>
              </a:rPr>
              <a:t>define a </a:t>
            </a:r>
            <a:r>
              <a:rPr lang="en-US" sz="1200" kern="1200" baseline="0" dirty="0" err="1" smtClean="0">
                <a:solidFill>
                  <a:schemeClr val="tx1"/>
                </a:solidFill>
                <a:latin typeface="Arial" charset="0"/>
                <a:ea typeface="+mn-ea"/>
                <a:cs typeface="+mn-cs"/>
              </a:rPr>
              <a:t>ClassLoader</a:t>
            </a:r>
            <a:r>
              <a:rPr lang="en-US" sz="1200" kern="1200" baseline="0" dirty="0" smtClean="0">
                <a:solidFill>
                  <a:schemeClr val="tx1"/>
                </a:solidFill>
                <a:latin typeface="Arial" charset="0"/>
                <a:ea typeface="+mn-ea"/>
                <a:cs typeface="+mn-cs"/>
              </a:rPr>
              <a:t> subclass whose </a:t>
            </a:r>
            <a:r>
              <a:rPr lang="en-US" sz="1200" kern="1200" baseline="0" dirty="0" err="1" smtClean="0">
                <a:solidFill>
                  <a:schemeClr val="tx1"/>
                </a:solidFill>
                <a:latin typeface="Arial" charset="0"/>
                <a:ea typeface="+mn-ea"/>
                <a:cs typeface="+mn-cs"/>
              </a:rPr>
              <a:t>findClass</a:t>
            </a:r>
            <a:r>
              <a:rPr lang="en-US" sz="1200" kern="1200" baseline="0" dirty="0" smtClean="0">
                <a:solidFill>
                  <a:schemeClr val="tx1"/>
                </a:solidFill>
                <a:latin typeface="Arial" charset="0"/>
                <a:ea typeface="+mn-ea"/>
                <a:cs typeface="+mn-cs"/>
              </a:rPr>
              <a:t> method is overridden in order</a:t>
            </a:r>
          </a:p>
          <a:p>
            <a:r>
              <a:rPr lang="en-US" sz="1200" kern="1200" baseline="0" dirty="0" smtClean="0">
                <a:solidFill>
                  <a:schemeClr val="tx1"/>
                </a:solidFill>
                <a:latin typeface="Arial" charset="0"/>
                <a:ea typeface="+mn-ea"/>
                <a:cs typeface="+mn-cs"/>
              </a:rPr>
              <a:t>to generate the requested class on the fly:</a:t>
            </a:r>
          </a:p>
          <a:p>
            <a:r>
              <a:rPr lang="en-US" sz="1200" kern="1200" baseline="0" dirty="0" smtClean="0">
                <a:solidFill>
                  <a:schemeClr val="tx1"/>
                </a:solidFill>
                <a:latin typeface="Arial" charset="0"/>
                <a:ea typeface="+mn-ea"/>
                <a:cs typeface="+mn-cs"/>
              </a:rPr>
              <a:t>class </a:t>
            </a:r>
            <a:r>
              <a:rPr lang="en-US" sz="1200" kern="1200" baseline="0" dirty="0" err="1" smtClean="0">
                <a:solidFill>
                  <a:schemeClr val="tx1"/>
                </a:solidFill>
                <a:latin typeface="Arial" charset="0"/>
                <a:ea typeface="+mn-ea"/>
                <a:cs typeface="+mn-cs"/>
              </a:rPr>
              <a:t>StubClassLoader</a:t>
            </a:r>
            <a:r>
              <a:rPr lang="en-US" sz="1200" kern="1200" baseline="0" dirty="0" smtClean="0">
                <a:solidFill>
                  <a:schemeClr val="tx1"/>
                </a:solidFill>
                <a:latin typeface="Arial" charset="0"/>
                <a:ea typeface="+mn-ea"/>
                <a:cs typeface="+mn-cs"/>
              </a:rPr>
              <a:t> extends </a:t>
            </a:r>
            <a:r>
              <a:rPr lang="en-US" sz="1200" kern="1200" baseline="0" dirty="0" err="1" smtClean="0">
                <a:solidFill>
                  <a:schemeClr val="tx1"/>
                </a:solidFill>
                <a:latin typeface="Arial" charset="0"/>
                <a:ea typeface="+mn-ea"/>
                <a:cs typeface="+mn-cs"/>
              </a:rPr>
              <a:t>ClassLoader</a:t>
            </a:r>
            <a:r>
              <a:rPr lang="en-US" sz="1200" kern="1200" baseline="0" dirty="0" smtClean="0">
                <a:solidFill>
                  <a:schemeClr val="tx1"/>
                </a:solidFill>
                <a:latin typeface="Arial" charset="0"/>
                <a:ea typeface="+mn-ea"/>
                <a:cs typeface="+mn-cs"/>
              </a:rPr>
              <a:t> {</a:t>
            </a:r>
          </a:p>
          <a:p>
            <a:r>
              <a:rPr lang="en-US" sz="1200" kern="1200" baseline="0" dirty="0" smtClean="0">
                <a:solidFill>
                  <a:schemeClr val="tx1"/>
                </a:solidFill>
                <a:latin typeface="Arial" charset="0"/>
                <a:ea typeface="+mn-ea"/>
                <a:cs typeface="+mn-cs"/>
              </a:rPr>
              <a:t>@Override</a:t>
            </a:r>
          </a:p>
          <a:p>
            <a:r>
              <a:rPr lang="en-US" sz="1200" kern="1200" baseline="0" dirty="0" smtClean="0">
                <a:solidFill>
                  <a:schemeClr val="tx1"/>
                </a:solidFill>
                <a:latin typeface="Arial" charset="0"/>
                <a:ea typeface="+mn-ea"/>
                <a:cs typeface="+mn-cs"/>
              </a:rPr>
              <a:t>protected Class </a:t>
            </a:r>
            <a:r>
              <a:rPr lang="en-US" sz="1200" kern="1200" baseline="0" dirty="0" err="1" smtClean="0">
                <a:solidFill>
                  <a:schemeClr val="tx1"/>
                </a:solidFill>
                <a:latin typeface="Arial" charset="0"/>
                <a:ea typeface="+mn-ea"/>
                <a:cs typeface="+mn-cs"/>
              </a:rPr>
              <a:t>findClass</a:t>
            </a:r>
            <a:r>
              <a:rPr lang="en-US" sz="1200" kern="1200" baseline="0" dirty="0" smtClean="0">
                <a:solidFill>
                  <a:schemeClr val="tx1"/>
                </a:solidFill>
                <a:latin typeface="Arial" charset="0"/>
                <a:ea typeface="+mn-ea"/>
                <a:cs typeface="+mn-cs"/>
              </a:rPr>
              <a:t>(String name)</a:t>
            </a:r>
          </a:p>
          <a:p>
            <a:r>
              <a:rPr lang="en-US" sz="1200" kern="1200" baseline="0" dirty="0" smtClean="0">
                <a:solidFill>
                  <a:schemeClr val="tx1"/>
                </a:solidFill>
                <a:latin typeface="Arial" charset="0"/>
                <a:ea typeface="+mn-ea"/>
                <a:cs typeface="+mn-cs"/>
              </a:rPr>
              <a:t>throws </a:t>
            </a:r>
            <a:r>
              <a:rPr lang="en-US" sz="1200" kern="1200" baseline="0" dirty="0" err="1" smtClean="0">
                <a:solidFill>
                  <a:schemeClr val="tx1"/>
                </a:solidFill>
                <a:latin typeface="Arial" charset="0"/>
                <a:ea typeface="+mn-ea"/>
                <a:cs typeface="+mn-cs"/>
              </a:rPr>
              <a:t>ClassNotFoundException</a:t>
            </a:r>
            <a:r>
              <a:rPr lang="en-US" sz="1200" kern="1200" baseline="0" dirty="0" smtClean="0">
                <a:solidFill>
                  <a:schemeClr val="tx1"/>
                </a:solidFill>
                <a:latin typeface="Arial" charset="0"/>
                <a:ea typeface="+mn-ea"/>
                <a:cs typeface="+mn-cs"/>
              </a:rPr>
              <a:t> {</a:t>
            </a:r>
          </a:p>
          <a:p>
            <a:r>
              <a:rPr lang="en-US" sz="1200" kern="1200" baseline="0" dirty="0" smtClean="0">
                <a:solidFill>
                  <a:schemeClr val="tx1"/>
                </a:solidFill>
                <a:latin typeface="Arial" charset="0"/>
                <a:ea typeface="+mn-ea"/>
                <a:cs typeface="+mn-cs"/>
              </a:rPr>
              <a:t>if (</a:t>
            </a:r>
            <a:r>
              <a:rPr lang="en-US" sz="1200" kern="1200" baseline="0" dirty="0" err="1" smtClean="0">
                <a:solidFill>
                  <a:schemeClr val="tx1"/>
                </a:solidFill>
                <a:latin typeface="Arial" charset="0"/>
                <a:ea typeface="+mn-ea"/>
                <a:cs typeface="+mn-cs"/>
              </a:rPr>
              <a:t>name.endsWith</a:t>
            </a:r>
            <a:r>
              <a:rPr lang="en-US" sz="1200" kern="1200" baseline="0" dirty="0" smtClean="0">
                <a:solidFill>
                  <a:schemeClr val="tx1"/>
                </a:solidFill>
                <a:latin typeface="Arial" charset="0"/>
                <a:ea typeface="+mn-ea"/>
                <a:cs typeface="+mn-cs"/>
              </a:rPr>
              <a:t>("_Stub")) {</a:t>
            </a:r>
          </a:p>
          <a:p>
            <a:r>
              <a:rPr lang="en-US" sz="1200" kern="1200" baseline="0" dirty="0" err="1" smtClean="0">
                <a:solidFill>
                  <a:schemeClr val="tx1"/>
                </a:solidFill>
                <a:latin typeface="Arial" charset="0"/>
                <a:ea typeface="+mn-ea"/>
                <a:cs typeface="+mn-cs"/>
              </a:rPr>
              <a:t>ClassWriter</a:t>
            </a:r>
            <a:r>
              <a:rPr lang="en-US" sz="1200" kern="1200" baseline="0" dirty="0" smtClean="0">
                <a:solidFill>
                  <a:schemeClr val="tx1"/>
                </a:solidFill>
                <a:latin typeface="Arial" charset="0"/>
                <a:ea typeface="+mn-ea"/>
                <a:cs typeface="+mn-cs"/>
              </a:rPr>
              <a:t> </a:t>
            </a:r>
            <a:r>
              <a:rPr lang="en-US" sz="1200" kern="1200" baseline="0" dirty="0" err="1" smtClean="0">
                <a:solidFill>
                  <a:schemeClr val="tx1"/>
                </a:solidFill>
                <a:latin typeface="Arial" charset="0"/>
                <a:ea typeface="+mn-ea"/>
                <a:cs typeface="+mn-cs"/>
              </a:rPr>
              <a:t>cw</a:t>
            </a:r>
            <a:r>
              <a:rPr lang="en-US" sz="1200" kern="1200" baseline="0" dirty="0" smtClean="0">
                <a:solidFill>
                  <a:schemeClr val="tx1"/>
                </a:solidFill>
                <a:latin typeface="Arial" charset="0"/>
                <a:ea typeface="+mn-ea"/>
                <a:cs typeface="+mn-cs"/>
              </a:rPr>
              <a:t> = new </a:t>
            </a:r>
            <a:r>
              <a:rPr lang="en-US" sz="1200" kern="1200" baseline="0" dirty="0" err="1" smtClean="0">
                <a:solidFill>
                  <a:schemeClr val="tx1"/>
                </a:solidFill>
                <a:latin typeface="Arial" charset="0"/>
                <a:ea typeface="+mn-ea"/>
                <a:cs typeface="+mn-cs"/>
              </a:rPr>
              <a:t>ClassWriter</a:t>
            </a:r>
            <a:r>
              <a:rPr lang="en-US" sz="1200" kern="1200" baseline="0" dirty="0" smtClean="0">
                <a:solidFill>
                  <a:schemeClr val="tx1"/>
                </a:solidFill>
                <a:latin typeface="Arial" charset="0"/>
                <a:ea typeface="+mn-ea"/>
                <a:cs typeface="+mn-cs"/>
              </a:rPr>
              <a:t>(0);</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byte[] b = </a:t>
            </a:r>
            <a:r>
              <a:rPr lang="en-US" sz="1200" kern="1200" baseline="0" dirty="0" err="1" smtClean="0">
                <a:solidFill>
                  <a:schemeClr val="tx1"/>
                </a:solidFill>
                <a:latin typeface="Arial" charset="0"/>
                <a:ea typeface="+mn-ea"/>
                <a:cs typeface="+mn-cs"/>
              </a:rPr>
              <a:t>cw.toByteArray</a:t>
            </a:r>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return </a:t>
            </a:r>
            <a:r>
              <a:rPr lang="en-US" sz="1200" kern="1200" baseline="0" dirty="0" err="1" smtClean="0">
                <a:solidFill>
                  <a:schemeClr val="tx1"/>
                </a:solidFill>
                <a:latin typeface="Arial" charset="0"/>
                <a:ea typeface="+mn-ea"/>
                <a:cs typeface="+mn-cs"/>
              </a:rPr>
              <a:t>defineClass</a:t>
            </a:r>
            <a:r>
              <a:rPr lang="en-US" sz="1200" kern="1200" baseline="0" dirty="0" smtClean="0">
                <a:solidFill>
                  <a:schemeClr val="tx1"/>
                </a:solidFill>
                <a:latin typeface="Arial" charset="0"/>
                <a:ea typeface="+mn-ea"/>
                <a:cs typeface="+mn-cs"/>
              </a:rPr>
              <a:t>(name, b, 0, </a:t>
            </a:r>
            <a:r>
              <a:rPr lang="en-US" sz="1200" kern="1200" baseline="0" dirty="0" err="1" smtClean="0">
                <a:solidFill>
                  <a:schemeClr val="tx1"/>
                </a:solidFill>
                <a:latin typeface="Arial" charset="0"/>
                <a:ea typeface="+mn-ea"/>
                <a:cs typeface="+mn-cs"/>
              </a:rPr>
              <a:t>b.length</a:t>
            </a:r>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return </a:t>
            </a:r>
            <a:r>
              <a:rPr lang="en-US" sz="1200" kern="1200" baseline="0" dirty="0" err="1" smtClean="0">
                <a:solidFill>
                  <a:schemeClr val="tx1"/>
                </a:solidFill>
                <a:latin typeface="Arial" charset="0"/>
                <a:ea typeface="+mn-ea"/>
                <a:cs typeface="+mn-cs"/>
              </a:rPr>
              <a:t>super.findClass</a:t>
            </a:r>
            <a:r>
              <a:rPr lang="en-US" sz="1200" kern="1200" baseline="0" dirty="0" smtClean="0">
                <a:solidFill>
                  <a:schemeClr val="tx1"/>
                </a:solidFill>
                <a:latin typeface="Arial" charset="0"/>
                <a:ea typeface="+mn-ea"/>
                <a:cs typeface="+mn-cs"/>
              </a:rPr>
              <a:t>(name);</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In fact the way of using your generated classes depends on the context, and</a:t>
            </a:r>
          </a:p>
          <a:p>
            <a:r>
              <a:rPr lang="en-US" sz="1200" kern="1200" baseline="0" dirty="0" smtClean="0">
                <a:solidFill>
                  <a:schemeClr val="tx1"/>
                </a:solidFill>
                <a:latin typeface="Arial" charset="0"/>
                <a:ea typeface="+mn-ea"/>
                <a:cs typeface="+mn-cs"/>
              </a:rPr>
              <a:t>is out of scope of the ASM API. If you are writing a compiler, the class</a:t>
            </a:r>
          </a:p>
          <a:p>
            <a:r>
              <a:rPr lang="en-US" sz="1200" kern="1200" baseline="0" dirty="0" smtClean="0">
                <a:solidFill>
                  <a:schemeClr val="tx1"/>
                </a:solidFill>
                <a:latin typeface="Arial" charset="0"/>
                <a:ea typeface="+mn-ea"/>
                <a:cs typeface="+mn-cs"/>
              </a:rPr>
              <a:t>generation process will be driven by an abstract syntax tree representing the</a:t>
            </a:r>
          </a:p>
          <a:p>
            <a:r>
              <a:rPr lang="en-US" sz="1200" kern="1200" baseline="0" dirty="0" smtClean="0">
                <a:solidFill>
                  <a:schemeClr val="tx1"/>
                </a:solidFill>
                <a:latin typeface="Arial" charset="0"/>
                <a:ea typeface="+mn-ea"/>
                <a:cs typeface="+mn-cs"/>
              </a:rPr>
              <a:t>program to be compiled, and the generated classes will be stored on disk. If</a:t>
            </a:r>
          </a:p>
          <a:p>
            <a:r>
              <a:rPr lang="en-US" sz="1200" kern="1200" baseline="0" dirty="0" smtClean="0">
                <a:solidFill>
                  <a:schemeClr val="tx1"/>
                </a:solidFill>
                <a:latin typeface="Arial" charset="0"/>
                <a:ea typeface="+mn-ea"/>
                <a:cs typeface="+mn-cs"/>
              </a:rPr>
              <a:t>you are writing a dynamic proxy class generator or aspect weaver you will use,</a:t>
            </a:r>
          </a:p>
          <a:p>
            <a:r>
              <a:rPr lang="en-US" sz="1200" kern="1200" baseline="0" dirty="0" smtClean="0">
                <a:solidFill>
                  <a:schemeClr val="tx1"/>
                </a:solidFill>
                <a:latin typeface="Arial" charset="0"/>
                <a:ea typeface="+mn-ea"/>
                <a:cs typeface="+mn-cs"/>
              </a:rPr>
              <a:t>in one way or another, a </a:t>
            </a:r>
            <a:r>
              <a:rPr lang="en-US" sz="1200" kern="1200" baseline="0" dirty="0" err="1" smtClean="0">
                <a:solidFill>
                  <a:schemeClr val="tx1"/>
                </a:solidFill>
                <a:latin typeface="Arial" charset="0"/>
                <a:ea typeface="+mn-ea"/>
                <a:cs typeface="+mn-cs"/>
              </a:rPr>
              <a:t>ClassLoader</a:t>
            </a:r>
            <a:r>
              <a:rPr lang="en-US" sz="1200" kern="1200" baseline="0" smtClean="0">
                <a:solidFill>
                  <a:schemeClr val="tx1"/>
                </a:solidFill>
                <a:latin typeface="Arial" charset="0"/>
                <a:ea typeface="+mn-ea"/>
                <a:cs typeface="+mn-cs"/>
              </a:rPr>
              <a:t>.</a:t>
            </a:r>
            <a:endParaRPr lang="en-US"/>
          </a:p>
        </p:txBody>
      </p:sp>
      <p:sp>
        <p:nvSpPr>
          <p:cNvPr id="4" name="Slide Number Placeholder 3"/>
          <p:cNvSpPr>
            <a:spLocks noGrp="1"/>
          </p:cNvSpPr>
          <p:nvPr>
            <p:ph type="sldNum" sz="quarter" idx="10"/>
          </p:nvPr>
        </p:nvSpPr>
        <p:spPr/>
        <p:txBody>
          <a:bodyPr/>
          <a:lstStyle/>
          <a:p>
            <a:pPr>
              <a:defRPr/>
            </a:pPr>
            <a:fld id="{217FD997-2975-4905-8859-F6611B8F0CDA}" type="slidenum">
              <a:rPr lang="en-US" smtClean="0"/>
              <a:pPr>
                <a:defRPr/>
              </a:pPr>
              <a:t>87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8F92A14-7AFA-4EC5-B7FD-BA34575DE7DE}" type="slidenum">
              <a:rPr lang="en-US" smtClean="0"/>
              <a:pPr/>
              <a:t>90</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lnSpc>
                <a:spcPct val="90000"/>
              </a:lnSpc>
            </a:pPr>
            <a:r>
              <a:rPr lang="en-US" smtClean="0"/>
              <a:t>/*	Parameters</a:t>
            </a:r>
          </a:p>
          <a:p>
            <a:pPr eaLnBrk="1" hangingPunct="1">
              <a:lnSpc>
                <a:spcPct val="90000"/>
              </a:lnSpc>
            </a:pPr>
            <a:r>
              <a:rPr lang="en-US" smtClean="0"/>
              <a:t>int access - the field's access flags (see Opcodes). This parameter also </a:t>
            </a:r>
          </a:p>
          <a:p>
            <a:pPr eaLnBrk="1" hangingPunct="1">
              <a:lnSpc>
                <a:spcPct val="90000"/>
              </a:lnSpc>
            </a:pPr>
            <a:r>
              <a:rPr lang="en-US" smtClean="0"/>
              <a:t>	  indicates if the field is synthetic and/or deprecated.</a:t>
            </a:r>
          </a:p>
          <a:p>
            <a:pPr eaLnBrk="1" hangingPunct="1">
              <a:lnSpc>
                <a:spcPct val="90000"/>
              </a:lnSpc>
            </a:pPr>
            <a:r>
              <a:rPr lang="en-US" smtClean="0"/>
              <a:t>String name - the field's name.</a:t>
            </a:r>
          </a:p>
          <a:p>
            <a:pPr eaLnBrk="1" hangingPunct="1">
              <a:lnSpc>
                <a:spcPct val="90000"/>
              </a:lnSpc>
            </a:pPr>
            <a:r>
              <a:rPr lang="en-US" smtClean="0"/>
              <a:t>String desc - the field's descriptor (see Type).</a:t>
            </a:r>
          </a:p>
          <a:p>
            <a:pPr eaLnBrk="1" hangingPunct="1">
              <a:lnSpc>
                <a:spcPct val="90000"/>
              </a:lnSpc>
            </a:pPr>
            <a:r>
              <a:rPr lang="en-US" smtClean="0"/>
              <a:t>String signature - the field's signature. May be null if the field's </a:t>
            </a:r>
          </a:p>
          <a:p>
            <a:pPr eaLnBrk="1" hangingPunct="1">
              <a:lnSpc>
                <a:spcPct val="90000"/>
              </a:lnSpc>
            </a:pPr>
            <a:r>
              <a:rPr lang="en-US" smtClean="0"/>
              <a:t>	type does not use generic types.</a:t>
            </a:r>
          </a:p>
          <a:p>
            <a:pPr eaLnBrk="1" hangingPunct="1">
              <a:lnSpc>
                <a:spcPct val="90000"/>
              </a:lnSpc>
            </a:pPr>
            <a:r>
              <a:rPr lang="en-US" smtClean="0"/>
              <a:t>Object value - the field's initial value. This parameter, </a:t>
            </a:r>
          </a:p>
          <a:p>
            <a:pPr eaLnBrk="1" hangingPunct="1">
              <a:lnSpc>
                <a:spcPct val="90000"/>
              </a:lnSpc>
            </a:pPr>
            <a:r>
              <a:rPr lang="en-US" smtClean="0"/>
              <a:t>	which may be null if the field does not have an initial value, </a:t>
            </a:r>
          </a:p>
          <a:p>
            <a:pPr eaLnBrk="1" hangingPunct="1">
              <a:lnSpc>
                <a:spcPct val="90000"/>
              </a:lnSpc>
            </a:pPr>
            <a:r>
              <a:rPr lang="en-US" smtClean="0"/>
              <a:t>          must be an Integer, a Float, a Long, </a:t>
            </a:r>
          </a:p>
          <a:p>
            <a:pPr eaLnBrk="1" hangingPunct="1">
              <a:lnSpc>
                <a:spcPct val="90000"/>
              </a:lnSpc>
            </a:pPr>
            <a:r>
              <a:rPr lang="en-US" smtClean="0"/>
              <a:t>	a Double or a String (for int, float, long or String fields respectively). </a:t>
            </a:r>
          </a:p>
          <a:p>
            <a:pPr eaLnBrk="1" hangingPunct="1">
              <a:lnSpc>
                <a:spcPct val="90000"/>
              </a:lnSpc>
            </a:pPr>
            <a:r>
              <a:rPr lang="en-US" smtClean="0"/>
              <a:t>	This parameter is only used for static fields. Its value is ignored </a:t>
            </a:r>
          </a:p>
          <a:p>
            <a:pPr eaLnBrk="1" hangingPunct="1">
              <a:lnSpc>
                <a:spcPct val="90000"/>
              </a:lnSpc>
            </a:pPr>
            <a:r>
              <a:rPr lang="en-US" smtClean="0"/>
              <a:t>	for non static fields, which must be initialized through </a:t>
            </a:r>
          </a:p>
          <a:p>
            <a:pPr eaLnBrk="1" hangingPunct="1">
              <a:lnSpc>
                <a:spcPct val="90000"/>
              </a:lnSpc>
            </a:pPr>
            <a:r>
              <a:rPr lang="en-US" smtClean="0"/>
              <a:t>	bytecode instructions in constructors or methods. </a:t>
            </a:r>
          </a:p>
          <a:p>
            <a:pPr eaLnBrk="1" hangingPunct="1">
              <a:lnSpc>
                <a:spcPct val="90000"/>
              </a:lnSpc>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BC2CFA0-A6DC-4A8F-B4A2-690045F26731}" type="slidenum">
              <a:rPr lang="en-US" smtClean="0"/>
              <a:pPr/>
              <a:t>92</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en-US" smtClean="0"/>
              <a:t>This isn’t needed in PICO+</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0C125ACC-3761-4847-BB39-E4205A5A7E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AC427E4-0284-465A-9AA1-268A0E67F6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080D140-6D85-4617-B1DB-1FFDE9A8AF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36DC94E-9AC6-4373-BA24-BF17CEF49D5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22A1363-30CD-4B60-A327-EE8D4FF55D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2284C5D-1042-4E09-B713-9288797A38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A161843-0BA1-45F6-9E5C-F308501C1DB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8D1766-291E-4C9F-9A0E-7519817053B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BB6C5BE-E6BD-4F3F-87B6-4AF5B1BF7AA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23701-D7DC-4A58-8424-49822FEC0D2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F4B02D7-DFC9-472B-A912-E3D6228A9AC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AAB93412-165C-4E78-B4D9-284D0CA0EE9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40457A63-653A-4BED-B06A-0FA7A71D144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119D1438-F902-449B-AE17-8D59FC9C7A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85" r:id="rId2"/>
    <p:sldLayoutId id="2147483690" r:id="rId3"/>
    <p:sldLayoutId id="2147483691" r:id="rId4"/>
    <p:sldLayoutId id="2147483692" r:id="rId5"/>
    <p:sldLayoutId id="2147483693" r:id="rId6"/>
    <p:sldLayoutId id="2147483686" r:id="rId7"/>
    <p:sldLayoutId id="2147483694" r:id="rId8"/>
    <p:sldLayoutId id="2147483695" r:id="rId9"/>
    <p:sldLayoutId id="2147483687" r:id="rId10"/>
    <p:sldLayoutId id="2147483688" r:id="rId11"/>
    <p:sldLayoutId id="2147483696" r:id="rId12"/>
    <p:sldLayoutId id="2147483697" r:id="rId13"/>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javase/specs/jvms/se8/html/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asm.objectweb.or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COP5556 </a:t>
            </a:r>
            <a:r>
              <a:rPr lang="en-US" dirty="0" err="1" smtClean="0"/>
              <a:t>Progamming</a:t>
            </a:r>
            <a:r>
              <a:rPr lang="en-US" dirty="0" smtClean="0"/>
              <a:t> Language </a:t>
            </a:r>
            <a:r>
              <a:rPr lang="en-US" dirty="0" err="1" smtClean="0"/>
              <a:t>Principes</a:t>
            </a:r>
            <a:endParaRPr lang="en-US" dirty="0"/>
          </a:p>
        </p:txBody>
      </p:sp>
      <p:sp>
        <p:nvSpPr>
          <p:cNvPr id="3" name="Subtitle 2"/>
          <p:cNvSpPr>
            <a:spLocks noGrp="1"/>
          </p:cNvSpPr>
          <p:nvPr>
            <p:ph type="subTitle" idx="1"/>
          </p:nvPr>
        </p:nvSpPr>
        <p:spPr/>
        <p:txBody>
          <a:bodyPr/>
          <a:lstStyle/>
          <a:p>
            <a:r>
              <a:rPr lang="en-US" dirty="0" smtClean="0"/>
              <a:t>Overview of the Java Virtual Machine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mtClean="0">
                <a:solidFill>
                  <a:srgbClr val="3366FF"/>
                </a:solidFill>
              </a:rPr>
              <a:t>u2 this_class; </a:t>
            </a:r>
            <a:br>
              <a:rPr lang="en-US" smtClean="0">
                <a:solidFill>
                  <a:srgbClr val="3366FF"/>
                </a:solidFill>
              </a:rPr>
            </a:br>
            <a:r>
              <a:rPr lang="en-US" smtClean="0">
                <a:solidFill>
                  <a:srgbClr val="3366FF"/>
                </a:solidFill>
              </a:rPr>
              <a:t>u2 super_class; </a:t>
            </a:r>
            <a:br>
              <a:rPr lang="en-US" smtClean="0">
                <a:solidFill>
                  <a:srgbClr val="3366FF"/>
                </a:solidFill>
              </a:rPr>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20483" name="AutoShape 3"/>
          <p:cNvSpPr>
            <a:spLocks noChangeArrowheads="1"/>
          </p:cNvSpPr>
          <p:nvPr/>
        </p:nvSpPr>
        <p:spPr bwMode="auto">
          <a:xfrm>
            <a:off x="5105400" y="838200"/>
            <a:ext cx="2895600" cy="2362200"/>
          </a:xfrm>
          <a:prstGeom prst="wedgeRectCallout">
            <a:avLst>
              <a:gd name="adj1" fmla="val -96819"/>
              <a:gd name="adj2" fmla="val 29097"/>
            </a:avLst>
          </a:prstGeom>
          <a:solidFill>
            <a:schemeClr val="accent1"/>
          </a:solidFill>
          <a:ln w="9525">
            <a:solidFill>
              <a:schemeClr val="tx1"/>
            </a:solidFill>
            <a:miter lim="800000"/>
            <a:headEnd/>
            <a:tailEnd/>
          </a:ln>
        </p:spPr>
        <p:txBody>
          <a:bodyPr/>
          <a:lstStyle/>
          <a:p>
            <a:r>
              <a:rPr lang="en-US" sz="2800"/>
              <a:t>Indexes for the constant pool entries for this class and its superclass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457200" y="609600"/>
            <a:ext cx="8229600" cy="5410200"/>
          </a:xfrm>
        </p:spPr>
        <p:txBody>
          <a:bodyPr/>
          <a:lstStyle/>
          <a:p>
            <a:pPr>
              <a:lnSpc>
                <a:spcPct val="90000"/>
              </a:lnSpc>
              <a:buFont typeface="Wingdings 3" pitchFamily="18" charset="2"/>
              <a:buNone/>
            </a:pPr>
            <a:r>
              <a:rPr lang="en-US" sz="2400" smtClean="0"/>
              <a:t>/* Add instructions to the class.  See the MethodVisitor documentation for which visit method to use for a particular opcode</a:t>
            </a:r>
          </a:p>
          <a:p>
            <a:pPr>
              <a:lnSpc>
                <a:spcPct val="90000"/>
              </a:lnSpc>
              <a:buFontTx/>
              <a:buNone/>
            </a:pPr>
            <a:r>
              <a:rPr lang="en-US" sz="2400" smtClean="0"/>
              <a:t>	*/</a:t>
            </a:r>
          </a:p>
          <a:p>
            <a:pPr>
              <a:lnSpc>
                <a:spcPct val="90000"/>
              </a:lnSpc>
              <a:buFontTx/>
              <a:buNone/>
            </a:pPr>
            <a:r>
              <a:rPr lang="en-US" sz="2400" smtClean="0"/>
              <a:t>		</a:t>
            </a:r>
          </a:p>
          <a:p>
            <a:pPr>
              <a:lnSpc>
                <a:spcPct val="90000"/>
              </a:lnSpc>
              <a:buFontTx/>
              <a:buNone/>
            </a:pPr>
            <a:r>
              <a:rPr lang="en-US" sz="2400" smtClean="0">
                <a:solidFill>
                  <a:srgbClr val="FF0066"/>
                </a:solidFill>
              </a:rPr>
              <a:t>/*z = y + x*/</a:t>
            </a:r>
          </a:p>
          <a:p>
            <a:pPr>
              <a:lnSpc>
                <a:spcPct val="90000"/>
              </a:lnSpc>
              <a:buFontTx/>
              <a:buNone/>
            </a:pPr>
            <a:r>
              <a:rPr lang="en-US" sz="2400" smtClean="0"/>
              <a:t>		</a:t>
            </a:r>
          </a:p>
          <a:p>
            <a:pPr>
              <a:lnSpc>
                <a:spcPct val="90000"/>
              </a:lnSpc>
              <a:buFontTx/>
              <a:buNone/>
            </a:pPr>
            <a:r>
              <a:rPr lang="en-US" sz="2400" smtClean="0"/>
              <a:t>mv.visitVarInsn(ILOAD,y_slot);  //load parameter y</a:t>
            </a:r>
          </a:p>
          <a:p>
            <a:pPr>
              <a:lnSpc>
                <a:spcPct val="90000"/>
              </a:lnSpc>
              <a:buFontTx/>
              <a:buNone/>
            </a:pPr>
            <a:r>
              <a:rPr lang="en-US" sz="2400" smtClean="0"/>
              <a:t>mv.visitFieldInsn(GETSTATIC, className, "x", "I"); //read static variable x</a:t>
            </a:r>
          </a:p>
          <a:p>
            <a:pPr>
              <a:lnSpc>
                <a:spcPct val="90000"/>
              </a:lnSpc>
              <a:buFontTx/>
              <a:buNone/>
            </a:pPr>
            <a:r>
              <a:rPr lang="en-US" sz="2400" smtClean="0"/>
              <a:t>mv.visitInsn(IADD); //add</a:t>
            </a:r>
          </a:p>
          <a:p>
            <a:pPr>
              <a:lnSpc>
                <a:spcPct val="90000"/>
              </a:lnSpc>
              <a:buFontTx/>
              <a:buNone/>
            </a:pPr>
            <a:r>
              <a:rPr lang="en-US" sz="2400" smtClean="0"/>
              <a:t>mv.visitVarInsn(ISTORE,z_slot); </a:t>
            </a:r>
            <a:r>
              <a:rPr lang="en-US" sz="1400" smtClean="0"/>
              <a:t>//store top of stack to local variable z</a:t>
            </a:r>
            <a:endParaRPr lang="en-US" sz="2400" smtClean="0"/>
          </a:p>
          <a:p>
            <a:pPr>
              <a:lnSpc>
                <a:spcPct val="90000"/>
              </a:lnSpc>
            </a:pPr>
            <a:endParaRPr lang="en-US" sz="240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457200" y="381000"/>
            <a:ext cx="8229600" cy="5562600"/>
          </a:xfrm>
        </p:spPr>
        <p:txBody>
          <a:bodyPr>
            <a:normAutofit lnSpcReduction="10000"/>
          </a:bodyPr>
          <a:lstStyle/>
          <a:p>
            <a:pPr marL="365760" indent="-256032" fontAlgn="auto">
              <a:lnSpc>
                <a:spcPct val="80000"/>
              </a:lnSpc>
              <a:spcAft>
                <a:spcPts val="0"/>
              </a:spcAft>
              <a:buFontTx/>
              <a:buNone/>
              <a:defRPr/>
            </a:pPr>
            <a:r>
              <a:rPr lang="en-US" sz="2400" dirty="0" smtClean="0">
                <a:solidFill>
                  <a:srgbClr val="FF0066"/>
                </a:solidFill>
              </a:rPr>
              <a:t>/* </a:t>
            </a:r>
            <a:r>
              <a:rPr lang="en-US" sz="2400" dirty="0" err="1" smtClean="0">
                <a:solidFill>
                  <a:srgbClr val="FF0066"/>
                </a:solidFill>
              </a:rPr>
              <a:t>a.add</a:t>
            </a:r>
            <a:r>
              <a:rPr lang="en-US" sz="2400" dirty="0" smtClean="0">
                <a:solidFill>
                  <a:srgbClr val="FF0066"/>
                </a:solidFill>
              </a:rPr>
              <a:t>(z); */</a:t>
            </a:r>
          </a:p>
          <a:p>
            <a:pPr marL="365760" indent="-256032" fontAlgn="auto">
              <a:lnSpc>
                <a:spcPct val="80000"/>
              </a:lnSpc>
              <a:spcAft>
                <a:spcPts val="0"/>
              </a:spcAft>
              <a:buFontTx/>
              <a:buNone/>
              <a:defRPr/>
            </a:pPr>
            <a:endParaRPr lang="en-US" sz="2400" dirty="0" smtClean="0">
              <a:solidFill>
                <a:srgbClr val="FF0066"/>
              </a:solidFill>
            </a:endParaRPr>
          </a:p>
          <a:p>
            <a:pPr marL="365760" indent="-256032" fontAlgn="auto">
              <a:lnSpc>
                <a:spcPct val="80000"/>
              </a:lnSpc>
              <a:spcAft>
                <a:spcPts val="0"/>
              </a:spcAft>
              <a:buFontTx/>
              <a:buNone/>
              <a:defRPr/>
            </a:pPr>
            <a:r>
              <a:rPr lang="en-US" sz="2800" dirty="0" err="1" smtClean="0"/>
              <a:t>mv.visitFieldInsn</a:t>
            </a:r>
            <a:r>
              <a:rPr lang="en-US" sz="2800" dirty="0" smtClean="0"/>
              <a:t>(GETSTATIC, </a:t>
            </a:r>
            <a:r>
              <a:rPr lang="en-US" sz="2800" dirty="0" err="1" smtClean="0"/>
              <a:t>className</a:t>
            </a:r>
            <a:r>
              <a:rPr lang="en-US" sz="2800" dirty="0" smtClean="0"/>
              <a:t>, "</a:t>
            </a:r>
            <a:r>
              <a:rPr lang="en-US" sz="2800" dirty="0" err="1" smtClean="0"/>
              <a:t>a","Ljava</a:t>
            </a:r>
            <a:r>
              <a:rPr lang="en-US" sz="2800" dirty="0" smtClean="0"/>
              <a:t>/</a:t>
            </a:r>
            <a:r>
              <a:rPr lang="en-US" sz="2800" dirty="0" err="1" smtClean="0"/>
              <a:t>util</a:t>
            </a:r>
            <a:r>
              <a:rPr lang="en-US" sz="2800" dirty="0" smtClean="0"/>
              <a:t>/</a:t>
            </a:r>
            <a:r>
              <a:rPr lang="en-US" sz="2800" dirty="0" err="1" smtClean="0"/>
              <a:t>ArrayList</a:t>
            </a:r>
            <a:r>
              <a:rPr lang="en-US" sz="2800" dirty="0" smtClean="0"/>
              <a:t>;" ); </a:t>
            </a:r>
          </a:p>
          <a:p>
            <a:pPr marL="365760" indent="-256032" fontAlgn="auto">
              <a:lnSpc>
                <a:spcPct val="80000"/>
              </a:lnSpc>
              <a:spcAft>
                <a:spcPts val="0"/>
              </a:spcAft>
              <a:buFontTx/>
              <a:buNone/>
              <a:defRPr/>
            </a:pPr>
            <a:endParaRPr lang="en-US" sz="2400" dirty="0" smtClean="0"/>
          </a:p>
          <a:p>
            <a:pPr marL="365760" indent="-256032" fontAlgn="auto">
              <a:lnSpc>
                <a:spcPct val="80000"/>
              </a:lnSpc>
              <a:spcAft>
                <a:spcPts val="0"/>
              </a:spcAft>
              <a:buFontTx/>
              <a:buNone/>
              <a:defRPr/>
            </a:pPr>
            <a:r>
              <a:rPr lang="en-US" sz="2400" dirty="0" smtClean="0"/>
              <a:t> </a:t>
            </a:r>
            <a:r>
              <a:rPr lang="en-US" sz="2800" dirty="0" err="1" smtClean="0"/>
              <a:t>mv.visitVarInsn</a:t>
            </a:r>
            <a:r>
              <a:rPr lang="en-US" sz="2800" dirty="0" smtClean="0"/>
              <a:t>(</a:t>
            </a:r>
            <a:r>
              <a:rPr lang="en-US" sz="2800" dirty="0" err="1" smtClean="0"/>
              <a:t>ILOAD,z_slot</a:t>
            </a:r>
            <a:r>
              <a:rPr lang="en-US" sz="2800" dirty="0" smtClean="0"/>
              <a:t>);</a:t>
            </a:r>
            <a:r>
              <a:rPr lang="en-US" sz="2400" dirty="0" smtClean="0"/>
              <a:t>   </a:t>
            </a:r>
          </a:p>
          <a:p>
            <a:pPr marL="365760" indent="-256032" fontAlgn="auto">
              <a:lnSpc>
                <a:spcPct val="80000"/>
              </a:lnSpc>
              <a:spcAft>
                <a:spcPts val="0"/>
              </a:spcAft>
              <a:buFontTx/>
              <a:buNone/>
              <a:defRPr/>
            </a:pPr>
            <a:endParaRPr lang="en-US" sz="2400" dirty="0" smtClean="0"/>
          </a:p>
          <a:p>
            <a:pPr marL="365760" indent="-256032" fontAlgn="auto">
              <a:lnSpc>
                <a:spcPct val="80000"/>
              </a:lnSpc>
              <a:spcAft>
                <a:spcPts val="0"/>
              </a:spcAft>
              <a:buFontTx/>
              <a:buNone/>
              <a:defRPr/>
            </a:pPr>
            <a:r>
              <a:rPr lang="en-US" sz="2400" dirty="0" smtClean="0"/>
              <a:t> </a:t>
            </a:r>
            <a:r>
              <a:rPr lang="en-US" sz="2800" dirty="0" err="1" smtClean="0"/>
              <a:t>mv.visitMethodInsn</a:t>
            </a:r>
            <a:r>
              <a:rPr lang="en-US" sz="2800" dirty="0" smtClean="0"/>
              <a:t>(INVOKESTATIC, "java/</a:t>
            </a:r>
            <a:r>
              <a:rPr lang="en-US" sz="2800" dirty="0" err="1" smtClean="0"/>
              <a:t>lang</a:t>
            </a:r>
            <a:r>
              <a:rPr lang="en-US" sz="2800" dirty="0" smtClean="0"/>
              <a:t>/Integer", "</a:t>
            </a:r>
            <a:r>
              <a:rPr lang="en-US" sz="2800" dirty="0" err="1" smtClean="0"/>
              <a:t>valueOf</a:t>
            </a:r>
            <a:r>
              <a:rPr lang="en-US" sz="2800" dirty="0" smtClean="0"/>
              <a:t>","(I)</a:t>
            </a:r>
            <a:r>
              <a:rPr lang="en-US" sz="2800" dirty="0" err="1" smtClean="0"/>
              <a:t>Ljava</a:t>
            </a:r>
            <a:r>
              <a:rPr lang="en-US" sz="2800" dirty="0" smtClean="0"/>
              <a:t>/</a:t>
            </a:r>
            <a:r>
              <a:rPr lang="en-US" sz="2800" dirty="0" err="1" smtClean="0"/>
              <a:t>lang</a:t>
            </a:r>
            <a:r>
              <a:rPr lang="en-US" sz="2800" dirty="0" smtClean="0"/>
              <a:t>/Integer;"); </a:t>
            </a:r>
          </a:p>
          <a:p>
            <a:pPr marL="365760" indent="-256032" fontAlgn="auto">
              <a:lnSpc>
                <a:spcPct val="80000"/>
              </a:lnSpc>
              <a:spcAft>
                <a:spcPts val="0"/>
              </a:spcAft>
              <a:buFontTx/>
              <a:buNone/>
              <a:defRPr/>
            </a:pPr>
            <a:endParaRPr lang="en-US" sz="2400" dirty="0" smtClean="0"/>
          </a:p>
          <a:p>
            <a:pPr marL="365760" indent="-256032" fontAlgn="auto">
              <a:lnSpc>
                <a:spcPct val="80000"/>
              </a:lnSpc>
              <a:spcAft>
                <a:spcPts val="0"/>
              </a:spcAft>
              <a:buFontTx/>
              <a:buNone/>
              <a:defRPr/>
            </a:pPr>
            <a:r>
              <a:rPr lang="en-US" sz="2400" dirty="0" smtClean="0"/>
              <a:t> </a:t>
            </a:r>
            <a:r>
              <a:rPr lang="en-US" sz="2800" dirty="0" err="1" smtClean="0"/>
              <a:t>mv.visitMethodInsn</a:t>
            </a:r>
            <a:r>
              <a:rPr lang="en-US" sz="2800" dirty="0" smtClean="0"/>
              <a:t>(INVOKEVIRTUAL, "java/</a:t>
            </a:r>
            <a:r>
              <a:rPr lang="en-US" sz="2800" dirty="0" err="1" smtClean="0"/>
              <a:t>util</a:t>
            </a:r>
            <a:r>
              <a:rPr lang="en-US" sz="2800" dirty="0" smtClean="0"/>
              <a:t>/</a:t>
            </a:r>
            <a:r>
              <a:rPr lang="en-US" sz="2800" dirty="0" err="1" smtClean="0"/>
              <a:t>ArrayList","add</a:t>
            </a:r>
            <a:r>
              <a:rPr lang="en-US" sz="2800" dirty="0" smtClean="0"/>
              <a:t>",</a:t>
            </a:r>
          </a:p>
          <a:p>
            <a:pPr marL="365760" indent="-256032" fontAlgn="auto">
              <a:lnSpc>
                <a:spcPct val="80000"/>
              </a:lnSpc>
              <a:spcAft>
                <a:spcPts val="0"/>
              </a:spcAft>
              <a:buFontTx/>
              <a:buNone/>
              <a:defRPr/>
            </a:pPr>
            <a:r>
              <a:rPr lang="en-US" sz="2800" dirty="0" smtClean="0"/>
              <a:t>     "(</a:t>
            </a:r>
            <a:r>
              <a:rPr lang="en-US" sz="2800" dirty="0" err="1" smtClean="0"/>
              <a:t>Ljava</a:t>
            </a:r>
            <a:r>
              <a:rPr lang="en-US" sz="2800" dirty="0" smtClean="0"/>
              <a:t>/</a:t>
            </a:r>
            <a:r>
              <a:rPr lang="en-US" sz="2800" dirty="0" err="1" smtClean="0"/>
              <a:t>lang</a:t>
            </a:r>
            <a:r>
              <a:rPr lang="en-US" sz="2800" dirty="0" smtClean="0"/>
              <a:t>/Object;)Z");</a:t>
            </a:r>
          </a:p>
          <a:p>
            <a:pPr marL="365760" indent="-256032" fontAlgn="auto">
              <a:lnSpc>
                <a:spcPct val="80000"/>
              </a:lnSpc>
              <a:spcAft>
                <a:spcPts val="0"/>
              </a:spcAft>
              <a:buFontTx/>
              <a:buNone/>
              <a:defRPr/>
            </a:pPr>
            <a:endParaRPr lang="en-US" sz="2800" dirty="0" smtClean="0"/>
          </a:p>
          <a:p>
            <a:pPr marL="365760" indent="-256032" fontAlgn="auto">
              <a:lnSpc>
                <a:spcPct val="80000"/>
              </a:lnSpc>
              <a:spcAft>
                <a:spcPts val="0"/>
              </a:spcAft>
              <a:buFontTx/>
              <a:buNone/>
              <a:defRPr/>
            </a:pPr>
            <a:r>
              <a:rPr lang="en-US" sz="2800" dirty="0" err="1" smtClean="0"/>
              <a:t>mv.visitInsn</a:t>
            </a:r>
            <a:r>
              <a:rPr lang="en-US" sz="2800" dirty="0" smtClean="0"/>
              <a:t>(POP);</a:t>
            </a:r>
            <a:r>
              <a:rPr lang="en-US" sz="2000" dirty="0" smtClean="0"/>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p:txBody>
          <a:bodyPr/>
          <a:lstStyle/>
          <a:p>
            <a:pPr>
              <a:buFontTx/>
              <a:buNone/>
            </a:pPr>
            <a:r>
              <a:rPr lang="en-US" smtClean="0">
                <a:solidFill>
                  <a:srgbClr val="FF0066"/>
                </a:solidFill>
              </a:rPr>
              <a:t> /* return z; */</a:t>
            </a:r>
          </a:p>
          <a:p>
            <a:pPr>
              <a:buFontTx/>
              <a:buNone/>
            </a:pPr>
            <a:endParaRPr lang="en-US" smtClean="0">
              <a:solidFill>
                <a:srgbClr val="FF0066"/>
              </a:solidFill>
            </a:endParaRPr>
          </a:p>
          <a:p>
            <a:pPr>
              <a:buFontTx/>
              <a:buNone/>
            </a:pPr>
            <a:r>
              <a:rPr lang="en-US" smtClean="0"/>
              <a:t>mv.visitVarInsn(ILOAD,z_slot);</a:t>
            </a:r>
          </a:p>
          <a:p>
            <a:pPr>
              <a:buFontTx/>
              <a:buNone/>
            </a:pPr>
            <a:endParaRPr lang="en-US" smtClean="0"/>
          </a:p>
          <a:p>
            <a:pPr>
              <a:buFontTx/>
              <a:buNone/>
            </a:pPr>
            <a:r>
              <a:rPr lang="en-US" smtClean="0"/>
              <a:t>mv.visitInsn(IRETURN);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457200" y="457200"/>
            <a:ext cx="8229600" cy="5668963"/>
          </a:xfrm>
        </p:spPr>
        <p:txBody>
          <a:bodyPr/>
          <a:lstStyle/>
          <a:p>
            <a:pPr>
              <a:lnSpc>
                <a:spcPct val="90000"/>
              </a:lnSpc>
            </a:pPr>
            <a:r>
              <a:rPr lang="en-US" sz="2800" smtClean="0"/>
              <a:t>Now, generate the main method</a:t>
            </a:r>
          </a:p>
          <a:p>
            <a:pPr>
              <a:lnSpc>
                <a:spcPct val="90000"/>
              </a:lnSpc>
            </a:pPr>
            <a:endParaRPr lang="en-US" sz="2800" smtClean="0"/>
          </a:p>
          <a:p>
            <a:pPr>
              <a:lnSpc>
                <a:spcPct val="90000"/>
              </a:lnSpc>
              <a:buFontTx/>
              <a:buNone/>
            </a:pPr>
            <a:r>
              <a:rPr lang="en-US" sz="2800" smtClean="0"/>
              <a:t>    public static void main(String[] args)</a:t>
            </a:r>
          </a:p>
          <a:p>
            <a:pPr>
              <a:lnSpc>
                <a:spcPct val="90000"/>
              </a:lnSpc>
              <a:buFontTx/>
              <a:buNone/>
            </a:pPr>
            <a:r>
              <a:rPr lang="en-US" sz="2800" smtClean="0"/>
              <a:t>      {  x = 22;</a:t>
            </a:r>
          </a:p>
          <a:p>
            <a:pPr>
              <a:lnSpc>
                <a:spcPct val="90000"/>
              </a:lnSpc>
              <a:buFontTx/>
              <a:buNone/>
            </a:pPr>
            <a:r>
              <a:rPr lang="en-US" sz="2800" smtClean="0"/>
              <a:t>         s = "test";  </a:t>
            </a:r>
          </a:p>
          <a:p>
            <a:pPr>
              <a:lnSpc>
                <a:spcPct val="90000"/>
              </a:lnSpc>
              <a:buFontTx/>
              <a:buNone/>
            </a:pPr>
            <a:r>
              <a:rPr lang="en-US" sz="2800" smtClean="0"/>
              <a:t>         IO.writeString(s); </a:t>
            </a:r>
          </a:p>
          <a:p>
            <a:pPr>
              <a:lnSpc>
                <a:spcPct val="90000"/>
              </a:lnSpc>
              <a:buFontTx/>
              <a:buNone/>
            </a:pPr>
            <a:r>
              <a:rPr lang="en-US" sz="2800" smtClean="0"/>
              <a:t>         a = new ArrayList&lt;int&gt;(); </a:t>
            </a:r>
          </a:p>
          <a:p>
            <a:pPr>
              <a:lnSpc>
                <a:spcPct val="90000"/>
              </a:lnSpc>
              <a:buFontTx/>
              <a:buNone/>
            </a:pPr>
            <a:r>
              <a:rPr lang="en-US" sz="2800" smtClean="0"/>
              <a:t>         x = (f(x,s)); </a:t>
            </a:r>
          </a:p>
          <a:p>
            <a:pPr>
              <a:lnSpc>
                <a:spcPct val="90000"/>
              </a:lnSpc>
              <a:buFontTx/>
              <a:buNone/>
            </a:pPr>
            <a:r>
              <a:rPr lang="en-US" sz="2800" smtClean="0"/>
              <a:t>         IO.writeInt(x);  </a:t>
            </a:r>
          </a:p>
          <a:p>
            <a:pPr>
              <a:lnSpc>
                <a:spcPct val="90000"/>
              </a:lnSpc>
              <a:buFontTx/>
              <a:buNone/>
            </a:pPr>
            <a:r>
              <a:rPr lang="en-US" sz="2800" smtClean="0"/>
              <a:t>         x = a.get(0); </a:t>
            </a:r>
          </a:p>
          <a:p>
            <a:pPr>
              <a:lnSpc>
                <a:spcPct val="90000"/>
              </a:lnSpc>
              <a:buFontTx/>
              <a:buNone/>
            </a:pPr>
            <a:r>
              <a:rPr lang="en-US" sz="2800" smtClean="0"/>
              <a:t>         IO.writeInt(x);</a:t>
            </a:r>
          </a:p>
          <a:p>
            <a:pPr>
              <a:lnSpc>
                <a:spcPct val="90000"/>
              </a:lnSpc>
              <a:buFontTx/>
              <a:buNone/>
            </a:pPr>
            <a:r>
              <a:rPr lang="en-US" sz="2800" smtClean="0"/>
              <a:t>    }      </a:t>
            </a:r>
          </a:p>
          <a:p>
            <a:pPr>
              <a:lnSpc>
                <a:spcPct val="90000"/>
              </a:lnSpc>
            </a:pPr>
            <a:endParaRPr lang="en-US" sz="2800" smtClean="0"/>
          </a:p>
          <a:p>
            <a:pPr>
              <a:lnSpc>
                <a:spcPct val="90000"/>
              </a:lnSpc>
            </a:pPr>
            <a:endParaRPr lang="en-US" sz="2800" smtClean="0"/>
          </a:p>
          <a:p>
            <a:pPr>
              <a:lnSpc>
                <a:spcPct val="90000"/>
              </a:lnSpc>
            </a:pPr>
            <a:endParaRPr lang="en-US" sz="280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457200" y="609600"/>
            <a:ext cx="8229600" cy="5516563"/>
          </a:xfrm>
        </p:spPr>
        <p:txBody>
          <a:bodyPr/>
          <a:lstStyle/>
          <a:p>
            <a:pPr>
              <a:lnSpc>
                <a:spcPct val="80000"/>
              </a:lnSpc>
              <a:buFontTx/>
              <a:buNone/>
            </a:pPr>
            <a:r>
              <a:rPr lang="en-US" sz="2400" smtClean="0">
                <a:solidFill>
                  <a:srgbClr val="FF0066"/>
                </a:solidFill>
              </a:rPr>
              <a:t> /* public static void main(String[] args) */</a:t>
            </a:r>
          </a:p>
          <a:p>
            <a:pPr>
              <a:lnSpc>
                <a:spcPct val="80000"/>
              </a:lnSpc>
              <a:buFontTx/>
              <a:buNone/>
            </a:pPr>
            <a:endParaRPr lang="en-US" sz="2400" smtClean="0">
              <a:solidFill>
                <a:srgbClr val="FF0066"/>
              </a:solidFill>
            </a:endParaRPr>
          </a:p>
          <a:p>
            <a:pPr>
              <a:lnSpc>
                <a:spcPct val="80000"/>
              </a:lnSpc>
              <a:buFontTx/>
              <a:buNone/>
            </a:pPr>
            <a:r>
              <a:rPr lang="en-US" sz="2400" smtClean="0"/>
              <a:t>	methodName = "main";</a:t>
            </a:r>
          </a:p>
          <a:p>
            <a:pPr>
              <a:lnSpc>
                <a:spcPct val="80000"/>
              </a:lnSpc>
              <a:buFontTx/>
              <a:buNone/>
            </a:pPr>
            <a:r>
              <a:rPr lang="en-US" sz="2400" smtClean="0"/>
              <a:t>	methodDesc = "([Ljava/lang/String;)V";</a:t>
            </a:r>
          </a:p>
          <a:p>
            <a:pPr>
              <a:lnSpc>
                <a:spcPct val="80000"/>
              </a:lnSpc>
              <a:buFontTx/>
              <a:buNone/>
            </a:pPr>
            <a:endParaRPr lang="en-US" sz="2400" smtClean="0"/>
          </a:p>
          <a:p>
            <a:pPr>
              <a:lnSpc>
                <a:spcPct val="80000"/>
              </a:lnSpc>
              <a:buFontTx/>
              <a:buNone/>
            </a:pPr>
            <a:r>
              <a:rPr lang="en-US" sz="2400" smtClean="0"/>
              <a:t>	mv = cw.visitMethod(ACC_PUBLIC | 	ACC_STATIC, 	methodName, methodDesc, null, null); </a:t>
            </a:r>
          </a:p>
          <a:p>
            <a:pPr>
              <a:lnSpc>
                <a:spcPct val="80000"/>
              </a:lnSpc>
              <a:buFontTx/>
              <a:buNone/>
            </a:pPr>
            <a:endParaRPr lang="en-US" sz="2400" smtClean="0"/>
          </a:p>
          <a:p>
            <a:pPr>
              <a:lnSpc>
                <a:spcPct val="80000"/>
              </a:lnSpc>
              <a:buFontTx/>
              <a:buNone/>
            </a:pPr>
            <a:r>
              <a:rPr lang="en-US" sz="2400" smtClean="0"/>
              <a:t>	/* only local var is arg parameter */</a:t>
            </a:r>
          </a:p>
          <a:p>
            <a:pPr>
              <a:lnSpc>
                <a:spcPct val="80000"/>
              </a:lnSpc>
              <a:buFontTx/>
              <a:buNone/>
            </a:pPr>
            <a:r>
              <a:rPr lang="en-US" sz="2400" smtClean="0"/>
              <a:t>	int arg_slot = 0;  </a:t>
            </a:r>
          </a:p>
          <a:p>
            <a:pPr>
              <a:lnSpc>
                <a:spcPct val="80000"/>
              </a:lnSpc>
              <a:buFontTx/>
              <a:buNone/>
            </a:pPr>
            <a:r>
              <a:rPr lang="en-US" sz="2400" smtClean="0"/>
              <a:t>		</a:t>
            </a:r>
          </a:p>
          <a:p>
            <a:pPr>
              <a:lnSpc>
                <a:spcPct val="80000"/>
              </a:lnSpc>
              <a:buFontTx/>
              <a:buNone/>
            </a:pPr>
            <a:r>
              <a:rPr lang="en-US" sz="2400" smtClean="0"/>
              <a:t>	mv.visitCode();</a:t>
            </a:r>
          </a:p>
          <a:p>
            <a:pPr>
              <a:lnSpc>
                <a:spcPct val="80000"/>
              </a:lnSpc>
              <a:buFontTx/>
              <a:buNone/>
            </a:pPr>
            <a:endParaRPr lang="en-US" sz="2400" smtClean="0"/>
          </a:p>
          <a:p>
            <a:pPr>
              <a:lnSpc>
                <a:spcPct val="80000"/>
              </a:lnSpc>
              <a:buFontTx/>
              <a:buNone/>
            </a:pPr>
            <a:r>
              <a:rPr lang="en-US" sz="2400" smtClean="0"/>
              <a:t>	startLabel = new Label();</a:t>
            </a:r>
          </a:p>
          <a:p>
            <a:pPr>
              <a:lnSpc>
                <a:spcPct val="80000"/>
              </a:lnSpc>
              <a:buFontTx/>
              <a:buNone/>
            </a:pPr>
            <a:r>
              <a:rPr lang="en-US" sz="2400" smtClean="0"/>
              <a:t>	mv.visitLabel(startLabel);</a:t>
            </a:r>
          </a:p>
          <a:p>
            <a:pPr>
              <a:lnSpc>
                <a:spcPct val="80000"/>
              </a:lnSpc>
              <a:buFontTx/>
              <a:buNone/>
            </a:pPr>
            <a:endParaRPr lang="en-US" sz="240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a:xfrm>
            <a:off x="457200" y="533400"/>
            <a:ext cx="8229600" cy="5943600"/>
          </a:xfrm>
        </p:spPr>
        <p:txBody>
          <a:bodyPr/>
          <a:lstStyle/>
          <a:p>
            <a:pPr>
              <a:lnSpc>
                <a:spcPct val="90000"/>
              </a:lnSpc>
              <a:buFontTx/>
              <a:buNone/>
            </a:pPr>
            <a:r>
              <a:rPr lang="en-US" smtClean="0">
                <a:solidFill>
                  <a:srgbClr val="FF0066"/>
                </a:solidFill>
              </a:rPr>
              <a:t>/*x = 22;*/</a:t>
            </a:r>
          </a:p>
          <a:p>
            <a:pPr>
              <a:lnSpc>
                <a:spcPct val="90000"/>
              </a:lnSpc>
              <a:buFontTx/>
              <a:buNone/>
            </a:pPr>
            <a:r>
              <a:rPr lang="en-US" smtClean="0"/>
              <a:t>	</a:t>
            </a:r>
          </a:p>
          <a:p>
            <a:pPr>
              <a:lnSpc>
                <a:spcPct val="90000"/>
              </a:lnSpc>
              <a:buFontTx/>
              <a:buNone/>
            </a:pPr>
            <a:r>
              <a:rPr lang="en-US" smtClean="0"/>
              <a:t>mv.visitLdcInsn(new Integer(22));</a:t>
            </a:r>
          </a:p>
          <a:p>
            <a:pPr>
              <a:lnSpc>
                <a:spcPct val="90000"/>
              </a:lnSpc>
              <a:buFontTx/>
              <a:buNone/>
            </a:pPr>
            <a:r>
              <a:rPr lang="en-US" smtClean="0"/>
              <a:t>mv.visitFieldInsn(PUTSTATIC, className, "x", "I"); </a:t>
            </a:r>
          </a:p>
          <a:p>
            <a:pPr>
              <a:lnSpc>
                <a:spcPct val="90000"/>
              </a:lnSpc>
              <a:buFontTx/>
              <a:buNone/>
            </a:pPr>
            <a:r>
              <a:rPr lang="en-US" smtClean="0"/>
              <a:t>		</a:t>
            </a:r>
          </a:p>
          <a:p>
            <a:pPr>
              <a:lnSpc>
                <a:spcPct val="90000"/>
              </a:lnSpc>
              <a:buFontTx/>
              <a:buNone/>
            </a:pPr>
            <a:r>
              <a:rPr lang="en-US" smtClean="0">
                <a:solidFill>
                  <a:srgbClr val="FF0066"/>
                </a:solidFill>
              </a:rPr>
              <a:t>/*s = "test";*/</a:t>
            </a:r>
          </a:p>
          <a:p>
            <a:pPr>
              <a:lnSpc>
                <a:spcPct val="90000"/>
              </a:lnSpc>
              <a:buFontTx/>
              <a:buNone/>
            </a:pPr>
            <a:r>
              <a:rPr lang="en-US" smtClean="0"/>
              <a:t>		</a:t>
            </a:r>
          </a:p>
          <a:p>
            <a:pPr>
              <a:lnSpc>
                <a:spcPct val="90000"/>
              </a:lnSpc>
              <a:buFontTx/>
              <a:buNone/>
            </a:pPr>
            <a:r>
              <a:rPr lang="en-US" smtClean="0"/>
              <a:t>mv.visitLdcInsn("test");</a:t>
            </a:r>
          </a:p>
          <a:p>
            <a:pPr>
              <a:lnSpc>
                <a:spcPct val="90000"/>
              </a:lnSpc>
              <a:buFontTx/>
              <a:buNone/>
            </a:pPr>
            <a:r>
              <a:rPr lang="en-US" smtClean="0"/>
              <a:t>mv.visitFieldInsn(PUTSTATIC, className, "s", "Ljava/lang/String;"); </a:t>
            </a:r>
          </a:p>
        </p:txBody>
      </p:sp>
      <p:sp>
        <p:nvSpPr>
          <p:cNvPr id="113667" name="AutoShape 4"/>
          <p:cNvSpPr>
            <a:spLocks noChangeArrowheads="1"/>
          </p:cNvSpPr>
          <p:nvPr/>
        </p:nvSpPr>
        <p:spPr bwMode="auto">
          <a:xfrm>
            <a:off x="5867400" y="3810000"/>
            <a:ext cx="2819400" cy="1295400"/>
          </a:xfrm>
          <a:prstGeom prst="wedgeRoundRectCallout">
            <a:avLst>
              <a:gd name="adj1" fmla="val -45722"/>
              <a:gd name="adj2" fmla="val -186889"/>
              <a:gd name="adj3" fmla="val 16667"/>
            </a:avLst>
          </a:prstGeom>
          <a:solidFill>
            <a:schemeClr val="accent1"/>
          </a:solidFill>
          <a:ln w="9525">
            <a:solidFill>
              <a:schemeClr val="tx1"/>
            </a:solidFill>
            <a:miter lim="800000"/>
            <a:headEnd/>
            <a:tailEnd/>
          </a:ln>
        </p:spPr>
        <p:txBody>
          <a:bodyPr/>
          <a:lstStyle/>
          <a:p>
            <a:pPr algn="ctr"/>
            <a:r>
              <a:rPr lang="en-US" sz="2400"/>
              <a:t>visitLdcInsn takes an Object parameter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457200" y="685800"/>
            <a:ext cx="8229600" cy="5440363"/>
          </a:xfrm>
        </p:spPr>
        <p:txBody>
          <a:bodyPr/>
          <a:lstStyle/>
          <a:p>
            <a:pPr>
              <a:buFontTx/>
              <a:buNone/>
            </a:pPr>
            <a:r>
              <a:rPr lang="en-US" smtClean="0">
                <a:solidFill>
                  <a:srgbClr val="FF0066"/>
                </a:solidFill>
              </a:rPr>
              <a:t>/*IO.writeString(s); */</a:t>
            </a:r>
          </a:p>
          <a:p>
            <a:pPr>
              <a:buFontTx/>
              <a:buNone/>
            </a:pPr>
            <a:r>
              <a:rPr lang="en-US" smtClean="0"/>
              <a:t>		</a:t>
            </a:r>
          </a:p>
          <a:p>
            <a:pPr>
              <a:buFontTx/>
              <a:buNone/>
            </a:pPr>
            <a:r>
              <a:rPr lang="en-US" smtClean="0"/>
              <a:t>mv.visitFieldInsn(GETSTATIC, className, "s", "Ljava/lang/String;"); </a:t>
            </a:r>
          </a:p>
          <a:p>
            <a:pPr>
              <a:buFontTx/>
              <a:buNone/>
            </a:pPr>
            <a:r>
              <a:rPr lang="en-US" smtClean="0"/>
              <a:t>		</a:t>
            </a:r>
          </a:p>
          <a:p>
            <a:pPr>
              <a:buFontTx/>
              <a:buNone/>
            </a:pPr>
            <a:r>
              <a:rPr lang="en-US" smtClean="0"/>
              <a:t>mv.visitMethodInsn(INVOKESTATIC, "IO", "writeString", "(Ljava/lang/String;)V"); </a:t>
            </a:r>
          </a:p>
        </p:txBody>
      </p:sp>
      <p:sp>
        <p:nvSpPr>
          <p:cNvPr id="105474" name="Rectangle 2"/>
          <p:cNvSpPr>
            <a:spLocks noGrp="1" noChangeArrowheads="1"/>
          </p:cNvSpPr>
          <p:nvPr>
            <p:ph type="title"/>
          </p:nvPr>
        </p:nvSpPr>
        <p:spPr/>
        <p:txBody>
          <a:bodyPr/>
          <a:lstStyle/>
          <a:p>
            <a:pPr fontAlgn="auto">
              <a:spcAft>
                <a:spcPts val="0"/>
              </a:spcAft>
              <a:defRPr/>
            </a:pPr>
            <a:r>
              <a:rPr lang="en-US" smtClean="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457200" y="457200"/>
            <a:ext cx="8229600" cy="5668963"/>
          </a:xfrm>
        </p:spPr>
        <p:txBody>
          <a:bodyPr/>
          <a:lstStyle/>
          <a:p>
            <a:pPr>
              <a:buFontTx/>
              <a:buNone/>
            </a:pPr>
            <a:r>
              <a:rPr lang="en-US" sz="2800" smtClean="0">
                <a:solidFill>
                  <a:srgbClr val="FF0066"/>
                </a:solidFill>
              </a:rPr>
              <a:t>/*a = new ArrayList&lt;int&gt;();*/</a:t>
            </a:r>
          </a:p>
          <a:p>
            <a:pPr>
              <a:buFontTx/>
              <a:buNone/>
            </a:pPr>
            <a:endParaRPr lang="en-US" sz="2800" smtClean="0">
              <a:solidFill>
                <a:srgbClr val="FF0066"/>
              </a:solidFill>
            </a:endParaRPr>
          </a:p>
          <a:p>
            <a:pPr>
              <a:buFontTx/>
              <a:buNone/>
            </a:pPr>
            <a:r>
              <a:rPr lang="en-US" sz="2800" smtClean="0"/>
              <a:t>mv.visitTypeInsn(NEW, "java/util/ArrayList"); </a:t>
            </a:r>
          </a:p>
          <a:p>
            <a:pPr>
              <a:buFontTx/>
              <a:buNone/>
            </a:pPr>
            <a:r>
              <a:rPr lang="en-US" sz="2800" smtClean="0"/>
              <a:t> </a:t>
            </a:r>
          </a:p>
          <a:p>
            <a:pPr>
              <a:buFontTx/>
              <a:buNone/>
            </a:pPr>
            <a:r>
              <a:rPr lang="en-US" sz="2800" smtClean="0"/>
              <a:t>mv.visitInsn(DUP); </a:t>
            </a:r>
          </a:p>
          <a:p>
            <a:pPr>
              <a:buFontTx/>
              <a:buNone/>
            </a:pPr>
            <a:endParaRPr lang="en-US" sz="2800" smtClean="0"/>
          </a:p>
          <a:p>
            <a:pPr>
              <a:buFontTx/>
              <a:buNone/>
            </a:pPr>
            <a:r>
              <a:rPr lang="en-US" sz="2800" smtClean="0"/>
              <a:t>mv.visitMethodInsn(INVOKESPECIAL, "java/util/ArrayList", "&lt;init&gt;", "()V");</a:t>
            </a:r>
          </a:p>
          <a:p>
            <a:pPr>
              <a:buFontTx/>
              <a:buNone/>
            </a:pPr>
            <a:r>
              <a:rPr lang="en-US" sz="2800" smtClean="0"/>
              <a:t> 	</a:t>
            </a:r>
          </a:p>
          <a:p>
            <a:pPr>
              <a:buFontTx/>
              <a:buNone/>
            </a:pPr>
            <a:r>
              <a:rPr lang="en-US" sz="2800" smtClean="0"/>
              <a:t>mv.visitFieldInsn(PUTSTATIC, className, "a", "Ljava/util/ArrayList;");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457200" y="533400"/>
            <a:ext cx="8229600" cy="5592763"/>
          </a:xfrm>
        </p:spPr>
        <p:txBody>
          <a:bodyPr/>
          <a:lstStyle/>
          <a:p>
            <a:pPr>
              <a:lnSpc>
                <a:spcPct val="80000"/>
              </a:lnSpc>
              <a:buFontTx/>
              <a:buNone/>
            </a:pPr>
            <a:r>
              <a:rPr lang="en-US" sz="2800" smtClean="0">
                <a:solidFill>
                  <a:srgbClr val="FF0066"/>
                </a:solidFill>
              </a:rPr>
              <a:t>/*x = f(x,s); */</a:t>
            </a:r>
          </a:p>
          <a:p>
            <a:pPr>
              <a:lnSpc>
                <a:spcPct val="80000"/>
              </a:lnSpc>
              <a:buFontTx/>
              <a:buNone/>
            </a:pPr>
            <a:r>
              <a:rPr lang="en-US" sz="2800" smtClean="0"/>
              <a:t>        </a:t>
            </a:r>
          </a:p>
          <a:p>
            <a:pPr>
              <a:lnSpc>
                <a:spcPct val="80000"/>
              </a:lnSpc>
              <a:buFontTx/>
              <a:buNone/>
            </a:pPr>
            <a:r>
              <a:rPr lang="en-US" sz="2800" smtClean="0"/>
              <a:t>mv.visitFieldInsn(GETSTATIC, className, "x", "I"); </a:t>
            </a:r>
          </a:p>
          <a:p>
            <a:pPr>
              <a:lnSpc>
                <a:spcPct val="80000"/>
              </a:lnSpc>
              <a:buFontTx/>
              <a:buNone/>
            </a:pPr>
            <a:r>
              <a:rPr lang="en-US" sz="2800" smtClean="0"/>
              <a:t>       </a:t>
            </a:r>
          </a:p>
          <a:p>
            <a:pPr>
              <a:lnSpc>
                <a:spcPct val="80000"/>
              </a:lnSpc>
              <a:buFontTx/>
              <a:buNone/>
            </a:pPr>
            <a:r>
              <a:rPr lang="en-US" sz="2800" smtClean="0"/>
              <a:t> mv.visitFieldInsn(GETSTATIC, className, "s", "Ljava/lang/String;"); </a:t>
            </a:r>
          </a:p>
          <a:p>
            <a:pPr>
              <a:lnSpc>
                <a:spcPct val="80000"/>
              </a:lnSpc>
              <a:buFontTx/>
              <a:buNone/>
            </a:pPr>
            <a:r>
              <a:rPr lang="en-US" sz="2800" smtClean="0"/>
              <a:t>		</a:t>
            </a:r>
          </a:p>
          <a:p>
            <a:pPr>
              <a:lnSpc>
                <a:spcPct val="80000"/>
              </a:lnSpc>
              <a:buFontTx/>
              <a:buNone/>
            </a:pPr>
            <a:r>
              <a:rPr lang="en-US" sz="2800" smtClean="0"/>
              <a:t>mv.visitMethodInsn(INVOKESTATIC, className, "f", "(ILjava/lang/String;)I"); </a:t>
            </a:r>
          </a:p>
          <a:p>
            <a:pPr>
              <a:lnSpc>
                <a:spcPct val="80000"/>
              </a:lnSpc>
              <a:buFontTx/>
              <a:buNone/>
            </a:pPr>
            <a:endParaRPr lang="en-US" sz="2800" smtClean="0"/>
          </a:p>
          <a:p>
            <a:pPr>
              <a:lnSpc>
                <a:spcPct val="80000"/>
              </a:lnSpc>
              <a:buFontTx/>
              <a:buNone/>
            </a:pPr>
            <a:r>
              <a:rPr lang="en-US" sz="2800" smtClean="0"/>
              <a:t>mv.visitFieldInsn(PUTSTATIC, className, "x", "I");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idx="1"/>
          </p:nvPr>
        </p:nvSpPr>
        <p:spPr>
          <a:xfrm>
            <a:off x="457200" y="533400"/>
            <a:ext cx="8229600" cy="5592763"/>
          </a:xfrm>
        </p:spPr>
        <p:txBody>
          <a:bodyPr/>
          <a:lstStyle/>
          <a:p>
            <a:pPr>
              <a:buFontTx/>
              <a:buNone/>
            </a:pPr>
            <a:r>
              <a:rPr lang="en-US" smtClean="0">
                <a:solidFill>
                  <a:srgbClr val="FF0066"/>
                </a:solidFill>
              </a:rPr>
              <a:t>/*IO.writeInt(x);*/</a:t>
            </a:r>
          </a:p>
          <a:p>
            <a:pPr>
              <a:buFontTx/>
              <a:buNone/>
            </a:pPr>
            <a:r>
              <a:rPr lang="en-US" smtClean="0"/>
              <a:t>        </a:t>
            </a:r>
          </a:p>
          <a:p>
            <a:pPr>
              <a:buFontTx/>
              <a:buNone/>
            </a:pPr>
            <a:r>
              <a:rPr lang="en-US" smtClean="0"/>
              <a:t>mv.visitFieldInsn(GETSTATIC, className, "x", "I");</a:t>
            </a:r>
          </a:p>
          <a:p>
            <a:pPr>
              <a:buFontTx/>
              <a:buNone/>
            </a:pPr>
            <a:r>
              <a:rPr lang="en-US" smtClean="0"/>
              <a:t>		</a:t>
            </a:r>
          </a:p>
          <a:p>
            <a:pPr>
              <a:buFontTx/>
              <a:buNone/>
            </a:pPr>
            <a:r>
              <a:rPr lang="en-US" smtClean="0"/>
              <a:t>mv.visitMethodInsn(INVOKESTATIC, "IO", "writeInt", "(I)V");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mtClean="0">
                <a:solidFill>
                  <a:srgbClr val="3366FF"/>
                </a:solidFill>
              </a:rPr>
              <a:t>u2 interfaces_count; </a:t>
            </a:r>
            <a:br>
              <a:rPr lang="en-US" smtClean="0">
                <a:solidFill>
                  <a:srgbClr val="3366FF"/>
                </a:solidFill>
              </a:rPr>
            </a:br>
            <a:r>
              <a:rPr lang="en-US" smtClean="0">
                <a:solidFill>
                  <a:srgbClr val="3366FF"/>
                </a:solidFill>
              </a:rPr>
              <a:t>u2 interfaces[interfaces_count]; </a:t>
            </a:r>
            <a:br>
              <a:rPr lang="en-US" smtClean="0">
                <a:solidFill>
                  <a:srgbClr val="3366FF"/>
                </a:solidFill>
              </a:rPr>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21507" name="AutoShape 3"/>
          <p:cNvSpPr>
            <a:spLocks noChangeArrowheads="1"/>
          </p:cNvSpPr>
          <p:nvPr/>
        </p:nvSpPr>
        <p:spPr bwMode="auto">
          <a:xfrm>
            <a:off x="5257800" y="457200"/>
            <a:ext cx="3276600" cy="2743200"/>
          </a:xfrm>
          <a:prstGeom prst="wedgeRectCallout">
            <a:avLst>
              <a:gd name="adj1" fmla="val -63032"/>
              <a:gd name="adj2" fmla="val 56773"/>
            </a:avLst>
          </a:prstGeom>
          <a:solidFill>
            <a:schemeClr val="accent1"/>
          </a:solidFill>
          <a:ln w="9525">
            <a:solidFill>
              <a:schemeClr val="tx1"/>
            </a:solidFill>
            <a:miter lim="800000"/>
            <a:headEnd/>
            <a:tailEnd/>
          </a:ln>
        </p:spPr>
        <p:txBody>
          <a:bodyPr/>
          <a:lstStyle/>
          <a:p>
            <a:r>
              <a:rPr lang="en-US" sz="2800"/>
              <a:t>Interfaces that are implemented by this class, also as indexes into constant pool</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a:xfrm>
            <a:off x="457200" y="533400"/>
            <a:ext cx="8305800" cy="5410200"/>
          </a:xfrm>
        </p:spPr>
        <p:txBody>
          <a:bodyPr>
            <a:normAutofit lnSpcReduction="10000"/>
          </a:bodyPr>
          <a:lstStyle/>
          <a:p>
            <a:pPr marL="365760" indent="-256032" fontAlgn="auto">
              <a:spcAft>
                <a:spcPts val="0"/>
              </a:spcAft>
              <a:buFontTx/>
              <a:buNone/>
              <a:defRPr/>
            </a:pPr>
            <a:r>
              <a:rPr lang="en-US" sz="3600" dirty="0" smtClean="0">
                <a:solidFill>
                  <a:srgbClr val="FF0066"/>
                </a:solidFill>
              </a:rPr>
              <a:t>/*x = </a:t>
            </a:r>
            <a:r>
              <a:rPr lang="en-US" sz="3600" dirty="0" err="1" smtClean="0">
                <a:solidFill>
                  <a:srgbClr val="FF0066"/>
                </a:solidFill>
              </a:rPr>
              <a:t>a.get</a:t>
            </a:r>
            <a:r>
              <a:rPr lang="en-US" sz="3600" dirty="0" smtClean="0">
                <a:solidFill>
                  <a:srgbClr val="FF0066"/>
                </a:solidFill>
              </a:rPr>
              <a:t>(0);*/</a:t>
            </a:r>
          </a:p>
          <a:p>
            <a:pPr marL="365760" indent="-256032" fontAlgn="auto">
              <a:spcAft>
                <a:spcPts val="0"/>
              </a:spcAft>
              <a:buFontTx/>
              <a:buNone/>
              <a:defRPr/>
            </a:pPr>
            <a:r>
              <a:rPr lang="en-US" sz="3600" dirty="0" smtClean="0"/>
              <a:t>        </a:t>
            </a:r>
          </a:p>
          <a:p>
            <a:pPr marL="365760" indent="-256032" fontAlgn="auto">
              <a:spcAft>
                <a:spcPts val="0"/>
              </a:spcAft>
              <a:buFontTx/>
              <a:buNone/>
              <a:defRPr/>
            </a:pPr>
            <a:r>
              <a:rPr lang="en-US" sz="2800" dirty="0" err="1" smtClean="0"/>
              <a:t>mv.visitFieldInsn</a:t>
            </a:r>
            <a:r>
              <a:rPr lang="en-US" sz="2800" dirty="0" smtClean="0"/>
              <a:t>(GETSTATIC, </a:t>
            </a:r>
            <a:r>
              <a:rPr lang="en-US" sz="2800" dirty="0" err="1" smtClean="0"/>
              <a:t>className</a:t>
            </a:r>
            <a:r>
              <a:rPr lang="en-US" sz="2800" dirty="0" smtClean="0"/>
              <a:t>, "a", "</a:t>
            </a:r>
            <a:r>
              <a:rPr lang="en-US" sz="2800" dirty="0" err="1" smtClean="0"/>
              <a:t>Ljava</a:t>
            </a:r>
            <a:r>
              <a:rPr lang="en-US" sz="2800" dirty="0" smtClean="0"/>
              <a:t>/</a:t>
            </a:r>
            <a:r>
              <a:rPr lang="en-US" sz="2800" dirty="0" err="1" smtClean="0"/>
              <a:t>util</a:t>
            </a:r>
            <a:r>
              <a:rPr lang="en-US" sz="2800" dirty="0" smtClean="0"/>
              <a:t>/</a:t>
            </a:r>
            <a:r>
              <a:rPr lang="en-US" sz="2800" dirty="0" err="1" smtClean="0"/>
              <a:t>ArrayList</a:t>
            </a:r>
            <a:r>
              <a:rPr lang="en-US" sz="2800" dirty="0" smtClean="0"/>
              <a:t>;"); </a:t>
            </a:r>
          </a:p>
          <a:p>
            <a:pPr marL="365760" indent="-256032" fontAlgn="auto">
              <a:spcAft>
                <a:spcPts val="0"/>
              </a:spcAft>
              <a:buFontTx/>
              <a:buNone/>
              <a:defRPr/>
            </a:pPr>
            <a:r>
              <a:rPr lang="en-US" sz="2800" dirty="0" smtClean="0"/>
              <a:t>        </a:t>
            </a:r>
            <a:r>
              <a:rPr lang="en-US" sz="2800" dirty="0" err="1" smtClean="0"/>
              <a:t>mv.visitLdcInsn</a:t>
            </a:r>
            <a:r>
              <a:rPr lang="en-US" sz="2800" dirty="0" smtClean="0"/>
              <a:t>(new Integer(0));</a:t>
            </a:r>
          </a:p>
          <a:p>
            <a:pPr marL="365760" indent="-256032" fontAlgn="auto">
              <a:spcAft>
                <a:spcPts val="0"/>
              </a:spcAft>
              <a:buFontTx/>
              <a:buNone/>
              <a:defRPr/>
            </a:pPr>
            <a:r>
              <a:rPr lang="en-US" sz="2800" dirty="0" smtClean="0"/>
              <a:t>        </a:t>
            </a:r>
          </a:p>
          <a:p>
            <a:pPr marL="365760" indent="-256032" fontAlgn="auto">
              <a:spcAft>
                <a:spcPts val="0"/>
              </a:spcAft>
              <a:buFontTx/>
              <a:buNone/>
              <a:defRPr/>
            </a:pPr>
            <a:r>
              <a:rPr lang="en-US" sz="2800" dirty="0" err="1" smtClean="0"/>
              <a:t>mv.visitMethodInsn</a:t>
            </a:r>
            <a:r>
              <a:rPr lang="en-US" sz="2800" dirty="0" smtClean="0"/>
              <a:t>(INVOKEVIRTUAL, "java/</a:t>
            </a:r>
            <a:r>
              <a:rPr lang="en-US" sz="2800" dirty="0" err="1" smtClean="0"/>
              <a:t>util</a:t>
            </a:r>
            <a:r>
              <a:rPr lang="en-US" sz="2800" dirty="0" smtClean="0"/>
              <a:t>/</a:t>
            </a:r>
            <a:r>
              <a:rPr lang="en-US" sz="2800" dirty="0" err="1" smtClean="0"/>
              <a:t>ArrayList</a:t>
            </a:r>
            <a:r>
              <a:rPr lang="en-US" sz="2800" dirty="0" smtClean="0"/>
              <a:t>", "get","(I)</a:t>
            </a:r>
            <a:r>
              <a:rPr lang="en-US" sz="2800" dirty="0" err="1" smtClean="0"/>
              <a:t>Ljava</a:t>
            </a:r>
            <a:r>
              <a:rPr lang="en-US" sz="2800" dirty="0" smtClean="0"/>
              <a:t>/</a:t>
            </a:r>
            <a:r>
              <a:rPr lang="en-US" sz="2800" dirty="0" err="1" smtClean="0"/>
              <a:t>lang</a:t>
            </a:r>
            <a:r>
              <a:rPr lang="en-US" sz="2800" dirty="0" smtClean="0"/>
              <a:t>/Object;"); </a:t>
            </a:r>
          </a:p>
          <a:p>
            <a:pPr marL="365760" indent="-256032" fontAlgn="auto">
              <a:spcAft>
                <a:spcPts val="0"/>
              </a:spcAft>
              <a:buFontTx/>
              <a:buNone/>
              <a:defRPr/>
            </a:pPr>
            <a:r>
              <a:rPr lang="en-US" sz="2800" dirty="0" smtClean="0"/>
              <a:t>        </a:t>
            </a:r>
          </a:p>
          <a:p>
            <a:pPr marL="365760" indent="-256032" fontAlgn="auto">
              <a:spcAft>
                <a:spcPts val="0"/>
              </a:spcAft>
              <a:buFontTx/>
              <a:buNone/>
              <a:defRPr/>
            </a:pPr>
            <a:r>
              <a:rPr lang="en-US" sz="2800" dirty="0" err="1" smtClean="0"/>
              <a:t>mv.visitTypeInsn</a:t>
            </a:r>
            <a:r>
              <a:rPr lang="en-US" sz="2800" dirty="0" smtClean="0"/>
              <a:t>(CHECKCAST, "java/</a:t>
            </a:r>
            <a:r>
              <a:rPr lang="en-US" sz="2800" dirty="0" err="1" smtClean="0"/>
              <a:t>lang</a:t>
            </a:r>
            <a:r>
              <a:rPr lang="en-US" sz="2800" dirty="0" smtClean="0"/>
              <a:t>/Integer"); </a:t>
            </a:r>
          </a:p>
          <a:p>
            <a:pPr marL="365760" indent="-256032" fontAlgn="auto">
              <a:spcAft>
                <a:spcPts val="0"/>
              </a:spcAft>
              <a:buFontTx/>
              <a:buNone/>
              <a:defRPr/>
            </a:pPr>
            <a:endParaRPr lang="en-US" sz="2800"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457200" y="457200"/>
            <a:ext cx="8229600" cy="5668963"/>
          </a:xfrm>
        </p:spPr>
        <p:txBody>
          <a:bodyPr/>
          <a:lstStyle/>
          <a:p>
            <a:pPr>
              <a:buFontTx/>
              <a:buNone/>
            </a:pPr>
            <a:r>
              <a:rPr lang="en-US" sz="3600" smtClean="0">
                <a:solidFill>
                  <a:srgbClr val="FF0066"/>
                </a:solidFill>
              </a:rPr>
              <a:t>/*x = a.get(0);  CONTINUED*/</a:t>
            </a:r>
          </a:p>
          <a:p>
            <a:pPr>
              <a:buFontTx/>
              <a:buNone/>
            </a:pPr>
            <a:endParaRPr lang="en-US" sz="3600" smtClean="0">
              <a:solidFill>
                <a:srgbClr val="FF0066"/>
              </a:solidFill>
            </a:endParaRPr>
          </a:p>
          <a:p>
            <a:pPr>
              <a:buFontTx/>
              <a:buNone/>
            </a:pPr>
            <a:r>
              <a:rPr lang="en-US" sz="3600" smtClean="0"/>
              <a:t>mv.visitMethodInsn(INVOKEVIRTUAL, "java/lang/Integer","intValue","()I"); </a:t>
            </a:r>
          </a:p>
          <a:p>
            <a:pPr>
              <a:buFontTx/>
              <a:buNone/>
            </a:pPr>
            <a:endParaRPr lang="en-US" sz="3600" smtClean="0"/>
          </a:p>
          <a:p>
            <a:pPr>
              <a:buFontTx/>
              <a:buNone/>
            </a:pPr>
            <a:r>
              <a:rPr lang="en-US" sz="3600" smtClean="0"/>
              <a:t>mv.visitFieldInsn(PUTSTATIC, className, "x", "I");</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457200" y="457200"/>
            <a:ext cx="8229600" cy="5668963"/>
          </a:xfrm>
        </p:spPr>
        <p:txBody>
          <a:bodyPr/>
          <a:lstStyle/>
          <a:p>
            <a:pPr>
              <a:lnSpc>
                <a:spcPct val="90000"/>
              </a:lnSpc>
              <a:buFontTx/>
              <a:buNone/>
            </a:pPr>
            <a:r>
              <a:rPr lang="en-US" smtClean="0">
                <a:solidFill>
                  <a:srgbClr val="FF0066"/>
                </a:solidFill>
              </a:rPr>
              <a:t>/*IO.writeInt(x);*/</a:t>
            </a:r>
          </a:p>
          <a:p>
            <a:pPr>
              <a:lnSpc>
                <a:spcPct val="90000"/>
              </a:lnSpc>
              <a:buFontTx/>
              <a:buNone/>
            </a:pPr>
            <a:r>
              <a:rPr lang="en-US" smtClean="0"/>
              <a:t>       </a:t>
            </a:r>
          </a:p>
          <a:p>
            <a:pPr>
              <a:lnSpc>
                <a:spcPct val="90000"/>
              </a:lnSpc>
              <a:buFontTx/>
              <a:buNone/>
            </a:pPr>
            <a:r>
              <a:rPr lang="en-US" smtClean="0"/>
              <a:t> mv.visitFieldInsn(GETSTATIC, className, "x", "I");</a:t>
            </a:r>
          </a:p>
          <a:p>
            <a:pPr>
              <a:lnSpc>
                <a:spcPct val="90000"/>
              </a:lnSpc>
              <a:buFontTx/>
              <a:buNone/>
            </a:pPr>
            <a:r>
              <a:rPr lang="en-US" smtClean="0"/>
              <a:t>		</a:t>
            </a:r>
          </a:p>
          <a:p>
            <a:pPr>
              <a:lnSpc>
                <a:spcPct val="90000"/>
              </a:lnSpc>
              <a:buFontTx/>
              <a:buNone/>
            </a:pPr>
            <a:r>
              <a:rPr lang="en-US" smtClean="0"/>
              <a:t>mv.visitMethodInsn(INVOKESTATIC, "IO", "writeInt", "(I)V"); </a:t>
            </a:r>
          </a:p>
          <a:p>
            <a:pPr>
              <a:lnSpc>
                <a:spcPct val="90000"/>
              </a:lnSpc>
              <a:buFontTx/>
              <a:buNone/>
            </a:pPr>
            <a:endParaRPr lang="en-US" smtClean="0"/>
          </a:p>
          <a:p>
            <a:pPr>
              <a:lnSpc>
                <a:spcPct val="90000"/>
              </a:lnSpc>
              <a:buFontTx/>
              <a:buNone/>
            </a:pPr>
            <a:r>
              <a:rPr lang="en-US" smtClean="0">
                <a:solidFill>
                  <a:srgbClr val="FF0066"/>
                </a:solidFill>
              </a:rPr>
              <a:t>/* return not in source, but need one anyway*/</a:t>
            </a:r>
          </a:p>
          <a:p>
            <a:pPr>
              <a:lnSpc>
                <a:spcPct val="90000"/>
              </a:lnSpc>
              <a:buFontTx/>
              <a:buNone/>
            </a:pPr>
            <a:r>
              <a:rPr lang="en-US" smtClean="0"/>
              <a:t>mv.visitInsn(RETURN);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idx="1"/>
          </p:nvPr>
        </p:nvSpPr>
        <p:spPr>
          <a:xfrm>
            <a:off x="457200" y="762000"/>
            <a:ext cx="8229600" cy="5364163"/>
          </a:xfrm>
        </p:spPr>
        <p:txBody>
          <a:bodyPr/>
          <a:lstStyle/>
          <a:p>
            <a:pPr>
              <a:buFontTx/>
              <a:buNone/>
            </a:pPr>
            <a:r>
              <a:rPr lang="en-US" smtClean="0"/>
              <a:t>/*visit local variable (args)*/</a:t>
            </a:r>
          </a:p>
          <a:p>
            <a:pPr>
              <a:buFontTx/>
              <a:buNone/>
            </a:pPr>
            <a:endParaRPr lang="en-US" smtClean="0"/>
          </a:p>
          <a:p>
            <a:pPr>
              <a:buFontTx/>
              <a:buNone/>
            </a:pPr>
            <a:endParaRPr lang="en-US" smtClean="0"/>
          </a:p>
          <a:p>
            <a:pPr>
              <a:buFontTx/>
              <a:buNone/>
            </a:pPr>
            <a:r>
              <a:rPr lang="en-US" smtClean="0"/>
              <a:t>endLabel = new Label();</a:t>
            </a:r>
          </a:p>
          <a:p>
            <a:pPr>
              <a:buFontTx/>
              <a:buNone/>
            </a:pPr>
            <a:r>
              <a:rPr lang="en-US" smtClean="0"/>
              <a:t>mv.visitLabel(endLabel);</a:t>
            </a:r>
          </a:p>
          <a:p>
            <a:pPr>
              <a:buFontTx/>
              <a:buNone/>
            </a:pPr>
            <a:r>
              <a:rPr lang="en-US" smtClean="0"/>
              <a:t>        </a:t>
            </a:r>
          </a:p>
          <a:p>
            <a:pPr>
              <a:buFontTx/>
              <a:buNone/>
            </a:pPr>
            <a:r>
              <a:rPr lang="en-US" smtClean="0"/>
              <a:t>mv.visitMaxs(1,1);</a:t>
            </a:r>
          </a:p>
          <a:p>
            <a:pPr>
              <a:buFontTx/>
              <a:buNone/>
            </a:pPr>
            <a:r>
              <a:rPr lang="en-US" smtClean="0"/>
              <a:t>mv.visitEnd();</a:t>
            </a:r>
          </a:p>
          <a:p>
            <a:pPr>
              <a:buFontTx/>
              <a:buNone/>
            </a:pPr>
            <a:endParaRPr lang="en-US" smtClean="0"/>
          </a:p>
        </p:txBody>
      </p:sp>
      <p:sp>
        <p:nvSpPr>
          <p:cNvPr id="112642" name="Rectangle 2"/>
          <p:cNvSpPr>
            <a:spLocks noGrp="1" noChangeArrowheads="1"/>
          </p:cNvSpPr>
          <p:nvPr>
            <p:ph type="title"/>
          </p:nvPr>
        </p:nvSpPr>
        <p:spPr/>
        <p:txBody>
          <a:bodyPr/>
          <a:lstStyle/>
          <a:p>
            <a:pPr fontAlgn="auto">
              <a:spcAft>
                <a:spcPts val="0"/>
              </a:spcAft>
              <a:defRPr/>
            </a:pPr>
            <a:r>
              <a:rPr lang="en-US" smtClean="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a:xfrm>
            <a:off x="457200" y="304800"/>
            <a:ext cx="8229600" cy="5821363"/>
          </a:xfrm>
        </p:spPr>
        <p:txBody>
          <a:bodyPr/>
          <a:lstStyle/>
          <a:p>
            <a:r>
              <a:rPr lang="en-US" smtClean="0"/>
              <a:t>See CodeGenDemo.java for this example (with more comments) in linear and executable format.</a:t>
            </a:r>
          </a:p>
          <a:p>
            <a:endParaRPr lang="en-US" smtClean="0"/>
          </a:p>
          <a:p>
            <a:r>
              <a:rPr lang="en-US" smtClean="0"/>
              <a:t>java CodeGenDemo </a:t>
            </a:r>
            <a:r>
              <a:rPr lang="en-US" smtClean="0">
                <a:sym typeface="Wingdings" pitchFamily="2" charset="2"/>
              </a:rPr>
              <a:t> Demo.class</a:t>
            </a:r>
          </a:p>
          <a:p>
            <a:r>
              <a:rPr lang="en-US" smtClean="0">
                <a:sym typeface="Wingdings" pitchFamily="2" charset="2"/>
              </a:rPr>
              <a:t>java Demo  </a:t>
            </a:r>
          </a:p>
          <a:p>
            <a:pPr lvl="1">
              <a:buFontTx/>
              <a:buNone/>
            </a:pPr>
            <a:r>
              <a:rPr lang="en-US" smtClean="0"/>
              <a:t>test</a:t>
            </a:r>
          </a:p>
          <a:p>
            <a:pPr lvl="1">
              <a:buFontTx/>
              <a:buNone/>
            </a:pPr>
            <a:r>
              <a:rPr lang="en-US" smtClean="0"/>
              <a:t>44</a:t>
            </a:r>
          </a:p>
          <a:p>
            <a:pPr lvl="1">
              <a:buFontTx/>
              <a:buNone/>
            </a:pPr>
            <a:r>
              <a:rPr lang="en-US" smtClean="0"/>
              <a:t>44</a:t>
            </a:r>
          </a:p>
          <a:p>
            <a:pPr lvl="1">
              <a:buFontTx/>
              <a:buNone/>
            </a:pPr>
            <a:endParaRPr lang="en-US" smtClean="0"/>
          </a:p>
          <a:p>
            <a:pPr lvl="1">
              <a:buFontTx/>
              <a:buNone/>
            </a:pPr>
            <a:endParaRPr lang="en-US" smtClean="0"/>
          </a:p>
          <a:p>
            <a:pPr lvl="1"/>
            <a:endParaRPr lang="en-US" smtClean="0"/>
          </a:p>
          <a:p>
            <a:endParaRPr 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p:txBody>
          <a:bodyPr/>
          <a:lstStyle/>
          <a:p>
            <a:r>
              <a:rPr lang="en-US" smtClean="0"/>
              <a:t>Name vs Descriptor</a:t>
            </a:r>
          </a:p>
          <a:p>
            <a:pPr lvl="1"/>
            <a:r>
              <a:rPr lang="en-US" smtClean="0"/>
              <a:t>Name:   “java/lang/String”</a:t>
            </a:r>
          </a:p>
          <a:p>
            <a:pPr lvl="1"/>
            <a:r>
              <a:rPr lang="en-US" smtClean="0"/>
              <a:t>Descriptor “Ljava/lang/String;”</a:t>
            </a:r>
          </a:p>
          <a:p>
            <a:pPr lvl="1"/>
            <a:endParaRPr lang="en-US" smtClean="0"/>
          </a:p>
          <a:p>
            <a:endParaRPr lang="en-US" sz="2800" smtClean="0"/>
          </a:p>
          <a:p>
            <a:r>
              <a:rPr lang="en-US" sz="2800" smtClean="0"/>
              <a:t>Exceptions in ASM code—check your names and descriptors (missing ;)</a:t>
            </a:r>
            <a:endParaRPr lang="en-US" smtClean="0"/>
          </a:p>
        </p:txBody>
      </p:sp>
      <p:sp>
        <p:nvSpPr>
          <p:cNvPr id="114690" name="Rectangle 2"/>
          <p:cNvSpPr>
            <a:spLocks noGrp="1" noChangeArrowheads="1"/>
          </p:cNvSpPr>
          <p:nvPr>
            <p:ph type="title"/>
          </p:nvPr>
        </p:nvSpPr>
        <p:spPr/>
        <p:txBody>
          <a:bodyPr/>
          <a:lstStyle/>
          <a:p>
            <a:pPr fontAlgn="auto">
              <a:spcAft>
                <a:spcPts val="0"/>
              </a:spcAft>
              <a:defRPr/>
            </a:pPr>
            <a:r>
              <a:rPr lang="en-US" smtClean="0"/>
              <a:t>Troubleshooting</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lnSpcReduction="10000"/>
          </a:bodyPr>
          <a:lstStyle/>
          <a:p>
            <a:pPr marL="365760" indent="-256032" fontAlgn="auto">
              <a:spcAft>
                <a:spcPts val="0"/>
              </a:spcAft>
              <a:buFont typeface="Wingdings 3"/>
              <a:buChar char=""/>
              <a:defRPr/>
            </a:pPr>
            <a:r>
              <a:rPr lang="en-US" sz="2800" smtClean="0"/>
              <a:t>The JVM verifies the source code before executing it.  </a:t>
            </a:r>
          </a:p>
          <a:p>
            <a:pPr marL="621792" lvl="1" fontAlgn="auto">
              <a:spcBef>
                <a:spcPts val="324"/>
              </a:spcBef>
              <a:spcAft>
                <a:spcPts val="0"/>
              </a:spcAft>
              <a:buFont typeface="Verdana"/>
              <a:buChar char="◦"/>
              <a:defRPr/>
            </a:pPr>
            <a:r>
              <a:rPr lang="en-US" sz="2400" smtClean="0"/>
              <a:t>This includes type checking and ensuring that the code satisfies certain well-formed conditions.  </a:t>
            </a:r>
          </a:p>
          <a:p>
            <a:pPr marL="621792" lvl="1" fontAlgn="auto">
              <a:spcBef>
                <a:spcPts val="324"/>
              </a:spcBef>
              <a:spcAft>
                <a:spcPts val="0"/>
              </a:spcAft>
              <a:buFont typeface="Verdana"/>
              <a:buChar char="◦"/>
              <a:defRPr/>
            </a:pPr>
            <a:r>
              <a:rPr lang="en-US" sz="2400" smtClean="0"/>
              <a:t>It is possible that a compiler will generate code that does not pass verification (but conforming Java compilers only generate code that will pass verification)</a:t>
            </a:r>
          </a:p>
          <a:p>
            <a:pPr marL="621792" lvl="1" fontAlgn="auto">
              <a:spcBef>
                <a:spcPts val="324"/>
              </a:spcBef>
              <a:spcAft>
                <a:spcPts val="0"/>
              </a:spcAft>
              <a:buFont typeface="Verdana"/>
              <a:buChar char="◦"/>
              <a:defRPr/>
            </a:pPr>
            <a:r>
              <a:rPr lang="en-US" sz="2400" smtClean="0"/>
              <a:t>In some cases, this will be due to programmer errors, in others it will indicate a problem with your code generation. </a:t>
            </a:r>
          </a:p>
          <a:p>
            <a:pPr marL="859536" lvl="2" fontAlgn="auto">
              <a:spcAft>
                <a:spcPts val="0"/>
              </a:spcAft>
              <a:buFont typeface="Wingdings 2"/>
              <a:buChar char=""/>
              <a:defRPr/>
            </a:pPr>
            <a:r>
              <a:rPr lang="en-US" sz="2000" smtClean="0"/>
              <a:t>Example:  method without a return statement</a:t>
            </a:r>
          </a:p>
        </p:txBody>
      </p:sp>
      <p:sp>
        <p:nvSpPr>
          <p:cNvPr id="115714" name="Rectangle 2"/>
          <p:cNvSpPr>
            <a:spLocks noGrp="1" noChangeArrowheads="1"/>
          </p:cNvSpPr>
          <p:nvPr>
            <p:ph type="title"/>
          </p:nvPr>
        </p:nvSpPr>
        <p:spPr/>
        <p:txBody>
          <a:bodyPr/>
          <a:lstStyle/>
          <a:p>
            <a:pPr fontAlgn="auto">
              <a:spcAft>
                <a:spcPts val="0"/>
              </a:spcAft>
              <a:defRPr/>
            </a:pPr>
            <a:r>
              <a:rPr lang="en-US" smtClean="0"/>
              <a:t>JVM verification errors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p:txBody>
          <a:bodyPr/>
          <a:lstStyle/>
          <a:p>
            <a:r>
              <a:rPr lang="en-US" smtClean="0"/>
              <a:t>Typical verification errors:</a:t>
            </a:r>
          </a:p>
          <a:p>
            <a:pPr lvl="1"/>
            <a:r>
              <a:rPr lang="en-US" smtClean="0"/>
              <a:t>“falling off the end of the code”.</a:t>
            </a:r>
          </a:p>
          <a:p>
            <a:pPr lvl="2"/>
            <a:r>
              <a:rPr lang="en-US" smtClean="0"/>
              <a:t>problem is a missing return statement </a:t>
            </a:r>
          </a:p>
          <a:p>
            <a:pPr lvl="1"/>
            <a:r>
              <a:rPr lang="en-US" smtClean="0"/>
              <a:t>“unequal stack sizes”</a:t>
            </a:r>
          </a:p>
          <a:p>
            <a:pPr lvl="2"/>
            <a:r>
              <a:rPr lang="en-US" smtClean="0"/>
              <a:t>problem is that you have branching code where the alternative paths have different effects on the stack.  This indicates a problem with code generation</a:t>
            </a:r>
          </a:p>
          <a:p>
            <a:pPr lvl="2"/>
            <a:r>
              <a:rPr lang="en-US" smtClean="0"/>
              <a:t>it is likely to come up with if and while statements</a:t>
            </a:r>
          </a:p>
          <a:p>
            <a:endParaRPr lang="en-US" smtClean="0"/>
          </a:p>
        </p:txBody>
      </p:sp>
      <p:sp>
        <p:nvSpPr>
          <p:cNvPr id="116738" name="Rectangle 2"/>
          <p:cNvSpPr>
            <a:spLocks noGrp="1" noChangeArrowheads="1"/>
          </p:cNvSpPr>
          <p:nvPr>
            <p:ph type="title"/>
          </p:nvPr>
        </p:nvSpPr>
        <p:spPr/>
        <p:txBody>
          <a:bodyPr/>
          <a:lstStyle/>
          <a:p>
            <a:pPr fontAlgn="auto">
              <a:spcAft>
                <a:spcPts val="0"/>
              </a:spcAft>
              <a:defRPr/>
            </a:pPr>
            <a:r>
              <a:rPr lang="en-US" smtClean="0"/>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457200" y="762000"/>
            <a:ext cx="8229600" cy="5364163"/>
          </a:xfrm>
        </p:spPr>
        <p:txBody>
          <a:bodyPr/>
          <a:lstStyle/>
          <a:p>
            <a:r>
              <a:rPr lang="en-US" smtClean="0"/>
              <a:t>eclipse plugin</a:t>
            </a:r>
          </a:p>
          <a:p>
            <a:pPr lvl="1"/>
            <a:r>
              <a:rPr lang="en-US" smtClean="0"/>
              <a:t>shows bytecode for classes</a:t>
            </a:r>
          </a:p>
          <a:p>
            <a:pPr lvl="1"/>
            <a:r>
              <a:rPr lang="en-US" smtClean="0"/>
              <a:t>shows “ASMified” code</a:t>
            </a:r>
          </a:p>
          <a:p>
            <a:pPr lvl="2"/>
            <a:r>
              <a:rPr lang="en-US" smtClean="0"/>
              <a:t>a Java program that uses ASM to generate the given code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2" cstate="print"/>
          <a:srcRect/>
          <a:stretch>
            <a:fillRect/>
          </a:stretch>
        </p:blipFill>
        <p:spPr bwMode="auto">
          <a:xfrm>
            <a:off x="1219200" y="50800"/>
            <a:ext cx="6153150" cy="680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mtClean="0">
                <a:solidFill>
                  <a:srgbClr val="3366FF"/>
                </a:solidFill>
              </a:rPr>
              <a:t>u2 fields_count; </a:t>
            </a:r>
            <a:br>
              <a:rPr lang="en-US" smtClean="0">
                <a:solidFill>
                  <a:srgbClr val="3366FF"/>
                </a:solidFill>
              </a:rPr>
            </a:br>
            <a:r>
              <a:rPr lang="en-US" smtClean="0">
                <a:solidFill>
                  <a:srgbClr val="3366FF"/>
                </a:solidFill>
              </a:rPr>
              <a:t>field_info fields[fields_count]; </a:t>
            </a:r>
            <a:br>
              <a:rPr lang="en-US" smtClean="0">
                <a:solidFill>
                  <a:srgbClr val="3366FF"/>
                </a:solidFill>
              </a:rPr>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22531" name="AutoShape 3"/>
          <p:cNvSpPr>
            <a:spLocks noChangeArrowheads="1"/>
          </p:cNvSpPr>
          <p:nvPr/>
        </p:nvSpPr>
        <p:spPr bwMode="auto">
          <a:xfrm>
            <a:off x="6172200" y="609600"/>
            <a:ext cx="2438400" cy="3429000"/>
          </a:xfrm>
          <a:prstGeom prst="wedgeRectCallout">
            <a:avLst>
              <a:gd name="adj1" fmla="val -96222"/>
              <a:gd name="adj2" fmla="val 46065"/>
            </a:avLst>
          </a:prstGeom>
          <a:solidFill>
            <a:schemeClr val="accent1"/>
          </a:solidFill>
          <a:ln w="9525">
            <a:solidFill>
              <a:schemeClr val="tx1"/>
            </a:solidFill>
            <a:miter lim="800000"/>
            <a:headEnd/>
            <a:tailEnd/>
          </a:ln>
        </p:spPr>
        <p:txBody>
          <a:bodyPr/>
          <a:lstStyle/>
          <a:p>
            <a:r>
              <a:rPr lang="en-US" sz="2800"/>
              <a:t>Number of fields, each field_info item provides complete information about a field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idx="4294967295"/>
          </p:nvPr>
        </p:nvSpPr>
        <p:spPr>
          <a:xfrm>
            <a:off x="0" y="2743200"/>
            <a:ext cx="8229600" cy="1143000"/>
          </a:xfrm>
        </p:spPr>
        <p:txBody>
          <a:bodyPr>
            <a:normAutofit fontScale="90000"/>
          </a:bodyPr>
          <a:lstStyle/>
          <a:p>
            <a:pPr fontAlgn="auto">
              <a:spcAft>
                <a:spcPts val="0"/>
              </a:spcAft>
              <a:defRPr/>
            </a:pPr>
            <a:r>
              <a:rPr lang="en-US" sz="2000" smtClean="0">
                <a:latin typeface="Tahoma" pitchFamily="34" charset="0"/>
              </a:rPr>
              <a:t>public static byte[] dump () throws Exception {</a:t>
            </a:r>
            <a:br>
              <a:rPr lang="en-US" sz="2000" smtClean="0">
                <a:latin typeface="Tahoma" pitchFamily="34" charset="0"/>
              </a:rPr>
            </a:br>
            <a:r>
              <a:rPr lang="en-US" sz="2000" smtClean="0">
                <a:latin typeface="Tahoma" pitchFamily="34" charset="0"/>
              </a:rPr>
              <a:t/>
            </a:r>
            <a:br>
              <a:rPr lang="en-US" sz="2000" smtClean="0">
                <a:latin typeface="Tahoma" pitchFamily="34" charset="0"/>
              </a:rPr>
            </a:br>
            <a:r>
              <a:rPr lang="en-US" sz="2000" smtClean="0">
                <a:latin typeface="Tahoma" pitchFamily="34" charset="0"/>
              </a:rPr>
              <a:t>ClassWriter cw = new ClassWriter(0);</a:t>
            </a:r>
            <a:br>
              <a:rPr lang="en-US" sz="2000" smtClean="0">
                <a:latin typeface="Tahoma" pitchFamily="34" charset="0"/>
              </a:rPr>
            </a:br>
            <a:r>
              <a:rPr lang="en-US" sz="2000" smtClean="0">
                <a:latin typeface="Tahoma" pitchFamily="34" charset="0"/>
              </a:rPr>
              <a:t>FieldVisitor fv;</a:t>
            </a:r>
            <a:br>
              <a:rPr lang="en-US" sz="2000" smtClean="0">
                <a:latin typeface="Tahoma" pitchFamily="34" charset="0"/>
              </a:rPr>
            </a:br>
            <a:r>
              <a:rPr lang="en-US" sz="2000" smtClean="0">
                <a:latin typeface="Tahoma" pitchFamily="34" charset="0"/>
              </a:rPr>
              <a:t>MethodVisitor mv;</a:t>
            </a:r>
            <a:br>
              <a:rPr lang="en-US" sz="2000" smtClean="0">
                <a:latin typeface="Tahoma" pitchFamily="34" charset="0"/>
              </a:rPr>
            </a:br>
            <a:r>
              <a:rPr lang="en-US" sz="2000" smtClean="0">
                <a:latin typeface="Tahoma" pitchFamily="34" charset="0"/>
              </a:rPr>
              <a:t>AnnotationVisitor av0;</a:t>
            </a:r>
            <a:br>
              <a:rPr lang="en-US" sz="2000" smtClean="0">
                <a:latin typeface="Tahoma" pitchFamily="34" charset="0"/>
              </a:rPr>
            </a:br>
            <a:r>
              <a:rPr lang="en-US" sz="2000" smtClean="0">
                <a:latin typeface="Tahoma" pitchFamily="34" charset="0"/>
              </a:rPr>
              <a:t/>
            </a:r>
            <a:br>
              <a:rPr lang="en-US" sz="2000" smtClean="0">
                <a:latin typeface="Tahoma" pitchFamily="34" charset="0"/>
              </a:rPr>
            </a:br>
            <a:r>
              <a:rPr lang="en-US" sz="2000" smtClean="0">
                <a:latin typeface="Tahoma" pitchFamily="34" charset="0"/>
              </a:rPr>
              <a:t>cw.visit(V1_6, ACC_SUPER, "X", null, "java/lang/Object", null);</a:t>
            </a:r>
            <a:br>
              <a:rPr lang="en-US" sz="2000" smtClean="0">
                <a:latin typeface="Tahoma" pitchFamily="34" charset="0"/>
              </a:rPr>
            </a:br>
            <a:r>
              <a:rPr lang="en-US" sz="2000" smtClean="0">
                <a:latin typeface="Tahoma" pitchFamily="34" charset="0"/>
              </a:rPr>
              <a:t/>
            </a:r>
            <a:br>
              <a:rPr lang="en-US" sz="2000" smtClean="0">
                <a:latin typeface="Tahoma" pitchFamily="34" charset="0"/>
              </a:rPr>
            </a:br>
            <a:r>
              <a:rPr lang="en-US" sz="2000" smtClean="0">
                <a:latin typeface="Tahoma" pitchFamily="34" charset="0"/>
              </a:rPr>
              <a:t>cw.visitSource("X.java", null);</a:t>
            </a:r>
            <a:br>
              <a:rPr lang="en-US" sz="2000" smtClean="0">
                <a:latin typeface="Tahoma" pitchFamily="34" charset="0"/>
              </a:rPr>
            </a:br>
            <a:r>
              <a:rPr lang="en-US" sz="2000" smtClean="0">
                <a:latin typeface="Tahoma" pitchFamily="34" charset="0"/>
              </a:rPr>
              <a:t/>
            </a:r>
            <a:br>
              <a:rPr lang="en-US" sz="2000" smtClean="0">
                <a:latin typeface="Tahoma" pitchFamily="34" charset="0"/>
              </a:rPr>
            </a:br>
            <a:r>
              <a:rPr lang="en-US" sz="2000" smtClean="0">
                <a:latin typeface="Tahoma" pitchFamily="34" charset="0"/>
              </a:rPr>
              <a:t>{</a:t>
            </a:r>
            <a:br>
              <a:rPr lang="en-US" sz="2000" smtClean="0">
                <a:latin typeface="Tahoma" pitchFamily="34" charset="0"/>
              </a:rPr>
            </a:br>
            <a:r>
              <a:rPr lang="en-US" sz="2000" smtClean="0">
                <a:latin typeface="Tahoma" pitchFamily="34" charset="0"/>
              </a:rPr>
              <a:t>fv = cw.visitField(ACC_STATIC, "x", "I", null, null);</a:t>
            </a:r>
            <a:br>
              <a:rPr lang="en-US" sz="2000" smtClean="0">
                <a:latin typeface="Tahoma" pitchFamily="34" charset="0"/>
              </a:rPr>
            </a:br>
            <a:r>
              <a:rPr lang="en-US" sz="2000" smtClean="0">
                <a:latin typeface="Tahoma" pitchFamily="34" charset="0"/>
              </a:rPr>
              <a:t>fv.visitEnd();</a:t>
            </a:r>
            <a:br>
              <a:rPr lang="en-US" sz="2000" smtClean="0">
                <a:latin typeface="Tahoma" pitchFamily="34" charset="0"/>
              </a:rPr>
            </a:br>
            <a:r>
              <a:rPr lang="en-US" sz="2000" smtClean="0">
                <a:latin typeface="Tahoma" pitchFamily="34" charset="0"/>
              </a:rPr>
              <a:t>}</a:t>
            </a:r>
            <a:endParaRPr lang="en-US" sz="1150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idx="4294967295"/>
          </p:nvPr>
        </p:nvSpPr>
        <p:spPr>
          <a:xfrm>
            <a:off x="0" y="2971800"/>
            <a:ext cx="8229600" cy="1143000"/>
          </a:xfrm>
        </p:spPr>
        <p:txBody>
          <a:bodyPr>
            <a:normAutofit fontScale="90000"/>
          </a:bodyPr>
          <a:lstStyle/>
          <a:p>
            <a:pPr fontAlgn="auto">
              <a:spcAft>
                <a:spcPts val="0"/>
              </a:spcAft>
              <a:defRPr/>
            </a:pPr>
            <a:r>
              <a:rPr lang="en-US" sz="2000" smtClean="0">
                <a:latin typeface="Tahoma" pitchFamily="34" charset="0"/>
              </a:rPr>
              <a:t/>
            </a:r>
            <a:br>
              <a:rPr lang="en-US" sz="2000" smtClean="0">
                <a:latin typeface="Tahoma" pitchFamily="34" charset="0"/>
              </a:rPr>
            </a:br>
            <a:r>
              <a:rPr lang="en-US" sz="2000" smtClean="0">
                <a:latin typeface="Tahoma" pitchFamily="34" charset="0"/>
              </a:rPr>
              <a:t>{</a:t>
            </a:r>
            <a:br>
              <a:rPr lang="en-US" sz="2000" smtClean="0">
                <a:latin typeface="Tahoma" pitchFamily="34" charset="0"/>
              </a:rPr>
            </a:br>
            <a:r>
              <a:rPr lang="en-US" sz="2000" smtClean="0">
                <a:latin typeface="Tahoma" pitchFamily="34" charset="0"/>
              </a:rPr>
              <a:t>mv = cw.visitMethod(0, "&lt;init&gt;", "()V", null, null);</a:t>
            </a:r>
            <a:br>
              <a:rPr lang="en-US" sz="2000" smtClean="0">
                <a:latin typeface="Tahoma" pitchFamily="34" charset="0"/>
              </a:rPr>
            </a:br>
            <a:r>
              <a:rPr lang="en-US" sz="2000" smtClean="0">
                <a:latin typeface="Tahoma" pitchFamily="34" charset="0"/>
              </a:rPr>
              <a:t>mv.visitCode();</a:t>
            </a:r>
            <a:br>
              <a:rPr lang="en-US" sz="2000" smtClean="0">
                <a:latin typeface="Tahoma" pitchFamily="34" charset="0"/>
              </a:rPr>
            </a:br>
            <a:r>
              <a:rPr lang="en-US" sz="2000" smtClean="0">
                <a:latin typeface="Tahoma" pitchFamily="34" charset="0"/>
              </a:rPr>
              <a:t>Label l0 = new Label();</a:t>
            </a:r>
            <a:br>
              <a:rPr lang="en-US" sz="2000" smtClean="0">
                <a:latin typeface="Tahoma" pitchFamily="34" charset="0"/>
              </a:rPr>
            </a:br>
            <a:r>
              <a:rPr lang="en-US" sz="2000" smtClean="0">
                <a:latin typeface="Tahoma" pitchFamily="34" charset="0"/>
              </a:rPr>
              <a:t>mv.visitLabel(l0);</a:t>
            </a:r>
            <a:br>
              <a:rPr lang="en-US" sz="2000" smtClean="0">
                <a:latin typeface="Tahoma" pitchFamily="34" charset="0"/>
              </a:rPr>
            </a:br>
            <a:r>
              <a:rPr lang="en-US" sz="2000" smtClean="0">
                <a:latin typeface="Tahoma" pitchFamily="34" charset="0"/>
              </a:rPr>
              <a:t>mv.visitVarInsn(ALOAD, 0);</a:t>
            </a:r>
            <a:br>
              <a:rPr lang="en-US" sz="2000" smtClean="0">
                <a:latin typeface="Tahoma" pitchFamily="34" charset="0"/>
              </a:rPr>
            </a:br>
            <a:r>
              <a:rPr lang="en-US" sz="2000" smtClean="0">
                <a:latin typeface="Tahoma" pitchFamily="34" charset="0"/>
              </a:rPr>
              <a:t>mv.visitMethodInsn(INVOKESPECIAL, "java/lang/Object", "&lt;init&gt;", "()V");</a:t>
            </a:r>
            <a:br>
              <a:rPr lang="en-US" sz="2000" smtClean="0">
                <a:latin typeface="Tahoma" pitchFamily="34" charset="0"/>
              </a:rPr>
            </a:br>
            <a:r>
              <a:rPr lang="en-US" sz="2000" smtClean="0">
                <a:latin typeface="Tahoma" pitchFamily="34" charset="0"/>
              </a:rPr>
              <a:t>mv.visitInsn(RETURN);</a:t>
            </a:r>
            <a:br>
              <a:rPr lang="en-US" sz="2000" smtClean="0">
                <a:latin typeface="Tahoma" pitchFamily="34" charset="0"/>
              </a:rPr>
            </a:br>
            <a:r>
              <a:rPr lang="en-US" sz="2000" smtClean="0">
                <a:latin typeface="Tahoma" pitchFamily="34" charset="0"/>
              </a:rPr>
              <a:t>Label l1 = new Label();</a:t>
            </a:r>
            <a:br>
              <a:rPr lang="en-US" sz="2000" smtClean="0">
                <a:latin typeface="Tahoma" pitchFamily="34" charset="0"/>
              </a:rPr>
            </a:br>
            <a:r>
              <a:rPr lang="en-US" sz="2000" smtClean="0">
                <a:latin typeface="Tahoma" pitchFamily="34" charset="0"/>
              </a:rPr>
              <a:t>mv.visitLabel(l1);</a:t>
            </a:r>
            <a:br>
              <a:rPr lang="en-US" sz="2000" smtClean="0">
                <a:latin typeface="Tahoma" pitchFamily="34" charset="0"/>
              </a:rPr>
            </a:br>
            <a:r>
              <a:rPr lang="en-US" sz="2000" smtClean="0">
                <a:latin typeface="Tahoma" pitchFamily="34" charset="0"/>
              </a:rPr>
              <a:t>mv.visitEnd();</a:t>
            </a:r>
            <a:br>
              <a:rPr lang="en-US" sz="2000" smtClean="0">
                <a:latin typeface="Tahoma" pitchFamily="34" charset="0"/>
              </a:rPr>
            </a:br>
            <a:r>
              <a:rPr lang="en-US" sz="2000" smtClean="0">
                <a:latin typeface="Tahoma" pitchFamily="34" charset="0"/>
              </a:rPr>
              <a:t>}</a:t>
            </a:r>
            <a:endParaRPr lang="en-US" sz="11500"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0" y="2895600"/>
            <a:ext cx="8229600" cy="1143000"/>
          </a:xfrm>
        </p:spPr>
        <p:txBody>
          <a:bodyPr>
            <a:normAutofit fontScale="90000"/>
          </a:bodyPr>
          <a:lstStyle/>
          <a:p>
            <a:pPr fontAlgn="auto">
              <a:spcAft>
                <a:spcPts val="0"/>
              </a:spcAft>
              <a:defRPr/>
            </a:pPr>
            <a:r>
              <a:rPr lang="en-US" sz="1800" smtClean="0">
                <a:latin typeface="Tahoma" pitchFamily="34" charset="0"/>
              </a:rPr>
              <a:t/>
            </a:r>
            <a:br>
              <a:rPr lang="en-US" sz="1800" smtClean="0">
                <a:latin typeface="Tahoma" pitchFamily="34" charset="0"/>
              </a:rPr>
            </a:br>
            <a:r>
              <a:rPr lang="en-US" sz="1800" smtClean="0">
                <a:latin typeface="Tahoma" pitchFamily="34" charset="0"/>
              </a:rPr>
              <a:t>{</a:t>
            </a:r>
            <a:br>
              <a:rPr lang="en-US" sz="1800" smtClean="0">
                <a:latin typeface="Tahoma" pitchFamily="34" charset="0"/>
              </a:rPr>
            </a:br>
            <a:r>
              <a:rPr lang="en-US" sz="1800" smtClean="0">
                <a:latin typeface="Tahoma" pitchFamily="34" charset="0"/>
              </a:rPr>
              <a:t>mv = cw.visitMethod(ACC_STATIC, "inc", "(I)I", null, null);</a:t>
            </a:r>
            <a:br>
              <a:rPr lang="en-US" sz="1800" smtClean="0">
                <a:latin typeface="Tahoma" pitchFamily="34" charset="0"/>
              </a:rPr>
            </a:br>
            <a:r>
              <a:rPr lang="en-US" sz="1800" smtClean="0">
                <a:latin typeface="Tahoma" pitchFamily="34" charset="0"/>
              </a:rPr>
              <a:t>mv.visitCode();</a:t>
            </a:r>
            <a:br>
              <a:rPr lang="en-US" sz="1800" smtClean="0">
                <a:latin typeface="Tahoma" pitchFamily="34" charset="0"/>
              </a:rPr>
            </a:br>
            <a:r>
              <a:rPr lang="en-US" sz="1800" smtClean="0">
                <a:latin typeface="Tahoma" pitchFamily="34" charset="0"/>
              </a:rPr>
              <a:t>Label l0 = new Label();</a:t>
            </a:r>
            <a:br>
              <a:rPr lang="en-US" sz="1800" smtClean="0">
                <a:latin typeface="Tahoma" pitchFamily="34" charset="0"/>
              </a:rPr>
            </a:br>
            <a:r>
              <a:rPr lang="en-US" sz="1800" smtClean="0">
                <a:latin typeface="Tahoma" pitchFamily="34" charset="0"/>
              </a:rPr>
              <a:t>mv.visitLabel(l0);</a:t>
            </a:r>
            <a:br>
              <a:rPr lang="en-US" sz="1800" smtClean="0">
                <a:latin typeface="Tahoma" pitchFamily="34" charset="0"/>
              </a:rPr>
            </a:br>
            <a:r>
              <a:rPr lang="en-US" sz="1800" smtClean="0">
                <a:latin typeface="Tahoma" pitchFamily="34" charset="0"/>
              </a:rPr>
              <a:t>mv.visitVarInsn(ILOAD, 0);</a:t>
            </a:r>
            <a:br>
              <a:rPr lang="en-US" sz="1800" smtClean="0">
                <a:latin typeface="Tahoma" pitchFamily="34" charset="0"/>
              </a:rPr>
            </a:br>
            <a:r>
              <a:rPr lang="en-US" sz="1800" smtClean="0">
                <a:latin typeface="Tahoma" pitchFamily="34" charset="0"/>
              </a:rPr>
              <a:t>mv.visitInsn(ICONST_2);</a:t>
            </a:r>
            <a:br>
              <a:rPr lang="en-US" sz="1800" smtClean="0">
                <a:latin typeface="Tahoma" pitchFamily="34" charset="0"/>
              </a:rPr>
            </a:br>
            <a:r>
              <a:rPr lang="en-US" sz="1800" smtClean="0">
                <a:latin typeface="Tahoma" pitchFamily="34" charset="0"/>
              </a:rPr>
              <a:t>mv.visitInsn(IMUL);</a:t>
            </a:r>
            <a:br>
              <a:rPr lang="en-US" sz="1800" smtClean="0">
                <a:latin typeface="Tahoma" pitchFamily="34" charset="0"/>
              </a:rPr>
            </a:br>
            <a:r>
              <a:rPr lang="en-US" sz="1800" smtClean="0">
                <a:latin typeface="Tahoma" pitchFamily="34" charset="0"/>
              </a:rPr>
              <a:t>mv.visitVarInsn(ISTORE, 1);</a:t>
            </a:r>
            <a:br>
              <a:rPr lang="en-US" sz="1800" smtClean="0">
                <a:latin typeface="Tahoma" pitchFamily="34" charset="0"/>
              </a:rPr>
            </a:br>
            <a:r>
              <a:rPr lang="en-US" sz="1800" smtClean="0">
                <a:latin typeface="Tahoma" pitchFamily="34" charset="0"/>
              </a:rPr>
              <a:t>Label l1 = new Label();</a:t>
            </a:r>
            <a:br>
              <a:rPr lang="en-US" sz="1800" smtClean="0">
                <a:latin typeface="Tahoma" pitchFamily="34" charset="0"/>
              </a:rPr>
            </a:br>
            <a:r>
              <a:rPr lang="en-US" sz="1800" smtClean="0">
                <a:latin typeface="Tahoma" pitchFamily="34" charset="0"/>
              </a:rPr>
              <a:t>mv.visitLabel(l1);</a:t>
            </a:r>
            <a:br>
              <a:rPr lang="en-US" sz="1800" smtClean="0">
                <a:latin typeface="Tahoma" pitchFamily="34" charset="0"/>
              </a:rPr>
            </a:br>
            <a:r>
              <a:rPr lang="en-US" sz="1800" smtClean="0">
                <a:latin typeface="Tahoma" pitchFamily="34" charset="0"/>
              </a:rPr>
              <a:t>mv.visitFieldInsn(GETSTATIC, "X", "x", "I");</a:t>
            </a:r>
            <a:br>
              <a:rPr lang="en-US" sz="1800" smtClean="0">
                <a:latin typeface="Tahoma" pitchFamily="34" charset="0"/>
              </a:rPr>
            </a:br>
            <a:r>
              <a:rPr lang="en-US" sz="1800" smtClean="0">
                <a:latin typeface="Tahoma" pitchFamily="34" charset="0"/>
              </a:rPr>
              <a:t>mv.visitVarInsn(ILOAD, 1);</a:t>
            </a:r>
            <a:br>
              <a:rPr lang="en-US" sz="1800" smtClean="0">
                <a:latin typeface="Tahoma" pitchFamily="34" charset="0"/>
              </a:rPr>
            </a:br>
            <a:r>
              <a:rPr lang="en-US" sz="1800" smtClean="0">
                <a:latin typeface="Tahoma" pitchFamily="34" charset="0"/>
              </a:rPr>
              <a:t>mv.visitInsn(IADD);</a:t>
            </a:r>
            <a:br>
              <a:rPr lang="en-US" sz="1800" smtClean="0">
                <a:latin typeface="Tahoma" pitchFamily="34" charset="0"/>
              </a:rPr>
            </a:br>
            <a:r>
              <a:rPr lang="en-US" sz="1800" smtClean="0">
                <a:latin typeface="Tahoma" pitchFamily="34" charset="0"/>
              </a:rPr>
              <a:t>mv.visitInsn(IRETURN);</a:t>
            </a:r>
            <a:br>
              <a:rPr lang="en-US" sz="1800" smtClean="0">
                <a:latin typeface="Tahoma" pitchFamily="34" charset="0"/>
              </a:rPr>
            </a:br>
            <a:r>
              <a:rPr lang="en-US" sz="1800" smtClean="0">
                <a:latin typeface="Tahoma" pitchFamily="34" charset="0"/>
              </a:rPr>
              <a:t>Label l2 = new Label();</a:t>
            </a:r>
            <a:br>
              <a:rPr lang="en-US" sz="1800" smtClean="0">
                <a:latin typeface="Tahoma" pitchFamily="34" charset="0"/>
              </a:rPr>
            </a:br>
            <a:r>
              <a:rPr lang="en-US" sz="1800" smtClean="0">
                <a:latin typeface="Tahoma" pitchFamily="34" charset="0"/>
              </a:rPr>
              <a:t>mv.visitLabel(l2);</a:t>
            </a:r>
            <a:br>
              <a:rPr lang="en-US" sz="1800" smtClean="0">
                <a:latin typeface="Tahoma" pitchFamily="34" charset="0"/>
              </a:rPr>
            </a:br>
            <a:r>
              <a:rPr lang="en-US" sz="1800" smtClean="0">
                <a:latin typeface="Tahoma" pitchFamily="34" charset="0"/>
              </a:rPr>
              <a:t>mv.visitEnd();</a:t>
            </a:r>
            <a:br>
              <a:rPr lang="en-US" sz="1800" smtClean="0">
                <a:latin typeface="Tahoma" pitchFamily="34" charset="0"/>
              </a:rPr>
            </a:br>
            <a:r>
              <a:rPr lang="en-US" sz="1800" smtClean="0">
                <a:latin typeface="Tahoma" pitchFamily="34" charset="0"/>
              </a:rPr>
              <a:t>}</a:t>
            </a:r>
            <a:endParaRPr lang="en-US" sz="960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idx="4294967295"/>
          </p:nvPr>
        </p:nvSpPr>
        <p:spPr>
          <a:xfrm>
            <a:off x="0" y="2971800"/>
            <a:ext cx="8229600" cy="1143000"/>
          </a:xfrm>
        </p:spPr>
        <p:txBody>
          <a:bodyPr>
            <a:normAutofit fontScale="90000"/>
          </a:bodyPr>
          <a:lstStyle/>
          <a:p>
            <a:pPr fontAlgn="auto">
              <a:spcAft>
                <a:spcPts val="0"/>
              </a:spcAft>
              <a:defRPr/>
            </a:pPr>
            <a:r>
              <a:rPr lang="en-US" sz="1600" smtClean="0">
                <a:latin typeface="Tahoma" pitchFamily="34" charset="0"/>
              </a:rPr>
              <a:t/>
            </a:r>
            <a:br>
              <a:rPr lang="en-US" sz="1600" smtClean="0">
                <a:latin typeface="Tahoma" pitchFamily="34" charset="0"/>
              </a:rPr>
            </a:br>
            <a:r>
              <a:rPr lang="en-US" sz="1600" smtClean="0">
                <a:latin typeface="Tahoma" pitchFamily="34" charset="0"/>
              </a:rPr>
              <a:t>{</a:t>
            </a:r>
            <a:br>
              <a:rPr lang="en-US" sz="1600" smtClean="0">
                <a:latin typeface="Tahoma" pitchFamily="34" charset="0"/>
              </a:rPr>
            </a:br>
            <a:r>
              <a:rPr lang="en-US" sz="1600" smtClean="0">
                <a:latin typeface="Tahoma" pitchFamily="34" charset="0"/>
              </a:rPr>
              <a:t>mv = cw.visitMethod(ACC_PUBLIC + ACC_STATIC, "main", "([Ljava/lang/String;)V", null, null);</a:t>
            </a:r>
            <a:br>
              <a:rPr lang="en-US" sz="1600" smtClean="0">
                <a:latin typeface="Tahoma" pitchFamily="34" charset="0"/>
              </a:rPr>
            </a:br>
            <a:r>
              <a:rPr lang="en-US" sz="1600" smtClean="0">
                <a:latin typeface="Tahoma" pitchFamily="34" charset="0"/>
              </a:rPr>
              <a:t>mv.visitCode();</a:t>
            </a:r>
            <a:br>
              <a:rPr lang="en-US" sz="1600" smtClean="0">
                <a:latin typeface="Tahoma" pitchFamily="34" charset="0"/>
              </a:rPr>
            </a:br>
            <a:r>
              <a:rPr lang="en-US" sz="1600" smtClean="0">
                <a:latin typeface="Tahoma" pitchFamily="34" charset="0"/>
              </a:rPr>
              <a:t>Label l0 = new Label();</a:t>
            </a:r>
            <a:br>
              <a:rPr lang="en-US" sz="1600" smtClean="0">
                <a:latin typeface="Tahoma" pitchFamily="34" charset="0"/>
              </a:rPr>
            </a:br>
            <a:r>
              <a:rPr lang="en-US" sz="1600" smtClean="0">
                <a:latin typeface="Tahoma" pitchFamily="34" charset="0"/>
              </a:rPr>
              <a:t>mv.visitLabel(l0);</a:t>
            </a:r>
            <a:br>
              <a:rPr lang="en-US" sz="1600" smtClean="0">
                <a:latin typeface="Tahoma" pitchFamily="34" charset="0"/>
              </a:rPr>
            </a:br>
            <a:r>
              <a:rPr lang="en-US" sz="1600" smtClean="0">
                <a:latin typeface="Tahoma" pitchFamily="34" charset="0"/>
              </a:rPr>
              <a:t>mv.visitInsn(ICONST_5);</a:t>
            </a:r>
            <a:br>
              <a:rPr lang="en-US" sz="1600" smtClean="0">
                <a:latin typeface="Tahoma" pitchFamily="34" charset="0"/>
              </a:rPr>
            </a:br>
            <a:r>
              <a:rPr lang="en-US" sz="1600" smtClean="0">
                <a:latin typeface="Tahoma" pitchFamily="34" charset="0"/>
              </a:rPr>
              <a:t>mv.visitFieldInsn(PUTSTATIC, "X", "x", "I");</a:t>
            </a:r>
            <a:br>
              <a:rPr lang="en-US" sz="1600" smtClean="0">
                <a:latin typeface="Tahoma" pitchFamily="34" charset="0"/>
              </a:rPr>
            </a:br>
            <a:r>
              <a:rPr lang="en-US" sz="1600" smtClean="0">
                <a:latin typeface="Tahoma" pitchFamily="34" charset="0"/>
              </a:rPr>
              <a:t>Label l1 = new Label();</a:t>
            </a:r>
            <a:br>
              <a:rPr lang="en-US" sz="1600" smtClean="0">
                <a:latin typeface="Tahoma" pitchFamily="34" charset="0"/>
              </a:rPr>
            </a:br>
            <a:r>
              <a:rPr lang="en-US" sz="1600" smtClean="0">
                <a:latin typeface="Tahoma" pitchFamily="34" charset="0"/>
              </a:rPr>
              <a:t>mv.visitLabel(l1);</a:t>
            </a:r>
            <a:br>
              <a:rPr lang="en-US" sz="1600" smtClean="0">
                <a:latin typeface="Tahoma" pitchFamily="34" charset="0"/>
              </a:rPr>
            </a:br>
            <a:r>
              <a:rPr lang="en-US" sz="1600" smtClean="0">
                <a:latin typeface="Tahoma" pitchFamily="34" charset="0"/>
              </a:rPr>
              <a:t>mv.visitInsn(ICONST_3);</a:t>
            </a:r>
            <a:br>
              <a:rPr lang="en-US" sz="1600" smtClean="0">
                <a:latin typeface="Tahoma" pitchFamily="34" charset="0"/>
              </a:rPr>
            </a:br>
            <a:r>
              <a:rPr lang="en-US" sz="1600" smtClean="0">
                <a:latin typeface="Tahoma" pitchFamily="34" charset="0"/>
              </a:rPr>
              <a:t>mv.visitMethodInsn(INVOKESTATIC, "X", "inc", "(I)I");</a:t>
            </a:r>
            <a:br>
              <a:rPr lang="en-US" sz="1600" smtClean="0">
                <a:latin typeface="Tahoma" pitchFamily="34" charset="0"/>
              </a:rPr>
            </a:br>
            <a:r>
              <a:rPr lang="en-US" sz="1600" smtClean="0">
                <a:latin typeface="Tahoma" pitchFamily="34" charset="0"/>
              </a:rPr>
              <a:t>mv.visitFieldInsn(PUTSTATIC, "X", "x", "I");</a:t>
            </a:r>
            <a:br>
              <a:rPr lang="en-US" sz="1600" smtClean="0">
                <a:latin typeface="Tahoma" pitchFamily="34" charset="0"/>
              </a:rPr>
            </a:br>
            <a:r>
              <a:rPr lang="en-US" sz="1600" smtClean="0">
                <a:latin typeface="Tahoma" pitchFamily="34" charset="0"/>
              </a:rPr>
              <a:t>Label l2 = new Label();</a:t>
            </a:r>
            <a:br>
              <a:rPr lang="en-US" sz="1600" smtClean="0">
                <a:latin typeface="Tahoma" pitchFamily="34" charset="0"/>
              </a:rPr>
            </a:br>
            <a:r>
              <a:rPr lang="en-US" sz="1600" smtClean="0">
                <a:latin typeface="Tahoma" pitchFamily="34" charset="0"/>
              </a:rPr>
              <a:t>mv.visitLabel(l2);</a:t>
            </a:r>
            <a:br>
              <a:rPr lang="en-US" sz="1600" smtClean="0">
                <a:latin typeface="Tahoma" pitchFamily="34" charset="0"/>
              </a:rPr>
            </a:br>
            <a:r>
              <a:rPr lang="en-US" sz="1600" smtClean="0">
                <a:latin typeface="Tahoma" pitchFamily="34" charset="0"/>
              </a:rPr>
              <a:t>mv.visitFieldInsn(GETSTATIC, "java/lang/System", "out", "Ljava/io/PrintStream;");</a:t>
            </a:r>
            <a:br>
              <a:rPr lang="en-US" sz="1600" smtClean="0">
                <a:latin typeface="Tahoma" pitchFamily="34" charset="0"/>
              </a:rPr>
            </a:br>
            <a:r>
              <a:rPr lang="en-US" sz="1600" smtClean="0">
                <a:latin typeface="Tahoma" pitchFamily="34" charset="0"/>
              </a:rPr>
              <a:t>mv.visitFieldInsn(GETSTATIC, "X", "x", "I");</a:t>
            </a:r>
            <a:br>
              <a:rPr lang="en-US" sz="1600" smtClean="0">
                <a:latin typeface="Tahoma" pitchFamily="34" charset="0"/>
              </a:rPr>
            </a:br>
            <a:r>
              <a:rPr lang="en-US" sz="1600" smtClean="0">
                <a:latin typeface="Tahoma" pitchFamily="34" charset="0"/>
              </a:rPr>
              <a:t>mv.visitMethodInsn(INVOKEVIRTUAL, "java/io/PrintStream", "println", "(I)V");</a:t>
            </a:r>
            <a:br>
              <a:rPr lang="en-US" sz="1600" smtClean="0">
                <a:latin typeface="Tahoma" pitchFamily="34" charset="0"/>
              </a:rPr>
            </a:br>
            <a:r>
              <a:rPr lang="en-US" sz="1600" smtClean="0">
                <a:latin typeface="Tahoma" pitchFamily="34" charset="0"/>
              </a:rPr>
              <a:t>Label l3 = new Label();</a:t>
            </a:r>
            <a:br>
              <a:rPr lang="en-US" sz="1600" smtClean="0">
                <a:latin typeface="Tahoma" pitchFamily="34" charset="0"/>
              </a:rPr>
            </a:br>
            <a:r>
              <a:rPr lang="en-US" sz="1600" smtClean="0">
                <a:latin typeface="Tahoma" pitchFamily="34" charset="0"/>
              </a:rPr>
              <a:t>mv.visitLabel(l3);</a:t>
            </a:r>
            <a:br>
              <a:rPr lang="en-US" sz="1600" smtClean="0">
                <a:latin typeface="Tahoma" pitchFamily="34" charset="0"/>
              </a:rPr>
            </a:br>
            <a:r>
              <a:rPr lang="en-US" sz="1600" smtClean="0">
                <a:latin typeface="Tahoma" pitchFamily="34" charset="0"/>
              </a:rPr>
              <a:t>mv.visitInsn(RETURN);</a:t>
            </a:r>
            <a:br>
              <a:rPr lang="en-US" sz="1600" smtClean="0">
                <a:latin typeface="Tahoma" pitchFamily="34" charset="0"/>
              </a:rPr>
            </a:br>
            <a:r>
              <a:rPr lang="en-US" sz="1600" smtClean="0">
                <a:latin typeface="Tahoma" pitchFamily="34" charset="0"/>
              </a:rPr>
              <a:t>Label l4 = new Label();</a:t>
            </a:r>
            <a:br>
              <a:rPr lang="en-US" sz="1600" smtClean="0">
                <a:latin typeface="Tahoma" pitchFamily="34" charset="0"/>
              </a:rPr>
            </a:br>
            <a:r>
              <a:rPr lang="en-US" sz="1600" smtClean="0">
                <a:latin typeface="Tahoma" pitchFamily="34" charset="0"/>
              </a:rPr>
              <a:t>mv.visitLabel(l4);</a:t>
            </a:r>
            <a:br>
              <a:rPr lang="en-US" sz="1600" smtClean="0">
                <a:latin typeface="Tahoma" pitchFamily="34" charset="0"/>
              </a:rPr>
            </a:br>
            <a:r>
              <a:rPr lang="en-US" sz="1600" smtClean="0">
                <a:latin typeface="Tahoma" pitchFamily="34" charset="0"/>
              </a:rPr>
              <a:t>mv.visitEnd();</a:t>
            </a:r>
            <a:br>
              <a:rPr lang="en-US" sz="1600" smtClean="0">
                <a:latin typeface="Tahoma" pitchFamily="34" charset="0"/>
              </a:rPr>
            </a:br>
            <a:r>
              <a:rPr lang="en-US" sz="1600" smtClean="0">
                <a:latin typeface="Tahoma" pitchFamily="34" charset="0"/>
              </a:rPr>
              <a:t>}</a:t>
            </a:r>
            <a:endParaRPr lang="en-US" sz="880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idx="4294967295"/>
          </p:nvPr>
        </p:nvSpPr>
        <p:spPr>
          <a:xfrm>
            <a:off x="0" y="1905000"/>
            <a:ext cx="8229600" cy="1143000"/>
          </a:xfrm>
        </p:spPr>
        <p:txBody>
          <a:bodyPr>
            <a:normAutofit fontScale="90000"/>
          </a:bodyPr>
          <a:lstStyle/>
          <a:p>
            <a:pPr fontAlgn="auto">
              <a:spcAft>
                <a:spcPts val="0"/>
              </a:spcAft>
              <a:defRPr/>
            </a:pPr>
            <a:r>
              <a:rPr lang="en-US" sz="1600" smtClean="0">
                <a:latin typeface="Tahoma" pitchFamily="34" charset="0"/>
              </a:rPr>
              <a:t/>
            </a:r>
            <a:br>
              <a:rPr lang="en-US" sz="1600" smtClean="0">
                <a:latin typeface="Tahoma" pitchFamily="34" charset="0"/>
              </a:rPr>
            </a:br>
            <a:r>
              <a:rPr lang="en-US" sz="1600" smtClean="0">
                <a:latin typeface="Tahoma" pitchFamily="34" charset="0"/>
              </a:rPr>
              <a:t>cw.visitEnd();</a:t>
            </a:r>
            <a:br>
              <a:rPr lang="en-US" sz="1600" smtClean="0">
                <a:latin typeface="Tahoma" pitchFamily="34" charset="0"/>
              </a:rPr>
            </a:br>
            <a:r>
              <a:rPr lang="en-US" sz="1600" smtClean="0">
                <a:latin typeface="Tahoma" pitchFamily="34" charset="0"/>
              </a:rPr>
              <a:t/>
            </a:r>
            <a:br>
              <a:rPr lang="en-US" sz="1600" smtClean="0">
                <a:latin typeface="Tahoma" pitchFamily="34" charset="0"/>
              </a:rPr>
            </a:br>
            <a:r>
              <a:rPr lang="en-US" sz="1600" smtClean="0">
                <a:latin typeface="Tahoma" pitchFamily="34" charset="0"/>
              </a:rPr>
              <a:t>return cw.toByteArray();</a:t>
            </a:r>
            <a:br>
              <a:rPr lang="en-US" sz="1600" smtClean="0">
                <a:latin typeface="Tahoma" pitchFamily="34" charset="0"/>
              </a:rPr>
            </a:br>
            <a:r>
              <a:rPr lang="en-US" sz="1600" smtClean="0">
                <a:latin typeface="Tahoma" pitchFamily="34" charset="0"/>
              </a:rPr>
              <a:t>}</a:t>
            </a:r>
            <a:br>
              <a:rPr lang="en-US" sz="1600" smtClean="0">
                <a:latin typeface="Tahoma" pitchFamily="34" charset="0"/>
              </a:rPr>
            </a:br>
            <a:r>
              <a:rPr lang="en-US" sz="1600" smtClean="0">
                <a:latin typeface="Tahoma" pitchFamily="34" charset="0"/>
              </a:rPr>
              <a:t>}</a:t>
            </a:r>
            <a:endParaRPr lang="en-US" sz="8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mtClean="0">
                <a:solidFill>
                  <a:srgbClr val="3366FF"/>
                </a:solidFill>
              </a:rPr>
              <a:t>u2 methods_count; </a:t>
            </a:r>
            <a:br>
              <a:rPr lang="en-US" smtClean="0">
                <a:solidFill>
                  <a:srgbClr val="3366FF"/>
                </a:solidFill>
              </a:rPr>
            </a:br>
            <a:r>
              <a:rPr lang="en-US" smtClean="0">
                <a:solidFill>
                  <a:srgbClr val="3366FF"/>
                </a:solidFill>
              </a:rPr>
              <a:t>method_info methods[methods_count]; </a:t>
            </a:r>
            <a:br>
              <a:rPr lang="en-US" smtClean="0">
                <a:solidFill>
                  <a:srgbClr val="3366FF"/>
                </a:solidFill>
              </a:rPr>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23555" name="AutoShape 3"/>
          <p:cNvSpPr>
            <a:spLocks noChangeArrowheads="1"/>
          </p:cNvSpPr>
          <p:nvPr/>
        </p:nvSpPr>
        <p:spPr bwMode="auto">
          <a:xfrm>
            <a:off x="5715000" y="609600"/>
            <a:ext cx="3429000" cy="3581400"/>
          </a:xfrm>
          <a:prstGeom prst="wedgeRectCallout">
            <a:avLst>
              <a:gd name="adj1" fmla="val -75417"/>
              <a:gd name="adj2" fmla="val 60861"/>
            </a:avLst>
          </a:prstGeom>
          <a:solidFill>
            <a:schemeClr val="accent1"/>
          </a:solidFill>
          <a:ln w="9525">
            <a:solidFill>
              <a:schemeClr val="tx1"/>
            </a:solidFill>
            <a:miter lim="800000"/>
            <a:headEnd/>
            <a:tailEnd/>
          </a:ln>
        </p:spPr>
        <p:txBody>
          <a:bodyPr/>
          <a:lstStyle/>
          <a:p>
            <a:r>
              <a:rPr lang="en-US" sz="2800"/>
              <a:t>Number of methods, each method_info item provides complete information about a method, including its byte code, if 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mtClean="0">
                <a:solidFill>
                  <a:srgbClr val="3366FF"/>
                </a:solidFill>
              </a:rPr>
              <a:t>u2 attributes_count; </a:t>
            </a:r>
            <a:br>
              <a:rPr lang="en-US" smtClean="0">
                <a:solidFill>
                  <a:srgbClr val="3366FF"/>
                </a:solidFill>
              </a:rPr>
            </a:br>
            <a:r>
              <a:rPr lang="en-US" smtClean="0">
                <a:solidFill>
                  <a:srgbClr val="3366FF"/>
                </a:solidFill>
              </a:rPr>
              <a:t>attribute_info attributes[attributes_count];</a:t>
            </a:r>
          </a:p>
          <a:p>
            <a:pPr>
              <a:lnSpc>
                <a:spcPct val="80000"/>
              </a:lnSpc>
              <a:buFontTx/>
              <a:buNone/>
            </a:pPr>
            <a:r>
              <a:rPr lang="en-US" sz="2400" smtClean="0"/>
              <a:t>} </a:t>
            </a:r>
          </a:p>
          <a:p>
            <a:pPr>
              <a:lnSpc>
                <a:spcPct val="80000"/>
              </a:lnSpc>
            </a:pPr>
            <a:endParaRPr lang="en-US" sz="2400" smtClean="0"/>
          </a:p>
        </p:txBody>
      </p:sp>
      <p:sp>
        <p:nvSpPr>
          <p:cNvPr id="24579" name="AutoShape 3"/>
          <p:cNvSpPr>
            <a:spLocks noChangeArrowheads="1"/>
          </p:cNvSpPr>
          <p:nvPr/>
        </p:nvSpPr>
        <p:spPr bwMode="auto">
          <a:xfrm>
            <a:off x="5334000" y="762000"/>
            <a:ext cx="3429000" cy="3733800"/>
          </a:xfrm>
          <a:prstGeom prst="wedgeRectCallout">
            <a:avLst>
              <a:gd name="adj1" fmla="val -44861"/>
              <a:gd name="adj2" fmla="val 61014"/>
            </a:avLst>
          </a:prstGeom>
          <a:solidFill>
            <a:schemeClr val="accent1"/>
          </a:solidFill>
          <a:ln w="9525">
            <a:solidFill>
              <a:schemeClr val="tx1"/>
            </a:solidFill>
            <a:miter lim="800000"/>
            <a:headEnd/>
            <a:tailEnd/>
          </a:ln>
        </p:spPr>
        <p:txBody>
          <a:bodyPr/>
          <a:lstStyle/>
          <a:p>
            <a:r>
              <a:rPr lang="en-US" sz="2800"/>
              <a:t>attributes are optional and provide descriptive information such as information about the source file, line numbers, deprecated,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143000"/>
            <a:ext cx="8229600" cy="4876800"/>
          </a:xfrm>
        </p:spPr>
        <p:txBody>
          <a:bodyPr>
            <a:normAutofit lnSpcReduction="10000"/>
          </a:bodyPr>
          <a:lstStyle/>
          <a:p>
            <a:pPr marL="365760" indent="-256032" fontAlgn="auto">
              <a:lnSpc>
                <a:spcPct val="80000"/>
              </a:lnSpc>
              <a:spcAft>
                <a:spcPts val="0"/>
              </a:spcAft>
              <a:buFont typeface="Wingdings 3"/>
              <a:buChar char=""/>
              <a:defRPr/>
            </a:pPr>
            <a:r>
              <a:rPr lang="en-US" sz="2800" dirty="0" smtClean="0"/>
              <a:t>The Java virtual machine is </a:t>
            </a:r>
            <a:r>
              <a:rPr lang="en-US" sz="2800" dirty="0" smtClean="0">
                <a:solidFill>
                  <a:srgbClr val="3366FF"/>
                </a:solidFill>
              </a:rPr>
              <a:t>stack based.</a:t>
            </a:r>
            <a:r>
              <a:rPr lang="en-US" sz="2800" dirty="0" smtClean="0"/>
              <a:t>  </a:t>
            </a:r>
          </a:p>
          <a:p>
            <a:pPr marL="621792" lvl="1" fontAlgn="auto">
              <a:lnSpc>
                <a:spcPct val="80000"/>
              </a:lnSpc>
              <a:spcBef>
                <a:spcPts val="324"/>
              </a:spcBef>
              <a:spcAft>
                <a:spcPts val="0"/>
              </a:spcAft>
              <a:buFont typeface="Verdana"/>
              <a:buChar char="◦"/>
              <a:defRPr/>
            </a:pPr>
            <a:r>
              <a:rPr lang="en-US" sz="2400" dirty="0" smtClean="0"/>
              <a:t>There are no operand registers—loads and stores are between the stack and memory</a:t>
            </a:r>
          </a:p>
          <a:p>
            <a:pPr marL="621792" lvl="1" fontAlgn="auto">
              <a:lnSpc>
                <a:spcPct val="80000"/>
              </a:lnSpc>
              <a:spcBef>
                <a:spcPts val="324"/>
              </a:spcBef>
              <a:spcAft>
                <a:spcPts val="0"/>
              </a:spcAft>
              <a:buFont typeface="Verdana"/>
              <a:buChar char="◦"/>
              <a:defRPr/>
            </a:pPr>
            <a:r>
              <a:rPr lang="en-US" sz="2400" dirty="0" smtClean="0"/>
              <a:t> arithmetic operations get their operands from the stack, and leave their results on the stack. </a:t>
            </a:r>
          </a:p>
          <a:p>
            <a:pPr marL="365760" indent="-256032" fontAlgn="auto">
              <a:lnSpc>
                <a:spcPct val="80000"/>
              </a:lnSpc>
              <a:spcAft>
                <a:spcPts val="0"/>
              </a:spcAft>
              <a:buFont typeface="Wingdings 3"/>
              <a:buChar char=""/>
              <a:defRPr/>
            </a:pPr>
            <a:r>
              <a:rPr lang="en-US" sz="2800" dirty="0" smtClean="0"/>
              <a:t>A Java virtual machine instruction consists of a </a:t>
            </a:r>
          </a:p>
          <a:p>
            <a:pPr marL="621792" lvl="1" fontAlgn="auto">
              <a:lnSpc>
                <a:spcPct val="80000"/>
              </a:lnSpc>
              <a:spcBef>
                <a:spcPts val="324"/>
              </a:spcBef>
              <a:spcAft>
                <a:spcPts val="0"/>
              </a:spcAft>
              <a:buFont typeface="Verdana"/>
              <a:buChar char="◦"/>
              <a:defRPr/>
            </a:pPr>
            <a:r>
              <a:rPr lang="en-US" sz="2400" dirty="0" smtClean="0"/>
              <a:t>one-byte </a:t>
            </a:r>
            <a:r>
              <a:rPr lang="en-US" sz="2400" dirty="0" err="1" smtClean="0">
                <a:solidFill>
                  <a:srgbClr val="3366FF"/>
                </a:solidFill>
              </a:rPr>
              <a:t>opcode</a:t>
            </a:r>
            <a:r>
              <a:rPr lang="en-US" sz="2400" dirty="0" smtClean="0"/>
              <a:t> specifying the operation to be performed </a:t>
            </a:r>
          </a:p>
          <a:p>
            <a:pPr marL="621792" lvl="1" fontAlgn="auto">
              <a:lnSpc>
                <a:spcPct val="80000"/>
              </a:lnSpc>
              <a:spcBef>
                <a:spcPts val="324"/>
              </a:spcBef>
              <a:spcAft>
                <a:spcPts val="0"/>
              </a:spcAft>
              <a:buFont typeface="Verdana"/>
              <a:buChar char="◦"/>
              <a:defRPr/>
            </a:pPr>
            <a:r>
              <a:rPr lang="en-US" sz="2400" dirty="0" smtClean="0"/>
              <a:t>the </a:t>
            </a:r>
            <a:r>
              <a:rPr lang="en-US" sz="2400" dirty="0" err="1" smtClean="0"/>
              <a:t>opcode</a:t>
            </a:r>
            <a:r>
              <a:rPr lang="en-US" sz="2400" dirty="0" smtClean="0"/>
              <a:t> is followed by zero or more operands supplying arguments or data that are used by the operation. </a:t>
            </a:r>
          </a:p>
          <a:p>
            <a:pPr marL="621792" lvl="1" fontAlgn="auto">
              <a:lnSpc>
                <a:spcPct val="80000"/>
              </a:lnSpc>
              <a:spcBef>
                <a:spcPts val="324"/>
              </a:spcBef>
              <a:spcAft>
                <a:spcPts val="0"/>
              </a:spcAft>
              <a:buFont typeface="Verdana"/>
              <a:buChar char="◦"/>
              <a:defRPr/>
            </a:pPr>
            <a:r>
              <a:rPr lang="en-US" sz="2400" dirty="0" smtClean="0"/>
              <a:t>Many instructions have no operands and consist only of an </a:t>
            </a:r>
            <a:r>
              <a:rPr lang="en-US" sz="2400" dirty="0" err="1" smtClean="0"/>
              <a:t>opcode</a:t>
            </a:r>
            <a:r>
              <a:rPr lang="en-US" sz="2400" dirty="0" smtClean="0"/>
              <a:t>.  (Values read and consumed from the stack are not considered operands—an operand is part of the instruction.)</a:t>
            </a:r>
          </a:p>
        </p:txBody>
      </p:sp>
      <p:sp>
        <p:nvSpPr>
          <p:cNvPr id="16386" name="Rectangle 2"/>
          <p:cNvSpPr>
            <a:spLocks noGrp="1" noChangeArrowheads="1"/>
          </p:cNvSpPr>
          <p:nvPr>
            <p:ph type="title"/>
          </p:nvPr>
        </p:nvSpPr>
        <p:spPr/>
        <p:txBody>
          <a:bodyPr/>
          <a:lstStyle/>
          <a:p>
            <a:pPr fontAlgn="auto">
              <a:spcAft>
                <a:spcPts val="0"/>
              </a:spcAft>
              <a:defRPr/>
            </a:pPr>
            <a:r>
              <a:rPr lang="en-US" smtClean="0"/>
              <a:t>Instruction Summary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533400"/>
            <a:ext cx="8229600" cy="5592763"/>
          </a:xfrm>
        </p:spPr>
        <p:txBody>
          <a:bodyPr/>
          <a:lstStyle/>
          <a:p>
            <a:pPr>
              <a:lnSpc>
                <a:spcPct val="90000"/>
              </a:lnSpc>
              <a:buFontTx/>
              <a:buNone/>
            </a:pPr>
            <a:r>
              <a:rPr lang="en-US" sz="2400" smtClean="0"/>
              <a:t>Ignoring some details (such as exceptions), the inner loop of a Java virtual machine interpreter is essentially </a:t>
            </a:r>
          </a:p>
          <a:p>
            <a:pPr>
              <a:lnSpc>
                <a:spcPct val="90000"/>
              </a:lnSpc>
              <a:buFontTx/>
              <a:buNone/>
            </a:pPr>
            <a:endParaRPr lang="en-US" sz="2400" smtClean="0"/>
          </a:p>
          <a:p>
            <a:pPr>
              <a:lnSpc>
                <a:spcPct val="90000"/>
              </a:lnSpc>
              <a:buFontTx/>
              <a:buNone/>
            </a:pPr>
            <a:r>
              <a:rPr lang="en-US" sz="2400" smtClean="0"/>
              <a:t>do </a:t>
            </a:r>
          </a:p>
          <a:p>
            <a:pPr>
              <a:lnSpc>
                <a:spcPct val="90000"/>
              </a:lnSpc>
              <a:buFontTx/>
              <a:buNone/>
            </a:pPr>
            <a:r>
              <a:rPr lang="en-US" sz="2400" smtClean="0"/>
              <a:t>{     fetch next opcode;     </a:t>
            </a:r>
          </a:p>
          <a:p>
            <a:pPr>
              <a:lnSpc>
                <a:spcPct val="90000"/>
              </a:lnSpc>
              <a:buFontTx/>
              <a:buNone/>
            </a:pPr>
            <a:r>
              <a:rPr lang="en-US" sz="2400" smtClean="0"/>
              <a:t>      if (this instruction has operands) </a:t>
            </a:r>
          </a:p>
          <a:p>
            <a:pPr>
              <a:lnSpc>
                <a:spcPct val="90000"/>
              </a:lnSpc>
              <a:buFontTx/>
              <a:buNone/>
            </a:pPr>
            <a:r>
              <a:rPr lang="en-US" sz="2400" smtClean="0"/>
              <a:t>		{ fetch the operands; }    </a:t>
            </a:r>
          </a:p>
          <a:p>
            <a:pPr>
              <a:lnSpc>
                <a:spcPct val="90000"/>
              </a:lnSpc>
              <a:buFontTx/>
              <a:buNone/>
            </a:pPr>
            <a:r>
              <a:rPr lang="en-US" sz="2400" smtClean="0"/>
              <a:t>      execute the action for the opcode;</a:t>
            </a:r>
          </a:p>
          <a:p>
            <a:pPr>
              <a:lnSpc>
                <a:spcPct val="90000"/>
              </a:lnSpc>
              <a:buFontTx/>
              <a:buNone/>
            </a:pPr>
            <a:r>
              <a:rPr lang="en-US" sz="2400" smtClean="0"/>
              <a:t>}     while (there are more instructions); </a:t>
            </a:r>
          </a:p>
          <a:p>
            <a:pPr>
              <a:lnSpc>
                <a:spcPct val="90000"/>
              </a:lnSpc>
              <a:buFontTx/>
              <a:buNone/>
            </a:pPr>
            <a:endParaRPr lang="en-US" sz="2400" smtClean="0"/>
          </a:p>
          <a:p>
            <a:pPr>
              <a:lnSpc>
                <a:spcPct val="90000"/>
              </a:lnSpc>
              <a:buFontTx/>
              <a:buNone/>
            </a:pPr>
            <a:endParaRPr lang="en-US" sz="2400" smtClean="0"/>
          </a:p>
          <a:p>
            <a:pPr>
              <a:lnSpc>
                <a:spcPct val="90000"/>
              </a:lnSpc>
              <a:buFontTx/>
              <a:buNone/>
            </a:pPr>
            <a:r>
              <a:rPr lang="en-US" sz="2400" smtClean="0"/>
              <a:t>The number and size of the operands are determined by the opcode, so once the opcode has been read, the number and size of operands are known.</a:t>
            </a:r>
          </a:p>
          <a:p>
            <a:pPr>
              <a:lnSpc>
                <a:spcPct val="90000"/>
              </a:lnSpc>
            </a:pPr>
            <a:endParaRPr lang="en-US" sz="24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a:lnSpc>
                <a:spcPct val="90000"/>
              </a:lnSpc>
            </a:pPr>
            <a:r>
              <a:rPr lang="en-US" sz="2800" dirty="0" smtClean="0"/>
              <a:t>Variables in the JVM are typed.  </a:t>
            </a:r>
          </a:p>
          <a:p>
            <a:pPr>
              <a:lnSpc>
                <a:spcPct val="90000"/>
              </a:lnSpc>
            </a:pPr>
            <a:r>
              <a:rPr lang="en-US" sz="2800" dirty="0" smtClean="0"/>
              <a:t>Types of variables and method signatures are denoted using a specific syntax.  </a:t>
            </a:r>
          </a:p>
          <a:p>
            <a:pPr lvl="1">
              <a:lnSpc>
                <a:spcPct val="90000"/>
              </a:lnSpc>
            </a:pPr>
            <a:r>
              <a:rPr lang="en-US" sz="2400" dirty="0" smtClean="0"/>
              <a:t>Primitive types:  each has a one-letter type code. </a:t>
            </a:r>
          </a:p>
          <a:p>
            <a:pPr lvl="2">
              <a:lnSpc>
                <a:spcPct val="90000"/>
              </a:lnSpc>
            </a:pPr>
            <a:r>
              <a:rPr lang="en-US" sz="2200" dirty="0" smtClean="0"/>
              <a:t>I (</a:t>
            </a:r>
            <a:r>
              <a:rPr lang="en-US" sz="2200" dirty="0" err="1" smtClean="0"/>
              <a:t>int</a:t>
            </a:r>
            <a:r>
              <a:rPr lang="en-US" sz="2200" dirty="0" smtClean="0"/>
              <a:t>), Z(</a:t>
            </a:r>
            <a:r>
              <a:rPr lang="en-US" sz="2200" dirty="0" err="1" smtClean="0"/>
              <a:t>boolean</a:t>
            </a:r>
            <a:r>
              <a:rPr lang="en-US" sz="2200" dirty="0" smtClean="0"/>
              <a:t>), V(void), D(double), etc. </a:t>
            </a:r>
          </a:p>
          <a:p>
            <a:pPr lvl="1">
              <a:lnSpc>
                <a:spcPct val="90000"/>
              </a:lnSpc>
            </a:pPr>
            <a:r>
              <a:rPr lang="en-US" sz="2400" dirty="0" smtClean="0"/>
              <a:t>Class names used as types:</a:t>
            </a:r>
          </a:p>
          <a:p>
            <a:pPr lvl="2">
              <a:lnSpc>
                <a:spcPct val="90000"/>
              </a:lnSpc>
            </a:pPr>
            <a:r>
              <a:rPr lang="en-US" sz="2200" dirty="0" smtClean="0"/>
              <a:t>‘L’ </a:t>
            </a:r>
          </a:p>
          <a:p>
            <a:pPr lvl="2">
              <a:lnSpc>
                <a:spcPct val="90000"/>
              </a:lnSpc>
            </a:pPr>
            <a:r>
              <a:rPr lang="en-US" sz="2200" dirty="0" smtClean="0"/>
              <a:t>followed by the fully qualified name </a:t>
            </a:r>
          </a:p>
          <a:p>
            <a:pPr lvl="3">
              <a:lnSpc>
                <a:spcPct val="90000"/>
              </a:lnSpc>
            </a:pPr>
            <a:r>
              <a:rPr lang="en-US" sz="2000" dirty="0" smtClean="0"/>
              <a:t>where parts of the name are separated by ‘/’ , not ‘.’</a:t>
            </a:r>
          </a:p>
          <a:p>
            <a:pPr lvl="2">
              <a:lnSpc>
                <a:spcPct val="90000"/>
              </a:lnSpc>
            </a:pPr>
            <a:r>
              <a:rPr lang="en-US" sz="2400" dirty="0" smtClean="0"/>
              <a:t>terminated with ‘;’.  </a:t>
            </a:r>
          </a:p>
          <a:p>
            <a:pPr lvl="1">
              <a:lnSpc>
                <a:spcPct val="90000"/>
              </a:lnSpc>
            </a:pPr>
            <a:r>
              <a:rPr lang="en-US" sz="2400" dirty="0" smtClean="0"/>
              <a:t>Arrays:  preceding the element type with a ‘[‘. </a:t>
            </a:r>
          </a:p>
        </p:txBody>
      </p:sp>
      <p:sp>
        <p:nvSpPr>
          <p:cNvPr id="18434" name="Rectangle 2"/>
          <p:cNvSpPr>
            <a:spLocks noGrp="1" noChangeArrowheads="1"/>
          </p:cNvSpPr>
          <p:nvPr>
            <p:ph type="title"/>
          </p:nvPr>
        </p:nvSpPr>
        <p:spPr/>
        <p:txBody>
          <a:bodyPr/>
          <a:lstStyle/>
          <a:p>
            <a:pPr fontAlgn="auto">
              <a:spcAft>
                <a:spcPts val="0"/>
              </a:spcAft>
              <a:defRPr/>
            </a:pPr>
            <a:r>
              <a:rPr lang="en-US" smtClean="0"/>
              <a:t>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7" name="Group 31"/>
          <p:cNvGraphicFramePr>
            <a:graphicFrameLocks noGrp="1"/>
          </p:cNvGraphicFramePr>
          <p:nvPr>
            <p:ph type="tbl" idx="1"/>
          </p:nvPr>
        </p:nvGraphicFramePr>
        <p:xfrm>
          <a:off x="609600" y="990600"/>
          <a:ext cx="8229600" cy="4525963"/>
        </p:xfrm>
        <a:graphic>
          <a:graphicData uri="http://schemas.openxmlformats.org/drawingml/2006/table">
            <a:tbl>
              <a:tblPr/>
              <a:tblGrid>
                <a:gridCol w="4114800"/>
                <a:gridCol w="4114800"/>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Ljava/lang/String;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[Ljava/lang/String;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ArrayList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Arial" charset="0"/>
                        </a:rPr>
                        <a:t>Ljava</a:t>
                      </a:r>
                      <a:r>
                        <a:rPr kumimoji="0" lang="en-US" sz="2800" b="0" i="0" u="none" strike="noStrike" cap="none" normalizeH="0" baseline="0" dirty="0" smtClean="0">
                          <a:ln>
                            <a:noFill/>
                          </a:ln>
                          <a:solidFill>
                            <a:schemeClr val="tx1"/>
                          </a:solidFill>
                          <a:effectLst/>
                          <a:latin typeface="Arial" charset="0"/>
                        </a:rPr>
                        <a:t>/</a:t>
                      </a:r>
                      <a:r>
                        <a:rPr kumimoji="0" lang="en-US" sz="2800" b="0" i="0" u="none" strike="noStrike" cap="none" normalizeH="0" baseline="0" dirty="0" err="1" smtClean="0">
                          <a:ln>
                            <a:noFill/>
                          </a:ln>
                          <a:solidFill>
                            <a:schemeClr val="tx1"/>
                          </a:solidFill>
                          <a:effectLst/>
                          <a:latin typeface="Arial" charset="0"/>
                        </a:rPr>
                        <a:t>util</a:t>
                      </a:r>
                      <a:r>
                        <a:rPr kumimoji="0" lang="en-US" sz="2800" b="0" i="0" u="none" strike="noStrike" cap="none" normalizeH="0" baseline="0" dirty="0" smtClean="0">
                          <a:ln>
                            <a:noFill/>
                          </a:ln>
                          <a:solidFill>
                            <a:schemeClr val="tx1"/>
                          </a:solidFill>
                          <a:effectLst/>
                          <a:latin typeface="Arial" charset="0"/>
                        </a:rPr>
                        <a:t>/</a:t>
                      </a:r>
                      <a:r>
                        <a:rPr kumimoji="0" lang="en-US" sz="2800" b="0" i="0" u="none" strike="noStrike" cap="none" normalizeH="0" baseline="0" dirty="0" err="1" smtClean="0">
                          <a:ln>
                            <a:noFill/>
                          </a:ln>
                          <a:solidFill>
                            <a:schemeClr val="tx1"/>
                          </a:solidFill>
                          <a:effectLst/>
                          <a:latin typeface="Arial" charset="0"/>
                        </a:rPr>
                        <a:t>ArrayList</a:t>
                      </a:r>
                      <a:r>
                        <a:rPr kumimoji="0" lang="en-US" sz="2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762000"/>
            <a:ext cx="8229600" cy="5364163"/>
          </a:xfrm>
        </p:spPr>
        <p:txBody>
          <a:bodyPr/>
          <a:lstStyle/>
          <a:p>
            <a:r>
              <a:rPr lang="en-US" dirty="0" smtClean="0"/>
              <a:t>Method signatures are indicated by</a:t>
            </a:r>
          </a:p>
          <a:p>
            <a:pPr lvl="1"/>
            <a:r>
              <a:rPr lang="en-US" dirty="0" smtClean="0"/>
              <a:t>‘(‘, </a:t>
            </a:r>
          </a:p>
          <a:p>
            <a:pPr lvl="1"/>
            <a:r>
              <a:rPr lang="en-US" dirty="0" smtClean="0"/>
              <a:t>followed by</a:t>
            </a:r>
          </a:p>
          <a:p>
            <a:pPr lvl="2"/>
            <a:r>
              <a:rPr lang="en-US" dirty="0" smtClean="0"/>
              <a:t>list of the types of parameters of the method</a:t>
            </a:r>
          </a:p>
          <a:p>
            <a:pPr lvl="2"/>
            <a:r>
              <a:rPr lang="en-US" dirty="0" smtClean="0"/>
              <a:t>these are NOT separated by white space or punctuation</a:t>
            </a:r>
          </a:p>
          <a:p>
            <a:pPr lvl="1"/>
            <a:r>
              <a:rPr lang="en-US" dirty="0" smtClean="0"/>
              <a:t>followed by a ‘)’ </a:t>
            </a:r>
          </a:p>
          <a:p>
            <a:pPr lvl="1"/>
            <a:r>
              <a:rPr lang="en-US" dirty="0" smtClean="0"/>
              <a:t>followed by the return type.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685800"/>
            <a:ext cx="8229600" cy="5440363"/>
          </a:xfrm>
        </p:spPr>
        <p:txBody>
          <a:bodyPr/>
          <a:lstStyle/>
          <a:p>
            <a:r>
              <a:rPr lang="en-US" dirty="0" smtClean="0"/>
              <a:t>References</a:t>
            </a:r>
          </a:p>
          <a:p>
            <a:pPr lvl="1"/>
            <a:r>
              <a:rPr lang="en-US" dirty="0" smtClean="0">
                <a:hlinkClick r:id="rId2"/>
              </a:rPr>
              <a:t>The Java Virtual Machine Specification</a:t>
            </a:r>
            <a:endParaRPr lang="en-US" dirty="0"/>
          </a:p>
          <a:p>
            <a:pPr lvl="1"/>
            <a:r>
              <a:rPr lang="en-US" dirty="0" smtClean="0"/>
              <a:t>See the module “ASM Bytecode Manipulation Resources” on </a:t>
            </a:r>
            <a:r>
              <a:rPr lang="en-US" dirty="0" err="1" smtClean="0"/>
              <a:t>elearning</a:t>
            </a:r>
            <a:r>
              <a:rPr lang="en-US" dirty="0" smtClean="0"/>
              <a:t>.  </a:t>
            </a:r>
            <a:endParaRPr lang="en-US" dirty="0" smtClean="0"/>
          </a:p>
          <a:p>
            <a:pPr marL="392113" lvl="1" indent="0">
              <a:buNone/>
            </a:pPr>
            <a:endParaRPr lang="en-US" dirty="0"/>
          </a:p>
          <a:p>
            <a:pPr marL="392113" lvl="1" indent="0">
              <a:buNone/>
            </a:pPr>
            <a:endParaRPr lang="en-US" dirty="0" smtClean="0"/>
          </a:p>
          <a:p>
            <a:r>
              <a:rPr lang="en-US" dirty="0" smtClean="0"/>
              <a:t>Software</a:t>
            </a:r>
          </a:p>
          <a:p>
            <a:pPr marL="392113" lvl="1" indent="0">
              <a:buNone/>
            </a:pPr>
            <a:endParaRPr lang="en-US" dirty="0" smtClean="0"/>
          </a:p>
          <a:p>
            <a:pPr lvl="1"/>
            <a:r>
              <a:rPr lang="en-US" dirty="0" smtClean="0"/>
              <a:t>ASM framework</a:t>
            </a:r>
          </a:p>
          <a:p>
            <a:pPr lvl="2"/>
            <a:r>
              <a:rPr lang="en-US" dirty="0" smtClean="0"/>
              <a:t>see module on </a:t>
            </a:r>
            <a:r>
              <a:rPr lang="en-US" dirty="0" err="1" smtClean="0"/>
              <a:t>elearning</a:t>
            </a:r>
            <a:r>
              <a:rPr lang="en-US" dirty="0" smtClean="0"/>
              <a:t> for links</a:t>
            </a:r>
            <a:endParaRPr lang="en-US" dirty="0" smtClean="0"/>
          </a:p>
          <a:p>
            <a:pPr lvl="1"/>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44" name="Group 28"/>
          <p:cNvGraphicFramePr>
            <a:graphicFrameLocks noGrp="1"/>
          </p:cNvGraphicFramePr>
          <p:nvPr>
            <p:ph type="tbl" idx="1"/>
            <p:extLst>
              <p:ext uri="{D42A27DB-BD31-4B8C-83A1-F6EECF244321}">
                <p14:modId xmlns:p14="http://schemas.microsoft.com/office/powerpoint/2010/main" val="3320251603"/>
              </p:ext>
            </p:extLst>
          </p:nvPr>
        </p:nvGraphicFramePr>
        <p:xfrm>
          <a:off x="0" y="304800"/>
          <a:ext cx="9144000" cy="5201222"/>
        </p:xfrm>
        <a:graphic>
          <a:graphicData uri="http://schemas.openxmlformats.org/drawingml/2006/table">
            <a:tbl>
              <a:tblPr firstRow="1">
                <a:tableStyleId>{5C22544A-7EE6-4342-B048-85BDC9FD1C3A}</a:tableStyleId>
              </a:tblPr>
              <a:tblGrid>
                <a:gridCol w="3581400"/>
                <a:gridCol w="5562600"/>
              </a:tblGrid>
              <a:tr h="1366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Method signature as expressed in Java</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JVM notation</a:t>
                      </a:r>
                      <a:endParaRPr kumimoji="0" lang="en-US" sz="2400" b="0" i="0" u="none" strike="noStrike" cap="none" normalizeH="0" baseline="0" dirty="0" smtClean="0">
                        <a:ln>
                          <a:noFill/>
                        </a:ln>
                        <a:solidFill>
                          <a:schemeClr val="tx1"/>
                        </a:solidFill>
                        <a:effectLst/>
                        <a:latin typeface="Arial" charset="0"/>
                      </a:endParaRPr>
                    </a:p>
                  </a:txBody>
                  <a:tcPr horzOverflow="overflow"/>
                </a:tc>
              </a:tr>
              <a:tr h="6905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void main(String[] </a:t>
                      </a:r>
                      <a:r>
                        <a:rPr kumimoji="0" lang="en-US" sz="2400" u="none" strike="noStrike" cap="none" normalizeH="0" baseline="0" dirty="0" err="1" smtClean="0">
                          <a:ln>
                            <a:noFill/>
                          </a:ln>
                          <a:effectLst/>
                        </a:rPr>
                        <a:t>args</a:t>
                      </a:r>
                      <a:r>
                        <a:rPr kumimoji="0" lang="en-US" sz="2400" u="none" strike="noStrike" cap="none" normalizeH="0" baseline="0" dirty="0" smtClean="0">
                          <a:ln>
                            <a:noFill/>
                          </a:ln>
                          <a:effectLst/>
                        </a:rPr>
                        <a:t>) </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a:t>
                      </a:r>
                      <a:r>
                        <a:rPr kumimoji="0" lang="en-US" sz="2400" u="none" strike="noStrike" cap="none" normalizeH="0" baseline="0" dirty="0" err="1" smtClean="0">
                          <a:ln>
                            <a:noFill/>
                          </a:ln>
                          <a:effectLst/>
                        </a:rPr>
                        <a:t>Ljava</a:t>
                      </a:r>
                      <a:r>
                        <a:rPr kumimoji="0" lang="en-US" sz="2400" u="none" strike="noStrike" cap="none" normalizeH="0" baseline="0" dirty="0" smtClean="0">
                          <a:ln>
                            <a:noFill/>
                          </a:ln>
                          <a:effectLst/>
                        </a:rPr>
                        <a:t>/</a:t>
                      </a:r>
                      <a:r>
                        <a:rPr kumimoji="0" lang="en-US" sz="2400" u="none" strike="noStrike" cap="none" normalizeH="0" baseline="0" dirty="0" err="1" smtClean="0">
                          <a:ln>
                            <a:noFill/>
                          </a:ln>
                          <a:effectLst/>
                        </a:rPr>
                        <a:t>lang</a:t>
                      </a:r>
                      <a:r>
                        <a:rPr kumimoji="0" lang="en-US" sz="2400" u="none" strike="noStrike" cap="none" normalizeH="0" baseline="0" dirty="0" smtClean="0">
                          <a:ln>
                            <a:noFill/>
                          </a:ln>
                          <a:effectLst/>
                        </a:rPr>
                        <a:t>/String;)V </a:t>
                      </a:r>
                      <a:endParaRPr kumimoji="0" lang="en-US" sz="2400" b="0" i="0" u="none" strike="noStrike" cap="none" normalizeH="0" baseline="0" dirty="0" smtClean="0">
                        <a:ln>
                          <a:noFill/>
                        </a:ln>
                        <a:solidFill>
                          <a:schemeClr val="tx1"/>
                        </a:solidFill>
                        <a:effectLst/>
                        <a:latin typeface="Arial" charset="0"/>
                      </a:endParaRPr>
                    </a:p>
                  </a:txBody>
                  <a:tcPr horzOverflow="overflow"/>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smtClean="0">
                          <a:ln>
                            <a:noFill/>
                          </a:ln>
                          <a:effectLst/>
                        </a:rPr>
                        <a:t>int</a:t>
                      </a:r>
                      <a:r>
                        <a:rPr kumimoji="0" lang="en-US" sz="2400" u="none" strike="noStrike" cap="none" normalizeH="0" baseline="0" dirty="0" smtClean="0">
                          <a:ln>
                            <a:noFill/>
                          </a:ln>
                          <a:effectLst/>
                        </a:rPr>
                        <a:t> f(</a:t>
                      </a:r>
                      <a:r>
                        <a:rPr kumimoji="0" lang="en-US" sz="2400" u="none" strike="noStrike" cap="none" normalizeH="0" baseline="0" dirty="0" err="1" smtClean="0">
                          <a:ln>
                            <a:noFill/>
                          </a:ln>
                          <a:effectLst/>
                        </a:rPr>
                        <a:t>int</a:t>
                      </a:r>
                      <a:r>
                        <a:rPr kumimoji="0" lang="en-US" sz="2400" u="none" strike="noStrike" cap="none" normalizeH="0" baseline="0" dirty="0" smtClean="0">
                          <a:ln>
                            <a:noFill/>
                          </a:ln>
                          <a:effectLst/>
                        </a:rPr>
                        <a:t> y, </a:t>
                      </a:r>
                      <a:r>
                        <a:rPr kumimoji="0" lang="en-US" sz="2400" u="none" strike="noStrike" cap="none" normalizeH="0" baseline="0" dirty="0" err="1" smtClean="0">
                          <a:ln>
                            <a:noFill/>
                          </a:ln>
                          <a:effectLst/>
                        </a:rPr>
                        <a:t>boolean</a:t>
                      </a:r>
                      <a:r>
                        <a:rPr kumimoji="0" lang="en-US" sz="2400" u="none" strike="noStrike" cap="none" normalizeH="0" baseline="0" dirty="0" smtClean="0">
                          <a:ln>
                            <a:noFill/>
                          </a:ln>
                          <a:effectLst/>
                        </a:rPr>
                        <a:t> b) </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(IZ)I </a:t>
                      </a:r>
                      <a:endParaRPr kumimoji="0" lang="en-US" sz="2400" b="0" i="0" u="none" strike="noStrike" cap="none" normalizeH="0" baseline="0" smtClean="0">
                        <a:ln>
                          <a:noFill/>
                        </a:ln>
                        <a:solidFill>
                          <a:schemeClr val="tx1"/>
                        </a:solidFill>
                        <a:effectLst/>
                        <a:latin typeface="Arial" charset="0"/>
                      </a:endParaRPr>
                    </a:p>
                  </a:txBody>
                  <a:tcPr horzOverflow="overflow"/>
                </a:tc>
              </a:tr>
              <a:tr h="7000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String g(</a:t>
                      </a:r>
                      <a:r>
                        <a:rPr kumimoji="0" lang="en-US" sz="2000" u="none" strike="noStrike" cap="none" normalizeH="0" baseline="0" dirty="0" err="1" smtClean="0">
                          <a:ln>
                            <a:noFill/>
                          </a:ln>
                          <a:effectLst/>
                        </a:rPr>
                        <a:t>int</a:t>
                      </a:r>
                      <a:r>
                        <a:rPr kumimoji="0" lang="en-US" sz="2000" u="none" strike="noStrike" cap="none" normalizeH="0" baseline="0" dirty="0" smtClean="0">
                          <a:ln>
                            <a:noFill/>
                          </a:ln>
                          <a:effectLst/>
                        </a:rPr>
                        <a:t> x, </a:t>
                      </a:r>
                      <a:r>
                        <a:rPr kumimoji="0" lang="en-US" sz="2000" u="none" strike="noStrike" cap="none" normalizeH="0" baseline="0" dirty="0" err="1" smtClean="0">
                          <a:ln>
                            <a:noFill/>
                          </a:ln>
                          <a:effectLst/>
                        </a:rPr>
                        <a:t>int</a:t>
                      </a:r>
                      <a:r>
                        <a:rPr kumimoji="0" lang="en-US" sz="2000" u="none" strike="noStrike" cap="none" normalizeH="0" baseline="0" dirty="0" smtClean="0">
                          <a:ln>
                            <a:noFill/>
                          </a:ln>
                          <a:effectLst/>
                        </a:rPr>
                        <a:t> 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    String s)</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IILjava</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lang</a:t>
                      </a:r>
                      <a:r>
                        <a:rPr kumimoji="0" lang="en-US" sz="2000" u="none" strike="noStrike" cap="none" normalizeH="0" baseline="0" dirty="0" smtClean="0">
                          <a:ln>
                            <a:noFill/>
                          </a:ln>
                          <a:effectLst/>
                        </a:rPr>
                        <a:t>/String;)</a:t>
                      </a:r>
                      <a:r>
                        <a:rPr kumimoji="0" lang="en-US" sz="2000" u="none" strike="noStrike" cap="none" normalizeH="0" baseline="0" dirty="0" err="1" smtClean="0">
                          <a:ln>
                            <a:noFill/>
                          </a:ln>
                          <a:effectLst/>
                        </a:rPr>
                        <a:t>Ljava</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lang</a:t>
                      </a:r>
                      <a:r>
                        <a:rPr kumimoji="0" lang="en-US" sz="2000" u="none" strike="noStrike" cap="none" normalizeH="0" baseline="0" dirty="0" smtClean="0">
                          <a:ln>
                            <a:noFill/>
                          </a:ln>
                          <a:effectLst/>
                        </a:rPr>
                        <a:t>/String; </a:t>
                      </a:r>
                      <a:endParaRPr kumimoji="0" lang="en-US" sz="2000" b="0" i="0" u="none" strike="noStrike" cap="none" normalizeH="0" baseline="0" dirty="0" smtClean="0">
                        <a:ln>
                          <a:noFill/>
                        </a:ln>
                        <a:solidFill>
                          <a:schemeClr val="tx1"/>
                        </a:solidFill>
                        <a:effectLst/>
                        <a:latin typeface="Arial" charset="0"/>
                      </a:endParaRPr>
                    </a:p>
                  </a:txBody>
                  <a:tcPr horzOverflow="overflow"/>
                </a:tc>
              </a:tr>
              <a:tr h="1011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smtClean="0">
                          <a:ln>
                            <a:noFill/>
                          </a:ln>
                          <a:effectLst/>
                        </a:rPr>
                        <a:t>boolean</a:t>
                      </a:r>
                      <a:r>
                        <a:rPr kumimoji="0" lang="en-US" sz="2400" u="none" strike="noStrike" cap="none" normalizeH="0" baseline="0" dirty="0" smtClean="0">
                          <a:ln>
                            <a:noFill/>
                          </a:ln>
                          <a:effectLst/>
                        </a:rPr>
                        <a:t>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   </a:t>
                      </a:r>
                      <a:r>
                        <a:rPr kumimoji="0" lang="en-US" sz="2400" u="none" strike="noStrike" cap="none" normalizeH="0" baseline="0" dirty="0" err="1" smtClean="0">
                          <a:ln>
                            <a:noFill/>
                          </a:ln>
                          <a:effectLst/>
                        </a:rPr>
                        <a:t>HashMap</a:t>
                      </a:r>
                      <a:r>
                        <a:rPr kumimoji="0" lang="en-US" sz="2400" u="none" strike="noStrike" cap="none" normalizeH="0" baseline="0" dirty="0" smtClean="0">
                          <a:ln>
                            <a:noFill/>
                          </a:ln>
                          <a:effectLst/>
                        </a:rPr>
                        <a:t> m1,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   </a:t>
                      </a:r>
                      <a:r>
                        <a:rPr kumimoji="0" lang="en-US" sz="2400" u="none" strike="noStrike" cap="none" normalizeH="0" baseline="0" dirty="0" err="1" smtClean="0">
                          <a:ln>
                            <a:noFill/>
                          </a:ln>
                          <a:effectLst/>
                        </a:rPr>
                        <a:t>HashMap</a:t>
                      </a:r>
                      <a:r>
                        <a:rPr kumimoji="0" lang="en-US" sz="2400" u="none" strike="noStrike" cap="none" normalizeH="0" baseline="0" dirty="0" smtClean="0">
                          <a:ln>
                            <a:noFill/>
                          </a:ln>
                          <a:effectLst/>
                        </a:rPr>
                        <a:t> m2) </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Ljava</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util</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HashMap;Ljava</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util</a:t>
                      </a:r>
                      <a:r>
                        <a:rPr kumimoji="0" lang="en-US" sz="2000" u="none" strike="noStrike" cap="none" normalizeH="0" baseline="0" dirty="0" smtClean="0">
                          <a:ln>
                            <a:noFill/>
                          </a:ln>
                          <a:effectLst/>
                        </a:rPr>
                        <a:t>/</a:t>
                      </a:r>
                      <a:r>
                        <a:rPr kumimoji="0" lang="en-US" sz="2000" u="none" strike="noStrike" cap="none" normalizeH="0" baseline="0" dirty="0" err="1" smtClean="0">
                          <a:ln>
                            <a:noFill/>
                          </a:ln>
                          <a:effectLst/>
                        </a:rPr>
                        <a:t>HashMap</a:t>
                      </a:r>
                      <a:r>
                        <a:rPr kumimoji="0" lang="en-US" sz="2000" u="none" strike="noStrike" cap="none" normalizeH="0" baseline="0" dirty="0" smtClean="0">
                          <a:ln>
                            <a:noFill/>
                          </a:ln>
                          <a:effectLst/>
                        </a:rPr>
                        <a:t>;)Z</a:t>
                      </a:r>
                      <a:r>
                        <a:rPr kumimoji="0" lang="en-US" sz="2800" u="none" strike="noStrike" cap="none" normalizeH="0" baseline="0" dirty="0" smtClean="0">
                          <a:ln>
                            <a:noFill/>
                          </a:ln>
                          <a:effectLst/>
                        </a:rPr>
                        <a:t> </a:t>
                      </a:r>
                      <a:endParaRPr kumimoji="0" lang="en-US" sz="28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r>
              <a:rPr lang="en-US" smtClean="0"/>
              <a:t>The JVM has three kinds of variables</a:t>
            </a:r>
          </a:p>
          <a:p>
            <a:pPr lvl="1"/>
            <a:r>
              <a:rPr lang="en-US" smtClean="0"/>
              <a:t>static members of a class, </a:t>
            </a:r>
          </a:p>
          <a:p>
            <a:pPr lvl="1"/>
            <a:r>
              <a:rPr lang="en-US" smtClean="0"/>
              <a:t>non-static members of a class, </a:t>
            </a:r>
          </a:p>
          <a:p>
            <a:pPr lvl="1"/>
            <a:r>
              <a:rPr lang="en-US" smtClean="0"/>
              <a:t>local variables in methods.   </a:t>
            </a:r>
          </a:p>
          <a:p>
            <a:r>
              <a:rPr lang="en-US" smtClean="0"/>
              <a:t>Each kind is accessed in a different way. </a:t>
            </a:r>
          </a:p>
        </p:txBody>
      </p:sp>
      <p:sp>
        <p:nvSpPr>
          <p:cNvPr id="22530" name="Rectangle 2"/>
          <p:cNvSpPr>
            <a:spLocks noGrp="1" noChangeArrowheads="1"/>
          </p:cNvSpPr>
          <p:nvPr>
            <p:ph type="title"/>
          </p:nvPr>
        </p:nvSpPr>
        <p:spPr/>
        <p:txBody>
          <a:bodyPr/>
          <a:lstStyle/>
          <a:p>
            <a:pPr fontAlgn="auto">
              <a:spcAft>
                <a:spcPts val="0"/>
              </a:spcAft>
              <a:defRPr/>
            </a:pPr>
            <a:r>
              <a:rPr lang="en-US" smtClean="0"/>
              <a:t>Variables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r>
              <a:rPr lang="en-US" dirty="0" err="1" smtClean="0">
                <a:solidFill>
                  <a:srgbClr val="3366FF"/>
                </a:solidFill>
              </a:rPr>
              <a:t>getstatic</a:t>
            </a:r>
            <a:endParaRPr lang="en-US" dirty="0" smtClean="0">
              <a:solidFill>
                <a:srgbClr val="3366FF"/>
              </a:solidFill>
            </a:endParaRPr>
          </a:p>
          <a:p>
            <a:pPr lvl="1"/>
            <a:r>
              <a:rPr lang="en-US" dirty="0" smtClean="0"/>
              <a:t>operands:  </a:t>
            </a:r>
            <a:r>
              <a:rPr lang="en-US" dirty="0" err="1" smtClean="0"/>
              <a:t>classname</a:t>
            </a:r>
            <a:r>
              <a:rPr lang="en-US" dirty="0" smtClean="0"/>
              <a:t>, fieldname, type</a:t>
            </a:r>
          </a:p>
          <a:p>
            <a:pPr lvl="1"/>
            <a:r>
              <a:rPr lang="en-US" dirty="0" smtClean="0"/>
              <a:t>loads the value in the indicated static field onto the stack</a:t>
            </a:r>
            <a:endParaRPr lang="en-US" b="1" i="1" dirty="0" smtClean="0"/>
          </a:p>
          <a:p>
            <a:r>
              <a:rPr lang="en-US" dirty="0" err="1" smtClean="0">
                <a:solidFill>
                  <a:srgbClr val="3366FF"/>
                </a:solidFill>
              </a:rPr>
              <a:t>putstatic</a:t>
            </a:r>
            <a:endParaRPr lang="en-US" dirty="0" smtClean="0">
              <a:solidFill>
                <a:srgbClr val="3366FF"/>
              </a:solidFill>
            </a:endParaRPr>
          </a:p>
          <a:p>
            <a:pPr lvl="1"/>
            <a:r>
              <a:rPr lang="en-US" dirty="0" smtClean="0"/>
              <a:t>operands:  </a:t>
            </a:r>
            <a:r>
              <a:rPr lang="en-US" dirty="0" err="1" smtClean="0"/>
              <a:t>classname</a:t>
            </a:r>
            <a:r>
              <a:rPr lang="en-US" dirty="0" smtClean="0"/>
              <a:t>, fieldname, type</a:t>
            </a:r>
          </a:p>
          <a:p>
            <a:pPr lvl="1"/>
            <a:r>
              <a:rPr lang="en-US" dirty="0" smtClean="0"/>
              <a:t>removes the value from the top of the stack and stores it in the indicated static field</a:t>
            </a:r>
          </a:p>
          <a:p>
            <a:endParaRPr lang="en-US" dirty="0" smtClean="0"/>
          </a:p>
        </p:txBody>
      </p:sp>
      <p:sp>
        <p:nvSpPr>
          <p:cNvPr id="2" name="Title 1"/>
          <p:cNvSpPr>
            <a:spLocks noGrp="1"/>
          </p:cNvSpPr>
          <p:nvPr>
            <p:ph type="title"/>
          </p:nvPr>
        </p:nvSpPr>
        <p:spPr/>
        <p:txBody>
          <a:bodyPr/>
          <a:lstStyle/>
          <a:p>
            <a:r>
              <a:rPr lang="en-US" dirty="0"/>
              <a:t>Static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en-US" dirty="0" err="1" smtClean="0">
                <a:solidFill>
                  <a:srgbClr val="3366FF"/>
                </a:solidFill>
              </a:rPr>
              <a:t>getfield</a:t>
            </a:r>
            <a:endParaRPr lang="en-US" dirty="0" smtClean="0">
              <a:solidFill>
                <a:srgbClr val="3366FF"/>
              </a:solidFill>
            </a:endParaRPr>
          </a:p>
          <a:p>
            <a:pPr lvl="1"/>
            <a:r>
              <a:rPr lang="en-US" dirty="0" smtClean="0"/>
              <a:t>operands:  </a:t>
            </a:r>
            <a:r>
              <a:rPr lang="en-US" dirty="0" err="1" smtClean="0"/>
              <a:t>classname</a:t>
            </a:r>
            <a:r>
              <a:rPr lang="en-US" dirty="0" smtClean="0"/>
              <a:t>, fieldname, type</a:t>
            </a:r>
          </a:p>
          <a:p>
            <a:pPr lvl="1"/>
            <a:r>
              <a:rPr lang="en-US" dirty="0" smtClean="0"/>
              <a:t>removes an object reference from the stack and loads the value in the indicated field in the referenced object onto the stack</a:t>
            </a:r>
          </a:p>
          <a:p>
            <a:r>
              <a:rPr lang="en-US" dirty="0" err="1" smtClean="0">
                <a:solidFill>
                  <a:srgbClr val="3366FF"/>
                </a:solidFill>
              </a:rPr>
              <a:t>putfield</a:t>
            </a:r>
            <a:endParaRPr lang="en-US" dirty="0" smtClean="0">
              <a:solidFill>
                <a:srgbClr val="3366FF"/>
              </a:solidFill>
            </a:endParaRPr>
          </a:p>
          <a:p>
            <a:pPr lvl="1"/>
            <a:r>
              <a:rPr lang="en-US" dirty="0" smtClean="0"/>
              <a:t>operands:  </a:t>
            </a:r>
            <a:r>
              <a:rPr lang="en-US" dirty="0" err="1" smtClean="0"/>
              <a:t>classname</a:t>
            </a:r>
            <a:r>
              <a:rPr lang="en-US" dirty="0" smtClean="0"/>
              <a:t>, fieldname, type</a:t>
            </a:r>
          </a:p>
          <a:p>
            <a:pPr lvl="1"/>
            <a:r>
              <a:rPr lang="en-US" dirty="0" smtClean="0"/>
              <a:t>removes a value from the top of the stack, then and object reference, and stores the value in the indicated field of the referenced object</a:t>
            </a:r>
          </a:p>
        </p:txBody>
      </p:sp>
      <p:sp>
        <p:nvSpPr>
          <p:cNvPr id="2" name="Title 1"/>
          <p:cNvSpPr>
            <a:spLocks noGrp="1"/>
          </p:cNvSpPr>
          <p:nvPr>
            <p:ph type="title"/>
          </p:nvPr>
        </p:nvSpPr>
        <p:spPr/>
        <p:txBody>
          <a:bodyPr>
            <a:normAutofit/>
          </a:bodyPr>
          <a:lstStyle/>
          <a:p>
            <a:r>
              <a:rPr lang="en-US" dirty="0"/>
              <a:t>Non-static </a:t>
            </a:r>
            <a:r>
              <a:rPr lang="en-US" dirty="0" smtClean="0"/>
              <a:t>class members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a:lnSpc>
                <a:spcPct val="90000"/>
              </a:lnSpc>
            </a:pPr>
            <a:r>
              <a:rPr lang="en-US" dirty="0" smtClean="0"/>
              <a:t>Each method invocation causes the creation of a new </a:t>
            </a:r>
            <a:r>
              <a:rPr lang="en-US" dirty="0" smtClean="0">
                <a:solidFill>
                  <a:srgbClr val="3366FF"/>
                </a:solidFill>
              </a:rPr>
              <a:t>frame.</a:t>
            </a:r>
          </a:p>
          <a:p>
            <a:pPr>
              <a:lnSpc>
                <a:spcPct val="90000"/>
              </a:lnSpc>
            </a:pPr>
            <a:r>
              <a:rPr lang="en-US" dirty="0" smtClean="0"/>
              <a:t>The frame contains </a:t>
            </a:r>
          </a:p>
          <a:p>
            <a:pPr lvl="1">
              <a:lnSpc>
                <a:spcPct val="90000"/>
              </a:lnSpc>
            </a:pPr>
            <a:r>
              <a:rPr lang="en-US" dirty="0" smtClean="0">
                <a:solidFill>
                  <a:srgbClr val="3366FF"/>
                </a:solidFill>
              </a:rPr>
              <a:t>operand stack</a:t>
            </a:r>
            <a:r>
              <a:rPr lang="en-US" dirty="0" smtClean="0"/>
              <a:t> where most of the work is done.</a:t>
            </a:r>
          </a:p>
          <a:p>
            <a:pPr lvl="1">
              <a:lnSpc>
                <a:spcPct val="90000"/>
              </a:lnSpc>
            </a:pPr>
            <a:r>
              <a:rPr lang="en-US" dirty="0" smtClean="0">
                <a:solidFill>
                  <a:srgbClr val="3366FF"/>
                </a:solidFill>
              </a:rPr>
              <a:t>array of local variables</a:t>
            </a:r>
            <a:r>
              <a:rPr lang="en-US" dirty="0" smtClean="0"/>
              <a:t> </a:t>
            </a:r>
          </a:p>
          <a:p>
            <a:pPr lvl="2">
              <a:lnSpc>
                <a:spcPct val="90000"/>
              </a:lnSpc>
            </a:pPr>
            <a:r>
              <a:rPr lang="en-US" dirty="0"/>
              <a:t>All values in the local variable array are accessed by their index, or slot number, in the array.   </a:t>
            </a:r>
            <a:endParaRPr lang="en-US" dirty="0" smtClean="0"/>
          </a:p>
          <a:p>
            <a:pPr lvl="2">
              <a:lnSpc>
                <a:spcPct val="90000"/>
              </a:lnSpc>
            </a:pPr>
            <a:r>
              <a:rPr lang="en-US" dirty="0" smtClean="0"/>
              <a:t>Method’s parameters are first</a:t>
            </a:r>
          </a:p>
          <a:p>
            <a:pPr lvl="3">
              <a:lnSpc>
                <a:spcPct val="90000"/>
              </a:lnSpc>
            </a:pPr>
            <a:r>
              <a:rPr lang="en-US" dirty="0" smtClean="0"/>
              <a:t>The values of the actual parameters are automatically copied to the local variable array when a method is called </a:t>
            </a:r>
          </a:p>
          <a:p>
            <a:pPr lvl="2">
              <a:lnSpc>
                <a:spcPct val="90000"/>
              </a:lnSpc>
            </a:pPr>
            <a:r>
              <a:rPr lang="en-US" dirty="0" smtClean="0"/>
              <a:t>Then variable declared locally in the method</a:t>
            </a:r>
          </a:p>
          <a:p>
            <a:pPr>
              <a:lnSpc>
                <a:spcPct val="90000"/>
              </a:lnSpc>
            </a:pPr>
            <a:r>
              <a:rPr lang="en-US" dirty="0" smtClean="0"/>
              <a:t>Load and Store instructions transfer values between local variables and the stack.</a:t>
            </a:r>
          </a:p>
        </p:txBody>
      </p:sp>
      <p:sp>
        <p:nvSpPr>
          <p:cNvPr id="2" name="Title 1"/>
          <p:cNvSpPr>
            <a:spLocks noGrp="1"/>
          </p:cNvSpPr>
          <p:nvPr>
            <p:ph type="title"/>
          </p:nvPr>
        </p:nvSpPr>
        <p:spPr/>
        <p:txBody>
          <a:bodyPr>
            <a:normAutofit/>
          </a:bodyPr>
          <a:lstStyle/>
          <a:p>
            <a:r>
              <a:rPr lang="en-US" dirty="0"/>
              <a:t>Local </a:t>
            </a:r>
            <a:r>
              <a:rPr lang="en-US" dirty="0" smtClean="0"/>
              <a:t>variables in methods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a:lnSpc>
                <a:spcPct val="90000"/>
              </a:lnSpc>
            </a:pPr>
            <a:r>
              <a:rPr lang="en-US" dirty="0" smtClean="0"/>
              <a:t>Several variations depending on type of </a:t>
            </a:r>
          </a:p>
          <a:p>
            <a:pPr>
              <a:lnSpc>
                <a:spcPct val="90000"/>
              </a:lnSpc>
            </a:pPr>
            <a:r>
              <a:rPr lang="en-US" dirty="0" smtClean="0"/>
              <a:t>For integers</a:t>
            </a:r>
          </a:p>
          <a:p>
            <a:pPr lvl="1">
              <a:lnSpc>
                <a:spcPct val="90000"/>
              </a:lnSpc>
            </a:pPr>
            <a:r>
              <a:rPr lang="en-US" dirty="0" err="1" smtClean="0">
                <a:solidFill>
                  <a:srgbClr val="3366FF"/>
                </a:solidFill>
              </a:rPr>
              <a:t>iload</a:t>
            </a:r>
            <a:endParaRPr lang="en-US" dirty="0" smtClean="0">
              <a:solidFill>
                <a:srgbClr val="3366FF"/>
              </a:solidFill>
            </a:endParaRPr>
          </a:p>
          <a:p>
            <a:pPr lvl="2">
              <a:lnSpc>
                <a:spcPct val="90000"/>
              </a:lnSpc>
            </a:pPr>
            <a:r>
              <a:rPr lang="en-US" dirty="0" smtClean="0"/>
              <a:t>operand:  slot number of local variable</a:t>
            </a:r>
          </a:p>
          <a:p>
            <a:pPr lvl="2">
              <a:lnSpc>
                <a:spcPct val="90000"/>
              </a:lnSpc>
            </a:pPr>
            <a:r>
              <a:rPr lang="en-US" dirty="0" smtClean="0"/>
              <a:t>loads the </a:t>
            </a:r>
            <a:r>
              <a:rPr lang="en-US" dirty="0" err="1" smtClean="0"/>
              <a:t>int</a:t>
            </a:r>
            <a:r>
              <a:rPr lang="en-US" dirty="0" smtClean="0"/>
              <a:t> (or </a:t>
            </a:r>
            <a:r>
              <a:rPr lang="en-US" dirty="0" err="1" smtClean="0"/>
              <a:t>boolean</a:t>
            </a:r>
            <a:r>
              <a:rPr lang="en-US" dirty="0" smtClean="0"/>
              <a:t>) variable from the given slot in the local variable array to the top of the stack.</a:t>
            </a:r>
            <a:endParaRPr lang="en-US" b="1" i="1" dirty="0" smtClean="0"/>
          </a:p>
          <a:p>
            <a:pPr lvl="1">
              <a:lnSpc>
                <a:spcPct val="90000"/>
              </a:lnSpc>
            </a:pPr>
            <a:r>
              <a:rPr lang="en-US" dirty="0" err="1" smtClean="0">
                <a:solidFill>
                  <a:srgbClr val="3366FF"/>
                </a:solidFill>
              </a:rPr>
              <a:t>istore</a:t>
            </a:r>
            <a:endParaRPr lang="en-US" dirty="0" smtClean="0">
              <a:solidFill>
                <a:srgbClr val="3366FF"/>
              </a:solidFill>
            </a:endParaRPr>
          </a:p>
          <a:p>
            <a:pPr lvl="2">
              <a:lnSpc>
                <a:spcPct val="90000"/>
              </a:lnSpc>
            </a:pPr>
            <a:r>
              <a:rPr lang="en-US" dirty="0" smtClean="0"/>
              <a:t>operand: slot number of local variable</a:t>
            </a:r>
          </a:p>
          <a:p>
            <a:pPr lvl="2">
              <a:lnSpc>
                <a:spcPct val="90000"/>
              </a:lnSpc>
            </a:pPr>
            <a:r>
              <a:rPr lang="en-US" dirty="0" smtClean="0"/>
              <a:t>removes the </a:t>
            </a:r>
            <a:r>
              <a:rPr lang="en-US" dirty="0" err="1" smtClean="0"/>
              <a:t>int</a:t>
            </a:r>
            <a:r>
              <a:rPr lang="en-US" dirty="0" smtClean="0"/>
              <a:t> (or </a:t>
            </a:r>
            <a:r>
              <a:rPr lang="en-US" dirty="0" err="1" smtClean="0"/>
              <a:t>boolean</a:t>
            </a:r>
            <a:r>
              <a:rPr lang="en-US" dirty="0" smtClean="0"/>
              <a:t>) value on top of the stack and stores it in the local variable in the given slot</a:t>
            </a:r>
          </a:p>
          <a:p>
            <a:pPr>
              <a:lnSpc>
                <a:spcPct val="90000"/>
              </a:lnSpc>
            </a:pPr>
            <a:r>
              <a:rPr lang="en-US" dirty="0" smtClean="0"/>
              <a:t>For </a:t>
            </a:r>
            <a:r>
              <a:rPr lang="en-US" dirty="0" err="1" smtClean="0"/>
              <a:t>booleans</a:t>
            </a:r>
            <a:endParaRPr lang="en-US" dirty="0" smtClean="0"/>
          </a:p>
          <a:p>
            <a:pPr lvl="1">
              <a:lnSpc>
                <a:spcPct val="90000"/>
              </a:lnSpc>
            </a:pPr>
            <a:r>
              <a:rPr lang="en-US" dirty="0" smtClean="0"/>
              <a:t>use </a:t>
            </a:r>
            <a:r>
              <a:rPr lang="en-US" dirty="0" err="1" smtClean="0"/>
              <a:t>iload</a:t>
            </a:r>
            <a:r>
              <a:rPr lang="en-US" dirty="0" smtClean="0"/>
              <a:t> and </a:t>
            </a:r>
            <a:r>
              <a:rPr lang="en-US" dirty="0" err="1" smtClean="0"/>
              <a:t>istore</a:t>
            </a:r>
            <a:endParaRPr lang="en-US" dirty="0" smtClean="0"/>
          </a:p>
        </p:txBody>
      </p:sp>
      <p:sp>
        <p:nvSpPr>
          <p:cNvPr id="2" name="Title 1"/>
          <p:cNvSpPr>
            <a:spLocks noGrp="1"/>
          </p:cNvSpPr>
          <p:nvPr>
            <p:ph type="title"/>
          </p:nvPr>
        </p:nvSpPr>
        <p:spPr/>
        <p:txBody>
          <a:bodyPr/>
          <a:lstStyle/>
          <a:p>
            <a:r>
              <a:rPr lang="en-US" dirty="0" smtClean="0"/>
              <a:t>Load and Store local variables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a:lnSpc>
                <a:spcPct val="90000"/>
              </a:lnSpc>
            </a:pPr>
            <a:r>
              <a:rPr lang="en-US" dirty="0" smtClean="0"/>
              <a:t>For objects</a:t>
            </a:r>
          </a:p>
          <a:p>
            <a:pPr lvl="1">
              <a:lnSpc>
                <a:spcPct val="90000"/>
              </a:lnSpc>
            </a:pPr>
            <a:r>
              <a:rPr lang="en-US" dirty="0" err="1" smtClean="0">
                <a:solidFill>
                  <a:srgbClr val="3366FF"/>
                </a:solidFill>
              </a:rPr>
              <a:t>aload</a:t>
            </a:r>
            <a:endParaRPr lang="en-US" dirty="0" smtClean="0">
              <a:solidFill>
                <a:srgbClr val="3366FF"/>
              </a:solidFill>
            </a:endParaRPr>
          </a:p>
          <a:p>
            <a:pPr lvl="2">
              <a:lnSpc>
                <a:spcPct val="90000"/>
              </a:lnSpc>
            </a:pPr>
            <a:r>
              <a:rPr lang="en-US" dirty="0" smtClean="0"/>
              <a:t>the same as </a:t>
            </a:r>
            <a:r>
              <a:rPr lang="en-US" dirty="0" err="1" smtClean="0"/>
              <a:t>iload</a:t>
            </a:r>
            <a:r>
              <a:rPr lang="en-US" dirty="0" smtClean="0"/>
              <a:t>, except this loads a reference to an object</a:t>
            </a:r>
            <a:endParaRPr lang="en-US" b="1" i="1" dirty="0" smtClean="0"/>
          </a:p>
          <a:p>
            <a:pPr lvl="1">
              <a:lnSpc>
                <a:spcPct val="90000"/>
              </a:lnSpc>
            </a:pPr>
            <a:r>
              <a:rPr lang="en-US" dirty="0" err="1" smtClean="0">
                <a:solidFill>
                  <a:srgbClr val="3366FF"/>
                </a:solidFill>
              </a:rPr>
              <a:t>astore</a:t>
            </a:r>
            <a:endParaRPr lang="en-US" dirty="0" smtClean="0">
              <a:solidFill>
                <a:srgbClr val="3366FF"/>
              </a:solidFill>
            </a:endParaRPr>
          </a:p>
          <a:p>
            <a:pPr lvl="2">
              <a:lnSpc>
                <a:spcPct val="90000"/>
              </a:lnSpc>
            </a:pPr>
            <a:r>
              <a:rPr lang="en-US" dirty="0" smtClean="0"/>
              <a:t>the same as </a:t>
            </a:r>
            <a:r>
              <a:rPr lang="en-US" dirty="0" err="1" smtClean="0"/>
              <a:t>astore</a:t>
            </a:r>
            <a:r>
              <a:rPr lang="en-US" dirty="0" smtClean="0"/>
              <a:t>, except this stores a reference to an object</a:t>
            </a:r>
            <a:br>
              <a:rPr lang="en-US" dirty="0" smtClean="0"/>
            </a:br>
            <a:endParaRPr lang="en-US" dirty="0" smtClean="0"/>
          </a:p>
          <a:p>
            <a:pPr>
              <a:lnSpc>
                <a:spcPct val="90000"/>
              </a:lnSpc>
            </a:pPr>
            <a:r>
              <a:rPr lang="en-US" dirty="0" smtClean="0"/>
              <a:t>For double</a:t>
            </a:r>
          </a:p>
          <a:p>
            <a:pPr lvl="1">
              <a:lnSpc>
                <a:spcPct val="90000"/>
              </a:lnSpc>
            </a:pPr>
            <a:r>
              <a:rPr lang="en-US" dirty="0" err="1" smtClean="0">
                <a:solidFill>
                  <a:srgbClr val="3366FF"/>
                </a:solidFill>
              </a:rPr>
              <a:t>dload</a:t>
            </a:r>
            <a:endParaRPr lang="en-US" dirty="0" smtClean="0">
              <a:solidFill>
                <a:srgbClr val="3366FF"/>
              </a:solidFill>
            </a:endParaRPr>
          </a:p>
          <a:p>
            <a:pPr lvl="1">
              <a:lnSpc>
                <a:spcPct val="90000"/>
              </a:lnSpc>
            </a:pPr>
            <a:r>
              <a:rPr lang="en-US" dirty="0" err="1" smtClean="0">
                <a:solidFill>
                  <a:srgbClr val="3366FF"/>
                </a:solidFill>
              </a:rPr>
              <a:t>dstore</a:t>
            </a:r>
            <a:endParaRPr lang="en-US" dirty="0" smtClean="0">
              <a:solidFill>
                <a:srgbClr val="3366FF"/>
              </a:solidFill>
            </a:endParaRPr>
          </a:p>
          <a:p>
            <a:pPr>
              <a:lnSpc>
                <a:spcPct val="90000"/>
              </a:lnSpc>
            </a:pPr>
            <a:r>
              <a:rPr lang="en-US" dirty="0" smtClean="0"/>
              <a:t>etc.   	</a:t>
            </a:r>
          </a:p>
        </p:txBody>
      </p:sp>
      <p:sp>
        <p:nvSpPr>
          <p:cNvPr id="2" name="Title 1"/>
          <p:cNvSpPr>
            <a:spLocks noGrp="1"/>
          </p:cNvSpPr>
          <p:nvPr>
            <p:ph type="title"/>
          </p:nvPr>
        </p:nvSpPr>
        <p:spPr/>
        <p:txBody>
          <a:bodyPr>
            <a:normAutofit fontScale="90000"/>
          </a:bodyPr>
          <a:lstStyle/>
          <a:p>
            <a:r>
              <a:rPr lang="en-US" dirty="0" smtClean="0"/>
              <a:t>Load and Store local variables (2)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r>
              <a:rPr lang="en-US" dirty="0" err="1" smtClean="0">
                <a:solidFill>
                  <a:srgbClr val="3366FF"/>
                </a:solidFill>
              </a:rPr>
              <a:t>ldc</a:t>
            </a:r>
            <a:endParaRPr lang="en-US" dirty="0" smtClean="0">
              <a:solidFill>
                <a:srgbClr val="3366FF"/>
              </a:solidFill>
            </a:endParaRPr>
          </a:p>
          <a:p>
            <a:pPr lvl="1"/>
            <a:r>
              <a:rPr lang="en-US" dirty="0" smtClean="0"/>
              <a:t>operand:  the constant</a:t>
            </a:r>
          </a:p>
          <a:p>
            <a:pPr lvl="1"/>
            <a:r>
              <a:rPr lang="en-US" dirty="0" smtClean="0"/>
              <a:t>loads the indicated constant onto the stack </a:t>
            </a:r>
          </a:p>
          <a:p>
            <a:pPr lvl="1"/>
            <a:endParaRPr lang="en-US" dirty="0" smtClean="0"/>
          </a:p>
          <a:p>
            <a:r>
              <a:rPr lang="en-US" dirty="0" smtClean="0">
                <a:solidFill>
                  <a:srgbClr val="0070C0"/>
                </a:solidFill>
              </a:rPr>
              <a:t>iconst_0, iconst_1, …iconst_5</a:t>
            </a:r>
          </a:p>
          <a:p>
            <a:pPr lvl="1"/>
            <a:r>
              <a:rPr lang="en-US" dirty="0" smtClean="0"/>
              <a:t>no operand</a:t>
            </a:r>
          </a:p>
          <a:p>
            <a:pPr lvl="1"/>
            <a:r>
              <a:rPr lang="en-US" dirty="0" smtClean="0"/>
              <a:t>loads the constant which is implicit in instruction onto stack</a:t>
            </a:r>
          </a:p>
        </p:txBody>
      </p:sp>
      <p:sp>
        <p:nvSpPr>
          <p:cNvPr id="2" name="Title 1"/>
          <p:cNvSpPr>
            <a:spLocks noGrp="1"/>
          </p:cNvSpPr>
          <p:nvPr>
            <p:ph type="title"/>
          </p:nvPr>
        </p:nvSpPr>
        <p:spPr/>
        <p:txBody>
          <a:bodyPr/>
          <a:lstStyle/>
          <a:p>
            <a:r>
              <a:rPr lang="en-US" dirty="0" smtClean="0"/>
              <a:t>Load constants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lstStyle/>
          <a:p>
            <a:pPr>
              <a:lnSpc>
                <a:spcPct val="90000"/>
              </a:lnSpc>
            </a:pPr>
            <a:endParaRPr lang="en-US" dirty="0" smtClean="0"/>
          </a:p>
          <a:p>
            <a:pPr>
              <a:lnSpc>
                <a:spcPct val="90000"/>
              </a:lnSpc>
            </a:pPr>
            <a:r>
              <a:rPr lang="en-US" dirty="0" smtClean="0"/>
              <a:t>There are separate instructions for the operations on each primitive type.</a:t>
            </a:r>
          </a:p>
          <a:p>
            <a:pPr>
              <a:lnSpc>
                <a:spcPct val="90000"/>
              </a:lnSpc>
            </a:pPr>
            <a:r>
              <a:rPr lang="en-US" dirty="0" smtClean="0"/>
              <a:t>	Examples</a:t>
            </a:r>
          </a:p>
          <a:p>
            <a:pPr lvl="1">
              <a:lnSpc>
                <a:spcPct val="90000"/>
              </a:lnSpc>
            </a:pPr>
            <a:r>
              <a:rPr lang="en-US" dirty="0" err="1" smtClean="0"/>
              <a:t>iadd</a:t>
            </a:r>
            <a:r>
              <a:rPr lang="en-US" dirty="0" smtClean="0"/>
              <a:t>   add two </a:t>
            </a:r>
            <a:r>
              <a:rPr lang="en-US" dirty="0" err="1" smtClean="0"/>
              <a:t>ints</a:t>
            </a:r>
            <a:endParaRPr lang="en-US" dirty="0" smtClean="0"/>
          </a:p>
          <a:p>
            <a:pPr lvl="1">
              <a:lnSpc>
                <a:spcPct val="90000"/>
              </a:lnSpc>
            </a:pPr>
            <a:r>
              <a:rPr lang="en-US" dirty="0" err="1" smtClean="0"/>
              <a:t>ladd</a:t>
            </a:r>
            <a:r>
              <a:rPr lang="en-US" dirty="0" smtClean="0"/>
              <a:t>   add two longs</a:t>
            </a:r>
          </a:p>
          <a:p>
            <a:pPr lvl="1">
              <a:lnSpc>
                <a:spcPct val="90000"/>
              </a:lnSpc>
            </a:pPr>
            <a:r>
              <a:rPr lang="en-US" dirty="0" err="1" smtClean="0"/>
              <a:t>fadd</a:t>
            </a:r>
            <a:r>
              <a:rPr lang="en-US" dirty="0" smtClean="0"/>
              <a:t>   add two floats</a:t>
            </a:r>
          </a:p>
          <a:p>
            <a:pPr lvl="1">
              <a:lnSpc>
                <a:spcPct val="90000"/>
              </a:lnSpc>
            </a:pPr>
            <a:r>
              <a:rPr lang="en-US" dirty="0" err="1" smtClean="0"/>
              <a:t>dadd</a:t>
            </a:r>
            <a:r>
              <a:rPr lang="en-US" dirty="0" smtClean="0"/>
              <a:t>	  add two doubles</a:t>
            </a:r>
          </a:p>
          <a:p>
            <a:pPr>
              <a:lnSpc>
                <a:spcPct val="90000"/>
              </a:lnSpc>
            </a:pPr>
            <a:r>
              <a:rPr lang="en-US" dirty="0" smtClean="0"/>
              <a:t>All binary operations remove the top two items from the stack, and leave the resulting value on top of the stack.  </a:t>
            </a:r>
          </a:p>
        </p:txBody>
      </p:sp>
      <p:sp>
        <p:nvSpPr>
          <p:cNvPr id="2" name="Title 1"/>
          <p:cNvSpPr>
            <a:spLocks noGrp="1"/>
          </p:cNvSpPr>
          <p:nvPr>
            <p:ph type="title"/>
          </p:nvPr>
        </p:nvSpPr>
        <p:spPr/>
        <p:txBody>
          <a:bodyPr>
            <a:normAutofit fontScale="90000"/>
          </a:bodyPr>
          <a:lstStyle/>
          <a:p>
            <a:r>
              <a:rPr lang="en-US" dirty="0"/>
              <a:t>Arithmetic and logical operations</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p:txBody>
          <a:bodyPr/>
          <a:lstStyle/>
          <a:p>
            <a:pPr>
              <a:lnSpc>
                <a:spcPct val="90000"/>
              </a:lnSpc>
            </a:pPr>
            <a:r>
              <a:rPr lang="en-US" sz="2800" dirty="0" smtClean="0"/>
              <a:t>Some binary operations </a:t>
            </a:r>
          </a:p>
          <a:p>
            <a:pPr lvl="1">
              <a:lnSpc>
                <a:spcPct val="90000"/>
              </a:lnSpc>
            </a:pPr>
            <a:r>
              <a:rPr lang="en-US" sz="2400" dirty="0" smtClean="0"/>
              <a:t>addition:  </a:t>
            </a:r>
            <a:r>
              <a:rPr lang="en-US" sz="2400" dirty="0" err="1" smtClean="0">
                <a:solidFill>
                  <a:srgbClr val="3366FF"/>
                </a:solidFill>
              </a:rPr>
              <a:t>iadd</a:t>
            </a:r>
            <a:endParaRPr lang="en-US" sz="2400" dirty="0" smtClean="0">
              <a:solidFill>
                <a:srgbClr val="3366FF"/>
              </a:solidFill>
            </a:endParaRPr>
          </a:p>
          <a:p>
            <a:pPr lvl="1">
              <a:lnSpc>
                <a:spcPct val="90000"/>
              </a:lnSpc>
            </a:pPr>
            <a:r>
              <a:rPr lang="en-US" sz="2400" dirty="0" smtClean="0"/>
              <a:t>subtraction: </a:t>
            </a:r>
            <a:r>
              <a:rPr lang="en-US" sz="2400" dirty="0" err="1" smtClean="0">
                <a:solidFill>
                  <a:srgbClr val="3366FF"/>
                </a:solidFill>
              </a:rPr>
              <a:t>isub</a:t>
            </a:r>
            <a:endParaRPr lang="en-US" sz="2400" dirty="0" smtClean="0">
              <a:solidFill>
                <a:srgbClr val="3366FF"/>
              </a:solidFill>
            </a:endParaRPr>
          </a:p>
          <a:p>
            <a:pPr lvl="1">
              <a:lnSpc>
                <a:spcPct val="90000"/>
              </a:lnSpc>
            </a:pPr>
            <a:r>
              <a:rPr lang="en-US" sz="2400" dirty="0" smtClean="0"/>
              <a:t>multiplication: </a:t>
            </a:r>
            <a:r>
              <a:rPr lang="en-US" sz="2400" dirty="0" err="1" smtClean="0">
                <a:solidFill>
                  <a:srgbClr val="3366FF"/>
                </a:solidFill>
              </a:rPr>
              <a:t>imul</a:t>
            </a:r>
            <a:endParaRPr lang="en-US" sz="2400" dirty="0" smtClean="0">
              <a:solidFill>
                <a:srgbClr val="3366FF"/>
              </a:solidFill>
            </a:endParaRPr>
          </a:p>
          <a:p>
            <a:pPr lvl="1">
              <a:lnSpc>
                <a:spcPct val="90000"/>
              </a:lnSpc>
            </a:pPr>
            <a:r>
              <a:rPr lang="en-US" sz="2400" dirty="0" smtClean="0"/>
              <a:t>integer division : </a:t>
            </a:r>
            <a:r>
              <a:rPr lang="en-US" sz="2400" dirty="0" err="1" smtClean="0">
                <a:solidFill>
                  <a:srgbClr val="3366FF"/>
                </a:solidFill>
              </a:rPr>
              <a:t>idiv</a:t>
            </a:r>
            <a:endParaRPr lang="en-US" sz="2400" dirty="0" smtClean="0">
              <a:solidFill>
                <a:srgbClr val="3366FF"/>
              </a:solidFill>
            </a:endParaRPr>
          </a:p>
          <a:p>
            <a:pPr lvl="1">
              <a:lnSpc>
                <a:spcPct val="90000"/>
              </a:lnSpc>
            </a:pPr>
            <a:r>
              <a:rPr lang="en-US" sz="2400" dirty="0" smtClean="0"/>
              <a:t>remainder: </a:t>
            </a:r>
            <a:r>
              <a:rPr lang="en-US" sz="2400" dirty="0" err="1" smtClean="0">
                <a:solidFill>
                  <a:srgbClr val="3366FF"/>
                </a:solidFill>
              </a:rPr>
              <a:t>irem</a:t>
            </a:r>
            <a:endParaRPr lang="en-US" sz="2400" dirty="0" smtClean="0">
              <a:solidFill>
                <a:srgbClr val="3366FF"/>
              </a:solidFill>
            </a:endParaRPr>
          </a:p>
          <a:p>
            <a:pPr lvl="1">
              <a:lnSpc>
                <a:spcPct val="90000"/>
              </a:lnSpc>
            </a:pPr>
            <a:r>
              <a:rPr lang="en-US" sz="2400" dirty="0" smtClean="0"/>
              <a:t>bitwise or: </a:t>
            </a:r>
            <a:r>
              <a:rPr lang="en-US" sz="2400" dirty="0" err="1" smtClean="0">
                <a:solidFill>
                  <a:srgbClr val="3366FF"/>
                </a:solidFill>
              </a:rPr>
              <a:t>ior</a:t>
            </a:r>
            <a:endParaRPr lang="en-US" sz="2400" dirty="0" smtClean="0">
              <a:solidFill>
                <a:srgbClr val="3366FF"/>
              </a:solidFill>
            </a:endParaRPr>
          </a:p>
          <a:p>
            <a:pPr lvl="1">
              <a:lnSpc>
                <a:spcPct val="90000"/>
              </a:lnSpc>
            </a:pPr>
            <a:r>
              <a:rPr lang="en-US" sz="2400" dirty="0" smtClean="0"/>
              <a:t>bitwise and: </a:t>
            </a:r>
            <a:r>
              <a:rPr lang="en-US" sz="2400" dirty="0" err="1" smtClean="0">
                <a:solidFill>
                  <a:srgbClr val="3366FF"/>
                </a:solidFill>
              </a:rPr>
              <a:t>iand</a:t>
            </a:r>
            <a:endParaRPr lang="en-US" sz="2400" dirty="0" smtClean="0">
              <a:solidFill>
                <a:srgbClr val="3366FF"/>
              </a:solidFill>
            </a:endParaRPr>
          </a:p>
          <a:p>
            <a:pPr lvl="1">
              <a:lnSpc>
                <a:spcPct val="90000"/>
              </a:lnSpc>
            </a:pPr>
            <a:r>
              <a:rPr lang="en-US" sz="2400" dirty="0" smtClean="0"/>
              <a:t>bitwise exclusive or: </a:t>
            </a:r>
            <a:r>
              <a:rPr lang="en-US" sz="2400" dirty="0" err="1" smtClean="0">
                <a:solidFill>
                  <a:srgbClr val="3366FF"/>
                </a:solidFill>
              </a:rPr>
              <a:t>ixor</a:t>
            </a:r>
            <a:endParaRPr lang="en-US" sz="2400" dirty="0" smtClean="0">
              <a:solidFill>
                <a:srgbClr val="3366FF"/>
              </a:solidFill>
            </a:endParaRPr>
          </a:p>
          <a:p>
            <a:pPr>
              <a:lnSpc>
                <a:spcPct val="90000"/>
              </a:lnSpc>
            </a:pPr>
            <a:r>
              <a:rPr lang="en-US" sz="2800" dirty="0" smtClean="0"/>
              <a:t>A unary op</a:t>
            </a:r>
          </a:p>
          <a:p>
            <a:pPr lvl="1">
              <a:lnSpc>
                <a:spcPct val="90000"/>
              </a:lnSpc>
            </a:pPr>
            <a:r>
              <a:rPr lang="en-US" sz="2400" dirty="0" smtClean="0"/>
              <a:t>negate: </a:t>
            </a:r>
            <a:r>
              <a:rPr lang="en-US" sz="2400" dirty="0" err="1" smtClean="0">
                <a:solidFill>
                  <a:srgbClr val="3366FF"/>
                </a:solidFill>
              </a:rPr>
              <a:t>ineg</a:t>
            </a:r>
            <a:endParaRPr lang="en-US" sz="2400" dirty="0" smtClean="0">
              <a:solidFill>
                <a:srgbClr val="3366FF"/>
              </a:solidFill>
            </a:endParaRPr>
          </a:p>
          <a:p>
            <a:pPr lvl="2">
              <a:lnSpc>
                <a:spcPct val="90000"/>
              </a:lnSpc>
            </a:pPr>
            <a:r>
              <a:rPr lang="en-US" sz="2000" dirty="0" smtClean="0"/>
              <a:t>This removes the top item from the stack, negates it, and leaves the result on top of the stack.</a:t>
            </a:r>
          </a:p>
        </p:txBody>
      </p:sp>
      <p:sp>
        <p:nvSpPr>
          <p:cNvPr id="2" name="Title 1"/>
          <p:cNvSpPr>
            <a:spLocks noGrp="1"/>
          </p:cNvSpPr>
          <p:nvPr>
            <p:ph type="title"/>
          </p:nvPr>
        </p:nvSpPr>
        <p:spPr>
          <a:xfrm>
            <a:off x="457200" y="274638"/>
            <a:ext cx="8686800" cy="1143000"/>
          </a:xfrm>
        </p:spPr>
        <p:txBody>
          <a:bodyPr>
            <a:normAutofit fontScale="90000"/>
          </a:bodyPr>
          <a:lstStyle/>
          <a:p>
            <a:r>
              <a:rPr lang="en-US" dirty="0" smtClean="0"/>
              <a:t>Arithmetic and logical operations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533400"/>
            <a:ext cx="8229600" cy="5592763"/>
          </a:xfrm>
        </p:spPr>
        <p:txBody>
          <a:bodyPr/>
          <a:lstStyle/>
          <a:p>
            <a:r>
              <a:rPr lang="en-US" smtClean="0"/>
              <a:t>Java compilers start with Java source code and create class files containing Java byte code </a:t>
            </a:r>
          </a:p>
          <a:p>
            <a:r>
              <a:rPr lang="en-US" smtClean="0"/>
              <a:t>When a Java program is executed, the byte code in the class file is</a:t>
            </a:r>
          </a:p>
          <a:p>
            <a:pPr lvl="1"/>
            <a:r>
              <a:rPr lang="en-US" smtClean="0"/>
              <a:t>interpreted</a:t>
            </a:r>
          </a:p>
          <a:p>
            <a:pPr lvl="1"/>
            <a:r>
              <a:rPr lang="en-US" smtClean="0"/>
              <a:t>or compiled (at load or run time)</a:t>
            </a:r>
          </a:p>
          <a:p>
            <a:pPr lvl="1"/>
            <a:r>
              <a:rPr lang="en-US" smtClean="0"/>
              <a:t>or some mixture of the two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3124200" y="3505200"/>
            <a:ext cx="5791200" cy="3139321"/>
          </a:xfrm>
          <a:prstGeom prst="rect">
            <a:avLst/>
          </a:prstGeom>
          <a:solidFill>
            <a:schemeClr val="bg1">
              <a:lumMod val="95000"/>
            </a:schemeClr>
          </a:solidFill>
        </p:spPr>
        <p:txBody>
          <a:bodyPr wrap="square" rtlCol="0">
            <a:spAutoFit/>
          </a:bodyPr>
          <a:lstStyle/>
          <a:p>
            <a:r>
              <a:rPr lang="en-US" dirty="0">
                <a:latin typeface="Segoe UI"/>
              </a:rPr>
              <a:t>// Compiled from SimpleProgram.java (version 1.8 : 52.0, super bit)</a:t>
            </a:r>
          </a:p>
          <a:p>
            <a:r>
              <a:rPr lang="en-US" dirty="0">
                <a:latin typeface="Segoe UI"/>
              </a:rPr>
              <a:t>public class </a:t>
            </a:r>
            <a:r>
              <a:rPr lang="en-US" dirty="0" err="1">
                <a:latin typeface="Segoe UI"/>
              </a:rPr>
              <a:t>jvmExamples.SimpleProgram</a:t>
            </a:r>
            <a:r>
              <a:rPr lang="en-US" dirty="0">
                <a:latin typeface="Segoe UI"/>
              </a:rPr>
              <a:t> {</a:t>
            </a:r>
          </a:p>
          <a:p>
            <a:r>
              <a:rPr lang="en-US" dirty="0">
                <a:latin typeface="Segoe UI"/>
              </a:rPr>
              <a:t>  </a:t>
            </a:r>
          </a:p>
          <a:p>
            <a:r>
              <a:rPr lang="en-US" dirty="0">
                <a:latin typeface="Segoe UI"/>
              </a:rPr>
              <a:t>  // Field descriptor #6 I</a:t>
            </a:r>
          </a:p>
          <a:p>
            <a:r>
              <a:rPr lang="en-US" dirty="0">
                <a:latin typeface="Segoe UI"/>
              </a:rPr>
              <a:t>  </a:t>
            </a:r>
            <a:r>
              <a:rPr lang="en-US" dirty="0" err="1">
                <a:latin typeface="Segoe UI"/>
              </a:rPr>
              <a:t>int</a:t>
            </a:r>
            <a:r>
              <a:rPr lang="en-US" dirty="0">
                <a:latin typeface="Segoe UI"/>
              </a:rPr>
              <a:t> x;</a:t>
            </a:r>
          </a:p>
          <a:p>
            <a:r>
              <a:rPr lang="en-US" dirty="0">
                <a:latin typeface="Segoe UI"/>
              </a:rPr>
              <a:t>  </a:t>
            </a:r>
          </a:p>
          <a:p>
            <a:r>
              <a:rPr lang="en-US" dirty="0">
                <a:latin typeface="Segoe UI"/>
              </a:rPr>
              <a:t>  // Field descriptor #6 I</a:t>
            </a:r>
          </a:p>
          <a:p>
            <a:r>
              <a:rPr lang="en-US" dirty="0">
                <a:latin typeface="Segoe UI"/>
              </a:rPr>
              <a:t>  static </a:t>
            </a:r>
            <a:r>
              <a:rPr lang="en-US" dirty="0" err="1">
                <a:latin typeface="Segoe UI"/>
              </a:rPr>
              <a:t>int</a:t>
            </a:r>
            <a:r>
              <a:rPr lang="en-US" dirty="0">
                <a:latin typeface="Segoe UI"/>
              </a:rPr>
              <a:t> y;</a:t>
            </a:r>
          </a:p>
          <a:p>
            <a:r>
              <a:rPr lang="en-US" dirty="0">
                <a:latin typeface="Segoe UI"/>
              </a:rPr>
              <a:t>  </a:t>
            </a:r>
          </a:p>
          <a:p>
            <a:r>
              <a:rPr lang="en-US" dirty="0" smtClean="0">
                <a:latin typeface="Segoe UI"/>
              </a:rPr>
              <a:t>}</a:t>
            </a:r>
            <a:endParaRPr lang="en-US" dirty="0"/>
          </a:p>
        </p:txBody>
      </p:sp>
      <p:sp>
        <p:nvSpPr>
          <p:cNvPr id="6" name="Content Placeholder 1"/>
          <p:cNvSpPr txBox="1">
            <a:spLocks/>
          </p:cNvSpPr>
          <p:nvPr/>
        </p:nvSpPr>
        <p:spPr bwMode="auto">
          <a:xfrm>
            <a:off x="304800" y="1295400"/>
            <a:ext cx="3175000" cy="507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smtClean="0">
                <a:solidFill>
                  <a:srgbClr val="7F0055"/>
                </a:solidFill>
                <a:latin typeface="Consolas"/>
              </a:rPr>
              <a:t>package</a:t>
            </a:r>
            <a:r>
              <a:rPr lang="en-US" sz="1400" b="1" dirty="0" smtClean="0">
                <a:solidFill>
                  <a:srgbClr val="000000"/>
                </a:solidFill>
                <a:latin typeface="Consolas"/>
              </a:rPr>
              <a:t> </a:t>
            </a:r>
            <a:r>
              <a:rPr lang="en-US" sz="1400" b="1" dirty="0" err="1" smtClean="0">
                <a:solidFill>
                  <a:srgbClr val="000000"/>
                </a:solidFill>
                <a:latin typeface="Consolas"/>
              </a:rPr>
              <a:t>jvmExamples</a:t>
            </a:r>
            <a:r>
              <a:rPr lang="en-US" sz="1400" b="1"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b="1" dirty="0" err="1" smtClean="0">
                <a:solidFill>
                  <a:srgbClr val="000000"/>
                </a:solidFill>
                <a:latin typeface="Consolas"/>
              </a:rPr>
              <a:t>SimpleProgram</a:t>
            </a:r>
            <a:r>
              <a:rPr lang="en-US" sz="1400" b="1" dirty="0" smtClean="0">
                <a:solidFill>
                  <a:srgbClr val="000000"/>
                </a:solidFill>
                <a:latin typeface="Consolas"/>
              </a:rPr>
              <a:t> {</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smtClean="0">
                <a:solidFill>
                  <a:srgbClr val="0000C0"/>
                </a:solidFill>
                <a:latin typeface="Consolas"/>
              </a:rPr>
              <a:t>x</a:t>
            </a:r>
            <a:r>
              <a:rPr lang="en-US" sz="1400" b="1" dirty="0" smtClean="0">
                <a:solidFill>
                  <a:srgbClr val="000000"/>
                </a:solidFill>
                <a:latin typeface="Consolas"/>
              </a:rPr>
              <a:t>;</a:t>
            </a:r>
          </a:p>
          <a:p>
            <a:pPr marL="109537" indent="0">
              <a:buFont typeface="Wingdings 3" pitchFamily="18" charset="2"/>
              <a:buNone/>
            </a:pPr>
            <a:r>
              <a:rPr lang="en-US" sz="1400" b="1" dirty="0" smtClean="0">
                <a:solidFill>
                  <a:srgbClr val="7F0055"/>
                </a:solidFill>
                <a:latin typeface="Consolas"/>
              </a:rPr>
              <a:t>static</a:t>
            </a:r>
            <a:r>
              <a:rPr lang="en-US" sz="1400" b="1"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i="1" dirty="0" smtClean="0">
                <a:solidFill>
                  <a:srgbClr val="0000C0"/>
                </a:solidFill>
                <a:latin typeface="Consolas"/>
              </a:rPr>
              <a:t>y</a:t>
            </a:r>
            <a:r>
              <a:rPr lang="en-US" sz="1400" b="1" i="1"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000000"/>
                </a:solidFill>
                <a:latin typeface="Consolas"/>
              </a:rPr>
              <a:t>sumXY</a:t>
            </a:r>
            <a:r>
              <a:rPr lang="en-US" sz="1400" b="1" dirty="0" smtClean="0">
                <a:solidFill>
                  <a:srgbClr val="000000"/>
                </a:solidFill>
                <a:latin typeface="Consolas"/>
              </a:rPr>
              <a:t>(</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6A3E3E"/>
                </a:solidFill>
                <a:latin typeface="Consolas"/>
              </a:rPr>
              <a:t>val</a:t>
            </a:r>
            <a:r>
              <a:rPr lang="en-US" sz="1400" b="1" dirty="0" smtClean="0">
                <a:solidFill>
                  <a:srgbClr val="000000"/>
                </a:solidFill>
                <a:latin typeface="Consolas"/>
              </a:rPr>
              <a:t>){</a:t>
            </a:r>
          </a:p>
          <a:p>
            <a:pPr marL="109537" indent="0">
              <a:buFont typeface="Wingdings 3" pitchFamily="18" charset="2"/>
              <a:buNone/>
            </a:pPr>
            <a:r>
              <a:rPr lang="en-US" sz="1400" dirty="0" smtClean="0">
                <a:solidFill>
                  <a:srgbClr val="0000C0"/>
                </a:solidFill>
                <a:latin typeface="Consolas"/>
              </a:rPr>
              <a:t>  x</a:t>
            </a:r>
            <a:r>
              <a:rPr lang="en-US" sz="1400" dirty="0" smtClean="0">
                <a:solidFill>
                  <a:srgbClr val="000000"/>
                </a:solidFill>
                <a:latin typeface="Consolas"/>
              </a:rPr>
              <a:t> = </a:t>
            </a:r>
            <a:r>
              <a:rPr lang="en-US" sz="1400" dirty="0" err="1" smtClean="0">
                <a:solidFill>
                  <a:srgbClr val="6A3E3E"/>
                </a:solidFill>
                <a:latin typeface="Consolas"/>
              </a:rPr>
              <a:t>val</a:t>
            </a:r>
            <a:r>
              <a:rPr lang="en-US" sz="1400" dirty="0" smtClean="0">
                <a:solidFill>
                  <a:srgbClr val="000000"/>
                </a:solidFill>
                <a:latin typeface="Consolas"/>
              </a:rPr>
              <a:t>;</a:t>
            </a:r>
          </a:p>
          <a:p>
            <a:pPr marL="109537" indent="0">
              <a:buFont typeface="Wingdings 3" pitchFamily="18" charset="2"/>
              <a:buNone/>
            </a:pPr>
            <a:r>
              <a:rPr lang="en-US" sz="1400" i="1" dirty="0" smtClean="0">
                <a:solidFill>
                  <a:srgbClr val="0000C0"/>
                </a:solidFill>
                <a:latin typeface="Consolas"/>
              </a:rPr>
              <a:t>  y</a:t>
            </a:r>
            <a:r>
              <a:rPr lang="en-US" sz="1400" i="1" dirty="0" smtClean="0">
                <a:solidFill>
                  <a:srgbClr val="000000"/>
                </a:solidFill>
                <a:latin typeface="Consolas"/>
              </a:rPr>
              <a:t> = 2;</a:t>
            </a:r>
          </a:p>
          <a:p>
            <a:pPr marL="109537" indent="0">
              <a:buFont typeface="Wingdings 3" pitchFamily="18" charset="2"/>
              <a:buNone/>
            </a:pPr>
            <a:r>
              <a:rPr lang="en-US" sz="1400" b="1" dirty="0" smtClean="0">
                <a:solidFill>
                  <a:srgbClr val="7F0055"/>
                </a:solidFill>
                <a:latin typeface="Consolas"/>
              </a:rPr>
              <a:t>  return</a:t>
            </a:r>
            <a:r>
              <a:rPr lang="en-US" sz="1400" b="1" dirty="0" smtClean="0">
                <a:solidFill>
                  <a:srgbClr val="000000"/>
                </a:solidFill>
                <a:latin typeface="Consolas"/>
              </a:rPr>
              <a:t> </a:t>
            </a:r>
            <a:r>
              <a:rPr lang="en-US" sz="1400" b="1" dirty="0" smtClean="0">
                <a:solidFill>
                  <a:srgbClr val="0000C0"/>
                </a:solidFill>
                <a:latin typeface="Consolas"/>
              </a:rPr>
              <a:t>x</a:t>
            </a:r>
            <a:r>
              <a:rPr lang="en-US" sz="1400" b="1" dirty="0" smtClean="0">
                <a:solidFill>
                  <a:srgbClr val="000000"/>
                </a:solidFill>
                <a:latin typeface="Consolas"/>
              </a:rPr>
              <a:t> + </a:t>
            </a:r>
            <a:r>
              <a:rPr lang="en-US" sz="1400" b="1" i="1" dirty="0" smtClean="0">
                <a:solidFill>
                  <a:srgbClr val="0000C0"/>
                </a:solidFill>
                <a:latin typeface="Consolas"/>
              </a:rPr>
              <a:t>y</a:t>
            </a:r>
            <a:r>
              <a:rPr lang="en-US" sz="1400" b="1" i="1" dirty="0" smtClean="0">
                <a:solidFill>
                  <a:srgbClr val="000000"/>
                </a:solidFill>
                <a:latin typeface="Consolas"/>
              </a:rPr>
              <a:t>;</a:t>
            </a:r>
          </a:p>
          <a:p>
            <a:pPr marL="109537" indent="0">
              <a:buFont typeface="Wingdings 3" pitchFamily="18" charset="2"/>
              <a:buNone/>
            </a:pPr>
            <a:r>
              <a:rPr lang="en-US" sz="1400"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dirty="0" smtClean="0">
                <a:solidFill>
                  <a:srgbClr val="000000"/>
                </a:solidFill>
                <a:latin typeface="Consolas"/>
              </a:rPr>
              <a:t>}</a:t>
            </a:r>
            <a:endParaRPr lang="en-US" sz="1400" dirty="0">
              <a:latin typeface="Consolas"/>
            </a:endParaRPr>
          </a:p>
        </p:txBody>
      </p:sp>
    </p:spTree>
    <p:extLst>
      <p:ext uri="{BB962C8B-B14F-4D97-AF65-F5344CB8AC3E}">
        <p14:creationId xmlns:p14="http://schemas.microsoft.com/office/powerpoint/2010/main" val="1944136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3733800" y="838200"/>
            <a:ext cx="5410200" cy="3693319"/>
          </a:xfrm>
          <a:prstGeom prst="rect">
            <a:avLst/>
          </a:prstGeom>
          <a:solidFill>
            <a:schemeClr val="bg1">
              <a:lumMod val="95000"/>
            </a:schemeClr>
          </a:solidFill>
        </p:spPr>
        <p:txBody>
          <a:bodyPr wrap="square" rtlCol="0">
            <a:spAutoFit/>
          </a:bodyPr>
          <a:lstStyle/>
          <a:p>
            <a:r>
              <a:rPr lang="en-US" dirty="0">
                <a:latin typeface="Segoe UI"/>
              </a:rPr>
              <a:t>// Method descriptor #9 ()V</a:t>
            </a:r>
          </a:p>
          <a:p>
            <a:r>
              <a:rPr lang="en-US" dirty="0">
                <a:latin typeface="Segoe UI"/>
              </a:rPr>
              <a:t>  // Stack: 1, Locals: 1</a:t>
            </a:r>
          </a:p>
          <a:p>
            <a:r>
              <a:rPr lang="en-US" dirty="0">
                <a:latin typeface="Segoe UI"/>
              </a:rPr>
              <a:t>  public </a:t>
            </a:r>
            <a:r>
              <a:rPr lang="en-US" dirty="0" err="1">
                <a:latin typeface="Segoe UI"/>
              </a:rPr>
              <a:t>SimpleProgram</a:t>
            </a:r>
            <a:r>
              <a:rPr lang="en-US" dirty="0">
                <a:latin typeface="Segoe UI"/>
              </a:rPr>
              <a:t>();</a:t>
            </a:r>
          </a:p>
          <a:p>
            <a:r>
              <a:rPr lang="en-US" dirty="0">
                <a:latin typeface="Segoe UI"/>
              </a:rPr>
              <a:t>    0  aload_0 [this]</a:t>
            </a:r>
          </a:p>
          <a:p>
            <a:r>
              <a:rPr lang="en-US" dirty="0">
                <a:latin typeface="Segoe UI"/>
              </a:rPr>
              <a:t>    1  </a:t>
            </a:r>
            <a:r>
              <a:rPr lang="en-US" dirty="0" err="1">
                <a:latin typeface="Segoe UI"/>
              </a:rPr>
              <a:t>invokespecial</a:t>
            </a:r>
            <a:r>
              <a:rPr lang="en-US" dirty="0">
                <a:latin typeface="Segoe UI"/>
              </a:rPr>
              <a:t> </a:t>
            </a:r>
            <a:r>
              <a:rPr lang="en-US" dirty="0" err="1">
                <a:latin typeface="Segoe UI"/>
              </a:rPr>
              <a:t>java.lang.Object</a:t>
            </a:r>
            <a:r>
              <a:rPr lang="en-US" dirty="0">
                <a:latin typeface="Segoe UI"/>
              </a:rPr>
              <a:t>() [11]</a:t>
            </a:r>
          </a:p>
          <a:p>
            <a:r>
              <a:rPr lang="en-US" dirty="0">
                <a:latin typeface="Segoe UI"/>
              </a:rPr>
              <a:t>    4  return</a:t>
            </a:r>
          </a:p>
          <a:p>
            <a:r>
              <a:rPr lang="en-US" dirty="0">
                <a:latin typeface="Segoe UI"/>
              </a:rPr>
              <a:t>      Line numbers:</a:t>
            </a:r>
          </a:p>
          <a:p>
            <a:r>
              <a:rPr lang="en-US" dirty="0">
                <a:latin typeface="Segoe UI"/>
              </a:rPr>
              <a:t>        [pc: 0, line: 3]</a:t>
            </a:r>
          </a:p>
          <a:p>
            <a:r>
              <a:rPr lang="en-US" dirty="0">
                <a:latin typeface="Segoe UI"/>
              </a:rPr>
              <a:t>      Local variable table:</a:t>
            </a:r>
          </a:p>
          <a:p>
            <a:r>
              <a:rPr lang="en-US" dirty="0">
                <a:latin typeface="Segoe UI"/>
              </a:rPr>
              <a:t>        [pc: 0, pc: 5] local: this index: 0 type: </a:t>
            </a:r>
            <a:r>
              <a:rPr lang="en-US" dirty="0" err="1">
                <a:latin typeface="Segoe UI"/>
              </a:rPr>
              <a:t>jvmExamples.SimpleProgram</a:t>
            </a:r>
            <a:endParaRPr lang="en-US" dirty="0">
              <a:latin typeface="Segoe UI"/>
            </a:endParaRPr>
          </a:p>
          <a:p>
            <a:r>
              <a:rPr lang="en-US" dirty="0">
                <a:latin typeface="Segoe UI"/>
              </a:rPr>
              <a:t>  </a:t>
            </a:r>
          </a:p>
          <a:p>
            <a:endParaRPr lang="en-US" dirty="0">
              <a:latin typeface="Segoe UI"/>
            </a:endParaRPr>
          </a:p>
        </p:txBody>
      </p:sp>
      <p:sp>
        <p:nvSpPr>
          <p:cNvPr id="8" name="Content Placeholder 1"/>
          <p:cNvSpPr txBox="1">
            <a:spLocks/>
          </p:cNvSpPr>
          <p:nvPr/>
        </p:nvSpPr>
        <p:spPr bwMode="auto">
          <a:xfrm>
            <a:off x="457200" y="1282700"/>
            <a:ext cx="3175000" cy="507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smtClean="0">
                <a:solidFill>
                  <a:srgbClr val="7F0055"/>
                </a:solidFill>
                <a:latin typeface="Consolas"/>
              </a:rPr>
              <a:t>package</a:t>
            </a:r>
            <a:r>
              <a:rPr lang="en-US" sz="1400" b="1" dirty="0" smtClean="0">
                <a:solidFill>
                  <a:srgbClr val="000000"/>
                </a:solidFill>
                <a:latin typeface="Consolas"/>
              </a:rPr>
              <a:t> </a:t>
            </a:r>
            <a:r>
              <a:rPr lang="en-US" sz="1400" b="1" dirty="0" err="1" smtClean="0">
                <a:solidFill>
                  <a:srgbClr val="000000"/>
                </a:solidFill>
                <a:latin typeface="Consolas"/>
              </a:rPr>
              <a:t>jvmExamples</a:t>
            </a:r>
            <a:r>
              <a:rPr lang="en-US" sz="1400" b="1"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b="1" dirty="0" err="1" smtClean="0">
                <a:solidFill>
                  <a:srgbClr val="000000"/>
                </a:solidFill>
                <a:latin typeface="Consolas"/>
              </a:rPr>
              <a:t>SimpleProgram</a:t>
            </a:r>
            <a:r>
              <a:rPr lang="en-US" sz="1400" b="1" dirty="0" smtClean="0">
                <a:solidFill>
                  <a:srgbClr val="000000"/>
                </a:solidFill>
                <a:latin typeface="Consolas"/>
              </a:rPr>
              <a:t> {</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smtClean="0">
                <a:solidFill>
                  <a:srgbClr val="0000C0"/>
                </a:solidFill>
                <a:latin typeface="Consolas"/>
              </a:rPr>
              <a:t>x</a:t>
            </a:r>
            <a:r>
              <a:rPr lang="en-US" sz="1400" b="1" dirty="0" smtClean="0">
                <a:solidFill>
                  <a:srgbClr val="000000"/>
                </a:solidFill>
                <a:latin typeface="Consolas"/>
              </a:rPr>
              <a:t>;</a:t>
            </a:r>
          </a:p>
          <a:p>
            <a:pPr marL="109537" indent="0">
              <a:buFont typeface="Wingdings 3" pitchFamily="18" charset="2"/>
              <a:buNone/>
            </a:pPr>
            <a:r>
              <a:rPr lang="en-US" sz="1400" b="1" dirty="0" smtClean="0">
                <a:solidFill>
                  <a:srgbClr val="7F0055"/>
                </a:solidFill>
                <a:latin typeface="Consolas"/>
              </a:rPr>
              <a:t>static</a:t>
            </a:r>
            <a:r>
              <a:rPr lang="en-US" sz="1400" b="1"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i="1" dirty="0" smtClean="0">
                <a:solidFill>
                  <a:srgbClr val="0000C0"/>
                </a:solidFill>
                <a:latin typeface="Consolas"/>
              </a:rPr>
              <a:t>y</a:t>
            </a:r>
            <a:r>
              <a:rPr lang="en-US" sz="1400" b="1" i="1"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000000"/>
                </a:solidFill>
                <a:latin typeface="Consolas"/>
              </a:rPr>
              <a:t>sumXY</a:t>
            </a:r>
            <a:r>
              <a:rPr lang="en-US" sz="1400" b="1" dirty="0" smtClean="0">
                <a:solidFill>
                  <a:srgbClr val="000000"/>
                </a:solidFill>
                <a:latin typeface="Consolas"/>
              </a:rPr>
              <a:t>(</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6A3E3E"/>
                </a:solidFill>
                <a:latin typeface="Consolas"/>
              </a:rPr>
              <a:t>val</a:t>
            </a:r>
            <a:r>
              <a:rPr lang="en-US" sz="1400" b="1" dirty="0" smtClean="0">
                <a:solidFill>
                  <a:srgbClr val="000000"/>
                </a:solidFill>
                <a:latin typeface="Consolas"/>
              </a:rPr>
              <a:t>){</a:t>
            </a:r>
          </a:p>
          <a:p>
            <a:pPr marL="109537" indent="0">
              <a:buFont typeface="Wingdings 3" pitchFamily="18" charset="2"/>
              <a:buNone/>
            </a:pPr>
            <a:r>
              <a:rPr lang="en-US" sz="1400" dirty="0" smtClean="0">
                <a:solidFill>
                  <a:srgbClr val="0000C0"/>
                </a:solidFill>
                <a:latin typeface="Consolas"/>
              </a:rPr>
              <a:t>  x</a:t>
            </a:r>
            <a:r>
              <a:rPr lang="en-US" sz="1400" dirty="0" smtClean="0">
                <a:solidFill>
                  <a:srgbClr val="000000"/>
                </a:solidFill>
                <a:latin typeface="Consolas"/>
              </a:rPr>
              <a:t> = </a:t>
            </a:r>
            <a:r>
              <a:rPr lang="en-US" sz="1400" dirty="0" err="1" smtClean="0">
                <a:solidFill>
                  <a:srgbClr val="6A3E3E"/>
                </a:solidFill>
                <a:latin typeface="Consolas"/>
              </a:rPr>
              <a:t>val</a:t>
            </a:r>
            <a:r>
              <a:rPr lang="en-US" sz="1400" dirty="0" smtClean="0">
                <a:solidFill>
                  <a:srgbClr val="000000"/>
                </a:solidFill>
                <a:latin typeface="Consolas"/>
              </a:rPr>
              <a:t>;</a:t>
            </a:r>
          </a:p>
          <a:p>
            <a:pPr marL="109537" indent="0">
              <a:buFont typeface="Wingdings 3" pitchFamily="18" charset="2"/>
              <a:buNone/>
            </a:pPr>
            <a:r>
              <a:rPr lang="en-US" sz="1400" i="1" dirty="0" smtClean="0">
                <a:solidFill>
                  <a:srgbClr val="0000C0"/>
                </a:solidFill>
                <a:latin typeface="Consolas"/>
              </a:rPr>
              <a:t>  y</a:t>
            </a:r>
            <a:r>
              <a:rPr lang="en-US" sz="1400" i="1" dirty="0" smtClean="0">
                <a:solidFill>
                  <a:srgbClr val="000000"/>
                </a:solidFill>
                <a:latin typeface="Consolas"/>
              </a:rPr>
              <a:t> = 2;</a:t>
            </a:r>
          </a:p>
          <a:p>
            <a:pPr marL="109537" indent="0">
              <a:buFont typeface="Wingdings 3" pitchFamily="18" charset="2"/>
              <a:buNone/>
            </a:pPr>
            <a:r>
              <a:rPr lang="en-US" sz="1400" b="1" dirty="0" smtClean="0">
                <a:solidFill>
                  <a:srgbClr val="7F0055"/>
                </a:solidFill>
                <a:latin typeface="Consolas"/>
              </a:rPr>
              <a:t>  return</a:t>
            </a:r>
            <a:r>
              <a:rPr lang="en-US" sz="1400" b="1" dirty="0" smtClean="0">
                <a:solidFill>
                  <a:srgbClr val="000000"/>
                </a:solidFill>
                <a:latin typeface="Consolas"/>
              </a:rPr>
              <a:t> </a:t>
            </a:r>
            <a:r>
              <a:rPr lang="en-US" sz="1400" b="1" dirty="0" smtClean="0">
                <a:solidFill>
                  <a:srgbClr val="0000C0"/>
                </a:solidFill>
                <a:latin typeface="Consolas"/>
              </a:rPr>
              <a:t>x</a:t>
            </a:r>
            <a:r>
              <a:rPr lang="en-US" sz="1400" b="1" dirty="0" smtClean="0">
                <a:solidFill>
                  <a:srgbClr val="000000"/>
                </a:solidFill>
                <a:latin typeface="Consolas"/>
              </a:rPr>
              <a:t> + </a:t>
            </a:r>
            <a:r>
              <a:rPr lang="en-US" sz="1400" b="1" i="1" dirty="0" smtClean="0">
                <a:solidFill>
                  <a:srgbClr val="0000C0"/>
                </a:solidFill>
                <a:latin typeface="Consolas"/>
              </a:rPr>
              <a:t>y</a:t>
            </a:r>
            <a:r>
              <a:rPr lang="en-US" sz="1400" b="1" i="1" dirty="0" smtClean="0">
                <a:solidFill>
                  <a:srgbClr val="000000"/>
                </a:solidFill>
                <a:latin typeface="Consolas"/>
              </a:rPr>
              <a:t>;</a:t>
            </a:r>
          </a:p>
          <a:p>
            <a:pPr marL="109537" indent="0">
              <a:buFont typeface="Wingdings 3" pitchFamily="18" charset="2"/>
              <a:buNone/>
            </a:pPr>
            <a:r>
              <a:rPr lang="en-US" sz="1400" dirty="0" smtClean="0">
                <a:solidFill>
                  <a:srgbClr val="000000"/>
                </a:solidFill>
                <a:latin typeface="Consolas"/>
              </a:rPr>
              <a:t>}</a:t>
            </a:r>
          </a:p>
          <a:p>
            <a:pPr marL="109537" indent="0">
              <a:buFont typeface="Wingdings 3" pitchFamily="18" charset="2"/>
              <a:buNone/>
            </a:pPr>
            <a:endParaRPr lang="en-US" sz="1400" dirty="0" smtClean="0">
              <a:latin typeface="Consolas"/>
            </a:endParaRPr>
          </a:p>
          <a:p>
            <a:pPr marL="109537" indent="0">
              <a:buFont typeface="Wingdings 3" pitchFamily="18" charset="2"/>
              <a:buNone/>
            </a:pPr>
            <a:r>
              <a:rPr lang="en-US" sz="1400" dirty="0" smtClean="0">
                <a:solidFill>
                  <a:srgbClr val="000000"/>
                </a:solidFill>
                <a:latin typeface="Consolas"/>
              </a:rPr>
              <a:t>}</a:t>
            </a:r>
            <a:endParaRPr lang="en-US" sz="1400" dirty="0">
              <a:latin typeface="Consolas"/>
            </a:endParaRPr>
          </a:p>
        </p:txBody>
      </p:sp>
    </p:spTree>
    <p:extLst>
      <p:ext uri="{BB962C8B-B14F-4D97-AF65-F5344CB8AC3E}">
        <p14:creationId xmlns:p14="http://schemas.microsoft.com/office/powerpoint/2010/main" val="3863106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 y="1447800"/>
            <a:ext cx="3175000" cy="5072062"/>
          </a:xfrm>
        </p:spPr>
        <p:txBody>
          <a:bodyPr/>
          <a:lstStyle/>
          <a:p>
            <a:pPr marL="109537" indent="0">
              <a:buNone/>
            </a:pPr>
            <a:endParaRPr lang="en-US" sz="1400" dirty="0">
              <a:latin typeface="Consolas"/>
            </a:endParaRPr>
          </a:p>
          <a:p>
            <a:pPr marL="109537" indent="0">
              <a:buNone/>
            </a:pPr>
            <a:r>
              <a:rPr lang="en-US" sz="1400" b="1" dirty="0">
                <a:solidFill>
                  <a:srgbClr val="7F0055"/>
                </a:solidFill>
                <a:latin typeface="Consolas"/>
              </a:rPr>
              <a:t>package</a:t>
            </a:r>
            <a:r>
              <a:rPr lang="en-US" sz="1400" b="1" dirty="0">
                <a:solidFill>
                  <a:srgbClr val="000000"/>
                </a:solidFill>
                <a:latin typeface="Consolas"/>
              </a:rPr>
              <a:t> </a:t>
            </a:r>
            <a:r>
              <a:rPr lang="en-US" sz="1400" b="1" dirty="0" err="1">
                <a:solidFill>
                  <a:srgbClr val="000000"/>
                </a:solidFill>
                <a:latin typeface="Consolas"/>
              </a:rPr>
              <a:t>jvmExamples</a:t>
            </a:r>
            <a:r>
              <a:rPr lang="en-US" sz="1400" b="1" dirty="0">
                <a:solidFill>
                  <a:srgbClr val="000000"/>
                </a:solidFill>
                <a:latin typeface="Consolas"/>
              </a:rPr>
              <a:t>;</a:t>
            </a:r>
          </a:p>
          <a:p>
            <a:pPr marL="109537" indent="0">
              <a:buNone/>
            </a:pPr>
            <a:endParaRPr lang="en-US" sz="1400" dirty="0">
              <a:latin typeface="Consolas"/>
            </a:endParaRPr>
          </a:p>
          <a:p>
            <a:pPr marL="109537" indent="0">
              <a:buNone/>
            </a:pP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SimpleProgram</a:t>
            </a:r>
            <a:r>
              <a:rPr lang="en-US" sz="1400" b="1" dirty="0">
                <a:solidFill>
                  <a:srgbClr val="000000"/>
                </a:solidFill>
                <a:latin typeface="Consolas"/>
              </a:rPr>
              <a:t> {</a:t>
            </a:r>
          </a:p>
          <a:p>
            <a:pPr marL="109537" indent="0">
              <a:buNone/>
            </a:pPr>
            <a:endParaRPr lang="en-US" sz="1400" dirty="0">
              <a:latin typeface="Consolas"/>
            </a:endParaRPr>
          </a:p>
          <a:p>
            <a:pPr marL="109537" indent="0">
              <a:buNone/>
            </a:pP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x</a:t>
            </a:r>
            <a:r>
              <a:rPr lang="en-US" sz="1400" b="1" dirty="0">
                <a:solidFill>
                  <a:srgbClr val="000000"/>
                </a:solidFill>
                <a:latin typeface="Consolas"/>
              </a:rPr>
              <a:t>;</a:t>
            </a:r>
          </a:p>
          <a:p>
            <a:pPr marL="109537" indent="0">
              <a:buNone/>
            </a:pPr>
            <a:r>
              <a:rPr lang="en-US" sz="1400" b="1" dirty="0">
                <a:solidFill>
                  <a:srgbClr val="7F0055"/>
                </a:solidFill>
                <a:latin typeface="Consolas"/>
              </a:rPr>
              <a:t>static</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i="1" dirty="0">
                <a:solidFill>
                  <a:srgbClr val="0000C0"/>
                </a:solidFill>
                <a:latin typeface="Consolas"/>
              </a:rPr>
              <a:t>y</a:t>
            </a:r>
            <a:r>
              <a:rPr lang="en-US" sz="1400" b="1" i="1" dirty="0">
                <a:solidFill>
                  <a:srgbClr val="000000"/>
                </a:solidFill>
                <a:latin typeface="Consolas"/>
              </a:rPr>
              <a:t>;</a:t>
            </a:r>
          </a:p>
          <a:p>
            <a:pPr marL="109537" indent="0">
              <a:buNone/>
            </a:pPr>
            <a:endParaRPr lang="en-US" sz="1400" dirty="0">
              <a:latin typeface="Consolas"/>
            </a:endParaRPr>
          </a:p>
          <a:p>
            <a:pPr marL="109537" indent="0">
              <a:buNone/>
            </a:pPr>
            <a:endParaRPr lang="en-US" sz="1400" dirty="0">
              <a:latin typeface="Consolas"/>
            </a:endParaRPr>
          </a:p>
          <a:p>
            <a:pPr marL="109537" indent="0">
              <a:buNone/>
            </a:pP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sumXY</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6A3E3E"/>
                </a:solidFill>
                <a:latin typeface="Consolas"/>
              </a:rPr>
              <a:t>val</a:t>
            </a:r>
            <a:r>
              <a:rPr lang="en-US" sz="1400" b="1" dirty="0">
                <a:solidFill>
                  <a:srgbClr val="000000"/>
                </a:solidFill>
                <a:latin typeface="Consolas"/>
              </a:rPr>
              <a:t>){</a:t>
            </a:r>
          </a:p>
          <a:p>
            <a:pPr marL="109537" indent="0">
              <a:buNone/>
            </a:pPr>
            <a:r>
              <a:rPr lang="en-US" sz="1400" dirty="0" smtClean="0">
                <a:solidFill>
                  <a:srgbClr val="0000C0"/>
                </a:solidFill>
                <a:latin typeface="Consolas"/>
              </a:rPr>
              <a:t>  x</a:t>
            </a:r>
            <a:r>
              <a:rPr lang="en-US" sz="1400" dirty="0" smtClean="0">
                <a:solidFill>
                  <a:srgbClr val="000000"/>
                </a:solidFill>
                <a:latin typeface="Consolas"/>
              </a:rPr>
              <a:t> </a:t>
            </a:r>
            <a:r>
              <a:rPr lang="en-US" sz="1400" dirty="0">
                <a:solidFill>
                  <a:srgbClr val="000000"/>
                </a:solidFill>
                <a:latin typeface="Consolas"/>
              </a:rPr>
              <a:t>= </a:t>
            </a:r>
            <a:r>
              <a:rPr lang="en-US" sz="1400" dirty="0" err="1">
                <a:solidFill>
                  <a:srgbClr val="6A3E3E"/>
                </a:solidFill>
                <a:latin typeface="Consolas"/>
              </a:rPr>
              <a:t>val</a:t>
            </a:r>
            <a:r>
              <a:rPr lang="en-US" sz="1400" dirty="0">
                <a:solidFill>
                  <a:srgbClr val="000000"/>
                </a:solidFill>
                <a:latin typeface="Consolas"/>
              </a:rPr>
              <a:t>;</a:t>
            </a:r>
          </a:p>
          <a:p>
            <a:pPr marL="109537" indent="0">
              <a:buNone/>
            </a:pPr>
            <a:r>
              <a:rPr lang="en-US" sz="1400" i="1" dirty="0" smtClean="0">
                <a:solidFill>
                  <a:srgbClr val="0000C0"/>
                </a:solidFill>
                <a:latin typeface="Consolas"/>
              </a:rPr>
              <a:t>  y</a:t>
            </a:r>
            <a:r>
              <a:rPr lang="en-US" sz="1400" i="1" dirty="0" smtClean="0">
                <a:solidFill>
                  <a:srgbClr val="000000"/>
                </a:solidFill>
                <a:latin typeface="Consolas"/>
              </a:rPr>
              <a:t> </a:t>
            </a:r>
            <a:r>
              <a:rPr lang="en-US" sz="1400" i="1" dirty="0">
                <a:solidFill>
                  <a:srgbClr val="000000"/>
                </a:solidFill>
                <a:latin typeface="Consolas"/>
              </a:rPr>
              <a:t>= 2;</a:t>
            </a:r>
          </a:p>
          <a:p>
            <a:pPr marL="109537" indent="0">
              <a:buNone/>
            </a:pPr>
            <a:r>
              <a:rPr lang="en-US" sz="1400" b="1" dirty="0" smtClean="0">
                <a:solidFill>
                  <a:srgbClr val="7F0055"/>
                </a:solidFill>
                <a:latin typeface="Consolas"/>
              </a:rPr>
              <a:t>  return</a:t>
            </a:r>
            <a:r>
              <a:rPr lang="en-US" sz="1400" b="1" dirty="0" smtClean="0">
                <a:solidFill>
                  <a:srgbClr val="000000"/>
                </a:solidFill>
                <a:latin typeface="Consolas"/>
              </a:rPr>
              <a:t> </a:t>
            </a:r>
            <a:r>
              <a:rPr lang="en-US" sz="1400" b="1" dirty="0">
                <a:solidFill>
                  <a:srgbClr val="0000C0"/>
                </a:solidFill>
                <a:latin typeface="Consolas"/>
              </a:rPr>
              <a:t>x</a:t>
            </a:r>
            <a:r>
              <a:rPr lang="en-US" sz="1400" b="1" dirty="0">
                <a:solidFill>
                  <a:srgbClr val="000000"/>
                </a:solidFill>
                <a:latin typeface="Consolas"/>
              </a:rPr>
              <a:t> + </a:t>
            </a:r>
            <a:r>
              <a:rPr lang="en-US" sz="1400" b="1" i="1" dirty="0">
                <a:solidFill>
                  <a:srgbClr val="0000C0"/>
                </a:solidFill>
                <a:latin typeface="Consolas"/>
              </a:rPr>
              <a:t>y</a:t>
            </a:r>
            <a:r>
              <a:rPr lang="en-US" sz="1400" b="1" i="1" dirty="0">
                <a:solidFill>
                  <a:srgbClr val="000000"/>
                </a:solidFill>
                <a:latin typeface="Consolas"/>
              </a:rPr>
              <a:t>;</a:t>
            </a:r>
          </a:p>
          <a:p>
            <a:pPr marL="109537" indent="0">
              <a:buNone/>
            </a:pPr>
            <a:r>
              <a:rPr lang="en-US" sz="1400" dirty="0">
                <a:solidFill>
                  <a:srgbClr val="000000"/>
                </a:solidFill>
                <a:latin typeface="Consolas"/>
              </a:rPr>
              <a:t>}</a:t>
            </a:r>
          </a:p>
          <a:p>
            <a:pPr marL="109537" indent="0">
              <a:buNone/>
            </a:pPr>
            <a:endParaRPr lang="en-US" sz="1400" dirty="0">
              <a:latin typeface="Consolas"/>
            </a:endParaRPr>
          </a:p>
          <a:p>
            <a:pPr marL="109537" indent="0">
              <a:buNone/>
            </a:pPr>
            <a:r>
              <a:rPr lang="en-US" sz="1400" dirty="0">
                <a:solidFill>
                  <a:srgbClr val="000000"/>
                </a:solidFill>
                <a:latin typeface="Consolas"/>
              </a:rPr>
              <a:t>}</a:t>
            </a:r>
            <a:endParaRPr lang="en-US" sz="1400" dirty="0">
              <a:latin typeface="Consolas"/>
            </a:endParaRPr>
          </a:p>
        </p:txBody>
      </p:sp>
      <p:sp>
        <p:nvSpPr>
          <p:cNvPr id="3" name="Title 2"/>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3403600" y="381000"/>
            <a:ext cx="5715000" cy="5909310"/>
          </a:xfrm>
          <a:prstGeom prst="rect">
            <a:avLst/>
          </a:prstGeom>
          <a:solidFill>
            <a:schemeClr val="bg1">
              <a:lumMod val="95000"/>
            </a:schemeClr>
          </a:solidFill>
        </p:spPr>
        <p:txBody>
          <a:bodyPr wrap="square" rtlCol="0">
            <a:spAutoFit/>
          </a:bodyPr>
          <a:lstStyle/>
          <a:p>
            <a:r>
              <a:rPr lang="en-US" dirty="0" smtClean="0">
                <a:latin typeface="Segoe UI"/>
              </a:rPr>
              <a:t>// </a:t>
            </a:r>
            <a:r>
              <a:rPr lang="en-US" dirty="0">
                <a:latin typeface="Segoe UI"/>
              </a:rPr>
              <a:t>Method descriptor #18 (I)I</a:t>
            </a:r>
          </a:p>
          <a:p>
            <a:r>
              <a:rPr lang="en-US" dirty="0">
                <a:latin typeface="Segoe UI"/>
              </a:rPr>
              <a:t>  // Stack: 2, Locals: 2</a:t>
            </a:r>
          </a:p>
          <a:p>
            <a:r>
              <a:rPr lang="en-US" dirty="0">
                <a:latin typeface="Segoe UI"/>
              </a:rPr>
              <a:t>  </a:t>
            </a:r>
            <a:r>
              <a:rPr lang="en-US" dirty="0" err="1">
                <a:latin typeface="Segoe UI"/>
              </a:rPr>
              <a:t>int</a:t>
            </a:r>
            <a:r>
              <a:rPr lang="en-US" dirty="0">
                <a:latin typeface="Segoe UI"/>
              </a:rPr>
              <a:t> </a:t>
            </a:r>
            <a:r>
              <a:rPr lang="en-US" dirty="0" err="1">
                <a:latin typeface="Segoe UI"/>
              </a:rPr>
              <a:t>sumXY</a:t>
            </a:r>
            <a:r>
              <a:rPr lang="en-US" dirty="0">
                <a:latin typeface="Segoe UI"/>
              </a:rPr>
              <a:t>(</a:t>
            </a:r>
            <a:r>
              <a:rPr lang="en-US" dirty="0" err="1">
                <a:latin typeface="Segoe UI"/>
              </a:rPr>
              <a:t>int</a:t>
            </a:r>
            <a:r>
              <a:rPr lang="en-US" dirty="0">
                <a:latin typeface="Segoe UI"/>
              </a:rPr>
              <a:t> </a:t>
            </a:r>
            <a:r>
              <a:rPr lang="en-US" dirty="0" err="1">
                <a:latin typeface="Segoe UI"/>
              </a:rPr>
              <a:t>val</a:t>
            </a:r>
            <a:r>
              <a:rPr lang="en-US" dirty="0">
                <a:latin typeface="Segoe UI"/>
              </a:rPr>
              <a:t>);</a:t>
            </a:r>
          </a:p>
          <a:p>
            <a:r>
              <a:rPr lang="en-US" dirty="0">
                <a:latin typeface="Segoe UI"/>
              </a:rPr>
              <a:t>     0  aload_0 [this]</a:t>
            </a:r>
          </a:p>
          <a:p>
            <a:r>
              <a:rPr lang="en-US" dirty="0">
                <a:latin typeface="Segoe UI"/>
              </a:rPr>
              <a:t>     1  iload_1 [</a:t>
            </a:r>
            <a:r>
              <a:rPr lang="en-US" dirty="0" err="1">
                <a:latin typeface="Segoe UI"/>
              </a:rPr>
              <a:t>val</a:t>
            </a:r>
            <a:r>
              <a:rPr lang="en-US" dirty="0">
                <a:latin typeface="Segoe UI"/>
              </a:rPr>
              <a:t>]</a:t>
            </a:r>
          </a:p>
          <a:p>
            <a:r>
              <a:rPr lang="en-US" dirty="0">
                <a:latin typeface="Segoe UI"/>
              </a:rPr>
              <a:t>     2  </a:t>
            </a:r>
            <a:r>
              <a:rPr lang="en-US" dirty="0" err="1">
                <a:latin typeface="Segoe UI"/>
              </a:rPr>
              <a:t>putfield</a:t>
            </a:r>
            <a:r>
              <a:rPr lang="en-US" dirty="0">
                <a:latin typeface="Segoe UI"/>
              </a:rPr>
              <a:t> </a:t>
            </a:r>
            <a:r>
              <a:rPr lang="en-US" dirty="0" err="1">
                <a:latin typeface="Segoe UI"/>
              </a:rPr>
              <a:t>jvmExamples.SimpleProgram.x</a:t>
            </a:r>
            <a:r>
              <a:rPr lang="en-US" dirty="0">
                <a:latin typeface="Segoe UI"/>
              </a:rPr>
              <a:t> : </a:t>
            </a:r>
            <a:r>
              <a:rPr lang="en-US" dirty="0" err="1">
                <a:latin typeface="Segoe UI"/>
              </a:rPr>
              <a:t>int</a:t>
            </a:r>
            <a:r>
              <a:rPr lang="en-US" dirty="0">
                <a:latin typeface="Segoe UI"/>
              </a:rPr>
              <a:t> [19]</a:t>
            </a:r>
          </a:p>
          <a:p>
            <a:r>
              <a:rPr lang="en-US" dirty="0">
                <a:latin typeface="Segoe UI"/>
              </a:rPr>
              <a:t>     5  iconst_2</a:t>
            </a:r>
          </a:p>
          <a:p>
            <a:r>
              <a:rPr lang="en-US" dirty="0">
                <a:latin typeface="Segoe UI"/>
              </a:rPr>
              <a:t>     6  </a:t>
            </a:r>
            <a:r>
              <a:rPr lang="en-US" dirty="0" err="1">
                <a:latin typeface="Segoe UI"/>
              </a:rPr>
              <a:t>putstatic</a:t>
            </a:r>
            <a:r>
              <a:rPr lang="en-US" dirty="0">
                <a:latin typeface="Segoe UI"/>
              </a:rPr>
              <a:t> </a:t>
            </a:r>
            <a:r>
              <a:rPr lang="en-US" dirty="0" err="1">
                <a:latin typeface="Segoe UI"/>
              </a:rPr>
              <a:t>jvmExamples.SimpleProgram.y</a:t>
            </a:r>
            <a:r>
              <a:rPr lang="en-US" dirty="0">
                <a:latin typeface="Segoe UI"/>
              </a:rPr>
              <a:t> : </a:t>
            </a:r>
            <a:r>
              <a:rPr lang="en-US" dirty="0" err="1">
                <a:latin typeface="Segoe UI"/>
              </a:rPr>
              <a:t>int</a:t>
            </a:r>
            <a:r>
              <a:rPr lang="en-US" dirty="0">
                <a:latin typeface="Segoe UI"/>
              </a:rPr>
              <a:t> [21]</a:t>
            </a:r>
          </a:p>
          <a:p>
            <a:r>
              <a:rPr lang="en-US" dirty="0">
                <a:latin typeface="Segoe UI"/>
              </a:rPr>
              <a:t>     9  aload_0 [this]</a:t>
            </a:r>
          </a:p>
          <a:p>
            <a:r>
              <a:rPr lang="en-US" dirty="0">
                <a:latin typeface="Segoe UI"/>
              </a:rPr>
              <a:t>    10  </a:t>
            </a:r>
            <a:r>
              <a:rPr lang="en-US" dirty="0" err="1">
                <a:latin typeface="Segoe UI"/>
              </a:rPr>
              <a:t>getfield</a:t>
            </a:r>
            <a:r>
              <a:rPr lang="en-US" dirty="0">
                <a:latin typeface="Segoe UI"/>
              </a:rPr>
              <a:t> </a:t>
            </a:r>
            <a:r>
              <a:rPr lang="en-US" dirty="0" err="1">
                <a:latin typeface="Segoe UI"/>
              </a:rPr>
              <a:t>jvmExamples.SimpleProgram.x</a:t>
            </a:r>
            <a:r>
              <a:rPr lang="en-US" dirty="0">
                <a:latin typeface="Segoe UI"/>
              </a:rPr>
              <a:t> : </a:t>
            </a:r>
            <a:r>
              <a:rPr lang="en-US" dirty="0" err="1">
                <a:latin typeface="Segoe UI"/>
              </a:rPr>
              <a:t>int</a:t>
            </a:r>
            <a:r>
              <a:rPr lang="en-US" dirty="0">
                <a:latin typeface="Segoe UI"/>
              </a:rPr>
              <a:t> [19]</a:t>
            </a:r>
          </a:p>
          <a:p>
            <a:r>
              <a:rPr lang="en-US" dirty="0">
                <a:latin typeface="Segoe UI"/>
              </a:rPr>
              <a:t>    13  </a:t>
            </a:r>
            <a:r>
              <a:rPr lang="en-US" dirty="0" err="1">
                <a:latin typeface="Segoe UI"/>
              </a:rPr>
              <a:t>getstatic</a:t>
            </a:r>
            <a:r>
              <a:rPr lang="en-US" dirty="0">
                <a:latin typeface="Segoe UI"/>
              </a:rPr>
              <a:t> </a:t>
            </a:r>
            <a:r>
              <a:rPr lang="en-US" dirty="0" err="1">
                <a:latin typeface="Segoe UI"/>
              </a:rPr>
              <a:t>jvmExamples.SimpleProgram.y</a:t>
            </a:r>
            <a:r>
              <a:rPr lang="en-US" dirty="0">
                <a:latin typeface="Segoe UI"/>
              </a:rPr>
              <a:t> : </a:t>
            </a:r>
            <a:r>
              <a:rPr lang="en-US" dirty="0" err="1">
                <a:latin typeface="Segoe UI"/>
              </a:rPr>
              <a:t>int</a:t>
            </a:r>
            <a:r>
              <a:rPr lang="en-US" dirty="0">
                <a:latin typeface="Segoe UI"/>
              </a:rPr>
              <a:t> [21]</a:t>
            </a:r>
          </a:p>
          <a:p>
            <a:r>
              <a:rPr lang="en-US" dirty="0">
                <a:latin typeface="Segoe UI"/>
              </a:rPr>
              <a:t>    16  </a:t>
            </a:r>
            <a:r>
              <a:rPr lang="en-US" dirty="0" err="1">
                <a:latin typeface="Segoe UI"/>
              </a:rPr>
              <a:t>iadd</a:t>
            </a:r>
            <a:endParaRPr lang="en-US" dirty="0">
              <a:latin typeface="Segoe UI"/>
            </a:endParaRPr>
          </a:p>
          <a:p>
            <a:r>
              <a:rPr lang="en-US" dirty="0">
                <a:latin typeface="Segoe UI"/>
              </a:rPr>
              <a:t>    17  </a:t>
            </a:r>
            <a:r>
              <a:rPr lang="en-US" dirty="0" err="1">
                <a:latin typeface="Segoe UI"/>
              </a:rPr>
              <a:t>ireturn</a:t>
            </a:r>
            <a:endParaRPr lang="en-US" dirty="0">
              <a:latin typeface="Segoe UI"/>
            </a:endParaRPr>
          </a:p>
          <a:p>
            <a:r>
              <a:rPr lang="en-US" dirty="0">
                <a:latin typeface="Segoe UI"/>
              </a:rPr>
              <a:t>      Line numbers:</a:t>
            </a:r>
          </a:p>
          <a:p>
            <a:r>
              <a:rPr lang="en-US" dirty="0">
                <a:latin typeface="Segoe UI"/>
              </a:rPr>
              <a:t>        [pc: 0, line: 10]</a:t>
            </a:r>
          </a:p>
          <a:p>
            <a:r>
              <a:rPr lang="en-US" dirty="0">
                <a:latin typeface="Segoe UI"/>
              </a:rPr>
              <a:t>        [pc: 5, line: 11]</a:t>
            </a:r>
          </a:p>
          <a:p>
            <a:r>
              <a:rPr lang="en-US" dirty="0">
                <a:latin typeface="Segoe UI"/>
              </a:rPr>
              <a:t>        [pc: 9, line: 12]</a:t>
            </a:r>
          </a:p>
          <a:p>
            <a:r>
              <a:rPr lang="en-US" dirty="0">
                <a:latin typeface="Segoe UI"/>
              </a:rPr>
              <a:t>      Local variable table:</a:t>
            </a:r>
          </a:p>
          <a:p>
            <a:r>
              <a:rPr lang="en-US" dirty="0">
                <a:latin typeface="Segoe UI"/>
              </a:rPr>
              <a:t>        [pc: 0, pc: 18] local: this index: 0 type: </a:t>
            </a:r>
            <a:r>
              <a:rPr lang="en-US" dirty="0" err="1">
                <a:latin typeface="Segoe UI"/>
              </a:rPr>
              <a:t>jvmExamples.SimpleProgram</a:t>
            </a:r>
            <a:endParaRPr lang="en-US" dirty="0">
              <a:latin typeface="Segoe UI"/>
            </a:endParaRPr>
          </a:p>
          <a:p>
            <a:r>
              <a:rPr lang="en-US" dirty="0">
                <a:latin typeface="Segoe UI"/>
              </a:rPr>
              <a:t>        [pc: 0, pc: 18] local: </a:t>
            </a:r>
            <a:r>
              <a:rPr lang="en-US" dirty="0" err="1">
                <a:latin typeface="Segoe UI"/>
              </a:rPr>
              <a:t>val</a:t>
            </a:r>
            <a:r>
              <a:rPr lang="en-US" dirty="0">
                <a:latin typeface="Segoe UI"/>
              </a:rPr>
              <a:t> index: 1 type: </a:t>
            </a:r>
            <a:r>
              <a:rPr lang="en-US" dirty="0" err="1">
                <a:latin typeface="Segoe UI"/>
              </a:rPr>
              <a:t>int</a:t>
            </a:r>
            <a:endParaRPr lang="en-US" dirty="0">
              <a:latin typeface="Segoe UI"/>
            </a:endParaRPr>
          </a:p>
        </p:txBody>
      </p:sp>
    </p:spTree>
    <p:extLst>
      <p:ext uri="{BB962C8B-B14F-4D97-AF65-F5344CB8AC3E}">
        <p14:creationId xmlns:p14="http://schemas.microsoft.com/office/powerpoint/2010/main" val="2516663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609600"/>
            <a:ext cx="8229600" cy="5334000"/>
          </a:xfrm>
        </p:spPr>
        <p:txBody>
          <a:bodyPr/>
          <a:lstStyle/>
          <a:p>
            <a:pPr>
              <a:buFontTx/>
              <a:buNone/>
            </a:pPr>
            <a:r>
              <a:rPr lang="en-US" dirty="0" smtClean="0"/>
              <a:t>static void f(</a:t>
            </a:r>
            <a:r>
              <a:rPr lang="en-US" dirty="0" err="1" smtClean="0"/>
              <a:t>int</a:t>
            </a:r>
            <a:r>
              <a:rPr lang="en-US" dirty="0" smtClean="0"/>
              <a:t> x, String s)</a:t>
            </a:r>
          </a:p>
          <a:p>
            <a:pPr>
              <a:buFontTx/>
              <a:buNone/>
            </a:pPr>
            <a:r>
              <a:rPr lang="en-US" dirty="0" smtClean="0"/>
              <a:t>{ </a:t>
            </a:r>
            <a:r>
              <a:rPr lang="en-US" dirty="0" err="1" smtClean="0"/>
              <a:t>int</a:t>
            </a:r>
            <a:r>
              <a:rPr lang="en-US" dirty="0" smtClean="0"/>
              <a:t> y = x;</a:t>
            </a:r>
          </a:p>
          <a:p>
            <a:pPr>
              <a:buFontTx/>
              <a:buNone/>
            </a:pPr>
            <a:r>
              <a:rPr lang="en-US" dirty="0" smtClean="0"/>
              <a:t>  String t = s;</a:t>
            </a:r>
          </a:p>
          <a:p>
            <a:pPr>
              <a:buFontTx/>
              <a:buNone/>
            </a:pPr>
            <a:r>
              <a:rPr lang="en-US" dirty="0" smtClean="0"/>
              <a:t>  return;</a:t>
            </a:r>
          </a:p>
          <a:p>
            <a:pPr>
              <a:buFontTx/>
              <a:buNone/>
            </a:pPr>
            <a:r>
              <a:rPr lang="en-US" dirty="0" smtClean="0"/>
              <a:t>}</a:t>
            </a:r>
          </a:p>
          <a:p>
            <a:pPr>
              <a:buFontTx/>
              <a:buNone/>
            </a:pPr>
            <a:endParaRPr lang="en-US" dirty="0" smtClean="0"/>
          </a:p>
          <a:p>
            <a:pPr>
              <a:buFontTx/>
              <a:buNone/>
            </a:pPr>
            <a:r>
              <a:rPr lang="en-US" dirty="0" smtClean="0"/>
              <a:t>What is the signature of 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457200" y="609600"/>
            <a:ext cx="8229600" cy="5334000"/>
          </a:xfrm>
        </p:spPr>
        <p:txBody>
          <a:bodyPr/>
          <a:lstStyle/>
          <a:p>
            <a:pPr>
              <a:buFontTx/>
              <a:buNone/>
            </a:pPr>
            <a:r>
              <a:rPr lang="en-US" smtClean="0"/>
              <a:t>static void f(int x, String s)</a:t>
            </a:r>
          </a:p>
          <a:p>
            <a:pPr>
              <a:buFontTx/>
              <a:buNone/>
            </a:pPr>
            <a:r>
              <a:rPr lang="en-US" smtClean="0"/>
              <a:t>{ int y = x;</a:t>
            </a:r>
          </a:p>
          <a:p>
            <a:pPr>
              <a:buFontTx/>
              <a:buNone/>
            </a:pPr>
            <a:r>
              <a:rPr lang="en-US" smtClean="0"/>
              <a:t>  String t = s;</a:t>
            </a:r>
          </a:p>
          <a:p>
            <a:pPr>
              <a:buFontTx/>
              <a:buNone/>
            </a:pPr>
            <a:r>
              <a:rPr lang="en-US" smtClean="0"/>
              <a:t>  return;</a:t>
            </a:r>
          </a:p>
          <a:p>
            <a:pPr>
              <a:buFontTx/>
              <a:buNone/>
            </a:pPr>
            <a:r>
              <a:rPr lang="en-US" smtClean="0"/>
              <a:t>}</a:t>
            </a:r>
          </a:p>
          <a:p>
            <a:pPr>
              <a:buFontTx/>
              <a:buNone/>
            </a:pPr>
            <a:endParaRPr lang="en-US" smtClean="0"/>
          </a:p>
          <a:p>
            <a:pPr>
              <a:buFontTx/>
              <a:buNone/>
            </a:pPr>
            <a:r>
              <a:rPr lang="en-US" smtClean="0"/>
              <a:t>What is the signature of f?</a:t>
            </a:r>
          </a:p>
          <a:p>
            <a:pPr>
              <a:buFontTx/>
              <a:buNone/>
            </a:pPr>
            <a:r>
              <a:rPr lang="en-US" smtClean="0">
                <a:solidFill>
                  <a:srgbClr val="3366FF"/>
                </a:solidFill>
              </a:rPr>
              <a:t>(ILjava/lang/String;)V</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57200" y="609600"/>
            <a:ext cx="8229600" cy="5334000"/>
          </a:xfrm>
        </p:spPr>
        <p:txBody>
          <a:bodyPr/>
          <a:lstStyle/>
          <a:p>
            <a:pPr>
              <a:buFontTx/>
              <a:buNone/>
            </a:pPr>
            <a:r>
              <a:rPr lang="en-US" smtClean="0"/>
              <a:t>static void f(int x, String s)</a:t>
            </a:r>
          </a:p>
          <a:p>
            <a:pPr>
              <a:buFontTx/>
              <a:buNone/>
            </a:pPr>
            <a:r>
              <a:rPr lang="en-US" smtClean="0"/>
              <a:t>{ int y = x;</a:t>
            </a:r>
          </a:p>
          <a:p>
            <a:pPr>
              <a:buFontTx/>
              <a:buNone/>
            </a:pPr>
            <a:r>
              <a:rPr lang="en-US" smtClean="0"/>
              <a:t>  String t = s;</a:t>
            </a:r>
          </a:p>
          <a:p>
            <a:pPr>
              <a:buFontTx/>
              <a:buNone/>
            </a:pPr>
            <a:r>
              <a:rPr lang="en-US" smtClean="0"/>
              <a:t>  return;</a:t>
            </a:r>
          </a:p>
          <a:p>
            <a:pPr>
              <a:buFontTx/>
              <a:buNone/>
            </a:pPr>
            <a:r>
              <a:rPr lang="en-US" smtClean="0"/>
              <a:t>}</a:t>
            </a:r>
          </a:p>
          <a:p>
            <a:pPr>
              <a:buFontTx/>
              <a:buNone/>
            </a:pPr>
            <a:endParaRPr lang="en-US" smtClean="0"/>
          </a:p>
          <a:p>
            <a:pPr>
              <a:buFontTx/>
              <a:buNone/>
            </a:pPr>
            <a:r>
              <a:rPr lang="en-US" smtClean="0"/>
              <a:t>What does the local variable array contain?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body" sz="half" idx="1"/>
          </p:nvPr>
        </p:nvSpPr>
        <p:spPr>
          <a:xfrm>
            <a:off x="304800" y="533400"/>
            <a:ext cx="4572000" cy="4525963"/>
          </a:xfrm>
        </p:spPr>
        <p:txBody>
          <a:bodyPr/>
          <a:lstStyle/>
          <a:p>
            <a:pPr>
              <a:buFontTx/>
              <a:buNone/>
            </a:pPr>
            <a:r>
              <a:rPr lang="en-US" sz="2800" smtClean="0"/>
              <a:t>static void f(int x, String s)</a:t>
            </a:r>
          </a:p>
          <a:p>
            <a:pPr>
              <a:buFontTx/>
              <a:buNone/>
            </a:pPr>
            <a:r>
              <a:rPr lang="en-US" sz="2800" smtClean="0"/>
              <a:t>{ int y = x;</a:t>
            </a:r>
          </a:p>
          <a:p>
            <a:pPr>
              <a:buFontTx/>
              <a:buNone/>
            </a:pPr>
            <a:r>
              <a:rPr lang="en-US" sz="2800" smtClean="0"/>
              <a:t>  String t = s;</a:t>
            </a:r>
          </a:p>
          <a:p>
            <a:pPr>
              <a:buFontTx/>
              <a:buNone/>
            </a:pPr>
            <a:r>
              <a:rPr lang="en-US" sz="2800" smtClean="0"/>
              <a:t>  return;</a:t>
            </a:r>
          </a:p>
          <a:p>
            <a:pPr>
              <a:buFontTx/>
              <a:buNone/>
            </a:pPr>
            <a:r>
              <a:rPr lang="en-US" sz="2800" smtClean="0"/>
              <a:t>}</a:t>
            </a:r>
          </a:p>
          <a:p>
            <a:pPr>
              <a:buFontTx/>
              <a:buNone/>
            </a:pPr>
            <a:endParaRPr lang="en-US" sz="2800" smtClean="0"/>
          </a:p>
          <a:p>
            <a:pPr>
              <a:buFontTx/>
              <a:buNone/>
            </a:pPr>
            <a:endParaRPr lang="en-US" sz="2800" smtClean="0"/>
          </a:p>
        </p:txBody>
      </p:sp>
      <p:graphicFrame>
        <p:nvGraphicFramePr>
          <p:cNvPr id="57384" name="Group 40"/>
          <p:cNvGraphicFramePr>
            <a:graphicFrameLocks noGrp="1"/>
          </p:cNvGraphicFramePr>
          <p:nvPr>
            <p:ph sz="half" idx="2"/>
          </p:nvPr>
        </p:nvGraphicFramePr>
        <p:xfrm>
          <a:off x="4267200" y="1600200"/>
          <a:ext cx="4495800" cy="4565968"/>
        </p:xfrm>
        <a:graphic>
          <a:graphicData uri="http://schemas.openxmlformats.org/drawingml/2006/table">
            <a:tbl>
              <a:tblPr/>
              <a:tblGrid>
                <a:gridCol w="2438400"/>
                <a:gridCol w="2057400"/>
              </a:tblGrid>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 in source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slot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1" name="Text Box 3"/>
          <p:cNvSpPr txBox="1">
            <a:spLocks noChangeArrowheads="1"/>
          </p:cNvSpPr>
          <p:nvPr/>
        </p:nvSpPr>
        <p:spPr bwMode="auto">
          <a:xfrm>
            <a:off x="5029200" y="685800"/>
            <a:ext cx="37338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sz="half" idx="1"/>
          </p:nvPr>
        </p:nvSpPr>
        <p:spPr>
          <a:xfrm>
            <a:off x="457200" y="533400"/>
            <a:ext cx="4343400" cy="5562600"/>
          </a:xfrm>
        </p:spPr>
        <p:txBody>
          <a:bodyPr/>
          <a:lstStyle/>
          <a:p>
            <a:pPr>
              <a:buFontTx/>
              <a:buNone/>
            </a:pPr>
            <a:r>
              <a:rPr lang="en-US" sz="2800" smtClean="0"/>
              <a:t>static void f(int x, String s)</a:t>
            </a:r>
          </a:p>
          <a:p>
            <a:pPr>
              <a:buFontTx/>
              <a:buNone/>
            </a:pPr>
            <a:r>
              <a:rPr lang="en-US" sz="2800" smtClean="0"/>
              <a:t>{ int </a:t>
            </a:r>
            <a:r>
              <a:rPr lang="en-US" sz="2800" smtClean="0">
                <a:solidFill>
                  <a:srgbClr val="3366FF"/>
                </a:solidFill>
              </a:rPr>
              <a:t>y = x</a:t>
            </a:r>
            <a:r>
              <a:rPr lang="en-US" sz="2800" smtClean="0"/>
              <a:t>;</a:t>
            </a:r>
          </a:p>
          <a:p>
            <a:pPr>
              <a:buFontTx/>
              <a:buNone/>
            </a:pPr>
            <a:r>
              <a:rPr lang="en-US" sz="2800" smtClean="0"/>
              <a:t>  String t = s;</a:t>
            </a:r>
          </a:p>
          <a:p>
            <a:pPr>
              <a:buFontTx/>
              <a:buNone/>
            </a:pPr>
            <a:r>
              <a:rPr lang="en-US" sz="2800" smtClean="0"/>
              <a:t>  return;</a:t>
            </a:r>
          </a:p>
          <a:p>
            <a:pPr>
              <a:buFontTx/>
              <a:buNone/>
            </a:pPr>
            <a:r>
              <a:rPr lang="en-US" sz="2800" smtClean="0"/>
              <a:t>}</a:t>
            </a:r>
          </a:p>
          <a:p>
            <a:pPr>
              <a:buFontTx/>
              <a:buNone/>
            </a:pPr>
            <a:endParaRPr lang="en-US" sz="2800" smtClean="0"/>
          </a:p>
          <a:p>
            <a:pPr>
              <a:buFontTx/>
              <a:buNone/>
            </a:pPr>
            <a:r>
              <a:rPr lang="en-US" sz="2800" smtClean="0">
                <a:solidFill>
                  <a:srgbClr val="3366FF"/>
                </a:solidFill>
              </a:rPr>
              <a:t>iload 0</a:t>
            </a:r>
          </a:p>
          <a:p>
            <a:pPr>
              <a:buFontTx/>
              <a:buNone/>
            </a:pPr>
            <a:r>
              <a:rPr lang="en-US" sz="2800" smtClean="0">
                <a:solidFill>
                  <a:srgbClr val="3366FF"/>
                </a:solidFill>
              </a:rPr>
              <a:t>istore 2</a:t>
            </a:r>
          </a:p>
          <a:p>
            <a:pPr>
              <a:buFontTx/>
              <a:buNone/>
            </a:pPr>
            <a:endParaRPr lang="en-US" sz="2800" smtClean="0">
              <a:solidFill>
                <a:srgbClr val="3366FF"/>
              </a:solidFill>
            </a:endParaRPr>
          </a:p>
        </p:txBody>
      </p:sp>
      <p:graphicFrame>
        <p:nvGraphicFramePr>
          <p:cNvPr id="59396" name="Group 4"/>
          <p:cNvGraphicFramePr>
            <a:graphicFrameLocks noGrp="1"/>
          </p:cNvGraphicFramePr>
          <p:nvPr>
            <p:ph sz="half" idx="2"/>
          </p:nvPr>
        </p:nvGraphicFramePr>
        <p:xfrm>
          <a:off x="4267200" y="1600200"/>
          <a:ext cx="4495800" cy="4565968"/>
        </p:xfrm>
        <a:graphic>
          <a:graphicData uri="http://schemas.openxmlformats.org/drawingml/2006/table">
            <a:tbl>
              <a:tblPr/>
              <a:tblGrid>
                <a:gridCol w="2438400"/>
                <a:gridCol w="2057400"/>
              </a:tblGrid>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 in source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slot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55" name="Text Box 3"/>
          <p:cNvSpPr txBox="1">
            <a:spLocks noChangeArrowheads="1"/>
          </p:cNvSpPr>
          <p:nvPr/>
        </p:nvSpPr>
        <p:spPr bwMode="auto">
          <a:xfrm>
            <a:off x="5029200" y="685800"/>
            <a:ext cx="37338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body" sz="half" idx="1"/>
          </p:nvPr>
        </p:nvSpPr>
        <p:spPr>
          <a:xfrm>
            <a:off x="457200" y="533400"/>
            <a:ext cx="4343400" cy="5562600"/>
          </a:xfrm>
        </p:spPr>
        <p:txBody>
          <a:bodyPr/>
          <a:lstStyle/>
          <a:p>
            <a:pPr>
              <a:lnSpc>
                <a:spcPct val="90000"/>
              </a:lnSpc>
              <a:buFontTx/>
              <a:buNone/>
            </a:pPr>
            <a:r>
              <a:rPr lang="en-US" sz="2800" smtClean="0"/>
              <a:t>static void f(int x, String s)</a:t>
            </a:r>
          </a:p>
          <a:p>
            <a:pPr>
              <a:lnSpc>
                <a:spcPct val="90000"/>
              </a:lnSpc>
              <a:buFontTx/>
              <a:buNone/>
            </a:pPr>
            <a:r>
              <a:rPr lang="en-US" sz="2800" smtClean="0"/>
              <a:t>{ int y = x;</a:t>
            </a:r>
          </a:p>
          <a:p>
            <a:pPr>
              <a:lnSpc>
                <a:spcPct val="90000"/>
              </a:lnSpc>
              <a:buFontTx/>
              <a:buNone/>
            </a:pPr>
            <a:r>
              <a:rPr lang="en-US" sz="2800" smtClean="0"/>
              <a:t>  String </a:t>
            </a:r>
            <a:r>
              <a:rPr lang="en-US" sz="2800" smtClean="0">
                <a:solidFill>
                  <a:srgbClr val="3366FF"/>
                </a:solidFill>
              </a:rPr>
              <a:t>t = s</a:t>
            </a:r>
            <a:r>
              <a:rPr lang="en-US" sz="2800" smtClean="0"/>
              <a:t>;</a:t>
            </a:r>
          </a:p>
          <a:p>
            <a:pPr>
              <a:lnSpc>
                <a:spcPct val="90000"/>
              </a:lnSpc>
              <a:buFontTx/>
              <a:buNone/>
            </a:pPr>
            <a:r>
              <a:rPr lang="en-US" sz="2800" smtClean="0"/>
              <a:t>  return;</a:t>
            </a:r>
          </a:p>
          <a:p>
            <a:pPr>
              <a:lnSpc>
                <a:spcPct val="90000"/>
              </a:lnSpc>
              <a:buFontTx/>
              <a:buNone/>
            </a:pPr>
            <a:r>
              <a:rPr lang="en-US" sz="2800" smtClean="0"/>
              <a:t>}</a:t>
            </a:r>
          </a:p>
          <a:p>
            <a:pPr>
              <a:lnSpc>
                <a:spcPct val="90000"/>
              </a:lnSpc>
              <a:buFontTx/>
              <a:buNone/>
            </a:pPr>
            <a:endParaRPr lang="en-US" sz="2800" smtClean="0"/>
          </a:p>
          <a:p>
            <a:pPr>
              <a:lnSpc>
                <a:spcPct val="90000"/>
              </a:lnSpc>
              <a:buFontTx/>
              <a:buNone/>
            </a:pPr>
            <a:r>
              <a:rPr lang="en-US" sz="2800" smtClean="0"/>
              <a:t>iload 0</a:t>
            </a:r>
          </a:p>
          <a:p>
            <a:pPr>
              <a:lnSpc>
                <a:spcPct val="90000"/>
              </a:lnSpc>
              <a:buFontTx/>
              <a:buNone/>
            </a:pPr>
            <a:r>
              <a:rPr lang="en-US" sz="2800" smtClean="0"/>
              <a:t>istore 2</a:t>
            </a:r>
          </a:p>
          <a:p>
            <a:pPr>
              <a:lnSpc>
                <a:spcPct val="90000"/>
              </a:lnSpc>
              <a:buFontTx/>
              <a:buNone/>
            </a:pPr>
            <a:r>
              <a:rPr lang="en-US" sz="2800" smtClean="0">
                <a:solidFill>
                  <a:srgbClr val="3366FF"/>
                </a:solidFill>
              </a:rPr>
              <a:t>aload 1</a:t>
            </a:r>
          </a:p>
          <a:p>
            <a:pPr>
              <a:lnSpc>
                <a:spcPct val="90000"/>
              </a:lnSpc>
              <a:buFontTx/>
              <a:buNone/>
            </a:pPr>
            <a:r>
              <a:rPr lang="en-US" sz="2800" smtClean="0">
                <a:solidFill>
                  <a:srgbClr val="3366FF"/>
                </a:solidFill>
              </a:rPr>
              <a:t>astore 3</a:t>
            </a:r>
          </a:p>
          <a:p>
            <a:pPr>
              <a:lnSpc>
                <a:spcPct val="90000"/>
              </a:lnSpc>
              <a:buFontTx/>
              <a:buNone/>
            </a:pPr>
            <a:r>
              <a:rPr lang="en-US" sz="2800" smtClean="0"/>
              <a:t>return</a:t>
            </a:r>
          </a:p>
          <a:p>
            <a:pPr>
              <a:lnSpc>
                <a:spcPct val="90000"/>
              </a:lnSpc>
              <a:buFontTx/>
              <a:buNone/>
            </a:pPr>
            <a:endParaRPr lang="en-US" sz="2800" smtClean="0"/>
          </a:p>
        </p:txBody>
      </p:sp>
      <p:graphicFrame>
        <p:nvGraphicFramePr>
          <p:cNvPr id="60420" name="Group 4"/>
          <p:cNvGraphicFramePr>
            <a:graphicFrameLocks noGrp="1"/>
          </p:cNvGraphicFramePr>
          <p:nvPr>
            <p:ph sz="half" idx="2"/>
          </p:nvPr>
        </p:nvGraphicFramePr>
        <p:xfrm>
          <a:off x="4267200" y="1600200"/>
          <a:ext cx="4495800" cy="4565968"/>
        </p:xfrm>
        <a:graphic>
          <a:graphicData uri="http://schemas.openxmlformats.org/drawingml/2006/table">
            <a:tbl>
              <a:tblPr/>
              <a:tblGrid>
                <a:gridCol w="2438400"/>
                <a:gridCol w="2057400"/>
              </a:tblGrid>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 in source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slot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9" name="Text Box 3"/>
          <p:cNvSpPr txBox="1">
            <a:spLocks noChangeArrowheads="1"/>
          </p:cNvSpPr>
          <p:nvPr/>
        </p:nvSpPr>
        <p:spPr bwMode="auto">
          <a:xfrm>
            <a:off x="5029200" y="685800"/>
            <a:ext cx="37338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457200" y="533400"/>
            <a:ext cx="8229600" cy="5592763"/>
          </a:xfrm>
        </p:spPr>
        <p:txBody>
          <a:bodyPr/>
          <a:lstStyle/>
          <a:p>
            <a:pPr>
              <a:lnSpc>
                <a:spcPct val="90000"/>
              </a:lnSpc>
              <a:buFontTx/>
              <a:buNone/>
            </a:pPr>
            <a:r>
              <a:rPr lang="en-US" smtClean="0"/>
              <a:t>class X</a:t>
            </a:r>
          </a:p>
          <a:p>
            <a:pPr>
              <a:lnSpc>
                <a:spcPct val="90000"/>
              </a:lnSpc>
              <a:buFontTx/>
              <a:buNone/>
            </a:pPr>
            <a:r>
              <a:rPr lang="en-US" smtClean="0"/>
              <a:t>{ static int x;</a:t>
            </a:r>
          </a:p>
          <a:p>
            <a:pPr>
              <a:lnSpc>
                <a:spcPct val="90000"/>
              </a:lnSpc>
              <a:buFontTx/>
              <a:buNone/>
            </a:pPr>
            <a:r>
              <a:rPr lang="en-US" smtClean="0"/>
              <a:t>  int y;</a:t>
            </a:r>
          </a:p>
          <a:p>
            <a:pPr>
              <a:lnSpc>
                <a:spcPct val="90000"/>
              </a:lnSpc>
              <a:buFontTx/>
              <a:buNone/>
            </a:pPr>
            <a:r>
              <a:rPr lang="en-US" smtClean="0"/>
              <a:t> …</a:t>
            </a:r>
          </a:p>
          <a:p>
            <a:pPr>
              <a:lnSpc>
                <a:spcPct val="90000"/>
              </a:lnSpc>
              <a:buFontTx/>
              <a:buNone/>
            </a:pPr>
            <a:r>
              <a:rPr lang="en-US" smtClean="0"/>
              <a:t>  void f(int z, int w)</a:t>
            </a:r>
          </a:p>
          <a:p>
            <a:pPr>
              <a:lnSpc>
                <a:spcPct val="90000"/>
              </a:lnSpc>
              <a:buFontTx/>
              <a:buNone/>
            </a:pPr>
            <a:r>
              <a:rPr lang="en-US" smtClean="0"/>
              <a:t>  {  x = z;</a:t>
            </a:r>
          </a:p>
          <a:p>
            <a:pPr>
              <a:lnSpc>
                <a:spcPct val="90000"/>
              </a:lnSpc>
              <a:buFontTx/>
              <a:buNone/>
            </a:pPr>
            <a:r>
              <a:rPr lang="en-US" smtClean="0"/>
              <a:t>     y = w;</a:t>
            </a:r>
          </a:p>
          <a:p>
            <a:pPr>
              <a:lnSpc>
                <a:spcPct val="90000"/>
              </a:lnSpc>
              <a:buFontTx/>
              <a:buNone/>
            </a:pPr>
            <a:r>
              <a:rPr lang="en-US" smtClean="0"/>
              <a:t>     return</a:t>
            </a:r>
          </a:p>
          <a:p>
            <a:pPr>
              <a:lnSpc>
                <a:spcPct val="90000"/>
              </a:lnSpc>
              <a:buFontTx/>
              <a:buNone/>
            </a:pPr>
            <a:r>
              <a:rPr lang="en-US" smtClean="0"/>
              <a:t>  }</a:t>
            </a:r>
          </a:p>
          <a:p>
            <a:pPr>
              <a:lnSpc>
                <a:spcPct val="90000"/>
              </a:lnSpc>
              <a:buFontTx/>
              <a:buNone/>
            </a:pPr>
            <a:r>
              <a:rPr lang="en-US"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57200" y="609600"/>
            <a:ext cx="8229600" cy="5516563"/>
          </a:xfrm>
        </p:spPr>
        <p:txBody>
          <a:bodyPr/>
          <a:lstStyle/>
          <a:p>
            <a:pPr>
              <a:lnSpc>
                <a:spcPct val="90000"/>
              </a:lnSpc>
            </a:pPr>
            <a:r>
              <a:rPr lang="en-US" dirty="0" smtClean="0"/>
              <a:t>Other language also compile to java byte code</a:t>
            </a:r>
          </a:p>
          <a:p>
            <a:pPr>
              <a:lnSpc>
                <a:spcPct val="90000"/>
              </a:lnSpc>
            </a:pPr>
            <a:r>
              <a:rPr lang="en-US" dirty="0" smtClean="0"/>
              <a:t>Advantages of this approach</a:t>
            </a:r>
          </a:p>
          <a:p>
            <a:pPr lvl="1">
              <a:lnSpc>
                <a:spcPct val="90000"/>
              </a:lnSpc>
            </a:pPr>
            <a:r>
              <a:rPr lang="en-US" dirty="0" smtClean="0"/>
              <a:t>architecture independent</a:t>
            </a:r>
          </a:p>
          <a:p>
            <a:pPr lvl="1">
              <a:lnSpc>
                <a:spcPct val="90000"/>
              </a:lnSpc>
            </a:pPr>
            <a:r>
              <a:rPr lang="en-US" dirty="0" smtClean="0"/>
              <a:t>stack-based architecture</a:t>
            </a:r>
          </a:p>
          <a:p>
            <a:pPr lvl="2">
              <a:lnSpc>
                <a:spcPct val="90000"/>
              </a:lnSpc>
            </a:pPr>
            <a:r>
              <a:rPr lang="en-US" dirty="0" smtClean="0"/>
              <a:t>easier code generation target than register-based</a:t>
            </a:r>
          </a:p>
          <a:p>
            <a:pPr lvl="1">
              <a:lnSpc>
                <a:spcPct val="90000"/>
              </a:lnSpc>
            </a:pPr>
            <a:r>
              <a:rPr lang="en-US" dirty="0" smtClean="0"/>
              <a:t>Can use Java to implement some of the runtime support</a:t>
            </a:r>
          </a:p>
          <a:p>
            <a:pPr lvl="1">
              <a:lnSpc>
                <a:spcPct val="90000"/>
              </a:lnSpc>
            </a:pPr>
            <a:r>
              <a:rPr lang="en-US" dirty="0" smtClean="0"/>
              <a:t>several public domain tools to create class files </a:t>
            </a:r>
          </a:p>
          <a:p>
            <a:pPr lvl="2">
              <a:lnSpc>
                <a:spcPct val="90000"/>
              </a:lnSpc>
            </a:pPr>
            <a:r>
              <a:rPr lang="en-US" dirty="0" smtClean="0">
                <a:solidFill>
                  <a:schemeClr val="accent2"/>
                </a:solidFill>
              </a:rPr>
              <a:t>ASM</a:t>
            </a:r>
          </a:p>
          <a:p>
            <a:pPr lvl="2">
              <a:lnSpc>
                <a:spcPct val="90000"/>
              </a:lnSpc>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457200" y="533400"/>
            <a:ext cx="8229600" cy="5592763"/>
          </a:xfrm>
        </p:spPr>
        <p:txBody>
          <a:bodyPr/>
          <a:lstStyle/>
          <a:p>
            <a:pPr>
              <a:lnSpc>
                <a:spcPct val="90000"/>
              </a:lnSpc>
              <a:buFontTx/>
              <a:buNone/>
            </a:pPr>
            <a:r>
              <a:rPr lang="en-US" smtClean="0"/>
              <a:t>class X</a:t>
            </a:r>
          </a:p>
          <a:p>
            <a:pPr>
              <a:lnSpc>
                <a:spcPct val="90000"/>
              </a:lnSpc>
              <a:buFontTx/>
              <a:buNone/>
            </a:pPr>
            <a:r>
              <a:rPr lang="en-US" smtClean="0"/>
              <a:t>{ static int x;   </a:t>
            </a:r>
            <a:r>
              <a:rPr lang="en-US" smtClean="0">
                <a:solidFill>
                  <a:srgbClr val="3366FF"/>
                </a:solidFill>
              </a:rPr>
              <a:t>I</a:t>
            </a:r>
          </a:p>
          <a:p>
            <a:pPr>
              <a:lnSpc>
                <a:spcPct val="90000"/>
              </a:lnSpc>
              <a:buFontTx/>
              <a:buNone/>
            </a:pPr>
            <a:r>
              <a:rPr lang="en-US" smtClean="0"/>
              <a:t>  int y;             </a:t>
            </a:r>
            <a:r>
              <a:rPr lang="en-US" smtClean="0">
                <a:solidFill>
                  <a:srgbClr val="3366FF"/>
                </a:solidFill>
              </a:rPr>
              <a:t>I</a:t>
            </a:r>
          </a:p>
          <a:p>
            <a:pPr>
              <a:lnSpc>
                <a:spcPct val="90000"/>
              </a:lnSpc>
              <a:buFontTx/>
              <a:buNone/>
            </a:pPr>
            <a:r>
              <a:rPr lang="en-US" smtClean="0"/>
              <a:t> …</a:t>
            </a:r>
          </a:p>
          <a:p>
            <a:pPr>
              <a:lnSpc>
                <a:spcPct val="90000"/>
              </a:lnSpc>
              <a:buFontTx/>
              <a:buNone/>
            </a:pPr>
            <a:r>
              <a:rPr lang="en-US" smtClean="0"/>
              <a:t>  void f(int z, int w)    </a:t>
            </a:r>
            <a:r>
              <a:rPr lang="en-US" smtClean="0">
                <a:solidFill>
                  <a:srgbClr val="3366FF"/>
                </a:solidFill>
              </a:rPr>
              <a:t>(II)V</a:t>
            </a:r>
          </a:p>
          <a:p>
            <a:pPr>
              <a:lnSpc>
                <a:spcPct val="90000"/>
              </a:lnSpc>
              <a:buFontTx/>
              <a:buNone/>
            </a:pPr>
            <a:r>
              <a:rPr lang="en-US" smtClean="0"/>
              <a:t>  {  x = z;</a:t>
            </a:r>
          </a:p>
          <a:p>
            <a:pPr>
              <a:lnSpc>
                <a:spcPct val="90000"/>
              </a:lnSpc>
              <a:buFontTx/>
              <a:buNone/>
            </a:pPr>
            <a:r>
              <a:rPr lang="en-US" smtClean="0"/>
              <a:t>     y = w;</a:t>
            </a:r>
          </a:p>
          <a:p>
            <a:pPr>
              <a:lnSpc>
                <a:spcPct val="90000"/>
              </a:lnSpc>
              <a:buFontTx/>
              <a:buNone/>
            </a:pPr>
            <a:r>
              <a:rPr lang="en-US" smtClean="0"/>
              <a:t>     return;</a:t>
            </a:r>
          </a:p>
          <a:p>
            <a:pPr>
              <a:lnSpc>
                <a:spcPct val="90000"/>
              </a:lnSpc>
              <a:buFontTx/>
              <a:buNone/>
            </a:pPr>
            <a:r>
              <a:rPr lang="en-US" smtClean="0"/>
              <a:t>  }</a:t>
            </a:r>
          </a:p>
          <a:p>
            <a:pPr>
              <a:lnSpc>
                <a:spcPct val="90000"/>
              </a:lnSpc>
              <a:buFontTx/>
              <a:buNone/>
            </a:pPr>
            <a:r>
              <a:rPr lang="en-US"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body" sz="half" idx="1"/>
          </p:nvPr>
        </p:nvSpPr>
        <p:spPr>
          <a:xfrm>
            <a:off x="457200" y="1295400"/>
            <a:ext cx="4038600" cy="4830763"/>
          </a:xfrm>
        </p:spPr>
        <p:txBody>
          <a:bodyPr/>
          <a:lstStyle/>
          <a:p>
            <a:pPr>
              <a:lnSpc>
                <a:spcPct val="90000"/>
              </a:lnSpc>
              <a:buFontTx/>
              <a:buNone/>
            </a:pPr>
            <a:r>
              <a:rPr lang="en-US" sz="2800" smtClean="0"/>
              <a:t>class X</a:t>
            </a:r>
          </a:p>
          <a:p>
            <a:pPr>
              <a:lnSpc>
                <a:spcPct val="90000"/>
              </a:lnSpc>
              <a:buFontTx/>
              <a:buNone/>
            </a:pPr>
            <a:r>
              <a:rPr lang="en-US" sz="2800" smtClean="0"/>
              <a:t>{ static int x;</a:t>
            </a:r>
          </a:p>
          <a:p>
            <a:pPr>
              <a:lnSpc>
                <a:spcPct val="90000"/>
              </a:lnSpc>
              <a:buFontTx/>
              <a:buNone/>
            </a:pPr>
            <a:r>
              <a:rPr lang="en-US" sz="2800" smtClean="0"/>
              <a:t>  int y;</a:t>
            </a:r>
          </a:p>
          <a:p>
            <a:pPr>
              <a:lnSpc>
                <a:spcPct val="90000"/>
              </a:lnSpc>
              <a:buFontTx/>
              <a:buNone/>
            </a:pPr>
            <a:r>
              <a:rPr lang="en-US" sz="2800" smtClean="0"/>
              <a:t> …</a:t>
            </a:r>
          </a:p>
          <a:p>
            <a:pPr>
              <a:lnSpc>
                <a:spcPct val="90000"/>
              </a:lnSpc>
              <a:buFontTx/>
              <a:buNone/>
            </a:pPr>
            <a:r>
              <a:rPr lang="en-US" sz="2800" smtClean="0"/>
              <a:t>  void f(int z, int w)</a:t>
            </a:r>
          </a:p>
          <a:p>
            <a:pPr>
              <a:lnSpc>
                <a:spcPct val="90000"/>
              </a:lnSpc>
              <a:buFontTx/>
              <a:buNone/>
            </a:pPr>
            <a:r>
              <a:rPr lang="en-US" sz="2800" smtClean="0"/>
              <a:t>  {  x = z;</a:t>
            </a:r>
          </a:p>
          <a:p>
            <a:pPr>
              <a:lnSpc>
                <a:spcPct val="90000"/>
              </a:lnSpc>
              <a:buFontTx/>
              <a:buNone/>
            </a:pPr>
            <a:r>
              <a:rPr lang="en-US" sz="2800" smtClean="0"/>
              <a:t>     y = w;</a:t>
            </a:r>
          </a:p>
          <a:p>
            <a:pPr>
              <a:lnSpc>
                <a:spcPct val="90000"/>
              </a:lnSpc>
              <a:buFontTx/>
              <a:buNone/>
            </a:pPr>
            <a:r>
              <a:rPr lang="en-US" sz="2800" smtClean="0"/>
              <a:t>     return;</a:t>
            </a:r>
          </a:p>
          <a:p>
            <a:pPr>
              <a:lnSpc>
                <a:spcPct val="90000"/>
              </a:lnSpc>
              <a:buFontTx/>
              <a:buNone/>
            </a:pPr>
            <a:r>
              <a:rPr lang="en-US" sz="2800" smtClean="0"/>
              <a:t>  }</a:t>
            </a:r>
          </a:p>
          <a:p>
            <a:pPr>
              <a:lnSpc>
                <a:spcPct val="90000"/>
              </a:lnSpc>
              <a:buFontTx/>
              <a:buNone/>
            </a:pPr>
            <a:r>
              <a:rPr lang="en-US" sz="2800" smtClean="0"/>
              <a:t>…</a:t>
            </a:r>
          </a:p>
          <a:p>
            <a:pPr>
              <a:lnSpc>
                <a:spcPct val="90000"/>
              </a:lnSpc>
              <a:buFontTx/>
              <a:buNone/>
            </a:pPr>
            <a:endParaRPr lang="en-US" sz="2800" smtClean="0"/>
          </a:p>
        </p:txBody>
      </p:sp>
      <p:graphicFrame>
        <p:nvGraphicFramePr>
          <p:cNvPr id="63523" name="Group 35"/>
          <p:cNvGraphicFramePr>
            <a:graphicFrameLocks noGrp="1"/>
          </p:cNvGraphicFramePr>
          <p:nvPr>
            <p:ph sz="half" idx="2"/>
          </p:nvPr>
        </p:nvGraphicFramePr>
        <p:xfrm>
          <a:off x="4648200" y="1219200"/>
          <a:ext cx="4038600" cy="4531678"/>
        </p:xfrm>
        <a:graphic>
          <a:graphicData uri="http://schemas.openxmlformats.org/drawingml/2006/table">
            <a:tbl>
              <a:tblPr/>
              <a:tblGrid>
                <a:gridCol w="2019300"/>
                <a:gridCol w="2019300"/>
              </a:tblGrid>
              <a:tr h="151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 in source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slot number in f’s local variable array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0066"/>
                          </a:solidFill>
                          <a:effectLst/>
                          <a:latin typeface="Arial" charset="0"/>
                        </a:rPr>
                        <a:t>this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48" name="Text Box 3"/>
          <p:cNvSpPr txBox="1">
            <a:spLocks noChangeArrowheads="1"/>
          </p:cNvSpPr>
          <p:nvPr/>
        </p:nvSpPr>
        <p:spPr bwMode="auto">
          <a:xfrm>
            <a:off x="4800600" y="609600"/>
            <a:ext cx="38862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body" sz="half" idx="1"/>
          </p:nvPr>
        </p:nvSpPr>
        <p:spPr>
          <a:xfrm>
            <a:off x="457200" y="1295400"/>
            <a:ext cx="4038600" cy="4830763"/>
          </a:xfrm>
        </p:spPr>
        <p:txBody>
          <a:bodyPr/>
          <a:lstStyle/>
          <a:p>
            <a:pPr>
              <a:lnSpc>
                <a:spcPct val="90000"/>
              </a:lnSpc>
              <a:buFontTx/>
              <a:buNone/>
            </a:pPr>
            <a:r>
              <a:rPr lang="en-US" sz="2800" smtClean="0"/>
              <a:t>class X</a:t>
            </a:r>
          </a:p>
          <a:p>
            <a:pPr>
              <a:lnSpc>
                <a:spcPct val="90000"/>
              </a:lnSpc>
              <a:buFontTx/>
              <a:buNone/>
            </a:pPr>
            <a:r>
              <a:rPr lang="en-US" sz="2800" smtClean="0"/>
              <a:t>{ static int x;</a:t>
            </a:r>
          </a:p>
          <a:p>
            <a:pPr>
              <a:lnSpc>
                <a:spcPct val="90000"/>
              </a:lnSpc>
              <a:buFontTx/>
              <a:buNone/>
            </a:pPr>
            <a:r>
              <a:rPr lang="en-US" sz="2800" smtClean="0"/>
              <a:t>  int y;</a:t>
            </a:r>
          </a:p>
          <a:p>
            <a:pPr>
              <a:lnSpc>
                <a:spcPct val="90000"/>
              </a:lnSpc>
              <a:buFontTx/>
              <a:buNone/>
            </a:pPr>
            <a:r>
              <a:rPr lang="en-US" sz="2800" smtClean="0"/>
              <a:t> …</a:t>
            </a:r>
          </a:p>
          <a:p>
            <a:pPr>
              <a:lnSpc>
                <a:spcPct val="90000"/>
              </a:lnSpc>
              <a:buFontTx/>
              <a:buNone/>
            </a:pPr>
            <a:r>
              <a:rPr lang="en-US" sz="2800" smtClean="0"/>
              <a:t>  void f(int z, int w)</a:t>
            </a:r>
          </a:p>
          <a:p>
            <a:pPr>
              <a:lnSpc>
                <a:spcPct val="90000"/>
              </a:lnSpc>
              <a:buFontTx/>
              <a:buNone/>
            </a:pPr>
            <a:r>
              <a:rPr lang="en-US" sz="2800" smtClean="0"/>
              <a:t>  {  </a:t>
            </a:r>
            <a:r>
              <a:rPr lang="en-US" sz="2800" smtClean="0">
                <a:solidFill>
                  <a:srgbClr val="3366FF"/>
                </a:solidFill>
              </a:rPr>
              <a:t>x = z;</a:t>
            </a:r>
          </a:p>
          <a:p>
            <a:pPr>
              <a:lnSpc>
                <a:spcPct val="90000"/>
              </a:lnSpc>
              <a:buFontTx/>
              <a:buNone/>
            </a:pPr>
            <a:r>
              <a:rPr lang="en-US" sz="2800" smtClean="0"/>
              <a:t>     y = w;</a:t>
            </a:r>
          </a:p>
          <a:p>
            <a:pPr>
              <a:lnSpc>
                <a:spcPct val="90000"/>
              </a:lnSpc>
              <a:buFontTx/>
              <a:buNone/>
            </a:pPr>
            <a:r>
              <a:rPr lang="en-US" sz="2800" smtClean="0"/>
              <a:t>     return;</a:t>
            </a:r>
          </a:p>
          <a:p>
            <a:pPr>
              <a:lnSpc>
                <a:spcPct val="90000"/>
              </a:lnSpc>
              <a:buFontTx/>
              <a:buNone/>
            </a:pPr>
            <a:r>
              <a:rPr lang="en-US" sz="2800" smtClean="0"/>
              <a:t>  }</a:t>
            </a:r>
          </a:p>
          <a:p>
            <a:pPr>
              <a:lnSpc>
                <a:spcPct val="90000"/>
              </a:lnSpc>
              <a:buFontTx/>
              <a:buNone/>
            </a:pPr>
            <a:r>
              <a:rPr lang="en-US" sz="2800" smtClean="0"/>
              <a:t>}</a:t>
            </a:r>
          </a:p>
        </p:txBody>
      </p:sp>
      <p:graphicFrame>
        <p:nvGraphicFramePr>
          <p:cNvPr id="65562" name="Group 26"/>
          <p:cNvGraphicFramePr>
            <a:graphicFrameLocks noGrp="1"/>
          </p:cNvGraphicFramePr>
          <p:nvPr>
            <p:ph sz="half" idx="2"/>
          </p:nvPr>
        </p:nvGraphicFramePr>
        <p:xfrm>
          <a:off x="7391400" y="381000"/>
          <a:ext cx="1295400" cy="2306638"/>
        </p:xfrm>
        <a:graphic>
          <a:graphicData uri="http://schemas.openxmlformats.org/drawingml/2006/table">
            <a:tbl>
              <a:tblPr/>
              <a:tblGrid>
                <a:gridCol w="762000"/>
                <a:gridCol w="533400"/>
              </a:tblGrid>
              <a:tr h="749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this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69" name="Text Box 3"/>
          <p:cNvSpPr txBox="1">
            <a:spLocks noChangeArrowheads="1"/>
          </p:cNvSpPr>
          <p:nvPr/>
        </p:nvSpPr>
        <p:spPr bwMode="auto">
          <a:xfrm>
            <a:off x="4800600" y="609600"/>
            <a:ext cx="3886200" cy="366713"/>
          </a:xfrm>
          <a:prstGeom prst="rect">
            <a:avLst/>
          </a:prstGeom>
          <a:noFill/>
          <a:ln w="9525">
            <a:noFill/>
            <a:miter lim="800000"/>
            <a:headEnd/>
            <a:tailEnd/>
          </a:ln>
        </p:spPr>
        <p:txBody>
          <a:bodyPr>
            <a:spAutoFit/>
          </a:bodyPr>
          <a:lstStyle/>
          <a:p>
            <a:pPr>
              <a:spcBef>
                <a:spcPct val="50000"/>
              </a:spcBef>
            </a:pPr>
            <a:endParaRPr lang="en-US"/>
          </a:p>
        </p:txBody>
      </p:sp>
      <p:sp>
        <p:nvSpPr>
          <p:cNvPr id="49170" name="Text Box 28"/>
          <p:cNvSpPr txBox="1">
            <a:spLocks noChangeArrowheads="1"/>
          </p:cNvSpPr>
          <p:nvPr/>
        </p:nvSpPr>
        <p:spPr bwMode="auto">
          <a:xfrm>
            <a:off x="4191000" y="2438400"/>
            <a:ext cx="3429000" cy="1801813"/>
          </a:xfrm>
          <a:prstGeom prst="rect">
            <a:avLst/>
          </a:prstGeom>
          <a:noFill/>
          <a:ln w="9525">
            <a:noFill/>
            <a:miter lim="800000"/>
            <a:headEnd/>
            <a:tailEnd/>
          </a:ln>
        </p:spPr>
        <p:txBody>
          <a:bodyPr>
            <a:spAutoFit/>
          </a:bodyPr>
          <a:lstStyle/>
          <a:p>
            <a:pPr>
              <a:spcBef>
                <a:spcPct val="50000"/>
              </a:spcBef>
            </a:pPr>
            <a:r>
              <a:rPr lang="en-US" sz="2800">
                <a:solidFill>
                  <a:srgbClr val="3366FF"/>
                </a:solidFill>
              </a:rPr>
              <a:t>iload 1</a:t>
            </a:r>
          </a:p>
          <a:p>
            <a:pPr>
              <a:spcBef>
                <a:spcPct val="50000"/>
              </a:spcBef>
            </a:pPr>
            <a:r>
              <a:rPr lang="en-US" sz="2800">
                <a:solidFill>
                  <a:srgbClr val="3366FF"/>
                </a:solidFill>
              </a:rPr>
              <a:t>putstatic “X”, “x”, “I”</a:t>
            </a:r>
          </a:p>
          <a:p>
            <a:pPr>
              <a:spcBef>
                <a:spcPct val="50000"/>
              </a:spcBef>
            </a:pPr>
            <a:endParaRPr lang="en-US" sz="2800">
              <a:solidFill>
                <a:srgbClr val="33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body" sz="half" idx="1"/>
          </p:nvPr>
        </p:nvSpPr>
        <p:spPr>
          <a:xfrm>
            <a:off x="457200" y="1295400"/>
            <a:ext cx="4038600" cy="4830763"/>
          </a:xfrm>
        </p:spPr>
        <p:txBody>
          <a:bodyPr/>
          <a:lstStyle/>
          <a:p>
            <a:pPr>
              <a:lnSpc>
                <a:spcPct val="90000"/>
              </a:lnSpc>
              <a:buFontTx/>
              <a:buNone/>
            </a:pPr>
            <a:r>
              <a:rPr lang="en-US" sz="2800" smtClean="0"/>
              <a:t>class X</a:t>
            </a:r>
          </a:p>
          <a:p>
            <a:pPr>
              <a:lnSpc>
                <a:spcPct val="90000"/>
              </a:lnSpc>
              <a:buFontTx/>
              <a:buNone/>
            </a:pPr>
            <a:r>
              <a:rPr lang="en-US" sz="2800" smtClean="0"/>
              <a:t>{ static int x;</a:t>
            </a:r>
          </a:p>
          <a:p>
            <a:pPr>
              <a:lnSpc>
                <a:spcPct val="90000"/>
              </a:lnSpc>
              <a:buFontTx/>
              <a:buNone/>
            </a:pPr>
            <a:r>
              <a:rPr lang="en-US" sz="2800" smtClean="0"/>
              <a:t>  int y;</a:t>
            </a:r>
          </a:p>
          <a:p>
            <a:pPr>
              <a:lnSpc>
                <a:spcPct val="90000"/>
              </a:lnSpc>
              <a:buFontTx/>
              <a:buNone/>
            </a:pPr>
            <a:r>
              <a:rPr lang="en-US" sz="2800" smtClean="0"/>
              <a:t> …</a:t>
            </a:r>
          </a:p>
          <a:p>
            <a:pPr>
              <a:lnSpc>
                <a:spcPct val="90000"/>
              </a:lnSpc>
              <a:buFontTx/>
              <a:buNone/>
            </a:pPr>
            <a:r>
              <a:rPr lang="en-US" sz="2800" smtClean="0"/>
              <a:t>  void f(int z, int w)</a:t>
            </a:r>
          </a:p>
          <a:p>
            <a:pPr>
              <a:lnSpc>
                <a:spcPct val="90000"/>
              </a:lnSpc>
              <a:buFontTx/>
              <a:buNone/>
            </a:pPr>
            <a:r>
              <a:rPr lang="en-US" sz="2800" smtClean="0"/>
              <a:t>  {  x = z;</a:t>
            </a:r>
          </a:p>
          <a:p>
            <a:pPr>
              <a:lnSpc>
                <a:spcPct val="90000"/>
              </a:lnSpc>
              <a:buFontTx/>
              <a:buNone/>
            </a:pPr>
            <a:r>
              <a:rPr lang="en-US" sz="2800" smtClean="0"/>
              <a:t>     </a:t>
            </a:r>
            <a:r>
              <a:rPr lang="en-US" sz="2800" smtClean="0">
                <a:solidFill>
                  <a:srgbClr val="3366FF"/>
                </a:solidFill>
              </a:rPr>
              <a:t>y = w;</a:t>
            </a:r>
          </a:p>
          <a:p>
            <a:pPr>
              <a:lnSpc>
                <a:spcPct val="90000"/>
              </a:lnSpc>
              <a:buFontTx/>
              <a:buNone/>
            </a:pPr>
            <a:r>
              <a:rPr lang="en-US" sz="2800" smtClean="0"/>
              <a:t>     return;</a:t>
            </a:r>
          </a:p>
          <a:p>
            <a:pPr>
              <a:lnSpc>
                <a:spcPct val="90000"/>
              </a:lnSpc>
              <a:buFontTx/>
              <a:buNone/>
            </a:pPr>
            <a:r>
              <a:rPr lang="en-US" sz="2800" smtClean="0"/>
              <a:t>  }</a:t>
            </a:r>
          </a:p>
          <a:p>
            <a:pPr>
              <a:lnSpc>
                <a:spcPct val="90000"/>
              </a:lnSpc>
              <a:buFontTx/>
              <a:buNone/>
            </a:pPr>
            <a:r>
              <a:rPr lang="en-US" sz="2800" smtClean="0"/>
              <a:t>}</a:t>
            </a:r>
          </a:p>
        </p:txBody>
      </p:sp>
      <p:graphicFrame>
        <p:nvGraphicFramePr>
          <p:cNvPr id="66564" name="Group 4"/>
          <p:cNvGraphicFramePr>
            <a:graphicFrameLocks noGrp="1"/>
          </p:cNvGraphicFramePr>
          <p:nvPr>
            <p:ph sz="half" idx="2"/>
          </p:nvPr>
        </p:nvGraphicFramePr>
        <p:xfrm>
          <a:off x="7391400" y="381000"/>
          <a:ext cx="1295400" cy="2306638"/>
        </p:xfrm>
        <a:graphic>
          <a:graphicData uri="http://schemas.openxmlformats.org/drawingml/2006/table">
            <a:tbl>
              <a:tblPr/>
              <a:tblGrid>
                <a:gridCol w="762000"/>
                <a:gridCol w="533400"/>
              </a:tblGrid>
              <a:tr h="749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this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193" name="Text Box 3"/>
          <p:cNvSpPr txBox="1">
            <a:spLocks noChangeArrowheads="1"/>
          </p:cNvSpPr>
          <p:nvPr/>
        </p:nvSpPr>
        <p:spPr bwMode="auto">
          <a:xfrm>
            <a:off x="4800600" y="609600"/>
            <a:ext cx="3886200" cy="366713"/>
          </a:xfrm>
          <a:prstGeom prst="rect">
            <a:avLst/>
          </a:prstGeom>
          <a:noFill/>
          <a:ln w="9525">
            <a:noFill/>
            <a:miter lim="800000"/>
            <a:headEnd/>
            <a:tailEnd/>
          </a:ln>
        </p:spPr>
        <p:txBody>
          <a:bodyPr>
            <a:spAutoFit/>
          </a:bodyPr>
          <a:lstStyle/>
          <a:p>
            <a:pPr>
              <a:spcBef>
                <a:spcPct val="50000"/>
              </a:spcBef>
            </a:pPr>
            <a:endParaRPr lang="en-US"/>
          </a:p>
        </p:txBody>
      </p:sp>
      <p:sp>
        <p:nvSpPr>
          <p:cNvPr id="50194" name="Text Box 18"/>
          <p:cNvSpPr txBox="1">
            <a:spLocks noChangeArrowheads="1"/>
          </p:cNvSpPr>
          <p:nvPr/>
        </p:nvSpPr>
        <p:spPr bwMode="auto">
          <a:xfrm>
            <a:off x="4191000" y="2438400"/>
            <a:ext cx="3429000" cy="3725863"/>
          </a:xfrm>
          <a:prstGeom prst="rect">
            <a:avLst/>
          </a:prstGeom>
          <a:noFill/>
          <a:ln w="9525">
            <a:noFill/>
            <a:miter lim="800000"/>
            <a:headEnd/>
            <a:tailEnd/>
          </a:ln>
        </p:spPr>
        <p:txBody>
          <a:bodyPr>
            <a:spAutoFit/>
          </a:bodyPr>
          <a:lstStyle/>
          <a:p>
            <a:pPr>
              <a:spcBef>
                <a:spcPct val="50000"/>
              </a:spcBef>
            </a:pPr>
            <a:r>
              <a:rPr lang="en-US" sz="2800"/>
              <a:t>iload 1</a:t>
            </a:r>
          </a:p>
          <a:p>
            <a:pPr>
              <a:spcBef>
                <a:spcPct val="50000"/>
              </a:spcBef>
            </a:pPr>
            <a:r>
              <a:rPr lang="en-US" sz="2800"/>
              <a:t>putstatic “X”, “x”, “I”</a:t>
            </a:r>
          </a:p>
          <a:p>
            <a:pPr>
              <a:spcBef>
                <a:spcPct val="50000"/>
              </a:spcBef>
            </a:pPr>
            <a:r>
              <a:rPr lang="en-US" sz="2800">
                <a:solidFill>
                  <a:srgbClr val="3366FF"/>
                </a:solidFill>
              </a:rPr>
              <a:t>aload 0</a:t>
            </a:r>
          </a:p>
          <a:p>
            <a:pPr>
              <a:spcBef>
                <a:spcPct val="50000"/>
              </a:spcBef>
            </a:pPr>
            <a:r>
              <a:rPr lang="en-US" sz="2800">
                <a:solidFill>
                  <a:srgbClr val="3366FF"/>
                </a:solidFill>
              </a:rPr>
              <a:t>iload 2</a:t>
            </a:r>
          </a:p>
          <a:p>
            <a:pPr>
              <a:spcBef>
                <a:spcPct val="50000"/>
              </a:spcBef>
            </a:pPr>
            <a:r>
              <a:rPr lang="en-US" sz="2800">
                <a:solidFill>
                  <a:srgbClr val="3366FF"/>
                </a:solidFill>
              </a:rPr>
              <a:t>putfield “X”, “y”, “I”</a:t>
            </a:r>
          </a:p>
          <a:p>
            <a:pPr>
              <a:spcBef>
                <a:spcPct val="50000"/>
              </a:spcBef>
            </a:pPr>
            <a:r>
              <a:rPr lang="en-US" sz="2800"/>
              <a:t>return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457200" y="1481138"/>
            <a:ext cx="8229600" cy="4767262"/>
          </a:xfrm>
        </p:spPr>
        <p:txBody>
          <a:bodyPr/>
          <a:lstStyle/>
          <a:p>
            <a:pPr lvl="1">
              <a:lnSpc>
                <a:spcPct val="90000"/>
              </a:lnSpc>
            </a:pPr>
            <a:r>
              <a:rPr lang="en-US" sz="2000" dirty="0" smtClean="0"/>
              <a:t>These cause the Java virtual machine to continue execution with an instruction other than the one following the control transfer instruction</a:t>
            </a:r>
          </a:p>
          <a:p>
            <a:pPr lvl="1">
              <a:lnSpc>
                <a:spcPct val="90000"/>
              </a:lnSpc>
            </a:pPr>
            <a:r>
              <a:rPr lang="en-US" sz="2000" dirty="0" smtClean="0"/>
              <a:t>ASM allows us to insert labels in the instruction sequence and jump to the label.  In the class files, the jumps take a virtual address of the instruction to jump to</a:t>
            </a:r>
          </a:p>
          <a:p>
            <a:pPr lvl="1">
              <a:lnSpc>
                <a:spcPct val="90000"/>
              </a:lnSpc>
            </a:pPr>
            <a:r>
              <a:rPr lang="en-US" sz="2000" dirty="0" smtClean="0"/>
              <a:t>Several  kinds of control transfer instruction:</a:t>
            </a:r>
          </a:p>
          <a:p>
            <a:pPr lvl="2">
              <a:lnSpc>
                <a:spcPct val="90000"/>
              </a:lnSpc>
            </a:pPr>
            <a:r>
              <a:rPr lang="en-US" sz="1800" dirty="0" smtClean="0"/>
              <a:t>conditional compare to zero</a:t>
            </a:r>
          </a:p>
          <a:p>
            <a:pPr lvl="3">
              <a:lnSpc>
                <a:spcPct val="90000"/>
              </a:lnSpc>
            </a:pPr>
            <a:r>
              <a:rPr lang="en-US" sz="1600" dirty="0" smtClean="0"/>
              <a:t>compare the top of the stack to zero and depending on the result, continue with the next instruction, or jump to the labeled instruction</a:t>
            </a:r>
          </a:p>
          <a:p>
            <a:pPr lvl="2">
              <a:lnSpc>
                <a:spcPct val="90000"/>
              </a:lnSpc>
            </a:pPr>
            <a:r>
              <a:rPr lang="en-US" sz="1800" dirty="0" smtClean="0"/>
              <a:t>conditional compare to null</a:t>
            </a:r>
          </a:p>
          <a:p>
            <a:pPr lvl="3">
              <a:lnSpc>
                <a:spcPct val="90000"/>
              </a:lnSpc>
            </a:pPr>
            <a:r>
              <a:rPr lang="en-US" sz="1600" dirty="0" smtClean="0"/>
              <a:t>compare the top of the stack to null and depending on the result, continue with the next instruction or jump to the label</a:t>
            </a:r>
          </a:p>
          <a:p>
            <a:pPr lvl="2">
              <a:lnSpc>
                <a:spcPct val="90000"/>
              </a:lnSpc>
            </a:pPr>
            <a:r>
              <a:rPr lang="en-US" sz="1800" dirty="0" smtClean="0"/>
              <a:t>compare the top two elements on the stack</a:t>
            </a:r>
          </a:p>
          <a:p>
            <a:pPr lvl="3">
              <a:lnSpc>
                <a:spcPct val="90000"/>
              </a:lnSpc>
            </a:pPr>
            <a:r>
              <a:rPr lang="en-US" sz="1600" dirty="0" smtClean="0"/>
              <a:t>compare the top two elements on the stack and jump depending on the result</a:t>
            </a:r>
          </a:p>
          <a:p>
            <a:pPr lvl="2">
              <a:lnSpc>
                <a:spcPct val="90000"/>
              </a:lnSpc>
            </a:pPr>
            <a:r>
              <a:rPr lang="en-US" sz="1800" dirty="0" smtClean="0"/>
              <a:t>unconditional transfer</a:t>
            </a:r>
          </a:p>
        </p:txBody>
      </p:sp>
      <p:sp>
        <p:nvSpPr>
          <p:cNvPr id="2" name="Title 1"/>
          <p:cNvSpPr>
            <a:spLocks noGrp="1"/>
          </p:cNvSpPr>
          <p:nvPr>
            <p:ph type="title"/>
          </p:nvPr>
        </p:nvSpPr>
        <p:spPr/>
        <p:txBody>
          <a:bodyPr>
            <a:normAutofit/>
          </a:bodyPr>
          <a:lstStyle/>
          <a:p>
            <a:r>
              <a:rPr lang="en-US" sz="4400" dirty="0"/>
              <a:t>Control transfer </a:t>
            </a:r>
            <a:r>
              <a:rPr lang="en-US" sz="4400" dirty="0" smtClean="0"/>
              <a:t>instructions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lvl="1"/>
            <a:r>
              <a:rPr lang="en-US" dirty="0" smtClean="0"/>
              <a:t>These instructions take the destination of a jump as operand. </a:t>
            </a:r>
          </a:p>
          <a:p>
            <a:pPr lvl="1"/>
            <a:r>
              <a:rPr lang="en-US" dirty="0" smtClean="0"/>
              <a:t>They compare the top of the stack to zero, and depending on the result, jump to the label, or continue with the next instruction. </a:t>
            </a:r>
          </a:p>
          <a:p>
            <a:pPr lvl="1"/>
            <a:r>
              <a:rPr lang="en-US" dirty="0" smtClean="0"/>
              <a:t>The value on the top of the stack is consumed.  </a:t>
            </a:r>
          </a:p>
          <a:p>
            <a:pPr lvl="1"/>
            <a:r>
              <a:rPr lang="en-US" dirty="0" smtClean="0"/>
              <a:t>The value on the top of the stack must be an </a:t>
            </a:r>
            <a:r>
              <a:rPr lang="en-US" dirty="0" err="1" smtClean="0"/>
              <a:t>int</a:t>
            </a:r>
            <a:r>
              <a:rPr lang="en-US" dirty="0" smtClean="0"/>
              <a:t> (or </a:t>
            </a:r>
            <a:r>
              <a:rPr lang="en-US" dirty="0" err="1" smtClean="0"/>
              <a:t>boolean</a:t>
            </a:r>
            <a:r>
              <a:rPr lang="en-US" dirty="0" smtClean="0"/>
              <a:t>).  </a:t>
            </a:r>
          </a:p>
        </p:txBody>
      </p:sp>
      <p:sp>
        <p:nvSpPr>
          <p:cNvPr id="2" name="Title 1"/>
          <p:cNvSpPr>
            <a:spLocks noGrp="1"/>
          </p:cNvSpPr>
          <p:nvPr>
            <p:ph type="title"/>
          </p:nvPr>
        </p:nvSpPr>
        <p:spPr/>
        <p:txBody>
          <a:bodyPr>
            <a:normAutofit/>
          </a:bodyPr>
          <a:lstStyle/>
          <a:p>
            <a:r>
              <a:rPr lang="en-US" dirty="0"/>
              <a:t>Conditional compare to </a:t>
            </a:r>
            <a:r>
              <a:rPr lang="en-US" dirty="0" smtClean="0"/>
              <a:t>zero</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a:buFontTx/>
              <a:buNone/>
            </a:pPr>
            <a:r>
              <a:rPr lang="en-US" smtClean="0"/>
              <a:t>val is the value on top of the stack</a:t>
            </a:r>
          </a:p>
          <a:p>
            <a:pPr>
              <a:buFontTx/>
              <a:buNone/>
            </a:pPr>
            <a:endParaRPr lang="en-US" smtClean="0"/>
          </a:p>
          <a:p>
            <a:pPr>
              <a:buFontTx/>
              <a:buNone/>
            </a:pPr>
            <a:r>
              <a:rPr lang="en-US" smtClean="0">
                <a:solidFill>
                  <a:srgbClr val="3366FF"/>
                </a:solidFill>
              </a:rPr>
              <a:t>ifeq</a:t>
            </a:r>
            <a:r>
              <a:rPr lang="en-US" smtClean="0"/>
              <a:t>  jump to label if val = 0 </a:t>
            </a:r>
          </a:p>
          <a:p>
            <a:pPr>
              <a:buFontTx/>
              <a:buNone/>
            </a:pPr>
            <a:r>
              <a:rPr lang="en-US" smtClean="0">
                <a:solidFill>
                  <a:srgbClr val="3366FF"/>
                </a:solidFill>
              </a:rPr>
              <a:t>iflt</a:t>
            </a:r>
            <a:r>
              <a:rPr lang="en-US" smtClean="0"/>
              <a:t>   jump to label if val &lt; 0</a:t>
            </a:r>
          </a:p>
          <a:p>
            <a:pPr>
              <a:buFontTx/>
              <a:buNone/>
            </a:pPr>
            <a:r>
              <a:rPr lang="en-US" smtClean="0">
                <a:solidFill>
                  <a:srgbClr val="3366FF"/>
                </a:solidFill>
              </a:rPr>
              <a:t>ifle</a:t>
            </a:r>
            <a:r>
              <a:rPr lang="en-US" smtClean="0"/>
              <a:t>  jump to label if val ≤ 0</a:t>
            </a:r>
          </a:p>
          <a:p>
            <a:pPr>
              <a:buFontTx/>
              <a:buNone/>
            </a:pPr>
            <a:r>
              <a:rPr lang="en-US" smtClean="0">
                <a:solidFill>
                  <a:srgbClr val="3366FF"/>
                </a:solidFill>
              </a:rPr>
              <a:t>ifne</a:t>
            </a:r>
            <a:r>
              <a:rPr lang="en-US" smtClean="0"/>
              <a:t> jump to label if val ≠ 0 </a:t>
            </a:r>
          </a:p>
          <a:p>
            <a:pPr>
              <a:buFontTx/>
              <a:buNone/>
            </a:pPr>
            <a:r>
              <a:rPr lang="en-US" smtClean="0">
                <a:solidFill>
                  <a:srgbClr val="3366FF"/>
                </a:solidFill>
              </a:rPr>
              <a:t>ifgt</a:t>
            </a:r>
            <a:r>
              <a:rPr lang="en-US" smtClean="0"/>
              <a:t>  jump to label if val &gt; 0</a:t>
            </a:r>
          </a:p>
          <a:p>
            <a:pPr>
              <a:buFontTx/>
              <a:buNone/>
            </a:pPr>
            <a:r>
              <a:rPr lang="en-US" smtClean="0">
                <a:solidFill>
                  <a:srgbClr val="3366FF"/>
                </a:solidFill>
              </a:rPr>
              <a:t>ifge</a:t>
            </a:r>
            <a:r>
              <a:rPr lang="en-US" smtClean="0"/>
              <a:t> jump to label if val ≥ 0</a:t>
            </a:r>
          </a:p>
        </p:txBody>
      </p:sp>
      <p:sp>
        <p:nvSpPr>
          <p:cNvPr id="2" name="Title 1"/>
          <p:cNvSpPr>
            <a:spLocks noGrp="1"/>
          </p:cNvSpPr>
          <p:nvPr>
            <p:ph type="title"/>
          </p:nvPr>
        </p:nvSpPr>
        <p:spPr/>
        <p:txBody>
          <a:bodyPr>
            <a:normAutofit fontScale="90000"/>
          </a:bodyPr>
          <a:lstStyle/>
          <a:p>
            <a:r>
              <a:rPr lang="en-US" dirty="0"/>
              <a:t>Conditional compare to </a:t>
            </a:r>
            <a:r>
              <a:rPr lang="en-US" dirty="0" smtClean="0"/>
              <a:t>zero (2)</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p:txBody>
          <a:bodyPr/>
          <a:lstStyle/>
          <a:p>
            <a:pPr lvl="1"/>
            <a:r>
              <a:rPr lang="en-US" dirty="0" smtClean="0"/>
              <a:t>Similar to compare to zero</a:t>
            </a:r>
          </a:p>
          <a:p>
            <a:pPr lvl="1"/>
            <a:r>
              <a:rPr lang="en-US" dirty="0" smtClean="0"/>
              <a:t>The value on the top of the stack is consumed and </a:t>
            </a:r>
          </a:p>
          <a:p>
            <a:pPr lvl="1"/>
            <a:r>
              <a:rPr lang="en-US" dirty="0" smtClean="0"/>
              <a:t>The value on top of the stack must be a reference to an object</a:t>
            </a:r>
          </a:p>
          <a:p>
            <a:pPr>
              <a:buFontTx/>
              <a:buNone/>
            </a:pPr>
            <a:endParaRPr lang="en-US" dirty="0" smtClean="0"/>
          </a:p>
          <a:p>
            <a:pPr>
              <a:buFontTx/>
              <a:buNone/>
            </a:pPr>
            <a:r>
              <a:rPr lang="en-US" dirty="0" err="1" smtClean="0">
                <a:solidFill>
                  <a:srgbClr val="3366FF"/>
                </a:solidFill>
              </a:rPr>
              <a:t>ifnull</a:t>
            </a:r>
            <a:r>
              <a:rPr lang="en-US" dirty="0" smtClean="0"/>
              <a:t>  	jump to label if </a:t>
            </a:r>
            <a:r>
              <a:rPr lang="en-US" dirty="0" err="1" smtClean="0"/>
              <a:t>val</a:t>
            </a:r>
            <a:r>
              <a:rPr lang="en-US" dirty="0" smtClean="0"/>
              <a:t> = null</a:t>
            </a:r>
          </a:p>
          <a:p>
            <a:pPr>
              <a:buFontTx/>
              <a:buNone/>
            </a:pPr>
            <a:r>
              <a:rPr lang="en-US" dirty="0" err="1" smtClean="0">
                <a:solidFill>
                  <a:srgbClr val="3366FF"/>
                </a:solidFill>
              </a:rPr>
              <a:t>ifnonnull</a:t>
            </a:r>
            <a:r>
              <a:rPr lang="en-US" dirty="0" smtClean="0"/>
              <a:t>   jump to label if </a:t>
            </a:r>
            <a:r>
              <a:rPr lang="en-US" dirty="0" err="1" smtClean="0"/>
              <a:t>val</a:t>
            </a:r>
            <a:r>
              <a:rPr lang="en-US" dirty="0" smtClean="0"/>
              <a:t> </a:t>
            </a:r>
            <a:r>
              <a:rPr lang="en-US" dirty="0" smtClean="0">
                <a:cs typeface="Arial" charset="0"/>
              </a:rPr>
              <a:t>≠</a:t>
            </a:r>
            <a:r>
              <a:rPr lang="en-US" dirty="0" smtClean="0"/>
              <a:t> null</a:t>
            </a:r>
          </a:p>
          <a:p>
            <a:endParaRPr lang="en-US" dirty="0" smtClean="0"/>
          </a:p>
        </p:txBody>
      </p:sp>
      <p:sp>
        <p:nvSpPr>
          <p:cNvPr id="2" name="Title 1"/>
          <p:cNvSpPr>
            <a:spLocks noGrp="1"/>
          </p:cNvSpPr>
          <p:nvPr>
            <p:ph type="title"/>
          </p:nvPr>
        </p:nvSpPr>
        <p:spPr/>
        <p:txBody>
          <a:bodyPr>
            <a:normAutofit/>
          </a:bodyPr>
          <a:lstStyle/>
          <a:p>
            <a:r>
              <a:rPr lang="en-US" dirty="0"/>
              <a:t>Conditional compare to </a:t>
            </a:r>
            <a:r>
              <a:rPr lang="en-US" dirty="0" smtClean="0"/>
              <a:t>null</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pPr>
              <a:lnSpc>
                <a:spcPct val="90000"/>
              </a:lnSpc>
            </a:pPr>
            <a:r>
              <a:rPr lang="en-US" dirty="0" smtClean="0"/>
              <a:t>compare the top two elements of the stack and jump if the indicate relation is satisfied.  </a:t>
            </a:r>
          </a:p>
          <a:p>
            <a:pPr>
              <a:lnSpc>
                <a:spcPct val="90000"/>
              </a:lnSpc>
            </a:pPr>
            <a:r>
              <a:rPr lang="en-US" dirty="0" smtClean="0"/>
              <a:t>The two elements are consumed. </a:t>
            </a:r>
          </a:p>
          <a:p>
            <a:pPr>
              <a:lnSpc>
                <a:spcPct val="90000"/>
              </a:lnSpc>
            </a:pPr>
            <a:r>
              <a:rPr lang="en-US" dirty="0" smtClean="0"/>
              <a:t>The instructions have one operand, the destination of the jump </a:t>
            </a:r>
          </a:p>
          <a:p>
            <a:pPr>
              <a:lnSpc>
                <a:spcPct val="90000"/>
              </a:lnSpc>
            </a:pPr>
            <a:r>
              <a:rPr lang="en-US" dirty="0" smtClean="0"/>
              <a:t>Examples</a:t>
            </a:r>
          </a:p>
          <a:p>
            <a:pPr lvl="1">
              <a:lnSpc>
                <a:spcPct val="90000"/>
              </a:lnSpc>
            </a:pPr>
            <a:r>
              <a:rPr lang="en-US" dirty="0" err="1" smtClean="0"/>
              <a:t>ldc</a:t>
            </a:r>
            <a:r>
              <a:rPr lang="en-US" dirty="0" smtClean="0"/>
              <a:t> 0; </a:t>
            </a:r>
            <a:r>
              <a:rPr lang="en-US" dirty="0" err="1" smtClean="0"/>
              <a:t>ldc</a:t>
            </a:r>
            <a:r>
              <a:rPr lang="en-US" dirty="0" smtClean="0"/>
              <a:t> 1 </a:t>
            </a:r>
            <a:r>
              <a:rPr lang="en-US" dirty="0" err="1" smtClean="0"/>
              <a:t>if_icmne</a:t>
            </a:r>
            <a:r>
              <a:rPr lang="en-US" dirty="0" smtClean="0"/>
              <a:t> L0 </a:t>
            </a:r>
          </a:p>
          <a:p>
            <a:pPr lvl="2">
              <a:lnSpc>
                <a:spcPct val="90000"/>
              </a:lnSpc>
            </a:pPr>
            <a:r>
              <a:rPr lang="en-US" dirty="0" smtClean="0"/>
              <a:t>would result in a jump to label L0 since the top two elements (0 and 1) of the stack are not equal.  </a:t>
            </a:r>
          </a:p>
          <a:p>
            <a:pPr lvl="1">
              <a:lnSpc>
                <a:spcPct val="90000"/>
              </a:lnSpc>
            </a:pPr>
            <a:r>
              <a:rPr lang="en-US" dirty="0" err="1" smtClean="0"/>
              <a:t>ldc</a:t>
            </a:r>
            <a:r>
              <a:rPr lang="en-US" dirty="0" smtClean="0"/>
              <a:t> 0; </a:t>
            </a:r>
            <a:r>
              <a:rPr lang="en-US" dirty="0" err="1" smtClean="0"/>
              <a:t>ldc</a:t>
            </a:r>
            <a:r>
              <a:rPr lang="en-US" dirty="0" smtClean="0"/>
              <a:t> 1; </a:t>
            </a:r>
            <a:r>
              <a:rPr lang="en-US" dirty="0" err="1" smtClean="0"/>
              <a:t>if_icmplt</a:t>
            </a:r>
            <a:r>
              <a:rPr lang="en-US" dirty="0" smtClean="0"/>
              <a:t> L1 </a:t>
            </a:r>
          </a:p>
          <a:p>
            <a:pPr lvl="2">
              <a:lnSpc>
                <a:spcPct val="90000"/>
              </a:lnSpc>
            </a:pPr>
            <a:r>
              <a:rPr lang="en-US" dirty="0" smtClean="0"/>
              <a:t>would  result in a jump to L1.  </a:t>
            </a:r>
          </a:p>
        </p:txBody>
      </p:sp>
      <p:sp>
        <p:nvSpPr>
          <p:cNvPr id="2" name="Title 1"/>
          <p:cNvSpPr>
            <a:spLocks noGrp="1"/>
          </p:cNvSpPr>
          <p:nvPr>
            <p:ph type="title"/>
          </p:nvPr>
        </p:nvSpPr>
        <p:spPr>
          <a:xfrm>
            <a:off x="152400" y="274638"/>
            <a:ext cx="8839200" cy="1143000"/>
          </a:xfrm>
        </p:spPr>
        <p:txBody>
          <a:bodyPr>
            <a:normAutofit fontScale="90000"/>
          </a:bodyPr>
          <a:lstStyle/>
          <a:p>
            <a:r>
              <a:rPr lang="en-US" dirty="0"/>
              <a:t>Compare top two elements on </a:t>
            </a:r>
            <a:r>
              <a:rPr lang="en-US" dirty="0" smtClean="0"/>
              <a:t>stack</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p:txBody>
          <a:bodyPr/>
          <a:lstStyle/>
          <a:p>
            <a:pPr>
              <a:lnSpc>
                <a:spcPct val="90000"/>
              </a:lnSpc>
              <a:buFontTx/>
              <a:buNone/>
            </a:pPr>
            <a:r>
              <a:rPr lang="en-US" dirty="0" err="1" smtClean="0">
                <a:solidFill>
                  <a:srgbClr val="3366FF"/>
                </a:solidFill>
              </a:rPr>
              <a:t>if_icmpeq</a:t>
            </a:r>
            <a:endParaRPr lang="en-US" dirty="0" smtClean="0">
              <a:solidFill>
                <a:srgbClr val="3366FF"/>
              </a:solidFill>
            </a:endParaRPr>
          </a:p>
          <a:p>
            <a:pPr>
              <a:lnSpc>
                <a:spcPct val="90000"/>
              </a:lnSpc>
              <a:buFontTx/>
              <a:buNone/>
            </a:pPr>
            <a:r>
              <a:rPr lang="en-US" dirty="0" err="1" smtClean="0">
                <a:solidFill>
                  <a:srgbClr val="3366FF"/>
                </a:solidFill>
              </a:rPr>
              <a:t>if_icmpne</a:t>
            </a:r>
            <a:endParaRPr lang="en-US" dirty="0" smtClean="0">
              <a:solidFill>
                <a:srgbClr val="3366FF"/>
              </a:solidFill>
            </a:endParaRPr>
          </a:p>
          <a:p>
            <a:pPr>
              <a:lnSpc>
                <a:spcPct val="90000"/>
              </a:lnSpc>
              <a:buFontTx/>
              <a:buNone/>
            </a:pPr>
            <a:r>
              <a:rPr lang="en-US" dirty="0" err="1" smtClean="0">
                <a:solidFill>
                  <a:srgbClr val="3366FF"/>
                </a:solidFill>
              </a:rPr>
              <a:t>if_icmplt</a:t>
            </a:r>
            <a:endParaRPr lang="en-US" dirty="0" smtClean="0">
              <a:solidFill>
                <a:srgbClr val="3366FF"/>
              </a:solidFill>
            </a:endParaRPr>
          </a:p>
          <a:p>
            <a:pPr>
              <a:lnSpc>
                <a:spcPct val="90000"/>
              </a:lnSpc>
              <a:buFontTx/>
              <a:buNone/>
            </a:pPr>
            <a:r>
              <a:rPr lang="en-US" dirty="0" err="1" smtClean="0">
                <a:solidFill>
                  <a:srgbClr val="3366FF"/>
                </a:solidFill>
              </a:rPr>
              <a:t>if_icmpgt</a:t>
            </a:r>
            <a:endParaRPr lang="en-US" dirty="0" smtClean="0">
              <a:solidFill>
                <a:srgbClr val="3366FF"/>
              </a:solidFill>
            </a:endParaRPr>
          </a:p>
          <a:p>
            <a:pPr>
              <a:lnSpc>
                <a:spcPct val="90000"/>
              </a:lnSpc>
              <a:buFontTx/>
              <a:buNone/>
            </a:pPr>
            <a:r>
              <a:rPr lang="en-US" dirty="0" err="1" smtClean="0">
                <a:solidFill>
                  <a:srgbClr val="3366FF"/>
                </a:solidFill>
              </a:rPr>
              <a:t>if_icmple</a:t>
            </a:r>
            <a:endParaRPr lang="en-US" dirty="0" smtClean="0">
              <a:solidFill>
                <a:srgbClr val="3366FF"/>
              </a:solidFill>
            </a:endParaRPr>
          </a:p>
          <a:p>
            <a:pPr>
              <a:lnSpc>
                <a:spcPct val="90000"/>
              </a:lnSpc>
              <a:buFontTx/>
              <a:buNone/>
            </a:pPr>
            <a:r>
              <a:rPr lang="en-US" dirty="0" err="1" smtClean="0">
                <a:solidFill>
                  <a:srgbClr val="3366FF"/>
                </a:solidFill>
              </a:rPr>
              <a:t>if_icmpge</a:t>
            </a:r>
            <a:endParaRPr lang="en-US" dirty="0" smtClean="0">
              <a:solidFill>
                <a:srgbClr val="3366FF"/>
              </a:solidFill>
            </a:endParaRPr>
          </a:p>
          <a:p>
            <a:pPr>
              <a:lnSpc>
                <a:spcPct val="90000"/>
              </a:lnSpc>
              <a:buFontTx/>
              <a:buNone/>
            </a:pPr>
            <a:r>
              <a:rPr lang="en-US" dirty="0" err="1" smtClean="0">
                <a:solidFill>
                  <a:srgbClr val="3366FF"/>
                </a:solidFill>
              </a:rPr>
              <a:t>if_acmpeq</a:t>
            </a:r>
            <a:endParaRPr lang="en-US" dirty="0" smtClean="0">
              <a:solidFill>
                <a:srgbClr val="3366FF"/>
              </a:solidFill>
            </a:endParaRPr>
          </a:p>
          <a:p>
            <a:pPr>
              <a:lnSpc>
                <a:spcPct val="90000"/>
              </a:lnSpc>
              <a:buFontTx/>
              <a:buNone/>
            </a:pPr>
            <a:r>
              <a:rPr lang="en-US" dirty="0" err="1" smtClean="0">
                <a:solidFill>
                  <a:srgbClr val="3366FF"/>
                </a:solidFill>
              </a:rPr>
              <a:t>if_acmpne</a:t>
            </a:r>
            <a:endParaRPr lang="en-US" dirty="0" smtClean="0">
              <a:solidFill>
                <a:srgbClr val="3366FF"/>
              </a:solidFill>
            </a:endParaRPr>
          </a:p>
        </p:txBody>
      </p:sp>
      <p:sp>
        <p:nvSpPr>
          <p:cNvPr id="2" name="Title 1"/>
          <p:cNvSpPr>
            <a:spLocks noGrp="1"/>
          </p:cNvSpPr>
          <p:nvPr>
            <p:ph type="title"/>
          </p:nvPr>
        </p:nvSpPr>
        <p:spPr>
          <a:xfrm>
            <a:off x="0" y="274638"/>
            <a:ext cx="9296400" cy="1143000"/>
          </a:xfrm>
        </p:spPr>
        <p:txBody>
          <a:bodyPr>
            <a:normAutofit fontScale="90000"/>
          </a:bodyPr>
          <a:lstStyle/>
          <a:p>
            <a:r>
              <a:rPr lang="en-US" dirty="0"/>
              <a:t>Compare top two elements on </a:t>
            </a:r>
            <a:r>
              <a:rPr lang="en-US" dirty="0" smtClean="0"/>
              <a:t>stack (2)</a:t>
            </a:r>
            <a:endParaRPr lang="en-US" dirty="0"/>
          </a:p>
        </p:txBody>
      </p:sp>
      <p:sp>
        <p:nvSpPr>
          <p:cNvPr id="58371" name="AutoShape 5"/>
          <p:cNvSpPr>
            <a:spLocks/>
          </p:cNvSpPr>
          <p:nvPr/>
        </p:nvSpPr>
        <p:spPr bwMode="auto">
          <a:xfrm>
            <a:off x="2362200" y="1676400"/>
            <a:ext cx="914400" cy="2317750"/>
          </a:xfrm>
          <a:prstGeom prst="rightBrace">
            <a:avLst>
              <a:gd name="adj1" fmla="val 28472"/>
              <a:gd name="adj2" fmla="val 50000"/>
            </a:avLst>
          </a:prstGeom>
          <a:noFill/>
          <a:ln w="9525">
            <a:solidFill>
              <a:schemeClr val="tx1"/>
            </a:solidFill>
            <a:round/>
            <a:headEnd/>
            <a:tailEnd/>
          </a:ln>
        </p:spPr>
        <p:txBody>
          <a:bodyPr wrap="none" anchor="ctr"/>
          <a:lstStyle/>
          <a:p>
            <a:endParaRPr lang="en-US"/>
          </a:p>
        </p:txBody>
      </p:sp>
      <p:sp>
        <p:nvSpPr>
          <p:cNvPr id="58372" name="Text Box 6"/>
          <p:cNvSpPr txBox="1">
            <a:spLocks noChangeArrowheads="1"/>
          </p:cNvSpPr>
          <p:nvPr/>
        </p:nvSpPr>
        <p:spPr bwMode="auto">
          <a:xfrm>
            <a:off x="3580263" y="2362200"/>
            <a:ext cx="4800600" cy="946150"/>
          </a:xfrm>
          <a:prstGeom prst="rect">
            <a:avLst/>
          </a:prstGeom>
          <a:noFill/>
          <a:ln w="9525">
            <a:noFill/>
            <a:miter lim="800000"/>
            <a:headEnd/>
            <a:tailEnd/>
          </a:ln>
        </p:spPr>
        <p:txBody>
          <a:bodyPr>
            <a:spAutoFit/>
          </a:bodyPr>
          <a:lstStyle/>
          <a:p>
            <a:r>
              <a:rPr lang="en-US" sz="2800" dirty="0"/>
              <a:t>use </a:t>
            </a:r>
            <a:r>
              <a:rPr lang="en-US" sz="2800" dirty="0" err="1"/>
              <a:t>int</a:t>
            </a:r>
            <a:r>
              <a:rPr lang="en-US" sz="2800" dirty="0"/>
              <a:t> or </a:t>
            </a:r>
            <a:r>
              <a:rPr lang="en-US" sz="2800" dirty="0" err="1"/>
              <a:t>boolean</a:t>
            </a:r>
            <a:r>
              <a:rPr lang="en-US" sz="2800" dirty="0"/>
              <a:t> stack arguments</a:t>
            </a:r>
          </a:p>
        </p:txBody>
      </p:sp>
      <p:sp>
        <p:nvSpPr>
          <p:cNvPr id="58373" name="AutoShape 7"/>
          <p:cNvSpPr>
            <a:spLocks/>
          </p:cNvSpPr>
          <p:nvPr/>
        </p:nvSpPr>
        <p:spPr bwMode="auto">
          <a:xfrm>
            <a:off x="2478775" y="3994150"/>
            <a:ext cx="990600" cy="860425"/>
          </a:xfrm>
          <a:prstGeom prst="rightBrace">
            <a:avLst>
              <a:gd name="adj1" fmla="val 8333"/>
              <a:gd name="adj2" fmla="val 50000"/>
            </a:avLst>
          </a:prstGeom>
          <a:noFill/>
          <a:ln w="9525">
            <a:solidFill>
              <a:schemeClr val="tx1"/>
            </a:solidFill>
            <a:round/>
            <a:headEnd/>
            <a:tailEnd/>
          </a:ln>
        </p:spPr>
        <p:txBody>
          <a:bodyPr wrap="none" anchor="ctr"/>
          <a:lstStyle/>
          <a:p>
            <a:endParaRPr lang="en-US"/>
          </a:p>
        </p:txBody>
      </p:sp>
      <p:sp>
        <p:nvSpPr>
          <p:cNvPr id="58374" name="Text Box 8"/>
          <p:cNvSpPr txBox="1">
            <a:spLocks noChangeArrowheads="1"/>
          </p:cNvSpPr>
          <p:nvPr/>
        </p:nvSpPr>
        <p:spPr bwMode="auto">
          <a:xfrm>
            <a:off x="3581400" y="4164805"/>
            <a:ext cx="5138738" cy="519113"/>
          </a:xfrm>
          <a:prstGeom prst="rect">
            <a:avLst/>
          </a:prstGeom>
          <a:noFill/>
          <a:ln w="9525">
            <a:noFill/>
            <a:miter lim="800000"/>
            <a:headEnd/>
            <a:tailEnd/>
          </a:ln>
        </p:spPr>
        <p:txBody>
          <a:bodyPr wrap="none">
            <a:spAutoFit/>
          </a:bodyPr>
          <a:lstStyle/>
          <a:p>
            <a:r>
              <a:rPr lang="en-US" sz="2800" dirty="0"/>
              <a:t>use reference stack arguments</a:t>
            </a:r>
            <a:r>
              <a:rPr 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r>
              <a:rPr lang="en-US" smtClean="0"/>
              <a:t>A java class file is defined as a stream of 8-bit bytes consisting of a single ClassFile structure (where the structure is as in the C programming language): </a:t>
            </a:r>
          </a:p>
          <a:p>
            <a:r>
              <a:rPr lang="en-US" smtClean="0"/>
              <a:t>Tools will take care of most of the details of constructing a classfile, but it is useful to understand the overall structure. </a:t>
            </a:r>
          </a:p>
        </p:txBody>
      </p:sp>
      <p:sp>
        <p:nvSpPr>
          <p:cNvPr id="6146" name="Rectangle 2"/>
          <p:cNvSpPr>
            <a:spLocks noGrp="1" noChangeArrowheads="1"/>
          </p:cNvSpPr>
          <p:nvPr>
            <p:ph type="title"/>
          </p:nvPr>
        </p:nvSpPr>
        <p:spPr/>
        <p:txBody>
          <a:bodyPr/>
          <a:lstStyle/>
          <a:p>
            <a:pPr fontAlgn="auto">
              <a:spcAft>
                <a:spcPts val="0"/>
              </a:spcAft>
              <a:defRPr/>
            </a:pPr>
            <a:r>
              <a:rPr lang="en-US" sz="4000" smtClean="0"/>
              <a:t>Overview of the class file format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lstStyle/>
          <a:p>
            <a:r>
              <a:rPr lang="en-US" dirty="0" smtClean="0"/>
              <a:t>takes a destination (label) as operand and jumps unconditionally to that location </a:t>
            </a:r>
          </a:p>
          <a:p>
            <a:pPr lvl="1">
              <a:buFontTx/>
              <a:buNone/>
            </a:pPr>
            <a:endParaRPr lang="en-US" dirty="0" smtClean="0"/>
          </a:p>
          <a:p>
            <a:pPr lvl="1">
              <a:buFontTx/>
              <a:buNone/>
            </a:pPr>
            <a:endParaRPr lang="en-US" dirty="0" smtClean="0"/>
          </a:p>
          <a:p>
            <a:pPr lvl="1">
              <a:buFontTx/>
              <a:buNone/>
            </a:pPr>
            <a:r>
              <a:rPr lang="en-US" sz="3200" dirty="0" err="1" smtClean="0">
                <a:solidFill>
                  <a:srgbClr val="3366FF"/>
                </a:solidFill>
              </a:rPr>
              <a:t>goto</a:t>
            </a:r>
            <a:endParaRPr lang="en-US" sz="3200" dirty="0" smtClean="0">
              <a:solidFill>
                <a:srgbClr val="3366FF"/>
              </a:solidFill>
            </a:endParaRPr>
          </a:p>
          <a:p>
            <a:pPr>
              <a:buFontTx/>
              <a:buNone/>
            </a:pPr>
            <a:endParaRPr lang="en-US" sz="3600" dirty="0" smtClean="0">
              <a:solidFill>
                <a:srgbClr val="3366FF"/>
              </a:solidFill>
            </a:endParaRPr>
          </a:p>
        </p:txBody>
      </p:sp>
      <p:sp>
        <p:nvSpPr>
          <p:cNvPr id="2" name="Title 1"/>
          <p:cNvSpPr>
            <a:spLocks noGrp="1"/>
          </p:cNvSpPr>
          <p:nvPr>
            <p:ph type="title"/>
          </p:nvPr>
        </p:nvSpPr>
        <p:spPr/>
        <p:txBody>
          <a:bodyPr>
            <a:normAutofit fontScale="90000"/>
          </a:bodyPr>
          <a:lstStyle/>
          <a:p>
            <a:r>
              <a:rPr lang="en-US" dirty="0"/>
              <a:t>Unconditional branch</a:t>
            </a:r>
            <a:br>
              <a:rPr lang="en-US" dirty="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pPr lvl="1"/>
            <a:r>
              <a:rPr lang="en-US" dirty="0" smtClean="0">
                <a:solidFill>
                  <a:srgbClr val="3366FF"/>
                </a:solidFill>
              </a:rPr>
              <a:t>dup</a:t>
            </a:r>
          </a:p>
          <a:p>
            <a:pPr lvl="2"/>
            <a:r>
              <a:rPr lang="en-US" dirty="0" smtClean="0"/>
              <a:t>duplicates the top of the stack</a:t>
            </a:r>
          </a:p>
          <a:p>
            <a:pPr lvl="1"/>
            <a:r>
              <a:rPr lang="en-US" dirty="0" smtClean="0">
                <a:solidFill>
                  <a:srgbClr val="3366FF"/>
                </a:solidFill>
              </a:rPr>
              <a:t>swap</a:t>
            </a:r>
          </a:p>
          <a:p>
            <a:pPr lvl="2"/>
            <a:r>
              <a:rPr lang="en-US" dirty="0" smtClean="0"/>
              <a:t>swaps the top two elements of the stack</a:t>
            </a:r>
          </a:p>
          <a:p>
            <a:pPr lvl="1"/>
            <a:r>
              <a:rPr lang="en-US" dirty="0">
                <a:solidFill>
                  <a:srgbClr val="3366FF"/>
                </a:solidFill>
              </a:rPr>
              <a:t>pop</a:t>
            </a:r>
          </a:p>
          <a:p>
            <a:pPr lvl="2"/>
            <a:r>
              <a:rPr lang="en-US" dirty="0" smtClean="0"/>
              <a:t>removes element from top of stack</a:t>
            </a:r>
          </a:p>
          <a:p>
            <a:pPr lvl="1"/>
            <a:endParaRPr lang="en-US" dirty="0"/>
          </a:p>
          <a:p>
            <a:pPr lvl="1"/>
            <a:r>
              <a:rPr lang="en-US" dirty="0" smtClean="0"/>
              <a:t>there are more—see JVM spec</a:t>
            </a:r>
          </a:p>
          <a:p>
            <a:pPr>
              <a:buFontTx/>
              <a:buNone/>
            </a:pPr>
            <a:endParaRPr lang="en-US" dirty="0" smtClean="0"/>
          </a:p>
        </p:txBody>
      </p:sp>
      <p:sp>
        <p:nvSpPr>
          <p:cNvPr id="2" name="Title 1"/>
          <p:cNvSpPr>
            <a:spLocks noGrp="1"/>
          </p:cNvSpPr>
          <p:nvPr>
            <p:ph type="title"/>
          </p:nvPr>
        </p:nvSpPr>
        <p:spPr/>
        <p:txBody>
          <a:bodyPr/>
          <a:lstStyle/>
          <a:p>
            <a:r>
              <a:rPr lang="en-US" dirty="0" smtClean="0"/>
              <a:t>Stack manipulation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457200" y="1481138"/>
            <a:ext cx="8458200" cy="4525962"/>
          </a:xfrm>
        </p:spPr>
        <p:txBody>
          <a:bodyPr/>
          <a:lstStyle/>
          <a:p>
            <a:r>
              <a:rPr lang="en-US" sz="3600" dirty="0" smtClean="0"/>
              <a:t>Three instructions invoke methods.</a:t>
            </a:r>
          </a:p>
          <a:p>
            <a:pPr lvl="1"/>
            <a:r>
              <a:rPr lang="en-US" sz="3000" dirty="0" err="1" smtClean="0">
                <a:solidFill>
                  <a:srgbClr val="3366FF"/>
                </a:solidFill>
              </a:rPr>
              <a:t>invokevirtual</a:t>
            </a:r>
            <a:endParaRPr lang="en-US" sz="3000" dirty="0" smtClean="0">
              <a:solidFill>
                <a:srgbClr val="3366FF"/>
              </a:solidFill>
            </a:endParaRPr>
          </a:p>
          <a:p>
            <a:pPr lvl="2"/>
            <a:r>
              <a:rPr lang="en-US" sz="2600" dirty="0" smtClean="0"/>
              <a:t>for normal methods</a:t>
            </a:r>
          </a:p>
          <a:p>
            <a:pPr lvl="1"/>
            <a:r>
              <a:rPr lang="en-US" sz="3000" dirty="0" err="1" smtClean="0">
                <a:solidFill>
                  <a:srgbClr val="3366FF"/>
                </a:solidFill>
              </a:rPr>
              <a:t>invokestatic</a:t>
            </a:r>
            <a:endParaRPr lang="en-US" sz="3000" dirty="0" smtClean="0">
              <a:solidFill>
                <a:srgbClr val="3366FF"/>
              </a:solidFill>
            </a:endParaRPr>
          </a:p>
          <a:p>
            <a:pPr lvl="2"/>
            <a:r>
              <a:rPr lang="en-US" sz="2600" dirty="0" smtClean="0"/>
              <a:t>for static methods</a:t>
            </a:r>
          </a:p>
          <a:p>
            <a:pPr lvl="1"/>
            <a:r>
              <a:rPr lang="en-US" sz="3000" dirty="0" err="1" smtClean="0">
                <a:solidFill>
                  <a:srgbClr val="3366FF"/>
                </a:solidFill>
              </a:rPr>
              <a:t>invokespecial</a:t>
            </a:r>
            <a:endParaRPr lang="en-US" sz="3000" dirty="0" smtClean="0">
              <a:solidFill>
                <a:srgbClr val="3366FF"/>
              </a:solidFill>
            </a:endParaRPr>
          </a:p>
          <a:p>
            <a:pPr lvl="2"/>
            <a:r>
              <a:rPr lang="en-US" sz="2600" dirty="0" smtClean="0"/>
              <a:t>used during object initialization</a:t>
            </a:r>
          </a:p>
        </p:txBody>
      </p:sp>
      <p:sp>
        <p:nvSpPr>
          <p:cNvPr id="52226" name="Rectangle 2"/>
          <p:cNvSpPr>
            <a:spLocks noGrp="1" noChangeArrowheads="1"/>
          </p:cNvSpPr>
          <p:nvPr>
            <p:ph type="title"/>
          </p:nvPr>
        </p:nvSpPr>
        <p:spPr/>
        <p:txBody>
          <a:bodyPr/>
          <a:lstStyle/>
          <a:p>
            <a:pPr fontAlgn="auto">
              <a:spcAft>
                <a:spcPts val="0"/>
              </a:spcAft>
              <a:defRPr/>
            </a:pPr>
            <a:r>
              <a:rPr lang="en-US" dirty="0" smtClean="0"/>
              <a:t>		Method invocation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r>
              <a:rPr lang="en-US" sz="2800" dirty="0" err="1" smtClean="0">
                <a:solidFill>
                  <a:srgbClr val="3366FF"/>
                </a:solidFill>
              </a:rPr>
              <a:t>invokevirtual</a:t>
            </a:r>
            <a:r>
              <a:rPr lang="en-US" sz="2800" dirty="0" smtClean="0">
                <a:solidFill>
                  <a:srgbClr val="3366FF"/>
                </a:solidFill>
              </a:rPr>
              <a:t> </a:t>
            </a:r>
          </a:p>
          <a:p>
            <a:pPr lvl="1"/>
            <a:r>
              <a:rPr lang="en-US" sz="2400" dirty="0" smtClean="0"/>
              <a:t>Operands:  class name, method name, </a:t>
            </a:r>
            <a:r>
              <a:rPr lang="en-US" sz="2400" dirty="0" err="1" smtClean="0"/>
              <a:t>desciptor</a:t>
            </a:r>
            <a:endParaRPr lang="en-US" sz="2400" dirty="0" smtClean="0"/>
          </a:p>
          <a:p>
            <a:pPr lvl="1"/>
            <a:r>
              <a:rPr lang="en-US" sz="2400" dirty="0" smtClean="0"/>
              <a:t>Prior to the instruction, the stack should contain</a:t>
            </a:r>
          </a:p>
          <a:p>
            <a:pPr lvl="2"/>
            <a:r>
              <a:rPr lang="en-US" sz="2000" dirty="0" smtClean="0"/>
              <a:t>reference to object whose method is being invoked</a:t>
            </a:r>
          </a:p>
          <a:p>
            <a:pPr lvl="2"/>
            <a:r>
              <a:rPr lang="en-US" sz="2000" dirty="0" smtClean="0"/>
              <a:t>parameters of the method</a:t>
            </a:r>
          </a:p>
          <a:p>
            <a:pPr lvl="1"/>
            <a:r>
              <a:rPr lang="en-US" sz="2400" dirty="0" smtClean="0"/>
              <a:t>Execution causes a new frame to be created which invokes the indicated method.</a:t>
            </a:r>
          </a:p>
          <a:p>
            <a:pPr lvl="1"/>
            <a:r>
              <a:rPr lang="en-US" sz="2400" dirty="0" smtClean="0"/>
              <a:t>Parameters are automatically copied into the appropriate slots of the new frame’s local variable array and removed (along with the object reference) from the stack</a:t>
            </a:r>
          </a:p>
          <a:p>
            <a:pPr lvl="1"/>
            <a:r>
              <a:rPr lang="en-US" sz="2400" dirty="0" smtClean="0"/>
              <a:t>If the method returns a value, it will be left on top of the stack after the method terminates. </a:t>
            </a:r>
          </a:p>
        </p:txBody>
      </p:sp>
      <p:sp>
        <p:nvSpPr>
          <p:cNvPr id="2" name="Title 1"/>
          <p:cNvSpPr>
            <a:spLocks noGrp="1"/>
          </p:cNvSpPr>
          <p:nvPr>
            <p:ph type="title"/>
          </p:nvPr>
        </p:nvSpPr>
        <p:spPr/>
        <p:txBody>
          <a:bodyPr/>
          <a:lstStyle/>
          <a:p>
            <a:r>
              <a:rPr lang="en-US" dirty="0" smtClean="0"/>
              <a:t>Method invocation (2)</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r>
              <a:rPr lang="en-US" smtClean="0">
                <a:solidFill>
                  <a:srgbClr val="3366FF"/>
                </a:solidFill>
              </a:rPr>
              <a:t>invokestatic</a:t>
            </a:r>
          </a:p>
          <a:p>
            <a:pPr lvl="1"/>
            <a:r>
              <a:rPr lang="en-US" sz="2400" smtClean="0"/>
              <a:t>Operands:  class name, static method name, descriptor</a:t>
            </a:r>
          </a:p>
          <a:p>
            <a:pPr lvl="1"/>
            <a:r>
              <a:rPr lang="en-US" sz="2400" smtClean="0"/>
              <a:t>Prior to the instruction, the stack should contain the parameters of the method </a:t>
            </a:r>
          </a:p>
          <a:p>
            <a:pPr lvl="1"/>
            <a:r>
              <a:rPr lang="en-US" sz="2400" smtClean="0"/>
              <a:t>Execution causes a new frame to be created which invokes the indicated method.</a:t>
            </a:r>
          </a:p>
          <a:p>
            <a:pPr lvl="1"/>
            <a:r>
              <a:rPr lang="en-US" sz="2400" smtClean="0"/>
              <a:t>Parameters are automatically copied into the appropriate slots of the new frame’s local variable array and removed from the stack</a:t>
            </a:r>
          </a:p>
          <a:p>
            <a:pPr lvl="1"/>
            <a:r>
              <a:rPr lang="en-US" sz="2400" smtClean="0"/>
              <a:t>If the method returns a value, it will be left on top of the stack after the method terminates. </a:t>
            </a:r>
          </a:p>
        </p:txBody>
      </p:sp>
      <p:sp>
        <p:nvSpPr>
          <p:cNvPr id="2" name="Title 1"/>
          <p:cNvSpPr>
            <a:spLocks noGrp="1"/>
          </p:cNvSpPr>
          <p:nvPr>
            <p:ph type="title"/>
          </p:nvPr>
        </p:nvSpPr>
        <p:spPr/>
        <p:txBody>
          <a:bodyPr/>
          <a:lstStyle/>
          <a:p>
            <a:r>
              <a:rPr lang="en-US" dirty="0" smtClean="0"/>
              <a:t>Method invocation (3)</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r>
              <a:rPr lang="en-US" sz="2400" dirty="0" err="1" smtClean="0">
                <a:solidFill>
                  <a:srgbClr val="3366FF"/>
                </a:solidFill>
              </a:rPr>
              <a:t>invokespecial</a:t>
            </a:r>
            <a:endParaRPr lang="en-US" sz="2400" dirty="0" smtClean="0">
              <a:solidFill>
                <a:srgbClr val="3366FF"/>
              </a:solidFill>
            </a:endParaRPr>
          </a:p>
          <a:p>
            <a:pPr lvl="1"/>
            <a:r>
              <a:rPr lang="en-US" sz="2000" dirty="0" smtClean="0"/>
              <a:t>operands:  class name, initializer name—always “&lt;</a:t>
            </a:r>
            <a:r>
              <a:rPr lang="en-US" sz="2000" dirty="0" err="1" smtClean="0"/>
              <a:t>init</a:t>
            </a:r>
            <a:r>
              <a:rPr lang="en-US" sz="2000" dirty="0" smtClean="0"/>
              <a:t>&gt;”,  descriptor</a:t>
            </a:r>
          </a:p>
          <a:p>
            <a:pPr lvl="1"/>
            <a:r>
              <a:rPr lang="en-US" sz="2000" dirty="0" smtClean="0"/>
              <a:t>Prior to the instruction, the stack should contain</a:t>
            </a:r>
          </a:p>
          <a:p>
            <a:pPr lvl="2"/>
            <a:r>
              <a:rPr lang="en-US" sz="1800" dirty="0" smtClean="0"/>
              <a:t>reference to object whose method is being invoked</a:t>
            </a:r>
          </a:p>
          <a:p>
            <a:pPr lvl="2"/>
            <a:r>
              <a:rPr lang="en-US" sz="1800" dirty="0" smtClean="0"/>
              <a:t>parameters of the method</a:t>
            </a:r>
          </a:p>
          <a:p>
            <a:pPr lvl="1"/>
            <a:r>
              <a:rPr lang="en-US" sz="2000" dirty="0" smtClean="0"/>
              <a:t>Execution causes a new frame to be created which invokes the &lt;</a:t>
            </a:r>
            <a:r>
              <a:rPr lang="en-US" sz="2000" dirty="0" err="1" smtClean="0"/>
              <a:t>init</a:t>
            </a:r>
            <a:r>
              <a:rPr lang="en-US" sz="2000" dirty="0" smtClean="0"/>
              <a:t>&gt; method.</a:t>
            </a:r>
          </a:p>
          <a:p>
            <a:pPr lvl="1"/>
            <a:r>
              <a:rPr lang="en-US" sz="2000" dirty="0" smtClean="0"/>
              <a:t>Parameters are automatically copied into the appropriate slots of the new frame’s local variable array and removed (along with the object reference) from the stack</a:t>
            </a:r>
          </a:p>
          <a:p>
            <a:pPr lvl="1"/>
            <a:r>
              <a:rPr lang="en-US" sz="2000" dirty="0" smtClean="0"/>
              <a:t>This instruction is used to invoke the “&lt;</a:t>
            </a:r>
            <a:r>
              <a:rPr lang="en-US" sz="2000" dirty="0" err="1" smtClean="0"/>
              <a:t>init</a:t>
            </a:r>
            <a:r>
              <a:rPr lang="en-US" sz="2000" dirty="0" smtClean="0"/>
              <a:t>&gt;” method which must be called to initialize new objects.  </a:t>
            </a:r>
          </a:p>
        </p:txBody>
      </p:sp>
      <p:sp>
        <p:nvSpPr>
          <p:cNvPr id="2" name="Title 1"/>
          <p:cNvSpPr>
            <a:spLocks noGrp="1"/>
          </p:cNvSpPr>
          <p:nvPr>
            <p:ph type="title"/>
          </p:nvPr>
        </p:nvSpPr>
        <p:spPr/>
        <p:txBody>
          <a:bodyPr/>
          <a:lstStyle/>
          <a:p>
            <a:r>
              <a:rPr lang="en-US" dirty="0" smtClean="0"/>
              <a:t>Method invocation (4)</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p:txBody>
          <a:bodyPr/>
          <a:lstStyle/>
          <a:p>
            <a:r>
              <a:rPr lang="en-US" sz="2800" smtClean="0"/>
              <a:t>Remarks on parameters and return values</a:t>
            </a:r>
          </a:p>
          <a:p>
            <a:pPr lvl="1"/>
            <a:r>
              <a:rPr lang="en-US" sz="2400" smtClean="0"/>
              <a:t>Before a method is invoked, its arguments are placed on the operand stack in the order they appear in the descriptor, and after the reference to the object (if invokespecial or invokevirtual).  </a:t>
            </a:r>
          </a:p>
          <a:p>
            <a:pPr lvl="1"/>
            <a:r>
              <a:rPr lang="en-US" sz="2400" smtClean="0"/>
              <a:t>The invoke instruction then places these in the local variable array of the frame for the invoked method where they can be accessed as local variables. </a:t>
            </a:r>
          </a:p>
          <a:p>
            <a:pPr lvl="1"/>
            <a:r>
              <a:rPr lang="en-US" sz="2400" smtClean="0"/>
              <a:t>The return instruction leaves the result, if any on top of the stack of the caller. </a:t>
            </a:r>
            <a:br>
              <a:rPr lang="en-US" sz="2400" smtClean="0"/>
            </a:br>
            <a:r>
              <a:rPr lang="en-US" smtClean="0"/>
              <a:t> </a:t>
            </a:r>
          </a:p>
        </p:txBody>
      </p:sp>
      <p:sp>
        <p:nvSpPr>
          <p:cNvPr id="2" name="Title 1"/>
          <p:cNvSpPr>
            <a:spLocks noGrp="1"/>
          </p:cNvSpPr>
          <p:nvPr>
            <p:ph type="title"/>
          </p:nvPr>
        </p:nvSpPr>
        <p:spPr/>
        <p:txBody>
          <a:bodyPr/>
          <a:lstStyle/>
          <a:p>
            <a:r>
              <a:rPr lang="en-US" dirty="0" smtClean="0"/>
              <a:t>Method invocation (5)</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p:txBody>
          <a:bodyPr/>
          <a:lstStyle/>
          <a:p>
            <a:pPr>
              <a:lnSpc>
                <a:spcPct val="90000"/>
              </a:lnSpc>
            </a:pPr>
            <a:r>
              <a:rPr lang="en-US" sz="2000" dirty="0" smtClean="0"/>
              <a:t>The choice of return instruction depends on the type of result to be returned from the method.</a:t>
            </a:r>
          </a:p>
          <a:p>
            <a:pPr>
              <a:lnSpc>
                <a:spcPct val="90000"/>
              </a:lnSpc>
            </a:pPr>
            <a:r>
              <a:rPr lang="en-US" sz="2000" dirty="0" smtClean="0"/>
              <a:t>If a value is returned, it is placed on top of the stack before invoking return</a:t>
            </a:r>
          </a:p>
          <a:p>
            <a:pPr lvl="1">
              <a:lnSpc>
                <a:spcPct val="90000"/>
              </a:lnSpc>
              <a:buFontTx/>
              <a:buNone/>
            </a:pPr>
            <a:r>
              <a:rPr lang="en-US" sz="1800" dirty="0" smtClean="0"/>
              <a:t> </a:t>
            </a:r>
            <a:endParaRPr lang="en-US" sz="1800" b="1" i="1" dirty="0" smtClean="0"/>
          </a:p>
          <a:p>
            <a:pPr>
              <a:lnSpc>
                <a:spcPct val="90000"/>
              </a:lnSpc>
              <a:buFontTx/>
              <a:buNone/>
            </a:pPr>
            <a:r>
              <a:rPr lang="en-US" sz="2000" dirty="0" smtClean="0">
                <a:solidFill>
                  <a:srgbClr val="3366FF"/>
                </a:solidFill>
              </a:rPr>
              <a:t>return</a:t>
            </a:r>
          </a:p>
          <a:p>
            <a:pPr lvl="1">
              <a:lnSpc>
                <a:spcPct val="90000"/>
              </a:lnSpc>
              <a:buFontTx/>
              <a:buNone/>
            </a:pPr>
            <a:r>
              <a:rPr lang="en-US" sz="1800" dirty="0" smtClean="0"/>
              <a:t>used to return from methods with void type</a:t>
            </a:r>
          </a:p>
          <a:p>
            <a:pPr lvl="1">
              <a:lnSpc>
                <a:spcPct val="90000"/>
              </a:lnSpc>
              <a:buFontTx/>
              <a:buNone/>
            </a:pPr>
            <a:endParaRPr lang="en-US" sz="1800" dirty="0" smtClean="0">
              <a:solidFill>
                <a:srgbClr val="FF0066"/>
              </a:solidFill>
            </a:endParaRPr>
          </a:p>
          <a:p>
            <a:pPr>
              <a:lnSpc>
                <a:spcPct val="90000"/>
              </a:lnSpc>
              <a:buFontTx/>
              <a:buNone/>
            </a:pPr>
            <a:r>
              <a:rPr lang="en-US" sz="2000" dirty="0" err="1" smtClean="0">
                <a:solidFill>
                  <a:srgbClr val="3366FF"/>
                </a:solidFill>
              </a:rPr>
              <a:t>ireturn</a:t>
            </a:r>
            <a:endParaRPr lang="en-US" sz="2000" dirty="0" smtClean="0">
              <a:solidFill>
                <a:srgbClr val="3366FF"/>
              </a:solidFill>
            </a:endParaRPr>
          </a:p>
          <a:p>
            <a:pPr lvl="1">
              <a:lnSpc>
                <a:spcPct val="90000"/>
              </a:lnSpc>
              <a:buFontTx/>
              <a:buNone/>
            </a:pPr>
            <a:r>
              <a:rPr lang="en-US" sz="1800" dirty="0" smtClean="0"/>
              <a:t>used to return from methods that return an </a:t>
            </a:r>
            <a:r>
              <a:rPr lang="en-US" sz="1800" dirty="0" err="1" smtClean="0"/>
              <a:t>int</a:t>
            </a:r>
            <a:endParaRPr lang="en-US" sz="1800" dirty="0" smtClean="0"/>
          </a:p>
          <a:p>
            <a:pPr lvl="1">
              <a:lnSpc>
                <a:spcPct val="90000"/>
              </a:lnSpc>
              <a:buFontTx/>
              <a:buNone/>
            </a:pPr>
            <a:r>
              <a:rPr lang="en-US" sz="1800" dirty="0" smtClean="0"/>
              <a:t>before calling, load the </a:t>
            </a:r>
            <a:r>
              <a:rPr lang="en-US" sz="1800" dirty="0" err="1" smtClean="0"/>
              <a:t>int</a:t>
            </a:r>
            <a:r>
              <a:rPr lang="en-US" sz="1800" dirty="0" smtClean="0"/>
              <a:t> to be returned on top of the stack</a:t>
            </a:r>
          </a:p>
          <a:p>
            <a:pPr lvl="1">
              <a:lnSpc>
                <a:spcPct val="90000"/>
              </a:lnSpc>
              <a:buFontTx/>
              <a:buNone/>
            </a:pPr>
            <a:endParaRPr lang="en-US" sz="1800" dirty="0" smtClean="0"/>
          </a:p>
          <a:p>
            <a:pPr>
              <a:lnSpc>
                <a:spcPct val="90000"/>
              </a:lnSpc>
              <a:buFontTx/>
              <a:buNone/>
            </a:pPr>
            <a:r>
              <a:rPr lang="en-US" sz="2000" dirty="0" err="1" smtClean="0">
                <a:solidFill>
                  <a:srgbClr val="3366FF"/>
                </a:solidFill>
              </a:rPr>
              <a:t>areturn</a:t>
            </a:r>
            <a:endParaRPr lang="en-US" sz="2000" dirty="0" smtClean="0">
              <a:solidFill>
                <a:srgbClr val="3366FF"/>
              </a:solidFill>
            </a:endParaRPr>
          </a:p>
          <a:p>
            <a:pPr lvl="1">
              <a:lnSpc>
                <a:spcPct val="90000"/>
              </a:lnSpc>
              <a:buFontTx/>
              <a:buNone/>
            </a:pPr>
            <a:r>
              <a:rPr lang="en-US" sz="1800" dirty="0" smtClean="0"/>
              <a:t>used to return from methods that return an object reference</a:t>
            </a:r>
          </a:p>
          <a:p>
            <a:pPr lvl="1">
              <a:lnSpc>
                <a:spcPct val="90000"/>
              </a:lnSpc>
              <a:buFontTx/>
              <a:buNone/>
            </a:pPr>
            <a:r>
              <a:rPr lang="en-US" sz="1800" dirty="0" smtClean="0"/>
              <a:t>before calling, load the reference to be returned on top of the stack </a:t>
            </a:r>
            <a:r>
              <a:rPr lang="en-US" sz="2000" dirty="0" smtClean="0"/>
              <a:t> </a:t>
            </a:r>
            <a:endParaRPr lang="en-US" sz="2000" dirty="0" smtClean="0">
              <a:solidFill>
                <a:srgbClr val="3366FF"/>
              </a:solidFill>
            </a:endParaRPr>
          </a:p>
        </p:txBody>
      </p:sp>
      <p:sp>
        <p:nvSpPr>
          <p:cNvPr id="2" name="Title 1"/>
          <p:cNvSpPr>
            <a:spLocks noGrp="1"/>
          </p:cNvSpPr>
          <p:nvPr>
            <p:ph type="title"/>
          </p:nvPr>
        </p:nvSpPr>
        <p:spPr/>
        <p:txBody>
          <a:bodyPr/>
          <a:lstStyle/>
          <a:p>
            <a:r>
              <a:rPr lang="en-US" dirty="0" smtClean="0"/>
              <a:t>Returning from a method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normAutofit lnSpcReduction="10000"/>
          </a:bodyPr>
          <a:lstStyle/>
          <a:p>
            <a:pPr marL="365760" indent="-256032" fontAlgn="auto">
              <a:spcAft>
                <a:spcPts val="0"/>
              </a:spcAft>
              <a:buFont typeface="Wingdings 3"/>
              <a:buChar char=""/>
              <a:defRPr/>
            </a:pPr>
            <a:r>
              <a:rPr lang="en-US" sz="2800" smtClean="0"/>
              <a:t>Instantiate objects using the </a:t>
            </a:r>
            <a:r>
              <a:rPr lang="en-US" sz="2800" b="1" i="1" smtClean="0"/>
              <a:t>new</a:t>
            </a:r>
            <a:r>
              <a:rPr lang="en-US" sz="2800" smtClean="0"/>
              <a:t> instruction.  </a:t>
            </a:r>
          </a:p>
          <a:p>
            <a:pPr marL="621792" lvl="1" fontAlgn="auto">
              <a:spcBef>
                <a:spcPts val="324"/>
              </a:spcBef>
              <a:spcAft>
                <a:spcPts val="0"/>
              </a:spcAft>
              <a:buFont typeface="Verdana"/>
              <a:buChar char="◦"/>
              <a:defRPr/>
            </a:pPr>
            <a:r>
              <a:rPr lang="en-US" sz="2400" smtClean="0"/>
              <a:t>this leaves the address of the newly created object on top of the stack</a:t>
            </a:r>
          </a:p>
          <a:p>
            <a:pPr marL="365760" indent="-256032" fontAlgn="auto">
              <a:spcAft>
                <a:spcPts val="0"/>
              </a:spcAft>
              <a:buFont typeface="Wingdings 3"/>
              <a:buChar char=""/>
              <a:defRPr/>
            </a:pPr>
            <a:r>
              <a:rPr lang="en-US" sz="2800" smtClean="0"/>
              <a:t>This must be immediately followed by an invocation of its init method using invokespecial.</a:t>
            </a:r>
          </a:p>
          <a:p>
            <a:pPr marL="621792" lvl="1" fontAlgn="auto">
              <a:spcBef>
                <a:spcPts val="324"/>
              </a:spcBef>
              <a:spcAft>
                <a:spcPts val="0"/>
              </a:spcAft>
              <a:buFont typeface="Verdana"/>
              <a:buChar char="◦"/>
              <a:defRPr/>
            </a:pPr>
            <a:r>
              <a:rPr lang="en-US" sz="2400" smtClean="0"/>
              <a:t>Since invokespecial will consume the reference, we dup it first</a:t>
            </a:r>
          </a:p>
          <a:p>
            <a:pPr marL="365760" indent="-256032" fontAlgn="auto">
              <a:spcAft>
                <a:spcPts val="0"/>
              </a:spcAft>
              <a:buFont typeface="Wingdings 3"/>
              <a:buChar char=""/>
              <a:defRPr/>
            </a:pPr>
            <a:r>
              <a:rPr lang="en-US" sz="2800" smtClean="0">
                <a:solidFill>
                  <a:srgbClr val="0000FF"/>
                </a:solidFill>
              </a:rPr>
              <a:t>new</a:t>
            </a:r>
          </a:p>
          <a:p>
            <a:pPr marL="621792" lvl="1" fontAlgn="auto">
              <a:spcBef>
                <a:spcPts val="324"/>
              </a:spcBef>
              <a:spcAft>
                <a:spcPts val="0"/>
              </a:spcAft>
              <a:buFont typeface="Verdana"/>
              <a:buChar char="◦"/>
              <a:defRPr/>
            </a:pPr>
            <a:r>
              <a:rPr lang="en-US" sz="2400" smtClean="0"/>
              <a:t>operand:  fully qualified class name</a:t>
            </a:r>
          </a:p>
          <a:p>
            <a:pPr marL="621792" lvl="1" fontAlgn="auto">
              <a:spcBef>
                <a:spcPts val="324"/>
              </a:spcBef>
              <a:spcAft>
                <a:spcPts val="0"/>
              </a:spcAft>
              <a:buFontTx/>
              <a:buNone/>
              <a:defRPr/>
            </a:pPr>
            <a:endParaRPr lang="en-US" sz="2400" smtClean="0"/>
          </a:p>
          <a:p>
            <a:pPr marL="365760" indent="-256032" fontAlgn="auto">
              <a:spcAft>
                <a:spcPts val="0"/>
              </a:spcAft>
              <a:buFontTx/>
              <a:buNone/>
              <a:defRPr/>
            </a:pPr>
            <a:endParaRPr lang="en-US" sz="2800" b="1" smtClean="0"/>
          </a:p>
        </p:txBody>
      </p:sp>
      <p:sp>
        <p:nvSpPr>
          <p:cNvPr id="67586" name="Rectangle 2"/>
          <p:cNvSpPr>
            <a:spLocks noGrp="1" noChangeArrowheads="1"/>
          </p:cNvSpPr>
          <p:nvPr>
            <p:ph type="title"/>
          </p:nvPr>
        </p:nvSpPr>
        <p:spPr/>
        <p:txBody>
          <a:bodyPr/>
          <a:lstStyle/>
          <a:p>
            <a:pPr fontAlgn="auto">
              <a:spcAft>
                <a:spcPts val="0"/>
              </a:spcAft>
              <a:defRPr/>
            </a:pPr>
            <a:r>
              <a:rPr lang="en-US" smtClean="0"/>
              <a:t>Instantiating objects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p:txBody>
          <a:bodyPr>
            <a:normAutofit fontScale="92500" lnSpcReduction="20000"/>
          </a:bodyPr>
          <a:lstStyle/>
          <a:p>
            <a:pPr marL="365760" indent="-256032" fontAlgn="auto">
              <a:lnSpc>
                <a:spcPct val="80000"/>
              </a:lnSpc>
              <a:spcAft>
                <a:spcPts val="0"/>
              </a:spcAft>
              <a:buFontTx/>
              <a:buNone/>
              <a:defRPr/>
            </a:pPr>
            <a:r>
              <a:rPr lang="en-US" sz="1600" b="1" smtClean="0"/>
              <a:t>Example:  </a:t>
            </a:r>
          </a:p>
          <a:p>
            <a:pPr marL="365760" indent="-256032" fontAlgn="auto">
              <a:lnSpc>
                <a:spcPct val="80000"/>
              </a:lnSpc>
              <a:spcAft>
                <a:spcPts val="0"/>
              </a:spcAft>
              <a:buFontTx/>
              <a:buNone/>
              <a:defRPr/>
            </a:pPr>
            <a:r>
              <a:rPr lang="en-US" sz="1600" smtClean="0"/>
              <a:t>class MyClass</a:t>
            </a:r>
          </a:p>
          <a:p>
            <a:pPr marL="365760" indent="-256032" fontAlgn="auto">
              <a:lnSpc>
                <a:spcPct val="80000"/>
              </a:lnSpc>
              <a:spcAft>
                <a:spcPts val="0"/>
              </a:spcAft>
              <a:buFontTx/>
              <a:buNone/>
              <a:defRPr/>
            </a:pPr>
            <a:r>
              <a:rPr lang="en-US" sz="1600" smtClean="0"/>
              <a:t>{  static ten;</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r>
              <a:rPr lang="en-US" sz="1600" smtClean="0"/>
              <a:t>  ten = new Integer(10);</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endParaRPr lang="en-US" sz="1600" smtClean="0"/>
          </a:p>
          <a:p>
            <a:pPr marL="365760" indent="-256032" fontAlgn="auto">
              <a:lnSpc>
                <a:spcPct val="80000"/>
              </a:lnSpc>
              <a:spcAft>
                <a:spcPts val="0"/>
              </a:spcAft>
              <a:buFontTx/>
              <a:buNone/>
              <a:defRPr/>
            </a:pPr>
            <a:endParaRPr lang="en-US" sz="1600" smtClean="0"/>
          </a:p>
          <a:p>
            <a:pPr marL="365760" indent="-256032" fontAlgn="auto">
              <a:lnSpc>
                <a:spcPct val="80000"/>
              </a:lnSpc>
              <a:spcAft>
                <a:spcPts val="0"/>
              </a:spcAft>
              <a:buFontTx/>
              <a:buNone/>
              <a:defRPr/>
            </a:pPr>
            <a:r>
              <a:rPr lang="en-US" sz="1600" smtClean="0"/>
              <a:t>//create an uninitialized Integer object and leave a reference on top of the stack.</a:t>
            </a:r>
          </a:p>
          <a:p>
            <a:pPr marL="365760" indent="-256032" fontAlgn="auto">
              <a:lnSpc>
                <a:spcPct val="80000"/>
              </a:lnSpc>
              <a:spcAft>
                <a:spcPts val="0"/>
              </a:spcAft>
              <a:buFontTx/>
              <a:buNone/>
              <a:defRPr/>
            </a:pPr>
            <a:r>
              <a:rPr lang="en-US" sz="1600" smtClean="0">
                <a:solidFill>
                  <a:srgbClr val="0000FF"/>
                </a:solidFill>
              </a:rPr>
              <a:t>new      “java/lang/Integer”   </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//duplicate the reference, since one reference will be consumed in the call to init</a:t>
            </a:r>
          </a:p>
          <a:p>
            <a:pPr marL="365760" indent="-256032" fontAlgn="auto">
              <a:lnSpc>
                <a:spcPct val="80000"/>
              </a:lnSpc>
              <a:spcAft>
                <a:spcPts val="0"/>
              </a:spcAft>
              <a:buFontTx/>
              <a:buNone/>
              <a:defRPr/>
            </a:pPr>
            <a:r>
              <a:rPr lang="en-US" sz="1600" smtClean="0">
                <a:solidFill>
                  <a:srgbClr val="0000FF"/>
                </a:solidFill>
              </a:rPr>
              <a:t>dup</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//this initializer takes an int parameter, load it onto the stack</a:t>
            </a:r>
          </a:p>
          <a:p>
            <a:pPr marL="365760" indent="-256032" fontAlgn="auto">
              <a:lnSpc>
                <a:spcPct val="80000"/>
              </a:lnSpc>
              <a:spcAft>
                <a:spcPts val="0"/>
              </a:spcAft>
              <a:buFontTx/>
              <a:buNone/>
              <a:defRPr/>
            </a:pPr>
            <a:r>
              <a:rPr lang="en-US" sz="1600" smtClean="0">
                <a:solidFill>
                  <a:srgbClr val="0000FF"/>
                </a:solidFill>
              </a:rPr>
              <a:t>ldc 10</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//invoke the &lt;init&gt; method.  The parameter and reference to object consumed</a:t>
            </a:r>
          </a:p>
          <a:p>
            <a:pPr marL="365760" indent="-256032" fontAlgn="auto">
              <a:lnSpc>
                <a:spcPct val="80000"/>
              </a:lnSpc>
              <a:spcAft>
                <a:spcPts val="0"/>
              </a:spcAft>
              <a:buFontTx/>
              <a:buNone/>
              <a:defRPr/>
            </a:pPr>
            <a:r>
              <a:rPr lang="en-US" sz="1600" smtClean="0">
                <a:solidFill>
                  <a:srgbClr val="0000FF"/>
                </a:solidFill>
              </a:rPr>
              <a:t>invokespecial    “java/lang/Integer”     ”&lt;init&gt;”        ”(I)V”</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//store the remaining reference to the object in the static variable ten</a:t>
            </a:r>
          </a:p>
          <a:p>
            <a:pPr marL="365760" indent="-256032" fontAlgn="auto">
              <a:lnSpc>
                <a:spcPct val="80000"/>
              </a:lnSpc>
              <a:spcAft>
                <a:spcPts val="0"/>
              </a:spcAft>
              <a:buFontTx/>
              <a:buNone/>
              <a:defRPr/>
            </a:pPr>
            <a:r>
              <a:rPr lang="en-US" sz="1600" smtClean="0">
                <a:solidFill>
                  <a:srgbClr val="0000FF"/>
                </a:solidFill>
              </a:rPr>
              <a:t>putstatic    “MyClass”     ”ten”      ”Ljava/lang/Integer;”</a:t>
            </a:r>
          </a:p>
          <a:p>
            <a:pPr marL="365760" indent="-256032" fontAlgn="auto">
              <a:lnSpc>
                <a:spcPct val="80000"/>
              </a:lnSpc>
              <a:spcAft>
                <a:spcPts val="0"/>
              </a:spcAft>
              <a:buFontTx/>
              <a:buNone/>
              <a:defRPr/>
            </a:pPr>
            <a:endParaRPr lang="en-US" sz="1600" smtClean="0">
              <a:solidFill>
                <a:srgbClr val="0000FF"/>
              </a:solidFill>
            </a:endParaRPr>
          </a:p>
        </p:txBody>
      </p:sp>
      <p:sp>
        <p:nvSpPr>
          <p:cNvPr id="2" name="Title 1"/>
          <p:cNvSpPr>
            <a:spLocks noGrp="1"/>
          </p:cNvSpPr>
          <p:nvPr>
            <p:ph type="title"/>
          </p:nvPr>
        </p:nvSpPr>
        <p:spPr/>
        <p:txBody>
          <a:bodyPr/>
          <a:lstStyle/>
          <a:p>
            <a:r>
              <a:rPr lang="en-US" dirty="0" smtClean="0"/>
              <a:t>Example: object instantiation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533400" y="304800"/>
            <a:ext cx="8229600" cy="6172200"/>
          </a:xfrm>
        </p:spPr>
        <p:txBody>
          <a:bodyPr/>
          <a:lstStyle/>
          <a:p>
            <a:pPr>
              <a:lnSpc>
                <a:spcPct val="90000"/>
              </a:lnSpc>
              <a:buFontTx/>
              <a:buNone/>
            </a:pPr>
            <a:r>
              <a:rPr lang="en-US" sz="2400" smtClean="0"/>
              <a:t>ClassFile { </a:t>
            </a:r>
          </a:p>
          <a:p>
            <a:pPr>
              <a:lnSpc>
                <a:spcPct val="9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90000"/>
              </a:lnSpc>
              <a:buFontTx/>
              <a:buNone/>
            </a:pPr>
            <a:r>
              <a:rPr lang="en-US" sz="2400" smtClean="0"/>
              <a:t>} </a:t>
            </a:r>
          </a:p>
          <a:p>
            <a:pPr>
              <a:lnSpc>
                <a:spcPct val="90000"/>
              </a:lnSpc>
            </a:pPr>
            <a:endParaRPr lang="en-US" sz="24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lnSpcReduction="10000"/>
          </a:bodyPr>
          <a:lstStyle/>
          <a:p>
            <a:pPr marL="365760" indent="-256032" fontAlgn="auto">
              <a:spcAft>
                <a:spcPts val="0"/>
              </a:spcAft>
              <a:buFont typeface="Wingdings 3"/>
              <a:buChar char=""/>
              <a:defRPr/>
            </a:pPr>
            <a:r>
              <a:rPr lang="en-US" sz="2800" smtClean="0"/>
              <a:t>The JVM verifies the source code before executing it.  </a:t>
            </a:r>
          </a:p>
          <a:p>
            <a:pPr marL="621792" lvl="1" fontAlgn="auto">
              <a:spcBef>
                <a:spcPts val="324"/>
              </a:spcBef>
              <a:spcAft>
                <a:spcPts val="0"/>
              </a:spcAft>
              <a:buFont typeface="Verdana"/>
              <a:buChar char="◦"/>
              <a:defRPr/>
            </a:pPr>
            <a:r>
              <a:rPr lang="en-US" sz="2400" smtClean="0"/>
              <a:t>This includes type checking and ensuring that the code satisfies certain well-formed conditions.  </a:t>
            </a:r>
          </a:p>
          <a:p>
            <a:pPr marL="621792" lvl="1" fontAlgn="auto">
              <a:spcBef>
                <a:spcPts val="324"/>
              </a:spcBef>
              <a:spcAft>
                <a:spcPts val="0"/>
              </a:spcAft>
              <a:buFont typeface="Verdana"/>
              <a:buChar char="◦"/>
              <a:defRPr/>
            </a:pPr>
            <a:r>
              <a:rPr lang="en-US" sz="2400" smtClean="0"/>
              <a:t>It is possible that a compiler will generate code that does not pass verification (but conforming Java compilers only generate code that will pass verification)</a:t>
            </a:r>
          </a:p>
          <a:p>
            <a:pPr marL="621792" lvl="1" fontAlgn="auto">
              <a:spcBef>
                <a:spcPts val="324"/>
              </a:spcBef>
              <a:spcAft>
                <a:spcPts val="0"/>
              </a:spcAft>
              <a:buFont typeface="Verdana"/>
              <a:buChar char="◦"/>
              <a:defRPr/>
            </a:pPr>
            <a:r>
              <a:rPr lang="en-US" sz="2400" smtClean="0"/>
              <a:t>In some cases, this will be due to programmer errors, in others it will indicate a problem with your code generation. </a:t>
            </a:r>
          </a:p>
          <a:p>
            <a:pPr marL="859536" lvl="2" fontAlgn="auto">
              <a:spcAft>
                <a:spcPts val="0"/>
              </a:spcAft>
              <a:buFont typeface="Wingdings 2"/>
              <a:buChar char=""/>
              <a:defRPr/>
            </a:pPr>
            <a:r>
              <a:rPr lang="en-US" sz="2000" smtClean="0"/>
              <a:t>Example:  method without a return statement</a:t>
            </a:r>
          </a:p>
        </p:txBody>
      </p:sp>
      <p:sp>
        <p:nvSpPr>
          <p:cNvPr id="115714" name="Rectangle 2"/>
          <p:cNvSpPr>
            <a:spLocks noGrp="1" noChangeArrowheads="1"/>
          </p:cNvSpPr>
          <p:nvPr>
            <p:ph type="title"/>
          </p:nvPr>
        </p:nvSpPr>
        <p:spPr/>
        <p:txBody>
          <a:bodyPr/>
          <a:lstStyle/>
          <a:p>
            <a:pPr fontAlgn="auto">
              <a:spcAft>
                <a:spcPts val="0"/>
              </a:spcAft>
              <a:defRPr/>
            </a:pPr>
            <a:r>
              <a:rPr lang="en-US" dirty="0" smtClean="0"/>
              <a:t>JVM verification</a:t>
            </a:r>
          </a:p>
        </p:txBody>
      </p:sp>
    </p:spTree>
    <p:extLst>
      <p:ext uri="{BB962C8B-B14F-4D97-AF65-F5344CB8AC3E}">
        <p14:creationId xmlns:p14="http://schemas.microsoft.com/office/powerpoint/2010/main" val="3714565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p:txBody>
          <a:bodyPr/>
          <a:lstStyle/>
          <a:p>
            <a:r>
              <a:rPr lang="en-US" smtClean="0"/>
              <a:t>Typical verification errors:</a:t>
            </a:r>
          </a:p>
          <a:p>
            <a:pPr lvl="1"/>
            <a:r>
              <a:rPr lang="en-US" smtClean="0"/>
              <a:t>“falling off the end of the code”.</a:t>
            </a:r>
          </a:p>
          <a:p>
            <a:pPr lvl="2"/>
            <a:r>
              <a:rPr lang="en-US" smtClean="0"/>
              <a:t>problem is a missing return statement </a:t>
            </a:r>
          </a:p>
          <a:p>
            <a:pPr lvl="1"/>
            <a:r>
              <a:rPr lang="en-US" smtClean="0"/>
              <a:t>“unequal stack sizes”</a:t>
            </a:r>
          </a:p>
          <a:p>
            <a:pPr lvl="2"/>
            <a:r>
              <a:rPr lang="en-US" smtClean="0"/>
              <a:t>problem is that you have branching code where the alternative paths have different effects on the stack.  This indicates a problem with code generation</a:t>
            </a:r>
          </a:p>
          <a:p>
            <a:pPr lvl="2"/>
            <a:r>
              <a:rPr lang="en-US" smtClean="0"/>
              <a:t>it is likely to come up with if and while statements</a:t>
            </a:r>
          </a:p>
          <a:p>
            <a:endParaRPr lang="en-US" smtClean="0"/>
          </a:p>
        </p:txBody>
      </p:sp>
      <p:sp>
        <p:nvSpPr>
          <p:cNvPr id="116738" name="Rectangle 2"/>
          <p:cNvSpPr>
            <a:spLocks noGrp="1" noChangeArrowheads="1"/>
          </p:cNvSpPr>
          <p:nvPr>
            <p:ph type="title"/>
          </p:nvPr>
        </p:nvSpPr>
        <p:spPr/>
        <p:txBody>
          <a:bodyPr/>
          <a:lstStyle/>
          <a:p>
            <a:pPr fontAlgn="auto">
              <a:spcAft>
                <a:spcPts val="0"/>
              </a:spcAft>
              <a:defRPr/>
            </a:pPr>
            <a:r>
              <a:rPr lang="en-US" smtClean="0"/>
              <a:t> </a:t>
            </a:r>
          </a:p>
        </p:txBody>
      </p:sp>
    </p:spTree>
    <p:extLst>
      <p:ext uri="{BB962C8B-B14F-4D97-AF65-F5344CB8AC3E}">
        <p14:creationId xmlns:p14="http://schemas.microsoft.com/office/powerpoint/2010/main" val="4000525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a:lnSpc>
                <a:spcPct val="90000"/>
              </a:lnSpc>
            </a:pPr>
            <a:r>
              <a:rPr lang="en-US" sz="2800" dirty="0" err="1" smtClean="0"/>
              <a:t>javap</a:t>
            </a:r>
            <a:endParaRPr lang="en-US" sz="2800" dirty="0" smtClean="0"/>
          </a:p>
          <a:p>
            <a:pPr lvl="1">
              <a:lnSpc>
                <a:spcPct val="90000"/>
              </a:lnSpc>
            </a:pPr>
            <a:r>
              <a:rPr lang="en-US" sz="2400" dirty="0" smtClean="0"/>
              <a:t>comes with the Java distribution</a:t>
            </a:r>
          </a:p>
          <a:p>
            <a:pPr lvl="1">
              <a:lnSpc>
                <a:spcPct val="90000"/>
              </a:lnSpc>
            </a:pPr>
            <a:r>
              <a:rPr lang="en-US" sz="2400" dirty="0" smtClean="0"/>
              <a:t>parses a class file</a:t>
            </a:r>
          </a:p>
          <a:p>
            <a:pPr>
              <a:lnSpc>
                <a:spcPct val="90000"/>
              </a:lnSpc>
            </a:pPr>
            <a:r>
              <a:rPr lang="en-US" sz="2400" dirty="0" smtClean="0"/>
              <a:t>eclipse class file byte code viewer</a:t>
            </a:r>
            <a:endParaRPr lang="en-US" dirty="0" smtClean="0"/>
          </a:p>
        </p:txBody>
      </p:sp>
      <p:sp>
        <p:nvSpPr>
          <p:cNvPr id="69634" name="Rectangle 2"/>
          <p:cNvSpPr>
            <a:spLocks noGrp="1" noChangeArrowheads="1"/>
          </p:cNvSpPr>
          <p:nvPr>
            <p:ph type="title"/>
          </p:nvPr>
        </p:nvSpPr>
        <p:spPr/>
        <p:txBody>
          <a:bodyPr/>
          <a:lstStyle/>
          <a:p>
            <a:pPr fontAlgn="auto">
              <a:spcAft>
                <a:spcPts val="0"/>
              </a:spcAft>
              <a:defRPr/>
            </a:pPr>
            <a:r>
              <a:rPr lang="en-US" smtClean="0"/>
              <a:t>Tools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457200" y="1143000"/>
            <a:ext cx="8001000" cy="5029200"/>
          </a:xfrm>
        </p:spPr>
        <p:txBody>
          <a:bodyPr>
            <a:normAutofit fontScale="92500"/>
          </a:bodyPr>
          <a:lstStyle/>
          <a:p>
            <a:pPr marL="365760" indent="-256032" fontAlgn="auto">
              <a:spcAft>
                <a:spcPts val="0"/>
              </a:spcAft>
              <a:buFont typeface="Wingdings 3"/>
              <a:buChar char=""/>
              <a:defRPr/>
            </a:pPr>
            <a:r>
              <a:rPr lang="en-US" sz="2800" dirty="0" smtClean="0"/>
              <a:t>comes with the standard java distribution.  </a:t>
            </a:r>
          </a:p>
          <a:p>
            <a:pPr marL="365760" indent="-256032" fontAlgn="auto">
              <a:spcAft>
                <a:spcPts val="0"/>
              </a:spcAft>
              <a:buFont typeface="Wingdings 3"/>
              <a:buChar char=""/>
              <a:defRPr/>
            </a:pPr>
            <a:r>
              <a:rPr lang="en-US" sz="2800" dirty="0" err="1" smtClean="0"/>
              <a:t>javap</a:t>
            </a:r>
            <a:r>
              <a:rPr lang="en-US" sz="2800" dirty="0" smtClean="0"/>
              <a:t> –c X will decompile the </a:t>
            </a:r>
            <a:r>
              <a:rPr lang="en-US" sz="2800" dirty="0" err="1" smtClean="0"/>
              <a:t>classfile</a:t>
            </a:r>
            <a:r>
              <a:rPr lang="en-US" sz="2800" dirty="0" smtClean="0"/>
              <a:t> </a:t>
            </a:r>
            <a:r>
              <a:rPr lang="en-US" sz="2800" dirty="0" err="1" smtClean="0"/>
              <a:t>X.class</a:t>
            </a:r>
            <a:r>
              <a:rPr lang="en-US" sz="2800" dirty="0" smtClean="0"/>
              <a:t> and show the corresponding java code.  </a:t>
            </a:r>
          </a:p>
          <a:p>
            <a:pPr marL="365760" indent="-256032" fontAlgn="auto">
              <a:spcAft>
                <a:spcPts val="0"/>
              </a:spcAft>
              <a:buFont typeface="Wingdings 3"/>
              <a:buChar char=""/>
              <a:defRPr/>
            </a:pPr>
            <a:r>
              <a:rPr lang="en-US" sz="2800" dirty="0" err="1" smtClean="0"/>
              <a:t>javap</a:t>
            </a:r>
            <a:r>
              <a:rPr lang="en-US" sz="2800" dirty="0" smtClean="0"/>
              <a:t> –c –v X gives a more verbose output.  </a:t>
            </a:r>
          </a:p>
          <a:p>
            <a:pPr marL="365760" indent="-256032" fontAlgn="auto">
              <a:spcAft>
                <a:spcPts val="0"/>
              </a:spcAft>
              <a:buFont typeface="Wingdings 3"/>
              <a:buChar char=""/>
              <a:defRPr/>
            </a:pPr>
            <a:r>
              <a:rPr lang="en-US" sz="2800" dirty="0" smtClean="0"/>
              <a:t>Two ways to use </a:t>
            </a:r>
            <a:r>
              <a:rPr lang="en-US" sz="2800" dirty="0" err="1" smtClean="0"/>
              <a:t>javap</a:t>
            </a:r>
            <a:endParaRPr lang="en-US" sz="2800" dirty="0" smtClean="0"/>
          </a:p>
          <a:p>
            <a:pPr marL="621792" lvl="1" fontAlgn="auto">
              <a:spcBef>
                <a:spcPts val="324"/>
              </a:spcBef>
              <a:spcAft>
                <a:spcPts val="0"/>
              </a:spcAft>
              <a:buFont typeface="Verdana"/>
              <a:buChar char="◦"/>
              <a:defRPr/>
            </a:pPr>
            <a:r>
              <a:rPr lang="en-US" sz="2400" dirty="0" smtClean="0"/>
              <a:t>inspect the byte code that your compiler generates to ensure that it is what you think it is.  </a:t>
            </a:r>
          </a:p>
          <a:p>
            <a:pPr marL="621792" lvl="1" fontAlgn="auto">
              <a:spcBef>
                <a:spcPts val="324"/>
              </a:spcBef>
              <a:spcAft>
                <a:spcPts val="0"/>
              </a:spcAft>
              <a:buFont typeface="Verdana"/>
              <a:buChar char="◦"/>
              <a:defRPr/>
            </a:pPr>
            <a:r>
              <a:rPr lang="en-US" sz="2400" dirty="0" smtClean="0"/>
              <a:t> find out how to generate code to do something by writing a little java program that does that, compiling it, and then using </a:t>
            </a:r>
            <a:r>
              <a:rPr lang="en-US" sz="2400" dirty="0" err="1" smtClean="0"/>
              <a:t>javap</a:t>
            </a:r>
            <a:r>
              <a:rPr lang="en-US" sz="2400" dirty="0" smtClean="0"/>
              <a:t> to decompile the </a:t>
            </a:r>
            <a:r>
              <a:rPr lang="en-US" sz="2400" dirty="0" err="1" smtClean="0"/>
              <a:t>classfile</a:t>
            </a:r>
            <a:r>
              <a:rPr lang="en-US" sz="2400" dirty="0" smtClean="0"/>
              <a:t>.</a:t>
            </a:r>
          </a:p>
          <a:p>
            <a:pPr marL="365760" indent="-256032" fontAlgn="auto">
              <a:spcAft>
                <a:spcPts val="0"/>
              </a:spcAft>
              <a:buFont typeface="Wingdings 3"/>
              <a:buChar char=""/>
              <a:defRPr/>
            </a:pPr>
            <a:r>
              <a:rPr lang="en-US" sz="2800" dirty="0" err="1" smtClean="0"/>
              <a:t>javap</a:t>
            </a:r>
            <a:r>
              <a:rPr lang="en-US" sz="2800" dirty="0" smtClean="0"/>
              <a:t> –c X  </a:t>
            </a:r>
          </a:p>
        </p:txBody>
      </p:sp>
      <p:sp>
        <p:nvSpPr>
          <p:cNvPr id="70659" name="Rectangle 4"/>
          <p:cNvSpPr>
            <a:spLocks noGrp="1" noChangeArrowheads="1"/>
          </p:cNvSpPr>
          <p:nvPr>
            <p:ph type="title"/>
          </p:nvPr>
        </p:nvSpPr>
        <p:spPr/>
        <p:txBody>
          <a:bodyPr/>
          <a:lstStyle/>
          <a:p>
            <a:pPr fontAlgn="auto">
              <a:spcAft>
                <a:spcPts val="0"/>
              </a:spcAft>
              <a:defRPr/>
            </a:pPr>
            <a:r>
              <a:rPr lang="en-US" smtClean="0"/>
              <a:t>javap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a:xfrm>
            <a:off x="457200" y="381000"/>
            <a:ext cx="8686800" cy="5745163"/>
          </a:xfrm>
        </p:spPr>
        <p:txBody>
          <a:bodyPr/>
          <a:lstStyle/>
          <a:p>
            <a:pPr>
              <a:buFontTx/>
              <a:buNone/>
            </a:pPr>
            <a:r>
              <a:rPr lang="en-US" b="1" smtClean="0"/>
              <a:t>Compiled from "X.java"</a:t>
            </a:r>
          </a:p>
          <a:p>
            <a:pPr>
              <a:buFontTx/>
              <a:buNone/>
            </a:pPr>
            <a:r>
              <a:rPr lang="en-US" b="1" smtClean="0"/>
              <a:t>class X extends java.lang.Object{</a:t>
            </a:r>
          </a:p>
          <a:p>
            <a:pPr>
              <a:buFontTx/>
              <a:buNone/>
            </a:pPr>
            <a:r>
              <a:rPr lang="en-US" b="1" smtClean="0"/>
              <a:t>static int x;</a:t>
            </a:r>
          </a:p>
          <a:p>
            <a:pPr>
              <a:buFontTx/>
              <a:buNone/>
            </a:pPr>
            <a:r>
              <a:rPr lang="en-US" b="1" smtClean="0"/>
              <a:t>X();</a:t>
            </a:r>
          </a:p>
          <a:p>
            <a:pPr>
              <a:buFontTx/>
              <a:buNone/>
            </a:pPr>
            <a:r>
              <a:rPr lang="en-US" b="1" smtClean="0"/>
              <a:t>  Code:</a:t>
            </a:r>
          </a:p>
          <a:p>
            <a:pPr>
              <a:buFontTx/>
              <a:buNone/>
            </a:pPr>
            <a:r>
              <a:rPr lang="en-US" b="1" smtClean="0"/>
              <a:t>   0:	aload_0</a:t>
            </a:r>
          </a:p>
          <a:p>
            <a:pPr>
              <a:buFontTx/>
              <a:buNone/>
            </a:pPr>
            <a:r>
              <a:rPr lang="en-US" b="1" smtClean="0"/>
              <a:t>   1:	invokespecial	#1; </a:t>
            </a:r>
            <a:endParaRPr lang="en-US" smtClean="0"/>
          </a:p>
          <a:p>
            <a:pPr>
              <a:buFontTx/>
              <a:buNone/>
            </a:pPr>
            <a:r>
              <a:rPr lang="en-US" smtClean="0"/>
              <a:t>         </a:t>
            </a:r>
            <a:r>
              <a:rPr lang="en-US" b="1" smtClean="0"/>
              <a:t>//Method java/lang/Object."&lt;init&gt;":()V</a:t>
            </a:r>
          </a:p>
          <a:p>
            <a:pPr>
              <a:buFontTx/>
              <a:buNone/>
            </a:pPr>
            <a:r>
              <a:rPr lang="en-US" b="1" smtClean="0"/>
              <a:t>   4:	return</a:t>
            </a:r>
          </a:p>
          <a:p>
            <a:pPr>
              <a:buFontTx/>
              <a:buNone/>
            </a:pPr>
            <a:endParaRPr lang="en-US" b="1" smtClean="0"/>
          </a:p>
        </p:txBody>
      </p:sp>
      <p:sp>
        <p:nvSpPr>
          <p:cNvPr id="79875" name="AutoShape 6"/>
          <p:cNvSpPr>
            <a:spLocks noChangeArrowheads="1"/>
          </p:cNvSpPr>
          <p:nvPr/>
        </p:nvSpPr>
        <p:spPr bwMode="auto">
          <a:xfrm>
            <a:off x="5943600" y="1524000"/>
            <a:ext cx="3200400" cy="2895600"/>
          </a:xfrm>
          <a:prstGeom prst="irregularSeal1">
            <a:avLst/>
          </a:prstGeom>
          <a:solidFill>
            <a:schemeClr val="accent1"/>
          </a:solidFill>
          <a:ln w="9525">
            <a:solidFill>
              <a:schemeClr val="tx1"/>
            </a:solidFill>
            <a:miter lim="800000"/>
            <a:headEnd/>
            <a:tailEnd/>
          </a:ln>
        </p:spPr>
        <p:txBody>
          <a:bodyPr wrap="none" anchor="ctr"/>
          <a:lstStyle/>
          <a:p>
            <a:pPr algn="ctr"/>
            <a:r>
              <a:rPr lang="en-US" sz="2800"/>
              <a:t>&lt;init&gt; method </a:t>
            </a:r>
          </a:p>
          <a:p>
            <a:pPr algn="ctr"/>
            <a:r>
              <a:rPr lang="en-US" sz="2800"/>
              <a:t>for class X</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pPr>
              <a:lnSpc>
                <a:spcPct val="80000"/>
              </a:lnSpc>
              <a:buFontTx/>
              <a:buNone/>
            </a:pPr>
            <a:r>
              <a:rPr lang="en-US" sz="2800" b="1" smtClean="0"/>
              <a:t>static int inc(int);</a:t>
            </a:r>
          </a:p>
          <a:p>
            <a:pPr>
              <a:lnSpc>
                <a:spcPct val="80000"/>
              </a:lnSpc>
              <a:buFontTx/>
              <a:buNone/>
            </a:pPr>
            <a:r>
              <a:rPr lang="en-US" sz="2800" b="1" smtClean="0"/>
              <a:t>  Code:</a:t>
            </a:r>
          </a:p>
          <a:p>
            <a:pPr>
              <a:lnSpc>
                <a:spcPct val="80000"/>
              </a:lnSpc>
              <a:buFontTx/>
              <a:buNone/>
            </a:pPr>
            <a:r>
              <a:rPr lang="en-US" sz="2800" b="1" smtClean="0"/>
              <a:t>   0:	iload_0</a:t>
            </a:r>
          </a:p>
          <a:p>
            <a:pPr>
              <a:lnSpc>
                <a:spcPct val="80000"/>
              </a:lnSpc>
              <a:buFontTx/>
              <a:buNone/>
            </a:pPr>
            <a:r>
              <a:rPr lang="en-US" sz="2800" b="1" smtClean="0"/>
              <a:t>   1:	iconst_2</a:t>
            </a:r>
          </a:p>
          <a:p>
            <a:pPr>
              <a:lnSpc>
                <a:spcPct val="80000"/>
              </a:lnSpc>
              <a:buFontTx/>
              <a:buNone/>
            </a:pPr>
            <a:r>
              <a:rPr lang="en-US" sz="2800" b="1" smtClean="0"/>
              <a:t>   2:	imul</a:t>
            </a:r>
          </a:p>
          <a:p>
            <a:pPr>
              <a:lnSpc>
                <a:spcPct val="80000"/>
              </a:lnSpc>
              <a:buFontTx/>
              <a:buNone/>
            </a:pPr>
            <a:r>
              <a:rPr lang="en-US" sz="2800" b="1" smtClean="0"/>
              <a:t>   3:	istore_1</a:t>
            </a:r>
          </a:p>
          <a:p>
            <a:pPr>
              <a:lnSpc>
                <a:spcPct val="80000"/>
              </a:lnSpc>
              <a:buFontTx/>
              <a:buNone/>
            </a:pPr>
            <a:r>
              <a:rPr lang="en-US" sz="2800" b="1" smtClean="0"/>
              <a:t>   4:	getstatic	#2; //Field x:I</a:t>
            </a:r>
          </a:p>
          <a:p>
            <a:pPr>
              <a:lnSpc>
                <a:spcPct val="80000"/>
              </a:lnSpc>
              <a:buFontTx/>
              <a:buNone/>
            </a:pPr>
            <a:r>
              <a:rPr lang="en-US" sz="2800" b="1" smtClean="0"/>
              <a:t>   7:	iload_1</a:t>
            </a:r>
          </a:p>
          <a:p>
            <a:pPr>
              <a:lnSpc>
                <a:spcPct val="80000"/>
              </a:lnSpc>
              <a:buFontTx/>
              <a:buNone/>
            </a:pPr>
            <a:r>
              <a:rPr lang="en-US" sz="2800" b="1" smtClean="0"/>
              <a:t>   8:	iadd</a:t>
            </a:r>
          </a:p>
          <a:p>
            <a:pPr>
              <a:lnSpc>
                <a:spcPct val="80000"/>
              </a:lnSpc>
              <a:buFontTx/>
              <a:buNone/>
            </a:pPr>
            <a:r>
              <a:rPr lang="en-US" sz="2800" b="1" smtClean="0"/>
              <a:t>   9:	ireturn</a:t>
            </a:r>
          </a:p>
          <a:p>
            <a:pPr>
              <a:lnSpc>
                <a:spcPct val="80000"/>
              </a:lnSpc>
              <a:buFontTx/>
              <a:buNone/>
            </a:pPr>
            <a:endParaRPr lang="en-US" sz="2800" b="1" smtClean="0"/>
          </a:p>
        </p:txBody>
      </p:sp>
      <p:sp>
        <p:nvSpPr>
          <p:cNvPr id="80899" name="AutoShape 4"/>
          <p:cNvSpPr>
            <a:spLocks noChangeArrowheads="1"/>
          </p:cNvSpPr>
          <p:nvPr/>
        </p:nvSpPr>
        <p:spPr bwMode="auto">
          <a:xfrm>
            <a:off x="4495800" y="304800"/>
            <a:ext cx="4419600" cy="3200400"/>
          </a:xfrm>
          <a:prstGeom prst="irregularSeal2">
            <a:avLst/>
          </a:prstGeom>
          <a:solidFill>
            <a:schemeClr val="accent1"/>
          </a:solidFill>
          <a:ln w="9525">
            <a:solidFill>
              <a:schemeClr val="tx1"/>
            </a:solidFill>
            <a:miter lim="800000"/>
            <a:headEnd/>
            <a:tailEnd/>
          </a:ln>
        </p:spPr>
        <p:txBody>
          <a:bodyPr wrap="none" anchor="ctr"/>
          <a:lstStyle/>
          <a:p>
            <a:pPr algn="ctr"/>
            <a:r>
              <a:rPr lang="en-US" sz="3200"/>
              <a:t>bytecode for </a:t>
            </a:r>
          </a:p>
          <a:p>
            <a:pPr algn="ctr"/>
            <a:r>
              <a:rPr lang="en-US" sz="3200"/>
              <a:t>method inc</a:t>
            </a:r>
          </a:p>
        </p:txBody>
      </p:sp>
      <p:sp>
        <p:nvSpPr>
          <p:cNvPr id="80900" name="AutoShape 5"/>
          <p:cNvSpPr>
            <a:spLocks noChangeArrowheads="1"/>
          </p:cNvSpPr>
          <p:nvPr/>
        </p:nvSpPr>
        <p:spPr bwMode="auto">
          <a:xfrm>
            <a:off x="4191000" y="4876800"/>
            <a:ext cx="4724400" cy="1676400"/>
          </a:xfrm>
          <a:prstGeom prst="wedgeRoundRectCallout">
            <a:avLst>
              <a:gd name="adj1" fmla="val -60315"/>
              <a:gd name="adj2" fmla="val -72157"/>
              <a:gd name="adj3" fmla="val 16667"/>
            </a:avLst>
          </a:prstGeom>
          <a:solidFill>
            <a:schemeClr val="folHlink"/>
          </a:solidFill>
          <a:ln w="9525">
            <a:solidFill>
              <a:schemeClr val="tx1"/>
            </a:solidFill>
            <a:miter lim="800000"/>
            <a:headEnd/>
            <a:tailEnd/>
          </a:ln>
        </p:spPr>
        <p:txBody>
          <a:bodyPr/>
          <a:lstStyle/>
          <a:p>
            <a:pPr algn="ctr"/>
            <a:r>
              <a:rPr lang="en-US" sz="2400"/>
              <a:t>#2 is an index in the constant pool  The comment tells you what it is.  Use the –verbose switch to see the constant pool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457200" y="457200"/>
            <a:ext cx="8229600" cy="5943600"/>
          </a:xfrm>
        </p:spPr>
        <p:txBody>
          <a:bodyPr/>
          <a:lstStyle/>
          <a:p>
            <a:pPr>
              <a:lnSpc>
                <a:spcPct val="90000"/>
              </a:lnSpc>
              <a:buFontTx/>
              <a:buNone/>
            </a:pPr>
            <a:r>
              <a:rPr lang="en-US" sz="2400" b="1" smtClean="0"/>
              <a:t>public static void main(java.lang.String[]);</a:t>
            </a:r>
          </a:p>
          <a:p>
            <a:pPr>
              <a:lnSpc>
                <a:spcPct val="90000"/>
              </a:lnSpc>
              <a:buFontTx/>
              <a:buNone/>
            </a:pPr>
            <a:r>
              <a:rPr lang="en-US" sz="2400" b="1" smtClean="0"/>
              <a:t>  Code:</a:t>
            </a:r>
          </a:p>
          <a:p>
            <a:pPr>
              <a:lnSpc>
                <a:spcPct val="90000"/>
              </a:lnSpc>
              <a:buFontTx/>
              <a:buNone/>
            </a:pPr>
            <a:r>
              <a:rPr lang="en-US" sz="2400" b="1" smtClean="0"/>
              <a:t>   0:	iconst_5</a:t>
            </a:r>
          </a:p>
          <a:p>
            <a:pPr>
              <a:lnSpc>
                <a:spcPct val="90000"/>
              </a:lnSpc>
              <a:buFontTx/>
              <a:buNone/>
            </a:pPr>
            <a:r>
              <a:rPr lang="en-US" sz="2400" b="1" smtClean="0"/>
              <a:t>   1:	putstatic	#2; //Field x:I</a:t>
            </a:r>
          </a:p>
          <a:p>
            <a:pPr>
              <a:lnSpc>
                <a:spcPct val="90000"/>
              </a:lnSpc>
              <a:buFontTx/>
              <a:buNone/>
            </a:pPr>
            <a:r>
              <a:rPr lang="en-US" sz="2400" b="1" smtClean="0"/>
              <a:t>   4:	iconst_3</a:t>
            </a:r>
          </a:p>
          <a:p>
            <a:pPr>
              <a:lnSpc>
                <a:spcPct val="90000"/>
              </a:lnSpc>
              <a:buFontTx/>
              <a:buNone/>
            </a:pPr>
            <a:r>
              <a:rPr lang="en-US" sz="2400" b="1" smtClean="0"/>
              <a:t>   5:	invokestatic	#3; //Method inc:(I)I</a:t>
            </a:r>
          </a:p>
          <a:p>
            <a:pPr>
              <a:lnSpc>
                <a:spcPct val="90000"/>
              </a:lnSpc>
              <a:buFontTx/>
              <a:buNone/>
            </a:pPr>
            <a:r>
              <a:rPr lang="en-US" sz="2400" b="1" smtClean="0"/>
              <a:t>   8:	putstatic	#2; //Field x:I</a:t>
            </a:r>
          </a:p>
          <a:p>
            <a:pPr>
              <a:lnSpc>
                <a:spcPct val="90000"/>
              </a:lnSpc>
              <a:buFontTx/>
              <a:buNone/>
            </a:pPr>
            <a:r>
              <a:rPr lang="en-US" sz="2400" b="1" smtClean="0"/>
              <a:t>   11:getstatic	#4; </a:t>
            </a:r>
          </a:p>
          <a:p>
            <a:pPr>
              <a:lnSpc>
                <a:spcPct val="90000"/>
              </a:lnSpc>
              <a:buFontTx/>
              <a:buNone/>
            </a:pPr>
            <a:r>
              <a:rPr lang="en-US" sz="2400" b="1" smtClean="0"/>
              <a:t>         //Field java/lang/System.out:Ljava/io/PrintStream;</a:t>
            </a:r>
          </a:p>
          <a:p>
            <a:pPr>
              <a:lnSpc>
                <a:spcPct val="90000"/>
              </a:lnSpc>
              <a:buFontTx/>
              <a:buNone/>
            </a:pPr>
            <a:r>
              <a:rPr lang="en-US" sz="2400" b="1" smtClean="0"/>
              <a:t>   14:getstatic	#2; //Field x:I</a:t>
            </a:r>
          </a:p>
          <a:p>
            <a:pPr>
              <a:lnSpc>
                <a:spcPct val="90000"/>
              </a:lnSpc>
              <a:buFontTx/>
              <a:buNone/>
            </a:pPr>
            <a:r>
              <a:rPr lang="en-US" sz="2400" b="1" smtClean="0"/>
              <a:t>   17:invokevirtual	#5; //Method java/io/PrintStream.println:(I)</a:t>
            </a:r>
          </a:p>
          <a:p>
            <a:pPr>
              <a:lnSpc>
                <a:spcPct val="90000"/>
              </a:lnSpc>
              <a:buFontTx/>
              <a:buNone/>
            </a:pPr>
            <a:r>
              <a:rPr lang="en-US" sz="2400" b="1" smtClean="0"/>
              <a:t>   20:return</a:t>
            </a:r>
          </a:p>
          <a:p>
            <a:pPr>
              <a:lnSpc>
                <a:spcPct val="90000"/>
              </a:lnSpc>
              <a:buFontTx/>
              <a:buNone/>
            </a:pPr>
            <a:r>
              <a:rPr lang="en-US" sz="2400" b="1" smtClean="0"/>
              <a:t>}</a:t>
            </a:r>
          </a:p>
          <a:p>
            <a:pPr>
              <a:lnSpc>
                <a:spcPct val="90000"/>
              </a:lnSpc>
              <a:buFontTx/>
              <a:buNone/>
            </a:pPr>
            <a:endParaRPr lang="en-US" sz="2400" b="1" smtClean="0"/>
          </a:p>
          <a:p>
            <a:pPr>
              <a:lnSpc>
                <a:spcPct val="90000"/>
              </a:lnSpc>
            </a:pPr>
            <a:endParaRPr lang="en-US" sz="2000" smtClean="0">
              <a:solidFill>
                <a:srgbClr val="3366FF"/>
              </a:solidFill>
            </a:endParaRPr>
          </a:p>
          <a:p>
            <a:pPr>
              <a:lnSpc>
                <a:spcPct val="90000"/>
              </a:lnSpc>
              <a:buFontTx/>
              <a:buNone/>
            </a:pPr>
            <a:endParaRPr lang="en-US" sz="2000" smtClean="0">
              <a:solidFill>
                <a:srgbClr val="3366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1600200" y="0"/>
            <a:ext cx="6199188" cy="6858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endParaRPr lang="en-US" sz="2800" smtClean="0">
              <a:solidFill>
                <a:srgbClr val="3366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r>
              <a:rPr lang="en-US" sz="2800" smtClean="0"/>
              <a:t>Generated code for f</a:t>
            </a:r>
          </a:p>
          <a:p>
            <a:pPr>
              <a:lnSpc>
                <a:spcPct val="80000"/>
              </a:lnSpc>
              <a:buFontTx/>
              <a:buNone/>
            </a:pPr>
            <a:r>
              <a:rPr lang="en-US" sz="2800" smtClean="0"/>
              <a:t>	</a:t>
            </a:r>
            <a:r>
              <a:rPr lang="en-US" sz="2800" smtClean="0">
                <a:solidFill>
                  <a:srgbClr val="3366FF"/>
                </a:solidFill>
              </a:rPr>
              <a:t>iload 0; </a:t>
            </a:r>
          </a:p>
          <a:p>
            <a:pPr>
              <a:lnSpc>
                <a:spcPct val="80000"/>
              </a:lnSpc>
              <a:buFontTx/>
              <a:buNone/>
            </a:pPr>
            <a:r>
              <a:rPr lang="en-US" sz="2800" smtClean="0">
                <a:solidFill>
                  <a:srgbClr val="3366FF"/>
                </a:solidFill>
              </a:rPr>
              <a:t>	iload 1; </a:t>
            </a:r>
          </a:p>
          <a:p>
            <a:pPr>
              <a:lnSpc>
                <a:spcPct val="80000"/>
              </a:lnSpc>
              <a:buFontTx/>
              <a:buNone/>
            </a:pPr>
            <a:r>
              <a:rPr lang="en-US" sz="2800" smtClean="0">
                <a:solidFill>
                  <a:srgbClr val="3366FF"/>
                </a:solidFill>
              </a:rPr>
              <a:t>	iadd; </a:t>
            </a:r>
          </a:p>
          <a:p>
            <a:pPr>
              <a:lnSpc>
                <a:spcPct val="80000"/>
              </a:lnSpc>
              <a:buFontTx/>
              <a:buNone/>
            </a:pPr>
            <a:r>
              <a:rPr lang="en-US" sz="2800" smtClean="0">
                <a:solidFill>
                  <a:srgbClr val="3366FF"/>
                </a:solidFill>
              </a:rPr>
              <a:t>	ireturn; </a:t>
            </a:r>
          </a:p>
          <a:p>
            <a:pPr>
              <a:lnSpc>
                <a:spcPct val="80000"/>
              </a:lnSpc>
              <a:buFontTx/>
              <a:buNone/>
            </a:pPr>
            <a:endParaRPr lang="en-US" sz="2800" smtClean="0">
              <a:solidFill>
                <a:srgbClr val="3366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457200"/>
            <a:ext cx="8229600" cy="6172200"/>
          </a:xfrm>
        </p:spPr>
        <p:txBody>
          <a:bodyPr/>
          <a:lstStyle/>
          <a:p>
            <a:pPr>
              <a:lnSpc>
                <a:spcPct val="80000"/>
              </a:lnSpc>
              <a:buFontTx/>
              <a:buNone/>
            </a:pPr>
            <a:r>
              <a:rPr lang="en-US" sz="2400" smtClean="0"/>
              <a:t>ClassFile { </a:t>
            </a:r>
          </a:p>
          <a:p>
            <a:pPr>
              <a:lnSpc>
                <a:spcPct val="80000"/>
              </a:lnSpc>
              <a:buFontTx/>
              <a:buNone/>
            </a:pPr>
            <a:r>
              <a:rPr lang="en-US" sz="3600" smtClean="0"/>
              <a:t>  	</a:t>
            </a:r>
            <a:r>
              <a:rPr lang="en-US" sz="2800" smtClean="0">
                <a:solidFill>
                  <a:srgbClr val="3366FF"/>
                </a:solidFill>
              </a:rPr>
              <a:t>u4 magic; </a:t>
            </a:r>
          </a:p>
          <a:p>
            <a:pPr>
              <a:lnSpc>
                <a:spcPct val="80000"/>
              </a:lnSpc>
              <a:buFontTx/>
              <a:buNone/>
            </a:pPr>
            <a:r>
              <a:rPr lang="en-US" sz="2800" smtClean="0">
                <a:solidFill>
                  <a:srgbClr val="3366FF"/>
                </a:solidFill>
              </a:rPr>
              <a:t>   	u2 minor_version; </a:t>
            </a:r>
          </a:p>
          <a:p>
            <a:pPr>
              <a:lnSpc>
                <a:spcPct val="80000"/>
              </a:lnSpc>
              <a:buFontTx/>
              <a:buNone/>
            </a:pPr>
            <a:r>
              <a:rPr lang="en-US" sz="2800" smtClean="0">
                <a:solidFill>
                  <a:srgbClr val="3366FF"/>
                </a:solidFill>
              </a:rPr>
              <a:t>   	u2 major_version</a:t>
            </a:r>
            <a:r>
              <a:rPr lang="en-US" sz="2400" smtClean="0">
                <a:solidFill>
                  <a:srgbClr val="3366FF"/>
                </a:solidFill>
              </a:rPr>
              <a:t>; </a:t>
            </a:r>
            <a:br>
              <a:rPr lang="en-US" sz="2400" smtClean="0">
                <a:solidFill>
                  <a:srgbClr val="3366FF"/>
                </a:solidFill>
              </a:rPr>
            </a:br>
            <a:r>
              <a:rPr lang="en-US" sz="2400" smtClean="0"/>
              <a:t>u2 constant_pool_count; </a:t>
            </a:r>
            <a:br>
              <a:rPr lang="en-US" sz="2400" smtClean="0"/>
            </a:br>
            <a:r>
              <a:rPr lang="en-US" sz="2400" smtClean="0"/>
              <a:t>cp_info constant_pool[constant_pool_count-1]; </a:t>
            </a:r>
            <a:br>
              <a:rPr lang="en-US" sz="2400" smtClean="0"/>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17411" name="AutoShape 6"/>
          <p:cNvSpPr>
            <a:spLocks noChangeArrowheads="1"/>
          </p:cNvSpPr>
          <p:nvPr/>
        </p:nvSpPr>
        <p:spPr bwMode="auto">
          <a:xfrm>
            <a:off x="4876800" y="304800"/>
            <a:ext cx="3810000" cy="3657600"/>
          </a:xfrm>
          <a:prstGeom prst="wedgeRectCallout">
            <a:avLst>
              <a:gd name="adj1" fmla="val -73667"/>
              <a:gd name="adj2" fmla="val -13065"/>
            </a:avLst>
          </a:prstGeom>
          <a:solidFill>
            <a:schemeClr val="accent1"/>
          </a:solidFill>
          <a:ln w="9525">
            <a:solidFill>
              <a:schemeClr val="tx1"/>
            </a:solidFill>
            <a:miter lim="800000"/>
            <a:headEnd/>
            <a:tailEnd/>
          </a:ln>
        </p:spPr>
        <p:txBody>
          <a:bodyPr/>
          <a:lstStyle/>
          <a:p>
            <a:r>
              <a:rPr lang="en-US" sz="2800"/>
              <a:t>These values are fixed.  Magic=0xCAFEBABE </a:t>
            </a:r>
            <a:r>
              <a:rPr lang="en-US" sz="3600"/>
              <a:t> </a:t>
            </a:r>
            <a:r>
              <a:rPr lang="en-US" sz="2800"/>
              <a:t>and indicates that this is a Java class file, the others indicate the classfile version</a:t>
            </a:r>
          </a:p>
          <a:p>
            <a:endParaRPr lang="en-US"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endParaRPr lang="en-US" sz="2800" smtClean="0">
              <a:solidFill>
                <a:srgbClr val="3366FF"/>
              </a:solidFill>
            </a:endParaRPr>
          </a:p>
          <a:p>
            <a:pPr>
              <a:lnSpc>
                <a:spcPct val="80000"/>
              </a:lnSpc>
              <a:buFontTx/>
              <a:buNone/>
            </a:pPr>
            <a:r>
              <a:rPr lang="en-US" sz="2800" smtClean="0"/>
              <a:t>Generated code for  f(3,4)</a:t>
            </a:r>
          </a:p>
          <a:p>
            <a:pPr lvl="1">
              <a:lnSpc>
                <a:spcPct val="80000"/>
              </a:lnSpc>
              <a:buFontTx/>
              <a:buNone/>
            </a:pPr>
            <a:r>
              <a:rPr lang="en-US" smtClean="0">
                <a:solidFill>
                  <a:srgbClr val="3366FF"/>
                </a:solidFill>
              </a:rPr>
              <a:t>ldc 3;</a:t>
            </a:r>
          </a:p>
          <a:p>
            <a:pPr lvl="1">
              <a:lnSpc>
                <a:spcPct val="80000"/>
              </a:lnSpc>
              <a:buFontTx/>
              <a:buNone/>
            </a:pPr>
            <a:r>
              <a:rPr lang="en-US" smtClean="0">
                <a:solidFill>
                  <a:srgbClr val="3366FF"/>
                </a:solidFill>
              </a:rPr>
              <a:t>ldc 4;</a:t>
            </a:r>
          </a:p>
          <a:p>
            <a:pPr lvl="1">
              <a:lnSpc>
                <a:spcPct val="80000"/>
              </a:lnSpc>
              <a:buFontTx/>
              <a:buNone/>
            </a:pPr>
            <a:r>
              <a:rPr lang="en-US" smtClean="0">
                <a:solidFill>
                  <a:srgbClr val="3366FF"/>
                </a:solidFill>
              </a:rPr>
              <a:t>invokestatic (“ThisClass”, “f”,”(II)I”)</a:t>
            </a:r>
          </a:p>
          <a:p>
            <a:pPr lvl="1">
              <a:lnSpc>
                <a:spcPct val="80000"/>
              </a:lnSpc>
              <a:buFontTx/>
              <a:buNone/>
            </a:pPr>
            <a:r>
              <a:rPr lang="en-US" i="1" smtClean="0"/>
              <a:t>// 7 is now on top of the stack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533400" y="457200"/>
            <a:ext cx="8229600" cy="5668963"/>
          </a:xfrm>
        </p:spPr>
        <p:txBody>
          <a:bodyPr>
            <a:normAutofit lnSpcReduction="10000"/>
          </a:bodyPr>
          <a:lstStyle/>
          <a:p>
            <a:pPr marL="365760" indent="-256032" fontAlgn="auto">
              <a:spcAft>
                <a:spcPts val="0"/>
              </a:spcAft>
              <a:buFontTx/>
              <a:buNone/>
              <a:defRPr/>
            </a:pPr>
            <a:r>
              <a:rPr lang="en-US" sz="2800" smtClean="0"/>
              <a:t>Example</a:t>
            </a:r>
          </a:p>
          <a:p>
            <a:pPr marL="365760" indent="-256032" fontAlgn="auto">
              <a:spcAft>
                <a:spcPts val="0"/>
              </a:spcAft>
              <a:buFontTx/>
              <a:buNone/>
              <a:defRPr/>
            </a:pPr>
            <a:endParaRPr lang="en-US" sz="2800" smtClean="0"/>
          </a:p>
          <a:p>
            <a:pPr marL="365760" indent="-256032" fontAlgn="auto">
              <a:spcAft>
                <a:spcPts val="0"/>
              </a:spcAft>
              <a:buFontTx/>
              <a:buNone/>
              <a:defRPr/>
            </a:pPr>
            <a:r>
              <a:rPr lang="en-US" sz="2800" smtClean="0">
                <a:solidFill>
                  <a:srgbClr val="3366FF"/>
                </a:solidFill>
              </a:rPr>
              <a:t>class S</a:t>
            </a:r>
          </a:p>
          <a:p>
            <a:pPr marL="365760" indent="-256032" fontAlgn="auto">
              <a:spcAft>
                <a:spcPts val="0"/>
              </a:spcAft>
              <a:buFontTx/>
              <a:buNone/>
              <a:defRPr/>
            </a:pPr>
            <a:r>
              <a:rPr lang="en-US" sz="2800" smtClean="0">
                <a:solidFill>
                  <a:srgbClr val="3366FF"/>
                </a:solidFill>
              </a:rPr>
              <a:t>{  static String s;</a:t>
            </a:r>
          </a:p>
          <a:p>
            <a:pPr marL="365760" indent="-256032" fontAlgn="auto">
              <a:spcAft>
                <a:spcPts val="0"/>
              </a:spcAft>
              <a:buFontTx/>
              <a:buNone/>
              <a:defRPr/>
            </a:pPr>
            <a:r>
              <a:rPr lang="en-US" sz="2800" smtClean="0">
                <a:solidFill>
                  <a:srgbClr val="3366FF"/>
                </a:solidFill>
              </a:rPr>
              <a:t>   static String t;</a:t>
            </a:r>
          </a:p>
          <a:p>
            <a:pPr marL="365760" indent="-256032" fontAlgn="auto">
              <a:spcAft>
                <a:spcPts val="0"/>
              </a:spcAft>
              <a:buFontTx/>
              <a:buNone/>
              <a:defRPr/>
            </a:pPr>
            <a:r>
              <a:rPr lang="en-US" sz="2800" smtClean="0">
                <a:solidFill>
                  <a:srgbClr val="3366FF"/>
                </a:solidFill>
              </a:rPr>
              <a:t>   …</a:t>
            </a:r>
          </a:p>
          <a:p>
            <a:pPr marL="365760" indent="-256032" fontAlgn="auto">
              <a:spcAft>
                <a:spcPts val="0"/>
              </a:spcAft>
              <a:buFontTx/>
              <a:buNone/>
              <a:defRPr/>
            </a:pPr>
            <a:r>
              <a:rPr lang="en-US" sz="2800" smtClean="0">
                <a:solidFill>
                  <a:srgbClr val="3366FF"/>
                </a:solidFill>
              </a:rPr>
              <a:t>}</a:t>
            </a:r>
          </a:p>
          <a:p>
            <a:pPr marL="365760" indent="-256032" fontAlgn="auto">
              <a:spcAft>
                <a:spcPts val="0"/>
              </a:spcAft>
              <a:buFontTx/>
              <a:buNone/>
              <a:defRPr/>
            </a:pPr>
            <a:endParaRPr lang="en-US" sz="2800" smtClean="0">
              <a:solidFill>
                <a:srgbClr val="3366FF"/>
              </a:solidFill>
            </a:endParaRPr>
          </a:p>
          <a:p>
            <a:pPr marL="365760" indent="-256032" fontAlgn="auto">
              <a:spcAft>
                <a:spcPts val="0"/>
              </a:spcAft>
              <a:buFontTx/>
              <a:buNone/>
              <a:defRPr/>
            </a:pPr>
            <a:r>
              <a:rPr lang="en-US" sz="2800" smtClean="0"/>
              <a:t>What code would be generated for </a:t>
            </a:r>
            <a:r>
              <a:rPr lang="en-US" sz="2800" smtClean="0">
                <a:solidFill>
                  <a:srgbClr val="3366FF"/>
                </a:solidFill>
              </a:rPr>
              <a:t>S.s.equals(S.t)</a:t>
            </a:r>
          </a:p>
          <a:p>
            <a:pPr marL="365760" indent="-256032" fontAlgn="auto">
              <a:spcAft>
                <a:spcPts val="0"/>
              </a:spcAft>
              <a:buFontTx/>
              <a:buNone/>
              <a:defRPr/>
            </a:pPr>
            <a:r>
              <a:rPr lang="en-US" sz="2800" smtClean="0"/>
              <a:t>(where we just call the method already defined for the Java String class)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57200" y="457200"/>
            <a:ext cx="8229600" cy="6096000"/>
          </a:xfrm>
        </p:spPr>
        <p:txBody>
          <a:bodyPr/>
          <a:lstStyle/>
          <a:p>
            <a:pPr>
              <a:lnSpc>
                <a:spcPct val="80000"/>
              </a:lnSpc>
              <a:buFontTx/>
              <a:buNone/>
            </a:pPr>
            <a:r>
              <a:rPr lang="en-US" sz="2400" smtClean="0">
                <a:solidFill>
                  <a:srgbClr val="3366FF"/>
                </a:solidFill>
              </a:rPr>
              <a:t>class S</a:t>
            </a:r>
          </a:p>
          <a:p>
            <a:pPr>
              <a:lnSpc>
                <a:spcPct val="80000"/>
              </a:lnSpc>
              <a:buFontTx/>
              <a:buNone/>
            </a:pPr>
            <a:r>
              <a:rPr lang="en-US" sz="2400" smtClean="0">
                <a:solidFill>
                  <a:srgbClr val="3366FF"/>
                </a:solidFill>
              </a:rPr>
              <a:t>{  static String s;</a:t>
            </a:r>
          </a:p>
          <a:p>
            <a:pPr>
              <a:lnSpc>
                <a:spcPct val="80000"/>
              </a:lnSpc>
              <a:buFontTx/>
              <a:buNone/>
            </a:pPr>
            <a:r>
              <a:rPr lang="en-US" sz="2400" smtClean="0">
                <a:solidFill>
                  <a:srgbClr val="3366FF"/>
                </a:solidFill>
              </a:rPr>
              <a:t>   static String t;</a:t>
            </a:r>
          </a:p>
          <a:p>
            <a:pPr>
              <a:lnSpc>
                <a:spcPct val="80000"/>
              </a:lnSpc>
              <a:buFontTx/>
              <a:buNone/>
            </a:pPr>
            <a:r>
              <a:rPr lang="en-US" sz="2400" smtClean="0">
                <a:solidFill>
                  <a:srgbClr val="3366FF"/>
                </a:solidFill>
              </a:rPr>
              <a:t>   …</a:t>
            </a:r>
          </a:p>
          <a:p>
            <a:pPr>
              <a:lnSpc>
                <a:spcPct val="80000"/>
              </a:lnSpc>
              <a:buFontTx/>
              <a:buNone/>
            </a:pPr>
            <a:r>
              <a:rPr lang="en-US" sz="2400" smtClean="0">
                <a:solidFill>
                  <a:srgbClr val="3366FF"/>
                </a:solidFill>
              </a:rPr>
              <a:t>}</a:t>
            </a:r>
          </a:p>
          <a:p>
            <a:pPr>
              <a:lnSpc>
                <a:spcPct val="80000"/>
              </a:lnSpc>
              <a:buFontTx/>
              <a:buNone/>
            </a:pPr>
            <a:endParaRPr lang="en-US" sz="2400" smtClean="0">
              <a:solidFill>
                <a:srgbClr val="3366FF"/>
              </a:solidFill>
            </a:endParaRPr>
          </a:p>
          <a:p>
            <a:pPr>
              <a:lnSpc>
                <a:spcPct val="80000"/>
              </a:lnSpc>
              <a:buFontTx/>
              <a:buNone/>
            </a:pPr>
            <a:r>
              <a:rPr lang="en-US" sz="2400" smtClean="0">
                <a:solidFill>
                  <a:srgbClr val="3366FF"/>
                </a:solidFill>
              </a:rPr>
              <a:t>S.s.equals(S.t)</a:t>
            </a:r>
          </a:p>
          <a:p>
            <a:pPr>
              <a:lnSpc>
                <a:spcPct val="80000"/>
              </a:lnSpc>
            </a:pPr>
            <a:endParaRPr lang="en-US" sz="2400" smtClean="0"/>
          </a:p>
          <a:p>
            <a:pPr>
              <a:lnSpc>
                <a:spcPct val="80000"/>
              </a:lnSpc>
              <a:buFontTx/>
              <a:buNone/>
            </a:pPr>
            <a:r>
              <a:rPr lang="en-US" sz="2400" smtClean="0">
                <a:solidFill>
                  <a:srgbClr val="3366FF"/>
                </a:solidFill>
              </a:rPr>
              <a:t>getstatic(“MyClass”,”s”,”Ljava/lang/String;”)  </a:t>
            </a:r>
          </a:p>
          <a:p>
            <a:pPr>
              <a:lnSpc>
                <a:spcPct val="80000"/>
              </a:lnSpc>
              <a:buFontTx/>
              <a:buNone/>
            </a:pPr>
            <a:r>
              <a:rPr lang="en-US" sz="2400" smtClean="0">
                <a:solidFill>
                  <a:srgbClr val="3366FF"/>
                </a:solidFill>
              </a:rPr>
              <a:t>getstatic(“MyClass”,”t”,”Ljava/lang/String;”)</a:t>
            </a:r>
          </a:p>
          <a:p>
            <a:pPr>
              <a:lnSpc>
                <a:spcPct val="80000"/>
              </a:lnSpc>
              <a:buFontTx/>
              <a:buNone/>
            </a:pPr>
            <a:r>
              <a:rPr lang="en-US" sz="2400" smtClean="0">
                <a:solidFill>
                  <a:srgbClr val="3366FF"/>
                </a:solidFill>
              </a:rPr>
              <a:t>invokevirtual(“Ljava/lang/String;”,”equals”,</a:t>
            </a:r>
          </a:p>
          <a:p>
            <a:pPr>
              <a:lnSpc>
                <a:spcPct val="80000"/>
              </a:lnSpc>
              <a:buFontTx/>
              <a:buNone/>
            </a:pPr>
            <a:r>
              <a:rPr lang="en-US" sz="2400" smtClean="0">
                <a:solidFill>
                  <a:srgbClr val="3366FF"/>
                </a:solidFill>
              </a:rPr>
              <a:t>	”(Ljava/lang/String;)Z”)</a:t>
            </a:r>
          </a:p>
          <a:p>
            <a:pPr>
              <a:lnSpc>
                <a:spcPct val="80000"/>
              </a:lnSpc>
              <a:buFontTx/>
              <a:buNone/>
            </a:pPr>
            <a:endParaRPr lang="en-US" sz="2400" smtClean="0">
              <a:solidFill>
                <a:srgbClr val="3366FF"/>
              </a:solidFill>
            </a:endParaRPr>
          </a:p>
          <a:p>
            <a:pPr>
              <a:lnSpc>
                <a:spcPct val="80000"/>
              </a:lnSpc>
              <a:buFontTx/>
              <a:buNone/>
            </a:pPr>
            <a:r>
              <a:rPr lang="en-US" sz="2400" smtClean="0"/>
              <a:t>//now, the boolean value with the result is left on top of the</a:t>
            </a:r>
            <a:r>
              <a:rPr lang="en-US" sz="2000" smtClean="0"/>
              <a:t> </a:t>
            </a:r>
            <a:r>
              <a:rPr lang="en-US" sz="2400" smtClean="0"/>
              <a:t>stack.  Both values placed on the stack have been consumed</a:t>
            </a:r>
            <a:endParaRPr lang="en-US" sz="2400" b="1"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457200" y="5334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b="1" smtClean="0">
                <a:solidFill>
                  <a:srgbClr val="3366FF"/>
                </a:solidFill>
              </a:rPr>
              <a:t>class X</a:t>
            </a:r>
          </a:p>
          <a:p>
            <a:pPr>
              <a:lnSpc>
                <a:spcPct val="80000"/>
              </a:lnSpc>
              <a:buFontTx/>
              <a:buNone/>
            </a:pPr>
            <a:r>
              <a:rPr lang="en-US" sz="2000" b="1" smtClean="0">
                <a:solidFill>
                  <a:srgbClr val="3366FF"/>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static int inc(int dx)</a:t>
            </a:r>
          </a:p>
          <a:p>
            <a:pPr>
              <a:lnSpc>
                <a:spcPct val="80000"/>
              </a:lnSpc>
              <a:buFontTx/>
              <a:buNone/>
            </a:pPr>
            <a:r>
              <a:rPr lang="en-US" sz="2000" b="1" smtClean="0">
                <a:solidFill>
                  <a:srgbClr val="3366FF"/>
                </a:solidFill>
              </a:rPr>
              <a:t>    { int y = dx*2;</a:t>
            </a:r>
          </a:p>
          <a:p>
            <a:pPr>
              <a:lnSpc>
                <a:spcPct val="80000"/>
              </a:lnSpc>
              <a:buFontTx/>
              <a:buNone/>
            </a:pPr>
            <a:r>
              <a:rPr lang="en-US" sz="2000" b="1" smtClean="0">
                <a:solidFill>
                  <a:srgbClr val="3366FF"/>
                </a:solidFill>
              </a:rPr>
              <a:t>      return x+y;</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public static void main(String[] args)</a:t>
            </a:r>
          </a:p>
          <a:p>
            <a:pPr>
              <a:lnSpc>
                <a:spcPct val="80000"/>
              </a:lnSpc>
              <a:buFontTx/>
              <a:buNone/>
            </a:pPr>
            <a:r>
              <a:rPr lang="en-US" sz="2000" b="1" smtClean="0">
                <a:solidFill>
                  <a:srgbClr val="3366FF"/>
                </a:solidFill>
              </a:rPr>
              <a:t>    {  x = 5;</a:t>
            </a:r>
          </a:p>
          <a:p>
            <a:pPr>
              <a:lnSpc>
                <a:spcPct val="80000"/>
              </a:lnSpc>
              <a:buFontTx/>
              <a:buNone/>
            </a:pPr>
            <a:r>
              <a:rPr lang="en-US" sz="2000" b="1" smtClean="0">
                <a:solidFill>
                  <a:srgbClr val="3366FF"/>
                </a:solidFill>
              </a:rPr>
              <a:t>       x = inc(3);</a:t>
            </a:r>
          </a:p>
          <a:p>
            <a:pPr>
              <a:lnSpc>
                <a:spcPct val="80000"/>
              </a:lnSpc>
              <a:buFontTx/>
              <a:buNone/>
            </a:pPr>
            <a:r>
              <a:rPr lang="en-US" sz="2000" b="1" smtClean="0">
                <a:solidFill>
                  <a:srgbClr val="3366FF"/>
                </a:solidFill>
              </a:rPr>
              <a:t>       System.out.println(x);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a:t>
            </a:r>
          </a:p>
          <a:p>
            <a:pPr>
              <a:lnSpc>
                <a:spcPct val="80000"/>
              </a:lnSpc>
              <a:buFontTx/>
              <a:buNone/>
            </a:pPr>
            <a:endParaRPr lang="en-US" sz="2000" b="1" smtClean="0">
              <a:solidFill>
                <a:srgbClr val="3366FF"/>
              </a:solidFill>
            </a:endParaRPr>
          </a:p>
          <a:p>
            <a:pPr>
              <a:lnSpc>
                <a:spcPct val="80000"/>
              </a:lnSpc>
              <a:buFontTx/>
              <a:buNone/>
            </a:pPr>
            <a:r>
              <a:rPr lang="en-US" sz="2000" smtClean="0"/>
              <a:t>is a java class that includes both static and local variables, and method calls.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457200" y="5334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smtClean="0">
                <a:solidFill>
                  <a:schemeClr val="bg2"/>
                </a:solidFill>
              </a:rPr>
              <a:t>class X</a:t>
            </a:r>
          </a:p>
          <a:p>
            <a:pPr>
              <a:lnSpc>
                <a:spcPct val="80000"/>
              </a:lnSpc>
              <a:buFontTx/>
              <a:buNone/>
            </a:pPr>
            <a:r>
              <a:rPr lang="en-US" sz="2000" smtClean="0">
                <a:solidFill>
                  <a:schemeClr val="bg2"/>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static int inc(int dx)</a:t>
            </a:r>
          </a:p>
          <a:p>
            <a:pPr>
              <a:lnSpc>
                <a:spcPct val="80000"/>
              </a:lnSpc>
              <a:buFontTx/>
              <a:buNone/>
            </a:pPr>
            <a:r>
              <a:rPr lang="en-US" sz="2000" b="1" smtClean="0">
                <a:solidFill>
                  <a:srgbClr val="3366FF"/>
                </a:solidFill>
              </a:rPr>
              <a:t>    { int y = dx*2;</a:t>
            </a:r>
          </a:p>
          <a:p>
            <a:pPr>
              <a:lnSpc>
                <a:spcPct val="80000"/>
              </a:lnSpc>
              <a:buFontTx/>
              <a:buNone/>
            </a:pPr>
            <a:r>
              <a:rPr lang="en-US" sz="2000" b="1" smtClean="0">
                <a:solidFill>
                  <a:srgbClr val="3366FF"/>
                </a:solidFill>
              </a:rPr>
              <a:t>      return x+y;</a:t>
            </a:r>
          </a:p>
          <a:p>
            <a:pPr>
              <a:lnSpc>
                <a:spcPct val="80000"/>
              </a:lnSpc>
              <a:buFontTx/>
              <a:buNone/>
            </a:pPr>
            <a:r>
              <a:rPr lang="en-US" sz="2000" b="1" smtClean="0">
                <a:solidFill>
                  <a:srgbClr val="3366FF"/>
                </a:solidFill>
              </a:rPr>
              <a:t>    }</a:t>
            </a:r>
          </a:p>
          <a:p>
            <a:pPr>
              <a:lnSpc>
                <a:spcPct val="80000"/>
              </a:lnSpc>
              <a:buFontTx/>
              <a:buNone/>
            </a:pPr>
            <a:r>
              <a:rPr lang="en-US" sz="2000" smtClean="0">
                <a:solidFill>
                  <a:schemeClr val="bg2"/>
                </a:solidFill>
              </a:rPr>
              <a:t>    public static void main(String[] args)</a:t>
            </a:r>
          </a:p>
          <a:p>
            <a:pPr>
              <a:lnSpc>
                <a:spcPct val="80000"/>
              </a:lnSpc>
              <a:buFontTx/>
              <a:buNone/>
            </a:pPr>
            <a:r>
              <a:rPr lang="en-US" sz="2000" smtClean="0">
                <a:solidFill>
                  <a:schemeClr val="bg2"/>
                </a:solidFill>
              </a:rPr>
              <a:t>    {  x = 5;</a:t>
            </a:r>
          </a:p>
          <a:p>
            <a:pPr>
              <a:lnSpc>
                <a:spcPct val="80000"/>
              </a:lnSpc>
              <a:buFontTx/>
              <a:buNone/>
            </a:pPr>
            <a:r>
              <a:rPr lang="en-US" sz="2000" smtClean="0">
                <a:solidFill>
                  <a:schemeClr val="bg2"/>
                </a:solidFill>
              </a:rPr>
              <a:t>       x = inc(3);</a:t>
            </a:r>
          </a:p>
          <a:p>
            <a:pPr>
              <a:lnSpc>
                <a:spcPct val="80000"/>
              </a:lnSpc>
              <a:buFontTx/>
              <a:buNone/>
            </a:pPr>
            <a:r>
              <a:rPr lang="en-US" sz="2000" smtClean="0">
                <a:solidFill>
                  <a:schemeClr val="bg2"/>
                </a:solidFill>
              </a:rPr>
              <a:t>       System.out.println(x);</a:t>
            </a:r>
          </a:p>
          <a:p>
            <a:pPr>
              <a:lnSpc>
                <a:spcPct val="80000"/>
              </a:lnSpc>
              <a:buFontTx/>
              <a:buNone/>
            </a:pPr>
            <a:r>
              <a:rPr lang="en-US" sz="2000" smtClean="0">
                <a:solidFill>
                  <a:schemeClr val="bg2"/>
                </a:solidFill>
              </a:rPr>
              <a:t>    }</a:t>
            </a:r>
          </a:p>
          <a:p>
            <a:pPr>
              <a:lnSpc>
                <a:spcPct val="80000"/>
              </a:lnSpc>
              <a:buFontTx/>
              <a:buNone/>
            </a:pPr>
            <a:r>
              <a:rPr lang="en-US" sz="2000" smtClean="0">
                <a:solidFill>
                  <a:schemeClr val="bg2"/>
                </a:solidFill>
              </a:rPr>
              <a:t>}</a:t>
            </a:r>
          </a:p>
          <a:p>
            <a:pPr>
              <a:lnSpc>
                <a:spcPct val="80000"/>
              </a:lnSpc>
              <a:buFontTx/>
              <a:buNone/>
            </a:pPr>
            <a:endParaRPr lang="en-US" sz="2000" b="1" smtClean="0">
              <a:solidFill>
                <a:srgbClr val="3366FF"/>
              </a:solidFill>
            </a:endParaRPr>
          </a:p>
          <a:p>
            <a:pPr>
              <a:lnSpc>
                <a:spcPct val="80000"/>
              </a:lnSpc>
              <a:buFontTx/>
              <a:buNone/>
            </a:pPr>
            <a:r>
              <a:rPr lang="en-US" sz="2000" b="1" smtClean="0"/>
              <a:t>is a java class that includes both static and local variables, and method calls.  </a:t>
            </a:r>
          </a:p>
        </p:txBody>
      </p:sp>
      <p:sp>
        <p:nvSpPr>
          <p:cNvPr id="73731" name="TextBox 2"/>
          <p:cNvSpPr txBox="1">
            <a:spLocks noChangeArrowheads="1"/>
          </p:cNvSpPr>
          <p:nvPr/>
        </p:nvSpPr>
        <p:spPr bwMode="auto">
          <a:xfrm>
            <a:off x="6019800" y="1066800"/>
            <a:ext cx="2667000" cy="2586038"/>
          </a:xfrm>
          <a:prstGeom prst="rect">
            <a:avLst/>
          </a:prstGeom>
          <a:solidFill>
            <a:srgbClr val="FFFF00"/>
          </a:solidFill>
          <a:ln w="9525">
            <a:noFill/>
            <a:miter lim="800000"/>
            <a:headEnd/>
            <a:tailEnd/>
          </a:ln>
        </p:spPr>
        <p:txBody>
          <a:bodyPr>
            <a:spAutoFit/>
          </a:bodyPr>
          <a:lstStyle/>
          <a:p>
            <a:r>
              <a:rPr lang="en-US"/>
              <a:t> static inc(int) : int</a:t>
            </a:r>
          </a:p>
          <a:p>
            <a:r>
              <a:rPr lang="en-US"/>
              <a:t>   ILOAD 0: dx</a:t>
            </a:r>
          </a:p>
          <a:p>
            <a:r>
              <a:rPr lang="en-US"/>
              <a:t>    ICONST_2</a:t>
            </a:r>
          </a:p>
          <a:p>
            <a:r>
              <a:rPr lang="en-US"/>
              <a:t>    IMUL</a:t>
            </a:r>
          </a:p>
          <a:p>
            <a:r>
              <a:rPr lang="en-US"/>
              <a:t>    ISTORE 1</a:t>
            </a:r>
          </a:p>
          <a:p>
            <a:r>
              <a:rPr lang="en-US"/>
              <a:t>    GETSTATIC X.x : int</a:t>
            </a:r>
          </a:p>
          <a:p>
            <a:r>
              <a:rPr lang="en-US"/>
              <a:t>    ILOAD 1: y</a:t>
            </a:r>
          </a:p>
          <a:p>
            <a:r>
              <a:rPr lang="en-US"/>
              <a:t>    IADD</a:t>
            </a:r>
          </a:p>
          <a:p>
            <a:r>
              <a:rPr lang="en-US"/>
              <a:t>    IRETURN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533400" y="4572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smtClean="0">
                <a:solidFill>
                  <a:schemeClr val="bg2"/>
                </a:solidFill>
              </a:rPr>
              <a:t>class X</a:t>
            </a:r>
          </a:p>
          <a:p>
            <a:pPr>
              <a:lnSpc>
                <a:spcPct val="80000"/>
              </a:lnSpc>
              <a:buFontTx/>
              <a:buNone/>
            </a:pPr>
            <a:r>
              <a:rPr lang="en-US" sz="2000" smtClean="0">
                <a:solidFill>
                  <a:schemeClr val="bg2"/>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a:t>
            </a:r>
            <a:r>
              <a:rPr lang="en-US" sz="2000" smtClean="0">
                <a:solidFill>
                  <a:schemeClr val="bg2"/>
                </a:solidFill>
              </a:rPr>
              <a:t>static int inc(int dx)</a:t>
            </a:r>
          </a:p>
          <a:p>
            <a:pPr>
              <a:lnSpc>
                <a:spcPct val="80000"/>
              </a:lnSpc>
              <a:buFontTx/>
              <a:buNone/>
            </a:pPr>
            <a:r>
              <a:rPr lang="en-US" sz="2000" smtClean="0">
                <a:solidFill>
                  <a:schemeClr val="bg2"/>
                </a:solidFill>
              </a:rPr>
              <a:t>    { int y = dx*2;</a:t>
            </a:r>
          </a:p>
          <a:p>
            <a:pPr>
              <a:lnSpc>
                <a:spcPct val="80000"/>
              </a:lnSpc>
              <a:buFontTx/>
              <a:buNone/>
            </a:pPr>
            <a:r>
              <a:rPr lang="en-US" sz="2000" smtClean="0">
                <a:solidFill>
                  <a:schemeClr val="bg2"/>
                </a:solidFill>
              </a:rPr>
              <a:t>      return x+y;</a:t>
            </a:r>
          </a:p>
          <a:p>
            <a:pPr>
              <a:lnSpc>
                <a:spcPct val="80000"/>
              </a:lnSpc>
              <a:buFontTx/>
              <a:buNone/>
            </a:pPr>
            <a:r>
              <a:rPr lang="en-US" sz="2000" smtClean="0">
                <a:solidFill>
                  <a:schemeClr val="bg2"/>
                </a:solidFill>
              </a:rPr>
              <a:t>    }</a:t>
            </a:r>
          </a:p>
          <a:p>
            <a:pPr>
              <a:lnSpc>
                <a:spcPct val="80000"/>
              </a:lnSpc>
              <a:buFontTx/>
              <a:buNone/>
            </a:pPr>
            <a:r>
              <a:rPr lang="en-US" sz="2000" b="1" smtClean="0">
                <a:solidFill>
                  <a:srgbClr val="3366FF"/>
                </a:solidFill>
              </a:rPr>
              <a:t>    public static void </a:t>
            </a:r>
          </a:p>
          <a:p>
            <a:pPr>
              <a:lnSpc>
                <a:spcPct val="80000"/>
              </a:lnSpc>
              <a:buFontTx/>
              <a:buNone/>
            </a:pPr>
            <a:r>
              <a:rPr lang="en-US" sz="2000" b="1" smtClean="0">
                <a:solidFill>
                  <a:srgbClr val="3366FF"/>
                </a:solidFill>
              </a:rPr>
              <a:t>         main(String[] args)</a:t>
            </a:r>
          </a:p>
          <a:p>
            <a:pPr>
              <a:lnSpc>
                <a:spcPct val="80000"/>
              </a:lnSpc>
              <a:buFontTx/>
              <a:buNone/>
            </a:pPr>
            <a:r>
              <a:rPr lang="en-US" sz="2000" b="1" smtClean="0">
                <a:solidFill>
                  <a:srgbClr val="3366FF"/>
                </a:solidFill>
              </a:rPr>
              <a:t>    {  x = 5;</a:t>
            </a:r>
          </a:p>
          <a:p>
            <a:pPr>
              <a:lnSpc>
                <a:spcPct val="80000"/>
              </a:lnSpc>
              <a:buFontTx/>
              <a:buNone/>
            </a:pPr>
            <a:r>
              <a:rPr lang="en-US" sz="2000" b="1" smtClean="0">
                <a:solidFill>
                  <a:srgbClr val="3366FF"/>
                </a:solidFill>
              </a:rPr>
              <a:t>       x = inc(3);</a:t>
            </a:r>
          </a:p>
          <a:p>
            <a:pPr>
              <a:lnSpc>
                <a:spcPct val="80000"/>
              </a:lnSpc>
              <a:buFontTx/>
              <a:buNone/>
            </a:pPr>
            <a:r>
              <a:rPr lang="en-US" sz="2000" b="1" smtClean="0">
                <a:solidFill>
                  <a:srgbClr val="3366FF"/>
                </a:solidFill>
              </a:rPr>
              <a:t>       System.out.println(x);</a:t>
            </a:r>
          </a:p>
          <a:p>
            <a:pPr>
              <a:lnSpc>
                <a:spcPct val="80000"/>
              </a:lnSpc>
              <a:buFontTx/>
              <a:buNone/>
            </a:pPr>
            <a:r>
              <a:rPr lang="en-US" sz="2000" b="1" smtClean="0">
                <a:solidFill>
                  <a:srgbClr val="3366FF"/>
                </a:solidFill>
              </a:rPr>
              <a:t>    }</a:t>
            </a:r>
          </a:p>
          <a:p>
            <a:pPr>
              <a:lnSpc>
                <a:spcPct val="80000"/>
              </a:lnSpc>
              <a:buFontTx/>
              <a:buNone/>
            </a:pPr>
            <a:r>
              <a:rPr lang="en-US" sz="2000" smtClean="0">
                <a:solidFill>
                  <a:schemeClr val="bg2"/>
                </a:solidFill>
              </a:rPr>
              <a:t>}</a:t>
            </a:r>
          </a:p>
          <a:p>
            <a:pPr>
              <a:lnSpc>
                <a:spcPct val="80000"/>
              </a:lnSpc>
              <a:buFontTx/>
              <a:buNone/>
            </a:pPr>
            <a:endParaRPr lang="en-US" sz="2000" b="1" smtClean="0">
              <a:solidFill>
                <a:srgbClr val="3366FF"/>
              </a:solidFill>
            </a:endParaRPr>
          </a:p>
          <a:p>
            <a:pPr>
              <a:lnSpc>
                <a:spcPct val="80000"/>
              </a:lnSpc>
              <a:buFontTx/>
              <a:buNone/>
            </a:pPr>
            <a:r>
              <a:rPr lang="en-US" sz="2000" smtClean="0"/>
              <a:t>is a java class that includes both static and local variables, and method calls.  </a:t>
            </a:r>
          </a:p>
        </p:txBody>
      </p:sp>
      <p:sp>
        <p:nvSpPr>
          <p:cNvPr id="74755" name="TextBox 2"/>
          <p:cNvSpPr txBox="1">
            <a:spLocks noChangeArrowheads="1"/>
          </p:cNvSpPr>
          <p:nvPr/>
        </p:nvSpPr>
        <p:spPr bwMode="auto">
          <a:xfrm>
            <a:off x="4267200" y="2133600"/>
            <a:ext cx="4267200" cy="2862263"/>
          </a:xfrm>
          <a:prstGeom prst="rect">
            <a:avLst/>
          </a:prstGeom>
          <a:solidFill>
            <a:srgbClr val="FFFF00"/>
          </a:solidFill>
          <a:ln w="9525">
            <a:noFill/>
            <a:miter lim="800000"/>
            <a:headEnd/>
            <a:tailEnd/>
          </a:ln>
        </p:spPr>
        <p:txBody>
          <a:bodyPr>
            <a:spAutoFit/>
          </a:bodyPr>
          <a:lstStyle/>
          <a:p>
            <a:r>
              <a:rPr lang="en-US"/>
              <a:t>    ICONST_5</a:t>
            </a:r>
          </a:p>
          <a:p>
            <a:r>
              <a:rPr lang="en-US"/>
              <a:t>    PUTSTATIC X.x : int</a:t>
            </a:r>
          </a:p>
          <a:p>
            <a:r>
              <a:rPr lang="en-US"/>
              <a:t>   ICONST_3</a:t>
            </a:r>
          </a:p>
          <a:p>
            <a:r>
              <a:rPr lang="en-US"/>
              <a:t>    INVOKESTATIC X.inc(int) : int</a:t>
            </a:r>
          </a:p>
          <a:p>
            <a:r>
              <a:rPr lang="en-US"/>
              <a:t>    PUTSTATIC X.x : int</a:t>
            </a:r>
          </a:p>
          <a:p>
            <a:r>
              <a:rPr lang="en-US"/>
              <a:t>   GETSTATIC System.out : PrintStream</a:t>
            </a:r>
          </a:p>
          <a:p>
            <a:r>
              <a:rPr lang="en-US"/>
              <a:t>    GETSTATIC X.x : int</a:t>
            </a:r>
          </a:p>
          <a:p>
            <a:r>
              <a:rPr lang="en-US"/>
              <a:t>    INVOKEVIRTUAL  </a:t>
            </a:r>
          </a:p>
          <a:p>
            <a:r>
              <a:rPr lang="en-US"/>
              <a:t>         PrintStream.println(int) : void</a:t>
            </a:r>
          </a:p>
          <a:p>
            <a:r>
              <a:rPr lang="en-US"/>
              <a:t>RETURN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p:txBody>
          <a:bodyPr/>
          <a:lstStyle/>
          <a:p>
            <a:r>
              <a:rPr lang="en-US" dirty="0" smtClean="0"/>
              <a:t>Java bytecode manipulation framework</a:t>
            </a:r>
          </a:p>
          <a:p>
            <a:r>
              <a:rPr lang="en-US" dirty="0" smtClean="0"/>
              <a:t>Designed to </a:t>
            </a:r>
            <a:r>
              <a:rPr lang="en-US" dirty="0" smtClean="0">
                <a:solidFill>
                  <a:schemeClr val="hlink"/>
                </a:solidFill>
              </a:rPr>
              <a:t>generate</a:t>
            </a:r>
            <a:r>
              <a:rPr lang="en-US" dirty="0" smtClean="0"/>
              <a:t>, transform, and analyze Java classes represented as byte arrays</a:t>
            </a:r>
          </a:p>
          <a:p>
            <a:r>
              <a:rPr lang="en-US" dirty="0" smtClean="0"/>
              <a:t>Provides tools to read, </a:t>
            </a:r>
            <a:r>
              <a:rPr lang="en-US" dirty="0" smtClean="0">
                <a:solidFill>
                  <a:schemeClr val="hlink"/>
                </a:solidFill>
              </a:rPr>
              <a:t>write</a:t>
            </a:r>
            <a:r>
              <a:rPr lang="en-US" dirty="0" smtClean="0"/>
              <a:t>, and transform byte arrays using higher level concepts</a:t>
            </a:r>
          </a:p>
          <a:p>
            <a:r>
              <a:rPr lang="en-US" sz="2400" dirty="0" smtClean="0"/>
              <a:t>Download </a:t>
            </a:r>
            <a:r>
              <a:rPr lang="en-US" sz="2400" dirty="0"/>
              <a:t>from </a:t>
            </a:r>
            <a:r>
              <a:rPr lang="en-US" sz="2400" dirty="0">
                <a:hlinkClick r:id="rId2"/>
              </a:rPr>
              <a:t>http://asm.objectweb.org</a:t>
            </a:r>
            <a:endParaRPr lang="en-US" sz="2400" dirty="0"/>
          </a:p>
          <a:p>
            <a:endParaRPr lang="en-US" dirty="0" smtClean="0"/>
          </a:p>
        </p:txBody>
      </p:sp>
      <p:sp>
        <p:nvSpPr>
          <p:cNvPr id="74754" name="Rectangle 2"/>
          <p:cNvSpPr>
            <a:spLocks noGrp="1" noChangeArrowheads="1"/>
          </p:cNvSpPr>
          <p:nvPr>
            <p:ph type="title"/>
          </p:nvPr>
        </p:nvSpPr>
        <p:spPr/>
        <p:txBody>
          <a:bodyPr/>
          <a:lstStyle/>
          <a:p>
            <a:pPr fontAlgn="auto">
              <a:spcAft>
                <a:spcPts val="0"/>
              </a:spcAft>
              <a:defRPr/>
            </a:pPr>
            <a:r>
              <a:rPr lang="en-US" smtClean="0"/>
              <a:t>ASM</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p:txBody>
          <a:bodyPr/>
          <a:lstStyle/>
          <a:p>
            <a:pPr>
              <a:lnSpc>
                <a:spcPct val="90000"/>
              </a:lnSpc>
            </a:pPr>
            <a:r>
              <a:rPr lang="en-US" sz="2800" smtClean="0"/>
              <a:t>Can be used to </a:t>
            </a:r>
            <a:r>
              <a:rPr lang="en-US" sz="2800" smtClean="0">
                <a:solidFill>
                  <a:schemeClr val="hlink"/>
                </a:solidFill>
              </a:rPr>
              <a:t>statically</a:t>
            </a:r>
            <a:r>
              <a:rPr lang="en-US" sz="2800" smtClean="0"/>
              <a:t> </a:t>
            </a:r>
          </a:p>
          <a:p>
            <a:pPr lvl="1">
              <a:lnSpc>
                <a:spcPct val="90000"/>
              </a:lnSpc>
            </a:pPr>
            <a:r>
              <a:rPr lang="en-US" sz="2400" smtClean="0">
                <a:solidFill>
                  <a:schemeClr val="hlink"/>
                </a:solidFill>
              </a:rPr>
              <a:t>generate code</a:t>
            </a:r>
          </a:p>
          <a:p>
            <a:pPr lvl="1">
              <a:lnSpc>
                <a:spcPct val="90000"/>
              </a:lnSpc>
            </a:pPr>
            <a:r>
              <a:rPr lang="en-US" sz="2400" smtClean="0"/>
              <a:t>parse and analyze an existing class file</a:t>
            </a:r>
          </a:p>
          <a:p>
            <a:pPr>
              <a:lnSpc>
                <a:spcPct val="90000"/>
              </a:lnSpc>
            </a:pPr>
            <a:r>
              <a:rPr lang="en-US" sz="2800" smtClean="0"/>
              <a:t>dynamically</a:t>
            </a:r>
          </a:p>
          <a:p>
            <a:pPr lvl="1">
              <a:lnSpc>
                <a:spcPct val="90000"/>
              </a:lnSpc>
            </a:pPr>
            <a:r>
              <a:rPr lang="en-US" sz="2400" smtClean="0"/>
              <a:t>read and transform class files at load time</a:t>
            </a:r>
          </a:p>
          <a:p>
            <a:pPr lvl="2">
              <a:lnSpc>
                <a:spcPct val="90000"/>
              </a:lnSpc>
            </a:pPr>
            <a:r>
              <a:rPr lang="en-US" sz="2000" smtClean="0"/>
              <a:t>aspect-oriented programming</a:t>
            </a:r>
          </a:p>
          <a:p>
            <a:pPr lvl="2">
              <a:lnSpc>
                <a:spcPct val="90000"/>
              </a:lnSpc>
            </a:pPr>
            <a:r>
              <a:rPr lang="en-US" sz="2000" smtClean="0"/>
              <a:t>instrument classes for debugging or performance measurements</a:t>
            </a:r>
          </a:p>
          <a:p>
            <a:pPr lvl="1">
              <a:lnSpc>
                <a:spcPct val="90000"/>
              </a:lnSpc>
            </a:pPr>
            <a:r>
              <a:rPr lang="en-US" sz="2400" smtClean="0"/>
              <a:t>generate (and load) new classes at runtime</a:t>
            </a:r>
          </a:p>
          <a:p>
            <a:pPr lvl="2">
              <a:lnSpc>
                <a:spcPct val="90000"/>
              </a:lnSpc>
            </a:pPr>
            <a:r>
              <a:rPr lang="en-US" sz="2000" smtClean="0"/>
              <a:t>stubs and proxies</a:t>
            </a:r>
          </a:p>
          <a:p>
            <a:pPr>
              <a:lnSpc>
                <a:spcPct val="90000"/>
              </a:lnSpc>
            </a:pPr>
            <a:r>
              <a:rPr lang="en-US" sz="2800" smtClean="0"/>
              <a:t>Small and fast</a:t>
            </a:r>
          </a:p>
          <a:p>
            <a:pPr lvl="1">
              <a:lnSpc>
                <a:spcPct val="90000"/>
              </a:lnSpc>
            </a:pPr>
            <a:endParaRPr lang="en-US" sz="2400" smtClean="0"/>
          </a:p>
          <a:p>
            <a:pPr>
              <a:lnSpc>
                <a:spcPct val="90000"/>
              </a:lnSpc>
            </a:pPr>
            <a:endParaRPr lang="en-US" sz="2800" smtClean="0"/>
          </a:p>
          <a:p>
            <a:pPr lvl="1">
              <a:lnSpc>
                <a:spcPct val="90000"/>
              </a:lnSpc>
            </a:pPr>
            <a:endParaRPr lang="en-US" sz="2400" smtClean="0"/>
          </a:p>
          <a:p>
            <a:pPr lvl="1">
              <a:lnSpc>
                <a:spcPct val="90000"/>
              </a:lnSpc>
              <a:buFontTx/>
              <a:buNone/>
            </a:pPr>
            <a:endParaRPr lang="en-US" sz="2400" smtClean="0"/>
          </a:p>
          <a:p>
            <a:pPr lvl="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p:txBody>
          <a:bodyPr/>
          <a:lstStyle/>
          <a:p>
            <a:r>
              <a:rPr lang="en-US" sz="2800" smtClean="0"/>
              <a:t>Defines a visitor interface for elements of the bytecode</a:t>
            </a:r>
          </a:p>
          <a:p>
            <a:pPr lvl="1"/>
            <a:r>
              <a:rPr lang="en-US" sz="2400" smtClean="0"/>
              <a:t>ClassVisitor</a:t>
            </a:r>
          </a:p>
          <a:p>
            <a:pPr lvl="1"/>
            <a:r>
              <a:rPr lang="en-US" sz="2400" smtClean="0"/>
              <a:t>FieldVisitor</a:t>
            </a:r>
          </a:p>
          <a:p>
            <a:pPr lvl="1"/>
            <a:r>
              <a:rPr lang="en-US" sz="2400" smtClean="0"/>
              <a:t>MethodVisitor</a:t>
            </a:r>
          </a:p>
          <a:p>
            <a:pPr lvl="1"/>
            <a:r>
              <a:rPr lang="en-US" sz="2400" smtClean="0"/>
              <a:t>etc.</a:t>
            </a:r>
          </a:p>
          <a:p>
            <a:r>
              <a:rPr lang="en-US" sz="2800" smtClean="0"/>
              <a:t>Different visitor implementations perform different functions</a:t>
            </a:r>
          </a:p>
          <a:p>
            <a:pPr lvl="1"/>
            <a:r>
              <a:rPr lang="en-US" sz="2400" smtClean="0"/>
              <a:t>ClassReader parses existing class files</a:t>
            </a:r>
          </a:p>
          <a:p>
            <a:pPr lvl="1"/>
            <a:r>
              <a:rPr lang="en-US" sz="2400" smtClean="0">
                <a:solidFill>
                  <a:schemeClr val="hlink"/>
                </a:solidFill>
              </a:rPr>
              <a:t>ClassWriter generates a class file</a:t>
            </a:r>
          </a:p>
        </p:txBody>
      </p:sp>
      <p:sp>
        <p:nvSpPr>
          <p:cNvPr id="76803" name="Rectangle 4"/>
          <p:cNvSpPr>
            <a:spLocks noGrp="1" noChangeArrowheads="1"/>
          </p:cNvSpPr>
          <p:nvPr>
            <p:ph type="title"/>
          </p:nvPr>
        </p:nvSpPr>
        <p:spPr/>
        <p:txBody>
          <a:bodyPr/>
          <a:lstStyle/>
          <a:p>
            <a:pPr fontAlgn="auto">
              <a:spcAft>
                <a:spcPts val="0"/>
              </a:spcAft>
              <a:defRPr/>
            </a:pPr>
            <a:r>
              <a:rPr lang="en-US" smtClean="0"/>
              <a:t>Visitors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457200" y="838200"/>
            <a:ext cx="8229600" cy="5287963"/>
          </a:xfrm>
        </p:spPr>
        <p:txBody>
          <a:bodyPr/>
          <a:lstStyle/>
          <a:p>
            <a:r>
              <a:rPr lang="en-US" smtClean="0"/>
              <a:t>General pattern</a:t>
            </a:r>
          </a:p>
          <a:p>
            <a:pPr lvl="1"/>
            <a:r>
              <a:rPr lang="en-US" smtClean="0"/>
              <a:t>Get a visitor object for a construct</a:t>
            </a:r>
          </a:p>
          <a:p>
            <a:pPr lvl="1"/>
            <a:r>
              <a:rPr lang="en-US" smtClean="0"/>
              <a:t>Visit its components</a:t>
            </a:r>
          </a:p>
          <a:p>
            <a:pPr lvl="2"/>
            <a:r>
              <a:rPr lang="en-US" smtClean="0"/>
              <a:t>There are often constraints on order</a:t>
            </a:r>
          </a:p>
          <a:p>
            <a:pPr lvl="1"/>
            <a:r>
              <a:rPr lang="en-US" smtClean="0"/>
              <a:t>invoke visitEnd() method</a:t>
            </a:r>
          </a:p>
          <a:p>
            <a:pPr lvl="1"/>
            <a:endParaRPr lang="en-US" smtClean="0"/>
          </a:p>
          <a:p>
            <a:pPr lvl="1"/>
            <a:endParaRPr lang="en-US" smtClean="0"/>
          </a:p>
          <a:p>
            <a:pPr lvl="1"/>
            <a:endParaRPr lang="en-US" smtClean="0">
              <a:solidFill>
                <a:schemeClr val="hlin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5334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800" smtClean="0">
                <a:solidFill>
                  <a:srgbClr val="3366FF"/>
                </a:solidFill>
              </a:rPr>
              <a:t>u2 constant_pool_count; </a:t>
            </a:r>
            <a:br>
              <a:rPr lang="en-US" sz="2800" smtClean="0">
                <a:solidFill>
                  <a:srgbClr val="3366FF"/>
                </a:solidFill>
              </a:rPr>
            </a:br>
            <a:r>
              <a:rPr lang="en-US" sz="2800" smtClean="0">
                <a:solidFill>
                  <a:srgbClr val="3366FF"/>
                </a:solidFill>
              </a:rPr>
              <a:t>cp_info constant_pool[constant_pool_count-1];</a:t>
            </a:r>
            <a:r>
              <a:rPr lang="en-US" smtClean="0">
                <a:solidFill>
                  <a:srgbClr val="3366FF"/>
                </a:solidFill>
              </a:rPr>
              <a:t> </a:t>
            </a:r>
            <a:br>
              <a:rPr lang="en-US" smtClean="0">
                <a:solidFill>
                  <a:srgbClr val="3366FF"/>
                </a:solidFill>
              </a:rPr>
            </a:br>
            <a:r>
              <a:rPr lang="en-US" sz="2400" smtClean="0"/>
              <a:t>u2 access_flags; </a:t>
            </a:r>
            <a:br>
              <a:rPr lang="en-US" sz="2400" smtClean="0"/>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18435" name="AutoShape 4"/>
          <p:cNvSpPr>
            <a:spLocks noChangeArrowheads="1"/>
          </p:cNvSpPr>
          <p:nvPr/>
        </p:nvSpPr>
        <p:spPr bwMode="auto">
          <a:xfrm>
            <a:off x="5715000" y="2362200"/>
            <a:ext cx="2819400" cy="3962400"/>
          </a:xfrm>
          <a:prstGeom prst="wedgeRectCallout">
            <a:avLst>
              <a:gd name="adj1" fmla="val -98875"/>
              <a:gd name="adj2" fmla="val -48556"/>
            </a:avLst>
          </a:prstGeom>
          <a:solidFill>
            <a:schemeClr val="accent1"/>
          </a:solidFill>
          <a:ln w="9525">
            <a:solidFill>
              <a:schemeClr val="tx1"/>
            </a:solidFill>
            <a:miter lim="800000"/>
            <a:headEnd/>
            <a:tailEnd/>
          </a:ln>
        </p:spPr>
        <p:txBody>
          <a:bodyPr/>
          <a:lstStyle/>
          <a:p>
            <a:r>
              <a:rPr lang="en-US" sz="2800"/>
              <a:t>The constant pool contains all the constants in the program. This includes field, method, and interface  names, string literals, etc.</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457200" y="1143000"/>
            <a:ext cx="8229600" cy="5029200"/>
          </a:xfrm>
        </p:spPr>
        <p:txBody>
          <a:bodyPr/>
          <a:lstStyle/>
          <a:p>
            <a:pPr>
              <a:lnSpc>
                <a:spcPct val="90000"/>
              </a:lnSpc>
              <a:buFontTx/>
              <a:buNone/>
            </a:pPr>
            <a:r>
              <a:rPr lang="en-US" sz="2400" dirty="0" smtClean="0"/>
              <a:t>class Demo</a:t>
            </a:r>
          </a:p>
          <a:p>
            <a:pPr>
              <a:lnSpc>
                <a:spcPct val="90000"/>
              </a:lnSpc>
              <a:buFontTx/>
              <a:buNone/>
            </a:pPr>
            <a:r>
              <a:rPr lang="en-US" sz="2400" dirty="0" smtClean="0"/>
              <a:t>  {  static </a:t>
            </a:r>
            <a:r>
              <a:rPr lang="en-US" sz="2400" dirty="0" err="1" smtClean="0"/>
              <a:t>int</a:t>
            </a:r>
            <a:r>
              <a:rPr lang="en-US" sz="2400" dirty="0" smtClean="0"/>
              <a:t> x;  </a:t>
            </a:r>
          </a:p>
          <a:p>
            <a:pPr>
              <a:lnSpc>
                <a:spcPct val="90000"/>
              </a:lnSpc>
              <a:buFontTx/>
              <a:buNone/>
            </a:pPr>
            <a:r>
              <a:rPr lang="en-US" sz="2400" dirty="0" smtClean="0"/>
              <a:t>      static String s; </a:t>
            </a:r>
          </a:p>
          <a:p>
            <a:pPr>
              <a:lnSpc>
                <a:spcPct val="90000"/>
              </a:lnSpc>
              <a:buFontTx/>
              <a:buNone/>
            </a:pPr>
            <a:r>
              <a:rPr lang="en-US" sz="2400" dirty="0" smtClean="0"/>
              <a:t>      static </a:t>
            </a:r>
            <a:r>
              <a:rPr lang="en-US" sz="2400" dirty="0" err="1" smtClean="0"/>
              <a:t>ArrayList</a:t>
            </a:r>
            <a:r>
              <a:rPr lang="en-US" sz="2400" dirty="0" smtClean="0"/>
              <a:t>&lt;Integer&gt; a;  </a:t>
            </a:r>
          </a:p>
          <a:p>
            <a:pPr>
              <a:lnSpc>
                <a:spcPct val="90000"/>
              </a:lnSpc>
              <a:buFontTx/>
              <a:buNone/>
            </a:pPr>
            <a:r>
              <a:rPr lang="en-US" sz="2400" dirty="0" smtClean="0"/>
              <a:t>      </a:t>
            </a:r>
          </a:p>
          <a:p>
            <a:pPr>
              <a:lnSpc>
                <a:spcPct val="90000"/>
              </a:lnSpc>
              <a:buFontTx/>
              <a:buNone/>
            </a:pPr>
            <a:r>
              <a:rPr lang="en-US" sz="2400" dirty="0" smtClean="0"/>
              <a:t>      public static </a:t>
            </a:r>
            <a:r>
              <a:rPr lang="en-US" sz="2400" dirty="0" err="1" smtClean="0"/>
              <a:t>int</a:t>
            </a:r>
            <a:r>
              <a:rPr lang="en-US" sz="2400" dirty="0" smtClean="0"/>
              <a:t> f(</a:t>
            </a:r>
            <a:r>
              <a:rPr lang="en-US" sz="2400" dirty="0" err="1" smtClean="0"/>
              <a:t>int</a:t>
            </a:r>
            <a:r>
              <a:rPr lang="en-US" sz="2400" dirty="0" smtClean="0"/>
              <a:t> y, String t)  </a:t>
            </a:r>
          </a:p>
          <a:p>
            <a:pPr>
              <a:lnSpc>
                <a:spcPct val="90000"/>
              </a:lnSpc>
              <a:buFontTx/>
              <a:buNone/>
            </a:pPr>
            <a:r>
              <a:rPr lang="en-US" sz="2400" dirty="0" smtClean="0"/>
              <a:t>      {  </a:t>
            </a:r>
            <a:r>
              <a:rPr lang="en-US" sz="2400" dirty="0" err="1" smtClean="0"/>
              <a:t>int</a:t>
            </a:r>
            <a:r>
              <a:rPr lang="en-US" sz="2400" dirty="0" smtClean="0"/>
              <a:t> z;  </a:t>
            </a:r>
          </a:p>
          <a:p>
            <a:pPr>
              <a:lnSpc>
                <a:spcPct val="90000"/>
              </a:lnSpc>
              <a:buFontTx/>
              <a:buNone/>
            </a:pPr>
            <a:r>
              <a:rPr lang="en-US" sz="2400" dirty="0" smtClean="0"/>
              <a:t>         z = y + x;  </a:t>
            </a:r>
          </a:p>
          <a:p>
            <a:pPr>
              <a:lnSpc>
                <a:spcPct val="90000"/>
              </a:lnSpc>
              <a:buFontTx/>
              <a:buNone/>
            </a:pPr>
            <a:r>
              <a:rPr lang="en-US" sz="2400" dirty="0" smtClean="0"/>
              <a:t>         </a:t>
            </a:r>
            <a:r>
              <a:rPr lang="en-US" sz="2400" dirty="0" err="1" smtClean="0"/>
              <a:t>a.add</a:t>
            </a:r>
            <a:r>
              <a:rPr lang="en-US" sz="2400" dirty="0" smtClean="0"/>
              <a:t>(z);  //this call also requires wrapping </a:t>
            </a:r>
          </a:p>
          <a:p>
            <a:pPr>
              <a:lnSpc>
                <a:spcPct val="90000"/>
              </a:lnSpc>
              <a:buFontTx/>
              <a:buNone/>
            </a:pPr>
            <a:r>
              <a:rPr lang="en-US" sz="2400" dirty="0" smtClean="0"/>
              <a:t>                       //the </a:t>
            </a:r>
            <a:r>
              <a:rPr lang="en-US" sz="2400" dirty="0" err="1" smtClean="0"/>
              <a:t>int</a:t>
            </a:r>
            <a:r>
              <a:rPr lang="en-US" sz="2400" dirty="0" smtClean="0"/>
              <a:t> parameter in an Integer class</a:t>
            </a:r>
          </a:p>
          <a:p>
            <a:pPr>
              <a:lnSpc>
                <a:spcPct val="90000"/>
              </a:lnSpc>
              <a:buFontTx/>
              <a:buNone/>
            </a:pPr>
            <a:r>
              <a:rPr lang="en-US" sz="2400" dirty="0" smtClean="0"/>
              <a:t>         return z;</a:t>
            </a:r>
          </a:p>
          <a:p>
            <a:pPr>
              <a:lnSpc>
                <a:spcPct val="90000"/>
              </a:lnSpc>
              <a:buFontTx/>
              <a:buNone/>
            </a:pPr>
            <a:r>
              <a:rPr lang="en-US" sz="2400" dirty="0" smtClean="0"/>
              <a:t>     }</a:t>
            </a:r>
          </a:p>
        </p:txBody>
      </p:sp>
      <p:sp>
        <p:nvSpPr>
          <p:cNvPr id="78850" name="Rectangle 2"/>
          <p:cNvSpPr>
            <a:spLocks noGrp="1" noChangeArrowheads="1"/>
          </p:cNvSpPr>
          <p:nvPr>
            <p:ph type="title"/>
          </p:nvPr>
        </p:nvSpPr>
        <p:spPr/>
        <p:txBody>
          <a:bodyPr/>
          <a:lstStyle/>
          <a:p>
            <a:pPr fontAlgn="auto">
              <a:spcAft>
                <a:spcPts val="0"/>
              </a:spcAft>
              <a:defRPr/>
            </a:pPr>
            <a:r>
              <a:rPr lang="en-US" smtClean="0"/>
              <a:t>Example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457200" y="457200"/>
            <a:ext cx="8305800" cy="6172200"/>
          </a:xfrm>
        </p:spPr>
        <p:txBody>
          <a:bodyPr/>
          <a:lstStyle/>
          <a:p>
            <a:pPr>
              <a:buFontTx/>
              <a:buNone/>
            </a:pPr>
            <a:r>
              <a:rPr lang="en-US" sz="2800" smtClean="0"/>
              <a:t>       </a:t>
            </a:r>
            <a:r>
              <a:rPr lang="en-US" sz="2000" smtClean="0"/>
              <a:t>public static void main(String[] args)</a:t>
            </a:r>
          </a:p>
          <a:p>
            <a:pPr>
              <a:buFontTx/>
              <a:buNone/>
            </a:pPr>
            <a:r>
              <a:rPr lang="en-US" sz="2000" smtClean="0"/>
              <a:t>       {  x = 22;</a:t>
            </a:r>
          </a:p>
          <a:p>
            <a:pPr>
              <a:buFontTx/>
              <a:buNone/>
            </a:pPr>
            <a:r>
              <a:rPr lang="en-US" sz="2000" smtClean="0"/>
              <a:t>          s = "test";  </a:t>
            </a:r>
          </a:p>
          <a:p>
            <a:pPr>
              <a:buFontTx/>
              <a:buNone/>
            </a:pPr>
            <a:r>
              <a:rPr lang="en-US" sz="2000" smtClean="0"/>
              <a:t>          IO.writeString(s); </a:t>
            </a:r>
          </a:p>
          <a:p>
            <a:pPr>
              <a:buFontTx/>
              <a:buNone/>
            </a:pPr>
            <a:r>
              <a:rPr lang="en-US" sz="2000" smtClean="0"/>
              <a:t>          a = new ArrayList&lt;int&gt;(); </a:t>
            </a:r>
          </a:p>
          <a:p>
            <a:pPr>
              <a:buFontTx/>
              <a:buNone/>
            </a:pPr>
            <a:r>
              <a:rPr lang="en-US" sz="2000" smtClean="0"/>
              <a:t>          x = (f(x,s)); </a:t>
            </a:r>
          </a:p>
          <a:p>
            <a:pPr>
              <a:buFontTx/>
              <a:buNone/>
            </a:pPr>
            <a:r>
              <a:rPr lang="en-US" sz="2000" smtClean="0"/>
              <a:t>          IO.writeInt(x);  </a:t>
            </a:r>
          </a:p>
          <a:p>
            <a:pPr>
              <a:buFontTx/>
              <a:buNone/>
            </a:pPr>
            <a:r>
              <a:rPr lang="en-US" sz="2000" smtClean="0"/>
              <a:t>          x = a.get(0); IO.writeInt(x);</a:t>
            </a:r>
          </a:p>
          <a:p>
            <a:pPr>
              <a:buFontTx/>
              <a:buNone/>
            </a:pPr>
            <a:r>
              <a:rPr lang="en-US" sz="2000" smtClean="0"/>
              <a:t>       }      </a:t>
            </a:r>
          </a:p>
          <a:p>
            <a:pPr>
              <a:buFontTx/>
              <a:buNone/>
            </a:pPr>
            <a:r>
              <a:rPr lang="en-US" sz="2000" smtClean="0"/>
              <a:t>}  </a:t>
            </a:r>
          </a:p>
          <a:p>
            <a:pPr>
              <a:buFontTx/>
              <a:buNone/>
            </a:pPr>
            <a:endParaRPr lang="en-US" sz="2000" smtClean="0"/>
          </a:p>
          <a:p>
            <a:pPr>
              <a:buFontTx/>
              <a:buNone/>
            </a:pPr>
            <a:r>
              <a:rPr lang="en-US" sz="2400" smtClean="0"/>
              <a:t>We will give a program that uses asm to generate Java byte code for this class.</a:t>
            </a:r>
          </a:p>
          <a:p>
            <a:pPr>
              <a:buFontTx/>
              <a:buNone/>
            </a:pPr>
            <a:endParaRPr lang="en-US" sz="2000" smtClean="0"/>
          </a:p>
          <a:p>
            <a:pPr>
              <a:buFontTx/>
              <a:buNone/>
            </a:pPr>
            <a:endParaRPr lang="en-US" sz="20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457200" y="685800"/>
            <a:ext cx="8305800" cy="5943600"/>
          </a:xfrm>
        </p:spPr>
        <p:txBody>
          <a:bodyPr/>
          <a:lstStyle/>
          <a:p>
            <a:pPr>
              <a:buFontTx/>
              <a:buNone/>
            </a:pPr>
            <a:r>
              <a:rPr lang="en-US" sz="2400" smtClean="0"/>
              <a:t>public class IO</a:t>
            </a:r>
          </a:p>
          <a:p>
            <a:pPr>
              <a:buFontTx/>
              <a:buNone/>
            </a:pPr>
            <a:r>
              <a:rPr lang="en-US" sz="2400" smtClean="0"/>
              <a:t>{</a:t>
            </a:r>
          </a:p>
          <a:p>
            <a:pPr>
              <a:buFontTx/>
              <a:buNone/>
            </a:pPr>
            <a:r>
              <a:rPr lang="en-US" sz="2400" smtClean="0"/>
              <a:t>   public static void writeInt(int x)</a:t>
            </a:r>
          </a:p>
          <a:p>
            <a:pPr>
              <a:buFontTx/>
              <a:buNone/>
            </a:pPr>
            <a:r>
              <a:rPr lang="en-US" sz="2400" smtClean="0"/>
              <a:t>   {System.out.println(x);}</a:t>
            </a:r>
          </a:p>
          <a:p>
            <a:pPr>
              <a:buFontTx/>
              <a:buNone/>
            </a:pPr>
            <a:endParaRPr lang="en-US" sz="2400" smtClean="0"/>
          </a:p>
          <a:p>
            <a:pPr>
              <a:buFontTx/>
              <a:buNone/>
            </a:pPr>
            <a:r>
              <a:rPr lang="en-US" sz="2400" smtClean="0"/>
              <a:t>   public static void writeString(String s)</a:t>
            </a:r>
          </a:p>
          <a:p>
            <a:pPr>
              <a:buFontTx/>
              <a:buNone/>
            </a:pPr>
            <a:r>
              <a:rPr lang="en-US" sz="2400" smtClean="0"/>
              <a:t>   {System.out.println(s);}</a:t>
            </a:r>
          </a:p>
          <a:p>
            <a:pPr>
              <a:buFontTx/>
              <a:buNone/>
            </a:pPr>
            <a:r>
              <a:rPr lang="en-US" sz="2400" smtClean="0"/>
              <a:t>}</a:t>
            </a:r>
          </a:p>
          <a:p>
            <a:endParaRPr lang="en-US" sz="2400" smtClean="0"/>
          </a:p>
          <a:p>
            <a:r>
              <a:rPr lang="en-US" sz="2800" smtClean="0"/>
              <a:t>We will compile this with javac and call its methods in our class.</a:t>
            </a:r>
          </a:p>
          <a:p>
            <a:r>
              <a:rPr lang="en-US" sz="2800" smtClean="0"/>
              <a:t>We will also use Java classes to implement certain functionality.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457200" y="533400"/>
            <a:ext cx="8229600" cy="5592763"/>
          </a:xfrm>
        </p:spPr>
        <p:txBody>
          <a:bodyPr>
            <a:normAutofit lnSpcReduction="10000"/>
          </a:bodyPr>
          <a:lstStyle/>
          <a:p>
            <a:pPr marL="365760" indent="-256032" fontAlgn="auto">
              <a:lnSpc>
                <a:spcPct val="80000"/>
              </a:lnSpc>
              <a:spcAft>
                <a:spcPts val="0"/>
              </a:spcAft>
              <a:buFontTx/>
              <a:buNone/>
              <a:defRPr/>
            </a:pPr>
            <a:r>
              <a:rPr lang="en-US" sz="2400" smtClean="0"/>
              <a:t>import java.io.FileOutputStream;</a:t>
            </a:r>
          </a:p>
          <a:p>
            <a:pPr marL="365760" indent="-256032" fontAlgn="auto">
              <a:lnSpc>
                <a:spcPct val="80000"/>
              </a:lnSpc>
              <a:spcAft>
                <a:spcPts val="0"/>
              </a:spcAft>
              <a:buFontTx/>
              <a:buNone/>
              <a:defRPr/>
            </a:pPr>
            <a:endParaRPr lang="en-US" sz="2400" smtClean="0"/>
          </a:p>
          <a:p>
            <a:pPr marL="365760" indent="-256032" fontAlgn="auto">
              <a:lnSpc>
                <a:spcPct val="80000"/>
              </a:lnSpc>
              <a:spcAft>
                <a:spcPts val="0"/>
              </a:spcAft>
              <a:buFontTx/>
              <a:buNone/>
              <a:defRPr/>
            </a:pPr>
            <a:r>
              <a:rPr lang="en-US" sz="2400" smtClean="0"/>
              <a:t>/* Download this package from http://asm.objectweb.org */</a:t>
            </a:r>
          </a:p>
          <a:p>
            <a:pPr marL="365760" indent="-256032" fontAlgn="auto">
              <a:lnSpc>
                <a:spcPct val="80000"/>
              </a:lnSpc>
              <a:spcAft>
                <a:spcPts val="0"/>
              </a:spcAft>
              <a:buFontTx/>
              <a:buNone/>
              <a:defRPr/>
            </a:pPr>
            <a:r>
              <a:rPr lang="en-US" sz="2800" smtClean="0">
                <a:solidFill>
                  <a:schemeClr val="hlink"/>
                </a:solidFill>
              </a:rPr>
              <a:t>import org.objectweb.asm.*;</a:t>
            </a:r>
          </a:p>
          <a:p>
            <a:pPr marL="365760" indent="-256032" fontAlgn="auto">
              <a:lnSpc>
                <a:spcPct val="80000"/>
              </a:lnSpc>
              <a:spcAft>
                <a:spcPts val="0"/>
              </a:spcAft>
              <a:buFontTx/>
              <a:buNone/>
              <a:defRPr/>
            </a:pPr>
            <a:endParaRPr lang="en-US" sz="2800" smtClean="0">
              <a:solidFill>
                <a:schemeClr val="hlink"/>
              </a:solidFill>
            </a:endParaRPr>
          </a:p>
          <a:p>
            <a:pPr marL="365760" indent="-256032" fontAlgn="auto">
              <a:lnSpc>
                <a:spcPct val="80000"/>
              </a:lnSpc>
              <a:spcAft>
                <a:spcPts val="0"/>
              </a:spcAft>
              <a:buFontTx/>
              <a:buNone/>
              <a:defRPr/>
            </a:pPr>
            <a:endParaRPr lang="en-US" sz="2400" smtClean="0"/>
          </a:p>
          <a:p>
            <a:pPr marL="365760" indent="-256032" fontAlgn="auto">
              <a:lnSpc>
                <a:spcPct val="80000"/>
              </a:lnSpc>
              <a:spcAft>
                <a:spcPts val="0"/>
              </a:spcAft>
              <a:buFontTx/>
              <a:buNone/>
              <a:defRPr/>
            </a:pPr>
            <a:r>
              <a:rPr lang="en-US" sz="2800" smtClean="0"/>
              <a:t>public class CodeGenDemo </a:t>
            </a:r>
            <a:r>
              <a:rPr lang="en-US" sz="2800" smtClean="0">
                <a:solidFill>
                  <a:schemeClr val="hlink"/>
                </a:solidFill>
              </a:rPr>
              <a:t>implements Opcodes</a:t>
            </a:r>
            <a:r>
              <a:rPr lang="en-US" smtClean="0">
                <a:solidFill>
                  <a:schemeClr val="hlink"/>
                </a:solidFill>
              </a:rPr>
              <a:t>  </a:t>
            </a:r>
          </a:p>
          <a:p>
            <a:pPr marL="365760" indent="-256032" fontAlgn="auto">
              <a:lnSpc>
                <a:spcPct val="80000"/>
              </a:lnSpc>
              <a:spcAft>
                <a:spcPts val="0"/>
              </a:spcAft>
              <a:buFontTx/>
              <a:buNone/>
              <a:defRPr/>
            </a:pPr>
            <a:r>
              <a:rPr lang="en-US" sz="2400" smtClean="0"/>
              <a:t>{</a:t>
            </a:r>
          </a:p>
          <a:p>
            <a:pPr marL="365760" indent="-256032" fontAlgn="auto">
              <a:lnSpc>
                <a:spcPct val="80000"/>
              </a:lnSpc>
              <a:spcAft>
                <a:spcPts val="0"/>
              </a:spcAft>
              <a:buFontTx/>
              <a:buNone/>
              <a:defRPr/>
            </a:pPr>
            <a:endParaRPr lang="en-US" sz="2400" smtClean="0"/>
          </a:p>
          <a:p>
            <a:pPr marL="365760" indent="-256032" fontAlgn="auto">
              <a:lnSpc>
                <a:spcPct val="80000"/>
              </a:lnSpc>
              <a:spcAft>
                <a:spcPts val="0"/>
              </a:spcAft>
              <a:buFontTx/>
              <a:buNone/>
              <a:defRPr/>
            </a:pPr>
            <a:r>
              <a:rPr lang="en-US" sz="2400" smtClean="0"/>
              <a:t>	public static void main(String[] args)</a:t>
            </a:r>
          </a:p>
          <a:p>
            <a:pPr marL="365760" indent="-256032" fontAlgn="auto">
              <a:lnSpc>
                <a:spcPct val="80000"/>
              </a:lnSpc>
              <a:spcAft>
                <a:spcPts val="0"/>
              </a:spcAft>
              <a:buFontTx/>
              <a:buNone/>
              <a:defRPr/>
            </a:pPr>
            <a:r>
              <a:rPr lang="en-US" sz="2400" smtClean="0"/>
              <a:t>	{ </a:t>
            </a:r>
          </a:p>
          <a:p>
            <a:pPr marL="365760" indent="-256032" fontAlgn="auto">
              <a:lnSpc>
                <a:spcPct val="80000"/>
              </a:lnSpc>
              <a:spcAft>
                <a:spcPts val="0"/>
              </a:spcAft>
              <a:buFontTx/>
              <a:buNone/>
              <a:defRPr/>
            </a:pPr>
            <a:r>
              <a:rPr lang="en-US" sz="2400" smtClean="0">
                <a:solidFill>
                  <a:srgbClr val="FF0066"/>
                </a:solidFill>
              </a:rPr>
              <a:t>		</a:t>
            </a:r>
            <a:r>
              <a:rPr lang="en-US" sz="2400" i="1" smtClean="0">
                <a:solidFill>
                  <a:srgbClr val="FF0066"/>
                </a:solidFill>
              </a:rPr>
              <a:t>generate and output class file</a:t>
            </a:r>
          </a:p>
          <a:p>
            <a:pPr marL="365760" indent="-256032" fontAlgn="auto">
              <a:lnSpc>
                <a:spcPct val="80000"/>
              </a:lnSpc>
              <a:spcAft>
                <a:spcPts val="0"/>
              </a:spcAft>
              <a:buFontTx/>
              <a:buNone/>
              <a:defRPr/>
            </a:pPr>
            <a:r>
              <a:rPr lang="en-US" sz="2400" smtClean="0"/>
              <a:t>     }</a:t>
            </a:r>
          </a:p>
          <a:p>
            <a:pPr marL="365760" indent="-256032" fontAlgn="auto">
              <a:lnSpc>
                <a:spcPct val="80000"/>
              </a:lnSpc>
              <a:spcAft>
                <a:spcPts val="0"/>
              </a:spcAft>
              <a:buFontTx/>
              <a:buNone/>
              <a:defRPr/>
            </a:pPr>
            <a:r>
              <a:rPr lang="en-US" sz="2400" smtClean="0"/>
              <a:t>}</a:t>
            </a:r>
          </a:p>
          <a:p>
            <a:pPr marL="365760" indent="-256032" fontAlgn="auto">
              <a:lnSpc>
                <a:spcPct val="80000"/>
              </a:lnSpc>
              <a:spcAft>
                <a:spcPts val="0"/>
              </a:spcAft>
              <a:buFont typeface="Wingdings 3"/>
              <a:buChar char=""/>
              <a:defRPr/>
            </a:pPr>
            <a:endParaRPr lang="en-US" sz="2400" smtClean="0"/>
          </a:p>
        </p:txBody>
      </p:sp>
      <p:sp>
        <p:nvSpPr>
          <p:cNvPr id="91139" name="AutoShape 4"/>
          <p:cNvSpPr>
            <a:spLocks noChangeArrowheads="1"/>
          </p:cNvSpPr>
          <p:nvPr/>
        </p:nvSpPr>
        <p:spPr bwMode="auto">
          <a:xfrm>
            <a:off x="1828800" y="5410200"/>
            <a:ext cx="7315200" cy="1219200"/>
          </a:xfrm>
          <a:prstGeom prst="wedgeRoundRectCallout">
            <a:avLst>
              <a:gd name="adj1" fmla="val 21028"/>
              <a:gd name="adj2" fmla="val -225523"/>
              <a:gd name="adj3" fmla="val 16667"/>
            </a:avLst>
          </a:prstGeom>
          <a:solidFill>
            <a:schemeClr val="accent1"/>
          </a:solidFill>
          <a:ln w="9525">
            <a:solidFill>
              <a:schemeClr val="tx1"/>
            </a:solidFill>
            <a:miter lim="800000"/>
            <a:headEnd/>
            <a:tailEnd/>
          </a:ln>
        </p:spPr>
        <p:txBody>
          <a:bodyPr/>
          <a:lstStyle/>
          <a:p>
            <a:r>
              <a:rPr lang="en-US" sz="2400"/>
              <a:t>The Opcodes interface defines constants used by asm. These constants are available in this class by marking it to implementing the interface</a:t>
            </a:r>
          </a:p>
          <a:p>
            <a:pPr algn="ctr"/>
            <a:endParaRPr 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457200" y="685800"/>
            <a:ext cx="8229600" cy="5440363"/>
          </a:xfrm>
        </p:spPr>
        <p:txBody>
          <a:bodyPr>
            <a:normAutofit lnSpcReduction="10000"/>
          </a:bodyPr>
          <a:lstStyle/>
          <a:p>
            <a:pPr marL="365760" indent="-256032" fontAlgn="auto">
              <a:spcAft>
                <a:spcPts val="0"/>
              </a:spcAft>
              <a:buFontTx/>
              <a:buNone/>
              <a:defRPr/>
            </a:pPr>
            <a:r>
              <a:rPr lang="en-US" smtClean="0"/>
              <a:t>/* </a:t>
            </a:r>
            <a:r>
              <a:rPr lang="en-US" sz="2800" smtClean="0"/>
              <a:t>Initialize the class to be built by creating and visiting a ClassWriter object */</a:t>
            </a:r>
          </a:p>
          <a:p>
            <a:pPr marL="365760" indent="-256032" fontAlgn="auto">
              <a:spcAft>
                <a:spcPts val="0"/>
              </a:spcAft>
              <a:buFontTx/>
              <a:buNone/>
              <a:defRPr/>
            </a:pPr>
            <a:r>
              <a:rPr lang="en-US" sz="2800" smtClean="0"/>
              <a:t>		String className = "Demo"; 		String superClassName = "java/lang/Object";</a:t>
            </a:r>
          </a:p>
          <a:p>
            <a:pPr marL="365760" indent="-256032" fontAlgn="auto">
              <a:spcAft>
                <a:spcPts val="0"/>
              </a:spcAft>
              <a:buFontTx/>
              <a:buNone/>
              <a:defRPr/>
            </a:pPr>
            <a:endParaRPr lang="en-US" sz="2800" smtClean="0"/>
          </a:p>
          <a:p>
            <a:pPr marL="365760" indent="-256032" fontAlgn="auto">
              <a:spcAft>
                <a:spcPts val="0"/>
              </a:spcAft>
              <a:buFontTx/>
              <a:buNone/>
              <a:defRPr/>
            </a:pPr>
            <a:r>
              <a:rPr lang="en-US" sz="2800" smtClean="0"/>
              <a:t>	 	</a:t>
            </a:r>
            <a:r>
              <a:rPr lang="en-US" sz="2800" smtClean="0">
                <a:solidFill>
                  <a:schemeClr val="hlink"/>
                </a:solidFill>
              </a:rPr>
              <a:t>ClassWriter cw = new ClassWriter(ClassWriter.COMPUTE_FRAMES); </a:t>
            </a:r>
          </a:p>
          <a:p>
            <a:pPr marL="365760" indent="-256032" fontAlgn="auto">
              <a:spcAft>
                <a:spcPts val="0"/>
              </a:spcAft>
              <a:buFontTx/>
              <a:buNone/>
              <a:defRPr/>
            </a:pPr>
            <a:r>
              <a:rPr lang="en-US" sz="2800" smtClean="0">
                <a:solidFill>
                  <a:schemeClr val="hlink"/>
                </a:solidFill>
              </a:rPr>
              <a:t> </a:t>
            </a:r>
          </a:p>
          <a:p>
            <a:pPr marL="365760" indent="-256032" fontAlgn="auto">
              <a:spcAft>
                <a:spcPts val="0"/>
              </a:spcAft>
              <a:buFontTx/>
              <a:buNone/>
              <a:defRPr/>
            </a:pPr>
            <a:r>
              <a:rPr lang="en-US" sz="2800" smtClean="0">
                <a:solidFill>
                  <a:schemeClr val="hlink"/>
                </a:solidFill>
              </a:rPr>
              <a:t>		cw.visit(V1_6, ACC_PUBLIC | ACC_SUPER, className, null, superClassName, null);  </a:t>
            </a:r>
          </a:p>
          <a:p>
            <a:pPr marL="365760" indent="-256032" fontAlgn="auto">
              <a:spcAft>
                <a:spcPts val="0"/>
              </a:spcAft>
              <a:buFontTx/>
              <a:buNone/>
              <a:defRPr/>
            </a:pPr>
            <a:r>
              <a:rPr lang="en-US" smtClean="0"/>
              <a:t>		</a:t>
            </a:r>
          </a:p>
          <a:p>
            <a:pPr marL="365760" indent="-256032" fontAlgn="auto">
              <a:spcAft>
                <a:spcPts val="0"/>
              </a:spcAft>
              <a:buFontTx/>
              <a:buNone/>
              <a:defRPr/>
            </a:pPr>
            <a:endParaRPr lang="en-US"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457200" y="533400"/>
            <a:ext cx="8229600" cy="5592763"/>
          </a:xfrm>
        </p:spPr>
        <p:txBody>
          <a:bodyPr/>
          <a:lstStyle/>
          <a:p>
            <a:pPr>
              <a:buFontTx/>
              <a:buNone/>
            </a:pPr>
            <a:endParaRPr lang="en-US" smtClean="0"/>
          </a:p>
          <a:p>
            <a:pPr>
              <a:buFontTx/>
              <a:buNone/>
            </a:pPr>
            <a:r>
              <a:rPr lang="en-US" i="1" smtClean="0">
                <a:solidFill>
                  <a:srgbClr val="FF0066"/>
                </a:solidFill>
              </a:rPr>
              <a:t>//add fields and methods—we’ll come back to this</a:t>
            </a:r>
          </a:p>
          <a:p>
            <a:pPr>
              <a:buFontTx/>
              <a:buNone/>
            </a:pPr>
            <a:endParaRPr lang="en-US" smtClean="0"/>
          </a:p>
          <a:p>
            <a:pPr>
              <a:buFontTx/>
              <a:buNone/>
            </a:pPr>
            <a:r>
              <a:rPr lang="en-US" smtClean="0"/>
              <a:t>/*we're done adding things to the class */</a:t>
            </a:r>
          </a:p>
          <a:p>
            <a:pPr>
              <a:buFontTx/>
              <a:buNone/>
            </a:pPr>
            <a:r>
              <a:rPr lang="en-US" smtClean="0"/>
              <a:t>		</a:t>
            </a:r>
            <a:r>
              <a:rPr lang="en-US" smtClean="0">
                <a:solidFill>
                  <a:schemeClr val="hlink"/>
                </a:solidFill>
              </a:rPr>
              <a:t>cw.visitEnd();</a:t>
            </a:r>
          </a:p>
          <a:p>
            <a:pPr>
              <a:buFontTx/>
              <a:buNone/>
            </a:pPr>
            <a:r>
              <a:rPr lang="en-US" smtClean="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457200" y="457200"/>
            <a:ext cx="8229600" cy="6096000"/>
          </a:xfrm>
        </p:spPr>
        <p:txBody>
          <a:bodyPr/>
          <a:lstStyle/>
          <a:p>
            <a:pPr>
              <a:lnSpc>
                <a:spcPct val="80000"/>
              </a:lnSpc>
              <a:buFontTx/>
              <a:buNone/>
            </a:pPr>
            <a:r>
              <a:rPr lang="en-US" sz="2000" smtClean="0"/>
              <a:t>/* Now write the classfile to a file named "Demo.class" </a:t>
            </a:r>
          </a:p>
          <a:p>
            <a:pPr>
              <a:lnSpc>
                <a:spcPct val="80000"/>
              </a:lnSpc>
              <a:buFontTx/>
              <a:buNone/>
            </a:pPr>
            <a:r>
              <a:rPr lang="en-US" sz="2000" smtClean="0"/>
              <a:t>		</a:t>
            </a:r>
          </a:p>
          <a:p>
            <a:pPr>
              <a:lnSpc>
                <a:spcPct val="80000"/>
              </a:lnSpc>
              <a:buFontTx/>
              <a:buNone/>
            </a:pPr>
            <a:r>
              <a:rPr lang="en-US" sz="2000" smtClean="0"/>
              <a:t>		/*Convert ClassWriter's data structure to valid class file*/</a:t>
            </a:r>
          </a:p>
          <a:p>
            <a:pPr>
              <a:lnSpc>
                <a:spcPct val="80000"/>
              </a:lnSpc>
              <a:buFontTx/>
              <a:buNone/>
            </a:pPr>
            <a:r>
              <a:rPr lang="en-US" sz="2000" smtClean="0"/>
              <a:t>		</a:t>
            </a:r>
            <a:r>
              <a:rPr lang="en-US" sz="2800" smtClean="0">
                <a:solidFill>
                  <a:schemeClr val="hlink"/>
                </a:solidFill>
              </a:rPr>
              <a:t>byte[] bytes = cw.toByteArray();  </a:t>
            </a:r>
          </a:p>
          <a:p>
            <a:pPr>
              <a:lnSpc>
                <a:spcPct val="80000"/>
              </a:lnSpc>
              <a:buFontTx/>
              <a:buNone/>
            </a:pPr>
            <a:r>
              <a:rPr lang="en-US" sz="2000" smtClean="0"/>
              <a:t>		</a:t>
            </a:r>
          </a:p>
          <a:p>
            <a:pPr>
              <a:lnSpc>
                <a:spcPct val="80000"/>
              </a:lnSpc>
              <a:buFontTx/>
              <a:buNone/>
            </a:pPr>
            <a:r>
              <a:rPr lang="en-US" sz="2000" smtClean="0"/>
              <a:t>		/*Write the resulting bytes to a file*/</a:t>
            </a:r>
          </a:p>
          <a:p>
            <a:pPr>
              <a:lnSpc>
                <a:spcPct val="80000"/>
              </a:lnSpc>
              <a:buFontTx/>
              <a:buNone/>
            </a:pPr>
            <a:r>
              <a:rPr lang="en-US" sz="2000" smtClean="0"/>
              <a:t>		</a:t>
            </a:r>
            <a:r>
              <a:rPr lang="en-US" sz="1800" smtClean="0">
                <a:solidFill>
                  <a:schemeClr val="hlink"/>
                </a:solidFill>
              </a:rPr>
              <a:t>FileOutputStream f;</a:t>
            </a:r>
          </a:p>
          <a:p>
            <a:pPr>
              <a:lnSpc>
                <a:spcPct val="80000"/>
              </a:lnSpc>
              <a:buFontTx/>
              <a:buNone/>
            </a:pPr>
            <a:r>
              <a:rPr lang="en-US" sz="1800" smtClean="0">
                <a:solidFill>
                  <a:schemeClr val="hlink"/>
                </a:solidFill>
              </a:rPr>
              <a:t>		try</a:t>
            </a:r>
          </a:p>
          <a:p>
            <a:pPr>
              <a:lnSpc>
                <a:spcPct val="80000"/>
              </a:lnSpc>
              <a:buFontTx/>
              <a:buNone/>
            </a:pPr>
            <a:r>
              <a:rPr lang="en-US" sz="1800" smtClean="0">
                <a:solidFill>
                  <a:schemeClr val="hlink"/>
                </a:solidFill>
              </a:rPr>
              <a:t>		{</a:t>
            </a:r>
          </a:p>
          <a:p>
            <a:pPr>
              <a:lnSpc>
                <a:spcPct val="80000"/>
              </a:lnSpc>
              <a:buFontTx/>
              <a:buNone/>
            </a:pPr>
            <a:r>
              <a:rPr lang="en-US" sz="1800" smtClean="0">
                <a:solidFill>
                  <a:schemeClr val="hlink"/>
                </a:solidFill>
              </a:rPr>
              <a:t>			System.out.println("writing class " + </a:t>
            </a:r>
          </a:p>
          <a:p>
            <a:pPr>
              <a:lnSpc>
                <a:spcPct val="80000"/>
              </a:lnSpc>
              <a:buFontTx/>
              <a:buNone/>
            </a:pPr>
            <a:r>
              <a:rPr lang="en-US" sz="1800" smtClean="0">
                <a:solidFill>
                  <a:schemeClr val="hlink"/>
                </a:solidFill>
              </a:rPr>
              <a:t>				className + ".class");</a:t>
            </a:r>
          </a:p>
          <a:p>
            <a:pPr>
              <a:lnSpc>
                <a:spcPct val="80000"/>
              </a:lnSpc>
              <a:buFontTx/>
              <a:buNone/>
            </a:pPr>
            <a:r>
              <a:rPr lang="en-US" sz="1800" smtClean="0">
                <a:solidFill>
                  <a:schemeClr val="hlink"/>
                </a:solidFill>
              </a:rPr>
              <a:t>			f = new FileOutputStream(className + ".class");</a:t>
            </a:r>
          </a:p>
          <a:p>
            <a:pPr>
              <a:lnSpc>
                <a:spcPct val="80000"/>
              </a:lnSpc>
              <a:buFontTx/>
              <a:buNone/>
            </a:pPr>
            <a:r>
              <a:rPr lang="en-US" sz="1800" smtClean="0">
                <a:solidFill>
                  <a:schemeClr val="hlink"/>
                </a:solidFill>
              </a:rPr>
              <a:t>			f.write(bytes);</a:t>
            </a:r>
          </a:p>
          <a:p>
            <a:pPr>
              <a:lnSpc>
                <a:spcPct val="80000"/>
              </a:lnSpc>
              <a:buFontTx/>
              <a:buNone/>
            </a:pPr>
            <a:r>
              <a:rPr lang="en-US" sz="1800" smtClean="0">
                <a:solidFill>
                  <a:schemeClr val="hlink"/>
                </a:solidFill>
              </a:rPr>
              <a:t>			f.close();</a:t>
            </a:r>
          </a:p>
          <a:p>
            <a:pPr>
              <a:lnSpc>
                <a:spcPct val="80000"/>
              </a:lnSpc>
              <a:buFontTx/>
              <a:buNone/>
            </a:pPr>
            <a:r>
              <a:rPr lang="en-US" sz="1800" smtClean="0">
                <a:solidFill>
                  <a:schemeClr val="hlink"/>
                </a:solidFill>
              </a:rPr>
              <a:t>		}</a:t>
            </a:r>
          </a:p>
          <a:p>
            <a:pPr>
              <a:lnSpc>
                <a:spcPct val="80000"/>
              </a:lnSpc>
              <a:buFontTx/>
              <a:buNone/>
            </a:pPr>
            <a:r>
              <a:rPr lang="en-US" sz="1800" smtClean="0">
                <a:solidFill>
                  <a:schemeClr val="hlink"/>
                </a:solidFill>
              </a:rPr>
              <a:t>		catch (Exception e)</a:t>
            </a:r>
          </a:p>
          <a:p>
            <a:pPr>
              <a:lnSpc>
                <a:spcPct val="80000"/>
              </a:lnSpc>
              <a:buFontTx/>
              <a:buNone/>
            </a:pPr>
            <a:r>
              <a:rPr lang="en-US" sz="1800" smtClean="0">
                <a:solidFill>
                  <a:schemeClr val="hlink"/>
                </a:solidFill>
              </a:rPr>
              <a:t>		{</a:t>
            </a:r>
          </a:p>
          <a:p>
            <a:pPr>
              <a:lnSpc>
                <a:spcPct val="80000"/>
              </a:lnSpc>
              <a:buFontTx/>
              <a:buNone/>
            </a:pPr>
            <a:r>
              <a:rPr lang="en-US" sz="1800" smtClean="0">
                <a:solidFill>
                  <a:schemeClr val="hlink"/>
                </a:solidFill>
              </a:rPr>
              <a:t>			e.printStackTrace();</a:t>
            </a:r>
          </a:p>
          <a:p>
            <a:pPr>
              <a:lnSpc>
                <a:spcPct val="80000"/>
              </a:lnSpc>
              <a:buFontTx/>
              <a:buNone/>
            </a:pPr>
            <a:r>
              <a:rPr lang="en-US" sz="1800" smtClean="0">
                <a:solidFill>
                  <a:schemeClr val="hlink"/>
                </a:solidFill>
              </a:rPr>
              <a:t>		}</a:t>
            </a:r>
          </a:p>
          <a:p>
            <a:pPr>
              <a:lnSpc>
                <a:spcPct val="80000"/>
              </a:lnSpc>
              <a:buFontTx/>
              <a:buNone/>
            </a:pPr>
            <a:endParaRPr lang="en-US" sz="20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p:cNvSpPr>
            <a:spLocks noGrp="1"/>
          </p:cNvSpPr>
          <p:nvPr>
            <p:ph idx="1"/>
          </p:nvPr>
        </p:nvSpPr>
        <p:spPr/>
        <p:txBody>
          <a:bodyPr/>
          <a:lstStyle/>
          <a:p>
            <a:pPr>
              <a:buFontTx/>
              <a:buNone/>
            </a:pPr>
            <a:endParaRPr lang="en-US" smtClean="0"/>
          </a:p>
          <a:p>
            <a:pPr>
              <a:buFontTx/>
              <a:buNone/>
            </a:pPr>
            <a:r>
              <a:rPr lang="en-US" smtClean="0"/>
              <a:t>	</a:t>
            </a:r>
          </a:p>
          <a:p>
            <a:pPr>
              <a:buFontTx/>
              <a:buNone/>
            </a:pPr>
            <a:endParaRPr lang="en-US" smtClean="0"/>
          </a:p>
        </p:txBody>
      </p:sp>
      <p:sp>
        <p:nvSpPr>
          <p:cNvPr id="95235" name="Rectangle 3"/>
          <p:cNvSpPr>
            <a:spLocks noChangeArrowheads="1"/>
          </p:cNvSpPr>
          <p:nvPr/>
        </p:nvSpPr>
        <p:spPr bwMode="auto">
          <a:xfrm>
            <a:off x="762000" y="609600"/>
            <a:ext cx="7239000" cy="3970338"/>
          </a:xfrm>
          <a:prstGeom prst="rect">
            <a:avLst/>
          </a:prstGeom>
          <a:noFill/>
          <a:ln w="9525">
            <a:noFill/>
            <a:miter lim="800000"/>
            <a:headEnd/>
            <a:tailEnd/>
          </a:ln>
        </p:spPr>
        <p:txBody>
          <a:bodyPr>
            <a:spAutoFit/>
          </a:bodyPr>
          <a:lstStyle/>
          <a:p>
            <a:r>
              <a:rPr lang="en-US">
                <a:solidFill>
                  <a:srgbClr val="FF0000"/>
                </a:solidFill>
              </a:rPr>
              <a:t>Or dymically load class and execute a method</a:t>
            </a:r>
          </a:p>
          <a:p>
            <a:endParaRPr lang="en-US"/>
          </a:p>
          <a:p>
            <a:r>
              <a:rPr lang="en-US"/>
              <a:t>/* Dynamically load the class file and execute the main method */</a:t>
            </a:r>
          </a:p>
          <a:p>
            <a:r>
              <a:rPr lang="en-US">
                <a:solidFill>
                  <a:schemeClr val="accent2"/>
                </a:solidFill>
              </a:rPr>
              <a:t>Class demoClass = </a:t>
            </a:r>
            <a:r>
              <a:rPr lang="en-US" i="1">
                <a:solidFill>
                  <a:schemeClr val="accent2"/>
                </a:solidFill>
              </a:rPr>
              <a:t>loadClass("Demo", bytes);</a:t>
            </a:r>
          </a:p>
          <a:p>
            <a:endParaRPr lang="en-US" i="1"/>
          </a:p>
          <a:p>
            <a:r>
              <a:rPr lang="en-US"/>
              <a:t>/* get the method to be executed, give name and class objects for parameters */</a:t>
            </a:r>
          </a:p>
          <a:p>
            <a:endParaRPr lang="en-US"/>
          </a:p>
          <a:p>
            <a:r>
              <a:rPr lang="en-US">
                <a:solidFill>
                  <a:schemeClr val="accent2"/>
                </a:solidFill>
              </a:rPr>
              <a:t>Method mainMethod = demoClass.getMethod("main",String[].</a:t>
            </a:r>
            <a:r>
              <a:rPr lang="en-US" b="1">
                <a:solidFill>
                  <a:schemeClr val="accent2"/>
                </a:solidFill>
              </a:rPr>
              <a:t>class);</a:t>
            </a:r>
          </a:p>
          <a:p>
            <a:endParaRPr lang="en-US">
              <a:solidFill>
                <a:schemeClr val="accent2"/>
              </a:solidFill>
            </a:endParaRPr>
          </a:p>
          <a:p>
            <a:r>
              <a:rPr lang="en-US"/>
              <a:t>/*invoke the method */ </a:t>
            </a:r>
          </a:p>
          <a:p>
            <a:r>
              <a:rPr lang="en-US">
                <a:solidFill>
                  <a:schemeClr val="accent2"/>
                </a:solidFill>
              </a:rPr>
              <a:t>String[] st = </a:t>
            </a:r>
            <a:r>
              <a:rPr lang="en-US" b="1">
                <a:solidFill>
                  <a:schemeClr val="accent2"/>
                </a:solidFill>
              </a:rPr>
              <a:t>new String[1];</a:t>
            </a:r>
          </a:p>
          <a:p>
            <a:r>
              <a:rPr lang="en-US">
                <a:solidFill>
                  <a:schemeClr val="accent2"/>
                </a:solidFill>
              </a:rPr>
              <a:t>mainMethod.invoke(</a:t>
            </a:r>
            <a:r>
              <a:rPr lang="en-US" b="1">
                <a:solidFill>
                  <a:schemeClr val="accent2"/>
                </a:solidFill>
              </a:rPr>
              <a:t>null,st);   </a:t>
            </a:r>
            <a:r>
              <a:rPr lang="en-US"/>
              <a:t>//first param is target, </a:t>
            </a:r>
          </a:p>
          <a:p>
            <a:r>
              <a:rPr lang="en-US"/>
              <a:t>                                                //null for static methods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457200" y="762000"/>
            <a:ext cx="8229600" cy="5364163"/>
          </a:xfrm>
        </p:spPr>
        <p:txBody>
          <a:bodyPr/>
          <a:lstStyle/>
          <a:p>
            <a:pPr>
              <a:lnSpc>
                <a:spcPct val="90000"/>
              </a:lnSpc>
            </a:pPr>
            <a:r>
              <a:rPr lang="en-US" smtClean="0"/>
              <a:t>So far</a:t>
            </a:r>
          </a:p>
          <a:p>
            <a:pPr>
              <a:lnSpc>
                <a:spcPct val="90000"/>
              </a:lnSpc>
              <a:buFontTx/>
              <a:buNone/>
            </a:pPr>
            <a:r>
              <a:rPr lang="en-US" smtClean="0"/>
              <a:t>…</a:t>
            </a:r>
          </a:p>
          <a:p>
            <a:pPr>
              <a:lnSpc>
                <a:spcPct val="90000"/>
              </a:lnSpc>
              <a:buFontTx/>
              <a:buNone/>
            </a:pPr>
            <a:r>
              <a:rPr lang="en-US" smtClean="0"/>
              <a:t>ClassWriter cw = new ClassWriter(…)</a:t>
            </a:r>
          </a:p>
          <a:p>
            <a:pPr>
              <a:lnSpc>
                <a:spcPct val="90000"/>
              </a:lnSpc>
              <a:buFontTx/>
              <a:buNone/>
            </a:pPr>
            <a:r>
              <a:rPr lang="en-US" smtClean="0"/>
              <a:t>cw.visit(…)</a:t>
            </a:r>
          </a:p>
          <a:p>
            <a:pPr>
              <a:lnSpc>
                <a:spcPct val="90000"/>
              </a:lnSpc>
              <a:buFontTx/>
              <a:buNone/>
            </a:pPr>
            <a:endParaRPr lang="en-US" smtClean="0"/>
          </a:p>
          <a:p>
            <a:pPr>
              <a:lnSpc>
                <a:spcPct val="90000"/>
              </a:lnSpc>
              <a:buFontTx/>
              <a:buNone/>
            </a:pPr>
            <a:r>
              <a:rPr lang="en-US" i="1" smtClean="0">
                <a:solidFill>
                  <a:srgbClr val="FF0066"/>
                </a:solidFill>
              </a:rPr>
              <a:t>add fields</a:t>
            </a:r>
            <a:r>
              <a:rPr lang="en-US" i="1" smtClean="0"/>
              <a:t> and methods</a:t>
            </a:r>
          </a:p>
          <a:p>
            <a:pPr>
              <a:lnSpc>
                <a:spcPct val="90000"/>
              </a:lnSpc>
              <a:buFontTx/>
              <a:buNone/>
            </a:pPr>
            <a:endParaRPr lang="en-US" i="1" smtClean="0"/>
          </a:p>
          <a:p>
            <a:pPr>
              <a:lnSpc>
                <a:spcPct val="90000"/>
              </a:lnSpc>
              <a:buFontTx/>
              <a:buNone/>
            </a:pPr>
            <a:r>
              <a:rPr lang="en-US" smtClean="0"/>
              <a:t>cw.visitEnd();</a:t>
            </a:r>
          </a:p>
          <a:p>
            <a:pPr>
              <a:lnSpc>
                <a:spcPct val="90000"/>
              </a:lnSpc>
              <a:buFontTx/>
              <a:buNone/>
            </a:pPr>
            <a:r>
              <a:rPr lang="en-US" smtClean="0"/>
              <a:t>Byte[] bytes = cw.toByteArray();</a:t>
            </a:r>
          </a:p>
          <a:p>
            <a:pPr>
              <a:lnSpc>
                <a:spcPct val="90000"/>
              </a:lnSpc>
              <a:buFontTx/>
              <a:buNone/>
            </a:pPr>
            <a:r>
              <a:rPr lang="en-US" smtClean="0"/>
              <a:t>… </a:t>
            </a:r>
            <a:r>
              <a:rPr lang="en-US" i="1" smtClean="0"/>
              <a:t>save or load byte array</a:t>
            </a:r>
            <a:r>
              <a:rPr lang="en-US" smtClean="0"/>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457200" y="304800"/>
            <a:ext cx="8229600" cy="5821363"/>
          </a:xfrm>
        </p:spPr>
        <p:txBody>
          <a:bodyPr/>
          <a:lstStyle/>
          <a:p>
            <a:pPr>
              <a:lnSpc>
                <a:spcPct val="90000"/>
              </a:lnSpc>
              <a:buFontTx/>
              <a:buNone/>
            </a:pPr>
            <a:r>
              <a:rPr lang="en-US" smtClean="0"/>
              <a:t>/*	Add Fields */</a:t>
            </a:r>
          </a:p>
          <a:p>
            <a:pPr>
              <a:lnSpc>
                <a:spcPct val="90000"/>
              </a:lnSpc>
              <a:buFontTx/>
              <a:buNone/>
            </a:pPr>
            <a:r>
              <a:rPr lang="en-US" smtClean="0"/>
              <a:t>		</a:t>
            </a:r>
          </a:p>
          <a:p>
            <a:pPr>
              <a:lnSpc>
                <a:spcPct val="90000"/>
              </a:lnSpc>
              <a:buFontTx/>
              <a:buNone/>
            </a:pPr>
            <a:r>
              <a:rPr lang="en-US" smtClean="0"/>
              <a:t>String </a:t>
            </a:r>
            <a:r>
              <a:rPr lang="en-US" smtClean="0">
                <a:solidFill>
                  <a:schemeClr val="hlink"/>
                </a:solidFill>
              </a:rPr>
              <a:t>fieldName</a:t>
            </a:r>
            <a:r>
              <a:rPr lang="en-US" smtClean="0"/>
              <a:t>;  //name of the field</a:t>
            </a:r>
          </a:p>
          <a:p>
            <a:pPr>
              <a:lnSpc>
                <a:spcPct val="90000"/>
              </a:lnSpc>
              <a:buFontTx/>
              <a:buNone/>
            </a:pPr>
            <a:r>
              <a:rPr lang="en-US" smtClean="0"/>
              <a:t>String </a:t>
            </a:r>
            <a:r>
              <a:rPr lang="en-US" smtClean="0">
                <a:solidFill>
                  <a:schemeClr val="hlink"/>
                </a:solidFill>
              </a:rPr>
              <a:t>fieldType</a:t>
            </a:r>
            <a:r>
              <a:rPr lang="en-US" smtClean="0"/>
              <a:t>;  </a:t>
            </a:r>
          </a:p>
          <a:p>
            <a:pPr>
              <a:lnSpc>
                <a:spcPct val="90000"/>
              </a:lnSpc>
              <a:buFontTx/>
              <a:buNone/>
            </a:pPr>
            <a:r>
              <a:rPr lang="en-US" smtClean="0"/>
              <a:t>      //type descriptor of field in JVM notation</a:t>
            </a:r>
          </a:p>
          <a:p>
            <a:pPr>
              <a:lnSpc>
                <a:spcPct val="90000"/>
              </a:lnSpc>
              <a:buFontTx/>
              <a:buNone/>
            </a:pPr>
            <a:r>
              <a:rPr lang="en-US" smtClean="0"/>
              <a:t>Object </a:t>
            </a:r>
            <a:r>
              <a:rPr lang="en-US" smtClean="0">
                <a:solidFill>
                  <a:schemeClr val="hlink"/>
                </a:solidFill>
              </a:rPr>
              <a:t>initValue</a:t>
            </a:r>
            <a:r>
              <a:rPr lang="en-US" smtClean="0"/>
              <a:t>;  </a:t>
            </a:r>
          </a:p>
          <a:p>
            <a:pPr>
              <a:lnSpc>
                <a:spcPct val="90000"/>
              </a:lnSpc>
              <a:buFontTx/>
              <a:buNone/>
            </a:pPr>
            <a:r>
              <a:rPr lang="en-US" smtClean="0"/>
              <a:t>     //Object containing initial value of field</a:t>
            </a:r>
          </a:p>
          <a:p>
            <a:pPr>
              <a:lnSpc>
                <a:spcPct val="90000"/>
              </a:lnSpc>
              <a:buFontTx/>
              <a:buNone/>
            </a:pPr>
            <a:r>
              <a:rPr lang="en-US" smtClean="0"/>
              <a:t>FieldVisitor </a:t>
            </a:r>
            <a:r>
              <a:rPr lang="en-US" smtClean="0">
                <a:solidFill>
                  <a:schemeClr val="hlink"/>
                </a:solidFill>
              </a:rPr>
              <a:t>fv</a:t>
            </a:r>
            <a:r>
              <a:rPr lang="en-US" smtClean="0"/>
              <a:t>;   </a:t>
            </a:r>
          </a:p>
          <a:p>
            <a:pPr>
              <a:lnSpc>
                <a:spcPct val="90000"/>
              </a:lnSpc>
              <a:buFontTx/>
              <a:buNone/>
            </a:pPr>
            <a:r>
              <a:rPr lang="en-US" smtClean="0"/>
              <a:t>		//Object returned by the ClassWriter </a:t>
            </a:r>
          </a:p>
          <a:p>
            <a:pPr>
              <a:lnSpc>
                <a:spcPct val="90000"/>
              </a:lnSpc>
              <a:buFontTx/>
              <a:buNone/>
            </a:pPr>
            <a:r>
              <a:rPr lang="en-US" smtClean="0"/>
              <a:t>		//to provide access to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609600" y="304800"/>
            <a:ext cx="8229600" cy="6172200"/>
          </a:xfrm>
        </p:spPr>
        <p:txBody>
          <a:bodyPr/>
          <a:lstStyle/>
          <a:p>
            <a:pPr>
              <a:lnSpc>
                <a:spcPct val="80000"/>
              </a:lnSpc>
              <a:buFontTx/>
              <a:buNone/>
            </a:pPr>
            <a:r>
              <a:rPr lang="en-US" sz="2400" smtClean="0"/>
              <a:t>ClassFile { </a:t>
            </a:r>
          </a:p>
          <a:p>
            <a:pPr>
              <a:lnSpc>
                <a:spcPct val="80000"/>
              </a:lnSpc>
              <a:buFontTx/>
              <a:buNone/>
            </a:pPr>
            <a:r>
              <a:rPr lang="en-US" sz="2400" smtClean="0"/>
              <a:t>	u4 magic; </a:t>
            </a:r>
            <a:br>
              <a:rPr lang="en-US" sz="2400" smtClean="0"/>
            </a:br>
            <a:r>
              <a:rPr lang="en-US" sz="2400" smtClean="0"/>
              <a:t>u2 minor_version; </a:t>
            </a:r>
            <a:br>
              <a:rPr lang="en-US" sz="2400" smtClean="0"/>
            </a:br>
            <a:r>
              <a:rPr lang="en-US" sz="2400" smtClean="0"/>
              <a:t>u2 major_version; </a:t>
            </a:r>
            <a:br>
              <a:rPr lang="en-US" sz="2400" smtClean="0"/>
            </a:br>
            <a:r>
              <a:rPr lang="en-US" sz="2400" smtClean="0"/>
              <a:t>u2 constant_pool_count; </a:t>
            </a:r>
            <a:br>
              <a:rPr lang="en-US" sz="2400" smtClean="0"/>
            </a:br>
            <a:r>
              <a:rPr lang="en-US" sz="2400" smtClean="0"/>
              <a:t>cp_info constant_pool[constant_pool_count-1]; </a:t>
            </a:r>
            <a:br>
              <a:rPr lang="en-US" sz="2400" smtClean="0"/>
            </a:br>
            <a:r>
              <a:rPr lang="en-US" smtClean="0">
                <a:solidFill>
                  <a:srgbClr val="3366FF"/>
                </a:solidFill>
              </a:rPr>
              <a:t>u2 access_flags;</a:t>
            </a:r>
            <a:r>
              <a:rPr lang="en-US" sz="2400" smtClean="0">
                <a:solidFill>
                  <a:srgbClr val="3366FF"/>
                </a:solidFill>
              </a:rPr>
              <a:t> </a:t>
            </a:r>
            <a:br>
              <a:rPr lang="en-US" sz="2400" smtClean="0">
                <a:solidFill>
                  <a:srgbClr val="3366FF"/>
                </a:solidFill>
              </a:rPr>
            </a:br>
            <a:r>
              <a:rPr lang="en-US" sz="2400" smtClean="0"/>
              <a:t>u2 this_class; </a:t>
            </a:r>
            <a:br>
              <a:rPr lang="en-US" sz="2400" smtClean="0"/>
            </a:br>
            <a:r>
              <a:rPr lang="en-US" sz="2400" smtClean="0"/>
              <a:t>u2 super_class; </a:t>
            </a:r>
            <a:br>
              <a:rPr lang="en-US" sz="2400" smtClean="0"/>
            </a:br>
            <a:r>
              <a:rPr lang="en-US" sz="2400" smtClean="0"/>
              <a:t>u2 interfaces_count; </a:t>
            </a:r>
            <a:br>
              <a:rPr lang="en-US" sz="2400" smtClean="0"/>
            </a:br>
            <a:r>
              <a:rPr lang="en-US" sz="2400" smtClean="0"/>
              <a:t>u2 interfaces[interfaces_count]; </a:t>
            </a:r>
            <a:br>
              <a:rPr lang="en-US" sz="2400" smtClean="0"/>
            </a:br>
            <a:r>
              <a:rPr lang="en-US" sz="2400" smtClean="0"/>
              <a:t>u2 fields_count; </a:t>
            </a:r>
            <a:br>
              <a:rPr lang="en-US" sz="2400" smtClean="0"/>
            </a:br>
            <a:r>
              <a:rPr lang="en-US" sz="2400" smtClean="0"/>
              <a:t>field_info fields[fields_count]; </a:t>
            </a:r>
            <a:br>
              <a:rPr lang="en-US" sz="2400" smtClean="0"/>
            </a:br>
            <a:r>
              <a:rPr lang="en-US" sz="2400" smtClean="0"/>
              <a:t>u2 methods_count; </a:t>
            </a:r>
            <a:br>
              <a:rPr lang="en-US" sz="2400" smtClean="0"/>
            </a:br>
            <a:r>
              <a:rPr lang="en-US" sz="2400" smtClean="0"/>
              <a:t>method_info methods[methods_count]; </a:t>
            </a:r>
            <a:br>
              <a:rPr lang="en-US" sz="2400" smtClean="0"/>
            </a:br>
            <a:r>
              <a:rPr lang="en-US" sz="2400" smtClean="0"/>
              <a:t>u2 attributes_count; </a:t>
            </a:r>
            <a:br>
              <a:rPr lang="en-US" sz="2400" smtClean="0"/>
            </a:br>
            <a:r>
              <a:rPr lang="en-US" sz="2400" smtClean="0"/>
              <a:t>attribute_info attributes[attributes_count];</a:t>
            </a:r>
          </a:p>
          <a:p>
            <a:pPr>
              <a:lnSpc>
                <a:spcPct val="80000"/>
              </a:lnSpc>
              <a:buFontTx/>
              <a:buNone/>
            </a:pPr>
            <a:r>
              <a:rPr lang="en-US" sz="2400" smtClean="0"/>
              <a:t>} </a:t>
            </a:r>
          </a:p>
          <a:p>
            <a:pPr>
              <a:lnSpc>
                <a:spcPct val="80000"/>
              </a:lnSpc>
            </a:pPr>
            <a:endParaRPr lang="en-US" sz="2400" smtClean="0"/>
          </a:p>
        </p:txBody>
      </p:sp>
      <p:sp>
        <p:nvSpPr>
          <p:cNvPr id="19459" name="AutoShape 5"/>
          <p:cNvSpPr>
            <a:spLocks noChangeArrowheads="1"/>
          </p:cNvSpPr>
          <p:nvPr/>
        </p:nvSpPr>
        <p:spPr bwMode="auto">
          <a:xfrm>
            <a:off x="3886200" y="228600"/>
            <a:ext cx="4267200" cy="1295400"/>
          </a:xfrm>
          <a:prstGeom prst="wedgeRectCallout">
            <a:avLst>
              <a:gd name="adj1" fmla="val -44083"/>
              <a:gd name="adj2" fmla="val 108454"/>
            </a:avLst>
          </a:prstGeom>
          <a:solidFill>
            <a:schemeClr val="accent1"/>
          </a:solidFill>
          <a:ln w="9525">
            <a:solidFill>
              <a:schemeClr val="tx1"/>
            </a:solidFill>
            <a:miter lim="800000"/>
            <a:headEnd/>
            <a:tailEnd/>
          </a:ln>
        </p:spPr>
        <p:txBody>
          <a:bodyPr/>
          <a:lstStyle/>
          <a:p>
            <a:r>
              <a:rPr lang="en-US" sz="2800"/>
              <a:t>Indicates if the class is public, final, (super), interface, abstract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457200" y="304800"/>
            <a:ext cx="8229600" cy="5821363"/>
          </a:xfrm>
        </p:spPr>
        <p:txBody>
          <a:bodyPr/>
          <a:lstStyle/>
          <a:p>
            <a:pPr>
              <a:buFontTx/>
              <a:buNone/>
            </a:pPr>
            <a:r>
              <a:rPr lang="en-US" smtClean="0">
                <a:solidFill>
                  <a:srgbClr val="FF0066"/>
                </a:solidFill>
              </a:rPr>
              <a:t>/*static int x*/</a:t>
            </a:r>
          </a:p>
          <a:p>
            <a:pPr>
              <a:buFontTx/>
              <a:buNone/>
            </a:pPr>
            <a:endParaRPr lang="en-US" smtClean="0">
              <a:solidFill>
                <a:srgbClr val="FF0066"/>
              </a:solidFill>
            </a:endParaRPr>
          </a:p>
          <a:p>
            <a:pPr>
              <a:buFontTx/>
              <a:buNone/>
            </a:pPr>
            <a:r>
              <a:rPr lang="en-US" smtClean="0"/>
              <a:t>	fieldName = "x";  </a:t>
            </a:r>
          </a:p>
          <a:p>
            <a:pPr>
              <a:buFontTx/>
              <a:buNone/>
            </a:pPr>
            <a:r>
              <a:rPr lang="en-US" smtClean="0"/>
              <a:t>	fieldType = "I";</a:t>
            </a:r>
          </a:p>
          <a:p>
            <a:pPr>
              <a:buFontTx/>
              <a:buNone/>
            </a:pPr>
            <a:r>
              <a:rPr lang="en-US" smtClean="0"/>
              <a:t>	initValue = new Integer(0);</a:t>
            </a:r>
          </a:p>
          <a:p>
            <a:pPr>
              <a:buFontTx/>
              <a:buNone/>
            </a:pPr>
            <a:endParaRPr lang="en-US" smtClean="0"/>
          </a:p>
          <a:p>
            <a:pPr>
              <a:buFontTx/>
              <a:buNone/>
            </a:pPr>
            <a:r>
              <a:rPr lang="en-US" smtClean="0"/>
              <a:t>	</a:t>
            </a:r>
            <a:r>
              <a:rPr lang="en-US" smtClean="0">
                <a:solidFill>
                  <a:schemeClr val="hlink"/>
                </a:solidFill>
              </a:rPr>
              <a:t>fv = cw.visitField(ACC_STATIC, 	fieldName, fieldType, null, initValue);</a:t>
            </a:r>
          </a:p>
          <a:p>
            <a:pPr>
              <a:buFontTx/>
              <a:buNone/>
            </a:pPr>
            <a:endParaRPr lang="en-US" smtClean="0">
              <a:solidFill>
                <a:schemeClr val="hlink"/>
              </a:solidFill>
            </a:endParaRPr>
          </a:p>
          <a:p>
            <a:pPr>
              <a:buFontTx/>
              <a:buNone/>
            </a:pPr>
            <a:r>
              <a:rPr lang="en-US" smtClean="0">
                <a:solidFill>
                  <a:schemeClr val="hlink"/>
                </a:solidFill>
              </a:rPr>
              <a:t>	fv.visitEnd();</a:t>
            </a:r>
          </a:p>
          <a:p>
            <a:pPr>
              <a:buFontTx/>
              <a:buNone/>
            </a:pPr>
            <a:endParaRPr lang="en-US" smtClean="0">
              <a:solidFill>
                <a:schemeClr val="hlink"/>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457200" y="381000"/>
            <a:ext cx="8229600" cy="5745163"/>
          </a:xfrm>
        </p:spPr>
        <p:txBody>
          <a:bodyPr/>
          <a:lstStyle/>
          <a:p>
            <a:pPr>
              <a:buFontTx/>
              <a:buNone/>
            </a:pPr>
            <a:r>
              <a:rPr lang="en-US" smtClean="0">
                <a:solidFill>
                  <a:srgbClr val="FF0066"/>
                </a:solidFill>
              </a:rPr>
              <a:t>/*static String s*/</a:t>
            </a:r>
          </a:p>
          <a:p>
            <a:pPr>
              <a:buFontTx/>
              <a:buNone/>
            </a:pPr>
            <a:endParaRPr lang="en-US" smtClean="0">
              <a:solidFill>
                <a:srgbClr val="FF0066"/>
              </a:solidFill>
            </a:endParaRPr>
          </a:p>
          <a:p>
            <a:pPr>
              <a:buFontTx/>
              <a:buNone/>
            </a:pPr>
            <a:r>
              <a:rPr lang="en-US" smtClean="0"/>
              <a:t>	fieldName = "s";  </a:t>
            </a:r>
          </a:p>
          <a:p>
            <a:pPr>
              <a:buFontTx/>
              <a:buNone/>
            </a:pPr>
            <a:r>
              <a:rPr lang="en-US" smtClean="0"/>
              <a:t>	fieldType = "Ljava/lang/String;";</a:t>
            </a:r>
          </a:p>
          <a:p>
            <a:pPr>
              <a:buFontTx/>
              <a:buNone/>
            </a:pPr>
            <a:r>
              <a:rPr lang="en-US" smtClean="0"/>
              <a:t>	initValue = new String("");</a:t>
            </a:r>
          </a:p>
          <a:p>
            <a:pPr>
              <a:buFontTx/>
              <a:buNone/>
            </a:pPr>
            <a:endParaRPr lang="en-US" smtClean="0"/>
          </a:p>
          <a:p>
            <a:pPr>
              <a:buFontTx/>
              <a:buNone/>
            </a:pPr>
            <a:r>
              <a:rPr lang="en-US" smtClean="0"/>
              <a:t>	</a:t>
            </a:r>
            <a:r>
              <a:rPr lang="en-US" smtClean="0">
                <a:solidFill>
                  <a:schemeClr val="hlink"/>
                </a:solidFill>
              </a:rPr>
              <a:t>fv = cw.visitField(ACC_STATIC, 	fieldName, fieldType, null, initValue);</a:t>
            </a:r>
          </a:p>
          <a:p>
            <a:pPr>
              <a:buFontTx/>
              <a:buNone/>
            </a:pPr>
            <a:endParaRPr lang="en-US" smtClean="0">
              <a:solidFill>
                <a:schemeClr val="hlink"/>
              </a:solidFill>
            </a:endParaRPr>
          </a:p>
          <a:p>
            <a:pPr>
              <a:buFontTx/>
              <a:buNone/>
            </a:pPr>
            <a:r>
              <a:rPr lang="en-US" smtClean="0">
                <a:solidFill>
                  <a:schemeClr val="hlink"/>
                </a:solidFill>
              </a:rPr>
              <a:t>	fv.visitEnd();</a:t>
            </a:r>
          </a:p>
          <a:p>
            <a:endParaRPr lang="en-US" smtClean="0">
              <a:solidFill>
                <a:schemeClr val="hlink"/>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457200" y="457200"/>
            <a:ext cx="8229600" cy="5668963"/>
          </a:xfrm>
        </p:spPr>
        <p:txBody>
          <a:bodyPr/>
          <a:lstStyle/>
          <a:p>
            <a:pPr>
              <a:lnSpc>
                <a:spcPct val="80000"/>
              </a:lnSpc>
              <a:buFontTx/>
              <a:buNone/>
            </a:pPr>
            <a:r>
              <a:rPr lang="en-US" sz="2800" smtClean="0">
                <a:solidFill>
                  <a:srgbClr val="FF0066"/>
                </a:solidFill>
              </a:rPr>
              <a:t>/*static ArrayList&lt;Integer&gt; a;*/</a:t>
            </a:r>
          </a:p>
          <a:p>
            <a:pPr>
              <a:lnSpc>
                <a:spcPct val="80000"/>
              </a:lnSpc>
              <a:buFontTx/>
              <a:buNone/>
            </a:pPr>
            <a:r>
              <a:rPr lang="en-US" sz="2800" smtClean="0"/>
              <a:t>		</a:t>
            </a:r>
          </a:p>
          <a:p>
            <a:pPr>
              <a:lnSpc>
                <a:spcPct val="80000"/>
              </a:lnSpc>
              <a:buFontTx/>
              <a:buNone/>
            </a:pPr>
            <a:r>
              <a:rPr lang="en-US" sz="2800" smtClean="0"/>
              <a:t>fieldName = "a";  </a:t>
            </a:r>
          </a:p>
          <a:p>
            <a:pPr>
              <a:lnSpc>
                <a:spcPct val="80000"/>
              </a:lnSpc>
              <a:buFontTx/>
              <a:buNone/>
            </a:pPr>
            <a:r>
              <a:rPr lang="en-US" sz="2800" smtClean="0"/>
              <a:t>fieldType = "Ljava/util/ArrayList;";</a:t>
            </a:r>
          </a:p>
          <a:p>
            <a:pPr>
              <a:lnSpc>
                <a:spcPct val="80000"/>
              </a:lnSpc>
              <a:buFontTx/>
              <a:buNone/>
            </a:pPr>
            <a:r>
              <a:rPr lang="en-US" sz="2800" smtClean="0">
                <a:solidFill>
                  <a:schemeClr val="folHlink"/>
                </a:solidFill>
              </a:rPr>
              <a:t>String fieldSig = “Ljava/util/ArrayList&lt;Ljava/lang/Integer;&gt;;”;</a:t>
            </a:r>
          </a:p>
          <a:p>
            <a:pPr>
              <a:lnSpc>
                <a:spcPct val="80000"/>
              </a:lnSpc>
              <a:buFontTx/>
              <a:buNone/>
            </a:pPr>
            <a:r>
              <a:rPr lang="en-US" sz="2800" smtClean="0"/>
              <a:t>initValue = null;</a:t>
            </a:r>
          </a:p>
          <a:p>
            <a:pPr>
              <a:lnSpc>
                <a:spcPct val="80000"/>
              </a:lnSpc>
              <a:buFontTx/>
              <a:buNone/>
            </a:pPr>
            <a:endParaRPr lang="en-US" sz="2800" smtClean="0"/>
          </a:p>
          <a:p>
            <a:pPr>
              <a:lnSpc>
                <a:spcPct val="80000"/>
              </a:lnSpc>
              <a:buFontTx/>
              <a:buNone/>
            </a:pPr>
            <a:r>
              <a:rPr lang="en-US" sz="2800" smtClean="0">
                <a:solidFill>
                  <a:schemeClr val="hlink"/>
                </a:solidFill>
              </a:rPr>
              <a:t>fv = cw.visitField(ACC_STATIC, fieldName, fieldType, </a:t>
            </a:r>
            <a:r>
              <a:rPr lang="en-US" sz="2800" smtClean="0">
                <a:solidFill>
                  <a:schemeClr val="folHlink"/>
                </a:solidFill>
              </a:rPr>
              <a:t>fieldSig</a:t>
            </a:r>
            <a:r>
              <a:rPr lang="en-US" sz="2800" smtClean="0">
                <a:solidFill>
                  <a:schemeClr val="hlink"/>
                </a:solidFill>
              </a:rPr>
              <a:t>, initValue);</a:t>
            </a:r>
          </a:p>
          <a:p>
            <a:pPr>
              <a:lnSpc>
                <a:spcPct val="80000"/>
              </a:lnSpc>
              <a:buFontTx/>
              <a:buNone/>
            </a:pPr>
            <a:endParaRPr lang="en-US" sz="2800" smtClean="0">
              <a:solidFill>
                <a:schemeClr val="hlink"/>
              </a:solidFill>
            </a:endParaRPr>
          </a:p>
          <a:p>
            <a:pPr>
              <a:lnSpc>
                <a:spcPct val="80000"/>
              </a:lnSpc>
              <a:buFontTx/>
              <a:buNone/>
            </a:pPr>
            <a:r>
              <a:rPr lang="en-US" sz="2800" smtClean="0">
                <a:solidFill>
                  <a:schemeClr val="hlink"/>
                </a:solidFill>
              </a:rPr>
              <a:t>fv.visitEnd();</a:t>
            </a:r>
          </a:p>
          <a:p>
            <a:pPr>
              <a:lnSpc>
                <a:spcPct val="80000"/>
              </a:lnSpc>
              <a:buFontTx/>
              <a:buNone/>
            </a:pPr>
            <a:r>
              <a:rPr lang="en-US" sz="2800" smtClean="0"/>
              <a:t>		</a:t>
            </a:r>
          </a:p>
          <a:p>
            <a:pPr>
              <a:lnSpc>
                <a:spcPct val="80000"/>
              </a:lnSpc>
            </a:pPr>
            <a:endParaRPr lang="en-US" sz="280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457200" y="304800"/>
            <a:ext cx="8229600" cy="6172200"/>
          </a:xfrm>
        </p:spPr>
        <p:txBody>
          <a:bodyPr/>
          <a:lstStyle/>
          <a:p>
            <a:pPr>
              <a:lnSpc>
                <a:spcPct val="90000"/>
              </a:lnSpc>
            </a:pPr>
            <a:r>
              <a:rPr lang="en-US" sz="2800" smtClean="0"/>
              <a:t>So far</a:t>
            </a:r>
          </a:p>
          <a:p>
            <a:pPr>
              <a:lnSpc>
                <a:spcPct val="90000"/>
              </a:lnSpc>
              <a:buFontTx/>
              <a:buNone/>
            </a:pPr>
            <a:r>
              <a:rPr lang="en-US" sz="2800" smtClean="0"/>
              <a:t>…</a:t>
            </a:r>
          </a:p>
          <a:p>
            <a:pPr>
              <a:lnSpc>
                <a:spcPct val="90000"/>
              </a:lnSpc>
              <a:buFontTx/>
              <a:buNone/>
            </a:pPr>
            <a:r>
              <a:rPr lang="en-US" sz="2800" smtClean="0"/>
              <a:t>ClassWriter cw = new ClassWriter(…)</a:t>
            </a:r>
          </a:p>
          <a:p>
            <a:pPr>
              <a:lnSpc>
                <a:spcPct val="90000"/>
              </a:lnSpc>
              <a:buFontTx/>
              <a:buNone/>
            </a:pPr>
            <a:r>
              <a:rPr lang="en-US" sz="2800" smtClean="0"/>
              <a:t>cw.visit(…)</a:t>
            </a:r>
          </a:p>
          <a:p>
            <a:pPr>
              <a:lnSpc>
                <a:spcPct val="90000"/>
              </a:lnSpc>
              <a:buFontTx/>
              <a:buNone/>
            </a:pPr>
            <a:r>
              <a:rPr lang="en-US" sz="2800" smtClean="0"/>
              <a:t>//add fields</a:t>
            </a:r>
          </a:p>
          <a:p>
            <a:pPr>
              <a:lnSpc>
                <a:spcPct val="90000"/>
              </a:lnSpc>
              <a:buFontTx/>
              <a:buNone/>
            </a:pPr>
            <a:r>
              <a:rPr lang="en-US" sz="2800" smtClean="0"/>
              <a:t>FieldVisitor fv = cw.visitField(..)</a:t>
            </a:r>
          </a:p>
          <a:p>
            <a:pPr>
              <a:lnSpc>
                <a:spcPct val="90000"/>
              </a:lnSpc>
              <a:buFontTx/>
              <a:buNone/>
            </a:pPr>
            <a:r>
              <a:rPr lang="en-US" sz="2800" smtClean="0"/>
              <a:t>….</a:t>
            </a:r>
          </a:p>
          <a:p>
            <a:pPr>
              <a:lnSpc>
                <a:spcPct val="90000"/>
              </a:lnSpc>
              <a:buFontTx/>
              <a:buNone/>
            </a:pPr>
            <a:endParaRPr lang="en-US" sz="2800" smtClean="0"/>
          </a:p>
          <a:p>
            <a:pPr>
              <a:lnSpc>
                <a:spcPct val="90000"/>
              </a:lnSpc>
              <a:buFontTx/>
              <a:buNone/>
            </a:pPr>
            <a:r>
              <a:rPr lang="en-US" sz="2800" i="1" smtClean="0">
                <a:solidFill>
                  <a:srgbClr val="FF0066"/>
                </a:solidFill>
              </a:rPr>
              <a:t>add methods</a:t>
            </a:r>
          </a:p>
          <a:p>
            <a:pPr>
              <a:lnSpc>
                <a:spcPct val="90000"/>
              </a:lnSpc>
              <a:buFontTx/>
              <a:buNone/>
            </a:pPr>
            <a:endParaRPr lang="en-US" sz="2800" i="1" smtClean="0">
              <a:solidFill>
                <a:srgbClr val="FF0066"/>
              </a:solidFill>
            </a:endParaRPr>
          </a:p>
          <a:p>
            <a:pPr>
              <a:lnSpc>
                <a:spcPct val="90000"/>
              </a:lnSpc>
              <a:buFontTx/>
              <a:buNone/>
            </a:pPr>
            <a:r>
              <a:rPr lang="en-US" sz="2800" smtClean="0"/>
              <a:t>cw.visitEnd();</a:t>
            </a:r>
          </a:p>
          <a:p>
            <a:pPr>
              <a:lnSpc>
                <a:spcPct val="90000"/>
              </a:lnSpc>
              <a:buFontTx/>
              <a:buNone/>
            </a:pPr>
            <a:r>
              <a:rPr lang="en-US" sz="2800" smtClean="0"/>
              <a:t>Byte[] bytes = cw.toByteArray();</a:t>
            </a:r>
          </a:p>
          <a:p>
            <a:pPr>
              <a:lnSpc>
                <a:spcPct val="90000"/>
              </a:lnSpc>
              <a:buFontTx/>
              <a:buNone/>
            </a:pPr>
            <a:r>
              <a:rPr lang="en-US" sz="2800" smtClean="0"/>
              <a:t>… f.write(bytes)….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a:xfrm>
            <a:off x="457200" y="533400"/>
            <a:ext cx="8229600" cy="5592763"/>
          </a:xfrm>
        </p:spPr>
        <p:txBody>
          <a:bodyPr/>
          <a:lstStyle/>
          <a:p>
            <a:pPr>
              <a:lnSpc>
                <a:spcPct val="90000"/>
              </a:lnSpc>
              <a:buFontTx/>
              <a:buNone/>
            </a:pPr>
            <a:r>
              <a:rPr lang="en-US" sz="2800" smtClean="0"/>
              <a:t>/*Add Methods*/	</a:t>
            </a:r>
          </a:p>
          <a:p>
            <a:pPr>
              <a:lnSpc>
                <a:spcPct val="90000"/>
              </a:lnSpc>
            </a:pPr>
            <a:endParaRPr lang="en-US" sz="2800" smtClean="0"/>
          </a:p>
          <a:p>
            <a:pPr>
              <a:lnSpc>
                <a:spcPct val="90000"/>
              </a:lnSpc>
              <a:buFontTx/>
              <a:buNone/>
            </a:pPr>
            <a:r>
              <a:rPr lang="en-US" sz="2800" smtClean="0">
                <a:solidFill>
                  <a:schemeClr val="hlink"/>
                </a:solidFill>
              </a:rPr>
              <a:t>String methodName</a:t>
            </a:r>
            <a:r>
              <a:rPr lang="en-US" sz="2800" smtClean="0"/>
              <a:t>;  //name of the method</a:t>
            </a:r>
          </a:p>
          <a:p>
            <a:pPr>
              <a:lnSpc>
                <a:spcPct val="90000"/>
              </a:lnSpc>
              <a:buFontTx/>
              <a:buNone/>
            </a:pPr>
            <a:r>
              <a:rPr lang="en-US" sz="2800" smtClean="0">
                <a:solidFill>
                  <a:schemeClr val="hlink"/>
                </a:solidFill>
              </a:rPr>
              <a:t>String methodDesc</a:t>
            </a:r>
            <a:r>
              <a:rPr lang="en-US" sz="2800" smtClean="0"/>
              <a:t>;   //type descriptor of method in JVM format</a:t>
            </a:r>
          </a:p>
          <a:p>
            <a:pPr>
              <a:lnSpc>
                <a:spcPct val="90000"/>
              </a:lnSpc>
              <a:buFontTx/>
              <a:buNone/>
            </a:pPr>
            <a:r>
              <a:rPr lang="en-US" sz="2800" smtClean="0">
                <a:solidFill>
                  <a:schemeClr val="hlink"/>
                </a:solidFill>
              </a:rPr>
              <a:t>MethodVisitor mv</a:t>
            </a:r>
            <a:r>
              <a:rPr lang="en-US" sz="2800" smtClean="0"/>
              <a:t>;   //object returned by ClassWriter to allow method to be accessed</a:t>
            </a:r>
          </a:p>
          <a:p>
            <a:pPr>
              <a:lnSpc>
                <a:spcPct val="90000"/>
              </a:lnSpc>
              <a:buFontTx/>
              <a:buNone/>
            </a:pPr>
            <a:r>
              <a:rPr lang="en-US" sz="2800" smtClean="0">
                <a:solidFill>
                  <a:schemeClr val="hlink"/>
                </a:solidFill>
              </a:rPr>
              <a:t>Label startLabel</a:t>
            </a:r>
            <a:r>
              <a:rPr lang="en-US" sz="2800" smtClean="0"/>
              <a:t>;  //label used to indicate start of method</a:t>
            </a:r>
          </a:p>
          <a:p>
            <a:pPr>
              <a:lnSpc>
                <a:spcPct val="90000"/>
              </a:lnSpc>
              <a:buFontTx/>
              <a:buNone/>
            </a:pPr>
            <a:r>
              <a:rPr lang="en-US" sz="2800" smtClean="0">
                <a:solidFill>
                  <a:schemeClr val="hlink"/>
                </a:solidFill>
              </a:rPr>
              <a:t>Label endLabel</a:t>
            </a:r>
            <a:r>
              <a:rPr lang="en-US" sz="2800" smtClean="0"/>
              <a:t>;    //label used to indicate end of method</a:t>
            </a:r>
          </a:p>
          <a:p>
            <a:pPr>
              <a:lnSpc>
                <a:spcPct val="90000"/>
              </a:lnSpc>
              <a:buFontTx/>
              <a:buNone/>
            </a:pPr>
            <a:r>
              <a:rPr lang="en-US" sz="2800" smtClean="0"/>
              <a:t>		</a:t>
            </a:r>
          </a:p>
          <a:p>
            <a:pPr>
              <a:lnSpc>
                <a:spcPct val="90000"/>
              </a:lnSpc>
            </a:pPr>
            <a:endParaRPr lang="en-US" sz="28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a:xfrm>
            <a:off x="457200" y="533400"/>
            <a:ext cx="8229600" cy="6019800"/>
          </a:xfrm>
        </p:spPr>
        <p:txBody>
          <a:bodyPr/>
          <a:lstStyle/>
          <a:p>
            <a:pPr>
              <a:lnSpc>
                <a:spcPct val="80000"/>
              </a:lnSpc>
              <a:buFontTx/>
              <a:buNone/>
            </a:pPr>
            <a:r>
              <a:rPr lang="en-US" sz="2800" smtClean="0">
                <a:solidFill>
                  <a:srgbClr val="FF0066"/>
                </a:solidFill>
              </a:rPr>
              <a:t>/* public static int f(int y, String t)... */</a:t>
            </a:r>
          </a:p>
          <a:p>
            <a:pPr>
              <a:lnSpc>
                <a:spcPct val="80000"/>
              </a:lnSpc>
              <a:buFontTx/>
              <a:buNone/>
            </a:pPr>
            <a:r>
              <a:rPr lang="en-US" sz="1800" smtClean="0"/>
              <a:t>		</a:t>
            </a:r>
          </a:p>
          <a:p>
            <a:pPr lvl="1">
              <a:lnSpc>
                <a:spcPct val="80000"/>
              </a:lnSpc>
              <a:buFontTx/>
              <a:buNone/>
            </a:pPr>
            <a:r>
              <a:rPr lang="en-US" sz="2400" smtClean="0"/>
              <a:t>methodName = "f";</a:t>
            </a:r>
          </a:p>
          <a:p>
            <a:pPr lvl="1">
              <a:lnSpc>
                <a:spcPct val="80000"/>
              </a:lnSpc>
              <a:buFontTx/>
              <a:buNone/>
            </a:pPr>
            <a:r>
              <a:rPr lang="en-US" sz="2400" smtClean="0"/>
              <a:t>methodDesc = "(ILjava/lang/String;)I";</a:t>
            </a:r>
          </a:p>
          <a:p>
            <a:pPr lvl="1">
              <a:lnSpc>
                <a:spcPct val="80000"/>
              </a:lnSpc>
              <a:buFontTx/>
              <a:buNone/>
            </a:pPr>
            <a:endParaRPr lang="en-US" sz="2400" smtClean="0"/>
          </a:p>
          <a:p>
            <a:pPr lvl="1">
              <a:lnSpc>
                <a:spcPct val="80000"/>
              </a:lnSpc>
              <a:buFontTx/>
              <a:buNone/>
            </a:pPr>
            <a:r>
              <a:rPr lang="en-US" smtClean="0">
                <a:solidFill>
                  <a:schemeClr val="hlink"/>
                </a:solidFill>
              </a:rPr>
              <a:t>mv = cw.visitMethod(ACC_STATIC, methodName, methodDesc, null, null);</a:t>
            </a:r>
          </a:p>
          <a:p>
            <a:pPr lvl="1">
              <a:lnSpc>
                <a:spcPct val="80000"/>
              </a:lnSpc>
              <a:buFontTx/>
              <a:buNone/>
            </a:pPr>
            <a:r>
              <a:rPr lang="en-US" sz="2000" smtClean="0"/>
              <a:t>		</a:t>
            </a:r>
          </a:p>
          <a:p>
            <a:pPr lvl="1">
              <a:lnSpc>
                <a:spcPct val="80000"/>
              </a:lnSpc>
              <a:buFontTx/>
              <a:buNone/>
            </a:pPr>
            <a:r>
              <a:rPr lang="en-US" sz="2400" smtClean="0"/>
              <a:t>/* determine slots for parameters and local variables */</a:t>
            </a:r>
          </a:p>
          <a:p>
            <a:pPr lvl="1">
              <a:lnSpc>
                <a:spcPct val="80000"/>
              </a:lnSpc>
              <a:buFontTx/>
              <a:buNone/>
            </a:pPr>
            <a:r>
              <a:rPr lang="en-US" sz="2400" smtClean="0"/>
              <a:t>	int y_slot = 0;</a:t>
            </a:r>
          </a:p>
          <a:p>
            <a:pPr lvl="1">
              <a:lnSpc>
                <a:spcPct val="80000"/>
              </a:lnSpc>
              <a:buFontTx/>
              <a:buNone/>
            </a:pPr>
            <a:r>
              <a:rPr lang="en-US" sz="2400" smtClean="0"/>
              <a:t>	int t_slot = 1;</a:t>
            </a:r>
          </a:p>
          <a:p>
            <a:pPr lvl="1">
              <a:lnSpc>
                <a:spcPct val="80000"/>
              </a:lnSpc>
              <a:buFontTx/>
              <a:buNone/>
            </a:pPr>
            <a:r>
              <a:rPr lang="en-US" sz="2400" smtClean="0"/>
              <a:t>	int z_slot = 2;</a:t>
            </a:r>
          </a:p>
          <a:p>
            <a:pPr lvl="1">
              <a:lnSpc>
                <a:spcPct val="80000"/>
              </a:lnSpc>
              <a:buFontTx/>
              <a:buNone/>
            </a:pPr>
            <a:r>
              <a:rPr lang="en-US" sz="2400" smtClean="0"/>
              <a:t>		</a:t>
            </a:r>
          </a:p>
          <a:p>
            <a:pPr lvl="1">
              <a:lnSpc>
                <a:spcPct val="80000"/>
              </a:lnSpc>
              <a:buFontTx/>
              <a:buNone/>
            </a:pPr>
            <a:r>
              <a:rPr lang="en-US" sz="2400" smtClean="0"/>
              <a:t>/* initialize addition of instructions */</a:t>
            </a:r>
          </a:p>
          <a:p>
            <a:pPr lvl="1">
              <a:lnSpc>
                <a:spcPct val="80000"/>
              </a:lnSpc>
              <a:buFontTx/>
              <a:buNone/>
            </a:pPr>
            <a:r>
              <a:rPr lang="en-US" smtClean="0"/>
              <a:t>	</a:t>
            </a:r>
            <a:r>
              <a:rPr lang="en-US" smtClean="0">
                <a:solidFill>
                  <a:schemeClr val="hlink"/>
                </a:solidFill>
              </a:rPr>
              <a:t>mv.visitCode();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457200" y="228600"/>
            <a:ext cx="8229600" cy="5897563"/>
          </a:xfrm>
        </p:spPr>
        <p:txBody>
          <a:bodyPr/>
          <a:lstStyle/>
          <a:p>
            <a:pPr>
              <a:lnSpc>
                <a:spcPct val="80000"/>
              </a:lnSpc>
              <a:buFontTx/>
              <a:buNone/>
            </a:pPr>
            <a:r>
              <a:rPr lang="en-US" sz="2800" smtClean="0"/>
              <a:t>/* create and visit label at start of code. A label designates the instruction that will be visited just after the label is visited</a:t>
            </a:r>
          </a:p>
          <a:p>
            <a:pPr>
              <a:lnSpc>
                <a:spcPct val="80000"/>
              </a:lnSpc>
              <a:buFontTx/>
              <a:buNone/>
            </a:pPr>
            <a:r>
              <a:rPr lang="en-US" sz="2800" smtClean="0"/>
              <a:t>*/</a:t>
            </a:r>
          </a:p>
          <a:p>
            <a:pPr>
              <a:lnSpc>
                <a:spcPct val="80000"/>
              </a:lnSpc>
              <a:buFontTx/>
              <a:buNone/>
            </a:pPr>
            <a:r>
              <a:rPr lang="en-US" sz="2800" smtClean="0">
                <a:solidFill>
                  <a:schemeClr val="hlink"/>
                </a:solidFill>
              </a:rPr>
              <a:t>		startLabel = new Label();</a:t>
            </a:r>
          </a:p>
          <a:p>
            <a:pPr>
              <a:lnSpc>
                <a:spcPct val="80000"/>
              </a:lnSpc>
              <a:buFontTx/>
              <a:buNone/>
            </a:pPr>
            <a:r>
              <a:rPr lang="en-US" sz="2800" smtClean="0">
                <a:solidFill>
                  <a:schemeClr val="hlink"/>
                </a:solidFill>
              </a:rPr>
              <a:t>		mv.visitLabel(startLabel);</a:t>
            </a:r>
          </a:p>
          <a:p>
            <a:pPr>
              <a:lnSpc>
                <a:spcPct val="80000"/>
              </a:lnSpc>
              <a:buFontTx/>
              <a:buNone/>
            </a:pPr>
            <a:endParaRPr lang="en-US" sz="2800" smtClean="0">
              <a:solidFill>
                <a:schemeClr val="hlink"/>
              </a:solidFill>
            </a:endParaRPr>
          </a:p>
          <a:p>
            <a:pPr>
              <a:lnSpc>
                <a:spcPct val="80000"/>
              </a:lnSpc>
              <a:buFontTx/>
              <a:buNone/>
            </a:pPr>
            <a:r>
              <a:rPr lang="en-US" sz="2800" smtClean="0"/>
              <a:t>		</a:t>
            </a:r>
            <a:r>
              <a:rPr lang="en-US" sz="2800" i="1" smtClean="0">
                <a:solidFill>
                  <a:srgbClr val="FF0066"/>
                </a:solidFill>
              </a:rPr>
              <a:t>add instructions to class (see later slides)</a:t>
            </a:r>
            <a:r>
              <a:rPr lang="en-US" sz="2800" smtClean="0"/>
              <a:t> </a:t>
            </a:r>
          </a:p>
          <a:p>
            <a:pPr>
              <a:lnSpc>
                <a:spcPct val="80000"/>
              </a:lnSpc>
              <a:buFontTx/>
              <a:buNone/>
            </a:pPr>
            <a:endParaRPr lang="en-US" sz="2800" smtClean="0"/>
          </a:p>
          <a:p>
            <a:pPr>
              <a:lnSpc>
                <a:spcPct val="80000"/>
              </a:lnSpc>
              <a:buFontTx/>
              <a:buNone/>
            </a:pPr>
            <a:r>
              <a:rPr lang="en-US" sz="2800" smtClean="0"/>
              <a:t>/*visit label to mark end of method's code*/</a:t>
            </a:r>
          </a:p>
          <a:p>
            <a:pPr>
              <a:lnSpc>
                <a:spcPct val="80000"/>
              </a:lnSpc>
              <a:buFontTx/>
              <a:buNone/>
            </a:pPr>
            <a:r>
              <a:rPr lang="en-US" sz="2800" smtClean="0"/>
              <a:t>        </a:t>
            </a:r>
            <a:r>
              <a:rPr lang="en-US" sz="2800" smtClean="0">
                <a:solidFill>
                  <a:schemeClr val="hlink"/>
                </a:solidFill>
              </a:rPr>
              <a:t>endLabel = new Label();</a:t>
            </a:r>
          </a:p>
          <a:p>
            <a:pPr>
              <a:lnSpc>
                <a:spcPct val="80000"/>
              </a:lnSpc>
              <a:buFontTx/>
              <a:buNone/>
            </a:pPr>
            <a:r>
              <a:rPr lang="en-US" sz="2800" smtClean="0">
                <a:solidFill>
                  <a:schemeClr val="hlink"/>
                </a:solidFill>
              </a:rPr>
              <a:t>        mv.visitLabel(endLabel);</a:t>
            </a:r>
          </a:p>
          <a:p>
            <a:pPr>
              <a:lnSpc>
                <a:spcPct val="80000"/>
              </a:lnSpc>
              <a:buFontTx/>
              <a:buNone/>
            </a:pPr>
            <a:r>
              <a:rPr lang="en-US" sz="2800" smtClean="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457200" y="609600"/>
            <a:ext cx="8229600" cy="5516563"/>
          </a:xfrm>
        </p:spPr>
        <p:txBody>
          <a:bodyPr>
            <a:normAutofit lnSpcReduction="10000"/>
          </a:bodyPr>
          <a:lstStyle/>
          <a:p>
            <a:pPr marL="365760" indent="-256032" fontAlgn="auto">
              <a:lnSpc>
                <a:spcPct val="80000"/>
              </a:lnSpc>
              <a:spcAft>
                <a:spcPts val="0"/>
              </a:spcAft>
              <a:buFontTx/>
              <a:buNone/>
              <a:defRPr/>
            </a:pPr>
            <a:r>
              <a:rPr lang="en-US" sz="1800" smtClean="0"/>
              <a:t>/*visit local variables, including  paramers*/</a:t>
            </a:r>
          </a:p>
          <a:p>
            <a:pPr marL="365760" indent="-256032" fontAlgn="auto">
              <a:lnSpc>
                <a:spcPct val="80000"/>
              </a:lnSpc>
              <a:spcAft>
                <a:spcPts val="0"/>
              </a:spcAft>
              <a:buFontTx/>
              <a:buNone/>
              <a:defRPr/>
            </a:pPr>
            <a:r>
              <a:rPr lang="en-US" sz="1800" smtClean="0"/>
              <a:t>     </a:t>
            </a:r>
            <a:r>
              <a:rPr lang="en-US" sz="2400" smtClean="0">
                <a:solidFill>
                  <a:schemeClr val="hlink"/>
                </a:solidFill>
              </a:rPr>
              <a:t>mv.visitLocalVariable(“y”,”I”,null,startLabel,endLable,y_slot);</a:t>
            </a:r>
          </a:p>
          <a:p>
            <a:pPr marL="365760" indent="-256032" fontAlgn="auto">
              <a:lnSpc>
                <a:spcPct val="80000"/>
              </a:lnSpc>
              <a:spcAft>
                <a:spcPts val="0"/>
              </a:spcAft>
              <a:buFontTx/>
              <a:buNone/>
              <a:defRPr/>
            </a:pPr>
            <a:r>
              <a:rPr lang="en-US" sz="2400" smtClean="0">
                <a:solidFill>
                  <a:schemeClr val="hlink"/>
                </a:solidFill>
              </a:rPr>
              <a:t>mv.visitLocalVariable(“t”,”Ljava/lang/String;”,null,startLabel,endLabel,t_slot)</a:t>
            </a:r>
          </a:p>
          <a:p>
            <a:pPr marL="365760" indent="-256032" fontAlgn="auto">
              <a:lnSpc>
                <a:spcPct val="80000"/>
              </a:lnSpc>
              <a:spcAft>
                <a:spcPts val="0"/>
              </a:spcAft>
              <a:buFontTx/>
              <a:buNone/>
              <a:defRPr/>
            </a:pPr>
            <a:r>
              <a:rPr lang="en-US" smtClean="0">
                <a:solidFill>
                  <a:schemeClr val="hlink"/>
                </a:solidFill>
              </a:rPr>
              <a:t>mv.visitLocalVariable("z","I",null,startLabel,</a:t>
            </a:r>
          </a:p>
          <a:p>
            <a:pPr marL="365760" indent="-256032" fontAlgn="auto">
              <a:lnSpc>
                <a:spcPct val="80000"/>
              </a:lnSpc>
              <a:spcAft>
                <a:spcPts val="0"/>
              </a:spcAft>
              <a:buFontTx/>
              <a:buNone/>
              <a:defRPr/>
            </a:pPr>
            <a:r>
              <a:rPr lang="en-US" smtClean="0">
                <a:solidFill>
                  <a:schemeClr val="hlink"/>
                </a:solidFill>
              </a:rPr>
              <a:t>			endLabel,z_slot);</a:t>
            </a:r>
          </a:p>
          <a:p>
            <a:pPr marL="365760" indent="-256032" fontAlgn="auto">
              <a:lnSpc>
                <a:spcPct val="80000"/>
              </a:lnSpc>
              <a:spcAft>
                <a:spcPts val="0"/>
              </a:spcAft>
              <a:buFontTx/>
              <a:buNone/>
              <a:defRPr/>
            </a:pPr>
            <a:endParaRPr lang="en-US" smtClean="0">
              <a:solidFill>
                <a:schemeClr val="hlink"/>
              </a:solidFill>
            </a:endParaRPr>
          </a:p>
          <a:p>
            <a:pPr marL="365760" indent="-256032" fontAlgn="auto">
              <a:lnSpc>
                <a:spcPct val="80000"/>
              </a:lnSpc>
              <a:spcAft>
                <a:spcPts val="0"/>
              </a:spcAft>
              <a:buFontTx/>
              <a:buNone/>
              <a:defRPr/>
            </a:pPr>
            <a:r>
              <a:rPr lang="en-US" sz="1800" smtClean="0"/>
              <a:t>/*visit maximum stack size and number of local variables .  The COMPUTE_FRAMES option we used in the ClassWriter constructor causes this method to ignore the given parameters (for max stack size and number of local variables) and automatically determine the correct values */</a:t>
            </a:r>
          </a:p>
          <a:p>
            <a:pPr marL="365760" indent="-256032" fontAlgn="auto">
              <a:lnSpc>
                <a:spcPct val="80000"/>
              </a:lnSpc>
              <a:spcAft>
                <a:spcPts val="0"/>
              </a:spcAft>
              <a:buFontTx/>
              <a:buNone/>
              <a:defRPr/>
            </a:pPr>
            <a:endParaRPr lang="en-US" sz="1800" smtClean="0"/>
          </a:p>
          <a:p>
            <a:pPr marL="365760" indent="-256032" fontAlgn="auto">
              <a:lnSpc>
                <a:spcPct val="80000"/>
              </a:lnSpc>
              <a:spcAft>
                <a:spcPts val="0"/>
              </a:spcAft>
              <a:buFontTx/>
              <a:buNone/>
              <a:defRPr/>
            </a:pPr>
            <a:r>
              <a:rPr lang="en-US" sz="2000" smtClean="0"/>
              <a:t>     </a:t>
            </a:r>
            <a:r>
              <a:rPr lang="en-US" sz="2800" smtClean="0">
                <a:solidFill>
                  <a:schemeClr val="hlink"/>
                </a:solidFill>
              </a:rPr>
              <a:t>mv.visitMaxs(1,1);</a:t>
            </a:r>
          </a:p>
          <a:p>
            <a:pPr marL="365760" indent="-256032" fontAlgn="auto">
              <a:lnSpc>
                <a:spcPct val="80000"/>
              </a:lnSpc>
              <a:spcAft>
                <a:spcPts val="0"/>
              </a:spcAft>
              <a:buFontTx/>
              <a:buNone/>
              <a:defRPr/>
            </a:pPr>
            <a:r>
              <a:rPr lang="en-US" sz="1800" smtClean="0"/>
              <a:t>        </a:t>
            </a:r>
          </a:p>
          <a:p>
            <a:pPr marL="365760" indent="-256032" fontAlgn="auto">
              <a:lnSpc>
                <a:spcPct val="80000"/>
              </a:lnSpc>
              <a:spcAft>
                <a:spcPts val="0"/>
              </a:spcAft>
              <a:buFontTx/>
              <a:buNone/>
              <a:defRPr/>
            </a:pPr>
            <a:r>
              <a:rPr lang="en-US" sz="1800" smtClean="0"/>
              <a:t>/*visit the end of the method*/</a:t>
            </a:r>
          </a:p>
          <a:p>
            <a:pPr marL="365760" indent="-256032" fontAlgn="auto">
              <a:lnSpc>
                <a:spcPct val="80000"/>
              </a:lnSpc>
              <a:spcAft>
                <a:spcPts val="0"/>
              </a:spcAft>
              <a:buFontTx/>
              <a:buNone/>
              <a:defRPr/>
            </a:pPr>
            <a:r>
              <a:rPr lang="en-US" sz="2000" smtClean="0"/>
              <a:t>        </a:t>
            </a:r>
            <a:r>
              <a:rPr lang="en-US" sz="2800" smtClean="0">
                <a:solidFill>
                  <a:schemeClr val="hlink"/>
                </a:solidFill>
              </a:rPr>
              <a:t>mv.visitEnd();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533400"/>
            <a:ext cx="8305800" cy="6096000"/>
          </a:xfrm>
        </p:spPr>
        <p:txBody>
          <a:bodyPr/>
          <a:lstStyle/>
          <a:p>
            <a:pPr>
              <a:lnSpc>
                <a:spcPct val="80000"/>
              </a:lnSpc>
            </a:pPr>
            <a:r>
              <a:rPr lang="en-US" sz="2000" smtClean="0"/>
              <a:t>So far in adding a method</a:t>
            </a:r>
          </a:p>
          <a:p>
            <a:pPr>
              <a:lnSpc>
                <a:spcPct val="80000"/>
              </a:lnSpc>
            </a:pPr>
            <a:endParaRPr lang="en-US" sz="2000" smtClean="0">
              <a:solidFill>
                <a:schemeClr val="hlink"/>
              </a:solidFill>
            </a:endParaRPr>
          </a:p>
          <a:p>
            <a:pPr>
              <a:lnSpc>
                <a:spcPct val="80000"/>
              </a:lnSpc>
              <a:buFontTx/>
              <a:buNone/>
            </a:pPr>
            <a:r>
              <a:rPr lang="en-US" sz="2000" smtClean="0">
                <a:solidFill>
                  <a:schemeClr val="hlink"/>
                </a:solidFill>
              </a:rPr>
              <a:t>…</a:t>
            </a:r>
          </a:p>
          <a:p>
            <a:pPr>
              <a:lnSpc>
                <a:spcPct val="80000"/>
              </a:lnSpc>
              <a:buFontTx/>
              <a:buNone/>
            </a:pPr>
            <a:r>
              <a:rPr lang="en-US" sz="2000" smtClean="0">
                <a:solidFill>
                  <a:schemeClr val="hlink"/>
                </a:solidFill>
              </a:rPr>
              <a:t>mv = cw.visitMethod(ACC_STATIC, methodName, methodDesc, null, null);</a:t>
            </a:r>
          </a:p>
          <a:p>
            <a:pPr>
              <a:lnSpc>
                <a:spcPct val="80000"/>
              </a:lnSpc>
              <a:buFontTx/>
              <a:buNone/>
            </a:pPr>
            <a:r>
              <a:rPr lang="en-US" sz="2000" smtClean="0">
                <a:solidFill>
                  <a:schemeClr val="hlink"/>
                </a:solidFill>
              </a:rPr>
              <a:t>mv.visitCode();</a:t>
            </a:r>
          </a:p>
          <a:p>
            <a:pPr>
              <a:lnSpc>
                <a:spcPct val="80000"/>
              </a:lnSpc>
              <a:buFontTx/>
              <a:buNone/>
            </a:pPr>
            <a:r>
              <a:rPr lang="en-US" sz="2000" smtClean="0">
                <a:solidFill>
                  <a:schemeClr val="hlink"/>
                </a:solidFill>
              </a:rPr>
              <a:t>startLabel = new Label();</a:t>
            </a:r>
          </a:p>
          <a:p>
            <a:pPr>
              <a:lnSpc>
                <a:spcPct val="80000"/>
              </a:lnSpc>
              <a:buFontTx/>
              <a:buNone/>
            </a:pPr>
            <a:r>
              <a:rPr lang="en-US" sz="2000" smtClean="0">
                <a:solidFill>
                  <a:schemeClr val="hlink"/>
                </a:solidFill>
              </a:rPr>
              <a:t>mv.visitLabel(startLabel);</a:t>
            </a:r>
          </a:p>
          <a:p>
            <a:pPr>
              <a:lnSpc>
                <a:spcPct val="80000"/>
              </a:lnSpc>
              <a:buFontTx/>
              <a:buNone/>
            </a:pPr>
            <a:endParaRPr lang="en-US" sz="2000" smtClean="0">
              <a:solidFill>
                <a:schemeClr val="hlink"/>
              </a:solidFill>
            </a:endParaRPr>
          </a:p>
          <a:p>
            <a:pPr>
              <a:lnSpc>
                <a:spcPct val="80000"/>
              </a:lnSpc>
              <a:buFontTx/>
              <a:buNone/>
            </a:pPr>
            <a:r>
              <a:rPr lang="en-US" sz="2000" i="1" smtClean="0">
                <a:solidFill>
                  <a:srgbClr val="FF0066"/>
                </a:solidFill>
              </a:rPr>
              <a:t>add instructions to class</a:t>
            </a:r>
          </a:p>
          <a:p>
            <a:pPr>
              <a:lnSpc>
                <a:spcPct val="80000"/>
              </a:lnSpc>
              <a:buFontTx/>
              <a:buNone/>
            </a:pPr>
            <a:endParaRPr lang="en-US" sz="2000" smtClean="0"/>
          </a:p>
          <a:p>
            <a:pPr>
              <a:lnSpc>
                <a:spcPct val="80000"/>
              </a:lnSpc>
              <a:buFontTx/>
              <a:buNone/>
            </a:pPr>
            <a:r>
              <a:rPr lang="en-US" sz="2000" smtClean="0">
                <a:solidFill>
                  <a:schemeClr val="hlink"/>
                </a:solidFill>
              </a:rPr>
              <a:t>endLabel = new Label();</a:t>
            </a:r>
          </a:p>
          <a:p>
            <a:pPr>
              <a:lnSpc>
                <a:spcPct val="80000"/>
              </a:lnSpc>
              <a:buFontTx/>
              <a:buNone/>
            </a:pPr>
            <a:r>
              <a:rPr lang="en-US" sz="2000" smtClean="0">
                <a:solidFill>
                  <a:schemeClr val="hlink"/>
                </a:solidFill>
              </a:rPr>
              <a:t>mv.visitLabel(endLabel);</a:t>
            </a:r>
          </a:p>
          <a:p>
            <a:pPr>
              <a:lnSpc>
                <a:spcPct val="80000"/>
              </a:lnSpc>
              <a:buFontTx/>
              <a:buNone/>
            </a:pPr>
            <a:r>
              <a:rPr lang="en-US" sz="2000" smtClean="0">
                <a:solidFill>
                  <a:schemeClr val="hlink"/>
                </a:solidFill>
              </a:rPr>
              <a:t>mv.visitLocalVariable("z","I",null,startLabel,</a:t>
            </a:r>
          </a:p>
          <a:p>
            <a:pPr>
              <a:lnSpc>
                <a:spcPct val="80000"/>
              </a:lnSpc>
              <a:buFontTx/>
              <a:buNone/>
            </a:pPr>
            <a:r>
              <a:rPr lang="en-US" sz="2000" smtClean="0">
                <a:solidFill>
                  <a:schemeClr val="hlink"/>
                </a:solidFill>
              </a:rPr>
              <a:t>			endLabel,z_slot);</a:t>
            </a:r>
          </a:p>
          <a:p>
            <a:pPr>
              <a:lnSpc>
                <a:spcPct val="80000"/>
              </a:lnSpc>
              <a:buFontTx/>
              <a:buNone/>
            </a:pPr>
            <a:r>
              <a:rPr lang="en-US" sz="2000" smtClean="0">
                <a:solidFill>
                  <a:schemeClr val="hlink"/>
                </a:solidFill>
              </a:rPr>
              <a:t>mv.visitMaxs(1,1);</a:t>
            </a:r>
          </a:p>
          <a:p>
            <a:pPr>
              <a:lnSpc>
                <a:spcPct val="80000"/>
              </a:lnSpc>
              <a:buFontTx/>
              <a:buNone/>
            </a:pPr>
            <a:r>
              <a:rPr lang="en-US" sz="2000" smtClean="0">
                <a:solidFill>
                  <a:schemeClr val="hlink"/>
                </a:solidFill>
              </a:rPr>
              <a:t>mv.visitEnd();</a:t>
            </a:r>
          </a:p>
          <a:p>
            <a:pPr>
              <a:lnSpc>
                <a:spcPct val="80000"/>
              </a:lnSpc>
              <a:buFontTx/>
              <a:buNone/>
            </a:pPr>
            <a:r>
              <a:rPr lang="en-US" sz="1800" smtClean="0">
                <a:solidFill>
                  <a:schemeClr val="hlink"/>
                </a:solidFill>
              </a:rPr>
              <a:t>….</a:t>
            </a:r>
          </a:p>
          <a:p>
            <a:pPr>
              <a:lnSpc>
                <a:spcPct val="80000"/>
              </a:lnSpc>
              <a:buFontTx/>
              <a:buNone/>
            </a:pPr>
            <a:endParaRPr lang="en-US" sz="1800" smtClean="0">
              <a:solidFill>
                <a:schemeClr val="hlink"/>
              </a:solidFill>
            </a:endParaRPr>
          </a:p>
          <a:p>
            <a:pPr lvl="1">
              <a:lnSpc>
                <a:spcPct val="80000"/>
              </a:lnSpc>
              <a:buFontTx/>
              <a:buNone/>
            </a:pPr>
            <a:endParaRPr lang="en-US" sz="1800" smtClean="0">
              <a:solidFill>
                <a:schemeClr val="hlink"/>
              </a:solidFill>
            </a:endParaRPr>
          </a:p>
          <a:p>
            <a:pPr>
              <a:lnSpc>
                <a:spcPct val="80000"/>
              </a:lnSpc>
            </a:pPr>
            <a:endParaRPr lang="en-US" sz="2000" smtClean="0"/>
          </a:p>
        </p:txBody>
      </p:sp>
      <p:sp>
        <p:nvSpPr>
          <p:cNvPr id="106499" name="AutoShape 4"/>
          <p:cNvSpPr>
            <a:spLocks noChangeArrowheads="1"/>
          </p:cNvSpPr>
          <p:nvPr/>
        </p:nvSpPr>
        <p:spPr bwMode="auto">
          <a:xfrm>
            <a:off x="6019800" y="3124200"/>
            <a:ext cx="2819400" cy="2209800"/>
          </a:xfrm>
          <a:prstGeom prst="cloudCallout">
            <a:avLst>
              <a:gd name="adj1" fmla="val -84403"/>
              <a:gd name="adj2" fmla="val -36495"/>
            </a:avLst>
          </a:prstGeom>
          <a:solidFill>
            <a:schemeClr val="accent1"/>
          </a:solidFill>
          <a:ln w="9525">
            <a:solidFill>
              <a:schemeClr val="tx1"/>
            </a:solidFill>
            <a:round/>
            <a:headEnd/>
            <a:tailEnd/>
          </a:ln>
        </p:spPr>
        <p:txBody>
          <a:bodyPr/>
          <a:lstStyle/>
          <a:p>
            <a:pPr algn="ctr"/>
            <a:r>
              <a:rPr lang="en-US" sz="2400"/>
              <a:t>assignment of slot numbers not shown.</a:t>
            </a:r>
            <a:r>
              <a:rPr lang="en-US"/>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457200" y="1143000"/>
            <a:ext cx="8229600" cy="4983163"/>
          </a:xfrm>
        </p:spPr>
        <p:txBody>
          <a:bodyPr/>
          <a:lstStyle/>
          <a:p>
            <a:pPr>
              <a:buFontTx/>
              <a:buNone/>
            </a:pPr>
            <a:r>
              <a:rPr lang="en-US" smtClean="0"/>
              <a:t>Recall method</a:t>
            </a:r>
          </a:p>
          <a:p>
            <a:pPr>
              <a:buFontTx/>
              <a:buNone/>
            </a:pPr>
            <a:endParaRPr lang="en-US" smtClean="0"/>
          </a:p>
          <a:p>
            <a:pPr>
              <a:buFontTx/>
              <a:buNone/>
            </a:pPr>
            <a:r>
              <a:rPr lang="en-US" smtClean="0"/>
              <a:t>public static int f(int y, String t)  </a:t>
            </a:r>
          </a:p>
          <a:p>
            <a:pPr>
              <a:buFontTx/>
              <a:buNone/>
            </a:pPr>
            <a:r>
              <a:rPr lang="en-US" smtClean="0"/>
              <a:t>{  int z;  </a:t>
            </a:r>
          </a:p>
          <a:p>
            <a:pPr>
              <a:buFontTx/>
              <a:buNone/>
            </a:pPr>
            <a:r>
              <a:rPr lang="en-US" smtClean="0"/>
              <a:t>   z = y + x;  </a:t>
            </a:r>
          </a:p>
          <a:p>
            <a:pPr>
              <a:buFontTx/>
              <a:buNone/>
            </a:pPr>
            <a:r>
              <a:rPr lang="en-US" smtClean="0"/>
              <a:t>   a.add(z);  </a:t>
            </a:r>
          </a:p>
          <a:p>
            <a:pPr>
              <a:buFontTx/>
              <a:buNone/>
            </a:pPr>
            <a:r>
              <a:rPr lang="en-US" smtClean="0"/>
              <a:t>   return z;</a:t>
            </a:r>
          </a:p>
          <a:p>
            <a:pPr>
              <a:buFontTx/>
              <a:buNone/>
            </a:pPr>
            <a:r>
              <a:rPr lang="en-US" smtClean="0"/>
              <a:t>}</a:t>
            </a:r>
          </a:p>
          <a:p>
            <a:endParaRPr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11132</TotalTime>
  <Words>5379</Words>
  <Application>Microsoft Office PowerPoint</Application>
  <PresentationFormat>On-screen Show (4:3)</PresentationFormat>
  <Paragraphs>1293</Paragraphs>
  <Slides>124</Slides>
  <Notes>9</Notes>
  <HiddenSlides>10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Concourse</vt:lpstr>
      <vt:lpstr>COP5556 Progamming Language Principes</vt:lpstr>
      <vt:lpstr>PowerPoint Presentation</vt:lpstr>
      <vt:lpstr>PowerPoint Presentation</vt:lpstr>
      <vt:lpstr>PowerPoint Presentation</vt:lpstr>
      <vt:lpstr>Overview of the class file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Summary</vt:lpstr>
      <vt:lpstr>PowerPoint Presentation</vt:lpstr>
      <vt:lpstr>Types</vt:lpstr>
      <vt:lpstr>PowerPoint Presentation</vt:lpstr>
      <vt:lpstr>PowerPoint Presentation</vt:lpstr>
      <vt:lpstr>PowerPoint Presentation</vt:lpstr>
      <vt:lpstr>Variables</vt:lpstr>
      <vt:lpstr>Static variables</vt:lpstr>
      <vt:lpstr>Non-static class members</vt:lpstr>
      <vt:lpstr>Local variables in methods</vt:lpstr>
      <vt:lpstr>Load and Store local variables</vt:lpstr>
      <vt:lpstr>Load and Store local variables (2)</vt:lpstr>
      <vt:lpstr>Load constants</vt:lpstr>
      <vt:lpstr>Arithmetic and logical operations.</vt:lpstr>
      <vt:lpstr>Arithmetic and logical operations (2)</vt:lpstr>
      <vt:lpstr>Example</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transfer instructions</vt:lpstr>
      <vt:lpstr>Conditional compare to zero</vt:lpstr>
      <vt:lpstr>Conditional compare to zero (2)</vt:lpstr>
      <vt:lpstr>Conditional compare to null</vt:lpstr>
      <vt:lpstr>Compare top two elements on stack</vt:lpstr>
      <vt:lpstr>Compare top two elements on stack (2)</vt:lpstr>
      <vt:lpstr>Unconditional branch </vt:lpstr>
      <vt:lpstr>Stack manipulation</vt:lpstr>
      <vt:lpstr>  Method invocation</vt:lpstr>
      <vt:lpstr>Method invocation (2)</vt:lpstr>
      <vt:lpstr>Method invocation (3)</vt:lpstr>
      <vt:lpstr>Method invocation (4)</vt:lpstr>
      <vt:lpstr>Method invocation (5)</vt:lpstr>
      <vt:lpstr>Returning from a method</vt:lpstr>
      <vt:lpstr>Instantiating objects</vt:lpstr>
      <vt:lpstr>Example: object instantiation</vt:lpstr>
      <vt:lpstr>JVM verification</vt:lpstr>
      <vt:lpstr> </vt:lpstr>
      <vt:lpstr>Tools</vt:lpstr>
      <vt:lpstr>javap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ASM</vt:lpstr>
      <vt:lpstr>PowerPoint Presentation</vt:lpstr>
      <vt:lpstr>Visitors</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Troubleshooting</vt:lpstr>
      <vt:lpstr>JVM verification errors</vt:lpstr>
      <vt:lpstr> </vt:lpstr>
      <vt:lpstr>PowerPoint Presentation</vt:lpstr>
      <vt:lpstr>PowerPoint Presentation</vt:lpstr>
      <vt:lpstr>public static byte[] dump () throws Exception {  ClassWriter cw = new ClassWriter(0); FieldVisitor fv; MethodVisitor mv; AnnotationVisitor av0;  cw.visit(V1_6, ACC_SUPER, "X", null, "java/lang/Object", null);  cw.visitSource("X.java", null);  { fv = cw.visitField(ACC_STATIC, "x", "I", null, null); fv.visitEnd(); }</vt:lpstr>
      <vt:lpstr> { mv = cw.visitMethod(0, "&lt;init&gt;", "()V", null, null); mv.visitCode(); Label l0 = new Label(); mv.visitLabel(l0); mv.visitVarInsn(ALOAD, 0); mv.visitMethodInsn(INVOKESPECIAL, "java/lang/Object", "&lt;init&gt;", "()V"); mv.visitInsn(RETURN); Label l1 = new Label(); mv.visitLabel(l1); mv.visitEnd(); }</vt:lpstr>
      <vt:lpstr> { mv = cw.visitMethod(ACC_STATIC, "inc", "(I)I", null, null); mv.visitCode(); Label l0 = new Label(); mv.visitLabel(l0); mv.visitVarInsn(ILOAD, 0); mv.visitInsn(ICONST_2); mv.visitInsn(IMUL); mv.visitVarInsn(ISTORE, 1); Label l1 = new Label(); mv.visitLabel(l1); mv.visitFieldInsn(GETSTATIC, "X", "x", "I"); mv.visitVarInsn(ILOAD, 1); mv.visitInsn(IADD); mv.visitInsn(IRETURN); Label l2 = new Label(); mv.visitLabel(l2); mv.visitEnd(); }</vt:lpstr>
      <vt:lpstr> { mv = cw.visitMethod(ACC_PUBLIC + ACC_STATIC, "main", "([Ljava/lang/String;)V", null, null); mv.visitCode(); Label l0 = new Label(); mv.visitLabel(l0); mv.visitInsn(ICONST_5); mv.visitFieldInsn(PUTSTATIC, "X", "x", "I"); Label l1 = new Label(); mv.visitLabel(l1); mv.visitInsn(ICONST_3); mv.visitMethodInsn(INVOKESTATIC, "X", "inc", "(I)I"); mv.visitFieldInsn(PUTSTATIC, "X", "x", "I"); Label l2 = new Label(); mv.visitLabel(l2); mv.visitFieldInsn(GETSTATIC, "java/lang/System", "out", "Ljava/io/PrintStream;"); mv.visitFieldInsn(GETSTATIC, "X", "x", "I"); mv.visitMethodInsn(INVOKEVIRTUAL, "java/io/PrintStream", "println", "(I)V"); Label l3 = new Label(); mv.visitLabel(l3); mv.visitInsn(RETURN); Label l4 = new Label(); mv.visitLabel(l4); mv.visitEnd(); }</vt:lpstr>
      <vt:lpstr> cw.visitEnd();  return cw.toByteArray(); } }</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26</dc:title>
  <dc:creator>CISE DEPT</dc:creator>
  <cp:lastModifiedBy>Beverly Sanders</cp:lastModifiedBy>
  <cp:revision>98</cp:revision>
  <dcterms:created xsi:type="dcterms:W3CDTF">2006-10-27T12:39:44Z</dcterms:created>
  <dcterms:modified xsi:type="dcterms:W3CDTF">2017-03-17T14:01:43Z</dcterms:modified>
</cp:coreProperties>
</file>