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6"/>
  </p:notesMasterIdLst>
  <p:handoutMasterIdLst>
    <p:handoutMasterId r:id="rId137"/>
  </p:handoutMasterIdLst>
  <p:sldIdLst>
    <p:sldId id="982" r:id="rId2"/>
    <p:sldId id="983" r:id="rId3"/>
    <p:sldId id="840" r:id="rId4"/>
    <p:sldId id="981" r:id="rId5"/>
    <p:sldId id="843" r:id="rId6"/>
    <p:sldId id="845" r:id="rId7"/>
    <p:sldId id="846" r:id="rId8"/>
    <p:sldId id="848" r:id="rId9"/>
    <p:sldId id="847" r:id="rId10"/>
    <p:sldId id="849" r:id="rId11"/>
    <p:sldId id="850" r:id="rId12"/>
    <p:sldId id="851" r:id="rId13"/>
    <p:sldId id="854" r:id="rId14"/>
    <p:sldId id="855" r:id="rId15"/>
    <p:sldId id="856" r:id="rId16"/>
    <p:sldId id="857" r:id="rId17"/>
    <p:sldId id="858" r:id="rId18"/>
    <p:sldId id="859" r:id="rId19"/>
    <p:sldId id="860" r:id="rId20"/>
    <p:sldId id="861" r:id="rId21"/>
    <p:sldId id="862" r:id="rId22"/>
    <p:sldId id="863" r:id="rId23"/>
    <p:sldId id="864" r:id="rId24"/>
    <p:sldId id="865" r:id="rId25"/>
    <p:sldId id="866" r:id="rId26"/>
    <p:sldId id="867" r:id="rId27"/>
    <p:sldId id="868" r:id="rId28"/>
    <p:sldId id="869" r:id="rId29"/>
    <p:sldId id="870" r:id="rId30"/>
    <p:sldId id="871" r:id="rId31"/>
    <p:sldId id="872" r:id="rId32"/>
    <p:sldId id="873" r:id="rId33"/>
    <p:sldId id="875" r:id="rId34"/>
    <p:sldId id="876" r:id="rId35"/>
    <p:sldId id="877" r:id="rId36"/>
    <p:sldId id="878" r:id="rId37"/>
    <p:sldId id="879" r:id="rId38"/>
    <p:sldId id="881" r:id="rId39"/>
    <p:sldId id="883" r:id="rId40"/>
    <p:sldId id="884" r:id="rId41"/>
    <p:sldId id="885" r:id="rId42"/>
    <p:sldId id="886" r:id="rId43"/>
    <p:sldId id="887" r:id="rId44"/>
    <p:sldId id="888" r:id="rId45"/>
    <p:sldId id="889" r:id="rId46"/>
    <p:sldId id="890" r:id="rId47"/>
    <p:sldId id="891" r:id="rId48"/>
    <p:sldId id="892" r:id="rId49"/>
    <p:sldId id="893" r:id="rId50"/>
    <p:sldId id="894" r:id="rId51"/>
    <p:sldId id="895" r:id="rId52"/>
    <p:sldId id="896" r:id="rId53"/>
    <p:sldId id="897" r:id="rId54"/>
    <p:sldId id="898" r:id="rId55"/>
    <p:sldId id="899" r:id="rId56"/>
    <p:sldId id="900" r:id="rId57"/>
    <p:sldId id="901" r:id="rId58"/>
    <p:sldId id="902" r:id="rId59"/>
    <p:sldId id="903" r:id="rId60"/>
    <p:sldId id="904" r:id="rId61"/>
    <p:sldId id="905" r:id="rId62"/>
    <p:sldId id="906" r:id="rId63"/>
    <p:sldId id="907" r:id="rId64"/>
    <p:sldId id="908" r:id="rId65"/>
    <p:sldId id="909" r:id="rId66"/>
    <p:sldId id="910" r:id="rId67"/>
    <p:sldId id="911" r:id="rId68"/>
    <p:sldId id="912" r:id="rId69"/>
    <p:sldId id="913" r:id="rId70"/>
    <p:sldId id="914" r:id="rId71"/>
    <p:sldId id="915" r:id="rId72"/>
    <p:sldId id="916" r:id="rId73"/>
    <p:sldId id="917" r:id="rId74"/>
    <p:sldId id="918" r:id="rId75"/>
    <p:sldId id="919" r:id="rId76"/>
    <p:sldId id="920" r:id="rId77"/>
    <p:sldId id="921" r:id="rId78"/>
    <p:sldId id="922" r:id="rId79"/>
    <p:sldId id="923" r:id="rId80"/>
    <p:sldId id="924" r:id="rId81"/>
    <p:sldId id="925" r:id="rId82"/>
    <p:sldId id="926" r:id="rId83"/>
    <p:sldId id="927" r:id="rId84"/>
    <p:sldId id="928" r:id="rId85"/>
    <p:sldId id="929" r:id="rId86"/>
    <p:sldId id="930" r:id="rId87"/>
    <p:sldId id="931" r:id="rId88"/>
    <p:sldId id="932" r:id="rId89"/>
    <p:sldId id="933" r:id="rId90"/>
    <p:sldId id="937" r:id="rId91"/>
    <p:sldId id="938" r:id="rId92"/>
    <p:sldId id="934" r:id="rId93"/>
    <p:sldId id="939" r:id="rId94"/>
    <p:sldId id="940" r:id="rId95"/>
    <p:sldId id="941" r:id="rId96"/>
    <p:sldId id="942" r:id="rId97"/>
    <p:sldId id="943" r:id="rId98"/>
    <p:sldId id="944" r:id="rId99"/>
    <p:sldId id="945" r:id="rId100"/>
    <p:sldId id="946" r:id="rId101"/>
    <p:sldId id="947" r:id="rId102"/>
    <p:sldId id="948" r:id="rId103"/>
    <p:sldId id="949" r:id="rId104"/>
    <p:sldId id="950" r:id="rId105"/>
    <p:sldId id="951" r:id="rId106"/>
    <p:sldId id="952" r:id="rId107"/>
    <p:sldId id="953" r:id="rId108"/>
    <p:sldId id="954" r:id="rId109"/>
    <p:sldId id="955" r:id="rId110"/>
    <p:sldId id="956" r:id="rId111"/>
    <p:sldId id="957" r:id="rId112"/>
    <p:sldId id="958" r:id="rId113"/>
    <p:sldId id="959" r:id="rId114"/>
    <p:sldId id="960" r:id="rId115"/>
    <p:sldId id="961" r:id="rId116"/>
    <p:sldId id="962" r:id="rId117"/>
    <p:sldId id="963" r:id="rId118"/>
    <p:sldId id="964" r:id="rId119"/>
    <p:sldId id="965" r:id="rId120"/>
    <p:sldId id="966" r:id="rId121"/>
    <p:sldId id="967" r:id="rId122"/>
    <p:sldId id="968" r:id="rId123"/>
    <p:sldId id="969" r:id="rId124"/>
    <p:sldId id="970" r:id="rId125"/>
    <p:sldId id="971" r:id="rId126"/>
    <p:sldId id="972" r:id="rId127"/>
    <p:sldId id="973" r:id="rId128"/>
    <p:sldId id="974" r:id="rId129"/>
    <p:sldId id="975" r:id="rId130"/>
    <p:sldId id="976" r:id="rId131"/>
    <p:sldId id="977" r:id="rId132"/>
    <p:sldId id="978" r:id="rId133"/>
    <p:sldId id="979" r:id="rId134"/>
    <p:sldId id="980" r:id="rId135"/>
  </p:sldIdLst>
  <p:sldSz cx="9144000" cy="6858000" type="screen4x3"/>
  <p:notesSz cx="9283700" cy="6985000"/>
  <p:defaultTextStyle>
    <a:defPPr>
      <a:defRPr lang="en-US"/>
    </a:defPPr>
    <a:lvl1pPr algn="ctr" rtl="0" fontAlgn="base">
      <a:spcBef>
        <a:spcPct val="0"/>
      </a:spcBef>
      <a:spcAft>
        <a:spcPct val="0"/>
      </a:spcAft>
      <a:defRPr sz="1600" kern="1200">
        <a:solidFill>
          <a:schemeClr val="tx1"/>
        </a:solidFill>
        <a:latin typeface="Arial" charset="0"/>
        <a:ea typeface="+mn-ea"/>
        <a:cs typeface="+mn-cs"/>
      </a:defRPr>
    </a:lvl1pPr>
    <a:lvl2pPr marL="457200" algn="ctr" rtl="0" fontAlgn="base">
      <a:spcBef>
        <a:spcPct val="0"/>
      </a:spcBef>
      <a:spcAft>
        <a:spcPct val="0"/>
      </a:spcAft>
      <a:defRPr sz="1600" kern="1200">
        <a:solidFill>
          <a:schemeClr val="tx1"/>
        </a:solidFill>
        <a:latin typeface="Arial" charset="0"/>
        <a:ea typeface="+mn-ea"/>
        <a:cs typeface="+mn-cs"/>
      </a:defRPr>
    </a:lvl2pPr>
    <a:lvl3pPr marL="914400" algn="ctr" rtl="0" fontAlgn="base">
      <a:spcBef>
        <a:spcPct val="0"/>
      </a:spcBef>
      <a:spcAft>
        <a:spcPct val="0"/>
      </a:spcAft>
      <a:defRPr sz="1600" kern="1200">
        <a:solidFill>
          <a:schemeClr val="tx1"/>
        </a:solidFill>
        <a:latin typeface="Arial" charset="0"/>
        <a:ea typeface="+mn-ea"/>
        <a:cs typeface="+mn-cs"/>
      </a:defRPr>
    </a:lvl3pPr>
    <a:lvl4pPr marL="1371600" algn="ctr" rtl="0" fontAlgn="base">
      <a:spcBef>
        <a:spcPct val="0"/>
      </a:spcBef>
      <a:spcAft>
        <a:spcPct val="0"/>
      </a:spcAft>
      <a:defRPr sz="1600" kern="1200">
        <a:solidFill>
          <a:schemeClr val="tx1"/>
        </a:solidFill>
        <a:latin typeface="Arial" charset="0"/>
        <a:ea typeface="+mn-ea"/>
        <a:cs typeface="+mn-cs"/>
      </a:defRPr>
    </a:lvl4pPr>
    <a:lvl5pPr marL="1828800" algn="ctr"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0066FF"/>
    <a:srgbClr val="9933FF"/>
    <a:srgbClr val="FF33CC"/>
    <a:srgbClr val="FFFFFF"/>
    <a:srgbClr val="FF00FF"/>
    <a:srgbClr val="6600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37" autoAdjust="0"/>
  </p:normalViewPr>
  <p:slideViewPr>
    <p:cSldViewPr>
      <p:cViewPr>
        <p:scale>
          <a:sx n="112" d="100"/>
          <a:sy n="112" d="100"/>
        </p:scale>
        <p:origin x="-446" y="5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4024855" cy="349570"/>
          </a:xfrm>
          <a:prstGeom prst="rect">
            <a:avLst/>
          </a:prstGeom>
          <a:noFill/>
          <a:ln w="9525">
            <a:noFill/>
            <a:miter lim="800000"/>
            <a:headEnd/>
            <a:tailEnd/>
          </a:ln>
          <a:effectLst/>
        </p:spPr>
        <p:txBody>
          <a:bodyPr vert="horz" wrap="square" lIns="92948" tIns="46473" rIns="92948" bIns="46473" numCol="1" anchor="t" anchorCtr="0" compatLnSpc="1">
            <a:prstTxWarp prst="textNoShape">
              <a:avLst/>
            </a:prstTxWarp>
          </a:bodyPr>
          <a:lstStyle>
            <a:lvl1pPr algn="l" defTabSz="928056">
              <a:defRPr sz="1200"/>
            </a:lvl1pPr>
          </a:lstStyle>
          <a:p>
            <a:pPr>
              <a:defRPr/>
            </a:pPr>
            <a:endParaRPr lang="en-US"/>
          </a:p>
        </p:txBody>
      </p:sp>
      <p:sp>
        <p:nvSpPr>
          <p:cNvPr id="136195" name="Rectangle 3"/>
          <p:cNvSpPr>
            <a:spLocks noGrp="1" noChangeArrowheads="1"/>
          </p:cNvSpPr>
          <p:nvPr>
            <p:ph type="dt" sz="quarter" idx="1"/>
          </p:nvPr>
        </p:nvSpPr>
        <p:spPr bwMode="auto">
          <a:xfrm>
            <a:off x="5258845" y="0"/>
            <a:ext cx="4023257" cy="349570"/>
          </a:xfrm>
          <a:prstGeom prst="rect">
            <a:avLst/>
          </a:prstGeom>
          <a:noFill/>
          <a:ln w="9525">
            <a:noFill/>
            <a:miter lim="800000"/>
            <a:headEnd/>
            <a:tailEnd/>
          </a:ln>
          <a:effectLst/>
        </p:spPr>
        <p:txBody>
          <a:bodyPr vert="horz" wrap="square" lIns="92948" tIns="46473" rIns="92948" bIns="46473" numCol="1" anchor="t" anchorCtr="0" compatLnSpc="1">
            <a:prstTxWarp prst="textNoShape">
              <a:avLst/>
            </a:prstTxWarp>
          </a:bodyPr>
          <a:lstStyle>
            <a:lvl1pPr algn="r" defTabSz="928056">
              <a:defRPr sz="1200"/>
            </a:lvl1pPr>
          </a:lstStyle>
          <a:p>
            <a:pPr>
              <a:defRPr/>
            </a:pPr>
            <a:endParaRPr lang="en-US"/>
          </a:p>
        </p:txBody>
      </p:sp>
      <p:sp>
        <p:nvSpPr>
          <p:cNvPr id="136196" name="Rectangle 4"/>
          <p:cNvSpPr>
            <a:spLocks noGrp="1" noChangeArrowheads="1"/>
          </p:cNvSpPr>
          <p:nvPr>
            <p:ph type="ftr" sz="quarter" idx="2"/>
          </p:nvPr>
        </p:nvSpPr>
        <p:spPr bwMode="auto">
          <a:xfrm>
            <a:off x="0" y="6633835"/>
            <a:ext cx="4024855" cy="349570"/>
          </a:xfrm>
          <a:prstGeom prst="rect">
            <a:avLst/>
          </a:prstGeom>
          <a:noFill/>
          <a:ln w="9525">
            <a:noFill/>
            <a:miter lim="800000"/>
            <a:headEnd/>
            <a:tailEnd/>
          </a:ln>
          <a:effectLst/>
        </p:spPr>
        <p:txBody>
          <a:bodyPr vert="horz" wrap="square" lIns="92948" tIns="46473" rIns="92948" bIns="46473" numCol="1" anchor="b" anchorCtr="0" compatLnSpc="1">
            <a:prstTxWarp prst="textNoShape">
              <a:avLst/>
            </a:prstTxWarp>
          </a:bodyPr>
          <a:lstStyle>
            <a:lvl1pPr algn="l" defTabSz="928056">
              <a:defRPr sz="1200"/>
            </a:lvl1pPr>
          </a:lstStyle>
          <a:p>
            <a:pPr>
              <a:defRPr/>
            </a:pPr>
            <a:endParaRPr lang="en-US"/>
          </a:p>
        </p:txBody>
      </p:sp>
      <p:sp>
        <p:nvSpPr>
          <p:cNvPr id="136197" name="Rectangle 5"/>
          <p:cNvSpPr>
            <a:spLocks noGrp="1" noChangeArrowheads="1"/>
          </p:cNvSpPr>
          <p:nvPr>
            <p:ph type="sldNum" sz="quarter" idx="3"/>
          </p:nvPr>
        </p:nvSpPr>
        <p:spPr bwMode="auto">
          <a:xfrm>
            <a:off x="5258845" y="6633835"/>
            <a:ext cx="4023257" cy="349570"/>
          </a:xfrm>
          <a:prstGeom prst="rect">
            <a:avLst/>
          </a:prstGeom>
          <a:noFill/>
          <a:ln w="9525">
            <a:noFill/>
            <a:miter lim="800000"/>
            <a:headEnd/>
            <a:tailEnd/>
          </a:ln>
          <a:effectLst/>
        </p:spPr>
        <p:txBody>
          <a:bodyPr vert="horz" wrap="square" lIns="92948" tIns="46473" rIns="92948" bIns="46473" numCol="1" anchor="b" anchorCtr="0" compatLnSpc="1">
            <a:prstTxWarp prst="textNoShape">
              <a:avLst/>
            </a:prstTxWarp>
          </a:bodyPr>
          <a:lstStyle>
            <a:lvl1pPr algn="r" defTabSz="928056">
              <a:defRPr sz="1200"/>
            </a:lvl1pPr>
          </a:lstStyle>
          <a:p>
            <a:pPr>
              <a:defRPr/>
            </a:pPr>
            <a:fld id="{D59B9462-AC15-423B-8E2B-94A17921A38C}" type="slidenum">
              <a:rPr lang="en-US"/>
              <a:pPr>
                <a:defRPr/>
              </a:pPr>
              <a:t>‹#›</a:t>
            </a:fld>
            <a:endParaRPr lang="en-US"/>
          </a:p>
        </p:txBody>
      </p:sp>
    </p:spTree>
    <p:extLst>
      <p:ext uri="{BB962C8B-B14F-4D97-AF65-F5344CB8AC3E}">
        <p14:creationId xmlns:p14="http://schemas.microsoft.com/office/powerpoint/2010/main" val="285653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2658" name="Rectangle 2"/>
          <p:cNvSpPr>
            <a:spLocks noGrp="1" noChangeArrowheads="1"/>
          </p:cNvSpPr>
          <p:nvPr>
            <p:ph type="hdr" sz="quarter"/>
          </p:nvPr>
        </p:nvSpPr>
        <p:spPr bwMode="auto">
          <a:xfrm>
            <a:off x="0" y="1"/>
            <a:ext cx="4021658" cy="347973"/>
          </a:xfrm>
          <a:prstGeom prst="rect">
            <a:avLst/>
          </a:prstGeom>
          <a:noFill/>
          <a:ln w="9525">
            <a:noFill/>
            <a:miter lim="800000"/>
            <a:headEnd/>
            <a:tailEnd/>
          </a:ln>
          <a:effectLst/>
        </p:spPr>
        <p:txBody>
          <a:bodyPr vert="horz" wrap="square" lIns="92007" tIns="46003" rIns="92007" bIns="46003" numCol="1" anchor="t" anchorCtr="0" compatLnSpc="1">
            <a:prstTxWarp prst="textNoShape">
              <a:avLst/>
            </a:prstTxWarp>
          </a:bodyPr>
          <a:lstStyle>
            <a:lvl1pPr algn="l">
              <a:defRPr sz="1200"/>
            </a:lvl1pPr>
          </a:lstStyle>
          <a:p>
            <a:pPr>
              <a:defRPr/>
            </a:pPr>
            <a:endParaRPr lang="en-US"/>
          </a:p>
        </p:txBody>
      </p:sp>
      <p:sp>
        <p:nvSpPr>
          <p:cNvPr id="1222659" name="Rectangle 3"/>
          <p:cNvSpPr>
            <a:spLocks noGrp="1" noChangeArrowheads="1"/>
          </p:cNvSpPr>
          <p:nvPr>
            <p:ph type="dt" idx="1"/>
          </p:nvPr>
        </p:nvSpPr>
        <p:spPr bwMode="auto">
          <a:xfrm>
            <a:off x="5258845" y="1"/>
            <a:ext cx="4023257" cy="347973"/>
          </a:xfrm>
          <a:prstGeom prst="rect">
            <a:avLst/>
          </a:prstGeom>
          <a:noFill/>
          <a:ln w="9525">
            <a:noFill/>
            <a:miter lim="800000"/>
            <a:headEnd/>
            <a:tailEnd/>
          </a:ln>
          <a:effectLst/>
        </p:spPr>
        <p:txBody>
          <a:bodyPr vert="horz" wrap="square" lIns="92007" tIns="46003" rIns="92007" bIns="46003" numCol="1" anchor="t" anchorCtr="0" compatLnSpc="1">
            <a:prstTxWarp prst="textNoShape">
              <a:avLst/>
            </a:prstTxWarp>
          </a:bodyPr>
          <a:lstStyle>
            <a:lvl1pPr algn="r">
              <a:defRPr sz="1200"/>
            </a:lvl1pPr>
          </a:lstStyle>
          <a:p>
            <a:pPr>
              <a:defRPr/>
            </a:pPr>
            <a:endParaRPr lang="en-US"/>
          </a:p>
        </p:txBody>
      </p:sp>
      <p:sp>
        <p:nvSpPr>
          <p:cNvPr id="137220" name="Rectangle 4"/>
          <p:cNvSpPr>
            <a:spLocks noGrp="1" noRot="1" noChangeAspect="1" noChangeArrowheads="1" noTextEdit="1"/>
          </p:cNvSpPr>
          <p:nvPr>
            <p:ph type="sldImg" idx="2"/>
          </p:nvPr>
        </p:nvSpPr>
        <p:spPr bwMode="auto">
          <a:xfrm>
            <a:off x="2895600" y="525463"/>
            <a:ext cx="3492500" cy="2619375"/>
          </a:xfrm>
          <a:prstGeom prst="rect">
            <a:avLst/>
          </a:prstGeom>
          <a:noFill/>
          <a:ln w="9525">
            <a:solidFill>
              <a:srgbClr val="000000"/>
            </a:solidFill>
            <a:miter lim="800000"/>
            <a:headEnd/>
            <a:tailEnd/>
          </a:ln>
        </p:spPr>
      </p:sp>
      <p:sp>
        <p:nvSpPr>
          <p:cNvPr id="1222661" name="Rectangle 5"/>
          <p:cNvSpPr>
            <a:spLocks noGrp="1" noChangeArrowheads="1"/>
          </p:cNvSpPr>
          <p:nvPr>
            <p:ph type="body" sz="quarter" idx="3"/>
          </p:nvPr>
        </p:nvSpPr>
        <p:spPr bwMode="auto">
          <a:xfrm>
            <a:off x="928691" y="3318514"/>
            <a:ext cx="7426321" cy="3141335"/>
          </a:xfrm>
          <a:prstGeom prst="rect">
            <a:avLst/>
          </a:prstGeom>
          <a:noFill/>
          <a:ln w="9525">
            <a:noFill/>
            <a:miter lim="800000"/>
            <a:headEnd/>
            <a:tailEnd/>
          </a:ln>
          <a:effectLst/>
        </p:spPr>
        <p:txBody>
          <a:bodyPr vert="horz" wrap="square" lIns="92007" tIns="46003" rIns="92007" bIns="460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2662" name="Rectangle 6"/>
          <p:cNvSpPr>
            <a:spLocks noGrp="1" noChangeArrowheads="1"/>
          </p:cNvSpPr>
          <p:nvPr>
            <p:ph type="ftr" sz="quarter" idx="4"/>
          </p:nvPr>
        </p:nvSpPr>
        <p:spPr bwMode="auto">
          <a:xfrm>
            <a:off x="0" y="6635432"/>
            <a:ext cx="4021658" cy="347973"/>
          </a:xfrm>
          <a:prstGeom prst="rect">
            <a:avLst/>
          </a:prstGeom>
          <a:noFill/>
          <a:ln w="9525">
            <a:noFill/>
            <a:miter lim="800000"/>
            <a:headEnd/>
            <a:tailEnd/>
          </a:ln>
          <a:effectLst/>
        </p:spPr>
        <p:txBody>
          <a:bodyPr vert="horz" wrap="square" lIns="92007" tIns="46003" rIns="92007" bIns="46003" numCol="1" anchor="b" anchorCtr="0" compatLnSpc="1">
            <a:prstTxWarp prst="textNoShape">
              <a:avLst/>
            </a:prstTxWarp>
          </a:bodyPr>
          <a:lstStyle>
            <a:lvl1pPr algn="l">
              <a:defRPr sz="1200"/>
            </a:lvl1pPr>
          </a:lstStyle>
          <a:p>
            <a:pPr>
              <a:defRPr/>
            </a:pPr>
            <a:endParaRPr lang="en-US"/>
          </a:p>
        </p:txBody>
      </p:sp>
      <p:sp>
        <p:nvSpPr>
          <p:cNvPr id="1222663" name="Rectangle 7"/>
          <p:cNvSpPr>
            <a:spLocks noGrp="1" noChangeArrowheads="1"/>
          </p:cNvSpPr>
          <p:nvPr>
            <p:ph type="sldNum" sz="quarter" idx="5"/>
          </p:nvPr>
        </p:nvSpPr>
        <p:spPr bwMode="auto">
          <a:xfrm>
            <a:off x="5258845" y="6635432"/>
            <a:ext cx="4023257" cy="347973"/>
          </a:xfrm>
          <a:prstGeom prst="rect">
            <a:avLst/>
          </a:prstGeom>
          <a:noFill/>
          <a:ln w="9525">
            <a:noFill/>
            <a:miter lim="800000"/>
            <a:headEnd/>
            <a:tailEnd/>
          </a:ln>
          <a:effectLst/>
        </p:spPr>
        <p:txBody>
          <a:bodyPr vert="horz" wrap="square" lIns="92007" tIns="46003" rIns="92007" bIns="46003" numCol="1" anchor="b" anchorCtr="0" compatLnSpc="1">
            <a:prstTxWarp prst="textNoShape">
              <a:avLst/>
            </a:prstTxWarp>
          </a:bodyPr>
          <a:lstStyle>
            <a:lvl1pPr algn="r">
              <a:defRPr sz="1200"/>
            </a:lvl1pPr>
          </a:lstStyle>
          <a:p>
            <a:pPr>
              <a:defRPr/>
            </a:pPr>
            <a:fld id="{9ADCF02B-5FBF-45FB-90F8-A4A535C2D4AA}" type="slidenum">
              <a:rPr lang="en-US"/>
              <a:pPr>
                <a:defRPr/>
              </a:pPr>
              <a:t>‹#›</a:t>
            </a:fld>
            <a:endParaRPr lang="en-US"/>
          </a:p>
        </p:txBody>
      </p:sp>
    </p:spTree>
    <p:extLst>
      <p:ext uri="{BB962C8B-B14F-4D97-AF65-F5344CB8AC3E}">
        <p14:creationId xmlns:p14="http://schemas.microsoft.com/office/powerpoint/2010/main" val="252333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Extensionality"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en.wikipedia.org/wiki/If_and_only_if"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ombinator"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Divisibility" TargetMode="External"/><Relationship Id="rId3" Type="http://schemas.openxmlformats.org/officeDocument/2006/relationships/hyperlink" Target="http://en.wikipedia.org/wiki/Partially_ordered_set" TargetMode="External"/><Relationship Id="rId7" Type="http://schemas.openxmlformats.org/officeDocument/2006/relationships/hyperlink" Target="http://en.wikipedia.org/wiki/Natural_number" TargetMode="External"/><Relationship Id="rId2" Type="http://schemas.openxmlformats.org/officeDocument/2006/relationships/slide" Target="../slides/slide134.xml"/><Relationship Id="rId1" Type="http://schemas.openxmlformats.org/officeDocument/2006/relationships/notesMaster" Target="../notesMasters/notesMaster1.xml"/><Relationship Id="rId6" Type="http://schemas.openxmlformats.org/officeDocument/2006/relationships/hyperlink" Target="http://en.wikipedia.org/wiki/Infimum" TargetMode="External"/><Relationship Id="rId5" Type="http://schemas.openxmlformats.org/officeDocument/2006/relationships/hyperlink" Target="http://en.wikipedia.org/wiki/Join_and_meet" TargetMode="External"/><Relationship Id="rId10" Type="http://schemas.openxmlformats.org/officeDocument/2006/relationships/hyperlink" Target="http://en.wikipedia.org/wiki/Greatest_common_divisor" TargetMode="External"/><Relationship Id="rId4" Type="http://schemas.openxmlformats.org/officeDocument/2006/relationships/hyperlink" Target="http://en.wikipedia.org/wiki/Supremum" TargetMode="External"/><Relationship Id="rId9" Type="http://schemas.openxmlformats.org/officeDocument/2006/relationships/hyperlink" Target="http://en.wikipedia.org/wiki/Least_common_multip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pPr eaLnBrk="1" hangingPunct="1">
              <a:lnSpc>
                <a:spcPct val="80000"/>
              </a:lnSpc>
            </a:pPr>
            <a:r>
              <a:rPr lang="en-US" smtClean="0"/>
              <a:t>In ML, </a:t>
            </a:r>
          </a:p>
          <a:p>
            <a:pPr eaLnBrk="1" hangingPunct="1">
              <a:lnSpc>
                <a:spcPct val="80000"/>
              </a:lnSpc>
            </a:pPr>
            <a:r>
              <a:rPr lang="en-US" smtClean="0">
                <a:solidFill>
                  <a:srgbClr val="0066FF"/>
                </a:solidFill>
              </a:rPr>
              <a:t>fun double x = 2*x; </a:t>
            </a:r>
          </a:p>
          <a:p>
            <a:pPr eaLnBrk="1" hangingPunct="1">
              <a:lnSpc>
                <a:spcPct val="80000"/>
              </a:lnSpc>
            </a:pPr>
            <a:r>
              <a:rPr lang="en-US" smtClean="0"/>
              <a:t>is short for</a:t>
            </a:r>
          </a:p>
          <a:p>
            <a:pPr eaLnBrk="1" hangingPunct="1">
              <a:lnSpc>
                <a:spcPct val="80000"/>
              </a:lnSpc>
            </a:pPr>
            <a:r>
              <a:rPr lang="en-US" smtClean="0">
                <a:solidFill>
                  <a:srgbClr val="0066FF"/>
                </a:solidFill>
              </a:rPr>
              <a:t>val double = fn x =&gt; 2*x;</a:t>
            </a:r>
          </a:p>
          <a:p>
            <a:pPr eaLnBrk="1" hangingPunct="1">
              <a:lnSpc>
                <a:spcPct val="80000"/>
              </a:lnSpc>
            </a:pPr>
            <a:r>
              <a:rPr lang="en-US" smtClean="0">
                <a:solidFill>
                  <a:srgbClr val="0066FF"/>
                </a:solidFill>
              </a:rPr>
              <a:t>Where the val keyword is </a:t>
            </a:r>
          </a:p>
          <a:p>
            <a:pPr eaLnBrk="1" hangingPunct="1">
              <a:lnSpc>
                <a:spcPct val="80000"/>
              </a:lnSpc>
            </a:pPr>
            <a:r>
              <a:rPr lang="en-US" smtClean="0">
                <a:solidFill>
                  <a:srgbClr val="0066FF"/>
                </a:solidFill>
              </a:rPr>
              <a:t>The text in red is the response from the ML system.</a:t>
            </a:r>
          </a:p>
          <a:p>
            <a:pPr eaLnBrk="1" hangingPunct="1">
              <a:lnSpc>
                <a:spcPct val="80000"/>
              </a:lnSpc>
            </a:pPr>
            <a:endParaRPr lang="en-US" smtClean="0">
              <a:solidFill>
                <a:srgbClr val="0066FF"/>
              </a:solidFill>
            </a:endParaRPr>
          </a:p>
          <a:p>
            <a:pPr eaLnBrk="1" hangingPunct="1">
              <a:lnSpc>
                <a:spcPct val="80000"/>
              </a:lnSpc>
            </a:pPr>
            <a:endParaRPr lang="en-US" smtClean="0">
              <a:solidFill>
                <a:srgbClr val="0066FF"/>
              </a:solidFill>
            </a:endParaRPr>
          </a:p>
        </p:txBody>
      </p:sp>
      <p:sp>
        <p:nvSpPr>
          <p:cNvPr id="138244" name="Slide Number Placeholder 3"/>
          <p:cNvSpPr>
            <a:spLocks noGrp="1"/>
          </p:cNvSpPr>
          <p:nvPr>
            <p:ph type="sldNum" sz="quarter" idx="5"/>
          </p:nvPr>
        </p:nvSpPr>
        <p:spPr>
          <a:noFill/>
        </p:spPr>
        <p:txBody>
          <a:bodyPr/>
          <a:lstStyle/>
          <a:p>
            <a:fld id="{FBD9F382-16E6-4B9A-8504-D6839F87B205}" type="slidenum">
              <a:rPr lang="en-US" smtClean="0"/>
              <a:pPr/>
              <a:t>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3DE556DD-72B3-4824-8E95-C52ADCDC8EA6}" type="slidenum">
              <a:rPr lang="en-US" smtClean="0"/>
              <a:pPr/>
              <a:t>11</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r>
              <a:rPr lang="en-US" smtClean="0"/>
              <a:t>Peano axioms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AF9190F-FEA2-40AF-A6AB-DB0438C2ADD3}" type="slidenum">
              <a:rPr lang="en-US" smtClean="0"/>
              <a:pPr/>
              <a:t>63</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en-US" smtClean="0"/>
              <a:t>Eta conversion expresses the idea of </a:t>
            </a:r>
            <a:r>
              <a:rPr lang="en-US" smtClean="0">
                <a:hlinkClick r:id="rId3" tooltip="Extensionality"/>
              </a:rPr>
              <a:t>extensionality</a:t>
            </a:r>
            <a:r>
              <a:rPr lang="en-US" smtClean="0"/>
              <a:t>, which in this context is that two functions are the same </a:t>
            </a:r>
            <a:r>
              <a:rPr lang="en-US" smtClean="0">
                <a:hlinkClick r:id="rId4" tooltip="If and only if"/>
              </a:rPr>
              <a:t>if and only if</a:t>
            </a:r>
            <a:r>
              <a:rPr lang="en-US" smtClean="0"/>
              <a:t> they give the same result for all arguments. Eta-conversion converts between  λ </a:t>
            </a:r>
            <a:r>
              <a:rPr lang="en-US" i="1" smtClean="0"/>
              <a:t>x</a:t>
            </a:r>
            <a:r>
              <a:rPr lang="en-US" smtClean="0"/>
              <a:t>. </a:t>
            </a:r>
            <a:r>
              <a:rPr lang="en-US" i="1" smtClean="0"/>
              <a:t>f</a:t>
            </a:r>
            <a:r>
              <a:rPr lang="en-US" smtClean="0"/>
              <a:t> </a:t>
            </a:r>
            <a:r>
              <a:rPr lang="en-US" i="1" smtClean="0"/>
              <a:t>x</a:t>
            </a:r>
            <a:r>
              <a:rPr lang="en-US" smtClean="0"/>
              <a:t>  and  </a:t>
            </a:r>
            <a:r>
              <a:rPr lang="en-US" i="1" smtClean="0"/>
              <a:t>f</a:t>
            </a:r>
            <a:r>
              <a:rPr lang="en-US" smtClean="0"/>
              <a:t>  whenever </a:t>
            </a:r>
            <a:r>
              <a:rPr lang="en-US" i="1" smtClean="0"/>
              <a:t>x</a:t>
            </a:r>
            <a:r>
              <a:rPr lang="en-US" smtClean="0"/>
              <a:t> does not appear free in </a:t>
            </a:r>
            <a:r>
              <a:rPr lang="en-US" i="1" smtClean="0"/>
              <a:t>f</a:t>
            </a:r>
            <a:r>
              <a:rPr lang="en-US" smtClean="0"/>
              <a:t>.</a:t>
            </a:r>
          </a:p>
          <a:p>
            <a:pPr eaLnBrk="1" hangingPunct="1"/>
            <a:r>
              <a:rPr lang="en-US" smtClean="0"/>
              <a:t>This conversion is not always equivalent when lambda expressions are interpreted as programs. Evaluation of  λ </a:t>
            </a:r>
            <a:r>
              <a:rPr lang="en-US" i="1" smtClean="0"/>
              <a:t>x</a:t>
            </a:r>
            <a:r>
              <a:rPr lang="en-US" smtClean="0"/>
              <a:t>. </a:t>
            </a:r>
            <a:r>
              <a:rPr lang="en-US" i="1" smtClean="0"/>
              <a:t>f</a:t>
            </a:r>
            <a:r>
              <a:rPr lang="en-US" smtClean="0"/>
              <a:t> </a:t>
            </a:r>
            <a:r>
              <a:rPr lang="en-US" i="1" smtClean="0"/>
              <a:t>x</a:t>
            </a:r>
            <a:r>
              <a:rPr lang="en-US" smtClean="0"/>
              <a:t>  can terminate even when evaluation of </a:t>
            </a:r>
            <a:r>
              <a:rPr lang="en-US" i="1" smtClean="0"/>
              <a:t>f</a:t>
            </a:r>
            <a:r>
              <a:rPr lang="en-US" smtClean="0"/>
              <a:t> does not.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7FD1E3D3-D8A3-48BD-B568-E7702E3FDD5F}" type="slidenum">
              <a:rPr lang="en-US" smtClean="0"/>
              <a:pPr/>
              <a:t>71</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r>
              <a:rPr lang="en-US" smtClean="0"/>
              <a:t>(</a:t>
            </a:r>
            <a:r>
              <a:rPr lang="en-US" smtClean="0">
                <a:sym typeface="Symbol" pitchFamily="18" charset="2"/>
              </a:rPr>
              <a:t></a:t>
            </a:r>
            <a:r>
              <a:rPr lang="en-US" smtClean="0"/>
              <a:t> x. x x )(</a:t>
            </a:r>
            <a:r>
              <a:rPr lang="en-US" smtClean="0">
                <a:sym typeface="Symbol" pitchFamily="18" charset="2"/>
              </a:rPr>
              <a:t></a:t>
            </a:r>
            <a:r>
              <a:rPr lang="en-US" smtClean="0"/>
              <a:t> x. x x) is called the ω </a:t>
            </a:r>
            <a:r>
              <a:rPr lang="en-US" smtClean="0">
                <a:hlinkClick r:id="rId3" tooltip="Combinator"/>
              </a:rPr>
              <a:t>combinator</a:t>
            </a:r>
            <a:r>
              <a:rPr lang="en-US" smtClean="0"/>
              <a:t>, or Ω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pPr eaLnBrk="1" hangingPunct="1"/>
            <a:r>
              <a:rPr lang="en-US" sz="1200" b="0" i="0" kern="1200" dirty="0" smtClean="0">
                <a:solidFill>
                  <a:schemeClr val="tx1"/>
                </a:solidFill>
                <a:effectLst/>
                <a:latin typeface="Arial" charset="0"/>
                <a:ea typeface="+mn-ea"/>
                <a:cs typeface="+mn-cs"/>
              </a:rPr>
              <a:t>From http://en.wikipedia.org/wiki/Lattice_%28order%29</a:t>
            </a:r>
          </a:p>
          <a:p>
            <a:pPr eaLnBrk="1" hangingPunct="1"/>
            <a:r>
              <a:rPr lang="en-US" sz="1200" b="0" i="0" kern="1200" smtClean="0">
                <a:solidFill>
                  <a:schemeClr val="tx1"/>
                </a:solidFill>
                <a:effectLst/>
                <a:latin typeface="Arial" charset="0"/>
                <a:ea typeface="+mn-ea"/>
                <a:cs typeface="+mn-cs"/>
              </a:rPr>
              <a:t>A</a:t>
            </a:r>
            <a:r>
              <a:rPr lang="en-US" sz="1200" b="0" i="0" kern="120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lattice</a:t>
            </a:r>
            <a:r>
              <a:rPr lang="en-US" sz="1200" b="0" i="0" kern="1200" dirty="0" smtClean="0">
                <a:solidFill>
                  <a:schemeClr val="tx1"/>
                </a:solidFill>
                <a:effectLst/>
                <a:latin typeface="Arial" charset="0"/>
                <a:ea typeface="+mn-ea"/>
                <a:cs typeface="+mn-cs"/>
              </a:rPr>
              <a:t> is a </a:t>
            </a:r>
            <a:r>
              <a:rPr lang="en-US" sz="1200" b="0" i="0" u="none" strike="noStrike" kern="1200" dirty="0" smtClean="0">
                <a:solidFill>
                  <a:schemeClr val="tx1"/>
                </a:solidFill>
                <a:effectLst/>
                <a:latin typeface="Arial" charset="0"/>
                <a:ea typeface="+mn-ea"/>
                <a:cs typeface="+mn-cs"/>
                <a:hlinkClick r:id="rId3" tooltip="Partially ordered set"/>
              </a:rPr>
              <a:t>partially ordered set</a:t>
            </a:r>
            <a:r>
              <a:rPr lang="en-US" sz="1200" b="0" i="0" kern="1200" dirty="0" smtClean="0">
                <a:solidFill>
                  <a:schemeClr val="tx1"/>
                </a:solidFill>
                <a:effectLst/>
                <a:latin typeface="Arial" charset="0"/>
                <a:ea typeface="+mn-ea"/>
                <a:cs typeface="+mn-cs"/>
              </a:rPr>
              <a:t> in which every two elements have a unique </a:t>
            </a:r>
            <a:r>
              <a:rPr lang="en-US" sz="1200" b="0" i="0" u="none" strike="noStrike" kern="1200" dirty="0" smtClean="0">
                <a:solidFill>
                  <a:schemeClr val="tx1"/>
                </a:solidFill>
                <a:effectLst/>
                <a:latin typeface="Arial" charset="0"/>
                <a:ea typeface="+mn-ea"/>
                <a:cs typeface="+mn-cs"/>
                <a:hlinkClick r:id="rId4" tooltip="Supremum"/>
              </a:rPr>
              <a:t>supremum</a:t>
            </a:r>
            <a:r>
              <a:rPr lang="en-US" sz="1200" b="0" i="0" kern="1200" dirty="0" smtClean="0">
                <a:solidFill>
                  <a:schemeClr val="tx1"/>
                </a:solidFill>
                <a:effectLst/>
                <a:latin typeface="Arial" charset="0"/>
                <a:ea typeface="+mn-ea"/>
                <a:cs typeface="+mn-cs"/>
              </a:rPr>
              <a:t> (also called a least upper bound or </a:t>
            </a:r>
            <a:r>
              <a:rPr lang="en-US" sz="1200" b="0" i="0" u="none" strike="noStrike" kern="1200" dirty="0" smtClean="0">
                <a:solidFill>
                  <a:schemeClr val="tx1"/>
                </a:solidFill>
                <a:effectLst/>
                <a:latin typeface="Arial" charset="0"/>
                <a:ea typeface="+mn-ea"/>
                <a:cs typeface="+mn-cs"/>
                <a:hlinkClick r:id="rId5" tooltip="Join and meet"/>
              </a:rPr>
              <a:t>join</a:t>
            </a:r>
            <a:r>
              <a:rPr lang="en-US" sz="1200" b="0" i="0" kern="1200" dirty="0" smtClean="0">
                <a:solidFill>
                  <a:schemeClr val="tx1"/>
                </a:solidFill>
                <a:effectLst/>
                <a:latin typeface="Arial" charset="0"/>
                <a:ea typeface="+mn-ea"/>
                <a:cs typeface="+mn-cs"/>
              </a:rPr>
              <a:t>) and a unique </a:t>
            </a:r>
            <a:r>
              <a:rPr lang="en-US" sz="1200" b="0" i="0" u="none" strike="noStrike" kern="1200" dirty="0" smtClean="0">
                <a:solidFill>
                  <a:schemeClr val="tx1"/>
                </a:solidFill>
                <a:effectLst/>
                <a:latin typeface="Arial" charset="0"/>
                <a:ea typeface="+mn-ea"/>
                <a:cs typeface="+mn-cs"/>
                <a:hlinkClick r:id="rId6" tooltip="Infimum"/>
              </a:rPr>
              <a:t>infimum</a:t>
            </a:r>
            <a:r>
              <a:rPr lang="en-US" sz="1200" b="0" i="0" kern="1200" dirty="0" smtClean="0">
                <a:solidFill>
                  <a:schemeClr val="tx1"/>
                </a:solidFill>
                <a:effectLst/>
                <a:latin typeface="Arial" charset="0"/>
                <a:ea typeface="+mn-ea"/>
                <a:cs typeface="+mn-cs"/>
              </a:rPr>
              <a:t> (also called a greatest lower bound or </a:t>
            </a:r>
            <a:r>
              <a:rPr lang="en-US" sz="1200" b="0" i="0" u="none" strike="noStrike" kern="1200" dirty="0" smtClean="0">
                <a:solidFill>
                  <a:schemeClr val="tx1"/>
                </a:solidFill>
                <a:effectLst/>
                <a:latin typeface="Arial" charset="0"/>
                <a:ea typeface="+mn-ea"/>
                <a:cs typeface="+mn-cs"/>
                <a:hlinkClick r:id="rId5" tooltip="Join and meet"/>
              </a:rPr>
              <a:t>meet</a:t>
            </a:r>
            <a:r>
              <a:rPr lang="en-US" sz="1200" b="0" i="0" kern="1200" dirty="0" smtClean="0">
                <a:solidFill>
                  <a:schemeClr val="tx1"/>
                </a:solidFill>
                <a:effectLst/>
                <a:latin typeface="Arial" charset="0"/>
                <a:ea typeface="+mn-ea"/>
                <a:cs typeface="+mn-cs"/>
              </a:rPr>
              <a:t>). An example is given by the </a:t>
            </a:r>
            <a:r>
              <a:rPr lang="en-US" sz="1200" b="0" i="0" u="none" strike="noStrike" kern="1200" dirty="0" smtClean="0">
                <a:solidFill>
                  <a:schemeClr val="tx1"/>
                </a:solidFill>
                <a:effectLst/>
                <a:latin typeface="Arial" charset="0"/>
                <a:ea typeface="+mn-ea"/>
                <a:cs typeface="+mn-cs"/>
                <a:hlinkClick r:id="rId7" tooltip="Natural number"/>
              </a:rPr>
              <a:t>natural numbers</a:t>
            </a:r>
            <a:r>
              <a:rPr lang="en-US" sz="1200" b="0" i="0" kern="1200" dirty="0" smtClean="0">
                <a:solidFill>
                  <a:schemeClr val="tx1"/>
                </a:solidFill>
                <a:effectLst/>
                <a:latin typeface="Arial" charset="0"/>
                <a:ea typeface="+mn-ea"/>
                <a:cs typeface="+mn-cs"/>
              </a:rPr>
              <a:t>, partially ordered by </a:t>
            </a:r>
            <a:r>
              <a:rPr lang="en-US" sz="1200" b="0" i="0" u="none" strike="noStrike" kern="1200" dirty="0" smtClean="0">
                <a:solidFill>
                  <a:schemeClr val="tx1"/>
                </a:solidFill>
                <a:effectLst/>
                <a:latin typeface="Arial" charset="0"/>
                <a:ea typeface="+mn-ea"/>
                <a:cs typeface="+mn-cs"/>
                <a:hlinkClick r:id="rId8" tooltip="Divisibility"/>
              </a:rPr>
              <a:t>divisibility</a:t>
            </a:r>
            <a:r>
              <a:rPr lang="en-US" sz="1200" b="0" i="0" kern="1200" dirty="0" smtClean="0">
                <a:solidFill>
                  <a:schemeClr val="tx1"/>
                </a:solidFill>
                <a:effectLst/>
                <a:latin typeface="Arial" charset="0"/>
                <a:ea typeface="+mn-ea"/>
                <a:cs typeface="+mn-cs"/>
              </a:rPr>
              <a:t>, for which the unique supremum is the </a:t>
            </a:r>
            <a:r>
              <a:rPr lang="en-US" sz="1200" b="0" i="0" u="none" strike="noStrike" kern="1200" dirty="0" smtClean="0">
                <a:solidFill>
                  <a:schemeClr val="tx1"/>
                </a:solidFill>
                <a:effectLst/>
                <a:latin typeface="Arial" charset="0"/>
                <a:ea typeface="+mn-ea"/>
                <a:cs typeface="+mn-cs"/>
                <a:hlinkClick r:id="rId9" tooltip="Least common multiple"/>
              </a:rPr>
              <a:t>least common multiple</a:t>
            </a:r>
            <a:r>
              <a:rPr lang="en-US" sz="1200" b="0" i="0" kern="1200" dirty="0" smtClean="0">
                <a:solidFill>
                  <a:schemeClr val="tx1"/>
                </a:solidFill>
                <a:effectLst/>
                <a:latin typeface="Arial" charset="0"/>
                <a:ea typeface="+mn-ea"/>
                <a:cs typeface="+mn-cs"/>
              </a:rPr>
              <a:t> and the unique infimum is the </a:t>
            </a:r>
            <a:r>
              <a:rPr lang="en-US" sz="1200" b="0" i="0" u="none" strike="noStrike" kern="1200" dirty="0" smtClean="0">
                <a:solidFill>
                  <a:schemeClr val="tx1"/>
                </a:solidFill>
                <a:effectLst/>
                <a:latin typeface="Arial" charset="0"/>
                <a:ea typeface="+mn-ea"/>
                <a:cs typeface="+mn-cs"/>
                <a:hlinkClick r:id="rId10" tooltip="Greatest common divisor"/>
              </a:rPr>
              <a:t>greatest common divisor</a:t>
            </a:r>
            <a:r>
              <a:rPr lang="en-US" sz="1200" b="0" i="0" kern="1200" dirty="0" smtClean="0">
                <a:solidFill>
                  <a:schemeClr val="tx1"/>
                </a:solidFill>
                <a:effectLst/>
                <a:latin typeface="Arial" charset="0"/>
                <a:ea typeface="+mn-ea"/>
                <a:cs typeface="+mn-cs"/>
              </a:rPr>
              <a:t>.</a:t>
            </a:r>
            <a:endParaRPr lang="en-US" dirty="0" smtClean="0"/>
          </a:p>
        </p:txBody>
      </p:sp>
      <p:sp>
        <p:nvSpPr>
          <p:cNvPr id="142340" name="Slide Number Placeholder 3"/>
          <p:cNvSpPr>
            <a:spLocks noGrp="1"/>
          </p:cNvSpPr>
          <p:nvPr>
            <p:ph type="sldNum" sz="quarter" idx="5"/>
          </p:nvPr>
        </p:nvSpPr>
        <p:spPr>
          <a:noFill/>
        </p:spPr>
        <p:txBody>
          <a:bodyPr/>
          <a:lstStyle/>
          <a:p>
            <a:fld id="{85B15061-C89B-483D-BA82-02C4629E8B86}" type="slidenum">
              <a:rPr lang="en-US" smtClean="0"/>
              <a:pPr/>
              <a:t>134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8D8A3E2-96AD-4B5A-86EC-6E33C7E321F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299AD98B-72D5-446D-AA2D-5C161B55AA5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1F9613E-D244-41C7-B71E-0AB9D09DAE2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7218A17-ED68-4A93-8BE4-A1A9A46DF05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B900F02-721F-4BAD-AED3-AEE1F0747CF0}"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2192974-4CC4-44AA-9606-9E9A27939FDB}"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88C27C45-1C8E-4FA4-853F-FC1D6E95110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E727D55-1B78-4394-BA43-D0DBFEA45C81}"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C64057B5-510A-483B-BF9D-2EF20E38D8A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B6EABB15-9AD4-4809-BB95-EED25032973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0C772EAA-FB44-44F3-A7F0-AAC5CCB0862E}"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B5AB879-15BD-49FC-9A49-08718C07AAF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COP5556 Programming Language Principles</a:t>
            </a:r>
            <a:endParaRPr lang="en-US" dirty="0" smtClean="0"/>
          </a:p>
        </p:txBody>
      </p:sp>
      <p:sp>
        <p:nvSpPr>
          <p:cNvPr id="3" name="Subtitle 2"/>
          <p:cNvSpPr>
            <a:spLocks noGrp="1"/>
          </p:cNvSpPr>
          <p:nvPr>
            <p:ph type="subTitle" idx="1"/>
          </p:nvPr>
        </p:nvSpPr>
        <p:spPr/>
        <p:txBody>
          <a:bodyPr>
            <a:normAutofit/>
          </a:bodyPr>
          <a:lstStyle/>
          <a:p>
            <a:r>
              <a:rPr lang="en-US" dirty="0" smtClean="0"/>
              <a:t>Lambda Calculus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buFontTx/>
              <a:buNone/>
            </a:pPr>
            <a:r>
              <a:rPr lang="en-US" smtClean="0">
                <a:solidFill>
                  <a:schemeClr val="hlink"/>
                </a:solidFill>
                <a:sym typeface="Symbol" pitchFamily="18" charset="2"/>
              </a:rPr>
              <a:t></a:t>
            </a:r>
            <a:r>
              <a:rPr lang="en-US" smtClean="0">
                <a:solidFill>
                  <a:schemeClr val="hlink"/>
                </a:solidFill>
              </a:rPr>
              <a:t> y. * (+ x y) 2</a:t>
            </a:r>
          </a:p>
          <a:p>
            <a:pPr eaLnBrk="1" hangingPunct="1">
              <a:buFontTx/>
              <a:buNone/>
            </a:pPr>
            <a:r>
              <a:rPr lang="en-US" smtClean="0"/>
              <a:t>	y is </a:t>
            </a:r>
            <a:r>
              <a:rPr lang="en-US" smtClean="0">
                <a:solidFill>
                  <a:schemeClr val="accent2"/>
                </a:solidFill>
              </a:rPr>
              <a:t>bound</a:t>
            </a:r>
            <a:r>
              <a:rPr lang="en-US" smtClean="0"/>
              <a:t> in this expression</a:t>
            </a:r>
          </a:p>
          <a:p>
            <a:pPr eaLnBrk="1" hangingPunct="1">
              <a:buFontTx/>
              <a:buNone/>
            </a:pPr>
            <a:r>
              <a:rPr lang="en-US" smtClean="0"/>
              <a:t>	x is </a:t>
            </a:r>
            <a:r>
              <a:rPr lang="en-US" smtClean="0">
                <a:solidFill>
                  <a:schemeClr val="accent2"/>
                </a:solidFill>
              </a:rPr>
              <a:t>free</a:t>
            </a:r>
          </a:p>
          <a:p>
            <a:pPr eaLnBrk="1" hangingPunct="1">
              <a:buFontTx/>
              <a:buNone/>
            </a:pPr>
            <a:endParaRPr lang="en-US" smtClean="0"/>
          </a:p>
          <a:p>
            <a:pPr eaLnBrk="1" hangingPunct="1">
              <a:buFontTx/>
              <a:buNone/>
            </a:pPr>
            <a:endParaRPr lang="en-US" smtClean="0">
              <a:sym typeface="Symbol" pitchFamily="18" charset="2"/>
            </a:endParaRPr>
          </a:p>
          <a:p>
            <a:pPr eaLnBrk="1" hangingPunct="1">
              <a:buFontTx/>
              <a:buNone/>
            </a:pPr>
            <a:r>
              <a:rPr lang="en-US" smtClean="0">
                <a:solidFill>
                  <a:schemeClr val="hlink"/>
                </a:solidFill>
                <a:sym typeface="Symbol" pitchFamily="18" charset="2"/>
              </a:rPr>
              <a:t></a:t>
            </a:r>
            <a:r>
              <a:rPr lang="en-US" smtClean="0">
                <a:solidFill>
                  <a:schemeClr val="hlink"/>
                </a:solidFill>
              </a:rPr>
              <a:t> x. </a:t>
            </a:r>
            <a:r>
              <a:rPr lang="en-US" smtClean="0">
                <a:solidFill>
                  <a:schemeClr val="hlink"/>
                </a:solidFill>
                <a:sym typeface="Symbol" pitchFamily="18" charset="2"/>
              </a:rPr>
              <a:t></a:t>
            </a:r>
            <a:r>
              <a:rPr lang="en-US" smtClean="0">
                <a:solidFill>
                  <a:schemeClr val="hlink"/>
                </a:solidFill>
              </a:rPr>
              <a:t> y. * (+ x y) 2</a:t>
            </a:r>
          </a:p>
          <a:p>
            <a:pPr eaLnBrk="1" hangingPunct="1">
              <a:buFontTx/>
              <a:buNone/>
            </a:pPr>
            <a:r>
              <a:rPr lang="en-US" smtClean="0"/>
              <a:t>	both x and y are bound in this expression.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1379"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1380"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1381"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1382" name="Text Box 6"/>
          <p:cNvSpPr txBox="1">
            <a:spLocks noChangeArrowheads="1"/>
          </p:cNvSpPr>
          <p:nvPr/>
        </p:nvSpPr>
        <p:spPr bwMode="auto">
          <a:xfrm>
            <a:off x="914400" y="3200400"/>
            <a:ext cx="2514600" cy="579438"/>
          </a:xfrm>
          <a:prstGeom prst="rect">
            <a:avLst/>
          </a:prstGeom>
          <a:noFill/>
          <a:ln w="9525">
            <a:noFill/>
            <a:miter lim="800000"/>
            <a:headEnd/>
            <a:tailEnd/>
          </a:ln>
        </p:spPr>
        <p:txBody>
          <a:bodyPr>
            <a:spAutoFit/>
          </a:bodyPr>
          <a:lstStyle/>
          <a:p>
            <a:pPr algn="l">
              <a:spcBef>
                <a:spcPct val="50000"/>
              </a:spcBef>
            </a:pPr>
            <a:r>
              <a:rPr lang="en-US" sz="3200"/>
              <a:t>sqr(sqr(2))</a:t>
            </a:r>
          </a:p>
        </p:txBody>
      </p:sp>
      <p:sp>
        <p:nvSpPr>
          <p:cNvPr id="101383" name="Line 7"/>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1384" name="Line 8"/>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403"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2404"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2405"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406" name="Text Box 6"/>
          <p:cNvSpPr txBox="1">
            <a:spLocks noChangeArrowheads="1"/>
          </p:cNvSpPr>
          <p:nvPr/>
        </p:nvSpPr>
        <p:spPr bwMode="auto">
          <a:xfrm>
            <a:off x="914400" y="3200400"/>
            <a:ext cx="2514600" cy="579438"/>
          </a:xfrm>
          <a:prstGeom prst="rect">
            <a:avLst/>
          </a:prstGeom>
          <a:noFill/>
          <a:ln w="9525">
            <a:noFill/>
            <a:miter lim="800000"/>
            <a:headEnd/>
            <a:tailEnd/>
          </a:ln>
        </p:spPr>
        <p:txBody>
          <a:bodyPr>
            <a:spAutoFit/>
          </a:bodyPr>
          <a:lstStyle/>
          <a:p>
            <a:pPr algn="l">
              <a:spcBef>
                <a:spcPct val="50000"/>
              </a:spcBef>
            </a:pPr>
            <a:r>
              <a:rPr lang="en-US" sz="3200"/>
              <a:t>sqr(sqr(2))</a:t>
            </a:r>
          </a:p>
        </p:txBody>
      </p:sp>
      <p:sp>
        <p:nvSpPr>
          <p:cNvPr id="102407"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2408"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2409"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2410"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2411"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2412"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2413" name="Text Box 13"/>
          <p:cNvSpPr txBox="1">
            <a:spLocks noChangeArrowheads="1"/>
          </p:cNvSpPr>
          <p:nvPr/>
        </p:nvSpPr>
        <p:spPr bwMode="auto">
          <a:xfrm>
            <a:off x="1981200" y="5132388"/>
            <a:ext cx="1243013" cy="579437"/>
          </a:xfrm>
          <a:prstGeom prst="rect">
            <a:avLst/>
          </a:prstGeom>
          <a:noFill/>
          <a:ln w="9525">
            <a:noFill/>
            <a:miter lim="800000"/>
            <a:headEnd/>
            <a:tailEnd/>
          </a:ln>
        </p:spPr>
        <p:txBody>
          <a:bodyPr wrap="none">
            <a:spAutoFit/>
          </a:bodyPr>
          <a:lstStyle/>
          <a:p>
            <a:pPr algn="l"/>
            <a:r>
              <a:rPr lang="en-US" sz="3200"/>
              <a:t>sqr(2)</a:t>
            </a:r>
          </a:p>
        </p:txBody>
      </p:sp>
      <p:sp>
        <p:nvSpPr>
          <p:cNvPr id="102414"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2415"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3427"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3428"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3429"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3430" name="Text Box 6"/>
          <p:cNvSpPr txBox="1">
            <a:spLocks noChangeArrowheads="1"/>
          </p:cNvSpPr>
          <p:nvPr/>
        </p:nvSpPr>
        <p:spPr bwMode="auto">
          <a:xfrm>
            <a:off x="914400" y="3200400"/>
            <a:ext cx="2514600" cy="579438"/>
          </a:xfrm>
          <a:prstGeom prst="rect">
            <a:avLst/>
          </a:prstGeom>
          <a:noFill/>
          <a:ln w="9525">
            <a:noFill/>
            <a:miter lim="800000"/>
            <a:headEnd/>
            <a:tailEnd/>
          </a:ln>
        </p:spPr>
        <p:txBody>
          <a:bodyPr>
            <a:spAutoFit/>
          </a:bodyPr>
          <a:lstStyle/>
          <a:p>
            <a:pPr algn="l">
              <a:spcBef>
                <a:spcPct val="50000"/>
              </a:spcBef>
            </a:pPr>
            <a:r>
              <a:rPr lang="en-US" sz="3200"/>
              <a:t>sqr(sqr(2))</a:t>
            </a:r>
          </a:p>
        </p:txBody>
      </p:sp>
      <p:sp>
        <p:nvSpPr>
          <p:cNvPr id="103431"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3432"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3433"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3434"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3435"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3436"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3437" name="Text Box 13"/>
          <p:cNvSpPr txBox="1">
            <a:spLocks noChangeArrowheads="1"/>
          </p:cNvSpPr>
          <p:nvPr/>
        </p:nvSpPr>
        <p:spPr bwMode="auto">
          <a:xfrm>
            <a:off x="1981200" y="5132388"/>
            <a:ext cx="1243013" cy="579437"/>
          </a:xfrm>
          <a:prstGeom prst="rect">
            <a:avLst/>
          </a:prstGeom>
          <a:noFill/>
          <a:ln w="9525">
            <a:noFill/>
            <a:miter lim="800000"/>
            <a:headEnd/>
            <a:tailEnd/>
          </a:ln>
        </p:spPr>
        <p:txBody>
          <a:bodyPr wrap="none">
            <a:spAutoFit/>
          </a:bodyPr>
          <a:lstStyle/>
          <a:p>
            <a:pPr algn="l"/>
            <a:r>
              <a:rPr lang="en-US" sz="3200"/>
              <a:t>sqr(2)</a:t>
            </a:r>
          </a:p>
        </p:txBody>
      </p:sp>
      <p:sp>
        <p:nvSpPr>
          <p:cNvPr id="103438"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3439"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
        <p:nvSpPr>
          <p:cNvPr id="103440" name="Text Box 16"/>
          <p:cNvSpPr txBox="1">
            <a:spLocks noChangeArrowheads="1"/>
          </p:cNvSpPr>
          <p:nvPr/>
        </p:nvSpPr>
        <p:spPr bwMode="auto">
          <a:xfrm>
            <a:off x="2057400" y="5867400"/>
            <a:ext cx="1447800" cy="579438"/>
          </a:xfrm>
          <a:prstGeom prst="rect">
            <a:avLst/>
          </a:prstGeom>
          <a:noFill/>
          <a:ln w="9525">
            <a:noFill/>
            <a:miter lim="800000"/>
            <a:headEnd/>
            <a:tailEnd/>
          </a:ln>
        </p:spPr>
        <p:txBody>
          <a:bodyPr>
            <a:spAutoFit/>
          </a:bodyPr>
          <a:lstStyle/>
          <a:p>
            <a:pPr algn="l"/>
            <a:r>
              <a:rPr lang="en-US" sz="3200"/>
              <a:t>=  2*2</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4451"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4452"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4453"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4454" name="Text Box 6"/>
          <p:cNvSpPr txBox="1">
            <a:spLocks noChangeArrowheads="1"/>
          </p:cNvSpPr>
          <p:nvPr/>
        </p:nvSpPr>
        <p:spPr bwMode="auto">
          <a:xfrm>
            <a:off x="914400" y="3200400"/>
            <a:ext cx="2514600" cy="579438"/>
          </a:xfrm>
          <a:prstGeom prst="rect">
            <a:avLst/>
          </a:prstGeom>
          <a:noFill/>
          <a:ln w="9525">
            <a:noFill/>
            <a:miter lim="800000"/>
            <a:headEnd/>
            <a:tailEnd/>
          </a:ln>
        </p:spPr>
        <p:txBody>
          <a:bodyPr>
            <a:spAutoFit/>
          </a:bodyPr>
          <a:lstStyle/>
          <a:p>
            <a:pPr algn="l">
              <a:spcBef>
                <a:spcPct val="50000"/>
              </a:spcBef>
            </a:pPr>
            <a:r>
              <a:rPr lang="en-US" sz="3200"/>
              <a:t>sqr(sqr(2))</a:t>
            </a:r>
          </a:p>
        </p:txBody>
      </p:sp>
      <p:sp>
        <p:nvSpPr>
          <p:cNvPr id="104455"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4456"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4457"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4458"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4459"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4460"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4461" name="Text Box 13"/>
          <p:cNvSpPr txBox="1">
            <a:spLocks noChangeArrowheads="1"/>
          </p:cNvSpPr>
          <p:nvPr/>
        </p:nvSpPr>
        <p:spPr bwMode="auto">
          <a:xfrm>
            <a:off x="1981200" y="5132388"/>
            <a:ext cx="1243013" cy="579437"/>
          </a:xfrm>
          <a:prstGeom prst="rect">
            <a:avLst/>
          </a:prstGeom>
          <a:noFill/>
          <a:ln w="9525">
            <a:noFill/>
            <a:miter lim="800000"/>
            <a:headEnd/>
            <a:tailEnd/>
          </a:ln>
        </p:spPr>
        <p:txBody>
          <a:bodyPr wrap="none">
            <a:spAutoFit/>
          </a:bodyPr>
          <a:lstStyle/>
          <a:p>
            <a:pPr algn="l"/>
            <a:r>
              <a:rPr lang="en-US" sz="3200"/>
              <a:t>sqr(2)</a:t>
            </a:r>
          </a:p>
        </p:txBody>
      </p:sp>
      <p:sp>
        <p:nvSpPr>
          <p:cNvPr id="104462"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4463"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
        <p:nvSpPr>
          <p:cNvPr id="104464" name="Text Box 16"/>
          <p:cNvSpPr txBox="1">
            <a:spLocks noChangeArrowheads="1"/>
          </p:cNvSpPr>
          <p:nvPr/>
        </p:nvSpPr>
        <p:spPr bwMode="auto">
          <a:xfrm>
            <a:off x="2057400" y="5867400"/>
            <a:ext cx="1447800" cy="579438"/>
          </a:xfrm>
          <a:prstGeom prst="rect">
            <a:avLst/>
          </a:prstGeom>
          <a:noFill/>
          <a:ln w="9525">
            <a:noFill/>
            <a:miter lim="800000"/>
            <a:headEnd/>
            <a:tailEnd/>
          </a:ln>
        </p:spPr>
        <p:txBody>
          <a:bodyPr>
            <a:spAutoFit/>
          </a:bodyPr>
          <a:lstStyle/>
          <a:p>
            <a:pPr algn="l"/>
            <a:r>
              <a:rPr lang="en-US" sz="3200"/>
              <a:t>=  </a:t>
            </a:r>
            <a:r>
              <a:rPr lang="en-US" sz="3200">
                <a:solidFill>
                  <a:srgbClr val="0000FF"/>
                </a:solidFill>
              </a:rPr>
              <a:t>4</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475"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5476"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5477"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478" name="Text Box 6"/>
          <p:cNvSpPr txBox="1">
            <a:spLocks noChangeArrowheads="1"/>
          </p:cNvSpPr>
          <p:nvPr/>
        </p:nvSpPr>
        <p:spPr bwMode="auto">
          <a:xfrm>
            <a:off x="914400" y="3200400"/>
            <a:ext cx="2514600" cy="579438"/>
          </a:xfrm>
          <a:prstGeom prst="rect">
            <a:avLst/>
          </a:prstGeom>
          <a:noFill/>
          <a:ln w="9525">
            <a:noFill/>
            <a:miter lim="800000"/>
            <a:headEnd/>
            <a:tailEnd/>
          </a:ln>
        </p:spPr>
        <p:txBody>
          <a:bodyPr>
            <a:spAutoFit/>
          </a:bodyPr>
          <a:lstStyle/>
          <a:p>
            <a:pPr algn="l">
              <a:spcBef>
                <a:spcPct val="50000"/>
              </a:spcBef>
            </a:pPr>
            <a:r>
              <a:rPr lang="en-US" sz="3200"/>
              <a:t>sqr(sqr(2))</a:t>
            </a:r>
          </a:p>
        </p:txBody>
      </p:sp>
      <p:sp>
        <p:nvSpPr>
          <p:cNvPr id="105479"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5480"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5481"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5482"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5483"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5484"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59853" name="Text Box 13"/>
          <p:cNvSpPr txBox="1">
            <a:spLocks noChangeArrowheads="1"/>
          </p:cNvSpPr>
          <p:nvPr/>
        </p:nvSpPr>
        <p:spPr bwMode="auto">
          <a:xfrm>
            <a:off x="1066800" y="5257800"/>
            <a:ext cx="1693863" cy="579438"/>
          </a:xfrm>
          <a:prstGeom prst="rect">
            <a:avLst/>
          </a:prstGeom>
          <a:noFill/>
          <a:ln w="9525">
            <a:noFill/>
            <a:miter lim="800000"/>
            <a:headEnd/>
            <a:tailEnd/>
          </a:ln>
          <a:effectLst/>
        </p:spPr>
        <p:txBody>
          <a:bodyPr wrap="none">
            <a:spAutoFit/>
          </a:bodyPr>
          <a:lstStyle/>
          <a:p>
            <a:pPr algn="l">
              <a:defRPr/>
            </a:pPr>
            <a:r>
              <a:rPr lang="en-US" sz="320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sqr(2)  </a:t>
            </a:r>
            <a:r>
              <a:rPr lang="en-US" sz="3200">
                <a:solidFill>
                  <a:srgbClr val="0000FF"/>
                </a:solidFill>
              </a:rPr>
              <a:t>4</a:t>
            </a:r>
          </a:p>
        </p:txBody>
      </p:sp>
      <p:sp>
        <p:nvSpPr>
          <p:cNvPr id="105486"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5487"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
        <p:nvSpPr>
          <p:cNvPr id="105488" name="Text Box 16"/>
          <p:cNvSpPr txBox="1">
            <a:spLocks noChangeArrowheads="1"/>
          </p:cNvSpPr>
          <p:nvPr/>
        </p:nvSpPr>
        <p:spPr bwMode="auto">
          <a:xfrm>
            <a:off x="2057400" y="5867400"/>
            <a:ext cx="1447800" cy="579438"/>
          </a:xfrm>
          <a:prstGeom prst="rect">
            <a:avLst/>
          </a:prstGeom>
          <a:noFill/>
          <a:ln w="9525">
            <a:noFill/>
            <a:miter lim="800000"/>
            <a:headEnd/>
            <a:tailEnd/>
          </a:ln>
        </p:spPr>
        <p:txBody>
          <a:bodyPr>
            <a:spAutoFit/>
          </a:bodyPr>
          <a:lstStyle/>
          <a:p>
            <a:pPr algn="l"/>
            <a:r>
              <a:rPr lang="en-US" sz="3200"/>
              <a:t>=  </a:t>
            </a:r>
            <a:r>
              <a:rPr lang="en-US" sz="3200">
                <a:solidFill>
                  <a:srgbClr val="0000FF"/>
                </a:solidFill>
              </a:rPr>
              <a:t>4</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6499"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a:t>
            </a:r>
          </a:p>
        </p:txBody>
      </p:sp>
      <p:sp>
        <p:nvSpPr>
          <p:cNvPr id="106500"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6501"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60870" name="Text Box 6"/>
          <p:cNvSpPr txBox="1">
            <a:spLocks noChangeArrowheads="1"/>
          </p:cNvSpPr>
          <p:nvPr/>
        </p:nvSpPr>
        <p:spPr bwMode="auto">
          <a:xfrm>
            <a:off x="0" y="3276600"/>
            <a:ext cx="2743200" cy="579438"/>
          </a:xfrm>
          <a:prstGeom prst="rect">
            <a:avLst/>
          </a:prstGeom>
          <a:noFill/>
          <a:ln w="9525">
            <a:noFill/>
            <a:miter lim="800000"/>
            <a:headEnd/>
            <a:tailEnd/>
          </a:ln>
          <a:effectLst/>
        </p:spPr>
        <p:txBody>
          <a:bodyPr>
            <a:spAutoFit/>
          </a:bodyPr>
          <a:lstStyle/>
          <a:p>
            <a:pPr algn="l">
              <a:spcBef>
                <a:spcPct val="50000"/>
              </a:spcBef>
              <a:defRPr/>
            </a:pPr>
            <a:r>
              <a:rPr lang="en-US" sz="320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sqr(sqr(2))</a:t>
            </a:r>
            <a:r>
              <a:rPr lang="en-US" sz="3200"/>
              <a:t> </a:t>
            </a:r>
            <a:r>
              <a:rPr lang="en-US" sz="3200">
                <a:solidFill>
                  <a:srgbClr val="0000FF"/>
                </a:solidFill>
              </a:rPr>
              <a:t>16</a:t>
            </a:r>
          </a:p>
        </p:txBody>
      </p:sp>
      <p:sp>
        <p:nvSpPr>
          <p:cNvPr id="106503"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6504"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6505"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6506"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6507"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6508"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60877" name="Text Box 13"/>
          <p:cNvSpPr txBox="1">
            <a:spLocks noChangeArrowheads="1"/>
          </p:cNvSpPr>
          <p:nvPr/>
        </p:nvSpPr>
        <p:spPr bwMode="auto">
          <a:xfrm>
            <a:off x="1066800" y="5257800"/>
            <a:ext cx="1693863" cy="579438"/>
          </a:xfrm>
          <a:prstGeom prst="rect">
            <a:avLst/>
          </a:prstGeom>
          <a:noFill/>
          <a:ln w="9525">
            <a:noFill/>
            <a:miter lim="800000"/>
            <a:headEnd/>
            <a:tailEnd/>
          </a:ln>
          <a:effectLst/>
        </p:spPr>
        <p:txBody>
          <a:bodyPr wrap="none">
            <a:spAutoFit/>
          </a:bodyPr>
          <a:lstStyle/>
          <a:p>
            <a:pPr algn="l">
              <a:defRPr/>
            </a:pPr>
            <a:r>
              <a:rPr lang="en-US" sz="320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sqr(2)  </a:t>
            </a:r>
            <a:r>
              <a:rPr lang="en-US" sz="3200">
                <a:solidFill>
                  <a:srgbClr val="0000FF"/>
                </a:solidFill>
              </a:rPr>
              <a:t>4</a:t>
            </a:r>
          </a:p>
        </p:txBody>
      </p:sp>
      <p:sp>
        <p:nvSpPr>
          <p:cNvPr id="106510"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6511"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
        <p:nvSpPr>
          <p:cNvPr id="106512" name="Text Box 16"/>
          <p:cNvSpPr txBox="1">
            <a:spLocks noChangeArrowheads="1"/>
          </p:cNvSpPr>
          <p:nvPr/>
        </p:nvSpPr>
        <p:spPr bwMode="auto">
          <a:xfrm>
            <a:off x="2057400" y="5867400"/>
            <a:ext cx="1447800" cy="579438"/>
          </a:xfrm>
          <a:prstGeom prst="rect">
            <a:avLst/>
          </a:prstGeom>
          <a:noFill/>
          <a:ln w="9525">
            <a:noFill/>
            <a:miter lim="800000"/>
            <a:headEnd/>
            <a:tailEnd/>
          </a:ln>
        </p:spPr>
        <p:txBody>
          <a:bodyPr>
            <a:spAutoFit/>
          </a:bodyPr>
          <a:lstStyle/>
          <a:p>
            <a:pPr algn="l"/>
            <a:r>
              <a:rPr lang="en-US" sz="3200"/>
              <a:t>=  </a:t>
            </a:r>
            <a:r>
              <a:rPr lang="en-US" sz="3200">
                <a:solidFill>
                  <a:srgbClr val="0000FF"/>
                </a:solidFill>
              </a:rPr>
              <a:t>4</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8382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7523" name="Text Box 3"/>
          <p:cNvSpPr txBox="1">
            <a:spLocks noChangeArrowheads="1"/>
          </p:cNvSpPr>
          <p:nvPr/>
        </p:nvSpPr>
        <p:spPr bwMode="auto">
          <a:xfrm>
            <a:off x="304800" y="685800"/>
            <a:ext cx="3352800" cy="1311275"/>
          </a:xfrm>
          <a:prstGeom prst="rect">
            <a:avLst/>
          </a:prstGeom>
          <a:noFill/>
          <a:ln w="9525">
            <a:noFill/>
            <a:miter lim="800000"/>
            <a:headEnd/>
            <a:tailEnd/>
          </a:ln>
        </p:spPr>
        <p:txBody>
          <a:bodyPr>
            <a:spAutoFit/>
          </a:bodyPr>
          <a:lstStyle/>
          <a:p>
            <a:pPr algn="l">
              <a:spcBef>
                <a:spcPct val="50000"/>
              </a:spcBef>
            </a:pPr>
            <a:r>
              <a:rPr lang="en-US" sz="3200"/>
              <a:t>sqr(sqr(sqr(2)))</a:t>
            </a:r>
          </a:p>
          <a:p>
            <a:pPr algn="l">
              <a:spcBef>
                <a:spcPct val="50000"/>
              </a:spcBef>
            </a:pPr>
            <a:r>
              <a:rPr lang="en-US" sz="3200"/>
              <a:t>=   </a:t>
            </a:r>
            <a:r>
              <a:rPr lang="en-US" sz="3200">
                <a:solidFill>
                  <a:srgbClr val="0000FF"/>
                </a:solidFill>
              </a:rPr>
              <a:t>256</a:t>
            </a:r>
          </a:p>
        </p:txBody>
      </p:sp>
      <p:sp>
        <p:nvSpPr>
          <p:cNvPr id="107524" name="Text Box 4"/>
          <p:cNvSpPr txBox="1">
            <a:spLocks noChangeArrowheads="1"/>
          </p:cNvSpPr>
          <p:nvPr/>
        </p:nvSpPr>
        <p:spPr bwMode="auto">
          <a:xfrm>
            <a:off x="1524000" y="22098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7525" name="Rectangle 5"/>
          <p:cNvSpPr>
            <a:spLocks noChangeArrowheads="1"/>
          </p:cNvSpPr>
          <p:nvPr/>
        </p:nvSpPr>
        <p:spPr bwMode="auto">
          <a:xfrm>
            <a:off x="2057400" y="2286000"/>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61894" name="Text Box 6"/>
          <p:cNvSpPr txBox="1">
            <a:spLocks noChangeArrowheads="1"/>
          </p:cNvSpPr>
          <p:nvPr/>
        </p:nvSpPr>
        <p:spPr bwMode="auto">
          <a:xfrm>
            <a:off x="0" y="3276600"/>
            <a:ext cx="2743200" cy="579438"/>
          </a:xfrm>
          <a:prstGeom prst="rect">
            <a:avLst/>
          </a:prstGeom>
          <a:noFill/>
          <a:ln w="9525">
            <a:noFill/>
            <a:miter lim="800000"/>
            <a:headEnd/>
            <a:tailEnd/>
          </a:ln>
          <a:effectLst/>
        </p:spPr>
        <p:txBody>
          <a:bodyPr>
            <a:spAutoFit/>
          </a:bodyPr>
          <a:lstStyle/>
          <a:p>
            <a:pPr algn="l">
              <a:spcBef>
                <a:spcPct val="50000"/>
              </a:spcBef>
              <a:defRPr/>
            </a:pPr>
            <a:r>
              <a:rPr lang="en-US" sz="320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sqr(sqr(2))</a:t>
            </a:r>
            <a:r>
              <a:rPr lang="en-US" sz="3200"/>
              <a:t> </a:t>
            </a:r>
            <a:r>
              <a:rPr lang="en-US" sz="3200">
                <a:solidFill>
                  <a:srgbClr val="0000FF"/>
                </a:solidFill>
              </a:rPr>
              <a:t>16</a:t>
            </a:r>
          </a:p>
        </p:txBody>
      </p:sp>
      <p:sp>
        <p:nvSpPr>
          <p:cNvPr id="107527" name="Rectangle 7"/>
          <p:cNvSpPr>
            <a:spLocks noChangeArrowheads="1"/>
          </p:cNvSpPr>
          <p:nvPr/>
        </p:nvSpPr>
        <p:spPr bwMode="auto">
          <a:xfrm>
            <a:off x="26670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7528" name="Rectangle 8"/>
          <p:cNvSpPr>
            <a:spLocks noChangeArrowheads="1"/>
          </p:cNvSpPr>
          <p:nvPr/>
        </p:nvSpPr>
        <p:spPr bwMode="auto">
          <a:xfrm>
            <a:off x="1600200" y="4343400"/>
            <a:ext cx="457200" cy="4572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107529" name="Line 9"/>
          <p:cNvSpPr>
            <a:spLocks noChangeShapeType="1"/>
          </p:cNvSpPr>
          <p:nvPr/>
        </p:nvSpPr>
        <p:spPr bwMode="auto">
          <a:xfrm>
            <a:off x="990600" y="2514600"/>
            <a:ext cx="533400" cy="762000"/>
          </a:xfrm>
          <a:prstGeom prst="line">
            <a:avLst/>
          </a:prstGeom>
          <a:noFill/>
          <a:ln w="9525">
            <a:solidFill>
              <a:schemeClr val="tx1"/>
            </a:solidFill>
            <a:round/>
            <a:headEnd/>
            <a:tailEnd type="triangle" w="med" len="med"/>
          </a:ln>
        </p:spPr>
        <p:txBody>
          <a:bodyPr/>
          <a:lstStyle/>
          <a:p>
            <a:endParaRPr lang="en-US"/>
          </a:p>
        </p:txBody>
      </p:sp>
      <p:sp>
        <p:nvSpPr>
          <p:cNvPr id="107530" name="Line 10"/>
          <p:cNvSpPr>
            <a:spLocks noChangeShapeType="1"/>
          </p:cNvSpPr>
          <p:nvPr/>
        </p:nvSpPr>
        <p:spPr bwMode="auto">
          <a:xfrm flipH="1">
            <a:off x="1752600" y="2514600"/>
            <a:ext cx="609600" cy="685800"/>
          </a:xfrm>
          <a:prstGeom prst="line">
            <a:avLst/>
          </a:prstGeom>
          <a:noFill/>
          <a:ln w="9525">
            <a:solidFill>
              <a:schemeClr val="tx1"/>
            </a:solidFill>
            <a:round/>
            <a:headEnd/>
            <a:tailEnd type="triangle" w="med" len="med"/>
          </a:ln>
        </p:spPr>
        <p:txBody>
          <a:bodyPr/>
          <a:lstStyle/>
          <a:p>
            <a:endParaRPr lang="en-US"/>
          </a:p>
        </p:txBody>
      </p:sp>
      <p:sp>
        <p:nvSpPr>
          <p:cNvPr id="107531" name="Text Box 11"/>
          <p:cNvSpPr txBox="1">
            <a:spLocks noChangeArrowheads="1"/>
          </p:cNvSpPr>
          <p:nvPr/>
        </p:nvSpPr>
        <p:spPr bwMode="auto">
          <a:xfrm>
            <a:off x="2209800" y="4343400"/>
            <a:ext cx="304800" cy="641350"/>
          </a:xfrm>
          <a:prstGeom prst="rect">
            <a:avLst/>
          </a:prstGeom>
          <a:noFill/>
          <a:ln w="9525">
            <a:noFill/>
            <a:miter lim="800000"/>
            <a:headEnd/>
            <a:tailEnd/>
          </a:ln>
        </p:spPr>
        <p:txBody>
          <a:bodyPr>
            <a:spAutoFit/>
          </a:bodyPr>
          <a:lstStyle/>
          <a:p>
            <a:pPr algn="l">
              <a:spcBef>
                <a:spcPct val="50000"/>
              </a:spcBef>
            </a:pPr>
            <a:r>
              <a:rPr lang="en-US" sz="3600"/>
              <a:t>*</a:t>
            </a:r>
          </a:p>
        </p:txBody>
      </p:sp>
      <p:sp>
        <p:nvSpPr>
          <p:cNvPr id="107532" name="Text Box 12"/>
          <p:cNvSpPr txBox="1">
            <a:spLocks noChangeArrowheads="1"/>
          </p:cNvSpPr>
          <p:nvPr/>
        </p:nvSpPr>
        <p:spPr bwMode="auto">
          <a:xfrm>
            <a:off x="1127125" y="3673475"/>
            <a:ext cx="422275" cy="579438"/>
          </a:xfrm>
          <a:prstGeom prst="rect">
            <a:avLst/>
          </a:prstGeom>
          <a:noFill/>
          <a:ln w="9525">
            <a:noFill/>
            <a:miter lim="800000"/>
            <a:headEnd/>
            <a:tailEnd/>
          </a:ln>
        </p:spPr>
        <p:txBody>
          <a:bodyPr wrap="none">
            <a:spAutoFit/>
          </a:bodyPr>
          <a:lstStyle/>
          <a:p>
            <a:pPr algn="l"/>
            <a:r>
              <a:rPr lang="en-US" sz="3200"/>
              <a:t>=</a:t>
            </a:r>
          </a:p>
        </p:txBody>
      </p:sp>
      <p:sp>
        <p:nvSpPr>
          <p:cNvPr id="1061901" name="Text Box 13"/>
          <p:cNvSpPr txBox="1">
            <a:spLocks noChangeArrowheads="1"/>
          </p:cNvSpPr>
          <p:nvPr/>
        </p:nvSpPr>
        <p:spPr bwMode="auto">
          <a:xfrm>
            <a:off x="1066800" y="5257800"/>
            <a:ext cx="1693863" cy="579438"/>
          </a:xfrm>
          <a:prstGeom prst="rect">
            <a:avLst/>
          </a:prstGeom>
          <a:noFill/>
          <a:ln w="9525">
            <a:noFill/>
            <a:miter lim="800000"/>
            <a:headEnd/>
            <a:tailEnd/>
          </a:ln>
          <a:effectLst/>
        </p:spPr>
        <p:txBody>
          <a:bodyPr wrap="none">
            <a:spAutoFit/>
          </a:bodyPr>
          <a:lstStyle/>
          <a:p>
            <a:pPr algn="l">
              <a:defRPr/>
            </a:pPr>
            <a:r>
              <a:rPr lang="en-US" sz="320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sqr(2)  </a:t>
            </a:r>
            <a:r>
              <a:rPr lang="en-US" sz="3200">
                <a:solidFill>
                  <a:srgbClr val="0000FF"/>
                </a:solidFill>
              </a:rPr>
              <a:t>4</a:t>
            </a:r>
          </a:p>
        </p:txBody>
      </p:sp>
      <p:sp>
        <p:nvSpPr>
          <p:cNvPr id="107534" name="Line 14"/>
          <p:cNvSpPr>
            <a:spLocks noChangeShapeType="1"/>
          </p:cNvSpPr>
          <p:nvPr/>
        </p:nvSpPr>
        <p:spPr bwMode="auto">
          <a:xfrm>
            <a:off x="1828800" y="4648200"/>
            <a:ext cx="457200" cy="609600"/>
          </a:xfrm>
          <a:prstGeom prst="line">
            <a:avLst/>
          </a:prstGeom>
          <a:noFill/>
          <a:ln w="9525">
            <a:solidFill>
              <a:schemeClr val="tx1"/>
            </a:solidFill>
            <a:round/>
            <a:headEnd/>
            <a:tailEnd type="triangle" w="med" len="med"/>
          </a:ln>
        </p:spPr>
        <p:txBody>
          <a:bodyPr/>
          <a:lstStyle/>
          <a:p>
            <a:endParaRPr lang="en-US"/>
          </a:p>
        </p:txBody>
      </p:sp>
      <p:sp>
        <p:nvSpPr>
          <p:cNvPr id="107535" name="Line 15"/>
          <p:cNvSpPr>
            <a:spLocks noChangeShapeType="1"/>
          </p:cNvSpPr>
          <p:nvPr/>
        </p:nvSpPr>
        <p:spPr bwMode="auto">
          <a:xfrm flipH="1">
            <a:off x="2514600" y="4648200"/>
            <a:ext cx="381000" cy="609600"/>
          </a:xfrm>
          <a:prstGeom prst="line">
            <a:avLst/>
          </a:prstGeom>
          <a:noFill/>
          <a:ln w="9525">
            <a:solidFill>
              <a:schemeClr val="tx1"/>
            </a:solidFill>
            <a:round/>
            <a:headEnd/>
            <a:tailEnd type="triangle" w="med" len="med"/>
          </a:ln>
        </p:spPr>
        <p:txBody>
          <a:bodyPr/>
          <a:lstStyle/>
          <a:p>
            <a:endParaRPr lang="en-US"/>
          </a:p>
        </p:txBody>
      </p:sp>
      <p:sp>
        <p:nvSpPr>
          <p:cNvPr id="107536" name="Text Box 16"/>
          <p:cNvSpPr txBox="1">
            <a:spLocks noChangeArrowheads="1"/>
          </p:cNvSpPr>
          <p:nvPr/>
        </p:nvSpPr>
        <p:spPr bwMode="auto">
          <a:xfrm>
            <a:off x="2057400" y="5867400"/>
            <a:ext cx="1447800" cy="579438"/>
          </a:xfrm>
          <a:prstGeom prst="rect">
            <a:avLst/>
          </a:prstGeom>
          <a:noFill/>
          <a:ln w="9525">
            <a:noFill/>
            <a:miter lim="800000"/>
            <a:headEnd/>
            <a:tailEnd/>
          </a:ln>
        </p:spPr>
        <p:txBody>
          <a:bodyPr>
            <a:spAutoFit/>
          </a:bodyPr>
          <a:lstStyle/>
          <a:p>
            <a:pPr algn="l"/>
            <a:r>
              <a:rPr lang="en-US" sz="3200"/>
              <a:t>=  </a:t>
            </a:r>
            <a:r>
              <a:rPr lang="en-US" sz="3200">
                <a:solidFill>
                  <a:srgbClr val="0000FF"/>
                </a:solidFill>
              </a:rPr>
              <a:t>4</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lstStyle/>
          <a:p>
            <a:pPr eaLnBrk="1" hangingPunct="1">
              <a:lnSpc>
                <a:spcPct val="90000"/>
              </a:lnSpc>
            </a:pPr>
            <a:r>
              <a:rPr lang="en-US" sz="2800" smtClean="0"/>
              <a:t>gives the main benefits of normal order</a:t>
            </a:r>
          </a:p>
          <a:p>
            <a:pPr lvl="1" eaLnBrk="1" hangingPunct="1">
              <a:lnSpc>
                <a:spcPct val="90000"/>
              </a:lnSpc>
            </a:pPr>
            <a:r>
              <a:rPr lang="en-US" sz="2400" smtClean="0"/>
              <a:t>if there is a normal form, it will find it</a:t>
            </a:r>
          </a:p>
          <a:p>
            <a:pPr lvl="1" eaLnBrk="1" hangingPunct="1">
              <a:lnSpc>
                <a:spcPct val="90000"/>
              </a:lnSpc>
            </a:pPr>
            <a:r>
              <a:rPr lang="en-US" sz="2400" smtClean="0"/>
              <a:t>non-strict functions because an expression is not evaluated until needed</a:t>
            </a:r>
          </a:p>
          <a:p>
            <a:pPr eaLnBrk="1" hangingPunct="1">
              <a:lnSpc>
                <a:spcPct val="90000"/>
              </a:lnSpc>
            </a:pPr>
            <a:r>
              <a:rPr lang="en-US" sz="2800" smtClean="0"/>
              <a:t>along with the benefits of applicative order</a:t>
            </a:r>
          </a:p>
          <a:p>
            <a:pPr lvl="1" eaLnBrk="1" hangingPunct="1">
              <a:lnSpc>
                <a:spcPct val="90000"/>
              </a:lnSpc>
            </a:pPr>
            <a:r>
              <a:rPr lang="en-US" sz="2400" smtClean="0"/>
              <a:t>expressions evaluated only once</a:t>
            </a:r>
          </a:p>
          <a:p>
            <a:pPr eaLnBrk="1" hangingPunct="1">
              <a:lnSpc>
                <a:spcPct val="90000"/>
              </a:lnSpc>
            </a:pPr>
            <a:r>
              <a:rPr lang="en-US" sz="2800" smtClean="0"/>
              <a:t>Recent functional programming languages (Haskell) are lazy</a:t>
            </a:r>
          </a:p>
          <a:p>
            <a:pPr eaLnBrk="1" hangingPunct="1">
              <a:lnSpc>
                <a:spcPct val="90000"/>
              </a:lnSpc>
            </a:pPr>
            <a:r>
              <a:rPr lang="en-US" sz="2800" smtClean="0"/>
              <a:t>Also allows a language to handle infinite data structures gracefully</a:t>
            </a:r>
          </a:p>
        </p:txBody>
      </p:sp>
      <p:sp>
        <p:nvSpPr>
          <p:cNvPr id="108546" name="Rectangle 2"/>
          <p:cNvSpPr>
            <a:spLocks noGrp="1" noChangeArrowheads="1"/>
          </p:cNvSpPr>
          <p:nvPr>
            <p:ph type="title"/>
          </p:nvPr>
        </p:nvSpPr>
        <p:spPr/>
        <p:txBody>
          <a:bodyPr/>
          <a:lstStyle/>
          <a:p>
            <a:pPr eaLnBrk="1" hangingPunct="1"/>
            <a:r>
              <a:rPr lang="en-US" sz="4000" dirty="0" smtClean="0"/>
              <a:t>Lazy evaluation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457200" y="1600200"/>
            <a:ext cx="8229600" cy="5257800"/>
          </a:xfrm>
        </p:spPr>
        <p:txBody>
          <a:bodyPr/>
          <a:lstStyle/>
          <a:p>
            <a:pPr eaLnBrk="1" hangingPunct="1">
              <a:buFontTx/>
              <a:buNone/>
            </a:pPr>
            <a:r>
              <a:rPr lang="en-US" sz="2800" smtClean="0">
                <a:solidFill>
                  <a:srgbClr val="0000FF"/>
                </a:solidFill>
              </a:rPr>
              <a:t>fun from: x = x:: from(x+1);</a:t>
            </a:r>
          </a:p>
          <a:p>
            <a:pPr eaLnBrk="1" hangingPunct="1">
              <a:buFontTx/>
              <a:buNone/>
            </a:pPr>
            <a:r>
              <a:rPr lang="en-US" sz="2800" smtClean="0">
                <a:solidFill>
                  <a:srgbClr val="0000FF"/>
                </a:solidFill>
              </a:rPr>
              <a:t>from 0</a:t>
            </a:r>
          </a:p>
          <a:p>
            <a:pPr eaLnBrk="1" hangingPunct="1">
              <a:buFontTx/>
              <a:buNone/>
            </a:pPr>
            <a:r>
              <a:rPr lang="en-US" sz="2800" smtClean="0"/>
              <a:t>normal  ML:</a:t>
            </a:r>
          </a:p>
          <a:p>
            <a:pPr eaLnBrk="1" hangingPunct="1">
              <a:buFontTx/>
              <a:buNone/>
            </a:pPr>
            <a:r>
              <a:rPr lang="en-US" sz="2800" smtClean="0">
                <a:solidFill>
                  <a:srgbClr val="0000FF"/>
                </a:solidFill>
              </a:rPr>
              <a:t>[0,1,2,3….]   </a:t>
            </a:r>
            <a:r>
              <a:rPr lang="en-US" sz="2800" smtClean="0"/>
              <a:t>which fails to terminate</a:t>
            </a:r>
            <a:endParaRPr lang="en-US" sz="2800" smtClean="0">
              <a:solidFill>
                <a:srgbClr val="0000FF"/>
              </a:solidFill>
            </a:endParaRPr>
          </a:p>
          <a:p>
            <a:pPr eaLnBrk="1" hangingPunct="1">
              <a:buFontTx/>
              <a:buNone/>
            </a:pPr>
            <a:r>
              <a:rPr lang="en-US" sz="2800" smtClean="0"/>
              <a:t>lazy ML:   </a:t>
            </a:r>
          </a:p>
          <a:p>
            <a:pPr eaLnBrk="1" hangingPunct="1">
              <a:buFontTx/>
              <a:buNone/>
            </a:pPr>
            <a:r>
              <a:rPr lang="en-US" sz="2800" smtClean="0">
                <a:solidFill>
                  <a:srgbClr val="0000FF"/>
                </a:solidFill>
              </a:rPr>
              <a:t>0::from(1)</a:t>
            </a:r>
            <a:r>
              <a:rPr lang="en-US" sz="2800" smtClean="0"/>
              <a:t>    </a:t>
            </a:r>
          </a:p>
          <a:p>
            <a:pPr eaLnBrk="1" hangingPunct="1">
              <a:buFontTx/>
              <a:buNone/>
            </a:pPr>
            <a:r>
              <a:rPr lang="en-US" sz="2800" smtClean="0"/>
              <a:t>	doesn't evaluate from(1) until result is needed</a:t>
            </a:r>
          </a:p>
          <a:p>
            <a:pPr eaLnBrk="1" hangingPunct="1">
              <a:buFontTx/>
              <a:buNone/>
            </a:pPr>
            <a:endParaRPr lang="en-US" sz="2800" smtClean="0"/>
          </a:p>
        </p:txBody>
      </p:sp>
      <p:sp>
        <p:nvSpPr>
          <p:cNvPr id="109570" name="Rectangle 2"/>
          <p:cNvSpPr>
            <a:spLocks noGrp="1" noChangeArrowheads="1"/>
          </p:cNvSpPr>
          <p:nvPr>
            <p:ph type="title"/>
          </p:nvPr>
        </p:nvSpPr>
        <p:spPr/>
        <p:txBody>
          <a:bodyPr/>
          <a:lstStyle/>
          <a:p>
            <a:pPr eaLnBrk="1" hangingPunct="1"/>
            <a:r>
              <a:rPr lang="en-US" sz="3200" dirty="0" smtClean="0"/>
              <a:t>Lazy evaluation allows infinite data structures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eaLnBrk="1" hangingPunct="1"/>
            <a:r>
              <a:rPr lang="en-US" smtClean="0"/>
              <a:t>algorithm to compute prime numbers</a:t>
            </a:r>
          </a:p>
          <a:p>
            <a:pPr eaLnBrk="1" hangingPunct="1"/>
            <a:r>
              <a:rPr lang="en-US" smtClean="0"/>
              <a:t>not the best algorithm, but is a good illustration of infinite data structures</a:t>
            </a:r>
          </a:p>
          <a:p>
            <a:pPr eaLnBrk="1" hangingPunct="1">
              <a:buFontTx/>
              <a:buNone/>
            </a:pPr>
            <a:endParaRPr lang="en-US" smtClean="0"/>
          </a:p>
          <a:p>
            <a:pPr eaLnBrk="1" hangingPunct="1">
              <a:buFontTx/>
              <a:buNone/>
            </a:pPr>
            <a:r>
              <a:rPr lang="en-US" smtClean="0"/>
              <a:t>Start with sequence of numbers </a:t>
            </a:r>
          </a:p>
          <a:p>
            <a:pPr eaLnBrk="1" hangingPunct="1">
              <a:buFontTx/>
              <a:buNone/>
            </a:pPr>
            <a:endParaRPr lang="en-US" smtClean="0"/>
          </a:p>
          <a:p>
            <a:pPr eaLnBrk="1" hangingPunct="1">
              <a:buFontTx/>
              <a:buNone/>
            </a:pPr>
            <a:r>
              <a:rPr lang="en-US" smtClean="0"/>
              <a:t>2,3,4,5,6,7,8,9,10,11,12,13,14,15,16,17,18...</a:t>
            </a:r>
          </a:p>
          <a:p>
            <a:pPr eaLnBrk="1" hangingPunct="1">
              <a:buFontTx/>
              <a:buNone/>
            </a:pPr>
            <a:endParaRPr lang="en-US" smtClean="0"/>
          </a:p>
        </p:txBody>
      </p:sp>
      <p:sp>
        <p:nvSpPr>
          <p:cNvPr id="110594" name="Rectangle 2"/>
          <p:cNvSpPr>
            <a:spLocks noGrp="1" noChangeArrowheads="1"/>
          </p:cNvSpPr>
          <p:nvPr>
            <p:ph type="title"/>
          </p:nvPr>
        </p:nvSpPr>
        <p:spPr/>
        <p:txBody>
          <a:bodyPr/>
          <a:lstStyle/>
          <a:p>
            <a:pPr eaLnBrk="1" hangingPunct="1"/>
            <a:r>
              <a:rPr lang="en-US" smtClean="0"/>
              <a:t>Example: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57200" y="381000"/>
            <a:ext cx="8229600" cy="5745163"/>
          </a:xfrm>
        </p:spPr>
        <p:txBody>
          <a:bodyPr/>
          <a:lstStyle/>
          <a:p>
            <a:pPr eaLnBrk="1" hangingPunct="1"/>
            <a:r>
              <a:rPr lang="en-US" dirty="0" smtClean="0"/>
              <a:t>In the </a:t>
            </a:r>
            <a:r>
              <a:rPr lang="en-US" dirty="0" smtClean="0">
                <a:solidFill>
                  <a:schemeClr val="accent2"/>
                </a:solidFill>
              </a:rPr>
              <a:t>pure</a:t>
            </a:r>
            <a:r>
              <a:rPr lang="en-US" dirty="0" smtClean="0"/>
              <a:t> form of the lambda calculus, </a:t>
            </a:r>
            <a:r>
              <a:rPr lang="en-US" dirty="0" smtClean="0">
                <a:solidFill>
                  <a:schemeClr val="accent2"/>
                </a:solidFill>
              </a:rPr>
              <a:t>everything</a:t>
            </a:r>
            <a:r>
              <a:rPr lang="en-US" dirty="0" smtClean="0"/>
              <a:t> is a function.  </a:t>
            </a:r>
          </a:p>
          <a:p>
            <a:pPr eaLnBrk="1" hangingPunct="1"/>
            <a:r>
              <a:rPr lang="en-US" dirty="0" smtClean="0"/>
              <a:t>For example, natural numbers can be obtained from</a:t>
            </a:r>
          </a:p>
          <a:p>
            <a:pPr lvl="1" eaLnBrk="1" hangingPunct="1"/>
            <a:r>
              <a:rPr lang="en-US" dirty="0" smtClean="0"/>
              <a:t>constant function 0, </a:t>
            </a:r>
          </a:p>
          <a:p>
            <a:pPr lvl="1" eaLnBrk="1" hangingPunct="1"/>
            <a:r>
              <a:rPr lang="en-US" dirty="0" smtClean="0"/>
              <a:t>successor function S(n).</a:t>
            </a:r>
          </a:p>
          <a:p>
            <a:pPr lvl="1" eaLnBrk="1" hangingPunct="1"/>
            <a:r>
              <a:rPr lang="en-US" dirty="0" smtClean="0"/>
              <a:t>Example:  3 = S(S(S(0)))</a:t>
            </a:r>
          </a:p>
          <a:p>
            <a:pPr eaLnBrk="1" hangingPunct="1"/>
            <a:r>
              <a:rPr lang="en-US" dirty="0" smtClean="0"/>
              <a:t>This is cumbersome in practice—usually we assume some constants are built in, as in the examples so far.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7" name="Rectangle 3"/>
          <p:cNvSpPr>
            <a:spLocks noGrp="1" noChangeArrowheads="1"/>
          </p:cNvSpPr>
          <p:nvPr>
            <p:ph idx="1"/>
          </p:nvPr>
        </p:nvSpPr>
        <p:spPr/>
        <p:txBody>
          <a:bodyPr rtlCol="0">
            <a:normAutofit/>
          </a:bodyPr>
          <a:lstStyle/>
          <a:p>
            <a:pPr eaLnBrk="1" fontAlgn="auto" hangingPunct="1">
              <a:spcAft>
                <a:spcPts val="0"/>
              </a:spcAft>
              <a:buFontTx/>
              <a:buNone/>
              <a:defRPr/>
            </a:pPr>
            <a:endPar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endParaRPr>
          </a:p>
          <a:p>
            <a:pPr eaLnBrk="1" fontAlgn="auto" hangingPunct="1">
              <a:spcAft>
                <a:spcPts val="0"/>
              </a:spcAft>
              <a:buFontTx/>
              <a:buNone/>
              <a:defRPr/>
            </a:pPr>
            <a:r>
              <a:rPr lang="en-US" dirty="0" smtClean="0"/>
              <a:t>remove numbers divisible by 2</a:t>
            </a:r>
          </a:p>
          <a:p>
            <a:pPr eaLnBrk="1" fontAlgn="auto" hangingPunct="1">
              <a:spcAft>
                <a:spcPts val="0"/>
              </a:spcAft>
              <a:buFontTx/>
              <a:buNone/>
              <a:defRPr/>
            </a:pPr>
            <a:r>
              <a:rPr lang="en-US" dirty="0" smtClean="0"/>
              <a:t>2,3,</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4</a:t>
            </a:r>
            <a:r>
              <a:rPr lang="en-US" dirty="0" smtClean="0"/>
              <a:t>,5,</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6</a:t>
            </a:r>
            <a:r>
              <a:rPr lang="en-US" dirty="0" smtClean="0"/>
              <a:t>,7,</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8</a:t>
            </a:r>
            <a:r>
              <a:rPr lang="en-US" dirty="0" smtClean="0"/>
              <a:t>,9,</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10</a:t>
            </a:r>
            <a:r>
              <a:rPr lang="en-US" dirty="0" smtClean="0"/>
              <a:t>,11,</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12</a:t>
            </a:r>
            <a:r>
              <a:rPr lang="en-US" dirty="0" smtClean="0"/>
              <a:t>,13,</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14</a:t>
            </a:r>
            <a:r>
              <a:rPr lang="en-US" dirty="0" smtClean="0"/>
              <a:t>,15,</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16</a:t>
            </a:r>
            <a:r>
              <a:rPr lang="en-US" dirty="0" smtClean="0"/>
              <a:t>,17,</a:t>
            </a:r>
            <a:r>
              <a:rPr lang="en-US" dirty="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18</a:t>
            </a:r>
            <a:r>
              <a:rPr lang="en-US" dirty="0" smtClean="0"/>
              <a:t>...</a:t>
            </a:r>
          </a:p>
          <a:p>
            <a:pPr eaLnBrk="1" fontAlgn="auto" hangingPunct="1">
              <a:spcAft>
                <a:spcPts val="0"/>
              </a:spcAft>
              <a:buFontTx/>
              <a:buNone/>
              <a:defRPr/>
            </a:pPr>
            <a:endParaRPr lang="en-US" dirty="0" smtClean="0"/>
          </a:p>
        </p:txBody>
      </p:sp>
      <p:sp>
        <p:nvSpPr>
          <p:cNvPr id="111618" name="Rectangle 2"/>
          <p:cNvSpPr>
            <a:spLocks noGrp="1" noChangeArrowheads="1"/>
          </p:cNvSpPr>
          <p:nvPr>
            <p:ph type="title"/>
          </p:nvPr>
        </p:nvSpPr>
        <p:spPr/>
        <p:txBody>
          <a:bodyPr/>
          <a:lstStyle/>
          <a:p>
            <a:pPr eaLnBrk="1" hangingPunct="1"/>
            <a:r>
              <a:rPr lang="en-US" smtClean="0"/>
              <a:t>Example: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1" name="Rectangle 3"/>
          <p:cNvSpPr>
            <a:spLocks noGrp="1" noChangeArrowheads="1"/>
          </p:cNvSpPr>
          <p:nvPr>
            <p:ph idx="1"/>
          </p:nvPr>
        </p:nvSpPr>
        <p:spPr/>
        <p:txBody>
          <a:bodyPr rtlCol="0">
            <a:normAutofit/>
          </a:bodyPr>
          <a:lstStyle/>
          <a:p>
            <a:pPr eaLnBrk="1" fontAlgn="auto" hangingPunct="1">
              <a:spcAft>
                <a:spcPts val="0"/>
              </a:spcAft>
              <a:buFontTx/>
              <a:buNone/>
              <a:defRPr/>
            </a:pPr>
            <a:endPar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endParaRPr>
          </a:p>
          <a:p>
            <a:pPr eaLnBrk="1" fontAlgn="auto" hangingPunct="1">
              <a:spcAft>
                <a:spcPts val="0"/>
              </a:spcAft>
              <a:buFontTx/>
              <a:buNone/>
              <a:defRPr/>
            </a:pPr>
            <a:r>
              <a:rPr lang="en-US" smtClean="0"/>
              <a:t>remove numbers divisible by 3, etc.</a:t>
            </a:r>
          </a:p>
          <a:p>
            <a:pPr eaLnBrk="1" fontAlgn="auto" hangingPunct="1">
              <a:spcAft>
                <a:spcPts val="0"/>
              </a:spcAft>
              <a:buFontTx/>
              <a:buNone/>
              <a:defRPr/>
            </a:pPr>
            <a:r>
              <a:rPr lang="en-US" smtClean="0"/>
              <a:t>2,3,</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4</a:t>
            </a:r>
            <a:r>
              <a:rPr lang="en-US" smtClean="0"/>
              <a:t>,5,</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6</a:t>
            </a:r>
            <a:r>
              <a:rPr lang="en-US" smtClean="0"/>
              <a:t>,7,</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8</a:t>
            </a:r>
            <a:r>
              <a:rPr lang="en-US" smtClean="0"/>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9</a:t>
            </a:r>
            <a:r>
              <a:rPr lang="en-US" smtClean="0"/>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10</a:t>
            </a:r>
            <a:r>
              <a:rPr lang="en-US" smtClean="0"/>
              <a:t>,11,</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12</a:t>
            </a:r>
            <a:r>
              <a:rPr lang="en-US" smtClean="0"/>
              <a:t>,13,</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14</a:t>
            </a:r>
            <a:r>
              <a:rPr lang="en-US" smtClean="0"/>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15</a:t>
            </a:r>
            <a:r>
              <a:rPr lang="en-US" smtClean="0"/>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16</a:t>
            </a:r>
            <a:r>
              <a:rPr lang="en-US" smtClean="0"/>
              <a:t>,17,</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18</a:t>
            </a:r>
            <a:r>
              <a:rPr lang="en-US" smtClean="0"/>
              <a:t>...</a:t>
            </a:r>
          </a:p>
          <a:p>
            <a:pPr eaLnBrk="1" fontAlgn="auto" hangingPunct="1">
              <a:spcAft>
                <a:spcPts val="0"/>
              </a:spcAft>
              <a:buFontTx/>
              <a:buNone/>
              <a:defRPr/>
            </a:pPr>
            <a:endParaRPr lang="en-US" smtClean="0"/>
          </a:p>
        </p:txBody>
      </p:sp>
      <p:sp>
        <p:nvSpPr>
          <p:cNvPr id="112642" name="Rectangle 2"/>
          <p:cNvSpPr>
            <a:spLocks noGrp="1" noChangeArrowheads="1"/>
          </p:cNvSpPr>
          <p:nvPr>
            <p:ph type="title"/>
          </p:nvPr>
        </p:nvSpPr>
        <p:spPr/>
        <p:txBody>
          <a:bodyPr/>
          <a:lstStyle/>
          <a:p>
            <a:pPr eaLnBrk="1" hangingPunct="1"/>
            <a:r>
              <a:rPr lang="en-US" smtClean="0"/>
              <a:t>Example: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eaLnBrk="1" hangingPunct="1">
              <a:lnSpc>
                <a:spcPct val="80000"/>
              </a:lnSpc>
              <a:buFontTx/>
              <a:buNone/>
            </a:pPr>
            <a:r>
              <a:rPr lang="en-US" smtClean="0">
                <a:solidFill>
                  <a:srgbClr val="0000FF"/>
                </a:solidFill>
              </a:rPr>
              <a:t>fun filter(n, [] ) = []</a:t>
            </a:r>
          </a:p>
          <a:p>
            <a:pPr eaLnBrk="1" hangingPunct="1">
              <a:lnSpc>
                <a:spcPct val="80000"/>
              </a:lnSpc>
              <a:buFontTx/>
              <a:buNone/>
            </a:pPr>
            <a:r>
              <a:rPr lang="en-US" smtClean="0">
                <a:solidFill>
                  <a:srgbClr val="0000FF"/>
                </a:solidFill>
              </a:rPr>
              <a:t>  |   filter (n, (x::xs) ) = if (x mod n) = 0 </a:t>
            </a:r>
          </a:p>
          <a:p>
            <a:pPr eaLnBrk="1" hangingPunct="1">
              <a:lnSpc>
                <a:spcPct val="80000"/>
              </a:lnSpc>
              <a:buFontTx/>
              <a:buNone/>
            </a:pPr>
            <a:r>
              <a:rPr lang="en-US" smtClean="0">
                <a:solidFill>
                  <a:srgbClr val="0000FF"/>
                </a:solidFill>
              </a:rPr>
              <a:t>                                   then filter(n, xs) </a:t>
            </a:r>
          </a:p>
          <a:p>
            <a:pPr eaLnBrk="1" hangingPunct="1">
              <a:lnSpc>
                <a:spcPct val="80000"/>
              </a:lnSpc>
              <a:buFontTx/>
              <a:buNone/>
            </a:pPr>
            <a:r>
              <a:rPr lang="en-US" smtClean="0">
                <a:solidFill>
                  <a:srgbClr val="0000FF"/>
                </a:solidFill>
              </a:rPr>
              <a:t>                                   else x :: filter(n, xs);</a:t>
            </a:r>
          </a:p>
          <a:p>
            <a:pPr eaLnBrk="1" hangingPunct="1">
              <a:lnSpc>
                <a:spcPct val="80000"/>
              </a:lnSpc>
              <a:buFontTx/>
              <a:buNone/>
            </a:pPr>
            <a:r>
              <a:rPr lang="en-US" smtClean="0">
                <a:solidFill>
                  <a:srgbClr val="FF0066"/>
                </a:solidFill>
              </a:rPr>
              <a:t>val filter = fn : int * int list -&gt; int list</a:t>
            </a:r>
          </a:p>
          <a:p>
            <a:pPr eaLnBrk="1" hangingPunct="1">
              <a:lnSpc>
                <a:spcPct val="80000"/>
              </a:lnSpc>
              <a:buFontTx/>
              <a:buNone/>
            </a:pPr>
            <a:endParaRPr lang="en-US" smtClean="0">
              <a:solidFill>
                <a:srgbClr val="FF0066"/>
              </a:solidFill>
            </a:endParaRPr>
          </a:p>
          <a:p>
            <a:pPr eaLnBrk="1" hangingPunct="1">
              <a:lnSpc>
                <a:spcPct val="80000"/>
              </a:lnSpc>
              <a:buFontTx/>
              <a:buNone/>
            </a:pPr>
            <a:endParaRPr lang="en-US" sz="2400" smtClean="0">
              <a:solidFill>
                <a:srgbClr val="0000FF"/>
              </a:solidFill>
            </a:endParaRPr>
          </a:p>
          <a:p>
            <a:pPr eaLnBrk="1" hangingPunct="1">
              <a:lnSpc>
                <a:spcPct val="80000"/>
              </a:lnSpc>
              <a:buFontTx/>
              <a:buNone/>
            </a:pPr>
            <a:r>
              <a:rPr lang="en-US" sz="2800" smtClean="0"/>
              <a:t>filter takes an int n and a list and yields a new list where the elements that are divisible by n have been removed</a:t>
            </a:r>
          </a:p>
        </p:txBody>
      </p:sp>
      <p:sp>
        <p:nvSpPr>
          <p:cNvPr id="113666" name="Rectangle 2"/>
          <p:cNvSpPr>
            <a:spLocks noGrp="1" noChangeArrowheads="1"/>
          </p:cNvSpPr>
          <p:nvPr>
            <p:ph type="title"/>
          </p:nvPr>
        </p:nvSpPr>
        <p:spPr/>
        <p:txBody>
          <a:bodyPr/>
          <a:lstStyle/>
          <a:p>
            <a:pPr eaLnBrk="1" hangingPunct="1"/>
            <a:r>
              <a:rPr lang="en-US" dirty="0" smtClean="0"/>
              <a:t>Example: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p:txBody>
          <a:bodyPr/>
          <a:lstStyle/>
          <a:p>
            <a:pPr eaLnBrk="1" hangingPunct="1">
              <a:buFontTx/>
              <a:buNone/>
            </a:pPr>
            <a:r>
              <a:rPr lang="en-US" smtClean="0">
                <a:solidFill>
                  <a:srgbClr val="0000FF"/>
                </a:solidFill>
              </a:rPr>
              <a:t>fun sieve(x :: xs) =  x :: sieve( filter(x,xs) );</a:t>
            </a:r>
          </a:p>
          <a:p>
            <a:pPr eaLnBrk="1" hangingPunct="1">
              <a:buFontTx/>
              <a:buNone/>
            </a:pPr>
            <a:r>
              <a:rPr lang="en-US" smtClean="0">
                <a:solidFill>
                  <a:srgbClr val="FF0066"/>
                </a:solidFill>
              </a:rPr>
              <a:t>val sieve = fn : int list -&gt; int list</a:t>
            </a:r>
          </a:p>
          <a:p>
            <a:pPr eaLnBrk="1" hangingPunct="1">
              <a:buFontTx/>
              <a:buNone/>
            </a:pPr>
            <a:endParaRPr lang="en-US" smtClean="0">
              <a:solidFill>
                <a:srgbClr val="FF0066"/>
              </a:solidFill>
            </a:endParaRPr>
          </a:p>
          <a:p>
            <a:pPr eaLnBrk="1" hangingPunct="1">
              <a:buFontTx/>
              <a:buNone/>
            </a:pPr>
            <a:r>
              <a:rPr lang="en-US" smtClean="0">
                <a:solidFill>
                  <a:srgbClr val="0000FF"/>
                </a:solidFill>
              </a:rPr>
              <a:t>sieve ([2,3,4,5,6,7,8,9,10,11,12,</a:t>
            </a:r>
          </a:p>
          <a:p>
            <a:pPr eaLnBrk="1" hangingPunct="1">
              <a:buFontTx/>
              <a:buNone/>
            </a:pPr>
            <a:r>
              <a:rPr lang="en-US" smtClean="0">
                <a:solidFill>
                  <a:srgbClr val="0000FF"/>
                </a:solidFill>
              </a:rPr>
              <a:t>            13,14,15,16,17,18]);</a:t>
            </a:r>
          </a:p>
          <a:p>
            <a:pPr eaLnBrk="1" hangingPunct="1">
              <a:buFontTx/>
              <a:buNone/>
            </a:pPr>
            <a:r>
              <a:rPr lang="en-US" smtClean="0">
                <a:solidFill>
                  <a:srgbClr val="FF0066"/>
                </a:solidFill>
              </a:rPr>
              <a:t>val it = [2,3,5,7,11,13,17] : int list</a:t>
            </a:r>
          </a:p>
          <a:p>
            <a:pPr eaLnBrk="1" hangingPunct="1">
              <a:buFontTx/>
              <a:buNone/>
            </a:pPr>
            <a:endParaRPr lang="en-US" smtClean="0">
              <a:solidFill>
                <a:srgbClr val="FF0066"/>
              </a:solidFill>
            </a:endParaRPr>
          </a:p>
          <a:p>
            <a:pPr eaLnBrk="1" hangingPunct="1">
              <a:buFontTx/>
              <a:buNone/>
            </a:pPr>
            <a:endParaRPr lang="en-US" smtClean="0">
              <a:solidFill>
                <a:srgbClr val="0000F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mtClean="0">
                <a:solidFill>
                  <a:srgbClr val="0000FF"/>
                </a:solidFill>
              </a:rPr>
              <a:t>sieve(from 2);</a:t>
            </a:r>
          </a:p>
          <a:p>
            <a:pPr eaLnBrk="1" hangingPunct="1">
              <a:lnSpc>
                <a:spcPct val="80000"/>
              </a:lnSpc>
              <a:buFontTx/>
              <a:buNone/>
            </a:pPr>
            <a:r>
              <a:rPr lang="en-US" smtClean="0"/>
              <a:t>ML: </a:t>
            </a:r>
            <a:r>
              <a:rPr lang="en-US" smtClean="0">
                <a:solidFill>
                  <a:srgbClr val="FF0066"/>
                </a:solidFill>
              </a:rPr>
              <a:t>doesn’t terminate</a:t>
            </a:r>
          </a:p>
          <a:p>
            <a:pPr eaLnBrk="1" hangingPunct="1">
              <a:lnSpc>
                <a:spcPct val="80000"/>
              </a:lnSpc>
              <a:buFontTx/>
              <a:buNone/>
            </a:pPr>
            <a:r>
              <a:rPr lang="en-US" smtClean="0"/>
              <a:t>lazy ML:  </a:t>
            </a:r>
            <a:r>
              <a:rPr lang="en-US" smtClean="0">
                <a:solidFill>
                  <a:srgbClr val="FF0066"/>
                </a:solidFill>
              </a:rPr>
              <a:t>2::sieve(filter(2,from(3))</a:t>
            </a:r>
          </a:p>
          <a:p>
            <a:pPr eaLnBrk="1" hangingPunct="1">
              <a:lnSpc>
                <a:spcPct val="80000"/>
              </a:lnSpc>
              <a:buFontTx/>
              <a:buNone/>
            </a:pPr>
            <a:endParaRPr lang="en-US" smtClean="0">
              <a:solidFill>
                <a:srgbClr val="FF0066"/>
              </a:solidFill>
            </a:endParaRPr>
          </a:p>
          <a:p>
            <a:pPr eaLnBrk="1" hangingPunct="1">
              <a:lnSpc>
                <a:spcPct val="80000"/>
              </a:lnSpc>
              <a:buFontTx/>
              <a:buNone/>
            </a:pPr>
            <a:r>
              <a:rPr lang="en-US" smtClean="0">
                <a:solidFill>
                  <a:srgbClr val="0000FF"/>
                </a:solidFill>
              </a:rPr>
              <a:t>fun sum (n,x::xs) = </a:t>
            </a:r>
          </a:p>
          <a:p>
            <a:pPr eaLnBrk="1" hangingPunct="1">
              <a:lnSpc>
                <a:spcPct val="80000"/>
              </a:lnSpc>
              <a:buFontTx/>
              <a:buNone/>
            </a:pPr>
            <a:r>
              <a:rPr lang="en-US" smtClean="0">
                <a:solidFill>
                  <a:srgbClr val="0000FF"/>
                </a:solidFill>
              </a:rPr>
              <a:t>           if n=0 then 0 else x + sum(n-1,xs);</a:t>
            </a:r>
            <a:r>
              <a:rPr lang="en-US" sz="2800" smtClean="0">
                <a:solidFill>
                  <a:srgbClr val="0000FF"/>
                </a:solidFill>
              </a:rPr>
              <a:t>  </a:t>
            </a:r>
          </a:p>
          <a:p>
            <a:pPr eaLnBrk="1" hangingPunct="1">
              <a:lnSpc>
                <a:spcPct val="80000"/>
              </a:lnSpc>
              <a:buFontTx/>
              <a:buNone/>
            </a:pPr>
            <a:r>
              <a:rPr lang="en-US" smtClean="0"/>
              <a:t>(* computes sum of first n items in list*)</a:t>
            </a:r>
          </a:p>
          <a:p>
            <a:pPr eaLnBrk="1" hangingPunct="1">
              <a:lnSpc>
                <a:spcPct val="80000"/>
              </a:lnSpc>
              <a:buFontTx/>
              <a:buNone/>
            </a:pPr>
            <a:endParaRPr lang="en-US" smtClean="0"/>
          </a:p>
          <a:p>
            <a:pPr eaLnBrk="1" hangingPunct="1">
              <a:lnSpc>
                <a:spcPct val="80000"/>
              </a:lnSpc>
              <a:buFontTx/>
              <a:buNone/>
            </a:pPr>
            <a:r>
              <a:rPr lang="en-US" smtClean="0">
                <a:solidFill>
                  <a:srgbClr val="0000FF"/>
                </a:solidFill>
              </a:rPr>
              <a:t>sum( 4, sieve (from 2))</a:t>
            </a:r>
            <a:r>
              <a:rPr lang="en-US" smtClean="0"/>
              <a:t>   </a:t>
            </a:r>
          </a:p>
          <a:p>
            <a:pPr eaLnBrk="1" hangingPunct="1">
              <a:lnSpc>
                <a:spcPct val="80000"/>
              </a:lnSpc>
              <a:buFontTx/>
              <a:buNone/>
            </a:pPr>
            <a:r>
              <a:rPr lang="en-US" smtClean="0"/>
              <a:t>ML:  fails to terminate</a:t>
            </a:r>
          </a:p>
          <a:p>
            <a:pPr eaLnBrk="1" hangingPunct="1">
              <a:lnSpc>
                <a:spcPct val="80000"/>
              </a:lnSpc>
              <a:buFontTx/>
              <a:buNone/>
            </a:pPr>
            <a:r>
              <a:rPr lang="en-US" smtClean="0"/>
              <a:t>lazy: 17</a:t>
            </a:r>
          </a:p>
          <a:p>
            <a:pPr eaLnBrk="1" hangingPunct="1">
              <a:lnSpc>
                <a:spcPct val="80000"/>
              </a:lnSpc>
              <a:buFontTx/>
              <a:buNone/>
            </a:pPr>
            <a:endParaRPr 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idx="1"/>
          </p:nvPr>
        </p:nvSpPr>
        <p:spPr>
          <a:xfrm>
            <a:off x="457200" y="533400"/>
            <a:ext cx="8229600" cy="5592763"/>
          </a:xfrm>
        </p:spPr>
        <p:txBody>
          <a:bodyPr/>
          <a:lstStyle/>
          <a:p>
            <a:pPr eaLnBrk="1" hangingPunct="1"/>
            <a:r>
              <a:rPr lang="en-US" smtClean="0"/>
              <a:t>Lazy evaluation</a:t>
            </a:r>
          </a:p>
          <a:p>
            <a:pPr lvl="1" eaLnBrk="1" hangingPunct="1"/>
            <a:r>
              <a:rPr lang="en-US" smtClean="0"/>
              <a:t>requires more bookkeeping in the normal case where all parameters needed.  </a:t>
            </a:r>
          </a:p>
          <a:p>
            <a:pPr lvl="1" eaLnBrk="1" hangingPunct="1"/>
            <a:r>
              <a:rPr lang="en-US" smtClean="0"/>
              <a:t>difficult to understand, especially when side effects are allowed (non-pure ML, scheme, lisp)</a:t>
            </a:r>
          </a:p>
          <a:p>
            <a:pPr eaLnBrk="1" hangingPunct="1"/>
            <a:r>
              <a:rPr lang="en-US" smtClean="0"/>
              <a:t>ML uses applicative order.</a:t>
            </a:r>
          </a:p>
          <a:p>
            <a:pPr eaLnBrk="1" hangingPunct="1"/>
            <a:r>
              <a:rPr lang="en-US" smtClean="0"/>
              <a:t>Scheme uses applicative order</a:t>
            </a:r>
          </a:p>
          <a:p>
            <a:pPr eaLnBrk="1" hangingPunct="1"/>
            <a:r>
              <a:rPr lang="en-US" smtClean="0"/>
              <a:t>More modern functional languages (Haskell) tend to use lazy evaluation </a:t>
            </a:r>
          </a:p>
          <a:p>
            <a:pPr lvl="1" eaLnBrk="1" hangingPunct="1"/>
            <a:r>
              <a:rPr lang="en-US" smtClean="0"/>
              <a:t>compiler technology has improved</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eaLnBrk="1" hangingPunct="1">
              <a:lnSpc>
                <a:spcPct val="90000"/>
              </a:lnSpc>
              <a:buFontTx/>
              <a:buNone/>
            </a:pPr>
            <a:r>
              <a:rPr lang="en-US" smtClean="0"/>
              <a:t>These examples illustrate how constants and functions can be represented as function in the pure lambda calculus (where everything is a function)</a:t>
            </a:r>
          </a:p>
          <a:p>
            <a:pPr eaLnBrk="1" hangingPunct="1">
              <a:lnSpc>
                <a:spcPct val="90000"/>
              </a:lnSpc>
              <a:buFontTx/>
              <a:buNone/>
            </a:pPr>
            <a:endParaRPr lang="en-US" smtClean="0"/>
          </a:p>
          <a:p>
            <a:pPr eaLnBrk="1" hangingPunct="1">
              <a:lnSpc>
                <a:spcPct val="90000"/>
              </a:lnSpc>
              <a:buFontTx/>
              <a:buNone/>
            </a:pPr>
            <a:r>
              <a:rPr lang="en-US" sz="3600" smtClean="0"/>
              <a:t>define true = </a:t>
            </a:r>
            <a:r>
              <a:rPr lang="en-US" sz="3600" smtClean="0">
                <a:sym typeface="Symbol" pitchFamily="18" charset="2"/>
              </a:rPr>
              <a:t></a:t>
            </a:r>
            <a:r>
              <a:rPr lang="en-US" sz="3600" smtClean="0"/>
              <a:t> x. </a:t>
            </a:r>
            <a:r>
              <a:rPr lang="en-US" sz="3600" smtClean="0">
                <a:sym typeface="Symbol" pitchFamily="18" charset="2"/>
              </a:rPr>
              <a:t></a:t>
            </a:r>
            <a:r>
              <a:rPr lang="en-US" sz="3600" smtClean="0"/>
              <a:t> y. x</a:t>
            </a:r>
          </a:p>
          <a:p>
            <a:pPr eaLnBrk="1" hangingPunct="1">
              <a:lnSpc>
                <a:spcPct val="90000"/>
              </a:lnSpc>
              <a:buFontTx/>
              <a:buNone/>
            </a:pPr>
            <a:r>
              <a:rPr lang="en-US" sz="3600" smtClean="0"/>
              <a:t>define false = </a:t>
            </a:r>
            <a:r>
              <a:rPr lang="en-US" sz="3600" smtClean="0">
                <a:sym typeface="Symbol" pitchFamily="18" charset="2"/>
              </a:rPr>
              <a:t></a:t>
            </a:r>
            <a:r>
              <a:rPr lang="en-US" sz="3600" smtClean="0"/>
              <a:t> x. </a:t>
            </a:r>
            <a:r>
              <a:rPr lang="en-US" sz="3600" smtClean="0">
                <a:sym typeface="Symbol" pitchFamily="18" charset="2"/>
              </a:rPr>
              <a:t></a:t>
            </a:r>
            <a:r>
              <a:rPr lang="en-US" sz="3600" smtClean="0"/>
              <a:t> y. y</a:t>
            </a:r>
          </a:p>
          <a:p>
            <a:pPr eaLnBrk="1" hangingPunct="1">
              <a:lnSpc>
                <a:spcPct val="90000"/>
              </a:lnSpc>
              <a:buFontTx/>
              <a:buNone/>
            </a:pPr>
            <a:r>
              <a:rPr lang="en-US" sz="3600" smtClean="0"/>
              <a:t>define if = </a:t>
            </a:r>
            <a:r>
              <a:rPr lang="en-US" sz="3600" smtClean="0">
                <a:sym typeface="Symbol" pitchFamily="18" charset="2"/>
              </a:rPr>
              <a:t></a:t>
            </a:r>
            <a:r>
              <a:rPr lang="en-US" sz="3600" smtClean="0"/>
              <a:t>p. </a:t>
            </a:r>
            <a:r>
              <a:rPr lang="en-US" sz="3600" smtClean="0">
                <a:sym typeface="Symbol" pitchFamily="18" charset="2"/>
              </a:rPr>
              <a:t></a:t>
            </a:r>
            <a:r>
              <a:rPr lang="en-US" sz="3600" smtClean="0"/>
              <a:t>x. </a:t>
            </a:r>
            <a:r>
              <a:rPr lang="en-US" sz="3600" smtClean="0">
                <a:sym typeface="Symbol" pitchFamily="18" charset="2"/>
              </a:rPr>
              <a:t></a:t>
            </a:r>
            <a:r>
              <a:rPr lang="en-US" sz="3600" smtClean="0"/>
              <a:t>y. p x y</a:t>
            </a:r>
          </a:p>
        </p:txBody>
      </p:sp>
      <p:sp>
        <p:nvSpPr>
          <p:cNvPr id="117762" name="Rectangle 2"/>
          <p:cNvSpPr>
            <a:spLocks noGrp="1" noChangeArrowheads="1"/>
          </p:cNvSpPr>
          <p:nvPr>
            <p:ph type="title"/>
          </p:nvPr>
        </p:nvSpPr>
        <p:spPr/>
        <p:txBody>
          <a:bodyPr>
            <a:normAutofit fontScale="90000"/>
          </a:bodyPr>
          <a:lstStyle/>
          <a:p>
            <a:pPr eaLnBrk="1" hangingPunct="1"/>
            <a:r>
              <a:rPr lang="en-US" sz="4000" dirty="0" smtClean="0"/>
              <a:t>Example: </a:t>
            </a:r>
            <a:r>
              <a:rPr lang="en-US" sz="4000" dirty="0" err="1" smtClean="0"/>
              <a:t>booleans</a:t>
            </a:r>
            <a:r>
              <a:rPr lang="en-US" sz="4000" dirty="0" smtClean="0"/>
              <a:t> and conditionals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idx="1"/>
          </p:nvPr>
        </p:nvSpPr>
        <p:spPr>
          <a:xfrm>
            <a:off x="457200" y="381000"/>
            <a:ext cx="8229600" cy="6172200"/>
          </a:xfrm>
        </p:spPr>
        <p:txBody>
          <a:bodyPr rtlCol="0">
            <a:normAutofit/>
          </a:bodyPr>
          <a:lstStyle/>
          <a:p>
            <a:pPr eaLnBrk="1" fontAlgn="auto" hangingPunct="1">
              <a:lnSpc>
                <a:spcPct val="80000"/>
              </a:lnSpc>
              <a:spcAft>
                <a:spcPts val="0"/>
              </a:spcAft>
              <a:buFontTx/>
              <a:buNone/>
              <a:defRPr/>
            </a:pPr>
            <a:r>
              <a:rPr lang="en-US" sz="3600" smtClean="0"/>
              <a:t>show     if true a b = a</a:t>
            </a:r>
            <a:r>
              <a:rPr lang="en-US" smtClean="0"/>
              <a:t> </a:t>
            </a:r>
          </a:p>
          <a:p>
            <a:pPr eaLnBrk="1" fontAlgn="auto" hangingPunct="1">
              <a:lnSpc>
                <a:spcPct val="80000"/>
              </a:lnSpc>
              <a:spcAft>
                <a:spcPts val="0"/>
              </a:spcAft>
              <a:buFontTx/>
              <a:buNone/>
              <a:defRPr/>
            </a:pPr>
            <a:r>
              <a:rPr lang="en-US" i="1" smtClean="0"/>
              <a:t>(showing </a:t>
            </a:r>
            <a:r>
              <a:rPr lang="en-US" smtClean="0"/>
              <a:t>if false a b = b</a:t>
            </a:r>
            <a:r>
              <a:rPr lang="en-US" i="1" smtClean="0"/>
              <a:t> left as exercise)</a:t>
            </a:r>
          </a:p>
          <a:p>
            <a:pPr eaLnBrk="1" fontAlgn="auto" hangingPunct="1">
              <a:lnSpc>
                <a:spcPct val="80000"/>
              </a:lnSpc>
              <a:spcAft>
                <a:spcPts val="0"/>
              </a:spcAft>
              <a:buFontTx/>
              <a:buNone/>
              <a:defRPr/>
            </a:pPr>
            <a:endParaRPr lang="en-US" i="1" u="sng" smtClean="0"/>
          </a:p>
          <a:p>
            <a:pPr eaLnBrk="1" fontAlgn="auto" hangingPunct="1">
              <a:lnSpc>
                <a:spcPct val="80000"/>
              </a:lnSpc>
              <a:spcAft>
                <a:spcPts val="0"/>
              </a:spcAft>
              <a:buFontTx/>
              <a:buNone/>
              <a:defRPr/>
            </a:pPr>
            <a:r>
              <a:rPr lang="en-US" sz="1800" smtClean="0"/>
              <a:t>	</a:t>
            </a:r>
            <a:r>
              <a:rPr lang="en-US" sz="2400" smtClean="0"/>
              <a:t>(</a:t>
            </a:r>
            <a:r>
              <a:rPr lang="en-US" sz="2400" smtClean="0">
                <a:sym typeface="Symbol" pitchFamily="18" charset="2"/>
              </a:rPr>
              <a:t></a:t>
            </a:r>
            <a:r>
              <a:rPr lang="en-US" sz="2400" smtClean="0"/>
              <a:t>p. </a:t>
            </a:r>
            <a:r>
              <a:rPr lang="en-US" sz="2400" smtClean="0">
                <a:sym typeface="Symbol" pitchFamily="18" charset="2"/>
              </a:rPr>
              <a:t></a:t>
            </a:r>
            <a:r>
              <a:rPr lang="en-US" sz="2400" smtClean="0"/>
              <a:t>x. </a:t>
            </a:r>
            <a:r>
              <a:rPr lang="en-US" sz="2400" smtClean="0">
                <a:sym typeface="Symbol" pitchFamily="18" charset="2"/>
              </a:rPr>
              <a:t></a:t>
            </a:r>
            <a:r>
              <a:rPr lang="en-US" sz="2400" smtClean="0"/>
              <a:t>y. p x y) true a b</a:t>
            </a:r>
            <a:endParaRPr lang="en-US" sz="2400" smtClean="0">
              <a:sym typeface="Wingdings" pitchFamily="2" charset="2"/>
            </a:endParaRPr>
          </a:p>
          <a:p>
            <a:pPr eaLnBrk="1" fontAlgn="auto" hangingPunct="1">
              <a:lnSpc>
                <a:spcPct val="80000"/>
              </a:lnSpc>
              <a:spcAft>
                <a:spcPts val="0"/>
              </a:spcAft>
              <a:buFontTx/>
              <a:buNone/>
              <a:defRPr/>
            </a:pPr>
            <a:r>
              <a:rPr lang="en-US" sz="2400" smtClean="0">
                <a:sym typeface="Wingdings" pitchFamily="2" charset="2"/>
              </a:rPr>
              <a:t></a:t>
            </a:r>
            <a:r>
              <a:rPr lang="en-US" sz="2400" baseline="-25000" smtClean="0">
                <a:sym typeface="Symbol" pitchFamily="18" charset="2"/>
              </a:rPr>
              <a:t></a:t>
            </a:r>
            <a:endParaRPr lang="en-US" sz="2400" baseline="-25000" smtClean="0"/>
          </a:p>
          <a:p>
            <a:pPr eaLnBrk="1" fontAlgn="auto" hangingPunct="1">
              <a:lnSpc>
                <a:spcPct val="80000"/>
              </a:lnSpc>
              <a:spcAft>
                <a:spcPts val="0"/>
              </a:spcAft>
              <a:buFontTx/>
              <a:buNone/>
              <a:defRPr/>
            </a:pPr>
            <a:r>
              <a:rPr lang="en-US" sz="2400" smtClean="0"/>
              <a:t>	(</a:t>
            </a:r>
            <a:r>
              <a:rPr lang="en-US" sz="2400" smtClean="0">
                <a:sym typeface="Symbol" pitchFamily="18" charset="2"/>
              </a:rPr>
              <a:t></a:t>
            </a:r>
            <a:r>
              <a:rPr lang="en-US" sz="2400" smtClean="0"/>
              <a:t>x. </a:t>
            </a:r>
            <a:r>
              <a:rPr lang="en-US" sz="2400" smtClean="0">
                <a:sym typeface="Symbol" pitchFamily="18" charset="2"/>
              </a:rPr>
              <a:t></a:t>
            </a:r>
            <a:r>
              <a:rPr lang="en-US" sz="2400" smtClean="0"/>
              <a:t>y. true x y) a b</a:t>
            </a:r>
            <a:endParaRPr lang="en-US" sz="2400" smtClean="0">
              <a:sym typeface="Wingdings" pitchFamily="2" charset="2"/>
            </a:endParaRPr>
          </a:p>
          <a:p>
            <a:pPr eaLnBrk="1" fontAlgn="auto" hangingPunct="1">
              <a:lnSpc>
                <a:spcPct val="80000"/>
              </a:lnSpc>
              <a:spcAft>
                <a:spcPts val="0"/>
              </a:spcAft>
              <a:buFontTx/>
              <a:buNone/>
              <a:defRPr/>
            </a:pPr>
            <a:r>
              <a:rPr lang="en-US" sz="2400" smtClean="0">
                <a:sym typeface="Wingdings" pitchFamily="2" charset="2"/>
              </a:rPr>
              <a:t></a:t>
            </a:r>
            <a:r>
              <a:rPr lang="en-US" sz="2400" baseline="-25000" smtClean="0">
                <a:sym typeface="Symbol" pitchFamily="18" charset="2"/>
              </a:rPr>
              <a:t></a:t>
            </a:r>
            <a:endParaRPr lang="en-US" sz="2400" baseline="-25000" smtClean="0"/>
          </a:p>
          <a:p>
            <a:pPr eaLnBrk="1" fontAlgn="auto" hangingPunct="1">
              <a:lnSpc>
                <a:spcPct val="80000"/>
              </a:lnSpc>
              <a:spcAft>
                <a:spcPts val="0"/>
              </a:spcAft>
              <a:buFontTx/>
              <a:buNone/>
              <a:defRPr/>
            </a:pPr>
            <a:r>
              <a:rPr lang="en-US" sz="2400" smtClean="0"/>
              <a:t>	(</a:t>
            </a:r>
            <a:r>
              <a:rPr lang="en-US" sz="2400" smtClean="0">
                <a:sym typeface="Symbol" pitchFamily="18" charset="2"/>
              </a:rPr>
              <a:t></a:t>
            </a:r>
            <a:r>
              <a:rPr lang="en-US" sz="2400" smtClean="0"/>
              <a:t>y. true a y)  b</a:t>
            </a:r>
            <a:endParaRPr lang="en-US" sz="2400" smtClean="0">
              <a:sym typeface="Wingdings" pitchFamily="2" charset="2"/>
            </a:endParaRPr>
          </a:p>
          <a:p>
            <a:pPr eaLnBrk="1" fontAlgn="auto" hangingPunct="1">
              <a:lnSpc>
                <a:spcPct val="80000"/>
              </a:lnSpc>
              <a:spcAft>
                <a:spcPts val="0"/>
              </a:spcAft>
              <a:buFontTx/>
              <a:buNone/>
              <a:defRPr/>
            </a:pPr>
            <a:r>
              <a:rPr lang="en-US" sz="2400" smtClean="0">
                <a:sym typeface="Wingdings" pitchFamily="2" charset="2"/>
              </a:rPr>
              <a:t></a:t>
            </a:r>
            <a:r>
              <a:rPr lang="en-US" sz="2400" baseline="-25000" smtClean="0">
                <a:sym typeface="Symbol" pitchFamily="18" charset="2"/>
              </a:rPr>
              <a:t></a:t>
            </a:r>
            <a:endParaRPr lang="en-US" sz="2400" smtClean="0"/>
          </a:p>
          <a:p>
            <a:pPr eaLnBrk="1" fontAlgn="auto" hangingPunct="1">
              <a:lnSpc>
                <a:spcPct val="80000"/>
              </a:lnSpc>
              <a:spcAft>
                <a:spcPts val="0"/>
              </a:spcAft>
              <a:buFontTx/>
              <a:buNone/>
              <a:defRPr/>
            </a:pPr>
            <a:r>
              <a:rPr lang="en-US" sz="2400" smtClean="0"/>
              <a:t>	true a b  </a:t>
            </a:r>
          </a:p>
          <a:p>
            <a:pPr eaLnBrk="1" fontAlgn="auto" hangingPunct="1">
              <a:lnSpc>
                <a:spcPct val="80000"/>
              </a:lnSpc>
              <a:spcAft>
                <a:spcPts val="0"/>
              </a:spcAft>
              <a:buFontTx/>
              <a:buNone/>
              <a:defRPr/>
            </a:pPr>
            <a:r>
              <a:rPr lang="en-US" sz="2400" smtClean="0"/>
              <a:t>= </a:t>
            </a:r>
            <a:r>
              <a:rPr lang="en-US" sz="2400" i="1" smtClean="0"/>
              <a:t>replacing true by its def</a:t>
            </a:r>
          </a:p>
          <a:p>
            <a:pPr eaLnBrk="1" fontAlgn="auto" hangingPunct="1">
              <a:lnSpc>
                <a:spcPct val="80000"/>
              </a:lnSpc>
              <a:spcAft>
                <a:spcPts val="0"/>
              </a:spcAft>
              <a:buFontTx/>
              <a:buNone/>
              <a:defRPr/>
            </a:pPr>
            <a:r>
              <a:rPr lang="en-US" sz="2400" smtClean="0"/>
              <a:t>	(</a:t>
            </a:r>
            <a:r>
              <a:rPr lang="en-US" sz="2400" smtClean="0">
                <a:sym typeface="Symbol" pitchFamily="18" charset="2"/>
              </a:rPr>
              <a:t></a:t>
            </a:r>
            <a:r>
              <a:rPr lang="en-US" sz="2400" smtClean="0"/>
              <a:t> x. </a:t>
            </a:r>
            <a:r>
              <a:rPr lang="en-US" sz="2400" smtClean="0">
                <a:sym typeface="Symbol" pitchFamily="18" charset="2"/>
              </a:rPr>
              <a:t></a:t>
            </a:r>
            <a:r>
              <a:rPr lang="en-US" sz="2400" smtClean="0"/>
              <a:t> y. x) a b</a:t>
            </a:r>
            <a:endParaRPr lang="en-US" sz="2400" smtClean="0">
              <a:sym typeface="Wingdings" pitchFamily="2" charset="2"/>
            </a:endParaRPr>
          </a:p>
          <a:p>
            <a:pPr eaLnBrk="1" fontAlgn="auto" hangingPunct="1">
              <a:lnSpc>
                <a:spcPct val="80000"/>
              </a:lnSpc>
              <a:spcAft>
                <a:spcPts val="0"/>
              </a:spcAft>
              <a:buFontTx/>
              <a:buNone/>
              <a:defRPr/>
            </a:pPr>
            <a:r>
              <a:rPr lang="en-US" sz="2400" smtClean="0">
                <a:sym typeface="Wingdings" pitchFamily="2" charset="2"/>
              </a:rPr>
              <a:t></a:t>
            </a:r>
            <a:r>
              <a:rPr lang="en-US" sz="2400" baseline="-25000" smtClean="0">
                <a:sym typeface="Symbol" pitchFamily="18" charset="2"/>
              </a:rPr>
              <a:t></a:t>
            </a:r>
            <a:endParaRPr lang="en-US" sz="2400" smtClean="0"/>
          </a:p>
          <a:p>
            <a:pPr eaLnBrk="1" fontAlgn="auto" hangingPunct="1">
              <a:lnSpc>
                <a:spcPct val="80000"/>
              </a:lnSpc>
              <a:spcAft>
                <a:spcPts val="0"/>
              </a:spcAft>
              <a:buFontTx/>
              <a:buNone/>
              <a:defRPr/>
            </a:pPr>
            <a:r>
              <a:rPr lang="en-US" sz="2400" smtClean="0"/>
              <a:t>	(</a:t>
            </a:r>
            <a:r>
              <a:rPr lang="en-US" sz="2400" smtClean="0">
                <a:sym typeface="Symbol" pitchFamily="18" charset="2"/>
              </a:rPr>
              <a:t></a:t>
            </a:r>
            <a:r>
              <a:rPr lang="en-US" sz="2400" smtClean="0"/>
              <a:t> y. a) b</a:t>
            </a:r>
            <a:endParaRPr lang="en-US" sz="2400" smtClean="0">
              <a:sym typeface="Wingdings" pitchFamily="2" charset="2"/>
            </a:endParaRPr>
          </a:p>
          <a:p>
            <a:pPr eaLnBrk="1" fontAlgn="auto" hangingPunct="1">
              <a:lnSpc>
                <a:spcPct val="80000"/>
              </a:lnSpc>
              <a:spcAft>
                <a:spcPts val="0"/>
              </a:spcAft>
              <a:buFontTx/>
              <a:buNone/>
              <a:defRPr/>
            </a:pPr>
            <a:r>
              <a:rPr lang="en-US" sz="2400" smtClean="0">
                <a:sym typeface="Wingdings" pitchFamily="2" charset="2"/>
              </a:rPr>
              <a:t></a:t>
            </a:r>
            <a:r>
              <a:rPr lang="en-US" sz="2400" baseline="-25000" smtClean="0">
                <a:sym typeface="Symbol" pitchFamily="18" charset="2"/>
              </a:rPr>
              <a:t></a:t>
            </a:r>
            <a:endParaRPr lang="en-US" sz="2400" baseline="-25000" smtClean="0"/>
          </a:p>
          <a:p>
            <a:pPr eaLnBrk="1" fontAlgn="auto" hangingPunct="1">
              <a:lnSpc>
                <a:spcPct val="80000"/>
              </a:lnSpc>
              <a:spcAft>
                <a:spcPts val="0"/>
              </a:spcAft>
              <a:buFontTx/>
              <a:buNone/>
              <a:defRPr/>
            </a:pPr>
            <a:r>
              <a:rPr lang="en-US" sz="2400" smtClean="0"/>
              <a:t>	a</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457200" y="685800"/>
            <a:ext cx="8229600" cy="5440363"/>
          </a:xfrm>
        </p:spPr>
        <p:txBody>
          <a:bodyPr/>
          <a:lstStyle/>
          <a:p>
            <a:pPr eaLnBrk="1" hangingPunct="1"/>
            <a:endParaRPr lang="en-US" smtClean="0"/>
          </a:p>
          <a:p>
            <a:pPr lvl="1" eaLnBrk="1" hangingPunct="1">
              <a:buFontTx/>
              <a:buNone/>
            </a:pPr>
            <a:r>
              <a:rPr lang="en-US" sz="3200" smtClean="0"/>
              <a:t>define pair = </a:t>
            </a:r>
            <a:r>
              <a:rPr lang="en-US" sz="3200" smtClean="0">
                <a:sym typeface="Symbol" pitchFamily="18" charset="2"/>
              </a:rPr>
              <a:t></a:t>
            </a:r>
            <a:r>
              <a:rPr lang="en-US" sz="3200" smtClean="0"/>
              <a:t>x. </a:t>
            </a:r>
            <a:r>
              <a:rPr lang="en-US" sz="3200" smtClean="0">
                <a:sym typeface="Symbol" pitchFamily="18" charset="2"/>
              </a:rPr>
              <a:t></a:t>
            </a:r>
            <a:r>
              <a:rPr lang="en-US" sz="3200" smtClean="0"/>
              <a:t>y. </a:t>
            </a:r>
            <a:r>
              <a:rPr lang="en-US" sz="3200" smtClean="0">
                <a:sym typeface="Symbol" pitchFamily="18" charset="2"/>
              </a:rPr>
              <a:t></a:t>
            </a:r>
            <a:r>
              <a:rPr lang="en-US" sz="3200" smtClean="0"/>
              <a:t>f. f x y</a:t>
            </a:r>
          </a:p>
          <a:p>
            <a:pPr lvl="1" eaLnBrk="1" hangingPunct="1">
              <a:buFontTx/>
              <a:buNone/>
            </a:pPr>
            <a:r>
              <a:rPr lang="en-US" sz="3200" smtClean="0"/>
              <a:t>define first = </a:t>
            </a:r>
            <a:r>
              <a:rPr lang="en-US" sz="3200" smtClean="0">
                <a:sym typeface="Symbol" pitchFamily="18" charset="2"/>
              </a:rPr>
              <a:t></a:t>
            </a:r>
            <a:r>
              <a:rPr lang="en-US" sz="3200" smtClean="0"/>
              <a:t>p. p true</a:t>
            </a:r>
          </a:p>
          <a:p>
            <a:pPr lvl="1" eaLnBrk="1" hangingPunct="1">
              <a:buFontTx/>
              <a:buNone/>
            </a:pPr>
            <a:r>
              <a:rPr lang="en-US" sz="3200" smtClean="0"/>
              <a:t>define second = </a:t>
            </a:r>
            <a:r>
              <a:rPr lang="en-US" sz="3200" smtClean="0">
                <a:sym typeface="Symbol" pitchFamily="18" charset="2"/>
              </a:rPr>
              <a:t></a:t>
            </a:r>
            <a:r>
              <a:rPr lang="en-US" sz="3200" smtClean="0"/>
              <a:t>p. p false</a:t>
            </a:r>
          </a:p>
          <a:p>
            <a:pPr eaLnBrk="1" hangingPunct="1">
              <a:buFontTx/>
              <a:buNone/>
            </a:pPr>
            <a:endParaRPr lang="en-US" sz="3600" smtClean="0"/>
          </a:p>
          <a:p>
            <a:pPr eaLnBrk="1" hangingPunct="1">
              <a:buFontTx/>
              <a:buNone/>
            </a:pPr>
            <a:r>
              <a:rPr lang="en-US" smtClean="0"/>
              <a:t>one can show properties like </a:t>
            </a:r>
          </a:p>
          <a:p>
            <a:pPr lvl="1" eaLnBrk="1" hangingPunct="1">
              <a:buFontTx/>
              <a:buNone/>
            </a:pPr>
            <a:r>
              <a:rPr lang="en-US" sz="3200" smtClean="0"/>
              <a:t>first(pair a b) = a</a:t>
            </a:r>
          </a:p>
          <a:p>
            <a:pPr lvl="1" eaLnBrk="1" hangingPunct="1">
              <a:buFontTx/>
              <a:buNone/>
            </a:pPr>
            <a:r>
              <a:rPr lang="en-US" sz="3200" smtClean="0"/>
              <a:t>second(pair a b) = b</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eaLnBrk="1" hangingPunct="1"/>
            <a:r>
              <a:rPr lang="en-US" sz="2800" smtClean="0"/>
              <a:t>Recall we don’t have iteration in functional programming languages, we use recursion instead.</a:t>
            </a:r>
          </a:p>
          <a:p>
            <a:pPr eaLnBrk="1" hangingPunct="1"/>
            <a:r>
              <a:rPr lang="en-US" sz="2800" smtClean="0"/>
              <a:t>How can recursive functions be represented in the lambda calculus?</a:t>
            </a:r>
          </a:p>
          <a:p>
            <a:pPr eaLnBrk="1" hangingPunct="1"/>
            <a:r>
              <a:rPr lang="en-US" sz="2800" smtClean="0"/>
              <a:t>So far, our names for functions have just been abbreviations.  </a:t>
            </a:r>
          </a:p>
          <a:p>
            <a:pPr eaLnBrk="1" hangingPunct="1"/>
            <a:r>
              <a:rPr lang="en-US" sz="2800" smtClean="0"/>
              <a:t>Wherever convenient or necessary, the name can simply be replaced by its definition.</a:t>
            </a:r>
          </a:p>
          <a:p>
            <a:pPr eaLnBrk="1" hangingPunct="1"/>
            <a:endParaRPr lang="en-US" sz="2800" smtClean="0"/>
          </a:p>
        </p:txBody>
      </p:sp>
      <p:sp>
        <p:nvSpPr>
          <p:cNvPr id="120834" name="Rectangle 2"/>
          <p:cNvSpPr>
            <a:spLocks noGrp="1" noChangeArrowheads="1"/>
          </p:cNvSpPr>
          <p:nvPr>
            <p:ph type="title"/>
          </p:nvPr>
        </p:nvSpPr>
        <p:spPr/>
        <p:txBody>
          <a:bodyPr>
            <a:normAutofit fontScale="90000"/>
          </a:bodyPr>
          <a:lstStyle/>
          <a:p>
            <a:pPr eaLnBrk="1" hangingPunct="1"/>
            <a:r>
              <a:rPr lang="en-US" dirty="0" smtClean="0"/>
              <a:t>What about recursive functions?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609600"/>
            <a:ext cx="8229600" cy="5516563"/>
          </a:xfrm>
        </p:spPr>
        <p:txBody>
          <a:bodyPr/>
          <a:lstStyle/>
          <a:p>
            <a:pPr eaLnBrk="1" hangingPunct="1">
              <a:buFontTx/>
              <a:buNone/>
            </a:pPr>
            <a:r>
              <a:rPr lang="en-US" sz="2800" smtClean="0"/>
              <a:t>The set of built-ins is arbitrary—but usually includes things like</a:t>
            </a:r>
          </a:p>
          <a:p>
            <a:pPr eaLnBrk="1" hangingPunct="1">
              <a:buFontTx/>
              <a:buNone/>
            </a:pPr>
            <a:endParaRPr lang="en-US" sz="2800" smtClean="0"/>
          </a:p>
          <a:p>
            <a:pPr lvl="1" eaLnBrk="1" hangingPunct="1">
              <a:buFontTx/>
              <a:buNone/>
            </a:pPr>
            <a:r>
              <a:rPr lang="en-US" sz="2400" smtClean="0"/>
              <a:t>set of integers   .... -2,-1,0,1,2,.....</a:t>
            </a:r>
          </a:p>
          <a:p>
            <a:pPr lvl="1" eaLnBrk="1" hangingPunct="1">
              <a:buFontTx/>
              <a:buNone/>
            </a:pPr>
            <a:r>
              <a:rPr lang="en-US" sz="2400" smtClean="0"/>
              <a:t>boolean constants  true, false</a:t>
            </a:r>
          </a:p>
          <a:p>
            <a:pPr lvl="1" eaLnBrk="1" hangingPunct="1">
              <a:buFontTx/>
              <a:buNone/>
            </a:pPr>
            <a:r>
              <a:rPr lang="en-US" sz="2400" smtClean="0"/>
              <a:t>arithmetic operations   +,- *,/</a:t>
            </a:r>
          </a:p>
          <a:p>
            <a:pPr lvl="1" eaLnBrk="1" hangingPunct="1">
              <a:buFontTx/>
              <a:buNone/>
            </a:pPr>
            <a:r>
              <a:rPr lang="en-US" sz="2400" smtClean="0"/>
              <a:t>boolean relations  =, &lt;, &gt; ...</a:t>
            </a:r>
          </a:p>
          <a:p>
            <a:pPr lvl="1" eaLnBrk="1" hangingPunct="1">
              <a:buFontTx/>
              <a:buNone/>
            </a:pPr>
            <a:r>
              <a:rPr lang="en-US" sz="2400" smtClean="0"/>
              <a:t>empty list nil</a:t>
            </a:r>
          </a:p>
          <a:p>
            <a:pPr lvl="1" eaLnBrk="1" hangingPunct="1">
              <a:buFontTx/>
              <a:buNone/>
            </a:pPr>
            <a:r>
              <a:rPr lang="en-US" sz="2400" smtClean="0"/>
              <a:t>list constructor    ::</a:t>
            </a:r>
          </a:p>
          <a:p>
            <a:pPr lvl="1" eaLnBrk="1" hangingPunct="1">
              <a:buFontTx/>
              <a:buNone/>
            </a:pPr>
            <a:r>
              <a:rPr lang="en-US" sz="2400" smtClean="0"/>
              <a:t>hd      function that returns head of list</a:t>
            </a:r>
          </a:p>
          <a:p>
            <a:pPr lvl="1" eaLnBrk="1" hangingPunct="1">
              <a:buFontTx/>
              <a:buNone/>
            </a:pPr>
            <a:r>
              <a:rPr lang="en-US" sz="2400" smtClean="0"/>
              <a:t>tl        function that returns tail of list</a:t>
            </a:r>
          </a:p>
          <a:p>
            <a:pPr lvl="1" eaLnBrk="1" hangingPunct="1">
              <a:buFontTx/>
              <a:buNone/>
            </a:pPr>
            <a:r>
              <a:rPr lang="en-US" sz="2400" smtClean="0"/>
              <a: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914400" y="1143000"/>
            <a:ext cx="8229600" cy="5410200"/>
          </a:xfrm>
        </p:spPr>
        <p:txBody>
          <a:bodyPr>
            <a:normAutofit/>
          </a:bodyPr>
          <a:lstStyle/>
          <a:p>
            <a:pPr eaLnBrk="1" hangingPunct="1">
              <a:buFontTx/>
              <a:buNone/>
            </a:pPr>
            <a:r>
              <a:rPr lang="en-US" sz="2800" dirty="0" smtClean="0">
                <a:solidFill>
                  <a:srgbClr val="0000FF"/>
                </a:solidFill>
              </a:rPr>
              <a:t>fun fact n = if (n=0) then 1 else n*fact(n-1)</a:t>
            </a:r>
          </a:p>
          <a:p>
            <a:pPr eaLnBrk="1" hangingPunct="1">
              <a:buFontTx/>
              <a:buNone/>
            </a:pPr>
            <a:endParaRPr lang="en-US" sz="2800" dirty="0" smtClean="0">
              <a:solidFill>
                <a:srgbClr val="0000FF"/>
              </a:solidFill>
            </a:endParaRPr>
          </a:p>
          <a:p>
            <a:pPr eaLnBrk="1" hangingPunct="1">
              <a:buFontTx/>
              <a:buNone/>
            </a:pPr>
            <a:r>
              <a:rPr lang="en-US" sz="2800" dirty="0" smtClean="0"/>
              <a:t>Try to express in the lambda calculus</a:t>
            </a:r>
          </a:p>
          <a:p>
            <a:pPr eaLnBrk="1" hangingPunct="1">
              <a:buFontTx/>
              <a:buNone/>
            </a:pPr>
            <a:endParaRPr lang="en-US" sz="2800" dirty="0" smtClean="0"/>
          </a:p>
          <a:p>
            <a:pPr eaLnBrk="1" hangingPunct="1">
              <a:buFontTx/>
              <a:buNone/>
            </a:pPr>
            <a:r>
              <a:rPr lang="en-US" sz="2800" dirty="0" smtClean="0">
                <a:solidFill>
                  <a:srgbClr val="0000FF"/>
                </a:solidFill>
              </a:rPr>
              <a:t>define fact = </a:t>
            </a:r>
            <a:r>
              <a:rPr lang="en-US" sz="2800" dirty="0" smtClean="0">
                <a:solidFill>
                  <a:srgbClr val="0000FF"/>
                </a:solidFill>
                <a:sym typeface="Symbol" pitchFamily="18" charset="2"/>
              </a:rPr>
              <a:t></a:t>
            </a:r>
            <a:r>
              <a:rPr lang="en-US" sz="2800" dirty="0" smtClean="0">
                <a:solidFill>
                  <a:srgbClr val="0000FF"/>
                </a:solidFill>
              </a:rPr>
              <a:t>n. if (</a:t>
            </a:r>
            <a:r>
              <a:rPr lang="en-US" sz="2800" dirty="0" err="1" smtClean="0">
                <a:solidFill>
                  <a:srgbClr val="0000FF"/>
                </a:solidFill>
              </a:rPr>
              <a:t>iszero</a:t>
            </a:r>
            <a:r>
              <a:rPr lang="en-US" sz="2800" dirty="0" smtClean="0">
                <a:solidFill>
                  <a:srgbClr val="0000FF"/>
                </a:solidFill>
              </a:rPr>
              <a:t> n) </a:t>
            </a:r>
          </a:p>
          <a:p>
            <a:pPr eaLnBrk="1" hangingPunct="1">
              <a:buFontTx/>
              <a:buNone/>
            </a:pPr>
            <a:r>
              <a:rPr lang="en-US" sz="2800" dirty="0" smtClean="0">
                <a:solidFill>
                  <a:srgbClr val="0000FF"/>
                </a:solidFill>
              </a:rPr>
              <a:t>                          1 </a:t>
            </a:r>
          </a:p>
          <a:p>
            <a:pPr eaLnBrk="1" hangingPunct="1">
              <a:buFontTx/>
              <a:buNone/>
            </a:pPr>
            <a:r>
              <a:rPr lang="en-US" sz="2800" dirty="0" smtClean="0">
                <a:solidFill>
                  <a:srgbClr val="0000FF"/>
                </a:solidFill>
              </a:rPr>
              <a:t>                          ( * n (</a:t>
            </a:r>
            <a:r>
              <a:rPr lang="en-US" sz="2800" dirty="0" smtClean="0">
                <a:solidFill>
                  <a:srgbClr val="FF0066"/>
                </a:solidFill>
              </a:rPr>
              <a:t>fact</a:t>
            </a:r>
            <a:r>
              <a:rPr lang="en-US" sz="2800" dirty="0" smtClean="0">
                <a:solidFill>
                  <a:srgbClr val="0000FF"/>
                </a:solidFill>
              </a:rPr>
              <a:t> (</a:t>
            </a:r>
            <a:r>
              <a:rPr lang="en-US" sz="2800" dirty="0" err="1" smtClean="0">
                <a:solidFill>
                  <a:srgbClr val="0000FF"/>
                </a:solidFill>
              </a:rPr>
              <a:t>dec</a:t>
            </a:r>
            <a:r>
              <a:rPr lang="en-US" sz="2800" dirty="0" smtClean="0">
                <a:solidFill>
                  <a:srgbClr val="0000FF"/>
                </a:solidFill>
              </a:rPr>
              <a:t> n) ) )</a:t>
            </a:r>
          </a:p>
          <a:p>
            <a:pPr eaLnBrk="1" hangingPunct="1">
              <a:buFontTx/>
              <a:buNone/>
            </a:pPr>
            <a:endParaRPr lang="en-US" sz="2800" dirty="0" smtClean="0">
              <a:solidFill>
                <a:srgbClr val="0000FF"/>
              </a:solidFill>
            </a:endParaRPr>
          </a:p>
          <a:p>
            <a:pPr eaLnBrk="1" hangingPunct="1">
              <a:buFontTx/>
              <a:buNone/>
            </a:pPr>
            <a:r>
              <a:rPr lang="en-US" sz="2400" dirty="0" smtClean="0"/>
              <a:t>Problem:  this isn’t a legal lambda expression, we can’t just replace fact on </a:t>
            </a:r>
            <a:r>
              <a:rPr lang="en-US" sz="2400" dirty="0" err="1" smtClean="0"/>
              <a:t>r.h.s</a:t>
            </a:r>
            <a:r>
              <a:rPr lang="en-US" sz="2400" dirty="0" smtClean="0"/>
              <a:t> with its definition.</a:t>
            </a:r>
          </a:p>
          <a:p>
            <a:pPr eaLnBrk="1" hangingPunct="1">
              <a:buFontTx/>
              <a:buNone/>
            </a:pPr>
            <a:endParaRPr lang="en-US" sz="2800" dirty="0" smtClean="0"/>
          </a:p>
          <a:p>
            <a:pPr eaLnBrk="1" hangingPunct="1">
              <a:buFontTx/>
              <a:buNone/>
            </a:pPr>
            <a:endParaRPr lang="en-US" sz="2800" u="sng" dirty="0" smtClean="0"/>
          </a:p>
          <a:p>
            <a:pPr eaLnBrk="1" hangingPunct="1">
              <a:buFontTx/>
              <a:buNone/>
            </a:pPr>
            <a:endParaRPr lang="en-US" sz="2800" u="sng" dirty="0" smtClean="0"/>
          </a:p>
        </p:txBody>
      </p:sp>
      <p:sp>
        <p:nvSpPr>
          <p:cNvPr id="121858" name="Rectangle 2"/>
          <p:cNvSpPr>
            <a:spLocks noGrp="1" noChangeArrowheads="1"/>
          </p:cNvSpPr>
          <p:nvPr>
            <p:ph type="title"/>
          </p:nvPr>
        </p:nvSpPr>
        <p:spPr>
          <a:xfrm>
            <a:off x="457200" y="274638"/>
            <a:ext cx="8229600" cy="715962"/>
          </a:xfrm>
        </p:spPr>
        <p:txBody>
          <a:bodyPr/>
          <a:lstStyle/>
          <a:p>
            <a:pPr eaLnBrk="1" hangingPunct="1"/>
            <a:r>
              <a:rPr lang="en-US" sz="4000" dirty="0" smtClean="0"/>
              <a:t>Example: Factorial</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a:xfrm>
            <a:off x="457200" y="381000"/>
            <a:ext cx="8229600" cy="6096000"/>
          </a:xfrm>
        </p:spPr>
        <p:txBody>
          <a:bodyPr/>
          <a:lstStyle/>
          <a:p>
            <a:pPr eaLnBrk="1" hangingPunct="1">
              <a:buFontTx/>
              <a:buNone/>
            </a:pPr>
            <a:r>
              <a:rPr lang="en-US" dirty="0" smtClean="0">
                <a:solidFill>
                  <a:srgbClr val="0000FF"/>
                </a:solidFill>
              </a:rPr>
              <a:t>define fact = </a:t>
            </a:r>
            <a:r>
              <a:rPr lang="en-US" dirty="0" smtClean="0">
                <a:solidFill>
                  <a:srgbClr val="0000FF"/>
                </a:solidFill>
                <a:sym typeface="Symbol" pitchFamily="18" charset="2"/>
              </a:rPr>
              <a:t></a:t>
            </a:r>
            <a:r>
              <a:rPr lang="en-US" dirty="0" smtClean="0">
                <a:solidFill>
                  <a:srgbClr val="0000FF"/>
                </a:solidFill>
              </a:rPr>
              <a:t>n. if (</a:t>
            </a:r>
            <a:r>
              <a:rPr lang="en-US" dirty="0" err="1" smtClean="0">
                <a:solidFill>
                  <a:srgbClr val="0000FF"/>
                </a:solidFill>
              </a:rPr>
              <a:t>iszero</a:t>
            </a:r>
            <a:r>
              <a:rPr lang="en-US" dirty="0" smtClean="0">
                <a:solidFill>
                  <a:srgbClr val="0000FF"/>
                </a:solidFill>
              </a:rPr>
              <a:t> n) </a:t>
            </a:r>
          </a:p>
          <a:p>
            <a:pPr eaLnBrk="1" hangingPunct="1">
              <a:buFontTx/>
              <a:buNone/>
            </a:pPr>
            <a:r>
              <a:rPr lang="en-US" dirty="0" smtClean="0">
                <a:solidFill>
                  <a:srgbClr val="0000FF"/>
                </a:solidFill>
              </a:rPr>
              <a:t>                          1 </a:t>
            </a:r>
          </a:p>
          <a:p>
            <a:pPr eaLnBrk="1" hangingPunct="1">
              <a:buFontTx/>
              <a:buNone/>
            </a:pPr>
            <a:r>
              <a:rPr lang="en-US" dirty="0" smtClean="0">
                <a:solidFill>
                  <a:srgbClr val="0000FF"/>
                </a:solidFill>
              </a:rPr>
              <a:t>                          ( * n (</a:t>
            </a:r>
            <a:r>
              <a:rPr lang="en-US" dirty="0" smtClean="0">
                <a:solidFill>
                  <a:srgbClr val="FF0066"/>
                </a:solidFill>
              </a:rPr>
              <a:t>fact</a:t>
            </a:r>
            <a:r>
              <a:rPr lang="en-US" dirty="0" smtClean="0">
                <a:solidFill>
                  <a:srgbClr val="0000FF"/>
                </a:solidFill>
              </a:rPr>
              <a:t> (</a:t>
            </a:r>
            <a:r>
              <a:rPr lang="en-US" dirty="0" err="1" smtClean="0">
                <a:solidFill>
                  <a:srgbClr val="0000FF"/>
                </a:solidFill>
              </a:rPr>
              <a:t>dec</a:t>
            </a:r>
            <a:r>
              <a:rPr lang="en-US" dirty="0" smtClean="0">
                <a:solidFill>
                  <a:srgbClr val="0000FF"/>
                </a:solidFill>
              </a:rPr>
              <a:t> n) ) )</a:t>
            </a:r>
          </a:p>
          <a:p>
            <a:pPr eaLnBrk="1" hangingPunct="1">
              <a:buFontTx/>
              <a:buNone/>
            </a:pPr>
            <a:endParaRPr lang="en-US" dirty="0" smtClean="0"/>
          </a:p>
          <a:p>
            <a:pPr eaLnBrk="1" hangingPunct="1">
              <a:buFontTx/>
              <a:buNone/>
            </a:pPr>
            <a:r>
              <a:rPr lang="en-US" dirty="0" smtClean="0"/>
              <a:t>define </a:t>
            </a:r>
          </a:p>
          <a:p>
            <a:pPr eaLnBrk="1" hangingPunct="1">
              <a:buFontTx/>
              <a:buNone/>
            </a:pPr>
            <a:r>
              <a:rPr lang="en-US" dirty="0" smtClean="0"/>
              <a:t>f = </a:t>
            </a:r>
            <a:r>
              <a:rPr lang="en-US" dirty="0" smtClean="0">
                <a:solidFill>
                  <a:srgbClr val="FF0066"/>
                </a:solidFill>
                <a:sym typeface="Symbol" pitchFamily="18" charset="2"/>
              </a:rPr>
              <a:t></a:t>
            </a:r>
            <a:r>
              <a:rPr lang="en-US" dirty="0" smtClean="0">
                <a:solidFill>
                  <a:srgbClr val="FF0066"/>
                </a:solidFill>
              </a:rPr>
              <a:t> g</a:t>
            </a:r>
            <a:r>
              <a:rPr lang="en-US" dirty="0" smtClean="0"/>
              <a:t> . </a:t>
            </a:r>
            <a:r>
              <a:rPr lang="en-US" dirty="0" smtClean="0">
                <a:sym typeface="Symbol" pitchFamily="18" charset="2"/>
              </a:rPr>
              <a:t></a:t>
            </a:r>
            <a:r>
              <a:rPr lang="en-US" dirty="0" smtClean="0"/>
              <a:t>n. if (</a:t>
            </a:r>
            <a:r>
              <a:rPr lang="en-US" dirty="0" err="1" smtClean="0"/>
              <a:t>iszero</a:t>
            </a:r>
            <a:r>
              <a:rPr lang="en-US" dirty="0" smtClean="0"/>
              <a:t> n) 1 (* n ( </a:t>
            </a:r>
            <a:r>
              <a:rPr lang="en-US" u="sng" dirty="0" smtClean="0">
                <a:solidFill>
                  <a:srgbClr val="FF0066"/>
                </a:solidFill>
              </a:rPr>
              <a:t>g</a:t>
            </a:r>
            <a:r>
              <a:rPr lang="en-US" dirty="0" smtClean="0"/>
              <a:t> (</a:t>
            </a:r>
            <a:r>
              <a:rPr lang="en-US" dirty="0" err="1" smtClean="0"/>
              <a:t>dec</a:t>
            </a:r>
            <a:r>
              <a:rPr lang="en-US" dirty="0" smtClean="0"/>
              <a:t> n)))</a:t>
            </a:r>
          </a:p>
          <a:p>
            <a:pPr eaLnBrk="1" hangingPunct="1">
              <a:buFontTx/>
              <a:buNone/>
            </a:pPr>
            <a:endParaRPr lang="en-US" dirty="0" smtClean="0"/>
          </a:p>
          <a:p>
            <a:pPr eaLnBrk="1" hangingPunct="1">
              <a:buFontTx/>
              <a:buNone/>
            </a:pPr>
            <a:r>
              <a:rPr lang="en-US" dirty="0" smtClean="0"/>
              <a:t>Then observe that</a:t>
            </a:r>
          </a:p>
          <a:p>
            <a:pPr eaLnBrk="1" hangingPunct="1">
              <a:buFontTx/>
              <a:buNone/>
            </a:pPr>
            <a:r>
              <a:rPr lang="en-US" dirty="0" smtClean="0">
                <a:solidFill>
                  <a:srgbClr val="0000FF"/>
                </a:solidFill>
              </a:rPr>
              <a:t>fact =  f ( fact )</a:t>
            </a:r>
            <a:r>
              <a:rPr lang="en-US" dirty="0" smtClean="0"/>
              <a:t> </a:t>
            </a:r>
          </a:p>
          <a:p>
            <a:pPr eaLnBrk="1" hangingPunct="1">
              <a:buFontTx/>
              <a:buNone/>
            </a:pPr>
            <a:endParaRPr lang="en-US" sz="2800" dirty="0" smtClean="0"/>
          </a:p>
          <a:p>
            <a:pPr eaLnBrk="1" hangingPunct="1">
              <a:buFontTx/>
              <a:buNone/>
            </a:pPr>
            <a:r>
              <a:rPr lang="en-US" sz="2800" dirty="0" smtClean="0"/>
              <a:t>To see this, evaluate </a:t>
            </a:r>
            <a:r>
              <a:rPr lang="en-US" sz="2800" dirty="0" smtClean="0">
                <a:solidFill>
                  <a:srgbClr val="0000FF"/>
                </a:solidFill>
              </a:rPr>
              <a:t>f fact</a:t>
            </a:r>
            <a:r>
              <a:rPr lang="en-US" sz="2800" dirty="0" smtClean="0"/>
              <a:t> with beta reduction</a:t>
            </a:r>
            <a:r>
              <a:rPr lang="en-US" dirty="0" smtClean="0"/>
              <a:t>  </a:t>
            </a:r>
          </a:p>
        </p:txBody>
      </p:sp>
      <p:sp>
        <p:nvSpPr>
          <p:cNvPr id="122883" name="Line 3"/>
          <p:cNvSpPr>
            <a:spLocks noChangeShapeType="1"/>
          </p:cNvSpPr>
          <p:nvPr/>
        </p:nvSpPr>
        <p:spPr bwMode="auto">
          <a:xfrm>
            <a:off x="4648200" y="1676400"/>
            <a:ext cx="1447800" cy="1143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457200" y="381000"/>
            <a:ext cx="8229600" cy="6096000"/>
          </a:xfrm>
        </p:spPr>
        <p:txBody>
          <a:bodyPr/>
          <a:lstStyle/>
          <a:p>
            <a:pPr eaLnBrk="1" hangingPunct="1">
              <a:buFontTx/>
              <a:buNone/>
            </a:pPr>
            <a:r>
              <a:rPr lang="en-US" smtClean="0">
                <a:solidFill>
                  <a:srgbClr val="0000FF"/>
                </a:solidFill>
              </a:rPr>
              <a:t>define fact = </a:t>
            </a:r>
            <a:r>
              <a:rPr lang="en-US" smtClean="0">
                <a:solidFill>
                  <a:srgbClr val="0000FF"/>
                </a:solidFill>
                <a:sym typeface="Symbol" pitchFamily="18" charset="2"/>
              </a:rPr>
              <a:t></a:t>
            </a:r>
            <a:r>
              <a:rPr lang="en-US" smtClean="0">
                <a:solidFill>
                  <a:srgbClr val="0000FF"/>
                </a:solidFill>
              </a:rPr>
              <a:t>n. if (iszero n) </a:t>
            </a:r>
          </a:p>
          <a:p>
            <a:pPr eaLnBrk="1" hangingPunct="1">
              <a:buFontTx/>
              <a:buNone/>
            </a:pPr>
            <a:r>
              <a:rPr lang="en-US" smtClean="0">
                <a:solidFill>
                  <a:srgbClr val="0000FF"/>
                </a:solidFill>
              </a:rPr>
              <a:t>                          1 </a:t>
            </a:r>
          </a:p>
          <a:p>
            <a:pPr eaLnBrk="1" hangingPunct="1">
              <a:buFontTx/>
              <a:buNone/>
            </a:pPr>
            <a:r>
              <a:rPr lang="en-US" smtClean="0">
                <a:solidFill>
                  <a:srgbClr val="0000FF"/>
                </a:solidFill>
              </a:rPr>
              <a:t>                          ( * n (</a:t>
            </a:r>
            <a:r>
              <a:rPr lang="en-US" smtClean="0">
                <a:solidFill>
                  <a:srgbClr val="FF0066"/>
                </a:solidFill>
              </a:rPr>
              <a:t>fact</a:t>
            </a:r>
            <a:r>
              <a:rPr lang="en-US" smtClean="0">
                <a:solidFill>
                  <a:srgbClr val="0000FF"/>
                </a:solidFill>
              </a:rPr>
              <a:t> (dec n) ) )</a:t>
            </a:r>
          </a:p>
          <a:p>
            <a:pPr eaLnBrk="1" hangingPunct="1">
              <a:buFontTx/>
              <a:buNone/>
            </a:pPr>
            <a:endParaRPr lang="en-US" smtClean="0"/>
          </a:p>
          <a:p>
            <a:pPr eaLnBrk="1" hangingPunct="1">
              <a:buFontTx/>
              <a:buNone/>
            </a:pPr>
            <a:r>
              <a:rPr lang="en-US" smtClean="0"/>
              <a:t>define </a:t>
            </a:r>
          </a:p>
          <a:p>
            <a:pPr eaLnBrk="1" hangingPunct="1">
              <a:buFontTx/>
              <a:buNone/>
            </a:pPr>
            <a:r>
              <a:rPr lang="en-US" smtClean="0"/>
              <a:t>f = </a:t>
            </a:r>
            <a:r>
              <a:rPr lang="en-US" smtClean="0">
                <a:solidFill>
                  <a:srgbClr val="FF0066"/>
                </a:solidFill>
                <a:sym typeface="Symbol" pitchFamily="18" charset="2"/>
              </a:rPr>
              <a:t></a:t>
            </a:r>
            <a:r>
              <a:rPr lang="en-US" smtClean="0">
                <a:solidFill>
                  <a:srgbClr val="FF0066"/>
                </a:solidFill>
              </a:rPr>
              <a:t> g</a:t>
            </a:r>
            <a:r>
              <a:rPr lang="en-US" smtClean="0"/>
              <a:t> . </a:t>
            </a:r>
            <a:r>
              <a:rPr lang="en-US" smtClean="0">
                <a:sym typeface="Symbol" pitchFamily="18" charset="2"/>
              </a:rPr>
              <a:t></a:t>
            </a:r>
            <a:r>
              <a:rPr lang="en-US" smtClean="0"/>
              <a:t>n. if (iszero n) 1 (* n ( </a:t>
            </a:r>
            <a:r>
              <a:rPr lang="en-US" u="sng" smtClean="0">
                <a:solidFill>
                  <a:srgbClr val="FF0066"/>
                </a:solidFill>
              </a:rPr>
              <a:t>g</a:t>
            </a:r>
            <a:r>
              <a:rPr lang="en-US" smtClean="0"/>
              <a:t> (dec n)))</a:t>
            </a:r>
          </a:p>
          <a:p>
            <a:pPr eaLnBrk="1" hangingPunct="1">
              <a:buFontTx/>
              <a:buNone/>
            </a:pPr>
            <a:endParaRPr lang="en-US" smtClean="0"/>
          </a:p>
          <a:p>
            <a:pPr eaLnBrk="1" hangingPunct="1">
              <a:buFontTx/>
              <a:buNone/>
            </a:pPr>
            <a:r>
              <a:rPr lang="en-US" smtClean="0"/>
              <a:t>Then observe that</a:t>
            </a:r>
          </a:p>
          <a:p>
            <a:pPr eaLnBrk="1" hangingPunct="1">
              <a:buFontTx/>
              <a:buNone/>
            </a:pPr>
            <a:r>
              <a:rPr lang="en-US" smtClean="0"/>
              <a:t>fact =  f ( fact ) </a:t>
            </a:r>
          </a:p>
          <a:p>
            <a:pPr eaLnBrk="1" hangingPunct="1">
              <a:buFontTx/>
              <a:buNone/>
            </a:pPr>
            <a:r>
              <a:rPr lang="en-US" sz="3600" smtClean="0">
                <a:solidFill>
                  <a:srgbClr val="FF0066"/>
                </a:solidFill>
              </a:rPr>
              <a:t>fact is a fixed point of f</a:t>
            </a:r>
            <a:r>
              <a:rPr lang="en-US" smtClean="0"/>
              <a:t>  </a:t>
            </a:r>
          </a:p>
        </p:txBody>
      </p:sp>
      <p:sp>
        <p:nvSpPr>
          <p:cNvPr id="123907" name="Line 3"/>
          <p:cNvSpPr>
            <a:spLocks noChangeShapeType="1"/>
          </p:cNvSpPr>
          <p:nvPr/>
        </p:nvSpPr>
        <p:spPr bwMode="auto">
          <a:xfrm>
            <a:off x="4648200" y="1676400"/>
            <a:ext cx="1447800" cy="1143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p:txBody>
          <a:bodyPr/>
          <a:lstStyle/>
          <a:p>
            <a:pPr eaLnBrk="1" hangingPunct="1">
              <a:buFontTx/>
              <a:buNone/>
            </a:pPr>
            <a:endParaRPr lang="en-US" smtClean="0"/>
          </a:p>
          <a:p>
            <a:pPr eaLnBrk="1" hangingPunct="1">
              <a:buFontTx/>
              <a:buNone/>
            </a:pPr>
            <a:r>
              <a:rPr lang="en-US" smtClean="0"/>
              <a:t>Let f x = x*x;  (or f = </a:t>
            </a:r>
            <a:r>
              <a:rPr lang="en-US" smtClean="0">
                <a:sym typeface="Symbol" pitchFamily="18" charset="2"/>
              </a:rPr>
              <a:t></a:t>
            </a:r>
            <a:r>
              <a:rPr lang="en-US" smtClean="0"/>
              <a:t>x.* x x)</a:t>
            </a:r>
          </a:p>
          <a:p>
            <a:pPr eaLnBrk="1" hangingPunct="1">
              <a:buFontTx/>
              <a:buNone/>
            </a:pPr>
            <a:endParaRPr lang="en-US" smtClean="0"/>
          </a:p>
          <a:p>
            <a:pPr eaLnBrk="1" hangingPunct="1">
              <a:buFontTx/>
              <a:buNone/>
            </a:pPr>
            <a:r>
              <a:rPr lang="en-US" smtClean="0"/>
              <a:t>A fixed-point of f is a value x</a:t>
            </a:r>
            <a:r>
              <a:rPr lang="en-US" baseline="-25000" smtClean="0"/>
              <a:t>fix</a:t>
            </a:r>
            <a:r>
              <a:rPr lang="en-US" smtClean="0"/>
              <a:t> that satisfies </a:t>
            </a:r>
          </a:p>
          <a:p>
            <a:pPr eaLnBrk="1" hangingPunct="1">
              <a:buFontTx/>
              <a:buNone/>
            </a:pPr>
            <a:r>
              <a:rPr lang="en-US" smtClean="0"/>
              <a:t>x</a:t>
            </a:r>
            <a:r>
              <a:rPr lang="en-US" baseline="-25000" smtClean="0"/>
              <a:t>fix</a:t>
            </a:r>
            <a:r>
              <a:rPr lang="en-US" smtClean="0"/>
              <a:t> =  f (x</a:t>
            </a:r>
            <a:r>
              <a:rPr lang="en-US" baseline="-25000" smtClean="0"/>
              <a:t>fix</a:t>
            </a:r>
            <a:r>
              <a:rPr lang="en-US" smtClean="0"/>
              <a:t> )</a:t>
            </a:r>
          </a:p>
          <a:p>
            <a:pPr eaLnBrk="1" hangingPunct="1">
              <a:buFontTx/>
              <a:buNone/>
            </a:pPr>
            <a:endParaRPr lang="en-US" smtClean="0"/>
          </a:p>
          <a:p>
            <a:pPr eaLnBrk="1" hangingPunct="1">
              <a:buFontTx/>
              <a:buNone/>
            </a:pPr>
            <a:r>
              <a:rPr lang="en-US" smtClean="0"/>
              <a:t>For f, there are two fixed points: 0 and 1.</a:t>
            </a:r>
          </a:p>
        </p:txBody>
      </p:sp>
      <p:sp>
        <p:nvSpPr>
          <p:cNvPr id="124930" name="Rectangle 2"/>
          <p:cNvSpPr>
            <a:spLocks noGrp="1" noChangeArrowheads="1"/>
          </p:cNvSpPr>
          <p:nvPr>
            <p:ph type="title"/>
          </p:nvPr>
        </p:nvSpPr>
        <p:spPr/>
        <p:txBody>
          <a:bodyPr/>
          <a:lstStyle/>
          <a:p>
            <a:pPr eaLnBrk="1" hangingPunct="1"/>
            <a:r>
              <a:rPr lang="en-US" smtClean="0"/>
              <a:t>Aside on fixed points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457200" y="609600"/>
            <a:ext cx="8229600" cy="5715000"/>
          </a:xfrm>
        </p:spPr>
        <p:txBody>
          <a:bodyPr/>
          <a:lstStyle/>
          <a:p>
            <a:pPr eaLnBrk="1" hangingPunct="1">
              <a:lnSpc>
                <a:spcPct val="90000"/>
              </a:lnSpc>
              <a:buFontTx/>
              <a:buNone/>
            </a:pPr>
            <a:r>
              <a:rPr lang="en-US" smtClean="0"/>
              <a:t>Note that a function may have </a:t>
            </a:r>
          </a:p>
          <a:p>
            <a:pPr eaLnBrk="1" hangingPunct="1">
              <a:lnSpc>
                <a:spcPct val="90000"/>
              </a:lnSpc>
            </a:pPr>
            <a:r>
              <a:rPr lang="en-US" smtClean="0"/>
              <a:t>no fixed points </a:t>
            </a:r>
          </a:p>
          <a:p>
            <a:pPr lvl="1" eaLnBrk="1" hangingPunct="1">
              <a:lnSpc>
                <a:spcPct val="90000"/>
              </a:lnSpc>
            </a:pPr>
            <a:r>
              <a:rPr lang="en-US" smtClean="0"/>
              <a:t>  f x  = x+1</a:t>
            </a:r>
          </a:p>
          <a:p>
            <a:pPr eaLnBrk="1" hangingPunct="1">
              <a:lnSpc>
                <a:spcPct val="90000"/>
              </a:lnSpc>
            </a:pPr>
            <a:r>
              <a:rPr lang="en-US" smtClean="0"/>
              <a:t>a unique fixed  point </a:t>
            </a:r>
          </a:p>
          <a:p>
            <a:pPr lvl="1" eaLnBrk="1" hangingPunct="1">
              <a:lnSpc>
                <a:spcPct val="90000"/>
              </a:lnSpc>
            </a:pPr>
            <a:r>
              <a:rPr lang="en-US" smtClean="0"/>
              <a:t>  f  x   =   -x</a:t>
            </a:r>
          </a:p>
          <a:p>
            <a:pPr lvl="1" eaLnBrk="1" hangingPunct="1">
              <a:lnSpc>
                <a:spcPct val="90000"/>
              </a:lnSpc>
            </a:pPr>
            <a:r>
              <a:rPr lang="en-US" smtClean="0"/>
              <a:t>   x</a:t>
            </a:r>
            <a:r>
              <a:rPr lang="en-US" baseline="-25000" smtClean="0"/>
              <a:t>fix</a:t>
            </a:r>
            <a:r>
              <a:rPr lang="en-US" smtClean="0"/>
              <a:t> = 0</a:t>
            </a:r>
          </a:p>
          <a:p>
            <a:pPr eaLnBrk="1" hangingPunct="1">
              <a:lnSpc>
                <a:spcPct val="90000"/>
              </a:lnSpc>
            </a:pPr>
            <a:r>
              <a:rPr lang="en-US" smtClean="0"/>
              <a:t>a finite number of fixed points </a:t>
            </a:r>
          </a:p>
          <a:p>
            <a:pPr lvl="1" eaLnBrk="1" hangingPunct="1">
              <a:lnSpc>
                <a:spcPct val="90000"/>
              </a:lnSpc>
            </a:pPr>
            <a:r>
              <a:rPr lang="en-US" smtClean="0"/>
              <a:t>f x = x*x</a:t>
            </a:r>
          </a:p>
          <a:p>
            <a:pPr lvl="1" eaLnBrk="1" hangingPunct="1">
              <a:lnSpc>
                <a:spcPct val="90000"/>
              </a:lnSpc>
            </a:pPr>
            <a:r>
              <a:rPr lang="en-US" smtClean="0"/>
              <a:t>x</a:t>
            </a:r>
            <a:r>
              <a:rPr lang="en-US" baseline="-25000" smtClean="0"/>
              <a:t>fix</a:t>
            </a:r>
            <a:r>
              <a:rPr lang="en-US" smtClean="0"/>
              <a:t> = 0, x</a:t>
            </a:r>
            <a:r>
              <a:rPr lang="en-US" baseline="-25000" smtClean="0"/>
              <a:t>fix</a:t>
            </a:r>
            <a:r>
              <a:rPr lang="en-US" smtClean="0"/>
              <a:t> = 1 </a:t>
            </a:r>
          </a:p>
          <a:p>
            <a:pPr eaLnBrk="1" hangingPunct="1">
              <a:lnSpc>
                <a:spcPct val="90000"/>
              </a:lnSpc>
            </a:pPr>
            <a:r>
              <a:rPr lang="en-US" smtClean="0"/>
              <a:t>an infinite number of fixed points </a:t>
            </a:r>
          </a:p>
          <a:p>
            <a:pPr lvl="1" eaLnBrk="1" hangingPunct="1">
              <a:lnSpc>
                <a:spcPct val="90000"/>
              </a:lnSpc>
            </a:pPr>
            <a:r>
              <a:rPr lang="en-US" smtClean="0"/>
              <a:t>f x = x</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457200" y="457200"/>
            <a:ext cx="8229600" cy="5668963"/>
          </a:xfrm>
        </p:spPr>
        <p:txBody>
          <a:bodyPr/>
          <a:lstStyle/>
          <a:p>
            <a:pPr eaLnBrk="1" hangingPunct="1">
              <a:buFontTx/>
              <a:buNone/>
            </a:pPr>
            <a:r>
              <a:rPr lang="en-US" dirty="0" smtClean="0"/>
              <a:t>Back to our example:</a:t>
            </a:r>
          </a:p>
          <a:p>
            <a:pPr eaLnBrk="1" hangingPunct="1">
              <a:buFontTx/>
              <a:buNone/>
            </a:pPr>
            <a:r>
              <a:rPr lang="en-US" dirty="0" smtClean="0"/>
              <a:t>f = </a:t>
            </a:r>
            <a:r>
              <a:rPr lang="en-US" dirty="0" smtClean="0">
                <a:sym typeface="Symbol" pitchFamily="18" charset="2"/>
              </a:rPr>
              <a:t></a:t>
            </a:r>
            <a:r>
              <a:rPr lang="en-US" dirty="0" smtClean="0"/>
              <a:t> g . </a:t>
            </a:r>
            <a:r>
              <a:rPr lang="en-US" dirty="0" smtClean="0">
                <a:sym typeface="Symbol" pitchFamily="18" charset="2"/>
              </a:rPr>
              <a:t></a:t>
            </a:r>
            <a:r>
              <a:rPr lang="en-US" dirty="0" smtClean="0"/>
              <a:t>n. if (</a:t>
            </a:r>
            <a:r>
              <a:rPr lang="en-US" dirty="0" err="1" smtClean="0"/>
              <a:t>iszero</a:t>
            </a:r>
            <a:r>
              <a:rPr lang="en-US" dirty="0" smtClean="0"/>
              <a:t> n) 1 (* n ( </a:t>
            </a:r>
            <a:r>
              <a:rPr lang="en-US" u="sng" dirty="0" smtClean="0"/>
              <a:t>g</a:t>
            </a:r>
            <a:r>
              <a:rPr lang="en-US" dirty="0" smtClean="0">
                <a:solidFill>
                  <a:srgbClr val="0000FF"/>
                </a:solidFill>
              </a:rPr>
              <a:t> </a:t>
            </a:r>
            <a:r>
              <a:rPr lang="en-US" dirty="0" smtClean="0"/>
              <a:t>(</a:t>
            </a:r>
            <a:r>
              <a:rPr lang="en-US" dirty="0" err="1" smtClean="0"/>
              <a:t>dec</a:t>
            </a:r>
            <a:r>
              <a:rPr lang="en-US" dirty="0" smtClean="0"/>
              <a:t> n)))</a:t>
            </a:r>
          </a:p>
          <a:p>
            <a:pPr eaLnBrk="1" hangingPunct="1">
              <a:buFontTx/>
              <a:buNone/>
            </a:pPr>
            <a:r>
              <a:rPr lang="en-US" dirty="0" smtClean="0"/>
              <a:t>fact =  f ( fact ) </a:t>
            </a:r>
          </a:p>
          <a:p>
            <a:pPr eaLnBrk="1" hangingPunct="1">
              <a:buFontTx/>
              <a:buNone/>
            </a:pPr>
            <a:endParaRPr lang="en-US" dirty="0" smtClean="0"/>
          </a:p>
          <a:p>
            <a:pPr eaLnBrk="1" hangingPunct="1">
              <a:buFontTx/>
              <a:buNone/>
            </a:pPr>
            <a:r>
              <a:rPr lang="en-US" dirty="0" smtClean="0"/>
              <a:t>So the function we want to define, fact is the fixed point of f</a:t>
            </a:r>
          </a:p>
          <a:p>
            <a:pPr eaLnBrk="1" hangingPunct="1">
              <a:buFontTx/>
              <a:buNone/>
            </a:pPr>
            <a:r>
              <a:rPr lang="en-US" dirty="0" smtClean="0">
                <a:solidFill>
                  <a:schemeClr val="accent2"/>
                </a:solidFill>
              </a:rPr>
              <a:t>Here, the fixed point is a function.</a:t>
            </a:r>
          </a:p>
          <a:p>
            <a:pPr eaLnBrk="1" hangingPunct="1">
              <a:buFontTx/>
              <a:buNone/>
            </a:pPr>
            <a:r>
              <a:rPr lang="en-US" dirty="0" smtClean="0"/>
              <a:t>We still have the same issues about existence, uniqueness, etc. of fixed points</a:t>
            </a:r>
          </a:p>
          <a:p>
            <a:pPr eaLnBrk="1" hangingPunct="1"/>
            <a:endParaRPr lang="en-US" dirty="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eaLnBrk="1" hangingPunct="1">
              <a:lnSpc>
                <a:spcPct val="80000"/>
              </a:lnSpc>
            </a:pPr>
            <a:r>
              <a:rPr lang="en-US" sz="2800" smtClean="0"/>
              <a:t>Allows recursive functions to be expressed</a:t>
            </a:r>
          </a:p>
          <a:p>
            <a:pPr eaLnBrk="1" hangingPunct="1">
              <a:lnSpc>
                <a:spcPct val="80000"/>
              </a:lnSpc>
              <a:buFontTx/>
              <a:buNone/>
            </a:pPr>
            <a:endParaRPr lang="en-US" sz="2800" smtClean="0"/>
          </a:p>
          <a:p>
            <a:pPr eaLnBrk="1" hangingPunct="1">
              <a:lnSpc>
                <a:spcPct val="80000"/>
              </a:lnSpc>
              <a:buFontTx/>
              <a:buNone/>
            </a:pPr>
            <a:r>
              <a:rPr lang="en-US" smtClean="0">
                <a:solidFill>
                  <a:srgbClr val="0000FF"/>
                </a:solidFill>
              </a:rPr>
              <a:t>Y = </a:t>
            </a:r>
            <a:r>
              <a:rPr lang="en-US" smtClean="0">
                <a:solidFill>
                  <a:srgbClr val="0000FF"/>
                </a:solidFill>
                <a:sym typeface="Symbol" pitchFamily="18" charset="2"/>
              </a:rPr>
              <a:t></a:t>
            </a:r>
            <a:r>
              <a:rPr lang="en-US" smtClean="0">
                <a:solidFill>
                  <a:srgbClr val="0000FF"/>
                </a:solidFill>
              </a:rPr>
              <a:t>h.( </a:t>
            </a:r>
            <a:r>
              <a:rPr lang="en-US" smtClean="0">
                <a:solidFill>
                  <a:srgbClr val="0000FF"/>
                </a:solidFill>
                <a:sym typeface="Symbol" pitchFamily="18" charset="2"/>
              </a:rPr>
              <a:t></a:t>
            </a:r>
            <a:r>
              <a:rPr lang="en-US" smtClean="0">
                <a:solidFill>
                  <a:srgbClr val="0000FF"/>
                </a:solidFill>
              </a:rPr>
              <a:t>x . h(x x) )( </a:t>
            </a:r>
            <a:r>
              <a:rPr lang="en-US" smtClean="0">
                <a:solidFill>
                  <a:srgbClr val="0000FF"/>
                </a:solidFill>
                <a:sym typeface="Symbol" pitchFamily="18" charset="2"/>
              </a:rPr>
              <a:t></a:t>
            </a:r>
            <a:r>
              <a:rPr lang="en-US" smtClean="0">
                <a:solidFill>
                  <a:srgbClr val="0000FF"/>
                </a:solidFill>
              </a:rPr>
              <a:t>x. h(x x) )</a:t>
            </a:r>
          </a:p>
          <a:p>
            <a:pPr eaLnBrk="1" hangingPunct="1">
              <a:lnSpc>
                <a:spcPct val="80000"/>
              </a:lnSpc>
              <a:buFontTx/>
              <a:buNone/>
            </a:pPr>
            <a:endParaRPr lang="en-US" smtClean="0">
              <a:solidFill>
                <a:srgbClr val="0000FF"/>
              </a:solidFill>
            </a:endParaRPr>
          </a:p>
          <a:p>
            <a:pPr eaLnBrk="1" hangingPunct="1">
              <a:lnSpc>
                <a:spcPct val="80000"/>
              </a:lnSpc>
            </a:pPr>
            <a:r>
              <a:rPr lang="en-US" sz="2800" smtClean="0"/>
              <a:t>It is not easy to see where this came from, but the important property is</a:t>
            </a:r>
          </a:p>
          <a:p>
            <a:pPr eaLnBrk="1" hangingPunct="1">
              <a:lnSpc>
                <a:spcPct val="80000"/>
              </a:lnSpc>
            </a:pPr>
            <a:endParaRPr lang="en-US" sz="2800" smtClean="0"/>
          </a:p>
          <a:p>
            <a:pPr lvl="2" eaLnBrk="1" hangingPunct="1">
              <a:lnSpc>
                <a:spcPct val="80000"/>
              </a:lnSpc>
              <a:buFontTx/>
              <a:buNone/>
            </a:pPr>
            <a:r>
              <a:rPr lang="en-US" sz="3200" smtClean="0">
                <a:solidFill>
                  <a:srgbClr val="0000FF"/>
                </a:solidFill>
              </a:rPr>
              <a:t>Y f = f (Y f)</a:t>
            </a:r>
          </a:p>
          <a:p>
            <a:pPr lvl="2" eaLnBrk="1" hangingPunct="1">
              <a:lnSpc>
                <a:spcPct val="80000"/>
              </a:lnSpc>
              <a:buFontTx/>
              <a:buNone/>
            </a:pPr>
            <a:r>
              <a:rPr lang="en-US" sz="3200" smtClean="0"/>
              <a:t>		</a:t>
            </a:r>
          </a:p>
          <a:p>
            <a:pPr lvl="2" eaLnBrk="1" hangingPunct="1">
              <a:lnSpc>
                <a:spcPct val="80000"/>
              </a:lnSpc>
              <a:buFontTx/>
              <a:buNone/>
            </a:pPr>
            <a:r>
              <a:rPr lang="en-US" sz="3200" smtClean="0">
                <a:solidFill>
                  <a:srgbClr val="FF0066"/>
                </a:solidFill>
              </a:rPr>
              <a:t>Y f is a fixed point of f  !!!!</a:t>
            </a:r>
          </a:p>
        </p:txBody>
      </p:sp>
      <p:sp>
        <p:nvSpPr>
          <p:cNvPr id="128002" name="Rectangle 2"/>
          <p:cNvSpPr>
            <a:spLocks noGrp="1" noChangeArrowheads="1"/>
          </p:cNvSpPr>
          <p:nvPr>
            <p:ph type="title"/>
          </p:nvPr>
        </p:nvSpPr>
        <p:spPr/>
        <p:txBody>
          <a:bodyPr/>
          <a:lstStyle/>
          <a:p>
            <a:pPr eaLnBrk="1" hangingPunct="1"/>
            <a:r>
              <a:rPr lang="en-US" dirty="0" smtClean="0"/>
              <a:t>Y-</a:t>
            </a:r>
            <a:r>
              <a:rPr lang="en-US" dirty="0" err="1" smtClean="0"/>
              <a:t>combinator</a:t>
            </a:r>
            <a:endParaRPr lang="en-US"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idx="1"/>
          </p:nvPr>
        </p:nvSpPr>
        <p:spPr>
          <a:xfrm>
            <a:off x="457200" y="1066800"/>
            <a:ext cx="8229600" cy="5059363"/>
          </a:xfrm>
        </p:spPr>
        <p:txBody>
          <a:bodyPr/>
          <a:lstStyle/>
          <a:p>
            <a:pPr eaLnBrk="1" hangingPunct="1">
              <a:buFontTx/>
              <a:buNone/>
            </a:pPr>
            <a:endParaRPr lang="en-US" smtClean="0"/>
          </a:p>
          <a:p>
            <a:pPr eaLnBrk="1" hangingPunct="1">
              <a:buFontTx/>
              <a:buNone/>
            </a:pPr>
            <a:r>
              <a:rPr lang="en-US" smtClean="0"/>
              <a:t>	Y f</a:t>
            </a:r>
          </a:p>
          <a:p>
            <a:pPr eaLnBrk="1" hangingPunct="1">
              <a:buFontTx/>
              <a:buNone/>
            </a:pPr>
            <a:endParaRPr lang="en-US" smtClean="0"/>
          </a:p>
        </p:txBody>
      </p:sp>
      <p:sp>
        <p:nvSpPr>
          <p:cNvPr id="1083395"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Proof that </a:t>
            </a:r>
            <a:r>
              <a:rPr lang="en-US" sz="4800" smtClean="0"/>
              <a:t>Y f = f (Y f)</a:t>
            </a:r>
            <a:br>
              <a:rPr lang="en-US" sz="4800" smtClean="0"/>
            </a:br>
            <a:endParaRPr lang="en-US" sz="480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idx="1"/>
          </p:nvPr>
        </p:nvSpPr>
        <p:spPr>
          <a:xfrm>
            <a:off x="457200" y="1066800"/>
            <a:ext cx="8229600" cy="5059363"/>
          </a:xfrm>
        </p:spPr>
        <p:txBody>
          <a:bodyPr/>
          <a:lstStyle/>
          <a:p>
            <a:pPr eaLnBrk="1" hangingPunct="1">
              <a:buFontTx/>
              <a:buNone/>
            </a:pPr>
            <a:endParaRPr lang="en-US" smtClean="0"/>
          </a:p>
          <a:p>
            <a:pPr eaLnBrk="1" hangingPunct="1">
              <a:buFontTx/>
              <a:buNone/>
            </a:pPr>
            <a:r>
              <a:rPr lang="en-US" smtClean="0"/>
              <a:t>	Y f</a:t>
            </a:r>
          </a:p>
          <a:p>
            <a:pPr eaLnBrk="1" hangingPunct="1">
              <a:buFontTx/>
              <a:buNone/>
            </a:pPr>
            <a:r>
              <a:rPr lang="en-US" smtClean="0"/>
              <a:t>=  definition of Y</a:t>
            </a:r>
            <a:endParaRPr lang="en-US" smtClean="0">
              <a:sym typeface="Symbol" pitchFamily="18" charset="2"/>
            </a:endParaRPr>
          </a:p>
          <a:p>
            <a:pPr eaLnBrk="1" hangingPunct="1">
              <a:buFontTx/>
              <a:buNone/>
            </a:pPr>
            <a:r>
              <a:rPr lang="en-US" smtClean="0">
                <a:sym typeface="Symbol" pitchFamily="18" charset="2"/>
              </a:rPr>
              <a:t>	(</a:t>
            </a:r>
            <a:r>
              <a:rPr lang="en-US" smtClean="0"/>
              <a:t>h. ( </a:t>
            </a:r>
            <a:r>
              <a:rPr lang="en-US" smtClean="0">
                <a:sym typeface="Symbol" pitchFamily="18" charset="2"/>
              </a:rPr>
              <a:t></a:t>
            </a:r>
            <a:r>
              <a:rPr lang="en-US" smtClean="0"/>
              <a:t>x. h(x x) )( </a:t>
            </a:r>
            <a:r>
              <a:rPr lang="en-US" smtClean="0">
                <a:sym typeface="Symbol" pitchFamily="18" charset="2"/>
              </a:rPr>
              <a:t></a:t>
            </a:r>
            <a:r>
              <a:rPr lang="en-US" smtClean="0"/>
              <a:t>x. h(x x) ))   f</a:t>
            </a:r>
          </a:p>
          <a:p>
            <a:pPr eaLnBrk="1" hangingPunct="1">
              <a:buFontTx/>
              <a:buNone/>
            </a:pPr>
            <a:endParaRPr lang="en-US" smtClean="0"/>
          </a:p>
        </p:txBody>
      </p:sp>
      <p:sp>
        <p:nvSpPr>
          <p:cNvPr id="1084419"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Proof that </a:t>
            </a:r>
            <a:r>
              <a:rPr lang="en-US" sz="4800" smtClean="0"/>
              <a:t>Y f = f (Y f)</a:t>
            </a:r>
            <a:br>
              <a:rPr lang="en-US" sz="4800" smtClean="0"/>
            </a:br>
            <a:endParaRPr lang="en-US" sz="4800"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idx="1"/>
          </p:nvPr>
        </p:nvSpPr>
        <p:spPr>
          <a:xfrm>
            <a:off x="457200" y="1066800"/>
            <a:ext cx="8229600" cy="5059363"/>
          </a:xfrm>
        </p:spPr>
        <p:txBody>
          <a:bodyPr/>
          <a:lstStyle/>
          <a:p>
            <a:pPr eaLnBrk="1" hangingPunct="1">
              <a:buFontTx/>
              <a:buNone/>
            </a:pPr>
            <a:endParaRPr lang="en-US" smtClean="0"/>
          </a:p>
          <a:p>
            <a:pPr eaLnBrk="1" hangingPunct="1">
              <a:buFontTx/>
              <a:buNone/>
            </a:pPr>
            <a:r>
              <a:rPr lang="en-US" smtClean="0"/>
              <a:t>	Y f</a:t>
            </a:r>
          </a:p>
          <a:p>
            <a:pPr eaLnBrk="1" hangingPunct="1">
              <a:buFontTx/>
              <a:buNone/>
            </a:pPr>
            <a:r>
              <a:rPr lang="en-US" smtClean="0"/>
              <a:t>=  definition of Y</a:t>
            </a:r>
            <a:endParaRPr lang="en-US" smtClean="0">
              <a:sym typeface="Symbol" pitchFamily="18" charset="2"/>
            </a:endParaRPr>
          </a:p>
          <a:p>
            <a:pPr eaLnBrk="1" hangingPunct="1">
              <a:buFontTx/>
              <a:buNone/>
            </a:pPr>
            <a:r>
              <a:rPr lang="en-US" smtClean="0">
                <a:sym typeface="Symbol" pitchFamily="18" charset="2"/>
              </a:rPr>
              <a:t>	</a:t>
            </a:r>
            <a:r>
              <a:rPr lang="en-US" smtClean="0">
                <a:solidFill>
                  <a:srgbClr val="FF0066"/>
                </a:solidFill>
                <a:sym typeface="Symbol" pitchFamily="18" charset="2"/>
              </a:rPr>
              <a:t>(</a:t>
            </a:r>
            <a:r>
              <a:rPr lang="en-US" smtClean="0">
                <a:sym typeface="Symbol" pitchFamily="18" charset="2"/>
              </a:rPr>
              <a:t> </a:t>
            </a:r>
            <a:r>
              <a:rPr lang="en-US" smtClean="0">
                <a:solidFill>
                  <a:srgbClr val="FF0066"/>
                </a:solidFill>
                <a:sym typeface="Symbol" pitchFamily="18" charset="2"/>
              </a:rPr>
              <a:t></a:t>
            </a:r>
            <a:r>
              <a:rPr lang="en-US" smtClean="0">
                <a:solidFill>
                  <a:srgbClr val="FF0066"/>
                </a:solidFill>
              </a:rPr>
              <a:t>h.( </a:t>
            </a:r>
            <a:r>
              <a:rPr lang="en-US" smtClean="0">
                <a:solidFill>
                  <a:srgbClr val="FF0066"/>
                </a:solidFill>
                <a:sym typeface="Symbol" pitchFamily="18" charset="2"/>
              </a:rPr>
              <a:t></a:t>
            </a:r>
            <a:r>
              <a:rPr lang="en-US" smtClean="0">
                <a:solidFill>
                  <a:srgbClr val="FF0066"/>
                </a:solidFill>
              </a:rPr>
              <a:t>x. </a:t>
            </a:r>
            <a:r>
              <a:rPr lang="en-US" smtClean="0">
                <a:solidFill>
                  <a:srgbClr val="66FF33"/>
                </a:solidFill>
              </a:rPr>
              <a:t>h</a:t>
            </a:r>
            <a:r>
              <a:rPr lang="en-US" smtClean="0">
                <a:solidFill>
                  <a:srgbClr val="FF0066"/>
                </a:solidFill>
              </a:rPr>
              <a:t>(x x) )( </a:t>
            </a:r>
            <a:r>
              <a:rPr lang="en-US" smtClean="0">
                <a:solidFill>
                  <a:srgbClr val="FF0066"/>
                </a:solidFill>
                <a:sym typeface="Symbol" pitchFamily="18" charset="2"/>
              </a:rPr>
              <a:t></a:t>
            </a:r>
            <a:r>
              <a:rPr lang="en-US" smtClean="0">
                <a:solidFill>
                  <a:srgbClr val="FF0066"/>
                </a:solidFill>
              </a:rPr>
              <a:t>x. </a:t>
            </a:r>
            <a:r>
              <a:rPr lang="en-US" smtClean="0">
                <a:solidFill>
                  <a:srgbClr val="66FF33"/>
                </a:solidFill>
              </a:rPr>
              <a:t>h</a:t>
            </a:r>
            <a:r>
              <a:rPr lang="en-US" smtClean="0">
                <a:solidFill>
                  <a:srgbClr val="FF0066"/>
                </a:solidFill>
              </a:rPr>
              <a:t>(x x) ) )  f</a:t>
            </a:r>
          </a:p>
          <a:p>
            <a:pPr eaLnBrk="1" hangingPunct="1">
              <a:buFontTx/>
              <a:buNone/>
            </a:pPr>
            <a:r>
              <a:rPr lang="en-US" smtClean="0">
                <a:sym typeface="Wingdings" pitchFamily="2" charset="2"/>
              </a:rPr>
              <a:t></a:t>
            </a:r>
            <a:r>
              <a:rPr lang="en-US" baseline="-25000" smtClean="0">
                <a:sym typeface="Symbol" pitchFamily="18" charset="2"/>
              </a:rPr>
              <a:t></a:t>
            </a:r>
            <a:endParaRPr lang="en-US" sz="2000" smtClean="0"/>
          </a:p>
          <a:p>
            <a:pPr eaLnBrk="1" hangingPunct="1">
              <a:buFontTx/>
              <a:buNone/>
            </a:pPr>
            <a:r>
              <a:rPr lang="en-US" smtClean="0"/>
              <a:t>	</a:t>
            </a:r>
            <a:r>
              <a:rPr lang="en-US" smtClean="0">
                <a:solidFill>
                  <a:srgbClr val="0000FF"/>
                </a:solidFill>
              </a:rPr>
              <a:t>( </a:t>
            </a:r>
            <a:r>
              <a:rPr lang="en-US" smtClean="0">
                <a:solidFill>
                  <a:srgbClr val="0000FF"/>
                </a:solidFill>
                <a:sym typeface="Symbol" pitchFamily="18" charset="2"/>
              </a:rPr>
              <a:t></a:t>
            </a:r>
            <a:r>
              <a:rPr lang="en-US" smtClean="0">
                <a:solidFill>
                  <a:srgbClr val="0000FF"/>
                </a:solidFill>
              </a:rPr>
              <a:t>x. f(x x) )( </a:t>
            </a:r>
            <a:r>
              <a:rPr lang="en-US" smtClean="0">
                <a:solidFill>
                  <a:srgbClr val="0000FF"/>
                </a:solidFill>
                <a:sym typeface="Symbol" pitchFamily="18" charset="2"/>
              </a:rPr>
              <a:t></a:t>
            </a:r>
            <a:r>
              <a:rPr lang="en-US" smtClean="0">
                <a:solidFill>
                  <a:srgbClr val="0000FF"/>
                </a:solidFill>
              </a:rPr>
              <a:t>x. f(x x) )</a:t>
            </a:r>
          </a:p>
          <a:p>
            <a:pPr eaLnBrk="1" hangingPunct="1">
              <a:buFontTx/>
              <a:buNone/>
            </a:pPr>
            <a:endParaRPr lang="en-US" smtClean="0"/>
          </a:p>
        </p:txBody>
      </p:sp>
      <p:sp>
        <p:nvSpPr>
          <p:cNvPr id="1085443"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Proof that </a:t>
            </a:r>
            <a:r>
              <a:rPr lang="en-US" sz="4800" smtClean="0"/>
              <a:t>Y f = f (Y f)</a:t>
            </a:r>
            <a:br>
              <a:rPr lang="en-US" sz="4800" smtClean="0"/>
            </a:br>
            <a:endParaRPr lang="en-US" sz="4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idx="1"/>
          </p:nvPr>
        </p:nvSpPr>
        <p:spPr>
          <a:xfrm>
            <a:off x="457200" y="1371600"/>
            <a:ext cx="8229600" cy="4754563"/>
          </a:xfrm>
        </p:spPr>
        <p:txBody>
          <a:bodyPr/>
          <a:lstStyle/>
          <a:p>
            <a:pPr eaLnBrk="1" hangingPunct="1">
              <a:buFontTx/>
              <a:buNone/>
            </a:pPr>
            <a:endParaRPr lang="en-US" i="1" smtClean="0"/>
          </a:p>
          <a:p>
            <a:pPr eaLnBrk="1" hangingPunct="1">
              <a:buFontTx/>
              <a:buNone/>
            </a:pPr>
            <a:r>
              <a:rPr lang="en-US" i="1" smtClean="0"/>
              <a:t>expr</a:t>
            </a:r>
            <a:r>
              <a:rPr lang="en-US" smtClean="0"/>
              <a:t> ::=  </a:t>
            </a:r>
            <a:r>
              <a:rPr lang="en-US" i="1" smtClean="0">
                <a:solidFill>
                  <a:srgbClr val="0066FF"/>
                </a:solidFill>
              </a:rPr>
              <a:t>var</a:t>
            </a:r>
            <a:r>
              <a:rPr lang="en-US" smtClean="0">
                <a:solidFill>
                  <a:srgbClr val="0066FF"/>
                </a:solidFill>
              </a:rPr>
              <a:t> </a:t>
            </a:r>
            <a:r>
              <a:rPr lang="en-US" smtClean="0"/>
              <a:t>    //lower case identifier</a:t>
            </a:r>
          </a:p>
          <a:p>
            <a:pPr eaLnBrk="1" hangingPunct="1">
              <a:buFontTx/>
              <a:buNone/>
            </a:pPr>
            <a:r>
              <a:rPr lang="en-US" smtClean="0"/>
              <a:t>            | </a:t>
            </a:r>
            <a:r>
              <a:rPr lang="en-US" i="1" smtClean="0">
                <a:solidFill>
                  <a:srgbClr val="0066FF"/>
                </a:solidFill>
              </a:rPr>
              <a:t>const</a:t>
            </a:r>
            <a:r>
              <a:rPr lang="en-US" smtClean="0"/>
              <a:t>  //predefined objects</a:t>
            </a:r>
          </a:p>
          <a:p>
            <a:pPr eaLnBrk="1" hangingPunct="1">
              <a:buFontTx/>
              <a:buNone/>
            </a:pPr>
            <a:r>
              <a:rPr lang="en-US" smtClean="0"/>
              <a:t>            | </a:t>
            </a:r>
            <a:r>
              <a:rPr lang="en-US" smtClean="0">
                <a:solidFill>
                  <a:srgbClr val="0066FF"/>
                </a:solidFill>
              </a:rPr>
              <a:t>(</a:t>
            </a:r>
            <a:r>
              <a:rPr lang="en-US" smtClean="0"/>
              <a:t> </a:t>
            </a:r>
            <a:r>
              <a:rPr lang="en-US" i="1" smtClean="0"/>
              <a:t>expr expr</a:t>
            </a:r>
            <a:r>
              <a:rPr lang="en-US" smtClean="0"/>
              <a:t> </a:t>
            </a:r>
            <a:r>
              <a:rPr lang="en-US" smtClean="0">
                <a:solidFill>
                  <a:srgbClr val="0066FF"/>
                </a:solidFill>
              </a:rPr>
              <a:t>)</a:t>
            </a:r>
            <a:r>
              <a:rPr lang="en-US" smtClean="0"/>
              <a:t> //application</a:t>
            </a:r>
          </a:p>
          <a:p>
            <a:pPr eaLnBrk="1" hangingPunct="1">
              <a:buFontTx/>
              <a:buNone/>
            </a:pPr>
            <a:r>
              <a:rPr lang="en-US" smtClean="0"/>
              <a:t>            | </a:t>
            </a:r>
            <a:r>
              <a:rPr lang="en-US" smtClean="0">
                <a:solidFill>
                  <a:srgbClr val="0066FF"/>
                </a:solidFill>
              </a:rPr>
              <a:t>( </a:t>
            </a:r>
            <a:r>
              <a:rPr lang="el-GR" smtClean="0">
                <a:solidFill>
                  <a:srgbClr val="0066FF"/>
                </a:solidFill>
                <a:cs typeface="Arial" charset="0"/>
              </a:rPr>
              <a:t>λ</a:t>
            </a:r>
            <a:r>
              <a:rPr lang="en-US" smtClean="0">
                <a:cs typeface="Arial" charset="0"/>
              </a:rPr>
              <a:t> </a:t>
            </a:r>
            <a:r>
              <a:rPr lang="en-US" i="1" smtClean="0">
                <a:solidFill>
                  <a:srgbClr val="0066FF"/>
                </a:solidFill>
                <a:cs typeface="Arial" charset="0"/>
              </a:rPr>
              <a:t>var</a:t>
            </a:r>
            <a:r>
              <a:rPr lang="en-US" smtClean="0">
                <a:cs typeface="Arial" charset="0"/>
              </a:rPr>
              <a:t> </a:t>
            </a:r>
            <a:r>
              <a:rPr lang="en-US" smtClean="0">
                <a:solidFill>
                  <a:srgbClr val="0066FF"/>
                </a:solidFill>
                <a:cs typeface="Arial" charset="0"/>
              </a:rPr>
              <a:t>.</a:t>
            </a:r>
            <a:r>
              <a:rPr lang="en-US" i="1" smtClean="0">
                <a:cs typeface="Arial" charset="0"/>
              </a:rPr>
              <a:t> expr </a:t>
            </a:r>
            <a:r>
              <a:rPr lang="en-US" smtClean="0">
                <a:solidFill>
                  <a:srgbClr val="0066FF"/>
                </a:solidFill>
                <a:cs typeface="Arial" charset="0"/>
              </a:rPr>
              <a:t>)</a:t>
            </a:r>
            <a:r>
              <a:rPr lang="en-US" smtClean="0">
                <a:cs typeface="Arial" charset="0"/>
              </a:rPr>
              <a:t> //abstraction</a:t>
            </a:r>
            <a:endParaRPr lang="el-GR" smtClean="0">
              <a:cs typeface="Arial" charset="0"/>
            </a:endParaRPr>
          </a:p>
          <a:p>
            <a:pPr eaLnBrk="1" hangingPunct="1"/>
            <a:endParaRPr lang="en-US" smtClean="0"/>
          </a:p>
        </p:txBody>
      </p:sp>
      <p:sp>
        <p:nvSpPr>
          <p:cNvPr id="961539"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Simple syntax for the lambda calculus (SK)</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idx="1"/>
          </p:nvPr>
        </p:nvSpPr>
        <p:spPr>
          <a:xfrm>
            <a:off x="457200" y="1066800"/>
            <a:ext cx="8229600" cy="5059363"/>
          </a:xfrm>
        </p:spPr>
        <p:txBody>
          <a:bodyPr/>
          <a:lstStyle/>
          <a:p>
            <a:pPr eaLnBrk="1" hangingPunct="1">
              <a:lnSpc>
                <a:spcPct val="90000"/>
              </a:lnSpc>
              <a:buFontTx/>
              <a:buNone/>
            </a:pPr>
            <a:endParaRPr lang="en-US" smtClean="0"/>
          </a:p>
          <a:p>
            <a:pPr eaLnBrk="1" hangingPunct="1">
              <a:lnSpc>
                <a:spcPct val="90000"/>
              </a:lnSpc>
              <a:buFontTx/>
              <a:buNone/>
            </a:pPr>
            <a:r>
              <a:rPr lang="en-US" smtClean="0"/>
              <a:t>	</a:t>
            </a:r>
            <a:r>
              <a:rPr lang="en-US" sz="3600" smtClean="0"/>
              <a:t>Y f</a:t>
            </a:r>
          </a:p>
          <a:p>
            <a:pPr eaLnBrk="1" hangingPunct="1">
              <a:lnSpc>
                <a:spcPct val="90000"/>
              </a:lnSpc>
              <a:buFontTx/>
              <a:buNone/>
            </a:pPr>
            <a:r>
              <a:rPr lang="en-US" sz="3600" smtClean="0"/>
              <a:t>=  definition of Y</a:t>
            </a:r>
            <a:endParaRPr lang="en-US" sz="3600" smtClean="0">
              <a:sym typeface="Symbol" pitchFamily="18" charset="2"/>
            </a:endParaRPr>
          </a:p>
          <a:p>
            <a:pPr eaLnBrk="1" hangingPunct="1">
              <a:lnSpc>
                <a:spcPct val="90000"/>
              </a:lnSpc>
              <a:buFontTx/>
              <a:buNone/>
            </a:pPr>
            <a:r>
              <a:rPr lang="en-US" sz="3600" smtClean="0">
                <a:sym typeface="Symbol" pitchFamily="18" charset="2"/>
              </a:rPr>
              <a:t>	</a:t>
            </a:r>
            <a:r>
              <a:rPr lang="en-US" sz="3600" smtClean="0"/>
              <a:t>h.( </a:t>
            </a:r>
            <a:r>
              <a:rPr lang="en-US" sz="3600" smtClean="0">
                <a:sym typeface="Symbol" pitchFamily="18" charset="2"/>
              </a:rPr>
              <a:t></a:t>
            </a:r>
            <a:r>
              <a:rPr lang="en-US" sz="3600" smtClean="0"/>
              <a:t>x.h(x x))( </a:t>
            </a:r>
            <a:r>
              <a:rPr lang="en-US" sz="3600" smtClean="0">
                <a:sym typeface="Symbol" pitchFamily="18" charset="2"/>
              </a:rPr>
              <a:t></a:t>
            </a:r>
            <a:r>
              <a:rPr lang="en-US" sz="3600" smtClean="0"/>
              <a:t>x.h(x x)) f</a:t>
            </a:r>
          </a:p>
          <a:p>
            <a:pPr eaLnBrk="1" hangingPunct="1">
              <a:lnSpc>
                <a:spcPct val="90000"/>
              </a:lnSpc>
              <a:buFontTx/>
              <a:buNone/>
            </a:pPr>
            <a:r>
              <a:rPr lang="en-US" sz="3600" smtClean="0">
                <a:sym typeface="Wingdings" pitchFamily="2" charset="2"/>
              </a:rPr>
              <a:t></a:t>
            </a:r>
            <a:r>
              <a:rPr lang="en-US" sz="3600" baseline="-25000" smtClean="0">
                <a:sym typeface="Symbol" pitchFamily="18" charset="2"/>
              </a:rPr>
              <a:t></a:t>
            </a:r>
            <a:endParaRPr lang="en-US" sz="2400" smtClean="0"/>
          </a:p>
          <a:p>
            <a:pPr eaLnBrk="1" hangingPunct="1">
              <a:lnSpc>
                <a:spcPct val="90000"/>
              </a:lnSpc>
              <a:buFontTx/>
              <a:buNone/>
            </a:pPr>
            <a:r>
              <a:rPr lang="en-US" sz="3600" smtClean="0">
                <a:solidFill>
                  <a:srgbClr val="FF0066"/>
                </a:solidFill>
              </a:rPr>
              <a:t>	( </a:t>
            </a:r>
            <a:r>
              <a:rPr lang="en-US" sz="3600" smtClean="0">
                <a:solidFill>
                  <a:srgbClr val="FF0066"/>
                </a:solidFill>
                <a:sym typeface="Symbol" pitchFamily="18" charset="2"/>
              </a:rPr>
              <a:t></a:t>
            </a:r>
            <a:r>
              <a:rPr lang="en-US" sz="3600" smtClean="0">
                <a:solidFill>
                  <a:srgbClr val="FF0066"/>
                </a:solidFill>
              </a:rPr>
              <a:t>x.f(</a:t>
            </a:r>
            <a:r>
              <a:rPr lang="en-US" sz="3600" smtClean="0">
                <a:solidFill>
                  <a:srgbClr val="66FF33"/>
                </a:solidFill>
              </a:rPr>
              <a:t>x</a:t>
            </a:r>
            <a:r>
              <a:rPr lang="en-US" sz="3600" smtClean="0">
                <a:solidFill>
                  <a:srgbClr val="FF0066"/>
                </a:solidFill>
              </a:rPr>
              <a:t> </a:t>
            </a:r>
            <a:r>
              <a:rPr lang="en-US" sz="3600" smtClean="0">
                <a:solidFill>
                  <a:srgbClr val="66FF33"/>
                </a:solidFill>
              </a:rPr>
              <a:t>x</a:t>
            </a:r>
            <a:r>
              <a:rPr lang="en-US" sz="3600" smtClean="0">
                <a:solidFill>
                  <a:srgbClr val="FF0066"/>
                </a:solidFill>
              </a:rPr>
              <a:t>) ) ( </a:t>
            </a:r>
            <a:r>
              <a:rPr lang="en-US" sz="3600" smtClean="0">
                <a:solidFill>
                  <a:srgbClr val="FF0066"/>
                </a:solidFill>
                <a:sym typeface="Symbol" pitchFamily="18" charset="2"/>
              </a:rPr>
              <a:t></a:t>
            </a:r>
            <a:r>
              <a:rPr lang="en-US" sz="3600" smtClean="0">
                <a:solidFill>
                  <a:srgbClr val="FF0066"/>
                </a:solidFill>
              </a:rPr>
              <a:t>x.f(x x) )</a:t>
            </a:r>
          </a:p>
          <a:p>
            <a:pPr eaLnBrk="1" hangingPunct="1">
              <a:lnSpc>
                <a:spcPct val="90000"/>
              </a:lnSpc>
              <a:buFontTx/>
              <a:buNone/>
            </a:pPr>
            <a:r>
              <a:rPr lang="en-US" sz="3600" smtClean="0">
                <a:sym typeface="Wingdings" pitchFamily="2" charset="2"/>
              </a:rPr>
              <a:t></a:t>
            </a:r>
            <a:r>
              <a:rPr lang="en-US" sz="3600" baseline="-25000" smtClean="0">
                <a:sym typeface="Symbol" pitchFamily="18" charset="2"/>
              </a:rPr>
              <a:t></a:t>
            </a:r>
            <a:endParaRPr lang="en-US" sz="2400" smtClean="0"/>
          </a:p>
          <a:p>
            <a:pPr eaLnBrk="1" hangingPunct="1">
              <a:lnSpc>
                <a:spcPct val="90000"/>
              </a:lnSpc>
              <a:buFontTx/>
              <a:buNone/>
            </a:pPr>
            <a:r>
              <a:rPr lang="en-US" sz="3600" smtClean="0">
                <a:solidFill>
                  <a:srgbClr val="0000FF"/>
                </a:solidFill>
              </a:rPr>
              <a:t>	f ( ( </a:t>
            </a:r>
            <a:r>
              <a:rPr lang="en-US" sz="3600" smtClean="0">
                <a:solidFill>
                  <a:srgbClr val="0000FF"/>
                </a:solidFill>
                <a:sym typeface="Symbol" pitchFamily="18" charset="2"/>
              </a:rPr>
              <a:t></a:t>
            </a:r>
            <a:r>
              <a:rPr lang="en-US" sz="3600" smtClean="0">
                <a:solidFill>
                  <a:srgbClr val="0000FF"/>
                </a:solidFill>
              </a:rPr>
              <a:t>x.f(x x))  ( </a:t>
            </a:r>
            <a:r>
              <a:rPr lang="en-US" sz="3600" smtClean="0">
                <a:solidFill>
                  <a:srgbClr val="0000FF"/>
                </a:solidFill>
                <a:sym typeface="Symbol" pitchFamily="18" charset="2"/>
              </a:rPr>
              <a:t></a:t>
            </a:r>
            <a:r>
              <a:rPr lang="en-US" sz="3600" smtClean="0">
                <a:solidFill>
                  <a:srgbClr val="0000FF"/>
                </a:solidFill>
              </a:rPr>
              <a:t>x.f(x x) ) )</a:t>
            </a:r>
          </a:p>
        </p:txBody>
      </p:sp>
      <p:sp>
        <p:nvSpPr>
          <p:cNvPr id="1086467"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Proof that </a:t>
            </a:r>
            <a:r>
              <a:rPr lang="en-US" sz="4800" smtClean="0"/>
              <a:t>Y f = f (Y f)</a:t>
            </a:r>
            <a:br>
              <a:rPr lang="en-US" sz="4800" smtClean="0"/>
            </a:br>
            <a:endParaRPr lang="en-US" sz="480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idx="1"/>
          </p:nvPr>
        </p:nvSpPr>
        <p:spPr>
          <a:xfrm>
            <a:off x="457200" y="1066800"/>
            <a:ext cx="8229600" cy="5791200"/>
          </a:xfrm>
        </p:spPr>
        <p:txBody>
          <a:bodyPr/>
          <a:lstStyle/>
          <a:p>
            <a:pPr eaLnBrk="1" hangingPunct="1">
              <a:lnSpc>
                <a:spcPct val="80000"/>
              </a:lnSpc>
              <a:buFontTx/>
              <a:buNone/>
            </a:pPr>
            <a:endParaRPr lang="en-US" sz="2800" smtClean="0"/>
          </a:p>
          <a:p>
            <a:pPr eaLnBrk="1" hangingPunct="1">
              <a:lnSpc>
                <a:spcPct val="80000"/>
              </a:lnSpc>
              <a:buFontTx/>
              <a:buNone/>
            </a:pPr>
            <a:r>
              <a:rPr lang="en-US" sz="2800" smtClean="0"/>
              <a:t>	</a:t>
            </a:r>
            <a:r>
              <a:rPr lang="en-US" sz="3600" smtClean="0"/>
              <a:t>Y f</a:t>
            </a:r>
          </a:p>
          <a:p>
            <a:pPr eaLnBrk="1" hangingPunct="1">
              <a:lnSpc>
                <a:spcPct val="80000"/>
              </a:lnSpc>
              <a:buFontTx/>
              <a:buNone/>
            </a:pPr>
            <a:r>
              <a:rPr lang="en-US" sz="3600" smtClean="0"/>
              <a:t>=  definition of Y</a:t>
            </a:r>
            <a:endParaRPr lang="en-US" sz="3600" smtClean="0">
              <a:sym typeface="Symbol" pitchFamily="18" charset="2"/>
            </a:endParaRPr>
          </a:p>
          <a:p>
            <a:pPr eaLnBrk="1" hangingPunct="1">
              <a:lnSpc>
                <a:spcPct val="80000"/>
              </a:lnSpc>
              <a:buFontTx/>
              <a:buNone/>
            </a:pPr>
            <a:r>
              <a:rPr lang="en-US" sz="3600" smtClean="0">
                <a:sym typeface="Symbol" pitchFamily="18" charset="2"/>
              </a:rPr>
              <a:t>	</a:t>
            </a:r>
            <a:r>
              <a:rPr lang="en-US" sz="3600" smtClean="0"/>
              <a:t>h.( </a:t>
            </a:r>
            <a:r>
              <a:rPr lang="en-US" sz="3600" smtClean="0">
                <a:sym typeface="Symbol" pitchFamily="18" charset="2"/>
              </a:rPr>
              <a:t></a:t>
            </a:r>
            <a:r>
              <a:rPr lang="en-US" sz="3600" smtClean="0"/>
              <a:t>x.h(x x))( </a:t>
            </a:r>
            <a:r>
              <a:rPr lang="en-US" sz="3600" smtClean="0">
                <a:sym typeface="Symbol" pitchFamily="18" charset="2"/>
              </a:rPr>
              <a:t></a:t>
            </a:r>
            <a:r>
              <a:rPr lang="en-US" sz="3600" smtClean="0"/>
              <a:t>x.h(x x)) f</a:t>
            </a:r>
          </a:p>
          <a:p>
            <a:pPr eaLnBrk="1" hangingPunct="1">
              <a:lnSpc>
                <a:spcPct val="80000"/>
              </a:lnSpc>
              <a:buFontTx/>
              <a:buNone/>
            </a:pPr>
            <a:r>
              <a:rPr lang="en-US" sz="3600" smtClean="0">
                <a:sym typeface="Wingdings" pitchFamily="2" charset="2"/>
              </a:rPr>
              <a:t></a:t>
            </a:r>
            <a:r>
              <a:rPr lang="en-US" sz="3600" baseline="-25000" smtClean="0">
                <a:sym typeface="Symbol" pitchFamily="18" charset="2"/>
              </a:rPr>
              <a:t></a:t>
            </a:r>
            <a:endParaRPr lang="en-US" sz="2400" smtClean="0"/>
          </a:p>
          <a:p>
            <a:pPr eaLnBrk="1" hangingPunct="1">
              <a:lnSpc>
                <a:spcPct val="80000"/>
              </a:lnSpc>
              <a:buFontTx/>
              <a:buNone/>
            </a:pPr>
            <a:r>
              <a:rPr lang="en-US" sz="3600" smtClean="0">
                <a:solidFill>
                  <a:srgbClr val="FF0066"/>
                </a:solidFill>
              </a:rPr>
              <a:t>	( </a:t>
            </a:r>
            <a:r>
              <a:rPr lang="en-US" sz="3600" smtClean="0">
                <a:solidFill>
                  <a:srgbClr val="FF0066"/>
                </a:solidFill>
                <a:sym typeface="Symbol" pitchFamily="18" charset="2"/>
              </a:rPr>
              <a:t></a:t>
            </a:r>
            <a:r>
              <a:rPr lang="en-US" sz="3600" smtClean="0">
                <a:solidFill>
                  <a:srgbClr val="FF0066"/>
                </a:solidFill>
              </a:rPr>
              <a:t>x.f(</a:t>
            </a:r>
            <a:r>
              <a:rPr lang="en-US" sz="3600" smtClean="0">
                <a:solidFill>
                  <a:srgbClr val="66FF33"/>
                </a:solidFill>
              </a:rPr>
              <a:t>x</a:t>
            </a:r>
            <a:r>
              <a:rPr lang="en-US" sz="3600" smtClean="0">
                <a:solidFill>
                  <a:srgbClr val="FF0066"/>
                </a:solidFill>
              </a:rPr>
              <a:t> </a:t>
            </a:r>
            <a:r>
              <a:rPr lang="en-US" sz="3600" smtClean="0">
                <a:solidFill>
                  <a:srgbClr val="66FF33"/>
                </a:solidFill>
              </a:rPr>
              <a:t>x</a:t>
            </a:r>
            <a:r>
              <a:rPr lang="en-US" sz="3600" smtClean="0">
                <a:solidFill>
                  <a:srgbClr val="FF0066"/>
                </a:solidFill>
              </a:rPr>
              <a:t>) ) ( </a:t>
            </a:r>
            <a:r>
              <a:rPr lang="en-US" sz="3600" smtClean="0">
                <a:solidFill>
                  <a:srgbClr val="FF0066"/>
                </a:solidFill>
                <a:sym typeface="Symbol" pitchFamily="18" charset="2"/>
              </a:rPr>
              <a:t></a:t>
            </a:r>
            <a:r>
              <a:rPr lang="en-US" sz="3600" smtClean="0">
                <a:solidFill>
                  <a:srgbClr val="FF0066"/>
                </a:solidFill>
              </a:rPr>
              <a:t>x.f(x x) )</a:t>
            </a:r>
          </a:p>
          <a:p>
            <a:pPr eaLnBrk="1" hangingPunct="1">
              <a:lnSpc>
                <a:spcPct val="80000"/>
              </a:lnSpc>
              <a:buFontTx/>
              <a:buNone/>
            </a:pPr>
            <a:r>
              <a:rPr lang="en-US" sz="3600" smtClean="0">
                <a:sym typeface="Wingdings" pitchFamily="2" charset="2"/>
              </a:rPr>
              <a:t></a:t>
            </a:r>
            <a:r>
              <a:rPr lang="en-US" sz="3600" baseline="-25000" smtClean="0">
                <a:sym typeface="Symbol" pitchFamily="18" charset="2"/>
              </a:rPr>
              <a:t></a:t>
            </a:r>
            <a:endParaRPr lang="en-US" sz="2400" smtClean="0"/>
          </a:p>
          <a:p>
            <a:pPr eaLnBrk="1" hangingPunct="1">
              <a:lnSpc>
                <a:spcPct val="80000"/>
              </a:lnSpc>
              <a:buFontTx/>
              <a:buNone/>
            </a:pPr>
            <a:r>
              <a:rPr lang="en-US" sz="3600" smtClean="0">
                <a:solidFill>
                  <a:srgbClr val="0000FF"/>
                </a:solidFill>
              </a:rPr>
              <a:t>	f ( ( </a:t>
            </a:r>
            <a:r>
              <a:rPr lang="en-US" sz="3600" smtClean="0">
                <a:solidFill>
                  <a:srgbClr val="0000FF"/>
                </a:solidFill>
                <a:sym typeface="Symbol" pitchFamily="18" charset="2"/>
              </a:rPr>
              <a:t></a:t>
            </a:r>
            <a:r>
              <a:rPr lang="en-US" sz="3600" smtClean="0">
                <a:solidFill>
                  <a:srgbClr val="0000FF"/>
                </a:solidFill>
              </a:rPr>
              <a:t>x.f(x x))  ( </a:t>
            </a:r>
            <a:r>
              <a:rPr lang="en-US" sz="3600" smtClean="0">
                <a:solidFill>
                  <a:srgbClr val="0000FF"/>
                </a:solidFill>
                <a:sym typeface="Symbol" pitchFamily="18" charset="2"/>
              </a:rPr>
              <a:t></a:t>
            </a:r>
            <a:r>
              <a:rPr lang="en-US" sz="3600" smtClean="0">
                <a:solidFill>
                  <a:srgbClr val="0000FF"/>
                </a:solidFill>
              </a:rPr>
              <a:t>x.f(x x) ) )</a:t>
            </a:r>
          </a:p>
          <a:p>
            <a:pPr eaLnBrk="1" hangingPunct="1">
              <a:lnSpc>
                <a:spcPct val="80000"/>
              </a:lnSpc>
              <a:buFontTx/>
              <a:buNone/>
            </a:pPr>
            <a:r>
              <a:rPr lang="en-US" sz="3600" smtClean="0"/>
              <a:t>= </a:t>
            </a:r>
            <a:r>
              <a:rPr lang="en-US" sz="2400" smtClean="0"/>
              <a:t>Y f = </a:t>
            </a:r>
            <a:r>
              <a:rPr lang="en-US" sz="2400" smtClean="0">
                <a:solidFill>
                  <a:srgbClr val="FF0066"/>
                </a:solidFill>
              </a:rPr>
              <a:t>( </a:t>
            </a:r>
            <a:r>
              <a:rPr lang="en-US" sz="2400" smtClean="0">
                <a:solidFill>
                  <a:srgbClr val="FF0066"/>
                </a:solidFill>
                <a:sym typeface="Symbol" pitchFamily="18" charset="2"/>
              </a:rPr>
              <a:t></a:t>
            </a:r>
            <a:r>
              <a:rPr lang="en-US" sz="2400" smtClean="0">
                <a:solidFill>
                  <a:srgbClr val="FF0066"/>
                </a:solidFill>
              </a:rPr>
              <a:t>x.f(</a:t>
            </a:r>
            <a:r>
              <a:rPr lang="en-US" sz="2400" smtClean="0">
                <a:solidFill>
                  <a:srgbClr val="66FF33"/>
                </a:solidFill>
              </a:rPr>
              <a:t>x</a:t>
            </a:r>
            <a:r>
              <a:rPr lang="en-US" sz="2400" smtClean="0">
                <a:solidFill>
                  <a:srgbClr val="FF0066"/>
                </a:solidFill>
              </a:rPr>
              <a:t> </a:t>
            </a:r>
            <a:r>
              <a:rPr lang="en-US" sz="2400" smtClean="0">
                <a:solidFill>
                  <a:srgbClr val="66FF33"/>
                </a:solidFill>
              </a:rPr>
              <a:t>x</a:t>
            </a:r>
            <a:r>
              <a:rPr lang="en-US" sz="2400" smtClean="0">
                <a:solidFill>
                  <a:srgbClr val="FF0066"/>
                </a:solidFill>
              </a:rPr>
              <a:t>) ) ( </a:t>
            </a:r>
            <a:r>
              <a:rPr lang="en-US" sz="2400" smtClean="0">
                <a:solidFill>
                  <a:srgbClr val="FF0066"/>
                </a:solidFill>
                <a:sym typeface="Symbol" pitchFamily="18" charset="2"/>
              </a:rPr>
              <a:t></a:t>
            </a:r>
            <a:r>
              <a:rPr lang="en-US" sz="2400" smtClean="0">
                <a:solidFill>
                  <a:srgbClr val="FF0066"/>
                </a:solidFill>
              </a:rPr>
              <a:t>x.f(x x) ) </a:t>
            </a:r>
            <a:r>
              <a:rPr lang="en-US" sz="2400" i="1" smtClean="0"/>
              <a:t>from first two steps</a:t>
            </a:r>
          </a:p>
          <a:p>
            <a:pPr eaLnBrk="1" hangingPunct="1">
              <a:lnSpc>
                <a:spcPct val="80000"/>
              </a:lnSpc>
              <a:buFontTx/>
              <a:buNone/>
            </a:pPr>
            <a:r>
              <a:rPr lang="en-US" sz="3600" smtClean="0"/>
              <a:t>	f ( Y f)</a:t>
            </a:r>
          </a:p>
        </p:txBody>
      </p:sp>
      <p:sp>
        <p:nvSpPr>
          <p:cNvPr id="1087491"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Proof that </a:t>
            </a:r>
            <a:r>
              <a:rPr lang="en-US" sz="4800" smtClean="0"/>
              <a:t>Y f = f (Y f)</a:t>
            </a:r>
            <a:br>
              <a:rPr lang="en-US" sz="4800" smtClean="0"/>
            </a:br>
            <a:endParaRPr lang="en-US" sz="4800" smtClean="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idx="1"/>
          </p:nvPr>
        </p:nvSpPr>
        <p:spPr>
          <a:xfrm>
            <a:off x="457200" y="533400"/>
            <a:ext cx="8229600" cy="6019800"/>
          </a:xfrm>
        </p:spPr>
        <p:txBody>
          <a:bodyPr rtlCol="0">
            <a:normAutofit/>
          </a:bodyPr>
          <a:lstStyle/>
          <a:p>
            <a:pPr eaLnBrk="1" fontAlgn="auto" hangingPunct="1">
              <a:lnSpc>
                <a:spcPct val="80000"/>
              </a:lnSpc>
              <a:spcAft>
                <a:spcPts val="0"/>
              </a:spcAft>
              <a:buFontTx/>
              <a:buNone/>
              <a:defRPr/>
            </a:pPr>
            <a:r>
              <a:rPr lang="en-US" smtClean="0"/>
              <a:t>To get the fixed point of a function f, we can just apply the Y combinator.</a:t>
            </a:r>
          </a:p>
          <a:p>
            <a:pPr eaLnBrk="1" fontAlgn="auto" hangingPunct="1">
              <a:lnSpc>
                <a:spcPct val="80000"/>
              </a:lnSpc>
              <a:spcAft>
                <a:spcPts val="0"/>
              </a:spcAft>
              <a:buFont typeface="Arial" pitchFamily="34" charset="0"/>
              <a:buChar char="•"/>
              <a:defRPr/>
            </a:pPr>
            <a:endParaRPr lang="en-US" smtClean="0"/>
          </a:p>
          <a:p>
            <a:pPr eaLnBrk="1" fontAlgn="auto" hangingPunct="1">
              <a:lnSpc>
                <a:spcPct val="80000"/>
              </a:lnSpc>
              <a:spcAft>
                <a:spcPts val="0"/>
              </a:spcAft>
              <a:buFontTx/>
              <a:buNone/>
              <a:defRPr/>
            </a:pPr>
            <a:r>
              <a:rPr lang="en-US" smtClean="0"/>
              <a:t>fact = f (fact) where </a:t>
            </a:r>
          </a:p>
          <a:p>
            <a:pPr eaLnBrk="1" fontAlgn="auto" hangingPunct="1">
              <a:lnSpc>
                <a:spcPct val="80000"/>
              </a:lnSpc>
              <a:spcAft>
                <a:spcPts val="0"/>
              </a:spcAft>
              <a:buFontTx/>
              <a:buNone/>
              <a:defRPr/>
            </a:pPr>
            <a:r>
              <a:rPr lang="en-US" smtClean="0"/>
              <a:t>f = </a:t>
            </a:r>
            <a:r>
              <a:rPr lang="en-US" smtClean="0">
                <a:sym typeface="Symbol" pitchFamily="18" charset="2"/>
              </a:rPr>
              <a:t></a:t>
            </a:r>
            <a:r>
              <a:rPr lang="en-US" smtClean="0"/>
              <a:t> g . </a:t>
            </a:r>
            <a:r>
              <a:rPr lang="en-US" smtClean="0">
                <a:sym typeface="Symbol" pitchFamily="18" charset="2"/>
              </a:rPr>
              <a:t></a:t>
            </a:r>
            <a:r>
              <a:rPr lang="en-US" smtClean="0"/>
              <a:t>n. if (iszero n) 1 (* n ( </a:t>
            </a:r>
            <a:r>
              <a:rPr lang="en-US" u="sng" smtClean="0"/>
              <a:t>g</a:t>
            </a:r>
            <a:r>
              <a:rPr lang="en-US" smtClean="0"/>
              <a:t> (dec n)))</a:t>
            </a:r>
          </a:p>
          <a:p>
            <a:pPr eaLnBrk="1" fontAlgn="auto" hangingPunct="1">
              <a:lnSpc>
                <a:spcPct val="80000"/>
              </a:lnSpc>
              <a:spcAft>
                <a:spcPts val="0"/>
              </a:spcAft>
              <a:buFontTx/>
              <a:buNone/>
              <a:defRPr/>
            </a:pPr>
            <a:endParaRPr lang="en-US" smtClean="0"/>
          </a:p>
          <a:p>
            <a:pPr eaLnBrk="1" fontAlgn="auto" hangingPunct="1">
              <a:lnSpc>
                <a:spcPct val="80000"/>
              </a:lnSpc>
              <a:spcAft>
                <a:spcPts val="0"/>
              </a:spcAft>
              <a:buFontTx/>
              <a:buNone/>
              <a:defRPr/>
            </a:pPr>
            <a:r>
              <a:rPr lang="en-US" smtClean="0"/>
              <a:t>So we need the fixed point of f.</a:t>
            </a:r>
          </a:p>
          <a:p>
            <a:pPr eaLnBrk="1" fontAlgn="auto" hangingPunct="1">
              <a:lnSpc>
                <a:spcPct val="80000"/>
              </a:lnSpc>
              <a:spcAft>
                <a:spcPts val="0"/>
              </a:spcAft>
              <a:buFontTx/>
              <a:buNone/>
              <a:defRPr/>
            </a:pPr>
            <a:endParaRPr lang="en-US" smtClean="0"/>
          </a:p>
          <a:p>
            <a:pPr eaLnBrk="1" fontAlgn="auto" hangingPunct="1">
              <a:lnSpc>
                <a:spcPct val="80000"/>
              </a:lnSpc>
              <a:spcAft>
                <a:spcPts val="0"/>
              </a:spcAft>
              <a:buFontTx/>
              <a:buNone/>
              <a:defRPr/>
            </a:pPr>
            <a:r>
              <a:rPr lang="en-US" smtClean="0"/>
              <a:t>define fact = Y(f), thus</a:t>
            </a:r>
          </a:p>
          <a:p>
            <a:pPr eaLnBrk="1" fontAlgn="auto" hangingPunct="1">
              <a:lnSpc>
                <a:spcPct val="80000"/>
              </a:lnSpc>
              <a:spcAft>
                <a:spcPts val="0"/>
              </a:spcAft>
              <a:buFontTx/>
              <a:buNone/>
              <a:defRPr/>
            </a:pPr>
            <a:endParaRPr lang="en-US" smtClean="0"/>
          </a:p>
          <a:p>
            <a:pPr eaLnBrk="1" fontAlgn="auto" hangingPunct="1">
              <a:lnSpc>
                <a:spcPct val="80000"/>
              </a:lnSpc>
              <a:spcAft>
                <a:spcPts val="0"/>
              </a:spcAft>
              <a:buFontTx/>
              <a:buNone/>
              <a:defRPr/>
            </a:pPr>
            <a:r>
              <a:rPr lang="en-US" smtClean="0"/>
              <a:t>fact = Y (</a:t>
            </a:r>
            <a:r>
              <a:rPr lang="en-US" smtClean="0">
                <a:sym typeface="Symbol" pitchFamily="18" charset="2"/>
              </a:rPr>
              <a:t></a:t>
            </a:r>
            <a:r>
              <a:rPr lang="en-US" smtClean="0"/>
              <a:t>g. </a:t>
            </a:r>
            <a:r>
              <a:rPr lang="en-US" smtClean="0">
                <a:sym typeface="Symbol" pitchFamily="18" charset="2"/>
              </a:rPr>
              <a:t></a:t>
            </a:r>
            <a:r>
              <a:rPr lang="en-US" smtClean="0"/>
              <a:t>n. if (iszero n) </a:t>
            </a:r>
          </a:p>
          <a:p>
            <a:pPr eaLnBrk="1" fontAlgn="auto" hangingPunct="1">
              <a:lnSpc>
                <a:spcPct val="80000"/>
              </a:lnSpc>
              <a:spcAft>
                <a:spcPts val="0"/>
              </a:spcAft>
              <a:buFontTx/>
              <a:buNone/>
              <a:defRPr/>
            </a:pPr>
            <a:r>
              <a:rPr lang="en-US" smtClean="0"/>
              <a:t>                          1 </a:t>
            </a:r>
          </a:p>
          <a:p>
            <a:pPr eaLnBrk="1" fontAlgn="auto" hangingPunct="1">
              <a:lnSpc>
                <a:spcPct val="80000"/>
              </a:lnSpc>
              <a:spcAft>
                <a:spcPts val="0"/>
              </a:spcAft>
              <a:buFontTx/>
              <a:buNone/>
              <a:defRPr/>
            </a:pPr>
            <a:r>
              <a:rPr lang="en-US" smtClean="0"/>
              <a:t>                           (* n (g (dec n)))</a:t>
            </a:r>
          </a:p>
          <a:p>
            <a:pPr eaLnBrk="1" fontAlgn="auto" hangingPunct="1">
              <a:lnSpc>
                <a:spcPct val="80000"/>
              </a:lnSpc>
              <a:spcAft>
                <a:spcPts val="0"/>
              </a:spcAft>
              <a:buFontTx/>
              <a:buNone/>
              <a:defRPr/>
            </a:pPr>
            <a:endParaRPr lang="en-US"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457200" y="685800"/>
            <a:ext cx="8229600" cy="5440363"/>
          </a:xfrm>
        </p:spPr>
        <p:txBody>
          <a:bodyPr/>
          <a:lstStyle/>
          <a:p>
            <a:pPr eaLnBrk="1" hangingPunct="1">
              <a:buFontTx/>
              <a:buNone/>
            </a:pPr>
            <a:r>
              <a:rPr lang="en-US" dirty="0" smtClean="0"/>
              <a:t> </a:t>
            </a:r>
          </a:p>
          <a:p>
            <a:pPr eaLnBrk="1" hangingPunct="1">
              <a:buFontTx/>
              <a:buNone/>
            </a:pPr>
            <a:r>
              <a:rPr lang="en-US" dirty="0" smtClean="0"/>
              <a:t>fact 3 = </a:t>
            </a:r>
          </a:p>
          <a:p>
            <a:pPr eaLnBrk="1" hangingPunct="1">
              <a:buFontTx/>
              <a:buNone/>
            </a:pPr>
            <a:r>
              <a:rPr lang="en-US" dirty="0" smtClean="0"/>
              <a:t>      (Y (</a:t>
            </a:r>
            <a:r>
              <a:rPr lang="en-US" dirty="0" smtClean="0">
                <a:sym typeface="Symbol" pitchFamily="18" charset="2"/>
              </a:rPr>
              <a:t></a:t>
            </a:r>
            <a:r>
              <a:rPr lang="en-US" dirty="0" smtClean="0"/>
              <a:t>g. </a:t>
            </a:r>
            <a:r>
              <a:rPr lang="en-US" dirty="0" smtClean="0">
                <a:sym typeface="Symbol" pitchFamily="18" charset="2"/>
              </a:rPr>
              <a:t></a:t>
            </a:r>
            <a:r>
              <a:rPr lang="en-US" dirty="0" smtClean="0"/>
              <a:t>n. if (</a:t>
            </a:r>
            <a:r>
              <a:rPr lang="en-US" dirty="0" err="1" smtClean="0"/>
              <a:t>iszero</a:t>
            </a:r>
            <a:r>
              <a:rPr lang="en-US" dirty="0" smtClean="0"/>
              <a:t> n) 1 (*n (g (</a:t>
            </a:r>
            <a:r>
              <a:rPr lang="en-US" dirty="0" err="1" smtClean="0"/>
              <a:t>dec</a:t>
            </a:r>
            <a:r>
              <a:rPr lang="en-US" dirty="0" smtClean="0"/>
              <a:t> n)))) 3</a:t>
            </a:r>
          </a:p>
          <a:p>
            <a:pPr eaLnBrk="1" hangingPunct="1">
              <a:buFontTx/>
              <a:buNone/>
            </a:pPr>
            <a:endParaRPr lang="en-US" dirty="0" smtClean="0"/>
          </a:p>
          <a:p>
            <a:pPr eaLnBrk="1" hangingPunct="1">
              <a:buFontTx/>
              <a:buNone/>
            </a:pPr>
            <a:r>
              <a:rPr lang="en-US" dirty="0" smtClean="0"/>
              <a:t>We could work this out, but won’t.</a:t>
            </a:r>
          </a:p>
          <a:p>
            <a:pPr eaLnBrk="1" hangingPunct="1">
              <a:buFontTx/>
              <a:buNone/>
            </a:pPr>
            <a:endParaRPr lang="en-US" dirty="0" smtClean="0"/>
          </a:p>
          <a:p>
            <a:pPr eaLnBrk="1" hangingPunct="1">
              <a:buFontTx/>
              <a:buNone/>
            </a:pPr>
            <a:r>
              <a:rPr lang="en-US" dirty="0" smtClean="0"/>
              <a:t>(Scott gives an example working this out for a different example in figure 10.3 in the chapter 10 supplement)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457200" y="838200"/>
            <a:ext cx="8229600" cy="5287963"/>
          </a:xfrm>
        </p:spPr>
        <p:txBody>
          <a:bodyPr/>
          <a:lstStyle/>
          <a:p>
            <a:pPr eaLnBrk="1" hangingPunct="1"/>
            <a:r>
              <a:rPr lang="en-US" dirty="0" smtClean="0"/>
              <a:t>If a function doesn’t have a fixed point, then the evaluation of Y f will not terminate.  </a:t>
            </a:r>
          </a:p>
          <a:p>
            <a:pPr eaLnBrk="1" hangingPunct="1"/>
            <a:r>
              <a:rPr lang="en-US" dirty="0" smtClean="0"/>
              <a:t>This corresponds to a non-terminating computation.</a:t>
            </a:r>
          </a:p>
          <a:p>
            <a:pPr eaLnBrk="1" hangingPunct="1"/>
            <a:r>
              <a:rPr lang="en-US" dirty="0" smtClean="0"/>
              <a:t>If there are multiple fixed points, we take the </a:t>
            </a:r>
            <a:r>
              <a:rPr lang="en-US" i="1" dirty="0" smtClean="0"/>
              <a:t>least</a:t>
            </a:r>
            <a:r>
              <a:rPr lang="en-US" dirty="0" smtClean="0"/>
              <a:t> fixed points.  </a:t>
            </a:r>
          </a:p>
          <a:p>
            <a:pPr lvl="1" eaLnBrk="1" hangingPunct="1"/>
            <a:r>
              <a:rPr lang="en-US" dirty="0" smtClean="0"/>
              <a:t>The fixed points can be shown to form a </a:t>
            </a:r>
            <a:r>
              <a:rPr lang="en-US" i="1" dirty="0" smtClean="0"/>
              <a:t>lattice</a:t>
            </a:r>
            <a:endParaRPr lang="en-US" dirty="0" smtClean="0"/>
          </a:p>
          <a:p>
            <a:pPr lvl="1" eaLnBrk="1" hangingPunct="1"/>
            <a:r>
              <a:rPr lang="en-US" dirty="0" smtClean="0"/>
              <a:t>In addition to functional programming, such lattices and their fixed points show up frequently in various analyses of programs done by compilers and related tools.</a:t>
            </a:r>
          </a:p>
          <a:p>
            <a:pPr lvl="1" eaLnBrk="1" hangingPunct="1"/>
            <a:r>
              <a:rPr lang="en-US" smtClean="0"/>
              <a:t>Unfortunately, this </a:t>
            </a:r>
            <a:r>
              <a:rPr lang="en-US" dirty="0" smtClean="0"/>
              <a:t>is beyond the scope of COP5555.</a:t>
            </a:r>
          </a:p>
          <a:p>
            <a:pPr lvl="1" eaLnBrk="1" hangingPunct="1"/>
            <a:endParaRPr lang="en-US" dirty="0" smtClean="0"/>
          </a:p>
          <a:p>
            <a:pPr lvl="1" eaLnBrk="1" hangingPunct="1"/>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57200" y="762000"/>
            <a:ext cx="8229600" cy="5364163"/>
          </a:xfrm>
        </p:spPr>
        <p:txBody>
          <a:bodyPr/>
          <a:lstStyle/>
          <a:p>
            <a:pPr eaLnBrk="1" hangingPunct="1">
              <a:buFontTx/>
              <a:buNone/>
            </a:pPr>
            <a:r>
              <a:rPr lang="en-US" smtClean="0"/>
              <a:t>Example of abstraction:</a:t>
            </a:r>
          </a:p>
          <a:p>
            <a:pPr eaLnBrk="1" hangingPunct="1">
              <a:buFontTx/>
              <a:buNone/>
            </a:pPr>
            <a:endParaRPr lang="en-US" smtClean="0"/>
          </a:p>
          <a:p>
            <a:pPr lvl="1" eaLnBrk="1" hangingPunct="1">
              <a:buFontTx/>
              <a:buNone/>
            </a:pPr>
            <a:r>
              <a:rPr lang="en-US" sz="3600" smtClean="0">
                <a:solidFill>
                  <a:srgbClr val="0066FF"/>
                </a:solidFill>
                <a:sym typeface="Symbol" pitchFamily="18" charset="2"/>
              </a:rPr>
              <a:t>(</a:t>
            </a:r>
            <a:r>
              <a:rPr lang="en-US" sz="3600" smtClean="0">
                <a:solidFill>
                  <a:srgbClr val="0066FF"/>
                </a:solidFill>
              </a:rPr>
              <a:t>x. ((* 2) x))</a:t>
            </a:r>
          </a:p>
          <a:p>
            <a:pPr lvl="1" eaLnBrk="1" hangingPunct="1">
              <a:buFontTx/>
              <a:buNone/>
            </a:pPr>
            <a:endParaRPr lang="en-US" sz="3600" smtClean="0"/>
          </a:p>
          <a:p>
            <a:pPr lvl="1" eaLnBrk="1" hangingPunct="1">
              <a:buFontTx/>
              <a:buNone/>
            </a:pPr>
            <a:r>
              <a:rPr lang="en-US" sz="3200" smtClean="0"/>
              <a:t>we saw this earlier as</a:t>
            </a:r>
            <a:r>
              <a:rPr lang="en-US" sz="3600" smtClean="0"/>
              <a:t> </a:t>
            </a:r>
          </a:p>
          <a:p>
            <a:pPr lvl="1" eaLnBrk="1" hangingPunct="1">
              <a:buFontTx/>
              <a:buNone/>
            </a:pPr>
            <a:r>
              <a:rPr lang="en-US" sz="3600" smtClean="0">
                <a:sym typeface="Symbol" pitchFamily="18" charset="2"/>
              </a:rPr>
              <a:t></a:t>
            </a:r>
            <a:r>
              <a:rPr lang="en-US" sz="3600" smtClean="0"/>
              <a:t>x. * 2 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457200" y="685800"/>
            <a:ext cx="8229600" cy="5440363"/>
          </a:xfrm>
        </p:spPr>
        <p:txBody>
          <a:bodyPr/>
          <a:lstStyle/>
          <a:p>
            <a:pPr eaLnBrk="1" hangingPunct="1">
              <a:buFontTx/>
              <a:buNone/>
            </a:pPr>
            <a:r>
              <a:rPr lang="en-US" smtClean="0"/>
              <a:t>Example of application</a:t>
            </a:r>
          </a:p>
          <a:p>
            <a:pPr eaLnBrk="1" hangingPunct="1">
              <a:buFontTx/>
              <a:buNone/>
            </a:pPr>
            <a:endParaRPr lang="en-US" smtClean="0">
              <a:solidFill>
                <a:srgbClr val="0066FF"/>
              </a:solidFill>
            </a:endParaRPr>
          </a:p>
          <a:p>
            <a:pPr eaLnBrk="1" hangingPunct="1">
              <a:buFontTx/>
              <a:buNone/>
            </a:pPr>
            <a:r>
              <a:rPr lang="en-US" smtClean="0">
                <a:solidFill>
                  <a:srgbClr val="0066FF"/>
                </a:solidFill>
              </a:rPr>
              <a:t>	(</a:t>
            </a:r>
            <a:r>
              <a:rPr lang="en-US" smtClean="0">
                <a:solidFill>
                  <a:schemeClr val="hlink"/>
                </a:solidFill>
              </a:rPr>
              <a:t>(</a:t>
            </a:r>
            <a:r>
              <a:rPr lang="en-US" smtClean="0">
                <a:solidFill>
                  <a:schemeClr val="hlink"/>
                </a:solidFill>
                <a:sym typeface="Symbol" pitchFamily="18" charset="2"/>
              </a:rPr>
              <a:t></a:t>
            </a:r>
            <a:r>
              <a:rPr lang="en-US" smtClean="0">
                <a:solidFill>
                  <a:schemeClr val="hlink"/>
                </a:solidFill>
              </a:rPr>
              <a:t>x. ((* 2) x))</a:t>
            </a:r>
            <a:r>
              <a:rPr lang="en-US" smtClean="0">
                <a:solidFill>
                  <a:srgbClr val="0066FF"/>
                </a:solidFill>
              </a:rPr>
              <a:t> </a:t>
            </a:r>
            <a:r>
              <a:rPr lang="en-US" smtClean="0">
                <a:solidFill>
                  <a:srgbClr val="00CC66"/>
                </a:solidFill>
              </a:rPr>
              <a:t>3</a:t>
            </a:r>
            <a:r>
              <a:rPr lang="en-US" smtClean="0">
                <a:solidFill>
                  <a:srgbClr val="0066FF"/>
                </a:solidFill>
              </a:rPr>
              <a:t>)</a:t>
            </a:r>
          </a:p>
          <a:p>
            <a:pPr eaLnBrk="1" hangingPunct="1">
              <a:buFontTx/>
              <a:buNone/>
            </a:pPr>
            <a:endParaRPr lang="en-US" smtClean="0">
              <a:solidFill>
                <a:srgbClr val="0066FF"/>
              </a:solidFill>
            </a:endParaRPr>
          </a:p>
          <a:p>
            <a:pPr eaLnBrk="1" hangingPunct="1">
              <a:buFontTx/>
              <a:buNone/>
            </a:pPr>
            <a:r>
              <a:rPr lang="en-US" smtClean="0"/>
              <a:t>We’ve taken a function defined by a </a:t>
            </a:r>
            <a:r>
              <a:rPr lang="en-US" smtClean="0">
                <a:solidFill>
                  <a:schemeClr val="hlink"/>
                </a:solidFill>
              </a:rPr>
              <a:t>lambda abstraction</a:t>
            </a:r>
            <a:r>
              <a:rPr lang="en-US" smtClean="0"/>
              <a:t> and given it an </a:t>
            </a:r>
            <a:r>
              <a:rPr lang="en-US" smtClean="0">
                <a:solidFill>
                  <a:srgbClr val="00CC66"/>
                </a:solidFill>
              </a:rPr>
              <a:t>argument</a:t>
            </a:r>
            <a:r>
              <a:rPr lang="en-US" smtClean="0"/>
              <a:t>.</a:t>
            </a:r>
          </a:p>
          <a:p>
            <a:pPr eaLnBrk="1" hangingPunct="1">
              <a:buFontTx/>
              <a:buNone/>
            </a:pPr>
            <a:r>
              <a:rPr lang="en-US" smtClean="0"/>
              <a:t>The value is 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p:txBody>
          <a:bodyPr/>
          <a:lstStyle/>
          <a:p>
            <a:pPr lvl="1" eaLnBrk="1" hangingPunct="1">
              <a:buFontTx/>
              <a:buNone/>
            </a:pPr>
            <a:r>
              <a:rPr lang="en-US" sz="3600" smtClean="0">
                <a:solidFill>
                  <a:srgbClr val="0066FF"/>
                </a:solidFill>
                <a:sym typeface="Symbol" pitchFamily="18" charset="2"/>
              </a:rPr>
              <a:t>(</a:t>
            </a:r>
            <a:r>
              <a:rPr lang="en-US" sz="3600" smtClean="0">
                <a:solidFill>
                  <a:srgbClr val="0066FF"/>
                </a:solidFill>
              </a:rPr>
              <a:t>x. x)</a:t>
            </a:r>
          </a:p>
          <a:p>
            <a:pPr lvl="1" eaLnBrk="1" hangingPunct="1">
              <a:buFontTx/>
              <a:buNone/>
            </a:pPr>
            <a:endParaRPr lang="en-US" sz="3600" smtClean="0">
              <a:solidFill>
                <a:srgbClr val="0066FF"/>
              </a:solidFill>
            </a:endParaRPr>
          </a:p>
          <a:p>
            <a:pPr lvl="1" eaLnBrk="1" hangingPunct="1">
              <a:buFontTx/>
              <a:buNone/>
            </a:pPr>
            <a:r>
              <a:rPr lang="en-US" sz="3600" smtClean="0"/>
              <a:t>Do you recognize this function????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457200" y="914400"/>
            <a:ext cx="8229600" cy="5211763"/>
          </a:xfrm>
        </p:spPr>
        <p:txBody>
          <a:bodyPr/>
          <a:lstStyle/>
          <a:p>
            <a:pPr lvl="1" eaLnBrk="1" hangingPunct="1">
              <a:buFontTx/>
              <a:buNone/>
            </a:pPr>
            <a:r>
              <a:rPr lang="en-US" sz="3600" smtClean="0">
                <a:solidFill>
                  <a:srgbClr val="0066FF"/>
                </a:solidFill>
                <a:sym typeface="Symbol" pitchFamily="18" charset="2"/>
              </a:rPr>
              <a:t>(</a:t>
            </a:r>
            <a:r>
              <a:rPr lang="en-US" sz="3600" smtClean="0">
                <a:solidFill>
                  <a:srgbClr val="0066FF"/>
                </a:solidFill>
              </a:rPr>
              <a:t>x. x)</a:t>
            </a:r>
          </a:p>
          <a:p>
            <a:pPr eaLnBrk="1" hangingPunct="1">
              <a:buFontTx/>
              <a:buNone/>
            </a:pPr>
            <a:endParaRPr lang="en-US" sz="3600" smtClean="0">
              <a:solidFill>
                <a:srgbClr val="0066FF"/>
              </a:solidFill>
            </a:endParaRPr>
          </a:p>
          <a:p>
            <a:pPr eaLnBrk="1" hangingPunct="1">
              <a:buFontTx/>
              <a:buNone/>
            </a:pPr>
            <a:r>
              <a:rPr lang="en-US" smtClean="0"/>
              <a:t>of x that returns x, is the </a:t>
            </a:r>
            <a:r>
              <a:rPr lang="en-US" smtClean="0">
                <a:solidFill>
                  <a:srgbClr val="00CC66"/>
                </a:solidFill>
              </a:rPr>
              <a:t>identity function</a:t>
            </a:r>
            <a:r>
              <a:rPr lang="en-US" smtClean="0"/>
              <a:t> since it is the function or</a:t>
            </a:r>
          </a:p>
          <a:p>
            <a:pPr eaLnBrk="1" hangingPunct="1">
              <a:buFontTx/>
              <a:buNone/>
            </a:pPr>
            <a:endParaRPr lang="en-US" sz="3600" smtClean="0"/>
          </a:p>
          <a:p>
            <a:pPr lvl="1" eaLnBrk="1" hangingPunct="1">
              <a:buFontTx/>
              <a:buNone/>
            </a:pPr>
            <a:r>
              <a:rPr lang="en-US" sz="3600" smtClean="0">
                <a:solidFill>
                  <a:srgbClr val="0066FF"/>
                </a:solidFill>
              </a:rPr>
              <a:t>((</a:t>
            </a:r>
            <a:r>
              <a:rPr lang="en-US" sz="3600" smtClean="0">
                <a:solidFill>
                  <a:srgbClr val="0066FF"/>
                </a:solidFill>
                <a:sym typeface="Symbol" pitchFamily="18" charset="2"/>
              </a:rPr>
              <a:t></a:t>
            </a:r>
            <a:r>
              <a:rPr lang="en-US" sz="3600" smtClean="0">
                <a:solidFill>
                  <a:srgbClr val="0066FF"/>
                </a:solidFill>
              </a:rPr>
              <a:t>x. x) E) = E</a:t>
            </a:r>
          </a:p>
          <a:p>
            <a:pPr lvl="1" eaLnBrk="1" hangingPunct="1">
              <a:buFontTx/>
              <a:buNone/>
            </a:pPr>
            <a:endParaRPr lang="en-US" sz="3200" smtClean="0"/>
          </a:p>
          <a:p>
            <a:pPr eaLnBrk="1" hangingPunct="1">
              <a:buFontTx/>
              <a:buNone/>
            </a:pPr>
            <a:r>
              <a:rPr lang="en-US" smtClean="0"/>
              <a:t>for any </a:t>
            </a:r>
            <a:r>
              <a:rPr lang="en-US" smtClean="0">
                <a:sym typeface="Symbol" pitchFamily="18" charset="2"/>
              </a:rPr>
              <a:t>lambda expression E</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533400"/>
            <a:ext cx="8229600" cy="5867400"/>
          </a:xfrm>
        </p:spPr>
        <p:txBody>
          <a:bodyPr/>
          <a:lstStyle/>
          <a:p>
            <a:pPr eaLnBrk="1" hangingPunct="1"/>
            <a:r>
              <a:rPr lang="en-US" smtClean="0"/>
              <a:t>The simple syntax given earlier requires a large number of parentheses.</a:t>
            </a:r>
          </a:p>
          <a:p>
            <a:pPr eaLnBrk="1" hangingPunct="1"/>
            <a:r>
              <a:rPr lang="en-US" smtClean="0"/>
              <a:t>The next few slides will describe some  conventions used to simplify expressions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457200" y="762000"/>
            <a:ext cx="8229600" cy="5364163"/>
          </a:xfrm>
        </p:spPr>
        <p:txBody>
          <a:bodyPr/>
          <a:lstStyle/>
          <a:p>
            <a:pPr lvl="1" eaLnBrk="1" hangingPunct="1"/>
            <a:r>
              <a:rPr lang="en-US" sz="3200" smtClean="0">
                <a:solidFill>
                  <a:schemeClr val="accent2"/>
                </a:solidFill>
              </a:rPr>
              <a:t>Application associates to the left</a:t>
            </a:r>
          </a:p>
          <a:p>
            <a:pPr lvl="1" eaLnBrk="1" hangingPunct="1"/>
            <a:endParaRPr lang="en-US" sz="3200" smtClean="0">
              <a:solidFill>
                <a:schemeClr val="accent2"/>
              </a:solidFill>
            </a:endParaRPr>
          </a:p>
          <a:p>
            <a:pPr lvl="2" eaLnBrk="1" hangingPunct="1"/>
            <a:r>
              <a:rPr lang="en-US" sz="3200" smtClean="0"/>
              <a:t>(f g h)  =  (f g) h</a:t>
            </a:r>
          </a:p>
          <a:p>
            <a:pPr lvl="2" eaLnBrk="1" hangingPunct="1"/>
            <a:endParaRPr lang="en-US" sz="3200" smtClean="0"/>
          </a:p>
          <a:p>
            <a:pPr lvl="2" eaLnBrk="1" hangingPunct="1">
              <a:buFontTx/>
              <a:buNone/>
            </a:pPr>
            <a:r>
              <a:rPr lang="en-US" sz="3200" smtClean="0"/>
              <a:t>        </a:t>
            </a:r>
            <a:r>
              <a:rPr lang="en-US" sz="2800" smtClean="0"/>
              <a:t>not f (g h)  </a:t>
            </a:r>
          </a:p>
          <a:p>
            <a:pPr lvl="2" eaLnBrk="1" hangingPunct="1">
              <a:buFontTx/>
              <a:buNone/>
            </a:pPr>
            <a:endParaRPr lang="en-US" sz="2800" smtClean="0"/>
          </a:p>
          <a:p>
            <a:pPr lvl="2" eaLnBrk="1" hangingPunct="1"/>
            <a:r>
              <a:rPr lang="en-US" sz="3200" smtClean="0"/>
              <a:t>In ML</a:t>
            </a:r>
          </a:p>
          <a:p>
            <a:pPr lvl="3" eaLnBrk="1" hangingPunct="1"/>
            <a:r>
              <a:rPr lang="en-US" sz="2800" smtClean="0"/>
              <a:t>fun f x :: xs gives error because this is interpreted as (f x) :: xs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Scott, </a:t>
            </a:r>
            <a:r>
              <a:rPr lang="en-US" dirty="0" smtClean="0"/>
              <a:t>section 11.7 (supplement)</a:t>
            </a:r>
            <a:r>
              <a:rPr lang="en-US" dirty="0" smtClean="0"/>
              <a:t/>
            </a:r>
            <a:br>
              <a:rPr lang="en-US" dirty="0" smtClean="0"/>
            </a:br>
            <a:r>
              <a:rPr lang="en-US" dirty="0" err="1" smtClean="0"/>
              <a:t>Slonneger</a:t>
            </a:r>
            <a:r>
              <a:rPr lang="en-US" dirty="0" smtClean="0"/>
              <a:t> and </a:t>
            </a:r>
            <a:r>
              <a:rPr lang="en-US" dirty="0" err="1" smtClean="0"/>
              <a:t>Kurz</a:t>
            </a:r>
            <a:r>
              <a:rPr lang="en-US" dirty="0" smtClean="0"/>
              <a:t>,  5.1 and 5.2.</a:t>
            </a:r>
            <a:endParaRPr lang="en-US" dirty="0"/>
          </a:p>
        </p:txBody>
      </p:sp>
      <p:sp>
        <p:nvSpPr>
          <p:cNvPr id="3" name="Title 2"/>
          <p:cNvSpPr>
            <a:spLocks noGrp="1"/>
          </p:cNvSpPr>
          <p:nvPr>
            <p:ph type="title"/>
          </p:nvPr>
        </p:nvSpPr>
        <p:spPr/>
        <p:txBody>
          <a:bodyPr/>
          <a:lstStyle/>
          <a:p>
            <a:r>
              <a:rPr lang="en-US" dirty="0" smtClean="0"/>
              <a:t>Reading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57200" y="762000"/>
            <a:ext cx="8229600" cy="5364163"/>
          </a:xfrm>
        </p:spPr>
        <p:txBody>
          <a:bodyPr/>
          <a:lstStyle/>
          <a:p>
            <a:pPr lvl="1" eaLnBrk="1" hangingPunct="1">
              <a:lnSpc>
                <a:spcPct val="90000"/>
              </a:lnSpc>
            </a:pPr>
            <a:r>
              <a:rPr lang="en-US" sz="3200" smtClean="0">
                <a:solidFill>
                  <a:schemeClr val="accent2"/>
                </a:solidFill>
              </a:rPr>
              <a:t>Application has higher precedence than abstraction</a:t>
            </a:r>
          </a:p>
          <a:p>
            <a:pPr lvl="1" eaLnBrk="1" hangingPunct="1">
              <a:lnSpc>
                <a:spcPct val="90000"/>
              </a:lnSpc>
              <a:buFontTx/>
              <a:buNone/>
            </a:pPr>
            <a:endParaRPr lang="en-US" sz="3200" smtClean="0">
              <a:solidFill>
                <a:schemeClr val="accent2"/>
              </a:solidFill>
            </a:endParaRPr>
          </a:p>
          <a:p>
            <a:pPr lvl="2" eaLnBrk="1" hangingPunct="1">
              <a:lnSpc>
                <a:spcPct val="90000"/>
              </a:lnSpc>
              <a:buFontTx/>
              <a:buNone/>
            </a:pPr>
            <a:r>
              <a:rPr lang="en-US" sz="3200" smtClean="0">
                <a:sym typeface="Symbol" pitchFamily="18" charset="2"/>
              </a:rPr>
              <a:t></a:t>
            </a:r>
            <a:r>
              <a:rPr lang="en-US" sz="3200" smtClean="0"/>
              <a:t>x.A B  =  </a:t>
            </a:r>
            <a:r>
              <a:rPr lang="en-US" sz="3200" smtClean="0">
                <a:sym typeface="Symbol" pitchFamily="18" charset="2"/>
              </a:rPr>
              <a:t></a:t>
            </a:r>
            <a:r>
              <a:rPr lang="en-US" sz="3200" smtClean="0"/>
              <a:t>x.(A B) </a:t>
            </a:r>
          </a:p>
          <a:p>
            <a:pPr lvl="2" eaLnBrk="1" hangingPunct="1">
              <a:lnSpc>
                <a:spcPct val="90000"/>
              </a:lnSpc>
              <a:buFontTx/>
              <a:buNone/>
            </a:pPr>
            <a:endParaRPr lang="en-US" sz="3200" smtClean="0"/>
          </a:p>
          <a:p>
            <a:pPr lvl="2" eaLnBrk="1" hangingPunct="1">
              <a:lnSpc>
                <a:spcPct val="90000"/>
              </a:lnSpc>
              <a:buFontTx/>
              <a:buNone/>
            </a:pPr>
            <a:r>
              <a:rPr lang="en-US" sz="3200" smtClean="0"/>
              <a:t>	</a:t>
            </a:r>
            <a:r>
              <a:rPr lang="en-US" smtClean="0"/>
              <a:t>	not   (</a:t>
            </a:r>
            <a:r>
              <a:rPr lang="en-US" smtClean="0">
                <a:sym typeface="Symbol" pitchFamily="18" charset="2"/>
              </a:rPr>
              <a:t></a:t>
            </a:r>
            <a:r>
              <a:rPr lang="en-US" smtClean="0"/>
              <a:t>x.A) B</a:t>
            </a:r>
          </a:p>
          <a:p>
            <a:pPr lvl="2" eaLnBrk="1" hangingPunct="1">
              <a:lnSpc>
                <a:spcPct val="90000"/>
              </a:lnSpc>
              <a:buFontTx/>
              <a:buNone/>
            </a:pPr>
            <a:endParaRPr lang="en-US" smtClean="0"/>
          </a:p>
          <a:p>
            <a:pPr lvl="2" eaLnBrk="1" hangingPunct="1">
              <a:lnSpc>
                <a:spcPct val="90000"/>
              </a:lnSpc>
              <a:buFontTx/>
              <a:buNone/>
            </a:pPr>
            <a:r>
              <a:rPr lang="en-US" sz="3200" smtClean="0"/>
              <a:t>If you want B to be an argument to the function defined by </a:t>
            </a:r>
            <a:r>
              <a:rPr lang="en-US" sz="3200" smtClean="0">
                <a:sym typeface="Symbol" pitchFamily="18" charset="2"/>
              </a:rPr>
              <a:t></a:t>
            </a:r>
            <a:r>
              <a:rPr lang="en-US" sz="3200" smtClean="0"/>
              <a:t>x.A, then you need parentheses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457200" y="609600"/>
            <a:ext cx="8229600" cy="5516563"/>
          </a:xfrm>
        </p:spPr>
        <p:txBody>
          <a:bodyPr/>
          <a:lstStyle/>
          <a:p>
            <a:pPr lvl="1" eaLnBrk="1" hangingPunct="1"/>
            <a:r>
              <a:rPr lang="en-US" sz="3200" smtClean="0">
                <a:solidFill>
                  <a:schemeClr val="accent2"/>
                </a:solidFill>
              </a:rPr>
              <a:t>Abbreviate nested expressions with a list</a:t>
            </a:r>
          </a:p>
          <a:p>
            <a:pPr lvl="1" eaLnBrk="1" hangingPunct="1">
              <a:buFontTx/>
              <a:buNone/>
            </a:pPr>
            <a:endParaRPr lang="en-US" sz="3200" smtClean="0">
              <a:solidFill>
                <a:schemeClr val="accent2"/>
              </a:solidFill>
            </a:endParaRPr>
          </a:p>
          <a:p>
            <a:pPr lvl="2" eaLnBrk="1" hangingPunct="1">
              <a:buFontTx/>
              <a:buNone/>
            </a:pPr>
            <a:r>
              <a:rPr lang="en-US" sz="3600" smtClean="0">
                <a:solidFill>
                  <a:schemeClr val="hlink"/>
                </a:solidFill>
                <a:sym typeface="Symbol" pitchFamily="18" charset="2"/>
              </a:rPr>
              <a:t> x y z . E</a:t>
            </a:r>
            <a:r>
              <a:rPr lang="en-US" sz="3600" smtClean="0">
                <a:solidFill>
                  <a:srgbClr val="0066FF"/>
                </a:solidFill>
                <a:sym typeface="Symbol" pitchFamily="18" charset="2"/>
              </a:rPr>
              <a:t> </a:t>
            </a:r>
          </a:p>
          <a:p>
            <a:pPr lvl="2" eaLnBrk="1" hangingPunct="1">
              <a:buFontTx/>
              <a:buNone/>
            </a:pPr>
            <a:r>
              <a:rPr lang="en-US" sz="3600" smtClean="0">
                <a:sym typeface="Symbol" pitchFamily="18" charset="2"/>
              </a:rPr>
              <a:t>means </a:t>
            </a:r>
          </a:p>
          <a:p>
            <a:pPr lvl="2" eaLnBrk="1" hangingPunct="1">
              <a:buFontTx/>
              <a:buNone/>
            </a:pPr>
            <a:r>
              <a:rPr lang="en-US" sz="3600" smtClean="0">
                <a:solidFill>
                  <a:schemeClr val="hlink"/>
                </a:solidFill>
                <a:sym typeface="Symbol" pitchFamily="18" charset="2"/>
              </a:rPr>
              <a:t>( x. (  y . ( z . 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457200"/>
            <a:ext cx="8229600" cy="5668963"/>
          </a:xfrm>
        </p:spPr>
        <p:txBody>
          <a:bodyPr/>
          <a:lstStyle/>
          <a:p>
            <a:pPr lvl="1" eaLnBrk="1" hangingPunct="1">
              <a:lnSpc>
                <a:spcPct val="80000"/>
              </a:lnSpc>
            </a:pPr>
            <a:r>
              <a:rPr lang="en-US" sz="2400" dirty="0" smtClean="0">
                <a:sym typeface="Symbol" pitchFamily="18" charset="2"/>
              </a:rPr>
              <a:t>Give names to  expressions</a:t>
            </a:r>
          </a:p>
          <a:p>
            <a:pPr lvl="1" eaLnBrk="1" hangingPunct="1">
              <a:lnSpc>
                <a:spcPct val="80000"/>
              </a:lnSpc>
              <a:buFontTx/>
              <a:buNone/>
            </a:pPr>
            <a:endParaRPr lang="en-US" sz="2400" dirty="0" smtClean="0">
              <a:sym typeface="Symbol" pitchFamily="18" charset="2"/>
            </a:endParaRPr>
          </a:p>
          <a:p>
            <a:pPr lvl="2" eaLnBrk="1" hangingPunct="1">
              <a:lnSpc>
                <a:spcPct val="80000"/>
              </a:lnSpc>
              <a:buFontTx/>
              <a:buNone/>
            </a:pPr>
            <a:r>
              <a:rPr lang="en-US" dirty="0" smtClean="0">
                <a:solidFill>
                  <a:srgbClr val="0066FF"/>
                </a:solidFill>
                <a:sym typeface="Symbol" pitchFamily="18" charset="2"/>
              </a:rPr>
              <a:t>		define</a:t>
            </a:r>
            <a:r>
              <a:rPr lang="en-US" dirty="0" smtClean="0">
                <a:sym typeface="Symbol" pitchFamily="18" charset="2"/>
              </a:rPr>
              <a:t> </a:t>
            </a:r>
            <a:r>
              <a:rPr lang="en-US" i="1" dirty="0" smtClean="0">
                <a:solidFill>
                  <a:srgbClr val="0066FF"/>
                </a:solidFill>
                <a:sym typeface="Symbol" pitchFamily="18" charset="2"/>
              </a:rPr>
              <a:t>name</a:t>
            </a:r>
            <a:r>
              <a:rPr lang="en-US" dirty="0" smtClean="0">
                <a:solidFill>
                  <a:srgbClr val="0066FF"/>
                </a:solidFill>
                <a:sym typeface="Symbol" pitchFamily="18" charset="2"/>
              </a:rPr>
              <a:t> =</a:t>
            </a:r>
            <a:r>
              <a:rPr lang="en-US" dirty="0" smtClean="0">
                <a:sym typeface="Symbol" pitchFamily="18" charset="2"/>
              </a:rPr>
              <a:t> </a:t>
            </a:r>
            <a:r>
              <a:rPr lang="en-US" i="1" dirty="0" err="1" smtClean="0">
                <a:sym typeface="Symbol" pitchFamily="18" charset="2"/>
              </a:rPr>
              <a:t>expr</a:t>
            </a: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r>
              <a:rPr lang="en-US" dirty="0" smtClean="0">
                <a:solidFill>
                  <a:srgbClr val="00CC66"/>
                </a:solidFill>
                <a:sym typeface="Symbol" pitchFamily="18" charset="2"/>
              </a:rPr>
              <a:t>Example:  define f = </a:t>
            </a:r>
            <a:r>
              <a:rPr lang="en-US" sz="1600" dirty="0" smtClean="0">
                <a:solidFill>
                  <a:srgbClr val="00CC66"/>
                </a:solidFill>
                <a:sym typeface="Symbol" pitchFamily="18" charset="2"/>
              </a:rPr>
              <a:t>(</a:t>
            </a:r>
            <a:r>
              <a:rPr lang="en-US" dirty="0" smtClean="0">
                <a:solidFill>
                  <a:srgbClr val="00CC66"/>
                </a:solidFill>
                <a:sym typeface="Symbol" pitchFamily="18" charset="2"/>
              </a:rPr>
              <a:t> x . ((+ x) 1))</a:t>
            </a: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endParaRPr lang="en-US" i="1" dirty="0" smtClean="0">
              <a:sym typeface="Symbol" pitchFamily="18" charset="2"/>
            </a:endParaRPr>
          </a:p>
          <a:p>
            <a:pPr lvl="2" eaLnBrk="1" hangingPunct="1">
              <a:lnSpc>
                <a:spcPct val="80000"/>
              </a:lnSpc>
              <a:buFontTx/>
              <a:buNone/>
            </a:pPr>
            <a:endParaRPr lang="en-US" sz="1600" dirty="0" smtClean="0">
              <a:solidFill>
                <a:srgbClr val="00CC66"/>
              </a:solidFill>
            </a:endParaRPr>
          </a:p>
          <a:p>
            <a:pPr lvl="1" eaLnBrk="1" hangingPunct="1">
              <a:lnSpc>
                <a:spcPct val="80000"/>
              </a:lnSpc>
            </a:pPr>
            <a:endParaRPr lang="en-US" sz="18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r>
              <a:rPr lang="en-US" sz="2000" dirty="0" smtClean="0"/>
              <a:t>These conventions are tricky</a:t>
            </a:r>
          </a:p>
          <a:p>
            <a:pPr lvl="1" eaLnBrk="1" hangingPunct="1">
              <a:lnSpc>
                <a:spcPct val="80000"/>
              </a:lnSpc>
            </a:pPr>
            <a:r>
              <a:rPr lang="en-US" sz="2000" dirty="0" smtClean="0"/>
              <a:t>I will use these conventions in examples (and you will see them in books) but only give fully parenthesized expressions on exams, etc</a:t>
            </a:r>
            <a:r>
              <a:rPr lang="en-US" sz="1800" dirty="0" smtClean="0"/>
              <a:t>.</a:t>
            </a:r>
          </a:p>
          <a:p>
            <a:pPr lvl="1" eaLnBrk="1" hangingPunct="1">
              <a:lnSpc>
                <a:spcPct val="80000"/>
              </a:lnSpc>
              <a:buFontTx/>
              <a:buNone/>
            </a:pPr>
            <a:endParaRPr lang="en-US" sz="1800" dirty="0" smtClean="0"/>
          </a:p>
        </p:txBody>
      </p:sp>
      <p:graphicFrame>
        <p:nvGraphicFramePr>
          <p:cNvPr id="3" name="Table 2"/>
          <p:cNvGraphicFramePr>
            <a:graphicFrameLocks noGrp="1"/>
          </p:cNvGraphicFramePr>
          <p:nvPr/>
        </p:nvGraphicFramePr>
        <p:xfrm>
          <a:off x="1066800" y="2514600"/>
          <a:ext cx="7696200" cy="2072640"/>
        </p:xfrm>
        <a:graphic>
          <a:graphicData uri="http://schemas.openxmlformats.org/drawingml/2006/table">
            <a:tbl>
              <a:tblPr firstRow="1" bandRow="1">
                <a:tableStyleId>{5C22544A-7EE6-4342-B048-85BDC9FD1C3A}</a:tableStyleId>
              </a:tblPr>
              <a:tblGrid>
                <a:gridCol w="3848100"/>
                <a:gridCol w="3848100"/>
              </a:tblGrid>
              <a:tr h="370840">
                <a:tc>
                  <a:txBody>
                    <a:bodyPr/>
                    <a:lstStyle/>
                    <a:p>
                      <a:pPr lvl="0" eaLnBrk="1" hangingPunct="1">
                        <a:lnSpc>
                          <a:spcPct val="80000"/>
                        </a:lnSpc>
                        <a:buFontTx/>
                        <a:buNone/>
                      </a:pPr>
                      <a:r>
                        <a:rPr lang="en-US" sz="2000" dirty="0" smtClean="0">
                          <a:solidFill>
                            <a:schemeClr val="tx1"/>
                          </a:solidFill>
                          <a:sym typeface="Symbol" pitchFamily="18" charset="2"/>
                        </a:rPr>
                        <a:t>Use  </a:t>
                      </a:r>
                      <a:r>
                        <a:rPr lang="en-US" sz="2000" dirty="0" err="1" smtClean="0">
                          <a:solidFill>
                            <a:schemeClr val="tx1"/>
                          </a:solidFill>
                          <a:sym typeface="Symbol" pitchFamily="18" charset="2"/>
                        </a:rPr>
                        <a:t>val</a:t>
                      </a:r>
                      <a:r>
                        <a:rPr lang="en-US" sz="2000" dirty="0" smtClean="0">
                          <a:solidFill>
                            <a:schemeClr val="tx1"/>
                          </a:solidFill>
                          <a:sym typeface="Symbol" pitchFamily="18" charset="2"/>
                        </a:rPr>
                        <a:t> keyword in ML</a:t>
                      </a:r>
                    </a:p>
                    <a:p>
                      <a:pPr lvl="0" eaLnBrk="1" hangingPunct="1">
                        <a:lnSpc>
                          <a:spcPct val="80000"/>
                        </a:lnSpc>
                        <a:buFontTx/>
                        <a:buNone/>
                      </a:pPr>
                      <a:endParaRPr lang="en-US" sz="2000" dirty="0" smtClean="0">
                        <a:sym typeface="Symbol" pitchFamily="18" charset="2"/>
                      </a:endParaRPr>
                    </a:p>
                    <a:p>
                      <a:pPr lvl="0" eaLnBrk="1" hangingPunct="1">
                        <a:lnSpc>
                          <a:spcPct val="80000"/>
                        </a:lnSpc>
                        <a:buFontTx/>
                        <a:buNone/>
                      </a:pPr>
                      <a:r>
                        <a:rPr lang="en-US" sz="2000" dirty="0" smtClean="0">
                          <a:sym typeface="Symbol" pitchFamily="18" charset="2"/>
                        </a:rPr>
                        <a:t>  </a:t>
                      </a:r>
                      <a:r>
                        <a:rPr lang="en-US" sz="2000" dirty="0" err="1" smtClean="0">
                          <a:solidFill>
                            <a:srgbClr val="00CC66"/>
                          </a:solidFill>
                          <a:sym typeface="Symbol" pitchFamily="18" charset="2"/>
                        </a:rPr>
                        <a:t>val</a:t>
                      </a:r>
                      <a:r>
                        <a:rPr lang="en-US" sz="2000" dirty="0" smtClean="0">
                          <a:solidFill>
                            <a:srgbClr val="00CC66"/>
                          </a:solidFill>
                          <a:sym typeface="Symbol" pitchFamily="18" charset="2"/>
                        </a:rPr>
                        <a:t> f = fn x =&gt; x+1</a:t>
                      </a:r>
                    </a:p>
                    <a:p>
                      <a:pPr lvl="0" eaLnBrk="1" hangingPunct="1">
                        <a:lnSpc>
                          <a:spcPct val="80000"/>
                        </a:lnSpc>
                        <a:buFontTx/>
                        <a:buNone/>
                      </a:pPr>
                      <a:r>
                        <a:rPr lang="en-US" sz="2000" dirty="0" smtClean="0">
                          <a:solidFill>
                            <a:srgbClr val="00CC66"/>
                          </a:solidFill>
                          <a:sym typeface="Symbol" pitchFamily="18" charset="2"/>
                        </a:rPr>
                        <a:t> </a:t>
                      </a:r>
                    </a:p>
                    <a:p>
                      <a:pPr lvl="0" eaLnBrk="1" hangingPunct="1">
                        <a:lnSpc>
                          <a:spcPct val="80000"/>
                        </a:lnSpc>
                        <a:buFontTx/>
                        <a:buNone/>
                      </a:pPr>
                      <a:r>
                        <a:rPr lang="en-US" sz="2000" dirty="0" smtClean="0">
                          <a:solidFill>
                            <a:srgbClr val="00CC66"/>
                          </a:solidFill>
                          <a:sym typeface="Symbol" pitchFamily="18" charset="2"/>
                        </a:rPr>
                        <a:t>   </a:t>
                      </a:r>
                      <a:r>
                        <a:rPr lang="en-US" sz="2000" dirty="0" smtClean="0">
                          <a:solidFill>
                            <a:srgbClr val="FFC000"/>
                          </a:solidFill>
                          <a:sym typeface="Symbol" pitchFamily="18" charset="2"/>
                        </a:rPr>
                        <a:t>f 3</a:t>
                      </a:r>
                    </a:p>
                    <a:p>
                      <a:pPr lvl="0" eaLnBrk="1" hangingPunct="1">
                        <a:lnSpc>
                          <a:spcPct val="80000"/>
                        </a:lnSpc>
                        <a:buFontTx/>
                        <a:buNone/>
                      </a:pPr>
                      <a:endParaRPr lang="en-US" sz="2000" dirty="0" smtClean="0">
                        <a:solidFill>
                          <a:srgbClr val="00CC66"/>
                        </a:solidFill>
                        <a:sym typeface="Symbol" pitchFamily="18" charset="2"/>
                      </a:endParaRPr>
                    </a:p>
                    <a:p>
                      <a:pPr lvl="2" eaLnBrk="1" hangingPunct="1">
                        <a:lnSpc>
                          <a:spcPct val="80000"/>
                        </a:lnSpc>
                        <a:buFontTx/>
                        <a:buNone/>
                      </a:pPr>
                      <a:endParaRPr lang="en-US" sz="2000" dirty="0" smtClean="0">
                        <a:sym typeface="Symbol" pitchFamily="18" charset="2"/>
                      </a:endParaRPr>
                    </a:p>
                    <a:p>
                      <a:endParaRPr lang="en-US" b="0" dirty="0"/>
                    </a:p>
                  </a:txBody>
                  <a:tcPr anchor="ctr">
                    <a:solidFill>
                      <a:schemeClr val="accent1">
                        <a:alpha val="23000"/>
                      </a:schemeClr>
                    </a:solidFill>
                  </a:tcPr>
                </a:tc>
                <a:tc>
                  <a:txBody>
                    <a:bodyPr/>
                    <a:lstStyle/>
                    <a:p>
                      <a:r>
                        <a:rPr lang="en-US" dirty="0" smtClean="0">
                          <a:solidFill>
                            <a:schemeClr val="tx1"/>
                          </a:solidFill>
                        </a:rPr>
                        <a:t>Use define keyword</a:t>
                      </a:r>
                      <a:r>
                        <a:rPr lang="en-US" baseline="0" dirty="0" smtClean="0">
                          <a:solidFill>
                            <a:schemeClr val="tx1"/>
                          </a:solidFill>
                        </a:rPr>
                        <a:t> in Scheme</a:t>
                      </a:r>
                    </a:p>
                    <a:p>
                      <a:endParaRPr lang="en-US" baseline="0" dirty="0" smtClean="0">
                        <a:solidFill>
                          <a:srgbClr val="92D050"/>
                        </a:solidFill>
                      </a:endParaRPr>
                    </a:p>
                    <a:p>
                      <a:r>
                        <a:rPr lang="en-US" baseline="0" dirty="0" smtClean="0">
                          <a:solidFill>
                            <a:srgbClr val="00CC66"/>
                          </a:solidFill>
                        </a:rPr>
                        <a:t>(define f (lambda (x) (+ x 1)))</a:t>
                      </a:r>
                    </a:p>
                    <a:p>
                      <a:endParaRPr lang="en-US" baseline="0" dirty="0" smtClean="0">
                        <a:solidFill>
                          <a:srgbClr val="92D050"/>
                        </a:solidFill>
                      </a:endParaRPr>
                    </a:p>
                    <a:p>
                      <a:r>
                        <a:rPr lang="en-US" baseline="0" dirty="0" smtClean="0">
                          <a:solidFill>
                            <a:srgbClr val="FFC000"/>
                          </a:solidFill>
                        </a:rPr>
                        <a:t>(f 3)</a:t>
                      </a:r>
                      <a:endParaRPr lang="en-US" dirty="0">
                        <a:solidFill>
                          <a:srgbClr val="FFC000"/>
                        </a:solidFill>
                      </a:endParaRPr>
                    </a:p>
                  </a:txBody>
                  <a:tcPr>
                    <a:solidFill>
                      <a:schemeClr val="accent1">
                        <a:alpha val="55000"/>
                      </a:scheme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smtClean="0"/>
              <a:t>Apply a set of </a:t>
            </a:r>
            <a:r>
              <a:rPr lang="en-US" smtClean="0">
                <a:solidFill>
                  <a:schemeClr val="hlink"/>
                </a:solidFill>
              </a:rPr>
              <a:t>reduction rules</a:t>
            </a:r>
            <a:r>
              <a:rPr lang="en-US" smtClean="0"/>
              <a:t> to simplify the expression</a:t>
            </a:r>
          </a:p>
          <a:p>
            <a:pPr eaLnBrk="1" hangingPunct="1"/>
            <a:r>
              <a:rPr lang="en-US" smtClean="0"/>
              <a:t>4 kinds of reduction rules</a:t>
            </a:r>
          </a:p>
          <a:p>
            <a:pPr lvl="1" eaLnBrk="1" hangingPunct="1"/>
            <a:r>
              <a:rPr lang="el-GR" smtClean="0">
                <a:solidFill>
                  <a:schemeClr val="accent2"/>
                </a:solidFill>
                <a:cs typeface="Arial" charset="0"/>
              </a:rPr>
              <a:t>δ</a:t>
            </a:r>
            <a:r>
              <a:rPr lang="en-US" smtClean="0">
                <a:cs typeface="Arial" charset="0"/>
              </a:rPr>
              <a:t>  (</a:t>
            </a:r>
            <a:r>
              <a:rPr lang="en-US" smtClean="0"/>
              <a:t>delta)</a:t>
            </a:r>
          </a:p>
          <a:p>
            <a:pPr lvl="1" eaLnBrk="1" hangingPunct="1"/>
            <a:r>
              <a:rPr lang="el-GR" smtClean="0">
                <a:solidFill>
                  <a:schemeClr val="accent2"/>
                </a:solidFill>
                <a:cs typeface="Arial" charset="0"/>
              </a:rPr>
              <a:t>β</a:t>
            </a:r>
            <a:r>
              <a:rPr lang="en-US" smtClean="0">
                <a:cs typeface="Arial" charset="0"/>
              </a:rPr>
              <a:t>  (</a:t>
            </a:r>
            <a:r>
              <a:rPr lang="en-US" smtClean="0"/>
              <a:t>beta)</a:t>
            </a:r>
          </a:p>
          <a:p>
            <a:pPr lvl="1" eaLnBrk="1" hangingPunct="1"/>
            <a:r>
              <a:rPr lang="el-GR" smtClean="0">
                <a:solidFill>
                  <a:schemeClr val="accent2"/>
                </a:solidFill>
                <a:cs typeface="Arial" charset="0"/>
              </a:rPr>
              <a:t>α</a:t>
            </a:r>
            <a:r>
              <a:rPr lang="en-US" smtClean="0">
                <a:cs typeface="Arial" charset="0"/>
              </a:rPr>
              <a:t>  (</a:t>
            </a:r>
            <a:r>
              <a:rPr lang="en-US" smtClean="0"/>
              <a:t>alpha)</a:t>
            </a:r>
          </a:p>
          <a:p>
            <a:pPr lvl="1" eaLnBrk="1" hangingPunct="1"/>
            <a:r>
              <a:rPr lang="el-GR" smtClean="0">
                <a:solidFill>
                  <a:schemeClr val="accent2"/>
                </a:solidFill>
                <a:cs typeface="Arial" charset="0"/>
              </a:rPr>
              <a:t>η</a:t>
            </a:r>
            <a:r>
              <a:rPr lang="en-US" smtClean="0">
                <a:cs typeface="Arial" charset="0"/>
              </a:rPr>
              <a:t>  (</a:t>
            </a:r>
            <a:r>
              <a:rPr lang="en-US" smtClean="0"/>
              <a:t>eta)</a:t>
            </a:r>
          </a:p>
        </p:txBody>
      </p:sp>
      <p:sp>
        <p:nvSpPr>
          <p:cNvPr id="22530" name="Rectangle 2"/>
          <p:cNvSpPr>
            <a:spLocks noGrp="1" noChangeArrowheads="1"/>
          </p:cNvSpPr>
          <p:nvPr>
            <p:ph type="title"/>
          </p:nvPr>
        </p:nvSpPr>
        <p:spPr/>
        <p:txBody>
          <a:bodyPr>
            <a:normAutofit fontScale="90000"/>
          </a:bodyPr>
          <a:lstStyle/>
          <a:p>
            <a:pPr eaLnBrk="1" hangingPunct="1"/>
            <a:r>
              <a:rPr lang="en-US" sz="4000" dirty="0" smtClean="0"/>
              <a:t>Evaluation of lambda expressions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r>
              <a:rPr lang="en-US" smtClean="0"/>
              <a:t>Use for the built-in constants:  </a:t>
            </a:r>
          </a:p>
          <a:p>
            <a:pPr lvl="1" eaLnBrk="1" hangingPunct="1"/>
            <a:r>
              <a:rPr lang="en-US" smtClean="0"/>
              <a:t>numbers:  evaluation of integer constant 5 is 5</a:t>
            </a:r>
          </a:p>
          <a:p>
            <a:pPr lvl="1" eaLnBrk="1" hangingPunct="1"/>
            <a:r>
              <a:rPr lang="en-US" smtClean="0"/>
              <a:t>constant functions:</a:t>
            </a:r>
          </a:p>
          <a:p>
            <a:pPr lvl="3" eaLnBrk="1" hangingPunct="1">
              <a:buFontTx/>
              <a:buNone/>
            </a:pPr>
            <a:r>
              <a:rPr lang="en-US" sz="2800" smtClean="0">
                <a:solidFill>
                  <a:srgbClr val="00CC66"/>
                </a:solidFill>
              </a:rPr>
              <a:t>+ 2 3    </a:t>
            </a:r>
          </a:p>
          <a:p>
            <a:pPr lvl="2" eaLnBrk="1" hangingPunct="1">
              <a:buFontTx/>
              <a:buNone/>
            </a:pPr>
            <a:r>
              <a:rPr lang="en-US" sz="3200" smtClean="0">
                <a:solidFill>
                  <a:srgbClr val="00CC66"/>
                </a:solidFill>
                <a:sym typeface="Wingdings" pitchFamily="2" charset="2"/>
              </a:rPr>
              <a:t></a:t>
            </a:r>
            <a:r>
              <a:rPr lang="en-US" sz="3200" baseline="-25000" smtClean="0">
                <a:solidFill>
                  <a:srgbClr val="00CC66"/>
                </a:solidFill>
                <a:sym typeface="Symbol" pitchFamily="18" charset="2"/>
              </a:rPr>
              <a:t></a:t>
            </a:r>
            <a:r>
              <a:rPr lang="en-US" sz="3200" smtClean="0">
                <a:solidFill>
                  <a:srgbClr val="00CC66"/>
                </a:solidFill>
              </a:rPr>
              <a:t>   </a:t>
            </a:r>
          </a:p>
          <a:p>
            <a:pPr lvl="3" eaLnBrk="1" hangingPunct="1">
              <a:buFontTx/>
              <a:buNone/>
            </a:pPr>
            <a:r>
              <a:rPr lang="en-US" sz="2800" smtClean="0">
                <a:solidFill>
                  <a:srgbClr val="00CC66"/>
                </a:solidFill>
              </a:rPr>
              <a:t>5</a:t>
            </a:r>
          </a:p>
          <a:p>
            <a:pPr lvl="1" eaLnBrk="1" hangingPunct="1"/>
            <a:r>
              <a:rPr lang="en-US" smtClean="0"/>
              <a:t>Read "+ 2 3" reduced to 5 with the delta indicating that reduction used a delta rule</a:t>
            </a:r>
          </a:p>
        </p:txBody>
      </p:sp>
      <p:sp>
        <p:nvSpPr>
          <p:cNvPr id="23554" name="Rectangle 2"/>
          <p:cNvSpPr>
            <a:spLocks noGrp="1" noChangeArrowheads="1"/>
          </p:cNvSpPr>
          <p:nvPr>
            <p:ph type="title"/>
          </p:nvPr>
        </p:nvSpPr>
        <p:spPr/>
        <p:txBody>
          <a:bodyPr/>
          <a:lstStyle/>
          <a:p>
            <a:pPr eaLnBrk="1" hangingPunct="1"/>
            <a:r>
              <a:rPr lang="en-US" dirty="0" smtClean="0"/>
              <a:t>Delta reduction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p:txBody>
          <a:bodyPr/>
          <a:lstStyle/>
          <a:p>
            <a:pPr lvl="1" eaLnBrk="1" hangingPunct="1">
              <a:buFontTx/>
              <a:buNone/>
            </a:pPr>
            <a:r>
              <a:rPr lang="en-US" smtClean="0"/>
              <a:t>* (+ 1 2)(- 5 1)</a:t>
            </a:r>
            <a:endParaRPr lang="en-US" smtClean="0">
              <a:sym typeface="Wingdings" pitchFamily="2" charset="2"/>
            </a:endParaRPr>
          </a:p>
          <a:p>
            <a:pPr eaLnBrk="1" hangingPunct="1">
              <a:buFontTx/>
              <a:buNone/>
            </a:pP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p:txBody>
          <a:bodyPr/>
          <a:lstStyle/>
          <a:p>
            <a:pPr lvl="1" eaLnBrk="1" hangingPunct="1">
              <a:buFontTx/>
              <a:buNone/>
            </a:pPr>
            <a:r>
              <a:rPr lang="en-US" smtClean="0"/>
              <a:t>* (+ 1 2)</a:t>
            </a:r>
            <a:r>
              <a:rPr lang="en-US" smtClean="0">
                <a:solidFill>
                  <a:srgbClr val="FF5050"/>
                </a:solidFill>
              </a:rPr>
              <a:t>(- 5 1)</a:t>
            </a:r>
            <a:endParaRPr lang="en-US" smtClean="0">
              <a:solidFill>
                <a:srgbClr val="FF5050"/>
              </a:solidFill>
              <a:sym typeface="Wingdings" pitchFamily="2" charset="2"/>
            </a:endParaRPr>
          </a:p>
          <a:p>
            <a:pPr eaLnBrk="1" hangingPunct="1">
              <a:buFontTx/>
              <a:buNone/>
            </a:pPr>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p:txBody>
          <a:bodyPr/>
          <a:lstStyle/>
          <a:p>
            <a:pPr lvl="1" eaLnBrk="1" hangingPunct="1">
              <a:buFontTx/>
              <a:buNone/>
            </a:pPr>
            <a:r>
              <a:rPr lang="en-US" smtClean="0"/>
              <a:t>* (+ 1 2)</a:t>
            </a:r>
            <a:r>
              <a:rPr lang="en-US" smtClean="0">
                <a:solidFill>
                  <a:srgbClr val="FF5050"/>
                </a:solidFill>
              </a:rPr>
              <a:t>(- 5 1)</a:t>
            </a:r>
            <a:endParaRPr lang="en-US" smtClean="0">
              <a:solidFill>
                <a:srgbClr val="FF5050"/>
              </a:solidFill>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(+ 1 2) </a:t>
            </a:r>
            <a:r>
              <a:rPr lang="en-US" smtClean="0">
                <a:solidFill>
                  <a:srgbClr val="0066FF"/>
                </a:solidFill>
              </a:rPr>
              <a:t>4</a:t>
            </a:r>
            <a:endParaRPr lang="en-US" smtClean="0">
              <a:solidFill>
                <a:srgbClr val="0066FF"/>
              </a:solidFill>
              <a:sym typeface="Wingdings" pitchFamily="2" charset="2"/>
            </a:endParaRPr>
          </a:p>
          <a:p>
            <a:pPr eaLnBrk="1" hangingPunct="1">
              <a:buFontTx/>
              <a:buNone/>
            </a:pP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p:txBody>
          <a:bodyPr/>
          <a:lstStyle/>
          <a:p>
            <a:pPr lvl="1" eaLnBrk="1" hangingPunct="1">
              <a:buFontTx/>
              <a:buNone/>
            </a:pPr>
            <a:r>
              <a:rPr lang="en-US" smtClean="0"/>
              <a:t>* (+ 1 2)(- 5 1)</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a:t>
            </a:r>
            <a:r>
              <a:rPr lang="en-US" smtClean="0">
                <a:solidFill>
                  <a:srgbClr val="FF5050"/>
                </a:solidFill>
              </a:rPr>
              <a:t>(+ 1 2)</a:t>
            </a:r>
            <a:r>
              <a:rPr lang="en-US" smtClean="0"/>
              <a:t> 4</a:t>
            </a:r>
            <a:endParaRPr lang="en-US" smtClean="0">
              <a:sym typeface="Wingdings" pitchFamily="2" charset="2"/>
            </a:endParaRPr>
          </a:p>
          <a:p>
            <a:pPr eaLnBrk="1" hangingPunct="1">
              <a:buFontTx/>
              <a:buNone/>
            </a:pP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p:txBody>
          <a:bodyPr/>
          <a:lstStyle/>
          <a:p>
            <a:pPr lvl="1" eaLnBrk="1" hangingPunct="1">
              <a:buFontTx/>
              <a:buNone/>
            </a:pPr>
            <a:r>
              <a:rPr lang="en-US" smtClean="0"/>
              <a:t>* (+ 1 2)(- 5 1)</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a:t>
            </a:r>
            <a:r>
              <a:rPr lang="en-US" smtClean="0">
                <a:solidFill>
                  <a:srgbClr val="FF5050"/>
                </a:solidFill>
              </a:rPr>
              <a:t>(+ 1 2)</a:t>
            </a:r>
            <a:r>
              <a:rPr lang="en-US" smtClean="0"/>
              <a:t> 4</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a:t>
            </a:r>
            <a:r>
              <a:rPr lang="en-US" smtClean="0">
                <a:solidFill>
                  <a:srgbClr val="0066FF"/>
                </a:solidFill>
              </a:rPr>
              <a:t>3</a:t>
            </a:r>
            <a:r>
              <a:rPr lang="en-US" smtClean="0"/>
              <a:t> 4</a:t>
            </a:r>
            <a:endParaRPr lang="en-US" smtClean="0">
              <a:sym typeface="Wingdings" pitchFamily="2" charset="2"/>
            </a:endParaRPr>
          </a:p>
          <a:p>
            <a:pPr eaLnBrk="1" hangingPunct="1">
              <a:buFontTx/>
              <a:buNone/>
            </a:pP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57200" y="1600200"/>
            <a:ext cx="8229600" cy="5257800"/>
          </a:xfrm>
        </p:spPr>
        <p:txBody>
          <a:bodyPr/>
          <a:lstStyle/>
          <a:p>
            <a:pPr eaLnBrk="1" hangingPunct="1"/>
            <a:r>
              <a:rPr lang="en-US" smtClean="0"/>
              <a:t>Church, 1930s</a:t>
            </a:r>
          </a:p>
          <a:p>
            <a:pPr lvl="1" eaLnBrk="1" hangingPunct="1"/>
            <a:r>
              <a:rPr lang="el-GR" smtClean="0">
                <a:cs typeface="Arial" charset="0"/>
              </a:rPr>
              <a:t>λ</a:t>
            </a:r>
            <a:r>
              <a:rPr lang="en-US" smtClean="0"/>
              <a:t> calculus can be used to define computable functions</a:t>
            </a:r>
          </a:p>
          <a:p>
            <a:pPr lvl="1" eaLnBrk="1" hangingPunct="1"/>
            <a:r>
              <a:rPr lang="en-US" smtClean="0"/>
              <a:t>Church's goal to study the Entscheidungsproblem</a:t>
            </a:r>
          </a:p>
          <a:p>
            <a:pPr lvl="1" eaLnBrk="1" hangingPunct="1"/>
            <a:r>
              <a:rPr lang="en-US" smtClean="0"/>
              <a:t>He showed that there is no algorithm to determine whether two lambda expressions are equivalent</a:t>
            </a:r>
          </a:p>
        </p:txBody>
      </p:sp>
      <p:sp>
        <p:nvSpPr>
          <p:cNvPr id="2050" name="Rectangle 2"/>
          <p:cNvSpPr>
            <a:spLocks noGrp="1" noChangeArrowheads="1"/>
          </p:cNvSpPr>
          <p:nvPr>
            <p:ph type="title"/>
          </p:nvPr>
        </p:nvSpPr>
        <p:spPr/>
        <p:txBody>
          <a:bodyPr/>
          <a:lstStyle/>
          <a:p>
            <a:pPr eaLnBrk="1" hangingPunct="1">
              <a:lnSpc>
                <a:spcPct val="80000"/>
              </a:lnSpc>
            </a:pPr>
            <a:r>
              <a:rPr lang="en-US" sz="3600" dirty="0" smtClean="0"/>
              <a:t>Lambda Calculus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lstStyle/>
          <a:p>
            <a:pPr lvl="1" eaLnBrk="1" hangingPunct="1">
              <a:buFontTx/>
              <a:buNone/>
            </a:pPr>
            <a:r>
              <a:rPr lang="en-US" smtClean="0"/>
              <a:t>* (+ 1 2)(- 5 1)</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(+ 1 2) 4</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solidFill>
                  <a:srgbClr val="FF5050"/>
                </a:solidFill>
              </a:rPr>
              <a:t>* 3 4</a:t>
            </a:r>
            <a:endParaRPr lang="en-US" smtClean="0">
              <a:solidFill>
                <a:srgbClr val="FF5050"/>
              </a:solidFill>
              <a:sym typeface="Wingdings" pitchFamily="2" charset="2"/>
            </a:endParaRPr>
          </a:p>
          <a:p>
            <a:pPr eaLnBrk="1" hangingPunct="1">
              <a:buFontTx/>
              <a:buNone/>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p:txBody>
          <a:bodyPr/>
          <a:lstStyle/>
          <a:p>
            <a:pPr lvl="1" eaLnBrk="1" hangingPunct="1">
              <a:buFontTx/>
              <a:buNone/>
            </a:pPr>
            <a:r>
              <a:rPr lang="en-US" smtClean="0"/>
              <a:t>* (+ 1 2)(- 5 1)</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t>* (+ 1 2) 4</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solidFill>
                  <a:srgbClr val="FF5050"/>
                </a:solidFill>
              </a:rPr>
              <a:t>* 3 4</a:t>
            </a:r>
            <a:endParaRPr lang="en-US" smtClean="0">
              <a:solidFill>
                <a:srgbClr val="FF5050"/>
              </a:solidFill>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buFontTx/>
              <a:buNone/>
            </a:pPr>
            <a:r>
              <a:rPr lang="en-US" smtClean="0">
                <a:solidFill>
                  <a:srgbClr val="0066FF"/>
                </a:solidFill>
              </a:rPr>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r>
              <a:rPr lang="en-US" smtClean="0"/>
              <a:t>Given</a:t>
            </a:r>
          </a:p>
          <a:p>
            <a:pPr lvl="1" eaLnBrk="1" hangingPunct="1"/>
            <a:r>
              <a:rPr lang="en-US" smtClean="0"/>
              <a:t>((</a:t>
            </a:r>
            <a:r>
              <a:rPr lang="en-US" smtClean="0">
                <a:sym typeface="Symbol" pitchFamily="18" charset="2"/>
              </a:rPr>
              <a:t></a:t>
            </a:r>
            <a:r>
              <a:rPr lang="en-US" smtClean="0"/>
              <a:t> x. E1)  E2)</a:t>
            </a:r>
          </a:p>
          <a:p>
            <a:pPr eaLnBrk="1" hangingPunct="1"/>
            <a:endParaRPr lang="en-US" smtClean="0"/>
          </a:p>
          <a:p>
            <a:pPr eaLnBrk="1" hangingPunct="1"/>
            <a:r>
              <a:rPr lang="en-US" smtClean="0"/>
              <a:t>Replace all occurrences of bound variable x in the body, E1, with E2.</a:t>
            </a:r>
          </a:p>
        </p:txBody>
      </p:sp>
      <p:sp>
        <p:nvSpPr>
          <p:cNvPr id="31746" name="Rectangle 2"/>
          <p:cNvSpPr>
            <a:spLocks noGrp="1" noChangeArrowheads="1"/>
          </p:cNvSpPr>
          <p:nvPr>
            <p:ph type="title"/>
          </p:nvPr>
        </p:nvSpPr>
        <p:spPr/>
        <p:txBody>
          <a:bodyPr/>
          <a:lstStyle/>
          <a:p>
            <a:pPr eaLnBrk="1" hangingPunct="1"/>
            <a:r>
              <a:rPr lang="en-US" dirty="0" smtClean="0"/>
              <a:t>Beta reduction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p:txBody>
          <a:bodyPr/>
          <a:lstStyle/>
          <a:p>
            <a:pPr lvl="1" eaLnBrk="1" hangingPunct="1">
              <a:buFontTx/>
              <a:buNone/>
            </a:pPr>
            <a:r>
              <a:rPr lang="en-US" sz="3600" smtClean="0">
                <a:solidFill>
                  <a:srgbClr val="FF5050"/>
                </a:solidFill>
                <a:sym typeface="Symbol" pitchFamily="18" charset="2"/>
              </a:rPr>
              <a:t>(( x . *  2  x)  5)</a:t>
            </a:r>
            <a:endParaRPr lang="en-US" sz="3600" smtClean="0">
              <a:solidFill>
                <a:srgbClr val="FF5050"/>
              </a:solidFill>
            </a:endParaRPr>
          </a:p>
          <a:p>
            <a:pPr lvl="1" eaLnBrk="1" hangingPunct="1">
              <a:buFontTx/>
              <a:buNone/>
            </a:pPr>
            <a:endParaRPr lang="en-US" sz="36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p:txBody>
          <a:bodyPr/>
          <a:lstStyle/>
          <a:p>
            <a:pPr lvl="1" eaLnBrk="1" hangingPunct="1">
              <a:buFontTx/>
              <a:buNone/>
            </a:pPr>
            <a:r>
              <a:rPr lang="en-US" sz="3600" smtClean="0">
                <a:solidFill>
                  <a:srgbClr val="FF5050"/>
                </a:solidFill>
                <a:sym typeface="Symbol" pitchFamily="18" charset="2"/>
              </a:rPr>
              <a:t>(</a:t>
            </a:r>
            <a:r>
              <a:rPr lang="en-US" sz="3600" smtClean="0">
                <a:solidFill>
                  <a:schemeClr val="hlink"/>
                </a:solidFill>
                <a:sym typeface="Symbol" pitchFamily="18" charset="2"/>
              </a:rPr>
              <a:t> x</a:t>
            </a:r>
            <a:r>
              <a:rPr lang="en-US" sz="3600" smtClean="0">
                <a:solidFill>
                  <a:srgbClr val="FF5050"/>
                </a:solidFill>
                <a:sym typeface="Symbol" pitchFamily="18" charset="2"/>
              </a:rPr>
              <a:t> . *  2  </a:t>
            </a:r>
            <a:r>
              <a:rPr lang="en-US" sz="3600" b="1" smtClean="0">
                <a:solidFill>
                  <a:srgbClr val="00CC66"/>
                </a:solidFill>
                <a:sym typeface="Symbol" pitchFamily="18" charset="2"/>
              </a:rPr>
              <a:t>x</a:t>
            </a:r>
            <a:r>
              <a:rPr lang="en-US" sz="3600" smtClean="0">
                <a:solidFill>
                  <a:srgbClr val="FF5050"/>
                </a:solidFill>
                <a:sym typeface="Symbol" pitchFamily="18" charset="2"/>
              </a:rPr>
              <a:t>)  5</a:t>
            </a:r>
            <a:endParaRPr lang="en-US" sz="3600" smtClean="0">
              <a:solidFill>
                <a:srgbClr val="FF5050"/>
              </a:solidFill>
            </a:endParaRPr>
          </a:p>
          <a:p>
            <a:pPr lvl="1" eaLnBrk="1" hangingPunct="1">
              <a:buFontTx/>
              <a:buNone/>
            </a:pPr>
            <a:r>
              <a:rPr lang="en-US" sz="3600" smtClean="0">
                <a:sym typeface="Wingdings" pitchFamily="2" charset="2"/>
              </a:rPr>
              <a:t></a:t>
            </a:r>
            <a:r>
              <a:rPr lang="en-US" sz="3600" baseline="-25000" smtClean="0">
                <a:sym typeface="Symbol" pitchFamily="18" charset="2"/>
              </a:rPr>
              <a:t></a:t>
            </a:r>
            <a:r>
              <a:rPr lang="en-US" sz="3600" baseline="-25000" smtClean="0"/>
              <a:t> </a:t>
            </a:r>
          </a:p>
          <a:p>
            <a:pPr lvl="2" eaLnBrk="1" hangingPunct="1">
              <a:buFontTx/>
              <a:buNone/>
            </a:pPr>
            <a:r>
              <a:rPr lang="en-US" sz="3200" smtClean="0">
                <a:solidFill>
                  <a:srgbClr val="0066FF"/>
                </a:solidFill>
              </a:rPr>
              <a:t>*  2  5</a:t>
            </a:r>
            <a:endParaRPr lang="en-US" sz="3200" smtClean="0">
              <a:solidFill>
                <a:srgbClr val="0066FF"/>
              </a:solidFill>
              <a:sym typeface="Wingdings" pitchFamily="2" charset="2"/>
            </a:endParaRPr>
          </a:p>
          <a:p>
            <a:pPr lvl="1" eaLnBrk="1" hangingPunct="1">
              <a:buFontTx/>
              <a:buNone/>
            </a:pPr>
            <a:endParaRPr lang="en-US" sz="36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p:txBody>
          <a:bodyPr/>
          <a:lstStyle/>
          <a:p>
            <a:pPr lvl="1" eaLnBrk="1" hangingPunct="1">
              <a:buFontTx/>
              <a:buNone/>
            </a:pPr>
            <a:r>
              <a:rPr lang="en-US" sz="3600" smtClean="0">
                <a:sym typeface="Symbol" pitchFamily="18" charset="2"/>
              </a:rPr>
              <a:t>( x . *  2  x)  5</a:t>
            </a:r>
            <a:endParaRPr lang="en-US" sz="3600" smtClean="0"/>
          </a:p>
          <a:p>
            <a:pPr lvl="1" eaLnBrk="1" hangingPunct="1">
              <a:buFontTx/>
              <a:buNone/>
            </a:pPr>
            <a:r>
              <a:rPr lang="en-US" sz="3600" smtClean="0">
                <a:sym typeface="Wingdings" pitchFamily="2" charset="2"/>
              </a:rPr>
              <a:t></a:t>
            </a:r>
            <a:r>
              <a:rPr lang="en-US" sz="3600" baseline="-25000" smtClean="0">
                <a:sym typeface="Symbol" pitchFamily="18" charset="2"/>
              </a:rPr>
              <a:t></a:t>
            </a:r>
            <a:r>
              <a:rPr lang="en-US" sz="3600" baseline="-25000" smtClean="0"/>
              <a:t> </a:t>
            </a:r>
          </a:p>
          <a:p>
            <a:pPr lvl="2" eaLnBrk="1" hangingPunct="1">
              <a:buFontTx/>
              <a:buNone/>
            </a:pPr>
            <a:r>
              <a:rPr lang="en-US" sz="3200" smtClean="0">
                <a:solidFill>
                  <a:srgbClr val="FF5050"/>
                </a:solidFill>
              </a:rPr>
              <a:t>*  2  5</a:t>
            </a:r>
            <a:endParaRPr lang="en-US" sz="3200" smtClean="0">
              <a:solidFill>
                <a:srgbClr val="FF5050"/>
              </a:solidFill>
              <a:sym typeface="Wingdings" pitchFamily="2" charset="2"/>
            </a:endParaRPr>
          </a:p>
          <a:p>
            <a:pPr lvl="1" eaLnBrk="1" hangingPunct="1">
              <a:buFontTx/>
              <a:buNone/>
            </a:pPr>
            <a:endParaRPr lang="en-US" sz="36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p:txBody>
          <a:bodyPr/>
          <a:lstStyle/>
          <a:p>
            <a:pPr lvl="1" eaLnBrk="1" hangingPunct="1">
              <a:buFontTx/>
              <a:buNone/>
            </a:pPr>
            <a:r>
              <a:rPr lang="en-US" sz="3600" smtClean="0">
                <a:sym typeface="Symbol" pitchFamily="18" charset="2"/>
              </a:rPr>
              <a:t>( x . *  2  x)  5</a:t>
            </a:r>
            <a:endParaRPr lang="en-US" sz="3600" smtClean="0"/>
          </a:p>
          <a:p>
            <a:pPr lvl="1" eaLnBrk="1" hangingPunct="1">
              <a:buFontTx/>
              <a:buNone/>
            </a:pPr>
            <a:r>
              <a:rPr lang="en-US" sz="3600" smtClean="0">
                <a:sym typeface="Wingdings" pitchFamily="2" charset="2"/>
              </a:rPr>
              <a:t></a:t>
            </a:r>
            <a:r>
              <a:rPr lang="en-US" sz="3600" baseline="-25000" smtClean="0">
                <a:sym typeface="Symbol" pitchFamily="18" charset="2"/>
              </a:rPr>
              <a:t></a:t>
            </a:r>
            <a:r>
              <a:rPr lang="en-US" sz="3600" baseline="-25000" smtClean="0"/>
              <a:t> </a:t>
            </a:r>
          </a:p>
          <a:p>
            <a:pPr lvl="2" eaLnBrk="1" hangingPunct="1">
              <a:buFontTx/>
              <a:buNone/>
            </a:pPr>
            <a:r>
              <a:rPr lang="en-US" sz="3200" smtClean="0">
                <a:solidFill>
                  <a:srgbClr val="FF5050"/>
                </a:solidFill>
              </a:rPr>
              <a:t>*  2  5</a:t>
            </a:r>
            <a:endParaRPr lang="en-US" sz="3200" smtClean="0">
              <a:solidFill>
                <a:srgbClr val="FF5050"/>
              </a:solidFill>
              <a:sym typeface="Wingdings" pitchFamily="2" charset="2"/>
            </a:endParaRPr>
          </a:p>
          <a:p>
            <a:pPr lvl="1" eaLnBrk="1" hangingPunct="1">
              <a:buFontTx/>
              <a:buNone/>
            </a:pPr>
            <a:r>
              <a:rPr lang="en-US" sz="3600" smtClean="0">
                <a:sym typeface="Wingdings" pitchFamily="2" charset="2"/>
              </a:rPr>
              <a:t></a:t>
            </a:r>
            <a:r>
              <a:rPr lang="en-US" sz="3600" baseline="-25000" smtClean="0">
                <a:sym typeface="Symbol" pitchFamily="18" charset="2"/>
              </a:rPr>
              <a:t></a:t>
            </a:r>
            <a:r>
              <a:rPr lang="en-US" sz="3600" smtClean="0"/>
              <a:t>      </a:t>
            </a:r>
          </a:p>
          <a:p>
            <a:pPr lvl="2" eaLnBrk="1" hangingPunct="1">
              <a:buFontTx/>
              <a:buNone/>
            </a:pPr>
            <a:r>
              <a:rPr lang="en-US" sz="3200" smtClean="0">
                <a:solidFill>
                  <a:srgbClr val="0066FF"/>
                </a:solidFill>
              </a:rPr>
              <a:t>10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304800" y="381000"/>
            <a:ext cx="8229600" cy="5943600"/>
          </a:xfrm>
        </p:spPr>
        <p:txBody>
          <a:bodyPr/>
          <a:lstStyle/>
          <a:p>
            <a:pPr eaLnBrk="1" hangingPunct="1"/>
            <a:r>
              <a:rPr lang="en-US" smtClean="0"/>
              <a:t>reduction may yield another abstraction</a:t>
            </a:r>
          </a:p>
          <a:p>
            <a:pPr eaLnBrk="1" hangingPunct="1">
              <a:buFontTx/>
              <a:buNone/>
            </a:pPr>
            <a:endParaRPr lang="en-US" smtClean="0"/>
          </a:p>
          <a:p>
            <a:pPr lvl="1" eaLnBrk="1" hangingPunct="1">
              <a:buFontTx/>
              <a:buNone/>
            </a:pPr>
            <a:r>
              <a:rPr lang="en-US" smtClean="0">
                <a:solidFill>
                  <a:schemeClr val="hlink"/>
                </a:solidFill>
              </a:rPr>
              <a:t>(  (</a:t>
            </a:r>
            <a:r>
              <a:rPr lang="en-US" smtClean="0">
                <a:solidFill>
                  <a:schemeClr val="hlink"/>
                </a:solidFill>
                <a:sym typeface="Symbol" pitchFamily="18" charset="2"/>
              </a:rPr>
              <a:t></a:t>
            </a:r>
            <a:r>
              <a:rPr lang="en-US" smtClean="0">
                <a:solidFill>
                  <a:schemeClr val="hlink"/>
                </a:solidFill>
              </a:rPr>
              <a:t> x. </a:t>
            </a:r>
            <a:r>
              <a:rPr lang="en-US" smtClean="0">
                <a:solidFill>
                  <a:schemeClr val="hlink"/>
                </a:solidFill>
                <a:sym typeface="Symbol" pitchFamily="18" charset="2"/>
              </a:rPr>
              <a:t></a:t>
            </a:r>
            <a:r>
              <a:rPr lang="en-US" smtClean="0">
                <a:solidFill>
                  <a:schemeClr val="hlink"/>
                </a:solidFill>
              </a:rPr>
              <a:t> y. +  x  y)    7 )</a:t>
            </a:r>
            <a:r>
              <a:rPr lang="en-US" smtClean="0"/>
              <a:t>    8</a:t>
            </a:r>
            <a:endParaRPr lang="en-US" smtClean="0">
              <a:sym typeface="Wingdings" pitchFamily="2" charset="2"/>
            </a:endParaRPr>
          </a:p>
          <a:p>
            <a:pPr eaLnBrk="1" hangingPunct="1">
              <a:buFontTx/>
              <a:buNone/>
            </a:pP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304800" y="381000"/>
            <a:ext cx="8229600" cy="5943600"/>
          </a:xfrm>
        </p:spPr>
        <p:txBody>
          <a:bodyPr/>
          <a:lstStyle/>
          <a:p>
            <a:pPr eaLnBrk="1" hangingPunct="1"/>
            <a:endParaRPr lang="en-US" smtClean="0"/>
          </a:p>
          <a:p>
            <a:pPr eaLnBrk="1" hangingPunct="1">
              <a:buFontTx/>
              <a:buNone/>
            </a:pPr>
            <a:endParaRPr lang="en-US" smtClean="0"/>
          </a:p>
          <a:p>
            <a:pPr lvl="1" eaLnBrk="1" hangingPunct="1">
              <a:buFontTx/>
              <a:buNone/>
            </a:pP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 +  </a:t>
            </a:r>
            <a:r>
              <a:rPr lang="en-US" b="1" smtClean="0">
                <a:solidFill>
                  <a:srgbClr val="00CC66"/>
                </a:solidFill>
              </a:rPr>
              <a:t>x</a:t>
            </a:r>
            <a:r>
              <a:rPr lang="en-US" smtClean="0">
                <a:solidFill>
                  <a:srgbClr val="FF5050"/>
                </a:solidFill>
              </a:rPr>
              <a:t>  y)    7 )</a:t>
            </a:r>
            <a:r>
              <a:rPr lang="en-US" smtClean="0"/>
              <a:t>    8</a:t>
            </a:r>
            <a:endParaRPr lang="en-US" smtClean="0">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endParaRPr lang="en-US" smtClean="0"/>
          </a:p>
          <a:p>
            <a:pPr lvl="1" eaLnBrk="1" hangingPunct="1">
              <a:buFontTx/>
              <a:buNone/>
            </a:pP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y. + 7 y)</a:t>
            </a:r>
            <a:r>
              <a:rPr lang="en-US" smtClean="0"/>
              <a:t>   8</a:t>
            </a:r>
            <a:endParaRPr lang="en-US" smtClean="0">
              <a:sym typeface="Wingdings" pitchFamily="2"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304800" y="381000"/>
            <a:ext cx="8229600" cy="5943600"/>
          </a:xfrm>
        </p:spPr>
        <p:txBody>
          <a:bodyPr/>
          <a:lstStyle/>
          <a:p>
            <a:pPr eaLnBrk="1" hangingPunct="1">
              <a:buFontTx/>
              <a:buNone/>
            </a:pPr>
            <a:endParaRPr lang="en-US" smtClean="0"/>
          </a:p>
          <a:p>
            <a:pPr lvl="1" eaLnBrk="1" hangingPunct="1">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 +  x  y)    7 )    8</a:t>
            </a:r>
            <a:endParaRPr lang="en-US" smtClean="0">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endParaRPr lang="en-US" smtClean="0"/>
          </a:p>
          <a:p>
            <a:pPr lvl="1"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y. + 7 </a:t>
            </a:r>
            <a:r>
              <a:rPr lang="en-US" smtClean="0">
                <a:solidFill>
                  <a:srgbClr val="00CC66"/>
                </a:solidFill>
              </a:rPr>
              <a:t>y</a:t>
            </a:r>
            <a:r>
              <a:rPr lang="en-US" smtClean="0">
                <a:solidFill>
                  <a:srgbClr val="FF5050"/>
                </a:solidFill>
              </a:rPr>
              <a:t>)   8</a:t>
            </a:r>
            <a:endParaRPr lang="en-US" smtClean="0">
              <a:solidFill>
                <a:srgbClr val="FF5050"/>
              </a:solidFill>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endParaRPr lang="en-US" smtClean="0"/>
          </a:p>
          <a:p>
            <a:pPr lvl="1" eaLnBrk="1" hangingPunct="1">
              <a:buFontTx/>
              <a:buNone/>
            </a:pPr>
            <a:r>
              <a:rPr lang="en-US" smtClean="0">
                <a:solidFill>
                  <a:srgbClr val="0066FF"/>
                </a:solidFill>
              </a:rPr>
              <a:t>+ 7 8</a:t>
            </a:r>
            <a:endParaRPr lang="en-US" smtClean="0">
              <a:solidFill>
                <a:srgbClr val="0066FF"/>
              </a:solidFill>
              <a:sym typeface="Wingdings" pitchFamily="2" charset="2"/>
            </a:endParaRPr>
          </a:p>
          <a:p>
            <a:pPr eaLnBrk="1" hangingPunct="1">
              <a:buFontTx/>
              <a:buNone/>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a:xfrm>
            <a:off x="457200" y="838200"/>
            <a:ext cx="8229600" cy="5287963"/>
          </a:xfrm>
        </p:spPr>
        <p:txBody>
          <a:bodyPr/>
          <a:lstStyle/>
          <a:p>
            <a:pPr eaLnBrk="1" hangingPunct="1"/>
            <a:r>
              <a:rPr lang="en-US" dirty="0" smtClean="0"/>
              <a:t>We are interested because</a:t>
            </a:r>
          </a:p>
          <a:p>
            <a:pPr lvl="1" eaLnBrk="1" hangingPunct="1"/>
            <a:r>
              <a:rPr lang="el-GR" dirty="0" smtClean="0">
                <a:cs typeface="Arial" charset="0"/>
              </a:rPr>
              <a:t>λ</a:t>
            </a:r>
            <a:r>
              <a:rPr lang="en-US" dirty="0" smtClean="0"/>
              <a:t> calculus is  the mathematical foundation  for functional programming</a:t>
            </a:r>
          </a:p>
          <a:p>
            <a:pPr lvl="1" eaLnBrk="1" hangingPunct="1"/>
            <a:r>
              <a:rPr lang="en-US" dirty="0" smtClean="0"/>
              <a:t>functional programming languages are (clever) implementations of the lambda calculus </a:t>
            </a:r>
            <a:r>
              <a:rPr lang="en-US" dirty="0" smtClean="0">
                <a:solidFill>
                  <a:schemeClr val="accent2"/>
                </a:solidFill>
              </a:rPr>
              <a:t>with types </a:t>
            </a:r>
            <a:r>
              <a:rPr lang="en-US" dirty="0" smtClean="0"/>
              <a:t>and syntactic sugar</a:t>
            </a:r>
          </a:p>
          <a:p>
            <a:pPr eaLnBrk="1" hangingPunct="1">
              <a:buFontTx/>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304800" y="381000"/>
            <a:ext cx="8229600" cy="5943600"/>
          </a:xfrm>
        </p:spPr>
        <p:txBody>
          <a:bodyPr/>
          <a:lstStyle/>
          <a:p>
            <a:pPr eaLnBrk="1" hangingPunct="1">
              <a:buFontTx/>
              <a:buNone/>
            </a:pPr>
            <a:endParaRPr lang="en-US" smtClean="0"/>
          </a:p>
          <a:p>
            <a:pPr lvl="1" eaLnBrk="1" hangingPunct="1">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 +  x  y)    7 )    8</a:t>
            </a:r>
            <a:endParaRPr lang="en-US" smtClean="0">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endParaRPr lang="en-US" smtClean="0"/>
          </a:p>
          <a:p>
            <a:pPr lvl="1" eaLnBrk="1" hangingPunct="1">
              <a:buFontTx/>
              <a:buNone/>
            </a:pPr>
            <a:r>
              <a:rPr lang="en-US" smtClean="0"/>
              <a:t>(</a:t>
            </a:r>
            <a:r>
              <a:rPr lang="en-US" smtClean="0">
                <a:sym typeface="Symbol" pitchFamily="18" charset="2"/>
              </a:rPr>
              <a:t></a:t>
            </a:r>
            <a:r>
              <a:rPr lang="en-US" smtClean="0"/>
              <a:t> y. + 7 y)   8</a:t>
            </a:r>
            <a:endParaRPr lang="en-US" smtClean="0">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endParaRPr lang="en-US" smtClean="0"/>
          </a:p>
          <a:p>
            <a:pPr lvl="1" eaLnBrk="1" hangingPunct="1">
              <a:buFontTx/>
              <a:buNone/>
            </a:pPr>
            <a:r>
              <a:rPr lang="en-US" smtClean="0">
                <a:solidFill>
                  <a:srgbClr val="FF5050"/>
                </a:solidFill>
              </a:rPr>
              <a:t>+ 7 8</a:t>
            </a:r>
            <a:endParaRPr lang="en-US" smtClean="0">
              <a:solidFill>
                <a:srgbClr val="FF5050"/>
              </a:solidFill>
              <a:sym typeface="Wingdings" pitchFamily="2" charset="2"/>
            </a:endParaRPr>
          </a:p>
          <a:p>
            <a:pPr eaLnBrk="1" hangingPunct="1">
              <a:buFontTx/>
              <a:buNone/>
            </a:pPr>
            <a:r>
              <a:rPr lang="en-US" sz="4000" smtClean="0">
                <a:sym typeface="Wingdings" pitchFamily="2" charset="2"/>
              </a:rPr>
              <a:t></a:t>
            </a:r>
            <a:r>
              <a:rPr lang="en-US" sz="4000" baseline="-25000" smtClean="0">
                <a:sym typeface="Symbol" pitchFamily="18" charset="2"/>
              </a:rPr>
              <a:t></a:t>
            </a:r>
            <a:r>
              <a:rPr lang="en-US" smtClean="0"/>
              <a:t> </a:t>
            </a:r>
          </a:p>
          <a:p>
            <a:pPr lvl="1" eaLnBrk="1" hangingPunct="1">
              <a:buFontTx/>
              <a:buNone/>
            </a:pPr>
            <a:r>
              <a:rPr lang="en-US" smtClean="0">
                <a:solidFill>
                  <a:srgbClr val="0066FF"/>
                </a:solidFill>
              </a:rPr>
              <a:t>15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457200" y="457200"/>
            <a:ext cx="8229600" cy="5668963"/>
          </a:xfrm>
        </p:spPr>
        <p:txBody>
          <a:bodyPr/>
          <a:lstStyle/>
          <a:p>
            <a:pPr eaLnBrk="1" hangingPunct="1"/>
            <a:r>
              <a:rPr lang="en-US" smtClean="0"/>
              <a:t>Example illustrating a problem with beta reduction as we have defined it so far:</a:t>
            </a:r>
          </a:p>
          <a:p>
            <a:pPr eaLnBrk="1" hangingPunct="1"/>
            <a:endParaRPr lang="en-US" smtClean="0">
              <a:sym typeface="Symbol" pitchFamily="18" charset="2"/>
            </a:endParaRPr>
          </a:p>
          <a:p>
            <a:pPr lvl="1" eaLnBrk="1" hangingPunct="1">
              <a:buFontTx/>
              <a:buNone/>
            </a:pPr>
            <a:r>
              <a:rPr lang="en-US" smtClean="0"/>
              <a:t>	( </a:t>
            </a:r>
            <a:r>
              <a:rPr lang="en-US" smtClean="0">
                <a:sym typeface="Symbol" pitchFamily="18" charset="2"/>
              </a:rPr>
              <a:t></a:t>
            </a:r>
            <a:r>
              <a:rPr lang="en-US" smtClean="0"/>
              <a:t> x. (  (</a:t>
            </a:r>
            <a:r>
              <a:rPr lang="en-US" smtClean="0">
                <a:sym typeface="Symbol" pitchFamily="18" charset="2"/>
              </a:rPr>
              <a:t></a:t>
            </a:r>
            <a:r>
              <a:rPr lang="en-US" smtClean="0"/>
              <a:t> x.x) (+ 1 x) ) )  3</a:t>
            </a:r>
          </a:p>
          <a:p>
            <a:pPr eaLnBrk="1" hangingPunct="1">
              <a:buFontTx/>
              <a:buNone/>
            </a:pPr>
            <a:r>
              <a:rPr lang="en-US" sz="4000" smtClean="0">
                <a:sym typeface="Wingdings" pitchFamily="2" charset="2"/>
              </a:rPr>
              <a:t>	</a:t>
            </a:r>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57200" y="457200"/>
            <a:ext cx="8229600" cy="5668963"/>
          </a:xfrm>
        </p:spPr>
        <p:txBody>
          <a:bodyPr/>
          <a:lstStyle/>
          <a:p>
            <a:pPr eaLnBrk="1" hangingPunct="1"/>
            <a:r>
              <a:rPr lang="en-US" smtClean="0"/>
              <a:t>Example illustrating a problem with beta reduction as we have defined it so far:</a:t>
            </a:r>
          </a:p>
          <a:p>
            <a:pPr eaLnBrk="1" hangingPunct="1"/>
            <a:endParaRPr lang="en-US" smtClean="0">
              <a:sym typeface="Symbol" pitchFamily="18" charset="2"/>
            </a:endParaRPr>
          </a:p>
          <a:p>
            <a:pPr lvl="1" eaLnBrk="1" hangingPunct="1">
              <a:buFontTx/>
              <a:buNone/>
            </a:pPr>
            <a:r>
              <a:rPr lang="en-US" smtClean="0"/>
              <a:t>	</a:t>
            </a:r>
            <a:r>
              <a:rPr lang="en-US" smtClean="0">
                <a:solidFill>
                  <a:srgbClr val="FF5050"/>
                </a:solidFill>
              </a:rPr>
              <a:t>(</a:t>
            </a:r>
            <a:r>
              <a:rPr lang="en-US" smtClean="0"/>
              <a:t> </a:t>
            </a:r>
            <a:r>
              <a:rPr lang="en-US" smtClean="0">
                <a:solidFill>
                  <a:srgbClr val="FF5050"/>
                </a:solidFill>
                <a:sym typeface="Symbol" pitchFamily="18" charset="2"/>
              </a:rPr>
              <a:t></a:t>
            </a:r>
            <a:r>
              <a:rPr lang="en-US" smtClean="0">
                <a:solidFill>
                  <a:srgbClr val="FF5050"/>
                </a:solidFill>
              </a:rPr>
              <a:t> x. (  (</a:t>
            </a:r>
            <a:r>
              <a:rPr lang="en-US" smtClean="0">
                <a:solidFill>
                  <a:srgbClr val="FF5050"/>
                </a:solidFill>
                <a:sym typeface="Symbol" pitchFamily="18" charset="2"/>
              </a:rPr>
              <a:t></a:t>
            </a:r>
            <a:r>
              <a:rPr lang="en-US" smtClean="0">
                <a:solidFill>
                  <a:srgbClr val="FF5050"/>
                </a:solidFill>
              </a:rPr>
              <a:t> x.x) (+ 1 x) ) )  3</a:t>
            </a:r>
          </a:p>
          <a:p>
            <a:pPr eaLnBrk="1" hangingPunct="1">
              <a:buFontTx/>
              <a:buNone/>
            </a:pPr>
            <a:r>
              <a:rPr lang="en-US" sz="4000" smtClean="0">
                <a:sym typeface="Wingdings" pitchFamily="2" charset="2"/>
              </a:rPr>
              <a:t>	</a:t>
            </a: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457200" y="457200"/>
            <a:ext cx="8229600" cy="5668963"/>
          </a:xfrm>
        </p:spPr>
        <p:txBody>
          <a:bodyPr/>
          <a:lstStyle/>
          <a:p>
            <a:pPr eaLnBrk="1" hangingPunct="1"/>
            <a:r>
              <a:rPr lang="en-US" smtClean="0"/>
              <a:t>Example illustrating a problem with beta reduction as we have defined it so far:</a:t>
            </a:r>
          </a:p>
          <a:p>
            <a:pPr eaLnBrk="1" hangingPunct="1"/>
            <a:endParaRPr lang="en-US" smtClean="0">
              <a:sym typeface="Symbol" pitchFamily="18" charset="2"/>
            </a:endParaRPr>
          </a:p>
          <a:p>
            <a:pPr lvl="1" eaLnBrk="1" hangingPunct="1">
              <a:buFontTx/>
              <a:buNone/>
            </a:pPr>
            <a:r>
              <a:rPr lang="en-US" smtClean="0"/>
              <a:t>	</a:t>
            </a:r>
            <a:r>
              <a:rPr lang="en-US" smtClean="0">
                <a:solidFill>
                  <a:srgbClr val="FF5050"/>
                </a:solidFill>
              </a:rPr>
              <a:t>(</a:t>
            </a:r>
            <a:r>
              <a:rPr lang="en-US" smtClean="0"/>
              <a:t> </a:t>
            </a:r>
            <a:r>
              <a:rPr lang="en-US" smtClean="0">
                <a:solidFill>
                  <a:srgbClr val="FF5050"/>
                </a:solidFill>
                <a:sym typeface="Symbol" pitchFamily="18" charset="2"/>
              </a:rPr>
              <a:t></a:t>
            </a:r>
            <a:r>
              <a:rPr lang="en-US" smtClean="0">
                <a:solidFill>
                  <a:srgbClr val="FF5050"/>
                </a:solidFill>
              </a:rPr>
              <a:t> x. (  (</a:t>
            </a:r>
            <a:r>
              <a:rPr lang="en-US" smtClean="0">
                <a:solidFill>
                  <a:srgbClr val="FF5050"/>
                </a:solidFill>
                <a:sym typeface="Symbol" pitchFamily="18" charset="2"/>
              </a:rPr>
              <a:t></a:t>
            </a:r>
            <a:r>
              <a:rPr lang="en-US" smtClean="0">
                <a:solidFill>
                  <a:srgbClr val="FF5050"/>
                </a:solidFill>
              </a:rPr>
              <a:t> x.</a:t>
            </a:r>
            <a:r>
              <a:rPr lang="en-US" smtClean="0">
                <a:solidFill>
                  <a:srgbClr val="00CC66"/>
                </a:solidFill>
              </a:rPr>
              <a:t>x</a:t>
            </a:r>
            <a:r>
              <a:rPr lang="en-US" smtClean="0">
                <a:solidFill>
                  <a:srgbClr val="FF5050"/>
                </a:solidFill>
              </a:rPr>
              <a:t>) (+ 1 </a:t>
            </a:r>
            <a:r>
              <a:rPr lang="en-US" smtClean="0">
                <a:solidFill>
                  <a:srgbClr val="00CC66"/>
                </a:solidFill>
              </a:rPr>
              <a:t>x</a:t>
            </a:r>
            <a:r>
              <a:rPr lang="en-US" smtClean="0">
                <a:solidFill>
                  <a:srgbClr val="FF5050"/>
                </a:solidFill>
              </a:rPr>
              <a:t>) ) )  3</a:t>
            </a:r>
          </a:p>
          <a:p>
            <a:pPr eaLnBrk="1" hangingPunct="1">
              <a:buFontTx/>
              <a:buNone/>
            </a:pPr>
            <a:r>
              <a:rPr lang="en-US" sz="4000" smtClean="0">
                <a:sym typeface="Wingdings" pitchFamily="2" charset="2"/>
              </a:rPr>
              <a:t>	</a:t>
            </a:r>
            <a:r>
              <a:rPr lang="en-US" sz="4000" baseline="-25000" smtClean="0">
                <a:sym typeface="Symbol" pitchFamily="18" charset="2"/>
              </a:rPr>
              <a:t></a:t>
            </a:r>
            <a:endParaRPr lang="en-US" smtClean="0"/>
          </a:p>
          <a:p>
            <a:pPr eaLnBrk="1" hangingPunct="1">
              <a:buFontTx/>
              <a:buNone/>
            </a:pPr>
            <a:r>
              <a:rPr lang="en-US" smtClean="0"/>
              <a:t>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x. 3 ) (+ 1 3)</a:t>
            </a:r>
          </a:p>
          <a:p>
            <a:pPr lvl="1" eaLnBrk="1" hangingPunct="1">
              <a:buFontTx/>
              <a:buNone/>
            </a:pPr>
            <a:endParaRPr lang="en-US" smtClean="0"/>
          </a:p>
          <a:p>
            <a:pPr eaLnBrk="1" hangingPunct="1">
              <a:buFontTx/>
              <a:buNone/>
            </a:pPr>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57200" y="457200"/>
            <a:ext cx="8229600" cy="5668963"/>
          </a:xfrm>
        </p:spPr>
        <p:txBody>
          <a:bodyPr/>
          <a:lstStyle/>
          <a:p>
            <a:pPr eaLnBrk="1" hangingPunct="1"/>
            <a:r>
              <a:rPr lang="en-US" smtClean="0"/>
              <a:t>Example illustrating a problem with beta reduction as we have defined it so far:</a:t>
            </a:r>
          </a:p>
          <a:p>
            <a:pPr eaLnBrk="1" hangingPunct="1"/>
            <a:endParaRPr lang="en-US" smtClean="0">
              <a:sym typeface="Symbol" pitchFamily="18" charset="2"/>
            </a:endParaRPr>
          </a:p>
          <a:p>
            <a:pPr lvl="1" eaLnBrk="1" hangingPunct="1">
              <a:buFontTx/>
              <a:buNone/>
            </a:pPr>
            <a:r>
              <a:rPr lang="en-US" smtClean="0"/>
              <a:t>	 </a:t>
            </a:r>
            <a:r>
              <a:rPr lang="en-US" smtClean="0">
                <a:sym typeface="Symbol" pitchFamily="18" charset="2"/>
              </a:rPr>
              <a:t></a:t>
            </a:r>
            <a:r>
              <a:rPr lang="en-US" smtClean="0"/>
              <a:t> x. (  (</a:t>
            </a:r>
            <a:r>
              <a:rPr lang="en-US" smtClean="0">
                <a:sym typeface="Symbol" pitchFamily="18" charset="2"/>
              </a:rPr>
              <a:t></a:t>
            </a:r>
            <a:r>
              <a:rPr lang="en-US" smtClean="0"/>
              <a:t> x.x) (+ 1 x) )   3</a:t>
            </a:r>
          </a:p>
          <a:p>
            <a:pPr eaLnBrk="1" hangingPunct="1">
              <a:buFontTx/>
              <a:buNone/>
            </a:pPr>
            <a:r>
              <a:rPr lang="en-US" sz="4000" smtClean="0">
                <a:sym typeface="Wingdings" pitchFamily="2" charset="2"/>
              </a:rPr>
              <a:t>	</a:t>
            </a:r>
            <a:r>
              <a:rPr lang="en-US" sz="4000" baseline="-25000" smtClean="0">
                <a:sym typeface="Symbol" pitchFamily="18" charset="2"/>
              </a:rPr>
              <a:t></a:t>
            </a:r>
            <a:endParaRPr lang="en-US" smtClean="0"/>
          </a:p>
          <a:p>
            <a:pPr eaLnBrk="1" hangingPunct="1">
              <a:buFontTx/>
              <a:buNone/>
            </a:pPr>
            <a:r>
              <a:rPr lang="en-US"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3 ) (+ 1 3)</a:t>
            </a:r>
          </a:p>
          <a:p>
            <a:pPr lvl="1" eaLnBrk="1" hangingPunct="1">
              <a:buFontTx/>
              <a:buNone/>
            </a:pP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457200" y="457200"/>
            <a:ext cx="8229600" cy="5668963"/>
          </a:xfrm>
        </p:spPr>
        <p:txBody>
          <a:bodyPr/>
          <a:lstStyle/>
          <a:p>
            <a:pPr eaLnBrk="1" hangingPunct="1"/>
            <a:r>
              <a:rPr lang="en-US" smtClean="0"/>
              <a:t>Example illustrating a problem with beta reduction as we have defined it so far:</a:t>
            </a:r>
          </a:p>
          <a:p>
            <a:pPr eaLnBrk="1" hangingPunct="1"/>
            <a:endParaRPr lang="en-US" smtClean="0">
              <a:sym typeface="Symbol" pitchFamily="18" charset="2"/>
            </a:endParaRPr>
          </a:p>
          <a:p>
            <a:pPr lvl="1" eaLnBrk="1" hangingPunct="1">
              <a:buFontTx/>
              <a:buNone/>
            </a:pPr>
            <a:r>
              <a:rPr lang="en-US" smtClean="0"/>
              <a:t>	 </a:t>
            </a:r>
            <a:r>
              <a:rPr lang="en-US" smtClean="0">
                <a:sym typeface="Symbol" pitchFamily="18" charset="2"/>
              </a:rPr>
              <a:t></a:t>
            </a:r>
            <a:r>
              <a:rPr lang="en-US" smtClean="0"/>
              <a:t> x. (  (</a:t>
            </a:r>
            <a:r>
              <a:rPr lang="en-US" smtClean="0">
                <a:sym typeface="Symbol" pitchFamily="18" charset="2"/>
              </a:rPr>
              <a:t></a:t>
            </a:r>
            <a:r>
              <a:rPr lang="en-US" smtClean="0"/>
              <a:t> x.x) (+ 1 x) )   3</a:t>
            </a:r>
          </a:p>
          <a:p>
            <a:pPr eaLnBrk="1" hangingPunct="1">
              <a:buFontTx/>
              <a:buNone/>
            </a:pPr>
            <a:r>
              <a:rPr lang="en-US" sz="4000" smtClean="0">
                <a:sym typeface="Wingdings" pitchFamily="2" charset="2"/>
              </a:rPr>
              <a:t>	</a:t>
            </a:r>
            <a:r>
              <a:rPr lang="en-US" sz="4000" baseline="-25000" smtClean="0">
                <a:sym typeface="Symbol" pitchFamily="18" charset="2"/>
              </a:rPr>
              <a:t></a:t>
            </a:r>
            <a:endParaRPr lang="en-US" smtClean="0"/>
          </a:p>
          <a:p>
            <a:pPr eaLnBrk="1" hangingPunct="1">
              <a:buFontTx/>
              <a:buNone/>
            </a:pPr>
            <a:r>
              <a:rPr lang="en-US"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3 ) (+ 1 3)   </a:t>
            </a:r>
            <a:r>
              <a:rPr lang="en-US" sz="2400" smtClean="0">
                <a:solidFill>
                  <a:srgbClr val="00CC66"/>
                </a:solidFill>
              </a:rPr>
              <a:t>//no occurrences of x in body</a:t>
            </a:r>
          </a:p>
          <a:p>
            <a:pPr lvl="1" eaLnBrk="1" hangingPunct="1">
              <a:buFontTx/>
              <a:buNone/>
            </a:pPr>
            <a:r>
              <a:rPr lang="en-US" sz="3600" smtClean="0">
                <a:sym typeface="Wingdings" pitchFamily="2" charset="2"/>
              </a:rPr>
              <a:t></a:t>
            </a:r>
            <a:r>
              <a:rPr lang="en-US" sz="3600" baseline="-25000" smtClean="0">
                <a:sym typeface="Symbol" pitchFamily="18" charset="2"/>
              </a:rPr>
              <a:t></a:t>
            </a:r>
            <a:endParaRPr lang="en-US" smtClean="0"/>
          </a:p>
          <a:p>
            <a:pPr lvl="1" eaLnBrk="1" hangingPunct="1">
              <a:buFontTx/>
              <a:buNone/>
            </a:pPr>
            <a:r>
              <a:rPr lang="en-US" smtClean="0"/>
              <a:t>	</a:t>
            </a:r>
            <a:r>
              <a:rPr lang="en-US" smtClean="0">
                <a:solidFill>
                  <a:srgbClr val="0066FF"/>
                </a:solidFill>
              </a:rPr>
              <a:t>3</a:t>
            </a:r>
          </a:p>
          <a:p>
            <a:pPr eaLnBrk="1" hangingPunct="1">
              <a:buFontTx/>
              <a:buNone/>
            </a:pPr>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457200" y="457200"/>
            <a:ext cx="8229600" cy="5668963"/>
          </a:xfrm>
        </p:spPr>
        <p:txBody>
          <a:bodyPr/>
          <a:lstStyle/>
          <a:p>
            <a:pPr eaLnBrk="1" hangingPunct="1">
              <a:lnSpc>
                <a:spcPct val="90000"/>
              </a:lnSpc>
            </a:pPr>
            <a:r>
              <a:rPr lang="en-US" smtClean="0"/>
              <a:t>Example illustrating a problem with beta reduction as we have defined it so far:</a:t>
            </a:r>
          </a:p>
          <a:p>
            <a:pPr eaLnBrk="1" hangingPunct="1">
              <a:lnSpc>
                <a:spcPct val="90000"/>
              </a:lnSpc>
            </a:pPr>
            <a:endParaRPr lang="en-US" smtClean="0">
              <a:sym typeface="Symbol" pitchFamily="18" charset="2"/>
            </a:endParaRPr>
          </a:p>
          <a:p>
            <a:pPr lvl="1" eaLnBrk="1" hangingPunct="1">
              <a:lnSpc>
                <a:spcPct val="90000"/>
              </a:lnSpc>
              <a:buFontTx/>
              <a:buNone/>
            </a:pPr>
            <a:r>
              <a:rPr lang="en-US" smtClean="0"/>
              <a:t>	 ( </a:t>
            </a:r>
            <a:r>
              <a:rPr lang="en-US" smtClean="0">
                <a:sym typeface="Symbol" pitchFamily="18" charset="2"/>
              </a:rPr>
              <a:t></a:t>
            </a:r>
            <a:r>
              <a:rPr lang="en-US" smtClean="0"/>
              <a:t> x. (  (</a:t>
            </a:r>
            <a:r>
              <a:rPr lang="en-US" smtClean="0">
                <a:sym typeface="Symbol" pitchFamily="18" charset="2"/>
              </a:rPr>
              <a:t></a:t>
            </a:r>
            <a:r>
              <a:rPr lang="en-US" smtClean="0"/>
              <a:t> x.x) (+ 1 x) ) )   3</a:t>
            </a:r>
          </a:p>
          <a:p>
            <a:pPr eaLnBrk="1" hangingPunct="1">
              <a:lnSpc>
                <a:spcPct val="90000"/>
              </a:lnSpc>
              <a:buFontTx/>
              <a:buNone/>
            </a:pPr>
            <a:r>
              <a:rPr lang="en-US" sz="4000" smtClean="0">
                <a:sym typeface="Wingdings" pitchFamily="2" charset="2"/>
              </a:rPr>
              <a:t>	</a:t>
            </a:r>
            <a:r>
              <a:rPr lang="en-US" sz="4000" baseline="-25000" smtClean="0">
                <a:sym typeface="Symbol" pitchFamily="18" charset="2"/>
              </a:rPr>
              <a:t></a:t>
            </a:r>
            <a:endParaRPr lang="en-US" smtClean="0"/>
          </a:p>
          <a:p>
            <a:pPr eaLnBrk="1" hangingPunct="1">
              <a:lnSpc>
                <a:spcPct val="90000"/>
              </a:lnSpc>
              <a:buFontTx/>
              <a:buNone/>
            </a:pPr>
            <a:r>
              <a:rPr lang="en-US" smtClean="0"/>
              <a:t>		(</a:t>
            </a:r>
            <a:r>
              <a:rPr lang="en-US" smtClean="0">
                <a:sym typeface="Symbol" pitchFamily="18" charset="2"/>
              </a:rPr>
              <a:t></a:t>
            </a:r>
            <a:r>
              <a:rPr lang="en-US" smtClean="0"/>
              <a:t> x. 3 ) (+ 1 3)   </a:t>
            </a:r>
            <a:r>
              <a:rPr lang="en-US" sz="2400" smtClean="0"/>
              <a:t>//no occurrences of x in body</a:t>
            </a:r>
          </a:p>
          <a:p>
            <a:pPr lvl="1" eaLnBrk="1" hangingPunct="1">
              <a:lnSpc>
                <a:spcPct val="90000"/>
              </a:lnSpc>
              <a:buFontTx/>
              <a:buNone/>
            </a:pPr>
            <a:r>
              <a:rPr lang="en-US" sz="3600" smtClean="0">
                <a:sym typeface="Wingdings" pitchFamily="2" charset="2"/>
              </a:rPr>
              <a:t></a:t>
            </a:r>
            <a:r>
              <a:rPr lang="en-US" sz="3600" baseline="-25000" smtClean="0">
                <a:sym typeface="Symbol" pitchFamily="18" charset="2"/>
              </a:rPr>
              <a:t></a:t>
            </a:r>
            <a:endParaRPr lang="en-US" smtClean="0"/>
          </a:p>
          <a:p>
            <a:pPr lvl="1" eaLnBrk="1" hangingPunct="1">
              <a:lnSpc>
                <a:spcPct val="90000"/>
              </a:lnSpc>
              <a:buFontTx/>
              <a:buNone/>
            </a:pPr>
            <a:r>
              <a:rPr lang="en-US" smtClean="0"/>
              <a:t>	3</a:t>
            </a:r>
          </a:p>
          <a:p>
            <a:pPr eaLnBrk="1" hangingPunct="1">
              <a:lnSpc>
                <a:spcPct val="90000"/>
              </a:lnSpc>
            </a:pPr>
            <a:r>
              <a:rPr lang="en-US" smtClean="0"/>
              <a:t>Problem:</a:t>
            </a:r>
            <a:r>
              <a:rPr lang="en-US" smtClean="0">
                <a:solidFill>
                  <a:srgbClr val="0066FF"/>
                </a:solidFill>
              </a:rPr>
              <a:t>  </a:t>
            </a:r>
          </a:p>
          <a:p>
            <a:pPr lvl="1" eaLnBrk="1" hangingPunct="1">
              <a:lnSpc>
                <a:spcPct val="90000"/>
              </a:lnSpc>
            </a:pPr>
            <a:r>
              <a:rPr lang="en-US" smtClean="0">
                <a:solidFill>
                  <a:srgbClr val="0066FF"/>
                </a:solidFill>
              </a:rPr>
              <a:t>Name clash</a:t>
            </a:r>
            <a:r>
              <a:rPr lang="en-US" smtClean="0"/>
              <a:t> between the x bound in (</a:t>
            </a:r>
            <a:r>
              <a:rPr lang="en-US" smtClean="0">
                <a:sym typeface="Symbol" pitchFamily="18" charset="2"/>
              </a:rPr>
              <a:t></a:t>
            </a:r>
            <a:r>
              <a:rPr lang="en-US" smtClean="0"/>
              <a:t> x.x) and the outer x.</a:t>
            </a:r>
          </a:p>
          <a:p>
            <a:pPr lvl="1" eaLnBrk="1" hangingPunct="1">
              <a:lnSpc>
                <a:spcPct val="90000"/>
              </a:lnSpc>
              <a:buFontTx/>
              <a:buNone/>
            </a:pPr>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1371600"/>
            <a:ext cx="8229600" cy="4754563"/>
          </a:xfrm>
        </p:spPr>
        <p:txBody>
          <a:bodyPr/>
          <a:lstStyle/>
          <a:p>
            <a:pPr eaLnBrk="1" hangingPunct="1">
              <a:lnSpc>
                <a:spcPct val="90000"/>
              </a:lnSpc>
            </a:pPr>
            <a:r>
              <a:rPr lang="en-US" smtClean="0"/>
              <a:t>rename bound variables</a:t>
            </a:r>
          </a:p>
          <a:p>
            <a:pPr eaLnBrk="1" hangingPunct="1">
              <a:lnSpc>
                <a:spcPct val="90000"/>
              </a:lnSpc>
              <a:buFontTx/>
              <a:buNone/>
            </a:pPr>
            <a:r>
              <a:rPr lang="en-US" smtClean="0">
                <a:solidFill>
                  <a:srgbClr val="0066FF"/>
                </a:solidFill>
              </a:rPr>
              <a:t>	</a:t>
            </a:r>
          </a:p>
          <a:p>
            <a:pPr eaLnBrk="1" hangingPunct="1">
              <a:lnSpc>
                <a:spcPct val="90000"/>
              </a:lnSpc>
              <a:buFontTx/>
              <a:buNone/>
            </a:pPr>
            <a:r>
              <a:rPr lang="en-US" smtClean="0">
                <a:solidFill>
                  <a:srgbClr val="0066FF"/>
                </a:solidFill>
              </a:rPr>
              <a:t>	(</a:t>
            </a:r>
            <a:r>
              <a:rPr lang="en-US" smtClean="0">
                <a:solidFill>
                  <a:srgbClr val="0066FF"/>
                </a:solidFill>
                <a:sym typeface="Symbol" pitchFamily="18" charset="2"/>
              </a:rPr>
              <a:t></a:t>
            </a:r>
            <a:r>
              <a:rPr lang="en-US" smtClean="0">
                <a:solidFill>
                  <a:srgbClr val="0066FF"/>
                </a:solidFill>
              </a:rPr>
              <a:t> x. E(x))</a:t>
            </a:r>
            <a:r>
              <a:rPr lang="en-US" smtClean="0"/>
              <a:t> </a:t>
            </a:r>
          </a:p>
          <a:p>
            <a:pPr eaLnBrk="1" hangingPunct="1">
              <a:lnSpc>
                <a:spcPct val="90000"/>
              </a:lnSpc>
              <a:buFontTx/>
              <a:buNone/>
            </a:pPr>
            <a:r>
              <a:rPr lang="en-US" smtClean="0"/>
              <a:t>		represents the same function as </a:t>
            </a:r>
          </a:p>
          <a:p>
            <a:pPr eaLnBrk="1" hangingPunct="1">
              <a:lnSpc>
                <a:spcPct val="90000"/>
              </a:lnSpc>
              <a:buFontTx/>
              <a:buNone/>
            </a:pPr>
            <a:r>
              <a:rPr lang="en-US" smtClean="0"/>
              <a:t>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y. E(y))</a:t>
            </a:r>
            <a:r>
              <a:rPr lang="en-US" smtClean="0"/>
              <a:t> </a:t>
            </a:r>
          </a:p>
          <a:p>
            <a:pPr lvl="1" eaLnBrk="1" hangingPunct="1">
              <a:lnSpc>
                <a:spcPct val="90000"/>
              </a:lnSpc>
              <a:buFontTx/>
              <a:buNone/>
            </a:pPr>
            <a:endParaRPr lang="en-US" smtClean="0"/>
          </a:p>
          <a:p>
            <a:pPr lvl="1" eaLnBrk="1" hangingPunct="1">
              <a:lnSpc>
                <a:spcPct val="90000"/>
              </a:lnSpc>
              <a:buFontTx/>
              <a:buNone/>
            </a:pPr>
            <a:endParaRPr lang="en-US" smtClean="0"/>
          </a:p>
          <a:p>
            <a:pPr eaLnBrk="1" hangingPunct="1">
              <a:lnSpc>
                <a:spcPct val="90000"/>
              </a:lnSpc>
              <a:buFontTx/>
              <a:buNone/>
            </a:pPr>
            <a:r>
              <a:rPr lang="en-US" smtClean="0"/>
              <a:t>fun inc x = x + 1  </a:t>
            </a:r>
          </a:p>
          <a:p>
            <a:pPr eaLnBrk="1" hangingPunct="1">
              <a:lnSpc>
                <a:spcPct val="90000"/>
              </a:lnSpc>
              <a:buFontTx/>
              <a:buNone/>
            </a:pPr>
            <a:r>
              <a:rPr lang="en-US" smtClean="0"/>
              <a:t>fun inc y = y + 1</a:t>
            </a:r>
          </a:p>
        </p:txBody>
      </p:sp>
      <p:sp>
        <p:nvSpPr>
          <p:cNvPr id="47106" name="Rectangle 2"/>
          <p:cNvSpPr>
            <a:spLocks noGrp="1" noChangeArrowheads="1"/>
          </p:cNvSpPr>
          <p:nvPr>
            <p:ph type="title"/>
          </p:nvPr>
        </p:nvSpPr>
        <p:spPr/>
        <p:txBody>
          <a:bodyPr/>
          <a:lstStyle/>
          <a:p>
            <a:pPr eaLnBrk="1" hangingPunct="1"/>
            <a:r>
              <a:rPr lang="en-US" b="1" smtClean="0"/>
              <a:t>Alpha conversion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1"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x.x)(+ 1 x)) 3</a:t>
            </a:r>
            <a:endParaRPr lang="en-US" smtClean="0">
              <a:sym typeface="Wingdings" pitchFamily="2" charset="2"/>
            </a:endParaRPr>
          </a:p>
          <a:p>
            <a:pPr lvl="1" eaLnBrk="1" hangingPunct="1">
              <a:buFontTx/>
              <a:buNone/>
            </a:pPr>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1" eaLnBrk="1" hangingPunct="1">
              <a:buFontTx/>
              <a:buNone/>
            </a:pPr>
            <a:r>
              <a:rPr lang="en-US" smtClean="0"/>
              <a:t>(</a:t>
            </a:r>
            <a:r>
              <a:rPr lang="en-US" smtClean="0">
                <a:sym typeface="Symbol" pitchFamily="18" charset="2"/>
              </a:rPr>
              <a:t></a:t>
            </a:r>
            <a:r>
              <a:rPr lang="en-US" smtClean="0"/>
              <a:t> x. </a:t>
            </a:r>
            <a:r>
              <a:rPr lang="en-US" smtClean="0">
                <a:solidFill>
                  <a:srgbClr val="9933FF"/>
                </a:solidFill>
              </a:rPr>
              <a:t>(</a:t>
            </a:r>
            <a:r>
              <a:rPr lang="en-US" smtClean="0">
                <a:solidFill>
                  <a:srgbClr val="9933FF"/>
                </a:solidFill>
                <a:sym typeface="Symbol" pitchFamily="18" charset="2"/>
              </a:rPr>
              <a:t></a:t>
            </a:r>
            <a:r>
              <a:rPr lang="en-US" smtClean="0">
                <a:solidFill>
                  <a:srgbClr val="9933FF"/>
                </a:solidFill>
              </a:rPr>
              <a:t> x.x)</a:t>
            </a:r>
            <a:r>
              <a:rPr lang="en-US" smtClean="0"/>
              <a:t> (+ 1 x)) 3  </a:t>
            </a:r>
            <a:r>
              <a:rPr lang="en-US" smtClean="0">
                <a:solidFill>
                  <a:srgbClr val="9933FF"/>
                </a:solidFill>
              </a:rPr>
              <a:t>//name clash</a:t>
            </a:r>
            <a:endParaRPr lang="en-US" smtClean="0">
              <a:solidFill>
                <a:srgbClr val="9933FF"/>
              </a:solidFill>
              <a:sym typeface="Wingdings" pitchFamily="2" charset="2"/>
            </a:endParaRPr>
          </a:p>
          <a:p>
            <a:pPr lvl="1" eaLnBrk="1" hangingPunct="1">
              <a:buFontTx/>
              <a:buNone/>
            </a:pP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457200" y="381000"/>
            <a:ext cx="8229600" cy="5745163"/>
          </a:xfrm>
        </p:spPr>
        <p:txBody>
          <a:bodyPr/>
          <a:lstStyle/>
          <a:p>
            <a:pPr eaLnBrk="1" hangingPunct="1"/>
            <a:r>
              <a:rPr lang="en-US" sz="2800" smtClean="0"/>
              <a:t>What is a function?</a:t>
            </a:r>
          </a:p>
          <a:p>
            <a:pPr eaLnBrk="1" hangingPunct="1"/>
            <a:endParaRPr lang="en-US" sz="2800" smtClean="0"/>
          </a:p>
          <a:p>
            <a:pPr eaLnBrk="1" hangingPunct="1"/>
            <a:r>
              <a:rPr lang="en-US" sz="2800" smtClean="0"/>
              <a:t>Often  viewed as mapping from domain to range…</a:t>
            </a:r>
          </a:p>
          <a:p>
            <a:pPr eaLnBrk="1" hangingPunct="1"/>
            <a:endParaRPr lang="en-US" sz="2800" smtClean="0"/>
          </a:p>
          <a:p>
            <a:pPr lvl="1" eaLnBrk="1" hangingPunct="1"/>
            <a:r>
              <a:rPr lang="en-US" sz="2400" smtClean="0"/>
              <a:t> Can be denoted by a set of pairs:  </a:t>
            </a:r>
          </a:p>
          <a:p>
            <a:pPr lvl="2" eaLnBrk="1" hangingPunct="1"/>
            <a:r>
              <a:rPr lang="en-US" sz="2000" smtClean="0"/>
              <a:t>Example:</a:t>
            </a:r>
            <a:br>
              <a:rPr lang="en-US" sz="2000" smtClean="0"/>
            </a:br>
            <a:r>
              <a:rPr lang="en-US" sz="2000" smtClean="0"/>
              <a:t>sqrt= {(x,y) in R*R | x = y</a:t>
            </a:r>
            <a:r>
              <a:rPr lang="en-US" sz="2000" baseline="30000" smtClean="0"/>
              <a:t>2</a:t>
            </a:r>
            <a:r>
              <a:rPr lang="en-US" sz="2000" smtClean="0"/>
              <a:t>}</a:t>
            </a:r>
          </a:p>
          <a:p>
            <a:pPr lvl="1" eaLnBrk="1" hangingPunct="1"/>
            <a:r>
              <a:rPr lang="en-US" sz="2400" smtClean="0"/>
              <a:t>This gives a precise definition, but doesn’t tell us how to find it—this notation is non-constructive.</a:t>
            </a:r>
          </a:p>
          <a:p>
            <a:pPr lvl="1" eaLnBrk="1" hangingPunct="1"/>
            <a:endParaRPr lang="en-US" sz="2400" smtClean="0"/>
          </a:p>
          <a:p>
            <a:pPr eaLnBrk="1" hangingPunct="1"/>
            <a:r>
              <a:rPr lang="el-GR" sz="2800" smtClean="0">
                <a:cs typeface="Arial" charset="0"/>
              </a:rPr>
              <a:t>λ</a:t>
            </a:r>
            <a:r>
              <a:rPr lang="en-US" sz="2800" smtClean="0"/>
              <a:t> calculus gives a </a:t>
            </a:r>
            <a:r>
              <a:rPr lang="en-US" sz="2800" smtClean="0">
                <a:solidFill>
                  <a:schemeClr val="accent2"/>
                </a:solidFill>
              </a:rPr>
              <a:t>constructive</a:t>
            </a:r>
            <a:r>
              <a:rPr lang="en-US" sz="2800" smtClean="0"/>
              <a:t> view of functions.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olidFill>
                  <a:srgbClr val="9933FF"/>
                </a:solidFill>
              </a:rPr>
              <a:t>(</a:t>
            </a:r>
            <a:r>
              <a:rPr lang="en-US" smtClean="0">
                <a:solidFill>
                  <a:srgbClr val="9933FF"/>
                </a:solidFill>
                <a:sym typeface="Symbol" pitchFamily="18" charset="2"/>
              </a:rPr>
              <a:t></a:t>
            </a:r>
            <a:r>
              <a:rPr lang="en-US" smtClean="0">
                <a:solidFill>
                  <a:srgbClr val="9933FF"/>
                </a:solidFill>
              </a:rPr>
              <a:t> x.x)</a:t>
            </a:r>
            <a:r>
              <a:rPr lang="en-US" smtClean="0"/>
              <a:t>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t>(</a:t>
            </a:r>
            <a:r>
              <a:rPr lang="en-US" smtClean="0">
                <a:sym typeface="Symbol" pitchFamily="18" charset="2"/>
              </a:rPr>
              <a:t></a:t>
            </a:r>
            <a:r>
              <a:rPr lang="en-US" smtClean="0"/>
              <a:t> x.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y.y)</a:t>
            </a:r>
            <a:r>
              <a:rPr lang="en-US" smtClean="0"/>
              <a:t> (+ 1 x)) 3</a:t>
            </a:r>
            <a:endParaRPr lang="en-US" smtClean="0">
              <a:sym typeface="Wingdings" pitchFamily="2" charset="2"/>
            </a:endParaRPr>
          </a:p>
          <a:p>
            <a:pPr lvl="1" eaLnBrk="1" hangingPunct="1">
              <a:buFontTx/>
              <a:buNone/>
            </a:pPr>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y.y) (+ 1 x)) 3</a:t>
            </a:r>
            <a:endParaRPr lang="en-US" smtClean="0">
              <a:solidFill>
                <a:srgbClr val="FF5050"/>
              </a:solidFill>
              <a:sym typeface="Wingdings" pitchFamily="2" charset="2"/>
            </a:endParaRPr>
          </a:p>
          <a:p>
            <a:pPr lvl="1" eaLnBrk="1" hangingPunct="1">
              <a:buFontTx/>
              <a:buNone/>
            </a:pPr>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y.y) (+ 1 </a:t>
            </a:r>
            <a:r>
              <a:rPr lang="en-US" smtClean="0">
                <a:solidFill>
                  <a:srgbClr val="00CC66"/>
                </a:solidFill>
              </a:rPr>
              <a:t>x</a:t>
            </a:r>
            <a:r>
              <a:rPr lang="en-US" smtClean="0">
                <a:solidFill>
                  <a:srgbClr val="FF5050"/>
                </a:solidFill>
              </a:rPr>
              <a:t>)) 3</a:t>
            </a:r>
            <a:endParaRPr lang="en-US" smtClean="0">
              <a:solidFill>
                <a:srgbClr val="FF5050"/>
              </a:solidFill>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y.y)(+ 1 3)</a:t>
            </a:r>
            <a:endParaRPr lang="en-US" smtClean="0">
              <a:solidFill>
                <a:srgbClr val="0066FF"/>
              </a:solidFill>
              <a:sym typeface="Wingdings" pitchFamily="2" charset="2"/>
            </a:endParaRPr>
          </a:p>
          <a:p>
            <a:pPr lvl="1" eaLnBrk="1" hangingPunct="1">
              <a:buFontTx/>
              <a:buNone/>
            </a:pPr>
            <a:endParaRPr 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y.y)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t>(</a:t>
            </a:r>
            <a:r>
              <a:rPr lang="en-US" smtClean="0">
                <a:sym typeface="Symbol" pitchFamily="18" charset="2"/>
              </a:rPr>
              <a:t></a:t>
            </a:r>
            <a:r>
              <a:rPr lang="en-US" smtClean="0"/>
              <a:t> y.y)</a:t>
            </a:r>
            <a:r>
              <a:rPr lang="en-US" smtClean="0">
                <a:solidFill>
                  <a:srgbClr val="FF5050"/>
                </a:solidFill>
              </a:rPr>
              <a:t>(+ 1 3)</a:t>
            </a:r>
            <a:endParaRPr lang="en-US" smtClean="0">
              <a:solidFill>
                <a:srgbClr val="FF5050"/>
              </a:solidFill>
              <a:sym typeface="Wingdings" pitchFamily="2" charset="2"/>
            </a:endParaRPr>
          </a:p>
          <a:p>
            <a:pPr lvl="1" eaLnBrk="1" hangingPunct="1">
              <a:buFontTx/>
              <a:buNone/>
            </a:pPr>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y.y)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t>(</a:t>
            </a:r>
            <a:r>
              <a:rPr lang="en-US" smtClean="0">
                <a:sym typeface="Symbol" pitchFamily="18" charset="2"/>
              </a:rPr>
              <a:t></a:t>
            </a:r>
            <a:r>
              <a:rPr lang="en-US" smtClean="0"/>
              <a:t> y.y)</a:t>
            </a:r>
            <a:r>
              <a:rPr lang="en-US" smtClean="0">
                <a:solidFill>
                  <a:srgbClr val="FF5050"/>
                </a:solidFill>
              </a:rPr>
              <a:t>(+ 1 3)</a:t>
            </a:r>
            <a:endParaRPr lang="en-US" smtClean="0">
              <a:solidFill>
                <a:srgbClr val="FF5050"/>
              </a:solidFill>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t>(</a:t>
            </a:r>
            <a:r>
              <a:rPr lang="en-US" smtClean="0">
                <a:sym typeface="Symbol" pitchFamily="18" charset="2"/>
              </a:rPr>
              <a:t></a:t>
            </a:r>
            <a:r>
              <a:rPr lang="en-US" smtClean="0"/>
              <a:t> y.y)  </a:t>
            </a:r>
            <a:r>
              <a:rPr lang="en-US" smtClean="0">
                <a:solidFill>
                  <a:srgbClr val="0066FF"/>
                </a:solidFill>
              </a:rPr>
              <a:t>4</a:t>
            </a:r>
            <a:endParaRPr lang="en-US" smtClean="0">
              <a:solidFill>
                <a:srgbClr val="0066FF"/>
              </a:solidFill>
              <a:sym typeface="Wingdings" pitchFamily="2" charset="2"/>
            </a:endParaRPr>
          </a:p>
          <a:p>
            <a:pPr lvl="1" eaLnBrk="1" hangingPunct="1">
              <a:buFontTx/>
              <a:buNone/>
            </a:pPr>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y.y)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t>(</a:t>
            </a:r>
            <a:r>
              <a:rPr lang="en-US" smtClean="0">
                <a:sym typeface="Symbol" pitchFamily="18" charset="2"/>
              </a:rPr>
              <a:t></a:t>
            </a:r>
            <a:r>
              <a:rPr lang="en-US" smtClean="0"/>
              <a:t> y.y)(+ 1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y.y)  4</a:t>
            </a:r>
            <a:endParaRPr lang="en-US" smtClean="0">
              <a:solidFill>
                <a:srgbClr val="FF5050"/>
              </a:solidFill>
              <a:sym typeface="Wingdings" pitchFamily="2" charset="2"/>
            </a:endParaRPr>
          </a:p>
          <a:p>
            <a:pPr lvl="1" eaLnBrk="1" hangingPunct="1">
              <a:buFontTx/>
              <a:buNone/>
            </a:pPr>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457200" y="762000"/>
            <a:ext cx="8229600" cy="5715000"/>
          </a:xfrm>
        </p:spPr>
        <p:txBody>
          <a:bodyPr/>
          <a:lstStyle/>
          <a:p>
            <a:pPr eaLnBrk="1" hangingPunct="1"/>
            <a:r>
              <a:rPr lang="en-US" smtClean="0"/>
              <a:t>The example again</a:t>
            </a:r>
          </a:p>
          <a:p>
            <a:pPr lvl="1"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y.y)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t>(</a:t>
            </a:r>
            <a:r>
              <a:rPr lang="en-US" smtClean="0">
                <a:sym typeface="Symbol" pitchFamily="18" charset="2"/>
              </a:rPr>
              <a:t></a:t>
            </a:r>
            <a:r>
              <a:rPr lang="en-US" smtClean="0"/>
              <a:t> y.y)(+ 1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endParaRPr lang="en-US" baseline="-25000"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y.y)  4</a:t>
            </a:r>
            <a:endParaRPr lang="en-US" smtClean="0">
              <a:solidFill>
                <a:srgbClr val="FF5050"/>
              </a:solidFill>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p>
          <a:p>
            <a:pPr lvl="2" eaLnBrk="1" hangingPunct="1">
              <a:buFontTx/>
              <a:buNone/>
            </a:pPr>
            <a:r>
              <a:rPr lang="en-US" smtClean="0">
                <a:solidFill>
                  <a:srgbClr val="0066FF"/>
                </a:solidFill>
              </a:rPr>
              <a:t>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57200" y="457200"/>
            <a:ext cx="8229600" cy="5668963"/>
          </a:xfrm>
        </p:spPr>
        <p:txBody>
          <a:bodyPr/>
          <a:lstStyle/>
          <a:p>
            <a:pPr eaLnBrk="1" hangingPunct="1"/>
            <a:r>
              <a:rPr lang="en-US" smtClean="0"/>
              <a:t>An alternative reduction</a:t>
            </a:r>
          </a:p>
          <a:p>
            <a:pPr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y.y) (+ 1 x)) 3</a:t>
            </a:r>
            <a:r>
              <a:rPr lang="en-US" smtClean="0"/>
              <a:t>   //  last time chose this redex</a:t>
            </a:r>
            <a:endParaRPr lang="en-US" smtClean="0">
              <a:sym typeface="Wingdings" pitchFamily="2" charset="2"/>
            </a:endParaRPr>
          </a:p>
          <a:p>
            <a:pPr lvl="1" eaLnBrk="1" hangingPunct="1">
              <a:buFontTx/>
              <a:buNone/>
            </a:pPr>
            <a:endParaRPr lang="en-US" smtClean="0"/>
          </a:p>
          <a:p>
            <a:pPr lvl="2" eaLnBrk="1" hangingPunct="1"/>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a:xfrm>
            <a:off x="457200" y="457200"/>
            <a:ext cx="8229600" cy="5668963"/>
          </a:xfrm>
        </p:spPr>
        <p:txBody>
          <a:bodyPr/>
          <a:lstStyle/>
          <a:p>
            <a:pPr eaLnBrk="1" hangingPunct="1"/>
            <a:r>
              <a:rPr lang="en-US" smtClean="0"/>
              <a:t>An alternative reduction</a:t>
            </a:r>
          </a:p>
          <a:p>
            <a:pPr eaLnBrk="1" hangingPunct="1">
              <a:buFontTx/>
              <a:buNone/>
            </a:pPr>
            <a:endParaRPr lang="en-US" smtClean="0"/>
          </a:p>
          <a:p>
            <a:pPr lvl="2" eaLnBrk="1" hangingPunct="1">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hangingPunct="1">
              <a:buFontTx/>
              <a:buNone/>
            </a:pP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y.y)(+ 1 x) ) 3</a:t>
            </a:r>
            <a:r>
              <a:rPr lang="en-US" smtClean="0"/>
              <a:t>   // last time chose outer redex</a:t>
            </a:r>
            <a:endParaRPr lang="en-US" smtClean="0">
              <a:sym typeface="Wingdings" pitchFamily="2" charset="2"/>
            </a:endParaRPr>
          </a:p>
          <a:p>
            <a:pPr lvl="1" eaLnBrk="1" hangingPunct="1">
              <a:buFontTx/>
              <a:buNone/>
            </a:pPr>
            <a:r>
              <a:rPr lang="en-US" smtClean="0">
                <a:solidFill>
                  <a:srgbClr val="FF5050"/>
                </a:solidFill>
              </a:rPr>
              <a:t>     </a:t>
            </a:r>
            <a:r>
              <a:rPr lang="en-US" sz="2400" smtClean="0"/>
              <a:t>(</a:t>
            </a:r>
            <a:r>
              <a:rPr lang="en-US" sz="2400" smtClean="0">
                <a:sym typeface="Symbol" pitchFamily="18" charset="2"/>
              </a:rPr>
              <a:t></a:t>
            </a:r>
            <a:r>
              <a:rPr lang="en-US" sz="2400" smtClean="0"/>
              <a:t> x. </a:t>
            </a:r>
            <a:r>
              <a:rPr lang="en-US" sz="2400" smtClean="0">
                <a:solidFill>
                  <a:srgbClr val="FF5050"/>
                </a:solidFill>
              </a:rPr>
              <a:t>(</a:t>
            </a:r>
            <a:r>
              <a:rPr lang="en-US" sz="2400" smtClean="0">
                <a:solidFill>
                  <a:srgbClr val="FF5050"/>
                </a:solidFill>
                <a:sym typeface="Symbol" pitchFamily="18" charset="2"/>
              </a:rPr>
              <a:t></a:t>
            </a:r>
            <a:r>
              <a:rPr lang="en-US" sz="2400" smtClean="0">
                <a:solidFill>
                  <a:srgbClr val="FF5050"/>
                </a:solidFill>
              </a:rPr>
              <a:t> y.y)(+ 1 x)</a:t>
            </a:r>
            <a:r>
              <a:rPr lang="en-US" sz="2400" smtClean="0"/>
              <a:t> ) 3  // this time choose inner redex</a:t>
            </a:r>
          </a:p>
          <a:p>
            <a:pPr lvl="1" eaLnBrk="1" hangingPunct="1">
              <a:buFontTx/>
              <a:buNone/>
            </a:pPr>
            <a:endParaRPr lang="en-US" sz="24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idx="1"/>
          </p:nvPr>
        </p:nvSpPr>
        <p:spPr>
          <a:xfrm>
            <a:off x="457200" y="457200"/>
            <a:ext cx="8229600" cy="5668963"/>
          </a:xfrm>
        </p:spPr>
        <p:txBody>
          <a:bodyPr rtlCol="0">
            <a:normAutofit/>
          </a:bodyPr>
          <a:lstStyle/>
          <a:p>
            <a:pPr eaLnBrk="1" fontAlgn="auto" hangingPunct="1">
              <a:spcAft>
                <a:spcPts val="0"/>
              </a:spcAft>
              <a:buFont typeface="Arial" pitchFamily="34" charset="0"/>
              <a:buChar char="•"/>
              <a:defRPr/>
            </a:pPr>
            <a:r>
              <a:rPr lang="en-US" smtClean="0"/>
              <a:t>An alternative reduction</a:t>
            </a:r>
          </a:p>
          <a:p>
            <a:pPr eaLnBrk="1" fontAlgn="auto" hangingPunct="1">
              <a:spcAft>
                <a:spcPts val="0"/>
              </a:spcAft>
              <a:buFontTx/>
              <a:buNone/>
              <a:defRPr/>
            </a:pPr>
            <a:endParaRPr lang="en-US" smtClean="0"/>
          </a:p>
          <a:p>
            <a:pPr lvl="2" eaLnBrk="1" fontAlgn="auto" hangingPunct="1">
              <a:spcAft>
                <a:spcPts val="0"/>
              </a:spcAft>
              <a:buFontTx/>
              <a:buNone/>
              <a:defRPr/>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fontAlgn="auto" hangingPunct="1">
              <a:spcAft>
                <a:spcPts val="0"/>
              </a:spcAft>
              <a:buFontTx/>
              <a:buNone/>
              <a:defRPr/>
            </a:pP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x.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y.y)(+ 1 x) ) 3   // last time chose outer redex</a:t>
            </a:r>
            <a:endPar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Wingdings" pitchFamily="2" charset="2"/>
            </a:endParaRPr>
          </a:p>
          <a:p>
            <a:pPr lvl="1" eaLnBrk="1" fontAlgn="auto" hangingPunct="1">
              <a:spcAft>
                <a:spcPts val="0"/>
              </a:spcAft>
              <a:buFontTx/>
              <a:buNone/>
              <a:defRPr/>
            </a:pPr>
            <a:r>
              <a:rPr lang="en-US" smtClean="0">
                <a:solidFill>
                  <a:srgbClr val="FF5050"/>
                </a:solidFill>
              </a:rPr>
              <a:t>     </a:t>
            </a:r>
            <a:r>
              <a:rPr lang="en-US" sz="2400" smtClean="0"/>
              <a:t>(</a:t>
            </a:r>
            <a:r>
              <a:rPr lang="en-US" sz="2400" smtClean="0">
                <a:sym typeface="Symbol" pitchFamily="18" charset="2"/>
              </a:rPr>
              <a:t></a:t>
            </a:r>
            <a:r>
              <a:rPr lang="en-US" sz="2400" smtClean="0"/>
              <a:t> x. </a:t>
            </a:r>
            <a:r>
              <a:rPr lang="en-US" sz="2400" smtClean="0">
                <a:solidFill>
                  <a:srgbClr val="FF5050"/>
                </a:solidFill>
              </a:rPr>
              <a:t>(</a:t>
            </a:r>
            <a:r>
              <a:rPr lang="en-US" sz="2400" smtClean="0">
                <a:solidFill>
                  <a:srgbClr val="FF5050"/>
                </a:solidFill>
                <a:sym typeface="Symbol" pitchFamily="18" charset="2"/>
              </a:rPr>
              <a:t></a:t>
            </a:r>
            <a:r>
              <a:rPr lang="en-US" sz="2400" smtClean="0">
                <a:solidFill>
                  <a:srgbClr val="FF5050"/>
                </a:solidFill>
              </a:rPr>
              <a:t> y.</a:t>
            </a:r>
            <a:r>
              <a:rPr lang="en-US" sz="2400" smtClean="0">
                <a:solidFill>
                  <a:srgbClr val="00CC66"/>
                </a:solidFill>
              </a:rPr>
              <a:t>y</a:t>
            </a:r>
            <a:r>
              <a:rPr lang="en-US" sz="2400" smtClean="0">
                <a:solidFill>
                  <a:srgbClr val="FF5050"/>
                </a:solidFill>
              </a:rPr>
              <a:t>)(+ 1 x)</a:t>
            </a:r>
            <a:r>
              <a:rPr lang="en-US" sz="2400" smtClean="0"/>
              <a:t> ) 3  // this time choose inner redex</a:t>
            </a: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spcAft>
                <a:spcPts val="0"/>
              </a:spcAft>
              <a:buFontTx/>
              <a:buNone/>
              <a:defRPr/>
            </a:pPr>
            <a:r>
              <a:rPr lang="en-US" baseline="-25000" smtClean="0">
                <a:sym typeface="Symbol" pitchFamily="18" charset="2"/>
              </a:rPr>
              <a:t>	 </a:t>
            </a:r>
            <a:r>
              <a:rPr lang="en-US" sz="2400" smtClean="0"/>
              <a:t>(</a:t>
            </a:r>
            <a:r>
              <a:rPr lang="en-US" sz="2400" smtClean="0">
                <a:sym typeface="Symbol" pitchFamily="18" charset="2"/>
              </a:rPr>
              <a:t></a:t>
            </a:r>
            <a:r>
              <a:rPr lang="en-US" sz="2400" smtClean="0"/>
              <a:t> x. </a:t>
            </a:r>
            <a:r>
              <a:rPr lang="en-US" sz="2400" smtClean="0">
                <a:solidFill>
                  <a:srgbClr val="0066FF"/>
                </a:solidFill>
              </a:rPr>
              <a:t>(+ 1 x)</a:t>
            </a:r>
            <a:r>
              <a:rPr lang="en-US" sz="2400" smtClean="0"/>
              <a:t> ) 3 </a:t>
            </a:r>
          </a:p>
          <a:p>
            <a:pPr lvl="1" eaLnBrk="1" fontAlgn="auto" hangingPunct="1">
              <a:spcAft>
                <a:spcPts val="0"/>
              </a:spcAft>
              <a:buFontTx/>
              <a:buNone/>
              <a:defRPr/>
            </a:pPr>
            <a:endParaRPr 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838200"/>
            <a:ext cx="8229600" cy="5562600"/>
          </a:xfrm>
        </p:spPr>
        <p:txBody>
          <a:bodyPr/>
          <a:lstStyle/>
          <a:p>
            <a:pPr eaLnBrk="1" hangingPunct="1"/>
            <a:r>
              <a:rPr lang="en-US" sz="3600" smtClean="0"/>
              <a:t>Lambda calculus is a calculus of </a:t>
            </a:r>
            <a:r>
              <a:rPr lang="en-US" sz="3600" smtClean="0">
                <a:solidFill>
                  <a:schemeClr val="accent2"/>
                </a:solidFill>
              </a:rPr>
              <a:t>anonymous functions</a:t>
            </a:r>
            <a:r>
              <a:rPr lang="en-US" sz="3600" smtClean="0"/>
              <a:t>    </a:t>
            </a:r>
          </a:p>
          <a:p>
            <a:pPr lvl="1" eaLnBrk="1" hangingPunct="1"/>
            <a:r>
              <a:rPr lang="en-US" sz="3200" smtClean="0"/>
              <a:t>a method of representing functions</a:t>
            </a:r>
          </a:p>
          <a:p>
            <a:pPr lvl="1" eaLnBrk="1" hangingPunct="1"/>
            <a:r>
              <a:rPr lang="en-US" sz="3200" smtClean="0"/>
              <a:t>a set of conversion rules for</a:t>
            </a:r>
            <a:r>
              <a:rPr lang="en-US" sz="3200" smtClean="0">
                <a:solidFill>
                  <a:schemeClr val="accent2"/>
                </a:solidFill>
              </a:rPr>
              <a:t> syntactically </a:t>
            </a:r>
            <a:r>
              <a:rPr lang="en-US" sz="3200" smtClean="0"/>
              <a:t>transforming them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idx="1"/>
          </p:nvPr>
        </p:nvSpPr>
        <p:spPr>
          <a:xfrm>
            <a:off x="457200" y="457200"/>
            <a:ext cx="8229600" cy="5668963"/>
          </a:xfrm>
        </p:spPr>
        <p:txBody>
          <a:bodyPr rtlCol="0">
            <a:normAutofit/>
          </a:bodyPr>
          <a:lstStyle/>
          <a:p>
            <a:pPr eaLnBrk="1" fontAlgn="auto" hangingPunct="1">
              <a:spcAft>
                <a:spcPts val="0"/>
              </a:spcAft>
              <a:buFont typeface="Arial" pitchFamily="34" charset="0"/>
              <a:buChar char="•"/>
              <a:defRPr/>
            </a:pPr>
            <a:r>
              <a:rPr lang="en-US" smtClean="0"/>
              <a:t>An alternative reduction</a:t>
            </a:r>
          </a:p>
          <a:p>
            <a:pPr eaLnBrk="1" fontAlgn="auto" hangingPunct="1">
              <a:spcAft>
                <a:spcPts val="0"/>
              </a:spcAft>
              <a:buFontTx/>
              <a:buNone/>
              <a:defRPr/>
            </a:pPr>
            <a:endParaRPr lang="en-US" smtClean="0"/>
          </a:p>
          <a:p>
            <a:pPr lvl="2" eaLnBrk="1" fontAlgn="auto" hangingPunct="1">
              <a:spcAft>
                <a:spcPts val="0"/>
              </a:spcAft>
              <a:buFontTx/>
              <a:buNone/>
              <a:defRPr/>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fontAlgn="auto" hangingPunct="1">
              <a:spcAft>
                <a:spcPts val="0"/>
              </a:spcAft>
              <a:buFontTx/>
              <a:buNone/>
              <a:defRPr/>
            </a:pP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x.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y.y)(+ 1 x) ) 3   // last time chose outer redex</a:t>
            </a:r>
            <a:endPar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Wingdings" pitchFamily="2" charset="2"/>
            </a:endParaRPr>
          </a:p>
          <a:p>
            <a:pPr lvl="1" eaLnBrk="1" fontAlgn="auto" hangingPunct="1">
              <a:spcAft>
                <a:spcPts val="0"/>
              </a:spcAft>
              <a:buFontTx/>
              <a:buNone/>
              <a:defRPr/>
            </a:pPr>
            <a:r>
              <a:rPr lang="en-US" smtClean="0">
                <a:solidFill>
                  <a:srgbClr val="FF5050"/>
                </a:solidFill>
              </a:rPr>
              <a:t>     </a:t>
            </a:r>
            <a:r>
              <a:rPr lang="en-US" sz="2400" smtClean="0"/>
              <a:t>(</a:t>
            </a:r>
            <a:r>
              <a:rPr lang="en-US" sz="2400" smtClean="0">
                <a:sym typeface="Symbol" pitchFamily="18" charset="2"/>
              </a:rPr>
              <a:t></a:t>
            </a:r>
            <a:r>
              <a:rPr lang="en-US" sz="2400" smtClean="0"/>
              <a:t> x. (</a:t>
            </a:r>
            <a:r>
              <a:rPr lang="en-US" sz="2400" smtClean="0">
                <a:sym typeface="Symbol" pitchFamily="18" charset="2"/>
              </a:rPr>
              <a:t></a:t>
            </a:r>
            <a:r>
              <a:rPr lang="en-US" sz="2400" smtClean="0"/>
              <a:t> y.y)(+ 1 x) ) 3  // this time choose inner redex</a:t>
            </a: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spcAft>
                <a:spcPts val="0"/>
              </a:spcAft>
              <a:buFontTx/>
              <a:buNone/>
              <a:defRPr/>
            </a:pPr>
            <a:r>
              <a:rPr lang="en-US" baseline="-25000" smtClean="0">
                <a:sym typeface="Symbol" pitchFamily="18" charset="2"/>
              </a:rPr>
              <a:t>	 </a:t>
            </a:r>
            <a:r>
              <a:rPr lang="en-US" sz="2400" smtClean="0">
                <a:solidFill>
                  <a:srgbClr val="FF5050"/>
                </a:solidFill>
              </a:rPr>
              <a:t>(</a:t>
            </a:r>
            <a:r>
              <a:rPr lang="en-US" sz="2400" smtClean="0">
                <a:solidFill>
                  <a:srgbClr val="FF5050"/>
                </a:solidFill>
                <a:sym typeface="Symbol" pitchFamily="18" charset="2"/>
              </a:rPr>
              <a:t></a:t>
            </a:r>
            <a:r>
              <a:rPr lang="en-US" sz="2400" smtClean="0">
                <a:solidFill>
                  <a:srgbClr val="FF5050"/>
                </a:solidFill>
              </a:rPr>
              <a:t> x. (+ 1 x) ) 3</a:t>
            </a:r>
            <a:r>
              <a:rPr lang="en-US" sz="2400" smtClean="0"/>
              <a:t> </a:t>
            </a:r>
          </a:p>
          <a:p>
            <a:pPr lvl="1" eaLnBrk="1" fontAlgn="auto" hangingPunct="1">
              <a:spcAft>
                <a:spcPts val="0"/>
              </a:spcAft>
              <a:buFontTx/>
              <a:buNone/>
              <a:defRPr/>
            </a:pPr>
            <a:endParaRPr lang="en-US" sz="24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idx="1"/>
          </p:nvPr>
        </p:nvSpPr>
        <p:spPr>
          <a:xfrm>
            <a:off x="457200" y="457200"/>
            <a:ext cx="8229600" cy="5668963"/>
          </a:xfrm>
        </p:spPr>
        <p:txBody>
          <a:bodyPr rtlCol="0">
            <a:normAutofit/>
          </a:bodyPr>
          <a:lstStyle/>
          <a:p>
            <a:pPr eaLnBrk="1" fontAlgn="auto" hangingPunct="1">
              <a:spcAft>
                <a:spcPts val="0"/>
              </a:spcAft>
              <a:buFont typeface="Arial" pitchFamily="34" charset="0"/>
              <a:buChar char="•"/>
              <a:defRPr/>
            </a:pPr>
            <a:r>
              <a:rPr lang="en-US" smtClean="0"/>
              <a:t>An alternative reduction</a:t>
            </a:r>
          </a:p>
          <a:p>
            <a:pPr eaLnBrk="1" fontAlgn="auto" hangingPunct="1">
              <a:spcAft>
                <a:spcPts val="0"/>
              </a:spcAft>
              <a:buFontTx/>
              <a:buNone/>
              <a:defRPr/>
            </a:pPr>
            <a:endParaRPr lang="en-US" smtClean="0"/>
          </a:p>
          <a:p>
            <a:pPr lvl="2" eaLnBrk="1" fontAlgn="auto" hangingPunct="1">
              <a:spcAft>
                <a:spcPts val="0"/>
              </a:spcAft>
              <a:buFontTx/>
              <a:buNone/>
              <a:defRPr/>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fontAlgn="auto" hangingPunct="1">
              <a:spcAft>
                <a:spcPts val="0"/>
              </a:spcAft>
              <a:buFontTx/>
              <a:buNone/>
              <a:defRPr/>
            </a:pP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x.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y.y)(+ 1 x) ) 3   // last time chose outer redex</a:t>
            </a:r>
            <a:endPar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Wingdings" pitchFamily="2" charset="2"/>
            </a:endParaRPr>
          </a:p>
          <a:p>
            <a:pPr lvl="1" eaLnBrk="1" fontAlgn="auto" hangingPunct="1">
              <a:spcAft>
                <a:spcPts val="0"/>
              </a:spcAft>
              <a:buFontTx/>
              <a:buNone/>
              <a:defRPr/>
            </a:pPr>
            <a:r>
              <a:rPr lang="en-US" smtClean="0">
                <a:solidFill>
                  <a:srgbClr val="FF5050"/>
                </a:solidFill>
              </a:rPr>
              <a:t>     </a:t>
            </a:r>
            <a:r>
              <a:rPr lang="en-US" sz="2400" smtClean="0"/>
              <a:t>(</a:t>
            </a:r>
            <a:r>
              <a:rPr lang="en-US" sz="2400" smtClean="0">
                <a:sym typeface="Symbol" pitchFamily="18" charset="2"/>
              </a:rPr>
              <a:t></a:t>
            </a:r>
            <a:r>
              <a:rPr lang="en-US" sz="2400" smtClean="0"/>
              <a:t> x. (</a:t>
            </a:r>
            <a:r>
              <a:rPr lang="en-US" sz="2400" smtClean="0">
                <a:sym typeface="Symbol" pitchFamily="18" charset="2"/>
              </a:rPr>
              <a:t></a:t>
            </a:r>
            <a:r>
              <a:rPr lang="en-US" sz="2400" smtClean="0"/>
              <a:t> y.y)(+ 1 x) ) 3  // this time choose inner redex</a:t>
            </a: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spcAft>
                <a:spcPts val="0"/>
              </a:spcAft>
              <a:buFontTx/>
              <a:buNone/>
              <a:defRPr/>
            </a:pPr>
            <a:r>
              <a:rPr lang="en-US" baseline="-25000" smtClean="0">
                <a:sym typeface="Symbol" pitchFamily="18" charset="2"/>
              </a:rPr>
              <a:t>	 </a:t>
            </a:r>
            <a:r>
              <a:rPr lang="en-US" sz="2400" smtClean="0">
                <a:solidFill>
                  <a:srgbClr val="FF5050"/>
                </a:solidFill>
              </a:rPr>
              <a:t>(</a:t>
            </a:r>
            <a:r>
              <a:rPr lang="en-US" sz="2400" smtClean="0">
                <a:solidFill>
                  <a:srgbClr val="FF5050"/>
                </a:solidFill>
                <a:sym typeface="Symbol" pitchFamily="18" charset="2"/>
              </a:rPr>
              <a:t></a:t>
            </a:r>
            <a:r>
              <a:rPr lang="en-US" sz="2400" smtClean="0">
                <a:solidFill>
                  <a:srgbClr val="FF5050"/>
                </a:solidFill>
              </a:rPr>
              <a:t> x. (+ 1 </a:t>
            </a:r>
            <a:r>
              <a:rPr lang="en-US" sz="2400" smtClean="0">
                <a:solidFill>
                  <a:srgbClr val="00CC66"/>
                </a:solidFill>
              </a:rPr>
              <a:t>x</a:t>
            </a:r>
            <a:r>
              <a:rPr lang="en-US" sz="2400" smtClean="0">
                <a:solidFill>
                  <a:srgbClr val="FF5050"/>
                </a:solidFill>
              </a:rPr>
              <a:t>) ) 3</a:t>
            </a:r>
            <a:r>
              <a:rPr lang="en-US" sz="2400" smtClean="0"/>
              <a:t> </a:t>
            </a:r>
          </a:p>
          <a:p>
            <a:pPr lvl="1" eaLnBrk="1" fontAlgn="auto" hangingPunct="1">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spcAft>
                <a:spcPts val="0"/>
              </a:spcAft>
              <a:buFontTx/>
              <a:buNone/>
              <a:defRPr/>
            </a:pPr>
            <a:r>
              <a:rPr lang="en-US" baseline="-25000" smtClean="0">
                <a:sym typeface="Symbol" pitchFamily="18" charset="2"/>
              </a:rPr>
              <a:t>	 </a:t>
            </a:r>
            <a:r>
              <a:rPr lang="en-US" sz="2400" smtClean="0">
                <a:solidFill>
                  <a:srgbClr val="0066FF"/>
                </a:solidFill>
              </a:rPr>
              <a:t>(+ 1 3)</a:t>
            </a:r>
            <a:r>
              <a:rPr lang="en-US" sz="2400" smtClean="0"/>
              <a:t> </a:t>
            </a:r>
          </a:p>
          <a:p>
            <a:pPr lvl="1" eaLnBrk="1" fontAlgn="auto" hangingPunct="1">
              <a:spcAft>
                <a:spcPts val="0"/>
              </a:spcAft>
              <a:buFontTx/>
              <a:buNone/>
              <a:defRPr/>
            </a:pPr>
            <a:endParaRPr lang="en-US" sz="240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idx="1"/>
          </p:nvPr>
        </p:nvSpPr>
        <p:spPr>
          <a:xfrm>
            <a:off x="457200" y="457200"/>
            <a:ext cx="8229600" cy="5668963"/>
          </a:xfrm>
        </p:spPr>
        <p:txBody>
          <a:bodyPr rtlCol="0">
            <a:normAutofit/>
          </a:bodyPr>
          <a:lstStyle/>
          <a:p>
            <a:pPr eaLnBrk="1" fontAlgn="auto" hangingPunct="1">
              <a:lnSpc>
                <a:spcPct val="90000"/>
              </a:lnSpc>
              <a:spcAft>
                <a:spcPts val="0"/>
              </a:spcAft>
              <a:buFont typeface="Arial" pitchFamily="34" charset="0"/>
              <a:buChar char="•"/>
              <a:defRPr/>
            </a:pPr>
            <a:r>
              <a:rPr lang="en-US" smtClean="0"/>
              <a:t>An alternative reduction</a:t>
            </a:r>
          </a:p>
          <a:p>
            <a:pPr eaLnBrk="1" fontAlgn="auto" hangingPunct="1">
              <a:lnSpc>
                <a:spcPct val="90000"/>
              </a:lnSpc>
              <a:spcAft>
                <a:spcPts val="0"/>
              </a:spcAft>
              <a:buFontTx/>
              <a:buNone/>
              <a:defRPr/>
            </a:pPr>
            <a:endParaRPr lang="en-US" smtClean="0"/>
          </a:p>
          <a:p>
            <a:pPr lvl="2" eaLnBrk="1" fontAlgn="auto" hangingPunct="1">
              <a:lnSpc>
                <a:spcPct val="90000"/>
              </a:lnSpc>
              <a:spcAft>
                <a:spcPts val="0"/>
              </a:spcAft>
              <a:buFontTx/>
              <a:buNone/>
              <a:defRPr/>
            </a:pPr>
            <a:r>
              <a:rPr lang="en-US" smtClean="0"/>
              <a:t>(</a:t>
            </a:r>
            <a:r>
              <a:rPr lang="en-US" smtClean="0">
                <a:sym typeface="Symbol" pitchFamily="18" charset="2"/>
              </a:rPr>
              <a:t></a:t>
            </a:r>
            <a:r>
              <a:rPr lang="en-US" smtClean="0"/>
              <a:t> x. (</a:t>
            </a:r>
            <a:r>
              <a:rPr lang="en-US" smtClean="0">
                <a:sym typeface="Symbol" pitchFamily="18" charset="2"/>
              </a:rPr>
              <a:t></a:t>
            </a:r>
            <a:r>
              <a:rPr lang="en-US" smtClean="0"/>
              <a:t> x.x) (+ 1 x)) 3</a:t>
            </a:r>
            <a:endParaRPr lang="en-US" smtClean="0">
              <a:sym typeface="Wingdings" pitchFamily="2" charset="2"/>
            </a:endParaRPr>
          </a:p>
          <a:p>
            <a:pPr lvl="1" eaLnBrk="1" fontAlgn="auto" hangingPunct="1">
              <a:lnSpc>
                <a:spcPct val="90000"/>
              </a:lnSpc>
              <a:spcAft>
                <a:spcPts val="0"/>
              </a:spcAft>
              <a:buFontTx/>
              <a:buNone/>
              <a:defRPr/>
            </a:pPr>
            <a:r>
              <a:rPr lang="en-US" smtClean="0">
                <a:sym typeface="Wingdings" pitchFamily="2" charset="2"/>
              </a:rPr>
              <a:t></a:t>
            </a:r>
            <a:r>
              <a:rPr lang="en-US" baseline="-25000" smtClean="0">
                <a:sym typeface="Symbol" pitchFamily="18" charset="2"/>
              </a:rPr>
              <a:t></a:t>
            </a:r>
            <a:r>
              <a:rPr lang="en-US" smtClean="0"/>
              <a:t>  </a:t>
            </a:r>
            <a:endParaRPr lang="en-US" u="sng" smtClean="0"/>
          </a:p>
          <a:p>
            <a:pPr lvl="2" eaLnBrk="1" fontAlgn="auto" hangingPunct="1">
              <a:lnSpc>
                <a:spcPct val="90000"/>
              </a:lnSpc>
              <a:spcAft>
                <a:spcPts val="0"/>
              </a:spcAft>
              <a:buFontTx/>
              <a:buNone/>
              <a:defRPr/>
            </a:pP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x.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y.y)(+ 1 x) ) 3   // last time chose outer redex</a:t>
            </a:r>
            <a:endPar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Wingdings" pitchFamily="2" charset="2"/>
            </a:endParaRPr>
          </a:p>
          <a:p>
            <a:pPr lvl="1" eaLnBrk="1" fontAlgn="auto" hangingPunct="1">
              <a:lnSpc>
                <a:spcPct val="90000"/>
              </a:lnSpc>
              <a:spcAft>
                <a:spcPts val="0"/>
              </a:spcAft>
              <a:buFontTx/>
              <a:buNone/>
              <a:defRPr/>
            </a:pPr>
            <a:r>
              <a:rPr lang="en-US" smtClean="0">
                <a:solidFill>
                  <a:srgbClr val="FF5050"/>
                </a:solidFill>
              </a:rPr>
              <a:t>     </a:t>
            </a:r>
            <a:r>
              <a:rPr lang="en-US" sz="2400" smtClean="0"/>
              <a:t>(</a:t>
            </a:r>
            <a:r>
              <a:rPr lang="en-US" sz="2400" smtClean="0">
                <a:sym typeface="Symbol" pitchFamily="18" charset="2"/>
              </a:rPr>
              <a:t></a:t>
            </a:r>
            <a:r>
              <a:rPr lang="en-US" sz="2400" smtClean="0"/>
              <a:t> x. (</a:t>
            </a:r>
            <a:r>
              <a:rPr lang="en-US" sz="2400" smtClean="0">
                <a:sym typeface="Symbol" pitchFamily="18" charset="2"/>
              </a:rPr>
              <a:t></a:t>
            </a:r>
            <a:r>
              <a:rPr lang="en-US" sz="2400" smtClean="0"/>
              <a:t> y.y)(+ 1 x) ) 3  // this time choose inner redex</a:t>
            </a:r>
          </a:p>
          <a:p>
            <a:pPr lvl="1" eaLnBrk="1" fontAlgn="auto" hangingPunct="1">
              <a:lnSpc>
                <a:spcPct val="90000"/>
              </a:lnSpc>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lnSpc>
                <a:spcPct val="90000"/>
              </a:lnSpc>
              <a:spcAft>
                <a:spcPts val="0"/>
              </a:spcAft>
              <a:buFontTx/>
              <a:buNone/>
              <a:defRPr/>
            </a:pPr>
            <a:r>
              <a:rPr lang="en-US" baseline="-25000" smtClean="0">
                <a:sym typeface="Symbol" pitchFamily="18" charset="2"/>
              </a:rPr>
              <a:t>	 </a:t>
            </a:r>
            <a:r>
              <a:rPr lang="en-US" sz="2400" smtClean="0"/>
              <a:t>(</a:t>
            </a:r>
            <a:r>
              <a:rPr lang="en-US" sz="2400" smtClean="0">
                <a:sym typeface="Symbol" pitchFamily="18" charset="2"/>
              </a:rPr>
              <a:t></a:t>
            </a:r>
            <a:r>
              <a:rPr lang="en-US" sz="2400" smtClean="0"/>
              <a:t> x. (+ 1 x) ) 3 </a:t>
            </a:r>
          </a:p>
          <a:p>
            <a:pPr lvl="1" eaLnBrk="1" fontAlgn="auto" hangingPunct="1">
              <a:lnSpc>
                <a:spcPct val="90000"/>
              </a:lnSpc>
              <a:spcAft>
                <a:spcPts val="0"/>
              </a:spcAft>
              <a:buFontTx/>
              <a:buNone/>
              <a:defRPr/>
            </a:pPr>
            <a:r>
              <a:rPr lang="en-US" smtClean="0">
                <a:sym typeface="Wingdings" pitchFamily="2" charset="2"/>
              </a:rPr>
              <a:t></a:t>
            </a:r>
            <a:r>
              <a:rPr lang="en-US" baseline="-25000" smtClean="0">
                <a:sym typeface="Symbol" pitchFamily="18" charset="2"/>
              </a:rPr>
              <a:t></a:t>
            </a:r>
          </a:p>
          <a:p>
            <a:pPr lvl="1" eaLnBrk="1" fontAlgn="auto" hangingPunct="1">
              <a:lnSpc>
                <a:spcPct val="90000"/>
              </a:lnSpc>
              <a:spcAft>
                <a:spcPts val="0"/>
              </a:spcAft>
              <a:buFontTx/>
              <a:buNone/>
              <a:defRPr/>
            </a:pPr>
            <a:r>
              <a:rPr lang="en-US" baseline="-25000" smtClean="0">
                <a:solidFill>
                  <a:srgbClr val="FF5050"/>
                </a:solidFill>
                <a:sym typeface="Symbol" pitchFamily="18" charset="2"/>
              </a:rPr>
              <a:t>	 </a:t>
            </a:r>
            <a:r>
              <a:rPr lang="en-US" sz="2400" smtClean="0">
                <a:solidFill>
                  <a:srgbClr val="FF5050"/>
                </a:solidFill>
              </a:rPr>
              <a:t>(+ 1 3)</a:t>
            </a:r>
            <a:r>
              <a:rPr lang="en-US" sz="2400" smtClean="0"/>
              <a:t> </a:t>
            </a:r>
          </a:p>
          <a:p>
            <a:pPr lvl="1" eaLnBrk="1" fontAlgn="auto" hangingPunct="1">
              <a:lnSpc>
                <a:spcPct val="90000"/>
              </a:lnSpc>
              <a:spcAft>
                <a:spcPts val="0"/>
              </a:spcAft>
              <a:buFontTx/>
              <a:buNone/>
              <a:defRPr/>
            </a:pPr>
            <a:r>
              <a:rPr lang="en-US" smtClean="0">
                <a:sym typeface="Wingdings" pitchFamily="2" charset="2"/>
              </a:rPr>
              <a:t></a:t>
            </a:r>
            <a:r>
              <a:rPr lang="en-US" baseline="-25000" smtClean="0">
                <a:sym typeface="Symbol" pitchFamily="18" charset="2"/>
              </a:rPr>
              <a:t></a:t>
            </a:r>
            <a:endParaRPr lang="en-US" baseline="-25000" smtClean="0"/>
          </a:p>
          <a:p>
            <a:pPr lvl="1" eaLnBrk="1" fontAlgn="auto" hangingPunct="1">
              <a:lnSpc>
                <a:spcPct val="90000"/>
              </a:lnSpc>
              <a:spcAft>
                <a:spcPts val="0"/>
              </a:spcAft>
              <a:buFontTx/>
              <a:buNone/>
              <a:defRPr/>
            </a:pPr>
            <a:r>
              <a:rPr lang="en-US" sz="2400" smtClean="0"/>
              <a:t>	</a:t>
            </a:r>
            <a:r>
              <a:rPr lang="en-US" sz="2400" smtClean="0">
                <a:solidFill>
                  <a:srgbClr val="0066FF"/>
                </a:solidFill>
              </a:rPr>
              <a:t>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eaLnBrk="1" hangingPunct="1">
              <a:lnSpc>
                <a:spcPct val="90000"/>
              </a:lnSpc>
            </a:pPr>
            <a:r>
              <a:rPr lang="en-US" smtClean="0"/>
              <a:t>eliminate unnecessary abstractions</a:t>
            </a:r>
          </a:p>
          <a:p>
            <a:pPr eaLnBrk="1" hangingPunct="1">
              <a:lnSpc>
                <a:spcPct val="90000"/>
              </a:lnSpc>
            </a:pPr>
            <a:r>
              <a:rPr lang="en-US" smtClean="0"/>
              <a:t>(</a:t>
            </a:r>
            <a:r>
              <a:rPr lang="en-US" smtClean="0">
                <a:sym typeface="Symbol" pitchFamily="18" charset="2"/>
              </a:rPr>
              <a:t></a:t>
            </a:r>
            <a:r>
              <a:rPr lang="en-US" smtClean="0"/>
              <a:t> x. f) </a:t>
            </a:r>
            <a:r>
              <a:rPr lang="en-US" smtClean="0">
                <a:sym typeface="Wingdings" pitchFamily="2" charset="2"/>
              </a:rPr>
              <a:t></a:t>
            </a:r>
            <a:r>
              <a:rPr lang="en-US" baseline="-25000" smtClean="0">
                <a:sym typeface="Symbol" pitchFamily="18" charset="2"/>
              </a:rPr>
              <a:t></a:t>
            </a:r>
            <a:r>
              <a:rPr lang="en-US" smtClean="0">
                <a:sym typeface="Symbol" pitchFamily="18" charset="2"/>
              </a:rPr>
              <a:t> f  (where x is not free in f)</a:t>
            </a:r>
          </a:p>
          <a:p>
            <a:pPr eaLnBrk="1" hangingPunct="1">
              <a:lnSpc>
                <a:spcPct val="90000"/>
              </a:lnSpc>
            </a:pPr>
            <a:endParaRPr lang="en-US" smtClean="0"/>
          </a:p>
          <a:p>
            <a:pPr eaLnBrk="1" hangingPunct="1">
              <a:lnSpc>
                <a:spcPct val="90000"/>
              </a:lnSpc>
            </a:pPr>
            <a:r>
              <a:rPr lang="en-US" smtClean="0"/>
              <a:t>Example</a:t>
            </a:r>
          </a:p>
          <a:p>
            <a:pPr lvl="1" eaLnBrk="1" hangingPunct="1">
              <a:lnSpc>
                <a:spcPct val="90000"/>
              </a:lnSpc>
              <a:buFontTx/>
              <a:buNone/>
            </a:pPr>
            <a:r>
              <a:rPr lang="en-US" smtClean="0"/>
              <a:t>	(</a:t>
            </a:r>
            <a:r>
              <a:rPr lang="en-US" smtClean="0">
                <a:sym typeface="Symbol" pitchFamily="18" charset="2"/>
              </a:rPr>
              <a:t></a:t>
            </a:r>
            <a:r>
              <a:rPr lang="en-US" smtClean="0"/>
              <a:t> x. + 2 3)</a:t>
            </a:r>
          </a:p>
          <a:p>
            <a:pPr lvl="1" eaLnBrk="1" hangingPunct="1">
              <a:lnSpc>
                <a:spcPct val="90000"/>
              </a:lnSpc>
              <a:buFontTx/>
              <a:buNone/>
            </a:pPr>
            <a:r>
              <a:rPr lang="en-US" smtClean="0">
                <a:sym typeface="Wingdings" pitchFamily="2" charset="2"/>
              </a:rPr>
              <a:t></a:t>
            </a:r>
            <a:r>
              <a:rPr lang="en-US" baseline="-25000" smtClean="0">
                <a:sym typeface="Symbol" pitchFamily="18" charset="2"/>
              </a:rPr>
              <a:t></a:t>
            </a:r>
            <a:r>
              <a:rPr lang="en-US" smtClean="0">
                <a:sym typeface="Symbol" pitchFamily="18" charset="2"/>
              </a:rPr>
              <a:t>   </a:t>
            </a:r>
            <a:r>
              <a:rPr lang="en-US" smtClean="0"/>
              <a:t>(no x in + 2 3)</a:t>
            </a:r>
          </a:p>
          <a:p>
            <a:pPr lvl="1" eaLnBrk="1" hangingPunct="1">
              <a:lnSpc>
                <a:spcPct val="90000"/>
              </a:lnSpc>
              <a:buFontTx/>
              <a:buNone/>
            </a:pPr>
            <a:r>
              <a:rPr lang="en-US" smtClean="0"/>
              <a:t>	+ 2 3</a:t>
            </a:r>
            <a:endParaRPr lang="en-US" smtClean="0">
              <a:sym typeface="Wingdings" pitchFamily="2" charset="2"/>
            </a:endParaRPr>
          </a:p>
          <a:p>
            <a:pPr lvl="1" eaLnBrk="1" hangingPunct="1">
              <a:lnSpc>
                <a:spcPct val="90000"/>
              </a:lnSpc>
              <a:buFontTx/>
              <a:buNone/>
            </a:pPr>
            <a:r>
              <a:rPr lang="en-US" smtClean="0">
                <a:sym typeface="Wingdings" pitchFamily="2" charset="2"/>
              </a:rPr>
              <a:t></a:t>
            </a:r>
            <a:r>
              <a:rPr lang="en-US" baseline="-25000" smtClean="0">
                <a:sym typeface="Symbol" pitchFamily="18" charset="2"/>
              </a:rPr>
              <a:t></a:t>
            </a:r>
            <a:r>
              <a:rPr lang="en-US" smtClean="0"/>
              <a:t> </a:t>
            </a:r>
          </a:p>
          <a:p>
            <a:pPr lvl="1" eaLnBrk="1" hangingPunct="1">
              <a:lnSpc>
                <a:spcPct val="90000"/>
              </a:lnSpc>
              <a:buFontTx/>
              <a:buNone/>
            </a:pPr>
            <a:r>
              <a:rPr lang="en-US" smtClean="0"/>
              <a:t>	5</a:t>
            </a:r>
          </a:p>
          <a:p>
            <a:pPr lvl="1" eaLnBrk="1" hangingPunct="1">
              <a:lnSpc>
                <a:spcPct val="90000"/>
              </a:lnSpc>
              <a:buFontTx/>
              <a:buNone/>
            </a:pPr>
            <a:endParaRPr lang="en-US" smtClean="0"/>
          </a:p>
        </p:txBody>
      </p:sp>
      <p:sp>
        <p:nvSpPr>
          <p:cNvPr id="63490" name="Rectangle 2"/>
          <p:cNvSpPr>
            <a:spLocks noGrp="1" noChangeArrowheads="1"/>
          </p:cNvSpPr>
          <p:nvPr>
            <p:ph type="title"/>
          </p:nvPr>
        </p:nvSpPr>
        <p:spPr/>
        <p:txBody>
          <a:bodyPr/>
          <a:lstStyle/>
          <a:p>
            <a:pPr eaLnBrk="1" hangingPunct="1"/>
            <a:r>
              <a:rPr lang="en-US" sz="4000" dirty="0" smtClean="0"/>
              <a:t>Eta conversion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eaLnBrk="1" hangingPunct="1">
              <a:buFontTx/>
              <a:buNone/>
            </a:pPr>
            <a:r>
              <a:rPr lang="en-US" smtClean="0"/>
              <a:t>A lambda expression is in </a:t>
            </a:r>
            <a:r>
              <a:rPr lang="en-US" smtClean="0">
                <a:solidFill>
                  <a:schemeClr val="hlink"/>
                </a:solidFill>
              </a:rPr>
              <a:t>normal form</a:t>
            </a:r>
            <a:r>
              <a:rPr lang="en-US" smtClean="0"/>
              <a:t> if it cannot be further reduced using beta reduction, a delta rule, or eta reduction.</a:t>
            </a:r>
          </a:p>
        </p:txBody>
      </p:sp>
      <p:sp>
        <p:nvSpPr>
          <p:cNvPr id="64514" name="Rectangle 2"/>
          <p:cNvSpPr>
            <a:spLocks noGrp="1" noChangeArrowheads="1"/>
          </p:cNvSpPr>
          <p:nvPr>
            <p:ph type="title"/>
          </p:nvPr>
        </p:nvSpPr>
        <p:spPr/>
        <p:txBody>
          <a:bodyPr/>
          <a:lstStyle/>
          <a:p>
            <a:pPr eaLnBrk="1" hangingPunct="1"/>
            <a:r>
              <a:rPr lang="en-US" dirty="0" smtClean="0"/>
              <a:t>Normal form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eaLnBrk="1" hangingPunct="1">
              <a:lnSpc>
                <a:spcPct val="90000"/>
              </a:lnSpc>
            </a:pPr>
            <a:r>
              <a:rPr lang="en-US" sz="2800" smtClean="0"/>
              <a:t>Can every lambda expression be reduced to normal form?</a:t>
            </a:r>
          </a:p>
          <a:p>
            <a:pPr eaLnBrk="1" hangingPunct="1">
              <a:lnSpc>
                <a:spcPct val="90000"/>
              </a:lnSpc>
            </a:pPr>
            <a:r>
              <a:rPr lang="en-US" sz="2800" smtClean="0"/>
              <a:t>Is there more than one way to reduce a lambda expression?</a:t>
            </a:r>
          </a:p>
          <a:p>
            <a:pPr eaLnBrk="1" hangingPunct="1">
              <a:lnSpc>
                <a:spcPct val="90000"/>
              </a:lnSpc>
            </a:pPr>
            <a:r>
              <a:rPr lang="en-US" sz="2800" smtClean="0"/>
              <a:t>If there is more than one reduction strategy, does each lead to the same normal form expression?</a:t>
            </a:r>
          </a:p>
          <a:p>
            <a:pPr eaLnBrk="1" hangingPunct="1">
              <a:lnSpc>
                <a:spcPct val="90000"/>
              </a:lnSpc>
            </a:pPr>
            <a:r>
              <a:rPr lang="en-US" sz="2800" smtClean="0"/>
              <a:t>Is there a reduction strategy that guarantees that a normal form expression will be produced (if there is one)?</a:t>
            </a:r>
          </a:p>
        </p:txBody>
      </p:sp>
      <p:sp>
        <p:nvSpPr>
          <p:cNvPr id="65538" name="Rectangle 2"/>
          <p:cNvSpPr>
            <a:spLocks noGrp="1" noChangeArrowheads="1"/>
          </p:cNvSpPr>
          <p:nvPr>
            <p:ph type="title"/>
          </p:nvPr>
        </p:nvSpPr>
        <p:spPr/>
        <p:txBody>
          <a:bodyPr/>
          <a:lstStyle/>
          <a:p>
            <a:pPr eaLnBrk="1" hangingPunct="1"/>
            <a:r>
              <a:rPr lang="en-US" sz="4000" dirty="0" smtClean="0"/>
              <a:t>Some questions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ym typeface="Symbol" pitchFamily="18" charset="2"/>
              </a:rPr>
              <a:t></a:t>
            </a:r>
            <a:r>
              <a:rPr lang="en-US" smtClean="0"/>
              <a:t> x. x x )(</a:t>
            </a:r>
            <a:r>
              <a:rPr lang="en-US" smtClean="0">
                <a:sym typeface="Symbol" pitchFamily="18" charset="2"/>
              </a:rPr>
              <a:t></a:t>
            </a:r>
            <a:r>
              <a:rPr lang="en-US" smtClean="0"/>
              <a:t> x. x x)</a:t>
            </a:r>
            <a:r>
              <a:rPr lang="en-US" u="sng" smtClean="0"/>
              <a:t> </a:t>
            </a:r>
            <a:endParaRPr lang="en-US" smtClean="0">
              <a:sym typeface="Wingdings" pitchFamily="2"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x x )(</a:t>
            </a:r>
            <a:r>
              <a:rPr lang="en-US" smtClean="0">
                <a:solidFill>
                  <a:srgbClr val="FF5050"/>
                </a:solidFill>
                <a:sym typeface="Symbol" pitchFamily="18" charset="2"/>
              </a:rPr>
              <a:t></a:t>
            </a:r>
            <a:r>
              <a:rPr lang="en-US" smtClean="0">
                <a:solidFill>
                  <a:srgbClr val="FF5050"/>
                </a:solidFill>
              </a:rPr>
              <a:t> x. x x)</a:t>
            </a:r>
            <a:r>
              <a:rPr lang="en-US" u="sng" smtClean="0">
                <a:solidFill>
                  <a:srgbClr val="FF5050"/>
                </a:solidFill>
              </a:rPr>
              <a:t> </a:t>
            </a:r>
            <a:endParaRPr lang="en-US" smtClean="0">
              <a:solidFill>
                <a:srgbClr val="FF5050"/>
              </a:solidFill>
              <a:sym typeface="Wingdings" pitchFamily="2"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00CC66"/>
                </a:solidFill>
              </a:rPr>
              <a:t>x x</a:t>
            </a: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x. x x)</a:t>
            </a:r>
            <a:r>
              <a:rPr lang="en-US" u="sng" smtClean="0"/>
              <a:t> </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b="1" smtClean="0"/>
              <a:t>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x. x x)( </a:t>
            </a:r>
            <a:r>
              <a:rPr lang="en-US" smtClean="0">
                <a:solidFill>
                  <a:srgbClr val="0066FF"/>
                </a:solidFill>
                <a:sym typeface="Symbol" pitchFamily="18" charset="2"/>
              </a:rPr>
              <a:t></a:t>
            </a:r>
            <a:r>
              <a:rPr lang="en-US" smtClean="0">
                <a:solidFill>
                  <a:srgbClr val="0066FF"/>
                </a:solidFill>
              </a:rPr>
              <a:t> x. x x)</a:t>
            </a:r>
            <a:r>
              <a:rPr lang="en-US" smtClean="0"/>
              <a:t> </a:t>
            </a:r>
            <a:endParaRPr lang="en-US" smtClean="0">
              <a:sym typeface="Wingdings" pitchFamily="2" charset="2"/>
            </a:endParaRPr>
          </a:p>
          <a:p>
            <a:pPr eaLnBrk="1" hangingPunct="1">
              <a:buFontTx/>
              <a:buNone/>
            </a:pPr>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ym typeface="Symbol" pitchFamily="18" charset="2"/>
              </a:rPr>
              <a:t></a:t>
            </a:r>
            <a:r>
              <a:rPr lang="en-US" smtClean="0"/>
              <a:t> x. x x )(</a:t>
            </a:r>
            <a:r>
              <a:rPr lang="en-US" smtClean="0">
                <a:sym typeface="Symbol" pitchFamily="18" charset="2"/>
              </a:rPr>
              <a:t></a:t>
            </a:r>
            <a:r>
              <a:rPr lang="en-US" smtClean="0"/>
              <a:t> x. x x)</a:t>
            </a:r>
            <a:r>
              <a:rPr lang="en-US" u="sng" smtClean="0"/>
              <a:t> </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b="1"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x x)( </a:t>
            </a:r>
            <a:r>
              <a:rPr lang="en-US" smtClean="0">
                <a:solidFill>
                  <a:srgbClr val="FF5050"/>
                </a:solidFill>
                <a:sym typeface="Symbol" pitchFamily="18" charset="2"/>
              </a:rPr>
              <a:t></a:t>
            </a:r>
            <a:r>
              <a:rPr lang="en-US" smtClean="0">
                <a:solidFill>
                  <a:srgbClr val="FF5050"/>
                </a:solidFill>
              </a:rPr>
              <a:t> x. x x) </a:t>
            </a:r>
            <a:endParaRPr lang="en-US" smtClean="0">
              <a:solidFill>
                <a:srgbClr val="FF5050"/>
              </a:solidFill>
              <a:sym typeface="Wingdings" pitchFamily="2" charset="2"/>
            </a:endParaRPr>
          </a:p>
          <a:p>
            <a:pPr eaLnBrk="1" hangingPunct="1">
              <a:buFontTx/>
              <a:buNone/>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z="2800" smtClean="0">
                <a:sym typeface="Symbol" pitchFamily="18" charset="2"/>
              </a:rPr>
              <a:t>	</a:t>
            </a:r>
          </a:p>
          <a:p>
            <a:pPr eaLnBrk="1" hangingPunct="1">
              <a:lnSpc>
                <a:spcPct val="80000"/>
              </a:lnSpc>
              <a:buFontTx/>
              <a:buNone/>
            </a:pPr>
            <a:r>
              <a:rPr lang="en-US" sz="3600" smtClean="0">
                <a:sym typeface="Symbol" pitchFamily="18" charset="2"/>
              </a:rPr>
              <a:t>	</a:t>
            </a:r>
            <a:r>
              <a:rPr lang="en-US" sz="3600" smtClean="0">
                <a:solidFill>
                  <a:schemeClr val="accent2"/>
                </a:solidFill>
                <a:sym typeface="Symbol" pitchFamily="18" charset="2"/>
              </a:rPr>
              <a:t>	</a:t>
            </a:r>
            <a:r>
              <a:rPr lang="en-US" sz="3600" smtClean="0">
                <a:solidFill>
                  <a:schemeClr val="hlink"/>
                </a:solidFill>
                <a:sym typeface="Symbol" pitchFamily="18" charset="2"/>
              </a:rPr>
              <a:t></a:t>
            </a:r>
            <a:r>
              <a:rPr lang="en-US" sz="3600" smtClean="0">
                <a:solidFill>
                  <a:schemeClr val="hlink"/>
                </a:solidFill>
              </a:rPr>
              <a:t>x. * 2 x</a:t>
            </a:r>
          </a:p>
          <a:p>
            <a:pPr eaLnBrk="1" hangingPunct="1">
              <a:lnSpc>
                <a:spcPct val="80000"/>
              </a:lnSpc>
              <a:buFontTx/>
              <a:buNone/>
            </a:pPr>
            <a:endParaRPr lang="en-US" sz="2800" smtClean="0">
              <a:solidFill>
                <a:schemeClr val="hlink"/>
              </a:solidFill>
            </a:endParaRPr>
          </a:p>
          <a:p>
            <a:pPr eaLnBrk="1" hangingPunct="1">
              <a:lnSpc>
                <a:spcPct val="80000"/>
              </a:lnSpc>
              <a:buFontTx/>
              <a:buNone/>
            </a:pPr>
            <a:r>
              <a:rPr lang="en-US" sz="2800" smtClean="0"/>
              <a:t>This is read “the function of x which returns times  2 x”  </a:t>
            </a:r>
          </a:p>
          <a:p>
            <a:pPr eaLnBrk="1" hangingPunct="1">
              <a:lnSpc>
                <a:spcPct val="80000"/>
              </a:lnSpc>
              <a:buFontTx/>
              <a:buNone/>
            </a:pPr>
            <a:endParaRPr lang="en-US" sz="2800" smtClean="0"/>
          </a:p>
          <a:p>
            <a:pPr eaLnBrk="1" hangingPunct="1">
              <a:lnSpc>
                <a:spcPct val="80000"/>
              </a:lnSpc>
              <a:buFontTx/>
              <a:buNone/>
            </a:pPr>
            <a:r>
              <a:rPr lang="en-US" sz="2800" smtClean="0">
                <a:sym typeface="Symbol" pitchFamily="18" charset="2"/>
              </a:rPr>
              <a:t>     </a:t>
            </a:r>
            <a:r>
              <a:rPr lang="en-US" sz="2800" smtClean="0"/>
              <a:t> x. * 2 x   is a  </a:t>
            </a:r>
            <a:r>
              <a:rPr lang="en-US" sz="2800" smtClean="0">
                <a:solidFill>
                  <a:schemeClr val="accent2"/>
                </a:solidFill>
              </a:rPr>
              <a:t>lambda abstraction</a:t>
            </a:r>
          </a:p>
          <a:p>
            <a:pPr eaLnBrk="1" hangingPunct="1">
              <a:lnSpc>
                <a:spcPct val="80000"/>
              </a:lnSpc>
              <a:buFontTx/>
              <a:buNone/>
            </a:pPr>
            <a:r>
              <a:rPr lang="en-US" sz="2800" smtClean="0"/>
              <a:t>     x   is the </a:t>
            </a:r>
            <a:r>
              <a:rPr lang="en-US" sz="2800" smtClean="0">
                <a:solidFill>
                  <a:schemeClr val="accent2"/>
                </a:solidFill>
              </a:rPr>
              <a:t>bound variable</a:t>
            </a:r>
          </a:p>
          <a:p>
            <a:pPr eaLnBrk="1" hangingPunct="1">
              <a:lnSpc>
                <a:spcPct val="80000"/>
              </a:lnSpc>
              <a:buFontTx/>
              <a:buNone/>
            </a:pPr>
            <a:r>
              <a:rPr lang="en-US" sz="2800" smtClean="0"/>
              <a:t>     * 2 x   is the </a:t>
            </a:r>
            <a:r>
              <a:rPr lang="en-US" sz="2800" smtClean="0">
                <a:solidFill>
                  <a:schemeClr val="accent2"/>
                </a:solidFill>
              </a:rPr>
              <a:t>body</a:t>
            </a:r>
          </a:p>
          <a:p>
            <a:pPr eaLnBrk="1" hangingPunct="1">
              <a:lnSpc>
                <a:spcPct val="80000"/>
              </a:lnSpc>
              <a:buFontTx/>
              <a:buNone/>
            </a:pPr>
            <a:endParaRPr lang="en-US" sz="2800" smtClean="0">
              <a:solidFill>
                <a:schemeClr val="accent2"/>
              </a:solidFill>
            </a:endParaRPr>
          </a:p>
          <a:p>
            <a:pPr eaLnBrk="1" hangingPunct="1">
              <a:lnSpc>
                <a:spcPct val="80000"/>
              </a:lnSpc>
              <a:buFontTx/>
              <a:buNone/>
            </a:pPr>
            <a:r>
              <a:rPr lang="en-US" sz="2800" smtClean="0"/>
              <a:t>(Operators in the lambda calculus should be in prefix form.  Sometime I forget this.)</a:t>
            </a:r>
          </a:p>
          <a:p>
            <a:pPr eaLnBrk="1" hangingPunct="1">
              <a:lnSpc>
                <a:spcPct val="80000"/>
              </a:lnSpc>
              <a:buFontTx/>
              <a:buNone/>
            </a:pPr>
            <a:endParaRPr lang="en-US" sz="280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ym typeface="Symbol" pitchFamily="18" charset="2"/>
              </a:rPr>
              <a:t></a:t>
            </a:r>
            <a:r>
              <a:rPr lang="en-US" smtClean="0"/>
              <a:t> x. x x )(</a:t>
            </a:r>
            <a:r>
              <a:rPr lang="en-US" smtClean="0">
                <a:sym typeface="Symbol" pitchFamily="18" charset="2"/>
              </a:rPr>
              <a:t></a:t>
            </a:r>
            <a:r>
              <a:rPr lang="en-US" smtClean="0"/>
              <a:t> x. x x)</a:t>
            </a:r>
            <a:r>
              <a:rPr lang="en-US" u="sng" smtClean="0"/>
              <a:t> </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b="1"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a:t>
            </a:r>
            <a:r>
              <a:rPr lang="en-US" smtClean="0">
                <a:solidFill>
                  <a:srgbClr val="00CC66"/>
                </a:solidFill>
              </a:rPr>
              <a:t>x x</a:t>
            </a: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x. x x) </a:t>
            </a:r>
            <a:endParaRPr lang="en-US" smtClean="0">
              <a:solidFill>
                <a:srgbClr val="FF5050"/>
              </a:solidFill>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smtClean="0"/>
              <a:t>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x. x x)( </a:t>
            </a:r>
            <a:r>
              <a:rPr lang="en-US" smtClean="0">
                <a:solidFill>
                  <a:srgbClr val="0066FF"/>
                </a:solidFill>
                <a:sym typeface="Symbol" pitchFamily="18" charset="2"/>
              </a:rPr>
              <a:t></a:t>
            </a:r>
            <a:r>
              <a:rPr lang="en-US" smtClean="0">
                <a:solidFill>
                  <a:srgbClr val="0066FF"/>
                </a:solidFill>
              </a:rPr>
              <a:t> x. x x)</a:t>
            </a:r>
          </a:p>
          <a:p>
            <a:pPr eaLnBrk="1" hangingPunct="1">
              <a:buFontTx/>
              <a:buNone/>
            </a:pPr>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457200" y="533400"/>
            <a:ext cx="8229600" cy="5943600"/>
          </a:xfrm>
        </p:spPr>
        <p:txBody>
          <a:bodyPr/>
          <a:lstStyle/>
          <a:p>
            <a:pPr eaLnBrk="1" hangingPunct="1">
              <a:buFontTx/>
              <a:buNone/>
            </a:pPr>
            <a:r>
              <a:rPr lang="en-US" smtClean="0"/>
              <a:t>Can every lambda expression be reduced to normal form?    </a:t>
            </a:r>
          </a:p>
          <a:p>
            <a:pPr eaLnBrk="1" hangingPunct="1">
              <a:buFontTx/>
              <a:buNone/>
            </a:pPr>
            <a:endParaRPr lang="en-US" u="sng" smtClean="0"/>
          </a:p>
          <a:p>
            <a:pPr eaLnBrk="1" hangingPunct="1">
              <a:buFontTx/>
              <a:buNone/>
            </a:pPr>
            <a:r>
              <a:rPr lang="en-US" smtClean="0"/>
              <a:t>	(</a:t>
            </a:r>
            <a:r>
              <a:rPr lang="en-US" smtClean="0">
                <a:sym typeface="Symbol" pitchFamily="18" charset="2"/>
              </a:rPr>
              <a:t></a:t>
            </a:r>
            <a:r>
              <a:rPr lang="en-US" smtClean="0"/>
              <a:t> x. x x )(</a:t>
            </a:r>
            <a:r>
              <a:rPr lang="en-US" smtClean="0">
                <a:sym typeface="Symbol" pitchFamily="18" charset="2"/>
              </a:rPr>
              <a:t></a:t>
            </a:r>
            <a:r>
              <a:rPr lang="en-US" smtClean="0"/>
              <a:t> x. x x)</a:t>
            </a:r>
            <a:r>
              <a:rPr lang="en-US" u="sng" smtClean="0"/>
              <a:t> </a:t>
            </a:r>
            <a:endParaRPr lang="en-US" smtClean="0">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b="1" smtClean="0"/>
              <a:t>	</a:t>
            </a:r>
            <a:r>
              <a:rPr lang="en-US" smtClean="0"/>
              <a:t>(</a:t>
            </a:r>
            <a:r>
              <a:rPr lang="en-US" smtClean="0">
                <a:sym typeface="Symbol" pitchFamily="18" charset="2"/>
              </a:rPr>
              <a:t></a:t>
            </a:r>
            <a:r>
              <a:rPr lang="en-US" smtClean="0"/>
              <a:t> x. x x)( </a:t>
            </a:r>
            <a:r>
              <a:rPr lang="en-US" smtClean="0">
                <a:sym typeface="Symbol" pitchFamily="18" charset="2"/>
              </a:rPr>
              <a:t></a:t>
            </a:r>
            <a:r>
              <a:rPr lang="en-US" smtClean="0"/>
              <a:t> x. x x)</a:t>
            </a:r>
            <a:r>
              <a:rPr lang="en-US" smtClean="0">
                <a:solidFill>
                  <a:srgbClr val="FF5050"/>
                </a:solidFill>
              </a:rPr>
              <a:t> </a:t>
            </a:r>
            <a:endParaRPr lang="en-US" smtClean="0">
              <a:solidFill>
                <a:srgbClr val="FF5050"/>
              </a:solidFill>
              <a:sym typeface="Wingdings" pitchFamily="2" charset="2"/>
            </a:endParaRPr>
          </a:p>
          <a:p>
            <a:pPr eaLnBrk="1" hangingPunct="1">
              <a:buFontTx/>
              <a:buNone/>
            </a:pPr>
            <a:r>
              <a:rPr lang="en-US" smtClean="0">
                <a:sym typeface="Wingdings" pitchFamily="2" charset="2"/>
              </a:rPr>
              <a:t></a:t>
            </a:r>
            <a:r>
              <a:rPr lang="en-US" baseline="-25000" smtClean="0">
                <a:sym typeface="Symbol" pitchFamily="18" charset="2"/>
              </a:rPr>
              <a:t></a:t>
            </a:r>
            <a:r>
              <a:rPr lang="en-US" smtClean="0"/>
              <a:t> </a:t>
            </a:r>
            <a:endParaRPr lang="en-US" u="sng" smtClean="0"/>
          </a:p>
          <a:p>
            <a:pPr eaLnBrk="1" hangingPunct="1">
              <a:buFontTx/>
              <a:buNone/>
            </a:pPr>
            <a:r>
              <a:rPr lang="en-US" smtClean="0"/>
              <a:t>	</a:t>
            </a:r>
            <a:r>
              <a:rPr lang="en-US" smtClean="0">
                <a:solidFill>
                  <a:srgbClr val="FF5050"/>
                </a:solidFill>
              </a:rPr>
              <a:t>(</a:t>
            </a:r>
            <a:r>
              <a:rPr lang="en-US" smtClean="0">
                <a:solidFill>
                  <a:srgbClr val="FF5050"/>
                </a:solidFill>
                <a:sym typeface="Symbol" pitchFamily="18" charset="2"/>
              </a:rPr>
              <a:t></a:t>
            </a:r>
            <a:r>
              <a:rPr lang="en-US" smtClean="0">
                <a:solidFill>
                  <a:srgbClr val="FF5050"/>
                </a:solidFill>
              </a:rPr>
              <a:t> x. x x)( </a:t>
            </a:r>
            <a:r>
              <a:rPr lang="en-US" smtClean="0">
                <a:solidFill>
                  <a:srgbClr val="FF5050"/>
                </a:solidFill>
                <a:sym typeface="Symbol" pitchFamily="18" charset="2"/>
              </a:rPr>
              <a:t></a:t>
            </a:r>
            <a:r>
              <a:rPr lang="en-US" smtClean="0">
                <a:solidFill>
                  <a:srgbClr val="FF5050"/>
                </a:solidFill>
              </a:rPr>
              <a:t> x. x x)</a:t>
            </a:r>
          </a:p>
          <a:p>
            <a:pPr eaLnBrk="1" hangingPunct="1">
              <a:buFontTx/>
              <a:buNone/>
            </a:pPr>
            <a:r>
              <a:rPr lang="en-US" smtClean="0">
                <a:sym typeface="Wingdings" pitchFamily="2" charset="2"/>
              </a:rPr>
              <a:t></a:t>
            </a:r>
            <a:r>
              <a:rPr lang="en-US" baseline="-25000" smtClean="0">
                <a:sym typeface="Symbol" pitchFamily="18" charset="2"/>
              </a:rPr>
              <a:t> </a:t>
            </a:r>
          </a:p>
          <a:p>
            <a:pPr eaLnBrk="1" hangingPunct="1">
              <a:buFontTx/>
              <a:buNone/>
            </a:pPr>
            <a:r>
              <a:rPr lang="en-US" baseline="-25000" smtClean="0">
                <a:sym typeface="Symbol" pitchFamily="18" charset="2"/>
              </a:rPr>
              <a:t>	</a:t>
            </a:r>
            <a:r>
              <a:rPr lang="en-US" b="1" smtClean="0">
                <a:solidFill>
                  <a:srgbClr val="0066FF"/>
                </a:solidFill>
                <a:sym typeface="Symbol" pitchFamily="18" charset="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457200" y="685800"/>
            <a:ext cx="8229600" cy="5440363"/>
          </a:xfrm>
        </p:spPr>
        <p:txBody>
          <a:bodyPr/>
          <a:lstStyle/>
          <a:p>
            <a:pPr eaLnBrk="1" hangingPunct="1"/>
            <a:r>
              <a:rPr lang="en-US" smtClean="0"/>
              <a:t>Answer to question:  </a:t>
            </a:r>
            <a:r>
              <a:rPr lang="en-US" smtClean="0">
                <a:solidFill>
                  <a:schemeClr val="hlink"/>
                </a:solidFill>
              </a:rPr>
              <a:t>no</a:t>
            </a:r>
            <a:r>
              <a:rPr lang="en-US" smtClean="0"/>
              <a:t>, not all expressions can be reduced to normal form.</a:t>
            </a:r>
          </a:p>
          <a:p>
            <a:pPr eaLnBrk="1" hangingPunct="1">
              <a:buFontTx/>
              <a:buNone/>
            </a:pPr>
            <a:endParaRPr lang="en-US" smtClean="0"/>
          </a:p>
          <a:p>
            <a:pPr lvl="1" eaLnBrk="1" hangingPunct="1"/>
            <a:r>
              <a:rPr lang="en-US" smtClean="0"/>
              <a:t>Are there any consequences of the failure to find normal form for all expressions???</a:t>
            </a:r>
          </a:p>
          <a:p>
            <a:pPr lvl="1" eaLnBrk="1" hangingPunct="1"/>
            <a:endParaRPr lang="en-US" smtClean="0"/>
          </a:p>
          <a:p>
            <a:pPr lvl="1" eaLnBrk="1" hangingPunct="1"/>
            <a:r>
              <a:rPr lang="en-US" smtClean="0"/>
              <a:t>Is this result bad??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457200" y="685800"/>
            <a:ext cx="8229600" cy="5440363"/>
          </a:xfrm>
        </p:spPr>
        <p:txBody>
          <a:bodyPr/>
          <a:lstStyle/>
          <a:p>
            <a:pPr eaLnBrk="1" hangingPunct="1">
              <a:lnSpc>
                <a:spcPct val="90000"/>
              </a:lnSpc>
            </a:pPr>
            <a:r>
              <a:rPr lang="en-US" sz="2800" smtClean="0"/>
              <a:t>If all reductions terminated, then the lambda calculus would be weaker than Turing machines</a:t>
            </a:r>
          </a:p>
          <a:p>
            <a:pPr eaLnBrk="1" hangingPunct="1">
              <a:lnSpc>
                <a:spcPct val="90000"/>
              </a:lnSpc>
              <a:buFontTx/>
              <a:buNone/>
            </a:pPr>
            <a:endParaRPr lang="en-US" sz="2800" smtClean="0"/>
          </a:p>
          <a:p>
            <a:pPr eaLnBrk="1" hangingPunct="1">
              <a:lnSpc>
                <a:spcPct val="90000"/>
              </a:lnSpc>
            </a:pPr>
            <a:r>
              <a:rPr lang="en-US" sz="2800" smtClean="0"/>
              <a:t>Power of lambda calculus:</a:t>
            </a:r>
          </a:p>
          <a:p>
            <a:pPr lvl="1" eaLnBrk="1" hangingPunct="1">
              <a:lnSpc>
                <a:spcPct val="90000"/>
              </a:lnSpc>
            </a:pPr>
            <a:r>
              <a:rPr lang="en-US" sz="2400" smtClean="0"/>
              <a:t>Lambda calculus is equivalent to Turing machines in the sense that every lambda expression has an equivalent function defined by some Turing machine and vice versa.</a:t>
            </a:r>
          </a:p>
          <a:p>
            <a:pPr eaLnBrk="1" hangingPunct="1">
              <a:lnSpc>
                <a:spcPct val="90000"/>
              </a:lnSpc>
            </a:pPr>
            <a:r>
              <a:rPr lang="en-US" sz="2800" smtClean="0"/>
              <a:t>Church's thesis:  </a:t>
            </a:r>
          </a:p>
          <a:p>
            <a:pPr lvl="1" eaLnBrk="1" hangingPunct="1">
              <a:lnSpc>
                <a:spcPct val="90000"/>
              </a:lnSpc>
            </a:pPr>
            <a:r>
              <a:rPr lang="en-US" sz="2400" smtClean="0"/>
              <a:t>The effectively computable functions on the positive integers are precisely those functions definable in the pure lambda calculus (and computable by Turing machines)</a:t>
            </a:r>
          </a:p>
          <a:p>
            <a:pPr lvl="1" eaLnBrk="1" hangingPunct="1">
              <a:lnSpc>
                <a:spcPct val="90000"/>
              </a:lnSpc>
            </a:pPr>
            <a:endParaRPr lang="en-US" sz="240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457200" y="914400"/>
            <a:ext cx="8229600" cy="5211763"/>
          </a:xfrm>
        </p:spPr>
        <p:txBody>
          <a:bodyPr/>
          <a:lstStyle/>
          <a:p>
            <a:pPr eaLnBrk="1" hangingPunct="1">
              <a:buFontTx/>
              <a:buNone/>
            </a:pPr>
            <a:r>
              <a:rPr lang="en-US" smtClean="0"/>
              <a:t>Is there more than one way to reduce a lambda expression?</a:t>
            </a:r>
          </a:p>
          <a:p>
            <a:pPr eaLnBrk="1" hangingPunct="1">
              <a:buFontTx/>
              <a:buNone/>
            </a:pPr>
            <a:endParaRPr lang="en-US" smtClean="0"/>
          </a:p>
          <a:p>
            <a:pPr eaLnBrk="1" hangingPunct="1">
              <a:buFontTx/>
              <a:buNone/>
            </a:pPr>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457200" y="914400"/>
            <a:ext cx="8229600" cy="5211763"/>
          </a:xfrm>
        </p:spPr>
        <p:txBody>
          <a:bodyPr/>
          <a:lstStyle/>
          <a:p>
            <a:pPr eaLnBrk="1" hangingPunct="1">
              <a:buFontTx/>
              <a:buNone/>
            </a:pPr>
            <a:r>
              <a:rPr lang="en-US" smtClean="0"/>
              <a:t>Is there more than one way to reduce a lambda expression?</a:t>
            </a:r>
          </a:p>
          <a:p>
            <a:pPr eaLnBrk="1" hangingPunct="1">
              <a:buFontTx/>
              <a:buNone/>
            </a:pPr>
            <a:endParaRPr lang="en-US" smtClean="0"/>
          </a:p>
          <a:p>
            <a:pPr eaLnBrk="1" hangingPunct="1">
              <a:buFontTx/>
              <a:buNone/>
            </a:pPr>
            <a:r>
              <a:rPr lang="en-US" smtClean="0"/>
              <a:t>Yes, see example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457200" y="762000"/>
            <a:ext cx="8229600" cy="5364163"/>
          </a:xfrm>
        </p:spPr>
        <p:txBody>
          <a:bodyPr/>
          <a:lstStyle/>
          <a:p>
            <a:pPr marL="609600" indent="-609600" eaLnBrk="1" hangingPunct="1">
              <a:buFontTx/>
              <a:buNone/>
            </a:pPr>
            <a:r>
              <a:rPr lang="en-US" smtClean="0"/>
              <a:t>If there is more than one reduction strategy, does each lead to the same normal form expression?</a:t>
            </a:r>
          </a:p>
          <a:p>
            <a:pPr marL="609600" indent="-609600" eaLnBrk="1" hangingPunct="1">
              <a:buFontTx/>
              <a:buNone/>
            </a:pPr>
            <a:endParaRPr lang="en-US" smtClean="0"/>
          </a:p>
          <a:p>
            <a:pPr marL="609600" indent="-609600" eaLnBrk="1" hangingPunct="1">
              <a:buFontTx/>
              <a:buNone/>
            </a:pPr>
            <a:r>
              <a:rPr lang="en-US" smtClean="0"/>
              <a:t>In our example it did, but does this hold generally?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457200" y="838200"/>
            <a:ext cx="8229600" cy="5287963"/>
          </a:xfrm>
        </p:spPr>
        <p:txBody>
          <a:bodyPr/>
          <a:lstStyle/>
          <a:p>
            <a:pPr eaLnBrk="1" hangingPunct="1">
              <a:buFontTx/>
              <a:buNone/>
            </a:pPr>
            <a:r>
              <a:rPr lang="en-US" smtClean="0"/>
              <a:t>Yes  </a:t>
            </a:r>
          </a:p>
          <a:p>
            <a:pPr eaLnBrk="1" hangingPunct="1">
              <a:buFontTx/>
              <a:buNone/>
            </a:pPr>
            <a:r>
              <a:rPr lang="en-US" smtClean="0">
                <a:solidFill>
                  <a:srgbClr val="0066FF"/>
                </a:solidFill>
              </a:rPr>
              <a:t>Church-Rosser theorem</a:t>
            </a:r>
            <a:r>
              <a:rPr lang="en-US" smtClean="0"/>
              <a:t> implies that</a:t>
            </a:r>
          </a:p>
          <a:p>
            <a:pPr eaLnBrk="1" hangingPunct="1">
              <a:buFontTx/>
              <a:buNone/>
            </a:pPr>
            <a:r>
              <a:rPr lang="en-US" smtClean="0"/>
              <a:t>	If an expression E can be reduced in two different ways to two normal forms, then these normal forms are the same up to alphabetic equivalence (i.e. you can get one from the other using alpha conversion).</a:t>
            </a:r>
          </a:p>
          <a:p>
            <a:pPr eaLnBrk="1" hangingPunct="1">
              <a:buFontTx/>
              <a:buNone/>
            </a:pPr>
            <a:r>
              <a:rPr lang="en-US" smtClean="0"/>
              <a:t>This is also called the </a:t>
            </a:r>
            <a:r>
              <a:rPr lang="en-US" smtClean="0">
                <a:solidFill>
                  <a:srgbClr val="0066FF"/>
                </a:solidFill>
              </a:rPr>
              <a:t>diamond property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457200" y="533400"/>
            <a:ext cx="8229600" cy="5592763"/>
          </a:xfrm>
        </p:spPr>
        <p:txBody>
          <a:bodyPr/>
          <a:lstStyle/>
          <a:p>
            <a:pPr eaLnBrk="1" hangingPunct="1">
              <a:buFontTx/>
              <a:buNone/>
            </a:pPr>
            <a:r>
              <a:rPr lang="en-US" smtClean="0"/>
              <a:t>Is there a </a:t>
            </a:r>
            <a:r>
              <a:rPr lang="en-US" smtClean="0">
                <a:solidFill>
                  <a:srgbClr val="0066FF"/>
                </a:solidFill>
              </a:rPr>
              <a:t>reduction strategy</a:t>
            </a:r>
            <a:r>
              <a:rPr lang="en-US" smtClean="0"/>
              <a:t> that guarantees that a normal form expression will be produced (if there is one)?</a:t>
            </a:r>
          </a:p>
          <a:p>
            <a:pPr eaLnBrk="1" hangingPunct="1"/>
            <a:endParaRPr lang="en-US" smtClean="0"/>
          </a:p>
          <a:p>
            <a:pPr eaLnBrk="1" hangingPunct="1">
              <a:buFontTx/>
              <a:buNone/>
            </a:pPr>
            <a:endParaRPr lang="en-US" smtClean="0"/>
          </a:p>
          <a:p>
            <a:pPr eaLnBrk="1" hangingPunct="1">
              <a:buFontTx/>
              <a:buNone/>
            </a:pPr>
            <a:endParaRPr lang="en-US" smtClean="0">
              <a:solidFill>
                <a:srgbClr val="0066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mtClean="0"/>
              <a:t>Is there a </a:t>
            </a:r>
            <a:r>
              <a:rPr lang="en-US" smtClean="0">
                <a:solidFill>
                  <a:srgbClr val="0066FF"/>
                </a:solidFill>
              </a:rPr>
              <a:t>reduction strategy</a:t>
            </a:r>
            <a:r>
              <a:rPr lang="en-US" smtClean="0"/>
              <a:t> that guarantees that a normal form expression will be produced (if there is one)?</a:t>
            </a:r>
          </a:p>
          <a:p>
            <a:pPr eaLnBrk="1" hangingPunct="1">
              <a:lnSpc>
                <a:spcPct val="90000"/>
              </a:lnSpc>
            </a:pPr>
            <a:endParaRPr lang="en-US" smtClean="0"/>
          </a:p>
          <a:p>
            <a:pPr eaLnBrk="1" hangingPunct="1">
              <a:lnSpc>
                <a:spcPct val="90000"/>
              </a:lnSpc>
              <a:buFontTx/>
              <a:buNone/>
            </a:pPr>
            <a:r>
              <a:rPr lang="en-US" smtClean="0"/>
              <a:t>Yes:  </a:t>
            </a:r>
          </a:p>
          <a:p>
            <a:pPr eaLnBrk="1" hangingPunct="1">
              <a:lnSpc>
                <a:spcPct val="90000"/>
              </a:lnSpc>
              <a:buFontTx/>
              <a:buNone/>
            </a:pPr>
            <a:r>
              <a:rPr lang="en-US" smtClean="0">
                <a:solidFill>
                  <a:srgbClr val="0066FF"/>
                </a:solidFill>
              </a:rPr>
              <a:t>	Standardization theorem</a:t>
            </a:r>
            <a:r>
              <a:rPr lang="en-US" smtClean="0"/>
              <a:t>:  </a:t>
            </a:r>
          </a:p>
          <a:p>
            <a:pPr eaLnBrk="1" hangingPunct="1">
              <a:lnSpc>
                <a:spcPct val="90000"/>
              </a:lnSpc>
              <a:buFontTx/>
              <a:buNone/>
            </a:pPr>
            <a:r>
              <a:rPr lang="en-US" smtClean="0"/>
              <a:t>	If an expression E has a normal form, then a strategy that reduces the leftmost outermost redex at each state in the reduction is guaranteed to reach that normal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457200" y="685800"/>
            <a:ext cx="8229600" cy="5440363"/>
          </a:xfrm>
        </p:spPr>
        <p:txBody>
          <a:bodyPr/>
          <a:lstStyle/>
          <a:p>
            <a:pPr eaLnBrk="1" hangingPunct="1">
              <a:lnSpc>
                <a:spcPct val="80000"/>
              </a:lnSpc>
              <a:buFontTx/>
              <a:buNone/>
            </a:pPr>
            <a:r>
              <a:rPr lang="en-US" sz="2800" dirty="0" smtClean="0">
                <a:sym typeface="Symbol" pitchFamily="18" charset="2"/>
              </a:rPr>
              <a:t>The expression</a:t>
            </a:r>
          </a:p>
          <a:p>
            <a:pPr eaLnBrk="1" hangingPunct="1">
              <a:lnSpc>
                <a:spcPct val="80000"/>
              </a:lnSpc>
              <a:buFontTx/>
              <a:buNone/>
            </a:pPr>
            <a:r>
              <a:rPr lang="en-US" sz="2800" dirty="0" smtClean="0">
                <a:sym typeface="Symbol" pitchFamily="18" charset="2"/>
              </a:rPr>
              <a:t>	</a:t>
            </a:r>
            <a:r>
              <a:rPr lang="en-US" b="1" dirty="0" smtClean="0">
                <a:solidFill>
                  <a:schemeClr val="hlink"/>
                </a:solidFill>
                <a:sym typeface="Symbol" pitchFamily="18" charset="2"/>
              </a:rPr>
              <a:t>	</a:t>
            </a:r>
            <a:r>
              <a:rPr lang="en-US" b="1" dirty="0" smtClean="0">
                <a:solidFill>
                  <a:schemeClr val="hlink"/>
                </a:solidFill>
              </a:rPr>
              <a:t>x. * 2 x</a:t>
            </a:r>
          </a:p>
          <a:p>
            <a:pPr eaLnBrk="1" hangingPunct="1">
              <a:lnSpc>
                <a:spcPct val="80000"/>
              </a:lnSpc>
              <a:buFontTx/>
              <a:buNone/>
            </a:pPr>
            <a:endParaRPr lang="en-US" sz="2400" b="1" dirty="0" smtClean="0">
              <a:solidFill>
                <a:schemeClr val="hlink"/>
              </a:solidFill>
            </a:endParaRPr>
          </a:p>
          <a:p>
            <a:pPr eaLnBrk="1" hangingPunct="1">
              <a:lnSpc>
                <a:spcPct val="80000"/>
              </a:lnSpc>
              <a:buFontTx/>
              <a:buNone/>
            </a:pPr>
            <a:r>
              <a:rPr lang="en-US" sz="2800" dirty="0" smtClean="0"/>
              <a:t>can be expressed in ML with a slightly different notation</a:t>
            </a:r>
          </a:p>
          <a:p>
            <a:pPr eaLnBrk="1" hangingPunct="1">
              <a:lnSpc>
                <a:spcPct val="80000"/>
              </a:lnSpc>
              <a:buFontTx/>
              <a:buNone/>
            </a:pPr>
            <a:endParaRPr lang="en-US" sz="2000" dirty="0" smtClean="0"/>
          </a:p>
          <a:p>
            <a:pPr eaLnBrk="1" hangingPunct="1">
              <a:lnSpc>
                <a:spcPct val="80000"/>
              </a:lnSpc>
              <a:buFontTx/>
              <a:buNone/>
            </a:pPr>
            <a:r>
              <a:rPr lang="en-US" sz="2800" dirty="0" smtClean="0">
                <a:solidFill>
                  <a:srgbClr val="0066FF"/>
                </a:solidFill>
              </a:rPr>
              <a:t>fn x =&gt; 2 * x;</a:t>
            </a:r>
          </a:p>
          <a:p>
            <a:pPr eaLnBrk="1" hangingPunct="1">
              <a:lnSpc>
                <a:spcPct val="80000"/>
              </a:lnSpc>
              <a:buFontTx/>
              <a:buNone/>
            </a:pPr>
            <a:r>
              <a:rPr lang="en-US" sz="2800" dirty="0" smtClean="0">
                <a:solidFill>
                  <a:srgbClr val="FF5050"/>
                </a:solidFill>
              </a:rPr>
              <a:t>it = fn : </a:t>
            </a:r>
            <a:r>
              <a:rPr lang="en-US" sz="2800" dirty="0" err="1" smtClean="0">
                <a:solidFill>
                  <a:srgbClr val="FF5050"/>
                </a:solidFill>
              </a:rPr>
              <a:t>int</a:t>
            </a:r>
            <a:r>
              <a:rPr lang="en-US" sz="2800" dirty="0" smtClean="0">
                <a:solidFill>
                  <a:srgbClr val="FF5050"/>
                </a:solidFill>
              </a:rPr>
              <a:t> -&gt; </a:t>
            </a:r>
            <a:r>
              <a:rPr lang="en-US" sz="2800" dirty="0" err="1" smtClean="0">
                <a:solidFill>
                  <a:srgbClr val="FF5050"/>
                </a:solidFill>
              </a:rPr>
              <a:t>int</a:t>
            </a:r>
            <a:endParaRPr lang="en-US" sz="2800" dirty="0" smtClean="0">
              <a:solidFill>
                <a:srgbClr val="FF5050"/>
              </a:solidFill>
            </a:endParaRPr>
          </a:p>
          <a:p>
            <a:pPr eaLnBrk="1" hangingPunct="1">
              <a:lnSpc>
                <a:spcPct val="80000"/>
              </a:lnSpc>
              <a:buFontTx/>
              <a:buNone/>
            </a:pPr>
            <a:endParaRPr lang="en-US" sz="2800" dirty="0" smtClean="0">
              <a:solidFill>
                <a:srgbClr val="FF5050"/>
              </a:solidFill>
            </a:endParaRPr>
          </a:p>
          <a:p>
            <a:pPr eaLnBrk="1" hangingPunct="1">
              <a:lnSpc>
                <a:spcPct val="80000"/>
              </a:lnSpc>
              <a:buFontTx/>
              <a:buNone/>
            </a:pPr>
            <a:r>
              <a:rPr lang="en-US" sz="2800" dirty="0" smtClean="0"/>
              <a:t>It can be expressed in Scheme as</a:t>
            </a:r>
          </a:p>
          <a:p>
            <a:pPr eaLnBrk="1" hangingPunct="1">
              <a:lnSpc>
                <a:spcPct val="80000"/>
              </a:lnSpc>
              <a:buFontTx/>
              <a:buNone/>
            </a:pPr>
            <a:endParaRPr lang="en-US" sz="2800" dirty="0" smtClean="0"/>
          </a:p>
          <a:p>
            <a:pPr eaLnBrk="1" hangingPunct="1">
              <a:lnSpc>
                <a:spcPct val="80000"/>
              </a:lnSpc>
              <a:buFontTx/>
              <a:buNone/>
            </a:pPr>
            <a:r>
              <a:rPr lang="en-US" sz="2800" dirty="0" smtClean="0">
                <a:solidFill>
                  <a:srgbClr val="0066FF"/>
                </a:solidFill>
              </a:rPr>
              <a:t>(lambda (x) (* 2 x))</a:t>
            </a:r>
          </a:p>
        </p:txBody>
      </p:sp>
      <p:sp>
        <p:nvSpPr>
          <p:cNvPr id="7171" name="AutoShape 4"/>
          <p:cNvSpPr>
            <a:spLocks noChangeArrowheads="1"/>
          </p:cNvSpPr>
          <p:nvPr/>
        </p:nvSpPr>
        <p:spPr bwMode="auto">
          <a:xfrm>
            <a:off x="4191000" y="2819400"/>
            <a:ext cx="3048000" cy="533400"/>
          </a:xfrm>
          <a:prstGeom prst="wedgeRoundRectCallout">
            <a:avLst>
              <a:gd name="adj1" fmla="val -82551"/>
              <a:gd name="adj2" fmla="val -16667"/>
              <a:gd name="adj3" fmla="val 16667"/>
            </a:avLst>
          </a:prstGeom>
          <a:solidFill>
            <a:schemeClr val="accent1"/>
          </a:solidFill>
          <a:ln w="9525">
            <a:solidFill>
              <a:schemeClr val="tx1"/>
            </a:solidFill>
            <a:miter lim="800000"/>
            <a:headEnd/>
            <a:tailEnd/>
          </a:ln>
        </p:spPr>
        <p:txBody>
          <a:bodyPr/>
          <a:lstStyle/>
          <a:p>
            <a:r>
              <a:rPr lang="en-US" sz="2000"/>
              <a:t>This is an expression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457200" y="685800"/>
            <a:ext cx="8229600" cy="5440363"/>
          </a:xfrm>
        </p:spPr>
        <p:txBody>
          <a:bodyPr/>
          <a:lstStyle/>
          <a:p>
            <a:pPr eaLnBrk="1" hangingPunct="1">
              <a:lnSpc>
                <a:spcPct val="90000"/>
              </a:lnSpc>
              <a:buFontTx/>
              <a:buNone/>
            </a:pPr>
            <a:r>
              <a:rPr lang="en-US" smtClean="0"/>
              <a:t>Recall example:  </a:t>
            </a:r>
          </a:p>
          <a:p>
            <a:pPr eaLnBrk="1" hangingPunct="1">
              <a:lnSpc>
                <a:spcPct val="90000"/>
              </a:lnSpc>
              <a:buFontTx/>
              <a:buNone/>
            </a:pPr>
            <a:endParaRPr lang="en-US" smtClean="0"/>
          </a:p>
          <a:p>
            <a:pPr eaLnBrk="1" hangingPunct="1">
              <a:lnSpc>
                <a:spcPct val="90000"/>
              </a:lnSpc>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y.y)(+ 1 x) ) 3 </a:t>
            </a:r>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r>
              <a:rPr lang="en-US" smtClean="0"/>
              <a:t>Outermost redex  </a:t>
            </a:r>
          </a:p>
          <a:p>
            <a:pPr eaLnBrk="1" hangingPunct="1">
              <a:lnSpc>
                <a:spcPct val="90000"/>
              </a:lnSpc>
              <a:buFontTx/>
              <a:buNone/>
            </a:pP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x. (</a:t>
            </a:r>
            <a:r>
              <a:rPr lang="en-US" smtClean="0">
                <a:solidFill>
                  <a:srgbClr val="FF5050"/>
                </a:solidFill>
                <a:sym typeface="Symbol" pitchFamily="18" charset="2"/>
              </a:rPr>
              <a:t></a:t>
            </a:r>
            <a:r>
              <a:rPr lang="en-US" smtClean="0">
                <a:solidFill>
                  <a:srgbClr val="FF5050"/>
                </a:solidFill>
              </a:rPr>
              <a:t> y.y)(+ 1 x) ) 3</a:t>
            </a:r>
            <a:r>
              <a:rPr lang="en-US" smtClean="0"/>
              <a:t> </a:t>
            </a:r>
          </a:p>
          <a:p>
            <a:pPr eaLnBrk="1" hangingPunct="1">
              <a:lnSpc>
                <a:spcPct val="90000"/>
              </a:lnSpc>
              <a:buFontTx/>
              <a:buNone/>
            </a:pPr>
            <a:endParaRPr lang="en-US" smtClean="0"/>
          </a:p>
          <a:p>
            <a:pPr eaLnBrk="1" hangingPunct="1">
              <a:lnSpc>
                <a:spcPct val="90000"/>
              </a:lnSpc>
              <a:buFontTx/>
              <a:buNone/>
            </a:pPr>
            <a:r>
              <a:rPr lang="en-US" smtClean="0"/>
              <a:t>Innermost redex</a:t>
            </a:r>
          </a:p>
          <a:p>
            <a:pPr eaLnBrk="1" hangingPunct="1">
              <a:lnSpc>
                <a:spcPct val="90000"/>
              </a:lnSpc>
              <a:buFontTx/>
              <a:buNone/>
            </a:pPr>
            <a:r>
              <a:rPr lang="en-US" sz="2800" smtClean="0"/>
              <a:t>	(</a:t>
            </a:r>
            <a:r>
              <a:rPr lang="en-US" sz="2800" smtClean="0">
                <a:sym typeface="Symbol" pitchFamily="18" charset="2"/>
              </a:rPr>
              <a:t></a:t>
            </a:r>
            <a:r>
              <a:rPr lang="en-US" sz="2800" smtClean="0"/>
              <a:t> x. </a:t>
            </a:r>
            <a:r>
              <a:rPr lang="en-US" sz="2800" smtClean="0">
                <a:solidFill>
                  <a:srgbClr val="FF5050"/>
                </a:solidFill>
              </a:rPr>
              <a:t>(</a:t>
            </a:r>
            <a:r>
              <a:rPr lang="en-US" sz="2800" smtClean="0">
                <a:solidFill>
                  <a:srgbClr val="FF5050"/>
                </a:solidFill>
                <a:sym typeface="Symbol" pitchFamily="18" charset="2"/>
              </a:rPr>
              <a:t></a:t>
            </a:r>
            <a:r>
              <a:rPr lang="en-US" sz="2800" smtClean="0">
                <a:solidFill>
                  <a:srgbClr val="FF5050"/>
                </a:solidFill>
              </a:rPr>
              <a:t> y.y)(+ 1 x)</a:t>
            </a:r>
            <a:r>
              <a:rPr lang="en-US" sz="2800" smtClean="0"/>
              <a:t> ) 3</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457200" y="457200"/>
            <a:ext cx="8229600" cy="5668963"/>
          </a:xfrm>
        </p:spPr>
        <p:txBody>
          <a:bodyPr/>
          <a:lstStyle/>
          <a:p>
            <a:pPr eaLnBrk="1" hangingPunct="1">
              <a:buFontTx/>
              <a:buNone/>
            </a:pPr>
            <a:r>
              <a:rPr lang="en-US" sz="3600" smtClean="0"/>
              <a:t>Another example:</a:t>
            </a:r>
          </a:p>
          <a:p>
            <a:pPr eaLnBrk="1" hangingPunct="1">
              <a:buFontTx/>
              <a:buNone/>
            </a:pPr>
            <a:endParaRPr lang="en-US" sz="3600" smtClean="0"/>
          </a:p>
          <a:p>
            <a:pPr lvl="1" eaLnBrk="1" hangingPunct="1">
              <a:buFontTx/>
              <a:buNone/>
            </a:pPr>
            <a:r>
              <a:rPr lang="en-US" sz="3200" smtClean="0"/>
              <a:t>(</a:t>
            </a:r>
            <a:r>
              <a:rPr lang="en-US" sz="3200" smtClean="0">
                <a:sym typeface="Symbol" pitchFamily="18" charset="2"/>
              </a:rPr>
              <a:t></a:t>
            </a:r>
            <a:r>
              <a:rPr lang="en-US" sz="3200" smtClean="0"/>
              <a:t> x. </a:t>
            </a:r>
            <a:r>
              <a:rPr lang="en-US" sz="3200" smtClean="0">
                <a:sym typeface="Symbol" pitchFamily="18" charset="2"/>
              </a:rPr>
              <a:t></a:t>
            </a:r>
            <a:r>
              <a:rPr lang="en-US" sz="3200" smtClean="0"/>
              <a:t> y. y) ((</a:t>
            </a:r>
            <a:r>
              <a:rPr lang="en-US" sz="3200" smtClean="0">
                <a:sym typeface="Symbol" pitchFamily="18" charset="2"/>
              </a:rPr>
              <a:t></a:t>
            </a:r>
            <a:r>
              <a:rPr lang="en-US" sz="3200" smtClean="0"/>
              <a:t> z.z z)( </a:t>
            </a:r>
            <a:r>
              <a:rPr lang="en-US" sz="3200" smtClean="0">
                <a:sym typeface="Symbol" pitchFamily="18" charset="2"/>
              </a:rPr>
              <a:t></a:t>
            </a:r>
            <a:r>
              <a:rPr lang="en-US" sz="3200" smtClean="0"/>
              <a:t> z.z z))</a:t>
            </a:r>
          </a:p>
          <a:p>
            <a:pPr lvl="1" eaLnBrk="1" hangingPunct="1">
              <a:buFontTx/>
              <a:buNone/>
            </a:pPr>
            <a:endParaRPr lang="en-US" sz="3200" smtClean="0"/>
          </a:p>
          <a:p>
            <a:pPr eaLnBrk="1" hangingPunct="1">
              <a:buFontTx/>
              <a:buNone/>
            </a:pPr>
            <a:endParaRPr 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457200" y="457200"/>
            <a:ext cx="8229600" cy="5668963"/>
          </a:xfrm>
        </p:spPr>
        <p:txBody>
          <a:bodyPr/>
          <a:lstStyle/>
          <a:p>
            <a:pPr eaLnBrk="1" hangingPunct="1">
              <a:buFontTx/>
              <a:buNone/>
            </a:pPr>
            <a:r>
              <a:rPr lang="en-US" sz="3600" smtClean="0"/>
              <a:t>Another example:</a:t>
            </a:r>
          </a:p>
          <a:p>
            <a:pPr eaLnBrk="1" hangingPunct="1">
              <a:buFontTx/>
              <a:buNone/>
            </a:pPr>
            <a:endParaRPr lang="en-US" sz="3600" smtClean="0"/>
          </a:p>
          <a:p>
            <a:pPr lvl="1" eaLnBrk="1" hangingPunct="1">
              <a:buFontTx/>
              <a:buNone/>
            </a:pPr>
            <a:r>
              <a:rPr lang="en-US" sz="3200" smtClean="0"/>
              <a:t>(</a:t>
            </a:r>
            <a:r>
              <a:rPr lang="en-US" sz="3200" smtClean="0">
                <a:sym typeface="Symbol" pitchFamily="18" charset="2"/>
              </a:rPr>
              <a:t></a:t>
            </a:r>
            <a:r>
              <a:rPr lang="en-US" sz="3200" smtClean="0"/>
              <a:t> x. </a:t>
            </a:r>
            <a:r>
              <a:rPr lang="en-US" sz="3200" smtClean="0">
                <a:sym typeface="Symbol" pitchFamily="18" charset="2"/>
              </a:rPr>
              <a:t></a:t>
            </a:r>
            <a:r>
              <a:rPr lang="en-US" sz="3200" smtClean="0"/>
              <a:t> y. y) ((</a:t>
            </a:r>
            <a:r>
              <a:rPr lang="en-US" sz="3200" smtClean="0">
                <a:sym typeface="Symbol" pitchFamily="18" charset="2"/>
              </a:rPr>
              <a:t></a:t>
            </a:r>
            <a:r>
              <a:rPr lang="en-US" sz="3200" smtClean="0"/>
              <a:t> z.z z)( </a:t>
            </a:r>
            <a:r>
              <a:rPr lang="en-US" sz="3200" smtClean="0">
                <a:sym typeface="Symbol" pitchFamily="18" charset="2"/>
              </a:rPr>
              <a:t></a:t>
            </a:r>
            <a:r>
              <a:rPr lang="en-US" sz="3200" smtClean="0"/>
              <a:t> z.z z))</a:t>
            </a:r>
          </a:p>
          <a:p>
            <a:pPr lvl="1" eaLnBrk="1" hangingPunct="1">
              <a:buFontTx/>
              <a:buNone/>
            </a:pPr>
            <a:endParaRPr lang="en-US" sz="3200" smtClean="0"/>
          </a:p>
          <a:p>
            <a:pPr eaLnBrk="1" hangingPunct="1">
              <a:buFontTx/>
              <a:buNone/>
            </a:pPr>
            <a:r>
              <a:rPr lang="en-US" smtClean="0"/>
              <a:t>Take outermost redex:</a:t>
            </a:r>
          </a:p>
          <a:p>
            <a:pPr eaLnBrk="1" hangingPunct="1">
              <a:buFontTx/>
              <a:buNone/>
            </a:pP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x. </a:t>
            </a:r>
            <a:r>
              <a:rPr lang="en-US" smtClean="0">
                <a:solidFill>
                  <a:srgbClr val="FF5050"/>
                </a:solidFill>
                <a:sym typeface="Symbol" pitchFamily="18" charset="2"/>
              </a:rPr>
              <a:t></a:t>
            </a:r>
            <a:r>
              <a:rPr lang="en-US" smtClean="0">
                <a:solidFill>
                  <a:srgbClr val="FF5050"/>
                </a:solidFill>
              </a:rPr>
              <a:t> y. y) ((</a:t>
            </a:r>
            <a:r>
              <a:rPr lang="en-US" smtClean="0">
                <a:solidFill>
                  <a:srgbClr val="FF5050"/>
                </a:solidFill>
                <a:sym typeface="Symbol" pitchFamily="18" charset="2"/>
              </a:rPr>
              <a:t></a:t>
            </a:r>
            <a:r>
              <a:rPr lang="en-US" smtClean="0">
                <a:solidFill>
                  <a:srgbClr val="FF5050"/>
                </a:solidFill>
              </a:rPr>
              <a:t> z.z z)( </a:t>
            </a:r>
            <a:r>
              <a:rPr lang="en-US" smtClean="0">
                <a:solidFill>
                  <a:srgbClr val="FF5050"/>
                </a:solidFill>
                <a:sym typeface="Symbol" pitchFamily="18" charset="2"/>
              </a:rPr>
              <a:t></a:t>
            </a:r>
            <a:r>
              <a:rPr lang="en-US" smtClean="0">
                <a:solidFill>
                  <a:srgbClr val="FF5050"/>
                </a:solidFill>
              </a:rPr>
              <a:t> z.z z))</a:t>
            </a:r>
          </a:p>
          <a:p>
            <a:pPr eaLnBrk="1" hangingPunct="1">
              <a:buFontTx/>
              <a:buNone/>
            </a:pPr>
            <a:endParaRPr lang="en-US"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457200" y="457200"/>
            <a:ext cx="8229600" cy="5668963"/>
          </a:xfrm>
        </p:spPr>
        <p:txBody>
          <a:bodyPr/>
          <a:lstStyle/>
          <a:p>
            <a:pPr eaLnBrk="1" hangingPunct="1">
              <a:buFontTx/>
              <a:buNone/>
            </a:pPr>
            <a:r>
              <a:rPr lang="en-US" sz="3600" smtClean="0"/>
              <a:t>Another example:</a:t>
            </a:r>
          </a:p>
          <a:p>
            <a:pPr eaLnBrk="1" hangingPunct="1">
              <a:buFontTx/>
              <a:buNone/>
            </a:pPr>
            <a:endParaRPr lang="en-US" sz="3600" smtClean="0"/>
          </a:p>
          <a:p>
            <a:pPr lvl="1" eaLnBrk="1" hangingPunct="1">
              <a:buFontTx/>
              <a:buNone/>
            </a:pPr>
            <a:r>
              <a:rPr lang="en-US" sz="3200" smtClean="0"/>
              <a:t>(</a:t>
            </a:r>
            <a:r>
              <a:rPr lang="en-US" sz="3200" smtClean="0">
                <a:sym typeface="Symbol" pitchFamily="18" charset="2"/>
              </a:rPr>
              <a:t></a:t>
            </a:r>
            <a:r>
              <a:rPr lang="en-US" sz="3200" smtClean="0"/>
              <a:t> x. </a:t>
            </a:r>
            <a:r>
              <a:rPr lang="en-US" sz="3200" smtClean="0">
                <a:sym typeface="Symbol" pitchFamily="18" charset="2"/>
              </a:rPr>
              <a:t></a:t>
            </a:r>
            <a:r>
              <a:rPr lang="en-US" sz="3200" smtClean="0"/>
              <a:t> y. y) ((</a:t>
            </a:r>
            <a:r>
              <a:rPr lang="en-US" sz="3200" smtClean="0">
                <a:sym typeface="Symbol" pitchFamily="18" charset="2"/>
              </a:rPr>
              <a:t></a:t>
            </a:r>
            <a:r>
              <a:rPr lang="en-US" sz="3200" smtClean="0"/>
              <a:t> z.z z)( </a:t>
            </a:r>
            <a:r>
              <a:rPr lang="en-US" sz="3200" smtClean="0">
                <a:sym typeface="Symbol" pitchFamily="18" charset="2"/>
              </a:rPr>
              <a:t></a:t>
            </a:r>
            <a:r>
              <a:rPr lang="en-US" sz="3200" smtClean="0"/>
              <a:t> z.z z))</a:t>
            </a:r>
          </a:p>
          <a:p>
            <a:pPr lvl="1" eaLnBrk="1" hangingPunct="1">
              <a:buFontTx/>
              <a:buNone/>
            </a:pPr>
            <a:endParaRPr lang="en-US" sz="3200" smtClean="0"/>
          </a:p>
          <a:p>
            <a:pPr eaLnBrk="1" hangingPunct="1">
              <a:buFontTx/>
              <a:buNone/>
            </a:pPr>
            <a:r>
              <a:rPr lang="en-US" smtClean="0"/>
              <a:t>Take outermost redex:</a:t>
            </a:r>
          </a:p>
          <a:p>
            <a:pPr eaLnBrk="1" hangingPunct="1">
              <a:buFontTx/>
              <a:buNone/>
            </a:pP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x. </a:t>
            </a:r>
            <a:r>
              <a:rPr lang="en-US" smtClean="0">
                <a:solidFill>
                  <a:srgbClr val="FF5050"/>
                </a:solidFill>
                <a:sym typeface="Symbol" pitchFamily="18" charset="2"/>
              </a:rPr>
              <a:t></a:t>
            </a:r>
            <a:r>
              <a:rPr lang="en-US" smtClean="0">
                <a:solidFill>
                  <a:srgbClr val="FF5050"/>
                </a:solidFill>
              </a:rPr>
              <a:t> y. y) ((</a:t>
            </a:r>
            <a:r>
              <a:rPr lang="en-US" smtClean="0">
                <a:solidFill>
                  <a:srgbClr val="FF5050"/>
                </a:solidFill>
                <a:sym typeface="Symbol" pitchFamily="18" charset="2"/>
              </a:rPr>
              <a:t></a:t>
            </a:r>
            <a:r>
              <a:rPr lang="en-US" smtClean="0">
                <a:solidFill>
                  <a:srgbClr val="FF5050"/>
                </a:solidFill>
              </a:rPr>
              <a:t> z.z z)( </a:t>
            </a:r>
            <a:r>
              <a:rPr lang="en-US" smtClean="0">
                <a:solidFill>
                  <a:srgbClr val="FF5050"/>
                </a:solidFill>
                <a:sym typeface="Symbol" pitchFamily="18" charset="2"/>
              </a:rPr>
              <a:t></a:t>
            </a:r>
            <a:r>
              <a:rPr lang="en-US" smtClean="0">
                <a:solidFill>
                  <a:srgbClr val="FF5050"/>
                </a:solidFill>
              </a:rPr>
              <a:t> z.z z))</a:t>
            </a:r>
          </a:p>
          <a:p>
            <a:pPr eaLnBrk="1" hangingPunct="1">
              <a:buFontTx/>
              <a:buNone/>
            </a:pPr>
            <a:r>
              <a:rPr lang="en-US" smtClean="0">
                <a:sym typeface="Wingdings" pitchFamily="2" charset="2"/>
              </a:rPr>
              <a:t></a:t>
            </a:r>
            <a:r>
              <a:rPr lang="en-US" baseline="-25000" smtClean="0">
                <a:sym typeface="Symbol" pitchFamily="18" charset="2"/>
              </a:rPr>
              <a:t></a:t>
            </a:r>
            <a:endParaRPr lang="en-US" smtClean="0">
              <a:solidFill>
                <a:srgbClr val="FF5050"/>
              </a:solidFill>
            </a:endParaRPr>
          </a:p>
          <a:p>
            <a:pPr eaLnBrk="1" hangingPunct="1">
              <a:buFontTx/>
              <a:buNone/>
            </a:pPr>
            <a:r>
              <a:rPr lang="en-US" smtClean="0">
                <a:sym typeface="Symbol" pitchFamily="18" charset="2"/>
              </a:rPr>
              <a:t>	</a:t>
            </a:r>
            <a:r>
              <a:rPr lang="en-US" smtClean="0">
                <a:solidFill>
                  <a:srgbClr val="0066FF"/>
                </a:solidFill>
                <a:sym typeface="Symbol" pitchFamily="18" charset="2"/>
              </a:rPr>
              <a:t></a:t>
            </a:r>
            <a:r>
              <a:rPr lang="en-US" smtClean="0">
                <a:solidFill>
                  <a:srgbClr val="0066FF"/>
                </a:solidFill>
              </a:rPr>
              <a:t> y.y</a:t>
            </a:r>
            <a:r>
              <a:rPr lang="en-US" smtClean="0"/>
              <a:t>   </a:t>
            </a:r>
          </a:p>
          <a:p>
            <a:pPr eaLnBrk="1" hangingPunct="1">
              <a:buFontTx/>
              <a:buNone/>
            </a:pPr>
            <a:endParaRPr lang="en-US"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mtClean="0"/>
              <a:t>Another example:</a:t>
            </a:r>
          </a:p>
          <a:p>
            <a:pPr eaLnBrk="1" hangingPunct="1">
              <a:lnSpc>
                <a:spcPct val="90000"/>
              </a:lnSpc>
              <a:buFontTx/>
              <a:buNone/>
            </a:pPr>
            <a:endParaRPr lang="en-US" smtClean="0"/>
          </a:p>
          <a:p>
            <a:pPr lvl="1" eaLnBrk="1" hangingPunct="1">
              <a:lnSpc>
                <a:spcPct val="90000"/>
              </a:lnSpc>
              <a:buFontTx/>
              <a:buNone/>
            </a:pPr>
            <a:r>
              <a:rPr lang="en-US" smtClean="0"/>
              <a:t>(</a:t>
            </a:r>
            <a:r>
              <a:rPr lang="en-US" smtClean="0">
                <a:sym typeface="Symbol" pitchFamily="18" charset="2"/>
              </a:rPr>
              <a:t></a:t>
            </a:r>
            <a:r>
              <a:rPr lang="en-US" smtClean="0"/>
              <a:t> x. </a:t>
            </a:r>
            <a:r>
              <a:rPr lang="en-US" smtClean="0">
                <a:sym typeface="Symbol" pitchFamily="18" charset="2"/>
              </a:rPr>
              <a:t></a:t>
            </a:r>
            <a:r>
              <a:rPr lang="en-US" smtClean="0"/>
              <a:t> y. y) ((</a:t>
            </a:r>
            <a:r>
              <a:rPr lang="en-US" smtClean="0">
                <a:sym typeface="Symbol" pitchFamily="18" charset="2"/>
              </a:rPr>
              <a:t></a:t>
            </a:r>
            <a:r>
              <a:rPr lang="en-US" smtClean="0"/>
              <a:t> z.z z)( </a:t>
            </a:r>
            <a:r>
              <a:rPr lang="en-US" smtClean="0">
                <a:sym typeface="Symbol" pitchFamily="18" charset="2"/>
              </a:rPr>
              <a:t></a:t>
            </a:r>
            <a:r>
              <a:rPr lang="en-US" smtClean="0"/>
              <a:t> z.z z))</a:t>
            </a:r>
          </a:p>
          <a:p>
            <a:pPr lvl="1" eaLnBrk="1" hangingPunct="1">
              <a:lnSpc>
                <a:spcPct val="90000"/>
              </a:lnSpc>
              <a:buFontTx/>
              <a:buNone/>
            </a:pPr>
            <a:endParaRPr lang="en-US" smtClean="0"/>
          </a:p>
          <a:p>
            <a:pPr eaLnBrk="1" hangingPunct="1">
              <a:lnSpc>
                <a:spcPct val="90000"/>
              </a:lnSpc>
              <a:buFontTx/>
              <a:buNone/>
            </a:pPr>
            <a:r>
              <a:rPr lang="en-US" sz="2800" smtClean="0"/>
              <a:t>Take outermost redex:</a:t>
            </a:r>
          </a:p>
          <a:p>
            <a:pPr eaLnBrk="1" hangingPunct="1">
              <a:lnSpc>
                <a:spcPct val="90000"/>
              </a:lnSpc>
              <a:buFontTx/>
              <a:buNone/>
            </a:pPr>
            <a:r>
              <a:rPr lang="en-US" sz="2800" smtClean="0">
                <a:solidFill>
                  <a:srgbClr val="FF5050"/>
                </a:solidFill>
              </a:rPr>
              <a:t>	(</a:t>
            </a:r>
            <a:r>
              <a:rPr lang="en-US" sz="2800" smtClean="0">
                <a:solidFill>
                  <a:srgbClr val="FF5050"/>
                </a:solidFill>
                <a:sym typeface="Symbol" pitchFamily="18" charset="2"/>
              </a:rPr>
              <a:t></a:t>
            </a:r>
            <a:r>
              <a:rPr lang="en-US" sz="2800" smtClean="0">
                <a:solidFill>
                  <a:srgbClr val="FF5050"/>
                </a:solidFill>
              </a:rPr>
              <a:t>x. </a:t>
            </a:r>
            <a:r>
              <a:rPr lang="en-US" sz="2800" smtClean="0">
                <a:solidFill>
                  <a:srgbClr val="FF5050"/>
                </a:solidFill>
                <a:sym typeface="Symbol" pitchFamily="18" charset="2"/>
              </a:rPr>
              <a:t></a:t>
            </a:r>
            <a:r>
              <a:rPr lang="en-US" sz="2800" smtClean="0">
                <a:solidFill>
                  <a:srgbClr val="FF5050"/>
                </a:solidFill>
              </a:rPr>
              <a:t> y. y) ((</a:t>
            </a:r>
            <a:r>
              <a:rPr lang="en-US" sz="2800" smtClean="0">
                <a:solidFill>
                  <a:srgbClr val="FF5050"/>
                </a:solidFill>
                <a:sym typeface="Symbol" pitchFamily="18" charset="2"/>
              </a:rPr>
              <a:t></a:t>
            </a:r>
            <a:r>
              <a:rPr lang="en-US" sz="2800" smtClean="0">
                <a:solidFill>
                  <a:srgbClr val="FF5050"/>
                </a:solidFill>
              </a:rPr>
              <a:t> z.z z)( </a:t>
            </a:r>
            <a:r>
              <a:rPr lang="en-US" sz="2800" smtClean="0">
                <a:solidFill>
                  <a:srgbClr val="FF5050"/>
                </a:solidFill>
                <a:sym typeface="Symbol" pitchFamily="18" charset="2"/>
              </a:rPr>
              <a:t></a:t>
            </a:r>
            <a:r>
              <a:rPr lang="en-US" sz="2800" smtClean="0">
                <a:solidFill>
                  <a:srgbClr val="FF5050"/>
                </a:solidFill>
              </a:rPr>
              <a:t> z.z z))</a:t>
            </a:r>
          </a:p>
          <a:p>
            <a:pPr eaLnBrk="1" hangingPunct="1">
              <a:lnSpc>
                <a:spcPct val="90000"/>
              </a:lnSpc>
              <a:buFontTx/>
              <a:buNone/>
            </a:pPr>
            <a:r>
              <a:rPr lang="en-US" sz="2800" smtClean="0">
                <a:sym typeface="Wingdings" pitchFamily="2" charset="2"/>
              </a:rPr>
              <a:t></a:t>
            </a:r>
            <a:r>
              <a:rPr lang="en-US" sz="2800" baseline="-25000" smtClean="0">
                <a:sym typeface="Symbol" pitchFamily="18" charset="2"/>
              </a:rPr>
              <a:t></a:t>
            </a:r>
            <a:endParaRPr lang="en-US" sz="2800" smtClean="0">
              <a:solidFill>
                <a:srgbClr val="FF5050"/>
              </a:solidFill>
            </a:endParaRPr>
          </a:p>
          <a:p>
            <a:pPr eaLnBrk="1" hangingPunct="1">
              <a:lnSpc>
                <a:spcPct val="90000"/>
              </a:lnSpc>
              <a:buFontTx/>
              <a:buNone/>
            </a:pPr>
            <a:r>
              <a:rPr lang="en-US" sz="2800" smtClean="0">
                <a:sym typeface="Symbol" pitchFamily="18" charset="2"/>
              </a:rPr>
              <a:t>	</a:t>
            </a:r>
            <a:r>
              <a:rPr lang="en-US" sz="2800" smtClean="0">
                <a:solidFill>
                  <a:srgbClr val="0066FF"/>
                </a:solidFill>
                <a:sym typeface="Symbol" pitchFamily="18" charset="2"/>
              </a:rPr>
              <a:t></a:t>
            </a:r>
            <a:r>
              <a:rPr lang="en-US" sz="2800" smtClean="0">
                <a:solidFill>
                  <a:srgbClr val="0066FF"/>
                </a:solidFill>
              </a:rPr>
              <a:t> y.y</a:t>
            </a:r>
            <a:r>
              <a:rPr lang="en-US" sz="2800" smtClean="0"/>
              <a:t>   </a:t>
            </a:r>
          </a:p>
          <a:p>
            <a:pPr eaLnBrk="1" hangingPunct="1">
              <a:lnSpc>
                <a:spcPct val="90000"/>
              </a:lnSpc>
              <a:buFontTx/>
              <a:buNone/>
            </a:pPr>
            <a:endParaRPr lang="en-US" sz="2800" smtClean="0"/>
          </a:p>
          <a:p>
            <a:pPr eaLnBrk="1" hangingPunct="1">
              <a:lnSpc>
                <a:spcPct val="90000"/>
              </a:lnSpc>
              <a:buFontTx/>
              <a:buNone/>
            </a:pPr>
            <a:r>
              <a:rPr lang="en-US" sz="2800" smtClean="0"/>
              <a:t>This is in normal form.</a:t>
            </a:r>
          </a:p>
          <a:p>
            <a:pPr eaLnBrk="1" hangingPunct="1">
              <a:lnSpc>
                <a:spcPct val="90000"/>
              </a:lnSpc>
              <a:buFontTx/>
              <a:buNone/>
            </a:pPr>
            <a:r>
              <a:rPr lang="en-US" sz="2800" smtClean="0"/>
              <a:t>Reduction terminated after one step</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t>The other strategy:</a:t>
            </a:r>
          </a:p>
          <a:p>
            <a:pPr eaLnBrk="1" hangingPunct="1">
              <a:buFontTx/>
              <a:buNone/>
            </a:pPr>
            <a:endParaRPr lang="en-US" sz="2800" smtClean="0"/>
          </a:p>
          <a:p>
            <a:pPr eaLnBrk="1" hangingPunct="1">
              <a:buFontTx/>
              <a:buNone/>
            </a:pPr>
            <a:r>
              <a:rPr lang="en-US" smtClean="0"/>
              <a:t>  (  (</a:t>
            </a:r>
            <a:r>
              <a:rPr lang="en-US" smtClean="0">
                <a:sym typeface="Symbol" pitchFamily="18" charset="2"/>
              </a:rPr>
              <a:t></a:t>
            </a:r>
            <a:r>
              <a:rPr lang="en-US" smtClean="0"/>
              <a:t> x. </a:t>
            </a:r>
            <a:r>
              <a:rPr lang="en-US" smtClean="0">
                <a:sym typeface="Symbol" pitchFamily="18" charset="2"/>
              </a:rPr>
              <a:t></a:t>
            </a:r>
            <a:r>
              <a:rPr lang="en-US" smtClean="0"/>
              <a:t> y. y)   ((</a:t>
            </a:r>
            <a:r>
              <a:rPr lang="en-US" smtClean="0">
                <a:sym typeface="Symbol" pitchFamily="18" charset="2"/>
              </a:rPr>
              <a:t></a:t>
            </a:r>
            <a:r>
              <a:rPr lang="en-US" smtClean="0"/>
              <a:t> z.z z) (</a:t>
            </a:r>
            <a:r>
              <a:rPr lang="en-US" smtClean="0">
                <a:sym typeface="Symbol" pitchFamily="18" charset="2"/>
              </a:rPr>
              <a:t></a:t>
            </a:r>
            <a:r>
              <a:rPr lang="en-US" smtClean="0"/>
              <a:t> z.z z))  )</a:t>
            </a:r>
          </a:p>
          <a:p>
            <a:pPr eaLnBrk="1" hangingPunct="1">
              <a:buFontTx/>
              <a:buNone/>
            </a:pPr>
            <a:endParaRPr lang="en-US" smtClean="0"/>
          </a:p>
          <a:p>
            <a:pPr eaLnBrk="1" hangingPunct="1">
              <a:buFontTx/>
              <a:buNone/>
            </a:pPr>
            <a:endParaRPr lang="en-US"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t>The other strategy:</a:t>
            </a:r>
          </a:p>
          <a:p>
            <a:pPr eaLnBrk="1" hangingPunct="1">
              <a:buFontTx/>
              <a:buNone/>
            </a:pPr>
            <a:endParaRPr lang="en-US" sz="2800" smtClean="0"/>
          </a:p>
          <a:p>
            <a:pPr eaLnBrk="1" hangingPunct="1">
              <a:buFontTx/>
              <a:buNone/>
            </a:pPr>
            <a:r>
              <a:rPr lang="en-US" smtClean="0"/>
              <a:t>  (  (</a:t>
            </a:r>
            <a:r>
              <a:rPr lang="en-US" smtClean="0">
                <a:sym typeface="Symbol" pitchFamily="18" charset="2"/>
              </a:rPr>
              <a:t></a:t>
            </a:r>
            <a:r>
              <a:rPr lang="en-US" smtClean="0"/>
              <a:t> x. </a:t>
            </a:r>
            <a:r>
              <a:rPr lang="en-US" smtClean="0">
                <a:sym typeface="Symbol" pitchFamily="18" charset="2"/>
              </a:rPr>
              <a:t></a:t>
            </a:r>
            <a:r>
              <a:rPr lang="en-US" smtClean="0"/>
              <a:t> y. y)   ((</a:t>
            </a:r>
            <a:r>
              <a:rPr lang="en-US" smtClean="0">
                <a:sym typeface="Symbol" pitchFamily="18" charset="2"/>
              </a:rPr>
              <a:t></a:t>
            </a:r>
            <a:r>
              <a:rPr lang="en-US" smtClean="0"/>
              <a:t> z.z z) (</a:t>
            </a:r>
            <a:r>
              <a:rPr lang="en-US" smtClean="0">
                <a:sym typeface="Symbol" pitchFamily="18" charset="2"/>
              </a:rPr>
              <a:t></a:t>
            </a:r>
            <a:r>
              <a:rPr lang="en-US" smtClean="0"/>
              <a:t> z.z z))  )</a:t>
            </a:r>
          </a:p>
          <a:p>
            <a:pPr eaLnBrk="1" hangingPunct="1">
              <a:buFontTx/>
              <a:buNone/>
            </a:pPr>
            <a:endParaRPr lang="en-US" smtClean="0"/>
          </a:p>
          <a:p>
            <a:pPr eaLnBrk="1" hangingPunct="1">
              <a:buFontTx/>
              <a:buNone/>
            </a:pPr>
            <a:r>
              <a:rPr lang="en-US" smtClean="0"/>
              <a:t>Take innermost redex:</a:t>
            </a:r>
          </a:p>
          <a:p>
            <a:pPr eaLnBrk="1" hangingPunct="1">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 y)    </a:t>
            </a: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z.z z) (</a:t>
            </a:r>
            <a:r>
              <a:rPr lang="en-US" smtClean="0">
                <a:solidFill>
                  <a:srgbClr val="FF5050"/>
                </a:solidFill>
                <a:sym typeface="Symbol" pitchFamily="18" charset="2"/>
              </a:rPr>
              <a:t></a:t>
            </a:r>
            <a:r>
              <a:rPr lang="en-US" smtClean="0">
                <a:solidFill>
                  <a:srgbClr val="FF5050"/>
                </a:solidFill>
              </a:rPr>
              <a:t> z.z z) ) </a:t>
            </a:r>
            <a:r>
              <a:rPr lang="en-US" smtClean="0"/>
              <a:t>)</a:t>
            </a:r>
          </a:p>
          <a:p>
            <a:pPr eaLnBrk="1" hangingPunct="1">
              <a:buFontTx/>
              <a:buNone/>
            </a:pPr>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t>The other strategy:</a:t>
            </a:r>
          </a:p>
          <a:p>
            <a:pPr eaLnBrk="1" hangingPunct="1">
              <a:buFontTx/>
              <a:buNone/>
            </a:pPr>
            <a:endParaRPr lang="en-US" sz="2800" smtClean="0"/>
          </a:p>
          <a:p>
            <a:pPr eaLnBrk="1" hangingPunct="1">
              <a:buFontTx/>
              <a:buNone/>
            </a:pPr>
            <a:r>
              <a:rPr lang="en-US" smtClean="0"/>
              <a:t>  (  (</a:t>
            </a:r>
            <a:r>
              <a:rPr lang="en-US" smtClean="0">
                <a:sym typeface="Symbol" pitchFamily="18" charset="2"/>
              </a:rPr>
              <a:t></a:t>
            </a:r>
            <a:r>
              <a:rPr lang="en-US" smtClean="0"/>
              <a:t> x. </a:t>
            </a:r>
            <a:r>
              <a:rPr lang="en-US" smtClean="0">
                <a:sym typeface="Symbol" pitchFamily="18" charset="2"/>
              </a:rPr>
              <a:t></a:t>
            </a:r>
            <a:r>
              <a:rPr lang="en-US" smtClean="0"/>
              <a:t> y. y)   ((</a:t>
            </a:r>
            <a:r>
              <a:rPr lang="en-US" smtClean="0">
                <a:sym typeface="Symbol" pitchFamily="18" charset="2"/>
              </a:rPr>
              <a:t></a:t>
            </a:r>
            <a:r>
              <a:rPr lang="en-US" smtClean="0"/>
              <a:t> z.z z) (</a:t>
            </a:r>
            <a:r>
              <a:rPr lang="en-US" smtClean="0">
                <a:sym typeface="Symbol" pitchFamily="18" charset="2"/>
              </a:rPr>
              <a:t></a:t>
            </a:r>
            <a:r>
              <a:rPr lang="en-US" smtClean="0"/>
              <a:t> z.z z))  )</a:t>
            </a:r>
          </a:p>
          <a:p>
            <a:pPr eaLnBrk="1" hangingPunct="1">
              <a:buFontTx/>
              <a:buNone/>
            </a:pPr>
            <a:endParaRPr lang="en-US" smtClean="0"/>
          </a:p>
          <a:p>
            <a:pPr eaLnBrk="1" hangingPunct="1">
              <a:buFontTx/>
              <a:buNone/>
            </a:pPr>
            <a:r>
              <a:rPr lang="en-US" smtClean="0"/>
              <a:t>Take innermost redex:</a:t>
            </a:r>
          </a:p>
          <a:p>
            <a:pPr eaLnBrk="1" hangingPunct="1">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 y)    </a:t>
            </a: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z. </a:t>
            </a:r>
            <a:r>
              <a:rPr lang="en-US" smtClean="0">
                <a:solidFill>
                  <a:srgbClr val="00CC66"/>
                </a:solidFill>
              </a:rPr>
              <a:t>z z</a:t>
            </a:r>
            <a:r>
              <a:rPr lang="en-US" smtClean="0">
                <a:solidFill>
                  <a:srgbClr val="FF5050"/>
                </a:solidFill>
              </a:rPr>
              <a:t>) (</a:t>
            </a:r>
            <a:r>
              <a:rPr lang="en-US" smtClean="0">
                <a:solidFill>
                  <a:srgbClr val="FF5050"/>
                </a:solidFill>
                <a:sym typeface="Symbol" pitchFamily="18" charset="2"/>
              </a:rPr>
              <a:t></a:t>
            </a:r>
            <a:r>
              <a:rPr lang="en-US" smtClean="0">
                <a:solidFill>
                  <a:srgbClr val="FF5050"/>
                </a:solidFill>
              </a:rPr>
              <a:t> z.z z) ) </a:t>
            </a:r>
            <a:r>
              <a:rPr lang="en-US" smtClean="0"/>
              <a:t>)</a:t>
            </a:r>
          </a:p>
          <a:p>
            <a:pPr eaLnBrk="1" hangingPunct="1">
              <a:buFontTx/>
              <a:buNone/>
            </a:pPr>
            <a:r>
              <a:rPr lang="en-US" smtClean="0">
                <a:sym typeface="Wingdings" pitchFamily="2" charset="2"/>
              </a:rPr>
              <a:t></a:t>
            </a:r>
            <a:r>
              <a:rPr lang="en-US" baseline="-25000" smtClean="0">
                <a:sym typeface="Symbol" pitchFamily="18" charset="2"/>
              </a:rPr>
              <a:t></a:t>
            </a:r>
          </a:p>
          <a:p>
            <a:pPr eaLnBrk="1" hangingPunct="1">
              <a:buFontTx/>
              <a:buNone/>
            </a:pPr>
            <a:r>
              <a:rPr lang="en-US" smtClean="0"/>
              <a:t>   (</a:t>
            </a:r>
            <a:r>
              <a:rPr lang="en-US" smtClean="0">
                <a:sym typeface="Symbol" pitchFamily="18" charset="2"/>
              </a:rPr>
              <a:t></a:t>
            </a:r>
            <a:r>
              <a:rPr lang="en-US" smtClean="0"/>
              <a:t> x. </a:t>
            </a:r>
            <a:r>
              <a:rPr lang="en-US" smtClean="0">
                <a:sym typeface="Symbol" pitchFamily="18" charset="2"/>
              </a:rPr>
              <a:t></a:t>
            </a:r>
            <a:r>
              <a:rPr lang="en-US" smtClean="0"/>
              <a:t> y. y) ( </a:t>
            </a:r>
            <a:r>
              <a:rPr lang="en-US" smtClean="0">
                <a:solidFill>
                  <a:srgbClr val="0066FF"/>
                </a:solidFill>
              </a:rPr>
              <a:t>(</a:t>
            </a:r>
            <a:r>
              <a:rPr lang="en-US" smtClean="0">
                <a:solidFill>
                  <a:srgbClr val="0066FF"/>
                </a:solidFill>
                <a:sym typeface="Symbol" pitchFamily="18" charset="2"/>
              </a:rPr>
              <a:t></a:t>
            </a:r>
            <a:r>
              <a:rPr lang="en-US" smtClean="0">
                <a:solidFill>
                  <a:srgbClr val="0066FF"/>
                </a:solidFill>
              </a:rPr>
              <a:t> z.z z)( </a:t>
            </a:r>
            <a:r>
              <a:rPr lang="en-US" smtClean="0">
                <a:solidFill>
                  <a:srgbClr val="0066FF"/>
                </a:solidFill>
                <a:sym typeface="Symbol" pitchFamily="18" charset="2"/>
              </a:rPr>
              <a:t></a:t>
            </a:r>
            <a:r>
              <a:rPr lang="en-US" smtClean="0">
                <a:solidFill>
                  <a:srgbClr val="0066FF"/>
                </a:solidFill>
              </a:rPr>
              <a:t>z.z z)</a:t>
            </a:r>
            <a:r>
              <a:rPr lang="en-US" smtClean="0"/>
              <a:t> ) </a:t>
            </a:r>
          </a:p>
          <a:p>
            <a:pPr eaLnBrk="1" hangingPunct="1">
              <a:buFontTx/>
              <a:buNone/>
            </a:pPr>
            <a:endParaRPr 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457200" y="457200"/>
            <a:ext cx="8229600" cy="5668963"/>
          </a:xfrm>
        </p:spPr>
        <p:txBody>
          <a:bodyPr/>
          <a:lstStyle/>
          <a:p>
            <a:pPr eaLnBrk="1" hangingPunct="1">
              <a:buFontTx/>
              <a:buNone/>
            </a:pPr>
            <a:r>
              <a:rPr lang="en-US" sz="2400" smtClean="0"/>
              <a:t>The other strategy:</a:t>
            </a:r>
          </a:p>
          <a:p>
            <a:pPr eaLnBrk="1" hangingPunct="1">
              <a:buFontTx/>
              <a:buNone/>
            </a:pPr>
            <a:endParaRPr lang="en-US" sz="2400" smtClean="0"/>
          </a:p>
          <a:p>
            <a:pPr eaLnBrk="1" hangingPunct="1">
              <a:buFontTx/>
              <a:buNone/>
            </a:pPr>
            <a:r>
              <a:rPr lang="en-US" sz="2800" smtClean="0"/>
              <a:t>  (  (</a:t>
            </a:r>
            <a:r>
              <a:rPr lang="en-US" sz="2800" smtClean="0">
                <a:sym typeface="Symbol" pitchFamily="18" charset="2"/>
              </a:rPr>
              <a:t></a:t>
            </a:r>
            <a:r>
              <a:rPr lang="en-US" sz="2800" smtClean="0"/>
              <a:t> x. </a:t>
            </a:r>
            <a:r>
              <a:rPr lang="en-US" sz="2800" smtClean="0">
                <a:sym typeface="Symbol" pitchFamily="18" charset="2"/>
              </a:rPr>
              <a:t></a:t>
            </a:r>
            <a:r>
              <a:rPr lang="en-US" sz="2800" smtClean="0"/>
              <a:t> y. y)   ((</a:t>
            </a:r>
            <a:r>
              <a:rPr lang="en-US" sz="2800" smtClean="0">
                <a:sym typeface="Symbol" pitchFamily="18" charset="2"/>
              </a:rPr>
              <a:t></a:t>
            </a:r>
            <a:r>
              <a:rPr lang="en-US" sz="2800" smtClean="0"/>
              <a:t> z.z z) (</a:t>
            </a:r>
            <a:r>
              <a:rPr lang="en-US" sz="2800" smtClean="0">
                <a:sym typeface="Symbol" pitchFamily="18" charset="2"/>
              </a:rPr>
              <a:t></a:t>
            </a:r>
            <a:r>
              <a:rPr lang="en-US" sz="2800" smtClean="0"/>
              <a:t> z.z z))  )</a:t>
            </a:r>
          </a:p>
          <a:p>
            <a:pPr eaLnBrk="1" hangingPunct="1">
              <a:buFontTx/>
              <a:buNone/>
            </a:pPr>
            <a:endParaRPr lang="en-US" sz="2800" smtClean="0"/>
          </a:p>
          <a:p>
            <a:pPr eaLnBrk="1" hangingPunct="1">
              <a:buFontTx/>
              <a:buNone/>
            </a:pPr>
            <a:r>
              <a:rPr lang="en-US" sz="2800" smtClean="0"/>
              <a:t>Take innermost redex:</a:t>
            </a:r>
          </a:p>
          <a:p>
            <a:pPr eaLnBrk="1" hangingPunct="1">
              <a:buFontTx/>
              <a:buNone/>
            </a:pPr>
            <a:r>
              <a:rPr lang="en-US" sz="2800" smtClean="0"/>
              <a:t>(  (</a:t>
            </a:r>
            <a:r>
              <a:rPr lang="en-US" sz="2800" smtClean="0">
                <a:sym typeface="Symbol" pitchFamily="18" charset="2"/>
              </a:rPr>
              <a:t></a:t>
            </a:r>
            <a:r>
              <a:rPr lang="en-US" sz="2800" smtClean="0"/>
              <a:t> x. </a:t>
            </a:r>
            <a:r>
              <a:rPr lang="en-US" sz="2800" smtClean="0">
                <a:sym typeface="Symbol" pitchFamily="18" charset="2"/>
              </a:rPr>
              <a:t></a:t>
            </a:r>
            <a:r>
              <a:rPr lang="en-US" sz="2800" smtClean="0"/>
              <a:t> y. y)    ( (</a:t>
            </a:r>
            <a:r>
              <a:rPr lang="en-US" sz="2800" smtClean="0">
                <a:sym typeface="Symbol" pitchFamily="18" charset="2"/>
              </a:rPr>
              <a:t></a:t>
            </a:r>
            <a:r>
              <a:rPr lang="en-US" sz="2800" smtClean="0"/>
              <a:t> z. z z) (</a:t>
            </a:r>
            <a:r>
              <a:rPr lang="en-US" sz="2800" smtClean="0">
                <a:sym typeface="Symbol" pitchFamily="18" charset="2"/>
              </a:rPr>
              <a:t></a:t>
            </a:r>
            <a:r>
              <a:rPr lang="en-US" sz="2800" smtClean="0"/>
              <a:t> z.z z) ) )</a:t>
            </a:r>
          </a:p>
          <a:p>
            <a:pPr eaLnBrk="1" hangingPunct="1">
              <a:buFontTx/>
              <a:buNone/>
            </a:pPr>
            <a:r>
              <a:rPr lang="en-US" sz="2800" smtClean="0">
                <a:sym typeface="Wingdings" pitchFamily="2" charset="2"/>
              </a:rPr>
              <a:t></a:t>
            </a:r>
            <a:r>
              <a:rPr lang="en-US" sz="2800" baseline="-25000" smtClean="0">
                <a:sym typeface="Symbol" pitchFamily="18" charset="2"/>
              </a:rPr>
              <a:t></a:t>
            </a:r>
          </a:p>
          <a:p>
            <a:pPr eaLnBrk="1" hangingPunct="1">
              <a:buFontTx/>
              <a:buNone/>
            </a:pPr>
            <a:r>
              <a:rPr lang="en-US" sz="2800" smtClean="0"/>
              <a:t>   (</a:t>
            </a:r>
            <a:r>
              <a:rPr lang="en-US" sz="2800" smtClean="0">
                <a:sym typeface="Symbol" pitchFamily="18" charset="2"/>
              </a:rPr>
              <a:t></a:t>
            </a:r>
            <a:r>
              <a:rPr lang="en-US" sz="2800" smtClean="0"/>
              <a:t> x. </a:t>
            </a:r>
            <a:r>
              <a:rPr lang="en-US" sz="2800" smtClean="0">
                <a:sym typeface="Symbol" pitchFamily="18" charset="2"/>
              </a:rPr>
              <a:t></a:t>
            </a:r>
            <a:r>
              <a:rPr lang="en-US" sz="2800" smtClean="0"/>
              <a:t> y. y) ( </a:t>
            </a:r>
            <a:r>
              <a:rPr lang="en-US" sz="2800" smtClean="0">
                <a:solidFill>
                  <a:srgbClr val="FF5050"/>
                </a:solidFill>
              </a:rPr>
              <a:t>(</a:t>
            </a:r>
            <a:r>
              <a:rPr lang="en-US" sz="2800" smtClean="0">
                <a:solidFill>
                  <a:srgbClr val="FF5050"/>
                </a:solidFill>
                <a:sym typeface="Symbol" pitchFamily="18" charset="2"/>
              </a:rPr>
              <a:t></a:t>
            </a:r>
            <a:r>
              <a:rPr lang="en-US" sz="2800" smtClean="0">
                <a:solidFill>
                  <a:srgbClr val="FF5050"/>
                </a:solidFill>
              </a:rPr>
              <a:t> z.z z)( </a:t>
            </a:r>
            <a:r>
              <a:rPr lang="en-US" sz="2800" smtClean="0">
                <a:solidFill>
                  <a:srgbClr val="FF5050"/>
                </a:solidFill>
                <a:sym typeface="Symbol" pitchFamily="18" charset="2"/>
              </a:rPr>
              <a:t></a:t>
            </a:r>
            <a:r>
              <a:rPr lang="en-US" sz="2800" smtClean="0">
                <a:solidFill>
                  <a:srgbClr val="FF5050"/>
                </a:solidFill>
              </a:rPr>
              <a:t>z.z z)</a:t>
            </a:r>
            <a:r>
              <a:rPr lang="en-US" sz="2800" smtClean="0"/>
              <a:t> ) </a:t>
            </a:r>
          </a:p>
          <a:p>
            <a:pPr eaLnBrk="1" hangingPunct="1">
              <a:buFontTx/>
              <a:buNone/>
            </a:pPr>
            <a:r>
              <a:rPr lang="en-US" sz="2800" smtClean="0">
                <a:sym typeface="Wingdings" pitchFamily="2" charset="2"/>
              </a:rPr>
              <a:t></a:t>
            </a:r>
            <a:r>
              <a:rPr lang="en-US" sz="2800" baseline="-25000" smtClean="0">
                <a:sym typeface="Symbol" pitchFamily="18" charset="2"/>
              </a:rPr>
              <a:t></a:t>
            </a:r>
          </a:p>
          <a:p>
            <a:pPr eaLnBrk="1" hangingPunct="1">
              <a:buFontTx/>
              <a:buNone/>
            </a:pPr>
            <a:r>
              <a:rPr lang="en-US" sz="2800" smtClean="0"/>
              <a:t>   .....</a:t>
            </a:r>
          </a:p>
          <a:p>
            <a:pPr eaLnBrk="1" hangingPunct="1">
              <a:buFontTx/>
              <a:buNone/>
            </a:pPr>
            <a:r>
              <a:rPr lang="en-US" sz="2800" smtClean="0"/>
              <a:t>doesn't terminate</a:t>
            </a:r>
          </a:p>
          <a:p>
            <a:pPr eaLnBrk="1" hangingPunct="1">
              <a:buFontTx/>
              <a:buNone/>
            </a:pPr>
            <a:endParaRPr lang="en-US" sz="280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457200" y="533400"/>
            <a:ext cx="8229600" cy="5592763"/>
          </a:xfrm>
        </p:spPr>
        <p:txBody>
          <a:bodyPr/>
          <a:lstStyle/>
          <a:p>
            <a:pPr eaLnBrk="1" hangingPunct="1"/>
            <a:r>
              <a:rPr lang="en-US" smtClean="0"/>
              <a:t>Some definitions of terms we have been using</a:t>
            </a:r>
          </a:p>
          <a:p>
            <a:pPr lvl="1" eaLnBrk="1" hangingPunct="1"/>
            <a:r>
              <a:rPr lang="en-US" smtClean="0">
                <a:solidFill>
                  <a:srgbClr val="0066FF"/>
                </a:solidFill>
              </a:rPr>
              <a:t>redex</a:t>
            </a:r>
            <a:r>
              <a:rPr lang="en-US" smtClean="0"/>
              <a:t>--an expression that can be reduced</a:t>
            </a:r>
          </a:p>
          <a:p>
            <a:pPr lvl="1" eaLnBrk="1" hangingPunct="1"/>
            <a:r>
              <a:rPr lang="en-US" smtClean="0">
                <a:solidFill>
                  <a:srgbClr val="0066FF"/>
                </a:solidFill>
              </a:rPr>
              <a:t>leftmost</a:t>
            </a:r>
            <a:r>
              <a:rPr lang="en-US" smtClean="0"/>
              <a:t>—a redex whose lambda (or primitive function identifier) is textually to the left of all other redexes.</a:t>
            </a:r>
          </a:p>
          <a:p>
            <a:pPr lvl="1" eaLnBrk="1" hangingPunct="1"/>
            <a:r>
              <a:rPr lang="en-US" smtClean="0">
                <a:solidFill>
                  <a:srgbClr val="0066FF"/>
                </a:solidFill>
              </a:rPr>
              <a:t>outermost</a:t>
            </a:r>
            <a:r>
              <a:rPr lang="en-US" smtClean="0"/>
              <a:t>—a redex not contained within any other redex</a:t>
            </a:r>
          </a:p>
          <a:p>
            <a:pPr lvl="1" eaLnBrk="1" hangingPunct="1"/>
            <a:r>
              <a:rPr lang="en-US" smtClean="0">
                <a:solidFill>
                  <a:srgbClr val="0066FF"/>
                </a:solidFill>
              </a:rPr>
              <a:t>innermost</a:t>
            </a:r>
            <a:r>
              <a:rPr lang="en-US" smtClean="0"/>
              <a:t>—a redex that contains no other redex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457200" y="533400"/>
            <a:ext cx="8229600" cy="5516563"/>
          </a:xfrm>
        </p:spPr>
        <p:txBody>
          <a:bodyPr/>
          <a:lstStyle/>
          <a:p>
            <a:pPr eaLnBrk="1" hangingPunct="1">
              <a:buFontTx/>
              <a:buNone/>
            </a:pPr>
            <a:endParaRPr lang="en-US" dirty="0" smtClean="0">
              <a:sym typeface="Symbol" pitchFamily="18" charset="2"/>
            </a:endParaRPr>
          </a:p>
          <a:p>
            <a:pPr eaLnBrk="1" hangingPunct="1">
              <a:buFontTx/>
              <a:buNone/>
            </a:pPr>
            <a:r>
              <a:rPr lang="en-US" dirty="0" smtClean="0">
                <a:solidFill>
                  <a:schemeClr val="hlink"/>
                </a:solidFill>
                <a:sym typeface="Symbol" pitchFamily="18" charset="2"/>
              </a:rPr>
              <a:t></a:t>
            </a:r>
            <a:r>
              <a:rPr lang="en-US" dirty="0" smtClean="0">
                <a:solidFill>
                  <a:schemeClr val="hlink"/>
                </a:solidFill>
              </a:rPr>
              <a:t> x. </a:t>
            </a:r>
            <a:r>
              <a:rPr lang="en-US" dirty="0" smtClean="0">
                <a:solidFill>
                  <a:schemeClr val="hlink"/>
                </a:solidFill>
                <a:sym typeface="Symbol" pitchFamily="18" charset="2"/>
              </a:rPr>
              <a:t></a:t>
            </a:r>
            <a:r>
              <a:rPr lang="en-US" dirty="0" smtClean="0">
                <a:solidFill>
                  <a:schemeClr val="hlink"/>
                </a:solidFill>
              </a:rPr>
              <a:t> y. * (+ x y) 2</a:t>
            </a:r>
          </a:p>
          <a:p>
            <a:pPr eaLnBrk="1" hangingPunct="1">
              <a:buFontTx/>
              <a:buNone/>
            </a:pPr>
            <a:r>
              <a:rPr lang="en-US" dirty="0" smtClean="0"/>
              <a:t> </a:t>
            </a:r>
          </a:p>
          <a:p>
            <a:pPr eaLnBrk="1" hangingPunct="1">
              <a:buFontTx/>
              <a:buNone/>
            </a:pPr>
            <a:r>
              <a:rPr lang="en-US" dirty="0" smtClean="0"/>
              <a:t>the function of x that returns the function of y which returns   *   (+  x  y)  2</a:t>
            </a:r>
          </a:p>
          <a:p>
            <a:pPr eaLnBrk="1" hangingPunct="1">
              <a:buFontTx/>
              <a:buNone/>
            </a:pPr>
            <a:endParaRPr lang="en-US" dirty="0" smtClean="0"/>
          </a:p>
          <a:p>
            <a:pPr eaLnBrk="1" hangingPunct="1">
              <a:buFontTx/>
              <a:buNone/>
            </a:pPr>
            <a:r>
              <a:rPr lang="en-US" sz="2400" dirty="0" smtClean="0"/>
              <a:t>ML:   </a:t>
            </a:r>
          </a:p>
          <a:p>
            <a:pPr eaLnBrk="1" hangingPunct="1">
              <a:buFontTx/>
              <a:buNone/>
            </a:pPr>
            <a:r>
              <a:rPr lang="en-US" sz="2400" dirty="0" err="1" smtClean="0">
                <a:solidFill>
                  <a:srgbClr val="0066FF"/>
                </a:solidFill>
              </a:rPr>
              <a:t>fn</a:t>
            </a:r>
            <a:r>
              <a:rPr lang="en-US" sz="2400" dirty="0" smtClean="0">
                <a:solidFill>
                  <a:srgbClr val="0066FF"/>
                </a:solidFill>
              </a:rPr>
              <a:t> x =&gt; </a:t>
            </a:r>
            <a:r>
              <a:rPr lang="en-US" sz="2400" dirty="0" err="1" smtClean="0">
                <a:solidFill>
                  <a:srgbClr val="0066FF"/>
                </a:solidFill>
              </a:rPr>
              <a:t>fn</a:t>
            </a:r>
            <a:r>
              <a:rPr lang="en-US" sz="2400" dirty="0" smtClean="0">
                <a:solidFill>
                  <a:srgbClr val="0066FF"/>
                </a:solidFill>
              </a:rPr>
              <a:t> y =&gt; (</a:t>
            </a:r>
            <a:r>
              <a:rPr lang="en-US" sz="2400" dirty="0" err="1" smtClean="0">
                <a:solidFill>
                  <a:srgbClr val="0066FF"/>
                </a:solidFill>
              </a:rPr>
              <a:t>x+y</a:t>
            </a:r>
            <a:r>
              <a:rPr lang="en-US" sz="2400" dirty="0" smtClean="0">
                <a:solidFill>
                  <a:srgbClr val="0066FF"/>
                </a:solidFill>
              </a:rPr>
              <a:t>)*</a:t>
            </a:r>
            <a:r>
              <a:rPr lang="en-US" sz="2400" dirty="0" smtClean="0">
                <a:solidFill>
                  <a:srgbClr val="0066FF"/>
                </a:solidFill>
              </a:rPr>
              <a:t>2;    </a:t>
            </a:r>
            <a:r>
              <a:rPr lang="en-US" sz="2400" dirty="0" smtClean="0">
                <a:solidFill>
                  <a:schemeClr val="accent3"/>
                </a:solidFill>
              </a:rPr>
              <a:t>(or fun x y = (</a:t>
            </a:r>
            <a:r>
              <a:rPr lang="en-US" sz="2400" dirty="0" err="1" smtClean="0">
                <a:solidFill>
                  <a:schemeClr val="accent3"/>
                </a:solidFill>
              </a:rPr>
              <a:t>x+y</a:t>
            </a:r>
            <a:r>
              <a:rPr lang="en-US" sz="2400" dirty="0" smtClean="0">
                <a:solidFill>
                  <a:schemeClr val="accent3"/>
                </a:solidFill>
              </a:rPr>
              <a:t>)*2;)</a:t>
            </a:r>
            <a:endParaRPr lang="en-US" sz="2400" dirty="0" smtClean="0">
              <a:solidFill>
                <a:schemeClr val="accent3"/>
              </a:solidFill>
            </a:endParaRPr>
          </a:p>
          <a:p>
            <a:pPr eaLnBrk="1" hangingPunct="1">
              <a:buFontTx/>
              <a:buNone/>
            </a:pPr>
            <a:r>
              <a:rPr lang="en-US" sz="2400" dirty="0" err="1" smtClean="0">
                <a:solidFill>
                  <a:srgbClr val="FF5050"/>
                </a:solidFill>
              </a:rPr>
              <a:t>val</a:t>
            </a:r>
            <a:r>
              <a:rPr lang="en-US" sz="2400" dirty="0" smtClean="0">
                <a:solidFill>
                  <a:srgbClr val="FF5050"/>
                </a:solidFill>
              </a:rPr>
              <a:t> it = </a:t>
            </a:r>
            <a:r>
              <a:rPr lang="en-US" sz="2400" dirty="0" err="1" smtClean="0">
                <a:solidFill>
                  <a:srgbClr val="FF5050"/>
                </a:solidFill>
              </a:rPr>
              <a:t>fn</a:t>
            </a:r>
            <a:r>
              <a:rPr lang="en-US" sz="2400" dirty="0" smtClean="0">
                <a:solidFill>
                  <a:srgbClr val="FF5050"/>
                </a:solidFill>
              </a:rPr>
              <a:t>: </a:t>
            </a:r>
            <a:r>
              <a:rPr lang="en-US" sz="2400" dirty="0" err="1" smtClean="0">
                <a:solidFill>
                  <a:srgbClr val="FF5050"/>
                </a:solidFill>
              </a:rPr>
              <a:t>int</a:t>
            </a:r>
            <a:r>
              <a:rPr lang="en-US" sz="2400" dirty="0" smtClean="0">
                <a:solidFill>
                  <a:srgbClr val="FF5050"/>
                </a:solidFill>
              </a:rPr>
              <a:t> -&gt; </a:t>
            </a:r>
            <a:r>
              <a:rPr lang="en-US" sz="2400" dirty="0" err="1" smtClean="0">
                <a:solidFill>
                  <a:srgbClr val="FF5050"/>
                </a:solidFill>
              </a:rPr>
              <a:t>int</a:t>
            </a:r>
            <a:r>
              <a:rPr lang="en-US" sz="2400" dirty="0" smtClean="0">
                <a:solidFill>
                  <a:srgbClr val="FF5050"/>
                </a:solidFill>
              </a:rPr>
              <a:t> -&gt; </a:t>
            </a:r>
            <a:r>
              <a:rPr lang="en-US" sz="2400" dirty="0" err="1" smtClean="0">
                <a:solidFill>
                  <a:srgbClr val="FF5050"/>
                </a:solidFill>
              </a:rPr>
              <a:t>int</a:t>
            </a:r>
            <a:endParaRPr lang="en-US" sz="2400" dirty="0" smtClean="0">
              <a:solidFill>
                <a:srgbClr val="FF5050"/>
              </a:solidFill>
            </a:endParaRPr>
          </a:p>
          <a:p>
            <a:pPr eaLnBrk="1" hangingPunct="1">
              <a:buFontTx/>
              <a:buNone/>
            </a:pPr>
            <a:r>
              <a:rPr lang="en-US" sz="2400" dirty="0" smtClean="0"/>
              <a:t>Scheme:</a:t>
            </a:r>
            <a:r>
              <a:rPr lang="es-ES" sz="2400" dirty="0" smtClean="0">
                <a:solidFill>
                  <a:srgbClr val="FF5050"/>
                </a:solidFill>
              </a:rPr>
              <a:t> </a:t>
            </a:r>
          </a:p>
          <a:p>
            <a:pPr eaLnBrk="1" hangingPunct="1">
              <a:buFontTx/>
              <a:buNone/>
            </a:pPr>
            <a:r>
              <a:rPr lang="es-ES" sz="2400" dirty="0" smtClean="0">
                <a:solidFill>
                  <a:srgbClr val="0066FF"/>
                </a:solidFill>
              </a:rPr>
              <a:t>(lambda (x) (lambda (y) (* (+x y) 2)))</a:t>
            </a:r>
            <a:endParaRPr lang="en-US" sz="2400" dirty="0" smtClean="0">
              <a:solidFill>
                <a:srgbClr val="0066FF"/>
              </a:solidFill>
            </a:endParaRPr>
          </a:p>
          <a:p>
            <a:pPr eaLnBrk="1" hangingPunct="1">
              <a:buFontTx/>
              <a:buNone/>
            </a:pPr>
            <a:endParaRPr lang="en-US" dirty="0" smtClean="0">
              <a:solidFill>
                <a:srgbClr val="FF505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idx="1"/>
          </p:nvPr>
        </p:nvSpPr>
        <p:spPr>
          <a:xfrm>
            <a:off x="457200" y="1828800"/>
            <a:ext cx="8229600" cy="4297363"/>
          </a:xfrm>
        </p:spPr>
        <p:txBody>
          <a:bodyPr/>
          <a:lstStyle/>
          <a:p>
            <a:pPr eaLnBrk="1" hangingPunct="1"/>
            <a:r>
              <a:rPr lang="en-US" sz="2800" smtClean="0"/>
              <a:t>not all lambda expressions have a normal form</a:t>
            </a:r>
          </a:p>
          <a:p>
            <a:pPr eaLnBrk="1" hangingPunct="1"/>
            <a:r>
              <a:rPr lang="en-US" sz="2800" smtClean="0"/>
              <a:t>lambda calculus has computational power equivalent to Turing machines</a:t>
            </a:r>
          </a:p>
          <a:p>
            <a:pPr eaLnBrk="1" hangingPunct="1"/>
            <a:r>
              <a:rPr lang="en-US" sz="2800" smtClean="0"/>
              <a:t>diamond property (any reduction to a normal form gives an equivalent normal form)</a:t>
            </a:r>
          </a:p>
          <a:p>
            <a:pPr eaLnBrk="1" hangingPunct="1"/>
            <a:r>
              <a:rPr lang="en-US" sz="2800" smtClean="0"/>
              <a:t>there is a strategy that will always yield the normal form if the expression has one</a:t>
            </a:r>
          </a:p>
          <a:p>
            <a:pPr eaLnBrk="1" hangingPunct="1"/>
            <a:endParaRPr lang="en-US" smtClean="0"/>
          </a:p>
        </p:txBody>
      </p:sp>
      <p:sp>
        <p:nvSpPr>
          <p:cNvPr id="91138" name="Rectangle 3"/>
          <p:cNvSpPr>
            <a:spLocks noGrp="1" noChangeArrowheads="1"/>
          </p:cNvSpPr>
          <p:nvPr>
            <p:ph type="title"/>
          </p:nvPr>
        </p:nvSpPr>
        <p:spPr/>
        <p:txBody>
          <a:bodyPr/>
          <a:lstStyle/>
          <a:p>
            <a:pPr eaLnBrk="1" hangingPunct="1"/>
            <a:r>
              <a:rPr lang="en-US" sz="3200" smtClean="0"/>
              <a:t>Summary of important properties of the  Lambda Calculus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pPr lvl="1" eaLnBrk="1" hangingPunct="1"/>
            <a:r>
              <a:rPr lang="en-US" smtClean="0">
                <a:solidFill>
                  <a:srgbClr val="0000FF"/>
                </a:solidFill>
              </a:rPr>
              <a:t>normal order reduction</a:t>
            </a:r>
          </a:p>
          <a:p>
            <a:pPr lvl="2" eaLnBrk="1" hangingPunct="1"/>
            <a:r>
              <a:rPr lang="en-US" smtClean="0"/>
              <a:t>always choose leftmost outermost redex</a:t>
            </a:r>
          </a:p>
          <a:p>
            <a:pPr lvl="2" eaLnBrk="1" hangingPunct="1"/>
            <a:r>
              <a:rPr lang="en-US" smtClean="0">
                <a:solidFill>
                  <a:schemeClr val="hlink"/>
                </a:solidFill>
              </a:rPr>
              <a:t>normal order will yield the normal form if the expression has one</a:t>
            </a:r>
          </a:p>
          <a:p>
            <a:pPr lvl="1" eaLnBrk="1" hangingPunct="1"/>
            <a:r>
              <a:rPr lang="en-US" smtClean="0">
                <a:solidFill>
                  <a:srgbClr val="0000FF"/>
                </a:solidFill>
              </a:rPr>
              <a:t>applicative order</a:t>
            </a:r>
          </a:p>
          <a:p>
            <a:pPr lvl="2" eaLnBrk="1" hangingPunct="1"/>
            <a:r>
              <a:rPr lang="en-US" smtClean="0"/>
              <a:t>always choose leftmost innermost redex</a:t>
            </a:r>
          </a:p>
          <a:p>
            <a:pPr lvl="2" eaLnBrk="1" hangingPunct="1"/>
            <a:r>
              <a:rPr lang="en-US" smtClean="0"/>
              <a:t>like call-by-value parameter passing</a:t>
            </a:r>
          </a:p>
        </p:txBody>
      </p:sp>
      <p:sp>
        <p:nvSpPr>
          <p:cNvPr id="92162" name="Rectangle 2"/>
          <p:cNvSpPr>
            <a:spLocks noGrp="1" noChangeArrowheads="1"/>
          </p:cNvSpPr>
          <p:nvPr>
            <p:ph type="title"/>
          </p:nvPr>
        </p:nvSpPr>
        <p:spPr/>
        <p:txBody>
          <a:bodyPr/>
          <a:lstStyle/>
          <a:p>
            <a:pPr eaLnBrk="1" hangingPunct="1"/>
            <a:r>
              <a:rPr lang="en-US" dirty="0" smtClean="0"/>
              <a:t>Two reduction strategies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eaLnBrk="1" hangingPunct="1">
              <a:lnSpc>
                <a:spcPct val="90000"/>
              </a:lnSpc>
            </a:pPr>
            <a:r>
              <a:rPr lang="en-US" sz="2800" smtClean="0">
                <a:solidFill>
                  <a:schemeClr val="hlink"/>
                </a:solidFill>
              </a:rPr>
              <a:t>Normal order</a:t>
            </a:r>
            <a:r>
              <a:rPr lang="en-US" sz="2800" smtClean="0"/>
              <a:t> corresponds to </a:t>
            </a:r>
            <a:r>
              <a:rPr lang="en-US" sz="2800" smtClean="0">
                <a:solidFill>
                  <a:srgbClr val="0066FF"/>
                </a:solidFill>
              </a:rPr>
              <a:t>call by name</a:t>
            </a:r>
            <a:r>
              <a:rPr lang="en-US" sz="2800" smtClean="0"/>
              <a:t>  </a:t>
            </a:r>
          </a:p>
          <a:p>
            <a:pPr lvl="1" eaLnBrk="1" hangingPunct="1">
              <a:lnSpc>
                <a:spcPct val="90000"/>
              </a:lnSpc>
            </a:pPr>
            <a:r>
              <a:rPr lang="en-US" sz="2400" smtClean="0"/>
              <a:t>parameter is passed as unevaluated expression that is evaluated in the body of the function being executed each time the corresponding formal parameter is referenced.</a:t>
            </a:r>
          </a:p>
          <a:p>
            <a:pPr eaLnBrk="1" hangingPunct="1">
              <a:lnSpc>
                <a:spcPct val="90000"/>
              </a:lnSpc>
            </a:pPr>
            <a:r>
              <a:rPr lang="en-US" sz="2800" smtClean="0">
                <a:solidFill>
                  <a:schemeClr val="hlink"/>
                </a:solidFill>
              </a:rPr>
              <a:t>Applicative order</a:t>
            </a:r>
            <a:r>
              <a:rPr lang="en-US" sz="2800" smtClean="0"/>
              <a:t> corresponds to </a:t>
            </a:r>
            <a:r>
              <a:rPr lang="en-US" sz="2800" smtClean="0">
                <a:solidFill>
                  <a:srgbClr val="0066FF"/>
                </a:solidFill>
              </a:rPr>
              <a:t>call by value</a:t>
            </a:r>
          </a:p>
          <a:p>
            <a:pPr lvl="1" eaLnBrk="1" hangingPunct="1">
              <a:lnSpc>
                <a:spcPct val="90000"/>
              </a:lnSpc>
            </a:pPr>
            <a:r>
              <a:rPr lang="en-US" sz="2400" smtClean="0"/>
              <a:t>an argument to a function is evaluated before the function is applied.</a:t>
            </a:r>
          </a:p>
        </p:txBody>
      </p:sp>
      <p:sp>
        <p:nvSpPr>
          <p:cNvPr id="93186" name="Rectangle 2"/>
          <p:cNvSpPr>
            <a:spLocks noGrp="1" noChangeArrowheads="1"/>
          </p:cNvSpPr>
          <p:nvPr>
            <p:ph type="title"/>
          </p:nvPr>
        </p:nvSpPr>
        <p:spPr/>
        <p:txBody>
          <a:bodyPr/>
          <a:lstStyle/>
          <a:p>
            <a:pPr eaLnBrk="1" hangingPunct="1"/>
            <a:r>
              <a:rPr lang="en-US" sz="3200" smtClean="0"/>
              <a:t>Connection between reduction strategies and parameter passing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381000" y="1447800"/>
            <a:ext cx="8229600" cy="4876800"/>
          </a:xfrm>
        </p:spPr>
        <p:txBody>
          <a:bodyPr/>
          <a:lstStyle/>
          <a:p>
            <a:pPr eaLnBrk="1" hangingPunct="1">
              <a:buFontTx/>
              <a:buNone/>
            </a:pPr>
            <a:r>
              <a:rPr lang="en-US" sz="2800" smtClean="0">
                <a:solidFill>
                  <a:srgbClr val="0000FF"/>
                </a:solidFill>
              </a:rPr>
              <a:t>fun zero x = 0;</a:t>
            </a:r>
          </a:p>
          <a:p>
            <a:pPr eaLnBrk="1" hangingPunct="1">
              <a:buFontTx/>
              <a:buNone/>
            </a:pPr>
            <a:r>
              <a:rPr lang="en-US" smtClean="0"/>
              <a:t> (* </a:t>
            </a:r>
            <a:r>
              <a:rPr lang="en-US" smtClean="0">
                <a:sym typeface="Symbol" pitchFamily="18" charset="2"/>
              </a:rPr>
              <a:t></a:t>
            </a:r>
            <a:r>
              <a:rPr lang="en-US" sz="2800" smtClean="0"/>
              <a:t> x. 0 *)</a:t>
            </a:r>
          </a:p>
          <a:p>
            <a:pPr eaLnBrk="1" hangingPunct="1">
              <a:buFontTx/>
              <a:buNone/>
            </a:pPr>
            <a:endParaRPr lang="en-US" sz="2800" smtClean="0">
              <a:solidFill>
                <a:srgbClr val="0000FF"/>
              </a:solidFill>
            </a:endParaRPr>
          </a:p>
          <a:p>
            <a:pPr eaLnBrk="1" hangingPunct="1">
              <a:buFontTx/>
              <a:buNone/>
            </a:pPr>
            <a:r>
              <a:rPr lang="en-US" sz="2800" smtClean="0">
                <a:solidFill>
                  <a:srgbClr val="0000FF"/>
                </a:solidFill>
              </a:rPr>
              <a:t>zero (expression_requiring_long_computation);</a:t>
            </a:r>
          </a:p>
          <a:p>
            <a:pPr eaLnBrk="1" hangingPunct="1">
              <a:buFontTx/>
              <a:buNone/>
            </a:pPr>
            <a:endParaRPr lang="en-US" sz="2800" smtClean="0">
              <a:solidFill>
                <a:srgbClr val="0000FF"/>
              </a:solidFill>
            </a:endParaRPr>
          </a:p>
          <a:p>
            <a:pPr eaLnBrk="1" hangingPunct="1">
              <a:buFontTx/>
              <a:buNone/>
            </a:pPr>
            <a:r>
              <a:rPr lang="en-US" sz="2800" smtClean="0"/>
              <a:t>normal order:  gives 0 immediately</a:t>
            </a:r>
          </a:p>
          <a:p>
            <a:pPr eaLnBrk="1" hangingPunct="1">
              <a:buFontTx/>
              <a:buNone/>
            </a:pPr>
            <a:r>
              <a:rPr lang="en-US" sz="2800" smtClean="0"/>
              <a:t>applicative order: gives 0 after evaluating expression</a:t>
            </a:r>
          </a:p>
          <a:p>
            <a:pPr eaLnBrk="1" hangingPunct="1">
              <a:buFontTx/>
              <a:buNone/>
            </a:pPr>
            <a:endParaRPr lang="en-US" sz="2800" smtClean="0"/>
          </a:p>
        </p:txBody>
      </p:sp>
      <p:sp>
        <p:nvSpPr>
          <p:cNvPr id="94210" name="Rectangle 2"/>
          <p:cNvSpPr>
            <a:spLocks noGrp="1" noChangeArrowheads="1"/>
          </p:cNvSpPr>
          <p:nvPr>
            <p:ph type="title"/>
          </p:nvPr>
        </p:nvSpPr>
        <p:spPr/>
        <p:txBody>
          <a:bodyPr/>
          <a:lstStyle/>
          <a:p>
            <a:pPr eaLnBrk="1" hangingPunct="1"/>
            <a:r>
              <a:rPr lang="en-US" sz="3200" smtClean="0"/>
              <a:t>Example of normal vs applicative order reduction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idx="1"/>
          </p:nvPr>
        </p:nvSpPr>
        <p:spPr>
          <a:xfrm>
            <a:off x="457200" y="609600"/>
            <a:ext cx="8229600" cy="5516563"/>
          </a:xfrm>
        </p:spPr>
        <p:txBody>
          <a:bodyPr rtlCol="0">
            <a:normAutofit/>
          </a:bodyPr>
          <a:lstStyle/>
          <a:p>
            <a:pPr eaLnBrk="1" fontAlgn="auto" hangingPunct="1">
              <a:spcAft>
                <a:spcPts val="0"/>
              </a:spcAft>
              <a:buFontTx/>
              <a:buNone/>
              <a:defRPr/>
            </a:pPr>
            <a:r>
              <a:rPr lang="en-US" smtClean="0">
                <a:solidFill>
                  <a:srgbClr val="0000FF"/>
                </a:solidFill>
              </a:rPr>
              <a:t>fun zero x = 0;  </a:t>
            </a:r>
          </a:p>
          <a:p>
            <a:pPr eaLnBrk="1" fontAlgn="auto" hangingPunct="1">
              <a:spcAft>
                <a:spcPts val="0"/>
              </a:spcAft>
              <a:buFontTx/>
              <a:buNone/>
              <a:defRPr/>
            </a:pPr>
            <a:endParaRPr lang="en-US" smtClean="0"/>
          </a:p>
          <a:p>
            <a:pPr eaLnBrk="1" fontAlgn="auto" hangingPunct="1">
              <a:spcAft>
                <a:spcPts val="0"/>
              </a:spcAft>
              <a:buFontTx/>
              <a:buNone/>
              <a:defRPr/>
            </a:pPr>
            <a:r>
              <a:rPr lang="en-US" smtClean="0">
                <a:solidFill>
                  <a:srgbClr val="0000FF"/>
                </a:solidFill>
              </a:rPr>
              <a:t>zero( 3/0)</a:t>
            </a:r>
            <a:r>
              <a:rPr lang="en-US" smtClean="0"/>
              <a:t>  </a:t>
            </a:r>
          </a:p>
          <a:p>
            <a:pPr eaLnBrk="1" fontAlgn="auto" hangingPunct="1">
              <a:spcAft>
                <a:spcPts val="0"/>
              </a:spcAft>
              <a:buFontTx/>
              <a:buNone/>
              <a:defRPr/>
            </a:pPr>
            <a:r>
              <a:rPr lang="en-US" smtClean="0"/>
              <a:t>normal order gives 0</a:t>
            </a:r>
          </a:p>
          <a:p>
            <a:pPr eaLnBrk="1" fontAlgn="auto" hangingPunct="1">
              <a:spcAft>
                <a:spcPts val="0"/>
              </a:spcAft>
              <a:buFontTx/>
              <a:buNone/>
              <a:defRPr/>
            </a:pPr>
            <a:r>
              <a:rPr lang="en-US" smtClean="0"/>
              <a:t>applicative order result is undefined.   </a:t>
            </a:r>
          </a:p>
          <a:p>
            <a:pPr eaLnBrk="1" fontAlgn="auto" hangingPunct="1">
              <a:spcAft>
                <a:spcPts val="0"/>
              </a:spcAft>
              <a:buFontTx/>
              <a:buNone/>
              <a:defRPr/>
            </a:pPr>
            <a:r>
              <a:rPr lang="en-US" smtClean="0"/>
              <a:t> (In ML, this will throw a runtime exception)</a:t>
            </a:r>
          </a:p>
          <a:p>
            <a:pPr eaLnBrk="1" fontAlgn="auto" hangingPunct="1">
              <a:spcAft>
                <a:spcPts val="0"/>
              </a:spcAft>
              <a:buFontTx/>
              <a:buNone/>
              <a:defRPr/>
            </a:pPr>
            <a:endParaRPr lang="en-US" smtClean="0"/>
          </a:p>
          <a:p>
            <a:pPr eaLnBrk="1" fontAlgn="auto" hangingPunct="1">
              <a:spcAft>
                <a:spcPts val="0"/>
              </a:spcAft>
              <a:buFontTx/>
              <a:buNone/>
              <a:defRPr/>
            </a:pPr>
            <a:r>
              <a:rPr lang="en-US" smtClean="0">
                <a:solidFill>
                  <a:schemeClr val="hlink"/>
                </a:solidFill>
              </a:rPr>
              <a:t>strict</a:t>
            </a:r>
            <a:r>
              <a:rPr lang="en-US" smtClean="0">
                <a:solidFill>
                  <a:srgbClr val="66FF33"/>
                </a:solidFill>
              </a:rPr>
              <a:t> </a:t>
            </a:r>
            <a:r>
              <a:rPr lang="en-US" smtClean="0"/>
              <a:t>-- function defined only if all arguments defined</a:t>
            </a:r>
            <a:br>
              <a:rPr lang="en-US" smtClean="0"/>
            </a:br>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457200" y="1676400"/>
            <a:ext cx="8229600" cy="4906963"/>
          </a:xfrm>
        </p:spPr>
        <p:txBody>
          <a:bodyPr/>
          <a:lstStyle/>
          <a:p>
            <a:pPr eaLnBrk="1" hangingPunct="1">
              <a:buFontTx/>
              <a:buNone/>
            </a:pPr>
            <a:r>
              <a:rPr lang="en-US" smtClean="0"/>
              <a:t>fun sqr x = x*x;</a:t>
            </a:r>
          </a:p>
          <a:p>
            <a:pPr eaLnBrk="1" hangingPunct="1">
              <a:buFontTx/>
              <a:buNone/>
            </a:pPr>
            <a:endParaRPr lang="en-US" smtClean="0"/>
          </a:p>
        </p:txBody>
      </p:sp>
      <p:sp>
        <p:nvSpPr>
          <p:cNvPr id="1050626" name="Rectangle 2"/>
          <p:cNvSpPr>
            <a:spLocks noGrp="1" noChangeArrowheads="1"/>
          </p:cNvSpPr>
          <p:nvPr>
            <p:ph type="title"/>
          </p:nvPr>
        </p:nvSpPr>
        <p:spPr>
          <a:xfrm>
            <a:off x="457200" y="274638"/>
            <a:ext cx="8229600" cy="944562"/>
          </a:xfrm>
        </p:spPr>
        <p:txBody>
          <a:bodyPr rtlCol="0">
            <a:normAutofit fontScale="90000"/>
          </a:bodyPr>
          <a:lstStyle/>
          <a:p>
            <a:pPr eaLnBrk="1" fontAlgn="auto" hangingPunct="1">
              <a:spcAft>
                <a:spcPts val="0"/>
              </a:spcAft>
              <a:defRPr/>
            </a:pPr>
            <a:r>
              <a:rPr lang="en-US" sz="3200" smtClean="0"/>
              <a:t>Another example of normal vs applicative order reduction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457200" y="1600200"/>
            <a:ext cx="8229600" cy="4953000"/>
          </a:xfrm>
        </p:spPr>
        <p:txBody>
          <a:bodyPr/>
          <a:lstStyle/>
          <a:p>
            <a:pPr eaLnBrk="1" hangingPunct="1">
              <a:lnSpc>
                <a:spcPct val="90000"/>
              </a:lnSpc>
              <a:buFontTx/>
              <a:buNone/>
            </a:pPr>
            <a:r>
              <a:rPr lang="en-US" smtClean="0"/>
              <a:t>sqr(sqr(sqr(2)));</a:t>
            </a:r>
          </a:p>
          <a:p>
            <a:pPr eaLnBrk="1" hangingPunct="1">
              <a:lnSpc>
                <a:spcPct val="90000"/>
              </a:lnSpc>
              <a:buFontTx/>
              <a:buNone/>
            </a:pPr>
            <a:r>
              <a:rPr lang="en-US" smtClean="0"/>
              <a:t>= sqr(sqr(2)) * sqr(sqr(2))</a:t>
            </a:r>
          </a:p>
          <a:p>
            <a:pPr eaLnBrk="1" hangingPunct="1">
              <a:lnSpc>
                <a:spcPct val="90000"/>
              </a:lnSpc>
              <a:buFontTx/>
              <a:buNone/>
            </a:pPr>
            <a:r>
              <a:rPr lang="en-US" smtClean="0"/>
              <a:t>= (sqr(2) * sqr(2)) * sqr(sqr(2))</a:t>
            </a:r>
          </a:p>
          <a:p>
            <a:pPr eaLnBrk="1" hangingPunct="1">
              <a:lnSpc>
                <a:spcPct val="90000"/>
              </a:lnSpc>
              <a:buFontTx/>
              <a:buNone/>
            </a:pPr>
            <a:r>
              <a:rPr lang="en-US" smtClean="0"/>
              <a:t>= (2*2) * sqr(2)) * sqr(sqr(2))</a:t>
            </a:r>
          </a:p>
          <a:p>
            <a:pPr eaLnBrk="1" hangingPunct="1">
              <a:lnSpc>
                <a:spcPct val="90000"/>
              </a:lnSpc>
              <a:buFontTx/>
              <a:buNone/>
            </a:pPr>
            <a:r>
              <a:rPr lang="en-US" smtClean="0"/>
              <a:t>= 4 * sqr(2)) * sqr(sqr(2))</a:t>
            </a:r>
          </a:p>
          <a:p>
            <a:pPr eaLnBrk="1" hangingPunct="1">
              <a:lnSpc>
                <a:spcPct val="90000"/>
              </a:lnSpc>
              <a:buFontTx/>
              <a:buNone/>
            </a:pPr>
            <a:r>
              <a:rPr lang="en-US" smtClean="0"/>
              <a:t>= 4 * (2*2) * sqr(sqr(2))</a:t>
            </a:r>
          </a:p>
          <a:p>
            <a:pPr eaLnBrk="1" hangingPunct="1">
              <a:lnSpc>
                <a:spcPct val="90000"/>
              </a:lnSpc>
              <a:buFontTx/>
              <a:buNone/>
            </a:pPr>
            <a:r>
              <a:rPr lang="en-US" smtClean="0"/>
              <a:t>…</a:t>
            </a:r>
          </a:p>
          <a:p>
            <a:pPr eaLnBrk="1" hangingPunct="1">
              <a:lnSpc>
                <a:spcPct val="90000"/>
              </a:lnSpc>
              <a:buFontTx/>
              <a:buNone/>
            </a:pPr>
            <a:r>
              <a:rPr lang="en-US" smtClean="0">
                <a:solidFill>
                  <a:srgbClr val="0000FF"/>
                </a:solidFill>
              </a:rPr>
              <a:t>We evaluate sqr(sqr(2)) twice, sqr(2) four times, etc.</a:t>
            </a:r>
          </a:p>
        </p:txBody>
      </p:sp>
      <p:sp>
        <p:nvSpPr>
          <p:cNvPr id="97282" name="Rectangle 2"/>
          <p:cNvSpPr>
            <a:spLocks noGrp="1" noChangeArrowheads="1"/>
          </p:cNvSpPr>
          <p:nvPr>
            <p:ph type="title"/>
          </p:nvPr>
        </p:nvSpPr>
        <p:spPr/>
        <p:txBody>
          <a:bodyPr/>
          <a:lstStyle/>
          <a:p>
            <a:pPr eaLnBrk="1" hangingPunct="1"/>
            <a:r>
              <a:rPr lang="en-US" dirty="0" smtClean="0"/>
              <a:t>Normal order reduction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lstStyle/>
          <a:p>
            <a:pPr eaLnBrk="1" hangingPunct="1">
              <a:lnSpc>
                <a:spcPct val="90000"/>
              </a:lnSpc>
              <a:buFontTx/>
              <a:buNone/>
            </a:pPr>
            <a:r>
              <a:rPr lang="en-US" smtClean="0">
                <a:solidFill>
                  <a:srgbClr val="0000FF"/>
                </a:solidFill>
              </a:rPr>
              <a:t>sqr(sqr(sqr(2)));</a:t>
            </a:r>
          </a:p>
          <a:p>
            <a:pPr eaLnBrk="1" hangingPunct="1">
              <a:lnSpc>
                <a:spcPct val="90000"/>
              </a:lnSpc>
              <a:buFontTx/>
              <a:buNone/>
            </a:pPr>
            <a:r>
              <a:rPr lang="en-US" smtClean="0"/>
              <a:t>= sqr(sqr(2*2))</a:t>
            </a:r>
          </a:p>
          <a:p>
            <a:pPr eaLnBrk="1" hangingPunct="1">
              <a:lnSpc>
                <a:spcPct val="90000"/>
              </a:lnSpc>
              <a:buFontTx/>
              <a:buNone/>
            </a:pPr>
            <a:r>
              <a:rPr lang="en-US" smtClean="0"/>
              <a:t>= sqr(sqr(4))</a:t>
            </a:r>
          </a:p>
          <a:p>
            <a:pPr eaLnBrk="1" hangingPunct="1">
              <a:lnSpc>
                <a:spcPct val="90000"/>
              </a:lnSpc>
              <a:buFontTx/>
              <a:buNone/>
            </a:pPr>
            <a:r>
              <a:rPr lang="en-US" smtClean="0"/>
              <a:t>= sqr(4*4)</a:t>
            </a:r>
          </a:p>
          <a:p>
            <a:pPr eaLnBrk="1" hangingPunct="1">
              <a:lnSpc>
                <a:spcPct val="90000"/>
              </a:lnSpc>
              <a:buFontTx/>
              <a:buNone/>
            </a:pPr>
            <a:r>
              <a:rPr lang="en-US" smtClean="0"/>
              <a:t>= sqr(16)</a:t>
            </a:r>
          </a:p>
          <a:p>
            <a:pPr eaLnBrk="1" hangingPunct="1">
              <a:lnSpc>
                <a:spcPct val="90000"/>
              </a:lnSpc>
              <a:buFontTx/>
              <a:buNone/>
            </a:pPr>
            <a:r>
              <a:rPr lang="en-US" smtClean="0"/>
              <a:t>= 16*16</a:t>
            </a:r>
          </a:p>
          <a:p>
            <a:pPr eaLnBrk="1" hangingPunct="1">
              <a:lnSpc>
                <a:spcPct val="90000"/>
              </a:lnSpc>
              <a:buFontTx/>
              <a:buNone/>
            </a:pPr>
            <a:r>
              <a:rPr lang="en-US" smtClean="0"/>
              <a:t>= 256</a:t>
            </a:r>
            <a:endParaRPr lang="en-US" sz="3600" smtClean="0"/>
          </a:p>
          <a:p>
            <a:pPr lvl="1" eaLnBrk="1" hangingPunct="1">
              <a:lnSpc>
                <a:spcPct val="90000"/>
              </a:lnSpc>
              <a:buFontTx/>
              <a:buNone/>
            </a:pPr>
            <a:r>
              <a:rPr lang="en-US" sz="3200" smtClean="0"/>
              <a:t>	</a:t>
            </a:r>
          </a:p>
        </p:txBody>
      </p:sp>
      <p:sp>
        <p:nvSpPr>
          <p:cNvPr id="98306" name="Rectangle 2"/>
          <p:cNvSpPr>
            <a:spLocks noGrp="1" noChangeArrowheads="1"/>
          </p:cNvSpPr>
          <p:nvPr>
            <p:ph type="title"/>
          </p:nvPr>
        </p:nvSpPr>
        <p:spPr/>
        <p:txBody>
          <a:bodyPr/>
          <a:lstStyle/>
          <a:p>
            <a:pPr eaLnBrk="1" hangingPunct="1"/>
            <a:r>
              <a:rPr lang="en-US" dirty="0" smtClean="0"/>
              <a:t>Applicative order reduction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304800" y="762000"/>
            <a:ext cx="8229600" cy="4525963"/>
          </a:xfrm>
        </p:spPr>
        <p:txBody>
          <a:bodyPr>
            <a:normAutofit fontScale="92500"/>
          </a:bodyPr>
          <a:lstStyle/>
          <a:p>
            <a:pPr eaLnBrk="1" hangingPunct="1"/>
            <a:r>
              <a:rPr lang="en-US" sz="3600" dirty="0" smtClean="0"/>
              <a:t>Clearly, the best approach depends on the situation</a:t>
            </a:r>
          </a:p>
          <a:p>
            <a:pPr eaLnBrk="1" hangingPunct="1"/>
            <a:r>
              <a:rPr lang="en-US" sz="3600" dirty="0" smtClean="0"/>
              <a:t>ML uses applicative order reduction</a:t>
            </a:r>
          </a:p>
          <a:p>
            <a:pPr eaLnBrk="1" hangingPunct="1"/>
            <a:r>
              <a:rPr lang="en-US" sz="3600" dirty="0" smtClean="0"/>
              <a:t>Scheme uses applicative order reduction</a:t>
            </a:r>
          </a:p>
          <a:p>
            <a:pPr eaLnBrk="1" hangingPunct="1">
              <a:buFont typeface="Arial" charset="0"/>
              <a:buNone/>
            </a:pPr>
            <a:endParaRPr lang="en-US" sz="3600" dirty="0" smtClean="0"/>
          </a:p>
          <a:p>
            <a:pPr eaLnBrk="1" hangingPunct="1"/>
            <a:r>
              <a:rPr lang="en-US" sz="3600" dirty="0" smtClean="0">
                <a:solidFill>
                  <a:schemeClr val="accent1"/>
                </a:solidFill>
              </a:rPr>
              <a:t>But, there is another alternative for functional languages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pPr eaLnBrk="1" hangingPunct="1">
              <a:buFontTx/>
              <a:buNone/>
            </a:pPr>
            <a:r>
              <a:rPr lang="en-US" sz="2800" smtClean="0"/>
              <a:t>Like normal order, but introduce pointer to expression (rather than copying it) and evaluate it only once, when its value is needed</a:t>
            </a:r>
          </a:p>
          <a:p>
            <a:pPr eaLnBrk="1" hangingPunct="1">
              <a:buFontTx/>
              <a:buNone/>
            </a:pPr>
            <a:r>
              <a:rPr lang="en-US" sz="2800" smtClean="0"/>
              <a:t>Also called graph reduction</a:t>
            </a:r>
          </a:p>
        </p:txBody>
      </p:sp>
      <p:sp>
        <p:nvSpPr>
          <p:cNvPr id="100354" name="Rectangle 2"/>
          <p:cNvSpPr>
            <a:spLocks noGrp="1" noChangeArrowheads="1"/>
          </p:cNvSpPr>
          <p:nvPr>
            <p:ph type="title"/>
          </p:nvPr>
        </p:nvSpPr>
        <p:spPr/>
        <p:txBody>
          <a:bodyPr/>
          <a:lstStyle/>
          <a:p>
            <a:pPr eaLnBrk="1" hangingPunct="1"/>
            <a:r>
              <a:rPr lang="en-US" sz="4000" dirty="0" smtClean="0"/>
              <a:t>Lazy Evaluation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17621</TotalTime>
  <Words>4325</Words>
  <Application>Microsoft Office PowerPoint</Application>
  <PresentationFormat>On-screen Show (4:3)</PresentationFormat>
  <Paragraphs>895</Paragraphs>
  <Slides>134</Slides>
  <Notes>5</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Concourse</vt:lpstr>
      <vt:lpstr>COP5556 Programming Language Principles</vt:lpstr>
      <vt:lpstr>Reading</vt:lpstr>
      <vt:lpstr>Lambda Calculus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syntax for the lambda calculus (SK)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lambda expressions</vt:lpstr>
      <vt:lpstr>Delta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Beta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Alpha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Eta conversion</vt:lpstr>
      <vt:lpstr>Normal form</vt:lpstr>
      <vt:lpstr>Some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important properties of the  Lambda Calculus</vt:lpstr>
      <vt:lpstr>Two reduction strategies</vt:lpstr>
      <vt:lpstr>Connection between reduction strategies and parameter passing</vt:lpstr>
      <vt:lpstr>Example of normal vs applicative order reduction</vt:lpstr>
      <vt:lpstr>PowerPoint Presentation</vt:lpstr>
      <vt:lpstr>Another example of normal vs applicative order reduction</vt:lpstr>
      <vt:lpstr>Normal order reduction</vt:lpstr>
      <vt:lpstr>Applicative order reduction</vt:lpstr>
      <vt:lpstr>PowerPoint Presentation</vt:lpstr>
      <vt:lpstr>Lazy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Lazy evaluation</vt:lpstr>
      <vt:lpstr>Lazy evaluation allows infinite data structures</vt:lpstr>
      <vt:lpstr>Example:</vt:lpstr>
      <vt:lpstr>Example:</vt:lpstr>
      <vt:lpstr>Example:</vt:lpstr>
      <vt:lpstr>Example:</vt:lpstr>
      <vt:lpstr>PowerPoint Presentation</vt:lpstr>
      <vt:lpstr>PowerPoint Presentation</vt:lpstr>
      <vt:lpstr>PowerPoint Presentation</vt:lpstr>
      <vt:lpstr>Example: booleans and conditionals </vt:lpstr>
      <vt:lpstr>PowerPoint Presentation</vt:lpstr>
      <vt:lpstr>PowerPoint Presentation</vt:lpstr>
      <vt:lpstr>What about recursive functions?</vt:lpstr>
      <vt:lpstr>Example: Factorial</vt:lpstr>
      <vt:lpstr>PowerPoint Presentation</vt:lpstr>
      <vt:lpstr>PowerPoint Presentation</vt:lpstr>
      <vt:lpstr>Aside on fixed points</vt:lpstr>
      <vt:lpstr>PowerPoint Presentation</vt:lpstr>
      <vt:lpstr>PowerPoint Presentation</vt:lpstr>
      <vt:lpstr>Y-combinator</vt:lpstr>
      <vt:lpstr>Proof that Y f = f (Y f) </vt:lpstr>
      <vt:lpstr>Proof that Y f = f (Y f) </vt:lpstr>
      <vt:lpstr>Proof that Y f = f (Y f) </vt:lpstr>
      <vt:lpstr>Proof that Y f = f (Y f) </vt:lpstr>
      <vt:lpstr>Proof that Y f = f (Y f) </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CISE DEPT</dc:creator>
  <cp:lastModifiedBy>Beverly Sanders</cp:lastModifiedBy>
  <cp:revision>1027</cp:revision>
  <cp:lastPrinted>2015-02-20T15:04:14Z</cp:lastPrinted>
  <dcterms:created xsi:type="dcterms:W3CDTF">2007-09-27T19:44:50Z</dcterms:created>
  <dcterms:modified xsi:type="dcterms:W3CDTF">2017-03-01T15:03:13Z</dcterms:modified>
</cp:coreProperties>
</file>