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50"/>
  </p:notesMasterIdLst>
  <p:handoutMasterIdLst>
    <p:handoutMasterId r:id="rId51"/>
  </p:handoutMasterIdLst>
  <p:sldIdLst>
    <p:sldId id="338" r:id="rId2"/>
    <p:sldId id="348" r:id="rId3"/>
    <p:sldId id="335" r:id="rId4"/>
    <p:sldId id="290" r:id="rId5"/>
    <p:sldId id="291" r:id="rId6"/>
    <p:sldId id="292" r:id="rId7"/>
    <p:sldId id="293" r:id="rId8"/>
    <p:sldId id="294" r:id="rId9"/>
    <p:sldId id="295" r:id="rId10"/>
    <p:sldId id="341" r:id="rId11"/>
    <p:sldId id="296" r:id="rId12"/>
    <p:sldId id="297" r:id="rId13"/>
    <p:sldId id="298" r:id="rId14"/>
    <p:sldId id="339" r:id="rId15"/>
    <p:sldId id="340" r:id="rId16"/>
    <p:sldId id="299" r:id="rId17"/>
    <p:sldId id="300" r:id="rId18"/>
    <p:sldId id="301" r:id="rId19"/>
    <p:sldId id="302" r:id="rId20"/>
    <p:sldId id="303" r:id="rId21"/>
    <p:sldId id="342" r:id="rId22"/>
    <p:sldId id="344" r:id="rId23"/>
    <p:sldId id="345" r:id="rId24"/>
    <p:sldId id="352" r:id="rId25"/>
    <p:sldId id="346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8" r:id="rId34"/>
    <p:sldId id="324" r:id="rId35"/>
    <p:sldId id="349" r:id="rId36"/>
    <p:sldId id="347" r:id="rId37"/>
    <p:sldId id="319" r:id="rId38"/>
    <p:sldId id="354" r:id="rId39"/>
    <p:sldId id="355" r:id="rId40"/>
    <p:sldId id="313" r:id="rId41"/>
    <p:sldId id="314" r:id="rId42"/>
    <p:sldId id="356" r:id="rId43"/>
    <p:sldId id="315" r:id="rId44"/>
    <p:sldId id="325" r:id="rId45"/>
    <p:sldId id="336" r:id="rId46"/>
    <p:sldId id="350" r:id="rId47"/>
    <p:sldId id="351" r:id="rId48"/>
    <p:sldId id="323" r:id="rId4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7" autoAdjust="0"/>
  </p:normalViewPr>
  <p:slideViewPr>
    <p:cSldViewPr>
      <p:cViewPr>
        <p:scale>
          <a:sx n="73" d="100"/>
          <a:sy n="73" d="100"/>
        </p:scale>
        <p:origin x="-1570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5F7EDD-499F-450D-929F-99F7C3332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3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679CEE-C4CE-4208-98CE-3CD562E16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0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79CEE-C4CE-4208-98CE-3CD562E167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8B856-AF66-4D4B-BEA1-7B29D68EE23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Give a name to non-final states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8B856-AF66-4D4B-BEA1-7B29D68EE23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Give a name to non-final states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Stores</a:t>
            </a:r>
            <a:r>
              <a:rPr lang="en-US" baseline="0" dirty="0" smtClean="0"/>
              <a:t> program source text in char array </a:t>
            </a:r>
            <a:r>
              <a:rPr lang="en-US" baseline="0" dirty="0" err="1" smtClean="0"/>
              <a:t>inputChars</a:t>
            </a:r>
            <a:r>
              <a:rPr lang="en-US" baseline="0" dirty="0" smtClean="0"/>
              <a:t>.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79CEE-C4CE-4208-98CE-3CD562E1672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73F0E-EA3D-45A6-923C-67E91698DE05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simple languages, may be possible to do everything in one pass.   A one-pass compiler may be more efficient, but is more difficult to maintain.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79CEE-C4CE-4208-98CE-3CD562E167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DAAE2-CB97-4241-8002-0D15A0EF1DC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smtClean="0"/>
              <a:t>A reserved word cannot be used as an identifier.  A keyword is a reserved word that is defined in programming  lang.   Often, all reserved words are also keywords.  Java has some reserved words that might become keywords in the future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a compiler, </a:t>
            </a:r>
            <a:r>
              <a:rPr lang="en-US" sz="1200" dirty="0" smtClean="0"/>
              <a:t>Σ is usually</a:t>
            </a:r>
            <a:r>
              <a:rPr lang="en-US" sz="1200" baseline="0" dirty="0" smtClean="0"/>
              <a:t> the 128 char set of </a:t>
            </a:r>
            <a:r>
              <a:rPr lang="en-US" sz="1200" baseline="0" dirty="0" err="1" smtClean="0"/>
              <a:t>ascii</a:t>
            </a:r>
            <a:r>
              <a:rPr lang="en-US" sz="1200" baseline="0" dirty="0" smtClean="0"/>
              <a:t> characters.  Java and other more modern languages use the Unicode character set.</a:t>
            </a:r>
          </a:p>
          <a:p>
            <a:endParaRPr lang="en-US" sz="120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79CEE-C4CE-4208-98CE-3CD562E167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4761C-78DD-4552-91D9-94341FD68FD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E890C-4FE1-4FD1-A09C-6201114DA25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/>
              <a:t>tokenize= convert string into sequence of tokens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79CEE-C4CE-4208-98CE-3CD562E1672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3096E-AE17-430F-A82B-5049FB3D7D4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In the past, scanners would by highly optimized for good I/O performance, for example buffering input.  Now, this isn’t an issue:  A compiler written in Java, for example could take advantage of the </a:t>
            </a:r>
            <a:r>
              <a:rPr lang="en-US" dirty="0" err="1" smtClean="0"/>
              <a:t>BufferedReader</a:t>
            </a:r>
            <a:r>
              <a:rPr lang="en-US" dirty="0" smtClean="0"/>
              <a:t> class for this. Also, in an IDE, characters will come from a memory buffer instead of a file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79CEE-C4CE-4208-98CE-3CD562E1672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26E4FF-8504-4FCE-8955-06B152BCC8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0E40BE6-3092-4B0E-9036-531D9D6EB3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DCC94F-AF5D-40D1-B524-9B2F335965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3F6B145-B347-48EF-AAA0-032BD2BAC2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751D3F-C2D4-48D8-93C5-0195FC55D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94269D-E161-414D-BF40-303284EC5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9FB541-D0BF-4F38-AB7F-E362E68286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F20E36-825D-465E-B23C-519028B458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7C5D24-B0E6-4D83-9CFC-AE7B107E7E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DA07B01-21AE-4C39-B85B-FE6801073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33763BE-057F-4ABC-B045-5234CE937A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5400" dirty="0" smtClean="0">
                <a:solidFill>
                  <a:schemeClr val="accent2"/>
                </a:solidFill>
              </a:rPr>
              <a:t>COP5556 Programming Language Principles</a:t>
            </a:r>
            <a:br>
              <a:rPr lang="en-US" sz="5400" dirty="0" smtClean="0">
                <a:solidFill>
                  <a:schemeClr val="accent2"/>
                </a:solidFill>
              </a:rPr>
            </a:br>
            <a:endParaRPr lang="en-US" sz="5400" dirty="0" smtClean="0">
              <a:solidFill>
                <a:schemeClr val="accent2"/>
              </a:solidFill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sz="2800" dirty="0">
                <a:solidFill>
                  <a:schemeClr val="accent2"/>
                </a:solidFill>
              </a:rPr>
              <a:t>Lexical Analysis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 regular expression is one of 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atom</a:t>
            </a:r>
            <a:r>
              <a:rPr lang="en-US" sz="2400" dirty="0" smtClean="0"/>
              <a:t>, an element of a finite alphabet, Σ</a:t>
            </a:r>
          </a:p>
          <a:p>
            <a:pPr lvl="2" eaLnBrk="1" hangingPunct="1"/>
            <a:r>
              <a:rPr lang="en-US" sz="2000" dirty="0" smtClean="0"/>
              <a:t>Let Σ = {</a:t>
            </a:r>
            <a:r>
              <a:rPr lang="en-US" sz="2000" dirty="0" err="1" smtClean="0"/>
              <a:t>a,b,c</a:t>
            </a:r>
            <a:r>
              <a:rPr lang="en-US" sz="2000" dirty="0" smtClean="0"/>
              <a:t>}</a:t>
            </a:r>
          </a:p>
          <a:p>
            <a:pPr lvl="2" eaLnBrk="1" hangingPunct="1"/>
            <a:r>
              <a:rPr lang="en-US" sz="2000" dirty="0" smtClean="0"/>
              <a:t>So far, we have 3 RE’s</a:t>
            </a:r>
          </a:p>
          <a:p>
            <a:pPr lvl="3" eaLnBrk="1" hangingPunct="1"/>
            <a:r>
              <a:rPr lang="en-US" sz="1800" dirty="0" smtClean="0"/>
              <a:t>a </a:t>
            </a:r>
          </a:p>
          <a:p>
            <a:pPr lvl="4" eaLnBrk="1" hangingPunct="1"/>
            <a:r>
              <a:rPr lang="en-US" sz="1800" dirty="0" smtClean="0"/>
              <a:t>denotes the set containing the string “a”</a:t>
            </a:r>
          </a:p>
          <a:p>
            <a:pPr lvl="3" eaLnBrk="1" hangingPunct="1"/>
            <a:r>
              <a:rPr lang="en-US" sz="1800" dirty="0" smtClean="0"/>
              <a:t>b </a:t>
            </a:r>
          </a:p>
          <a:p>
            <a:pPr lvl="4" eaLnBrk="1" hangingPunct="1"/>
            <a:r>
              <a:rPr lang="en-US" sz="1800" dirty="0" smtClean="0"/>
              <a:t>denotes a set containing string “b”</a:t>
            </a:r>
          </a:p>
          <a:p>
            <a:pPr lvl="3" eaLnBrk="1" hangingPunct="1"/>
            <a:r>
              <a:rPr lang="en-US" sz="1800" dirty="0" smtClean="0"/>
              <a:t>c </a:t>
            </a:r>
          </a:p>
          <a:p>
            <a:pPr lvl="4" eaLnBrk="1" hangingPunct="1"/>
            <a:r>
              <a:rPr lang="en-US" sz="1800" dirty="0" smtClean="0"/>
              <a:t>denotes a set containing string “c”</a:t>
            </a:r>
            <a:endParaRPr lang="en-US" sz="2000" dirty="0" smtClean="0"/>
          </a:p>
          <a:p>
            <a:pPr lvl="1"/>
            <a:r>
              <a:rPr lang="en-US" sz="2500" dirty="0" smtClean="0">
                <a:solidFill>
                  <a:srgbClr val="FF0000"/>
                </a:solidFill>
                <a:sym typeface="Symbol" pitchFamily="18" charset="2"/>
              </a:rPr>
              <a:t></a:t>
            </a:r>
          </a:p>
          <a:p>
            <a:pPr lvl="2"/>
            <a:r>
              <a:rPr lang="en-US" dirty="0" smtClean="0">
                <a:sym typeface="Symbol" pitchFamily="18" charset="2"/>
              </a:rPr>
              <a:t>denotes the set containing the empty string “”.</a:t>
            </a:r>
          </a:p>
          <a:p>
            <a:pPr lvl="3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RE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concatenation</a:t>
            </a:r>
            <a:r>
              <a:rPr lang="en-US" dirty="0" smtClean="0"/>
              <a:t> indicated by two adjacent </a:t>
            </a:r>
            <a:r>
              <a:rPr lang="en-US" dirty="0" err="1" smtClean="0"/>
              <a:t>REs.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Denotes the set containing a string from the first RE concatenated with a string from the second RE.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aa</a:t>
            </a:r>
            <a:r>
              <a:rPr lang="en-US" dirty="0" smtClean="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denotes the set containing string “</a:t>
            </a:r>
            <a:r>
              <a:rPr lang="en-US" dirty="0" err="1" smtClean="0"/>
              <a:t>aa</a:t>
            </a:r>
            <a:r>
              <a:rPr lang="en-US" dirty="0" smtClean="0"/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denotes the set containing string  “a”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ba</a:t>
            </a:r>
            <a:r>
              <a:rPr lang="en-US" dirty="0" smtClean="0"/>
              <a:t>   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denotes the set containing string “</a:t>
            </a:r>
            <a:r>
              <a:rPr lang="en-US" dirty="0" err="1" smtClean="0"/>
              <a:t>ba</a:t>
            </a:r>
            <a:r>
              <a:rPr lang="en-US" dirty="0" smtClean="0"/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aaaaab</a:t>
            </a:r>
            <a:r>
              <a:rPr lang="en-US" dirty="0" smtClean="0"/>
              <a:t>  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denotes the set containing string “</a:t>
            </a:r>
            <a:r>
              <a:rPr lang="en-US" dirty="0" err="1" smtClean="0"/>
              <a:t>aaaaab</a:t>
            </a:r>
            <a:r>
              <a:rPr lang="en-US" dirty="0" smtClean="0"/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ccaaacccc</a:t>
            </a:r>
            <a:r>
              <a:rPr lang="en-US" dirty="0" smtClean="0"/>
              <a:t> 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denotes the set containing string  “</a:t>
            </a:r>
            <a:r>
              <a:rPr lang="en-US" dirty="0" err="1" smtClean="0"/>
              <a:t>ccaaacccc</a:t>
            </a:r>
            <a:r>
              <a:rPr lang="en-US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63234-6DFF-4E63-98F3-B6DA771D55B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Alternative</a:t>
            </a:r>
            <a:r>
              <a:rPr lang="en-US" dirty="0" smtClean="0"/>
              <a:t>,  </a:t>
            </a:r>
            <a:r>
              <a:rPr lang="en-US" dirty="0" smtClean="0">
                <a:solidFill>
                  <a:schemeClr val="accent2"/>
                </a:solidFill>
              </a:rPr>
              <a:t>|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denotes the union of the sets denoted by the two regular expression separated by </a:t>
            </a:r>
            <a:r>
              <a:rPr lang="en-US" b="1" dirty="0" smtClean="0">
                <a:solidFill>
                  <a:schemeClr val="accent2"/>
                </a:solidFill>
              </a:rPr>
              <a:t>|</a:t>
            </a:r>
            <a:endParaRPr lang="en-US" dirty="0" smtClean="0"/>
          </a:p>
          <a:p>
            <a:pPr lvl="2" eaLnBrk="1" hangingPunct="1"/>
            <a:r>
              <a:rPr lang="en-US" dirty="0" smtClean="0"/>
              <a:t>a | b </a:t>
            </a:r>
          </a:p>
          <a:p>
            <a:pPr lvl="3" eaLnBrk="1" hangingPunct="1"/>
            <a:r>
              <a:rPr lang="en-US" dirty="0" smtClean="0"/>
              <a:t>denotes set of strings {“</a:t>
            </a:r>
            <a:r>
              <a:rPr lang="en-US" dirty="0" err="1" smtClean="0"/>
              <a:t>a”,”b</a:t>
            </a:r>
            <a:r>
              <a:rPr lang="en-US" dirty="0" smtClean="0"/>
              <a:t>”}</a:t>
            </a:r>
          </a:p>
          <a:p>
            <a:pPr lvl="2" eaLnBrk="1" hangingPunct="1"/>
            <a:r>
              <a:rPr lang="en-US" dirty="0" smtClean="0"/>
              <a:t>a | </a:t>
            </a:r>
            <a:r>
              <a:rPr lang="en-US" dirty="0" err="1" smtClean="0"/>
              <a:t>ab</a:t>
            </a:r>
            <a:r>
              <a:rPr lang="en-US" dirty="0" smtClean="0"/>
              <a:t> | 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</a:p>
          <a:p>
            <a:pPr lvl="3" eaLnBrk="1" hangingPunct="1"/>
            <a:r>
              <a:rPr lang="en-US" dirty="0" smtClean="0"/>
              <a:t>denotes set of strings {“a”, “ab”, “</a:t>
            </a:r>
            <a:r>
              <a:rPr lang="en-US" dirty="0" err="1" smtClean="0"/>
              <a:t>abc</a:t>
            </a:r>
            <a:r>
              <a:rPr lang="en-US" dirty="0" smtClean="0"/>
              <a:t>”}</a:t>
            </a:r>
          </a:p>
          <a:p>
            <a:pPr lvl="2"/>
            <a:r>
              <a:rPr lang="en-US" dirty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)c</a:t>
            </a:r>
          </a:p>
          <a:p>
            <a:pPr lvl="3"/>
            <a:r>
              <a:rPr lang="en-US" dirty="0" smtClean="0"/>
              <a:t>denotes set of string {“ac”, “</a:t>
            </a:r>
            <a:r>
              <a:rPr lang="en-US" dirty="0" err="1" smtClean="0"/>
              <a:t>bc</a:t>
            </a:r>
            <a:r>
              <a:rPr lang="en-US" dirty="0" smtClean="0"/>
              <a:t>”}</a:t>
            </a:r>
          </a:p>
          <a:p>
            <a:pPr marL="914400" lvl="3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A669D-511E-4E7F-A468-47B4F0CEDFD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 (3)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tabLst>
                <a:tab pos="5592763" algn="l"/>
              </a:tabLst>
            </a:pP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Kleene</a:t>
            </a:r>
            <a:r>
              <a:rPr lang="en-US" dirty="0" smtClean="0">
                <a:solidFill>
                  <a:schemeClr val="accent2"/>
                </a:solidFill>
              </a:rPr>
              <a:t> closure</a:t>
            </a:r>
            <a:r>
              <a:rPr lang="en-US" dirty="0" smtClean="0"/>
              <a:t>) a regular expression followed by a </a:t>
            </a:r>
            <a:r>
              <a:rPr lang="en-US" dirty="0" err="1" smtClean="0"/>
              <a:t>Kleene</a:t>
            </a:r>
            <a:r>
              <a:rPr lang="en-US" dirty="0" smtClean="0"/>
              <a:t> star </a:t>
            </a:r>
            <a:r>
              <a:rPr lang="en-US" b="1" dirty="0" smtClean="0">
                <a:solidFill>
                  <a:schemeClr val="accent2"/>
                </a:solidFill>
              </a:rPr>
              <a:t>*</a:t>
            </a:r>
            <a:r>
              <a:rPr lang="en-US" dirty="0" smtClean="0"/>
              <a:t>  meaning the set of strings obtained by concatenation of </a:t>
            </a:r>
            <a:r>
              <a:rPr lang="en-US" dirty="0" smtClean="0">
                <a:solidFill>
                  <a:schemeClr val="accent2"/>
                </a:solidFill>
              </a:rPr>
              <a:t>zero or more</a:t>
            </a:r>
            <a:r>
              <a:rPr lang="en-US" dirty="0" smtClean="0"/>
              <a:t> strings from the set denoted by the regular expression in front of the star.</a:t>
            </a:r>
          </a:p>
          <a:p>
            <a:pPr lvl="1" eaLnBrk="1" hangingPunct="1">
              <a:tabLst>
                <a:tab pos="5592763" algn="l"/>
              </a:tabLst>
            </a:pPr>
            <a:endParaRPr lang="en-US" dirty="0" smtClean="0"/>
          </a:p>
          <a:p>
            <a:pPr lvl="2" eaLnBrk="1" hangingPunct="1">
              <a:tabLst>
                <a:tab pos="5592763" algn="l"/>
              </a:tabLst>
            </a:pPr>
            <a:r>
              <a:rPr lang="en-US" dirty="0" smtClean="0"/>
              <a:t>a* </a:t>
            </a:r>
          </a:p>
          <a:p>
            <a:pPr lvl="3" eaLnBrk="1" hangingPunct="1">
              <a:tabLst>
                <a:tab pos="5592763" algn="l"/>
              </a:tabLst>
            </a:pPr>
            <a:r>
              <a:rPr lang="en-US" dirty="0" smtClean="0"/>
              <a:t> {</a:t>
            </a:r>
            <a:r>
              <a:rPr lang="en-US" dirty="0" smtClean="0">
                <a:sym typeface="Symbol" pitchFamily="18" charset="2"/>
              </a:rPr>
              <a:t>, “a”, “</a:t>
            </a:r>
            <a:r>
              <a:rPr lang="en-US" dirty="0" err="1" smtClean="0">
                <a:sym typeface="Symbol" pitchFamily="18" charset="2"/>
              </a:rPr>
              <a:t>aa</a:t>
            </a:r>
            <a:r>
              <a:rPr lang="en-US" dirty="0" smtClean="0">
                <a:sym typeface="Symbol" pitchFamily="18" charset="2"/>
              </a:rPr>
              <a:t>”, “</a:t>
            </a:r>
            <a:r>
              <a:rPr lang="en-US" dirty="0" err="1" smtClean="0">
                <a:sym typeface="Symbol" pitchFamily="18" charset="2"/>
              </a:rPr>
              <a:t>aaa</a:t>
            </a:r>
            <a:r>
              <a:rPr lang="en-US" dirty="0" smtClean="0">
                <a:sym typeface="Symbol" pitchFamily="18" charset="2"/>
              </a:rPr>
              <a:t>”, ….}</a:t>
            </a:r>
          </a:p>
          <a:p>
            <a:pPr lvl="2" eaLnBrk="1" hangingPunct="1">
              <a:tabLst>
                <a:tab pos="5592763" algn="l"/>
              </a:tabLst>
            </a:pPr>
            <a:r>
              <a:rPr lang="en-US" dirty="0" err="1" smtClean="0"/>
              <a:t>ab</a:t>
            </a:r>
            <a:r>
              <a:rPr lang="en-US" dirty="0" smtClean="0"/>
              <a:t>*c </a:t>
            </a:r>
          </a:p>
          <a:p>
            <a:pPr lvl="3" eaLnBrk="1" hangingPunct="1">
              <a:tabLst>
                <a:tab pos="5592763" algn="l"/>
              </a:tabLst>
            </a:pPr>
            <a:r>
              <a:rPr lang="en-US" dirty="0" smtClean="0"/>
              <a:t> {“</a:t>
            </a:r>
            <a:r>
              <a:rPr lang="en-US" dirty="0" err="1" smtClean="0"/>
              <a:t>ac”,”abc</a:t>
            </a:r>
            <a:r>
              <a:rPr lang="en-US" dirty="0" smtClean="0"/>
              <a:t>”, “</a:t>
            </a:r>
            <a:r>
              <a:rPr lang="en-US" dirty="0" err="1" smtClean="0"/>
              <a:t>abbc</a:t>
            </a:r>
            <a:r>
              <a:rPr lang="en-US" dirty="0" smtClean="0"/>
              <a:t>”, “</a:t>
            </a:r>
            <a:r>
              <a:rPr lang="en-US" dirty="0" err="1" smtClean="0"/>
              <a:t>abbbc</a:t>
            </a:r>
            <a:r>
              <a:rPr lang="en-US" dirty="0" smtClean="0"/>
              <a:t>”,…}</a:t>
            </a:r>
          </a:p>
          <a:p>
            <a:pPr lvl="2" eaLnBrk="1" hangingPunct="1">
              <a:tabLst>
                <a:tab pos="5592763" algn="l"/>
              </a:tabLst>
            </a:pPr>
            <a:r>
              <a:rPr lang="en-US" dirty="0" smtClean="0"/>
              <a:t>a(</a:t>
            </a:r>
            <a:r>
              <a:rPr lang="en-US" dirty="0" err="1" smtClean="0"/>
              <a:t>b|c</a:t>
            </a:r>
            <a:r>
              <a:rPr lang="en-US" dirty="0" smtClean="0"/>
              <a:t>)*a</a:t>
            </a:r>
          </a:p>
          <a:p>
            <a:pPr lvl="3" eaLnBrk="1" hangingPunct="1">
              <a:tabLst>
                <a:tab pos="5592763" algn="l"/>
              </a:tabLst>
            </a:pPr>
            <a:r>
              <a:rPr lang="en-US" dirty="0" smtClean="0"/>
              <a:t> {“</a:t>
            </a:r>
            <a:r>
              <a:rPr lang="en-US" dirty="0" err="1" smtClean="0"/>
              <a:t>aa</a:t>
            </a:r>
            <a:r>
              <a:rPr lang="en-US" dirty="0" smtClean="0"/>
              <a:t>”, “</a:t>
            </a:r>
            <a:r>
              <a:rPr lang="en-US" dirty="0" err="1" smtClean="0"/>
              <a:t>aba</a:t>
            </a:r>
            <a:r>
              <a:rPr lang="en-US" dirty="0" smtClean="0"/>
              <a:t>”, “</a:t>
            </a:r>
            <a:r>
              <a:rPr lang="en-US" dirty="0" err="1" smtClean="0"/>
              <a:t>aca</a:t>
            </a:r>
            <a:r>
              <a:rPr lang="en-US" dirty="0" smtClean="0"/>
              <a:t>”, </a:t>
            </a:r>
            <a:r>
              <a:rPr lang="en-US" dirty="0" err="1" smtClean="0"/>
              <a:t>abba</a:t>
            </a:r>
            <a:r>
              <a:rPr lang="en-US" dirty="0" smtClean="0"/>
              <a:t>”, </a:t>
            </a:r>
            <a:r>
              <a:rPr lang="en-US" dirty="0" err="1" smtClean="0"/>
              <a:t>acca</a:t>
            </a:r>
            <a:r>
              <a:rPr lang="en-US" dirty="0" smtClean="0"/>
              <a:t>”, “</a:t>
            </a:r>
            <a:r>
              <a:rPr lang="en-US" dirty="0" err="1" smtClean="0"/>
              <a:t>abca</a:t>
            </a:r>
            <a:r>
              <a:rPr lang="en-US" dirty="0" smtClean="0"/>
              <a:t>”, “</a:t>
            </a:r>
            <a:r>
              <a:rPr lang="en-US" dirty="0" err="1" smtClean="0"/>
              <a:t>acba</a:t>
            </a:r>
            <a:r>
              <a:rPr lang="en-US" dirty="0" smtClean="0"/>
              <a:t>”, …}, i.e. a followed by any number of </a:t>
            </a:r>
            <a:r>
              <a:rPr lang="en-US" dirty="0" err="1" smtClean="0"/>
              <a:t>b’s</a:t>
            </a:r>
            <a:r>
              <a:rPr lang="en-US" dirty="0" smtClean="0"/>
              <a:t> and </a:t>
            </a:r>
            <a:r>
              <a:rPr lang="en-US" dirty="0" err="1" smtClean="0"/>
              <a:t>c’s</a:t>
            </a:r>
            <a:r>
              <a:rPr lang="en-US" dirty="0" smtClean="0"/>
              <a:t> followed by an 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8491BC-C2DD-4812-A27D-7F4293C5B80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 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the set of strings denoted by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3*94*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DCF34-8C26-4157-B69F-49F9465D6C5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9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39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339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3339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94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944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9444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394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3394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33944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or 0 or more 3s followed by 9 followed by 0 or more 4s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C86E58-2B21-4B57-B6BA-1BA6C059CAB9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positive closure</a:t>
            </a:r>
            <a:r>
              <a:rPr lang="en-US" dirty="0" smtClean="0"/>
              <a:t>)  a regular expression followed by </a:t>
            </a:r>
            <a:r>
              <a:rPr lang="en-US" b="1" dirty="0" smtClean="0">
                <a:solidFill>
                  <a:schemeClr val="accent2"/>
                </a:solidFill>
              </a:rPr>
              <a:t>+</a:t>
            </a:r>
            <a:r>
              <a:rPr lang="en-US" dirty="0" smtClean="0"/>
              <a:t> means the concatenation of </a:t>
            </a:r>
            <a:r>
              <a:rPr lang="en-US" dirty="0" smtClean="0">
                <a:solidFill>
                  <a:schemeClr val="accent2"/>
                </a:solidFill>
              </a:rPr>
              <a:t>one or more</a:t>
            </a:r>
            <a:r>
              <a:rPr lang="en-US" dirty="0" smtClean="0"/>
              <a:t> strings generated by the regular expression in front of the star.  </a:t>
            </a:r>
          </a:p>
          <a:p>
            <a:pPr lvl="2" eaLnBrk="1" hangingPunct="1"/>
            <a:r>
              <a:rPr lang="en-US" dirty="0" smtClean="0"/>
              <a:t>a+   is just an abbreviation for    a (a*)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Not(A), where A is a set of characters, means </a:t>
            </a:r>
            <a:r>
              <a:rPr lang="el-GR" dirty="0" smtClean="0"/>
              <a:t>Σ</a:t>
            </a:r>
            <a:r>
              <a:rPr lang="en-US" dirty="0" smtClean="0"/>
              <a:t> – 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F4673-7939-4F33-8AB1-F7118FA3759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Additional notation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305800" cy="491947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Parentheses are used when necessary to avoid ambiguity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  Warning:  we sometimes use the same character for an element of the language and a meta-character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*   (    )    +  ….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Best to use different fonts, but can usually tell by context</a:t>
            </a:r>
          </a:p>
          <a:p>
            <a:pPr eaLnBrk="1" hangingPunct="1"/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accent2"/>
                </a:solidFill>
              </a:rPr>
              <a:t>Warning:  different authors use different notation for 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42711-48AF-473E-ABDF-BC4FB41228F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Meta symbols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(simple) Numeric literals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&lt;num  lit&gt; ::= &lt;nonzero digit&gt; &lt;digit&gt;* |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&lt;digit&gt;  ::= 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/>
              <a:t> | &lt;nonzero digit&gt;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&lt;nonzero digit&gt;</a:t>
            </a:r>
            <a:r>
              <a:rPr lang="en-US" b="1" dirty="0" smtClean="0"/>
              <a:t> </a:t>
            </a:r>
            <a:r>
              <a:rPr lang="en-US" dirty="0" smtClean="0"/>
              <a:t>::=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2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3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4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5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6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7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8</a:t>
            </a:r>
            <a:r>
              <a:rPr lang="en-US" dirty="0" smtClean="0"/>
              <a:t> | </a:t>
            </a:r>
            <a:r>
              <a:rPr lang="en-US" dirty="0" smtClean="0">
                <a:solidFill>
                  <a:schemeClr val="accent2"/>
                </a:solidFill>
              </a:rPr>
              <a:t>9</a:t>
            </a:r>
          </a:p>
          <a:p>
            <a:pPr lvl="1" eaLnBrk="1" hangingPunct="1">
              <a:lnSpc>
                <a:spcPct val="90000"/>
              </a:lnSpc>
            </a:pP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We give names to regular expressions and use them in other regular expressions as if they were symbols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F6119-7A27-4369-AF74-F343A3542CB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1"/>
                </a:solidFill>
              </a:rPr>
              <a:t>Example: Specifying tokens of a programming language</a:t>
            </a:r>
            <a:endParaRPr lang="en-US" sz="36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3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&lt;identifier&gt; ::=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&lt;identifier start&gt; &lt;identifier part&gt;*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&lt;identifier start&gt; ::=  </a:t>
            </a:r>
            <a:r>
              <a:rPr lang="en-US" sz="2800" b="1" dirty="0" smtClean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 .. </a:t>
            </a:r>
            <a:r>
              <a:rPr lang="en-US" sz="2800" b="1" dirty="0" smtClean="0">
                <a:solidFill>
                  <a:schemeClr val="accent2"/>
                </a:solidFill>
              </a:rPr>
              <a:t>Z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| </a:t>
            </a:r>
            <a:r>
              <a:rPr lang="en-US" sz="2800" b="1" dirty="0" smtClean="0">
                <a:solidFill>
                  <a:schemeClr val="accent2"/>
                </a:solidFill>
              </a:rPr>
              <a:t>a</a:t>
            </a:r>
            <a:r>
              <a:rPr lang="en-US" sz="2800" dirty="0" smtClean="0">
                <a:solidFill>
                  <a:schemeClr val="accent2"/>
                </a:solidFill>
              </a:rPr>
              <a:t>..</a:t>
            </a:r>
            <a:r>
              <a:rPr lang="en-US" sz="2800" b="1" dirty="0" smtClean="0">
                <a:solidFill>
                  <a:schemeClr val="accent2"/>
                </a:solidFill>
              </a:rPr>
              <a:t>z</a:t>
            </a:r>
            <a:r>
              <a:rPr lang="en-US" sz="2800" b="1" dirty="0" smtClean="0"/>
              <a:t> </a:t>
            </a:r>
            <a:r>
              <a:rPr lang="en-US" sz="2800" dirty="0" smtClean="0"/>
              <a:t>| </a:t>
            </a:r>
            <a:r>
              <a:rPr lang="en-US" sz="2800" b="1" dirty="0" smtClean="0">
                <a:solidFill>
                  <a:schemeClr val="accent2"/>
                </a:solidFill>
              </a:rPr>
              <a:t>$</a:t>
            </a:r>
            <a:r>
              <a:rPr lang="en-US" sz="2800" dirty="0" smtClean="0"/>
              <a:t> | </a:t>
            </a:r>
            <a:r>
              <a:rPr lang="en-US" sz="2800" b="1" dirty="0" smtClean="0">
                <a:solidFill>
                  <a:schemeClr val="accent2"/>
                </a:solidFill>
              </a:rPr>
              <a:t>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&lt;identifier part&gt; ::=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&lt;identifier start&gt; | &lt;digit&gt;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Range operator: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..</a:t>
            </a:r>
            <a:r>
              <a:rPr lang="en-US" sz="2800" dirty="0" smtClean="0">
                <a:solidFill>
                  <a:schemeClr val="accent2"/>
                </a:solidFill>
              </a:rPr>
              <a:t>C</a:t>
            </a:r>
            <a:r>
              <a:rPr lang="en-US" sz="2800" dirty="0" smtClean="0"/>
              <a:t> is an abbreviation for </a:t>
            </a:r>
            <a:r>
              <a:rPr lang="en-US" sz="2800" dirty="0" smtClean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B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</a:t>
            </a:r>
            <a:r>
              <a:rPr lang="en-US" sz="2800" dirty="0" smtClean="0"/>
              <a:t>..</a:t>
            </a:r>
            <a:r>
              <a:rPr lang="en-US" sz="2800" dirty="0" smtClean="0">
                <a:solidFill>
                  <a:schemeClr val="accent2"/>
                </a:solidFill>
              </a:rPr>
              <a:t>9</a:t>
            </a:r>
            <a:r>
              <a:rPr lang="en-US" sz="2800" dirty="0" smtClean="0"/>
              <a:t> is an abbreviation for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          1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2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3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4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5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6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7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8</a:t>
            </a:r>
            <a:r>
              <a:rPr lang="en-US" sz="2800" dirty="0" smtClean="0"/>
              <a:t> | </a:t>
            </a:r>
            <a:r>
              <a:rPr lang="en-US" sz="2800" dirty="0" smtClean="0">
                <a:solidFill>
                  <a:schemeClr val="accent2"/>
                </a:solidFill>
              </a:rPr>
              <a:t>9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22167-8825-4241-9DC2-3762D632E11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 Identifiers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analysis: </a:t>
            </a:r>
          </a:p>
          <a:p>
            <a:pPr lvl="1"/>
            <a:r>
              <a:rPr lang="en-US" dirty="0" smtClean="0"/>
              <a:t>Scott, chapter 2, sections 2.1.1, and 2.2 </a:t>
            </a:r>
          </a:p>
          <a:p>
            <a:pPr lvl="1"/>
            <a:r>
              <a:rPr lang="en-US" dirty="0" smtClean="0"/>
              <a:t>only need to skim </a:t>
            </a:r>
            <a:r>
              <a:rPr lang="en-US" dirty="0"/>
              <a:t>2.2.3 Table-Driven Scanning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Next topic:  Parsing</a:t>
            </a:r>
          </a:p>
          <a:p>
            <a:pPr lvl="1"/>
            <a:r>
              <a:rPr lang="en-US" dirty="0" smtClean="0"/>
              <a:t>Scott, chapter 2:  The rest of section 2.1 and sections 2.3-2.5</a:t>
            </a:r>
          </a:p>
          <a:p>
            <a:pPr lvl="2"/>
            <a:r>
              <a:rPr lang="en-US" dirty="0" smtClean="0"/>
              <a:t>skim 2.3.3 (bottom up parsing)</a:t>
            </a:r>
          </a:p>
          <a:p>
            <a:pPr lvl="2"/>
            <a:r>
              <a:rPr lang="en-US" dirty="0" smtClean="0"/>
              <a:t>do read  error recover (2.3.5 in on-line supplement)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&lt;input&gt; ::= &lt;token&gt;*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&lt;token&gt; ::= &lt;identifier&gt; | &lt;num lit&gt; | &lt;op&gt;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&lt;op&gt;</a:t>
            </a:r>
            <a:r>
              <a:rPr lang="en-US" sz="2800" b="1" dirty="0" smtClean="0"/>
              <a:t> </a:t>
            </a:r>
            <a:r>
              <a:rPr lang="en-US" sz="2800" dirty="0" smtClean="0"/>
              <a:t>::=</a:t>
            </a:r>
            <a:r>
              <a:rPr lang="en-US" sz="2800" b="1" dirty="0" smtClean="0"/>
              <a:t>   </a:t>
            </a:r>
            <a:r>
              <a:rPr lang="en-US" sz="2800" b="1" dirty="0" smtClean="0">
                <a:solidFill>
                  <a:schemeClr val="accent2"/>
                </a:solidFill>
              </a:rPr>
              <a:t>+</a:t>
            </a:r>
            <a:r>
              <a:rPr lang="en-US" sz="2800" b="1" dirty="0" smtClean="0"/>
              <a:t> </a:t>
            </a:r>
            <a:r>
              <a:rPr lang="en-US" sz="2800" dirty="0" smtClean="0"/>
              <a:t>|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== </a:t>
            </a:r>
            <a:r>
              <a:rPr lang="en-US" sz="2800" dirty="0" smtClean="0"/>
              <a:t>|</a:t>
            </a:r>
            <a:r>
              <a:rPr lang="en-US" sz="2800" b="1" dirty="0" smtClean="0">
                <a:solidFill>
                  <a:srgbClr val="0099FF"/>
                </a:solidFill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Implicitly,</a:t>
            </a:r>
            <a:r>
              <a:rPr lang="en-US" sz="2800" b="1" dirty="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Σ = {</a:t>
            </a:r>
            <a:r>
              <a:rPr lang="en-US" sz="2800" b="1" dirty="0" smtClean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..</a:t>
            </a:r>
            <a:r>
              <a:rPr lang="en-US" sz="2800" b="1" dirty="0" err="1" smtClean="0">
                <a:solidFill>
                  <a:schemeClr val="accent2"/>
                </a:solidFill>
              </a:rPr>
              <a:t>Z</a:t>
            </a:r>
            <a:r>
              <a:rPr lang="en-US" sz="2800" dirty="0" err="1" smtClean="0"/>
              <a:t>,</a:t>
            </a:r>
            <a:r>
              <a:rPr lang="en-US" sz="2800" b="1" dirty="0" err="1" smtClean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..</a:t>
            </a:r>
            <a:r>
              <a:rPr lang="en-US" sz="2800" b="1" dirty="0" smtClean="0">
                <a:solidFill>
                  <a:schemeClr val="accent2"/>
                </a:solidFill>
              </a:rPr>
              <a:t>z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chemeClr val="accent2"/>
                </a:solidFill>
              </a:rPr>
              <a:t>0</a:t>
            </a:r>
            <a:r>
              <a:rPr lang="en-US" sz="2800" dirty="0" smtClean="0"/>
              <a:t>..</a:t>
            </a:r>
            <a:r>
              <a:rPr lang="en-US" sz="2800" b="1" dirty="0" smtClean="0">
                <a:solidFill>
                  <a:schemeClr val="accent2"/>
                </a:solidFill>
              </a:rPr>
              <a:t>9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chemeClr val="accent2"/>
                </a:solidFill>
              </a:rPr>
              <a:t>$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chemeClr val="accent2"/>
                </a:solidFill>
              </a:rPr>
              <a:t>_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chemeClr val="accent2"/>
                </a:solidFill>
              </a:rPr>
              <a:t>+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chemeClr val="accent2"/>
                </a:solidFill>
              </a:rPr>
              <a:t>=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2"/>
                </a:solidFill>
              </a:rPr>
              <a:t>*</a:t>
            </a:r>
            <a:r>
              <a:rPr lang="en-US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Note that ‘*’ is used both as an element of Σ and as a meta symbol (Kleene star).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9AC93-7684-49FA-A9AD-7B359AD6050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Combine with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&lt;comment&gt; ::= </a:t>
            </a:r>
            <a:r>
              <a:rPr lang="en-US" dirty="0" smtClean="0">
                <a:solidFill>
                  <a:schemeClr val="accent2"/>
                </a:solidFill>
              </a:rPr>
              <a:t>//</a:t>
            </a:r>
            <a:r>
              <a:rPr lang="en-US" dirty="0" smtClean="0"/>
              <a:t>(Not(</a:t>
            </a:r>
            <a:r>
              <a:rPr lang="en-US" dirty="0" err="1" smtClean="0">
                <a:solidFill>
                  <a:schemeClr val="accent2"/>
                </a:solidFill>
              </a:rPr>
              <a:t>Eol</a:t>
            </a:r>
            <a:r>
              <a:rPr lang="en-US" dirty="0" smtClean="0"/>
              <a:t>))*</a:t>
            </a:r>
            <a:r>
              <a:rPr lang="en-US" dirty="0" err="1" smtClean="0">
                <a:solidFill>
                  <a:schemeClr val="accent2"/>
                </a:solidFill>
              </a:rPr>
              <a:t>Eol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???????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&lt;comment&gt; ::= </a:t>
            </a:r>
            <a:r>
              <a:rPr lang="en-US" dirty="0" smtClean="0">
                <a:solidFill>
                  <a:schemeClr val="accent2"/>
                </a:solidFill>
              </a:rPr>
              <a:t>//</a:t>
            </a:r>
            <a:r>
              <a:rPr lang="en-US" dirty="0" smtClean="0"/>
              <a:t>(Not(</a:t>
            </a:r>
            <a:r>
              <a:rPr lang="en-US" dirty="0" err="1" smtClean="0">
                <a:solidFill>
                  <a:schemeClr val="accent2"/>
                </a:solidFill>
              </a:rPr>
              <a:t>Eol</a:t>
            </a:r>
            <a:r>
              <a:rPr lang="en-US" dirty="0" smtClean="0"/>
              <a:t>))*</a:t>
            </a:r>
            <a:r>
              <a:rPr lang="en-US" dirty="0" err="1" smtClean="0">
                <a:solidFill>
                  <a:schemeClr val="accent2"/>
                </a:solidFill>
              </a:rPr>
              <a:t>Eol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/>
              <a:t>Single line comment that begins with two slashes and ends with the first end of line.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Within the sequence of characters making up the comment, the end-of-line character is not allowed.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&lt;comment2&gt; ::= </a:t>
            </a:r>
            <a:r>
              <a:rPr lang="en-US" dirty="0" smtClean="0">
                <a:solidFill>
                  <a:schemeClr val="accent2"/>
                </a:solidFill>
              </a:rPr>
              <a:t>##</a:t>
            </a:r>
            <a:r>
              <a:rPr lang="en-US" dirty="0" smtClean="0"/>
              <a:t>((</a:t>
            </a:r>
            <a:r>
              <a:rPr lang="en-US" dirty="0" smtClean="0">
                <a:solidFill>
                  <a:schemeClr val="accent2"/>
                </a:solidFill>
              </a:rPr>
              <a:t>#</a:t>
            </a:r>
            <a:r>
              <a:rPr lang="en-US" dirty="0" smtClean="0"/>
              <a:t> | </a:t>
            </a:r>
            <a:r>
              <a:rPr lang="en-US" sz="2800" dirty="0" smtClean="0">
                <a:sym typeface="Symbol" pitchFamily="18" charset="2"/>
              </a:rPr>
              <a:t></a:t>
            </a:r>
            <a:r>
              <a:rPr lang="en-US" dirty="0" smtClean="0"/>
              <a:t>) Not(</a:t>
            </a:r>
            <a:r>
              <a:rPr lang="en-US" dirty="0" smtClean="0">
                <a:solidFill>
                  <a:schemeClr val="accent2"/>
                </a:solidFill>
              </a:rPr>
              <a:t>#</a:t>
            </a:r>
            <a:r>
              <a:rPr lang="en-US" dirty="0" smtClean="0"/>
              <a:t>))* </a:t>
            </a:r>
            <a:r>
              <a:rPr lang="en-US" dirty="0" smtClean="0">
                <a:solidFill>
                  <a:schemeClr val="accent2"/>
                </a:solidFill>
              </a:rPr>
              <a:t>##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??????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&lt;comment2&gt; ::= </a:t>
            </a:r>
            <a:r>
              <a:rPr lang="en-US" dirty="0" smtClean="0">
                <a:solidFill>
                  <a:schemeClr val="accent2"/>
                </a:solidFill>
              </a:rPr>
              <a:t>##</a:t>
            </a:r>
            <a:r>
              <a:rPr lang="en-US" dirty="0" smtClean="0"/>
              <a:t>((</a:t>
            </a:r>
            <a:r>
              <a:rPr lang="en-US" dirty="0" smtClean="0">
                <a:solidFill>
                  <a:schemeClr val="accent2"/>
                </a:solidFill>
              </a:rPr>
              <a:t>#</a:t>
            </a:r>
            <a:r>
              <a:rPr lang="en-US" dirty="0" smtClean="0"/>
              <a:t> | </a:t>
            </a:r>
            <a:r>
              <a:rPr lang="en-US" sz="2800" dirty="0" smtClean="0">
                <a:sym typeface="Symbol" pitchFamily="18" charset="2"/>
              </a:rPr>
              <a:t></a:t>
            </a:r>
            <a:r>
              <a:rPr lang="en-US" dirty="0" smtClean="0"/>
              <a:t>) Not(</a:t>
            </a:r>
            <a:r>
              <a:rPr lang="en-US" dirty="0" smtClean="0">
                <a:solidFill>
                  <a:schemeClr val="accent2"/>
                </a:solidFill>
              </a:rPr>
              <a:t>#</a:t>
            </a:r>
            <a:r>
              <a:rPr lang="en-US" dirty="0" smtClean="0"/>
              <a:t>))* </a:t>
            </a:r>
            <a:r>
              <a:rPr lang="en-US" dirty="0" smtClean="0">
                <a:solidFill>
                  <a:schemeClr val="accent2"/>
                </a:solidFill>
              </a:rPr>
              <a:t>##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What is the shortest legal string?</a:t>
            </a:r>
          </a:p>
          <a:p>
            <a:r>
              <a:rPr lang="en-US" dirty="0" smtClean="0"/>
              <a:t>Are the following examples legal strings?</a:t>
            </a:r>
          </a:p>
          <a:p>
            <a:r>
              <a:rPr lang="en-US" dirty="0" smtClean="0"/>
              <a:t>##</a:t>
            </a:r>
            <a:r>
              <a:rPr lang="en-US" dirty="0" err="1" smtClean="0"/>
              <a:t>abc</a:t>
            </a:r>
            <a:r>
              <a:rPr lang="en-US" dirty="0" smtClean="0"/>
              <a:t>##  </a:t>
            </a:r>
          </a:p>
          <a:p>
            <a:r>
              <a:rPr lang="en-US" dirty="0" smtClean="0"/>
              <a:t>##</a:t>
            </a:r>
            <a:r>
              <a:rPr lang="en-US" dirty="0" err="1" smtClean="0"/>
              <a:t>abc</a:t>
            </a:r>
            <a:r>
              <a:rPr lang="en-US" dirty="0" smtClean="0"/>
              <a:t>##</a:t>
            </a:r>
            <a:r>
              <a:rPr lang="en-US" dirty="0" err="1" smtClean="0"/>
              <a:t>abc</a:t>
            </a:r>
            <a:r>
              <a:rPr lang="en-US" dirty="0" smtClean="0"/>
              <a:t>##</a:t>
            </a:r>
          </a:p>
          <a:p>
            <a:r>
              <a:rPr lang="en-US" dirty="0"/>
              <a:t>##</a:t>
            </a:r>
            <a:r>
              <a:rPr lang="en-US" dirty="0" err="1" smtClean="0"/>
              <a:t>abc#abc</a:t>
            </a:r>
            <a:r>
              <a:rPr lang="en-US" dirty="0"/>
              <a:t>##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&lt;comment2&gt; ::= </a:t>
            </a:r>
            <a:r>
              <a:rPr lang="en-US" dirty="0" smtClean="0">
                <a:solidFill>
                  <a:schemeClr val="accent2"/>
                </a:solidFill>
              </a:rPr>
              <a:t>##</a:t>
            </a:r>
            <a:r>
              <a:rPr lang="en-US" dirty="0" smtClean="0"/>
              <a:t>((</a:t>
            </a:r>
            <a:r>
              <a:rPr lang="en-US" dirty="0" smtClean="0">
                <a:solidFill>
                  <a:schemeClr val="accent2"/>
                </a:solidFill>
              </a:rPr>
              <a:t>#</a:t>
            </a:r>
            <a:r>
              <a:rPr lang="en-US" dirty="0" smtClean="0"/>
              <a:t> | </a:t>
            </a:r>
            <a:r>
              <a:rPr lang="en-US" sz="2800" dirty="0" smtClean="0">
                <a:sym typeface="Symbol" pitchFamily="18" charset="2"/>
              </a:rPr>
              <a:t></a:t>
            </a:r>
            <a:r>
              <a:rPr lang="en-US" dirty="0" smtClean="0"/>
              <a:t>) Not(</a:t>
            </a:r>
            <a:r>
              <a:rPr lang="en-US" dirty="0" smtClean="0">
                <a:solidFill>
                  <a:schemeClr val="accent2"/>
                </a:solidFill>
              </a:rPr>
              <a:t>#</a:t>
            </a:r>
            <a:r>
              <a:rPr lang="en-US" dirty="0" smtClean="0"/>
              <a:t>))* </a:t>
            </a:r>
            <a:r>
              <a:rPr lang="en-US" dirty="0" smtClean="0">
                <a:solidFill>
                  <a:schemeClr val="accent2"/>
                </a:solidFill>
              </a:rPr>
              <a:t>##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Comment delimited by ##.</a:t>
            </a:r>
          </a:p>
          <a:p>
            <a:pPr>
              <a:buNone/>
            </a:pPr>
            <a:r>
              <a:rPr lang="en-US" dirty="0" smtClean="0"/>
              <a:t>Single #’s are allowed in the comment body.</a:t>
            </a:r>
          </a:p>
          <a:p>
            <a:pPr>
              <a:buNone/>
            </a:pPr>
            <a:r>
              <a:rPr lang="en-US" dirty="0" smtClean="0"/>
              <a:t>Within the body, any # must be followed by Not(#).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Regular expressions cannot contain recursive definitions.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Although some expressions may be defined in terms of other ones, nothing is defined (directly or indirectly) in terms of itself.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names we have used are for convenience only—they could be eliminated by substitution.  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Lack of recursion limits the expressiveness of the language (set of strings) that can be specified.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 example, we cannot specify nested constructs such as the set of strings with balanced parentheses using a RE.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 nested comments /*  /* ….*/   */ in some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74DE4-EFA7-43DF-A13F-908607B7296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accent1"/>
                </a:solidFill>
              </a:rPr>
              <a:t>Restriction on Regular Expressions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REs specify or </a:t>
            </a:r>
            <a:r>
              <a:rPr lang="en-US" smtClean="0">
                <a:solidFill>
                  <a:schemeClr val="accent2"/>
                </a:solidFill>
              </a:rPr>
              <a:t>generate</a:t>
            </a:r>
            <a:r>
              <a:rPr lang="en-US" smtClean="0"/>
              <a:t> tokens.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need to </a:t>
            </a:r>
            <a:r>
              <a:rPr lang="en-US" smtClean="0">
                <a:solidFill>
                  <a:schemeClr val="accent2"/>
                </a:solidFill>
              </a:rPr>
              <a:t>recognize</a:t>
            </a:r>
            <a:r>
              <a:rPr lang="en-US" smtClean="0"/>
              <a:t> tokens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define a </a:t>
            </a:r>
            <a:r>
              <a:rPr lang="en-US" smtClean="0">
                <a:solidFill>
                  <a:schemeClr val="accent2"/>
                </a:solidFill>
              </a:rPr>
              <a:t>DFA</a:t>
            </a:r>
            <a:r>
              <a:rPr lang="en-US" smtClean="0"/>
              <a:t> (deterministic finite automaton) to recognize the language that can be generated by a given RE.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call this part of compilation lexical analysis.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compiler component that does lexical analysis is called a </a:t>
            </a:r>
            <a:r>
              <a:rPr lang="en-US" smtClean="0">
                <a:solidFill>
                  <a:schemeClr val="accent2"/>
                </a:solidFill>
              </a:rPr>
              <a:t>Scanner</a:t>
            </a:r>
            <a:r>
              <a:rPr lang="en-US" smtClean="0"/>
              <a:t> or </a:t>
            </a:r>
            <a:r>
              <a:rPr lang="en-US" smtClean="0">
                <a:solidFill>
                  <a:schemeClr val="accent2"/>
                </a:solidFill>
              </a:rPr>
              <a:t>Lexer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C46B9-335E-45CC-A514-A1DF0E784D6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Recognizing 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Responsible for</a:t>
            </a:r>
          </a:p>
          <a:p>
            <a:pPr lvl="1" eaLnBrk="1" hangingPunct="1"/>
            <a:r>
              <a:rPr lang="en-US" sz="2800" dirty="0" smtClean="0"/>
              <a:t>tokenizing source as specified by RE</a:t>
            </a:r>
          </a:p>
          <a:p>
            <a:pPr lvl="1" eaLnBrk="1" hangingPunct="1">
              <a:buNone/>
            </a:pPr>
            <a:endParaRPr lang="en-US" sz="2800" dirty="0" smtClean="0"/>
          </a:p>
          <a:p>
            <a:pPr lvl="1" eaLnBrk="1" hangingPunct="1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Also</a:t>
            </a:r>
          </a:p>
          <a:p>
            <a:pPr lvl="1" eaLnBrk="1" hangingPunct="1"/>
            <a:r>
              <a:rPr lang="en-US" sz="2800" dirty="0" smtClean="0"/>
              <a:t>removing comments</a:t>
            </a:r>
          </a:p>
          <a:p>
            <a:pPr lvl="1" eaLnBrk="1" hangingPunct="1"/>
            <a:r>
              <a:rPr lang="en-US" sz="2800" dirty="0" smtClean="0"/>
              <a:t>(often) dealing with </a:t>
            </a:r>
            <a:r>
              <a:rPr lang="en-US" sz="2800" i="1" dirty="0" err="1" smtClean="0"/>
              <a:t>pragmas</a:t>
            </a:r>
            <a:r>
              <a:rPr lang="en-US" sz="2800" i="1" dirty="0" smtClean="0"/>
              <a:t> </a:t>
            </a:r>
            <a:r>
              <a:rPr lang="en-US" sz="2800" dirty="0" smtClean="0"/>
              <a:t>(i.e., significant comments)</a:t>
            </a:r>
          </a:p>
          <a:p>
            <a:pPr lvl="1" eaLnBrk="1" hangingPunct="1"/>
            <a:r>
              <a:rPr lang="en-US" sz="2800" dirty="0" smtClean="0"/>
              <a:t>saving text of identifiers, numbers, strings</a:t>
            </a:r>
          </a:p>
          <a:p>
            <a:pPr lvl="1" eaLnBrk="1" hangingPunct="1"/>
            <a:r>
              <a:rPr lang="en-US" sz="2800" dirty="0" smtClean="0"/>
              <a:t>saving source locations (file, line, column) for error messages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DCA68-99E9-4F75-9627-E452B2980C1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Scanners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eaLnBrk="1" hangingPunct="1"/>
            <a:r>
              <a:rPr lang="en-US" smtClean="0"/>
              <a:t>Scanners tend to be built three ways</a:t>
            </a:r>
          </a:p>
          <a:p>
            <a:pPr lvl="1" eaLnBrk="1" hangingPunct="1"/>
            <a:r>
              <a:rPr lang="en-US" smtClean="0"/>
              <a:t>ad-hoc</a:t>
            </a:r>
          </a:p>
          <a:p>
            <a:pPr lvl="1" eaLnBrk="1" hangingPunct="1"/>
            <a:r>
              <a:rPr lang="en-US" smtClean="0"/>
              <a:t>semi-mechanical pure DFA </a:t>
            </a:r>
            <a:br>
              <a:rPr lang="en-US" smtClean="0"/>
            </a:br>
            <a:r>
              <a:rPr lang="en-US" smtClean="0"/>
              <a:t>(usually realized as nested case statements)</a:t>
            </a:r>
          </a:p>
          <a:p>
            <a:pPr lvl="1" eaLnBrk="1" hangingPunct="1"/>
            <a:r>
              <a:rPr lang="en-US" smtClean="0"/>
              <a:t>table-driven DFA</a:t>
            </a:r>
          </a:p>
          <a:p>
            <a:pPr eaLnBrk="1" hangingPunct="1"/>
            <a:r>
              <a:rPr lang="en-US" smtClean="0"/>
              <a:t>Ad-hoc generally yields the fastest, most compact code by doing lots of special-purpose things, though good automatically-generated scanners come very close</a:t>
            </a:r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6334E-6880-41D2-8117-ED17E20601A4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Done in (conceptually) several phases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Lexical analysis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Performed by a </a:t>
            </a:r>
            <a:r>
              <a:rPr lang="en-US" sz="1800" dirty="0" err="1" smtClean="0"/>
              <a:t>lexer</a:t>
            </a:r>
            <a:r>
              <a:rPr lang="en-US" sz="1800" dirty="0" smtClean="0"/>
              <a:t> or scanner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Converts a sequence of characters into a sequence of tokens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Parsing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Performed by a parser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Recognizes whether tokens have correct phrase structure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Converts sequence of tokens into an AST 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 smtClean="0"/>
              <a:t>AST = abstract syntax tree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dirty="0" smtClean="0"/>
              <a:t>The AST is a useful data structure for representing the program being translated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Static semantic analysis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Type checking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Code generation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may involve several phases, depending on how much optimization is done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7620000" cy="9144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9C651-248A-437A-8BD6-6EFDE3FA808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chemeClr val="accent1"/>
                </a:solidFill>
              </a:rPr>
              <a:t>Overview of language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400" dirty="0" smtClean="0"/>
              <a:t>Given sequence of characters, scan input from left to right, </a:t>
            </a:r>
            <a:r>
              <a:rPr lang="en-US" sz="2400" dirty="0" smtClean="0">
                <a:solidFill>
                  <a:schemeClr val="accent2"/>
                </a:solidFill>
              </a:rPr>
              <a:t>extending a token  as long as </a:t>
            </a:r>
            <a:r>
              <a:rPr lang="en-US" sz="2400" dirty="0" smtClean="0">
                <a:solidFill>
                  <a:schemeClr val="accent2"/>
                </a:solidFill>
              </a:rPr>
              <a:t>possible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400" b="1" dirty="0" smtClean="0">
                <a:solidFill>
                  <a:schemeClr val="hlink"/>
                </a:solidFill>
              </a:rPr>
              <a:t>abc0def12g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400" dirty="0" smtClean="0"/>
              <a:t>is a single token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400" b="1" dirty="0" smtClean="0">
                <a:solidFill>
                  <a:schemeClr val="hlink"/>
                </a:solidFill>
              </a:rPr>
              <a:t>abc+45d</a:t>
            </a:r>
            <a:endParaRPr lang="en-US" sz="24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400" dirty="0" smtClean="0"/>
              <a:t>4 tokens</a:t>
            </a:r>
          </a:p>
          <a:p>
            <a:pPr lvl="2"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000" dirty="0" smtClean="0"/>
              <a:t>identifier </a:t>
            </a:r>
            <a:r>
              <a:rPr lang="en-US" sz="2000" dirty="0" err="1" smtClean="0"/>
              <a:t>abc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000" dirty="0" smtClean="0"/>
              <a:t>op +</a:t>
            </a:r>
          </a:p>
          <a:p>
            <a:pPr lvl="2"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000" dirty="0" err="1" smtClean="0"/>
              <a:t>numlit</a:t>
            </a:r>
            <a:r>
              <a:rPr lang="en-US" sz="2000" dirty="0" smtClean="0"/>
              <a:t> 45</a:t>
            </a:r>
          </a:p>
          <a:p>
            <a:pPr lvl="2"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000" dirty="0" smtClean="0"/>
              <a:t>identifier d</a:t>
            </a:r>
          </a:p>
          <a:p>
            <a:pPr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800" b="1" dirty="0" smtClean="0">
                <a:solidFill>
                  <a:schemeClr val="hlink"/>
                </a:solidFill>
              </a:rPr>
              <a:t>a=d</a:t>
            </a:r>
          </a:p>
          <a:p>
            <a:pPr lvl="2" eaLnBrk="1" hangingPunct="1">
              <a:lnSpc>
                <a:spcPct val="80000"/>
              </a:lnSpc>
              <a:tabLst>
                <a:tab pos="6677025" algn="l"/>
              </a:tabLst>
            </a:pPr>
            <a:r>
              <a:rPr lang="en-US" sz="2000" dirty="0" smtClean="0"/>
              <a:t>identifier a followed by illegal token 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6677025" algn="l"/>
              </a:tabLst>
            </a:pPr>
            <a:r>
              <a:rPr lang="en-US" sz="2000" dirty="0" smtClean="0"/>
              <a:t>	(</a:t>
            </a:r>
            <a:r>
              <a:rPr lang="en-US" sz="2000" dirty="0" smtClean="0"/>
              <a:t>the </a:t>
            </a:r>
            <a:r>
              <a:rPr lang="en-US" sz="2000" dirty="0" smtClean="0"/>
              <a:t>legal operator in the example is </a:t>
            </a:r>
            <a:r>
              <a:rPr lang="en-US" sz="2000" dirty="0" smtClean="0"/>
              <a:t>==)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6677025" algn="l"/>
              </a:tabLst>
            </a:pPr>
            <a:endParaRPr lang="en-US" sz="2000" dirty="0"/>
          </a:p>
          <a:p>
            <a:pPr marL="1792224" lvl="8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tabLst>
                <a:tab pos="6677025" algn="l"/>
              </a:tabLst>
            </a:pPr>
            <a:r>
              <a:rPr lang="en-US" sz="2300" b="1" dirty="0" smtClean="0">
                <a:solidFill>
                  <a:schemeClr val="hlink"/>
                </a:solidFill>
              </a:rPr>
              <a:t>01  </a:t>
            </a:r>
            <a:r>
              <a:rPr lang="en-US" sz="2000" dirty="0" err="1" smtClean="0"/>
              <a:t>num</a:t>
            </a:r>
            <a:r>
              <a:rPr lang="en-US" sz="2000" dirty="0" smtClean="0"/>
              <a:t> </a:t>
            </a:r>
            <a:r>
              <a:rPr lang="en-US" sz="2000" dirty="0"/>
              <a:t>lit 0 followed by </a:t>
            </a:r>
            <a:r>
              <a:rPr lang="en-US" sz="2000" dirty="0" err="1"/>
              <a:t>numlit</a:t>
            </a:r>
            <a:r>
              <a:rPr lang="en-US" sz="2000" dirty="0"/>
              <a:t> 1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A021F-15EE-4E11-94FD-1965EC56153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>
                <a:solidFill>
                  <a:schemeClr val="accent1"/>
                </a:solidFill>
              </a:rPr>
              <a:t>Scanning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819400"/>
            <a:ext cx="3810000" cy="2332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/>
              <a:t>&lt;token&gt; ::= &lt;identifier&gt; | &lt;num lit&gt; | &lt;op&gt; 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&lt;num  lit&gt; ::= &lt;nonzero digit&gt; &lt;digit&gt;* | </a:t>
            </a:r>
            <a:r>
              <a:rPr lang="en-US" sz="1400" b="1" dirty="0" smtClean="0">
                <a:solidFill>
                  <a:schemeClr val="accent2"/>
                </a:solidFill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&lt;digit&gt;  ::=  </a:t>
            </a:r>
            <a:r>
              <a:rPr lang="en-US" sz="1400" b="1" dirty="0" smtClean="0">
                <a:solidFill>
                  <a:schemeClr val="accent2"/>
                </a:solidFill>
              </a:rPr>
              <a:t>0</a:t>
            </a:r>
            <a:r>
              <a:rPr lang="en-US" sz="1400" dirty="0" smtClean="0"/>
              <a:t> | &lt;nonzero digit&gt;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&lt;nonzero digit&gt;</a:t>
            </a:r>
            <a:r>
              <a:rPr lang="en-US" sz="1400" b="1" dirty="0" smtClean="0"/>
              <a:t> </a:t>
            </a:r>
            <a:r>
              <a:rPr lang="en-US" sz="1400" dirty="0" smtClean="0"/>
              <a:t>::=</a:t>
            </a:r>
            <a:r>
              <a:rPr lang="en-US" sz="1400" b="1" dirty="0" smtClean="0"/>
              <a:t> 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1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2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3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4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5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6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7</a:t>
            </a:r>
            <a:r>
              <a:rPr lang="en-US" sz="1400" dirty="0" smtClean="0"/>
              <a:t> |</a:t>
            </a:r>
            <a:r>
              <a:rPr lang="en-US" sz="1400" b="1" dirty="0" smtClean="0">
                <a:solidFill>
                  <a:schemeClr val="accent2"/>
                </a:solidFill>
              </a:rPr>
              <a:t> 8 </a:t>
            </a:r>
            <a:r>
              <a:rPr lang="en-US" sz="1400" dirty="0" smtClean="0"/>
              <a:t>| </a:t>
            </a:r>
            <a:r>
              <a:rPr lang="en-US" sz="1400" b="1" dirty="0" smtClean="0">
                <a:solidFill>
                  <a:schemeClr val="accent2"/>
                </a:solidFill>
              </a:rPr>
              <a:t>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&lt;identifier&gt; ::=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   &lt;identifier start&gt; &lt;identifier part&gt;*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&lt;identifier start&gt; ::=  </a:t>
            </a:r>
            <a:r>
              <a:rPr lang="en-US" sz="1400" b="1" dirty="0" smtClean="0">
                <a:solidFill>
                  <a:schemeClr val="accent2"/>
                </a:solidFill>
              </a:rPr>
              <a:t>A</a:t>
            </a:r>
            <a:r>
              <a:rPr lang="en-US" sz="1400" dirty="0" smtClean="0"/>
              <a:t> .. </a:t>
            </a:r>
            <a:r>
              <a:rPr lang="en-US" sz="1400" b="1" dirty="0" smtClean="0">
                <a:solidFill>
                  <a:schemeClr val="accent2"/>
                </a:solidFill>
              </a:rPr>
              <a:t>Z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smtClean="0"/>
              <a:t>| </a:t>
            </a:r>
            <a:r>
              <a:rPr lang="en-US" sz="1400" b="1" dirty="0" smtClean="0">
                <a:solidFill>
                  <a:schemeClr val="accent2"/>
                </a:solidFill>
              </a:rPr>
              <a:t>a</a:t>
            </a:r>
            <a:r>
              <a:rPr lang="en-US" sz="1400" dirty="0" smtClean="0">
                <a:solidFill>
                  <a:schemeClr val="accent2"/>
                </a:solidFill>
              </a:rPr>
              <a:t>..</a:t>
            </a:r>
            <a:r>
              <a:rPr lang="en-US" sz="1400" b="1" dirty="0" smtClean="0">
                <a:solidFill>
                  <a:schemeClr val="accent2"/>
                </a:solidFill>
              </a:rPr>
              <a:t>z</a:t>
            </a:r>
            <a:r>
              <a:rPr lang="en-US" sz="1400" b="1" dirty="0" smtClean="0"/>
              <a:t> </a:t>
            </a:r>
            <a:r>
              <a:rPr lang="en-US" sz="1400" dirty="0" smtClean="0"/>
              <a:t>| </a:t>
            </a:r>
            <a:r>
              <a:rPr lang="en-US" sz="1400" b="1" dirty="0" smtClean="0">
                <a:solidFill>
                  <a:schemeClr val="accent2"/>
                </a:solidFill>
              </a:rPr>
              <a:t>$</a:t>
            </a:r>
            <a:r>
              <a:rPr lang="en-US" sz="1400" dirty="0" smtClean="0"/>
              <a:t> | </a:t>
            </a:r>
            <a:r>
              <a:rPr lang="en-US" sz="1400" b="1" dirty="0" smtClean="0">
                <a:solidFill>
                  <a:schemeClr val="accent2"/>
                </a:solidFill>
              </a:rPr>
              <a:t>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&lt;identifier part&gt; ::=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  &lt;identifier start&gt; | &lt;digit&gt;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&lt;op&gt;</a:t>
            </a:r>
            <a:r>
              <a:rPr lang="en-US" sz="1400" b="1" dirty="0" smtClean="0"/>
              <a:t> </a:t>
            </a:r>
            <a:r>
              <a:rPr lang="en-US" sz="1400" dirty="0" smtClean="0"/>
              <a:t>::=</a:t>
            </a:r>
            <a:r>
              <a:rPr lang="en-US" sz="1400" b="1" dirty="0" smtClean="0"/>
              <a:t>   </a:t>
            </a:r>
            <a:r>
              <a:rPr lang="en-US" sz="1400" b="1" dirty="0" smtClean="0">
                <a:solidFill>
                  <a:schemeClr val="accent2"/>
                </a:solidFill>
              </a:rPr>
              <a:t>+</a:t>
            </a:r>
            <a:r>
              <a:rPr lang="en-US" sz="1400" b="1" dirty="0" smtClean="0"/>
              <a:t> </a:t>
            </a:r>
            <a:r>
              <a:rPr lang="en-US" sz="1400" dirty="0" smtClean="0"/>
              <a:t>|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== </a:t>
            </a:r>
            <a:r>
              <a:rPr lang="en-US" sz="1400" dirty="0" smtClean="0"/>
              <a:t>|</a:t>
            </a:r>
            <a:r>
              <a:rPr lang="en-US" sz="1400" b="1" dirty="0" smtClean="0">
                <a:solidFill>
                  <a:srgbClr val="0099FF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Look at characters one at a time.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it is a one-character token,  </a:t>
            </a:r>
            <a:br>
              <a:rPr lang="en-US" sz="2800" dirty="0" smtClean="0"/>
            </a:br>
            <a:r>
              <a:rPr lang="en-US" sz="2800" dirty="0" smtClean="0">
                <a:latin typeface="Courier New" pitchFamily="49" charset="0"/>
              </a:rPr>
              <a:t>{+,*} </a:t>
            </a:r>
            <a:r>
              <a:rPr lang="en-US" sz="2800" dirty="0" smtClean="0"/>
              <a:t>announce that token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it is = we look at the next character</a:t>
            </a:r>
            <a:br>
              <a:rPr lang="en-US" sz="2800" dirty="0" smtClean="0"/>
            </a:br>
            <a:r>
              <a:rPr lang="en-US" sz="2800" dirty="0" smtClean="0"/>
              <a:t>If next character is an =, announce token ‘==‘, otherwise, we announce an error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the character is a non-zero digit, continue reading until a non-digit is found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the character is a letter, $, _, keep reading until the next character is not a letter, digit, $, or _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207C-9198-4875-9831-A66D46F92F2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Implementing ad-hoc (hand written) scanner:</a:t>
            </a:r>
            <a:endParaRPr lang="en-US" sz="4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3A7A6-CD2E-437E-ADDD-0DBCC66DAED2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DFA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1447800" y="2209800"/>
            <a:ext cx="762000" cy="7620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200400" y="44196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838200" y="38862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981200" y="44958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4648200" y="43434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5715000" y="35814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324600" y="24384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27432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1295400" y="29718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1981200" y="2971800"/>
            <a:ext cx="304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209800" y="2743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276600" y="3886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2133600" y="2438400"/>
            <a:ext cx="3048000" cy="1905000"/>
          </a:xfrm>
          <a:custGeom>
            <a:avLst/>
            <a:gdLst>
              <a:gd name="T0" fmla="*/ 0 w 1920"/>
              <a:gd name="T1" fmla="*/ 0 h 1200"/>
              <a:gd name="T2" fmla="*/ 2147483647 w 1920"/>
              <a:gd name="T3" fmla="*/ 2147483647 h 1200"/>
              <a:gd name="T4" fmla="*/ 2147483647 w 1920"/>
              <a:gd name="T5" fmla="*/ 2147483647 h 1200"/>
              <a:gd name="T6" fmla="*/ 0 60000 65536"/>
              <a:gd name="T7" fmla="*/ 0 60000 65536"/>
              <a:gd name="T8" fmla="*/ 0 60000 65536"/>
              <a:gd name="T9" fmla="*/ 0 w 1920"/>
              <a:gd name="T10" fmla="*/ 0 h 1200"/>
              <a:gd name="T11" fmla="*/ 1920 w 1920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200">
                <a:moveTo>
                  <a:pt x="0" y="0"/>
                </a:moveTo>
                <a:cubicBezTo>
                  <a:pt x="560" y="20"/>
                  <a:pt x="1120" y="40"/>
                  <a:pt x="1440" y="240"/>
                </a:cubicBezTo>
                <a:cubicBezTo>
                  <a:pt x="1760" y="440"/>
                  <a:pt x="1840" y="1040"/>
                  <a:pt x="1920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457200" y="4648200"/>
            <a:ext cx="1193800" cy="1003300"/>
          </a:xfrm>
          <a:custGeom>
            <a:avLst/>
            <a:gdLst>
              <a:gd name="T0" fmla="*/ 2147483647 w 752"/>
              <a:gd name="T1" fmla="*/ 0 h 632"/>
              <a:gd name="T2" fmla="*/ 2147483647 w 752"/>
              <a:gd name="T3" fmla="*/ 2147483647 h 632"/>
              <a:gd name="T4" fmla="*/ 2147483647 w 752"/>
              <a:gd name="T5" fmla="*/ 2147483647 h 632"/>
              <a:gd name="T6" fmla="*/ 2147483647 w 752"/>
              <a:gd name="T7" fmla="*/ 0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632"/>
              <a:gd name="T14" fmla="*/ 752 w 752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632">
                <a:moveTo>
                  <a:pt x="384" y="0"/>
                </a:moveTo>
                <a:cubicBezTo>
                  <a:pt x="192" y="120"/>
                  <a:pt x="0" y="240"/>
                  <a:pt x="48" y="336"/>
                </a:cubicBezTo>
                <a:cubicBezTo>
                  <a:pt x="96" y="432"/>
                  <a:pt x="592" y="632"/>
                  <a:pt x="672" y="576"/>
                </a:cubicBezTo>
                <a:cubicBezTo>
                  <a:pt x="752" y="520"/>
                  <a:pt x="552" y="9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2133600" y="2311400"/>
            <a:ext cx="3733800" cy="1270000"/>
          </a:xfrm>
          <a:custGeom>
            <a:avLst/>
            <a:gdLst>
              <a:gd name="T0" fmla="*/ 0 w 2352"/>
              <a:gd name="T1" fmla="*/ 2147483647 h 800"/>
              <a:gd name="T2" fmla="*/ 2147483647 w 2352"/>
              <a:gd name="T3" fmla="*/ 2147483647 h 800"/>
              <a:gd name="T4" fmla="*/ 2147483647 w 2352"/>
              <a:gd name="T5" fmla="*/ 2147483647 h 800"/>
              <a:gd name="T6" fmla="*/ 0 60000 65536"/>
              <a:gd name="T7" fmla="*/ 0 60000 65536"/>
              <a:gd name="T8" fmla="*/ 0 60000 65536"/>
              <a:gd name="T9" fmla="*/ 0 w 2352"/>
              <a:gd name="T10" fmla="*/ 0 h 800"/>
              <a:gd name="T11" fmla="*/ 2352 w 2352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800">
                <a:moveTo>
                  <a:pt x="0" y="32"/>
                </a:moveTo>
                <a:cubicBezTo>
                  <a:pt x="572" y="16"/>
                  <a:pt x="1144" y="0"/>
                  <a:pt x="1536" y="128"/>
                </a:cubicBezTo>
                <a:cubicBezTo>
                  <a:pt x="1928" y="256"/>
                  <a:pt x="2140" y="528"/>
                  <a:pt x="2352" y="8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Freeform 18"/>
          <p:cNvSpPr>
            <a:spLocks/>
          </p:cNvSpPr>
          <p:nvPr/>
        </p:nvSpPr>
        <p:spPr bwMode="auto">
          <a:xfrm>
            <a:off x="2057400" y="1866900"/>
            <a:ext cx="4343400" cy="647700"/>
          </a:xfrm>
          <a:custGeom>
            <a:avLst/>
            <a:gdLst>
              <a:gd name="T0" fmla="*/ 0 w 2736"/>
              <a:gd name="T1" fmla="*/ 2147483647 h 408"/>
              <a:gd name="T2" fmla="*/ 2147483647 w 2736"/>
              <a:gd name="T3" fmla="*/ 2147483647 h 408"/>
              <a:gd name="T4" fmla="*/ 2147483647 w 2736"/>
              <a:gd name="T5" fmla="*/ 2147483647 h 408"/>
              <a:gd name="T6" fmla="*/ 0 60000 65536"/>
              <a:gd name="T7" fmla="*/ 0 60000 65536"/>
              <a:gd name="T8" fmla="*/ 0 60000 65536"/>
              <a:gd name="T9" fmla="*/ 0 w 2736"/>
              <a:gd name="T10" fmla="*/ 0 h 408"/>
              <a:gd name="T11" fmla="*/ 2736 w 2736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08">
                <a:moveTo>
                  <a:pt x="0" y="264"/>
                </a:moveTo>
                <a:cubicBezTo>
                  <a:pt x="588" y="132"/>
                  <a:pt x="1176" y="0"/>
                  <a:pt x="1632" y="24"/>
                </a:cubicBezTo>
                <a:cubicBezTo>
                  <a:pt x="2088" y="48"/>
                  <a:pt x="2552" y="344"/>
                  <a:pt x="2736" y="4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Freeform 19"/>
          <p:cNvSpPr>
            <a:spLocks/>
          </p:cNvSpPr>
          <p:nvPr/>
        </p:nvSpPr>
        <p:spPr bwMode="auto">
          <a:xfrm>
            <a:off x="6934200" y="2501900"/>
            <a:ext cx="1028700" cy="1016000"/>
          </a:xfrm>
          <a:custGeom>
            <a:avLst/>
            <a:gdLst>
              <a:gd name="T0" fmla="*/ 2147483647 w 648"/>
              <a:gd name="T1" fmla="*/ 2147483647 h 640"/>
              <a:gd name="T2" fmla="*/ 2147483647 w 648"/>
              <a:gd name="T3" fmla="*/ 2147483647 h 640"/>
              <a:gd name="T4" fmla="*/ 2147483647 w 648"/>
              <a:gd name="T5" fmla="*/ 2147483647 h 640"/>
              <a:gd name="T6" fmla="*/ 0 w 648"/>
              <a:gd name="T7" fmla="*/ 2147483647 h 640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40"/>
              <a:gd name="T14" fmla="*/ 648 w 648"/>
              <a:gd name="T15" fmla="*/ 640 h 6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640">
                <a:moveTo>
                  <a:pt x="96" y="248"/>
                </a:moveTo>
                <a:cubicBezTo>
                  <a:pt x="224" y="124"/>
                  <a:pt x="352" y="0"/>
                  <a:pt x="432" y="56"/>
                </a:cubicBezTo>
                <a:cubicBezTo>
                  <a:pt x="512" y="112"/>
                  <a:pt x="648" y="528"/>
                  <a:pt x="576" y="584"/>
                </a:cubicBezTo>
                <a:cubicBezTo>
                  <a:pt x="504" y="640"/>
                  <a:pt x="96" y="424"/>
                  <a:pt x="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57600" y="15240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a..z,A..Z,$,_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7146925" y="3465513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a..z,A..Z,$,_,0..9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495800" y="21336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648200" y="28194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362200" y="25908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336925" y="3770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2117725" y="3313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838200" y="30480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1..9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746125" y="55229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92C33-93B9-452B-AFD5-47C4788497A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DFA</a:t>
            </a:r>
          </a:p>
        </p:txBody>
      </p:sp>
      <p:sp>
        <p:nvSpPr>
          <p:cNvPr id="33795" name="Oval 4"/>
          <p:cNvSpPr>
            <a:spLocks noChangeArrowheads="1"/>
          </p:cNvSpPr>
          <p:nvPr/>
        </p:nvSpPr>
        <p:spPr bwMode="auto">
          <a:xfrm>
            <a:off x="1447800" y="2209800"/>
            <a:ext cx="762000" cy="7620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START</a:t>
            </a:r>
          </a:p>
        </p:txBody>
      </p:sp>
      <p:sp>
        <p:nvSpPr>
          <p:cNvPr id="33796" name="Oval 5"/>
          <p:cNvSpPr>
            <a:spLocks noChangeArrowheads="1"/>
          </p:cNvSpPr>
          <p:nvPr/>
        </p:nvSpPr>
        <p:spPr bwMode="auto">
          <a:xfrm>
            <a:off x="3200400" y="44196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838200" y="38862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DIGITS</a:t>
            </a:r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1981200" y="44958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GOTZERO</a:t>
            </a:r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4648200" y="43434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5715000" y="35814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6324600" y="24384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IDENTPART</a:t>
            </a:r>
          </a:p>
        </p:txBody>
      </p:sp>
      <p:sp>
        <p:nvSpPr>
          <p:cNvPr id="33802" name="Oval 11"/>
          <p:cNvSpPr>
            <a:spLocks noChangeArrowheads="1"/>
          </p:cNvSpPr>
          <p:nvPr/>
        </p:nvSpPr>
        <p:spPr bwMode="auto">
          <a:xfrm>
            <a:off x="28956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GOTEQUAL</a:t>
            </a:r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 flipH="1">
            <a:off x="1295400" y="29718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1981200" y="2971800"/>
            <a:ext cx="304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>
            <a:off x="2209800" y="2743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>
            <a:off x="3276600" y="3886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Freeform 16"/>
          <p:cNvSpPr>
            <a:spLocks/>
          </p:cNvSpPr>
          <p:nvPr/>
        </p:nvSpPr>
        <p:spPr bwMode="auto">
          <a:xfrm>
            <a:off x="2133600" y="2438400"/>
            <a:ext cx="3048000" cy="1905000"/>
          </a:xfrm>
          <a:custGeom>
            <a:avLst/>
            <a:gdLst>
              <a:gd name="T0" fmla="*/ 0 w 1920"/>
              <a:gd name="T1" fmla="*/ 0 h 1200"/>
              <a:gd name="T2" fmla="*/ 2147483647 w 1920"/>
              <a:gd name="T3" fmla="*/ 2147483647 h 1200"/>
              <a:gd name="T4" fmla="*/ 2147483647 w 1920"/>
              <a:gd name="T5" fmla="*/ 2147483647 h 1200"/>
              <a:gd name="T6" fmla="*/ 0 60000 65536"/>
              <a:gd name="T7" fmla="*/ 0 60000 65536"/>
              <a:gd name="T8" fmla="*/ 0 60000 65536"/>
              <a:gd name="T9" fmla="*/ 0 w 1920"/>
              <a:gd name="T10" fmla="*/ 0 h 1200"/>
              <a:gd name="T11" fmla="*/ 1920 w 1920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200">
                <a:moveTo>
                  <a:pt x="0" y="0"/>
                </a:moveTo>
                <a:cubicBezTo>
                  <a:pt x="560" y="20"/>
                  <a:pt x="1120" y="40"/>
                  <a:pt x="1440" y="240"/>
                </a:cubicBezTo>
                <a:cubicBezTo>
                  <a:pt x="1760" y="440"/>
                  <a:pt x="1840" y="1040"/>
                  <a:pt x="1920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Freeform 17"/>
          <p:cNvSpPr>
            <a:spLocks/>
          </p:cNvSpPr>
          <p:nvPr/>
        </p:nvSpPr>
        <p:spPr bwMode="auto">
          <a:xfrm>
            <a:off x="457200" y="4648200"/>
            <a:ext cx="1193800" cy="1003300"/>
          </a:xfrm>
          <a:custGeom>
            <a:avLst/>
            <a:gdLst>
              <a:gd name="T0" fmla="*/ 2147483647 w 752"/>
              <a:gd name="T1" fmla="*/ 0 h 632"/>
              <a:gd name="T2" fmla="*/ 2147483647 w 752"/>
              <a:gd name="T3" fmla="*/ 2147483647 h 632"/>
              <a:gd name="T4" fmla="*/ 2147483647 w 752"/>
              <a:gd name="T5" fmla="*/ 2147483647 h 632"/>
              <a:gd name="T6" fmla="*/ 2147483647 w 752"/>
              <a:gd name="T7" fmla="*/ 0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632"/>
              <a:gd name="T14" fmla="*/ 752 w 752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632">
                <a:moveTo>
                  <a:pt x="384" y="0"/>
                </a:moveTo>
                <a:cubicBezTo>
                  <a:pt x="192" y="120"/>
                  <a:pt x="0" y="240"/>
                  <a:pt x="48" y="336"/>
                </a:cubicBezTo>
                <a:cubicBezTo>
                  <a:pt x="96" y="432"/>
                  <a:pt x="592" y="632"/>
                  <a:pt x="672" y="576"/>
                </a:cubicBezTo>
                <a:cubicBezTo>
                  <a:pt x="752" y="520"/>
                  <a:pt x="552" y="9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Freeform 18"/>
          <p:cNvSpPr>
            <a:spLocks/>
          </p:cNvSpPr>
          <p:nvPr/>
        </p:nvSpPr>
        <p:spPr bwMode="auto">
          <a:xfrm>
            <a:off x="2133600" y="2311400"/>
            <a:ext cx="3733800" cy="1270000"/>
          </a:xfrm>
          <a:custGeom>
            <a:avLst/>
            <a:gdLst>
              <a:gd name="T0" fmla="*/ 0 w 2352"/>
              <a:gd name="T1" fmla="*/ 2147483647 h 800"/>
              <a:gd name="T2" fmla="*/ 2147483647 w 2352"/>
              <a:gd name="T3" fmla="*/ 2147483647 h 800"/>
              <a:gd name="T4" fmla="*/ 2147483647 w 2352"/>
              <a:gd name="T5" fmla="*/ 2147483647 h 800"/>
              <a:gd name="T6" fmla="*/ 0 60000 65536"/>
              <a:gd name="T7" fmla="*/ 0 60000 65536"/>
              <a:gd name="T8" fmla="*/ 0 60000 65536"/>
              <a:gd name="T9" fmla="*/ 0 w 2352"/>
              <a:gd name="T10" fmla="*/ 0 h 800"/>
              <a:gd name="T11" fmla="*/ 2352 w 2352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800">
                <a:moveTo>
                  <a:pt x="0" y="32"/>
                </a:moveTo>
                <a:cubicBezTo>
                  <a:pt x="572" y="16"/>
                  <a:pt x="1144" y="0"/>
                  <a:pt x="1536" y="128"/>
                </a:cubicBezTo>
                <a:cubicBezTo>
                  <a:pt x="1928" y="256"/>
                  <a:pt x="2140" y="528"/>
                  <a:pt x="2352" y="8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0" name="Freeform 19"/>
          <p:cNvSpPr>
            <a:spLocks/>
          </p:cNvSpPr>
          <p:nvPr/>
        </p:nvSpPr>
        <p:spPr bwMode="auto">
          <a:xfrm>
            <a:off x="2057400" y="1866900"/>
            <a:ext cx="4343400" cy="647700"/>
          </a:xfrm>
          <a:custGeom>
            <a:avLst/>
            <a:gdLst>
              <a:gd name="T0" fmla="*/ 0 w 2736"/>
              <a:gd name="T1" fmla="*/ 2147483647 h 408"/>
              <a:gd name="T2" fmla="*/ 2147483647 w 2736"/>
              <a:gd name="T3" fmla="*/ 2147483647 h 408"/>
              <a:gd name="T4" fmla="*/ 2147483647 w 2736"/>
              <a:gd name="T5" fmla="*/ 2147483647 h 408"/>
              <a:gd name="T6" fmla="*/ 0 60000 65536"/>
              <a:gd name="T7" fmla="*/ 0 60000 65536"/>
              <a:gd name="T8" fmla="*/ 0 60000 65536"/>
              <a:gd name="T9" fmla="*/ 0 w 2736"/>
              <a:gd name="T10" fmla="*/ 0 h 408"/>
              <a:gd name="T11" fmla="*/ 2736 w 2736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08">
                <a:moveTo>
                  <a:pt x="0" y="264"/>
                </a:moveTo>
                <a:cubicBezTo>
                  <a:pt x="588" y="132"/>
                  <a:pt x="1176" y="0"/>
                  <a:pt x="1632" y="24"/>
                </a:cubicBezTo>
                <a:cubicBezTo>
                  <a:pt x="2088" y="48"/>
                  <a:pt x="2552" y="344"/>
                  <a:pt x="2736" y="4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1" name="Freeform 20"/>
          <p:cNvSpPr>
            <a:spLocks/>
          </p:cNvSpPr>
          <p:nvPr/>
        </p:nvSpPr>
        <p:spPr bwMode="auto">
          <a:xfrm>
            <a:off x="6934200" y="2501900"/>
            <a:ext cx="1028700" cy="1016000"/>
          </a:xfrm>
          <a:custGeom>
            <a:avLst/>
            <a:gdLst>
              <a:gd name="T0" fmla="*/ 2147483647 w 648"/>
              <a:gd name="T1" fmla="*/ 2147483647 h 640"/>
              <a:gd name="T2" fmla="*/ 2147483647 w 648"/>
              <a:gd name="T3" fmla="*/ 2147483647 h 640"/>
              <a:gd name="T4" fmla="*/ 2147483647 w 648"/>
              <a:gd name="T5" fmla="*/ 2147483647 h 640"/>
              <a:gd name="T6" fmla="*/ 0 w 648"/>
              <a:gd name="T7" fmla="*/ 2147483647 h 640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40"/>
              <a:gd name="T14" fmla="*/ 648 w 648"/>
              <a:gd name="T15" fmla="*/ 640 h 6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640">
                <a:moveTo>
                  <a:pt x="96" y="248"/>
                </a:moveTo>
                <a:cubicBezTo>
                  <a:pt x="224" y="124"/>
                  <a:pt x="352" y="0"/>
                  <a:pt x="432" y="56"/>
                </a:cubicBezTo>
                <a:cubicBezTo>
                  <a:pt x="512" y="112"/>
                  <a:pt x="648" y="528"/>
                  <a:pt x="576" y="584"/>
                </a:cubicBezTo>
                <a:cubicBezTo>
                  <a:pt x="504" y="640"/>
                  <a:pt x="96" y="424"/>
                  <a:pt x="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3657600" y="15240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a..z,A..Z</a:t>
            </a:r>
            <a:r>
              <a:rPr lang="en-US" dirty="0"/>
              <a:t>,$,_</a:t>
            </a:r>
          </a:p>
        </p:txBody>
      </p:sp>
      <p:sp>
        <p:nvSpPr>
          <p:cNvPr id="33813" name="Text Box 22"/>
          <p:cNvSpPr txBox="1">
            <a:spLocks noChangeArrowheads="1"/>
          </p:cNvSpPr>
          <p:nvPr/>
        </p:nvSpPr>
        <p:spPr bwMode="auto">
          <a:xfrm>
            <a:off x="7146925" y="3465513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a..z,A..Z,$,_,0..9</a:t>
            </a:r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4495800" y="21336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4648200" y="28194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2362200" y="25908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3336925" y="3770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33818" name="Text Box 27"/>
          <p:cNvSpPr txBox="1">
            <a:spLocks noChangeArrowheads="1"/>
          </p:cNvSpPr>
          <p:nvPr/>
        </p:nvSpPr>
        <p:spPr bwMode="auto">
          <a:xfrm>
            <a:off x="2117725" y="3313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>
            <a:off x="838200" y="30480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1..9</a:t>
            </a:r>
          </a:p>
        </p:txBody>
      </p:sp>
      <p:sp>
        <p:nvSpPr>
          <p:cNvPr id="33820" name="Text Box 29"/>
          <p:cNvSpPr txBox="1">
            <a:spLocks noChangeArrowheads="1"/>
          </p:cNvSpPr>
          <p:nvPr/>
        </p:nvSpPr>
        <p:spPr bwMode="auto">
          <a:xfrm>
            <a:off x="746125" y="55229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0..9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3614056" y="3713116"/>
            <a:ext cx="1415143" cy="2230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4921250" y="5870893"/>
            <a:ext cx="762000" cy="7620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4550" y="5257800"/>
            <a:ext cx="13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Not(=)</a:t>
            </a:r>
            <a:endParaRPr lang="en-US" dirty="0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V="1">
            <a:off x="1806031" y="914400"/>
            <a:ext cx="25137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63296" y="1068365"/>
            <a:ext cx="445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Not(</a:t>
            </a:r>
            <a:r>
              <a:rPr lang="en-US" dirty="0"/>
              <a:t>a..z,A..Z,$,_,0..</a:t>
            </a:r>
            <a:r>
              <a:rPr lang="en-US" dirty="0" smtClean="0"/>
              <a:t>9, +,*,=)</a:t>
            </a:r>
            <a:endParaRPr lang="en-US" dirty="0"/>
          </a:p>
        </p:txBody>
      </p:sp>
      <p:sp>
        <p:nvSpPr>
          <p:cNvPr id="38" name="Oval 31"/>
          <p:cNvSpPr>
            <a:spLocks noChangeArrowheads="1"/>
          </p:cNvSpPr>
          <p:nvPr/>
        </p:nvSpPr>
        <p:spPr bwMode="auto">
          <a:xfrm>
            <a:off x="1828800" y="152400"/>
            <a:ext cx="762000" cy="7620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0066"/>
                </a:solidFill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1219200"/>
            <a:ext cx="8229600" cy="499567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In many languages, any whitespace character (space, </a:t>
            </a:r>
            <a:r>
              <a:rPr lang="en-US" sz="3000" dirty="0" err="1" smtClean="0"/>
              <a:t>cr</a:t>
            </a:r>
            <a:r>
              <a:rPr lang="en-US" sz="3000" dirty="0" smtClean="0"/>
              <a:t>, lf, tabs, etc.) serves to separate tokens but is otherwise ignored.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Input is 12 34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Scanner would return two tokens 12 and  34, using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The space separates the tokens, but otherwise is ignored. 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Handle white space in a scanner by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skipping over whitespace characters before the beginning of the token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stop building the token when any character (including whitespace) that can’t further extend the token is encountered.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dirty="0" smtClean="0"/>
              <a:t>In some languages, may need to check that the next character is from a specific set of </a:t>
            </a:r>
            <a:r>
              <a:rPr lang="en-US" sz="2200" dirty="0" smtClean="0"/>
              <a:t>delimiters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&lt;whitespace&gt; ::= </a:t>
            </a:r>
            <a:r>
              <a:rPr lang="en-US" sz="2600" dirty="0" smtClean="0"/>
              <a:t>‘ </a:t>
            </a:r>
            <a:r>
              <a:rPr lang="en-US" sz="2600" dirty="0"/>
              <a:t>‘, '\t, '\n', ‘\r', 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67E24-A903-440D-85CC-41017BA887C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Whitespace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92C33-93B9-452B-AFD5-47C4788497A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DFA</a:t>
            </a:r>
          </a:p>
        </p:txBody>
      </p:sp>
      <p:sp>
        <p:nvSpPr>
          <p:cNvPr id="33795" name="Oval 4"/>
          <p:cNvSpPr>
            <a:spLocks noChangeArrowheads="1"/>
          </p:cNvSpPr>
          <p:nvPr/>
        </p:nvSpPr>
        <p:spPr bwMode="auto">
          <a:xfrm>
            <a:off x="1447800" y="2209800"/>
            <a:ext cx="762000" cy="7620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0066"/>
                </a:solidFill>
              </a:rPr>
              <a:t>START</a:t>
            </a:r>
          </a:p>
        </p:txBody>
      </p:sp>
      <p:sp>
        <p:nvSpPr>
          <p:cNvPr id="33796" name="Oval 5"/>
          <p:cNvSpPr>
            <a:spLocks noChangeArrowheads="1"/>
          </p:cNvSpPr>
          <p:nvPr/>
        </p:nvSpPr>
        <p:spPr bwMode="auto">
          <a:xfrm>
            <a:off x="3200400" y="44196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838200" y="38862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DIGITS</a:t>
            </a:r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1981200" y="44958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GOTZERO</a:t>
            </a:r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4648200" y="43434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5715000" y="35814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6324600" y="2438400"/>
            <a:ext cx="762000" cy="762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IDENTPART</a:t>
            </a:r>
          </a:p>
        </p:txBody>
      </p:sp>
      <p:sp>
        <p:nvSpPr>
          <p:cNvPr id="33802" name="Oval 11"/>
          <p:cNvSpPr>
            <a:spLocks noChangeArrowheads="1"/>
          </p:cNvSpPr>
          <p:nvPr/>
        </p:nvSpPr>
        <p:spPr bwMode="auto">
          <a:xfrm>
            <a:off x="2895600" y="3124200"/>
            <a:ext cx="762000" cy="762000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GOTEQUAL</a:t>
            </a:r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 flipH="1">
            <a:off x="1295400" y="29718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1981200" y="2971800"/>
            <a:ext cx="304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>
            <a:off x="2209800" y="2743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>
            <a:off x="3276600" y="3886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Freeform 16"/>
          <p:cNvSpPr>
            <a:spLocks/>
          </p:cNvSpPr>
          <p:nvPr/>
        </p:nvSpPr>
        <p:spPr bwMode="auto">
          <a:xfrm>
            <a:off x="2133600" y="2438400"/>
            <a:ext cx="3048000" cy="1905000"/>
          </a:xfrm>
          <a:custGeom>
            <a:avLst/>
            <a:gdLst>
              <a:gd name="T0" fmla="*/ 0 w 1920"/>
              <a:gd name="T1" fmla="*/ 0 h 1200"/>
              <a:gd name="T2" fmla="*/ 2147483647 w 1920"/>
              <a:gd name="T3" fmla="*/ 2147483647 h 1200"/>
              <a:gd name="T4" fmla="*/ 2147483647 w 1920"/>
              <a:gd name="T5" fmla="*/ 2147483647 h 1200"/>
              <a:gd name="T6" fmla="*/ 0 60000 65536"/>
              <a:gd name="T7" fmla="*/ 0 60000 65536"/>
              <a:gd name="T8" fmla="*/ 0 60000 65536"/>
              <a:gd name="T9" fmla="*/ 0 w 1920"/>
              <a:gd name="T10" fmla="*/ 0 h 1200"/>
              <a:gd name="T11" fmla="*/ 1920 w 1920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200">
                <a:moveTo>
                  <a:pt x="0" y="0"/>
                </a:moveTo>
                <a:cubicBezTo>
                  <a:pt x="560" y="20"/>
                  <a:pt x="1120" y="40"/>
                  <a:pt x="1440" y="240"/>
                </a:cubicBezTo>
                <a:cubicBezTo>
                  <a:pt x="1760" y="440"/>
                  <a:pt x="1840" y="1040"/>
                  <a:pt x="1920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Freeform 17"/>
          <p:cNvSpPr>
            <a:spLocks/>
          </p:cNvSpPr>
          <p:nvPr/>
        </p:nvSpPr>
        <p:spPr bwMode="auto">
          <a:xfrm>
            <a:off x="457200" y="4648200"/>
            <a:ext cx="1193800" cy="1003300"/>
          </a:xfrm>
          <a:custGeom>
            <a:avLst/>
            <a:gdLst>
              <a:gd name="T0" fmla="*/ 2147483647 w 752"/>
              <a:gd name="T1" fmla="*/ 0 h 632"/>
              <a:gd name="T2" fmla="*/ 2147483647 w 752"/>
              <a:gd name="T3" fmla="*/ 2147483647 h 632"/>
              <a:gd name="T4" fmla="*/ 2147483647 w 752"/>
              <a:gd name="T5" fmla="*/ 2147483647 h 632"/>
              <a:gd name="T6" fmla="*/ 2147483647 w 752"/>
              <a:gd name="T7" fmla="*/ 0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632"/>
              <a:gd name="T14" fmla="*/ 752 w 752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632">
                <a:moveTo>
                  <a:pt x="384" y="0"/>
                </a:moveTo>
                <a:cubicBezTo>
                  <a:pt x="192" y="120"/>
                  <a:pt x="0" y="240"/>
                  <a:pt x="48" y="336"/>
                </a:cubicBezTo>
                <a:cubicBezTo>
                  <a:pt x="96" y="432"/>
                  <a:pt x="592" y="632"/>
                  <a:pt x="672" y="576"/>
                </a:cubicBezTo>
                <a:cubicBezTo>
                  <a:pt x="752" y="520"/>
                  <a:pt x="552" y="9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Freeform 18"/>
          <p:cNvSpPr>
            <a:spLocks/>
          </p:cNvSpPr>
          <p:nvPr/>
        </p:nvSpPr>
        <p:spPr bwMode="auto">
          <a:xfrm>
            <a:off x="2133600" y="2311400"/>
            <a:ext cx="3733800" cy="1270000"/>
          </a:xfrm>
          <a:custGeom>
            <a:avLst/>
            <a:gdLst>
              <a:gd name="T0" fmla="*/ 0 w 2352"/>
              <a:gd name="T1" fmla="*/ 2147483647 h 800"/>
              <a:gd name="T2" fmla="*/ 2147483647 w 2352"/>
              <a:gd name="T3" fmla="*/ 2147483647 h 800"/>
              <a:gd name="T4" fmla="*/ 2147483647 w 2352"/>
              <a:gd name="T5" fmla="*/ 2147483647 h 800"/>
              <a:gd name="T6" fmla="*/ 0 60000 65536"/>
              <a:gd name="T7" fmla="*/ 0 60000 65536"/>
              <a:gd name="T8" fmla="*/ 0 60000 65536"/>
              <a:gd name="T9" fmla="*/ 0 w 2352"/>
              <a:gd name="T10" fmla="*/ 0 h 800"/>
              <a:gd name="T11" fmla="*/ 2352 w 2352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800">
                <a:moveTo>
                  <a:pt x="0" y="32"/>
                </a:moveTo>
                <a:cubicBezTo>
                  <a:pt x="572" y="16"/>
                  <a:pt x="1144" y="0"/>
                  <a:pt x="1536" y="128"/>
                </a:cubicBezTo>
                <a:cubicBezTo>
                  <a:pt x="1928" y="256"/>
                  <a:pt x="2140" y="528"/>
                  <a:pt x="2352" y="8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0" name="Freeform 19"/>
          <p:cNvSpPr>
            <a:spLocks/>
          </p:cNvSpPr>
          <p:nvPr/>
        </p:nvSpPr>
        <p:spPr bwMode="auto">
          <a:xfrm>
            <a:off x="2057400" y="1866900"/>
            <a:ext cx="4343400" cy="647700"/>
          </a:xfrm>
          <a:custGeom>
            <a:avLst/>
            <a:gdLst>
              <a:gd name="T0" fmla="*/ 0 w 2736"/>
              <a:gd name="T1" fmla="*/ 2147483647 h 408"/>
              <a:gd name="T2" fmla="*/ 2147483647 w 2736"/>
              <a:gd name="T3" fmla="*/ 2147483647 h 408"/>
              <a:gd name="T4" fmla="*/ 2147483647 w 2736"/>
              <a:gd name="T5" fmla="*/ 2147483647 h 408"/>
              <a:gd name="T6" fmla="*/ 0 60000 65536"/>
              <a:gd name="T7" fmla="*/ 0 60000 65536"/>
              <a:gd name="T8" fmla="*/ 0 60000 65536"/>
              <a:gd name="T9" fmla="*/ 0 w 2736"/>
              <a:gd name="T10" fmla="*/ 0 h 408"/>
              <a:gd name="T11" fmla="*/ 2736 w 2736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08">
                <a:moveTo>
                  <a:pt x="0" y="264"/>
                </a:moveTo>
                <a:cubicBezTo>
                  <a:pt x="588" y="132"/>
                  <a:pt x="1176" y="0"/>
                  <a:pt x="1632" y="24"/>
                </a:cubicBezTo>
                <a:cubicBezTo>
                  <a:pt x="2088" y="48"/>
                  <a:pt x="2552" y="344"/>
                  <a:pt x="2736" y="4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1" name="Freeform 20"/>
          <p:cNvSpPr>
            <a:spLocks/>
          </p:cNvSpPr>
          <p:nvPr/>
        </p:nvSpPr>
        <p:spPr bwMode="auto">
          <a:xfrm>
            <a:off x="6934200" y="2501900"/>
            <a:ext cx="1028700" cy="1016000"/>
          </a:xfrm>
          <a:custGeom>
            <a:avLst/>
            <a:gdLst>
              <a:gd name="T0" fmla="*/ 2147483647 w 648"/>
              <a:gd name="T1" fmla="*/ 2147483647 h 640"/>
              <a:gd name="T2" fmla="*/ 2147483647 w 648"/>
              <a:gd name="T3" fmla="*/ 2147483647 h 640"/>
              <a:gd name="T4" fmla="*/ 2147483647 w 648"/>
              <a:gd name="T5" fmla="*/ 2147483647 h 640"/>
              <a:gd name="T6" fmla="*/ 0 w 648"/>
              <a:gd name="T7" fmla="*/ 2147483647 h 640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40"/>
              <a:gd name="T14" fmla="*/ 648 w 648"/>
              <a:gd name="T15" fmla="*/ 640 h 6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640">
                <a:moveTo>
                  <a:pt x="96" y="248"/>
                </a:moveTo>
                <a:cubicBezTo>
                  <a:pt x="224" y="124"/>
                  <a:pt x="352" y="0"/>
                  <a:pt x="432" y="56"/>
                </a:cubicBezTo>
                <a:cubicBezTo>
                  <a:pt x="512" y="112"/>
                  <a:pt x="648" y="528"/>
                  <a:pt x="576" y="584"/>
                </a:cubicBezTo>
                <a:cubicBezTo>
                  <a:pt x="504" y="640"/>
                  <a:pt x="96" y="424"/>
                  <a:pt x="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3657600" y="15240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a..z,A..Z</a:t>
            </a:r>
            <a:r>
              <a:rPr lang="en-US" dirty="0"/>
              <a:t>,$,_</a:t>
            </a:r>
          </a:p>
        </p:txBody>
      </p:sp>
      <p:sp>
        <p:nvSpPr>
          <p:cNvPr id="33813" name="Text Box 22"/>
          <p:cNvSpPr txBox="1">
            <a:spLocks noChangeArrowheads="1"/>
          </p:cNvSpPr>
          <p:nvPr/>
        </p:nvSpPr>
        <p:spPr bwMode="auto">
          <a:xfrm>
            <a:off x="7146925" y="3465513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a..z,A..Z,$,_,0..9</a:t>
            </a:r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4495800" y="21336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4648200" y="28194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2362200" y="25908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3336925" y="3770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33818" name="Text Box 27"/>
          <p:cNvSpPr txBox="1">
            <a:spLocks noChangeArrowheads="1"/>
          </p:cNvSpPr>
          <p:nvPr/>
        </p:nvSpPr>
        <p:spPr bwMode="auto">
          <a:xfrm>
            <a:off x="2117725" y="3313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>
            <a:off x="838200" y="30480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1..9</a:t>
            </a:r>
          </a:p>
        </p:txBody>
      </p:sp>
      <p:sp>
        <p:nvSpPr>
          <p:cNvPr id="33820" name="Text Box 29"/>
          <p:cNvSpPr txBox="1">
            <a:spLocks noChangeArrowheads="1"/>
          </p:cNvSpPr>
          <p:nvPr/>
        </p:nvSpPr>
        <p:spPr bwMode="auto">
          <a:xfrm>
            <a:off x="746125" y="55229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0..9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3614056" y="3713116"/>
            <a:ext cx="1415143" cy="2230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4921250" y="5870893"/>
            <a:ext cx="762000" cy="7620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0066"/>
                </a:solidFill>
              </a:rPr>
              <a:t>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4550" y="5257800"/>
            <a:ext cx="13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Not(=)</a:t>
            </a:r>
            <a:endParaRPr lang="en-US" dirty="0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V="1">
            <a:off x="1806031" y="914400"/>
            <a:ext cx="25137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63295" y="1068365"/>
            <a:ext cx="508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Not(</a:t>
            </a:r>
            <a:r>
              <a:rPr lang="en-US" dirty="0"/>
              <a:t>a..z,A..Z,$,_,0..</a:t>
            </a:r>
            <a:r>
              <a:rPr lang="en-US" dirty="0" smtClean="0"/>
              <a:t>9, +,*,=, &lt;whitespace&gt;)</a:t>
            </a:r>
            <a:endParaRPr lang="en-US" dirty="0"/>
          </a:p>
        </p:txBody>
      </p:sp>
      <p:sp>
        <p:nvSpPr>
          <p:cNvPr id="38" name="Oval 31"/>
          <p:cNvSpPr>
            <a:spLocks noChangeArrowheads="1"/>
          </p:cNvSpPr>
          <p:nvPr/>
        </p:nvSpPr>
        <p:spPr bwMode="auto">
          <a:xfrm>
            <a:off x="1828800" y="152400"/>
            <a:ext cx="762000" cy="7620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66"/>
                </a:solidFill>
              </a:rPr>
              <a:t>ERROR</a:t>
            </a:r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 rot="6715992">
            <a:off x="578587" y="1507851"/>
            <a:ext cx="1036939" cy="1062819"/>
          </a:xfrm>
          <a:custGeom>
            <a:avLst/>
            <a:gdLst>
              <a:gd name="T0" fmla="*/ 2147483647 w 752"/>
              <a:gd name="T1" fmla="*/ 0 h 632"/>
              <a:gd name="T2" fmla="*/ 2147483647 w 752"/>
              <a:gd name="T3" fmla="*/ 2147483647 h 632"/>
              <a:gd name="T4" fmla="*/ 2147483647 w 752"/>
              <a:gd name="T5" fmla="*/ 2147483647 h 632"/>
              <a:gd name="T6" fmla="*/ 2147483647 w 752"/>
              <a:gd name="T7" fmla="*/ 0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632"/>
              <a:gd name="T14" fmla="*/ 752 w 752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632">
                <a:moveTo>
                  <a:pt x="384" y="0"/>
                </a:moveTo>
                <a:cubicBezTo>
                  <a:pt x="192" y="120"/>
                  <a:pt x="0" y="240"/>
                  <a:pt x="48" y="336"/>
                </a:cubicBezTo>
                <a:cubicBezTo>
                  <a:pt x="96" y="432"/>
                  <a:pt x="592" y="632"/>
                  <a:pt x="672" y="576"/>
                </a:cubicBezTo>
                <a:cubicBezTo>
                  <a:pt x="752" y="520"/>
                  <a:pt x="552" y="96"/>
                  <a:pt x="528" y="0"/>
                </a:cubicBezTo>
              </a:path>
            </a:pathLst>
          </a:custGeom>
          <a:noFill/>
          <a:ln w="38100">
            <a:solidFill>
              <a:schemeClr val="accent3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378" y="1254763"/>
            <a:ext cx="182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&lt;whitespace</a:t>
            </a:r>
            <a:r>
              <a:rPr lang="en-US" sz="2000" dirty="0" smtClean="0">
                <a:solidFill>
                  <a:schemeClr val="accent3"/>
                </a:solidFill>
              </a:rPr>
              <a:t>&gt;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class Scanner{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chemeClr val="accent2"/>
                </a:solidFill>
              </a:rPr>
              <a:t>final String chars;  //or char[]</a:t>
            </a:r>
            <a:endParaRPr lang="en-US" sz="12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	</a:t>
            </a:r>
            <a:r>
              <a:rPr lang="en-US" sz="1200" b="1" dirty="0" smtClean="0">
                <a:solidFill>
                  <a:schemeClr val="accent4"/>
                </a:solidFill>
              </a:rPr>
              <a:t>final </a:t>
            </a:r>
            <a:r>
              <a:rPr lang="en-US" sz="1200" b="1" dirty="0" smtClean="0">
                <a:solidFill>
                  <a:schemeClr val="accent4"/>
                </a:solidFill>
              </a:rPr>
              <a:t>List&lt;Token&gt; tokens;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	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>
                <a:solidFill>
                  <a:schemeClr val="accent3"/>
                </a:solidFill>
              </a:rPr>
              <a:t>	</a:t>
            </a:r>
            <a:r>
              <a:rPr lang="en-US" sz="1200" b="1" dirty="0" smtClean="0">
                <a:solidFill>
                  <a:schemeClr val="accent3"/>
                </a:solidFill>
              </a:rPr>
              <a:t>public static </a:t>
            </a:r>
            <a:r>
              <a:rPr lang="en-US" sz="1200" b="1" dirty="0" err="1" smtClean="0">
                <a:solidFill>
                  <a:schemeClr val="accent3"/>
                </a:solidFill>
              </a:rPr>
              <a:t>enum</a:t>
            </a:r>
            <a:r>
              <a:rPr lang="en-US" sz="1200" b="1" dirty="0" smtClean="0">
                <a:solidFill>
                  <a:schemeClr val="accent3"/>
                </a:solidFill>
              </a:rPr>
              <a:t> Kind {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3"/>
                </a:solidFill>
              </a:rPr>
              <a:t>            </a:t>
            </a:r>
            <a:r>
              <a:rPr lang="en-US" sz="1200" b="1" i="1" dirty="0" smtClean="0">
                <a:solidFill>
                  <a:schemeClr val="accent3"/>
                </a:solidFill>
              </a:rPr>
              <a:t>IDENT, /* </a:t>
            </a:r>
            <a:r>
              <a:rPr lang="en-US" sz="1200" b="1" i="1" u="sng" dirty="0" err="1" smtClean="0">
                <a:solidFill>
                  <a:schemeClr val="accent3"/>
                </a:solidFill>
              </a:rPr>
              <a:t>ident</a:t>
            </a:r>
            <a:r>
              <a:rPr lang="en-US" sz="1200" b="1" i="1" u="sng" dirty="0" smtClean="0">
                <a:solidFill>
                  <a:schemeClr val="accent3"/>
                </a:solidFill>
              </a:rPr>
              <a:t> */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3"/>
                </a:solidFill>
              </a:rPr>
              <a:t>            </a:t>
            </a:r>
            <a:r>
              <a:rPr lang="en-US" sz="1200" b="1" i="1" dirty="0" smtClean="0">
                <a:solidFill>
                  <a:schemeClr val="accent3"/>
                </a:solidFill>
              </a:rPr>
              <a:t>NUM_LIT, /* literals */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3"/>
                </a:solidFill>
              </a:rPr>
              <a:t>            </a:t>
            </a:r>
            <a:r>
              <a:rPr lang="en-US" sz="1200" b="1" i="1" dirty="0" smtClean="0">
                <a:solidFill>
                  <a:schemeClr val="accent3"/>
                </a:solidFill>
              </a:rPr>
              <a:t>PLUS, TIMES, EQUALS, /* binary </a:t>
            </a:r>
            <a:r>
              <a:rPr lang="en-US" sz="1200" b="1" i="1" u="sng" dirty="0" smtClean="0">
                <a:solidFill>
                  <a:schemeClr val="accent3"/>
                </a:solidFill>
              </a:rPr>
              <a:t>op </a:t>
            </a:r>
            <a:r>
              <a:rPr lang="en-US" sz="1200" b="1" i="1" u="sng" dirty="0" smtClean="0">
                <a:solidFill>
                  <a:schemeClr val="accent3"/>
                </a:solidFill>
              </a:rPr>
              <a:t>s*/</a:t>
            </a:r>
            <a:endParaRPr lang="en-US" sz="1200" b="1" i="1" u="sng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3"/>
                </a:solidFill>
              </a:rPr>
              <a:t>            </a:t>
            </a:r>
            <a:r>
              <a:rPr lang="en-US" sz="1200" b="1" i="1" dirty="0" smtClean="0">
                <a:solidFill>
                  <a:schemeClr val="accent3"/>
                </a:solidFill>
              </a:rPr>
              <a:t>EOF, /* end of file */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3"/>
                </a:solidFill>
              </a:rPr>
              <a:t>         }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//Non-static inner </a:t>
            </a:r>
            <a:r>
              <a:rPr lang="en-US" sz="1200" b="1" dirty="0" smtClean="0"/>
              <a:t>class.  Each instance </a:t>
            </a:r>
            <a:r>
              <a:rPr lang="en-US" sz="1200" b="1" dirty="0" smtClean="0"/>
              <a:t>is implicitly linked </a:t>
            </a:r>
            <a:r>
              <a:rPr lang="en-US" sz="1200" b="1" dirty="0" smtClean="0"/>
              <a:t>with an</a:t>
            </a:r>
          </a:p>
          <a:p>
            <a:pPr>
              <a:buNone/>
            </a:pPr>
            <a:r>
              <a:rPr lang="en-US" sz="1200" b="1" dirty="0" smtClean="0"/>
              <a:t>//instance of  Scanner  and can access that instance's variables.  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           class Token {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		final Kind </a:t>
            </a:r>
            <a:r>
              <a:rPr lang="en-US" sz="1200" b="1" dirty="0" err="1" smtClean="0">
                <a:solidFill>
                  <a:schemeClr val="accent4"/>
                </a:solidFill>
              </a:rPr>
              <a:t>kind</a:t>
            </a:r>
            <a:r>
              <a:rPr lang="en-US" sz="1200" b="1" dirty="0" smtClean="0">
                <a:solidFill>
                  <a:schemeClr val="accent4"/>
                </a:solidFill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                 final </a:t>
            </a:r>
            <a:r>
              <a:rPr lang="en-US" sz="1200" b="1" dirty="0" err="1" smtClean="0">
                <a:solidFill>
                  <a:schemeClr val="accent4"/>
                </a:solidFill>
              </a:rPr>
              <a:t>int</a:t>
            </a:r>
            <a:r>
              <a:rPr lang="en-US" sz="1200" b="1" dirty="0" smtClean="0">
                <a:solidFill>
                  <a:schemeClr val="accent4"/>
                </a:solidFill>
              </a:rPr>
              <a:t> </a:t>
            </a:r>
            <a:r>
              <a:rPr lang="en-US" sz="1200" b="1" dirty="0" err="1" smtClean="0">
                <a:solidFill>
                  <a:schemeClr val="accent4"/>
                </a:solidFill>
              </a:rPr>
              <a:t>pos</a:t>
            </a:r>
            <a:r>
              <a:rPr lang="en-US" sz="1200" b="1" dirty="0" smtClean="0">
                <a:solidFill>
                  <a:schemeClr val="accent4"/>
                </a:solidFill>
              </a:rPr>
              <a:t>;    //index of </a:t>
            </a:r>
            <a:r>
              <a:rPr lang="en-US" sz="1200" b="1" dirty="0" smtClean="0">
                <a:solidFill>
                  <a:schemeClr val="accent4"/>
                </a:solidFill>
              </a:rPr>
              <a:t>start </a:t>
            </a:r>
            <a:r>
              <a:rPr lang="en-US" sz="1200" b="1" dirty="0" smtClean="0">
                <a:solidFill>
                  <a:schemeClr val="accent4"/>
                </a:solidFill>
              </a:rPr>
              <a:t>of token in </a:t>
            </a:r>
            <a:r>
              <a:rPr lang="en-US" sz="1200" b="1" dirty="0" smtClean="0">
                <a:solidFill>
                  <a:schemeClr val="accent4"/>
                </a:solidFill>
              </a:rPr>
              <a:t>chars</a:t>
            </a:r>
            <a:endParaRPr lang="en-US" sz="1200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		final </a:t>
            </a:r>
            <a:r>
              <a:rPr lang="en-US" sz="1200" b="1" dirty="0" err="1" smtClean="0">
                <a:solidFill>
                  <a:schemeClr val="accent4"/>
                </a:solidFill>
              </a:rPr>
              <a:t>int</a:t>
            </a:r>
            <a:r>
              <a:rPr lang="en-US" sz="1200" b="1" dirty="0" smtClean="0">
                <a:solidFill>
                  <a:schemeClr val="accent4"/>
                </a:solidFill>
              </a:rPr>
              <a:t> length;    //length of  token in </a:t>
            </a:r>
            <a:r>
              <a:rPr lang="en-US" sz="1200" b="1" dirty="0" smtClean="0">
                <a:solidFill>
                  <a:schemeClr val="accent4"/>
                </a:solidFill>
              </a:rPr>
              <a:t>chars</a:t>
            </a:r>
            <a:endParaRPr lang="en-US" sz="1200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               …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         </a:t>
            </a:r>
            <a:r>
              <a:rPr lang="en-US" sz="1200" b="1" dirty="0" smtClean="0">
                <a:solidFill>
                  <a:schemeClr val="accent4"/>
                </a:solidFill>
              </a:rPr>
              <a:t>}</a:t>
            </a:r>
            <a:endParaRPr lang="en-US" sz="1200" b="1" dirty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1200" b="1" dirty="0" smtClean="0"/>
              <a:t>//returns the next Token in tokens</a:t>
            </a:r>
            <a:endParaRPr lang="en-US" sz="1200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1200" b="1" dirty="0">
                <a:solidFill>
                  <a:schemeClr val="accent4"/>
                </a:solidFill>
              </a:rPr>
              <a:t> </a:t>
            </a:r>
            <a:r>
              <a:rPr lang="en-US" sz="1200" b="1" dirty="0" smtClean="0">
                <a:solidFill>
                  <a:schemeClr val="accent4"/>
                </a:solidFill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</a:rPr>
              <a:t>public Token </a:t>
            </a:r>
            <a:r>
              <a:rPr lang="en-US" sz="1200" b="1" dirty="0" err="1" smtClean="0">
                <a:solidFill>
                  <a:schemeClr val="accent2"/>
                </a:solidFill>
              </a:rPr>
              <a:t>nextToken</a:t>
            </a:r>
            <a:r>
              <a:rPr lang="en-US" sz="1200" b="1" dirty="0" smtClean="0">
                <a:solidFill>
                  <a:schemeClr val="accent2"/>
                </a:solidFill>
              </a:rPr>
              <a:t>(){…}</a:t>
            </a:r>
          </a:p>
          <a:p>
            <a:pPr>
              <a:buNone/>
            </a:pPr>
            <a:r>
              <a:rPr lang="en-US" sz="1200" b="1" dirty="0" smtClean="0"/>
              <a:t>//creates the tokens list</a:t>
            </a:r>
            <a:endParaRPr lang="en-US" sz="1200" dirty="0"/>
          </a:p>
          <a:p>
            <a:pPr>
              <a:lnSpc>
                <a:spcPct val="80000"/>
              </a:lnSpc>
              <a:buNone/>
            </a:pPr>
            <a:r>
              <a:rPr lang="en-US" sz="1200" dirty="0" smtClean="0"/>
              <a:t>      </a:t>
            </a:r>
            <a:r>
              <a:rPr lang="en-US" sz="1200" b="1" dirty="0">
                <a:solidFill>
                  <a:schemeClr val="accent2"/>
                </a:solidFill>
              </a:rPr>
              <a:t>public void scan(){….}</a:t>
            </a:r>
          </a:p>
          <a:p>
            <a:pPr>
              <a:lnSpc>
                <a:spcPct val="80000"/>
              </a:lnSpc>
              <a:buNone/>
            </a:pPr>
            <a:endParaRPr lang="en-US" sz="12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 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828800"/>
            <a:ext cx="228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Only main data structures and </a:t>
            </a:r>
            <a:r>
              <a:rPr lang="en-US" dirty="0" err="1" smtClean="0"/>
              <a:t>enum</a:t>
            </a:r>
            <a:r>
              <a:rPr lang="en-US" dirty="0" smtClean="0"/>
              <a:t> shown.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4878803"/>
            <a:ext cx="22860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will i</a:t>
            </a:r>
            <a:r>
              <a:rPr lang="en-US" dirty="0" smtClean="0"/>
              <a:t>mplement the DFA with nested case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632FCD-0B4F-48FC-8B98-4B40FCE83293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304800"/>
            <a:ext cx="8229600" cy="6477000"/>
          </a:xfrm>
        </p:spPr>
        <p:txBody>
          <a:bodyPr>
            <a:normAutofit/>
          </a:bodyPr>
          <a:lstStyle/>
          <a:p>
            <a:pPr marL="109728" indent="0">
              <a:lnSpc>
                <a:spcPct val="80000"/>
              </a:lnSpc>
              <a:buNone/>
            </a:pPr>
            <a:endParaRPr lang="en-US" sz="1800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public 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Scanner scan() 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{</a:t>
            </a:r>
            <a:endParaRPr lang="en-US" sz="18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</a:t>
            </a:r>
            <a:r>
              <a:rPr lang="en-US" sz="1800" b="1" dirty="0" err="1" smtClean="0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pos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 = 0;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</a:t>
            </a:r>
            <a:r>
              <a:rPr lang="en-US" sz="1800" b="1" dirty="0" err="1" smtClean="0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length = 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chars.length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();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State 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state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 = 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State.</a:t>
            </a:r>
            <a:r>
              <a:rPr lang="en-US" sz="1800" b="1" i="1" dirty="0" err="1">
                <a:latin typeface="Adobe Fan Heiti Std B" pitchFamily="34" charset="-128"/>
                <a:ea typeface="Adobe Fan Heiti Std B" pitchFamily="34" charset="-128"/>
              </a:rPr>
              <a:t>START</a:t>
            </a:r>
            <a:r>
              <a:rPr lang="en-US" sz="1800" b="1" i="1" dirty="0">
                <a:latin typeface="Adobe Fan Heiti Std B" pitchFamily="34" charset="-128"/>
                <a:ea typeface="Adobe Fan Heiti Std B" pitchFamily="34" charset="-128"/>
              </a:rPr>
              <a:t>;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</a:t>
            </a:r>
            <a:r>
              <a:rPr lang="en-US" sz="1800" b="1" dirty="0" err="1" smtClean="0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startPos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 = 0;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</a:t>
            </a:r>
            <a:r>
              <a:rPr lang="en-US" sz="1800" b="1" dirty="0" err="1" smtClean="0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ch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;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while 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(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pos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 &lt;= length) {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    </a:t>
            </a:r>
            <a:r>
              <a:rPr lang="en-US" sz="1800" b="1" dirty="0" err="1" smtClean="0">
                <a:latin typeface="Adobe Fan Heiti Std B" pitchFamily="34" charset="-128"/>
                <a:ea typeface="Adobe Fan Heiti Std B" pitchFamily="34" charset="-128"/>
              </a:rPr>
              <a:t>ch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= 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pos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 &lt; length ? 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chars.charAt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(</a:t>
            </a:r>
            <a:r>
              <a:rPr lang="en-US" sz="1800" b="1" dirty="0" err="1">
                <a:latin typeface="Adobe Fan Heiti Std B" pitchFamily="34" charset="-128"/>
                <a:ea typeface="Adobe Fan Heiti Std B" pitchFamily="34" charset="-128"/>
              </a:rPr>
              <a:t>pos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) : -1;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    switch 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(state) {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        case </a:t>
            </a:r>
            <a:r>
              <a:rPr lang="en-US" sz="1800" b="1" i="1" dirty="0">
                <a:latin typeface="Adobe Fan Heiti Std B" pitchFamily="34" charset="-128"/>
                <a:ea typeface="Adobe Fan Heiti Std B" pitchFamily="34" charset="-128"/>
              </a:rPr>
              <a:t>START: </a:t>
            </a:r>
            <a:r>
              <a:rPr lang="en-US" sz="1800" b="1" i="1" dirty="0" smtClean="0">
                <a:latin typeface="Adobe Fan Heiti Std B" pitchFamily="34" charset="-128"/>
                <a:ea typeface="Adobe Fan Heiti Std B" pitchFamily="34" charset="-128"/>
              </a:rPr>
              <a:t>{</a:t>
            </a:r>
            <a:r>
              <a:rPr lang="en-US" sz="1800" b="1" u="sng" dirty="0" smtClean="0">
                <a:latin typeface="Adobe Fan Heiti Std B" pitchFamily="34" charset="-128"/>
                <a:ea typeface="Adobe Fan Heiti Std B" pitchFamily="34" charset="-128"/>
              </a:rPr>
              <a:t>…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}  break;</a:t>
            </a:r>
            <a:endParaRPr lang="en-US" sz="18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        case </a:t>
            </a:r>
            <a:r>
              <a:rPr lang="en-US" sz="1800" b="1" i="1" dirty="0">
                <a:latin typeface="Adobe Fan Heiti Std B" pitchFamily="34" charset="-128"/>
                <a:ea typeface="Adobe Fan Heiti Std B" pitchFamily="34" charset="-128"/>
              </a:rPr>
              <a:t>IN_DIGIT: </a:t>
            </a:r>
            <a:r>
              <a:rPr lang="en-US" sz="1800" b="1" i="1" dirty="0" smtClean="0">
                <a:latin typeface="Adobe Fan Heiti Std B" pitchFamily="34" charset="-128"/>
                <a:ea typeface="Adobe Fan Heiti Std B" pitchFamily="34" charset="-128"/>
              </a:rPr>
              <a:t>{…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}  break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;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        case </a:t>
            </a:r>
            <a:r>
              <a:rPr lang="en-US" sz="1800" b="1" i="1" dirty="0">
                <a:latin typeface="Adobe Fan Heiti Std B" pitchFamily="34" charset="-128"/>
                <a:ea typeface="Adobe Fan Heiti Std B" pitchFamily="34" charset="-128"/>
              </a:rPr>
              <a:t>IN_IDENT: </a:t>
            </a:r>
            <a:r>
              <a:rPr lang="en-US" sz="1800" b="1" i="1" dirty="0" smtClean="0">
                <a:latin typeface="Adobe Fan Heiti Std B" pitchFamily="34" charset="-128"/>
                <a:ea typeface="Adobe Fan Heiti Std B" pitchFamily="34" charset="-128"/>
              </a:rPr>
              <a:t>{…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}  break;</a:t>
            </a:r>
            <a:endParaRPr lang="en-US" sz="18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        case </a:t>
            </a:r>
            <a:r>
              <a:rPr lang="en-US" sz="1800" b="1" i="1" dirty="0">
                <a:latin typeface="Adobe Fan Heiti Std B" pitchFamily="34" charset="-128"/>
                <a:ea typeface="Adobe Fan Heiti Std B" pitchFamily="34" charset="-128"/>
              </a:rPr>
              <a:t>AFTER_EQ: </a:t>
            </a:r>
            <a:r>
              <a:rPr lang="en-US" sz="1800" b="1" i="1" dirty="0" smtClean="0">
                <a:latin typeface="Adobe Fan Heiti Std B" pitchFamily="34" charset="-128"/>
                <a:ea typeface="Adobe Fan Heiti Std B" pitchFamily="34" charset="-128"/>
              </a:rPr>
              <a:t>{…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}  break;</a:t>
            </a:r>
          </a:p>
          <a:p>
            <a:pPr marL="109728" indent="0">
              <a:buNone/>
            </a:pP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       default:  assert false;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    }// 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switch(state)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} 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// while</a:t>
            </a:r>
          </a:p>
          <a:p>
            <a:pPr marL="109728" indent="0">
              <a:buNone/>
            </a:pP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  return </a:t>
            </a: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this;</a:t>
            </a:r>
          </a:p>
          <a:p>
            <a:pPr marL="109728" indent="0">
              <a:buNone/>
            </a:pPr>
            <a:r>
              <a:rPr lang="en-US" sz="1800" b="1" dirty="0">
                <a:latin typeface="Adobe Fan Heiti Std B" pitchFamily="34" charset="-128"/>
                <a:ea typeface="Adobe Fan Heiti Std B" pitchFamily="34" charset="-128"/>
              </a:rPr>
              <a:t>}</a:t>
            </a:r>
            <a:endParaRPr lang="en-US" sz="1800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en-US" sz="1800" dirty="0" smtClean="0"/>
              <a:t>	</a:t>
            </a:r>
          </a:p>
          <a:p>
            <a:pPr marL="109728" indent="0">
              <a:lnSpc>
                <a:spcPct val="80000"/>
              </a:lnSpc>
              <a:buNone/>
            </a:pPr>
            <a:endParaRPr lang="en-US" sz="1800" dirty="0" smtClean="0"/>
          </a:p>
          <a:p>
            <a:pPr marL="109728" indent="0" eaLnBrk="1" hangingPunct="1">
              <a:lnSpc>
                <a:spcPct val="80000"/>
              </a:lnSpc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20E36-825D-465E-B23C-519028B4582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76200"/>
            <a:ext cx="8153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 </a:t>
            </a:r>
            <a:r>
              <a:rPr lang="en-US" b="1" i="1" dirty="0"/>
              <a:t>START: </a:t>
            </a:r>
            <a:r>
              <a:rPr lang="en-US" b="1" i="1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skipWhiteSpace</a:t>
            </a:r>
            <a:r>
              <a:rPr lang="en-US" dirty="0"/>
              <a:t>(</a:t>
            </a:r>
            <a:r>
              <a:rPr lang="en-US" dirty="0" err="1"/>
              <a:t>pos</a:t>
            </a:r>
            <a:r>
              <a:rPr lang="en-US" dirty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pos</a:t>
            </a:r>
            <a:r>
              <a:rPr lang="en-US" dirty="0"/>
              <a:t> &lt; length ? </a:t>
            </a:r>
            <a:r>
              <a:rPr lang="en-US" dirty="0" err="1"/>
              <a:t>chars.charAt</a:t>
            </a:r>
            <a:r>
              <a:rPr lang="en-US" dirty="0"/>
              <a:t>(</a:t>
            </a:r>
            <a:r>
              <a:rPr lang="en-US" dirty="0" err="1"/>
              <a:t>pos</a:t>
            </a:r>
            <a:r>
              <a:rPr lang="en-US" dirty="0"/>
              <a:t>) : -1;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startPos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pos</a:t>
            </a:r>
            <a:r>
              <a:rPr lang="en-US" dirty="0"/>
              <a:t>;</a:t>
            </a:r>
          </a:p>
          <a:p>
            <a:r>
              <a:rPr lang="en-US" dirty="0" smtClean="0"/>
              <a:t>    switch 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 {</a:t>
            </a:r>
          </a:p>
          <a:p>
            <a:r>
              <a:rPr lang="en-US" dirty="0" smtClean="0"/>
              <a:t>        case </a:t>
            </a:r>
            <a:r>
              <a:rPr lang="en-US" dirty="0"/>
              <a:t>-1: </a:t>
            </a:r>
            <a:r>
              <a:rPr lang="en-US" dirty="0" smtClean="0"/>
              <a:t>{</a:t>
            </a:r>
            <a:r>
              <a:rPr lang="en-US" dirty="0" err="1" smtClean="0"/>
              <a:t>tokens.add</a:t>
            </a:r>
            <a:r>
              <a:rPr lang="en-US" dirty="0" smtClean="0"/>
              <a:t>(new </a:t>
            </a:r>
            <a:r>
              <a:rPr lang="en-US" dirty="0"/>
              <a:t>Token(</a:t>
            </a:r>
            <a:r>
              <a:rPr lang="en-US" dirty="0" err="1"/>
              <a:t>Kind.</a:t>
            </a:r>
            <a:r>
              <a:rPr lang="en-US" i="1" dirty="0" err="1"/>
              <a:t>EOF</a:t>
            </a:r>
            <a:r>
              <a:rPr lang="en-US" i="1" dirty="0"/>
              <a:t>, </a:t>
            </a:r>
            <a:r>
              <a:rPr lang="en-US" i="1" dirty="0" err="1"/>
              <a:t>pos</a:t>
            </a:r>
            <a:r>
              <a:rPr lang="en-US" i="1" dirty="0"/>
              <a:t>, 0</a:t>
            </a:r>
            <a:r>
              <a:rPr lang="en-US" i="1" dirty="0" smtClean="0"/>
              <a:t>)); </a:t>
            </a:r>
            <a:r>
              <a:rPr lang="en-US" dirty="0" err="1" smtClean="0"/>
              <a:t>pos</a:t>
            </a:r>
            <a:r>
              <a:rPr lang="en-US" dirty="0" smtClean="0"/>
              <a:t>++;}  break</a:t>
            </a:r>
            <a:r>
              <a:rPr lang="en-US" dirty="0"/>
              <a:t>;</a:t>
            </a:r>
          </a:p>
          <a:p>
            <a:r>
              <a:rPr lang="en-US" dirty="0" smtClean="0"/>
              <a:t>        case </a:t>
            </a:r>
            <a:r>
              <a:rPr lang="en-US" dirty="0"/>
              <a:t>'+': </a:t>
            </a:r>
            <a:r>
              <a:rPr lang="en-US" dirty="0" smtClean="0"/>
              <a:t>{</a:t>
            </a:r>
            <a:r>
              <a:rPr lang="en-US" dirty="0" err="1" smtClean="0"/>
              <a:t>tokens.add</a:t>
            </a:r>
            <a:r>
              <a:rPr lang="en-US" dirty="0" smtClean="0"/>
              <a:t>(new </a:t>
            </a:r>
            <a:r>
              <a:rPr lang="en-US" dirty="0"/>
              <a:t>Token(</a:t>
            </a:r>
            <a:r>
              <a:rPr lang="en-US" dirty="0" err="1"/>
              <a:t>Kind.</a:t>
            </a:r>
            <a:r>
              <a:rPr lang="en-US" i="1" dirty="0" err="1"/>
              <a:t>PLUS</a:t>
            </a:r>
            <a:r>
              <a:rPr lang="en-US" i="1" dirty="0"/>
              <a:t>, </a:t>
            </a:r>
            <a:r>
              <a:rPr lang="en-US" i="1" dirty="0" err="1"/>
              <a:t>startPos</a:t>
            </a:r>
            <a:r>
              <a:rPr lang="en-US" i="1" dirty="0"/>
              <a:t>, 1</a:t>
            </a:r>
            <a:r>
              <a:rPr lang="en-US" i="1" dirty="0" smtClean="0"/>
              <a:t>));</a:t>
            </a:r>
            <a:r>
              <a:rPr lang="en-US" dirty="0" err="1" smtClean="0"/>
              <a:t>pos</a:t>
            </a:r>
            <a:r>
              <a:rPr lang="en-US" dirty="0" smtClean="0"/>
              <a:t>++;} break</a:t>
            </a:r>
            <a:r>
              <a:rPr lang="en-US" dirty="0"/>
              <a:t>;</a:t>
            </a:r>
          </a:p>
          <a:p>
            <a:r>
              <a:rPr lang="en-US" dirty="0" smtClean="0"/>
              <a:t>        case </a:t>
            </a:r>
            <a:r>
              <a:rPr lang="en-US" dirty="0"/>
              <a:t>'*': </a:t>
            </a:r>
            <a:r>
              <a:rPr lang="en-US" dirty="0" smtClean="0"/>
              <a:t>{</a:t>
            </a:r>
            <a:r>
              <a:rPr lang="en-US" dirty="0" err="1" smtClean="0"/>
              <a:t>tokens.add</a:t>
            </a:r>
            <a:r>
              <a:rPr lang="en-US" dirty="0" smtClean="0"/>
              <a:t>(new </a:t>
            </a:r>
            <a:r>
              <a:rPr lang="en-US" dirty="0"/>
              <a:t>Token(</a:t>
            </a:r>
            <a:r>
              <a:rPr lang="en-US" dirty="0" err="1"/>
              <a:t>Kind.</a:t>
            </a:r>
            <a:r>
              <a:rPr lang="en-US" i="1" dirty="0" err="1"/>
              <a:t>TIMES</a:t>
            </a:r>
            <a:r>
              <a:rPr lang="en-US" i="1" dirty="0"/>
              <a:t>, </a:t>
            </a:r>
            <a:r>
              <a:rPr lang="en-US" i="1" dirty="0" err="1"/>
              <a:t>startPos</a:t>
            </a:r>
            <a:r>
              <a:rPr lang="en-US" i="1" dirty="0"/>
              <a:t>, 1</a:t>
            </a:r>
            <a:r>
              <a:rPr lang="en-US" i="1" dirty="0" smtClean="0"/>
              <a:t>));</a:t>
            </a:r>
            <a:r>
              <a:rPr lang="en-US" dirty="0" err="1" smtClean="0"/>
              <a:t>pos</a:t>
            </a:r>
            <a:r>
              <a:rPr lang="en-US" dirty="0" smtClean="0"/>
              <a:t>++;} break</a:t>
            </a:r>
            <a:r>
              <a:rPr lang="en-US" dirty="0"/>
              <a:t>;</a:t>
            </a:r>
          </a:p>
          <a:p>
            <a:r>
              <a:rPr lang="en-US" dirty="0" smtClean="0"/>
              <a:t>        case </a:t>
            </a:r>
            <a:r>
              <a:rPr lang="en-US" dirty="0"/>
              <a:t>'=': </a:t>
            </a:r>
            <a:r>
              <a:rPr lang="en-US" dirty="0" smtClean="0"/>
              <a:t>{state </a:t>
            </a:r>
            <a:r>
              <a:rPr lang="en-US" dirty="0"/>
              <a:t>= </a:t>
            </a:r>
            <a:r>
              <a:rPr lang="en-US" dirty="0" err="1" smtClean="0"/>
              <a:t>State.</a:t>
            </a:r>
            <a:r>
              <a:rPr lang="en-US" i="1" dirty="0" err="1" smtClean="0"/>
              <a:t>AFTER_EQ;</a:t>
            </a:r>
            <a:r>
              <a:rPr lang="en-US" dirty="0" err="1" smtClean="0"/>
              <a:t>pos</a:t>
            </a:r>
            <a:r>
              <a:rPr lang="en-US" dirty="0" smtClean="0"/>
              <a:t>++;}break</a:t>
            </a:r>
            <a:r>
              <a:rPr lang="en-US" dirty="0"/>
              <a:t>;</a:t>
            </a:r>
          </a:p>
          <a:p>
            <a:r>
              <a:rPr lang="en-US" dirty="0" smtClean="0"/>
              <a:t>        case </a:t>
            </a:r>
            <a:r>
              <a:rPr lang="en-US" dirty="0"/>
              <a:t>'0': </a:t>
            </a:r>
            <a:r>
              <a:rPr lang="en-US" dirty="0" smtClean="0"/>
              <a:t>{</a:t>
            </a:r>
            <a:r>
              <a:rPr lang="en-US" dirty="0" err="1" smtClean="0"/>
              <a:t>tokens.add</a:t>
            </a:r>
            <a:r>
              <a:rPr lang="en-US" dirty="0" smtClean="0"/>
              <a:t>(new Token(</a:t>
            </a:r>
            <a:r>
              <a:rPr lang="en-US" dirty="0" err="1" smtClean="0"/>
              <a:t>Kind.</a:t>
            </a:r>
            <a:r>
              <a:rPr lang="en-US" i="1" dirty="0" err="1" smtClean="0"/>
              <a:t>INT_LIT,startPos</a:t>
            </a:r>
            <a:r>
              <a:rPr lang="en-US" i="1" dirty="0" smtClean="0"/>
              <a:t>, 1));</a:t>
            </a:r>
            <a:r>
              <a:rPr lang="en-US" dirty="0" err="1" smtClean="0"/>
              <a:t>pos</a:t>
            </a:r>
            <a:r>
              <a:rPr lang="en-US" dirty="0" smtClean="0"/>
              <a:t>++;}break</a:t>
            </a:r>
            <a:r>
              <a:rPr lang="en-US" dirty="0"/>
              <a:t>;</a:t>
            </a:r>
          </a:p>
          <a:p>
            <a:r>
              <a:rPr lang="en-US" dirty="0" smtClean="0"/>
              <a:t>        default</a:t>
            </a:r>
            <a:r>
              <a:rPr lang="en-US" dirty="0"/>
              <a:t>: {</a:t>
            </a:r>
          </a:p>
          <a:p>
            <a:r>
              <a:rPr lang="en-US" dirty="0" smtClean="0"/>
              <a:t>            if </a:t>
            </a:r>
            <a:r>
              <a:rPr lang="en-US" dirty="0"/>
              <a:t>(</a:t>
            </a:r>
            <a:r>
              <a:rPr lang="en-US" dirty="0" err="1"/>
              <a:t>Character.</a:t>
            </a:r>
            <a:r>
              <a:rPr lang="en-US" i="1" dirty="0" err="1"/>
              <a:t>isDigit</a:t>
            </a:r>
            <a:r>
              <a:rPr lang="en-US" i="1" dirty="0"/>
              <a:t>(</a:t>
            </a:r>
            <a:r>
              <a:rPr lang="en-US" i="1" dirty="0" err="1"/>
              <a:t>ch</a:t>
            </a:r>
            <a:r>
              <a:rPr lang="en-US" i="1" dirty="0"/>
              <a:t>)) </a:t>
            </a:r>
            <a:r>
              <a:rPr lang="en-US" i="1" dirty="0" smtClean="0"/>
              <a:t>{</a:t>
            </a:r>
            <a:r>
              <a:rPr lang="en-US" dirty="0" smtClean="0"/>
              <a:t>state </a:t>
            </a:r>
            <a:r>
              <a:rPr lang="en-US" dirty="0"/>
              <a:t>= </a:t>
            </a:r>
            <a:r>
              <a:rPr lang="en-US" dirty="0" err="1" smtClean="0"/>
              <a:t>State.</a:t>
            </a:r>
            <a:r>
              <a:rPr lang="en-US" i="1" dirty="0" err="1" smtClean="0"/>
              <a:t>IN_DIGIT;</a:t>
            </a:r>
            <a:r>
              <a:rPr lang="en-US" dirty="0" err="1" smtClean="0"/>
              <a:t>pos</a:t>
            </a:r>
            <a:r>
              <a:rPr lang="en-US" dirty="0" smtClean="0"/>
              <a:t>++;} </a:t>
            </a:r>
          </a:p>
          <a:p>
            <a:r>
              <a:rPr lang="en-US" dirty="0" smtClean="0"/>
              <a:t>            else </a:t>
            </a:r>
            <a:r>
              <a:rPr lang="en-US" dirty="0"/>
              <a:t>if (</a:t>
            </a:r>
            <a:r>
              <a:rPr lang="en-US" dirty="0" err="1"/>
              <a:t>Character.</a:t>
            </a:r>
            <a:r>
              <a:rPr lang="en-US" i="1" dirty="0" err="1"/>
              <a:t>isJavaIdentifierStart</a:t>
            </a:r>
            <a:r>
              <a:rPr lang="en-US" i="1" dirty="0"/>
              <a:t>(</a:t>
            </a:r>
            <a:r>
              <a:rPr lang="en-US" i="1" dirty="0" err="1"/>
              <a:t>ch</a:t>
            </a:r>
            <a:r>
              <a:rPr lang="en-US" i="1" dirty="0"/>
              <a:t>)) </a:t>
            </a:r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    </a:t>
            </a:r>
            <a:r>
              <a:rPr lang="en-US" dirty="0" smtClean="0"/>
              <a:t>state </a:t>
            </a:r>
            <a:r>
              <a:rPr lang="en-US" dirty="0"/>
              <a:t>= </a:t>
            </a:r>
            <a:r>
              <a:rPr lang="en-US" dirty="0" err="1" smtClean="0"/>
              <a:t>State.</a:t>
            </a:r>
            <a:r>
              <a:rPr lang="en-US" i="1" dirty="0" err="1" smtClean="0"/>
              <a:t>IN_IDENT;</a:t>
            </a:r>
            <a:r>
              <a:rPr lang="en-US" dirty="0" err="1" smtClean="0"/>
              <a:t>pos</a:t>
            </a:r>
            <a:r>
              <a:rPr lang="en-US" dirty="0" smtClean="0"/>
              <a:t>++;</a:t>
            </a:r>
          </a:p>
          <a:p>
            <a:r>
              <a:rPr lang="en-US" dirty="0"/>
              <a:t> </a:t>
            </a:r>
            <a:r>
              <a:rPr lang="en-US" dirty="0" smtClean="0"/>
              <a:t>            } </a:t>
            </a:r>
          </a:p>
          <a:p>
            <a:r>
              <a:rPr lang="en-US" dirty="0" smtClean="0"/>
              <a:t>             else {throw </a:t>
            </a:r>
            <a:r>
              <a:rPr lang="en-US" dirty="0"/>
              <a:t>new </a:t>
            </a:r>
            <a:r>
              <a:rPr lang="en-US" dirty="0" err="1"/>
              <a:t>IllegalCharException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"</a:t>
            </a:r>
            <a:r>
              <a:rPr lang="en-US" dirty="0"/>
              <a:t>illegal char " </a:t>
            </a:r>
            <a:r>
              <a:rPr lang="en-US" dirty="0" smtClean="0"/>
              <a:t>+</a:t>
            </a:r>
            <a:r>
              <a:rPr lang="en-US" dirty="0" err="1" smtClean="0"/>
              <a:t>ch</a:t>
            </a:r>
            <a:r>
              <a:rPr lang="en-US" dirty="0" smtClean="0"/>
              <a:t>+" </a:t>
            </a:r>
            <a:r>
              <a:rPr lang="en-US" dirty="0"/>
              <a:t>at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smtClean="0"/>
              <a:t>"+</a:t>
            </a:r>
            <a:r>
              <a:rPr lang="en-US" dirty="0" err="1" smtClean="0"/>
              <a:t>pos</a:t>
            </a:r>
            <a:r>
              <a:rPr lang="en-US" dirty="0"/>
              <a:t>);</a:t>
            </a:r>
          </a:p>
          <a:p>
            <a:r>
              <a:rPr lang="en-US" dirty="0" smtClean="0"/>
              <a:t>             }</a:t>
            </a:r>
          </a:p>
          <a:p>
            <a:r>
              <a:rPr lang="en-US" dirty="0" smtClean="0"/>
              <a:t>          }</a:t>
            </a:r>
            <a:endParaRPr lang="en-US" dirty="0"/>
          </a:p>
          <a:p>
            <a:r>
              <a:rPr lang="en-US" dirty="0" smtClean="0"/>
              <a:t>    } </a:t>
            </a:r>
            <a:r>
              <a:rPr lang="en-US" dirty="0"/>
              <a:t>// switch (</a:t>
            </a:r>
            <a:r>
              <a:rPr lang="en-US" u="sng" dirty="0" err="1"/>
              <a:t>ch</a:t>
            </a:r>
            <a:r>
              <a:rPr lang="en-US" u="sng" dirty="0" smtClean="0"/>
              <a:t>)</a:t>
            </a:r>
          </a:p>
          <a:p>
            <a:r>
              <a:rPr lang="en-US" dirty="0" smtClean="0"/>
              <a:t>} </a:t>
            </a:r>
            <a:r>
              <a:rPr lang="en-US" b="1" dirty="0"/>
              <a:t>break</a:t>
            </a:r>
            <a:r>
              <a:rPr lang="en-US" b="1" dirty="0" smtClean="0"/>
              <a:t>;</a:t>
            </a:r>
            <a:r>
              <a:rPr lang="en-US" dirty="0" smtClean="0"/>
              <a:t>      // </a:t>
            </a:r>
            <a:r>
              <a:rPr lang="en-US" dirty="0"/>
              <a:t>case </a:t>
            </a:r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20E36-825D-465E-B23C-519028B4582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IN_IDENT: {</a:t>
            </a:r>
          </a:p>
          <a:p>
            <a:r>
              <a:rPr lang="en-US" dirty="0" smtClean="0"/>
              <a:t>      if </a:t>
            </a:r>
            <a:r>
              <a:rPr lang="en-US" dirty="0"/>
              <a:t>(</a:t>
            </a:r>
            <a:r>
              <a:rPr lang="en-US" dirty="0" err="1"/>
              <a:t>Character.isJavaIdentifierPart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pos</a:t>
            </a:r>
            <a:r>
              <a:rPr lang="en-US" dirty="0"/>
              <a:t>++;</a:t>
            </a:r>
          </a:p>
          <a:p>
            <a:r>
              <a:rPr lang="en-US" dirty="0" smtClean="0"/>
              <a:t>      } </a:t>
            </a:r>
            <a:r>
              <a:rPr lang="en-US" dirty="0"/>
              <a:t>else {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tokens.add</a:t>
            </a:r>
            <a:r>
              <a:rPr lang="en-US" dirty="0" smtClean="0"/>
              <a:t>(new </a:t>
            </a:r>
            <a:r>
              <a:rPr lang="en-US" dirty="0"/>
              <a:t>Token(</a:t>
            </a:r>
            <a:r>
              <a:rPr lang="en-US" dirty="0" err="1"/>
              <a:t>Kind.IDENT</a:t>
            </a:r>
            <a:r>
              <a:rPr lang="en-US" dirty="0"/>
              <a:t>, </a:t>
            </a:r>
            <a:r>
              <a:rPr lang="en-US" dirty="0" err="1"/>
              <a:t>startPos</a:t>
            </a:r>
            <a:r>
              <a:rPr lang="en-US" dirty="0"/>
              <a:t>, </a:t>
            </a:r>
            <a:r>
              <a:rPr lang="en-US" dirty="0" err="1"/>
              <a:t>pos</a:t>
            </a:r>
            <a:r>
              <a:rPr lang="en-US" dirty="0"/>
              <a:t> - </a:t>
            </a:r>
            <a:r>
              <a:rPr lang="en-US" dirty="0" err="1"/>
              <a:t>startPos</a:t>
            </a:r>
            <a:r>
              <a:rPr lang="en-US" dirty="0"/>
              <a:t>));</a:t>
            </a:r>
          </a:p>
          <a:p>
            <a:r>
              <a:rPr lang="en-US" dirty="0" smtClean="0"/>
              <a:t>              state </a:t>
            </a:r>
            <a:r>
              <a:rPr lang="en-US" dirty="0"/>
              <a:t>= </a:t>
            </a:r>
            <a:r>
              <a:rPr lang="en-US" dirty="0" err="1"/>
              <a:t>State.START</a:t>
            </a:r>
            <a:r>
              <a:rPr lang="en-US" dirty="0"/>
              <a:t>;</a:t>
            </a:r>
          </a:p>
          <a:p>
            <a:r>
              <a:rPr lang="en-US" dirty="0" smtClean="0"/>
              <a:t>      }</a:t>
            </a:r>
            <a:endParaRPr lang="en-US" dirty="0"/>
          </a:p>
          <a:p>
            <a:r>
              <a:rPr lang="en-US" dirty="0" smtClean="0"/>
              <a:t>}break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63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Syntax </a:t>
            </a:r>
            <a:r>
              <a:rPr lang="en-US" smtClean="0"/>
              <a:t>describes the </a:t>
            </a:r>
            <a:r>
              <a:rPr lang="en-US" smtClean="0">
                <a:solidFill>
                  <a:schemeClr val="accent2"/>
                </a:solidFill>
              </a:rPr>
              <a:t>structure</a:t>
            </a:r>
            <a:r>
              <a:rPr lang="en-US" smtClean="0"/>
              <a:t> of a language.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Semantics</a:t>
            </a:r>
            <a:r>
              <a:rPr lang="en-US" smtClean="0"/>
              <a:t> describes the </a:t>
            </a:r>
            <a:r>
              <a:rPr lang="en-US" smtClean="0">
                <a:solidFill>
                  <a:schemeClr val="accent2"/>
                </a:solidFill>
              </a:rPr>
              <a:t>“meaning”</a:t>
            </a:r>
            <a:r>
              <a:rPr lang="en-US" smtClean="0"/>
              <a:t>.  </a:t>
            </a:r>
          </a:p>
          <a:p>
            <a:pPr eaLnBrk="1" hangingPunct="1"/>
            <a:r>
              <a:rPr lang="en-US" smtClean="0"/>
              <a:t>It is convenient to consider syntax and semantics separately.  </a:t>
            </a:r>
          </a:p>
          <a:p>
            <a:pPr eaLnBrk="1" hangingPunct="1"/>
            <a:r>
              <a:rPr lang="en-US" smtClean="0"/>
              <a:t>Syntax is much easier to describe</a:t>
            </a:r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1E6D3-0415-4888-B1AF-FC0FB322776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Syntax and Semantics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rgbClr val="0099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Can define variables of type </a:t>
            </a:r>
            <a:r>
              <a:rPr lang="en-US" sz="2400" dirty="0" err="1" smtClean="0"/>
              <a:t>TrafficLightColors</a:t>
            </a:r>
            <a:r>
              <a:rPr lang="en-US" sz="2400" dirty="0" smtClean="0"/>
              <a:t> that can take (only) values defined for the constant.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99FF"/>
              </a:solidFill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enum</a:t>
            </a:r>
            <a:r>
              <a:rPr lang="en-US" sz="1800" dirty="0" smtClean="0"/>
              <a:t> </a:t>
            </a:r>
            <a:r>
              <a:rPr lang="en-US" sz="1800" dirty="0" err="1"/>
              <a:t>TrafficLightColors</a:t>
            </a:r>
            <a:r>
              <a:rPr lang="en-US" sz="1800" dirty="0"/>
              <a:t> {RED, YELLOW, GREEN</a:t>
            </a:r>
            <a:r>
              <a:rPr lang="en-US" sz="1800" dirty="0" smtClean="0"/>
              <a:t>}</a:t>
            </a:r>
            <a:endParaRPr lang="en-US" sz="18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/>
              <a:t>enum</a:t>
            </a:r>
            <a:r>
              <a:rPr lang="en-US" sz="1800" dirty="0" smtClean="0"/>
              <a:t> </a:t>
            </a:r>
            <a:r>
              <a:rPr lang="en-US" sz="1800" dirty="0" err="1" smtClean="0"/>
              <a:t>FlagColors</a:t>
            </a:r>
            <a:r>
              <a:rPr lang="en-US" sz="1800" dirty="0" smtClean="0"/>
              <a:t> {RED, WHITE, BLUE}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/>
              <a:t>TrafficLightColors</a:t>
            </a:r>
            <a:r>
              <a:rPr lang="en-US" sz="1800" dirty="0" smtClean="0"/>
              <a:t> t;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/>
              <a:t>FlagColors</a:t>
            </a:r>
            <a:r>
              <a:rPr lang="en-US" sz="1800" dirty="0" smtClean="0"/>
              <a:t> f;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t = </a:t>
            </a:r>
            <a:r>
              <a:rPr lang="en-US" sz="1800" dirty="0" err="1" smtClean="0"/>
              <a:t>TrafficLightColors.RED</a:t>
            </a:r>
            <a:r>
              <a:rPr lang="en-US" sz="1800" dirty="0" smtClean="0"/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f = </a:t>
            </a:r>
            <a:r>
              <a:rPr lang="en-US" sz="1800" dirty="0" err="1" smtClean="0"/>
              <a:t>FlagColors.WHITE</a:t>
            </a:r>
            <a:r>
              <a:rPr lang="en-US" sz="1800" dirty="0" smtClean="0"/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t = f   //type error!!!!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8649B-CAED-4B4E-8722-4CA352327770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Aside on enumerations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Constants are ordered and implement comparable interface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099FF"/>
                </a:solidFill>
              </a:rPr>
              <a:t>if (</a:t>
            </a:r>
            <a:r>
              <a:rPr lang="en-US" sz="2400" dirty="0" err="1" smtClean="0">
                <a:solidFill>
                  <a:srgbClr val="0099FF"/>
                </a:solidFill>
              </a:rPr>
              <a:t>t.compareTo</a:t>
            </a:r>
            <a:r>
              <a:rPr lang="en-US" sz="2400" dirty="0" smtClean="0">
                <a:solidFill>
                  <a:srgbClr val="0099FF"/>
                </a:solidFill>
              </a:rPr>
              <a:t>( </a:t>
            </a:r>
            <a:r>
              <a:rPr lang="en-US" sz="2400" dirty="0" err="1" smtClean="0">
                <a:solidFill>
                  <a:srgbClr val="0099FF"/>
                </a:solidFill>
              </a:rPr>
              <a:t>TrafficLightColors.YELLOW</a:t>
            </a:r>
            <a:r>
              <a:rPr lang="en-US" sz="2400" dirty="0" smtClean="0">
                <a:solidFill>
                  <a:srgbClr val="0099FF"/>
                </a:solidFill>
              </a:rPr>
              <a:t>) &lt;= 0 ) { /*stop*/…}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rgbClr val="0099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enum</a:t>
            </a:r>
            <a:r>
              <a:rPr lang="en-US" sz="2800" dirty="0" smtClean="0"/>
              <a:t> variables can be used with switch statements: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99FF"/>
                </a:solidFill>
              </a:rPr>
              <a:t>switch (t)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99FF"/>
                </a:solidFill>
              </a:rPr>
              <a:t>   case </a:t>
            </a:r>
            <a:r>
              <a:rPr lang="en-US" sz="2000" dirty="0" err="1" smtClean="0">
                <a:solidFill>
                  <a:srgbClr val="0099FF"/>
                </a:solidFill>
              </a:rPr>
              <a:t>TrafficLight.RED</a:t>
            </a:r>
            <a:r>
              <a:rPr lang="en-US" sz="2000" dirty="0" smtClean="0">
                <a:solidFill>
                  <a:srgbClr val="0099FF"/>
                </a:solidFill>
              </a:rPr>
              <a:t>:...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99FF"/>
                </a:solidFill>
              </a:rPr>
              <a:t>   case </a:t>
            </a:r>
            <a:r>
              <a:rPr lang="en-US" sz="2000" dirty="0" err="1" smtClean="0">
                <a:solidFill>
                  <a:srgbClr val="0099FF"/>
                </a:solidFill>
              </a:rPr>
              <a:t>TrafficLight.YELLOW</a:t>
            </a:r>
            <a:r>
              <a:rPr lang="en-US" sz="2000" dirty="0" smtClean="0">
                <a:solidFill>
                  <a:srgbClr val="0099FF"/>
                </a:solidFill>
              </a:rPr>
              <a:t>: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99FF"/>
                </a:solidFill>
              </a:rPr>
              <a:t>          	 ...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rgbClr val="0099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EF324-7C23-4D3B-850E-ED43568157EC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/>
              <a:t>public static </a:t>
            </a:r>
            <a:r>
              <a:rPr lang="en-US" dirty="0" err="1"/>
              <a:t>enum</a:t>
            </a:r>
            <a:r>
              <a:rPr lang="en-US" dirty="0"/>
              <a:t> Kind {</a:t>
            </a:r>
          </a:p>
          <a:p>
            <a:pPr marL="109728" indent="0">
              <a:buNone/>
            </a:pPr>
            <a:r>
              <a:rPr lang="en-US" i="1" dirty="0" smtClean="0"/>
              <a:t>      IDENT</a:t>
            </a:r>
            <a:r>
              <a:rPr lang="en-US" i="1" dirty="0"/>
              <a:t>(""), </a:t>
            </a:r>
            <a:endParaRPr lang="en-US" i="1" dirty="0" smtClean="0"/>
          </a:p>
          <a:p>
            <a:pPr marL="109728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INT_LIT</a:t>
            </a:r>
            <a:r>
              <a:rPr lang="en-US" i="1" dirty="0"/>
              <a:t>(""), </a:t>
            </a:r>
            <a:endParaRPr lang="en-US" i="1" dirty="0" smtClean="0"/>
          </a:p>
          <a:p>
            <a:pPr marL="109728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EQUAL</a:t>
            </a:r>
            <a:r>
              <a:rPr lang="en-US" i="1" dirty="0"/>
              <a:t>("=="), </a:t>
            </a:r>
            <a:endParaRPr lang="en-US" i="1" dirty="0" smtClean="0"/>
          </a:p>
          <a:p>
            <a:pPr marL="109728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PLUS</a:t>
            </a:r>
            <a:r>
              <a:rPr lang="en-US" i="1" dirty="0"/>
              <a:t>("+"), </a:t>
            </a:r>
            <a:endParaRPr lang="en-US" i="1" dirty="0" smtClean="0"/>
          </a:p>
          <a:p>
            <a:pPr marL="109728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TIMES</a:t>
            </a:r>
            <a:r>
              <a:rPr lang="en-US" i="1" dirty="0"/>
              <a:t>("*"), </a:t>
            </a:r>
            <a:endParaRPr lang="en-US" i="1" dirty="0" smtClean="0"/>
          </a:p>
          <a:p>
            <a:pPr marL="109728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EOF</a:t>
            </a:r>
            <a:r>
              <a:rPr lang="en-US" i="1" dirty="0"/>
              <a:t>("</a:t>
            </a:r>
            <a:r>
              <a:rPr lang="en-US" i="1" dirty="0" err="1"/>
              <a:t>eof</a:t>
            </a:r>
            <a:r>
              <a:rPr lang="en-US" i="1" dirty="0"/>
              <a:t>");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     Kind(String </a:t>
            </a:r>
            <a:r>
              <a:rPr lang="en-US" dirty="0"/>
              <a:t>text) {</a:t>
            </a:r>
          </a:p>
          <a:p>
            <a:pPr marL="109728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this.text</a:t>
            </a:r>
            <a:r>
              <a:rPr lang="en-US" dirty="0" smtClean="0"/>
              <a:t> </a:t>
            </a:r>
            <a:r>
              <a:rPr lang="en-US" dirty="0"/>
              <a:t>= text;</a:t>
            </a:r>
          </a:p>
          <a:p>
            <a:pPr marL="109728" indent="0">
              <a:buNone/>
            </a:pPr>
            <a:r>
              <a:rPr lang="en-US" dirty="0" smtClean="0"/>
              <a:t>       }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      final </a:t>
            </a:r>
            <a:r>
              <a:rPr lang="en-US" dirty="0"/>
              <a:t>String text;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      String </a:t>
            </a:r>
            <a:r>
              <a:rPr lang="en-US" dirty="0" err="1"/>
              <a:t>getText</a:t>
            </a:r>
            <a:r>
              <a:rPr lang="en-US" dirty="0"/>
              <a:t>() {</a:t>
            </a:r>
          </a:p>
          <a:p>
            <a:pPr marL="109728" indent="0">
              <a:buNone/>
            </a:pPr>
            <a:r>
              <a:rPr lang="en-US" dirty="0" smtClean="0"/>
              <a:t>              return </a:t>
            </a:r>
            <a:r>
              <a:rPr lang="en-US" dirty="0"/>
              <a:t>text;</a:t>
            </a:r>
          </a:p>
          <a:p>
            <a:pPr marL="109728" indent="0">
              <a:buNone/>
            </a:pPr>
            <a:r>
              <a:rPr lang="en-US" dirty="0" smtClean="0"/>
              <a:t>       }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are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enums</a:t>
            </a:r>
            <a:r>
              <a:rPr lang="en-US" dirty="0" smtClean="0"/>
              <a:t> in another class</a:t>
            </a:r>
          </a:p>
          <a:p>
            <a:pPr lvl="1" eaLnBrk="1" hangingPunct="1"/>
            <a:r>
              <a:rPr lang="en-US" dirty="0" smtClean="0">
                <a:solidFill>
                  <a:srgbClr val="FF0066"/>
                </a:solidFill>
              </a:rPr>
              <a:t>Fully qualified name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solidFill>
                  <a:srgbClr val="0099FF"/>
                </a:solidFill>
              </a:rPr>
              <a:t>t = new Token(cop5556.Scanner.Kind.EQUAL);</a:t>
            </a:r>
          </a:p>
          <a:p>
            <a:pPr lvl="1" eaLnBrk="1" hangingPunct="1"/>
            <a:r>
              <a:rPr lang="en-US" dirty="0" smtClean="0">
                <a:solidFill>
                  <a:srgbClr val="FF0066"/>
                </a:solidFill>
              </a:rPr>
              <a:t>Static import</a:t>
            </a:r>
            <a:r>
              <a:rPr lang="en-US" dirty="0" smtClean="0"/>
              <a:t> allows use without qualification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solidFill>
                  <a:srgbClr val="0099FF"/>
                </a:solidFill>
              </a:rPr>
              <a:t>import static cop5556.Scanner.Kind.*;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2A37E-315F-450B-AD93-41C105D1D784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Comments are similar to white space—they may separate tokens, but otherwise are ignored by the scanner.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Vocabulary:  </a:t>
            </a:r>
            <a:r>
              <a:rPr lang="en-US" sz="2400" dirty="0" err="1" smtClean="0">
                <a:solidFill>
                  <a:schemeClr val="accent2"/>
                </a:solidFill>
              </a:rPr>
              <a:t>Pragmas</a:t>
            </a:r>
            <a:r>
              <a:rPr lang="en-US" sz="2400" dirty="0" smtClean="0"/>
              <a:t> are comments that may contain information that may be used by the compiler or other tools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err="1" smtClean="0"/>
              <a:t>OpenMP</a:t>
            </a:r>
            <a:r>
              <a:rPr lang="en-US" sz="2000" dirty="0" smtClean="0"/>
              <a:t> </a:t>
            </a:r>
            <a:r>
              <a:rPr lang="en-US" sz="2000" dirty="0" err="1" smtClean="0"/>
              <a:t>pragmas</a:t>
            </a:r>
            <a:r>
              <a:rPr lang="en-US" sz="2000" dirty="0" smtClean="0"/>
              <a:t> annotate a C or C++ program with information about how to generate parallel code.  Non-</a:t>
            </a:r>
            <a:r>
              <a:rPr lang="en-US" sz="2000" dirty="0" err="1" smtClean="0"/>
              <a:t>openMP</a:t>
            </a:r>
            <a:r>
              <a:rPr lang="en-US" sz="2000" dirty="0" smtClean="0"/>
              <a:t> aware compilers ignore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In </a:t>
            </a:r>
            <a:r>
              <a:rPr lang="en-US" sz="2000" dirty="0" err="1" smtClean="0"/>
              <a:t>Ada</a:t>
            </a:r>
            <a:r>
              <a:rPr lang="en-US" sz="2000" dirty="0" smtClean="0"/>
              <a:t>, the unchecked </a:t>
            </a:r>
            <a:r>
              <a:rPr lang="en-US" sz="2000" dirty="0" err="1" smtClean="0"/>
              <a:t>pragma</a:t>
            </a:r>
            <a:r>
              <a:rPr lang="en-US" sz="2000" dirty="0" smtClean="0"/>
              <a:t> turns off type checking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Common: </a:t>
            </a:r>
            <a:r>
              <a:rPr lang="en-US" sz="2000" dirty="0" err="1" smtClean="0"/>
              <a:t>pragmas</a:t>
            </a:r>
            <a:r>
              <a:rPr lang="en-US" sz="2000" dirty="0" smtClean="0"/>
              <a:t> give hints for generating better code, turn run time checks on and off,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8E538-57FB-45A6-BA2E-94585E67A88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Handling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accent2"/>
                </a:solidFill>
              </a:rPr>
              <a:t>Follow the rules for </a:t>
            </a:r>
            <a:r>
              <a:rPr lang="en-US" sz="2800" dirty="0" err="1" smtClean="0">
                <a:solidFill>
                  <a:schemeClr val="accent2"/>
                </a:solidFill>
              </a:rPr>
              <a:t>idents</a:t>
            </a:r>
            <a:r>
              <a:rPr lang="en-US" sz="2800" dirty="0" smtClean="0">
                <a:solidFill>
                  <a:schemeClr val="accent2"/>
                </a:solidFill>
              </a:rPr>
              <a:t>, but are not allowed to be an </a:t>
            </a:r>
            <a:r>
              <a:rPr lang="en-US" sz="2800" dirty="0" err="1" smtClean="0">
                <a:solidFill>
                  <a:schemeClr val="accent2"/>
                </a:solidFill>
              </a:rPr>
              <a:t>ident</a:t>
            </a:r>
            <a:r>
              <a:rPr lang="en-US" sz="2800" dirty="0" smtClean="0">
                <a:solidFill>
                  <a:schemeClr val="accent2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Examples in java:  class, </a:t>
            </a:r>
            <a:r>
              <a:rPr lang="en-US" sz="2800" dirty="0" err="1" smtClean="0"/>
              <a:t>int</a:t>
            </a:r>
            <a:r>
              <a:rPr lang="en-US" sz="2800" dirty="0" smtClean="0"/>
              <a:t>, public,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if, while, do, </a:t>
            </a:r>
            <a:r>
              <a:rPr lang="en-US" sz="2800" dirty="0" err="1" smtClean="0"/>
              <a:t>goto</a:t>
            </a:r>
            <a:r>
              <a:rPr lang="en-US" sz="2800" dirty="0" smtClean="0"/>
              <a:t>, …..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2"/>
                </a:solidFill>
              </a:rPr>
              <a:t>keyword</a:t>
            </a:r>
            <a:r>
              <a:rPr lang="en-US" sz="2800" dirty="0" smtClean="0"/>
              <a:t> is a reserved word that has a special meaning in the program. 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/>
              <a:t>goto</a:t>
            </a:r>
            <a:r>
              <a:rPr lang="en-US" sz="2400" dirty="0" smtClean="0"/>
              <a:t> in Java is reserved word, but not a keyword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many people use these terms synonymously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74C60-8E39-4BFB-86A7-3CC76633F22B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Reserved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Add </a:t>
            </a:r>
            <a:r>
              <a:rPr lang="en-US" sz="2400" dirty="0"/>
              <a:t>reserved word “if” to our </a:t>
            </a:r>
            <a:r>
              <a:rPr lang="en-US" sz="2400" dirty="0" smtClean="0"/>
              <a:t>running example.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Tokenize 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 smtClean="0"/>
              <a:t>ifa</a:t>
            </a:r>
            <a:r>
              <a:rPr lang="en-US" sz="2200" dirty="0" smtClean="0"/>
              <a:t> </a:t>
            </a:r>
          </a:p>
          <a:p>
            <a:pPr lvl="3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/>
              <a:t>one </a:t>
            </a:r>
            <a:r>
              <a:rPr lang="en-US" sz="2200" dirty="0"/>
              <a:t>token, an </a:t>
            </a:r>
            <a:r>
              <a:rPr lang="en-US" sz="2200" dirty="0" err="1"/>
              <a:t>ident</a:t>
            </a:r>
            <a:r>
              <a:rPr lang="en-US" sz="2200" dirty="0"/>
              <a:t> </a:t>
            </a:r>
            <a:r>
              <a:rPr lang="en-US" sz="2200" dirty="0" err="1" smtClean="0"/>
              <a:t>ifa</a:t>
            </a:r>
            <a:endParaRPr lang="en-US" sz="2200" dirty="0" smtClean="0"/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if+ </a:t>
            </a:r>
          </a:p>
          <a:p>
            <a:pPr lvl="3">
              <a:lnSpc>
                <a:spcPct val="90000"/>
              </a:lnSpc>
              <a:spcAft>
                <a:spcPts val="600"/>
              </a:spcAft>
            </a:pPr>
            <a:r>
              <a:rPr lang="en-US" sz="2200" dirty="0" smtClean="0"/>
              <a:t>two tokens: </a:t>
            </a:r>
          </a:p>
          <a:p>
            <a:pPr lvl="4">
              <a:lnSpc>
                <a:spcPct val="90000"/>
              </a:lnSpc>
              <a:spcAft>
                <a:spcPts val="600"/>
              </a:spcAft>
            </a:pPr>
            <a:r>
              <a:rPr lang="en-US" sz="2100" dirty="0" smtClean="0"/>
              <a:t>the </a:t>
            </a:r>
            <a:r>
              <a:rPr lang="en-US" sz="2100" dirty="0"/>
              <a:t>reserved word if </a:t>
            </a:r>
            <a:endParaRPr lang="en-US" sz="2100" dirty="0" smtClean="0"/>
          </a:p>
          <a:p>
            <a:pPr lvl="4">
              <a:lnSpc>
                <a:spcPct val="90000"/>
              </a:lnSpc>
              <a:spcAft>
                <a:spcPts val="600"/>
              </a:spcAft>
            </a:pPr>
            <a:r>
              <a:rPr lang="en-US" sz="2100" dirty="0" smtClean="0"/>
              <a:t>followed </a:t>
            </a:r>
            <a:r>
              <a:rPr lang="en-US" sz="2100" dirty="0"/>
              <a:t>by </a:t>
            </a:r>
            <a:r>
              <a:rPr lang="en-US" sz="2100" dirty="0" smtClean="0"/>
              <a:t>PLUS.</a:t>
            </a:r>
            <a:endParaRPr lang="en-US" sz="21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possible to modify the DFA to account for reserved words.</a:t>
            </a:r>
          </a:p>
          <a:p>
            <a:pPr lvl="1"/>
            <a:r>
              <a:rPr lang="en-US" dirty="0" smtClean="0"/>
              <a:t>This results in significant complications to the DFA</a:t>
            </a:r>
          </a:p>
          <a:p>
            <a:pPr lvl="1"/>
            <a:r>
              <a:rPr lang="en-US" dirty="0" smtClean="0"/>
              <a:t>Not really feasible unless automatically generated</a:t>
            </a:r>
          </a:p>
          <a:p>
            <a:r>
              <a:rPr lang="en-US" dirty="0" smtClean="0"/>
              <a:t>Easier approach: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constant for each reserved work to Kind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handle as if </a:t>
            </a:r>
            <a:r>
              <a:rPr lang="en-US" dirty="0" err="1" smtClean="0"/>
              <a:t>ident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check every </a:t>
            </a:r>
            <a:r>
              <a:rPr lang="en-US" dirty="0" err="1" smtClean="0">
                <a:solidFill>
                  <a:schemeClr val="accent2"/>
                </a:solidFill>
              </a:rPr>
              <a:t>ident</a:t>
            </a:r>
            <a:r>
              <a:rPr lang="en-US" dirty="0" smtClean="0">
                <a:solidFill>
                  <a:schemeClr val="accent2"/>
                </a:solidFill>
              </a:rPr>
              <a:t> to see whether it is a reserved word.</a:t>
            </a:r>
          </a:p>
          <a:p>
            <a:pPr lvl="2"/>
            <a:r>
              <a:rPr lang="en-US" dirty="0" smtClean="0"/>
              <a:t>OK, since set of reserved words is finite and fixed at language design time.</a:t>
            </a:r>
          </a:p>
          <a:p>
            <a:pPr lvl="2"/>
            <a:r>
              <a:rPr lang="en-US" dirty="0" smtClean="0"/>
              <a:t>Can store in way that allows fast lookup (i.e. </a:t>
            </a:r>
            <a:r>
              <a:rPr lang="en-US" dirty="0" err="1" smtClean="0"/>
              <a:t>hashmap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a reserve word, return appropriate token type, otherwise return IDENT.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85DF0-8F3A-42C9-B6C8-669B089226E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reserved word in a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Useful methods</a:t>
            </a:r>
            <a:endParaRPr lang="en-US" b="1" dirty="0" smtClean="0"/>
          </a:p>
          <a:p>
            <a:pPr lvl="1" eaLnBrk="1" hangingPunct="1">
              <a:spcAft>
                <a:spcPts val="1200"/>
              </a:spcAft>
            </a:pPr>
            <a:r>
              <a:rPr lang="en-US" dirty="0" err="1" smtClean="0"/>
              <a:t>Character.isJavaIdentifierStart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lvl="3" eaLnBrk="1" hangingPunct="1">
              <a:spcAft>
                <a:spcPts val="1200"/>
              </a:spcAft>
              <a:buFontTx/>
              <a:buNone/>
            </a:pPr>
            <a:r>
              <a:rPr lang="en-US" dirty="0" smtClean="0"/>
              <a:t>char is in A..</a:t>
            </a:r>
            <a:r>
              <a:rPr lang="en-US" dirty="0" err="1" smtClean="0"/>
              <a:t>Z,a</a:t>
            </a:r>
            <a:r>
              <a:rPr lang="en-US" dirty="0" smtClean="0"/>
              <a:t>..z,$,_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err="1" smtClean="0"/>
              <a:t>Character.isJavaIdentifierPart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lvl="3" eaLnBrk="1" hangingPunct="1">
              <a:spcAft>
                <a:spcPts val="1200"/>
              </a:spcAft>
              <a:buFontTx/>
              <a:buNone/>
            </a:pPr>
            <a:r>
              <a:rPr lang="en-US" dirty="0" smtClean="0"/>
              <a:t>char is in A..</a:t>
            </a:r>
            <a:r>
              <a:rPr lang="en-US" dirty="0" err="1" smtClean="0"/>
              <a:t>Z,a</a:t>
            </a:r>
            <a:r>
              <a:rPr lang="en-US" dirty="0" smtClean="0"/>
              <a:t>..z,$,_,0..9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err="1" smtClean="0"/>
              <a:t>Character.isDigit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marL="630936" lvl="2" indent="0">
              <a:spcAft>
                <a:spcPts val="1200"/>
              </a:spcAft>
              <a:buNone/>
            </a:pPr>
            <a:r>
              <a:rPr lang="en-US" dirty="0" smtClean="0"/>
              <a:t>    char </a:t>
            </a:r>
            <a:r>
              <a:rPr lang="en-US" dirty="0"/>
              <a:t>is in 0..</a:t>
            </a:r>
            <a:r>
              <a:rPr lang="en-US" dirty="0" smtClean="0"/>
              <a:t>9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 err="1" smtClean="0"/>
              <a:t>Character.isWhiteSpace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lvl="3" eaLnBrk="1" hangingPunct="1">
              <a:spcAft>
                <a:spcPts val="1200"/>
              </a:spcAft>
              <a:buFontTx/>
              <a:buNone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2FE36-D4AA-435F-B2BA-750F360F560E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Java Programming tips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chemeClr val="accent2"/>
                </a:solidFill>
              </a:rPr>
              <a:t>lexical structure</a:t>
            </a:r>
            <a:r>
              <a:rPr lang="en-US" smtClean="0"/>
              <a:t>: legal tokens (words)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olidFill>
                  <a:schemeClr val="accent2"/>
                </a:solidFill>
              </a:rPr>
              <a:t>phrase structure</a:t>
            </a:r>
            <a:r>
              <a:rPr lang="en-US" smtClean="0"/>
              <a:t>:  how tokens may be arranged</a:t>
            </a:r>
            <a:endParaRPr lang="en-US" sz="2800" b="1" i="1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Example:</a:t>
            </a:r>
            <a:br>
              <a:rPr lang="en-US" sz="2800" smtClean="0"/>
            </a:br>
            <a:endParaRPr lang="en-US" sz="280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if (balance &lt; 0)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{    return “Account overdrawn”;  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5E86D-319A-44AE-B993-853D3C828C4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7" name="Group 47"/>
          <p:cNvGraphicFramePr>
            <a:graphicFrameLocks noGrp="1"/>
          </p:cNvGraphicFramePr>
          <p:nvPr/>
        </p:nvGraphicFramePr>
        <p:xfrm>
          <a:off x="4495800" y="990600"/>
          <a:ext cx="4343400" cy="5562601"/>
        </p:xfrm>
        <a:graphic>
          <a:graphicData uri="http://schemas.openxmlformats.org/drawingml/2006/table">
            <a:tbl>
              <a:tblPr/>
              <a:tblGrid>
                <a:gridCol w="2514600"/>
                <a:gridCol w="1828800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token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kind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keyword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 paren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balance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 literal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right paren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 brace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keyword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“Account overdrawn”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 literal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semi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right brace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143000" y="0"/>
            <a:ext cx="60960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chemeClr val="accent1"/>
                </a:solidFill>
              </a:rPr>
              <a:t>Lexical</a:t>
            </a:r>
            <a:r>
              <a:rPr lang="en-US" sz="4000" b="1">
                <a:solidFill>
                  <a:schemeClr val="accent1"/>
                </a:solidFill>
              </a:rPr>
              <a:t> </a:t>
            </a:r>
            <a:r>
              <a:rPr lang="en-US" sz="4000">
                <a:solidFill>
                  <a:schemeClr val="accent1"/>
                </a:solidFill>
              </a:rPr>
              <a:t>structure</a:t>
            </a:r>
            <a:r>
              <a:rPr lang="en-US" sz="4000" b="1">
                <a:solidFill>
                  <a:schemeClr val="accent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6188" name="Text Box 45"/>
          <p:cNvSpPr txBox="1">
            <a:spLocks noChangeArrowheads="1"/>
          </p:cNvSpPr>
          <p:nvPr/>
        </p:nvSpPr>
        <p:spPr bwMode="auto">
          <a:xfrm>
            <a:off x="304800" y="1905000"/>
            <a:ext cx="41148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defines how the character sequence is divided into sequence of tokens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5CF1B-D46F-49BF-A03B-9397F97944C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if (balance &lt; 0)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{    return “Account overdrawn”;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According to phrase structure, this is a legal statement because (among other things)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if keyword</a:t>
            </a:r>
            <a:r>
              <a:rPr lang="en-US" dirty="0" smtClean="0"/>
              <a:t> is followed by an </a:t>
            </a:r>
            <a:r>
              <a:rPr lang="en-US" dirty="0" smtClean="0">
                <a:solidFill>
                  <a:schemeClr val="accent2"/>
                </a:solidFill>
              </a:rPr>
              <a:t>expression </a:t>
            </a:r>
            <a:r>
              <a:rPr lang="en-US" dirty="0" smtClean="0"/>
              <a:t>enclosed in </a:t>
            </a:r>
            <a:r>
              <a:rPr lang="en-US" dirty="0" smtClean="0">
                <a:solidFill>
                  <a:schemeClr val="accent2"/>
                </a:solidFill>
              </a:rPr>
              <a:t>parentheses</a:t>
            </a:r>
            <a:r>
              <a:rPr lang="en-US" dirty="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which is followed by a </a:t>
            </a:r>
            <a:r>
              <a:rPr lang="en-US" dirty="0" smtClean="0">
                <a:solidFill>
                  <a:schemeClr val="accent2"/>
                </a:solidFill>
              </a:rPr>
              <a:t>block</a:t>
            </a:r>
            <a:r>
              <a:rPr lang="en-US" dirty="0" smtClean="0"/>
              <a:t> enclosed in </a:t>
            </a:r>
            <a:r>
              <a:rPr lang="en-US" dirty="0" smtClean="0">
                <a:solidFill>
                  <a:schemeClr val="accent2"/>
                </a:solidFill>
              </a:rPr>
              <a:t>braces</a:t>
            </a:r>
            <a:r>
              <a:rPr lang="en-US" dirty="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which contains a </a:t>
            </a:r>
            <a:r>
              <a:rPr lang="en-US" dirty="0" smtClean="0">
                <a:solidFill>
                  <a:schemeClr val="accent2"/>
                </a:solidFill>
              </a:rPr>
              <a:t>statement</a:t>
            </a:r>
            <a:r>
              <a:rPr lang="en-US" dirty="0" smtClean="0"/>
              <a:t> terminated with a 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pPr marL="393192" lvl="1" indent="0" eaLnBrk="1" hangingPunct="1">
              <a:lnSpc>
                <a:spcPct val="90000"/>
              </a:lnSpc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393192" lvl="1" indent="0"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The rest of this unit will focus on lexical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20E24-1EBE-4664-BF0E-3CA9692FA20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Phrase structure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Formal notation for the lexical structure</a:t>
            </a:r>
          </a:p>
          <a:p>
            <a:pPr eaLnBrk="1" hangingPunct="1"/>
            <a:r>
              <a:rPr lang="en-US" dirty="0" smtClean="0"/>
              <a:t>Why use a formal notation?</a:t>
            </a:r>
          </a:p>
          <a:p>
            <a:pPr lvl="1"/>
            <a:r>
              <a:rPr lang="en-US" dirty="0" smtClean="0"/>
              <a:t>Precise definition ensures lexical rules are clear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Rational constants</a:t>
            </a:r>
          </a:p>
          <a:p>
            <a:pPr lvl="3"/>
            <a:r>
              <a:rPr lang="en-US" dirty="0" smtClean="0"/>
              <a:t>0.1,  10.01</a:t>
            </a:r>
          </a:p>
          <a:p>
            <a:pPr lvl="3"/>
            <a:r>
              <a:rPr lang="en-US" dirty="0" smtClean="0"/>
              <a:t>Is .1 allowed?  Is 10. allowed?</a:t>
            </a:r>
          </a:p>
          <a:p>
            <a:pPr lvl="4"/>
            <a:r>
              <a:rPr lang="en-US" dirty="0" smtClean="0"/>
              <a:t>Yes:  C, C++, Java</a:t>
            </a:r>
          </a:p>
          <a:p>
            <a:pPr lvl="4"/>
            <a:r>
              <a:rPr lang="en-US" dirty="0" smtClean="0"/>
              <a:t>No:   Pascal,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5"/>
            <a:r>
              <a:rPr lang="en-US" dirty="0" smtClean="0"/>
              <a:t>1..10 is range </a:t>
            </a:r>
            <a:r>
              <a:rPr lang="en-US" dirty="0" err="1" smtClean="0"/>
              <a:t>specifier</a:t>
            </a:r>
            <a:endParaRPr lang="en-US" dirty="0" smtClean="0"/>
          </a:p>
          <a:p>
            <a:pPr lvl="5"/>
            <a:r>
              <a:rPr lang="en-US" dirty="0" smtClean="0"/>
              <a:t>Scanner might confuse with 1.  followed by .10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26359-71D8-46A6-859D-2D7128E72C7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chemeClr val="accent1"/>
                </a:solidFill>
              </a:rPr>
              <a:t>Regular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Used to specify simple (but possibly infinite) sets of strings</a:t>
            </a:r>
          </a:p>
          <a:p>
            <a:pPr eaLnBrk="1" hangingPunct="1"/>
            <a:r>
              <a:rPr lang="en-US" sz="2800" dirty="0" smtClean="0"/>
              <a:t>Used in many contexts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to specify lexical structure of programming languages</a:t>
            </a:r>
          </a:p>
          <a:p>
            <a:pPr lvl="1"/>
            <a:r>
              <a:rPr lang="en-US" sz="2400" dirty="0" err="1" smtClean="0"/>
              <a:t>Grep</a:t>
            </a:r>
            <a:endParaRPr lang="en-US" sz="2400" dirty="0" smtClean="0"/>
          </a:p>
          <a:p>
            <a:pPr lvl="1"/>
            <a:r>
              <a:rPr lang="en-US" sz="2400" dirty="0" smtClean="0"/>
              <a:t>Unix shell file lists for commands</a:t>
            </a:r>
          </a:p>
          <a:p>
            <a:pPr lvl="1"/>
            <a:r>
              <a:rPr lang="en-US" sz="2400" dirty="0" smtClean="0"/>
              <a:t>“context search” in editors</a:t>
            </a:r>
          </a:p>
          <a:p>
            <a:pPr lvl="1"/>
            <a:r>
              <a:rPr lang="en-US" sz="2400" dirty="0" smtClean="0"/>
              <a:t>Generalized support in scripting languages such as Perl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>
              <a:solidFill>
                <a:schemeClr val="hlin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6B6C3-838F-4008-B888-7BA7D5DBF05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1208</TotalTime>
  <Words>3021</Words>
  <Application>Microsoft Office PowerPoint</Application>
  <PresentationFormat>On-screen Show (4:3)</PresentationFormat>
  <Paragraphs>595</Paragraphs>
  <Slides>48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Concourse</vt:lpstr>
      <vt:lpstr>COP5556 Programming Language Principles </vt:lpstr>
      <vt:lpstr>Reference</vt:lpstr>
      <vt:lpstr>Overview of language translation</vt:lpstr>
      <vt:lpstr>Syntax and Semantics</vt:lpstr>
      <vt:lpstr>Syntax</vt:lpstr>
      <vt:lpstr>PowerPoint Presentation</vt:lpstr>
      <vt:lpstr>Phrase structure </vt:lpstr>
      <vt:lpstr>Regular Expression</vt:lpstr>
      <vt:lpstr>Regular Expressions </vt:lpstr>
      <vt:lpstr>Definition of RE (1)</vt:lpstr>
      <vt:lpstr>Definition of RE (2)</vt:lpstr>
      <vt:lpstr>Definition of RE (3)</vt:lpstr>
      <vt:lpstr>Definition of RE (4)</vt:lpstr>
      <vt:lpstr>Exercise</vt:lpstr>
      <vt:lpstr>PowerPoint Presentation</vt:lpstr>
      <vt:lpstr>Additional notation</vt:lpstr>
      <vt:lpstr>Meta symbols</vt:lpstr>
      <vt:lpstr>Example: Specifying tokens of a programming language</vt:lpstr>
      <vt:lpstr>Example:  Identifiers</vt:lpstr>
      <vt:lpstr>Example:  Combine with operators</vt:lpstr>
      <vt:lpstr>More examples</vt:lpstr>
      <vt:lpstr>More examples</vt:lpstr>
      <vt:lpstr> </vt:lpstr>
      <vt:lpstr> </vt:lpstr>
      <vt:lpstr> </vt:lpstr>
      <vt:lpstr>Restriction on Regular Expressions</vt:lpstr>
      <vt:lpstr>Recognizing tokens</vt:lpstr>
      <vt:lpstr>Scanners</vt:lpstr>
      <vt:lpstr>PowerPoint Presentation</vt:lpstr>
      <vt:lpstr>Scanning</vt:lpstr>
      <vt:lpstr>Implementing ad-hoc (hand written) scanner:</vt:lpstr>
      <vt:lpstr>DFA</vt:lpstr>
      <vt:lpstr>DFA</vt:lpstr>
      <vt:lpstr>Whitespace</vt:lpstr>
      <vt:lpstr>DFA</vt:lpstr>
      <vt:lpstr>Implementing in Java</vt:lpstr>
      <vt:lpstr>PowerPoint Presentation</vt:lpstr>
      <vt:lpstr>PowerPoint Presentation</vt:lpstr>
      <vt:lpstr>PowerPoint Presentation</vt:lpstr>
      <vt:lpstr>Aside on enumerations</vt:lpstr>
      <vt:lpstr>PowerPoint Presentation</vt:lpstr>
      <vt:lpstr>Enums are classes</vt:lpstr>
      <vt:lpstr>PowerPoint Presentation</vt:lpstr>
      <vt:lpstr>Handling Comments</vt:lpstr>
      <vt:lpstr>Reserved Words</vt:lpstr>
      <vt:lpstr>Example:</vt:lpstr>
      <vt:lpstr>Handling reserved word in a scanner</vt:lpstr>
      <vt:lpstr>Java Programming tips</vt:lpstr>
    </vt:vector>
  </TitlesOfParts>
  <Company>UNIV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5555 Fall 2006</dc:title>
  <dc:creator>CISE DEPT</dc:creator>
  <cp:lastModifiedBy>Beverly Sanders</cp:lastModifiedBy>
  <cp:revision>104</cp:revision>
  <dcterms:created xsi:type="dcterms:W3CDTF">2006-08-21T18:37:57Z</dcterms:created>
  <dcterms:modified xsi:type="dcterms:W3CDTF">2017-01-09T03:06:18Z</dcterms:modified>
</cp:coreProperties>
</file>