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handoutMasterIdLst>
    <p:handoutMasterId r:id="rId79"/>
  </p:handoutMasterIdLst>
  <p:sldIdLst>
    <p:sldId id="256" r:id="rId2"/>
    <p:sldId id="368" r:id="rId3"/>
    <p:sldId id="257" r:id="rId4"/>
    <p:sldId id="341" r:id="rId5"/>
    <p:sldId id="260" r:id="rId6"/>
    <p:sldId id="258" r:id="rId7"/>
    <p:sldId id="261" r:id="rId8"/>
    <p:sldId id="262" r:id="rId9"/>
    <p:sldId id="292" r:id="rId10"/>
    <p:sldId id="264" r:id="rId11"/>
    <p:sldId id="265" r:id="rId12"/>
    <p:sldId id="266" r:id="rId13"/>
    <p:sldId id="267" r:id="rId14"/>
    <p:sldId id="268" r:id="rId15"/>
    <p:sldId id="293" r:id="rId16"/>
    <p:sldId id="269" r:id="rId17"/>
    <p:sldId id="270" r:id="rId18"/>
    <p:sldId id="271" r:id="rId19"/>
    <p:sldId id="342" r:id="rId20"/>
    <p:sldId id="272" r:id="rId21"/>
    <p:sldId id="276" r:id="rId22"/>
    <p:sldId id="277" r:id="rId23"/>
    <p:sldId id="279" r:id="rId24"/>
    <p:sldId id="278" r:id="rId25"/>
    <p:sldId id="281" r:id="rId26"/>
    <p:sldId id="282" r:id="rId27"/>
    <p:sldId id="283" r:id="rId28"/>
    <p:sldId id="284" r:id="rId29"/>
    <p:sldId id="288" r:id="rId30"/>
    <p:sldId id="285" r:id="rId31"/>
    <p:sldId id="343" r:id="rId32"/>
    <p:sldId id="286" r:id="rId33"/>
    <p:sldId id="287" r:id="rId34"/>
    <p:sldId id="294" r:id="rId35"/>
    <p:sldId id="295" r:id="rId36"/>
    <p:sldId id="304" r:id="rId37"/>
    <p:sldId id="289" r:id="rId38"/>
    <p:sldId id="290" r:id="rId39"/>
    <p:sldId id="291" r:id="rId40"/>
    <p:sldId id="297" r:id="rId41"/>
    <p:sldId id="298" r:id="rId42"/>
    <p:sldId id="306" r:id="rId43"/>
    <p:sldId id="307" r:id="rId44"/>
    <p:sldId id="308" r:id="rId45"/>
    <p:sldId id="309" r:id="rId46"/>
    <p:sldId id="310" r:id="rId47"/>
    <p:sldId id="350" r:id="rId48"/>
    <p:sldId id="345" r:id="rId49"/>
    <p:sldId id="346" r:id="rId50"/>
    <p:sldId id="354" r:id="rId51"/>
    <p:sldId id="355" r:id="rId52"/>
    <p:sldId id="353" r:id="rId53"/>
    <p:sldId id="359" r:id="rId54"/>
    <p:sldId id="358" r:id="rId55"/>
    <p:sldId id="314" r:id="rId56"/>
    <p:sldId id="315" r:id="rId57"/>
    <p:sldId id="316" r:id="rId58"/>
    <p:sldId id="357" r:id="rId59"/>
    <p:sldId id="360" r:id="rId60"/>
    <p:sldId id="361" r:id="rId61"/>
    <p:sldId id="362" r:id="rId62"/>
    <p:sldId id="363" r:id="rId63"/>
    <p:sldId id="364" r:id="rId64"/>
    <p:sldId id="317" r:id="rId65"/>
    <p:sldId id="318" r:id="rId66"/>
    <p:sldId id="366" r:id="rId67"/>
    <p:sldId id="367" r:id="rId68"/>
    <p:sldId id="365" r:id="rId69"/>
    <p:sldId id="319" r:id="rId70"/>
    <p:sldId id="320" r:id="rId71"/>
    <p:sldId id="322" r:id="rId72"/>
    <p:sldId id="323" r:id="rId73"/>
    <p:sldId id="324" r:id="rId74"/>
    <p:sldId id="325" r:id="rId75"/>
    <p:sldId id="326" r:id="rId76"/>
    <p:sldId id="327" r:id="rId77"/>
  </p:sldIdLst>
  <p:sldSz cx="9144000" cy="6858000" type="screen4x3"/>
  <p:notesSz cx="9220200" cy="69469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4695" autoAdjust="0"/>
  </p:normalViewPr>
  <p:slideViewPr>
    <p:cSldViewPr>
      <p:cViewPr>
        <p:scale>
          <a:sx n="86" d="100"/>
          <a:sy n="86" d="100"/>
        </p:scale>
        <p:origin x="-13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a:lvl1pPr>
          </a:lstStyle>
          <a:p>
            <a:pPr>
              <a:defRPr/>
            </a:pPr>
            <a:endParaRPr lang="en-US"/>
          </a:p>
        </p:txBody>
      </p:sp>
      <p:sp>
        <p:nvSpPr>
          <p:cNvPr id="94211" name="Rectangle 3"/>
          <p:cNvSpPr>
            <a:spLocks noGrp="1" noChangeArrowheads="1"/>
          </p:cNvSpPr>
          <p:nvPr>
            <p:ph type="dt" sz="quarter" idx="1"/>
          </p:nvPr>
        </p:nvSpPr>
        <p:spPr bwMode="auto">
          <a:xfrm>
            <a:off x="5222875" y="0"/>
            <a:ext cx="3995738"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a:lvl1pPr>
          </a:lstStyle>
          <a:p>
            <a:pPr>
              <a:defRPr/>
            </a:pPr>
            <a:endParaRPr lang="en-US"/>
          </a:p>
        </p:txBody>
      </p:sp>
      <p:sp>
        <p:nvSpPr>
          <p:cNvPr id="94212" name="Rectangle 4"/>
          <p:cNvSpPr>
            <a:spLocks noGrp="1" noChangeArrowheads="1"/>
          </p:cNvSpPr>
          <p:nvPr>
            <p:ph type="ftr" sz="quarter" idx="2"/>
          </p:nvPr>
        </p:nvSpPr>
        <p:spPr bwMode="auto">
          <a:xfrm>
            <a:off x="0" y="6599238"/>
            <a:ext cx="3994150"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a:lvl1pPr>
          </a:lstStyle>
          <a:p>
            <a:pPr>
              <a:defRPr/>
            </a:pPr>
            <a:endParaRPr lang="en-US"/>
          </a:p>
        </p:txBody>
      </p:sp>
      <p:sp>
        <p:nvSpPr>
          <p:cNvPr id="94213" name="Rectangle 5"/>
          <p:cNvSpPr>
            <a:spLocks noGrp="1" noChangeArrowheads="1"/>
          </p:cNvSpPr>
          <p:nvPr>
            <p:ph type="sldNum" sz="quarter" idx="3"/>
          </p:nvPr>
        </p:nvSpPr>
        <p:spPr bwMode="auto">
          <a:xfrm>
            <a:off x="5222875" y="6599238"/>
            <a:ext cx="3995738"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a:lvl1pPr>
          </a:lstStyle>
          <a:p>
            <a:pPr>
              <a:defRPr/>
            </a:pPr>
            <a:fld id="{B79339D2-6D34-45E8-A327-D0617517E0EE}" type="slidenum">
              <a:rPr lang="en-US"/>
              <a:pPr>
                <a:defRPr/>
              </a:pPr>
              <a:t>‹#›</a:t>
            </a:fld>
            <a:endParaRPr lang="en-US"/>
          </a:p>
        </p:txBody>
      </p:sp>
    </p:spTree>
    <p:extLst>
      <p:ext uri="{BB962C8B-B14F-4D97-AF65-F5344CB8AC3E}">
        <p14:creationId xmlns:p14="http://schemas.microsoft.com/office/powerpoint/2010/main" val="283160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a:lvl1pPr>
          </a:lstStyle>
          <a:p>
            <a:pPr>
              <a:defRPr/>
            </a:pPr>
            <a:endParaRPr lang="en-US"/>
          </a:p>
        </p:txBody>
      </p:sp>
      <p:sp>
        <p:nvSpPr>
          <p:cNvPr id="5123" name="Rectangle 3"/>
          <p:cNvSpPr>
            <a:spLocks noGrp="1" noChangeArrowheads="1"/>
          </p:cNvSpPr>
          <p:nvPr>
            <p:ph type="dt" idx="1"/>
          </p:nvPr>
        </p:nvSpPr>
        <p:spPr bwMode="auto">
          <a:xfrm>
            <a:off x="5222875" y="0"/>
            <a:ext cx="3995738"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a:lvl1pPr>
          </a:lstStyle>
          <a:p>
            <a:pPr>
              <a:defRPr/>
            </a:pPr>
            <a:endParaRPr lang="en-US"/>
          </a:p>
        </p:txBody>
      </p:sp>
      <p:sp>
        <p:nvSpPr>
          <p:cNvPr id="78852" name="Rectangle 4"/>
          <p:cNvSpPr>
            <a:spLocks noGrp="1" noRot="1" noChangeAspect="1" noChangeArrowheads="1" noTextEdit="1"/>
          </p:cNvSpPr>
          <p:nvPr>
            <p:ph type="sldImg" idx="2"/>
          </p:nvPr>
        </p:nvSpPr>
        <p:spPr bwMode="auto">
          <a:xfrm>
            <a:off x="2873375" y="522288"/>
            <a:ext cx="3473450" cy="260508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22338" y="3300413"/>
            <a:ext cx="7375525" cy="312420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6599238"/>
            <a:ext cx="3994150"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a:lvl1pPr>
          </a:lstStyle>
          <a:p>
            <a:pPr>
              <a:defRPr/>
            </a:pPr>
            <a:endParaRPr lang="en-US"/>
          </a:p>
        </p:txBody>
      </p:sp>
      <p:sp>
        <p:nvSpPr>
          <p:cNvPr id="5127" name="Rectangle 7"/>
          <p:cNvSpPr>
            <a:spLocks noGrp="1" noChangeArrowheads="1"/>
          </p:cNvSpPr>
          <p:nvPr>
            <p:ph type="sldNum" sz="quarter" idx="5"/>
          </p:nvPr>
        </p:nvSpPr>
        <p:spPr bwMode="auto">
          <a:xfrm>
            <a:off x="5222875" y="6599238"/>
            <a:ext cx="3995738"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a:lvl1pPr>
          </a:lstStyle>
          <a:p>
            <a:pPr>
              <a:defRPr/>
            </a:pPr>
            <a:fld id="{7878094B-B5FA-4D94-8587-029293780172}" type="slidenum">
              <a:rPr lang="en-US"/>
              <a:pPr>
                <a:defRPr/>
              </a:pPr>
              <a:t>‹#›</a:t>
            </a:fld>
            <a:endParaRPr lang="en-US"/>
          </a:p>
        </p:txBody>
      </p:sp>
    </p:spTree>
    <p:extLst>
      <p:ext uri="{BB962C8B-B14F-4D97-AF65-F5344CB8AC3E}">
        <p14:creationId xmlns:p14="http://schemas.microsoft.com/office/powerpoint/2010/main" val="33535403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32426B6-F8AD-4AD8-9082-A269BE6BD2CC}" type="slidenum">
              <a:rPr lang="en-US" smtClean="0"/>
              <a:pPr/>
              <a:t>3</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b="1" i="1" smtClean="0"/>
              <a:t>Logic programming  (computing with relations)</a:t>
            </a:r>
          </a:p>
          <a:p>
            <a:pPr eaLnBrk="1" hangingPunct="1"/>
            <a:r>
              <a:rPr lang="en-US" smtClean="0"/>
              <a:t>from Finkel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9525D7E-B122-4177-B08B-31AA83088CF9}" type="slidenum">
              <a:rPr lang="en-US" smtClean="0"/>
              <a:pPr/>
              <a:t>71</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Example adapted from Tucker and Noonan, 9.5.3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580EE11-E93F-48FA-BD6A-E1B5944903B1}" type="slidenum">
              <a:rPr lang="en-US" smtClean="0"/>
              <a:pPr/>
              <a:t>73</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From wikipedia entry 11/29/06</a:t>
            </a:r>
          </a:p>
          <a:p>
            <a:pPr eaLnBrk="1" hangingPunct="1"/>
            <a:r>
              <a:rPr lang="en-US" b="1" smtClean="0"/>
              <a:t>Fifth generation computer</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78094B-B5FA-4D94-8587-029293780172}" type="slidenum">
              <a:rPr lang="en-US" smtClean="0"/>
              <a:pPr>
                <a:defRPr/>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9CDAF69-BB54-4DBB-9447-9E3EFC8535FE}" type="slidenum">
              <a:rPr lang="en-US" smtClean="0"/>
              <a:pPr/>
              <a:t>29</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Use pen to show computation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1ED8F43-23BC-40BD-8D51-72D242A1ADC4}" type="slidenum">
              <a:rPr lang="en-US" smtClean="0"/>
              <a:pPr/>
              <a:t>39</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From Scott’s slides for chapter 11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3768D19-70D3-4CCA-AFCB-DAD29759304E}" type="slidenum">
              <a:rPr lang="en-US" smtClean="0"/>
              <a:pPr/>
              <a:t>40</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From Scott’s slides for chapter 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EE56D47-DE28-43B4-97AE-0AF251C1DA00}" type="slidenum">
              <a:rPr lang="en-US" smtClean="0"/>
              <a:pPr/>
              <a:t>48</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examples from Louden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136913A-53F8-489C-8EBA-7364201A2AA5}" type="slidenum">
              <a:rPr lang="en-US" smtClean="0"/>
              <a:pPr/>
              <a:t>53</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Example from Tucker and Nooman 9.3, 9.4.2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C76CE0C9-536E-4E2B-B110-DB621FC3C887}" type="slidenum">
              <a:rPr lang="en-US" smtClean="0"/>
              <a:pPr/>
              <a:t>54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Example from Tucker and Nooman 9.3, 9.4.2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42D2BD0-52CE-41B4-9F98-EE0215C12B54}" type="slidenum">
              <a:rPr lang="en-US" smtClean="0"/>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Example adapted from Tucker and Noonan, 9.5.3</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658B7445-95C4-4710-9CA6-3398F2411C7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16F0B55-9B34-441C-9562-838AF71F5D5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DF8AD80-4585-45A9-972A-B720C15384E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0E4871F-1AC3-4867-8087-C4FA92E873FE}"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AAD39E8-06DB-4AB9-9AB5-F5C632983268}"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6F72DC6-CC73-4C63-AA01-E882DAC976D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6FFB0C2E-B821-4E4F-AE96-7B929F11263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4A61CF88-3E18-43A6-93F4-0EBD5DE7D860}"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E53F6305-59E2-4433-BBE9-227FED2C187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2FCA913E-549E-4CB6-AF9F-A7558A867E1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16C053B-39A2-4BB4-B1AC-528E6562278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FDAEC167-F4FB-4822-A2C1-DFE720F2DF1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en.wikipedia.org/wiki/Japa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en.wikipedia.org/wiki/Massive_parallelism" TargetMode="External"/><Relationship Id="rId5" Type="http://schemas.openxmlformats.org/officeDocument/2006/relationships/hyperlink" Target="http://en.wikipedia.org/wiki/1982" TargetMode="External"/><Relationship Id="rId4" Type="http://schemas.openxmlformats.org/officeDocument/2006/relationships/hyperlink" Target="http://en.wikipedia.org/wiki/Ministry_of_International_Trade_and_Industry"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a:bodyPr>
          <a:lstStyle/>
          <a:p>
            <a:pPr eaLnBrk="1" hangingPunct="1"/>
            <a:r>
              <a:rPr lang="en-US" dirty="0" smtClean="0"/>
              <a:t>COP5556 Programming Language Principles</a:t>
            </a:r>
            <a:endParaRPr lang="en-US" dirty="0" smtClean="0"/>
          </a:p>
        </p:txBody>
      </p:sp>
      <p:sp>
        <p:nvSpPr>
          <p:cNvPr id="2052" name="Rectangle 3"/>
          <p:cNvSpPr>
            <a:spLocks noGrp="1" noChangeArrowheads="1"/>
          </p:cNvSpPr>
          <p:nvPr>
            <p:ph type="subTitle" idx="1"/>
          </p:nvPr>
        </p:nvSpPr>
        <p:spPr/>
        <p:txBody>
          <a:bodyPr>
            <a:normAutofit/>
          </a:bodyPr>
          <a:lstStyle/>
          <a:p>
            <a:pPr eaLnBrk="1" hangingPunct="1"/>
            <a:endParaRPr lang="en-US" dirty="0" smtClean="0"/>
          </a:p>
          <a:p>
            <a:r>
              <a:rPr lang="en-US" dirty="0"/>
              <a:t>Logic </a:t>
            </a:r>
            <a:r>
              <a:rPr lang="en-US" dirty="0" smtClean="0"/>
              <a:t>Programming</a:t>
            </a:r>
            <a:endParaRPr lang="en-US" dirty="0" smtClean="0"/>
          </a:p>
        </p:txBody>
      </p:sp>
      <p:sp>
        <p:nvSpPr>
          <p:cNvPr id="2050" name="Slide Number Placeholder 5"/>
          <p:cNvSpPr>
            <a:spLocks noGrp="1"/>
          </p:cNvSpPr>
          <p:nvPr>
            <p:ph type="sldNum" sz="quarter" idx="12"/>
          </p:nvPr>
        </p:nvSpPr>
        <p:spPr>
          <a:noFill/>
        </p:spPr>
        <p:txBody>
          <a:bodyPr/>
          <a:lstStyle/>
          <a:p>
            <a:fld id="{647DA5EC-2E8B-443E-81AA-586E3FFB9D2A}" type="slidenum">
              <a:rPr lang="en-US" smtClean="0"/>
              <a:pPr/>
              <a:t>1</a:t>
            </a:fld>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6"/>
          <p:cNvSpPr>
            <a:spLocks noGrp="1"/>
          </p:cNvSpPr>
          <p:nvPr>
            <p:ph type="sldNum" sz="quarter" idx="12"/>
          </p:nvPr>
        </p:nvSpPr>
        <p:spPr>
          <a:noFill/>
        </p:spPr>
        <p:txBody>
          <a:bodyPr/>
          <a:lstStyle/>
          <a:p>
            <a:fld id="{77D71BDF-AAB6-4B99-B14F-7F30CD8EA362}" type="slidenum">
              <a:rPr lang="en-US" smtClean="0"/>
              <a:pPr/>
              <a:t>10</a:t>
            </a:fld>
            <a:endParaRPr lang="en-US" smtClean="0"/>
          </a:p>
        </p:txBody>
      </p:sp>
      <p:sp>
        <p:nvSpPr>
          <p:cNvPr id="10243" name="Rectangle 3"/>
          <p:cNvSpPr>
            <a:spLocks noGrp="1" noChangeArrowheads="1"/>
          </p:cNvSpPr>
          <p:nvPr>
            <p:ph sz="half" idx="4294967295"/>
          </p:nvPr>
        </p:nvSpPr>
        <p:spPr>
          <a:xfrm>
            <a:off x="0" y="533400"/>
            <a:ext cx="4038600" cy="5592763"/>
          </a:xfrm>
        </p:spPr>
        <p:txBody>
          <a:bodyPr/>
          <a:lstStyle/>
          <a:p>
            <a:pPr eaLnBrk="1" hangingPunct="1">
              <a:buFontTx/>
              <a:buNone/>
            </a:pPr>
            <a:r>
              <a:rPr lang="en-US" smtClean="0"/>
              <a:t>query:   request to prove an assertion built of predicates</a:t>
            </a:r>
          </a:p>
          <a:p>
            <a:pPr eaLnBrk="1" hangingPunct="1">
              <a:buFontTx/>
              <a:buNone/>
            </a:pPr>
            <a:endParaRPr lang="en-US" smtClean="0"/>
          </a:p>
          <a:p>
            <a:pPr eaLnBrk="1" hangingPunct="1">
              <a:buFontTx/>
              <a:buNone/>
            </a:pPr>
            <a:r>
              <a:rPr lang="en-US" smtClean="0"/>
              <a:t>?-  </a:t>
            </a:r>
            <a:r>
              <a:rPr lang="en-US" i="1" smtClean="0">
                <a:solidFill>
                  <a:srgbClr val="0066FF"/>
                </a:solidFill>
              </a:rPr>
              <a:t>fatherOf(dick,harry).</a:t>
            </a:r>
            <a:endParaRPr lang="en-US" smtClean="0">
              <a:solidFill>
                <a:srgbClr val="0066FF"/>
              </a:solidFill>
            </a:endParaRPr>
          </a:p>
          <a:p>
            <a:pPr eaLnBrk="1" hangingPunct="1">
              <a:buFontTx/>
              <a:buNone/>
            </a:pPr>
            <a:r>
              <a:rPr lang="en-US" smtClean="0"/>
              <a:t>Yes</a:t>
            </a:r>
          </a:p>
          <a:p>
            <a:pPr eaLnBrk="1" hangingPunct="1">
              <a:buFontTx/>
              <a:buNone/>
            </a:pPr>
            <a:r>
              <a:rPr lang="en-US" smtClean="0"/>
              <a:t>?- </a:t>
            </a:r>
            <a:r>
              <a:rPr lang="en-US" i="1" smtClean="0">
                <a:solidFill>
                  <a:srgbClr val="0066FF"/>
                </a:solidFill>
              </a:rPr>
              <a:t>fatherOf(harry,tom).</a:t>
            </a:r>
            <a:endParaRPr lang="en-US" smtClean="0">
              <a:solidFill>
                <a:srgbClr val="0066FF"/>
              </a:solidFill>
            </a:endParaRPr>
          </a:p>
          <a:p>
            <a:pPr eaLnBrk="1" hangingPunct="1">
              <a:buFontTx/>
              <a:buNone/>
            </a:pPr>
            <a:r>
              <a:rPr lang="en-US" smtClean="0"/>
              <a:t>No</a:t>
            </a:r>
          </a:p>
        </p:txBody>
      </p:sp>
      <p:sp>
        <p:nvSpPr>
          <p:cNvPr id="10244" name="Rectangle 5"/>
          <p:cNvSpPr>
            <a:spLocks noGrp="1" noChangeArrowheads="1"/>
          </p:cNvSpPr>
          <p:nvPr>
            <p:ph sz="half" idx="4294967295"/>
          </p:nvPr>
        </p:nvSpPr>
        <p:spPr>
          <a:xfrm>
            <a:off x="5105400" y="609600"/>
            <a:ext cx="4038600" cy="5516563"/>
          </a:xfrm>
          <a:solidFill>
            <a:schemeClr val="accent1"/>
          </a:solidFill>
          <a:ln w="12700">
            <a:solidFill>
              <a:schemeClr val="tx1"/>
            </a:solidFill>
          </a:ln>
        </p:spPr>
        <p:txBody>
          <a:bodyPr/>
          <a:lstStyle/>
          <a:p>
            <a:pPr eaLnBrk="1" hangingPunct="1">
              <a:buFontTx/>
              <a:buNone/>
            </a:pPr>
            <a:r>
              <a:rPr lang="en-US" dirty="0" smtClean="0"/>
              <a:t>Database</a:t>
            </a:r>
          </a:p>
          <a:p>
            <a:pPr eaLnBrk="1" hangingPunct="1">
              <a:buFontTx/>
              <a:buNone/>
            </a:pPr>
            <a:endParaRPr lang="en-US" sz="2400" dirty="0" smtClean="0"/>
          </a:p>
          <a:p>
            <a:pPr eaLnBrk="1" hangingPunct="1">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tom,dick</a:t>
            </a:r>
            <a:r>
              <a:rPr lang="en-US" dirty="0" smtClean="0">
                <a:solidFill>
                  <a:schemeClr val="bg1"/>
                </a:solidFill>
              </a:rPr>
              <a:t>).</a:t>
            </a:r>
          </a:p>
          <a:p>
            <a:pPr eaLnBrk="1" hangingPunct="1">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dick,harry</a:t>
            </a:r>
            <a:r>
              <a:rPr lang="en-US" dirty="0" smtClean="0">
                <a:solidFill>
                  <a:schemeClr val="bg1"/>
                </a:solidFill>
              </a:rPr>
              <a:t>).</a:t>
            </a:r>
          </a:p>
          <a:p>
            <a:pPr eaLnBrk="1" hangingPunct="1">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jane,harry</a:t>
            </a:r>
            <a:r>
              <a:rPr lang="en-US" dirty="0" smtClean="0">
                <a:solidFill>
                  <a:schemeClr val="bg1"/>
                </a:solidFill>
              </a:rPr>
              <a:t>).</a:t>
            </a:r>
          </a:p>
          <a:p>
            <a:pPr eaLnBrk="1" hangingPunct="1">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tom,judy</a:t>
            </a:r>
            <a:r>
              <a:rPr lang="en-US" dirty="0" smtClean="0">
                <a:solidFill>
                  <a:schemeClr val="bg1"/>
                </a:solidFill>
              </a:rPr>
              <a:t>).</a:t>
            </a:r>
          </a:p>
          <a:p>
            <a:pPr eaLnBrk="1" hangingPunct="1">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dick,mary</a:t>
            </a:r>
            <a:r>
              <a:rPr lang="en-US" dirty="0" smtClean="0">
                <a:solidFill>
                  <a:schemeClr val="bg1"/>
                </a:solidFill>
              </a:rPr>
              <a:t>).</a:t>
            </a:r>
          </a:p>
          <a:p>
            <a:pPr eaLnBrk="1" hangingPunct="1">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jane,mary</a:t>
            </a:r>
            <a:r>
              <a:rPr lang="en-US" dirty="0" smtClean="0">
                <a:solidFill>
                  <a:schemeClr val="bg1"/>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6"/>
          <p:cNvSpPr>
            <a:spLocks noGrp="1"/>
          </p:cNvSpPr>
          <p:nvPr>
            <p:ph type="sldNum" sz="quarter" idx="12"/>
          </p:nvPr>
        </p:nvSpPr>
        <p:spPr>
          <a:noFill/>
        </p:spPr>
        <p:txBody>
          <a:bodyPr/>
          <a:lstStyle/>
          <a:p>
            <a:fld id="{EF85C1D3-C81F-4357-A719-EB2AFD975BC1}" type="slidenum">
              <a:rPr lang="en-US" smtClean="0"/>
              <a:pPr/>
              <a:t>11</a:t>
            </a:fld>
            <a:endParaRPr lang="en-US" smtClean="0"/>
          </a:p>
        </p:txBody>
      </p:sp>
      <p:sp>
        <p:nvSpPr>
          <p:cNvPr id="11267" name="Rectangle 3"/>
          <p:cNvSpPr>
            <a:spLocks noGrp="1" noChangeArrowheads="1"/>
          </p:cNvSpPr>
          <p:nvPr>
            <p:ph sz="half" idx="4294967295"/>
          </p:nvPr>
        </p:nvSpPr>
        <p:spPr>
          <a:xfrm>
            <a:off x="0" y="457200"/>
            <a:ext cx="4038600" cy="6096000"/>
          </a:xfrm>
        </p:spPr>
        <p:txBody>
          <a:bodyPr/>
          <a:lstStyle/>
          <a:p>
            <a:pPr eaLnBrk="1" hangingPunct="1">
              <a:lnSpc>
                <a:spcPct val="80000"/>
              </a:lnSpc>
            </a:pPr>
            <a:r>
              <a:rPr lang="en-US" sz="2400" smtClean="0"/>
              <a:t>Queries may contain variables.  </a:t>
            </a:r>
          </a:p>
          <a:p>
            <a:pPr lvl="1" eaLnBrk="1" hangingPunct="1">
              <a:lnSpc>
                <a:spcPct val="80000"/>
              </a:lnSpc>
            </a:pPr>
            <a:r>
              <a:rPr lang="en-US" sz="2000" smtClean="0"/>
              <a:t>Prolog tries to find an assignment of variables that make the predicate true.</a:t>
            </a:r>
          </a:p>
          <a:p>
            <a:pPr lvl="1" eaLnBrk="1" hangingPunct="1">
              <a:lnSpc>
                <a:spcPct val="80000"/>
              </a:lnSpc>
            </a:pPr>
            <a:r>
              <a:rPr lang="en-US" sz="2000" smtClean="0"/>
              <a:t>One solution is given.  The user may type ; to get another.</a:t>
            </a:r>
          </a:p>
          <a:p>
            <a:pPr eaLnBrk="1" hangingPunct="1">
              <a:lnSpc>
                <a:spcPct val="80000"/>
              </a:lnSpc>
              <a:buFontTx/>
              <a:buNone/>
            </a:pPr>
            <a:r>
              <a:rPr lang="en-US" sz="2400" smtClean="0"/>
              <a:t>?-</a:t>
            </a:r>
            <a:r>
              <a:rPr lang="en-US" sz="2400" i="1" smtClean="0">
                <a:solidFill>
                  <a:srgbClr val="0066FF"/>
                </a:solidFill>
              </a:rPr>
              <a:t>fatherOf(X,harry)</a:t>
            </a:r>
            <a:endParaRPr lang="en-US" sz="2400" smtClean="0">
              <a:solidFill>
                <a:srgbClr val="0066FF"/>
              </a:solidFill>
            </a:endParaRPr>
          </a:p>
          <a:p>
            <a:pPr eaLnBrk="1" hangingPunct="1">
              <a:lnSpc>
                <a:spcPct val="80000"/>
              </a:lnSpc>
              <a:buFontTx/>
              <a:buNone/>
            </a:pPr>
            <a:r>
              <a:rPr lang="en-US" sz="2400" smtClean="0"/>
              <a:t>X = dick  </a:t>
            </a:r>
            <a:r>
              <a:rPr lang="en-US" sz="2400" i="1" smtClean="0">
                <a:solidFill>
                  <a:srgbClr val="0066FF"/>
                </a:solidFill>
              </a:rPr>
              <a:t>;</a:t>
            </a:r>
            <a:r>
              <a:rPr lang="en-US" sz="2400" i="1" smtClean="0"/>
              <a:t> </a:t>
            </a:r>
            <a:r>
              <a:rPr lang="en-US" sz="2400" smtClean="0"/>
              <a:t>                               </a:t>
            </a:r>
          </a:p>
          <a:p>
            <a:pPr eaLnBrk="1" hangingPunct="1">
              <a:lnSpc>
                <a:spcPct val="80000"/>
              </a:lnSpc>
              <a:buFontTx/>
              <a:buNone/>
            </a:pPr>
            <a:r>
              <a:rPr lang="en-US" sz="2400" smtClean="0"/>
              <a:t>X = jane  </a:t>
            </a:r>
            <a:r>
              <a:rPr lang="en-US" sz="2400" i="1" smtClean="0">
                <a:solidFill>
                  <a:srgbClr val="0066FF"/>
                </a:solidFill>
              </a:rPr>
              <a:t>;</a:t>
            </a:r>
            <a:endParaRPr lang="en-US" sz="2400" smtClean="0">
              <a:solidFill>
                <a:srgbClr val="0066FF"/>
              </a:solidFill>
            </a:endParaRPr>
          </a:p>
          <a:p>
            <a:pPr eaLnBrk="1" hangingPunct="1">
              <a:lnSpc>
                <a:spcPct val="80000"/>
              </a:lnSpc>
              <a:buFontTx/>
              <a:buNone/>
            </a:pPr>
            <a:r>
              <a:rPr lang="en-US" sz="2400" smtClean="0"/>
              <a:t>No</a:t>
            </a:r>
          </a:p>
          <a:p>
            <a:pPr eaLnBrk="1" hangingPunct="1">
              <a:lnSpc>
                <a:spcPct val="80000"/>
              </a:lnSpc>
              <a:buFontTx/>
              <a:buNone/>
            </a:pPr>
            <a:r>
              <a:rPr lang="en-US" sz="2400" smtClean="0"/>
              <a:t>?-</a:t>
            </a:r>
            <a:r>
              <a:rPr lang="en-US" sz="2400" smtClean="0">
                <a:solidFill>
                  <a:srgbClr val="0066FF"/>
                </a:solidFill>
              </a:rPr>
              <a:t>motherOf(X,Y)</a:t>
            </a:r>
          </a:p>
          <a:p>
            <a:pPr eaLnBrk="1" hangingPunct="1">
              <a:lnSpc>
                <a:spcPct val="80000"/>
              </a:lnSpc>
              <a:buFontTx/>
              <a:buNone/>
            </a:pPr>
            <a:r>
              <a:rPr lang="en-US" sz="2400" smtClean="0"/>
              <a:t>X = tom, Y = judy </a:t>
            </a:r>
            <a:r>
              <a:rPr lang="en-US" sz="2400" smtClean="0">
                <a:solidFill>
                  <a:srgbClr val="0066FF"/>
                </a:solidFill>
              </a:rPr>
              <a:t>;</a:t>
            </a:r>
          </a:p>
          <a:p>
            <a:pPr eaLnBrk="1" hangingPunct="1">
              <a:lnSpc>
                <a:spcPct val="80000"/>
              </a:lnSpc>
              <a:buFontTx/>
              <a:buNone/>
            </a:pPr>
            <a:r>
              <a:rPr lang="en-US" sz="2400" smtClean="0"/>
              <a:t>X = dick, Y = mary </a:t>
            </a:r>
            <a:r>
              <a:rPr lang="en-US" sz="2400" smtClean="0">
                <a:solidFill>
                  <a:srgbClr val="0066FF"/>
                </a:solidFill>
              </a:rPr>
              <a:t>;</a:t>
            </a:r>
          </a:p>
          <a:p>
            <a:pPr eaLnBrk="1" hangingPunct="1">
              <a:lnSpc>
                <a:spcPct val="80000"/>
              </a:lnSpc>
              <a:buFontTx/>
              <a:buNone/>
            </a:pPr>
            <a:r>
              <a:rPr lang="en-US" sz="2400" smtClean="0"/>
              <a:t>X = jane, Y = mary </a:t>
            </a:r>
            <a:endParaRPr lang="en-US" sz="2400" smtClean="0">
              <a:solidFill>
                <a:srgbClr val="0066FF"/>
              </a:solidFill>
            </a:endParaRPr>
          </a:p>
          <a:p>
            <a:pPr eaLnBrk="1" hangingPunct="1">
              <a:lnSpc>
                <a:spcPct val="80000"/>
              </a:lnSpc>
              <a:buFontTx/>
              <a:buNone/>
            </a:pPr>
            <a:r>
              <a:rPr lang="en-US" sz="2400" smtClean="0"/>
              <a:t>No</a:t>
            </a:r>
          </a:p>
        </p:txBody>
      </p:sp>
      <p:sp>
        <p:nvSpPr>
          <p:cNvPr id="11268" name="Rectangle 5"/>
          <p:cNvSpPr>
            <a:spLocks noGrp="1" noChangeArrowheads="1"/>
          </p:cNvSpPr>
          <p:nvPr>
            <p:ph sz="half" idx="4294967295"/>
          </p:nvPr>
        </p:nvSpPr>
        <p:spPr>
          <a:xfrm>
            <a:off x="5105400" y="457200"/>
            <a:ext cx="4038600" cy="5668963"/>
          </a:xfrm>
          <a:solidFill>
            <a:schemeClr val="accent1"/>
          </a:solidFill>
          <a:ln>
            <a:solidFill>
              <a:schemeClr val="tx1"/>
            </a:solidFill>
          </a:ln>
        </p:spPr>
        <p:txBody>
          <a:bodyPr/>
          <a:lstStyle/>
          <a:p>
            <a:pPr eaLnBrk="1" hangingPunct="1">
              <a:lnSpc>
                <a:spcPct val="80000"/>
              </a:lnSpc>
              <a:buFontTx/>
              <a:buNone/>
            </a:pPr>
            <a:r>
              <a:rPr lang="en-US" dirty="0" smtClean="0"/>
              <a:t>Database</a:t>
            </a:r>
          </a:p>
          <a:p>
            <a:pPr eaLnBrk="1" hangingPunct="1">
              <a:lnSpc>
                <a:spcPct val="80000"/>
              </a:lnSpc>
              <a:buFontTx/>
              <a:buNone/>
            </a:pPr>
            <a:endParaRPr lang="en-US" sz="2400" dirty="0" smtClean="0"/>
          </a:p>
          <a:p>
            <a:pPr eaLnBrk="1" hangingPunct="1">
              <a:lnSpc>
                <a:spcPct val="80000"/>
              </a:lnSpc>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tom,dick</a:t>
            </a:r>
            <a:r>
              <a:rPr lang="en-US" dirty="0" smtClean="0">
                <a:solidFill>
                  <a:schemeClr val="bg1"/>
                </a:solidFill>
              </a:rPr>
              <a:t>).</a:t>
            </a:r>
          </a:p>
          <a:p>
            <a:pPr eaLnBrk="1" hangingPunct="1">
              <a:lnSpc>
                <a:spcPct val="80000"/>
              </a:lnSpc>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dick,harry</a:t>
            </a:r>
            <a:r>
              <a:rPr lang="en-US" dirty="0" smtClean="0">
                <a:solidFill>
                  <a:schemeClr val="bg1"/>
                </a:solidFill>
              </a:rPr>
              <a:t>).</a:t>
            </a:r>
          </a:p>
          <a:p>
            <a:pPr eaLnBrk="1" hangingPunct="1">
              <a:lnSpc>
                <a:spcPct val="80000"/>
              </a:lnSpc>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jane,harry</a:t>
            </a:r>
            <a:r>
              <a:rPr lang="en-US" dirty="0" smtClean="0">
                <a:solidFill>
                  <a:schemeClr val="bg1"/>
                </a:solidFill>
              </a:rPr>
              <a:t>).</a:t>
            </a:r>
          </a:p>
          <a:p>
            <a:pPr eaLnBrk="1" hangingPunct="1">
              <a:lnSpc>
                <a:spcPct val="80000"/>
              </a:lnSpc>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tom,judy</a:t>
            </a:r>
            <a:r>
              <a:rPr lang="en-US" dirty="0" smtClean="0">
                <a:solidFill>
                  <a:schemeClr val="bg1"/>
                </a:solidFill>
              </a:rPr>
              <a:t>).</a:t>
            </a:r>
          </a:p>
          <a:p>
            <a:pPr eaLnBrk="1" hangingPunct="1">
              <a:lnSpc>
                <a:spcPct val="80000"/>
              </a:lnSpc>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dick,mary</a:t>
            </a:r>
            <a:r>
              <a:rPr lang="en-US" dirty="0" smtClean="0">
                <a:solidFill>
                  <a:schemeClr val="bg1"/>
                </a:solidFill>
              </a:rPr>
              <a:t>).</a:t>
            </a:r>
          </a:p>
          <a:p>
            <a:pPr eaLnBrk="1" hangingPunct="1">
              <a:lnSpc>
                <a:spcPct val="80000"/>
              </a:lnSpc>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jane,mary</a:t>
            </a:r>
            <a:r>
              <a:rPr lang="en-US" dirty="0" smtClean="0">
                <a:solidFill>
                  <a:schemeClr val="bg1"/>
                </a:solidFill>
              </a:rPr>
              <a:t>).</a:t>
            </a:r>
          </a:p>
          <a:p>
            <a:pPr eaLnBrk="1" hangingPunct="1">
              <a:lnSpc>
                <a:spcPct val="80000"/>
              </a:lnSpc>
              <a:buFontTx/>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6"/>
          <p:cNvSpPr>
            <a:spLocks noGrp="1"/>
          </p:cNvSpPr>
          <p:nvPr>
            <p:ph type="sldNum" sz="quarter" idx="12"/>
          </p:nvPr>
        </p:nvSpPr>
        <p:spPr>
          <a:noFill/>
        </p:spPr>
        <p:txBody>
          <a:bodyPr/>
          <a:lstStyle/>
          <a:p>
            <a:fld id="{2015B226-5AF5-4043-B86C-F7A4376B4CDF}" type="slidenum">
              <a:rPr lang="en-US" smtClean="0"/>
              <a:pPr/>
              <a:t>12</a:t>
            </a:fld>
            <a:endParaRPr lang="en-US" smtClean="0"/>
          </a:p>
        </p:txBody>
      </p:sp>
      <p:sp>
        <p:nvSpPr>
          <p:cNvPr id="12291" name="Rectangle 3"/>
          <p:cNvSpPr>
            <a:spLocks noGrp="1" noChangeArrowheads="1"/>
          </p:cNvSpPr>
          <p:nvPr>
            <p:ph sz="half" idx="4294967295"/>
          </p:nvPr>
        </p:nvSpPr>
        <p:spPr>
          <a:xfrm>
            <a:off x="0" y="381000"/>
            <a:ext cx="4038600" cy="6172200"/>
          </a:xfrm>
        </p:spPr>
        <p:txBody>
          <a:bodyPr/>
          <a:lstStyle/>
          <a:p>
            <a:pPr eaLnBrk="1" hangingPunct="1">
              <a:lnSpc>
                <a:spcPct val="80000"/>
              </a:lnSpc>
            </a:pPr>
            <a:r>
              <a:rPr lang="en-US" smtClean="0"/>
              <a:t>Multiple predicates may be combines with ‘,’ (comma) representing conjunction (and).  </a:t>
            </a:r>
          </a:p>
          <a:p>
            <a:pPr eaLnBrk="1" hangingPunct="1">
              <a:lnSpc>
                <a:spcPct val="80000"/>
              </a:lnSpc>
            </a:pPr>
            <a:r>
              <a:rPr lang="en-US" smtClean="0"/>
              <a:t>Each predicate is called a conjunct.</a:t>
            </a:r>
          </a:p>
          <a:p>
            <a:pPr eaLnBrk="1" hangingPunct="1">
              <a:lnSpc>
                <a:spcPct val="80000"/>
              </a:lnSpc>
              <a:buFontTx/>
              <a:buNone/>
            </a:pPr>
            <a:endParaRPr lang="en-US" smtClean="0"/>
          </a:p>
          <a:p>
            <a:pPr eaLnBrk="1" hangingPunct="1">
              <a:lnSpc>
                <a:spcPct val="80000"/>
              </a:lnSpc>
              <a:buFontTx/>
              <a:buNone/>
            </a:pPr>
            <a:r>
              <a:rPr lang="en-US" smtClean="0"/>
              <a:t>?- </a:t>
            </a:r>
            <a:r>
              <a:rPr lang="en-US" smtClean="0">
                <a:solidFill>
                  <a:srgbClr val="0066FF"/>
                </a:solidFill>
              </a:rPr>
              <a:t>fatherOf(jane,X), motherOf(jane,Y).</a:t>
            </a:r>
            <a:r>
              <a:rPr lang="en-US" smtClean="0"/>
              <a:t> </a:t>
            </a:r>
          </a:p>
          <a:p>
            <a:pPr eaLnBrk="1" hangingPunct="1">
              <a:lnSpc>
                <a:spcPct val="80000"/>
              </a:lnSpc>
              <a:buFontTx/>
              <a:buNone/>
            </a:pPr>
            <a:r>
              <a:rPr lang="en-US" smtClean="0"/>
              <a:t>X = harry, Y = mary</a:t>
            </a:r>
          </a:p>
          <a:p>
            <a:pPr eaLnBrk="1" hangingPunct="1">
              <a:lnSpc>
                <a:spcPct val="80000"/>
              </a:lnSpc>
              <a:buFontTx/>
              <a:buNone/>
            </a:pPr>
            <a:r>
              <a:rPr lang="en-US" smtClean="0"/>
              <a:t>?- </a:t>
            </a:r>
            <a:r>
              <a:rPr lang="en-US" smtClean="0">
                <a:solidFill>
                  <a:srgbClr val="0066FF"/>
                </a:solidFill>
              </a:rPr>
              <a:t>fatherOf(tom,X), fatherOf(X,harry). </a:t>
            </a:r>
          </a:p>
          <a:p>
            <a:pPr eaLnBrk="1" hangingPunct="1">
              <a:lnSpc>
                <a:spcPct val="80000"/>
              </a:lnSpc>
              <a:buFontTx/>
              <a:buNone/>
            </a:pPr>
            <a:r>
              <a:rPr lang="en-US" smtClean="0"/>
              <a:t>X = dick</a:t>
            </a:r>
          </a:p>
          <a:p>
            <a:pPr eaLnBrk="1" hangingPunct="1">
              <a:lnSpc>
                <a:spcPct val="80000"/>
              </a:lnSpc>
              <a:buFontTx/>
              <a:buNone/>
            </a:pPr>
            <a:endParaRPr lang="en-US" smtClean="0"/>
          </a:p>
        </p:txBody>
      </p:sp>
      <p:sp>
        <p:nvSpPr>
          <p:cNvPr id="12292" name="Rectangle 6"/>
          <p:cNvSpPr>
            <a:spLocks noGrp="1" noChangeArrowheads="1"/>
          </p:cNvSpPr>
          <p:nvPr>
            <p:ph sz="half" idx="4294967295"/>
          </p:nvPr>
        </p:nvSpPr>
        <p:spPr>
          <a:xfrm>
            <a:off x="5105400" y="457200"/>
            <a:ext cx="4038600" cy="5668963"/>
          </a:xfrm>
          <a:solidFill>
            <a:schemeClr val="accent1"/>
          </a:solidFill>
          <a:ln>
            <a:solidFill>
              <a:schemeClr val="tx1"/>
            </a:solidFill>
          </a:ln>
        </p:spPr>
        <p:txBody>
          <a:bodyPr/>
          <a:lstStyle/>
          <a:p>
            <a:pPr eaLnBrk="1" hangingPunct="1">
              <a:lnSpc>
                <a:spcPct val="80000"/>
              </a:lnSpc>
              <a:buFontTx/>
              <a:buNone/>
            </a:pPr>
            <a:r>
              <a:rPr lang="en-US" dirty="0" smtClean="0"/>
              <a:t>Database</a:t>
            </a:r>
          </a:p>
          <a:p>
            <a:pPr eaLnBrk="1" hangingPunct="1">
              <a:lnSpc>
                <a:spcPct val="80000"/>
              </a:lnSpc>
              <a:buFontTx/>
              <a:buNone/>
            </a:pPr>
            <a:endParaRPr lang="en-US" dirty="0" smtClean="0"/>
          </a:p>
          <a:p>
            <a:pPr eaLnBrk="1" hangingPunct="1">
              <a:lnSpc>
                <a:spcPct val="80000"/>
              </a:lnSpc>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tom,dick</a:t>
            </a:r>
            <a:r>
              <a:rPr lang="en-US" dirty="0" smtClean="0">
                <a:solidFill>
                  <a:schemeClr val="bg1"/>
                </a:solidFill>
              </a:rPr>
              <a:t>).</a:t>
            </a:r>
          </a:p>
          <a:p>
            <a:pPr eaLnBrk="1" hangingPunct="1">
              <a:lnSpc>
                <a:spcPct val="80000"/>
              </a:lnSpc>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dick,harry</a:t>
            </a:r>
            <a:r>
              <a:rPr lang="en-US" dirty="0" smtClean="0">
                <a:solidFill>
                  <a:schemeClr val="bg1"/>
                </a:solidFill>
              </a:rPr>
              <a:t>).</a:t>
            </a:r>
          </a:p>
          <a:p>
            <a:pPr eaLnBrk="1" hangingPunct="1">
              <a:lnSpc>
                <a:spcPct val="80000"/>
              </a:lnSpc>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jane,harry</a:t>
            </a:r>
            <a:r>
              <a:rPr lang="en-US" dirty="0" smtClean="0">
                <a:solidFill>
                  <a:schemeClr val="bg1"/>
                </a:solidFill>
              </a:rPr>
              <a:t>).</a:t>
            </a:r>
          </a:p>
          <a:p>
            <a:pPr eaLnBrk="1" hangingPunct="1">
              <a:lnSpc>
                <a:spcPct val="80000"/>
              </a:lnSpc>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tom,judy</a:t>
            </a:r>
            <a:r>
              <a:rPr lang="en-US" dirty="0" smtClean="0">
                <a:solidFill>
                  <a:schemeClr val="bg1"/>
                </a:solidFill>
              </a:rPr>
              <a:t>).</a:t>
            </a:r>
          </a:p>
          <a:p>
            <a:pPr eaLnBrk="1" hangingPunct="1">
              <a:lnSpc>
                <a:spcPct val="80000"/>
              </a:lnSpc>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dick,mary</a:t>
            </a:r>
            <a:r>
              <a:rPr lang="en-US" dirty="0" smtClean="0">
                <a:solidFill>
                  <a:schemeClr val="bg1"/>
                </a:solidFill>
              </a:rPr>
              <a:t>).</a:t>
            </a:r>
          </a:p>
          <a:p>
            <a:pPr eaLnBrk="1" hangingPunct="1">
              <a:lnSpc>
                <a:spcPct val="80000"/>
              </a:lnSpc>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jane,mary</a:t>
            </a:r>
            <a:r>
              <a:rPr lang="en-US" dirty="0" smtClean="0">
                <a:solidFill>
                  <a:schemeClr val="bg1"/>
                </a:solidFill>
              </a:rPr>
              <a:t>).</a:t>
            </a:r>
          </a:p>
          <a:p>
            <a:pPr eaLnBrk="1" hangingPunct="1">
              <a:lnSpc>
                <a:spcPct val="80000"/>
              </a:lnSpc>
              <a:buFontTx/>
              <a:buNone/>
            </a:pPr>
            <a:endParaRPr lang="en-US" sz="3200" dirty="0" smtClean="0">
              <a:solidFill>
                <a:srgbClr val="0066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2"/>
          </p:nvPr>
        </p:nvSpPr>
        <p:spPr>
          <a:noFill/>
        </p:spPr>
        <p:txBody>
          <a:bodyPr/>
          <a:lstStyle/>
          <a:p>
            <a:fld id="{6471E597-C860-43B9-AB9F-1B5F5A5393A0}" type="slidenum">
              <a:rPr lang="en-US" smtClean="0"/>
              <a:pPr/>
              <a:t>13</a:t>
            </a:fld>
            <a:endParaRPr lang="en-US" smtClean="0"/>
          </a:p>
        </p:txBody>
      </p:sp>
      <p:sp>
        <p:nvSpPr>
          <p:cNvPr id="13315" name="Rectangle 2"/>
          <p:cNvSpPr>
            <a:spLocks noGrp="1" noChangeArrowheads="1"/>
          </p:cNvSpPr>
          <p:nvPr>
            <p:ph sz="half" idx="4294967295"/>
          </p:nvPr>
        </p:nvSpPr>
        <p:spPr>
          <a:xfrm>
            <a:off x="0" y="381000"/>
            <a:ext cx="4038600" cy="6172200"/>
          </a:xfrm>
        </p:spPr>
        <p:txBody>
          <a:bodyPr>
            <a:normAutofit/>
          </a:bodyPr>
          <a:lstStyle/>
          <a:p>
            <a:pPr eaLnBrk="1" hangingPunct="1">
              <a:lnSpc>
                <a:spcPct val="80000"/>
              </a:lnSpc>
            </a:pPr>
            <a:r>
              <a:rPr lang="en-US" smtClean="0"/>
              <a:t>Multiple predicates may be combines with ‘,’ (comma) representing conjunction (and).  </a:t>
            </a:r>
          </a:p>
          <a:p>
            <a:pPr eaLnBrk="1" hangingPunct="1">
              <a:lnSpc>
                <a:spcPct val="80000"/>
              </a:lnSpc>
            </a:pPr>
            <a:r>
              <a:rPr lang="en-US" smtClean="0"/>
              <a:t>Each predicate is called a conjunct.</a:t>
            </a:r>
          </a:p>
          <a:p>
            <a:pPr eaLnBrk="1" hangingPunct="1">
              <a:lnSpc>
                <a:spcPct val="80000"/>
              </a:lnSpc>
              <a:buFontTx/>
              <a:buNone/>
            </a:pPr>
            <a:endParaRPr lang="en-US" smtClean="0"/>
          </a:p>
          <a:p>
            <a:pPr eaLnBrk="1" hangingPunct="1">
              <a:lnSpc>
                <a:spcPct val="80000"/>
              </a:lnSpc>
              <a:buFontTx/>
              <a:buNone/>
            </a:pPr>
            <a:r>
              <a:rPr lang="en-US" smtClean="0"/>
              <a:t>?- </a:t>
            </a:r>
            <a:r>
              <a:rPr lang="en-US" smtClean="0">
                <a:solidFill>
                  <a:srgbClr val="0066FF"/>
                </a:solidFill>
              </a:rPr>
              <a:t>fatherOf(jane,X), motherOf(jane,Y).</a:t>
            </a:r>
            <a:r>
              <a:rPr lang="en-US" smtClean="0"/>
              <a:t> </a:t>
            </a:r>
          </a:p>
          <a:p>
            <a:pPr eaLnBrk="1" hangingPunct="1">
              <a:lnSpc>
                <a:spcPct val="80000"/>
              </a:lnSpc>
              <a:buFontTx/>
              <a:buNone/>
            </a:pPr>
            <a:r>
              <a:rPr lang="en-US" smtClean="0"/>
              <a:t>X = harry, Y = mary</a:t>
            </a:r>
          </a:p>
          <a:p>
            <a:pPr eaLnBrk="1" hangingPunct="1">
              <a:lnSpc>
                <a:spcPct val="80000"/>
              </a:lnSpc>
              <a:buFontTx/>
              <a:buNone/>
            </a:pPr>
            <a:r>
              <a:rPr lang="en-US" smtClean="0"/>
              <a:t>?- </a:t>
            </a:r>
            <a:r>
              <a:rPr lang="en-US" smtClean="0">
                <a:solidFill>
                  <a:srgbClr val="0066FF"/>
                </a:solidFill>
              </a:rPr>
              <a:t>fatherOf(tom,X), fatherOf(X,harry). </a:t>
            </a:r>
          </a:p>
          <a:p>
            <a:pPr eaLnBrk="1" hangingPunct="1">
              <a:lnSpc>
                <a:spcPct val="80000"/>
              </a:lnSpc>
              <a:buFontTx/>
              <a:buNone/>
            </a:pPr>
            <a:r>
              <a:rPr lang="en-US" smtClean="0"/>
              <a:t>X = dick</a:t>
            </a:r>
          </a:p>
          <a:p>
            <a:pPr eaLnBrk="1" hangingPunct="1">
              <a:lnSpc>
                <a:spcPct val="80000"/>
              </a:lnSpc>
              <a:buFontTx/>
              <a:buNone/>
            </a:pPr>
            <a:endParaRPr lang="en-US" smtClean="0"/>
          </a:p>
        </p:txBody>
      </p:sp>
      <p:sp>
        <p:nvSpPr>
          <p:cNvPr id="13316" name="Rectangle 3"/>
          <p:cNvSpPr>
            <a:spLocks noGrp="1" noChangeArrowheads="1"/>
          </p:cNvSpPr>
          <p:nvPr>
            <p:ph sz="half" idx="4294967295"/>
          </p:nvPr>
        </p:nvSpPr>
        <p:spPr>
          <a:xfrm>
            <a:off x="5105400" y="457200"/>
            <a:ext cx="4038600" cy="5668963"/>
          </a:xfrm>
          <a:solidFill>
            <a:schemeClr val="accent1"/>
          </a:solidFill>
          <a:ln>
            <a:solidFill>
              <a:schemeClr val="tx1"/>
            </a:solidFill>
          </a:ln>
        </p:spPr>
        <p:txBody>
          <a:bodyPr>
            <a:normAutofit fontScale="92500" lnSpcReduction="20000"/>
          </a:bodyPr>
          <a:lstStyle/>
          <a:p>
            <a:pPr eaLnBrk="1" hangingPunct="1">
              <a:buFontTx/>
              <a:buNone/>
            </a:pPr>
            <a:r>
              <a:rPr lang="en-US" sz="3200" dirty="0" smtClean="0"/>
              <a:t>Database</a:t>
            </a:r>
          </a:p>
          <a:p>
            <a:pPr eaLnBrk="1" hangingPunct="1">
              <a:buFontTx/>
              <a:buNone/>
            </a:pPr>
            <a:endParaRPr lang="en-US" sz="3200" dirty="0" smtClean="0"/>
          </a:p>
          <a:p>
            <a:pPr eaLnBrk="1" hangingPunct="1">
              <a:buFontTx/>
              <a:buNone/>
            </a:pPr>
            <a:r>
              <a:rPr lang="en-US" sz="3200" dirty="0" err="1" smtClean="0">
                <a:solidFill>
                  <a:schemeClr val="bg1"/>
                </a:solidFill>
              </a:rPr>
              <a:t>fatherOf</a:t>
            </a:r>
            <a:r>
              <a:rPr lang="en-US" sz="3200" dirty="0" smtClean="0">
                <a:solidFill>
                  <a:schemeClr val="bg1"/>
                </a:solidFill>
              </a:rPr>
              <a:t>(</a:t>
            </a:r>
            <a:r>
              <a:rPr lang="en-US" sz="3200" dirty="0" err="1" smtClean="0">
                <a:solidFill>
                  <a:schemeClr val="bg1"/>
                </a:solidFill>
              </a:rPr>
              <a:t>tom,dick</a:t>
            </a:r>
            <a:r>
              <a:rPr lang="en-US" sz="3200" dirty="0" smtClean="0">
                <a:solidFill>
                  <a:schemeClr val="bg1"/>
                </a:solidFill>
              </a:rPr>
              <a:t>).</a:t>
            </a:r>
          </a:p>
          <a:p>
            <a:pPr eaLnBrk="1" hangingPunct="1">
              <a:buFontTx/>
              <a:buNone/>
            </a:pPr>
            <a:r>
              <a:rPr lang="en-US" sz="3200" dirty="0" err="1" smtClean="0">
                <a:solidFill>
                  <a:schemeClr val="bg1"/>
                </a:solidFill>
              </a:rPr>
              <a:t>fatherOf</a:t>
            </a:r>
            <a:r>
              <a:rPr lang="en-US" sz="3200" dirty="0" smtClean="0">
                <a:solidFill>
                  <a:schemeClr val="bg1"/>
                </a:solidFill>
              </a:rPr>
              <a:t>(</a:t>
            </a:r>
            <a:r>
              <a:rPr lang="en-US" sz="3200" dirty="0" err="1" smtClean="0">
                <a:solidFill>
                  <a:schemeClr val="bg1"/>
                </a:solidFill>
              </a:rPr>
              <a:t>dick,harry</a:t>
            </a:r>
            <a:r>
              <a:rPr lang="en-US" sz="3200" dirty="0" smtClean="0">
                <a:solidFill>
                  <a:schemeClr val="bg1"/>
                </a:solidFill>
              </a:rPr>
              <a:t>).</a:t>
            </a:r>
          </a:p>
          <a:p>
            <a:pPr eaLnBrk="1" hangingPunct="1">
              <a:buFontTx/>
              <a:buNone/>
            </a:pPr>
            <a:r>
              <a:rPr lang="en-US" sz="3200" dirty="0" err="1" smtClean="0">
                <a:solidFill>
                  <a:schemeClr val="bg1"/>
                </a:solidFill>
              </a:rPr>
              <a:t>fatherOf</a:t>
            </a:r>
            <a:r>
              <a:rPr lang="en-US" sz="3200" dirty="0" smtClean="0">
                <a:solidFill>
                  <a:schemeClr val="bg1"/>
                </a:solidFill>
              </a:rPr>
              <a:t>(</a:t>
            </a:r>
            <a:r>
              <a:rPr lang="en-US" sz="3200" dirty="0" err="1" smtClean="0">
                <a:solidFill>
                  <a:schemeClr val="bg1"/>
                </a:solidFill>
              </a:rPr>
              <a:t>jane,harry</a:t>
            </a:r>
            <a:r>
              <a:rPr lang="en-US" sz="3200" dirty="0" smtClean="0">
                <a:solidFill>
                  <a:schemeClr val="bg1"/>
                </a:solidFill>
              </a:rPr>
              <a:t>).</a:t>
            </a:r>
          </a:p>
          <a:p>
            <a:pPr eaLnBrk="1" hangingPunct="1">
              <a:buFontTx/>
              <a:buNone/>
            </a:pPr>
            <a:r>
              <a:rPr lang="en-US" sz="3200" dirty="0" err="1" smtClean="0">
                <a:solidFill>
                  <a:schemeClr val="bg1"/>
                </a:solidFill>
              </a:rPr>
              <a:t>motherOf</a:t>
            </a:r>
            <a:r>
              <a:rPr lang="en-US" sz="3200" dirty="0" smtClean="0">
                <a:solidFill>
                  <a:schemeClr val="bg1"/>
                </a:solidFill>
              </a:rPr>
              <a:t>(</a:t>
            </a:r>
            <a:r>
              <a:rPr lang="en-US" sz="3200" dirty="0" err="1" smtClean="0">
                <a:solidFill>
                  <a:schemeClr val="bg1"/>
                </a:solidFill>
              </a:rPr>
              <a:t>tom,judy</a:t>
            </a:r>
            <a:r>
              <a:rPr lang="en-US" sz="3200" dirty="0" smtClean="0">
                <a:solidFill>
                  <a:schemeClr val="bg1"/>
                </a:solidFill>
              </a:rPr>
              <a:t>).</a:t>
            </a:r>
          </a:p>
          <a:p>
            <a:pPr eaLnBrk="1" hangingPunct="1">
              <a:buFontTx/>
              <a:buNone/>
            </a:pPr>
            <a:r>
              <a:rPr lang="en-US" sz="3200" dirty="0" err="1" smtClean="0">
                <a:solidFill>
                  <a:schemeClr val="bg1"/>
                </a:solidFill>
              </a:rPr>
              <a:t>motherOf</a:t>
            </a:r>
            <a:r>
              <a:rPr lang="en-US" sz="3200" dirty="0" smtClean="0">
                <a:solidFill>
                  <a:schemeClr val="bg1"/>
                </a:solidFill>
              </a:rPr>
              <a:t>(</a:t>
            </a:r>
            <a:r>
              <a:rPr lang="en-US" sz="3200" dirty="0" err="1" smtClean="0">
                <a:solidFill>
                  <a:schemeClr val="bg1"/>
                </a:solidFill>
              </a:rPr>
              <a:t>dick,mary</a:t>
            </a:r>
            <a:r>
              <a:rPr lang="en-US" sz="3200" dirty="0" smtClean="0">
                <a:solidFill>
                  <a:schemeClr val="bg1"/>
                </a:solidFill>
              </a:rPr>
              <a:t>).</a:t>
            </a:r>
          </a:p>
          <a:p>
            <a:pPr eaLnBrk="1" hangingPunct="1">
              <a:buFontTx/>
              <a:buNone/>
            </a:pPr>
            <a:r>
              <a:rPr lang="en-US" sz="3200" dirty="0" err="1" smtClean="0">
                <a:solidFill>
                  <a:schemeClr val="bg1"/>
                </a:solidFill>
              </a:rPr>
              <a:t>motherOf</a:t>
            </a:r>
            <a:r>
              <a:rPr lang="en-US" sz="3200" dirty="0" smtClean="0">
                <a:solidFill>
                  <a:schemeClr val="bg1"/>
                </a:solidFill>
              </a:rPr>
              <a:t>(</a:t>
            </a:r>
            <a:r>
              <a:rPr lang="en-US" sz="3200" dirty="0" err="1" smtClean="0">
                <a:solidFill>
                  <a:schemeClr val="bg1"/>
                </a:solidFill>
              </a:rPr>
              <a:t>jane,mary</a:t>
            </a:r>
            <a:r>
              <a:rPr lang="en-US" sz="3200" dirty="0" smtClean="0">
                <a:solidFill>
                  <a:schemeClr val="bg1"/>
                </a:solidFill>
              </a:rPr>
              <a:t>).</a:t>
            </a:r>
          </a:p>
          <a:p>
            <a:pPr eaLnBrk="1" hangingPunct="1">
              <a:buFontTx/>
              <a:buNone/>
            </a:pPr>
            <a:endParaRPr lang="en-US" sz="3600" dirty="0" smtClean="0">
              <a:solidFill>
                <a:srgbClr val="0066FF"/>
              </a:solidFill>
            </a:endParaRPr>
          </a:p>
        </p:txBody>
      </p:sp>
      <p:sp>
        <p:nvSpPr>
          <p:cNvPr id="13317" name="AutoShape 4"/>
          <p:cNvSpPr>
            <a:spLocks noChangeArrowheads="1"/>
          </p:cNvSpPr>
          <p:nvPr/>
        </p:nvSpPr>
        <p:spPr bwMode="auto">
          <a:xfrm>
            <a:off x="4343400" y="2438400"/>
            <a:ext cx="3276600" cy="1905000"/>
          </a:xfrm>
          <a:prstGeom prst="wedgeRoundRectCallout">
            <a:avLst>
              <a:gd name="adj1" fmla="val -74662"/>
              <a:gd name="adj2" fmla="val 82167"/>
              <a:gd name="adj3" fmla="val 16667"/>
            </a:avLst>
          </a:prstGeom>
          <a:solidFill>
            <a:srgbClr val="FFCC99"/>
          </a:solidFill>
          <a:ln w="9525">
            <a:solidFill>
              <a:schemeClr val="tx1"/>
            </a:solidFill>
            <a:miter lim="800000"/>
            <a:headEnd/>
            <a:tailEnd/>
          </a:ln>
        </p:spPr>
        <p:txBody>
          <a:bodyPr/>
          <a:lstStyle/>
          <a:p>
            <a:r>
              <a:rPr lang="en-US" sz="2800"/>
              <a:t>X must be replaced by the same result in all conjuncts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685800"/>
            <a:ext cx="8229600" cy="5440363"/>
          </a:xfrm>
        </p:spPr>
        <p:txBody>
          <a:bodyPr/>
          <a:lstStyle/>
          <a:p>
            <a:pPr lvl="1" eaLnBrk="1" hangingPunct="1"/>
            <a:endParaRPr lang="en-US" dirty="0" smtClean="0"/>
          </a:p>
          <a:p>
            <a:pPr eaLnBrk="1" hangingPunct="1"/>
            <a:r>
              <a:rPr lang="en-US" dirty="0" smtClean="0"/>
              <a:t>Rules </a:t>
            </a:r>
          </a:p>
          <a:p>
            <a:pPr lvl="1" eaLnBrk="1" hangingPunct="1"/>
            <a:r>
              <a:rPr lang="en-US" dirty="0" smtClean="0"/>
              <a:t>define one predicate in terms of another predicate</a:t>
            </a:r>
          </a:p>
          <a:p>
            <a:pPr lvl="1" eaLnBrk="1" hangingPunct="1"/>
            <a:endParaRPr lang="en-US" dirty="0" smtClean="0"/>
          </a:p>
          <a:p>
            <a:pPr lvl="1" eaLnBrk="1" hangingPunct="1">
              <a:buFontTx/>
              <a:buNone/>
            </a:pPr>
            <a:endParaRPr lang="en-US" sz="3600" dirty="0" smtClean="0"/>
          </a:p>
          <a:p>
            <a:pPr eaLnBrk="1" hangingPunct="1">
              <a:buFontTx/>
              <a:buNone/>
            </a:pPr>
            <a:r>
              <a:rPr lang="en-US" dirty="0" smtClean="0">
                <a:solidFill>
                  <a:srgbClr val="0066FF"/>
                </a:solidFill>
              </a:rPr>
              <a:t>pred1(…)  </a:t>
            </a:r>
            <a:r>
              <a:rPr lang="en-US" b="1" dirty="0" smtClean="0">
                <a:solidFill>
                  <a:srgbClr val="0066FF"/>
                </a:solidFill>
              </a:rPr>
              <a:t>:-</a:t>
            </a:r>
            <a:r>
              <a:rPr lang="en-US" dirty="0" smtClean="0">
                <a:solidFill>
                  <a:srgbClr val="0066FF"/>
                </a:solidFill>
              </a:rPr>
              <a:t>  pred2(…..), pred3</a:t>
            </a:r>
            <a:r>
              <a:rPr lang="en-US" sz="2400" dirty="0" smtClean="0">
                <a:solidFill>
                  <a:srgbClr val="0066FF"/>
                </a:solidFill>
              </a:rPr>
              <a:t>(…..),….</a:t>
            </a:r>
            <a:r>
              <a:rPr lang="en-US" dirty="0" err="1" smtClean="0">
                <a:solidFill>
                  <a:srgbClr val="0066FF"/>
                </a:solidFill>
              </a:rPr>
              <a:t>predN</a:t>
            </a:r>
            <a:r>
              <a:rPr lang="en-US" dirty="0" smtClean="0">
                <a:solidFill>
                  <a:srgbClr val="0066FF"/>
                </a:solidFill>
              </a:rPr>
              <a:t>.</a:t>
            </a:r>
          </a:p>
          <a:p>
            <a:pPr eaLnBrk="1" hangingPunct="1"/>
            <a:endParaRPr lang="en-US" dirty="0" smtClean="0">
              <a:solidFill>
                <a:srgbClr val="0066FF"/>
              </a:solidFill>
            </a:endParaRPr>
          </a:p>
          <a:p>
            <a:pPr lvl="1" eaLnBrk="1" hangingPunct="1"/>
            <a:endParaRPr lang="en-US" dirty="0" smtClean="0"/>
          </a:p>
          <a:p>
            <a:pPr lvl="1" eaLnBrk="1" hangingPunct="1"/>
            <a:endParaRPr lang="en-US" dirty="0" smtClean="0"/>
          </a:p>
          <a:p>
            <a:pPr lvl="1" eaLnBrk="1" hangingPunct="1"/>
            <a:r>
              <a:rPr lang="en-US" dirty="0" smtClean="0"/>
              <a:t>If all predicates in the body can be proved (they have a simultaneous solution) then the head is true.</a:t>
            </a:r>
          </a:p>
        </p:txBody>
      </p:sp>
      <p:sp>
        <p:nvSpPr>
          <p:cNvPr id="14338" name="Slide Number Placeholder 5"/>
          <p:cNvSpPr>
            <a:spLocks noGrp="1"/>
          </p:cNvSpPr>
          <p:nvPr>
            <p:ph type="sldNum" sz="quarter" idx="12"/>
          </p:nvPr>
        </p:nvSpPr>
        <p:spPr>
          <a:noFill/>
        </p:spPr>
        <p:txBody>
          <a:bodyPr/>
          <a:lstStyle/>
          <a:p>
            <a:fld id="{BCB0E080-B1A6-470F-8637-81655017FE42}" type="slidenum">
              <a:rPr lang="en-US" smtClean="0"/>
              <a:pPr/>
              <a:t>14</a:t>
            </a:fld>
            <a:endParaRPr lang="en-US" smtClean="0"/>
          </a:p>
        </p:txBody>
      </p:sp>
      <p:sp>
        <p:nvSpPr>
          <p:cNvPr id="14340" name="Text Box 5"/>
          <p:cNvSpPr txBox="1">
            <a:spLocks noChangeArrowheads="1"/>
          </p:cNvSpPr>
          <p:nvPr/>
        </p:nvSpPr>
        <p:spPr bwMode="auto">
          <a:xfrm>
            <a:off x="2895600" y="2362200"/>
            <a:ext cx="5791200" cy="1160463"/>
          </a:xfrm>
          <a:prstGeom prst="rect">
            <a:avLst/>
          </a:prstGeom>
          <a:solidFill>
            <a:srgbClr val="CC99FF">
              <a:alpha val="39999"/>
            </a:srgbClr>
          </a:solidFill>
          <a:ln w="9525">
            <a:noFill/>
            <a:miter lim="800000"/>
            <a:headEnd/>
            <a:tailEnd/>
          </a:ln>
        </p:spPr>
        <p:txBody>
          <a:bodyPr>
            <a:spAutoFit/>
          </a:bodyPr>
          <a:lstStyle/>
          <a:p>
            <a:pPr algn="ctr">
              <a:spcBef>
                <a:spcPct val="50000"/>
              </a:spcBef>
            </a:pPr>
            <a:r>
              <a:rPr lang="en-US" sz="2800" b="1"/>
              <a:t>Body</a:t>
            </a:r>
          </a:p>
          <a:p>
            <a:pPr algn="ctr">
              <a:spcBef>
                <a:spcPct val="50000"/>
              </a:spcBef>
            </a:pPr>
            <a:endParaRPr lang="en-US" sz="2800"/>
          </a:p>
        </p:txBody>
      </p:sp>
      <p:sp>
        <p:nvSpPr>
          <p:cNvPr id="14341" name="Text Box 6"/>
          <p:cNvSpPr txBox="1">
            <a:spLocks noChangeArrowheads="1"/>
          </p:cNvSpPr>
          <p:nvPr/>
        </p:nvSpPr>
        <p:spPr bwMode="auto">
          <a:xfrm>
            <a:off x="457200" y="2362200"/>
            <a:ext cx="1905000" cy="1160463"/>
          </a:xfrm>
          <a:prstGeom prst="rect">
            <a:avLst/>
          </a:prstGeom>
          <a:solidFill>
            <a:srgbClr val="FFCC00">
              <a:alpha val="39999"/>
            </a:srgbClr>
          </a:solidFill>
          <a:ln w="9525">
            <a:noFill/>
            <a:miter lim="800000"/>
            <a:headEnd/>
            <a:tailEnd/>
          </a:ln>
        </p:spPr>
        <p:txBody>
          <a:bodyPr>
            <a:spAutoFit/>
          </a:bodyPr>
          <a:lstStyle/>
          <a:p>
            <a:pPr algn="ctr">
              <a:spcBef>
                <a:spcPct val="50000"/>
              </a:spcBef>
            </a:pPr>
            <a:r>
              <a:rPr lang="en-US" sz="2800" b="1"/>
              <a:t>Head</a:t>
            </a:r>
          </a:p>
          <a:p>
            <a:pPr algn="ctr">
              <a:spcBef>
                <a:spcPct val="50000"/>
              </a:spcBef>
            </a:pPr>
            <a:endParaRPr lang="en-US" sz="2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457200"/>
            <a:ext cx="8229600" cy="5668963"/>
          </a:xfrm>
        </p:spPr>
        <p:txBody>
          <a:bodyPr/>
          <a:lstStyle/>
          <a:p>
            <a:pPr eaLnBrk="1" hangingPunct="1">
              <a:lnSpc>
                <a:spcPct val="80000"/>
              </a:lnSpc>
            </a:pPr>
            <a:r>
              <a:rPr lang="en-US" sz="2400" smtClean="0"/>
              <a:t>“:-” means “if” or “follows from”  </a:t>
            </a:r>
          </a:p>
          <a:p>
            <a:pPr eaLnBrk="1" hangingPunct="1">
              <a:lnSpc>
                <a:spcPct val="80000"/>
              </a:lnSpc>
            </a:pPr>
            <a:r>
              <a:rPr lang="en-US" sz="2400" smtClean="0"/>
              <a:t>A :- B   is the same as  B implies A</a:t>
            </a:r>
          </a:p>
          <a:p>
            <a:pPr lvl="1" eaLnBrk="1" hangingPunct="1">
              <a:lnSpc>
                <a:spcPct val="80000"/>
              </a:lnSpc>
              <a:buFontTx/>
              <a:buNone/>
            </a:pPr>
            <a:endParaRPr lang="en-US" sz="2400" smtClean="0"/>
          </a:p>
          <a:p>
            <a:pPr eaLnBrk="1" hangingPunct="1">
              <a:lnSpc>
                <a:spcPct val="80000"/>
              </a:lnSpc>
            </a:pPr>
            <a:r>
              <a:rPr lang="en-US" sz="2400" smtClean="0">
                <a:ea typeface="MS Mincho" pitchFamily="49" charset="-128"/>
              </a:rPr>
              <a:t>The scope of a variable is the clause in which it appears</a:t>
            </a:r>
          </a:p>
          <a:p>
            <a:pPr lvl="1" eaLnBrk="1" hangingPunct="1">
              <a:lnSpc>
                <a:spcPct val="80000"/>
              </a:lnSpc>
            </a:pPr>
            <a:r>
              <a:rPr lang="en-US" sz="2400" smtClean="0">
                <a:ea typeface="MS Mincho" pitchFamily="49" charset="-128"/>
              </a:rPr>
              <a:t>Variables whose first appearance is on the left hand side of the clause have implicit</a:t>
            </a:r>
            <a:br>
              <a:rPr lang="en-US" sz="2400" smtClean="0">
                <a:ea typeface="MS Mincho" pitchFamily="49" charset="-128"/>
              </a:rPr>
            </a:br>
            <a:r>
              <a:rPr lang="en-US" sz="2400" smtClean="0">
                <a:ea typeface="MS Mincho" pitchFamily="49" charset="-128"/>
              </a:rPr>
              <a:t>universal quantifiers</a:t>
            </a:r>
          </a:p>
          <a:p>
            <a:pPr lvl="1" eaLnBrk="1" hangingPunct="1">
              <a:lnSpc>
                <a:spcPct val="80000"/>
              </a:lnSpc>
            </a:pPr>
            <a:r>
              <a:rPr lang="en-US" sz="2400" smtClean="0">
                <a:ea typeface="MS Mincho" pitchFamily="49" charset="-128"/>
              </a:rPr>
              <a:t>Variables whose first appearance is in the body of the clause have implicit existential quantifiers</a:t>
            </a:r>
          </a:p>
          <a:p>
            <a:pPr eaLnBrk="1" hangingPunct="1">
              <a:lnSpc>
                <a:spcPct val="80000"/>
              </a:lnSpc>
              <a:buFontTx/>
              <a:buNone/>
            </a:pPr>
            <a:endParaRPr lang="en-US" sz="2400" smtClean="0">
              <a:solidFill>
                <a:srgbClr val="0066FF"/>
              </a:solidFill>
            </a:endParaRPr>
          </a:p>
          <a:p>
            <a:pPr eaLnBrk="1" hangingPunct="1">
              <a:lnSpc>
                <a:spcPct val="80000"/>
              </a:lnSpc>
              <a:buFontTx/>
              <a:buNone/>
            </a:pPr>
            <a:r>
              <a:rPr lang="en-US" sz="2400" smtClean="0">
                <a:solidFill>
                  <a:srgbClr val="0066FF"/>
                </a:solidFill>
              </a:rPr>
              <a:t>grandmotherOf(X,GM) :- motherOf(M,GM) , motherOf(X,M).</a:t>
            </a:r>
          </a:p>
          <a:p>
            <a:pPr eaLnBrk="1" hangingPunct="1">
              <a:lnSpc>
                <a:spcPct val="80000"/>
              </a:lnSpc>
              <a:buFontTx/>
              <a:buNone/>
            </a:pPr>
            <a:endParaRPr lang="en-US" sz="2400" smtClean="0">
              <a:ea typeface="MS Mincho" pitchFamily="49" charset="-128"/>
            </a:endParaRPr>
          </a:p>
          <a:p>
            <a:pPr lvl="1" eaLnBrk="1" hangingPunct="1">
              <a:lnSpc>
                <a:spcPct val="80000"/>
              </a:lnSpc>
            </a:pPr>
            <a:r>
              <a:rPr lang="en-US" sz="2400" smtClean="0"/>
              <a:t>For all X, GM, the grandmother of X is GM if there exists an M such that the mother of M is GM and the mother of X is M.</a:t>
            </a:r>
          </a:p>
        </p:txBody>
      </p:sp>
      <p:sp>
        <p:nvSpPr>
          <p:cNvPr id="15362" name="Slide Number Placeholder 5"/>
          <p:cNvSpPr>
            <a:spLocks noGrp="1"/>
          </p:cNvSpPr>
          <p:nvPr>
            <p:ph type="sldNum" sz="quarter" idx="12"/>
          </p:nvPr>
        </p:nvSpPr>
        <p:spPr>
          <a:noFill/>
        </p:spPr>
        <p:txBody>
          <a:bodyPr/>
          <a:lstStyle/>
          <a:p>
            <a:fld id="{7545C992-5228-4383-A2E6-EC0508E5D054}" type="slidenum">
              <a:rPr lang="en-US" smtClean="0"/>
              <a:pPr/>
              <a:t>15</a:t>
            </a:fld>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nvPr>
        </p:nvSpPr>
        <p:spPr>
          <a:noFill/>
        </p:spPr>
        <p:txBody>
          <a:bodyPr/>
          <a:lstStyle/>
          <a:p>
            <a:fld id="{111EC76B-B0B9-4D09-947A-126F2E7703FA}" type="slidenum">
              <a:rPr lang="en-US" smtClean="0"/>
              <a:pPr/>
              <a:t>16</a:t>
            </a:fld>
            <a:endParaRPr lang="en-US" smtClean="0"/>
          </a:p>
        </p:txBody>
      </p:sp>
      <p:sp>
        <p:nvSpPr>
          <p:cNvPr id="16387" name="Rectangle 3"/>
          <p:cNvSpPr>
            <a:spLocks noGrp="1" noChangeArrowheads="1"/>
          </p:cNvSpPr>
          <p:nvPr>
            <p:ph sz="half" idx="4294967295"/>
          </p:nvPr>
        </p:nvSpPr>
        <p:spPr>
          <a:xfrm>
            <a:off x="0" y="1828800"/>
            <a:ext cx="4495800" cy="5287963"/>
          </a:xfrm>
        </p:spPr>
        <p:txBody>
          <a:bodyPr/>
          <a:lstStyle/>
          <a:p>
            <a:pPr eaLnBrk="1" hangingPunct="1">
              <a:lnSpc>
                <a:spcPct val="80000"/>
              </a:lnSpc>
            </a:pPr>
            <a:endParaRPr lang="en-US" sz="1800" smtClean="0"/>
          </a:p>
          <a:p>
            <a:pPr eaLnBrk="1" hangingPunct="1">
              <a:lnSpc>
                <a:spcPct val="80000"/>
              </a:lnSpc>
              <a:buFontTx/>
              <a:buNone/>
            </a:pPr>
            <a:r>
              <a:rPr lang="en-US" smtClean="0"/>
              <a:t>?-</a:t>
            </a:r>
            <a:r>
              <a:rPr lang="en-US" smtClean="0">
                <a:solidFill>
                  <a:srgbClr val="0066FF"/>
                </a:solidFill>
              </a:rPr>
              <a:t>grandmotherOf(tom,X).</a:t>
            </a:r>
          </a:p>
          <a:p>
            <a:pPr eaLnBrk="1" hangingPunct="1">
              <a:lnSpc>
                <a:spcPct val="80000"/>
              </a:lnSpc>
              <a:buFontTx/>
              <a:buNone/>
            </a:pPr>
            <a:r>
              <a:rPr lang="en-US" smtClean="0"/>
              <a:t>X = mary</a:t>
            </a:r>
          </a:p>
        </p:txBody>
      </p:sp>
      <p:sp>
        <p:nvSpPr>
          <p:cNvPr id="16388" name="Rectangle 5"/>
          <p:cNvSpPr>
            <a:spLocks noGrp="1" noChangeArrowheads="1"/>
          </p:cNvSpPr>
          <p:nvPr>
            <p:ph sz="half" idx="4294967295"/>
          </p:nvPr>
        </p:nvSpPr>
        <p:spPr>
          <a:xfrm>
            <a:off x="5105400" y="304800"/>
            <a:ext cx="4038600" cy="6324600"/>
          </a:xfrm>
          <a:solidFill>
            <a:schemeClr val="accent1"/>
          </a:solidFill>
          <a:ln w="12700">
            <a:solidFill>
              <a:schemeClr val="tx1"/>
            </a:solidFill>
          </a:ln>
        </p:spPr>
        <p:txBody>
          <a:bodyPr/>
          <a:lstStyle/>
          <a:p>
            <a:pPr eaLnBrk="1" hangingPunct="1">
              <a:lnSpc>
                <a:spcPct val="80000"/>
              </a:lnSpc>
              <a:buFontTx/>
              <a:buNone/>
            </a:pPr>
            <a:r>
              <a:rPr lang="en-US" dirty="0" smtClean="0"/>
              <a:t>Database</a:t>
            </a:r>
          </a:p>
          <a:p>
            <a:pPr eaLnBrk="1" hangingPunct="1">
              <a:lnSpc>
                <a:spcPct val="80000"/>
              </a:lnSpc>
              <a:buFontTx/>
              <a:buNone/>
            </a:pPr>
            <a:endParaRPr lang="en-US" dirty="0" smtClean="0"/>
          </a:p>
          <a:p>
            <a:pPr eaLnBrk="1" hangingPunct="1">
              <a:lnSpc>
                <a:spcPct val="80000"/>
              </a:lnSpc>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tom,dick</a:t>
            </a:r>
            <a:r>
              <a:rPr lang="en-US" dirty="0" smtClean="0">
                <a:solidFill>
                  <a:schemeClr val="bg1"/>
                </a:solidFill>
              </a:rPr>
              <a:t>).</a:t>
            </a:r>
          </a:p>
          <a:p>
            <a:pPr eaLnBrk="1" hangingPunct="1">
              <a:lnSpc>
                <a:spcPct val="80000"/>
              </a:lnSpc>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dick,harry</a:t>
            </a:r>
            <a:r>
              <a:rPr lang="en-US" dirty="0" smtClean="0">
                <a:solidFill>
                  <a:schemeClr val="bg1"/>
                </a:solidFill>
              </a:rPr>
              <a:t>).</a:t>
            </a:r>
          </a:p>
          <a:p>
            <a:pPr eaLnBrk="1" hangingPunct="1">
              <a:lnSpc>
                <a:spcPct val="80000"/>
              </a:lnSpc>
              <a:buFontTx/>
              <a:buNone/>
            </a:pPr>
            <a:r>
              <a:rPr lang="en-US" dirty="0" err="1" smtClean="0">
                <a:solidFill>
                  <a:schemeClr val="bg1"/>
                </a:solidFill>
              </a:rPr>
              <a:t>fatherOf</a:t>
            </a:r>
            <a:r>
              <a:rPr lang="en-US" dirty="0" smtClean="0">
                <a:solidFill>
                  <a:schemeClr val="bg1"/>
                </a:solidFill>
              </a:rPr>
              <a:t>(</a:t>
            </a:r>
            <a:r>
              <a:rPr lang="en-US" dirty="0" err="1" smtClean="0">
                <a:solidFill>
                  <a:schemeClr val="bg1"/>
                </a:solidFill>
              </a:rPr>
              <a:t>jane,harry</a:t>
            </a:r>
            <a:r>
              <a:rPr lang="en-US" dirty="0" smtClean="0">
                <a:solidFill>
                  <a:schemeClr val="bg1"/>
                </a:solidFill>
              </a:rPr>
              <a:t>).</a:t>
            </a:r>
          </a:p>
          <a:p>
            <a:pPr eaLnBrk="1" hangingPunct="1">
              <a:lnSpc>
                <a:spcPct val="80000"/>
              </a:lnSpc>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tom,judy</a:t>
            </a:r>
            <a:r>
              <a:rPr lang="en-US" dirty="0" smtClean="0">
                <a:solidFill>
                  <a:schemeClr val="bg1"/>
                </a:solidFill>
              </a:rPr>
              <a:t>).</a:t>
            </a:r>
          </a:p>
          <a:p>
            <a:pPr eaLnBrk="1" hangingPunct="1">
              <a:lnSpc>
                <a:spcPct val="80000"/>
              </a:lnSpc>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dick,mary</a:t>
            </a:r>
            <a:r>
              <a:rPr lang="en-US" dirty="0" smtClean="0">
                <a:solidFill>
                  <a:schemeClr val="bg1"/>
                </a:solidFill>
              </a:rPr>
              <a:t>).</a:t>
            </a:r>
          </a:p>
          <a:p>
            <a:pPr eaLnBrk="1" hangingPunct="1">
              <a:lnSpc>
                <a:spcPct val="80000"/>
              </a:lnSpc>
              <a:buFontTx/>
              <a:buNone/>
            </a:pPr>
            <a:r>
              <a:rPr lang="en-US" dirty="0" err="1" smtClean="0">
                <a:solidFill>
                  <a:schemeClr val="bg1"/>
                </a:solidFill>
              </a:rPr>
              <a:t>motherOf</a:t>
            </a:r>
            <a:r>
              <a:rPr lang="en-US" dirty="0" smtClean="0">
                <a:solidFill>
                  <a:schemeClr val="bg1"/>
                </a:solidFill>
              </a:rPr>
              <a:t>(</a:t>
            </a:r>
            <a:r>
              <a:rPr lang="en-US" dirty="0" err="1" smtClean="0">
                <a:solidFill>
                  <a:schemeClr val="bg1"/>
                </a:solidFill>
              </a:rPr>
              <a:t>jane,mary</a:t>
            </a:r>
            <a:r>
              <a:rPr lang="en-US" dirty="0" smtClean="0">
                <a:solidFill>
                  <a:schemeClr val="bg1"/>
                </a:solidFill>
              </a:rPr>
              <a:t>).</a:t>
            </a:r>
          </a:p>
          <a:p>
            <a:pPr eaLnBrk="1" hangingPunct="1">
              <a:lnSpc>
                <a:spcPct val="80000"/>
              </a:lnSpc>
              <a:buFontTx/>
              <a:buNone/>
            </a:pPr>
            <a:endParaRPr lang="en-US" dirty="0" smtClean="0">
              <a:solidFill>
                <a:schemeClr val="bg1"/>
              </a:solidFill>
            </a:endParaRPr>
          </a:p>
          <a:p>
            <a:pPr eaLnBrk="1" hangingPunct="1">
              <a:lnSpc>
                <a:spcPct val="80000"/>
              </a:lnSpc>
              <a:buFontTx/>
              <a:buNone/>
            </a:pPr>
            <a:r>
              <a:rPr lang="en-US" dirty="0" err="1" smtClean="0">
                <a:solidFill>
                  <a:schemeClr val="bg1"/>
                </a:solidFill>
              </a:rPr>
              <a:t>grandmotherOf</a:t>
            </a:r>
            <a:r>
              <a:rPr lang="en-US" dirty="0" smtClean="0">
                <a:solidFill>
                  <a:schemeClr val="bg1"/>
                </a:solidFill>
              </a:rPr>
              <a:t>(X,GM) :- </a:t>
            </a:r>
            <a:r>
              <a:rPr lang="en-US" dirty="0" err="1" smtClean="0">
                <a:solidFill>
                  <a:schemeClr val="bg1"/>
                </a:solidFill>
              </a:rPr>
              <a:t>motherOf</a:t>
            </a:r>
            <a:r>
              <a:rPr lang="en-US" dirty="0" smtClean="0">
                <a:solidFill>
                  <a:schemeClr val="bg1"/>
                </a:solidFill>
              </a:rPr>
              <a:t>(M,GM) , </a:t>
            </a:r>
            <a:r>
              <a:rPr lang="en-US" dirty="0" err="1" smtClean="0">
                <a:solidFill>
                  <a:schemeClr val="bg1"/>
                </a:solidFill>
              </a:rPr>
              <a:t>motherOf</a:t>
            </a:r>
            <a:r>
              <a:rPr lang="en-US" dirty="0" smtClean="0">
                <a:solidFill>
                  <a:schemeClr val="bg1"/>
                </a:solidFill>
              </a:rPr>
              <a:t>(X,M).</a:t>
            </a:r>
          </a:p>
          <a:p>
            <a:pPr eaLnBrk="1" hangingPunct="1">
              <a:lnSpc>
                <a:spcPct val="80000"/>
              </a:lnSpc>
              <a:buFontTx/>
              <a:buNone/>
            </a:pPr>
            <a:r>
              <a:rPr lang="en-US" dirty="0" err="1" smtClean="0">
                <a:solidFill>
                  <a:schemeClr val="bg1"/>
                </a:solidFill>
              </a:rPr>
              <a:t>grandmotherOf</a:t>
            </a:r>
            <a:r>
              <a:rPr lang="en-US" dirty="0" smtClean="0">
                <a:solidFill>
                  <a:schemeClr val="bg1"/>
                </a:solidFill>
              </a:rPr>
              <a:t>(X,GM) :- </a:t>
            </a:r>
            <a:r>
              <a:rPr lang="en-US" dirty="0" err="1" smtClean="0">
                <a:solidFill>
                  <a:schemeClr val="bg1"/>
                </a:solidFill>
              </a:rPr>
              <a:t>motherOf</a:t>
            </a:r>
            <a:r>
              <a:rPr lang="en-US" dirty="0" smtClean="0">
                <a:solidFill>
                  <a:schemeClr val="bg1"/>
                </a:solidFill>
              </a:rPr>
              <a:t>(F,GM) , </a:t>
            </a:r>
            <a:r>
              <a:rPr lang="en-US" dirty="0" err="1" smtClean="0">
                <a:solidFill>
                  <a:schemeClr val="bg1"/>
                </a:solidFill>
              </a:rPr>
              <a:t>fatherOf</a:t>
            </a:r>
            <a:r>
              <a:rPr lang="en-US" dirty="0" smtClean="0">
                <a:solidFill>
                  <a:schemeClr val="bg1"/>
                </a:solidFill>
              </a:rPr>
              <a:t>(X,F).</a:t>
            </a:r>
          </a:p>
          <a:p>
            <a:pPr eaLnBrk="1" hangingPunct="1">
              <a:lnSpc>
                <a:spcPct val="80000"/>
              </a:lnSpc>
              <a:buFontTx/>
              <a:buNone/>
            </a:pPr>
            <a:endParaRPr lang="en-US" sz="4400" dirty="0" smtClean="0">
              <a:solidFill>
                <a:srgbClr val="0066FF"/>
              </a:solidFill>
            </a:endParaRPr>
          </a:p>
          <a:p>
            <a:pPr eaLnBrk="1" hangingPunct="1">
              <a:lnSpc>
                <a:spcPct val="80000"/>
              </a:lnSpc>
            </a:pPr>
            <a:endParaRPr lang="en-US" sz="1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2"/>
          </p:nvPr>
        </p:nvSpPr>
        <p:spPr>
          <a:noFill/>
        </p:spPr>
        <p:txBody>
          <a:bodyPr/>
          <a:lstStyle/>
          <a:p>
            <a:fld id="{FA69D028-9C88-48EF-8FAD-92884DB008E2}" type="slidenum">
              <a:rPr lang="en-US" smtClean="0"/>
              <a:pPr/>
              <a:t>17</a:t>
            </a:fld>
            <a:endParaRPr lang="en-US" smtClean="0"/>
          </a:p>
        </p:txBody>
      </p:sp>
      <p:sp>
        <p:nvSpPr>
          <p:cNvPr id="17411" name="Rectangle 2"/>
          <p:cNvSpPr>
            <a:spLocks noGrp="1" noChangeArrowheads="1"/>
          </p:cNvSpPr>
          <p:nvPr>
            <p:ph sz="half" idx="4294967295"/>
          </p:nvPr>
        </p:nvSpPr>
        <p:spPr>
          <a:xfrm>
            <a:off x="0" y="685800"/>
            <a:ext cx="4038600" cy="5287963"/>
          </a:xfrm>
        </p:spPr>
        <p:txBody>
          <a:bodyPr/>
          <a:lstStyle/>
          <a:p>
            <a:pPr eaLnBrk="1" hangingPunct="1">
              <a:lnSpc>
                <a:spcPct val="80000"/>
              </a:lnSpc>
            </a:pPr>
            <a:endParaRPr lang="en-US" sz="2400" smtClean="0"/>
          </a:p>
          <a:p>
            <a:pPr eaLnBrk="1" hangingPunct="1">
              <a:lnSpc>
                <a:spcPct val="80000"/>
              </a:lnSpc>
              <a:buFontTx/>
              <a:buNone/>
            </a:pPr>
            <a:endParaRPr lang="en-US" sz="2400" smtClean="0"/>
          </a:p>
          <a:p>
            <a:pPr eaLnBrk="1" hangingPunct="1">
              <a:lnSpc>
                <a:spcPct val="80000"/>
              </a:lnSpc>
              <a:buFontTx/>
              <a:buNone/>
            </a:pPr>
            <a:r>
              <a:rPr lang="en-US" smtClean="0"/>
              <a:t>?-</a:t>
            </a:r>
            <a:r>
              <a:rPr lang="en-US" smtClean="0">
                <a:solidFill>
                  <a:srgbClr val="0066FF"/>
                </a:solidFill>
              </a:rPr>
              <a:t>siblingOf(X,Y).</a:t>
            </a:r>
          </a:p>
          <a:p>
            <a:pPr eaLnBrk="1" hangingPunct="1">
              <a:lnSpc>
                <a:spcPct val="80000"/>
              </a:lnSpc>
              <a:buFontTx/>
              <a:buNone/>
            </a:pPr>
            <a:r>
              <a:rPr lang="en-US" smtClean="0"/>
              <a:t>X = dick, Y = jane </a:t>
            </a:r>
            <a:r>
              <a:rPr lang="en-US" smtClean="0">
                <a:solidFill>
                  <a:srgbClr val="0066FF"/>
                </a:solidFill>
              </a:rPr>
              <a:t>;</a:t>
            </a:r>
          </a:p>
          <a:p>
            <a:pPr eaLnBrk="1" hangingPunct="1">
              <a:lnSpc>
                <a:spcPct val="80000"/>
              </a:lnSpc>
              <a:buFontTx/>
              <a:buNone/>
            </a:pPr>
            <a:r>
              <a:rPr lang="en-US" smtClean="0"/>
              <a:t>X = jane, Y = dick</a:t>
            </a:r>
          </a:p>
          <a:p>
            <a:pPr eaLnBrk="1" hangingPunct="1">
              <a:lnSpc>
                <a:spcPct val="80000"/>
              </a:lnSpc>
              <a:buFontTx/>
              <a:buNone/>
            </a:pPr>
            <a:endParaRPr lang="en-US" smtClean="0"/>
          </a:p>
          <a:p>
            <a:pPr eaLnBrk="1" hangingPunct="1">
              <a:lnSpc>
                <a:spcPct val="80000"/>
              </a:lnSpc>
            </a:pPr>
            <a:r>
              <a:rPr lang="en-US" sz="2400" smtClean="0"/>
              <a:t>We get two results because siblingOf is symmetric</a:t>
            </a:r>
          </a:p>
          <a:p>
            <a:pPr eaLnBrk="1" hangingPunct="1">
              <a:lnSpc>
                <a:spcPct val="80000"/>
              </a:lnSpc>
            </a:pPr>
            <a:r>
              <a:rPr lang="en-US" sz="2400" smtClean="0"/>
              <a:t>not is a built-in predicate and succeeds if its argument cannot be proven.</a:t>
            </a:r>
          </a:p>
          <a:p>
            <a:pPr eaLnBrk="1" hangingPunct="1">
              <a:lnSpc>
                <a:spcPct val="80000"/>
              </a:lnSpc>
            </a:pPr>
            <a:r>
              <a:rPr lang="en-US" sz="2400" smtClean="0"/>
              <a:t>= is also built-in</a:t>
            </a:r>
          </a:p>
          <a:p>
            <a:pPr eaLnBrk="1" hangingPunct="1">
              <a:lnSpc>
                <a:spcPct val="80000"/>
              </a:lnSpc>
              <a:buFontTx/>
              <a:buNone/>
            </a:pPr>
            <a:endParaRPr lang="en-US" sz="2400" smtClean="0"/>
          </a:p>
          <a:p>
            <a:pPr eaLnBrk="1" hangingPunct="1">
              <a:lnSpc>
                <a:spcPct val="80000"/>
              </a:lnSpc>
              <a:buFontTx/>
              <a:buNone/>
            </a:pPr>
            <a:endParaRPr lang="en-US" sz="2400" smtClean="0"/>
          </a:p>
        </p:txBody>
      </p:sp>
      <p:sp>
        <p:nvSpPr>
          <p:cNvPr id="17412" name="Rectangle 3"/>
          <p:cNvSpPr>
            <a:spLocks noGrp="1" noChangeArrowheads="1"/>
          </p:cNvSpPr>
          <p:nvPr>
            <p:ph sz="half" idx="4294967295"/>
          </p:nvPr>
        </p:nvSpPr>
        <p:spPr>
          <a:xfrm>
            <a:off x="5105400" y="304800"/>
            <a:ext cx="4038600" cy="6324600"/>
          </a:xfrm>
          <a:solidFill>
            <a:schemeClr val="accent1"/>
          </a:solidFill>
          <a:ln w="12700">
            <a:solidFill>
              <a:schemeClr val="tx1"/>
            </a:solidFill>
          </a:ln>
        </p:spPr>
        <p:txBody>
          <a:bodyPr/>
          <a:lstStyle/>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tom,dick</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dick,harry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jane,harry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tom,judy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dick,mary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jane,mary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(M,GM) , </a:t>
            </a:r>
            <a:r>
              <a:rPr lang="en-US" sz="2400" dirty="0" err="1" smtClean="0">
                <a:solidFill>
                  <a:schemeClr val="bg1"/>
                </a:solidFill>
              </a:rPr>
              <a:t>motherOf</a:t>
            </a:r>
            <a:r>
              <a:rPr lang="en-US" sz="2400" dirty="0" smtClean="0">
                <a:solidFill>
                  <a:schemeClr val="bg1"/>
                </a:solidFill>
              </a:rPr>
              <a:t>(X,M).</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(F,GM) , </a:t>
            </a:r>
            <a:r>
              <a:rPr lang="en-US" sz="2400" dirty="0" err="1" smtClean="0">
                <a:solidFill>
                  <a:schemeClr val="bg1"/>
                </a:solidFill>
              </a:rPr>
              <a:t>fatherOf</a:t>
            </a:r>
            <a:r>
              <a:rPr lang="en-US" sz="2400" dirty="0" smtClean="0">
                <a:solidFill>
                  <a:schemeClr val="bg1"/>
                </a:solidFill>
              </a:rPr>
              <a:t>(X,F).</a:t>
            </a:r>
          </a:p>
          <a:p>
            <a:pPr eaLnBrk="1" hangingPunct="1">
              <a:lnSpc>
                <a:spcPct val="80000"/>
              </a:lnSpc>
              <a:buFontTx/>
              <a:buNone/>
            </a:pPr>
            <a:r>
              <a:rPr lang="en-US" dirty="0" err="1" smtClean="0">
                <a:solidFill>
                  <a:schemeClr val="bg1"/>
                </a:solidFill>
              </a:rPr>
              <a:t>siblingOf</a:t>
            </a:r>
            <a:r>
              <a:rPr lang="en-US" dirty="0" smtClean="0">
                <a:solidFill>
                  <a:schemeClr val="bg1"/>
                </a:solidFill>
              </a:rPr>
              <a:t>(X,Y) :-  </a:t>
            </a:r>
            <a:r>
              <a:rPr lang="en-US" dirty="0" err="1" smtClean="0">
                <a:solidFill>
                  <a:schemeClr val="bg1"/>
                </a:solidFill>
              </a:rPr>
              <a:t>motherOf</a:t>
            </a:r>
            <a:r>
              <a:rPr lang="en-US" dirty="0" smtClean="0">
                <a:solidFill>
                  <a:schemeClr val="bg1"/>
                </a:solidFill>
              </a:rPr>
              <a:t>(X,M), </a:t>
            </a:r>
            <a:r>
              <a:rPr lang="en-US" dirty="0" err="1" smtClean="0">
                <a:solidFill>
                  <a:schemeClr val="bg1"/>
                </a:solidFill>
              </a:rPr>
              <a:t>fatherOf</a:t>
            </a:r>
            <a:r>
              <a:rPr lang="en-US" dirty="0" smtClean="0">
                <a:solidFill>
                  <a:schemeClr val="bg1"/>
                </a:solidFill>
              </a:rPr>
              <a:t>(X,F), </a:t>
            </a:r>
            <a:r>
              <a:rPr lang="en-US" dirty="0" err="1" smtClean="0">
                <a:solidFill>
                  <a:schemeClr val="bg1"/>
                </a:solidFill>
              </a:rPr>
              <a:t>motherOF</a:t>
            </a:r>
            <a:r>
              <a:rPr lang="en-US" dirty="0" smtClean="0">
                <a:solidFill>
                  <a:schemeClr val="bg1"/>
                </a:solidFill>
              </a:rPr>
              <a:t>(Y,M), </a:t>
            </a:r>
            <a:r>
              <a:rPr lang="en-US" dirty="0" err="1" smtClean="0">
                <a:solidFill>
                  <a:schemeClr val="bg1"/>
                </a:solidFill>
              </a:rPr>
              <a:t>fatherOf</a:t>
            </a:r>
            <a:r>
              <a:rPr lang="en-US" dirty="0" smtClean="0">
                <a:solidFill>
                  <a:schemeClr val="bg1"/>
                </a:solidFill>
              </a:rPr>
              <a:t>(Y,F), not(X=Y).</a:t>
            </a:r>
          </a:p>
          <a:p>
            <a:pPr eaLnBrk="1" hangingPunct="1">
              <a:lnSpc>
                <a:spcPct val="80000"/>
              </a:lnSpc>
              <a:buFontTx/>
              <a:buNone/>
            </a:pPr>
            <a:endParaRPr lang="en-US" dirty="0" smtClean="0">
              <a:solidFill>
                <a:srgbClr val="0066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838200"/>
            <a:ext cx="8229600" cy="5287963"/>
          </a:xfrm>
        </p:spPr>
        <p:txBody>
          <a:bodyPr/>
          <a:lstStyle/>
          <a:p>
            <a:pPr eaLnBrk="1" hangingPunct="1"/>
            <a:r>
              <a:rPr lang="en-US" smtClean="0">
                <a:ea typeface="MS Mincho" pitchFamily="49" charset="-128"/>
              </a:rPr>
              <a:t>The interpreter works by what is called </a:t>
            </a:r>
            <a:r>
              <a:rPr lang="en-US" smtClean="0">
                <a:solidFill>
                  <a:srgbClr val="0066FF"/>
                </a:solidFill>
                <a:ea typeface="MS Mincho" pitchFamily="49" charset="-128"/>
              </a:rPr>
              <a:t>backward chaining</a:t>
            </a:r>
            <a:r>
              <a:rPr lang="en-US" smtClean="0">
                <a:ea typeface="MS Mincho" pitchFamily="49" charset="-128"/>
              </a:rPr>
              <a:t>:  begin with the thing it is trying to prove and works backwards looking for things that would imply it, until it gets to facts</a:t>
            </a:r>
          </a:p>
          <a:p>
            <a:pPr lvl="1" eaLnBrk="1" hangingPunct="1"/>
            <a:r>
              <a:rPr lang="en-US" sz="2400" smtClean="0"/>
              <a:t>Rules are applied by substituting the body for the head.</a:t>
            </a:r>
          </a:p>
          <a:p>
            <a:pPr lvl="1" eaLnBrk="1" hangingPunct="1"/>
            <a:r>
              <a:rPr lang="en-US" sz="2400" smtClean="0"/>
              <a:t>More than one rule may apply to same predicate—each rule is tried in turn.</a:t>
            </a:r>
          </a:p>
          <a:p>
            <a:pPr lvl="1" eaLnBrk="1" hangingPunct="1"/>
            <a:r>
              <a:rPr lang="en-US" sz="2400" smtClean="0"/>
              <a:t>This may lead to </a:t>
            </a:r>
            <a:r>
              <a:rPr lang="en-US" sz="2400" smtClean="0">
                <a:solidFill>
                  <a:srgbClr val="0066FF"/>
                </a:solidFill>
              </a:rPr>
              <a:t>backtracking</a:t>
            </a:r>
            <a:r>
              <a:rPr lang="en-US" sz="2400" smtClean="0"/>
              <a:t>.</a:t>
            </a:r>
          </a:p>
          <a:p>
            <a:pPr lvl="3" eaLnBrk="1" hangingPunct="1"/>
            <a:endParaRPr lang="en-US" smtClean="0">
              <a:ea typeface="MS Mincho" pitchFamily="49" charset="-128"/>
            </a:endParaRPr>
          </a:p>
        </p:txBody>
      </p:sp>
      <p:sp>
        <p:nvSpPr>
          <p:cNvPr id="18434" name="Slide Number Placeholder 5"/>
          <p:cNvSpPr>
            <a:spLocks noGrp="1"/>
          </p:cNvSpPr>
          <p:nvPr>
            <p:ph type="sldNum" sz="quarter" idx="12"/>
          </p:nvPr>
        </p:nvSpPr>
        <p:spPr>
          <a:noFill/>
        </p:spPr>
        <p:txBody>
          <a:bodyPr/>
          <a:lstStyle/>
          <a:p>
            <a:fld id="{76AC4DAD-89C8-4DB8-B790-66D647A01752}" type="slidenum">
              <a:rPr lang="en-US" smtClean="0"/>
              <a:pPr/>
              <a:t>18</a:t>
            </a:fld>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762000"/>
            <a:ext cx="8229600" cy="5364163"/>
          </a:xfrm>
        </p:spPr>
        <p:txBody>
          <a:bodyPr/>
          <a:lstStyle/>
          <a:p>
            <a:pPr eaLnBrk="1" hangingPunct="1"/>
            <a:r>
              <a:rPr lang="en-US" smtClean="0">
                <a:ea typeface="MS Mincho" pitchFamily="49" charset="-128"/>
              </a:rPr>
              <a:t>It is also possible in theory to work forward from the facts trying to see if any of the things you can prove from them are what you were looking for - that can be very time-consuming</a:t>
            </a:r>
          </a:p>
          <a:p>
            <a:pPr lvl="1" eaLnBrk="1" hangingPunct="1"/>
            <a:r>
              <a:rPr lang="en-US" smtClean="0">
                <a:ea typeface="MS Mincho" pitchFamily="49" charset="-128"/>
              </a:rPr>
              <a:t>Fancier logic languages use both kinds of chaining, with heuristics or hints from the user to bound the searches</a:t>
            </a:r>
          </a:p>
        </p:txBody>
      </p:sp>
      <p:sp>
        <p:nvSpPr>
          <p:cNvPr id="19458" name="Slide Number Placeholder 5"/>
          <p:cNvSpPr>
            <a:spLocks noGrp="1"/>
          </p:cNvSpPr>
          <p:nvPr>
            <p:ph type="sldNum" sz="quarter" idx="12"/>
          </p:nvPr>
        </p:nvSpPr>
        <p:spPr>
          <a:noFill/>
        </p:spPr>
        <p:txBody>
          <a:bodyPr/>
          <a:lstStyle/>
          <a:p>
            <a:fld id="{BE2CCD02-EE43-491C-A429-C3F22CBE0469}"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Scott, Chapter </a:t>
            </a:r>
            <a:r>
              <a:rPr lang="en-US" dirty="0" smtClean="0"/>
              <a:t>12</a:t>
            </a:r>
            <a:endParaRPr lang="en-US" dirty="0"/>
          </a:p>
          <a:p>
            <a:r>
              <a:rPr lang="en-US" dirty="0" err="1"/>
              <a:t>Slonneger</a:t>
            </a:r>
            <a:r>
              <a:rPr lang="en-US" dirty="0"/>
              <a:t> and Kurtz</a:t>
            </a:r>
          </a:p>
          <a:p>
            <a:endParaRPr lang="en-US" dirty="0"/>
          </a:p>
        </p:txBody>
      </p:sp>
      <p:sp>
        <p:nvSpPr>
          <p:cNvPr id="3" name="Slide Number Placeholder 2"/>
          <p:cNvSpPr>
            <a:spLocks noGrp="1"/>
          </p:cNvSpPr>
          <p:nvPr>
            <p:ph type="sldNum" sz="quarter" idx="12"/>
          </p:nvPr>
        </p:nvSpPr>
        <p:spPr/>
        <p:txBody>
          <a:bodyPr/>
          <a:lstStyle/>
          <a:p>
            <a:pPr>
              <a:defRPr/>
            </a:pPr>
            <a:fld id="{10E4871F-1AC3-4867-8087-C4FA92E873FE}" type="slidenum">
              <a:rPr lang="en-US" smtClean="0"/>
              <a:pPr>
                <a:defRPr/>
              </a:pPr>
              <a:t>2</a:t>
            </a:fld>
            <a:endParaRPr lang="en-US"/>
          </a:p>
        </p:txBody>
      </p:sp>
      <p:sp>
        <p:nvSpPr>
          <p:cNvPr id="4" name="Title 3"/>
          <p:cNvSpPr>
            <a:spLocks noGrp="1"/>
          </p:cNvSpPr>
          <p:nvPr>
            <p:ph type="title"/>
          </p:nvPr>
        </p:nvSpPr>
        <p:spPr/>
        <p:txBody>
          <a:bodyPr/>
          <a:lstStyle/>
          <a:p>
            <a:r>
              <a:rPr lang="en-US" dirty="0" smtClean="0"/>
              <a:t>Reading</a:t>
            </a:r>
            <a:endParaRPr lang="en-US" dirty="0"/>
          </a:p>
        </p:txBody>
      </p:sp>
    </p:spTree>
    <p:extLst>
      <p:ext uri="{BB962C8B-B14F-4D97-AF65-F5344CB8AC3E}">
        <p14:creationId xmlns:p14="http://schemas.microsoft.com/office/powerpoint/2010/main" val="299281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2"/>
          </p:nvPr>
        </p:nvSpPr>
        <p:spPr>
          <a:noFill/>
        </p:spPr>
        <p:txBody>
          <a:bodyPr/>
          <a:lstStyle/>
          <a:p>
            <a:fld id="{127E954F-AAED-45DB-8B28-2833CDF88159}" type="slidenum">
              <a:rPr lang="en-US" smtClean="0"/>
              <a:pPr/>
              <a:t>20</a:t>
            </a:fld>
            <a:endParaRPr lang="en-US" smtClean="0"/>
          </a:p>
        </p:txBody>
      </p:sp>
      <p:sp>
        <p:nvSpPr>
          <p:cNvPr id="20483" name="Rectangle 3"/>
          <p:cNvSpPr>
            <a:spLocks noGrp="1" noChangeArrowheads="1"/>
          </p:cNvSpPr>
          <p:nvPr>
            <p:ph sz="half" idx="4294967295"/>
          </p:nvPr>
        </p:nvSpPr>
        <p:spPr>
          <a:xfrm>
            <a:off x="0" y="457200"/>
            <a:ext cx="4267200" cy="5668963"/>
          </a:xfrm>
        </p:spPr>
        <p:txBody>
          <a:bodyPr/>
          <a:lstStyle/>
          <a:p>
            <a:pPr eaLnBrk="1" hangingPunct="1">
              <a:buFontTx/>
              <a:buNone/>
            </a:pPr>
            <a:endParaRPr lang="en-US" dirty="0" smtClean="0"/>
          </a:p>
          <a:p>
            <a:pPr eaLnBrk="1" hangingPunct="1">
              <a:buFontTx/>
              <a:buNone/>
            </a:pPr>
            <a:r>
              <a:rPr lang="en-US" dirty="0" err="1" smtClean="0"/>
              <a:t>grandmotherOf</a:t>
            </a:r>
            <a:r>
              <a:rPr lang="en-US" dirty="0" smtClean="0"/>
              <a:t>(</a:t>
            </a:r>
            <a:r>
              <a:rPr lang="en-US" dirty="0" err="1" smtClean="0"/>
              <a:t>tom,A</a:t>
            </a:r>
            <a:r>
              <a:rPr lang="en-US" dirty="0" smtClean="0"/>
              <a:t>).</a:t>
            </a:r>
          </a:p>
          <a:p>
            <a:pPr eaLnBrk="1" hangingPunct="1">
              <a:buFontTx/>
              <a:buNone/>
            </a:pPr>
            <a:endParaRPr lang="en-US" dirty="0" smtClean="0"/>
          </a:p>
          <a:p>
            <a:pPr eaLnBrk="1" hangingPunct="1">
              <a:buFontTx/>
              <a:buNone/>
            </a:pPr>
            <a:endParaRPr lang="en-US" sz="4400" dirty="0" smtClean="0">
              <a:solidFill>
                <a:srgbClr val="0066FF"/>
              </a:solidFill>
            </a:endParaRPr>
          </a:p>
          <a:p>
            <a:pPr eaLnBrk="1" hangingPunct="1"/>
            <a:endParaRPr lang="en-US" dirty="0" smtClean="0"/>
          </a:p>
        </p:txBody>
      </p:sp>
      <p:sp>
        <p:nvSpPr>
          <p:cNvPr id="20484" name="Rectangle 5"/>
          <p:cNvSpPr>
            <a:spLocks noGrp="1" noChangeArrowheads="1"/>
          </p:cNvSpPr>
          <p:nvPr>
            <p:ph sz="half" idx="4294967295"/>
          </p:nvPr>
        </p:nvSpPr>
        <p:spPr>
          <a:xfrm>
            <a:off x="5105400" y="381000"/>
            <a:ext cx="4038600" cy="6248400"/>
          </a:xfrm>
          <a:solidFill>
            <a:schemeClr val="accent1"/>
          </a:solidFill>
          <a:ln w="12700">
            <a:solidFill>
              <a:schemeClr val="tx1"/>
            </a:solidFill>
          </a:ln>
        </p:spPr>
        <p:txBody>
          <a:bodyPr/>
          <a:lstStyle/>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tom,dick</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dick,harry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jane,harry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tom,judy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dick,mary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jane,mary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(M,GM) , </a:t>
            </a:r>
            <a:r>
              <a:rPr lang="en-US" sz="2400" dirty="0" err="1" smtClean="0">
                <a:solidFill>
                  <a:schemeClr val="bg1"/>
                </a:solidFill>
              </a:rPr>
              <a:t>motherOf</a:t>
            </a:r>
            <a:r>
              <a:rPr lang="en-US" sz="2400" dirty="0" smtClean="0">
                <a:solidFill>
                  <a:schemeClr val="bg1"/>
                </a:solidFill>
              </a:rPr>
              <a:t>(X,M).</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(F,GM) , </a:t>
            </a:r>
            <a:r>
              <a:rPr lang="en-US" sz="2400" dirty="0" err="1" smtClean="0">
                <a:solidFill>
                  <a:schemeClr val="bg1"/>
                </a:solidFill>
              </a:rPr>
              <a:t>fatherOf</a:t>
            </a:r>
            <a:r>
              <a:rPr lang="en-US" sz="2400" dirty="0" smtClean="0">
                <a:solidFill>
                  <a:schemeClr val="bg1"/>
                </a:solidFill>
              </a:rPr>
              <a:t>(X,F).</a:t>
            </a:r>
          </a:p>
          <a:p>
            <a:pPr eaLnBrk="1" hangingPunct="1">
              <a:lnSpc>
                <a:spcPct val="80000"/>
              </a:lnSpc>
              <a:buFontTx/>
              <a:buNone/>
            </a:pPr>
            <a:r>
              <a:rPr lang="en-US" sz="2400" dirty="0" err="1" smtClean="0">
                <a:solidFill>
                  <a:schemeClr val="bg1"/>
                </a:solidFill>
              </a:rPr>
              <a:t>siblingOf</a:t>
            </a:r>
            <a:r>
              <a:rPr lang="en-US" sz="2400" dirty="0" smtClean="0">
                <a:solidFill>
                  <a:schemeClr val="bg1"/>
                </a:solidFill>
              </a:rPr>
              <a:t>(X,Y) :-  </a:t>
            </a:r>
            <a:r>
              <a:rPr lang="en-US" sz="2400" dirty="0" err="1" smtClean="0">
                <a:solidFill>
                  <a:schemeClr val="bg1"/>
                </a:solidFill>
              </a:rPr>
              <a:t>motherOf</a:t>
            </a:r>
            <a:r>
              <a:rPr lang="en-US" sz="2400" dirty="0" smtClean="0">
                <a:solidFill>
                  <a:schemeClr val="bg1"/>
                </a:solidFill>
              </a:rPr>
              <a:t>(X,M), </a:t>
            </a:r>
            <a:r>
              <a:rPr lang="en-US" sz="2400" dirty="0" err="1" smtClean="0">
                <a:solidFill>
                  <a:schemeClr val="bg1"/>
                </a:solidFill>
              </a:rPr>
              <a:t>fatherOf</a:t>
            </a:r>
            <a:r>
              <a:rPr lang="en-US" sz="2400" dirty="0" smtClean="0">
                <a:solidFill>
                  <a:schemeClr val="bg1"/>
                </a:solidFill>
              </a:rPr>
              <a:t>(X,F), </a:t>
            </a:r>
            <a:r>
              <a:rPr lang="en-US" sz="2400" dirty="0" err="1" smtClean="0">
                <a:solidFill>
                  <a:schemeClr val="bg1"/>
                </a:solidFill>
              </a:rPr>
              <a:t>motherOF</a:t>
            </a:r>
            <a:r>
              <a:rPr lang="en-US" sz="2400" dirty="0" smtClean="0">
                <a:solidFill>
                  <a:schemeClr val="bg1"/>
                </a:solidFill>
              </a:rPr>
              <a:t>(Y,M), </a:t>
            </a:r>
            <a:r>
              <a:rPr lang="en-US" sz="2400" dirty="0" err="1" smtClean="0">
                <a:solidFill>
                  <a:schemeClr val="bg1"/>
                </a:solidFill>
              </a:rPr>
              <a:t>fatherOf</a:t>
            </a:r>
            <a:r>
              <a:rPr lang="en-US" sz="2400" dirty="0" smtClean="0">
                <a:solidFill>
                  <a:schemeClr val="bg1"/>
                </a:solidFill>
              </a:rPr>
              <a:t>(Y,F), not(X=Y).</a:t>
            </a:r>
          </a:p>
          <a:p>
            <a:pPr eaLnBrk="1" hangingPunct="1">
              <a:lnSpc>
                <a:spcPct val="80000"/>
              </a:lnSpc>
              <a:buFontTx/>
              <a:buNone/>
            </a:pPr>
            <a:endParaRPr lang="en-US" sz="2400" dirty="0" smtClean="0">
              <a:solidFill>
                <a:schemeClr val="bg1"/>
              </a:solidFill>
            </a:endParaRPr>
          </a:p>
          <a:p>
            <a:pPr eaLnBrk="1" hangingPunct="1">
              <a:lnSpc>
                <a:spcPct val="80000"/>
              </a:lnSpc>
            </a:pPr>
            <a:endParaRPr lang="en-US" sz="2400" dirty="0" smtClean="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p:cNvSpPr>
            <a:spLocks noGrp="1"/>
          </p:cNvSpPr>
          <p:nvPr>
            <p:ph type="sldNum" sz="quarter" idx="12"/>
          </p:nvPr>
        </p:nvSpPr>
        <p:spPr>
          <a:noFill/>
        </p:spPr>
        <p:txBody>
          <a:bodyPr/>
          <a:lstStyle/>
          <a:p>
            <a:fld id="{D2EF7338-EDE2-47CE-9410-F45080E4D03E}" type="slidenum">
              <a:rPr lang="en-US" smtClean="0"/>
              <a:pPr/>
              <a:t>21</a:t>
            </a:fld>
            <a:endParaRPr lang="en-US" smtClean="0"/>
          </a:p>
        </p:txBody>
      </p:sp>
      <p:sp>
        <p:nvSpPr>
          <p:cNvPr id="21507" name="Rectangle 2"/>
          <p:cNvSpPr>
            <a:spLocks noGrp="1" noChangeArrowheads="1"/>
          </p:cNvSpPr>
          <p:nvPr>
            <p:ph sz="half" idx="4294967295"/>
          </p:nvPr>
        </p:nvSpPr>
        <p:spPr>
          <a:xfrm>
            <a:off x="0" y="457200"/>
            <a:ext cx="4038600" cy="5668963"/>
          </a:xfrm>
        </p:spPr>
        <p:txBody>
          <a:bodyPr/>
          <a:lstStyle/>
          <a:p>
            <a:pPr eaLnBrk="1" hangingPunct="1">
              <a:buFontTx/>
              <a:buNone/>
            </a:pPr>
            <a:endParaRPr lang="en-US" sz="2400" smtClean="0"/>
          </a:p>
          <a:p>
            <a:pPr eaLnBrk="1" hangingPunct="1">
              <a:buFontTx/>
              <a:buNone/>
            </a:pPr>
            <a:r>
              <a:rPr lang="en-US" sz="2400" smtClean="0">
                <a:solidFill>
                  <a:srgbClr val="0066FF"/>
                </a:solidFill>
              </a:rPr>
              <a:t>grandmotherOf(tom,A).</a:t>
            </a:r>
          </a:p>
          <a:p>
            <a:pPr eaLnBrk="1" hangingPunct="1">
              <a:buFontTx/>
              <a:buNone/>
            </a:pPr>
            <a:endParaRPr lang="en-US" sz="2400" smtClean="0">
              <a:solidFill>
                <a:srgbClr val="0066FF"/>
              </a:solidFill>
            </a:endParaRPr>
          </a:p>
          <a:p>
            <a:pPr eaLnBrk="1" hangingPunct="1"/>
            <a:r>
              <a:rPr lang="en-US" sz="2400" smtClean="0"/>
              <a:t>find rule that matches</a:t>
            </a:r>
          </a:p>
          <a:p>
            <a:pPr eaLnBrk="1" hangingPunct="1"/>
            <a:r>
              <a:rPr lang="en-US" sz="2400" smtClean="0"/>
              <a:t>Bind tom to X in rule</a:t>
            </a:r>
          </a:p>
          <a:p>
            <a:pPr eaLnBrk="1" hangingPunct="1"/>
            <a:r>
              <a:rPr lang="en-US" sz="2400" smtClean="0"/>
              <a:t>rename A in query to GM in rule,</a:t>
            </a:r>
          </a:p>
          <a:p>
            <a:pPr eaLnBrk="1" hangingPunct="1"/>
            <a:r>
              <a:rPr lang="en-US" sz="2400" smtClean="0"/>
              <a:t>replace query with r.h.s of matching rule to get new goals:</a:t>
            </a:r>
          </a:p>
          <a:p>
            <a:pPr eaLnBrk="1" hangingPunct="1">
              <a:buFontTx/>
              <a:buNone/>
            </a:pPr>
            <a:endParaRPr lang="en-US" sz="2400" smtClean="0"/>
          </a:p>
          <a:p>
            <a:pPr eaLnBrk="1" hangingPunct="1">
              <a:buFontTx/>
              <a:buNone/>
            </a:pPr>
            <a:r>
              <a:rPr lang="en-US" sz="2400" smtClean="0"/>
              <a:t>motherOF(M,GM), motherOF(tom,M). </a:t>
            </a:r>
            <a:endParaRPr lang="en-US" sz="2400" smtClean="0">
              <a:solidFill>
                <a:srgbClr val="0066FF"/>
              </a:solidFill>
            </a:endParaRPr>
          </a:p>
          <a:p>
            <a:pPr eaLnBrk="1" hangingPunct="1">
              <a:buFontTx/>
              <a:buNone/>
            </a:pPr>
            <a:endParaRPr lang="en-US" sz="2400" smtClean="0">
              <a:solidFill>
                <a:srgbClr val="0066FF"/>
              </a:solidFill>
            </a:endParaRPr>
          </a:p>
          <a:p>
            <a:pPr eaLnBrk="1" hangingPunct="1">
              <a:buFontTx/>
              <a:buNone/>
            </a:pPr>
            <a:endParaRPr lang="en-US" sz="2400" smtClean="0">
              <a:solidFill>
                <a:srgbClr val="0066FF"/>
              </a:solidFill>
            </a:endParaRPr>
          </a:p>
          <a:p>
            <a:pPr eaLnBrk="1" hangingPunct="1">
              <a:buFontTx/>
              <a:buNone/>
            </a:pPr>
            <a:endParaRPr lang="en-US" sz="2400" smtClean="0"/>
          </a:p>
          <a:p>
            <a:pPr eaLnBrk="1" hangingPunct="1">
              <a:buFontTx/>
              <a:buNone/>
            </a:pPr>
            <a:endParaRPr lang="en-US" sz="4000" smtClean="0">
              <a:solidFill>
                <a:srgbClr val="0066FF"/>
              </a:solidFill>
            </a:endParaRPr>
          </a:p>
          <a:p>
            <a:pPr eaLnBrk="1" hangingPunct="1"/>
            <a:endParaRPr lang="en-US" sz="2400" smtClean="0"/>
          </a:p>
        </p:txBody>
      </p:sp>
      <p:sp>
        <p:nvSpPr>
          <p:cNvPr id="21508" name="Rectangle 3"/>
          <p:cNvSpPr>
            <a:spLocks noGrp="1" noChangeArrowheads="1"/>
          </p:cNvSpPr>
          <p:nvPr>
            <p:ph sz="half" idx="4294967295"/>
          </p:nvPr>
        </p:nvSpPr>
        <p:spPr>
          <a:xfrm>
            <a:off x="5105400" y="381000"/>
            <a:ext cx="4038600" cy="5745163"/>
          </a:xfrm>
          <a:solidFill>
            <a:schemeClr val="accent1"/>
          </a:solidFill>
          <a:ln w="12700">
            <a:solidFill>
              <a:schemeClr val="tx1"/>
            </a:solidFill>
          </a:ln>
        </p:spPr>
        <p:txBody>
          <a:bodyPr/>
          <a:lstStyle/>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tom,dick</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dick,harry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jane,harry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tom,judy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dick,mary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jane,mary</a:t>
            </a:r>
            <a:r>
              <a:rPr lang="en-US" sz="2400" dirty="0" smtClean="0">
                <a:solidFill>
                  <a:schemeClr val="bg1"/>
                </a:solidFill>
              </a:rPr>
              <a:t>).</a:t>
            </a:r>
          </a:p>
          <a:p>
            <a:pPr eaLnBrk="1" hangingPunct="1">
              <a:lnSpc>
                <a:spcPct val="80000"/>
              </a:lnSpc>
              <a:buFontTx/>
              <a:buNone/>
            </a:pPr>
            <a:r>
              <a:rPr lang="en-US" sz="2400" dirty="0" err="1" smtClean="0">
                <a:solidFill>
                  <a:srgbClr val="C00000"/>
                </a:solidFill>
              </a:rPr>
              <a:t>grandmotherOf</a:t>
            </a:r>
            <a:r>
              <a:rPr lang="en-US" sz="2400" dirty="0" smtClean="0">
                <a:solidFill>
                  <a:srgbClr val="C00000"/>
                </a:solidFill>
              </a:rPr>
              <a:t>(X,GM) :- </a:t>
            </a:r>
            <a:r>
              <a:rPr lang="en-US" sz="2400" dirty="0" err="1" smtClean="0">
                <a:solidFill>
                  <a:srgbClr val="C00000"/>
                </a:solidFill>
              </a:rPr>
              <a:t>motherOf</a:t>
            </a:r>
            <a:r>
              <a:rPr lang="en-US" sz="2400" dirty="0" smtClean="0">
                <a:solidFill>
                  <a:srgbClr val="C00000"/>
                </a:solidFill>
              </a:rPr>
              <a:t>(M,GM) , </a:t>
            </a:r>
            <a:r>
              <a:rPr lang="en-US" sz="2400" dirty="0" err="1" smtClean="0">
                <a:solidFill>
                  <a:srgbClr val="C00000"/>
                </a:solidFill>
              </a:rPr>
              <a:t>motherOf</a:t>
            </a:r>
            <a:r>
              <a:rPr lang="en-US" sz="2400" dirty="0" smtClean="0">
                <a:solidFill>
                  <a:srgbClr val="C00000"/>
                </a:solidFill>
              </a:rPr>
              <a:t>(X,M).</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(F,GM) , </a:t>
            </a:r>
            <a:r>
              <a:rPr lang="en-US" sz="2400" dirty="0" err="1" smtClean="0">
                <a:solidFill>
                  <a:schemeClr val="bg1"/>
                </a:solidFill>
              </a:rPr>
              <a:t>fatherOf</a:t>
            </a:r>
            <a:r>
              <a:rPr lang="en-US" sz="2400" dirty="0" smtClean="0">
                <a:solidFill>
                  <a:schemeClr val="bg1"/>
                </a:solidFill>
              </a:rPr>
              <a:t>(X,F).</a:t>
            </a:r>
          </a:p>
          <a:p>
            <a:pPr eaLnBrk="1" hangingPunct="1">
              <a:lnSpc>
                <a:spcPct val="80000"/>
              </a:lnSpc>
              <a:buFontTx/>
              <a:buNone/>
            </a:pPr>
            <a:r>
              <a:rPr lang="en-US" sz="2400" dirty="0" err="1" smtClean="0">
                <a:solidFill>
                  <a:schemeClr val="bg1"/>
                </a:solidFill>
              </a:rPr>
              <a:t>siblingOf</a:t>
            </a:r>
            <a:r>
              <a:rPr lang="en-US" sz="2400" dirty="0" smtClean="0">
                <a:solidFill>
                  <a:schemeClr val="bg1"/>
                </a:solidFill>
              </a:rPr>
              <a:t>(X,Y) :-  </a:t>
            </a:r>
            <a:r>
              <a:rPr lang="en-US" sz="2400" dirty="0" err="1" smtClean="0">
                <a:solidFill>
                  <a:schemeClr val="bg1"/>
                </a:solidFill>
              </a:rPr>
              <a:t>motherOf</a:t>
            </a:r>
            <a:r>
              <a:rPr lang="en-US" sz="2400" dirty="0" smtClean="0">
                <a:solidFill>
                  <a:schemeClr val="bg1"/>
                </a:solidFill>
              </a:rPr>
              <a:t>(X,M), </a:t>
            </a:r>
            <a:r>
              <a:rPr lang="en-US" sz="2400" dirty="0" err="1" smtClean="0">
                <a:solidFill>
                  <a:schemeClr val="bg1"/>
                </a:solidFill>
              </a:rPr>
              <a:t>fatherOf</a:t>
            </a:r>
            <a:r>
              <a:rPr lang="en-US" sz="2400" dirty="0" smtClean="0">
                <a:solidFill>
                  <a:schemeClr val="bg1"/>
                </a:solidFill>
              </a:rPr>
              <a:t>(X,F), </a:t>
            </a:r>
            <a:r>
              <a:rPr lang="en-US" sz="2400" dirty="0" err="1" smtClean="0">
                <a:solidFill>
                  <a:schemeClr val="bg1"/>
                </a:solidFill>
              </a:rPr>
              <a:t>motherOF</a:t>
            </a:r>
            <a:r>
              <a:rPr lang="en-US" sz="2400" dirty="0" smtClean="0">
                <a:solidFill>
                  <a:schemeClr val="bg1"/>
                </a:solidFill>
              </a:rPr>
              <a:t>(Y,M), </a:t>
            </a:r>
            <a:r>
              <a:rPr lang="en-US" sz="2400" dirty="0" err="1" smtClean="0">
                <a:solidFill>
                  <a:schemeClr val="bg1"/>
                </a:solidFill>
              </a:rPr>
              <a:t>fatherOf</a:t>
            </a:r>
            <a:r>
              <a:rPr lang="en-US" sz="2400" dirty="0" smtClean="0">
                <a:solidFill>
                  <a:schemeClr val="bg1"/>
                </a:solidFill>
              </a:rPr>
              <a:t>(Y,F), not(X=Y).</a:t>
            </a:r>
          </a:p>
          <a:p>
            <a:pPr eaLnBrk="1" hangingPunct="1">
              <a:lnSpc>
                <a:spcPct val="80000"/>
              </a:lnSpc>
              <a:buFontTx/>
              <a:buNone/>
            </a:pPr>
            <a:endParaRPr lang="en-US" sz="2400" dirty="0" smtClean="0">
              <a:solidFill>
                <a:srgbClr val="0066FF"/>
              </a:solidFill>
            </a:endParaRPr>
          </a:p>
          <a:p>
            <a:pPr eaLnBrk="1" hangingPunct="1">
              <a:lnSpc>
                <a:spcPct val="80000"/>
              </a:lnSpc>
            </a:pPr>
            <a:endParaRPr lang="en-US" sz="24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2"/>
          </p:nvPr>
        </p:nvSpPr>
        <p:spPr>
          <a:noFill/>
        </p:spPr>
        <p:txBody>
          <a:bodyPr/>
          <a:lstStyle/>
          <a:p>
            <a:fld id="{D1EB5657-6643-4292-AB35-E097129DA6B3}" type="slidenum">
              <a:rPr lang="en-US" smtClean="0"/>
              <a:pPr/>
              <a:t>22</a:t>
            </a:fld>
            <a:endParaRPr lang="en-US" smtClean="0"/>
          </a:p>
        </p:txBody>
      </p:sp>
      <p:sp>
        <p:nvSpPr>
          <p:cNvPr id="22531" name="Rectangle 2"/>
          <p:cNvSpPr>
            <a:spLocks noGrp="1" noChangeArrowheads="1"/>
          </p:cNvSpPr>
          <p:nvPr>
            <p:ph sz="half" idx="4294967295"/>
          </p:nvPr>
        </p:nvSpPr>
        <p:spPr>
          <a:xfrm>
            <a:off x="0" y="457200"/>
            <a:ext cx="4038600" cy="5668963"/>
          </a:xfrm>
        </p:spPr>
        <p:txBody>
          <a:bodyPr/>
          <a:lstStyle/>
          <a:p>
            <a:pPr eaLnBrk="1" hangingPunct="1">
              <a:buFontTx/>
              <a:buNone/>
            </a:pPr>
            <a:r>
              <a:rPr lang="en-US" smtClean="0">
                <a:solidFill>
                  <a:srgbClr val="FF6699"/>
                </a:solidFill>
              </a:rPr>
              <a:t>motherOF(M,GM),</a:t>
            </a:r>
            <a:r>
              <a:rPr lang="en-US" smtClean="0"/>
              <a:t> motherOF(tom,M). </a:t>
            </a:r>
          </a:p>
          <a:p>
            <a:pPr eaLnBrk="1" hangingPunct="1">
              <a:buFontTx/>
              <a:buNone/>
            </a:pPr>
            <a:r>
              <a:rPr lang="en-US" smtClean="0"/>
              <a:t>match</a:t>
            </a:r>
          </a:p>
          <a:p>
            <a:pPr eaLnBrk="1" hangingPunct="1">
              <a:buFontTx/>
              <a:buNone/>
            </a:pPr>
            <a:r>
              <a:rPr lang="en-US" smtClean="0"/>
              <a:t>bind</a:t>
            </a:r>
          </a:p>
          <a:p>
            <a:pPr eaLnBrk="1" hangingPunct="1">
              <a:buFontTx/>
              <a:buNone/>
            </a:pPr>
            <a:r>
              <a:rPr lang="en-US" smtClean="0"/>
              <a:t>    M = tom.</a:t>
            </a:r>
          </a:p>
          <a:p>
            <a:pPr eaLnBrk="1" hangingPunct="1">
              <a:buFontTx/>
              <a:buNone/>
            </a:pPr>
            <a:r>
              <a:rPr lang="en-US" smtClean="0"/>
              <a:t>    GM = judy</a:t>
            </a:r>
          </a:p>
          <a:p>
            <a:pPr eaLnBrk="1" hangingPunct="1">
              <a:buFontTx/>
              <a:buNone/>
            </a:pPr>
            <a:endParaRPr lang="en-US" smtClean="0"/>
          </a:p>
          <a:p>
            <a:pPr eaLnBrk="1" hangingPunct="1">
              <a:buFontTx/>
              <a:buNone/>
            </a:pPr>
            <a:r>
              <a:rPr lang="en-US" smtClean="0"/>
              <a:t>remaining goal:</a:t>
            </a:r>
          </a:p>
          <a:p>
            <a:pPr eaLnBrk="1" hangingPunct="1">
              <a:buFontTx/>
              <a:buNone/>
            </a:pPr>
            <a:r>
              <a:rPr lang="en-US" smtClean="0">
                <a:solidFill>
                  <a:schemeClr val="hlink"/>
                </a:solidFill>
              </a:rPr>
              <a:t>motherOf(tom,tom)</a:t>
            </a:r>
          </a:p>
          <a:p>
            <a:pPr eaLnBrk="1" hangingPunct="1">
              <a:buFontTx/>
              <a:buNone/>
            </a:pPr>
            <a:r>
              <a:rPr lang="en-US" smtClean="0"/>
              <a:t>FAIL</a:t>
            </a:r>
          </a:p>
          <a:p>
            <a:pPr eaLnBrk="1" hangingPunct="1">
              <a:buFontTx/>
              <a:buNone/>
            </a:pPr>
            <a:endParaRPr lang="en-US" smtClean="0"/>
          </a:p>
          <a:p>
            <a:pPr eaLnBrk="1" hangingPunct="1">
              <a:buFontTx/>
              <a:buNone/>
            </a:pPr>
            <a:endParaRPr lang="en-US" smtClean="0">
              <a:solidFill>
                <a:srgbClr val="0066FF"/>
              </a:solidFill>
            </a:endParaRPr>
          </a:p>
          <a:p>
            <a:pPr eaLnBrk="1" hangingPunct="1">
              <a:buFontTx/>
              <a:buNone/>
            </a:pPr>
            <a:endParaRPr lang="en-US" smtClean="0"/>
          </a:p>
          <a:p>
            <a:pPr eaLnBrk="1" hangingPunct="1">
              <a:buFontTx/>
              <a:buNone/>
            </a:pPr>
            <a:endParaRPr lang="en-US" sz="4400" smtClean="0">
              <a:solidFill>
                <a:srgbClr val="0066FF"/>
              </a:solidFill>
            </a:endParaRPr>
          </a:p>
          <a:p>
            <a:pPr eaLnBrk="1" hangingPunct="1"/>
            <a:endParaRPr lang="en-US" smtClean="0"/>
          </a:p>
        </p:txBody>
      </p:sp>
      <p:sp>
        <p:nvSpPr>
          <p:cNvPr id="22532" name="Rectangle 3"/>
          <p:cNvSpPr>
            <a:spLocks noGrp="1" noChangeArrowheads="1"/>
          </p:cNvSpPr>
          <p:nvPr>
            <p:ph sz="half" idx="4294967295"/>
          </p:nvPr>
        </p:nvSpPr>
        <p:spPr>
          <a:xfrm>
            <a:off x="5105400" y="381000"/>
            <a:ext cx="4038600" cy="5745163"/>
          </a:xfrm>
          <a:solidFill>
            <a:schemeClr val="accent1"/>
          </a:solidFill>
          <a:ln w="12700">
            <a:solidFill>
              <a:schemeClr val="tx1"/>
            </a:solidFill>
          </a:ln>
        </p:spPr>
        <p:txBody>
          <a:bodyPr/>
          <a:lstStyle/>
          <a:p>
            <a:pPr eaLnBrk="1" hangingPunct="1">
              <a:lnSpc>
                <a:spcPct val="80000"/>
              </a:lnSpc>
              <a:buFontTx/>
              <a:buNone/>
            </a:pPr>
            <a:r>
              <a:rPr lang="en-US" sz="2400" dirty="0" err="1" smtClean="0"/>
              <a:t>fatherOf</a:t>
            </a:r>
            <a:r>
              <a:rPr lang="en-US" sz="2400" dirty="0" smtClean="0"/>
              <a:t>(</a:t>
            </a:r>
            <a:r>
              <a:rPr lang="en-US" sz="2400" dirty="0" err="1" smtClean="0"/>
              <a:t>tom,dick</a:t>
            </a:r>
            <a:r>
              <a:rPr lang="en-US" sz="2400" dirty="0" smtClean="0"/>
              <a:t>).</a:t>
            </a:r>
          </a:p>
          <a:p>
            <a:pPr eaLnBrk="1" hangingPunct="1">
              <a:lnSpc>
                <a:spcPct val="80000"/>
              </a:lnSpc>
              <a:buFontTx/>
              <a:buNone/>
            </a:pPr>
            <a:r>
              <a:rPr lang="en-US" sz="2400" dirty="0" err="1" smtClean="0"/>
              <a:t>fatherOf</a:t>
            </a:r>
            <a:r>
              <a:rPr lang="en-US" sz="2400" dirty="0" smtClean="0"/>
              <a:t>(</a:t>
            </a:r>
            <a:r>
              <a:rPr lang="en-US" sz="2400" dirty="0" err="1" smtClean="0"/>
              <a:t>dick,harry</a:t>
            </a:r>
            <a:r>
              <a:rPr lang="en-US" sz="2400" dirty="0" smtClean="0"/>
              <a:t>).</a:t>
            </a:r>
          </a:p>
          <a:p>
            <a:pPr eaLnBrk="1" hangingPunct="1">
              <a:lnSpc>
                <a:spcPct val="80000"/>
              </a:lnSpc>
              <a:buFontTx/>
              <a:buNone/>
            </a:pPr>
            <a:r>
              <a:rPr lang="en-US" sz="2400" dirty="0" err="1" smtClean="0"/>
              <a:t>fatherOf</a:t>
            </a:r>
            <a:r>
              <a:rPr lang="en-US" sz="2400" dirty="0" smtClean="0"/>
              <a:t>(</a:t>
            </a:r>
            <a:r>
              <a:rPr lang="en-US" sz="2400" dirty="0" err="1" smtClean="0"/>
              <a:t>jane,harry</a:t>
            </a:r>
            <a:r>
              <a:rPr lang="en-US" sz="2400" dirty="0" smtClean="0"/>
              <a:t>).</a:t>
            </a:r>
          </a:p>
          <a:p>
            <a:pPr eaLnBrk="1" hangingPunct="1">
              <a:lnSpc>
                <a:spcPct val="80000"/>
              </a:lnSpc>
              <a:buFontTx/>
              <a:buNone/>
            </a:pPr>
            <a:r>
              <a:rPr lang="en-US" sz="2400" dirty="0" err="1" smtClean="0">
                <a:solidFill>
                  <a:srgbClr val="C00000"/>
                </a:solidFill>
              </a:rPr>
              <a:t>motherOf</a:t>
            </a:r>
            <a:r>
              <a:rPr lang="en-US" sz="2400" dirty="0" smtClean="0">
                <a:solidFill>
                  <a:srgbClr val="C00000"/>
                </a:solidFill>
              </a:rPr>
              <a:t>(</a:t>
            </a:r>
            <a:r>
              <a:rPr lang="en-US" sz="2400" dirty="0" err="1" smtClean="0">
                <a:solidFill>
                  <a:srgbClr val="C00000"/>
                </a:solidFill>
              </a:rPr>
              <a:t>tom,judy</a:t>
            </a:r>
            <a:r>
              <a:rPr lang="en-US" sz="2400" dirty="0" smtClean="0">
                <a:solidFill>
                  <a:srgbClr val="C00000"/>
                </a:solidFill>
              </a:rPr>
              <a:t>).</a:t>
            </a:r>
          </a:p>
          <a:p>
            <a:pPr eaLnBrk="1" hangingPunct="1">
              <a:lnSpc>
                <a:spcPct val="80000"/>
              </a:lnSpc>
              <a:buFontTx/>
              <a:buNone/>
            </a:pPr>
            <a:r>
              <a:rPr lang="en-US" sz="2400" dirty="0" err="1" smtClean="0"/>
              <a:t>motherOf</a:t>
            </a:r>
            <a:r>
              <a:rPr lang="en-US" sz="2400" dirty="0" smtClean="0"/>
              <a:t>(</a:t>
            </a:r>
            <a:r>
              <a:rPr lang="en-US" sz="2400" dirty="0" err="1" smtClean="0"/>
              <a:t>dick,mary</a:t>
            </a:r>
            <a:r>
              <a:rPr lang="en-US" sz="2400" dirty="0" smtClean="0"/>
              <a:t>).</a:t>
            </a:r>
          </a:p>
          <a:p>
            <a:pPr eaLnBrk="1" hangingPunct="1">
              <a:lnSpc>
                <a:spcPct val="80000"/>
              </a:lnSpc>
              <a:buFontTx/>
              <a:buNone/>
            </a:pPr>
            <a:r>
              <a:rPr lang="en-US" sz="2400" dirty="0" err="1" smtClean="0"/>
              <a:t>motherOf</a:t>
            </a:r>
            <a:r>
              <a:rPr lang="en-US" sz="2400" dirty="0" smtClean="0"/>
              <a:t>(</a:t>
            </a:r>
            <a:r>
              <a:rPr lang="en-US" sz="2400" dirty="0" err="1" smtClean="0"/>
              <a:t>jane,mary</a:t>
            </a:r>
            <a:r>
              <a:rPr lang="en-US" sz="2400" dirty="0" smtClean="0"/>
              <a:t>).</a:t>
            </a:r>
          </a:p>
          <a:p>
            <a:pPr eaLnBrk="1" hangingPunct="1">
              <a:lnSpc>
                <a:spcPct val="80000"/>
              </a:lnSpc>
              <a:buFontTx/>
              <a:buNone/>
            </a:pPr>
            <a:r>
              <a:rPr lang="en-US" sz="2400" dirty="0" err="1" smtClean="0"/>
              <a:t>grandmotherOf</a:t>
            </a:r>
            <a:r>
              <a:rPr lang="en-US" sz="2400" dirty="0" smtClean="0"/>
              <a:t>(X,GM) :- </a:t>
            </a:r>
            <a:r>
              <a:rPr lang="en-US" sz="2400" dirty="0" err="1" smtClean="0"/>
              <a:t>motherOf</a:t>
            </a:r>
            <a:r>
              <a:rPr lang="en-US" sz="2400" dirty="0" smtClean="0"/>
              <a:t>(M,GM) , </a:t>
            </a:r>
            <a:r>
              <a:rPr lang="en-US" sz="2400" dirty="0" err="1" smtClean="0"/>
              <a:t>motherOf</a:t>
            </a:r>
            <a:r>
              <a:rPr lang="en-US" sz="2400" dirty="0" smtClean="0"/>
              <a:t>(X,M).</a:t>
            </a:r>
          </a:p>
          <a:p>
            <a:pPr eaLnBrk="1" hangingPunct="1">
              <a:lnSpc>
                <a:spcPct val="80000"/>
              </a:lnSpc>
              <a:buFontTx/>
              <a:buNone/>
            </a:pPr>
            <a:r>
              <a:rPr lang="en-US" sz="2400" dirty="0" err="1" smtClean="0"/>
              <a:t>grandmotherOf</a:t>
            </a:r>
            <a:r>
              <a:rPr lang="en-US" sz="2400" dirty="0" smtClean="0"/>
              <a:t>(X,GM) :- </a:t>
            </a:r>
            <a:r>
              <a:rPr lang="en-US" sz="2400" dirty="0" err="1" smtClean="0"/>
              <a:t>motherOf</a:t>
            </a:r>
            <a:r>
              <a:rPr lang="en-US" sz="2400" dirty="0" smtClean="0"/>
              <a:t>(F,GM) , </a:t>
            </a:r>
            <a:r>
              <a:rPr lang="en-US" sz="2400" dirty="0" err="1" smtClean="0"/>
              <a:t>fatherOf</a:t>
            </a:r>
            <a:r>
              <a:rPr lang="en-US" sz="2400" dirty="0" smtClean="0"/>
              <a:t>(X,F).</a:t>
            </a:r>
          </a:p>
          <a:p>
            <a:pPr eaLnBrk="1" hangingPunct="1">
              <a:lnSpc>
                <a:spcPct val="80000"/>
              </a:lnSpc>
              <a:buFontTx/>
              <a:buNone/>
            </a:pPr>
            <a:r>
              <a:rPr lang="en-US" sz="2400" dirty="0" err="1" smtClean="0"/>
              <a:t>siblingOf</a:t>
            </a:r>
            <a:r>
              <a:rPr lang="en-US" sz="2400" dirty="0" smtClean="0"/>
              <a:t>(X,Y) :-  </a:t>
            </a:r>
            <a:r>
              <a:rPr lang="en-US" sz="2400" dirty="0" err="1" smtClean="0"/>
              <a:t>motherOf</a:t>
            </a:r>
            <a:r>
              <a:rPr lang="en-US" sz="2400" dirty="0" smtClean="0"/>
              <a:t>(X,M), </a:t>
            </a:r>
            <a:r>
              <a:rPr lang="en-US" sz="2400" dirty="0" err="1" smtClean="0"/>
              <a:t>fatherOf</a:t>
            </a:r>
            <a:r>
              <a:rPr lang="en-US" sz="2400" dirty="0" smtClean="0"/>
              <a:t>(X,F), </a:t>
            </a:r>
            <a:r>
              <a:rPr lang="en-US" sz="2400" dirty="0" err="1" smtClean="0"/>
              <a:t>motherOF</a:t>
            </a:r>
            <a:r>
              <a:rPr lang="en-US" sz="2400" dirty="0" smtClean="0"/>
              <a:t>(Y,M), </a:t>
            </a:r>
            <a:r>
              <a:rPr lang="en-US" sz="2400" dirty="0" err="1" smtClean="0"/>
              <a:t>fatherOf</a:t>
            </a:r>
            <a:r>
              <a:rPr lang="en-US" sz="2400" dirty="0" smtClean="0"/>
              <a:t>(Y,F), not(X=Y).</a:t>
            </a:r>
          </a:p>
          <a:p>
            <a:pPr eaLnBrk="1" hangingPunct="1">
              <a:lnSpc>
                <a:spcPct val="80000"/>
              </a:lnSpc>
              <a:buFontTx/>
              <a:buNone/>
            </a:pPr>
            <a:endParaRPr lang="en-US" sz="2400" dirty="0" smtClean="0">
              <a:solidFill>
                <a:srgbClr val="0066FF"/>
              </a:solidFill>
            </a:endParaRPr>
          </a:p>
          <a:p>
            <a:pPr eaLnBrk="1" hangingPunct="1">
              <a:lnSpc>
                <a:spcPct val="80000"/>
              </a:lnSpc>
            </a:pPr>
            <a:endParaRPr lang="en-US" sz="2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p:cNvSpPr>
            <a:spLocks noGrp="1"/>
          </p:cNvSpPr>
          <p:nvPr>
            <p:ph type="sldNum" sz="quarter" idx="12"/>
          </p:nvPr>
        </p:nvSpPr>
        <p:spPr>
          <a:noFill/>
        </p:spPr>
        <p:txBody>
          <a:bodyPr/>
          <a:lstStyle/>
          <a:p>
            <a:fld id="{1DC07EA7-DE95-4B8C-9577-578E83E65D59}" type="slidenum">
              <a:rPr lang="en-US" smtClean="0"/>
              <a:pPr/>
              <a:t>23</a:t>
            </a:fld>
            <a:endParaRPr lang="en-US" smtClean="0"/>
          </a:p>
        </p:txBody>
      </p:sp>
      <p:sp>
        <p:nvSpPr>
          <p:cNvPr id="23555" name="Rectangle 2"/>
          <p:cNvSpPr>
            <a:spLocks noGrp="1" noChangeArrowheads="1"/>
          </p:cNvSpPr>
          <p:nvPr>
            <p:ph sz="half" idx="4294967295"/>
          </p:nvPr>
        </p:nvSpPr>
        <p:spPr>
          <a:xfrm>
            <a:off x="0" y="457200"/>
            <a:ext cx="4038600" cy="5668963"/>
          </a:xfrm>
        </p:spPr>
        <p:txBody>
          <a:bodyPr/>
          <a:lstStyle/>
          <a:p>
            <a:pPr eaLnBrk="1" hangingPunct="1">
              <a:lnSpc>
                <a:spcPct val="90000"/>
              </a:lnSpc>
              <a:buFontTx/>
              <a:buNone/>
            </a:pPr>
            <a:r>
              <a:rPr lang="en-US" smtClean="0"/>
              <a:t>backtrack a level</a:t>
            </a:r>
          </a:p>
          <a:p>
            <a:pPr eaLnBrk="1" hangingPunct="1">
              <a:lnSpc>
                <a:spcPct val="90000"/>
              </a:lnSpc>
              <a:buFontTx/>
              <a:buNone/>
            </a:pPr>
            <a:endParaRPr lang="en-US" smtClean="0"/>
          </a:p>
          <a:p>
            <a:pPr eaLnBrk="1" hangingPunct="1">
              <a:lnSpc>
                <a:spcPct val="90000"/>
              </a:lnSpc>
              <a:buFontTx/>
              <a:buNone/>
            </a:pPr>
            <a:r>
              <a:rPr lang="en-US" smtClean="0">
                <a:solidFill>
                  <a:srgbClr val="FF6699"/>
                </a:solidFill>
              </a:rPr>
              <a:t>motherOF(M,GM),</a:t>
            </a:r>
            <a:r>
              <a:rPr lang="en-US" smtClean="0"/>
              <a:t> motherOF(tom,M). </a:t>
            </a:r>
          </a:p>
          <a:p>
            <a:pPr eaLnBrk="1" hangingPunct="1">
              <a:lnSpc>
                <a:spcPct val="90000"/>
              </a:lnSpc>
              <a:buFontTx/>
              <a:buNone/>
            </a:pPr>
            <a:r>
              <a:rPr lang="en-US" smtClean="0"/>
              <a:t>match</a:t>
            </a:r>
          </a:p>
          <a:p>
            <a:pPr eaLnBrk="1" hangingPunct="1">
              <a:lnSpc>
                <a:spcPct val="90000"/>
              </a:lnSpc>
              <a:buFontTx/>
              <a:buNone/>
            </a:pPr>
            <a:r>
              <a:rPr lang="en-US" smtClean="0"/>
              <a:t>bind</a:t>
            </a:r>
          </a:p>
          <a:p>
            <a:pPr eaLnBrk="1" hangingPunct="1">
              <a:lnSpc>
                <a:spcPct val="90000"/>
              </a:lnSpc>
              <a:buFontTx/>
              <a:buNone/>
            </a:pPr>
            <a:r>
              <a:rPr lang="en-US" smtClean="0"/>
              <a:t>	M = dick.</a:t>
            </a:r>
          </a:p>
          <a:p>
            <a:pPr eaLnBrk="1" hangingPunct="1">
              <a:lnSpc>
                <a:spcPct val="90000"/>
              </a:lnSpc>
              <a:buFontTx/>
              <a:buNone/>
            </a:pPr>
            <a:r>
              <a:rPr lang="en-US" smtClean="0"/>
              <a:t>   GM = mary</a:t>
            </a:r>
          </a:p>
          <a:p>
            <a:pPr eaLnBrk="1" hangingPunct="1">
              <a:lnSpc>
                <a:spcPct val="90000"/>
              </a:lnSpc>
              <a:buFontTx/>
              <a:buNone/>
            </a:pPr>
            <a:endParaRPr lang="en-US" smtClean="0"/>
          </a:p>
          <a:p>
            <a:pPr eaLnBrk="1" hangingPunct="1">
              <a:lnSpc>
                <a:spcPct val="90000"/>
              </a:lnSpc>
              <a:buFontTx/>
              <a:buNone/>
            </a:pPr>
            <a:r>
              <a:rPr lang="en-US" smtClean="0"/>
              <a:t>remaining goal:</a:t>
            </a:r>
          </a:p>
          <a:p>
            <a:pPr eaLnBrk="1" hangingPunct="1">
              <a:lnSpc>
                <a:spcPct val="90000"/>
              </a:lnSpc>
              <a:buFontTx/>
              <a:buNone/>
            </a:pPr>
            <a:r>
              <a:rPr lang="en-US" smtClean="0">
                <a:solidFill>
                  <a:schemeClr val="hlink"/>
                </a:solidFill>
              </a:rPr>
              <a:t>motherOf(tom,dick)</a:t>
            </a:r>
          </a:p>
          <a:p>
            <a:pPr eaLnBrk="1" hangingPunct="1">
              <a:lnSpc>
                <a:spcPct val="90000"/>
              </a:lnSpc>
              <a:buFontTx/>
              <a:buNone/>
            </a:pPr>
            <a:r>
              <a:rPr lang="en-US" smtClean="0"/>
              <a:t>FAIL</a:t>
            </a:r>
          </a:p>
          <a:p>
            <a:pPr eaLnBrk="1" hangingPunct="1">
              <a:lnSpc>
                <a:spcPct val="90000"/>
              </a:lnSpc>
              <a:buFontTx/>
              <a:buNone/>
            </a:pPr>
            <a:endParaRPr lang="en-US" smtClean="0"/>
          </a:p>
          <a:p>
            <a:pPr eaLnBrk="1" hangingPunct="1">
              <a:lnSpc>
                <a:spcPct val="90000"/>
              </a:lnSpc>
              <a:buFontTx/>
              <a:buNone/>
            </a:pPr>
            <a:endParaRPr lang="en-US" smtClean="0">
              <a:solidFill>
                <a:srgbClr val="0066FF"/>
              </a:solidFill>
            </a:endParaRPr>
          </a:p>
          <a:p>
            <a:pPr eaLnBrk="1" hangingPunct="1">
              <a:lnSpc>
                <a:spcPct val="90000"/>
              </a:lnSpc>
              <a:buFontTx/>
              <a:buNone/>
            </a:pPr>
            <a:endParaRPr lang="en-US" smtClean="0"/>
          </a:p>
          <a:p>
            <a:pPr eaLnBrk="1" hangingPunct="1">
              <a:lnSpc>
                <a:spcPct val="90000"/>
              </a:lnSpc>
              <a:buFontTx/>
              <a:buNone/>
            </a:pPr>
            <a:endParaRPr lang="en-US" sz="4400" smtClean="0">
              <a:solidFill>
                <a:srgbClr val="0066FF"/>
              </a:solidFill>
            </a:endParaRPr>
          </a:p>
          <a:p>
            <a:pPr eaLnBrk="1" hangingPunct="1">
              <a:lnSpc>
                <a:spcPct val="90000"/>
              </a:lnSpc>
            </a:pPr>
            <a:endParaRPr lang="en-US" smtClean="0"/>
          </a:p>
        </p:txBody>
      </p:sp>
      <p:sp>
        <p:nvSpPr>
          <p:cNvPr id="23556" name="Rectangle 3"/>
          <p:cNvSpPr>
            <a:spLocks noGrp="1" noChangeArrowheads="1"/>
          </p:cNvSpPr>
          <p:nvPr>
            <p:ph sz="half" idx="4294967295"/>
          </p:nvPr>
        </p:nvSpPr>
        <p:spPr>
          <a:xfrm>
            <a:off x="5105400" y="381000"/>
            <a:ext cx="4038600" cy="5745163"/>
          </a:xfrm>
          <a:solidFill>
            <a:schemeClr val="accent1"/>
          </a:solidFill>
          <a:ln w="12700">
            <a:solidFill>
              <a:schemeClr val="tx1"/>
            </a:solidFill>
          </a:ln>
        </p:spPr>
        <p:txBody>
          <a:bodyPr/>
          <a:lstStyle/>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tom,dick</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dick,harry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jane,harry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tom,judy</a:t>
            </a:r>
            <a:r>
              <a:rPr lang="en-US" sz="2400" dirty="0" smtClean="0">
                <a:solidFill>
                  <a:schemeClr val="bg1"/>
                </a:solidFill>
              </a:rPr>
              <a:t>).</a:t>
            </a:r>
          </a:p>
          <a:p>
            <a:pPr eaLnBrk="1" hangingPunct="1">
              <a:lnSpc>
                <a:spcPct val="80000"/>
              </a:lnSpc>
              <a:buFontTx/>
              <a:buNone/>
            </a:pPr>
            <a:r>
              <a:rPr lang="en-US" sz="2400" dirty="0" err="1" smtClean="0">
                <a:solidFill>
                  <a:srgbClr val="C00000"/>
                </a:solidFill>
              </a:rPr>
              <a:t>motherOf</a:t>
            </a:r>
            <a:r>
              <a:rPr lang="en-US" sz="2400" dirty="0" smtClean="0">
                <a:solidFill>
                  <a:srgbClr val="C00000"/>
                </a:solidFill>
              </a:rPr>
              <a:t>(</a:t>
            </a:r>
            <a:r>
              <a:rPr lang="en-US" sz="2400" dirty="0" err="1" smtClean="0">
                <a:solidFill>
                  <a:srgbClr val="C00000"/>
                </a:solidFill>
              </a:rPr>
              <a:t>dick,mary</a:t>
            </a:r>
            <a:r>
              <a:rPr lang="en-US" sz="2400" dirty="0" smtClean="0">
                <a:solidFill>
                  <a:srgbClr val="C00000"/>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jane,mary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(M,GM) , </a:t>
            </a:r>
            <a:r>
              <a:rPr lang="en-US" sz="2400" dirty="0" err="1" smtClean="0">
                <a:solidFill>
                  <a:schemeClr val="bg1"/>
                </a:solidFill>
              </a:rPr>
              <a:t>motherOf</a:t>
            </a:r>
            <a:r>
              <a:rPr lang="en-US" sz="2400" dirty="0" smtClean="0">
                <a:solidFill>
                  <a:schemeClr val="bg1"/>
                </a:solidFill>
              </a:rPr>
              <a:t>(X,M).</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(F,GM) , </a:t>
            </a:r>
            <a:r>
              <a:rPr lang="en-US" sz="2400" dirty="0" err="1" smtClean="0">
                <a:solidFill>
                  <a:schemeClr val="bg1"/>
                </a:solidFill>
              </a:rPr>
              <a:t>fatherOf</a:t>
            </a:r>
            <a:r>
              <a:rPr lang="en-US" sz="2400" dirty="0" smtClean="0">
                <a:solidFill>
                  <a:schemeClr val="bg1"/>
                </a:solidFill>
              </a:rPr>
              <a:t>(X,F).</a:t>
            </a:r>
          </a:p>
          <a:p>
            <a:pPr eaLnBrk="1" hangingPunct="1">
              <a:lnSpc>
                <a:spcPct val="80000"/>
              </a:lnSpc>
              <a:buFontTx/>
              <a:buNone/>
            </a:pPr>
            <a:r>
              <a:rPr lang="en-US" sz="2400" dirty="0" err="1" smtClean="0">
                <a:solidFill>
                  <a:schemeClr val="bg1"/>
                </a:solidFill>
              </a:rPr>
              <a:t>siblingOf</a:t>
            </a:r>
            <a:r>
              <a:rPr lang="en-US" sz="2400" dirty="0" smtClean="0">
                <a:solidFill>
                  <a:schemeClr val="bg1"/>
                </a:solidFill>
              </a:rPr>
              <a:t>(X,Y) :-  </a:t>
            </a:r>
            <a:r>
              <a:rPr lang="en-US" sz="2400" dirty="0" err="1" smtClean="0">
                <a:solidFill>
                  <a:schemeClr val="bg1"/>
                </a:solidFill>
              </a:rPr>
              <a:t>motherOf</a:t>
            </a:r>
            <a:r>
              <a:rPr lang="en-US" sz="2400" dirty="0" smtClean="0">
                <a:solidFill>
                  <a:schemeClr val="bg1"/>
                </a:solidFill>
              </a:rPr>
              <a:t>(X,M), </a:t>
            </a:r>
            <a:r>
              <a:rPr lang="en-US" sz="2400" dirty="0" err="1" smtClean="0">
                <a:solidFill>
                  <a:schemeClr val="bg1"/>
                </a:solidFill>
              </a:rPr>
              <a:t>fatherOf</a:t>
            </a:r>
            <a:r>
              <a:rPr lang="en-US" sz="2400" dirty="0" smtClean="0">
                <a:solidFill>
                  <a:schemeClr val="bg1"/>
                </a:solidFill>
              </a:rPr>
              <a:t>(X,F), </a:t>
            </a:r>
            <a:r>
              <a:rPr lang="en-US" sz="2400" dirty="0" err="1" smtClean="0">
                <a:solidFill>
                  <a:schemeClr val="bg1"/>
                </a:solidFill>
              </a:rPr>
              <a:t>motherOF</a:t>
            </a:r>
            <a:r>
              <a:rPr lang="en-US" sz="2400" dirty="0" smtClean="0">
                <a:solidFill>
                  <a:schemeClr val="bg1"/>
                </a:solidFill>
              </a:rPr>
              <a:t>(Y,M), </a:t>
            </a:r>
            <a:r>
              <a:rPr lang="en-US" sz="2400" dirty="0" err="1" smtClean="0">
                <a:solidFill>
                  <a:schemeClr val="bg1"/>
                </a:solidFill>
              </a:rPr>
              <a:t>fatherOf</a:t>
            </a:r>
            <a:r>
              <a:rPr lang="en-US" sz="2400" dirty="0" smtClean="0">
                <a:solidFill>
                  <a:schemeClr val="bg1"/>
                </a:solidFill>
              </a:rPr>
              <a:t>(Y,F), not(X=Y).</a:t>
            </a:r>
          </a:p>
          <a:p>
            <a:pPr eaLnBrk="1" hangingPunct="1">
              <a:lnSpc>
                <a:spcPct val="80000"/>
              </a:lnSpc>
              <a:buFontTx/>
              <a:buNone/>
            </a:pPr>
            <a:endParaRPr lang="en-US" sz="2400" dirty="0" smtClean="0">
              <a:solidFill>
                <a:srgbClr val="0066FF"/>
              </a:solidFill>
            </a:endParaRPr>
          </a:p>
          <a:p>
            <a:pPr eaLnBrk="1" hangingPunct="1">
              <a:lnSpc>
                <a:spcPct val="80000"/>
              </a:lnSpc>
            </a:pPr>
            <a:endParaRPr lang="en-US" sz="2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6"/>
          <p:cNvSpPr>
            <a:spLocks noGrp="1"/>
          </p:cNvSpPr>
          <p:nvPr>
            <p:ph type="sldNum" sz="quarter" idx="12"/>
          </p:nvPr>
        </p:nvSpPr>
        <p:spPr>
          <a:noFill/>
        </p:spPr>
        <p:txBody>
          <a:bodyPr/>
          <a:lstStyle/>
          <a:p>
            <a:fld id="{33297A12-CC14-4E63-9F4E-6D51F9E39AE3}" type="slidenum">
              <a:rPr lang="en-US" smtClean="0"/>
              <a:pPr/>
              <a:t>24</a:t>
            </a:fld>
            <a:endParaRPr lang="en-US" smtClean="0"/>
          </a:p>
        </p:txBody>
      </p:sp>
      <p:sp>
        <p:nvSpPr>
          <p:cNvPr id="24579" name="Rectangle 2"/>
          <p:cNvSpPr>
            <a:spLocks noGrp="1" noChangeArrowheads="1"/>
          </p:cNvSpPr>
          <p:nvPr>
            <p:ph sz="half" idx="4294967295"/>
          </p:nvPr>
        </p:nvSpPr>
        <p:spPr>
          <a:xfrm>
            <a:off x="0" y="457200"/>
            <a:ext cx="4038600" cy="5668963"/>
          </a:xfrm>
        </p:spPr>
        <p:txBody>
          <a:bodyPr/>
          <a:lstStyle/>
          <a:p>
            <a:pPr eaLnBrk="1" hangingPunct="1">
              <a:lnSpc>
                <a:spcPct val="90000"/>
              </a:lnSpc>
              <a:buFontTx/>
              <a:buNone/>
            </a:pPr>
            <a:r>
              <a:rPr lang="en-US" smtClean="0"/>
              <a:t>backtrack a level</a:t>
            </a:r>
          </a:p>
          <a:p>
            <a:pPr eaLnBrk="1" hangingPunct="1">
              <a:lnSpc>
                <a:spcPct val="90000"/>
              </a:lnSpc>
              <a:buFontTx/>
              <a:buNone/>
            </a:pPr>
            <a:endParaRPr lang="en-US" smtClean="0"/>
          </a:p>
          <a:p>
            <a:pPr eaLnBrk="1" hangingPunct="1">
              <a:lnSpc>
                <a:spcPct val="90000"/>
              </a:lnSpc>
              <a:buFontTx/>
              <a:buNone/>
            </a:pPr>
            <a:r>
              <a:rPr lang="en-US" smtClean="0">
                <a:solidFill>
                  <a:srgbClr val="FF6699"/>
                </a:solidFill>
              </a:rPr>
              <a:t>motherOF(M,GM),</a:t>
            </a:r>
            <a:r>
              <a:rPr lang="en-US" smtClean="0"/>
              <a:t> motherOF(tom,M). </a:t>
            </a:r>
          </a:p>
          <a:p>
            <a:pPr eaLnBrk="1" hangingPunct="1">
              <a:lnSpc>
                <a:spcPct val="90000"/>
              </a:lnSpc>
              <a:buFontTx/>
              <a:buNone/>
            </a:pPr>
            <a:r>
              <a:rPr lang="en-US" smtClean="0"/>
              <a:t>match</a:t>
            </a:r>
          </a:p>
          <a:p>
            <a:pPr eaLnBrk="1" hangingPunct="1">
              <a:lnSpc>
                <a:spcPct val="90000"/>
              </a:lnSpc>
              <a:buFontTx/>
              <a:buNone/>
            </a:pPr>
            <a:r>
              <a:rPr lang="en-US" smtClean="0"/>
              <a:t>bind</a:t>
            </a:r>
          </a:p>
          <a:p>
            <a:pPr eaLnBrk="1" hangingPunct="1">
              <a:lnSpc>
                <a:spcPct val="90000"/>
              </a:lnSpc>
              <a:buFontTx/>
              <a:buNone/>
            </a:pPr>
            <a:r>
              <a:rPr lang="en-US" smtClean="0"/>
              <a:t>	M = jane.</a:t>
            </a:r>
          </a:p>
          <a:p>
            <a:pPr eaLnBrk="1" hangingPunct="1">
              <a:lnSpc>
                <a:spcPct val="90000"/>
              </a:lnSpc>
              <a:buFontTx/>
              <a:buNone/>
            </a:pPr>
            <a:r>
              <a:rPr lang="en-US" smtClean="0"/>
              <a:t>   GM = mary</a:t>
            </a:r>
          </a:p>
          <a:p>
            <a:pPr eaLnBrk="1" hangingPunct="1">
              <a:lnSpc>
                <a:spcPct val="90000"/>
              </a:lnSpc>
              <a:buFontTx/>
              <a:buNone/>
            </a:pPr>
            <a:endParaRPr lang="en-US" smtClean="0"/>
          </a:p>
          <a:p>
            <a:pPr eaLnBrk="1" hangingPunct="1">
              <a:lnSpc>
                <a:spcPct val="90000"/>
              </a:lnSpc>
              <a:buFontTx/>
              <a:buNone/>
            </a:pPr>
            <a:r>
              <a:rPr lang="en-US" smtClean="0"/>
              <a:t>remaining goal:</a:t>
            </a:r>
          </a:p>
          <a:p>
            <a:pPr eaLnBrk="1" hangingPunct="1">
              <a:lnSpc>
                <a:spcPct val="90000"/>
              </a:lnSpc>
              <a:buFontTx/>
              <a:buNone/>
            </a:pPr>
            <a:r>
              <a:rPr lang="en-US" smtClean="0">
                <a:solidFill>
                  <a:schemeClr val="hlink"/>
                </a:solidFill>
              </a:rPr>
              <a:t>motherOf(tom,jane)</a:t>
            </a:r>
          </a:p>
          <a:p>
            <a:pPr eaLnBrk="1" hangingPunct="1">
              <a:lnSpc>
                <a:spcPct val="90000"/>
              </a:lnSpc>
              <a:buFontTx/>
              <a:buNone/>
            </a:pPr>
            <a:r>
              <a:rPr lang="en-US" smtClean="0"/>
              <a:t>FAIL</a:t>
            </a:r>
          </a:p>
          <a:p>
            <a:pPr eaLnBrk="1" hangingPunct="1">
              <a:lnSpc>
                <a:spcPct val="90000"/>
              </a:lnSpc>
              <a:buFontTx/>
              <a:buNone/>
            </a:pPr>
            <a:endParaRPr lang="en-US" smtClean="0"/>
          </a:p>
          <a:p>
            <a:pPr eaLnBrk="1" hangingPunct="1">
              <a:lnSpc>
                <a:spcPct val="90000"/>
              </a:lnSpc>
              <a:buFontTx/>
              <a:buNone/>
            </a:pPr>
            <a:endParaRPr lang="en-US" smtClean="0">
              <a:solidFill>
                <a:srgbClr val="0066FF"/>
              </a:solidFill>
            </a:endParaRPr>
          </a:p>
          <a:p>
            <a:pPr eaLnBrk="1" hangingPunct="1">
              <a:lnSpc>
                <a:spcPct val="90000"/>
              </a:lnSpc>
              <a:buFontTx/>
              <a:buNone/>
            </a:pPr>
            <a:endParaRPr lang="en-US" smtClean="0"/>
          </a:p>
          <a:p>
            <a:pPr eaLnBrk="1" hangingPunct="1">
              <a:lnSpc>
                <a:spcPct val="90000"/>
              </a:lnSpc>
              <a:buFontTx/>
              <a:buNone/>
            </a:pPr>
            <a:endParaRPr lang="en-US" sz="4400" smtClean="0">
              <a:solidFill>
                <a:srgbClr val="0066FF"/>
              </a:solidFill>
            </a:endParaRPr>
          </a:p>
          <a:p>
            <a:pPr eaLnBrk="1" hangingPunct="1">
              <a:lnSpc>
                <a:spcPct val="90000"/>
              </a:lnSpc>
            </a:pPr>
            <a:endParaRPr lang="en-US" smtClean="0"/>
          </a:p>
        </p:txBody>
      </p:sp>
      <p:sp>
        <p:nvSpPr>
          <p:cNvPr id="24580" name="Rectangle 3"/>
          <p:cNvSpPr>
            <a:spLocks noGrp="1" noChangeArrowheads="1"/>
          </p:cNvSpPr>
          <p:nvPr>
            <p:ph sz="half" idx="4294967295"/>
          </p:nvPr>
        </p:nvSpPr>
        <p:spPr>
          <a:xfrm>
            <a:off x="5105400" y="381000"/>
            <a:ext cx="4038600" cy="5745163"/>
          </a:xfrm>
          <a:solidFill>
            <a:schemeClr val="accent1"/>
          </a:solidFill>
          <a:ln w="12700">
            <a:solidFill>
              <a:schemeClr val="tx1"/>
            </a:solidFill>
          </a:ln>
        </p:spPr>
        <p:txBody>
          <a:bodyPr/>
          <a:lstStyle/>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tom,dick</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dick,harry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jane,harry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tom,judy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dick,mary</a:t>
            </a:r>
            <a:r>
              <a:rPr lang="en-US" sz="2400" dirty="0" smtClean="0">
                <a:solidFill>
                  <a:schemeClr val="bg1"/>
                </a:solidFill>
              </a:rPr>
              <a:t>).</a:t>
            </a:r>
          </a:p>
          <a:p>
            <a:pPr eaLnBrk="1" hangingPunct="1">
              <a:lnSpc>
                <a:spcPct val="80000"/>
              </a:lnSpc>
              <a:buFontTx/>
              <a:buNone/>
            </a:pPr>
            <a:r>
              <a:rPr lang="en-US" sz="2400" dirty="0" err="1" smtClean="0">
                <a:solidFill>
                  <a:srgbClr val="C00000"/>
                </a:solidFill>
              </a:rPr>
              <a:t>motherOf</a:t>
            </a:r>
            <a:r>
              <a:rPr lang="en-US" sz="2400" dirty="0" smtClean="0">
                <a:solidFill>
                  <a:srgbClr val="C00000"/>
                </a:solidFill>
              </a:rPr>
              <a:t>(</a:t>
            </a:r>
            <a:r>
              <a:rPr lang="en-US" sz="2400" dirty="0" err="1" smtClean="0">
                <a:solidFill>
                  <a:srgbClr val="C00000"/>
                </a:solidFill>
              </a:rPr>
              <a:t>jane,mary</a:t>
            </a:r>
            <a:r>
              <a:rPr lang="en-US" sz="2400" dirty="0" smtClean="0">
                <a:solidFill>
                  <a:srgbClr val="C00000"/>
                </a:solidFill>
              </a:rPr>
              <a:t>).</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(M,GM) , </a:t>
            </a:r>
            <a:r>
              <a:rPr lang="en-US" sz="2400" dirty="0" err="1" smtClean="0">
                <a:solidFill>
                  <a:schemeClr val="bg1"/>
                </a:solidFill>
              </a:rPr>
              <a:t>motherOf</a:t>
            </a:r>
            <a:r>
              <a:rPr lang="en-US" sz="2400" dirty="0" smtClean="0">
                <a:solidFill>
                  <a:schemeClr val="bg1"/>
                </a:solidFill>
              </a:rPr>
              <a:t>(X,M).</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(F,GM) , </a:t>
            </a:r>
            <a:r>
              <a:rPr lang="en-US" sz="2400" dirty="0" err="1" smtClean="0">
                <a:solidFill>
                  <a:schemeClr val="bg1"/>
                </a:solidFill>
              </a:rPr>
              <a:t>fatherOf</a:t>
            </a:r>
            <a:r>
              <a:rPr lang="en-US" sz="2400" dirty="0" smtClean="0">
                <a:solidFill>
                  <a:schemeClr val="bg1"/>
                </a:solidFill>
              </a:rPr>
              <a:t>(X,F).</a:t>
            </a:r>
          </a:p>
          <a:p>
            <a:pPr eaLnBrk="1" hangingPunct="1">
              <a:lnSpc>
                <a:spcPct val="80000"/>
              </a:lnSpc>
              <a:buFontTx/>
              <a:buNone/>
            </a:pPr>
            <a:r>
              <a:rPr lang="en-US" sz="2400" dirty="0" err="1" smtClean="0">
                <a:solidFill>
                  <a:schemeClr val="bg1"/>
                </a:solidFill>
              </a:rPr>
              <a:t>siblingOf</a:t>
            </a:r>
            <a:r>
              <a:rPr lang="en-US" sz="2400" dirty="0" smtClean="0">
                <a:solidFill>
                  <a:schemeClr val="bg1"/>
                </a:solidFill>
              </a:rPr>
              <a:t>(X,Y) :-  </a:t>
            </a:r>
            <a:r>
              <a:rPr lang="en-US" sz="2400" dirty="0" err="1" smtClean="0">
                <a:solidFill>
                  <a:schemeClr val="bg1"/>
                </a:solidFill>
              </a:rPr>
              <a:t>motherOf</a:t>
            </a:r>
            <a:r>
              <a:rPr lang="en-US" sz="2400" dirty="0" smtClean="0">
                <a:solidFill>
                  <a:schemeClr val="bg1"/>
                </a:solidFill>
              </a:rPr>
              <a:t>(X,M), </a:t>
            </a:r>
            <a:r>
              <a:rPr lang="en-US" sz="2400" dirty="0" err="1" smtClean="0">
                <a:solidFill>
                  <a:schemeClr val="bg1"/>
                </a:solidFill>
              </a:rPr>
              <a:t>fatherOf</a:t>
            </a:r>
            <a:r>
              <a:rPr lang="en-US" sz="2400" dirty="0" smtClean="0">
                <a:solidFill>
                  <a:schemeClr val="bg1"/>
                </a:solidFill>
              </a:rPr>
              <a:t>(X,F), </a:t>
            </a:r>
            <a:r>
              <a:rPr lang="en-US" sz="2400" dirty="0" err="1" smtClean="0">
                <a:solidFill>
                  <a:schemeClr val="bg1"/>
                </a:solidFill>
              </a:rPr>
              <a:t>motherOF</a:t>
            </a:r>
            <a:r>
              <a:rPr lang="en-US" sz="2400" dirty="0" smtClean="0">
                <a:solidFill>
                  <a:schemeClr val="bg1"/>
                </a:solidFill>
              </a:rPr>
              <a:t>(Y,M), </a:t>
            </a:r>
            <a:r>
              <a:rPr lang="en-US" sz="2400" dirty="0" err="1" smtClean="0">
                <a:solidFill>
                  <a:schemeClr val="bg1"/>
                </a:solidFill>
              </a:rPr>
              <a:t>fatherOf</a:t>
            </a:r>
            <a:r>
              <a:rPr lang="en-US" sz="2400" dirty="0" smtClean="0">
                <a:solidFill>
                  <a:schemeClr val="bg1"/>
                </a:solidFill>
              </a:rPr>
              <a:t>(Y,F), not(X=Y).</a:t>
            </a:r>
          </a:p>
          <a:p>
            <a:pPr eaLnBrk="1" hangingPunct="1">
              <a:lnSpc>
                <a:spcPct val="80000"/>
              </a:lnSpc>
              <a:buFontTx/>
              <a:buNone/>
            </a:pPr>
            <a:endParaRPr lang="en-US" sz="2400" dirty="0" smtClean="0">
              <a:solidFill>
                <a:srgbClr val="0066FF"/>
              </a:solidFill>
            </a:endParaRPr>
          </a:p>
          <a:p>
            <a:pPr eaLnBrk="1" hangingPunct="1">
              <a:lnSpc>
                <a:spcPct val="80000"/>
              </a:lnSpc>
            </a:pPr>
            <a:endParaRPr lang="en-US" sz="24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p:cNvSpPr>
            <a:spLocks noGrp="1"/>
          </p:cNvSpPr>
          <p:nvPr>
            <p:ph type="sldNum" sz="quarter" idx="12"/>
          </p:nvPr>
        </p:nvSpPr>
        <p:spPr>
          <a:noFill/>
        </p:spPr>
        <p:txBody>
          <a:bodyPr/>
          <a:lstStyle/>
          <a:p>
            <a:fld id="{9CF59C2A-33C8-4098-973C-EE2686FAE39C}" type="slidenum">
              <a:rPr lang="en-US" smtClean="0"/>
              <a:pPr/>
              <a:t>25</a:t>
            </a:fld>
            <a:endParaRPr lang="en-US" smtClean="0"/>
          </a:p>
        </p:txBody>
      </p:sp>
      <p:sp>
        <p:nvSpPr>
          <p:cNvPr id="25603" name="Rectangle 2"/>
          <p:cNvSpPr>
            <a:spLocks noGrp="1" noChangeArrowheads="1"/>
          </p:cNvSpPr>
          <p:nvPr>
            <p:ph sz="half" idx="4294967295"/>
          </p:nvPr>
        </p:nvSpPr>
        <p:spPr>
          <a:xfrm>
            <a:off x="0" y="457200"/>
            <a:ext cx="4038600" cy="5668963"/>
          </a:xfrm>
        </p:spPr>
        <p:txBody>
          <a:bodyPr/>
          <a:lstStyle/>
          <a:p>
            <a:pPr eaLnBrk="1" hangingPunct="1">
              <a:buFontTx/>
              <a:buNone/>
            </a:pPr>
            <a:r>
              <a:rPr lang="en-US" smtClean="0"/>
              <a:t>backtrack two levels</a:t>
            </a:r>
          </a:p>
          <a:p>
            <a:pPr eaLnBrk="1" hangingPunct="1">
              <a:buFontTx/>
              <a:buNone/>
            </a:pPr>
            <a:endParaRPr lang="en-US" smtClean="0"/>
          </a:p>
          <a:p>
            <a:pPr eaLnBrk="1" hangingPunct="1">
              <a:buFontTx/>
              <a:buNone/>
            </a:pPr>
            <a:r>
              <a:rPr lang="en-US" smtClean="0">
                <a:solidFill>
                  <a:srgbClr val="0066FF"/>
                </a:solidFill>
              </a:rPr>
              <a:t>grandmotherOf(tom,A).</a:t>
            </a:r>
          </a:p>
          <a:p>
            <a:pPr eaLnBrk="1" hangingPunct="1">
              <a:buFontTx/>
              <a:buNone/>
            </a:pPr>
            <a:endParaRPr lang="en-US" smtClean="0">
              <a:solidFill>
                <a:srgbClr val="0066FF"/>
              </a:solidFill>
            </a:endParaRPr>
          </a:p>
          <a:p>
            <a:pPr eaLnBrk="1" hangingPunct="1">
              <a:buFontTx/>
              <a:buNone/>
            </a:pPr>
            <a:r>
              <a:rPr lang="en-US" smtClean="0"/>
              <a:t>goals:</a:t>
            </a:r>
          </a:p>
          <a:p>
            <a:pPr eaLnBrk="1" hangingPunct="1">
              <a:buFontTx/>
              <a:buNone/>
            </a:pPr>
            <a:r>
              <a:rPr lang="en-US" sz="3200" smtClean="0">
                <a:solidFill>
                  <a:schemeClr val="hlink"/>
                </a:solidFill>
              </a:rPr>
              <a:t>motherOf(F,GM), fatherOf(tom,F).</a:t>
            </a:r>
          </a:p>
          <a:p>
            <a:pPr eaLnBrk="1" hangingPunct="1">
              <a:buFontTx/>
              <a:buNone/>
            </a:pPr>
            <a:endParaRPr lang="en-US" sz="1200" smtClean="0"/>
          </a:p>
          <a:p>
            <a:pPr eaLnBrk="1" hangingPunct="1">
              <a:buFontTx/>
              <a:buNone/>
            </a:pPr>
            <a:endParaRPr lang="en-US" smtClean="0">
              <a:solidFill>
                <a:srgbClr val="0066FF"/>
              </a:solidFill>
            </a:endParaRPr>
          </a:p>
          <a:p>
            <a:pPr eaLnBrk="1" hangingPunct="1">
              <a:buFontTx/>
              <a:buNone/>
            </a:pPr>
            <a:endParaRPr lang="en-US" smtClean="0"/>
          </a:p>
          <a:p>
            <a:pPr eaLnBrk="1" hangingPunct="1">
              <a:buFontTx/>
              <a:buNone/>
            </a:pPr>
            <a:endParaRPr lang="en-US" sz="4400" smtClean="0">
              <a:solidFill>
                <a:srgbClr val="0066FF"/>
              </a:solidFill>
            </a:endParaRPr>
          </a:p>
          <a:p>
            <a:pPr eaLnBrk="1" hangingPunct="1"/>
            <a:endParaRPr lang="en-US" smtClean="0"/>
          </a:p>
        </p:txBody>
      </p:sp>
      <p:sp>
        <p:nvSpPr>
          <p:cNvPr id="25604" name="Rectangle 3"/>
          <p:cNvSpPr>
            <a:spLocks noGrp="1" noChangeArrowheads="1"/>
          </p:cNvSpPr>
          <p:nvPr>
            <p:ph sz="half" idx="4294967295"/>
          </p:nvPr>
        </p:nvSpPr>
        <p:spPr>
          <a:xfrm>
            <a:off x="5105400" y="381000"/>
            <a:ext cx="4038600" cy="5745163"/>
          </a:xfrm>
          <a:solidFill>
            <a:schemeClr val="accent1"/>
          </a:solidFill>
          <a:ln w="12700">
            <a:solidFill>
              <a:schemeClr val="tx1"/>
            </a:solidFill>
          </a:ln>
        </p:spPr>
        <p:txBody>
          <a:bodyPr/>
          <a:lstStyle/>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tom,dick</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dick,harry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jane,harry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tom,judy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dick,mary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jane,mary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(M,GM) , </a:t>
            </a:r>
            <a:r>
              <a:rPr lang="en-US" sz="2400" dirty="0" err="1" smtClean="0">
                <a:solidFill>
                  <a:schemeClr val="bg1"/>
                </a:solidFill>
              </a:rPr>
              <a:t>motherOf</a:t>
            </a:r>
            <a:r>
              <a:rPr lang="en-US" sz="2400" dirty="0" smtClean="0">
                <a:solidFill>
                  <a:schemeClr val="bg1"/>
                </a:solidFill>
              </a:rPr>
              <a:t>(X,M).</a:t>
            </a:r>
          </a:p>
          <a:p>
            <a:pPr eaLnBrk="1" hangingPunct="1">
              <a:lnSpc>
                <a:spcPct val="80000"/>
              </a:lnSpc>
              <a:buFontTx/>
              <a:buNone/>
            </a:pPr>
            <a:r>
              <a:rPr lang="en-US" sz="2400" dirty="0" err="1" smtClean="0">
                <a:solidFill>
                  <a:srgbClr val="C00000"/>
                </a:solidFill>
              </a:rPr>
              <a:t>grandmotherOf</a:t>
            </a:r>
            <a:r>
              <a:rPr lang="en-US" sz="2400" dirty="0" smtClean="0">
                <a:solidFill>
                  <a:srgbClr val="C00000"/>
                </a:solidFill>
              </a:rPr>
              <a:t>(X,GM) :- </a:t>
            </a:r>
            <a:r>
              <a:rPr lang="en-US" sz="2400" dirty="0" err="1" smtClean="0">
                <a:solidFill>
                  <a:srgbClr val="C00000"/>
                </a:solidFill>
              </a:rPr>
              <a:t>motherOf</a:t>
            </a:r>
            <a:r>
              <a:rPr lang="en-US" sz="2400" dirty="0" smtClean="0">
                <a:solidFill>
                  <a:srgbClr val="C00000"/>
                </a:solidFill>
              </a:rPr>
              <a:t>(F,GM) , </a:t>
            </a:r>
            <a:r>
              <a:rPr lang="en-US" sz="2400" dirty="0" err="1" smtClean="0">
                <a:solidFill>
                  <a:srgbClr val="C00000"/>
                </a:solidFill>
              </a:rPr>
              <a:t>fatherOf</a:t>
            </a:r>
            <a:r>
              <a:rPr lang="en-US" sz="2400" dirty="0" smtClean="0">
                <a:solidFill>
                  <a:srgbClr val="C00000"/>
                </a:solidFill>
              </a:rPr>
              <a:t>(X,F).</a:t>
            </a:r>
          </a:p>
          <a:p>
            <a:pPr eaLnBrk="1" hangingPunct="1">
              <a:lnSpc>
                <a:spcPct val="80000"/>
              </a:lnSpc>
              <a:buFontTx/>
              <a:buNone/>
            </a:pPr>
            <a:r>
              <a:rPr lang="en-US" sz="2400" dirty="0" err="1" smtClean="0">
                <a:solidFill>
                  <a:schemeClr val="bg1"/>
                </a:solidFill>
              </a:rPr>
              <a:t>siblingOf</a:t>
            </a:r>
            <a:r>
              <a:rPr lang="en-US" sz="2400" dirty="0" smtClean="0">
                <a:solidFill>
                  <a:schemeClr val="bg1"/>
                </a:solidFill>
              </a:rPr>
              <a:t>(X,Y) :-  </a:t>
            </a:r>
            <a:r>
              <a:rPr lang="en-US" sz="2400" dirty="0" err="1" smtClean="0">
                <a:solidFill>
                  <a:schemeClr val="bg1"/>
                </a:solidFill>
              </a:rPr>
              <a:t>motherOf</a:t>
            </a:r>
            <a:r>
              <a:rPr lang="en-US" sz="2400" dirty="0" smtClean="0">
                <a:solidFill>
                  <a:schemeClr val="bg1"/>
                </a:solidFill>
              </a:rPr>
              <a:t>(X,M), </a:t>
            </a:r>
            <a:r>
              <a:rPr lang="en-US" sz="2400" dirty="0" err="1" smtClean="0">
                <a:solidFill>
                  <a:schemeClr val="bg1"/>
                </a:solidFill>
              </a:rPr>
              <a:t>fatherOf</a:t>
            </a:r>
            <a:r>
              <a:rPr lang="en-US" sz="2400" dirty="0" smtClean="0">
                <a:solidFill>
                  <a:schemeClr val="bg1"/>
                </a:solidFill>
              </a:rPr>
              <a:t>(X,F), </a:t>
            </a:r>
            <a:r>
              <a:rPr lang="en-US" sz="2400" dirty="0" err="1" smtClean="0">
                <a:solidFill>
                  <a:schemeClr val="bg1"/>
                </a:solidFill>
              </a:rPr>
              <a:t>motherOF</a:t>
            </a:r>
            <a:r>
              <a:rPr lang="en-US" sz="2400" dirty="0" smtClean="0">
                <a:solidFill>
                  <a:schemeClr val="bg1"/>
                </a:solidFill>
              </a:rPr>
              <a:t>(Y,M), </a:t>
            </a:r>
            <a:r>
              <a:rPr lang="en-US" sz="2400" dirty="0" err="1" smtClean="0">
                <a:solidFill>
                  <a:schemeClr val="bg1"/>
                </a:solidFill>
              </a:rPr>
              <a:t>fatherOf</a:t>
            </a:r>
            <a:r>
              <a:rPr lang="en-US" sz="2400" dirty="0" smtClean="0">
                <a:solidFill>
                  <a:schemeClr val="bg1"/>
                </a:solidFill>
              </a:rPr>
              <a:t>(Y,F), not(X=Y).</a:t>
            </a:r>
          </a:p>
          <a:p>
            <a:pPr eaLnBrk="1" hangingPunct="1">
              <a:lnSpc>
                <a:spcPct val="80000"/>
              </a:lnSpc>
              <a:buFontTx/>
              <a:buNone/>
            </a:pPr>
            <a:endParaRPr lang="en-US" sz="2400" dirty="0" smtClean="0">
              <a:solidFill>
                <a:srgbClr val="0066FF"/>
              </a:solidFill>
            </a:endParaRPr>
          </a:p>
          <a:p>
            <a:pPr eaLnBrk="1" hangingPunct="1">
              <a:lnSpc>
                <a:spcPct val="80000"/>
              </a:lnSpc>
            </a:pPr>
            <a:endParaRPr lang="en-US" sz="24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p:cNvSpPr>
            <a:spLocks noGrp="1"/>
          </p:cNvSpPr>
          <p:nvPr>
            <p:ph type="sldNum" sz="quarter" idx="12"/>
          </p:nvPr>
        </p:nvSpPr>
        <p:spPr>
          <a:noFill/>
        </p:spPr>
        <p:txBody>
          <a:bodyPr/>
          <a:lstStyle/>
          <a:p>
            <a:fld id="{D0CB0756-02A0-446E-855E-38D6A5EB4F95}" type="slidenum">
              <a:rPr lang="en-US" smtClean="0"/>
              <a:pPr/>
              <a:t>26</a:t>
            </a:fld>
            <a:endParaRPr lang="en-US" smtClean="0"/>
          </a:p>
        </p:txBody>
      </p:sp>
      <p:sp>
        <p:nvSpPr>
          <p:cNvPr id="26627" name="Rectangle 2"/>
          <p:cNvSpPr>
            <a:spLocks noGrp="1" noChangeArrowheads="1"/>
          </p:cNvSpPr>
          <p:nvPr>
            <p:ph sz="half" idx="4294967295"/>
          </p:nvPr>
        </p:nvSpPr>
        <p:spPr>
          <a:xfrm>
            <a:off x="0" y="457200"/>
            <a:ext cx="4038600" cy="5668963"/>
          </a:xfrm>
        </p:spPr>
        <p:txBody>
          <a:bodyPr/>
          <a:lstStyle/>
          <a:p>
            <a:pPr eaLnBrk="1" hangingPunct="1">
              <a:lnSpc>
                <a:spcPct val="90000"/>
              </a:lnSpc>
              <a:buFontTx/>
              <a:buNone/>
            </a:pPr>
            <a:endParaRPr lang="en-US" sz="3200" smtClean="0">
              <a:solidFill>
                <a:schemeClr val="hlink"/>
              </a:solidFill>
            </a:endParaRPr>
          </a:p>
          <a:p>
            <a:pPr eaLnBrk="1" hangingPunct="1">
              <a:lnSpc>
                <a:spcPct val="90000"/>
              </a:lnSpc>
              <a:buFontTx/>
              <a:buNone/>
            </a:pPr>
            <a:r>
              <a:rPr lang="en-US" sz="3200" smtClean="0">
                <a:solidFill>
                  <a:srgbClr val="FF6699"/>
                </a:solidFill>
              </a:rPr>
              <a:t>motherOf(F,GM), fatherOf(tom,F).</a:t>
            </a:r>
          </a:p>
          <a:p>
            <a:pPr eaLnBrk="1" hangingPunct="1">
              <a:lnSpc>
                <a:spcPct val="90000"/>
              </a:lnSpc>
              <a:buFontTx/>
              <a:buNone/>
            </a:pPr>
            <a:endParaRPr lang="en-US" sz="3200" smtClean="0">
              <a:solidFill>
                <a:srgbClr val="FF6699"/>
              </a:solidFill>
            </a:endParaRPr>
          </a:p>
          <a:p>
            <a:pPr eaLnBrk="1" hangingPunct="1">
              <a:lnSpc>
                <a:spcPct val="90000"/>
              </a:lnSpc>
              <a:buFontTx/>
              <a:buNone/>
            </a:pPr>
            <a:r>
              <a:rPr lang="en-US" sz="3200" smtClean="0"/>
              <a:t>F = tom</a:t>
            </a:r>
          </a:p>
          <a:p>
            <a:pPr eaLnBrk="1" hangingPunct="1">
              <a:lnSpc>
                <a:spcPct val="90000"/>
              </a:lnSpc>
              <a:buFontTx/>
              <a:buNone/>
            </a:pPr>
            <a:r>
              <a:rPr lang="en-US" sz="3200" smtClean="0"/>
              <a:t>GM = judy</a:t>
            </a:r>
          </a:p>
          <a:p>
            <a:pPr eaLnBrk="1" hangingPunct="1">
              <a:lnSpc>
                <a:spcPct val="90000"/>
              </a:lnSpc>
              <a:buFontTx/>
              <a:buNone/>
            </a:pPr>
            <a:endParaRPr lang="en-US" sz="3200" smtClean="0"/>
          </a:p>
          <a:p>
            <a:pPr eaLnBrk="1" hangingPunct="1">
              <a:lnSpc>
                <a:spcPct val="90000"/>
              </a:lnSpc>
              <a:buFontTx/>
              <a:buNone/>
            </a:pPr>
            <a:r>
              <a:rPr lang="en-US" sz="3200" smtClean="0"/>
              <a:t>new goal:</a:t>
            </a:r>
          </a:p>
          <a:p>
            <a:pPr eaLnBrk="1" hangingPunct="1">
              <a:lnSpc>
                <a:spcPct val="90000"/>
              </a:lnSpc>
              <a:buFontTx/>
              <a:buNone/>
            </a:pPr>
            <a:r>
              <a:rPr lang="en-US" sz="3200" smtClean="0">
                <a:solidFill>
                  <a:schemeClr val="hlink"/>
                </a:solidFill>
              </a:rPr>
              <a:t>fatherOf(tom,tom)</a:t>
            </a:r>
          </a:p>
          <a:p>
            <a:pPr eaLnBrk="1" hangingPunct="1">
              <a:lnSpc>
                <a:spcPct val="90000"/>
              </a:lnSpc>
              <a:buFontTx/>
              <a:buNone/>
            </a:pPr>
            <a:r>
              <a:rPr lang="en-US" sz="3200" smtClean="0"/>
              <a:t>FAIL</a:t>
            </a:r>
          </a:p>
          <a:p>
            <a:pPr eaLnBrk="1" hangingPunct="1">
              <a:lnSpc>
                <a:spcPct val="90000"/>
              </a:lnSpc>
              <a:buFontTx/>
              <a:buNone/>
            </a:pPr>
            <a:endParaRPr lang="en-US" sz="1200" smtClean="0"/>
          </a:p>
          <a:p>
            <a:pPr eaLnBrk="1" hangingPunct="1">
              <a:lnSpc>
                <a:spcPct val="90000"/>
              </a:lnSpc>
              <a:buFontTx/>
              <a:buNone/>
            </a:pPr>
            <a:endParaRPr lang="en-US" smtClean="0">
              <a:solidFill>
                <a:srgbClr val="0066FF"/>
              </a:solidFill>
            </a:endParaRPr>
          </a:p>
          <a:p>
            <a:pPr eaLnBrk="1" hangingPunct="1">
              <a:lnSpc>
                <a:spcPct val="90000"/>
              </a:lnSpc>
              <a:buFontTx/>
              <a:buNone/>
            </a:pPr>
            <a:endParaRPr lang="en-US" smtClean="0"/>
          </a:p>
          <a:p>
            <a:pPr eaLnBrk="1" hangingPunct="1">
              <a:lnSpc>
                <a:spcPct val="90000"/>
              </a:lnSpc>
              <a:buFontTx/>
              <a:buNone/>
            </a:pPr>
            <a:endParaRPr lang="en-US" sz="4400" smtClean="0">
              <a:solidFill>
                <a:srgbClr val="0066FF"/>
              </a:solidFill>
            </a:endParaRPr>
          </a:p>
          <a:p>
            <a:pPr eaLnBrk="1" hangingPunct="1">
              <a:lnSpc>
                <a:spcPct val="90000"/>
              </a:lnSpc>
            </a:pPr>
            <a:endParaRPr lang="en-US" smtClean="0"/>
          </a:p>
        </p:txBody>
      </p:sp>
      <p:sp>
        <p:nvSpPr>
          <p:cNvPr id="26628" name="Rectangle 3"/>
          <p:cNvSpPr>
            <a:spLocks noGrp="1" noChangeArrowheads="1"/>
          </p:cNvSpPr>
          <p:nvPr>
            <p:ph sz="half" idx="4294967295"/>
          </p:nvPr>
        </p:nvSpPr>
        <p:spPr>
          <a:xfrm>
            <a:off x="5105400" y="381000"/>
            <a:ext cx="4038600" cy="5745163"/>
          </a:xfrm>
          <a:solidFill>
            <a:schemeClr val="accent1"/>
          </a:solidFill>
          <a:ln w="12700">
            <a:solidFill>
              <a:schemeClr val="tx1"/>
            </a:solidFill>
          </a:ln>
        </p:spPr>
        <p:txBody>
          <a:bodyPr/>
          <a:lstStyle/>
          <a:p>
            <a:pPr eaLnBrk="1" hangingPunct="1">
              <a:lnSpc>
                <a:spcPct val="80000"/>
              </a:lnSpc>
              <a:buFontTx/>
              <a:buNone/>
            </a:pPr>
            <a:r>
              <a:rPr lang="en-US" sz="2400" dirty="0" err="1" smtClean="0"/>
              <a:t>fatherOf</a:t>
            </a:r>
            <a:r>
              <a:rPr lang="en-US" sz="2400" dirty="0" smtClean="0"/>
              <a:t>(</a:t>
            </a:r>
            <a:r>
              <a:rPr lang="en-US" sz="2400" dirty="0" err="1" smtClean="0"/>
              <a:t>tom,dick</a:t>
            </a:r>
            <a:r>
              <a:rPr lang="en-US" sz="2400" dirty="0" smtClean="0"/>
              <a:t>).</a:t>
            </a:r>
          </a:p>
          <a:p>
            <a:pPr eaLnBrk="1" hangingPunct="1">
              <a:lnSpc>
                <a:spcPct val="80000"/>
              </a:lnSpc>
              <a:buFontTx/>
              <a:buNone/>
            </a:pPr>
            <a:r>
              <a:rPr lang="en-US" sz="2400" dirty="0" err="1" smtClean="0"/>
              <a:t>fatherOf</a:t>
            </a:r>
            <a:r>
              <a:rPr lang="en-US" sz="2400" dirty="0" smtClean="0"/>
              <a:t>(</a:t>
            </a:r>
            <a:r>
              <a:rPr lang="en-US" sz="2400" dirty="0" err="1" smtClean="0"/>
              <a:t>dick,harry</a:t>
            </a:r>
            <a:r>
              <a:rPr lang="en-US" sz="2400" dirty="0" smtClean="0"/>
              <a:t>).</a:t>
            </a:r>
          </a:p>
          <a:p>
            <a:pPr eaLnBrk="1" hangingPunct="1">
              <a:lnSpc>
                <a:spcPct val="80000"/>
              </a:lnSpc>
              <a:buFontTx/>
              <a:buNone/>
            </a:pPr>
            <a:r>
              <a:rPr lang="en-US" sz="2400" dirty="0" err="1" smtClean="0"/>
              <a:t>fatherOf</a:t>
            </a:r>
            <a:r>
              <a:rPr lang="en-US" sz="2400" dirty="0" smtClean="0"/>
              <a:t>(</a:t>
            </a:r>
            <a:r>
              <a:rPr lang="en-US" sz="2400" dirty="0" err="1" smtClean="0"/>
              <a:t>jane,harry</a:t>
            </a:r>
            <a:r>
              <a:rPr lang="en-US" sz="2400" dirty="0" smtClean="0"/>
              <a:t>).</a:t>
            </a:r>
          </a:p>
          <a:p>
            <a:pPr eaLnBrk="1" hangingPunct="1">
              <a:lnSpc>
                <a:spcPct val="80000"/>
              </a:lnSpc>
              <a:buFontTx/>
              <a:buNone/>
            </a:pPr>
            <a:r>
              <a:rPr lang="en-US" sz="2400" dirty="0" err="1" smtClean="0">
                <a:solidFill>
                  <a:srgbClr val="C00000"/>
                </a:solidFill>
              </a:rPr>
              <a:t>motherOf</a:t>
            </a:r>
            <a:r>
              <a:rPr lang="en-US" sz="2400" dirty="0" smtClean="0">
                <a:solidFill>
                  <a:srgbClr val="C00000"/>
                </a:solidFill>
              </a:rPr>
              <a:t>(</a:t>
            </a:r>
            <a:r>
              <a:rPr lang="en-US" sz="2400" dirty="0" err="1" smtClean="0">
                <a:solidFill>
                  <a:srgbClr val="C00000"/>
                </a:solidFill>
              </a:rPr>
              <a:t>tom,judy</a:t>
            </a:r>
            <a:r>
              <a:rPr lang="en-US" sz="2400" dirty="0" smtClean="0">
                <a:solidFill>
                  <a:srgbClr val="C00000"/>
                </a:solidFill>
              </a:rPr>
              <a:t>).</a:t>
            </a:r>
          </a:p>
          <a:p>
            <a:pPr eaLnBrk="1" hangingPunct="1">
              <a:lnSpc>
                <a:spcPct val="80000"/>
              </a:lnSpc>
              <a:buFontTx/>
              <a:buNone/>
            </a:pPr>
            <a:r>
              <a:rPr lang="en-US" sz="2400" dirty="0" err="1" smtClean="0"/>
              <a:t>motherOf</a:t>
            </a:r>
            <a:r>
              <a:rPr lang="en-US" sz="2400" dirty="0" smtClean="0"/>
              <a:t>(</a:t>
            </a:r>
            <a:r>
              <a:rPr lang="en-US" sz="2400" dirty="0" err="1" smtClean="0"/>
              <a:t>dick,mary</a:t>
            </a:r>
            <a:r>
              <a:rPr lang="en-US" sz="2400" dirty="0" smtClean="0"/>
              <a:t>).</a:t>
            </a:r>
          </a:p>
          <a:p>
            <a:pPr eaLnBrk="1" hangingPunct="1">
              <a:lnSpc>
                <a:spcPct val="80000"/>
              </a:lnSpc>
              <a:buFontTx/>
              <a:buNone/>
            </a:pPr>
            <a:r>
              <a:rPr lang="en-US" sz="2400" dirty="0" err="1" smtClean="0"/>
              <a:t>motherOf</a:t>
            </a:r>
            <a:r>
              <a:rPr lang="en-US" sz="2400" dirty="0" smtClean="0"/>
              <a:t>(</a:t>
            </a:r>
            <a:r>
              <a:rPr lang="en-US" sz="2400" dirty="0" err="1" smtClean="0"/>
              <a:t>jane,mary</a:t>
            </a:r>
            <a:r>
              <a:rPr lang="en-US" sz="2400" dirty="0" smtClean="0"/>
              <a:t>).</a:t>
            </a:r>
          </a:p>
          <a:p>
            <a:pPr eaLnBrk="1" hangingPunct="1">
              <a:lnSpc>
                <a:spcPct val="80000"/>
              </a:lnSpc>
              <a:buFontTx/>
              <a:buNone/>
            </a:pPr>
            <a:r>
              <a:rPr lang="en-US" sz="2400" dirty="0" err="1" smtClean="0"/>
              <a:t>grandmotherOf</a:t>
            </a:r>
            <a:r>
              <a:rPr lang="en-US" sz="2400" dirty="0" smtClean="0"/>
              <a:t>(X,GM) :- </a:t>
            </a:r>
            <a:r>
              <a:rPr lang="en-US" sz="2400" dirty="0" err="1" smtClean="0"/>
              <a:t>motherOf</a:t>
            </a:r>
            <a:r>
              <a:rPr lang="en-US" sz="2400" dirty="0" smtClean="0"/>
              <a:t>(M,GM) , </a:t>
            </a:r>
            <a:r>
              <a:rPr lang="en-US" sz="2400" dirty="0" err="1" smtClean="0"/>
              <a:t>motherOf</a:t>
            </a:r>
            <a:r>
              <a:rPr lang="en-US" sz="2400" dirty="0" smtClean="0"/>
              <a:t>(X,M).</a:t>
            </a:r>
          </a:p>
          <a:p>
            <a:pPr eaLnBrk="1" hangingPunct="1">
              <a:lnSpc>
                <a:spcPct val="80000"/>
              </a:lnSpc>
              <a:buFontTx/>
              <a:buNone/>
            </a:pPr>
            <a:r>
              <a:rPr lang="en-US" sz="2400" dirty="0" err="1" smtClean="0"/>
              <a:t>grandmotherOf</a:t>
            </a:r>
            <a:r>
              <a:rPr lang="en-US" sz="2400" dirty="0" smtClean="0"/>
              <a:t>(X,GM) :- </a:t>
            </a:r>
            <a:r>
              <a:rPr lang="en-US" sz="2400" dirty="0" err="1" smtClean="0"/>
              <a:t>motherOf</a:t>
            </a:r>
            <a:r>
              <a:rPr lang="en-US" sz="2400" dirty="0" smtClean="0"/>
              <a:t>(F,GM) , </a:t>
            </a:r>
            <a:r>
              <a:rPr lang="en-US" sz="2400" dirty="0" err="1" smtClean="0"/>
              <a:t>fatherOf</a:t>
            </a:r>
            <a:r>
              <a:rPr lang="en-US" sz="2400" dirty="0" smtClean="0"/>
              <a:t>(X,F).</a:t>
            </a:r>
          </a:p>
          <a:p>
            <a:pPr eaLnBrk="1" hangingPunct="1">
              <a:lnSpc>
                <a:spcPct val="80000"/>
              </a:lnSpc>
              <a:buFontTx/>
              <a:buNone/>
            </a:pPr>
            <a:r>
              <a:rPr lang="en-US" sz="2400" dirty="0" err="1" smtClean="0"/>
              <a:t>siblingOf</a:t>
            </a:r>
            <a:r>
              <a:rPr lang="en-US" sz="2400" dirty="0" smtClean="0"/>
              <a:t>(X,Y) :-  </a:t>
            </a:r>
            <a:r>
              <a:rPr lang="en-US" sz="2400" dirty="0" err="1" smtClean="0"/>
              <a:t>motherOf</a:t>
            </a:r>
            <a:r>
              <a:rPr lang="en-US" sz="2400" dirty="0" smtClean="0"/>
              <a:t>(X,M), </a:t>
            </a:r>
            <a:r>
              <a:rPr lang="en-US" sz="2400" dirty="0" err="1" smtClean="0"/>
              <a:t>fatherOf</a:t>
            </a:r>
            <a:r>
              <a:rPr lang="en-US" sz="2400" dirty="0" smtClean="0"/>
              <a:t>(X,F), </a:t>
            </a:r>
            <a:r>
              <a:rPr lang="en-US" sz="2400" dirty="0" err="1" smtClean="0"/>
              <a:t>motherOF</a:t>
            </a:r>
            <a:r>
              <a:rPr lang="en-US" sz="2400" dirty="0" smtClean="0"/>
              <a:t>(Y,M), </a:t>
            </a:r>
            <a:r>
              <a:rPr lang="en-US" sz="2400" dirty="0" err="1" smtClean="0"/>
              <a:t>fatherOf</a:t>
            </a:r>
            <a:r>
              <a:rPr lang="en-US" sz="2400" dirty="0" smtClean="0"/>
              <a:t>(Y,F), not(X=Y).</a:t>
            </a:r>
          </a:p>
          <a:p>
            <a:pPr eaLnBrk="1" hangingPunct="1">
              <a:lnSpc>
                <a:spcPct val="80000"/>
              </a:lnSpc>
              <a:buFontTx/>
              <a:buNone/>
            </a:pPr>
            <a:endParaRPr lang="en-US" sz="2400" dirty="0" smtClean="0">
              <a:solidFill>
                <a:srgbClr val="0066FF"/>
              </a:solidFill>
            </a:endParaRPr>
          </a:p>
          <a:p>
            <a:pPr eaLnBrk="1" hangingPunct="1">
              <a:lnSpc>
                <a:spcPct val="80000"/>
              </a:lnSpc>
            </a:pPr>
            <a:endParaRPr lang="en-US" sz="24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p:cNvSpPr>
            <a:spLocks noGrp="1"/>
          </p:cNvSpPr>
          <p:nvPr>
            <p:ph type="sldNum" sz="quarter" idx="12"/>
          </p:nvPr>
        </p:nvSpPr>
        <p:spPr>
          <a:noFill/>
        </p:spPr>
        <p:txBody>
          <a:bodyPr/>
          <a:lstStyle/>
          <a:p>
            <a:fld id="{5A5FCB51-504E-47A7-B236-CAB714672055}" type="slidenum">
              <a:rPr lang="en-US" smtClean="0"/>
              <a:pPr/>
              <a:t>27</a:t>
            </a:fld>
            <a:endParaRPr lang="en-US" smtClean="0"/>
          </a:p>
        </p:txBody>
      </p:sp>
      <p:sp>
        <p:nvSpPr>
          <p:cNvPr id="27651" name="Rectangle 2"/>
          <p:cNvSpPr>
            <a:spLocks noGrp="1" noChangeArrowheads="1"/>
          </p:cNvSpPr>
          <p:nvPr>
            <p:ph sz="half" idx="4294967295"/>
          </p:nvPr>
        </p:nvSpPr>
        <p:spPr>
          <a:xfrm>
            <a:off x="0" y="457200"/>
            <a:ext cx="4038600" cy="5668963"/>
          </a:xfrm>
        </p:spPr>
        <p:txBody>
          <a:bodyPr/>
          <a:lstStyle/>
          <a:p>
            <a:pPr eaLnBrk="1" hangingPunct="1">
              <a:buFontTx/>
              <a:buNone/>
            </a:pPr>
            <a:r>
              <a:rPr lang="en-US" smtClean="0"/>
              <a:t>backtrack</a:t>
            </a:r>
          </a:p>
          <a:p>
            <a:pPr eaLnBrk="1" hangingPunct="1">
              <a:buFontTx/>
              <a:buNone/>
            </a:pPr>
            <a:endParaRPr lang="en-US" smtClean="0"/>
          </a:p>
          <a:p>
            <a:pPr eaLnBrk="1" hangingPunct="1">
              <a:buFontTx/>
              <a:buNone/>
            </a:pPr>
            <a:r>
              <a:rPr lang="en-US" smtClean="0">
                <a:solidFill>
                  <a:srgbClr val="FF6699"/>
                </a:solidFill>
              </a:rPr>
              <a:t>motherOf(F,GM), fatherOf(tom,F).</a:t>
            </a:r>
          </a:p>
          <a:p>
            <a:pPr eaLnBrk="1" hangingPunct="1">
              <a:buFontTx/>
              <a:buNone/>
            </a:pPr>
            <a:endParaRPr lang="en-US" smtClean="0">
              <a:solidFill>
                <a:srgbClr val="FF6699"/>
              </a:solidFill>
            </a:endParaRPr>
          </a:p>
          <a:p>
            <a:pPr eaLnBrk="1" hangingPunct="1">
              <a:buFontTx/>
              <a:buNone/>
            </a:pPr>
            <a:r>
              <a:rPr lang="en-US" smtClean="0"/>
              <a:t>F = dick</a:t>
            </a:r>
          </a:p>
          <a:p>
            <a:pPr eaLnBrk="1" hangingPunct="1">
              <a:buFontTx/>
              <a:buNone/>
            </a:pPr>
            <a:r>
              <a:rPr lang="en-US" smtClean="0"/>
              <a:t>GM = mary</a:t>
            </a:r>
          </a:p>
          <a:p>
            <a:pPr eaLnBrk="1" hangingPunct="1">
              <a:buFontTx/>
              <a:buNone/>
            </a:pPr>
            <a:endParaRPr lang="en-US" smtClean="0"/>
          </a:p>
          <a:p>
            <a:pPr eaLnBrk="1" hangingPunct="1">
              <a:buFontTx/>
              <a:buNone/>
            </a:pPr>
            <a:r>
              <a:rPr lang="en-US" smtClean="0"/>
              <a:t>new goal:</a:t>
            </a:r>
          </a:p>
          <a:p>
            <a:pPr eaLnBrk="1" hangingPunct="1">
              <a:buFontTx/>
              <a:buNone/>
            </a:pPr>
            <a:r>
              <a:rPr lang="en-US" smtClean="0">
                <a:solidFill>
                  <a:schemeClr val="hlink"/>
                </a:solidFill>
              </a:rPr>
              <a:t>fatherOf(tom,dick)</a:t>
            </a:r>
          </a:p>
          <a:p>
            <a:pPr eaLnBrk="1" hangingPunct="1">
              <a:buFontTx/>
              <a:buNone/>
            </a:pPr>
            <a:r>
              <a:rPr lang="en-US" smtClean="0"/>
              <a:t>Succeeds</a:t>
            </a:r>
          </a:p>
          <a:p>
            <a:pPr eaLnBrk="1" hangingPunct="1">
              <a:buFontTx/>
              <a:buNone/>
            </a:pPr>
            <a:endParaRPr lang="en-US" sz="1000" smtClean="0"/>
          </a:p>
          <a:p>
            <a:pPr eaLnBrk="1" hangingPunct="1">
              <a:buFontTx/>
              <a:buNone/>
            </a:pPr>
            <a:endParaRPr lang="en-US" sz="2400" smtClean="0">
              <a:solidFill>
                <a:srgbClr val="0066FF"/>
              </a:solidFill>
            </a:endParaRPr>
          </a:p>
          <a:p>
            <a:pPr eaLnBrk="1" hangingPunct="1">
              <a:buFontTx/>
              <a:buNone/>
            </a:pPr>
            <a:endParaRPr lang="en-US" sz="2400" smtClean="0"/>
          </a:p>
          <a:p>
            <a:pPr eaLnBrk="1" hangingPunct="1">
              <a:buFontTx/>
              <a:buNone/>
            </a:pPr>
            <a:endParaRPr lang="en-US" sz="4000" smtClean="0">
              <a:solidFill>
                <a:srgbClr val="0066FF"/>
              </a:solidFill>
            </a:endParaRPr>
          </a:p>
          <a:p>
            <a:pPr eaLnBrk="1" hangingPunct="1"/>
            <a:endParaRPr lang="en-US" sz="2400" smtClean="0"/>
          </a:p>
        </p:txBody>
      </p:sp>
      <p:sp>
        <p:nvSpPr>
          <p:cNvPr id="27652" name="Rectangle 3"/>
          <p:cNvSpPr>
            <a:spLocks noGrp="1" noChangeArrowheads="1"/>
          </p:cNvSpPr>
          <p:nvPr>
            <p:ph sz="half" idx="4294967295"/>
          </p:nvPr>
        </p:nvSpPr>
        <p:spPr>
          <a:xfrm>
            <a:off x="5105400" y="381000"/>
            <a:ext cx="4038600" cy="5745163"/>
          </a:xfrm>
          <a:solidFill>
            <a:schemeClr val="accent1"/>
          </a:solidFill>
          <a:ln w="12700">
            <a:solidFill>
              <a:schemeClr val="tx1"/>
            </a:solidFill>
          </a:ln>
        </p:spPr>
        <p:txBody>
          <a:bodyPr/>
          <a:lstStyle/>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tom,dick</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dick,harry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jane,harry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tom,judy</a:t>
            </a:r>
            <a:r>
              <a:rPr lang="en-US" sz="2400" dirty="0" smtClean="0">
                <a:solidFill>
                  <a:schemeClr val="bg1"/>
                </a:solidFill>
              </a:rPr>
              <a:t>).</a:t>
            </a:r>
          </a:p>
          <a:p>
            <a:pPr eaLnBrk="1" hangingPunct="1">
              <a:lnSpc>
                <a:spcPct val="80000"/>
              </a:lnSpc>
              <a:buFontTx/>
              <a:buNone/>
            </a:pPr>
            <a:r>
              <a:rPr lang="en-US" sz="2400" dirty="0" err="1" smtClean="0">
                <a:solidFill>
                  <a:srgbClr val="C00000"/>
                </a:solidFill>
              </a:rPr>
              <a:t>motherOf</a:t>
            </a:r>
            <a:r>
              <a:rPr lang="en-US" sz="2400" dirty="0" smtClean="0">
                <a:solidFill>
                  <a:srgbClr val="C00000"/>
                </a:solidFill>
              </a:rPr>
              <a:t>(</a:t>
            </a:r>
            <a:r>
              <a:rPr lang="en-US" sz="2400" dirty="0" err="1" smtClean="0">
                <a:solidFill>
                  <a:srgbClr val="C00000"/>
                </a:solidFill>
              </a:rPr>
              <a:t>dick,mary</a:t>
            </a:r>
            <a:r>
              <a:rPr lang="en-US" sz="2400" dirty="0" smtClean="0">
                <a:solidFill>
                  <a:srgbClr val="C00000"/>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jane,mary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(M,GM) , </a:t>
            </a:r>
            <a:r>
              <a:rPr lang="en-US" sz="2400" dirty="0" err="1" smtClean="0">
                <a:solidFill>
                  <a:schemeClr val="bg1"/>
                </a:solidFill>
              </a:rPr>
              <a:t>motherOf</a:t>
            </a:r>
            <a:r>
              <a:rPr lang="en-US" sz="2400" dirty="0" smtClean="0">
                <a:solidFill>
                  <a:schemeClr val="bg1"/>
                </a:solidFill>
              </a:rPr>
              <a:t>(X,M).</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(F,GM) , </a:t>
            </a:r>
            <a:r>
              <a:rPr lang="en-US" sz="2400" dirty="0" err="1" smtClean="0">
                <a:solidFill>
                  <a:schemeClr val="bg1"/>
                </a:solidFill>
              </a:rPr>
              <a:t>fatherOf</a:t>
            </a:r>
            <a:r>
              <a:rPr lang="en-US" sz="2400" dirty="0" smtClean="0">
                <a:solidFill>
                  <a:schemeClr val="bg1"/>
                </a:solidFill>
              </a:rPr>
              <a:t>(X,F).</a:t>
            </a:r>
          </a:p>
          <a:p>
            <a:pPr eaLnBrk="1" hangingPunct="1">
              <a:lnSpc>
                <a:spcPct val="80000"/>
              </a:lnSpc>
              <a:buFontTx/>
              <a:buNone/>
            </a:pPr>
            <a:r>
              <a:rPr lang="en-US" sz="2400" dirty="0" err="1" smtClean="0">
                <a:solidFill>
                  <a:schemeClr val="bg1"/>
                </a:solidFill>
              </a:rPr>
              <a:t>siblingOf</a:t>
            </a:r>
            <a:r>
              <a:rPr lang="en-US" sz="2400" dirty="0" smtClean="0">
                <a:solidFill>
                  <a:schemeClr val="bg1"/>
                </a:solidFill>
              </a:rPr>
              <a:t>(X,Y) :-  </a:t>
            </a:r>
            <a:r>
              <a:rPr lang="en-US" sz="2400" dirty="0" err="1" smtClean="0">
                <a:solidFill>
                  <a:schemeClr val="bg1"/>
                </a:solidFill>
              </a:rPr>
              <a:t>motherOf</a:t>
            </a:r>
            <a:r>
              <a:rPr lang="en-US" sz="2400" dirty="0" smtClean="0">
                <a:solidFill>
                  <a:schemeClr val="bg1"/>
                </a:solidFill>
              </a:rPr>
              <a:t>(X,M), </a:t>
            </a:r>
            <a:r>
              <a:rPr lang="en-US" sz="2400" dirty="0" err="1" smtClean="0">
                <a:solidFill>
                  <a:schemeClr val="bg1"/>
                </a:solidFill>
              </a:rPr>
              <a:t>fatherOf</a:t>
            </a:r>
            <a:r>
              <a:rPr lang="en-US" sz="2400" dirty="0" smtClean="0">
                <a:solidFill>
                  <a:schemeClr val="bg1"/>
                </a:solidFill>
              </a:rPr>
              <a:t>(X,F), </a:t>
            </a:r>
            <a:r>
              <a:rPr lang="en-US" sz="2400" dirty="0" err="1" smtClean="0">
                <a:solidFill>
                  <a:schemeClr val="bg1"/>
                </a:solidFill>
              </a:rPr>
              <a:t>motherOF</a:t>
            </a:r>
            <a:r>
              <a:rPr lang="en-US" sz="2400" dirty="0" smtClean="0">
                <a:solidFill>
                  <a:schemeClr val="bg1"/>
                </a:solidFill>
              </a:rPr>
              <a:t>(Y,M), </a:t>
            </a:r>
            <a:r>
              <a:rPr lang="en-US" sz="2400" dirty="0" err="1" smtClean="0">
                <a:solidFill>
                  <a:schemeClr val="bg1"/>
                </a:solidFill>
              </a:rPr>
              <a:t>fatherOf</a:t>
            </a:r>
            <a:r>
              <a:rPr lang="en-US" sz="2400" dirty="0" smtClean="0">
                <a:solidFill>
                  <a:schemeClr val="bg1"/>
                </a:solidFill>
              </a:rPr>
              <a:t>(Y,F), not(X=Y)</a:t>
            </a:r>
            <a:r>
              <a:rPr lang="en-US" sz="2400" dirty="0" smtClean="0">
                <a:solidFill>
                  <a:srgbClr val="0066FF"/>
                </a:solidFill>
              </a:rPr>
              <a:t>.</a:t>
            </a:r>
          </a:p>
          <a:p>
            <a:pPr eaLnBrk="1" hangingPunct="1">
              <a:lnSpc>
                <a:spcPct val="80000"/>
              </a:lnSpc>
              <a:buFontTx/>
              <a:buNone/>
            </a:pPr>
            <a:endParaRPr lang="en-US" sz="2400" dirty="0" smtClean="0">
              <a:solidFill>
                <a:srgbClr val="0066FF"/>
              </a:solidFill>
            </a:endParaRPr>
          </a:p>
          <a:p>
            <a:pPr eaLnBrk="1" hangingPunct="1">
              <a:lnSpc>
                <a:spcPct val="80000"/>
              </a:lnSpc>
            </a:pPr>
            <a:endParaRPr lang="en-US"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6"/>
          <p:cNvSpPr>
            <a:spLocks noGrp="1"/>
          </p:cNvSpPr>
          <p:nvPr>
            <p:ph type="sldNum" sz="quarter" idx="12"/>
          </p:nvPr>
        </p:nvSpPr>
        <p:spPr>
          <a:noFill/>
        </p:spPr>
        <p:txBody>
          <a:bodyPr/>
          <a:lstStyle/>
          <a:p>
            <a:fld id="{6A42AAE1-85CD-4F19-92A9-897E9D0D2AFA}" type="slidenum">
              <a:rPr lang="en-US" smtClean="0"/>
              <a:pPr/>
              <a:t>28</a:t>
            </a:fld>
            <a:endParaRPr lang="en-US" smtClean="0"/>
          </a:p>
        </p:txBody>
      </p:sp>
      <p:sp>
        <p:nvSpPr>
          <p:cNvPr id="28675" name="Rectangle 2"/>
          <p:cNvSpPr>
            <a:spLocks noGrp="1" noChangeArrowheads="1"/>
          </p:cNvSpPr>
          <p:nvPr>
            <p:ph sz="half" idx="4294967295"/>
          </p:nvPr>
        </p:nvSpPr>
        <p:spPr>
          <a:xfrm>
            <a:off x="0" y="304800"/>
            <a:ext cx="4495800" cy="5668963"/>
          </a:xfrm>
        </p:spPr>
        <p:txBody>
          <a:bodyPr/>
          <a:lstStyle/>
          <a:p>
            <a:pPr eaLnBrk="1" hangingPunct="1">
              <a:buFontTx/>
              <a:buNone/>
            </a:pPr>
            <a:r>
              <a:rPr lang="en-US" smtClean="0"/>
              <a:t>original goal:</a:t>
            </a:r>
          </a:p>
          <a:p>
            <a:pPr eaLnBrk="1" hangingPunct="1">
              <a:buFontTx/>
              <a:buNone/>
            </a:pPr>
            <a:endParaRPr lang="en-US" smtClean="0"/>
          </a:p>
          <a:p>
            <a:pPr eaLnBrk="1" hangingPunct="1">
              <a:buFontTx/>
              <a:buNone/>
            </a:pPr>
            <a:r>
              <a:rPr lang="en-US" smtClean="0"/>
              <a:t>?-</a:t>
            </a:r>
            <a:r>
              <a:rPr lang="en-US" smtClean="0">
                <a:solidFill>
                  <a:srgbClr val="0066FF"/>
                </a:solidFill>
              </a:rPr>
              <a:t>grandmotherOf(tom,A).</a:t>
            </a:r>
          </a:p>
          <a:p>
            <a:pPr eaLnBrk="1" hangingPunct="1">
              <a:buFontTx/>
              <a:buNone/>
            </a:pPr>
            <a:r>
              <a:rPr lang="en-US" smtClean="0"/>
              <a:t>A = mary</a:t>
            </a:r>
          </a:p>
          <a:p>
            <a:pPr eaLnBrk="1" hangingPunct="1">
              <a:buFontTx/>
              <a:buNone/>
            </a:pPr>
            <a:endParaRPr lang="en-US" sz="1200" smtClean="0"/>
          </a:p>
          <a:p>
            <a:pPr eaLnBrk="1" hangingPunct="1">
              <a:buFontTx/>
              <a:buNone/>
            </a:pPr>
            <a:endParaRPr lang="en-US" smtClean="0">
              <a:solidFill>
                <a:srgbClr val="0066FF"/>
              </a:solidFill>
            </a:endParaRPr>
          </a:p>
          <a:p>
            <a:pPr eaLnBrk="1" hangingPunct="1">
              <a:buFontTx/>
              <a:buNone/>
            </a:pPr>
            <a:endParaRPr lang="en-US" smtClean="0"/>
          </a:p>
          <a:p>
            <a:pPr eaLnBrk="1" hangingPunct="1">
              <a:buFontTx/>
              <a:buNone/>
            </a:pPr>
            <a:endParaRPr lang="en-US" sz="4400" smtClean="0">
              <a:solidFill>
                <a:srgbClr val="0066FF"/>
              </a:solidFill>
            </a:endParaRPr>
          </a:p>
          <a:p>
            <a:pPr eaLnBrk="1" hangingPunct="1"/>
            <a:endParaRPr lang="en-US" smtClean="0"/>
          </a:p>
        </p:txBody>
      </p:sp>
      <p:sp>
        <p:nvSpPr>
          <p:cNvPr id="28676" name="Rectangle 3"/>
          <p:cNvSpPr>
            <a:spLocks noGrp="1" noChangeArrowheads="1"/>
          </p:cNvSpPr>
          <p:nvPr>
            <p:ph sz="half" idx="4294967295"/>
          </p:nvPr>
        </p:nvSpPr>
        <p:spPr>
          <a:xfrm>
            <a:off x="5105400" y="381000"/>
            <a:ext cx="4038600" cy="5745163"/>
          </a:xfrm>
          <a:solidFill>
            <a:schemeClr val="accent1"/>
          </a:solidFill>
          <a:ln w="12700">
            <a:solidFill>
              <a:schemeClr val="tx1"/>
            </a:solidFill>
          </a:ln>
        </p:spPr>
        <p:txBody>
          <a:bodyPr/>
          <a:lstStyle/>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tom,dick</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dick,harry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fatherOf</a:t>
            </a:r>
            <a:r>
              <a:rPr lang="en-US" sz="2400" dirty="0" smtClean="0">
                <a:solidFill>
                  <a:schemeClr val="bg1"/>
                </a:solidFill>
              </a:rPr>
              <a:t>(</a:t>
            </a:r>
            <a:r>
              <a:rPr lang="en-US" sz="2400" dirty="0" err="1" smtClean="0">
                <a:solidFill>
                  <a:schemeClr val="bg1"/>
                </a:solidFill>
              </a:rPr>
              <a:t>jane,harry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tom,judy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dick,mary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motherOf</a:t>
            </a:r>
            <a:r>
              <a:rPr lang="en-US" sz="2400" dirty="0" smtClean="0">
                <a:solidFill>
                  <a:schemeClr val="bg1"/>
                </a:solidFill>
              </a:rPr>
              <a:t>(</a:t>
            </a:r>
            <a:r>
              <a:rPr lang="en-US" sz="2400" dirty="0" err="1" smtClean="0">
                <a:solidFill>
                  <a:schemeClr val="bg1"/>
                </a:solidFill>
              </a:rPr>
              <a:t>jane,mary</a:t>
            </a:r>
            <a:r>
              <a:rPr lang="en-US" sz="2400" dirty="0" smtClean="0">
                <a:solidFill>
                  <a:schemeClr val="bg1"/>
                </a:solidFill>
              </a:rPr>
              <a:t>).</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(M,GM) , </a:t>
            </a:r>
            <a:r>
              <a:rPr lang="en-US" sz="2400" dirty="0" err="1" smtClean="0">
                <a:solidFill>
                  <a:schemeClr val="bg1"/>
                </a:solidFill>
              </a:rPr>
              <a:t>motherOf</a:t>
            </a:r>
            <a:r>
              <a:rPr lang="en-US" sz="2400" dirty="0" smtClean="0">
                <a:solidFill>
                  <a:schemeClr val="bg1"/>
                </a:solidFill>
              </a:rPr>
              <a:t>(X,M).</a:t>
            </a:r>
          </a:p>
          <a:p>
            <a:pPr eaLnBrk="1" hangingPunct="1">
              <a:lnSpc>
                <a:spcPct val="80000"/>
              </a:lnSpc>
              <a:buFontTx/>
              <a:buNone/>
            </a:pPr>
            <a:r>
              <a:rPr lang="en-US" sz="2400" dirty="0" err="1" smtClean="0">
                <a:solidFill>
                  <a:schemeClr val="bg1"/>
                </a:solidFill>
              </a:rPr>
              <a:t>grandmotherOf</a:t>
            </a:r>
            <a:r>
              <a:rPr lang="en-US" sz="2400" dirty="0" smtClean="0">
                <a:solidFill>
                  <a:schemeClr val="bg1"/>
                </a:solidFill>
              </a:rPr>
              <a:t>(X,GM) :- </a:t>
            </a:r>
            <a:r>
              <a:rPr lang="en-US" sz="2400" dirty="0" err="1" smtClean="0">
                <a:solidFill>
                  <a:schemeClr val="bg1"/>
                </a:solidFill>
              </a:rPr>
              <a:t>motherOf</a:t>
            </a:r>
            <a:r>
              <a:rPr lang="en-US" sz="2400" dirty="0" smtClean="0">
                <a:solidFill>
                  <a:schemeClr val="bg1"/>
                </a:solidFill>
              </a:rPr>
              <a:t>(F,GM) , </a:t>
            </a:r>
            <a:r>
              <a:rPr lang="en-US" sz="2400" dirty="0" err="1" smtClean="0">
                <a:solidFill>
                  <a:schemeClr val="bg1"/>
                </a:solidFill>
              </a:rPr>
              <a:t>fatherOf</a:t>
            </a:r>
            <a:r>
              <a:rPr lang="en-US" sz="2400" dirty="0" smtClean="0">
                <a:solidFill>
                  <a:schemeClr val="bg1"/>
                </a:solidFill>
              </a:rPr>
              <a:t>(X,F).</a:t>
            </a:r>
          </a:p>
          <a:p>
            <a:pPr eaLnBrk="1" hangingPunct="1">
              <a:lnSpc>
                <a:spcPct val="80000"/>
              </a:lnSpc>
              <a:buFontTx/>
              <a:buNone/>
            </a:pPr>
            <a:r>
              <a:rPr lang="en-US" sz="2400" dirty="0" err="1" smtClean="0">
                <a:solidFill>
                  <a:schemeClr val="bg1"/>
                </a:solidFill>
              </a:rPr>
              <a:t>siblingOf</a:t>
            </a:r>
            <a:r>
              <a:rPr lang="en-US" sz="2400" dirty="0" smtClean="0">
                <a:solidFill>
                  <a:schemeClr val="bg1"/>
                </a:solidFill>
              </a:rPr>
              <a:t>(X,Y) :-  </a:t>
            </a:r>
            <a:r>
              <a:rPr lang="en-US" sz="2400" dirty="0" err="1" smtClean="0">
                <a:solidFill>
                  <a:schemeClr val="bg1"/>
                </a:solidFill>
              </a:rPr>
              <a:t>motherOf</a:t>
            </a:r>
            <a:r>
              <a:rPr lang="en-US" sz="2400" dirty="0" smtClean="0">
                <a:solidFill>
                  <a:schemeClr val="bg1"/>
                </a:solidFill>
              </a:rPr>
              <a:t>(X,M), </a:t>
            </a:r>
            <a:r>
              <a:rPr lang="en-US" sz="2400" dirty="0" err="1" smtClean="0">
                <a:solidFill>
                  <a:schemeClr val="bg1"/>
                </a:solidFill>
              </a:rPr>
              <a:t>fatherOf</a:t>
            </a:r>
            <a:r>
              <a:rPr lang="en-US" sz="2400" dirty="0" smtClean="0">
                <a:solidFill>
                  <a:schemeClr val="bg1"/>
                </a:solidFill>
              </a:rPr>
              <a:t>(X,F), </a:t>
            </a:r>
            <a:r>
              <a:rPr lang="en-US" sz="2400" dirty="0" err="1" smtClean="0">
                <a:solidFill>
                  <a:schemeClr val="bg1"/>
                </a:solidFill>
              </a:rPr>
              <a:t>motherOF</a:t>
            </a:r>
            <a:r>
              <a:rPr lang="en-US" sz="2400" dirty="0" smtClean="0">
                <a:solidFill>
                  <a:schemeClr val="bg1"/>
                </a:solidFill>
              </a:rPr>
              <a:t>(Y,M), </a:t>
            </a:r>
            <a:r>
              <a:rPr lang="en-US" sz="2400" dirty="0" err="1" smtClean="0">
                <a:solidFill>
                  <a:schemeClr val="bg1"/>
                </a:solidFill>
              </a:rPr>
              <a:t>fatherOf</a:t>
            </a:r>
            <a:r>
              <a:rPr lang="en-US" sz="2400" dirty="0" smtClean="0">
                <a:solidFill>
                  <a:schemeClr val="bg1"/>
                </a:solidFill>
              </a:rPr>
              <a:t>(Y,F), not(X=Y).</a:t>
            </a:r>
          </a:p>
          <a:p>
            <a:pPr eaLnBrk="1" hangingPunct="1">
              <a:lnSpc>
                <a:spcPct val="80000"/>
              </a:lnSpc>
              <a:buFontTx/>
              <a:buNone/>
            </a:pPr>
            <a:endParaRPr lang="en-US" sz="2400" dirty="0" smtClean="0">
              <a:solidFill>
                <a:srgbClr val="0066FF"/>
              </a:solidFill>
            </a:endParaRPr>
          </a:p>
          <a:p>
            <a:pPr eaLnBrk="1" hangingPunct="1">
              <a:lnSpc>
                <a:spcPct val="80000"/>
              </a:lnSpc>
            </a:pP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A9667809-01E5-4534-BCF3-B9DA694DF1EF}" type="slidenum">
              <a:rPr lang="en-US" smtClean="0"/>
              <a:pPr/>
              <a:t>29</a:t>
            </a:fld>
            <a:endParaRPr lang="en-US" smtClean="0"/>
          </a:p>
        </p:txBody>
      </p:sp>
      <p:sp>
        <p:nvSpPr>
          <p:cNvPr id="29699" name="Text Box 5"/>
          <p:cNvSpPr txBox="1">
            <a:spLocks noChangeArrowheads="1"/>
          </p:cNvSpPr>
          <p:nvPr/>
        </p:nvSpPr>
        <p:spPr bwMode="auto">
          <a:xfrm>
            <a:off x="3489325" y="417513"/>
            <a:ext cx="2470150" cy="366712"/>
          </a:xfrm>
          <a:prstGeom prst="rect">
            <a:avLst/>
          </a:prstGeom>
          <a:solidFill>
            <a:srgbClr val="99CCFF"/>
          </a:solidFill>
          <a:ln w="9525">
            <a:noFill/>
            <a:miter lim="800000"/>
            <a:headEnd/>
            <a:tailEnd/>
          </a:ln>
        </p:spPr>
        <p:txBody>
          <a:bodyPr wrap="none">
            <a:spAutoFit/>
          </a:bodyPr>
          <a:lstStyle/>
          <a:p>
            <a:r>
              <a:rPr lang="en-US" sz="1800"/>
              <a:t>grandmotherOf(tom,A)</a:t>
            </a:r>
          </a:p>
        </p:txBody>
      </p:sp>
      <p:sp>
        <p:nvSpPr>
          <p:cNvPr id="29700" name="Text Box 6"/>
          <p:cNvSpPr txBox="1">
            <a:spLocks noChangeArrowheads="1"/>
          </p:cNvSpPr>
          <p:nvPr/>
        </p:nvSpPr>
        <p:spPr bwMode="auto">
          <a:xfrm>
            <a:off x="2133600" y="1371600"/>
            <a:ext cx="2743200" cy="366713"/>
          </a:xfrm>
          <a:prstGeom prst="rect">
            <a:avLst/>
          </a:prstGeom>
          <a:solidFill>
            <a:schemeClr val="accent1"/>
          </a:solidFill>
          <a:ln w="9525">
            <a:noFill/>
            <a:miter lim="800000"/>
            <a:headEnd/>
            <a:tailEnd/>
          </a:ln>
        </p:spPr>
        <p:txBody>
          <a:bodyPr>
            <a:spAutoFit/>
          </a:bodyPr>
          <a:lstStyle/>
          <a:p>
            <a:pPr>
              <a:spcBef>
                <a:spcPct val="50000"/>
              </a:spcBef>
            </a:pPr>
            <a:r>
              <a:rPr lang="en-US" sz="1800"/>
              <a:t>grandmotherOf(X,GM)</a:t>
            </a:r>
          </a:p>
        </p:txBody>
      </p:sp>
      <p:sp>
        <p:nvSpPr>
          <p:cNvPr id="29701" name="Text Box 7"/>
          <p:cNvSpPr txBox="1">
            <a:spLocks noChangeArrowheads="1"/>
          </p:cNvSpPr>
          <p:nvPr/>
        </p:nvSpPr>
        <p:spPr bwMode="auto">
          <a:xfrm>
            <a:off x="990600" y="2514600"/>
            <a:ext cx="2057400" cy="366713"/>
          </a:xfrm>
          <a:prstGeom prst="rect">
            <a:avLst/>
          </a:prstGeom>
          <a:solidFill>
            <a:schemeClr val="accent1"/>
          </a:solidFill>
          <a:ln w="9525">
            <a:noFill/>
            <a:miter lim="800000"/>
            <a:headEnd/>
            <a:tailEnd/>
          </a:ln>
        </p:spPr>
        <p:txBody>
          <a:bodyPr>
            <a:spAutoFit/>
          </a:bodyPr>
          <a:lstStyle/>
          <a:p>
            <a:pPr>
              <a:spcBef>
                <a:spcPct val="50000"/>
              </a:spcBef>
            </a:pPr>
            <a:r>
              <a:rPr lang="en-US" sz="1800"/>
              <a:t>motherOf(M,GM)</a:t>
            </a:r>
          </a:p>
        </p:txBody>
      </p:sp>
      <p:sp>
        <p:nvSpPr>
          <p:cNvPr id="29702" name="Text Box 8"/>
          <p:cNvSpPr txBox="1">
            <a:spLocks noChangeArrowheads="1"/>
          </p:cNvSpPr>
          <p:nvPr/>
        </p:nvSpPr>
        <p:spPr bwMode="auto">
          <a:xfrm>
            <a:off x="3200400" y="2514600"/>
            <a:ext cx="1695450" cy="366713"/>
          </a:xfrm>
          <a:prstGeom prst="rect">
            <a:avLst/>
          </a:prstGeom>
          <a:solidFill>
            <a:schemeClr val="accent1"/>
          </a:solidFill>
          <a:ln w="9525">
            <a:noFill/>
            <a:miter lim="800000"/>
            <a:headEnd/>
            <a:tailEnd/>
          </a:ln>
        </p:spPr>
        <p:txBody>
          <a:bodyPr>
            <a:spAutoFit/>
          </a:bodyPr>
          <a:lstStyle/>
          <a:p>
            <a:r>
              <a:rPr lang="en-US" sz="1800"/>
              <a:t>motherOf(X,M)</a:t>
            </a:r>
          </a:p>
        </p:txBody>
      </p:sp>
      <p:sp>
        <p:nvSpPr>
          <p:cNvPr id="29703" name="Text Box 9"/>
          <p:cNvSpPr txBox="1">
            <a:spLocks noChangeArrowheads="1"/>
          </p:cNvSpPr>
          <p:nvPr/>
        </p:nvSpPr>
        <p:spPr bwMode="auto">
          <a:xfrm>
            <a:off x="228600" y="3657600"/>
            <a:ext cx="2152650" cy="366713"/>
          </a:xfrm>
          <a:prstGeom prst="rect">
            <a:avLst/>
          </a:prstGeom>
          <a:solidFill>
            <a:schemeClr val="accent1"/>
          </a:solidFill>
          <a:ln w="9525">
            <a:noFill/>
            <a:miter lim="800000"/>
            <a:headEnd/>
            <a:tailEnd/>
          </a:ln>
        </p:spPr>
        <p:txBody>
          <a:bodyPr wrap="none">
            <a:spAutoFit/>
          </a:bodyPr>
          <a:lstStyle/>
          <a:p>
            <a:r>
              <a:rPr lang="en-US" sz="1800"/>
              <a:t>motherOf(tom,judy)</a:t>
            </a:r>
          </a:p>
        </p:txBody>
      </p:sp>
      <p:sp>
        <p:nvSpPr>
          <p:cNvPr id="29704" name="Text Box 10"/>
          <p:cNvSpPr txBox="1">
            <a:spLocks noChangeArrowheads="1"/>
          </p:cNvSpPr>
          <p:nvPr/>
        </p:nvSpPr>
        <p:spPr bwMode="auto">
          <a:xfrm>
            <a:off x="609600" y="4495800"/>
            <a:ext cx="2266950" cy="366713"/>
          </a:xfrm>
          <a:prstGeom prst="rect">
            <a:avLst/>
          </a:prstGeom>
          <a:solidFill>
            <a:schemeClr val="accent1"/>
          </a:solidFill>
          <a:ln w="9525">
            <a:noFill/>
            <a:miter lim="800000"/>
            <a:headEnd/>
            <a:tailEnd/>
          </a:ln>
        </p:spPr>
        <p:txBody>
          <a:bodyPr wrap="none">
            <a:spAutoFit/>
          </a:bodyPr>
          <a:lstStyle/>
          <a:p>
            <a:r>
              <a:rPr lang="en-US" sz="1800"/>
              <a:t>motherOf(dick,mary)</a:t>
            </a:r>
          </a:p>
        </p:txBody>
      </p:sp>
      <p:sp>
        <p:nvSpPr>
          <p:cNvPr id="29705" name="Text Box 11"/>
          <p:cNvSpPr txBox="1">
            <a:spLocks noChangeArrowheads="1"/>
          </p:cNvSpPr>
          <p:nvPr/>
        </p:nvSpPr>
        <p:spPr bwMode="auto">
          <a:xfrm>
            <a:off x="1524000" y="5257800"/>
            <a:ext cx="2292350" cy="366713"/>
          </a:xfrm>
          <a:prstGeom prst="rect">
            <a:avLst/>
          </a:prstGeom>
          <a:solidFill>
            <a:schemeClr val="accent1"/>
          </a:solidFill>
          <a:ln w="9525">
            <a:noFill/>
            <a:miter lim="800000"/>
            <a:headEnd/>
            <a:tailEnd/>
          </a:ln>
        </p:spPr>
        <p:txBody>
          <a:bodyPr wrap="none">
            <a:spAutoFit/>
          </a:bodyPr>
          <a:lstStyle/>
          <a:p>
            <a:r>
              <a:rPr lang="en-US" sz="1800"/>
              <a:t>motherOf(jane,mary)</a:t>
            </a:r>
          </a:p>
        </p:txBody>
      </p:sp>
      <p:sp>
        <p:nvSpPr>
          <p:cNvPr id="29706" name="Line 12"/>
          <p:cNvSpPr>
            <a:spLocks noChangeShapeType="1"/>
          </p:cNvSpPr>
          <p:nvPr/>
        </p:nvSpPr>
        <p:spPr bwMode="auto">
          <a:xfrm flipH="1">
            <a:off x="3581400" y="762000"/>
            <a:ext cx="533400" cy="609600"/>
          </a:xfrm>
          <a:prstGeom prst="line">
            <a:avLst/>
          </a:prstGeom>
          <a:noFill/>
          <a:ln w="9525">
            <a:solidFill>
              <a:schemeClr val="tx1"/>
            </a:solidFill>
            <a:round/>
            <a:headEnd/>
            <a:tailEnd type="triangle" w="med" len="med"/>
          </a:ln>
        </p:spPr>
        <p:txBody>
          <a:bodyPr/>
          <a:lstStyle/>
          <a:p>
            <a:endParaRPr lang="en-US"/>
          </a:p>
        </p:txBody>
      </p:sp>
      <p:sp>
        <p:nvSpPr>
          <p:cNvPr id="29707" name="Line 13"/>
          <p:cNvSpPr>
            <a:spLocks noChangeShapeType="1"/>
          </p:cNvSpPr>
          <p:nvPr/>
        </p:nvSpPr>
        <p:spPr bwMode="auto">
          <a:xfrm flipH="1">
            <a:off x="2286000" y="1752600"/>
            <a:ext cx="914400" cy="762000"/>
          </a:xfrm>
          <a:prstGeom prst="line">
            <a:avLst/>
          </a:prstGeom>
          <a:noFill/>
          <a:ln w="9525">
            <a:solidFill>
              <a:schemeClr val="tx1"/>
            </a:solidFill>
            <a:round/>
            <a:headEnd/>
            <a:tailEnd type="triangle" w="med" len="med"/>
          </a:ln>
        </p:spPr>
        <p:txBody>
          <a:bodyPr/>
          <a:lstStyle/>
          <a:p>
            <a:endParaRPr lang="en-US"/>
          </a:p>
        </p:txBody>
      </p:sp>
      <p:sp>
        <p:nvSpPr>
          <p:cNvPr id="29708" name="Line 14"/>
          <p:cNvSpPr>
            <a:spLocks noChangeShapeType="1"/>
          </p:cNvSpPr>
          <p:nvPr/>
        </p:nvSpPr>
        <p:spPr bwMode="auto">
          <a:xfrm>
            <a:off x="3276600" y="1752600"/>
            <a:ext cx="609600" cy="762000"/>
          </a:xfrm>
          <a:prstGeom prst="line">
            <a:avLst/>
          </a:prstGeom>
          <a:noFill/>
          <a:ln w="9525">
            <a:solidFill>
              <a:schemeClr val="tx1"/>
            </a:solidFill>
            <a:round/>
            <a:headEnd/>
            <a:tailEnd type="triangle" w="med" len="med"/>
          </a:ln>
        </p:spPr>
        <p:txBody>
          <a:bodyPr/>
          <a:lstStyle/>
          <a:p>
            <a:endParaRPr lang="en-US"/>
          </a:p>
        </p:txBody>
      </p:sp>
      <p:sp>
        <p:nvSpPr>
          <p:cNvPr id="29709" name="Line 15"/>
          <p:cNvSpPr>
            <a:spLocks noChangeShapeType="1"/>
          </p:cNvSpPr>
          <p:nvPr/>
        </p:nvSpPr>
        <p:spPr bwMode="auto">
          <a:xfrm flipH="1">
            <a:off x="2133600" y="2895600"/>
            <a:ext cx="457200" cy="762000"/>
          </a:xfrm>
          <a:prstGeom prst="line">
            <a:avLst/>
          </a:prstGeom>
          <a:noFill/>
          <a:ln w="9525">
            <a:solidFill>
              <a:schemeClr val="tx1"/>
            </a:solidFill>
            <a:round/>
            <a:headEnd/>
            <a:tailEnd type="triangle" w="med" len="med"/>
          </a:ln>
        </p:spPr>
        <p:txBody>
          <a:bodyPr/>
          <a:lstStyle/>
          <a:p>
            <a:endParaRPr lang="en-US"/>
          </a:p>
        </p:txBody>
      </p:sp>
      <p:sp>
        <p:nvSpPr>
          <p:cNvPr id="29710" name="Line 16"/>
          <p:cNvSpPr>
            <a:spLocks noChangeShapeType="1"/>
          </p:cNvSpPr>
          <p:nvPr/>
        </p:nvSpPr>
        <p:spPr bwMode="auto">
          <a:xfrm flipH="1">
            <a:off x="2590800" y="2895600"/>
            <a:ext cx="76200" cy="1600200"/>
          </a:xfrm>
          <a:prstGeom prst="line">
            <a:avLst/>
          </a:prstGeom>
          <a:noFill/>
          <a:ln w="9525">
            <a:solidFill>
              <a:schemeClr val="tx1"/>
            </a:solidFill>
            <a:round/>
            <a:headEnd/>
            <a:tailEnd type="triangle" w="med" len="med"/>
          </a:ln>
        </p:spPr>
        <p:txBody>
          <a:bodyPr/>
          <a:lstStyle/>
          <a:p>
            <a:endParaRPr lang="en-US"/>
          </a:p>
        </p:txBody>
      </p:sp>
      <p:sp>
        <p:nvSpPr>
          <p:cNvPr id="29711" name="Line 17"/>
          <p:cNvSpPr>
            <a:spLocks noChangeShapeType="1"/>
          </p:cNvSpPr>
          <p:nvPr/>
        </p:nvSpPr>
        <p:spPr bwMode="auto">
          <a:xfrm>
            <a:off x="2667000" y="2895600"/>
            <a:ext cx="762000" cy="2362200"/>
          </a:xfrm>
          <a:prstGeom prst="line">
            <a:avLst/>
          </a:prstGeom>
          <a:noFill/>
          <a:ln w="9525">
            <a:solidFill>
              <a:schemeClr val="tx1"/>
            </a:solidFill>
            <a:round/>
            <a:headEnd/>
            <a:tailEnd type="triangle" w="med" len="med"/>
          </a:ln>
        </p:spPr>
        <p:txBody>
          <a:bodyPr/>
          <a:lstStyle/>
          <a:p>
            <a:endParaRPr lang="en-US"/>
          </a:p>
        </p:txBody>
      </p:sp>
      <p:sp>
        <p:nvSpPr>
          <p:cNvPr id="29712" name="Line 21"/>
          <p:cNvSpPr>
            <a:spLocks noChangeShapeType="1"/>
          </p:cNvSpPr>
          <p:nvPr/>
        </p:nvSpPr>
        <p:spPr bwMode="auto">
          <a:xfrm>
            <a:off x="3962400" y="2971800"/>
            <a:ext cx="0" cy="533400"/>
          </a:xfrm>
          <a:prstGeom prst="line">
            <a:avLst/>
          </a:prstGeom>
          <a:noFill/>
          <a:ln w="9525">
            <a:solidFill>
              <a:schemeClr val="tx1"/>
            </a:solidFill>
            <a:round/>
            <a:headEnd/>
            <a:tailEnd type="triangle" w="med" len="med"/>
          </a:ln>
        </p:spPr>
        <p:txBody>
          <a:bodyPr/>
          <a:lstStyle/>
          <a:p>
            <a:endParaRPr lang="en-US"/>
          </a:p>
        </p:txBody>
      </p:sp>
      <p:sp>
        <p:nvSpPr>
          <p:cNvPr id="29713" name="Text Box 22"/>
          <p:cNvSpPr txBox="1">
            <a:spLocks noChangeArrowheads="1"/>
          </p:cNvSpPr>
          <p:nvPr/>
        </p:nvSpPr>
        <p:spPr bwMode="auto">
          <a:xfrm>
            <a:off x="3733800" y="3505200"/>
            <a:ext cx="488950" cy="457200"/>
          </a:xfrm>
          <a:prstGeom prst="rect">
            <a:avLst/>
          </a:prstGeom>
          <a:noFill/>
          <a:ln w="9525">
            <a:noFill/>
            <a:miter lim="800000"/>
            <a:headEnd/>
            <a:tailEnd/>
          </a:ln>
        </p:spPr>
        <p:txBody>
          <a:bodyPr wrap="none">
            <a:spAutoFit/>
          </a:bodyPr>
          <a:lstStyle/>
          <a:p>
            <a:r>
              <a:rPr lang="en-US" sz="2400" b="1"/>
              <a:t>…</a:t>
            </a:r>
          </a:p>
        </p:txBody>
      </p:sp>
      <p:sp>
        <p:nvSpPr>
          <p:cNvPr id="29714" name="Text Box 23"/>
          <p:cNvSpPr txBox="1">
            <a:spLocks noChangeArrowheads="1"/>
          </p:cNvSpPr>
          <p:nvPr/>
        </p:nvSpPr>
        <p:spPr bwMode="auto">
          <a:xfrm>
            <a:off x="5486400" y="1371600"/>
            <a:ext cx="2457450" cy="366713"/>
          </a:xfrm>
          <a:prstGeom prst="rect">
            <a:avLst/>
          </a:prstGeom>
          <a:solidFill>
            <a:schemeClr val="accent1"/>
          </a:solidFill>
          <a:ln w="9525">
            <a:noFill/>
            <a:miter lim="800000"/>
            <a:headEnd/>
            <a:tailEnd/>
          </a:ln>
        </p:spPr>
        <p:txBody>
          <a:bodyPr wrap="none">
            <a:spAutoFit/>
          </a:bodyPr>
          <a:lstStyle/>
          <a:p>
            <a:r>
              <a:rPr lang="en-US" sz="1800"/>
              <a:t>grandmotherOf(X,GM)</a:t>
            </a:r>
          </a:p>
        </p:txBody>
      </p:sp>
      <p:sp>
        <p:nvSpPr>
          <p:cNvPr id="29715" name="Text Box 24"/>
          <p:cNvSpPr txBox="1">
            <a:spLocks noChangeArrowheads="1"/>
          </p:cNvSpPr>
          <p:nvPr/>
        </p:nvSpPr>
        <p:spPr bwMode="auto">
          <a:xfrm>
            <a:off x="5029200" y="2514600"/>
            <a:ext cx="1981200" cy="366713"/>
          </a:xfrm>
          <a:prstGeom prst="rect">
            <a:avLst/>
          </a:prstGeom>
          <a:solidFill>
            <a:schemeClr val="accent1"/>
          </a:solidFill>
          <a:ln w="9525">
            <a:noFill/>
            <a:miter lim="800000"/>
            <a:headEnd/>
            <a:tailEnd/>
          </a:ln>
        </p:spPr>
        <p:txBody>
          <a:bodyPr>
            <a:spAutoFit/>
          </a:bodyPr>
          <a:lstStyle/>
          <a:p>
            <a:pPr>
              <a:spcBef>
                <a:spcPct val="50000"/>
              </a:spcBef>
            </a:pPr>
            <a:r>
              <a:rPr lang="en-US" sz="1800"/>
              <a:t>motherOf(F,GM) </a:t>
            </a:r>
          </a:p>
        </p:txBody>
      </p:sp>
      <p:sp>
        <p:nvSpPr>
          <p:cNvPr id="29716" name="Text Box 25"/>
          <p:cNvSpPr txBox="1">
            <a:spLocks noChangeArrowheads="1"/>
          </p:cNvSpPr>
          <p:nvPr/>
        </p:nvSpPr>
        <p:spPr bwMode="auto">
          <a:xfrm>
            <a:off x="7239000" y="2514600"/>
            <a:ext cx="1905000" cy="366713"/>
          </a:xfrm>
          <a:prstGeom prst="rect">
            <a:avLst/>
          </a:prstGeom>
          <a:solidFill>
            <a:schemeClr val="accent1"/>
          </a:solidFill>
          <a:ln w="9525">
            <a:noFill/>
            <a:miter lim="800000"/>
            <a:headEnd/>
            <a:tailEnd/>
          </a:ln>
        </p:spPr>
        <p:txBody>
          <a:bodyPr>
            <a:spAutoFit/>
          </a:bodyPr>
          <a:lstStyle/>
          <a:p>
            <a:pPr>
              <a:spcBef>
                <a:spcPct val="50000"/>
              </a:spcBef>
            </a:pPr>
            <a:r>
              <a:rPr lang="en-US" sz="1800"/>
              <a:t>fatherOf(tom,F) </a:t>
            </a:r>
          </a:p>
        </p:txBody>
      </p:sp>
      <p:sp>
        <p:nvSpPr>
          <p:cNvPr id="29717" name="Text Box 26"/>
          <p:cNvSpPr txBox="1">
            <a:spLocks noChangeArrowheads="1"/>
          </p:cNvSpPr>
          <p:nvPr/>
        </p:nvSpPr>
        <p:spPr bwMode="auto">
          <a:xfrm>
            <a:off x="2743200" y="1981200"/>
            <a:ext cx="762000" cy="366713"/>
          </a:xfrm>
          <a:prstGeom prst="rect">
            <a:avLst/>
          </a:prstGeom>
          <a:noFill/>
          <a:ln w="9525">
            <a:noFill/>
            <a:miter lim="800000"/>
            <a:headEnd/>
            <a:tailEnd/>
          </a:ln>
        </p:spPr>
        <p:txBody>
          <a:bodyPr>
            <a:spAutoFit/>
          </a:bodyPr>
          <a:lstStyle/>
          <a:p>
            <a:pPr>
              <a:spcBef>
                <a:spcPct val="50000"/>
              </a:spcBef>
            </a:pPr>
            <a:r>
              <a:rPr lang="en-US" sz="1800" b="1"/>
              <a:t>AND</a:t>
            </a:r>
          </a:p>
        </p:txBody>
      </p:sp>
      <p:sp>
        <p:nvSpPr>
          <p:cNvPr id="29718" name="Text Box 27"/>
          <p:cNvSpPr txBox="1">
            <a:spLocks noChangeArrowheads="1"/>
          </p:cNvSpPr>
          <p:nvPr/>
        </p:nvSpPr>
        <p:spPr bwMode="auto">
          <a:xfrm>
            <a:off x="1600200" y="3124200"/>
            <a:ext cx="609600" cy="366713"/>
          </a:xfrm>
          <a:prstGeom prst="rect">
            <a:avLst/>
          </a:prstGeom>
          <a:noFill/>
          <a:ln w="9525">
            <a:noFill/>
            <a:miter lim="800000"/>
            <a:headEnd/>
            <a:tailEnd/>
          </a:ln>
        </p:spPr>
        <p:txBody>
          <a:bodyPr>
            <a:spAutoFit/>
          </a:bodyPr>
          <a:lstStyle/>
          <a:p>
            <a:pPr>
              <a:spcBef>
                <a:spcPct val="50000"/>
              </a:spcBef>
            </a:pPr>
            <a:r>
              <a:rPr lang="en-US" sz="1800" b="1"/>
              <a:t>OR</a:t>
            </a:r>
          </a:p>
        </p:txBody>
      </p:sp>
      <p:sp>
        <p:nvSpPr>
          <p:cNvPr id="29719" name="Line 28"/>
          <p:cNvSpPr>
            <a:spLocks noChangeShapeType="1"/>
          </p:cNvSpPr>
          <p:nvPr/>
        </p:nvSpPr>
        <p:spPr bwMode="auto">
          <a:xfrm>
            <a:off x="5562600" y="838200"/>
            <a:ext cx="762000" cy="533400"/>
          </a:xfrm>
          <a:prstGeom prst="line">
            <a:avLst/>
          </a:prstGeom>
          <a:noFill/>
          <a:ln w="9525">
            <a:solidFill>
              <a:schemeClr val="tx1"/>
            </a:solidFill>
            <a:round/>
            <a:headEnd/>
            <a:tailEnd type="triangle" w="med" len="med"/>
          </a:ln>
        </p:spPr>
        <p:txBody>
          <a:bodyPr/>
          <a:lstStyle/>
          <a:p>
            <a:endParaRPr lang="en-US"/>
          </a:p>
        </p:txBody>
      </p:sp>
      <p:sp>
        <p:nvSpPr>
          <p:cNvPr id="29720" name="Text Box 29"/>
          <p:cNvSpPr txBox="1">
            <a:spLocks noChangeArrowheads="1"/>
          </p:cNvSpPr>
          <p:nvPr/>
        </p:nvSpPr>
        <p:spPr bwMode="auto">
          <a:xfrm>
            <a:off x="4495800" y="838200"/>
            <a:ext cx="609600" cy="366713"/>
          </a:xfrm>
          <a:prstGeom prst="rect">
            <a:avLst/>
          </a:prstGeom>
          <a:noFill/>
          <a:ln w="9525">
            <a:noFill/>
            <a:miter lim="800000"/>
            <a:headEnd/>
            <a:tailEnd/>
          </a:ln>
        </p:spPr>
        <p:txBody>
          <a:bodyPr>
            <a:spAutoFit/>
          </a:bodyPr>
          <a:lstStyle/>
          <a:p>
            <a:pPr>
              <a:spcBef>
                <a:spcPct val="50000"/>
              </a:spcBef>
            </a:pPr>
            <a:r>
              <a:rPr lang="en-US" sz="1800" b="1"/>
              <a:t>OR</a:t>
            </a:r>
          </a:p>
        </p:txBody>
      </p:sp>
      <p:sp>
        <p:nvSpPr>
          <p:cNvPr id="29721" name="Line 30"/>
          <p:cNvSpPr>
            <a:spLocks noChangeShapeType="1"/>
          </p:cNvSpPr>
          <p:nvPr/>
        </p:nvSpPr>
        <p:spPr bwMode="auto">
          <a:xfrm flipH="1">
            <a:off x="6248400" y="1752600"/>
            <a:ext cx="457200" cy="762000"/>
          </a:xfrm>
          <a:prstGeom prst="line">
            <a:avLst/>
          </a:prstGeom>
          <a:noFill/>
          <a:ln w="9525">
            <a:solidFill>
              <a:schemeClr val="tx1"/>
            </a:solidFill>
            <a:round/>
            <a:headEnd/>
            <a:tailEnd type="triangle" w="med" len="med"/>
          </a:ln>
        </p:spPr>
        <p:txBody>
          <a:bodyPr/>
          <a:lstStyle/>
          <a:p>
            <a:endParaRPr lang="en-US"/>
          </a:p>
        </p:txBody>
      </p:sp>
      <p:sp>
        <p:nvSpPr>
          <p:cNvPr id="29722" name="Line 31"/>
          <p:cNvSpPr>
            <a:spLocks noChangeShapeType="1"/>
          </p:cNvSpPr>
          <p:nvPr/>
        </p:nvSpPr>
        <p:spPr bwMode="auto">
          <a:xfrm>
            <a:off x="7010400" y="1752600"/>
            <a:ext cx="990600" cy="762000"/>
          </a:xfrm>
          <a:prstGeom prst="line">
            <a:avLst/>
          </a:prstGeom>
          <a:noFill/>
          <a:ln w="9525">
            <a:solidFill>
              <a:schemeClr val="tx1"/>
            </a:solidFill>
            <a:round/>
            <a:headEnd/>
            <a:tailEnd type="triangle" w="med" len="med"/>
          </a:ln>
        </p:spPr>
        <p:txBody>
          <a:bodyPr/>
          <a:lstStyle/>
          <a:p>
            <a:endParaRPr lang="en-US"/>
          </a:p>
        </p:txBody>
      </p:sp>
      <p:sp>
        <p:nvSpPr>
          <p:cNvPr id="29723" name="Text Box 32"/>
          <p:cNvSpPr txBox="1">
            <a:spLocks noChangeArrowheads="1"/>
          </p:cNvSpPr>
          <p:nvPr/>
        </p:nvSpPr>
        <p:spPr bwMode="auto">
          <a:xfrm>
            <a:off x="6629400" y="1905000"/>
            <a:ext cx="685800" cy="366713"/>
          </a:xfrm>
          <a:prstGeom prst="rect">
            <a:avLst/>
          </a:prstGeom>
          <a:noFill/>
          <a:ln w="9525">
            <a:noFill/>
            <a:miter lim="800000"/>
            <a:headEnd/>
            <a:tailEnd/>
          </a:ln>
        </p:spPr>
        <p:txBody>
          <a:bodyPr>
            <a:spAutoFit/>
          </a:bodyPr>
          <a:lstStyle/>
          <a:p>
            <a:pPr>
              <a:spcBef>
                <a:spcPct val="50000"/>
              </a:spcBef>
            </a:pPr>
            <a:r>
              <a:rPr lang="en-US" sz="1800" b="1"/>
              <a:t>AND</a:t>
            </a:r>
          </a:p>
        </p:txBody>
      </p:sp>
      <p:sp>
        <p:nvSpPr>
          <p:cNvPr id="29724" name="Text Box 33"/>
          <p:cNvSpPr txBox="1">
            <a:spLocks noChangeArrowheads="1"/>
          </p:cNvSpPr>
          <p:nvPr/>
        </p:nvSpPr>
        <p:spPr bwMode="auto">
          <a:xfrm>
            <a:off x="4419600" y="3505200"/>
            <a:ext cx="2152650" cy="366713"/>
          </a:xfrm>
          <a:prstGeom prst="rect">
            <a:avLst/>
          </a:prstGeom>
          <a:solidFill>
            <a:schemeClr val="accent1"/>
          </a:solidFill>
          <a:ln w="9525">
            <a:noFill/>
            <a:miter lim="800000"/>
            <a:headEnd/>
            <a:tailEnd/>
          </a:ln>
        </p:spPr>
        <p:txBody>
          <a:bodyPr wrap="none">
            <a:spAutoFit/>
          </a:bodyPr>
          <a:lstStyle/>
          <a:p>
            <a:r>
              <a:rPr lang="en-US" sz="1800"/>
              <a:t>motherOf(tom,judy)</a:t>
            </a:r>
          </a:p>
        </p:txBody>
      </p:sp>
      <p:sp>
        <p:nvSpPr>
          <p:cNvPr id="29725" name="Text Box 34"/>
          <p:cNvSpPr txBox="1">
            <a:spLocks noChangeArrowheads="1"/>
          </p:cNvSpPr>
          <p:nvPr/>
        </p:nvSpPr>
        <p:spPr bwMode="auto">
          <a:xfrm>
            <a:off x="4800600" y="4343400"/>
            <a:ext cx="2266950" cy="366713"/>
          </a:xfrm>
          <a:prstGeom prst="rect">
            <a:avLst/>
          </a:prstGeom>
          <a:solidFill>
            <a:schemeClr val="accent1"/>
          </a:solidFill>
          <a:ln w="9525">
            <a:noFill/>
            <a:miter lim="800000"/>
            <a:headEnd/>
            <a:tailEnd/>
          </a:ln>
        </p:spPr>
        <p:txBody>
          <a:bodyPr wrap="none">
            <a:spAutoFit/>
          </a:bodyPr>
          <a:lstStyle/>
          <a:p>
            <a:r>
              <a:rPr lang="en-US" sz="1800"/>
              <a:t>motherOf(dick,mary)</a:t>
            </a:r>
          </a:p>
        </p:txBody>
      </p:sp>
      <p:sp>
        <p:nvSpPr>
          <p:cNvPr id="29726" name="Text Box 35"/>
          <p:cNvSpPr txBox="1">
            <a:spLocks noChangeArrowheads="1"/>
          </p:cNvSpPr>
          <p:nvPr/>
        </p:nvSpPr>
        <p:spPr bwMode="auto">
          <a:xfrm>
            <a:off x="5715000" y="5105400"/>
            <a:ext cx="2292350" cy="366713"/>
          </a:xfrm>
          <a:prstGeom prst="rect">
            <a:avLst/>
          </a:prstGeom>
          <a:solidFill>
            <a:schemeClr val="accent1"/>
          </a:solidFill>
          <a:ln w="9525">
            <a:noFill/>
            <a:miter lim="800000"/>
            <a:headEnd/>
            <a:tailEnd/>
          </a:ln>
        </p:spPr>
        <p:txBody>
          <a:bodyPr wrap="none">
            <a:spAutoFit/>
          </a:bodyPr>
          <a:lstStyle/>
          <a:p>
            <a:r>
              <a:rPr lang="en-US" sz="1800"/>
              <a:t>motherOf(jane,mary)</a:t>
            </a:r>
          </a:p>
        </p:txBody>
      </p:sp>
      <p:sp>
        <p:nvSpPr>
          <p:cNvPr id="29727" name="Line 36"/>
          <p:cNvSpPr>
            <a:spLocks noChangeShapeType="1"/>
          </p:cNvSpPr>
          <p:nvPr/>
        </p:nvSpPr>
        <p:spPr bwMode="auto">
          <a:xfrm flipH="1">
            <a:off x="5867400" y="2895600"/>
            <a:ext cx="152400" cy="533400"/>
          </a:xfrm>
          <a:prstGeom prst="line">
            <a:avLst/>
          </a:prstGeom>
          <a:noFill/>
          <a:ln w="9525">
            <a:solidFill>
              <a:schemeClr val="tx1"/>
            </a:solidFill>
            <a:round/>
            <a:headEnd/>
            <a:tailEnd type="triangle" w="med" len="med"/>
          </a:ln>
        </p:spPr>
        <p:txBody>
          <a:bodyPr/>
          <a:lstStyle/>
          <a:p>
            <a:endParaRPr lang="en-US"/>
          </a:p>
        </p:txBody>
      </p:sp>
      <p:sp>
        <p:nvSpPr>
          <p:cNvPr id="29728" name="Line 37"/>
          <p:cNvSpPr>
            <a:spLocks noChangeShapeType="1"/>
          </p:cNvSpPr>
          <p:nvPr/>
        </p:nvSpPr>
        <p:spPr bwMode="auto">
          <a:xfrm>
            <a:off x="6248400" y="2895600"/>
            <a:ext cx="152400" cy="1524000"/>
          </a:xfrm>
          <a:prstGeom prst="line">
            <a:avLst/>
          </a:prstGeom>
          <a:noFill/>
          <a:ln w="9525">
            <a:solidFill>
              <a:schemeClr val="tx1"/>
            </a:solidFill>
            <a:round/>
            <a:headEnd/>
            <a:tailEnd type="triangle" w="med" len="med"/>
          </a:ln>
        </p:spPr>
        <p:txBody>
          <a:bodyPr/>
          <a:lstStyle/>
          <a:p>
            <a:endParaRPr lang="en-US"/>
          </a:p>
        </p:txBody>
      </p:sp>
      <p:sp>
        <p:nvSpPr>
          <p:cNvPr id="29729" name="Line 38"/>
          <p:cNvSpPr>
            <a:spLocks noChangeShapeType="1"/>
          </p:cNvSpPr>
          <p:nvPr/>
        </p:nvSpPr>
        <p:spPr bwMode="auto">
          <a:xfrm>
            <a:off x="6477000" y="2895600"/>
            <a:ext cx="762000" cy="2286000"/>
          </a:xfrm>
          <a:prstGeom prst="line">
            <a:avLst/>
          </a:prstGeom>
          <a:noFill/>
          <a:ln w="9525">
            <a:solidFill>
              <a:schemeClr val="tx1"/>
            </a:solidFill>
            <a:round/>
            <a:headEnd/>
            <a:tailEnd type="triangle" w="med" len="med"/>
          </a:ln>
        </p:spPr>
        <p:txBody>
          <a:bodyPr/>
          <a:lstStyle/>
          <a:p>
            <a:endParaRPr lang="en-US"/>
          </a:p>
        </p:txBody>
      </p:sp>
      <p:sp>
        <p:nvSpPr>
          <p:cNvPr id="29730" name="Text Box 39"/>
          <p:cNvSpPr txBox="1">
            <a:spLocks noChangeArrowheads="1"/>
          </p:cNvSpPr>
          <p:nvPr/>
        </p:nvSpPr>
        <p:spPr bwMode="auto">
          <a:xfrm>
            <a:off x="5029200" y="3124200"/>
            <a:ext cx="685800" cy="366713"/>
          </a:xfrm>
          <a:prstGeom prst="rect">
            <a:avLst/>
          </a:prstGeom>
          <a:noFill/>
          <a:ln w="9525">
            <a:noFill/>
            <a:miter lim="800000"/>
            <a:headEnd/>
            <a:tailEnd/>
          </a:ln>
        </p:spPr>
        <p:txBody>
          <a:bodyPr>
            <a:spAutoFit/>
          </a:bodyPr>
          <a:lstStyle/>
          <a:p>
            <a:pPr>
              <a:spcBef>
                <a:spcPct val="50000"/>
              </a:spcBef>
            </a:pPr>
            <a:r>
              <a:rPr lang="en-US" sz="1800" b="1"/>
              <a:t>OR</a:t>
            </a:r>
          </a:p>
        </p:txBody>
      </p:sp>
      <p:sp>
        <p:nvSpPr>
          <p:cNvPr id="29731" name="Text Box 40"/>
          <p:cNvSpPr txBox="1">
            <a:spLocks noChangeArrowheads="1"/>
          </p:cNvSpPr>
          <p:nvPr/>
        </p:nvSpPr>
        <p:spPr bwMode="auto">
          <a:xfrm>
            <a:off x="6858000" y="3733800"/>
            <a:ext cx="2057400" cy="366713"/>
          </a:xfrm>
          <a:prstGeom prst="rect">
            <a:avLst/>
          </a:prstGeom>
          <a:solidFill>
            <a:schemeClr val="accent1"/>
          </a:solidFill>
          <a:ln w="9525">
            <a:noFill/>
            <a:miter lim="800000"/>
            <a:headEnd/>
            <a:tailEnd/>
          </a:ln>
        </p:spPr>
        <p:txBody>
          <a:bodyPr>
            <a:spAutoFit/>
          </a:bodyPr>
          <a:lstStyle/>
          <a:p>
            <a:r>
              <a:rPr lang="en-US" sz="1800"/>
              <a:t>fatherOf(tom,dick)</a:t>
            </a:r>
          </a:p>
        </p:txBody>
      </p:sp>
      <p:sp>
        <p:nvSpPr>
          <p:cNvPr id="29732" name="Text Box 41"/>
          <p:cNvSpPr txBox="1">
            <a:spLocks noChangeArrowheads="1"/>
          </p:cNvSpPr>
          <p:nvPr/>
        </p:nvSpPr>
        <p:spPr bwMode="auto">
          <a:xfrm>
            <a:off x="7010400" y="4572000"/>
            <a:ext cx="2133600" cy="366713"/>
          </a:xfrm>
          <a:prstGeom prst="rect">
            <a:avLst/>
          </a:prstGeom>
          <a:solidFill>
            <a:schemeClr val="accent1"/>
          </a:solidFill>
          <a:ln w="9525">
            <a:noFill/>
            <a:miter lim="800000"/>
            <a:headEnd/>
            <a:tailEnd/>
          </a:ln>
        </p:spPr>
        <p:txBody>
          <a:bodyPr>
            <a:spAutoFit/>
          </a:bodyPr>
          <a:lstStyle/>
          <a:p>
            <a:r>
              <a:rPr lang="en-US" sz="1800"/>
              <a:t>fatherOf(dick,harry</a:t>
            </a:r>
          </a:p>
        </p:txBody>
      </p:sp>
      <p:sp>
        <p:nvSpPr>
          <p:cNvPr id="29733" name="Text Box 42"/>
          <p:cNvSpPr txBox="1">
            <a:spLocks noChangeArrowheads="1"/>
          </p:cNvSpPr>
          <p:nvPr/>
        </p:nvSpPr>
        <p:spPr bwMode="auto">
          <a:xfrm>
            <a:off x="6705600" y="5791200"/>
            <a:ext cx="2438400" cy="366713"/>
          </a:xfrm>
          <a:prstGeom prst="rect">
            <a:avLst/>
          </a:prstGeom>
          <a:solidFill>
            <a:schemeClr val="accent1"/>
          </a:solidFill>
          <a:ln w="9525">
            <a:noFill/>
            <a:miter lim="800000"/>
            <a:headEnd/>
            <a:tailEnd/>
          </a:ln>
        </p:spPr>
        <p:txBody>
          <a:bodyPr>
            <a:spAutoFit/>
          </a:bodyPr>
          <a:lstStyle/>
          <a:p>
            <a:r>
              <a:rPr lang="en-US" sz="1800"/>
              <a:t>fatherOf(jane,harry).</a:t>
            </a:r>
          </a:p>
        </p:txBody>
      </p:sp>
      <p:sp>
        <p:nvSpPr>
          <p:cNvPr id="29734" name="Line 43"/>
          <p:cNvSpPr>
            <a:spLocks noChangeShapeType="1"/>
          </p:cNvSpPr>
          <p:nvPr/>
        </p:nvSpPr>
        <p:spPr bwMode="auto">
          <a:xfrm flipH="1">
            <a:off x="7696200" y="2895600"/>
            <a:ext cx="228600" cy="838200"/>
          </a:xfrm>
          <a:prstGeom prst="line">
            <a:avLst/>
          </a:prstGeom>
          <a:noFill/>
          <a:ln w="9525">
            <a:solidFill>
              <a:schemeClr val="tx1"/>
            </a:solidFill>
            <a:round/>
            <a:headEnd/>
            <a:tailEnd type="triangle" w="med" len="med"/>
          </a:ln>
        </p:spPr>
        <p:txBody>
          <a:bodyPr/>
          <a:lstStyle/>
          <a:p>
            <a:endParaRPr lang="en-US"/>
          </a:p>
        </p:txBody>
      </p:sp>
      <p:sp>
        <p:nvSpPr>
          <p:cNvPr id="29735" name="Line 44"/>
          <p:cNvSpPr>
            <a:spLocks noChangeShapeType="1"/>
          </p:cNvSpPr>
          <p:nvPr/>
        </p:nvSpPr>
        <p:spPr bwMode="auto">
          <a:xfrm>
            <a:off x="8077200" y="2895600"/>
            <a:ext cx="152400" cy="1676400"/>
          </a:xfrm>
          <a:prstGeom prst="line">
            <a:avLst/>
          </a:prstGeom>
          <a:noFill/>
          <a:ln w="9525">
            <a:solidFill>
              <a:schemeClr val="tx1"/>
            </a:solidFill>
            <a:round/>
            <a:headEnd/>
            <a:tailEnd type="triangle" w="med" len="med"/>
          </a:ln>
        </p:spPr>
        <p:txBody>
          <a:bodyPr/>
          <a:lstStyle/>
          <a:p>
            <a:endParaRPr lang="en-US"/>
          </a:p>
        </p:txBody>
      </p:sp>
      <p:sp>
        <p:nvSpPr>
          <p:cNvPr id="29736" name="Line 45"/>
          <p:cNvSpPr>
            <a:spLocks noChangeShapeType="1"/>
          </p:cNvSpPr>
          <p:nvPr/>
        </p:nvSpPr>
        <p:spPr bwMode="auto">
          <a:xfrm>
            <a:off x="8229600" y="2895600"/>
            <a:ext cx="685800" cy="2971800"/>
          </a:xfrm>
          <a:prstGeom prst="line">
            <a:avLst/>
          </a:prstGeom>
          <a:noFill/>
          <a:ln w="9525">
            <a:solidFill>
              <a:schemeClr val="tx1"/>
            </a:solidFill>
            <a:round/>
            <a:headEnd/>
            <a:tailEnd type="triangle" w="med" len="med"/>
          </a:ln>
        </p:spPr>
        <p:txBody>
          <a:bodyPr/>
          <a:lstStyle/>
          <a:p>
            <a:endParaRPr lang="en-US"/>
          </a:p>
        </p:txBody>
      </p:sp>
      <p:sp>
        <p:nvSpPr>
          <p:cNvPr id="29737" name="Text Box 46"/>
          <p:cNvSpPr txBox="1">
            <a:spLocks noChangeArrowheads="1"/>
          </p:cNvSpPr>
          <p:nvPr/>
        </p:nvSpPr>
        <p:spPr bwMode="auto">
          <a:xfrm>
            <a:off x="8366125" y="3008313"/>
            <a:ext cx="527050" cy="366712"/>
          </a:xfrm>
          <a:prstGeom prst="rect">
            <a:avLst/>
          </a:prstGeom>
          <a:noFill/>
          <a:ln w="9525">
            <a:noFill/>
            <a:miter lim="800000"/>
            <a:headEnd/>
            <a:tailEnd/>
          </a:ln>
        </p:spPr>
        <p:txBody>
          <a:bodyPr wrap="none">
            <a:spAutoFit/>
          </a:bodyPr>
          <a:lstStyle/>
          <a:p>
            <a:r>
              <a:rPr lang="en-US" sz="1800" b="1"/>
              <a:t>OR</a:t>
            </a:r>
          </a:p>
        </p:txBody>
      </p:sp>
      <p:sp>
        <p:nvSpPr>
          <p:cNvPr id="29738" name="Line 47"/>
          <p:cNvSpPr>
            <a:spLocks noChangeShapeType="1"/>
          </p:cNvSpPr>
          <p:nvPr/>
        </p:nvSpPr>
        <p:spPr bwMode="auto">
          <a:xfrm flipH="1">
            <a:off x="3657600" y="2971800"/>
            <a:ext cx="228600" cy="533400"/>
          </a:xfrm>
          <a:prstGeom prst="line">
            <a:avLst/>
          </a:prstGeom>
          <a:noFill/>
          <a:ln w="9525">
            <a:solidFill>
              <a:schemeClr val="tx1"/>
            </a:solidFill>
            <a:round/>
            <a:headEnd/>
            <a:tailEnd type="triangle" w="med" len="med"/>
          </a:ln>
        </p:spPr>
        <p:txBody>
          <a:bodyPr/>
          <a:lstStyle/>
          <a:p>
            <a:endParaRPr lang="en-US"/>
          </a:p>
        </p:txBody>
      </p:sp>
      <p:sp>
        <p:nvSpPr>
          <p:cNvPr id="29739" name="Line 48"/>
          <p:cNvSpPr>
            <a:spLocks noChangeShapeType="1"/>
          </p:cNvSpPr>
          <p:nvPr/>
        </p:nvSpPr>
        <p:spPr bwMode="auto">
          <a:xfrm>
            <a:off x="4114800" y="3048000"/>
            <a:ext cx="152400" cy="457200"/>
          </a:xfrm>
          <a:prstGeom prst="line">
            <a:avLst/>
          </a:prstGeom>
          <a:noFill/>
          <a:ln w="9525">
            <a:solidFill>
              <a:schemeClr val="tx1"/>
            </a:solidFill>
            <a:round/>
            <a:headEnd/>
            <a:tailEnd type="triangle" w="med" len="med"/>
          </a:ln>
        </p:spPr>
        <p:txBody>
          <a:bodyPr/>
          <a:lstStyle/>
          <a:p>
            <a:endParaRPr lang="en-US"/>
          </a:p>
        </p:txBody>
      </p:sp>
      <p:sp>
        <p:nvSpPr>
          <p:cNvPr id="29740" name="Text Box 49"/>
          <p:cNvSpPr txBox="1">
            <a:spLocks noChangeArrowheads="1"/>
          </p:cNvSpPr>
          <p:nvPr/>
        </p:nvSpPr>
        <p:spPr bwMode="auto">
          <a:xfrm>
            <a:off x="3124200" y="3124200"/>
            <a:ext cx="533400" cy="366713"/>
          </a:xfrm>
          <a:prstGeom prst="rect">
            <a:avLst/>
          </a:prstGeom>
          <a:noFill/>
          <a:ln w="9525">
            <a:noFill/>
            <a:miter lim="800000"/>
            <a:headEnd/>
            <a:tailEnd/>
          </a:ln>
        </p:spPr>
        <p:txBody>
          <a:bodyPr>
            <a:spAutoFit/>
          </a:bodyPr>
          <a:lstStyle/>
          <a:p>
            <a:pPr>
              <a:spcBef>
                <a:spcPct val="50000"/>
              </a:spcBef>
            </a:pPr>
            <a:r>
              <a:rPr lang="en-US" sz="1800" b="1"/>
              <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p:txBody>
          <a:bodyPr/>
          <a:lstStyle/>
          <a:p>
            <a:pPr eaLnBrk="1" hangingPunct="1"/>
            <a:r>
              <a:rPr lang="en-US" smtClean="0"/>
              <a:t>Recall</a:t>
            </a:r>
          </a:p>
          <a:p>
            <a:pPr lvl="1" eaLnBrk="1" hangingPunct="1"/>
            <a:r>
              <a:rPr lang="en-US" smtClean="0"/>
              <a:t>functional programming</a:t>
            </a:r>
          </a:p>
          <a:p>
            <a:pPr lvl="2" eaLnBrk="1" hangingPunct="1"/>
            <a:r>
              <a:rPr lang="en-US" smtClean="0"/>
              <a:t>computing with functions</a:t>
            </a:r>
          </a:p>
          <a:p>
            <a:pPr lvl="2" eaLnBrk="1" hangingPunct="1"/>
            <a:r>
              <a:rPr lang="en-US" smtClean="0"/>
              <a:t>foundation: lambda calculus</a:t>
            </a:r>
          </a:p>
          <a:p>
            <a:pPr lvl="1" eaLnBrk="1" hangingPunct="1"/>
            <a:r>
              <a:rPr lang="en-US" smtClean="0"/>
              <a:t>imperative programming  </a:t>
            </a:r>
          </a:p>
          <a:p>
            <a:pPr lvl="2" eaLnBrk="1" hangingPunct="1"/>
            <a:r>
              <a:rPr lang="en-US" smtClean="0"/>
              <a:t>computing with side effects		</a:t>
            </a:r>
          </a:p>
          <a:p>
            <a:pPr lvl="2" eaLnBrk="1" hangingPunct="1"/>
            <a:r>
              <a:rPr lang="en-US" smtClean="0"/>
              <a:t>Turing machine	</a:t>
            </a:r>
          </a:p>
        </p:txBody>
      </p:sp>
      <p:sp>
        <p:nvSpPr>
          <p:cNvPr id="3074" name="Slide Number Placeholder 5"/>
          <p:cNvSpPr>
            <a:spLocks noGrp="1"/>
          </p:cNvSpPr>
          <p:nvPr>
            <p:ph type="sldNum" sz="quarter" idx="12"/>
          </p:nvPr>
        </p:nvSpPr>
        <p:spPr>
          <a:noFill/>
        </p:spPr>
        <p:txBody>
          <a:bodyPr/>
          <a:lstStyle/>
          <a:p>
            <a:fld id="{27118BB1-A780-408C-A013-E6C90C4ECC6A}" type="slidenum">
              <a:rPr lang="en-US" smtClean="0"/>
              <a:pPr/>
              <a:t>3</a:t>
            </a:fld>
            <a:endParaRPr lang="en-US" smtClean="0"/>
          </a:p>
        </p:txBody>
      </p:sp>
      <p:sp>
        <p:nvSpPr>
          <p:cNvPr id="3075" name="Rectangle 2"/>
          <p:cNvSpPr>
            <a:spLocks noGrp="1" noChangeArrowheads="1"/>
          </p:cNvSpPr>
          <p:nvPr>
            <p:ph type="title"/>
          </p:nvPr>
        </p:nvSpPr>
        <p:spPr/>
        <p:txBody>
          <a:bodyPr/>
          <a:lstStyle/>
          <a:p>
            <a:pPr eaLnBrk="1" hangingPunct="1"/>
            <a:r>
              <a:rPr lang="en-US" smtClean="0"/>
              <a:t>Logic Programming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304800"/>
            <a:ext cx="8229600" cy="6248400"/>
          </a:xfrm>
        </p:spPr>
        <p:txBody>
          <a:bodyPr/>
          <a:lstStyle/>
          <a:p>
            <a:pPr eaLnBrk="1" hangingPunct="1"/>
            <a:r>
              <a:rPr lang="en-US" smtClean="0">
                <a:solidFill>
                  <a:srgbClr val="0066FF"/>
                </a:solidFill>
              </a:rPr>
              <a:t>Resolution principle</a:t>
            </a:r>
            <a:r>
              <a:rPr lang="en-US" smtClean="0"/>
              <a:t> (Robinson):  if the head of C1 matches one of the terms in the body of C2, then we can replace the term in C2 with the body of C1.</a:t>
            </a:r>
          </a:p>
          <a:p>
            <a:pPr eaLnBrk="1" hangingPunct="1"/>
            <a:r>
              <a:rPr lang="en-US" smtClean="0"/>
              <a:t>The pattern matching used to associate variables with constants is </a:t>
            </a:r>
            <a:r>
              <a:rPr lang="en-US" smtClean="0">
                <a:solidFill>
                  <a:srgbClr val="0066FF"/>
                </a:solidFill>
              </a:rPr>
              <a:t>unification.</a:t>
            </a:r>
          </a:p>
          <a:p>
            <a:pPr eaLnBrk="1" hangingPunct="1"/>
            <a:r>
              <a:rPr lang="en-US" smtClean="0"/>
              <a:t>Variables given values as result of unification are </a:t>
            </a:r>
            <a:r>
              <a:rPr lang="en-US" smtClean="0">
                <a:solidFill>
                  <a:srgbClr val="0066FF"/>
                </a:solidFill>
              </a:rPr>
              <a:t>instantiated</a:t>
            </a:r>
          </a:p>
        </p:txBody>
      </p:sp>
      <p:sp>
        <p:nvSpPr>
          <p:cNvPr id="30722" name="Slide Number Placeholder 5"/>
          <p:cNvSpPr>
            <a:spLocks noGrp="1"/>
          </p:cNvSpPr>
          <p:nvPr>
            <p:ph type="sldNum" sz="quarter" idx="12"/>
          </p:nvPr>
        </p:nvSpPr>
        <p:spPr>
          <a:noFill/>
        </p:spPr>
        <p:txBody>
          <a:bodyPr/>
          <a:lstStyle/>
          <a:p>
            <a:fld id="{5E9A7203-A086-47C3-B5FF-03857053384D}" type="slidenum">
              <a:rPr lang="en-US" smtClean="0"/>
              <a:pPr/>
              <a:t>30</a:t>
            </a:fld>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914400"/>
            <a:ext cx="8229600" cy="5211763"/>
          </a:xfrm>
        </p:spPr>
        <p:txBody>
          <a:bodyPr/>
          <a:lstStyle/>
          <a:p>
            <a:pPr eaLnBrk="1" hangingPunct="1"/>
            <a:r>
              <a:rPr lang="en-US" sz="2800" smtClean="0"/>
              <a:t>Prolog unification rules</a:t>
            </a:r>
          </a:p>
          <a:p>
            <a:pPr lvl="1" eaLnBrk="1" hangingPunct="1"/>
            <a:r>
              <a:rPr lang="en-US" sz="2400" smtClean="0"/>
              <a:t>constant can only unify with itself</a:t>
            </a:r>
          </a:p>
          <a:p>
            <a:pPr lvl="1" eaLnBrk="1" hangingPunct="1"/>
            <a:r>
              <a:rPr lang="en-US" sz="2400" smtClean="0"/>
              <a:t>two structures unify iff they have the same functor, the same number of arguments, and the corresponding arguments unify recursively</a:t>
            </a:r>
          </a:p>
          <a:p>
            <a:pPr lvl="1" eaLnBrk="1" hangingPunct="1"/>
            <a:r>
              <a:rPr lang="en-US" sz="2400" smtClean="0"/>
              <a:t>A variable unifies with anything.  If other thing has value, then variable is instantiated with that value.  If the other thing is an uninstantiated variable, then they are associated so that if later instantiated, they will get the same value.</a:t>
            </a:r>
          </a:p>
          <a:p>
            <a:pPr eaLnBrk="1" hangingPunct="1"/>
            <a:r>
              <a:rPr lang="en-US" sz="2800" smtClean="0"/>
              <a:t>This is very similar to ML unification of types of formal and actual parameters</a:t>
            </a:r>
          </a:p>
        </p:txBody>
      </p:sp>
      <p:sp>
        <p:nvSpPr>
          <p:cNvPr id="31746" name="Slide Number Placeholder 5"/>
          <p:cNvSpPr>
            <a:spLocks noGrp="1"/>
          </p:cNvSpPr>
          <p:nvPr>
            <p:ph type="sldNum" sz="quarter" idx="12"/>
          </p:nvPr>
        </p:nvSpPr>
        <p:spPr>
          <a:noFill/>
        </p:spPr>
        <p:txBody>
          <a:bodyPr/>
          <a:lstStyle/>
          <a:p>
            <a:fld id="{26706817-FC62-4E4E-8232-929060E295E1}" type="slidenum">
              <a:rPr lang="en-US" smtClean="0"/>
              <a:pPr/>
              <a:t>31</a:t>
            </a:fld>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381000"/>
            <a:ext cx="8229600" cy="5745163"/>
          </a:xfrm>
        </p:spPr>
        <p:txBody>
          <a:bodyPr/>
          <a:lstStyle/>
          <a:p>
            <a:pPr eaLnBrk="1" hangingPunct="1"/>
            <a:r>
              <a:rPr lang="en-US" smtClean="0"/>
              <a:t>The order that the rules are evaluated can have significant effect on the speed of the results, and even whether the computation terminates</a:t>
            </a:r>
          </a:p>
          <a:p>
            <a:pPr eaLnBrk="1" hangingPunct="1"/>
            <a:r>
              <a:rPr lang="en-US" smtClean="0"/>
              <a:t>Prolog (but not all logic languages) consider clauses from first to last</a:t>
            </a:r>
          </a:p>
          <a:p>
            <a:pPr eaLnBrk="1" hangingPunct="1"/>
            <a:r>
              <a:rPr lang="en-US" smtClean="0"/>
              <a:t>In practice, prolog programmers need to be aware of this, and use techniques to control backtracking.</a:t>
            </a:r>
          </a:p>
        </p:txBody>
      </p:sp>
      <p:sp>
        <p:nvSpPr>
          <p:cNvPr id="32770" name="Slide Number Placeholder 5"/>
          <p:cNvSpPr>
            <a:spLocks noGrp="1"/>
          </p:cNvSpPr>
          <p:nvPr>
            <p:ph type="sldNum" sz="quarter" idx="12"/>
          </p:nvPr>
        </p:nvSpPr>
        <p:spPr>
          <a:noFill/>
        </p:spPr>
        <p:txBody>
          <a:bodyPr/>
          <a:lstStyle/>
          <a:p>
            <a:fld id="{03C07D9B-5720-437E-B053-21614B3E1FEA}" type="slidenum">
              <a:rPr lang="en-US" smtClean="0"/>
              <a:pPr/>
              <a:t>32</a:t>
            </a:fld>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685800" y="228600"/>
            <a:ext cx="8229600" cy="6400800"/>
          </a:xfrm>
        </p:spPr>
        <p:txBody>
          <a:bodyPr/>
          <a:lstStyle/>
          <a:p>
            <a:pPr eaLnBrk="1" hangingPunct="1">
              <a:lnSpc>
                <a:spcPct val="80000"/>
              </a:lnSpc>
              <a:buFontTx/>
              <a:buNone/>
            </a:pPr>
            <a:r>
              <a:rPr lang="en-US" sz="3600" dirty="0" smtClean="0"/>
              <a:t>Lists</a:t>
            </a:r>
            <a:endParaRPr lang="en-US" dirty="0" smtClean="0"/>
          </a:p>
          <a:p>
            <a:pPr eaLnBrk="1" hangingPunct="1">
              <a:lnSpc>
                <a:spcPct val="80000"/>
              </a:lnSpc>
              <a:buFontTx/>
              <a:buNone/>
            </a:pPr>
            <a:r>
              <a:rPr lang="en-US" sz="2800" dirty="0" err="1" smtClean="0">
                <a:solidFill>
                  <a:srgbClr val="0066FF"/>
                </a:solidFill>
              </a:rPr>
              <a:t>isList</a:t>
            </a:r>
            <a:r>
              <a:rPr lang="en-US" sz="2800" dirty="0" smtClean="0">
                <a:solidFill>
                  <a:srgbClr val="0066FF"/>
                </a:solidFill>
              </a:rPr>
              <a:t>(nil).</a:t>
            </a:r>
            <a:r>
              <a:rPr lang="en-US" sz="2800" dirty="0" smtClean="0"/>
              <a:t>     %nil is a valid list</a:t>
            </a:r>
          </a:p>
          <a:p>
            <a:pPr eaLnBrk="1" hangingPunct="1">
              <a:lnSpc>
                <a:spcPct val="80000"/>
              </a:lnSpc>
              <a:buFontTx/>
              <a:buNone/>
            </a:pPr>
            <a:r>
              <a:rPr lang="en-US" sz="2800" dirty="0" err="1" smtClean="0">
                <a:solidFill>
                  <a:srgbClr val="0066FF"/>
                </a:solidFill>
              </a:rPr>
              <a:t>isList</a:t>
            </a:r>
            <a:r>
              <a:rPr lang="en-US" sz="2800" dirty="0" smtClean="0">
                <a:solidFill>
                  <a:srgbClr val="0066FF"/>
                </a:solidFill>
              </a:rPr>
              <a:t>(cons(_,T)) :- </a:t>
            </a:r>
            <a:r>
              <a:rPr lang="en-US" sz="2800" dirty="0" err="1" smtClean="0">
                <a:solidFill>
                  <a:srgbClr val="0066FF"/>
                </a:solidFill>
              </a:rPr>
              <a:t>isList</a:t>
            </a:r>
            <a:r>
              <a:rPr lang="en-US" sz="2800" dirty="0" smtClean="0">
                <a:solidFill>
                  <a:srgbClr val="0066FF"/>
                </a:solidFill>
              </a:rPr>
              <a:t>(T).</a:t>
            </a:r>
            <a:r>
              <a:rPr lang="en-US" sz="2800" dirty="0" smtClean="0"/>
              <a:t>   %cons builds new lists if the second parameter is a list</a:t>
            </a:r>
          </a:p>
          <a:p>
            <a:pPr eaLnBrk="1" hangingPunct="1">
              <a:lnSpc>
                <a:spcPct val="80000"/>
              </a:lnSpc>
              <a:buFontTx/>
              <a:buNone/>
            </a:pPr>
            <a:endParaRPr lang="en-US" sz="2800" dirty="0" smtClean="0"/>
          </a:p>
          <a:p>
            <a:pPr eaLnBrk="1" hangingPunct="1">
              <a:lnSpc>
                <a:spcPct val="80000"/>
              </a:lnSpc>
              <a:buFontTx/>
              <a:buNone/>
            </a:pPr>
            <a:r>
              <a:rPr lang="en-US" sz="2800" dirty="0" smtClean="0">
                <a:solidFill>
                  <a:schemeClr val="hlink"/>
                </a:solidFill>
              </a:rPr>
              <a:t>_ is a don’t care variable.</a:t>
            </a:r>
          </a:p>
          <a:p>
            <a:pPr eaLnBrk="1" hangingPunct="1">
              <a:lnSpc>
                <a:spcPct val="80000"/>
              </a:lnSpc>
              <a:buFontTx/>
              <a:buNone/>
            </a:pPr>
            <a:r>
              <a:rPr lang="en-US" sz="2800" dirty="0" smtClean="0">
                <a:solidFill>
                  <a:schemeClr val="hlink"/>
                </a:solidFill>
              </a:rPr>
              <a:t>If used more than once, each incidence represents different “don’t care” variable</a:t>
            </a:r>
          </a:p>
          <a:p>
            <a:pPr eaLnBrk="1" hangingPunct="1">
              <a:lnSpc>
                <a:spcPct val="80000"/>
              </a:lnSpc>
              <a:buFontTx/>
              <a:buNone/>
            </a:pPr>
            <a:endParaRPr lang="en-US" sz="2800" dirty="0" smtClean="0">
              <a:solidFill>
                <a:schemeClr val="hlink"/>
              </a:solidFill>
            </a:endParaRPr>
          </a:p>
          <a:p>
            <a:pPr eaLnBrk="1" hangingPunct="1">
              <a:lnSpc>
                <a:spcPct val="80000"/>
              </a:lnSpc>
              <a:buFontTx/>
              <a:buNone/>
            </a:pPr>
            <a:r>
              <a:rPr lang="en-US" sz="2800" dirty="0" smtClean="0">
                <a:solidFill>
                  <a:schemeClr val="hlink"/>
                </a:solidFill>
              </a:rPr>
              <a:t>?- </a:t>
            </a:r>
            <a:r>
              <a:rPr lang="en-US" sz="2800" dirty="0" err="1" smtClean="0">
                <a:solidFill>
                  <a:srgbClr val="0066FF"/>
                </a:solidFill>
              </a:rPr>
              <a:t>isList</a:t>
            </a:r>
            <a:r>
              <a:rPr lang="en-US" sz="2800" dirty="0" smtClean="0">
                <a:solidFill>
                  <a:srgbClr val="0066FF"/>
                </a:solidFill>
              </a:rPr>
              <a:t>(nil).</a:t>
            </a:r>
          </a:p>
          <a:p>
            <a:pPr eaLnBrk="1" hangingPunct="1">
              <a:lnSpc>
                <a:spcPct val="80000"/>
              </a:lnSpc>
              <a:buFontTx/>
              <a:buNone/>
            </a:pPr>
            <a:r>
              <a:rPr lang="en-US" sz="2800" dirty="0" smtClean="0">
                <a:solidFill>
                  <a:schemeClr val="hlink"/>
                </a:solidFill>
              </a:rPr>
              <a:t>yes</a:t>
            </a:r>
          </a:p>
          <a:p>
            <a:pPr eaLnBrk="1" hangingPunct="1">
              <a:lnSpc>
                <a:spcPct val="80000"/>
              </a:lnSpc>
              <a:buFontTx/>
              <a:buNone/>
            </a:pPr>
            <a:r>
              <a:rPr lang="en-US" sz="2800" dirty="0" smtClean="0">
                <a:solidFill>
                  <a:schemeClr val="hlink"/>
                </a:solidFill>
              </a:rPr>
              <a:t>?- </a:t>
            </a:r>
            <a:r>
              <a:rPr lang="en-US" sz="2800" dirty="0" err="1" smtClean="0">
                <a:solidFill>
                  <a:srgbClr val="0066FF"/>
                </a:solidFill>
              </a:rPr>
              <a:t>isList</a:t>
            </a:r>
            <a:r>
              <a:rPr lang="en-US" sz="2800" dirty="0" smtClean="0">
                <a:solidFill>
                  <a:srgbClr val="0066FF"/>
                </a:solidFill>
              </a:rPr>
              <a:t>(cons(2,nil)).</a:t>
            </a:r>
          </a:p>
          <a:p>
            <a:pPr eaLnBrk="1" hangingPunct="1">
              <a:lnSpc>
                <a:spcPct val="80000"/>
              </a:lnSpc>
              <a:buFontTx/>
              <a:buNone/>
            </a:pPr>
            <a:r>
              <a:rPr lang="en-US" sz="2800" dirty="0" smtClean="0">
                <a:solidFill>
                  <a:schemeClr val="hlink"/>
                </a:solidFill>
              </a:rPr>
              <a:t>yes</a:t>
            </a:r>
          </a:p>
          <a:p>
            <a:pPr eaLnBrk="1" hangingPunct="1">
              <a:lnSpc>
                <a:spcPct val="80000"/>
              </a:lnSpc>
              <a:buFontTx/>
              <a:buNone/>
            </a:pPr>
            <a:r>
              <a:rPr lang="en-US" sz="2800" dirty="0" smtClean="0">
                <a:solidFill>
                  <a:schemeClr val="hlink"/>
                </a:solidFill>
              </a:rPr>
              <a:t>?- </a:t>
            </a:r>
            <a:r>
              <a:rPr lang="en-US" sz="2800" dirty="0" err="1" smtClean="0">
                <a:solidFill>
                  <a:srgbClr val="0066FF"/>
                </a:solidFill>
              </a:rPr>
              <a:t>isList</a:t>
            </a:r>
            <a:r>
              <a:rPr lang="en-US" sz="2800" dirty="0" smtClean="0">
                <a:solidFill>
                  <a:srgbClr val="0066FF"/>
                </a:solidFill>
              </a:rPr>
              <a:t>(0).</a:t>
            </a:r>
          </a:p>
          <a:p>
            <a:pPr eaLnBrk="1" hangingPunct="1">
              <a:lnSpc>
                <a:spcPct val="80000"/>
              </a:lnSpc>
              <a:buFontTx/>
              <a:buNone/>
            </a:pPr>
            <a:r>
              <a:rPr lang="en-US" sz="2800" dirty="0" smtClean="0">
                <a:solidFill>
                  <a:schemeClr val="hlink"/>
                </a:solidFill>
              </a:rPr>
              <a:t>no</a:t>
            </a:r>
          </a:p>
          <a:p>
            <a:pPr eaLnBrk="1" hangingPunct="1">
              <a:lnSpc>
                <a:spcPct val="80000"/>
              </a:lnSpc>
              <a:buFontTx/>
              <a:buNone/>
            </a:pPr>
            <a:endParaRPr lang="en-US" sz="2800" dirty="0" smtClean="0">
              <a:solidFill>
                <a:schemeClr val="hlink"/>
              </a:solidFill>
            </a:endParaRPr>
          </a:p>
        </p:txBody>
      </p:sp>
      <p:sp>
        <p:nvSpPr>
          <p:cNvPr id="33794" name="Slide Number Placeholder 5"/>
          <p:cNvSpPr>
            <a:spLocks noGrp="1"/>
          </p:cNvSpPr>
          <p:nvPr>
            <p:ph type="sldNum" sz="quarter" idx="12"/>
          </p:nvPr>
        </p:nvSpPr>
        <p:spPr>
          <a:noFill/>
        </p:spPr>
        <p:txBody>
          <a:bodyPr/>
          <a:lstStyle/>
          <a:p>
            <a:fld id="{D66506C0-ED35-4563-A9CF-DCB714474A21}"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57200" y="381000"/>
            <a:ext cx="8229600" cy="6172200"/>
          </a:xfrm>
        </p:spPr>
        <p:txBody>
          <a:bodyPr/>
          <a:lstStyle/>
          <a:p>
            <a:pPr eaLnBrk="1" hangingPunct="1">
              <a:lnSpc>
                <a:spcPct val="80000"/>
              </a:lnSpc>
              <a:buFontTx/>
              <a:buNone/>
            </a:pPr>
            <a:r>
              <a:rPr lang="en-US" smtClean="0">
                <a:solidFill>
                  <a:srgbClr val="0066FF"/>
                </a:solidFill>
              </a:rPr>
              <a:t>head(cons(H,T),H) :- isList(T).</a:t>
            </a:r>
          </a:p>
          <a:p>
            <a:pPr eaLnBrk="1" hangingPunct="1">
              <a:lnSpc>
                <a:spcPct val="80000"/>
              </a:lnSpc>
              <a:buFontTx/>
              <a:buNone/>
            </a:pPr>
            <a:r>
              <a:rPr lang="en-US" smtClean="0">
                <a:solidFill>
                  <a:srgbClr val="0066FF"/>
                </a:solidFill>
              </a:rPr>
              <a:t>tail(cons(H,T),T) :- isList(T).</a:t>
            </a:r>
          </a:p>
          <a:p>
            <a:pPr eaLnBrk="1" hangingPunct="1">
              <a:lnSpc>
                <a:spcPct val="80000"/>
              </a:lnSpc>
              <a:buFontTx/>
              <a:buNone/>
            </a:pPr>
            <a:endParaRPr lang="en-US" smtClean="0">
              <a:solidFill>
                <a:srgbClr val="0066FF"/>
              </a:solidFill>
            </a:endParaRPr>
          </a:p>
          <a:p>
            <a:pPr eaLnBrk="1" hangingPunct="1">
              <a:lnSpc>
                <a:spcPct val="80000"/>
              </a:lnSpc>
              <a:buFontTx/>
              <a:buNone/>
            </a:pPr>
            <a:endParaRPr lang="en-US" smtClean="0">
              <a:solidFill>
                <a:srgbClr val="0066FF"/>
              </a:solidFill>
            </a:endParaRPr>
          </a:p>
          <a:p>
            <a:pPr eaLnBrk="1" hangingPunct="1">
              <a:lnSpc>
                <a:spcPct val="80000"/>
              </a:lnSpc>
              <a:buFontTx/>
              <a:buNone/>
            </a:pPr>
            <a:r>
              <a:rPr lang="en-US" smtClean="0"/>
              <a:t>?- </a:t>
            </a:r>
            <a:r>
              <a:rPr lang="en-US" smtClean="0">
                <a:solidFill>
                  <a:srgbClr val="0066FF"/>
                </a:solidFill>
              </a:rPr>
              <a:t>head(cons(</a:t>
            </a:r>
            <a:r>
              <a:rPr lang="en-US" b="1" smtClean="0">
                <a:solidFill>
                  <a:srgbClr val="0066FF"/>
                </a:solidFill>
              </a:rPr>
              <a:t>2</a:t>
            </a:r>
            <a:r>
              <a:rPr lang="en-US" smtClean="0">
                <a:solidFill>
                  <a:srgbClr val="0066FF"/>
                </a:solidFill>
              </a:rPr>
              <a:t>,cons(3,nil)),</a:t>
            </a:r>
            <a:r>
              <a:rPr lang="en-US" b="1" smtClean="0">
                <a:solidFill>
                  <a:srgbClr val="0066FF"/>
                </a:solidFill>
              </a:rPr>
              <a:t>X</a:t>
            </a:r>
            <a:r>
              <a:rPr lang="en-US" smtClean="0">
                <a:solidFill>
                  <a:srgbClr val="0066FF"/>
                </a:solidFill>
              </a:rPr>
              <a:t>).</a:t>
            </a:r>
          </a:p>
          <a:p>
            <a:pPr eaLnBrk="1" hangingPunct="1">
              <a:lnSpc>
                <a:spcPct val="80000"/>
              </a:lnSpc>
              <a:buFontTx/>
              <a:buNone/>
            </a:pPr>
            <a:r>
              <a:rPr lang="en-US" smtClean="0"/>
              <a:t>X = 2</a:t>
            </a:r>
          </a:p>
          <a:p>
            <a:pPr eaLnBrk="1" hangingPunct="1">
              <a:lnSpc>
                <a:spcPct val="80000"/>
              </a:lnSpc>
              <a:buFontTx/>
              <a:buNone/>
            </a:pPr>
            <a:r>
              <a:rPr lang="en-US" smtClean="0"/>
              <a:t>?- </a:t>
            </a:r>
            <a:r>
              <a:rPr lang="en-US" smtClean="0">
                <a:solidFill>
                  <a:srgbClr val="0066FF"/>
                </a:solidFill>
              </a:rPr>
              <a:t>head(cons(</a:t>
            </a:r>
            <a:r>
              <a:rPr lang="en-US" b="1" smtClean="0">
                <a:solidFill>
                  <a:srgbClr val="0066FF"/>
                </a:solidFill>
              </a:rPr>
              <a:t>X</a:t>
            </a:r>
            <a:r>
              <a:rPr lang="en-US" smtClean="0">
                <a:solidFill>
                  <a:srgbClr val="0066FF"/>
                </a:solidFill>
              </a:rPr>
              <a:t>,cons(3,nil)),</a:t>
            </a:r>
            <a:r>
              <a:rPr lang="en-US" b="1" smtClean="0">
                <a:solidFill>
                  <a:srgbClr val="0066FF"/>
                </a:solidFill>
              </a:rPr>
              <a:t>2</a:t>
            </a:r>
            <a:r>
              <a:rPr lang="en-US" smtClean="0">
                <a:solidFill>
                  <a:srgbClr val="0066FF"/>
                </a:solidFill>
              </a:rPr>
              <a:t>).</a:t>
            </a:r>
          </a:p>
          <a:p>
            <a:pPr eaLnBrk="1" hangingPunct="1">
              <a:lnSpc>
                <a:spcPct val="80000"/>
              </a:lnSpc>
              <a:buFontTx/>
              <a:buNone/>
            </a:pPr>
            <a:r>
              <a:rPr lang="en-US" smtClean="0"/>
              <a:t>X = 2</a:t>
            </a:r>
          </a:p>
          <a:p>
            <a:pPr eaLnBrk="1" hangingPunct="1">
              <a:lnSpc>
                <a:spcPct val="80000"/>
              </a:lnSpc>
              <a:buFontTx/>
              <a:buNone/>
            </a:pPr>
            <a:endParaRPr lang="en-US" smtClean="0"/>
          </a:p>
          <a:p>
            <a:pPr eaLnBrk="1" hangingPunct="1">
              <a:lnSpc>
                <a:spcPct val="80000"/>
              </a:lnSpc>
              <a:buFontTx/>
              <a:buNone/>
            </a:pPr>
            <a:r>
              <a:rPr lang="en-US" sz="2800" smtClean="0"/>
              <a:t>remark: Prolog does not have notion of “input” and “output” variables</a:t>
            </a:r>
          </a:p>
        </p:txBody>
      </p:sp>
      <p:sp>
        <p:nvSpPr>
          <p:cNvPr id="34818" name="Slide Number Placeholder 5"/>
          <p:cNvSpPr>
            <a:spLocks noGrp="1"/>
          </p:cNvSpPr>
          <p:nvPr>
            <p:ph type="sldNum" sz="quarter" idx="12"/>
          </p:nvPr>
        </p:nvSpPr>
        <p:spPr>
          <a:noFill/>
        </p:spPr>
        <p:txBody>
          <a:bodyPr/>
          <a:lstStyle/>
          <a:p>
            <a:fld id="{1DE9D9AA-5729-45FA-8FDA-FB46836A1B72}" type="slidenum">
              <a:rPr lang="en-US" smtClean="0"/>
              <a:pPr/>
              <a:t>34</a:t>
            </a:fld>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idx="1"/>
          </p:nvPr>
        </p:nvSpPr>
        <p:spPr>
          <a:xfrm>
            <a:off x="457200" y="381000"/>
            <a:ext cx="8229600" cy="6172200"/>
          </a:xfrm>
        </p:spPr>
        <p:txBody>
          <a:bodyPr/>
          <a:lstStyle/>
          <a:p>
            <a:pPr eaLnBrk="1" hangingPunct="1">
              <a:buFontTx/>
              <a:buNone/>
            </a:pPr>
            <a:r>
              <a:rPr lang="en-US" sz="2800" smtClean="0">
                <a:solidFill>
                  <a:srgbClr val="0066FF"/>
                </a:solidFill>
              </a:rPr>
              <a:t>head(cons(H,T),H) :- isList(T).</a:t>
            </a:r>
          </a:p>
          <a:p>
            <a:pPr eaLnBrk="1" hangingPunct="1">
              <a:buFontTx/>
              <a:buNone/>
            </a:pPr>
            <a:r>
              <a:rPr lang="en-US" sz="2800" smtClean="0">
                <a:solidFill>
                  <a:srgbClr val="0066FF"/>
                </a:solidFill>
              </a:rPr>
              <a:t>tail(cons(H,T),T) :- isList(T).</a:t>
            </a:r>
          </a:p>
          <a:p>
            <a:pPr eaLnBrk="1" hangingPunct="1">
              <a:buFontTx/>
              <a:buNone/>
            </a:pPr>
            <a:endParaRPr lang="en-US" sz="2800" smtClean="0">
              <a:solidFill>
                <a:srgbClr val="0066FF"/>
              </a:solidFill>
            </a:endParaRPr>
          </a:p>
          <a:p>
            <a:pPr eaLnBrk="1" hangingPunct="1">
              <a:buFontTx/>
              <a:buNone/>
            </a:pPr>
            <a:endParaRPr lang="en-US" sz="2800" smtClean="0">
              <a:solidFill>
                <a:srgbClr val="0066FF"/>
              </a:solidFill>
            </a:endParaRPr>
          </a:p>
          <a:p>
            <a:pPr eaLnBrk="1" hangingPunct="1">
              <a:buFontTx/>
              <a:buNone/>
            </a:pPr>
            <a:r>
              <a:rPr lang="en-US" sz="2800" smtClean="0"/>
              <a:t>?- </a:t>
            </a:r>
            <a:r>
              <a:rPr lang="en-US" sz="2800" smtClean="0">
                <a:solidFill>
                  <a:srgbClr val="0066FF"/>
                </a:solidFill>
              </a:rPr>
              <a:t>head(cons(a,X),a).</a:t>
            </a:r>
            <a:r>
              <a:rPr lang="en-US" sz="2800" smtClean="0"/>
              <a:t> </a:t>
            </a:r>
          </a:p>
          <a:p>
            <a:pPr eaLnBrk="1" hangingPunct="1">
              <a:buFontTx/>
              <a:buNone/>
            </a:pPr>
            <a:r>
              <a:rPr lang="en-US" sz="2800" smtClean="0">
                <a:solidFill>
                  <a:schemeClr val="hlink"/>
                </a:solidFill>
              </a:rPr>
              <a:t>%list whose head, after consing with a, is a</a:t>
            </a:r>
          </a:p>
          <a:p>
            <a:pPr eaLnBrk="1" hangingPunct="1">
              <a:buFontTx/>
              <a:buNone/>
            </a:pPr>
            <a:r>
              <a:rPr lang="en-US" sz="2800" smtClean="0"/>
              <a:t>X = nil;</a:t>
            </a:r>
          </a:p>
          <a:p>
            <a:pPr eaLnBrk="1" hangingPunct="1">
              <a:buFontTx/>
              <a:buNone/>
            </a:pPr>
            <a:r>
              <a:rPr lang="en-US" sz="2800" smtClean="0"/>
              <a:t>X = cons(_1,nil);</a:t>
            </a:r>
          </a:p>
          <a:p>
            <a:pPr eaLnBrk="1" hangingPunct="1">
              <a:buFontTx/>
              <a:buNone/>
            </a:pPr>
            <a:r>
              <a:rPr lang="en-US" sz="2800" smtClean="0"/>
              <a:t>X = cons(_2, (cons(_1,nil));</a:t>
            </a:r>
          </a:p>
          <a:p>
            <a:pPr eaLnBrk="1" hangingPunct="1">
              <a:buFontTx/>
              <a:buNone/>
            </a:pPr>
            <a:endParaRPr lang="en-US" sz="2800" smtClean="0"/>
          </a:p>
          <a:p>
            <a:pPr eaLnBrk="1" hangingPunct="1">
              <a:buFontTx/>
              <a:buNone/>
            </a:pPr>
            <a:r>
              <a:rPr lang="en-US" sz="2800" smtClean="0"/>
              <a:t>The interpreter creates new don’t care variables (_1, _2, etc.) as needed.</a:t>
            </a:r>
          </a:p>
        </p:txBody>
      </p:sp>
      <p:sp>
        <p:nvSpPr>
          <p:cNvPr id="35842" name="Slide Number Placeholder 5"/>
          <p:cNvSpPr>
            <a:spLocks noGrp="1"/>
          </p:cNvSpPr>
          <p:nvPr>
            <p:ph type="sldNum" sz="quarter" idx="12"/>
          </p:nvPr>
        </p:nvSpPr>
        <p:spPr>
          <a:noFill/>
        </p:spPr>
        <p:txBody>
          <a:bodyPr/>
          <a:lstStyle/>
          <a:p>
            <a:fld id="{DFD8C784-E4BF-4526-87E8-D6A894A8908D}" type="slidenum">
              <a:rPr lang="en-US" smtClean="0"/>
              <a:pPr/>
              <a:t>35</a:t>
            </a:fld>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57200" y="457200"/>
            <a:ext cx="8077200" cy="5867400"/>
          </a:xfrm>
        </p:spPr>
        <p:txBody>
          <a:bodyPr/>
          <a:lstStyle/>
          <a:p>
            <a:pPr eaLnBrk="1" hangingPunct="1">
              <a:lnSpc>
                <a:spcPct val="80000"/>
              </a:lnSpc>
              <a:buFontTx/>
              <a:buNone/>
            </a:pPr>
            <a:r>
              <a:rPr lang="en-US" sz="2800" smtClean="0"/>
              <a:t>Syntactic sugar for lists</a:t>
            </a:r>
          </a:p>
          <a:p>
            <a:pPr eaLnBrk="1" hangingPunct="1">
              <a:lnSpc>
                <a:spcPct val="80000"/>
              </a:lnSpc>
              <a:buFontTx/>
              <a:buNone/>
            </a:pPr>
            <a:endParaRPr lang="en-US" sz="2800" smtClean="0"/>
          </a:p>
          <a:p>
            <a:pPr eaLnBrk="1" hangingPunct="1">
              <a:lnSpc>
                <a:spcPct val="80000"/>
              </a:lnSpc>
              <a:buFontTx/>
              <a:buNone/>
            </a:pPr>
            <a:r>
              <a:rPr lang="en-US" sz="2800" smtClean="0"/>
              <a:t>[] empty list</a:t>
            </a:r>
          </a:p>
          <a:p>
            <a:pPr eaLnBrk="1" hangingPunct="1">
              <a:lnSpc>
                <a:spcPct val="80000"/>
              </a:lnSpc>
              <a:buFontTx/>
              <a:buNone/>
            </a:pPr>
            <a:r>
              <a:rPr lang="en-US" sz="2800" smtClean="0"/>
              <a:t>. built-in cons</a:t>
            </a:r>
          </a:p>
          <a:p>
            <a:pPr eaLnBrk="1" hangingPunct="1">
              <a:lnSpc>
                <a:spcPct val="80000"/>
              </a:lnSpc>
              <a:buFontTx/>
              <a:buNone/>
            </a:pPr>
            <a:r>
              <a:rPr lang="en-US" sz="2800" smtClean="0"/>
              <a:t>[a,b,c] = .(a, .(b, .(c,[])))</a:t>
            </a:r>
          </a:p>
          <a:p>
            <a:pPr eaLnBrk="1" hangingPunct="1">
              <a:lnSpc>
                <a:spcPct val="80000"/>
              </a:lnSpc>
              <a:buFontTx/>
              <a:buNone/>
            </a:pPr>
            <a:endParaRPr lang="en-US" sz="2800" smtClean="0"/>
          </a:p>
          <a:p>
            <a:pPr eaLnBrk="1" hangingPunct="1">
              <a:lnSpc>
                <a:spcPct val="80000"/>
              </a:lnSpc>
              <a:buFontTx/>
              <a:buNone/>
            </a:pPr>
            <a:r>
              <a:rPr lang="en-US" sz="2800" smtClean="0"/>
              <a:t>| delineates tail</a:t>
            </a:r>
          </a:p>
          <a:p>
            <a:pPr eaLnBrk="1" hangingPunct="1">
              <a:lnSpc>
                <a:spcPct val="80000"/>
              </a:lnSpc>
              <a:buFontTx/>
              <a:buNone/>
            </a:pPr>
            <a:r>
              <a:rPr lang="en-US" sz="2800" smtClean="0"/>
              <a:t>[a | [b,c]] </a:t>
            </a:r>
          </a:p>
          <a:p>
            <a:pPr eaLnBrk="1" hangingPunct="1">
              <a:lnSpc>
                <a:spcPct val="80000"/>
              </a:lnSpc>
              <a:buFontTx/>
              <a:buNone/>
            </a:pPr>
            <a:r>
              <a:rPr lang="en-US" sz="2800" smtClean="0"/>
              <a:t>[a,b | [c]]</a:t>
            </a:r>
          </a:p>
          <a:p>
            <a:pPr eaLnBrk="1" hangingPunct="1">
              <a:lnSpc>
                <a:spcPct val="80000"/>
              </a:lnSpc>
              <a:buFontTx/>
              <a:buNone/>
            </a:pPr>
            <a:r>
              <a:rPr lang="en-US" sz="2800" smtClean="0"/>
              <a:t>[a, b, c | [] ]</a:t>
            </a:r>
          </a:p>
          <a:p>
            <a:pPr eaLnBrk="1" hangingPunct="1">
              <a:lnSpc>
                <a:spcPct val="80000"/>
              </a:lnSpc>
              <a:buFontTx/>
              <a:buNone/>
            </a:pPr>
            <a:endParaRPr lang="en-US" sz="2800" smtClean="0"/>
          </a:p>
          <a:p>
            <a:pPr eaLnBrk="1" hangingPunct="1">
              <a:lnSpc>
                <a:spcPct val="80000"/>
              </a:lnSpc>
              <a:buFontTx/>
              <a:buNone/>
            </a:pPr>
            <a:r>
              <a:rPr lang="en-US" sz="2800" smtClean="0"/>
              <a:t>member (X, [X | T] ).</a:t>
            </a:r>
          </a:p>
          <a:p>
            <a:pPr eaLnBrk="1" hangingPunct="1">
              <a:lnSpc>
                <a:spcPct val="80000"/>
              </a:lnSpc>
              <a:buFontTx/>
              <a:buNone/>
            </a:pPr>
            <a:r>
              <a:rPr lang="en-US" sz="2800" smtClean="0"/>
              <a:t>member (X, [H | T] ) :- member(X, T).</a:t>
            </a:r>
          </a:p>
        </p:txBody>
      </p:sp>
      <p:sp>
        <p:nvSpPr>
          <p:cNvPr id="36866" name="Slide Number Placeholder 5"/>
          <p:cNvSpPr>
            <a:spLocks noGrp="1"/>
          </p:cNvSpPr>
          <p:nvPr>
            <p:ph type="sldNum" sz="quarter" idx="12"/>
          </p:nvPr>
        </p:nvSpPr>
        <p:spPr>
          <a:noFill/>
        </p:spPr>
        <p:txBody>
          <a:bodyPr/>
          <a:lstStyle/>
          <a:p>
            <a:fld id="{DAB69A35-43E5-4BD8-82D4-41329CFAC500}" type="slidenum">
              <a:rPr lang="en-US" smtClean="0"/>
              <a:pPr/>
              <a:t>36</a:t>
            </a:fld>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57200" y="609600"/>
            <a:ext cx="8229600" cy="5516563"/>
          </a:xfrm>
        </p:spPr>
        <p:txBody>
          <a:bodyPr/>
          <a:lstStyle/>
          <a:p>
            <a:pPr eaLnBrk="1" hangingPunct="1">
              <a:lnSpc>
                <a:spcPct val="90000"/>
              </a:lnSpc>
              <a:buFontTx/>
              <a:buNone/>
            </a:pPr>
            <a:r>
              <a:rPr lang="en-US" smtClean="0"/>
              <a:t>Stack</a:t>
            </a:r>
          </a:p>
          <a:p>
            <a:pPr eaLnBrk="1" hangingPunct="1">
              <a:lnSpc>
                <a:spcPct val="90000"/>
              </a:lnSpc>
              <a:buFontTx/>
              <a:buNone/>
            </a:pPr>
            <a:endParaRPr lang="en-US" smtClean="0"/>
          </a:p>
          <a:p>
            <a:pPr eaLnBrk="1" hangingPunct="1">
              <a:lnSpc>
                <a:spcPct val="90000"/>
              </a:lnSpc>
              <a:buFontTx/>
              <a:buNone/>
            </a:pPr>
            <a:r>
              <a:rPr lang="en-US" smtClean="0">
                <a:solidFill>
                  <a:srgbClr val="0066FF"/>
                </a:solidFill>
              </a:rPr>
              <a:t>isStack(nil).</a:t>
            </a:r>
          </a:p>
          <a:p>
            <a:pPr eaLnBrk="1" hangingPunct="1">
              <a:lnSpc>
                <a:spcPct val="90000"/>
              </a:lnSpc>
              <a:buFontTx/>
              <a:buNone/>
            </a:pPr>
            <a:r>
              <a:rPr lang="en-US" smtClean="0">
                <a:solidFill>
                  <a:srgbClr val="0066FF"/>
                </a:solidFill>
              </a:rPr>
              <a:t>isStack(push(_,S) ) :- isStack(S).</a:t>
            </a:r>
          </a:p>
          <a:p>
            <a:pPr eaLnBrk="1" hangingPunct="1">
              <a:lnSpc>
                <a:spcPct val="90000"/>
              </a:lnSpc>
              <a:buFontTx/>
              <a:buNone/>
            </a:pPr>
            <a:r>
              <a:rPr lang="en-US" smtClean="0">
                <a:solidFill>
                  <a:srgbClr val="0066FF"/>
                </a:solidFill>
              </a:rPr>
              <a:t>top(push(ElemS),Elem) :- isStack(S).</a:t>
            </a:r>
          </a:p>
          <a:p>
            <a:pPr eaLnBrk="1" hangingPunct="1">
              <a:lnSpc>
                <a:spcPct val="90000"/>
              </a:lnSpc>
              <a:buFontTx/>
              <a:buNone/>
            </a:pPr>
            <a:r>
              <a:rPr lang="en-US" smtClean="0">
                <a:solidFill>
                  <a:srgbClr val="0066FF"/>
                </a:solidFill>
              </a:rPr>
              <a:t>pop(push(_,S),S) :- isStack(S).</a:t>
            </a:r>
          </a:p>
          <a:p>
            <a:pPr eaLnBrk="1" hangingPunct="1">
              <a:lnSpc>
                <a:spcPct val="90000"/>
              </a:lnSpc>
              <a:buFontTx/>
              <a:buNone/>
            </a:pPr>
            <a:endParaRPr lang="en-US" smtClean="0">
              <a:solidFill>
                <a:srgbClr val="0066FF"/>
              </a:solidFill>
            </a:endParaRPr>
          </a:p>
          <a:p>
            <a:pPr eaLnBrk="1" hangingPunct="1">
              <a:lnSpc>
                <a:spcPct val="90000"/>
              </a:lnSpc>
              <a:buFontTx/>
              <a:buNone/>
            </a:pPr>
            <a:r>
              <a:rPr lang="en-US" smtClean="0"/>
              <a:t>(Prolog is good for algebraic specifications of abstract data types. See chapter in SK if interested)</a:t>
            </a:r>
          </a:p>
        </p:txBody>
      </p:sp>
      <p:sp>
        <p:nvSpPr>
          <p:cNvPr id="37890" name="Slide Number Placeholder 5"/>
          <p:cNvSpPr>
            <a:spLocks noGrp="1"/>
          </p:cNvSpPr>
          <p:nvPr>
            <p:ph type="sldNum" sz="quarter" idx="12"/>
          </p:nvPr>
        </p:nvSpPr>
        <p:spPr>
          <a:noFill/>
        </p:spPr>
        <p:txBody>
          <a:bodyPr/>
          <a:lstStyle/>
          <a:p>
            <a:fld id="{A12B1CB2-178D-48D8-91C2-3E2622383113}"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457200" y="457200"/>
            <a:ext cx="8229600" cy="6096000"/>
          </a:xfrm>
        </p:spPr>
        <p:txBody>
          <a:bodyPr/>
          <a:lstStyle/>
          <a:p>
            <a:pPr eaLnBrk="1" hangingPunct="1">
              <a:lnSpc>
                <a:spcPct val="80000"/>
              </a:lnSpc>
            </a:pPr>
            <a:r>
              <a:rPr lang="en-US" sz="2400" smtClean="0"/>
              <a:t>Termination </a:t>
            </a:r>
          </a:p>
          <a:p>
            <a:pPr lvl="1" eaLnBrk="1" hangingPunct="1">
              <a:lnSpc>
                <a:spcPct val="80000"/>
              </a:lnSpc>
            </a:pPr>
            <a:r>
              <a:rPr lang="en-US" sz="2000" smtClean="0"/>
              <a:t>If a variable may be bound to a finite set of values, then termination is guaranteed in principle.  </a:t>
            </a:r>
          </a:p>
          <a:p>
            <a:pPr lvl="1" eaLnBrk="1" hangingPunct="1">
              <a:lnSpc>
                <a:spcPct val="80000"/>
              </a:lnSpc>
            </a:pPr>
            <a:r>
              <a:rPr lang="en-US" sz="2000" smtClean="0"/>
              <a:t>Recursive definitions (list) imply an infinite domain</a:t>
            </a:r>
          </a:p>
          <a:p>
            <a:pPr lvl="1" eaLnBrk="1" hangingPunct="1">
              <a:lnSpc>
                <a:spcPct val="80000"/>
              </a:lnSpc>
            </a:pPr>
            <a:r>
              <a:rPr lang="en-US" sz="2000" smtClean="0"/>
              <a:t>Some primitive object have infinite domain (ints)</a:t>
            </a:r>
          </a:p>
          <a:p>
            <a:pPr lvl="1" eaLnBrk="1" hangingPunct="1">
              <a:lnSpc>
                <a:spcPct val="80000"/>
              </a:lnSpc>
            </a:pPr>
            <a:r>
              <a:rPr lang="en-US" sz="2000" smtClean="0"/>
              <a:t>Reorder the rules defining a list</a:t>
            </a:r>
          </a:p>
          <a:p>
            <a:pPr lvl="1" eaLnBrk="1" hangingPunct="1">
              <a:lnSpc>
                <a:spcPct val="80000"/>
              </a:lnSpc>
              <a:buFontTx/>
              <a:buNone/>
            </a:pPr>
            <a:endParaRPr lang="en-US" sz="2000" smtClean="0"/>
          </a:p>
          <a:p>
            <a:pPr lvl="1" eaLnBrk="1" hangingPunct="1">
              <a:lnSpc>
                <a:spcPct val="80000"/>
              </a:lnSpc>
              <a:buFontTx/>
              <a:buNone/>
            </a:pPr>
            <a:r>
              <a:rPr lang="en-US" sz="2400" smtClean="0">
                <a:solidFill>
                  <a:srgbClr val="0066FF"/>
                </a:solidFill>
              </a:rPr>
              <a:t>isList(cons(H,T)):- isList(T).</a:t>
            </a:r>
          </a:p>
          <a:p>
            <a:pPr lvl="1" eaLnBrk="1" hangingPunct="1">
              <a:lnSpc>
                <a:spcPct val="80000"/>
              </a:lnSpc>
              <a:buFontTx/>
              <a:buNone/>
            </a:pPr>
            <a:r>
              <a:rPr lang="en-US" sz="2400" smtClean="0">
                <a:solidFill>
                  <a:srgbClr val="0066FF"/>
                </a:solidFill>
              </a:rPr>
              <a:t>isList(nil).</a:t>
            </a:r>
          </a:p>
          <a:p>
            <a:pPr lvl="1" eaLnBrk="1" hangingPunct="1">
              <a:lnSpc>
                <a:spcPct val="80000"/>
              </a:lnSpc>
              <a:buFontTx/>
              <a:buNone/>
            </a:pPr>
            <a:r>
              <a:rPr lang="en-US" sz="2400" smtClean="0"/>
              <a:t>?-  </a:t>
            </a:r>
            <a:r>
              <a:rPr lang="en-US" sz="2400" smtClean="0">
                <a:solidFill>
                  <a:srgbClr val="0066FF"/>
                </a:solidFill>
              </a:rPr>
              <a:t>isList(nil).</a:t>
            </a:r>
          </a:p>
          <a:p>
            <a:pPr lvl="1" eaLnBrk="1" hangingPunct="1">
              <a:lnSpc>
                <a:spcPct val="80000"/>
              </a:lnSpc>
              <a:buFontTx/>
              <a:buNone/>
            </a:pPr>
            <a:r>
              <a:rPr lang="en-US" sz="2400" smtClean="0"/>
              <a:t>    Yes</a:t>
            </a:r>
          </a:p>
          <a:p>
            <a:pPr lvl="1" eaLnBrk="1" hangingPunct="1">
              <a:lnSpc>
                <a:spcPct val="80000"/>
              </a:lnSpc>
              <a:buFontTx/>
              <a:buNone/>
            </a:pPr>
            <a:endParaRPr lang="en-US" sz="2400" smtClean="0"/>
          </a:p>
          <a:p>
            <a:pPr lvl="1" eaLnBrk="1" hangingPunct="1">
              <a:lnSpc>
                <a:spcPct val="80000"/>
              </a:lnSpc>
              <a:buFontTx/>
              <a:buNone/>
            </a:pPr>
            <a:r>
              <a:rPr lang="en-US" sz="2400" smtClean="0"/>
              <a:t>?- </a:t>
            </a:r>
            <a:r>
              <a:rPr lang="en-US" sz="2400" smtClean="0">
                <a:solidFill>
                  <a:srgbClr val="0066FF"/>
                </a:solidFill>
              </a:rPr>
              <a:t>isList(X)</a:t>
            </a:r>
          </a:p>
          <a:p>
            <a:pPr eaLnBrk="1" hangingPunct="1">
              <a:lnSpc>
                <a:spcPct val="80000"/>
              </a:lnSpc>
              <a:buFontTx/>
              <a:buNone/>
            </a:pPr>
            <a:endParaRPr lang="en-US" sz="2800" smtClean="0">
              <a:solidFill>
                <a:srgbClr val="0066FF"/>
              </a:solidFill>
            </a:endParaRPr>
          </a:p>
          <a:p>
            <a:pPr lvl="1" eaLnBrk="1" hangingPunct="1">
              <a:lnSpc>
                <a:spcPct val="80000"/>
              </a:lnSpc>
            </a:pPr>
            <a:r>
              <a:rPr lang="en-US" sz="2000" smtClean="0"/>
              <a:t>replaces X with cons(H,T) and tries to prove istList(T).</a:t>
            </a:r>
          </a:p>
          <a:p>
            <a:pPr lvl="1" eaLnBrk="1" hangingPunct="1">
              <a:lnSpc>
                <a:spcPct val="80000"/>
              </a:lnSpc>
            </a:pPr>
            <a:r>
              <a:rPr lang="en-US" sz="2000" smtClean="0"/>
              <a:t>Then replace T with cons(H’,T’) and try to prove isList(T’), etc.</a:t>
            </a:r>
          </a:p>
          <a:p>
            <a:pPr lvl="1" eaLnBrk="1" hangingPunct="1">
              <a:lnSpc>
                <a:spcPct val="80000"/>
              </a:lnSpc>
            </a:pPr>
            <a:r>
              <a:rPr lang="en-US" sz="2000" smtClean="0"/>
              <a:t>With the other order, get X = nil.</a:t>
            </a:r>
          </a:p>
        </p:txBody>
      </p:sp>
      <p:sp>
        <p:nvSpPr>
          <p:cNvPr id="38914" name="Slide Number Placeholder 5"/>
          <p:cNvSpPr>
            <a:spLocks noGrp="1"/>
          </p:cNvSpPr>
          <p:nvPr>
            <p:ph type="sldNum" sz="quarter" idx="12"/>
          </p:nvPr>
        </p:nvSpPr>
        <p:spPr>
          <a:noFill/>
        </p:spPr>
        <p:txBody>
          <a:bodyPr/>
          <a:lstStyle/>
          <a:p>
            <a:fld id="{1829B172-A3E1-43ED-AF13-EFC3C5A260B4}"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457200"/>
            <a:ext cx="8229600" cy="5668963"/>
          </a:xfrm>
        </p:spPr>
        <p:txBody>
          <a:bodyPr/>
          <a:lstStyle/>
          <a:p>
            <a:pPr eaLnBrk="1" hangingPunct="1">
              <a:lnSpc>
                <a:spcPct val="90000"/>
              </a:lnSpc>
            </a:pPr>
            <a:r>
              <a:rPr lang="en-US" b="1" smtClean="0">
                <a:ea typeface="MS Mincho" pitchFamily="49" charset="-128"/>
              </a:rPr>
              <a:t>Arithmetic</a:t>
            </a:r>
            <a:r>
              <a:rPr lang="en-US" smtClean="0">
                <a:ea typeface="MS Mincho" pitchFamily="49" charset="-128"/>
              </a:rPr>
              <a:t>: The '=' operator determines whether its operands can be unified</a:t>
            </a:r>
            <a:r>
              <a:rPr lang="en-US" smtClean="0">
                <a:latin typeface="Courier New" pitchFamily="49" charset="0"/>
                <a:ea typeface="MS Mincho" pitchFamily="49" charset="-128"/>
              </a:rPr>
              <a:t/>
            </a:r>
            <a:br>
              <a:rPr lang="en-US" smtClean="0">
                <a:latin typeface="Courier New" pitchFamily="49" charset="0"/>
                <a:ea typeface="MS Mincho" pitchFamily="49" charset="-128"/>
              </a:rPr>
            </a:br>
            <a:r>
              <a:rPr lang="en-US" smtClean="0">
                <a:latin typeface="Courier New" pitchFamily="49" charset="0"/>
                <a:ea typeface="MS Mincho" pitchFamily="49" charset="-128"/>
              </a:rPr>
              <a:t>    ?- </a:t>
            </a:r>
            <a:r>
              <a:rPr lang="en-US" smtClean="0">
                <a:solidFill>
                  <a:srgbClr val="0066FF"/>
                </a:solidFill>
                <a:latin typeface="Courier New" pitchFamily="49" charset="0"/>
                <a:ea typeface="MS Mincho" pitchFamily="49" charset="-128"/>
              </a:rPr>
              <a:t>A = 37.</a:t>
            </a:r>
            <a:r>
              <a:rPr lang="en-US" smtClean="0">
                <a:latin typeface="Courier New" pitchFamily="49" charset="0"/>
                <a:ea typeface="MS Mincho" pitchFamily="49" charset="-128"/>
              </a:rPr>
              <a:t/>
            </a:r>
            <a:br>
              <a:rPr lang="en-US" smtClean="0">
                <a:latin typeface="Courier New" pitchFamily="49" charset="0"/>
                <a:ea typeface="MS Mincho" pitchFamily="49" charset="-128"/>
              </a:rPr>
            </a:br>
            <a:r>
              <a:rPr lang="en-US" smtClean="0">
                <a:latin typeface="Courier New" pitchFamily="49" charset="0"/>
                <a:ea typeface="MS Mincho" pitchFamily="49" charset="-128"/>
              </a:rPr>
              <a:t>    A = 37</a:t>
            </a:r>
            <a:br>
              <a:rPr lang="en-US" smtClean="0">
                <a:latin typeface="Courier New" pitchFamily="49" charset="0"/>
                <a:ea typeface="MS Mincho" pitchFamily="49" charset="-128"/>
              </a:rPr>
            </a:br>
            <a:r>
              <a:rPr lang="en-US" smtClean="0">
                <a:latin typeface="Courier New" pitchFamily="49" charset="0"/>
                <a:ea typeface="MS Mincho" pitchFamily="49" charset="-128"/>
              </a:rPr>
              <a:t>    yes</a:t>
            </a:r>
            <a:br>
              <a:rPr lang="en-US" smtClean="0">
                <a:latin typeface="Courier New" pitchFamily="49" charset="0"/>
                <a:ea typeface="MS Mincho" pitchFamily="49" charset="-128"/>
              </a:rPr>
            </a:br>
            <a:r>
              <a:rPr lang="en-US" smtClean="0">
                <a:latin typeface="Courier New" pitchFamily="49" charset="0"/>
                <a:ea typeface="MS Mincho" pitchFamily="49" charset="-128"/>
              </a:rPr>
              <a:t/>
            </a:r>
            <a:br>
              <a:rPr lang="en-US" smtClean="0">
                <a:latin typeface="Courier New" pitchFamily="49" charset="0"/>
                <a:ea typeface="MS Mincho" pitchFamily="49" charset="-128"/>
              </a:rPr>
            </a:br>
            <a:r>
              <a:rPr lang="en-US" smtClean="0">
                <a:latin typeface="Courier New" pitchFamily="49" charset="0"/>
                <a:ea typeface="MS Mincho" pitchFamily="49" charset="-128"/>
              </a:rPr>
              <a:t>    ?- </a:t>
            </a:r>
            <a:r>
              <a:rPr lang="en-US" smtClean="0">
                <a:solidFill>
                  <a:srgbClr val="0066FF"/>
                </a:solidFill>
                <a:latin typeface="Courier New" pitchFamily="49" charset="0"/>
                <a:ea typeface="MS Mincho" pitchFamily="49" charset="-128"/>
              </a:rPr>
              <a:t>2 = 2.</a:t>
            </a:r>
            <a:r>
              <a:rPr lang="en-US" smtClean="0">
                <a:latin typeface="Courier New" pitchFamily="49" charset="0"/>
                <a:ea typeface="MS Mincho" pitchFamily="49" charset="-128"/>
              </a:rPr>
              <a:t/>
            </a:r>
            <a:br>
              <a:rPr lang="en-US" smtClean="0">
                <a:latin typeface="Courier New" pitchFamily="49" charset="0"/>
                <a:ea typeface="MS Mincho" pitchFamily="49" charset="-128"/>
              </a:rPr>
            </a:br>
            <a:r>
              <a:rPr lang="en-US" smtClean="0">
                <a:latin typeface="Courier New" pitchFamily="49" charset="0"/>
                <a:ea typeface="MS Mincho" pitchFamily="49" charset="-128"/>
              </a:rPr>
              <a:t>    yes</a:t>
            </a:r>
            <a:br>
              <a:rPr lang="en-US" smtClean="0">
                <a:latin typeface="Courier New" pitchFamily="49" charset="0"/>
                <a:ea typeface="MS Mincho" pitchFamily="49" charset="-128"/>
              </a:rPr>
            </a:br>
            <a:r>
              <a:rPr lang="en-US" smtClean="0">
                <a:ea typeface="MS Mincho" pitchFamily="49" charset="-128"/>
              </a:rPr>
              <a:t>Math operators are functors (structure names), not functions</a:t>
            </a:r>
            <a:r>
              <a:rPr lang="en-US" smtClean="0">
                <a:latin typeface="Courier New" pitchFamily="49" charset="0"/>
                <a:ea typeface="MS Mincho" pitchFamily="49" charset="-128"/>
              </a:rPr>
              <a:t/>
            </a:r>
            <a:br>
              <a:rPr lang="en-US" smtClean="0">
                <a:latin typeface="Courier New" pitchFamily="49" charset="0"/>
                <a:ea typeface="MS Mincho" pitchFamily="49" charset="-128"/>
              </a:rPr>
            </a:br>
            <a:r>
              <a:rPr lang="en-US" smtClean="0">
                <a:latin typeface="Courier New" pitchFamily="49" charset="0"/>
                <a:ea typeface="MS Mincho" pitchFamily="49" charset="-128"/>
              </a:rPr>
              <a:t>    ?- </a:t>
            </a:r>
            <a:r>
              <a:rPr lang="en-US" smtClean="0">
                <a:solidFill>
                  <a:srgbClr val="0066FF"/>
                </a:solidFill>
                <a:latin typeface="Courier New" pitchFamily="49" charset="0"/>
                <a:ea typeface="MS Mincho" pitchFamily="49" charset="-128"/>
              </a:rPr>
              <a:t>(2+3) = 5</a:t>
            </a:r>
            <a:r>
              <a:rPr lang="en-US" smtClean="0">
                <a:latin typeface="Courier New" pitchFamily="49" charset="0"/>
                <a:ea typeface="MS Mincho" pitchFamily="49" charset="-128"/>
              </a:rPr>
              <a:t/>
            </a:r>
            <a:br>
              <a:rPr lang="en-US" smtClean="0">
                <a:latin typeface="Courier New" pitchFamily="49" charset="0"/>
                <a:ea typeface="MS Mincho" pitchFamily="49" charset="-128"/>
              </a:rPr>
            </a:br>
            <a:r>
              <a:rPr lang="en-US" smtClean="0">
                <a:latin typeface="Courier New" pitchFamily="49" charset="0"/>
                <a:ea typeface="MS Mincho" pitchFamily="49" charset="-128"/>
              </a:rPr>
              <a:t>    no</a:t>
            </a:r>
          </a:p>
        </p:txBody>
      </p:sp>
      <p:sp>
        <p:nvSpPr>
          <p:cNvPr id="39938" name="Slide Number Placeholder 5"/>
          <p:cNvSpPr>
            <a:spLocks noGrp="1"/>
          </p:cNvSpPr>
          <p:nvPr>
            <p:ph type="sldNum" sz="quarter" idx="12"/>
          </p:nvPr>
        </p:nvSpPr>
        <p:spPr>
          <a:noFill/>
        </p:spPr>
        <p:txBody>
          <a:bodyPr/>
          <a:lstStyle/>
          <a:p>
            <a:fld id="{10492179-7457-4507-9E69-3BF5C2C36617}"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57200" y="838200"/>
            <a:ext cx="8229600" cy="5287963"/>
          </a:xfrm>
        </p:spPr>
        <p:txBody>
          <a:bodyPr/>
          <a:lstStyle/>
          <a:p>
            <a:pPr eaLnBrk="1" hangingPunct="1"/>
            <a:r>
              <a:rPr lang="en-US" smtClean="0"/>
              <a:t>Logic programming</a:t>
            </a:r>
          </a:p>
          <a:p>
            <a:pPr lvl="1" eaLnBrk="1" hangingPunct="1"/>
            <a:r>
              <a:rPr lang="en-US" smtClean="0"/>
              <a:t>computing with relations</a:t>
            </a:r>
          </a:p>
          <a:p>
            <a:pPr lvl="1" eaLnBrk="1" hangingPunct="1"/>
            <a:r>
              <a:rPr lang="en-US" smtClean="0"/>
              <a:t>foundation:  predicate calculus</a:t>
            </a:r>
          </a:p>
          <a:p>
            <a:pPr lvl="1" eaLnBrk="1" hangingPunct="1"/>
            <a:r>
              <a:rPr lang="en-US" smtClean="0"/>
              <a:t>while functional and imperative languages implement the full power of the lambda calculus or Turing machine, logic programming only implements a restriction of the predicate calculus</a:t>
            </a:r>
          </a:p>
          <a:p>
            <a:pPr lvl="1" eaLnBrk="1" hangingPunct="1"/>
            <a:r>
              <a:rPr lang="en-US" smtClean="0"/>
              <a:t>logic programming is still surprisingly powerful</a:t>
            </a:r>
          </a:p>
        </p:txBody>
      </p:sp>
      <p:sp>
        <p:nvSpPr>
          <p:cNvPr id="4098" name="Slide Number Placeholder 5"/>
          <p:cNvSpPr>
            <a:spLocks noGrp="1"/>
          </p:cNvSpPr>
          <p:nvPr>
            <p:ph type="sldNum" sz="quarter" idx="12"/>
          </p:nvPr>
        </p:nvSpPr>
        <p:spPr>
          <a:noFill/>
        </p:spPr>
        <p:txBody>
          <a:bodyPr/>
          <a:lstStyle/>
          <a:p>
            <a:fld id="{0F495F1A-A80D-4922-B5C2-B9A211BB7756}" type="slidenum">
              <a:rPr lang="en-US" smtClean="0"/>
              <a:pPr/>
              <a:t>4</a:t>
            </a:fld>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609600"/>
            <a:ext cx="8229600" cy="5516563"/>
          </a:xfrm>
        </p:spPr>
        <p:txBody>
          <a:bodyPr/>
          <a:lstStyle/>
          <a:p>
            <a:pPr eaLnBrk="1" hangingPunct="1">
              <a:lnSpc>
                <a:spcPct val="90000"/>
              </a:lnSpc>
            </a:pPr>
            <a:r>
              <a:rPr lang="en-US" smtClean="0">
                <a:ea typeface="MS Mincho" pitchFamily="49" charset="-128"/>
              </a:rPr>
              <a:t>For math we use the built-in operator </a:t>
            </a:r>
            <a:r>
              <a:rPr lang="en-US" i="1" smtClean="0">
                <a:ea typeface="MS Mincho" pitchFamily="49" charset="-128"/>
              </a:rPr>
              <a:t>is</a:t>
            </a:r>
          </a:p>
          <a:p>
            <a:pPr eaLnBrk="1" hangingPunct="1">
              <a:lnSpc>
                <a:spcPct val="90000"/>
              </a:lnSpc>
            </a:pPr>
            <a:r>
              <a:rPr lang="en-US" i="1" smtClean="0">
                <a:ea typeface="MS Mincho" pitchFamily="49" charset="-128"/>
              </a:rPr>
              <a:t>is</a:t>
            </a:r>
            <a:r>
              <a:rPr lang="en-US" smtClean="0">
                <a:ea typeface="MS Mincho" pitchFamily="49" charset="-128"/>
              </a:rPr>
              <a:t> forces evaluation</a:t>
            </a:r>
          </a:p>
          <a:p>
            <a:pPr eaLnBrk="1" hangingPunct="1">
              <a:lnSpc>
                <a:spcPct val="90000"/>
              </a:lnSpc>
              <a:buFontTx/>
              <a:buNone/>
            </a:pPr>
            <a:r>
              <a:rPr lang="en-US" sz="2800" smtClean="0">
                <a:latin typeface="Courier New" pitchFamily="49" charset="0"/>
                <a:ea typeface="MS Mincho" pitchFamily="49" charset="-128"/>
              </a:rPr>
              <a:t/>
            </a:r>
            <a:br>
              <a:rPr lang="en-US" sz="2800" smtClean="0">
                <a:latin typeface="Courier New" pitchFamily="49" charset="0"/>
                <a:ea typeface="MS Mincho" pitchFamily="49" charset="-128"/>
              </a:rPr>
            </a:br>
            <a:r>
              <a:rPr lang="en-US" sz="2800" smtClean="0">
                <a:latin typeface="Courier New" pitchFamily="49" charset="0"/>
                <a:ea typeface="MS Mincho" pitchFamily="49" charset="-128"/>
              </a:rPr>
              <a:t>    </a:t>
            </a:r>
            <a:br>
              <a:rPr lang="en-US" sz="2800" smtClean="0">
                <a:latin typeface="Courier New" pitchFamily="49" charset="0"/>
                <a:ea typeface="MS Mincho" pitchFamily="49" charset="-128"/>
              </a:rPr>
            </a:br>
            <a:r>
              <a:rPr lang="en-US" sz="2800" smtClean="0">
                <a:latin typeface="Courier New" pitchFamily="49" charset="0"/>
                <a:ea typeface="MS Mincho" pitchFamily="49" charset="-128"/>
              </a:rPr>
              <a:t>    ?- </a:t>
            </a:r>
            <a:r>
              <a:rPr lang="en-US" sz="2800" smtClean="0">
                <a:solidFill>
                  <a:srgbClr val="0066FF"/>
                </a:solidFill>
                <a:latin typeface="Courier New" pitchFamily="49" charset="0"/>
                <a:ea typeface="MS Mincho" pitchFamily="49" charset="-128"/>
              </a:rPr>
              <a:t>X is 1+2.</a:t>
            </a:r>
            <a:br>
              <a:rPr lang="en-US" sz="2800" smtClean="0">
                <a:solidFill>
                  <a:srgbClr val="0066FF"/>
                </a:solidFill>
                <a:latin typeface="Courier New" pitchFamily="49" charset="0"/>
                <a:ea typeface="MS Mincho" pitchFamily="49" charset="-128"/>
              </a:rPr>
            </a:br>
            <a:r>
              <a:rPr lang="en-US" sz="2800" smtClean="0">
                <a:latin typeface="Courier New" pitchFamily="49" charset="0"/>
                <a:ea typeface="MS Mincho" pitchFamily="49" charset="-128"/>
              </a:rPr>
              <a:t>    X = 3</a:t>
            </a:r>
            <a:br>
              <a:rPr lang="en-US" sz="2800" smtClean="0">
                <a:latin typeface="Courier New" pitchFamily="49" charset="0"/>
                <a:ea typeface="MS Mincho" pitchFamily="49" charset="-128"/>
              </a:rPr>
            </a:br>
            <a:r>
              <a:rPr lang="en-US" sz="2800" smtClean="0">
                <a:latin typeface="Courier New" pitchFamily="49" charset="0"/>
                <a:ea typeface="MS Mincho" pitchFamily="49" charset="-128"/>
              </a:rPr>
              <a:t>    yes</a:t>
            </a:r>
            <a:br>
              <a:rPr lang="en-US" sz="2800" smtClean="0">
                <a:latin typeface="Courier New" pitchFamily="49" charset="0"/>
                <a:ea typeface="MS Mincho" pitchFamily="49" charset="-128"/>
              </a:rPr>
            </a:br>
            <a:r>
              <a:rPr lang="en-US" sz="2800" smtClean="0">
                <a:latin typeface="Courier New" pitchFamily="49" charset="0"/>
                <a:ea typeface="MS Mincho" pitchFamily="49" charset="-128"/>
              </a:rPr>
              <a:t>		</a:t>
            </a:r>
            <a:r>
              <a:rPr lang="en-US" sz="2400" smtClean="0">
                <a:ea typeface="MS Mincho" pitchFamily="49" charset="-128"/>
              </a:rPr>
              <a:t>% LHS of 'is' must be as-yet uninstantiated</a:t>
            </a:r>
            <a:r>
              <a:rPr lang="en-US" sz="2800" smtClean="0">
                <a:ea typeface="MS Mincho" pitchFamily="49" charset="-128"/>
              </a:rPr>
              <a:t/>
            </a:r>
            <a:br>
              <a:rPr lang="en-US" sz="2800" smtClean="0">
                <a:ea typeface="MS Mincho" pitchFamily="49" charset="-128"/>
              </a:rPr>
            </a:br>
            <a:r>
              <a:rPr lang="en-US" sz="2800" smtClean="0">
                <a:latin typeface="Courier New" pitchFamily="49" charset="0"/>
                <a:ea typeface="MS Mincho" pitchFamily="49" charset="-128"/>
              </a:rPr>
              <a:t>    ?- </a:t>
            </a:r>
            <a:r>
              <a:rPr lang="en-US" sz="2800" smtClean="0">
                <a:solidFill>
                  <a:srgbClr val="0066FF"/>
                </a:solidFill>
                <a:latin typeface="Courier New" pitchFamily="49" charset="0"/>
                <a:ea typeface="MS Mincho" pitchFamily="49" charset="-128"/>
              </a:rPr>
              <a:t>1+2 is 4-1.</a:t>
            </a:r>
            <a:r>
              <a:rPr lang="en-US" sz="2800" smtClean="0">
                <a:latin typeface="Courier New" pitchFamily="49" charset="0"/>
                <a:ea typeface="MS Mincho" pitchFamily="49" charset="-128"/>
              </a:rPr>
              <a:t>	</a:t>
            </a:r>
            <a:br>
              <a:rPr lang="en-US" sz="2800" smtClean="0">
                <a:latin typeface="Courier New" pitchFamily="49" charset="0"/>
                <a:ea typeface="MS Mincho" pitchFamily="49" charset="-128"/>
              </a:rPr>
            </a:br>
            <a:r>
              <a:rPr lang="en-US" sz="2800" smtClean="0">
                <a:latin typeface="Courier New" pitchFamily="49" charset="0"/>
                <a:ea typeface="MS Mincho" pitchFamily="49" charset="-128"/>
              </a:rPr>
              <a:t>    no</a:t>
            </a:r>
            <a:br>
              <a:rPr lang="en-US" sz="2800" smtClean="0">
                <a:latin typeface="Courier New" pitchFamily="49" charset="0"/>
                <a:ea typeface="MS Mincho" pitchFamily="49" charset="-128"/>
              </a:rPr>
            </a:br>
            <a:r>
              <a:rPr lang="en-US" sz="2800" smtClean="0">
                <a:latin typeface="Courier New" pitchFamily="49" charset="0"/>
                <a:ea typeface="MS Mincho" pitchFamily="49" charset="-128"/>
              </a:rPr>
              <a:t>		</a:t>
            </a:r>
            <a:r>
              <a:rPr lang="en-US" sz="2400" smtClean="0">
                <a:ea typeface="MS Mincho" pitchFamily="49" charset="-128"/>
              </a:rPr>
              <a:t>% RHS of 'is' must already be instantiated</a:t>
            </a:r>
            <a:br>
              <a:rPr lang="en-US" sz="2400" smtClean="0">
                <a:ea typeface="MS Mincho" pitchFamily="49" charset="-128"/>
              </a:rPr>
            </a:br>
            <a:r>
              <a:rPr lang="en-US" sz="2800" smtClean="0">
                <a:latin typeface="Courier New" pitchFamily="49" charset="0"/>
                <a:ea typeface="MS Mincho" pitchFamily="49" charset="-128"/>
              </a:rPr>
              <a:t>    ?- </a:t>
            </a:r>
            <a:r>
              <a:rPr lang="en-US" sz="2800" smtClean="0">
                <a:solidFill>
                  <a:srgbClr val="0066FF"/>
                </a:solidFill>
                <a:latin typeface="Courier New" pitchFamily="49" charset="0"/>
                <a:ea typeface="MS Mincho" pitchFamily="49" charset="-128"/>
              </a:rPr>
              <a:t>X is Y.</a:t>
            </a:r>
            <a:r>
              <a:rPr lang="en-US" sz="2800" smtClean="0">
                <a:latin typeface="Courier New" pitchFamily="49" charset="0"/>
                <a:ea typeface="MS Mincho" pitchFamily="49" charset="-128"/>
              </a:rPr>
              <a:t>		</a:t>
            </a:r>
            <a:br>
              <a:rPr lang="en-US" sz="2800" smtClean="0">
                <a:latin typeface="Courier New" pitchFamily="49" charset="0"/>
                <a:ea typeface="MS Mincho" pitchFamily="49" charset="-128"/>
              </a:rPr>
            </a:br>
            <a:r>
              <a:rPr lang="en-US" sz="2800" smtClean="0">
                <a:latin typeface="Courier New" pitchFamily="49" charset="0"/>
                <a:ea typeface="MS Mincho" pitchFamily="49" charset="-128"/>
              </a:rPr>
              <a:t>    &lt;error&gt;</a:t>
            </a:r>
          </a:p>
          <a:p>
            <a:pPr eaLnBrk="1" hangingPunct="1">
              <a:lnSpc>
                <a:spcPct val="90000"/>
              </a:lnSpc>
              <a:buFontTx/>
              <a:buNone/>
            </a:pPr>
            <a:endParaRPr lang="en-US" sz="2800" smtClean="0"/>
          </a:p>
        </p:txBody>
      </p:sp>
      <p:sp>
        <p:nvSpPr>
          <p:cNvPr id="40962" name="Slide Number Placeholder 5"/>
          <p:cNvSpPr>
            <a:spLocks noGrp="1"/>
          </p:cNvSpPr>
          <p:nvPr>
            <p:ph type="sldNum" sz="quarter" idx="12"/>
          </p:nvPr>
        </p:nvSpPr>
        <p:spPr>
          <a:noFill/>
        </p:spPr>
        <p:txBody>
          <a:bodyPr/>
          <a:lstStyle/>
          <a:p>
            <a:fld id="{D5A8D419-8E8A-4334-89DF-547E987F896B}" type="slidenum">
              <a:rPr lang="en-US" smtClean="0"/>
              <a:pPr/>
              <a:t>40</a:t>
            </a:fld>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457200"/>
            <a:ext cx="8229600" cy="5668963"/>
          </a:xfrm>
        </p:spPr>
        <p:txBody>
          <a:bodyPr/>
          <a:lstStyle/>
          <a:p>
            <a:pPr eaLnBrk="1" hangingPunct="1">
              <a:buFontTx/>
              <a:buNone/>
            </a:pPr>
            <a:r>
              <a:rPr lang="en-US" smtClean="0"/>
              <a:t>Examples of non-trivial Prolog programs</a:t>
            </a:r>
          </a:p>
          <a:p>
            <a:pPr eaLnBrk="1" hangingPunct="1"/>
            <a:r>
              <a:rPr lang="en-US" smtClean="0"/>
              <a:t>Tic-tac-toe:  Scott, Ch 11</a:t>
            </a:r>
          </a:p>
          <a:p>
            <a:pPr eaLnBrk="1" hangingPunct="1"/>
            <a:r>
              <a:rPr lang="en-US" smtClean="0"/>
              <a:t>Scanner and parser for a simple programming language: SK Ch 2</a:t>
            </a:r>
          </a:p>
          <a:p>
            <a:pPr eaLnBrk="1" hangingPunct="1"/>
            <a:r>
              <a:rPr lang="en-US" smtClean="0"/>
              <a:t>Evaluator for the lambda calculus:  SK Ch 5.3 </a:t>
            </a:r>
          </a:p>
        </p:txBody>
      </p:sp>
      <p:sp>
        <p:nvSpPr>
          <p:cNvPr id="41986" name="Slide Number Placeholder 5"/>
          <p:cNvSpPr>
            <a:spLocks noGrp="1"/>
          </p:cNvSpPr>
          <p:nvPr>
            <p:ph type="sldNum" sz="quarter" idx="12"/>
          </p:nvPr>
        </p:nvSpPr>
        <p:spPr>
          <a:noFill/>
        </p:spPr>
        <p:txBody>
          <a:bodyPr/>
          <a:lstStyle/>
          <a:p>
            <a:fld id="{50A2CF04-2C34-4FE0-9E72-3CC44C326262}" type="slidenum">
              <a:rPr lang="en-US" smtClean="0"/>
              <a:pPr/>
              <a:t>41</a:t>
            </a:fld>
            <a:endParaRPr 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a:xfrm>
            <a:off x="457200" y="1600200"/>
            <a:ext cx="8382000" cy="5257800"/>
          </a:xfrm>
        </p:spPr>
        <p:txBody>
          <a:bodyPr/>
          <a:lstStyle/>
          <a:p>
            <a:pPr eaLnBrk="1" hangingPunct="1"/>
            <a:r>
              <a:rPr lang="en-US" dirty="0" smtClean="0"/>
              <a:t>Resolution theorem proving</a:t>
            </a:r>
          </a:p>
          <a:p>
            <a:pPr eaLnBrk="1" hangingPunct="1"/>
            <a:endParaRPr lang="en-US" dirty="0" smtClean="0"/>
          </a:p>
          <a:p>
            <a:pPr eaLnBrk="1" hangingPunct="1">
              <a:buFontTx/>
              <a:buNone/>
            </a:pPr>
            <a:r>
              <a:rPr lang="en-US" dirty="0" smtClean="0"/>
              <a:t>A /\ B =&gt; </a:t>
            </a:r>
            <a:r>
              <a:rPr lang="en-US" dirty="0" smtClean="0">
                <a:solidFill>
                  <a:srgbClr val="0066FF"/>
                </a:solidFill>
              </a:rPr>
              <a:t>C</a:t>
            </a:r>
          </a:p>
          <a:p>
            <a:pPr eaLnBrk="1" hangingPunct="1">
              <a:buFontTx/>
              <a:buNone/>
            </a:pPr>
            <a:r>
              <a:rPr lang="en-US" u="sng" dirty="0" smtClean="0">
                <a:solidFill>
                  <a:srgbClr val="0066FF"/>
                </a:solidFill>
              </a:rPr>
              <a:t>C</a:t>
            </a:r>
            <a:r>
              <a:rPr lang="en-US" u="sng" dirty="0" smtClean="0"/>
              <a:t> =&gt; D</a:t>
            </a:r>
          </a:p>
          <a:p>
            <a:pPr eaLnBrk="1" hangingPunct="1">
              <a:buFontTx/>
              <a:buNone/>
            </a:pPr>
            <a:r>
              <a:rPr lang="en-US" dirty="0" smtClean="0"/>
              <a:t>A /\ B =&gt; D</a:t>
            </a:r>
          </a:p>
          <a:p>
            <a:pPr eaLnBrk="1" hangingPunct="1">
              <a:buFontTx/>
              <a:buNone/>
            </a:pPr>
            <a:endParaRPr lang="en-US" dirty="0" smtClean="0"/>
          </a:p>
          <a:p>
            <a:pPr eaLnBrk="1" hangingPunct="1">
              <a:buFontTx/>
              <a:buNone/>
            </a:pPr>
            <a:r>
              <a:rPr lang="en-US" dirty="0" smtClean="0"/>
              <a:t>C has been eliminated.</a:t>
            </a:r>
          </a:p>
          <a:p>
            <a:pPr eaLnBrk="1" hangingPunct="1">
              <a:buFontTx/>
              <a:buNone/>
            </a:pPr>
            <a:r>
              <a:rPr lang="en-US" dirty="0" smtClean="0"/>
              <a:t>If C contains variables, they must be unified</a:t>
            </a:r>
          </a:p>
        </p:txBody>
      </p:sp>
      <p:sp>
        <p:nvSpPr>
          <p:cNvPr id="43010" name="Slide Number Placeholder 5"/>
          <p:cNvSpPr>
            <a:spLocks noGrp="1"/>
          </p:cNvSpPr>
          <p:nvPr>
            <p:ph type="sldNum" sz="quarter" idx="12"/>
          </p:nvPr>
        </p:nvSpPr>
        <p:spPr>
          <a:noFill/>
        </p:spPr>
        <p:txBody>
          <a:bodyPr/>
          <a:lstStyle/>
          <a:p>
            <a:fld id="{9B69EF47-F070-4118-B414-B2FC062EC1B4}" type="slidenum">
              <a:rPr lang="en-US" smtClean="0"/>
              <a:pPr/>
              <a:t>42</a:t>
            </a:fld>
            <a:endParaRPr lang="en-US" smtClean="0"/>
          </a:p>
        </p:txBody>
      </p:sp>
      <p:sp>
        <p:nvSpPr>
          <p:cNvPr id="43011" name="Rectangle 2"/>
          <p:cNvSpPr>
            <a:spLocks noGrp="1" noChangeArrowheads="1"/>
          </p:cNvSpPr>
          <p:nvPr>
            <p:ph type="title"/>
          </p:nvPr>
        </p:nvSpPr>
        <p:spPr/>
        <p:txBody>
          <a:bodyPr/>
          <a:lstStyle/>
          <a:p>
            <a:pPr eaLnBrk="1" hangingPunct="1"/>
            <a:r>
              <a:rPr lang="en-US" smtClean="0"/>
              <a:t>Theoretical foundations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idx="1"/>
          </p:nvPr>
        </p:nvSpPr>
        <p:spPr>
          <a:xfrm>
            <a:off x="457200" y="381000"/>
            <a:ext cx="8229600" cy="5745163"/>
          </a:xfrm>
        </p:spPr>
        <p:txBody>
          <a:bodyPr/>
          <a:lstStyle/>
          <a:p>
            <a:pPr eaLnBrk="1" hangingPunct="1">
              <a:buFontTx/>
              <a:buNone/>
            </a:pPr>
            <a:r>
              <a:rPr lang="en-US" smtClean="0"/>
              <a:t>If P is a fact, then </a:t>
            </a:r>
            <a:r>
              <a:rPr lang="en-US" smtClean="0">
                <a:solidFill>
                  <a:srgbClr val="0066FF"/>
                </a:solidFill>
              </a:rPr>
              <a:t>true =&gt; P, or P &lt;= true</a:t>
            </a:r>
          </a:p>
          <a:p>
            <a:pPr eaLnBrk="1" hangingPunct="1">
              <a:buFontTx/>
              <a:buNone/>
            </a:pPr>
            <a:endParaRPr lang="en-US" smtClean="0">
              <a:solidFill>
                <a:srgbClr val="0066FF"/>
              </a:solidFill>
            </a:endParaRPr>
          </a:p>
          <a:p>
            <a:pPr eaLnBrk="1" hangingPunct="1">
              <a:buFontTx/>
              <a:buNone/>
            </a:pPr>
            <a:r>
              <a:rPr lang="en-US" smtClean="0"/>
              <a:t>To prove a query Q</a:t>
            </a:r>
          </a:p>
          <a:p>
            <a:pPr eaLnBrk="1" hangingPunct="1">
              <a:buFontTx/>
              <a:buNone/>
            </a:pPr>
            <a:r>
              <a:rPr lang="en-US" smtClean="0"/>
              <a:t>introduce </a:t>
            </a:r>
            <a:r>
              <a:rPr lang="en-US" smtClean="0">
                <a:cs typeface="Arial" charset="0"/>
              </a:rPr>
              <a:t>¬Q, or </a:t>
            </a:r>
            <a:r>
              <a:rPr lang="en-US" smtClean="0">
                <a:solidFill>
                  <a:srgbClr val="0066FF"/>
                </a:solidFill>
                <a:cs typeface="Arial" charset="0"/>
              </a:rPr>
              <a:t>Q =&gt; false</a:t>
            </a:r>
            <a:r>
              <a:rPr lang="en-US" smtClean="0">
                <a:cs typeface="Arial" charset="0"/>
              </a:rPr>
              <a:t> and show a contradiction</a:t>
            </a:r>
          </a:p>
          <a:p>
            <a:pPr eaLnBrk="1" hangingPunct="1">
              <a:buFontTx/>
              <a:buNone/>
            </a:pPr>
            <a:endParaRPr lang="en-US" smtClean="0">
              <a:cs typeface="Arial" charset="0"/>
            </a:endParaRPr>
          </a:p>
          <a:p>
            <a:pPr eaLnBrk="1" hangingPunct="1">
              <a:buFontTx/>
              <a:buNone/>
            </a:pPr>
            <a:r>
              <a:rPr lang="en-US" smtClean="0">
                <a:cs typeface="Arial" charset="0"/>
              </a:rPr>
              <a:t>student(mary).   (</a:t>
            </a:r>
            <a:r>
              <a:rPr lang="en-US" smtClean="0">
                <a:solidFill>
                  <a:srgbClr val="0066FF"/>
                </a:solidFill>
                <a:cs typeface="Arial" charset="0"/>
              </a:rPr>
              <a:t>student(mary)</a:t>
            </a:r>
            <a:r>
              <a:rPr lang="en-US" smtClean="0">
                <a:cs typeface="Arial" charset="0"/>
              </a:rPr>
              <a:t> &lt;= true)</a:t>
            </a:r>
          </a:p>
          <a:p>
            <a:pPr eaLnBrk="1" hangingPunct="1">
              <a:buFontTx/>
              <a:buNone/>
            </a:pPr>
            <a:r>
              <a:rPr lang="en-US" smtClean="0">
                <a:cs typeface="Arial" charset="0"/>
              </a:rPr>
              <a:t>?-  student(mary).  (false &lt;= </a:t>
            </a:r>
            <a:r>
              <a:rPr lang="en-US" smtClean="0">
                <a:solidFill>
                  <a:srgbClr val="0066FF"/>
                </a:solidFill>
                <a:cs typeface="Arial" charset="0"/>
              </a:rPr>
              <a:t>student(mary)</a:t>
            </a:r>
            <a:r>
              <a:rPr lang="en-US" smtClean="0">
                <a:cs typeface="Arial" charset="0"/>
              </a:rPr>
              <a:t>)</a:t>
            </a:r>
          </a:p>
          <a:p>
            <a:pPr eaLnBrk="1" hangingPunct="1">
              <a:buFontTx/>
              <a:buNone/>
            </a:pPr>
            <a:r>
              <a:rPr lang="en-US" smtClean="0">
                <a:cs typeface="Arial" charset="0"/>
              </a:rPr>
              <a:t>resolution gives</a:t>
            </a:r>
          </a:p>
          <a:p>
            <a:pPr eaLnBrk="1" hangingPunct="1">
              <a:buFontTx/>
              <a:buNone/>
            </a:pPr>
            <a:r>
              <a:rPr lang="en-US" smtClean="0">
                <a:cs typeface="Arial" charset="0"/>
              </a:rPr>
              <a:t>false &lt;= true, a contradiction</a:t>
            </a:r>
          </a:p>
        </p:txBody>
      </p:sp>
      <p:sp>
        <p:nvSpPr>
          <p:cNvPr id="44034" name="Slide Number Placeholder 5"/>
          <p:cNvSpPr>
            <a:spLocks noGrp="1"/>
          </p:cNvSpPr>
          <p:nvPr>
            <p:ph type="sldNum" sz="quarter" idx="12"/>
          </p:nvPr>
        </p:nvSpPr>
        <p:spPr>
          <a:noFill/>
        </p:spPr>
        <p:txBody>
          <a:bodyPr/>
          <a:lstStyle/>
          <a:p>
            <a:fld id="{9C39E1F3-D39F-4E15-8218-68550A6DA7FA}" type="slidenum">
              <a:rPr lang="en-US" smtClean="0"/>
              <a:pPr/>
              <a:t>43</a:t>
            </a:fld>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idx="1"/>
          </p:nvPr>
        </p:nvSpPr>
        <p:spPr>
          <a:xfrm>
            <a:off x="457200" y="609600"/>
            <a:ext cx="8229600" cy="6248400"/>
          </a:xfrm>
        </p:spPr>
        <p:txBody>
          <a:bodyPr/>
          <a:lstStyle/>
          <a:p>
            <a:pPr eaLnBrk="1" hangingPunct="1">
              <a:lnSpc>
                <a:spcPct val="90000"/>
              </a:lnSpc>
            </a:pPr>
            <a:r>
              <a:rPr lang="en-US" smtClean="0"/>
              <a:t>Prolog requires a predicate to be given as a  </a:t>
            </a:r>
            <a:r>
              <a:rPr lang="en-US" smtClean="0">
                <a:solidFill>
                  <a:srgbClr val="0066FF"/>
                </a:solidFill>
              </a:rPr>
              <a:t>Horn clause</a:t>
            </a:r>
          </a:p>
          <a:p>
            <a:pPr eaLnBrk="1" hangingPunct="1">
              <a:lnSpc>
                <a:spcPct val="90000"/>
              </a:lnSpc>
            </a:pPr>
            <a:endParaRPr lang="en-US" smtClean="0"/>
          </a:p>
          <a:p>
            <a:pPr lvl="1" eaLnBrk="1" hangingPunct="1">
              <a:lnSpc>
                <a:spcPct val="90000"/>
              </a:lnSpc>
              <a:buFontTx/>
              <a:buNone/>
            </a:pPr>
            <a:r>
              <a:rPr lang="en-US" sz="3200" smtClean="0">
                <a:cs typeface="Arial" charset="0"/>
              </a:rPr>
              <a:t>¬A \/ ¬B \/ …\/ ¬F \/ </a:t>
            </a:r>
            <a:r>
              <a:rPr lang="en-US" sz="3200" smtClean="0">
                <a:solidFill>
                  <a:srgbClr val="0066FF"/>
                </a:solidFill>
                <a:cs typeface="Arial" charset="0"/>
              </a:rPr>
              <a:t>G</a:t>
            </a:r>
            <a:r>
              <a:rPr lang="en-US" sz="3200" smtClean="0">
                <a:cs typeface="Arial" charset="0"/>
              </a:rPr>
              <a:t>  (only one positive)</a:t>
            </a:r>
          </a:p>
          <a:p>
            <a:pPr lvl="1" eaLnBrk="1" hangingPunct="1">
              <a:lnSpc>
                <a:spcPct val="90000"/>
              </a:lnSpc>
              <a:buFontTx/>
              <a:buNone/>
            </a:pPr>
            <a:r>
              <a:rPr lang="en-US" sz="3200" smtClean="0">
                <a:cs typeface="Arial" charset="0"/>
              </a:rPr>
              <a:t>or</a:t>
            </a:r>
          </a:p>
          <a:p>
            <a:pPr lvl="1" eaLnBrk="1" hangingPunct="1">
              <a:lnSpc>
                <a:spcPct val="90000"/>
              </a:lnSpc>
              <a:buFontTx/>
              <a:buNone/>
            </a:pPr>
            <a:r>
              <a:rPr lang="en-US" sz="3200" smtClean="0">
                <a:cs typeface="Arial" charset="0"/>
              </a:rPr>
              <a:t>A /\ B /\ … /\ F =&gt; </a:t>
            </a:r>
            <a:r>
              <a:rPr lang="en-US" sz="3200" smtClean="0">
                <a:solidFill>
                  <a:srgbClr val="0066FF"/>
                </a:solidFill>
                <a:cs typeface="Arial" charset="0"/>
              </a:rPr>
              <a:t>G</a:t>
            </a:r>
          </a:p>
          <a:p>
            <a:pPr lvl="1" eaLnBrk="1" hangingPunct="1">
              <a:lnSpc>
                <a:spcPct val="90000"/>
              </a:lnSpc>
              <a:buFontTx/>
              <a:buNone/>
            </a:pPr>
            <a:r>
              <a:rPr lang="en-US" sz="3200" smtClean="0">
                <a:cs typeface="Arial" charset="0"/>
              </a:rPr>
              <a:t>or, in prolog</a:t>
            </a:r>
          </a:p>
          <a:p>
            <a:pPr lvl="1" eaLnBrk="1" hangingPunct="1">
              <a:lnSpc>
                <a:spcPct val="90000"/>
              </a:lnSpc>
              <a:buFontTx/>
              <a:buNone/>
            </a:pPr>
            <a:r>
              <a:rPr lang="en-US" sz="3200" smtClean="0">
                <a:solidFill>
                  <a:srgbClr val="0066FF"/>
                </a:solidFill>
                <a:cs typeface="Arial" charset="0"/>
              </a:rPr>
              <a:t>G</a:t>
            </a:r>
            <a:r>
              <a:rPr lang="en-US" sz="3200" smtClean="0">
                <a:cs typeface="Arial" charset="0"/>
              </a:rPr>
              <a:t> :- A , B , … , F </a:t>
            </a:r>
          </a:p>
          <a:p>
            <a:pPr eaLnBrk="1" hangingPunct="1">
              <a:lnSpc>
                <a:spcPct val="90000"/>
              </a:lnSpc>
            </a:pPr>
            <a:endParaRPr lang="en-US" sz="3600" smtClean="0">
              <a:cs typeface="Arial" charset="0"/>
            </a:endParaRPr>
          </a:p>
          <a:p>
            <a:pPr eaLnBrk="1" hangingPunct="1">
              <a:lnSpc>
                <a:spcPct val="90000"/>
              </a:lnSpc>
            </a:pPr>
            <a:r>
              <a:rPr lang="en-US" smtClean="0">
                <a:solidFill>
                  <a:srgbClr val="FF6699"/>
                </a:solidFill>
                <a:cs typeface="Arial" charset="0"/>
              </a:rPr>
              <a:t>resolution of two Horn clauses is a Horn clause</a:t>
            </a:r>
          </a:p>
        </p:txBody>
      </p:sp>
      <p:sp>
        <p:nvSpPr>
          <p:cNvPr id="45058" name="Slide Number Placeholder 5"/>
          <p:cNvSpPr>
            <a:spLocks noGrp="1"/>
          </p:cNvSpPr>
          <p:nvPr>
            <p:ph type="sldNum" sz="quarter" idx="12"/>
          </p:nvPr>
        </p:nvSpPr>
        <p:spPr>
          <a:noFill/>
        </p:spPr>
        <p:txBody>
          <a:bodyPr/>
          <a:lstStyle/>
          <a:p>
            <a:fld id="{75EEA558-FA40-4397-A3CD-0EA4FFE0ED87}" type="slidenum">
              <a:rPr lang="en-US" smtClean="0"/>
              <a:pPr/>
              <a:t>44</a:t>
            </a:fld>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idx="1"/>
          </p:nvPr>
        </p:nvSpPr>
        <p:spPr>
          <a:xfrm>
            <a:off x="457200" y="609600"/>
            <a:ext cx="8382000" cy="6248400"/>
          </a:xfrm>
        </p:spPr>
        <p:txBody>
          <a:bodyPr/>
          <a:lstStyle/>
          <a:p>
            <a:pPr eaLnBrk="1" hangingPunct="1">
              <a:buFontTx/>
              <a:buNone/>
            </a:pPr>
            <a:r>
              <a:rPr lang="en-US" smtClean="0">
                <a:cs typeface="Arial" charset="0"/>
              </a:rPr>
              <a:t>While all Horn clauses are correspond to predicates in the predicate calculus, not all predicates have an equivalent Horn clause.</a:t>
            </a:r>
          </a:p>
          <a:p>
            <a:pPr eaLnBrk="1" hangingPunct="1">
              <a:buFontTx/>
              <a:buNone/>
            </a:pPr>
            <a:endParaRPr lang="en-US" smtClean="0"/>
          </a:p>
          <a:p>
            <a:pPr eaLnBrk="1" hangingPunct="1">
              <a:buFontTx/>
              <a:buNone/>
            </a:pPr>
            <a:endParaRPr lang="en-US" smtClean="0"/>
          </a:p>
          <a:p>
            <a:pPr eaLnBrk="1" hangingPunct="1">
              <a:buFontTx/>
              <a:buNone/>
            </a:pPr>
            <a:r>
              <a:rPr lang="en-US" smtClean="0">
                <a:solidFill>
                  <a:srgbClr val="0066FF"/>
                </a:solidFill>
              </a:rPr>
              <a:t>every living thing is an animal or a plant</a:t>
            </a:r>
          </a:p>
          <a:p>
            <a:pPr eaLnBrk="1" hangingPunct="1"/>
            <a:endParaRPr lang="en-US" smtClean="0">
              <a:solidFill>
                <a:srgbClr val="0066FF"/>
              </a:solidFill>
            </a:endParaRPr>
          </a:p>
          <a:p>
            <a:pPr eaLnBrk="1" hangingPunct="1">
              <a:buFontTx/>
              <a:buNone/>
            </a:pPr>
            <a:r>
              <a:rPr lang="en-US" smtClean="0">
                <a:solidFill>
                  <a:srgbClr val="0066FF"/>
                </a:solidFill>
              </a:rPr>
              <a:t>animal(X) \/ plant(X) &lt;= living(X)</a:t>
            </a:r>
          </a:p>
          <a:p>
            <a:pPr eaLnBrk="1" hangingPunct="1"/>
            <a:r>
              <a:rPr lang="en-US" smtClean="0"/>
              <a:t>not a Horn clause</a:t>
            </a:r>
          </a:p>
          <a:p>
            <a:pPr eaLnBrk="1" hangingPunct="1">
              <a:buFontTx/>
              <a:buNone/>
            </a:pPr>
            <a:endParaRPr lang="en-US" smtClean="0"/>
          </a:p>
        </p:txBody>
      </p:sp>
      <p:sp>
        <p:nvSpPr>
          <p:cNvPr id="46082" name="Slide Number Placeholder 5"/>
          <p:cNvSpPr>
            <a:spLocks noGrp="1"/>
          </p:cNvSpPr>
          <p:nvPr>
            <p:ph type="sldNum" sz="quarter" idx="12"/>
          </p:nvPr>
        </p:nvSpPr>
        <p:spPr>
          <a:noFill/>
        </p:spPr>
        <p:txBody>
          <a:bodyPr/>
          <a:lstStyle/>
          <a:p>
            <a:fld id="{977EA0E5-A185-4C9D-8B0F-098068BA85DC}" type="slidenum">
              <a:rPr lang="en-US" smtClean="0"/>
              <a:pPr/>
              <a:t>45</a:t>
            </a:fld>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idx="1"/>
          </p:nvPr>
        </p:nvSpPr>
        <p:spPr>
          <a:xfrm>
            <a:off x="457200" y="685800"/>
            <a:ext cx="8382000" cy="5867400"/>
          </a:xfrm>
        </p:spPr>
        <p:txBody>
          <a:bodyPr/>
          <a:lstStyle/>
          <a:p>
            <a:pPr eaLnBrk="1" hangingPunct="1">
              <a:buFontTx/>
              <a:buNone/>
            </a:pPr>
            <a:r>
              <a:rPr lang="en-US" smtClean="0">
                <a:cs typeface="Arial" charset="0"/>
              </a:rPr>
              <a:t>In principle, the programmer specifies </a:t>
            </a:r>
            <a:r>
              <a:rPr lang="en-US" smtClean="0">
                <a:solidFill>
                  <a:srgbClr val="0066FF"/>
                </a:solidFill>
                <a:cs typeface="Arial" charset="0"/>
              </a:rPr>
              <a:t>what</a:t>
            </a:r>
            <a:r>
              <a:rPr lang="en-US" smtClean="0">
                <a:cs typeface="Arial" charset="0"/>
              </a:rPr>
              <a:t> to prove, the Prolog engine determines </a:t>
            </a:r>
            <a:r>
              <a:rPr lang="en-US" smtClean="0">
                <a:solidFill>
                  <a:srgbClr val="0066FF"/>
                </a:solidFill>
                <a:cs typeface="Arial" charset="0"/>
              </a:rPr>
              <a:t>how</a:t>
            </a:r>
            <a:r>
              <a:rPr lang="en-US" smtClean="0">
                <a:cs typeface="Arial" charset="0"/>
              </a:rPr>
              <a:t> (i.e. the flow of control).  </a:t>
            </a:r>
          </a:p>
          <a:p>
            <a:pPr eaLnBrk="1" hangingPunct="1">
              <a:buFontTx/>
              <a:buNone/>
            </a:pPr>
            <a:endParaRPr lang="en-US" smtClean="0">
              <a:cs typeface="Arial" charset="0"/>
            </a:endParaRPr>
          </a:p>
          <a:p>
            <a:pPr eaLnBrk="1" hangingPunct="1">
              <a:buFontTx/>
              <a:buNone/>
            </a:pPr>
            <a:r>
              <a:rPr lang="en-US" smtClean="0">
                <a:cs typeface="Arial" charset="0"/>
              </a:rPr>
              <a:t>In practice, Prolog programmers may need to limit backtracking</a:t>
            </a:r>
          </a:p>
          <a:p>
            <a:pPr eaLnBrk="1" hangingPunct="1">
              <a:buFontTx/>
              <a:buNone/>
            </a:pPr>
            <a:endParaRPr lang="en-US" smtClean="0">
              <a:cs typeface="Arial" charset="0"/>
            </a:endParaRPr>
          </a:p>
          <a:p>
            <a:pPr eaLnBrk="1" hangingPunct="1">
              <a:buFontTx/>
              <a:buNone/>
            </a:pPr>
            <a:r>
              <a:rPr lang="en-US" smtClean="0">
                <a:cs typeface="Arial" charset="0"/>
              </a:rPr>
              <a:t>Use </a:t>
            </a:r>
            <a:r>
              <a:rPr lang="en-US" smtClean="0">
                <a:solidFill>
                  <a:srgbClr val="0066FF"/>
                </a:solidFill>
                <a:cs typeface="Arial" charset="0"/>
              </a:rPr>
              <a:t>! </a:t>
            </a:r>
            <a:r>
              <a:rPr lang="en-US" smtClean="0">
                <a:cs typeface="Arial" charset="0"/>
              </a:rPr>
              <a:t>(cut) operator</a:t>
            </a:r>
          </a:p>
          <a:p>
            <a:pPr eaLnBrk="1" hangingPunct="1">
              <a:buFontTx/>
              <a:buNone/>
            </a:pPr>
            <a:endParaRPr lang="en-US" smtClean="0">
              <a:cs typeface="Arial" charset="0"/>
            </a:endParaRPr>
          </a:p>
          <a:p>
            <a:pPr eaLnBrk="1" hangingPunct="1">
              <a:buFontTx/>
              <a:buNone/>
            </a:pPr>
            <a:endParaRPr lang="en-US" smtClean="0">
              <a:cs typeface="Arial" charset="0"/>
            </a:endParaRPr>
          </a:p>
        </p:txBody>
      </p:sp>
      <p:sp>
        <p:nvSpPr>
          <p:cNvPr id="47106" name="Slide Number Placeholder 5"/>
          <p:cNvSpPr>
            <a:spLocks noGrp="1"/>
          </p:cNvSpPr>
          <p:nvPr>
            <p:ph type="sldNum" sz="quarter" idx="12"/>
          </p:nvPr>
        </p:nvSpPr>
        <p:spPr>
          <a:noFill/>
        </p:spPr>
        <p:txBody>
          <a:bodyPr/>
          <a:lstStyle/>
          <a:p>
            <a:fld id="{D701DE69-F4E8-44B3-9861-05D7DC65BF33}" type="slidenum">
              <a:rPr lang="en-US" smtClean="0"/>
              <a:pPr/>
              <a:t>46</a:t>
            </a:fld>
            <a:endParaRPr 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685800"/>
            <a:ext cx="8229600" cy="5440363"/>
          </a:xfrm>
        </p:spPr>
        <p:txBody>
          <a:bodyPr/>
          <a:lstStyle/>
          <a:p>
            <a:pPr eaLnBrk="1" hangingPunct="1">
              <a:lnSpc>
                <a:spcPct val="90000"/>
              </a:lnSpc>
            </a:pPr>
            <a:r>
              <a:rPr lang="en-US" smtClean="0"/>
              <a:t>cut operator</a:t>
            </a:r>
          </a:p>
          <a:p>
            <a:pPr lvl="1" eaLnBrk="1" hangingPunct="1">
              <a:lnSpc>
                <a:spcPct val="90000"/>
              </a:lnSpc>
            </a:pPr>
            <a:r>
              <a:rPr lang="en-US" smtClean="0"/>
              <a:t>always succeeds as a goal </a:t>
            </a:r>
          </a:p>
          <a:p>
            <a:pPr lvl="1" eaLnBrk="1" hangingPunct="1">
              <a:lnSpc>
                <a:spcPct val="90000"/>
              </a:lnSpc>
            </a:pPr>
            <a:r>
              <a:rPr lang="en-US" smtClean="0"/>
              <a:t>“freezes” choice made when encountered</a:t>
            </a:r>
          </a:p>
          <a:p>
            <a:pPr lvl="1" eaLnBrk="1" hangingPunct="1">
              <a:lnSpc>
                <a:spcPct val="90000"/>
              </a:lnSpc>
            </a:pPr>
            <a:r>
              <a:rPr lang="en-US" smtClean="0"/>
              <a:t>If cut reached when backtracking, the search of subtrees of the parent node of the cut stops, and the search continues with the grandparent node.</a:t>
            </a:r>
          </a:p>
          <a:p>
            <a:pPr lvl="1" eaLnBrk="1" hangingPunct="1">
              <a:lnSpc>
                <a:spcPct val="90000"/>
              </a:lnSpc>
            </a:pPr>
            <a:r>
              <a:rPr lang="en-US" smtClean="0"/>
              <a:t>Cut “prunes” the search tree of all other siblings to the right of the node containing the cut.</a:t>
            </a:r>
          </a:p>
          <a:p>
            <a:pPr eaLnBrk="1" hangingPunct="1">
              <a:lnSpc>
                <a:spcPct val="90000"/>
              </a:lnSpc>
              <a:buFontTx/>
              <a:buNone/>
            </a:pPr>
            <a:endParaRPr lang="en-US" smtClean="0">
              <a:cs typeface="Arial" charset="0"/>
            </a:endParaRPr>
          </a:p>
          <a:p>
            <a:pPr eaLnBrk="1" hangingPunct="1">
              <a:lnSpc>
                <a:spcPct val="90000"/>
              </a:lnSpc>
              <a:buFontTx/>
              <a:buNone/>
            </a:pPr>
            <a:r>
              <a:rPr lang="en-US" smtClean="0">
                <a:cs typeface="Arial" charset="0"/>
              </a:rPr>
              <a:t>.</a:t>
            </a:r>
          </a:p>
          <a:p>
            <a:pPr lvl="1" eaLnBrk="1" hangingPunct="1">
              <a:lnSpc>
                <a:spcPct val="90000"/>
              </a:lnSpc>
            </a:pPr>
            <a:endParaRPr lang="en-US" smtClean="0"/>
          </a:p>
          <a:p>
            <a:pPr eaLnBrk="1" hangingPunct="1">
              <a:lnSpc>
                <a:spcPct val="90000"/>
              </a:lnSpc>
              <a:buFontTx/>
              <a:buNone/>
            </a:pPr>
            <a:endParaRPr lang="en-US" smtClean="0"/>
          </a:p>
          <a:p>
            <a:pPr eaLnBrk="1" hangingPunct="1">
              <a:lnSpc>
                <a:spcPct val="90000"/>
              </a:lnSpc>
              <a:buFontTx/>
              <a:buNone/>
            </a:pPr>
            <a:endParaRPr lang="en-US" smtClean="0"/>
          </a:p>
        </p:txBody>
      </p:sp>
      <p:sp>
        <p:nvSpPr>
          <p:cNvPr id="48130" name="Slide Number Placeholder 5"/>
          <p:cNvSpPr>
            <a:spLocks noGrp="1"/>
          </p:cNvSpPr>
          <p:nvPr>
            <p:ph type="sldNum" sz="quarter" idx="12"/>
          </p:nvPr>
        </p:nvSpPr>
        <p:spPr>
          <a:noFill/>
        </p:spPr>
        <p:txBody>
          <a:bodyPr/>
          <a:lstStyle/>
          <a:p>
            <a:fld id="{DA3A43D9-E852-49AD-B263-3C612477B3B2}" type="slidenum">
              <a:rPr lang="en-US" smtClean="0"/>
              <a:pPr/>
              <a:t>47</a:t>
            </a:fld>
            <a:endParaRPr 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533400"/>
            <a:ext cx="8229600" cy="5592763"/>
          </a:xfrm>
        </p:spPr>
        <p:txBody>
          <a:bodyPr/>
          <a:lstStyle/>
          <a:p>
            <a:pPr eaLnBrk="1" hangingPunct="1"/>
            <a:r>
              <a:rPr lang="en-US" smtClean="0"/>
              <a:t>Example</a:t>
            </a:r>
          </a:p>
          <a:p>
            <a:pPr lvl="1" eaLnBrk="1" hangingPunct="1"/>
            <a:r>
              <a:rPr lang="en-US" smtClean="0">
                <a:solidFill>
                  <a:srgbClr val="0066FF"/>
                </a:solidFill>
              </a:rPr>
              <a:t>ancestor (X,Y) :- parent(X,Z), ancestor(Z,Y).</a:t>
            </a:r>
          </a:p>
          <a:p>
            <a:pPr lvl="1" eaLnBrk="1" hangingPunct="1"/>
            <a:r>
              <a:rPr lang="en-US" smtClean="0">
                <a:solidFill>
                  <a:schemeClr val="hlink"/>
                </a:solidFill>
              </a:rPr>
              <a:t>ancestor(X,X).</a:t>
            </a:r>
          </a:p>
          <a:p>
            <a:pPr lvl="1" eaLnBrk="1" hangingPunct="1"/>
            <a:r>
              <a:rPr lang="en-US" smtClean="0">
                <a:solidFill>
                  <a:srgbClr val="FF6699"/>
                </a:solidFill>
              </a:rPr>
              <a:t>parent(amy, bob).</a:t>
            </a:r>
          </a:p>
          <a:p>
            <a:pPr lvl="1" eaLnBrk="1" hangingPunct="1"/>
            <a:endParaRPr lang="en-US" smtClean="0"/>
          </a:p>
          <a:p>
            <a:pPr lvl="1" eaLnBrk="1" hangingPunct="1">
              <a:buFontTx/>
              <a:buNone/>
            </a:pPr>
            <a:r>
              <a:rPr lang="en-US" smtClean="0"/>
              <a:t>?ancestor(X,bob)</a:t>
            </a:r>
          </a:p>
        </p:txBody>
      </p:sp>
      <p:sp>
        <p:nvSpPr>
          <p:cNvPr id="49154" name="Slide Number Placeholder 5"/>
          <p:cNvSpPr>
            <a:spLocks noGrp="1"/>
          </p:cNvSpPr>
          <p:nvPr>
            <p:ph type="sldNum" sz="quarter" idx="12"/>
          </p:nvPr>
        </p:nvSpPr>
        <p:spPr>
          <a:noFill/>
        </p:spPr>
        <p:txBody>
          <a:bodyPr/>
          <a:lstStyle/>
          <a:p>
            <a:fld id="{A98BC307-0032-4443-A7EB-A0B5CFD85712}" type="slidenum">
              <a:rPr lang="en-US" smtClean="0"/>
              <a:pPr/>
              <a:t>48</a:t>
            </a:fld>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Rectangle 2"/>
          <p:cNvSpPr>
            <a:spLocks noGrp="1" noChangeArrowheads="1"/>
          </p:cNvSpPr>
          <p:nvPr>
            <p:ph idx="1"/>
          </p:nvPr>
        </p:nvSpPr>
        <p:spPr>
          <a:xfrm>
            <a:off x="457200" y="533400"/>
            <a:ext cx="8229600" cy="1219200"/>
          </a:xfrm>
        </p:spPr>
        <p:txBody>
          <a:bodyPr/>
          <a:lstStyle/>
          <a:p>
            <a:pPr eaLnBrk="1" hangingPunct="1"/>
            <a:r>
              <a:rPr lang="en-US" sz="2000" smtClean="0">
                <a:solidFill>
                  <a:srgbClr val="0066FF"/>
                </a:solidFill>
              </a:rPr>
              <a:t>ancestor (X,Y) :- parent(X,Z), ancestor(Z,Y).</a:t>
            </a:r>
          </a:p>
          <a:p>
            <a:pPr eaLnBrk="1" hangingPunct="1"/>
            <a:r>
              <a:rPr lang="en-US" sz="2000" smtClean="0">
                <a:solidFill>
                  <a:schemeClr val="hlink"/>
                </a:solidFill>
              </a:rPr>
              <a:t>ancestor(X,X).</a:t>
            </a:r>
          </a:p>
          <a:p>
            <a:pPr eaLnBrk="1" hangingPunct="1"/>
            <a:r>
              <a:rPr lang="en-US" sz="2000" smtClean="0">
                <a:solidFill>
                  <a:srgbClr val="FF6699"/>
                </a:solidFill>
              </a:rPr>
              <a:t>parent(amy, bob).</a:t>
            </a:r>
          </a:p>
          <a:p>
            <a:pPr eaLnBrk="1" hangingPunct="1">
              <a:buFontTx/>
              <a:buNone/>
            </a:pPr>
            <a:endParaRPr lang="en-US" smtClean="0"/>
          </a:p>
        </p:txBody>
      </p:sp>
      <p:sp>
        <p:nvSpPr>
          <p:cNvPr id="50178" name="Slide Number Placeholder 5"/>
          <p:cNvSpPr>
            <a:spLocks noGrp="1"/>
          </p:cNvSpPr>
          <p:nvPr>
            <p:ph type="sldNum" sz="quarter" idx="12"/>
          </p:nvPr>
        </p:nvSpPr>
        <p:spPr>
          <a:noFill/>
        </p:spPr>
        <p:txBody>
          <a:bodyPr/>
          <a:lstStyle/>
          <a:p>
            <a:fld id="{968FA8DD-3650-40CB-82CC-2A1890DABB73}" type="slidenum">
              <a:rPr lang="en-US" smtClean="0"/>
              <a:pPr/>
              <a:t>49</a:t>
            </a:fld>
            <a:endParaRPr lang="en-US" smtClean="0"/>
          </a:p>
        </p:txBody>
      </p:sp>
      <p:sp>
        <p:nvSpPr>
          <p:cNvPr id="50180" name="Rectangle 4"/>
          <p:cNvSpPr>
            <a:spLocks noChangeArrowheads="1"/>
          </p:cNvSpPr>
          <p:nvPr/>
        </p:nvSpPr>
        <p:spPr bwMode="auto">
          <a:xfrm>
            <a:off x="533400" y="1981200"/>
            <a:ext cx="8305800" cy="4648200"/>
          </a:xfrm>
          <a:prstGeom prst="rect">
            <a:avLst/>
          </a:prstGeom>
          <a:noFill/>
          <a:ln w="9525">
            <a:noFill/>
            <a:miter lim="800000"/>
            <a:headEnd/>
            <a:tailEnd/>
          </a:ln>
        </p:spPr>
        <p:txBody>
          <a:bodyPr wrap="none" anchor="ctr"/>
          <a:lstStyle/>
          <a:p>
            <a:endParaRPr lang="en-US"/>
          </a:p>
        </p:txBody>
      </p:sp>
      <p:sp>
        <p:nvSpPr>
          <p:cNvPr id="50181" name="Text Box 5"/>
          <p:cNvSpPr txBox="1">
            <a:spLocks noChangeArrowheads="1"/>
          </p:cNvSpPr>
          <p:nvPr/>
        </p:nvSpPr>
        <p:spPr bwMode="auto">
          <a:xfrm>
            <a:off x="3429000" y="2286000"/>
            <a:ext cx="2133600" cy="406400"/>
          </a:xfrm>
          <a:prstGeom prst="rect">
            <a:avLst/>
          </a:prstGeom>
          <a:noFill/>
          <a:ln w="9525">
            <a:solidFill>
              <a:schemeClr val="tx1"/>
            </a:solidFill>
            <a:miter lim="800000"/>
            <a:headEnd/>
            <a:tailEnd/>
          </a:ln>
        </p:spPr>
        <p:txBody>
          <a:bodyPr>
            <a:spAutoFit/>
          </a:bodyPr>
          <a:lstStyle/>
          <a:p>
            <a:pPr>
              <a:spcBef>
                <a:spcPct val="50000"/>
              </a:spcBef>
            </a:pPr>
            <a:r>
              <a:rPr lang="en-US"/>
              <a:t>ancestor(X,</a:t>
            </a:r>
            <a:r>
              <a:rPr lang="en-US" b="1"/>
              <a:t>bob</a:t>
            </a:r>
            <a:r>
              <a:rPr lang="en-US"/>
              <a:t>)</a:t>
            </a:r>
          </a:p>
        </p:txBody>
      </p:sp>
      <p:sp>
        <p:nvSpPr>
          <p:cNvPr id="50182" name="Text Box 7"/>
          <p:cNvSpPr txBox="1">
            <a:spLocks noChangeArrowheads="1"/>
          </p:cNvSpPr>
          <p:nvPr/>
        </p:nvSpPr>
        <p:spPr bwMode="auto">
          <a:xfrm>
            <a:off x="1066800" y="3124200"/>
            <a:ext cx="3733800" cy="406400"/>
          </a:xfrm>
          <a:prstGeom prst="rect">
            <a:avLst/>
          </a:prstGeom>
          <a:noFill/>
          <a:ln w="9525">
            <a:solidFill>
              <a:schemeClr val="tx1"/>
            </a:solidFill>
            <a:miter lim="800000"/>
            <a:headEnd/>
            <a:tailEnd/>
          </a:ln>
        </p:spPr>
        <p:txBody>
          <a:bodyPr>
            <a:spAutoFit/>
          </a:bodyPr>
          <a:lstStyle/>
          <a:p>
            <a:pPr>
              <a:spcBef>
                <a:spcPct val="50000"/>
              </a:spcBef>
            </a:pPr>
            <a:r>
              <a:rPr lang="en-US">
                <a:solidFill>
                  <a:srgbClr val="0066FF"/>
                </a:solidFill>
              </a:rPr>
              <a:t>parent(X,Z), ancestor(Z,</a:t>
            </a:r>
            <a:r>
              <a:rPr lang="en-US" b="1">
                <a:solidFill>
                  <a:srgbClr val="0066FF"/>
                </a:solidFill>
              </a:rPr>
              <a:t>bob</a:t>
            </a:r>
            <a:r>
              <a:rPr lang="en-US">
                <a:solidFill>
                  <a:srgbClr val="0066FF"/>
                </a:solidFill>
              </a:rPr>
              <a:t>).</a:t>
            </a:r>
          </a:p>
        </p:txBody>
      </p:sp>
      <p:sp>
        <p:nvSpPr>
          <p:cNvPr id="50183" name="Text Box 8"/>
          <p:cNvSpPr txBox="1">
            <a:spLocks noChangeArrowheads="1"/>
          </p:cNvSpPr>
          <p:nvPr/>
        </p:nvSpPr>
        <p:spPr bwMode="auto">
          <a:xfrm>
            <a:off x="2917825" y="1592263"/>
            <a:ext cx="184150" cy="396875"/>
          </a:xfrm>
          <a:prstGeom prst="rect">
            <a:avLst/>
          </a:prstGeom>
          <a:noFill/>
          <a:ln w="9525">
            <a:noFill/>
            <a:miter lim="800000"/>
            <a:headEnd/>
            <a:tailEnd/>
          </a:ln>
        </p:spPr>
        <p:txBody>
          <a:bodyPr>
            <a:spAutoFit/>
          </a:bodyPr>
          <a:lstStyle/>
          <a:p>
            <a:pPr>
              <a:spcBef>
                <a:spcPct val="50000"/>
              </a:spcBef>
            </a:pPr>
            <a:endParaRPr lang="en-US"/>
          </a:p>
        </p:txBody>
      </p:sp>
      <p:sp>
        <p:nvSpPr>
          <p:cNvPr id="50184" name="Text Box 9"/>
          <p:cNvSpPr txBox="1">
            <a:spLocks noChangeArrowheads="1"/>
          </p:cNvSpPr>
          <p:nvPr/>
        </p:nvSpPr>
        <p:spPr bwMode="auto">
          <a:xfrm>
            <a:off x="1752600" y="4267200"/>
            <a:ext cx="2514600" cy="863600"/>
          </a:xfrm>
          <a:prstGeom prst="rect">
            <a:avLst/>
          </a:prstGeom>
          <a:noFill/>
          <a:ln w="9525">
            <a:solidFill>
              <a:schemeClr val="tx1"/>
            </a:solidFill>
            <a:miter lim="800000"/>
            <a:headEnd/>
            <a:tailEnd/>
          </a:ln>
        </p:spPr>
        <p:txBody>
          <a:bodyPr>
            <a:spAutoFit/>
          </a:bodyPr>
          <a:lstStyle/>
          <a:p>
            <a:pPr>
              <a:spcBef>
                <a:spcPct val="50000"/>
              </a:spcBef>
            </a:pPr>
            <a:r>
              <a:rPr lang="en-US">
                <a:solidFill>
                  <a:srgbClr val="FF6699"/>
                </a:solidFill>
              </a:rPr>
              <a:t>{X=amy}</a:t>
            </a:r>
          </a:p>
          <a:p>
            <a:pPr>
              <a:spcBef>
                <a:spcPct val="50000"/>
              </a:spcBef>
            </a:pPr>
            <a:r>
              <a:rPr lang="en-US">
                <a:solidFill>
                  <a:srgbClr val="0066FF"/>
                </a:solidFill>
              </a:rPr>
              <a:t>ancestor(bob,</a:t>
            </a:r>
            <a:r>
              <a:rPr lang="en-US" b="1">
                <a:solidFill>
                  <a:srgbClr val="0066FF"/>
                </a:solidFill>
              </a:rPr>
              <a:t>bob</a:t>
            </a:r>
            <a:r>
              <a:rPr lang="en-US">
                <a:solidFill>
                  <a:srgbClr val="0066FF"/>
                </a:solidFill>
              </a:rPr>
              <a:t>).</a:t>
            </a:r>
          </a:p>
        </p:txBody>
      </p:sp>
      <p:sp>
        <p:nvSpPr>
          <p:cNvPr id="50185" name="Text Box 10"/>
          <p:cNvSpPr txBox="1">
            <a:spLocks noChangeArrowheads="1"/>
          </p:cNvSpPr>
          <p:nvPr/>
        </p:nvSpPr>
        <p:spPr bwMode="auto">
          <a:xfrm>
            <a:off x="304800" y="5562600"/>
            <a:ext cx="3962400" cy="863600"/>
          </a:xfrm>
          <a:prstGeom prst="rect">
            <a:avLst/>
          </a:prstGeom>
          <a:noFill/>
          <a:ln w="9525">
            <a:solidFill>
              <a:schemeClr val="tx1"/>
            </a:solidFill>
            <a:miter lim="800000"/>
            <a:headEnd/>
            <a:tailEnd/>
          </a:ln>
        </p:spPr>
        <p:txBody>
          <a:bodyPr>
            <a:spAutoFit/>
          </a:bodyPr>
          <a:lstStyle/>
          <a:p>
            <a:pPr>
              <a:spcBef>
                <a:spcPct val="20000"/>
              </a:spcBef>
            </a:pPr>
            <a:r>
              <a:rPr lang="en-US">
                <a:solidFill>
                  <a:srgbClr val="0066FF"/>
                </a:solidFill>
              </a:rPr>
              <a:t>parent(bob,Z), ancestor(Z,bob).</a:t>
            </a:r>
          </a:p>
          <a:p>
            <a:pPr>
              <a:spcBef>
                <a:spcPct val="50000"/>
              </a:spcBef>
            </a:pPr>
            <a:r>
              <a:rPr lang="en-US"/>
              <a:t>FAIL</a:t>
            </a:r>
          </a:p>
        </p:txBody>
      </p:sp>
      <p:sp>
        <p:nvSpPr>
          <p:cNvPr id="50186" name="Line 11"/>
          <p:cNvSpPr>
            <a:spLocks noChangeShapeType="1"/>
          </p:cNvSpPr>
          <p:nvPr/>
        </p:nvSpPr>
        <p:spPr bwMode="auto">
          <a:xfrm flipH="1">
            <a:off x="3733800" y="2667000"/>
            <a:ext cx="304800" cy="457200"/>
          </a:xfrm>
          <a:prstGeom prst="line">
            <a:avLst/>
          </a:prstGeom>
          <a:noFill/>
          <a:ln w="9525">
            <a:solidFill>
              <a:schemeClr val="tx1"/>
            </a:solidFill>
            <a:round/>
            <a:headEnd/>
            <a:tailEnd type="triangle" w="med" len="med"/>
          </a:ln>
        </p:spPr>
        <p:txBody>
          <a:bodyPr/>
          <a:lstStyle/>
          <a:p>
            <a:endParaRPr lang="en-US"/>
          </a:p>
        </p:txBody>
      </p:sp>
      <p:sp>
        <p:nvSpPr>
          <p:cNvPr id="50187" name="Line 13"/>
          <p:cNvSpPr>
            <a:spLocks noChangeShapeType="1"/>
          </p:cNvSpPr>
          <p:nvPr/>
        </p:nvSpPr>
        <p:spPr bwMode="auto">
          <a:xfrm>
            <a:off x="2971800" y="3581400"/>
            <a:ext cx="0" cy="762000"/>
          </a:xfrm>
          <a:prstGeom prst="line">
            <a:avLst/>
          </a:prstGeom>
          <a:noFill/>
          <a:ln w="9525">
            <a:solidFill>
              <a:schemeClr val="tx1"/>
            </a:solidFill>
            <a:round/>
            <a:headEnd/>
            <a:tailEnd type="triangle" w="med" len="med"/>
          </a:ln>
        </p:spPr>
        <p:txBody>
          <a:bodyPr/>
          <a:lstStyle/>
          <a:p>
            <a:endParaRPr lang="en-US"/>
          </a:p>
        </p:txBody>
      </p:sp>
      <p:sp>
        <p:nvSpPr>
          <p:cNvPr id="50188" name="Line 14"/>
          <p:cNvSpPr>
            <a:spLocks noChangeShapeType="1"/>
          </p:cNvSpPr>
          <p:nvPr/>
        </p:nvSpPr>
        <p:spPr bwMode="auto">
          <a:xfrm flipH="1">
            <a:off x="1905000" y="5105400"/>
            <a:ext cx="685800" cy="457200"/>
          </a:xfrm>
          <a:prstGeom prst="line">
            <a:avLst/>
          </a:prstGeom>
          <a:noFill/>
          <a:ln w="9525">
            <a:solidFill>
              <a:schemeClr val="tx1"/>
            </a:solidFill>
            <a:round/>
            <a:headEnd/>
            <a:tailEnd type="triangle" w="med" len="med"/>
          </a:ln>
        </p:spPr>
        <p:txBody>
          <a:bodyPr/>
          <a:lstStyle/>
          <a:p>
            <a:endParaRPr lang="en-US"/>
          </a:p>
        </p:txBody>
      </p:sp>
      <p:sp>
        <p:nvSpPr>
          <p:cNvPr id="50189" name="Text Box 15"/>
          <p:cNvSpPr txBox="1">
            <a:spLocks noChangeArrowheads="1"/>
          </p:cNvSpPr>
          <p:nvPr/>
        </p:nvSpPr>
        <p:spPr bwMode="auto">
          <a:xfrm>
            <a:off x="4648200" y="5546725"/>
            <a:ext cx="2743200" cy="863600"/>
          </a:xfrm>
          <a:prstGeom prst="rect">
            <a:avLst/>
          </a:prstGeom>
          <a:noFill/>
          <a:ln w="9525">
            <a:solidFill>
              <a:schemeClr val="tx1"/>
            </a:solidFill>
            <a:miter lim="800000"/>
            <a:headEnd/>
            <a:tailEnd/>
          </a:ln>
        </p:spPr>
        <p:txBody>
          <a:bodyPr>
            <a:spAutoFit/>
          </a:bodyPr>
          <a:lstStyle/>
          <a:p>
            <a:pPr>
              <a:spcBef>
                <a:spcPct val="50000"/>
              </a:spcBef>
            </a:pPr>
            <a:r>
              <a:rPr lang="en-US"/>
              <a:t>SUCCEED</a:t>
            </a:r>
          </a:p>
          <a:p>
            <a:pPr>
              <a:spcBef>
                <a:spcPct val="50000"/>
              </a:spcBef>
            </a:pPr>
            <a:r>
              <a:rPr lang="en-US" b="1">
                <a:solidFill>
                  <a:schemeClr val="hlink"/>
                </a:solidFill>
              </a:rPr>
              <a:t>X = amy</a:t>
            </a:r>
          </a:p>
        </p:txBody>
      </p:sp>
      <p:sp>
        <p:nvSpPr>
          <p:cNvPr id="50190" name="Line 16"/>
          <p:cNvSpPr>
            <a:spLocks noChangeShapeType="1"/>
          </p:cNvSpPr>
          <p:nvPr/>
        </p:nvSpPr>
        <p:spPr bwMode="auto">
          <a:xfrm>
            <a:off x="3886200" y="5105400"/>
            <a:ext cx="685800" cy="457200"/>
          </a:xfrm>
          <a:prstGeom prst="line">
            <a:avLst/>
          </a:prstGeom>
          <a:noFill/>
          <a:ln w="9525">
            <a:solidFill>
              <a:schemeClr val="tx1"/>
            </a:solidFill>
            <a:round/>
            <a:headEnd/>
            <a:tailEnd type="triangle" w="med" len="med"/>
          </a:ln>
        </p:spPr>
        <p:txBody>
          <a:bodyPr/>
          <a:lstStyle/>
          <a:p>
            <a:endParaRPr lang="en-US"/>
          </a:p>
        </p:txBody>
      </p:sp>
      <p:sp>
        <p:nvSpPr>
          <p:cNvPr id="50191" name="Line 17"/>
          <p:cNvSpPr>
            <a:spLocks noChangeShapeType="1"/>
          </p:cNvSpPr>
          <p:nvPr/>
        </p:nvSpPr>
        <p:spPr bwMode="auto">
          <a:xfrm>
            <a:off x="5410200" y="2667000"/>
            <a:ext cx="1143000" cy="762000"/>
          </a:xfrm>
          <a:prstGeom prst="line">
            <a:avLst/>
          </a:prstGeom>
          <a:noFill/>
          <a:ln w="9525">
            <a:solidFill>
              <a:schemeClr val="tx1"/>
            </a:solidFill>
            <a:round/>
            <a:headEnd/>
            <a:tailEnd type="triangle" w="med" len="med"/>
          </a:ln>
        </p:spPr>
        <p:txBody>
          <a:bodyPr/>
          <a:lstStyle/>
          <a:p>
            <a:endParaRPr lang="en-US"/>
          </a:p>
        </p:txBody>
      </p:sp>
      <p:sp>
        <p:nvSpPr>
          <p:cNvPr id="50192" name="Text Box 19"/>
          <p:cNvSpPr txBox="1">
            <a:spLocks noChangeArrowheads="1"/>
          </p:cNvSpPr>
          <p:nvPr/>
        </p:nvSpPr>
        <p:spPr bwMode="auto">
          <a:xfrm>
            <a:off x="5715000" y="3505200"/>
            <a:ext cx="2438400" cy="863600"/>
          </a:xfrm>
          <a:prstGeom prst="rect">
            <a:avLst/>
          </a:prstGeom>
          <a:noFill/>
          <a:ln w="9525">
            <a:solidFill>
              <a:schemeClr val="tx1"/>
            </a:solidFill>
            <a:miter lim="800000"/>
            <a:headEnd/>
            <a:tailEnd/>
          </a:ln>
        </p:spPr>
        <p:txBody>
          <a:bodyPr>
            <a:spAutoFit/>
          </a:bodyPr>
          <a:lstStyle/>
          <a:p>
            <a:pPr>
              <a:spcBef>
                <a:spcPct val="50000"/>
              </a:spcBef>
            </a:pPr>
            <a:r>
              <a:rPr lang="en-US"/>
              <a:t>SUCCEED</a:t>
            </a:r>
          </a:p>
          <a:p>
            <a:pPr>
              <a:spcBef>
                <a:spcPct val="50000"/>
              </a:spcBef>
            </a:pPr>
            <a:r>
              <a:rPr lang="en-US" b="1">
                <a:solidFill>
                  <a:schemeClr val="hlink"/>
                </a:solidFill>
              </a:rPr>
              <a:t>X = bob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533400"/>
            <a:ext cx="8229600" cy="5592763"/>
          </a:xfrm>
        </p:spPr>
        <p:txBody>
          <a:bodyPr/>
          <a:lstStyle/>
          <a:p>
            <a:pPr eaLnBrk="1" hangingPunct="1"/>
            <a:r>
              <a:rPr lang="en-US" smtClean="0"/>
              <a:t>The most widely used logic programming language is Prolog (1972) </a:t>
            </a:r>
          </a:p>
          <a:p>
            <a:pPr lvl="1" eaLnBrk="1" hangingPunct="1"/>
            <a:r>
              <a:rPr lang="en-US" smtClean="0"/>
              <a:t>Roussel and Colmerauer at Aix-Marseille</a:t>
            </a:r>
          </a:p>
          <a:p>
            <a:pPr lvl="1" eaLnBrk="1" hangingPunct="1"/>
            <a:r>
              <a:rPr lang="en-US" smtClean="0"/>
              <a:t>Kowalski at Edinburgh</a:t>
            </a:r>
          </a:p>
          <a:p>
            <a:pPr lvl="1" eaLnBrk="1" hangingPunct="1"/>
            <a:endParaRPr lang="en-US" smtClean="0"/>
          </a:p>
          <a:p>
            <a:pPr eaLnBrk="1" hangingPunct="1"/>
            <a:r>
              <a:rPr lang="en-US" smtClean="0"/>
              <a:t>We will focus on Prolog</a:t>
            </a:r>
          </a:p>
          <a:p>
            <a:pPr lvl="1" eaLnBrk="1" hangingPunct="1"/>
            <a:endParaRPr lang="en-US" smtClean="0"/>
          </a:p>
          <a:p>
            <a:pPr lvl="1" eaLnBrk="1" hangingPunct="1">
              <a:buFontTx/>
              <a:buNone/>
            </a:pPr>
            <a:endParaRPr lang="en-US" smtClean="0"/>
          </a:p>
        </p:txBody>
      </p:sp>
      <p:sp>
        <p:nvSpPr>
          <p:cNvPr id="5122" name="Slide Number Placeholder 5"/>
          <p:cNvSpPr>
            <a:spLocks noGrp="1"/>
          </p:cNvSpPr>
          <p:nvPr>
            <p:ph type="sldNum" sz="quarter" idx="12"/>
          </p:nvPr>
        </p:nvSpPr>
        <p:spPr>
          <a:noFill/>
        </p:spPr>
        <p:txBody>
          <a:bodyPr/>
          <a:lstStyle/>
          <a:p>
            <a:fld id="{53A79051-C249-4A3D-92D4-0638C59EE8B0}" type="slidenum">
              <a:rPr lang="en-US" smtClean="0"/>
              <a:pPr/>
              <a:t>5</a:t>
            </a:fld>
            <a:endParaRPr 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2"/>
          <p:cNvSpPr>
            <a:spLocks noGrp="1" noChangeArrowheads="1"/>
          </p:cNvSpPr>
          <p:nvPr>
            <p:ph idx="1"/>
          </p:nvPr>
        </p:nvSpPr>
        <p:spPr>
          <a:xfrm>
            <a:off x="457200" y="533400"/>
            <a:ext cx="8229600" cy="1219200"/>
          </a:xfrm>
        </p:spPr>
        <p:txBody>
          <a:bodyPr/>
          <a:lstStyle/>
          <a:p>
            <a:pPr eaLnBrk="1" hangingPunct="1">
              <a:lnSpc>
                <a:spcPct val="90000"/>
              </a:lnSpc>
            </a:pPr>
            <a:r>
              <a:rPr lang="en-US" sz="2000" smtClean="0">
                <a:solidFill>
                  <a:srgbClr val="0066FF"/>
                </a:solidFill>
              </a:rPr>
              <a:t>ancestor (X,Y) :- parent(X,Z), </a:t>
            </a:r>
            <a:r>
              <a:rPr lang="en-US" b="1" smtClean="0">
                <a:solidFill>
                  <a:srgbClr val="0066FF"/>
                </a:solidFill>
              </a:rPr>
              <a:t>!,</a:t>
            </a:r>
            <a:r>
              <a:rPr lang="en-US" sz="2000" smtClean="0">
                <a:solidFill>
                  <a:srgbClr val="0066FF"/>
                </a:solidFill>
              </a:rPr>
              <a:t> ancestor(Z,Y).</a:t>
            </a:r>
          </a:p>
          <a:p>
            <a:pPr eaLnBrk="1" hangingPunct="1">
              <a:lnSpc>
                <a:spcPct val="90000"/>
              </a:lnSpc>
            </a:pPr>
            <a:r>
              <a:rPr lang="en-US" sz="2000" smtClean="0">
                <a:solidFill>
                  <a:schemeClr val="hlink"/>
                </a:solidFill>
              </a:rPr>
              <a:t>ancestor(X,X).</a:t>
            </a:r>
          </a:p>
          <a:p>
            <a:pPr eaLnBrk="1" hangingPunct="1">
              <a:lnSpc>
                <a:spcPct val="90000"/>
              </a:lnSpc>
            </a:pPr>
            <a:r>
              <a:rPr lang="en-US" sz="2000" smtClean="0">
                <a:solidFill>
                  <a:srgbClr val="FF6699"/>
                </a:solidFill>
              </a:rPr>
              <a:t>parent(amy, bob).</a:t>
            </a:r>
          </a:p>
        </p:txBody>
      </p:sp>
      <p:sp>
        <p:nvSpPr>
          <p:cNvPr id="51202" name="Slide Number Placeholder 5"/>
          <p:cNvSpPr>
            <a:spLocks noGrp="1"/>
          </p:cNvSpPr>
          <p:nvPr>
            <p:ph type="sldNum" sz="quarter" idx="12"/>
          </p:nvPr>
        </p:nvSpPr>
        <p:spPr>
          <a:noFill/>
        </p:spPr>
        <p:txBody>
          <a:bodyPr/>
          <a:lstStyle/>
          <a:p>
            <a:fld id="{FD74C882-491A-405B-BD46-EAF2814770C5}" type="slidenum">
              <a:rPr lang="en-US" smtClean="0"/>
              <a:pPr/>
              <a:t>50</a:t>
            </a:fld>
            <a:endParaRPr lang="en-US" smtClean="0"/>
          </a:p>
        </p:txBody>
      </p:sp>
      <p:sp>
        <p:nvSpPr>
          <p:cNvPr id="51204" name="Rectangle 3"/>
          <p:cNvSpPr>
            <a:spLocks noChangeArrowheads="1"/>
          </p:cNvSpPr>
          <p:nvPr/>
        </p:nvSpPr>
        <p:spPr bwMode="auto">
          <a:xfrm>
            <a:off x="533400" y="1981200"/>
            <a:ext cx="8305800" cy="4648200"/>
          </a:xfrm>
          <a:prstGeom prst="rect">
            <a:avLst/>
          </a:prstGeom>
          <a:noFill/>
          <a:ln w="9525">
            <a:noFill/>
            <a:miter lim="800000"/>
            <a:headEnd/>
            <a:tailEnd/>
          </a:ln>
        </p:spPr>
        <p:txBody>
          <a:bodyPr wrap="none" anchor="ctr"/>
          <a:lstStyle/>
          <a:p>
            <a:endParaRPr lang="en-US"/>
          </a:p>
        </p:txBody>
      </p:sp>
      <p:sp>
        <p:nvSpPr>
          <p:cNvPr id="51205" name="Text Box 4"/>
          <p:cNvSpPr txBox="1">
            <a:spLocks noChangeArrowheads="1"/>
          </p:cNvSpPr>
          <p:nvPr/>
        </p:nvSpPr>
        <p:spPr bwMode="auto">
          <a:xfrm>
            <a:off x="3429000" y="2286000"/>
            <a:ext cx="2133600" cy="406400"/>
          </a:xfrm>
          <a:prstGeom prst="rect">
            <a:avLst/>
          </a:prstGeom>
          <a:noFill/>
          <a:ln w="9525">
            <a:solidFill>
              <a:schemeClr val="tx1"/>
            </a:solidFill>
            <a:miter lim="800000"/>
            <a:headEnd/>
            <a:tailEnd/>
          </a:ln>
        </p:spPr>
        <p:txBody>
          <a:bodyPr>
            <a:spAutoFit/>
          </a:bodyPr>
          <a:lstStyle/>
          <a:p>
            <a:pPr>
              <a:spcBef>
                <a:spcPct val="50000"/>
              </a:spcBef>
            </a:pPr>
            <a:r>
              <a:rPr lang="en-US"/>
              <a:t>ancestor(X,</a:t>
            </a:r>
            <a:r>
              <a:rPr lang="en-US" b="1"/>
              <a:t>bob</a:t>
            </a:r>
            <a:r>
              <a:rPr lang="en-US"/>
              <a:t>)</a:t>
            </a:r>
          </a:p>
        </p:txBody>
      </p:sp>
      <p:sp>
        <p:nvSpPr>
          <p:cNvPr id="51206" name="Text Box 5"/>
          <p:cNvSpPr txBox="1">
            <a:spLocks noChangeArrowheads="1"/>
          </p:cNvSpPr>
          <p:nvPr/>
        </p:nvSpPr>
        <p:spPr bwMode="auto">
          <a:xfrm>
            <a:off x="1066800" y="3124200"/>
            <a:ext cx="3733800" cy="406400"/>
          </a:xfrm>
          <a:prstGeom prst="rect">
            <a:avLst/>
          </a:prstGeom>
          <a:noFill/>
          <a:ln w="9525">
            <a:solidFill>
              <a:schemeClr val="tx1"/>
            </a:solidFill>
            <a:miter lim="800000"/>
            <a:headEnd/>
            <a:tailEnd/>
          </a:ln>
        </p:spPr>
        <p:txBody>
          <a:bodyPr>
            <a:spAutoFit/>
          </a:bodyPr>
          <a:lstStyle/>
          <a:p>
            <a:pPr>
              <a:spcBef>
                <a:spcPct val="50000"/>
              </a:spcBef>
            </a:pPr>
            <a:r>
              <a:rPr lang="en-US">
                <a:solidFill>
                  <a:srgbClr val="0066FF"/>
                </a:solidFill>
              </a:rPr>
              <a:t>parent(X,Z), !, ancestor(Z,</a:t>
            </a:r>
            <a:r>
              <a:rPr lang="en-US" b="1">
                <a:solidFill>
                  <a:srgbClr val="0066FF"/>
                </a:solidFill>
              </a:rPr>
              <a:t>bob</a:t>
            </a:r>
            <a:r>
              <a:rPr lang="en-US">
                <a:solidFill>
                  <a:srgbClr val="0066FF"/>
                </a:solidFill>
              </a:rPr>
              <a:t>).</a:t>
            </a:r>
          </a:p>
        </p:txBody>
      </p:sp>
      <p:sp>
        <p:nvSpPr>
          <p:cNvPr id="51207" name="Text Box 6"/>
          <p:cNvSpPr txBox="1">
            <a:spLocks noChangeArrowheads="1"/>
          </p:cNvSpPr>
          <p:nvPr/>
        </p:nvSpPr>
        <p:spPr bwMode="auto">
          <a:xfrm>
            <a:off x="2917825" y="1592263"/>
            <a:ext cx="184150" cy="396875"/>
          </a:xfrm>
          <a:prstGeom prst="rect">
            <a:avLst/>
          </a:prstGeom>
          <a:noFill/>
          <a:ln w="9525">
            <a:noFill/>
            <a:miter lim="800000"/>
            <a:headEnd/>
            <a:tailEnd/>
          </a:ln>
        </p:spPr>
        <p:txBody>
          <a:bodyPr>
            <a:spAutoFit/>
          </a:bodyPr>
          <a:lstStyle/>
          <a:p>
            <a:pPr>
              <a:spcBef>
                <a:spcPct val="50000"/>
              </a:spcBef>
            </a:pPr>
            <a:endParaRPr lang="en-US"/>
          </a:p>
        </p:txBody>
      </p:sp>
      <p:sp>
        <p:nvSpPr>
          <p:cNvPr id="51208" name="Text Box 7"/>
          <p:cNvSpPr txBox="1">
            <a:spLocks noChangeArrowheads="1"/>
          </p:cNvSpPr>
          <p:nvPr/>
        </p:nvSpPr>
        <p:spPr bwMode="auto">
          <a:xfrm>
            <a:off x="1752600" y="4267200"/>
            <a:ext cx="2514600" cy="863600"/>
          </a:xfrm>
          <a:prstGeom prst="rect">
            <a:avLst/>
          </a:prstGeom>
          <a:noFill/>
          <a:ln w="9525">
            <a:solidFill>
              <a:schemeClr val="tx1"/>
            </a:solidFill>
            <a:miter lim="800000"/>
            <a:headEnd/>
            <a:tailEnd/>
          </a:ln>
        </p:spPr>
        <p:txBody>
          <a:bodyPr>
            <a:spAutoFit/>
          </a:bodyPr>
          <a:lstStyle/>
          <a:p>
            <a:pPr>
              <a:spcBef>
                <a:spcPct val="50000"/>
              </a:spcBef>
            </a:pPr>
            <a:r>
              <a:rPr lang="en-US">
                <a:solidFill>
                  <a:srgbClr val="FF6699"/>
                </a:solidFill>
              </a:rPr>
              <a:t>{X=amy}</a:t>
            </a:r>
          </a:p>
          <a:p>
            <a:pPr>
              <a:spcBef>
                <a:spcPct val="50000"/>
              </a:spcBef>
            </a:pPr>
            <a:r>
              <a:rPr lang="en-US">
                <a:solidFill>
                  <a:srgbClr val="0066FF"/>
                </a:solidFill>
              </a:rPr>
              <a:t>ancestor(Z,</a:t>
            </a:r>
            <a:r>
              <a:rPr lang="en-US" b="1">
                <a:solidFill>
                  <a:srgbClr val="0066FF"/>
                </a:solidFill>
              </a:rPr>
              <a:t>bob</a:t>
            </a:r>
            <a:r>
              <a:rPr lang="en-US">
                <a:solidFill>
                  <a:srgbClr val="0066FF"/>
                </a:solidFill>
              </a:rPr>
              <a:t>).</a:t>
            </a:r>
          </a:p>
        </p:txBody>
      </p:sp>
      <p:sp>
        <p:nvSpPr>
          <p:cNvPr id="51209" name="Text Box 8"/>
          <p:cNvSpPr txBox="1">
            <a:spLocks noChangeArrowheads="1"/>
          </p:cNvSpPr>
          <p:nvPr/>
        </p:nvSpPr>
        <p:spPr bwMode="auto">
          <a:xfrm>
            <a:off x="304800" y="5562600"/>
            <a:ext cx="4191000" cy="863600"/>
          </a:xfrm>
          <a:prstGeom prst="rect">
            <a:avLst/>
          </a:prstGeom>
          <a:noFill/>
          <a:ln w="9525">
            <a:solidFill>
              <a:schemeClr val="tx1"/>
            </a:solidFill>
            <a:miter lim="800000"/>
            <a:headEnd/>
            <a:tailEnd/>
          </a:ln>
        </p:spPr>
        <p:txBody>
          <a:bodyPr>
            <a:spAutoFit/>
          </a:bodyPr>
          <a:lstStyle/>
          <a:p>
            <a:pPr>
              <a:spcBef>
                <a:spcPct val="20000"/>
              </a:spcBef>
            </a:pPr>
            <a:r>
              <a:rPr lang="en-US">
                <a:solidFill>
                  <a:srgbClr val="0066FF"/>
                </a:solidFill>
              </a:rPr>
              <a:t>parent(bob,Z), !, ancestor(Z,bob).</a:t>
            </a:r>
          </a:p>
          <a:p>
            <a:pPr>
              <a:spcBef>
                <a:spcPct val="50000"/>
              </a:spcBef>
            </a:pPr>
            <a:r>
              <a:rPr lang="en-US"/>
              <a:t>FAIL</a:t>
            </a:r>
          </a:p>
        </p:txBody>
      </p:sp>
      <p:sp>
        <p:nvSpPr>
          <p:cNvPr id="51210" name="Line 9"/>
          <p:cNvSpPr>
            <a:spLocks noChangeShapeType="1"/>
          </p:cNvSpPr>
          <p:nvPr/>
        </p:nvSpPr>
        <p:spPr bwMode="auto">
          <a:xfrm flipH="1">
            <a:off x="3733800" y="2667000"/>
            <a:ext cx="304800" cy="457200"/>
          </a:xfrm>
          <a:prstGeom prst="line">
            <a:avLst/>
          </a:prstGeom>
          <a:noFill/>
          <a:ln w="9525">
            <a:solidFill>
              <a:schemeClr val="tx1"/>
            </a:solidFill>
            <a:round/>
            <a:headEnd/>
            <a:tailEnd type="triangle" w="med" len="med"/>
          </a:ln>
        </p:spPr>
        <p:txBody>
          <a:bodyPr/>
          <a:lstStyle/>
          <a:p>
            <a:endParaRPr lang="en-US"/>
          </a:p>
        </p:txBody>
      </p:sp>
      <p:sp>
        <p:nvSpPr>
          <p:cNvPr id="51211" name="Line 10"/>
          <p:cNvSpPr>
            <a:spLocks noChangeShapeType="1"/>
          </p:cNvSpPr>
          <p:nvPr/>
        </p:nvSpPr>
        <p:spPr bwMode="auto">
          <a:xfrm>
            <a:off x="2971800" y="3581400"/>
            <a:ext cx="0" cy="762000"/>
          </a:xfrm>
          <a:prstGeom prst="line">
            <a:avLst/>
          </a:prstGeom>
          <a:noFill/>
          <a:ln w="9525">
            <a:solidFill>
              <a:schemeClr val="tx1"/>
            </a:solidFill>
            <a:round/>
            <a:headEnd/>
            <a:tailEnd type="triangle" w="med" len="med"/>
          </a:ln>
        </p:spPr>
        <p:txBody>
          <a:bodyPr/>
          <a:lstStyle/>
          <a:p>
            <a:endParaRPr lang="en-US"/>
          </a:p>
        </p:txBody>
      </p:sp>
      <p:sp>
        <p:nvSpPr>
          <p:cNvPr id="51212" name="Line 11"/>
          <p:cNvSpPr>
            <a:spLocks noChangeShapeType="1"/>
          </p:cNvSpPr>
          <p:nvPr/>
        </p:nvSpPr>
        <p:spPr bwMode="auto">
          <a:xfrm flipH="1">
            <a:off x="1905000" y="5105400"/>
            <a:ext cx="685800" cy="457200"/>
          </a:xfrm>
          <a:prstGeom prst="line">
            <a:avLst/>
          </a:prstGeom>
          <a:noFill/>
          <a:ln w="9525">
            <a:solidFill>
              <a:schemeClr val="tx1"/>
            </a:solidFill>
            <a:round/>
            <a:headEnd/>
            <a:tailEnd type="triangle" w="med" len="med"/>
          </a:ln>
        </p:spPr>
        <p:txBody>
          <a:bodyPr/>
          <a:lstStyle/>
          <a:p>
            <a:endParaRPr lang="en-US"/>
          </a:p>
        </p:txBody>
      </p:sp>
      <p:sp>
        <p:nvSpPr>
          <p:cNvPr id="51213" name="Text Box 12"/>
          <p:cNvSpPr txBox="1">
            <a:spLocks noChangeArrowheads="1"/>
          </p:cNvSpPr>
          <p:nvPr/>
        </p:nvSpPr>
        <p:spPr bwMode="auto">
          <a:xfrm>
            <a:off x="4648200" y="5546725"/>
            <a:ext cx="2743200" cy="863600"/>
          </a:xfrm>
          <a:prstGeom prst="rect">
            <a:avLst/>
          </a:prstGeom>
          <a:noFill/>
          <a:ln w="9525">
            <a:solidFill>
              <a:schemeClr val="tx1"/>
            </a:solidFill>
            <a:miter lim="800000"/>
            <a:headEnd/>
            <a:tailEnd/>
          </a:ln>
        </p:spPr>
        <p:txBody>
          <a:bodyPr>
            <a:spAutoFit/>
          </a:bodyPr>
          <a:lstStyle/>
          <a:p>
            <a:pPr>
              <a:spcBef>
                <a:spcPct val="50000"/>
              </a:spcBef>
            </a:pPr>
            <a:r>
              <a:rPr lang="en-US"/>
              <a:t>SUCCEED</a:t>
            </a:r>
          </a:p>
          <a:p>
            <a:pPr>
              <a:spcBef>
                <a:spcPct val="50000"/>
              </a:spcBef>
            </a:pPr>
            <a:r>
              <a:rPr lang="en-US" b="1">
                <a:solidFill>
                  <a:schemeClr val="hlink"/>
                </a:solidFill>
              </a:rPr>
              <a:t>X = amy</a:t>
            </a:r>
          </a:p>
        </p:txBody>
      </p:sp>
      <p:sp>
        <p:nvSpPr>
          <p:cNvPr id="51214" name="Line 13"/>
          <p:cNvSpPr>
            <a:spLocks noChangeShapeType="1"/>
          </p:cNvSpPr>
          <p:nvPr/>
        </p:nvSpPr>
        <p:spPr bwMode="auto">
          <a:xfrm>
            <a:off x="3886200" y="5105400"/>
            <a:ext cx="914400" cy="457200"/>
          </a:xfrm>
          <a:prstGeom prst="line">
            <a:avLst/>
          </a:prstGeom>
          <a:noFill/>
          <a:ln w="9525">
            <a:solidFill>
              <a:schemeClr val="tx1"/>
            </a:solidFill>
            <a:round/>
            <a:headEnd/>
            <a:tailEnd type="triangle" w="med" len="med"/>
          </a:ln>
        </p:spPr>
        <p:txBody>
          <a:bodyPr/>
          <a:lstStyle/>
          <a:p>
            <a:endParaRPr lang="en-US"/>
          </a:p>
        </p:txBody>
      </p:sp>
      <p:sp>
        <p:nvSpPr>
          <p:cNvPr id="51215" name="Line 14"/>
          <p:cNvSpPr>
            <a:spLocks noChangeShapeType="1"/>
          </p:cNvSpPr>
          <p:nvPr/>
        </p:nvSpPr>
        <p:spPr bwMode="auto">
          <a:xfrm>
            <a:off x="5410200" y="2667000"/>
            <a:ext cx="1143000" cy="762000"/>
          </a:xfrm>
          <a:prstGeom prst="line">
            <a:avLst/>
          </a:prstGeom>
          <a:noFill/>
          <a:ln w="9525">
            <a:solidFill>
              <a:schemeClr val="tx1"/>
            </a:solidFill>
            <a:round/>
            <a:headEnd/>
            <a:tailEnd type="triangle" w="med" len="med"/>
          </a:ln>
        </p:spPr>
        <p:txBody>
          <a:bodyPr/>
          <a:lstStyle/>
          <a:p>
            <a:endParaRPr lang="en-US"/>
          </a:p>
        </p:txBody>
      </p:sp>
      <p:sp>
        <p:nvSpPr>
          <p:cNvPr id="51216" name="Text Box 15"/>
          <p:cNvSpPr txBox="1">
            <a:spLocks noChangeArrowheads="1"/>
          </p:cNvSpPr>
          <p:nvPr/>
        </p:nvSpPr>
        <p:spPr bwMode="auto">
          <a:xfrm>
            <a:off x="5715000" y="3505200"/>
            <a:ext cx="2438400" cy="863600"/>
          </a:xfrm>
          <a:prstGeom prst="rect">
            <a:avLst/>
          </a:prstGeom>
          <a:noFill/>
          <a:ln w="9525">
            <a:solidFill>
              <a:schemeClr val="tx1"/>
            </a:solidFill>
            <a:miter lim="800000"/>
            <a:headEnd/>
            <a:tailEnd/>
          </a:ln>
        </p:spPr>
        <p:txBody>
          <a:bodyPr>
            <a:spAutoFit/>
          </a:bodyPr>
          <a:lstStyle/>
          <a:p>
            <a:pPr>
              <a:spcBef>
                <a:spcPct val="50000"/>
              </a:spcBef>
            </a:pPr>
            <a:r>
              <a:rPr lang="en-US"/>
              <a:t>SUCCEED</a:t>
            </a:r>
          </a:p>
          <a:p>
            <a:pPr>
              <a:spcBef>
                <a:spcPct val="50000"/>
              </a:spcBef>
            </a:pPr>
            <a:r>
              <a:rPr lang="en-US" b="1">
                <a:solidFill>
                  <a:schemeClr val="hlink"/>
                </a:solidFill>
              </a:rPr>
              <a:t>X = bob</a:t>
            </a:r>
          </a:p>
        </p:txBody>
      </p:sp>
      <p:sp>
        <p:nvSpPr>
          <p:cNvPr id="51217" name="Line 16"/>
          <p:cNvSpPr>
            <a:spLocks noChangeShapeType="1"/>
          </p:cNvSpPr>
          <p:nvPr/>
        </p:nvSpPr>
        <p:spPr bwMode="auto">
          <a:xfrm>
            <a:off x="6172200" y="2743200"/>
            <a:ext cx="1676400" cy="2133600"/>
          </a:xfrm>
          <a:prstGeom prst="line">
            <a:avLst/>
          </a:prstGeom>
          <a:noFill/>
          <a:ln w="57150">
            <a:solidFill>
              <a:srgbClr val="FF6699"/>
            </a:solidFill>
            <a:round/>
            <a:headEnd/>
            <a:tailEnd/>
          </a:ln>
        </p:spPr>
        <p:txBody>
          <a:bodyPr/>
          <a:lstStyle/>
          <a:p>
            <a:endParaRPr lang="en-US"/>
          </a:p>
        </p:txBody>
      </p:sp>
      <p:sp>
        <p:nvSpPr>
          <p:cNvPr id="51218" name="Line 17"/>
          <p:cNvSpPr>
            <a:spLocks noChangeShapeType="1"/>
          </p:cNvSpPr>
          <p:nvPr/>
        </p:nvSpPr>
        <p:spPr bwMode="auto">
          <a:xfrm flipH="1">
            <a:off x="6248400" y="2895600"/>
            <a:ext cx="1447800" cy="1981200"/>
          </a:xfrm>
          <a:prstGeom prst="line">
            <a:avLst/>
          </a:prstGeom>
          <a:noFill/>
          <a:ln w="57150">
            <a:solidFill>
              <a:srgbClr val="FF6699"/>
            </a:solidFill>
            <a:round/>
            <a:headEnd/>
            <a:tailEnd/>
          </a:ln>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Rectangle 2"/>
          <p:cNvSpPr>
            <a:spLocks noGrp="1" noChangeArrowheads="1"/>
          </p:cNvSpPr>
          <p:nvPr>
            <p:ph idx="1"/>
          </p:nvPr>
        </p:nvSpPr>
        <p:spPr>
          <a:xfrm>
            <a:off x="457200" y="533400"/>
            <a:ext cx="8229600" cy="1219200"/>
          </a:xfrm>
        </p:spPr>
        <p:txBody>
          <a:bodyPr/>
          <a:lstStyle/>
          <a:p>
            <a:pPr eaLnBrk="1" hangingPunct="1">
              <a:lnSpc>
                <a:spcPct val="90000"/>
              </a:lnSpc>
            </a:pPr>
            <a:r>
              <a:rPr lang="en-US" sz="2000" smtClean="0">
                <a:solidFill>
                  <a:srgbClr val="0066FF"/>
                </a:solidFill>
              </a:rPr>
              <a:t>ancestor (X,Y) :- </a:t>
            </a:r>
            <a:r>
              <a:rPr lang="en-US" sz="2800" b="1" smtClean="0">
                <a:solidFill>
                  <a:srgbClr val="0066FF"/>
                </a:solidFill>
              </a:rPr>
              <a:t>! ,</a:t>
            </a:r>
            <a:r>
              <a:rPr lang="en-US" sz="2000" smtClean="0">
                <a:solidFill>
                  <a:srgbClr val="0066FF"/>
                </a:solidFill>
              </a:rPr>
              <a:t> parent(X,Z), ancestor(Z,Y).</a:t>
            </a:r>
          </a:p>
          <a:p>
            <a:pPr eaLnBrk="1" hangingPunct="1">
              <a:lnSpc>
                <a:spcPct val="90000"/>
              </a:lnSpc>
            </a:pPr>
            <a:r>
              <a:rPr lang="en-US" sz="2000" smtClean="0">
                <a:solidFill>
                  <a:schemeClr val="hlink"/>
                </a:solidFill>
              </a:rPr>
              <a:t>ancestor(X,X).</a:t>
            </a:r>
          </a:p>
          <a:p>
            <a:pPr eaLnBrk="1" hangingPunct="1">
              <a:lnSpc>
                <a:spcPct val="90000"/>
              </a:lnSpc>
            </a:pPr>
            <a:r>
              <a:rPr lang="en-US" sz="2000" smtClean="0">
                <a:solidFill>
                  <a:srgbClr val="FF6699"/>
                </a:solidFill>
              </a:rPr>
              <a:t>parent(amy, bob).</a:t>
            </a:r>
          </a:p>
        </p:txBody>
      </p:sp>
      <p:sp>
        <p:nvSpPr>
          <p:cNvPr id="52226" name="Slide Number Placeholder 5"/>
          <p:cNvSpPr>
            <a:spLocks noGrp="1"/>
          </p:cNvSpPr>
          <p:nvPr>
            <p:ph type="sldNum" sz="quarter" idx="12"/>
          </p:nvPr>
        </p:nvSpPr>
        <p:spPr>
          <a:noFill/>
        </p:spPr>
        <p:txBody>
          <a:bodyPr/>
          <a:lstStyle/>
          <a:p>
            <a:fld id="{BF7D27ED-E572-4429-A3A8-471EE452C931}" type="slidenum">
              <a:rPr lang="en-US" smtClean="0"/>
              <a:pPr/>
              <a:t>51</a:t>
            </a:fld>
            <a:endParaRPr lang="en-US" smtClean="0"/>
          </a:p>
        </p:txBody>
      </p:sp>
      <p:sp>
        <p:nvSpPr>
          <p:cNvPr id="52228" name="Rectangle 3"/>
          <p:cNvSpPr>
            <a:spLocks noChangeArrowheads="1"/>
          </p:cNvSpPr>
          <p:nvPr/>
        </p:nvSpPr>
        <p:spPr bwMode="auto">
          <a:xfrm>
            <a:off x="533400" y="1981200"/>
            <a:ext cx="8305800" cy="4648200"/>
          </a:xfrm>
          <a:prstGeom prst="rect">
            <a:avLst/>
          </a:prstGeom>
          <a:noFill/>
          <a:ln w="9525">
            <a:noFill/>
            <a:miter lim="800000"/>
            <a:headEnd/>
            <a:tailEnd/>
          </a:ln>
        </p:spPr>
        <p:txBody>
          <a:bodyPr wrap="none" anchor="ctr"/>
          <a:lstStyle/>
          <a:p>
            <a:endParaRPr lang="en-US"/>
          </a:p>
        </p:txBody>
      </p:sp>
      <p:sp>
        <p:nvSpPr>
          <p:cNvPr id="52229" name="Text Box 4"/>
          <p:cNvSpPr txBox="1">
            <a:spLocks noChangeArrowheads="1"/>
          </p:cNvSpPr>
          <p:nvPr/>
        </p:nvSpPr>
        <p:spPr bwMode="auto">
          <a:xfrm>
            <a:off x="3429000" y="2286000"/>
            <a:ext cx="2133600" cy="406400"/>
          </a:xfrm>
          <a:prstGeom prst="rect">
            <a:avLst/>
          </a:prstGeom>
          <a:noFill/>
          <a:ln w="9525">
            <a:solidFill>
              <a:schemeClr val="tx1"/>
            </a:solidFill>
            <a:miter lim="800000"/>
            <a:headEnd/>
            <a:tailEnd/>
          </a:ln>
        </p:spPr>
        <p:txBody>
          <a:bodyPr>
            <a:spAutoFit/>
          </a:bodyPr>
          <a:lstStyle/>
          <a:p>
            <a:pPr>
              <a:spcBef>
                <a:spcPct val="50000"/>
              </a:spcBef>
            </a:pPr>
            <a:r>
              <a:rPr lang="en-US"/>
              <a:t>ancestor(X,</a:t>
            </a:r>
            <a:r>
              <a:rPr lang="en-US" b="1"/>
              <a:t>bob</a:t>
            </a:r>
            <a:r>
              <a:rPr lang="en-US"/>
              <a:t>)</a:t>
            </a:r>
          </a:p>
        </p:txBody>
      </p:sp>
      <p:sp>
        <p:nvSpPr>
          <p:cNvPr id="52230" name="Text Box 5"/>
          <p:cNvSpPr txBox="1">
            <a:spLocks noChangeArrowheads="1"/>
          </p:cNvSpPr>
          <p:nvPr/>
        </p:nvSpPr>
        <p:spPr bwMode="auto">
          <a:xfrm>
            <a:off x="1066800" y="3124200"/>
            <a:ext cx="3733800" cy="406400"/>
          </a:xfrm>
          <a:prstGeom prst="rect">
            <a:avLst/>
          </a:prstGeom>
          <a:noFill/>
          <a:ln w="9525">
            <a:solidFill>
              <a:schemeClr val="tx1"/>
            </a:solidFill>
            <a:miter lim="800000"/>
            <a:headEnd/>
            <a:tailEnd/>
          </a:ln>
        </p:spPr>
        <p:txBody>
          <a:bodyPr>
            <a:spAutoFit/>
          </a:bodyPr>
          <a:lstStyle/>
          <a:p>
            <a:pPr>
              <a:spcBef>
                <a:spcPct val="50000"/>
              </a:spcBef>
            </a:pPr>
            <a:r>
              <a:rPr lang="en-US">
                <a:solidFill>
                  <a:srgbClr val="0066FF"/>
                </a:solidFill>
              </a:rPr>
              <a:t>!, parent(X,Z), ancestor(Z,</a:t>
            </a:r>
            <a:r>
              <a:rPr lang="en-US" b="1">
                <a:solidFill>
                  <a:srgbClr val="0066FF"/>
                </a:solidFill>
              </a:rPr>
              <a:t>bob</a:t>
            </a:r>
            <a:r>
              <a:rPr lang="en-US">
                <a:solidFill>
                  <a:srgbClr val="0066FF"/>
                </a:solidFill>
              </a:rPr>
              <a:t>).</a:t>
            </a:r>
          </a:p>
        </p:txBody>
      </p:sp>
      <p:sp>
        <p:nvSpPr>
          <p:cNvPr id="52231" name="Text Box 6"/>
          <p:cNvSpPr txBox="1">
            <a:spLocks noChangeArrowheads="1"/>
          </p:cNvSpPr>
          <p:nvPr/>
        </p:nvSpPr>
        <p:spPr bwMode="auto">
          <a:xfrm>
            <a:off x="2917825" y="1592263"/>
            <a:ext cx="184150" cy="396875"/>
          </a:xfrm>
          <a:prstGeom prst="rect">
            <a:avLst/>
          </a:prstGeom>
          <a:noFill/>
          <a:ln w="9525">
            <a:noFill/>
            <a:miter lim="800000"/>
            <a:headEnd/>
            <a:tailEnd/>
          </a:ln>
        </p:spPr>
        <p:txBody>
          <a:bodyPr>
            <a:spAutoFit/>
          </a:bodyPr>
          <a:lstStyle/>
          <a:p>
            <a:pPr>
              <a:spcBef>
                <a:spcPct val="50000"/>
              </a:spcBef>
            </a:pPr>
            <a:endParaRPr lang="en-US"/>
          </a:p>
        </p:txBody>
      </p:sp>
      <p:sp>
        <p:nvSpPr>
          <p:cNvPr id="52232" name="Text Box 7"/>
          <p:cNvSpPr txBox="1">
            <a:spLocks noChangeArrowheads="1"/>
          </p:cNvSpPr>
          <p:nvPr/>
        </p:nvSpPr>
        <p:spPr bwMode="auto">
          <a:xfrm>
            <a:off x="1752600" y="4267200"/>
            <a:ext cx="2514600" cy="863600"/>
          </a:xfrm>
          <a:prstGeom prst="rect">
            <a:avLst/>
          </a:prstGeom>
          <a:noFill/>
          <a:ln w="9525">
            <a:solidFill>
              <a:schemeClr val="tx1"/>
            </a:solidFill>
            <a:miter lim="800000"/>
            <a:headEnd/>
            <a:tailEnd/>
          </a:ln>
        </p:spPr>
        <p:txBody>
          <a:bodyPr>
            <a:spAutoFit/>
          </a:bodyPr>
          <a:lstStyle/>
          <a:p>
            <a:pPr>
              <a:spcBef>
                <a:spcPct val="50000"/>
              </a:spcBef>
            </a:pPr>
            <a:r>
              <a:rPr lang="en-US">
                <a:solidFill>
                  <a:srgbClr val="FF6699"/>
                </a:solidFill>
              </a:rPr>
              <a:t>{X=amy}</a:t>
            </a:r>
          </a:p>
          <a:p>
            <a:pPr>
              <a:spcBef>
                <a:spcPct val="50000"/>
              </a:spcBef>
            </a:pPr>
            <a:r>
              <a:rPr lang="en-US">
                <a:solidFill>
                  <a:srgbClr val="0066FF"/>
                </a:solidFill>
              </a:rPr>
              <a:t>ancestor(Z,</a:t>
            </a:r>
            <a:r>
              <a:rPr lang="en-US" b="1">
                <a:solidFill>
                  <a:srgbClr val="0066FF"/>
                </a:solidFill>
              </a:rPr>
              <a:t>bob</a:t>
            </a:r>
            <a:r>
              <a:rPr lang="en-US">
                <a:solidFill>
                  <a:srgbClr val="0066FF"/>
                </a:solidFill>
              </a:rPr>
              <a:t>).</a:t>
            </a:r>
          </a:p>
        </p:txBody>
      </p:sp>
      <p:sp>
        <p:nvSpPr>
          <p:cNvPr id="52233" name="Text Box 8"/>
          <p:cNvSpPr txBox="1">
            <a:spLocks noChangeArrowheads="1"/>
          </p:cNvSpPr>
          <p:nvPr/>
        </p:nvSpPr>
        <p:spPr bwMode="auto">
          <a:xfrm>
            <a:off x="304800" y="5562600"/>
            <a:ext cx="4191000" cy="863600"/>
          </a:xfrm>
          <a:prstGeom prst="rect">
            <a:avLst/>
          </a:prstGeom>
          <a:noFill/>
          <a:ln w="9525">
            <a:solidFill>
              <a:schemeClr val="tx1"/>
            </a:solidFill>
            <a:miter lim="800000"/>
            <a:headEnd/>
            <a:tailEnd/>
          </a:ln>
        </p:spPr>
        <p:txBody>
          <a:bodyPr>
            <a:spAutoFit/>
          </a:bodyPr>
          <a:lstStyle/>
          <a:p>
            <a:pPr>
              <a:spcBef>
                <a:spcPct val="20000"/>
              </a:spcBef>
            </a:pPr>
            <a:r>
              <a:rPr lang="en-US">
                <a:solidFill>
                  <a:srgbClr val="0066FF"/>
                </a:solidFill>
              </a:rPr>
              <a:t>!,</a:t>
            </a:r>
            <a:r>
              <a:rPr lang="en-US"/>
              <a:t> </a:t>
            </a:r>
            <a:r>
              <a:rPr lang="en-US">
                <a:solidFill>
                  <a:srgbClr val="0066FF"/>
                </a:solidFill>
              </a:rPr>
              <a:t>parent(bob,Z), ancestor(Z,bob).</a:t>
            </a:r>
          </a:p>
          <a:p>
            <a:pPr>
              <a:spcBef>
                <a:spcPct val="50000"/>
              </a:spcBef>
            </a:pPr>
            <a:r>
              <a:rPr lang="en-US"/>
              <a:t>FAIL</a:t>
            </a:r>
          </a:p>
        </p:txBody>
      </p:sp>
      <p:sp>
        <p:nvSpPr>
          <p:cNvPr id="52234" name="Line 9"/>
          <p:cNvSpPr>
            <a:spLocks noChangeShapeType="1"/>
          </p:cNvSpPr>
          <p:nvPr/>
        </p:nvSpPr>
        <p:spPr bwMode="auto">
          <a:xfrm flipH="1">
            <a:off x="3733800" y="2667000"/>
            <a:ext cx="304800" cy="457200"/>
          </a:xfrm>
          <a:prstGeom prst="line">
            <a:avLst/>
          </a:prstGeom>
          <a:noFill/>
          <a:ln w="9525">
            <a:solidFill>
              <a:schemeClr val="tx1"/>
            </a:solidFill>
            <a:round/>
            <a:headEnd/>
            <a:tailEnd type="triangle" w="med" len="med"/>
          </a:ln>
        </p:spPr>
        <p:txBody>
          <a:bodyPr/>
          <a:lstStyle/>
          <a:p>
            <a:endParaRPr lang="en-US"/>
          </a:p>
        </p:txBody>
      </p:sp>
      <p:sp>
        <p:nvSpPr>
          <p:cNvPr id="52235" name="Line 10"/>
          <p:cNvSpPr>
            <a:spLocks noChangeShapeType="1"/>
          </p:cNvSpPr>
          <p:nvPr/>
        </p:nvSpPr>
        <p:spPr bwMode="auto">
          <a:xfrm>
            <a:off x="2971800" y="3581400"/>
            <a:ext cx="0" cy="762000"/>
          </a:xfrm>
          <a:prstGeom prst="line">
            <a:avLst/>
          </a:prstGeom>
          <a:noFill/>
          <a:ln w="9525">
            <a:solidFill>
              <a:schemeClr val="tx1"/>
            </a:solidFill>
            <a:round/>
            <a:headEnd/>
            <a:tailEnd type="triangle" w="med" len="med"/>
          </a:ln>
        </p:spPr>
        <p:txBody>
          <a:bodyPr/>
          <a:lstStyle/>
          <a:p>
            <a:endParaRPr lang="en-US"/>
          </a:p>
        </p:txBody>
      </p:sp>
      <p:sp>
        <p:nvSpPr>
          <p:cNvPr id="52236" name="Line 11"/>
          <p:cNvSpPr>
            <a:spLocks noChangeShapeType="1"/>
          </p:cNvSpPr>
          <p:nvPr/>
        </p:nvSpPr>
        <p:spPr bwMode="auto">
          <a:xfrm flipH="1">
            <a:off x="1905000" y="5105400"/>
            <a:ext cx="685800" cy="457200"/>
          </a:xfrm>
          <a:prstGeom prst="line">
            <a:avLst/>
          </a:prstGeom>
          <a:noFill/>
          <a:ln w="9525">
            <a:solidFill>
              <a:schemeClr val="tx1"/>
            </a:solidFill>
            <a:round/>
            <a:headEnd/>
            <a:tailEnd type="triangle" w="med" len="med"/>
          </a:ln>
        </p:spPr>
        <p:txBody>
          <a:bodyPr/>
          <a:lstStyle/>
          <a:p>
            <a:endParaRPr lang="en-US"/>
          </a:p>
        </p:txBody>
      </p:sp>
      <p:sp>
        <p:nvSpPr>
          <p:cNvPr id="52237" name="Text Box 12"/>
          <p:cNvSpPr txBox="1">
            <a:spLocks noChangeArrowheads="1"/>
          </p:cNvSpPr>
          <p:nvPr/>
        </p:nvSpPr>
        <p:spPr bwMode="auto">
          <a:xfrm>
            <a:off x="4648200" y="5546725"/>
            <a:ext cx="2743200" cy="863600"/>
          </a:xfrm>
          <a:prstGeom prst="rect">
            <a:avLst/>
          </a:prstGeom>
          <a:noFill/>
          <a:ln w="9525">
            <a:solidFill>
              <a:schemeClr val="tx1"/>
            </a:solidFill>
            <a:miter lim="800000"/>
            <a:headEnd/>
            <a:tailEnd/>
          </a:ln>
        </p:spPr>
        <p:txBody>
          <a:bodyPr>
            <a:spAutoFit/>
          </a:bodyPr>
          <a:lstStyle/>
          <a:p>
            <a:pPr>
              <a:spcBef>
                <a:spcPct val="50000"/>
              </a:spcBef>
            </a:pPr>
            <a:r>
              <a:rPr lang="en-US"/>
              <a:t>SUCCEED</a:t>
            </a:r>
          </a:p>
          <a:p>
            <a:pPr>
              <a:spcBef>
                <a:spcPct val="50000"/>
              </a:spcBef>
            </a:pPr>
            <a:r>
              <a:rPr lang="en-US" b="1">
                <a:solidFill>
                  <a:schemeClr val="hlink"/>
                </a:solidFill>
              </a:rPr>
              <a:t>X = amy</a:t>
            </a:r>
          </a:p>
        </p:txBody>
      </p:sp>
      <p:sp>
        <p:nvSpPr>
          <p:cNvPr id="52238" name="Line 13"/>
          <p:cNvSpPr>
            <a:spLocks noChangeShapeType="1"/>
          </p:cNvSpPr>
          <p:nvPr/>
        </p:nvSpPr>
        <p:spPr bwMode="auto">
          <a:xfrm>
            <a:off x="3886200" y="5105400"/>
            <a:ext cx="914400" cy="457200"/>
          </a:xfrm>
          <a:prstGeom prst="line">
            <a:avLst/>
          </a:prstGeom>
          <a:noFill/>
          <a:ln w="9525">
            <a:solidFill>
              <a:schemeClr val="tx1"/>
            </a:solidFill>
            <a:round/>
            <a:headEnd/>
            <a:tailEnd type="triangle" w="med" len="med"/>
          </a:ln>
        </p:spPr>
        <p:txBody>
          <a:bodyPr/>
          <a:lstStyle/>
          <a:p>
            <a:endParaRPr lang="en-US"/>
          </a:p>
        </p:txBody>
      </p:sp>
      <p:sp>
        <p:nvSpPr>
          <p:cNvPr id="52239" name="Line 14"/>
          <p:cNvSpPr>
            <a:spLocks noChangeShapeType="1"/>
          </p:cNvSpPr>
          <p:nvPr/>
        </p:nvSpPr>
        <p:spPr bwMode="auto">
          <a:xfrm>
            <a:off x="5410200" y="2667000"/>
            <a:ext cx="1143000" cy="762000"/>
          </a:xfrm>
          <a:prstGeom prst="line">
            <a:avLst/>
          </a:prstGeom>
          <a:noFill/>
          <a:ln w="9525">
            <a:solidFill>
              <a:schemeClr val="tx1"/>
            </a:solidFill>
            <a:round/>
            <a:headEnd/>
            <a:tailEnd type="triangle" w="med" len="med"/>
          </a:ln>
        </p:spPr>
        <p:txBody>
          <a:bodyPr/>
          <a:lstStyle/>
          <a:p>
            <a:endParaRPr lang="en-US"/>
          </a:p>
        </p:txBody>
      </p:sp>
      <p:sp>
        <p:nvSpPr>
          <p:cNvPr id="52240" name="Text Box 15"/>
          <p:cNvSpPr txBox="1">
            <a:spLocks noChangeArrowheads="1"/>
          </p:cNvSpPr>
          <p:nvPr/>
        </p:nvSpPr>
        <p:spPr bwMode="auto">
          <a:xfrm>
            <a:off x="5715000" y="3505200"/>
            <a:ext cx="2438400" cy="863600"/>
          </a:xfrm>
          <a:prstGeom prst="rect">
            <a:avLst/>
          </a:prstGeom>
          <a:noFill/>
          <a:ln w="9525">
            <a:solidFill>
              <a:schemeClr val="tx1"/>
            </a:solidFill>
            <a:miter lim="800000"/>
            <a:headEnd/>
            <a:tailEnd/>
          </a:ln>
        </p:spPr>
        <p:txBody>
          <a:bodyPr>
            <a:spAutoFit/>
          </a:bodyPr>
          <a:lstStyle/>
          <a:p>
            <a:pPr>
              <a:spcBef>
                <a:spcPct val="50000"/>
              </a:spcBef>
            </a:pPr>
            <a:r>
              <a:rPr lang="en-US"/>
              <a:t>SUCCEED</a:t>
            </a:r>
          </a:p>
          <a:p>
            <a:pPr>
              <a:spcBef>
                <a:spcPct val="50000"/>
              </a:spcBef>
            </a:pPr>
            <a:r>
              <a:rPr lang="en-US" b="1">
                <a:solidFill>
                  <a:schemeClr val="hlink"/>
                </a:solidFill>
              </a:rPr>
              <a:t>X = bob</a:t>
            </a:r>
          </a:p>
        </p:txBody>
      </p:sp>
      <p:sp>
        <p:nvSpPr>
          <p:cNvPr id="52241" name="Line 16"/>
          <p:cNvSpPr>
            <a:spLocks noChangeShapeType="1"/>
          </p:cNvSpPr>
          <p:nvPr/>
        </p:nvSpPr>
        <p:spPr bwMode="auto">
          <a:xfrm>
            <a:off x="6172200" y="2743200"/>
            <a:ext cx="1676400" cy="2133600"/>
          </a:xfrm>
          <a:prstGeom prst="line">
            <a:avLst/>
          </a:prstGeom>
          <a:noFill/>
          <a:ln w="57150">
            <a:solidFill>
              <a:srgbClr val="FF6699"/>
            </a:solidFill>
            <a:round/>
            <a:headEnd/>
            <a:tailEnd/>
          </a:ln>
        </p:spPr>
        <p:txBody>
          <a:bodyPr/>
          <a:lstStyle/>
          <a:p>
            <a:endParaRPr lang="en-US"/>
          </a:p>
        </p:txBody>
      </p:sp>
      <p:sp>
        <p:nvSpPr>
          <p:cNvPr id="52242" name="Line 17"/>
          <p:cNvSpPr>
            <a:spLocks noChangeShapeType="1"/>
          </p:cNvSpPr>
          <p:nvPr/>
        </p:nvSpPr>
        <p:spPr bwMode="auto">
          <a:xfrm flipH="1">
            <a:off x="6248400" y="2895600"/>
            <a:ext cx="1447800" cy="1981200"/>
          </a:xfrm>
          <a:prstGeom prst="line">
            <a:avLst/>
          </a:prstGeom>
          <a:noFill/>
          <a:ln w="57150">
            <a:solidFill>
              <a:srgbClr val="FF6699"/>
            </a:solidFill>
            <a:round/>
            <a:headEnd/>
            <a:tailEnd/>
          </a:ln>
        </p:spPr>
        <p:txBody>
          <a:bodyPr/>
          <a:lstStyle/>
          <a:p>
            <a:endParaRPr lang="en-US"/>
          </a:p>
        </p:txBody>
      </p:sp>
      <p:sp>
        <p:nvSpPr>
          <p:cNvPr id="52243" name="Line 18"/>
          <p:cNvSpPr>
            <a:spLocks noChangeShapeType="1"/>
          </p:cNvSpPr>
          <p:nvPr/>
        </p:nvSpPr>
        <p:spPr bwMode="auto">
          <a:xfrm>
            <a:off x="5029200" y="5181600"/>
            <a:ext cx="1828800" cy="1676400"/>
          </a:xfrm>
          <a:prstGeom prst="line">
            <a:avLst/>
          </a:prstGeom>
          <a:noFill/>
          <a:ln w="57150">
            <a:solidFill>
              <a:srgbClr val="FF6699"/>
            </a:solidFill>
            <a:round/>
            <a:headEnd/>
            <a:tailEnd/>
          </a:ln>
        </p:spPr>
        <p:txBody>
          <a:bodyPr/>
          <a:lstStyle/>
          <a:p>
            <a:endParaRPr lang="en-US"/>
          </a:p>
        </p:txBody>
      </p:sp>
      <p:sp>
        <p:nvSpPr>
          <p:cNvPr id="52244" name="Line 19"/>
          <p:cNvSpPr>
            <a:spLocks noChangeShapeType="1"/>
          </p:cNvSpPr>
          <p:nvPr/>
        </p:nvSpPr>
        <p:spPr bwMode="auto">
          <a:xfrm flipH="1">
            <a:off x="5181600" y="5105400"/>
            <a:ext cx="1295400" cy="1752600"/>
          </a:xfrm>
          <a:prstGeom prst="line">
            <a:avLst/>
          </a:prstGeom>
          <a:noFill/>
          <a:ln w="57150">
            <a:solidFill>
              <a:srgbClr val="FF6699"/>
            </a:solidFill>
            <a:round/>
            <a:headEnd/>
            <a:tailEnd/>
          </a:ln>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Rectangle 2"/>
          <p:cNvSpPr>
            <a:spLocks noGrp="1" noChangeArrowheads="1"/>
          </p:cNvSpPr>
          <p:nvPr>
            <p:ph idx="1"/>
          </p:nvPr>
        </p:nvSpPr>
        <p:spPr>
          <a:xfrm>
            <a:off x="457200" y="533400"/>
            <a:ext cx="8229600" cy="1219200"/>
          </a:xfrm>
        </p:spPr>
        <p:txBody>
          <a:bodyPr/>
          <a:lstStyle/>
          <a:p>
            <a:pPr eaLnBrk="1" hangingPunct="1">
              <a:lnSpc>
                <a:spcPct val="90000"/>
              </a:lnSpc>
            </a:pPr>
            <a:r>
              <a:rPr lang="en-US" sz="2000" smtClean="0">
                <a:solidFill>
                  <a:srgbClr val="0066FF"/>
                </a:solidFill>
              </a:rPr>
              <a:t>ancestor (X,Y) :- parent(X,Z), ancestor(Z,Y).</a:t>
            </a:r>
          </a:p>
          <a:p>
            <a:pPr eaLnBrk="1" hangingPunct="1">
              <a:lnSpc>
                <a:spcPct val="90000"/>
              </a:lnSpc>
            </a:pPr>
            <a:r>
              <a:rPr lang="en-US" sz="2000" smtClean="0">
                <a:solidFill>
                  <a:schemeClr val="hlink"/>
                </a:solidFill>
              </a:rPr>
              <a:t>ancestor(X,X) :- </a:t>
            </a:r>
            <a:r>
              <a:rPr lang="en-US" sz="2800" b="1" smtClean="0">
                <a:solidFill>
                  <a:schemeClr val="hlink"/>
                </a:solidFill>
              </a:rPr>
              <a:t>!. </a:t>
            </a:r>
            <a:r>
              <a:rPr lang="en-US" sz="2000" smtClean="0">
                <a:solidFill>
                  <a:schemeClr val="hlink"/>
                </a:solidFill>
              </a:rPr>
              <a:t>  </a:t>
            </a:r>
          </a:p>
          <a:p>
            <a:pPr eaLnBrk="1" hangingPunct="1">
              <a:lnSpc>
                <a:spcPct val="90000"/>
              </a:lnSpc>
            </a:pPr>
            <a:r>
              <a:rPr lang="en-US" sz="2000" smtClean="0">
                <a:solidFill>
                  <a:srgbClr val="FF6699"/>
                </a:solidFill>
              </a:rPr>
              <a:t>parent(amy, bob).</a:t>
            </a:r>
          </a:p>
          <a:p>
            <a:pPr eaLnBrk="1" hangingPunct="1">
              <a:lnSpc>
                <a:spcPct val="90000"/>
              </a:lnSpc>
              <a:buFontTx/>
              <a:buNone/>
            </a:pPr>
            <a:endParaRPr lang="en-US" smtClean="0"/>
          </a:p>
        </p:txBody>
      </p:sp>
      <p:sp>
        <p:nvSpPr>
          <p:cNvPr id="53250" name="Slide Number Placeholder 5"/>
          <p:cNvSpPr>
            <a:spLocks noGrp="1"/>
          </p:cNvSpPr>
          <p:nvPr>
            <p:ph type="sldNum" sz="quarter" idx="12"/>
          </p:nvPr>
        </p:nvSpPr>
        <p:spPr>
          <a:noFill/>
        </p:spPr>
        <p:txBody>
          <a:bodyPr/>
          <a:lstStyle/>
          <a:p>
            <a:fld id="{EC0F7F44-0DAF-4A5D-9126-CCDC9052C66F}" type="slidenum">
              <a:rPr lang="en-US" smtClean="0"/>
              <a:pPr/>
              <a:t>52</a:t>
            </a:fld>
            <a:endParaRPr lang="en-US" smtClean="0"/>
          </a:p>
        </p:txBody>
      </p:sp>
      <p:sp>
        <p:nvSpPr>
          <p:cNvPr id="53252" name="Rectangle 3"/>
          <p:cNvSpPr>
            <a:spLocks noChangeArrowheads="1"/>
          </p:cNvSpPr>
          <p:nvPr/>
        </p:nvSpPr>
        <p:spPr bwMode="auto">
          <a:xfrm>
            <a:off x="533400" y="1981200"/>
            <a:ext cx="8305800" cy="4648200"/>
          </a:xfrm>
          <a:prstGeom prst="rect">
            <a:avLst/>
          </a:prstGeom>
          <a:noFill/>
          <a:ln w="9525">
            <a:noFill/>
            <a:miter lim="800000"/>
            <a:headEnd/>
            <a:tailEnd/>
          </a:ln>
        </p:spPr>
        <p:txBody>
          <a:bodyPr wrap="none" anchor="ctr"/>
          <a:lstStyle/>
          <a:p>
            <a:endParaRPr lang="en-US"/>
          </a:p>
        </p:txBody>
      </p:sp>
      <p:sp>
        <p:nvSpPr>
          <p:cNvPr id="53253" name="Text Box 4"/>
          <p:cNvSpPr txBox="1">
            <a:spLocks noChangeArrowheads="1"/>
          </p:cNvSpPr>
          <p:nvPr/>
        </p:nvSpPr>
        <p:spPr bwMode="auto">
          <a:xfrm>
            <a:off x="3429000" y="2286000"/>
            <a:ext cx="2133600" cy="406400"/>
          </a:xfrm>
          <a:prstGeom prst="rect">
            <a:avLst/>
          </a:prstGeom>
          <a:noFill/>
          <a:ln w="9525">
            <a:solidFill>
              <a:schemeClr val="tx1"/>
            </a:solidFill>
            <a:miter lim="800000"/>
            <a:headEnd/>
            <a:tailEnd/>
          </a:ln>
        </p:spPr>
        <p:txBody>
          <a:bodyPr>
            <a:spAutoFit/>
          </a:bodyPr>
          <a:lstStyle/>
          <a:p>
            <a:pPr>
              <a:spcBef>
                <a:spcPct val="50000"/>
              </a:spcBef>
            </a:pPr>
            <a:r>
              <a:rPr lang="en-US"/>
              <a:t>ancestor(X,</a:t>
            </a:r>
            <a:r>
              <a:rPr lang="en-US" b="1"/>
              <a:t>bob</a:t>
            </a:r>
            <a:r>
              <a:rPr lang="en-US"/>
              <a:t>)</a:t>
            </a:r>
          </a:p>
        </p:txBody>
      </p:sp>
      <p:sp>
        <p:nvSpPr>
          <p:cNvPr id="53254" name="Text Box 5"/>
          <p:cNvSpPr txBox="1">
            <a:spLocks noChangeArrowheads="1"/>
          </p:cNvSpPr>
          <p:nvPr/>
        </p:nvSpPr>
        <p:spPr bwMode="auto">
          <a:xfrm>
            <a:off x="1066800" y="3124200"/>
            <a:ext cx="3733800" cy="406400"/>
          </a:xfrm>
          <a:prstGeom prst="rect">
            <a:avLst/>
          </a:prstGeom>
          <a:noFill/>
          <a:ln w="9525">
            <a:solidFill>
              <a:schemeClr val="tx1"/>
            </a:solidFill>
            <a:miter lim="800000"/>
            <a:headEnd/>
            <a:tailEnd/>
          </a:ln>
        </p:spPr>
        <p:txBody>
          <a:bodyPr>
            <a:spAutoFit/>
          </a:bodyPr>
          <a:lstStyle/>
          <a:p>
            <a:pPr>
              <a:spcBef>
                <a:spcPct val="50000"/>
              </a:spcBef>
            </a:pPr>
            <a:r>
              <a:rPr lang="en-US">
                <a:solidFill>
                  <a:srgbClr val="0066FF"/>
                </a:solidFill>
              </a:rPr>
              <a:t>parent(X,Z), !, ancestor(Z,</a:t>
            </a:r>
            <a:r>
              <a:rPr lang="en-US" b="1">
                <a:solidFill>
                  <a:srgbClr val="0066FF"/>
                </a:solidFill>
              </a:rPr>
              <a:t>bob</a:t>
            </a:r>
            <a:r>
              <a:rPr lang="en-US">
                <a:solidFill>
                  <a:srgbClr val="0066FF"/>
                </a:solidFill>
              </a:rPr>
              <a:t>).</a:t>
            </a:r>
          </a:p>
        </p:txBody>
      </p:sp>
      <p:sp>
        <p:nvSpPr>
          <p:cNvPr id="53255" name="Text Box 6"/>
          <p:cNvSpPr txBox="1">
            <a:spLocks noChangeArrowheads="1"/>
          </p:cNvSpPr>
          <p:nvPr/>
        </p:nvSpPr>
        <p:spPr bwMode="auto">
          <a:xfrm>
            <a:off x="2917825" y="1592263"/>
            <a:ext cx="184150" cy="396875"/>
          </a:xfrm>
          <a:prstGeom prst="rect">
            <a:avLst/>
          </a:prstGeom>
          <a:noFill/>
          <a:ln w="9525">
            <a:noFill/>
            <a:miter lim="800000"/>
            <a:headEnd/>
            <a:tailEnd/>
          </a:ln>
        </p:spPr>
        <p:txBody>
          <a:bodyPr>
            <a:spAutoFit/>
          </a:bodyPr>
          <a:lstStyle/>
          <a:p>
            <a:pPr>
              <a:spcBef>
                <a:spcPct val="50000"/>
              </a:spcBef>
            </a:pPr>
            <a:endParaRPr lang="en-US"/>
          </a:p>
        </p:txBody>
      </p:sp>
      <p:sp>
        <p:nvSpPr>
          <p:cNvPr id="53256" name="Text Box 7"/>
          <p:cNvSpPr txBox="1">
            <a:spLocks noChangeArrowheads="1"/>
          </p:cNvSpPr>
          <p:nvPr/>
        </p:nvSpPr>
        <p:spPr bwMode="auto">
          <a:xfrm>
            <a:off x="1752600" y="4267200"/>
            <a:ext cx="2514600" cy="863600"/>
          </a:xfrm>
          <a:prstGeom prst="rect">
            <a:avLst/>
          </a:prstGeom>
          <a:noFill/>
          <a:ln w="9525">
            <a:solidFill>
              <a:schemeClr val="tx1"/>
            </a:solidFill>
            <a:miter lim="800000"/>
            <a:headEnd/>
            <a:tailEnd/>
          </a:ln>
        </p:spPr>
        <p:txBody>
          <a:bodyPr>
            <a:spAutoFit/>
          </a:bodyPr>
          <a:lstStyle/>
          <a:p>
            <a:pPr>
              <a:spcBef>
                <a:spcPct val="50000"/>
              </a:spcBef>
            </a:pPr>
            <a:r>
              <a:rPr lang="en-US">
                <a:solidFill>
                  <a:srgbClr val="0066FF"/>
                </a:solidFill>
              </a:rPr>
              <a:t>{X=amy}</a:t>
            </a:r>
          </a:p>
          <a:p>
            <a:pPr>
              <a:spcBef>
                <a:spcPct val="50000"/>
              </a:spcBef>
            </a:pPr>
            <a:r>
              <a:rPr lang="en-US">
                <a:solidFill>
                  <a:srgbClr val="0066FF"/>
                </a:solidFill>
              </a:rPr>
              <a:t>ancestor(Z,</a:t>
            </a:r>
            <a:r>
              <a:rPr lang="en-US" b="1">
                <a:solidFill>
                  <a:srgbClr val="0066FF"/>
                </a:solidFill>
              </a:rPr>
              <a:t>bob</a:t>
            </a:r>
            <a:r>
              <a:rPr lang="en-US">
                <a:solidFill>
                  <a:srgbClr val="0066FF"/>
                </a:solidFill>
              </a:rPr>
              <a:t>).</a:t>
            </a:r>
          </a:p>
        </p:txBody>
      </p:sp>
      <p:sp>
        <p:nvSpPr>
          <p:cNvPr id="53257" name="Text Box 8"/>
          <p:cNvSpPr txBox="1">
            <a:spLocks noChangeArrowheads="1"/>
          </p:cNvSpPr>
          <p:nvPr/>
        </p:nvSpPr>
        <p:spPr bwMode="auto">
          <a:xfrm>
            <a:off x="304800" y="5562600"/>
            <a:ext cx="3962400" cy="863600"/>
          </a:xfrm>
          <a:prstGeom prst="rect">
            <a:avLst/>
          </a:prstGeom>
          <a:noFill/>
          <a:ln w="9525">
            <a:solidFill>
              <a:schemeClr val="tx1"/>
            </a:solidFill>
            <a:miter lim="800000"/>
            <a:headEnd/>
            <a:tailEnd/>
          </a:ln>
        </p:spPr>
        <p:txBody>
          <a:bodyPr>
            <a:spAutoFit/>
          </a:bodyPr>
          <a:lstStyle/>
          <a:p>
            <a:pPr>
              <a:spcBef>
                <a:spcPct val="20000"/>
              </a:spcBef>
            </a:pPr>
            <a:r>
              <a:rPr lang="en-US">
                <a:solidFill>
                  <a:srgbClr val="0066FF"/>
                </a:solidFill>
              </a:rPr>
              <a:t>parent(bob,Z), !,ancestor(Z,bob).</a:t>
            </a:r>
          </a:p>
          <a:p>
            <a:pPr>
              <a:spcBef>
                <a:spcPct val="50000"/>
              </a:spcBef>
            </a:pPr>
            <a:r>
              <a:rPr lang="en-US"/>
              <a:t>FAIL</a:t>
            </a:r>
          </a:p>
        </p:txBody>
      </p:sp>
      <p:sp>
        <p:nvSpPr>
          <p:cNvPr id="53258" name="Line 9"/>
          <p:cNvSpPr>
            <a:spLocks noChangeShapeType="1"/>
          </p:cNvSpPr>
          <p:nvPr/>
        </p:nvSpPr>
        <p:spPr bwMode="auto">
          <a:xfrm flipH="1">
            <a:off x="3733800" y="2667000"/>
            <a:ext cx="304800" cy="457200"/>
          </a:xfrm>
          <a:prstGeom prst="line">
            <a:avLst/>
          </a:prstGeom>
          <a:noFill/>
          <a:ln w="9525">
            <a:solidFill>
              <a:schemeClr val="tx1"/>
            </a:solidFill>
            <a:round/>
            <a:headEnd/>
            <a:tailEnd type="triangle" w="med" len="med"/>
          </a:ln>
        </p:spPr>
        <p:txBody>
          <a:bodyPr/>
          <a:lstStyle/>
          <a:p>
            <a:endParaRPr lang="en-US"/>
          </a:p>
        </p:txBody>
      </p:sp>
      <p:sp>
        <p:nvSpPr>
          <p:cNvPr id="53259" name="Line 10"/>
          <p:cNvSpPr>
            <a:spLocks noChangeShapeType="1"/>
          </p:cNvSpPr>
          <p:nvPr/>
        </p:nvSpPr>
        <p:spPr bwMode="auto">
          <a:xfrm>
            <a:off x="2971800" y="3581400"/>
            <a:ext cx="0" cy="762000"/>
          </a:xfrm>
          <a:prstGeom prst="line">
            <a:avLst/>
          </a:prstGeom>
          <a:noFill/>
          <a:ln w="9525">
            <a:solidFill>
              <a:schemeClr val="tx1"/>
            </a:solidFill>
            <a:round/>
            <a:headEnd/>
            <a:tailEnd type="triangle" w="med" len="med"/>
          </a:ln>
        </p:spPr>
        <p:txBody>
          <a:bodyPr/>
          <a:lstStyle/>
          <a:p>
            <a:endParaRPr lang="en-US"/>
          </a:p>
        </p:txBody>
      </p:sp>
      <p:sp>
        <p:nvSpPr>
          <p:cNvPr id="53260" name="Line 11"/>
          <p:cNvSpPr>
            <a:spLocks noChangeShapeType="1"/>
          </p:cNvSpPr>
          <p:nvPr/>
        </p:nvSpPr>
        <p:spPr bwMode="auto">
          <a:xfrm flipH="1">
            <a:off x="1905000" y="5105400"/>
            <a:ext cx="685800" cy="457200"/>
          </a:xfrm>
          <a:prstGeom prst="line">
            <a:avLst/>
          </a:prstGeom>
          <a:noFill/>
          <a:ln w="9525">
            <a:solidFill>
              <a:schemeClr val="tx1"/>
            </a:solidFill>
            <a:round/>
            <a:headEnd/>
            <a:tailEnd type="triangle" w="med" len="med"/>
          </a:ln>
        </p:spPr>
        <p:txBody>
          <a:bodyPr/>
          <a:lstStyle/>
          <a:p>
            <a:endParaRPr lang="en-US"/>
          </a:p>
        </p:txBody>
      </p:sp>
      <p:sp>
        <p:nvSpPr>
          <p:cNvPr id="53261" name="Text Box 12"/>
          <p:cNvSpPr txBox="1">
            <a:spLocks noChangeArrowheads="1"/>
          </p:cNvSpPr>
          <p:nvPr/>
        </p:nvSpPr>
        <p:spPr bwMode="auto">
          <a:xfrm>
            <a:off x="4648200" y="5546725"/>
            <a:ext cx="2743200" cy="1320800"/>
          </a:xfrm>
          <a:prstGeom prst="rect">
            <a:avLst/>
          </a:prstGeom>
          <a:noFill/>
          <a:ln w="9525">
            <a:solidFill>
              <a:schemeClr val="tx1"/>
            </a:solidFill>
            <a:miter lim="800000"/>
            <a:headEnd/>
            <a:tailEnd/>
          </a:ln>
        </p:spPr>
        <p:txBody>
          <a:bodyPr>
            <a:spAutoFit/>
          </a:bodyPr>
          <a:lstStyle/>
          <a:p>
            <a:pPr>
              <a:spcBef>
                <a:spcPct val="50000"/>
              </a:spcBef>
            </a:pPr>
            <a:r>
              <a:rPr lang="en-US" b="1">
                <a:solidFill>
                  <a:schemeClr val="hlink"/>
                </a:solidFill>
              </a:rPr>
              <a:t>ancestor(bob,bob)</a:t>
            </a:r>
          </a:p>
          <a:p>
            <a:pPr>
              <a:spcBef>
                <a:spcPct val="50000"/>
              </a:spcBef>
            </a:pPr>
            <a:r>
              <a:rPr lang="en-US"/>
              <a:t>SUCCEED</a:t>
            </a:r>
          </a:p>
          <a:p>
            <a:pPr>
              <a:spcBef>
                <a:spcPct val="50000"/>
              </a:spcBef>
            </a:pPr>
            <a:r>
              <a:rPr lang="en-US" b="1">
                <a:solidFill>
                  <a:schemeClr val="folHlink"/>
                </a:solidFill>
              </a:rPr>
              <a:t>X = amy</a:t>
            </a:r>
          </a:p>
        </p:txBody>
      </p:sp>
      <p:sp>
        <p:nvSpPr>
          <p:cNvPr id="53262" name="Line 13"/>
          <p:cNvSpPr>
            <a:spLocks noChangeShapeType="1"/>
          </p:cNvSpPr>
          <p:nvPr/>
        </p:nvSpPr>
        <p:spPr bwMode="auto">
          <a:xfrm>
            <a:off x="3886200" y="5105400"/>
            <a:ext cx="685800" cy="457200"/>
          </a:xfrm>
          <a:prstGeom prst="line">
            <a:avLst/>
          </a:prstGeom>
          <a:noFill/>
          <a:ln w="9525">
            <a:solidFill>
              <a:schemeClr val="tx1"/>
            </a:solidFill>
            <a:round/>
            <a:headEnd/>
            <a:tailEnd type="triangle" w="med" len="med"/>
          </a:ln>
        </p:spPr>
        <p:txBody>
          <a:bodyPr/>
          <a:lstStyle/>
          <a:p>
            <a:endParaRPr lang="en-US"/>
          </a:p>
        </p:txBody>
      </p:sp>
      <p:sp>
        <p:nvSpPr>
          <p:cNvPr id="53263" name="Line 14"/>
          <p:cNvSpPr>
            <a:spLocks noChangeShapeType="1"/>
          </p:cNvSpPr>
          <p:nvPr/>
        </p:nvSpPr>
        <p:spPr bwMode="auto">
          <a:xfrm>
            <a:off x="5410200" y="2667000"/>
            <a:ext cx="1143000" cy="762000"/>
          </a:xfrm>
          <a:prstGeom prst="line">
            <a:avLst/>
          </a:prstGeom>
          <a:noFill/>
          <a:ln w="9525">
            <a:solidFill>
              <a:schemeClr val="tx1"/>
            </a:solidFill>
            <a:prstDash val="dash"/>
            <a:round/>
            <a:headEnd/>
            <a:tailEnd type="triangle" w="med" len="med"/>
          </a:ln>
        </p:spPr>
        <p:txBody>
          <a:bodyPr/>
          <a:lstStyle/>
          <a:p>
            <a:endParaRPr lang="en-US"/>
          </a:p>
        </p:txBody>
      </p:sp>
      <p:sp>
        <p:nvSpPr>
          <p:cNvPr id="53264" name="Text Box 15"/>
          <p:cNvSpPr txBox="1">
            <a:spLocks noChangeArrowheads="1"/>
          </p:cNvSpPr>
          <p:nvPr/>
        </p:nvSpPr>
        <p:spPr bwMode="auto">
          <a:xfrm>
            <a:off x="5715000" y="3505200"/>
            <a:ext cx="2438400" cy="1320800"/>
          </a:xfrm>
          <a:prstGeom prst="rect">
            <a:avLst/>
          </a:prstGeom>
          <a:noFill/>
          <a:ln w="9525">
            <a:solidFill>
              <a:schemeClr val="tx1"/>
            </a:solidFill>
            <a:miter lim="800000"/>
            <a:headEnd/>
            <a:tailEnd/>
          </a:ln>
        </p:spPr>
        <p:txBody>
          <a:bodyPr>
            <a:spAutoFit/>
          </a:bodyPr>
          <a:lstStyle/>
          <a:p>
            <a:pPr>
              <a:spcBef>
                <a:spcPct val="50000"/>
              </a:spcBef>
            </a:pPr>
            <a:r>
              <a:rPr lang="en-US" b="1">
                <a:solidFill>
                  <a:schemeClr val="hlink"/>
                </a:solidFill>
              </a:rPr>
              <a:t>ancestor(bob,bob)</a:t>
            </a:r>
          </a:p>
          <a:p>
            <a:pPr>
              <a:spcBef>
                <a:spcPct val="50000"/>
              </a:spcBef>
            </a:pPr>
            <a:r>
              <a:rPr lang="en-US"/>
              <a:t>SUCCEED</a:t>
            </a:r>
          </a:p>
          <a:p>
            <a:pPr>
              <a:spcBef>
                <a:spcPct val="50000"/>
              </a:spcBef>
            </a:pPr>
            <a:r>
              <a:rPr lang="en-US" b="1">
                <a:solidFill>
                  <a:schemeClr val="folHlink"/>
                </a:solidFill>
              </a:rPr>
              <a:t>X = bob</a:t>
            </a:r>
          </a:p>
        </p:txBody>
      </p:sp>
      <p:sp>
        <p:nvSpPr>
          <p:cNvPr id="53265" name="AutoShape 16"/>
          <p:cNvSpPr>
            <a:spLocks noChangeArrowheads="1"/>
          </p:cNvSpPr>
          <p:nvPr/>
        </p:nvSpPr>
        <p:spPr bwMode="auto">
          <a:xfrm>
            <a:off x="6248400" y="0"/>
            <a:ext cx="2895600" cy="2971800"/>
          </a:xfrm>
          <a:prstGeom prst="irregularSeal1">
            <a:avLst/>
          </a:prstGeom>
          <a:solidFill>
            <a:schemeClr val="accent1"/>
          </a:solidFill>
          <a:ln w="9525">
            <a:solidFill>
              <a:schemeClr val="tx1"/>
            </a:solidFill>
            <a:miter lim="800000"/>
            <a:headEnd/>
            <a:tailEnd/>
          </a:ln>
        </p:spPr>
        <p:txBody>
          <a:bodyPr wrap="none" anchor="ctr"/>
          <a:lstStyle/>
          <a:p>
            <a:pPr algn="ctr"/>
            <a:r>
              <a:rPr lang="en-US"/>
              <a:t>nothing pruned in </a:t>
            </a:r>
          </a:p>
          <a:p>
            <a:pPr algn="ctr"/>
            <a:r>
              <a:rPr lang="en-US"/>
              <a:t>this example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idx="1"/>
          </p:nvPr>
        </p:nvSpPr>
        <p:spPr>
          <a:xfrm>
            <a:off x="381000" y="533400"/>
            <a:ext cx="8229600" cy="5440363"/>
          </a:xfrm>
        </p:spPr>
        <p:txBody>
          <a:bodyPr/>
          <a:lstStyle/>
          <a:p>
            <a:pPr eaLnBrk="1" hangingPunct="1">
              <a:lnSpc>
                <a:spcPct val="90000"/>
              </a:lnSpc>
              <a:buFontTx/>
              <a:buNone/>
            </a:pPr>
            <a:r>
              <a:rPr lang="en-US" smtClean="0"/>
              <a:t>%append(a,b,c) means c is the result</a:t>
            </a:r>
          </a:p>
          <a:p>
            <a:pPr eaLnBrk="1" hangingPunct="1">
              <a:lnSpc>
                <a:spcPct val="90000"/>
              </a:lnSpc>
              <a:buFontTx/>
              <a:buNone/>
            </a:pPr>
            <a:r>
              <a:rPr lang="en-US" smtClean="0"/>
              <a:t>% of appending b to a</a:t>
            </a:r>
          </a:p>
          <a:p>
            <a:pPr eaLnBrk="1" hangingPunct="1">
              <a:lnSpc>
                <a:spcPct val="90000"/>
              </a:lnSpc>
              <a:buFontTx/>
              <a:buNone/>
            </a:pPr>
            <a:r>
              <a:rPr lang="en-US" smtClean="0">
                <a:solidFill>
                  <a:srgbClr val="0066FF"/>
                </a:solidFill>
              </a:rPr>
              <a:t>append ([],X,X).</a:t>
            </a:r>
          </a:p>
          <a:p>
            <a:pPr eaLnBrk="1" hangingPunct="1">
              <a:lnSpc>
                <a:spcPct val="90000"/>
              </a:lnSpc>
              <a:buFontTx/>
              <a:buNone/>
            </a:pPr>
            <a:r>
              <a:rPr lang="en-US" smtClean="0">
                <a:solidFill>
                  <a:srgbClr val="0066FF"/>
                </a:solidFill>
              </a:rPr>
              <a:t>append ([H|T], Y, [H|Z] ) :- append(T,Y,Z).</a:t>
            </a:r>
          </a:p>
          <a:p>
            <a:pPr eaLnBrk="1" hangingPunct="1">
              <a:lnSpc>
                <a:spcPct val="90000"/>
              </a:lnSpc>
              <a:buFontTx/>
              <a:buNone/>
            </a:pPr>
            <a:endParaRPr lang="en-US" smtClean="0">
              <a:solidFill>
                <a:srgbClr val="0066FF"/>
              </a:solidFill>
            </a:endParaRPr>
          </a:p>
          <a:p>
            <a:pPr eaLnBrk="1" hangingPunct="1">
              <a:lnSpc>
                <a:spcPct val="90000"/>
              </a:lnSpc>
              <a:buFontTx/>
              <a:buNone/>
            </a:pPr>
            <a:r>
              <a:rPr lang="en-US" smtClean="0">
                <a:solidFill>
                  <a:srgbClr val="0066FF"/>
                </a:solidFill>
              </a:rPr>
              <a:t>      </a:t>
            </a:r>
          </a:p>
          <a:p>
            <a:pPr eaLnBrk="1" hangingPunct="1">
              <a:lnSpc>
                <a:spcPct val="90000"/>
              </a:lnSpc>
              <a:buFontTx/>
              <a:buNone/>
            </a:pPr>
            <a:r>
              <a:rPr lang="en-US" smtClean="0">
                <a:solidFill>
                  <a:srgbClr val="0066FF"/>
                </a:solidFill>
              </a:rPr>
              <a:t>append([2,3],4,[2,3,4]),</a:t>
            </a:r>
          </a:p>
          <a:p>
            <a:pPr eaLnBrk="1" hangingPunct="1">
              <a:lnSpc>
                <a:spcPct val="90000"/>
              </a:lnSpc>
              <a:buFontTx/>
              <a:buNone/>
            </a:pPr>
            <a:r>
              <a:rPr lang="en-US" smtClean="0">
                <a:solidFill>
                  <a:srgbClr val="0066FF"/>
                </a:solidFill>
              </a:rPr>
              <a:t>                T   Y     Z</a:t>
            </a:r>
          </a:p>
          <a:p>
            <a:pPr eaLnBrk="1" hangingPunct="1">
              <a:lnSpc>
                <a:spcPct val="90000"/>
              </a:lnSpc>
              <a:buFontTx/>
              <a:buNone/>
            </a:pPr>
            <a:r>
              <a:rPr lang="en-US" smtClean="0">
                <a:solidFill>
                  <a:srgbClr val="0066FF"/>
                </a:solidFill>
              </a:rPr>
              <a:t>thus</a:t>
            </a:r>
          </a:p>
          <a:p>
            <a:pPr eaLnBrk="1" hangingPunct="1">
              <a:lnSpc>
                <a:spcPct val="90000"/>
              </a:lnSpc>
              <a:buFontTx/>
              <a:buNone/>
            </a:pPr>
            <a:r>
              <a:rPr lang="en-US" smtClean="0">
                <a:solidFill>
                  <a:srgbClr val="0066FF"/>
                </a:solidFill>
              </a:rPr>
              <a:t>append ([1,2,3],4,[1,2,3,4])</a:t>
            </a:r>
          </a:p>
          <a:p>
            <a:pPr eaLnBrk="1" hangingPunct="1">
              <a:lnSpc>
                <a:spcPct val="90000"/>
              </a:lnSpc>
              <a:buFontTx/>
              <a:buNone/>
            </a:pPr>
            <a:endParaRPr lang="en-US" smtClean="0">
              <a:solidFill>
                <a:srgbClr val="0066FF"/>
              </a:solidFill>
            </a:endParaRPr>
          </a:p>
          <a:p>
            <a:pPr eaLnBrk="1" hangingPunct="1">
              <a:lnSpc>
                <a:spcPct val="90000"/>
              </a:lnSpc>
              <a:buFontTx/>
              <a:buNone/>
            </a:pPr>
            <a:endParaRPr lang="en-US" smtClean="0">
              <a:solidFill>
                <a:srgbClr val="0066FF"/>
              </a:solidFill>
            </a:endParaRPr>
          </a:p>
        </p:txBody>
      </p:sp>
      <p:sp>
        <p:nvSpPr>
          <p:cNvPr id="54274" name="Slide Number Placeholder 5"/>
          <p:cNvSpPr>
            <a:spLocks noGrp="1"/>
          </p:cNvSpPr>
          <p:nvPr>
            <p:ph type="sldNum" sz="quarter" idx="12"/>
          </p:nvPr>
        </p:nvSpPr>
        <p:spPr>
          <a:noFill/>
        </p:spPr>
        <p:txBody>
          <a:bodyPr/>
          <a:lstStyle/>
          <a:p>
            <a:fld id="{B0C526F2-78EA-44ED-8158-43B64F16D56D}" type="slidenum">
              <a:rPr lang="en-US" smtClean="0"/>
              <a:pPr/>
              <a:t>53</a:t>
            </a:fld>
            <a:endParaRPr 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idx="1"/>
          </p:nvPr>
        </p:nvSpPr>
        <p:spPr>
          <a:xfrm>
            <a:off x="457200" y="685800"/>
            <a:ext cx="8229600" cy="5440363"/>
          </a:xfrm>
        </p:spPr>
        <p:txBody>
          <a:bodyPr/>
          <a:lstStyle/>
          <a:p>
            <a:pPr eaLnBrk="1" hangingPunct="1">
              <a:lnSpc>
                <a:spcPct val="80000"/>
              </a:lnSpc>
              <a:buFontTx/>
              <a:buNone/>
            </a:pPr>
            <a:r>
              <a:rPr lang="en-US" sz="2800" smtClean="0"/>
              <a:t>%append(a,b,c) means c is the result</a:t>
            </a:r>
          </a:p>
          <a:p>
            <a:pPr eaLnBrk="1" hangingPunct="1">
              <a:lnSpc>
                <a:spcPct val="80000"/>
              </a:lnSpc>
              <a:buFontTx/>
              <a:buNone/>
            </a:pPr>
            <a:r>
              <a:rPr lang="en-US" sz="2800" smtClean="0"/>
              <a:t>% of appending b to a</a:t>
            </a:r>
          </a:p>
          <a:p>
            <a:pPr eaLnBrk="1" hangingPunct="1">
              <a:lnSpc>
                <a:spcPct val="80000"/>
              </a:lnSpc>
              <a:buFontTx/>
              <a:buNone/>
            </a:pPr>
            <a:r>
              <a:rPr lang="en-US" sz="2800" smtClean="0">
                <a:solidFill>
                  <a:srgbClr val="0066FF"/>
                </a:solidFill>
              </a:rPr>
              <a:t>append ([],X,X).</a:t>
            </a:r>
          </a:p>
          <a:p>
            <a:pPr eaLnBrk="1" hangingPunct="1">
              <a:lnSpc>
                <a:spcPct val="80000"/>
              </a:lnSpc>
              <a:buFontTx/>
              <a:buNone/>
            </a:pPr>
            <a:r>
              <a:rPr lang="en-US" sz="2800" smtClean="0">
                <a:solidFill>
                  <a:srgbClr val="0066FF"/>
                </a:solidFill>
              </a:rPr>
              <a:t>append ([H|T], Y, [H|Z] ) :- append(T,Y,Z).</a:t>
            </a:r>
          </a:p>
          <a:p>
            <a:pPr eaLnBrk="1" hangingPunct="1">
              <a:lnSpc>
                <a:spcPct val="80000"/>
              </a:lnSpc>
              <a:buFontTx/>
              <a:buNone/>
            </a:pPr>
            <a:endParaRPr lang="en-US" sz="2800" smtClean="0">
              <a:solidFill>
                <a:srgbClr val="0066FF"/>
              </a:solidFill>
            </a:endParaRPr>
          </a:p>
          <a:p>
            <a:pPr eaLnBrk="1" hangingPunct="1">
              <a:lnSpc>
                <a:spcPct val="80000"/>
              </a:lnSpc>
              <a:buFontTx/>
              <a:buNone/>
            </a:pPr>
            <a:r>
              <a:rPr lang="en-US" sz="2800" smtClean="0">
                <a:solidFill>
                  <a:srgbClr val="0066FF"/>
                </a:solidFill>
              </a:rPr>
              <a:t>“run backwards to get all the ways to build the list [1,2] with append</a:t>
            </a:r>
          </a:p>
          <a:p>
            <a:pPr eaLnBrk="1" hangingPunct="1">
              <a:lnSpc>
                <a:spcPct val="80000"/>
              </a:lnSpc>
              <a:buFontTx/>
              <a:buNone/>
            </a:pPr>
            <a:endParaRPr lang="en-US" sz="2800" smtClean="0">
              <a:solidFill>
                <a:srgbClr val="0066FF"/>
              </a:solidFill>
            </a:endParaRPr>
          </a:p>
          <a:p>
            <a:pPr eaLnBrk="1" hangingPunct="1">
              <a:lnSpc>
                <a:spcPct val="80000"/>
              </a:lnSpc>
              <a:buFontTx/>
              <a:buNone/>
            </a:pPr>
            <a:r>
              <a:rPr lang="en-US" sz="2800" smtClean="0">
                <a:solidFill>
                  <a:srgbClr val="0066FF"/>
                </a:solidFill>
              </a:rPr>
              <a:t>?-append(X,Y,[1,2])</a:t>
            </a:r>
          </a:p>
          <a:p>
            <a:pPr eaLnBrk="1" hangingPunct="1">
              <a:lnSpc>
                <a:spcPct val="80000"/>
              </a:lnSpc>
              <a:buFontTx/>
              <a:buNone/>
            </a:pPr>
            <a:r>
              <a:rPr lang="en-US" sz="2800" smtClean="0">
                <a:solidFill>
                  <a:srgbClr val="0066FF"/>
                </a:solidFill>
              </a:rPr>
              <a:t>X = [] Y = [1,2] ;</a:t>
            </a:r>
          </a:p>
          <a:p>
            <a:pPr eaLnBrk="1" hangingPunct="1">
              <a:lnSpc>
                <a:spcPct val="80000"/>
              </a:lnSpc>
              <a:buFontTx/>
              <a:buNone/>
            </a:pPr>
            <a:r>
              <a:rPr lang="en-US" sz="2800" smtClean="0">
                <a:solidFill>
                  <a:srgbClr val="0066FF"/>
                </a:solidFill>
              </a:rPr>
              <a:t>X = [1] Y = [2];</a:t>
            </a:r>
          </a:p>
          <a:p>
            <a:pPr eaLnBrk="1" hangingPunct="1">
              <a:lnSpc>
                <a:spcPct val="80000"/>
              </a:lnSpc>
              <a:buFontTx/>
              <a:buNone/>
            </a:pPr>
            <a:r>
              <a:rPr lang="en-US" sz="2800" smtClean="0">
                <a:solidFill>
                  <a:srgbClr val="0066FF"/>
                </a:solidFill>
              </a:rPr>
              <a:t>X = [1,2] Y = [];</a:t>
            </a:r>
          </a:p>
        </p:txBody>
      </p:sp>
      <p:sp>
        <p:nvSpPr>
          <p:cNvPr id="55298" name="Slide Number Placeholder 5"/>
          <p:cNvSpPr>
            <a:spLocks noGrp="1"/>
          </p:cNvSpPr>
          <p:nvPr>
            <p:ph type="sldNum" sz="quarter" idx="12"/>
          </p:nvPr>
        </p:nvSpPr>
        <p:spPr>
          <a:noFill/>
        </p:spPr>
        <p:txBody>
          <a:bodyPr/>
          <a:lstStyle/>
          <a:p>
            <a:fld id="{E2A94C47-9DFE-42BA-93A9-2B4C21B4C658}" type="slidenum">
              <a:rPr lang="en-US" smtClean="0"/>
              <a:pPr/>
              <a:t>54</a:t>
            </a:fld>
            <a:endParaRPr 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idx="1"/>
          </p:nvPr>
        </p:nvSpPr>
        <p:spPr>
          <a:xfrm>
            <a:off x="457200" y="381000"/>
            <a:ext cx="8229600" cy="5745163"/>
          </a:xfrm>
        </p:spPr>
        <p:txBody>
          <a:bodyPr/>
          <a:lstStyle/>
          <a:p>
            <a:pPr eaLnBrk="1" hangingPunct="1">
              <a:lnSpc>
                <a:spcPct val="80000"/>
              </a:lnSpc>
              <a:buFontTx/>
              <a:buNone/>
            </a:pPr>
            <a:r>
              <a:rPr lang="en-US" sz="2400" smtClean="0"/>
              <a:t>%bubble sort</a:t>
            </a:r>
          </a:p>
          <a:p>
            <a:pPr eaLnBrk="1" hangingPunct="1">
              <a:lnSpc>
                <a:spcPct val="80000"/>
              </a:lnSpc>
              <a:buFontTx/>
              <a:buNone/>
            </a:pPr>
            <a:r>
              <a:rPr lang="en-US" sz="2400" smtClean="0"/>
              <a:t>bsort(L,S) :- append(U,[A,B | V],L),</a:t>
            </a:r>
          </a:p>
          <a:p>
            <a:pPr eaLnBrk="1" hangingPunct="1">
              <a:lnSpc>
                <a:spcPct val="80000"/>
              </a:lnSpc>
              <a:buFontTx/>
              <a:buNone/>
            </a:pPr>
            <a:r>
              <a:rPr lang="en-US" sz="2400" smtClean="0"/>
              <a:t>                    B&lt;A, !,</a:t>
            </a:r>
          </a:p>
          <a:p>
            <a:pPr eaLnBrk="1" hangingPunct="1">
              <a:lnSpc>
                <a:spcPct val="80000"/>
              </a:lnSpc>
              <a:buFontTx/>
              <a:buNone/>
            </a:pPr>
            <a:r>
              <a:rPr lang="en-US" sz="2400" smtClean="0"/>
              <a:t>                    append(U, [B,A | V], M),</a:t>
            </a:r>
          </a:p>
          <a:p>
            <a:pPr eaLnBrk="1" hangingPunct="1">
              <a:lnSpc>
                <a:spcPct val="80000"/>
              </a:lnSpc>
              <a:buFontTx/>
              <a:buNone/>
            </a:pPr>
            <a:r>
              <a:rPr lang="en-US" sz="2400" smtClean="0"/>
              <a:t>                    bsort(M,S).</a:t>
            </a:r>
          </a:p>
          <a:p>
            <a:pPr eaLnBrk="1" hangingPunct="1">
              <a:lnSpc>
                <a:spcPct val="80000"/>
              </a:lnSpc>
              <a:buFontTx/>
              <a:buNone/>
            </a:pPr>
            <a:r>
              <a:rPr lang="en-US" sz="2400" smtClean="0"/>
              <a:t>bsort(L,L).</a:t>
            </a:r>
          </a:p>
          <a:p>
            <a:pPr eaLnBrk="1" hangingPunct="1">
              <a:lnSpc>
                <a:spcPct val="80000"/>
              </a:lnSpc>
              <a:buFontTx/>
              <a:buNone/>
            </a:pPr>
            <a:endParaRPr lang="en-US" sz="2400" smtClean="0"/>
          </a:p>
          <a:p>
            <a:pPr eaLnBrk="1" hangingPunct="1">
              <a:lnSpc>
                <a:spcPct val="80000"/>
              </a:lnSpc>
              <a:buFontTx/>
              <a:buNone/>
            </a:pPr>
            <a:r>
              <a:rPr lang="en-US" sz="2400" smtClean="0"/>
              <a:t>Partitions a list L by finding two sublists U and [A,B|V] for which B&lt;A is true.</a:t>
            </a:r>
          </a:p>
          <a:p>
            <a:pPr eaLnBrk="1" hangingPunct="1">
              <a:lnSpc>
                <a:spcPct val="80000"/>
              </a:lnSpc>
              <a:buFontTx/>
              <a:buNone/>
            </a:pPr>
            <a:r>
              <a:rPr lang="en-US" sz="2400" smtClean="0"/>
              <a:t>Once such a partition is found, the list M is formed by appending sublists U and [B,A|V] and then recursively applying bsort on the new list</a:t>
            </a:r>
          </a:p>
          <a:p>
            <a:pPr eaLnBrk="1" hangingPunct="1">
              <a:lnSpc>
                <a:spcPct val="80000"/>
              </a:lnSpc>
              <a:buFontTx/>
              <a:buNone/>
            </a:pPr>
            <a:r>
              <a:rPr lang="en-US" sz="2400" smtClean="0"/>
              <a:t>When the first rule no longer applies (i.e. there are no more sublists [A,B|V] such that B&lt;A) then the list is sorted.</a:t>
            </a:r>
          </a:p>
          <a:p>
            <a:pPr eaLnBrk="1" hangingPunct="1">
              <a:lnSpc>
                <a:spcPct val="80000"/>
              </a:lnSpc>
              <a:buFontTx/>
              <a:buNone/>
            </a:pPr>
            <a:r>
              <a:rPr lang="en-US" sz="2400" smtClean="0"/>
              <a:t>The second rule returns that list as the result.</a:t>
            </a:r>
          </a:p>
        </p:txBody>
      </p:sp>
      <p:sp>
        <p:nvSpPr>
          <p:cNvPr id="56322" name="Slide Number Placeholder 5"/>
          <p:cNvSpPr>
            <a:spLocks noGrp="1"/>
          </p:cNvSpPr>
          <p:nvPr>
            <p:ph type="sldNum" sz="quarter" idx="12"/>
          </p:nvPr>
        </p:nvSpPr>
        <p:spPr>
          <a:noFill/>
        </p:spPr>
        <p:txBody>
          <a:bodyPr/>
          <a:lstStyle/>
          <a:p>
            <a:fld id="{4E9EE3E9-5D09-4152-9FB7-3DFC0CFBF0B5}" type="slidenum">
              <a:rPr lang="en-US" smtClean="0"/>
              <a:pPr/>
              <a:t>55</a:t>
            </a:fld>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idx="1"/>
          </p:nvPr>
        </p:nvSpPr>
        <p:spPr>
          <a:xfrm>
            <a:off x="533400" y="228600"/>
            <a:ext cx="8305800" cy="6096000"/>
          </a:xfrm>
        </p:spPr>
        <p:txBody>
          <a:bodyPr/>
          <a:lstStyle/>
          <a:p>
            <a:pPr eaLnBrk="1" hangingPunct="1">
              <a:lnSpc>
                <a:spcPct val="80000"/>
              </a:lnSpc>
              <a:buFontTx/>
              <a:buNone/>
            </a:pPr>
            <a:r>
              <a:rPr lang="en-US" sz="2000" dirty="0" err="1" smtClean="0"/>
              <a:t>bsort</a:t>
            </a:r>
            <a:r>
              <a:rPr lang="en-US" sz="2000" dirty="0" smtClean="0"/>
              <a:t>(L,S) :- append(U,[A,B | V],L),</a:t>
            </a:r>
          </a:p>
          <a:p>
            <a:pPr eaLnBrk="1" hangingPunct="1">
              <a:lnSpc>
                <a:spcPct val="80000"/>
              </a:lnSpc>
              <a:buFontTx/>
              <a:buNone/>
            </a:pPr>
            <a:r>
              <a:rPr lang="en-US" sz="2000" dirty="0" smtClean="0"/>
              <a:t>                    B&lt;A, !,</a:t>
            </a:r>
          </a:p>
          <a:p>
            <a:pPr eaLnBrk="1" hangingPunct="1">
              <a:lnSpc>
                <a:spcPct val="80000"/>
              </a:lnSpc>
              <a:buFontTx/>
              <a:buNone/>
            </a:pPr>
            <a:r>
              <a:rPr lang="en-US" sz="2000" dirty="0" smtClean="0"/>
              <a:t>                    append(U, [B,A | V], M),</a:t>
            </a:r>
          </a:p>
          <a:p>
            <a:pPr eaLnBrk="1" hangingPunct="1">
              <a:lnSpc>
                <a:spcPct val="80000"/>
              </a:lnSpc>
              <a:buFontTx/>
              <a:buNone/>
            </a:pPr>
            <a:r>
              <a:rPr lang="en-US" sz="2000" dirty="0" smtClean="0"/>
              <a:t>                    </a:t>
            </a:r>
            <a:r>
              <a:rPr lang="en-US" sz="2000" dirty="0" err="1" smtClean="0"/>
              <a:t>bsort</a:t>
            </a:r>
            <a:r>
              <a:rPr lang="en-US" sz="2000" dirty="0" smtClean="0"/>
              <a:t>(M,S).</a:t>
            </a:r>
          </a:p>
          <a:p>
            <a:pPr eaLnBrk="1" hangingPunct="1">
              <a:lnSpc>
                <a:spcPct val="80000"/>
              </a:lnSpc>
              <a:buFontTx/>
              <a:buNone/>
            </a:pPr>
            <a:r>
              <a:rPr lang="en-US" sz="2000" dirty="0" err="1" smtClean="0"/>
              <a:t>bsort</a:t>
            </a:r>
            <a:r>
              <a:rPr lang="en-US" sz="2000" dirty="0" smtClean="0"/>
              <a:t>(L,L).</a:t>
            </a:r>
          </a:p>
          <a:p>
            <a:pPr eaLnBrk="1" hangingPunct="1">
              <a:lnSpc>
                <a:spcPct val="80000"/>
              </a:lnSpc>
              <a:buFontTx/>
              <a:buNone/>
            </a:pPr>
            <a:r>
              <a:rPr lang="en-US" sz="2000" dirty="0" smtClean="0"/>
              <a:t>?-</a:t>
            </a:r>
            <a:r>
              <a:rPr lang="en-US" sz="2000" dirty="0" err="1" smtClean="0"/>
              <a:t>bsort</a:t>
            </a:r>
            <a:r>
              <a:rPr lang="en-US" sz="2000" dirty="0" smtClean="0"/>
              <a:t>([5,2,3,1], </a:t>
            </a:r>
            <a:r>
              <a:rPr lang="en-US" sz="2000" dirty="0" err="1" smtClean="0"/>
              <a:t>Ans</a:t>
            </a:r>
            <a:r>
              <a:rPr lang="en-US" sz="2000" dirty="0" smtClean="0"/>
              <a:t>).</a:t>
            </a:r>
          </a:p>
          <a:p>
            <a:pPr eaLnBrk="1" hangingPunct="1">
              <a:lnSpc>
                <a:spcPct val="80000"/>
              </a:lnSpc>
              <a:buFontTx/>
              <a:buNone/>
            </a:pPr>
            <a:r>
              <a:rPr lang="en-US" sz="2000" dirty="0" smtClean="0"/>
              <a:t>		U = [], A = 5, B=2, V = [3,1], M=[2,5,3,1]</a:t>
            </a:r>
          </a:p>
          <a:p>
            <a:pPr eaLnBrk="1" hangingPunct="1">
              <a:lnSpc>
                <a:spcPct val="80000"/>
              </a:lnSpc>
              <a:buFontTx/>
              <a:buNone/>
            </a:pPr>
            <a:r>
              <a:rPr lang="en-US" sz="2000" dirty="0" smtClean="0"/>
              <a:t>	</a:t>
            </a:r>
            <a:r>
              <a:rPr lang="en-US" sz="2000" dirty="0" err="1" smtClean="0"/>
              <a:t>bsort</a:t>
            </a:r>
            <a:r>
              <a:rPr lang="en-US" sz="2000" dirty="0" smtClean="0"/>
              <a:t>( [2,5,3,1], S)</a:t>
            </a:r>
          </a:p>
          <a:p>
            <a:pPr eaLnBrk="1" hangingPunct="1">
              <a:lnSpc>
                <a:spcPct val="80000"/>
              </a:lnSpc>
              <a:buFontTx/>
              <a:buNone/>
            </a:pPr>
            <a:r>
              <a:rPr lang="en-US" sz="2000" dirty="0" smtClean="0"/>
              <a:t>		U = [2], A = 5, B=3, V = [1], M = [2,3,5,1]</a:t>
            </a:r>
          </a:p>
          <a:p>
            <a:pPr eaLnBrk="1" hangingPunct="1">
              <a:lnSpc>
                <a:spcPct val="80000"/>
              </a:lnSpc>
              <a:buFontTx/>
              <a:buNone/>
            </a:pPr>
            <a:r>
              <a:rPr lang="en-US" sz="2000" dirty="0" smtClean="0"/>
              <a:t>	</a:t>
            </a:r>
            <a:r>
              <a:rPr lang="en-US" sz="2000" dirty="0" err="1" smtClean="0"/>
              <a:t>bsort</a:t>
            </a:r>
            <a:r>
              <a:rPr lang="en-US" sz="2000" dirty="0" smtClean="0"/>
              <a:t>( [2,3,5,1], S)</a:t>
            </a:r>
          </a:p>
          <a:p>
            <a:pPr eaLnBrk="1" hangingPunct="1">
              <a:lnSpc>
                <a:spcPct val="80000"/>
              </a:lnSpc>
              <a:buFontTx/>
              <a:buNone/>
            </a:pPr>
            <a:r>
              <a:rPr lang="en-US" sz="2000" dirty="0" smtClean="0"/>
              <a:t>		U = [2,3], A=5, B=1, V = [], M = [2,3,1,5]</a:t>
            </a:r>
          </a:p>
          <a:p>
            <a:pPr eaLnBrk="1" hangingPunct="1">
              <a:lnSpc>
                <a:spcPct val="80000"/>
              </a:lnSpc>
              <a:buFontTx/>
              <a:buNone/>
            </a:pPr>
            <a:r>
              <a:rPr lang="en-US" sz="2000" dirty="0" smtClean="0"/>
              <a:t>	</a:t>
            </a:r>
            <a:r>
              <a:rPr lang="en-US" sz="2000" dirty="0" err="1" smtClean="0"/>
              <a:t>bsort</a:t>
            </a:r>
            <a:r>
              <a:rPr lang="en-US" sz="2000" dirty="0" smtClean="0"/>
              <a:t>( [2,3,1,5], S)</a:t>
            </a:r>
          </a:p>
          <a:p>
            <a:pPr eaLnBrk="1" hangingPunct="1">
              <a:lnSpc>
                <a:spcPct val="80000"/>
              </a:lnSpc>
              <a:buFontTx/>
              <a:buNone/>
            </a:pPr>
            <a:r>
              <a:rPr lang="en-US" sz="2000" dirty="0" smtClean="0"/>
              <a:t>    	        U = [2], A = 3, B = 1, V = [5], M = [2,1,3,5]</a:t>
            </a:r>
          </a:p>
          <a:p>
            <a:pPr eaLnBrk="1" hangingPunct="1">
              <a:lnSpc>
                <a:spcPct val="80000"/>
              </a:lnSpc>
              <a:buFontTx/>
              <a:buNone/>
            </a:pPr>
            <a:r>
              <a:rPr lang="en-US" sz="2000" dirty="0" smtClean="0"/>
              <a:t>	</a:t>
            </a:r>
            <a:r>
              <a:rPr lang="en-US" sz="2000" dirty="0" err="1" smtClean="0"/>
              <a:t>bsort</a:t>
            </a:r>
            <a:r>
              <a:rPr lang="en-US" sz="2000" dirty="0" smtClean="0"/>
              <a:t>( [2,1,3,5], S)</a:t>
            </a:r>
          </a:p>
          <a:p>
            <a:pPr eaLnBrk="1" hangingPunct="1">
              <a:lnSpc>
                <a:spcPct val="80000"/>
              </a:lnSpc>
              <a:buFontTx/>
              <a:buNone/>
            </a:pPr>
            <a:r>
              <a:rPr lang="en-US" sz="2000" dirty="0" smtClean="0"/>
              <a:t>		U=[], A = 2, B=1, V = [3,5], M = [1,2,3,5]</a:t>
            </a:r>
          </a:p>
          <a:p>
            <a:pPr eaLnBrk="1" hangingPunct="1">
              <a:lnSpc>
                <a:spcPct val="80000"/>
              </a:lnSpc>
              <a:buFontTx/>
              <a:buNone/>
            </a:pPr>
            <a:r>
              <a:rPr lang="en-US" sz="2000" dirty="0" smtClean="0"/>
              <a:t>	</a:t>
            </a:r>
            <a:r>
              <a:rPr lang="en-US" sz="2000" dirty="0" err="1" smtClean="0"/>
              <a:t>bsort</a:t>
            </a:r>
            <a:r>
              <a:rPr lang="en-US" sz="2000" dirty="0" smtClean="0"/>
              <a:t> ( [1,2,3,5], [1,2,3,5] )  %second rule applies</a:t>
            </a:r>
          </a:p>
          <a:p>
            <a:pPr eaLnBrk="1" hangingPunct="1">
              <a:lnSpc>
                <a:spcPct val="80000"/>
              </a:lnSpc>
              <a:buFontTx/>
              <a:buNone/>
            </a:pPr>
            <a:r>
              <a:rPr lang="en-US" sz="2000" dirty="0" smtClean="0"/>
              <a:t>	…</a:t>
            </a:r>
          </a:p>
          <a:p>
            <a:pPr eaLnBrk="1" hangingPunct="1">
              <a:lnSpc>
                <a:spcPct val="80000"/>
              </a:lnSpc>
              <a:buFontTx/>
              <a:buNone/>
            </a:pPr>
            <a:r>
              <a:rPr lang="en-US" sz="2000" dirty="0" err="1" smtClean="0"/>
              <a:t>Ans</a:t>
            </a:r>
            <a:r>
              <a:rPr lang="en-US" sz="2000" dirty="0" smtClean="0"/>
              <a:t> = [1,2,3,5] ;</a:t>
            </a:r>
          </a:p>
          <a:p>
            <a:pPr eaLnBrk="1" hangingPunct="1">
              <a:lnSpc>
                <a:spcPct val="80000"/>
              </a:lnSpc>
              <a:buFontTx/>
              <a:buNone/>
            </a:pPr>
            <a:r>
              <a:rPr lang="en-US" sz="2000" dirty="0" smtClean="0"/>
              <a:t>No</a:t>
            </a:r>
          </a:p>
        </p:txBody>
      </p:sp>
      <p:sp>
        <p:nvSpPr>
          <p:cNvPr id="57346" name="Slide Number Placeholder 5"/>
          <p:cNvSpPr>
            <a:spLocks noGrp="1"/>
          </p:cNvSpPr>
          <p:nvPr>
            <p:ph type="sldNum" sz="quarter" idx="12"/>
          </p:nvPr>
        </p:nvSpPr>
        <p:spPr>
          <a:noFill/>
        </p:spPr>
        <p:txBody>
          <a:bodyPr/>
          <a:lstStyle/>
          <a:p>
            <a:fld id="{0D64D8D1-65AF-4C56-8381-28190EEE4F70}" type="slidenum">
              <a:rPr lang="en-US" smtClean="0"/>
              <a:pPr/>
              <a:t>56</a:t>
            </a:fld>
            <a:endParaRPr 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idx="1"/>
          </p:nvPr>
        </p:nvSpPr>
        <p:spPr>
          <a:xfrm>
            <a:off x="457200" y="304800"/>
            <a:ext cx="8229600" cy="6248400"/>
          </a:xfrm>
        </p:spPr>
        <p:txBody>
          <a:bodyPr>
            <a:normAutofit lnSpcReduction="10000"/>
          </a:bodyPr>
          <a:lstStyle/>
          <a:p>
            <a:pPr eaLnBrk="1" hangingPunct="1">
              <a:lnSpc>
                <a:spcPct val="80000"/>
              </a:lnSpc>
              <a:buFontTx/>
              <a:buNone/>
            </a:pPr>
            <a:r>
              <a:rPr lang="en-US" sz="1800" smtClean="0"/>
              <a:t>bsort(L,S) :- append(U,[A,B | V],L),</a:t>
            </a:r>
          </a:p>
          <a:p>
            <a:pPr eaLnBrk="1" hangingPunct="1">
              <a:lnSpc>
                <a:spcPct val="80000"/>
              </a:lnSpc>
              <a:buFontTx/>
              <a:buNone/>
            </a:pPr>
            <a:r>
              <a:rPr lang="en-US" sz="1800" smtClean="0"/>
              <a:t>                    B&lt;A,   </a:t>
            </a:r>
            <a:r>
              <a:rPr lang="en-US" sz="1800" smtClean="0">
                <a:solidFill>
                  <a:srgbClr val="FF6699"/>
                </a:solidFill>
              </a:rPr>
              <a:t>%delete the cut</a:t>
            </a:r>
          </a:p>
          <a:p>
            <a:pPr eaLnBrk="1" hangingPunct="1">
              <a:lnSpc>
                <a:spcPct val="80000"/>
              </a:lnSpc>
              <a:buFontTx/>
              <a:buNone/>
            </a:pPr>
            <a:r>
              <a:rPr lang="en-US" sz="1800" smtClean="0"/>
              <a:t>                    append(U, [B,A | V], M),</a:t>
            </a:r>
          </a:p>
          <a:p>
            <a:pPr eaLnBrk="1" hangingPunct="1">
              <a:lnSpc>
                <a:spcPct val="80000"/>
              </a:lnSpc>
              <a:buFontTx/>
              <a:buNone/>
            </a:pPr>
            <a:r>
              <a:rPr lang="en-US" sz="1800" smtClean="0"/>
              <a:t>                    bsort(M,S).</a:t>
            </a:r>
          </a:p>
          <a:p>
            <a:pPr eaLnBrk="1" hangingPunct="1">
              <a:lnSpc>
                <a:spcPct val="80000"/>
              </a:lnSpc>
              <a:buFontTx/>
              <a:buNone/>
            </a:pPr>
            <a:r>
              <a:rPr lang="en-US" sz="1800" smtClean="0"/>
              <a:t>bsort(L,L).</a:t>
            </a:r>
          </a:p>
          <a:p>
            <a:pPr eaLnBrk="1" hangingPunct="1">
              <a:lnSpc>
                <a:spcPct val="80000"/>
              </a:lnSpc>
              <a:buFontTx/>
              <a:buNone/>
            </a:pPr>
            <a:endParaRPr lang="en-US" sz="1800" smtClean="0"/>
          </a:p>
          <a:p>
            <a:pPr eaLnBrk="1" hangingPunct="1">
              <a:lnSpc>
                <a:spcPct val="80000"/>
              </a:lnSpc>
              <a:buFontTx/>
              <a:buNone/>
            </a:pPr>
            <a:r>
              <a:rPr lang="en-US" sz="1800" smtClean="0"/>
              <a:t>?-bsort([5,2,3,1], Ans).</a:t>
            </a:r>
          </a:p>
          <a:p>
            <a:pPr eaLnBrk="1" hangingPunct="1">
              <a:lnSpc>
                <a:spcPct val="80000"/>
              </a:lnSpc>
              <a:buFontTx/>
              <a:buNone/>
            </a:pPr>
            <a:r>
              <a:rPr lang="en-US" sz="1800" smtClean="0"/>
              <a:t>		U = [], A = 5, B=2, V = [3,1], M=[2,5,3,1]</a:t>
            </a:r>
          </a:p>
          <a:p>
            <a:pPr eaLnBrk="1" hangingPunct="1">
              <a:lnSpc>
                <a:spcPct val="80000"/>
              </a:lnSpc>
              <a:buFontTx/>
              <a:buNone/>
            </a:pPr>
            <a:r>
              <a:rPr lang="en-US" sz="1800" smtClean="0"/>
              <a:t>	bsort( [2,5,3,1], S)</a:t>
            </a:r>
          </a:p>
          <a:p>
            <a:pPr eaLnBrk="1" hangingPunct="1">
              <a:lnSpc>
                <a:spcPct val="80000"/>
              </a:lnSpc>
              <a:buFontTx/>
              <a:buNone/>
            </a:pPr>
            <a:r>
              <a:rPr lang="en-US" sz="1800" smtClean="0"/>
              <a:t>		U = [2], A = 5, B=3, V = [1], M = [2,3,5,1]</a:t>
            </a:r>
          </a:p>
          <a:p>
            <a:pPr eaLnBrk="1" hangingPunct="1">
              <a:lnSpc>
                <a:spcPct val="80000"/>
              </a:lnSpc>
              <a:buFontTx/>
              <a:buNone/>
            </a:pPr>
            <a:r>
              <a:rPr lang="en-US" sz="1800" smtClean="0"/>
              <a:t>	bsort( [2,3,5,1], S)</a:t>
            </a:r>
          </a:p>
          <a:p>
            <a:pPr eaLnBrk="1" hangingPunct="1">
              <a:lnSpc>
                <a:spcPct val="80000"/>
              </a:lnSpc>
              <a:buFontTx/>
              <a:buNone/>
            </a:pPr>
            <a:r>
              <a:rPr lang="en-US" sz="1800" smtClean="0"/>
              <a:t>		U = [2,3], A=5, B=1, V = [], M = [2,3,1,5]</a:t>
            </a:r>
          </a:p>
          <a:p>
            <a:pPr eaLnBrk="1" hangingPunct="1">
              <a:lnSpc>
                <a:spcPct val="80000"/>
              </a:lnSpc>
              <a:buFontTx/>
              <a:buNone/>
            </a:pPr>
            <a:r>
              <a:rPr lang="en-US" sz="1800" smtClean="0"/>
              <a:t>	bsort( [2,3,1,5], S)</a:t>
            </a:r>
          </a:p>
          <a:p>
            <a:pPr eaLnBrk="1" hangingPunct="1">
              <a:lnSpc>
                <a:spcPct val="80000"/>
              </a:lnSpc>
              <a:buFontTx/>
              <a:buNone/>
            </a:pPr>
            <a:r>
              <a:rPr lang="en-US" sz="1800" smtClean="0"/>
              <a:t>    		U = [2], A = 3, B = 1, V = [5], M = [2,1,3,5]</a:t>
            </a:r>
          </a:p>
          <a:p>
            <a:pPr eaLnBrk="1" hangingPunct="1">
              <a:lnSpc>
                <a:spcPct val="80000"/>
              </a:lnSpc>
              <a:buFontTx/>
              <a:buNone/>
            </a:pPr>
            <a:r>
              <a:rPr lang="en-US" sz="1800" smtClean="0"/>
              <a:t>	bsort( [2,1,3,5], S)</a:t>
            </a:r>
          </a:p>
          <a:p>
            <a:pPr eaLnBrk="1" hangingPunct="1">
              <a:lnSpc>
                <a:spcPct val="80000"/>
              </a:lnSpc>
              <a:buFontTx/>
              <a:buNone/>
            </a:pPr>
            <a:r>
              <a:rPr lang="en-US" sz="1800" smtClean="0"/>
              <a:t>		U=[], A = 2, B=1, V = [3,5], M = [1,2,3,5]</a:t>
            </a:r>
          </a:p>
          <a:p>
            <a:pPr eaLnBrk="1" hangingPunct="1">
              <a:lnSpc>
                <a:spcPct val="80000"/>
              </a:lnSpc>
              <a:buFontTx/>
              <a:buNone/>
            </a:pPr>
            <a:r>
              <a:rPr lang="en-US" sz="1800" smtClean="0"/>
              <a:t>	bsort ( [1,2,3,5], [1,2,3,5] )  %second rule applies</a:t>
            </a:r>
          </a:p>
          <a:p>
            <a:pPr eaLnBrk="1" hangingPunct="1">
              <a:lnSpc>
                <a:spcPct val="80000"/>
              </a:lnSpc>
              <a:buFontTx/>
              <a:buNone/>
            </a:pPr>
            <a:r>
              <a:rPr lang="en-US" sz="1800" smtClean="0"/>
              <a:t>	…</a:t>
            </a:r>
          </a:p>
          <a:p>
            <a:pPr eaLnBrk="1" hangingPunct="1">
              <a:lnSpc>
                <a:spcPct val="80000"/>
              </a:lnSpc>
              <a:buFontTx/>
              <a:buNone/>
            </a:pPr>
            <a:r>
              <a:rPr lang="en-US" sz="1800" smtClean="0"/>
              <a:t>Ans = [1,2,3,5]</a:t>
            </a:r>
            <a:r>
              <a:rPr lang="en-US" sz="2400" b="1" smtClean="0"/>
              <a:t> </a:t>
            </a:r>
            <a:r>
              <a:rPr lang="en-US" sz="2400" b="1" smtClean="0">
                <a:solidFill>
                  <a:srgbClr val="FF6699"/>
                </a:solidFill>
              </a:rPr>
              <a:t>;</a:t>
            </a:r>
          </a:p>
          <a:p>
            <a:pPr eaLnBrk="1" hangingPunct="1">
              <a:lnSpc>
                <a:spcPct val="80000"/>
              </a:lnSpc>
              <a:buFontTx/>
              <a:buNone/>
            </a:pPr>
            <a:r>
              <a:rPr lang="en-US" sz="1800" i="1" smtClean="0"/>
              <a:t>	backtracks and continues searching for another solution  from [2,1,3,5]</a:t>
            </a:r>
          </a:p>
          <a:p>
            <a:pPr eaLnBrk="1" hangingPunct="1">
              <a:lnSpc>
                <a:spcPct val="80000"/>
              </a:lnSpc>
              <a:buFontTx/>
              <a:buNone/>
            </a:pPr>
            <a:r>
              <a:rPr lang="en-US" sz="1800" i="1" smtClean="0"/>
              <a:t>      second rule applies</a:t>
            </a:r>
          </a:p>
          <a:p>
            <a:pPr eaLnBrk="1" hangingPunct="1">
              <a:lnSpc>
                <a:spcPct val="80000"/>
              </a:lnSpc>
              <a:buFontTx/>
              <a:buNone/>
            </a:pPr>
            <a:r>
              <a:rPr lang="en-US" sz="1800" smtClean="0"/>
              <a:t>Ans = [2,1,3,5]</a:t>
            </a:r>
          </a:p>
        </p:txBody>
      </p:sp>
      <p:sp>
        <p:nvSpPr>
          <p:cNvPr id="58370" name="Slide Number Placeholder 5"/>
          <p:cNvSpPr>
            <a:spLocks noGrp="1"/>
          </p:cNvSpPr>
          <p:nvPr>
            <p:ph type="sldNum" sz="quarter" idx="12"/>
          </p:nvPr>
        </p:nvSpPr>
        <p:spPr>
          <a:noFill/>
        </p:spPr>
        <p:txBody>
          <a:bodyPr/>
          <a:lstStyle/>
          <a:p>
            <a:fld id="{A00AEBFF-AB8B-4D9A-AC7F-59F99E0F4D64}" type="slidenum">
              <a:rPr lang="en-US" smtClean="0"/>
              <a:pPr/>
              <a:t>57</a:t>
            </a:fld>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457200" y="533400"/>
            <a:ext cx="8229600" cy="5592763"/>
          </a:xfrm>
        </p:spPr>
        <p:txBody>
          <a:bodyPr/>
          <a:lstStyle/>
          <a:p>
            <a:pPr eaLnBrk="1" hangingPunct="1">
              <a:lnSpc>
                <a:spcPct val="90000"/>
              </a:lnSpc>
            </a:pPr>
            <a:r>
              <a:rPr lang="en-US" smtClean="0"/>
              <a:t>Built-in predicate </a:t>
            </a:r>
            <a:r>
              <a:rPr lang="en-US" smtClean="0">
                <a:solidFill>
                  <a:srgbClr val="0066FF"/>
                </a:solidFill>
              </a:rPr>
              <a:t>fail </a:t>
            </a:r>
            <a:r>
              <a:rPr lang="en-US" smtClean="0"/>
              <a:t>forces backtracking</a:t>
            </a:r>
          </a:p>
          <a:p>
            <a:pPr eaLnBrk="1" hangingPunct="1">
              <a:lnSpc>
                <a:spcPct val="90000"/>
              </a:lnSpc>
            </a:pPr>
            <a:endParaRPr lang="en-US" smtClean="0"/>
          </a:p>
          <a:p>
            <a:pPr eaLnBrk="1" hangingPunct="1">
              <a:lnSpc>
                <a:spcPct val="90000"/>
              </a:lnSpc>
            </a:pPr>
            <a:r>
              <a:rPr lang="en-US" smtClean="0"/>
              <a:t>Recall </a:t>
            </a:r>
          </a:p>
          <a:p>
            <a:pPr eaLnBrk="1" hangingPunct="1">
              <a:lnSpc>
                <a:spcPct val="90000"/>
              </a:lnSpc>
              <a:buFontTx/>
              <a:buNone/>
            </a:pPr>
            <a:r>
              <a:rPr lang="en-US" smtClean="0">
                <a:solidFill>
                  <a:srgbClr val="0066FF"/>
                </a:solidFill>
              </a:rPr>
              <a:t>?-append(X,Y,[1,2])</a:t>
            </a:r>
          </a:p>
          <a:p>
            <a:pPr eaLnBrk="1" hangingPunct="1">
              <a:lnSpc>
                <a:spcPct val="90000"/>
              </a:lnSpc>
              <a:buFontTx/>
              <a:buNone/>
            </a:pPr>
            <a:r>
              <a:rPr lang="en-US" smtClean="0">
                <a:solidFill>
                  <a:srgbClr val="0066FF"/>
                </a:solidFill>
              </a:rPr>
              <a:t>X = [] Y = [1,2] ;</a:t>
            </a:r>
          </a:p>
          <a:p>
            <a:pPr eaLnBrk="1" hangingPunct="1">
              <a:lnSpc>
                <a:spcPct val="90000"/>
              </a:lnSpc>
              <a:buFontTx/>
              <a:buNone/>
            </a:pPr>
            <a:r>
              <a:rPr lang="en-US" smtClean="0">
                <a:solidFill>
                  <a:srgbClr val="0066FF"/>
                </a:solidFill>
              </a:rPr>
              <a:t>X = [1] Y = [2];</a:t>
            </a:r>
          </a:p>
          <a:p>
            <a:pPr eaLnBrk="1" hangingPunct="1">
              <a:lnSpc>
                <a:spcPct val="90000"/>
              </a:lnSpc>
              <a:buFontTx/>
              <a:buNone/>
            </a:pPr>
            <a:r>
              <a:rPr lang="en-US" smtClean="0">
                <a:solidFill>
                  <a:srgbClr val="0066FF"/>
                </a:solidFill>
              </a:rPr>
              <a:t>X = [1,2] Y = [];</a:t>
            </a:r>
          </a:p>
          <a:p>
            <a:pPr eaLnBrk="1" hangingPunct="1">
              <a:lnSpc>
                <a:spcPct val="90000"/>
              </a:lnSpc>
              <a:buFontTx/>
              <a:buNone/>
            </a:pPr>
            <a:endParaRPr lang="en-US" smtClean="0"/>
          </a:p>
          <a:p>
            <a:pPr eaLnBrk="1" hangingPunct="1">
              <a:lnSpc>
                <a:spcPct val="90000"/>
              </a:lnSpc>
              <a:buFontTx/>
              <a:buNone/>
            </a:pPr>
            <a:r>
              <a:rPr lang="en-US" smtClean="0"/>
              <a:t>Get additional solutions by asking. Use fail to get them all at once.</a:t>
            </a:r>
          </a:p>
          <a:p>
            <a:pPr eaLnBrk="1" hangingPunct="1">
              <a:lnSpc>
                <a:spcPct val="90000"/>
              </a:lnSpc>
            </a:pPr>
            <a:endParaRPr lang="en-US" smtClean="0"/>
          </a:p>
        </p:txBody>
      </p:sp>
      <p:sp>
        <p:nvSpPr>
          <p:cNvPr id="59394" name="Slide Number Placeholder 5"/>
          <p:cNvSpPr>
            <a:spLocks noGrp="1"/>
          </p:cNvSpPr>
          <p:nvPr>
            <p:ph type="sldNum" sz="quarter" idx="12"/>
          </p:nvPr>
        </p:nvSpPr>
        <p:spPr>
          <a:noFill/>
        </p:spPr>
        <p:txBody>
          <a:bodyPr/>
          <a:lstStyle/>
          <a:p>
            <a:fld id="{8A37724F-4391-4A59-BF31-CED3DD9FB17C}" type="slidenum">
              <a:rPr lang="en-US" smtClean="0"/>
              <a:pPr/>
              <a:t>58</a:t>
            </a:fld>
            <a:endParaRPr lang="en-US"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457200" y="533400"/>
            <a:ext cx="8229600" cy="5592763"/>
          </a:xfrm>
        </p:spPr>
        <p:txBody>
          <a:bodyPr/>
          <a:lstStyle/>
          <a:p>
            <a:pPr eaLnBrk="1" hangingPunct="1">
              <a:lnSpc>
                <a:spcPct val="90000"/>
              </a:lnSpc>
              <a:buFontTx/>
              <a:buNone/>
            </a:pPr>
            <a:r>
              <a:rPr lang="en-US" sz="2800" smtClean="0"/>
              <a:t>printpieces(L) := append(X,Y,L), </a:t>
            </a:r>
          </a:p>
          <a:p>
            <a:pPr eaLnBrk="1" hangingPunct="1">
              <a:lnSpc>
                <a:spcPct val="90000"/>
              </a:lnSpc>
              <a:buFontTx/>
              <a:buNone/>
            </a:pPr>
            <a:r>
              <a:rPr lang="en-US" sz="2800" smtClean="0"/>
              <a:t>				write(X), </a:t>
            </a:r>
          </a:p>
          <a:p>
            <a:pPr eaLnBrk="1" hangingPunct="1">
              <a:lnSpc>
                <a:spcPct val="90000"/>
              </a:lnSpc>
              <a:buFontTx/>
              <a:buNone/>
            </a:pPr>
            <a:r>
              <a:rPr lang="en-US" sz="2800" smtClean="0"/>
              <a:t>				write(Y),</a:t>
            </a:r>
          </a:p>
          <a:p>
            <a:pPr eaLnBrk="1" hangingPunct="1">
              <a:lnSpc>
                <a:spcPct val="90000"/>
              </a:lnSpc>
              <a:buFontTx/>
              <a:buNone/>
            </a:pPr>
            <a:r>
              <a:rPr lang="en-US" sz="2800" smtClean="0"/>
              <a:t>				nl,</a:t>
            </a:r>
          </a:p>
          <a:p>
            <a:pPr eaLnBrk="1" hangingPunct="1">
              <a:lnSpc>
                <a:spcPct val="90000"/>
              </a:lnSpc>
              <a:buFontTx/>
              <a:buNone/>
            </a:pPr>
            <a:r>
              <a:rPr lang="en-US" sz="2800" smtClean="0"/>
              <a:t>				</a:t>
            </a:r>
            <a:r>
              <a:rPr lang="en-US" sz="2800" smtClean="0">
                <a:solidFill>
                  <a:srgbClr val="0066FF"/>
                </a:solidFill>
              </a:rPr>
              <a:t>fail.</a:t>
            </a:r>
          </a:p>
          <a:p>
            <a:pPr eaLnBrk="1" hangingPunct="1">
              <a:lnSpc>
                <a:spcPct val="90000"/>
              </a:lnSpc>
              <a:buFontTx/>
              <a:buNone/>
            </a:pPr>
            <a:endParaRPr lang="en-US" sz="2800" smtClean="0">
              <a:solidFill>
                <a:srgbClr val="0066FF"/>
              </a:solidFill>
            </a:endParaRPr>
          </a:p>
          <a:p>
            <a:pPr eaLnBrk="1" hangingPunct="1">
              <a:lnSpc>
                <a:spcPct val="90000"/>
              </a:lnSpc>
              <a:buFontTx/>
              <a:buNone/>
            </a:pPr>
            <a:r>
              <a:rPr lang="en-US" sz="2800" smtClean="0"/>
              <a:t>?-printpieces([1,2]).</a:t>
            </a:r>
          </a:p>
          <a:p>
            <a:pPr eaLnBrk="1" hangingPunct="1">
              <a:lnSpc>
                <a:spcPct val="90000"/>
              </a:lnSpc>
              <a:buFontTx/>
              <a:buNone/>
            </a:pPr>
            <a:r>
              <a:rPr lang="en-US" sz="2800" smtClean="0"/>
              <a:t>[][1,2]</a:t>
            </a:r>
          </a:p>
          <a:p>
            <a:pPr eaLnBrk="1" hangingPunct="1">
              <a:lnSpc>
                <a:spcPct val="90000"/>
              </a:lnSpc>
              <a:buFontTx/>
              <a:buNone/>
            </a:pPr>
            <a:r>
              <a:rPr lang="en-US" sz="2800" smtClean="0"/>
              <a:t>[1][2]</a:t>
            </a:r>
          </a:p>
          <a:p>
            <a:pPr eaLnBrk="1" hangingPunct="1">
              <a:lnSpc>
                <a:spcPct val="90000"/>
              </a:lnSpc>
              <a:buFontTx/>
              <a:buNone/>
            </a:pPr>
            <a:r>
              <a:rPr lang="en-US" sz="2800" smtClean="0"/>
              <a:t>[1,2][]</a:t>
            </a:r>
          </a:p>
          <a:p>
            <a:pPr eaLnBrk="1" hangingPunct="1">
              <a:lnSpc>
                <a:spcPct val="90000"/>
              </a:lnSpc>
              <a:buFontTx/>
              <a:buNone/>
            </a:pPr>
            <a:r>
              <a:rPr lang="en-US" sz="2800" smtClean="0"/>
              <a:t>no </a:t>
            </a:r>
          </a:p>
        </p:txBody>
      </p:sp>
      <p:sp>
        <p:nvSpPr>
          <p:cNvPr id="60418" name="Slide Number Placeholder 5"/>
          <p:cNvSpPr>
            <a:spLocks noGrp="1"/>
          </p:cNvSpPr>
          <p:nvPr>
            <p:ph type="sldNum" sz="quarter" idx="12"/>
          </p:nvPr>
        </p:nvSpPr>
        <p:spPr>
          <a:noFill/>
        </p:spPr>
        <p:txBody>
          <a:bodyPr/>
          <a:lstStyle/>
          <a:p>
            <a:fld id="{74A21CAA-DB24-4928-A678-672F59DF51FC}" type="slidenum">
              <a:rPr lang="en-US" smtClean="0"/>
              <a:pPr/>
              <a:t>59</a:t>
            </a:fld>
            <a:endParaRPr lang="en-US" smtClean="0"/>
          </a:p>
        </p:txBody>
      </p:sp>
      <p:sp>
        <p:nvSpPr>
          <p:cNvPr id="60420" name="AutoShape 4"/>
          <p:cNvSpPr>
            <a:spLocks/>
          </p:cNvSpPr>
          <p:nvPr/>
        </p:nvSpPr>
        <p:spPr bwMode="auto">
          <a:xfrm>
            <a:off x="5181600" y="990600"/>
            <a:ext cx="228600" cy="1524000"/>
          </a:xfrm>
          <a:prstGeom prst="rightBrace">
            <a:avLst>
              <a:gd name="adj1" fmla="val 55556"/>
              <a:gd name="adj2" fmla="val 50000"/>
            </a:avLst>
          </a:prstGeom>
          <a:noFill/>
          <a:ln w="9525">
            <a:solidFill>
              <a:schemeClr val="tx1"/>
            </a:solidFill>
            <a:round/>
            <a:headEnd/>
            <a:tailEnd/>
          </a:ln>
        </p:spPr>
        <p:txBody>
          <a:bodyPr wrap="none" anchor="ctr"/>
          <a:lstStyle/>
          <a:p>
            <a:endParaRPr lang="en-US"/>
          </a:p>
        </p:txBody>
      </p:sp>
      <p:sp>
        <p:nvSpPr>
          <p:cNvPr id="60421" name="Text Box 5"/>
          <p:cNvSpPr txBox="1">
            <a:spLocks noChangeArrowheads="1"/>
          </p:cNvSpPr>
          <p:nvPr/>
        </p:nvSpPr>
        <p:spPr bwMode="auto">
          <a:xfrm>
            <a:off x="5562600" y="1447800"/>
            <a:ext cx="1371600" cy="701675"/>
          </a:xfrm>
          <a:prstGeom prst="rect">
            <a:avLst/>
          </a:prstGeom>
          <a:solidFill>
            <a:schemeClr val="accent1"/>
          </a:solidFill>
          <a:ln w="9525">
            <a:noFill/>
            <a:miter lim="800000"/>
            <a:headEnd/>
            <a:tailEnd/>
          </a:ln>
        </p:spPr>
        <p:txBody>
          <a:bodyPr>
            <a:spAutoFit/>
          </a:bodyPr>
          <a:lstStyle/>
          <a:p>
            <a:pPr>
              <a:spcBef>
                <a:spcPct val="50000"/>
              </a:spcBef>
            </a:pPr>
            <a:r>
              <a:rPr lang="en-US"/>
              <a:t>built-in IO functions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457200" y="457200"/>
            <a:ext cx="8229600" cy="5668963"/>
          </a:xfrm>
        </p:spPr>
        <p:txBody>
          <a:bodyPr/>
          <a:lstStyle/>
          <a:p>
            <a:pPr eaLnBrk="1" hangingPunct="1"/>
            <a:r>
              <a:rPr lang="en-US" smtClean="0"/>
              <a:t>Computing in Prolog:</a:t>
            </a:r>
          </a:p>
          <a:p>
            <a:pPr lvl="1" eaLnBrk="1" hangingPunct="1"/>
            <a:r>
              <a:rPr lang="en-US" smtClean="0"/>
              <a:t>The programmer provides database of facts and rules of inference</a:t>
            </a:r>
          </a:p>
          <a:p>
            <a:pPr lvl="1" eaLnBrk="1" hangingPunct="1"/>
            <a:r>
              <a:rPr lang="en-US" smtClean="0"/>
              <a:t>Queries formulated as assertions involving facts in database</a:t>
            </a:r>
          </a:p>
          <a:p>
            <a:pPr lvl="1" eaLnBrk="1" hangingPunct="1"/>
            <a:r>
              <a:rPr lang="en-US" smtClean="0"/>
              <a:t>Program execution = attempting to prove an assertion.</a:t>
            </a:r>
          </a:p>
        </p:txBody>
      </p:sp>
      <p:sp>
        <p:nvSpPr>
          <p:cNvPr id="6146" name="Slide Number Placeholder 5"/>
          <p:cNvSpPr>
            <a:spLocks noGrp="1"/>
          </p:cNvSpPr>
          <p:nvPr>
            <p:ph type="sldNum" sz="quarter" idx="12"/>
          </p:nvPr>
        </p:nvSpPr>
        <p:spPr>
          <a:noFill/>
        </p:spPr>
        <p:txBody>
          <a:bodyPr/>
          <a:lstStyle/>
          <a:p>
            <a:fld id="{C3546B37-76A9-4230-81EF-DB047CBFD84C}" type="slidenum">
              <a:rPr lang="en-US" smtClean="0"/>
              <a:pPr/>
              <a:t>6</a:t>
            </a:fld>
            <a:endParaRPr lang="en-U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57200" y="533400"/>
            <a:ext cx="8229600" cy="5592763"/>
          </a:xfrm>
        </p:spPr>
        <p:txBody>
          <a:bodyPr/>
          <a:lstStyle/>
          <a:p>
            <a:pPr eaLnBrk="1" hangingPunct="1"/>
            <a:r>
              <a:rPr lang="en-US" smtClean="0"/>
              <a:t>generate and print integers in a given range</a:t>
            </a:r>
          </a:p>
          <a:p>
            <a:pPr eaLnBrk="1" hangingPunct="1"/>
            <a:endParaRPr lang="en-US" smtClean="0"/>
          </a:p>
          <a:p>
            <a:pPr eaLnBrk="1" hangingPunct="1">
              <a:buFontTx/>
              <a:buNone/>
            </a:pPr>
            <a:r>
              <a:rPr lang="en-US" smtClean="0"/>
              <a:t>writenum(I,J) := num(X),</a:t>
            </a:r>
          </a:p>
          <a:p>
            <a:pPr eaLnBrk="1" hangingPunct="1">
              <a:buFontTx/>
              <a:buNone/>
            </a:pPr>
            <a:r>
              <a:rPr lang="en-US" smtClean="0"/>
              <a:t>			      I =&lt; X,</a:t>
            </a:r>
          </a:p>
          <a:p>
            <a:pPr eaLnBrk="1" hangingPunct="1">
              <a:buFontTx/>
              <a:buNone/>
            </a:pPr>
            <a:r>
              <a:rPr lang="en-US" smtClean="0"/>
              <a:t>                      X =&lt; J,</a:t>
            </a:r>
          </a:p>
          <a:p>
            <a:pPr eaLnBrk="1" hangingPunct="1">
              <a:buFontTx/>
              <a:buNone/>
            </a:pPr>
            <a:r>
              <a:rPr lang="en-US" smtClean="0"/>
              <a:t>                      write(X),</a:t>
            </a:r>
          </a:p>
          <a:p>
            <a:pPr eaLnBrk="1" hangingPunct="1">
              <a:buFontTx/>
              <a:buNone/>
            </a:pPr>
            <a:r>
              <a:rPr lang="en-US" smtClean="0"/>
              <a:t>                      nl,</a:t>
            </a:r>
          </a:p>
          <a:p>
            <a:pPr eaLnBrk="1" hangingPunct="1">
              <a:buFontTx/>
              <a:buNone/>
            </a:pPr>
            <a:r>
              <a:rPr lang="en-US" smtClean="0"/>
              <a:t>                      fail.</a:t>
            </a:r>
          </a:p>
          <a:p>
            <a:pPr eaLnBrk="1" hangingPunct="1">
              <a:buFontTx/>
              <a:buNone/>
            </a:pPr>
            <a:endParaRPr lang="en-US" smtClean="0"/>
          </a:p>
        </p:txBody>
      </p:sp>
      <p:sp>
        <p:nvSpPr>
          <p:cNvPr id="61442" name="Slide Number Placeholder 5"/>
          <p:cNvSpPr>
            <a:spLocks noGrp="1"/>
          </p:cNvSpPr>
          <p:nvPr>
            <p:ph type="sldNum" sz="quarter" idx="12"/>
          </p:nvPr>
        </p:nvSpPr>
        <p:spPr>
          <a:noFill/>
        </p:spPr>
        <p:txBody>
          <a:bodyPr/>
          <a:lstStyle/>
          <a:p>
            <a:fld id="{D9A23FD1-B464-4AAA-BF9D-66CCC86CF352}" type="slidenum">
              <a:rPr lang="en-US" smtClean="0"/>
              <a:pPr/>
              <a:t>60</a:t>
            </a:fld>
            <a:endParaRPr lang="en-US" smtClean="0"/>
          </a:p>
        </p:txBody>
      </p:sp>
      <p:sp>
        <p:nvSpPr>
          <p:cNvPr id="61444" name="AutoShape 4"/>
          <p:cNvSpPr>
            <a:spLocks noChangeArrowheads="1"/>
          </p:cNvSpPr>
          <p:nvPr/>
        </p:nvSpPr>
        <p:spPr bwMode="auto">
          <a:xfrm>
            <a:off x="5486400" y="2209800"/>
            <a:ext cx="3657600" cy="3048000"/>
          </a:xfrm>
          <a:prstGeom prst="irregularSeal1">
            <a:avLst/>
          </a:prstGeom>
          <a:solidFill>
            <a:schemeClr val="accent1"/>
          </a:solidFill>
          <a:ln w="9525">
            <a:solidFill>
              <a:schemeClr val="tx1"/>
            </a:solidFill>
            <a:miter lim="800000"/>
            <a:headEnd/>
            <a:tailEnd/>
          </a:ln>
        </p:spPr>
        <p:txBody>
          <a:bodyPr wrap="none" anchor="ctr"/>
          <a:lstStyle/>
          <a:p>
            <a:pPr algn="ctr"/>
            <a:r>
              <a:rPr lang="en-US" sz="2400"/>
              <a:t>What happens?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idx="1"/>
          </p:nvPr>
        </p:nvSpPr>
        <p:spPr>
          <a:xfrm>
            <a:off x="457200" y="533400"/>
            <a:ext cx="8229600" cy="5592763"/>
          </a:xfrm>
        </p:spPr>
        <p:txBody>
          <a:bodyPr/>
          <a:lstStyle/>
          <a:p>
            <a:pPr eaLnBrk="1" hangingPunct="1"/>
            <a:r>
              <a:rPr lang="en-US" smtClean="0"/>
              <a:t>generate and print integers in a given range</a:t>
            </a:r>
          </a:p>
          <a:p>
            <a:pPr eaLnBrk="1" hangingPunct="1"/>
            <a:endParaRPr lang="en-US" smtClean="0"/>
          </a:p>
          <a:p>
            <a:pPr eaLnBrk="1" hangingPunct="1">
              <a:buFontTx/>
              <a:buNone/>
            </a:pPr>
            <a:r>
              <a:rPr lang="en-US" smtClean="0"/>
              <a:t>writenum(I,J) := num(X),</a:t>
            </a:r>
          </a:p>
          <a:p>
            <a:pPr eaLnBrk="1" hangingPunct="1">
              <a:buFontTx/>
              <a:buNone/>
            </a:pPr>
            <a:r>
              <a:rPr lang="en-US" smtClean="0"/>
              <a:t>			      I =&lt; X,</a:t>
            </a:r>
          </a:p>
          <a:p>
            <a:pPr eaLnBrk="1" hangingPunct="1">
              <a:buFontTx/>
              <a:buNone/>
            </a:pPr>
            <a:r>
              <a:rPr lang="en-US" smtClean="0"/>
              <a:t>                       X =&lt; J,</a:t>
            </a:r>
          </a:p>
          <a:p>
            <a:pPr eaLnBrk="1" hangingPunct="1">
              <a:buFontTx/>
              <a:buNone/>
            </a:pPr>
            <a:r>
              <a:rPr lang="en-US" smtClean="0"/>
              <a:t>                       write(X),</a:t>
            </a:r>
          </a:p>
          <a:p>
            <a:pPr eaLnBrk="1" hangingPunct="1">
              <a:buFontTx/>
              <a:buNone/>
            </a:pPr>
            <a:r>
              <a:rPr lang="en-US" smtClean="0"/>
              <a:t>                       nl,</a:t>
            </a:r>
          </a:p>
          <a:p>
            <a:pPr eaLnBrk="1" hangingPunct="1">
              <a:buFontTx/>
              <a:buNone/>
            </a:pPr>
            <a:r>
              <a:rPr lang="en-US" smtClean="0"/>
              <a:t>                       fail.</a:t>
            </a:r>
          </a:p>
          <a:p>
            <a:pPr eaLnBrk="1" hangingPunct="1">
              <a:buFontTx/>
              <a:buNone/>
            </a:pPr>
            <a:endParaRPr lang="en-US" smtClean="0"/>
          </a:p>
        </p:txBody>
      </p:sp>
      <p:sp>
        <p:nvSpPr>
          <p:cNvPr id="62466" name="Slide Number Placeholder 5"/>
          <p:cNvSpPr>
            <a:spLocks noGrp="1"/>
          </p:cNvSpPr>
          <p:nvPr>
            <p:ph type="sldNum" sz="quarter" idx="12"/>
          </p:nvPr>
        </p:nvSpPr>
        <p:spPr>
          <a:noFill/>
        </p:spPr>
        <p:txBody>
          <a:bodyPr/>
          <a:lstStyle/>
          <a:p>
            <a:fld id="{63A26F68-D2D4-4152-83D0-33BE95C6CB75}" type="slidenum">
              <a:rPr lang="en-US" smtClean="0"/>
              <a:pPr/>
              <a:t>61</a:t>
            </a:fld>
            <a:endParaRPr lang="en-US" smtClean="0"/>
          </a:p>
        </p:txBody>
      </p:sp>
      <p:sp>
        <p:nvSpPr>
          <p:cNvPr id="62468" name="AutoShape 3"/>
          <p:cNvSpPr>
            <a:spLocks noChangeArrowheads="1"/>
          </p:cNvSpPr>
          <p:nvPr/>
        </p:nvSpPr>
        <p:spPr bwMode="auto">
          <a:xfrm>
            <a:off x="4648200" y="1143000"/>
            <a:ext cx="5334000" cy="5181600"/>
          </a:xfrm>
          <a:prstGeom prst="irregularSeal1">
            <a:avLst/>
          </a:prstGeom>
          <a:solidFill>
            <a:schemeClr val="accent1"/>
          </a:solidFill>
          <a:ln w="9525">
            <a:solidFill>
              <a:schemeClr val="tx1"/>
            </a:solidFill>
            <a:miter lim="800000"/>
            <a:headEnd/>
            <a:tailEnd/>
          </a:ln>
        </p:spPr>
        <p:txBody>
          <a:bodyPr wrap="none" anchor="ctr"/>
          <a:lstStyle/>
          <a:p>
            <a:pPr algn="ctr"/>
            <a:r>
              <a:rPr lang="en-US" sz="2400"/>
              <a:t>Prints integers </a:t>
            </a:r>
          </a:p>
          <a:p>
            <a:pPr algn="ctr"/>
            <a:r>
              <a:rPr lang="en-US" sz="2400"/>
              <a:t>between I and J, then</a:t>
            </a:r>
          </a:p>
          <a:p>
            <a:pPr algn="ctr"/>
            <a:r>
              <a:rPr lang="en-US" sz="2400"/>
              <a:t>goes into an infinite loop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idx="1"/>
          </p:nvPr>
        </p:nvSpPr>
        <p:spPr>
          <a:xfrm>
            <a:off x="457200" y="533400"/>
            <a:ext cx="8229600" cy="5592763"/>
          </a:xfrm>
        </p:spPr>
        <p:txBody>
          <a:bodyPr/>
          <a:lstStyle/>
          <a:p>
            <a:pPr eaLnBrk="1" hangingPunct="1">
              <a:lnSpc>
                <a:spcPct val="90000"/>
              </a:lnSpc>
            </a:pPr>
            <a:r>
              <a:rPr lang="en-US" smtClean="0"/>
              <a:t>generate and print integers in a given range</a:t>
            </a:r>
          </a:p>
          <a:p>
            <a:pPr eaLnBrk="1" hangingPunct="1">
              <a:lnSpc>
                <a:spcPct val="90000"/>
              </a:lnSpc>
            </a:pPr>
            <a:endParaRPr lang="en-US" smtClean="0"/>
          </a:p>
          <a:p>
            <a:pPr eaLnBrk="1" hangingPunct="1">
              <a:lnSpc>
                <a:spcPct val="90000"/>
              </a:lnSpc>
              <a:buFontTx/>
              <a:buNone/>
            </a:pPr>
            <a:r>
              <a:rPr lang="en-US" smtClean="0"/>
              <a:t>writenum(I,J) := num(X),</a:t>
            </a:r>
          </a:p>
          <a:p>
            <a:pPr eaLnBrk="1" hangingPunct="1">
              <a:lnSpc>
                <a:spcPct val="90000"/>
              </a:lnSpc>
              <a:buFontTx/>
              <a:buNone/>
            </a:pPr>
            <a:r>
              <a:rPr lang="en-US" smtClean="0"/>
              <a:t>			      I =&lt; X,</a:t>
            </a:r>
          </a:p>
          <a:p>
            <a:pPr eaLnBrk="1" hangingPunct="1">
              <a:lnSpc>
                <a:spcPct val="90000"/>
              </a:lnSpc>
              <a:buFontTx/>
              <a:buNone/>
            </a:pPr>
            <a:r>
              <a:rPr lang="en-US" smtClean="0"/>
              <a:t>                       X =&lt; J,</a:t>
            </a:r>
          </a:p>
          <a:p>
            <a:pPr eaLnBrk="1" hangingPunct="1">
              <a:lnSpc>
                <a:spcPct val="90000"/>
              </a:lnSpc>
              <a:buFontTx/>
              <a:buNone/>
            </a:pPr>
            <a:r>
              <a:rPr lang="en-US" smtClean="0"/>
              <a:t>                       write(X),</a:t>
            </a:r>
          </a:p>
          <a:p>
            <a:pPr eaLnBrk="1" hangingPunct="1">
              <a:lnSpc>
                <a:spcPct val="90000"/>
              </a:lnSpc>
              <a:buFontTx/>
              <a:buNone/>
            </a:pPr>
            <a:r>
              <a:rPr lang="en-US" smtClean="0"/>
              <a:t>                       nl,</a:t>
            </a:r>
          </a:p>
          <a:p>
            <a:pPr eaLnBrk="1" hangingPunct="1">
              <a:lnSpc>
                <a:spcPct val="90000"/>
              </a:lnSpc>
              <a:buFontTx/>
              <a:buNone/>
            </a:pPr>
            <a:r>
              <a:rPr lang="en-US" smtClean="0"/>
              <a:t>                       </a:t>
            </a:r>
            <a:r>
              <a:rPr lang="en-US" smtClean="0">
                <a:solidFill>
                  <a:srgbClr val="0066FF"/>
                </a:solidFill>
              </a:rPr>
              <a:t>X=J, !, </a:t>
            </a:r>
          </a:p>
          <a:p>
            <a:pPr eaLnBrk="1" hangingPunct="1">
              <a:lnSpc>
                <a:spcPct val="90000"/>
              </a:lnSpc>
              <a:buFontTx/>
              <a:buNone/>
            </a:pPr>
            <a:r>
              <a:rPr lang="en-US" smtClean="0"/>
              <a:t>                       fail.</a:t>
            </a:r>
          </a:p>
          <a:p>
            <a:pPr eaLnBrk="1" hangingPunct="1">
              <a:lnSpc>
                <a:spcPct val="90000"/>
              </a:lnSpc>
              <a:buFontTx/>
              <a:buNone/>
            </a:pPr>
            <a:endParaRPr lang="en-US" smtClean="0"/>
          </a:p>
        </p:txBody>
      </p:sp>
      <p:sp>
        <p:nvSpPr>
          <p:cNvPr id="63490" name="Slide Number Placeholder 5"/>
          <p:cNvSpPr>
            <a:spLocks noGrp="1"/>
          </p:cNvSpPr>
          <p:nvPr>
            <p:ph type="sldNum" sz="quarter" idx="12"/>
          </p:nvPr>
        </p:nvSpPr>
        <p:spPr>
          <a:noFill/>
        </p:spPr>
        <p:txBody>
          <a:bodyPr/>
          <a:lstStyle/>
          <a:p>
            <a:fld id="{F5F6291B-299F-45C1-9A0E-1F984AD41D01}" type="slidenum">
              <a:rPr lang="en-US" smtClean="0"/>
              <a:pPr/>
              <a:t>62</a:t>
            </a:fld>
            <a:endParaRPr 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457200" y="381000"/>
            <a:ext cx="8229600" cy="5745163"/>
          </a:xfrm>
        </p:spPr>
        <p:txBody>
          <a:bodyPr/>
          <a:lstStyle/>
          <a:p>
            <a:pPr eaLnBrk="1" hangingPunct="1"/>
            <a:r>
              <a:rPr lang="en-US" smtClean="0"/>
              <a:t>D = if A then B else C</a:t>
            </a:r>
          </a:p>
          <a:p>
            <a:pPr eaLnBrk="1" hangingPunct="1"/>
            <a:endParaRPr lang="en-US" smtClean="0"/>
          </a:p>
          <a:p>
            <a:pPr eaLnBrk="1" hangingPunct="1">
              <a:buFontTx/>
              <a:buNone/>
            </a:pPr>
            <a:r>
              <a:rPr lang="en-US" smtClean="0"/>
              <a:t>D :- A, !, B.</a:t>
            </a:r>
          </a:p>
          <a:p>
            <a:pPr eaLnBrk="1" hangingPunct="1">
              <a:buFontTx/>
              <a:buNone/>
            </a:pPr>
            <a:r>
              <a:rPr lang="en-US" smtClean="0"/>
              <a:t>D :- C.</a:t>
            </a:r>
          </a:p>
          <a:p>
            <a:pPr eaLnBrk="1" hangingPunct="1">
              <a:buFontTx/>
              <a:buNone/>
            </a:pPr>
            <a:endParaRPr lang="en-US" smtClean="0"/>
          </a:p>
          <a:p>
            <a:pPr eaLnBrk="1" hangingPunct="1">
              <a:buFontTx/>
              <a:buNone/>
            </a:pPr>
            <a:r>
              <a:rPr lang="en-US" smtClean="0"/>
              <a:t>or</a:t>
            </a:r>
          </a:p>
          <a:p>
            <a:pPr eaLnBrk="1" hangingPunct="1">
              <a:buFontTx/>
              <a:buNone/>
            </a:pPr>
            <a:r>
              <a:rPr lang="en-US" smtClean="0"/>
              <a:t>D :- A,B.</a:t>
            </a:r>
          </a:p>
          <a:p>
            <a:pPr eaLnBrk="1" hangingPunct="1">
              <a:buFontTx/>
              <a:buNone/>
            </a:pPr>
            <a:r>
              <a:rPr lang="en-US" smtClean="0"/>
              <a:t>D :- not(A), C.</a:t>
            </a:r>
          </a:p>
          <a:p>
            <a:pPr eaLnBrk="1" hangingPunct="1">
              <a:buFontTx/>
              <a:buNone/>
            </a:pPr>
            <a:r>
              <a:rPr lang="en-US" smtClean="0"/>
              <a:t>(but A is “executed” twice)</a:t>
            </a:r>
          </a:p>
        </p:txBody>
      </p:sp>
      <p:sp>
        <p:nvSpPr>
          <p:cNvPr id="64514" name="Slide Number Placeholder 5"/>
          <p:cNvSpPr>
            <a:spLocks noGrp="1"/>
          </p:cNvSpPr>
          <p:nvPr>
            <p:ph type="sldNum" sz="quarter" idx="12"/>
          </p:nvPr>
        </p:nvSpPr>
        <p:spPr>
          <a:noFill/>
        </p:spPr>
        <p:txBody>
          <a:bodyPr/>
          <a:lstStyle/>
          <a:p>
            <a:fld id="{CB075A9C-13B7-4EB5-A1CA-69D445A78A52}" type="slidenum">
              <a:rPr lang="en-US" smtClean="0"/>
              <a:pPr/>
              <a:t>63</a:t>
            </a:fld>
            <a:endParaRPr 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idx="1"/>
          </p:nvPr>
        </p:nvSpPr>
        <p:spPr>
          <a:xfrm>
            <a:off x="457200" y="914400"/>
            <a:ext cx="8229600" cy="5211763"/>
          </a:xfrm>
        </p:spPr>
        <p:txBody>
          <a:bodyPr/>
          <a:lstStyle/>
          <a:p>
            <a:pPr eaLnBrk="1" hangingPunct="1">
              <a:buFontTx/>
              <a:buNone/>
            </a:pPr>
            <a:r>
              <a:rPr lang="en-US" smtClean="0">
                <a:cs typeface="Arial" charset="0"/>
              </a:rPr>
              <a:t>Not is actually implemented using cut and fail</a:t>
            </a:r>
          </a:p>
          <a:p>
            <a:pPr eaLnBrk="1" hangingPunct="1">
              <a:buFontTx/>
              <a:buNone/>
            </a:pPr>
            <a:endParaRPr lang="en-US" smtClean="0">
              <a:cs typeface="Arial" charset="0"/>
            </a:endParaRPr>
          </a:p>
          <a:p>
            <a:pPr eaLnBrk="1" hangingPunct="1">
              <a:buFontTx/>
              <a:buNone/>
            </a:pPr>
            <a:r>
              <a:rPr lang="en-US" smtClean="0">
                <a:cs typeface="Arial" charset="0"/>
              </a:rPr>
              <a:t>not(P) :- call(P), !, fail</a:t>
            </a:r>
          </a:p>
          <a:p>
            <a:pPr eaLnBrk="1" hangingPunct="1">
              <a:buFontTx/>
              <a:buNone/>
            </a:pPr>
            <a:r>
              <a:rPr lang="en-US" smtClean="0">
                <a:cs typeface="Arial" charset="0"/>
              </a:rPr>
              <a:t>not(P).</a:t>
            </a:r>
          </a:p>
          <a:p>
            <a:pPr eaLnBrk="1" hangingPunct="1">
              <a:buFontTx/>
              <a:buNone/>
            </a:pPr>
            <a:endParaRPr lang="en-US" smtClean="0">
              <a:cs typeface="Arial" charset="0"/>
            </a:endParaRPr>
          </a:p>
          <a:p>
            <a:pPr eaLnBrk="1" hangingPunct="1">
              <a:buFontTx/>
              <a:buNone/>
            </a:pPr>
            <a:r>
              <a:rPr lang="en-US" smtClean="0">
                <a:cs typeface="Arial" charset="0"/>
              </a:rPr>
              <a:t>call(P) takes a term and tries to satisfy it as a goal.</a:t>
            </a:r>
          </a:p>
          <a:p>
            <a:pPr eaLnBrk="1" hangingPunct="1">
              <a:buFontTx/>
              <a:buNone/>
            </a:pPr>
            <a:r>
              <a:rPr lang="en-US" smtClean="0">
                <a:cs typeface="Arial" charset="0"/>
              </a:rPr>
              <a:t>fail is a built-in that always fails</a:t>
            </a:r>
          </a:p>
        </p:txBody>
      </p:sp>
      <p:sp>
        <p:nvSpPr>
          <p:cNvPr id="65538" name="Slide Number Placeholder 5"/>
          <p:cNvSpPr>
            <a:spLocks noGrp="1"/>
          </p:cNvSpPr>
          <p:nvPr>
            <p:ph type="sldNum" sz="quarter" idx="12"/>
          </p:nvPr>
        </p:nvSpPr>
        <p:spPr>
          <a:noFill/>
        </p:spPr>
        <p:txBody>
          <a:bodyPr/>
          <a:lstStyle/>
          <a:p>
            <a:fld id="{A8CA4DA9-1035-404A-BE6A-714E33871593}" type="slidenum">
              <a:rPr lang="en-US" smtClean="0"/>
              <a:pPr/>
              <a:t>64</a:t>
            </a:fld>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idx="1"/>
          </p:nvPr>
        </p:nvSpPr>
        <p:spPr>
          <a:xfrm>
            <a:off x="914400" y="1219200"/>
            <a:ext cx="8229600" cy="5105400"/>
          </a:xfrm>
        </p:spPr>
        <p:txBody>
          <a:bodyPr>
            <a:normAutofit lnSpcReduction="10000"/>
          </a:bodyPr>
          <a:lstStyle/>
          <a:p>
            <a:pPr eaLnBrk="1" hangingPunct="1">
              <a:lnSpc>
                <a:spcPct val="90000"/>
              </a:lnSpc>
              <a:buFontTx/>
              <a:buNone/>
            </a:pPr>
            <a:r>
              <a:rPr lang="en-US" sz="2400" dirty="0" smtClean="0">
                <a:cs typeface="Arial" charset="0"/>
              </a:rPr>
              <a:t>Can dynamically add clauses to database with built-in predicate</a:t>
            </a:r>
          </a:p>
          <a:p>
            <a:pPr eaLnBrk="1" hangingPunct="1">
              <a:lnSpc>
                <a:spcPct val="90000"/>
              </a:lnSpc>
              <a:buFontTx/>
              <a:buNone/>
            </a:pPr>
            <a:endParaRPr lang="en-US" sz="2400" dirty="0" smtClean="0">
              <a:solidFill>
                <a:srgbClr val="0066FF"/>
              </a:solidFill>
              <a:cs typeface="Arial" charset="0"/>
            </a:endParaRPr>
          </a:p>
          <a:p>
            <a:pPr eaLnBrk="1" hangingPunct="1">
              <a:lnSpc>
                <a:spcPct val="90000"/>
              </a:lnSpc>
              <a:buFontTx/>
              <a:buNone/>
            </a:pPr>
            <a:r>
              <a:rPr lang="en-US" sz="2400" dirty="0" smtClean="0">
                <a:solidFill>
                  <a:srgbClr val="0066FF"/>
                </a:solidFill>
                <a:cs typeface="Arial" charset="0"/>
              </a:rPr>
              <a:t>assert</a:t>
            </a:r>
          </a:p>
          <a:p>
            <a:pPr eaLnBrk="1" hangingPunct="1">
              <a:lnSpc>
                <a:spcPct val="90000"/>
              </a:lnSpc>
              <a:buFontTx/>
              <a:buNone/>
            </a:pPr>
            <a:endParaRPr lang="en-US" sz="2400" dirty="0" smtClean="0">
              <a:solidFill>
                <a:srgbClr val="0066FF"/>
              </a:solidFill>
              <a:cs typeface="Arial" charset="0"/>
            </a:endParaRPr>
          </a:p>
          <a:p>
            <a:pPr eaLnBrk="1" hangingPunct="1">
              <a:lnSpc>
                <a:spcPct val="90000"/>
              </a:lnSpc>
              <a:buFontTx/>
              <a:buNone/>
            </a:pPr>
            <a:r>
              <a:rPr lang="en-US" sz="2400" dirty="0" smtClean="0">
                <a:solidFill>
                  <a:srgbClr val="0066FF"/>
                </a:solidFill>
                <a:cs typeface="Arial" charset="0"/>
              </a:rPr>
              <a:t>assert(</a:t>
            </a:r>
            <a:r>
              <a:rPr lang="en-US" sz="2400" dirty="0" err="1" smtClean="0">
                <a:solidFill>
                  <a:srgbClr val="0066FF"/>
                </a:solidFill>
                <a:cs typeface="Arial" charset="0"/>
              </a:rPr>
              <a:t>motherOf</a:t>
            </a:r>
            <a:r>
              <a:rPr lang="en-US" sz="2400" dirty="0" smtClean="0">
                <a:solidFill>
                  <a:srgbClr val="0066FF"/>
                </a:solidFill>
                <a:cs typeface="Arial" charset="0"/>
              </a:rPr>
              <a:t>(</a:t>
            </a:r>
            <a:r>
              <a:rPr lang="en-US" sz="2400" dirty="0" err="1" smtClean="0">
                <a:solidFill>
                  <a:srgbClr val="0066FF"/>
                </a:solidFill>
                <a:cs typeface="Arial" charset="0"/>
              </a:rPr>
              <a:t>edward,judy</a:t>
            </a:r>
            <a:r>
              <a:rPr lang="en-US" sz="2400" dirty="0" smtClean="0">
                <a:solidFill>
                  <a:srgbClr val="0066FF"/>
                </a:solidFill>
                <a:cs typeface="Arial" charset="0"/>
              </a:rPr>
              <a:t>))</a:t>
            </a:r>
          </a:p>
          <a:p>
            <a:pPr eaLnBrk="1" hangingPunct="1">
              <a:lnSpc>
                <a:spcPct val="90000"/>
              </a:lnSpc>
              <a:buFontTx/>
              <a:buNone/>
            </a:pPr>
            <a:endParaRPr lang="en-US" sz="2400" dirty="0" smtClean="0">
              <a:solidFill>
                <a:srgbClr val="0066FF"/>
              </a:solidFill>
              <a:cs typeface="Arial" charset="0"/>
            </a:endParaRPr>
          </a:p>
          <a:p>
            <a:pPr eaLnBrk="1" hangingPunct="1">
              <a:lnSpc>
                <a:spcPct val="90000"/>
              </a:lnSpc>
              <a:buFontTx/>
              <a:buNone/>
            </a:pPr>
            <a:r>
              <a:rPr lang="en-US" sz="2400" dirty="0" smtClean="0">
                <a:cs typeface="Arial" charset="0"/>
              </a:rPr>
              <a:t>or remove them with </a:t>
            </a:r>
          </a:p>
          <a:p>
            <a:pPr eaLnBrk="1" hangingPunct="1">
              <a:lnSpc>
                <a:spcPct val="90000"/>
              </a:lnSpc>
              <a:buFontTx/>
              <a:buNone/>
            </a:pPr>
            <a:r>
              <a:rPr lang="en-US" sz="2400" dirty="0" smtClean="0">
                <a:solidFill>
                  <a:srgbClr val="0066FF"/>
                </a:solidFill>
                <a:cs typeface="Arial" charset="0"/>
              </a:rPr>
              <a:t>retract</a:t>
            </a:r>
          </a:p>
          <a:p>
            <a:pPr eaLnBrk="1" hangingPunct="1">
              <a:lnSpc>
                <a:spcPct val="90000"/>
              </a:lnSpc>
              <a:buFontTx/>
              <a:buNone/>
            </a:pPr>
            <a:endParaRPr lang="en-US" sz="2400" dirty="0" smtClean="0">
              <a:solidFill>
                <a:srgbClr val="0066FF"/>
              </a:solidFill>
              <a:cs typeface="Arial" charset="0"/>
            </a:endParaRPr>
          </a:p>
          <a:p>
            <a:pPr eaLnBrk="1" hangingPunct="1">
              <a:lnSpc>
                <a:spcPct val="90000"/>
              </a:lnSpc>
              <a:buFontTx/>
              <a:buNone/>
            </a:pPr>
            <a:r>
              <a:rPr lang="en-US" sz="2400" dirty="0" smtClean="0">
                <a:cs typeface="Arial" charset="0"/>
              </a:rPr>
              <a:t>These predicates are useful for programs that simulate learning since they can store new knowledge in the database as they interact with the user</a:t>
            </a:r>
          </a:p>
        </p:txBody>
      </p:sp>
      <p:sp>
        <p:nvSpPr>
          <p:cNvPr id="66562" name="Slide Number Placeholder 5"/>
          <p:cNvSpPr>
            <a:spLocks noGrp="1"/>
          </p:cNvSpPr>
          <p:nvPr>
            <p:ph type="sldNum" sz="quarter" idx="12"/>
          </p:nvPr>
        </p:nvSpPr>
        <p:spPr>
          <a:noFill/>
        </p:spPr>
        <p:txBody>
          <a:bodyPr/>
          <a:lstStyle/>
          <a:p>
            <a:fld id="{B928B3A3-5BB2-4999-9B77-947A8753E223}" type="slidenum">
              <a:rPr lang="en-US" smtClean="0"/>
              <a:pPr/>
              <a:t>65</a:t>
            </a:fld>
            <a:endParaRPr lang="en-US" smtClean="0"/>
          </a:p>
        </p:txBody>
      </p:sp>
      <p:sp>
        <p:nvSpPr>
          <p:cNvPr id="66563" name="Rectangle 2"/>
          <p:cNvSpPr>
            <a:spLocks noGrp="1" noChangeArrowheads="1"/>
          </p:cNvSpPr>
          <p:nvPr>
            <p:ph type="title"/>
          </p:nvPr>
        </p:nvSpPr>
        <p:spPr/>
        <p:txBody>
          <a:bodyPr/>
          <a:lstStyle/>
          <a:p>
            <a:pPr eaLnBrk="1" hangingPunct="1"/>
            <a:r>
              <a:rPr lang="en-US" smtClean="0">
                <a:cs typeface="Arial" charset="0"/>
              </a:rPr>
              <a:t>database manipulation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57200" y="457200"/>
            <a:ext cx="8229600" cy="5668963"/>
          </a:xfrm>
        </p:spPr>
        <p:txBody>
          <a:bodyPr/>
          <a:lstStyle/>
          <a:p>
            <a:pPr eaLnBrk="1" hangingPunct="1"/>
            <a:r>
              <a:rPr lang="en-US" smtClean="0"/>
              <a:t>Closed world assumption:</a:t>
            </a:r>
          </a:p>
          <a:p>
            <a:pPr lvl="1" eaLnBrk="1" hangingPunct="1"/>
            <a:r>
              <a:rPr lang="en-US" smtClean="0"/>
              <a:t>in Prolog, anything that can’t be proved from the given database is considered false.</a:t>
            </a:r>
          </a:p>
          <a:p>
            <a:pPr lvl="1" eaLnBrk="1" hangingPunct="1"/>
            <a:r>
              <a:rPr lang="en-US" smtClean="0"/>
              <a:t>“negation as failure” (not(X) succeeds whenever goal X fails)</a:t>
            </a:r>
          </a:p>
          <a:p>
            <a:pPr lvl="1" eaLnBrk="1" hangingPunct="1"/>
            <a:endParaRPr lang="en-US" smtClean="0"/>
          </a:p>
          <a:p>
            <a:pPr lvl="1" eaLnBrk="1" hangingPunct="1"/>
            <a:r>
              <a:rPr lang="en-US" smtClean="0"/>
              <a:t>Example</a:t>
            </a:r>
          </a:p>
          <a:p>
            <a:pPr lvl="2" eaLnBrk="1" hangingPunct="1"/>
            <a:r>
              <a:rPr lang="en-US" smtClean="0"/>
              <a:t>parent(amy,bob)</a:t>
            </a:r>
          </a:p>
          <a:p>
            <a:pPr lvl="2" eaLnBrk="1" hangingPunct="1"/>
            <a:r>
              <a:rPr lang="en-US" smtClean="0"/>
              <a:t>?  not(mother(amy,bob))</a:t>
            </a:r>
          </a:p>
          <a:p>
            <a:pPr lvl="2" eaLnBrk="1" hangingPunct="1"/>
            <a:r>
              <a:rPr lang="en-US" smtClean="0"/>
              <a:t>yes</a:t>
            </a:r>
          </a:p>
        </p:txBody>
      </p:sp>
      <p:sp>
        <p:nvSpPr>
          <p:cNvPr id="67586" name="Slide Number Placeholder 5"/>
          <p:cNvSpPr>
            <a:spLocks noGrp="1"/>
          </p:cNvSpPr>
          <p:nvPr>
            <p:ph type="sldNum" sz="quarter" idx="12"/>
          </p:nvPr>
        </p:nvSpPr>
        <p:spPr>
          <a:noFill/>
        </p:spPr>
        <p:txBody>
          <a:bodyPr/>
          <a:lstStyle/>
          <a:p>
            <a:fld id="{6BAEE29C-70D3-4D59-B450-E82B2313AC30}" type="slidenum">
              <a:rPr lang="en-US" smtClean="0"/>
              <a:pPr/>
              <a:t>66</a:t>
            </a:fld>
            <a:endParaRPr 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457200" y="381000"/>
            <a:ext cx="8229600" cy="5745163"/>
          </a:xfrm>
        </p:spPr>
        <p:txBody>
          <a:bodyPr/>
          <a:lstStyle/>
          <a:p>
            <a:pPr eaLnBrk="1" hangingPunct="1">
              <a:buFontTx/>
              <a:buNone/>
            </a:pPr>
            <a:r>
              <a:rPr lang="en-US" sz="2800" smtClean="0"/>
              <a:t>Non-monotonic reasoning</a:t>
            </a:r>
          </a:p>
          <a:p>
            <a:pPr eaLnBrk="1" hangingPunct="1">
              <a:buFontTx/>
              <a:buNone/>
            </a:pPr>
            <a:endParaRPr lang="en-US" sz="2800" smtClean="0"/>
          </a:p>
          <a:p>
            <a:pPr eaLnBrk="1" hangingPunct="1"/>
            <a:r>
              <a:rPr lang="en-US" sz="2800" smtClean="0"/>
              <a:t>Add  two rules to database, so we have</a:t>
            </a:r>
          </a:p>
          <a:p>
            <a:pPr eaLnBrk="1" hangingPunct="1"/>
            <a:endParaRPr lang="en-US" sz="2800" smtClean="0"/>
          </a:p>
          <a:p>
            <a:pPr eaLnBrk="1" hangingPunct="1">
              <a:buFontTx/>
              <a:buNone/>
            </a:pPr>
            <a:r>
              <a:rPr lang="en-US" sz="2800" smtClean="0"/>
              <a:t>parent(amy,bob).</a:t>
            </a:r>
          </a:p>
          <a:p>
            <a:pPr eaLnBrk="1" hangingPunct="1">
              <a:buFontTx/>
              <a:buNone/>
            </a:pPr>
            <a:r>
              <a:rPr lang="en-US" sz="2800" smtClean="0"/>
              <a:t>female(amy).</a:t>
            </a:r>
          </a:p>
          <a:p>
            <a:pPr eaLnBrk="1" hangingPunct="1">
              <a:buFontTx/>
              <a:buNone/>
            </a:pPr>
            <a:r>
              <a:rPr lang="en-US" sz="2800" smtClean="0"/>
              <a:t>mother(X,Y) :- female(X),parent(X,Y).</a:t>
            </a:r>
          </a:p>
          <a:p>
            <a:pPr eaLnBrk="1" hangingPunct="1"/>
            <a:endParaRPr lang="en-US" sz="2800" smtClean="0"/>
          </a:p>
          <a:p>
            <a:pPr eaLnBrk="1" hangingPunct="1"/>
            <a:r>
              <a:rPr lang="en-US" sz="2800" smtClean="0"/>
              <a:t>Then not(mother(amy,bob)) no longer true.</a:t>
            </a:r>
          </a:p>
          <a:p>
            <a:pPr eaLnBrk="1" hangingPunct="1"/>
            <a:r>
              <a:rPr lang="en-US" sz="2800" smtClean="0">
                <a:solidFill>
                  <a:srgbClr val="0066FF"/>
                </a:solidFill>
              </a:rPr>
              <a:t>We add more facts, but can prove fewer things</a:t>
            </a:r>
          </a:p>
          <a:p>
            <a:pPr lvl="2" eaLnBrk="1" hangingPunct="1"/>
            <a:endParaRPr lang="en-US" sz="2000" smtClean="0"/>
          </a:p>
          <a:p>
            <a:pPr lvl="1" eaLnBrk="1" hangingPunct="1"/>
            <a:endParaRPr lang="en-US" sz="2400" smtClean="0"/>
          </a:p>
        </p:txBody>
      </p:sp>
      <p:sp>
        <p:nvSpPr>
          <p:cNvPr id="68610" name="Slide Number Placeholder 5"/>
          <p:cNvSpPr>
            <a:spLocks noGrp="1"/>
          </p:cNvSpPr>
          <p:nvPr>
            <p:ph type="sldNum" sz="quarter" idx="12"/>
          </p:nvPr>
        </p:nvSpPr>
        <p:spPr>
          <a:noFill/>
        </p:spPr>
        <p:txBody>
          <a:bodyPr/>
          <a:lstStyle/>
          <a:p>
            <a:fld id="{D505AD87-9D3B-460D-B64A-84E470137131}" type="slidenum">
              <a:rPr lang="en-US" smtClean="0"/>
              <a:pPr/>
              <a:t>67</a:t>
            </a:fld>
            <a:endParaRPr 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p:txBody>
          <a:bodyPr/>
          <a:lstStyle/>
          <a:p>
            <a:pPr eaLnBrk="1" hangingPunct="1"/>
            <a:r>
              <a:rPr lang="en-US" smtClean="0"/>
              <a:t>Prolog is homoiconic</a:t>
            </a:r>
          </a:p>
          <a:p>
            <a:pPr lvl="1" eaLnBrk="1" hangingPunct="1"/>
            <a:r>
              <a:rPr lang="en-US" smtClean="0"/>
              <a:t>can be used to define itself.</a:t>
            </a:r>
          </a:p>
          <a:p>
            <a:pPr lvl="1" eaLnBrk="1" hangingPunct="1"/>
            <a:r>
              <a:rPr lang="en-US" smtClean="0"/>
              <a:t>(like Lisp and Scheme)</a:t>
            </a:r>
          </a:p>
          <a:p>
            <a:pPr lvl="1" eaLnBrk="1" hangingPunct="1"/>
            <a:endParaRPr lang="en-US" smtClean="0"/>
          </a:p>
        </p:txBody>
      </p:sp>
      <p:sp>
        <p:nvSpPr>
          <p:cNvPr id="69634" name="Slide Number Placeholder 5"/>
          <p:cNvSpPr>
            <a:spLocks noGrp="1"/>
          </p:cNvSpPr>
          <p:nvPr>
            <p:ph type="sldNum" sz="quarter" idx="12"/>
          </p:nvPr>
        </p:nvSpPr>
        <p:spPr>
          <a:noFill/>
        </p:spPr>
        <p:txBody>
          <a:bodyPr/>
          <a:lstStyle/>
          <a:p>
            <a:fld id="{7C9962A9-869B-4BCB-860A-595F2BF31F96}" type="slidenum">
              <a:rPr lang="en-US" smtClean="0"/>
              <a:pPr/>
              <a:t>68</a:t>
            </a:fld>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idx="1"/>
          </p:nvPr>
        </p:nvSpPr>
        <p:spPr>
          <a:xfrm>
            <a:off x="457200" y="1600200"/>
            <a:ext cx="8382000" cy="5257800"/>
          </a:xfrm>
        </p:spPr>
        <p:txBody>
          <a:bodyPr/>
          <a:lstStyle/>
          <a:p>
            <a:pPr eaLnBrk="1" hangingPunct="1">
              <a:buFontTx/>
              <a:buNone/>
            </a:pPr>
            <a:r>
              <a:rPr lang="en-US" i="1" smtClean="0">
                <a:cs typeface="Arial" charset="0"/>
              </a:rPr>
              <a:t>sentence</a:t>
            </a:r>
            <a:r>
              <a:rPr lang="en-US" smtClean="0">
                <a:cs typeface="Arial" charset="0"/>
              </a:rPr>
              <a:t> ::= </a:t>
            </a:r>
            <a:r>
              <a:rPr lang="en-US" i="1" smtClean="0">
                <a:cs typeface="Arial" charset="0"/>
              </a:rPr>
              <a:t>noun_phrase verb_phrase</a:t>
            </a:r>
          </a:p>
          <a:p>
            <a:pPr eaLnBrk="1" hangingPunct="1">
              <a:buFontTx/>
              <a:buNone/>
            </a:pPr>
            <a:r>
              <a:rPr lang="en-US" i="1" smtClean="0">
                <a:cs typeface="Arial" charset="0"/>
              </a:rPr>
              <a:t>noun_phrase</a:t>
            </a:r>
            <a:r>
              <a:rPr lang="en-US" smtClean="0">
                <a:cs typeface="Arial" charset="0"/>
              </a:rPr>
              <a:t> ::= </a:t>
            </a:r>
            <a:r>
              <a:rPr lang="en-US" i="1" smtClean="0">
                <a:cs typeface="Arial" charset="0"/>
              </a:rPr>
              <a:t>determiner noun</a:t>
            </a:r>
          </a:p>
          <a:p>
            <a:pPr eaLnBrk="1" hangingPunct="1">
              <a:buFontTx/>
              <a:buNone/>
            </a:pPr>
            <a:r>
              <a:rPr lang="en-US" i="1" smtClean="0">
                <a:cs typeface="Arial" charset="0"/>
              </a:rPr>
              <a:t>verb_phrase</a:t>
            </a:r>
            <a:r>
              <a:rPr lang="en-US" smtClean="0">
                <a:cs typeface="Arial" charset="0"/>
              </a:rPr>
              <a:t> ::= </a:t>
            </a:r>
            <a:r>
              <a:rPr lang="en-US" i="1" smtClean="0">
                <a:cs typeface="Arial" charset="0"/>
              </a:rPr>
              <a:t>transitive_verb noun_phrase</a:t>
            </a:r>
          </a:p>
          <a:p>
            <a:pPr eaLnBrk="1" hangingPunct="1">
              <a:buFontTx/>
              <a:buNone/>
            </a:pPr>
            <a:r>
              <a:rPr lang="en-US" i="1" smtClean="0">
                <a:cs typeface="Arial" charset="0"/>
              </a:rPr>
              <a:t>verb_phrase</a:t>
            </a:r>
            <a:r>
              <a:rPr lang="en-US" smtClean="0">
                <a:cs typeface="Arial" charset="0"/>
              </a:rPr>
              <a:t> ::= </a:t>
            </a:r>
            <a:r>
              <a:rPr lang="en-US" i="1" smtClean="0">
                <a:cs typeface="Arial" charset="0"/>
              </a:rPr>
              <a:t>intransitive_verb</a:t>
            </a:r>
          </a:p>
          <a:p>
            <a:pPr eaLnBrk="1" hangingPunct="1">
              <a:buFontTx/>
              <a:buNone/>
            </a:pPr>
            <a:r>
              <a:rPr lang="en-US" i="1" smtClean="0">
                <a:cs typeface="Arial" charset="0"/>
              </a:rPr>
              <a:t>determiner</a:t>
            </a:r>
            <a:r>
              <a:rPr lang="en-US" smtClean="0">
                <a:cs typeface="Arial" charset="0"/>
              </a:rPr>
              <a:t> ::= </a:t>
            </a:r>
            <a:r>
              <a:rPr lang="en-US" smtClean="0">
                <a:solidFill>
                  <a:srgbClr val="0066FF"/>
                </a:solidFill>
                <a:cs typeface="Arial" charset="0"/>
              </a:rPr>
              <a:t>the</a:t>
            </a:r>
            <a:r>
              <a:rPr lang="en-US" smtClean="0">
                <a:cs typeface="Arial" charset="0"/>
              </a:rPr>
              <a:t> | </a:t>
            </a:r>
            <a:r>
              <a:rPr lang="en-US" smtClean="0">
                <a:solidFill>
                  <a:srgbClr val="0066FF"/>
                </a:solidFill>
                <a:cs typeface="Arial" charset="0"/>
              </a:rPr>
              <a:t>a</a:t>
            </a:r>
          </a:p>
          <a:p>
            <a:pPr eaLnBrk="1" hangingPunct="1">
              <a:buFontTx/>
              <a:buNone/>
            </a:pPr>
            <a:r>
              <a:rPr lang="en-US" i="1" smtClean="0">
                <a:cs typeface="Arial" charset="0"/>
              </a:rPr>
              <a:t>noun</a:t>
            </a:r>
            <a:r>
              <a:rPr lang="en-US" smtClean="0">
                <a:cs typeface="Arial" charset="0"/>
              </a:rPr>
              <a:t> ::= </a:t>
            </a:r>
            <a:r>
              <a:rPr lang="en-US" smtClean="0">
                <a:solidFill>
                  <a:srgbClr val="0066FF"/>
                </a:solidFill>
                <a:cs typeface="Arial" charset="0"/>
              </a:rPr>
              <a:t>giraffe</a:t>
            </a:r>
            <a:r>
              <a:rPr lang="en-US" smtClean="0">
                <a:cs typeface="Arial" charset="0"/>
              </a:rPr>
              <a:t> | </a:t>
            </a:r>
            <a:r>
              <a:rPr lang="en-US" smtClean="0">
                <a:solidFill>
                  <a:srgbClr val="0066FF"/>
                </a:solidFill>
                <a:cs typeface="Arial" charset="0"/>
              </a:rPr>
              <a:t>grape</a:t>
            </a:r>
          </a:p>
          <a:p>
            <a:pPr eaLnBrk="1" hangingPunct="1">
              <a:buFontTx/>
              <a:buNone/>
            </a:pPr>
            <a:r>
              <a:rPr lang="en-US" i="1" smtClean="0">
                <a:cs typeface="Arial" charset="0"/>
              </a:rPr>
              <a:t>intransitive_verb</a:t>
            </a:r>
            <a:r>
              <a:rPr lang="en-US" smtClean="0">
                <a:cs typeface="Arial" charset="0"/>
              </a:rPr>
              <a:t> ::= </a:t>
            </a:r>
            <a:r>
              <a:rPr lang="en-US" smtClean="0">
                <a:solidFill>
                  <a:srgbClr val="0066FF"/>
                </a:solidFill>
                <a:cs typeface="Arial" charset="0"/>
              </a:rPr>
              <a:t>dreams</a:t>
            </a:r>
          </a:p>
          <a:p>
            <a:pPr eaLnBrk="1" hangingPunct="1">
              <a:buFontTx/>
              <a:buNone/>
            </a:pPr>
            <a:r>
              <a:rPr lang="en-US" i="1" smtClean="0">
                <a:cs typeface="Arial" charset="0"/>
              </a:rPr>
              <a:t>transitive_verb</a:t>
            </a:r>
            <a:r>
              <a:rPr lang="en-US" smtClean="0">
                <a:cs typeface="Arial" charset="0"/>
              </a:rPr>
              <a:t> ::= </a:t>
            </a:r>
            <a:r>
              <a:rPr lang="en-US" smtClean="0">
                <a:solidFill>
                  <a:srgbClr val="0066FF"/>
                </a:solidFill>
                <a:cs typeface="Arial" charset="0"/>
              </a:rPr>
              <a:t>eats</a:t>
            </a:r>
            <a:r>
              <a:rPr lang="en-US" smtClean="0">
                <a:cs typeface="Arial" charset="0"/>
              </a:rPr>
              <a:t> | </a:t>
            </a:r>
            <a:r>
              <a:rPr lang="en-US" smtClean="0">
                <a:solidFill>
                  <a:srgbClr val="0066FF"/>
                </a:solidFill>
                <a:cs typeface="Arial" charset="0"/>
              </a:rPr>
              <a:t>dreams</a:t>
            </a:r>
          </a:p>
        </p:txBody>
      </p:sp>
      <p:sp>
        <p:nvSpPr>
          <p:cNvPr id="70658" name="Slide Number Placeholder 5"/>
          <p:cNvSpPr>
            <a:spLocks noGrp="1"/>
          </p:cNvSpPr>
          <p:nvPr>
            <p:ph type="sldNum" sz="quarter" idx="12"/>
          </p:nvPr>
        </p:nvSpPr>
        <p:spPr>
          <a:noFill/>
        </p:spPr>
        <p:txBody>
          <a:bodyPr/>
          <a:lstStyle/>
          <a:p>
            <a:fld id="{C6321BEF-99A8-4AD1-B6B2-478B201F1683}" type="slidenum">
              <a:rPr lang="en-US" smtClean="0"/>
              <a:pPr/>
              <a:t>69</a:t>
            </a:fld>
            <a:endParaRPr lang="en-US" smtClean="0"/>
          </a:p>
        </p:txBody>
      </p:sp>
      <p:sp>
        <p:nvSpPr>
          <p:cNvPr id="70659" name="Rectangle 2"/>
          <p:cNvSpPr>
            <a:spLocks noGrp="1" noChangeArrowheads="1"/>
          </p:cNvSpPr>
          <p:nvPr>
            <p:ph type="title"/>
          </p:nvPr>
        </p:nvSpPr>
        <p:spPr/>
        <p:txBody>
          <a:bodyPr>
            <a:normAutofit fontScale="90000"/>
          </a:bodyPr>
          <a:lstStyle/>
          <a:p>
            <a:pPr eaLnBrk="1" hangingPunct="1"/>
            <a:r>
              <a:rPr lang="en-US" sz="4000" smtClean="0">
                <a:solidFill>
                  <a:schemeClr val="tx1"/>
                </a:solidFill>
                <a:cs typeface="Arial" charset="0"/>
              </a:rPr>
              <a:t>Example:  Natural language processing</a:t>
            </a:r>
            <a:endParaRPr lang="en-US" sz="3600" smtClean="0">
              <a:solidFill>
                <a:schemeClr val="tx1"/>
              </a:solidFill>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 y="304800"/>
            <a:ext cx="8229600" cy="6248400"/>
          </a:xfrm>
        </p:spPr>
        <p:txBody>
          <a:bodyPr/>
          <a:lstStyle/>
          <a:p>
            <a:pPr eaLnBrk="1" hangingPunct="1">
              <a:lnSpc>
                <a:spcPct val="80000"/>
              </a:lnSpc>
              <a:buFontTx/>
              <a:buNone/>
            </a:pPr>
            <a:r>
              <a:rPr lang="en-US" sz="2000" smtClean="0"/>
              <a:t>Synax</a:t>
            </a:r>
          </a:p>
          <a:p>
            <a:pPr eaLnBrk="1" hangingPunct="1">
              <a:lnSpc>
                <a:spcPct val="80000"/>
              </a:lnSpc>
              <a:buFontTx/>
              <a:buNone/>
            </a:pPr>
            <a:endParaRPr lang="en-US" sz="2000" smtClean="0"/>
          </a:p>
          <a:p>
            <a:pPr lvl="1" eaLnBrk="1" hangingPunct="1">
              <a:lnSpc>
                <a:spcPct val="80000"/>
              </a:lnSpc>
              <a:buFontTx/>
              <a:buNone/>
            </a:pPr>
            <a:r>
              <a:rPr lang="en-US" sz="2000" smtClean="0"/>
              <a:t>&lt;term&gt; ::= &lt;constant&gt;</a:t>
            </a:r>
          </a:p>
          <a:p>
            <a:pPr lvl="1" eaLnBrk="1" hangingPunct="1">
              <a:lnSpc>
                <a:spcPct val="80000"/>
              </a:lnSpc>
              <a:buFontTx/>
              <a:buNone/>
            </a:pPr>
            <a:r>
              <a:rPr lang="en-US" sz="2000" smtClean="0"/>
              <a:t>                  | &lt;variable&gt;</a:t>
            </a:r>
          </a:p>
          <a:p>
            <a:pPr lvl="1" eaLnBrk="1" hangingPunct="1">
              <a:lnSpc>
                <a:spcPct val="80000"/>
              </a:lnSpc>
              <a:buFontTx/>
              <a:buNone/>
            </a:pPr>
            <a:r>
              <a:rPr lang="en-US" sz="2000" smtClean="0"/>
              <a:t>                  | &lt;structure&gt;</a:t>
            </a:r>
          </a:p>
          <a:p>
            <a:pPr lvl="1" eaLnBrk="1" hangingPunct="1">
              <a:lnSpc>
                <a:spcPct val="80000"/>
              </a:lnSpc>
              <a:buFontTx/>
              <a:buNone/>
            </a:pPr>
            <a:r>
              <a:rPr lang="en-US" sz="2000" smtClean="0"/>
              <a:t>&lt;constant&gt; ::= &lt;number&gt; | &lt;atom&gt;  </a:t>
            </a:r>
          </a:p>
          <a:p>
            <a:pPr lvl="1" eaLnBrk="1" hangingPunct="1">
              <a:lnSpc>
                <a:spcPct val="80000"/>
              </a:lnSpc>
              <a:buFontTx/>
              <a:buNone/>
            </a:pPr>
            <a:r>
              <a:rPr lang="en-US" sz="2000" smtClean="0"/>
              <a:t>&lt;structure&gt; ::= &lt;functor&gt;</a:t>
            </a:r>
            <a:r>
              <a:rPr lang="en-US" sz="2000" b="1" smtClean="0"/>
              <a:t>(</a:t>
            </a:r>
            <a:r>
              <a:rPr lang="en-US" sz="2000" smtClean="0"/>
              <a:t>&lt;term&gt;(,&lt;term&gt;)*</a:t>
            </a:r>
            <a:r>
              <a:rPr lang="en-US" sz="2000" b="1" smtClean="0"/>
              <a:t>)</a:t>
            </a:r>
            <a:endParaRPr lang="en-US" sz="2000" smtClean="0"/>
          </a:p>
          <a:p>
            <a:pPr lvl="1" eaLnBrk="1" hangingPunct="1">
              <a:lnSpc>
                <a:spcPct val="80000"/>
              </a:lnSpc>
              <a:buFontTx/>
              <a:buNone/>
            </a:pPr>
            <a:r>
              <a:rPr lang="en-US" sz="2000" smtClean="0"/>
              <a:t>&lt;functor&gt; ::= &lt;atom&gt;</a:t>
            </a:r>
          </a:p>
          <a:p>
            <a:pPr lvl="1" eaLnBrk="1" hangingPunct="1">
              <a:lnSpc>
                <a:spcPct val="80000"/>
              </a:lnSpc>
              <a:buFontTx/>
              <a:buNone/>
            </a:pPr>
            <a:r>
              <a:rPr lang="en-US" sz="2000" smtClean="0"/>
              <a:t>&lt;atom&gt; ::= &lt;lowercase&gt;(&lt;letter&gt;| </a:t>
            </a:r>
            <a:r>
              <a:rPr lang="en-US" sz="2000" i="1" smtClean="0"/>
              <a:t>some other things</a:t>
            </a:r>
            <a:r>
              <a:rPr lang="en-US" sz="2000" smtClean="0"/>
              <a:t>)*</a:t>
            </a:r>
          </a:p>
          <a:p>
            <a:pPr lvl="1" eaLnBrk="1" hangingPunct="1">
              <a:lnSpc>
                <a:spcPct val="80000"/>
              </a:lnSpc>
              <a:buFontTx/>
              <a:buNone/>
            </a:pPr>
            <a:r>
              <a:rPr lang="en-US" sz="2000" smtClean="0"/>
              <a:t>&lt;variable&gt;   ::= &lt;uppercase&gt;(&lt;letter&gt;|</a:t>
            </a:r>
            <a:r>
              <a:rPr lang="en-US" sz="2000" i="1" smtClean="0"/>
              <a:t>some other things</a:t>
            </a:r>
            <a:r>
              <a:rPr lang="en-US" sz="2000" smtClean="0"/>
              <a:t>)*</a:t>
            </a:r>
          </a:p>
          <a:p>
            <a:pPr eaLnBrk="1" hangingPunct="1">
              <a:lnSpc>
                <a:spcPct val="80000"/>
              </a:lnSpc>
              <a:buFontTx/>
              <a:buNone/>
            </a:pPr>
            <a:endParaRPr lang="en-US" sz="2400" smtClean="0"/>
          </a:p>
          <a:p>
            <a:pPr eaLnBrk="1" hangingPunct="1">
              <a:lnSpc>
                <a:spcPct val="80000"/>
              </a:lnSpc>
              <a:buFontTx/>
              <a:buNone/>
            </a:pPr>
            <a:r>
              <a:rPr lang="en-US" sz="2000" smtClean="0"/>
              <a:t>Example:</a:t>
            </a:r>
          </a:p>
          <a:p>
            <a:pPr eaLnBrk="1" hangingPunct="1">
              <a:lnSpc>
                <a:spcPct val="80000"/>
              </a:lnSpc>
              <a:buFontTx/>
              <a:buNone/>
            </a:pPr>
            <a:endParaRPr lang="en-US" sz="2000" smtClean="0"/>
          </a:p>
          <a:p>
            <a:pPr lvl="1" eaLnBrk="1" hangingPunct="1">
              <a:lnSpc>
                <a:spcPct val="80000"/>
              </a:lnSpc>
              <a:buFontTx/>
              <a:buNone/>
            </a:pPr>
            <a:r>
              <a:rPr lang="en-US" sz="2400" smtClean="0"/>
              <a:t>near (house, X, 22, distance(Y))</a:t>
            </a:r>
          </a:p>
          <a:p>
            <a:pPr eaLnBrk="1" hangingPunct="1">
              <a:lnSpc>
                <a:spcPct val="80000"/>
              </a:lnSpc>
              <a:buFontTx/>
              <a:buNone/>
            </a:pPr>
            <a:endParaRPr lang="en-US" sz="2000" smtClean="0"/>
          </a:p>
          <a:p>
            <a:pPr eaLnBrk="1" hangingPunct="1">
              <a:lnSpc>
                <a:spcPct val="80000"/>
              </a:lnSpc>
              <a:buFontTx/>
              <a:buNone/>
            </a:pPr>
            <a:r>
              <a:rPr lang="en-US" sz="2000" smtClean="0"/>
              <a:t>constants:  house, 22</a:t>
            </a:r>
          </a:p>
          <a:p>
            <a:pPr eaLnBrk="1" hangingPunct="1">
              <a:lnSpc>
                <a:spcPct val="80000"/>
              </a:lnSpc>
              <a:buFontTx/>
              <a:buNone/>
            </a:pPr>
            <a:r>
              <a:rPr lang="en-US" sz="2000" smtClean="0"/>
              <a:t>variables:  X,Y</a:t>
            </a:r>
          </a:p>
          <a:p>
            <a:pPr eaLnBrk="1" hangingPunct="1">
              <a:lnSpc>
                <a:spcPct val="80000"/>
              </a:lnSpc>
              <a:buFontTx/>
              <a:buNone/>
            </a:pPr>
            <a:r>
              <a:rPr lang="en-US" sz="2000" smtClean="0"/>
              <a:t>functors:  distance, near</a:t>
            </a:r>
          </a:p>
          <a:p>
            <a:pPr eaLnBrk="1" hangingPunct="1">
              <a:lnSpc>
                <a:spcPct val="80000"/>
              </a:lnSpc>
              <a:buFontTx/>
              <a:buNone/>
            </a:pPr>
            <a:r>
              <a:rPr lang="en-US" sz="2000" smtClean="0"/>
              <a:t>structures:  distance(Y), near (house, X, 22, distance(Y))</a:t>
            </a:r>
          </a:p>
        </p:txBody>
      </p:sp>
      <p:sp>
        <p:nvSpPr>
          <p:cNvPr id="7170" name="Slide Number Placeholder 5"/>
          <p:cNvSpPr>
            <a:spLocks noGrp="1"/>
          </p:cNvSpPr>
          <p:nvPr>
            <p:ph type="sldNum" sz="quarter" idx="12"/>
          </p:nvPr>
        </p:nvSpPr>
        <p:spPr>
          <a:noFill/>
        </p:spPr>
        <p:txBody>
          <a:bodyPr/>
          <a:lstStyle/>
          <a:p>
            <a:fld id="{FE2CBF40-E679-41B1-BAD5-7E11AA932F01}" type="slidenum">
              <a:rPr lang="en-US" smtClean="0"/>
              <a:pPr/>
              <a:t>7</a:t>
            </a:fld>
            <a:endParaRPr 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idx="1"/>
          </p:nvPr>
        </p:nvSpPr>
        <p:spPr>
          <a:xfrm>
            <a:off x="457200" y="609600"/>
            <a:ext cx="8229600" cy="5516563"/>
          </a:xfrm>
        </p:spPr>
        <p:txBody>
          <a:bodyPr/>
          <a:lstStyle/>
          <a:p>
            <a:pPr eaLnBrk="1" hangingPunct="1">
              <a:lnSpc>
                <a:spcPct val="80000"/>
              </a:lnSpc>
              <a:buFontTx/>
              <a:buNone/>
            </a:pPr>
            <a:endParaRPr lang="en-US" sz="2800" smtClean="0">
              <a:cs typeface="Arial" charset="0"/>
            </a:endParaRPr>
          </a:p>
          <a:p>
            <a:pPr eaLnBrk="1" hangingPunct="1">
              <a:lnSpc>
                <a:spcPct val="80000"/>
              </a:lnSpc>
              <a:buFontTx/>
              <a:buNone/>
            </a:pPr>
            <a:r>
              <a:rPr lang="en-US" sz="2800" i="1" smtClean="0">
                <a:cs typeface="Arial" charset="0"/>
              </a:rPr>
              <a:t>sentence</a:t>
            </a:r>
            <a:r>
              <a:rPr lang="en-US" sz="2800" smtClean="0">
                <a:cs typeface="Arial" charset="0"/>
              </a:rPr>
              <a:t> ::= </a:t>
            </a:r>
            <a:r>
              <a:rPr lang="en-US" sz="2800" i="1" smtClean="0">
                <a:cs typeface="Arial" charset="0"/>
              </a:rPr>
              <a:t>noun_phrase verb_phrase</a:t>
            </a:r>
          </a:p>
          <a:p>
            <a:pPr eaLnBrk="1" hangingPunct="1">
              <a:lnSpc>
                <a:spcPct val="80000"/>
              </a:lnSpc>
              <a:buFontTx/>
              <a:buNone/>
            </a:pPr>
            <a:endParaRPr lang="en-US" sz="2800" i="1" smtClean="0">
              <a:cs typeface="Arial" charset="0"/>
            </a:endParaRPr>
          </a:p>
          <a:p>
            <a:pPr eaLnBrk="1" hangingPunct="1">
              <a:lnSpc>
                <a:spcPct val="80000"/>
              </a:lnSpc>
              <a:buFontTx/>
              <a:buNone/>
            </a:pPr>
            <a:r>
              <a:rPr lang="en-US" sz="2800" smtClean="0">
                <a:solidFill>
                  <a:srgbClr val="0066FF"/>
                </a:solidFill>
                <a:cs typeface="Arial" charset="0"/>
              </a:rPr>
              <a:t>s(X,Y) :- np(X,Y), vp(U,Y)</a:t>
            </a:r>
          </a:p>
          <a:p>
            <a:pPr eaLnBrk="1" hangingPunct="1">
              <a:lnSpc>
                <a:spcPct val="80000"/>
              </a:lnSpc>
              <a:buFontTx/>
              <a:buNone/>
            </a:pPr>
            <a:endParaRPr lang="en-US" sz="2800" smtClean="0">
              <a:solidFill>
                <a:srgbClr val="0066FF"/>
              </a:solidFill>
              <a:cs typeface="Arial" charset="0"/>
            </a:endParaRPr>
          </a:p>
          <a:p>
            <a:pPr eaLnBrk="1" hangingPunct="1">
              <a:lnSpc>
                <a:spcPct val="80000"/>
              </a:lnSpc>
              <a:buFontTx/>
              <a:buNone/>
            </a:pPr>
            <a:r>
              <a:rPr lang="en-US" sz="2800" smtClean="0">
                <a:cs typeface="Arial" charset="0"/>
              </a:rPr>
              <a:t>X is the list representing sentence being parsed</a:t>
            </a:r>
          </a:p>
          <a:p>
            <a:pPr eaLnBrk="1" hangingPunct="1">
              <a:lnSpc>
                <a:spcPct val="80000"/>
              </a:lnSpc>
              <a:buFontTx/>
              <a:buNone/>
            </a:pPr>
            <a:r>
              <a:rPr lang="en-US" sz="2800" smtClean="0">
                <a:cs typeface="Arial" charset="0"/>
              </a:rPr>
              <a:t>Y represents the rest of the tail of the list that will remain if this rule succeeds</a:t>
            </a:r>
          </a:p>
          <a:p>
            <a:pPr eaLnBrk="1" hangingPunct="1">
              <a:lnSpc>
                <a:spcPct val="80000"/>
              </a:lnSpc>
              <a:buFontTx/>
              <a:buNone/>
            </a:pPr>
            <a:endParaRPr lang="en-US" sz="2800" smtClean="0">
              <a:cs typeface="Arial" charset="0"/>
            </a:endParaRPr>
          </a:p>
          <a:p>
            <a:pPr eaLnBrk="1" hangingPunct="1">
              <a:lnSpc>
                <a:spcPct val="80000"/>
              </a:lnSpc>
              <a:buFontTx/>
              <a:buNone/>
            </a:pPr>
            <a:r>
              <a:rPr lang="en-US" sz="2800" smtClean="0">
                <a:cs typeface="Arial" charset="0"/>
              </a:rPr>
              <a:t>“X is a sentence, leaving Y, if the beginning of X can be identified as a noun phrase, leaving U, and the beginning of U can be identified as a verb phrase, leaving Y”</a:t>
            </a:r>
          </a:p>
        </p:txBody>
      </p:sp>
      <p:sp>
        <p:nvSpPr>
          <p:cNvPr id="71682" name="Slide Number Placeholder 5"/>
          <p:cNvSpPr>
            <a:spLocks noGrp="1"/>
          </p:cNvSpPr>
          <p:nvPr>
            <p:ph type="sldNum" sz="quarter" idx="12"/>
          </p:nvPr>
        </p:nvSpPr>
        <p:spPr>
          <a:noFill/>
        </p:spPr>
        <p:txBody>
          <a:bodyPr/>
          <a:lstStyle/>
          <a:p>
            <a:fld id="{EF399F75-AA06-460C-9BB4-43D370F15F05}" type="slidenum">
              <a:rPr lang="en-US" smtClean="0"/>
              <a:pPr/>
              <a:t>70</a:t>
            </a:fld>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Slide Number Placeholder 6"/>
          <p:cNvSpPr>
            <a:spLocks noGrp="1"/>
          </p:cNvSpPr>
          <p:nvPr>
            <p:ph type="sldNum" sz="quarter" idx="12"/>
          </p:nvPr>
        </p:nvSpPr>
        <p:spPr>
          <a:noFill/>
        </p:spPr>
        <p:txBody>
          <a:bodyPr/>
          <a:lstStyle/>
          <a:p>
            <a:fld id="{BE27A037-B5C3-4EA8-AFB1-FB76916EAF29}" type="slidenum">
              <a:rPr lang="en-US" smtClean="0"/>
              <a:pPr/>
              <a:t>71</a:t>
            </a:fld>
            <a:endParaRPr lang="en-US" smtClean="0"/>
          </a:p>
        </p:txBody>
      </p:sp>
      <p:sp>
        <p:nvSpPr>
          <p:cNvPr id="72707" name="Rectangle 2"/>
          <p:cNvSpPr>
            <a:spLocks noGrp="1" noChangeArrowheads="1"/>
          </p:cNvSpPr>
          <p:nvPr>
            <p:ph sz="half" idx="4294967295"/>
          </p:nvPr>
        </p:nvSpPr>
        <p:spPr>
          <a:xfrm>
            <a:off x="0" y="381000"/>
            <a:ext cx="3352800" cy="5745163"/>
          </a:xfrm>
          <a:solidFill>
            <a:schemeClr val="accent1"/>
          </a:solidFill>
        </p:spPr>
        <p:txBody>
          <a:bodyPr/>
          <a:lstStyle/>
          <a:p>
            <a:pPr eaLnBrk="1" hangingPunct="1">
              <a:lnSpc>
                <a:spcPct val="80000"/>
              </a:lnSpc>
              <a:buFontTx/>
              <a:buNone/>
            </a:pPr>
            <a:r>
              <a:rPr lang="en-US" sz="2400" i="1" dirty="0" smtClean="0">
                <a:solidFill>
                  <a:schemeClr val="bg1"/>
                </a:solidFill>
                <a:cs typeface="Arial" charset="0"/>
              </a:rPr>
              <a:t>sentence</a:t>
            </a:r>
            <a:r>
              <a:rPr lang="en-US" sz="2400" dirty="0" smtClean="0">
                <a:solidFill>
                  <a:schemeClr val="bg1"/>
                </a:solidFill>
                <a:cs typeface="Arial" charset="0"/>
              </a:rPr>
              <a:t> ::= </a:t>
            </a:r>
            <a:r>
              <a:rPr lang="en-US" sz="2400" i="1" dirty="0" err="1" smtClean="0">
                <a:solidFill>
                  <a:schemeClr val="bg1"/>
                </a:solidFill>
                <a:cs typeface="Arial" charset="0"/>
              </a:rPr>
              <a:t>noun_phrase</a:t>
            </a:r>
            <a:r>
              <a:rPr lang="en-US" sz="2400" i="1" dirty="0" smtClean="0">
                <a:solidFill>
                  <a:schemeClr val="bg1"/>
                </a:solidFill>
                <a:cs typeface="Arial" charset="0"/>
              </a:rPr>
              <a:t> </a:t>
            </a:r>
            <a:r>
              <a:rPr lang="en-US" sz="2400" i="1" dirty="0" err="1" smtClean="0">
                <a:solidFill>
                  <a:schemeClr val="bg1"/>
                </a:solidFill>
                <a:cs typeface="Arial" charset="0"/>
              </a:rPr>
              <a:t>verb_phrase</a:t>
            </a:r>
            <a:endParaRPr lang="en-US" sz="2400" i="1" dirty="0" smtClean="0">
              <a:solidFill>
                <a:schemeClr val="bg1"/>
              </a:solidFill>
              <a:cs typeface="Arial" charset="0"/>
            </a:endParaRPr>
          </a:p>
          <a:p>
            <a:pPr eaLnBrk="1" hangingPunct="1">
              <a:lnSpc>
                <a:spcPct val="80000"/>
              </a:lnSpc>
              <a:buFontTx/>
              <a:buNone/>
            </a:pPr>
            <a:r>
              <a:rPr lang="en-US" sz="2400" i="1" dirty="0" err="1" smtClean="0">
                <a:solidFill>
                  <a:schemeClr val="bg1"/>
                </a:solidFill>
                <a:cs typeface="Arial" charset="0"/>
              </a:rPr>
              <a:t>noun_phrase</a:t>
            </a:r>
            <a:r>
              <a:rPr lang="en-US" sz="2400" dirty="0" smtClean="0">
                <a:solidFill>
                  <a:schemeClr val="bg1"/>
                </a:solidFill>
                <a:cs typeface="Arial" charset="0"/>
              </a:rPr>
              <a:t> ::= </a:t>
            </a:r>
            <a:r>
              <a:rPr lang="en-US" sz="2400" i="1" dirty="0" smtClean="0">
                <a:solidFill>
                  <a:schemeClr val="bg1"/>
                </a:solidFill>
                <a:cs typeface="Arial" charset="0"/>
              </a:rPr>
              <a:t>determiner noun</a:t>
            </a:r>
          </a:p>
          <a:p>
            <a:pPr eaLnBrk="1" hangingPunct="1">
              <a:lnSpc>
                <a:spcPct val="80000"/>
              </a:lnSpc>
              <a:buFontTx/>
              <a:buNone/>
            </a:pPr>
            <a:r>
              <a:rPr lang="en-US" sz="2400" i="1" dirty="0" err="1" smtClean="0">
                <a:solidFill>
                  <a:schemeClr val="bg1"/>
                </a:solidFill>
                <a:cs typeface="Arial" charset="0"/>
              </a:rPr>
              <a:t>verb_phrase</a:t>
            </a:r>
            <a:r>
              <a:rPr lang="en-US" sz="2400" dirty="0" smtClean="0">
                <a:solidFill>
                  <a:schemeClr val="bg1"/>
                </a:solidFill>
                <a:cs typeface="Arial" charset="0"/>
              </a:rPr>
              <a:t> ::= </a:t>
            </a:r>
            <a:r>
              <a:rPr lang="en-US" sz="2400" i="1" dirty="0" err="1" smtClean="0">
                <a:solidFill>
                  <a:schemeClr val="bg1"/>
                </a:solidFill>
                <a:cs typeface="Arial" charset="0"/>
              </a:rPr>
              <a:t>transitive_verb</a:t>
            </a:r>
            <a:r>
              <a:rPr lang="en-US" sz="2400" i="1" dirty="0" smtClean="0">
                <a:solidFill>
                  <a:schemeClr val="bg1"/>
                </a:solidFill>
                <a:cs typeface="Arial" charset="0"/>
              </a:rPr>
              <a:t> </a:t>
            </a:r>
            <a:r>
              <a:rPr lang="en-US" sz="2400" i="1" dirty="0" err="1" smtClean="0">
                <a:solidFill>
                  <a:schemeClr val="bg1"/>
                </a:solidFill>
                <a:cs typeface="Arial" charset="0"/>
              </a:rPr>
              <a:t>noun_phrase</a:t>
            </a:r>
            <a:endParaRPr lang="en-US" sz="2400" i="1" dirty="0" smtClean="0">
              <a:solidFill>
                <a:schemeClr val="bg1"/>
              </a:solidFill>
              <a:cs typeface="Arial" charset="0"/>
            </a:endParaRPr>
          </a:p>
          <a:p>
            <a:pPr eaLnBrk="1" hangingPunct="1">
              <a:lnSpc>
                <a:spcPct val="80000"/>
              </a:lnSpc>
              <a:buFontTx/>
              <a:buNone/>
            </a:pPr>
            <a:r>
              <a:rPr lang="en-US" sz="2400" i="1" dirty="0" err="1" smtClean="0">
                <a:solidFill>
                  <a:schemeClr val="bg1"/>
                </a:solidFill>
                <a:cs typeface="Arial" charset="0"/>
              </a:rPr>
              <a:t>verb_phrase</a:t>
            </a:r>
            <a:r>
              <a:rPr lang="en-US" sz="2400" dirty="0" smtClean="0">
                <a:solidFill>
                  <a:schemeClr val="bg1"/>
                </a:solidFill>
                <a:cs typeface="Arial" charset="0"/>
              </a:rPr>
              <a:t> ::= </a:t>
            </a:r>
            <a:r>
              <a:rPr lang="en-US" sz="2400" i="1" dirty="0" err="1" smtClean="0">
                <a:solidFill>
                  <a:schemeClr val="bg1"/>
                </a:solidFill>
                <a:cs typeface="Arial" charset="0"/>
              </a:rPr>
              <a:t>intransitive_verb</a:t>
            </a:r>
            <a:endParaRPr lang="en-US" sz="2400" i="1" dirty="0" smtClean="0">
              <a:solidFill>
                <a:schemeClr val="bg1"/>
              </a:solidFill>
              <a:cs typeface="Arial" charset="0"/>
            </a:endParaRPr>
          </a:p>
          <a:p>
            <a:pPr eaLnBrk="1" hangingPunct="1">
              <a:lnSpc>
                <a:spcPct val="80000"/>
              </a:lnSpc>
              <a:buFontTx/>
              <a:buNone/>
            </a:pPr>
            <a:r>
              <a:rPr lang="en-US" sz="2400" i="1" dirty="0" smtClean="0">
                <a:solidFill>
                  <a:schemeClr val="bg1"/>
                </a:solidFill>
                <a:cs typeface="Arial" charset="0"/>
              </a:rPr>
              <a:t>determiner</a:t>
            </a:r>
            <a:r>
              <a:rPr lang="en-US" sz="2400" dirty="0" smtClean="0">
                <a:solidFill>
                  <a:schemeClr val="bg1"/>
                </a:solidFill>
                <a:cs typeface="Arial" charset="0"/>
              </a:rPr>
              <a:t> ::= the | a </a:t>
            </a:r>
          </a:p>
          <a:p>
            <a:pPr eaLnBrk="1" hangingPunct="1">
              <a:lnSpc>
                <a:spcPct val="80000"/>
              </a:lnSpc>
              <a:buFontTx/>
              <a:buNone/>
            </a:pPr>
            <a:r>
              <a:rPr lang="en-US" sz="2400" i="1" dirty="0" smtClean="0">
                <a:solidFill>
                  <a:schemeClr val="bg1"/>
                </a:solidFill>
                <a:cs typeface="Arial" charset="0"/>
              </a:rPr>
              <a:t>noun</a:t>
            </a:r>
            <a:r>
              <a:rPr lang="en-US" sz="2400" dirty="0" smtClean="0">
                <a:solidFill>
                  <a:schemeClr val="bg1"/>
                </a:solidFill>
                <a:cs typeface="Arial" charset="0"/>
              </a:rPr>
              <a:t> ::= giraffe | grape</a:t>
            </a:r>
          </a:p>
          <a:p>
            <a:pPr eaLnBrk="1" hangingPunct="1">
              <a:lnSpc>
                <a:spcPct val="80000"/>
              </a:lnSpc>
              <a:buFontTx/>
              <a:buNone/>
            </a:pPr>
            <a:r>
              <a:rPr lang="en-US" sz="2400" i="1" dirty="0" err="1" smtClean="0">
                <a:solidFill>
                  <a:schemeClr val="bg1"/>
                </a:solidFill>
                <a:cs typeface="Arial" charset="0"/>
              </a:rPr>
              <a:t>intransitive_verb</a:t>
            </a:r>
            <a:r>
              <a:rPr lang="en-US" sz="2400" dirty="0" smtClean="0">
                <a:solidFill>
                  <a:schemeClr val="bg1"/>
                </a:solidFill>
                <a:cs typeface="Arial" charset="0"/>
              </a:rPr>
              <a:t> ::= dreams</a:t>
            </a:r>
          </a:p>
          <a:p>
            <a:pPr eaLnBrk="1" hangingPunct="1">
              <a:lnSpc>
                <a:spcPct val="80000"/>
              </a:lnSpc>
              <a:buFontTx/>
              <a:buNone/>
            </a:pPr>
            <a:r>
              <a:rPr lang="en-US" sz="2400" i="1" dirty="0" err="1" smtClean="0">
                <a:solidFill>
                  <a:schemeClr val="bg1"/>
                </a:solidFill>
                <a:cs typeface="Arial" charset="0"/>
              </a:rPr>
              <a:t>transitive_verb</a:t>
            </a:r>
            <a:r>
              <a:rPr lang="en-US" sz="2400" dirty="0" smtClean="0">
                <a:solidFill>
                  <a:schemeClr val="bg1"/>
                </a:solidFill>
                <a:cs typeface="Arial" charset="0"/>
              </a:rPr>
              <a:t> ::= eats | dreams</a:t>
            </a:r>
          </a:p>
          <a:p>
            <a:pPr eaLnBrk="1" hangingPunct="1">
              <a:lnSpc>
                <a:spcPct val="80000"/>
              </a:lnSpc>
              <a:buFontTx/>
              <a:buNone/>
            </a:pPr>
            <a:endParaRPr lang="en-US" sz="2400" dirty="0" smtClean="0">
              <a:cs typeface="Arial" charset="0"/>
            </a:endParaRPr>
          </a:p>
          <a:p>
            <a:pPr eaLnBrk="1" hangingPunct="1">
              <a:lnSpc>
                <a:spcPct val="80000"/>
              </a:lnSpc>
              <a:buFontTx/>
              <a:buNone/>
            </a:pPr>
            <a:endParaRPr lang="en-US" sz="2400" dirty="0" smtClean="0">
              <a:cs typeface="Arial" charset="0"/>
            </a:endParaRPr>
          </a:p>
          <a:p>
            <a:pPr eaLnBrk="1" hangingPunct="1">
              <a:lnSpc>
                <a:spcPct val="80000"/>
              </a:lnSpc>
              <a:buFontTx/>
              <a:buNone/>
            </a:pPr>
            <a:endParaRPr lang="en-US" sz="2000" dirty="0" smtClean="0">
              <a:cs typeface="Arial" charset="0"/>
            </a:endParaRPr>
          </a:p>
          <a:p>
            <a:pPr eaLnBrk="1" hangingPunct="1">
              <a:lnSpc>
                <a:spcPct val="80000"/>
              </a:lnSpc>
              <a:buFontTx/>
              <a:buNone/>
            </a:pPr>
            <a:endParaRPr lang="en-US" sz="2000" dirty="0" smtClean="0">
              <a:cs typeface="Arial" charset="0"/>
            </a:endParaRPr>
          </a:p>
          <a:p>
            <a:pPr eaLnBrk="1" hangingPunct="1">
              <a:lnSpc>
                <a:spcPct val="80000"/>
              </a:lnSpc>
              <a:buFontTx/>
              <a:buNone/>
            </a:pPr>
            <a:endParaRPr lang="en-US" sz="2000" dirty="0" smtClean="0">
              <a:cs typeface="Arial" charset="0"/>
            </a:endParaRPr>
          </a:p>
          <a:p>
            <a:pPr eaLnBrk="1" hangingPunct="1">
              <a:lnSpc>
                <a:spcPct val="80000"/>
              </a:lnSpc>
              <a:buFontTx/>
              <a:buNone/>
            </a:pPr>
            <a:endParaRPr lang="en-US" sz="2000" dirty="0" smtClean="0">
              <a:cs typeface="Arial" charset="0"/>
            </a:endParaRPr>
          </a:p>
        </p:txBody>
      </p:sp>
      <p:sp>
        <p:nvSpPr>
          <p:cNvPr id="72708" name="Rectangle 3"/>
          <p:cNvSpPr>
            <a:spLocks noGrp="1" noChangeArrowheads="1"/>
          </p:cNvSpPr>
          <p:nvPr>
            <p:ph sz="half" idx="4294967295"/>
          </p:nvPr>
        </p:nvSpPr>
        <p:spPr>
          <a:xfrm>
            <a:off x="4495800" y="381000"/>
            <a:ext cx="4648200" cy="6096000"/>
          </a:xfrm>
        </p:spPr>
        <p:txBody>
          <a:bodyPr/>
          <a:lstStyle/>
          <a:p>
            <a:pPr eaLnBrk="1" hangingPunct="1">
              <a:buFontTx/>
              <a:buNone/>
            </a:pPr>
            <a:r>
              <a:rPr lang="en-US" sz="2000" smtClean="0"/>
              <a:t>s(X,Y) :- np(X,U),vp(U,Y).</a:t>
            </a:r>
          </a:p>
          <a:p>
            <a:pPr eaLnBrk="1" hangingPunct="1">
              <a:buFontTx/>
              <a:buNone/>
            </a:pPr>
            <a:endParaRPr lang="en-US" sz="2000" smtClean="0"/>
          </a:p>
          <a:p>
            <a:pPr eaLnBrk="1" hangingPunct="1">
              <a:buFontTx/>
              <a:buNone/>
            </a:pPr>
            <a:r>
              <a:rPr lang="en-US" sz="2000" smtClean="0"/>
              <a:t>np(X,Y) :- det(X,U), n(U,Y).</a:t>
            </a:r>
          </a:p>
          <a:p>
            <a:pPr eaLnBrk="1" hangingPunct="1">
              <a:buFontTx/>
              <a:buNone/>
            </a:pPr>
            <a:endParaRPr lang="en-US" sz="2000" smtClean="0"/>
          </a:p>
          <a:p>
            <a:pPr eaLnBrk="1" hangingPunct="1">
              <a:buFontTx/>
              <a:buNone/>
            </a:pPr>
            <a:r>
              <a:rPr lang="en-US" sz="2000" smtClean="0"/>
              <a:t>vp(X,Y) :- iv(X,Y).</a:t>
            </a:r>
          </a:p>
          <a:p>
            <a:pPr eaLnBrk="1" hangingPunct="1">
              <a:buFontTx/>
              <a:buNone/>
            </a:pPr>
            <a:r>
              <a:rPr lang="en-US" sz="2000" smtClean="0"/>
              <a:t>vp(X,Y) :- tv(X,Y), np(U,Y).</a:t>
            </a:r>
          </a:p>
          <a:p>
            <a:pPr eaLnBrk="1" hangingPunct="1">
              <a:buFontTx/>
              <a:buNone/>
            </a:pPr>
            <a:endParaRPr lang="en-US" sz="2000" smtClean="0"/>
          </a:p>
          <a:p>
            <a:pPr eaLnBrk="1" hangingPunct="1">
              <a:buFontTx/>
              <a:buNone/>
            </a:pPr>
            <a:r>
              <a:rPr lang="en-US" sz="2000" smtClean="0"/>
              <a:t>det([the|Y],Y).</a:t>
            </a:r>
          </a:p>
          <a:p>
            <a:pPr eaLnBrk="1" hangingPunct="1">
              <a:buFontTx/>
              <a:buNone/>
            </a:pPr>
            <a:r>
              <a:rPr lang="en-US" sz="2000" smtClean="0"/>
              <a:t>det([a|Y],Y).</a:t>
            </a:r>
          </a:p>
          <a:p>
            <a:pPr eaLnBrk="1" hangingPunct="1">
              <a:buFontTx/>
              <a:buNone/>
            </a:pPr>
            <a:endParaRPr lang="en-US" sz="2000" smtClean="0"/>
          </a:p>
          <a:p>
            <a:pPr eaLnBrk="1" hangingPunct="1">
              <a:buFontTx/>
              <a:buNone/>
            </a:pPr>
            <a:r>
              <a:rPr lang="en-US" sz="2000" smtClean="0"/>
              <a:t>n([giraffe|Y],Y).</a:t>
            </a:r>
          </a:p>
          <a:p>
            <a:pPr eaLnBrk="1" hangingPunct="1">
              <a:buFontTx/>
              <a:buNone/>
            </a:pPr>
            <a:r>
              <a:rPr lang="en-US" sz="2000" smtClean="0"/>
              <a:t>n([grape|Y].Y).</a:t>
            </a:r>
          </a:p>
          <a:p>
            <a:pPr eaLnBrk="1" hangingPunct="1">
              <a:buFontTx/>
              <a:buNone/>
            </a:pPr>
            <a:endParaRPr lang="en-US" sz="2000" smtClean="0"/>
          </a:p>
          <a:p>
            <a:pPr eaLnBrk="1" hangingPunct="1">
              <a:buFontTx/>
              <a:buNone/>
            </a:pPr>
            <a:r>
              <a:rPr lang="en-US" sz="2000" smtClean="0"/>
              <a:t>it([dreams | Y],Y).</a:t>
            </a:r>
          </a:p>
          <a:p>
            <a:pPr eaLnBrk="1" hangingPunct="1">
              <a:buFontTx/>
              <a:buNone/>
            </a:pPr>
            <a:endParaRPr lang="en-US" sz="2000" smtClean="0"/>
          </a:p>
          <a:p>
            <a:pPr eaLnBrk="1" hangingPunct="1">
              <a:buFontTx/>
              <a:buNone/>
            </a:pPr>
            <a:r>
              <a:rPr lang="en-US" sz="2000" smtClean="0"/>
              <a:t>tv([eats | Y], Y).</a:t>
            </a:r>
          </a:p>
          <a:p>
            <a:pPr eaLnBrk="1" hangingPunct="1">
              <a:buFontTx/>
              <a:buNone/>
            </a:pPr>
            <a:r>
              <a:rPr lang="en-US" sz="2000" smtClean="0"/>
              <a:t>tv([dreams | Y], Y).</a:t>
            </a:r>
          </a:p>
          <a:p>
            <a:pPr eaLnBrk="1" hangingPunct="1">
              <a:buFontTx/>
              <a:buNone/>
            </a:pPr>
            <a:endParaRPr lang="en-US" sz="20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idx="1"/>
          </p:nvPr>
        </p:nvSpPr>
        <p:spPr>
          <a:xfrm>
            <a:off x="457200" y="533400"/>
            <a:ext cx="8229600" cy="5592763"/>
          </a:xfrm>
        </p:spPr>
        <p:txBody>
          <a:bodyPr/>
          <a:lstStyle/>
          <a:p>
            <a:pPr eaLnBrk="1" hangingPunct="1">
              <a:lnSpc>
                <a:spcPct val="90000"/>
              </a:lnSpc>
              <a:buFontTx/>
              <a:buNone/>
            </a:pPr>
            <a:r>
              <a:rPr lang="en-US" sz="2800" smtClean="0"/>
              <a:t>?-s([the, giraffe, dreams], []).</a:t>
            </a:r>
          </a:p>
          <a:p>
            <a:pPr eaLnBrk="1" hangingPunct="1">
              <a:lnSpc>
                <a:spcPct val="90000"/>
              </a:lnSpc>
              <a:buFontTx/>
              <a:buNone/>
            </a:pPr>
            <a:r>
              <a:rPr lang="en-US" sz="2800" smtClean="0"/>
              <a:t>Yes</a:t>
            </a:r>
          </a:p>
          <a:p>
            <a:pPr eaLnBrk="1" hangingPunct="1">
              <a:lnSpc>
                <a:spcPct val="90000"/>
              </a:lnSpc>
              <a:buFontTx/>
              <a:buNone/>
            </a:pPr>
            <a:endParaRPr lang="en-US" sz="2800" smtClean="0"/>
          </a:p>
          <a:p>
            <a:pPr eaLnBrk="1" hangingPunct="1">
              <a:lnSpc>
                <a:spcPct val="90000"/>
              </a:lnSpc>
              <a:buFontTx/>
              <a:buNone/>
            </a:pPr>
            <a:r>
              <a:rPr lang="en-US" sz="2800" smtClean="0"/>
              <a:t>The relational nature of Prolog allows sentences to be generated as well as parsed.</a:t>
            </a:r>
          </a:p>
          <a:p>
            <a:pPr eaLnBrk="1" hangingPunct="1">
              <a:lnSpc>
                <a:spcPct val="90000"/>
              </a:lnSpc>
              <a:buFontTx/>
              <a:buNone/>
            </a:pPr>
            <a:endParaRPr lang="en-US" sz="2800" smtClean="0"/>
          </a:p>
          <a:p>
            <a:pPr eaLnBrk="1" hangingPunct="1">
              <a:lnSpc>
                <a:spcPct val="90000"/>
              </a:lnSpc>
              <a:buFontTx/>
              <a:buNone/>
            </a:pPr>
            <a:r>
              <a:rPr lang="en-US" sz="2800" smtClean="0"/>
              <a:t>?- s(Sentence, []).</a:t>
            </a:r>
          </a:p>
          <a:p>
            <a:pPr eaLnBrk="1" hangingPunct="1">
              <a:lnSpc>
                <a:spcPct val="90000"/>
              </a:lnSpc>
              <a:buFontTx/>
              <a:buNone/>
            </a:pPr>
            <a:r>
              <a:rPr lang="en-US" sz="2800" smtClean="0"/>
              <a:t>Sentence = [the, giraffe, dreams];</a:t>
            </a:r>
          </a:p>
          <a:p>
            <a:pPr eaLnBrk="1" hangingPunct="1">
              <a:lnSpc>
                <a:spcPct val="90000"/>
              </a:lnSpc>
              <a:buFontTx/>
              <a:buNone/>
            </a:pPr>
            <a:r>
              <a:rPr lang="en-US" sz="2800" smtClean="0"/>
              <a:t>…</a:t>
            </a:r>
          </a:p>
          <a:p>
            <a:pPr eaLnBrk="1" hangingPunct="1">
              <a:lnSpc>
                <a:spcPct val="90000"/>
              </a:lnSpc>
              <a:buFontTx/>
              <a:buNone/>
            </a:pPr>
            <a:r>
              <a:rPr lang="en-US" sz="2800" smtClean="0"/>
              <a:t>Sentence = [the, giraffe, eats, the, grape];</a:t>
            </a:r>
          </a:p>
          <a:p>
            <a:pPr eaLnBrk="1" hangingPunct="1">
              <a:lnSpc>
                <a:spcPct val="90000"/>
              </a:lnSpc>
              <a:buFontTx/>
              <a:buNone/>
            </a:pPr>
            <a:r>
              <a:rPr lang="en-US" sz="2800" smtClean="0"/>
              <a:t>… </a:t>
            </a:r>
          </a:p>
        </p:txBody>
      </p:sp>
      <p:sp>
        <p:nvSpPr>
          <p:cNvPr id="73730" name="Slide Number Placeholder 5"/>
          <p:cNvSpPr>
            <a:spLocks noGrp="1"/>
          </p:cNvSpPr>
          <p:nvPr>
            <p:ph type="sldNum" sz="quarter" idx="12"/>
          </p:nvPr>
        </p:nvSpPr>
        <p:spPr>
          <a:noFill/>
        </p:spPr>
        <p:txBody>
          <a:bodyPr/>
          <a:lstStyle/>
          <a:p>
            <a:fld id="{0DE05FD9-729B-4AAE-B03D-DF5324F35DA2}" type="slidenum">
              <a:rPr lang="en-US" smtClean="0"/>
              <a:pPr/>
              <a:t>72</a:t>
            </a:fld>
            <a:endParaRPr lang="en-US"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noChangeArrowheads="1"/>
          </p:cNvSpPr>
          <p:nvPr>
            <p:ph idx="1"/>
          </p:nvPr>
        </p:nvSpPr>
        <p:spPr>
          <a:xfrm>
            <a:off x="533400" y="1295400"/>
            <a:ext cx="8305800" cy="4876800"/>
          </a:xfrm>
        </p:spPr>
        <p:txBody>
          <a:bodyPr/>
          <a:lstStyle/>
          <a:p>
            <a:pPr eaLnBrk="1" hangingPunct="1">
              <a:lnSpc>
                <a:spcPct val="90000"/>
              </a:lnSpc>
            </a:pPr>
            <a:r>
              <a:rPr lang="en-US" sz="2400" dirty="0" smtClean="0"/>
              <a:t>An initiative by </a:t>
            </a:r>
            <a:r>
              <a:rPr lang="en-US" sz="2400" dirty="0" smtClean="0">
                <a:hlinkClick r:id="rId3" tooltip="Japan"/>
              </a:rPr>
              <a:t>Japan</a:t>
            </a:r>
            <a:r>
              <a:rPr lang="en-US" sz="2400" dirty="0" smtClean="0"/>
              <a:t>'s </a:t>
            </a:r>
            <a:r>
              <a:rPr lang="en-US" sz="2400" dirty="0" smtClean="0">
                <a:hlinkClick r:id="rId4" tooltip="Ministry of International Trade and Industry"/>
              </a:rPr>
              <a:t>Ministry of International Trade and Industry</a:t>
            </a:r>
            <a:r>
              <a:rPr lang="en-US" sz="2400" dirty="0" smtClean="0"/>
              <a:t>, begun in </a:t>
            </a:r>
            <a:r>
              <a:rPr lang="en-US" sz="2400" dirty="0" smtClean="0">
                <a:hlinkClick r:id="rId5" tooltip="1982"/>
              </a:rPr>
              <a:t>1982</a:t>
            </a:r>
            <a:r>
              <a:rPr lang="en-US" sz="2400" dirty="0" smtClean="0"/>
              <a:t>, </a:t>
            </a:r>
          </a:p>
          <a:p>
            <a:pPr lvl="1" eaLnBrk="1" hangingPunct="1">
              <a:lnSpc>
                <a:spcPct val="90000"/>
              </a:lnSpc>
            </a:pPr>
            <a:r>
              <a:rPr lang="en-US" sz="2000" dirty="0" smtClean="0"/>
              <a:t>to create a "fifth generation computer" </a:t>
            </a:r>
          </a:p>
          <a:p>
            <a:pPr lvl="1" eaLnBrk="1" hangingPunct="1">
              <a:lnSpc>
                <a:spcPct val="90000"/>
              </a:lnSpc>
            </a:pPr>
            <a:r>
              <a:rPr lang="en-US" sz="2000" dirty="0" smtClean="0"/>
              <a:t>to perform much calculation utilizing </a:t>
            </a:r>
            <a:r>
              <a:rPr lang="en-US" sz="2000" dirty="0" smtClean="0">
                <a:hlinkClick r:id="rId6" tooltip="Massive parallelism"/>
              </a:rPr>
              <a:t>massive parallelism</a:t>
            </a:r>
            <a:r>
              <a:rPr lang="en-US" sz="2000" dirty="0" smtClean="0"/>
              <a:t>. </a:t>
            </a:r>
          </a:p>
          <a:p>
            <a:pPr eaLnBrk="1" hangingPunct="1">
              <a:lnSpc>
                <a:spcPct val="90000"/>
              </a:lnSpc>
            </a:pPr>
            <a:r>
              <a:rPr lang="en-US" sz="2400" dirty="0" smtClean="0"/>
              <a:t>The term </a:t>
            </a:r>
            <a:r>
              <a:rPr lang="en-US" sz="2400" i="1" dirty="0" smtClean="0"/>
              <a:t>fifth generation</a:t>
            </a:r>
            <a:r>
              <a:rPr lang="en-US" sz="2400" dirty="0" smtClean="0"/>
              <a:t> was intended to convey the system as being a leap beyond existing machines. </a:t>
            </a:r>
          </a:p>
          <a:p>
            <a:pPr lvl="1" eaLnBrk="1" hangingPunct="1">
              <a:lnSpc>
                <a:spcPct val="90000"/>
              </a:lnSpc>
            </a:pPr>
            <a:r>
              <a:rPr lang="en-US" sz="2000" dirty="0" smtClean="0"/>
              <a:t>first generation:  vacuum tubes</a:t>
            </a:r>
          </a:p>
          <a:p>
            <a:pPr lvl="1" eaLnBrk="1" hangingPunct="1">
              <a:lnSpc>
                <a:spcPct val="90000"/>
              </a:lnSpc>
            </a:pPr>
            <a:r>
              <a:rPr lang="en-US" sz="2000" dirty="0" smtClean="0"/>
              <a:t>second generation: transistors and diodes</a:t>
            </a:r>
          </a:p>
          <a:p>
            <a:pPr lvl="1" eaLnBrk="1" hangingPunct="1">
              <a:lnSpc>
                <a:spcPct val="90000"/>
              </a:lnSpc>
            </a:pPr>
            <a:r>
              <a:rPr lang="en-US" sz="2000" dirty="0" smtClean="0"/>
              <a:t>third generation: integrated circuits</a:t>
            </a:r>
          </a:p>
          <a:p>
            <a:pPr lvl="1" eaLnBrk="1" hangingPunct="1">
              <a:lnSpc>
                <a:spcPct val="90000"/>
              </a:lnSpc>
            </a:pPr>
            <a:r>
              <a:rPr lang="en-US" sz="2000" dirty="0" smtClean="0"/>
              <a:t>fourth generation: microprocessors</a:t>
            </a:r>
          </a:p>
          <a:p>
            <a:pPr lvl="1" eaLnBrk="1" hangingPunct="1">
              <a:lnSpc>
                <a:spcPct val="90000"/>
              </a:lnSpc>
            </a:pPr>
            <a:r>
              <a:rPr lang="en-US" sz="2000" dirty="0" smtClean="0"/>
              <a:t>fifth generation:  rather than increasing the number of logic elements in a single CPU, the fifth generation, it was widely believed at the time, would instead turn to massive numbers of CPUs for added performance.</a:t>
            </a:r>
          </a:p>
        </p:txBody>
      </p:sp>
      <p:sp>
        <p:nvSpPr>
          <p:cNvPr id="74754" name="Slide Number Placeholder 5"/>
          <p:cNvSpPr>
            <a:spLocks noGrp="1"/>
          </p:cNvSpPr>
          <p:nvPr>
            <p:ph type="sldNum" sz="quarter" idx="12"/>
          </p:nvPr>
        </p:nvSpPr>
        <p:spPr>
          <a:noFill/>
        </p:spPr>
        <p:txBody>
          <a:bodyPr/>
          <a:lstStyle/>
          <a:p>
            <a:fld id="{6F3D74DF-49F0-427A-A5E2-24A6ADCFEB20}" type="slidenum">
              <a:rPr lang="en-US" smtClean="0"/>
              <a:pPr/>
              <a:t>73</a:t>
            </a:fld>
            <a:endParaRPr lang="en-US" smtClean="0"/>
          </a:p>
        </p:txBody>
      </p:sp>
      <p:sp>
        <p:nvSpPr>
          <p:cNvPr id="74755" name="Rectangle 2"/>
          <p:cNvSpPr>
            <a:spLocks noGrp="1" noChangeArrowheads="1"/>
          </p:cNvSpPr>
          <p:nvPr>
            <p:ph type="title"/>
          </p:nvPr>
        </p:nvSpPr>
        <p:spPr/>
        <p:txBody>
          <a:bodyPr>
            <a:normAutofit fontScale="90000"/>
          </a:bodyPr>
          <a:lstStyle/>
          <a:p>
            <a:pPr eaLnBrk="1" hangingPunct="1"/>
            <a:r>
              <a:rPr lang="en-US" dirty="0" smtClean="0"/>
              <a:t>5</a:t>
            </a:r>
            <a:r>
              <a:rPr lang="en-US" baseline="30000" dirty="0" smtClean="0"/>
              <a:t>th</a:t>
            </a:r>
            <a:r>
              <a:rPr lang="en-US" dirty="0" smtClean="0"/>
              <a:t> Generation Computing Project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idx="1"/>
          </p:nvPr>
        </p:nvSpPr>
        <p:spPr>
          <a:xfrm>
            <a:off x="457200" y="609600"/>
            <a:ext cx="8229600" cy="5516563"/>
          </a:xfrm>
        </p:spPr>
        <p:txBody>
          <a:bodyPr/>
          <a:lstStyle/>
          <a:p>
            <a:pPr eaLnBrk="1" hangingPunct="1"/>
            <a:r>
              <a:rPr lang="en-US" smtClean="0"/>
              <a:t>Ideas:</a:t>
            </a:r>
          </a:p>
          <a:p>
            <a:pPr lvl="1" eaLnBrk="1" hangingPunct="1"/>
            <a:r>
              <a:rPr lang="en-US" smtClean="0"/>
              <a:t> massively parallel computer </a:t>
            </a:r>
          </a:p>
          <a:p>
            <a:pPr lvl="1" eaLnBrk="1" hangingPunct="1"/>
            <a:r>
              <a:rPr lang="en-US" smtClean="0"/>
              <a:t>running on top of massive databases (as opposed to a traditional file system) </a:t>
            </a:r>
          </a:p>
          <a:p>
            <a:pPr lvl="1" eaLnBrk="1" hangingPunct="1"/>
            <a:r>
              <a:rPr lang="en-US" smtClean="0"/>
              <a:t>using a logic programming language</a:t>
            </a:r>
          </a:p>
          <a:p>
            <a:pPr eaLnBrk="1" hangingPunct="1"/>
            <a:r>
              <a:rPr lang="en-US" smtClean="0"/>
              <a:t>Consortium of government and industry</a:t>
            </a:r>
          </a:p>
          <a:p>
            <a:pPr eaLnBrk="1" hangingPunct="1"/>
            <a:r>
              <a:rPr lang="en-US" smtClean="0"/>
              <a:t>US and Europe created MCC and Esprit respectively, to try to compete.  </a:t>
            </a:r>
          </a:p>
        </p:txBody>
      </p:sp>
      <p:sp>
        <p:nvSpPr>
          <p:cNvPr id="75778" name="Slide Number Placeholder 5"/>
          <p:cNvSpPr>
            <a:spLocks noGrp="1"/>
          </p:cNvSpPr>
          <p:nvPr>
            <p:ph type="sldNum" sz="quarter" idx="12"/>
          </p:nvPr>
        </p:nvSpPr>
        <p:spPr>
          <a:noFill/>
        </p:spPr>
        <p:txBody>
          <a:bodyPr/>
          <a:lstStyle/>
          <a:p>
            <a:fld id="{38B47FA6-E509-47F0-AA52-7219EA015AA6}" type="slidenum">
              <a:rPr lang="en-US" smtClean="0"/>
              <a:pPr/>
              <a:t>74</a:t>
            </a:fld>
            <a:endParaRPr 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idx="1"/>
          </p:nvPr>
        </p:nvSpPr>
        <p:spPr>
          <a:xfrm>
            <a:off x="457200" y="457200"/>
            <a:ext cx="8229600" cy="5668963"/>
          </a:xfrm>
        </p:spPr>
        <p:txBody>
          <a:bodyPr/>
          <a:lstStyle/>
          <a:p>
            <a:pPr eaLnBrk="1" hangingPunct="1"/>
            <a:r>
              <a:rPr lang="en-US" smtClean="0"/>
              <a:t>In principle, logic programming is just searching an and-or tree.</a:t>
            </a:r>
          </a:p>
          <a:p>
            <a:pPr lvl="1" eaLnBrk="1" hangingPunct="1"/>
            <a:r>
              <a:rPr lang="en-US" smtClean="0"/>
              <a:t>This can, in principle, be done in parallel</a:t>
            </a:r>
          </a:p>
          <a:p>
            <a:pPr lvl="1" eaLnBrk="1" hangingPunct="1"/>
            <a:r>
              <a:rPr lang="en-US" smtClean="0"/>
              <a:t>Sequential ordering important for Prolog semantics, so new logic programming language had to be developed.</a:t>
            </a:r>
          </a:p>
          <a:p>
            <a:pPr lvl="1" eaLnBrk="1" hangingPunct="1"/>
            <a:r>
              <a:rPr lang="en-US" smtClean="0"/>
              <a:t>Never achieved a good solution</a:t>
            </a:r>
          </a:p>
          <a:p>
            <a:pPr eaLnBrk="1" hangingPunct="1"/>
            <a:r>
              <a:rPr lang="en-US" smtClean="0"/>
              <a:t>CPU speed increased so fast that the parallel solution couldn’t compete.</a:t>
            </a:r>
          </a:p>
          <a:p>
            <a:pPr eaLnBrk="1" hangingPunct="1"/>
            <a:r>
              <a:rPr lang="en-US" smtClean="0"/>
              <a:t>The world moved to the internet rather than large centralized databases.</a:t>
            </a:r>
          </a:p>
          <a:p>
            <a:pPr eaLnBrk="1" hangingPunct="1"/>
            <a:endParaRPr lang="en-US" smtClean="0"/>
          </a:p>
        </p:txBody>
      </p:sp>
      <p:sp>
        <p:nvSpPr>
          <p:cNvPr id="76802" name="Slide Number Placeholder 5"/>
          <p:cNvSpPr>
            <a:spLocks noGrp="1"/>
          </p:cNvSpPr>
          <p:nvPr>
            <p:ph type="sldNum" sz="quarter" idx="12"/>
          </p:nvPr>
        </p:nvSpPr>
        <p:spPr>
          <a:noFill/>
        </p:spPr>
        <p:txBody>
          <a:bodyPr/>
          <a:lstStyle/>
          <a:p>
            <a:fld id="{C3FB46F9-53AE-40DC-9D50-4AA26115D71C}" type="slidenum">
              <a:rPr lang="en-US" smtClean="0"/>
              <a:pPr/>
              <a:t>75</a:t>
            </a:fld>
            <a:endParaRPr 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idx="1"/>
          </p:nvPr>
        </p:nvSpPr>
        <p:spPr>
          <a:xfrm>
            <a:off x="457200" y="533400"/>
            <a:ext cx="8229600" cy="5592763"/>
          </a:xfrm>
        </p:spPr>
        <p:txBody>
          <a:bodyPr/>
          <a:lstStyle/>
          <a:p>
            <a:pPr eaLnBrk="1" hangingPunct="1"/>
            <a:r>
              <a:rPr lang="en-US" sz="2800" smtClean="0"/>
              <a:t>5</a:t>
            </a:r>
            <a:r>
              <a:rPr lang="en-US" sz="2800" baseline="30000" smtClean="0"/>
              <a:t>th</a:t>
            </a:r>
            <a:r>
              <a:rPr lang="en-US" sz="2800" smtClean="0"/>
              <a:t> generation project burned through 50 billion yen over 10 years</a:t>
            </a:r>
          </a:p>
          <a:p>
            <a:pPr eaLnBrk="1" hangingPunct="1"/>
            <a:r>
              <a:rPr lang="en-US" sz="2800" smtClean="0"/>
              <a:t>Is considered a complete failure.</a:t>
            </a:r>
          </a:p>
          <a:p>
            <a:pPr eaLnBrk="1" hangingPunct="1"/>
            <a:r>
              <a:rPr lang="en-US" sz="2800" smtClean="0"/>
              <a:t>Ironically, many of their approaches are being reinterpreted in current technologies</a:t>
            </a:r>
          </a:p>
          <a:p>
            <a:pPr lvl="1" eaLnBrk="1" hangingPunct="1"/>
            <a:r>
              <a:rPr lang="en-US" sz="2400" smtClean="0"/>
              <a:t>logic programming distributed over massive knowledge bases.  </a:t>
            </a:r>
          </a:p>
          <a:p>
            <a:pPr lvl="2" eaLnBrk="1" hangingPunct="1"/>
            <a:r>
              <a:rPr lang="en-US" sz="2000" smtClean="0"/>
              <a:t>For example OWL, the Web Ontology Language employs several layers of logic-based knowledge representation systems</a:t>
            </a:r>
          </a:p>
          <a:p>
            <a:pPr lvl="1" eaLnBrk="1" hangingPunct="1"/>
            <a:r>
              <a:rPr lang="en-US" sz="2400" smtClean="0"/>
              <a:t>many types of  parallel computing proliferate</a:t>
            </a:r>
          </a:p>
          <a:p>
            <a:pPr lvl="2" eaLnBrk="1" hangingPunct="1"/>
            <a:r>
              <a:rPr lang="en-US" sz="2000" smtClean="0"/>
              <a:t>multicore at the low-end and </a:t>
            </a:r>
          </a:p>
          <a:p>
            <a:pPr lvl="2" eaLnBrk="1" hangingPunct="1"/>
            <a:r>
              <a:rPr lang="en-US" sz="2000" smtClean="0"/>
              <a:t>massively parallel processing at the high end. </a:t>
            </a:r>
          </a:p>
        </p:txBody>
      </p:sp>
      <p:sp>
        <p:nvSpPr>
          <p:cNvPr id="77826" name="Slide Number Placeholder 5"/>
          <p:cNvSpPr>
            <a:spLocks noGrp="1"/>
          </p:cNvSpPr>
          <p:nvPr>
            <p:ph type="sldNum" sz="quarter" idx="12"/>
          </p:nvPr>
        </p:nvSpPr>
        <p:spPr>
          <a:noFill/>
        </p:spPr>
        <p:txBody>
          <a:bodyPr/>
          <a:lstStyle/>
          <a:p>
            <a:fld id="{A96C61BF-6A96-46A9-BA6D-5EEF1D3949A5}" type="slidenum">
              <a:rPr lang="en-US" smtClean="0"/>
              <a:pPr/>
              <a:t>76</a:t>
            </a:fld>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381000"/>
            <a:ext cx="8229600" cy="6172200"/>
          </a:xfrm>
        </p:spPr>
        <p:txBody>
          <a:bodyPr/>
          <a:lstStyle/>
          <a:p>
            <a:pPr eaLnBrk="1" hangingPunct="1">
              <a:lnSpc>
                <a:spcPct val="90000"/>
              </a:lnSpc>
            </a:pPr>
            <a:r>
              <a:rPr lang="en-US" sz="2400" smtClean="0"/>
              <a:t>A database is constructed out of facts and rules</a:t>
            </a:r>
          </a:p>
          <a:p>
            <a:pPr lvl="1" eaLnBrk="1" hangingPunct="1">
              <a:lnSpc>
                <a:spcPct val="90000"/>
              </a:lnSpc>
            </a:pPr>
            <a:r>
              <a:rPr lang="en-US" sz="2000" smtClean="0"/>
              <a:t>constants representing people:  tom,dick,harry, jane, judy, mary</a:t>
            </a:r>
          </a:p>
          <a:p>
            <a:pPr lvl="1" eaLnBrk="1" hangingPunct="1">
              <a:lnSpc>
                <a:spcPct val="90000"/>
              </a:lnSpc>
            </a:pPr>
            <a:r>
              <a:rPr lang="en-US" sz="2000" smtClean="0"/>
              <a:t>predicates:  fatherOf, motherOf, parentOf, grandparentOf, siblingOf</a:t>
            </a:r>
          </a:p>
          <a:p>
            <a:pPr eaLnBrk="1" hangingPunct="1">
              <a:lnSpc>
                <a:spcPct val="90000"/>
              </a:lnSpc>
              <a:buFontTx/>
              <a:buNone/>
            </a:pPr>
            <a:endParaRPr lang="en-US" sz="2400" smtClean="0"/>
          </a:p>
          <a:p>
            <a:pPr eaLnBrk="1" hangingPunct="1">
              <a:lnSpc>
                <a:spcPct val="90000"/>
              </a:lnSpc>
              <a:buFontTx/>
              <a:buNone/>
            </a:pPr>
            <a:r>
              <a:rPr lang="en-US" sz="2400" smtClean="0"/>
              <a:t>Facts:</a:t>
            </a:r>
          </a:p>
          <a:p>
            <a:pPr eaLnBrk="1" hangingPunct="1">
              <a:lnSpc>
                <a:spcPct val="90000"/>
              </a:lnSpc>
              <a:buFontTx/>
              <a:buNone/>
            </a:pPr>
            <a:r>
              <a:rPr lang="en-US" sz="2400" smtClean="0">
                <a:solidFill>
                  <a:srgbClr val="0066FF"/>
                </a:solidFill>
              </a:rPr>
              <a:t>fatherOf(tom,dick).   </a:t>
            </a:r>
            <a:r>
              <a:rPr lang="en-US" sz="2400" smtClean="0">
                <a:solidFill>
                  <a:schemeClr val="hlink"/>
                </a:solidFill>
              </a:rPr>
              <a:t>%read “the father of tom is dick”</a:t>
            </a:r>
          </a:p>
          <a:p>
            <a:pPr eaLnBrk="1" hangingPunct="1">
              <a:lnSpc>
                <a:spcPct val="90000"/>
              </a:lnSpc>
              <a:buFontTx/>
              <a:buNone/>
            </a:pPr>
            <a:r>
              <a:rPr lang="en-US" sz="2400" smtClean="0">
                <a:solidFill>
                  <a:srgbClr val="0066FF"/>
                </a:solidFill>
              </a:rPr>
              <a:t>fatherOf(dick,harry).</a:t>
            </a:r>
          </a:p>
          <a:p>
            <a:pPr eaLnBrk="1" hangingPunct="1">
              <a:lnSpc>
                <a:spcPct val="90000"/>
              </a:lnSpc>
              <a:buFontTx/>
              <a:buNone/>
            </a:pPr>
            <a:r>
              <a:rPr lang="en-US" sz="2400" smtClean="0">
                <a:solidFill>
                  <a:srgbClr val="0066FF"/>
                </a:solidFill>
              </a:rPr>
              <a:t>fatherOf(jane,harry).</a:t>
            </a:r>
          </a:p>
          <a:p>
            <a:pPr eaLnBrk="1" hangingPunct="1">
              <a:lnSpc>
                <a:spcPct val="90000"/>
              </a:lnSpc>
              <a:buFontTx/>
              <a:buNone/>
            </a:pPr>
            <a:r>
              <a:rPr lang="en-US" sz="2400" smtClean="0">
                <a:solidFill>
                  <a:srgbClr val="0066FF"/>
                </a:solidFill>
              </a:rPr>
              <a:t>motherOf(tom,judy).</a:t>
            </a:r>
          </a:p>
          <a:p>
            <a:pPr eaLnBrk="1" hangingPunct="1">
              <a:lnSpc>
                <a:spcPct val="90000"/>
              </a:lnSpc>
              <a:buFontTx/>
              <a:buNone/>
            </a:pPr>
            <a:r>
              <a:rPr lang="en-US" sz="2400" smtClean="0">
                <a:solidFill>
                  <a:srgbClr val="0066FF"/>
                </a:solidFill>
              </a:rPr>
              <a:t>motherOf(dick,mary).</a:t>
            </a:r>
          </a:p>
          <a:p>
            <a:pPr eaLnBrk="1" hangingPunct="1">
              <a:lnSpc>
                <a:spcPct val="90000"/>
              </a:lnSpc>
              <a:buFontTx/>
              <a:buNone/>
            </a:pPr>
            <a:r>
              <a:rPr lang="en-US" sz="2400" smtClean="0">
                <a:solidFill>
                  <a:srgbClr val="0066FF"/>
                </a:solidFill>
              </a:rPr>
              <a:t>motherOf(jane,mary).</a:t>
            </a:r>
            <a:r>
              <a:rPr lang="en-US" sz="2400" smtClean="0"/>
              <a:t>   </a:t>
            </a:r>
          </a:p>
          <a:p>
            <a:pPr eaLnBrk="1" hangingPunct="1">
              <a:lnSpc>
                <a:spcPct val="90000"/>
              </a:lnSpc>
              <a:buFontTx/>
              <a:buNone/>
            </a:pPr>
            <a:r>
              <a:rPr lang="en-US" sz="2400" smtClean="0">
                <a:solidFill>
                  <a:schemeClr val="hlink"/>
                </a:solidFill>
              </a:rPr>
              <a:t>%period terminates facts and rules, </a:t>
            </a:r>
          </a:p>
          <a:p>
            <a:pPr eaLnBrk="1" hangingPunct="1">
              <a:lnSpc>
                <a:spcPct val="90000"/>
              </a:lnSpc>
              <a:buFontTx/>
              <a:buNone/>
            </a:pPr>
            <a:r>
              <a:rPr lang="en-US" sz="2400" smtClean="0">
                <a:solidFill>
                  <a:schemeClr val="hlink"/>
                </a:solidFill>
              </a:rPr>
              <a:t>%which may use more than one line</a:t>
            </a:r>
          </a:p>
        </p:txBody>
      </p:sp>
      <p:sp>
        <p:nvSpPr>
          <p:cNvPr id="8194" name="Slide Number Placeholder 5"/>
          <p:cNvSpPr>
            <a:spLocks noGrp="1"/>
          </p:cNvSpPr>
          <p:nvPr>
            <p:ph type="sldNum" sz="quarter" idx="12"/>
          </p:nvPr>
        </p:nvSpPr>
        <p:spPr>
          <a:noFill/>
        </p:spPr>
        <p:txBody>
          <a:bodyPr/>
          <a:lstStyle/>
          <a:p>
            <a:fld id="{4E50F717-07F1-4306-B921-B1C9C23BD828}" type="slidenum">
              <a:rPr lang="en-US" smtClean="0"/>
              <a:pPr/>
              <a:t>8</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609600"/>
            <a:ext cx="8229600" cy="5516563"/>
          </a:xfrm>
        </p:spPr>
        <p:txBody>
          <a:bodyPr/>
          <a:lstStyle/>
          <a:p>
            <a:pPr eaLnBrk="1" hangingPunct="1"/>
            <a:r>
              <a:rPr lang="en-US" smtClean="0"/>
              <a:t>While we choose the facts to have some interpretation, to Prolog, they are just structural building blocks with no meaning except the explicitly stated relationships</a:t>
            </a:r>
          </a:p>
          <a:p>
            <a:pPr eaLnBrk="1" hangingPunct="1"/>
            <a:r>
              <a:rPr lang="en-US" smtClean="0"/>
              <a:t>We can think of fatherOf(tom,dick) as a predicate asserting that tom is the father of dick, or a data structure (tree) where the functor fatherOf is the root, and tom and dick are children.</a:t>
            </a:r>
          </a:p>
          <a:p>
            <a:pPr eaLnBrk="1" hangingPunct="1">
              <a:buFontTx/>
              <a:buNone/>
            </a:pPr>
            <a:endParaRPr lang="en-US" smtClean="0"/>
          </a:p>
        </p:txBody>
      </p:sp>
      <p:sp>
        <p:nvSpPr>
          <p:cNvPr id="9218" name="Slide Number Placeholder 5"/>
          <p:cNvSpPr>
            <a:spLocks noGrp="1"/>
          </p:cNvSpPr>
          <p:nvPr>
            <p:ph type="sldNum" sz="quarter" idx="12"/>
          </p:nvPr>
        </p:nvSpPr>
        <p:spPr>
          <a:noFill/>
        </p:spPr>
        <p:txBody>
          <a:bodyPr/>
          <a:lstStyle/>
          <a:p>
            <a:fld id="{1112025E-3ECE-4CCA-8299-3EEB09520995}" type="slidenum">
              <a:rPr lang="en-US" smtClean="0"/>
              <a:pPr/>
              <a:t>9</a:t>
            </a:fld>
            <a:endParaRPr lang="en-US"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12332</TotalTime>
  <Words>4017</Words>
  <Application>Microsoft Office PowerPoint</Application>
  <PresentationFormat>On-screen Show (4:3)</PresentationFormat>
  <Paragraphs>944</Paragraphs>
  <Slides>76</Slides>
  <Notes>11</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Concourse</vt:lpstr>
      <vt:lpstr>COP5556 Programming Language Principles</vt:lpstr>
      <vt:lpstr>Reading</vt:lpstr>
      <vt:lpstr>Logic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Theoretical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manipulation</vt:lpstr>
      <vt:lpstr>PowerPoint Presentation</vt:lpstr>
      <vt:lpstr>PowerPoint Presentation</vt:lpstr>
      <vt:lpstr>PowerPoint Presentation</vt:lpstr>
      <vt:lpstr>Example:  Natural language processing</vt:lpstr>
      <vt:lpstr>PowerPoint Presentation</vt:lpstr>
      <vt:lpstr>PowerPoint Presentation</vt:lpstr>
      <vt:lpstr>PowerPoint Presentation</vt:lpstr>
      <vt:lpstr>5th Generation Computing Project</vt:lpstr>
      <vt:lpstr>PowerPoint Presentation</vt:lpstr>
      <vt:lpstr>PowerPoint Presentation</vt:lpstr>
      <vt:lpstr>PowerPoint Presentation</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37</dc:title>
  <dc:creator>CISE DEPT</dc:creator>
  <cp:lastModifiedBy>Beverly Sanders</cp:lastModifiedBy>
  <cp:revision>28</cp:revision>
  <dcterms:created xsi:type="dcterms:W3CDTF">2006-11-27T14:30:26Z</dcterms:created>
  <dcterms:modified xsi:type="dcterms:W3CDTF">2017-04-14T13:36:58Z</dcterms:modified>
</cp:coreProperties>
</file>