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126"/>
  </p:notesMasterIdLst>
  <p:handoutMasterIdLst>
    <p:handoutMasterId r:id="rId127"/>
  </p:handoutMasterIdLst>
  <p:sldIdLst>
    <p:sldId id="497" r:id="rId2"/>
    <p:sldId id="278" r:id="rId3"/>
    <p:sldId id="279" r:id="rId4"/>
    <p:sldId id="280" r:id="rId5"/>
    <p:sldId id="284" r:id="rId6"/>
    <p:sldId id="281" r:id="rId7"/>
    <p:sldId id="282" r:id="rId8"/>
    <p:sldId id="283" r:id="rId9"/>
    <p:sldId id="285" r:id="rId10"/>
    <p:sldId id="482" r:id="rId11"/>
    <p:sldId id="287" r:id="rId12"/>
    <p:sldId id="289" r:id="rId13"/>
    <p:sldId id="290" r:id="rId14"/>
    <p:sldId id="292" r:id="rId15"/>
    <p:sldId id="293" r:id="rId16"/>
    <p:sldId id="294" r:id="rId17"/>
    <p:sldId id="295" r:id="rId18"/>
    <p:sldId id="298" r:id="rId19"/>
    <p:sldId id="299" r:id="rId20"/>
    <p:sldId id="483" r:id="rId21"/>
    <p:sldId id="333" r:id="rId22"/>
    <p:sldId id="335" r:id="rId23"/>
    <p:sldId id="484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485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486" r:id="rId55"/>
    <p:sldId id="365" r:id="rId56"/>
    <p:sldId id="366" r:id="rId57"/>
    <p:sldId id="367" r:id="rId58"/>
    <p:sldId id="368" r:id="rId59"/>
    <p:sldId id="369" r:id="rId60"/>
    <p:sldId id="487" r:id="rId61"/>
    <p:sldId id="370" r:id="rId62"/>
    <p:sldId id="373" r:id="rId63"/>
    <p:sldId id="374" r:id="rId64"/>
    <p:sldId id="375" r:id="rId65"/>
    <p:sldId id="376" r:id="rId66"/>
    <p:sldId id="378" r:id="rId67"/>
    <p:sldId id="379" r:id="rId68"/>
    <p:sldId id="380" r:id="rId69"/>
    <p:sldId id="381" r:id="rId70"/>
    <p:sldId id="382" r:id="rId71"/>
    <p:sldId id="499" r:id="rId72"/>
    <p:sldId id="383" r:id="rId73"/>
    <p:sldId id="384" r:id="rId74"/>
    <p:sldId id="385" r:id="rId75"/>
    <p:sldId id="386" r:id="rId76"/>
    <p:sldId id="387" r:id="rId77"/>
    <p:sldId id="488" r:id="rId78"/>
    <p:sldId id="4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490" r:id="rId87"/>
    <p:sldId id="491" r:id="rId88"/>
    <p:sldId id="492" r:id="rId89"/>
    <p:sldId id="493" r:id="rId90"/>
    <p:sldId id="494" r:id="rId91"/>
    <p:sldId id="495" r:id="rId92"/>
    <p:sldId id="397" r:id="rId93"/>
    <p:sldId id="398" r:id="rId94"/>
    <p:sldId id="399" r:id="rId95"/>
    <p:sldId id="400" r:id="rId96"/>
    <p:sldId id="401" r:id="rId97"/>
    <p:sldId id="402" r:id="rId98"/>
    <p:sldId id="403" r:id="rId99"/>
    <p:sldId id="404" r:id="rId100"/>
    <p:sldId id="405" r:id="rId101"/>
    <p:sldId id="406" r:id="rId102"/>
    <p:sldId id="407" r:id="rId103"/>
    <p:sldId id="408" r:id="rId104"/>
    <p:sldId id="409" r:id="rId105"/>
    <p:sldId id="410" r:id="rId106"/>
    <p:sldId id="411" r:id="rId107"/>
    <p:sldId id="412" r:id="rId108"/>
    <p:sldId id="413" r:id="rId109"/>
    <p:sldId id="414" r:id="rId110"/>
    <p:sldId id="415" r:id="rId111"/>
    <p:sldId id="416" r:id="rId112"/>
    <p:sldId id="417" r:id="rId113"/>
    <p:sldId id="454" r:id="rId114"/>
    <p:sldId id="455" r:id="rId115"/>
    <p:sldId id="456" r:id="rId116"/>
    <p:sldId id="457" r:id="rId117"/>
    <p:sldId id="458" r:id="rId118"/>
    <p:sldId id="459" r:id="rId119"/>
    <p:sldId id="460" r:id="rId120"/>
    <p:sldId id="461" r:id="rId121"/>
    <p:sldId id="462" r:id="rId122"/>
    <p:sldId id="463" r:id="rId123"/>
    <p:sldId id="464" r:id="rId124"/>
    <p:sldId id="496" r:id="rId125"/>
  </p:sldIdLst>
  <p:sldSz cx="9144000" cy="6858000" type="screen4x3"/>
  <p:notesSz cx="9220200" cy="6946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FF00FF"/>
    <a:srgbClr val="66FF33"/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91" d="100"/>
          <a:sy n="91" d="100"/>
        </p:scale>
        <p:origin x="-492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22875" y="0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9238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22875" y="6599238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1E06D3CA-586B-4DD9-8E50-5801A0B53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8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0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75" y="522288"/>
            <a:ext cx="3473450" cy="2605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3300413"/>
            <a:ext cx="73755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0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9238"/>
            <a:ext cx="39941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0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2875" y="6599238"/>
            <a:ext cx="39957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A3AC3C-493F-48DF-AFB2-3251814AC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85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E7C20-7719-482D-AA0A-48E19114DF4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F6080-73DA-4872-A6BD-397F3DD4001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BBE2E-5CC5-41DD-8B47-1173463884D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8536C-0101-49DA-914E-F6E65CF2B72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Fortran’s static allocation for subroutines makes this easy to implement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123FC-4494-4430-9E53-4AB68EDB32EC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Mention Java’s interfaces and abstract classes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BF6D5-B7C0-443A-B5D5-6869957F3464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Same example in ML: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val plus_x = fn x =&gt; fn y =&gt; x + y;</a:t>
            </a:r>
          </a:p>
          <a:p>
            <a:pPr eaLnBrk="1" hangingPunct="1"/>
            <a:r>
              <a:rPr lang="en-US" smtClean="0"/>
              <a:t>val f  = plus_x 2;</a:t>
            </a:r>
          </a:p>
          <a:p>
            <a:pPr eaLnBrk="1" hangingPunct="1"/>
            <a:r>
              <a:rPr lang="en-US" smtClean="0"/>
              <a:t>f 3;</a:t>
            </a:r>
          </a:p>
          <a:p>
            <a:pPr eaLnBrk="1" hangingPunct="1"/>
            <a:r>
              <a:rPr lang="en-US" smtClean="0"/>
              <a:t>gives result 5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578768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382000" y="6407944"/>
            <a:ext cx="631032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2D6012-81EB-4FD9-BE43-E46F577530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2B97EF-85A4-40B9-9C53-C6907E7BEF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89C194-AF7B-46F9-8D5D-B005E9BDB4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4530E-B74A-44DC-9571-63D74CC1C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6EF68-CB9F-4E56-8CE9-F3B1749BE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92240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350681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07944"/>
            <a:ext cx="935832" cy="365125"/>
          </a:xfrm>
        </p:spPr>
        <p:txBody>
          <a:bodyPr/>
          <a:lstStyle>
            <a:extLst/>
          </a:lstStyle>
          <a:p>
            <a:pPr>
              <a:defRPr/>
            </a:pPr>
            <a:fld id="{308FB725-F7E9-48D9-818D-99457F47DD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0CD0284-876F-41B0-B63B-9EA7EA99A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4C4386-9FF0-403F-8118-844E843206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9082C86-1254-4FD7-9CC9-B1A4C533B9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7A018-1A75-473D-8DC5-628FBBEA1F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61A20D5-8930-4733-9CA5-FB5B848FF0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EECD475-423E-48D7-8143-E2313914D8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52400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F42ECC9-E78A-4891-8114-8AEDF7EB16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25B1CEF-812D-448D-9BFD-2E182245A5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29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COP5556 Programming Language Principles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Names, Scopes, and Bindings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Object lifetime and storage management</a:t>
            </a:r>
          </a:p>
          <a:p>
            <a:pPr lvl="1" eaLnBrk="1" hangingPunct="1"/>
            <a:r>
              <a:rPr lang="en-US" smtClean="0"/>
              <a:t>Distinguish between names and objects to which they refer</a:t>
            </a:r>
          </a:p>
          <a:p>
            <a:pPr lvl="1" eaLnBrk="1" hangingPunct="1"/>
            <a:r>
              <a:rPr lang="en-US" smtClean="0"/>
              <a:t> Key events</a:t>
            </a:r>
          </a:p>
          <a:p>
            <a:pPr lvl="2" eaLnBrk="1" hangingPunct="1"/>
            <a:r>
              <a:rPr lang="en-US" smtClean="0"/>
              <a:t>creation of objects</a:t>
            </a:r>
          </a:p>
          <a:p>
            <a:pPr lvl="2" eaLnBrk="1" hangingPunct="1"/>
            <a:r>
              <a:rPr lang="en-US" smtClean="0"/>
              <a:t>creation of bindings</a:t>
            </a:r>
          </a:p>
          <a:p>
            <a:pPr lvl="2" eaLnBrk="1" hangingPunct="1"/>
            <a:r>
              <a:rPr lang="en-US" smtClean="0"/>
              <a:t>references to objects using the bindings</a:t>
            </a:r>
          </a:p>
          <a:p>
            <a:pPr lvl="2" eaLnBrk="1" hangingPunct="1"/>
            <a:r>
              <a:rPr lang="en-US" smtClean="0"/>
              <a:t>(temporary) deactivation of bindings</a:t>
            </a:r>
          </a:p>
          <a:p>
            <a:pPr lvl="2" eaLnBrk="1" hangingPunct="1"/>
            <a:r>
              <a:rPr lang="en-US" smtClean="0"/>
              <a:t>reactivation of bindings</a:t>
            </a:r>
          </a:p>
          <a:p>
            <a:pPr lvl="2" eaLnBrk="1" hangingPunct="1"/>
            <a:r>
              <a:rPr lang="en-US" smtClean="0"/>
              <a:t>destruction of bindings</a:t>
            </a:r>
          </a:p>
          <a:p>
            <a:pPr lvl="2" eaLnBrk="1" hangingPunct="1"/>
            <a:r>
              <a:rPr lang="en-US" smtClean="0"/>
              <a:t>destruction of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F3DDA-0FCA-41D5-8853-60AFD7EF5F6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4340" name="AutoShape 3"/>
          <p:cNvSpPr>
            <a:spLocks noChangeArrowheads="1"/>
          </p:cNvSpPr>
          <p:nvPr/>
        </p:nvSpPr>
        <p:spPr bwMode="auto">
          <a:xfrm>
            <a:off x="3810000" y="2667000"/>
            <a:ext cx="4876800" cy="4191000"/>
          </a:xfrm>
          <a:prstGeom prst="wedgeRoundRectCallout">
            <a:avLst>
              <a:gd name="adj1" fmla="val -94273"/>
              <a:gd name="adj2" fmla="val -905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Remark:</a:t>
            </a:r>
          </a:p>
          <a:p>
            <a:endParaRPr lang="en-US" sz="2400"/>
          </a:p>
          <a:p>
            <a:r>
              <a:rPr lang="en-US" sz="2400"/>
              <a:t>In this discussion, object just refers to anything  that we want to bind to a name.  This could be class, method, variable, type, etc.</a:t>
            </a:r>
          </a:p>
          <a:p>
            <a:endParaRPr lang="en-US" sz="2400"/>
          </a:p>
          <a:p>
            <a:r>
              <a:rPr lang="en-US" sz="2400"/>
              <a:t>It is not necessarily an object as the term is used in 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Typical design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Most language with static scoping use deep binding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Difference only matters for recursive calls with variables that are neither global nor local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Some languages avoid the issue altogether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Modula-2 only allows outermost subroutines to be passed as parameters (thus all their variables are either local or global)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C, Java, etc. don’t have nested subroutines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PL/1, Ada 83 don’t allow subroutines to be passed as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Most languages with dynamic scope use shallow binding.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There are situations where deep is more useful than shallow (See fig. 3.12 pg 123 in Scott.)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Some languages with one type of binding as default offer the other as an option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5EC35-2E9D-41CF-A1B1-27EE081DB520}" type="slidenum">
              <a:rPr lang="en-US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4038600" cy="5516563"/>
          </a:xfrm>
        </p:spPr>
        <p:txBody>
          <a:bodyPr/>
          <a:lstStyle/>
          <a:p>
            <a:pPr eaLnBrk="1" hangingPunct="1"/>
            <a:r>
              <a:rPr lang="en-US" sz="2800" smtClean="0"/>
              <a:t>Definition:  </a:t>
            </a:r>
            <a:r>
              <a:rPr lang="en-US" sz="2800" b="1" smtClean="0"/>
              <a:t>closure</a:t>
            </a:r>
          </a:p>
          <a:p>
            <a:pPr lvl="1" eaLnBrk="1" hangingPunct="1"/>
            <a:r>
              <a:rPr lang="en-US" sz="2400" smtClean="0"/>
              <a:t>Reference to subroutine together with a representation of the binding environment.  </a:t>
            </a:r>
          </a:p>
          <a:p>
            <a:pPr lvl="2" eaLnBrk="1" hangingPunct="1"/>
            <a:r>
              <a:rPr lang="en-US" sz="2000" smtClean="0"/>
              <a:t>This is necessary with deep binding.</a:t>
            </a:r>
          </a:p>
          <a:p>
            <a:pPr lvl="2" eaLnBrk="1" hangingPunct="1"/>
            <a:r>
              <a:rPr lang="en-US" sz="2000" smtClean="0"/>
              <a:t>With an Association list, a closure can be represented by pointer to the location in the stack </a:t>
            </a:r>
          </a:p>
        </p:txBody>
      </p:sp>
      <p:graphicFrame>
        <p:nvGraphicFramePr>
          <p:cNvPr id="220164" name="Group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91744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SUB4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 env for sub2 with shallow binding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 env for sub2 with deep binding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AC7A7-7EC9-4662-A459-CAFB97ADDF9D}" type="slidenum">
              <a:rPr lang="en-US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066FF"/>
                </a:solidFill>
              </a:rPr>
              <a:t>First class object</a:t>
            </a:r>
            <a:r>
              <a:rPr lang="en-US" sz="2800" smtClean="0"/>
              <a:t>:  can be passed as parameter, returned, and assigned to a variable </a:t>
            </a:r>
            <a:r>
              <a:rPr lang="en-US" sz="2800" i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simple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functions in functional languages (and some imperative languages with restrictions)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some authors also require the ability to create the object at runtime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066FF"/>
                </a:solidFill>
              </a:rPr>
              <a:t>Second class</a:t>
            </a:r>
            <a:r>
              <a:rPr lang="en-US" sz="2800" smtClean="0"/>
              <a:t>:  passed but not returned or assigned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procedures in many imperative languages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066FF"/>
                </a:solidFill>
              </a:rPr>
              <a:t>Third class</a:t>
            </a:r>
            <a:r>
              <a:rPr lang="en-US" sz="2800" smtClean="0"/>
              <a:t>:  cannot be passed, returned, or assigned.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labels in most languages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33E23-7BDE-41BC-B756-E6DC68F9D4B7}" type="slidenum">
              <a:rPr lang="en-US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So far, we’ve looked at issues with second class subroutines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 have additional complication when subroutines are first class values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5050"/>
                </a:solidFill>
              </a:rPr>
              <a:t>A  reference to a subroutine may outlive the execution of scope in which it was declared</a:t>
            </a:r>
            <a:r>
              <a:rPr 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Example in Scheme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(define plus_x (lambda (x) (lambda (y) (+ x y))))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this defines plus_x to be a function that takes a parameter x, and returns a new function that takes a parameter y and returns x + y.</a:t>
            </a:r>
            <a:br>
              <a:rPr lang="en-US" sz="1800" smtClean="0"/>
            </a:br>
            <a:endParaRPr lang="en-US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(plus_x 2) is a function that adds 2 to its argument</a:t>
            </a:r>
            <a:br>
              <a:rPr lang="en-US" sz="1600" smtClean="0"/>
            </a:br>
            <a:endParaRPr lang="en-US" sz="16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(plus_x 3) is a function that adds 3 to its argument</a:t>
            </a:r>
            <a:br>
              <a:rPr lang="en-US" sz="1600" smtClean="0"/>
            </a:br>
            <a:endParaRPr lang="en-US" sz="16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((plus_x 2)  10) </a:t>
            </a:r>
            <a:br>
              <a:rPr lang="en-US" sz="1600" smtClean="0"/>
            </a:br>
            <a:r>
              <a:rPr lang="en-US" sz="1600" smtClean="0"/>
              <a:t>12</a:t>
            </a:r>
            <a:br>
              <a:rPr lang="en-US" sz="1600" smtClean="0"/>
            </a:br>
            <a:endParaRPr lang="en-US" sz="16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814BE-DAEA-43B5-B6BB-2673227F4501}" type="slidenum">
              <a:rPr lang="en-US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(let  ( f</a:t>
            </a:r>
            <a:r>
              <a:rPr lang="en-US" sz="2400" smtClean="0"/>
              <a:t>  </a:t>
            </a:r>
            <a:r>
              <a:rPr lang="en-US" smtClean="0"/>
              <a:t>(plus_x 2) )  (f   3 ))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let means bind f to (plus_x 2), the function that adds 2 to its argument,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then evaluates the expression, here f with argument 3.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result is 5.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To evaluate f, need to refer to local variable (the parameter) 2 plus_x, even though plus_x has already been evaluated and returned.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Cannot reclaim storage for plus_x’s local variables without risking creating a dangling reference.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most functional languages, local vars have unlimited extent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They are garbage collected when garbage collector can prove they will no longer be called.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FF5050"/>
                </a:solidFill>
              </a:rPr>
              <a:t>The desire to maintain stack based allocation is the reason that most imperative languages do not have first class subroutines.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2DE57-1E70-4291-9597-72609FE16F40}" type="slidenum">
              <a:rPr lang="en-US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eaLnBrk="1" hangingPunct="1"/>
            <a:r>
              <a:rPr lang="en-US" sz="3600" smtClean="0"/>
              <a:t>Extended example :Perl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All variables are </a:t>
            </a:r>
            <a:r>
              <a:rPr lang="en-US" smtClean="0">
                <a:solidFill>
                  <a:srgbClr val="0066FF"/>
                </a:solidFill>
              </a:rPr>
              <a:t>global </a:t>
            </a:r>
            <a:r>
              <a:rPr lang="en-US" smtClean="0"/>
              <a:t>by default.   </a:t>
            </a:r>
          </a:p>
          <a:p>
            <a:pPr lvl="1" eaLnBrk="1" hangingPunct="1"/>
            <a:r>
              <a:rPr lang="en-US" smtClean="0"/>
              <a:t>The runtime environment contains a symbol table implemented using a hashtable that maps variable names to their values.  </a:t>
            </a:r>
          </a:p>
          <a:p>
            <a:pPr lvl="2" eaLnBrk="1" hangingPunct="1"/>
            <a:r>
              <a:rPr lang="en-US" smtClean="0"/>
              <a:t>It is actually a bit more complicated, but the details are not important for our purposes. </a:t>
            </a:r>
          </a:p>
          <a:p>
            <a:pPr eaLnBrk="1" hangingPunct="1"/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65937-414E-4C05-BA06-95447277AE7C}" type="slidenum">
              <a:rPr lang="en-US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mtClean="0"/>
              <a:t>Local variables in Perl </a:t>
            </a:r>
          </a:p>
          <a:p>
            <a:pPr lvl="1" eaLnBrk="1" hangingPunct="1"/>
            <a:r>
              <a:rPr lang="en-US" smtClean="0"/>
              <a:t>A variable can also be marked local in a block, using the</a:t>
            </a:r>
            <a:r>
              <a:rPr lang="en-US" smtClean="0">
                <a:solidFill>
                  <a:srgbClr val="0066FF"/>
                </a:solidFill>
              </a:rPr>
              <a:t> </a:t>
            </a:r>
            <a:r>
              <a:rPr lang="en-US" b="1" smtClean="0">
                <a:solidFill>
                  <a:srgbClr val="0066FF"/>
                </a:solidFill>
              </a:rPr>
              <a:t>local</a:t>
            </a:r>
            <a:r>
              <a:rPr lang="en-US" smtClean="0">
                <a:solidFill>
                  <a:srgbClr val="0066FF"/>
                </a:solidFill>
              </a:rPr>
              <a:t> </a:t>
            </a:r>
            <a:r>
              <a:rPr lang="en-US" smtClean="0"/>
              <a:t>keyword.  </a:t>
            </a:r>
          </a:p>
          <a:p>
            <a:pPr lvl="1" eaLnBrk="1" hangingPunct="1"/>
            <a:r>
              <a:rPr lang="en-US" smtClean="0"/>
              <a:t>When a variable is marked local, its current value in the symbol table is saved.</a:t>
            </a:r>
          </a:p>
          <a:p>
            <a:pPr lvl="1" eaLnBrk="1" hangingPunct="1"/>
            <a:r>
              <a:rPr lang="en-US" smtClean="0"/>
              <a:t>When the program leaves the block, the saved value is restored to the symbol table.  </a:t>
            </a:r>
          </a:p>
          <a:p>
            <a:pPr lvl="1" eaLnBrk="1" hangingPunct="1"/>
            <a:r>
              <a:rPr lang="en-US" smtClean="0"/>
              <a:t>This approach gives </a:t>
            </a:r>
            <a:r>
              <a:rPr lang="en-US" smtClean="0">
                <a:solidFill>
                  <a:srgbClr val="0066FF"/>
                </a:solidFill>
              </a:rPr>
              <a:t>dynamic binding of names, </a:t>
            </a:r>
            <a:r>
              <a:rPr lang="en-US" smtClean="0"/>
              <a:t>and </a:t>
            </a:r>
            <a:r>
              <a:rPr lang="en-US" smtClean="0">
                <a:solidFill>
                  <a:srgbClr val="0066FF"/>
                </a:solidFill>
              </a:rPr>
              <a:t>shallow binding of reference environments</a:t>
            </a:r>
            <a:r>
              <a:rPr lang="en-US" smtClean="0"/>
              <a:t> for procedures passed as a parameter.  </a:t>
            </a:r>
          </a:p>
          <a:p>
            <a:pPr eaLnBrk="1" hangingPunct="1"/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92579-E178-41AA-B39A-F9983C1C77ED}" type="slidenum">
              <a:rPr lang="en-US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eaLnBrk="1" hangingPunct="1">
              <a:tabLst>
                <a:tab pos="5722938" algn="l"/>
              </a:tabLst>
            </a:pPr>
            <a:r>
              <a:rPr lang="en-US" smtClean="0"/>
              <a:t>Lexical variables in Perl</a:t>
            </a:r>
            <a:r>
              <a:rPr lang="en-US" sz="2800" smtClean="0"/>
              <a:t> </a:t>
            </a:r>
          </a:p>
          <a:p>
            <a:pPr lvl="1" eaLnBrk="1" hangingPunct="1">
              <a:tabLst>
                <a:tab pos="5722938" algn="l"/>
              </a:tabLst>
            </a:pPr>
            <a:r>
              <a:rPr lang="en-US" sz="2400" smtClean="0"/>
              <a:t>A variable can also be marked as a </a:t>
            </a:r>
            <a:r>
              <a:rPr lang="en-US" sz="2400" smtClean="0">
                <a:solidFill>
                  <a:srgbClr val="0066FF"/>
                </a:solidFill>
              </a:rPr>
              <a:t>lexical variable</a:t>
            </a:r>
            <a:r>
              <a:rPr lang="en-US" sz="2400" smtClean="0"/>
              <a:t> in a block using the </a:t>
            </a:r>
            <a:r>
              <a:rPr lang="en-US" sz="2400" b="1" smtClean="0">
                <a:solidFill>
                  <a:srgbClr val="0066FF"/>
                </a:solidFill>
              </a:rPr>
              <a:t>my</a:t>
            </a:r>
            <a:r>
              <a:rPr lang="en-US" sz="2400" smtClean="0">
                <a:solidFill>
                  <a:srgbClr val="0066FF"/>
                </a:solidFill>
              </a:rPr>
              <a:t> </a:t>
            </a:r>
            <a:r>
              <a:rPr lang="en-US" sz="2400" smtClean="0"/>
              <a:t>keyword.  </a:t>
            </a:r>
          </a:p>
          <a:p>
            <a:pPr lvl="1" eaLnBrk="1" hangingPunct="1">
              <a:tabLst>
                <a:tab pos="5722938" algn="l"/>
              </a:tabLst>
            </a:pPr>
            <a:r>
              <a:rPr lang="en-US" sz="2400" smtClean="0"/>
              <a:t>A lexical variable is newly allocated in the block, and deallocated when the program leaves the block.  </a:t>
            </a:r>
          </a:p>
          <a:p>
            <a:pPr lvl="1" eaLnBrk="1" hangingPunct="1">
              <a:tabLst>
                <a:tab pos="5722938" algn="l"/>
              </a:tabLst>
            </a:pPr>
            <a:r>
              <a:rPr lang="en-US" sz="2400" smtClean="0"/>
              <a:t>It is stored in stack-based structure separate from the symbol table.  </a:t>
            </a:r>
          </a:p>
          <a:p>
            <a:pPr lvl="1" eaLnBrk="1" hangingPunct="1">
              <a:tabLst>
                <a:tab pos="5722938" algn="l"/>
              </a:tabLst>
            </a:pPr>
            <a:r>
              <a:rPr lang="en-US" sz="2400" smtClean="0"/>
              <a:t>This gives </a:t>
            </a:r>
            <a:r>
              <a:rPr lang="en-US" sz="2400" smtClean="0">
                <a:solidFill>
                  <a:srgbClr val="0066FF"/>
                </a:solidFill>
              </a:rPr>
              <a:t>static binding for names, </a:t>
            </a:r>
            <a:r>
              <a:rPr lang="en-US" sz="2400" smtClean="0"/>
              <a:t>and </a:t>
            </a:r>
            <a:r>
              <a:rPr lang="en-US" sz="2400" smtClean="0">
                <a:solidFill>
                  <a:srgbClr val="0066FF"/>
                </a:solidFill>
              </a:rPr>
              <a:t>deep binding of the reference environment for that variable.</a:t>
            </a:r>
          </a:p>
          <a:p>
            <a:pPr lvl="1" eaLnBrk="1" hangingPunct="1">
              <a:tabLst>
                <a:tab pos="5722938" algn="l"/>
              </a:tabLst>
            </a:pPr>
            <a:endParaRPr lang="en-US" sz="2400" smtClean="0">
              <a:solidFill>
                <a:srgbClr val="0066FF"/>
              </a:solidFill>
            </a:endParaRPr>
          </a:p>
          <a:p>
            <a:pPr lvl="1" eaLnBrk="1" hangingPunct="1">
              <a:buFontTx/>
              <a:buNone/>
              <a:tabLst>
                <a:tab pos="5722938" algn="l"/>
              </a:tabLst>
            </a:pPr>
            <a:endParaRPr lang="en-US" sz="2400" smtClean="0">
              <a:solidFill>
                <a:srgbClr val="0066FF"/>
              </a:solidFill>
            </a:endParaRPr>
          </a:p>
          <a:p>
            <a:pPr lvl="1" eaLnBrk="1" hangingPunct="1">
              <a:tabLst>
                <a:tab pos="5722938" algn="l"/>
              </a:tabLst>
            </a:pPr>
            <a:r>
              <a:rPr lang="en-US" sz="2400" smtClean="0"/>
              <a:t>The next slide illustrates lexical and local variables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7D66-AB66-4C0B-971A-D746FB9C1E5E}" type="slidenum">
              <a:rPr lang="en-US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$a = 20;                     # $a is a global scalar var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{                                     # starts a new block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local ($a)                  # mark $a as a local var 			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                                 # this saves the old value of $a, 			                        # the current value is undefined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$a = 10;	          # now $a has value 10	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print $a; 	          # prints 10, the current value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my (@b);                   # @b is a lexically scoped array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@b = ("go", "gators");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print "@b";	          # prints "go gators“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 			          #  end of block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                                 #  old value of $a restored, @b no longer defined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print $a;	                         # prints "20", the old value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@b;		          # illegal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42597-C2F0-46F3-8196-591BB812DC51}" type="slidenum">
              <a:rPr lang="en-US"/>
              <a:pPr>
                <a:defRPr/>
              </a:pPr>
              <a:t>108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1:  local and lexical vars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/>
            <a:r>
              <a:rPr lang="en-US" smtClean="0"/>
              <a:t>The next two examples illustrate how </a:t>
            </a:r>
          </a:p>
          <a:p>
            <a:pPr lvl="1" eaLnBrk="1" hangingPunct="1"/>
            <a:r>
              <a:rPr lang="en-US" smtClean="0"/>
              <a:t>local variables are dynamically bound in subroutine calls</a:t>
            </a:r>
          </a:p>
          <a:p>
            <a:pPr lvl="1" eaLnBrk="1" hangingPunct="1"/>
            <a:r>
              <a:rPr lang="en-US" smtClean="0"/>
              <a:t>lexical variables are lexically bound.  </a:t>
            </a:r>
          </a:p>
          <a:p>
            <a:pPr lvl="1" eaLnBrk="1" hangingPunct="1"/>
            <a:r>
              <a:rPr lang="en-US" smtClean="0"/>
              <a:t>The only difference in the code is the treatment of $x inside sub first.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0EB8-4FDB-436B-9C1D-5AFA694F28AD}" type="slidenum">
              <a:rPr lang="en-US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Important:  </a:t>
            </a:r>
            <a:r>
              <a:rPr lang="en-US" dirty="0" smtClean="0">
                <a:solidFill>
                  <a:schemeClr val="accent2"/>
                </a:solidFill>
              </a:rPr>
              <a:t>Distinguish </a:t>
            </a:r>
            <a:r>
              <a:rPr lang="en-US" dirty="0" smtClean="0">
                <a:solidFill>
                  <a:schemeClr val="accent2"/>
                </a:solidFill>
              </a:rPr>
              <a:t>between names and objects to which they refer</a:t>
            </a:r>
          </a:p>
          <a:p>
            <a:pPr lvl="1" eaLnBrk="1" hangingPunct="1"/>
            <a:r>
              <a:rPr lang="en-US" dirty="0" smtClean="0"/>
              <a:t> Key events</a:t>
            </a:r>
          </a:p>
          <a:p>
            <a:pPr lvl="2" eaLnBrk="1" hangingPunct="1"/>
            <a:r>
              <a:rPr lang="en-US" dirty="0" smtClean="0"/>
              <a:t>creation of objects</a:t>
            </a:r>
          </a:p>
          <a:p>
            <a:pPr lvl="2" eaLnBrk="1" hangingPunct="1"/>
            <a:r>
              <a:rPr lang="en-US" dirty="0" smtClean="0"/>
              <a:t>creation of bindings</a:t>
            </a:r>
          </a:p>
          <a:p>
            <a:pPr lvl="2" eaLnBrk="1" hangingPunct="1"/>
            <a:r>
              <a:rPr lang="en-US" dirty="0" smtClean="0"/>
              <a:t>references to objects using the bindings</a:t>
            </a:r>
          </a:p>
          <a:p>
            <a:pPr lvl="2" eaLnBrk="1" hangingPunct="1"/>
            <a:r>
              <a:rPr lang="en-US" dirty="0" smtClean="0"/>
              <a:t>(temporary) deactivation of bindings</a:t>
            </a:r>
          </a:p>
          <a:p>
            <a:pPr lvl="2" eaLnBrk="1" hangingPunct="1"/>
            <a:r>
              <a:rPr lang="en-US" dirty="0" smtClean="0"/>
              <a:t>reactivation of bindings</a:t>
            </a:r>
          </a:p>
          <a:p>
            <a:pPr lvl="2" eaLnBrk="1" hangingPunct="1"/>
            <a:r>
              <a:rPr lang="en-US" dirty="0" smtClean="0"/>
              <a:t>destruction of bindings</a:t>
            </a:r>
          </a:p>
          <a:p>
            <a:pPr lvl="2" eaLnBrk="1" hangingPunct="1"/>
            <a:r>
              <a:rPr lang="en-US" dirty="0" smtClean="0"/>
              <a:t>destruction of objects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CC4FA-38BA-47C9-AB74-DAF28D00883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lifetime and storage </a:t>
            </a:r>
            <a:r>
              <a:rPr lang="en-US" dirty="0" smtClean="0"/>
              <a:t>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$x = 10;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first();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sub first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{    local ($x) = "zen";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second();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sub second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{    print $x;   # Prints "zen",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             #the current value of $x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39056-08E6-498B-953F-5118BE3ED130}" type="slidenum">
              <a:rPr lang="en-US"/>
              <a:pPr>
                <a:defRPr/>
              </a:pPr>
              <a:t>110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#Example 2: with (dynamically bound) local vars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$x = 10;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first();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sub first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{    my ($x) = "zen";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second();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sub second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{    print $x;   # Prints 10,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#the lexical x defined in first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#not    visible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}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63428-B928-4F0C-84A2-977C54C74247}" type="slidenum">
              <a:rPr lang="en-US"/>
              <a:pPr>
                <a:defRPr/>
              </a:pPr>
              <a:t>111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#Example 3:  with lexical vars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Subroutines </a:t>
            </a:r>
          </a:p>
          <a:p>
            <a:pPr lvl="1" eaLnBrk="1" hangingPunct="1"/>
            <a:r>
              <a:rPr lang="en-US" smtClean="0"/>
              <a:t>are first class values</a:t>
            </a:r>
          </a:p>
          <a:p>
            <a:pPr lvl="1" eaLnBrk="1" hangingPunct="1"/>
            <a:r>
              <a:rPr lang="en-US" smtClean="0"/>
              <a:t>can be anonymous. 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In the next example, an anonymous subroutine is returned from a subroutine call, then later executed. 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26267-A94F-4CDF-97A4-1C22E2B40433}" type="slidenum">
              <a:rPr lang="en-US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$greeting = "hello world"; </a:t>
            </a:r>
          </a:p>
          <a:p>
            <a:pPr eaLnBrk="1" hangingPunct="1">
              <a:buFontTx/>
              <a:buNone/>
            </a:pPr>
            <a:r>
              <a:rPr lang="en-US" smtClean="0"/>
              <a:t>$rs = </a:t>
            </a:r>
            <a:r>
              <a:rPr lang="en-US" smtClean="0">
                <a:solidFill>
                  <a:srgbClr val="0066FF"/>
                </a:solidFill>
              </a:rPr>
              <a:t>sub { print $greeting; };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r>
              <a:rPr lang="en-US" smtClean="0"/>
              <a:t>&amp;$rs(); 		#prints "hello world"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0F3A7-4AB9-455D-A0F6-B07FBA2B8D41}" type="slidenum">
              <a:rPr lang="en-US"/>
              <a:pPr>
                <a:defRPr/>
              </a:pPr>
              <a:t>113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Anonymous subroutine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example </a:t>
            </a:r>
          </a:p>
          <a:p>
            <a:pPr lvl="1" eaLnBrk="1" hangingPunct="1"/>
            <a:r>
              <a:rPr lang="en-US" smtClean="0"/>
              <a:t> an anonymous subroutine is returned from a subroutine call, then later executed. </a:t>
            </a:r>
          </a:p>
          <a:p>
            <a:pPr lvl="1" eaLnBrk="1" hangingPunct="1"/>
            <a:r>
              <a:rPr lang="en-US" smtClean="0"/>
              <a:t>The examples illustrate shallow binding and deep binding, depending on whether the variable $greeting is local or lexical.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5EEF8-C503-4692-8FFE-51BC816F2D76}" type="slidenum">
              <a:rPr lang="en-US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763000" cy="5486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sub generate_greeting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{  	</a:t>
            </a:r>
            <a:r>
              <a:rPr lang="en-US" sz="2400" smtClean="0">
                <a:solidFill>
                  <a:srgbClr val="0066FF"/>
                </a:solidFill>
              </a:rPr>
              <a:t>local($greeting) = “hello”;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	print “$greeting from generate_greeting\n”;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	#prints “hello from generate_greeting”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return </a:t>
            </a:r>
            <a:r>
              <a:rPr lang="en-US" sz="2400" smtClean="0">
                <a:solidFill>
                  <a:srgbClr val="FF5050"/>
                </a:solidFill>
              </a:rPr>
              <a:t>sub {print “$greeting\n”};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$rs = generate_greeting();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	#evaluates subroutine and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	#assigns ref to returned subroutine to $rs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$greeting =  “goodbye”;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		#assigns  value to global var $greeting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&amp;$rs(); 		# invokes subroutine assigned to $rs, 				# shallow binding							# prints “goodbye”, which is the					# current val of global var $greeting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134BC-3FF8-4173-9F4B-AA01D48885FD}" type="slidenum">
              <a:rPr lang="en-US"/>
              <a:pPr>
                <a:defRPr/>
              </a:pPr>
              <a:t>115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Shallow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8686800" cy="662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sub </a:t>
            </a:r>
            <a:r>
              <a:rPr lang="en-US" sz="2400" dirty="0" err="1" smtClean="0"/>
              <a:t>generate_greeting</a:t>
            </a:r>
            <a:r>
              <a:rPr lang="en-US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{	</a:t>
            </a:r>
            <a:r>
              <a:rPr lang="en-US" sz="2400" dirty="0" smtClean="0">
                <a:solidFill>
                  <a:srgbClr val="0066FF"/>
                </a:solidFill>
              </a:rPr>
              <a:t>my($greeting)</a:t>
            </a:r>
            <a:r>
              <a:rPr lang="en-US" sz="2400" dirty="0" smtClean="0"/>
              <a:t> = "hello";	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print “$greeting from </a:t>
            </a:r>
            <a:r>
              <a:rPr lang="en-US" sz="2400" dirty="0" err="1" smtClean="0"/>
              <a:t>generate_greeting</a:t>
            </a:r>
            <a:r>
              <a:rPr lang="en-US" sz="2400" dirty="0" smtClean="0"/>
              <a:t>\n”;					#prints “hello </a:t>
            </a:r>
            <a:r>
              <a:rPr lang="en-US" sz="2400" dirty="0" err="1" smtClean="0"/>
              <a:t>fromgenerate_greeting</a:t>
            </a:r>
            <a:r>
              <a:rPr lang="en-US" sz="2400" dirty="0" smtClean="0"/>
              <a:t>”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return </a:t>
            </a:r>
            <a:r>
              <a:rPr lang="en-US" sz="2400" dirty="0" smtClean="0">
                <a:solidFill>
                  <a:srgbClr val="FF5050"/>
                </a:solidFill>
              </a:rPr>
              <a:t>sub {print “$greeting\n”};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rs</a:t>
            </a:r>
            <a:r>
              <a:rPr lang="en-US" sz="2400" dirty="0" smtClean="0"/>
              <a:t> = </a:t>
            </a:r>
            <a:r>
              <a:rPr lang="en-US" sz="2400" dirty="0" err="1" smtClean="0"/>
              <a:t>generate_greeting</a:t>
            </a:r>
            <a:r>
              <a:rPr lang="en-US" sz="24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$greeting =  “goodbye”;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&amp;$</a:t>
            </a:r>
            <a:r>
              <a:rPr lang="en-US" sz="2400" dirty="0" err="1" smtClean="0"/>
              <a:t>rs</a:t>
            </a:r>
            <a:r>
              <a:rPr lang="en-US" sz="2400" dirty="0" smtClean="0"/>
              <a:t>();	# Prints "hello” using a </a:t>
            </a:r>
            <a:r>
              <a:rPr lang="en-US" sz="2400" dirty="0" smtClean="0">
                <a:solidFill>
                  <a:srgbClr val="FF5050"/>
                </a:solidFill>
              </a:rPr>
              <a:t>closure</a:t>
            </a:r>
            <a:r>
              <a:rPr lang="en-US" sz="240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	# containing the value of $greeting when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	# subroutine assigned to $</a:t>
            </a:r>
            <a:r>
              <a:rPr lang="en-US" sz="2400" dirty="0" err="1" smtClean="0"/>
              <a:t>rs</a:t>
            </a:r>
            <a:r>
              <a:rPr lang="en-US" sz="2400" dirty="0" smtClean="0"/>
              <a:t> was created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	# This is deep binding.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	#  Value of lexical </a:t>
            </a:r>
            <a:r>
              <a:rPr lang="en-US" sz="2400" dirty="0" err="1" smtClean="0"/>
              <a:t>var</a:t>
            </a:r>
            <a:r>
              <a:rPr lang="en-US" sz="2400" dirty="0" smtClean="0"/>
              <a:t> $greeting has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	#  </a:t>
            </a:r>
            <a:r>
              <a:rPr lang="en-US" sz="2000" dirty="0" smtClean="0"/>
              <a:t>extent beyond subroutine where it was </a:t>
            </a:r>
            <a:r>
              <a:rPr lang="en-US" sz="2400" dirty="0" smtClean="0"/>
              <a:t>created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5D7D1-08DE-47D4-AA2C-07E89D4352CA}" type="slidenum">
              <a:rPr lang="en-US"/>
              <a:pPr>
                <a:defRPr/>
              </a:pPr>
              <a:t>116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Deep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more example with closures.  </a:t>
            </a:r>
          </a:p>
          <a:p>
            <a:pPr eaLnBrk="1" hangingPunct="1"/>
            <a:r>
              <a:rPr lang="en-US" smtClean="0"/>
              <a:t>This time, the generated subroutine takes an argument.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E00643-CA08-4956-95DA-91B064BC9949}" type="slidenum">
              <a:rPr lang="en-US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$greeting = “howdy”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sub </a:t>
            </a:r>
            <a:r>
              <a:rPr lang="en-US" sz="2400" dirty="0" err="1" smtClean="0"/>
              <a:t>gen_greeting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{	</a:t>
            </a:r>
            <a:r>
              <a:rPr lang="en-US" sz="2400" dirty="0" smtClean="0">
                <a:solidFill>
                  <a:srgbClr val="0066FF"/>
                </a:solidFill>
              </a:rPr>
              <a:t>my($greeting) </a:t>
            </a:r>
            <a:r>
              <a:rPr lang="en-US" sz="2400" dirty="0" smtClean="0"/>
              <a:t>= @_;     	# @_ is list of </a:t>
            </a:r>
            <a:r>
              <a:rPr lang="en-US" sz="2400" dirty="0" err="1" smtClean="0"/>
              <a:t>args</a:t>
            </a:r>
            <a:r>
              <a:rPr lang="en-US" sz="2400" dirty="0" smtClean="0"/>
              <a:t>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                            #</a:t>
            </a:r>
            <a:r>
              <a:rPr lang="en-US" sz="2400" dirty="0" err="1" smtClean="0"/>
              <a:t>gen_greeting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	return </a:t>
            </a:r>
            <a:r>
              <a:rPr lang="en-US" sz="2400" dirty="0" smtClean="0">
                <a:solidFill>
                  <a:srgbClr val="FF5050"/>
                </a:solidFill>
              </a:rPr>
              <a:t>sub {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F5050"/>
                </a:solidFill>
              </a:rPr>
              <a:t>		my($subject)= @_;	# @_ here is the </a:t>
            </a:r>
            <a:r>
              <a:rPr lang="en-US" sz="2400" dirty="0" err="1" smtClean="0">
                <a:solidFill>
                  <a:srgbClr val="FF5050"/>
                </a:solidFill>
              </a:rPr>
              <a:t>arg</a:t>
            </a:r>
            <a:r>
              <a:rPr lang="en-US" sz="2400" dirty="0" smtClean="0">
                <a:solidFill>
                  <a:srgbClr val="FF5050"/>
                </a:solidFill>
              </a:rPr>
              <a:t> list for the 					# anonymous subroutine                  	print "$greeting $subject \n";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F5050"/>
                </a:solidFill>
              </a:rPr>
              <a:t>         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$rs1 = </a:t>
            </a:r>
            <a:r>
              <a:rPr lang="en-US" sz="2400" dirty="0" err="1" smtClean="0"/>
              <a:t>gen_greeting</a:t>
            </a:r>
            <a:r>
              <a:rPr lang="en-US" sz="2400" dirty="0" smtClean="0"/>
              <a:t>("hello");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$rs2 = </a:t>
            </a:r>
            <a:r>
              <a:rPr lang="en-US" sz="2400" dirty="0" err="1" smtClean="0"/>
              <a:t>gen_greeting</a:t>
            </a:r>
            <a:r>
              <a:rPr lang="en-US" sz="2400" dirty="0" smtClean="0"/>
              <a:t>("my fair");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# $rs1 and $rs2 refer to the same code,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#  but the closures contain different referencing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#  environments with different  values for $greeting.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&amp;$rs1 ("world") ;  # prints "hello world“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&amp;$rs2 ("lady") ;     # prints "my fair lady"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61B2C-CB8C-4436-A5B7-D1DE57A2F712}" type="slidenum">
              <a:rPr lang="en-US"/>
              <a:pPr>
                <a:defRPr/>
              </a:pPr>
              <a:t>118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Example-deep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$greeting = “howdy”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sub gen_greeting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{	</a:t>
            </a:r>
            <a:r>
              <a:rPr lang="en-US" sz="2400" smtClean="0">
                <a:solidFill>
                  <a:srgbClr val="0066FF"/>
                </a:solidFill>
              </a:rPr>
              <a:t>local($greeting) </a:t>
            </a:r>
            <a:r>
              <a:rPr lang="en-US" sz="2400" smtClean="0"/>
              <a:t>= @_;     # @_ is list of args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                             #gen_greeting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	return </a:t>
            </a:r>
            <a:r>
              <a:rPr lang="en-US" sz="2400" smtClean="0">
                <a:solidFill>
                  <a:srgbClr val="FF5050"/>
                </a:solidFill>
              </a:rPr>
              <a:t>sub {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5050"/>
                </a:solidFill>
              </a:rPr>
              <a:t>		my($subject)= @_;	# @_ here is the arg list for the 					# anonymous subroutine                  	print "$greeting $subject \n";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5050"/>
                </a:solidFill>
              </a:rPr>
              <a:t>         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$rs1 = gen_greeting("hello");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$rs2 = gen_greeting("my fair");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 $rs1 and $rs2 refer to the same code,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  but the value for greeting in both is taken from the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 global var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&amp;$rs1 ("world") ;  # prints “howdy world“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&amp;$rs2 ("lady") ;     # prints “howdy lady"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9B81F-2C79-4708-B3C7-750ED96AA744}" type="slidenum">
              <a:rPr lang="en-US"/>
              <a:pPr>
                <a:defRPr/>
              </a:pPr>
              <a:t>119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Example-shallow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5050"/>
                </a:solidFill>
              </a:rPr>
              <a:t>lifetime</a:t>
            </a:r>
            <a:r>
              <a:rPr lang="en-US" sz="3200" dirty="0" smtClean="0"/>
              <a:t> of a binding is the period of time from creation to destruction </a:t>
            </a:r>
          </a:p>
          <a:p>
            <a:pPr lvl="1" eaLnBrk="1" hangingPunct="1"/>
            <a:r>
              <a:rPr lang="en-US" sz="3200" dirty="0" smtClean="0"/>
              <a:t>If an object outlives binding it is </a:t>
            </a:r>
            <a:r>
              <a:rPr lang="en-US" sz="3200" dirty="0" smtClean="0">
                <a:solidFill>
                  <a:srgbClr val="FF5050"/>
                </a:solidFill>
              </a:rPr>
              <a:t>garbage</a:t>
            </a:r>
          </a:p>
          <a:p>
            <a:pPr lvl="1" eaLnBrk="1" hangingPunct="1"/>
            <a:r>
              <a:rPr lang="en-US" sz="3200" dirty="0" smtClean="0"/>
              <a:t>If binding outlives object it is a </a:t>
            </a:r>
            <a:r>
              <a:rPr lang="en-US" sz="3200" dirty="0" smtClean="0">
                <a:solidFill>
                  <a:srgbClr val="FF5050"/>
                </a:solidFill>
              </a:rPr>
              <a:t>dangling reference</a:t>
            </a:r>
            <a:r>
              <a:rPr lang="en-US" dirty="0" smtClean="0">
                <a:solidFill>
                  <a:srgbClr val="FF5050"/>
                </a:solidFill>
              </a:rPr>
              <a:t> </a:t>
            </a:r>
          </a:p>
          <a:p>
            <a:pPr eaLnBrk="1" hangingPunct="1"/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5050"/>
                </a:solidFill>
              </a:rPr>
              <a:t>scope</a:t>
            </a:r>
            <a:r>
              <a:rPr lang="en-US" sz="3200" dirty="0" smtClean="0"/>
              <a:t> of a binding is the region of the program in which the binding is </a:t>
            </a:r>
            <a:r>
              <a:rPr lang="en-US" sz="3200" i="1" dirty="0" smtClean="0"/>
              <a:t>active</a:t>
            </a:r>
            <a:r>
              <a:rPr lang="en-US" sz="3200" dirty="0" smtClean="0"/>
              <a:t>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808BF-C131-48C7-82D1-26BDCD9BAA4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and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 far, we’ve assumed that every name refers to a distinct object.  This is not necessarily the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few definitions to finish off the topic of names: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66FF"/>
                </a:solidFill>
              </a:rPr>
              <a:t>Alias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multiple names bound to same object in a scope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pointer based data structures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Pass variable by reference to a subroutine that accesses variable directly</a:t>
            </a:r>
            <a:br>
              <a:rPr lang="en-US" sz="2000" smtClean="0"/>
            </a:br>
            <a:endParaRPr lang="en-US" sz="2000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VAR totalCalls: INTEGER;</a:t>
            </a:r>
            <a:br>
              <a:rPr lang="en-US" sz="1800" smtClean="0"/>
            </a:br>
            <a:r>
              <a:rPr lang="en-US" sz="1800" smtClean="0"/>
              <a:t>PROCEDURE IncAndCount(VAR INTEGER x)</a:t>
            </a:r>
            <a:br>
              <a:rPr lang="en-US" sz="1800" smtClean="0"/>
            </a:br>
            <a:r>
              <a:rPr lang="en-US" sz="1800" smtClean="0"/>
              <a:t>BEGIN </a:t>
            </a:r>
            <a:r>
              <a:rPr lang="en-US" sz="1800" smtClean="0">
                <a:solidFill>
                  <a:srgbClr val="0066FF"/>
                </a:solidFill>
              </a:rPr>
              <a:t>x</a:t>
            </a:r>
            <a:r>
              <a:rPr lang="en-US" sz="1800" smtClean="0"/>
              <a:t> := x+1; </a:t>
            </a:r>
            <a:r>
              <a:rPr lang="en-US" sz="1800" smtClean="0">
                <a:solidFill>
                  <a:srgbClr val="0066FF"/>
                </a:solidFill>
              </a:rPr>
              <a:t>totalCalls</a:t>
            </a:r>
            <a:r>
              <a:rPr lang="en-US" sz="1800" smtClean="0"/>
              <a:t> := totalCalls+1; END IncAndCount;</a:t>
            </a:r>
            <a:br>
              <a:rPr lang="en-US" sz="1800" smtClean="0"/>
            </a:br>
            <a:r>
              <a:rPr lang="en-US" sz="1800" smtClean="0"/>
              <a:t>....   IncAndCount(totalCalls);.....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Aliases make it more difficult to reason about programs by both the programmer (leading to errors) and the compiler (making optimizations more difficult or impossible).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6417A-D040-4F8A-8465-A6ADA6412E29}" type="slidenum">
              <a:rPr lang="en-US"/>
              <a:pPr>
                <a:defRPr/>
              </a:pPr>
              <a:t>120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66FF"/>
                </a:solidFill>
              </a:rPr>
              <a:t>Overloading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multiple objects are bound to same name in a scope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Since multiple objects may be bound to a name, we need to be able to find the correct one from the context.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a+b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if a and b are ints, then + is integer addition,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if they are doubles, then double precision floating point addition.</a:t>
            </a:r>
            <a:br>
              <a:rPr lang="en-US" smtClean="0"/>
            </a:b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int f(int x){.....}</a:t>
            </a:r>
            <a:br>
              <a:rPr lang="en-US" smtClean="0"/>
            </a:br>
            <a:r>
              <a:rPr lang="en-US" smtClean="0"/>
              <a:t>int f(int x, int y){....}</a:t>
            </a:r>
            <a:br>
              <a:rPr lang="en-US" smtClean="0"/>
            </a:br>
            <a:endParaRPr lang="en-US" smtClean="0"/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Multiple methods bound to name f,  select using the number and type of arguments.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pPr>
              <a:defRPr/>
            </a:pPr>
            <a:fld id="{FDD5AF49-83AB-46F3-A43F-910198F5D49F}" type="slidenum">
              <a:rPr lang="en-US"/>
              <a:pPr>
                <a:defRPr/>
              </a:pPr>
              <a:t>121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66FF"/>
                </a:solidFill>
              </a:rPr>
              <a:t>Polymorphism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from Greek—having multiple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programming—can work with multiple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Explicit polymorphism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Code takes type as a paramenter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Also called genericity</a:t>
            </a:r>
          </a:p>
          <a:p>
            <a:pPr lvl="4" eaLnBrk="1" hangingPunct="1">
              <a:lnSpc>
                <a:spcPct val="90000"/>
              </a:lnSpc>
            </a:pPr>
            <a:r>
              <a:rPr lang="en-US" smtClean="0"/>
              <a:t>List&lt;</a:t>
            </a:r>
            <a:r>
              <a:rPr lang="en-US" smtClean="0">
                <a:solidFill>
                  <a:srgbClr val="FF5050"/>
                </a:solidFill>
              </a:rPr>
              <a:t>SyntaxException</a:t>
            </a:r>
            <a:r>
              <a:rPr lang="en-US" smtClean="0"/>
              <a:t>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Subtype polymorphism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Subtype relation between types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Code designed to work with objects of a type can work with objects of subtypes as well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Method overriding—method defined in subtype, which method chosen at runtime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More on this later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BB394-91B8-4AA6-8A74-770CE5DFCF46}" type="slidenum">
              <a:rPr lang="en-US"/>
              <a:pPr>
                <a:defRPr/>
              </a:pPr>
              <a:t>122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66FF"/>
                </a:solidFill>
              </a:rPr>
              <a:t>Coercion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Compiler automatically converts a value from one type to another when second type is required by context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3" eaLnBrk="1" hangingPunct="1">
              <a:buFontTx/>
              <a:buNone/>
            </a:pPr>
            <a:r>
              <a:rPr lang="en-US" sz="3200" smtClean="0"/>
              <a:t>int x = 1;</a:t>
            </a:r>
          </a:p>
          <a:p>
            <a:pPr lvl="3" eaLnBrk="1" hangingPunct="1">
              <a:buFontTx/>
              <a:buNone/>
            </a:pPr>
            <a:r>
              <a:rPr lang="en-US" sz="3200" smtClean="0"/>
              <a:t>….</a:t>
            </a:r>
          </a:p>
          <a:p>
            <a:pPr lvl="3" eaLnBrk="1" hangingPunct="1">
              <a:buFontTx/>
              <a:buNone/>
            </a:pPr>
            <a:r>
              <a:rPr lang="en-US" sz="3200" smtClean="0"/>
              <a:t>System.out.println(“result=“ + x);</a:t>
            </a:r>
          </a:p>
          <a:p>
            <a:pPr lvl="3" eaLnBrk="1" hangingPunct="1">
              <a:buFontTx/>
              <a:buNone/>
            </a:pPr>
            <a:endParaRPr lang="en-US" sz="32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B0C46-EB79-480D-A62C-A543AA947253}" type="slidenum">
              <a:rPr lang="en-US"/>
              <a:pPr>
                <a:defRPr/>
              </a:pPr>
              <a:t>123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Difference between coercion and overloading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(very hypothetical) Language 1: ‘+’ only defined for int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2.3 + 3.4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convert 2.3 and 3.4  to int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result is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Language 2:  ‘+’ plus overloaded, int or fp addition selected based on types of arguments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2.3 + 3.4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chooses fp addition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result is 5.7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C00D-3C3F-41FB-AAB1-41C0BA4680BC}" type="slidenum">
              <a:rPr lang="en-US"/>
              <a:pPr>
                <a:defRPr/>
              </a:pPr>
              <a:t>124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</a:t>
            </a:r>
            <a:r>
              <a:rPr lang="en-US" dirty="0" smtClean="0"/>
              <a:t>lifetimes associated with storage allocation mechanisms</a:t>
            </a:r>
          </a:p>
          <a:p>
            <a:pPr lvl="1"/>
            <a:r>
              <a:rPr lang="en-US" dirty="0" smtClean="0">
                <a:solidFill>
                  <a:srgbClr val="FF5050"/>
                </a:solidFill>
              </a:rPr>
              <a:t>static</a:t>
            </a:r>
          </a:p>
          <a:p>
            <a:pPr lvl="2"/>
            <a:r>
              <a:rPr lang="en-US" dirty="0" smtClean="0"/>
              <a:t>an object  is given an address that is maintained through program execution</a:t>
            </a:r>
          </a:p>
          <a:p>
            <a:pPr lvl="1"/>
            <a:r>
              <a:rPr lang="en-US" dirty="0" smtClean="0">
                <a:solidFill>
                  <a:srgbClr val="FF5050"/>
                </a:solidFill>
              </a:rPr>
              <a:t>stack</a:t>
            </a:r>
          </a:p>
          <a:p>
            <a:pPr lvl="2"/>
            <a:r>
              <a:rPr lang="en-US" dirty="0" smtClean="0"/>
              <a:t>memory for objects allocated in last-in, first-out order, usually in conjunction with subroutine calls and returns  </a:t>
            </a:r>
          </a:p>
          <a:p>
            <a:pPr lvl="1"/>
            <a:r>
              <a:rPr lang="en-US" dirty="0" smtClean="0">
                <a:solidFill>
                  <a:srgbClr val="FF5050"/>
                </a:solidFill>
              </a:rPr>
              <a:t>heap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memory for objects allocated in a region of memory where sub-blocks can be allocated and deallocated at arbitrary times.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DD360-0FCB-4101-827A-BED489C9653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Allocation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3600" dirty="0" smtClean="0"/>
              <a:t>Static allocation </a:t>
            </a:r>
            <a:r>
              <a:rPr lang="en-US" sz="3600" dirty="0" smtClean="0"/>
              <a:t>is typically used for:</a:t>
            </a:r>
            <a:endParaRPr lang="en-US" sz="3600" dirty="0" smtClean="0"/>
          </a:p>
          <a:p>
            <a:pPr lvl="1" eaLnBrk="1" hangingPunct="1"/>
            <a:r>
              <a:rPr lang="en-US" sz="3200" dirty="0" smtClean="0"/>
              <a:t>code</a:t>
            </a:r>
          </a:p>
          <a:p>
            <a:pPr lvl="1" eaLnBrk="1" hangingPunct="1"/>
            <a:r>
              <a:rPr lang="en-US" sz="3200" dirty="0" err="1" smtClean="0"/>
              <a:t>globals</a:t>
            </a:r>
            <a:endParaRPr lang="en-US" sz="3200" dirty="0" smtClean="0"/>
          </a:p>
          <a:p>
            <a:pPr lvl="1" eaLnBrk="1" hangingPunct="1"/>
            <a:r>
              <a:rPr lang="en-US" sz="3200" dirty="0" smtClean="0"/>
              <a:t>static or own variables</a:t>
            </a:r>
          </a:p>
          <a:p>
            <a:pPr lvl="1" eaLnBrk="1" hangingPunct="1"/>
            <a:r>
              <a:rPr lang="en-US" sz="3200" dirty="0" smtClean="0"/>
              <a:t>explicit constants (including strings, sets,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</a:p>
          <a:p>
            <a:pPr lvl="1" eaLnBrk="1" hangingPunct="1"/>
            <a:r>
              <a:rPr lang="en-US" sz="3200" dirty="0" smtClean="0"/>
              <a:t>scalars </a:t>
            </a:r>
            <a:r>
              <a:rPr lang="en-US" sz="3200" dirty="0" smtClean="0"/>
              <a:t>which are stored </a:t>
            </a:r>
            <a:r>
              <a:rPr lang="en-US" sz="3200" dirty="0" smtClean="0"/>
              <a:t>in the instructions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2BDEB-2D19-443E-A66E-9FABB8A826E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allocation usage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6" descr="Fig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4256" y="1481138"/>
            <a:ext cx="6735487" cy="4525962"/>
          </a:xfrm>
          <a:noFill/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02216-ED95-4D97-A46D-5713DED5262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Static allocation for a language without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Stack allocation is typically </a:t>
            </a:r>
            <a:r>
              <a:rPr lang="en-US" sz="2800" dirty="0" smtClean="0"/>
              <a:t>used for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parameters of procedures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local variables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temporaries  (e.g. intermediate values of expression)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Why a stack?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allocate space for recursive routines</a:t>
            </a:r>
            <a:br>
              <a:rPr lang="en-US" sz="2200" dirty="0" smtClean="0"/>
            </a:br>
            <a:r>
              <a:rPr lang="en-US" sz="2200" dirty="0" smtClean="0"/>
              <a:t>(not necessary in FORTRAN – no recursion)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reuse space</a:t>
            </a:r>
            <a:br>
              <a:rPr lang="en-US" sz="2200" dirty="0" smtClean="0"/>
            </a:br>
            <a:r>
              <a:rPr lang="en-US" sz="2200" dirty="0" smtClean="0"/>
              <a:t>(in all programming languages)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space for active routines usually much less than space for all routines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Although location of stack cannot be predicted at compile time, offsets of objects in stack relative to stack frame can be determined statically.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D2DC5-6D30-4A01-93DD-0059ACA4931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allocation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D15D2-5BC4-47D8-BB29-8C7E69ACA38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1508" name="Picture 6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263"/>
            <a:ext cx="8153400" cy="678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Memory for an object </a:t>
            </a:r>
            <a:r>
              <a:rPr lang="en-US" dirty="0" smtClean="0"/>
              <a:t>is </a:t>
            </a:r>
            <a:r>
              <a:rPr lang="en-US" dirty="0" smtClean="0"/>
              <a:t>allocated in a region of memory where sub-blocks can be allocated and deallocated at arbitrary times.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Tradeoffs between: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Space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FF5050"/>
                </a:solidFill>
              </a:rPr>
              <a:t>internal fragmentation</a:t>
            </a:r>
            <a:r>
              <a:rPr lang="en-US" dirty="0" smtClean="0"/>
              <a:t>. Memory blocks allocated that are larger than needed, unused space is allocated.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FF5050"/>
                </a:solidFill>
              </a:rPr>
              <a:t>external fragmentation</a:t>
            </a:r>
            <a:r>
              <a:rPr lang="en-US" dirty="0" smtClean="0"/>
              <a:t>. Memory is available, but in small non-contiguous pieces.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Allocation Speed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With more computation, can reduce fragmentation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Various approaches (see Scott page 118-119) exist with various time-space tradeoffs.  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184E6-ACB1-4685-937B-23E5BA2E4E6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Heap-based allocation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Allocation </a:t>
            </a:r>
            <a:r>
              <a:rPr lang="en-US" dirty="0" smtClean="0"/>
              <a:t>occurs at specific point in program </a:t>
            </a:r>
          </a:p>
          <a:p>
            <a:pPr lvl="1"/>
            <a:r>
              <a:rPr lang="en-US" dirty="0" smtClean="0"/>
              <a:t>new object instantiated, 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/>
              <a:t>string </a:t>
            </a:r>
            <a:r>
              <a:rPr lang="en-US" dirty="0" smtClean="0"/>
              <a:t>assigned to previously shorter string, </a:t>
            </a:r>
            <a:r>
              <a:rPr lang="en-US" dirty="0" smtClean="0"/>
              <a:t>etc.</a:t>
            </a:r>
          </a:p>
          <a:p>
            <a:pPr marL="393192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Deallocation</a:t>
            </a:r>
          </a:p>
          <a:p>
            <a:pPr lvl="1"/>
            <a:r>
              <a:rPr lang="en-US" dirty="0" smtClean="0"/>
              <a:t>explicit</a:t>
            </a:r>
          </a:p>
          <a:p>
            <a:pPr lvl="2"/>
            <a:r>
              <a:rPr lang="en-US" dirty="0" smtClean="0"/>
              <a:t>when indicated by </a:t>
            </a:r>
            <a:r>
              <a:rPr lang="en-US" dirty="0" smtClean="0"/>
              <a:t>programmer </a:t>
            </a:r>
            <a:r>
              <a:rPr lang="en-US" dirty="0" smtClean="0"/>
              <a:t>(Pascal, C) </a:t>
            </a:r>
          </a:p>
          <a:p>
            <a:pPr lvl="1"/>
            <a:r>
              <a:rPr lang="en-US" dirty="0" smtClean="0"/>
              <a:t>implicit</a:t>
            </a:r>
          </a:p>
          <a:p>
            <a:pPr lvl="2"/>
            <a:r>
              <a:rPr lang="en-US" dirty="0" smtClean="0"/>
              <a:t>garbage collection </a:t>
            </a:r>
            <a:endParaRPr lang="en-US" dirty="0" smtClean="0"/>
          </a:p>
          <a:p>
            <a:pPr lvl="3"/>
            <a:r>
              <a:rPr lang="en-US" dirty="0" smtClean="0"/>
              <a:t>occurs </a:t>
            </a:r>
            <a:r>
              <a:rPr lang="en-US" dirty="0" smtClean="0"/>
              <a:t>some time </a:t>
            </a:r>
            <a:r>
              <a:rPr lang="en-US" dirty="0" smtClean="0"/>
              <a:t>after </a:t>
            </a:r>
            <a:r>
              <a:rPr lang="en-US" dirty="0" smtClean="0"/>
              <a:t>no more references to object exist</a:t>
            </a:r>
            <a:endParaRPr lang="en-US" dirty="0" smtClean="0"/>
          </a:p>
          <a:p>
            <a:pPr lvl="2"/>
            <a:r>
              <a:rPr lang="en-US" dirty="0" smtClean="0"/>
              <a:t>on exiting scope</a:t>
            </a: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0D0C7-CD87-4A42-B155-77B672C1F85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Heap allocation and deallocation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Read </a:t>
            </a:r>
            <a:r>
              <a:rPr lang="en-US" dirty="0" smtClean="0"/>
              <a:t>Chapter 3 in </a:t>
            </a:r>
            <a:r>
              <a:rPr lang="en-US" dirty="0" smtClean="0"/>
              <a:t>Scott</a:t>
            </a: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6F08C-001F-45D2-A30A-3975C48AD32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Reading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Explicit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simpler compiler implementation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execution speed.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Subject to dangling references due to programmer </a:t>
            </a:r>
            <a:r>
              <a:rPr lang="en-US" dirty="0" smtClean="0"/>
              <a:t>error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 deallocation </a:t>
            </a:r>
            <a:r>
              <a:rPr lang="en-US" dirty="0" smtClean="0"/>
              <a:t>bugs are common and serious in </a:t>
            </a:r>
            <a:r>
              <a:rPr lang="en-US" dirty="0" smtClean="0"/>
              <a:t>practice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Subject to memory leaks where unused </a:t>
            </a:r>
            <a:r>
              <a:rPr lang="en-US" dirty="0" smtClean="0"/>
              <a:t>memory </a:t>
            </a:r>
            <a:r>
              <a:rPr lang="en-US" dirty="0" smtClean="0"/>
              <a:t>is never deallocated.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This can </a:t>
            </a:r>
            <a:r>
              <a:rPr lang="en-US" dirty="0" smtClean="0"/>
              <a:t>cause </a:t>
            </a:r>
            <a:r>
              <a:rPr lang="en-US" dirty="0" smtClean="0"/>
              <a:t>programs </a:t>
            </a:r>
            <a:r>
              <a:rPr lang="en-US" dirty="0" smtClean="0"/>
              <a:t>to eventually run out of heap space.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Implicit: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simplifies programming task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with garbage </a:t>
            </a:r>
            <a:r>
              <a:rPr lang="en-US" dirty="0" smtClean="0"/>
              <a:t>collection, </a:t>
            </a:r>
            <a:r>
              <a:rPr lang="en-US" dirty="0" smtClean="0"/>
              <a:t>dangling references cannot occur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Fewer memory </a:t>
            </a:r>
            <a:r>
              <a:rPr lang="en-US" dirty="0" smtClean="0"/>
              <a:t>leaks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 smtClean="0"/>
              <a:t>these may still occur if the programmer keeps references to unneeded objects.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High quality garbage collection algorithms are available and technology is </a:t>
            </a:r>
            <a:r>
              <a:rPr lang="en-US" dirty="0" smtClean="0"/>
              <a:t>improving.</a:t>
            </a: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78ED7-C3AC-4F35-B37D-6DD823F6F70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3200" dirty="0" smtClean="0"/>
              <a:t>Recall:</a:t>
            </a:r>
          </a:p>
          <a:p>
            <a:pPr lvl="2"/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 smtClean="0">
                <a:solidFill>
                  <a:srgbClr val="FF5050"/>
                </a:solidFill>
              </a:rPr>
              <a:t>scope</a:t>
            </a:r>
            <a:r>
              <a:rPr lang="en-US" sz="3000" dirty="0" smtClean="0"/>
              <a:t> of a binding is the part of the program (textually) in which the binding is active</a:t>
            </a:r>
          </a:p>
          <a:p>
            <a:pPr lvl="1" eaLnBrk="1" hangingPunct="1"/>
            <a:r>
              <a:rPr lang="en-US" sz="3200" dirty="0" smtClean="0">
                <a:solidFill>
                  <a:srgbClr val="FF5050"/>
                </a:solidFill>
              </a:rPr>
              <a:t>scope</a:t>
            </a:r>
            <a:r>
              <a:rPr lang="en-US" sz="3200" dirty="0" smtClean="0"/>
              <a:t> (more precisely)</a:t>
            </a:r>
          </a:p>
          <a:p>
            <a:pPr lvl="2" eaLnBrk="1" hangingPunct="1"/>
            <a:r>
              <a:rPr lang="en-US" sz="2800" dirty="0" smtClean="0"/>
              <a:t>a program section of maximal size in which no bindings change (or at least in which no re-declarations are permitted)</a:t>
            </a:r>
          </a:p>
          <a:p>
            <a:pPr lvl="1" eaLnBrk="1" hangingPunct="1"/>
            <a:endParaRPr lang="en-US" sz="3200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BB7DB-05B3-4116-A199-E42CB901843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olidFill>
                  <a:srgbClr val="FF5050"/>
                </a:solidFill>
              </a:rPr>
              <a:t>referencing environment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set of active bindings at some point in program execution.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olidFill>
                  <a:srgbClr val="FF5050"/>
                </a:solidFill>
              </a:rPr>
              <a:t>scope rules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define referencing environment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solidFill>
                  <a:srgbClr val="FF5050"/>
                </a:solidFill>
              </a:rPr>
              <a:t>elaboration</a:t>
            </a:r>
            <a:r>
              <a:rPr lang="en-US" sz="360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the  process of creating bindings when entering a scope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first used with Algol 60, Ada re-popularized the term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storage may be allocated, tasks started, even exceptions propagated as a result of the elaboration of declarations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41A7E-1174-4CCD-9679-2D0C510FA10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most languages with subroutines</a:t>
            </a:r>
          </a:p>
          <a:p>
            <a:pPr lvl="1"/>
            <a:r>
              <a:rPr lang="en-US" dirty="0" smtClean="0"/>
              <a:t>On subroutine entry—enter a new scope:</a:t>
            </a:r>
          </a:p>
          <a:p>
            <a:pPr lvl="2"/>
            <a:r>
              <a:rPr lang="en-US" dirty="0" smtClean="0"/>
              <a:t>create bindings for new local variables,</a:t>
            </a:r>
          </a:p>
          <a:p>
            <a:pPr lvl="2"/>
            <a:r>
              <a:rPr lang="en-US" dirty="0" smtClean="0"/>
              <a:t>deactivate bindings for global variables that are re-declared (these variable are said to have a "hole" in their scope)</a:t>
            </a:r>
          </a:p>
          <a:p>
            <a:pPr lvl="2"/>
            <a:r>
              <a:rPr lang="en-US" dirty="0" smtClean="0"/>
              <a:t>make references to variables</a:t>
            </a:r>
          </a:p>
          <a:p>
            <a:pPr lvl="1"/>
            <a:r>
              <a:rPr lang="en-US" dirty="0" smtClean="0"/>
              <a:t>On subroutine exit:</a:t>
            </a:r>
          </a:p>
          <a:p>
            <a:pPr lvl="2"/>
            <a:r>
              <a:rPr lang="en-US" dirty="0" smtClean="0"/>
              <a:t>destroy bindings for local variables</a:t>
            </a:r>
          </a:p>
          <a:p>
            <a:pPr lvl="2"/>
            <a:r>
              <a:rPr lang="en-US" dirty="0" smtClean="0"/>
              <a:t>reactivate bindings for global variables that were deactivated</a:t>
            </a:r>
          </a:p>
          <a:p>
            <a:endParaRPr lang="en-US" sz="2800" dirty="0" smtClean="0">
              <a:latin typeface="Courier New" pitchFamily="49" charset="0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7193B-EBE6-4BE8-8F9B-871C899C2C9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subroutines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400" smtClean="0">
                <a:solidFill>
                  <a:srgbClr val="FF5050"/>
                </a:solidFill>
              </a:rPr>
              <a:t>Statically scoped (lexically scoped)</a:t>
            </a:r>
            <a:r>
              <a:rPr lang="en-US" sz="2400" smtClean="0"/>
              <a:t> –scope of a binding is determined by lexical structure of the program</a:t>
            </a:r>
          </a:p>
          <a:p>
            <a:pPr lvl="1" eaLnBrk="1" hangingPunct="1"/>
            <a:r>
              <a:rPr lang="en-US" sz="2400" smtClean="0"/>
              <a:t>The determination of scopes can be made by the compiler</a:t>
            </a:r>
          </a:p>
          <a:p>
            <a:pPr lvl="1" eaLnBrk="1" hangingPunct="1"/>
            <a:r>
              <a:rPr lang="en-US" sz="2400" smtClean="0"/>
              <a:t>All bindings for identifiers can be resolved by examining the program</a:t>
            </a:r>
          </a:p>
          <a:p>
            <a:pPr lvl="1" eaLnBrk="1" hangingPunct="1"/>
            <a:r>
              <a:rPr lang="en-US" sz="2400" smtClean="0"/>
              <a:t>Typically, we choose the most recent, active binding made at compile time</a:t>
            </a:r>
          </a:p>
          <a:p>
            <a:pPr lvl="1" eaLnBrk="1" hangingPunct="1"/>
            <a:r>
              <a:rPr lang="en-US" sz="2400" smtClean="0"/>
              <a:t>Most compiled languages employ static scope rules</a:t>
            </a:r>
            <a:endParaRPr lang="en-US" sz="2400" smtClean="0">
              <a:latin typeface="Courier New" pitchFamily="49" charset="0"/>
            </a:endParaRP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>
                <a:solidFill>
                  <a:srgbClr val="FF5050"/>
                </a:solidFill>
              </a:rPr>
              <a:t>Dynamically scoped</a:t>
            </a:r>
            <a:r>
              <a:rPr lang="en-US" sz="2400" smtClean="0"/>
              <a:t>—scope of a binding is determined at runtime (and depends on flow of execution) 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4B615-B2BC-4BDE-B9D8-1B33CDF7055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 scoping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66FF"/>
                </a:solidFill>
              </a:rPr>
              <a:t>block structured languages</a:t>
            </a:r>
            <a:r>
              <a:rPr lang="en-US" dirty="0" smtClean="0"/>
              <a:t> such as Algol 60 and Pascal </a:t>
            </a:r>
          </a:p>
          <a:p>
            <a:r>
              <a:rPr lang="en-US" dirty="0" smtClean="0"/>
              <a:t>These languages allow </a:t>
            </a:r>
            <a:r>
              <a:rPr lang="en-US" dirty="0" smtClean="0">
                <a:solidFill>
                  <a:srgbClr val="0066FF"/>
                </a:solidFill>
              </a:rPr>
              <a:t>nested subroutines</a:t>
            </a:r>
          </a:p>
          <a:p>
            <a:r>
              <a:rPr lang="en-US" dirty="0" smtClean="0">
                <a:solidFill>
                  <a:srgbClr val="FF5050"/>
                </a:solidFill>
              </a:rPr>
              <a:t>most closely nested rule</a:t>
            </a:r>
          </a:p>
          <a:p>
            <a:pPr lvl="1"/>
            <a:r>
              <a:rPr lang="en-US" dirty="0" smtClean="0"/>
              <a:t>An identifier is known in the scope in which it is declared and in each enclosed scope, unless it is re-declared in an enclosed scope </a:t>
            </a:r>
          </a:p>
          <a:p>
            <a:pPr lvl="1"/>
            <a:r>
              <a:rPr lang="en-US" dirty="0" smtClean="0"/>
              <a:t>To resolve a reference to an identifier, we examine the local scope and statically enclosing scopes until a binding is found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7646-2CE3-4533-B95F-3CACCDED93A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 of static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66FF"/>
                </a:solidFill>
              </a:rPr>
              <a:t>program example</a:t>
            </a:r>
            <a:r>
              <a:rPr lang="en-US" sz="1400" smtClean="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           var a,b: integer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/>
              <a:t>…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rgbClr val="FF5050"/>
                </a:solidFill>
              </a:rPr>
              <a:t>procedure sub1</a:t>
            </a:r>
            <a:r>
              <a:rPr lang="en-US" sz="1400" smtClean="0">
                <a:solidFill>
                  <a:srgbClr val="FF5050"/>
                </a:solidFill>
              </a:rPr>
              <a:t>;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   var x,y: integer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begin 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……     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Ref Env =  x,y of sub1, a,b of example, sub1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bg1"/>
                </a:solidFill>
              </a:rPr>
              <a:t>                            (maybe sub2 if variables not required to be declared before used)</a:t>
            </a:r>
            <a:r>
              <a:rPr lang="en-US" sz="1400" smtClean="0">
                <a:solidFill>
                  <a:srgbClr val="FF5050"/>
                </a:solidFill>
              </a:rPr>
              <a:t>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end{sub1}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/>
              <a:t> 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chemeClr val="hlink"/>
                </a:solidFill>
              </a:rPr>
              <a:t>procedure sub2</a:t>
            </a:r>
            <a:r>
              <a:rPr lang="en-US" sz="1400" smtClean="0">
                <a:solidFill>
                  <a:schemeClr val="hlink"/>
                </a:solidFill>
              </a:rPr>
              <a:t>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var x: integer;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…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</a:t>
            </a:r>
            <a:r>
              <a:rPr lang="en-US" sz="1400" b="1" smtClean="0">
                <a:solidFill>
                  <a:srgbClr val="66FF33"/>
                </a:solidFill>
              </a:rPr>
              <a:t>procedure sub3</a:t>
            </a:r>
            <a:r>
              <a:rPr lang="en-US" sz="1400" smtClean="0">
                <a:solidFill>
                  <a:srgbClr val="66FF33"/>
                </a:solidFill>
              </a:rPr>
              <a:t>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    var x: integer;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begin {sub3}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</a:t>
            </a:r>
            <a:r>
              <a:rPr lang="en-US" sz="1400" smtClean="0">
                <a:solidFill>
                  <a:schemeClr val="bg1"/>
                </a:solidFill>
              </a:rPr>
              <a:t>….     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 Ref evn: x of sub3, (x of sub2 is hidden)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                                         a,b of example, sub1,sub2,sub3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     x := …..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end{sub3}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hlink"/>
                </a:solidFill>
              </a:rPr>
              <a:t/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begin{sub2}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</a:t>
            </a:r>
            <a:r>
              <a:rPr lang="en-US" sz="1400" smtClean="0">
                <a:solidFill>
                  <a:schemeClr val="bg1"/>
                </a:solidFill>
              </a:rPr>
              <a:t>…  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 x of sub2, a,b of example, sub1,sub2,sub3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end{sub2}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begin{example}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>
                <a:solidFill>
                  <a:srgbClr val="0066FF"/>
                </a:solidFill>
              </a:rPr>
              <a:t>..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 a,b of example, sub1,sub2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end{example}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AB688-F44A-4BFE-9A40-3FABB35E909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66FF"/>
                </a:solidFill>
              </a:rPr>
              <a:t>program example</a:t>
            </a:r>
            <a:r>
              <a:rPr lang="en-US" sz="1400" smtClean="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           var </a:t>
            </a:r>
            <a:r>
              <a:rPr lang="en-US" sz="1400" smtClean="0"/>
              <a:t>a,b</a:t>
            </a:r>
            <a:r>
              <a:rPr lang="en-US" sz="1400" smtClean="0">
                <a:solidFill>
                  <a:srgbClr val="0066FF"/>
                </a:solidFill>
              </a:rPr>
              <a:t>: integer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/>
              <a:t>…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rgbClr val="FF5050"/>
                </a:solidFill>
              </a:rPr>
              <a:t>procedure </a:t>
            </a:r>
            <a:r>
              <a:rPr lang="en-US" sz="1400" b="1" smtClean="0"/>
              <a:t>sub1</a:t>
            </a:r>
            <a:r>
              <a:rPr lang="en-US" sz="1400" smtClean="0">
                <a:solidFill>
                  <a:srgbClr val="FF5050"/>
                </a:solidFill>
              </a:rPr>
              <a:t>;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   var x,y: integer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begin 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……     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Ref Env =  x,y of sub1, a,b of example, sub1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bg1"/>
                </a:solidFill>
              </a:rPr>
              <a:t>                            (maybe sub2 if variables not required to be declared before used)</a:t>
            </a:r>
            <a:r>
              <a:rPr lang="en-US" sz="1400" smtClean="0">
                <a:solidFill>
                  <a:srgbClr val="FF5050"/>
                </a:solidFill>
              </a:rPr>
              <a:t>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end{sub1}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/>
              <a:t> 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chemeClr val="hlink"/>
                </a:solidFill>
              </a:rPr>
              <a:t>procedure </a:t>
            </a:r>
            <a:r>
              <a:rPr lang="en-US" sz="1400" b="1" smtClean="0"/>
              <a:t>sub2</a:t>
            </a:r>
            <a:r>
              <a:rPr lang="en-US" sz="1400" smtClean="0">
                <a:solidFill>
                  <a:schemeClr val="hlink"/>
                </a:solidFill>
              </a:rPr>
              <a:t>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var x: integer;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…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</a:t>
            </a:r>
            <a:r>
              <a:rPr lang="en-US" sz="1400" b="1" smtClean="0">
                <a:solidFill>
                  <a:srgbClr val="66FF33"/>
                </a:solidFill>
              </a:rPr>
              <a:t>procedure sub3</a:t>
            </a:r>
            <a:r>
              <a:rPr lang="en-US" sz="1400" smtClean="0">
                <a:solidFill>
                  <a:srgbClr val="66FF33"/>
                </a:solidFill>
              </a:rPr>
              <a:t>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    var x: integer;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begin {sub3}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</a:t>
            </a:r>
            <a:r>
              <a:rPr lang="en-US" sz="1400" smtClean="0">
                <a:solidFill>
                  <a:schemeClr val="bg1"/>
                </a:solidFill>
              </a:rPr>
              <a:t>….     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 Ref evn: x of sub3, (x of sub2 is hidden)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                                         a,b of example, sub1,sub2,sub3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     x := …..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end{sub3}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hlink"/>
                </a:solidFill>
              </a:rPr>
              <a:t/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begin{sub2}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</a:t>
            </a:r>
            <a:r>
              <a:rPr lang="en-US" sz="1400" smtClean="0">
                <a:solidFill>
                  <a:schemeClr val="bg1"/>
                </a:solidFill>
              </a:rPr>
              <a:t>…  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 x of sub2, a,b of example, sub1,sub2,sub3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end{sub2}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begin{example}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/>
              <a:t>.. </a:t>
            </a:r>
            <a:r>
              <a:rPr lang="en-US" sz="1400" b="1" smtClean="0">
                <a:sym typeface="Wingdings" pitchFamily="2" charset="2"/>
              </a:rPr>
              <a:t></a:t>
            </a:r>
            <a:r>
              <a:rPr lang="en-US" sz="1400" b="1" smtClean="0"/>
              <a:t> a,b of example, sub1,sub2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end{example}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8C694-86FA-464C-BE59-CBB92DF76BB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66FF"/>
                </a:solidFill>
              </a:rPr>
              <a:t>program example</a:t>
            </a:r>
            <a:r>
              <a:rPr lang="en-US" sz="1400" smtClean="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           var </a:t>
            </a:r>
            <a:r>
              <a:rPr lang="en-US" sz="1400" smtClean="0"/>
              <a:t>a,b</a:t>
            </a:r>
            <a:r>
              <a:rPr lang="en-US" sz="1400" smtClean="0">
                <a:solidFill>
                  <a:srgbClr val="0066FF"/>
                </a:solidFill>
              </a:rPr>
              <a:t>: integer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/>
              <a:t>…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rgbClr val="FF5050"/>
                </a:solidFill>
              </a:rPr>
              <a:t>procedure </a:t>
            </a:r>
            <a:r>
              <a:rPr lang="en-US" sz="1400" b="1" smtClean="0"/>
              <a:t>sub1</a:t>
            </a:r>
            <a:r>
              <a:rPr lang="en-US" sz="1400" smtClean="0">
                <a:solidFill>
                  <a:srgbClr val="FF5050"/>
                </a:solidFill>
              </a:rPr>
              <a:t>;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   var </a:t>
            </a:r>
            <a:r>
              <a:rPr lang="en-US" sz="1400" smtClean="0"/>
              <a:t>x,y</a:t>
            </a:r>
            <a:r>
              <a:rPr lang="en-US" sz="1400" smtClean="0">
                <a:solidFill>
                  <a:srgbClr val="FF5050"/>
                </a:solidFill>
              </a:rPr>
              <a:t>: integer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begin 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</a:t>
            </a:r>
            <a:r>
              <a:rPr lang="en-US" sz="1400" smtClean="0"/>
              <a:t>……      </a:t>
            </a:r>
            <a:r>
              <a:rPr lang="en-US" sz="1400" b="1" smtClean="0">
                <a:sym typeface="Wingdings" pitchFamily="2" charset="2"/>
              </a:rPr>
              <a:t></a:t>
            </a:r>
            <a:r>
              <a:rPr lang="en-US" sz="1400" b="1" smtClean="0"/>
              <a:t>x,y of sub1, a,b of example, sub1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/>
              <a:t>                            (maybe sub2 if variables not required to be declared before used) </a:t>
            </a:r>
            <a:br>
              <a:rPr lang="en-US" sz="1400" b="1" smtClean="0"/>
            </a:br>
            <a:r>
              <a:rPr lang="en-US" sz="1400" smtClean="0">
                <a:solidFill>
                  <a:srgbClr val="FF5050"/>
                </a:solidFill>
              </a:rPr>
              <a:t>     end{sub1}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/>
              <a:t> 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chemeClr val="hlink"/>
                </a:solidFill>
              </a:rPr>
              <a:t>procedure sub2</a:t>
            </a:r>
            <a:r>
              <a:rPr lang="en-US" sz="1400" smtClean="0">
                <a:solidFill>
                  <a:schemeClr val="hlink"/>
                </a:solidFill>
              </a:rPr>
              <a:t>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var x: integer;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…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</a:t>
            </a:r>
            <a:r>
              <a:rPr lang="en-US" sz="1400" b="1" smtClean="0">
                <a:solidFill>
                  <a:srgbClr val="66FF33"/>
                </a:solidFill>
              </a:rPr>
              <a:t>procedure sub3</a:t>
            </a:r>
            <a:r>
              <a:rPr lang="en-US" sz="1400" smtClean="0">
                <a:solidFill>
                  <a:srgbClr val="66FF33"/>
                </a:solidFill>
              </a:rPr>
              <a:t>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    var x: integer;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begin {sub3}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</a:t>
            </a:r>
            <a:r>
              <a:rPr lang="en-US" sz="1400" smtClean="0">
                <a:solidFill>
                  <a:schemeClr val="bg1"/>
                </a:solidFill>
              </a:rPr>
              <a:t>….     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 Ref evn: x of sub3, (x of sub2 is hidden)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                                         a,b of example, sub1,sub2,sub3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     x := …..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end{sub3}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hlink"/>
                </a:solidFill>
              </a:rPr>
              <a:t/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begin{sub2}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</a:t>
            </a:r>
            <a:r>
              <a:rPr lang="en-US" sz="1400" smtClean="0">
                <a:solidFill>
                  <a:schemeClr val="bg1"/>
                </a:solidFill>
              </a:rPr>
              <a:t>…  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 x of sub2, a,b of example, sub1,sub2,sub3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end{sub2}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begin{example}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>
                <a:solidFill>
                  <a:srgbClr val="0066FF"/>
                </a:solidFill>
              </a:rPr>
              <a:t>.. </a:t>
            </a:r>
            <a:r>
              <a:rPr lang="en-US" sz="1400" b="1" i="1" smtClean="0">
                <a:solidFill>
                  <a:schemeClr val="accent1"/>
                </a:solidFill>
                <a:sym typeface="Wingdings" pitchFamily="2" charset="2"/>
              </a:rPr>
              <a:t></a:t>
            </a:r>
            <a:r>
              <a:rPr lang="en-US" sz="1400" b="1" i="1" smtClean="0">
                <a:solidFill>
                  <a:schemeClr val="accent1"/>
                </a:solidFill>
              </a:rPr>
              <a:t> a,b of example, sub1,sub2</a:t>
            </a:r>
            <a:r>
              <a:rPr lang="en-US" sz="1400" b="1" i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end{example}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BF8E1-0673-4D93-97EA-0687B870800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66FF"/>
                </a:solidFill>
              </a:rPr>
              <a:t>program example</a:t>
            </a:r>
            <a:r>
              <a:rPr lang="en-US" sz="1400" smtClean="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           var </a:t>
            </a:r>
            <a:r>
              <a:rPr lang="en-US" sz="1400" smtClean="0"/>
              <a:t>a,b</a:t>
            </a:r>
            <a:r>
              <a:rPr lang="en-US" sz="1400" smtClean="0">
                <a:solidFill>
                  <a:srgbClr val="0066FF"/>
                </a:solidFill>
              </a:rPr>
              <a:t>: integer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/>
              <a:t>…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rgbClr val="FF5050"/>
                </a:solidFill>
              </a:rPr>
              <a:t>procedure</a:t>
            </a:r>
            <a:r>
              <a:rPr lang="en-US" sz="1400" b="1" smtClean="0"/>
              <a:t> sub1</a:t>
            </a:r>
            <a:r>
              <a:rPr lang="en-US" sz="1400" smtClean="0">
                <a:solidFill>
                  <a:srgbClr val="FF5050"/>
                </a:solidFill>
              </a:rPr>
              <a:t>;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   var x,y: integer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begin 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</a:t>
            </a:r>
            <a:r>
              <a:rPr lang="en-US" sz="1400" b="1" smtClean="0">
                <a:solidFill>
                  <a:srgbClr val="FF5050"/>
                </a:solidFill>
              </a:rPr>
              <a:t>……      </a:t>
            </a:r>
            <a:r>
              <a:rPr lang="en-US" sz="1400" b="1" smtClean="0">
                <a:solidFill>
                  <a:schemeClr val="accent1"/>
                </a:solidFill>
                <a:sym typeface="Wingdings" pitchFamily="2" charset="2"/>
              </a:rPr>
              <a:t></a:t>
            </a:r>
            <a:r>
              <a:rPr lang="en-US" sz="1400" b="1" smtClean="0">
                <a:solidFill>
                  <a:schemeClr val="accent1"/>
                </a:solidFill>
              </a:rPr>
              <a:t>x,y of sub1, a,b of example, sub1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chemeClr val="accent1"/>
                </a:solidFill>
              </a:rPr>
              <a:t>                            (maybe sub2 if variables not required to be declared before</a:t>
            </a:r>
            <a:r>
              <a:rPr lang="en-US" sz="1400" smtClean="0">
                <a:solidFill>
                  <a:schemeClr val="accent1"/>
                </a:solidFill>
              </a:rPr>
              <a:t> used)) </a:t>
            </a:r>
            <a:br>
              <a:rPr lang="en-US" sz="1400" smtClean="0">
                <a:solidFill>
                  <a:schemeClr val="accent1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end{sub1}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/>
              <a:t> 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chemeClr val="hlink"/>
                </a:solidFill>
              </a:rPr>
              <a:t>procedure </a:t>
            </a:r>
            <a:r>
              <a:rPr lang="en-US" sz="1400" b="1" smtClean="0"/>
              <a:t>sub2</a:t>
            </a:r>
            <a:r>
              <a:rPr lang="en-US" sz="1400" smtClean="0">
                <a:solidFill>
                  <a:schemeClr val="hlink"/>
                </a:solidFill>
              </a:rPr>
              <a:t>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var </a:t>
            </a:r>
            <a:r>
              <a:rPr lang="en-US" sz="1400" smtClean="0"/>
              <a:t>x:</a:t>
            </a:r>
            <a:r>
              <a:rPr lang="en-US" sz="1400" smtClean="0">
                <a:solidFill>
                  <a:schemeClr val="hlink"/>
                </a:solidFill>
              </a:rPr>
              <a:t> integer;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…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</a:t>
            </a:r>
            <a:r>
              <a:rPr lang="en-US" sz="1400" b="1" smtClean="0">
                <a:solidFill>
                  <a:srgbClr val="66FF33"/>
                </a:solidFill>
              </a:rPr>
              <a:t>procedure </a:t>
            </a:r>
            <a:r>
              <a:rPr lang="en-US" sz="1400" b="1" smtClean="0"/>
              <a:t>sub</a:t>
            </a:r>
            <a:r>
              <a:rPr lang="en-US" sz="1400" b="1" smtClean="0">
                <a:solidFill>
                  <a:srgbClr val="66FF33"/>
                </a:solidFill>
              </a:rPr>
              <a:t>3</a:t>
            </a:r>
            <a:r>
              <a:rPr lang="en-US" sz="1400" smtClean="0">
                <a:solidFill>
                  <a:srgbClr val="66FF33"/>
                </a:solidFill>
              </a:rPr>
              <a:t>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    var x: integer;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begin {sub3}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</a:t>
            </a:r>
            <a:r>
              <a:rPr lang="en-US" sz="1400" smtClean="0">
                <a:solidFill>
                  <a:schemeClr val="bg1"/>
                </a:solidFill>
              </a:rPr>
              <a:t>….      </a:t>
            </a:r>
            <a:r>
              <a:rPr lang="en-US" sz="140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en-US" sz="1400" smtClean="0">
                <a:solidFill>
                  <a:schemeClr val="bg1"/>
                </a:solidFill>
              </a:rPr>
              <a:t> Ref evn: x of sub3, (x of sub2 is hidden)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                                         a,b of example, sub1,sub2,sub3 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     x := …..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end{sub3}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hlink"/>
                </a:solidFill>
              </a:rPr>
              <a:t/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begin{sub2}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</a:t>
            </a:r>
            <a:r>
              <a:rPr lang="en-US" sz="1400" smtClean="0">
                <a:solidFill>
                  <a:schemeClr val="bg1"/>
                </a:solidFill>
              </a:rPr>
              <a:t>…   </a:t>
            </a:r>
            <a:r>
              <a:rPr lang="en-US" sz="1400" b="1" smtClean="0">
                <a:sym typeface="Wingdings" pitchFamily="2" charset="2"/>
              </a:rPr>
              <a:t></a:t>
            </a:r>
            <a:r>
              <a:rPr lang="en-US" sz="1400" b="1" smtClean="0"/>
              <a:t> x of sub2, a,b of example, sub1,sub2,sub3 </a:t>
            </a:r>
            <a:br>
              <a:rPr lang="en-US" sz="1400" b="1" smtClean="0"/>
            </a:br>
            <a:r>
              <a:rPr lang="en-US" sz="1400" smtClean="0">
                <a:solidFill>
                  <a:schemeClr val="hlink"/>
                </a:solidFill>
              </a:rPr>
              <a:t>    end{sub2}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begin{example}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>
                <a:solidFill>
                  <a:srgbClr val="0066FF"/>
                </a:solidFill>
              </a:rPr>
              <a:t>.. </a:t>
            </a:r>
            <a:r>
              <a:rPr lang="en-US" sz="1400" b="1" smtClean="0">
                <a:solidFill>
                  <a:schemeClr val="accent1"/>
                </a:solidFill>
                <a:sym typeface="Wingdings" pitchFamily="2" charset="2"/>
              </a:rPr>
              <a:t></a:t>
            </a:r>
            <a:r>
              <a:rPr lang="en-US" sz="1400" b="1" smtClean="0">
                <a:solidFill>
                  <a:schemeClr val="accent1"/>
                </a:solidFill>
              </a:rPr>
              <a:t> a,b of example, sub1,sub2</a:t>
            </a:r>
            <a:r>
              <a:rPr lang="en-US" sz="14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end{example}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8E5B5-1B45-4C83-8A5A-FA58326FC9C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5656263" algn="l"/>
              </a:tabLst>
              <a:defRPr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5050"/>
                </a:solidFill>
              </a:rPr>
              <a:t>name</a:t>
            </a:r>
            <a:r>
              <a:rPr lang="en-US" sz="3200" dirty="0" smtClean="0"/>
              <a:t> is exactly what you think it is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5656263" algn="l"/>
              </a:tabLst>
              <a:defRPr/>
            </a:pPr>
            <a:r>
              <a:rPr lang="en-US" sz="2800" dirty="0" smtClean="0"/>
              <a:t>Most names are identifiers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5656263" algn="l"/>
              </a:tabLst>
              <a:defRPr/>
            </a:pPr>
            <a:r>
              <a:rPr lang="en-US" sz="2800" dirty="0" smtClean="0"/>
              <a:t>symbols (like '+') can also be names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5656263" algn="l"/>
              </a:tabLst>
              <a:defRPr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5050"/>
                </a:solidFill>
              </a:rPr>
              <a:t>binding</a:t>
            </a:r>
            <a:r>
              <a:rPr lang="en-US" sz="3200" dirty="0" smtClean="0"/>
              <a:t> is an association between two things, such as a name and the thing it names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5656263" algn="l"/>
              </a:tabLst>
              <a:defRPr/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5050"/>
                </a:solidFill>
              </a:rPr>
              <a:t>scope</a:t>
            </a:r>
            <a:r>
              <a:rPr lang="en-US" sz="3200" dirty="0" smtClean="0"/>
              <a:t> of a binding is the part of the program (textually) in which the binding is active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B8A00-39C4-41EF-924C-AEE3434D1C1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66FF"/>
                </a:solidFill>
              </a:rPr>
              <a:t>program example</a:t>
            </a:r>
            <a:r>
              <a:rPr lang="en-US" sz="1400" smtClean="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           var </a:t>
            </a:r>
            <a:r>
              <a:rPr lang="en-US" sz="1400" smtClean="0"/>
              <a:t>a,b</a:t>
            </a:r>
            <a:r>
              <a:rPr lang="en-US" sz="1400" smtClean="0">
                <a:solidFill>
                  <a:srgbClr val="0066FF"/>
                </a:solidFill>
              </a:rPr>
              <a:t>: integer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/>
              <a:t>…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rgbClr val="FF5050"/>
                </a:solidFill>
              </a:rPr>
              <a:t>procedure </a:t>
            </a:r>
            <a:r>
              <a:rPr lang="en-US" sz="1400" b="1" smtClean="0"/>
              <a:t>sub1</a:t>
            </a:r>
            <a:r>
              <a:rPr lang="en-US" sz="1400" smtClean="0">
                <a:solidFill>
                  <a:srgbClr val="FF5050"/>
                </a:solidFill>
              </a:rPr>
              <a:t>;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   var x,y: integer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begin 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    ……      </a:t>
            </a:r>
            <a:r>
              <a:rPr lang="en-US" sz="1400" b="1" smtClean="0">
                <a:solidFill>
                  <a:schemeClr val="accent1"/>
                </a:solidFill>
                <a:sym typeface="Wingdings" pitchFamily="2" charset="2"/>
              </a:rPr>
              <a:t></a:t>
            </a:r>
            <a:r>
              <a:rPr lang="en-US" sz="1400" b="1" smtClean="0">
                <a:solidFill>
                  <a:schemeClr val="accent1"/>
                </a:solidFill>
              </a:rPr>
              <a:t>x,y of sub1, a,b of example, sub1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chemeClr val="accent1"/>
                </a:solidFill>
              </a:rPr>
              <a:t>                            (maybe sub2 if variables not required to be declared before used)</a:t>
            </a:r>
            <a:r>
              <a:rPr lang="en-US" sz="1400" smtClean="0">
                <a:solidFill>
                  <a:schemeClr val="accent1"/>
                </a:solidFill>
              </a:rPr>
              <a:t> </a:t>
            </a:r>
            <a:br>
              <a:rPr lang="en-US" sz="1400" smtClean="0">
                <a:solidFill>
                  <a:schemeClr val="accent1"/>
                </a:solidFill>
              </a:rPr>
            </a:br>
            <a:r>
              <a:rPr lang="en-US" sz="1400" smtClean="0">
                <a:solidFill>
                  <a:srgbClr val="FF5050"/>
                </a:solidFill>
              </a:rPr>
              <a:t>     end{sub1} </a:t>
            </a:r>
            <a:br>
              <a:rPr lang="en-US" sz="1400" smtClean="0">
                <a:solidFill>
                  <a:srgbClr val="FF5050"/>
                </a:solidFill>
              </a:rPr>
            </a:br>
            <a:r>
              <a:rPr lang="en-US" sz="1400" smtClean="0"/>
              <a:t>  </a:t>
            </a:r>
            <a:br>
              <a:rPr lang="en-US" sz="1400" smtClean="0"/>
            </a:br>
            <a:r>
              <a:rPr lang="en-US" sz="1400" smtClean="0"/>
              <a:t>     </a:t>
            </a:r>
            <a:r>
              <a:rPr lang="en-US" sz="1400" b="1" smtClean="0">
                <a:solidFill>
                  <a:schemeClr val="hlink"/>
                </a:solidFill>
              </a:rPr>
              <a:t>procedure </a:t>
            </a:r>
            <a:r>
              <a:rPr lang="en-US" sz="1400" b="1" smtClean="0"/>
              <a:t>sub2</a:t>
            </a:r>
            <a:r>
              <a:rPr lang="en-US" sz="1400" smtClean="0">
                <a:solidFill>
                  <a:schemeClr val="hlink"/>
                </a:solidFill>
              </a:rPr>
              <a:t>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var x: integer;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…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    </a:t>
            </a:r>
            <a:r>
              <a:rPr lang="en-US" sz="1400" b="1" smtClean="0">
                <a:solidFill>
                  <a:srgbClr val="66FF33"/>
                </a:solidFill>
              </a:rPr>
              <a:t>procedure </a:t>
            </a:r>
            <a:r>
              <a:rPr lang="en-US" sz="1400" b="1" smtClean="0"/>
              <a:t>sub3</a:t>
            </a:r>
            <a:r>
              <a:rPr lang="en-US" sz="1400" smtClean="0">
                <a:solidFill>
                  <a:srgbClr val="66FF33"/>
                </a:solidFill>
              </a:rPr>
              <a:t>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    var </a:t>
            </a:r>
            <a:r>
              <a:rPr lang="en-US" sz="1400" smtClean="0"/>
              <a:t>x</a:t>
            </a:r>
            <a:r>
              <a:rPr lang="en-US" sz="1400" smtClean="0">
                <a:solidFill>
                  <a:srgbClr val="66FF33"/>
                </a:solidFill>
              </a:rPr>
              <a:t>: integer;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begin {sub3}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  </a:t>
            </a:r>
            <a:r>
              <a:rPr lang="en-US" sz="1400" smtClean="0">
                <a:solidFill>
                  <a:schemeClr val="bg1"/>
                </a:solidFill>
              </a:rPr>
              <a:t>….      </a:t>
            </a:r>
            <a:r>
              <a:rPr lang="en-US" sz="1400" b="1" smtClean="0">
                <a:sym typeface="Wingdings" pitchFamily="2" charset="2"/>
              </a:rPr>
              <a:t></a:t>
            </a:r>
            <a:r>
              <a:rPr lang="en-US" sz="1400" b="1" smtClean="0"/>
              <a:t> x of sub3, (x of sub2 is hidden) </a:t>
            </a:r>
            <a:br>
              <a:rPr lang="en-US" sz="1400" b="1" smtClean="0"/>
            </a:br>
            <a:r>
              <a:rPr lang="en-US" sz="1400" b="1" smtClean="0"/>
              <a:t>                                         a,b of example, sub1,sub2,sub3 </a:t>
            </a:r>
            <a:br>
              <a:rPr lang="en-US" sz="1400" b="1" smtClean="0"/>
            </a:br>
            <a:r>
              <a:rPr lang="en-US" sz="1400" smtClean="0">
                <a:solidFill>
                  <a:srgbClr val="66FF33"/>
                </a:solidFill>
              </a:rPr>
              <a:t>                    x := ….. </a:t>
            </a:r>
            <a:br>
              <a:rPr lang="en-US" sz="1400" smtClean="0">
                <a:solidFill>
                  <a:srgbClr val="66FF33"/>
                </a:solidFill>
              </a:rPr>
            </a:br>
            <a:r>
              <a:rPr lang="en-US" sz="1400" smtClean="0">
                <a:solidFill>
                  <a:srgbClr val="66FF33"/>
                </a:solidFill>
              </a:rPr>
              <a:t>             end{sub3}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chemeClr val="hlink"/>
                </a:solidFill>
              </a:rPr>
              <a:t/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begin{sub2} </a:t>
            </a:r>
            <a:br>
              <a:rPr lang="en-US" sz="1400" smtClean="0">
                <a:solidFill>
                  <a:schemeClr val="hlink"/>
                </a:solidFill>
              </a:rPr>
            </a:br>
            <a:r>
              <a:rPr lang="en-US" sz="1400" smtClean="0">
                <a:solidFill>
                  <a:schemeClr val="hlink"/>
                </a:solidFill>
              </a:rPr>
              <a:t>         </a:t>
            </a:r>
            <a:r>
              <a:rPr lang="en-US" sz="1400" smtClean="0">
                <a:solidFill>
                  <a:schemeClr val="bg1"/>
                </a:solidFill>
              </a:rPr>
              <a:t>…   </a:t>
            </a:r>
            <a:r>
              <a:rPr lang="en-US" sz="1400" b="1" smtClean="0">
                <a:solidFill>
                  <a:schemeClr val="accent1"/>
                </a:solidFill>
                <a:sym typeface="Wingdings" pitchFamily="2" charset="2"/>
              </a:rPr>
              <a:t></a:t>
            </a:r>
            <a:r>
              <a:rPr lang="en-US" sz="1400" b="1" smtClean="0">
                <a:solidFill>
                  <a:schemeClr val="accent1"/>
                </a:solidFill>
              </a:rPr>
              <a:t> x of sub2, a,b of example, sub1,sub2,sub3</a:t>
            </a:r>
            <a:r>
              <a:rPr lang="en-US" sz="1400" b="1" smtClean="0"/>
              <a:t> </a:t>
            </a:r>
            <a:br>
              <a:rPr lang="en-US" sz="1400" b="1" smtClean="0"/>
            </a:br>
            <a:r>
              <a:rPr lang="en-US" sz="1400" smtClean="0">
                <a:solidFill>
                  <a:schemeClr val="hlink"/>
                </a:solidFill>
              </a:rPr>
              <a:t>    end{sub2}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begin{example} </a:t>
            </a:r>
            <a:br>
              <a:rPr lang="en-US" sz="1400" smtClean="0">
                <a:solidFill>
                  <a:srgbClr val="0066FF"/>
                </a:solidFill>
              </a:rPr>
            </a:br>
            <a:r>
              <a:rPr lang="en-US" sz="1400" smtClean="0">
                <a:solidFill>
                  <a:srgbClr val="0066FF"/>
                </a:solidFill>
              </a:rPr>
              <a:t>.. </a:t>
            </a:r>
            <a:r>
              <a:rPr lang="en-US" sz="1400" b="1" smtClean="0">
                <a:solidFill>
                  <a:schemeClr val="accent1"/>
                </a:solidFill>
                <a:sym typeface="Wingdings" pitchFamily="2" charset="2"/>
              </a:rPr>
              <a:t></a:t>
            </a:r>
            <a:r>
              <a:rPr lang="en-US" sz="1400" b="1" smtClean="0">
                <a:solidFill>
                  <a:schemeClr val="accent1"/>
                </a:solidFill>
              </a:rPr>
              <a:t> a,b of example, sub1,sub2</a:t>
            </a:r>
            <a:r>
              <a:rPr lang="en-US" sz="14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solidFill>
                  <a:srgbClr val="0066FF"/>
                </a:solidFill>
              </a:rPr>
              <a:t>end{example}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A9B8F-0454-4A38-986B-4FC8A455DE3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With t</a:t>
            </a:r>
            <a:r>
              <a:rPr lang="en-US" dirty="0" smtClean="0"/>
              <a:t>he </a:t>
            </a:r>
            <a:r>
              <a:rPr lang="en-US" dirty="0" smtClean="0"/>
              <a:t>most-closely nested rule</a:t>
            </a:r>
          </a:p>
          <a:p>
            <a:pPr lvl="2" eaLnBrk="1" hangingPunct="1"/>
            <a:r>
              <a:rPr lang="en-US" dirty="0" smtClean="0"/>
              <a:t>Use static links</a:t>
            </a:r>
          </a:p>
          <a:p>
            <a:pPr lvl="3" eaLnBrk="1" hangingPunct="1"/>
            <a:r>
              <a:rPr lang="en-US" dirty="0" smtClean="0"/>
              <a:t>Each frame points to the frame of the (correct instance of)  the routine inside which it was declared</a:t>
            </a:r>
          </a:p>
          <a:p>
            <a:pPr lvl="3" eaLnBrk="1" hangingPunct="1"/>
            <a:r>
              <a:rPr lang="en-US" dirty="0" smtClean="0"/>
              <a:t>In the absence of subroutines passed as a parameter, </a:t>
            </a:r>
            <a:r>
              <a:rPr lang="en-US" i="1" dirty="0" smtClean="0"/>
              <a:t>correct</a:t>
            </a:r>
            <a:r>
              <a:rPr lang="en-US" dirty="0" smtClean="0"/>
              <a:t> means closest to the top of the stack</a:t>
            </a:r>
          </a:p>
          <a:p>
            <a:pPr lvl="3" eaLnBrk="1" hangingPunct="1"/>
            <a:r>
              <a:rPr lang="en-US" dirty="0" smtClean="0"/>
              <a:t>Access a variable in a scope </a:t>
            </a:r>
            <a:r>
              <a:rPr lang="en-US" i="1" dirty="0" smtClean="0">
                <a:latin typeface="Courier New" pitchFamily="49" charset="0"/>
              </a:rPr>
              <a:t>k</a:t>
            </a:r>
            <a:r>
              <a:rPr lang="en-US" dirty="0" smtClean="0"/>
              <a:t> levels out by following </a:t>
            </a:r>
            <a:r>
              <a:rPr lang="en-US" i="1" dirty="0" smtClean="0">
                <a:latin typeface="Courier New" pitchFamily="49" charset="0"/>
              </a:rPr>
              <a:t>k</a:t>
            </a:r>
            <a:r>
              <a:rPr lang="en-US" dirty="0" smtClean="0"/>
              <a:t> static links and then using the known offset within the frame thus found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F64A0-8441-421D-A9FE-F1DC1D56B13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variable 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213B9-37C0-490F-9777-CD9C5175FEB3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Scope Rules</a:t>
            </a:r>
          </a:p>
        </p:txBody>
      </p:sp>
      <p:pic>
        <p:nvPicPr>
          <p:cNvPr id="36868" name="Picture 3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086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Basic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One global scope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(traditional) Fortran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</a:rPr>
              <a:t>Global variable</a:t>
            </a:r>
            <a:r>
              <a:rPr lang="en-US" dirty="0" smtClean="0"/>
              <a:t> visible everywhere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</a:rPr>
              <a:t>Local variables</a:t>
            </a:r>
            <a:r>
              <a:rPr lang="en-US" dirty="0" smtClean="0"/>
              <a:t> are only visible in a subroutine where they appear.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By default, lifetime of local variables and their bindings is extent of subroutine execution.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override this using the </a:t>
            </a:r>
            <a:r>
              <a:rPr lang="en-US" dirty="0" smtClean="0">
                <a:solidFill>
                  <a:schemeClr val="hlink"/>
                </a:solidFill>
              </a:rPr>
              <a:t>save</a:t>
            </a:r>
            <a:r>
              <a:rPr lang="en-US" dirty="0" smtClean="0"/>
              <a:t> statement to make the lifetime of a variable is entire execution of program (thus the variable retains its value between calls), but the binding is only active inside subroutine.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(plus some other things)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BAA1A-E2AC-44CC-B27D-117A91149E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of static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200" smtClean="0"/>
              <a:t>f()  </a:t>
            </a:r>
            <a:r>
              <a:rPr lang="en-US" sz="3200" i="1" smtClean="0">
                <a:solidFill>
                  <a:schemeClr val="hlink"/>
                </a:solidFill>
              </a:rPr>
              <a:t>prints 1</a:t>
            </a:r>
          </a:p>
          <a:p>
            <a:pPr eaLnBrk="1" hangingPunct="1">
              <a:buFontTx/>
              <a:buNone/>
            </a:pPr>
            <a:r>
              <a:rPr lang="en-US" sz="3200" smtClean="0">
                <a:solidFill>
                  <a:schemeClr val="accent1"/>
                </a:solidFill>
              </a:rPr>
              <a:t>print i   //error--i not visible here, but variable exists.</a:t>
            </a:r>
            <a:r>
              <a:rPr lang="en-US" sz="3200" smtClean="0"/>
              <a:t> </a:t>
            </a:r>
          </a:p>
          <a:p>
            <a:pPr eaLnBrk="1" hangingPunct="1">
              <a:buFontTx/>
              <a:buNone/>
            </a:pPr>
            <a:r>
              <a:rPr lang="en-US" sz="3200" smtClean="0"/>
              <a:t>f() </a:t>
            </a:r>
            <a:r>
              <a:rPr lang="en-US" sz="3200" i="1" smtClean="0">
                <a:solidFill>
                  <a:schemeClr val="hlink"/>
                </a:solidFill>
              </a:rPr>
              <a:t>prints 2</a:t>
            </a:r>
          </a:p>
          <a:p>
            <a:pPr eaLnBrk="1" hangingPunct="1">
              <a:buFontTx/>
              <a:buNone/>
            </a:pPr>
            <a:r>
              <a:rPr lang="en-US" sz="3200" smtClean="0"/>
              <a:t>f() </a:t>
            </a:r>
            <a:r>
              <a:rPr lang="en-US" sz="3200" i="1" smtClean="0">
                <a:solidFill>
                  <a:schemeClr val="hlink"/>
                </a:solidFill>
              </a:rPr>
              <a:t>prints 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54DDCB-3CCF-4546-A73A-5CFC5C68874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Fortran-like example</a:t>
            </a:r>
            <a:endParaRPr 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648200" y="2590800"/>
            <a:ext cx="3886200" cy="41449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3200" dirty="0" smtClean="0"/>
              <a:t>subroutine f() </a:t>
            </a:r>
          </a:p>
          <a:p>
            <a:pPr lvl="1" eaLnBrk="1" hangingPunct="1">
              <a:buFontTx/>
              <a:buNone/>
            </a:pPr>
            <a:r>
              <a:rPr lang="en-US" sz="3200" dirty="0" smtClean="0"/>
              <a:t>save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; </a:t>
            </a:r>
          </a:p>
          <a:p>
            <a:pPr lvl="1" eaLnBrk="1" hangingPunct="1">
              <a:buFontTx/>
              <a:buNone/>
            </a:pPr>
            <a:r>
              <a:rPr lang="en-US" sz="3200" dirty="0" err="1" smtClean="0"/>
              <a:t>i</a:t>
            </a:r>
            <a:r>
              <a:rPr lang="en-US" sz="3200" dirty="0" smtClean="0"/>
              <a:t> = i+1; </a:t>
            </a:r>
          </a:p>
          <a:p>
            <a:pPr lvl="1" eaLnBrk="1" hangingPunct="1">
              <a:buFontTx/>
              <a:buNone/>
            </a:pPr>
            <a:r>
              <a:rPr lang="en-US" sz="3200" dirty="0" smtClean="0"/>
              <a:t>print </a:t>
            </a:r>
            <a:r>
              <a:rPr lang="en-US" sz="3200" dirty="0" err="1" smtClean="0"/>
              <a:t>i</a:t>
            </a:r>
            <a:r>
              <a:rPr lang="en-US" sz="3200" dirty="0" smtClean="0"/>
              <a:t>; </a:t>
            </a:r>
          </a:p>
          <a:p>
            <a:pPr lvl="1" eaLnBrk="1" hangingPunct="1">
              <a:buFontTx/>
              <a:buNone/>
            </a:pPr>
            <a:r>
              <a:rPr lang="en-US" sz="3200" dirty="0" smtClean="0"/>
              <a:t>end f</a:t>
            </a:r>
            <a:r>
              <a:rPr lang="en-US" sz="4000" dirty="0" smtClean="0"/>
              <a:t> </a:t>
            </a:r>
          </a:p>
          <a:p>
            <a:pPr lvl="3" eaLnBrk="1" hangingPunct="1">
              <a:buFontTx/>
              <a:buNone/>
            </a:pPr>
            <a:endParaRPr lang="en-US" sz="4000" dirty="0" smtClean="0"/>
          </a:p>
        </p:txBody>
      </p:sp>
      <p:sp>
        <p:nvSpPr>
          <p:cNvPr id="38918" name="Line 7"/>
          <p:cNvSpPr>
            <a:spLocks noChangeShapeType="1"/>
          </p:cNvSpPr>
          <p:nvPr/>
        </p:nvSpPr>
        <p:spPr bwMode="auto">
          <a:xfrm>
            <a:off x="3505200" y="1371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some languages, blocks determine a scope and may be declared anywhere (not just subroutines) </a:t>
            </a:r>
          </a:p>
          <a:p>
            <a:r>
              <a:rPr lang="en-US" dirty="0" smtClean="0"/>
              <a:t>Java, C:  </a:t>
            </a:r>
          </a:p>
          <a:p>
            <a:pPr lvl="1"/>
            <a:r>
              <a:rPr lang="en-US" dirty="0" smtClean="0"/>
              <a:t>{   } delineates a scope.  </a:t>
            </a:r>
          </a:p>
          <a:p>
            <a:pPr lvl="1"/>
            <a:r>
              <a:rPr lang="en-US" dirty="0" smtClean="0"/>
              <a:t>Scopes are nested, but not subroutines.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B9530-E7B5-4368-8C8C-41EC597757B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blocks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Is </a:t>
            </a:r>
            <a:r>
              <a:rPr lang="en-US" sz="3600" dirty="0" smtClean="0"/>
              <a:t>a declaration in a scope</a:t>
            </a:r>
          </a:p>
          <a:p>
            <a:pPr lvl="1"/>
            <a:r>
              <a:rPr lang="en-US" sz="3000" dirty="0" smtClean="0"/>
              <a:t>valid in the entire scope?</a:t>
            </a:r>
          </a:p>
          <a:p>
            <a:pPr lvl="1"/>
            <a:r>
              <a:rPr lang="en-US" sz="3000" dirty="0" smtClean="0"/>
              <a:t>or just in the text following the definition? </a:t>
            </a:r>
          </a:p>
          <a:p>
            <a:r>
              <a:rPr lang="en-US" sz="3600" dirty="0" smtClean="0"/>
              <a:t>If a name must be declared before used, then how can we allow recursive types and subroutines. </a:t>
            </a:r>
          </a:p>
          <a:p>
            <a:pPr lvl="1"/>
            <a:r>
              <a:rPr lang="en-US" sz="3000" dirty="0" smtClean="0"/>
              <a:t>Different languages deal with this in different ways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5D46A-0C0E-41E8-9B54-82E41C7EF90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Pascal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Forward references for procedures.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Give the signature (Name  parameters, return type) first.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This is enough information to compile a call to the procedure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Later, give entire definition. 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Treat pointers as a special case in type definitions,</a:t>
            </a:r>
            <a:r>
              <a:rPr lang="en-US" sz="2400" smtClean="0"/>
              <a:t> only pointers can be used recursively in type definitions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</a:t>
            </a:r>
            <a:br>
              <a:rPr lang="en-US" sz="1800" smtClean="0"/>
            </a:br>
            <a:r>
              <a:rPr lang="en-US" sz="1800" smtClean="0"/>
              <a:t>ListPtr = POINTER TO ListNode </a:t>
            </a:r>
            <a:br>
              <a:rPr lang="en-US" sz="1800" smtClean="0"/>
            </a:br>
            <a:r>
              <a:rPr lang="en-US" sz="1800" smtClean="0"/>
              <a:t>ListNode = RECORD </a:t>
            </a:r>
            <a:br>
              <a:rPr lang="en-US" sz="1800" smtClean="0"/>
            </a:br>
            <a:r>
              <a:rPr lang="en-US" sz="1800" smtClean="0"/>
              <a:t>   data: ... </a:t>
            </a:r>
            <a:br>
              <a:rPr lang="en-US" sz="1800" smtClean="0"/>
            </a:br>
            <a:r>
              <a:rPr lang="en-US" sz="1800" smtClean="0"/>
              <a:t>   next: ListPtr; </a:t>
            </a:r>
            <a:br>
              <a:rPr lang="en-US" sz="1800" smtClean="0"/>
            </a:br>
            <a:r>
              <a:rPr lang="en-US" sz="1800" smtClean="0"/>
              <a:t>END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5050"/>
                </a:solidFill>
              </a:rPr>
              <a:t>What is so special about pointers?.</a:t>
            </a:r>
            <a:r>
              <a:rPr lang="en-US" sz="2000" smtClean="0"/>
              <a:t>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59228-3D61-4BB0-94A8-17F5A78E1B2F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mtClean="0"/>
              <a:t>Pascal </a:t>
            </a:r>
          </a:p>
          <a:p>
            <a:pPr lvl="1" eaLnBrk="1" hangingPunct="1"/>
            <a:r>
              <a:rPr lang="en-US" smtClean="0"/>
              <a:t>Pointers always same size regardless of what they point to—so can be handled as special case.  </a:t>
            </a:r>
          </a:p>
          <a:p>
            <a:pPr lvl="1" eaLnBrk="1" hangingPunct="1"/>
            <a:r>
              <a:rPr lang="en-US" smtClean="0"/>
              <a:t>Forward refs for procedures plus limiting recursion in types to pointers enables one-pass compilation.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6C38F-A4F0-457F-B5DF-3B64877988EB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C,C++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Differentiate  between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66FF"/>
                </a:solidFill>
              </a:rPr>
              <a:t>declaration</a:t>
            </a:r>
            <a:r>
              <a:rPr lang="en-US" sz="2000" smtClean="0"/>
              <a:t>—introduces name and defines scope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66FF"/>
                </a:solidFill>
              </a:rPr>
              <a:t>definition</a:t>
            </a:r>
            <a:r>
              <a:rPr lang="en-US" sz="2000" smtClean="0"/>
              <a:t>—introduces object to which name is bound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 </a:t>
            </a:r>
            <a:br>
              <a:rPr lang="en-US" sz="1600" smtClean="0"/>
            </a:br>
            <a:r>
              <a:rPr lang="en-US" sz="1800" smtClean="0"/>
              <a:t>struct manager;   //declare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struct employee{ </a:t>
            </a:r>
            <a:br>
              <a:rPr lang="en-US" sz="1800" smtClean="0"/>
            </a:br>
            <a:r>
              <a:rPr lang="en-US" sz="1800" smtClean="0"/>
              <a:t>	struct manager *boss;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                struct employee *next; </a:t>
            </a:r>
            <a:br>
              <a:rPr lang="en-US" sz="1800" smtClean="0"/>
            </a:br>
            <a:r>
              <a:rPr lang="en-US" sz="1800" smtClean="0"/>
              <a:t>}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struct manager{     //define </a:t>
            </a:r>
            <a:br>
              <a:rPr lang="en-US" sz="1800" smtClean="0"/>
            </a:br>
            <a:r>
              <a:rPr lang="en-US" sz="1800" smtClean="0"/>
              <a:t>	struct employee *first; </a:t>
            </a:r>
            <a:br>
              <a:rPr lang="en-US" sz="1800" smtClean="0"/>
            </a:br>
            <a:r>
              <a:rPr lang="en-US" sz="1800" smtClean="0"/>
              <a:t>      ..... </a:t>
            </a:r>
            <a:br>
              <a:rPr lang="en-US" sz="1800" smtClean="0"/>
            </a:br>
            <a:r>
              <a:rPr lang="en-US" sz="1800" smtClean="0"/>
              <a:t>} </a:t>
            </a:r>
            <a:br>
              <a:rPr lang="en-US" sz="1800" smtClean="0"/>
            </a:br>
            <a:r>
              <a:rPr lang="en-US" sz="1800" smtClean="0"/>
              <a:t>... </a:t>
            </a:r>
            <a:br>
              <a:rPr lang="en-US" sz="1800" smtClean="0"/>
            </a:br>
            <a:r>
              <a:rPr lang="en-US" sz="1600" smtClean="0"/>
              <a:t>  </a:t>
            </a:r>
            <a:br>
              <a:rPr lang="en-US" sz="1600" smtClean="0"/>
            </a:br>
            <a:endParaRPr lang="en-US" sz="16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EFAB1-7A9C-457D-BDCC-9C3EAAA886D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4036" name="AutoShape 3"/>
          <p:cNvSpPr>
            <a:spLocks noChangeArrowheads="1"/>
          </p:cNvSpPr>
          <p:nvPr/>
        </p:nvSpPr>
        <p:spPr bwMode="auto">
          <a:xfrm>
            <a:off x="6477000" y="3124200"/>
            <a:ext cx="1752600" cy="990600"/>
          </a:xfrm>
          <a:prstGeom prst="wedgeRoundRectCallout">
            <a:avLst>
              <a:gd name="adj1" fmla="val -149546"/>
              <a:gd name="adj2" fmla="val 110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Note that this is a pointer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3600" smtClean="0">
                <a:solidFill>
                  <a:srgbClr val="FF5050"/>
                </a:solidFill>
              </a:rPr>
              <a:t>Binding Time</a:t>
            </a:r>
            <a:r>
              <a:rPr lang="en-US" sz="3600" smtClean="0"/>
              <a:t> </a:t>
            </a:r>
          </a:p>
          <a:p>
            <a:pPr lvl="1" eaLnBrk="1" hangingPunct="1"/>
            <a:r>
              <a:rPr lang="en-US" sz="3200" smtClean="0"/>
              <a:t>the point at which a binding is created</a:t>
            </a:r>
          </a:p>
          <a:p>
            <a:pPr lvl="1" eaLnBrk="1" hangingPunct="1"/>
            <a:r>
              <a:rPr lang="en-US" sz="3200" smtClean="0"/>
              <a:t>or, more generally, the point at which any implementation decision is made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eaLnBrk="1" hangingPunct="1"/>
            <a:r>
              <a:rPr lang="en-US" sz="3600" smtClean="0"/>
              <a:t>The next slide </a:t>
            </a:r>
          </a:p>
          <a:p>
            <a:pPr lvl="1" eaLnBrk="1" hangingPunct="1"/>
            <a:r>
              <a:rPr lang="en-US" sz="3200" smtClean="0"/>
              <a:t>lists some possible binding times and typical examples</a:t>
            </a:r>
          </a:p>
          <a:p>
            <a:pPr eaLnBrk="1" hangingPunct="1">
              <a:buFontTx/>
              <a:buNone/>
            </a:pPr>
            <a:endParaRPr lang="en-US" sz="36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17EDF-874B-4E98-820E-F39D60F247C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AD759-A677-4B3D-9DD5-FA3123C6A0B0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8229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Scopes and “Programming in the Large”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Large software projects require work to be done by multiple programmers who can work simultaneously.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Need language support for </a:t>
            </a:r>
            <a:r>
              <a:rPr lang="en-US" smtClean="0">
                <a:solidFill>
                  <a:srgbClr val="0066FF"/>
                </a:solidFill>
              </a:rPr>
              <a:t>information hiding</a:t>
            </a:r>
            <a:r>
              <a:rPr lang="en-US" smtClean="0"/>
              <a:t>—making details invisible to parts of system that don’t need them.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Reduces “cognitive load” on programmers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Reduces risk of name conflicts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Helps protect integrity of data abstractions (can limit, with support from compiler, access to internals of abstraction)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>
                <a:solidFill>
                  <a:srgbClr val="FF5050"/>
                </a:solidFill>
              </a:rPr>
              <a:t>Implies the need to decouple object lifetime from visibility</a:t>
            </a:r>
            <a:r>
              <a:rPr lang="en-US" smtClean="0"/>
              <a:t>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/>
            <a:r>
              <a:rPr lang="en-US" smtClean="0"/>
              <a:t>Decoupling lifetime from visibility </a:t>
            </a:r>
          </a:p>
          <a:p>
            <a:pPr lvl="1" eaLnBrk="1" hangingPunct="1"/>
            <a:r>
              <a:rPr lang="en-US" smtClean="0"/>
              <a:t>Allow “local variables” of a subroutine to keep value between calls. </a:t>
            </a:r>
          </a:p>
          <a:p>
            <a:pPr lvl="2" eaLnBrk="1" hangingPunct="1"/>
            <a:r>
              <a:rPr lang="en-US" smtClean="0"/>
              <a:t>Examples:  </a:t>
            </a:r>
          </a:p>
          <a:p>
            <a:pPr lvl="3" eaLnBrk="1" hangingPunct="1"/>
            <a:r>
              <a:rPr lang="en-US" smtClean="0"/>
              <a:t>static variables in C</a:t>
            </a:r>
          </a:p>
          <a:p>
            <a:pPr lvl="3" eaLnBrk="1" hangingPunct="1"/>
            <a:r>
              <a:rPr lang="en-US" smtClean="0"/>
              <a:t>“saved” variables in Fortran </a:t>
            </a:r>
          </a:p>
          <a:p>
            <a:pPr lvl="2" eaLnBrk="1" hangingPunct="1"/>
            <a:r>
              <a:rPr lang="en-US" smtClean="0"/>
              <a:t>Lifetime longer than subroutine invocation </a:t>
            </a:r>
          </a:p>
          <a:p>
            <a:pPr lvl="2" eaLnBrk="1" hangingPunct="1"/>
            <a:r>
              <a:rPr lang="en-US" smtClean="0"/>
              <a:t>Variables are visible only in subroutine </a:t>
            </a:r>
          </a:p>
          <a:p>
            <a:pPr lvl="2" eaLnBrk="1" hangingPunct="1"/>
            <a:r>
              <a:rPr lang="en-US" smtClean="0"/>
              <a:t>Disadvantage:  </a:t>
            </a:r>
          </a:p>
          <a:p>
            <a:pPr lvl="3" eaLnBrk="1" hangingPunct="1"/>
            <a:r>
              <a:rPr lang="en-US" smtClean="0"/>
              <a:t>Only allows “single subroutine abstraction” </a:t>
            </a:r>
          </a:p>
          <a:p>
            <a:pPr lvl="4" eaLnBrk="1" hangingPunct="1"/>
            <a:r>
              <a:rPr lang="en-US" smtClean="0"/>
              <a:t>For example, can’t do the straightforward implementation of a stack with multiple operations implemented by different subroutines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06294-FD88-4EF9-927C-91B1B3260613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0066FF"/>
                </a:solidFill>
              </a:rPr>
              <a:t>Modules</a:t>
            </a:r>
            <a:r>
              <a:rPr lang="en-US" smtClean="0">
                <a:solidFill>
                  <a:srgbClr val="0066FF"/>
                </a:solidFill>
              </a:rPr>
              <a:t> </a:t>
            </a:r>
            <a:r>
              <a:rPr lang="en-US" smtClean="0"/>
              <a:t>—(package, cluster,namespace)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66FF33"/>
                </a:solidFill>
              </a:rPr>
              <a:t>Encapsulates</a:t>
            </a:r>
            <a:r>
              <a:rPr lang="en-US" smtClean="0"/>
              <a:t> collection of objects (variables, subroutines, types, etc.) so that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objects inside module are visible to each other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object inside module are NOT visible outside unless </a:t>
            </a:r>
            <a:r>
              <a:rPr lang="en-US" smtClean="0">
                <a:solidFill>
                  <a:srgbClr val="66FF33"/>
                </a:solidFill>
              </a:rPr>
              <a:t>exported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(in many languages) objects outside are not visible inside the module unless explicitly </a:t>
            </a:r>
            <a:r>
              <a:rPr lang="en-US" smtClean="0">
                <a:solidFill>
                  <a:srgbClr val="66FF33"/>
                </a:solidFill>
              </a:rPr>
              <a:t>imported</a:t>
            </a:r>
            <a:r>
              <a:rPr lang="en-US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5050"/>
                </a:solidFill>
              </a:rPr>
              <a:t>Object lifetime is orthogonal to visibility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 Modula-2, a language designed by Niklaus Wirth to improve upon Pascal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Supports local modules and global modules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14264-6063-48FA-A3E6-0CFB6EC8BC39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VAR </a:t>
            </a:r>
            <a:r>
              <a:rPr lang="en-US" sz="2400" dirty="0" err="1" smtClean="0"/>
              <a:t>a,b</a:t>
            </a:r>
            <a:r>
              <a:rPr lang="en-US" sz="2400" dirty="0" smtClean="0"/>
              <a:t>: INTEGER;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     MODULE M;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rgbClr val="0066FF"/>
                </a:solidFill>
              </a:rPr>
              <a:t>IMPORT a; EXPORT </a:t>
            </a:r>
            <a:r>
              <a:rPr lang="en-US" sz="2400" dirty="0" err="1" smtClean="0">
                <a:solidFill>
                  <a:srgbClr val="0066FF"/>
                </a:solidFill>
              </a:rPr>
              <a:t>w,x</a:t>
            </a:r>
            <a:r>
              <a:rPr lang="en-US" sz="2400" dirty="0" smtClean="0">
                <a:solidFill>
                  <a:srgbClr val="0066FF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         VAR </a:t>
            </a:r>
            <a:r>
              <a:rPr lang="en-US" sz="2400" dirty="0" err="1" smtClean="0">
                <a:solidFill>
                  <a:srgbClr val="0066FF"/>
                </a:solidFill>
              </a:rPr>
              <a:t>u,v,w</a:t>
            </a:r>
            <a:r>
              <a:rPr lang="en-US" sz="2400" dirty="0" smtClean="0">
                <a:solidFill>
                  <a:srgbClr val="0066FF"/>
                </a:solidFill>
              </a:rPr>
              <a:t>: INTEGER;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rgbClr val="66FF33"/>
                </a:solidFill>
              </a:rPr>
              <a:t>MODULE N</a:t>
            </a:r>
            <a:r>
              <a:rPr lang="en-US" sz="2400" dirty="0" smtClean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66FF33"/>
                </a:solidFill>
              </a:rPr>
              <a:t>IMPORT u; EXPORT </a:t>
            </a:r>
            <a:r>
              <a:rPr lang="en-US" sz="2400" dirty="0" err="1" smtClean="0">
                <a:solidFill>
                  <a:srgbClr val="66FF33"/>
                </a:solidFill>
              </a:rPr>
              <a:t>x,y</a:t>
            </a:r>
            <a:r>
              <a:rPr lang="en-US" sz="2400" dirty="0" smtClean="0">
                <a:solidFill>
                  <a:srgbClr val="66FF33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66FF33"/>
                </a:solidFill>
              </a:rPr>
              <a:t>              VAR </a:t>
            </a:r>
            <a:r>
              <a:rPr lang="en-US" sz="2400" dirty="0" err="1" smtClean="0">
                <a:solidFill>
                  <a:srgbClr val="66FF33"/>
                </a:solidFill>
              </a:rPr>
              <a:t>x,y,z</a:t>
            </a:r>
            <a:r>
              <a:rPr lang="en-US" sz="2400" dirty="0" smtClean="0">
                <a:solidFill>
                  <a:srgbClr val="66FF33"/>
                </a:solidFill>
              </a:rPr>
              <a:t>: INTEGER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</a:t>
            </a:r>
            <a:r>
              <a:rPr lang="en-US" sz="2400" dirty="0" smtClean="0">
                <a:solidFill>
                  <a:schemeClr val="bg1"/>
                </a:solidFill>
              </a:rPr>
              <a:t>(* </a:t>
            </a:r>
            <a:r>
              <a:rPr lang="en-US" sz="2400" dirty="0" err="1" smtClean="0">
                <a:solidFill>
                  <a:schemeClr val="bg1"/>
                </a:solidFill>
              </a:rPr>
              <a:t>u,x,y,z</a:t>
            </a:r>
            <a:r>
              <a:rPr lang="en-US" sz="2400" dirty="0" smtClean="0">
                <a:solidFill>
                  <a:schemeClr val="bg1"/>
                </a:solidFill>
              </a:rPr>
              <a:t>, visible here *)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66FF33"/>
                </a:solidFill>
              </a:rPr>
              <a:t>END N;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(* </a:t>
            </a:r>
            <a:r>
              <a:rPr lang="en-US" sz="2400" dirty="0" err="1" smtClean="0">
                <a:solidFill>
                  <a:schemeClr val="bg1"/>
                </a:solidFill>
              </a:rPr>
              <a:t>a,u,v,w,x,y</a:t>
            </a:r>
            <a:r>
              <a:rPr lang="en-US" sz="2400" dirty="0" smtClean="0">
                <a:solidFill>
                  <a:schemeClr val="bg1"/>
                </a:solidFill>
              </a:rPr>
              <a:t> visible here *)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0066FF"/>
                </a:solidFill>
              </a:rPr>
              <a:t>END M;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(*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a,b,w,x</a:t>
            </a:r>
            <a:r>
              <a:rPr lang="en-US" sz="2400" dirty="0" smtClean="0">
                <a:solidFill>
                  <a:schemeClr val="bg1"/>
                </a:solidFill>
              </a:rPr>
              <a:t> visible here *) 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26C4E-F61D-4177-B9E6-78ECF323BE09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Local modules in Modula-2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VAR </a:t>
            </a:r>
            <a:r>
              <a:rPr lang="en-US" sz="2000" dirty="0" err="1" smtClean="0"/>
              <a:t>a,b</a:t>
            </a:r>
            <a:r>
              <a:rPr lang="en-US" sz="2000" dirty="0" smtClean="0"/>
              <a:t>: INTEGER;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66FF"/>
                </a:solidFill>
              </a:rPr>
              <a:t>     MODULE M;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0066FF"/>
                </a:solidFill>
              </a:rPr>
              <a:t>IMPORT a; EXPORT </a:t>
            </a:r>
            <a:r>
              <a:rPr lang="en-US" sz="2000" dirty="0" err="1" smtClean="0">
                <a:solidFill>
                  <a:srgbClr val="0066FF"/>
                </a:solidFill>
              </a:rPr>
              <a:t>w,x</a:t>
            </a:r>
            <a:r>
              <a:rPr lang="en-US" sz="2000" dirty="0" smtClean="0">
                <a:solidFill>
                  <a:srgbClr val="0066FF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66FF"/>
                </a:solidFill>
              </a:rPr>
              <a:t>         VAR </a:t>
            </a:r>
            <a:r>
              <a:rPr lang="en-US" sz="2000" dirty="0" err="1" smtClean="0">
                <a:solidFill>
                  <a:srgbClr val="0066FF"/>
                </a:solidFill>
              </a:rPr>
              <a:t>u,v,w</a:t>
            </a:r>
            <a:r>
              <a:rPr lang="en-US" sz="2000" dirty="0" smtClean="0">
                <a:solidFill>
                  <a:srgbClr val="0066FF"/>
                </a:solidFill>
              </a:rPr>
              <a:t>: INTEGER;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rgbClr val="66FF33"/>
                </a:solidFill>
              </a:rPr>
              <a:t>MODULE N</a:t>
            </a:r>
            <a:r>
              <a:rPr lang="en-US" sz="2000" dirty="0" smtClean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</a:t>
            </a:r>
            <a:r>
              <a:rPr lang="en-US" sz="2000" dirty="0" smtClean="0">
                <a:solidFill>
                  <a:srgbClr val="66FF33"/>
                </a:solidFill>
              </a:rPr>
              <a:t>IMPORT u; EXPORT </a:t>
            </a:r>
            <a:r>
              <a:rPr lang="en-US" sz="2000" dirty="0" err="1" smtClean="0">
                <a:solidFill>
                  <a:srgbClr val="66FF33"/>
                </a:solidFill>
              </a:rPr>
              <a:t>x,y</a:t>
            </a:r>
            <a:r>
              <a:rPr lang="en-US" sz="2000" dirty="0" smtClean="0">
                <a:solidFill>
                  <a:srgbClr val="66FF33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66FF33"/>
                </a:solidFill>
              </a:rPr>
              <a:t>              VAR </a:t>
            </a:r>
            <a:r>
              <a:rPr lang="en-US" sz="2000" dirty="0" err="1" smtClean="0">
                <a:solidFill>
                  <a:srgbClr val="66FF33"/>
                </a:solidFill>
              </a:rPr>
              <a:t>x,y,z</a:t>
            </a:r>
            <a:r>
              <a:rPr lang="en-US" sz="2000" dirty="0" smtClean="0">
                <a:solidFill>
                  <a:srgbClr val="66FF33"/>
                </a:solidFill>
              </a:rPr>
              <a:t>: INTEGER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 </a:t>
            </a:r>
            <a:r>
              <a:rPr lang="en-US" sz="2000" b="1" dirty="0" smtClean="0"/>
              <a:t>(* </a:t>
            </a:r>
            <a:r>
              <a:rPr lang="en-US" sz="2000" b="1" dirty="0" err="1" smtClean="0"/>
              <a:t>u,x,y,z</a:t>
            </a:r>
            <a:r>
              <a:rPr lang="en-US" sz="2000" b="1" dirty="0" smtClean="0"/>
              <a:t>, visible here *)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</a:t>
            </a:r>
            <a:r>
              <a:rPr lang="en-US" sz="2000" dirty="0" smtClean="0">
                <a:solidFill>
                  <a:srgbClr val="66FF33"/>
                </a:solidFill>
              </a:rPr>
              <a:t>END N;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(* </a:t>
            </a:r>
            <a:r>
              <a:rPr lang="en-US" sz="2000" dirty="0" err="1" smtClean="0">
                <a:solidFill>
                  <a:schemeClr val="bg1"/>
                </a:solidFill>
              </a:rPr>
              <a:t>a,u,v,w,x,y</a:t>
            </a:r>
            <a:r>
              <a:rPr lang="en-US" sz="2000" dirty="0" smtClean="0">
                <a:solidFill>
                  <a:schemeClr val="bg1"/>
                </a:solidFill>
              </a:rPr>
              <a:t> visible here *)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66FF"/>
                </a:solidFill>
              </a:rPr>
              <a:t>END M;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(*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a,b,w,x</a:t>
            </a:r>
            <a:r>
              <a:rPr lang="en-US" sz="2000" dirty="0" smtClean="0">
                <a:solidFill>
                  <a:schemeClr val="bg1"/>
                </a:solidFill>
              </a:rPr>
              <a:t> visible here *)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EADE0-8C5D-4737-95EE-10E2BA891269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Local modules in Modula-2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VAR </a:t>
            </a:r>
            <a:r>
              <a:rPr lang="en-US" sz="2400" dirty="0" err="1" smtClean="0"/>
              <a:t>a,b</a:t>
            </a:r>
            <a:r>
              <a:rPr lang="en-US" sz="2400" dirty="0" smtClean="0"/>
              <a:t>: INTEGER;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     MODULE M;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rgbClr val="0066FF"/>
                </a:solidFill>
              </a:rPr>
              <a:t>IMPORT a; EXPORT </a:t>
            </a:r>
            <a:r>
              <a:rPr lang="en-US" sz="2400" dirty="0" err="1" smtClean="0">
                <a:solidFill>
                  <a:srgbClr val="0066FF"/>
                </a:solidFill>
              </a:rPr>
              <a:t>w,x</a:t>
            </a:r>
            <a:r>
              <a:rPr lang="en-US" sz="2400" dirty="0" smtClean="0">
                <a:solidFill>
                  <a:srgbClr val="0066FF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         VAR </a:t>
            </a:r>
            <a:r>
              <a:rPr lang="en-US" sz="2400" dirty="0" err="1" smtClean="0">
                <a:solidFill>
                  <a:srgbClr val="0066FF"/>
                </a:solidFill>
              </a:rPr>
              <a:t>u,v,w</a:t>
            </a:r>
            <a:r>
              <a:rPr lang="en-US" sz="2400" dirty="0" smtClean="0">
                <a:solidFill>
                  <a:srgbClr val="0066FF"/>
                </a:solidFill>
              </a:rPr>
              <a:t>: INTEGER;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rgbClr val="66FF33"/>
                </a:solidFill>
              </a:rPr>
              <a:t>MODULE N</a:t>
            </a:r>
            <a:r>
              <a:rPr lang="en-US" sz="2400" dirty="0" smtClean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66FF33"/>
                </a:solidFill>
              </a:rPr>
              <a:t>IMPORT u; EXPORT </a:t>
            </a:r>
            <a:r>
              <a:rPr lang="en-US" sz="2400" dirty="0" err="1" smtClean="0">
                <a:solidFill>
                  <a:srgbClr val="66FF33"/>
                </a:solidFill>
              </a:rPr>
              <a:t>x,y</a:t>
            </a:r>
            <a:r>
              <a:rPr lang="en-US" sz="2400" dirty="0" smtClean="0">
                <a:solidFill>
                  <a:srgbClr val="66FF33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66FF33"/>
                </a:solidFill>
              </a:rPr>
              <a:t>              VAR </a:t>
            </a:r>
            <a:r>
              <a:rPr lang="en-US" sz="2400" dirty="0" err="1" smtClean="0">
                <a:solidFill>
                  <a:srgbClr val="66FF33"/>
                </a:solidFill>
              </a:rPr>
              <a:t>x,y,z</a:t>
            </a:r>
            <a:r>
              <a:rPr lang="en-US" sz="2400" dirty="0" smtClean="0">
                <a:solidFill>
                  <a:srgbClr val="66FF33"/>
                </a:solidFill>
              </a:rPr>
              <a:t>: INTEGER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</a:t>
            </a:r>
            <a:r>
              <a:rPr lang="en-US" sz="2400" dirty="0" smtClean="0">
                <a:solidFill>
                  <a:schemeClr val="accent1"/>
                </a:solidFill>
              </a:rPr>
              <a:t>(* </a:t>
            </a:r>
            <a:r>
              <a:rPr lang="en-US" sz="2400" dirty="0" err="1" smtClean="0">
                <a:solidFill>
                  <a:schemeClr val="accent1"/>
                </a:solidFill>
              </a:rPr>
              <a:t>u,x,y,z</a:t>
            </a:r>
            <a:r>
              <a:rPr lang="en-US" sz="2400" dirty="0" smtClean="0">
                <a:solidFill>
                  <a:schemeClr val="accent1"/>
                </a:solidFill>
              </a:rPr>
              <a:t>, visible here *)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66FF33"/>
                </a:solidFill>
              </a:rPr>
              <a:t>END N;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(* </a:t>
            </a:r>
            <a:r>
              <a:rPr lang="en-US" sz="2400" b="1" dirty="0" err="1" smtClean="0"/>
              <a:t>a,u,v,w,x,y</a:t>
            </a:r>
            <a:r>
              <a:rPr lang="en-US" sz="2400" b="1" dirty="0" smtClean="0"/>
              <a:t> visible here *)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0066FF"/>
                </a:solidFill>
              </a:rPr>
              <a:t>END M;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/>
                </a:solidFill>
              </a:rPr>
              <a:t>(*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a,b,w,x</a:t>
            </a:r>
            <a:r>
              <a:rPr lang="en-US" sz="2400" dirty="0" smtClean="0">
                <a:solidFill>
                  <a:schemeClr val="bg1"/>
                </a:solidFill>
              </a:rPr>
              <a:t> visible here *) 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(* </a:t>
            </a:r>
            <a:r>
              <a:rPr lang="en-US" sz="2400" b="1" dirty="0" err="1" smtClean="0">
                <a:solidFill>
                  <a:schemeClr val="bg1"/>
                </a:solidFill>
              </a:rPr>
              <a:t>a,b,w,x</a:t>
            </a:r>
            <a:r>
              <a:rPr lang="en-US" sz="2400" b="1" dirty="0" smtClean="0">
                <a:solidFill>
                  <a:schemeClr val="bg1"/>
                </a:solidFill>
              </a:rPr>
              <a:t> visible here *)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22AEC2-6381-4E98-9054-4743D2EF103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Local modules in Modula-2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VAR </a:t>
            </a:r>
            <a:r>
              <a:rPr lang="en-US" sz="2400" dirty="0" err="1" smtClean="0"/>
              <a:t>a,b</a:t>
            </a:r>
            <a:r>
              <a:rPr lang="en-US" sz="2400" dirty="0" smtClean="0"/>
              <a:t>: INTEGER;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     MODULE M;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rgbClr val="0066FF"/>
                </a:solidFill>
              </a:rPr>
              <a:t>IMPORT a; EXPORT </a:t>
            </a:r>
            <a:r>
              <a:rPr lang="en-US" sz="2400" dirty="0" err="1" smtClean="0">
                <a:solidFill>
                  <a:srgbClr val="0066FF"/>
                </a:solidFill>
              </a:rPr>
              <a:t>w,x</a:t>
            </a:r>
            <a:r>
              <a:rPr lang="en-US" sz="2400" dirty="0" smtClean="0">
                <a:solidFill>
                  <a:srgbClr val="0066FF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         VAR </a:t>
            </a:r>
            <a:r>
              <a:rPr lang="en-US" sz="2400" dirty="0" err="1" smtClean="0">
                <a:solidFill>
                  <a:srgbClr val="0066FF"/>
                </a:solidFill>
              </a:rPr>
              <a:t>u,v,w</a:t>
            </a:r>
            <a:r>
              <a:rPr lang="en-US" sz="2400" dirty="0" smtClean="0">
                <a:solidFill>
                  <a:srgbClr val="0066FF"/>
                </a:solidFill>
              </a:rPr>
              <a:t>: INTEGER;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rgbClr val="66FF33"/>
                </a:solidFill>
              </a:rPr>
              <a:t>MODULE N</a:t>
            </a:r>
            <a:r>
              <a:rPr lang="en-US" sz="2400" dirty="0" smtClean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66FF33"/>
                </a:solidFill>
              </a:rPr>
              <a:t>IMPORT u; EXPORT </a:t>
            </a:r>
            <a:r>
              <a:rPr lang="en-US" sz="2400" dirty="0" err="1" smtClean="0">
                <a:solidFill>
                  <a:srgbClr val="66FF33"/>
                </a:solidFill>
              </a:rPr>
              <a:t>x,y</a:t>
            </a:r>
            <a:r>
              <a:rPr lang="en-US" sz="2400" dirty="0" smtClean="0">
                <a:solidFill>
                  <a:srgbClr val="66FF33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66FF33"/>
                </a:solidFill>
              </a:rPr>
              <a:t>              VAR </a:t>
            </a:r>
            <a:r>
              <a:rPr lang="en-US" sz="2400" dirty="0" err="1" smtClean="0">
                <a:solidFill>
                  <a:srgbClr val="66FF33"/>
                </a:solidFill>
              </a:rPr>
              <a:t>x,y,z</a:t>
            </a:r>
            <a:r>
              <a:rPr lang="en-US" sz="2400" dirty="0" smtClean="0">
                <a:solidFill>
                  <a:srgbClr val="66FF33"/>
                </a:solidFill>
              </a:rPr>
              <a:t>: INTEGER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</a:t>
            </a:r>
            <a:r>
              <a:rPr lang="en-US" sz="2400" dirty="0" smtClean="0">
                <a:solidFill>
                  <a:schemeClr val="accent1"/>
                </a:solidFill>
              </a:rPr>
              <a:t>(* </a:t>
            </a:r>
            <a:r>
              <a:rPr lang="en-US" sz="2400" dirty="0" err="1" smtClean="0">
                <a:solidFill>
                  <a:schemeClr val="accent1"/>
                </a:solidFill>
              </a:rPr>
              <a:t>u,x,y,z</a:t>
            </a:r>
            <a:r>
              <a:rPr lang="en-US" sz="2400" dirty="0" smtClean="0">
                <a:solidFill>
                  <a:schemeClr val="accent1"/>
                </a:solidFill>
              </a:rPr>
              <a:t>, visible here *)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66FF33"/>
                </a:solidFill>
              </a:rPr>
              <a:t>END N;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1"/>
                </a:solidFill>
              </a:rPr>
              <a:t>(* </a:t>
            </a:r>
            <a:r>
              <a:rPr lang="en-US" sz="2400" dirty="0" err="1" smtClean="0">
                <a:solidFill>
                  <a:schemeClr val="accent1"/>
                </a:solidFill>
              </a:rPr>
              <a:t>a,u,v,w,x,y</a:t>
            </a:r>
            <a:r>
              <a:rPr lang="en-US" sz="2400" dirty="0" smtClean="0">
                <a:solidFill>
                  <a:schemeClr val="accent1"/>
                </a:solidFill>
              </a:rPr>
              <a:t> visible here *)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0066FF"/>
                </a:solidFill>
              </a:rPr>
              <a:t>END M;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    (* </a:t>
            </a:r>
            <a:r>
              <a:rPr lang="en-US" sz="2400" b="1" dirty="0" err="1" smtClean="0"/>
              <a:t>a,b,w,x</a:t>
            </a:r>
            <a:r>
              <a:rPr lang="en-US" sz="2400" b="1" dirty="0" smtClean="0"/>
              <a:t> visible here *)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4A206-3E71-4875-998E-A6D1217220FC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Local modules in Modula-2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953000" y="2895600"/>
            <a:ext cx="3886200" cy="3429000"/>
          </a:xfrm>
          <a:prstGeom prst="cloudCallout">
            <a:avLst>
              <a:gd name="adj1" fmla="val -64338"/>
              <a:gd name="adj2" fmla="val -994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Remark:  Local modules are an obvious next step from nested subroutines.  In practice they didn’t turn out to be very useful and Wirth did not keep them in his later languages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Global Modules in Modula-2 </a:t>
            </a:r>
          </a:p>
          <a:p>
            <a:pPr lvl="1" eaLnBrk="1" hangingPunct="1"/>
            <a:r>
              <a:rPr lang="en-US" smtClean="0"/>
              <a:t>Divide a module into two parts</a:t>
            </a:r>
          </a:p>
          <a:p>
            <a:pPr lvl="2" eaLnBrk="1" hangingPunct="1"/>
            <a:r>
              <a:rPr lang="en-US" smtClean="0"/>
              <a:t>DEFINITION MODULE </a:t>
            </a:r>
          </a:p>
          <a:p>
            <a:pPr lvl="3" eaLnBrk="1" hangingPunct="1"/>
            <a:r>
              <a:rPr lang="en-US" smtClean="0"/>
              <a:t>defines the module’s interface</a:t>
            </a:r>
          </a:p>
          <a:p>
            <a:pPr lvl="3" eaLnBrk="1" hangingPunct="1"/>
            <a:r>
              <a:rPr lang="en-US" smtClean="0"/>
              <a:t>contains all information needed to compile a module that uses it (exported names, types, etc.)  </a:t>
            </a:r>
          </a:p>
          <a:p>
            <a:pPr lvl="2" eaLnBrk="1" hangingPunct="1"/>
            <a:r>
              <a:rPr lang="en-US" smtClean="0"/>
              <a:t>IMPLEMENTATION MODULE</a:t>
            </a:r>
          </a:p>
          <a:p>
            <a:pPr lvl="3" eaLnBrk="1" hangingPunct="1"/>
            <a:r>
              <a:rPr lang="en-US" smtClean="0"/>
              <a:t>defines internals. </a:t>
            </a:r>
          </a:p>
          <a:p>
            <a:pPr lvl="1" eaLnBrk="1" hangingPunct="1"/>
            <a:r>
              <a:rPr lang="en-US" smtClean="0"/>
              <a:t>The two modules are in separate files</a:t>
            </a:r>
          </a:p>
          <a:p>
            <a:pPr lvl="1" eaLnBrk="1" hangingPunct="1"/>
            <a:r>
              <a:rPr lang="en-US" smtClean="0"/>
              <a:t>A client module needs only the (compiled) definition module, module internals thus hidden.	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D4022-ACC7-4CF7-9DB4-CD71047BC5D1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DEFINITION MODULE Buffer; </a:t>
            </a:r>
            <a:br>
              <a:rPr lang="en-US" smtClean="0"/>
            </a:br>
            <a:r>
              <a:rPr lang="en-US" smtClean="0"/>
              <a:t>      VAR nonempty, nonfull: BOOLEAN; </a:t>
            </a:r>
            <a:br>
              <a:rPr lang="en-US" smtClean="0"/>
            </a:br>
            <a:r>
              <a:rPr lang="en-US" smtClean="0"/>
              <a:t>       PROCEDURE put(x: INTEGER); </a:t>
            </a:r>
            <a:br>
              <a:rPr lang="en-US" smtClean="0"/>
            </a:br>
            <a:r>
              <a:rPr lang="en-US" smtClean="0"/>
              <a:t>       PROCEDURE get(VAR x: INTEGER);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END Buffer.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Everything in the definition module is exported </a:t>
            </a:r>
            <a:br>
              <a:rPr lang="en-US" smtClean="0">
                <a:solidFill>
                  <a:schemeClr val="hlink"/>
                </a:solidFill>
              </a:rPr>
            </a:br>
            <a:endParaRPr lang="en-US" smtClean="0">
              <a:solidFill>
                <a:schemeClr val="hlink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508C5-4F82-45C1-A898-B15D905908D9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228600"/>
            <a:ext cx="82296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66FF"/>
                </a:solidFill>
              </a:rPr>
              <a:t>IMPLEMENTATION MODULE Buffer</a:t>
            </a:r>
            <a:r>
              <a:rPr lang="en-US" sz="2000" dirty="0" smtClean="0"/>
              <a:t>;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5050"/>
                </a:solidFill>
              </a:rPr>
              <a:t>(* </a:t>
            </a:r>
            <a:r>
              <a:rPr lang="en-US" sz="2000" i="1" dirty="0" smtClean="0">
                <a:solidFill>
                  <a:srgbClr val="FF5050"/>
                </a:solidFill>
              </a:rPr>
              <a:t>nonempty and </a:t>
            </a:r>
            <a:r>
              <a:rPr lang="en-US" sz="2000" i="1" dirty="0" err="1" smtClean="0">
                <a:solidFill>
                  <a:srgbClr val="FF5050"/>
                </a:solidFill>
              </a:rPr>
              <a:t>nonfull</a:t>
            </a:r>
            <a:r>
              <a:rPr lang="en-US" sz="2000" i="1" dirty="0" smtClean="0">
                <a:solidFill>
                  <a:srgbClr val="FF5050"/>
                </a:solidFill>
              </a:rPr>
              <a:t> defined in definition module</a:t>
            </a:r>
            <a:r>
              <a:rPr lang="en-US" sz="2000" dirty="0" smtClean="0">
                <a:solidFill>
                  <a:srgbClr val="FF5050"/>
                </a:solidFill>
              </a:rPr>
              <a:t> 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CONST N = 100; </a:t>
            </a:r>
            <a:br>
              <a:rPr lang="en-US" sz="2000" dirty="0" smtClean="0"/>
            </a:br>
            <a:r>
              <a:rPr lang="en-US" sz="2000" dirty="0" smtClean="0"/>
              <a:t>    VAR in, out [0..N-1]; </a:t>
            </a:r>
            <a:br>
              <a:rPr lang="en-US" sz="2000" dirty="0" smtClean="0"/>
            </a:br>
            <a:r>
              <a:rPr lang="en-US" sz="2000" dirty="0" smtClean="0"/>
              <a:t>         n: [0..N]; </a:t>
            </a:r>
            <a:br>
              <a:rPr lang="en-US" sz="2000" dirty="0" smtClean="0"/>
            </a:br>
            <a:r>
              <a:rPr lang="en-US" sz="2000" dirty="0" smtClean="0"/>
              <a:t>         </a:t>
            </a:r>
            <a:r>
              <a:rPr lang="en-US" sz="2000" dirty="0" err="1" smtClean="0"/>
              <a:t>buf</a:t>
            </a:r>
            <a:r>
              <a:rPr lang="en-US" sz="2000" dirty="0" smtClean="0"/>
              <a:t>: ARRAY[0..N-1] OF INTEGER; 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66FF"/>
                </a:solidFill>
              </a:rPr>
              <a:t>PROCEDURE put(x: INTEGER);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BEGIN </a:t>
            </a:r>
            <a:br>
              <a:rPr lang="en-US" sz="2000" dirty="0" smtClean="0"/>
            </a:br>
            <a:r>
              <a:rPr lang="en-US" sz="2000" dirty="0" smtClean="0"/>
              <a:t>        IF n&lt;N THEN </a:t>
            </a:r>
            <a:br>
              <a:rPr lang="en-US" sz="2000" dirty="0" smtClean="0"/>
            </a:br>
            <a:r>
              <a:rPr lang="en-US" sz="2000" dirty="0" smtClean="0"/>
              <a:t>             </a:t>
            </a:r>
            <a:r>
              <a:rPr lang="en-US" sz="2000" dirty="0" err="1" smtClean="0"/>
              <a:t>buf</a:t>
            </a:r>
            <a:r>
              <a:rPr lang="en-US" sz="2000" dirty="0" smtClean="0"/>
              <a:t>[in] := x; in := (in +1)MOD N; </a:t>
            </a:r>
            <a:br>
              <a:rPr lang="en-US" sz="2000" dirty="0" smtClean="0"/>
            </a:br>
            <a:r>
              <a:rPr lang="en-US" sz="2000" dirty="0" smtClean="0"/>
              <a:t>             n := n+1; </a:t>
            </a:r>
            <a:r>
              <a:rPr lang="en-US" sz="2000" dirty="0" err="1" smtClean="0"/>
              <a:t>nonfull</a:t>
            </a:r>
            <a:r>
              <a:rPr lang="en-US" sz="2000" dirty="0" smtClean="0"/>
              <a:t> := n&lt;N; nonempty := TRUE; </a:t>
            </a:r>
            <a:br>
              <a:rPr lang="en-US" sz="2000" dirty="0" smtClean="0"/>
            </a:br>
            <a:r>
              <a:rPr lang="en-US" sz="2000" dirty="0" smtClean="0"/>
              <a:t>        END;  </a:t>
            </a:r>
            <a:br>
              <a:rPr lang="en-US" sz="2000" dirty="0" smtClean="0"/>
            </a:br>
            <a:r>
              <a:rPr lang="en-US" sz="2000" dirty="0" smtClean="0"/>
              <a:t>   END put; 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66FF"/>
                </a:solidFill>
              </a:rPr>
              <a:t>PROCEDURE get(VAR x: INTEGER) </a:t>
            </a:r>
            <a:br>
              <a:rPr lang="en-US" sz="2000" dirty="0" smtClean="0">
                <a:solidFill>
                  <a:srgbClr val="0066FF"/>
                </a:solidFill>
              </a:rPr>
            </a:br>
            <a:r>
              <a:rPr lang="en-US" sz="2000" dirty="0" smtClean="0"/>
              <a:t>          ....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END get;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66FF"/>
                </a:solidFill>
              </a:rPr>
              <a:t>BEGIN (*initialize*)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n:=0; in := 0; out := 0; </a:t>
            </a:r>
            <a:br>
              <a:rPr lang="en-US" sz="2000" dirty="0" smtClean="0"/>
            </a:br>
            <a:r>
              <a:rPr lang="en-US" sz="2000" dirty="0" smtClean="0"/>
              <a:t>   nonempty := FALSE; </a:t>
            </a:r>
            <a:r>
              <a:rPr lang="en-US" sz="2000" dirty="0" err="1" smtClean="0"/>
              <a:t>nonfull</a:t>
            </a:r>
            <a:r>
              <a:rPr lang="en-US" sz="2000" dirty="0" smtClean="0"/>
              <a:t> := TRUE;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END Buffer.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3C9AA-8ECA-4E0D-BF29-37428244D222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/>
            <a:r>
              <a:rPr lang="en-US" sz="3200" dirty="0" smtClean="0"/>
              <a:t>language design time</a:t>
            </a:r>
          </a:p>
          <a:p>
            <a:pPr lvl="2" eaLnBrk="1" hangingPunct="1"/>
            <a:r>
              <a:rPr lang="en-US" sz="2800" dirty="0" smtClean="0"/>
              <a:t>program structure, primitive types</a:t>
            </a:r>
          </a:p>
          <a:p>
            <a:pPr lvl="1" eaLnBrk="1" hangingPunct="1"/>
            <a:r>
              <a:rPr lang="en-US" sz="3200" dirty="0" smtClean="0"/>
              <a:t>language implementation time</a:t>
            </a:r>
          </a:p>
          <a:p>
            <a:pPr lvl="2" eaLnBrk="1" hangingPunct="1"/>
            <a:r>
              <a:rPr lang="en-US" sz="2800" dirty="0" smtClean="0"/>
              <a:t>I/O, number of bits in primitive types, how arithmetic overflow is handled, type equality (if unspecified in manual)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lvl="1" eaLnBrk="1" hangingPunct="1"/>
            <a:r>
              <a:rPr lang="en-US" dirty="0" smtClean="0">
                <a:solidFill>
                  <a:schemeClr val="folHlink"/>
                </a:solidFill>
              </a:rPr>
              <a:t>Remarks:  </a:t>
            </a:r>
          </a:p>
          <a:p>
            <a:pPr lvl="2" eaLnBrk="1" hangingPunct="1"/>
            <a:r>
              <a:rPr lang="en-US" dirty="0" smtClean="0">
                <a:solidFill>
                  <a:schemeClr val="folHlink"/>
                </a:solidFill>
              </a:rPr>
              <a:t>Java attempts to define more at language design time than most languages for portability </a:t>
            </a:r>
            <a:r>
              <a:rPr lang="en-US" dirty="0" smtClean="0">
                <a:solidFill>
                  <a:schemeClr val="folHlink"/>
                </a:solidFill>
              </a:rPr>
              <a:t>reasons.</a:t>
            </a:r>
            <a:endParaRPr lang="en-US" dirty="0" smtClean="0">
              <a:solidFill>
                <a:schemeClr val="folHlink"/>
              </a:solidFill>
            </a:endParaRPr>
          </a:p>
          <a:p>
            <a:pPr lvl="2" eaLnBrk="1" hangingPunct="1"/>
            <a:r>
              <a:rPr lang="en-US" dirty="0" smtClean="0">
                <a:solidFill>
                  <a:schemeClr val="folHlink"/>
                </a:solidFill>
              </a:rPr>
              <a:t>Fixing decision at language design time may disallow architecture specific </a:t>
            </a:r>
            <a:r>
              <a:rPr lang="en-US" dirty="0" smtClean="0">
                <a:solidFill>
                  <a:schemeClr val="folHlink"/>
                </a:solidFill>
              </a:rPr>
              <a:t>optimization.</a:t>
            </a:r>
            <a:endParaRPr lang="en-US" dirty="0" smtClean="0">
              <a:solidFill>
                <a:schemeClr val="folHlink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478A6-875C-42DF-A260-1B67DEE0B1F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time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MODULE MainBufferClient </a:t>
            </a:r>
            <a:br>
              <a:rPr lang="en-US" smtClean="0"/>
            </a:br>
            <a:r>
              <a:rPr lang="en-US" smtClean="0">
                <a:solidFill>
                  <a:srgbClr val="FF5050"/>
                </a:solidFill>
              </a:rPr>
              <a:t>IMPORT Buffer;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 .... </a:t>
            </a:r>
            <a:br>
              <a:rPr lang="en-US" smtClean="0"/>
            </a:br>
            <a:r>
              <a:rPr lang="en-US" smtClean="0"/>
              <a:t>BEGIN </a:t>
            </a:r>
            <a:br>
              <a:rPr lang="en-US" smtClean="0"/>
            </a:br>
            <a:r>
              <a:rPr lang="en-US" smtClean="0"/>
              <a:t>     .... </a:t>
            </a:r>
            <a:br>
              <a:rPr lang="en-US" smtClean="0"/>
            </a:br>
            <a:r>
              <a:rPr lang="en-US" smtClean="0"/>
              <a:t>     Buffer.put(item);    </a:t>
            </a:r>
          </a:p>
          <a:p>
            <a:pPr eaLnBrk="1" hangingPunct="1">
              <a:buFontTx/>
              <a:buNone/>
            </a:pPr>
            <a:r>
              <a:rPr lang="en-US" smtClean="0"/>
              <a:t>        (*or if no name conflicts, just put(item)*) </a:t>
            </a:r>
            <a:br>
              <a:rPr lang="en-US" smtClean="0"/>
            </a:br>
            <a:r>
              <a:rPr lang="en-US" smtClean="0"/>
              <a:t>     ... </a:t>
            </a:r>
            <a:br>
              <a:rPr lang="en-US" smtClean="0"/>
            </a:br>
            <a:r>
              <a:rPr lang="en-US" smtClean="0"/>
              <a:t>END MainBufferClient </a:t>
            </a:r>
            <a:br>
              <a:rPr lang="en-US" smtClean="0"/>
            </a:br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AC7C6-752C-4645-9CAA-9D00CAF76240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smtClean="0"/>
              <a:t>Question:    How many instances can there be of a module? </a:t>
            </a:r>
          </a:p>
          <a:p>
            <a:pPr lvl="1" eaLnBrk="1" hangingPunct="1"/>
            <a:r>
              <a:rPr lang="en-US" smtClean="0"/>
              <a:t>recall in previous slide, the Buffer was not explicitly instantiated</a:t>
            </a:r>
          </a:p>
          <a:p>
            <a:pPr eaLnBrk="1" hangingPunct="1"/>
            <a:r>
              <a:rPr lang="en-US" smtClean="0"/>
              <a:t>In Modula-2 (and often in languages with modules) only 1.  </a:t>
            </a:r>
          </a:p>
          <a:p>
            <a:pPr lvl="1" eaLnBrk="1" hangingPunct="1"/>
            <a:r>
              <a:rPr lang="en-US" smtClean="0"/>
              <a:t>If program needs two Buffers then we need a module for each one.</a:t>
            </a:r>
          </a:p>
          <a:p>
            <a:pPr lvl="1" eaLnBrk="1" hangingPunct="1"/>
            <a:r>
              <a:rPr lang="en-US" smtClean="0"/>
              <a:t>For example, create, say, module Buffer2 and replicate the code. 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1612C-B0C1-4CBF-AE47-38FBB308ECED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pPr eaLnBrk="1" hangingPunct="1"/>
            <a:r>
              <a:rPr lang="en-US" smtClean="0"/>
              <a:t>A way to get around the limitation of  only one instance per module</a:t>
            </a:r>
          </a:p>
          <a:p>
            <a:pPr eaLnBrk="1" hangingPunct="1"/>
            <a:r>
              <a:rPr lang="en-US" smtClean="0"/>
              <a:t>Use the  module as a </a:t>
            </a:r>
            <a:r>
              <a:rPr lang="en-US" smtClean="0">
                <a:solidFill>
                  <a:srgbClr val="FF5050"/>
                </a:solidFill>
              </a:rPr>
              <a:t>manager of a type</a:t>
            </a:r>
            <a:r>
              <a:rPr lang="en-US" smtClean="0"/>
              <a:t> rather than the type itself</a:t>
            </a:r>
          </a:p>
          <a:p>
            <a:pPr lvl="1" eaLnBrk="1" hangingPunct="1"/>
            <a:r>
              <a:rPr lang="en-US" smtClean="0"/>
              <a:t>The former module (i.e. Buffer) becomes a (record) type in the module.</a:t>
            </a:r>
          </a:p>
          <a:p>
            <a:pPr lvl="2" eaLnBrk="1" hangingPunct="1"/>
            <a:r>
              <a:rPr lang="en-US" smtClean="0"/>
              <a:t>Variables become fields of the record</a:t>
            </a:r>
          </a:p>
          <a:p>
            <a:pPr lvl="2" eaLnBrk="1" hangingPunct="1"/>
            <a:r>
              <a:rPr lang="en-US" smtClean="0"/>
              <a:t>Procedures accept the record as a parameter   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77F25-79F9-43D4-BE6B-E315824BEA71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DEFITION MODULE BufferManager; 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CONST N = 100;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</a:t>
            </a:r>
            <a:r>
              <a:rPr lang="en-US" sz="2400" smtClean="0">
                <a:solidFill>
                  <a:srgbClr val="0066FF"/>
                </a:solidFill>
              </a:rPr>
              <a:t>TYPE Buffer = RECORD 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b="1" smtClean="0">
                <a:solidFill>
                  <a:srgbClr val="0066FF"/>
                </a:solidFill>
              </a:rPr>
              <a:t>     </a:t>
            </a:r>
            <a:r>
              <a:rPr lang="en-US" sz="2400" smtClean="0">
                <a:solidFill>
                  <a:srgbClr val="0066FF"/>
                </a:solidFill>
              </a:rPr>
              <a:t>         VAR in, out [0..N-1]; 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>
                <a:solidFill>
                  <a:srgbClr val="0066FF"/>
                </a:solidFill>
              </a:rPr>
              <a:t>              n: [0..N]; 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>
                <a:solidFill>
                  <a:srgbClr val="0066FF"/>
                </a:solidFill>
              </a:rPr>
              <a:t>              buf: ARRAY[0..N-1] OF INTEGER; 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>
                <a:solidFill>
                  <a:srgbClr val="0066FF"/>
                </a:solidFill>
              </a:rPr>
              <a:t>END </a:t>
            </a:r>
            <a:br>
              <a:rPr lang="en-US" sz="2400" smtClean="0">
                <a:solidFill>
                  <a:srgbClr val="0066FF"/>
                </a:solidFill>
              </a:rPr>
            </a:br>
            <a:endParaRPr lang="en-US" sz="24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PROCEDURE put(VAR </a:t>
            </a:r>
            <a:r>
              <a:rPr lang="en-US" sz="2400" smtClean="0">
                <a:solidFill>
                  <a:srgbClr val="0066FF"/>
                </a:solidFill>
              </a:rPr>
              <a:t>b: Buffer</a:t>
            </a:r>
            <a:r>
              <a:rPr lang="en-US" sz="2400" smtClean="0"/>
              <a:t>; x: INTEGER) </a:t>
            </a:r>
            <a:br>
              <a:rPr lang="en-US" sz="2400" smtClean="0"/>
            </a:br>
            <a:r>
              <a:rPr lang="en-US" sz="2400" smtClean="0"/>
              <a:t>PROCEDURE get(VAR </a:t>
            </a:r>
            <a:r>
              <a:rPr lang="en-US" sz="2400" smtClean="0">
                <a:solidFill>
                  <a:srgbClr val="0066FF"/>
                </a:solidFill>
              </a:rPr>
              <a:t>b: Buffer</a:t>
            </a:r>
            <a:r>
              <a:rPr lang="en-US" sz="2400" smtClean="0"/>
              <a:t>; VAR x: INTEGER) </a:t>
            </a:r>
            <a:br>
              <a:rPr lang="en-US" sz="2400" smtClean="0"/>
            </a:br>
            <a:r>
              <a:rPr lang="en-US" sz="2400" smtClean="0"/>
              <a:t>PROCEDURE init(VAR </a:t>
            </a:r>
            <a:r>
              <a:rPr lang="en-US" sz="2400" smtClean="0">
                <a:solidFill>
                  <a:srgbClr val="0066FF"/>
                </a:solidFill>
              </a:rPr>
              <a:t>b: Buffer</a:t>
            </a:r>
            <a:r>
              <a:rPr lang="en-US" sz="2400" smtClean="0"/>
              <a:t>) 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END BufferManager. 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FF8E6-CAA5-486B-B788-E98AD8BC82A8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DEFITION MODULE BufferManager; 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CONST N = 100;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</a:t>
            </a:r>
            <a:r>
              <a:rPr lang="en-US" sz="2400" smtClean="0">
                <a:solidFill>
                  <a:srgbClr val="0066FF"/>
                </a:solidFill>
              </a:rPr>
              <a:t>TYPE Buffer = RECORD 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b="1" smtClean="0">
                <a:solidFill>
                  <a:srgbClr val="0066FF"/>
                </a:solidFill>
              </a:rPr>
              <a:t>     </a:t>
            </a:r>
            <a:r>
              <a:rPr lang="en-US" sz="2400" smtClean="0">
                <a:solidFill>
                  <a:srgbClr val="0066FF"/>
                </a:solidFill>
              </a:rPr>
              <a:t>         VAR in, out [0..N-1]; 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>
                <a:solidFill>
                  <a:srgbClr val="0066FF"/>
                </a:solidFill>
              </a:rPr>
              <a:t>              n: [0..N]; 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>
                <a:solidFill>
                  <a:srgbClr val="0066FF"/>
                </a:solidFill>
              </a:rPr>
              <a:t>              buf: ARRAY[0..N-1] OF INTEGER; 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>
                <a:solidFill>
                  <a:srgbClr val="0066FF"/>
                </a:solidFill>
              </a:rPr>
              <a:t>END </a:t>
            </a:r>
            <a:br>
              <a:rPr lang="en-US" sz="2400" smtClean="0">
                <a:solidFill>
                  <a:srgbClr val="0066FF"/>
                </a:solidFill>
              </a:rPr>
            </a:br>
            <a:endParaRPr lang="en-US" sz="24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PROCEDURE put(VAR </a:t>
            </a:r>
            <a:r>
              <a:rPr lang="en-US" sz="2400" smtClean="0">
                <a:solidFill>
                  <a:srgbClr val="0066FF"/>
                </a:solidFill>
              </a:rPr>
              <a:t>b: Buffer</a:t>
            </a:r>
            <a:r>
              <a:rPr lang="en-US" sz="2400" smtClean="0"/>
              <a:t>; x: INTEGER) </a:t>
            </a:r>
            <a:br>
              <a:rPr lang="en-US" sz="2400" smtClean="0"/>
            </a:br>
            <a:r>
              <a:rPr lang="en-US" sz="2400" smtClean="0"/>
              <a:t>PROCEDURE get(VAR </a:t>
            </a:r>
            <a:r>
              <a:rPr lang="en-US" sz="2400" smtClean="0">
                <a:solidFill>
                  <a:srgbClr val="0066FF"/>
                </a:solidFill>
              </a:rPr>
              <a:t>b: Buffer</a:t>
            </a:r>
            <a:r>
              <a:rPr lang="en-US" sz="2400" smtClean="0"/>
              <a:t>; VAR x: INTEGER) </a:t>
            </a:r>
            <a:br>
              <a:rPr lang="en-US" sz="2400" smtClean="0"/>
            </a:br>
            <a:r>
              <a:rPr lang="en-US" sz="2400" smtClean="0"/>
              <a:t>PROCEDURE init(VAR </a:t>
            </a:r>
            <a:r>
              <a:rPr lang="en-US" sz="2400" smtClean="0">
                <a:solidFill>
                  <a:srgbClr val="0066FF"/>
                </a:solidFill>
              </a:rPr>
              <a:t>b: Buffer</a:t>
            </a:r>
            <a:r>
              <a:rPr lang="en-US" sz="2400" smtClean="0"/>
              <a:t>) 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END BufferManager. 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012F8-5DA0-4FBD-BE7C-E17F18EC902A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5562600" y="0"/>
            <a:ext cx="3581400" cy="2895600"/>
          </a:xfrm>
          <a:prstGeom prst="cloudCallout">
            <a:avLst>
              <a:gd name="adj1" fmla="val -78856"/>
              <a:gd name="adj2" fmla="val 22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It is also possible to hide the implementation of the Buffer by exporting an </a:t>
            </a:r>
            <a:r>
              <a:rPr lang="en-US">
                <a:solidFill>
                  <a:srgbClr val="FF5050"/>
                </a:solidFill>
              </a:rPr>
              <a:t>opaque POINTER</a:t>
            </a:r>
            <a:r>
              <a:rPr lang="en-US"/>
              <a:t> to the buffer instead of the buffer itself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IMPLEMENTATION MODULE BufferManager;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PROCEDURE put(VAR b: Buffer; x: INTEGER)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BEGIN </a:t>
            </a:r>
            <a:br>
              <a:rPr lang="en-US" sz="2000" smtClean="0"/>
            </a:br>
            <a:r>
              <a:rPr lang="en-US" sz="2000" smtClean="0"/>
              <a:t>  IF n&lt;N THEN </a:t>
            </a:r>
            <a:br>
              <a:rPr lang="en-US" sz="2000" smtClean="0"/>
            </a:br>
            <a:r>
              <a:rPr lang="en-US" sz="2000" smtClean="0"/>
              <a:t>     b.buf[in] := x; b.in := (b.in +1)MOD b.N; b.n := b.n+1; </a:t>
            </a:r>
            <a:br>
              <a:rPr lang="en-US" sz="2000" smtClean="0"/>
            </a:br>
            <a:r>
              <a:rPr lang="en-US" sz="2000" smtClean="0"/>
              <a:t>  END;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END push; 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PROCEDURE put(VAR b: Buffer; VAR x: INTEGER)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BEGIN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....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END put; 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PROCEDURE init(VAR b: Buffer)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BEGIN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b.n:=0; b.in := 0; b.out := 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END init; 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END BufferManager. </a:t>
            </a:r>
            <a:br>
              <a:rPr lang="en-US" sz="2000" smtClean="0"/>
            </a:br>
            <a:endParaRPr lang="en-US" sz="20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0B581-1C6C-434D-B505-7DD771B92583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MODULE MainBufferClient; </a:t>
            </a:r>
            <a:br>
              <a:rPr lang="en-US" sz="2800" smtClean="0"/>
            </a:br>
            <a:r>
              <a:rPr lang="en-US" sz="2800" smtClean="0"/>
              <a:t>IMPORT BufferManager; </a:t>
            </a:r>
            <a:br>
              <a:rPr lang="en-US" sz="2800" smtClean="0"/>
            </a:br>
            <a:r>
              <a:rPr lang="en-US" sz="2800" smtClean="0"/>
              <a:t> .... </a:t>
            </a:r>
            <a:br>
              <a:rPr lang="en-US" sz="2800" smtClean="0"/>
            </a:br>
            <a:r>
              <a:rPr lang="en-US" sz="2800" smtClean="0"/>
              <a:t>   </a:t>
            </a:r>
            <a:r>
              <a:rPr lang="en-US" sz="2800" smtClean="0">
                <a:solidFill>
                  <a:srgbClr val="0066FF"/>
                </a:solidFill>
              </a:rPr>
              <a:t>b: BufferManager.Buffer;</a:t>
            </a:r>
            <a:r>
              <a:rPr lang="en-US" sz="2800" smtClean="0"/>
              <a:t> 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BEGIN </a:t>
            </a:r>
            <a:br>
              <a:rPr lang="en-US" sz="2800" smtClean="0"/>
            </a:br>
            <a:r>
              <a:rPr lang="en-US" sz="2800" smtClean="0"/>
              <a:t>    b = NEW(BufferManager.Buffer);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    BufferManager.init(</a:t>
            </a:r>
            <a:r>
              <a:rPr lang="en-US" sz="2800" smtClean="0">
                <a:solidFill>
                  <a:srgbClr val="0066FF"/>
                </a:solidFill>
              </a:rPr>
              <a:t>b</a:t>
            </a:r>
            <a:r>
              <a:rPr lang="en-US" sz="2800" smtClean="0"/>
              <a:t>); </a:t>
            </a:r>
            <a:br>
              <a:rPr lang="en-US" sz="2800" smtClean="0"/>
            </a:br>
            <a:r>
              <a:rPr lang="en-US" sz="2800" smtClean="0"/>
              <a:t>     .... </a:t>
            </a:r>
            <a:br>
              <a:rPr lang="en-US" sz="2800" smtClean="0"/>
            </a:br>
            <a:r>
              <a:rPr lang="en-US" sz="2800" smtClean="0"/>
              <a:t>    BufferManager.put(</a:t>
            </a:r>
            <a:r>
              <a:rPr lang="en-US" sz="2800" smtClean="0">
                <a:solidFill>
                  <a:srgbClr val="0066FF"/>
                </a:solidFill>
              </a:rPr>
              <a:t>b</a:t>
            </a:r>
            <a:r>
              <a:rPr lang="en-US" sz="2800" smtClean="0"/>
              <a:t>,item); </a:t>
            </a:r>
            <a:br>
              <a:rPr lang="en-US" sz="2800" smtClean="0"/>
            </a:br>
            <a:r>
              <a:rPr lang="en-US" sz="2800" smtClean="0"/>
              <a:t>END </a:t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65073-7AE9-47D2-85B0-7A74B94703FF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</a:t>
            </a:r>
          </a:p>
          <a:p>
            <a:pPr lvl="1" eaLnBrk="1" hangingPunct="1"/>
            <a:r>
              <a:rPr lang="en-US" smtClean="0"/>
              <a:t>Similar to modules except they </a:t>
            </a:r>
            <a:r>
              <a:rPr lang="en-US" smtClean="0">
                <a:solidFill>
                  <a:srgbClr val="0066FF"/>
                </a:solidFill>
              </a:rPr>
              <a:t>statically bind procedures to a type</a:t>
            </a:r>
            <a:r>
              <a:rPr lang="en-US" smtClean="0"/>
              <a:t>.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For example, imagine a new version of Modula+Classes (similar to Oberon 2) 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3E383-9726-4F4A-A8A8-3FEE150161E3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(revised) DEFITION MODULE BufferManager; </a:t>
            </a:r>
          </a:p>
          <a:p>
            <a:pPr eaLnBrk="1" hangingPunct="1">
              <a:buFontTx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TYPE Buffer = RECORD </a:t>
            </a:r>
            <a:br>
              <a:rPr lang="en-US" sz="2800" smtClean="0"/>
            </a:br>
            <a:r>
              <a:rPr lang="en-US" sz="2800" b="1" smtClean="0"/>
              <a:t>     </a:t>
            </a:r>
            <a:r>
              <a:rPr lang="en-US" sz="2800" smtClean="0"/>
              <a:t>  CONST N = 100; </a:t>
            </a:r>
            <a:br>
              <a:rPr lang="en-US" sz="2800" smtClean="0"/>
            </a:br>
            <a:r>
              <a:rPr lang="en-US" sz="2800" smtClean="0"/>
              <a:t>       VAR in, out [0..N-1]; </a:t>
            </a:r>
            <a:br>
              <a:rPr lang="en-US" sz="2800" smtClean="0"/>
            </a:br>
            <a:r>
              <a:rPr lang="en-US" sz="2800" smtClean="0"/>
              <a:t>        n: [0..N]; </a:t>
            </a:r>
            <a:br>
              <a:rPr lang="en-US" sz="2800" smtClean="0"/>
            </a:br>
            <a:r>
              <a:rPr lang="en-US" sz="2800" smtClean="0"/>
              <a:t>        buf: ARRAY[0..N-1] OF INTEGER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    </a:t>
            </a:r>
            <a:r>
              <a:rPr lang="en-US" sz="2800" smtClean="0">
                <a:solidFill>
                  <a:srgbClr val="0066FF"/>
                </a:solidFill>
              </a:rPr>
              <a:t>PROCEDURE push(</a:t>
            </a:r>
            <a:r>
              <a:rPr lang="en-US" sz="2800" smtClean="0">
                <a:solidFill>
                  <a:srgbClr val="FF5050"/>
                </a:solidFill>
              </a:rPr>
              <a:t>x: INTEGER</a:t>
            </a:r>
            <a:r>
              <a:rPr lang="en-US" sz="2800" smtClean="0">
                <a:solidFill>
                  <a:srgbClr val="0066FF"/>
                </a:solidFill>
              </a:rPr>
              <a:t>) 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      PROCEDURE get</a:t>
            </a:r>
            <a:r>
              <a:rPr lang="en-US" sz="2800" smtClean="0">
                <a:solidFill>
                  <a:srgbClr val="FF5050"/>
                </a:solidFill>
              </a:rPr>
              <a:t>(VAR x: INTEGER</a:t>
            </a:r>
            <a:r>
              <a:rPr lang="en-US" sz="2800" smtClean="0">
                <a:solidFill>
                  <a:srgbClr val="0066FF"/>
                </a:solidFill>
              </a:rPr>
              <a:t>) 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        PROCEDURE init() 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/>
              <a:t>END (*of type Buffer*)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END BufferManager 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AC42D-93DF-44B5-B419-400C22AE9E2A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6096000" y="4800600"/>
            <a:ext cx="2743200" cy="2057400"/>
          </a:xfrm>
          <a:prstGeom prst="cloudCallout">
            <a:avLst>
              <a:gd name="adj1" fmla="val -72282"/>
              <a:gd name="adj2" fmla="val -61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Now the methods are defined inside the record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Inside the implementation module, use a keyword to refer to this implicit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often </a:t>
            </a:r>
            <a:r>
              <a:rPr lang="en-US" sz="2400" b="1" smtClean="0"/>
              <a:t>self</a:t>
            </a:r>
            <a:r>
              <a:rPr lang="en-US" sz="2400" smtClean="0"/>
              <a:t> or </a:t>
            </a:r>
            <a:r>
              <a:rPr lang="en-US" sz="2400" b="1" smtClean="0"/>
              <a:t>this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a client program that imports the modified BufferManager and declares a variable b of type Buffer: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say b.put(x)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rather than BufferManager.put(b,x);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also include inheritance and other concepts to be discussed later when we talk about object-oriented programming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52BB6-E9E9-4648-9DB5-6EF93D58F3EA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3200" smtClean="0"/>
              <a:t>program writing time</a:t>
            </a:r>
          </a:p>
          <a:p>
            <a:pPr lvl="2" eaLnBrk="1" hangingPunct="1"/>
            <a:r>
              <a:rPr lang="en-US" sz="2800" smtClean="0"/>
              <a:t>algorithms, names</a:t>
            </a:r>
          </a:p>
          <a:p>
            <a:pPr lvl="1" eaLnBrk="1" hangingPunct="1"/>
            <a:r>
              <a:rPr lang="en-US" sz="3200" smtClean="0"/>
              <a:t>compile time</a:t>
            </a:r>
          </a:p>
          <a:p>
            <a:pPr lvl="2" eaLnBrk="1" hangingPunct="1"/>
            <a:r>
              <a:rPr lang="en-US" sz="2800" smtClean="0"/>
              <a:t>plan for data layout</a:t>
            </a:r>
          </a:p>
          <a:p>
            <a:pPr lvl="1" eaLnBrk="1" hangingPunct="1"/>
            <a:r>
              <a:rPr lang="en-US" sz="3200" smtClean="0"/>
              <a:t>link time</a:t>
            </a:r>
          </a:p>
          <a:p>
            <a:pPr lvl="2" eaLnBrk="1" hangingPunct="1"/>
            <a:r>
              <a:rPr lang="en-US" sz="2800" smtClean="0"/>
              <a:t>layout of whole program in memory</a:t>
            </a:r>
          </a:p>
          <a:p>
            <a:pPr lvl="1" eaLnBrk="1" hangingPunct="1"/>
            <a:r>
              <a:rPr lang="en-US" sz="3200" smtClean="0"/>
              <a:t>load time</a:t>
            </a:r>
          </a:p>
          <a:p>
            <a:pPr lvl="2" eaLnBrk="1" hangingPunct="1"/>
            <a:r>
              <a:rPr lang="en-US" sz="2800" smtClean="0"/>
              <a:t>choice of physical addresses</a:t>
            </a:r>
          </a:p>
          <a:p>
            <a:pPr lvl="2" eaLnBrk="1" hangingPunct="1"/>
            <a:endParaRPr lang="en-US" sz="28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5EB24-181E-4E9B-936C-3305D45B206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time examples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Additional support for programming in the large</a:t>
            </a:r>
          </a:p>
          <a:p>
            <a:pPr lvl="1" eaLnBrk="1" hangingPunct="1"/>
            <a:r>
              <a:rPr lang="en-US" smtClean="0"/>
              <a:t>Independent compilation</a:t>
            </a:r>
          </a:p>
          <a:p>
            <a:pPr lvl="2" eaLnBrk="1" hangingPunct="1"/>
            <a:r>
              <a:rPr lang="en-US" smtClean="0"/>
              <a:t>Can compile different parts of a program independently, but no type checking across the compilation units</a:t>
            </a:r>
          </a:p>
          <a:p>
            <a:pPr lvl="1" eaLnBrk="1" hangingPunct="1"/>
            <a:r>
              <a:rPr lang="en-US" smtClean="0"/>
              <a:t>Separate compilation</a:t>
            </a:r>
          </a:p>
          <a:p>
            <a:pPr lvl="2" eaLnBrk="1" hangingPunct="1"/>
            <a:r>
              <a:rPr lang="en-US" smtClean="0"/>
              <a:t>Can compile different parts of a program independently, with type checking across the compilation units</a:t>
            </a:r>
          </a:p>
          <a:p>
            <a:pPr lvl="2" eaLnBrk="1" hangingPunct="1"/>
            <a:r>
              <a:rPr lang="en-US" smtClean="0"/>
              <a:t>Extremely important in maintaining large systems</a:t>
            </a:r>
          </a:p>
          <a:p>
            <a:pPr lvl="1" eaLnBrk="1" hangingPunct="1"/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3B691-3691-4381-96F6-7D6313C30DE7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Example:  Separate compilation in Modula-2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lvl="1" eaLnBrk="1" hangingPunct="1"/>
            <a:r>
              <a:rPr lang="en-US" sz="2400" smtClean="0"/>
              <a:t>The definition module contains the information needed by clients.  </a:t>
            </a:r>
          </a:p>
          <a:p>
            <a:pPr lvl="1" eaLnBrk="1" hangingPunct="1"/>
            <a:r>
              <a:rPr lang="en-US" sz="2400" smtClean="0"/>
              <a:t>During development, write the definition module first and compile it  to get a </a:t>
            </a:r>
            <a:r>
              <a:rPr lang="en-US" sz="2400" smtClean="0">
                <a:solidFill>
                  <a:srgbClr val="0066FF"/>
                </a:solidFill>
              </a:rPr>
              <a:t>symbol file</a:t>
            </a:r>
            <a:r>
              <a:rPr lang="en-US" sz="2400" smtClean="0"/>
              <a:t>.  </a:t>
            </a:r>
          </a:p>
          <a:p>
            <a:pPr lvl="1" eaLnBrk="1" hangingPunct="1"/>
            <a:r>
              <a:rPr lang="en-US" sz="2400" smtClean="0"/>
              <a:t>With the symbol file, clients can compile their code to get an </a:t>
            </a:r>
            <a:r>
              <a:rPr lang="en-US" sz="2400" smtClean="0">
                <a:solidFill>
                  <a:srgbClr val="0066FF"/>
                </a:solidFill>
              </a:rPr>
              <a:t>object file</a:t>
            </a:r>
            <a:r>
              <a:rPr lang="en-US" sz="2400" smtClean="0"/>
              <a:t>.  </a:t>
            </a:r>
          </a:p>
          <a:p>
            <a:pPr lvl="1" eaLnBrk="1" hangingPunct="1"/>
            <a:r>
              <a:rPr lang="en-US" sz="2400" smtClean="0">
                <a:solidFill>
                  <a:srgbClr val="FF5050"/>
                </a:solidFill>
              </a:rPr>
              <a:t>As long as the symbol file doesn’t change, the implementation module can change without requiring recompilation of clients</a:t>
            </a:r>
            <a:r>
              <a:rPr lang="en-US" sz="2400" smtClean="0"/>
              <a:t>.</a:t>
            </a:r>
          </a:p>
          <a:p>
            <a:pPr lvl="1" eaLnBrk="1" hangingPunct="1"/>
            <a:r>
              <a:rPr lang="en-US" sz="2400" smtClean="0"/>
              <a:t>The clients can work with a “stub” implementation.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D7278-18FB-457F-A7F1-C476C7759413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3DF3C-3032-4855-97C7-7A34932E966C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74700" y="584200"/>
          <a:ext cx="807720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6517899" imgH="5249576" progId="Word.Document.8">
                  <p:embed/>
                </p:oleObj>
              </mc:Choice>
              <mc:Fallback>
                <p:oleObj name="Document" r:id="rId3" imgW="6517899" imgH="524957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84200"/>
                        <a:ext cx="8077200" cy="651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Maintaining consistency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symbol file is given a key.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object file includes the keys of all symbol files for imported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Keys are matched by the linker.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Possible approaches for obtaining keys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timestamps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advantage:  simple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disadvantage:  merely recompiling definition module without changing it requires all clients to be recompiled)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Signature or checksum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depends only on content.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still fragile—reordering declarations changes key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621A8-3028-4525-B5FD-24028419EAE7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Oberon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Another Niklaus Wirth language, the successor to Modula-2.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Most important new concept: type extensions (will discuss later)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Instead of programmer writing explicit definition module the programmer marks items to be exported.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definition module is thus implicit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Symbol file are generated from marked items.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symbol file only changes when exported items change.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but—there are a few traps for the unwary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For example, changing the declaration order changes the symbol file. </a:t>
            </a:r>
            <a:br>
              <a:rPr lang="en-US" smtClean="0"/>
            </a:br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750C1-527B-4AB4-A734-E1956613413D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0772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smtClean="0"/>
              <a:t>Java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sz="2400" smtClean="0"/>
              <a:t>Java has more sophisticated encapsulation concepts than Modula-2 and Oberon</a:t>
            </a:r>
          </a:p>
          <a:p>
            <a:pPr lvl="1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sz="2400" smtClean="0"/>
              <a:t>Classes may belong to a package</a:t>
            </a:r>
          </a:p>
          <a:p>
            <a:pPr lvl="2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b="1" smtClean="0"/>
              <a:t>public</a:t>
            </a:r>
            <a:r>
              <a:rPr lang="en-US" smtClean="0"/>
              <a:t>, visible everywhere imported, </a:t>
            </a:r>
          </a:p>
          <a:p>
            <a:pPr lvl="2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b="1" smtClean="0"/>
              <a:t>protected visible </a:t>
            </a:r>
            <a:r>
              <a:rPr lang="en-US" smtClean="0"/>
              <a:t>within package or subclass</a:t>
            </a:r>
          </a:p>
          <a:p>
            <a:pPr lvl="2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b="1" smtClean="0"/>
              <a:t>default</a:t>
            </a:r>
            <a:r>
              <a:rPr lang="en-US" smtClean="0"/>
              <a:t>, visible within a package, </a:t>
            </a:r>
          </a:p>
          <a:p>
            <a:pPr lvl="2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b="1" smtClean="0"/>
              <a:t>private</a:t>
            </a:r>
            <a:r>
              <a:rPr lang="en-US" smtClean="0"/>
              <a:t> visible only within class </a:t>
            </a:r>
          </a:p>
          <a:p>
            <a:pPr lvl="2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b="1" smtClean="0"/>
              <a:t>local variables</a:t>
            </a:r>
            <a:r>
              <a:rPr lang="en-US" smtClean="0"/>
              <a:t> are visible only in block where they are defined</a:t>
            </a:r>
          </a:p>
          <a:p>
            <a:pPr lvl="1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sz="2400" smtClean="0"/>
              <a:t>Symbol file info is extracted from class files by the compiler</a:t>
            </a:r>
          </a:p>
          <a:p>
            <a:pPr lvl="1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sz="2400" smtClean="0"/>
              <a:t>Class files contain symbolic names. </a:t>
            </a:r>
          </a:p>
          <a:p>
            <a:pPr lvl="1" eaLnBrk="1" hangingPunct="1">
              <a:lnSpc>
                <a:spcPct val="90000"/>
              </a:lnSpc>
              <a:tabLst>
                <a:tab pos="6400800" algn="l"/>
              </a:tabLst>
            </a:pPr>
            <a:r>
              <a:rPr lang="en-US" sz="2400" smtClean="0"/>
              <a:t>Compatibility checks are performed as part of byte code verification. </a:t>
            </a:r>
          </a:p>
          <a:p>
            <a:pPr lvl="1" eaLnBrk="1" hangingPunct="1">
              <a:lnSpc>
                <a:spcPct val="90000"/>
              </a:lnSpc>
              <a:tabLst>
                <a:tab pos="6400800" algn="l"/>
              </a:tabLst>
            </a:pPr>
            <a:endParaRPr lang="en-US" sz="24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F4662-914D-44AF-B79D-077580A1275C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mtClean="0"/>
              <a:t>Dynamic Scope</a:t>
            </a:r>
          </a:p>
          <a:p>
            <a:pPr lvl="1" eaLnBrk="1" hangingPunct="1"/>
            <a:r>
              <a:rPr lang="en-US" smtClean="0"/>
              <a:t>Current binding is one encountered most recently during program execution</a:t>
            </a:r>
          </a:p>
          <a:p>
            <a:pPr lvl="1" eaLnBrk="1" hangingPunct="1"/>
            <a:r>
              <a:rPr lang="en-US" smtClean="0"/>
              <a:t>A few languages with dynamic scope:  APL, Lisp, Perl</a:t>
            </a:r>
          </a:p>
          <a:p>
            <a:pPr lvl="1" eaLnBrk="1" hangingPunct="1"/>
            <a:r>
              <a:rPr lang="en-US" smtClean="0"/>
              <a:t>An example is on the next slide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79D1D-81DD-43DB-A953-2684D667C20A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x: integer;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procedure sub1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  print  x;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procedure sub2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{   x: integer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x = 100;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call sub1;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read x;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if (x &gt; 0) call sub1 else call sub2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3F070-DCAF-448F-BC17-3B1ABC86F679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71684" name="AutoShape 5"/>
          <p:cNvSpPr>
            <a:spLocks noChangeArrowheads="1"/>
          </p:cNvSpPr>
          <p:nvPr/>
        </p:nvSpPr>
        <p:spPr bwMode="auto">
          <a:xfrm>
            <a:off x="5029200" y="838200"/>
            <a:ext cx="2133600" cy="1219200"/>
          </a:xfrm>
          <a:prstGeom prst="wedgeRoundRectCallout">
            <a:avLst>
              <a:gd name="adj1" fmla="val -153722"/>
              <a:gd name="adj2" fmla="val 290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Which x does this refer to???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x: integer;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procedure sub1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{  print  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procedure sub2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{  x: integer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x = 100;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call sub1;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read 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if (x &gt; 0) call sub1 else call sub2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Dynamic scope:  if input value &lt;=0, print input value, otherwise print 100.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D15FC-5B4F-451F-BC2F-28A9EFDA47E6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x: integer;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procedure sub1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{  print  x;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procedure sub2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{  x: integer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   x = 100;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   call sub1;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read x;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if (x &gt; 0) call sub1 else call sub2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Static scope:  always print input value.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30231-F221-465C-ABAC-B46C21A0323F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z="3200" smtClean="0"/>
              <a:t>run time</a:t>
            </a:r>
          </a:p>
          <a:p>
            <a:pPr lvl="2" eaLnBrk="1" hangingPunct="1"/>
            <a:r>
              <a:rPr lang="en-US" sz="2800" smtClean="0"/>
              <a:t>value/variable bindings, sizes of strings</a:t>
            </a:r>
          </a:p>
          <a:p>
            <a:pPr lvl="2" eaLnBrk="1" hangingPunct="1"/>
            <a:r>
              <a:rPr lang="en-US" sz="2800" smtClean="0"/>
              <a:t>run time subsumes</a:t>
            </a:r>
          </a:p>
          <a:p>
            <a:pPr lvl="3" eaLnBrk="1" hangingPunct="1"/>
            <a:r>
              <a:rPr lang="en-US" sz="2400" smtClean="0"/>
              <a:t>program start-up time</a:t>
            </a:r>
          </a:p>
          <a:p>
            <a:pPr lvl="3" eaLnBrk="1" hangingPunct="1"/>
            <a:r>
              <a:rPr lang="en-US" sz="2400" smtClean="0"/>
              <a:t>module entry time</a:t>
            </a:r>
          </a:p>
          <a:p>
            <a:pPr lvl="3" eaLnBrk="1" hangingPunct="1"/>
            <a:r>
              <a:rPr lang="en-US" sz="2400" smtClean="0"/>
              <a:t>elaboration time (point a which a declaration is first "seen")</a:t>
            </a:r>
          </a:p>
          <a:p>
            <a:pPr lvl="3" eaLnBrk="1" hangingPunct="1"/>
            <a:r>
              <a:rPr lang="en-US" sz="2400" smtClean="0"/>
              <a:t>procedure entry time</a:t>
            </a:r>
          </a:p>
          <a:p>
            <a:pPr lvl="3" eaLnBrk="1" hangingPunct="1"/>
            <a:r>
              <a:rPr lang="en-US" sz="2400" smtClean="0"/>
              <a:t>block entry time</a:t>
            </a:r>
          </a:p>
          <a:p>
            <a:pPr lvl="3" eaLnBrk="1" hangingPunct="1"/>
            <a:r>
              <a:rPr lang="en-US" sz="2400" smtClean="0"/>
              <a:t>statement execution time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27969-D9CB-4722-B57C-5CE5D1AD50E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time examples (3)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04800"/>
            <a:ext cx="8229600" cy="5867400"/>
          </a:xfrm>
        </p:spPr>
        <p:txBody>
          <a:bodyPr/>
          <a:lstStyle/>
          <a:p>
            <a:pPr eaLnBrk="1" hangingPunct="1"/>
            <a:r>
              <a:rPr lang="en-US" dirty="0" smtClean="0"/>
              <a:t>Modern languages are more likely to have static than dynamic scope</a:t>
            </a:r>
          </a:p>
          <a:p>
            <a:pPr lvl="1" eaLnBrk="1" hangingPunct="1"/>
            <a:r>
              <a:rPr lang="en-US" dirty="0" smtClean="0"/>
              <a:t>Disadvantages of dynamic scope</a:t>
            </a:r>
            <a:r>
              <a:rPr lang="en-US" sz="2400" dirty="0" smtClean="0"/>
              <a:t> </a:t>
            </a:r>
          </a:p>
          <a:p>
            <a:pPr lvl="2" eaLnBrk="1" hangingPunct="1"/>
            <a:r>
              <a:rPr lang="en-US" sz="2000" dirty="0" smtClean="0"/>
              <a:t>During time span that a subroutine executing, its locals are visible to any other executing subprogram.  (breaks encapsulation, less reliable programs)</a:t>
            </a:r>
          </a:p>
          <a:p>
            <a:pPr lvl="2" eaLnBrk="1" hangingPunct="1"/>
            <a:r>
              <a:rPr lang="en-US" sz="2000" dirty="0" smtClean="0"/>
              <a:t>Can’t statically type check references to </a:t>
            </a:r>
            <a:r>
              <a:rPr lang="en-US" sz="2000" dirty="0" err="1" smtClean="0"/>
              <a:t>nonlocals</a:t>
            </a:r>
            <a:r>
              <a:rPr lang="en-US" sz="2000" dirty="0" smtClean="0"/>
              <a:t> </a:t>
            </a:r>
          </a:p>
          <a:p>
            <a:pPr lvl="3" eaLnBrk="1" hangingPunct="1"/>
            <a:r>
              <a:rPr lang="en-US" sz="1800" dirty="0" smtClean="0"/>
              <a:t>see next slide</a:t>
            </a:r>
          </a:p>
          <a:p>
            <a:pPr lvl="2" eaLnBrk="1" hangingPunct="1"/>
            <a:r>
              <a:rPr lang="en-US" sz="2000" dirty="0" smtClean="0"/>
              <a:t>Dynamic scope more difficult to understand—understanding a subroutine requires knowing the calling sequence</a:t>
            </a:r>
          </a:p>
          <a:p>
            <a:pPr lvl="2" eaLnBrk="1" hangingPunct="1"/>
            <a:r>
              <a:rPr lang="en-US" sz="2000" dirty="0" smtClean="0"/>
              <a:t>Implementation issue:  access to non-locals is slower in dynamically typed languages (more on this later)</a:t>
            </a:r>
          </a:p>
          <a:p>
            <a:pPr lvl="1" eaLnBrk="1" hangingPunct="1"/>
            <a:r>
              <a:rPr lang="en-US" sz="2400" dirty="0" smtClean="0"/>
              <a:t>Empirical evidence:  dynamically scoped languages have tended to evolve statically scoped versions (Lisp </a:t>
            </a:r>
            <a:r>
              <a:rPr lang="en-US" sz="2400" dirty="0" smtClean="0">
                <a:cs typeface="Arial" charset="0"/>
              </a:rPr>
              <a:t>→Scheme, later versions of Perl)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EF7DE-D98E-4F5F-B8B8-6640BA56C75D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x: integer;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procedure sub1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  </a:t>
            </a:r>
            <a:r>
              <a:rPr lang="en-US" smtClean="0">
                <a:solidFill>
                  <a:srgbClr val="FF5050"/>
                </a:solidFill>
              </a:rPr>
              <a:t>printint  x;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procedure sub2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{   </a:t>
            </a:r>
            <a:r>
              <a:rPr lang="en-US" smtClean="0">
                <a:solidFill>
                  <a:srgbClr val="FF5050"/>
                </a:solidFill>
              </a:rPr>
              <a:t>x: boolean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x = true;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call sub1;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read x;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if (x &gt; 0) call sub1 else call sub2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051A6-3AFE-44D4-A4E2-0F8167EF40B8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5780" name="AutoShape 3"/>
          <p:cNvSpPr>
            <a:spLocks noChangeArrowheads="1"/>
          </p:cNvSpPr>
          <p:nvPr/>
        </p:nvSpPr>
        <p:spPr bwMode="auto">
          <a:xfrm>
            <a:off x="5029200" y="838200"/>
            <a:ext cx="2743200" cy="1752600"/>
          </a:xfrm>
          <a:prstGeom prst="wedgeRoundRectCallout">
            <a:avLst>
              <a:gd name="adj1" fmla="val -116782"/>
              <a:gd name="adj2" fmla="val 102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Is this type safe?  Can’t tell until runtime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126163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Arial" charset="0"/>
              </a:rPr>
              <a:t>Implementing Scope</a:t>
            </a:r>
            <a:r>
              <a:rPr lang="en-US" sz="2800" smtClean="0">
                <a:cs typeface="Arial" charset="0"/>
              </a:rPr>
              <a:t> </a:t>
            </a:r>
          </a:p>
          <a:p>
            <a:pPr lvl="1" eaLnBrk="1" hangingPunct="1"/>
            <a:r>
              <a:rPr lang="en-US" sz="2400" smtClean="0"/>
              <a:t>We have talked about what the scope rules are</a:t>
            </a:r>
          </a:p>
          <a:p>
            <a:pPr lvl="1" eaLnBrk="1" hangingPunct="1"/>
            <a:r>
              <a:rPr lang="en-US" sz="2400" smtClean="0"/>
              <a:t>Now, we consider how to implement these rules in the compiler and run-time</a:t>
            </a:r>
            <a:r>
              <a:rPr lang="en-US" smtClean="0"/>
              <a:t> </a:t>
            </a:r>
            <a:r>
              <a:rPr lang="en-US" sz="2400" smtClean="0"/>
              <a:t>system.</a:t>
            </a:r>
          </a:p>
          <a:p>
            <a:pPr lvl="2" eaLnBrk="1" hangingPunct="1"/>
            <a:r>
              <a:rPr lang="en-US" sz="2000" smtClean="0"/>
              <a:t>We have already looked at how local variables can be found at runtime, but not how the compiler manages to set this up.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0A064-3453-451B-9551-C50C518EFD92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z="2800" smtClean="0"/>
              <a:t>Implementing static scope in a compiler </a:t>
            </a:r>
          </a:p>
          <a:p>
            <a:pPr lvl="1" eaLnBrk="1" hangingPunct="1"/>
            <a:r>
              <a:rPr lang="en-US" sz="2400" smtClean="0"/>
              <a:t>Use a data structure called a </a:t>
            </a:r>
            <a:r>
              <a:rPr lang="en-US" sz="2400" smtClean="0">
                <a:solidFill>
                  <a:srgbClr val="0066FF"/>
                </a:solidFill>
              </a:rPr>
              <a:t>symbol table</a:t>
            </a:r>
            <a:r>
              <a:rPr lang="en-US" sz="2400" smtClean="0"/>
              <a:t> which contains  (name, attribute) pairs</a:t>
            </a:r>
          </a:p>
          <a:p>
            <a:pPr lvl="1" eaLnBrk="1" hangingPunct="1"/>
            <a:r>
              <a:rPr lang="en-US" sz="2400" smtClean="0"/>
              <a:t>Attributes include the various things that the compiler needs to know about the name:  type, address or offset, value if a constant, etc.</a:t>
            </a:r>
          </a:p>
          <a:p>
            <a:pPr lvl="1" eaLnBrk="1" hangingPunct="1"/>
            <a:r>
              <a:rPr lang="en-US" sz="2400" smtClean="0"/>
              <a:t>Basic operations provided by a symbol table</a:t>
            </a:r>
            <a:endParaRPr lang="en-US" sz="2400" i="1" smtClean="0"/>
          </a:p>
          <a:p>
            <a:pPr lvl="2" eaLnBrk="1" hangingPunct="1"/>
            <a:r>
              <a:rPr lang="en-US" sz="2000" i="1" smtClean="0"/>
              <a:t>create</a:t>
            </a:r>
            <a:r>
              <a:rPr lang="en-US" sz="2000" smtClean="0"/>
              <a:t> an empty symbol table</a:t>
            </a:r>
            <a:endParaRPr lang="en-US" sz="2000" i="1" smtClean="0"/>
          </a:p>
          <a:p>
            <a:pPr lvl="2" eaLnBrk="1" hangingPunct="1"/>
            <a:r>
              <a:rPr lang="en-US" sz="2000" i="1" smtClean="0"/>
              <a:t>insert</a:t>
            </a:r>
            <a:r>
              <a:rPr lang="en-US" sz="2000" smtClean="0"/>
              <a:t> an entry  (associates identifiers with attributes)</a:t>
            </a:r>
            <a:endParaRPr lang="en-US" sz="2000" i="1" smtClean="0"/>
          </a:p>
          <a:p>
            <a:pPr lvl="2" eaLnBrk="1" hangingPunct="1"/>
            <a:r>
              <a:rPr lang="en-US" sz="2000" i="1" smtClean="0"/>
              <a:t>lookup</a:t>
            </a:r>
            <a:r>
              <a:rPr lang="en-US" sz="2000" smtClean="0"/>
              <a:t> an entry (returning attributes associated with a given identifier)</a:t>
            </a:r>
            <a:endParaRPr lang="en-US" sz="2000" i="1" smtClean="0"/>
          </a:p>
          <a:p>
            <a:pPr lvl="2" eaLnBrk="1" hangingPunct="1"/>
            <a:r>
              <a:rPr lang="en-US" sz="2000" i="1" smtClean="0"/>
              <a:t>delete</a:t>
            </a:r>
            <a:r>
              <a:rPr lang="en-US" sz="2000" smtClean="0"/>
              <a:t> an entry</a:t>
            </a:r>
          </a:p>
          <a:p>
            <a:pPr lvl="1" eaLnBrk="1" hangingPunct="1"/>
            <a:r>
              <a:rPr lang="en-US" sz="2400" smtClean="0"/>
              <a:t>The organization of the symbol table depends on the structure of the language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6B88F-8580-4F1D-A23E-A5B7197D870D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4038600" cy="5745163"/>
          </a:xfrm>
        </p:spPr>
        <p:txBody>
          <a:bodyPr/>
          <a:lstStyle/>
          <a:p>
            <a:pPr eaLnBrk="1" hangingPunct="1"/>
            <a:r>
              <a:rPr lang="en-US" sz="2800" smtClean="0"/>
              <a:t>Example:  monolithic block structure </a:t>
            </a:r>
          </a:p>
          <a:p>
            <a:pPr lvl="1" eaLnBrk="1" hangingPunct="1"/>
            <a:r>
              <a:rPr lang="en-US" sz="2400" smtClean="0"/>
              <a:t>The only block is entire program</a:t>
            </a:r>
          </a:p>
          <a:p>
            <a:pPr lvl="1" eaLnBrk="1" hangingPunct="1"/>
            <a:r>
              <a:rPr lang="en-US" sz="2400" smtClean="0"/>
              <a:t>Use a hashtable</a:t>
            </a:r>
          </a:p>
          <a:p>
            <a:pPr lvl="2" eaLnBrk="1" hangingPunct="1"/>
            <a:r>
              <a:rPr lang="en-US" sz="2000" smtClean="0"/>
              <a:t> insert entries when variables are declared</a:t>
            </a:r>
          </a:p>
          <a:p>
            <a:pPr lvl="2" eaLnBrk="1" hangingPunct="1"/>
            <a:r>
              <a:rPr lang="en-US" sz="2000" smtClean="0"/>
              <a:t>lookup entries when variables are referenced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>
            <p:ph sz="quarter" idx="2"/>
          </p:nvPr>
        </p:nvGraphicFramePr>
        <p:xfrm>
          <a:off x="4648200" y="1905000"/>
          <a:ext cx="4038600" cy="2252664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int,…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bool,…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6C429-4E83-4429-8E8B-29068740E80B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Flat block structure </a:t>
            </a:r>
          </a:p>
          <a:p>
            <a:pPr lvl="1" eaLnBrk="1" hangingPunct="1"/>
            <a:r>
              <a:rPr lang="en-US" smtClean="0"/>
              <a:t>Two scope levels </a:t>
            </a:r>
          </a:p>
          <a:p>
            <a:pPr lvl="2" eaLnBrk="1" hangingPunct="1"/>
            <a:r>
              <a:rPr lang="en-US" smtClean="0"/>
              <a:t>global—names visible everywhere</a:t>
            </a:r>
          </a:p>
          <a:p>
            <a:pPr lvl="2" eaLnBrk="1" hangingPunct="1"/>
            <a:r>
              <a:rPr lang="en-US" smtClean="0"/>
              <a:t>local—visibility restricted to block where declared</a:t>
            </a:r>
          </a:p>
          <a:p>
            <a:pPr lvl="1" eaLnBrk="1" hangingPunct="1"/>
            <a:r>
              <a:rPr lang="en-US" smtClean="0"/>
              <a:t>When a variable is encountered in an expression, it must be matched with the appropriate declaration.  </a:t>
            </a:r>
          </a:p>
          <a:p>
            <a:pPr lvl="1" eaLnBrk="1" hangingPunct="1"/>
            <a:r>
              <a:rPr lang="en-US" smtClean="0"/>
              <a:t>Symbol table changes during compilation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D214D-EDD8-4968-AC06-1B74CC0390E1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program A</a:t>
            </a:r>
            <a:br>
              <a:rPr lang="en-US" sz="2400" smtClean="0"/>
            </a:br>
            <a:r>
              <a:rPr lang="en-US" sz="2400" smtClean="0"/>
              <a:t>{  int x;</a:t>
            </a:r>
            <a:br>
              <a:rPr lang="en-US" sz="2400" smtClean="0"/>
            </a:br>
            <a:r>
              <a:rPr lang="en-US" sz="2400" smtClean="0"/>
              <a:t>    </a:t>
            </a:r>
            <a:br>
              <a:rPr lang="en-US" sz="2400" smtClean="0"/>
            </a:br>
            <a:r>
              <a:rPr lang="en-US" sz="2400" smtClean="0"/>
              <a:t>    procedure B</a:t>
            </a:r>
            <a:br>
              <a:rPr lang="en-US" sz="2400" smtClean="0"/>
            </a:br>
            <a:r>
              <a:rPr lang="en-US" sz="2400" smtClean="0"/>
              <a:t>    {  </a:t>
            </a:r>
            <a:r>
              <a:rPr lang="en-US" sz="2400" smtClean="0">
                <a:solidFill>
                  <a:srgbClr val="0066FF"/>
                </a:solidFill>
              </a:rPr>
              <a:t>int y;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/>
              <a:t>        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x = y;</a:t>
            </a:r>
            <a:br>
              <a:rPr lang="en-US" sz="2400" smtClean="0"/>
            </a:br>
            <a:r>
              <a:rPr lang="en-US" sz="2400" smtClean="0"/>
              <a:t>     }</a:t>
            </a:r>
            <a:br>
              <a:rPr lang="en-US" sz="2400" smtClean="0"/>
            </a:br>
            <a:r>
              <a:rPr lang="en-US" sz="240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procedure main</a:t>
            </a:r>
            <a:br>
              <a:rPr lang="en-US" sz="2400" smtClean="0"/>
            </a:br>
            <a:r>
              <a:rPr lang="en-US" sz="2400" smtClean="0"/>
              <a:t>   {   </a:t>
            </a:r>
            <a:r>
              <a:rPr lang="en-US" sz="2400" smtClean="0">
                <a:solidFill>
                  <a:srgbClr val="0066FF"/>
                </a:solidFill>
              </a:rPr>
              <a:t>boolean y;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/>
              <a:t>        int z;</a:t>
            </a:r>
            <a:br>
              <a:rPr lang="en-US" sz="2400" smtClean="0"/>
            </a:br>
            <a:r>
              <a:rPr lang="en-US" sz="2400" smtClean="0"/>
              <a:t>        …</a:t>
            </a:r>
            <a:br>
              <a:rPr lang="en-US" sz="2400" smtClean="0"/>
            </a:br>
            <a:r>
              <a:rPr lang="en-US" sz="2400" smtClean="0"/>
              <a:t>         if (!y) then x = z+1</a:t>
            </a:r>
            <a:br>
              <a:rPr lang="en-US" sz="2400" smtClean="0"/>
            </a:br>
            <a:r>
              <a:rPr lang="en-US" sz="2400" smtClean="0"/>
              <a:t>        …</a:t>
            </a:r>
            <a:br>
              <a:rPr lang="en-US" sz="2400" smtClean="0"/>
            </a:br>
            <a:r>
              <a:rPr lang="en-US" sz="2400" smtClean="0"/>
              <a:t>    }</a:t>
            </a:r>
            <a:br>
              <a:rPr lang="en-US" sz="2400" smtClean="0"/>
            </a:br>
            <a:r>
              <a:rPr lang="en-US" sz="2400" smtClean="0"/>
              <a:t>}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DC828-C07B-463A-9B44-77D275F49855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program A</a:t>
            </a:r>
            <a:br>
              <a:rPr lang="en-US" sz="2400" smtClean="0"/>
            </a:br>
            <a:r>
              <a:rPr lang="en-US" sz="2400" smtClean="0"/>
              <a:t>{  int x;</a:t>
            </a:r>
            <a:br>
              <a:rPr lang="en-US" sz="2400" smtClean="0"/>
            </a:br>
            <a:r>
              <a:rPr lang="en-US" sz="2400" smtClean="0"/>
              <a:t>    </a:t>
            </a:r>
            <a:br>
              <a:rPr lang="en-US" sz="2400" smtClean="0"/>
            </a:br>
            <a:r>
              <a:rPr lang="en-US" sz="2400" smtClean="0"/>
              <a:t>    procedure B</a:t>
            </a:r>
            <a:br>
              <a:rPr lang="en-US" sz="2400" smtClean="0"/>
            </a:br>
            <a:r>
              <a:rPr lang="en-US" sz="2400" smtClean="0"/>
              <a:t>    {  </a:t>
            </a:r>
            <a:r>
              <a:rPr lang="en-US" sz="2400" smtClean="0">
                <a:solidFill>
                  <a:srgbClr val="0066FF"/>
                </a:solidFill>
              </a:rPr>
              <a:t>int y;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/>
              <a:t>        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x = y;</a:t>
            </a:r>
            <a:br>
              <a:rPr lang="en-US" sz="2400" smtClean="0"/>
            </a:br>
            <a:r>
              <a:rPr lang="en-US" sz="2400" smtClean="0"/>
              <a:t>     }</a:t>
            </a:r>
            <a:br>
              <a:rPr lang="en-US" sz="2400" smtClean="0"/>
            </a:br>
            <a:r>
              <a:rPr lang="en-US" sz="240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procedure main</a:t>
            </a:r>
            <a:br>
              <a:rPr lang="en-US" sz="2400" smtClean="0"/>
            </a:br>
            <a:r>
              <a:rPr lang="en-US" sz="2400" smtClean="0"/>
              <a:t>   {   </a:t>
            </a:r>
            <a:r>
              <a:rPr lang="en-US" sz="2400" smtClean="0">
                <a:solidFill>
                  <a:srgbClr val="0066FF"/>
                </a:solidFill>
              </a:rPr>
              <a:t>boolean y;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/>
              <a:t>        int z;</a:t>
            </a:r>
            <a:br>
              <a:rPr lang="en-US" sz="2400" smtClean="0"/>
            </a:br>
            <a:r>
              <a:rPr lang="en-US" sz="2400" smtClean="0"/>
              <a:t>        …</a:t>
            </a:r>
            <a:br>
              <a:rPr lang="en-US" sz="2400" smtClean="0"/>
            </a:br>
            <a:r>
              <a:rPr lang="en-US" sz="2400" smtClean="0"/>
              <a:t>         if (!y) then x = z+1</a:t>
            </a:r>
            <a:br>
              <a:rPr lang="en-US" sz="2400" smtClean="0"/>
            </a:br>
            <a:r>
              <a:rPr lang="en-US" sz="2400" smtClean="0"/>
              <a:t>        …</a:t>
            </a:r>
            <a:br>
              <a:rPr lang="en-US" sz="2400" smtClean="0"/>
            </a:br>
            <a:r>
              <a:rPr lang="en-US" sz="2400" smtClean="0"/>
              <a:t>    }</a:t>
            </a:r>
            <a:br>
              <a:rPr lang="en-US" sz="2400" smtClean="0"/>
            </a:br>
            <a:r>
              <a:rPr lang="en-US" sz="2400" smtClean="0"/>
              <a:t>}</a:t>
            </a:r>
            <a:br>
              <a:rPr lang="en-US" sz="2400" smtClean="0"/>
            </a:br>
            <a:endParaRPr lang="en-US" sz="2400" smtClean="0"/>
          </a:p>
        </p:txBody>
      </p:sp>
      <p:graphicFrame>
        <p:nvGraphicFramePr>
          <p:cNvPr id="336899" name="Group 3"/>
          <p:cNvGraphicFramePr>
            <a:graphicFrameLocks noGrp="1"/>
          </p:cNvGraphicFramePr>
          <p:nvPr>
            <p:ph sz="half" idx="2"/>
          </p:nvPr>
        </p:nvGraphicFramePr>
        <p:xfrm>
          <a:off x="3810000" y="1371600"/>
          <a:ext cx="4876800" cy="14732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48A1F-3A09-4C3B-AC11-34DB68F9A7EB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81942" name="Text Box 21"/>
          <p:cNvSpPr txBox="1">
            <a:spLocks noChangeArrowheads="1"/>
          </p:cNvSpPr>
          <p:nvPr/>
        </p:nvSpPr>
        <p:spPr bwMode="auto">
          <a:xfrm>
            <a:off x="3810000" y="838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5050"/>
                </a:solidFill>
              </a:rPr>
              <a:t>Symbol table when analyzing B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program A</a:t>
            </a:r>
            <a:br>
              <a:rPr lang="en-US" sz="2400" smtClean="0"/>
            </a:br>
            <a:r>
              <a:rPr lang="en-US" sz="2400" smtClean="0"/>
              <a:t>{  int x;</a:t>
            </a:r>
            <a:br>
              <a:rPr lang="en-US" sz="2400" smtClean="0"/>
            </a:br>
            <a:r>
              <a:rPr lang="en-US" sz="2400" smtClean="0"/>
              <a:t>    </a:t>
            </a:r>
            <a:br>
              <a:rPr lang="en-US" sz="2400" smtClean="0"/>
            </a:br>
            <a:r>
              <a:rPr lang="en-US" sz="2400" smtClean="0"/>
              <a:t>    procedure B</a:t>
            </a:r>
            <a:br>
              <a:rPr lang="en-US" sz="2400" smtClean="0"/>
            </a:br>
            <a:r>
              <a:rPr lang="en-US" sz="2400" smtClean="0"/>
              <a:t>    {  </a:t>
            </a:r>
            <a:r>
              <a:rPr lang="en-US" sz="2400" smtClean="0">
                <a:solidFill>
                  <a:srgbClr val="0066FF"/>
                </a:solidFill>
              </a:rPr>
              <a:t>int y;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/>
              <a:t>        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x = y;</a:t>
            </a:r>
            <a:br>
              <a:rPr lang="en-US" sz="2400" smtClean="0"/>
            </a:br>
            <a:r>
              <a:rPr lang="en-US" sz="2400" smtClean="0"/>
              <a:t>     }</a:t>
            </a:r>
            <a:br>
              <a:rPr lang="en-US" sz="2400" smtClean="0"/>
            </a:br>
            <a:r>
              <a:rPr lang="en-US" sz="240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procedure main</a:t>
            </a:r>
            <a:br>
              <a:rPr lang="en-US" sz="2400" smtClean="0"/>
            </a:br>
            <a:r>
              <a:rPr lang="en-US" sz="2400" smtClean="0"/>
              <a:t>   {   </a:t>
            </a:r>
            <a:r>
              <a:rPr lang="en-US" sz="2400" smtClean="0">
                <a:solidFill>
                  <a:srgbClr val="0066FF"/>
                </a:solidFill>
              </a:rPr>
              <a:t>boolean y;</a:t>
            </a:r>
            <a:br>
              <a:rPr lang="en-US" sz="2400" smtClean="0">
                <a:solidFill>
                  <a:srgbClr val="0066FF"/>
                </a:solidFill>
              </a:rPr>
            </a:br>
            <a:r>
              <a:rPr lang="en-US" sz="2400" smtClean="0"/>
              <a:t>        int z;</a:t>
            </a:r>
            <a:br>
              <a:rPr lang="en-US" sz="2400" smtClean="0"/>
            </a:br>
            <a:r>
              <a:rPr lang="en-US" sz="2400" smtClean="0"/>
              <a:t>        …</a:t>
            </a:r>
            <a:br>
              <a:rPr lang="en-US" sz="2400" smtClean="0"/>
            </a:br>
            <a:r>
              <a:rPr lang="en-US" sz="2400" smtClean="0"/>
              <a:t>         if (!y) then x = z+1</a:t>
            </a:r>
            <a:br>
              <a:rPr lang="en-US" sz="2400" smtClean="0"/>
            </a:br>
            <a:r>
              <a:rPr lang="en-US" sz="2400" smtClean="0"/>
              <a:t>        …</a:t>
            </a:r>
            <a:br>
              <a:rPr lang="en-US" sz="2400" smtClean="0"/>
            </a:br>
            <a:r>
              <a:rPr lang="en-US" sz="2400" smtClean="0"/>
              <a:t>    }</a:t>
            </a:r>
            <a:br>
              <a:rPr lang="en-US" sz="2400" smtClean="0"/>
            </a:br>
            <a:r>
              <a:rPr lang="en-US" sz="2400" smtClean="0"/>
              <a:t>}</a:t>
            </a:r>
            <a:br>
              <a:rPr lang="en-US" sz="2400" smtClean="0"/>
            </a:br>
            <a:endParaRPr lang="en-US" sz="2400" smtClean="0"/>
          </a:p>
        </p:txBody>
      </p:sp>
      <p:graphicFrame>
        <p:nvGraphicFramePr>
          <p:cNvPr id="337976" name="Group 56"/>
          <p:cNvGraphicFramePr>
            <a:graphicFrameLocks noGrp="1"/>
          </p:cNvGraphicFramePr>
          <p:nvPr>
            <p:ph sz="quarter" idx="2"/>
          </p:nvPr>
        </p:nvGraphicFramePr>
        <p:xfrm>
          <a:off x="4800600" y="3276600"/>
          <a:ext cx="3810000" cy="1828800"/>
        </p:xfrm>
        <a:graphic>
          <a:graphicData uri="http://schemas.openxmlformats.org/drawingml/2006/table">
            <a:tbl>
              <a:tblPr/>
              <a:tblGrid>
                <a:gridCol w="917575"/>
                <a:gridCol w="1057275"/>
                <a:gridCol w="183515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F9983-E72A-49A9-BF4E-55C358CBD166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82970" name="Text Box 21"/>
          <p:cNvSpPr txBox="1">
            <a:spLocks noChangeArrowheads="1"/>
          </p:cNvSpPr>
          <p:nvPr/>
        </p:nvSpPr>
        <p:spPr bwMode="auto">
          <a:xfrm>
            <a:off x="4114800" y="27432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5050"/>
                </a:solidFill>
              </a:rPr>
              <a:t>Symbol table when analyzing main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Modifications to simple interface </a:t>
            </a:r>
          </a:p>
          <a:p>
            <a:pPr lvl="1" eaLnBrk="1" hangingPunct="1"/>
            <a:r>
              <a:rPr lang="en-US" smtClean="0"/>
              <a:t>add enterScope() and leaveScope methods to SymbolTable</a:t>
            </a:r>
          </a:p>
          <a:p>
            <a:pPr lvl="1" eaLnBrk="1" hangingPunct="1"/>
            <a:r>
              <a:rPr lang="en-US" smtClean="0"/>
              <a:t>enterScope  is called at the start of a block.</a:t>
            </a:r>
          </a:p>
          <a:p>
            <a:pPr lvl="1" eaLnBrk="1" hangingPunct="1"/>
            <a:r>
              <a:rPr lang="en-US" smtClean="0"/>
              <a:t>leaveScope is called at the end of a block.</a:t>
            </a:r>
          </a:p>
          <a:p>
            <a:pPr lvl="1" eaLnBrk="1" hangingPunct="1"/>
            <a:r>
              <a:rPr lang="en-US" smtClean="0"/>
              <a:t>after the a scope is entered, new declarations are local to that scope</a:t>
            </a:r>
          </a:p>
          <a:p>
            <a:pPr lvl="1" eaLnBrk="1" hangingPunct="1"/>
            <a:r>
              <a:rPr lang="en-US" smtClean="0"/>
              <a:t>when scope is exited, all local declarations are discarded</a:t>
            </a:r>
          </a:p>
          <a:p>
            <a:pPr lvl="1" eaLnBrk="1" hangingPunct="1"/>
            <a:r>
              <a:rPr lang="en-US" smtClean="0"/>
              <a:t>The most obvious data structure is a stack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166BE-F225-4E36-B022-88E76B21CBD4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rgbClr val="FF5050"/>
                </a:solidFill>
              </a:rPr>
              <a:t>Static</a:t>
            </a:r>
            <a:r>
              <a:rPr lang="en-US" dirty="0" smtClean="0"/>
              <a:t> refers to things bound before run time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rgbClr val="FF5050"/>
                </a:solidFill>
              </a:rPr>
              <a:t>Dynamic</a:t>
            </a:r>
            <a:r>
              <a:rPr lang="en-US" dirty="0" smtClean="0"/>
              <a:t> refers to things bound at run time</a:t>
            </a:r>
          </a:p>
          <a:p>
            <a:pPr eaLnBrk="1" hangingPunct="1">
              <a:lnSpc>
                <a:spcPct val="110000"/>
              </a:lnSpc>
            </a:pP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These are both coarse terms</a:t>
            </a:r>
            <a:endParaRPr lang="en-US" dirty="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dirty="0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2287F-8518-4969-B601-86F2A582674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03DDD-D045-4F23-AC15-EE5006423673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Nested block structure </a:t>
            </a:r>
          </a:p>
          <a:p>
            <a:pPr lvl="1" eaLnBrk="1" hangingPunct="1"/>
            <a:r>
              <a:rPr lang="en-US" smtClean="0"/>
              <a:t>Blocks may be nested within one another. </a:t>
            </a:r>
          </a:p>
          <a:p>
            <a:pPr lvl="1" eaLnBrk="1" hangingPunct="1"/>
            <a:r>
              <a:rPr lang="en-US" smtClean="0"/>
              <a:t>There may be many scope levels (not just global and local)</a:t>
            </a:r>
          </a:p>
          <a:p>
            <a:pPr lvl="3" eaLnBrk="1" hangingPunct="1">
              <a:buFontTx/>
              <a:buNone/>
            </a:pPr>
            <a:r>
              <a:rPr lang="en-US" sz="2400" smtClean="0"/>
              <a:t>class X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{  int x;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void f</a:t>
            </a:r>
            <a:r>
              <a:rPr lang="en-US" sz="2400" smtClean="0">
                <a:solidFill>
                  <a:srgbClr val="66FF33"/>
                </a:solidFill>
              </a:rPr>
              <a:t>()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{  int y; int z;…..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   while (x != 0)</a:t>
            </a:r>
            <a:r>
              <a:rPr lang="en-US" sz="2400" smtClean="0">
                <a:solidFill>
                  <a:srgbClr val="FF00FF"/>
                </a:solidFill>
              </a:rPr>
              <a:t>{ int x = y + z;…}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}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36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Declarations at outermost level are global in scope.  This level 1</a:t>
            </a:r>
          </a:p>
          <a:p>
            <a:pPr eaLnBrk="1" hangingPunct="1"/>
            <a:r>
              <a:rPr lang="en-US" smtClean="0"/>
              <a:t>Declarations inside an inner block are local to that block. </a:t>
            </a:r>
          </a:p>
          <a:p>
            <a:pPr eaLnBrk="1" hangingPunct="1"/>
            <a:r>
              <a:rPr lang="en-US" smtClean="0"/>
              <a:t>Every inner block is completely contained by another block.  </a:t>
            </a:r>
          </a:p>
          <a:p>
            <a:pPr eaLnBrk="1" hangingPunct="1"/>
            <a:r>
              <a:rPr lang="en-US" smtClean="0"/>
              <a:t>The level of block is the level of the enclosing block +1.</a:t>
            </a:r>
          </a:p>
          <a:p>
            <a:pPr eaLnBrk="1" hangingPunct="1"/>
            <a:r>
              <a:rPr lang="en-US" smtClean="0"/>
              <a:t>Record level numbers in the level field in the symbol table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E5F62-0AF8-43F2-96EE-CDF1372709C7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The symbol table keeps track of current scope level.</a:t>
            </a:r>
          </a:p>
          <a:p>
            <a:pPr lvl="1" eaLnBrk="1" hangingPunct="1"/>
            <a:r>
              <a:rPr lang="en-US" smtClean="0"/>
              <a:t>At start of block, enterScope is called.</a:t>
            </a:r>
          </a:p>
          <a:p>
            <a:pPr lvl="2" eaLnBrk="1" hangingPunct="1"/>
            <a:r>
              <a:rPr lang="en-US" smtClean="0"/>
              <a:t>increments current scope level.</a:t>
            </a:r>
          </a:p>
          <a:p>
            <a:pPr lvl="1" eaLnBrk="1" hangingPunct="1"/>
            <a:r>
              <a:rPr lang="en-US" smtClean="0"/>
              <a:t>At end of block, leaveScope is called.</a:t>
            </a:r>
          </a:p>
          <a:p>
            <a:pPr lvl="2" eaLnBrk="1" hangingPunct="1"/>
            <a:r>
              <a:rPr lang="en-US" smtClean="0"/>
              <a:t>leaveScope decrements current scope level</a:t>
            </a:r>
          </a:p>
          <a:p>
            <a:pPr lvl="2" eaLnBrk="1" hangingPunct="1"/>
            <a:r>
              <a:rPr lang="en-US" smtClean="0"/>
              <a:t>removes entries with higher scope level</a:t>
            </a:r>
          </a:p>
          <a:p>
            <a:pPr eaLnBrk="1" hangingPunct="1"/>
            <a:r>
              <a:rPr lang="en-US" smtClean="0"/>
              <a:t>When an entry for identifier i is requested, the matching entry for i with the highest scope level will be returned.</a:t>
            </a:r>
          </a:p>
          <a:p>
            <a:pPr eaLnBrk="1" hangingPunct="1"/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ED424-8FDE-467D-B450-28F76EE6199D}" type="slidenum">
              <a:rPr lang="en-US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z="2800" smtClean="0"/>
              <a:t>Symbol table implementation </a:t>
            </a:r>
          </a:p>
          <a:p>
            <a:pPr lvl="1" eaLnBrk="1" hangingPunct="1"/>
            <a:r>
              <a:rPr lang="en-US" sz="2400" smtClean="0"/>
              <a:t>Naïve implementation</a:t>
            </a:r>
          </a:p>
          <a:p>
            <a:pPr lvl="2" eaLnBrk="1" hangingPunct="1"/>
            <a:r>
              <a:rPr lang="en-US" sz="2000" smtClean="0"/>
              <a:t>use a stack.  </a:t>
            </a:r>
          </a:p>
          <a:p>
            <a:pPr lvl="2" eaLnBrk="1" hangingPunct="1"/>
            <a:r>
              <a:rPr lang="en-US" sz="2000" smtClean="0"/>
              <a:t>linear search from top of stack. </a:t>
            </a:r>
          </a:p>
          <a:p>
            <a:pPr lvl="2" eaLnBrk="1" hangingPunct="1"/>
            <a:r>
              <a:rPr lang="en-US" sz="2000" smtClean="0"/>
              <a:t>return first match found  </a:t>
            </a:r>
          </a:p>
          <a:p>
            <a:pPr lvl="2" eaLnBrk="1" hangingPunct="1"/>
            <a:r>
              <a:rPr lang="en-US" sz="2000" smtClean="0"/>
              <a:t>pop entries when leaving scope.</a:t>
            </a:r>
          </a:p>
          <a:p>
            <a:pPr lvl="1" eaLnBrk="1" hangingPunct="1"/>
            <a:r>
              <a:rPr lang="en-US" sz="2400" smtClean="0"/>
              <a:t>In serious compilers, efficiency is important.  </a:t>
            </a:r>
          </a:p>
          <a:p>
            <a:pPr lvl="1" eaLnBrk="1" hangingPunct="1"/>
            <a:r>
              <a:rPr lang="en-US" sz="2400" smtClean="0"/>
              <a:t>Lookup identifier is a frequent operation, adding a new entry is not.  Stack implementation has fast add and slow lookup.</a:t>
            </a:r>
          </a:p>
          <a:p>
            <a:pPr lvl="1" eaLnBrk="1" hangingPunct="1"/>
            <a:r>
              <a:rPr lang="en-US" sz="2400" smtClean="0"/>
              <a:t>To support debuggers, symbol table information should be maintained (not popped and discarded) even when no longer needed by the compiler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561FD-315B-475A-8D72-177B28D7A972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Leblanc-Cook symbol table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More efficient than a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See Scott, supplement, for more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Main ideas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Each scope is assigned a </a:t>
            </a:r>
            <a:r>
              <a:rPr lang="en-US" smtClean="0">
                <a:solidFill>
                  <a:srgbClr val="0066FF"/>
                </a:solidFill>
              </a:rPr>
              <a:t>unique serial number</a:t>
            </a:r>
            <a:r>
              <a:rPr lang="en-US" smtClean="0"/>
              <a:t>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New scopes given new number as they are encountered.  (These numbers do </a:t>
            </a:r>
            <a:r>
              <a:rPr lang="en-US" i="1" smtClean="0"/>
              <a:t>not </a:t>
            </a:r>
            <a:r>
              <a:rPr lang="en-US" smtClean="0"/>
              <a:t>reflect nesting)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 identifiers are entered into one hash table with their attributes and scope number.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hash table chains entries with the same identifier.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smtClean="0">
                <a:solidFill>
                  <a:srgbClr val="0066FF"/>
                </a:solidFill>
              </a:rPr>
              <a:t>separate scope stack</a:t>
            </a:r>
            <a:r>
              <a:rPr lang="en-US" smtClean="0"/>
              <a:t> records the scopes that belong to the current referencing environment.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AE5BA-53A1-4983-BC86-26BCA432B95F}" type="slidenum">
              <a:rPr lang="en-US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8600"/>
            <a:ext cx="8229600" cy="640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 </a:t>
            </a:r>
            <a:r>
              <a:rPr lang="en-US" sz="2400" dirty="0" err="1" smtClean="0"/>
              <a:t>current_scope</a:t>
            </a:r>
            <a:r>
              <a:rPr lang="en-US" sz="2400" dirty="0" smtClean="0"/>
              <a:t>, </a:t>
            </a:r>
            <a:r>
              <a:rPr lang="en-US" sz="2400" dirty="0" err="1" smtClean="0"/>
              <a:t>next_scope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enterScope</a:t>
            </a:r>
            <a:r>
              <a:rPr lang="en-US" sz="2400" dirty="0" smtClean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   </a:t>
            </a:r>
            <a:r>
              <a:rPr lang="en-US" sz="2400" dirty="0" err="1" smtClean="0"/>
              <a:t>current_scope</a:t>
            </a:r>
            <a:r>
              <a:rPr lang="en-US" sz="2400" dirty="0" smtClean="0"/>
              <a:t> = </a:t>
            </a:r>
            <a:r>
              <a:rPr lang="en-US" sz="2400" dirty="0" err="1" smtClean="0"/>
              <a:t>next_scope</a:t>
            </a:r>
            <a:r>
              <a:rPr lang="en-US" sz="2400" dirty="0" smtClean="0"/>
              <a:t>++; </a:t>
            </a:r>
            <a:r>
              <a:rPr lang="en-US" sz="2400" dirty="0" err="1" smtClean="0"/>
              <a:t>scope_stack.push</a:t>
            </a:r>
            <a:r>
              <a:rPr lang="en-US" sz="2400" dirty="0" smtClean="0"/>
              <a:t>(</a:t>
            </a:r>
            <a:r>
              <a:rPr lang="en-US" sz="2400" dirty="0" err="1" smtClean="0"/>
              <a:t>current_scope</a:t>
            </a:r>
            <a:r>
              <a:rPr lang="en-US" sz="2400" dirty="0" smtClean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closeScope</a:t>
            </a:r>
            <a:r>
              <a:rPr lang="en-US" sz="2400" dirty="0" smtClean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  </a:t>
            </a:r>
            <a:r>
              <a:rPr lang="en-US" sz="2400" dirty="0" err="1" smtClean="0"/>
              <a:t>current_scope</a:t>
            </a:r>
            <a:r>
              <a:rPr lang="en-US" sz="2400" dirty="0" smtClean="0"/>
              <a:t> = scope_stack.pop();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void lookup(String name)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   </a:t>
            </a:r>
            <a:r>
              <a:rPr lang="en-US" sz="2400" i="1" dirty="0" smtClean="0"/>
              <a:t>gets matching entry in hash table;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   scan chain and return attributes for entry with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      scope number closest to the top of the scope stack;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CEB8F-E6DF-44A2-9448-BC66CA3693D9}" type="slidenum">
              <a:rPr lang="en-US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class X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{  int x;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void f</a:t>
            </a:r>
            <a:r>
              <a:rPr lang="en-US" sz="2800" smtClean="0">
                <a:solidFill>
                  <a:srgbClr val="66FF33"/>
                </a:solidFill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66FF33"/>
                </a:solidFill>
              </a:rPr>
              <a:t>    {  int y; int z;…..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66FF33"/>
                </a:solidFill>
              </a:rPr>
              <a:t>        while (x !=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FF00FF"/>
                </a:solidFill>
              </a:rPr>
              <a:t>		{ int x = y + z;…}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FF00FF"/>
                </a:solidFill>
              </a:rPr>
              <a:t>		</a:t>
            </a:r>
            <a:r>
              <a:rPr lang="en-US" sz="2800" smtClean="0">
                <a:solidFill>
                  <a:srgbClr val="66FF33"/>
                </a:solidFill>
              </a:rPr>
              <a:t>print(x);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66FF33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A5139-6498-4150-86F0-144DFB2AA37B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class 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{  int x;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void f</a:t>
            </a:r>
            <a:r>
              <a:rPr lang="en-US" sz="2400" smtClean="0">
                <a:solidFill>
                  <a:srgbClr val="66FF33"/>
                </a:solidFill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{  int y; int z;…..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   while (x !=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		{ int x = y + z;…}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		</a:t>
            </a:r>
            <a:r>
              <a:rPr lang="en-US" sz="2400" smtClean="0">
                <a:solidFill>
                  <a:srgbClr val="66FF33"/>
                </a:solidFill>
              </a:rPr>
              <a:t>print(x);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graphicFrame>
        <p:nvGraphicFramePr>
          <p:cNvPr id="341011" name="Group 19"/>
          <p:cNvGraphicFramePr>
            <a:graphicFrameLocks noGrp="1"/>
          </p:cNvGraphicFramePr>
          <p:nvPr>
            <p:ph sz="half" idx="2"/>
          </p:nvPr>
        </p:nvGraphicFramePr>
        <p:xfrm>
          <a:off x="4648200" y="5181600"/>
          <a:ext cx="381000" cy="57912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D5DAD-3F80-4E04-9DE0-328E9C0EBF7E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2171" name="Rectangle 4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340997" name="Group 5"/>
          <p:cNvGraphicFramePr>
            <a:graphicFrameLocks noGrp="1"/>
          </p:cNvGraphicFramePr>
          <p:nvPr/>
        </p:nvGraphicFramePr>
        <p:xfrm>
          <a:off x="4267200" y="1828800"/>
          <a:ext cx="4419600" cy="1386840"/>
        </p:xfrm>
        <a:graphic>
          <a:graphicData uri="http://schemas.openxmlformats.org/drawingml/2006/table">
            <a:tbl>
              <a:tblPr/>
              <a:tblGrid>
                <a:gridCol w="1165225"/>
                <a:gridCol w="1601788"/>
                <a:gridCol w="1652587"/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identifier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 number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name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6" name="AutoShape 25"/>
          <p:cNvSpPr>
            <a:spLocks noChangeArrowheads="1"/>
          </p:cNvSpPr>
          <p:nvPr/>
        </p:nvSpPr>
        <p:spPr bwMode="auto">
          <a:xfrm>
            <a:off x="0" y="1676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class 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{  int x;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void f</a:t>
            </a:r>
            <a:r>
              <a:rPr lang="en-US" sz="2400" smtClean="0">
                <a:solidFill>
                  <a:srgbClr val="66FF33"/>
                </a:solidFill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{  int y; int z;…..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   while (x !=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		{ int x = y + z;…}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          </a:t>
            </a:r>
            <a:r>
              <a:rPr lang="en-US" sz="2400" smtClean="0">
                <a:solidFill>
                  <a:srgbClr val="66FF33"/>
                </a:solidFill>
              </a:rPr>
              <a:t>print(x);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graphicFrame>
        <p:nvGraphicFramePr>
          <p:cNvPr id="342020" name="Group 4"/>
          <p:cNvGraphicFramePr>
            <a:graphicFrameLocks noGrp="1"/>
          </p:cNvGraphicFramePr>
          <p:nvPr>
            <p:ph sz="quarter" idx="2"/>
          </p:nvPr>
        </p:nvGraphicFramePr>
        <p:xfrm>
          <a:off x="3657600" y="1600200"/>
          <a:ext cx="5181600" cy="2542858"/>
        </p:xfrm>
        <a:graphic>
          <a:graphicData uri="http://schemas.openxmlformats.org/drawingml/2006/table">
            <a:tbl>
              <a:tblPr/>
              <a:tblGrid>
                <a:gridCol w="2182813"/>
                <a:gridCol w="1430337"/>
                <a:gridCol w="1568450"/>
              </a:tblGrid>
              <a:tr h="54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identifier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 number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name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method, void,...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042" name="Group 26"/>
          <p:cNvGraphicFramePr>
            <a:graphicFrameLocks noGrp="1"/>
          </p:cNvGraphicFramePr>
          <p:nvPr>
            <p:ph sz="quarter" idx="3"/>
          </p:nvPr>
        </p:nvGraphicFramePr>
        <p:xfrm>
          <a:off x="5943600" y="5562600"/>
          <a:ext cx="533400" cy="103632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6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5B509-0D09-471C-8456-38D38128C760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3219" name="AutoShape 34"/>
          <p:cNvSpPr>
            <a:spLocks noChangeArrowheads="1"/>
          </p:cNvSpPr>
          <p:nvPr/>
        </p:nvSpPr>
        <p:spPr bwMode="auto">
          <a:xfrm>
            <a:off x="0" y="2895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class 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{  int x;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void f</a:t>
            </a:r>
            <a:r>
              <a:rPr lang="en-US" sz="2400" smtClean="0">
                <a:solidFill>
                  <a:srgbClr val="66FF33"/>
                </a:solidFill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{  int y; int z;…..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   while (x !=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		{ int x = y + z;…}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		</a:t>
            </a:r>
            <a:r>
              <a:rPr lang="en-US" sz="2400" smtClean="0">
                <a:solidFill>
                  <a:srgbClr val="66FF33"/>
                </a:solidFill>
              </a:rPr>
              <a:t>print(x);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	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graphicFrame>
        <p:nvGraphicFramePr>
          <p:cNvPr id="343044" name="Group 4"/>
          <p:cNvGraphicFramePr>
            <a:graphicFrameLocks noGrp="1"/>
          </p:cNvGraphicFramePr>
          <p:nvPr>
            <p:ph sz="quarter" idx="2"/>
          </p:nvPr>
        </p:nvGraphicFramePr>
        <p:xfrm>
          <a:off x="4648200" y="1600200"/>
          <a:ext cx="4038600" cy="2743200"/>
        </p:xfrm>
        <a:graphic>
          <a:graphicData uri="http://schemas.openxmlformats.org/drawingml/2006/table">
            <a:tbl>
              <a:tblPr/>
              <a:tblGrid>
                <a:gridCol w="1039813"/>
                <a:gridCol w="1430337"/>
                <a:gridCol w="1568450"/>
              </a:tblGrid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 number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name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method, void,...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3074" name="Group 34"/>
          <p:cNvGraphicFramePr>
            <a:graphicFrameLocks noGrp="1"/>
          </p:cNvGraphicFramePr>
          <p:nvPr>
            <p:ph sz="quarter" idx="3"/>
          </p:nvPr>
        </p:nvGraphicFramePr>
        <p:xfrm>
          <a:off x="6019800" y="4876800"/>
          <a:ext cx="609600" cy="173736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907C-A7C7-4A7C-98A1-5E529A638841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4253" name="AutoShape 44"/>
          <p:cNvSpPr>
            <a:spLocks noChangeArrowheads="1"/>
          </p:cNvSpPr>
          <p:nvPr/>
        </p:nvSpPr>
        <p:spPr bwMode="auto">
          <a:xfrm>
            <a:off x="0" y="3657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z="3600" smtClean="0"/>
              <a:t>Early binding times</a:t>
            </a:r>
          </a:p>
          <a:p>
            <a:pPr lvl="1" eaLnBrk="1" hangingPunct="1"/>
            <a:r>
              <a:rPr lang="en-US" sz="3200" smtClean="0"/>
              <a:t>usually associated with greater efficiency</a:t>
            </a:r>
          </a:p>
          <a:p>
            <a:pPr lvl="1" eaLnBrk="1" hangingPunct="1"/>
            <a:r>
              <a:rPr lang="en-US" sz="3200" smtClean="0"/>
              <a:t>compiled languages tend to have early binding times</a:t>
            </a:r>
          </a:p>
          <a:p>
            <a:pPr eaLnBrk="1" hangingPunct="1"/>
            <a:r>
              <a:rPr lang="en-US" sz="3600" smtClean="0"/>
              <a:t>Later binding times </a:t>
            </a:r>
          </a:p>
          <a:p>
            <a:pPr lvl="1" eaLnBrk="1" hangingPunct="1"/>
            <a:r>
              <a:rPr lang="en-US" sz="3200" smtClean="0"/>
              <a:t>associated with greater flexibility</a:t>
            </a:r>
          </a:p>
          <a:p>
            <a:pPr lvl="1" eaLnBrk="1" hangingPunct="1"/>
            <a:r>
              <a:rPr lang="en-US" sz="3200" smtClean="0"/>
              <a:t>Interpreted languages tend to have later binding times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80C27-07C5-451A-BE76-76CEC59CD67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class 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{  int x;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void f</a:t>
            </a:r>
            <a:r>
              <a:rPr lang="en-US" sz="2400" smtClean="0">
                <a:solidFill>
                  <a:srgbClr val="66FF33"/>
                </a:solidFill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{  int y; int z;…..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   while (x !=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		{ int x = y + z;…}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		</a:t>
            </a:r>
            <a:r>
              <a:rPr lang="en-US" sz="2400" smtClean="0">
                <a:solidFill>
                  <a:srgbClr val="66FF33"/>
                </a:solidFill>
              </a:rPr>
              <a:t>print(x);</a:t>
            </a:r>
            <a:endParaRPr lang="en-US" sz="240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graphicFrame>
        <p:nvGraphicFramePr>
          <p:cNvPr id="344126" name="Group 62"/>
          <p:cNvGraphicFramePr>
            <a:graphicFrameLocks noGrp="1"/>
          </p:cNvGraphicFramePr>
          <p:nvPr>
            <p:ph sz="quarter" idx="2"/>
          </p:nvPr>
        </p:nvGraphicFramePr>
        <p:xfrm>
          <a:off x="3810000" y="1447800"/>
          <a:ext cx="4038600" cy="2745740"/>
        </p:xfrm>
        <a:graphic>
          <a:graphicData uri="http://schemas.openxmlformats.org/drawingml/2006/table">
            <a:tbl>
              <a:tblPr/>
              <a:tblGrid>
                <a:gridCol w="1039813"/>
                <a:gridCol w="1430337"/>
                <a:gridCol w="1568450"/>
              </a:tblGrid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 number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name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method, void,...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4098" name="Group 34"/>
          <p:cNvGraphicFramePr>
            <a:graphicFrameLocks noGrp="1"/>
          </p:cNvGraphicFramePr>
          <p:nvPr>
            <p:ph sz="quarter" idx="3"/>
          </p:nvPr>
        </p:nvGraphicFramePr>
        <p:xfrm>
          <a:off x="4267200" y="4876800"/>
          <a:ext cx="4419600" cy="775335"/>
        </p:xfrm>
        <a:graphic>
          <a:graphicData uri="http://schemas.openxmlformats.org/drawingml/2006/table">
            <a:tbl>
              <a:tblPr/>
              <a:tblGrid>
                <a:gridCol w="1106488"/>
                <a:gridCol w="1641475"/>
                <a:gridCol w="1671637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 number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    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_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4043E-9F8F-4205-B4E5-4AB835B48B05}" type="slidenum">
              <a:rPr lang="en-US"/>
              <a:pPr>
                <a:defRPr/>
              </a:pPr>
              <a:t>90</a:t>
            </a:fld>
            <a:endParaRPr lang="en-US"/>
          </a:p>
        </p:txBody>
      </p:sp>
      <p:graphicFrame>
        <p:nvGraphicFramePr>
          <p:cNvPr id="344113" name="Group 49"/>
          <p:cNvGraphicFramePr>
            <a:graphicFrameLocks noGrp="1"/>
          </p:cNvGraphicFramePr>
          <p:nvPr/>
        </p:nvGraphicFramePr>
        <p:xfrm>
          <a:off x="2819400" y="4648200"/>
          <a:ext cx="685800" cy="207264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93" name="AutoShape 61"/>
          <p:cNvSpPr>
            <a:spLocks noChangeArrowheads="1"/>
          </p:cNvSpPr>
          <p:nvPr/>
        </p:nvSpPr>
        <p:spPr bwMode="auto">
          <a:xfrm>
            <a:off x="0" y="4038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94" name="Freeform 63"/>
          <p:cNvSpPr>
            <a:spLocks/>
          </p:cNvSpPr>
          <p:nvPr/>
        </p:nvSpPr>
        <p:spPr bwMode="auto">
          <a:xfrm>
            <a:off x="3657600" y="2552700"/>
            <a:ext cx="4737100" cy="3022600"/>
          </a:xfrm>
          <a:custGeom>
            <a:avLst/>
            <a:gdLst>
              <a:gd name="T0" fmla="*/ 2147483647 w 2984"/>
              <a:gd name="T1" fmla="*/ 2147483647 h 1904"/>
              <a:gd name="T2" fmla="*/ 2147483647 w 2984"/>
              <a:gd name="T3" fmla="*/ 2147483647 h 1904"/>
              <a:gd name="T4" fmla="*/ 2147483647 w 2984"/>
              <a:gd name="T5" fmla="*/ 2147483647 h 1904"/>
              <a:gd name="T6" fmla="*/ 2147483647 w 2984"/>
              <a:gd name="T7" fmla="*/ 2147483647 h 1904"/>
              <a:gd name="T8" fmla="*/ 2147483647 w 2984"/>
              <a:gd name="T9" fmla="*/ 2147483647 h 1904"/>
              <a:gd name="T10" fmla="*/ 2147483647 w 2984"/>
              <a:gd name="T11" fmla="*/ 2147483647 h 1904"/>
              <a:gd name="T12" fmla="*/ 2147483647 w 2984"/>
              <a:gd name="T13" fmla="*/ 2147483647 h 1904"/>
              <a:gd name="T14" fmla="*/ 2147483647 w 2984"/>
              <a:gd name="T15" fmla="*/ 2147483647 h 19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84"/>
              <a:gd name="T25" fmla="*/ 0 h 1904"/>
              <a:gd name="T26" fmla="*/ 2984 w 2984"/>
              <a:gd name="T27" fmla="*/ 1904 h 19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84" h="1904">
                <a:moveTo>
                  <a:pt x="2592" y="72"/>
                </a:moveTo>
                <a:cubicBezTo>
                  <a:pt x="2708" y="36"/>
                  <a:pt x="2824" y="0"/>
                  <a:pt x="2880" y="168"/>
                </a:cubicBezTo>
                <a:cubicBezTo>
                  <a:pt x="2936" y="336"/>
                  <a:pt x="2984" y="904"/>
                  <a:pt x="2928" y="1080"/>
                </a:cubicBezTo>
                <a:cubicBezTo>
                  <a:pt x="2872" y="1256"/>
                  <a:pt x="2912" y="1200"/>
                  <a:pt x="2544" y="1224"/>
                </a:cubicBezTo>
                <a:cubicBezTo>
                  <a:pt x="2176" y="1248"/>
                  <a:pt x="1128" y="1168"/>
                  <a:pt x="720" y="1224"/>
                </a:cubicBezTo>
                <a:cubicBezTo>
                  <a:pt x="312" y="1280"/>
                  <a:pt x="192" y="1456"/>
                  <a:pt x="96" y="1560"/>
                </a:cubicBezTo>
                <a:cubicBezTo>
                  <a:pt x="0" y="1664"/>
                  <a:pt x="96" y="1792"/>
                  <a:pt x="144" y="1848"/>
                </a:cubicBezTo>
                <a:cubicBezTo>
                  <a:pt x="192" y="1904"/>
                  <a:pt x="344" y="1888"/>
                  <a:pt x="384" y="189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class 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{  int x;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void f</a:t>
            </a:r>
            <a:r>
              <a:rPr lang="en-US" sz="2400" smtClean="0">
                <a:solidFill>
                  <a:srgbClr val="66FF33"/>
                </a:solidFill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{  int y; int z;…..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   while (x !=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		{ int x = y + z;…}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FF"/>
                </a:solidFill>
              </a:rPr>
              <a:t>		</a:t>
            </a:r>
            <a:r>
              <a:rPr lang="en-US" sz="2400" smtClean="0">
                <a:solidFill>
                  <a:srgbClr val="66FF33"/>
                </a:solidFill>
              </a:rPr>
              <a:t>print(x);</a:t>
            </a:r>
            <a:endParaRPr lang="en-US" sz="240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FF33"/>
                </a:solidFill>
              </a:rPr>
              <a:t>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graphicFrame>
        <p:nvGraphicFramePr>
          <p:cNvPr id="345092" name="Group 4"/>
          <p:cNvGraphicFramePr>
            <a:graphicFrameLocks noGrp="1"/>
          </p:cNvGraphicFramePr>
          <p:nvPr>
            <p:ph sz="quarter" idx="2"/>
          </p:nvPr>
        </p:nvGraphicFramePr>
        <p:xfrm>
          <a:off x="4191000" y="1295400"/>
          <a:ext cx="4038600" cy="2743200"/>
        </p:xfrm>
        <a:graphic>
          <a:graphicData uri="http://schemas.openxmlformats.org/drawingml/2006/table">
            <a:tbl>
              <a:tblPr/>
              <a:tblGrid>
                <a:gridCol w="1039813"/>
                <a:gridCol w="1430337"/>
                <a:gridCol w="1568450"/>
              </a:tblGrid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 number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name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method, void,...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5122" name="Group 34"/>
          <p:cNvGraphicFramePr>
            <a:graphicFrameLocks noGrp="1"/>
          </p:cNvGraphicFramePr>
          <p:nvPr>
            <p:ph sz="quarter" idx="3"/>
          </p:nvPr>
        </p:nvGraphicFramePr>
        <p:xfrm>
          <a:off x="4267200" y="4876800"/>
          <a:ext cx="4419600" cy="775335"/>
        </p:xfrm>
        <a:graphic>
          <a:graphicData uri="http://schemas.openxmlformats.org/drawingml/2006/table">
            <a:tbl>
              <a:tblPr/>
              <a:tblGrid>
                <a:gridCol w="1106488"/>
                <a:gridCol w="1641475"/>
                <a:gridCol w="1671637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identifier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 number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    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_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int, ...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AB999-0FDA-4F71-9B2F-8AE80965C662}" type="slidenum">
              <a:rPr lang="en-US"/>
              <a:pPr>
                <a:defRPr/>
              </a:pPr>
              <a:t>91</a:t>
            </a:fld>
            <a:endParaRPr lang="en-US"/>
          </a:p>
        </p:txBody>
      </p:sp>
      <p:graphicFrame>
        <p:nvGraphicFramePr>
          <p:cNvPr id="345137" name="Group 49"/>
          <p:cNvGraphicFramePr>
            <a:graphicFrameLocks noGrp="1"/>
          </p:cNvGraphicFramePr>
          <p:nvPr/>
        </p:nvGraphicFramePr>
        <p:xfrm>
          <a:off x="2667000" y="4876800"/>
          <a:ext cx="533400" cy="1676401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15" name="AutoShape 59"/>
          <p:cNvSpPr>
            <a:spLocks noChangeArrowheads="1"/>
          </p:cNvSpPr>
          <p:nvPr/>
        </p:nvSpPr>
        <p:spPr bwMode="auto">
          <a:xfrm>
            <a:off x="0" y="4572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316" name="Freeform 60"/>
          <p:cNvSpPr>
            <a:spLocks/>
          </p:cNvSpPr>
          <p:nvPr/>
        </p:nvSpPr>
        <p:spPr bwMode="auto">
          <a:xfrm>
            <a:off x="3657600" y="2387600"/>
            <a:ext cx="5168900" cy="3175000"/>
          </a:xfrm>
          <a:custGeom>
            <a:avLst/>
            <a:gdLst>
              <a:gd name="T0" fmla="*/ 2147483647 w 3256"/>
              <a:gd name="T1" fmla="*/ 2147483647 h 2000"/>
              <a:gd name="T2" fmla="*/ 2147483647 w 3256"/>
              <a:gd name="T3" fmla="*/ 2147483647 h 2000"/>
              <a:gd name="T4" fmla="*/ 2147483647 w 3256"/>
              <a:gd name="T5" fmla="*/ 2147483647 h 2000"/>
              <a:gd name="T6" fmla="*/ 2147483647 w 3256"/>
              <a:gd name="T7" fmla="*/ 2147483647 h 2000"/>
              <a:gd name="T8" fmla="*/ 2147483647 w 3256"/>
              <a:gd name="T9" fmla="*/ 2147483647 h 2000"/>
              <a:gd name="T10" fmla="*/ 2147483647 w 3256"/>
              <a:gd name="T11" fmla="*/ 2147483647 h 2000"/>
              <a:gd name="T12" fmla="*/ 2147483647 w 3256"/>
              <a:gd name="T13" fmla="*/ 2147483647 h 2000"/>
              <a:gd name="T14" fmla="*/ 2147483647 w 3256"/>
              <a:gd name="T15" fmla="*/ 2147483647 h 2000"/>
              <a:gd name="T16" fmla="*/ 2147483647 w 3256"/>
              <a:gd name="T17" fmla="*/ 2147483647 h 2000"/>
              <a:gd name="T18" fmla="*/ 2147483647 w 3256"/>
              <a:gd name="T19" fmla="*/ 2147483647 h 2000"/>
              <a:gd name="T20" fmla="*/ 2147483647 w 3256"/>
              <a:gd name="T21" fmla="*/ 2147483647 h 2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256"/>
              <a:gd name="T34" fmla="*/ 0 h 2000"/>
              <a:gd name="T35" fmla="*/ 3256 w 3256"/>
              <a:gd name="T36" fmla="*/ 2000 h 2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256" h="2000">
                <a:moveTo>
                  <a:pt x="2832" y="32"/>
                </a:moveTo>
                <a:cubicBezTo>
                  <a:pt x="2924" y="16"/>
                  <a:pt x="3016" y="0"/>
                  <a:pt x="3072" y="32"/>
                </a:cubicBezTo>
                <a:cubicBezTo>
                  <a:pt x="3128" y="64"/>
                  <a:pt x="3152" y="72"/>
                  <a:pt x="3168" y="224"/>
                </a:cubicBezTo>
                <a:cubicBezTo>
                  <a:pt x="3184" y="376"/>
                  <a:pt x="3168" y="768"/>
                  <a:pt x="3168" y="944"/>
                </a:cubicBezTo>
                <a:cubicBezTo>
                  <a:pt x="3168" y="1120"/>
                  <a:pt x="3256" y="1208"/>
                  <a:pt x="3168" y="1280"/>
                </a:cubicBezTo>
                <a:cubicBezTo>
                  <a:pt x="3080" y="1352"/>
                  <a:pt x="2968" y="1360"/>
                  <a:pt x="2640" y="1376"/>
                </a:cubicBezTo>
                <a:cubicBezTo>
                  <a:pt x="2312" y="1392"/>
                  <a:pt x="1608" y="1376"/>
                  <a:pt x="1200" y="1376"/>
                </a:cubicBezTo>
                <a:cubicBezTo>
                  <a:pt x="792" y="1376"/>
                  <a:pt x="384" y="1328"/>
                  <a:pt x="192" y="1376"/>
                </a:cubicBezTo>
                <a:cubicBezTo>
                  <a:pt x="0" y="1424"/>
                  <a:pt x="64" y="1576"/>
                  <a:pt x="48" y="1664"/>
                </a:cubicBezTo>
                <a:cubicBezTo>
                  <a:pt x="32" y="1752"/>
                  <a:pt x="40" y="1848"/>
                  <a:pt x="96" y="1904"/>
                </a:cubicBezTo>
                <a:cubicBezTo>
                  <a:pt x="152" y="1960"/>
                  <a:pt x="336" y="1984"/>
                  <a:pt x="384" y="200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Implementation of dynamic scope </a:t>
            </a:r>
          </a:p>
          <a:p>
            <a:pPr lvl="1" eaLnBrk="1" hangingPunct="1"/>
            <a:r>
              <a:rPr lang="en-US" smtClean="0"/>
              <a:t>A symbol table-like data structure needs to be available at runtime.</a:t>
            </a:r>
          </a:p>
          <a:p>
            <a:pPr lvl="1" eaLnBrk="1" hangingPunct="1"/>
            <a:r>
              <a:rPr lang="en-US" smtClean="0"/>
              <a:t>Two common ones</a:t>
            </a:r>
          </a:p>
          <a:p>
            <a:pPr lvl="2" eaLnBrk="1" hangingPunct="1"/>
            <a:r>
              <a:rPr lang="en-US" smtClean="0"/>
              <a:t>Association List</a:t>
            </a:r>
          </a:p>
          <a:p>
            <a:pPr lvl="2" eaLnBrk="1" hangingPunct="1"/>
            <a:r>
              <a:rPr lang="en-US" smtClean="0"/>
              <a:t>Central reference table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46E66-E187-4218-BC1C-89B744B7C719}" type="slidenum">
              <a:rPr lang="en-US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/>
            <a:r>
              <a:rPr lang="en-US" smtClean="0"/>
              <a:t>Association list </a:t>
            </a:r>
          </a:p>
          <a:p>
            <a:pPr lvl="1" eaLnBrk="1" hangingPunct="1"/>
            <a:r>
              <a:rPr lang="en-US" smtClean="0"/>
              <a:t>Uses a stack</a:t>
            </a:r>
          </a:p>
          <a:p>
            <a:pPr lvl="1" eaLnBrk="1" hangingPunct="1"/>
            <a:r>
              <a:rPr lang="en-US" smtClean="0"/>
              <a:t>Entries are placed on stack when declarations are encountered.</a:t>
            </a:r>
          </a:p>
          <a:p>
            <a:pPr lvl="1" eaLnBrk="1" hangingPunct="1"/>
            <a:r>
              <a:rPr lang="en-US" smtClean="0"/>
              <a:t>Lookup by searching from the top of stack</a:t>
            </a:r>
          </a:p>
          <a:p>
            <a:pPr lvl="1" eaLnBrk="1" hangingPunct="1"/>
            <a:r>
              <a:rPr lang="en-US" smtClean="0"/>
              <a:t>Remark:</a:t>
            </a:r>
          </a:p>
          <a:p>
            <a:pPr lvl="2" eaLnBrk="1" hangingPunct="1"/>
            <a:r>
              <a:rPr lang="en-US" smtClean="0"/>
              <a:t>With dynamic scope, the stack is maintained at runtime and reflects calling structure.  </a:t>
            </a:r>
          </a:p>
          <a:p>
            <a:pPr lvl="2" eaLnBrk="1" hangingPunct="1"/>
            <a:r>
              <a:rPr lang="en-US" smtClean="0"/>
              <a:t>A stack used to implement a symbol table for static scope is a compile time structure and reflects the lexical structure.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C4B8C-F7C0-4391-A3C0-A698AD4599D0}" type="slidenum">
              <a:rPr lang="en-US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Central reference table </a:t>
            </a:r>
          </a:p>
          <a:p>
            <a:pPr lvl="1" eaLnBrk="1" hangingPunct="1"/>
            <a:r>
              <a:rPr lang="en-US" smtClean="0"/>
              <a:t>Uses a hashtable to hold name, attribute pairs</a:t>
            </a:r>
          </a:p>
          <a:p>
            <a:pPr lvl="1" eaLnBrk="1" hangingPunct="1"/>
            <a:r>
              <a:rPr lang="en-US" smtClean="0"/>
              <a:t>New entries are added at the front of a chain</a:t>
            </a:r>
          </a:p>
          <a:p>
            <a:pPr lvl="1" eaLnBrk="1" hangingPunct="1"/>
            <a:r>
              <a:rPr lang="en-US" smtClean="0"/>
              <a:t>Lookup retrieves the first entry in the chain</a:t>
            </a:r>
          </a:p>
          <a:p>
            <a:pPr lvl="1" eaLnBrk="1" hangingPunct="1"/>
            <a:r>
              <a:rPr lang="en-US" smtClean="0"/>
              <a:t>Entries no longer in scope are deleted when a scope is exited.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BC06E-1F64-4452-821D-72409D9BD9B8}" type="slidenum">
              <a:rPr lang="en-US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en-US" b="1" smtClean="0"/>
              <a:t>Passing subroutines as parameters</a:t>
            </a:r>
            <a:endParaRPr lang="en-US" smtClean="0"/>
          </a:p>
          <a:p>
            <a:pPr lvl="1" eaLnBrk="1" hangingPunct="1"/>
            <a:r>
              <a:rPr lang="en-US" smtClean="0"/>
              <a:t>Some languages allow subroutines (procedures, methods) to be passed as parameters.   </a:t>
            </a:r>
          </a:p>
          <a:p>
            <a:pPr lvl="1" eaLnBrk="1" hangingPunct="1"/>
            <a:r>
              <a:rPr lang="en-US" smtClean="0"/>
              <a:t>What should the reference environment be?  </a:t>
            </a:r>
          </a:p>
          <a:p>
            <a:pPr lvl="1" eaLnBrk="1" hangingPunct="1"/>
            <a:r>
              <a:rPr lang="en-US" smtClean="0"/>
              <a:t>What scope rules apply??</a:t>
            </a:r>
          </a:p>
          <a:p>
            <a:pPr lvl="2" eaLnBrk="1" hangingPunct="1"/>
            <a:r>
              <a:rPr lang="en-US" smtClean="0"/>
              <a:t>Deep binding=when reference created </a:t>
            </a:r>
          </a:p>
          <a:p>
            <a:pPr lvl="2" eaLnBrk="1" hangingPunct="1"/>
            <a:r>
              <a:rPr lang="en-US" smtClean="0"/>
              <a:t>Shallow binding=when routine is called</a:t>
            </a:r>
          </a:p>
          <a:p>
            <a:pPr lvl="2" eaLnBrk="1" hangingPunct="1"/>
            <a:r>
              <a:rPr lang="en-US" smtClean="0"/>
              <a:t>Example illustrating the difference next--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3EA51-220C-4BC2-93C5-9F46B055A7B2}" type="slidenum">
              <a:rPr lang="en-US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solidFill>
                  <a:srgbClr val="0066FF"/>
                </a:solidFill>
              </a:rPr>
              <a:t>program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/>
              <a:t>  </a:t>
            </a:r>
            <a:r>
              <a:rPr lang="en-US" sz="2000" smtClean="0">
                <a:solidFill>
                  <a:srgbClr val="0066FF"/>
                </a:solidFill>
              </a:rPr>
              <a:t>var x: integer;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/>
              <a:t>   </a:t>
            </a:r>
            <a:r>
              <a:rPr lang="en-US" sz="2000" smtClean="0">
                <a:solidFill>
                  <a:srgbClr val="66FF33"/>
                </a:solidFill>
              </a:rPr>
              <a:t>procedure SUB2; 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>
                <a:solidFill>
                  <a:srgbClr val="66FF33"/>
                </a:solidFill>
              </a:rPr>
              <a:t>      begin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>
                <a:solidFill>
                  <a:srgbClr val="66FF33"/>
                </a:solidFill>
              </a:rPr>
              <a:t>         write(x);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>
                <a:solidFill>
                  <a:srgbClr val="66FF33"/>
                </a:solidFill>
              </a:rPr>
              <a:t>     end;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/>
              <a:t>   </a:t>
            </a:r>
            <a:r>
              <a:rPr lang="en-US" sz="2000" smtClean="0">
                <a:solidFill>
                  <a:srgbClr val="FF5050"/>
                </a:solidFill>
              </a:rPr>
              <a:t>procedure SUB3;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var x: integer;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begin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    x := 3;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    SUB4(SUB2)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5050"/>
                </a:solidFill>
              </a:rPr>
              <a:t>           end;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/>
              <a:t>    </a:t>
            </a:r>
            <a:r>
              <a:rPr lang="en-US" sz="2000" smtClean="0">
                <a:solidFill>
                  <a:srgbClr val="FF00FF"/>
                </a:solidFill>
              </a:rPr>
              <a:t>procedure SUB4(SUBX);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 var x: integer;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begin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    x := 4;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    SUBX;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00FF"/>
                </a:solidFill>
              </a:rPr>
              <a:t>            end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66FF"/>
                </a:solidFill>
              </a:rPr>
              <a:t>     begin 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    x := 1;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    SUB3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end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08B41-6AA6-40D2-ABDA-1A246091734C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Example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solidFill>
                  <a:srgbClr val="0066FF"/>
                </a:solidFill>
              </a:rPr>
              <a:t>program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/>
              <a:t>  </a:t>
            </a:r>
            <a:r>
              <a:rPr lang="en-US" sz="2000" smtClean="0">
                <a:solidFill>
                  <a:srgbClr val="0066FF"/>
                </a:solidFill>
              </a:rPr>
              <a:t>var x: integer;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/>
              <a:t>   </a:t>
            </a:r>
            <a:r>
              <a:rPr lang="en-US" sz="2000" smtClean="0">
                <a:solidFill>
                  <a:srgbClr val="66FF33"/>
                </a:solidFill>
              </a:rPr>
              <a:t>procedure SUB2; 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>
                <a:solidFill>
                  <a:srgbClr val="66FF33"/>
                </a:solidFill>
              </a:rPr>
              <a:t>      begin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>
                <a:solidFill>
                  <a:srgbClr val="66FF33"/>
                </a:solidFill>
              </a:rPr>
              <a:t>         write(x);    </a:t>
            </a:r>
            <a:r>
              <a:rPr lang="en-US" sz="2000" smtClean="0"/>
              <a:t>//</a:t>
            </a:r>
            <a:r>
              <a:rPr lang="en-US" sz="2000" b="1" smtClean="0"/>
              <a:t>writes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66FF33"/>
                </a:solidFill>
              </a:rPr>
              <a:t>          end;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/>
              <a:t>   </a:t>
            </a:r>
            <a:r>
              <a:rPr lang="en-US" sz="2000" smtClean="0">
                <a:solidFill>
                  <a:srgbClr val="FF5050"/>
                </a:solidFill>
              </a:rPr>
              <a:t>procedure SUB3;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var x: integer;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begin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    x := 3;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    SUB4(SUB2) </a:t>
            </a:r>
            <a:r>
              <a:rPr lang="en-US" sz="2000" smtClean="0"/>
              <a:t>//</a:t>
            </a:r>
            <a:r>
              <a:rPr lang="en-US" sz="2000" b="1" smtClean="0"/>
              <a:t> ref env for sub2 created here.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5050"/>
                </a:solidFill>
              </a:rPr>
              <a:t>          end;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/>
              <a:t>    </a:t>
            </a:r>
            <a:r>
              <a:rPr lang="en-US" sz="2000" smtClean="0">
                <a:solidFill>
                  <a:srgbClr val="FF00FF"/>
                </a:solidFill>
              </a:rPr>
              <a:t>procedure SUB4(SUBX);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 var x: integer;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begin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    x := 4;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    SUBX;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00FF"/>
                </a:solidFill>
              </a:rPr>
              <a:t>            end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66FF"/>
                </a:solidFill>
              </a:rPr>
              <a:t>     begin 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    x := 1;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    SUB3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end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DD59F-2B5F-46CA-A82F-5FF5DA85CDC8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Example with deep binding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solidFill>
                  <a:srgbClr val="0066FF"/>
                </a:solidFill>
              </a:rPr>
              <a:t>program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/>
              <a:t>  </a:t>
            </a:r>
            <a:r>
              <a:rPr lang="en-US" sz="2000" smtClean="0">
                <a:solidFill>
                  <a:srgbClr val="0066FF"/>
                </a:solidFill>
              </a:rPr>
              <a:t>var x: integer;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/>
              <a:t>   </a:t>
            </a:r>
            <a:r>
              <a:rPr lang="en-US" sz="2000" smtClean="0">
                <a:solidFill>
                  <a:srgbClr val="66FF33"/>
                </a:solidFill>
              </a:rPr>
              <a:t>procedure SUB2; 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>
                <a:solidFill>
                  <a:srgbClr val="66FF33"/>
                </a:solidFill>
              </a:rPr>
              <a:t>      begin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>
                <a:solidFill>
                  <a:srgbClr val="66FF33"/>
                </a:solidFill>
              </a:rPr>
              <a:t>         write(x);  </a:t>
            </a:r>
            <a:r>
              <a:rPr lang="en-US" sz="2000" b="1" smtClean="0"/>
              <a:t>//writes 4</a:t>
            </a:r>
            <a:r>
              <a:rPr lang="en-US" sz="2000" smtClean="0">
                <a:solidFill>
                  <a:srgbClr val="66FF33"/>
                </a:solidFill>
              </a:rPr>
              <a:t/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>
                <a:solidFill>
                  <a:srgbClr val="66FF33"/>
                </a:solidFill>
              </a:rPr>
              <a:t>     end;</a:t>
            </a:r>
            <a:br>
              <a:rPr lang="en-US" sz="2000" smtClean="0">
                <a:solidFill>
                  <a:srgbClr val="66FF33"/>
                </a:solidFill>
              </a:rPr>
            </a:br>
            <a:r>
              <a:rPr lang="en-US" sz="2000" smtClean="0"/>
              <a:t>   </a:t>
            </a:r>
            <a:r>
              <a:rPr lang="en-US" sz="2000" smtClean="0">
                <a:solidFill>
                  <a:srgbClr val="FF5050"/>
                </a:solidFill>
              </a:rPr>
              <a:t>procedure SUB3;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var x: integer;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begin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    x := 3;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>
                <a:solidFill>
                  <a:srgbClr val="FF5050"/>
                </a:solidFill>
              </a:rPr>
              <a:t>         SUB4(SUB2)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5050"/>
                </a:solidFill>
              </a:rPr>
              <a:t>           end;</a:t>
            </a:r>
            <a:br>
              <a:rPr lang="en-US" sz="2000" smtClean="0">
                <a:solidFill>
                  <a:srgbClr val="FF5050"/>
                </a:solidFill>
              </a:rPr>
            </a:br>
            <a:r>
              <a:rPr lang="en-US" sz="2000" smtClean="0"/>
              <a:t>    </a:t>
            </a:r>
            <a:r>
              <a:rPr lang="en-US" sz="2000" smtClean="0">
                <a:solidFill>
                  <a:srgbClr val="FF00FF"/>
                </a:solidFill>
              </a:rPr>
              <a:t>procedure SUB4(SUBX);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 var x: integer;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begin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    x := 4;</a:t>
            </a:r>
            <a:br>
              <a:rPr lang="en-US" sz="2000" smtClean="0">
                <a:solidFill>
                  <a:srgbClr val="FF00FF"/>
                </a:solidFill>
              </a:rPr>
            </a:br>
            <a:r>
              <a:rPr lang="en-US" sz="2000" smtClean="0">
                <a:solidFill>
                  <a:srgbClr val="FF00FF"/>
                </a:solidFill>
              </a:rPr>
              <a:t>           SUBX; </a:t>
            </a:r>
            <a:r>
              <a:rPr lang="en-US" sz="2000" b="1" smtClean="0"/>
              <a:t>//ref env for SUB2 created 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00FF"/>
                </a:solidFill>
              </a:rPr>
              <a:t>            end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66FF"/>
                </a:solidFill>
              </a:rPr>
              <a:t>     begin 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    x := 1;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    SUB3</a:t>
            </a:r>
            <a:br>
              <a:rPr lang="en-US" sz="2000" smtClean="0">
                <a:solidFill>
                  <a:srgbClr val="0066FF"/>
                </a:solidFill>
              </a:rPr>
            </a:br>
            <a:r>
              <a:rPr lang="en-US" sz="2000" smtClean="0">
                <a:solidFill>
                  <a:srgbClr val="0066FF"/>
                </a:solidFill>
              </a:rPr>
              <a:t>end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91751-2B35-4534-A6AD-16C48D393E23}" type="slidenum">
              <a:rPr lang="en-US"/>
              <a:pPr>
                <a:defRPr/>
              </a:pPr>
              <a:t>98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Example with shallow binding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4038600" cy="5592763"/>
          </a:xfrm>
        </p:spPr>
        <p:txBody>
          <a:bodyPr/>
          <a:lstStyle/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State of  A-list after calling SUB4</a:t>
            </a:r>
          </a:p>
          <a:p>
            <a:pPr lvl="1" eaLnBrk="1" hangingPunct="1"/>
            <a:r>
              <a:rPr lang="en-US" sz="2400" smtClean="0"/>
              <a:t>(stack grows upwards)</a:t>
            </a:r>
          </a:p>
          <a:p>
            <a:pPr lvl="1" eaLnBrk="1" hangingPunct="1"/>
            <a:r>
              <a:rPr lang="en-US" sz="2400" smtClean="0"/>
              <a:t>Deep binding, may need to look arbitrarily “deep” into the stack</a:t>
            </a:r>
          </a:p>
          <a:p>
            <a:pPr lvl="1" eaLnBrk="1" hangingPunct="1"/>
            <a:r>
              <a:rPr lang="en-US" sz="2400" smtClean="0"/>
              <a:t>Shallow binding, starts at top of stack.</a:t>
            </a:r>
          </a:p>
        </p:txBody>
      </p:sp>
      <p:graphicFrame>
        <p:nvGraphicFramePr>
          <p:cNvPr id="218116" name="Group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5165408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SUB4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 env for sub2 with shallow binding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SUB3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 env for sub2 with deep binding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2613-688D-4390-9A13-CBA38822C336}" type="slidenum">
              <a:rPr lang="en-US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17934</TotalTime>
  <Words>5814</Words>
  <Application>Microsoft Office PowerPoint</Application>
  <PresentationFormat>On-screen Show (4:3)</PresentationFormat>
  <Paragraphs>1277</Paragraphs>
  <Slides>124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6" baseType="lpstr">
      <vt:lpstr>Concourse</vt:lpstr>
      <vt:lpstr>Document</vt:lpstr>
      <vt:lpstr>COP5556 Programming Language Principles  </vt:lpstr>
      <vt:lpstr>Reading</vt:lpstr>
      <vt:lpstr>Vocabulary</vt:lpstr>
      <vt:lpstr>Vocabulary (2)</vt:lpstr>
      <vt:lpstr>Binding time examples</vt:lpstr>
      <vt:lpstr>Binding time examples (2)</vt:lpstr>
      <vt:lpstr>Binding time examples (3)</vt:lpstr>
      <vt:lpstr>PowerPoint Presentation</vt:lpstr>
      <vt:lpstr>PowerPoint Presentation</vt:lpstr>
      <vt:lpstr>PowerPoint Presentation</vt:lpstr>
      <vt:lpstr>Object lifetime and storage management</vt:lpstr>
      <vt:lpstr>Lifetime and Scope</vt:lpstr>
      <vt:lpstr>Storage Allocation </vt:lpstr>
      <vt:lpstr>Static allocation usage</vt:lpstr>
      <vt:lpstr>Static allocation for a language without recursion</vt:lpstr>
      <vt:lpstr>Stack allocation</vt:lpstr>
      <vt:lpstr>PowerPoint Presentation</vt:lpstr>
      <vt:lpstr>Heap-based allocation </vt:lpstr>
      <vt:lpstr>Heap allocation and deallocation</vt:lpstr>
      <vt:lpstr>Tradeoffs</vt:lpstr>
      <vt:lpstr>Scope </vt:lpstr>
      <vt:lpstr>Scope (2)</vt:lpstr>
      <vt:lpstr>Example:  subroutines</vt:lpstr>
      <vt:lpstr>Static vs dynamic scoping</vt:lpstr>
      <vt:lpstr>Classic example of static scope</vt:lpstr>
      <vt:lpstr>Example</vt:lpstr>
      <vt:lpstr>Example</vt:lpstr>
      <vt:lpstr>Example</vt:lpstr>
      <vt:lpstr>Example</vt:lpstr>
      <vt:lpstr>Example</vt:lpstr>
      <vt:lpstr>Implementation of variable access</vt:lpstr>
      <vt:lpstr>Scope Rules</vt:lpstr>
      <vt:lpstr>More examples of static scope</vt:lpstr>
      <vt:lpstr>Fortran-like example</vt:lpstr>
      <vt:lpstr>Nested blocks</vt:lpstr>
      <vt:lpstr>Declaration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modules in Modula-2</vt:lpstr>
      <vt:lpstr>Local modules in Modula-2</vt:lpstr>
      <vt:lpstr>Local modules in Modula-2</vt:lpstr>
      <vt:lpstr>Local modules in Modula-2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Example</vt:lpstr>
      <vt:lpstr>Example with deep binding</vt:lpstr>
      <vt:lpstr>Example with shallow binding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1:  local and lexical vars</vt:lpstr>
      <vt:lpstr>PowerPoint Presentation</vt:lpstr>
      <vt:lpstr>#Example 2: with (dynamically bound) local vars</vt:lpstr>
      <vt:lpstr>#Example 3:  with lexical vars</vt:lpstr>
      <vt:lpstr>PowerPoint Presentation</vt:lpstr>
      <vt:lpstr>Anonymous subroutine</vt:lpstr>
      <vt:lpstr>PowerPoint Presentation</vt:lpstr>
      <vt:lpstr>Shallow binding</vt:lpstr>
      <vt:lpstr>Deep binding</vt:lpstr>
      <vt:lpstr>PowerPoint Presentation</vt:lpstr>
      <vt:lpstr>Example-deep binding</vt:lpstr>
      <vt:lpstr>Example-shallow binding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CISE DEPT</dc:creator>
  <cp:lastModifiedBy>sanders</cp:lastModifiedBy>
  <cp:revision>261</cp:revision>
  <cp:lastPrinted>2006-09-06T18:55:51Z</cp:lastPrinted>
  <dcterms:created xsi:type="dcterms:W3CDTF">2006-09-05T16:54:14Z</dcterms:created>
  <dcterms:modified xsi:type="dcterms:W3CDTF">2017-01-20T15:14:50Z</dcterms:modified>
</cp:coreProperties>
</file>