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66"/>
  </p:notesMasterIdLst>
  <p:handoutMasterIdLst>
    <p:handoutMasterId r:id="rId67"/>
  </p:handoutMasterIdLst>
  <p:sldIdLst>
    <p:sldId id="374" r:id="rId2"/>
    <p:sldId id="472" r:id="rId3"/>
    <p:sldId id="375" r:id="rId4"/>
    <p:sldId id="463" r:id="rId5"/>
    <p:sldId id="376" r:id="rId6"/>
    <p:sldId id="464" r:id="rId7"/>
    <p:sldId id="378" r:id="rId8"/>
    <p:sldId id="471" r:id="rId9"/>
    <p:sldId id="379" r:id="rId10"/>
    <p:sldId id="380" r:id="rId11"/>
    <p:sldId id="420" r:id="rId12"/>
    <p:sldId id="421" r:id="rId13"/>
    <p:sldId id="383" r:id="rId14"/>
    <p:sldId id="384" r:id="rId15"/>
    <p:sldId id="377" r:id="rId16"/>
    <p:sldId id="385" r:id="rId17"/>
    <p:sldId id="465" r:id="rId18"/>
    <p:sldId id="466" r:id="rId19"/>
    <p:sldId id="386" r:id="rId20"/>
    <p:sldId id="387" r:id="rId21"/>
    <p:sldId id="467" r:id="rId22"/>
    <p:sldId id="469" r:id="rId23"/>
    <p:sldId id="388" r:id="rId24"/>
    <p:sldId id="390" r:id="rId25"/>
    <p:sldId id="391" r:id="rId26"/>
    <p:sldId id="392" r:id="rId27"/>
    <p:sldId id="426" r:id="rId28"/>
    <p:sldId id="427" r:id="rId29"/>
    <p:sldId id="428" r:id="rId30"/>
    <p:sldId id="470" r:id="rId31"/>
    <p:sldId id="429" r:id="rId32"/>
    <p:sldId id="430" r:id="rId33"/>
    <p:sldId id="431" r:id="rId34"/>
    <p:sldId id="432" r:id="rId35"/>
    <p:sldId id="433" r:id="rId36"/>
    <p:sldId id="434" r:id="rId37"/>
    <p:sldId id="435" r:id="rId38"/>
    <p:sldId id="436" r:id="rId39"/>
    <p:sldId id="437" r:id="rId40"/>
    <p:sldId id="438" r:id="rId41"/>
    <p:sldId id="439" r:id="rId42"/>
    <p:sldId id="440" r:id="rId43"/>
    <p:sldId id="441" r:id="rId44"/>
    <p:sldId id="442" r:id="rId45"/>
    <p:sldId id="443" r:id="rId46"/>
    <p:sldId id="444" r:id="rId47"/>
    <p:sldId id="445" r:id="rId48"/>
    <p:sldId id="446" r:id="rId49"/>
    <p:sldId id="447" r:id="rId50"/>
    <p:sldId id="448" r:id="rId51"/>
    <p:sldId id="449" r:id="rId52"/>
    <p:sldId id="450" r:id="rId53"/>
    <p:sldId id="451" r:id="rId54"/>
    <p:sldId id="452" r:id="rId55"/>
    <p:sldId id="453" r:id="rId56"/>
    <p:sldId id="454" r:id="rId57"/>
    <p:sldId id="455" r:id="rId58"/>
    <p:sldId id="456" r:id="rId59"/>
    <p:sldId id="457" r:id="rId60"/>
    <p:sldId id="458" r:id="rId61"/>
    <p:sldId id="459" r:id="rId62"/>
    <p:sldId id="460" r:id="rId63"/>
    <p:sldId id="461" r:id="rId64"/>
    <p:sldId id="462" r:id="rId65"/>
  </p:sldIdLst>
  <p:sldSz cx="9144000" cy="6858000" type="screen4x3"/>
  <p:notesSz cx="9220200" cy="69469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F2F3"/>
    <a:srgbClr val="FFFF00"/>
    <a:srgbClr val="CC66FF"/>
    <a:srgbClr val="FF0066"/>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886" autoAdjust="0"/>
    <p:restoredTop sz="86207" autoAdjust="0"/>
  </p:normalViewPr>
  <p:slideViewPr>
    <p:cSldViewPr>
      <p:cViewPr>
        <p:scale>
          <a:sx n="73" d="100"/>
          <a:sy n="73" d="100"/>
        </p:scale>
        <p:origin x="-1570" y="-14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0754" name="Rectangle 2"/>
          <p:cNvSpPr>
            <a:spLocks noGrp="1" noChangeArrowheads="1"/>
          </p:cNvSpPr>
          <p:nvPr>
            <p:ph type="hdr" sz="quarter"/>
          </p:nvPr>
        </p:nvSpPr>
        <p:spPr bwMode="auto">
          <a:xfrm>
            <a:off x="0" y="0"/>
            <a:ext cx="3994150" cy="346075"/>
          </a:xfrm>
          <a:prstGeom prst="rect">
            <a:avLst/>
          </a:prstGeom>
          <a:noFill/>
          <a:ln w="9525">
            <a:noFill/>
            <a:miter lim="800000"/>
            <a:headEnd/>
            <a:tailEnd/>
          </a:ln>
          <a:effectLst/>
        </p:spPr>
        <p:txBody>
          <a:bodyPr vert="horz" wrap="square" lIns="92382" tIns="46191" rIns="92382" bIns="46191" numCol="1" anchor="t" anchorCtr="0" compatLnSpc="1">
            <a:prstTxWarp prst="textNoShape">
              <a:avLst/>
            </a:prstTxWarp>
          </a:bodyPr>
          <a:lstStyle>
            <a:lvl1pPr defTabSz="923925">
              <a:defRPr sz="1200" smtClean="0"/>
            </a:lvl1pPr>
          </a:lstStyle>
          <a:p>
            <a:pPr>
              <a:defRPr/>
            </a:pPr>
            <a:endParaRPr lang="en-US"/>
          </a:p>
        </p:txBody>
      </p:sp>
      <p:sp>
        <p:nvSpPr>
          <p:cNvPr id="330755" name="Rectangle 3"/>
          <p:cNvSpPr>
            <a:spLocks noGrp="1" noChangeArrowheads="1"/>
          </p:cNvSpPr>
          <p:nvPr>
            <p:ph type="dt" sz="quarter" idx="1"/>
          </p:nvPr>
        </p:nvSpPr>
        <p:spPr bwMode="auto">
          <a:xfrm>
            <a:off x="5222875" y="0"/>
            <a:ext cx="3995738" cy="346075"/>
          </a:xfrm>
          <a:prstGeom prst="rect">
            <a:avLst/>
          </a:prstGeom>
          <a:noFill/>
          <a:ln w="9525">
            <a:noFill/>
            <a:miter lim="800000"/>
            <a:headEnd/>
            <a:tailEnd/>
          </a:ln>
          <a:effectLst/>
        </p:spPr>
        <p:txBody>
          <a:bodyPr vert="horz" wrap="square" lIns="92382" tIns="46191" rIns="92382" bIns="46191" numCol="1" anchor="t" anchorCtr="0" compatLnSpc="1">
            <a:prstTxWarp prst="textNoShape">
              <a:avLst/>
            </a:prstTxWarp>
          </a:bodyPr>
          <a:lstStyle>
            <a:lvl1pPr algn="r" defTabSz="923925">
              <a:defRPr sz="1200" smtClean="0"/>
            </a:lvl1pPr>
          </a:lstStyle>
          <a:p>
            <a:pPr>
              <a:defRPr/>
            </a:pPr>
            <a:endParaRPr lang="en-US"/>
          </a:p>
        </p:txBody>
      </p:sp>
      <p:sp>
        <p:nvSpPr>
          <p:cNvPr id="330756" name="Rectangle 4"/>
          <p:cNvSpPr>
            <a:spLocks noGrp="1" noChangeArrowheads="1"/>
          </p:cNvSpPr>
          <p:nvPr>
            <p:ph type="ftr" sz="quarter" idx="2"/>
          </p:nvPr>
        </p:nvSpPr>
        <p:spPr bwMode="auto">
          <a:xfrm>
            <a:off x="0" y="6599238"/>
            <a:ext cx="3994150" cy="346075"/>
          </a:xfrm>
          <a:prstGeom prst="rect">
            <a:avLst/>
          </a:prstGeom>
          <a:noFill/>
          <a:ln w="9525">
            <a:noFill/>
            <a:miter lim="800000"/>
            <a:headEnd/>
            <a:tailEnd/>
          </a:ln>
          <a:effectLst/>
        </p:spPr>
        <p:txBody>
          <a:bodyPr vert="horz" wrap="square" lIns="92382" tIns="46191" rIns="92382" bIns="46191" numCol="1" anchor="b" anchorCtr="0" compatLnSpc="1">
            <a:prstTxWarp prst="textNoShape">
              <a:avLst/>
            </a:prstTxWarp>
          </a:bodyPr>
          <a:lstStyle>
            <a:lvl1pPr defTabSz="923925">
              <a:defRPr sz="1200" smtClean="0"/>
            </a:lvl1pPr>
          </a:lstStyle>
          <a:p>
            <a:pPr>
              <a:defRPr/>
            </a:pPr>
            <a:endParaRPr lang="en-US"/>
          </a:p>
        </p:txBody>
      </p:sp>
      <p:sp>
        <p:nvSpPr>
          <p:cNvPr id="330757" name="Rectangle 5"/>
          <p:cNvSpPr>
            <a:spLocks noGrp="1" noChangeArrowheads="1"/>
          </p:cNvSpPr>
          <p:nvPr>
            <p:ph type="sldNum" sz="quarter" idx="3"/>
          </p:nvPr>
        </p:nvSpPr>
        <p:spPr bwMode="auto">
          <a:xfrm>
            <a:off x="5222875" y="6599238"/>
            <a:ext cx="3995738" cy="346075"/>
          </a:xfrm>
          <a:prstGeom prst="rect">
            <a:avLst/>
          </a:prstGeom>
          <a:noFill/>
          <a:ln w="9525">
            <a:noFill/>
            <a:miter lim="800000"/>
            <a:headEnd/>
            <a:tailEnd/>
          </a:ln>
          <a:effectLst/>
        </p:spPr>
        <p:txBody>
          <a:bodyPr vert="horz" wrap="square" lIns="92382" tIns="46191" rIns="92382" bIns="46191" numCol="1" anchor="b" anchorCtr="0" compatLnSpc="1">
            <a:prstTxWarp prst="textNoShape">
              <a:avLst/>
            </a:prstTxWarp>
          </a:bodyPr>
          <a:lstStyle>
            <a:lvl1pPr algn="r" defTabSz="923925">
              <a:defRPr sz="1200" smtClean="0"/>
            </a:lvl1pPr>
          </a:lstStyle>
          <a:p>
            <a:pPr>
              <a:defRPr/>
            </a:pPr>
            <a:fld id="{360F9B30-E7B4-41B9-A333-9D8135D319E9}" type="slidenum">
              <a:rPr lang="en-US"/>
              <a:pPr>
                <a:defRPr/>
              </a:pPr>
              <a:t>‹#›</a:t>
            </a:fld>
            <a:endParaRPr lang="en-US"/>
          </a:p>
        </p:txBody>
      </p:sp>
    </p:spTree>
    <p:extLst>
      <p:ext uri="{BB962C8B-B14F-4D97-AF65-F5344CB8AC3E}">
        <p14:creationId xmlns:p14="http://schemas.microsoft.com/office/powerpoint/2010/main" val="32003593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3474" name="Rectangle 2"/>
          <p:cNvSpPr>
            <a:spLocks noGrp="1" noChangeArrowheads="1"/>
          </p:cNvSpPr>
          <p:nvPr>
            <p:ph type="hdr" sz="quarter"/>
          </p:nvPr>
        </p:nvSpPr>
        <p:spPr bwMode="auto">
          <a:xfrm>
            <a:off x="0" y="0"/>
            <a:ext cx="3994150" cy="346075"/>
          </a:xfrm>
          <a:prstGeom prst="rect">
            <a:avLst/>
          </a:prstGeom>
          <a:noFill/>
          <a:ln w="9525">
            <a:noFill/>
            <a:miter lim="800000"/>
            <a:headEnd/>
            <a:tailEnd/>
          </a:ln>
          <a:effectLst/>
        </p:spPr>
        <p:txBody>
          <a:bodyPr vert="horz" wrap="square" lIns="92382" tIns="46191" rIns="92382" bIns="46191" numCol="1" anchor="t" anchorCtr="0" compatLnSpc="1">
            <a:prstTxWarp prst="textNoShape">
              <a:avLst/>
            </a:prstTxWarp>
          </a:bodyPr>
          <a:lstStyle>
            <a:lvl1pPr defTabSz="923925">
              <a:defRPr sz="1200" smtClean="0"/>
            </a:lvl1pPr>
          </a:lstStyle>
          <a:p>
            <a:pPr>
              <a:defRPr/>
            </a:pPr>
            <a:endParaRPr lang="en-US"/>
          </a:p>
        </p:txBody>
      </p:sp>
      <p:sp>
        <p:nvSpPr>
          <p:cNvPr id="233475" name="Rectangle 3"/>
          <p:cNvSpPr>
            <a:spLocks noGrp="1" noChangeArrowheads="1"/>
          </p:cNvSpPr>
          <p:nvPr>
            <p:ph type="dt" idx="1"/>
          </p:nvPr>
        </p:nvSpPr>
        <p:spPr bwMode="auto">
          <a:xfrm>
            <a:off x="5222875" y="0"/>
            <a:ext cx="3995738" cy="346075"/>
          </a:xfrm>
          <a:prstGeom prst="rect">
            <a:avLst/>
          </a:prstGeom>
          <a:noFill/>
          <a:ln w="9525">
            <a:noFill/>
            <a:miter lim="800000"/>
            <a:headEnd/>
            <a:tailEnd/>
          </a:ln>
          <a:effectLst/>
        </p:spPr>
        <p:txBody>
          <a:bodyPr vert="horz" wrap="square" lIns="92382" tIns="46191" rIns="92382" bIns="46191" numCol="1" anchor="t" anchorCtr="0" compatLnSpc="1">
            <a:prstTxWarp prst="textNoShape">
              <a:avLst/>
            </a:prstTxWarp>
          </a:bodyPr>
          <a:lstStyle>
            <a:lvl1pPr algn="r" defTabSz="923925">
              <a:defRPr sz="1200" smtClean="0"/>
            </a:lvl1pPr>
          </a:lstStyle>
          <a:p>
            <a:pPr>
              <a:defRPr/>
            </a:pPr>
            <a:endParaRPr lang="en-US"/>
          </a:p>
        </p:txBody>
      </p:sp>
      <p:sp>
        <p:nvSpPr>
          <p:cNvPr id="67588" name="Rectangle 4"/>
          <p:cNvSpPr>
            <a:spLocks noGrp="1" noRot="1" noChangeAspect="1" noChangeArrowheads="1" noTextEdit="1"/>
          </p:cNvSpPr>
          <p:nvPr>
            <p:ph type="sldImg" idx="2"/>
          </p:nvPr>
        </p:nvSpPr>
        <p:spPr bwMode="auto">
          <a:xfrm>
            <a:off x="2873375" y="522288"/>
            <a:ext cx="3473450" cy="2605087"/>
          </a:xfrm>
          <a:prstGeom prst="rect">
            <a:avLst/>
          </a:prstGeom>
          <a:noFill/>
          <a:ln w="9525">
            <a:solidFill>
              <a:srgbClr val="000000"/>
            </a:solidFill>
            <a:miter lim="800000"/>
            <a:headEnd/>
            <a:tailEnd/>
          </a:ln>
        </p:spPr>
      </p:sp>
      <p:sp>
        <p:nvSpPr>
          <p:cNvPr id="233477" name="Rectangle 5"/>
          <p:cNvSpPr>
            <a:spLocks noGrp="1" noChangeArrowheads="1"/>
          </p:cNvSpPr>
          <p:nvPr>
            <p:ph type="body" sz="quarter" idx="3"/>
          </p:nvPr>
        </p:nvSpPr>
        <p:spPr bwMode="auto">
          <a:xfrm>
            <a:off x="922338" y="3300413"/>
            <a:ext cx="7375525" cy="3124200"/>
          </a:xfrm>
          <a:prstGeom prst="rect">
            <a:avLst/>
          </a:prstGeom>
          <a:noFill/>
          <a:ln w="9525">
            <a:noFill/>
            <a:miter lim="800000"/>
            <a:headEnd/>
            <a:tailEnd/>
          </a:ln>
          <a:effectLst/>
        </p:spPr>
        <p:txBody>
          <a:bodyPr vert="horz" wrap="square" lIns="92382" tIns="46191" rIns="92382" bIns="4619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33478" name="Rectangle 6"/>
          <p:cNvSpPr>
            <a:spLocks noGrp="1" noChangeArrowheads="1"/>
          </p:cNvSpPr>
          <p:nvPr>
            <p:ph type="ftr" sz="quarter" idx="4"/>
          </p:nvPr>
        </p:nvSpPr>
        <p:spPr bwMode="auto">
          <a:xfrm>
            <a:off x="0" y="6599238"/>
            <a:ext cx="3994150" cy="346075"/>
          </a:xfrm>
          <a:prstGeom prst="rect">
            <a:avLst/>
          </a:prstGeom>
          <a:noFill/>
          <a:ln w="9525">
            <a:noFill/>
            <a:miter lim="800000"/>
            <a:headEnd/>
            <a:tailEnd/>
          </a:ln>
          <a:effectLst/>
        </p:spPr>
        <p:txBody>
          <a:bodyPr vert="horz" wrap="square" lIns="92382" tIns="46191" rIns="92382" bIns="46191" numCol="1" anchor="b" anchorCtr="0" compatLnSpc="1">
            <a:prstTxWarp prst="textNoShape">
              <a:avLst/>
            </a:prstTxWarp>
          </a:bodyPr>
          <a:lstStyle>
            <a:lvl1pPr defTabSz="923925">
              <a:defRPr sz="1200" smtClean="0"/>
            </a:lvl1pPr>
          </a:lstStyle>
          <a:p>
            <a:pPr>
              <a:defRPr/>
            </a:pPr>
            <a:endParaRPr lang="en-US"/>
          </a:p>
        </p:txBody>
      </p:sp>
      <p:sp>
        <p:nvSpPr>
          <p:cNvPr id="233479" name="Rectangle 7"/>
          <p:cNvSpPr>
            <a:spLocks noGrp="1" noChangeArrowheads="1"/>
          </p:cNvSpPr>
          <p:nvPr>
            <p:ph type="sldNum" sz="quarter" idx="5"/>
          </p:nvPr>
        </p:nvSpPr>
        <p:spPr bwMode="auto">
          <a:xfrm>
            <a:off x="5222875" y="6599238"/>
            <a:ext cx="3995738" cy="346075"/>
          </a:xfrm>
          <a:prstGeom prst="rect">
            <a:avLst/>
          </a:prstGeom>
          <a:noFill/>
          <a:ln w="9525">
            <a:noFill/>
            <a:miter lim="800000"/>
            <a:headEnd/>
            <a:tailEnd/>
          </a:ln>
          <a:effectLst/>
        </p:spPr>
        <p:txBody>
          <a:bodyPr vert="horz" wrap="square" lIns="92382" tIns="46191" rIns="92382" bIns="46191" numCol="1" anchor="b" anchorCtr="0" compatLnSpc="1">
            <a:prstTxWarp prst="textNoShape">
              <a:avLst/>
            </a:prstTxWarp>
          </a:bodyPr>
          <a:lstStyle>
            <a:lvl1pPr algn="r" defTabSz="923925">
              <a:defRPr sz="1200" smtClean="0"/>
            </a:lvl1pPr>
          </a:lstStyle>
          <a:p>
            <a:pPr>
              <a:defRPr/>
            </a:pPr>
            <a:fld id="{5500C66D-9205-464F-8AB5-835D5E272ABA}" type="slidenum">
              <a:rPr lang="en-US"/>
              <a:pPr>
                <a:defRPr/>
              </a:pPr>
              <a:t>‹#›</a:t>
            </a:fld>
            <a:endParaRPr lang="en-US"/>
          </a:p>
        </p:txBody>
      </p:sp>
    </p:spTree>
    <p:extLst>
      <p:ext uri="{BB962C8B-B14F-4D97-AF65-F5344CB8AC3E}">
        <p14:creationId xmlns:p14="http://schemas.microsoft.com/office/powerpoint/2010/main" val="21588483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26854D3C-82E1-4EBD-8AEC-8A77203779CA}" type="slidenum">
              <a:rPr lang="en-US"/>
              <a:pPr/>
              <a:t>31</a:t>
            </a:fld>
            <a:endParaRPr lang="en-US"/>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r>
              <a:rPr lang="en-US" smtClean="0"/>
              <a:t>Figures from Meyer  OOSC2</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a:defRPr/>
            </a:pPr>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pPr>
              <a:defRPr/>
            </a:pPr>
            <a:fld id="{34E9894F-4448-458E-BDD5-1BEF71B6F3FD}"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79DF2B96-1677-44CD-8069-40F5ED0201DF}"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FBC4B768-8143-4BF6-9156-5B17518F8D07}" type="slidenum">
              <a:rPr lang="en-US" smtClean="0"/>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D08335B-6096-4541-B13D-B76D49F3D0A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9D06F633-2C20-42FF-921E-861A121772D0}" type="slidenum">
              <a:rPr lang="en-US" smtClean="0"/>
              <a:pPr>
                <a:defRPr/>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pPr>
              <a:defRPr/>
            </a:pPr>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E8CE20C2-F322-4501-85BA-C32EB1C6E7E2}" type="slidenum">
              <a:rPr lang="en-US" smtClean="0"/>
              <a:pPr>
                <a:defRPr/>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a:defRPr/>
            </a:pPr>
            <a:endParaRPr lang="en-US"/>
          </a:p>
        </p:txBody>
      </p:sp>
      <p:sp>
        <p:nvSpPr>
          <p:cNvPr id="6" name="Footer Placeholder 5"/>
          <p:cNvSpPr>
            <a:spLocks noGrp="1"/>
          </p:cNvSpPr>
          <p:nvPr>
            <p:ph type="ftr" sz="quarter" idx="11"/>
          </p:nvPr>
        </p:nvSpPr>
        <p:spPr/>
        <p:txBody>
          <a:bodyPr/>
          <a:lstStyle>
            <a:extLst/>
          </a:lstStyle>
          <a:p>
            <a:pPr>
              <a:defRPr/>
            </a:pPr>
            <a:endParaRPr lang="en-US"/>
          </a:p>
        </p:txBody>
      </p:sp>
      <p:sp>
        <p:nvSpPr>
          <p:cNvPr id="7" name="Slide Number Placeholder 6"/>
          <p:cNvSpPr>
            <a:spLocks noGrp="1"/>
          </p:cNvSpPr>
          <p:nvPr>
            <p:ph type="sldNum" sz="quarter" idx="12"/>
          </p:nvPr>
        </p:nvSpPr>
        <p:spPr/>
        <p:txBody>
          <a:bodyPr/>
          <a:lstStyle>
            <a:extLst/>
          </a:lstStyle>
          <a:p>
            <a:pPr>
              <a:defRPr/>
            </a:pPr>
            <a:fld id="{FC8C0E74-22CD-4DD2-AEC9-EA74A0E0DFB0}" type="slidenum">
              <a:rPr lang="en-US" smtClean="0"/>
              <a:pPr>
                <a:defRPr/>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a:defRPr/>
            </a:pPr>
            <a:endParaRPr lang="en-US"/>
          </a:p>
        </p:txBody>
      </p:sp>
      <p:sp>
        <p:nvSpPr>
          <p:cNvPr id="8" name="Footer Placeholder 7"/>
          <p:cNvSpPr>
            <a:spLocks noGrp="1"/>
          </p:cNvSpPr>
          <p:nvPr>
            <p:ph type="ftr" sz="quarter" idx="11"/>
          </p:nvPr>
        </p:nvSpPr>
        <p:spPr/>
        <p:txBody>
          <a:bodyPr/>
          <a:lstStyle>
            <a:extLst/>
          </a:lstStyle>
          <a:p>
            <a:pPr>
              <a:defRPr/>
            </a:pPr>
            <a:endParaRPr lang="en-US"/>
          </a:p>
        </p:txBody>
      </p:sp>
      <p:sp>
        <p:nvSpPr>
          <p:cNvPr id="9" name="Slide Number Placeholder 8"/>
          <p:cNvSpPr>
            <a:spLocks noGrp="1"/>
          </p:cNvSpPr>
          <p:nvPr>
            <p:ph type="sldNum" sz="quarter" idx="12"/>
          </p:nvPr>
        </p:nvSpPr>
        <p:spPr/>
        <p:txBody>
          <a:bodyPr/>
          <a:lstStyle>
            <a:extLst/>
          </a:lstStyle>
          <a:p>
            <a:pPr>
              <a:defRPr/>
            </a:pPr>
            <a:fld id="{4EDC13EB-DA50-40F0-A9CE-E4277616F84F}"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pPr>
              <a:defRPr/>
            </a:pPr>
            <a:endParaRPr lang="en-US"/>
          </a:p>
        </p:txBody>
      </p:sp>
      <p:sp>
        <p:nvSpPr>
          <p:cNvPr id="4" name="Footer Placeholder 3"/>
          <p:cNvSpPr>
            <a:spLocks noGrp="1"/>
          </p:cNvSpPr>
          <p:nvPr>
            <p:ph type="ftr" sz="quarter" idx="11"/>
          </p:nvPr>
        </p:nvSpPr>
        <p:spPr/>
        <p:txBody>
          <a:bodyPr/>
          <a:lstStyle>
            <a:extLst/>
          </a:lstStyle>
          <a:p>
            <a:pPr>
              <a:defRPr/>
            </a:pPr>
            <a:endParaRPr lang="en-US"/>
          </a:p>
        </p:txBody>
      </p:sp>
      <p:sp>
        <p:nvSpPr>
          <p:cNvPr id="5" name="Slide Number Placeholder 4"/>
          <p:cNvSpPr>
            <a:spLocks noGrp="1"/>
          </p:cNvSpPr>
          <p:nvPr>
            <p:ph type="sldNum" sz="quarter" idx="12"/>
          </p:nvPr>
        </p:nvSpPr>
        <p:spPr/>
        <p:txBody>
          <a:bodyPr/>
          <a:lstStyle>
            <a:extLst/>
          </a:lstStyle>
          <a:p>
            <a:pPr>
              <a:defRPr/>
            </a:pPr>
            <a:fld id="{7F54D4F5-2E8C-4EC8-AC6E-D472068E2CA4}" type="slidenum">
              <a:rPr lang="en-US" smtClean="0"/>
              <a:pPr>
                <a:defRPr/>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pPr>
              <a:defRPr/>
            </a:pPr>
            <a:endParaRPr lang="en-US"/>
          </a:p>
        </p:txBody>
      </p:sp>
      <p:sp>
        <p:nvSpPr>
          <p:cNvPr id="3" name="Footer Placeholder 2"/>
          <p:cNvSpPr>
            <a:spLocks noGrp="1"/>
          </p:cNvSpPr>
          <p:nvPr>
            <p:ph type="ftr" sz="quarter" idx="11"/>
          </p:nvPr>
        </p:nvSpPr>
        <p:spPr/>
        <p:txBody>
          <a:bodyPr/>
          <a:lstStyle>
            <a:extLst/>
          </a:lstStyle>
          <a:p>
            <a:pPr>
              <a:defRPr/>
            </a:pPr>
            <a:endParaRPr lang="en-US"/>
          </a:p>
        </p:txBody>
      </p:sp>
      <p:sp>
        <p:nvSpPr>
          <p:cNvPr id="4" name="Slide Number Placeholder 3"/>
          <p:cNvSpPr>
            <a:spLocks noGrp="1"/>
          </p:cNvSpPr>
          <p:nvPr>
            <p:ph type="sldNum" sz="quarter" idx="12"/>
          </p:nvPr>
        </p:nvSpPr>
        <p:spPr/>
        <p:txBody>
          <a:bodyPr/>
          <a:lstStyle>
            <a:extLst/>
          </a:lstStyle>
          <a:p>
            <a:pPr>
              <a:defRPr/>
            </a:pPr>
            <a:fld id="{3C9DD9A5-B4F6-4BD2-81D6-7B8604D9B6E2}"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pPr>
              <a:defRPr/>
            </a:pPr>
            <a:endParaRPr lang="en-US"/>
          </a:p>
        </p:txBody>
      </p:sp>
      <p:sp>
        <p:nvSpPr>
          <p:cNvPr id="6" name="Footer Placeholder 5"/>
          <p:cNvSpPr>
            <a:spLocks noGrp="1"/>
          </p:cNvSpPr>
          <p:nvPr>
            <p:ph type="ftr" sz="quarter" idx="11"/>
          </p:nvPr>
        </p:nvSpPr>
        <p:spPr/>
        <p:txBody>
          <a:bodyPr/>
          <a:lstStyle>
            <a:extLst/>
          </a:lstStyle>
          <a:p>
            <a:pPr>
              <a:defRPr/>
            </a:pPr>
            <a:endParaRPr lang="en-US"/>
          </a:p>
        </p:txBody>
      </p:sp>
      <p:sp>
        <p:nvSpPr>
          <p:cNvPr id="7" name="Slide Number Placeholder 6"/>
          <p:cNvSpPr>
            <a:spLocks noGrp="1"/>
          </p:cNvSpPr>
          <p:nvPr>
            <p:ph type="sldNum" sz="quarter" idx="12"/>
          </p:nvPr>
        </p:nvSpPr>
        <p:spPr/>
        <p:txBody>
          <a:bodyPr/>
          <a:lstStyle>
            <a:extLst/>
          </a:lstStyle>
          <a:p>
            <a:pPr>
              <a:defRPr/>
            </a:pPr>
            <a:fld id="{07283708-8FB3-41D2-AE0D-1D21E1386C0D}"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a:defRPr/>
            </a:pPr>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a:defRPr/>
            </a:pPr>
            <a:fld id="{385E44CC-B19F-48D4-B94A-2573F6BE5023}" type="slidenum">
              <a:rPr lang="en-US" smtClean="0"/>
              <a:pPr>
                <a:defRPr/>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99CECCC6-AD04-4D72-9D48-EC40D1148AA0}"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amazon.com/exec/obidos/tg/detail/-/0136291554/qid=1081888847/sr=8-1/ref=sr_8_xs_ap_i1_xgl14/103-8172583-0219824?v=glance&amp;s=books&amp;n=507846"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normAutofit/>
          </a:bodyPr>
          <a:lstStyle/>
          <a:p>
            <a:pPr eaLnBrk="1" hangingPunct="1"/>
            <a:r>
              <a:rPr lang="en-US" sz="4000" dirty="0" smtClean="0"/>
              <a:t>COP5556 Programming Language Principles </a:t>
            </a:r>
            <a:endParaRPr lang="en-US" sz="4000" dirty="0" smtClean="0"/>
          </a:p>
        </p:txBody>
      </p:sp>
      <p:sp>
        <p:nvSpPr>
          <p:cNvPr id="2051" name="Rectangle 3"/>
          <p:cNvSpPr>
            <a:spLocks noGrp="1" noChangeArrowheads="1"/>
          </p:cNvSpPr>
          <p:nvPr>
            <p:ph type="subTitle" idx="1"/>
          </p:nvPr>
        </p:nvSpPr>
        <p:spPr/>
        <p:txBody>
          <a:bodyPr/>
          <a:lstStyle/>
          <a:p>
            <a:r>
              <a:rPr lang="en-US" sz="2800" dirty="0"/>
              <a:t>Data Abstraction and Object-oriented Programming</a:t>
            </a:r>
            <a:endParaRPr lang="en-US" dirty="0" smtClean="0">
              <a:ea typeface="MS Mincho" pitchFamily="49" charset="-128"/>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idx="1"/>
          </p:nvPr>
        </p:nvSpPr>
        <p:spPr/>
        <p:txBody>
          <a:bodyPr>
            <a:normAutofit lnSpcReduction="10000"/>
          </a:bodyPr>
          <a:lstStyle/>
          <a:p>
            <a:pPr lvl="1" eaLnBrk="1" hangingPunct="1">
              <a:lnSpc>
                <a:spcPct val="110000"/>
              </a:lnSpc>
              <a:buFontTx/>
              <a:buNone/>
            </a:pPr>
            <a:endParaRPr lang="en-US" sz="2000" dirty="0" smtClean="0">
              <a:ea typeface="MS Mincho" pitchFamily="49" charset="-128"/>
            </a:endParaRPr>
          </a:p>
          <a:p>
            <a:pPr lvl="1" eaLnBrk="1" hangingPunct="1">
              <a:lnSpc>
                <a:spcPct val="110000"/>
              </a:lnSpc>
              <a:buFontTx/>
              <a:buNone/>
            </a:pPr>
            <a:r>
              <a:rPr lang="en-US" sz="2400" dirty="0" err="1" smtClean="0">
                <a:solidFill>
                  <a:srgbClr val="0066FF"/>
                </a:solidFill>
                <a:ea typeface="MS Mincho" pitchFamily="49" charset="-128"/>
              </a:rPr>
              <a:t>maxBuffer</a:t>
            </a:r>
            <a:r>
              <a:rPr lang="en-US" sz="2400" dirty="0" smtClean="0">
                <a:solidFill>
                  <a:srgbClr val="0066FF"/>
                </a:solidFill>
                <a:ea typeface="MS Mincho" pitchFamily="49" charset="-128"/>
              </a:rPr>
              <a:t> = POINTER TO </a:t>
            </a:r>
            <a:r>
              <a:rPr lang="en-US" sz="2400" dirty="0" err="1" smtClean="0">
                <a:solidFill>
                  <a:srgbClr val="0066FF"/>
                </a:solidFill>
                <a:ea typeface="MS Mincho" pitchFamily="49" charset="-128"/>
              </a:rPr>
              <a:t>maxBuffeDesc</a:t>
            </a:r>
            <a:r>
              <a:rPr lang="en-US" sz="2400" dirty="0" smtClean="0">
                <a:solidFill>
                  <a:srgbClr val="0066FF"/>
                </a:solidFill>
                <a:ea typeface="MS Mincho" pitchFamily="49" charset="-128"/>
              </a:rPr>
              <a:t>;</a:t>
            </a:r>
          </a:p>
          <a:p>
            <a:pPr lvl="1" eaLnBrk="1" hangingPunct="1">
              <a:lnSpc>
                <a:spcPct val="110000"/>
              </a:lnSpc>
              <a:buFontTx/>
              <a:buNone/>
            </a:pPr>
            <a:r>
              <a:rPr lang="en-US" sz="2400" dirty="0" err="1" smtClean="0">
                <a:solidFill>
                  <a:srgbClr val="0066FF"/>
                </a:solidFill>
                <a:ea typeface="MS Mincho" pitchFamily="49" charset="-128"/>
              </a:rPr>
              <a:t>maxBufferDesc</a:t>
            </a:r>
            <a:r>
              <a:rPr lang="en-US" sz="2400" dirty="0" smtClean="0">
                <a:solidFill>
                  <a:srgbClr val="0066FF"/>
                </a:solidFill>
                <a:ea typeface="MS Mincho" pitchFamily="49" charset="-128"/>
              </a:rPr>
              <a:t> = RECORD (</a:t>
            </a:r>
            <a:r>
              <a:rPr lang="en-US" sz="2400" dirty="0" err="1" smtClean="0">
                <a:solidFill>
                  <a:srgbClr val="0066FF"/>
                </a:solidFill>
                <a:ea typeface="MS Mincho" pitchFamily="49" charset="-128"/>
              </a:rPr>
              <a:t>BufferDesc</a:t>
            </a:r>
            <a:r>
              <a:rPr lang="en-US" sz="2400" dirty="0" smtClean="0">
                <a:solidFill>
                  <a:srgbClr val="0066FF"/>
                </a:solidFill>
                <a:ea typeface="MS Mincho" pitchFamily="49" charset="-128"/>
              </a:rPr>
              <a:t>)</a:t>
            </a:r>
          </a:p>
          <a:p>
            <a:pPr lvl="1" eaLnBrk="1" hangingPunct="1">
              <a:lnSpc>
                <a:spcPct val="110000"/>
              </a:lnSpc>
              <a:buFontTx/>
              <a:buNone/>
            </a:pPr>
            <a:r>
              <a:rPr lang="en-US" sz="2400" dirty="0" smtClean="0">
                <a:solidFill>
                  <a:srgbClr val="0066FF"/>
                </a:solidFill>
                <a:ea typeface="MS Mincho" pitchFamily="49" charset="-128"/>
              </a:rPr>
              <a:t>                      </a:t>
            </a:r>
            <a:r>
              <a:rPr lang="en-US" sz="2400" dirty="0" err="1" smtClean="0">
                <a:solidFill>
                  <a:srgbClr val="0066FF"/>
                </a:solidFill>
                <a:ea typeface="MS Mincho" pitchFamily="49" charset="-128"/>
              </a:rPr>
              <a:t>int</a:t>
            </a:r>
            <a:r>
              <a:rPr lang="en-US" sz="2400" dirty="0" smtClean="0">
                <a:solidFill>
                  <a:srgbClr val="0066FF"/>
                </a:solidFill>
                <a:ea typeface="MS Mincho" pitchFamily="49" charset="-128"/>
              </a:rPr>
              <a:t> max </a:t>
            </a:r>
          </a:p>
          <a:p>
            <a:pPr lvl="1" eaLnBrk="1" hangingPunct="1">
              <a:lnSpc>
                <a:spcPct val="110000"/>
              </a:lnSpc>
              <a:buFontTx/>
              <a:buNone/>
            </a:pPr>
            <a:r>
              <a:rPr lang="en-US" sz="2400" dirty="0" smtClean="0">
                <a:solidFill>
                  <a:srgbClr val="0066FF"/>
                </a:solidFill>
                <a:ea typeface="MS Mincho" pitchFamily="49" charset="-128"/>
              </a:rPr>
              <a:t>                      END</a:t>
            </a:r>
          </a:p>
          <a:p>
            <a:pPr lvl="1" eaLnBrk="1" hangingPunct="1">
              <a:lnSpc>
                <a:spcPct val="110000"/>
              </a:lnSpc>
              <a:buFontTx/>
              <a:buNone/>
            </a:pPr>
            <a:r>
              <a:rPr lang="en-US" sz="2400" dirty="0" smtClean="0">
                <a:solidFill>
                  <a:srgbClr val="0066FF"/>
                </a:solidFill>
                <a:ea typeface="MS Mincho" pitchFamily="49" charset="-128"/>
              </a:rPr>
              <a:t>void </a:t>
            </a:r>
            <a:r>
              <a:rPr lang="en-US" sz="2400" dirty="0" err="1" smtClean="0">
                <a:solidFill>
                  <a:srgbClr val="0066FF"/>
                </a:solidFill>
                <a:ea typeface="MS Mincho" pitchFamily="49" charset="-128"/>
              </a:rPr>
              <a:t>init</a:t>
            </a:r>
            <a:r>
              <a:rPr lang="en-US" sz="2400" dirty="0" smtClean="0">
                <a:solidFill>
                  <a:srgbClr val="0066FF"/>
                </a:solidFill>
                <a:ea typeface="MS Mincho" pitchFamily="49" charset="-128"/>
              </a:rPr>
              <a:t>(</a:t>
            </a:r>
            <a:r>
              <a:rPr lang="en-US" sz="2400" dirty="0" err="1" smtClean="0">
                <a:solidFill>
                  <a:srgbClr val="0066FF"/>
                </a:solidFill>
                <a:ea typeface="MS Mincho" pitchFamily="49" charset="-128"/>
              </a:rPr>
              <a:t>maxBuffer</a:t>
            </a:r>
            <a:r>
              <a:rPr lang="en-US" sz="2400" dirty="0" smtClean="0">
                <a:solidFill>
                  <a:srgbClr val="0066FF"/>
                </a:solidFill>
                <a:ea typeface="MS Mincho" pitchFamily="49" charset="-128"/>
              </a:rPr>
              <a:t>: b); </a:t>
            </a:r>
          </a:p>
          <a:p>
            <a:pPr lvl="2" eaLnBrk="1" hangingPunct="1">
              <a:lnSpc>
                <a:spcPct val="110000"/>
              </a:lnSpc>
              <a:buFontTx/>
              <a:buNone/>
            </a:pPr>
            <a:r>
              <a:rPr lang="en-US" dirty="0" smtClean="0">
                <a:solidFill>
                  <a:srgbClr val="0066FF"/>
                </a:solidFill>
                <a:ea typeface="MS Mincho" pitchFamily="49" charset="-128"/>
              </a:rPr>
              <a:t>BEGIN </a:t>
            </a:r>
            <a:r>
              <a:rPr lang="en-US" dirty="0" err="1" smtClean="0">
                <a:solidFill>
                  <a:srgbClr val="0066FF"/>
                </a:solidFill>
                <a:ea typeface="MS Mincho" pitchFamily="49" charset="-128"/>
              </a:rPr>
              <a:t>BufferManager.init</a:t>
            </a:r>
            <a:r>
              <a:rPr lang="en-US" dirty="0" smtClean="0">
                <a:solidFill>
                  <a:srgbClr val="0066FF"/>
                </a:solidFill>
                <a:ea typeface="MS Mincho" pitchFamily="49" charset="-128"/>
              </a:rPr>
              <a:t>(b); </a:t>
            </a:r>
            <a:r>
              <a:rPr lang="en-US" dirty="0" err="1" smtClean="0">
                <a:solidFill>
                  <a:srgbClr val="0066FF"/>
                </a:solidFill>
                <a:ea typeface="MS Mincho" pitchFamily="49" charset="-128"/>
              </a:rPr>
              <a:t>b^.max</a:t>
            </a:r>
            <a:r>
              <a:rPr lang="en-US" dirty="0" smtClean="0">
                <a:solidFill>
                  <a:srgbClr val="0066FF"/>
                </a:solidFill>
                <a:ea typeface="MS Mincho" pitchFamily="49" charset="-128"/>
              </a:rPr>
              <a:t> = 0 END </a:t>
            </a:r>
            <a:r>
              <a:rPr lang="en-US" dirty="0" err="1" smtClean="0">
                <a:solidFill>
                  <a:srgbClr val="0066FF"/>
                </a:solidFill>
                <a:ea typeface="MS Mincho" pitchFamily="49" charset="-128"/>
              </a:rPr>
              <a:t>init</a:t>
            </a:r>
            <a:r>
              <a:rPr lang="en-US" dirty="0" smtClean="0">
                <a:solidFill>
                  <a:srgbClr val="0066FF"/>
                </a:solidFill>
                <a:ea typeface="MS Mincho" pitchFamily="49" charset="-128"/>
              </a:rPr>
              <a:t>;</a:t>
            </a:r>
          </a:p>
          <a:p>
            <a:pPr lvl="2" eaLnBrk="1" hangingPunct="1">
              <a:lnSpc>
                <a:spcPct val="110000"/>
              </a:lnSpc>
              <a:buFontTx/>
              <a:buNone/>
            </a:pPr>
            <a:endParaRPr lang="en-US" dirty="0" smtClean="0">
              <a:solidFill>
                <a:srgbClr val="0066FF"/>
              </a:solidFill>
              <a:ea typeface="MS Mincho" pitchFamily="49" charset="-128"/>
            </a:endParaRPr>
          </a:p>
          <a:p>
            <a:pPr lvl="1" eaLnBrk="1" hangingPunct="1">
              <a:lnSpc>
                <a:spcPct val="110000"/>
              </a:lnSpc>
              <a:buFontTx/>
              <a:buNone/>
            </a:pPr>
            <a:r>
              <a:rPr lang="en-US" sz="2400" dirty="0" smtClean="0">
                <a:solidFill>
                  <a:srgbClr val="0066FF"/>
                </a:solidFill>
                <a:ea typeface="MS Mincho" pitchFamily="49" charset="-128"/>
              </a:rPr>
              <a:t>void put(</a:t>
            </a:r>
            <a:r>
              <a:rPr lang="en-US" sz="2400" dirty="0" err="1" smtClean="0">
                <a:solidFill>
                  <a:srgbClr val="0066FF"/>
                </a:solidFill>
                <a:ea typeface="MS Mincho" pitchFamily="49" charset="-128"/>
              </a:rPr>
              <a:t>maxBuffer</a:t>
            </a:r>
            <a:r>
              <a:rPr lang="en-US" sz="2400" dirty="0" smtClean="0">
                <a:solidFill>
                  <a:srgbClr val="0066FF"/>
                </a:solidFill>
                <a:ea typeface="MS Mincho" pitchFamily="49" charset="-128"/>
              </a:rPr>
              <a:t>: b, </a:t>
            </a:r>
            <a:r>
              <a:rPr lang="en-US" sz="2400" dirty="0" err="1" smtClean="0">
                <a:solidFill>
                  <a:srgbClr val="0066FF"/>
                </a:solidFill>
                <a:ea typeface="MS Mincho" pitchFamily="49" charset="-128"/>
              </a:rPr>
              <a:t>itemType</a:t>
            </a:r>
            <a:r>
              <a:rPr lang="en-US" sz="2400" dirty="0" smtClean="0">
                <a:solidFill>
                  <a:srgbClr val="0066FF"/>
                </a:solidFill>
                <a:ea typeface="MS Mincho" pitchFamily="49" charset="-128"/>
              </a:rPr>
              <a:t> x)</a:t>
            </a:r>
          </a:p>
          <a:p>
            <a:pPr lvl="2" eaLnBrk="1" hangingPunct="1">
              <a:lnSpc>
                <a:spcPct val="110000"/>
              </a:lnSpc>
              <a:buFontTx/>
              <a:buNone/>
            </a:pPr>
            <a:r>
              <a:rPr lang="en-US" dirty="0" err="1" smtClean="0">
                <a:solidFill>
                  <a:srgbClr val="0066FF"/>
                </a:solidFill>
                <a:ea typeface="MS Mincho" pitchFamily="49" charset="-128"/>
              </a:rPr>
              <a:t>BufferManager.put</a:t>
            </a:r>
            <a:r>
              <a:rPr lang="en-US" dirty="0" smtClean="0">
                <a:solidFill>
                  <a:srgbClr val="0066FF"/>
                </a:solidFill>
                <a:ea typeface="MS Mincho" pitchFamily="49" charset="-128"/>
              </a:rPr>
              <a:t>(</a:t>
            </a:r>
            <a:r>
              <a:rPr lang="en-US" dirty="0" err="1" smtClean="0">
                <a:solidFill>
                  <a:srgbClr val="0066FF"/>
                </a:solidFill>
                <a:ea typeface="MS Mincho" pitchFamily="49" charset="-128"/>
              </a:rPr>
              <a:t>b,x</a:t>
            </a:r>
            <a:r>
              <a:rPr lang="en-US" dirty="0" smtClean="0">
                <a:solidFill>
                  <a:srgbClr val="0066FF"/>
                </a:solidFill>
                <a:ea typeface="MS Mincho" pitchFamily="49" charset="-128"/>
              </a:rPr>
              <a:t>); </a:t>
            </a:r>
            <a:r>
              <a:rPr lang="en-US" dirty="0" err="1" smtClean="0">
                <a:solidFill>
                  <a:srgbClr val="0066FF"/>
                </a:solidFill>
                <a:ea typeface="MS Mincho" pitchFamily="49" charset="-128"/>
              </a:rPr>
              <a:t>b^.max</a:t>
            </a:r>
            <a:r>
              <a:rPr lang="en-US" dirty="0" smtClean="0">
                <a:solidFill>
                  <a:srgbClr val="0066FF"/>
                </a:solidFill>
                <a:ea typeface="MS Mincho" pitchFamily="49" charset="-128"/>
              </a:rPr>
              <a:t> := .. END put</a:t>
            </a:r>
          </a:p>
          <a:p>
            <a:pPr lvl="1" eaLnBrk="1" hangingPunct="1">
              <a:lnSpc>
                <a:spcPct val="110000"/>
              </a:lnSpc>
              <a:buFontTx/>
              <a:buNone/>
            </a:pPr>
            <a:r>
              <a:rPr lang="en-US" sz="2400" dirty="0" smtClean="0">
                <a:solidFill>
                  <a:srgbClr val="0066FF"/>
                </a:solidFill>
                <a:latin typeface="Tahoma" pitchFamily="34" charset="0"/>
                <a:ea typeface="MS Mincho" pitchFamily="49" charset="-128"/>
              </a:rPr>
              <a:t>…</a:t>
            </a:r>
            <a:endParaRPr lang="en-US" sz="2400" dirty="0" smtClean="0">
              <a:solidFill>
                <a:srgbClr val="0066FF"/>
              </a:solidFill>
              <a:ea typeface="MS Mincho" pitchFamily="49" charset="-128"/>
            </a:endParaRPr>
          </a:p>
        </p:txBody>
      </p:sp>
      <p:sp>
        <p:nvSpPr>
          <p:cNvPr id="2" name="Title 1"/>
          <p:cNvSpPr>
            <a:spLocks noGrp="1"/>
          </p:cNvSpPr>
          <p:nvPr>
            <p:ph type="title"/>
          </p:nvPr>
        </p:nvSpPr>
        <p:spPr/>
        <p:txBody>
          <a:bodyPr>
            <a:normAutofit fontScale="90000"/>
          </a:bodyPr>
          <a:lstStyle/>
          <a:p>
            <a:r>
              <a:rPr lang="en-US" sz="4400" dirty="0" smtClean="0">
                <a:ea typeface="MS Mincho" pitchFamily="49" charset="-128"/>
              </a:rPr>
              <a:t>Oberon*:  </a:t>
            </a:r>
            <a:r>
              <a:rPr lang="en-US" sz="4400" dirty="0">
                <a:ea typeface="MS Mincho" pitchFamily="49" charset="-128"/>
              </a:rPr>
              <a:t>modules + type </a:t>
            </a:r>
            <a:r>
              <a:rPr lang="en-US" sz="4400" dirty="0" smtClean="0">
                <a:ea typeface="MS Mincho" pitchFamily="49" charset="-128"/>
              </a:rPr>
              <a:t>extensions</a:t>
            </a:r>
            <a:endParaRPr lang="en-US" dirty="0"/>
          </a:p>
        </p:txBody>
      </p:sp>
      <p:sp>
        <p:nvSpPr>
          <p:cNvPr id="3" name="TextBox 2"/>
          <p:cNvSpPr txBox="1"/>
          <p:nvPr/>
        </p:nvSpPr>
        <p:spPr>
          <a:xfrm>
            <a:off x="4876800" y="5862935"/>
            <a:ext cx="4191000" cy="923330"/>
          </a:xfrm>
          <a:prstGeom prst="rect">
            <a:avLst/>
          </a:prstGeom>
          <a:noFill/>
        </p:spPr>
        <p:txBody>
          <a:bodyPr wrap="square" rtlCol="0">
            <a:spAutoFit/>
          </a:bodyPr>
          <a:lstStyle/>
          <a:p>
            <a:r>
              <a:rPr lang="en-US" dirty="0" smtClean="0"/>
              <a:t>*Oberon was designed by </a:t>
            </a:r>
            <a:r>
              <a:rPr lang="en-US" dirty="0" err="1" smtClean="0"/>
              <a:t>Niklaus</a:t>
            </a:r>
            <a:r>
              <a:rPr lang="en-US" dirty="0" smtClean="0"/>
              <a:t> Wirth in the 80s as a successor to Modula 2</a:t>
            </a:r>
            <a:endParaRPr lang="en-US"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idx="1"/>
          </p:nvPr>
        </p:nvSpPr>
        <p:spPr/>
        <p:txBody>
          <a:bodyPr>
            <a:normAutofit fontScale="92500" lnSpcReduction="10000"/>
          </a:bodyPr>
          <a:lstStyle/>
          <a:p>
            <a:pPr eaLnBrk="1" hangingPunct="1">
              <a:lnSpc>
                <a:spcPct val="110000"/>
              </a:lnSpc>
              <a:buFontTx/>
              <a:buNone/>
            </a:pPr>
            <a:r>
              <a:rPr lang="en-US" sz="2800" dirty="0" smtClean="0">
                <a:ea typeface="MS Mincho" pitchFamily="49" charset="-128"/>
              </a:rPr>
              <a:t>Oberon:  modules + type extensions</a:t>
            </a:r>
          </a:p>
          <a:p>
            <a:pPr lvl="1" eaLnBrk="1" hangingPunct="1">
              <a:lnSpc>
                <a:spcPct val="110000"/>
              </a:lnSpc>
              <a:buFontTx/>
              <a:buNone/>
            </a:pPr>
            <a:endParaRPr lang="en-US" sz="2000" dirty="0" smtClean="0">
              <a:ea typeface="MS Mincho" pitchFamily="49" charset="-128"/>
            </a:endParaRPr>
          </a:p>
          <a:p>
            <a:pPr lvl="1" eaLnBrk="1" hangingPunct="1">
              <a:lnSpc>
                <a:spcPct val="110000"/>
              </a:lnSpc>
              <a:buFontTx/>
              <a:buNone/>
            </a:pPr>
            <a:r>
              <a:rPr lang="en-US" sz="2400" dirty="0" err="1" smtClean="0">
                <a:solidFill>
                  <a:srgbClr val="0066FF"/>
                </a:solidFill>
                <a:ea typeface="MS Mincho" pitchFamily="49" charset="-128"/>
              </a:rPr>
              <a:t>maxBuffer</a:t>
            </a:r>
            <a:r>
              <a:rPr lang="en-US" sz="2400" dirty="0" smtClean="0">
                <a:solidFill>
                  <a:srgbClr val="0066FF"/>
                </a:solidFill>
                <a:ea typeface="MS Mincho" pitchFamily="49" charset="-128"/>
              </a:rPr>
              <a:t> = POINTER TO </a:t>
            </a:r>
            <a:r>
              <a:rPr lang="en-US" sz="2400" dirty="0" err="1" smtClean="0">
                <a:solidFill>
                  <a:srgbClr val="0066FF"/>
                </a:solidFill>
                <a:ea typeface="MS Mincho" pitchFamily="49" charset="-128"/>
              </a:rPr>
              <a:t>maxBuffeDesc</a:t>
            </a:r>
            <a:r>
              <a:rPr lang="en-US" sz="2400" dirty="0" smtClean="0">
                <a:solidFill>
                  <a:srgbClr val="0066FF"/>
                </a:solidFill>
                <a:ea typeface="MS Mincho" pitchFamily="49" charset="-128"/>
              </a:rPr>
              <a:t>;</a:t>
            </a:r>
          </a:p>
          <a:p>
            <a:pPr lvl="1" eaLnBrk="1" hangingPunct="1">
              <a:lnSpc>
                <a:spcPct val="110000"/>
              </a:lnSpc>
              <a:buFontTx/>
              <a:buNone/>
            </a:pPr>
            <a:r>
              <a:rPr lang="en-US" sz="2400" dirty="0" err="1" smtClean="0">
                <a:solidFill>
                  <a:srgbClr val="0066FF"/>
                </a:solidFill>
                <a:ea typeface="MS Mincho" pitchFamily="49" charset="-128"/>
              </a:rPr>
              <a:t>maxBufferDesc</a:t>
            </a:r>
            <a:r>
              <a:rPr lang="en-US" sz="2400" dirty="0" smtClean="0">
                <a:solidFill>
                  <a:srgbClr val="0066FF"/>
                </a:solidFill>
                <a:ea typeface="MS Mincho" pitchFamily="49" charset="-128"/>
              </a:rPr>
              <a:t> = RECORD </a:t>
            </a:r>
            <a:r>
              <a:rPr lang="en-US" sz="2400" dirty="0" smtClean="0">
                <a:solidFill>
                  <a:srgbClr val="FF0066"/>
                </a:solidFill>
                <a:ea typeface="MS Mincho" pitchFamily="49" charset="-128"/>
              </a:rPr>
              <a:t>(</a:t>
            </a:r>
            <a:r>
              <a:rPr lang="en-US" sz="2400" dirty="0" err="1" smtClean="0">
                <a:solidFill>
                  <a:srgbClr val="FF0066"/>
                </a:solidFill>
                <a:ea typeface="MS Mincho" pitchFamily="49" charset="-128"/>
              </a:rPr>
              <a:t>BufferDesc</a:t>
            </a:r>
            <a:r>
              <a:rPr lang="en-US" sz="2400" dirty="0" smtClean="0">
                <a:solidFill>
                  <a:srgbClr val="FF0066"/>
                </a:solidFill>
                <a:ea typeface="MS Mincho" pitchFamily="49" charset="-128"/>
              </a:rPr>
              <a:t>)</a:t>
            </a:r>
          </a:p>
          <a:p>
            <a:pPr lvl="1" eaLnBrk="1" hangingPunct="1">
              <a:lnSpc>
                <a:spcPct val="110000"/>
              </a:lnSpc>
              <a:buFontTx/>
              <a:buNone/>
            </a:pPr>
            <a:r>
              <a:rPr lang="en-US" sz="2400" dirty="0" smtClean="0">
                <a:solidFill>
                  <a:srgbClr val="0066FF"/>
                </a:solidFill>
                <a:ea typeface="MS Mincho" pitchFamily="49" charset="-128"/>
              </a:rPr>
              <a:t>                      </a:t>
            </a:r>
            <a:r>
              <a:rPr lang="en-US" sz="2400" dirty="0" err="1" smtClean="0">
                <a:solidFill>
                  <a:srgbClr val="0066FF"/>
                </a:solidFill>
                <a:ea typeface="MS Mincho" pitchFamily="49" charset="-128"/>
              </a:rPr>
              <a:t>int</a:t>
            </a:r>
            <a:r>
              <a:rPr lang="en-US" sz="2400" dirty="0" smtClean="0">
                <a:solidFill>
                  <a:srgbClr val="0066FF"/>
                </a:solidFill>
                <a:ea typeface="MS Mincho" pitchFamily="49" charset="-128"/>
              </a:rPr>
              <a:t> max </a:t>
            </a:r>
          </a:p>
          <a:p>
            <a:pPr lvl="1" eaLnBrk="1" hangingPunct="1">
              <a:lnSpc>
                <a:spcPct val="110000"/>
              </a:lnSpc>
              <a:buFontTx/>
              <a:buNone/>
            </a:pPr>
            <a:r>
              <a:rPr lang="en-US" sz="2400" dirty="0" smtClean="0">
                <a:solidFill>
                  <a:srgbClr val="0066FF"/>
                </a:solidFill>
                <a:ea typeface="MS Mincho" pitchFamily="49" charset="-128"/>
              </a:rPr>
              <a:t>                      END</a:t>
            </a:r>
          </a:p>
          <a:p>
            <a:pPr lvl="1" eaLnBrk="1" hangingPunct="1">
              <a:lnSpc>
                <a:spcPct val="110000"/>
              </a:lnSpc>
              <a:buFontTx/>
              <a:buNone/>
            </a:pPr>
            <a:r>
              <a:rPr lang="en-US" sz="2400" dirty="0" smtClean="0">
                <a:solidFill>
                  <a:srgbClr val="0066FF"/>
                </a:solidFill>
                <a:ea typeface="MS Mincho" pitchFamily="49" charset="-128"/>
              </a:rPr>
              <a:t>void init(</a:t>
            </a:r>
            <a:r>
              <a:rPr lang="en-US" sz="2400" dirty="0" err="1" smtClean="0">
                <a:solidFill>
                  <a:srgbClr val="0066FF"/>
                </a:solidFill>
                <a:ea typeface="MS Mincho" pitchFamily="49" charset="-128"/>
              </a:rPr>
              <a:t>maxBuffer</a:t>
            </a:r>
            <a:r>
              <a:rPr lang="en-US" sz="2400" dirty="0" smtClean="0">
                <a:solidFill>
                  <a:srgbClr val="0066FF"/>
                </a:solidFill>
                <a:ea typeface="MS Mincho" pitchFamily="49" charset="-128"/>
              </a:rPr>
              <a:t>: b); </a:t>
            </a:r>
          </a:p>
          <a:p>
            <a:pPr lvl="2" eaLnBrk="1" hangingPunct="1">
              <a:lnSpc>
                <a:spcPct val="110000"/>
              </a:lnSpc>
              <a:buFontTx/>
              <a:buNone/>
            </a:pPr>
            <a:r>
              <a:rPr lang="en-US" dirty="0" smtClean="0">
                <a:solidFill>
                  <a:srgbClr val="0066FF"/>
                </a:solidFill>
                <a:ea typeface="MS Mincho" pitchFamily="49" charset="-128"/>
              </a:rPr>
              <a:t>BEGIN </a:t>
            </a:r>
            <a:r>
              <a:rPr lang="en-US" dirty="0" err="1" smtClean="0">
                <a:solidFill>
                  <a:srgbClr val="0066FF"/>
                </a:solidFill>
                <a:ea typeface="MS Mincho" pitchFamily="49" charset="-128"/>
              </a:rPr>
              <a:t>BufferManager.init</a:t>
            </a:r>
            <a:r>
              <a:rPr lang="en-US" dirty="0" smtClean="0">
                <a:solidFill>
                  <a:srgbClr val="0066FF"/>
                </a:solidFill>
                <a:ea typeface="MS Mincho" pitchFamily="49" charset="-128"/>
              </a:rPr>
              <a:t>(b); </a:t>
            </a:r>
            <a:r>
              <a:rPr lang="en-US" dirty="0" err="1" smtClean="0">
                <a:solidFill>
                  <a:srgbClr val="0066FF"/>
                </a:solidFill>
                <a:ea typeface="MS Mincho" pitchFamily="49" charset="-128"/>
              </a:rPr>
              <a:t>b^.max</a:t>
            </a:r>
            <a:r>
              <a:rPr lang="en-US" dirty="0" smtClean="0">
                <a:solidFill>
                  <a:srgbClr val="0066FF"/>
                </a:solidFill>
                <a:ea typeface="MS Mincho" pitchFamily="49" charset="-128"/>
              </a:rPr>
              <a:t> = 0 END init;</a:t>
            </a:r>
          </a:p>
          <a:p>
            <a:pPr lvl="2" eaLnBrk="1" hangingPunct="1">
              <a:lnSpc>
                <a:spcPct val="110000"/>
              </a:lnSpc>
              <a:buFontTx/>
              <a:buNone/>
            </a:pPr>
            <a:endParaRPr lang="en-US" dirty="0" smtClean="0">
              <a:solidFill>
                <a:srgbClr val="0066FF"/>
              </a:solidFill>
              <a:ea typeface="MS Mincho" pitchFamily="49" charset="-128"/>
            </a:endParaRPr>
          </a:p>
          <a:p>
            <a:pPr lvl="1" eaLnBrk="1" hangingPunct="1">
              <a:lnSpc>
                <a:spcPct val="110000"/>
              </a:lnSpc>
              <a:buFontTx/>
              <a:buNone/>
            </a:pPr>
            <a:r>
              <a:rPr lang="en-US" sz="2400" dirty="0" smtClean="0">
                <a:solidFill>
                  <a:srgbClr val="0066FF"/>
                </a:solidFill>
                <a:ea typeface="MS Mincho" pitchFamily="49" charset="-128"/>
              </a:rPr>
              <a:t>void put(</a:t>
            </a:r>
            <a:r>
              <a:rPr lang="en-US" sz="2400" dirty="0" err="1" smtClean="0">
                <a:solidFill>
                  <a:srgbClr val="0066FF"/>
                </a:solidFill>
                <a:ea typeface="MS Mincho" pitchFamily="49" charset="-128"/>
              </a:rPr>
              <a:t>maxBuffer</a:t>
            </a:r>
            <a:r>
              <a:rPr lang="en-US" sz="2400" dirty="0" smtClean="0">
                <a:solidFill>
                  <a:srgbClr val="0066FF"/>
                </a:solidFill>
                <a:ea typeface="MS Mincho" pitchFamily="49" charset="-128"/>
              </a:rPr>
              <a:t>: b, </a:t>
            </a:r>
            <a:r>
              <a:rPr lang="en-US" sz="2400" dirty="0" err="1" smtClean="0">
                <a:solidFill>
                  <a:srgbClr val="0066FF"/>
                </a:solidFill>
                <a:ea typeface="MS Mincho" pitchFamily="49" charset="-128"/>
              </a:rPr>
              <a:t>itemType</a:t>
            </a:r>
            <a:r>
              <a:rPr lang="en-US" sz="2400" dirty="0" smtClean="0">
                <a:solidFill>
                  <a:srgbClr val="0066FF"/>
                </a:solidFill>
                <a:ea typeface="MS Mincho" pitchFamily="49" charset="-128"/>
              </a:rPr>
              <a:t> x)</a:t>
            </a:r>
          </a:p>
          <a:p>
            <a:pPr lvl="2" eaLnBrk="1" hangingPunct="1">
              <a:lnSpc>
                <a:spcPct val="110000"/>
              </a:lnSpc>
              <a:buFontTx/>
              <a:buNone/>
            </a:pPr>
            <a:r>
              <a:rPr lang="en-US" dirty="0" err="1" smtClean="0">
                <a:solidFill>
                  <a:srgbClr val="0066FF"/>
                </a:solidFill>
                <a:ea typeface="MS Mincho" pitchFamily="49" charset="-128"/>
              </a:rPr>
              <a:t>BufferManager.put</a:t>
            </a:r>
            <a:r>
              <a:rPr lang="en-US" dirty="0" smtClean="0">
                <a:solidFill>
                  <a:srgbClr val="0066FF"/>
                </a:solidFill>
                <a:ea typeface="MS Mincho" pitchFamily="49" charset="-128"/>
              </a:rPr>
              <a:t>(</a:t>
            </a:r>
            <a:r>
              <a:rPr lang="en-US" dirty="0" err="1" smtClean="0">
                <a:solidFill>
                  <a:srgbClr val="0066FF"/>
                </a:solidFill>
                <a:ea typeface="MS Mincho" pitchFamily="49" charset="-128"/>
              </a:rPr>
              <a:t>b,x</a:t>
            </a:r>
            <a:r>
              <a:rPr lang="en-US" dirty="0" smtClean="0">
                <a:solidFill>
                  <a:srgbClr val="0066FF"/>
                </a:solidFill>
                <a:ea typeface="MS Mincho" pitchFamily="49" charset="-128"/>
              </a:rPr>
              <a:t>); </a:t>
            </a:r>
            <a:r>
              <a:rPr lang="en-US" dirty="0" err="1" smtClean="0">
                <a:solidFill>
                  <a:srgbClr val="0066FF"/>
                </a:solidFill>
                <a:ea typeface="MS Mincho" pitchFamily="49" charset="-128"/>
              </a:rPr>
              <a:t>b^.max</a:t>
            </a:r>
            <a:r>
              <a:rPr lang="en-US" dirty="0" smtClean="0">
                <a:solidFill>
                  <a:srgbClr val="0066FF"/>
                </a:solidFill>
                <a:ea typeface="MS Mincho" pitchFamily="49" charset="-128"/>
              </a:rPr>
              <a:t> := .. END put</a:t>
            </a:r>
          </a:p>
          <a:p>
            <a:pPr lvl="1" eaLnBrk="1" hangingPunct="1">
              <a:lnSpc>
                <a:spcPct val="110000"/>
              </a:lnSpc>
              <a:buFontTx/>
              <a:buNone/>
            </a:pPr>
            <a:r>
              <a:rPr lang="en-US" sz="2400" dirty="0" smtClean="0">
                <a:solidFill>
                  <a:srgbClr val="0066FF"/>
                </a:solidFill>
                <a:latin typeface="Tahoma" pitchFamily="34" charset="0"/>
                <a:ea typeface="MS Mincho" pitchFamily="49" charset="-128"/>
              </a:rPr>
              <a:t>…</a:t>
            </a:r>
            <a:endParaRPr lang="en-US" sz="2400" dirty="0" smtClean="0">
              <a:solidFill>
                <a:srgbClr val="0066FF"/>
              </a:solidFill>
              <a:ea typeface="MS Mincho" pitchFamily="49" charset="-128"/>
            </a:endParaRPr>
          </a:p>
        </p:txBody>
      </p:sp>
      <p:sp>
        <p:nvSpPr>
          <p:cNvPr id="2" name="Title 1"/>
          <p:cNvSpPr>
            <a:spLocks noGrp="1"/>
          </p:cNvSpPr>
          <p:nvPr>
            <p:ph type="title"/>
          </p:nvPr>
        </p:nvSpPr>
        <p:spPr/>
        <p:txBody>
          <a:bodyPr/>
          <a:lstStyle/>
          <a:p>
            <a:r>
              <a:rPr lang="en-US" dirty="0" smtClean="0"/>
              <a:t>Type extension</a:t>
            </a:r>
            <a:endParaRPr lang="en-US" dirty="0"/>
          </a:p>
        </p:txBody>
      </p:sp>
      <p:sp>
        <p:nvSpPr>
          <p:cNvPr id="11267" name="AutoShape 3"/>
          <p:cNvSpPr>
            <a:spLocks noChangeArrowheads="1"/>
          </p:cNvSpPr>
          <p:nvPr/>
        </p:nvSpPr>
        <p:spPr bwMode="auto">
          <a:xfrm>
            <a:off x="6248400" y="3276600"/>
            <a:ext cx="2667000" cy="2514600"/>
          </a:xfrm>
          <a:prstGeom prst="wedgeRoundRectCallout">
            <a:avLst>
              <a:gd name="adj1" fmla="val -74825"/>
              <a:gd name="adj2" fmla="val -57164"/>
              <a:gd name="adj3" fmla="val 16667"/>
            </a:avLst>
          </a:prstGeom>
          <a:solidFill>
            <a:schemeClr val="accent1"/>
          </a:solidFill>
          <a:ln w="9525">
            <a:solidFill>
              <a:schemeClr val="tx1"/>
            </a:solidFill>
            <a:miter lim="800000"/>
            <a:headEnd/>
            <a:tailEnd/>
          </a:ln>
        </p:spPr>
        <p:txBody>
          <a:bodyPr/>
          <a:lstStyle/>
          <a:p>
            <a:r>
              <a:rPr lang="en-US" sz="2800" dirty="0"/>
              <a:t>This record extends </a:t>
            </a:r>
            <a:r>
              <a:rPr lang="en-US" sz="2800" dirty="0" err="1"/>
              <a:t>BufferDesc</a:t>
            </a:r>
            <a:r>
              <a:rPr lang="en-US" sz="2800" dirty="0"/>
              <a:t> by adding a new field, </a:t>
            </a:r>
            <a:r>
              <a:rPr lang="en-US" sz="2800" dirty="0">
                <a:solidFill>
                  <a:srgbClr val="0066FF"/>
                </a:solidFill>
              </a:rPr>
              <a:t>max</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idx="1"/>
          </p:nvPr>
        </p:nvSpPr>
        <p:spPr/>
        <p:txBody>
          <a:bodyPr>
            <a:normAutofit fontScale="92500" lnSpcReduction="10000"/>
          </a:bodyPr>
          <a:lstStyle/>
          <a:p>
            <a:pPr eaLnBrk="1" hangingPunct="1">
              <a:lnSpc>
                <a:spcPct val="110000"/>
              </a:lnSpc>
              <a:buFontTx/>
              <a:buNone/>
            </a:pPr>
            <a:r>
              <a:rPr lang="en-US" sz="2800" smtClean="0">
                <a:ea typeface="MS Mincho" pitchFamily="49" charset="-128"/>
              </a:rPr>
              <a:t>Oberon:  modules + type extensions</a:t>
            </a:r>
          </a:p>
          <a:p>
            <a:pPr lvl="1" eaLnBrk="1" hangingPunct="1">
              <a:lnSpc>
                <a:spcPct val="110000"/>
              </a:lnSpc>
              <a:buFontTx/>
              <a:buNone/>
            </a:pPr>
            <a:endParaRPr lang="en-US" sz="2000" smtClean="0">
              <a:ea typeface="MS Mincho" pitchFamily="49" charset="-128"/>
            </a:endParaRPr>
          </a:p>
          <a:p>
            <a:pPr lvl="1" eaLnBrk="1" hangingPunct="1">
              <a:lnSpc>
                <a:spcPct val="110000"/>
              </a:lnSpc>
              <a:buFontTx/>
              <a:buNone/>
            </a:pPr>
            <a:r>
              <a:rPr lang="en-US" sz="2400" smtClean="0">
                <a:solidFill>
                  <a:srgbClr val="0066FF"/>
                </a:solidFill>
                <a:ea typeface="MS Mincho" pitchFamily="49" charset="-128"/>
              </a:rPr>
              <a:t>maxBuffer = POINTER TO maxBuffeDesc;</a:t>
            </a:r>
          </a:p>
          <a:p>
            <a:pPr lvl="1" eaLnBrk="1" hangingPunct="1">
              <a:lnSpc>
                <a:spcPct val="110000"/>
              </a:lnSpc>
              <a:buFontTx/>
              <a:buNone/>
            </a:pPr>
            <a:r>
              <a:rPr lang="en-US" sz="2400" smtClean="0">
                <a:solidFill>
                  <a:srgbClr val="0066FF"/>
                </a:solidFill>
                <a:ea typeface="MS Mincho" pitchFamily="49" charset="-128"/>
              </a:rPr>
              <a:t>maxBufferDesc = RECORD </a:t>
            </a:r>
            <a:r>
              <a:rPr lang="en-US" sz="2400" smtClean="0">
                <a:solidFill>
                  <a:srgbClr val="FF0066"/>
                </a:solidFill>
                <a:ea typeface="MS Mincho" pitchFamily="49" charset="-128"/>
              </a:rPr>
              <a:t>(BufferDesc)</a:t>
            </a:r>
          </a:p>
          <a:p>
            <a:pPr lvl="1" eaLnBrk="1" hangingPunct="1">
              <a:lnSpc>
                <a:spcPct val="110000"/>
              </a:lnSpc>
              <a:buFontTx/>
              <a:buNone/>
            </a:pPr>
            <a:r>
              <a:rPr lang="en-US" sz="2400" smtClean="0">
                <a:solidFill>
                  <a:srgbClr val="0066FF"/>
                </a:solidFill>
                <a:ea typeface="MS Mincho" pitchFamily="49" charset="-128"/>
              </a:rPr>
              <a:t>                      int max </a:t>
            </a:r>
          </a:p>
          <a:p>
            <a:pPr lvl="1" eaLnBrk="1" hangingPunct="1">
              <a:lnSpc>
                <a:spcPct val="110000"/>
              </a:lnSpc>
              <a:buFontTx/>
              <a:buNone/>
            </a:pPr>
            <a:r>
              <a:rPr lang="en-US" sz="2400" smtClean="0">
                <a:solidFill>
                  <a:srgbClr val="0066FF"/>
                </a:solidFill>
                <a:ea typeface="MS Mincho" pitchFamily="49" charset="-128"/>
              </a:rPr>
              <a:t>                      END</a:t>
            </a:r>
          </a:p>
          <a:p>
            <a:pPr lvl="1" eaLnBrk="1" hangingPunct="1">
              <a:lnSpc>
                <a:spcPct val="110000"/>
              </a:lnSpc>
              <a:buFontTx/>
              <a:buNone/>
            </a:pPr>
            <a:r>
              <a:rPr lang="en-US" sz="2400" smtClean="0">
                <a:solidFill>
                  <a:srgbClr val="0066FF"/>
                </a:solidFill>
                <a:ea typeface="MS Mincho" pitchFamily="49" charset="-128"/>
              </a:rPr>
              <a:t>void init(</a:t>
            </a:r>
            <a:r>
              <a:rPr lang="en-US" sz="2400" smtClean="0">
                <a:solidFill>
                  <a:srgbClr val="FF0066"/>
                </a:solidFill>
                <a:ea typeface="MS Mincho" pitchFamily="49" charset="-128"/>
              </a:rPr>
              <a:t>maxBuffer: b</a:t>
            </a:r>
            <a:r>
              <a:rPr lang="en-US" sz="2400" smtClean="0">
                <a:solidFill>
                  <a:srgbClr val="0066FF"/>
                </a:solidFill>
                <a:ea typeface="MS Mincho" pitchFamily="49" charset="-128"/>
              </a:rPr>
              <a:t>); </a:t>
            </a:r>
          </a:p>
          <a:p>
            <a:pPr lvl="2" eaLnBrk="1" hangingPunct="1">
              <a:lnSpc>
                <a:spcPct val="110000"/>
              </a:lnSpc>
              <a:buFontTx/>
              <a:buNone/>
            </a:pPr>
            <a:r>
              <a:rPr lang="en-US" smtClean="0">
                <a:solidFill>
                  <a:srgbClr val="0066FF"/>
                </a:solidFill>
                <a:ea typeface="MS Mincho" pitchFamily="49" charset="-128"/>
              </a:rPr>
              <a:t>BEGIN BufferManager.init(b); b^.max = 0 END init;</a:t>
            </a:r>
          </a:p>
          <a:p>
            <a:pPr lvl="2" eaLnBrk="1" hangingPunct="1">
              <a:lnSpc>
                <a:spcPct val="110000"/>
              </a:lnSpc>
              <a:buFontTx/>
              <a:buNone/>
            </a:pPr>
            <a:endParaRPr lang="en-US" smtClean="0">
              <a:solidFill>
                <a:srgbClr val="0066FF"/>
              </a:solidFill>
              <a:ea typeface="MS Mincho" pitchFamily="49" charset="-128"/>
            </a:endParaRPr>
          </a:p>
          <a:p>
            <a:pPr lvl="1" eaLnBrk="1" hangingPunct="1">
              <a:lnSpc>
                <a:spcPct val="110000"/>
              </a:lnSpc>
              <a:buFontTx/>
              <a:buNone/>
            </a:pPr>
            <a:r>
              <a:rPr lang="en-US" sz="2400" smtClean="0">
                <a:solidFill>
                  <a:srgbClr val="0066FF"/>
                </a:solidFill>
                <a:ea typeface="MS Mincho" pitchFamily="49" charset="-128"/>
              </a:rPr>
              <a:t>void put(</a:t>
            </a:r>
            <a:r>
              <a:rPr lang="en-US" sz="2400" smtClean="0">
                <a:solidFill>
                  <a:srgbClr val="FF0066"/>
                </a:solidFill>
                <a:ea typeface="MS Mincho" pitchFamily="49" charset="-128"/>
              </a:rPr>
              <a:t>maxBuffer: b</a:t>
            </a:r>
            <a:r>
              <a:rPr lang="en-US" sz="2400" smtClean="0">
                <a:solidFill>
                  <a:srgbClr val="0066FF"/>
                </a:solidFill>
                <a:ea typeface="MS Mincho" pitchFamily="49" charset="-128"/>
              </a:rPr>
              <a:t>, itemType x)</a:t>
            </a:r>
          </a:p>
          <a:p>
            <a:pPr lvl="2" eaLnBrk="1" hangingPunct="1">
              <a:lnSpc>
                <a:spcPct val="110000"/>
              </a:lnSpc>
              <a:buFontTx/>
              <a:buNone/>
            </a:pPr>
            <a:r>
              <a:rPr lang="en-US" smtClean="0">
                <a:solidFill>
                  <a:schemeClr val="hlink"/>
                </a:solidFill>
                <a:ea typeface="MS Mincho" pitchFamily="49" charset="-128"/>
              </a:rPr>
              <a:t>BufferManager.put(</a:t>
            </a:r>
            <a:r>
              <a:rPr lang="en-US" smtClean="0">
                <a:solidFill>
                  <a:srgbClr val="FF0066"/>
                </a:solidFill>
                <a:ea typeface="MS Mincho" pitchFamily="49" charset="-128"/>
              </a:rPr>
              <a:t>b</a:t>
            </a:r>
            <a:r>
              <a:rPr lang="en-US" smtClean="0">
                <a:solidFill>
                  <a:schemeClr val="hlink"/>
                </a:solidFill>
                <a:ea typeface="MS Mincho" pitchFamily="49" charset="-128"/>
              </a:rPr>
              <a:t>,x);</a:t>
            </a:r>
            <a:r>
              <a:rPr lang="en-US" smtClean="0">
                <a:solidFill>
                  <a:srgbClr val="0066FF"/>
                </a:solidFill>
                <a:ea typeface="MS Mincho" pitchFamily="49" charset="-128"/>
              </a:rPr>
              <a:t> b^.max := .. END put</a:t>
            </a:r>
          </a:p>
          <a:p>
            <a:pPr lvl="1" eaLnBrk="1" hangingPunct="1">
              <a:lnSpc>
                <a:spcPct val="110000"/>
              </a:lnSpc>
              <a:buFontTx/>
              <a:buNone/>
            </a:pPr>
            <a:r>
              <a:rPr lang="en-US" sz="2400" smtClean="0">
                <a:solidFill>
                  <a:srgbClr val="0066FF"/>
                </a:solidFill>
                <a:latin typeface="Tahoma" pitchFamily="34" charset="0"/>
                <a:ea typeface="MS Mincho" pitchFamily="49" charset="-128"/>
              </a:rPr>
              <a:t>…</a:t>
            </a:r>
            <a:endParaRPr lang="en-US" sz="2400" smtClean="0">
              <a:solidFill>
                <a:srgbClr val="0066FF"/>
              </a:solidFill>
              <a:ea typeface="MS Mincho" pitchFamily="49" charset="-128"/>
            </a:endParaRPr>
          </a:p>
        </p:txBody>
      </p:sp>
      <p:sp>
        <p:nvSpPr>
          <p:cNvPr id="2" name="Title 1"/>
          <p:cNvSpPr>
            <a:spLocks noGrp="1"/>
          </p:cNvSpPr>
          <p:nvPr>
            <p:ph type="title"/>
          </p:nvPr>
        </p:nvSpPr>
        <p:spPr/>
        <p:txBody>
          <a:bodyPr/>
          <a:lstStyle/>
          <a:p>
            <a:r>
              <a:rPr lang="en-US" dirty="0" smtClean="0"/>
              <a:t>Type compatibility </a:t>
            </a:r>
            <a:endParaRPr lang="en-US" dirty="0"/>
          </a:p>
        </p:txBody>
      </p:sp>
      <p:sp>
        <p:nvSpPr>
          <p:cNvPr id="12291" name="AutoShape 4"/>
          <p:cNvSpPr>
            <a:spLocks noChangeArrowheads="1"/>
          </p:cNvSpPr>
          <p:nvPr/>
        </p:nvSpPr>
        <p:spPr bwMode="auto">
          <a:xfrm>
            <a:off x="5867400" y="4876800"/>
            <a:ext cx="3276600" cy="1981200"/>
          </a:xfrm>
          <a:prstGeom prst="wedgeRoundRectCallout">
            <a:avLst>
              <a:gd name="adj1" fmla="val -57650"/>
              <a:gd name="adj2" fmla="val -36342"/>
              <a:gd name="adj3" fmla="val 16667"/>
            </a:avLst>
          </a:prstGeom>
          <a:solidFill>
            <a:schemeClr val="accent1"/>
          </a:solidFill>
          <a:ln w="9525">
            <a:solidFill>
              <a:schemeClr val="tx1"/>
            </a:solidFill>
            <a:miter lim="800000"/>
            <a:headEnd/>
            <a:tailEnd/>
          </a:ln>
        </p:spPr>
        <p:txBody>
          <a:bodyPr/>
          <a:lstStyle/>
          <a:p>
            <a:r>
              <a:rPr lang="en-US" sz="2800"/>
              <a:t>Can use a maxBuffer anywhere a Buffer is expected</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idx="1"/>
          </p:nvPr>
        </p:nvSpPr>
        <p:spPr/>
        <p:txBody>
          <a:bodyPr>
            <a:normAutofit/>
          </a:bodyPr>
          <a:lstStyle/>
          <a:p>
            <a:pPr lvl="1" eaLnBrk="1" hangingPunct="1">
              <a:lnSpc>
                <a:spcPct val="110000"/>
              </a:lnSpc>
              <a:buFontTx/>
              <a:buNone/>
            </a:pPr>
            <a:r>
              <a:rPr lang="en-US" sz="2000" dirty="0" smtClean="0">
                <a:ea typeface="MS Mincho" pitchFamily="49" charset="-128"/>
              </a:rPr>
              <a:t>MODULE </a:t>
            </a:r>
            <a:r>
              <a:rPr lang="en-US" sz="2000" dirty="0" err="1" smtClean="0">
                <a:ea typeface="MS Mincho" pitchFamily="49" charset="-128"/>
              </a:rPr>
              <a:t>MaxBufferManager</a:t>
            </a:r>
            <a:endParaRPr lang="en-US" sz="2000" dirty="0" smtClean="0">
              <a:ea typeface="MS Mincho" pitchFamily="49" charset="-128"/>
            </a:endParaRPr>
          </a:p>
          <a:p>
            <a:pPr lvl="1" eaLnBrk="1" hangingPunct="1">
              <a:lnSpc>
                <a:spcPct val="110000"/>
              </a:lnSpc>
              <a:buFontTx/>
              <a:buNone/>
            </a:pPr>
            <a:r>
              <a:rPr lang="en-US" sz="2000" dirty="0" err="1" smtClean="0">
                <a:ea typeface="MS Mincho" pitchFamily="49" charset="-128"/>
              </a:rPr>
              <a:t>maxBuffer</a:t>
            </a:r>
            <a:r>
              <a:rPr lang="en-US" sz="2000" dirty="0" smtClean="0">
                <a:ea typeface="MS Mincho" pitchFamily="49" charset="-128"/>
              </a:rPr>
              <a:t> = POINTER to </a:t>
            </a:r>
            <a:r>
              <a:rPr lang="en-US" sz="2000" dirty="0" err="1" smtClean="0">
                <a:ea typeface="MS Mincho" pitchFamily="49" charset="-128"/>
              </a:rPr>
              <a:t>maxBufferDesc</a:t>
            </a:r>
            <a:endParaRPr lang="en-US" sz="2000" dirty="0" smtClean="0">
              <a:ea typeface="MS Mincho" pitchFamily="49" charset="-128"/>
            </a:endParaRPr>
          </a:p>
          <a:p>
            <a:pPr lvl="1" eaLnBrk="1" hangingPunct="1">
              <a:lnSpc>
                <a:spcPct val="110000"/>
              </a:lnSpc>
              <a:buFontTx/>
              <a:buNone/>
            </a:pPr>
            <a:r>
              <a:rPr lang="en-US" sz="2000" dirty="0" err="1" smtClean="0">
                <a:ea typeface="MS Mincho" pitchFamily="49" charset="-128"/>
              </a:rPr>
              <a:t>maxBufferDesc</a:t>
            </a:r>
            <a:r>
              <a:rPr lang="en-US" sz="2000" dirty="0" smtClean="0">
                <a:ea typeface="MS Mincho" pitchFamily="49" charset="-128"/>
              </a:rPr>
              <a:t> = RECORD (</a:t>
            </a:r>
            <a:r>
              <a:rPr lang="en-US" sz="2000" dirty="0" err="1" smtClean="0">
                <a:solidFill>
                  <a:srgbClr val="0066FF"/>
                </a:solidFill>
                <a:ea typeface="MS Mincho" pitchFamily="49" charset="-128"/>
              </a:rPr>
              <a:t>BufferDesc</a:t>
            </a:r>
            <a:r>
              <a:rPr lang="en-US" sz="2000" dirty="0" smtClean="0">
                <a:solidFill>
                  <a:srgbClr val="0066FF"/>
                </a:solidFill>
                <a:ea typeface="MS Mincho" pitchFamily="49" charset="-128"/>
              </a:rPr>
              <a:t>)</a:t>
            </a:r>
            <a:r>
              <a:rPr lang="en-US" sz="2000" dirty="0" smtClean="0">
                <a:ea typeface="MS Mincho" pitchFamily="49" charset="-128"/>
              </a:rPr>
              <a:t>, </a:t>
            </a:r>
          </a:p>
          <a:p>
            <a:pPr lvl="1" eaLnBrk="1" hangingPunct="1">
              <a:lnSpc>
                <a:spcPct val="110000"/>
              </a:lnSpc>
              <a:buFontTx/>
              <a:buNone/>
            </a:pPr>
            <a:r>
              <a:rPr lang="en-US" sz="2000" dirty="0" smtClean="0">
                <a:ea typeface="MS Mincho" pitchFamily="49" charset="-128"/>
              </a:rPr>
              <a:t>                    </a:t>
            </a:r>
            <a:r>
              <a:rPr lang="en-US" sz="2000" dirty="0" err="1" smtClean="0">
                <a:ea typeface="MS Mincho" pitchFamily="49" charset="-128"/>
              </a:rPr>
              <a:t>int</a:t>
            </a:r>
            <a:r>
              <a:rPr lang="en-US" sz="2000" dirty="0" smtClean="0">
                <a:ea typeface="MS Mincho" pitchFamily="49" charset="-128"/>
              </a:rPr>
              <a:t> max </a:t>
            </a:r>
          </a:p>
          <a:p>
            <a:pPr lvl="4" eaLnBrk="1" hangingPunct="1">
              <a:lnSpc>
                <a:spcPct val="110000"/>
              </a:lnSpc>
              <a:buFontTx/>
              <a:buNone/>
            </a:pPr>
            <a:r>
              <a:rPr lang="en-US" dirty="0" smtClean="0">
                <a:ea typeface="MS Mincho" pitchFamily="49" charset="-128"/>
              </a:rPr>
              <a:t>void </a:t>
            </a:r>
            <a:r>
              <a:rPr lang="en-US" dirty="0" err="1" smtClean="0">
                <a:ea typeface="MS Mincho" pitchFamily="49" charset="-128"/>
              </a:rPr>
              <a:t>init</a:t>
            </a:r>
            <a:r>
              <a:rPr lang="en-US" dirty="0" smtClean="0">
                <a:ea typeface="MS Mincho" pitchFamily="49" charset="-128"/>
              </a:rPr>
              <a:t>() </a:t>
            </a:r>
          </a:p>
          <a:p>
            <a:pPr lvl="4" eaLnBrk="1" hangingPunct="1">
              <a:lnSpc>
                <a:spcPct val="110000"/>
              </a:lnSpc>
              <a:buFontTx/>
              <a:buNone/>
            </a:pPr>
            <a:r>
              <a:rPr lang="en-US" dirty="0" smtClean="0">
                <a:ea typeface="MS Mincho" pitchFamily="49" charset="-128"/>
              </a:rPr>
              <a:t>	</a:t>
            </a:r>
            <a:r>
              <a:rPr lang="en-US" dirty="0" err="1" smtClean="0">
                <a:solidFill>
                  <a:srgbClr val="0066FF"/>
                </a:solidFill>
                <a:ea typeface="MS Mincho" pitchFamily="49" charset="-128"/>
              </a:rPr>
              <a:t>super.init</a:t>
            </a:r>
            <a:r>
              <a:rPr lang="en-US" dirty="0" smtClean="0">
                <a:solidFill>
                  <a:srgbClr val="0066FF"/>
                </a:solidFill>
                <a:ea typeface="MS Mincho" pitchFamily="49" charset="-128"/>
              </a:rPr>
              <a:t>();</a:t>
            </a:r>
            <a:r>
              <a:rPr lang="en-US" dirty="0" smtClean="0">
                <a:ea typeface="MS Mincho" pitchFamily="49" charset="-128"/>
              </a:rPr>
              <a:t> </a:t>
            </a:r>
            <a:r>
              <a:rPr lang="en-US" dirty="0" err="1" smtClean="0">
                <a:ea typeface="MS Mincho" pitchFamily="49" charset="-128"/>
              </a:rPr>
              <a:t>b.max</a:t>
            </a:r>
            <a:r>
              <a:rPr lang="en-US" dirty="0" smtClean="0">
                <a:ea typeface="MS Mincho" pitchFamily="49" charset="-128"/>
              </a:rPr>
              <a:t> = 0 END </a:t>
            </a:r>
            <a:r>
              <a:rPr lang="en-US" dirty="0" err="1" smtClean="0">
                <a:ea typeface="MS Mincho" pitchFamily="49" charset="-128"/>
              </a:rPr>
              <a:t>init</a:t>
            </a:r>
            <a:endParaRPr lang="en-US" dirty="0" smtClean="0">
              <a:ea typeface="MS Mincho" pitchFamily="49" charset="-128"/>
            </a:endParaRPr>
          </a:p>
          <a:p>
            <a:pPr lvl="4" eaLnBrk="1" hangingPunct="1">
              <a:lnSpc>
                <a:spcPct val="110000"/>
              </a:lnSpc>
              <a:buFontTx/>
              <a:buNone/>
            </a:pPr>
            <a:r>
              <a:rPr lang="en-US" dirty="0" smtClean="0">
                <a:ea typeface="MS Mincho" pitchFamily="49" charset="-128"/>
              </a:rPr>
              <a:t>void put</a:t>
            </a:r>
            <a:r>
              <a:rPr lang="en-US" dirty="0" smtClean="0">
                <a:solidFill>
                  <a:srgbClr val="0066FF"/>
                </a:solidFill>
                <a:ea typeface="MS Mincho" pitchFamily="49" charset="-128"/>
              </a:rPr>
              <a:t>(</a:t>
            </a:r>
            <a:r>
              <a:rPr lang="en-US" dirty="0" smtClean="0">
                <a:ea typeface="MS Mincho" pitchFamily="49" charset="-128"/>
              </a:rPr>
              <a:t> </a:t>
            </a:r>
            <a:r>
              <a:rPr lang="en-US" dirty="0" err="1" smtClean="0">
                <a:ea typeface="MS Mincho" pitchFamily="49" charset="-128"/>
              </a:rPr>
              <a:t>itemType</a:t>
            </a:r>
            <a:r>
              <a:rPr lang="en-US" dirty="0" smtClean="0">
                <a:ea typeface="MS Mincho" pitchFamily="49" charset="-128"/>
              </a:rPr>
              <a:t> x)</a:t>
            </a:r>
          </a:p>
          <a:p>
            <a:pPr lvl="4" eaLnBrk="1" hangingPunct="1">
              <a:lnSpc>
                <a:spcPct val="110000"/>
              </a:lnSpc>
              <a:buFontTx/>
              <a:buNone/>
            </a:pPr>
            <a:r>
              <a:rPr lang="en-US" dirty="0" smtClean="0">
                <a:solidFill>
                  <a:srgbClr val="0066FF"/>
                </a:solidFill>
                <a:ea typeface="MS Mincho" pitchFamily="49" charset="-128"/>
              </a:rPr>
              <a:t>	</a:t>
            </a:r>
            <a:r>
              <a:rPr lang="en-US" dirty="0" err="1" smtClean="0">
                <a:solidFill>
                  <a:srgbClr val="0066FF"/>
                </a:solidFill>
                <a:ea typeface="MS Mincho" pitchFamily="49" charset="-128"/>
              </a:rPr>
              <a:t>super.put</a:t>
            </a:r>
            <a:r>
              <a:rPr lang="en-US" dirty="0" smtClean="0">
                <a:solidFill>
                  <a:srgbClr val="0066FF"/>
                </a:solidFill>
                <a:ea typeface="MS Mincho" pitchFamily="49" charset="-128"/>
              </a:rPr>
              <a:t>(x);</a:t>
            </a:r>
            <a:r>
              <a:rPr lang="en-US" dirty="0" smtClean="0">
                <a:ea typeface="MS Mincho" pitchFamily="49" charset="-128"/>
              </a:rPr>
              <a:t> </a:t>
            </a:r>
            <a:r>
              <a:rPr lang="en-US" dirty="0" err="1" smtClean="0">
                <a:ea typeface="MS Mincho" pitchFamily="49" charset="-128"/>
              </a:rPr>
              <a:t>b.max</a:t>
            </a:r>
            <a:r>
              <a:rPr lang="en-US" dirty="0" smtClean="0">
                <a:ea typeface="MS Mincho" pitchFamily="49" charset="-128"/>
              </a:rPr>
              <a:t> := .. END put</a:t>
            </a:r>
          </a:p>
          <a:p>
            <a:pPr lvl="4" eaLnBrk="1" hangingPunct="1">
              <a:lnSpc>
                <a:spcPct val="110000"/>
              </a:lnSpc>
              <a:buFontTx/>
              <a:buNone/>
            </a:pPr>
            <a:r>
              <a:rPr lang="en-US" dirty="0" err="1" smtClean="0">
                <a:ea typeface="MS Mincho" pitchFamily="49" charset="-128"/>
              </a:rPr>
              <a:t>itemType</a:t>
            </a:r>
            <a:r>
              <a:rPr lang="en-US" dirty="0" smtClean="0">
                <a:ea typeface="MS Mincho" pitchFamily="49" charset="-128"/>
              </a:rPr>
              <a:t> get</a:t>
            </a:r>
            <a:r>
              <a:rPr lang="en-US" dirty="0" smtClean="0">
                <a:solidFill>
                  <a:srgbClr val="0066FF"/>
                </a:solidFill>
                <a:ea typeface="MS Mincho" pitchFamily="49" charset="-128"/>
              </a:rPr>
              <a:t>(</a:t>
            </a:r>
            <a:r>
              <a:rPr lang="en-US" dirty="0" err="1" smtClean="0">
                <a:solidFill>
                  <a:srgbClr val="0066FF"/>
                </a:solidFill>
                <a:ea typeface="MS Mincho" pitchFamily="49" charset="-128"/>
              </a:rPr>
              <a:t>maxbuffer</a:t>
            </a:r>
            <a:r>
              <a:rPr lang="en-US" dirty="0" smtClean="0">
                <a:solidFill>
                  <a:srgbClr val="0066FF"/>
                </a:solidFill>
                <a:ea typeface="MS Mincho" pitchFamily="49" charset="-128"/>
              </a:rPr>
              <a:t>: b</a:t>
            </a:r>
            <a:r>
              <a:rPr lang="en-US" dirty="0" smtClean="0">
                <a:ea typeface="MS Mincho" pitchFamily="49" charset="-128"/>
              </a:rPr>
              <a:t>)</a:t>
            </a:r>
          </a:p>
          <a:p>
            <a:pPr lvl="4" eaLnBrk="1" hangingPunct="1">
              <a:lnSpc>
                <a:spcPct val="110000"/>
              </a:lnSpc>
              <a:buFontTx/>
              <a:buNone/>
            </a:pPr>
            <a:r>
              <a:rPr lang="en-US" dirty="0" smtClean="0">
                <a:ea typeface="MS Mincho" pitchFamily="49" charset="-128"/>
              </a:rPr>
              <a:t>END</a:t>
            </a:r>
          </a:p>
          <a:p>
            <a:pPr lvl="2" eaLnBrk="1" hangingPunct="1">
              <a:lnSpc>
                <a:spcPct val="110000"/>
              </a:lnSpc>
              <a:buFontTx/>
              <a:buNone/>
            </a:pPr>
            <a:r>
              <a:rPr lang="en-US" sz="2000" dirty="0" smtClean="0">
                <a:latin typeface="Tahoma" pitchFamily="34" charset="0"/>
                <a:ea typeface="MS Mincho" pitchFamily="49" charset="-128"/>
              </a:rPr>
              <a:t>…</a:t>
            </a:r>
            <a:endParaRPr lang="en-US" sz="2000" dirty="0" smtClean="0">
              <a:ea typeface="MS Mincho" pitchFamily="49" charset="-128"/>
            </a:endParaRPr>
          </a:p>
          <a:p>
            <a:pPr lvl="2" eaLnBrk="1" hangingPunct="1">
              <a:lnSpc>
                <a:spcPct val="110000"/>
              </a:lnSpc>
              <a:buFontTx/>
              <a:buNone/>
            </a:pPr>
            <a:r>
              <a:rPr lang="en-US" sz="2000" dirty="0" smtClean="0">
                <a:ea typeface="MS Mincho" pitchFamily="49" charset="-128"/>
              </a:rPr>
              <a:t>END</a:t>
            </a:r>
          </a:p>
        </p:txBody>
      </p:sp>
      <p:sp>
        <p:nvSpPr>
          <p:cNvPr id="2" name="Title 1"/>
          <p:cNvSpPr>
            <a:spLocks noGrp="1"/>
          </p:cNvSpPr>
          <p:nvPr>
            <p:ph type="title"/>
          </p:nvPr>
        </p:nvSpPr>
        <p:spPr/>
        <p:txBody>
          <a:bodyPr>
            <a:normAutofit fontScale="90000"/>
          </a:bodyPr>
          <a:lstStyle/>
          <a:p>
            <a:pPr lvl="1" algn="l" rtl="0">
              <a:spcBef>
                <a:spcPct val="0"/>
              </a:spcBef>
            </a:pPr>
            <a:r>
              <a:rPr lang="en-US" sz="3200" dirty="0" smtClean="0">
                <a:ea typeface="MS Mincho" pitchFamily="49" charset="-128"/>
              </a:rPr>
              <a:t>Oberon-2:  Oberon+ procedures bound to records</a:t>
            </a:r>
            <a:r>
              <a:rPr lang="en-US" sz="3600" dirty="0" smtClean="0">
                <a:ea typeface="MS Mincho" pitchFamily="49" charset="-128"/>
              </a:rPr>
              <a:t/>
            </a:r>
            <a:br>
              <a:rPr lang="en-US" sz="3600" dirty="0" smtClean="0">
                <a:ea typeface="MS Mincho" pitchFamily="49" charset="-128"/>
              </a:rPr>
            </a:br>
            <a:endParaRPr lang="en-US" dirty="0"/>
          </a:p>
        </p:txBody>
      </p:sp>
      <p:sp>
        <p:nvSpPr>
          <p:cNvPr id="13315" name="AutoShape 4"/>
          <p:cNvSpPr>
            <a:spLocks/>
          </p:cNvSpPr>
          <p:nvPr/>
        </p:nvSpPr>
        <p:spPr bwMode="auto">
          <a:xfrm>
            <a:off x="6248400" y="3124200"/>
            <a:ext cx="457200" cy="1676400"/>
          </a:xfrm>
          <a:prstGeom prst="rightBrace">
            <a:avLst>
              <a:gd name="adj1" fmla="val 30556"/>
              <a:gd name="adj2" fmla="val 50000"/>
            </a:avLst>
          </a:prstGeom>
          <a:noFill/>
          <a:ln w="9525">
            <a:solidFill>
              <a:schemeClr val="tx1"/>
            </a:solidFill>
            <a:round/>
            <a:headEnd/>
            <a:tailEnd/>
          </a:ln>
        </p:spPr>
        <p:txBody>
          <a:bodyPr wrap="none" anchor="ctr"/>
          <a:lstStyle/>
          <a:p>
            <a:endParaRPr lang="en-US"/>
          </a:p>
        </p:txBody>
      </p:sp>
      <p:sp>
        <p:nvSpPr>
          <p:cNvPr id="13316" name="Text Box 5"/>
          <p:cNvSpPr txBox="1">
            <a:spLocks noChangeArrowheads="1"/>
          </p:cNvSpPr>
          <p:nvPr/>
        </p:nvSpPr>
        <p:spPr bwMode="auto">
          <a:xfrm>
            <a:off x="6934200" y="2819400"/>
            <a:ext cx="1981200" cy="3389313"/>
          </a:xfrm>
          <a:prstGeom prst="rect">
            <a:avLst/>
          </a:prstGeom>
          <a:solidFill>
            <a:schemeClr val="accent1"/>
          </a:solidFill>
          <a:ln w="9525">
            <a:noFill/>
            <a:miter lim="800000"/>
            <a:headEnd/>
            <a:tailEnd/>
          </a:ln>
        </p:spPr>
        <p:txBody>
          <a:bodyPr>
            <a:spAutoFit/>
          </a:bodyPr>
          <a:lstStyle/>
          <a:p>
            <a:pPr>
              <a:spcBef>
                <a:spcPct val="50000"/>
              </a:spcBef>
              <a:buFontTx/>
              <a:buChar char="•"/>
            </a:pPr>
            <a:r>
              <a:rPr lang="en-US"/>
              <a:t>procedures (methods)  defined inside the record</a:t>
            </a:r>
          </a:p>
          <a:p>
            <a:pPr>
              <a:spcBef>
                <a:spcPct val="50000"/>
              </a:spcBef>
              <a:buFontTx/>
              <a:buChar char="•"/>
            </a:pPr>
            <a:r>
              <a:rPr lang="en-US"/>
              <a:t>invoke with target.name(…) instead of name(target,…)</a:t>
            </a:r>
          </a:p>
          <a:p>
            <a:pPr>
              <a:spcBef>
                <a:spcPct val="50000"/>
              </a:spcBef>
              <a:buFontTx/>
              <a:buChar char="•"/>
            </a:pPr>
            <a:r>
              <a:rPr lang="en-US"/>
              <a:t>Also can override methods in extensions</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idx="1"/>
          </p:nvPr>
        </p:nvSpPr>
        <p:spPr>
          <a:xfrm>
            <a:off x="457200" y="533400"/>
            <a:ext cx="8229600" cy="5592763"/>
          </a:xfrm>
        </p:spPr>
        <p:txBody>
          <a:bodyPr/>
          <a:lstStyle/>
          <a:p>
            <a:pPr eaLnBrk="1" hangingPunct="1"/>
            <a:r>
              <a:rPr lang="en-US" dirty="0" smtClean="0">
                <a:ea typeface="MS Mincho" pitchFamily="49" charset="-128"/>
              </a:rPr>
              <a:t>Objects add inheritance and dynamic method binding</a:t>
            </a:r>
          </a:p>
          <a:p>
            <a:pPr lvl="1" eaLnBrk="1" hangingPunct="1"/>
            <a:r>
              <a:rPr lang="en-US" dirty="0" err="1" smtClean="0">
                <a:ea typeface="MS Mincho" pitchFamily="49" charset="-128"/>
              </a:rPr>
              <a:t>Simula</a:t>
            </a:r>
            <a:r>
              <a:rPr lang="en-US" dirty="0" smtClean="0">
                <a:ea typeface="MS Mincho" pitchFamily="49" charset="-128"/>
              </a:rPr>
              <a:t> 67 introduced these, but didn't have data hiding</a:t>
            </a:r>
          </a:p>
          <a:p>
            <a:pPr lvl="1" eaLnBrk="1" hangingPunct="1"/>
            <a:r>
              <a:rPr lang="en-US" dirty="0" smtClean="0">
                <a:ea typeface="MS Mincho" pitchFamily="49" charset="-128"/>
              </a:rPr>
              <a:t>Inheritance allows functionality of existing classes to be extended</a:t>
            </a:r>
          </a:p>
          <a:p>
            <a:pPr lvl="1" eaLnBrk="1" hangingPunct="1">
              <a:buFontTx/>
              <a:buNone/>
            </a:pPr>
            <a:endParaRPr lang="en-US" dirty="0" smtClean="0">
              <a:ea typeface="MS Mincho" pitchFamily="49" charset="-128"/>
            </a:endParaRPr>
          </a:p>
          <a:p>
            <a:pPr eaLnBrk="1" hangingPunct="1"/>
            <a:r>
              <a:rPr lang="en-US" dirty="0" smtClean="0">
                <a:solidFill>
                  <a:srgbClr val="FF0000"/>
                </a:solidFill>
                <a:ea typeface="MS Mincho" pitchFamily="49" charset="-128"/>
              </a:rPr>
              <a:t>The 3 key factors in OO programming</a:t>
            </a:r>
          </a:p>
          <a:p>
            <a:pPr lvl="1" eaLnBrk="1" hangingPunct="1"/>
            <a:r>
              <a:rPr lang="en-US" dirty="0" smtClean="0">
                <a:solidFill>
                  <a:srgbClr val="FF0000"/>
                </a:solidFill>
                <a:ea typeface="MS Mincho" pitchFamily="49" charset="-128"/>
              </a:rPr>
              <a:t>Encapsulation (data hiding)</a:t>
            </a:r>
          </a:p>
          <a:p>
            <a:pPr lvl="1" eaLnBrk="1" hangingPunct="1"/>
            <a:r>
              <a:rPr lang="en-US" dirty="0" smtClean="0">
                <a:solidFill>
                  <a:srgbClr val="FF0000"/>
                </a:solidFill>
                <a:ea typeface="MS Mincho" pitchFamily="49" charset="-128"/>
              </a:rPr>
              <a:t>Inheritance</a:t>
            </a:r>
          </a:p>
          <a:p>
            <a:pPr lvl="1" eaLnBrk="1" hangingPunct="1"/>
            <a:r>
              <a:rPr lang="en-US" dirty="0" smtClean="0">
                <a:solidFill>
                  <a:srgbClr val="FF0000"/>
                </a:solidFill>
                <a:ea typeface="MS Mincho" pitchFamily="49" charset="-128"/>
              </a:rPr>
              <a:t>Dynamic method binding</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idx="1"/>
          </p:nvPr>
        </p:nvSpPr>
        <p:spPr>
          <a:xfrm>
            <a:off x="381000" y="304800"/>
            <a:ext cx="3886200" cy="6172200"/>
          </a:xfrm>
        </p:spPr>
        <p:txBody>
          <a:bodyPr>
            <a:normAutofit lnSpcReduction="10000"/>
          </a:bodyPr>
          <a:lstStyle/>
          <a:p>
            <a:pPr eaLnBrk="1" hangingPunct="1">
              <a:lnSpc>
                <a:spcPct val="90000"/>
              </a:lnSpc>
            </a:pPr>
            <a:r>
              <a:rPr lang="en-US" sz="2800" smtClean="0"/>
              <a:t>By deriving new classes from old ones, the programmer can create arbitrarily deep </a:t>
            </a:r>
            <a:r>
              <a:rPr lang="en-US" sz="2800" i="1" smtClean="0"/>
              <a:t>class hierarchies</a:t>
            </a:r>
            <a:r>
              <a:rPr lang="en-US" sz="2800" smtClean="0"/>
              <a:t>, with additional functionality at every level of the tree.</a:t>
            </a:r>
          </a:p>
          <a:p>
            <a:pPr eaLnBrk="1" hangingPunct="1">
              <a:lnSpc>
                <a:spcPct val="90000"/>
              </a:lnSpc>
            </a:pPr>
            <a:r>
              <a:rPr lang="en-US" sz="2800" smtClean="0"/>
              <a:t>The Smalltalk class hierarchy for Smalltalk has as many as seven levels of derivation</a:t>
            </a:r>
          </a:p>
          <a:p>
            <a:pPr eaLnBrk="1" hangingPunct="1">
              <a:lnSpc>
                <a:spcPct val="90000"/>
              </a:lnSpc>
            </a:pPr>
            <a:endParaRPr lang="en-US" sz="3600" smtClean="0">
              <a:ea typeface="MS Mincho" pitchFamily="49" charset="-128"/>
            </a:endParaRPr>
          </a:p>
        </p:txBody>
      </p:sp>
      <p:pic>
        <p:nvPicPr>
          <p:cNvPr id="15363" name="Picture 4" descr="Fig 9"/>
          <p:cNvPicPr>
            <a:picLocks noChangeAspect="1" noChangeArrowheads="1"/>
          </p:cNvPicPr>
          <p:nvPr/>
        </p:nvPicPr>
        <p:blipFill>
          <a:blip r:embed="rId2" cstate="print"/>
          <a:srcRect/>
          <a:stretch>
            <a:fillRect/>
          </a:stretch>
        </p:blipFill>
        <p:spPr bwMode="auto">
          <a:xfrm>
            <a:off x="4343400" y="609600"/>
            <a:ext cx="4402138" cy="55626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idx="1"/>
          </p:nvPr>
        </p:nvSpPr>
        <p:spPr/>
        <p:txBody>
          <a:bodyPr>
            <a:normAutofit fontScale="92500" lnSpcReduction="10000"/>
          </a:bodyPr>
          <a:lstStyle/>
          <a:p>
            <a:r>
              <a:rPr lang="en-US" sz="2800" dirty="0" smtClean="0">
                <a:ea typeface="MS Mincho" pitchFamily="49" charset="-128"/>
              </a:rPr>
              <a:t>Don</a:t>
            </a:r>
            <a:r>
              <a:rPr lang="en-US" sz="2800" dirty="0" smtClean="0">
                <a:latin typeface="Tahoma" pitchFamily="34" charset="0"/>
                <a:ea typeface="MS Mincho" pitchFamily="49" charset="-128"/>
              </a:rPr>
              <a:t>’</a:t>
            </a:r>
            <a:r>
              <a:rPr lang="en-US" sz="2800" dirty="0" smtClean="0">
                <a:ea typeface="MS Mincho" pitchFamily="49" charset="-128"/>
              </a:rPr>
              <a:t>t </a:t>
            </a:r>
            <a:r>
              <a:rPr lang="en-US" sz="2800" dirty="0" smtClean="0">
                <a:ea typeface="MS Mincho" pitchFamily="49" charset="-128"/>
              </a:rPr>
              <a:t>know at compile time </a:t>
            </a:r>
            <a:r>
              <a:rPr lang="en-US" sz="2800" dirty="0" smtClean="0">
                <a:ea typeface="MS Mincho" pitchFamily="49" charset="-128"/>
              </a:rPr>
              <a:t>exactly what </a:t>
            </a:r>
            <a:r>
              <a:rPr lang="en-US" sz="2800" dirty="0" smtClean="0">
                <a:ea typeface="MS Mincho" pitchFamily="49" charset="-128"/>
              </a:rPr>
              <a:t>type the object referred to will </a:t>
            </a:r>
            <a:r>
              <a:rPr lang="en-US" sz="2800" dirty="0" smtClean="0">
                <a:ea typeface="MS Mincho" pitchFamily="49" charset="-128"/>
              </a:rPr>
              <a:t>be</a:t>
            </a:r>
          </a:p>
          <a:p>
            <a:r>
              <a:rPr lang="en-US" sz="2800" dirty="0" smtClean="0">
                <a:ea typeface="MS Mincho" pitchFamily="49" charset="-128"/>
              </a:rPr>
              <a:t>But we do know it will be the declared class or a subclass of the declared class.</a:t>
            </a:r>
            <a:endParaRPr lang="en-US" sz="2800" dirty="0" smtClean="0">
              <a:ea typeface="MS Mincho" pitchFamily="49" charset="-128"/>
            </a:endParaRPr>
          </a:p>
          <a:p>
            <a:pPr lvl="1" eaLnBrk="1" hangingPunct="1">
              <a:buFontTx/>
              <a:buNone/>
            </a:pPr>
            <a:endParaRPr lang="en-US" sz="2400" dirty="0" smtClean="0">
              <a:ea typeface="MS Mincho" pitchFamily="49" charset="-128"/>
            </a:endParaRPr>
          </a:p>
          <a:p>
            <a:pPr lvl="2" eaLnBrk="1" hangingPunct="1">
              <a:buFontTx/>
              <a:buNone/>
            </a:pPr>
            <a:r>
              <a:rPr lang="en-US" dirty="0" smtClean="0">
                <a:ea typeface="MS Mincho" pitchFamily="49" charset="-128"/>
              </a:rPr>
              <a:t>class X{ void f(){print(</a:t>
            </a:r>
            <a:r>
              <a:rPr lang="en-US" dirty="0" smtClean="0">
                <a:latin typeface="Tahoma" pitchFamily="34" charset="0"/>
                <a:ea typeface="MS Mincho" pitchFamily="49" charset="-128"/>
              </a:rPr>
              <a:t>“</a:t>
            </a:r>
            <a:r>
              <a:rPr lang="en-US" dirty="0" smtClean="0">
                <a:ea typeface="MS Mincho" pitchFamily="49" charset="-128"/>
              </a:rPr>
              <a:t>this is X</a:t>
            </a:r>
            <a:r>
              <a:rPr lang="en-US" dirty="0" smtClean="0">
                <a:latin typeface="Tahoma" pitchFamily="34" charset="0"/>
                <a:ea typeface="MS Mincho" pitchFamily="49" charset="-128"/>
              </a:rPr>
              <a:t>”</a:t>
            </a:r>
            <a:r>
              <a:rPr lang="en-US" dirty="0" smtClean="0">
                <a:ea typeface="MS Mincho" pitchFamily="49" charset="-128"/>
              </a:rPr>
              <a:t>);}}</a:t>
            </a:r>
          </a:p>
          <a:p>
            <a:pPr lvl="2" eaLnBrk="1" hangingPunct="1">
              <a:buFontTx/>
              <a:buNone/>
            </a:pPr>
            <a:endParaRPr lang="en-US" dirty="0" smtClean="0">
              <a:ea typeface="MS Mincho" pitchFamily="49" charset="-128"/>
            </a:endParaRPr>
          </a:p>
          <a:p>
            <a:pPr lvl="2" eaLnBrk="1" hangingPunct="1">
              <a:buFontTx/>
              <a:buNone/>
            </a:pPr>
            <a:r>
              <a:rPr lang="en-US" dirty="0" smtClean="0">
                <a:ea typeface="MS Mincho" pitchFamily="49" charset="-128"/>
              </a:rPr>
              <a:t>class Y extends X</a:t>
            </a:r>
          </a:p>
          <a:p>
            <a:pPr lvl="2" eaLnBrk="1" hangingPunct="1">
              <a:buFontTx/>
              <a:buNone/>
            </a:pPr>
            <a:r>
              <a:rPr lang="en-US" dirty="0" smtClean="0">
                <a:ea typeface="MS Mincho" pitchFamily="49" charset="-128"/>
              </a:rPr>
              <a:t>{void f(){print (</a:t>
            </a:r>
            <a:r>
              <a:rPr lang="en-US" dirty="0" smtClean="0">
                <a:latin typeface="Tahoma" pitchFamily="34" charset="0"/>
                <a:ea typeface="MS Mincho" pitchFamily="49" charset="-128"/>
              </a:rPr>
              <a:t>“</a:t>
            </a:r>
            <a:r>
              <a:rPr lang="en-US" dirty="0" smtClean="0">
                <a:ea typeface="MS Mincho" pitchFamily="49" charset="-128"/>
              </a:rPr>
              <a:t>this is Y</a:t>
            </a:r>
            <a:r>
              <a:rPr lang="en-US" dirty="0" smtClean="0">
                <a:latin typeface="Tahoma" pitchFamily="34" charset="0"/>
                <a:ea typeface="MS Mincho" pitchFamily="49" charset="-128"/>
              </a:rPr>
              <a:t>”</a:t>
            </a:r>
            <a:r>
              <a:rPr lang="en-US" dirty="0" smtClean="0">
                <a:ea typeface="MS Mincho" pitchFamily="49" charset="-128"/>
              </a:rPr>
              <a:t>);}}</a:t>
            </a:r>
          </a:p>
          <a:p>
            <a:pPr lvl="2" eaLnBrk="1" hangingPunct="1">
              <a:buFontTx/>
              <a:buNone/>
            </a:pPr>
            <a:endParaRPr lang="en-US" dirty="0" smtClean="0">
              <a:ea typeface="MS Mincho" pitchFamily="49" charset="-128"/>
            </a:endParaRPr>
          </a:p>
          <a:p>
            <a:pPr lvl="2" eaLnBrk="1" hangingPunct="1">
              <a:buFontTx/>
              <a:buNone/>
            </a:pPr>
            <a:r>
              <a:rPr lang="en-US" sz="2000" dirty="0" smtClean="0">
                <a:latin typeface="Tahoma" pitchFamily="34" charset="0"/>
                <a:ea typeface="MS Mincho" pitchFamily="49" charset="-128"/>
              </a:rPr>
              <a:t>…</a:t>
            </a:r>
            <a:endParaRPr lang="en-US" sz="2000" dirty="0" smtClean="0">
              <a:ea typeface="MS Mincho" pitchFamily="49" charset="-128"/>
            </a:endParaRPr>
          </a:p>
          <a:p>
            <a:pPr lvl="2" eaLnBrk="1" hangingPunct="1">
              <a:buFontTx/>
              <a:buNone/>
            </a:pPr>
            <a:r>
              <a:rPr lang="en-US" dirty="0" smtClean="0">
                <a:ea typeface="MS Mincho" pitchFamily="49" charset="-128"/>
              </a:rPr>
              <a:t>X </a:t>
            </a:r>
            <a:r>
              <a:rPr lang="en-US" dirty="0" err="1" smtClean="0">
                <a:ea typeface="MS Mincho" pitchFamily="49" charset="-128"/>
              </a:rPr>
              <a:t>x</a:t>
            </a:r>
            <a:r>
              <a:rPr lang="en-US" dirty="0" smtClean="0">
                <a:ea typeface="MS Mincho" pitchFamily="49" charset="-128"/>
              </a:rPr>
              <a:t> = new X;  </a:t>
            </a:r>
            <a:r>
              <a:rPr lang="en-US" dirty="0" err="1" smtClean="0">
                <a:ea typeface="MS Mincho" pitchFamily="49" charset="-128"/>
              </a:rPr>
              <a:t>x.f</a:t>
            </a:r>
            <a:r>
              <a:rPr lang="en-US" dirty="0" smtClean="0">
                <a:ea typeface="MS Mincho" pitchFamily="49" charset="-128"/>
              </a:rPr>
              <a:t>();</a:t>
            </a:r>
          </a:p>
          <a:p>
            <a:pPr lvl="2" eaLnBrk="1" hangingPunct="1">
              <a:buFontTx/>
              <a:buNone/>
            </a:pPr>
            <a:r>
              <a:rPr lang="en-US" dirty="0" smtClean="0">
                <a:ea typeface="MS Mincho" pitchFamily="49" charset="-128"/>
              </a:rPr>
              <a:t>x = new Y; </a:t>
            </a:r>
            <a:r>
              <a:rPr lang="en-US" dirty="0" err="1" smtClean="0">
                <a:ea typeface="MS Mincho" pitchFamily="49" charset="-128"/>
              </a:rPr>
              <a:t>x.f</a:t>
            </a:r>
            <a:r>
              <a:rPr lang="en-US" dirty="0" smtClean="0">
                <a:ea typeface="MS Mincho" pitchFamily="49" charset="-128"/>
              </a:rPr>
              <a:t>();</a:t>
            </a:r>
          </a:p>
          <a:p>
            <a:pPr lvl="1" eaLnBrk="1" hangingPunct="1"/>
            <a:endParaRPr lang="en-US" dirty="0" smtClean="0">
              <a:ea typeface="MS Mincho" pitchFamily="49" charset="-128"/>
            </a:endParaRPr>
          </a:p>
          <a:p>
            <a:pPr eaLnBrk="1" hangingPunct="1">
              <a:lnSpc>
                <a:spcPct val="110000"/>
              </a:lnSpc>
              <a:buFontTx/>
              <a:buNone/>
            </a:pPr>
            <a:endParaRPr lang="en-US" sz="4400" dirty="0" smtClean="0">
              <a:ea typeface="MS Mincho" pitchFamily="49" charset="-128"/>
            </a:endParaRPr>
          </a:p>
          <a:p>
            <a:pPr eaLnBrk="1" hangingPunct="1">
              <a:lnSpc>
                <a:spcPct val="110000"/>
              </a:lnSpc>
              <a:buFontTx/>
              <a:buNone/>
            </a:pPr>
            <a:endParaRPr lang="en-US" sz="3600" dirty="0" smtClean="0">
              <a:ea typeface="MS Mincho" pitchFamily="49" charset="-128"/>
            </a:endParaRPr>
          </a:p>
          <a:p>
            <a:pPr lvl="1" eaLnBrk="1" hangingPunct="1">
              <a:lnSpc>
                <a:spcPct val="110000"/>
              </a:lnSpc>
              <a:buFontTx/>
              <a:buNone/>
            </a:pPr>
            <a:endParaRPr lang="en-US" sz="3200" dirty="0" smtClean="0">
              <a:ea typeface="MS Mincho" pitchFamily="49" charset="-128"/>
            </a:endParaRPr>
          </a:p>
          <a:p>
            <a:pPr lvl="1" eaLnBrk="1" hangingPunct="1">
              <a:lnSpc>
                <a:spcPct val="110000"/>
              </a:lnSpc>
              <a:buFontTx/>
              <a:buNone/>
            </a:pPr>
            <a:endParaRPr lang="en-US" sz="2400" dirty="0" smtClean="0">
              <a:ea typeface="MS Mincho" pitchFamily="49" charset="-128"/>
            </a:endParaRPr>
          </a:p>
          <a:p>
            <a:pPr eaLnBrk="1" hangingPunct="1"/>
            <a:endParaRPr lang="en-US" sz="2800" dirty="0" smtClean="0"/>
          </a:p>
          <a:p>
            <a:pPr eaLnBrk="1" hangingPunct="1"/>
            <a:endParaRPr lang="en-US" sz="2400" dirty="0" smtClean="0"/>
          </a:p>
        </p:txBody>
      </p:sp>
      <p:sp>
        <p:nvSpPr>
          <p:cNvPr id="2" name="Title 1"/>
          <p:cNvSpPr>
            <a:spLocks noGrp="1"/>
          </p:cNvSpPr>
          <p:nvPr>
            <p:ph type="title"/>
          </p:nvPr>
        </p:nvSpPr>
        <p:spPr/>
        <p:txBody>
          <a:bodyPr>
            <a:normAutofit/>
          </a:bodyPr>
          <a:lstStyle/>
          <a:p>
            <a:r>
              <a:rPr lang="en-US" sz="4400" dirty="0">
                <a:ea typeface="MS Mincho" pitchFamily="49" charset="-128"/>
              </a:rPr>
              <a:t>Dynamic method </a:t>
            </a:r>
            <a:r>
              <a:rPr lang="en-US" sz="4400" dirty="0" smtClean="0">
                <a:ea typeface="MS Mincho" pitchFamily="49" charset="-128"/>
              </a:rPr>
              <a:t>binding</a:t>
            </a:r>
            <a:endParaRPr lang="en-US"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idx="1"/>
          </p:nvPr>
        </p:nvSpPr>
        <p:spPr>
          <a:xfrm>
            <a:off x="457200" y="685800"/>
            <a:ext cx="8229600" cy="5440363"/>
          </a:xfrm>
        </p:spPr>
        <p:txBody>
          <a:bodyPr/>
          <a:lstStyle/>
          <a:p>
            <a:pPr lvl="1" eaLnBrk="1" hangingPunct="1">
              <a:buFontTx/>
              <a:buNone/>
            </a:pPr>
            <a:endParaRPr lang="en-US" dirty="0" smtClean="0">
              <a:ea typeface="MS Mincho" pitchFamily="49" charset="-128"/>
            </a:endParaRPr>
          </a:p>
          <a:p>
            <a:pPr lvl="1" eaLnBrk="1" hangingPunct="1">
              <a:buFontTx/>
              <a:buNone/>
            </a:pPr>
            <a:endParaRPr lang="en-US" dirty="0">
              <a:ea typeface="MS Mincho" pitchFamily="49" charset="-128"/>
            </a:endParaRPr>
          </a:p>
          <a:p>
            <a:pPr lvl="1" eaLnBrk="1" hangingPunct="1">
              <a:buFontTx/>
              <a:buNone/>
            </a:pPr>
            <a:endParaRPr lang="en-US" dirty="0" smtClean="0">
              <a:ea typeface="MS Mincho" pitchFamily="49" charset="-128"/>
            </a:endParaRPr>
          </a:p>
          <a:p>
            <a:pPr lvl="1" eaLnBrk="1" hangingPunct="1">
              <a:buFontTx/>
              <a:buNone/>
            </a:pPr>
            <a:endParaRPr lang="en-US" dirty="0" smtClean="0">
              <a:ea typeface="MS Mincho" pitchFamily="49" charset="-128"/>
            </a:endParaRPr>
          </a:p>
          <a:p>
            <a:pPr lvl="2" eaLnBrk="1" hangingPunct="1">
              <a:buFontTx/>
              <a:buNone/>
            </a:pPr>
            <a:r>
              <a:rPr lang="en-US" dirty="0" smtClean="0">
                <a:ea typeface="MS Mincho" pitchFamily="49" charset="-128"/>
              </a:rPr>
              <a:t>class X{ void f(){print(</a:t>
            </a:r>
            <a:r>
              <a:rPr lang="en-US" dirty="0" smtClean="0">
                <a:latin typeface="Tahoma" pitchFamily="34" charset="0"/>
                <a:ea typeface="MS Mincho" pitchFamily="49" charset="-128"/>
              </a:rPr>
              <a:t>“</a:t>
            </a:r>
            <a:r>
              <a:rPr lang="en-US" dirty="0" smtClean="0">
                <a:ea typeface="MS Mincho" pitchFamily="49" charset="-128"/>
              </a:rPr>
              <a:t>this is X</a:t>
            </a:r>
            <a:r>
              <a:rPr lang="en-US" dirty="0" smtClean="0">
                <a:latin typeface="Tahoma" pitchFamily="34" charset="0"/>
                <a:ea typeface="MS Mincho" pitchFamily="49" charset="-128"/>
              </a:rPr>
              <a:t>”</a:t>
            </a:r>
            <a:r>
              <a:rPr lang="en-US" dirty="0" smtClean="0">
                <a:ea typeface="MS Mincho" pitchFamily="49" charset="-128"/>
              </a:rPr>
              <a:t>);}}</a:t>
            </a:r>
          </a:p>
          <a:p>
            <a:pPr lvl="2" eaLnBrk="1" hangingPunct="1">
              <a:buFontTx/>
              <a:buNone/>
            </a:pPr>
            <a:r>
              <a:rPr lang="en-US" dirty="0" smtClean="0">
                <a:ea typeface="MS Mincho" pitchFamily="49" charset="-128"/>
              </a:rPr>
              <a:t>class Y extends X</a:t>
            </a:r>
          </a:p>
          <a:p>
            <a:pPr lvl="2" eaLnBrk="1" hangingPunct="1">
              <a:buFontTx/>
              <a:buNone/>
            </a:pPr>
            <a:r>
              <a:rPr lang="en-US" dirty="0" smtClean="0">
                <a:ea typeface="MS Mincho" pitchFamily="49" charset="-128"/>
              </a:rPr>
              <a:t>{void f(){print (</a:t>
            </a:r>
            <a:r>
              <a:rPr lang="en-US" dirty="0" smtClean="0">
                <a:latin typeface="Tahoma" pitchFamily="34" charset="0"/>
                <a:ea typeface="MS Mincho" pitchFamily="49" charset="-128"/>
              </a:rPr>
              <a:t>“</a:t>
            </a:r>
            <a:r>
              <a:rPr lang="en-US" dirty="0" smtClean="0">
                <a:ea typeface="MS Mincho" pitchFamily="49" charset="-128"/>
              </a:rPr>
              <a:t>this is Y</a:t>
            </a:r>
            <a:r>
              <a:rPr lang="en-US" dirty="0" smtClean="0">
                <a:latin typeface="Tahoma" pitchFamily="34" charset="0"/>
                <a:ea typeface="MS Mincho" pitchFamily="49" charset="-128"/>
              </a:rPr>
              <a:t>”</a:t>
            </a:r>
            <a:r>
              <a:rPr lang="en-US" dirty="0" smtClean="0">
                <a:ea typeface="MS Mincho" pitchFamily="49" charset="-128"/>
              </a:rPr>
              <a:t>);}}</a:t>
            </a:r>
          </a:p>
          <a:p>
            <a:pPr lvl="2" eaLnBrk="1" hangingPunct="1">
              <a:buFontTx/>
              <a:buNone/>
            </a:pPr>
            <a:endParaRPr lang="en-US" dirty="0" smtClean="0">
              <a:ea typeface="MS Mincho" pitchFamily="49" charset="-128"/>
            </a:endParaRPr>
          </a:p>
          <a:p>
            <a:pPr lvl="2" eaLnBrk="1" hangingPunct="1">
              <a:buFontTx/>
              <a:buNone/>
            </a:pPr>
            <a:r>
              <a:rPr lang="en-US" dirty="0" smtClean="0">
                <a:latin typeface="Tahoma" pitchFamily="34" charset="0"/>
                <a:ea typeface="MS Mincho" pitchFamily="49" charset="-128"/>
              </a:rPr>
              <a:t>…</a:t>
            </a:r>
            <a:endParaRPr lang="en-US" dirty="0" smtClean="0">
              <a:ea typeface="MS Mincho" pitchFamily="49" charset="-128"/>
            </a:endParaRPr>
          </a:p>
          <a:p>
            <a:pPr lvl="2" eaLnBrk="1" hangingPunct="1">
              <a:buFontTx/>
              <a:buNone/>
            </a:pPr>
            <a:r>
              <a:rPr lang="en-US" sz="2800" dirty="0" smtClean="0">
                <a:ea typeface="MS Mincho" pitchFamily="49" charset="-128"/>
              </a:rPr>
              <a:t>X </a:t>
            </a:r>
            <a:r>
              <a:rPr lang="en-US" sz="2800" dirty="0" err="1" smtClean="0">
                <a:ea typeface="MS Mincho" pitchFamily="49" charset="-128"/>
              </a:rPr>
              <a:t>x</a:t>
            </a:r>
            <a:r>
              <a:rPr lang="en-US" sz="2800" dirty="0" smtClean="0">
                <a:ea typeface="MS Mincho" pitchFamily="49" charset="-128"/>
              </a:rPr>
              <a:t> = new X;  </a:t>
            </a:r>
            <a:r>
              <a:rPr lang="en-US" sz="2800" dirty="0" err="1" smtClean="0">
                <a:ea typeface="MS Mincho" pitchFamily="49" charset="-128"/>
              </a:rPr>
              <a:t>x.f</a:t>
            </a:r>
            <a:r>
              <a:rPr lang="en-US" sz="2800" dirty="0" smtClean="0">
                <a:ea typeface="MS Mincho" pitchFamily="49" charset="-128"/>
              </a:rPr>
              <a:t>();</a:t>
            </a:r>
          </a:p>
          <a:p>
            <a:pPr lvl="2" eaLnBrk="1" hangingPunct="1">
              <a:buFontTx/>
              <a:buNone/>
            </a:pPr>
            <a:r>
              <a:rPr lang="en-US" sz="2800" dirty="0" smtClean="0">
                <a:ea typeface="MS Mincho" pitchFamily="49" charset="-128"/>
              </a:rPr>
              <a:t>x = new Y; </a:t>
            </a:r>
            <a:r>
              <a:rPr lang="en-US" sz="2800" dirty="0" err="1" smtClean="0">
                <a:ea typeface="MS Mincho" pitchFamily="49" charset="-128"/>
              </a:rPr>
              <a:t>x.f</a:t>
            </a:r>
            <a:r>
              <a:rPr lang="en-US" sz="2800" dirty="0" smtClean="0">
                <a:ea typeface="MS Mincho" pitchFamily="49" charset="-128"/>
              </a:rPr>
              <a:t>();</a:t>
            </a:r>
          </a:p>
          <a:p>
            <a:pPr lvl="1" eaLnBrk="1" hangingPunct="1"/>
            <a:endParaRPr lang="en-US" sz="3200" dirty="0" smtClean="0">
              <a:ea typeface="MS Mincho" pitchFamily="49" charset="-128"/>
            </a:endParaRPr>
          </a:p>
          <a:p>
            <a:pPr eaLnBrk="1" hangingPunct="1">
              <a:lnSpc>
                <a:spcPct val="110000"/>
              </a:lnSpc>
              <a:buFontTx/>
              <a:buNone/>
            </a:pPr>
            <a:endParaRPr lang="en-US" sz="4800" dirty="0" smtClean="0">
              <a:ea typeface="MS Mincho" pitchFamily="49" charset="-128"/>
            </a:endParaRPr>
          </a:p>
          <a:p>
            <a:pPr eaLnBrk="1" hangingPunct="1">
              <a:lnSpc>
                <a:spcPct val="110000"/>
              </a:lnSpc>
              <a:buFontTx/>
              <a:buNone/>
            </a:pPr>
            <a:endParaRPr lang="en-US" sz="4000" dirty="0" smtClean="0">
              <a:ea typeface="MS Mincho" pitchFamily="49" charset="-128"/>
            </a:endParaRPr>
          </a:p>
          <a:p>
            <a:pPr lvl="1" eaLnBrk="1" hangingPunct="1">
              <a:lnSpc>
                <a:spcPct val="110000"/>
              </a:lnSpc>
              <a:buFontTx/>
              <a:buNone/>
            </a:pPr>
            <a:endParaRPr lang="en-US" sz="3600" dirty="0" smtClean="0">
              <a:ea typeface="MS Mincho" pitchFamily="49" charset="-128"/>
            </a:endParaRPr>
          </a:p>
          <a:p>
            <a:pPr lvl="1" eaLnBrk="1" hangingPunct="1">
              <a:lnSpc>
                <a:spcPct val="110000"/>
              </a:lnSpc>
              <a:buFontTx/>
              <a:buNone/>
            </a:pPr>
            <a:endParaRPr lang="en-US" dirty="0" smtClean="0">
              <a:ea typeface="MS Mincho" pitchFamily="49" charset="-128"/>
            </a:endParaRPr>
          </a:p>
          <a:p>
            <a:pPr eaLnBrk="1" hangingPunct="1"/>
            <a:endParaRPr lang="en-US" dirty="0" smtClean="0"/>
          </a:p>
          <a:p>
            <a:pPr eaLnBrk="1" hangingPunct="1"/>
            <a:endParaRPr lang="en-US" sz="2800" dirty="0" smtClean="0"/>
          </a:p>
        </p:txBody>
      </p:sp>
      <p:sp>
        <p:nvSpPr>
          <p:cNvPr id="17411" name="AutoShape 3"/>
          <p:cNvSpPr>
            <a:spLocks noChangeArrowheads="1"/>
          </p:cNvSpPr>
          <p:nvPr/>
        </p:nvSpPr>
        <p:spPr bwMode="auto">
          <a:xfrm>
            <a:off x="6324600" y="2438400"/>
            <a:ext cx="2590800" cy="990600"/>
          </a:xfrm>
          <a:prstGeom prst="wedgeRoundRectCallout">
            <a:avLst>
              <a:gd name="adj1" fmla="val -222305"/>
              <a:gd name="adj2" fmla="val 135185"/>
              <a:gd name="adj3" fmla="val 16667"/>
            </a:avLst>
          </a:prstGeom>
          <a:solidFill>
            <a:schemeClr val="accent1"/>
          </a:solidFill>
          <a:ln w="9525">
            <a:solidFill>
              <a:schemeClr val="tx1"/>
            </a:solidFill>
            <a:miter lim="800000"/>
            <a:headEnd/>
            <a:tailEnd/>
          </a:ln>
        </p:spPr>
        <p:txBody>
          <a:bodyPr/>
          <a:lstStyle/>
          <a:p>
            <a:pPr algn="ctr"/>
            <a:r>
              <a:rPr lang="en-US" sz="2400"/>
              <a:t>Static type of x is X</a:t>
            </a:r>
          </a:p>
        </p:txBody>
      </p:sp>
      <p:sp>
        <p:nvSpPr>
          <p:cNvPr id="17412" name="AutoShape 4"/>
          <p:cNvSpPr>
            <a:spLocks noChangeArrowheads="1"/>
          </p:cNvSpPr>
          <p:nvPr/>
        </p:nvSpPr>
        <p:spPr bwMode="auto">
          <a:xfrm>
            <a:off x="5867400" y="4191000"/>
            <a:ext cx="2667000" cy="1066800"/>
          </a:xfrm>
          <a:prstGeom prst="wedgeRoundRectCallout">
            <a:avLst>
              <a:gd name="adj1" fmla="val -103023"/>
              <a:gd name="adj2" fmla="val -29203"/>
              <a:gd name="adj3" fmla="val 16667"/>
            </a:avLst>
          </a:prstGeom>
          <a:solidFill>
            <a:schemeClr val="accent1"/>
          </a:solidFill>
          <a:ln w="9525">
            <a:solidFill>
              <a:schemeClr val="tx1"/>
            </a:solidFill>
            <a:miter lim="800000"/>
            <a:headEnd/>
            <a:tailEnd/>
          </a:ln>
        </p:spPr>
        <p:txBody>
          <a:bodyPr/>
          <a:lstStyle/>
          <a:p>
            <a:pPr algn="ctr"/>
            <a:r>
              <a:rPr lang="en-US" sz="2400" dirty="0" smtClean="0"/>
              <a:t>Dynamic type </a:t>
            </a:r>
            <a:r>
              <a:rPr lang="en-US" sz="2400" dirty="0"/>
              <a:t>of x is </a:t>
            </a:r>
            <a:r>
              <a:rPr lang="en-US" sz="2400" dirty="0" smtClean="0"/>
              <a:t>X</a:t>
            </a:r>
            <a:endParaRPr lang="en-US" sz="2400"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idx="1"/>
          </p:nvPr>
        </p:nvSpPr>
        <p:spPr>
          <a:xfrm>
            <a:off x="457200" y="685800"/>
            <a:ext cx="8229600" cy="5440363"/>
          </a:xfrm>
        </p:spPr>
        <p:txBody>
          <a:bodyPr/>
          <a:lstStyle/>
          <a:p>
            <a:pPr lvl="1" eaLnBrk="1" hangingPunct="1">
              <a:buFontTx/>
              <a:buNone/>
            </a:pPr>
            <a:endParaRPr lang="en-US" dirty="0" smtClean="0">
              <a:ea typeface="MS Mincho" pitchFamily="49" charset="-128"/>
            </a:endParaRPr>
          </a:p>
          <a:p>
            <a:pPr lvl="1" eaLnBrk="1" hangingPunct="1">
              <a:buFontTx/>
              <a:buNone/>
            </a:pPr>
            <a:endParaRPr lang="en-US" dirty="0">
              <a:ea typeface="MS Mincho" pitchFamily="49" charset="-128"/>
            </a:endParaRPr>
          </a:p>
          <a:p>
            <a:pPr lvl="1" eaLnBrk="1" hangingPunct="1">
              <a:buFontTx/>
              <a:buNone/>
            </a:pPr>
            <a:endParaRPr lang="en-US" dirty="0" smtClean="0">
              <a:ea typeface="MS Mincho" pitchFamily="49" charset="-128"/>
            </a:endParaRPr>
          </a:p>
          <a:p>
            <a:pPr lvl="1" eaLnBrk="1" hangingPunct="1">
              <a:buFontTx/>
              <a:buNone/>
            </a:pPr>
            <a:endParaRPr lang="en-US" dirty="0">
              <a:ea typeface="MS Mincho" pitchFamily="49" charset="-128"/>
            </a:endParaRPr>
          </a:p>
          <a:p>
            <a:pPr lvl="1" eaLnBrk="1" hangingPunct="1">
              <a:buFontTx/>
              <a:buNone/>
            </a:pPr>
            <a:endParaRPr lang="en-US" dirty="0" smtClean="0">
              <a:ea typeface="MS Mincho" pitchFamily="49" charset="-128"/>
            </a:endParaRPr>
          </a:p>
          <a:p>
            <a:pPr lvl="2" eaLnBrk="1" hangingPunct="1">
              <a:buFontTx/>
              <a:buNone/>
            </a:pPr>
            <a:r>
              <a:rPr lang="en-US" dirty="0" smtClean="0">
                <a:ea typeface="MS Mincho" pitchFamily="49" charset="-128"/>
              </a:rPr>
              <a:t>class X{ void f(){print(</a:t>
            </a:r>
            <a:r>
              <a:rPr lang="en-US" dirty="0" smtClean="0">
                <a:latin typeface="Tahoma" pitchFamily="34" charset="0"/>
                <a:ea typeface="MS Mincho" pitchFamily="49" charset="-128"/>
              </a:rPr>
              <a:t>“</a:t>
            </a:r>
            <a:r>
              <a:rPr lang="en-US" dirty="0" smtClean="0">
                <a:ea typeface="MS Mincho" pitchFamily="49" charset="-128"/>
              </a:rPr>
              <a:t>this is X</a:t>
            </a:r>
            <a:r>
              <a:rPr lang="en-US" dirty="0" smtClean="0">
                <a:latin typeface="Tahoma" pitchFamily="34" charset="0"/>
                <a:ea typeface="MS Mincho" pitchFamily="49" charset="-128"/>
              </a:rPr>
              <a:t>”</a:t>
            </a:r>
            <a:r>
              <a:rPr lang="en-US" dirty="0" smtClean="0">
                <a:ea typeface="MS Mincho" pitchFamily="49" charset="-128"/>
              </a:rPr>
              <a:t>);}}</a:t>
            </a:r>
          </a:p>
          <a:p>
            <a:pPr lvl="2" eaLnBrk="1" hangingPunct="1">
              <a:buFontTx/>
              <a:buNone/>
            </a:pPr>
            <a:r>
              <a:rPr lang="en-US" dirty="0" smtClean="0">
                <a:ea typeface="MS Mincho" pitchFamily="49" charset="-128"/>
              </a:rPr>
              <a:t>class Y extends X</a:t>
            </a:r>
          </a:p>
          <a:p>
            <a:pPr lvl="2" eaLnBrk="1" hangingPunct="1">
              <a:buFontTx/>
              <a:buNone/>
            </a:pPr>
            <a:r>
              <a:rPr lang="en-US" dirty="0" smtClean="0">
                <a:ea typeface="MS Mincho" pitchFamily="49" charset="-128"/>
              </a:rPr>
              <a:t>{void f(){print (</a:t>
            </a:r>
            <a:r>
              <a:rPr lang="en-US" dirty="0" smtClean="0">
                <a:latin typeface="Tahoma" pitchFamily="34" charset="0"/>
                <a:ea typeface="MS Mincho" pitchFamily="49" charset="-128"/>
              </a:rPr>
              <a:t>“</a:t>
            </a:r>
            <a:r>
              <a:rPr lang="en-US" dirty="0" smtClean="0">
                <a:ea typeface="MS Mincho" pitchFamily="49" charset="-128"/>
              </a:rPr>
              <a:t>this is Y</a:t>
            </a:r>
            <a:r>
              <a:rPr lang="en-US" dirty="0" smtClean="0">
                <a:latin typeface="Tahoma" pitchFamily="34" charset="0"/>
                <a:ea typeface="MS Mincho" pitchFamily="49" charset="-128"/>
              </a:rPr>
              <a:t>”</a:t>
            </a:r>
            <a:r>
              <a:rPr lang="en-US" dirty="0" smtClean="0">
                <a:ea typeface="MS Mincho" pitchFamily="49" charset="-128"/>
              </a:rPr>
              <a:t>);}}</a:t>
            </a:r>
          </a:p>
          <a:p>
            <a:pPr lvl="2" eaLnBrk="1" hangingPunct="1">
              <a:buFontTx/>
              <a:buNone/>
            </a:pPr>
            <a:endParaRPr lang="en-US" dirty="0" smtClean="0">
              <a:ea typeface="MS Mincho" pitchFamily="49" charset="-128"/>
            </a:endParaRPr>
          </a:p>
          <a:p>
            <a:pPr lvl="2" eaLnBrk="1" hangingPunct="1">
              <a:buFontTx/>
              <a:buNone/>
            </a:pPr>
            <a:r>
              <a:rPr lang="en-US" dirty="0" smtClean="0">
                <a:latin typeface="Tahoma" pitchFamily="34" charset="0"/>
                <a:ea typeface="MS Mincho" pitchFamily="49" charset="-128"/>
              </a:rPr>
              <a:t>…</a:t>
            </a:r>
            <a:endParaRPr lang="en-US" dirty="0" smtClean="0">
              <a:ea typeface="MS Mincho" pitchFamily="49" charset="-128"/>
            </a:endParaRPr>
          </a:p>
          <a:p>
            <a:pPr lvl="2" eaLnBrk="1" hangingPunct="1">
              <a:buFontTx/>
              <a:buNone/>
            </a:pPr>
            <a:r>
              <a:rPr lang="en-US" sz="2800" dirty="0" smtClean="0">
                <a:ea typeface="MS Mincho" pitchFamily="49" charset="-128"/>
              </a:rPr>
              <a:t>X </a:t>
            </a:r>
            <a:r>
              <a:rPr lang="en-US" sz="2800" dirty="0" err="1" smtClean="0">
                <a:ea typeface="MS Mincho" pitchFamily="49" charset="-128"/>
              </a:rPr>
              <a:t>x</a:t>
            </a:r>
            <a:r>
              <a:rPr lang="en-US" sz="2800" dirty="0" smtClean="0">
                <a:ea typeface="MS Mincho" pitchFamily="49" charset="-128"/>
              </a:rPr>
              <a:t> = new X;  </a:t>
            </a:r>
            <a:r>
              <a:rPr lang="en-US" sz="2800" dirty="0" err="1" smtClean="0">
                <a:ea typeface="MS Mincho" pitchFamily="49" charset="-128"/>
              </a:rPr>
              <a:t>x.f</a:t>
            </a:r>
            <a:r>
              <a:rPr lang="en-US" sz="2800" dirty="0" smtClean="0">
                <a:ea typeface="MS Mincho" pitchFamily="49" charset="-128"/>
              </a:rPr>
              <a:t>();</a:t>
            </a:r>
          </a:p>
          <a:p>
            <a:pPr lvl="2" eaLnBrk="1" hangingPunct="1">
              <a:buFontTx/>
              <a:buNone/>
            </a:pPr>
            <a:r>
              <a:rPr lang="en-US" sz="2800" dirty="0" smtClean="0">
                <a:ea typeface="MS Mincho" pitchFamily="49" charset="-128"/>
              </a:rPr>
              <a:t>x = new Y; </a:t>
            </a:r>
            <a:r>
              <a:rPr lang="en-US" sz="2800" dirty="0" err="1" smtClean="0">
                <a:ea typeface="MS Mincho" pitchFamily="49" charset="-128"/>
              </a:rPr>
              <a:t>x.f</a:t>
            </a:r>
            <a:r>
              <a:rPr lang="en-US" sz="2800" dirty="0" smtClean="0">
                <a:ea typeface="MS Mincho" pitchFamily="49" charset="-128"/>
              </a:rPr>
              <a:t>();</a:t>
            </a:r>
          </a:p>
          <a:p>
            <a:pPr lvl="1" eaLnBrk="1" hangingPunct="1"/>
            <a:endParaRPr lang="en-US" sz="3200" dirty="0" smtClean="0">
              <a:ea typeface="MS Mincho" pitchFamily="49" charset="-128"/>
            </a:endParaRPr>
          </a:p>
          <a:p>
            <a:pPr eaLnBrk="1" hangingPunct="1">
              <a:lnSpc>
                <a:spcPct val="110000"/>
              </a:lnSpc>
              <a:buFontTx/>
              <a:buNone/>
            </a:pPr>
            <a:endParaRPr lang="en-US" sz="4800" dirty="0" smtClean="0">
              <a:ea typeface="MS Mincho" pitchFamily="49" charset="-128"/>
            </a:endParaRPr>
          </a:p>
          <a:p>
            <a:pPr eaLnBrk="1" hangingPunct="1">
              <a:lnSpc>
                <a:spcPct val="110000"/>
              </a:lnSpc>
              <a:buFontTx/>
              <a:buNone/>
            </a:pPr>
            <a:endParaRPr lang="en-US" sz="4000" dirty="0" smtClean="0">
              <a:ea typeface="MS Mincho" pitchFamily="49" charset="-128"/>
            </a:endParaRPr>
          </a:p>
          <a:p>
            <a:pPr lvl="1" eaLnBrk="1" hangingPunct="1">
              <a:lnSpc>
                <a:spcPct val="110000"/>
              </a:lnSpc>
              <a:buFontTx/>
              <a:buNone/>
            </a:pPr>
            <a:endParaRPr lang="en-US" sz="3600" dirty="0" smtClean="0">
              <a:ea typeface="MS Mincho" pitchFamily="49" charset="-128"/>
            </a:endParaRPr>
          </a:p>
          <a:p>
            <a:pPr lvl="1" eaLnBrk="1" hangingPunct="1">
              <a:lnSpc>
                <a:spcPct val="110000"/>
              </a:lnSpc>
              <a:buFontTx/>
              <a:buNone/>
            </a:pPr>
            <a:endParaRPr lang="en-US" dirty="0" smtClean="0">
              <a:ea typeface="MS Mincho" pitchFamily="49" charset="-128"/>
            </a:endParaRPr>
          </a:p>
          <a:p>
            <a:pPr eaLnBrk="1" hangingPunct="1"/>
            <a:endParaRPr lang="en-US" dirty="0" smtClean="0"/>
          </a:p>
          <a:p>
            <a:pPr eaLnBrk="1" hangingPunct="1"/>
            <a:endParaRPr lang="en-US" sz="2800" dirty="0" smtClean="0"/>
          </a:p>
        </p:txBody>
      </p:sp>
      <p:sp>
        <p:nvSpPr>
          <p:cNvPr id="18435" name="AutoShape 3"/>
          <p:cNvSpPr>
            <a:spLocks noChangeArrowheads="1"/>
          </p:cNvSpPr>
          <p:nvPr/>
        </p:nvSpPr>
        <p:spPr bwMode="auto">
          <a:xfrm>
            <a:off x="6324600" y="2438400"/>
            <a:ext cx="2590800" cy="990600"/>
          </a:xfrm>
          <a:prstGeom prst="wedgeRoundRectCallout">
            <a:avLst>
              <a:gd name="adj1" fmla="val -236528"/>
              <a:gd name="adj2" fmla="val 188692"/>
              <a:gd name="adj3" fmla="val 16667"/>
            </a:avLst>
          </a:prstGeom>
          <a:solidFill>
            <a:schemeClr val="accent1"/>
          </a:solidFill>
          <a:ln w="9525">
            <a:solidFill>
              <a:schemeClr val="tx1"/>
            </a:solidFill>
            <a:miter lim="800000"/>
            <a:headEnd/>
            <a:tailEnd/>
          </a:ln>
        </p:spPr>
        <p:txBody>
          <a:bodyPr/>
          <a:lstStyle/>
          <a:p>
            <a:pPr algn="ctr"/>
            <a:r>
              <a:rPr lang="en-US" sz="2400"/>
              <a:t>Static type of x is X</a:t>
            </a:r>
          </a:p>
        </p:txBody>
      </p:sp>
      <p:sp>
        <p:nvSpPr>
          <p:cNvPr id="18436" name="AutoShape 4"/>
          <p:cNvSpPr>
            <a:spLocks noChangeArrowheads="1"/>
          </p:cNvSpPr>
          <p:nvPr/>
        </p:nvSpPr>
        <p:spPr bwMode="auto">
          <a:xfrm>
            <a:off x="5867400" y="4191000"/>
            <a:ext cx="2667000" cy="1066800"/>
          </a:xfrm>
          <a:prstGeom prst="wedgeRoundRectCallout">
            <a:avLst>
              <a:gd name="adj1" fmla="val -117527"/>
              <a:gd name="adj2" fmla="val 16694"/>
              <a:gd name="adj3" fmla="val 16667"/>
            </a:avLst>
          </a:prstGeom>
          <a:solidFill>
            <a:schemeClr val="folHlink"/>
          </a:solidFill>
          <a:ln w="9525">
            <a:solidFill>
              <a:schemeClr val="tx1"/>
            </a:solidFill>
            <a:miter lim="800000"/>
            <a:headEnd/>
            <a:tailEnd/>
          </a:ln>
        </p:spPr>
        <p:txBody>
          <a:bodyPr/>
          <a:lstStyle/>
          <a:p>
            <a:pPr algn="ctr"/>
            <a:r>
              <a:rPr lang="en-US" sz="2400" dirty="0">
                <a:solidFill>
                  <a:srgbClr val="FF0000"/>
                </a:solidFill>
              </a:rPr>
              <a:t>Dynamic</a:t>
            </a:r>
            <a:r>
              <a:rPr lang="en-US" sz="2400" dirty="0"/>
              <a:t> type of x is </a:t>
            </a:r>
            <a:r>
              <a:rPr lang="en-US" sz="2400" dirty="0">
                <a:solidFill>
                  <a:srgbClr val="FF0000"/>
                </a:solidFill>
              </a:rPr>
              <a:t>Y</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idx="1"/>
          </p:nvPr>
        </p:nvSpPr>
        <p:spPr>
          <a:xfrm>
            <a:off x="457200" y="685800"/>
            <a:ext cx="8229600" cy="5440363"/>
          </a:xfrm>
        </p:spPr>
        <p:txBody>
          <a:bodyPr/>
          <a:lstStyle/>
          <a:p>
            <a:pPr eaLnBrk="1" hangingPunct="1">
              <a:lnSpc>
                <a:spcPct val="90000"/>
              </a:lnSpc>
            </a:pPr>
            <a:r>
              <a:rPr lang="en-US" smtClean="0">
                <a:ea typeface="MS Mincho" pitchFamily="49" charset="-128"/>
              </a:rPr>
              <a:t>Dynamic method binding</a:t>
            </a:r>
          </a:p>
          <a:p>
            <a:pPr lvl="1" eaLnBrk="1" hangingPunct="1">
              <a:lnSpc>
                <a:spcPct val="90000"/>
              </a:lnSpc>
            </a:pPr>
            <a:r>
              <a:rPr lang="en-US" smtClean="0">
                <a:ea typeface="MS Mincho" pitchFamily="49" charset="-128"/>
              </a:rPr>
              <a:t>Don</a:t>
            </a:r>
            <a:r>
              <a:rPr lang="en-US" smtClean="0">
                <a:latin typeface="Tahoma" pitchFamily="34" charset="0"/>
                <a:ea typeface="MS Mincho" pitchFamily="49" charset="-128"/>
              </a:rPr>
              <a:t>’</a:t>
            </a:r>
            <a:r>
              <a:rPr lang="en-US" smtClean="0">
                <a:ea typeface="MS Mincho" pitchFamily="49" charset="-128"/>
              </a:rPr>
              <a:t>t know at compile time what type the object referred to will be, which method is called depends on runtime type.</a:t>
            </a:r>
          </a:p>
          <a:p>
            <a:pPr lvl="1" eaLnBrk="1" hangingPunct="1">
              <a:lnSpc>
                <a:spcPct val="90000"/>
              </a:lnSpc>
              <a:buFontTx/>
              <a:buNone/>
            </a:pPr>
            <a:endParaRPr lang="en-US" smtClean="0">
              <a:ea typeface="MS Mincho" pitchFamily="49" charset="-128"/>
            </a:endParaRPr>
          </a:p>
          <a:p>
            <a:pPr lvl="2" eaLnBrk="1" hangingPunct="1">
              <a:lnSpc>
                <a:spcPct val="90000"/>
              </a:lnSpc>
              <a:buFontTx/>
              <a:buNone/>
            </a:pPr>
            <a:r>
              <a:rPr lang="en-US" smtClean="0">
                <a:ea typeface="MS Mincho" pitchFamily="49" charset="-128"/>
              </a:rPr>
              <a:t>class X{ void f(){print(</a:t>
            </a:r>
            <a:r>
              <a:rPr lang="en-US" smtClean="0">
                <a:latin typeface="Tahoma" pitchFamily="34" charset="0"/>
                <a:ea typeface="MS Mincho" pitchFamily="49" charset="-128"/>
              </a:rPr>
              <a:t>“</a:t>
            </a:r>
            <a:r>
              <a:rPr lang="en-US" smtClean="0">
                <a:ea typeface="MS Mincho" pitchFamily="49" charset="-128"/>
              </a:rPr>
              <a:t>this is X</a:t>
            </a:r>
            <a:r>
              <a:rPr lang="en-US" smtClean="0">
                <a:latin typeface="Tahoma" pitchFamily="34" charset="0"/>
                <a:ea typeface="MS Mincho" pitchFamily="49" charset="-128"/>
              </a:rPr>
              <a:t>”</a:t>
            </a:r>
            <a:r>
              <a:rPr lang="en-US" smtClean="0">
                <a:ea typeface="MS Mincho" pitchFamily="49" charset="-128"/>
              </a:rPr>
              <a:t>);}}</a:t>
            </a:r>
          </a:p>
          <a:p>
            <a:pPr lvl="2" eaLnBrk="1" hangingPunct="1">
              <a:lnSpc>
                <a:spcPct val="90000"/>
              </a:lnSpc>
              <a:buFontTx/>
              <a:buNone/>
            </a:pPr>
            <a:r>
              <a:rPr lang="en-US" smtClean="0">
                <a:ea typeface="MS Mincho" pitchFamily="49" charset="-128"/>
              </a:rPr>
              <a:t>class Y extends X</a:t>
            </a:r>
          </a:p>
          <a:p>
            <a:pPr lvl="2" eaLnBrk="1" hangingPunct="1">
              <a:lnSpc>
                <a:spcPct val="90000"/>
              </a:lnSpc>
              <a:buFontTx/>
              <a:buNone/>
            </a:pPr>
            <a:r>
              <a:rPr lang="en-US" smtClean="0">
                <a:ea typeface="MS Mincho" pitchFamily="49" charset="-128"/>
              </a:rPr>
              <a:t>{void f(){print (</a:t>
            </a:r>
            <a:r>
              <a:rPr lang="en-US" smtClean="0">
                <a:latin typeface="Tahoma" pitchFamily="34" charset="0"/>
                <a:ea typeface="MS Mincho" pitchFamily="49" charset="-128"/>
              </a:rPr>
              <a:t>“</a:t>
            </a:r>
            <a:r>
              <a:rPr lang="en-US" smtClean="0">
                <a:ea typeface="MS Mincho" pitchFamily="49" charset="-128"/>
              </a:rPr>
              <a:t>this is Y</a:t>
            </a:r>
            <a:r>
              <a:rPr lang="en-US" smtClean="0">
                <a:latin typeface="Tahoma" pitchFamily="34" charset="0"/>
                <a:ea typeface="MS Mincho" pitchFamily="49" charset="-128"/>
              </a:rPr>
              <a:t>”</a:t>
            </a:r>
            <a:r>
              <a:rPr lang="en-US" smtClean="0">
                <a:ea typeface="MS Mincho" pitchFamily="49" charset="-128"/>
              </a:rPr>
              <a:t>);}}</a:t>
            </a:r>
          </a:p>
          <a:p>
            <a:pPr lvl="2" eaLnBrk="1" hangingPunct="1">
              <a:lnSpc>
                <a:spcPct val="90000"/>
              </a:lnSpc>
              <a:buFontTx/>
              <a:buNone/>
            </a:pPr>
            <a:endParaRPr lang="en-US" smtClean="0">
              <a:ea typeface="MS Mincho" pitchFamily="49" charset="-128"/>
            </a:endParaRPr>
          </a:p>
          <a:p>
            <a:pPr lvl="2" eaLnBrk="1" hangingPunct="1">
              <a:lnSpc>
                <a:spcPct val="90000"/>
              </a:lnSpc>
              <a:buFontTx/>
              <a:buNone/>
            </a:pPr>
            <a:r>
              <a:rPr lang="en-US" smtClean="0">
                <a:latin typeface="Tahoma" pitchFamily="34" charset="0"/>
                <a:ea typeface="MS Mincho" pitchFamily="49" charset="-128"/>
              </a:rPr>
              <a:t>…</a:t>
            </a:r>
            <a:endParaRPr lang="en-US" smtClean="0">
              <a:ea typeface="MS Mincho" pitchFamily="49" charset="-128"/>
            </a:endParaRPr>
          </a:p>
          <a:p>
            <a:pPr lvl="2" eaLnBrk="1" hangingPunct="1">
              <a:lnSpc>
                <a:spcPct val="90000"/>
              </a:lnSpc>
              <a:buFontTx/>
              <a:buNone/>
            </a:pPr>
            <a:r>
              <a:rPr lang="en-US" sz="2800" smtClean="0">
                <a:ea typeface="MS Mincho" pitchFamily="49" charset="-128"/>
              </a:rPr>
              <a:t>X x = new X();  x.f(); </a:t>
            </a:r>
          </a:p>
          <a:p>
            <a:pPr lvl="2" eaLnBrk="1" hangingPunct="1">
              <a:lnSpc>
                <a:spcPct val="90000"/>
              </a:lnSpc>
              <a:buFontTx/>
              <a:buNone/>
            </a:pPr>
            <a:r>
              <a:rPr lang="en-US" sz="2800" smtClean="0">
                <a:ea typeface="MS Mincho" pitchFamily="49" charset="-128"/>
              </a:rPr>
              <a:t>x = new Y(); x.f();  </a:t>
            </a:r>
          </a:p>
        </p:txBody>
      </p:sp>
      <p:sp>
        <p:nvSpPr>
          <p:cNvPr id="19459" name="AutoShape 3"/>
          <p:cNvSpPr>
            <a:spLocks noChangeArrowheads="1"/>
          </p:cNvSpPr>
          <p:nvPr/>
        </p:nvSpPr>
        <p:spPr bwMode="auto">
          <a:xfrm>
            <a:off x="4572000" y="3276600"/>
            <a:ext cx="2667000" cy="609600"/>
          </a:xfrm>
          <a:prstGeom prst="wedgeRoundRectCallout">
            <a:avLst>
              <a:gd name="adj1" fmla="val -45000"/>
              <a:gd name="adj2" fmla="val 102606"/>
              <a:gd name="adj3" fmla="val 16667"/>
            </a:avLst>
          </a:prstGeom>
          <a:solidFill>
            <a:schemeClr val="accent1"/>
          </a:solidFill>
          <a:ln w="9525">
            <a:solidFill>
              <a:schemeClr val="tx1"/>
            </a:solidFill>
            <a:miter lim="800000"/>
            <a:headEnd/>
            <a:tailEnd/>
          </a:ln>
        </p:spPr>
        <p:txBody>
          <a:bodyPr/>
          <a:lstStyle/>
          <a:p>
            <a:pPr algn="ctr"/>
            <a:r>
              <a:rPr lang="en-US" sz="2400"/>
              <a:t>prints “this is X”</a:t>
            </a:r>
          </a:p>
        </p:txBody>
      </p:sp>
      <p:sp>
        <p:nvSpPr>
          <p:cNvPr id="19460" name="AutoShape 4"/>
          <p:cNvSpPr>
            <a:spLocks noChangeArrowheads="1"/>
          </p:cNvSpPr>
          <p:nvPr/>
        </p:nvSpPr>
        <p:spPr bwMode="auto">
          <a:xfrm>
            <a:off x="4648200" y="4343400"/>
            <a:ext cx="4495800" cy="1676400"/>
          </a:xfrm>
          <a:prstGeom prst="wedgeRoundRectCallout">
            <a:avLst>
              <a:gd name="adj1" fmla="val -59639"/>
              <a:gd name="adj2" fmla="val -19981"/>
              <a:gd name="adj3" fmla="val 16667"/>
            </a:avLst>
          </a:prstGeom>
          <a:solidFill>
            <a:schemeClr val="accent1"/>
          </a:solidFill>
          <a:ln w="9525">
            <a:solidFill>
              <a:schemeClr val="tx1"/>
            </a:solidFill>
            <a:miter lim="800000"/>
            <a:headEnd/>
            <a:tailEnd/>
          </a:ln>
        </p:spPr>
        <p:txBody>
          <a:bodyPr/>
          <a:lstStyle/>
          <a:p>
            <a:r>
              <a:rPr lang="en-US" sz="2400"/>
              <a:t>dynamic binding:  </a:t>
            </a:r>
          </a:p>
          <a:p>
            <a:r>
              <a:rPr lang="en-US" sz="2400"/>
              <a:t>	prints “this is Y”</a:t>
            </a:r>
          </a:p>
          <a:p>
            <a:r>
              <a:rPr lang="en-US" sz="2400"/>
              <a:t>static binding:  </a:t>
            </a:r>
          </a:p>
          <a:p>
            <a:r>
              <a:rPr lang="en-US" sz="2400"/>
              <a:t>	prints “this is X”</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Scott Chapter 10</a:t>
            </a:r>
          </a:p>
          <a:p>
            <a:r>
              <a:rPr lang="en-US" dirty="0"/>
              <a:t>Design by Contract:  </a:t>
            </a:r>
          </a:p>
          <a:p>
            <a:pPr lvl="1"/>
            <a:r>
              <a:rPr lang="en-US" dirty="0"/>
              <a:t>The best reference is the book </a:t>
            </a:r>
          </a:p>
          <a:p>
            <a:pPr lvl="2"/>
            <a:r>
              <a:rPr lang="en-US" dirty="0"/>
              <a:t>Bertrand Meyer: </a:t>
            </a:r>
            <a:r>
              <a:rPr lang="en-US" i="1" dirty="0">
                <a:hlinkClick r:id="rId2"/>
              </a:rPr>
              <a:t>Object-Oriented Software Construction</a:t>
            </a:r>
            <a:r>
              <a:rPr lang="en-US" dirty="0"/>
              <a:t>, Prentice Hall, 1997</a:t>
            </a:r>
          </a:p>
          <a:p>
            <a:pPr lvl="1"/>
            <a:r>
              <a:rPr lang="en-US" dirty="0"/>
              <a:t>Many resources available on the web, including</a:t>
            </a:r>
          </a:p>
          <a:p>
            <a:pPr lvl="1">
              <a:buNone/>
            </a:pPr>
            <a:r>
              <a:rPr lang="en-US" sz="1800" dirty="0"/>
              <a:t>http://eiffel.com/developers/design_by_contract_in_detail.html</a:t>
            </a:r>
          </a:p>
          <a:p>
            <a:pPr marL="109728" indent="0">
              <a:buNone/>
            </a:pPr>
            <a:endParaRPr lang="en-US" dirty="0"/>
          </a:p>
        </p:txBody>
      </p:sp>
      <p:sp>
        <p:nvSpPr>
          <p:cNvPr id="3" name="Title 2"/>
          <p:cNvSpPr>
            <a:spLocks noGrp="1"/>
          </p:cNvSpPr>
          <p:nvPr>
            <p:ph type="title"/>
          </p:nvPr>
        </p:nvSpPr>
        <p:spPr/>
        <p:txBody>
          <a:bodyPr/>
          <a:lstStyle/>
          <a:p>
            <a:r>
              <a:rPr lang="en-US" dirty="0" smtClean="0"/>
              <a:t>Reference</a:t>
            </a:r>
            <a:endParaRPr lang="en-US" dirty="0"/>
          </a:p>
        </p:txBody>
      </p:sp>
    </p:spTree>
    <p:extLst>
      <p:ext uri="{BB962C8B-B14F-4D97-AF65-F5344CB8AC3E}">
        <p14:creationId xmlns:p14="http://schemas.microsoft.com/office/powerpoint/2010/main" val="28840807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idx="1"/>
          </p:nvPr>
        </p:nvSpPr>
        <p:spPr/>
        <p:txBody>
          <a:bodyPr>
            <a:normAutofit fontScale="92500"/>
          </a:bodyPr>
          <a:lstStyle/>
          <a:p>
            <a:pPr eaLnBrk="1" hangingPunct="1">
              <a:lnSpc>
                <a:spcPct val="110000"/>
              </a:lnSpc>
            </a:pPr>
            <a:r>
              <a:rPr lang="en-US" sz="3600" smtClean="0">
                <a:ea typeface="MS Mincho" pitchFamily="49" charset="-128"/>
              </a:rPr>
              <a:t>Data members of classes are implemented like records</a:t>
            </a:r>
          </a:p>
          <a:p>
            <a:pPr lvl="1" eaLnBrk="1" hangingPunct="1">
              <a:lnSpc>
                <a:spcPct val="110000"/>
              </a:lnSpc>
            </a:pPr>
            <a:r>
              <a:rPr lang="en-US" sz="3200" smtClean="0">
                <a:ea typeface="MS Mincho" pitchFamily="49" charset="-128"/>
              </a:rPr>
              <a:t>With (single) inheritance, subclasses classes have extra fields at the end</a:t>
            </a:r>
          </a:p>
          <a:p>
            <a:pPr lvl="1" eaLnBrk="1" hangingPunct="1">
              <a:lnSpc>
                <a:spcPct val="110000"/>
              </a:lnSpc>
            </a:pPr>
            <a:r>
              <a:rPr lang="en-US" sz="3200" smtClean="0">
                <a:ea typeface="MS Mincho" pitchFamily="49" charset="-128"/>
              </a:rPr>
              <a:t>A pointer to the parent and a pointer to the child contain the same address - the child just knows that the record goes farther than the parent does</a:t>
            </a:r>
          </a:p>
        </p:txBody>
      </p:sp>
      <p:sp>
        <p:nvSpPr>
          <p:cNvPr id="2" name="Title 1"/>
          <p:cNvSpPr>
            <a:spLocks noGrp="1"/>
          </p:cNvSpPr>
          <p:nvPr>
            <p:ph type="title"/>
          </p:nvPr>
        </p:nvSpPr>
        <p:spPr/>
        <p:txBody>
          <a:bodyPr/>
          <a:lstStyle/>
          <a:p>
            <a:r>
              <a:rPr lang="en-US" dirty="0" smtClean="0"/>
              <a:t>Implementation </a:t>
            </a:r>
            <a:endParaRPr lang="en-US"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idx="1"/>
          </p:nvPr>
        </p:nvSpPr>
        <p:spPr>
          <a:xfrm>
            <a:off x="457200" y="838200"/>
            <a:ext cx="3962400" cy="5287963"/>
          </a:xfrm>
        </p:spPr>
        <p:txBody>
          <a:bodyPr/>
          <a:lstStyle/>
          <a:p>
            <a:pPr eaLnBrk="1" hangingPunct="1">
              <a:buFontTx/>
              <a:buNone/>
            </a:pPr>
            <a:r>
              <a:rPr lang="en-US" smtClean="0"/>
              <a:t>class X</a:t>
            </a:r>
          </a:p>
          <a:p>
            <a:pPr eaLnBrk="1" hangingPunct="1">
              <a:buFontTx/>
              <a:buNone/>
            </a:pPr>
            <a:r>
              <a:rPr lang="en-US" smtClean="0"/>
              <a:t>{  int a; ….}</a:t>
            </a:r>
          </a:p>
          <a:p>
            <a:pPr eaLnBrk="1" hangingPunct="1">
              <a:buFontTx/>
              <a:buNone/>
            </a:pPr>
            <a:endParaRPr lang="en-US" smtClean="0"/>
          </a:p>
          <a:p>
            <a:pPr eaLnBrk="1" hangingPunct="1">
              <a:buFontTx/>
              <a:buNone/>
            </a:pPr>
            <a:r>
              <a:rPr lang="en-US" smtClean="0"/>
              <a:t>class Y extends X</a:t>
            </a:r>
          </a:p>
          <a:p>
            <a:pPr eaLnBrk="1" hangingPunct="1">
              <a:buFontTx/>
              <a:buNone/>
            </a:pPr>
            <a:r>
              <a:rPr lang="en-US" smtClean="0"/>
              <a:t>{ int b; ….}</a:t>
            </a:r>
          </a:p>
          <a:p>
            <a:pPr eaLnBrk="1" hangingPunct="1">
              <a:buFontTx/>
              <a:buNone/>
            </a:pPr>
            <a:endParaRPr lang="en-US" smtClean="0"/>
          </a:p>
          <a:p>
            <a:pPr eaLnBrk="1" hangingPunct="1">
              <a:buFontTx/>
              <a:buNone/>
            </a:pPr>
            <a:r>
              <a:rPr lang="en-US" smtClean="0"/>
              <a:t>X x = new X();</a:t>
            </a:r>
          </a:p>
          <a:p>
            <a:pPr eaLnBrk="1" hangingPunct="1">
              <a:buFontTx/>
              <a:buNone/>
            </a:pPr>
            <a:r>
              <a:rPr lang="en-US" smtClean="0"/>
              <a:t>Y y = new Y();</a:t>
            </a:r>
          </a:p>
          <a:p>
            <a:pPr eaLnBrk="1" hangingPunct="1">
              <a:buFontTx/>
              <a:buNone/>
            </a:pPr>
            <a:endParaRPr lang="en-US" smtClean="0">
              <a:solidFill>
                <a:schemeClr val="accent1"/>
              </a:solidFill>
            </a:endParaRPr>
          </a:p>
        </p:txBody>
      </p:sp>
      <p:grpSp>
        <p:nvGrpSpPr>
          <p:cNvPr id="21507" name="Group 6"/>
          <p:cNvGrpSpPr>
            <a:grpSpLocks/>
          </p:cNvGrpSpPr>
          <p:nvPr/>
        </p:nvGrpSpPr>
        <p:grpSpPr bwMode="auto">
          <a:xfrm>
            <a:off x="5181600" y="1371600"/>
            <a:ext cx="1600200" cy="609600"/>
            <a:chOff x="3264" y="864"/>
            <a:chExt cx="1008" cy="384"/>
          </a:xfrm>
        </p:grpSpPr>
        <p:sp>
          <p:nvSpPr>
            <p:cNvPr id="21516" name="Rectangle 4"/>
            <p:cNvSpPr>
              <a:spLocks noChangeArrowheads="1"/>
            </p:cNvSpPr>
            <p:nvPr/>
          </p:nvSpPr>
          <p:spPr bwMode="auto">
            <a:xfrm>
              <a:off x="3264" y="864"/>
              <a:ext cx="1008" cy="384"/>
            </a:xfrm>
            <a:prstGeom prst="rect">
              <a:avLst/>
            </a:prstGeom>
            <a:solidFill>
              <a:schemeClr val="accent1"/>
            </a:solidFill>
            <a:ln w="19050">
              <a:solidFill>
                <a:schemeClr val="tx1"/>
              </a:solidFill>
              <a:miter lim="800000"/>
              <a:headEnd/>
              <a:tailEnd/>
            </a:ln>
          </p:spPr>
          <p:txBody>
            <a:bodyPr wrap="none" anchor="ctr"/>
            <a:lstStyle/>
            <a:p>
              <a:pPr algn="ctr"/>
              <a:r>
                <a:rPr lang="en-US" sz="3200"/>
                <a:t> …     a   </a:t>
              </a:r>
            </a:p>
          </p:txBody>
        </p:sp>
        <p:sp>
          <p:nvSpPr>
            <p:cNvPr id="21517" name="Line 5"/>
            <p:cNvSpPr>
              <a:spLocks noChangeShapeType="1"/>
            </p:cNvSpPr>
            <p:nvPr/>
          </p:nvSpPr>
          <p:spPr bwMode="auto">
            <a:xfrm>
              <a:off x="3792" y="864"/>
              <a:ext cx="0" cy="384"/>
            </a:xfrm>
            <a:prstGeom prst="line">
              <a:avLst/>
            </a:prstGeom>
            <a:noFill/>
            <a:ln w="9525">
              <a:solidFill>
                <a:schemeClr val="tx1"/>
              </a:solidFill>
              <a:round/>
              <a:headEnd/>
              <a:tailEnd/>
            </a:ln>
          </p:spPr>
          <p:txBody>
            <a:bodyPr/>
            <a:lstStyle/>
            <a:p>
              <a:endParaRPr lang="en-US"/>
            </a:p>
          </p:txBody>
        </p:sp>
      </p:grpSp>
      <p:grpSp>
        <p:nvGrpSpPr>
          <p:cNvPr id="21508" name="Group 7"/>
          <p:cNvGrpSpPr>
            <a:grpSpLocks/>
          </p:cNvGrpSpPr>
          <p:nvPr/>
        </p:nvGrpSpPr>
        <p:grpSpPr bwMode="auto">
          <a:xfrm>
            <a:off x="5257800" y="3276600"/>
            <a:ext cx="1600200" cy="609600"/>
            <a:chOff x="3264" y="864"/>
            <a:chExt cx="1008" cy="384"/>
          </a:xfrm>
        </p:grpSpPr>
        <p:sp>
          <p:nvSpPr>
            <p:cNvPr id="21514" name="Rectangle 8"/>
            <p:cNvSpPr>
              <a:spLocks noChangeArrowheads="1"/>
            </p:cNvSpPr>
            <p:nvPr/>
          </p:nvSpPr>
          <p:spPr bwMode="auto">
            <a:xfrm>
              <a:off x="3264" y="864"/>
              <a:ext cx="1008" cy="384"/>
            </a:xfrm>
            <a:prstGeom prst="rect">
              <a:avLst/>
            </a:prstGeom>
            <a:solidFill>
              <a:schemeClr val="accent1"/>
            </a:solidFill>
            <a:ln w="19050">
              <a:solidFill>
                <a:schemeClr val="tx1"/>
              </a:solidFill>
              <a:miter lim="800000"/>
              <a:headEnd/>
              <a:tailEnd/>
            </a:ln>
          </p:spPr>
          <p:txBody>
            <a:bodyPr wrap="none" anchor="ctr"/>
            <a:lstStyle/>
            <a:p>
              <a:pPr algn="ctr"/>
              <a:r>
                <a:rPr lang="en-US" sz="3200"/>
                <a:t> …     a   </a:t>
              </a:r>
            </a:p>
          </p:txBody>
        </p:sp>
        <p:sp>
          <p:nvSpPr>
            <p:cNvPr id="21515" name="Line 9"/>
            <p:cNvSpPr>
              <a:spLocks noChangeShapeType="1"/>
            </p:cNvSpPr>
            <p:nvPr/>
          </p:nvSpPr>
          <p:spPr bwMode="auto">
            <a:xfrm>
              <a:off x="3792" y="864"/>
              <a:ext cx="0" cy="384"/>
            </a:xfrm>
            <a:prstGeom prst="line">
              <a:avLst/>
            </a:prstGeom>
            <a:noFill/>
            <a:ln w="9525">
              <a:solidFill>
                <a:schemeClr val="tx1"/>
              </a:solidFill>
              <a:round/>
              <a:headEnd/>
              <a:tailEnd/>
            </a:ln>
          </p:spPr>
          <p:txBody>
            <a:bodyPr/>
            <a:lstStyle/>
            <a:p>
              <a:endParaRPr lang="en-US"/>
            </a:p>
          </p:txBody>
        </p:sp>
      </p:grpSp>
      <p:sp>
        <p:nvSpPr>
          <p:cNvPr id="21509" name="Rectangle 10"/>
          <p:cNvSpPr>
            <a:spLocks noChangeArrowheads="1"/>
          </p:cNvSpPr>
          <p:nvPr/>
        </p:nvSpPr>
        <p:spPr bwMode="auto">
          <a:xfrm>
            <a:off x="6858000" y="3276600"/>
            <a:ext cx="609600" cy="609600"/>
          </a:xfrm>
          <a:prstGeom prst="rect">
            <a:avLst/>
          </a:prstGeom>
          <a:solidFill>
            <a:schemeClr val="folHlink"/>
          </a:solidFill>
          <a:ln w="9525">
            <a:solidFill>
              <a:schemeClr val="tx1"/>
            </a:solidFill>
            <a:miter lim="800000"/>
            <a:headEnd/>
            <a:tailEnd/>
          </a:ln>
        </p:spPr>
        <p:txBody>
          <a:bodyPr wrap="none" anchor="ctr"/>
          <a:lstStyle/>
          <a:p>
            <a:pPr algn="ctr"/>
            <a:r>
              <a:rPr lang="en-US" sz="2800"/>
              <a:t>b</a:t>
            </a:r>
          </a:p>
        </p:txBody>
      </p:sp>
      <p:sp>
        <p:nvSpPr>
          <p:cNvPr id="21510" name="Rectangle 15"/>
          <p:cNvSpPr>
            <a:spLocks noChangeArrowheads="1"/>
          </p:cNvSpPr>
          <p:nvPr/>
        </p:nvSpPr>
        <p:spPr bwMode="auto">
          <a:xfrm>
            <a:off x="4114800" y="4343400"/>
            <a:ext cx="685800" cy="685800"/>
          </a:xfrm>
          <a:prstGeom prst="rect">
            <a:avLst/>
          </a:prstGeom>
          <a:solidFill>
            <a:srgbClr val="FFFF00"/>
          </a:solidFill>
          <a:ln w="9525">
            <a:solidFill>
              <a:schemeClr val="tx1"/>
            </a:solidFill>
            <a:miter lim="800000"/>
            <a:headEnd/>
            <a:tailEnd/>
          </a:ln>
        </p:spPr>
        <p:txBody>
          <a:bodyPr wrap="none" anchor="ctr"/>
          <a:lstStyle/>
          <a:p>
            <a:pPr algn="ctr"/>
            <a:r>
              <a:rPr lang="en-US" sz="2800"/>
              <a:t>x</a:t>
            </a:r>
          </a:p>
        </p:txBody>
      </p:sp>
      <p:sp>
        <p:nvSpPr>
          <p:cNvPr id="21511" name="Rectangle 16"/>
          <p:cNvSpPr>
            <a:spLocks noChangeArrowheads="1"/>
          </p:cNvSpPr>
          <p:nvPr/>
        </p:nvSpPr>
        <p:spPr bwMode="auto">
          <a:xfrm>
            <a:off x="4191000" y="5410200"/>
            <a:ext cx="685800" cy="685800"/>
          </a:xfrm>
          <a:prstGeom prst="rect">
            <a:avLst/>
          </a:prstGeom>
          <a:solidFill>
            <a:srgbClr val="FFFF00"/>
          </a:solidFill>
          <a:ln w="9525">
            <a:solidFill>
              <a:schemeClr val="tx1"/>
            </a:solidFill>
            <a:miter lim="800000"/>
            <a:headEnd/>
            <a:tailEnd/>
          </a:ln>
        </p:spPr>
        <p:txBody>
          <a:bodyPr wrap="none" anchor="ctr"/>
          <a:lstStyle/>
          <a:p>
            <a:pPr algn="ctr"/>
            <a:r>
              <a:rPr lang="en-US" sz="2800"/>
              <a:t>y</a:t>
            </a:r>
          </a:p>
        </p:txBody>
      </p:sp>
      <p:sp>
        <p:nvSpPr>
          <p:cNvPr id="21512" name="Freeform 17"/>
          <p:cNvSpPr>
            <a:spLocks/>
          </p:cNvSpPr>
          <p:nvPr/>
        </p:nvSpPr>
        <p:spPr bwMode="auto">
          <a:xfrm>
            <a:off x="4419600" y="1981200"/>
            <a:ext cx="1143000" cy="2286000"/>
          </a:xfrm>
          <a:custGeom>
            <a:avLst/>
            <a:gdLst>
              <a:gd name="T0" fmla="*/ 0 w 720"/>
              <a:gd name="T1" fmla="*/ 1440 h 1440"/>
              <a:gd name="T2" fmla="*/ 240 w 720"/>
              <a:gd name="T3" fmla="*/ 624 h 1440"/>
              <a:gd name="T4" fmla="*/ 720 w 720"/>
              <a:gd name="T5" fmla="*/ 0 h 1440"/>
              <a:gd name="T6" fmla="*/ 0 60000 65536"/>
              <a:gd name="T7" fmla="*/ 0 60000 65536"/>
              <a:gd name="T8" fmla="*/ 0 60000 65536"/>
              <a:gd name="T9" fmla="*/ 0 w 720"/>
              <a:gd name="T10" fmla="*/ 0 h 1440"/>
              <a:gd name="T11" fmla="*/ 720 w 720"/>
              <a:gd name="T12" fmla="*/ 1440 h 1440"/>
            </a:gdLst>
            <a:ahLst/>
            <a:cxnLst>
              <a:cxn ang="T6">
                <a:pos x="T0" y="T1"/>
              </a:cxn>
              <a:cxn ang="T7">
                <a:pos x="T2" y="T3"/>
              </a:cxn>
              <a:cxn ang="T8">
                <a:pos x="T4" y="T5"/>
              </a:cxn>
            </a:cxnLst>
            <a:rect l="T9" t="T10" r="T11" b="T12"/>
            <a:pathLst>
              <a:path w="720" h="1440">
                <a:moveTo>
                  <a:pt x="0" y="1440"/>
                </a:moveTo>
                <a:cubicBezTo>
                  <a:pt x="60" y="1152"/>
                  <a:pt x="120" y="864"/>
                  <a:pt x="240" y="624"/>
                </a:cubicBezTo>
                <a:cubicBezTo>
                  <a:pt x="360" y="384"/>
                  <a:pt x="540" y="192"/>
                  <a:pt x="720" y="0"/>
                </a:cubicBezTo>
              </a:path>
            </a:pathLst>
          </a:custGeom>
          <a:noFill/>
          <a:ln w="9525">
            <a:solidFill>
              <a:srgbClr val="FF0066"/>
            </a:solidFill>
            <a:round/>
            <a:headEnd type="none" w="med" len="med"/>
            <a:tailEnd type="triangle" w="med" len="med"/>
          </a:ln>
        </p:spPr>
        <p:txBody>
          <a:bodyPr/>
          <a:lstStyle/>
          <a:p>
            <a:endParaRPr lang="en-US"/>
          </a:p>
        </p:txBody>
      </p:sp>
      <p:sp>
        <p:nvSpPr>
          <p:cNvPr id="21513" name="Freeform 19"/>
          <p:cNvSpPr>
            <a:spLocks/>
          </p:cNvSpPr>
          <p:nvPr/>
        </p:nvSpPr>
        <p:spPr bwMode="auto">
          <a:xfrm>
            <a:off x="4876800" y="3962400"/>
            <a:ext cx="914400" cy="2006600"/>
          </a:xfrm>
          <a:custGeom>
            <a:avLst/>
            <a:gdLst>
              <a:gd name="T0" fmla="*/ 0 w 528"/>
              <a:gd name="T1" fmla="*/ 1248 h 1360"/>
              <a:gd name="T2" fmla="*/ 384 w 528"/>
              <a:gd name="T3" fmla="*/ 1152 h 1360"/>
              <a:gd name="T4" fmla="*/ 528 w 528"/>
              <a:gd name="T5" fmla="*/ 0 h 1360"/>
              <a:gd name="T6" fmla="*/ 0 60000 65536"/>
              <a:gd name="T7" fmla="*/ 0 60000 65536"/>
              <a:gd name="T8" fmla="*/ 0 60000 65536"/>
              <a:gd name="T9" fmla="*/ 0 w 528"/>
              <a:gd name="T10" fmla="*/ 0 h 1360"/>
              <a:gd name="T11" fmla="*/ 528 w 528"/>
              <a:gd name="T12" fmla="*/ 1360 h 1360"/>
            </a:gdLst>
            <a:ahLst/>
            <a:cxnLst>
              <a:cxn ang="T6">
                <a:pos x="T0" y="T1"/>
              </a:cxn>
              <a:cxn ang="T7">
                <a:pos x="T2" y="T3"/>
              </a:cxn>
              <a:cxn ang="T8">
                <a:pos x="T4" y="T5"/>
              </a:cxn>
            </a:cxnLst>
            <a:rect l="T9" t="T10" r="T11" b="T12"/>
            <a:pathLst>
              <a:path w="528" h="1360">
                <a:moveTo>
                  <a:pt x="0" y="1248"/>
                </a:moveTo>
                <a:cubicBezTo>
                  <a:pt x="148" y="1304"/>
                  <a:pt x="296" y="1360"/>
                  <a:pt x="384" y="1152"/>
                </a:cubicBezTo>
                <a:cubicBezTo>
                  <a:pt x="472" y="944"/>
                  <a:pt x="500" y="472"/>
                  <a:pt x="528" y="0"/>
                </a:cubicBezTo>
              </a:path>
            </a:pathLst>
          </a:custGeom>
          <a:noFill/>
          <a:ln w="9525">
            <a:solidFill>
              <a:srgbClr val="FF0066"/>
            </a:solidFill>
            <a:round/>
            <a:headEnd type="none" w="med" len="me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idx="1"/>
          </p:nvPr>
        </p:nvSpPr>
        <p:spPr>
          <a:xfrm>
            <a:off x="457200" y="838200"/>
            <a:ext cx="3962400" cy="5287963"/>
          </a:xfrm>
        </p:spPr>
        <p:txBody>
          <a:bodyPr/>
          <a:lstStyle/>
          <a:p>
            <a:pPr eaLnBrk="1" hangingPunct="1">
              <a:buFontTx/>
              <a:buNone/>
            </a:pPr>
            <a:r>
              <a:rPr lang="en-US" sz="2800" dirty="0" smtClean="0"/>
              <a:t>class X</a:t>
            </a:r>
          </a:p>
          <a:p>
            <a:pPr eaLnBrk="1" hangingPunct="1">
              <a:buFontTx/>
              <a:buNone/>
            </a:pPr>
            <a:r>
              <a:rPr lang="en-US" sz="2800" dirty="0" smtClean="0"/>
              <a:t>{  </a:t>
            </a:r>
            <a:r>
              <a:rPr lang="en-US" sz="2800" dirty="0" err="1" smtClean="0"/>
              <a:t>int</a:t>
            </a:r>
            <a:r>
              <a:rPr lang="en-US" sz="2800" dirty="0" smtClean="0"/>
              <a:t> a; }</a:t>
            </a:r>
          </a:p>
          <a:p>
            <a:pPr eaLnBrk="1" hangingPunct="1">
              <a:buFontTx/>
              <a:buNone/>
            </a:pPr>
            <a:endParaRPr lang="en-US" sz="2800" dirty="0" smtClean="0"/>
          </a:p>
          <a:p>
            <a:pPr eaLnBrk="1" hangingPunct="1">
              <a:buFontTx/>
              <a:buNone/>
            </a:pPr>
            <a:r>
              <a:rPr lang="en-US" sz="2800" dirty="0" smtClean="0"/>
              <a:t>class Y extends X</a:t>
            </a:r>
          </a:p>
          <a:p>
            <a:pPr eaLnBrk="1" hangingPunct="1">
              <a:buFontTx/>
              <a:buNone/>
            </a:pPr>
            <a:r>
              <a:rPr lang="en-US" sz="2800" dirty="0" smtClean="0"/>
              <a:t>{ </a:t>
            </a:r>
            <a:r>
              <a:rPr lang="en-US" sz="2800" dirty="0" err="1" smtClean="0"/>
              <a:t>int</a:t>
            </a:r>
            <a:r>
              <a:rPr lang="en-US" sz="2800" dirty="0" smtClean="0"/>
              <a:t> b; }</a:t>
            </a:r>
          </a:p>
          <a:p>
            <a:pPr eaLnBrk="1" hangingPunct="1">
              <a:buFontTx/>
              <a:buNone/>
            </a:pPr>
            <a:endParaRPr lang="en-US" sz="2800" dirty="0" smtClean="0"/>
          </a:p>
          <a:p>
            <a:pPr eaLnBrk="1" hangingPunct="1">
              <a:buFontTx/>
              <a:buNone/>
            </a:pPr>
            <a:r>
              <a:rPr lang="en-US" sz="2800" dirty="0" smtClean="0"/>
              <a:t>X </a:t>
            </a:r>
            <a:r>
              <a:rPr lang="en-US" sz="2800" dirty="0" err="1" smtClean="0"/>
              <a:t>x</a:t>
            </a:r>
            <a:r>
              <a:rPr lang="en-US" sz="2800" dirty="0" smtClean="0"/>
              <a:t> = new X();</a:t>
            </a:r>
          </a:p>
          <a:p>
            <a:pPr eaLnBrk="1" hangingPunct="1">
              <a:buFontTx/>
              <a:buNone/>
            </a:pPr>
            <a:r>
              <a:rPr lang="en-US" sz="2800" dirty="0" smtClean="0"/>
              <a:t>Y </a:t>
            </a:r>
            <a:r>
              <a:rPr lang="en-US" sz="2800" dirty="0" err="1" smtClean="0"/>
              <a:t>y</a:t>
            </a:r>
            <a:r>
              <a:rPr lang="en-US" sz="2800" dirty="0" smtClean="0"/>
              <a:t> = new Y();</a:t>
            </a:r>
          </a:p>
          <a:p>
            <a:pPr eaLnBrk="1" hangingPunct="1">
              <a:buFontTx/>
              <a:buNone/>
            </a:pPr>
            <a:r>
              <a:rPr lang="en-US" sz="2800" dirty="0" smtClean="0">
                <a:solidFill>
                  <a:schemeClr val="hlink"/>
                </a:solidFill>
              </a:rPr>
              <a:t>x = y;</a:t>
            </a:r>
          </a:p>
          <a:p>
            <a:pPr eaLnBrk="1" hangingPunct="1">
              <a:buFontTx/>
              <a:buNone/>
            </a:pPr>
            <a:r>
              <a:rPr lang="en-US" sz="2800" strike="sngStrike" dirty="0" err="1" smtClean="0">
                <a:solidFill>
                  <a:schemeClr val="hlink"/>
                </a:solidFill>
              </a:rPr>
              <a:t>x.b</a:t>
            </a:r>
            <a:r>
              <a:rPr lang="en-US" sz="2800" strike="sngStrike" dirty="0" smtClean="0">
                <a:solidFill>
                  <a:schemeClr val="hlink"/>
                </a:solidFill>
              </a:rPr>
              <a:t> = </a:t>
            </a:r>
          </a:p>
        </p:txBody>
      </p:sp>
      <p:grpSp>
        <p:nvGrpSpPr>
          <p:cNvPr id="22531" name="Group 3"/>
          <p:cNvGrpSpPr>
            <a:grpSpLocks/>
          </p:cNvGrpSpPr>
          <p:nvPr/>
        </p:nvGrpSpPr>
        <p:grpSpPr bwMode="auto">
          <a:xfrm>
            <a:off x="5181600" y="1371600"/>
            <a:ext cx="1600200" cy="609600"/>
            <a:chOff x="3264" y="864"/>
            <a:chExt cx="1008" cy="384"/>
          </a:xfrm>
        </p:grpSpPr>
        <p:sp>
          <p:nvSpPr>
            <p:cNvPr id="22542" name="Rectangle 4"/>
            <p:cNvSpPr>
              <a:spLocks noChangeArrowheads="1"/>
            </p:cNvSpPr>
            <p:nvPr/>
          </p:nvSpPr>
          <p:spPr bwMode="auto">
            <a:xfrm>
              <a:off x="3264" y="864"/>
              <a:ext cx="1008" cy="384"/>
            </a:xfrm>
            <a:prstGeom prst="rect">
              <a:avLst/>
            </a:prstGeom>
            <a:solidFill>
              <a:schemeClr val="accent1"/>
            </a:solidFill>
            <a:ln w="19050">
              <a:solidFill>
                <a:schemeClr val="tx1"/>
              </a:solidFill>
              <a:miter lim="800000"/>
              <a:headEnd/>
              <a:tailEnd/>
            </a:ln>
          </p:spPr>
          <p:txBody>
            <a:bodyPr wrap="none" anchor="ctr"/>
            <a:lstStyle/>
            <a:p>
              <a:pPr algn="ctr"/>
              <a:r>
                <a:rPr lang="en-US" sz="3200"/>
                <a:t> …     a   </a:t>
              </a:r>
            </a:p>
          </p:txBody>
        </p:sp>
        <p:sp>
          <p:nvSpPr>
            <p:cNvPr id="22543" name="Line 5"/>
            <p:cNvSpPr>
              <a:spLocks noChangeShapeType="1"/>
            </p:cNvSpPr>
            <p:nvPr/>
          </p:nvSpPr>
          <p:spPr bwMode="auto">
            <a:xfrm>
              <a:off x="3792" y="864"/>
              <a:ext cx="0" cy="384"/>
            </a:xfrm>
            <a:prstGeom prst="line">
              <a:avLst/>
            </a:prstGeom>
            <a:noFill/>
            <a:ln w="9525">
              <a:solidFill>
                <a:schemeClr val="tx1"/>
              </a:solidFill>
              <a:round/>
              <a:headEnd/>
              <a:tailEnd/>
            </a:ln>
          </p:spPr>
          <p:txBody>
            <a:bodyPr/>
            <a:lstStyle/>
            <a:p>
              <a:endParaRPr lang="en-US"/>
            </a:p>
          </p:txBody>
        </p:sp>
      </p:grpSp>
      <p:grpSp>
        <p:nvGrpSpPr>
          <p:cNvPr id="22532" name="Group 6"/>
          <p:cNvGrpSpPr>
            <a:grpSpLocks/>
          </p:cNvGrpSpPr>
          <p:nvPr/>
        </p:nvGrpSpPr>
        <p:grpSpPr bwMode="auto">
          <a:xfrm>
            <a:off x="5257800" y="3276600"/>
            <a:ext cx="1600200" cy="609600"/>
            <a:chOff x="3264" y="864"/>
            <a:chExt cx="1008" cy="384"/>
          </a:xfrm>
        </p:grpSpPr>
        <p:sp>
          <p:nvSpPr>
            <p:cNvPr id="22540" name="Rectangle 7"/>
            <p:cNvSpPr>
              <a:spLocks noChangeArrowheads="1"/>
            </p:cNvSpPr>
            <p:nvPr/>
          </p:nvSpPr>
          <p:spPr bwMode="auto">
            <a:xfrm>
              <a:off x="3264" y="864"/>
              <a:ext cx="1008" cy="384"/>
            </a:xfrm>
            <a:prstGeom prst="rect">
              <a:avLst/>
            </a:prstGeom>
            <a:solidFill>
              <a:schemeClr val="accent1"/>
            </a:solidFill>
            <a:ln w="19050">
              <a:solidFill>
                <a:schemeClr val="tx1"/>
              </a:solidFill>
              <a:miter lim="800000"/>
              <a:headEnd/>
              <a:tailEnd/>
            </a:ln>
          </p:spPr>
          <p:txBody>
            <a:bodyPr wrap="none" anchor="ctr"/>
            <a:lstStyle/>
            <a:p>
              <a:pPr algn="ctr"/>
              <a:r>
                <a:rPr lang="en-US" sz="3200"/>
                <a:t> …     a   </a:t>
              </a:r>
            </a:p>
          </p:txBody>
        </p:sp>
        <p:sp>
          <p:nvSpPr>
            <p:cNvPr id="22541" name="Line 8"/>
            <p:cNvSpPr>
              <a:spLocks noChangeShapeType="1"/>
            </p:cNvSpPr>
            <p:nvPr/>
          </p:nvSpPr>
          <p:spPr bwMode="auto">
            <a:xfrm>
              <a:off x="3792" y="864"/>
              <a:ext cx="0" cy="384"/>
            </a:xfrm>
            <a:prstGeom prst="line">
              <a:avLst/>
            </a:prstGeom>
            <a:noFill/>
            <a:ln w="9525">
              <a:solidFill>
                <a:schemeClr val="tx1"/>
              </a:solidFill>
              <a:round/>
              <a:headEnd/>
              <a:tailEnd/>
            </a:ln>
          </p:spPr>
          <p:txBody>
            <a:bodyPr/>
            <a:lstStyle/>
            <a:p>
              <a:endParaRPr lang="en-US"/>
            </a:p>
          </p:txBody>
        </p:sp>
      </p:grpSp>
      <p:sp>
        <p:nvSpPr>
          <p:cNvPr id="22533" name="Rectangle 9"/>
          <p:cNvSpPr>
            <a:spLocks noChangeArrowheads="1"/>
          </p:cNvSpPr>
          <p:nvPr/>
        </p:nvSpPr>
        <p:spPr bwMode="auto">
          <a:xfrm>
            <a:off x="6858000" y="3276600"/>
            <a:ext cx="609600" cy="609600"/>
          </a:xfrm>
          <a:prstGeom prst="rect">
            <a:avLst/>
          </a:prstGeom>
          <a:solidFill>
            <a:schemeClr val="folHlink"/>
          </a:solidFill>
          <a:ln w="9525">
            <a:solidFill>
              <a:schemeClr val="tx1"/>
            </a:solidFill>
            <a:miter lim="800000"/>
            <a:headEnd/>
            <a:tailEnd/>
          </a:ln>
        </p:spPr>
        <p:txBody>
          <a:bodyPr wrap="none" anchor="ctr"/>
          <a:lstStyle/>
          <a:p>
            <a:pPr algn="ctr"/>
            <a:r>
              <a:rPr lang="en-US" sz="2800"/>
              <a:t>b</a:t>
            </a:r>
          </a:p>
        </p:txBody>
      </p:sp>
      <p:sp>
        <p:nvSpPr>
          <p:cNvPr id="22534" name="Rectangle 10"/>
          <p:cNvSpPr>
            <a:spLocks noChangeArrowheads="1"/>
          </p:cNvSpPr>
          <p:nvPr/>
        </p:nvSpPr>
        <p:spPr bwMode="auto">
          <a:xfrm>
            <a:off x="4114800" y="4343400"/>
            <a:ext cx="685800" cy="685800"/>
          </a:xfrm>
          <a:prstGeom prst="rect">
            <a:avLst/>
          </a:prstGeom>
          <a:solidFill>
            <a:srgbClr val="FFFF00"/>
          </a:solidFill>
          <a:ln w="9525">
            <a:solidFill>
              <a:schemeClr val="tx1"/>
            </a:solidFill>
            <a:miter lim="800000"/>
            <a:headEnd/>
            <a:tailEnd/>
          </a:ln>
        </p:spPr>
        <p:txBody>
          <a:bodyPr wrap="none" anchor="ctr"/>
          <a:lstStyle/>
          <a:p>
            <a:pPr algn="ctr"/>
            <a:r>
              <a:rPr lang="en-US" sz="2800"/>
              <a:t>x</a:t>
            </a:r>
          </a:p>
        </p:txBody>
      </p:sp>
      <p:sp>
        <p:nvSpPr>
          <p:cNvPr id="22535" name="Rectangle 11"/>
          <p:cNvSpPr>
            <a:spLocks noChangeArrowheads="1"/>
          </p:cNvSpPr>
          <p:nvPr/>
        </p:nvSpPr>
        <p:spPr bwMode="auto">
          <a:xfrm>
            <a:off x="4191000" y="5410200"/>
            <a:ext cx="685800" cy="685800"/>
          </a:xfrm>
          <a:prstGeom prst="rect">
            <a:avLst/>
          </a:prstGeom>
          <a:solidFill>
            <a:srgbClr val="FFFF00"/>
          </a:solidFill>
          <a:ln w="9525">
            <a:solidFill>
              <a:schemeClr val="tx1"/>
            </a:solidFill>
            <a:miter lim="800000"/>
            <a:headEnd/>
            <a:tailEnd/>
          </a:ln>
        </p:spPr>
        <p:txBody>
          <a:bodyPr wrap="none" anchor="ctr"/>
          <a:lstStyle/>
          <a:p>
            <a:pPr algn="ctr"/>
            <a:r>
              <a:rPr lang="en-US" sz="2800"/>
              <a:t>y</a:t>
            </a:r>
          </a:p>
        </p:txBody>
      </p:sp>
      <p:sp>
        <p:nvSpPr>
          <p:cNvPr id="22536" name="Freeform 13"/>
          <p:cNvSpPr>
            <a:spLocks/>
          </p:cNvSpPr>
          <p:nvPr/>
        </p:nvSpPr>
        <p:spPr bwMode="auto">
          <a:xfrm>
            <a:off x="4876800" y="3962400"/>
            <a:ext cx="914400" cy="2006600"/>
          </a:xfrm>
          <a:custGeom>
            <a:avLst/>
            <a:gdLst>
              <a:gd name="T0" fmla="*/ 0 w 528"/>
              <a:gd name="T1" fmla="*/ 1248 h 1360"/>
              <a:gd name="T2" fmla="*/ 384 w 528"/>
              <a:gd name="T3" fmla="*/ 1152 h 1360"/>
              <a:gd name="T4" fmla="*/ 528 w 528"/>
              <a:gd name="T5" fmla="*/ 0 h 1360"/>
              <a:gd name="T6" fmla="*/ 0 60000 65536"/>
              <a:gd name="T7" fmla="*/ 0 60000 65536"/>
              <a:gd name="T8" fmla="*/ 0 60000 65536"/>
              <a:gd name="T9" fmla="*/ 0 w 528"/>
              <a:gd name="T10" fmla="*/ 0 h 1360"/>
              <a:gd name="T11" fmla="*/ 528 w 528"/>
              <a:gd name="T12" fmla="*/ 1360 h 1360"/>
            </a:gdLst>
            <a:ahLst/>
            <a:cxnLst>
              <a:cxn ang="T6">
                <a:pos x="T0" y="T1"/>
              </a:cxn>
              <a:cxn ang="T7">
                <a:pos x="T2" y="T3"/>
              </a:cxn>
              <a:cxn ang="T8">
                <a:pos x="T4" y="T5"/>
              </a:cxn>
            </a:cxnLst>
            <a:rect l="T9" t="T10" r="T11" b="T12"/>
            <a:pathLst>
              <a:path w="528" h="1360">
                <a:moveTo>
                  <a:pt x="0" y="1248"/>
                </a:moveTo>
                <a:cubicBezTo>
                  <a:pt x="148" y="1304"/>
                  <a:pt x="296" y="1360"/>
                  <a:pt x="384" y="1152"/>
                </a:cubicBezTo>
                <a:cubicBezTo>
                  <a:pt x="472" y="944"/>
                  <a:pt x="500" y="472"/>
                  <a:pt x="528" y="0"/>
                </a:cubicBezTo>
              </a:path>
            </a:pathLst>
          </a:custGeom>
          <a:noFill/>
          <a:ln w="9525">
            <a:solidFill>
              <a:srgbClr val="FF0066"/>
            </a:solidFill>
            <a:round/>
            <a:headEnd type="none" w="med" len="med"/>
            <a:tailEnd type="triangle" w="med" len="med"/>
          </a:ln>
        </p:spPr>
        <p:txBody>
          <a:bodyPr/>
          <a:lstStyle/>
          <a:p>
            <a:endParaRPr lang="en-US"/>
          </a:p>
        </p:txBody>
      </p:sp>
      <p:sp>
        <p:nvSpPr>
          <p:cNvPr id="22537" name="Freeform 14"/>
          <p:cNvSpPr>
            <a:spLocks/>
          </p:cNvSpPr>
          <p:nvPr/>
        </p:nvSpPr>
        <p:spPr bwMode="auto">
          <a:xfrm>
            <a:off x="4495800" y="3657600"/>
            <a:ext cx="685800" cy="609600"/>
          </a:xfrm>
          <a:custGeom>
            <a:avLst/>
            <a:gdLst>
              <a:gd name="T0" fmla="*/ 0 w 432"/>
              <a:gd name="T1" fmla="*/ 384 h 384"/>
              <a:gd name="T2" fmla="*/ 144 w 432"/>
              <a:gd name="T3" fmla="*/ 96 h 384"/>
              <a:gd name="T4" fmla="*/ 432 w 432"/>
              <a:gd name="T5" fmla="*/ 0 h 384"/>
              <a:gd name="T6" fmla="*/ 0 60000 65536"/>
              <a:gd name="T7" fmla="*/ 0 60000 65536"/>
              <a:gd name="T8" fmla="*/ 0 60000 65536"/>
              <a:gd name="T9" fmla="*/ 0 w 432"/>
              <a:gd name="T10" fmla="*/ 0 h 384"/>
              <a:gd name="T11" fmla="*/ 432 w 432"/>
              <a:gd name="T12" fmla="*/ 384 h 384"/>
            </a:gdLst>
            <a:ahLst/>
            <a:cxnLst>
              <a:cxn ang="T6">
                <a:pos x="T0" y="T1"/>
              </a:cxn>
              <a:cxn ang="T7">
                <a:pos x="T2" y="T3"/>
              </a:cxn>
              <a:cxn ang="T8">
                <a:pos x="T4" y="T5"/>
              </a:cxn>
            </a:cxnLst>
            <a:rect l="T9" t="T10" r="T11" b="T12"/>
            <a:pathLst>
              <a:path w="432" h="384">
                <a:moveTo>
                  <a:pt x="0" y="384"/>
                </a:moveTo>
                <a:cubicBezTo>
                  <a:pt x="36" y="272"/>
                  <a:pt x="72" y="160"/>
                  <a:pt x="144" y="96"/>
                </a:cubicBezTo>
                <a:cubicBezTo>
                  <a:pt x="216" y="32"/>
                  <a:pt x="324" y="16"/>
                  <a:pt x="432" y="0"/>
                </a:cubicBezTo>
              </a:path>
            </a:pathLst>
          </a:custGeom>
          <a:noFill/>
          <a:ln w="9525">
            <a:solidFill>
              <a:srgbClr val="FF0066"/>
            </a:solidFill>
            <a:round/>
            <a:headEnd type="none" w="med" len="me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idx="1"/>
          </p:nvPr>
        </p:nvSpPr>
        <p:spPr/>
        <p:txBody>
          <a:bodyPr>
            <a:normAutofit fontScale="85000" lnSpcReduction="20000"/>
          </a:bodyPr>
          <a:lstStyle/>
          <a:p>
            <a:pPr eaLnBrk="1" hangingPunct="1">
              <a:lnSpc>
                <a:spcPct val="110000"/>
              </a:lnSpc>
            </a:pPr>
            <a:r>
              <a:rPr lang="en-US" sz="2800" dirty="0" smtClean="0">
                <a:ea typeface="MS Mincho" pitchFamily="49" charset="-128"/>
              </a:rPr>
              <a:t>Dynamically bound methods are called virtual in C++ (and some other languages)</a:t>
            </a:r>
          </a:p>
          <a:p>
            <a:pPr lvl="1" eaLnBrk="1" hangingPunct="1">
              <a:lnSpc>
                <a:spcPct val="110000"/>
              </a:lnSpc>
            </a:pPr>
            <a:r>
              <a:rPr lang="en-US" sz="2400" dirty="0" smtClean="0">
                <a:ea typeface="MS Mincho" pitchFamily="49" charset="-128"/>
              </a:rPr>
              <a:t>C++:  statically bound default, virtual when marked</a:t>
            </a:r>
          </a:p>
          <a:p>
            <a:pPr lvl="1" eaLnBrk="1" hangingPunct="1"/>
            <a:r>
              <a:rPr lang="en-US" sz="2400" dirty="0" err="1" smtClean="0">
                <a:ea typeface="MS Mincho" pitchFamily="49" charset="-128"/>
              </a:rPr>
              <a:t>Simula</a:t>
            </a:r>
            <a:r>
              <a:rPr lang="en-US" sz="2400" dirty="0" smtClean="0">
                <a:ea typeface="MS Mincho" pitchFamily="49" charset="-128"/>
              </a:rPr>
              <a:t> also had virtual functions </a:t>
            </a:r>
          </a:p>
          <a:p>
            <a:pPr lvl="1" eaLnBrk="1" hangingPunct="1"/>
            <a:r>
              <a:rPr lang="en-US" sz="2400" dirty="0" smtClean="0">
                <a:cs typeface="Times New Roman" pitchFamily="18" charset="0"/>
              </a:rPr>
              <a:t>In Smalltalk, Eiffel, Modula-3, and Java all member functions are </a:t>
            </a:r>
            <a:r>
              <a:rPr lang="en-US" sz="2400" dirty="0" smtClean="0">
                <a:cs typeface="Times New Roman" pitchFamily="18" charset="0"/>
              </a:rPr>
              <a:t>virtual</a:t>
            </a:r>
          </a:p>
          <a:p>
            <a:r>
              <a:rPr lang="en-US" dirty="0">
                <a:ea typeface="MS Mincho" pitchFamily="49" charset="-128"/>
              </a:rPr>
              <a:t>Non-virtual functions require no space at run time; the compiler just calls the appropriate version, based on the static type of the variable</a:t>
            </a:r>
          </a:p>
          <a:p>
            <a:r>
              <a:rPr lang="en-US" dirty="0">
                <a:solidFill>
                  <a:schemeClr val="accent2"/>
                </a:solidFill>
                <a:ea typeface="MS Mincho" pitchFamily="49" charset="-128"/>
              </a:rPr>
              <a:t>Virtual functions are passed an extra, hidden, parameter</a:t>
            </a:r>
            <a:r>
              <a:rPr lang="en-US" dirty="0">
                <a:ea typeface="MS Mincho" pitchFamily="49" charset="-128"/>
              </a:rPr>
              <a:t>: </a:t>
            </a:r>
            <a:r>
              <a:rPr lang="en-US" i="1" dirty="0">
                <a:ea typeface="MS Mincho" pitchFamily="49" charset="-128"/>
              </a:rPr>
              <a:t>this </a:t>
            </a:r>
            <a:r>
              <a:rPr lang="en-US" dirty="0">
                <a:cs typeface="Times New Roman" pitchFamily="18" charset="0"/>
              </a:rPr>
              <a:t>(called </a:t>
            </a:r>
            <a:r>
              <a:rPr lang="en-US" i="1" dirty="0">
                <a:cs typeface="Times New Roman" pitchFamily="18" charset="0"/>
              </a:rPr>
              <a:t>current</a:t>
            </a:r>
            <a:r>
              <a:rPr lang="en-US" dirty="0">
                <a:cs typeface="Times New Roman" pitchFamily="18" charset="0"/>
              </a:rPr>
              <a:t> in Eiffel and </a:t>
            </a:r>
            <a:r>
              <a:rPr lang="en-US" i="1" dirty="0">
                <a:cs typeface="Times New Roman" pitchFamily="18" charset="0"/>
              </a:rPr>
              <a:t>self</a:t>
            </a:r>
            <a:r>
              <a:rPr lang="en-US" dirty="0">
                <a:cs typeface="Times New Roman" pitchFamily="18" charset="0"/>
              </a:rPr>
              <a:t> in Smalltalk)</a:t>
            </a:r>
          </a:p>
          <a:p>
            <a:endParaRPr lang="en-US" dirty="0">
              <a:cs typeface="Times New Roman" pitchFamily="18" charset="0"/>
            </a:endParaRPr>
          </a:p>
          <a:p>
            <a:r>
              <a:rPr lang="en-US" dirty="0">
                <a:cs typeface="Times New Roman" pitchFamily="18" charset="0"/>
              </a:rPr>
              <a:t>(</a:t>
            </a:r>
            <a:r>
              <a:rPr lang="en-US" dirty="0" err="1">
                <a:cs typeface="Times New Roman" pitchFamily="18" charset="0"/>
              </a:rPr>
              <a:t>invokestatic</a:t>
            </a:r>
            <a:r>
              <a:rPr lang="en-US" dirty="0">
                <a:cs typeface="Times New Roman" pitchFamily="18" charset="0"/>
              </a:rPr>
              <a:t> vs. </a:t>
            </a:r>
            <a:r>
              <a:rPr lang="en-US" dirty="0" err="1">
                <a:cs typeface="Times New Roman" pitchFamily="18" charset="0"/>
              </a:rPr>
              <a:t>invokevirtual</a:t>
            </a:r>
            <a:r>
              <a:rPr lang="en-US" dirty="0">
                <a:cs typeface="Times New Roman" pitchFamily="18" charset="0"/>
              </a:rPr>
              <a:t> in Java bytecode)</a:t>
            </a:r>
          </a:p>
          <a:p>
            <a:pPr lvl="1" eaLnBrk="1" hangingPunct="1"/>
            <a:endParaRPr lang="en-US" sz="2400" dirty="0" smtClean="0">
              <a:cs typeface="Times New Roman" pitchFamily="18" charset="0"/>
            </a:endParaRPr>
          </a:p>
        </p:txBody>
      </p:sp>
      <p:sp>
        <p:nvSpPr>
          <p:cNvPr id="2" name="Title 1"/>
          <p:cNvSpPr>
            <a:spLocks noGrp="1"/>
          </p:cNvSpPr>
          <p:nvPr>
            <p:ph type="title"/>
          </p:nvPr>
        </p:nvSpPr>
        <p:spPr/>
        <p:txBody>
          <a:bodyPr/>
          <a:lstStyle/>
          <a:p>
            <a:r>
              <a:rPr lang="en-US" dirty="0" smtClean="0"/>
              <a:t>Dynamically bound methods</a:t>
            </a:r>
            <a:endParaRPr lang="en-US"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idx="1"/>
          </p:nvPr>
        </p:nvSpPr>
        <p:spPr/>
        <p:txBody>
          <a:bodyPr>
            <a:normAutofit/>
          </a:bodyPr>
          <a:lstStyle/>
          <a:p>
            <a:r>
              <a:rPr lang="en-US" dirty="0" smtClean="0">
                <a:ea typeface="MS Mincho" pitchFamily="49" charset="-128"/>
              </a:rPr>
              <a:t>Each class has dispatch table </a:t>
            </a:r>
            <a:r>
              <a:rPr lang="en-US" dirty="0" smtClean="0">
                <a:ea typeface="MS Mincho" pitchFamily="49" charset="-128"/>
              </a:rPr>
              <a:t>(</a:t>
            </a:r>
            <a:r>
              <a:rPr lang="en-US" i="1" dirty="0" err="1" smtClean="0">
                <a:ea typeface="MS Mincho" pitchFamily="49" charset="-128"/>
              </a:rPr>
              <a:t>vtable</a:t>
            </a:r>
            <a:r>
              <a:rPr lang="en-US" dirty="0" smtClean="0">
                <a:ea typeface="MS Mincho" pitchFamily="49" charset="-128"/>
              </a:rPr>
              <a:t>) </a:t>
            </a:r>
            <a:endParaRPr lang="en-US" dirty="0" smtClean="0">
              <a:ea typeface="MS Mincho" pitchFamily="49" charset="-128"/>
            </a:endParaRPr>
          </a:p>
          <a:p>
            <a:r>
              <a:rPr lang="en-US" dirty="0" smtClean="0">
                <a:ea typeface="MS Mincho" pitchFamily="49" charset="-128"/>
              </a:rPr>
              <a:t>Each object has pointer to its class’s </a:t>
            </a:r>
            <a:r>
              <a:rPr lang="en-US" dirty="0" err="1" smtClean="0">
                <a:ea typeface="MS Mincho" pitchFamily="49" charset="-128"/>
              </a:rPr>
              <a:t>vtable</a:t>
            </a:r>
            <a:r>
              <a:rPr lang="en-US" dirty="0" smtClean="0">
                <a:ea typeface="MS Mincho" pitchFamily="49" charset="-128"/>
              </a:rPr>
              <a:t>.</a:t>
            </a:r>
          </a:p>
          <a:p>
            <a:r>
              <a:rPr lang="en-US" dirty="0" smtClean="0">
                <a:ea typeface="MS Mincho" pitchFamily="49" charset="-128"/>
              </a:rPr>
              <a:t>Objects </a:t>
            </a:r>
            <a:r>
              <a:rPr lang="en-US" dirty="0" smtClean="0">
                <a:ea typeface="MS Mincho" pitchFamily="49" charset="-128"/>
              </a:rPr>
              <a:t>of a subclass have a different dispatch table</a:t>
            </a:r>
          </a:p>
          <a:p>
            <a:pPr lvl="1"/>
            <a:r>
              <a:rPr lang="en-US" dirty="0" smtClean="0">
                <a:ea typeface="MS Mincho" pitchFamily="49" charset="-128"/>
              </a:rPr>
              <a:t>In the dispatch table, functions defined in the parent come first, though some of the pointers point to overridden </a:t>
            </a:r>
            <a:r>
              <a:rPr lang="en-US" dirty="0" smtClean="0">
                <a:ea typeface="MS Mincho" pitchFamily="49" charset="-128"/>
              </a:rPr>
              <a:t>versions</a:t>
            </a:r>
            <a:endParaRPr lang="en-US" dirty="0" smtClean="0">
              <a:ea typeface="MS Mincho" pitchFamily="49" charset="-128"/>
            </a:endParaRPr>
          </a:p>
        </p:txBody>
      </p:sp>
      <p:sp>
        <p:nvSpPr>
          <p:cNvPr id="2" name="Title 1"/>
          <p:cNvSpPr>
            <a:spLocks noGrp="1"/>
          </p:cNvSpPr>
          <p:nvPr>
            <p:ph type="title"/>
          </p:nvPr>
        </p:nvSpPr>
        <p:spPr/>
        <p:txBody>
          <a:bodyPr>
            <a:normAutofit fontScale="90000"/>
          </a:bodyPr>
          <a:lstStyle/>
          <a:p>
            <a:r>
              <a:rPr lang="en-US" dirty="0">
                <a:ea typeface="MS Mincho" pitchFamily="49" charset="-128"/>
              </a:rPr>
              <a:t>Implementation of virtual functions in C</a:t>
            </a:r>
            <a:r>
              <a:rPr lang="en-US" dirty="0" smtClean="0">
                <a:ea typeface="MS Mincho" pitchFamily="49" charset="-128"/>
              </a:rPr>
              <a:t>++</a:t>
            </a:r>
            <a:endParaRPr lang="en-US" dirty="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4" descr="Fig 8"/>
          <p:cNvPicPr>
            <a:picLocks noChangeAspect="1" noChangeArrowheads="1"/>
          </p:cNvPicPr>
          <p:nvPr/>
        </p:nvPicPr>
        <p:blipFill>
          <a:blip r:embed="rId2" cstate="print"/>
          <a:srcRect/>
          <a:stretch>
            <a:fillRect/>
          </a:stretch>
        </p:blipFill>
        <p:spPr bwMode="auto">
          <a:xfrm>
            <a:off x="152400" y="609600"/>
            <a:ext cx="10820400" cy="5959475"/>
          </a:xfrm>
          <a:prstGeom prst="rect">
            <a:avLst/>
          </a:prstGeom>
          <a:noFill/>
          <a:ln w="9525">
            <a:noFill/>
            <a:miter lim="800000"/>
            <a:headEnd/>
            <a:tailEnd/>
          </a:ln>
        </p:spPr>
      </p:pic>
      <p:sp>
        <p:nvSpPr>
          <p:cNvPr id="26627" name="Rectangle 6"/>
          <p:cNvSpPr>
            <a:spLocks noChangeArrowheads="1"/>
          </p:cNvSpPr>
          <p:nvPr/>
        </p:nvSpPr>
        <p:spPr bwMode="auto">
          <a:xfrm>
            <a:off x="0" y="4800600"/>
            <a:ext cx="11277600" cy="1905000"/>
          </a:xfrm>
          <a:prstGeom prst="rect">
            <a:avLst/>
          </a:prstGeom>
          <a:solidFill>
            <a:schemeClr val="bg1"/>
          </a:solidFill>
          <a:ln w="9525">
            <a:noFill/>
            <a:miter lim="800000"/>
            <a:headEnd/>
            <a:tailEnd/>
          </a:ln>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4" descr="Fig 9"/>
          <p:cNvPicPr>
            <a:picLocks noChangeAspect="1" noChangeArrowheads="1"/>
          </p:cNvPicPr>
          <p:nvPr/>
        </p:nvPicPr>
        <p:blipFill>
          <a:blip r:embed="rId2" cstate="print"/>
          <a:srcRect/>
          <a:stretch>
            <a:fillRect/>
          </a:stretch>
        </p:blipFill>
        <p:spPr bwMode="auto">
          <a:xfrm>
            <a:off x="76200" y="609600"/>
            <a:ext cx="10287000" cy="5492750"/>
          </a:xfrm>
          <a:prstGeom prst="rect">
            <a:avLst/>
          </a:prstGeom>
          <a:noFill/>
          <a:ln w="9525">
            <a:noFill/>
            <a:miter lim="800000"/>
            <a:headEnd/>
            <a:tailEnd/>
          </a:ln>
        </p:spPr>
      </p:pic>
      <p:sp>
        <p:nvSpPr>
          <p:cNvPr id="27651" name="Rectangle 6"/>
          <p:cNvSpPr>
            <a:spLocks noChangeArrowheads="1"/>
          </p:cNvSpPr>
          <p:nvPr/>
        </p:nvSpPr>
        <p:spPr bwMode="auto">
          <a:xfrm>
            <a:off x="0" y="3733800"/>
            <a:ext cx="10363200" cy="2590800"/>
          </a:xfrm>
          <a:prstGeom prst="rect">
            <a:avLst/>
          </a:prstGeom>
          <a:solidFill>
            <a:schemeClr val="bg1"/>
          </a:solidFill>
          <a:ln w="9525">
            <a:noFill/>
            <a:miter lim="800000"/>
            <a:headEnd/>
            <a:tailEnd/>
          </a:ln>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idx="1"/>
          </p:nvPr>
        </p:nvSpPr>
        <p:spPr/>
        <p:txBody>
          <a:bodyPr/>
          <a:lstStyle/>
          <a:p>
            <a:pPr eaLnBrk="1" hangingPunct="1"/>
            <a:r>
              <a:rPr lang="en-US" dirty="0" smtClean="0">
                <a:ea typeface="MS Mincho" pitchFamily="49" charset="-128"/>
              </a:rPr>
              <a:t>If you </a:t>
            </a:r>
            <a:r>
              <a:rPr lang="en-US" dirty="0" smtClean="0">
                <a:ea typeface="MS Mincho" pitchFamily="49" charset="-128"/>
              </a:rPr>
              <a:t>can query the type of an object, then you need to be able to get from the object to run-time type </a:t>
            </a:r>
            <a:r>
              <a:rPr lang="en-US" dirty="0" smtClean="0">
                <a:ea typeface="MS Mincho" pitchFamily="49" charset="-128"/>
              </a:rPr>
              <a:t>info.</a:t>
            </a:r>
          </a:p>
          <a:p>
            <a:pPr eaLnBrk="1" hangingPunct="1"/>
            <a:r>
              <a:rPr lang="en-US" dirty="0" smtClean="0">
                <a:ea typeface="MS Mincho" pitchFamily="49" charset="-128"/>
              </a:rPr>
              <a:t>Typical implementation technique</a:t>
            </a:r>
            <a:endParaRPr lang="en-US" dirty="0" smtClean="0">
              <a:ea typeface="MS Mincho" pitchFamily="49" charset="-128"/>
            </a:endParaRPr>
          </a:p>
          <a:p>
            <a:pPr lvl="1" eaLnBrk="1" hangingPunct="1"/>
            <a:r>
              <a:rPr lang="en-US" dirty="0" smtClean="0">
                <a:ea typeface="MS Mincho" pitchFamily="49" charset="-128"/>
              </a:rPr>
              <a:t>Include a </a:t>
            </a:r>
            <a:r>
              <a:rPr lang="en-US" dirty="0" smtClean="0">
                <a:ea typeface="MS Mincho" pitchFamily="49" charset="-128"/>
              </a:rPr>
              <a:t>pointer </a:t>
            </a:r>
            <a:r>
              <a:rPr lang="en-US" dirty="0" smtClean="0">
                <a:ea typeface="MS Mincho" pitchFamily="49" charset="-128"/>
              </a:rPr>
              <a:t>to the type info at the beginning of the </a:t>
            </a:r>
            <a:r>
              <a:rPr lang="en-US" dirty="0" err="1" smtClean="0">
                <a:ea typeface="MS Mincho" pitchFamily="49" charset="-128"/>
              </a:rPr>
              <a:t>vtable</a:t>
            </a:r>
            <a:endParaRPr lang="en-US" dirty="0">
              <a:ea typeface="MS Mincho" pitchFamily="49" charset="-128"/>
            </a:endParaRPr>
          </a:p>
          <a:p>
            <a:pPr lvl="1" eaLnBrk="1" hangingPunct="1"/>
            <a:r>
              <a:rPr lang="en-US" dirty="0" smtClean="0">
                <a:ea typeface="MS Mincho" pitchFamily="49" charset="-128"/>
              </a:rPr>
              <a:t>This </a:t>
            </a:r>
            <a:r>
              <a:rPr lang="en-US" dirty="0" smtClean="0">
                <a:ea typeface="MS Mincho" pitchFamily="49" charset="-128"/>
              </a:rPr>
              <a:t>was </a:t>
            </a:r>
            <a:r>
              <a:rPr lang="en-US" dirty="0" smtClean="0">
                <a:ea typeface="MS Mincho" pitchFamily="49" charset="-128"/>
              </a:rPr>
              <a:t>not </a:t>
            </a:r>
            <a:r>
              <a:rPr lang="en-US" dirty="0" smtClean="0">
                <a:ea typeface="MS Mincho" pitchFamily="49" charset="-128"/>
              </a:rPr>
              <a:t>shown in the </a:t>
            </a:r>
            <a:r>
              <a:rPr lang="en-US" dirty="0" smtClean="0">
                <a:ea typeface="MS Mincho" pitchFamily="49" charset="-128"/>
              </a:rPr>
              <a:t>figures</a:t>
            </a:r>
            <a:endParaRPr lang="en-US" dirty="0" smtClean="0">
              <a:ea typeface="MS Mincho" pitchFamily="49" charset="-128"/>
            </a:endParaRPr>
          </a:p>
        </p:txBody>
      </p:sp>
      <p:sp>
        <p:nvSpPr>
          <p:cNvPr id="2" name="Title 1"/>
          <p:cNvSpPr>
            <a:spLocks noGrp="1"/>
          </p:cNvSpPr>
          <p:nvPr>
            <p:ph type="title"/>
          </p:nvPr>
        </p:nvSpPr>
        <p:spPr/>
        <p:txBody>
          <a:bodyPr/>
          <a:lstStyle/>
          <a:p>
            <a:r>
              <a:rPr lang="en-US" dirty="0" smtClean="0"/>
              <a:t>Runtime type information</a:t>
            </a:r>
            <a:endParaRPr lang="en-US" dirty="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idx="1"/>
          </p:nvPr>
        </p:nvSpPr>
        <p:spPr>
          <a:xfrm>
            <a:off x="457200" y="1481328"/>
            <a:ext cx="8229600" cy="4919472"/>
          </a:xfrm>
        </p:spPr>
        <p:txBody>
          <a:bodyPr>
            <a:normAutofit fontScale="92500" lnSpcReduction="10000"/>
          </a:bodyPr>
          <a:lstStyle/>
          <a:p>
            <a:pPr>
              <a:lnSpc>
                <a:spcPct val="80000"/>
              </a:lnSpc>
            </a:pPr>
            <a:r>
              <a:rPr lang="en-US" sz="2800" dirty="0" smtClean="0"/>
              <a:t>To </a:t>
            </a:r>
            <a:r>
              <a:rPr lang="en-US" sz="2800" dirty="0" smtClean="0"/>
              <a:t>invoke a method on an object:</a:t>
            </a:r>
          </a:p>
          <a:p>
            <a:pPr lvl="1">
              <a:lnSpc>
                <a:spcPct val="80000"/>
              </a:lnSpc>
            </a:pPr>
            <a:r>
              <a:rPr lang="en-US" sz="2200" dirty="0" smtClean="0"/>
              <a:t>get address of object’s </a:t>
            </a:r>
            <a:r>
              <a:rPr lang="en-US" sz="2200" dirty="0" err="1" smtClean="0"/>
              <a:t>vtable</a:t>
            </a:r>
            <a:r>
              <a:rPr lang="en-US" sz="2200" dirty="0" smtClean="0"/>
              <a:t>,  </a:t>
            </a:r>
          </a:p>
          <a:p>
            <a:pPr lvl="1">
              <a:lnSpc>
                <a:spcPct val="80000"/>
              </a:lnSpc>
            </a:pPr>
            <a:r>
              <a:rPr lang="en-US" sz="2200" dirty="0" smtClean="0"/>
              <a:t>calculate offset into </a:t>
            </a:r>
            <a:r>
              <a:rPr lang="en-US" sz="2200" dirty="0" err="1" smtClean="0"/>
              <a:t>vtable</a:t>
            </a:r>
            <a:r>
              <a:rPr lang="en-US" sz="2200" dirty="0" smtClean="0"/>
              <a:t> (can be done at compile time)  </a:t>
            </a:r>
          </a:p>
          <a:p>
            <a:pPr lvl="1">
              <a:lnSpc>
                <a:spcPct val="80000"/>
              </a:lnSpc>
            </a:pPr>
            <a:r>
              <a:rPr lang="en-US" sz="2200" dirty="0" smtClean="0"/>
              <a:t>invoke method at that address</a:t>
            </a:r>
            <a:r>
              <a:rPr lang="en-US" sz="2200" dirty="0" smtClean="0"/>
              <a:t>.</a:t>
            </a:r>
          </a:p>
          <a:p>
            <a:pPr marL="393192" lvl="1" indent="0">
              <a:lnSpc>
                <a:spcPct val="80000"/>
              </a:lnSpc>
              <a:buNone/>
            </a:pPr>
            <a:endParaRPr lang="en-US" sz="2200" dirty="0" smtClean="0"/>
          </a:p>
          <a:p>
            <a:pPr>
              <a:lnSpc>
                <a:spcPct val="80000"/>
              </a:lnSpc>
            </a:pPr>
            <a:r>
              <a:rPr lang="en-US" sz="2800" dirty="0" smtClean="0"/>
              <a:t>Problem:  </a:t>
            </a:r>
          </a:p>
          <a:p>
            <a:pPr lvl="1">
              <a:lnSpc>
                <a:spcPct val="80000"/>
              </a:lnSpc>
            </a:pPr>
            <a:r>
              <a:rPr lang="en-US" sz="2200" dirty="0" smtClean="0"/>
              <a:t>Given class A</a:t>
            </a:r>
          </a:p>
          <a:p>
            <a:pPr lvl="2">
              <a:lnSpc>
                <a:spcPct val="80000"/>
              </a:lnSpc>
              <a:buFontTx/>
              <a:buNone/>
            </a:pPr>
            <a:endParaRPr lang="en-US" sz="2600" dirty="0" smtClean="0"/>
          </a:p>
          <a:p>
            <a:pPr lvl="2">
              <a:lnSpc>
                <a:spcPct val="80000"/>
              </a:lnSpc>
              <a:buFontTx/>
              <a:buNone/>
            </a:pPr>
            <a:r>
              <a:rPr lang="en-US" sz="2600" dirty="0" smtClean="0">
                <a:solidFill>
                  <a:srgbClr val="0066FF"/>
                </a:solidFill>
              </a:rPr>
              <a:t>class A{</a:t>
            </a:r>
            <a:r>
              <a:rPr lang="en-US" sz="2600" dirty="0" err="1" smtClean="0">
                <a:solidFill>
                  <a:srgbClr val="0066FF"/>
                </a:solidFill>
              </a:rPr>
              <a:t>int</a:t>
            </a:r>
            <a:r>
              <a:rPr lang="en-US" sz="2600" dirty="0" smtClean="0">
                <a:solidFill>
                  <a:srgbClr val="0066FF"/>
                </a:solidFill>
              </a:rPr>
              <a:t> x;  void q(){…}   void p(){…} }</a:t>
            </a:r>
          </a:p>
          <a:p>
            <a:pPr lvl="2">
              <a:lnSpc>
                <a:spcPct val="80000"/>
              </a:lnSpc>
              <a:buFontTx/>
              <a:buNone/>
            </a:pPr>
            <a:endParaRPr lang="en-US" sz="2600" dirty="0" smtClean="0">
              <a:solidFill>
                <a:srgbClr val="0066FF"/>
              </a:solidFill>
            </a:endParaRPr>
          </a:p>
          <a:p>
            <a:pPr lvl="1">
              <a:lnSpc>
                <a:spcPct val="80000"/>
              </a:lnSpc>
            </a:pPr>
            <a:r>
              <a:rPr lang="en-US" sz="2200" dirty="0" smtClean="0"/>
              <a:t>Suppose we modify a class  A by  changing order of q and p and recompile</a:t>
            </a:r>
          </a:p>
          <a:p>
            <a:pPr lvl="2">
              <a:lnSpc>
                <a:spcPct val="80000"/>
              </a:lnSpc>
              <a:buFontTx/>
              <a:buNone/>
            </a:pPr>
            <a:endParaRPr lang="en-US" sz="2000" dirty="0" smtClean="0"/>
          </a:p>
          <a:p>
            <a:pPr lvl="2">
              <a:lnSpc>
                <a:spcPct val="80000"/>
              </a:lnSpc>
              <a:buFontTx/>
              <a:buNone/>
            </a:pPr>
            <a:r>
              <a:rPr lang="en-US" sz="2600" dirty="0" smtClean="0">
                <a:solidFill>
                  <a:srgbClr val="0066FF"/>
                </a:solidFill>
              </a:rPr>
              <a:t>class A{</a:t>
            </a:r>
            <a:r>
              <a:rPr lang="en-US" sz="2600" dirty="0" err="1" smtClean="0">
                <a:solidFill>
                  <a:srgbClr val="0066FF"/>
                </a:solidFill>
              </a:rPr>
              <a:t>int</a:t>
            </a:r>
            <a:r>
              <a:rPr lang="en-US" sz="2600" dirty="0" smtClean="0">
                <a:solidFill>
                  <a:srgbClr val="0066FF"/>
                </a:solidFill>
              </a:rPr>
              <a:t> x;  void p(){…}   void q(){…} }</a:t>
            </a:r>
          </a:p>
          <a:p>
            <a:pPr lvl="1">
              <a:lnSpc>
                <a:spcPct val="80000"/>
              </a:lnSpc>
              <a:buFontTx/>
              <a:buNone/>
            </a:pPr>
            <a:endParaRPr lang="en-US" sz="3000" dirty="0" smtClean="0">
              <a:solidFill>
                <a:srgbClr val="0066FF"/>
              </a:solidFill>
            </a:endParaRPr>
          </a:p>
          <a:p>
            <a:pPr lvl="1">
              <a:lnSpc>
                <a:spcPct val="80000"/>
              </a:lnSpc>
            </a:pPr>
            <a:r>
              <a:rPr lang="en-US" sz="2200" dirty="0" smtClean="0">
                <a:solidFill>
                  <a:schemeClr val="accent2"/>
                </a:solidFill>
              </a:rPr>
              <a:t>All clients will have to be recompiled too</a:t>
            </a:r>
            <a:r>
              <a:rPr lang="en-US" sz="2200" dirty="0" smtClean="0"/>
              <a:t>.</a:t>
            </a:r>
          </a:p>
        </p:txBody>
      </p:sp>
      <p:sp>
        <p:nvSpPr>
          <p:cNvPr id="2" name="Title 1"/>
          <p:cNvSpPr>
            <a:spLocks noGrp="1"/>
          </p:cNvSpPr>
          <p:nvPr>
            <p:ph type="title"/>
          </p:nvPr>
        </p:nvSpPr>
        <p:spPr/>
        <p:txBody>
          <a:bodyPr>
            <a:normAutofit/>
          </a:bodyPr>
          <a:lstStyle/>
          <a:p>
            <a:r>
              <a:rPr lang="en-US" sz="4400" dirty="0"/>
              <a:t>Fragile base class </a:t>
            </a:r>
            <a:r>
              <a:rPr lang="en-US" sz="4400" dirty="0" smtClean="0"/>
              <a:t>problem</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idx="1"/>
          </p:nvPr>
        </p:nvSpPr>
        <p:spPr>
          <a:xfrm>
            <a:off x="457200" y="381000"/>
            <a:ext cx="8229600" cy="6172200"/>
          </a:xfrm>
        </p:spPr>
        <p:txBody>
          <a:bodyPr/>
          <a:lstStyle/>
          <a:p>
            <a:pPr eaLnBrk="1" hangingPunct="1"/>
            <a:r>
              <a:rPr lang="en-US" smtClean="0"/>
              <a:t>Java’s  approach solved the fragile base class problem somewhat.</a:t>
            </a:r>
          </a:p>
          <a:p>
            <a:pPr lvl="1" eaLnBrk="1" hangingPunct="1"/>
            <a:r>
              <a:rPr lang="en-US" smtClean="0"/>
              <a:t>Methods are represented in class files by </a:t>
            </a:r>
            <a:r>
              <a:rPr lang="en-US" smtClean="0">
                <a:solidFill>
                  <a:schemeClr val="hlink"/>
                </a:solidFill>
              </a:rPr>
              <a:t>symbolic</a:t>
            </a:r>
            <a:r>
              <a:rPr lang="en-US" smtClean="0"/>
              <a:t> links.  </a:t>
            </a:r>
          </a:p>
          <a:p>
            <a:pPr lvl="1" eaLnBrk="1" hangingPunct="1"/>
            <a:r>
              <a:rPr lang="en-US" smtClean="0"/>
              <a:t>These links are resolved </a:t>
            </a:r>
            <a:r>
              <a:rPr lang="en-US" smtClean="0">
                <a:solidFill>
                  <a:schemeClr val="hlink"/>
                </a:solidFill>
              </a:rPr>
              <a:t>after</a:t>
            </a:r>
            <a:r>
              <a:rPr lang="en-US" smtClean="0"/>
              <a:t> compile time to find offset into the method table.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idx="1"/>
          </p:nvPr>
        </p:nvSpPr>
        <p:spPr/>
        <p:txBody>
          <a:bodyPr>
            <a:normAutofit lnSpcReduction="10000"/>
          </a:bodyPr>
          <a:lstStyle/>
          <a:p>
            <a:r>
              <a:rPr lang="en-US" sz="3600" dirty="0" smtClean="0">
                <a:ea typeface="MS Mincho" pitchFamily="49" charset="-128"/>
              </a:rPr>
              <a:t>easier </a:t>
            </a:r>
            <a:r>
              <a:rPr lang="en-US" sz="3600" dirty="0" smtClean="0">
                <a:ea typeface="MS Mincho" pitchFamily="49" charset="-128"/>
              </a:rPr>
              <a:t>to think about - hide what doesn't matter</a:t>
            </a:r>
          </a:p>
          <a:p>
            <a:r>
              <a:rPr lang="en-US" sz="3600" dirty="0" smtClean="0">
                <a:ea typeface="MS Mincho" pitchFamily="49" charset="-128"/>
              </a:rPr>
              <a:t>protection - prevent access to things you shouldn't see</a:t>
            </a:r>
          </a:p>
          <a:p>
            <a:r>
              <a:rPr lang="en-US" sz="3600" dirty="0" smtClean="0">
                <a:ea typeface="MS Mincho" pitchFamily="49" charset="-128"/>
              </a:rPr>
              <a:t>plug compatibility</a:t>
            </a:r>
          </a:p>
          <a:p>
            <a:pPr lvl="1"/>
            <a:r>
              <a:rPr lang="en-US" sz="3000" dirty="0" smtClean="0">
                <a:ea typeface="MS Mincho" pitchFamily="49" charset="-128"/>
              </a:rPr>
              <a:t>replacement of pieces, often without recompilation, definitely without rewriting libraries</a:t>
            </a:r>
          </a:p>
          <a:p>
            <a:pPr lvl="1"/>
            <a:r>
              <a:rPr lang="en-US" sz="3000" dirty="0" smtClean="0">
                <a:ea typeface="MS Mincho" pitchFamily="49" charset="-128"/>
              </a:rPr>
              <a:t>division of labor in software projects</a:t>
            </a:r>
          </a:p>
        </p:txBody>
      </p:sp>
      <p:sp>
        <p:nvSpPr>
          <p:cNvPr id="2" name="Title 1"/>
          <p:cNvSpPr>
            <a:spLocks noGrp="1"/>
          </p:cNvSpPr>
          <p:nvPr>
            <p:ph type="title"/>
          </p:nvPr>
        </p:nvSpPr>
        <p:spPr/>
        <p:txBody>
          <a:bodyPr>
            <a:normAutofit/>
          </a:bodyPr>
          <a:lstStyle/>
          <a:p>
            <a:r>
              <a:rPr lang="en-US" sz="4400" dirty="0">
                <a:ea typeface="MS Mincho" pitchFamily="49" charset="-128"/>
              </a:rPr>
              <a:t>Why abstractions</a:t>
            </a:r>
            <a:r>
              <a:rPr lang="en-US" sz="4400" dirty="0" smtClean="0">
                <a:ea typeface="MS Mincho" pitchFamily="49" charset="-128"/>
              </a:rPr>
              <a:t>?</a:t>
            </a:r>
            <a:endParaRPr lang="en-US"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idx="1"/>
          </p:nvPr>
        </p:nvSpPr>
        <p:spPr/>
        <p:txBody>
          <a:bodyPr>
            <a:normAutofit fontScale="92500"/>
          </a:bodyPr>
          <a:lstStyle/>
          <a:p>
            <a:pPr eaLnBrk="1" hangingPunct="1"/>
            <a:r>
              <a:rPr lang="en-US" sz="2800" dirty="0" smtClean="0"/>
              <a:t>The JVM spec does not specify when resolution must be done as long as it happens in time.</a:t>
            </a:r>
          </a:p>
          <a:p>
            <a:pPr lvl="1" eaLnBrk="1" hangingPunct="1"/>
            <a:r>
              <a:rPr lang="en-US" sz="2400" dirty="0" smtClean="0"/>
              <a:t>Strict:  all links are resolved when the class is first loaded.</a:t>
            </a:r>
          </a:p>
          <a:p>
            <a:pPr lvl="2" eaLnBrk="1" hangingPunct="1"/>
            <a:r>
              <a:rPr lang="en-US" sz="2000" dirty="0" smtClean="0"/>
              <a:t>This may require loading the referred to classes—these are verified, etc.  </a:t>
            </a:r>
          </a:p>
          <a:p>
            <a:pPr lvl="2" eaLnBrk="1" hangingPunct="1"/>
            <a:r>
              <a:rPr lang="en-US" sz="2000" dirty="0" smtClean="0"/>
              <a:t>Loading original class will fail if a problem loading any class, even if not actually needed by the program.   </a:t>
            </a:r>
          </a:p>
          <a:p>
            <a:pPr lvl="1" eaLnBrk="1" hangingPunct="1"/>
            <a:r>
              <a:rPr lang="en-US" sz="2400" dirty="0" smtClean="0"/>
              <a:t>Lazy:  wait until method is called to resolve its link.</a:t>
            </a:r>
          </a:p>
          <a:p>
            <a:pPr lvl="2" eaLnBrk="1" hangingPunct="1"/>
            <a:r>
              <a:rPr lang="en-US" sz="2000" dirty="0" smtClean="0"/>
              <a:t>Avoids problems (and time wasted) resolving methods that are never actually called.</a:t>
            </a:r>
          </a:p>
          <a:p>
            <a:pPr lvl="2" eaLnBrk="1" hangingPunct="1"/>
            <a:r>
              <a:rPr lang="en-US" sz="2000" dirty="0" smtClean="0"/>
              <a:t>Errors due to loading problems may occur in the middle of  the program execution.</a:t>
            </a:r>
          </a:p>
        </p:txBody>
      </p:sp>
      <p:sp>
        <p:nvSpPr>
          <p:cNvPr id="2" name="Title 1"/>
          <p:cNvSpPr>
            <a:spLocks noGrp="1"/>
          </p:cNvSpPr>
          <p:nvPr>
            <p:ph type="title"/>
          </p:nvPr>
        </p:nvSpPr>
        <p:spPr/>
        <p:txBody>
          <a:bodyPr/>
          <a:lstStyle/>
          <a:p>
            <a:r>
              <a:rPr lang="en-US" dirty="0" smtClean="0"/>
              <a:t>Resolution in JVM</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1" name="Picture 3"/>
          <p:cNvPicPr>
            <a:picLocks noGrp="1" noChangeAspect="1" noChangeArrowheads="1"/>
          </p:cNvPicPr>
          <p:nvPr>
            <p:ph idx="1"/>
          </p:nvPr>
        </p:nvPicPr>
        <p:blipFill>
          <a:blip r:embed="rId3" cstate="print"/>
          <a:stretch>
            <a:fillRect/>
          </a:stretch>
        </p:blipFill>
        <p:spPr>
          <a:xfrm>
            <a:off x="5181600" y="1524000"/>
            <a:ext cx="3678901" cy="4525962"/>
          </a:xfrm>
          <a:noFill/>
        </p:spPr>
      </p:pic>
      <p:sp>
        <p:nvSpPr>
          <p:cNvPr id="6" name="Title 5"/>
          <p:cNvSpPr>
            <a:spLocks noGrp="1"/>
          </p:cNvSpPr>
          <p:nvPr>
            <p:ph type="title"/>
          </p:nvPr>
        </p:nvSpPr>
        <p:spPr/>
        <p:txBody>
          <a:bodyPr/>
          <a:lstStyle/>
          <a:p>
            <a:r>
              <a:rPr lang="en-US" dirty="0" err="1" smtClean="0"/>
              <a:t>Inheritence</a:t>
            </a:r>
            <a:endParaRPr lang="en-US" dirty="0"/>
          </a:p>
        </p:txBody>
      </p:sp>
      <p:sp>
        <p:nvSpPr>
          <p:cNvPr id="32770" name="Rectangle 2"/>
          <p:cNvSpPr>
            <a:spLocks noGrp="1" noChangeArrowheads="1"/>
          </p:cNvSpPr>
          <p:nvPr>
            <p:ph type="body" sz="half" idx="4294967295"/>
          </p:nvPr>
        </p:nvSpPr>
        <p:spPr>
          <a:xfrm>
            <a:off x="381000" y="1752600"/>
            <a:ext cx="4038600" cy="4678363"/>
          </a:xfrm>
        </p:spPr>
        <p:txBody>
          <a:bodyPr>
            <a:normAutofit fontScale="92500" lnSpcReduction="10000"/>
          </a:bodyPr>
          <a:lstStyle/>
          <a:p>
            <a:pPr eaLnBrk="1" hangingPunct="1">
              <a:lnSpc>
                <a:spcPct val="90000"/>
              </a:lnSpc>
            </a:pPr>
            <a:r>
              <a:rPr lang="en-US" sz="2400" dirty="0" smtClean="0"/>
              <a:t>Recall that inheritance allows reusability and extensibility</a:t>
            </a:r>
          </a:p>
          <a:p>
            <a:pPr eaLnBrk="1" hangingPunct="1">
              <a:lnSpc>
                <a:spcPct val="90000"/>
              </a:lnSpc>
            </a:pPr>
            <a:r>
              <a:rPr lang="en-US" sz="2400" dirty="0" smtClean="0"/>
              <a:t>Generally, a subclass is a specialization of its superclass and may reuse some or all of its implementation</a:t>
            </a:r>
          </a:p>
          <a:p>
            <a:pPr eaLnBrk="1" hangingPunct="1">
              <a:lnSpc>
                <a:spcPct val="90000"/>
              </a:lnSpc>
            </a:pPr>
            <a:r>
              <a:rPr lang="en-US" sz="2400" dirty="0" smtClean="0"/>
              <a:t>Type system allows an object of a  subclass to be used wherever an element of a superclass is expected</a:t>
            </a:r>
          </a:p>
          <a:p>
            <a:pPr eaLnBrk="1" hangingPunct="1">
              <a:lnSpc>
                <a:spcPct val="90000"/>
              </a:lnSpc>
            </a:pPr>
            <a:r>
              <a:rPr lang="en-US" sz="2400" dirty="0" smtClean="0"/>
              <a:t>The figure shows a class hierarchy for Figures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sz="half" idx="1"/>
          </p:nvPr>
        </p:nvSpPr>
        <p:spPr>
          <a:xfrm>
            <a:off x="457200" y="381000"/>
            <a:ext cx="4038600" cy="5745163"/>
          </a:xfrm>
        </p:spPr>
        <p:txBody>
          <a:bodyPr>
            <a:normAutofit lnSpcReduction="10000"/>
          </a:bodyPr>
          <a:lstStyle/>
          <a:p>
            <a:pPr eaLnBrk="1" hangingPunct="1"/>
            <a:r>
              <a:rPr lang="en-US" sz="2400" smtClean="0"/>
              <a:t>In the previous figure, each class has at most one direct superclass</a:t>
            </a:r>
          </a:p>
          <a:p>
            <a:pPr eaLnBrk="1" hangingPunct="1"/>
            <a:r>
              <a:rPr lang="en-US" sz="2400" smtClean="0"/>
              <a:t>What about the situations where it makes sense to have more?</a:t>
            </a:r>
          </a:p>
          <a:p>
            <a:pPr eaLnBrk="1" hangingPunct="1"/>
            <a:r>
              <a:rPr lang="en-US" sz="2400" smtClean="0"/>
              <a:t>Example:  define composite Figures using Elementary figure</a:t>
            </a:r>
          </a:p>
          <a:p>
            <a:pPr lvl="1" eaLnBrk="1" hangingPunct="1"/>
            <a:r>
              <a:rPr lang="en-US" sz="2000" smtClean="0"/>
              <a:t>a Composite Figure is a Figure</a:t>
            </a:r>
          </a:p>
          <a:p>
            <a:pPr lvl="1" eaLnBrk="1" hangingPunct="1"/>
            <a:r>
              <a:rPr lang="en-US" sz="2000" smtClean="0"/>
              <a:t>it is also a specialization of a  data structure that can hold multiple other Figures—say a Linked List</a:t>
            </a:r>
          </a:p>
        </p:txBody>
      </p:sp>
      <p:pic>
        <p:nvPicPr>
          <p:cNvPr id="33795" name="Picture 3"/>
          <p:cNvPicPr>
            <a:picLocks noGrp="1" noChangeAspect="1" noChangeArrowheads="1"/>
          </p:cNvPicPr>
          <p:nvPr>
            <p:ph sz="half" idx="2"/>
          </p:nvPr>
        </p:nvPicPr>
        <p:blipFill>
          <a:blip r:embed="rId2" cstate="print"/>
          <a:srcRect/>
          <a:stretch>
            <a:fillRect/>
          </a:stretch>
        </p:blipFill>
        <p:spPr>
          <a:xfrm>
            <a:off x="4724400" y="1143000"/>
            <a:ext cx="4038600" cy="1025525"/>
          </a:xfrm>
          <a:noFill/>
        </p:spPr>
      </p:pic>
      <p:pic>
        <p:nvPicPr>
          <p:cNvPr id="33796" name="Picture 4"/>
          <p:cNvPicPr>
            <a:picLocks noChangeAspect="1" noChangeArrowheads="1"/>
          </p:cNvPicPr>
          <p:nvPr/>
        </p:nvPicPr>
        <p:blipFill>
          <a:blip r:embed="rId3" cstate="print"/>
          <a:srcRect/>
          <a:stretch>
            <a:fillRect/>
          </a:stretch>
        </p:blipFill>
        <p:spPr bwMode="auto">
          <a:xfrm>
            <a:off x="6096000" y="4419600"/>
            <a:ext cx="1455738" cy="974725"/>
          </a:xfrm>
          <a:prstGeom prst="rect">
            <a:avLst/>
          </a:prstGeom>
          <a:noFill/>
          <a:ln w="9525">
            <a:noFill/>
            <a:miter lim="800000"/>
            <a:headEnd/>
            <a:tailEnd/>
          </a:ln>
        </p:spPr>
      </p:pic>
      <p:sp>
        <p:nvSpPr>
          <p:cNvPr id="33797" name="Text Box 5"/>
          <p:cNvSpPr txBox="1">
            <a:spLocks noChangeArrowheads="1"/>
          </p:cNvSpPr>
          <p:nvPr/>
        </p:nvSpPr>
        <p:spPr bwMode="auto">
          <a:xfrm>
            <a:off x="5943600" y="2590800"/>
            <a:ext cx="2286000" cy="366713"/>
          </a:xfrm>
          <a:prstGeom prst="rect">
            <a:avLst/>
          </a:prstGeom>
          <a:noFill/>
          <a:ln w="9525">
            <a:noFill/>
            <a:miter lim="800000"/>
            <a:headEnd/>
            <a:tailEnd/>
          </a:ln>
        </p:spPr>
        <p:txBody>
          <a:bodyPr>
            <a:spAutoFit/>
          </a:bodyPr>
          <a:lstStyle/>
          <a:p>
            <a:pPr>
              <a:spcBef>
                <a:spcPct val="50000"/>
              </a:spcBef>
            </a:pPr>
            <a:r>
              <a:rPr lang="en-US"/>
              <a:t>elementary Figures</a:t>
            </a:r>
          </a:p>
        </p:txBody>
      </p:sp>
      <p:sp>
        <p:nvSpPr>
          <p:cNvPr id="33798" name="Text Box 6"/>
          <p:cNvSpPr txBox="1">
            <a:spLocks noChangeArrowheads="1"/>
          </p:cNvSpPr>
          <p:nvPr/>
        </p:nvSpPr>
        <p:spPr bwMode="auto">
          <a:xfrm>
            <a:off x="6019800" y="5791200"/>
            <a:ext cx="1981200" cy="641350"/>
          </a:xfrm>
          <a:prstGeom prst="rect">
            <a:avLst/>
          </a:prstGeom>
          <a:noFill/>
          <a:ln w="9525">
            <a:noFill/>
            <a:miter lim="800000"/>
            <a:headEnd/>
            <a:tailEnd/>
          </a:ln>
        </p:spPr>
        <p:txBody>
          <a:bodyPr>
            <a:spAutoFit/>
          </a:bodyPr>
          <a:lstStyle/>
          <a:p>
            <a:pPr>
              <a:spcBef>
                <a:spcPct val="50000"/>
              </a:spcBef>
            </a:pPr>
            <a:r>
              <a:rPr lang="en-US"/>
              <a:t>wheel: composite Figure</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p:cNvPicPr>
            <a:picLocks noGrp="1" noChangeAspect="1" noChangeArrowheads="1"/>
          </p:cNvPicPr>
          <p:nvPr>
            <p:ph idx="1"/>
          </p:nvPr>
        </p:nvPicPr>
        <p:blipFill>
          <a:blip r:embed="rId2" cstate="print"/>
          <a:srcRect/>
          <a:stretch>
            <a:fillRect/>
          </a:stretch>
        </p:blipFill>
        <p:spPr>
          <a:xfrm>
            <a:off x="1295400" y="304800"/>
            <a:ext cx="6227763" cy="6248400"/>
          </a:xfrm>
          <a:noFill/>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p:cNvPicPr>
            <a:picLocks noChangeAspect="1" noChangeArrowheads="1"/>
          </p:cNvPicPr>
          <p:nvPr/>
        </p:nvPicPr>
        <p:blipFill>
          <a:blip r:embed="rId2" cstate="print"/>
          <a:srcRect/>
          <a:stretch>
            <a:fillRect/>
          </a:stretch>
        </p:blipFill>
        <p:spPr bwMode="auto">
          <a:xfrm>
            <a:off x="4800600" y="4191000"/>
            <a:ext cx="3886200" cy="2089150"/>
          </a:xfrm>
          <a:prstGeom prst="rect">
            <a:avLst/>
          </a:prstGeom>
          <a:noFill/>
          <a:ln w="9525">
            <a:noFill/>
            <a:miter lim="800000"/>
            <a:headEnd/>
            <a:tailEnd/>
          </a:ln>
        </p:spPr>
      </p:pic>
      <p:pic>
        <p:nvPicPr>
          <p:cNvPr id="35843" name="Picture 3"/>
          <p:cNvPicPr>
            <a:picLocks noChangeAspect="1" noChangeArrowheads="1"/>
          </p:cNvPicPr>
          <p:nvPr/>
        </p:nvPicPr>
        <p:blipFill>
          <a:blip r:embed="rId3" cstate="print"/>
          <a:srcRect/>
          <a:stretch>
            <a:fillRect/>
          </a:stretch>
        </p:blipFill>
        <p:spPr bwMode="auto">
          <a:xfrm>
            <a:off x="4572000" y="914400"/>
            <a:ext cx="4240213" cy="1239838"/>
          </a:xfrm>
          <a:prstGeom prst="rect">
            <a:avLst/>
          </a:prstGeom>
          <a:noFill/>
          <a:ln w="9525">
            <a:noFill/>
            <a:miter lim="800000"/>
            <a:headEnd/>
            <a:tailEnd/>
          </a:ln>
        </p:spPr>
      </p:pic>
      <p:sp>
        <p:nvSpPr>
          <p:cNvPr id="35844" name="Text Box 4"/>
          <p:cNvSpPr txBox="1">
            <a:spLocks noChangeArrowheads="1"/>
          </p:cNvSpPr>
          <p:nvPr/>
        </p:nvSpPr>
        <p:spPr bwMode="auto">
          <a:xfrm>
            <a:off x="381000" y="1447800"/>
            <a:ext cx="3733800" cy="1187450"/>
          </a:xfrm>
          <a:prstGeom prst="rect">
            <a:avLst/>
          </a:prstGeom>
          <a:noFill/>
          <a:ln w="9525">
            <a:noFill/>
            <a:miter lim="800000"/>
            <a:headEnd/>
            <a:tailEnd/>
          </a:ln>
        </p:spPr>
        <p:txBody>
          <a:bodyPr>
            <a:spAutoFit/>
          </a:bodyPr>
          <a:lstStyle/>
          <a:p>
            <a:pPr>
              <a:spcBef>
                <a:spcPct val="50000"/>
              </a:spcBef>
            </a:pPr>
            <a:r>
              <a:rPr lang="en-US" sz="2400"/>
              <a:t>A plane owned by a company is both a plane and an asset</a:t>
            </a:r>
          </a:p>
        </p:txBody>
      </p:sp>
      <p:sp>
        <p:nvSpPr>
          <p:cNvPr id="35845" name="Text Box 5"/>
          <p:cNvSpPr txBox="1">
            <a:spLocks noChangeArrowheads="1"/>
          </p:cNvSpPr>
          <p:nvPr/>
        </p:nvSpPr>
        <p:spPr bwMode="auto">
          <a:xfrm>
            <a:off x="609600" y="3429000"/>
            <a:ext cx="3352800" cy="2282825"/>
          </a:xfrm>
          <a:prstGeom prst="rect">
            <a:avLst/>
          </a:prstGeom>
          <a:noFill/>
          <a:ln w="9525">
            <a:noFill/>
            <a:miter lim="800000"/>
            <a:headEnd/>
            <a:tailEnd/>
          </a:ln>
        </p:spPr>
        <p:txBody>
          <a:bodyPr>
            <a:spAutoFit/>
          </a:bodyPr>
          <a:lstStyle/>
          <a:p>
            <a:pPr>
              <a:spcBef>
                <a:spcPct val="50000"/>
              </a:spcBef>
            </a:pPr>
            <a:r>
              <a:rPr lang="en-US" sz="2400" dirty="0"/>
              <a:t>Repeated inheritance:  a teaching assistant is both a teacher and a student.  Teachers and students are university-persons.</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idx="1"/>
          </p:nvPr>
        </p:nvSpPr>
        <p:spPr/>
        <p:txBody>
          <a:bodyPr>
            <a:normAutofit lnSpcReduction="10000"/>
          </a:bodyPr>
          <a:lstStyle/>
          <a:p>
            <a:r>
              <a:rPr lang="en-US" dirty="0" smtClean="0"/>
              <a:t>Two </a:t>
            </a:r>
            <a:r>
              <a:rPr lang="en-US" dirty="0" smtClean="0"/>
              <a:t>parent classes share a single “grandparent” class. </a:t>
            </a:r>
          </a:p>
          <a:p>
            <a:r>
              <a:rPr lang="en-US" dirty="0" smtClean="0"/>
              <a:t>Design issue?  One copy of members of two?</a:t>
            </a:r>
          </a:p>
          <a:p>
            <a:pPr lvl="1"/>
            <a:r>
              <a:rPr lang="en-US" dirty="0" smtClean="0"/>
              <a:t>shared inheritance</a:t>
            </a:r>
          </a:p>
          <a:p>
            <a:pPr lvl="2"/>
            <a:r>
              <a:rPr lang="en-US" dirty="0" smtClean="0"/>
              <a:t>One copy </a:t>
            </a:r>
          </a:p>
          <a:p>
            <a:pPr lvl="2"/>
            <a:r>
              <a:rPr lang="en-US" dirty="0" smtClean="0"/>
              <a:t>default in Eiffel</a:t>
            </a:r>
          </a:p>
          <a:p>
            <a:pPr lvl="1"/>
            <a:r>
              <a:rPr lang="en-US" dirty="0" smtClean="0"/>
              <a:t>replicated inheritance</a:t>
            </a:r>
          </a:p>
          <a:p>
            <a:pPr lvl="2"/>
            <a:r>
              <a:rPr lang="en-US" dirty="0" smtClean="0"/>
              <a:t>multiple copies</a:t>
            </a:r>
          </a:p>
          <a:p>
            <a:pPr lvl="2"/>
            <a:r>
              <a:rPr lang="en-US" dirty="0" smtClean="0"/>
              <a:t>default in C++</a:t>
            </a:r>
          </a:p>
          <a:p>
            <a:pPr lvl="1"/>
            <a:r>
              <a:rPr lang="en-US" dirty="0" smtClean="0"/>
              <a:t>Both languages provide a way to get the other type</a:t>
            </a:r>
          </a:p>
          <a:p>
            <a:pPr lvl="2"/>
            <a:r>
              <a:rPr lang="en-US" dirty="0" smtClean="0"/>
              <a:t>Eiffel—rename to get replicated</a:t>
            </a:r>
          </a:p>
          <a:p>
            <a:pPr lvl="2"/>
            <a:r>
              <a:rPr lang="en-US" dirty="0" smtClean="0"/>
              <a:t>C++--declare base class virtual to get shared</a:t>
            </a:r>
          </a:p>
        </p:txBody>
      </p:sp>
      <p:sp>
        <p:nvSpPr>
          <p:cNvPr id="2" name="Title 1"/>
          <p:cNvSpPr>
            <a:spLocks noGrp="1"/>
          </p:cNvSpPr>
          <p:nvPr>
            <p:ph type="title"/>
          </p:nvPr>
        </p:nvSpPr>
        <p:spPr/>
        <p:txBody>
          <a:bodyPr>
            <a:normAutofit fontScale="90000"/>
          </a:bodyPr>
          <a:lstStyle/>
          <a:p>
            <a:r>
              <a:rPr lang="en-US" dirty="0" smtClean="0"/>
              <a:t>Multiple </a:t>
            </a:r>
            <a:r>
              <a:rPr lang="en-US" dirty="0" err="1" smtClean="0"/>
              <a:t>inheritence</a:t>
            </a:r>
            <a:r>
              <a:rPr lang="en-US" dirty="0" smtClean="0"/>
              <a:t>:  Repeated inheritance</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body" sz="half" idx="1"/>
          </p:nvPr>
        </p:nvSpPr>
        <p:spPr>
          <a:xfrm>
            <a:off x="457200" y="304800"/>
            <a:ext cx="3962400" cy="5715000"/>
          </a:xfrm>
        </p:spPr>
        <p:txBody>
          <a:bodyPr>
            <a:normAutofit lnSpcReduction="10000"/>
          </a:bodyPr>
          <a:lstStyle/>
          <a:p>
            <a:pPr eaLnBrk="1" hangingPunct="1">
              <a:lnSpc>
                <a:spcPct val="80000"/>
              </a:lnSpc>
            </a:pPr>
            <a:r>
              <a:rPr lang="en-US" sz="2400" dirty="0" smtClean="0"/>
              <a:t>class Driver</a:t>
            </a:r>
          </a:p>
          <a:p>
            <a:pPr lvl="1" eaLnBrk="1" hangingPunct="1">
              <a:lnSpc>
                <a:spcPct val="80000"/>
              </a:lnSpc>
            </a:pPr>
            <a:r>
              <a:rPr lang="en-US" sz="2000" dirty="0" smtClean="0"/>
              <a:t>age</a:t>
            </a:r>
          </a:p>
          <a:p>
            <a:pPr lvl="1" eaLnBrk="1" hangingPunct="1">
              <a:lnSpc>
                <a:spcPct val="80000"/>
              </a:lnSpc>
            </a:pPr>
            <a:r>
              <a:rPr lang="en-US" sz="2000" dirty="0" smtClean="0"/>
              <a:t>address</a:t>
            </a:r>
          </a:p>
          <a:p>
            <a:pPr lvl="1" eaLnBrk="1" hangingPunct="1">
              <a:lnSpc>
                <a:spcPct val="80000"/>
              </a:lnSpc>
            </a:pPr>
            <a:r>
              <a:rPr lang="en-US" sz="2000" dirty="0" err="1" smtClean="0"/>
              <a:t>violation_count</a:t>
            </a:r>
            <a:endParaRPr lang="en-US" sz="2000" dirty="0" smtClean="0"/>
          </a:p>
          <a:p>
            <a:pPr lvl="1" eaLnBrk="1" hangingPunct="1">
              <a:lnSpc>
                <a:spcPct val="80000"/>
              </a:lnSpc>
            </a:pPr>
            <a:r>
              <a:rPr lang="en-US" sz="2000" dirty="0" err="1" smtClean="0"/>
              <a:t>pass_birthday</a:t>
            </a:r>
            <a:endParaRPr lang="en-US" sz="2000" dirty="0" smtClean="0"/>
          </a:p>
          <a:p>
            <a:pPr lvl="1" eaLnBrk="1" hangingPunct="1">
              <a:lnSpc>
                <a:spcPct val="80000"/>
              </a:lnSpc>
            </a:pPr>
            <a:r>
              <a:rPr lang="en-US" sz="2000" dirty="0" err="1" smtClean="0"/>
              <a:t>pay_fee</a:t>
            </a:r>
            <a:endParaRPr lang="en-US" sz="2000" dirty="0" smtClean="0"/>
          </a:p>
          <a:p>
            <a:pPr eaLnBrk="1" hangingPunct="1">
              <a:lnSpc>
                <a:spcPct val="80000"/>
              </a:lnSpc>
            </a:pPr>
            <a:r>
              <a:rPr lang="en-US" sz="2400" dirty="0" smtClean="0"/>
              <a:t>In </a:t>
            </a:r>
            <a:r>
              <a:rPr lang="en-US" sz="2400" dirty="0" err="1" smtClean="0"/>
              <a:t>French_US_Driver</a:t>
            </a:r>
            <a:endParaRPr lang="en-US" sz="2400" dirty="0" smtClean="0"/>
          </a:p>
          <a:p>
            <a:pPr lvl="1" eaLnBrk="1" hangingPunct="1">
              <a:lnSpc>
                <a:spcPct val="80000"/>
              </a:lnSpc>
            </a:pPr>
            <a:r>
              <a:rPr lang="en-US" sz="2000" dirty="0" smtClean="0"/>
              <a:t>age and </a:t>
            </a:r>
            <a:r>
              <a:rPr lang="en-US" sz="2000" dirty="0" err="1" smtClean="0"/>
              <a:t>pass_birthday</a:t>
            </a:r>
            <a:r>
              <a:rPr lang="en-US" sz="2000" dirty="0" smtClean="0"/>
              <a:t> should be shared</a:t>
            </a:r>
          </a:p>
          <a:p>
            <a:pPr lvl="1" eaLnBrk="1" hangingPunct="1">
              <a:lnSpc>
                <a:spcPct val="80000"/>
              </a:lnSpc>
            </a:pPr>
            <a:r>
              <a:rPr lang="en-US" sz="2000" dirty="0" smtClean="0"/>
              <a:t>address, </a:t>
            </a:r>
            <a:r>
              <a:rPr lang="en-US" sz="2000" dirty="0" err="1" smtClean="0"/>
              <a:t>violation_count</a:t>
            </a:r>
            <a:r>
              <a:rPr lang="en-US" sz="2000" dirty="0" smtClean="0"/>
              <a:t>, </a:t>
            </a:r>
            <a:r>
              <a:rPr lang="en-US" sz="2000" dirty="0" err="1" smtClean="0"/>
              <a:t>pay_fee</a:t>
            </a:r>
            <a:r>
              <a:rPr lang="en-US" sz="2000" dirty="0" smtClean="0"/>
              <a:t> should be replicated</a:t>
            </a:r>
          </a:p>
          <a:p>
            <a:pPr eaLnBrk="1" hangingPunct="1">
              <a:lnSpc>
                <a:spcPct val="80000"/>
              </a:lnSpc>
            </a:pPr>
            <a:r>
              <a:rPr lang="en-US" sz="2400" dirty="0" smtClean="0"/>
              <a:t>In Eiffel—specify replication by </a:t>
            </a:r>
            <a:r>
              <a:rPr lang="en-US" sz="2400" dirty="0" smtClean="0">
                <a:solidFill>
                  <a:srgbClr val="0066FF"/>
                </a:solidFill>
              </a:rPr>
              <a:t>renaming inherited attributes</a:t>
            </a:r>
          </a:p>
          <a:p>
            <a:pPr eaLnBrk="1" hangingPunct="1">
              <a:lnSpc>
                <a:spcPct val="80000"/>
              </a:lnSpc>
            </a:pPr>
            <a:r>
              <a:rPr lang="en-US" sz="2400" dirty="0" smtClean="0"/>
              <a:t>Renaming also used for other name clashes (say two </a:t>
            </a:r>
            <a:r>
              <a:rPr lang="en-US" sz="2400" dirty="0" err="1" smtClean="0"/>
              <a:t>superclasses</a:t>
            </a:r>
            <a:r>
              <a:rPr lang="en-US" sz="2400" dirty="0" smtClean="0"/>
              <a:t> have attribute with the same name)</a:t>
            </a:r>
          </a:p>
        </p:txBody>
      </p:sp>
      <p:pic>
        <p:nvPicPr>
          <p:cNvPr id="37890" name="Picture 2"/>
          <p:cNvPicPr>
            <a:picLocks noGrp="1" noChangeAspect="1" noChangeArrowheads="1"/>
          </p:cNvPicPr>
          <p:nvPr>
            <p:ph sz="half" idx="2"/>
          </p:nvPr>
        </p:nvPicPr>
        <p:blipFill>
          <a:blip r:embed="rId2" cstate="print"/>
          <a:srcRect/>
          <a:stretch>
            <a:fillRect/>
          </a:stretch>
        </p:blipFill>
        <p:spPr>
          <a:xfrm>
            <a:off x="3810000" y="1066800"/>
            <a:ext cx="5334000" cy="2933700"/>
          </a:xfrm>
          <a:noFill/>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idx="1"/>
          </p:nvPr>
        </p:nvSpPr>
        <p:spPr>
          <a:xfrm>
            <a:off x="457200" y="609600"/>
            <a:ext cx="8229600" cy="5516563"/>
          </a:xfrm>
        </p:spPr>
        <p:txBody>
          <a:bodyPr/>
          <a:lstStyle/>
          <a:p>
            <a:pPr eaLnBrk="1" hangingPunct="1"/>
            <a:r>
              <a:rPr lang="en-US" smtClean="0"/>
              <a:t>In previous description of vtables, the representation of parent class is prefix of representation of derived object.  </a:t>
            </a:r>
          </a:p>
          <a:p>
            <a:pPr eaLnBrk="1" hangingPunct="1"/>
            <a:r>
              <a:rPr lang="en-US" smtClean="0"/>
              <a:t>Need more for for multiple inheritance</a:t>
            </a:r>
          </a:p>
          <a:p>
            <a:pPr eaLnBrk="1" hangingPunct="1"/>
            <a:r>
              <a:rPr lang="en-US" smtClean="0"/>
              <a:t>The next slide shows the simplest case (where there is no repeated inheritance)</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p:cNvPicPr>
            <a:picLocks noGrp="1" noChangeAspect="1" noChangeArrowheads="1"/>
          </p:cNvPicPr>
          <p:nvPr>
            <p:ph idx="1"/>
          </p:nvPr>
        </p:nvPicPr>
        <p:blipFill>
          <a:blip r:embed="rId2" cstate="print"/>
          <a:srcRect/>
          <a:stretch>
            <a:fillRect/>
          </a:stretch>
        </p:blipFill>
        <p:spPr>
          <a:xfrm>
            <a:off x="0" y="304800"/>
            <a:ext cx="9144000" cy="5773738"/>
          </a:xfrm>
          <a:noFill/>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p:cNvPicPr>
            <a:picLocks noGrp="1" noChangeAspect="1" noChangeArrowheads="1"/>
          </p:cNvPicPr>
          <p:nvPr>
            <p:ph idx="1"/>
          </p:nvPr>
        </p:nvPicPr>
        <p:blipFill>
          <a:blip r:embed="rId2" cstate="print"/>
          <a:srcRect/>
          <a:stretch>
            <a:fillRect/>
          </a:stretch>
        </p:blipFill>
        <p:spPr>
          <a:xfrm>
            <a:off x="1066800" y="720725"/>
            <a:ext cx="6997700" cy="5481638"/>
          </a:xfr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Grp="1" noChangeArrowheads="1"/>
          </p:cNvSpPr>
          <p:nvPr>
            <p:ph idx="1"/>
          </p:nvPr>
        </p:nvSpPr>
        <p:spPr/>
        <p:txBody>
          <a:bodyPr>
            <a:normAutofit lnSpcReduction="10000"/>
          </a:bodyPr>
          <a:lstStyle/>
          <a:p>
            <a:pPr eaLnBrk="1" hangingPunct="1"/>
            <a:r>
              <a:rPr lang="en-US" sz="2800" smtClean="0">
                <a:ea typeface="MS Mincho" pitchFamily="49" charset="-128"/>
              </a:rPr>
              <a:t>Control or process abstraction is a very old idea (subroutines!), though few languages provide it in a truly general form (Scheme comes close)</a:t>
            </a:r>
          </a:p>
          <a:p>
            <a:pPr eaLnBrk="1" hangingPunct="1">
              <a:buFontTx/>
              <a:buNone/>
            </a:pPr>
            <a:endParaRPr lang="en-US" sz="2800" smtClean="0">
              <a:ea typeface="MS Mincho" pitchFamily="49" charset="-128"/>
            </a:endParaRPr>
          </a:p>
          <a:p>
            <a:pPr eaLnBrk="1" hangingPunct="1"/>
            <a:r>
              <a:rPr lang="en-US" sz="2800" smtClean="0">
                <a:ea typeface="MS Mincho" pitchFamily="49" charset="-128"/>
              </a:rPr>
              <a:t>Data abstraction is somewhat newer, though its roots can be found in Simula67</a:t>
            </a:r>
          </a:p>
          <a:p>
            <a:pPr lvl="1" eaLnBrk="1" hangingPunct="1"/>
            <a:r>
              <a:rPr lang="en-US" smtClean="0">
                <a:ea typeface="MS Mincho" pitchFamily="49" charset="-128"/>
              </a:rPr>
              <a:t>An Abstract Data Type is one that is defined in terms of the operations that it supports (i.e., that can be performed upon it) rather than in terms of its structure or implementation</a:t>
            </a:r>
          </a:p>
        </p:txBody>
      </p:sp>
      <p:sp>
        <p:nvSpPr>
          <p:cNvPr id="2" name="Title 1"/>
          <p:cNvSpPr>
            <a:spLocks noGrp="1"/>
          </p:cNvSpPr>
          <p:nvPr>
            <p:ph type="title"/>
          </p:nvPr>
        </p:nvSpPr>
        <p:spPr/>
        <p:txBody>
          <a:bodyPr/>
          <a:lstStyle/>
          <a:p>
            <a:r>
              <a:rPr lang="en-US" dirty="0" smtClean="0"/>
              <a:t>Background</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p:cNvPicPr>
            <a:picLocks noGrp="1" noChangeAspect="1" noChangeArrowheads="1"/>
          </p:cNvPicPr>
          <p:nvPr>
            <p:ph idx="1"/>
          </p:nvPr>
        </p:nvPicPr>
        <p:blipFill>
          <a:blip r:embed="rId2" cstate="print"/>
          <a:srcRect/>
          <a:stretch>
            <a:fillRect/>
          </a:stretch>
        </p:blipFill>
        <p:spPr>
          <a:xfrm>
            <a:off x="0" y="990600"/>
            <a:ext cx="8991600" cy="5391150"/>
          </a:xfrm>
          <a:noFill/>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idx="1"/>
          </p:nvPr>
        </p:nvSpPr>
        <p:spPr/>
        <p:txBody>
          <a:bodyPr/>
          <a:lstStyle/>
          <a:p>
            <a:r>
              <a:rPr lang="en-US" dirty="0" smtClean="0"/>
              <a:t>Single </a:t>
            </a:r>
            <a:r>
              <a:rPr lang="en-US" dirty="0" smtClean="0"/>
              <a:t>inheritance from one “real” base class, plus multiple inheritance from abstract classes (interfaces in java) </a:t>
            </a:r>
          </a:p>
          <a:p>
            <a:r>
              <a:rPr lang="en-US" dirty="0" smtClean="0"/>
              <a:t>Since the multiply inherited objects have no data members, replicated vs. shared issues don’t arise.</a:t>
            </a:r>
          </a:p>
          <a:p>
            <a:pPr lvl="1" eaLnBrk="1" hangingPunct="1"/>
            <a:endParaRPr lang="en-US" dirty="0" smtClean="0"/>
          </a:p>
        </p:txBody>
      </p:sp>
      <p:sp>
        <p:nvSpPr>
          <p:cNvPr id="2" name="Title 1"/>
          <p:cNvSpPr>
            <a:spLocks noGrp="1"/>
          </p:cNvSpPr>
          <p:nvPr>
            <p:ph type="title"/>
          </p:nvPr>
        </p:nvSpPr>
        <p:spPr/>
        <p:txBody>
          <a:bodyPr>
            <a:normAutofit/>
          </a:bodyPr>
          <a:lstStyle/>
          <a:p>
            <a:r>
              <a:rPr lang="en-US" dirty="0"/>
              <a:t>Mix-in </a:t>
            </a:r>
            <a:r>
              <a:rPr lang="en-US" dirty="0" smtClean="0"/>
              <a:t>inheritance</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noChangeArrowheads="1"/>
          </p:cNvSpPr>
          <p:nvPr>
            <p:ph idx="1"/>
          </p:nvPr>
        </p:nvSpPr>
        <p:spPr/>
        <p:txBody>
          <a:bodyPr/>
          <a:lstStyle/>
          <a:p>
            <a:pPr eaLnBrk="1" hangingPunct="1"/>
            <a:r>
              <a:rPr lang="en-US" smtClean="0"/>
              <a:t>If B extends A, then the type system allows us to use a B anywhere  an A can be used.</a:t>
            </a:r>
          </a:p>
          <a:p>
            <a:pPr eaLnBrk="1" hangingPunct="1"/>
            <a:r>
              <a:rPr lang="en-US" smtClean="0"/>
              <a:t>Extend this idea to pre and postconditions for methods—so that semantics, not just class declarations allow us to use a B anywhere and A can be used.</a:t>
            </a:r>
          </a:p>
        </p:txBody>
      </p:sp>
      <p:sp>
        <p:nvSpPr>
          <p:cNvPr id="44034" name="Rectangle 2"/>
          <p:cNvSpPr>
            <a:spLocks noGrp="1" noChangeArrowheads="1"/>
          </p:cNvSpPr>
          <p:nvPr>
            <p:ph type="title"/>
          </p:nvPr>
        </p:nvSpPr>
        <p:spPr/>
        <p:txBody>
          <a:bodyPr/>
          <a:lstStyle/>
          <a:p>
            <a:pPr eaLnBrk="1" hangingPunct="1"/>
            <a:r>
              <a:rPr lang="en-US" smtClean="0"/>
              <a:t>Assertions and Inheritance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type="body" sz="half" idx="1"/>
          </p:nvPr>
        </p:nvSpPr>
        <p:spPr>
          <a:xfrm>
            <a:off x="228600" y="0"/>
            <a:ext cx="2971800" cy="6553200"/>
          </a:xfrm>
        </p:spPr>
        <p:txBody>
          <a:bodyPr/>
          <a:lstStyle/>
          <a:p>
            <a:pPr eaLnBrk="1" hangingPunct="1"/>
            <a:r>
              <a:rPr lang="en-US" sz="2800" smtClean="0"/>
              <a:t>What relationship between preconditions </a:t>
            </a:r>
            <a:r>
              <a:rPr lang="el-GR" sz="2800" smtClean="0">
                <a:cs typeface="Arial" charset="0"/>
              </a:rPr>
              <a:t>α</a:t>
            </a:r>
            <a:r>
              <a:rPr lang="en-US" sz="2800" smtClean="0">
                <a:cs typeface="Arial" charset="0"/>
              </a:rPr>
              <a:t> and </a:t>
            </a:r>
            <a:r>
              <a:rPr lang="el-GR" sz="2800" smtClean="0">
                <a:cs typeface="Arial" charset="0"/>
              </a:rPr>
              <a:t>γ</a:t>
            </a:r>
            <a:r>
              <a:rPr lang="en-US" sz="2800" smtClean="0">
                <a:cs typeface="Arial" charset="0"/>
              </a:rPr>
              <a:t>  allow an A’ to be used anywhere an A could be?</a:t>
            </a:r>
          </a:p>
          <a:p>
            <a:pPr eaLnBrk="1" hangingPunct="1"/>
            <a:endParaRPr lang="en-US" sz="2800" smtClean="0">
              <a:cs typeface="Arial" charset="0"/>
            </a:endParaRPr>
          </a:p>
          <a:p>
            <a:pPr eaLnBrk="1" hangingPunct="1">
              <a:buFontTx/>
              <a:buNone/>
            </a:pPr>
            <a:endParaRPr lang="en-US" sz="2800" smtClean="0">
              <a:cs typeface="Arial" charset="0"/>
            </a:endParaRPr>
          </a:p>
          <a:p>
            <a:pPr eaLnBrk="1" hangingPunct="1"/>
            <a:r>
              <a:rPr lang="en-US" sz="2800" smtClean="0">
                <a:cs typeface="Arial" charset="0"/>
              </a:rPr>
              <a:t>What about postconditions </a:t>
            </a:r>
            <a:r>
              <a:rPr lang="el-GR" sz="2800" smtClean="0">
                <a:cs typeface="Arial" charset="0"/>
              </a:rPr>
              <a:t>β</a:t>
            </a:r>
            <a:r>
              <a:rPr lang="en-US" sz="2800" smtClean="0">
                <a:cs typeface="Arial" charset="0"/>
              </a:rPr>
              <a:t> and </a:t>
            </a:r>
            <a:r>
              <a:rPr lang="el-GR" sz="2800" smtClean="0">
                <a:cs typeface="Arial" charset="0"/>
              </a:rPr>
              <a:t>δ</a:t>
            </a:r>
            <a:r>
              <a:rPr lang="en-US" sz="2800" smtClean="0">
                <a:cs typeface="Arial" charset="0"/>
              </a:rPr>
              <a:t> ??</a:t>
            </a:r>
            <a:endParaRPr lang="el-GR" sz="2800" smtClean="0">
              <a:cs typeface="Arial" charset="0"/>
            </a:endParaRPr>
          </a:p>
        </p:txBody>
      </p:sp>
      <p:pic>
        <p:nvPicPr>
          <p:cNvPr id="45058" name="Picture 2"/>
          <p:cNvPicPr>
            <a:picLocks noGrp="1" noChangeAspect="1" noChangeArrowheads="1"/>
          </p:cNvPicPr>
          <p:nvPr>
            <p:ph sz="half" idx="2"/>
          </p:nvPr>
        </p:nvPicPr>
        <p:blipFill>
          <a:blip r:embed="rId2" cstate="print"/>
          <a:srcRect/>
          <a:stretch>
            <a:fillRect/>
          </a:stretch>
        </p:blipFill>
        <p:spPr>
          <a:xfrm>
            <a:off x="2133600" y="1447800"/>
            <a:ext cx="7696200" cy="3319463"/>
          </a:xfrm>
          <a:noFill/>
        </p:spPr>
      </p:pic>
      <p:sp>
        <p:nvSpPr>
          <p:cNvPr id="45060" name="Text Box 4"/>
          <p:cNvSpPr txBox="1">
            <a:spLocks noChangeArrowheads="1"/>
          </p:cNvSpPr>
          <p:nvPr/>
        </p:nvSpPr>
        <p:spPr bwMode="auto">
          <a:xfrm>
            <a:off x="3733800" y="2667000"/>
            <a:ext cx="1066800" cy="366713"/>
          </a:xfrm>
          <a:prstGeom prst="rect">
            <a:avLst/>
          </a:prstGeom>
          <a:noFill/>
          <a:ln w="9525">
            <a:noFill/>
            <a:miter lim="800000"/>
            <a:headEnd/>
            <a:tailEnd/>
          </a:ln>
        </p:spPr>
        <p:txBody>
          <a:bodyPr>
            <a:spAutoFit/>
          </a:bodyPr>
          <a:lstStyle/>
          <a:p>
            <a:pPr>
              <a:spcBef>
                <a:spcPct val="50000"/>
              </a:spcBef>
            </a:pPr>
            <a:r>
              <a:rPr lang="en-US"/>
              <a:t>client</a:t>
            </a:r>
          </a:p>
        </p:txBody>
      </p:sp>
      <p:sp>
        <p:nvSpPr>
          <p:cNvPr id="45061" name="Text Box 5"/>
          <p:cNvSpPr txBox="1">
            <a:spLocks noChangeArrowheads="1"/>
          </p:cNvSpPr>
          <p:nvPr/>
        </p:nvSpPr>
        <p:spPr bwMode="auto">
          <a:xfrm>
            <a:off x="5791200" y="1143000"/>
            <a:ext cx="1600200" cy="366713"/>
          </a:xfrm>
          <a:prstGeom prst="rect">
            <a:avLst/>
          </a:prstGeom>
          <a:noFill/>
          <a:ln w="9525">
            <a:noFill/>
            <a:miter lim="800000"/>
            <a:headEnd/>
            <a:tailEnd/>
          </a:ln>
        </p:spPr>
        <p:txBody>
          <a:bodyPr>
            <a:spAutoFit/>
          </a:bodyPr>
          <a:lstStyle/>
          <a:p>
            <a:pPr>
              <a:spcBef>
                <a:spcPct val="50000"/>
              </a:spcBef>
            </a:pPr>
            <a:r>
              <a:rPr lang="en-US"/>
              <a:t>superclass A</a:t>
            </a:r>
          </a:p>
        </p:txBody>
      </p:sp>
      <p:sp>
        <p:nvSpPr>
          <p:cNvPr id="45062" name="Text Box 6"/>
          <p:cNvSpPr txBox="1">
            <a:spLocks noChangeArrowheads="1"/>
          </p:cNvSpPr>
          <p:nvPr/>
        </p:nvSpPr>
        <p:spPr bwMode="auto">
          <a:xfrm>
            <a:off x="6096000" y="4495800"/>
            <a:ext cx="1371600" cy="1054100"/>
          </a:xfrm>
          <a:prstGeom prst="rect">
            <a:avLst/>
          </a:prstGeom>
          <a:noFill/>
          <a:ln w="9525">
            <a:noFill/>
            <a:miter lim="800000"/>
            <a:headEnd/>
            <a:tailEnd/>
          </a:ln>
        </p:spPr>
        <p:txBody>
          <a:bodyPr>
            <a:spAutoFit/>
          </a:bodyPr>
          <a:lstStyle/>
          <a:p>
            <a:pPr>
              <a:spcBef>
                <a:spcPct val="50000"/>
              </a:spcBef>
            </a:pPr>
            <a:r>
              <a:rPr lang="en-US"/>
              <a:t>subclass A’</a:t>
            </a:r>
          </a:p>
          <a:p>
            <a:pPr>
              <a:spcBef>
                <a:spcPct val="50000"/>
              </a:spcBef>
            </a:pPr>
            <a:r>
              <a:rPr lang="en-US"/>
              <a:t>overrides method r</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type="body" sz="half" idx="1"/>
          </p:nvPr>
        </p:nvSpPr>
        <p:spPr>
          <a:xfrm>
            <a:off x="228600" y="0"/>
            <a:ext cx="3200400" cy="6324600"/>
          </a:xfrm>
        </p:spPr>
        <p:txBody>
          <a:bodyPr/>
          <a:lstStyle/>
          <a:p>
            <a:pPr eaLnBrk="1" hangingPunct="1">
              <a:lnSpc>
                <a:spcPct val="90000"/>
              </a:lnSpc>
            </a:pPr>
            <a:r>
              <a:rPr lang="en-US" sz="2400" dirty="0" smtClean="0"/>
              <a:t>What relationship between preconditions </a:t>
            </a:r>
            <a:r>
              <a:rPr lang="el-GR" sz="2400" dirty="0" smtClean="0">
                <a:cs typeface="Arial" charset="0"/>
              </a:rPr>
              <a:t>α</a:t>
            </a:r>
            <a:r>
              <a:rPr lang="en-US" sz="2400" dirty="0" smtClean="0">
                <a:cs typeface="Arial" charset="0"/>
              </a:rPr>
              <a:t> and </a:t>
            </a:r>
            <a:r>
              <a:rPr lang="el-GR" sz="2400" dirty="0" smtClean="0">
                <a:cs typeface="Arial" charset="0"/>
              </a:rPr>
              <a:t>γ</a:t>
            </a:r>
            <a:r>
              <a:rPr lang="en-US" sz="2400" dirty="0" smtClean="0">
                <a:cs typeface="Arial" charset="0"/>
              </a:rPr>
              <a:t>  allow an A’ to be used anywhere an A could be?</a:t>
            </a:r>
          </a:p>
          <a:p>
            <a:pPr lvl="1" eaLnBrk="1" hangingPunct="1">
              <a:lnSpc>
                <a:spcPct val="90000"/>
              </a:lnSpc>
            </a:pPr>
            <a:r>
              <a:rPr lang="en-US" dirty="0" smtClean="0">
                <a:solidFill>
                  <a:srgbClr val="FF6699"/>
                </a:solidFill>
                <a:cs typeface="Arial" charset="0"/>
              </a:rPr>
              <a:t>weaken precondition in subclass</a:t>
            </a:r>
          </a:p>
          <a:p>
            <a:pPr eaLnBrk="1" hangingPunct="1">
              <a:lnSpc>
                <a:spcPct val="90000"/>
              </a:lnSpc>
              <a:buFontTx/>
              <a:buNone/>
            </a:pPr>
            <a:endParaRPr lang="en-US" dirty="0" smtClean="0">
              <a:solidFill>
                <a:srgbClr val="FF6699"/>
              </a:solidFill>
              <a:cs typeface="Arial" charset="0"/>
            </a:endParaRPr>
          </a:p>
          <a:p>
            <a:pPr eaLnBrk="1" hangingPunct="1">
              <a:lnSpc>
                <a:spcPct val="90000"/>
              </a:lnSpc>
            </a:pPr>
            <a:r>
              <a:rPr lang="en-US" sz="2400" dirty="0" smtClean="0">
                <a:cs typeface="Arial" charset="0"/>
              </a:rPr>
              <a:t>What about </a:t>
            </a:r>
            <a:r>
              <a:rPr lang="en-US" sz="2400" dirty="0" err="1" smtClean="0">
                <a:cs typeface="Arial" charset="0"/>
              </a:rPr>
              <a:t>postconditions</a:t>
            </a:r>
            <a:r>
              <a:rPr lang="en-US" sz="2400" dirty="0" smtClean="0">
                <a:cs typeface="Arial" charset="0"/>
              </a:rPr>
              <a:t> </a:t>
            </a:r>
            <a:r>
              <a:rPr lang="el-GR" sz="2400" dirty="0" smtClean="0">
                <a:cs typeface="Arial" charset="0"/>
              </a:rPr>
              <a:t>β</a:t>
            </a:r>
            <a:r>
              <a:rPr lang="en-US" sz="2400" dirty="0" smtClean="0">
                <a:cs typeface="Arial" charset="0"/>
              </a:rPr>
              <a:t> and </a:t>
            </a:r>
            <a:r>
              <a:rPr lang="el-GR" sz="2400" dirty="0" smtClean="0">
                <a:cs typeface="Arial" charset="0"/>
              </a:rPr>
              <a:t>δ</a:t>
            </a:r>
            <a:r>
              <a:rPr lang="en-US" sz="2400" dirty="0" smtClean="0">
                <a:cs typeface="Arial" charset="0"/>
              </a:rPr>
              <a:t> ??</a:t>
            </a:r>
          </a:p>
          <a:p>
            <a:pPr lvl="1" eaLnBrk="1" hangingPunct="1">
              <a:lnSpc>
                <a:spcPct val="90000"/>
              </a:lnSpc>
            </a:pPr>
            <a:r>
              <a:rPr lang="en-US" dirty="0" smtClean="0">
                <a:solidFill>
                  <a:srgbClr val="FF6699"/>
                </a:solidFill>
                <a:cs typeface="Arial" charset="0"/>
              </a:rPr>
              <a:t>strengthen </a:t>
            </a:r>
            <a:r>
              <a:rPr lang="en-US" dirty="0" err="1" smtClean="0">
                <a:solidFill>
                  <a:srgbClr val="FF6699"/>
                </a:solidFill>
                <a:cs typeface="Arial" charset="0"/>
              </a:rPr>
              <a:t>postcondition</a:t>
            </a:r>
            <a:r>
              <a:rPr lang="en-US" dirty="0" smtClean="0">
                <a:solidFill>
                  <a:srgbClr val="FF6699"/>
                </a:solidFill>
                <a:cs typeface="Arial" charset="0"/>
              </a:rPr>
              <a:t> in subclass</a:t>
            </a:r>
            <a:endParaRPr lang="el-GR" dirty="0" smtClean="0">
              <a:solidFill>
                <a:srgbClr val="FF6699"/>
              </a:solidFill>
              <a:cs typeface="Arial" charset="0"/>
            </a:endParaRPr>
          </a:p>
        </p:txBody>
      </p:sp>
      <p:pic>
        <p:nvPicPr>
          <p:cNvPr id="46082" name="Picture 2"/>
          <p:cNvPicPr>
            <a:picLocks noGrp="1" noChangeAspect="1" noChangeArrowheads="1"/>
          </p:cNvPicPr>
          <p:nvPr>
            <p:ph sz="half" idx="2"/>
          </p:nvPr>
        </p:nvPicPr>
        <p:blipFill>
          <a:blip r:embed="rId2" cstate="print"/>
          <a:srcRect/>
          <a:stretch>
            <a:fillRect/>
          </a:stretch>
        </p:blipFill>
        <p:spPr>
          <a:xfrm>
            <a:off x="3352800" y="1447800"/>
            <a:ext cx="6477000" cy="3319463"/>
          </a:xfrm>
          <a:noFill/>
        </p:spPr>
      </p:pic>
      <p:sp>
        <p:nvSpPr>
          <p:cNvPr id="46084" name="Text Box 4"/>
          <p:cNvSpPr txBox="1">
            <a:spLocks noChangeArrowheads="1"/>
          </p:cNvSpPr>
          <p:nvPr/>
        </p:nvSpPr>
        <p:spPr bwMode="auto">
          <a:xfrm>
            <a:off x="3733800" y="2667000"/>
            <a:ext cx="1066800" cy="366713"/>
          </a:xfrm>
          <a:prstGeom prst="rect">
            <a:avLst/>
          </a:prstGeom>
          <a:noFill/>
          <a:ln w="9525">
            <a:noFill/>
            <a:miter lim="800000"/>
            <a:headEnd/>
            <a:tailEnd/>
          </a:ln>
        </p:spPr>
        <p:txBody>
          <a:bodyPr>
            <a:spAutoFit/>
          </a:bodyPr>
          <a:lstStyle/>
          <a:p>
            <a:pPr>
              <a:spcBef>
                <a:spcPct val="50000"/>
              </a:spcBef>
            </a:pPr>
            <a:r>
              <a:rPr lang="en-US"/>
              <a:t>client</a:t>
            </a:r>
          </a:p>
        </p:txBody>
      </p:sp>
      <p:sp>
        <p:nvSpPr>
          <p:cNvPr id="46085" name="Text Box 5"/>
          <p:cNvSpPr txBox="1">
            <a:spLocks noChangeArrowheads="1"/>
          </p:cNvSpPr>
          <p:nvPr/>
        </p:nvSpPr>
        <p:spPr bwMode="auto">
          <a:xfrm>
            <a:off x="5791200" y="1143000"/>
            <a:ext cx="1600200" cy="366713"/>
          </a:xfrm>
          <a:prstGeom prst="rect">
            <a:avLst/>
          </a:prstGeom>
          <a:noFill/>
          <a:ln w="9525">
            <a:noFill/>
            <a:miter lim="800000"/>
            <a:headEnd/>
            <a:tailEnd/>
          </a:ln>
        </p:spPr>
        <p:txBody>
          <a:bodyPr>
            <a:spAutoFit/>
          </a:bodyPr>
          <a:lstStyle/>
          <a:p>
            <a:pPr>
              <a:spcBef>
                <a:spcPct val="50000"/>
              </a:spcBef>
            </a:pPr>
            <a:r>
              <a:rPr lang="en-US"/>
              <a:t>superclass A</a:t>
            </a:r>
          </a:p>
        </p:txBody>
      </p:sp>
      <p:sp>
        <p:nvSpPr>
          <p:cNvPr id="46086" name="Text Box 6"/>
          <p:cNvSpPr txBox="1">
            <a:spLocks noChangeArrowheads="1"/>
          </p:cNvSpPr>
          <p:nvPr/>
        </p:nvSpPr>
        <p:spPr bwMode="auto">
          <a:xfrm>
            <a:off x="6096000" y="4495800"/>
            <a:ext cx="1371600" cy="1054100"/>
          </a:xfrm>
          <a:prstGeom prst="rect">
            <a:avLst/>
          </a:prstGeom>
          <a:noFill/>
          <a:ln w="9525">
            <a:noFill/>
            <a:miter lim="800000"/>
            <a:headEnd/>
            <a:tailEnd/>
          </a:ln>
        </p:spPr>
        <p:txBody>
          <a:bodyPr>
            <a:spAutoFit/>
          </a:bodyPr>
          <a:lstStyle/>
          <a:p>
            <a:pPr>
              <a:spcBef>
                <a:spcPct val="50000"/>
              </a:spcBef>
            </a:pPr>
            <a:r>
              <a:rPr lang="en-US"/>
              <a:t>subclass A’</a:t>
            </a:r>
          </a:p>
          <a:p>
            <a:pPr>
              <a:spcBef>
                <a:spcPct val="50000"/>
              </a:spcBef>
            </a:pPr>
            <a:r>
              <a:rPr lang="en-US"/>
              <a:t>overrides method r</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idx="1"/>
          </p:nvPr>
        </p:nvSpPr>
        <p:spPr>
          <a:xfrm>
            <a:off x="457200" y="533400"/>
            <a:ext cx="8229600" cy="5592763"/>
          </a:xfrm>
        </p:spPr>
        <p:txBody>
          <a:bodyPr/>
          <a:lstStyle/>
          <a:p>
            <a:pPr eaLnBrk="1" hangingPunct="1">
              <a:lnSpc>
                <a:spcPct val="80000"/>
              </a:lnSpc>
            </a:pPr>
            <a:r>
              <a:rPr lang="en-US" sz="2000" smtClean="0"/>
              <a:t>In Eiffel</a:t>
            </a:r>
          </a:p>
          <a:p>
            <a:pPr eaLnBrk="1" hangingPunct="1">
              <a:lnSpc>
                <a:spcPct val="80000"/>
              </a:lnSpc>
              <a:buFontTx/>
              <a:buNone/>
            </a:pPr>
            <a:endParaRPr lang="en-US" sz="2000" smtClean="0"/>
          </a:p>
          <a:p>
            <a:pPr lvl="1" eaLnBrk="1" hangingPunct="1">
              <a:lnSpc>
                <a:spcPct val="80000"/>
              </a:lnSpc>
              <a:buFontTx/>
              <a:buNone/>
            </a:pPr>
            <a:r>
              <a:rPr lang="en-US" sz="1800" smtClean="0"/>
              <a:t>class A</a:t>
            </a:r>
          </a:p>
          <a:p>
            <a:pPr lvl="1" eaLnBrk="1" hangingPunct="1">
              <a:lnSpc>
                <a:spcPct val="80000"/>
              </a:lnSpc>
              <a:buFontTx/>
              <a:buNone/>
            </a:pPr>
            <a:r>
              <a:rPr lang="en-US" sz="1800" smtClean="0"/>
              <a:t>INV IA</a:t>
            </a:r>
          </a:p>
          <a:p>
            <a:pPr lvl="1" eaLnBrk="1" hangingPunct="1">
              <a:lnSpc>
                <a:spcPct val="80000"/>
              </a:lnSpc>
              <a:buFontTx/>
              <a:buNone/>
            </a:pPr>
            <a:r>
              <a:rPr lang="en-US" sz="1800" smtClean="0"/>
              <a:t>{  method M require P ....ensures Q</a:t>
            </a:r>
          </a:p>
          <a:p>
            <a:pPr lvl="1" eaLnBrk="1" hangingPunct="1">
              <a:lnSpc>
                <a:spcPct val="80000"/>
              </a:lnSpc>
              <a:buFontTx/>
              <a:buNone/>
            </a:pPr>
            <a:r>
              <a:rPr lang="en-US" sz="1800" smtClean="0"/>
              <a:t>}</a:t>
            </a:r>
          </a:p>
          <a:p>
            <a:pPr lvl="1" eaLnBrk="1" hangingPunct="1">
              <a:lnSpc>
                <a:spcPct val="80000"/>
              </a:lnSpc>
              <a:buFontTx/>
              <a:buNone/>
            </a:pPr>
            <a:endParaRPr lang="en-US" sz="1800" smtClean="0"/>
          </a:p>
          <a:p>
            <a:pPr lvl="1" eaLnBrk="1" hangingPunct="1">
              <a:lnSpc>
                <a:spcPct val="80000"/>
              </a:lnSpc>
              <a:buFontTx/>
              <a:buNone/>
            </a:pPr>
            <a:r>
              <a:rPr lang="en-US" sz="1800" smtClean="0"/>
              <a:t>class B extends A</a:t>
            </a:r>
          </a:p>
          <a:p>
            <a:pPr lvl="1" eaLnBrk="1" hangingPunct="1">
              <a:lnSpc>
                <a:spcPct val="80000"/>
              </a:lnSpc>
              <a:buFontTx/>
              <a:buNone/>
            </a:pPr>
            <a:r>
              <a:rPr lang="en-US" sz="1800" smtClean="0"/>
              <a:t>INV IB</a:t>
            </a:r>
          </a:p>
          <a:p>
            <a:pPr lvl="1" eaLnBrk="1" hangingPunct="1">
              <a:lnSpc>
                <a:spcPct val="80000"/>
              </a:lnSpc>
              <a:buFontTx/>
              <a:buNone/>
            </a:pPr>
            <a:r>
              <a:rPr lang="en-US" sz="1800" smtClean="0"/>
              <a:t>{  method M requires P’ ....ensures Q’  }</a:t>
            </a:r>
          </a:p>
          <a:p>
            <a:pPr lvl="1" eaLnBrk="1" hangingPunct="1">
              <a:lnSpc>
                <a:spcPct val="80000"/>
              </a:lnSpc>
              <a:buFontTx/>
              <a:buNone/>
            </a:pPr>
            <a:endParaRPr lang="en-US" sz="1800" smtClean="0"/>
          </a:p>
          <a:p>
            <a:pPr lvl="1" eaLnBrk="1" hangingPunct="1">
              <a:lnSpc>
                <a:spcPct val="80000"/>
              </a:lnSpc>
              <a:buFontTx/>
              <a:buNone/>
            </a:pPr>
            <a:r>
              <a:rPr lang="en-US" sz="1800" smtClean="0"/>
              <a:t>The compiler automatically generates code to check</a:t>
            </a:r>
          </a:p>
          <a:p>
            <a:pPr lvl="1" eaLnBrk="1" hangingPunct="1">
              <a:lnSpc>
                <a:spcPct val="80000"/>
              </a:lnSpc>
              <a:buFontTx/>
              <a:buNone/>
            </a:pPr>
            <a:r>
              <a:rPr lang="en-US" sz="1800" smtClean="0"/>
              <a:t>in class B</a:t>
            </a:r>
          </a:p>
          <a:p>
            <a:pPr lvl="1" eaLnBrk="1" hangingPunct="1">
              <a:lnSpc>
                <a:spcPct val="80000"/>
              </a:lnSpc>
              <a:buFontTx/>
              <a:buNone/>
            </a:pPr>
            <a:r>
              <a:rPr lang="en-US" sz="1800" smtClean="0"/>
              <a:t>{ IA and IB  and (P or P’)}</a:t>
            </a:r>
          </a:p>
          <a:p>
            <a:pPr lvl="1" eaLnBrk="1" hangingPunct="1">
              <a:lnSpc>
                <a:spcPct val="80000"/>
              </a:lnSpc>
              <a:buFontTx/>
              <a:buNone/>
            </a:pPr>
            <a:r>
              <a:rPr lang="en-US" sz="1800" smtClean="0"/>
              <a:t>....</a:t>
            </a:r>
          </a:p>
          <a:p>
            <a:pPr lvl="1" eaLnBrk="1" hangingPunct="1">
              <a:lnSpc>
                <a:spcPct val="80000"/>
              </a:lnSpc>
              <a:buFontTx/>
              <a:buNone/>
            </a:pPr>
            <a:r>
              <a:rPr lang="en-US" sz="1800" smtClean="0"/>
              <a:t>{IA and IB and Q and Q’}</a:t>
            </a:r>
          </a:p>
          <a:p>
            <a:pPr lvl="1" eaLnBrk="1" hangingPunct="1">
              <a:lnSpc>
                <a:spcPct val="80000"/>
              </a:lnSpc>
              <a:buFontTx/>
              <a:buNone/>
            </a:pPr>
            <a:endParaRPr lang="en-US" sz="1800" smtClean="0"/>
          </a:p>
          <a:p>
            <a:pPr lvl="1" eaLnBrk="1" hangingPunct="1">
              <a:lnSpc>
                <a:spcPct val="80000"/>
              </a:lnSpc>
              <a:buFontTx/>
              <a:buNone/>
            </a:pPr>
            <a:endParaRPr lang="en-US" sz="1800" smtClean="0"/>
          </a:p>
          <a:p>
            <a:pPr lvl="1" eaLnBrk="1" hangingPunct="1">
              <a:lnSpc>
                <a:spcPct val="80000"/>
              </a:lnSpc>
              <a:buFontTx/>
              <a:buNone/>
            </a:pPr>
            <a:r>
              <a:rPr lang="en-US" sz="1800" smtClean="0"/>
              <a:t>The invariant of a subclass contains the conjunction of the invariants of all superclasses.</a:t>
            </a:r>
          </a:p>
          <a:p>
            <a:pPr lvl="1" eaLnBrk="1" hangingPunct="1">
              <a:lnSpc>
                <a:spcPct val="80000"/>
              </a:lnSpc>
              <a:buFontTx/>
              <a:buNone/>
            </a:pPr>
            <a:endParaRPr lang="en-US" sz="1800"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idx="1"/>
          </p:nvPr>
        </p:nvSpPr>
        <p:spPr>
          <a:xfrm>
            <a:off x="457200" y="762000"/>
            <a:ext cx="8229600" cy="5364163"/>
          </a:xfrm>
        </p:spPr>
        <p:txBody>
          <a:bodyPr/>
          <a:lstStyle/>
          <a:p>
            <a:pPr eaLnBrk="1" hangingPunct="1">
              <a:lnSpc>
                <a:spcPct val="90000"/>
              </a:lnSpc>
            </a:pPr>
            <a:r>
              <a:rPr lang="en-US" smtClean="0"/>
              <a:t>This principle is also known as the Liskov substitution principle (LSP).</a:t>
            </a:r>
          </a:p>
          <a:p>
            <a:pPr eaLnBrk="1" hangingPunct="1">
              <a:lnSpc>
                <a:spcPct val="90000"/>
              </a:lnSpc>
            </a:pPr>
            <a:r>
              <a:rPr lang="en-US" smtClean="0"/>
              <a:t>Some authors distinguish between subclasses and subtypes</a:t>
            </a:r>
          </a:p>
          <a:p>
            <a:pPr lvl="1" eaLnBrk="1" hangingPunct="1">
              <a:lnSpc>
                <a:spcPct val="90000"/>
              </a:lnSpc>
            </a:pPr>
            <a:r>
              <a:rPr lang="en-US" smtClean="0"/>
              <a:t>subclasses inherit using facilities of programming language</a:t>
            </a:r>
          </a:p>
          <a:p>
            <a:pPr lvl="1" eaLnBrk="1" hangingPunct="1">
              <a:lnSpc>
                <a:spcPct val="90000"/>
              </a:lnSpc>
            </a:pPr>
            <a:r>
              <a:rPr lang="en-US" smtClean="0"/>
              <a:t>subtypes satisfy the semantic constraints (LSP)</a:t>
            </a:r>
          </a:p>
          <a:p>
            <a:pPr lvl="1" eaLnBrk="1" hangingPunct="1">
              <a:lnSpc>
                <a:spcPct val="90000"/>
              </a:lnSpc>
            </a:pPr>
            <a:endParaRPr lang="en-US" smtClean="0"/>
          </a:p>
          <a:p>
            <a:pPr eaLnBrk="1" hangingPunct="1">
              <a:lnSpc>
                <a:spcPct val="90000"/>
              </a:lnSpc>
            </a:pPr>
            <a:r>
              <a:rPr lang="en-US" smtClean="0"/>
              <a:t>It is a good idea to try to do this in your own code.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idx="1"/>
          </p:nvPr>
        </p:nvSpPr>
        <p:spPr/>
        <p:txBody>
          <a:bodyPr/>
          <a:lstStyle/>
          <a:p>
            <a:pPr eaLnBrk="1" hangingPunct="1">
              <a:lnSpc>
                <a:spcPct val="90000"/>
              </a:lnSpc>
            </a:pPr>
            <a:r>
              <a:rPr lang="en-US" sz="2800" smtClean="0"/>
              <a:t>Earlier, we defined the lifetime of an object to be the interval during which it occupies space and can hold data</a:t>
            </a:r>
          </a:p>
          <a:p>
            <a:pPr lvl="1" eaLnBrk="1" hangingPunct="1">
              <a:lnSpc>
                <a:spcPct val="90000"/>
              </a:lnSpc>
            </a:pPr>
            <a:r>
              <a:rPr lang="en-US" sz="2400" smtClean="0"/>
              <a:t>Most object-oriented languages provide some sort of special mechanism to </a:t>
            </a:r>
            <a:r>
              <a:rPr lang="en-US" sz="2400" i="1" smtClean="0"/>
              <a:t>initialize </a:t>
            </a:r>
            <a:r>
              <a:rPr lang="en-US" sz="2400" smtClean="0"/>
              <a:t>an object automatically at the beginning of its lifetime</a:t>
            </a:r>
          </a:p>
          <a:p>
            <a:pPr lvl="2" eaLnBrk="1" hangingPunct="1">
              <a:lnSpc>
                <a:spcPct val="90000"/>
              </a:lnSpc>
            </a:pPr>
            <a:r>
              <a:rPr lang="en-US" sz="2000" smtClean="0"/>
              <a:t>When written in the form of a subroutine, this mechanism is known as a </a:t>
            </a:r>
            <a:r>
              <a:rPr lang="en-US" sz="2000" i="1" smtClean="0"/>
              <a:t>constructor</a:t>
            </a:r>
            <a:endParaRPr lang="en-US" sz="2000" smtClean="0"/>
          </a:p>
          <a:p>
            <a:pPr lvl="2" eaLnBrk="1" hangingPunct="1">
              <a:lnSpc>
                <a:spcPct val="90000"/>
              </a:lnSpc>
            </a:pPr>
            <a:r>
              <a:rPr lang="en-US" sz="2000" smtClean="0"/>
              <a:t>A constructor does not allocate space—just initializes it</a:t>
            </a:r>
          </a:p>
          <a:p>
            <a:pPr lvl="1" eaLnBrk="1" hangingPunct="1">
              <a:lnSpc>
                <a:spcPct val="90000"/>
              </a:lnSpc>
            </a:pPr>
            <a:r>
              <a:rPr lang="en-US" sz="2400" smtClean="0"/>
              <a:t>A few languages provide a similar </a:t>
            </a:r>
            <a:r>
              <a:rPr lang="en-US" sz="2400" i="1" smtClean="0"/>
              <a:t>destructor </a:t>
            </a:r>
            <a:r>
              <a:rPr lang="en-US" sz="2400" smtClean="0"/>
              <a:t>mechanism to </a:t>
            </a:r>
            <a:r>
              <a:rPr lang="en-US" sz="2400" i="1" smtClean="0"/>
              <a:t>finalize </a:t>
            </a:r>
            <a:r>
              <a:rPr lang="en-US" sz="2400" smtClean="0"/>
              <a:t>an object automatically at the end of its lifetime</a:t>
            </a:r>
          </a:p>
          <a:p>
            <a:pPr eaLnBrk="1" hangingPunct="1">
              <a:lnSpc>
                <a:spcPct val="90000"/>
              </a:lnSpc>
            </a:pPr>
            <a:endParaRPr lang="en-US" sz="2400" smtClean="0"/>
          </a:p>
        </p:txBody>
      </p:sp>
      <p:sp>
        <p:nvSpPr>
          <p:cNvPr id="49154" name="Rectangle 2"/>
          <p:cNvSpPr>
            <a:spLocks noGrp="1" noChangeArrowheads="1"/>
          </p:cNvSpPr>
          <p:nvPr>
            <p:ph type="title"/>
          </p:nvPr>
        </p:nvSpPr>
        <p:spPr/>
        <p:txBody>
          <a:bodyPr/>
          <a:lstStyle/>
          <a:p>
            <a:pPr eaLnBrk="1" hangingPunct="1"/>
            <a:r>
              <a:rPr lang="en-US" smtClean="0"/>
              <a:t>Initialization and finalization</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idx="1"/>
          </p:nvPr>
        </p:nvSpPr>
        <p:spPr>
          <a:xfrm>
            <a:off x="304800" y="381000"/>
            <a:ext cx="8229600" cy="5745163"/>
          </a:xfrm>
        </p:spPr>
        <p:txBody>
          <a:bodyPr/>
          <a:lstStyle/>
          <a:p>
            <a:pPr eaLnBrk="1" hangingPunct="1">
              <a:buFontTx/>
              <a:buNone/>
            </a:pPr>
            <a:r>
              <a:rPr lang="en-US" smtClean="0"/>
              <a:t>Issues for Initialization</a:t>
            </a:r>
          </a:p>
          <a:p>
            <a:pPr eaLnBrk="1" hangingPunct="1"/>
            <a:r>
              <a:rPr lang="en-US" smtClean="0"/>
              <a:t>Contructors and design by contract</a:t>
            </a:r>
          </a:p>
          <a:p>
            <a:pPr lvl="1" eaLnBrk="1" hangingPunct="1"/>
            <a:r>
              <a:rPr lang="en-US" smtClean="0">
                <a:solidFill>
                  <a:srgbClr val="FF6699"/>
                </a:solidFill>
              </a:rPr>
              <a:t>the constructor must establish the invariant</a:t>
            </a:r>
          </a:p>
          <a:p>
            <a:pPr lvl="1" eaLnBrk="1" hangingPunct="1"/>
            <a:r>
              <a:rPr lang="en-US" smtClean="0">
                <a:solidFill>
                  <a:srgbClr val="FF6699"/>
                </a:solidFill>
              </a:rPr>
              <a:t>languages that don’t allow constructors don’t support this important principle</a:t>
            </a:r>
          </a:p>
          <a:p>
            <a:pPr eaLnBrk="1" hangingPunct="1"/>
            <a:r>
              <a:rPr lang="en-US" smtClean="0"/>
              <a:t>Choosing a constructor</a:t>
            </a:r>
          </a:p>
          <a:p>
            <a:pPr lvl="1" eaLnBrk="1" hangingPunct="1"/>
            <a:r>
              <a:rPr lang="en-US" smtClean="0"/>
              <a:t>some languages allow multiple constructors to be specified</a:t>
            </a:r>
          </a:p>
          <a:p>
            <a:pPr lvl="2" eaLnBrk="1" hangingPunct="1"/>
            <a:r>
              <a:rPr lang="en-US" smtClean="0"/>
              <a:t>behave like overloaded subroutine (C++, Java, C#)</a:t>
            </a:r>
          </a:p>
          <a:p>
            <a:pPr lvl="2" eaLnBrk="1" hangingPunct="1"/>
            <a:r>
              <a:rPr lang="en-US" smtClean="0"/>
              <a:t>have different names (Eiffel, Smalltalk)</a:t>
            </a:r>
          </a:p>
          <a:p>
            <a:pPr eaLnBrk="1" hangingPunct="1"/>
            <a:endParaRPr lang="en-US" smtClean="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idx="1"/>
          </p:nvPr>
        </p:nvSpPr>
        <p:spPr>
          <a:xfrm>
            <a:off x="381000" y="457200"/>
            <a:ext cx="8229600" cy="5486400"/>
          </a:xfrm>
        </p:spPr>
        <p:txBody>
          <a:bodyPr>
            <a:normAutofit lnSpcReduction="10000"/>
          </a:bodyPr>
          <a:lstStyle/>
          <a:p>
            <a:pPr eaLnBrk="1" hangingPunct="1">
              <a:lnSpc>
                <a:spcPct val="80000"/>
              </a:lnSpc>
            </a:pPr>
            <a:r>
              <a:rPr lang="en-US" sz="3600" smtClean="0"/>
              <a:t>references and values</a:t>
            </a:r>
          </a:p>
          <a:p>
            <a:pPr lvl="1" eaLnBrk="1" hangingPunct="1">
              <a:lnSpc>
                <a:spcPct val="80000"/>
              </a:lnSpc>
            </a:pPr>
            <a:r>
              <a:rPr lang="en-US" sz="3200" smtClean="0"/>
              <a:t>If variables are references to objects, then every object must be created explicitly - appropriate constructor is called</a:t>
            </a:r>
          </a:p>
          <a:p>
            <a:pPr lvl="1" eaLnBrk="1" hangingPunct="1">
              <a:lnSpc>
                <a:spcPct val="80000"/>
              </a:lnSpc>
            </a:pPr>
            <a:r>
              <a:rPr lang="en-US" sz="3200" smtClean="0"/>
              <a:t>If variables can  have a value that is an object (C++, Oberon, Modula-3, Ada 95), then object creation can happen implicitly as a result of elaboration.  </a:t>
            </a:r>
          </a:p>
          <a:p>
            <a:pPr lvl="2" eaLnBrk="1" hangingPunct="1">
              <a:lnSpc>
                <a:spcPct val="80000"/>
              </a:lnSpc>
            </a:pPr>
            <a:r>
              <a:rPr lang="en-US" sz="2800" smtClean="0"/>
              <a:t>Either objects begin life in uninitialized state (Oberon, Modula-3, Ada 95) or</a:t>
            </a:r>
          </a:p>
          <a:p>
            <a:pPr lvl="2" eaLnBrk="1" hangingPunct="1">
              <a:lnSpc>
                <a:spcPct val="80000"/>
              </a:lnSpc>
            </a:pPr>
            <a:r>
              <a:rPr lang="en-US" sz="2800" smtClean="0"/>
              <a:t>There is some mechanism for implicitly selecting a constructor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Grp="1" noChangeArrowheads="1"/>
          </p:cNvSpPr>
          <p:nvPr>
            <p:ph idx="1"/>
          </p:nvPr>
        </p:nvSpPr>
        <p:spPr>
          <a:xfrm>
            <a:off x="457200" y="609600"/>
            <a:ext cx="8229600" cy="5516563"/>
          </a:xfrm>
        </p:spPr>
        <p:txBody>
          <a:bodyPr/>
          <a:lstStyle/>
          <a:p>
            <a:pPr eaLnBrk="1" hangingPunct="1"/>
            <a:r>
              <a:rPr lang="en-US" smtClean="0">
                <a:ea typeface="MS Mincho" pitchFamily="49" charset="-128"/>
              </a:rPr>
              <a:t>We talked about data abstraction some back in the unit on naming and scoping</a:t>
            </a:r>
          </a:p>
          <a:p>
            <a:pPr eaLnBrk="1" hangingPunct="1"/>
            <a:r>
              <a:rPr lang="en-US" smtClean="0">
                <a:ea typeface="MS Mincho" pitchFamily="49" charset="-128"/>
              </a:rPr>
              <a:t>Recall that we traced the historical development of abstraction mechanisms</a:t>
            </a:r>
          </a:p>
          <a:p>
            <a:pPr eaLnBrk="1" hangingPunct="1">
              <a:buFontTx/>
              <a:buNone/>
            </a:pPr>
            <a:endParaRPr lang="en-US" smtClean="0">
              <a:ea typeface="MS Mincho" pitchFamily="49" charset="-128"/>
            </a:endParaRP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idx="1"/>
          </p:nvPr>
        </p:nvSpPr>
        <p:spPr>
          <a:xfrm>
            <a:off x="533400" y="381000"/>
            <a:ext cx="8382000" cy="5791200"/>
          </a:xfrm>
        </p:spPr>
        <p:txBody>
          <a:bodyPr>
            <a:normAutofit lnSpcReduction="10000"/>
          </a:bodyPr>
          <a:lstStyle/>
          <a:p>
            <a:pPr marL="609600" indent="-609600" eaLnBrk="1" hangingPunct="1"/>
            <a:r>
              <a:rPr lang="en-US" dirty="0" smtClean="0"/>
              <a:t>Examples:  C++</a:t>
            </a:r>
          </a:p>
          <a:p>
            <a:pPr marL="609600" indent="-609600" eaLnBrk="1" hangingPunct="1">
              <a:buFontTx/>
              <a:buNone/>
            </a:pPr>
            <a:endParaRPr lang="en-US" dirty="0" smtClean="0"/>
          </a:p>
          <a:p>
            <a:pPr marL="1371600" lvl="2" indent="-457200" eaLnBrk="1" hangingPunct="1">
              <a:buFontTx/>
              <a:buNone/>
            </a:pPr>
            <a:r>
              <a:rPr lang="en-US" sz="2800" dirty="0" err="1" smtClean="0">
                <a:solidFill>
                  <a:srgbClr val="0066FF"/>
                </a:solidFill>
              </a:rPr>
              <a:t>foo</a:t>
            </a:r>
            <a:r>
              <a:rPr lang="en-US" sz="2800" dirty="0" smtClean="0">
                <a:solidFill>
                  <a:srgbClr val="0066FF"/>
                </a:solidFill>
              </a:rPr>
              <a:t> b;</a:t>
            </a:r>
            <a:r>
              <a:rPr lang="en-US" sz="2800" dirty="0" smtClean="0"/>
              <a:t> </a:t>
            </a:r>
          </a:p>
          <a:p>
            <a:pPr marL="1371600" lvl="2" indent="-457200" eaLnBrk="1" hangingPunct="1">
              <a:buFontTx/>
              <a:buNone/>
            </a:pPr>
            <a:endParaRPr lang="en-US" sz="2800" dirty="0" smtClean="0"/>
          </a:p>
          <a:p>
            <a:pPr marL="1371600" lvl="2" indent="-457200" eaLnBrk="1" hangingPunct="1">
              <a:buFontTx/>
              <a:buNone/>
            </a:pPr>
            <a:r>
              <a:rPr lang="en-US" sz="2800" dirty="0" smtClean="0"/>
              <a:t>calls </a:t>
            </a:r>
            <a:r>
              <a:rPr lang="en-US" sz="2800" dirty="0" err="1" smtClean="0"/>
              <a:t>foo</a:t>
            </a:r>
            <a:r>
              <a:rPr lang="en-US" sz="2800" dirty="0" smtClean="0"/>
              <a:t>: </a:t>
            </a:r>
            <a:r>
              <a:rPr lang="en-US" sz="2800" dirty="0" err="1" smtClean="0"/>
              <a:t>foo</a:t>
            </a:r>
            <a:r>
              <a:rPr lang="en-US" sz="2800" dirty="0" smtClean="0"/>
              <a:t>(), the </a:t>
            </a:r>
            <a:r>
              <a:rPr lang="en-US" sz="2800" dirty="0" err="1" smtClean="0"/>
              <a:t>parameterless</a:t>
            </a:r>
            <a:r>
              <a:rPr lang="en-US" sz="2800" dirty="0" smtClean="0"/>
              <a:t> constructor</a:t>
            </a:r>
          </a:p>
          <a:p>
            <a:pPr marL="1371600" lvl="2" indent="-457200" eaLnBrk="1" hangingPunct="1">
              <a:buFontTx/>
              <a:buNone/>
            </a:pPr>
            <a:endParaRPr lang="en-US" sz="2800" dirty="0" smtClean="0">
              <a:solidFill>
                <a:srgbClr val="0066FF"/>
              </a:solidFill>
            </a:endParaRPr>
          </a:p>
          <a:p>
            <a:pPr marL="1371600" lvl="2" indent="-457200" eaLnBrk="1" hangingPunct="1">
              <a:buFontTx/>
              <a:buNone/>
            </a:pPr>
            <a:endParaRPr lang="en-US" sz="2800" dirty="0" smtClean="0">
              <a:solidFill>
                <a:srgbClr val="0066FF"/>
              </a:solidFill>
            </a:endParaRPr>
          </a:p>
          <a:p>
            <a:pPr marL="1371600" lvl="2" indent="-457200" eaLnBrk="1" hangingPunct="1">
              <a:buFontTx/>
              <a:buNone/>
            </a:pPr>
            <a:r>
              <a:rPr lang="en-US" sz="2800" dirty="0" err="1" smtClean="0">
                <a:solidFill>
                  <a:srgbClr val="0066FF"/>
                </a:solidFill>
              </a:rPr>
              <a:t>foo</a:t>
            </a:r>
            <a:r>
              <a:rPr lang="en-US" sz="2800" dirty="0" smtClean="0">
                <a:solidFill>
                  <a:srgbClr val="0066FF"/>
                </a:solidFill>
              </a:rPr>
              <a:t> b(10, ‘x’);</a:t>
            </a:r>
            <a:r>
              <a:rPr lang="en-US" sz="2800" dirty="0" smtClean="0"/>
              <a:t> </a:t>
            </a:r>
          </a:p>
          <a:p>
            <a:pPr marL="1371600" lvl="2" indent="-457200" eaLnBrk="1" hangingPunct="1">
              <a:buFontTx/>
              <a:buNone/>
            </a:pPr>
            <a:endParaRPr lang="en-US" sz="2800" dirty="0" smtClean="0"/>
          </a:p>
          <a:p>
            <a:pPr marL="1371600" lvl="2" indent="-457200" eaLnBrk="1" hangingPunct="1">
              <a:buFontTx/>
              <a:buNone/>
            </a:pPr>
            <a:r>
              <a:rPr lang="en-US" sz="2800" dirty="0" smtClean="0"/>
              <a:t>calls </a:t>
            </a:r>
            <a:r>
              <a:rPr lang="en-US" sz="2800" dirty="0" err="1" smtClean="0"/>
              <a:t>foo</a:t>
            </a:r>
            <a:r>
              <a:rPr lang="en-US" sz="2800" dirty="0" smtClean="0"/>
              <a:t>::</a:t>
            </a:r>
            <a:r>
              <a:rPr lang="en-US" sz="2800" dirty="0" err="1" smtClean="0"/>
              <a:t>foo</a:t>
            </a:r>
            <a:r>
              <a:rPr lang="en-US" sz="2800" dirty="0" smtClean="0"/>
              <a:t>(</a:t>
            </a:r>
            <a:r>
              <a:rPr lang="en-US" sz="2800" dirty="0" err="1" smtClean="0"/>
              <a:t>int,char</a:t>
            </a:r>
            <a:r>
              <a:rPr lang="en-US" sz="2800" dirty="0" smtClean="0"/>
              <a:t>), using the types of </a:t>
            </a:r>
            <a:r>
              <a:rPr lang="en-US" sz="2800" dirty="0" err="1" smtClean="0"/>
              <a:t>args</a:t>
            </a:r>
            <a:r>
              <a:rPr lang="en-US" sz="2800" dirty="0" smtClean="0"/>
              <a:t> to select the overloaded constructor</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idx="1"/>
          </p:nvPr>
        </p:nvSpPr>
        <p:spPr>
          <a:xfrm>
            <a:off x="457200" y="457200"/>
            <a:ext cx="8229600" cy="6096000"/>
          </a:xfrm>
        </p:spPr>
        <p:txBody>
          <a:bodyPr/>
          <a:lstStyle/>
          <a:p>
            <a:pPr lvl="1" eaLnBrk="1" hangingPunct="1">
              <a:lnSpc>
                <a:spcPct val="90000"/>
              </a:lnSpc>
              <a:buFontTx/>
              <a:buNone/>
            </a:pPr>
            <a:r>
              <a:rPr lang="en-US" smtClean="0"/>
              <a:t>Common situation—arg list is single object</a:t>
            </a:r>
          </a:p>
          <a:p>
            <a:pPr lvl="2" eaLnBrk="1" hangingPunct="1">
              <a:lnSpc>
                <a:spcPct val="90000"/>
              </a:lnSpc>
              <a:buFontTx/>
              <a:buNone/>
            </a:pPr>
            <a:r>
              <a:rPr lang="en-US" smtClean="0">
                <a:solidFill>
                  <a:srgbClr val="0066FF"/>
                </a:solidFill>
              </a:rPr>
              <a:t>foo a;  //calls foo:foo()</a:t>
            </a:r>
          </a:p>
          <a:p>
            <a:pPr lvl="2" eaLnBrk="1" hangingPunct="1">
              <a:lnSpc>
                <a:spcPct val="90000"/>
              </a:lnSpc>
              <a:buFontTx/>
              <a:buNone/>
            </a:pPr>
            <a:r>
              <a:rPr lang="en-US" smtClean="0">
                <a:solidFill>
                  <a:srgbClr val="0066FF"/>
                </a:solidFill>
              </a:rPr>
              <a:t>bar b;  //calls bar::bar()</a:t>
            </a:r>
          </a:p>
          <a:p>
            <a:pPr lvl="2" eaLnBrk="1" hangingPunct="1">
              <a:lnSpc>
                <a:spcPct val="90000"/>
              </a:lnSpc>
              <a:buFontTx/>
              <a:buNone/>
            </a:pPr>
            <a:r>
              <a:rPr lang="en-US" smtClean="0">
                <a:solidFill>
                  <a:srgbClr val="0066FF"/>
                </a:solidFill>
              </a:rPr>
              <a:t>foo c(a) //calls foo::foo(foo&amp;)</a:t>
            </a:r>
          </a:p>
          <a:p>
            <a:pPr lvl="2" eaLnBrk="1" hangingPunct="1">
              <a:lnSpc>
                <a:spcPct val="90000"/>
              </a:lnSpc>
              <a:buFontTx/>
              <a:buNone/>
            </a:pPr>
            <a:r>
              <a:rPr lang="en-US" smtClean="0">
                <a:solidFill>
                  <a:srgbClr val="0066FF"/>
                </a:solidFill>
              </a:rPr>
              <a:t>foo d(b) //calls foo::foo(bar&amp;)</a:t>
            </a:r>
          </a:p>
          <a:p>
            <a:pPr lvl="1" eaLnBrk="1" hangingPunct="1">
              <a:lnSpc>
                <a:spcPct val="90000"/>
              </a:lnSpc>
              <a:buFontTx/>
              <a:buNone/>
            </a:pPr>
            <a:r>
              <a:rPr lang="en-US" smtClean="0"/>
              <a:t>Special syntax for this</a:t>
            </a:r>
          </a:p>
          <a:p>
            <a:pPr lvl="2" eaLnBrk="1" hangingPunct="1">
              <a:lnSpc>
                <a:spcPct val="90000"/>
              </a:lnSpc>
              <a:buFontTx/>
              <a:buNone/>
            </a:pPr>
            <a:r>
              <a:rPr lang="en-US" smtClean="0">
                <a:solidFill>
                  <a:srgbClr val="0066FF"/>
                </a:solidFill>
              </a:rPr>
              <a:t>foo a; //calls foo:foo()</a:t>
            </a:r>
          </a:p>
          <a:p>
            <a:pPr lvl="2" eaLnBrk="1" hangingPunct="1">
              <a:lnSpc>
                <a:spcPct val="90000"/>
              </a:lnSpc>
              <a:buFontTx/>
              <a:buNone/>
            </a:pPr>
            <a:r>
              <a:rPr lang="en-US" smtClean="0">
                <a:solidFill>
                  <a:srgbClr val="0066FF"/>
                </a:solidFill>
              </a:rPr>
              <a:t>bar b:  //calls bar::bar()</a:t>
            </a:r>
          </a:p>
          <a:p>
            <a:pPr lvl="2" eaLnBrk="1" hangingPunct="1">
              <a:lnSpc>
                <a:spcPct val="90000"/>
              </a:lnSpc>
              <a:buFontTx/>
              <a:buNone/>
            </a:pPr>
            <a:r>
              <a:rPr lang="en-US" smtClean="0">
                <a:solidFill>
                  <a:srgbClr val="0066FF"/>
                </a:solidFill>
              </a:rPr>
              <a:t>foo c = a //calls foo::foo(foo&amp;)</a:t>
            </a:r>
          </a:p>
          <a:p>
            <a:pPr lvl="2" eaLnBrk="1" hangingPunct="1">
              <a:lnSpc>
                <a:spcPct val="90000"/>
              </a:lnSpc>
              <a:buFontTx/>
              <a:buNone/>
            </a:pPr>
            <a:r>
              <a:rPr lang="en-US" smtClean="0">
                <a:solidFill>
                  <a:srgbClr val="0066FF"/>
                </a:solidFill>
              </a:rPr>
              <a:t>foo d = b //calls foo::foo(bar&amp;)</a:t>
            </a:r>
          </a:p>
          <a:p>
            <a:pPr lvl="2" eaLnBrk="1" hangingPunct="1">
              <a:lnSpc>
                <a:spcPct val="90000"/>
              </a:lnSpc>
              <a:buFontTx/>
              <a:buNone/>
            </a:pPr>
            <a:endParaRPr lang="en-US" smtClean="0">
              <a:solidFill>
                <a:srgbClr val="0066FF"/>
              </a:solidFill>
            </a:endParaRPr>
          </a:p>
          <a:p>
            <a:pPr lvl="1" eaLnBrk="1" hangingPunct="1">
              <a:lnSpc>
                <a:spcPct val="90000"/>
              </a:lnSpc>
              <a:buFontTx/>
              <a:buNone/>
            </a:pPr>
            <a:r>
              <a:rPr lang="en-US" smtClean="0">
                <a:solidFill>
                  <a:srgbClr val="0066FF"/>
                </a:solidFill>
              </a:rPr>
              <a:t>=</a:t>
            </a:r>
            <a:r>
              <a:rPr lang="en-US" smtClean="0"/>
              <a:t> indicates initialization, not assignment</a:t>
            </a:r>
          </a:p>
          <a:p>
            <a:pPr lvl="1" eaLnBrk="1" hangingPunct="1">
              <a:lnSpc>
                <a:spcPct val="90000"/>
              </a:lnSpc>
              <a:buFontTx/>
              <a:buNone/>
            </a:pPr>
            <a:r>
              <a:rPr lang="en-US" smtClean="0"/>
              <a:t>single arg constructor is called a copy constructor</a:t>
            </a:r>
          </a:p>
          <a:p>
            <a:pPr lvl="1" eaLnBrk="1" hangingPunct="1">
              <a:lnSpc>
                <a:spcPct val="90000"/>
              </a:lnSpc>
            </a:pPr>
            <a:endParaRPr lang="en-US" smtClean="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idx="1"/>
          </p:nvPr>
        </p:nvSpPr>
        <p:spPr>
          <a:xfrm>
            <a:off x="457200" y="609600"/>
            <a:ext cx="8305800" cy="5486400"/>
          </a:xfrm>
        </p:spPr>
        <p:txBody>
          <a:bodyPr>
            <a:normAutofit lnSpcReduction="10000"/>
          </a:bodyPr>
          <a:lstStyle/>
          <a:p>
            <a:pPr eaLnBrk="1" hangingPunct="1">
              <a:lnSpc>
                <a:spcPct val="80000"/>
              </a:lnSpc>
            </a:pPr>
            <a:r>
              <a:rPr lang="en-US" sz="2800" dirty="0" smtClean="0"/>
              <a:t>Copy constructors can lead to surprising behavior</a:t>
            </a:r>
          </a:p>
          <a:p>
            <a:pPr lvl="1" eaLnBrk="1" hangingPunct="1">
              <a:lnSpc>
                <a:spcPct val="80000"/>
              </a:lnSpc>
              <a:buFontTx/>
              <a:buNone/>
            </a:pPr>
            <a:r>
              <a:rPr lang="en-US" sz="2400" dirty="0" err="1" smtClean="0">
                <a:solidFill>
                  <a:srgbClr val="0066FF"/>
                </a:solidFill>
              </a:rPr>
              <a:t>foo</a:t>
            </a:r>
            <a:r>
              <a:rPr lang="en-US" sz="2400" dirty="0" smtClean="0">
                <a:solidFill>
                  <a:srgbClr val="0066FF"/>
                </a:solidFill>
              </a:rPr>
              <a:t> a = </a:t>
            </a:r>
            <a:r>
              <a:rPr lang="en-US" sz="2400" dirty="0" err="1" smtClean="0">
                <a:solidFill>
                  <a:srgbClr val="0066FF"/>
                </a:solidFill>
              </a:rPr>
              <a:t>b+c</a:t>
            </a:r>
            <a:endParaRPr lang="en-US" sz="2400" dirty="0" smtClean="0">
              <a:solidFill>
                <a:srgbClr val="0066FF"/>
              </a:solidFill>
            </a:endParaRPr>
          </a:p>
          <a:p>
            <a:pPr lvl="1" eaLnBrk="1" hangingPunct="1">
              <a:lnSpc>
                <a:spcPct val="80000"/>
              </a:lnSpc>
            </a:pPr>
            <a:r>
              <a:rPr lang="en-US" sz="2400" dirty="0" smtClean="0"/>
              <a:t>compiler must create hidden temporary object</a:t>
            </a:r>
          </a:p>
          <a:p>
            <a:pPr lvl="1" eaLnBrk="1" hangingPunct="1">
              <a:lnSpc>
                <a:spcPct val="80000"/>
              </a:lnSpc>
              <a:buFontTx/>
              <a:buNone/>
            </a:pPr>
            <a:r>
              <a:rPr lang="en-US" sz="2400" dirty="0" err="1" smtClean="0">
                <a:solidFill>
                  <a:srgbClr val="0066FF"/>
                </a:solidFill>
              </a:rPr>
              <a:t>foo</a:t>
            </a:r>
            <a:r>
              <a:rPr lang="en-US" sz="2400" dirty="0" smtClean="0">
                <a:solidFill>
                  <a:srgbClr val="0066FF"/>
                </a:solidFill>
              </a:rPr>
              <a:t> t</a:t>
            </a:r>
          </a:p>
          <a:p>
            <a:pPr lvl="1" eaLnBrk="1" hangingPunct="1">
              <a:lnSpc>
                <a:spcPct val="80000"/>
              </a:lnSpc>
              <a:buFontTx/>
              <a:buNone/>
            </a:pPr>
            <a:r>
              <a:rPr lang="en-US" sz="2400" dirty="0" smtClean="0">
                <a:solidFill>
                  <a:srgbClr val="0066FF"/>
                </a:solidFill>
              </a:rPr>
              <a:t>t = </a:t>
            </a:r>
            <a:r>
              <a:rPr lang="en-US" sz="2400" dirty="0" err="1" smtClean="0">
                <a:solidFill>
                  <a:srgbClr val="0066FF"/>
                </a:solidFill>
              </a:rPr>
              <a:t>b.operator</a:t>
            </a:r>
            <a:r>
              <a:rPr lang="en-US" sz="2400" dirty="0" smtClean="0">
                <a:solidFill>
                  <a:srgbClr val="0066FF"/>
                </a:solidFill>
              </a:rPr>
              <a:t>+(c)</a:t>
            </a:r>
          </a:p>
          <a:p>
            <a:pPr lvl="1" eaLnBrk="1" hangingPunct="1">
              <a:lnSpc>
                <a:spcPct val="80000"/>
              </a:lnSpc>
              <a:buFontTx/>
              <a:buNone/>
            </a:pPr>
            <a:r>
              <a:rPr lang="en-US" sz="2400" dirty="0" err="1" smtClean="0">
                <a:solidFill>
                  <a:srgbClr val="0066FF"/>
                </a:solidFill>
              </a:rPr>
              <a:t>foo</a:t>
            </a:r>
            <a:r>
              <a:rPr lang="en-US" sz="2400" dirty="0" smtClean="0">
                <a:solidFill>
                  <a:srgbClr val="0066FF"/>
                </a:solidFill>
              </a:rPr>
              <a:t> a = t;</a:t>
            </a:r>
          </a:p>
          <a:p>
            <a:pPr lvl="1" eaLnBrk="1" hangingPunct="1">
              <a:lnSpc>
                <a:spcPct val="80000"/>
              </a:lnSpc>
              <a:buFontTx/>
              <a:buNone/>
            </a:pPr>
            <a:r>
              <a:rPr lang="en-US" sz="2400" dirty="0" smtClean="0"/>
              <a:t>generated code calls non-zero </a:t>
            </a:r>
            <a:r>
              <a:rPr lang="en-US" sz="2400" dirty="0" err="1" smtClean="0"/>
              <a:t>arg</a:t>
            </a:r>
            <a:r>
              <a:rPr lang="en-US" sz="2400" dirty="0" smtClean="0"/>
              <a:t> constructor and destructor for t, plus copy constructor for a.</a:t>
            </a:r>
          </a:p>
          <a:p>
            <a:pPr lvl="1" eaLnBrk="1" hangingPunct="1">
              <a:lnSpc>
                <a:spcPct val="80000"/>
              </a:lnSpc>
              <a:buFontTx/>
              <a:buNone/>
            </a:pPr>
            <a:r>
              <a:rPr lang="en-US" sz="2400" dirty="0" err="1" smtClean="0">
                <a:solidFill>
                  <a:srgbClr val="0066FF"/>
                </a:solidFill>
              </a:rPr>
              <a:t>foo</a:t>
            </a:r>
            <a:r>
              <a:rPr lang="en-US" sz="2400" dirty="0" smtClean="0">
                <a:solidFill>
                  <a:srgbClr val="0066FF"/>
                </a:solidFill>
              </a:rPr>
              <a:t> a=b; a += c;</a:t>
            </a:r>
          </a:p>
          <a:p>
            <a:pPr lvl="1" eaLnBrk="1" hangingPunct="1">
              <a:lnSpc>
                <a:spcPct val="80000"/>
              </a:lnSpc>
              <a:buFontTx/>
              <a:buNone/>
            </a:pPr>
            <a:r>
              <a:rPr lang="en-US" sz="2400" dirty="0" smtClean="0"/>
              <a:t>calls copy constructor for a, followed by +=</a:t>
            </a:r>
          </a:p>
          <a:p>
            <a:pPr eaLnBrk="1" hangingPunct="1">
              <a:lnSpc>
                <a:spcPct val="80000"/>
              </a:lnSpc>
            </a:pPr>
            <a:r>
              <a:rPr lang="en-US" sz="2800" dirty="0" smtClean="0"/>
              <a:t>Parameter passed by value may include implicit call to copy constructor</a:t>
            </a:r>
          </a:p>
          <a:p>
            <a:pPr eaLnBrk="1" hangingPunct="1">
              <a:lnSpc>
                <a:spcPct val="80000"/>
              </a:lnSpc>
            </a:pPr>
            <a:r>
              <a:rPr lang="en-US" sz="2800" dirty="0" smtClean="0"/>
              <a:t>Evaluating tradeoff between pass-by-reference (additional indirection) and needing to call copy constructor can be difficult in practice.</a:t>
            </a:r>
          </a:p>
          <a:p>
            <a:pPr lvl="1" eaLnBrk="1" hangingPunct="1">
              <a:lnSpc>
                <a:spcPct val="80000"/>
              </a:lnSpc>
              <a:buFontTx/>
              <a:buNone/>
            </a:pPr>
            <a:r>
              <a:rPr lang="en-US" sz="2400" dirty="0" smtClean="0"/>
              <a:t>		</a:t>
            </a:r>
          </a:p>
          <a:p>
            <a:pPr lvl="1" eaLnBrk="1" hangingPunct="1">
              <a:lnSpc>
                <a:spcPct val="80000"/>
              </a:lnSpc>
              <a:buFontTx/>
              <a:buNone/>
            </a:pPr>
            <a:endParaRPr lang="en-US" sz="2400" dirty="0" smtClean="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idx="1"/>
          </p:nvPr>
        </p:nvSpPr>
        <p:spPr>
          <a:xfrm>
            <a:off x="457200" y="609600"/>
            <a:ext cx="8229600" cy="5516563"/>
          </a:xfrm>
        </p:spPr>
        <p:txBody>
          <a:bodyPr/>
          <a:lstStyle/>
          <a:p>
            <a:pPr eaLnBrk="1" hangingPunct="1"/>
            <a:r>
              <a:rPr lang="en-US" sz="2800" smtClean="0"/>
              <a:t>execution order</a:t>
            </a:r>
          </a:p>
          <a:p>
            <a:pPr lvl="1" eaLnBrk="1" hangingPunct="1"/>
            <a:r>
              <a:rPr lang="en-US" sz="2400" smtClean="0"/>
              <a:t>When an object of a derived class is created in C++, the constructors for any base classes will be executed before the constructor for the derived class</a:t>
            </a:r>
          </a:p>
          <a:p>
            <a:pPr lvl="1" eaLnBrk="1" hangingPunct="1"/>
            <a:r>
              <a:rPr lang="en-US" sz="2400" smtClean="0"/>
              <a:t>In the context of multiple constructors and multiple inheritance, this can get tricky.</a:t>
            </a:r>
          </a:p>
          <a:p>
            <a:pPr eaLnBrk="1" hangingPunct="1"/>
            <a:r>
              <a:rPr lang="en-US" sz="2800" smtClean="0"/>
              <a:t>in concurrent programming (in Java)—it is important not to let a reference to a partially constructed object (i.e. this) escape the constructor.  </a:t>
            </a:r>
          </a:p>
          <a:p>
            <a:pPr lvl="1" eaLnBrk="1" hangingPunct="1"/>
            <a:r>
              <a:rPr lang="en-US" sz="2400" smtClean="0"/>
              <a:t>This may conflict with establishing the invariant in the constructor.</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idx="1"/>
          </p:nvPr>
        </p:nvSpPr>
        <p:spPr>
          <a:xfrm>
            <a:off x="457200" y="762000"/>
            <a:ext cx="8229600" cy="5364163"/>
          </a:xfrm>
        </p:spPr>
        <p:txBody>
          <a:bodyPr/>
          <a:lstStyle/>
          <a:p>
            <a:pPr eaLnBrk="1" hangingPunct="1"/>
            <a:r>
              <a:rPr lang="en-US" smtClean="0"/>
              <a:t>Issues for finalization</a:t>
            </a:r>
          </a:p>
          <a:p>
            <a:pPr lvl="1" eaLnBrk="1" hangingPunct="1"/>
            <a:r>
              <a:rPr lang="en-US" smtClean="0"/>
              <a:t>In C++, objects have destructors.  </a:t>
            </a:r>
          </a:p>
          <a:p>
            <a:pPr lvl="2" eaLnBrk="1" hangingPunct="1"/>
            <a:r>
              <a:rPr lang="en-US" smtClean="0"/>
              <a:t>Typically used to reclaim resources such as memory allocated to an object</a:t>
            </a:r>
          </a:p>
          <a:p>
            <a:pPr lvl="2" eaLnBrk="1" hangingPunct="1"/>
            <a:r>
              <a:rPr lang="en-US" smtClean="0"/>
              <a:t>Destructor for subclass called first, followed by destructor for superclasses</a:t>
            </a:r>
          </a:p>
          <a:p>
            <a:pPr lvl="1" eaLnBrk="1" hangingPunct="1"/>
            <a:r>
              <a:rPr lang="en-US" smtClean="0"/>
              <a:t>Languages with garbage collection have less need for destructors </a:t>
            </a:r>
          </a:p>
          <a:p>
            <a:pPr lvl="2" eaLnBrk="1" hangingPunct="1"/>
            <a:r>
              <a:rPr lang="en-US" smtClean="0"/>
              <a:t>Java, C# allow finalizers</a:t>
            </a:r>
          </a:p>
          <a:p>
            <a:pPr lvl="3" eaLnBrk="1" hangingPunct="1"/>
            <a:r>
              <a:rPr lang="en-US" smtClean="0"/>
              <a:t>Called before garbage collector reclaims object</a:t>
            </a:r>
          </a:p>
          <a:p>
            <a:pPr lvl="3" eaLnBrk="1" hangingPunct="1"/>
            <a:r>
              <a:rPr lang="en-US" smtClean="0"/>
              <a:t>Not very useful since garbage collection time is highly unpredictable.</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noChangeArrowheads="1"/>
          </p:cNvSpPr>
          <p:nvPr>
            <p:ph idx="1"/>
          </p:nvPr>
        </p:nvSpPr>
        <p:spPr/>
        <p:txBody>
          <a:bodyPr/>
          <a:lstStyle/>
          <a:p>
            <a:pPr eaLnBrk="1" hangingPunct="1"/>
            <a:r>
              <a:rPr lang="en-US" smtClean="0"/>
              <a:t>Genericity = parametric polymorphism</a:t>
            </a:r>
          </a:p>
          <a:p>
            <a:pPr lvl="1" eaLnBrk="1" hangingPunct="1"/>
            <a:r>
              <a:rPr lang="en-US" smtClean="0"/>
              <a:t>type is explicitly parameterized</a:t>
            </a:r>
          </a:p>
          <a:p>
            <a:pPr lvl="1" eaLnBrk="1" hangingPunct="1"/>
            <a:r>
              <a:rPr lang="en-US" smtClean="0"/>
              <a:t>single copy of source code allows generation of versions that allow multiple types</a:t>
            </a:r>
          </a:p>
          <a:p>
            <a:pPr eaLnBrk="1" hangingPunct="1"/>
            <a:r>
              <a:rPr lang="en-US" smtClean="0"/>
              <a:t>Inheritance = subtype polymorphism</a:t>
            </a:r>
          </a:p>
          <a:p>
            <a:pPr lvl="1" eaLnBrk="1" hangingPunct="1"/>
            <a:r>
              <a:rPr lang="en-US" smtClean="0"/>
              <a:t>can use an instance of a subclass wherever a class is expected</a:t>
            </a:r>
          </a:p>
        </p:txBody>
      </p:sp>
      <p:sp>
        <p:nvSpPr>
          <p:cNvPr id="57346" name="Rectangle 2"/>
          <p:cNvSpPr>
            <a:spLocks noGrp="1" noChangeArrowheads="1"/>
          </p:cNvSpPr>
          <p:nvPr>
            <p:ph type="title"/>
          </p:nvPr>
        </p:nvSpPr>
        <p:spPr/>
        <p:txBody>
          <a:bodyPr>
            <a:normAutofit fontScale="90000"/>
          </a:bodyPr>
          <a:lstStyle/>
          <a:p>
            <a:pPr eaLnBrk="1" hangingPunct="1"/>
            <a:r>
              <a:rPr lang="en-US" sz="4000" smtClean="0"/>
              <a:t>Genericity (Scott Chapter 8) vs. Inheritance</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2"/>
          <p:cNvPicPr>
            <a:picLocks noGrp="1" noChangeAspect="1" noChangeArrowheads="1"/>
          </p:cNvPicPr>
          <p:nvPr>
            <p:ph idx="1"/>
          </p:nvPr>
        </p:nvPicPr>
        <p:blipFill>
          <a:blip r:embed="rId2" cstate="print"/>
          <a:srcRect/>
          <a:stretch>
            <a:fillRect/>
          </a:stretch>
        </p:blipFill>
        <p:spPr>
          <a:xfrm>
            <a:off x="381000" y="0"/>
            <a:ext cx="8418513" cy="4908550"/>
          </a:xfrm>
          <a:noFill/>
        </p:spPr>
      </p:pic>
      <p:sp>
        <p:nvSpPr>
          <p:cNvPr id="58371" name="Text Box 3"/>
          <p:cNvSpPr txBox="1">
            <a:spLocks noChangeArrowheads="1"/>
          </p:cNvSpPr>
          <p:nvPr/>
        </p:nvSpPr>
        <p:spPr bwMode="auto">
          <a:xfrm>
            <a:off x="669925" y="4724400"/>
            <a:ext cx="8474075" cy="1373188"/>
          </a:xfrm>
          <a:prstGeom prst="rect">
            <a:avLst/>
          </a:prstGeom>
          <a:noFill/>
          <a:ln w="9525">
            <a:noFill/>
            <a:miter lim="800000"/>
            <a:headEnd/>
            <a:tailEnd/>
          </a:ln>
        </p:spPr>
        <p:txBody>
          <a:bodyPr>
            <a:spAutoFit/>
          </a:bodyPr>
          <a:lstStyle/>
          <a:p>
            <a:pPr>
              <a:buFontTx/>
              <a:buChar char="•"/>
            </a:pPr>
            <a:r>
              <a:rPr lang="en-US" sz="2800" dirty="0"/>
              <a:t>Inheritance and </a:t>
            </a:r>
            <a:r>
              <a:rPr lang="en-US" sz="2800" dirty="0" err="1"/>
              <a:t>genericity</a:t>
            </a:r>
            <a:r>
              <a:rPr lang="en-US" sz="2800" dirty="0"/>
              <a:t> generalize a class in different dimensions</a:t>
            </a:r>
          </a:p>
          <a:p>
            <a:pPr>
              <a:buFontTx/>
              <a:buChar char="•"/>
            </a:pPr>
            <a:r>
              <a:rPr lang="en-US" sz="2800" dirty="0" err="1"/>
              <a:t>Genericity</a:t>
            </a:r>
            <a:r>
              <a:rPr lang="en-US" sz="2800" dirty="0"/>
              <a:t> especially useful for containers</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9394" name="Rectangle 2"/>
          <p:cNvSpPr>
            <a:spLocks noGrp="1" noChangeArrowheads="1"/>
          </p:cNvSpPr>
          <p:nvPr>
            <p:ph idx="1"/>
          </p:nvPr>
        </p:nvSpPr>
        <p:spPr>
          <a:xfrm>
            <a:off x="457200" y="609600"/>
            <a:ext cx="8229600" cy="5943600"/>
          </a:xfrm>
        </p:spPr>
        <p:txBody>
          <a:bodyPr/>
          <a:lstStyle/>
          <a:p>
            <a:pPr lvl="1" eaLnBrk="1" hangingPunct="1"/>
            <a:r>
              <a:rPr lang="en-US" smtClean="0"/>
              <a:t>Semantic issues</a:t>
            </a:r>
          </a:p>
          <a:p>
            <a:pPr lvl="2" eaLnBrk="1" hangingPunct="1"/>
            <a:r>
              <a:rPr lang="en-US" smtClean="0"/>
              <a:t>unconstrained:  any type allowed to replace the type parameter</a:t>
            </a:r>
          </a:p>
          <a:p>
            <a:pPr lvl="2" eaLnBrk="1" hangingPunct="1"/>
            <a:r>
              <a:rPr lang="en-US" smtClean="0"/>
              <a:t>constrained:  type replacing type parameter must satisfy certain constraints</a:t>
            </a:r>
          </a:p>
          <a:p>
            <a:pPr lvl="3" eaLnBrk="1" hangingPunct="1"/>
            <a:r>
              <a:rPr lang="en-US" smtClean="0"/>
              <a:t>recall ML:  a’’  = type with equality defined</a:t>
            </a:r>
          </a:p>
          <a:p>
            <a:pPr lvl="3" eaLnBrk="1" hangingPunct="1"/>
            <a:r>
              <a:rPr lang="en-US" smtClean="0"/>
              <a:t>ADA (almost correct syntax)</a:t>
            </a:r>
          </a:p>
          <a:p>
            <a:pPr lvl="2" eaLnBrk="1" hangingPunct="1">
              <a:buFontTx/>
              <a:buNone/>
            </a:pPr>
            <a:r>
              <a:rPr lang="en-US" smtClean="0">
                <a:solidFill>
                  <a:srgbClr val="0066FF"/>
                </a:solidFill>
              </a:rPr>
              <a:t>generic </a:t>
            </a:r>
          </a:p>
          <a:p>
            <a:pPr lvl="2" eaLnBrk="1" hangingPunct="1">
              <a:buFontTx/>
              <a:buNone/>
            </a:pPr>
            <a:r>
              <a:rPr lang="en-US" smtClean="0">
                <a:solidFill>
                  <a:srgbClr val="0066FF"/>
                </a:solidFill>
              </a:rPr>
              <a:t>	type G is private;</a:t>
            </a:r>
          </a:p>
          <a:p>
            <a:pPr lvl="2" eaLnBrk="1" hangingPunct="1">
              <a:buFontTx/>
              <a:buNone/>
            </a:pPr>
            <a:r>
              <a:rPr lang="en-US" smtClean="0">
                <a:solidFill>
                  <a:srgbClr val="0066FF"/>
                </a:solidFill>
              </a:rPr>
              <a:t>	with function “&lt;=“(a,b:G) return BOOLEAN is &lt;&gt;;</a:t>
            </a:r>
          </a:p>
          <a:p>
            <a:pPr lvl="2" eaLnBrk="1" hangingPunct="1">
              <a:buFontTx/>
              <a:buNone/>
            </a:pPr>
            <a:r>
              <a:rPr lang="en-US" smtClean="0">
                <a:solidFill>
                  <a:srgbClr val="0066FF"/>
                </a:solidFill>
              </a:rPr>
              <a:t>function minimum(x,y:G) return G is </a:t>
            </a:r>
          </a:p>
          <a:p>
            <a:pPr lvl="2" eaLnBrk="1" hangingPunct="1">
              <a:buFontTx/>
              <a:buNone/>
            </a:pPr>
            <a:r>
              <a:rPr lang="en-US" smtClean="0">
                <a:solidFill>
                  <a:srgbClr val="0066FF"/>
                </a:solidFill>
              </a:rPr>
              <a:t>begin</a:t>
            </a:r>
          </a:p>
          <a:p>
            <a:pPr lvl="2" eaLnBrk="1" hangingPunct="1">
              <a:buFontTx/>
              <a:buNone/>
            </a:pPr>
            <a:r>
              <a:rPr lang="en-US" smtClean="0">
                <a:solidFill>
                  <a:srgbClr val="0066FF"/>
                </a:solidFill>
              </a:rPr>
              <a:t>	if x&lt;=y then return x else return y end fi;</a:t>
            </a:r>
          </a:p>
          <a:p>
            <a:pPr lvl="2" eaLnBrk="1" hangingPunct="1">
              <a:buFontTx/>
              <a:buNone/>
            </a:pPr>
            <a:r>
              <a:rPr lang="en-US" smtClean="0">
                <a:solidFill>
                  <a:srgbClr val="0066FF"/>
                </a:solidFill>
              </a:rPr>
              <a:t>end minimum</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0419" name="Rectangle 3"/>
          <p:cNvSpPr>
            <a:spLocks noGrp="1" noChangeArrowheads="1"/>
          </p:cNvSpPr>
          <p:nvPr>
            <p:ph idx="1"/>
          </p:nvPr>
        </p:nvSpPr>
        <p:spPr/>
        <p:txBody>
          <a:bodyPr/>
          <a:lstStyle/>
          <a:p>
            <a:pPr eaLnBrk="1" hangingPunct="1"/>
            <a:r>
              <a:rPr lang="en-US" sz="3600" smtClean="0"/>
              <a:t>Static (C++, Ada)</a:t>
            </a:r>
          </a:p>
          <a:p>
            <a:pPr lvl="1" eaLnBrk="1" hangingPunct="1"/>
            <a:r>
              <a:rPr lang="en-US" sz="3200" smtClean="0"/>
              <a:t>compiler creates separate copy of code for each instance</a:t>
            </a:r>
          </a:p>
          <a:p>
            <a:pPr lvl="1" eaLnBrk="1" hangingPunct="1"/>
            <a:r>
              <a:rPr lang="en-US" sz="3200" smtClean="0"/>
              <a:t>type checks each separately</a:t>
            </a:r>
          </a:p>
          <a:p>
            <a:pPr lvl="1" eaLnBrk="1" hangingPunct="1"/>
            <a:r>
              <a:rPr lang="en-US" sz="3200" smtClean="0"/>
              <a:t>disadvantages</a:t>
            </a:r>
          </a:p>
          <a:p>
            <a:pPr lvl="2" eaLnBrk="1" hangingPunct="1"/>
            <a:r>
              <a:rPr lang="en-US" sz="2800" smtClean="0"/>
              <a:t>poor error messages</a:t>
            </a:r>
          </a:p>
          <a:p>
            <a:pPr lvl="2" eaLnBrk="1" hangingPunct="1"/>
            <a:r>
              <a:rPr lang="en-US" sz="2800" smtClean="0"/>
              <a:t>code bloat</a:t>
            </a:r>
          </a:p>
        </p:txBody>
      </p:sp>
      <p:sp>
        <p:nvSpPr>
          <p:cNvPr id="60418" name="Rectangle 2"/>
          <p:cNvSpPr>
            <a:spLocks noGrp="1" noChangeArrowheads="1"/>
          </p:cNvSpPr>
          <p:nvPr>
            <p:ph type="title"/>
          </p:nvPr>
        </p:nvSpPr>
        <p:spPr/>
        <p:txBody>
          <a:bodyPr/>
          <a:lstStyle/>
          <a:p>
            <a:pPr eaLnBrk="1" hangingPunct="1"/>
            <a:r>
              <a:rPr lang="en-US" smtClean="0"/>
              <a:t>Implementing genericity</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42" name="Rectangle 2"/>
          <p:cNvSpPr>
            <a:spLocks noGrp="1" noChangeArrowheads="1"/>
          </p:cNvSpPr>
          <p:nvPr>
            <p:ph idx="1"/>
          </p:nvPr>
        </p:nvSpPr>
        <p:spPr>
          <a:xfrm>
            <a:off x="457200" y="609600"/>
            <a:ext cx="8229600" cy="5516563"/>
          </a:xfrm>
        </p:spPr>
        <p:txBody>
          <a:bodyPr/>
          <a:lstStyle/>
          <a:p>
            <a:pPr eaLnBrk="1" hangingPunct="1"/>
            <a:r>
              <a:rPr lang="en-US" smtClean="0"/>
              <a:t>Dynamic (Java 5)</a:t>
            </a:r>
          </a:p>
          <a:p>
            <a:pPr lvl="1" eaLnBrk="1" hangingPunct="1"/>
            <a:r>
              <a:rPr lang="en-US" smtClean="0"/>
              <a:t>compiler treats as instances of Object, except that programmer doesn’t have to do explicit type cast</a:t>
            </a:r>
          </a:p>
          <a:p>
            <a:pPr lvl="1" eaLnBrk="1" hangingPunct="1"/>
            <a:r>
              <a:rPr lang="en-US" smtClean="0"/>
              <a:t>to eliminate some deficiencies in practice</a:t>
            </a:r>
          </a:p>
          <a:p>
            <a:pPr lvl="2" eaLnBrk="1" hangingPunct="1"/>
            <a:r>
              <a:rPr lang="en-US" smtClean="0"/>
              <a:t>&lt;? super T&gt;  OK to be a superclass of T</a:t>
            </a:r>
          </a:p>
          <a:p>
            <a:pPr lvl="2" eaLnBrk="1" hangingPunct="1"/>
            <a:r>
              <a:rPr lang="en-US" smtClean="0"/>
              <a:t>&lt;? extends T&gt; OK to be a subclass of 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867" name="Group 27"/>
          <p:cNvGraphicFramePr>
            <a:graphicFrameLocks noGrp="1"/>
          </p:cNvGraphicFramePr>
          <p:nvPr/>
        </p:nvGraphicFramePr>
        <p:xfrm>
          <a:off x="1295400" y="457200"/>
          <a:ext cx="7086600" cy="5669280"/>
        </p:xfrm>
        <a:graphic>
          <a:graphicData uri="http://schemas.openxmlformats.org/drawingml/2006/table">
            <a:tbl>
              <a:tblPr/>
              <a:tblGrid>
                <a:gridCol w="3543300"/>
                <a:gridCol w="3543300"/>
              </a:tblGrid>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Static set of global variables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Basic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Local variables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Fortran, Algol 60, Pascal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8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Statics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Fortran, Algol 60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Modules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Mesa, Modula-2 </a:t>
                      </a:r>
                      <a:r>
                        <a:rPr kumimoji="0" lang="en-US" sz="2800" b="0" i="0" u="none" strike="noStrike" cap="none" normalizeH="0" baseline="0" dirty="0" err="1" smtClean="0">
                          <a:ln>
                            <a:noFill/>
                          </a:ln>
                          <a:solidFill>
                            <a:schemeClr val="tx1"/>
                          </a:solidFill>
                          <a:effectLst/>
                          <a:latin typeface="Arial" charset="0"/>
                        </a:rPr>
                        <a:t>Ada</a:t>
                      </a:r>
                      <a:r>
                        <a:rPr kumimoji="0" lang="en-US" sz="2800" b="0" i="0" u="none" strike="noStrike" cap="none" normalizeH="0" baseline="0" dirty="0" smtClean="0">
                          <a:ln>
                            <a:noFill/>
                          </a:ln>
                          <a:solidFill>
                            <a:schemeClr val="tx1"/>
                          </a:solidFill>
                          <a:effectLst/>
                          <a:latin typeface="Arial" charset="0"/>
                        </a:rPr>
                        <a:t> 83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8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Module types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Euclid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7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Objects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err="1" smtClean="0">
                          <a:ln>
                            <a:noFill/>
                          </a:ln>
                          <a:solidFill>
                            <a:schemeClr val="tx1"/>
                          </a:solidFill>
                          <a:effectLst/>
                          <a:latin typeface="Arial" charset="0"/>
                        </a:rPr>
                        <a:t>Simula</a:t>
                      </a:r>
                      <a:r>
                        <a:rPr kumimoji="0" lang="en-US" sz="2800" b="0" i="0" u="none" strike="noStrike" cap="none" normalizeH="0" baseline="0" dirty="0" smtClean="0">
                          <a:ln>
                            <a:noFill/>
                          </a:ln>
                          <a:solidFill>
                            <a:schemeClr val="tx1"/>
                          </a:solidFill>
                          <a:effectLst/>
                          <a:latin typeface="Arial" charset="0"/>
                        </a:rPr>
                        <a:t>, Smalltalk, C++, Eiffel, Oberon, Module-3, Ada95, 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2466" name="Rectangle 2"/>
          <p:cNvSpPr>
            <a:spLocks noGrp="1" noChangeArrowheads="1"/>
          </p:cNvSpPr>
          <p:nvPr>
            <p:ph idx="1"/>
          </p:nvPr>
        </p:nvSpPr>
        <p:spPr>
          <a:xfrm>
            <a:off x="457200" y="609600"/>
            <a:ext cx="8229600" cy="5516563"/>
          </a:xfrm>
        </p:spPr>
        <p:txBody>
          <a:bodyPr/>
          <a:lstStyle/>
          <a:p>
            <a:pPr eaLnBrk="1" hangingPunct="1">
              <a:lnSpc>
                <a:spcPct val="90000"/>
              </a:lnSpc>
            </a:pPr>
            <a:r>
              <a:rPr lang="en-US" smtClean="0"/>
              <a:t>Java before genericity</a:t>
            </a:r>
          </a:p>
          <a:p>
            <a:pPr lvl="2" eaLnBrk="1" hangingPunct="1">
              <a:lnSpc>
                <a:spcPct val="90000"/>
              </a:lnSpc>
              <a:buFontTx/>
              <a:buNone/>
            </a:pPr>
            <a:r>
              <a:rPr lang="en-US" sz="3200" smtClean="0">
                <a:solidFill>
                  <a:srgbClr val="0066FF"/>
                </a:solidFill>
              </a:rPr>
              <a:t>List l = new List();</a:t>
            </a:r>
          </a:p>
          <a:p>
            <a:pPr lvl="2" eaLnBrk="1" hangingPunct="1">
              <a:lnSpc>
                <a:spcPct val="90000"/>
              </a:lnSpc>
              <a:buFontTx/>
              <a:buNone/>
            </a:pPr>
            <a:r>
              <a:rPr lang="en-US" sz="3200" smtClean="0">
                <a:solidFill>
                  <a:srgbClr val="0066FF"/>
                </a:solidFill>
              </a:rPr>
              <a:t>l.add(“hello”);</a:t>
            </a:r>
          </a:p>
          <a:p>
            <a:pPr lvl="2" eaLnBrk="1" hangingPunct="1">
              <a:lnSpc>
                <a:spcPct val="90000"/>
              </a:lnSpc>
              <a:buFontTx/>
              <a:buNone/>
            </a:pPr>
            <a:r>
              <a:rPr lang="en-US" sz="3200" smtClean="0">
                <a:solidFill>
                  <a:srgbClr val="0066FF"/>
                </a:solidFill>
              </a:rPr>
              <a:t>…</a:t>
            </a:r>
          </a:p>
          <a:p>
            <a:pPr lvl="2" eaLnBrk="1" hangingPunct="1">
              <a:lnSpc>
                <a:spcPct val="90000"/>
              </a:lnSpc>
              <a:buFontTx/>
              <a:buNone/>
            </a:pPr>
            <a:r>
              <a:rPr lang="en-US" sz="3200" smtClean="0">
                <a:solidFill>
                  <a:srgbClr val="0066FF"/>
                </a:solidFill>
              </a:rPr>
              <a:t>String s = </a:t>
            </a:r>
            <a:r>
              <a:rPr lang="en-US" sz="3200" smtClean="0">
                <a:solidFill>
                  <a:srgbClr val="FF6699"/>
                </a:solidFill>
              </a:rPr>
              <a:t>(String)</a:t>
            </a:r>
            <a:r>
              <a:rPr lang="en-US" sz="3200" smtClean="0">
                <a:solidFill>
                  <a:srgbClr val="0066FF"/>
                </a:solidFill>
              </a:rPr>
              <a:t>(l.get(0));  </a:t>
            </a:r>
          </a:p>
          <a:p>
            <a:pPr eaLnBrk="1" hangingPunct="1">
              <a:lnSpc>
                <a:spcPct val="90000"/>
              </a:lnSpc>
            </a:pPr>
            <a:r>
              <a:rPr lang="en-US" sz="3600" smtClean="0"/>
              <a:t>Java with genericity</a:t>
            </a:r>
          </a:p>
          <a:p>
            <a:pPr lvl="2" eaLnBrk="1" hangingPunct="1">
              <a:lnSpc>
                <a:spcPct val="90000"/>
              </a:lnSpc>
              <a:buFontTx/>
              <a:buNone/>
            </a:pPr>
            <a:r>
              <a:rPr lang="en-US" sz="3200" smtClean="0">
                <a:solidFill>
                  <a:srgbClr val="0066FF"/>
                </a:solidFill>
              </a:rPr>
              <a:t>List</a:t>
            </a:r>
            <a:r>
              <a:rPr lang="en-US" sz="3200" smtClean="0">
                <a:solidFill>
                  <a:srgbClr val="FF6699"/>
                </a:solidFill>
              </a:rPr>
              <a:t>&lt;String&gt;</a:t>
            </a:r>
            <a:r>
              <a:rPr lang="en-US" sz="3200" smtClean="0">
                <a:solidFill>
                  <a:srgbClr val="0066FF"/>
                </a:solidFill>
              </a:rPr>
              <a:t> l = new List</a:t>
            </a:r>
            <a:r>
              <a:rPr lang="en-US" sz="3200" smtClean="0">
                <a:solidFill>
                  <a:srgbClr val="FF6699"/>
                </a:solidFill>
              </a:rPr>
              <a:t>&lt;String&gt;</a:t>
            </a:r>
            <a:r>
              <a:rPr lang="en-US" sz="3200" smtClean="0">
                <a:solidFill>
                  <a:srgbClr val="0066FF"/>
                </a:solidFill>
              </a:rPr>
              <a:t>()</a:t>
            </a:r>
          </a:p>
          <a:p>
            <a:pPr lvl="2" eaLnBrk="1" hangingPunct="1">
              <a:lnSpc>
                <a:spcPct val="90000"/>
              </a:lnSpc>
              <a:buFontTx/>
              <a:buNone/>
            </a:pPr>
            <a:r>
              <a:rPr lang="en-US" sz="3200" smtClean="0">
                <a:solidFill>
                  <a:srgbClr val="0066FF"/>
                </a:solidFill>
              </a:rPr>
              <a:t>l.add(“hello”);</a:t>
            </a:r>
          </a:p>
          <a:p>
            <a:pPr lvl="2" eaLnBrk="1" hangingPunct="1">
              <a:lnSpc>
                <a:spcPct val="90000"/>
              </a:lnSpc>
              <a:buFontTx/>
              <a:buNone/>
            </a:pPr>
            <a:r>
              <a:rPr lang="en-US" sz="3200" smtClean="0">
                <a:solidFill>
                  <a:srgbClr val="0066FF"/>
                </a:solidFill>
              </a:rPr>
              <a:t>…</a:t>
            </a:r>
          </a:p>
          <a:p>
            <a:pPr lvl="2" eaLnBrk="1" hangingPunct="1">
              <a:lnSpc>
                <a:spcPct val="90000"/>
              </a:lnSpc>
              <a:buFontTx/>
              <a:buNone/>
            </a:pPr>
            <a:r>
              <a:rPr lang="en-US" sz="3200" smtClean="0">
                <a:solidFill>
                  <a:srgbClr val="0066FF"/>
                </a:solidFill>
              </a:rPr>
              <a:t>String s = l.get(0);</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3490" name="Rectangle 2"/>
          <p:cNvSpPr>
            <a:spLocks noGrp="1" noChangeArrowheads="1"/>
          </p:cNvSpPr>
          <p:nvPr>
            <p:ph idx="1"/>
          </p:nvPr>
        </p:nvSpPr>
        <p:spPr>
          <a:xfrm>
            <a:off x="457200" y="990600"/>
            <a:ext cx="8229600" cy="5516563"/>
          </a:xfrm>
        </p:spPr>
        <p:txBody>
          <a:bodyPr/>
          <a:lstStyle/>
          <a:p>
            <a:pPr eaLnBrk="1" hangingPunct="1">
              <a:lnSpc>
                <a:spcPct val="90000"/>
              </a:lnSpc>
            </a:pPr>
            <a:r>
              <a:rPr lang="en-US" smtClean="0"/>
              <a:t>Java before genericity</a:t>
            </a:r>
          </a:p>
          <a:p>
            <a:pPr lvl="2" eaLnBrk="1" hangingPunct="1">
              <a:lnSpc>
                <a:spcPct val="90000"/>
              </a:lnSpc>
              <a:buFontTx/>
              <a:buNone/>
            </a:pPr>
            <a:r>
              <a:rPr lang="en-US" sz="3200" smtClean="0">
                <a:solidFill>
                  <a:srgbClr val="0066FF"/>
                </a:solidFill>
              </a:rPr>
              <a:t>List l = new List();</a:t>
            </a:r>
          </a:p>
          <a:p>
            <a:pPr lvl="2" eaLnBrk="1" hangingPunct="1">
              <a:lnSpc>
                <a:spcPct val="90000"/>
              </a:lnSpc>
              <a:buFontTx/>
              <a:buNone/>
            </a:pPr>
            <a:r>
              <a:rPr lang="en-US" sz="3200" smtClean="0">
                <a:solidFill>
                  <a:srgbClr val="0066FF"/>
                </a:solidFill>
              </a:rPr>
              <a:t>l.add(“hello”);</a:t>
            </a:r>
          </a:p>
          <a:p>
            <a:pPr lvl="2" eaLnBrk="1" hangingPunct="1">
              <a:lnSpc>
                <a:spcPct val="90000"/>
              </a:lnSpc>
              <a:buFontTx/>
              <a:buNone/>
            </a:pPr>
            <a:r>
              <a:rPr lang="en-US" sz="3200" smtClean="0">
                <a:solidFill>
                  <a:srgbClr val="0066FF"/>
                </a:solidFill>
              </a:rPr>
              <a:t>…</a:t>
            </a:r>
          </a:p>
          <a:p>
            <a:pPr lvl="2" eaLnBrk="1" hangingPunct="1">
              <a:lnSpc>
                <a:spcPct val="90000"/>
              </a:lnSpc>
              <a:buFontTx/>
              <a:buNone/>
            </a:pPr>
            <a:r>
              <a:rPr lang="en-US" sz="3200" smtClean="0">
                <a:solidFill>
                  <a:srgbClr val="0066FF"/>
                </a:solidFill>
              </a:rPr>
              <a:t>String s = </a:t>
            </a:r>
            <a:r>
              <a:rPr lang="en-US" sz="3200" smtClean="0">
                <a:solidFill>
                  <a:srgbClr val="FF6699"/>
                </a:solidFill>
              </a:rPr>
              <a:t>(String)</a:t>
            </a:r>
            <a:r>
              <a:rPr lang="en-US" sz="3200" smtClean="0">
                <a:solidFill>
                  <a:srgbClr val="0066FF"/>
                </a:solidFill>
              </a:rPr>
              <a:t>(l.get(0));  </a:t>
            </a:r>
          </a:p>
          <a:p>
            <a:pPr eaLnBrk="1" hangingPunct="1">
              <a:lnSpc>
                <a:spcPct val="90000"/>
              </a:lnSpc>
            </a:pPr>
            <a:r>
              <a:rPr lang="en-US" sz="3600" smtClean="0"/>
              <a:t>Java with genericity</a:t>
            </a:r>
          </a:p>
          <a:p>
            <a:pPr lvl="2" eaLnBrk="1" hangingPunct="1">
              <a:lnSpc>
                <a:spcPct val="90000"/>
              </a:lnSpc>
              <a:buFontTx/>
              <a:buNone/>
            </a:pPr>
            <a:r>
              <a:rPr lang="en-US" sz="3200" smtClean="0">
                <a:solidFill>
                  <a:srgbClr val="0066FF"/>
                </a:solidFill>
              </a:rPr>
              <a:t>List</a:t>
            </a:r>
            <a:r>
              <a:rPr lang="en-US" sz="3200" smtClean="0">
                <a:solidFill>
                  <a:srgbClr val="FF6699"/>
                </a:solidFill>
              </a:rPr>
              <a:t>&lt;String&gt;</a:t>
            </a:r>
            <a:r>
              <a:rPr lang="en-US" sz="3200" smtClean="0">
                <a:solidFill>
                  <a:srgbClr val="0066FF"/>
                </a:solidFill>
              </a:rPr>
              <a:t> l = new List</a:t>
            </a:r>
            <a:r>
              <a:rPr lang="en-US" sz="3200" smtClean="0">
                <a:solidFill>
                  <a:srgbClr val="FF6699"/>
                </a:solidFill>
              </a:rPr>
              <a:t>&lt;String&gt;</a:t>
            </a:r>
            <a:r>
              <a:rPr lang="en-US" sz="3200" smtClean="0">
                <a:solidFill>
                  <a:srgbClr val="0066FF"/>
                </a:solidFill>
              </a:rPr>
              <a:t>()</a:t>
            </a:r>
          </a:p>
          <a:p>
            <a:pPr lvl="2" eaLnBrk="1" hangingPunct="1">
              <a:lnSpc>
                <a:spcPct val="90000"/>
              </a:lnSpc>
              <a:buFontTx/>
              <a:buNone/>
            </a:pPr>
            <a:r>
              <a:rPr lang="en-US" sz="3200" smtClean="0">
                <a:solidFill>
                  <a:srgbClr val="0066FF"/>
                </a:solidFill>
              </a:rPr>
              <a:t>l.add(“hello”);</a:t>
            </a:r>
          </a:p>
          <a:p>
            <a:pPr lvl="2" eaLnBrk="1" hangingPunct="1">
              <a:lnSpc>
                <a:spcPct val="90000"/>
              </a:lnSpc>
              <a:buFontTx/>
              <a:buNone/>
            </a:pPr>
            <a:r>
              <a:rPr lang="en-US" sz="3200" smtClean="0">
                <a:solidFill>
                  <a:srgbClr val="0066FF"/>
                </a:solidFill>
              </a:rPr>
              <a:t>…</a:t>
            </a:r>
          </a:p>
          <a:p>
            <a:pPr lvl="2" eaLnBrk="1" hangingPunct="1">
              <a:lnSpc>
                <a:spcPct val="90000"/>
              </a:lnSpc>
              <a:buFontTx/>
              <a:buNone/>
            </a:pPr>
            <a:r>
              <a:rPr lang="en-US" sz="3200" smtClean="0">
                <a:solidFill>
                  <a:srgbClr val="0066FF"/>
                </a:solidFill>
              </a:rPr>
              <a:t>String s = l.get(0);</a:t>
            </a:r>
          </a:p>
        </p:txBody>
      </p:sp>
      <p:sp>
        <p:nvSpPr>
          <p:cNvPr id="63491" name="AutoShape 3"/>
          <p:cNvSpPr>
            <a:spLocks noChangeArrowheads="1"/>
          </p:cNvSpPr>
          <p:nvPr/>
        </p:nvSpPr>
        <p:spPr bwMode="auto">
          <a:xfrm>
            <a:off x="0" y="0"/>
            <a:ext cx="5181600" cy="2743200"/>
          </a:xfrm>
          <a:prstGeom prst="wedgeRoundRectCallout">
            <a:avLst>
              <a:gd name="adj1" fmla="val 35938"/>
              <a:gd name="adj2" fmla="val 58491"/>
              <a:gd name="adj3" fmla="val 16667"/>
            </a:avLst>
          </a:prstGeom>
          <a:solidFill>
            <a:schemeClr val="accent1"/>
          </a:solidFill>
          <a:ln w="9525">
            <a:solidFill>
              <a:schemeClr val="tx1"/>
            </a:solidFill>
            <a:miter lim="800000"/>
            <a:headEnd/>
            <a:tailEnd/>
          </a:ln>
        </p:spPr>
        <p:txBody>
          <a:bodyPr/>
          <a:lstStyle/>
          <a:p>
            <a:r>
              <a:rPr lang="en-US" sz="2800" dirty="0"/>
              <a:t>iconst_0</a:t>
            </a:r>
          </a:p>
          <a:p>
            <a:r>
              <a:rPr lang="en-US" sz="2800" dirty="0" err="1"/>
              <a:t>invokeinterface</a:t>
            </a:r>
            <a:endParaRPr lang="en-US" sz="2800" dirty="0"/>
          </a:p>
          <a:p>
            <a:r>
              <a:rPr lang="en-US" sz="2800" dirty="0"/>
              <a:t>         java/</a:t>
            </a:r>
            <a:r>
              <a:rPr lang="en-US" sz="2800" dirty="0" err="1"/>
              <a:t>util</a:t>
            </a:r>
            <a:r>
              <a:rPr lang="en-US" sz="2800" dirty="0"/>
              <a:t>/List/get,</a:t>
            </a:r>
          </a:p>
          <a:p>
            <a:r>
              <a:rPr lang="en-US" sz="2800" dirty="0"/>
              <a:t>        (I)</a:t>
            </a:r>
            <a:r>
              <a:rPr lang="en-US" sz="2800" dirty="0" err="1"/>
              <a:t>Ljava</a:t>
            </a:r>
            <a:r>
              <a:rPr lang="en-US" sz="2800" dirty="0"/>
              <a:t>/</a:t>
            </a:r>
            <a:r>
              <a:rPr lang="en-US" sz="2800" dirty="0" err="1"/>
              <a:t>langlObject</a:t>
            </a:r>
            <a:r>
              <a:rPr lang="en-US" sz="2800" dirty="0"/>
              <a:t>;</a:t>
            </a:r>
          </a:p>
          <a:p>
            <a:r>
              <a:rPr lang="en-US" sz="2800" dirty="0" err="1"/>
              <a:t>checkcast</a:t>
            </a:r>
            <a:r>
              <a:rPr lang="en-US" sz="2800" dirty="0"/>
              <a:t> java/</a:t>
            </a:r>
            <a:r>
              <a:rPr lang="en-US" sz="2800" dirty="0" err="1"/>
              <a:t>lang</a:t>
            </a:r>
            <a:r>
              <a:rPr lang="en-US" sz="2800" dirty="0"/>
              <a:t>/String</a:t>
            </a:r>
          </a:p>
          <a:p>
            <a:r>
              <a:rPr lang="en-US" sz="2800" dirty="0" err="1"/>
              <a:t>astore</a:t>
            </a:r>
            <a:r>
              <a:rPr lang="en-US" sz="2800" dirty="0"/>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514" name="Rectangle 2"/>
          <p:cNvSpPr>
            <a:spLocks noGrp="1" noChangeArrowheads="1"/>
          </p:cNvSpPr>
          <p:nvPr>
            <p:ph idx="1"/>
          </p:nvPr>
        </p:nvSpPr>
        <p:spPr>
          <a:xfrm>
            <a:off x="457200" y="990600"/>
            <a:ext cx="8229600" cy="5516563"/>
          </a:xfrm>
        </p:spPr>
        <p:txBody>
          <a:bodyPr/>
          <a:lstStyle/>
          <a:p>
            <a:pPr eaLnBrk="1" hangingPunct="1">
              <a:lnSpc>
                <a:spcPct val="90000"/>
              </a:lnSpc>
            </a:pPr>
            <a:r>
              <a:rPr lang="en-US" smtClean="0"/>
              <a:t>Java before genericity</a:t>
            </a:r>
          </a:p>
          <a:p>
            <a:pPr lvl="2" eaLnBrk="1" hangingPunct="1">
              <a:lnSpc>
                <a:spcPct val="90000"/>
              </a:lnSpc>
              <a:buFontTx/>
              <a:buNone/>
            </a:pPr>
            <a:r>
              <a:rPr lang="en-US" sz="3200" smtClean="0">
                <a:solidFill>
                  <a:srgbClr val="0066FF"/>
                </a:solidFill>
              </a:rPr>
              <a:t>List l = new List();</a:t>
            </a:r>
          </a:p>
          <a:p>
            <a:pPr lvl="2" eaLnBrk="1" hangingPunct="1">
              <a:lnSpc>
                <a:spcPct val="90000"/>
              </a:lnSpc>
              <a:buFontTx/>
              <a:buNone/>
            </a:pPr>
            <a:r>
              <a:rPr lang="en-US" sz="3200" smtClean="0">
                <a:solidFill>
                  <a:srgbClr val="0066FF"/>
                </a:solidFill>
              </a:rPr>
              <a:t>l.add(“hello”);</a:t>
            </a:r>
          </a:p>
          <a:p>
            <a:pPr lvl="2" eaLnBrk="1" hangingPunct="1">
              <a:lnSpc>
                <a:spcPct val="90000"/>
              </a:lnSpc>
              <a:buFontTx/>
              <a:buNone/>
            </a:pPr>
            <a:r>
              <a:rPr lang="en-US" sz="3200" smtClean="0">
                <a:solidFill>
                  <a:srgbClr val="0066FF"/>
                </a:solidFill>
              </a:rPr>
              <a:t>…</a:t>
            </a:r>
          </a:p>
          <a:p>
            <a:pPr lvl="2" eaLnBrk="1" hangingPunct="1">
              <a:lnSpc>
                <a:spcPct val="90000"/>
              </a:lnSpc>
              <a:buFontTx/>
              <a:buNone/>
            </a:pPr>
            <a:r>
              <a:rPr lang="en-US" sz="3200" smtClean="0">
                <a:solidFill>
                  <a:srgbClr val="0066FF"/>
                </a:solidFill>
              </a:rPr>
              <a:t>String s = </a:t>
            </a:r>
            <a:r>
              <a:rPr lang="en-US" sz="3200" smtClean="0">
                <a:solidFill>
                  <a:srgbClr val="FF6699"/>
                </a:solidFill>
              </a:rPr>
              <a:t>(String)</a:t>
            </a:r>
            <a:r>
              <a:rPr lang="en-US" sz="3200" smtClean="0">
                <a:solidFill>
                  <a:srgbClr val="0066FF"/>
                </a:solidFill>
              </a:rPr>
              <a:t>(l.get(0));  </a:t>
            </a:r>
          </a:p>
          <a:p>
            <a:pPr eaLnBrk="1" hangingPunct="1">
              <a:lnSpc>
                <a:spcPct val="90000"/>
              </a:lnSpc>
            </a:pPr>
            <a:r>
              <a:rPr lang="en-US" sz="3600" smtClean="0"/>
              <a:t>Java with genericity</a:t>
            </a:r>
          </a:p>
          <a:p>
            <a:pPr lvl="2" eaLnBrk="1" hangingPunct="1">
              <a:lnSpc>
                <a:spcPct val="90000"/>
              </a:lnSpc>
              <a:buFontTx/>
              <a:buNone/>
            </a:pPr>
            <a:r>
              <a:rPr lang="en-US" sz="3200" smtClean="0">
                <a:solidFill>
                  <a:srgbClr val="0066FF"/>
                </a:solidFill>
              </a:rPr>
              <a:t>List</a:t>
            </a:r>
            <a:r>
              <a:rPr lang="en-US" sz="3200" smtClean="0">
                <a:solidFill>
                  <a:srgbClr val="FF6699"/>
                </a:solidFill>
              </a:rPr>
              <a:t>&lt;String&gt;</a:t>
            </a:r>
            <a:r>
              <a:rPr lang="en-US" sz="3200" smtClean="0">
                <a:solidFill>
                  <a:srgbClr val="0066FF"/>
                </a:solidFill>
              </a:rPr>
              <a:t> l = new List</a:t>
            </a:r>
            <a:r>
              <a:rPr lang="en-US" sz="3200" smtClean="0">
                <a:solidFill>
                  <a:srgbClr val="FF6699"/>
                </a:solidFill>
              </a:rPr>
              <a:t>&lt;String&gt;</a:t>
            </a:r>
            <a:r>
              <a:rPr lang="en-US" sz="3200" smtClean="0">
                <a:solidFill>
                  <a:srgbClr val="0066FF"/>
                </a:solidFill>
              </a:rPr>
              <a:t>()</a:t>
            </a:r>
          </a:p>
          <a:p>
            <a:pPr lvl="2" eaLnBrk="1" hangingPunct="1">
              <a:lnSpc>
                <a:spcPct val="90000"/>
              </a:lnSpc>
              <a:buFontTx/>
              <a:buNone/>
            </a:pPr>
            <a:r>
              <a:rPr lang="en-US" sz="3200" smtClean="0">
                <a:solidFill>
                  <a:srgbClr val="0066FF"/>
                </a:solidFill>
              </a:rPr>
              <a:t>l.add(“hello”);</a:t>
            </a:r>
          </a:p>
          <a:p>
            <a:pPr lvl="2" eaLnBrk="1" hangingPunct="1">
              <a:lnSpc>
                <a:spcPct val="90000"/>
              </a:lnSpc>
              <a:buFontTx/>
              <a:buNone/>
            </a:pPr>
            <a:r>
              <a:rPr lang="en-US" sz="3200" smtClean="0">
                <a:solidFill>
                  <a:srgbClr val="0066FF"/>
                </a:solidFill>
              </a:rPr>
              <a:t>…</a:t>
            </a:r>
          </a:p>
          <a:p>
            <a:pPr lvl="2" eaLnBrk="1" hangingPunct="1">
              <a:lnSpc>
                <a:spcPct val="90000"/>
              </a:lnSpc>
              <a:buFontTx/>
              <a:buNone/>
            </a:pPr>
            <a:r>
              <a:rPr lang="en-US" sz="3200" smtClean="0">
                <a:solidFill>
                  <a:srgbClr val="0066FF"/>
                </a:solidFill>
              </a:rPr>
              <a:t>String s = l.get(0);</a:t>
            </a:r>
          </a:p>
        </p:txBody>
      </p:sp>
      <p:sp>
        <p:nvSpPr>
          <p:cNvPr id="64515" name="AutoShape 3"/>
          <p:cNvSpPr>
            <a:spLocks noChangeArrowheads="1"/>
          </p:cNvSpPr>
          <p:nvPr/>
        </p:nvSpPr>
        <p:spPr bwMode="auto">
          <a:xfrm>
            <a:off x="0" y="0"/>
            <a:ext cx="5181600" cy="2743200"/>
          </a:xfrm>
          <a:prstGeom prst="wedgeRoundRectCallout">
            <a:avLst>
              <a:gd name="adj1" fmla="val 49634"/>
              <a:gd name="adj2" fmla="val 70431"/>
              <a:gd name="adj3" fmla="val 16667"/>
            </a:avLst>
          </a:prstGeom>
          <a:solidFill>
            <a:schemeClr val="accent1"/>
          </a:solidFill>
          <a:ln w="9525">
            <a:solidFill>
              <a:schemeClr val="tx1"/>
            </a:solidFill>
            <a:miter lim="800000"/>
            <a:headEnd/>
            <a:tailEnd/>
          </a:ln>
        </p:spPr>
        <p:txBody>
          <a:bodyPr/>
          <a:lstStyle/>
          <a:p>
            <a:r>
              <a:rPr lang="en-US" sz="2800"/>
              <a:t>iconst_0</a:t>
            </a:r>
          </a:p>
          <a:p>
            <a:r>
              <a:rPr lang="en-US" sz="2800"/>
              <a:t>invokeinterface</a:t>
            </a:r>
          </a:p>
          <a:p>
            <a:r>
              <a:rPr lang="en-US" sz="2800"/>
              <a:t>         java/util/List/get,</a:t>
            </a:r>
          </a:p>
          <a:p>
            <a:r>
              <a:rPr lang="en-US" sz="2800"/>
              <a:t>        (I)Ljava/langlObject;</a:t>
            </a:r>
          </a:p>
          <a:p>
            <a:r>
              <a:rPr lang="en-US" sz="2800"/>
              <a:t>checkcast java/lang/String</a:t>
            </a:r>
          </a:p>
          <a:p>
            <a:r>
              <a:rPr lang="en-US" sz="2800"/>
              <a:t>astore….</a:t>
            </a:r>
          </a:p>
        </p:txBody>
      </p:sp>
      <p:sp>
        <p:nvSpPr>
          <p:cNvPr id="64516" name="AutoShape 4"/>
          <p:cNvSpPr>
            <a:spLocks noChangeArrowheads="1"/>
          </p:cNvSpPr>
          <p:nvPr/>
        </p:nvSpPr>
        <p:spPr bwMode="auto">
          <a:xfrm>
            <a:off x="4267200" y="1676400"/>
            <a:ext cx="5105400" cy="3048000"/>
          </a:xfrm>
          <a:prstGeom prst="wedgeRoundRectCallout">
            <a:avLst>
              <a:gd name="adj1" fmla="val -47170"/>
              <a:gd name="adj2" fmla="val 69063"/>
              <a:gd name="adj3" fmla="val 16667"/>
            </a:avLst>
          </a:prstGeom>
          <a:solidFill>
            <a:schemeClr val="accent1"/>
          </a:solidFill>
          <a:ln w="9525">
            <a:solidFill>
              <a:schemeClr val="tx1"/>
            </a:solidFill>
            <a:miter lim="800000"/>
            <a:headEnd/>
            <a:tailEnd/>
          </a:ln>
        </p:spPr>
        <p:txBody>
          <a:bodyPr/>
          <a:lstStyle/>
          <a:p>
            <a:r>
              <a:rPr lang="en-US" sz="2800"/>
              <a:t>iconst_0</a:t>
            </a:r>
          </a:p>
          <a:p>
            <a:r>
              <a:rPr lang="en-US" sz="2800"/>
              <a:t>invokeinterface</a:t>
            </a:r>
          </a:p>
          <a:p>
            <a:r>
              <a:rPr lang="en-US" sz="2800"/>
              <a:t>         java/util/List/get,</a:t>
            </a:r>
          </a:p>
          <a:p>
            <a:r>
              <a:rPr lang="en-US" sz="2800"/>
              <a:t>        (I)Ljava/langlObject;</a:t>
            </a:r>
          </a:p>
          <a:p>
            <a:r>
              <a:rPr lang="en-US" sz="2800"/>
              <a:t>checkcast java/lang/String</a:t>
            </a:r>
          </a:p>
          <a:p>
            <a:r>
              <a:rPr lang="en-US" sz="2800"/>
              <a:t>astore….</a:t>
            </a:r>
          </a:p>
          <a:p>
            <a:pPr algn="ctr"/>
            <a:endParaRPr lang="en-US" sz="280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5538" name="Rectangle 2"/>
          <p:cNvSpPr>
            <a:spLocks noGrp="1" noChangeArrowheads="1"/>
          </p:cNvSpPr>
          <p:nvPr>
            <p:ph idx="1"/>
          </p:nvPr>
        </p:nvSpPr>
        <p:spPr>
          <a:xfrm>
            <a:off x="457200" y="609600"/>
            <a:ext cx="8229600" cy="5516563"/>
          </a:xfrm>
        </p:spPr>
        <p:txBody>
          <a:bodyPr/>
          <a:lstStyle/>
          <a:p>
            <a:pPr eaLnBrk="1" hangingPunct="1"/>
            <a:r>
              <a:rPr lang="en-US" sz="3600" smtClean="0"/>
              <a:t>In Java 5, generic and non-generic generate same code</a:t>
            </a:r>
          </a:p>
          <a:p>
            <a:pPr lvl="1" eaLnBrk="1" hangingPunct="1"/>
            <a:r>
              <a:rPr lang="en-US" sz="3200" smtClean="0"/>
              <a:t>Generic easier for programmer because casts can be omitted from source (but are added by compiler)</a:t>
            </a:r>
          </a:p>
          <a:p>
            <a:pPr lvl="1" eaLnBrk="1" hangingPunct="1"/>
            <a:r>
              <a:rPr lang="en-US" sz="3200" smtClean="0"/>
              <a:t>Compiler can statically ensure that casts will never fail</a:t>
            </a:r>
          </a:p>
          <a:p>
            <a:pPr lvl="1" eaLnBrk="1" hangingPunct="1"/>
            <a:r>
              <a:rPr lang="en-US" sz="3200" smtClean="0"/>
              <a:t>Why aren’t casts omitted from byte code for efficiency???</a:t>
            </a:r>
          </a:p>
          <a:p>
            <a:pPr lvl="1" eaLnBrk="1" hangingPunct="1">
              <a:buFontTx/>
              <a:buNone/>
            </a:pPr>
            <a:endParaRPr lang="en-US" sz="3200" smtClean="0"/>
          </a:p>
          <a:p>
            <a:pPr lvl="1" eaLnBrk="1" hangingPunct="1"/>
            <a:endParaRPr lang="en-US" sz="320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562" name="Rectangle 2"/>
          <p:cNvSpPr>
            <a:spLocks noGrp="1" noChangeArrowheads="1"/>
          </p:cNvSpPr>
          <p:nvPr>
            <p:ph idx="1"/>
          </p:nvPr>
        </p:nvSpPr>
        <p:spPr/>
        <p:txBody>
          <a:bodyPr/>
          <a:lstStyle/>
          <a:p>
            <a:pPr eaLnBrk="1" hangingPunct="1"/>
            <a:r>
              <a:rPr lang="en-US" smtClean="0"/>
              <a:t>Intermediate (C#)</a:t>
            </a:r>
          </a:p>
          <a:p>
            <a:pPr lvl="1" eaLnBrk="1" hangingPunct="1"/>
            <a:r>
              <a:rPr lang="en-US" smtClean="0"/>
              <a:t>compiler generates separate copy</a:t>
            </a:r>
          </a:p>
          <a:p>
            <a:pPr lvl="1" eaLnBrk="1" hangingPunct="1"/>
            <a:r>
              <a:rPr lang="en-US" smtClean="0"/>
              <a:t>but type checks generic code</a:t>
            </a:r>
          </a:p>
          <a:p>
            <a:pPr lvl="1" eaLnBrk="1" hangingPunct="1"/>
            <a:r>
              <a:rPr lang="en-US" smtClean="0"/>
              <a:t>designed in from beginning rather than added later as in Java.  Works better with reflection.</a:t>
            </a:r>
          </a:p>
          <a:p>
            <a:pPr eaLnBrk="1" hangingPunct="1">
              <a:buFontTx/>
              <a:buNone/>
            </a:pPr>
            <a:endParaRPr lang="en-US" sz="360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idx="1"/>
          </p:nvPr>
        </p:nvSpPr>
        <p:spPr/>
        <p:txBody>
          <a:bodyPr/>
          <a:lstStyle/>
          <a:p>
            <a:pPr eaLnBrk="1" hangingPunct="1">
              <a:lnSpc>
                <a:spcPct val="110000"/>
              </a:lnSpc>
            </a:pPr>
            <a:r>
              <a:rPr lang="en-US" smtClean="0">
                <a:solidFill>
                  <a:srgbClr val="FF0066"/>
                </a:solidFill>
                <a:ea typeface="MS Mincho" pitchFamily="49" charset="-128"/>
              </a:rPr>
              <a:t>Global variable </a:t>
            </a:r>
          </a:p>
          <a:p>
            <a:pPr lvl="1" eaLnBrk="1" hangingPunct="1">
              <a:lnSpc>
                <a:spcPct val="110000"/>
              </a:lnSpc>
            </a:pPr>
            <a:r>
              <a:rPr lang="en-US" smtClean="0">
                <a:ea typeface="MS Mincho" pitchFamily="49" charset="-128"/>
              </a:rPr>
              <a:t>lifetime spans program execution</a:t>
            </a:r>
          </a:p>
          <a:p>
            <a:pPr eaLnBrk="1" hangingPunct="1">
              <a:lnSpc>
                <a:spcPct val="110000"/>
              </a:lnSpc>
            </a:pPr>
            <a:r>
              <a:rPr lang="en-US" smtClean="0">
                <a:solidFill>
                  <a:srgbClr val="FF0066"/>
                </a:solidFill>
                <a:ea typeface="MS Mincho" pitchFamily="49" charset="-128"/>
              </a:rPr>
              <a:t>Local variables and nested scopes</a:t>
            </a:r>
          </a:p>
          <a:p>
            <a:pPr lvl="1" eaLnBrk="1" hangingPunct="1">
              <a:lnSpc>
                <a:spcPct val="110000"/>
              </a:lnSpc>
            </a:pPr>
            <a:r>
              <a:rPr lang="en-US" smtClean="0">
                <a:ea typeface="MS Mincho" pitchFamily="49" charset="-128"/>
              </a:rPr>
              <a:t>lifetime spans subroutine, and subroutines themselves can be local</a:t>
            </a:r>
          </a:p>
          <a:p>
            <a:pPr eaLnBrk="1" hangingPunct="1">
              <a:lnSpc>
                <a:spcPct val="110000"/>
              </a:lnSpc>
            </a:pPr>
            <a:r>
              <a:rPr lang="en-US" smtClean="0">
                <a:solidFill>
                  <a:srgbClr val="FF0066"/>
                </a:solidFill>
                <a:ea typeface="MS Mincho" pitchFamily="49" charset="-128"/>
              </a:rPr>
              <a:t>Statics</a:t>
            </a:r>
            <a:r>
              <a:rPr lang="en-US" smtClean="0">
                <a:solidFill>
                  <a:schemeClr val="hlink"/>
                </a:solidFill>
                <a:ea typeface="MS Mincho" pitchFamily="49" charset="-128"/>
              </a:rPr>
              <a:t> </a:t>
            </a:r>
          </a:p>
          <a:p>
            <a:pPr lvl="1" eaLnBrk="1" hangingPunct="1">
              <a:lnSpc>
                <a:spcPct val="110000"/>
              </a:lnSpc>
            </a:pPr>
            <a:r>
              <a:rPr lang="en-US" smtClean="0">
                <a:ea typeface="MS Mincho" pitchFamily="49" charset="-128"/>
              </a:rPr>
              <a:t>allow a </a:t>
            </a:r>
            <a:r>
              <a:rPr lang="en-US" smtClean="0">
                <a:solidFill>
                  <a:schemeClr val="hlink"/>
                </a:solidFill>
                <a:ea typeface="MS Mincho" pitchFamily="49" charset="-128"/>
              </a:rPr>
              <a:t>single</a:t>
            </a:r>
            <a:r>
              <a:rPr lang="en-US" smtClean="0">
                <a:ea typeface="MS Mincho" pitchFamily="49" charset="-128"/>
              </a:rPr>
              <a:t> subroutine to retain values from one invocation to the next, while hiding the name in-between</a:t>
            </a:r>
          </a:p>
        </p:txBody>
      </p:sp>
      <p:sp>
        <p:nvSpPr>
          <p:cNvPr id="2" name="Title 1"/>
          <p:cNvSpPr>
            <a:spLocks noGrp="1"/>
          </p:cNvSpPr>
          <p:nvPr>
            <p:ph type="title"/>
          </p:nvPr>
        </p:nvSpPr>
        <p:spPr/>
        <p:txBody>
          <a:bodyPr/>
          <a:lstStyle/>
          <a:p>
            <a:r>
              <a:rPr lang="en-US" dirty="0" smtClean="0"/>
              <a:t>Definitions (review)</a:t>
            </a:r>
            <a:endParaRPr lang="en-US"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idx="1"/>
          </p:nvPr>
        </p:nvSpPr>
        <p:spPr/>
        <p:txBody>
          <a:bodyPr/>
          <a:lstStyle/>
          <a:p>
            <a:pPr eaLnBrk="1" hangingPunct="1">
              <a:lnSpc>
                <a:spcPct val="110000"/>
              </a:lnSpc>
            </a:pPr>
            <a:r>
              <a:rPr lang="en-US" smtClean="0">
                <a:solidFill>
                  <a:srgbClr val="FF0066"/>
                </a:solidFill>
                <a:ea typeface="MS Mincho" pitchFamily="49" charset="-128"/>
              </a:rPr>
              <a:t>Modules</a:t>
            </a:r>
            <a:r>
              <a:rPr lang="en-US" i="1" smtClean="0">
                <a:ea typeface="MS Mincho" pitchFamily="49" charset="-128"/>
              </a:rPr>
              <a:t> </a:t>
            </a:r>
          </a:p>
          <a:p>
            <a:pPr lvl="1" eaLnBrk="1" hangingPunct="1">
              <a:lnSpc>
                <a:spcPct val="110000"/>
              </a:lnSpc>
            </a:pPr>
            <a:r>
              <a:rPr lang="en-US" smtClean="0">
                <a:ea typeface="MS Mincho" pitchFamily="49" charset="-128"/>
              </a:rPr>
              <a:t>allow a </a:t>
            </a:r>
            <a:r>
              <a:rPr lang="en-US" smtClean="0">
                <a:solidFill>
                  <a:schemeClr val="hlink"/>
                </a:solidFill>
                <a:ea typeface="MS Mincho" pitchFamily="49" charset="-128"/>
              </a:rPr>
              <a:t>collection of subroutines</a:t>
            </a:r>
            <a:r>
              <a:rPr lang="en-US" smtClean="0">
                <a:ea typeface="MS Mincho" pitchFamily="49" charset="-128"/>
              </a:rPr>
              <a:t> to share some statics, still with hiding</a:t>
            </a:r>
          </a:p>
          <a:p>
            <a:pPr lvl="1" eaLnBrk="1" hangingPunct="1">
              <a:lnSpc>
                <a:spcPct val="110000"/>
              </a:lnSpc>
            </a:pPr>
            <a:r>
              <a:rPr lang="en-US" smtClean="0">
                <a:ea typeface="MS Mincho" pitchFamily="49" charset="-128"/>
              </a:rPr>
              <a:t>If you want to build an abstract data type, though, you have to make the module a manager</a:t>
            </a:r>
          </a:p>
          <a:p>
            <a:pPr eaLnBrk="1" hangingPunct="1">
              <a:lnSpc>
                <a:spcPct val="110000"/>
              </a:lnSpc>
            </a:pPr>
            <a:r>
              <a:rPr lang="en-US" smtClean="0">
                <a:solidFill>
                  <a:srgbClr val="FF0066"/>
                </a:solidFill>
                <a:ea typeface="MS Mincho" pitchFamily="49" charset="-128"/>
              </a:rPr>
              <a:t>Module types</a:t>
            </a:r>
          </a:p>
          <a:p>
            <a:pPr lvl="1" eaLnBrk="1" hangingPunct="1">
              <a:lnSpc>
                <a:spcPct val="110000"/>
              </a:lnSpc>
            </a:pPr>
            <a:r>
              <a:rPr lang="en-US" smtClean="0">
                <a:ea typeface="MS Mincho" pitchFamily="49" charset="-128"/>
              </a:rPr>
              <a:t>allow instantiation of multiple instances</a:t>
            </a:r>
          </a:p>
          <a:p>
            <a:pPr eaLnBrk="1" hangingPunct="1">
              <a:lnSpc>
                <a:spcPct val="110000"/>
              </a:lnSpc>
            </a:pPr>
            <a:r>
              <a:rPr lang="en-US" smtClean="0">
                <a:solidFill>
                  <a:srgbClr val="FF0066"/>
                </a:solidFill>
                <a:ea typeface="MS Mincho" pitchFamily="49" charset="-128"/>
              </a:rPr>
              <a:t>Classes</a:t>
            </a:r>
          </a:p>
          <a:p>
            <a:pPr lvl="1" eaLnBrk="1" hangingPunct="1">
              <a:lnSpc>
                <a:spcPct val="110000"/>
              </a:lnSpc>
            </a:pPr>
            <a:r>
              <a:rPr lang="en-US" smtClean="0">
                <a:ea typeface="MS Mincho" pitchFamily="49" charset="-128"/>
              </a:rPr>
              <a:t>allow definition of families of related abstractions	</a:t>
            </a:r>
          </a:p>
        </p:txBody>
      </p:sp>
      <p:sp>
        <p:nvSpPr>
          <p:cNvPr id="2" name="Title 1"/>
          <p:cNvSpPr>
            <a:spLocks noGrp="1"/>
          </p:cNvSpPr>
          <p:nvPr>
            <p:ph type="title"/>
          </p:nvPr>
        </p:nvSpPr>
        <p:spPr/>
        <p:txBody>
          <a:bodyPr/>
          <a:lstStyle/>
          <a:p>
            <a:r>
              <a:rPr lang="en-US" dirty="0" smtClean="0"/>
              <a:t>Definitions (2)</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idx="1"/>
          </p:nvPr>
        </p:nvSpPr>
        <p:spPr/>
        <p:txBody>
          <a:bodyPr>
            <a:normAutofit/>
          </a:bodyPr>
          <a:lstStyle/>
          <a:p>
            <a:pPr eaLnBrk="1" hangingPunct="1">
              <a:lnSpc>
                <a:spcPct val="110000"/>
              </a:lnSpc>
              <a:buFontTx/>
              <a:buNone/>
            </a:pPr>
            <a:endParaRPr lang="en-US" sz="2800" dirty="0" smtClean="0">
              <a:ea typeface="MS Mincho" pitchFamily="49" charset="-128"/>
            </a:endParaRPr>
          </a:p>
          <a:p>
            <a:pPr lvl="1" eaLnBrk="1" hangingPunct="1">
              <a:lnSpc>
                <a:spcPct val="110000"/>
              </a:lnSpc>
              <a:buFontTx/>
              <a:buNone/>
            </a:pPr>
            <a:r>
              <a:rPr lang="en-US" sz="2000" dirty="0" smtClean="0">
                <a:solidFill>
                  <a:srgbClr val="0066FF"/>
                </a:solidFill>
                <a:ea typeface="MS Mincho" pitchFamily="49" charset="-128"/>
              </a:rPr>
              <a:t>MODULE </a:t>
            </a:r>
            <a:r>
              <a:rPr lang="en-US" sz="2000" dirty="0" err="1" smtClean="0">
                <a:solidFill>
                  <a:srgbClr val="0066FF"/>
                </a:solidFill>
                <a:ea typeface="MS Mincho" pitchFamily="49" charset="-128"/>
              </a:rPr>
              <a:t>BufferManager</a:t>
            </a:r>
            <a:endParaRPr lang="en-US" sz="2000" dirty="0" smtClean="0">
              <a:solidFill>
                <a:srgbClr val="0066FF"/>
              </a:solidFill>
              <a:ea typeface="MS Mincho" pitchFamily="49" charset="-128"/>
            </a:endParaRPr>
          </a:p>
          <a:p>
            <a:pPr lvl="1" eaLnBrk="1" hangingPunct="1">
              <a:lnSpc>
                <a:spcPct val="110000"/>
              </a:lnSpc>
              <a:buFontTx/>
              <a:buNone/>
            </a:pPr>
            <a:r>
              <a:rPr lang="en-US" sz="2000" dirty="0" smtClean="0">
                <a:solidFill>
                  <a:srgbClr val="0066FF"/>
                </a:solidFill>
                <a:ea typeface="MS Mincho" pitchFamily="49" charset="-128"/>
              </a:rPr>
              <a:t>    Buffer = POINTER to </a:t>
            </a:r>
            <a:r>
              <a:rPr lang="en-US" sz="2000" dirty="0" err="1" smtClean="0">
                <a:solidFill>
                  <a:srgbClr val="0066FF"/>
                </a:solidFill>
                <a:ea typeface="MS Mincho" pitchFamily="49" charset="-128"/>
              </a:rPr>
              <a:t>BufferDesc</a:t>
            </a:r>
            <a:endParaRPr lang="en-US" sz="2000" dirty="0" smtClean="0">
              <a:solidFill>
                <a:srgbClr val="0066FF"/>
              </a:solidFill>
              <a:ea typeface="MS Mincho" pitchFamily="49" charset="-128"/>
            </a:endParaRPr>
          </a:p>
          <a:p>
            <a:pPr lvl="1" eaLnBrk="1" hangingPunct="1">
              <a:lnSpc>
                <a:spcPct val="110000"/>
              </a:lnSpc>
              <a:buFontTx/>
              <a:buNone/>
            </a:pPr>
            <a:r>
              <a:rPr lang="en-US" sz="2000" dirty="0" smtClean="0">
                <a:solidFill>
                  <a:srgbClr val="0066FF"/>
                </a:solidFill>
                <a:ea typeface="MS Mincho" pitchFamily="49" charset="-128"/>
              </a:rPr>
              <a:t>    </a:t>
            </a:r>
            <a:r>
              <a:rPr lang="en-US" sz="2000" dirty="0" err="1" smtClean="0">
                <a:solidFill>
                  <a:srgbClr val="0066FF"/>
                </a:solidFill>
                <a:ea typeface="MS Mincho" pitchFamily="49" charset="-128"/>
              </a:rPr>
              <a:t>BufferDesc</a:t>
            </a:r>
            <a:r>
              <a:rPr lang="en-US" sz="2000" dirty="0" smtClean="0">
                <a:solidFill>
                  <a:srgbClr val="0066FF"/>
                </a:solidFill>
                <a:ea typeface="MS Mincho" pitchFamily="49" charset="-128"/>
              </a:rPr>
              <a:t> = RECORD </a:t>
            </a:r>
            <a:r>
              <a:rPr lang="en-US" sz="2000" dirty="0" smtClean="0">
                <a:solidFill>
                  <a:srgbClr val="0066FF"/>
                </a:solidFill>
                <a:latin typeface="Tahoma" pitchFamily="34" charset="0"/>
                <a:ea typeface="MS Mincho" pitchFamily="49" charset="-128"/>
              </a:rPr>
              <a:t>…</a:t>
            </a:r>
            <a:r>
              <a:rPr lang="en-US" sz="2000" dirty="0" smtClean="0">
                <a:solidFill>
                  <a:srgbClr val="0066FF"/>
                </a:solidFill>
                <a:ea typeface="MS Mincho" pitchFamily="49" charset="-128"/>
              </a:rPr>
              <a:t>..END</a:t>
            </a:r>
          </a:p>
          <a:p>
            <a:pPr lvl="2" eaLnBrk="1" hangingPunct="1">
              <a:lnSpc>
                <a:spcPct val="110000"/>
              </a:lnSpc>
              <a:buFontTx/>
              <a:buNone/>
            </a:pPr>
            <a:r>
              <a:rPr lang="en-US" sz="2000" dirty="0" smtClean="0">
                <a:solidFill>
                  <a:srgbClr val="0066FF"/>
                </a:solidFill>
                <a:latin typeface="Tahoma" pitchFamily="34" charset="0"/>
                <a:ea typeface="MS Mincho" pitchFamily="49" charset="-128"/>
              </a:rPr>
              <a:t>…</a:t>
            </a:r>
            <a:endParaRPr lang="en-US" sz="2000" dirty="0" smtClean="0">
              <a:solidFill>
                <a:srgbClr val="0066FF"/>
              </a:solidFill>
              <a:ea typeface="MS Mincho" pitchFamily="49" charset="-128"/>
            </a:endParaRPr>
          </a:p>
          <a:p>
            <a:pPr lvl="2" eaLnBrk="1" hangingPunct="1">
              <a:lnSpc>
                <a:spcPct val="110000"/>
              </a:lnSpc>
              <a:buFontTx/>
              <a:buNone/>
            </a:pPr>
            <a:r>
              <a:rPr lang="en-US" sz="2000" dirty="0" smtClean="0">
                <a:solidFill>
                  <a:srgbClr val="0066FF"/>
                </a:solidFill>
                <a:ea typeface="MS Mincho" pitchFamily="49" charset="-128"/>
              </a:rPr>
              <a:t>void </a:t>
            </a:r>
            <a:r>
              <a:rPr lang="en-US" sz="2000" dirty="0" err="1" smtClean="0">
                <a:solidFill>
                  <a:srgbClr val="0066FF"/>
                </a:solidFill>
                <a:ea typeface="MS Mincho" pitchFamily="49" charset="-128"/>
              </a:rPr>
              <a:t>init</a:t>
            </a:r>
            <a:r>
              <a:rPr lang="en-US" sz="2000" dirty="0" smtClean="0">
                <a:solidFill>
                  <a:srgbClr val="0066FF"/>
                </a:solidFill>
                <a:ea typeface="MS Mincho" pitchFamily="49" charset="-128"/>
              </a:rPr>
              <a:t>(</a:t>
            </a:r>
            <a:r>
              <a:rPr lang="en-US" sz="2000" dirty="0" smtClean="0">
                <a:solidFill>
                  <a:srgbClr val="FF0066"/>
                </a:solidFill>
                <a:ea typeface="MS Mincho" pitchFamily="49" charset="-128"/>
              </a:rPr>
              <a:t>Buffer: b</a:t>
            </a:r>
            <a:r>
              <a:rPr lang="en-US" sz="2000" dirty="0" smtClean="0">
                <a:solidFill>
                  <a:srgbClr val="0066FF"/>
                </a:solidFill>
                <a:ea typeface="MS Mincho" pitchFamily="49" charset="-128"/>
              </a:rPr>
              <a:t>) </a:t>
            </a:r>
            <a:r>
              <a:rPr lang="en-US" sz="2000" dirty="0" smtClean="0">
                <a:solidFill>
                  <a:srgbClr val="0066FF"/>
                </a:solidFill>
                <a:latin typeface="Tahoma" pitchFamily="34" charset="0"/>
                <a:ea typeface="MS Mincho" pitchFamily="49" charset="-128"/>
              </a:rPr>
              <a:t>…</a:t>
            </a:r>
            <a:r>
              <a:rPr lang="en-US" sz="2000" dirty="0" smtClean="0">
                <a:solidFill>
                  <a:srgbClr val="0066FF"/>
                </a:solidFill>
                <a:ea typeface="MS Mincho" pitchFamily="49" charset="-128"/>
              </a:rPr>
              <a:t>. END </a:t>
            </a:r>
            <a:r>
              <a:rPr lang="en-US" sz="2000" dirty="0" err="1" smtClean="0">
                <a:solidFill>
                  <a:srgbClr val="0066FF"/>
                </a:solidFill>
                <a:ea typeface="MS Mincho" pitchFamily="49" charset="-128"/>
              </a:rPr>
              <a:t>init</a:t>
            </a:r>
            <a:endParaRPr lang="en-US" sz="2000" dirty="0" smtClean="0">
              <a:solidFill>
                <a:srgbClr val="0066FF"/>
              </a:solidFill>
              <a:ea typeface="MS Mincho" pitchFamily="49" charset="-128"/>
            </a:endParaRPr>
          </a:p>
          <a:p>
            <a:pPr lvl="2" eaLnBrk="1" hangingPunct="1">
              <a:lnSpc>
                <a:spcPct val="110000"/>
              </a:lnSpc>
              <a:buFontTx/>
              <a:buNone/>
            </a:pPr>
            <a:r>
              <a:rPr lang="en-US" sz="2000" dirty="0" smtClean="0">
                <a:solidFill>
                  <a:srgbClr val="0066FF"/>
                </a:solidFill>
                <a:ea typeface="MS Mincho" pitchFamily="49" charset="-128"/>
              </a:rPr>
              <a:t>void put(</a:t>
            </a:r>
            <a:r>
              <a:rPr lang="en-US" sz="2000" dirty="0" smtClean="0">
                <a:solidFill>
                  <a:srgbClr val="FF0066"/>
                </a:solidFill>
                <a:ea typeface="MS Mincho" pitchFamily="49" charset="-128"/>
              </a:rPr>
              <a:t>Buffer: b</a:t>
            </a:r>
            <a:r>
              <a:rPr lang="en-US" sz="2000" dirty="0" smtClean="0">
                <a:solidFill>
                  <a:srgbClr val="0066FF"/>
                </a:solidFill>
                <a:ea typeface="MS Mincho" pitchFamily="49" charset="-128"/>
              </a:rPr>
              <a:t>, </a:t>
            </a:r>
            <a:r>
              <a:rPr lang="en-US" sz="2000" dirty="0" err="1" smtClean="0">
                <a:solidFill>
                  <a:srgbClr val="0066FF"/>
                </a:solidFill>
                <a:ea typeface="MS Mincho" pitchFamily="49" charset="-128"/>
              </a:rPr>
              <a:t>itemType</a:t>
            </a:r>
            <a:r>
              <a:rPr lang="en-US" sz="2000" dirty="0" smtClean="0">
                <a:solidFill>
                  <a:srgbClr val="0066FF"/>
                </a:solidFill>
                <a:ea typeface="MS Mincho" pitchFamily="49" charset="-128"/>
              </a:rPr>
              <a:t> x)</a:t>
            </a:r>
            <a:r>
              <a:rPr lang="en-US" sz="2000" dirty="0" smtClean="0">
                <a:solidFill>
                  <a:srgbClr val="0066FF"/>
                </a:solidFill>
                <a:latin typeface="Tahoma" pitchFamily="34" charset="0"/>
                <a:ea typeface="MS Mincho" pitchFamily="49" charset="-128"/>
              </a:rPr>
              <a:t>…</a:t>
            </a:r>
            <a:r>
              <a:rPr lang="en-US" sz="2000" dirty="0" smtClean="0">
                <a:solidFill>
                  <a:srgbClr val="0066FF"/>
                </a:solidFill>
                <a:ea typeface="MS Mincho" pitchFamily="49" charset="-128"/>
              </a:rPr>
              <a:t>. END put</a:t>
            </a:r>
          </a:p>
          <a:p>
            <a:pPr lvl="2" eaLnBrk="1" hangingPunct="1">
              <a:lnSpc>
                <a:spcPct val="110000"/>
              </a:lnSpc>
              <a:buFontTx/>
              <a:buNone/>
            </a:pPr>
            <a:r>
              <a:rPr lang="en-US" sz="2000" dirty="0" err="1" smtClean="0">
                <a:solidFill>
                  <a:srgbClr val="0066FF"/>
                </a:solidFill>
                <a:ea typeface="MS Mincho" pitchFamily="49" charset="-128"/>
              </a:rPr>
              <a:t>itemType</a:t>
            </a:r>
            <a:r>
              <a:rPr lang="en-US" sz="2000" dirty="0" smtClean="0">
                <a:solidFill>
                  <a:srgbClr val="0066FF"/>
                </a:solidFill>
                <a:ea typeface="MS Mincho" pitchFamily="49" charset="-128"/>
              </a:rPr>
              <a:t> get(</a:t>
            </a:r>
            <a:r>
              <a:rPr lang="en-US" sz="2000" dirty="0" smtClean="0">
                <a:solidFill>
                  <a:srgbClr val="FF0066"/>
                </a:solidFill>
                <a:ea typeface="MS Mincho" pitchFamily="49" charset="-128"/>
              </a:rPr>
              <a:t>Buffer: b</a:t>
            </a:r>
            <a:r>
              <a:rPr lang="en-US" sz="2000" dirty="0" smtClean="0">
                <a:solidFill>
                  <a:srgbClr val="0066FF"/>
                </a:solidFill>
                <a:ea typeface="MS Mincho" pitchFamily="49" charset="-128"/>
              </a:rPr>
              <a:t>)</a:t>
            </a:r>
            <a:r>
              <a:rPr lang="en-US" sz="2000" dirty="0" smtClean="0">
                <a:solidFill>
                  <a:srgbClr val="0066FF"/>
                </a:solidFill>
                <a:latin typeface="Tahoma" pitchFamily="34" charset="0"/>
                <a:ea typeface="MS Mincho" pitchFamily="49" charset="-128"/>
              </a:rPr>
              <a:t>…</a:t>
            </a:r>
            <a:r>
              <a:rPr lang="en-US" sz="2000" dirty="0" smtClean="0">
                <a:solidFill>
                  <a:srgbClr val="0066FF"/>
                </a:solidFill>
                <a:ea typeface="MS Mincho" pitchFamily="49" charset="-128"/>
              </a:rPr>
              <a:t>.END get</a:t>
            </a:r>
          </a:p>
          <a:p>
            <a:pPr lvl="2" eaLnBrk="1" hangingPunct="1">
              <a:lnSpc>
                <a:spcPct val="110000"/>
              </a:lnSpc>
              <a:buFontTx/>
              <a:buNone/>
            </a:pPr>
            <a:r>
              <a:rPr lang="en-US" sz="2000" dirty="0" smtClean="0">
                <a:solidFill>
                  <a:srgbClr val="0066FF"/>
                </a:solidFill>
                <a:latin typeface="Tahoma" pitchFamily="34" charset="0"/>
                <a:ea typeface="MS Mincho" pitchFamily="49" charset="-128"/>
              </a:rPr>
              <a:t>…</a:t>
            </a:r>
            <a:endParaRPr lang="en-US" sz="2000" dirty="0" smtClean="0">
              <a:solidFill>
                <a:srgbClr val="0066FF"/>
              </a:solidFill>
              <a:ea typeface="MS Mincho" pitchFamily="49" charset="-128"/>
            </a:endParaRPr>
          </a:p>
          <a:p>
            <a:pPr lvl="1" eaLnBrk="1" hangingPunct="1">
              <a:lnSpc>
                <a:spcPct val="110000"/>
              </a:lnSpc>
              <a:buFontTx/>
              <a:buNone/>
            </a:pPr>
            <a:r>
              <a:rPr lang="en-US" sz="2000" dirty="0" smtClean="0">
                <a:solidFill>
                  <a:srgbClr val="0066FF"/>
                </a:solidFill>
                <a:ea typeface="MS Mincho" pitchFamily="49" charset="-128"/>
              </a:rPr>
              <a:t>END</a:t>
            </a:r>
          </a:p>
        </p:txBody>
      </p:sp>
      <p:sp>
        <p:nvSpPr>
          <p:cNvPr id="2" name="Title 1"/>
          <p:cNvSpPr>
            <a:spLocks noGrp="1"/>
          </p:cNvSpPr>
          <p:nvPr>
            <p:ph type="title"/>
          </p:nvPr>
        </p:nvSpPr>
        <p:spPr/>
        <p:txBody>
          <a:bodyPr/>
          <a:lstStyle/>
          <a:p>
            <a:r>
              <a:rPr lang="en-US" dirty="0"/>
              <a:t>Module as Manager (review)</a:t>
            </a:r>
          </a:p>
        </p:txBody>
      </p:sp>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15426</TotalTime>
  <Words>3180</Words>
  <Application>Microsoft Office PowerPoint</Application>
  <PresentationFormat>On-screen Show (4:3)</PresentationFormat>
  <Paragraphs>519</Paragraphs>
  <Slides>64</Slides>
  <Notes>1</Notes>
  <HiddenSlides>8</HiddenSlides>
  <MMClips>0</MMClips>
  <ScaleCrop>false</ScaleCrop>
  <HeadingPairs>
    <vt:vector size="4" baseType="variant">
      <vt:variant>
        <vt:lpstr>Theme</vt:lpstr>
      </vt:variant>
      <vt:variant>
        <vt:i4>1</vt:i4>
      </vt:variant>
      <vt:variant>
        <vt:lpstr>Slide Titles</vt:lpstr>
      </vt:variant>
      <vt:variant>
        <vt:i4>64</vt:i4>
      </vt:variant>
    </vt:vector>
  </HeadingPairs>
  <TitlesOfParts>
    <vt:vector size="65" baseType="lpstr">
      <vt:lpstr>Concourse</vt:lpstr>
      <vt:lpstr>COP5556 Programming Language Principles </vt:lpstr>
      <vt:lpstr>Reference</vt:lpstr>
      <vt:lpstr>Why abstractions?</vt:lpstr>
      <vt:lpstr>Background</vt:lpstr>
      <vt:lpstr>PowerPoint Presentation</vt:lpstr>
      <vt:lpstr>PowerPoint Presentation</vt:lpstr>
      <vt:lpstr>Definitions (review)</vt:lpstr>
      <vt:lpstr>Definitions (2)</vt:lpstr>
      <vt:lpstr>Module as Manager (review)</vt:lpstr>
      <vt:lpstr>Oberon*:  modules + type extensions</vt:lpstr>
      <vt:lpstr>Type extension</vt:lpstr>
      <vt:lpstr>Type compatibility </vt:lpstr>
      <vt:lpstr>Oberon-2:  Oberon+ procedures bound to records </vt:lpstr>
      <vt:lpstr>PowerPoint Presentation</vt:lpstr>
      <vt:lpstr>PowerPoint Presentation</vt:lpstr>
      <vt:lpstr>Dynamic method binding</vt:lpstr>
      <vt:lpstr>PowerPoint Presentation</vt:lpstr>
      <vt:lpstr>PowerPoint Presentation</vt:lpstr>
      <vt:lpstr>PowerPoint Presentation</vt:lpstr>
      <vt:lpstr>Implementation </vt:lpstr>
      <vt:lpstr>PowerPoint Presentation</vt:lpstr>
      <vt:lpstr>PowerPoint Presentation</vt:lpstr>
      <vt:lpstr>Dynamically bound methods</vt:lpstr>
      <vt:lpstr>Implementation of virtual functions in C++</vt:lpstr>
      <vt:lpstr>PowerPoint Presentation</vt:lpstr>
      <vt:lpstr>PowerPoint Presentation</vt:lpstr>
      <vt:lpstr>Runtime type information</vt:lpstr>
      <vt:lpstr>Fragile base class problem</vt:lpstr>
      <vt:lpstr>PowerPoint Presentation</vt:lpstr>
      <vt:lpstr>Resolution in JVM</vt:lpstr>
      <vt:lpstr>Inheritence</vt:lpstr>
      <vt:lpstr>PowerPoint Presentation</vt:lpstr>
      <vt:lpstr>PowerPoint Presentation</vt:lpstr>
      <vt:lpstr>PowerPoint Presentation</vt:lpstr>
      <vt:lpstr>Multiple inheritence:  Repeated inheritance</vt:lpstr>
      <vt:lpstr>PowerPoint Presentation</vt:lpstr>
      <vt:lpstr>PowerPoint Presentation</vt:lpstr>
      <vt:lpstr>PowerPoint Presentation</vt:lpstr>
      <vt:lpstr>PowerPoint Presentation</vt:lpstr>
      <vt:lpstr>PowerPoint Presentation</vt:lpstr>
      <vt:lpstr>Mix-in inheritance</vt:lpstr>
      <vt:lpstr>Assertions and Inheritance</vt:lpstr>
      <vt:lpstr>PowerPoint Presentation</vt:lpstr>
      <vt:lpstr>PowerPoint Presentation</vt:lpstr>
      <vt:lpstr>PowerPoint Presentation</vt:lpstr>
      <vt:lpstr>PowerPoint Presentation</vt:lpstr>
      <vt:lpstr>Initialization and finalization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Genericity (Scott Chapter 8) vs. Inheritance</vt:lpstr>
      <vt:lpstr>PowerPoint Presentation</vt:lpstr>
      <vt:lpstr>PowerPoint Presentation</vt:lpstr>
      <vt:lpstr>Implementing genericity</vt:lpstr>
      <vt:lpstr>PowerPoint Presentation</vt:lpstr>
      <vt:lpstr>PowerPoint Presentation</vt:lpstr>
      <vt:lpstr>PowerPoint Presentation</vt:lpstr>
      <vt:lpstr>PowerPoint Presentation</vt:lpstr>
      <vt:lpstr>PowerPoint Presentation</vt:lpstr>
      <vt:lpstr>PowerPoint Presentation</vt:lpstr>
    </vt:vector>
  </TitlesOfParts>
  <Company>UNIV OF FLORIDA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30</dc:title>
  <dc:creator>CISE DEPT</dc:creator>
  <cp:lastModifiedBy>Beverly Sanders</cp:lastModifiedBy>
  <cp:revision>297</cp:revision>
  <dcterms:created xsi:type="dcterms:W3CDTF">2006-11-06T14:41:13Z</dcterms:created>
  <dcterms:modified xsi:type="dcterms:W3CDTF">2017-04-07T14:14:36Z</dcterms:modified>
</cp:coreProperties>
</file>