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slideLayouts/slideLayout58.xml" ContentType="application/vnd.openxmlformats-officedocument.presentationml.slideLayout+xml"/>
  <Override PartName="/ppt/theme/theme48.xml" ContentType="application/vnd.openxmlformats-officedocument.theme+xml"/>
  <Override PartName="/ppt/slideLayouts/slideLayout59.xml" ContentType="application/vnd.openxmlformats-officedocument.presentationml.slideLayout+xml"/>
  <Override PartName="/ppt/theme/theme49.xml" ContentType="application/vnd.openxmlformats-officedocument.theme+xml"/>
  <Override PartName="/ppt/slideLayouts/slideLayout60.xml" ContentType="application/vnd.openxmlformats-officedocument.presentationml.slideLayout+xml"/>
  <Override PartName="/ppt/theme/theme50.xml" ContentType="application/vnd.openxmlformats-officedocument.theme+xml"/>
  <Override PartName="/ppt/slideLayouts/slideLayout61.xml" ContentType="application/vnd.openxmlformats-officedocument.presentationml.slideLayout+xml"/>
  <Override PartName="/ppt/theme/theme51.xml" ContentType="application/vnd.openxmlformats-officedocument.theme+xml"/>
  <Override PartName="/ppt/slideLayouts/slideLayout62.xml" ContentType="application/vnd.openxmlformats-officedocument.presentationml.slideLayout+xml"/>
  <Override PartName="/ppt/theme/theme52.xml" ContentType="application/vnd.openxmlformats-officedocument.theme+xml"/>
  <Override PartName="/ppt/slideLayouts/slideLayout63.xml" ContentType="application/vnd.openxmlformats-officedocument.presentationml.slideLayout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  <p:sldMasterId id="2147483704" r:id="rId3"/>
    <p:sldMasterId id="2147483706" r:id="rId4"/>
    <p:sldMasterId id="2147483708" r:id="rId5"/>
    <p:sldMasterId id="2147483710" r:id="rId6"/>
    <p:sldMasterId id="2147483712" r:id="rId7"/>
    <p:sldMasterId id="2147483714" r:id="rId8"/>
    <p:sldMasterId id="2147483718" r:id="rId9"/>
    <p:sldMasterId id="2147483720" r:id="rId10"/>
    <p:sldMasterId id="2147483722" r:id="rId11"/>
    <p:sldMasterId id="2147483724" r:id="rId12"/>
    <p:sldMasterId id="2147483726" r:id="rId13"/>
    <p:sldMasterId id="2147483728" r:id="rId14"/>
    <p:sldMasterId id="2147483730" r:id="rId15"/>
    <p:sldMasterId id="2147483732" r:id="rId16"/>
    <p:sldMasterId id="2147483734" r:id="rId17"/>
    <p:sldMasterId id="2147483736" r:id="rId18"/>
    <p:sldMasterId id="2147483738" r:id="rId19"/>
    <p:sldMasterId id="2147483740" r:id="rId20"/>
    <p:sldMasterId id="2147483742" r:id="rId21"/>
    <p:sldMasterId id="2147483744" r:id="rId22"/>
    <p:sldMasterId id="2147483746" r:id="rId23"/>
    <p:sldMasterId id="2147483748" r:id="rId24"/>
    <p:sldMasterId id="2147483750" r:id="rId25"/>
    <p:sldMasterId id="2147483752" r:id="rId26"/>
    <p:sldMasterId id="2147483754" r:id="rId27"/>
    <p:sldMasterId id="2147483756" r:id="rId28"/>
    <p:sldMasterId id="2147483758" r:id="rId29"/>
    <p:sldMasterId id="2147483760" r:id="rId30"/>
    <p:sldMasterId id="2147483762" r:id="rId31"/>
    <p:sldMasterId id="2147483764" r:id="rId32"/>
    <p:sldMasterId id="2147483766" r:id="rId33"/>
    <p:sldMasterId id="2147483768" r:id="rId34"/>
    <p:sldMasterId id="2147483770" r:id="rId35"/>
    <p:sldMasterId id="2147483772" r:id="rId36"/>
    <p:sldMasterId id="2147483774" r:id="rId37"/>
    <p:sldMasterId id="2147483776" r:id="rId38"/>
    <p:sldMasterId id="2147483778" r:id="rId39"/>
    <p:sldMasterId id="2147483780" r:id="rId40"/>
    <p:sldMasterId id="2147483782" r:id="rId41"/>
    <p:sldMasterId id="2147483784" r:id="rId42"/>
    <p:sldMasterId id="2147483786" r:id="rId43"/>
    <p:sldMasterId id="2147483788" r:id="rId44"/>
    <p:sldMasterId id="2147483790" r:id="rId45"/>
    <p:sldMasterId id="2147483792" r:id="rId46"/>
    <p:sldMasterId id="2147483794" r:id="rId47"/>
    <p:sldMasterId id="2147483796" r:id="rId48"/>
    <p:sldMasterId id="2147483798" r:id="rId49"/>
    <p:sldMasterId id="2147483800" r:id="rId50"/>
    <p:sldMasterId id="2147483802" r:id="rId51"/>
    <p:sldMasterId id="2147483804" r:id="rId52"/>
    <p:sldMasterId id="2147483806" r:id="rId53"/>
  </p:sldMasterIdLst>
  <p:notesMasterIdLst>
    <p:notesMasterId r:id="rId163"/>
  </p:notesMasterIdLst>
  <p:handoutMasterIdLst>
    <p:handoutMasterId r:id="rId164"/>
  </p:handoutMasterIdLst>
  <p:sldIdLst>
    <p:sldId id="339" r:id="rId54"/>
    <p:sldId id="535" r:id="rId55"/>
    <p:sldId id="340" r:id="rId56"/>
    <p:sldId id="299" r:id="rId57"/>
    <p:sldId id="342" r:id="rId58"/>
    <p:sldId id="300" r:id="rId59"/>
    <p:sldId id="534" r:id="rId60"/>
    <p:sldId id="302" r:id="rId61"/>
    <p:sldId id="343" r:id="rId62"/>
    <p:sldId id="321" r:id="rId63"/>
    <p:sldId id="465" r:id="rId64"/>
    <p:sldId id="315" r:id="rId65"/>
    <p:sldId id="344" r:id="rId66"/>
    <p:sldId id="325" r:id="rId67"/>
    <p:sldId id="326" r:id="rId68"/>
    <p:sldId id="442" r:id="rId69"/>
    <p:sldId id="308" r:id="rId70"/>
    <p:sldId id="309" r:id="rId71"/>
    <p:sldId id="316" r:id="rId72"/>
    <p:sldId id="322" r:id="rId73"/>
    <p:sldId id="347" r:id="rId74"/>
    <p:sldId id="327" r:id="rId75"/>
    <p:sldId id="328" r:id="rId76"/>
    <p:sldId id="536" r:id="rId77"/>
    <p:sldId id="537" r:id="rId78"/>
    <p:sldId id="538" r:id="rId79"/>
    <p:sldId id="329" r:id="rId80"/>
    <p:sldId id="330" r:id="rId81"/>
    <p:sldId id="332" r:id="rId82"/>
    <p:sldId id="331" r:id="rId83"/>
    <p:sldId id="333" r:id="rId84"/>
    <p:sldId id="334" r:id="rId85"/>
    <p:sldId id="335" r:id="rId86"/>
    <p:sldId id="531" r:id="rId87"/>
    <p:sldId id="532" r:id="rId88"/>
    <p:sldId id="533" r:id="rId89"/>
    <p:sldId id="337" r:id="rId90"/>
    <p:sldId id="443" r:id="rId91"/>
    <p:sldId id="444" r:id="rId92"/>
    <p:sldId id="445" r:id="rId93"/>
    <p:sldId id="446" r:id="rId94"/>
    <p:sldId id="336" r:id="rId95"/>
    <p:sldId id="454" r:id="rId96"/>
    <p:sldId id="455" r:id="rId97"/>
    <p:sldId id="456" r:id="rId98"/>
    <p:sldId id="457" r:id="rId99"/>
    <p:sldId id="348" r:id="rId100"/>
    <p:sldId id="338" r:id="rId101"/>
    <p:sldId id="459" r:id="rId102"/>
    <p:sldId id="460" r:id="rId103"/>
    <p:sldId id="461" r:id="rId104"/>
    <p:sldId id="462" r:id="rId105"/>
    <p:sldId id="463" r:id="rId106"/>
    <p:sldId id="464" r:id="rId107"/>
    <p:sldId id="540" r:id="rId108"/>
    <p:sldId id="583" r:id="rId109"/>
    <p:sldId id="584" r:id="rId110"/>
    <p:sldId id="585" r:id="rId111"/>
    <p:sldId id="586" r:id="rId112"/>
    <p:sldId id="587" r:id="rId113"/>
    <p:sldId id="588" r:id="rId114"/>
    <p:sldId id="589" r:id="rId115"/>
    <p:sldId id="590" r:id="rId116"/>
    <p:sldId id="591" r:id="rId117"/>
    <p:sldId id="592" r:id="rId118"/>
    <p:sldId id="593" r:id="rId119"/>
    <p:sldId id="594" r:id="rId120"/>
    <p:sldId id="595" r:id="rId121"/>
    <p:sldId id="596" r:id="rId122"/>
    <p:sldId id="597" r:id="rId123"/>
    <p:sldId id="598" r:id="rId124"/>
    <p:sldId id="599" r:id="rId125"/>
    <p:sldId id="600" r:id="rId126"/>
    <p:sldId id="601" r:id="rId127"/>
    <p:sldId id="602" r:id="rId128"/>
    <p:sldId id="603" r:id="rId129"/>
    <p:sldId id="604" r:id="rId130"/>
    <p:sldId id="605" r:id="rId131"/>
    <p:sldId id="606" r:id="rId132"/>
    <p:sldId id="607" r:id="rId133"/>
    <p:sldId id="608" r:id="rId134"/>
    <p:sldId id="609" r:id="rId135"/>
    <p:sldId id="610" r:id="rId136"/>
    <p:sldId id="611" r:id="rId137"/>
    <p:sldId id="612" r:id="rId138"/>
    <p:sldId id="613" r:id="rId139"/>
    <p:sldId id="730" r:id="rId140"/>
    <p:sldId id="614" r:id="rId141"/>
    <p:sldId id="615" r:id="rId142"/>
    <p:sldId id="616" r:id="rId143"/>
    <p:sldId id="617" r:id="rId144"/>
    <p:sldId id="618" r:id="rId145"/>
    <p:sldId id="619" r:id="rId146"/>
    <p:sldId id="620" r:id="rId147"/>
    <p:sldId id="621" r:id="rId148"/>
    <p:sldId id="622" r:id="rId149"/>
    <p:sldId id="623" r:id="rId150"/>
    <p:sldId id="624" r:id="rId151"/>
    <p:sldId id="625" r:id="rId152"/>
    <p:sldId id="626" r:id="rId153"/>
    <p:sldId id="627" r:id="rId154"/>
    <p:sldId id="628" r:id="rId155"/>
    <p:sldId id="629" r:id="rId156"/>
    <p:sldId id="630" r:id="rId157"/>
    <p:sldId id="631" r:id="rId158"/>
    <p:sldId id="632" r:id="rId159"/>
    <p:sldId id="633" r:id="rId160"/>
    <p:sldId id="634" r:id="rId161"/>
    <p:sldId id="635" r:id="rId162"/>
  </p:sldIdLst>
  <p:sldSz cx="9144000" cy="6858000" type="screen4x3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86437" autoAdjust="0"/>
  </p:normalViewPr>
  <p:slideViewPr>
    <p:cSldViewPr>
      <p:cViewPr>
        <p:scale>
          <a:sx n="72" d="100"/>
          <a:sy n="72" d="100"/>
        </p:scale>
        <p:origin x="-72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64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" Target="slides/slide10.xml"/><Relationship Id="rId84" Type="http://schemas.openxmlformats.org/officeDocument/2006/relationships/slide" Target="slides/slide31.xml"/><Relationship Id="rId138" Type="http://schemas.openxmlformats.org/officeDocument/2006/relationships/slide" Target="slides/slide85.xml"/><Relationship Id="rId159" Type="http://schemas.openxmlformats.org/officeDocument/2006/relationships/slide" Target="slides/slide106.xml"/><Relationship Id="rId107" Type="http://schemas.openxmlformats.org/officeDocument/2006/relationships/slide" Target="slides/slide54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Master" Target="slideMasters/slideMaster53.xml"/><Relationship Id="rId74" Type="http://schemas.openxmlformats.org/officeDocument/2006/relationships/slide" Target="slides/slide21.xml"/><Relationship Id="rId128" Type="http://schemas.openxmlformats.org/officeDocument/2006/relationships/slide" Target="slides/slide75.xml"/><Relationship Id="rId149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42.xml"/><Relationship Id="rId160" Type="http://schemas.openxmlformats.org/officeDocument/2006/relationships/slide" Target="slides/slide107.xml"/><Relationship Id="rId22" Type="http://schemas.openxmlformats.org/officeDocument/2006/relationships/slideMaster" Target="slideMasters/slideMaster22.xml"/><Relationship Id="rId43" Type="http://schemas.openxmlformats.org/officeDocument/2006/relationships/slideMaster" Target="slideMasters/slideMaster43.xml"/><Relationship Id="rId64" Type="http://schemas.openxmlformats.org/officeDocument/2006/relationships/slide" Target="slides/slide11.xml"/><Relationship Id="rId118" Type="http://schemas.openxmlformats.org/officeDocument/2006/relationships/slide" Target="slides/slide65.xml"/><Relationship Id="rId139" Type="http://schemas.openxmlformats.org/officeDocument/2006/relationships/slide" Target="slides/slide86.xml"/><Relationship Id="rId85" Type="http://schemas.openxmlformats.org/officeDocument/2006/relationships/slide" Target="slides/slide32.xml"/><Relationship Id="rId150" Type="http://schemas.openxmlformats.org/officeDocument/2006/relationships/slide" Target="slides/slide9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" Target="slides/slide6.xml"/><Relationship Id="rId103" Type="http://schemas.openxmlformats.org/officeDocument/2006/relationships/slide" Target="slides/slide50.xml"/><Relationship Id="rId108" Type="http://schemas.openxmlformats.org/officeDocument/2006/relationships/slide" Target="slides/slide55.xml"/><Relationship Id="rId124" Type="http://schemas.openxmlformats.org/officeDocument/2006/relationships/slide" Target="slides/slide71.xml"/><Relationship Id="rId129" Type="http://schemas.openxmlformats.org/officeDocument/2006/relationships/slide" Target="slides/slide76.xml"/><Relationship Id="rId54" Type="http://schemas.openxmlformats.org/officeDocument/2006/relationships/slide" Target="slides/slide1.xml"/><Relationship Id="rId70" Type="http://schemas.openxmlformats.org/officeDocument/2006/relationships/slide" Target="slides/slide17.xml"/><Relationship Id="rId75" Type="http://schemas.openxmlformats.org/officeDocument/2006/relationships/slide" Target="slides/slide22.xml"/><Relationship Id="rId91" Type="http://schemas.openxmlformats.org/officeDocument/2006/relationships/slide" Target="slides/slide38.xml"/><Relationship Id="rId96" Type="http://schemas.openxmlformats.org/officeDocument/2006/relationships/slide" Target="slides/slide43.xml"/><Relationship Id="rId140" Type="http://schemas.openxmlformats.org/officeDocument/2006/relationships/slide" Target="slides/slide87.xml"/><Relationship Id="rId145" Type="http://schemas.openxmlformats.org/officeDocument/2006/relationships/slide" Target="slides/slide92.xml"/><Relationship Id="rId161" Type="http://schemas.openxmlformats.org/officeDocument/2006/relationships/slide" Target="slides/slide108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61.xml"/><Relationship Id="rId119" Type="http://schemas.openxmlformats.org/officeDocument/2006/relationships/slide" Target="slides/slide66.xml"/><Relationship Id="rId44" Type="http://schemas.openxmlformats.org/officeDocument/2006/relationships/slideMaster" Target="slideMasters/slideMaster44.xml"/><Relationship Id="rId60" Type="http://schemas.openxmlformats.org/officeDocument/2006/relationships/slide" Target="slides/slide7.xml"/><Relationship Id="rId65" Type="http://schemas.openxmlformats.org/officeDocument/2006/relationships/slide" Target="slides/slide12.xml"/><Relationship Id="rId81" Type="http://schemas.openxmlformats.org/officeDocument/2006/relationships/slide" Target="slides/slide28.xml"/><Relationship Id="rId86" Type="http://schemas.openxmlformats.org/officeDocument/2006/relationships/slide" Target="slides/slide33.xml"/><Relationship Id="rId130" Type="http://schemas.openxmlformats.org/officeDocument/2006/relationships/slide" Target="slides/slide77.xml"/><Relationship Id="rId135" Type="http://schemas.openxmlformats.org/officeDocument/2006/relationships/slide" Target="slides/slide82.xml"/><Relationship Id="rId151" Type="http://schemas.openxmlformats.org/officeDocument/2006/relationships/slide" Target="slides/slide98.xml"/><Relationship Id="rId156" Type="http://schemas.openxmlformats.org/officeDocument/2006/relationships/slide" Target="slides/slide103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56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2.xml"/><Relationship Id="rId76" Type="http://schemas.openxmlformats.org/officeDocument/2006/relationships/slide" Target="slides/slide23.xml"/><Relationship Id="rId97" Type="http://schemas.openxmlformats.org/officeDocument/2006/relationships/slide" Target="slides/slide44.xml"/><Relationship Id="rId104" Type="http://schemas.openxmlformats.org/officeDocument/2006/relationships/slide" Target="slides/slide51.xml"/><Relationship Id="rId120" Type="http://schemas.openxmlformats.org/officeDocument/2006/relationships/slide" Target="slides/slide67.xml"/><Relationship Id="rId125" Type="http://schemas.openxmlformats.org/officeDocument/2006/relationships/slide" Target="slides/slide72.xml"/><Relationship Id="rId141" Type="http://schemas.openxmlformats.org/officeDocument/2006/relationships/slide" Target="slides/slide88.xml"/><Relationship Id="rId146" Type="http://schemas.openxmlformats.org/officeDocument/2006/relationships/slide" Target="slides/slide93.xml"/><Relationship Id="rId16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8.xml"/><Relationship Id="rId92" Type="http://schemas.openxmlformats.org/officeDocument/2006/relationships/slide" Target="slides/slide39.xml"/><Relationship Id="rId162" Type="http://schemas.openxmlformats.org/officeDocument/2006/relationships/slide" Target="slides/slide109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3.xml"/><Relationship Id="rId87" Type="http://schemas.openxmlformats.org/officeDocument/2006/relationships/slide" Target="slides/slide34.xml"/><Relationship Id="rId110" Type="http://schemas.openxmlformats.org/officeDocument/2006/relationships/slide" Target="slides/slide57.xml"/><Relationship Id="rId115" Type="http://schemas.openxmlformats.org/officeDocument/2006/relationships/slide" Target="slides/slide62.xml"/><Relationship Id="rId131" Type="http://schemas.openxmlformats.org/officeDocument/2006/relationships/slide" Target="slides/slide78.xml"/><Relationship Id="rId136" Type="http://schemas.openxmlformats.org/officeDocument/2006/relationships/slide" Target="slides/slide83.xml"/><Relationship Id="rId157" Type="http://schemas.openxmlformats.org/officeDocument/2006/relationships/slide" Target="slides/slide104.xml"/><Relationship Id="rId61" Type="http://schemas.openxmlformats.org/officeDocument/2006/relationships/slide" Target="slides/slide8.xml"/><Relationship Id="rId82" Type="http://schemas.openxmlformats.org/officeDocument/2006/relationships/slide" Target="slides/slide29.xml"/><Relationship Id="rId152" Type="http://schemas.openxmlformats.org/officeDocument/2006/relationships/slide" Target="slides/slide9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3.xml"/><Relationship Id="rId77" Type="http://schemas.openxmlformats.org/officeDocument/2006/relationships/slide" Target="slides/slide24.xml"/><Relationship Id="rId100" Type="http://schemas.openxmlformats.org/officeDocument/2006/relationships/slide" Target="slides/slide47.xml"/><Relationship Id="rId105" Type="http://schemas.openxmlformats.org/officeDocument/2006/relationships/slide" Target="slides/slide52.xml"/><Relationship Id="rId126" Type="http://schemas.openxmlformats.org/officeDocument/2006/relationships/slide" Target="slides/slide73.xml"/><Relationship Id="rId147" Type="http://schemas.openxmlformats.org/officeDocument/2006/relationships/slide" Target="slides/slide94.xml"/><Relationship Id="rId16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9.xml"/><Relationship Id="rId93" Type="http://schemas.openxmlformats.org/officeDocument/2006/relationships/slide" Target="slides/slide40.xml"/><Relationship Id="rId98" Type="http://schemas.openxmlformats.org/officeDocument/2006/relationships/slide" Target="slides/slide45.xml"/><Relationship Id="rId121" Type="http://schemas.openxmlformats.org/officeDocument/2006/relationships/slide" Target="slides/slide68.xml"/><Relationship Id="rId142" Type="http://schemas.openxmlformats.org/officeDocument/2006/relationships/slide" Target="slides/slide89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" Target="slides/slide14.xml"/><Relationship Id="rId116" Type="http://schemas.openxmlformats.org/officeDocument/2006/relationships/slide" Target="slides/slide63.xml"/><Relationship Id="rId137" Type="http://schemas.openxmlformats.org/officeDocument/2006/relationships/slide" Target="slides/slide84.xml"/><Relationship Id="rId158" Type="http://schemas.openxmlformats.org/officeDocument/2006/relationships/slide" Target="slides/slide105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" Target="slides/slide9.xml"/><Relationship Id="rId83" Type="http://schemas.openxmlformats.org/officeDocument/2006/relationships/slide" Target="slides/slide30.xml"/><Relationship Id="rId88" Type="http://schemas.openxmlformats.org/officeDocument/2006/relationships/slide" Target="slides/slide35.xml"/><Relationship Id="rId111" Type="http://schemas.openxmlformats.org/officeDocument/2006/relationships/slide" Target="slides/slide58.xml"/><Relationship Id="rId132" Type="http://schemas.openxmlformats.org/officeDocument/2006/relationships/slide" Target="slides/slide79.xml"/><Relationship Id="rId153" Type="http://schemas.openxmlformats.org/officeDocument/2006/relationships/slide" Target="slides/slide100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" Target="slides/slide4.xml"/><Relationship Id="rId106" Type="http://schemas.openxmlformats.org/officeDocument/2006/relationships/slide" Target="slides/slide53.xml"/><Relationship Id="rId127" Type="http://schemas.openxmlformats.org/officeDocument/2006/relationships/slide" Target="slides/slide74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20.xml"/><Relationship Id="rId78" Type="http://schemas.openxmlformats.org/officeDocument/2006/relationships/slide" Target="slides/slide25.xml"/><Relationship Id="rId94" Type="http://schemas.openxmlformats.org/officeDocument/2006/relationships/slide" Target="slides/slide41.xml"/><Relationship Id="rId99" Type="http://schemas.openxmlformats.org/officeDocument/2006/relationships/slide" Target="slides/slide46.xml"/><Relationship Id="rId101" Type="http://schemas.openxmlformats.org/officeDocument/2006/relationships/slide" Target="slides/slide48.xml"/><Relationship Id="rId122" Type="http://schemas.openxmlformats.org/officeDocument/2006/relationships/slide" Target="slides/slide69.xml"/><Relationship Id="rId143" Type="http://schemas.openxmlformats.org/officeDocument/2006/relationships/slide" Target="slides/slide90.xml"/><Relationship Id="rId148" Type="http://schemas.openxmlformats.org/officeDocument/2006/relationships/slide" Target="slides/slide95.xml"/><Relationship Id="rId16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Master" Target="slideMasters/slideMaster47.xml"/><Relationship Id="rId68" Type="http://schemas.openxmlformats.org/officeDocument/2006/relationships/slide" Target="slides/slide15.xml"/><Relationship Id="rId89" Type="http://schemas.openxmlformats.org/officeDocument/2006/relationships/slide" Target="slides/slide36.xml"/><Relationship Id="rId112" Type="http://schemas.openxmlformats.org/officeDocument/2006/relationships/slide" Target="slides/slide59.xml"/><Relationship Id="rId133" Type="http://schemas.openxmlformats.org/officeDocument/2006/relationships/slide" Target="slides/slide80.xml"/><Relationship Id="rId154" Type="http://schemas.openxmlformats.org/officeDocument/2006/relationships/slide" Target="slides/slide101.xml"/><Relationship Id="rId16" Type="http://schemas.openxmlformats.org/officeDocument/2006/relationships/slideMaster" Target="slideMasters/slideMaster16.xml"/><Relationship Id="rId37" Type="http://schemas.openxmlformats.org/officeDocument/2006/relationships/slideMaster" Target="slideMasters/slideMaster37.xml"/><Relationship Id="rId58" Type="http://schemas.openxmlformats.org/officeDocument/2006/relationships/slide" Target="slides/slide5.xml"/><Relationship Id="rId79" Type="http://schemas.openxmlformats.org/officeDocument/2006/relationships/slide" Target="slides/slide26.xml"/><Relationship Id="rId102" Type="http://schemas.openxmlformats.org/officeDocument/2006/relationships/slide" Target="slides/slide49.xml"/><Relationship Id="rId123" Type="http://schemas.openxmlformats.org/officeDocument/2006/relationships/slide" Target="slides/slide70.xml"/><Relationship Id="rId144" Type="http://schemas.openxmlformats.org/officeDocument/2006/relationships/slide" Target="slides/slide91.xml"/><Relationship Id="rId90" Type="http://schemas.openxmlformats.org/officeDocument/2006/relationships/slide" Target="slides/slide37.xml"/><Relationship Id="rId165" Type="http://schemas.openxmlformats.org/officeDocument/2006/relationships/presProps" Target="presProps.xml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" Target="slides/slide16.xml"/><Relationship Id="rId113" Type="http://schemas.openxmlformats.org/officeDocument/2006/relationships/slide" Target="slides/slide60.xml"/><Relationship Id="rId134" Type="http://schemas.openxmlformats.org/officeDocument/2006/relationships/slide" Target="slides/slide81.xml"/><Relationship Id="rId80" Type="http://schemas.openxmlformats.org/officeDocument/2006/relationships/slide" Target="slides/slide27.xml"/><Relationship Id="rId155" Type="http://schemas.openxmlformats.org/officeDocument/2006/relationships/slide" Target="slides/slide10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152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34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152" y="6634134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ECAA5-F57E-4B1A-9A1B-620E78622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152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370" y="3317875"/>
            <a:ext cx="74269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4134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152" y="6634134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C22415-59D7-40F2-B637-CB48404F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2EE36-BE84-4E89-A124-9631826EBFF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C66B8-9BBB-4277-900D-AFA195DF9FA8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recall that </a:t>
            </a:r>
            <a:r>
              <a:rPr lang="en-US" smtClean="0">
                <a:sym typeface="Symbol" pitchFamily="18" charset="2"/>
              </a:rPr>
              <a:t> and  are arbitrary strings, while a is a terminal.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AB1C7-9EB2-4677-8F9B-E5D4C9B83557}" type="slidenum">
              <a:rPr lang="en-US" smtClean="0">
                <a:solidFill>
                  <a:srgbClr val="000000"/>
                </a:solidFill>
              </a:rPr>
              <a:pPr/>
              <a:t>84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See slide 61 for the example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E1435-6D47-4345-8566-5C224437DEA2}" type="slidenum">
              <a:rPr lang="en-US" smtClean="0">
                <a:solidFill>
                  <a:srgbClr val="000000"/>
                </a:solidFill>
              </a:rPr>
              <a:pPr/>
              <a:t>105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See slide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FB277-D374-42CF-A04B-ABC77D23C86B}" type="slidenum">
              <a:rPr lang="en-US" smtClean="0">
                <a:solidFill>
                  <a:srgbClr val="000000"/>
                </a:solidFill>
              </a:rPr>
              <a:pPr/>
              <a:t>109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yacc is an example of a parser generator that takes LR grammars and generates bottom-up parsers written in c. javacc takes LL(k) grammars and generates top-down (recursive descent) parsers written in Java.  antlr takes LL(*) grammars and generates parsers written in Java, C, C++, Python,…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how</a:t>
            </a:r>
            <a:r>
              <a:rPr lang="en-US" baseline="0" dirty="0" smtClean="0"/>
              <a:t> the parse tree corresponds to the derivation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2415-59D7-40F2-B637-CB48404FA4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these parse trees</a:t>
            </a:r>
            <a:r>
              <a:rPr lang="en-US" baseline="0" dirty="0" smtClean="0"/>
              <a:t> leave out some detail regarding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expressions.  </a:t>
            </a:r>
          </a:p>
          <a:p>
            <a:r>
              <a:rPr lang="en-US" baseline="0" dirty="0" smtClean="0"/>
              <a:t>For example, in the tree on the left, the </a:t>
            </a:r>
            <a:r>
              <a:rPr lang="en-US" baseline="0" dirty="0" err="1" smtClean="0"/>
              <a:t>if_stmt</a:t>
            </a:r>
            <a:r>
              <a:rPr lang="en-US" baseline="0" dirty="0" smtClean="0"/>
              <a:t> should have two children, </a:t>
            </a:r>
            <a:r>
              <a:rPr lang="en-US" baseline="0" dirty="0" err="1" smtClean="0"/>
              <a:t>boolean_expr</a:t>
            </a:r>
            <a:r>
              <a:rPr lang="en-US" baseline="0" dirty="0" smtClean="0"/>
              <a:t> which has a child b1, and </a:t>
            </a:r>
            <a:r>
              <a:rPr lang="en-US" baseline="0" dirty="0" err="1" smtClean="0"/>
              <a:t>stmt</a:t>
            </a:r>
            <a:r>
              <a:rPr lang="en-US" baseline="0" dirty="0" smtClean="0"/>
              <a:t>, which is another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2415-59D7-40F2-B637-CB48404FA4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29579">
              <a:defRPr/>
            </a:pPr>
            <a:r>
              <a:rPr lang="en-US" dirty="0" smtClean="0"/>
              <a:t>n is the length of the input program.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2415-59D7-40F2-B637-CB48404FA46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A3589-B8AB-46A6-887A-C56103EED71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Find a prefix of xw on the right hand side of a production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90704-AA0D-44F1-A1C8-81232DDA7AA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Here, we look at the string we are trying to match to determine which alternative to choose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B3839-5F9D-46B7-A276-ECC1E6E40E19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 our project, we want one symbol </a:t>
            </a:r>
            <a:r>
              <a:rPr lang="en-US" dirty="0" err="1" smtClean="0"/>
              <a:t>lookahead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2415-59D7-40F2-B637-CB48404FA46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FE0BB-C827-479C-A317-87787D052129}" type="slidenum">
              <a:rPr lang="en-US" smtClean="0">
                <a:solidFill>
                  <a:srgbClr val="000000"/>
                </a:solidFill>
              </a:rPr>
              <a:pPr/>
              <a:t>63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</a:t>
            </a:r>
            <a:r>
              <a:rPr lang="en-US" baseline="0" dirty="0" smtClean="0"/>
              <a:t> the past, bounding the </a:t>
            </a:r>
            <a:r>
              <a:rPr lang="en-US" baseline="0" dirty="0" err="1" smtClean="0"/>
              <a:t>lookahead</a:t>
            </a:r>
            <a:r>
              <a:rPr lang="en-US" baseline="0" dirty="0" smtClean="0"/>
              <a:t> was important.  Now, this is not so important since enough memory is available to read the whole input string into memory (and an IDE will do this anyway).  </a:t>
            </a:r>
          </a:p>
          <a:p>
            <a:pPr eaLnBrk="1" hangingPunct="1"/>
            <a:r>
              <a:rPr lang="en-US" baseline="0" dirty="0" smtClean="0"/>
              <a:t>For example, </a:t>
            </a:r>
            <a:r>
              <a:rPr lang="en-US" dirty="0" err="1" smtClean="0"/>
              <a:t>Antlr</a:t>
            </a:r>
            <a:r>
              <a:rPr lang="en-US" dirty="0" smtClean="0"/>
              <a:t> generates parsers for  LL(*) algorithms.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6D35444-39DC-4178-ACED-4E2A1E4D01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9DFAF1-8129-4B59-9753-A427411030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45A6F7-0777-4805-8A7C-5B93CA582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08A654-8068-4719-9457-39416F29E78F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07944"/>
            <a:ext cx="935832" cy="365125"/>
          </a:xfrm>
        </p:spPr>
        <p:txBody>
          <a:bodyPr/>
          <a:lstStyle>
            <a:extLst/>
          </a:lstStyle>
          <a:p>
            <a:pPr>
              <a:defRPr/>
            </a:pPr>
            <a:fld id="{47E90088-D2EE-4025-92FD-CCBDA3FD1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B03110-691A-4A4D-A327-F2724B8984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B505C3-48FE-499B-9C48-8E81315D1E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0DBC121-599A-4F42-ACE0-4925012E3C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DDD171D-4712-48CE-ABB0-68221E37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265A3-5DB0-451C-B5A9-66AAB6BD74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C54AC7D-FF7C-4FF2-ABCD-4A96D4525F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1E0650-3CF3-45A9-9F36-B2AA27A9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7CEF50-CBE9-4705-B1D2-99C1F57998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6CC07D7-4095-481F-8456-18E2CFA71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7BF11-A4B3-4531-B6D7-53D86F5542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COP5556 Programming Language Principles</a:t>
            </a:r>
            <a:endParaRPr lang="en-US" sz="4800" dirty="0" smtClean="0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Parsing 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Pure BNF only allows productions only of the form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1 ::=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2, where 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1 and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2  are strings of terminal and non-terminal symbols.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EBNF (extended BNF) adds |, *, + from 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BNF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 </a:t>
            </a:r>
            <a:r>
              <a:rPr lang="en-US" smtClean="0">
                <a:solidFill>
                  <a:schemeClr val="accent2"/>
                </a:solidFill>
              </a:rPr>
              <a:t>B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</a:t>
            </a:r>
            <a:endParaRPr lang="en-US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B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 </a:t>
            </a:r>
            <a:r>
              <a:rPr lang="en-US" smtClean="0">
                <a:solidFill>
                  <a:schemeClr val="accent2"/>
                </a:solidFill>
              </a:rPr>
              <a:t>B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B ::= </a:t>
            </a:r>
            <a:endParaRPr lang="en-US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EBNF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 ::= 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mtClean="0">
                <a:solidFill>
                  <a:schemeClr val="accent2"/>
                </a:solidFill>
              </a:rPr>
              <a:t>*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60599-7F9F-4A6B-983B-42E61ABC2D0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EBNF Notation</a:t>
            </a: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3505200" y="3886200"/>
            <a:ext cx="4648200" cy="2743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These grammars generate </a:t>
            </a:r>
          </a:p>
          <a:p>
            <a:pPr algn="ctr"/>
            <a:r>
              <a:rPr lang="en-US"/>
              <a:t>the same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Aw|B</a:t>
            </a:r>
          </a:p>
          <a:p>
            <a:pPr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FOLLOW(x) = ????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hlink"/>
              </a:solidFill>
            </a:endParaRP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E9BBA-505B-4D51-B0C7-D40E46D11772}" type="slidenum">
              <a:rPr lang="en-US" smtClean="0">
                <a:solidFill>
                  <a:prstClr val="black"/>
                </a:solidFill>
              </a:rPr>
              <a:pPr/>
              <a:t>100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 ::= Aw|B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::= xA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 ::= xB | 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Find all occurrences in right hand sides of productions. x is followed by A in one and B in another, thus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FOLLOW(x) =   FIRST(A) U FIRST(B) = {x,y,z}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9110B-74CB-4C06-97C2-C520802719C3}" type="slidenum">
              <a:rPr lang="en-US" smtClean="0">
                <a:solidFill>
                  <a:prstClr val="black"/>
                </a:solidFill>
              </a:rPr>
              <a:pPr/>
              <a:t>101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 ::= Aw|B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::= xA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 ::= xB | 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FOLLOW(A) = FIRST(w) = {w}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FOLLOW(B) 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FOLLOW(S) = 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FOLLOW(x) = FIRST(A) U FIRST(B) = {x,y,z}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FOLLOW(y) = FOLLOW(A) = {w}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FOLLOW(z) = FOLLOW(B) =  {}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694BCF-342D-4E90-B0EE-454A892A1BC2}" type="slidenum">
              <a:rPr lang="en-US" smtClean="0">
                <a:solidFill>
                  <a:prstClr val="black"/>
                </a:solidFill>
              </a:rPr>
              <a:pPr/>
              <a:t>102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Ay                Strings = {xy, y}</a:t>
            </a:r>
          </a:p>
          <a:p>
            <a:pPr eaLnBrk="1" hangingPunct="1">
              <a:buFontTx/>
              <a:buNone/>
            </a:pPr>
            <a:r>
              <a:rPr lang="en-US" smtClean="0"/>
              <a:t>A ::= x | ε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FOLLOW(A) = {y}</a:t>
            </a:r>
          </a:p>
          <a:p>
            <a:pPr eaLnBrk="1" hangingPunct="1">
              <a:buFontTx/>
              <a:buNone/>
            </a:pPr>
            <a:r>
              <a:rPr lang="en-US" smtClean="0"/>
              <a:t>FOLLOW(x) = FOLLOW(A) = {y}</a:t>
            </a:r>
          </a:p>
          <a:p>
            <a:pPr eaLnBrk="1" hangingPunct="1">
              <a:buFontTx/>
              <a:buNone/>
            </a:pPr>
            <a:r>
              <a:rPr lang="en-US" smtClean="0"/>
              <a:t>FOLLOW(y) = {}</a:t>
            </a:r>
          </a:p>
          <a:p>
            <a:pPr eaLnBrk="1" hangingPunct="1">
              <a:buFontTx/>
              <a:buNone/>
            </a:pPr>
            <a:r>
              <a:rPr lang="en-US" smtClean="0"/>
              <a:t>FOLLOW(S) = {}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A4885-E40E-4802-AC8D-72D05F11F89B}" type="slidenum">
              <a:rPr lang="en-US" smtClean="0">
                <a:solidFill>
                  <a:prstClr val="black"/>
                </a:solidFill>
              </a:rPr>
              <a:pPr/>
              <a:t>103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Still another example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09110-2B47-4BCC-A6E8-4E3CD3972440}" type="slidenum">
              <a:rPr lang="en-US" smtClean="0">
                <a:solidFill>
                  <a:prstClr val="black"/>
                </a:solidFill>
              </a:rPr>
              <a:pPr/>
              <a:t>104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Recall this example that gave us trouble parsing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57200" y="2209800"/>
            <a:ext cx="38862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 ::= 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A ::= xA | ε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Sentences in the language x, xx, xxx, …</a:t>
            </a: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724400" y="3200400"/>
            <a:ext cx="3733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	x</a:t>
            </a:r>
          </a:p>
          <a:p>
            <a:r>
              <a:rPr lang="en-US">
                <a:solidFill>
                  <a:prstClr val="black"/>
                </a:solidFill>
                <a:cs typeface="Arial" charset="0"/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srgbClr val="FF3300"/>
                </a:solidFill>
              </a:rPr>
              <a:t>xA</a:t>
            </a:r>
            <a:r>
              <a:rPr lang="en-US">
                <a:solidFill>
                  <a:prstClr val="black"/>
                </a:solidFill>
              </a:rPr>
              <a:t>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    ε</a:t>
            </a:r>
          </a:p>
          <a:p>
            <a:r>
              <a:rPr lang="en-US">
                <a:solidFill>
                  <a:prstClr val="black"/>
                </a:solidFill>
              </a:rPr>
              <a:t>FAIL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781800" y="3200400"/>
            <a:ext cx="2362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srgbClr val="FF3300"/>
                </a:solidFill>
              </a:rPr>
              <a:t>ε</a:t>
            </a:r>
            <a:r>
              <a:rPr lang="en-US">
                <a:solidFill>
                  <a:prstClr val="black"/>
                </a:solidFill>
              </a:rPr>
              <a:t>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ε 	ε</a:t>
            </a:r>
          </a:p>
          <a:p>
            <a:r>
              <a:rPr lang="en-US">
                <a:solidFill>
                  <a:prstClr val="black"/>
                </a:solidFill>
              </a:rPr>
              <a:t>SUCCESS</a:t>
            </a:r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6324600" y="3352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 ::= Ax</a:t>
            </a:r>
          </a:p>
          <a:p>
            <a:pPr eaLnBrk="1" hangingPunct="1">
              <a:buFontTx/>
              <a:buNone/>
            </a:pPr>
            <a:r>
              <a:rPr lang="en-US" sz="2800" smtClean="0"/>
              <a:t>A ::= x | ε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FIRST(A) = { x}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FOLLOW(S) = { ε 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FOLLOW(A) = FIRST(x) = { x 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FOLLOW(x) = FOLLOW(A) = { x }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mtClean="0"/>
              <a:t>Additional condition: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for all non-terminals A: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if A </a:t>
            </a:r>
            <a:r>
              <a:rPr lang="en-US" smtClean="0">
                <a:solidFill>
                  <a:srgbClr val="FF3300"/>
                </a:solidFill>
                <a:cs typeface="Arial" charset="0"/>
              </a:rPr>
              <a:t>→</a:t>
            </a:r>
            <a:r>
              <a:rPr lang="en-US" smtClean="0">
                <a:solidFill>
                  <a:srgbClr val="FF3300"/>
                </a:solidFill>
              </a:rPr>
              <a:t>* ε, then FIRST(A) ∩ FOLLOW(A) = { }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892F3-D6A9-4DA5-BCF4-90AFE6C6E762}" type="slidenum">
              <a:rPr lang="en-US" smtClean="0">
                <a:solidFill>
                  <a:prstClr val="black"/>
                </a:solidFill>
              </a:rPr>
              <a:pPr/>
              <a:t>105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Combine ideas to get the </a:t>
            </a:r>
            <a:r>
              <a:rPr lang="en-US" sz="2400" dirty="0" smtClean="0">
                <a:solidFill>
                  <a:schemeClr val="hlink"/>
                </a:solidFill>
              </a:rPr>
              <a:t>predict set</a:t>
            </a:r>
            <a:r>
              <a:rPr lang="en-US" sz="2400" dirty="0" smtClean="0"/>
              <a:t> of a production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Define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EPS(α) = (α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* ε)    (this is either true for false)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PREDICT(A ::=  α)  =  FIRST(α) U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(if EPS(α) then FOLLOW(A) else {})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predict set tells us which production to choose.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we see non-terminal a, and a in PREDICT(A ::= α), then choose this production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 the choice to be unambiguous, the predict sets with same left side should be unique.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93C45B-FFC1-4266-B2B8-E59468E2DCF5}" type="slidenum">
              <a:rPr lang="en-US" smtClean="0">
                <a:solidFill>
                  <a:prstClr val="black"/>
                </a:solidFill>
              </a:rPr>
              <a:pPr/>
              <a:t>106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 sets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The predict sets of all productions with the same left side are disjoint.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Necessary and sufficient for a grammar to be LL(1)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LL(1) means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parsed  left-to-right (first 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leftmost derivation (second 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symbol look ahead (the 1)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50492-7F17-4B6E-AC27-9BE6DD7FDECB}" type="slidenum">
              <a:rPr lang="en-US" smtClean="0">
                <a:solidFill>
                  <a:prstClr val="black"/>
                </a:solidFill>
              </a:rPr>
              <a:pPr/>
              <a:t>107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LL(1) rule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smtClean="0"/>
              <a:t>We use predict sets for </a:t>
            </a:r>
          </a:p>
          <a:p>
            <a:pPr lvl="1" eaLnBrk="1" hangingPunct="1"/>
            <a:r>
              <a:rPr lang="en-US" smtClean="0"/>
              <a:t>determining whether a grammar is LL(1)</a:t>
            </a:r>
          </a:p>
          <a:p>
            <a:pPr lvl="1" eaLnBrk="1" hangingPunct="1"/>
            <a:r>
              <a:rPr lang="en-US" smtClean="0"/>
              <a:t>constructing the parser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See Scott for an algorithm to mechanically compute predict sets. </a:t>
            </a:r>
          </a:p>
          <a:p>
            <a:pPr lvl="1" eaLnBrk="1" hangingPunct="1"/>
            <a:r>
              <a:rPr lang="en-US" smtClean="0"/>
              <a:t>Parser generators need to do this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767A5-6374-445C-B9C1-8B0744CFFF84}" type="slidenum">
              <a:rPr lang="en-US" smtClean="0">
                <a:solidFill>
                  <a:prstClr val="black"/>
                </a:solidFill>
              </a:rPr>
              <a:pPr/>
              <a:t>108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Remarks</a:t>
            </a:r>
          </a:p>
          <a:p>
            <a:pPr lvl="1" eaLnBrk="1" hangingPunct="1">
              <a:buFontTx/>
              <a:buNone/>
            </a:pPr>
            <a:r>
              <a:rPr lang="en-US" smtClean="0"/>
              <a:t>LL(k) grammars can be parsed with k symbols lookahead</a:t>
            </a:r>
          </a:p>
          <a:p>
            <a:pPr lvl="1" eaLnBrk="1" hangingPunct="1">
              <a:buFontTx/>
              <a:buNone/>
            </a:pPr>
            <a:r>
              <a:rPr lang="en-US" smtClean="0"/>
              <a:t>LL grammars are parsed with top-down parsers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LR grammars are parsed with bottom-up parsers.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There are other classifications, if you are interested, see the Scott CS supplement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94116-CDE5-478D-9E82-165F30DC264A}" type="slidenum">
              <a:rPr lang="en-US" smtClean="0">
                <a:solidFill>
                  <a:prstClr val="black"/>
                </a:solidFill>
              </a:rPr>
              <a:pPr/>
              <a:t>109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Pure BNF only allows productions only of the form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1 ::=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2, where 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1 and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smtClean="0"/>
              <a:t>2  are strings of terminal and non-terminal symbols.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EBNF (extended BNF) adds |, *, + from 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BNF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 </a:t>
            </a:r>
            <a:r>
              <a:rPr lang="en-US" smtClean="0">
                <a:solidFill>
                  <a:schemeClr val="accent2"/>
                </a:solidFill>
              </a:rPr>
              <a:t>B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</a:t>
            </a:r>
            <a:endParaRPr lang="en-US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B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 </a:t>
            </a:r>
            <a:r>
              <a:rPr lang="en-US" smtClean="0">
                <a:solidFill>
                  <a:schemeClr val="accent2"/>
                </a:solidFill>
              </a:rPr>
              <a:t>B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B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</a:t>
            </a:r>
            <a:endParaRPr lang="en-US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EBNF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 ::= 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mtClean="0">
                <a:solidFill>
                  <a:schemeClr val="accent2"/>
                </a:solidFill>
              </a:rPr>
              <a:t>*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20D67-636D-4C24-8C0B-6976C2A0275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EBNF Notation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3200400" y="3962400"/>
            <a:ext cx="4267200" cy="609600"/>
          </a:xfrm>
          <a:prstGeom prst="wedgeRoundRectCallout">
            <a:avLst>
              <a:gd name="adj1" fmla="val -62648"/>
              <a:gd name="adj2" fmla="val 112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Recursion </a:t>
            </a:r>
            <a:r>
              <a:rPr lang="en-US" dirty="0"/>
              <a:t>in parser</a:t>
            </a:r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3733800" y="5486400"/>
            <a:ext cx="3200400" cy="457200"/>
          </a:xfrm>
          <a:prstGeom prst="wedgeRoundRectCallout">
            <a:avLst>
              <a:gd name="adj1" fmla="val -69644"/>
              <a:gd name="adj2" fmla="val 527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Iteration in parser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7086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3600" i="1" dirty="0" smtClean="0"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i="1" dirty="0" smtClean="0">
                <a:sym typeface="Symbol" pitchFamily="18" charset="2"/>
              </a:rPr>
              <a:t>factor |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factor</a:t>
            </a:r>
            <a:endParaRPr lang="en-US" sz="2800" dirty="0" smtClean="0"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 smtClean="0">
                <a:sym typeface="Symbol" pitchFamily="18" charset="2"/>
              </a:rPr>
              <a:t>factor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800" dirty="0" smtClean="0">
                <a:sym typeface="Symbol" pitchFamily="18" charset="2"/>
              </a:rPr>
              <a:t> |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800" b="1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|</a:t>
            </a:r>
            <a:r>
              <a:rPr lang="en-US" sz="2800" b="1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800" dirty="0" smtClean="0"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800" dirty="0" smtClean="0">
              <a:sym typeface="Symbol" pitchFamily="18" charset="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800" dirty="0" smtClean="0">
                <a:sym typeface="Symbol" pitchFamily="18" charset="2"/>
              </a:rPr>
              <a:t> are tokens which were defined earlier.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3600" dirty="0" smtClean="0"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2A1B6-A201-448F-8082-9CABDCDDD77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419600"/>
            <a:ext cx="3810000" cy="2332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&lt;token&gt; ::= &lt;identifier&gt; | &lt;num lit&gt; | &lt;op&gt; 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&lt;num  lit&gt; ::= &lt;nonzero digit&gt; &lt;digit&gt;* | </a:t>
            </a:r>
            <a:r>
              <a:rPr lang="en-US" sz="1400" b="1" dirty="0" smtClean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&lt;digit&gt;  ::=  </a:t>
            </a:r>
            <a:r>
              <a:rPr lang="en-US" sz="1400" b="1" dirty="0" smtClean="0">
                <a:solidFill>
                  <a:schemeClr val="accent2"/>
                </a:solidFill>
              </a:rPr>
              <a:t>0</a:t>
            </a:r>
            <a:r>
              <a:rPr lang="en-US" sz="1400" dirty="0" smtClean="0"/>
              <a:t> | &lt;nonzero digit&gt;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&lt;nonzero digit&gt;</a:t>
            </a:r>
            <a:r>
              <a:rPr lang="en-US" sz="1400" b="1" dirty="0" smtClean="0"/>
              <a:t> </a:t>
            </a:r>
            <a:r>
              <a:rPr lang="en-US" sz="1400" dirty="0" smtClean="0"/>
              <a:t>::=</a:t>
            </a:r>
            <a:r>
              <a:rPr lang="en-US" sz="1400" b="1" dirty="0" smtClean="0"/>
              <a:t> 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1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2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3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4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5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6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7</a:t>
            </a:r>
            <a:r>
              <a:rPr lang="en-US" sz="1400" dirty="0" smtClean="0"/>
              <a:t> |</a:t>
            </a:r>
            <a:r>
              <a:rPr lang="en-US" sz="1400" b="1" dirty="0" smtClean="0">
                <a:solidFill>
                  <a:schemeClr val="accent2"/>
                </a:solidFill>
              </a:rPr>
              <a:t> 8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   &lt;identifier start&gt; &lt;identifier part&gt;*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 start&gt; ::=  </a:t>
            </a:r>
            <a:r>
              <a:rPr lang="en-US" sz="1400" b="1" dirty="0" smtClean="0">
                <a:solidFill>
                  <a:schemeClr val="accent2"/>
                </a:solidFill>
              </a:rPr>
              <a:t>A</a:t>
            </a:r>
            <a:r>
              <a:rPr lang="en-US" sz="1400" dirty="0" smtClean="0"/>
              <a:t> .. </a:t>
            </a:r>
            <a:r>
              <a:rPr lang="en-US" sz="1400" b="1" dirty="0" smtClean="0">
                <a:solidFill>
                  <a:schemeClr val="accent2"/>
                </a:solidFill>
              </a:rPr>
              <a:t>Z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a</a:t>
            </a:r>
            <a:r>
              <a:rPr lang="en-US" sz="1400" dirty="0" smtClean="0">
                <a:solidFill>
                  <a:schemeClr val="accent2"/>
                </a:solidFill>
              </a:rPr>
              <a:t>..</a:t>
            </a:r>
            <a:r>
              <a:rPr lang="en-US" sz="1400" b="1" dirty="0" smtClean="0">
                <a:solidFill>
                  <a:schemeClr val="accent2"/>
                </a:solidFill>
              </a:rPr>
              <a:t>z</a:t>
            </a:r>
            <a:r>
              <a:rPr lang="en-US" sz="1400" b="1" dirty="0" smtClean="0"/>
              <a:t>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$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 part&gt;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  &lt;identifier start&gt; | &lt;digit&gt;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&lt;op&gt;</a:t>
            </a:r>
            <a:r>
              <a:rPr lang="en-US" sz="1400" b="1" dirty="0" smtClean="0"/>
              <a:t> </a:t>
            </a:r>
            <a:r>
              <a:rPr lang="en-US" sz="1400" dirty="0" smtClean="0"/>
              <a:t>::=</a:t>
            </a:r>
            <a:r>
              <a:rPr lang="en-US" sz="1400" b="1" dirty="0" smtClean="0"/>
              <a:t>   </a:t>
            </a:r>
            <a:r>
              <a:rPr lang="en-US" sz="1400" b="1" dirty="0" smtClean="0">
                <a:solidFill>
                  <a:schemeClr val="accent2"/>
                </a:solidFill>
              </a:rPr>
              <a:t>+</a:t>
            </a:r>
            <a:r>
              <a:rPr lang="en-US" sz="1400" b="1" dirty="0" smtClean="0"/>
              <a:t> </a:t>
            </a:r>
            <a:r>
              <a:rPr lang="en-US" sz="1400" dirty="0" smtClean="0"/>
              <a:t>|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== </a:t>
            </a:r>
            <a:r>
              <a:rPr lang="en-US" sz="1400" dirty="0" smtClean="0"/>
              <a:t>|</a:t>
            </a:r>
            <a:r>
              <a:rPr lang="en-US" sz="1400" b="1" dirty="0" smtClean="0">
                <a:solidFill>
                  <a:srgbClr val="0099FF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655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>
                <a:sym typeface="Symbol" pitchFamily="18" charset="2"/>
              </a:rPr>
              <a:t>factor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Some expressions: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s + 2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s==3+4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(4+5)==9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(1 * (2+3) == 4) + 5</a:t>
            </a: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hlink"/>
                </a:solidFill>
              </a:rPr>
              <a:t>abc</a:t>
            </a:r>
            <a:r>
              <a:rPr lang="en-US" sz="2400" dirty="0" smtClean="0">
                <a:solidFill>
                  <a:schemeClr val="hlink"/>
                </a:solidFill>
              </a:rPr>
              <a:t> == 34 * 4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E47AC-1136-4622-8BE7-6D78B376C1D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i="1" dirty="0" smtClean="0">
                <a:sym typeface="Symbol" pitchFamily="18" charset="2"/>
              </a:rPr>
              <a:t>factor |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factor</a:t>
            </a: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f</a:t>
            </a:r>
            <a:r>
              <a:rPr lang="en-US" sz="2800" i="1" dirty="0" smtClean="0">
                <a:sym typeface="Symbol" pitchFamily="18" charset="2"/>
              </a:rPr>
              <a:t>actor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|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|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What is ?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36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7E453-00D2-425B-8EFB-F60114AF2D8A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i="1" dirty="0" smtClean="0">
                <a:sym typeface="Symbol" pitchFamily="18" charset="2"/>
              </a:rPr>
              <a:t>factor |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factor</a:t>
            </a: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f</a:t>
            </a:r>
            <a:r>
              <a:rPr lang="en-US" sz="2800" i="1" dirty="0" smtClean="0">
                <a:sym typeface="Symbol" pitchFamily="18" charset="2"/>
              </a:rPr>
              <a:t>actor</a:t>
            </a:r>
            <a:r>
              <a:rPr lang="en-US" sz="2800" dirty="0" smtClean="0">
                <a:sym typeface="Symbol" pitchFamily="18" charset="2"/>
              </a:rPr>
              <a:t> ::=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|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|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i="1" dirty="0" err="1" smtClean="0">
                <a:sym typeface="Symbol" pitchFamily="18" charset="2"/>
              </a:rPr>
              <a:t>expr</a:t>
            </a:r>
            <a:r>
              <a:rPr lang="en-US" sz="2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</a:t>
            </a:r>
            <a:r>
              <a:rPr lang="en-US" sz="2800" dirty="0" smtClean="0"/>
              <a:t> = {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sz="28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36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630EC-286D-4338-9E94-4D98E920F6F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Derivation of expressions</a:t>
            </a:r>
            <a:r>
              <a:rPr lang="en-US" sz="1800" i="1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i="1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x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0023A-6088-44B2-8126-0ADE9220082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34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endParaRPr lang="ru-RU" sz="2400" dirty="0" smtClean="0">
              <a:solidFill>
                <a:schemeClr val="hlink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numlit</a:t>
            </a:r>
            <a:r>
              <a:rPr lang="en-US" sz="2400" dirty="0" smtClean="0">
                <a:solidFill>
                  <a:schemeClr val="hlink"/>
                </a:solidFill>
              </a:rPr>
              <a:t>(34)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57DC6-21A9-416C-932B-57FE8F2A9E3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s+2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66"/>
                </a:solidFill>
              </a:rPr>
              <a:t> 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factor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(s)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(s) op(+) </a:t>
            </a:r>
            <a:r>
              <a:rPr lang="en-US" sz="2400" dirty="0" err="1" smtClean="0">
                <a:solidFill>
                  <a:schemeClr val="hlink"/>
                </a:solidFill>
              </a:rPr>
              <a:t>numlit</a:t>
            </a:r>
            <a:r>
              <a:rPr lang="en-US" sz="2400" dirty="0" smtClean="0">
                <a:solidFill>
                  <a:schemeClr val="hlink"/>
                </a:solidFill>
              </a:rPr>
              <a:t>(2)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AF3C8-BF85-40B6-AD17-BBE7BB18EF9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44023-60A8-441B-874A-44DE5B7672C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609600"/>
            <a:ext cx="83058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Left as exercise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s==3+4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(4+5)==9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(1 * (2+3) == 4) + 5</a:t>
            </a: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hlink"/>
                </a:solidFill>
              </a:rPr>
              <a:t>abc</a:t>
            </a:r>
            <a:r>
              <a:rPr lang="en-US" sz="2400" dirty="0" smtClean="0">
                <a:solidFill>
                  <a:schemeClr val="hlink"/>
                </a:solidFill>
              </a:rPr>
              <a:t> == 34 * 4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of Scott Chapter 2</a:t>
            </a:r>
          </a:p>
          <a:p>
            <a:pPr lvl="1"/>
            <a:r>
              <a:rPr lang="en-US" dirty="0" smtClean="0"/>
              <a:t>Including section </a:t>
            </a:r>
            <a:r>
              <a:rPr lang="en-US" dirty="0" smtClean="0"/>
              <a:t>2.3.5 </a:t>
            </a:r>
            <a:r>
              <a:rPr lang="en-US" dirty="0" smtClean="0"/>
              <a:t>on the </a:t>
            </a:r>
            <a:r>
              <a:rPr lang="en-US" dirty="0" smtClean="0"/>
              <a:t>online </a:t>
            </a:r>
            <a:r>
              <a:rPr lang="en-US" dirty="0" smtClean="0"/>
              <a:t>supplement</a:t>
            </a:r>
          </a:p>
          <a:p>
            <a:pPr lvl="1"/>
            <a:r>
              <a:rPr lang="en-US" dirty="0" smtClean="0"/>
              <a:t>But you may </a:t>
            </a:r>
            <a:r>
              <a:rPr lang="en-US" dirty="0" smtClean="0"/>
              <a:t>skim </a:t>
            </a:r>
            <a:r>
              <a:rPr lang="en-US" dirty="0" smtClean="0"/>
              <a:t>2.3.3 Bottom-Up Parsing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90088-D2EE-4025-92FD-CCBDA3FD17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sz="2800" dirty="0" smtClean="0"/>
              <a:t>The rule α</a:t>
            </a:r>
            <a:r>
              <a:rPr lang="en-US" sz="2800" dirty="0" smtClean="0">
                <a:solidFill>
                  <a:schemeClr val="hlink"/>
                </a:solidFill>
              </a:rPr>
              <a:t>A</a:t>
            </a:r>
            <a:r>
              <a:rPr lang="en-US" sz="2800" dirty="0" smtClean="0"/>
              <a:t>β ::= α</a:t>
            </a:r>
            <a:r>
              <a:rPr lang="en-US" sz="2800" dirty="0" smtClean="0">
                <a:solidFill>
                  <a:schemeClr val="hlink"/>
                </a:solidFill>
              </a:rPr>
              <a:t>σ</a:t>
            </a:r>
            <a:r>
              <a:rPr lang="en-US" sz="2800" dirty="0" smtClean="0"/>
              <a:t>β</a:t>
            </a:r>
            <a:r>
              <a:rPr lang="en-US" sz="3200" dirty="0" smtClean="0"/>
              <a:t>	</a:t>
            </a:r>
          </a:p>
          <a:p>
            <a:pPr lvl="2" eaLnBrk="1" hangingPunct="1"/>
            <a:r>
              <a:rPr lang="en-US" sz="2000" dirty="0" smtClean="0"/>
              <a:t>only allows A to be replaced by σ  when it appears between α and β.  </a:t>
            </a:r>
          </a:p>
          <a:p>
            <a:pPr lvl="2" eaLnBrk="1" hangingPunct="1"/>
            <a:r>
              <a:rPr lang="en-US" sz="2000" dirty="0" smtClean="0"/>
              <a:t>contextual constraint on the substitution of A makes this grammar NOT context-free.</a:t>
            </a:r>
          </a:p>
          <a:p>
            <a:pPr marL="630936" lvl="2" indent="0" eaLnBrk="1" hangingPunct="1">
              <a:buNone/>
            </a:pPr>
            <a:endParaRPr lang="en-US" sz="2000" dirty="0" smtClean="0"/>
          </a:p>
          <a:p>
            <a:pPr lvl="1" eaLnBrk="1" hangingPunct="1"/>
            <a:r>
              <a:rPr lang="en-US" sz="2800" dirty="0" smtClean="0"/>
              <a:t>vs a context-free grammar, where</a:t>
            </a:r>
          </a:p>
          <a:p>
            <a:pPr lvl="2" eaLnBrk="1" hangingPunct="1"/>
            <a:r>
              <a:rPr lang="en-US" sz="2000" dirty="0" smtClean="0"/>
              <a:t>all the productions have the form A ::= .....  with a single non-terminal on the left side.  </a:t>
            </a:r>
          </a:p>
          <a:p>
            <a:pPr lvl="2" eaLnBrk="1" hangingPunct="1"/>
            <a:r>
              <a:rPr lang="en-US" sz="2000" dirty="0" smtClean="0"/>
              <a:t>This allows A to be replaced anywhere it appears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1D904-936D-4AF5-A757-5CC6ABCD42E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Non-context free grammars</a:t>
            </a:r>
            <a:r>
              <a:rPr lang="en-US" sz="4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600" dirty="0" smtClean="0"/>
              <a:t>Programming languages are NOT context free.</a:t>
            </a:r>
          </a:p>
          <a:p>
            <a:pPr lvl="1"/>
            <a:r>
              <a:rPr lang="en-US" sz="3200" dirty="0" smtClean="0"/>
              <a:t>But we use context-free grammars anyway</a:t>
            </a:r>
          </a:p>
          <a:p>
            <a:pPr lvl="1"/>
            <a:endParaRPr lang="en-US" sz="3200" dirty="0"/>
          </a:p>
          <a:p>
            <a:pPr marL="393192" lvl="1" indent="0">
              <a:buNone/>
            </a:pPr>
            <a:endParaRPr lang="en-US" sz="3200" dirty="0" smtClean="0"/>
          </a:p>
          <a:p>
            <a:pPr lvl="1" eaLnBrk="1" hangingPunct="1"/>
            <a:r>
              <a:rPr lang="en-US" dirty="0" smtClean="0"/>
              <a:t>A context-free description of the grammar is a useful starting point for implementation of translators.  </a:t>
            </a:r>
          </a:p>
          <a:p>
            <a:pPr marL="393192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The context constraints are specified and checked using different techniques.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A6AA5-1D82-4B56-8E8B-CA4F16380E0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accent2"/>
                </a:solidFill>
              </a:rPr>
              <a:t>Grammars</a:t>
            </a:r>
            <a:r>
              <a:rPr lang="en-US" sz="3200" dirty="0" smtClean="0"/>
              <a:t> give rules for </a:t>
            </a:r>
            <a:r>
              <a:rPr lang="en-US" sz="3200" dirty="0" smtClean="0">
                <a:solidFill>
                  <a:schemeClr val="hlink"/>
                </a:solidFill>
              </a:rPr>
              <a:t>generating</a:t>
            </a:r>
            <a:r>
              <a:rPr lang="en-US" sz="3200" dirty="0" smtClean="0"/>
              <a:t> sentences in a language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accent2"/>
                </a:solidFill>
              </a:rPr>
              <a:t>Parsing </a:t>
            </a:r>
            <a:r>
              <a:rPr lang="en-US" sz="3200" dirty="0" smtClean="0"/>
              <a:t>is the process of </a:t>
            </a:r>
            <a:r>
              <a:rPr lang="en-US" sz="3200" dirty="0" smtClean="0">
                <a:solidFill>
                  <a:schemeClr val="hlink"/>
                </a:solidFill>
              </a:rPr>
              <a:t>recognizing</a:t>
            </a:r>
            <a:r>
              <a:rPr lang="en-US" sz="3200" dirty="0" smtClean="0">
                <a:solidFill>
                  <a:srgbClr val="FF6600"/>
                </a:solidFill>
              </a:rPr>
              <a:t> </a:t>
            </a:r>
            <a:r>
              <a:rPr lang="en-US" sz="3200" dirty="0" smtClean="0"/>
              <a:t>the language (and determining its structure)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accent2"/>
                </a:solidFill>
              </a:rPr>
              <a:t>Parse trees</a:t>
            </a:r>
            <a:r>
              <a:rPr lang="en-US" sz="3200" dirty="0" smtClean="0"/>
              <a:t> are a way of </a:t>
            </a:r>
            <a:r>
              <a:rPr lang="en-US" sz="3200" dirty="0" smtClean="0">
                <a:solidFill>
                  <a:schemeClr val="hlink"/>
                </a:solidFill>
              </a:rPr>
              <a:t>representing the structure</a:t>
            </a:r>
            <a:r>
              <a:rPr lang="en-US" sz="3200" dirty="0" smtClean="0"/>
              <a:t> of a sentence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/>
              <a:t>start symbol at the root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/>
              <a:t>non-terminals at interior nodes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/>
              <a:t>terminals as leaves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D6F96-A9C8-44A2-A1C0-29E7D266F36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Sentence </a:t>
            </a:r>
            <a:r>
              <a:rPr lang="en-US" dirty="0" smtClean="0">
                <a:solidFill>
                  <a:schemeClr val="accent2"/>
                </a:solidFill>
              </a:rPr>
              <a:t>()()</a:t>
            </a:r>
            <a:r>
              <a:rPr lang="en-US" dirty="0" smtClean="0"/>
              <a:t> from grammar S ::=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S | </a:t>
            </a:r>
            <a:r>
              <a:rPr lang="en-US" dirty="0" smtClean="0">
                <a:solidFill>
                  <a:schemeClr val="accent2"/>
                </a:solidFill>
              </a:rPr>
              <a:t>ε</a:t>
            </a:r>
            <a:r>
              <a:rPr lang="en-US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2B046-ED1C-48C8-8758-43D8C78AE60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parse tree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3048000"/>
            <a:ext cx="4610100" cy="3429000"/>
            <a:chOff x="2705100" y="3048000"/>
            <a:chExt cx="3592513" cy="2166938"/>
          </a:xfrm>
        </p:grpSpPr>
        <p:sp>
          <p:nvSpPr>
            <p:cNvPr id="23557" name="Text Box 45"/>
            <p:cNvSpPr txBox="1">
              <a:spLocks noChangeArrowheads="1"/>
            </p:cNvSpPr>
            <p:nvPr/>
          </p:nvSpPr>
          <p:spPr bwMode="auto">
            <a:xfrm>
              <a:off x="2705100" y="3733800"/>
              <a:ext cx="2286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23558" name="Text Box 46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2286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3559" name="Text Box 47"/>
            <p:cNvSpPr txBox="1">
              <a:spLocks noChangeArrowheads="1"/>
            </p:cNvSpPr>
            <p:nvPr/>
          </p:nvSpPr>
          <p:spPr bwMode="auto">
            <a:xfrm>
              <a:off x="3048000" y="3733800"/>
              <a:ext cx="3429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S</a:t>
              </a:r>
            </a:p>
            <a:p>
              <a:r>
                <a:rPr lang="en-US" sz="1200">
                  <a:latin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23560" name="Text Box 48"/>
            <p:cNvSpPr txBox="1">
              <a:spLocks noChangeArrowheads="1"/>
            </p:cNvSpPr>
            <p:nvPr/>
          </p:nvSpPr>
          <p:spPr bwMode="auto">
            <a:xfrm>
              <a:off x="4076700" y="3746500"/>
              <a:ext cx="3429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S</a:t>
              </a:r>
            </a:p>
            <a:p>
              <a:r>
                <a:rPr lang="en-US" sz="1200">
                  <a:latin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23561" name="Text Box 49"/>
            <p:cNvSpPr txBox="1">
              <a:spLocks noChangeArrowheads="1"/>
            </p:cNvSpPr>
            <p:nvPr/>
          </p:nvSpPr>
          <p:spPr bwMode="auto">
            <a:xfrm>
              <a:off x="3619500" y="3048000"/>
              <a:ext cx="3429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S</a:t>
              </a:r>
            </a:p>
            <a:p>
              <a:r>
                <a:rPr lang="en-US" sz="1200">
                  <a:latin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23562" name="Text Box 50"/>
            <p:cNvSpPr txBox="1">
              <a:spLocks noChangeArrowheads="1"/>
            </p:cNvSpPr>
            <p:nvPr/>
          </p:nvSpPr>
          <p:spPr bwMode="auto">
            <a:xfrm>
              <a:off x="3048000" y="4305300"/>
              <a:ext cx="257175" cy="284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</a:rPr>
                <a:t>ε</a:t>
              </a:r>
              <a:endParaRPr lang="en-US" dirty="0"/>
            </a:p>
          </p:txBody>
        </p:sp>
        <p:sp>
          <p:nvSpPr>
            <p:cNvPr id="23563" name="Text Box 51"/>
            <p:cNvSpPr txBox="1">
              <a:spLocks noChangeArrowheads="1"/>
            </p:cNvSpPr>
            <p:nvPr/>
          </p:nvSpPr>
          <p:spPr bwMode="auto">
            <a:xfrm>
              <a:off x="4076700" y="4305300"/>
              <a:ext cx="3429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23564" name="Line 52"/>
            <p:cNvSpPr>
              <a:spLocks noChangeShapeType="1"/>
            </p:cNvSpPr>
            <p:nvPr/>
          </p:nvSpPr>
          <p:spPr bwMode="auto">
            <a:xfrm flipH="1">
              <a:off x="2933700" y="3390900"/>
              <a:ext cx="685800" cy="331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53"/>
            <p:cNvSpPr>
              <a:spLocks noChangeShapeType="1"/>
            </p:cNvSpPr>
            <p:nvPr/>
          </p:nvSpPr>
          <p:spPr bwMode="auto">
            <a:xfrm flipH="1">
              <a:off x="3162300" y="3390900"/>
              <a:ext cx="571500" cy="331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54"/>
            <p:cNvSpPr>
              <a:spLocks noChangeShapeType="1"/>
            </p:cNvSpPr>
            <p:nvPr/>
          </p:nvSpPr>
          <p:spPr bwMode="auto">
            <a:xfrm flipH="1">
              <a:off x="3619500" y="3390900"/>
              <a:ext cx="228600" cy="331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55"/>
            <p:cNvSpPr>
              <a:spLocks noChangeShapeType="1"/>
            </p:cNvSpPr>
            <p:nvPr/>
          </p:nvSpPr>
          <p:spPr bwMode="auto">
            <a:xfrm>
              <a:off x="3848100" y="3390900"/>
              <a:ext cx="342900" cy="331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56"/>
            <p:cNvSpPr>
              <a:spLocks noChangeShapeType="1"/>
            </p:cNvSpPr>
            <p:nvPr/>
          </p:nvSpPr>
          <p:spPr bwMode="auto">
            <a:xfrm>
              <a:off x="3162300" y="4076700"/>
              <a:ext cx="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191000" y="4076700"/>
              <a:ext cx="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58"/>
            <p:cNvSpPr>
              <a:spLocks noChangeShapeType="1"/>
            </p:cNvSpPr>
            <p:nvPr/>
          </p:nvSpPr>
          <p:spPr bwMode="auto">
            <a:xfrm>
              <a:off x="4305300" y="4089400"/>
              <a:ext cx="68580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59"/>
            <p:cNvSpPr>
              <a:spLocks noChangeShapeType="1"/>
            </p:cNvSpPr>
            <p:nvPr/>
          </p:nvSpPr>
          <p:spPr bwMode="auto">
            <a:xfrm>
              <a:off x="4419600" y="4089400"/>
              <a:ext cx="114300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60"/>
            <p:cNvSpPr>
              <a:spLocks noChangeShapeType="1"/>
            </p:cNvSpPr>
            <p:nvPr/>
          </p:nvSpPr>
          <p:spPr bwMode="auto">
            <a:xfrm>
              <a:off x="4876800" y="4660900"/>
              <a:ext cx="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Text Box 61"/>
            <p:cNvSpPr txBox="1">
              <a:spLocks noChangeArrowheads="1"/>
            </p:cNvSpPr>
            <p:nvPr/>
          </p:nvSpPr>
          <p:spPr bwMode="auto">
            <a:xfrm>
              <a:off x="4762500" y="4889500"/>
              <a:ext cx="342900" cy="325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ε</a:t>
              </a:r>
              <a:endParaRPr lang="en-US"/>
            </a:p>
          </p:txBody>
        </p:sp>
        <p:sp>
          <p:nvSpPr>
            <p:cNvPr id="23574" name="Text Box 62"/>
            <p:cNvSpPr txBox="1">
              <a:spLocks noChangeArrowheads="1"/>
            </p:cNvSpPr>
            <p:nvPr/>
          </p:nvSpPr>
          <p:spPr bwMode="auto">
            <a:xfrm>
              <a:off x="4648200" y="4318000"/>
              <a:ext cx="4572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23575" name="Text Box 63"/>
            <p:cNvSpPr txBox="1">
              <a:spLocks noChangeArrowheads="1"/>
            </p:cNvSpPr>
            <p:nvPr/>
          </p:nvSpPr>
          <p:spPr bwMode="auto">
            <a:xfrm>
              <a:off x="5448300" y="4318000"/>
              <a:ext cx="342900" cy="331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3576" name="Text Box 64"/>
            <p:cNvSpPr txBox="1">
              <a:spLocks noChangeArrowheads="1"/>
            </p:cNvSpPr>
            <p:nvPr/>
          </p:nvSpPr>
          <p:spPr bwMode="auto">
            <a:xfrm>
              <a:off x="6019800" y="4300538"/>
              <a:ext cx="277813" cy="28416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23577" name="Line 65"/>
            <p:cNvSpPr>
              <a:spLocks noChangeShapeType="1"/>
            </p:cNvSpPr>
            <p:nvPr/>
          </p:nvSpPr>
          <p:spPr bwMode="auto">
            <a:xfrm>
              <a:off x="4419600" y="3957638"/>
              <a:ext cx="17145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78" name="Text Box 66"/>
            <p:cNvSpPr txBox="1">
              <a:spLocks noChangeArrowheads="1"/>
            </p:cNvSpPr>
            <p:nvPr/>
          </p:nvSpPr>
          <p:spPr bwMode="auto">
            <a:xfrm>
              <a:off x="6019800" y="4872038"/>
              <a:ext cx="228600" cy="28416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ε</a:t>
              </a:r>
              <a:endParaRPr lang="en-US"/>
            </a:p>
          </p:txBody>
        </p:sp>
        <p:sp>
          <p:nvSpPr>
            <p:cNvPr id="23579" name="Line 67"/>
            <p:cNvSpPr>
              <a:spLocks noChangeShapeType="1"/>
            </p:cNvSpPr>
            <p:nvPr/>
          </p:nvSpPr>
          <p:spPr bwMode="auto">
            <a:xfrm>
              <a:off x="6134100" y="4529138"/>
              <a:ext cx="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i="1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x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0023A-6088-44B2-8126-0ADE9220082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parse tree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91200" y="3126432"/>
            <a:ext cx="1371600" cy="2290465"/>
            <a:chOff x="4038600" y="2819400"/>
            <a:chExt cx="1371600" cy="2290465"/>
          </a:xfrm>
        </p:grpSpPr>
        <p:sp>
          <p:nvSpPr>
            <p:cNvPr id="7" name="TextBox 6"/>
            <p:cNvSpPr txBox="1"/>
            <p:nvPr/>
          </p:nvSpPr>
          <p:spPr>
            <a:xfrm>
              <a:off x="4114800" y="3733800"/>
              <a:ext cx="11430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38600" y="2819400"/>
              <a:ext cx="8382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expr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95800" y="32766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495800" y="41910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14800" y="4648200"/>
              <a:ext cx="12954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ident</a:t>
              </a:r>
              <a:r>
                <a:rPr lang="en-US" dirty="0" smtClean="0">
                  <a:solidFill>
                    <a:srgbClr val="FF0000"/>
                  </a:solidFill>
                </a:rPr>
                <a:t>(x)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ym typeface="Symbol" pitchFamily="18" charset="2"/>
              </a:rPr>
              <a:t>factor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34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endParaRPr lang="ru-RU" sz="2400" dirty="0" smtClean="0">
              <a:solidFill>
                <a:schemeClr val="hlink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numlit</a:t>
            </a:r>
            <a:r>
              <a:rPr lang="en-US" sz="2400" dirty="0" smtClean="0">
                <a:solidFill>
                  <a:schemeClr val="hlink"/>
                </a:solidFill>
              </a:rPr>
              <a:t>(34)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57DC6-21A9-416C-932B-57FE8F2A9E3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parse tree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72200" y="2971800"/>
            <a:ext cx="1828800" cy="2366665"/>
            <a:chOff x="3962400" y="2514600"/>
            <a:chExt cx="1828800" cy="2366665"/>
          </a:xfrm>
        </p:grpSpPr>
        <p:sp>
          <p:nvSpPr>
            <p:cNvPr id="4" name="TextBox 3"/>
            <p:cNvSpPr txBox="1"/>
            <p:nvPr/>
          </p:nvSpPr>
          <p:spPr>
            <a:xfrm>
              <a:off x="3962400" y="2514600"/>
              <a:ext cx="8382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expr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8600" y="3429000"/>
              <a:ext cx="10668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4419600"/>
              <a:ext cx="16764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numlit</a:t>
              </a:r>
              <a:r>
                <a:rPr lang="en-US" dirty="0" smtClean="0">
                  <a:solidFill>
                    <a:srgbClr val="FF0000"/>
                  </a:solidFill>
                </a:rPr>
                <a:t>(34)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>
              <a:off x="4381500" y="2971800"/>
              <a:ext cx="381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419600" y="3886200"/>
              <a:ext cx="7620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99661" y="143271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i="1" dirty="0" smtClean="0">
                <a:sym typeface="Symbol" pitchFamily="18" charset="2"/>
              </a:rPr>
              <a:t>factor |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factor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ym typeface="Symbol" pitchFamily="18" charset="2"/>
              </a:rPr>
              <a:t>factor</a:t>
            </a:r>
            <a:r>
              <a:rPr lang="en-US" sz="2400" dirty="0" smtClean="0">
                <a:sym typeface="Symbol" pitchFamily="18" charset="2"/>
              </a:rPr>
              <a:t> ::=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ident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sym typeface="Symbol" pitchFamily="18" charset="2"/>
              </a:rPr>
              <a:t>numlit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|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expr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s+2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066"/>
                </a:solidFill>
              </a:rPr>
              <a:t> 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expr</a:t>
            </a:r>
            <a:r>
              <a:rPr lang="en-US" sz="2400" dirty="0" smtClean="0">
                <a:solidFill>
                  <a:schemeClr val="hlink"/>
                </a:solidFill>
              </a:rPr>
              <a:t>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factor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(s) op(+) factor </a:t>
            </a:r>
            <a:r>
              <a:rPr lang="en-US" sz="2400" dirty="0" smtClean="0">
                <a:solidFill>
                  <a:schemeClr val="hlink"/>
                </a:solidFill>
                <a:cs typeface="Arial" charset="0"/>
              </a:rPr>
              <a:t>→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ident</a:t>
            </a:r>
            <a:r>
              <a:rPr lang="en-US" sz="2400" dirty="0" smtClean="0">
                <a:solidFill>
                  <a:schemeClr val="hlink"/>
                </a:solidFill>
              </a:rPr>
              <a:t>(s) op(+) </a:t>
            </a:r>
            <a:r>
              <a:rPr lang="en-US" sz="2400" dirty="0" err="1" smtClean="0">
                <a:solidFill>
                  <a:schemeClr val="hlink"/>
                </a:solidFill>
              </a:rPr>
              <a:t>numlit</a:t>
            </a:r>
            <a:r>
              <a:rPr lang="en-US" sz="2400" dirty="0" smtClean="0">
                <a:solidFill>
                  <a:schemeClr val="hlink"/>
                </a:solidFill>
              </a:rPr>
              <a:t>(2)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AF3C8-BF85-40B6-AD17-BBE7BB18EF9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Parse tree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4900" y="3126432"/>
            <a:ext cx="4038600" cy="3509665"/>
            <a:chOff x="4953000" y="1828800"/>
            <a:chExt cx="4038600" cy="3509665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1828800"/>
              <a:ext cx="8382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86400" y="2895600"/>
              <a:ext cx="8382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expr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9400" y="2895600"/>
              <a:ext cx="9906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op (+)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72400" y="2895600"/>
              <a:ext cx="10668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4038600"/>
              <a:ext cx="9906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4876800"/>
              <a:ext cx="1219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ident</a:t>
              </a:r>
              <a:r>
                <a:rPr lang="en-US" dirty="0" smtClean="0">
                  <a:solidFill>
                    <a:srgbClr val="FF0000"/>
                  </a:solidFill>
                </a:rPr>
                <a:t>(s)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3886200"/>
              <a:ext cx="13716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numlit</a:t>
              </a:r>
              <a:r>
                <a:rPr lang="en-US" dirty="0" smtClean="0">
                  <a:solidFill>
                    <a:srgbClr val="FF0000"/>
                  </a:solidFill>
                </a:rPr>
                <a:t>(2)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5" idx="0"/>
            </p:cNvCxnSpPr>
            <p:nvPr/>
          </p:nvCxnSpPr>
          <p:spPr>
            <a:xfrm flipH="1">
              <a:off x="5905500" y="2286000"/>
              <a:ext cx="2286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48400" y="2286000"/>
              <a:ext cx="6858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400800" y="2286000"/>
              <a:ext cx="16764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 flipH="1">
              <a:off x="5600700" y="3352800"/>
              <a:ext cx="1905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0"/>
            </p:cNvCxnSpPr>
            <p:nvPr/>
          </p:nvCxnSpPr>
          <p:spPr>
            <a:xfrm>
              <a:off x="5562600" y="44958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0" idx="0"/>
            </p:cNvCxnSpPr>
            <p:nvPr/>
          </p:nvCxnSpPr>
          <p:spPr>
            <a:xfrm>
              <a:off x="8229600" y="3352800"/>
              <a:ext cx="7620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Admits more than one parse tree for a sentence</a:t>
            </a:r>
            <a:r>
              <a:rPr lang="en-US" b="1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dirty="0" err="1" smtClean="0"/>
              <a:t>stmt</a:t>
            </a:r>
            <a:r>
              <a:rPr lang="en-US" dirty="0" smtClean="0"/>
              <a:t> ::= </a:t>
            </a:r>
            <a:r>
              <a:rPr lang="en-US" i="1" dirty="0" err="1" smtClean="0"/>
              <a:t>if_stmt</a:t>
            </a:r>
            <a:r>
              <a:rPr lang="en-US" dirty="0" smtClean="0"/>
              <a:t> | (other non-if statements).....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dirty="0" err="1" smtClean="0"/>
              <a:t>if_stmt</a:t>
            </a:r>
            <a:r>
              <a:rPr lang="en-US" dirty="0" smtClean="0"/>
              <a:t> ::= </a:t>
            </a:r>
            <a:r>
              <a:rPr lang="en-US" dirty="0" smtClean="0">
                <a:solidFill>
                  <a:schemeClr val="accent2"/>
                </a:solidFill>
              </a:rPr>
              <a:t>if </a:t>
            </a:r>
            <a:r>
              <a:rPr lang="en-US" i="1" dirty="0" err="1" smtClean="0"/>
              <a:t>boolean_expr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dirty="0" err="1" smtClean="0"/>
              <a:t>if_stmt</a:t>
            </a:r>
            <a:r>
              <a:rPr lang="en-US" dirty="0" smtClean="0"/>
              <a:t> ::=</a:t>
            </a:r>
            <a:r>
              <a:rPr lang="en-US" dirty="0" smtClean="0">
                <a:solidFill>
                  <a:schemeClr val="accent2"/>
                </a:solidFill>
              </a:rPr>
              <a:t> if</a:t>
            </a:r>
            <a:r>
              <a:rPr lang="en-US" b="1" dirty="0" smtClean="0"/>
              <a:t> </a:t>
            </a:r>
            <a:r>
              <a:rPr lang="en-US" i="1" dirty="0" err="1" smtClean="0"/>
              <a:t>boolean_expr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i="1" dirty="0" err="1" smtClean="0"/>
              <a:t>stmt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if b1 then if b2 then s1 else s2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462AC-0AA6-4DAA-9887-27A68C2A502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Grammars</a:t>
            </a:r>
            <a:endParaRPr lang="en-US" dirty="0"/>
          </a:p>
        </p:txBody>
      </p:sp>
      <p:grpSp>
        <p:nvGrpSpPr>
          <p:cNvPr id="24580" name="Group 22"/>
          <p:cNvGrpSpPr>
            <a:grpSpLocks/>
          </p:cNvGrpSpPr>
          <p:nvPr/>
        </p:nvGrpSpPr>
        <p:grpSpPr bwMode="auto">
          <a:xfrm>
            <a:off x="2688055" y="4566469"/>
            <a:ext cx="2000250" cy="1943100"/>
            <a:chOff x="3277" y="5683"/>
            <a:chExt cx="2626" cy="2623"/>
          </a:xfrm>
        </p:grpSpPr>
        <p:sp>
          <p:nvSpPr>
            <p:cNvPr id="24589" name="Text Box 23"/>
            <p:cNvSpPr txBox="1">
              <a:spLocks noChangeArrowheads="1"/>
            </p:cNvSpPr>
            <p:nvPr/>
          </p:nvSpPr>
          <p:spPr bwMode="auto">
            <a:xfrm>
              <a:off x="3727" y="5683"/>
              <a:ext cx="888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i="1">
                  <a:latin typeface="Times New Roman" pitchFamily="18" charset="0"/>
                </a:rPr>
                <a:t>if_stmt</a:t>
              </a:r>
              <a:endParaRPr lang="en-US"/>
            </a:p>
          </p:txBody>
        </p:sp>
        <p:sp>
          <p:nvSpPr>
            <p:cNvPr id="24590" name="Text Box 24"/>
            <p:cNvSpPr txBox="1">
              <a:spLocks noChangeArrowheads="1"/>
            </p:cNvSpPr>
            <p:nvPr/>
          </p:nvSpPr>
          <p:spPr bwMode="auto">
            <a:xfrm>
              <a:off x="3277" y="6454"/>
              <a:ext cx="2626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 dirty="0" smtClean="0">
                  <a:solidFill>
                    <a:schemeClr val="accent2"/>
                  </a:solidFill>
                  <a:latin typeface="Times New Roman" pitchFamily="18" charset="0"/>
                </a:rPr>
                <a:t>b1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then</a:t>
              </a:r>
              <a:r>
                <a:rPr lang="en-US" sz="1200" dirty="0">
                  <a:latin typeface="Times New Roman" pitchFamily="18" charset="0"/>
                </a:rPr>
                <a:t> </a:t>
              </a:r>
              <a:r>
                <a:rPr lang="en-US" sz="1200" i="1" dirty="0" err="1">
                  <a:latin typeface="Times New Roman" pitchFamily="18" charset="0"/>
                </a:rPr>
                <a:t>stmt</a:t>
              </a:r>
              <a:endParaRPr lang="en-US" dirty="0"/>
            </a:p>
          </p:txBody>
        </p:sp>
        <p:sp>
          <p:nvSpPr>
            <p:cNvPr id="24591" name="Text Box 25"/>
            <p:cNvSpPr txBox="1">
              <a:spLocks noChangeArrowheads="1"/>
            </p:cNvSpPr>
            <p:nvPr/>
          </p:nvSpPr>
          <p:spPr bwMode="auto">
            <a:xfrm>
              <a:off x="3427" y="7226"/>
              <a:ext cx="2476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 dirty="0">
                  <a:solidFill>
                    <a:schemeClr val="accent2"/>
                  </a:solidFill>
                  <a:latin typeface="Times New Roman" pitchFamily="18" charset="0"/>
                </a:rPr>
                <a:t>b2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 then</a:t>
              </a:r>
              <a:r>
                <a:rPr lang="en-US" sz="1200" dirty="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 i="1" dirty="0" err="1">
                  <a:latin typeface="Times New Roman" pitchFamily="18" charset="0"/>
                </a:rPr>
                <a:t>stmt</a:t>
              </a:r>
              <a:r>
                <a:rPr lang="en-US" sz="1200" dirty="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r>
                <a:rPr lang="en-US" sz="1200" dirty="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 i="1" dirty="0" err="1">
                  <a:latin typeface="Times New Roman" pitchFamily="18" charset="0"/>
                </a:rPr>
                <a:t>stmt</a:t>
              </a:r>
              <a:endParaRPr lang="en-US" dirty="0"/>
            </a:p>
          </p:txBody>
        </p:sp>
        <p:sp>
          <p:nvSpPr>
            <p:cNvPr id="24592" name="Text Box 26"/>
            <p:cNvSpPr txBox="1">
              <a:spLocks noChangeArrowheads="1"/>
            </p:cNvSpPr>
            <p:nvPr/>
          </p:nvSpPr>
          <p:spPr bwMode="auto">
            <a:xfrm>
              <a:off x="4477" y="7946"/>
              <a:ext cx="4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593" name="Text Box 27"/>
            <p:cNvSpPr txBox="1">
              <a:spLocks noChangeArrowheads="1"/>
            </p:cNvSpPr>
            <p:nvPr/>
          </p:nvSpPr>
          <p:spPr bwMode="auto">
            <a:xfrm>
              <a:off x="5377" y="7946"/>
              <a:ext cx="4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594" name="Line 28"/>
            <p:cNvSpPr>
              <a:spLocks noChangeShapeType="1"/>
            </p:cNvSpPr>
            <p:nvPr/>
          </p:nvSpPr>
          <p:spPr bwMode="auto">
            <a:xfrm>
              <a:off x="4027" y="6146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5" name="Line 29"/>
            <p:cNvSpPr>
              <a:spLocks noChangeShapeType="1"/>
            </p:cNvSpPr>
            <p:nvPr/>
          </p:nvSpPr>
          <p:spPr bwMode="auto">
            <a:xfrm>
              <a:off x="4477" y="6917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6" name="Line 30"/>
            <p:cNvSpPr>
              <a:spLocks noChangeShapeType="1"/>
            </p:cNvSpPr>
            <p:nvPr/>
          </p:nvSpPr>
          <p:spPr bwMode="auto">
            <a:xfrm>
              <a:off x="4627" y="7689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7" name="Line 31"/>
            <p:cNvSpPr>
              <a:spLocks noChangeShapeType="1"/>
            </p:cNvSpPr>
            <p:nvPr/>
          </p:nvSpPr>
          <p:spPr bwMode="auto">
            <a:xfrm>
              <a:off x="5527" y="7689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81" name="Group 32"/>
          <p:cNvGrpSpPr>
            <a:grpSpLocks/>
          </p:cNvGrpSpPr>
          <p:nvPr/>
        </p:nvGrpSpPr>
        <p:grpSpPr bwMode="auto">
          <a:xfrm>
            <a:off x="6357987" y="4647090"/>
            <a:ext cx="1836738" cy="1485900"/>
            <a:chOff x="4027" y="5878"/>
            <a:chExt cx="2411" cy="2006"/>
          </a:xfrm>
        </p:grpSpPr>
        <p:sp>
          <p:nvSpPr>
            <p:cNvPr id="24582" name="Text Box 33"/>
            <p:cNvSpPr txBox="1">
              <a:spLocks noChangeArrowheads="1"/>
            </p:cNvSpPr>
            <p:nvPr/>
          </p:nvSpPr>
          <p:spPr bwMode="auto">
            <a:xfrm>
              <a:off x="4927" y="5878"/>
              <a:ext cx="849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i="1">
                  <a:latin typeface="Times New Roman" pitchFamily="18" charset="0"/>
                </a:rPr>
                <a:t>if-stmt</a:t>
              </a:r>
              <a:endParaRPr lang="en-US"/>
            </a:p>
          </p:txBody>
        </p:sp>
        <p:sp>
          <p:nvSpPr>
            <p:cNvPr id="24583" name="Text Box 34"/>
            <p:cNvSpPr txBox="1">
              <a:spLocks noChangeArrowheads="1"/>
            </p:cNvSpPr>
            <p:nvPr/>
          </p:nvSpPr>
          <p:spPr bwMode="auto">
            <a:xfrm>
              <a:off x="4027" y="6649"/>
              <a:ext cx="2411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b1 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then</a:t>
              </a:r>
              <a:r>
                <a:rPr lang="en-US" sz="1200">
                  <a:latin typeface="Times New Roman" pitchFamily="18" charset="0"/>
                </a:rPr>
                <a:t> </a:t>
              </a:r>
              <a:r>
                <a:rPr lang="en-US" sz="1200" i="1">
                  <a:latin typeface="Times New Roman" pitchFamily="18" charset="0"/>
                </a:rPr>
                <a:t>stmt</a:t>
              </a:r>
              <a:r>
                <a:rPr lang="en-US" sz="1200">
                  <a:latin typeface="Times New Roman" pitchFamily="18" charset="0"/>
                </a:rPr>
                <a:t> 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r>
                <a:rPr lang="en-US" sz="1200">
                  <a:latin typeface="Times New Roman" pitchFamily="18" charset="0"/>
                </a:rPr>
                <a:t> </a:t>
              </a:r>
              <a:r>
                <a:rPr lang="en-US" sz="1200" i="1">
                  <a:latin typeface="Times New Roman" pitchFamily="18" charset="0"/>
                </a:rPr>
                <a:t>smt</a:t>
              </a:r>
              <a:endParaRPr lang="en-US"/>
            </a:p>
          </p:txBody>
        </p:sp>
        <p:sp>
          <p:nvSpPr>
            <p:cNvPr id="24584" name="Text Box 35"/>
            <p:cNvSpPr txBox="1">
              <a:spLocks noChangeArrowheads="1"/>
            </p:cNvSpPr>
            <p:nvPr/>
          </p:nvSpPr>
          <p:spPr bwMode="auto">
            <a:xfrm>
              <a:off x="4177" y="7421"/>
              <a:ext cx="1426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b2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 then </a:t>
              </a:r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585" name="Text Box 36"/>
            <p:cNvSpPr txBox="1">
              <a:spLocks noChangeArrowheads="1"/>
            </p:cNvSpPr>
            <p:nvPr/>
          </p:nvSpPr>
          <p:spPr bwMode="auto">
            <a:xfrm>
              <a:off x="5977" y="7421"/>
              <a:ext cx="460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586" name="Line 37"/>
            <p:cNvSpPr>
              <a:spLocks noChangeShapeType="1"/>
            </p:cNvSpPr>
            <p:nvPr/>
          </p:nvSpPr>
          <p:spPr bwMode="auto">
            <a:xfrm>
              <a:off x="5227" y="6290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87" name="Line 38"/>
            <p:cNvSpPr>
              <a:spLocks noChangeShapeType="1"/>
            </p:cNvSpPr>
            <p:nvPr/>
          </p:nvSpPr>
          <p:spPr bwMode="auto">
            <a:xfrm flipH="1">
              <a:off x="4927" y="7112"/>
              <a:ext cx="3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88" name="Line 39"/>
            <p:cNvSpPr>
              <a:spLocks noChangeShapeType="1"/>
            </p:cNvSpPr>
            <p:nvPr/>
          </p:nvSpPr>
          <p:spPr bwMode="auto">
            <a:xfrm>
              <a:off x="6127" y="7112"/>
              <a:ext cx="15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Without changing the programming language being specified: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Use disambiguating rule to add “hack” to parser.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 smtClean="0"/>
              <a:t>else is matched with nearest previously unmatched if.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or, </a:t>
            </a:r>
            <a:r>
              <a:rPr lang="en-US" dirty="0"/>
              <a:t>m</a:t>
            </a:r>
            <a:r>
              <a:rPr lang="en-US" dirty="0" smtClean="0"/>
              <a:t>odify the grammar so it is non-ambiguous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 smtClean="0"/>
              <a:t>Resulting grammar must generate the same language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 smtClean="0"/>
              <a:t>Grammars are not unique:  many grammars may specify the same languages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Change the language (if you can)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Often this improves the language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1D14B-CEF4-4833-9F56-E2A7605C8C3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ambiguous grammars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else is matched with nearest previously unmatched if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 b1 then </a:t>
            </a:r>
            <a:r>
              <a:rPr lang="en-US" sz="2400" dirty="0" smtClean="0">
                <a:solidFill>
                  <a:schemeClr val="hlink"/>
                </a:solidFill>
              </a:rPr>
              <a:t>if b2 then s1 else s2</a:t>
            </a: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hlink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4269-91D8-4082-BF05-18C858BB60D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Example:  Ambiguous grammar with disambiguating rule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3048000" y="3352800"/>
            <a:ext cx="3810000" cy="3086100"/>
            <a:chOff x="3277" y="5683"/>
            <a:chExt cx="2626" cy="2623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727" y="5683"/>
              <a:ext cx="888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i="1">
                  <a:latin typeface="Times New Roman" pitchFamily="18" charset="0"/>
                </a:rPr>
                <a:t>if_stmt</a:t>
              </a:r>
              <a:endParaRPr lang="en-US"/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3277" y="6454"/>
              <a:ext cx="1650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b1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 then</a:t>
              </a:r>
              <a:r>
                <a:rPr lang="en-US" sz="1200">
                  <a:latin typeface="Times New Roman" pitchFamily="18" charset="0"/>
                </a:rPr>
                <a:t> </a:t>
              </a:r>
              <a:r>
                <a:rPr lang="en-US" sz="1200" i="1">
                  <a:latin typeface="Times New Roman" pitchFamily="18" charset="0"/>
                </a:rPr>
                <a:t>stmt</a:t>
              </a:r>
              <a:endParaRPr lang="en-US"/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3427" y="7226"/>
              <a:ext cx="2476" cy="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if </a:t>
              </a:r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b2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 then</a:t>
              </a:r>
              <a:r>
                <a:rPr lang="en-US" sz="120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 i="1">
                  <a:latin typeface="Times New Roman" pitchFamily="18" charset="0"/>
                </a:rPr>
                <a:t>stmt</a:t>
              </a:r>
              <a:r>
                <a:rPr lang="en-US" sz="120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r>
                <a:rPr lang="en-US" sz="1200">
                  <a:solidFill>
                    <a:srgbClr val="3366FF"/>
                  </a:solidFill>
                  <a:latin typeface="Times New Roman" pitchFamily="18" charset="0"/>
                </a:rPr>
                <a:t> </a:t>
              </a:r>
              <a:r>
                <a:rPr lang="en-US" sz="1200" i="1">
                  <a:latin typeface="Times New Roman" pitchFamily="18" charset="0"/>
                </a:rPr>
                <a:t>stmt</a:t>
              </a:r>
              <a:endParaRPr lang="en-US"/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4477" y="7946"/>
              <a:ext cx="4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77" y="7946"/>
              <a:ext cx="4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>
                  <a:solidFill>
                    <a:schemeClr val="accent2"/>
                  </a:solidFill>
                  <a:latin typeface="Times New Roman" pitchFamily="18" charset="0"/>
                </a:rPr>
                <a:t>s2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4027" y="6146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4477" y="6917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4627" y="7689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5527" y="7689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Recall: first step of language translation is </a:t>
            </a:r>
            <a:r>
              <a:rPr lang="en-US" dirty="0" smtClean="0">
                <a:solidFill>
                  <a:schemeClr val="accent2"/>
                </a:solidFill>
              </a:rPr>
              <a:t>lexical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Converts sequence of characters into a sequence of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Lexical structure usually specified with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Second step of language translation is </a:t>
            </a:r>
            <a:r>
              <a:rPr lang="en-US" dirty="0" smtClean="0">
                <a:solidFill>
                  <a:schemeClr val="accent2"/>
                </a:solidFill>
              </a:rPr>
              <a:t>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Recognizes legal phrases (order of tokens)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Constructs AST</a:t>
            </a: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56FF2-DF97-4B0E-AFE1-BEEF4093621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Distinguish between matched and unmatched statements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can’t have an unmatched statement immediately before an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i="1" dirty="0" smtClean="0"/>
              <a:t>stmt</a:t>
            </a:r>
            <a:r>
              <a:rPr lang="en-US" sz="2000" dirty="0" smtClean="0"/>
              <a:t> ::= </a:t>
            </a:r>
            <a:r>
              <a:rPr lang="en-US" sz="2000" i="1" dirty="0" smtClean="0"/>
              <a:t>matched</a:t>
            </a:r>
            <a:r>
              <a:rPr lang="en-US" sz="2000" dirty="0" smtClean="0"/>
              <a:t> | </a:t>
            </a:r>
            <a:r>
              <a:rPr lang="en-US" sz="2000" i="1" dirty="0" smtClean="0"/>
              <a:t>unmatched</a:t>
            </a:r>
            <a:r>
              <a:rPr lang="en-US" sz="2000" dirty="0" smtClean="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i="1" dirty="0" smtClean="0"/>
              <a:t>matched</a:t>
            </a:r>
            <a:r>
              <a:rPr lang="en-US" sz="2000" dirty="0" smtClean="0"/>
              <a:t> ::=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         if</a:t>
            </a:r>
            <a:r>
              <a:rPr lang="en-US" sz="2000" dirty="0" smtClean="0"/>
              <a:t> </a:t>
            </a:r>
            <a:r>
              <a:rPr lang="en-US" sz="2000" i="1" dirty="0" err="1" smtClean="0"/>
              <a:t>boolean_expr</a:t>
            </a:r>
            <a:r>
              <a:rPr lang="en-US" sz="2000" dirty="0" smtClean="0">
                <a:solidFill>
                  <a:schemeClr val="accent2"/>
                </a:solidFill>
              </a:rPr>
              <a:t>  then </a:t>
            </a:r>
            <a:r>
              <a:rPr lang="en-US" sz="2000" i="1" dirty="0" smtClean="0"/>
              <a:t>matched </a:t>
            </a:r>
            <a:r>
              <a:rPr lang="en-US" sz="2000" dirty="0" smtClean="0">
                <a:solidFill>
                  <a:schemeClr val="accent2"/>
                </a:solidFill>
              </a:rPr>
              <a:t>else</a:t>
            </a:r>
            <a:r>
              <a:rPr lang="en-US" sz="2000" dirty="0" smtClean="0"/>
              <a:t> </a:t>
            </a:r>
            <a:r>
              <a:rPr lang="en-US" sz="2000" i="1" dirty="0" smtClean="0"/>
              <a:t>matched</a:t>
            </a:r>
            <a:r>
              <a:rPr lang="en-US" sz="2000" dirty="0" smtClean="0"/>
              <a:t>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       | ....(other non-if stmt)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i="1" dirty="0" smtClean="0"/>
              <a:t>unmatched</a:t>
            </a:r>
            <a:r>
              <a:rPr lang="en-US" sz="2000" dirty="0" smtClean="0"/>
              <a:t> ::=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         if</a:t>
            </a:r>
            <a:r>
              <a:rPr lang="en-US" sz="2000" dirty="0" smtClean="0"/>
              <a:t> </a:t>
            </a:r>
            <a:r>
              <a:rPr lang="en-US" sz="2000" i="1" dirty="0" err="1" smtClean="0"/>
              <a:t>boolean_expr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i="1" dirty="0" smtClean="0"/>
              <a:t>stmt</a:t>
            </a:r>
            <a:endParaRPr lang="en-US" sz="20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       |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i="1" dirty="0" err="1" smtClean="0"/>
              <a:t>boolean_expr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i="1" dirty="0" smtClean="0"/>
              <a:t>matched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else </a:t>
            </a:r>
            <a:r>
              <a:rPr lang="en-US" sz="2000" i="1" dirty="0" smtClean="0"/>
              <a:t>unmatched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i="1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E37CC-A745-4CCB-AB54-7F4B6B1D9CC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Example:  modify the grammar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C08F4-5557-4379-A987-5F8C2A85361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572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i="1" smtClean="0"/>
              <a:t>stmt</a:t>
            </a:r>
            <a:r>
              <a:rPr lang="en-US" sz="2000" smtClean="0"/>
              <a:t> ::= </a:t>
            </a:r>
            <a:r>
              <a:rPr lang="en-US" sz="2000" i="1" smtClean="0"/>
              <a:t>matched</a:t>
            </a:r>
            <a:r>
              <a:rPr lang="en-US" sz="2000" smtClean="0"/>
              <a:t> | </a:t>
            </a:r>
            <a:r>
              <a:rPr lang="en-US" sz="2000" i="1" smtClean="0"/>
              <a:t>unmatched</a:t>
            </a:r>
            <a:r>
              <a:rPr lang="en-US" sz="2000" smtClean="0"/>
              <a:t> 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matched</a:t>
            </a:r>
            <a:r>
              <a:rPr lang="en-US" sz="2000" smtClean="0"/>
              <a:t> ::=</a:t>
            </a:r>
            <a:r>
              <a:rPr lang="en-US" sz="2000" smtClean="0">
                <a:solidFill>
                  <a:schemeClr val="accent2"/>
                </a:solidFill>
              </a:rPr>
              <a:t> if</a:t>
            </a:r>
            <a:r>
              <a:rPr lang="en-US" sz="2000" smtClean="0"/>
              <a:t> </a:t>
            </a:r>
            <a:r>
              <a:rPr lang="en-US" sz="2000" i="1" smtClean="0"/>
              <a:t>boolean_expr</a:t>
            </a:r>
            <a:r>
              <a:rPr lang="en-US" sz="2000" smtClean="0">
                <a:solidFill>
                  <a:schemeClr val="accent2"/>
                </a:solidFill>
              </a:rPr>
              <a:t> then </a:t>
            </a:r>
            <a:r>
              <a:rPr lang="en-US" sz="2000" i="1" smtClean="0"/>
              <a:t>matched </a:t>
            </a:r>
            <a:r>
              <a:rPr lang="en-US" sz="2000" smtClean="0">
                <a:solidFill>
                  <a:schemeClr val="accent2"/>
                </a:solidFill>
              </a:rPr>
              <a:t>else</a:t>
            </a:r>
            <a:r>
              <a:rPr lang="en-US" sz="2000" smtClean="0"/>
              <a:t> </a:t>
            </a:r>
            <a:r>
              <a:rPr lang="en-US" sz="2000" i="1" smtClean="0"/>
              <a:t>matched</a:t>
            </a:r>
            <a:r>
              <a:rPr lang="en-US" sz="2000" smtClean="0"/>
              <a:t>   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     | ....(other non-if stmt)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unmatched</a:t>
            </a:r>
            <a:r>
              <a:rPr lang="en-US" sz="2000" smtClean="0"/>
              <a:t> ::=</a:t>
            </a:r>
            <a:r>
              <a:rPr lang="en-US" sz="2000" smtClean="0">
                <a:solidFill>
                  <a:schemeClr val="accent2"/>
                </a:solidFill>
              </a:rPr>
              <a:t> if</a:t>
            </a:r>
            <a:r>
              <a:rPr lang="en-US" sz="2000" smtClean="0"/>
              <a:t> </a:t>
            </a:r>
            <a:r>
              <a:rPr lang="en-US" sz="2000" i="1" smtClean="0"/>
              <a:t>boolean_expr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then</a:t>
            </a:r>
            <a:r>
              <a:rPr lang="en-US" sz="2000" smtClean="0"/>
              <a:t> </a:t>
            </a:r>
            <a:r>
              <a:rPr lang="en-US" sz="2000" i="1" smtClean="0"/>
              <a:t>stmt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       | </a:t>
            </a:r>
            <a:r>
              <a:rPr lang="en-US" sz="2000" smtClean="0">
                <a:solidFill>
                  <a:schemeClr val="accent2"/>
                </a:solidFill>
              </a:rPr>
              <a:t>if</a:t>
            </a:r>
            <a:r>
              <a:rPr lang="en-US" sz="2000" smtClean="0"/>
              <a:t> </a:t>
            </a:r>
            <a:r>
              <a:rPr lang="en-US" sz="2000" i="1" smtClean="0"/>
              <a:t>boolean_expr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then</a:t>
            </a:r>
            <a:r>
              <a:rPr lang="en-US" sz="2000" smtClean="0"/>
              <a:t> </a:t>
            </a:r>
            <a:r>
              <a:rPr lang="en-US" sz="2000" i="1" smtClean="0"/>
              <a:t>matched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else </a:t>
            </a:r>
            <a:r>
              <a:rPr lang="en-US" sz="2000" i="1" smtClean="0"/>
              <a:t>unmatched</a:t>
            </a:r>
          </a:p>
          <a:p>
            <a:pPr eaLnBrk="1" hangingPunct="1">
              <a:buFontTx/>
              <a:buNone/>
            </a:pPr>
            <a:endParaRPr lang="en-US" sz="1800" i="1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if b1 then if b2 then s1 else s2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/>
              <a:t>(only one works)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38800" y="3400425"/>
            <a:ext cx="973138" cy="342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200" i="1">
                <a:latin typeface="Times New Roman" pitchFamily="18" charset="0"/>
              </a:rPr>
              <a:t>unmatched</a:t>
            </a:r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410200" y="3962400"/>
            <a:ext cx="1376363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if 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b1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 then</a:t>
            </a:r>
            <a:r>
              <a:rPr lang="en-US" sz="1600">
                <a:latin typeface="Times New Roman" pitchFamily="18" charset="0"/>
              </a:rPr>
              <a:t> </a:t>
            </a:r>
            <a:r>
              <a:rPr lang="en-US" sz="1600" i="1">
                <a:latin typeface="Times New Roman" pitchFamily="18" charset="0"/>
              </a:rPr>
              <a:t>stmt</a:t>
            </a:r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119813" y="4538663"/>
            <a:ext cx="881062" cy="347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600" i="1">
                <a:latin typeface="Times New Roman" pitchFamily="18" charset="0"/>
              </a:rPr>
              <a:t>matched</a:t>
            </a:r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181600" y="5105400"/>
            <a:ext cx="2867025" cy="354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600">
                <a:latin typeface="Times New Roman" pitchFamily="18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if b2 then</a:t>
            </a:r>
            <a:r>
              <a:rPr lang="en-US" sz="1600">
                <a:latin typeface="Times New Roman" pitchFamily="18" charset="0"/>
              </a:rPr>
              <a:t> </a:t>
            </a:r>
            <a:r>
              <a:rPr lang="en-US" sz="1600" i="1">
                <a:latin typeface="Times New Roman" pitchFamily="18" charset="0"/>
              </a:rPr>
              <a:t>matched</a:t>
            </a:r>
            <a:r>
              <a:rPr lang="en-US" sz="1600">
                <a:latin typeface="Times New Roman" pitchFamily="18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else</a:t>
            </a:r>
            <a:r>
              <a:rPr lang="en-US" sz="1600">
                <a:latin typeface="Times New Roman" pitchFamily="18" charset="0"/>
              </a:rPr>
              <a:t> </a:t>
            </a:r>
            <a:r>
              <a:rPr lang="en-US" sz="1600" i="1">
                <a:latin typeface="Times New Roman" pitchFamily="18" charset="0"/>
              </a:rPr>
              <a:t>matched</a:t>
            </a:r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438900" y="5572125"/>
            <a:ext cx="373063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s1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467600" y="5572125"/>
            <a:ext cx="373063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s2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096000" y="37433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553200" y="420052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553200" y="48863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553200" y="53435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7581900" y="53435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Change the language to explicitly terminate if statements.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                  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i="1" dirty="0" err="1" smtClean="0"/>
              <a:t>stmt</a:t>
            </a:r>
            <a:r>
              <a:rPr lang="en-US" sz="2400" i="1" dirty="0" smtClean="0"/>
              <a:t> </a:t>
            </a:r>
            <a:r>
              <a:rPr lang="en-US" sz="2400" dirty="0" smtClean="0"/>
              <a:t>::= 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>
                <a:solidFill>
                  <a:srgbClr val="0099FF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boolean_expr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rgbClr val="0099FF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stmt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   |</a:t>
            </a:r>
            <a:r>
              <a:rPr lang="en-US" sz="2400" dirty="0" smtClean="0">
                <a:solidFill>
                  <a:srgbClr val="0099FF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if </a:t>
            </a:r>
            <a:r>
              <a:rPr lang="en-US" sz="2400" i="1" dirty="0" err="1" smtClean="0"/>
              <a:t>boolean_expr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stmt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stmt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   | other non-if statements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Allowed sentences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if b1 then if b2 then s1 else s2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if b1 then if b2 then s1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r>
              <a:rPr lang="en-US" sz="2400" dirty="0" smtClean="0">
                <a:solidFill>
                  <a:schemeClr val="accent2"/>
                </a:solidFill>
              </a:rPr>
              <a:t> else s2 </a:t>
            </a:r>
            <a:r>
              <a:rPr lang="en-US" sz="2400" dirty="0" err="1" smtClean="0">
                <a:solidFill>
                  <a:schemeClr val="accent2"/>
                </a:solidFill>
              </a:rPr>
              <a:t>endif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A521C-C5AC-4D30-A895-BE4B402392B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modify the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The difficulty of recognition depends on the complexity of the grammar.</a:t>
            </a:r>
            <a:r>
              <a:rPr lang="en-US" sz="2400" dirty="0" smtClean="0"/>
              <a:t> 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Grammars can be classified according to the class of parsing algorithms that can recognize the language.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There are O(n</a:t>
            </a:r>
            <a:r>
              <a:rPr lang="en-US" baseline="30000" dirty="0" smtClean="0"/>
              <a:t>3</a:t>
            </a:r>
            <a:r>
              <a:rPr lang="en-US" dirty="0" smtClean="0"/>
              <a:t>) algorithms for any context free grammar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For useful subsets of CFG, there are parsers that are </a:t>
            </a:r>
            <a:r>
              <a:rPr lang="en-US" dirty="0" smtClean="0">
                <a:solidFill>
                  <a:schemeClr val="accent2"/>
                </a:solidFill>
              </a:rPr>
              <a:t>linear</a:t>
            </a:r>
            <a:r>
              <a:rPr lang="en-US" dirty="0" smtClean="0"/>
              <a:t>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LL (left-to-right, leftmost derivation)  top-down (often hand written)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LR (left-to-right, rightmost derivation)  bottom-up (usually generated)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6B33F-7567-4C45-B29B-098B898F600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Parsing</a:t>
            </a:r>
            <a:r>
              <a:rPr lang="en-US" dirty="0"/>
              <a:t> </a:t>
            </a:r>
            <a:r>
              <a:rPr lang="en-US" dirty="0" smtClean="0"/>
              <a:t>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dirty="0" smtClean="0"/>
              <a:t>So far,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Lexical analysis</a:t>
            </a:r>
          </a:p>
          <a:p>
            <a:pPr lvl="2" eaLnBrk="1" hangingPunct="1"/>
            <a:r>
              <a:rPr lang="en-US" dirty="0" smtClean="0"/>
              <a:t>can specify tokens with RE</a:t>
            </a:r>
          </a:p>
          <a:p>
            <a:pPr lvl="2" eaLnBrk="1" hangingPunct="1"/>
            <a:r>
              <a:rPr lang="en-US" dirty="0" smtClean="0"/>
              <a:t>recognize tokens with DFA implemented by a scanner </a:t>
            </a:r>
          </a:p>
          <a:p>
            <a:pPr lvl="2" eaLnBrk="1" hangingPunct="1"/>
            <a:r>
              <a:rPr lang="en-US" dirty="0" smtClean="0"/>
              <a:t>scanners also keep track of position of tokens in the source text and handle white space, keywords, and comments.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BD68B-B25A-4608-9976-B94469EF511C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Phrase structure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 EBNF notation to specify context-free grammar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in contrast to REs, can be recursive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allows nested constructs to be specified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parsers recognize phrases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multiple CFGs can specify the same language; we try to choose one that is most appropriate for our purposes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clear to human reader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can be parsed by a particular parsing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parse trees illustrate structure of a phrase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an ambiguous grammar admits multiple parse trees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smtClean="0"/>
              <a:t>disambiguating rule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smtClean="0"/>
              <a:t>use a different grammar that generates the same language but is not ambiguous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smtClean="0"/>
              <a:t>if the language designer, change the language.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B2A2C-CB27-413F-89B1-CA618C592687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bottom-up</a:t>
            </a:r>
            <a:endParaRPr lang="en-US" dirty="0"/>
          </a:p>
          <a:p>
            <a:pPr lvl="1"/>
            <a:r>
              <a:rPr lang="en-US" dirty="0" smtClean="0"/>
              <a:t>we will only briefly cover this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top-down (recursive descent)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we will focus on this and use in our project</a:t>
            </a:r>
          </a:p>
          <a:p>
            <a:pPr lvl="1"/>
            <a:r>
              <a:rPr lang="en-US" dirty="0" smtClean="0"/>
              <a:t>characteristics of grammars that allow top-down parsing</a:t>
            </a:r>
          </a:p>
          <a:p>
            <a:pPr lvl="2"/>
            <a:r>
              <a:rPr lang="en-US" dirty="0" smtClean="0"/>
              <a:t>LL grammars</a:t>
            </a:r>
          </a:p>
          <a:p>
            <a:pPr lvl="2"/>
            <a:r>
              <a:rPr lang="en-US" dirty="0" smtClean="0"/>
              <a:t>FIRST, FOLLOW, and PREDICT sets</a:t>
            </a:r>
          </a:p>
          <a:p>
            <a:pPr lvl="1"/>
            <a:r>
              <a:rPr lang="en-US" dirty="0" smtClean="0"/>
              <a:t>transformations on grammars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5DC18-7698-4EEB-865B-703C989DD1F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/>
          <a:lstStyle/>
          <a:p>
            <a:r>
              <a:rPr lang="en-US" dirty="0" smtClean="0"/>
              <a:t>Scan, looking for leftmost substring that matches </a:t>
            </a:r>
            <a:r>
              <a:rPr lang="en-US" dirty="0" err="1" smtClean="0"/>
              <a:t>r.h.s</a:t>
            </a:r>
            <a:r>
              <a:rPr lang="en-US" dirty="0" smtClean="0"/>
              <a:t> of some production, replace with </a:t>
            </a:r>
            <a:r>
              <a:rPr lang="en-US" dirty="0" err="1" smtClean="0"/>
              <a:t>l.h.s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Repeat.  </a:t>
            </a:r>
          </a:p>
          <a:p>
            <a:r>
              <a:rPr lang="en-US" dirty="0" smtClean="0"/>
              <a:t>If the start symbol is obtained, the sentence is in grammar.</a:t>
            </a:r>
          </a:p>
          <a:p>
            <a:endParaRPr lang="en-US" dirty="0" smtClean="0"/>
          </a:p>
          <a:p>
            <a:r>
              <a:rPr lang="en-US" dirty="0" smtClean="0"/>
              <a:t>Usually, bottom up parsers are generated by a tool.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12AD9-97F8-4371-A040-45CCA35F60C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sz="2000" dirty="0" smtClean="0"/>
              <a:t>S ::= AB    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smtClean="0">
                <a:solidFill>
                  <a:schemeClr val="accent2"/>
                </a:solidFill>
              </a:rPr>
              <a:t>x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B := </a:t>
            </a:r>
            <a:r>
              <a:rPr lang="en-US" sz="2000" dirty="0" smtClean="0">
                <a:solidFill>
                  <a:schemeClr val="accent2"/>
                </a:solidFill>
              </a:rPr>
              <a:t>z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w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dirty="0" smtClean="0"/>
              <a:t>String to parse: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r>
              <a:rPr lang="en-US" sz="2000" dirty="0" smtClean="0">
                <a:solidFill>
                  <a:schemeClr val="accent2"/>
                </a:solidFill>
              </a:rPr>
              <a:t/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F4272-BF66-4FE1-8F5A-3473C1B7E25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Bottom up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buFontTx/>
              <a:buNone/>
            </a:pPr>
            <a:r>
              <a:rPr lang="en-US" sz="2000" dirty="0" smtClean="0"/>
              <a:t>S ::= AB    </a:t>
            </a:r>
          </a:p>
          <a:p>
            <a:pPr lvl="2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::= </a:t>
            </a:r>
            <a:r>
              <a:rPr lang="en-US" sz="2000" dirty="0" smtClean="0">
                <a:solidFill>
                  <a:schemeClr val="hlink"/>
                </a:solidFill>
              </a:rPr>
              <a:t>x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B := </a:t>
            </a:r>
            <a:r>
              <a:rPr lang="en-US" sz="2000" dirty="0" smtClean="0">
                <a:solidFill>
                  <a:schemeClr val="accent2"/>
                </a:solidFill>
              </a:rPr>
              <a:t>z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w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dirty="0" smtClean="0"/>
              <a:t>String to parse: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r>
              <a:rPr lang="en-US" sz="2000" dirty="0" smtClean="0">
                <a:solidFill>
                  <a:schemeClr val="accent2"/>
                </a:solidFill>
              </a:rPr>
              <a:t/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dirty="0" smtClean="0">
                <a:solidFill>
                  <a:srgbClr val="0099FF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>
                <a:solidFill>
                  <a:schemeClr val="accent2"/>
                </a:solidFill>
              </a:rPr>
              <a:t>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dirty="0" smtClean="0"/>
              <a:t> 	 </a:t>
            </a: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>
                <a:solidFill>
                  <a:schemeClr val="accent2"/>
                </a:solidFill>
              </a:rPr>
              <a:t>w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348A4-431A-4406-A3E0-7A6073A0FE3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Bottom up </a:t>
            </a:r>
            <a:r>
              <a:rPr lang="en-US" dirty="0" smtClean="0"/>
              <a:t>parsing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Regular expressions not recursive, thus cannot specify nested constructs  </a:t>
            </a:r>
          </a:p>
          <a:p>
            <a:pPr marL="109728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 language of expressions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(x + y) + (w + z)   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is an expression with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two </a:t>
            </a:r>
            <a:r>
              <a:rPr lang="en-US" dirty="0" err="1" smtClean="0"/>
              <a:t>subexpressions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(x + y)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(w + z)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with two </a:t>
            </a:r>
            <a:r>
              <a:rPr lang="en-US" dirty="0" err="1" smtClean="0"/>
              <a:t>subexpressions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/>
                </a:solidFill>
              </a:rPr>
              <a:t>w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</a:p>
          <a:p>
            <a:pPr marL="630936" lvl="2" indent="0">
              <a:lnSpc>
                <a:spcPct val="90000"/>
              </a:lnSpc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language of expressions cannot be specified with regular expressions. 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EB09A-5ACD-46F0-8B59-070B1948A98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formalism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S ::= AB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smtClean="0">
                <a:solidFill>
                  <a:schemeClr val="accent2"/>
                </a:solidFill>
              </a:rPr>
              <a:t>x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dirty="0" smtClean="0"/>
              <a:t>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000" dirty="0" smtClean="0"/>
              <a:t> := </a:t>
            </a:r>
            <a:r>
              <a:rPr lang="en-US" sz="2000" dirty="0" smtClean="0">
                <a:solidFill>
                  <a:schemeClr val="accent2"/>
                </a:solidFill>
              </a:rPr>
              <a:t>z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br>
              <a:rPr lang="en-US" sz="2000" dirty="0" smtClean="0">
                <a:solidFill>
                  <a:schemeClr val="hlink"/>
                </a:solidFill>
              </a:rPr>
            </a:br>
            <a:endParaRPr lang="en-US" sz="2000" dirty="0" smtClean="0">
              <a:solidFill>
                <a:schemeClr val="hlink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String to parse: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r>
              <a:rPr lang="en-US" sz="2000" dirty="0" smtClean="0">
                <a:solidFill>
                  <a:schemeClr val="accent2"/>
                </a:solidFill>
              </a:rPr>
              <a:t/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99FF"/>
                </a:solidFill>
              </a:rPr>
              <a:t>	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	 </a:t>
            </a: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</a:t>
            </a: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E3B36-C3F7-49FC-940F-5EA53321FF2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Bottom up </a:t>
            </a:r>
            <a:r>
              <a:rPr lang="en-US" dirty="0" smtClean="0"/>
              <a:t>parsing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::= </a:t>
            </a:r>
            <a:r>
              <a:rPr lang="en-US" dirty="0" smtClean="0">
                <a:solidFill>
                  <a:schemeClr val="hlink"/>
                </a:solidFill>
              </a:rPr>
              <a:t>AB </a:t>
            </a:r>
            <a:r>
              <a:rPr lang="en-US" dirty="0" smtClean="0"/>
              <a:t>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 ::= </a:t>
            </a: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String to parse:    </a:t>
            </a:r>
            <a:r>
              <a:rPr lang="en-US" dirty="0" err="1" smtClean="0">
                <a:solidFill>
                  <a:schemeClr val="accent2"/>
                </a:solidFill>
              </a:rPr>
              <a:t>xw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99FF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xw</a:t>
            </a:r>
            <a:endParaRPr lang="en-US" dirty="0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	 </a:t>
            </a:r>
            <a:r>
              <a:rPr lang="en-US" dirty="0" smtClean="0">
                <a:cs typeface="Arial" charset="0"/>
              </a:rPr>
              <a:t>←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cs typeface="Arial" charset="0"/>
              </a:rPr>
              <a:t>←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chemeClr val="hlink"/>
                </a:solidFill>
              </a:rPr>
              <a:t>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cs typeface="Arial" charset="0"/>
              </a:rPr>
              <a:t>←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chemeClr val="hlink"/>
                </a:solidFill>
              </a:rPr>
              <a:t>S    </a:t>
            </a:r>
            <a:r>
              <a:rPr lang="en-US" sz="2000" dirty="0" smtClean="0"/>
              <a:t>This is the start symbol, so the string is in the language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C89B6-EC20-4F1E-B94B-64F592A889E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Bottom up </a:t>
            </a:r>
            <a:r>
              <a:rPr lang="en-US" dirty="0" smtClean="0"/>
              <a:t>parsing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::= </a:t>
            </a: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AB</a:t>
            </a:r>
            <a:r>
              <a:rPr lang="en-US" sz="2000" dirty="0" err="1" smtClean="0">
                <a:solidFill>
                  <a:schemeClr val="accent2"/>
                </a:solidFill>
              </a:rPr>
              <a:t>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 ::=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recognize:  </a:t>
            </a: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r>
              <a:rPr lang="en-US" sz="2000" dirty="0" smtClean="0"/>
              <a:t>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CD1D2-8145-4850-B4CF-B9409BE0C56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 Bottom-up parsing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::= </a:t>
            </a: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AB</a:t>
            </a:r>
            <a:r>
              <a:rPr lang="en-US" sz="2000" dirty="0" err="1" smtClean="0">
                <a:solidFill>
                  <a:schemeClr val="accent2"/>
                </a:solidFill>
              </a:rPr>
              <a:t>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::=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hlink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 ::=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recognize:  </a:t>
            </a: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Scan, looking for substring that matches the right side of some production.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b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> qualify.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Choose leftmost one,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  <a:r>
              <a:rPr lang="en-US" sz="2000" dirty="0" smtClean="0"/>
              <a:t>, and replace it by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>
                <a:solidFill>
                  <a:schemeClr val="hlink"/>
                </a:solidFill>
              </a:rPr>
              <a:t>b</a:t>
            </a:r>
            <a:r>
              <a:rPr lang="en-US" sz="2000" dirty="0" err="1" smtClean="0">
                <a:solidFill>
                  <a:schemeClr val="accent2"/>
                </a:solidFill>
              </a:rPr>
              <a:t>bcde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>
                <a:solidFill>
                  <a:schemeClr val="hlink"/>
                </a:solidFill>
              </a:rPr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bcde</a:t>
            </a:r>
            <a:r>
              <a:rPr lang="en-US" sz="1800" dirty="0" smtClean="0"/>
              <a:t>   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60FE0-42CC-4FC9-A091-F1E9145F0A3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Bottom-up parsing (2)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::= </a:t>
            </a: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AB</a:t>
            </a:r>
            <a:r>
              <a:rPr lang="en-US" sz="2000" dirty="0" err="1" smtClean="0">
                <a:solidFill>
                  <a:schemeClr val="accent2"/>
                </a:solidFill>
              </a:rPr>
              <a:t>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::= </a:t>
            </a:r>
            <a:r>
              <a:rPr lang="en-US" sz="2000" dirty="0" err="1" smtClean="0">
                <a:solidFill>
                  <a:schemeClr val="hlink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 ::=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recognize:  </a:t>
            </a: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bcde</a:t>
            </a:r>
            <a:r>
              <a:rPr lang="en-US" sz="1800" dirty="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Now substrings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rgbClr val="0099FF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rgbClr val="0099FF"/>
                </a:solidFill>
              </a:rPr>
              <a:t>,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> match a </a:t>
            </a:r>
            <a:r>
              <a:rPr lang="en-US" sz="2000" dirty="0" err="1" smtClean="0"/>
              <a:t>r.h.s</a:t>
            </a:r>
            <a:r>
              <a:rPr lang="en-US" sz="2000" dirty="0" smtClean="0"/>
              <a:t>,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is leftmost, so replace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/>
              <a:t> by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err="1" smtClean="0">
                <a:solidFill>
                  <a:schemeClr val="hlink"/>
                </a:solidFill>
              </a:rPr>
              <a:t>Abc</a:t>
            </a:r>
            <a:r>
              <a:rPr lang="en-US" sz="2800" dirty="0" err="1" smtClean="0">
                <a:solidFill>
                  <a:schemeClr val="accent2"/>
                </a:solidFill>
              </a:rPr>
              <a:t>de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err="1" smtClean="0">
                <a:solidFill>
                  <a:schemeClr val="hlink"/>
                </a:solidFill>
              </a:rPr>
              <a:t>A</a:t>
            </a:r>
            <a:r>
              <a:rPr lang="en-US" sz="2800" dirty="0" err="1" smtClean="0">
                <a:solidFill>
                  <a:schemeClr val="accent2"/>
                </a:solidFill>
              </a:rPr>
              <a:t>de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</a:t>
            </a: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5D3DE-7045-45FB-8BFF-4852EC17C8E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Bottom-up parsing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::= </a:t>
            </a: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AB</a:t>
            </a:r>
            <a:r>
              <a:rPr lang="en-US" sz="2000" dirty="0" err="1" smtClean="0">
                <a:solidFill>
                  <a:schemeClr val="accent2"/>
                </a:solidFill>
              </a:rPr>
              <a:t>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000" dirty="0" smtClean="0"/>
              <a:t> ::= </a:t>
            </a:r>
            <a:r>
              <a:rPr lang="en-US" sz="2000" dirty="0" smtClean="0">
                <a:solidFill>
                  <a:schemeClr val="hlink"/>
                </a:solidFill>
              </a:rPr>
              <a:t>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recognize:  </a:t>
            </a: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bcde</a:t>
            </a:r>
            <a:r>
              <a:rPr lang="en-US" sz="1800" dirty="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de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replace </a:t>
            </a:r>
            <a:r>
              <a:rPr lang="en-US" sz="2400" dirty="0" smtClean="0">
                <a:solidFill>
                  <a:schemeClr val="accent2"/>
                </a:solidFill>
              </a:rPr>
              <a:t>d</a:t>
            </a:r>
            <a:r>
              <a:rPr lang="en-US" sz="2400" dirty="0" smtClean="0"/>
              <a:t> with 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solidFill>
                  <a:schemeClr val="hlink"/>
                </a:solidFill>
              </a:rPr>
              <a:t>d</a:t>
            </a:r>
            <a:r>
              <a:rPr lang="en-US" sz="2800" dirty="0" err="1" smtClean="0">
                <a:solidFill>
                  <a:schemeClr val="accent2"/>
                </a:solidFill>
              </a:rPr>
              <a:t>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←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err="1" smtClean="0">
                <a:solidFill>
                  <a:schemeClr val="tx2"/>
                </a:solidFill>
              </a:rPr>
              <a:t>A</a:t>
            </a:r>
            <a:r>
              <a:rPr lang="en-US" sz="2800" dirty="0" err="1" smtClean="0">
                <a:solidFill>
                  <a:schemeClr val="hlink"/>
                </a:solidFill>
              </a:rPr>
              <a:t>B</a:t>
            </a:r>
            <a:r>
              <a:rPr lang="en-US" sz="2800" dirty="0" err="1" smtClean="0">
                <a:solidFill>
                  <a:schemeClr val="accent2"/>
                </a:solidFill>
              </a:rPr>
              <a:t>e</a:t>
            </a:r>
            <a:endParaRPr lang="en-US" sz="24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FD6F0-EE56-4EA1-88FF-0E7B0773A8A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Bottom-up parsing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S ::= </a:t>
            </a:r>
            <a:r>
              <a:rPr lang="en-US" sz="2000" dirty="0" err="1" smtClean="0">
                <a:solidFill>
                  <a:schemeClr val="hlink"/>
                </a:solidFill>
              </a:rPr>
              <a:t>aABe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 ::= </a:t>
            </a:r>
            <a:r>
              <a:rPr lang="en-US" sz="2000" dirty="0" smtClean="0">
                <a:solidFill>
                  <a:schemeClr val="accent2"/>
                </a:solidFill>
              </a:rPr>
              <a:t>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recognize:  </a:t>
            </a: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abbcde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bcde</a:t>
            </a:r>
            <a:r>
              <a:rPr lang="en-US" sz="1800" dirty="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←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a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olidFill>
                  <a:schemeClr val="accent2"/>
                </a:solidFill>
              </a:rPr>
              <a:t>de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←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aABe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←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B4F51-0F10-4A64-A83D-915D3E93FE6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Bottom-up parsing 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5287963"/>
          </a:xfrm>
        </p:spPr>
        <p:txBody>
          <a:bodyPr/>
          <a:lstStyle/>
          <a:p>
            <a:pPr lvl="1" eaLnBrk="1" hangingPunct="1"/>
            <a:r>
              <a:rPr lang="en-US" dirty="0" smtClean="0"/>
              <a:t>Start with start  symbol in language</a:t>
            </a:r>
          </a:p>
          <a:p>
            <a:pPr lvl="1" eaLnBrk="1" hangingPunct="1"/>
            <a:r>
              <a:rPr lang="en-US" dirty="0" smtClean="0"/>
              <a:t>At each step, replace a </a:t>
            </a:r>
            <a:r>
              <a:rPr lang="en-US" dirty="0" err="1" smtClean="0"/>
              <a:t>nonterminal</a:t>
            </a:r>
            <a:r>
              <a:rPr lang="en-US" dirty="0" smtClean="0"/>
              <a:t> symbol with one of its productions, trying to match prefixes in the sentence </a:t>
            </a:r>
          </a:p>
          <a:p>
            <a:pPr lvl="1" eaLnBrk="1" hangingPunct="1"/>
            <a:r>
              <a:rPr lang="en-US" dirty="0" smtClean="0"/>
              <a:t>Remove matching prefixes</a:t>
            </a:r>
          </a:p>
          <a:p>
            <a:pPr lvl="1" eaLnBrk="1" hangingPunct="1"/>
            <a:r>
              <a:rPr lang="en-US" dirty="0" smtClean="0"/>
              <a:t>If the resulting string is empty, then the sentence is in the grammar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71119-6207-4520-A378-C1C04EC5399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dirty="0" smtClean="0"/>
              <a:t>S ::= AB  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 ::=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rgbClr val="0099FF"/>
                </a:solidFill>
              </a:rPr>
              <a:t/>
            </a:r>
            <a:br>
              <a:rPr lang="en-US" dirty="0" smtClean="0">
                <a:solidFill>
                  <a:srgbClr val="0099FF"/>
                </a:solidFill>
              </a:rPr>
            </a:br>
            <a:endParaRPr lang="en-US" dirty="0" smtClean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String to parse </a:t>
            </a:r>
            <a:r>
              <a:rPr lang="en-US" dirty="0" err="1" smtClean="0">
                <a:solidFill>
                  <a:schemeClr val="accent2"/>
                </a:solidFill>
              </a:rPr>
              <a:t>xw</a:t>
            </a: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99FF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30B7A-0A9D-46CA-BA0D-DF249CC36392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Top-down parsing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dirty="0" smtClean="0"/>
              <a:t>S ::= AB  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 ::=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rgbClr val="0099FF"/>
                </a:solidFill>
              </a:rPr>
              <a:t/>
            </a:r>
            <a:br>
              <a:rPr lang="en-US" dirty="0" smtClean="0">
                <a:solidFill>
                  <a:srgbClr val="0099FF"/>
                </a:solidFill>
              </a:rPr>
            </a:br>
            <a:endParaRPr lang="en-US" dirty="0" smtClean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String to parse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  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99FF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FECD8-F7B0-4660-9CC6-A4A504450146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Instead, we specify the language with a grammar using </a:t>
            </a:r>
            <a:r>
              <a:rPr lang="en-US" sz="2800" dirty="0" smtClean="0">
                <a:solidFill>
                  <a:schemeClr val="accent2"/>
                </a:solidFill>
              </a:rPr>
              <a:t>BNF</a:t>
            </a:r>
            <a:r>
              <a:rPr lang="en-US" sz="2800" dirty="0" smtClean="0"/>
              <a:t> (Backus-Naur Form) or </a:t>
            </a:r>
            <a:r>
              <a:rPr lang="en-US" sz="2800" dirty="0" smtClean="0">
                <a:solidFill>
                  <a:schemeClr val="accent2"/>
                </a:solidFill>
              </a:rPr>
              <a:t>EBNF</a:t>
            </a:r>
            <a:r>
              <a:rPr lang="en-US" sz="2800" dirty="0" smtClean="0"/>
              <a:t> (extended BNF) notation.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BNF allows us to specify </a:t>
            </a:r>
            <a:r>
              <a:rPr lang="en-US" sz="2800" dirty="0" smtClean="0">
                <a:solidFill>
                  <a:schemeClr val="accent2"/>
                </a:solidFill>
              </a:rPr>
              <a:t>context-free-grammars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7B17D-07C8-4663-9967-63C51839708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::= </a:t>
            </a:r>
            <a:r>
              <a:rPr lang="en-US" dirty="0" smtClean="0">
                <a:solidFill>
                  <a:schemeClr val="hlink"/>
                </a:solidFill>
              </a:rPr>
              <a:t>AB  </a:t>
            </a:r>
            <a:r>
              <a:rPr lang="en-US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 ::=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rgbClr val="0099FF"/>
                </a:solidFill>
              </a:rPr>
              <a:t/>
            </a:r>
            <a:br>
              <a:rPr lang="en-US" dirty="0" smtClean="0">
                <a:solidFill>
                  <a:srgbClr val="0099FF"/>
                </a:solidFill>
              </a:rPr>
            </a:br>
            <a:endParaRPr lang="en-US" dirty="0" smtClean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String to parse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S</a:t>
            </a:r>
            <a:r>
              <a:rPr lang="en-US" sz="2000" dirty="0" smtClean="0"/>
              <a:t>   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AB</a:t>
            </a: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r>
              <a:rPr lang="en-US" sz="2000" dirty="0" smtClean="0">
                <a:solidFill>
                  <a:schemeClr val="accent2"/>
                </a:solidFill>
              </a:rPr>
              <a:t>    </a:t>
            </a:r>
            <a:r>
              <a:rPr lang="en-US" sz="2000" dirty="0" smtClean="0"/>
              <a:t>(no match, just replace S with its </a:t>
            </a:r>
            <a:r>
              <a:rPr lang="en-US" sz="2000" dirty="0" err="1" smtClean="0"/>
              <a:t>r.h.s</a:t>
            </a:r>
            <a:r>
              <a:rPr lang="en-US" sz="2000" dirty="0" smtClean="0"/>
              <a:t>)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4C773-5A50-4497-9CB4-B17E0920886C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 ::= AB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dirty="0" smtClean="0"/>
              <a:t> ::= </a:t>
            </a:r>
            <a:r>
              <a:rPr lang="en-US" dirty="0" smtClean="0">
                <a:solidFill>
                  <a:schemeClr val="hlink"/>
                </a:solidFill>
              </a:rPr>
              <a:t>x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rgbClr val="0099FF"/>
                </a:solidFill>
              </a:rPr>
              <a:t/>
            </a:r>
            <a:br>
              <a:rPr lang="en-US" dirty="0" smtClean="0">
                <a:solidFill>
                  <a:srgbClr val="0099FF"/>
                </a:solidFill>
              </a:rPr>
            </a:br>
            <a:endParaRPr lang="en-US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String to parse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  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B    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r>
              <a:rPr lang="en-US" sz="2000" dirty="0" smtClean="0">
                <a:solidFill>
                  <a:schemeClr val="accent2"/>
                </a:solidFill>
              </a:rPr>
              <a:t>    </a:t>
            </a:r>
            <a:r>
              <a:rPr lang="en-US" sz="2000" dirty="0" smtClean="0"/>
              <a:t>(replace A with one of its alternatives)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/>
              <a:t>B</a:t>
            </a: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>
                <a:solidFill>
                  <a:schemeClr val="accent2"/>
                </a:solidFill>
              </a:rPr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AFA3C-89DF-4954-B2C1-9C15DC91F77F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S ::= AB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A ::=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B := </a:t>
            </a: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dirty="0" smtClean="0">
                <a:solidFill>
                  <a:srgbClr val="0099FF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rgbClr val="0099FF"/>
                </a:solidFill>
              </a:rPr>
              <a:t/>
            </a:r>
            <a:br>
              <a:rPr lang="en-US" dirty="0" smtClean="0">
                <a:solidFill>
                  <a:srgbClr val="0099FF"/>
                </a:solidFill>
              </a:rPr>
            </a:br>
            <a:endParaRPr lang="en-US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String to parse </a:t>
            </a:r>
            <a:r>
              <a:rPr lang="en-US" sz="2000" dirty="0" err="1" smtClean="0">
                <a:solidFill>
                  <a:schemeClr val="accent2"/>
                </a:solidFill>
              </a:rPr>
              <a:t>xw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  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AB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r>
              <a:rPr lang="en-US" sz="1800" dirty="0" smtClean="0">
                <a:solidFill>
                  <a:schemeClr val="accent2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/>
              <a:t>B</a:t>
            </a: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>
                <a:solidFill>
                  <a:schemeClr val="accent2"/>
                </a:solidFill>
              </a:rPr>
              <a:t>w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 smtClean="0"/>
              <a:t>(x is a common prefix)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       </a:t>
            </a:r>
            <a:r>
              <a:rPr lang="en-US" sz="2000" dirty="0" smtClean="0">
                <a:solidFill>
                  <a:schemeClr val="accent2"/>
                </a:solidFill>
              </a:rPr>
              <a:t>w  </a:t>
            </a:r>
            <a:r>
              <a:rPr lang="en-US" sz="2000" dirty="0" smtClean="0"/>
              <a:t>(remove x from both sides)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96BD5-9BFA-47D1-9281-E0FACCB5C088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 ::= AB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 ::= </a:t>
            </a:r>
            <a:r>
              <a:rPr lang="en-US" sz="2000" dirty="0" smtClean="0">
                <a:solidFill>
                  <a:schemeClr val="accent2"/>
                </a:solidFill>
              </a:rPr>
              <a:t>x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dirty="0" smtClean="0"/>
              <a:t>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000" dirty="0" smtClean="0"/>
              <a:t> := </a:t>
            </a:r>
            <a:r>
              <a:rPr lang="en-US" sz="2000" dirty="0" smtClean="0">
                <a:solidFill>
                  <a:schemeClr val="accent2"/>
                </a:solidFill>
              </a:rPr>
              <a:t>z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smtClean="0"/>
              <a:t>| 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>
                <a:solidFill>
                  <a:srgbClr val="0099FF"/>
                </a:solidFill>
              </a:rPr>
              <a:t/>
            </a:r>
            <a:br>
              <a:rPr lang="en-US" sz="2000" dirty="0" smtClean="0">
                <a:solidFill>
                  <a:srgbClr val="0099FF"/>
                </a:solidFill>
              </a:rPr>
            </a:br>
            <a:endParaRPr lang="en-US" sz="2000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String to parse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  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AB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r>
              <a:rPr lang="en-US" sz="1600" dirty="0" smtClean="0">
                <a:solidFill>
                  <a:schemeClr val="accent2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→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x</a:t>
            </a:r>
            <a:r>
              <a:rPr lang="en-US" sz="1800" dirty="0" err="1" smtClean="0"/>
              <a:t>B</a:t>
            </a:r>
            <a:r>
              <a:rPr lang="en-US" sz="1800" dirty="0" smtClean="0"/>
              <a:t>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r>
              <a:rPr lang="en-US" sz="1800" dirty="0" smtClean="0">
                <a:solidFill>
                  <a:srgbClr val="0099FF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→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B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chemeClr val="accent2"/>
                </a:solidFill>
              </a:rPr>
              <a:t>w  </a:t>
            </a:r>
            <a:r>
              <a:rPr lang="en-US" sz="1800" dirty="0" smtClean="0"/>
              <a:t>(replace B with one of its alternatives)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→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w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0099FF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w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23A1-ED9E-4445-9D19-6A2B612C5FDD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S ::= AB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A ::= </a:t>
            </a:r>
            <a:r>
              <a:rPr lang="en-US" sz="1400" dirty="0" smtClean="0">
                <a:solidFill>
                  <a:schemeClr val="accent2"/>
                </a:solidFill>
              </a:rPr>
              <a:t>x</a:t>
            </a:r>
            <a:r>
              <a:rPr lang="en-US" sz="1400" dirty="0" smtClean="0">
                <a:solidFill>
                  <a:srgbClr val="0099FF"/>
                </a:solidFill>
              </a:rPr>
              <a:t> </a:t>
            </a:r>
            <a:r>
              <a:rPr lang="en-US" sz="1400" dirty="0" smtClean="0"/>
              <a:t>| </a:t>
            </a:r>
            <a:r>
              <a:rPr lang="en-US" sz="1400" dirty="0" smtClean="0">
                <a:solidFill>
                  <a:schemeClr val="accent2"/>
                </a:solidFill>
              </a:rPr>
              <a:t>y</a:t>
            </a:r>
            <a:r>
              <a:rPr lang="en-US" sz="1400" dirty="0" smtClean="0"/>
              <a:t>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B := </a:t>
            </a:r>
            <a:r>
              <a:rPr lang="en-US" sz="1400" dirty="0" smtClean="0">
                <a:solidFill>
                  <a:schemeClr val="accent2"/>
                </a:solidFill>
              </a:rPr>
              <a:t>z</a:t>
            </a:r>
            <a:r>
              <a:rPr lang="en-US" sz="1400" dirty="0" smtClean="0">
                <a:solidFill>
                  <a:srgbClr val="0099FF"/>
                </a:solidFill>
              </a:rPr>
              <a:t> </a:t>
            </a:r>
            <a:r>
              <a:rPr lang="en-US" sz="1400" dirty="0" smtClean="0"/>
              <a:t>| </a:t>
            </a:r>
            <a:r>
              <a:rPr lang="en-US" sz="1400" dirty="0" smtClean="0">
                <a:solidFill>
                  <a:schemeClr val="accent2"/>
                </a:solidFill>
              </a:rPr>
              <a:t>w</a:t>
            </a:r>
            <a:r>
              <a:rPr lang="en-US" sz="1400" dirty="0" smtClean="0">
                <a:solidFill>
                  <a:srgbClr val="0099FF"/>
                </a:solidFill>
              </a:rPr>
              <a:t/>
            </a:r>
            <a:br>
              <a:rPr lang="en-US" sz="1400" dirty="0" smtClean="0">
                <a:solidFill>
                  <a:srgbClr val="0099FF"/>
                </a:solidFill>
              </a:rPr>
            </a:br>
            <a:endParaRPr lang="en-US" sz="1400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String to parse </a:t>
            </a:r>
            <a:r>
              <a:rPr lang="en-US" sz="1600" dirty="0" err="1" smtClean="0">
                <a:solidFill>
                  <a:schemeClr val="accent2"/>
                </a:solidFill>
              </a:rPr>
              <a:t>xw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  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AB     </a:t>
            </a:r>
            <a:r>
              <a:rPr lang="en-US" sz="1800" dirty="0" err="1" smtClean="0">
                <a:solidFill>
                  <a:schemeClr val="accent2"/>
                </a:solidFill>
              </a:rPr>
              <a:t>xw</a:t>
            </a:r>
            <a:r>
              <a:rPr lang="en-US" sz="1600" dirty="0" smtClean="0">
                <a:solidFill>
                  <a:schemeClr val="accent2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→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x</a:t>
            </a:r>
            <a:r>
              <a:rPr lang="en-US" sz="1800" dirty="0" err="1" smtClean="0"/>
              <a:t>B</a:t>
            </a:r>
            <a:r>
              <a:rPr lang="en-US" sz="1800" dirty="0" smtClean="0"/>
              <a:t>     </a:t>
            </a:r>
            <a:r>
              <a:rPr lang="en-US" sz="1800" dirty="0" err="1" smtClean="0">
                <a:solidFill>
                  <a:schemeClr val="hlink"/>
                </a:solidFill>
              </a:rPr>
              <a:t>x</a:t>
            </a:r>
            <a:r>
              <a:rPr lang="en-US" sz="1800" dirty="0" err="1" smtClean="0">
                <a:solidFill>
                  <a:schemeClr val="accent2"/>
                </a:solidFill>
              </a:rPr>
              <a:t>w</a:t>
            </a:r>
            <a:r>
              <a:rPr lang="en-US" sz="1800" dirty="0" smtClean="0">
                <a:solidFill>
                  <a:srgbClr val="0099FF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cs typeface="Arial" charset="0"/>
              </a:rPr>
              <a:t>→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B       </a:t>
            </a:r>
            <a:r>
              <a:rPr lang="en-US" sz="1800" dirty="0" smtClean="0">
                <a:solidFill>
                  <a:schemeClr val="accent2"/>
                </a:solidFill>
              </a:rPr>
              <a:t>w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cs typeface="Arial" charset="0"/>
              </a:rPr>
              <a:t>→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w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99FF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w</a:t>
            </a:r>
            <a:r>
              <a:rPr lang="en-US" sz="2000" dirty="0" smtClean="0">
                <a:solidFill>
                  <a:schemeClr val="accent2"/>
                </a:solidFill>
              </a:rPr>
              <a:t>   (delete common prefix)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dirty="0" smtClean="0">
                <a:cs typeface="Arial" charset="0"/>
              </a:rPr>
              <a:t>ε</a:t>
            </a:r>
            <a:r>
              <a:rPr lang="en-US" sz="1800" dirty="0" smtClean="0">
                <a:cs typeface="Arial" charset="0"/>
              </a:rPr>
              <a:t>	    </a:t>
            </a:r>
            <a:r>
              <a:rPr lang="el-GR" sz="1800" dirty="0" smtClean="0">
                <a:cs typeface="Arial" charset="0"/>
              </a:rPr>
              <a:t>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OK  String is legal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0F94F-C99F-41F1-B79B-87D1EE00A8D6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Top-down parsing </a:t>
            </a:r>
            <a:r>
              <a:rPr lang="en-US" dirty="0" smtClean="0"/>
              <a:t>(7)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1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Recall grammars generate, parsers recognize </a:t>
            </a:r>
          </a:p>
          <a:p>
            <a:r>
              <a:rPr lang="en-US" sz="2400" dirty="0" smtClean="0"/>
              <a:t>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parsing algorithms for any context-free grammar exist, but we want a linear algorithm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Goal:  identify special classes of context-free grammars that can be parsed with linear algorithms</a:t>
            </a:r>
          </a:p>
          <a:p>
            <a:pPr lvl="1"/>
            <a:r>
              <a:rPr lang="en-US" sz="1800" dirty="0" smtClean="0"/>
              <a:t>LL grammars  (top down parsing alg.)</a:t>
            </a:r>
          </a:p>
          <a:p>
            <a:pPr lvl="1"/>
            <a:r>
              <a:rPr lang="en-US" sz="1800" dirty="0" smtClean="0"/>
              <a:t>LR grammars (bottom up parsing alg.)</a:t>
            </a:r>
          </a:p>
          <a:p>
            <a:pPr marL="393192" lvl="1" indent="0">
              <a:buNone/>
            </a:pPr>
            <a:endParaRPr lang="en-US" sz="1800" dirty="0" smtClean="0"/>
          </a:p>
          <a:p>
            <a:r>
              <a:rPr lang="en-US" sz="2400" dirty="0" smtClean="0"/>
              <a:t>Now we will explore LL(1) grammars in more detail</a:t>
            </a:r>
          </a:p>
          <a:p>
            <a:pPr lvl="1"/>
            <a:r>
              <a:rPr lang="en-US" sz="1800" dirty="0" smtClean="0"/>
              <a:t>Look at some motivating examples to see problems</a:t>
            </a:r>
          </a:p>
          <a:p>
            <a:pPr lvl="1"/>
            <a:r>
              <a:rPr lang="en-US" sz="1800" dirty="0" smtClean="0"/>
              <a:t>State rules for grammars that rule out the problematic situations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BD40E-2D89-49A6-866D-58EA833122E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Grammars and Parsing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S ::= A|B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A ::= </a:t>
            </a:r>
            <a:r>
              <a:rPr lang="en-US" dirty="0" err="1" smtClean="0">
                <a:solidFill>
                  <a:schemeClr val="bg1"/>
                </a:solidFill>
              </a:rPr>
              <a:t>xA</a:t>
            </a:r>
            <a:r>
              <a:rPr lang="en-US" dirty="0" smtClean="0">
                <a:solidFill>
                  <a:schemeClr val="bg1"/>
                </a:solidFill>
              </a:rPr>
              <a:t> | y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B ::= </a:t>
            </a:r>
            <a:r>
              <a:rPr lang="en-US" dirty="0" err="1" smtClean="0">
                <a:solidFill>
                  <a:schemeClr val="bg1"/>
                </a:solidFill>
              </a:rPr>
              <a:t>xB</a:t>
            </a:r>
            <a:r>
              <a:rPr lang="en-US" dirty="0" smtClean="0">
                <a:solidFill>
                  <a:schemeClr val="bg1"/>
                </a:solidFill>
              </a:rPr>
              <a:t> | z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String to parse:   </a:t>
            </a:r>
            <a:r>
              <a:rPr lang="en-US" dirty="0" err="1" smtClean="0">
                <a:solidFill>
                  <a:schemeClr val="bg1"/>
                </a:solidFill>
              </a:rPr>
              <a:t>xxz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0BD82-B270-43F7-91B7-5EBE27B01CC4}" type="slidenum">
              <a:rPr lang="en-US" smtClean="0">
                <a:solidFill>
                  <a:prstClr val="white"/>
                </a:solidFill>
              </a:rPr>
              <a:pPr/>
              <a:t>56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Top-down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S ::= A|B</a:t>
            </a:r>
          </a:p>
          <a:p>
            <a:pPr lvl="1"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lvl="1"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String to parse:   xxz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6ED29-2DFB-44F5-A7D7-AFF35837989C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       xxz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S ::= </a:t>
            </a:r>
            <a:r>
              <a:rPr lang="en-US" smtClean="0">
                <a:solidFill>
                  <a:srgbClr val="FF3300"/>
                </a:solidFill>
              </a:rPr>
              <a:t>A</a:t>
            </a:r>
            <a:r>
              <a:rPr lang="en-US" smtClean="0"/>
              <a:t>|B</a:t>
            </a:r>
          </a:p>
          <a:p>
            <a:pPr lvl="1"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lvl="1"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String to parse:   xxz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7DE84-240A-4B02-8BB8-B4095E5056CA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S</a:t>
            </a:r>
            <a:r>
              <a:rPr lang="en-US" smtClean="0"/>
              <a:t>        xxz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A		 xxz</a:t>
            </a:r>
          </a:p>
          <a:p>
            <a:pPr eaLnBrk="1" hangingPunct="1">
              <a:buFontTx/>
              <a:buNone/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S ::= A|B</a:t>
            </a:r>
          </a:p>
          <a:p>
            <a:pPr lvl="1" eaLnBrk="1" hangingPunct="1">
              <a:buFontTx/>
              <a:buNone/>
            </a:pPr>
            <a:r>
              <a:rPr lang="en-US" smtClean="0"/>
              <a:t>A ::= </a:t>
            </a:r>
            <a:r>
              <a:rPr lang="en-US" u="sng" smtClean="0">
                <a:solidFill>
                  <a:srgbClr val="FF3300"/>
                </a:solidFill>
              </a:rPr>
              <a:t>x</a:t>
            </a:r>
            <a:r>
              <a:rPr lang="en-US" smtClean="0">
                <a:solidFill>
                  <a:srgbClr val="FF3300"/>
                </a:solidFill>
              </a:rPr>
              <a:t>A</a:t>
            </a:r>
            <a:r>
              <a:rPr lang="en-US" smtClean="0"/>
              <a:t> | y</a:t>
            </a:r>
          </a:p>
          <a:p>
            <a:pPr lvl="1"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String to parse:   xxz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26297-ACE9-4A08-80A7-B94316B57A5B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		xxz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3300"/>
                </a:solidFill>
                <a:cs typeface="Arial" charset="0"/>
              </a:rPr>
              <a:t>A</a:t>
            </a:r>
            <a:r>
              <a:rPr lang="en-US" smtClean="0">
                <a:cs typeface="Arial" charset="0"/>
              </a:rPr>
              <a:t>		</a:t>
            </a:r>
            <a:r>
              <a:rPr lang="en-US" u="sng" smtClean="0"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xA	xxz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grammar</a:t>
            </a:r>
            <a:r>
              <a:rPr lang="en-US" dirty="0" smtClean="0"/>
              <a:t> is a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dirty="0" smtClean="0">
                <a:sym typeface="Symbol" pitchFamily="18" charset="2"/>
              </a:rPr>
              <a:t></a:t>
            </a:r>
            <a:r>
              <a:rPr lang="en-US" dirty="0" smtClean="0"/>
              <a:t>, N, P, S) where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</a:t>
            </a:r>
            <a:r>
              <a:rPr lang="en-US" dirty="0" smtClean="0"/>
              <a:t>  is a set specifying the </a:t>
            </a:r>
            <a:r>
              <a:rPr lang="en-US" dirty="0" smtClean="0">
                <a:solidFill>
                  <a:schemeClr val="accent2"/>
                </a:solidFill>
              </a:rPr>
              <a:t>alphabet</a:t>
            </a:r>
            <a:r>
              <a:rPr lang="en-US" dirty="0" smtClean="0"/>
              <a:t> of tokens (also called </a:t>
            </a:r>
            <a:r>
              <a:rPr lang="en-US" dirty="0" smtClean="0">
                <a:solidFill>
                  <a:schemeClr val="accent2"/>
                </a:solidFill>
              </a:rPr>
              <a:t>terminal symbols</a:t>
            </a:r>
            <a:r>
              <a:rPr lang="en-US" dirty="0" smtClean="0"/>
              <a:t>). 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is the set of </a:t>
            </a:r>
            <a:r>
              <a:rPr lang="en-US" dirty="0" smtClean="0">
                <a:solidFill>
                  <a:schemeClr val="accent2"/>
                </a:solidFill>
              </a:rPr>
              <a:t>non-terminal symbols</a:t>
            </a:r>
            <a:r>
              <a:rPr lang="en-US" dirty="0" smtClean="0"/>
              <a:t>.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non-terminals are variables that denote sets of sentences. 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impose a hierarchical structure on sentences.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P</a:t>
            </a:r>
            <a:r>
              <a:rPr lang="en-US" dirty="0" smtClean="0"/>
              <a:t> is a set of </a:t>
            </a:r>
            <a:r>
              <a:rPr lang="en-US" dirty="0" smtClean="0">
                <a:solidFill>
                  <a:schemeClr val="accent2"/>
                </a:solidFill>
              </a:rPr>
              <a:t>productions </a:t>
            </a:r>
            <a:r>
              <a:rPr lang="en-US" dirty="0" smtClean="0"/>
              <a:t>(substitution rules).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2"/>
                </a:solidFill>
              </a:rPr>
              <a:t>start symbol</a:t>
            </a:r>
            <a:r>
              <a:rPr lang="en-US" dirty="0" smtClean="0"/>
              <a:t> where S  is in N.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B241D-C861-4661-8C6C-952EBA47E25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Context Free Grammar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0"/>
          <a:ext cx="504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507780" imgH="152334" progId="Equation.3">
                  <p:embed/>
                </p:oleObj>
              </mc:Choice>
              <mc:Fallback>
                <p:oleObj name="Equation" r:id="rId3" imgW="507780" imgH="15233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77147"/>
              </p:ext>
            </p:extLst>
          </p:nvPr>
        </p:nvGraphicFramePr>
        <p:xfrm>
          <a:off x="0" y="0"/>
          <a:ext cx="504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507780" imgH="152334" progId="Equation.3">
                  <p:embed/>
                </p:oleObj>
              </mc:Choice>
              <mc:Fallback>
                <p:oleObj name="Equation" r:id="rId5" imgW="507780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5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S ::= A|B</a:t>
            </a:r>
          </a:p>
          <a:p>
            <a:pPr lvl="1"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lvl="1"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String to parse:   xxz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95289-1C18-4ECB-9F33-86A89A0F2BE2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		xxz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A		xxz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A	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xz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→ consume x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A		xz</a:t>
            </a:r>
          </a:p>
          <a:p>
            <a:pPr eaLnBrk="1" hangingPunct="1">
              <a:buFontTx/>
              <a:buNone/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 ::= A|B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 ::= </a:t>
            </a:r>
            <a:r>
              <a:rPr lang="en-US" u="sng" dirty="0" err="1" smtClean="0">
                <a:solidFill>
                  <a:srgbClr val="FF3300"/>
                </a:solidFill>
              </a:rPr>
              <a:t>x</a:t>
            </a:r>
            <a:r>
              <a:rPr lang="en-US" dirty="0" err="1" smtClean="0">
                <a:solidFill>
                  <a:srgbClr val="FF3300"/>
                </a:solidFill>
              </a:rPr>
              <a:t>A</a:t>
            </a:r>
            <a:r>
              <a:rPr lang="en-US" dirty="0" smtClean="0"/>
              <a:t> | 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 ::= </a:t>
            </a:r>
            <a:r>
              <a:rPr lang="en-US" dirty="0" err="1" smtClean="0"/>
              <a:t>xB</a:t>
            </a:r>
            <a:r>
              <a:rPr lang="en-US" dirty="0" smtClean="0"/>
              <a:t> | 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String to parse:   </a:t>
            </a:r>
            <a:r>
              <a:rPr lang="en-US" sz="2400" dirty="0" err="1" smtClean="0"/>
              <a:t>xxz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Parsing failed,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but string is in language!!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883B4-7EA6-4E7B-A476-FBE3397EA685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		xxz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→    </a:t>
            </a:r>
            <a:r>
              <a:rPr lang="en-US" sz="2000" smtClean="0">
                <a:solidFill>
                  <a:srgbClr val="FF3300"/>
                </a:solidFill>
                <a:cs typeface="Arial" charset="0"/>
              </a:rPr>
              <a:t>(choose A) </a:t>
            </a:r>
            <a:endParaRPr lang="en-US" sz="24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A		xxz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→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A	</a:t>
            </a:r>
            <a:r>
              <a:rPr lang="en-US" sz="2400" smtClean="0">
                <a:solidFill>
                  <a:schemeClr val="accent2"/>
                </a:solidFill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xz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→ (consume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  <a:cs typeface="Arial" charset="0"/>
              </a:rPr>
              <a:t>A</a:t>
            </a:r>
            <a:r>
              <a:rPr lang="en-US" sz="2400" smtClean="0">
                <a:cs typeface="Arial" charset="0"/>
              </a:rPr>
              <a:t>		</a:t>
            </a:r>
            <a:r>
              <a:rPr lang="en-US" sz="2400" u="sng" smtClean="0"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→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xA	xz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→ (consume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Arial" charset="0"/>
              </a:rPr>
              <a:t>A		z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S ::= A|</a:t>
            </a:r>
            <a:r>
              <a:rPr lang="en-US" dirty="0" smtClean="0">
                <a:solidFill>
                  <a:srgbClr val="FF3300"/>
                </a:solidFill>
              </a:rPr>
              <a:t>B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A ::= </a:t>
            </a:r>
            <a:r>
              <a:rPr lang="en-US" u="sng" dirty="0" err="1" smtClean="0"/>
              <a:t>x</a:t>
            </a:r>
            <a:r>
              <a:rPr lang="en-US" dirty="0" err="1" smtClean="0"/>
              <a:t>A</a:t>
            </a:r>
            <a:r>
              <a:rPr lang="en-US" dirty="0" smtClean="0"/>
              <a:t> | 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B ::= </a:t>
            </a:r>
            <a:r>
              <a:rPr lang="en-US" dirty="0" err="1" smtClean="0"/>
              <a:t>xB</a:t>
            </a:r>
            <a:r>
              <a:rPr lang="en-US" dirty="0" smtClean="0"/>
              <a:t> |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String to parse:   </a:t>
            </a:r>
            <a:r>
              <a:rPr lang="en-US" sz="2400" dirty="0" err="1" smtClean="0"/>
              <a:t>xxz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799DC2-DB6E-4441-89A8-4DCF52042FA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810000" y="1600200"/>
            <a:ext cx="5334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		</a:t>
            </a:r>
            <a:r>
              <a:rPr lang="en-US" sz="2400" dirty="0" err="1" smtClean="0"/>
              <a:t>xxz</a:t>
            </a:r>
            <a:r>
              <a:rPr lang="en-US" sz="2400" dirty="0" smtClean="0"/>
              <a:t>		S	</a:t>
            </a:r>
            <a:r>
              <a:rPr lang="en-US" sz="2400" dirty="0" err="1" smtClean="0"/>
              <a:t>xxz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→	 </a:t>
            </a:r>
            <a:r>
              <a:rPr lang="en-US" sz="1600" dirty="0" smtClean="0">
                <a:solidFill>
                  <a:srgbClr val="FF3300"/>
                </a:solidFill>
                <a:cs typeface="Arial" charset="0"/>
              </a:rPr>
              <a:t>(choose A) 	</a:t>
            </a:r>
            <a:r>
              <a:rPr lang="en-US" sz="2400" dirty="0" smtClean="0">
                <a:cs typeface="Arial" charset="0"/>
              </a:rPr>
              <a:t>	→ </a:t>
            </a:r>
            <a:r>
              <a:rPr lang="en-US" sz="1600" dirty="0" smtClean="0">
                <a:solidFill>
                  <a:srgbClr val="FF3300"/>
                </a:solidFill>
                <a:cs typeface="Arial" charset="0"/>
              </a:rPr>
              <a:t>(choose 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A		</a:t>
            </a:r>
            <a:r>
              <a:rPr lang="en-US" sz="2400" dirty="0" err="1" smtClean="0">
                <a:cs typeface="Arial" charset="0"/>
              </a:rPr>
              <a:t>xxz</a:t>
            </a:r>
            <a:r>
              <a:rPr lang="en-US" sz="2400" dirty="0" smtClean="0">
                <a:cs typeface="Arial" charset="0"/>
              </a:rPr>
              <a:t>		B	</a:t>
            </a:r>
            <a:r>
              <a:rPr lang="en-US" sz="2400" dirty="0" err="1" smtClean="0">
                <a:cs typeface="Arial" charset="0"/>
              </a:rPr>
              <a:t>xxz</a:t>
            </a: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				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0099FF"/>
                </a:solidFill>
                <a:cs typeface="Arial" charset="0"/>
              </a:rPr>
              <a:t>x</a:t>
            </a:r>
            <a:r>
              <a:rPr lang="en-US" sz="2400" dirty="0" err="1" smtClean="0"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	</a:t>
            </a:r>
            <a:r>
              <a:rPr lang="en-US" sz="2400" dirty="0" err="1" smtClean="0">
                <a:solidFill>
                  <a:srgbClr val="0099FF"/>
                </a:solidFill>
                <a:cs typeface="Arial" charset="0"/>
              </a:rPr>
              <a:t>x</a:t>
            </a:r>
            <a:r>
              <a:rPr lang="en-US" sz="2400" dirty="0" err="1" smtClean="0">
                <a:cs typeface="Arial" charset="0"/>
              </a:rPr>
              <a:t>xz</a:t>
            </a:r>
            <a:r>
              <a:rPr lang="en-US" sz="2400" dirty="0" smtClean="0">
                <a:cs typeface="Arial" charset="0"/>
              </a:rPr>
              <a:t>		</a:t>
            </a:r>
            <a:r>
              <a:rPr lang="en-US" sz="2400" dirty="0" err="1" smtClean="0">
                <a:cs typeface="Arial" charset="0"/>
              </a:rPr>
              <a:t>xB</a:t>
            </a:r>
            <a:r>
              <a:rPr lang="en-US" sz="2400" dirty="0" smtClean="0">
                <a:cs typeface="Arial" charset="0"/>
              </a:rPr>
              <a:t>	</a:t>
            </a:r>
            <a:r>
              <a:rPr lang="en-US" sz="2400" dirty="0" err="1" smtClean="0">
                <a:cs typeface="Arial" charset="0"/>
              </a:rPr>
              <a:t>xxz</a:t>
            </a: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→			 	→ (consume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		</a:t>
            </a:r>
            <a:r>
              <a:rPr lang="en-US" sz="2400" u="sng" dirty="0" err="1" smtClean="0">
                <a:cs typeface="Arial" charset="0"/>
              </a:rPr>
              <a:t>x</a:t>
            </a:r>
            <a:r>
              <a:rPr lang="en-US" sz="2400" dirty="0" err="1" smtClean="0">
                <a:cs typeface="Arial" charset="0"/>
              </a:rPr>
              <a:t>z</a:t>
            </a:r>
            <a:r>
              <a:rPr lang="en-US" sz="2400" dirty="0" smtClean="0">
                <a:cs typeface="Arial" charset="0"/>
              </a:rPr>
              <a:t>		B	</a:t>
            </a:r>
            <a:r>
              <a:rPr lang="en-US" sz="2400" dirty="0" err="1" smtClean="0">
                <a:cs typeface="Arial" charset="0"/>
              </a:rPr>
              <a:t>xz</a:t>
            </a: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→				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cs typeface="Arial" charset="0"/>
              </a:rPr>
              <a:t>xA</a:t>
            </a:r>
            <a:r>
              <a:rPr lang="en-US" sz="2400" dirty="0" smtClean="0">
                <a:cs typeface="Arial" charset="0"/>
              </a:rPr>
              <a:t>	</a:t>
            </a:r>
            <a:r>
              <a:rPr lang="en-US" sz="2400" dirty="0" err="1" smtClean="0">
                <a:cs typeface="Arial" charset="0"/>
              </a:rPr>
              <a:t>xz</a:t>
            </a:r>
            <a:r>
              <a:rPr lang="en-US" sz="2400" dirty="0" smtClean="0">
                <a:cs typeface="Arial" charset="0"/>
              </a:rPr>
              <a:t>		</a:t>
            </a:r>
            <a:r>
              <a:rPr lang="en-US" sz="2400" dirty="0" err="1" smtClean="0">
                <a:cs typeface="Arial" charset="0"/>
              </a:rPr>
              <a:t>xB</a:t>
            </a:r>
            <a:r>
              <a:rPr lang="en-US" sz="2400" dirty="0" smtClean="0">
                <a:cs typeface="Arial" charset="0"/>
              </a:rPr>
              <a:t>	</a:t>
            </a:r>
            <a:r>
              <a:rPr lang="en-US" sz="2400" dirty="0" err="1" smtClean="0">
                <a:cs typeface="Arial" charset="0"/>
              </a:rPr>
              <a:t>xz</a:t>
            </a: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fail	</a:t>
            </a:r>
            <a:r>
              <a:rPr lang="en-US" sz="2400" dirty="0" smtClean="0">
                <a:cs typeface="Arial" charset="0"/>
              </a:rPr>
              <a:t>		→ (consume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				B	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				 →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		</a:t>
            </a:r>
            <a:r>
              <a:rPr lang="en-US" sz="2400" dirty="0" smtClean="0">
                <a:solidFill>
                  <a:srgbClr val="FF3300"/>
                </a:solidFill>
                <a:cs typeface="Arial" charset="0"/>
              </a:rPr>
              <a:t>Success!!!	z	</a:t>
            </a:r>
            <a:r>
              <a:rPr lang="en-US" sz="2400" dirty="0" err="1" smtClean="0">
                <a:solidFill>
                  <a:srgbClr val="FF3300"/>
                </a:solidFill>
                <a:cs typeface="Arial" charset="0"/>
              </a:rPr>
              <a:t>z</a:t>
            </a:r>
            <a:r>
              <a:rPr lang="en-US" sz="2400" dirty="0" smtClean="0">
                <a:solidFill>
                  <a:srgbClr val="FF3300"/>
                </a:solidFill>
                <a:cs typeface="Arial" charset="0"/>
              </a:rPr>
              <a:t> 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6400800" y="16764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4724400" y="5334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4114800" y="5638800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733800" y="1981200"/>
            <a:ext cx="53340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07187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800" dirty="0" smtClean="0"/>
              <a:t>We need to </a:t>
            </a:r>
            <a:r>
              <a:rPr lang="en-US" sz="2800" dirty="0" smtClean="0">
                <a:solidFill>
                  <a:srgbClr val="FF3300"/>
                </a:solidFill>
              </a:rPr>
              <a:t>predict</a:t>
            </a:r>
            <a:r>
              <a:rPr lang="en-US" sz="2800" dirty="0" smtClean="0"/>
              <a:t> which production to choose, preferably by looking only at one symbol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800" dirty="0" smtClean="0"/>
              <a:t>In this example, we must look at the last symbol, thus required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not even bounded.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S ::= A|B</a:t>
            </a:r>
            <a:r>
              <a:rPr lang="en-US" dirty="0" smtClean="0">
                <a:solidFill>
                  <a:srgbClr val="FF3300"/>
                </a:solidFill>
              </a:rPr>
              <a:t>   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A ::= </a:t>
            </a:r>
            <a:r>
              <a:rPr lang="en-US" u="sng" dirty="0" err="1" smtClean="0"/>
              <a:t>x</a:t>
            </a:r>
            <a:r>
              <a:rPr lang="en-US" dirty="0" err="1" smtClean="0"/>
              <a:t>A</a:t>
            </a:r>
            <a:r>
              <a:rPr lang="en-US" dirty="0" smtClean="0"/>
              <a:t> | y       0 more x’s followed by a y or a z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B ::= </a:t>
            </a:r>
            <a:r>
              <a:rPr lang="en-US" dirty="0" err="1" smtClean="0"/>
              <a:t>xB</a:t>
            </a:r>
            <a:r>
              <a:rPr lang="en-US" dirty="0" smtClean="0"/>
              <a:t> | z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800" dirty="0" smtClean="0"/>
              <a:t>Need to formulate restrictions on grammars that will allow top down parsing with bounded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An LL(k) grammar can be parsed by a top-down parser with max k-token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An LL(*) grammar can be parsed by a top-down parser with unbounded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BC9A1-2282-4310-9A2A-0D9215579897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Lookahead</a:t>
            </a:r>
            <a:r>
              <a:rPr lang="en-US" dirty="0" smtClean="0"/>
              <a:t> and prediction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 is conventional in general discussions of grammars to 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lower case letters near the beginning of the alphabet for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lower case letters near the end of the alphabet for strings of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upper case letters near the beginning of the alphabet for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upper case letters near the end of the alphabet for arbitrary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Greek letters for arbitrary strings of symbols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9154C-2DF2-4F06-BE69-DCC549A23E95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Notational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FIRST(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) is the set of tokens (or 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) that appear as the first symbol in some string generated from </a:t>
            </a:r>
            <a:r>
              <a:rPr lang="en-US" dirty="0" smtClean="0">
                <a:sym typeface="Symbol" pitchFamily="18" charset="2"/>
              </a:rPr>
              <a:t>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FIRST(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) </a:t>
            </a:r>
            <a:r>
              <a:rPr lang="el-GR" sz="3600" dirty="0" smtClean="0">
                <a:cs typeface="Arial" charset="0"/>
              </a:rPr>
              <a:t>≡</a:t>
            </a:r>
            <a:r>
              <a:rPr lang="en-US" dirty="0" smtClean="0"/>
              <a:t>  {c :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*   c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recall  and  are arbitrary strings of symbols while c is a terminal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2D48A-870F-4132-AEDF-C4084CB31860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sets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 ::= AB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 ::=  x | 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 ::= z | w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xw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yw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FIRST(x)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?????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32CA8-DDCF-43C7-A038-631B4FA8A91A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 Example 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 ::= AB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 ::=  x | 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 ::= z | w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xw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yw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FIRST(x) = {x}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FIRST(y) = ?????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95CEC-6DB2-4440-8631-FA9B37F36DFD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Example 1(2)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 ::= AB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 ::=  x | 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 ::= z | w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xw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yw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FIRST(x) = {x}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FIRST(y) = {y}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FIRST(w)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?????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C1C490-D3D5-45C1-B13E-CF9B8CF180C4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 Example 1 (3)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 ::= AB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 ::=  x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 ::= z | w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xw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yw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FIRST(x) = {x}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FIRST(y) = {y}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FIRST(w) = {w}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FIRST(z}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?????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ADFDA-1116-49D0-B8F4-2926CFED2A00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Example 1(4)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Compact and precise specification that allows an infinite number of sentences to be specified with a </a:t>
            </a:r>
            <a:r>
              <a:rPr lang="en-US" sz="2400" dirty="0" smtClean="0">
                <a:solidFill>
                  <a:schemeClr val="accent2"/>
                </a:solidFill>
              </a:rPr>
              <a:t>finite definition</a:t>
            </a:r>
          </a:p>
          <a:p>
            <a:pPr eaLnBrk="1" hangingPunct="1"/>
            <a:r>
              <a:rPr lang="en-US" sz="2400" dirty="0" smtClean="0"/>
              <a:t>Allows </a:t>
            </a:r>
            <a:r>
              <a:rPr lang="en-US" sz="2400" dirty="0" smtClean="0">
                <a:solidFill>
                  <a:schemeClr val="accent2"/>
                </a:solidFill>
              </a:rPr>
              <a:t>systematic or  automatic</a:t>
            </a:r>
            <a:r>
              <a:rPr lang="en-US" sz="2400" dirty="0" smtClean="0"/>
              <a:t> generation of efficient parsers for certain types of grammars</a:t>
            </a:r>
          </a:p>
          <a:p>
            <a:pPr eaLnBrk="1" hangingPunct="1"/>
            <a:r>
              <a:rPr lang="en-US" sz="2400" dirty="0" smtClean="0"/>
              <a:t>Provides a </a:t>
            </a:r>
            <a:r>
              <a:rPr lang="en-US" sz="2400" dirty="0" smtClean="0">
                <a:solidFill>
                  <a:schemeClr val="accent2"/>
                </a:solidFill>
              </a:rPr>
              <a:t>framework for specifying semantics</a:t>
            </a:r>
            <a:r>
              <a:rPr lang="en-US" sz="2400" dirty="0" smtClean="0"/>
              <a:t>.  We will see this later.</a:t>
            </a:r>
          </a:p>
          <a:p>
            <a:pPr eaLnBrk="1" hangingPunct="1"/>
            <a:r>
              <a:rPr lang="en-US" sz="2400" dirty="0" smtClean="0"/>
              <a:t>Allows </a:t>
            </a:r>
            <a:r>
              <a:rPr lang="en-US" sz="2400" dirty="0" smtClean="0">
                <a:solidFill>
                  <a:schemeClr val="accent2"/>
                </a:solidFill>
              </a:rPr>
              <a:t>formal reasoning</a:t>
            </a:r>
            <a:r>
              <a:rPr lang="en-US" sz="2400" dirty="0" smtClean="0"/>
              <a:t> about languages.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3F870-4EC8-4166-9677-910F52DB32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Benefits of (E)BNF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S ::= AB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A ::=  x | y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B ::= z | w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xw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yw</a:t>
            </a:r>
            <a:r>
              <a:rPr lang="en-US" sz="2800" dirty="0" smtClean="0">
                <a:solidFill>
                  <a:schemeClr val="accent4"/>
                </a:solidFill>
              </a:rPr>
              <a:t/>
            </a:r>
            <a:br>
              <a:rPr lang="en-US" sz="2800" dirty="0" smtClean="0">
                <a:solidFill>
                  <a:schemeClr val="accent4"/>
                </a:solidFill>
              </a:rPr>
            </a:br>
            <a:endParaRPr lang="en-US" sz="2800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FIRST(x) = {x}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FIRST(y) = {y}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FIRST(w) = {w}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FIRST(z) = {z}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FIRST(A) = ????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3273E-D091-4D0A-993A-A50CA09C57F0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 Example 1(5)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066800"/>
                <a:ext cx="8229600" cy="5486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S ::= AB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A ::=  x | y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B ::= z | w</a:t>
                </a:r>
                <a:br>
                  <a:rPr lang="en-US" sz="2800" dirty="0" smtClean="0"/>
                </a:br>
                <a:r>
                  <a:rPr lang="en-US" sz="2800" dirty="0" smtClean="0">
                    <a:solidFill>
                      <a:schemeClr val="accent4"/>
                    </a:solidFill>
                  </a:rPr>
                  <a:t>Sentences in language:  </a:t>
                </a:r>
                <a:r>
                  <a:rPr lang="en-US" sz="2800" dirty="0" err="1" smtClean="0">
                    <a:solidFill>
                      <a:schemeClr val="accent4"/>
                    </a:solidFill>
                  </a:rPr>
                  <a:t>xz</a:t>
                </a:r>
                <a:r>
                  <a:rPr lang="en-US" sz="2800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chemeClr val="accent4"/>
                    </a:solidFill>
                  </a:rPr>
                  <a:t>xw</a:t>
                </a:r>
                <a:r>
                  <a:rPr lang="en-US" sz="2800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chemeClr val="accent4"/>
                    </a:solidFill>
                  </a:rPr>
                  <a:t>yz</a:t>
                </a:r>
                <a:r>
                  <a:rPr lang="en-US" sz="2800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chemeClr val="accent4"/>
                    </a:solidFill>
                  </a:rPr>
                  <a:t>yw</a:t>
                </a:r>
                <a:r>
                  <a:rPr lang="en-US" sz="2800" dirty="0" smtClean="0">
                    <a:solidFill>
                      <a:schemeClr val="accent4"/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accent4"/>
                    </a:solidFill>
                  </a:rPr>
                </a:br>
                <a:endParaRPr lang="en-US" sz="2800" dirty="0" smtClean="0">
                  <a:solidFill>
                    <a:schemeClr val="accent4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FIRST(x) = {x}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FIRST(y) = {y}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FIRST(w) = {w}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FIRST(z} = {z}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>
                    <a:solidFill>
                      <a:schemeClr val="accent2"/>
                    </a:solidFill>
                  </a:rPr>
                  <a:t>FIRST(A)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FIRST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8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FIRST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{</m:t>
                    </m:r>
                    <m:r>
                      <m:rPr>
                        <m:nor/>
                      </m:rPr>
                      <a:rPr lang="en-US" sz="2800" i="0" dirty="0" err="1" smtClean="0">
                        <a:solidFill>
                          <a:schemeClr val="accent2"/>
                        </a:solidFill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800" i="0" dirty="0" err="1" smtClean="0">
                        <a:solidFill>
                          <a:schemeClr val="accent2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0" dirty="0" err="1" smtClean="0">
                        <a:solidFill>
                          <a:schemeClr val="accent2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>
                    <a:solidFill>
                      <a:schemeClr val="hlink"/>
                    </a:solidFill>
                  </a:rPr>
                  <a:t>FIRST(B) = ????</a:t>
                </a:r>
                <a:r>
                  <a:rPr lang="en-US" sz="2800" dirty="0" smtClean="0"/>
                  <a:t> </a:t>
                </a: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800"/>
                <a:ext cx="8229600" cy="5486400"/>
              </a:xfrm>
              <a:blipFill rotWithShape="1">
                <a:blip r:embed="rId2"/>
                <a:stretch>
                  <a:fillRect l="-22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E91A3D-A6DF-4A84-AF9B-C257055A39FF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Example 1(6)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S ::= AB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A ::=  x |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B ::= z | w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xw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yw</a:t>
            </a:r>
            <a:r>
              <a:rPr lang="en-US" sz="2800" dirty="0" smtClean="0">
                <a:solidFill>
                  <a:schemeClr val="accent4"/>
                </a:solidFill>
              </a:rPr>
              <a:t/>
            </a:r>
            <a:br>
              <a:rPr lang="en-US" sz="2800" dirty="0" smtClean="0">
                <a:solidFill>
                  <a:schemeClr val="accent4"/>
                </a:solidFill>
              </a:rPr>
            </a:br>
            <a:endParaRPr lang="en-US" sz="2800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FIRST(x) = {x}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FIRST(y) = {y}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FIRST(w) = {w}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FIRST(z} = {z}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FIRST(A) = FIRST(x) U FIRST(y) = {</a:t>
            </a:r>
            <a:r>
              <a:rPr lang="en-US" sz="2800" dirty="0" err="1" smtClean="0"/>
              <a:t>x,y</a:t>
            </a: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FIRST(B) = FIRST(w) U FIRST(z) = {</a:t>
            </a:r>
            <a:r>
              <a:rPr lang="en-US" sz="2800" dirty="0" err="1" smtClean="0">
                <a:solidFill>
                  <a:schemeClr val="accent2"/>
                </a:solidFill>
              </a:rPr>
              <a:t>w,z</a:t>
            </a:r>
            <a:r>
              <a:rPr lang="en-US" sz="2800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FIRST(S) = ?????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BC88B-20D4-46E6-9795-89433FDD230F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Example 1(7)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S ::= AB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A ::=  x |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B ::= z | w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xw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yw</a:t>
            </a:r>
            <a:r>
              <a:rPr lang="en-US" sz="2800" dirty="0" smtClean="0">
                <a:solidFill>
                  <a:schemeClr val="accent4"/>
                </a:solidFill>
              </a:rPr>
              <a:t/>
            </a:r>
            <a:br>
              <a:rPr lang="en-US" sz="2800" dirty="0" smtClean="0">
                <a:solidFill>
                  <a:schemeClr val="accent4"/>
                </a:solidFill>
              </a:rPr>
            </a:br>
            <a:endParaRPr lang="en-US" sz="2800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FIRST(x) = {x}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FIRST(y) = {y}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FIRST(w) = {w}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FIRST(z} = {z}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FIRST(A) = FIRST(x) U FIRST(y) = {</a:t>
            </a:r>
            <a:r>
              <a:rPr lang="en-US" sz="2800" dirty="0" err="1" smtClean="0"/>
              <a:t>x,y</a:t>
            </a: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FIRST(B) = FIRST(w) U FIRST(z) = {</a:t>
            </a:r>
            <a:r>
              <a:rPr lang="en-US" sz="2800" dirty="0" err="1" smtClean="0"/>
              <a:t>w,z</a:t>
            </a: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FIRST(S) = FIRST(AB) = FIRST(A) = {</a:t>
            </a:r>
            <a:r>
              <a:rPr lang="en-US" sz="2800" dirty="0" err="1" smtClean="0">
                <a:solidFill>
                  <a:schemeClr val="accent2"/>
                </a:solidFill>
              </a:rPr>
              <a:t>x,y</a:t>
            </a:r>
            <a:r>
              <a:rPr lang="en-US" sz="2800" dirty="0" smtClean="0">
                <a:solidFill>
                  <a:schemeClr val="accent2"/>
                </a:solidFill>
              </a:rPr>
              <a:t>}</a:t>
            </a:r>
            <a:r>
              <a:rPr lang="en-US" sz="2800" dirty="0" smtClean="0"/>
              <a:t> 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EC693-44D5-4A59-A69C-FAD3B23E221F}" type="slidenum">
              <a:rPr lang="en-US" smtClean="0">
                <a:solidFill>
                  <a:prstClr val="black"/>
                </a:solidFill>
              </a:rPr>
              <a:pPr/>
              <a:t>73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sets:  Example 1(8)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 ::= A | B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 ::= </a:t>
            </a:r>
            <a:r>
              <a:rPr lang="en-US" dirty="0" err="1" smtClean="0"/>
              <a:t>xA</a:t>
            </a:r>
            <a:r>
              <a:rPr lang="en-US" dirty="0" smtClean="0"/>
              <a:t> | 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 ::= </a:t>
            </a:r>
            <a:r>
              <a:rPr lang="en-US" dirty="0" err="1" smtClean="0"/>
              <a:t>xB</a:t>
            </a:r>
            <a:r>
              <a:rPr lang="en-US" dirty="0" smtClean="0"/>
              <a:t> | z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dirty="0" err="1" smtClean="0">
                <a:solidFill>
                  <a:schemeClr val="accent4"/>
                </a:solidFill>
              </a:rPr>
              <a:t>xy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xxy</a:t>
            </a:r>
            <a:r>
              <a:rPr lang="en-US" dirty="0" smtClean="0">
                <a:solidFill>
                  <a:schemeClr val="accent4"/>
                </a:solidFill>
              </a:rPr>
              <a:t>, …, z,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xxz</a:t>
            </a:r>
            <a:r>
              <a:rPr lang="en-US" dirty="0" smtClean="0">
                <a:solidFill>
                  <a:schemeClr val="accent4"/>
                </a:solidFill>
              </a:rPr>
              <a:t>,..</a:t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</a:t>
            </a:r>
            <a:r>
              <a:rPr lang="en-US" dirty="0" err="1" smtClean="0">
                <a:solidFill>
                  <a:schemeClr val="hlink"/>
                </a:solidFill>
              </a:rPr>
              <a:t>xA</a:t>
            </a:r>
            <a:r>
              <a:rPr lang="en-US" dirty="0" smtClean="0">
                <a:solidFill>
                  <a:schemeClr val="hlink"/>
                </a:solidFill>
              </a:rPr>
              <a:t>) = ?????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3A531-3EEC-4C4F-BF2F-91BFD4E9520F}" type="slidenum">
              <a:rPr lang="en-US" smtClean="0">
                <a:solidFill>
                  <a:prstClr val="black"/>
                </a:solidFill>
              </a:rPr>
              <a:pPr/>
              <a:t>74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 Example 2 </a:t>
            </a:r>
            <a:r>
              <a:rPr lang="en-US" sz="1600" dirty="0" smtClean="0"/>
              <a:t>(we saw this earlier)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 ::= A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 ::= </a:t>
            </a:r>
            <a:r>
              <a:rPr lang="en-US" dirty="0" err="1" smtClean="0"/>
              <a:t>xA</a:t>
            </a:r>
            <a:r>
              <a:rPr lang="en-US" dirty="0" smtClean="0"/>
              <a:t>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 ::= </a:t>
            </a:r>
            <a:r>
              <a:rPr lang="en-US" dirty="0" err="1" smtClean="0"/>
              <a:t>xB</a:t>
            </a:r>
            <a:r>
              <a:rPr lang="en-US" dirty="0" smtClean="0"/>
              <a:t> | z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dirty="0" err="1" smtClean="0">
                <a:solidFill>
                  <a:schemeClr val="accent4"/>
                </a:solidFill>
              </a:rPr>
              <a:t>xy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xxy</a:t>
            </a:r>
            <a:r>
              <a:rPr lang="en-US" dirty="0" smtClean="0">
                <a:solidFill>
                  <a:schemeClr val="accent4"/>
                </a:solidFill>
              </a:rPr>
              <a:t>, …, z, </a:t>
            </a:r>
            <a:r>
              <a:rPr lang="en-US" dirty="0" err="1" smtClean="0">
                <a:solidFill>
                  <a:schemeClr val="accent4"/>
                </a:solidFill>
              </a:rPr>
              <a:t>xz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xxz</a:t>
            </a:r>
            <a:r>
              <a:rPr lang="en-US" dirty="0" smtClean="0">
                <a:solidFill>
                  <a:schemeClr val="accent4"/>
                </a:solidFill>
              </a:rPr>
              <a:t>,..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FIRST(</a:t>
            </a:r>
            <a:r>
              <a:rPr lang="en-US" dirty="0" err="1" smtClean="0">
                <a:solidFill>
                  <a:schemeClr val="accent2"/>
                </a:solidFill>
              </a:rPr>
              <a:t>xA</a:t>
            </a:r>
            <a:r>
              <a:rPr lang="en-US" dirty="0" smtClean="0">
                <a:solidFill>
                  <a:schemeClr val="accent2"/>
                </a:solidFill>
              </a:rPr>
              <a:t>) = FIRST(x) = {x}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FIRST(y) = ?????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CD29A-D9BE-4984-B26B-29814E258FEF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Example 2 (2)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S ::= A | B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A ::= </a:t>
            </a:r>
            <a:r>
              <a:rPr lang="en-US" sz="2800" dirty="0" err="1" smtClean="0"/>
              <a:t>xA</a:t>
            </a:r>
            <a:r>
              <a:rPr lang="en-US" sz="2800" dirty="0" smtClean="0"/>
              <a:t> | y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B ::= </a:t>
            </a:r>
            <a:r>
              <a:rPr lang="en-US" sz="2800" dirty="0" err="1" smtClean="0"/>
              <a:t>xB</a:t>
            </a:r>
            <a:r>
              <a:rPr lang="en-US" sz="2800" dirty="0" smtClean="0"/>
              <a:t> | z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800" dirty="0" err="1" smtClean="0">
                <a:solidFill>
                  <a:schemeClr val="accent4"/>
                </a:solidFill>
              </a:rPr>
              <a:t>xy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xxy</a:t>
            </a:r>
            <a:r>
              <a:rPr lang="en-US" sz="2800" dirty="0" smtClean="0">
                <a:solidFill>
                  <a:schemeClr val="accent4"/>
                </a:solidFill>
              </a:rPr>
              <a:t>, …z,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xxz</a:t>
            </a:r>
            <a:r>
              <a:rPr lang="en-US" sz="2800" dirty="0" smtClean="0">
                <a:solidFill>
                  <a:schemeClr val="accent4"/>
                </a:solidFill>
              </a:rPr>
              <a:t>,..</a:t>
            </a:r>
            <a:br>
              <a:rPr lang="en-US" sz="2800" dirty="0" smtClean="0">
                <a:solidFill>
                  <a:schemeClr val="accent4"/>
                </a:solidFill>
              </a:rPr>
            </a:br>
            <a:endParaRPr lang="en-US" sz="2800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FIRST(</a:t>
            </a:r>
            <a:r>
              <a:rPr lang="en-US" sz="2800" dirty="0" err="1" smtClean="0"/>
              <a:t>xA</a:t>
            </a:r>
            <a:r>
              <a:rPr lang="en-US" sz="2800" dirty="0" smtClean="0"/>
              <a:t>) = FIRST(x) = {x}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FIRST(y) = {y}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FIRST(</a:t>
            </a:r>
            <a:r>
              <a:rPr lang="en-US" sz="2800" dirty="0" err="1" smtClean="0">
                <a:solidFill>
                  <a:schemeClr val="hlink"/>
                </a:solidFill>
              </a:rPr>
              <a:t>xB</a:t>
            </a:r>
            <a:r>
              <a:rPr lang="en-US" sz="2800" dirty="0" smtClean="0">
                <a:solidFill>
                  <a:schemeClr val="hlink"/>
                </a:solidFill>
              </a:rPr>
              <a:t>) = ?????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E8455-3660-45C9-BA86-2A3CFE36880C}" type="slidenum">
              <a:rPr lang="en-US" smtClean="0">
                <a:solidFill>
                  <a:prstClr val="black"/>
                </a:solidFill>
              </a:rPr>
              <a:pPr/>
              <a:t>76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 Example 2 (3)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S ::= A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A ::= </a:t>
            </a:r>
            <a:r>
              <a:rPr lang="en-US" sz="2800" dirty="0" err="1" smtClean="0"/>
              <a:t>xA</a:t>
            </a:r>
            <a:r>
              <a:rPr lang="en-US" sz="2800" dirty="0" smtClean="0"/>
              <a:t>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B ::= </a:t>
            </a:r>
            <a:r>
              <a:rPr lang="en-US" sz="2800" dirty="0" err="1" smtClean="0"/>
              <a:t>xB</a:t>
            </a:r>
            <a:r>
              <a:rPr lang="en-US" sz="2800" dirty="0" smtClean="0"/>
              <a:t> | z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800" dirty="0" err="1" smtClean="0">
                <a:solidFill>
                  <a:schemeClr val="accent4"/>
                </a:solidFill>
              </a:rPr>
              <a:t>xy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xxy</a:t>
            </a:r>
            <a:r>
              <a:rPr lang="en-US" sz="2800" dirty="0" smtClean="0">
                <a:solidFill>
                  <a:schemeClr val="accent4"/>
                </a:solidFill>
              </a:rPr>
              <a:t>, …z,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xxz</a:t>
            </a:r>
            <a:r>
              <a:rPr lang="en-US" sz="2800" dirty="0" smtClean="0">
                <a:solidFill>
                  <a:schemeClr val="accent4"/>
                </a:solidFill>
              </a:rPr>
              <a:t>,..</a:t>
            </a:r>
            <a:br>
              <a:rPr lang="en-US" sz="2800" dirty="0" smtClean="0">
                <a:solidFill>
                  <a:schemeClr val="accent4"/>
                </a:solidFill>
              </a:rPr>
            </a:br>
            <a:endParaRPr lang="en-US" sz="2800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FIRST(</a:t>
            </a:r>
            <a:r>
              <a:rPr lang="en-US" sz="2800" dirty="0" err="1" smtClean="0"/>
              <a:t>xA</a:t>
            </a:r>
            <a:r>
              <a:rPr lang="en-US" sz="2800" dirty="0" smtClean="0"/>
              <a:t>) = FIRST(x) = {x}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FIRST(y) = {y}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</a:t>
            </a:r>
            <a:r>
              <a:rPr lang="en-US" sz="2800" dirty="0" err="1" smtClean="0">
                <a:solidFill>
                  <a:schemeClr val="accent2"/>
                </a:solidFill>
              </a:rPr>
              <a:t>xB</a:t>
            </a:r>
            <a:r>
              <a:rPr lang="en-US" sz="2800" dirty="0" smtClean="0">
                <a:solidFill>
                  <a:schemeClr val="accent2"/>
                </a:solidFill>
              </a:rPr>
              <a:t>) = FIRST(x) = {x}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FIRST(z) = ?????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6F549-484E-4158-B34F-9528C59013F3}" type="slidenum">
              <a:rPr lang="en-US" smtClean="0">
                <a:solidFill>
                  <a:prstClr val="black"/>
                </a:solidFill>
              </a:rPr>
              <a:pPr/>
              <a:t>77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FIRST set:  Example 2 (4)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S ::= A |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A ::= </a:t>
            </a:r>
            <a:r>
              <a:rPr lang="en-US" sz="2800" dirty="0" err="1" smtClean="0"/>
              <a:t>xA</a:t>
            </a:r>
            <a:r>
              <a:rPr lang="en-US" sz="2800" dirty="0" smtClean="0"/>
              <a:t> |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B ::= </a:t>
            </a:r>
            <a:r>
              <a:rPr lang="en-US" sz="2800" dirty="0" err="1" smtClean="0"/>
              <a:t>xB</a:t>
            </a:r>
            <a:r>
              <a:rPr lang="en-US" sz="2800" dirty="0" smtClean="0"/>
              <a:t> | z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800" dirty="0" err="1" smtClean="0">
                <a:solidFill>
                  <a:schemeClr val="accent4"/>
                </a:solidFill>
              </a:rPr>
              <a:t>xy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xxy</a:t>
            </a:r>
            <a:r>
              <a:rPr lang="en-US" sz="2800" dirty="0" smtClean="0">
                <a:solidFill>
                  <a:schemeClr val="accent4"/>
                </a:solidFill>
              </a:rPr>
              <a:t>, …z, </a:t>
            </a:r>
            <a:r>
              <a:rPr lang="en-US" sz="2800" dirty="0" err="1" smtClean="0">
                <a:solidFill>
                  <a:schemeClr val="accent4"/>
                </a:solidFill>
              </a:rPr>
              <a:t>xz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xxz</a:t>
            </a:r>
            <a:r>
              <a:rPr lang="en-US" sz="2800" dirty="0" smtClean="0">
                <a:solidFill>
                  <a:schemeClr val="accent4"/>
                </a:solidFill>
              </a:rPr>
              <a:t>,..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</a:t>
            </a:r>
            <a:r>
              <a:rPr lang="en-US" sz="2800" dirty="0" err="1" smtClean="0"/>
              <a:t>xA</a:t>
            </a:r>
            <a:r>
              <a:rPr lang="en-US" sz="2800" dirty="0" smtClean="0"/>
              <a:t>) = FIRST(x) = {x}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FIRST(y) = {y}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FIRST(</a:t>
            </a:r>
            <a:r>
              <a:rPr lang="en-US" sz="2800" dirty="0" err="1" smtClean="0"/>
              <a:t>xB</a:t>
            </a:r>
            <a:r>
              <a:rPr lang="en-US" sz="2800" dirty="0" smtClean="0"/>
              <a:t>) = FIRST(x) = {x}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FIRST(z) = {z}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FIRST(A) = ?????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EC378-EEF8-4F81-91B8-A049E5C47156}" type="slidenum">
              <a:rPr lang="en-US" smtClean="0">
                <a:solidFill>
                  <a:prstClr val="black"/>
                </a:solidFill>
              </a:rPr>
              <a:pPr/>
              <a:t>78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Example 2 (5)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 ::= A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::= </a:t>
            </a:r>
            <a:r>
              <a:rPr lang="en-US" sz="2400" dirty="0" err="1" smtClean="0"/>
              <a:t>xA</a:t>
            </a:r>
            <a:r>
              <a:rPr lang="en-US" sz="2400" dirty="0" smtClean="0"/>
              <a:t> |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B ::= </a:t>
            </a:r>
            <a:r>
              <a:rPr lang="en-US" sz="2400" dirty="0" err="1" smtClean="0"/>
              <a:t>xB</a:t>
            </a:r>
            <a:r>
              <a:rPr lang="en-US" sz="2400" dirty="0" smtClean="0"/>
              <a:t> | z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400" dirty="0" err="1" smtClean="0">
                <a:solidFill>
                  <a:schemeClr val="accent4"/>
                </a:solidFill>
              </a:rPr>
              <a:t>xy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xxy</a:t>
            </a:r>
            <a:r>
              <a:rPr lang="en-US" sz="2400" dirty="0" smtClean="0">
                <a:solidFill>
                  <a:schemeClr val="accent4"/>
                </a:solidFill>
              </a:rPr>
              <a:t>, …z, </a:t>
            </a:r>
            <a:r>
              <a:rPr lang="en-US" sz="2400" dirty="0" err="1" smtClean="0">
                <a:solidFill>
                  <a:schemeClr val="accent4"/>
                </a:solidFill>
              </a:rPr>
              <a:t>xz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xxz</a:t>
            </a:r>
            <a:r>
              <a:rPr lang="en-US" sz="2400" dirty="0" smtClean="0">
                <a:solidFill>
                  <a:schemeClr val="accent4"/>
                </a:solidFill>
              </a:rPr>
              <a:t>,..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xA</a:t>
            </a:r>
            <a:r>
              <a:rPr lang="en-US" sz="2400" dirty="0" smtClean="0"/>
              <a:t>) = FIRST(x) = {x}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FIRST(y) = {y}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xB</a:t>
            </a:r>
            <a:r>
              <a:rPr lang="en-US" sz="2400" dirty="0" smtClean="0"/>
              <a:t>) = FIRST(x) = {x}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FIRST(z) = {z}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FIRST(A) = FIRST(</a:t>
            </a:r>
            <a:r>
              <a:rPr lang="en-US" sz="2400" dirty="0" err="1" smtClean="0">
                <a:solidFill>
                  <a:schemeClr val="accent2"/>
                </a:solidFill>
              </a:rPr>
              <a:t>xA</a:t>
            </a:r>
            <a:r>
              <a:rPr lang="en-US" sz="2400" dirty="0" smtClean="0">
                <a:solidFill>
                  <a:schemeClr val="accent2"/>
                </a:solidFill>
              </a:rPr>
              <a:t>) U FIRST(y) = {</a:t>
            </a:r>
            <a:r>
              <a:rPr lang="en-US" sz="2400" dirty="0" err="1" smtClean="0">
                <a:solidFill>
                  <a:schemeClr val="accent2"/>
                </a:solidFill>
              </a:rPr>
              <a:t>x,y</a:t>
            </a:r>
            <a:r>
              <a:rPr lang="en-US" sz="2400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FIRST(B) = ?????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A9323-F784-491B-9C45-6975A15C7168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Example 2 (6)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	</a:t>
            </a:r>
            <a:r>
              <a:rPr lang="en-US" sz="2800" i="1" smtClean="0"/>
              <a:t>S</a:t>
            </a:r>
            <a:r>
              <a:rPr lang="en-US" sz="2800" smtClean="0"/>
              <a:t> ::= </a:t>
            </a:r>
            <a:r>
              <a:rPr lang="en-US" sz="2800" smtClean="0">
                <a:solidFill>
                  <a:schemeClr val="accent2"/>
                </a:solidFill>
                <a:sym typeface="Symbol" pitchFamily="18" charset="2"/>
              </a:rPr>
              <a:t></a:t>
            </a:r>
            <a:endParaRPr lang="en-US" sz="2800" i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/>
              <a:t>	S</a:t>
            </a:r>
            <a:r>
              <a:rPr lang="en-US" sz="2800" smtClean="0"/>
              <a:t> ::= </a:t>
            </a:r>
            <a:r>
              <a:rPr lang="en-US" sz="2800" b="1" smtClean="0">
                <a:solidFill>
                  <a:schemeClr val="accent2"/>
                </a:solidFill>
              </a:rPr>
              <a:t>(</a:t>
            </a:r>
            <a:r>
              <a:rPr lang="en-US" sz="2800" i="1" smtClean="0"/>
              <a:t>S</a:t>
            </a:r>
            <a:r>
              <a:rPr lang="en-US" sz="2800" b="1" smtClean="0">
                <a:solidFill>
                  <a:schemeClr val="accent2"/>
                </a:solidFill>
              </a:rPr>
              <a:t>)</a:t>
            </a:r>
            <a:r>
              <a:rPr lang="en-US" sz="2800" i="1" smtClean="0"/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, N are left implicit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but  = {</a:t>
            </a:r>
            <a:r>
              <a:rPr lang="en-US" sz="2400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2400" smtClean="0">
                <a:sym typeface="Symbol" pitchFamily="18" charset="2"/>
              </a:rPr>
              <a:t>,</a:t>
            </a:r>
            <a:r>
              <a:rPr lang="en-US" sz="240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}, N = {S}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 recursion—S defined in terms of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As expected, </a:t>
            </a:r>
            <a:r>
              <a:rPr lang="en-US" sz="2800" smtClean="0">
                <a:solidFill>
                  <a:schemeClr val="accent2"/>
                </a:solidFill>
                <a:sym typeface="Symbol" pitchFamily="18" charset="2"/>
              </a:rPr>
              <a:t></a:t>
            </a:r>
            <a:r>
              <a:rPr lang="en-US" sz="2800" smtClean="0">
                <a:sym typeface="Symbol" pitchFamily="18" charset="2"/>
              </a:rPr>
              <a:t> is the empty sequence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</a:rPr>
              <a:t>What language does this grammar generate?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8D42-DEB2-4765-815A-1FF44BCC349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mtClean="0"/>
              <a:t>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 ::= A |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 ::= </a:t>
            </a:r>
            <a:r>
              <a:rPr lang="en-US" sz="2400" dirty="0" err="1" smtClean="0"/>
              <a:t>xA</a:t>
            </a:r>
            <a:r>
              <a:rPr lang="en-US" sz="2400" dirty="0" smtClean="0"/>
              <a:t> |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B ::= </a:t>
            </a:r>
            <a:r>
              <a:rPr lang="en-US" sz="2400" dirty="0" err="1" smtClean="0"/>
              <a:t>xB</a:t>
            </a:r>
            <a:r>
              <a:rPr lang="en-US" sz="2400" dirty="0" smtClean="0"/>
              <a:t> | z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400" dirty="0" err="1" smtClean="0">
                <a:solidFill>
                  <a:schemeClr val="accent4"/>
                </a:solidFill>
              </a:rPr>
              <a:t>xy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xxy</a:t>
            </a:r>
            <a:r>
              <a:rPr lang="en-US" sz="2400" dirty="0" smtClean="0">
                <a:solidFill>
                  <a:schemeClr val="accent4"/>
                </a:solidFill>
              </a:rPr>
              <a:t>, …z, </a:t>
            </a:r>
            <a:r>
              <a:rPr lang="en-US" sz="2400" dirty="0" err="1" smtClean="0">
                <a:solidFill>
                  <a:schemeClr val="accent4"/>
                </a:solidFill>
              </a:rPr>
              <a:t>xz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xxz</a:t>
            </a:r>
            <a:r>
              <a:rPr lang="en-US" sz="2400" dirty="0" smtClean="0">
                <a:solidFill>
                  <a:schemeClr val="accent4"/>
                </a:solidFill>
              </a:rPr>
              <a:t>,..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xA</a:t>
            </a:r>
            <a:r>
              <a:rPr lang="en-US" sz="2400" dirty="0" smtClean="0"/>
              <a:t>) = FIRST(x) = {x}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FIRST(y) = {y}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xB</a:t>
            </a:r>
            <a:r>
              <a:rPr lang="en-US" sz="2400" dirty="0" smtClean="0"/>
              <a:t>) = FIRST(x) = {x}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FIRST(z) = {z}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FIRST(A) = FIRST(</a:t>
            </a:r>
            <a:r>
              <a:rPr lang="en-US" sz="2400" dirty="0" err="1" smtClean="0"/>
              <a:t>xA</a:t>
            </a:r>
            <a:r>
              <a:rPr lang="en-US" sz="2400" dirty="0" smtClean="0"/>
              <a:t>) U FIRST(y) = {</a:t>
            </a:r>
            <a:r>
              <a:rPr lang="en-US" sz="2400" dirty="0" err="1" smtClean="0"/>
              <a:t>x,y</a:t>
            </a: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FIRST(B) = FIRST(</a:t>
            </a:r>
            <a:r>
              <a:rPr lang="en-US" sz="2400" dirty="0" err="1" smtClean="0">
                <a:solidFill>
                  <a:schemeClr val="accent2"/>
                </a:solidFill>
              </a:rPr>
              <a:t>xB</a:t>
            </a:r>
            <a:r>
              <a:rPr lang="en-US" sz="2400" dirty="0" smtClean="0">
                <a:solidFill>
                  <a:schemeClr val="accent2"/>
                </a:solidFill>
              </a:rPr>
              <a:t>) U FIRST(z) = {</a:t>
            </a:r>
            <a:r>
              <a:rPr lang="en-US" sz="2400" dirty="0" err="1" smtClean="0">
                <a:solidFill>
                  <a:schemeClr val="accent2"/>
                </a:solidFill>
              </a:rPr>
              <a:t>x,z</a:t>
            </a:r>
            <a:r>
              <a:rPr lang="en-US" sz="2400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FIRST(S) = ?????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08A4C-330B-4E5C-B53E-134FB7668BD1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Example 2 (7)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 ::= A |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 ::= </a:t>
            </a:r>
            <a:r>
              <a:rPr lang="en-US" sz="2400" dirty="0" err="1" smtClean="0"/>
              <a:t>xA</a:t>
            </a:r>
            <a:r>
              <a:rPr lang="en-US" sz="2400" dirty="0" smtClean="0"/>
              <a:t> |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B ::= </a:t>
            </a:r>
            <a:r>
              <a:rPr lang="en-US" sz="2400" dirty="0" err="1" smtClean="0"/>
              <a:t>xB</a:t>
            </a:r>
            <a:r>
              <a:rPr lang="en-US" sz="2400" dirty="0" smtClean="0"/>
              <a:t> | z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Sentences in language:  y, </a:t>
            </a:r>
            <a:r>
              <a:rPr lang="en-US" sz="2400" dirty="0" err="1" smtClean="0">
                <a:solidFill>
                  <a:schemeClr val="accent4"/>
                </a:solidFill>
              </a:rPr>
              <a:t>xy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xxy</a:t>
            </a:r>
            <a:r>
              <a:rPr lang="en-US" sz="2400" dirty="0" smtClean="0">
                <a:solidFill>
                  <a:schemeClr val="accent4"/>
                </a:solidFill>
              </a:rPr>
              <a:t>, …, z, </a:t>
            </a:r>
            <a:r>
              <a:rPr lang="en-US" sz="2400" dirty="0" err="1" smtClean="0">
                <a:solidFill>
                  <a:schemeClr val="accent4"/>
                </a:solidFill>
              </a:rPr>
              <a:t>xz</a:t>
            </a:r>
            <a:r>
              <a:rPr lang="en-US" sz="2400" dirty="0" smtClean="0">
                <a:solidFill>
                  <a:schemeClr val="accent4"/>
                </a:solidFill>
              </a:rPr>
              <a:t>, </a:t>
            </a:r>
            <a:r>
              <a:rPr lang="en-US" sz="2400" dirty="0" err="1" smtClean="0">
                <a:solidFill>
                  <a:schemeClr val="accent4"/>
                </a:solidFill>
              </a:rPr>
              <a:t>xxz</a:t>
            </a:r>
            <a:r>
              <a:rPr lang="en-US" sz="2400" dirty="0" smtClean="0">
                <a:solidFill>
                  <a:schemeClr val="accent4"/>
                </a:solidFill>
              </a:rPr>
              <a:t>,..</a:t>
            </a:r>
            <a:br>
              <a:rPr lang="en-US" sz="2400" dirty="0" smtClean="0">
                <a:solidFill>
                  <a:schemeClr val="accent4"/>
                </a:solidFill>
              </a:rPr>
            </a:br>
            <a:endParaRPr lang="en-US" sz="2400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xA</a:t>
            </a:r>
            <a:r>
              <a:rPr lang="en-US" sz="2400" dirty="0" smtClean="0"/>
              <a:t>) = FIRST(x) = {x}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FIRST(y) = {y}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</a:t>
            </a:r>
            <a:r>
              <a:rPr lang="en-US" sz="2400" dirty="0" err="1" smtClean="0"/>
              <a:t>xB</a:t>
            </a:r>
            <a:r>
              <a:rPr lang="en-US" sz="2400" dirty="0" smtClean="0"/>
              <a:t>) = FIRST(x) = {x}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FIRST(z) = {z}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FIRST(A) = FIRST(</a:t>
            </a:r>
            <a:r>
              <a:rPr lang="en-US" sz="2400" dirty="0" err="1" smtClean="0"/>
              <a:t>xA</a:t>
            </a:r>
            <a:r>
              <a:rPr lang="en-US" sz="2400" dirty="0" smtClean="0"/>
              <a:t>) U FIRST(y) = {</a:t>
            </a:r>
            <a:r>
              <a:rPr lang="en-US" sz="2400" dirty="0" err="1" smtClean="0"/>
              <a:t>x,y</a:t>
            </a: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FIRST(B) = FIRST(</a:t>
            </a:r>
            <a:r>
              <a:rPr lang="en-US" sz="2400" dirty="0" err="1" smtClean="0"/>
              <a:t>xB</a:t>
            </a:r>
            <a:r>
              <a:rPr lang="en-US" sz="2400" dirty="0" smtClean="0"/>
              <a:t>) U FIRST(z) = {</a:t>
            </a:r>
            <a:r>
              <a:rPr lang="en-US" sz="2400" dirty="0" err="1" smtClean="0"/>
              <a:t>x,z</a:t>
            </a: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FIRST(S) = FIRST(A) U FIRST(B) = {</a:t>
            </a:r>
            <a:r>
              <a:rPr lang="en-US" sz="2400" dirty="0" err="1" smtClean="0">
                <a:solidFill>
                  <a:schemeClr val="accent2"/>
                </a:solidFill>
              </a:rPr>
              <a:t>x,y,z</a:t>
            </a:r>
            <a:r>
              <a:rPr lang="en-US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25342-A258-4D3B-8C5A-6F4B969EE45B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FIRST sets:  Example 2 (8)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 ::= 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::= x | ε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Sentences in language:  </a:t>
            </a:r>
            <a:r>
              <a:rPr lang="en-US" sz="2400" dirty="0" err="1" smtClean="0">
                <a:solidFill>
                  <a:schemeClr val="accent4"/>
                </a:solidFill>
              </a:rPr>
              <a:t>xy</a:t>
            </a:r>
            <a:r>
              <a:rPr lang="en-US" sz="2400" dirty="0" smtClean="0">
                <a:solidFill>
                  <a:schemeClr val="accent4"/>
                </a:solidFill>
              </a:rPr>
              <a:t>, y</a:t>
            </a:r>
            <a:br>
              <a:rPr lang="en-US" sz="2400" dirty="0" smtClean="0">
                <a:solidFill>
                  <a:schemeClr val="accent4"/>
                </a:solidFill>
              </a:rPr>
            </a:br>
            <a:endParaRPr lang="en-US" sz="2400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FIRST(x) = { x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FIRST(A) = { x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FIRST(S) = { x, y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Check answer by looking at legal sentences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A8BC5-A2BC-4820-9004-859862F0E946}" type="slidenum">
              <a:rPr lang="en-US" smtClean="0">
                <a:solidFill>
                  <a:prstClr val="black"/>
                </a:solidFill>
              </a:rPr>
              <a:pPr/>
              <a:t>82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set:  Example 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Recall that we started this discussion of FIRST sets by giving an example where we couldn’t predict which production to choose just by looking at the first character.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predict the production to use, we need to satisfy: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FF3300"/>
                </a:solidFill>
              </a:rPr>
              <a:t>The FIRST set of all productions with the same left hand sides are disjoint.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8445D-698D-410D-AD99-F919F040CC3E}" type="slidenum">
              <a:rPr lang="en-US" smtClean="0">
                <a:solidFill>
                  <a:prstClr val="black"/>
                </a:solidFill>
              </a:rPr>
              <a:pPr/>
              <a:t>83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requirement for LL(1)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8597A-3EEB-4168-BC33-1E864F9C394C}" type="slidenum">
              <a:rPr lang="en-US" smtClean="0">
                <a:solidFill>
                  <a:prstClr val="black"/>
                </a:solidFill>
              </a:rPr>
              <a:pPr/>
              <a:t>84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non-LL(1) example, revisited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3429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Example 2</a:t>
            </a:r>
          </a:p>
          <a:p>
            <a:endParaRPr lang="en-US">
              <a:solidFill>
                <a:prstClr val="black"/>
              </a:solidFill>
            </a:endParaRPr>
          </a:p>
          <a:p>
            <a:pPr lvl="1"/>
            <a:r>
              <a:rPr lang="en-US">
                <a:solidFill>
                  <a:prstClr val="black"/>
                </a:solidFill>
              </a:rPr>
              <a:t>S ::= </a:t>
            </a:r>
            <a:r>
              <a:rPr lang="en-US">
                <a:solidFill>
                  <a:srgbClr val="0099FF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S ::= </a:t>
            </a:r>
            <a:r>
              <a:rPr lang="en-US">
                <a:solidFill>
                  <a:srgbClr val="0099FF"/>
                </a:solidFill>
              </a:rPr>
              <a:t>B</a:t>
            </a:r>
            <a:r>
              <a:rPr lang="en-US">
                <a:solidFill>
                  <a:srgbClr val="FF3300"/>
                </a:solidFill>
              </a:rPr>
              <a:t>  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A ::= </a:t>
            </a:r>
            <a:r>
              <a:rPr lang="en-US" u="sng">
                <a:solidFill>
                  <a:srgbClr val="FF3300"/>
                </a:solidFill>
              </a:rPr>
              <a:t>x</a:t>
            </a:r>
            <a:r>
              <a:rPr lang="en-US">
                <a:solidFill>
                  <a:srgbClr val="FF3300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A ::= </a:t>
            </a:r>
            <a:r>
              <a:rPr lang="en-US">
                <a:solidFill>
                  <a:srgbClr val="FF3300"/>
                </a:solidFill>
              </a:rPr>
              <a:t>y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B ::= </a:t>
            </a:r>
            <a:r>
              <a:rPr lang="en-US">
                <a:solidFill>
                  <a:srgbClr val="44B9E8"/>
                </a:solidFill>
              </a:rPr>
              <a:t>xB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B ::= </a:t>
            </a:r>
            <a:r>
              <a:rPr lang="en-US">
                <a:solidFill>
                  <a:srgbClr val="44B9E8"/>
                </a:solidFill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(re-written in pure BNF)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343400" y="2362200"/>
            <a:ext cx="396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Which productions have same left hand side?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495800" y="4953000"/>
            <a:ext cx="3886200" cy="1905000"/>
          </a:xfrm>
          <a:prstGeom prst="cloudCallout">
            <a:avLst>
              <a:gd name="adj1" fmla="val -94606"/>
              <a:gd name="adj2" fmla="val -68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olidFill>
                  <a:prstClr val="black"/>
                </a:solidFill>
              </a:rPr>
              <a:t>This was the example where we had to look to at the last character to know whether to choose A or B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5C99F-52E6-4956-8140-A15121E5FD9E}" type="slidenum">
              <a:rPr lang="en-US" smtClean="0">
                <a:solidFill>
                  <a:prstClr val="black"/>
                </a:solidFill>
              </a:rPr>
              <a:pPr/>
              <a:t>85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non-LL(1) example, revisited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3200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Recall example:</a:t>
            </a:r>
          </a:p>
          <a:p>
            <a:endParaRPr lang="en-US">
              <a:solidFill>
                <a:prstClr val="black"/>
              </a:solidFill>
            </a:endParaRPr>
          </a:p>
          <a:p>
            <a:pPr lvl="1"/>
            <a:r>
              <a:rPr lang="en-US">
                <a:solidFill>
                  <a:prstClr val="black"/>
                </a:solidFill>
              </a:rPr>
              <a:t>S ::= </a:t>
            </a:r>
            <a:r>
              <a:rPr lang="en-US">
                <a:solidFill>
                  <a:srgbClr val="0099FF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S ::= </a:t>
            </a:r>
            <a:r>
              <a:rPr lang="en-US">
                <a:solidFill>
                  <a:srgbClr val="0099FF"/>
                </a:solidFill>
              </a:rPr>
              <a:t>B</a:t>
            </a:r>
            <a:r>
              <a:rPr lang="en-US">
                <a:solidFill>
                  <a:srgbClr val="FF3300"/>
                </a:solidFill>
              </a:rPr>
              <a:t>  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A ::= </a:t>
            </a:r>
            <a:r>
              <a:rPr lang="en-US" u="sng">
                <a:solidFill>
                  <a:srgbClr val="FF3300"/>
                </a:solidFill>
              </a:rPr>
              <a:t>x</a:t>
            </a:r>
            <a:r>
              <a:rPr lang="en-US">
                <a:solidFill>
                  <a:srgbClr val="FF3300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A ::= </a:t>
            </a:r>
            <a:r>
              <a:rPr lang="en-US">
                <a:solidFill>
                  <a:srgbClr val="FF3300"/>
                </a:solidFill>
              </a:rPr>
              <a:t>y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B ::= </a:t>
            </a:r>
            <a:r>
              <a:rPr lang="en-US">
                <a:solidFill>
                  <a:srgbClr val="44B9E8"/>
                </a:solidFill>
              </a:rPr>
              <a:t>xB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B ::= </a:t>
            </a:r>
            <a:r>
              <a:rPr lang="en-US">
                <a:solidFill>
                  <a:srgbClr val="44B9E8"/>
                </a:solidFill>
              </a:rPr>
              <a:t>z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038600" y="3048000"/>
            <a:ext cx="4114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FIRST(A) = {</a:t>
            </a:r>
            <a:r>
              <a:rPr lang="en-US">
                <a:solidFill>
                  <a:srgbClr val="FF3300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,y}</a:t>
            </a:r>
          </a:p>
          <a:p>
            <a:r>
              <a:rPr lang="en-US">
                <a:solidFill>
                  <a:prstClr val="black"/>
                </a:solidFill>
              </a:rPr>
              <a:t>FIRST(B) = {</a:t>
            </a:r>
            <a:r>
              <a:rPr lang="en-US">
                <a:solidFill>
                  <a:srgbClr val="FF3300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,z}</a:t>
            </a:r>
          </a:p>
          <a:p>
            <a:endParaRPr lang="en-US">
              <a:solidFill>
                <a:prstClr val="black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Grammar does not satisfy rule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62000" y="2819400"/>
            <a:ext cx="1295400" cy="914400"/>
          </a:xfrm>
          <a:prstGeom prst="wedgeRoundRectCallout">
            <a:avLst>
              <a:gd name="adj1" fmla="val 196745"/>
              <a:gd name="adj2" fmla="val 2720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17BFC-E396-471F-815F-DF8C9160FB28}" type="slidenum">
              <a:rPr lang="en-US" smtClean="0">
                <a:solidFill>
                  <a:prstClr val="black"/>
                </a:solidFill>
              </a:rPr>
              <a:pPr/>
              <a:t>86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non-LL(1) example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57200" y="1447800"/>
            <a:ext cx="38862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 ::= 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A ::= </a:t>
            </a:r>
            <a:r>
              <a:rPr lang="en-US" sz="3200" dirty="0" err="1">
                <a:solidFill>
                  <a:prstClr val="black"/>
                </a:solidFill>
              </a:rPr>
              <a:t>xA</a:t>
            </a:r>
            <a:r>
              <a:rPr lang="en-US" sz="3200" dirty="0">
                <a:solidFill>
                  <a:prstClr val="black"/>
                </a:solidFill>
              </a:rPr>
              <a:t> | ε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Sentences in the language x, xx, xxx, …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733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	x</a:t>
            </a:r>
          </a:p>
          <a:p>
            <a:r>
              <a:rPr lang="en-US" dirty="0">
                <a:solidFill>
                  <a:prstClr val="black"/>
                </a:solidFill>
                <a:cs typeface="Arial" charset="0"/>
              </a:rPr>
              <a:t>→</a:t>
            </a:r>
          </a:p>
          <a:p>
            <a:r>
              <a:rPr lang="en-US" dirty="0">
                <a:solidFill>
                  <a:prstClr val="black"/>
                </a:solidFill>
              </a:rPr>
              <a:t>Ax   	x</a:t>
            </a: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  <a:p>
            <a:r>
              <a:rPr lang="en-US" dirty="0" err="1">
                <a:solidFill>
                  <a:prstClr val="black"/>
                </a:solidFill>
              </a:rPr>
              <a:t>xAx</a:t>
            </a:r>
            <a:r>
              <a:rPr lang="en-US" dirty="0">
                <a:solidFill>
                  <a:prstClr val="black"/>
                </a:solidFill>
              </a:rPr>
              <a:t>   	x</a:t>
            </a: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  <a:p>
            <a:r>
              <a:rPr lang="en-US" dirty="0">
                <a:solidFill>
                  <a:prstClr val="black"/>
                </a:solidFill>
              </a:rPr>
              <a:t>Ax       ε</a:t>
            </a:r>
          </a:p>
          <a:p>
            <a:r>
              <a:rPr lang="en-US" dirty="0">
                <a:solidFill>
                  <a:prstClr val="black"/>
                </a:solidFill>
              </a:rPr>
              <a:t>FAILURE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17BFC-E396-471F-815F-DF8C9160FB28}" type="slidenum">
              <a:rPr lang="en-US" smtClean="0">
                <a:solidFill>
                  <a:prstClr val="black"/>
                </a:solidFill>
              </a:rPr>
              <a:pPr/>
              <a:t>87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non-LL(1) example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57200" y="1447800"/>
            <a:ext cx="38862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 ::= 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A ::= </a:t>
            </a:r>
            <a:r>
              <a:rPr lang="en-US" sz="3200" dirty="0" err="1">
                <a:solidFill>
                  <a:prstClr val="black"/>
                </a:solidFill>
              </a:rPr>
              <a:t>xA</a:t>
            </a:r>
            <a:r>
              <a:rPr lang="en-US" sz="3200" dirty="0">
                <a:solidFill>
                  <a:prstClr val="black"/>
                </a:solidFill>
              </a:rPr>
              <a:t> | ε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Sentences in the language x, xx, xxx, …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733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	x</a:t>
            </a:r>
          </a:p>
          <a:p>
            <a:r>
              <a:rPr lang="en-US" dirty="0">
                <a:solidFill>
                  <a:prstClr val="black"/>
                </a:solidFill>
                <a:cs typeface="Arial" charset="0"/>
              </a:rPr>
              <a:t>→</a:t>
            </a:r>
          </a:p>
          <a:p>
            <a:r>
              <a:rPr lang="en-US" dirty="0">
                <a:solidFill>
                  <a:prstClr val="black"/>
                </a:solidFill>
              </a:rPr>
              <a:t>Ax   	x</a:t>
            </a: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  <a:p>
            <a:r>
              <a:rPr lang="en-US" dirty="0" err="1">
                <a:solidFill>
                  <a:prstClr val="black"/>
                </a:solidFill>
              </a:rPr>
              <a:t>xAx</a:t>
            </a:r>
            <a:r>
              <a:rPr lang="en-US" dirty="0">
                <a:solidFill>
                  <a:prstClr val="black"/>
                </a:solidFill>
              </a:rPr>
              <a:t>   	x</a:t>
            </a: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  <a:p>
            <a:r>
              <a:rPr lang="en-US" dirty="0">
                <a:solidFill>
                  <a:prstClr val="black"/>
                </a:solidFill>
              </a:rPr>
              <a:t>Ax       ε</a:t>
            </a:r>
          </a:p>
          <a:p>
            <a:r>
              <a:rPr lang="en-US" dirty="0">
                <a:solidFill>
                  <a:prstClr val="black"/>
                </a:solidFill>
              </a:rPr>
              <a:t>FAILURE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002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 on FIRST sets not quite enough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FFAA2-B612-4E1E-A53F-0907EECFCE81}" type="slidenum">
              <a:rPr lang="en-US" smtClean="0">
                <a:solidFill>
                  <a:prstClr val="black"/>
                </a:solidFill>
              </a:rPr>
              <a:pPr/>
              <a:t>88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non-LL(1) example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57200" y="1905000"/>
            <a:ext cx="38862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 ::= 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A ::= </a:t>
            </a:r>
            <a:r>
              <a:rPr lang="en-US" sz="3200" dirty="0" err="1">
                <a:solidFill>
                  <a:prstClr val="black"/>
                </a:solidFill>
              </a:rPr>
              <a:t>xA</a:t>
            </a:r>
            <a:r>
              <a:rPr lang="en-US" sz="3200" dirty="0">
                <a:solidFill>
                  <a:prstClr val="black"/>
                </a:solidFill>
              </a:rPr>
              <a:t> | ε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Sentences in the language x, xx, xxx, …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724400" y="3200400"/>
            <a:ext cx="3733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	x</a:t>
            </a:r>
          </a:p>
          <a:p>
            <a:r>
              <a:rPr lang="en-US">
                <a:solidFill>
                  <a:prstClr val="black"/>
                </a:solidFill>
                <a:cs typeface="Arial" charset="0"/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srgbClr val="FF3300"/>
                </a:solidFill>
              </a:rPr>
              <a:t>xA</a:t>
            </a:r>
            <a:r>
              <a:rPr lang="en-US">
                <a:solidFill>
                  <a:prstClr val="black"/>
                </a:solidFill>
              </a:rPr>
              <a:t>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    ε</a:t>
            </a:r>
          </a:p>
          <a:p>
            <a:r>
              <a:rPr lang="en-US">
                <a:solidFill>
                  <a:prstClr val="black"/>
                </a:solidFill>
              </a:rPr>
              <a:t>FAIL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781800" y="3200400"/>
            <a:ext cx="2362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Ax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srgbClr val="FF3300"/>
                </a:solidFill>
              </a:rPr>
              <a:t>ε</a:t>
            </a:r>
            <a:r>
              <a:rPr lang="en-US">
                <a:solidFill>
                  <a:prstClr val="black"/>
                </a:solidFill>
              </a:rPr>
              <a:t>x   	x</a:t>
            </a:r>
          </a:p>
          <a:p>
            <a:r>
              <a:rPr lang="en-US">
                <a:solidFill>
                  <a:prstClr val="black"/>
                </a:solidFill>
              </a:rPr>
              <a:t>→</a:t>
            </a:r>
          </a:p>
          <a:p>
            <a:r>
              <a:rPr lang="en-US">
                <a:solidFill>
                  <a:prstClr val="black"/>
                </a:solidFill>
              </a:rPr>
              <a:t>ε 	ε</a:t>
            </a:r>
          </a:p>
          <a:p>
            <a:r>
              <a:rPr lang="en-US">
                <a:solidFill>
                  <a:prstClr val="black"/>
                </a:solidFill>
              </a:rPr>
              <a:t>SUCCESS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6324600" y="3352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FOLLOW(A) is the set of all terminal symbols that can immediately follow a subsequence derived from A in a sequence derived from the start </a:t>
            </a:r>
            <a:r>
              <a:rPr lang="en-US" dirty="0" err="1" smtClean="0"/>
              <a:t>symbol,S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r>
              <a:rPr lang="en-US" sz="3600" dirty="0" smtClean="0"/>
              <a:t>FOLLOW(A) </a:t>
            </a:r>
            <a:r>
              <a:rPr lang="el-GR" sz="3600" dirty="0" smtClean="0">
                <a:cs typeface="Arial" charset="0"/>
              </a:rPr>
              <a:t>≡</a:t>
            </a:r>
            <a:r>
              <a:rPr lang="en-US" sz="3600" dirty="0" smtClean="0"/>
              <a:t> {c : S  </a:t>
            </a:r>
            <a:r>
              <a:rPr lang="en-US" sz="3600" dirty="0" smtClean="0">
                <a:sym typeface="Symbol" pitchFamily="18" charset="2"/>
              </a:rPr>
              <a:t></a:t>
            </a:r>
            <a:r>
              <a:rPr lang="en-US" sz="3600" baseline="30000" dirty="0" smtClean="0"/>
              <a:t>+</a:t>
            </a:r>
            <a:r>
              <a:rPr lang="en-US" sz="3600" dirty="0" smtClean="0"/>
              <a:t> </a:t>
            </a:r>
            <a:r>
              <a:rPr lang="en-US" sz="3600" dirty="0" smtClean="0">
                <a:sym typeface="Symbol" pitchFamily="18" charset="2"/>
              </a:rPr>
              <a:t></a:t>
            </a:r>
            <a:r>
              <a:rPr lang="en-US" sz="3600" dirty="0" smtClean="0"/>
              <a:t> A c </a:t>
            </a:r>
            <a:r>
              <a:rPr lang="en-US" sz="3600" dirty="0" smtClean="0">
                <a:sym typeface="Symbol" pitchFamily="18" charset="2"/>
              </a:rPr>
              <a:t></a:t>
            </a:r>
            <a:r>
              <a:rPr lang="en-US" sz="3600" dirty="0" smtClean="0"/>
              <a:t>}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D83A8A-A36E-456C-B8E1-C88D3CE251E0}" type="slidenum">
              <a:rPr lang="en-US" smtClean="0">
                <a:solidFill>
                  <a:prstClr val="black"/>
                </a:solidFill>
              </a:rPr>
              <a:pPr/>
              <a:t>89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of FOLLOW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/>
              <a:t>	</a:t>
            </a:r>
            <a:r>
              <a:rPr lang="en-US" i="1" smtClean="0"/>
              <a:t>S</a:t>
            </a:r>
            <a:r>
              <a:rPr lang="en-US" smtClean="0"/>
              <a:t> ::=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</a:t>
            </a:r>
            <a:endParaRPr lang="en-US" i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	S</a:t>
            </a:r>
            <a:r>
              <a:rPr lang="en-US" smtClean="0"/>
              <a:t> ::= </a:t>
            </a:r>
            <a:r>
              <a:rPr lang="en-US" b="1" smtClean="0">
                <a:solidFill>
                  <a:schemeClr val="accent2"/>
                </a:solidFill>
              </a:rPr>
              <a:t>(</a:t>
            </a:r>
            <a:r>
              <a:rPr lang="en-US" i="1" smtClean="0"/>
              <a:t>S</a:t>
            </a:r>
            <a:r>
              <a:rPr lang="en-US" b="1" smtClean="0">
                <a:solidFill>
                  <a:schemeClr val="accent2"/>
                </a:solidFill>
              </a:rPr>
              <a:t>)</a:t>
            </a:r>
            <a:r>
              <a:rPr lang="en-US" i="1" smtClean="0"/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ym typeface="Symbol" pitchFamily="18" charset="2"/>
              </a:rPr>
              <a:t>, N are left implicit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ym typeface="Symbol" pitchFamily="18" charset="2"/>
              </a:rPr>
              <a:t>but  = {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}, N = {S}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Note recursion—S defined in terms of itself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ym typeface="Symbol" pitchFamily="18" charset="2"/>
              </a:rPr>
              <a:t>As expected,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</a:t>
            </a:r>
            <a:r>
              <a:rPr lang="en-US" smtClean="0">
                <a:sym typeface="Symbol" pitchFamily="18" charset="2"/>
              </a:rPr>
              <a:t> is the empty sequence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chemeClr val="hlink"/>
                </a:solidFill>
              </a:rPr>
              <a:t>The set of strings of balance parentheses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B558D-4E78-43BF-837B-BA1FA1C2EE0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mtClean="0"/>
              <a:t>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AB        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A ::= x|y</a:t>
            </a:r>
          </a:p>
          <a:p>
            <a:pPr eaLnBrk="1" hangingPunct="1">
              <a:buFontTx/>
              <a:buNone/>
            </a:pPr>
            <a:r>
              <a:rPr lang="en-US" smtClean="0"/>
              <a:t>B ::= z|w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FOLLOW(A) = ????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5F933-5522-425A-B334-2DF72C201DCE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181600" y="19812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{xz,xw, yz, yw}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 ::= AB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::= x|y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 ::= z|w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 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→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A</a:t>
            </a:r>
            <a:r>
              <a:rPr lang="en-US" sz="2800" smtClean="0">
                <a:solidFill>
                  <a:srgbClr val="FF3300"/>
                </a:solidFill>
                <a:cs typeface="Arial" charset="0"/>
              </a:rPr>
              <a:t>B</a:t>
            </a:r>
            <a:r>
              <a:rPr lang="en-US" sz="2800" smtClean="0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→  or	 →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A</a:t>
            </a:r>
            <a:r>
              <a:rPr lang="en-US" sz="2800" smtClean="0">
                <a:solidFill>
                  <a:srgbClr val="FF3300"/>
                </a:solidFill>
                <a:cs typeface="Arial" charset="0"/>
              </a:rPr>
              <a:t>z</a:t>
            </a:r>
            <a:r>
              <a:rPr lang="en-US" sz="2800" smtClean="0">
                <a:cs typeface="Arial" charset="0"/>
              </a:rPr>
              <a:t>	A</a:t>
            </a:r>
            <a:r>
              <a:rPr lang="en-US" sz="2800" smtClean="0">
                <a:solidFill>
                  <a:srgbClr val="FF3300"/>
                </a:solidFill>
                <a:cs typeface="Arial" charset="0"/>
              </a:rPr>
              <a:t>w</a:t>
            </a: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cs typeface="Arial" charset="0"/>
              </a:rPr>
              <a:t>Thus FOLLOW(A) = FIRST(B) = {w,z}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2CA99-F354-4A86-A25D-648FDC69D0B2}" type="slidenum">
              <a:rPr lang="en-US" smtClean="0">
                <a:solidFill>
                  <a:prstClr val="black"/>
                </a:solidFill>
              </a:rPr>
              <a:pPr/>
              <a:t>91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5181600" y="19812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{xz,xw, yz, yw}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43434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AB        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A ::= x|y</a:t>
            </a:r>
          </a:p>
          <a:p>
            <a:pPr eaLnBrk="1" hangingPunct="1">
              <a:buFontTx/>
              <a:buNone/>
            </a:pPr>
            <a:r>
              <a:rPr lang="en-US" smtClean="0"/>
              <a:t>B ::= z|w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FOLLOW(B) = ????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hlink"/>
              </a:solidFill>
            </a:endParaRP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B6E8E-1C67-4635-976B-B934CA8F980E}" type="slidenum">
              <a:rPr lang="en-US" smtClean="0">
                <a:solidFill>
                  <a:prstClr val="black"/>
                </a:solidFill>
              </a:rPr>
              <a:pPr/>
              <a:t>92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648200" y="1524000"/>
            <a:ext cx="38100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{xz, xw, yz, yw}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 ::= AB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::= x|y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 ::= z|w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→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AB 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FOLLOW(B) = 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accent2"/>
              </a:solidFill>
            </a:endParaRP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01E56C-FEE3-4940-8963-B39AD189EF07}" type="slidenum">
              <a:rPr lang="en-US" smtClean="0">
                <a:solidFill>
                  <a:prstClr val="black"/>
                </a:solidFill>
              </a:rPr>
              <a:pPr/>
              <a:t>93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648200" y="1524000"/>
            <a:ext cx="38100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{xz, xw, yz, yw}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AB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A ::= x|y</a:t>
            </a:r>
          </a:p>
          <a:p>
            <a:pPr eaLnBrk="1" hangingPunct="1">
              <a:buFontTx/>
              <a:buNone/>
            </a:pPr>
            <a:r>
              <a:rPr lang="en-US" smtClean="0"/>
              <a:t>B ::= z|w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FOLLOW(x) = ????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6C6F1-2CB5-42C1-BDFB-6E40CA736986}" type="slidenum">
              <a:rPr lang="en-US" smtClean="0">
                <a:solidFill>
                  <a:prstClr val="black"/>
                </a:solidFill>
              </a:rPr>
              <a:pPr/>
              <a:t>94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4648200" y="1524000"/>
            <a:ext cx="38100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{xz, xw, yz, yw}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 ::= AB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 ::= x|y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B ::= z|w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Find x on r.h.s of production.  It is rightmost symbol in production.  Look at FOLLOW of left side.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Thus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FOLLOW(x) = FOLLOW(A) = {z,w}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2F016-8694-4655-AC9B-AAFCF705AD11}" type="slidenum">
              <a:rPr lang="en-US" smtClean="0">
                <a:solidFill>
                  <a:prstClr val="black"/>
                </a:solidFill>
              </a:rPr>
              <a:pPr/>
              <a:t>95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648200" y="1524000"/>
            <a:ext cx="38100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strings in language: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</a:rPr>
              <a:t>{xz, xw, yz, yw}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 ::= AB                     strings in language {xz,xw, yz, yw}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 ::= x|y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B ::= z|w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FOLLOW(A) = FIRST(B) = {z,w}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FOLLOW(B) = 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FOLLOW(S) =  FOLLOW(B) = 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FOLLOW(x) = FOLLOW(A)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FOLLOW(y) = FOLLOW(A)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FOLLOW(z) = FOLLOW(B)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FOLLOW(w) = FOLLOW(B)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FCFE7-6CAF-49B1-AA17-91C2490E3CEA}" type="slidenum">
              <a:rPr lang="en-US" smtClean="0">
                <a:solidFill>
                  <a:prstClr val="black"/>
                </a:solidFill>
              </a:rPr>
              <a:pPr/>
              <a:t>96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Aw|B</a:t>
            </a:r>
          </a:p>
          <a:p>
            <a:pPr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FOLLOW(A) = ?????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25D0E-4C9A-480F-8876-C016DAD1CE6B}" type="slidenum">
              <a:rPr lang="en-US" smtClean="0">
                <a:solidFill>
                  <a:prstClr val="black"/>
                </a:solidFill>
              </a:rPr>
              <a:pPr/>
              <a:t>97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Aw|B</a:t>
            </a:r>
          </a:p>
          <a:p>
            <a:pPr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FOLLOW(A) = FIRST(w) = {w}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E9303-C787-4182-9EE2-594F6C7171B9}" type="slidenum">
              <a:rPr lang="en-US" smtClean="0">
                <a:solidFill>
                  <a:prstClr val="black"/>
                </a:solidFill>
              </a:rPr>
              <a:pPr/>
              <a:t>98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 ::= Aw|B</a:t>
            </a:r>
          </a:p>
          <a:p>
            <a:pPr eaLnBrk="1" hangingPunct="1">
              <a:buFontTx/>
              <a:buNone/>
            </a:pPr>
            <a:r>
              <a:rPr lang="en-US" smtClean="0"/>
              <a:t>A ::= xA | y</a:t>
            </a:r>
          </a:p>
          <a:p>
            <a:pPr eaLnBrk="1" hangingPunct="1">
              <a:buFontTx/>
              <a:buNone/>
            </a:pPr>
            <a:r>
              <a:rPr lang="en-US" smtClean="0"/>
              <a:t>B ::= xB | 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FOLLOW(A) = FIRST(w) = {w}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B697A-459F-4FF9-A5E6-DCDEC2E07425}" type="slidenum">
              <a:rPr lang="en-US" smtClean="0">
                <a:solidFill>
                  <a:prstClr val="black"/>
                </a:solidFill>
              </a:rPr>
              <a:pPr/>
              <a:t>99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3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3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3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3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4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4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4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4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4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4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4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4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4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5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5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5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5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12889</TotalTime>
  <Words>4260</Words>
  <Application>Microsoft Office PowerPoint</Application>
  <PresentationFormat>On-screen Show (4:3)</PresentationFormat>
  <Paragraphs>1197</Paragraphs>
  <Slides>109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53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63" baseType="lpstr">
      <vt:lpstr>Concourse</vt:lpstr>
      <vt:lpstr>1_Concourse</vt:lpstr>
      <vt:lpstr>2_Concourse</vt:lpstr>
      <vt:lpstr>3_Concourse</vt:lpstr>
      <vt:lpstr>4_Concourse</vt:lpstr>
      <vt:lpstr>5_Concourse</vt:lpstr>
      <vt:lpstr>6_Concourse</vt:lpstr>
      <vt:lpstr>7_Concourse</vt:lpstr>
      <vt:lpstr>9_Concourse</vt:lpstr>
      <vt:lpstr>10_Concourse</vt:lpstr>
      <vt:lpstr>11_Concourse</vt:lpstr>
      <vt:lpstr>12_Concourse</vt:lpstr>
      <vt:lpstr>13_Concourse</vt:lpstr>
      <vt:lpstr>14_Concourse</vt:lpstr>
      <vt:lpstr>15_Concourse</vt:lpstr>
      <vt:lpstr>16_Concourse</vt:lpstr>
      <vt:lpstr>17_Concourse</vt:lpstr>
      <vt:lpstr>18_Concourse</vt:lpstr>
      <vt:lpstr>19_Concourse</vt:lpstr>
      <vt:lpstr>20_Concourse</vt:lpstr>
      <vt:lpstr>21_Concourse</vt:lpstr>
      <vt:lpstr>22_Concourse</vt:lpstr>
      <vt:lpstr>23_Concourse</vt:lpstr>
      <vt:lpstr>24_Concourse</vt:lpstr>
      <vt:lpstr>25_Concourse</vt:lpstr>
      <vt:lpstr>26_Concourse</vt:lpstr>
      <vt:lpstr>27_Concourse</vt:lpstr>
      <vt:lpstr>28_Concourse</vt:lpstr>
      <vt:lpstr>29_Concourse</vt:lpstr>
      <vt:lpstr>30_Concourse</vt:lpstr>
      <vt:lpstr>31_Concourse</vt:lpstr>
      <vt:lpstr>32_Concourse</vt:lpstr>
      <vt:lpstr>33_Concourse</vt:lpstr>
      <vt:lpstr>34_Concourse</vt:lpstr>
      <vt:lpstr>35_Concourse</vt:lpstr>
      <vt:lpstr>36_Concourse</vt:lpstr>
      <vt:lpstr>37_Concourse</vt:lpstr>
      <vt:lpstr>38_Concourse</vt:lpstr>
      <vt:lpstr>39_Concourse</vt:lpstr>
      <vt:lpstr>40_Concourse</vt:lpstr>
      <vt:lpstr>41_Concourse</vt:lpstr>
      <vt:lpstr>42_Concourse</vt:lpstr>
      <vt:lpstr>43_Concourse</vt:lpstr>
      <vt:lpstr>44_Concourse</vt:lpstr>
      <vt:lpstr>45_Concourse</vt:lpstr>
      <vt:lpstr>46_Concourse</vt:lpstr>
      <vt:lpstr>47_Concourse</vt:lpstr>
      <vt:lpstr>48_Concourse</vt:lpstr>
      <vt:lpstr>49_Concourse</vt:lpstr>
      <vt:lpstr>50_Concourse</vt:lpstr>
      <vt:lpstr>51_Concourse</vt:lpstr>
      <vt:lpstr>52_Concourse</vt:lpstr>
      <vt:lpstr>53_Concourse</vt:lpstr>
      <vt:lpstr>Equation</vt:lpstr>
      <vt:lpstr>COP5556 Programming Language Principles</vt:lpstr>
      <vt:lpstr>Reading</vt:lpstr>
      <vt:lpstr>PowerPoint Presentation</vt:lpstr>
      <vt:lpstr>New formalism</vt:lpstr>
      <vt:lpstr>PowerPoint Presentation</vt:lpstr>
      <vt:lpstr>Context Free Grammar</vt:lpstr>
      <vt:lpstr>Benefits of (E)BNF notation</vt:lpstr>
      <vt:lpstr> Example </vt:lpstr>
      <vt:lpstr> Example</vt:lpstr>
      <vt:lpstr>EBNF Notation</vt:lpstr>
      <vt:lpstr>EBNF Notation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Non-context free grammars </vt:lpstr>
      <vt:lpstr>PowerPoint Presentation</vt:lpstr>
      <vt:lpstr>Parsing</vt:lpstr>
      <vt:lpstr>Example:  parse tree</vt:lpstr>
      <vt:lpstr>Example:  parse tree</vt:lpstr>
      <vt:lpstr>Example:  parse tree</vt:lpstr>
      <vt:lpstr>Example:  Parse tree</vt:lpstr>
      <vt:lpstr>Ambiguous Grammars</vt:lpstr>
      <vt:lpstr>Dealing with ambiguous grammars</vt:lpstr>
      <vt:lpstr>Example:  Ambiguous grammar with disambiguating rule</vt:lpstr>
      <vt:lpstr>Example:  modify the grammar  </vt:lpstr>
      <vt:lpstr>PowerPoint Presentation</vt:lpstr>
      <vt:lpstr>Example:  modify the language</vt:lpstr>
      <vt:lpstr>Parsing Complexity</vt:lpstr>
      <vt:lpstr>PowerPoint Presentation</vt:lpstr>
      <vt:lpstr>PowerPoint Presentation</vt:lpstr>
      <vt:lpstr>Approaches to parsing</vt:lpstr>
      <vt:lpstr>Bottom-up parsing</vt:lpstr>
      <vt:lpstr>Example:  Bottom up parsing</vt:lpstr>
      <vt:lpstr>Example:  Bottom up parsing (2)</vt:lpstr>
      <vt:lpstr>Example:  Bottom up parsing (3)</vt:lpstr>
      <vt:lpstr>Example:  Bottom up parsing (4)</vt:lpstr>
      <vt:lpstr>Example 2:  Bottom-up parsing (1)</vt:lpstr>
      <vt:lpstr>Example 2: Bottom-up parsing (2) </vt:lpstr>
      <vt:lpstr>Example 2: Bottom-up parsing (3)</vt:lpstr>
      <vt:lpstr>Example 2: Bottom-up parsing (4)</vt:lpstr>
      <vt:lpstr>Example 2: Bottom-up parsing (5)</vt:lpstr>
      <vt:lpstr>Top down parsing</vt:lpstr>
      <vt:lpstr>Example:  Top-down parsing (1)</vt:lpstr>
      <vt:lpstr>Example:  Top-down parsing (2)</vt:lpstr>
      <vt:lpstr>Example:  Top-down parsing (3)</vt:lpstr>
      <vt:lpstr>Example:  Top-down parsing (4)</vt:lpstr>
      <vt:lpstr>Example:  Top-down parsing (5)</vt:lpstr>
      <vt:lpstr>Example:  Top-down parsing (6)</vt:lpstr>
      <vt:lpstr>Example:  Top-down parsing (7)</vt:lpstr>
      <vt:lpstr>Grammars and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Lookahead and prediction</vt:lpstr>
      <vt:lpstr>Notational conventions</vt:lpstr>
      <vt:lpstr>FIRST sets</vt:lpstr>
      <vt:lpstr>FIRST sets:  Example 1</vt:lpstr>
      <vt:lpstr>FIRST sets: Example 1(2)</vt:lpstr>
      <vt:lpstr>FIRST sets:  Example 1 (3)</vt:lpstr>
      <vt:lpstr>FIRST sets: Example 1(4)</vt:lpstr>
      <vt:lpstr>FIRST sets:  Example 1(5)</vt:lpstr>
      <vt:lpstr>FIRST sets: Example 1(6)</vt:lpstr>
      <vt:lpstr>FIRST sets: Example 1(7)</vt:lpstr>
      <vt:lpstr>FIRST sets:  Example 1(8)</vt:lpstr>
      <vt:lpstr>FIRST sets:  Example 2 (we saw this earlier)</vt:lpstr>
      <vt:lpstr>FIRST sets: Example 2 (2)</vt:lpstr>
      <vt:lpstr>FIRST sets:  Example 2 (3)</vt:lpstr>
      <vt:lpstr>FIRST set:  Example 2 (4)</vt:lpstr>
      <vt:lpstr>FIRST sets: Example 2 (5)</vt:lpstr>
      <vt:lpstr>FIRST sets: Example 2 (6)</vt:lpstr>
      <vt:lpstr>FIRST sets: Example 2 (7)</vt:lpstr>
      <vt:lpstr>FIRST sets:  Example 2 (8)</vt:lpstr>
      <vt:lpstr>FIRST set:  Example 3</vt:lpstr>
      <vt:lpstr>First requirement for LL(1)</vt:lpstr>
      <vt:lpstr>non-LL(1) example, revisited</vt:lpstr>
      <vt:lpstr>non-LL(1) example, revisited</vt:lpstr>
      <vt:lpstr>Another non-LL(1) example</vt:lpstr>
      <vt:lpstr>Another non-LL(1) example</vt:lpstr>
      <vt:lpstr>Another non-LL(1) example</vt:lpstr>
      <vt:lpstr>Definition of FOLLOW set</vt:lpstr>
      <vt:lpstr>Example</vt:lpstr>
      <vt:lpstr>Example</vt:lpstr>
      <vt:lpstr>Example</vt:lpstr>
      <vt:lpstr>Example</vt:lpstr>
      <vt:lpstr>Example</vt:lpstr>
      <vt:lpstr>Example</vt:lpstr>
      <vt:lpstr>Example</vt:lpstr>
      <vt:lpstr>Another Example</vt:lpstr>
      <vt:lpstr>Another Example</vt:lpstr>
      <vt:lpstr>Another Example</vt:lpstr>
      <vt:lpstr>Another Example</vt:lpstr>
      <vt:lpstr>Another Example</vt:lpstr>
      <vt:lpstr>summary</vt:lpstr>
      <vt:lpstr>Still another example</vt:lpstr>
      <vt:lpstr>Recall this example that gave us trouble parsing</vt:lpstr>
      <vt:lpstr>PowerPoint Presentation</vt:lpstr>
      <vt:lpstr>Predict sets</vt:lpstr>
      <vt:lpstr>LL(1) rule</vt:lpstr>
      <vt:lpstr>PowerPoint Presentation</vt:lpstr>
      <vt:lpstr>PowerPoint Presentation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Parsing1</dc:title>
  <dc:creator>CISE DEPT</dc:creator>
  <cp:lastModifiedBy>sanders</cp:lastModifiedBy>
  <cp:revision>235</cp:revision>
  <cp:lastPrinted>2015-01-12T15:32:33Z</cp:lastPrinted>
  <dcterms:created xsi:type="dcterms:W3CDTF">2006-08-21T19:59:55Z</dcterms:created>
  <dcterms:modified xsi:type="dcterms:W3CDTF">2017-01-13T15:11:26Z</dcterms:modified>
</cp:coreProperties>
</file>