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1"/>
  </p:notesMasterIdLst>
  <p:handoutMasterIdLst>
    <p:handoutMasterId r:id="rId162"/>
  </p:handoutMasterIdLst>
  <p:sldIdLst>
    <p:sldId id="908" r:id="rId2"/>
    <p:sldId id="881" r:id="rId3"/>
    <p:sldId id="882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704" r:id="rId30"/>
    <p:sldId id="710" r:id="rId31"/>
    <p:sldId id="733" r:id="rId32"/>
    <p:sldId id="711" r:id="rId33"/>
    <p:sldId id="734" r:id="rId34"/>
    <p:sldId id="735" r:id="rId35"/>
    <p:sldId id="861" r:id="rId36"/>
    <p:sldId id="862" r:id="rId37"/>
    <p:sldId id="737" r:id="rId38"/>
    <p:sldId id="765" r:id="rId39"/>
    <p:sldId id="712" r:id="rId40"/>
    <p:sldId id="714" r:id="rId41"/>
    <p:sldId id="713" r:id="rId42"/>
    <p:sldId id="766" r:id="rId43"/>
    <p:sldId id="767" r:id="rId44"/>
    <p:sldId id="769" r:id="rId45"/>
    <p:sldId id="768" r:id="rId46"/>
    <p:sldId id="716" r:id="rId47"/>
    <p:sldId id="717" r:id="rId48"/>
    <p:sldId id="718" r:id="rId49"/>
    <p:sldId id="719" r:id="rId50"/>
    <p:sldId id="721" r:id="rId51"/>
    <p:sldId id="785" r:id="rId52"/>
    <p:sldId id="724" r:id="rId53"/>
    <p:sldId id="723" r:id="rId54"/>
    <p:sldId id="725" r:id="rId55"/>
    <p:sldId id="738" r:id="rId56"/>
    <p:sldId id="726" r:id="rId57"/>
    <p:sldId id="770" r:id="rId58"/>
    <p:sldId id="771" r:id="rId59"/>
    <p:sldId id="773" r:id="rId60"/>
    <p:sldId id="774" r:id="rId61"/>
    <p:sldId id="727" r:id="rId62"/>
    <p:sldId id="729" r:id="rId63"/>
    <p:sldId id="730" r:id="rId64"/>
    <p:sldId id="739" r:id="rId65"/>
    <p:sldId id="731" r:id="rId66"/>
    <p:sldId id="740" r:id="rId67"/>
    <p:sldId id="741" r:id="rId68"/>
    <p:sldId id="743" r:id="rId69"/>
    <p:sldId id="749" r:id="rId70"/>
    <p:sldId id="746" r:id="rId71"/>
    <p:sldId id="745" r:id="rId72"/>
    <p:sldId id="750" r:id="rId73"/>
    <p:sldId id="747" r:id="rId74"/>
    <p:sldId id="748" r:id="rId75"/>
    <p:sldId id="751" r:id="rId76"/>
    <p:sldId id="752" r:id="rId77"/>
    <p:sldId id="786" r:id="rId78"/>
    <p:sldId id="754" r:id="rId79"/>
    <p:sldId id="755" r:id="rId80"/>
    <p:sldId id="756" r:id="rId81"/>
    <p:sldId id="757" r:id="rId82"/>
    <p:sldId id="758" r:id="rId83"/>
    <p:sldId id="759" r:id="rId84"/>
    <p:sldId id="753" r:id="rId85"/>
    <p:sldId id="760" r:id="rId86"/>
    <p:sldId id="762" r:id="rId87"/>
    <p:sldId id="788" r:id="rId88"/>
    <p:sldId id="789" r:id="rId89"/>
    <p:sldId id="790" r:id="rId90"/>
    <p:sldId id="791" r:id="rId91"/>
    <p:sldId id="792" r:id="rId92"/>
    <p:sldId id="793" r:id="rId93"/>
    <p:sldId id="863" r:id="rId94"/>
    <p:sldId id="794" r:id="rId95"/>
    <p:sldId id="795" r:id="rId96"/>
    <p:sldId id="864" r:id="rId97"/>
    <p:sldId id="796" r:id="rId98"/>
    <p:sldId id="797" r:id="rId99"/>
    <p:sldId id="798" r:id="rId100"/>
    <p:sldId id="799" r:id="rId101"/>
    <p:sldId id="800" r:id="rId102"/>
    <p:sldId id="801" r:id="rId103"/>
    <p:sldId id="802" r:id="rId104"/>
    <p:sldId id="803" r:id="rId105"/>
    <p:sldId id="804" r:id="rId106"/>
    <p:sldId id="866" r:id="rId107"/>
    <p:sldId id="867" r:id="rId108"/>
    <p:sldId id="868" r:id="rId109"/>
    <p:sldId id="805" r:id="rId110"/>
    <p:sldId id="869" r:id="rId111"/>
    <p:sldId id="806" r:id="rId112"/>
    <p:sldId id="807" r:id="rId113"/>
    <p:sldId id="871" r:id="rId114"/>
    <p:sldId id="872" r:id="rId115"/>
    <p:sldId id="870" r:id="rId116"/>
    <p:sldId id="808" r:id="rId117"/>
    <p:sldId id="809" r:id="rId118"/>
    <p:sldId id="873" r:id="rId119"/>
    <p:sldId id="810" r:id="rId120"/>
    <p:sldId id="811" r:id="rId121"/>
    <p:sldId id="812" r:id="rId122"/>
    <p:sldId id="874" r:id="rId123"/>
    <p:sldId id="813" r:id="rId124"/>
    <p:sldId id="875" r:id="rId125"/>
    <p:sldId id="876" r:id="rId126"/>
    <p:sldId id="877" r:id="rId127"/>
    <p:sldId id="878" r:id="rId128"/>
    <p:sldId id="879" r:id="rId129"/>
    <p:sldId id="814" r:id="rId130"/>
    <p:sldId id="815" r:id="rId131"/>
    <p:sldId id="816" r:id="rId132"/>
    <p:sldId id="817" r:id="rId133"/>
    <p:sldId id="823" r:id="rId134"/>
    <p:sldId id="824" r:id="rId135"/>
    <p:sldId id="828" r:id="rId136"/>
    <p:sldId id="829" r:id="rId137"/>
    <p:sldId id="830" r:id="rId138"/>
    <p:sldId id="831" r:id="rId139"/>
    <p:sldId id="832" r:id="rId140"/>
    <p:sldId id="833" r:id="rId141"/>
    <p:sldId id="834" r:id="rId142"/>
    <p:sldId id="835" r:id="rId143"/>
    <p:sldId id="836" r:id="rId144"/>
    <p:sldId id="837" r:id="rId145"/>
    <p:sldId id="838" r:id="rId146"/>
    <p:sldId id="839" r:id="rId147"/>
    <p:sldId id="840" r:id="rId148"/>
    <p:sldId id="841" r:id="rId149"/>
    <p:sldId id="842" r:id="rId150"/>
    <p:sldId id="843" r:id="rId151"/>
    <p:sldId id="844" r:id="rId152"/>
    <p:sldId id="845" r:id="rId153"/>
    <p:sldId id="846" r:id="rId154"/>
    <p:sldId id="847" r:id="rId155"/>
    <p:sldId id="848" r:id="rId156"/>
    <p:sldId id="849" r:id="rId157"/>
    <p:sldId id="850" r:id="rId158"/>
    <p:sldId id="851" r:id="rId159"/>
    <p:sldId id="880" r:id="rId160"/>
  </p:sldIdLst>
  <p:sldSz cx="9144000" cy="6858000" type="screen4x3"/>
  <p:notesSz cx="9283700" cy="6985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FFFF"/>
    <a:srgbClr val="FF00FF"/>
    <a:srgbClr val="66FF33"/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60" autoAdjust="0"/>
    <p:restoredTop sz="85935" autoAdjust="0"/>
  </p:normalViewPr>
  <p:slideViewPr>
    <p:cSldViewPr>
      <p:cViewPr>
        <p:scale>
          <a:sx n="111" d="100"/>
          <a:sy n="111" d="100"/>
        </p:scale>
        <p:origin x="-470" y="9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855" cy="34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3" rIns="92948" bIns="46473" numCol="1" anchor="t" anchorCtr="0" compatLnSpc="1">
            <a:prstTxWarp prst="textNoShape">
              <a:avLst/>
            </a:prstTxWarp>
          </a:bodyPr>
          <a:lstStyle>
            <a:lvl1pPr algn="l" defTabSz="9280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8845" y="0"/>
            <a:ext cx="4023257" cy="34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3" rIns="92948" bIns="46473" numCol="1" anchor="t" anchorCtr="0" compatLnSpc="1">
            <a:prstTxWarp prst="textNoShape">
              <a:avLst/>
            </a:prstTxWarp>
          </a:bodyPr>
          <a:lstStyle>
            <a:lvl1pPr algn="r" defTabSz="9280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3835"/>
            <a:ext cx="4024855" cy="34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3" rIns="92948" bIns="46473" numCol="1" anchor="b" anchorCtr="0" compatLnSpc="1">
            <a:prstTxWarp prst="textNoShape">
              <a:avLst/>
            </a:prstTxWarp>
          </a:bodyPr>
          <a:lstStyle>
            <a:lvl1pPr algn="l" defTabSz="9280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8845" y="6633835"/>
            <a:ext cx="4023257" cy="34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8" tIns="46473" rIns="92948" bIns="46473" numCol="1" anchor="b" anchorCtr="0" compatLnSpc="1">
            <a:prstTxWarp prst="textNoShape">
              <a:avLst/>
            </a:prstTxWarp>
          </a:bodyPr>
          <a:lstStyle>
            <a:lvl1pPr algn="r" defTabSz="928056">
              <a:defRPr sz="1200"/>
            </a:lvl1pPr>
          </a:lstStyle>
          <a:p>
            <a:pPr>
              <a:defRPr/>
            </a:pPr>
            <a:fld id="{B0BC9A66-ADDA-4914-BD33-B06F5EE9B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1658" cy="3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7" tIns="46003" rIns="92007" bIns="46003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8845" y="1"/>
            <a:ext cx="4023257" cy="3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7" tIns="46003" rIns="92007" bIns="4600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492500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91" y="3318514"/>
            <a:ext cx="7426321" cy="314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7" tIns="46003" rIns="92007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42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432"/>
            <a:ext cx="4021658" cy="3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7" tIns="46003" rIns="92007" bIns="4600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8845" y="6635432"/>
            <a:ext cx="4023257" cy="34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7" tIns="46003" rIns="92007" bIns="4600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1342C5-72AB-462C-BD10-B2D693707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rev2 ([1,2,3],[])</a:t>
            </a:r>
          </a:p>
          <a:p>
            <a:r>
              <a:rPr lang="en-US" dirty="0" smtClean="0"/>
              <a:t>= rev2([2,3],[1])</a:t>
            </a:r>
          </a:p>
          <a:p>
            <a:r>
              <a:rPr lang="en-US" dirty="0" smtClean="0"/>
              <a:t>=</a:t>
            </a:r>
            <a:r>
              <a:rPr lang="en-US" baseline="0" dirty="0" smtClean="0"/>
              <a:t> rev2([3],[2,1])</a:t>
            </a:r>
          </a:p>
          <a:p>
            <a:r>
              <a:rPr lang="en-US" baseline="0" dirty="0" smtClean="0"/>
              <a:t>= rev2([],[3,2,1])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342C5-72AB-462C-BD10-B2D693707ECA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2D361-2321-4C36-A706-09A0D2F36786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Example from Paulson "ML for the Working Programmer"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02A726F-1935-43DB-8E43-AD5DBE93E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6686F-4357-4079-AD5D-3546EFA76F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5035B1C-3280-4F86-8448-B9D5B0353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F865FE-5501-48E0-ABE5-4FAC46EFE6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625812-CCF1-446C-98A3-40BD416DD7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EECA23D-67AB-438A-A92D-B4F5D4013F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01CAA1-0250-4258-85CC-DE13455F4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07B64B1-B7E1-4C91-9D4A-7828E8258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8F23C66-7FFD-4467-8924-D6B26F14FE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62BB30-8E4F-4766-BE0B-66690D036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F3AC0C-ADF2-4FDB-99CD-1DBD31B918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2B9382A-8450-498C-A086-2F55C3A6B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 </a:t>
            </a:r>
            <a:r>
              <a:rPr lang="en-US" dirty="0" smtClean="0"/>
              <a:t>5556 Programming </a:t>
            </a:r>
            <a:r>
              <a:rPr lang="en-US" smtClean="0"/>
              <a:t>Language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Functional programming with SML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Redefining names (some output omitted)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err="1" smtClean="0">
                <a:solidFill>
                  <a:srgbClr val="0066FF"/>
                </a:solidFill>
              </a:rPr>
              <a:t>val</a:t>
            </a:r>
            <a:r>
              <a:rPr lang="en-US" sz="3200" dirty="0" smtClean="0">
                <a:solidFill>
                  <a:srgbClr val="0066FF"/>
                </a:solidFill>
              </a:rPr>
              <a:t> z = 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err="1" smtClean="0">
                <a:solidFill>
                  <a:srgbClr val="0066FF"/>
                </a:solidFill>
              </a:rPr>
              <a:t>val</a:t>
            </a:r>
            <a:r>
              <a:rPr lang="en-US" sz="3200" dirty="0" smtClean="0">
                <a:solidFill>
                  <a:srgbClr val="0066FF"/>
                </a:solidFill>
              </a:rPr>
              <a:t> y = z+1: </a:t>
            </a:r>
            <a:r>
              <a:rPr lang="en-US" sz="3200" dirty="0" err="1" smtClean="0">
                <a:solidFill>
                  <a:srgbClr val="0066FF"/>
                </a:solidFill>
              </a:rPr>
              <a:t>int</a:t>
            </a:r>
            <a:endParaRPr lang="en-US" sz="3200" dirty="0" smtClean="0">
              <a:solidFill>
                <a:srgbClr val="0066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err="1" smtClean="0">
                <a:solidFill>
                  <a:srgbClr val="0066FF"/>
                </a:solidFill>
              </a:rPr>
              <a:t>val</a:t>
            </a:r>
            <a:r>
              <a:rPr lang="en-US" sz="3200" dirty="0" smtClean="0">
                <a:solidFill>
                  <a:srgbClr val="0066FF"/>
                </a:solidFill>
              </a:rPr>
              <a:t> z = 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</a:rPr>
              <a:t>y;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smtClean="0">
                <a:solidFill>
                  <a:srgbClr val="FF5050"/>
                </a:solidFill>
              </a:rPr>
              <a:t>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IMPORTANT:  previous bindings don’t change (ML doesn’t go back and</a:t>
            </a:r>
            <a:br>
              <a:rPr lang="en-US" dirty="0" smtClean="0"/>
            </a:br>
            <a:r>
              <a:rPr lang="en-US" dirty="0" smtClean="0"/>
              <a:t>reevaluate everything previously done)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y is still 4, not recomputed with new value of z to be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18197-6F2B-4732-A65A-8DE579BEEF07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Example:  A datatype person that indicates the rank of the person in a kingdom.  </a:t>
            </a:r>
          </a:p>
          <a:p>
            <a:pPr lvl="1" eaLnBrk="1" hangingPunct="1"/>
            <a:r>
              <a:rPr lang="en-US" sz="2400" dirty="0" smtClean="0"/>
              <a:t>Queen  </a:t>
            </a:r>
          </a:p>
          <a:p>
            <a:pPr lvl="2" eaLnBrk="1" hangingPunct="1"/>
            <a:r>
              <a:rPr lang="en-US" sz="2000" i="1" dirty="0" smtClean="0"/>
              <a:t>no further info necessary</a:t>
            </a:r>
          </a:p>
          <a:p>
            <a:pPr lvl="1" eaLnBrk="1" hangingPunct="1"/>
            <a:r>
              <a:rPr lang="en-US" sz="2400" dirty="0" smtClean="0"/>
              <a:t>Peer   </a:t>
            </a:r>
          </a:p>
          <a:p>
            <a:pPr lvl="2" eaLnBrk="1" hangingPunct="1"/>
            <a:r>
              <a:rPr lang="en-US" sz="2000" i="1" dirty="0" smtClean="0"/>
              <a:t>degree, territory, number in succession</a:t>
            </a:r>
            <a:r>
              <a:rPr lang="en-US" sz="2000" dirty="0" smtClean="0"/>
              <a:t>.  </a:t>
            </a:r>
          </a:p>
          <a:p>
            <a:pPr lvl="2" eaLnBrk="1" hangingPunct="1"/>
            <a:r>
              <a:rPr lang="en-US" sz="2000" dirty="0" smtClean="0"/>
              <a:t>Example:  7th Earl of Sandwich)</a:t>
            </a:r>
          </a:p>
          <a:p>
            <a:pPr lvl="1" eaLnBrk="1" hangingPunct="1"/>
            <a:r>
              <a:rPr lang="en-US" sz="2400" dirty="0" smtClean="0"/>
              <a:t>Knight </a:t>
            </a:r>
          </a:p>
          <a:p>
            <a:pPr lvl="2" eaLnBrk="1" hangingPunct="1"/>
            <a:r>
              <a:rPr lang="en-US" sz="2000" i="1" dirty="0" smtClean="0"/>
              <a:t>name</a:t>
            </a:r>
          </a:p>
          <a:p>
            <a:pPr lvl="1" eaLnBrk="1" hangingPunct="1"/>
            <a:r>
              <a:rPr lang="en-US" sz="2400" dirty="0" smtClean="0"/>
              <a:t>Peasant </a:t>
            </a:r>
          </a:p>
          <a:p>
            <a:pPr lvl="2" eaLnBrk="1" hangingPunct="1"/>
            <a:r>
              <a:rPr lang="en-US" sz="2000" i="1" dirty="0" smtClean="0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BDE79-F558-4252-AB18-17C6F30C4670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smtClean="0"/>
              <a:t>Defining 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610600" cy="5516563"/>
          </a:xfrm>
        </p:spPr>
        <p:txBody>
          <a:bodyPr/>
          <a:lstStyle/>
          <a:p>
            <a:pPr lvl="1" eaLnBrk="1" hangingPunct="1"/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datatype person = Queen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                            | Peer of string * string * </a:t>
            </a:r>
            <a:r>
              <a:rPr lang="en-US" sz="2800" dirty="0" err="1" smtClean="0">
                <a:solidFill>
                  <a:srgbClr val="0066FF"/>
                </a:solidFill>
              </a:rPr>
              <a:t>int</a:t>
            </a: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                            | Knight of string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                            | Peasant of string;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5050"/>
                </a:solidFill>
              </a:rPr>
              <a:t>datatype person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5050"/>
                </a:solidFill>
              </a:rPr>
              <a:t>=    Queen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5050"/>
                </a:solidFill>
              </a:rPr>
              <a:t>   |  Knight of string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5050"/>
                </a:solidFill>
              </a:rPr>
              <a:t>   |  Peasant of string    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5050"/>
                </a:solidFill>
              </a:rPr>
              <a:t>   |  Peer of  string * string * </a:t>
            </a:r>
            <a:r>
              <a:rPr lang="en-US" sz="2800" dirty="0" err="1" smtClean="0">
                <a:solidFill>
                  <a:srgbClr val="FF5050"/>
                </a:solidFill>
              </a:rPr>
              <a:t>int</a:t>
            </a:r>
            <a:r>
              <a:rPr lang="en-US" sz="2800" dirty="0" smtClean="0">
                <a:solidFill>
                  <a:srgbClr val="FF505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1E11-7749-4F1C-9B9C-B4B8EA1AEE60}" type="slidenum">
              <a:rPr lang="en-US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 eaLnBrk="1" hangingPunct="1"/>
            <a:r>
              <a:rPr lang="en-US" dirty="0" smtClean="0"/>
              <a:t>Elements of declaration</a:t>
            </a:r>
          </a:p>
          <a:p>
            <a:pPr lvl="1" eaLnBrk="1" hangingPunct="1"/>
            <a:r>
              <a:rPr lang="en-US" dirty="0" smtClean="0"/>
              <a:t>keyword   </a:t>
            </a:r>
            <a:r>
              <a:rPr lang="en-US" dirty="0" smtClean="0">
                <a:solidFill>
                  <a:srgbClr val="0066FF"/>
                </a:solidFill>
              </a:rPr>
              <a:t>datatype</a:t>
            </a:r>
          </a:p>
          <a:p>
            <a:pPr lvl="1" eaLnBrk="1" hangingPunct="1"/>
            <a:r>
              <a:rPr lang="en-US" dirty="0" smtClean="0">
                <a:solidFill>
                  <a:srgbClr val="0066FF"/>
                </a:solidFill>
              </a:rPr>
              <a:t>name</a:t>
            </a:r>
            <a:r>
              <a:rPr lang="en-US" dirty="0" smtClean="0"/>
              <a:t> of type (person)</a:t>
            </a:r>
          </a:p>
          <a:p>
            <a:pPr lvl="1" eaLnBrk="1" hangingPunct="1"/>
            <a:r>
              <a:rPr lang="en-US" dirty="0" smtClean="0"/>
              <a:t>4 </a:t>
            </a:r>
            <a:r>
              <a:rPr lang="en-US" dirty="0" smtClean="0">
                <a:solidFill>
                  <a:srgbClr val="0066FF"/>
                </a:solidFill>
              </a:rPr>
              <a:t>constructors</a:t>
            </a:r>
            <a:r>
              <a:rPr lang="en-US" dirty="0" smtClean="0"/>
              <a:t> (Queen, Peer, Knight, and Peasant)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 constructors are functions that return something of type person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CE596-7D6C-4B1F-9CD4-5DFF34EDEF65}" type="slidenum">
              <a:rPr lang="en-US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of the following have type person</a:t>
            </a:r>
          </a:p>
          <a:p>
            <a:pPr lvl="1" eaLnBrk="1" hangingPunct="1"/>
            <a:r>
              <a:rPr lang="en-US" dirty="0" smtClean="0">
                <a:solidFill>
                  <a:srgbClr val="0066FF"/>
                </a:solidFill>
              </a:rPr>
              <a:t>Queen</a:t>
            </a:r>
          </a:p>
          <a:p>
            <a:pPr lvl="1" eaLnBrk="1" hangingPunct="1"/>
            <a:r>
              <a:rPr lang="en-US" dirty="0" smtClean="0">
                <a:solidFill>
                  <a:srgbClr val="0066FF"/>
                </a:solidFill>
              </a:rPr>
              <a:t>Peer ("Earl","Sandwich",7)</a:t>
            </a:r>
          </a:p>
          <a:p>
            <a:pPr lvl="1" eaLnBrk="1" hangingPunct="1"/>
            <a:r>
              <a:rPr lang="en-US" dirty="0" smtClean="0">
                <a:solidFill>
                  <a:srgbClr val="0066FF"/>
                </a:solidFill>
              </a:rPr>
              <a:t>Knight "Galahad"</a:t>
            </a:r>
          </a:p>
          <a:p>
            <a:pPr lvl="1" eaLnBrk="1" hangingPunct="1"/>
            <a:r>
              <a:rPr lang="en-US" dirty="0" smtClean="0">
                <a:solidFill>
                  <a:srgbClr val="0066FF"/>
                </a:solidFill>
              </a:rPr>
              <a:t>Peasant "Jack Jones"</a:t>
            </a:r>
          </a:p>
          <a:p>
            <a:pPr lvl="1" eaLnBrk="1" hangingPunct="1"/>
            <a:r>
              <a:rPr lang="en-US" dirty="0" smtClean="0">
                <a:solidFill>
                  <a:srgbClr val="0066FF"/>
                </a:solidFill>
              </a:rPr>
              <a:t>Peer("Duke", "Norfolk", 3)</a:t>
            </a:r>
          </a:p>
          <a:p>
            <a:pPr lvl="1" eaLnBrk="1" hangingPunct="1"/>
            <a:r>
              <a:rPr lang="en-US" dirty="0" smtClean="0">
                <a:solidFill>
                  <a:srgbClr val="0066FF"/>
                </a:solidFill>
              </a:rPr>
              <a:t>Knight "Lancelot"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4CF24-416C-491D-8F23-6517CF925E6A}" type="slidenum">
              <a:rPr lang="en-US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Values of user defined data types  </a:t>
            </a:r>
          </a:p>
          <a:p>
            <a:pPr lvl="1" eaLnBrk="1" hangingPunct="1"/>
            <a:r>
              <a:rPr lang="en-US" dirty="0" smtClean="0"/>
              <a:t>can be arguments and results of functions</a:t>
            </a:r>
          </a:p>
          <a:p>
            <a:pPr lvl="1" eaLnBrk="1" hangingPunct="1"/>
            <a:r>
              <a:rPr lang="en-US" dirty="0" smtClean="0"/>
              <a:t>may belong to other data structures such as lists.</a:t>
            </a:r>
          </a:p>
          <a:p>
            <a:pPr lvl="1" eaLnBrk="1" hangingPunct="1"/>
            <a:r>
              <a:rPr lang="en-US" dirty="0" err="1" smtClean="0"/>
              <a:t>val</a:t>
            </a:r>
            <a:r>
              <a:rPr lang="en-US" dirty="0" smtClean="0"/>
              <a:t> persons = [Queen, Peasant "Jack Jones", Knight "Galahad"];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FEF62-08B7-432A-A02B-636F83959577}" type="slidenum">
              <a:rPr lang="en-US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Functions over a user defined type can be defined using patterns over constructors.</a:t>
            </a:r>
            <a:r>
              <a:rPr lang="en-US" sz="2800" dirty="0" smtClean="0"/>
              <a:t>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fun title  </a:t>
            </a:r>
            <a:r>
              <a:rPr lang="en-US" sz="2800" dirty="0" smtClean="0">
                <a:solidFill>
                  <a:schemeClr val="hlink"/>
                </a:solidFill>
              </a:rPr>
              <a:t>Queen</a:t>
            </a:r>
            <a:r>
              <a:rPr lang="en-US" sz="2800" dirty="0" smtClean="0">
                <a:solidFill>
                  <a:srgbClr val="0066FF"/>
                </a:solidFill>
              </a:rPr>
              <a:t> = "Her majesty the Queen"</a:t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Peer</a:t>
            </a:r>
            <a:r>
              <a:rPr lang="en-US" sz="2800" dirty="0" smtClean="0">
                <a:solidFill>
                  <a:srgbClr val="0066FF"/>
                </a:solidFill>
              </a:rPr>
              <a:t> (</a:t>
            </a:r>
            <a:r>
              <a:rPr lang="en-US" sz="2800" dirty="0" err="1" smtClean="0">
                <a:solidFill>
                  <a:srgbClr val="0066FF"/>
                </a:solidFill>
              </a:rPr>
              <a:t>deg,terr</a:t>
            </a:r>
            <a:r>
              <a:rPr lang="en-US" sz="2800" dirty="0" smtClean="0">
                <a:solidFill>
                  <a:srgbClr val="0066FF"/>
                </a:solidFill>
              </a:rPr>
              <a:t>,_)) =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               "The " ^ </a:t>
            </a:r>
            <a:r>
              <a:rPr lang="en-US" sz="2800" dirty="0" err="1" smtClean="0">
                <a:solidFill>
                  <a:srgbClr val="0066FF"/>
                </a:solidFill>
              </a:rPr>
              <a:t>deg</a:t>
            </a:r>
            <a:r>
              <a:rPr lang="en-US" sz="2800" dirty="0" smtClean="0">
                <a:solidFill>
                  <a:srgbClr val="0066FF"/>
                </a:solidFill>
              </a:rPr>
              <a:t> ^ " of " ^ </a:t>
            </a:r>
            <a:r>
              <a:rPr lang="en-US" sz="2800" dirty="0" err="1" smtClean="0">
                <a:solidFill>
                  <a:srgbClr val="0066FF"/>
                </a:solidFill>
              </a:rPr>
              <a:t>terr</a:t>
            </a:r>
            <a:r>
              <a:rPr lang="en-US" sz="2800" dirty="0" smtClean="0">
                <a:solidFill>
                  <a:srgbClr val="0066FF"/>
                </a:solidFill>
              </a:rPr>
              <a:t/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Knight</a:t>
            </a:r>
            <a:r>
              <a:rPr lang="en-US" sz="2800" dirty="0" smtClean="0">
                <a:solidFill>
                  <a:srgbClr val="0066FF"/>
                </a:solidFill>
              </a:rPr>
              <a:t> name)  = "Sir " ^ name</a:t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Peasant</a:t>
            </a:r>
            <a:r>
              <a:rPr lang="en-US" sz="2800" dirty="0" smtClean="0">
                <a:solidFill>
                  <a:srgbClr val="0066FF"/>
                </a:solidFill>
              </a:rPr>
              <a:t> name) = name</a:t>
            </a:r>
          </a:p>
          <a:p>
            <a:pPr eaLnBrk="1" hangingPunct="1">
              <a:buFontTx/>
              <a:buNone/>
            </a:pP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title </a:t>
            </a:r>
            <a:r>
              <a:rPr lang="en-US" sz="2800" dirty="0" err="1" smtClean="0">
                <a:solidFill>
                  <a:srgbClr val="FF5050"/>
                </a:solidFill>
              </a:rPr>
              <a:t>fn</a:t>
            </a:r>
            <a:r>
              <a:rPr lang="en-US" sz="2800" dirty="0" smtClean="0">
                <a:solidFill>
                  <a:srgbClr val="FF5050"/>
                </a:solidFill>
              </a:rPr>
              <a:t>: person -&gt; string</a:t>
            </a:r>
            <a:br>
              <a:rPr lang="en-US" sz="2800" dirty="0" smtClean="0">
                <a:solidFill>
                  <a:srgbClr val="FF5050"/>
                </a:solidFill>
              </a:rPr>
            </a:br>
            <a:endParaRPr lang="en-US" sz="2800" dirty="0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0F718-572B-483E-8F45-3D59E2DD979D}" type="slidenum">
              <a:rPr lang="en-US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Functions over a user defined type can be defined using patterns over constructors.</a:t>
            </a:r>
            <a:r>
              <a:rPr lang="en-US" sz="2800" dirty="0" smtClean="0"/>
              <a:t>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fun title  </a:t>
            </a:r>
            <a:r>
              <a:rPr lang="en-US" sz="2800" dirty="0" smtClean="0">
                <a:solidFill>
                  <a:schemeClr val="hlink"/>
                </a:solidFill>
              </a:rPr>
              <a:t>Queen</a:t>
            </a:r>
            <a:r>
              <a:rPr lang="en-US" sz="2800" dirty="0" smtClean="0">
                <a:solidFill>
                  <a:srgbClr val="0066FF"/>
                </a:solidFill>
              </a:rPr>
              <a:t> = "Her majesty the Queen"</a:t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Peer</a:t>
            </a:r>
            <a:r>
              <a:rPr lang="en-US" sz="2800" dirty="0" smtClean="0">
                <a:solidFill>
                  <a:srgbClr val="0066FF"/>
                </a:solidFill>
              </a:rPr>
              <a:t> (</a:t>
            </a:r>
            <a:r>
              <a:rPr lang="en-US" sz="2800" dirty="0" err="1" smtClean="0">
                <a:solidFill>
                  <a:srgbClr val="0066FF"/>
                </a:solidFill>
              </a:rPr>
              <a:t>deg,terr</a:t>
            </a:r>
            <a:r>
              <a:rPr lang="en-US" sz="2800" dirty="0" smtClean="0">
                <a:solidFill>
                  <a:srgbClr val="0066FF"/>
                </a:solidFill>
              </a:rPr>
              <a:t>,_)) =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               "The " ^ </a:t>
            </a:r>
            <a:r>
              <a:rPr lang="en-US" sz="2800" dirty="0" err="1" smtClean="0">
                <a:solidFill>
                  <a:srgbClr val="0066FF"/>
                </a:solidFill>
              </a:rPr>
              <a:t>deg</a:t>
            </a:r>
            <a:r>
              <a:rPr lang="en-US" sz="2800" dirty="0" smtClean="0">
                <a:solidFill>
                  <a:srgbClr val="0066FF"/>
                </a:solidFill>
              </a:rPr>
              <a:t> ^ " of " ^ </a:t>
            </a:r>
            <a:r>
              <a:rPr lang="en-US" sz="2800" dirty="0" err="1" smtClean="0">
                <a:solidFill>
                  <a:srgbClr val="0066FF"/>
                </a:solidFill>
              </a:rPr>
              <a:t>terr</a:t>
            </a:r>
            <a:r>
              <a:rPr lang="en-US" sz="2800" dirty="0" smtClean="0">
                <a:solidFill>
                  <a:srgbClr val="0066FF"/>
                </a:solidFill>
              </a:rPr>
              <a:t/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Knight</a:t>
            </a:r>
            <a:r>
              <a:rPr lang="en-US" sz="2800" dirty="0" smtClean="0">
                <a:solidFill>
                  <a:srgbClr val="0066FF"/>
                </a:solidFill>
              </a:rPr>
              <a:t> name)  = "Sir " ^ name</a:t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Peasant</a:t>
            </a:r>
            <a:r>
              <a:rPr lang="en-US" sz="2800" dirty="0" smtClean="0">
                <a:solidFill>
                  <a:srgbClr val="0066FF"/>
                </a:solidFill>
              </a:rPr>
              <a:t> name) = name</a:t>
            </a:r>
          </a:p>
          <a:p>
            <a:pPr eaLnBrk="1" hangingPunct="1">
              <a:buFontTx/>
              <a:buNone/>
            </a:pP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title </a:t>
            </a:r>
            <a:r>
              <a:rPr lang="en-US" sz="2800" dirty="0" err="1" smtClean="0">
                <a:solidFill>
                  <a:srgbClr val="FF5050"/>
                </a:solidFill>
              </a:rPr>
              <a:t>fn</a:t>
            </a:r>
            <a:r>
              <a:rPr lang="en-US" sz="2800" dirty="0" smtClean="0">
                <a:solidFill>
                  <a:srgbClr val="FF5050"/>
                </a:solidFill>
              </a:rPr>
              <a:t>: person -&gt; string</a:t>
            </a:r>
            <a:br>
              <a:rPr lang="en-US" sz="2800" dirty="0" smtClean="0">
                <a:solidFill>
                  <a:srgbClr val="FF5050"/>
                </a:solidFill>
              </a:rPr>
            </a:br>
            <a:endParaRPr lang="en-US" sz="2800" dirty="0" smtClean="0">
              <a:solidFill>
                <a:srgbClr val="FF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6D347-C1DA-4615-A229-17EC745BFC36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sp>
        <p:nvSpPr>
          <p:cNvPr id="108547" name="AutoShape 3"/>
          <p:cNvSpPr>
            <a:spLocks noChangeArrowheads="1"/>
          </p:cNvSpPr>
          <p:nvPr/>
        </p:nvSpPr>
        <p:spPr bwMode="auto">
          <a:xfrm>
            <a:off x="5791200" y="304800"/>
            <a:ext cx="3352800" cy="2133600"/>
          </a:xfrm>
          <a:prstGeom prst="wedgeRoundRectCallout">
            <a:avLst>
              <a:gd name="adj1" fmla="val -100852"/>
              <a:gd name="adj2" fmla="val 13802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Parens are necessary if there is an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Functions over a user defined type can be defined using patterns over constructors.</a:t>
            </a:r>
            <a:r>
              <a:rPr lang="en-US" sz="2800" dirty="0" smtClean="0"/>
              <a:t>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fun title  </a:t>
            </a:r>
            <a:r>
              <a:rPr lang="en-US" sz="2800" dirty="0" smtClean="0">
                <a:solidFill>
                  <a:schemeClr val="hlink"/>
                </a:solidFill>
              </a:rPr>
              <a:t>Queen</a:t>
            </a:r>
            <a:r>
              <a:rPr lang="en-US" sz="2800" dirty="0" smtClean="0">
                <a:solidFill>
                  <a:srgbClr val="0066FF"/>
                </a:solidFill>
              </a:rPr>
              <a:t> = "Her majesty the Queen"</a:t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Peer</a:t>
            </a:r>
            <a:r>
              <a:rPr lang="en-US" sz="2800" dirty="0" smtClean="0">
                <a:solidFill>
                  <a:srgbClr val="0066FF"/>
                </a:solidFill>
              </a:rPr>
              <a:t> (</a:t>
            </a:r>
            <a:r>
              <a:rPr lang="en-US" sz="2800" dirty="0" err="1" smtClean="0">
                <a:solidFill>
                  <a:srgbClr val="0066FF"/>
                </a:solidFill>
              </a:rPr>
              <a:t>deg,terr</a:t>
            </a:r>
            <a:r>
              <a:rPr lang="en-US" sz="2800" dirty="0" smtClean="0">
                <a:solidFill>
                  <a:srgbClr val="0066FF"/>
                </a:solidFill>
              </a:rPr>
              <a:t>,_)) =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               "The " ^ </a:t>
            </a:r>
            <a:r>
              <a:rPr lang="en-US" sz="2800" dirty="0" err="1" smtClean="0">
                <a:solidFill>
                  <a:srgbClr val="0066FF"/>
                </a:solidFill>
              </a:rPr>
              <a:t>deg</a:t>
            </a:r>
            <a:r>
              <a:rPr lang="en-US" sz="2800" dirty="0" smtClean="0">
                <a:solidFill>
                  <a:srgbClr val="0066FF"/>
                </a:solidFill>
              </a:rPr>
              <a:t> ^ " of " ^ </a:t>
            </a:r>
            <a:r>
              <a:rPr lang="en-US" sz="2800" dirty="0" err="1" smtClean="0">
                <a:solidFill>
                  <a:srgbClr val="0066FF"/>
                </a:solidFill>
              </a:rPr>
              <a:t>terr</a:t>
            </a:r>
            <a:r>
              <a:rPr lang="en-US" sz="2800" dirty="0" smtClean="0">
                <a:solidFill>
                  <a:srgbClr val="0066FF"/>
                </a:solidFill>
              </a:rPr>
              <a:t/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Knight</a:t>
            </a:r>
            <a:r>
              <a:rPr lang="en-US" sz="2800" dirty="0" smtClean="0">
                <a:solidFill>
                  <a:srgbClr val="0066FF"/>
                </a:solidFill>
              </a:rPr>
              <a:t> name)  = "Sir " ^ name</a:t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Peasant</a:t>
            </a:r>
            <a:r>
              <a:rPr lang="en-US" sz="2800" dirty="0" smtClean="0">
                <a:solidFill>
                  <a:srgbClr val="0066FF"/>
                </a:solidFill>
              </a:rPr>
              <a:t> name) = name</a:t>
            </a:r>
          </a:p>
          <a:p>
            <a:pPr eaLnBrk="1" hangingPunct="1">
              <a:buFontTx/>
              <a:buNone/>
            </a:pP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title </a:t>
            </a:r>
            <a:r>
              <a:rPr lang="en-US" sz="2800" dirty="0" err="1" smtClean="0">
                <a:solidFill>
                  <a:srgbClr val="FF5050"/>
                </a:solidFill>
              </a:rPr>
              <a:t>fn</a:t>
            </a:r>
            <a:r>
              <a:rPr lang="en-US" sz="2800" dirty="0" smtClean="0">
                <a:solidFill>
                  <a:srgbClr val="FF5050"/>
                </a:solidFill>
              </a:rPr>
              <a:t>: person -&gt; string</a:t>
            </a:r>
            <a:br>
              <a:rPr lang="en-US" sz="2800" dirty="0" smtClean="0">
                <a:solidFill>
                  <a:srgbClr val="FF5050"/>
                </a:solidFill>
              </a:rPr>
            </a:br>
            <a:endParaRPr lang="en-US" sz="2800" dirty="0" smtClean="0">
              <a:solidFill>
                <a:srgbClr val="FF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90035-0A4F-4B16-A987-235CB03593B3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109571" name="AutoShape 3"/>
          <p:cNvSpPr>
            <a:spLocks noChangeArrowheads="1"/>
          </p:cNvSpPr>
          <p:nvPr/>
        </p:nvSpPr>
        <p:spPr bwMode="auto">
          <a:xfrm>
            <a:off x="5791200" y="304800"/>
            <a:ext cx="3124200" cy="2057400"/>
          </a:xfrm>
          <a:prstGeom prst="wedgeRoundRectCallout">
            <a:avLst>
              <a:gd name="adj1" fmla="val -62500"/>
              <a:gd name="adj2" fmla="val 1172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^ is string concatenation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Functions over a user defined type can be defined using patterns over constructors.</a:t>
            </a:r>
            <a:r>
              <a:rPr lang="en-US" sz="2800" dirty="0" smtClean="0"/>
              <a:t>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fun title  </a:t>
            </a:r>
            <a:r>
              <a:rPr lang="en-US" sz="2800" dirty="0" smtClean="0">
                <a:solidFill>
                  <a:schemeClr val="hlink"/>
                </a:solidFill>
              </a:rPr>
              <a:t>Queen</a:t>
            </a:r>
            <a:r>
              <a:rPr lang="en-US" sz="2800" dirty="0" smtClean="0">
                <a:solidFill>
                  <a:srgbClr val="0066FF"/>
                </a:solidFill>
              </a:rPr>
              <a:t> = "Her majesty the Queen"</a:t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Peer</a:t>
            </a:r>
            <a:r>
              <a:rPr lang="en-US" sz="2800" dirty="0" smtClean="0">
                <a:solidFill>
                  <a:srgbClr val="0066FF"/>
                </a:solidFill>
              </a:rPr>
              <a:t> (</a:t>
            </a:r>
            <a:r>
              <a:rPr lang="en-US" sz="2800" dirty="0" err="1" smtClean="0">
                <a:solidFill>
                  <a:srgbClr val="0066FF"/>
                </a:solidFill>
              </a:rPr>
              <a:t>deg,terr</a:t>
            </a:r>
            <a:r>
              <a:rPr lang="en-US" sz="2800" dirty="0" smtClean="0">
                <a:solidFill>
                  <a:srgbClr val="0066FF"/>
                </a:solidFill>
              </a:rPr>
              <a:t>,_)) =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               "The " ^ </a:t>
            </a:r>
            <a:r>
              <a:rPr lang="en-US" sz="2800" dirty="0" err="1" smtClean="0">
                <a:solidFill>
                  <a:srgbClr val="0066FF"/>
                </a:solidFill>
              </a:rPr>
              <a:t>deg</a:t>
            </a:r>
            <a:r>
              <a:rPr lang="en-US" sz="2800" dirty="0" smtClean="0">
                <a:solidFill>
                  <a:srgbClr val="0066FF"/>
                </a:solidFill>
              </a:rPr>
              <a:t> ^ " of " ^ </a:t>
            </a:r>
            <a:r>
              <a:rPr lang="en-US" sz="2800" dirty="0" err="1" smtClean="0">
                <a:solidFill>
                  <a:srgbClr val="0066FF"/>
                </a:solidFill>
              </a:rPr>
              <a:t>terr</a:t>
            </a:r>
            <a:r>
              <a:rPr lang="en-US" sz="2800" dirty="0" smtClean="0">
                <a:solidFill>
                  <a:srgbClr val="0066FF"/>
                </a:solidFill>
              </a:rPr>
              <a:t/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Knight</a:t>
            </a:r>
            <a:r>
              <a:rPr lang="en-US" sz="2800" dirty="0" smtClean="0">
                <a:solidFill>
                  <a:srgbClr val="0066FF"/>
                </a:solidFill>
              </a:rPr>
              <a:t> name)  = "Sir " ^ name</a:t>
            </a:r>
            <a:br>
              <a:rPr lang="en-US" sz="2800" dirty="0" smtClean="0">
                <a:solidFill>
                  <a:srgbClr val="0066FF"/>
                </a:solidFill>
              </a:rPr>
            </a:br>
            <a:r>
              <a:rPr lang="en-US" sz="2800" dirty="0" smtClean="0">
                <a:solidFill>
                  <a:srgbClr val="0066FF"/>
                </a:solidFill>
              </a:rPr>
              <a:t>  |title  (</a:t>
            </a:r>
            <a:r>
              <a:rPr lang="en-US" sz="2800" dirty="0" smtClean="0">
                <a:solidFill>
                  <a:schemeClr val="hlink"/>
                </a:solidFill>
              </a:rPr>
              <a:t>Peasant</a:t>
            </a:r>
            <a:r>
              <a:rPr lang="en-US" sz="2800" dirty="0" smtClean="0">
                <a:solidFill>
                  <a:srgbClr val="0066FF"/>
                </a:solidFill>
              </a:rPr>
              <a:t> name) = name</a:t>
            </a:r>
          </a:p>
          <a:p>
            <a:pPr eaLnBrk="1" hangingPunct="1">
              <a:buFontTx/>
              <a:buNone/>
            </a:pP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title </a:t>
            </a:r>
            <a:r>
              <a:rPr lang="en-US" sz="2800" dirty="0" err="1" smtClean="0">
                <a:solidFill>
                  <a:srgbClr val="FF5050"/>
                </a:solidFill>
              </a:rPr>
              <a:t>fn</a:t>
            </a:r>
            <a:r>
              <a:rPr lang="en-US" sz="2800" dirty="0" smtClean="0">
                <a:solidFill>
                  <a:srgbClr val="FF5050"/>
                </a:solidFill>
              </a:rPr>
              <a:t>: person -&gt; string</a:t>
            </a:r>
            <a:br>
              <a:rPr lang="en-US" sz="2800" dirty="0" smtClean="0">
                <a:solidFill>
                  <a:srgbClr val="FF5050"/>
                </a:solidFill>
              </a:rPr>
            </a:br>
            <a:endParaRPr lang="en-US" sz="2800" dirty="0" smtClean="0">
              <a:solidFill>
                <a:srgbClr val="FF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9CF5B-2F70-4400-8B6C-8DDE9AA9E1F3}" type="slidenum">
              <a:rPr lang="en-US"/>
              <a:pPr>
                <a:defRPr/>
              </a:pPr>
              <a:t>108</a:t>
            </a:fld>
            <a:endParaRPr lang="en-US"/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5791200" y="304800"/>
            <a:ext cx="3124200" cy="2057400"/>
          </a:xfrm>
          <a:prstGeom prst="wedgeRoundRectCallout">
            <a:avLst>
              <a:gd name="adj1" fmla="val -86889"/>
              <a:gd name="adj2" fmla="val 1116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underscore matches anything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smtClean="0"/>
              <a:t>In the </a:t>
            </a:r>
            <a:r>
              <a:rPr lang="en-US" smtClean="0">
                <a:solidFill>
                  <a:schemeClr val="hlink"/>
                </a:solidFill>
              </a:rPr>
              <a:t>denotational view of types</a:t>
            </a:r>
            <a:r>
              <a:rPr lang="en-US" smtClean="0"/>
              <a:t>, user defined types are the </a:t>
            </a:r>
            <a:r>
              <a:rPr lang="en-US" smtClean="0">
                <a:solidFill>
                  <a:schemeClr val="accent2"/>
                </a:solidFill>
              </a:rPr>
              <a:t>disjoint union</a:t>
            </a:r>
            <a:r>
              <a:rPr lang="en-US" smtClean="0"/>
              <a:t> of each constructor type</a:t>
            </a:r>
          </a:p>
          <a:p>
            <a:pPr lvl="1" eaLnBrk="1" hangingPunct="1"/>
            <a:r>
              <a:rPr lang="en-US" smtClean="0"/>
              <a:t>The disjoint union of two types, say t1 and t2 have a value that either belongs to t1 or to t2 along with a tag that indicates which.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5A520-793B-49C0-9638-5CE08E01ED67}" type="slidenum">
              <a:rPr lang="en-US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Redefining names (some output omitted)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val z = 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val y = z+1: int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val z = 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66FF"/>
                </a:solidFill>
              </a:rPr>
              <a:t>y;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FF5050"/>
                </a:solidFill>
              </a:rPr>
              <a:t>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IMPORTANT:  previous bindings don’t change (ML doesn’t go back and</a:t>
            </a:r>
            <a:br>
              <a:rPr lang="en-US" smtClean="0"/>
            </a:br>
            <a:r>
              <a:rPr lang="en-US" smtClean="0"/>
              <a:t>reevaluate everything previously done)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y is still 4, not recomputed with new value of z to be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11888-AD7D-4080-A279-D265CCDC82A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4953000" y="304800"/>
            <a:ext cx="4800600" cy="3048000"/>
          </a:xfrm>
          <a:prstGeom prst="cloudCallout">
            <a:avLst>
              <a:gd name="adj1" fmla="val -69773"/>
              <a:gd name="adj2" fmla="val 582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800" dirty="0"/>
              <a:t>In my experience, forgetting this can be a huge source of frustration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en-US" sz="2800" smtClean="0"/>
              <a:t>User defined types can also be polymorphic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datatype </a:t>
            </a:r>
            <a:r>
              <a:rPr lang="en-US" sz="2800" smtClean="0">
                <a:solidFill>
                  <a:srgbClr val="00CC66"/>
                </a:solidFill>
              </a:rPr>
              <a:t>('a,'b)</a:t>
            </a:r>
            <a:r>
              <a:rPr lang="en-US" sz="2800" smtClean="0">
                <a:solidFill>
                  <a:srgbClr val="0066FF"/>
                </a:solidFill>
              </a:rPr>
              <a:t> union = In1 of 'a | In2 of 'b;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datatype ('a,'b) union = In1 of 'a | In2 of 'b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val  v1 =  [In1 "hello", In1 "bye", In2 3, In1 "adios"];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v1 = [</a:t>
            </a:r>
            <a:r>
              <a:rPr lang="en-US" sz="2800" smtClean="0"/>
              <a:t>…</a:t>
            </a:r>
            <a:r>
              <a:rPr lang="en-US" sz="2800" smtClean="0">
                <a:solidFill>
                  <a:srgbClr val="FF5050"/>
                </a:solidFill>
              </a:rPr>
              <a:t>] : (string,int) union list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val v2 = [In1 true, In1 false, In2 3];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v2 = […] (bool, int) union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6D4C8-2BD4-4DE8-86BC-7774C53E92C8}" type="slidenum">
              <a:rPr lang="en-US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datatype bin_tree = </a:t>
            </a:r>
          </a:p>
          <a:p>
            <a:pPr eaLnBrk="1" hangingPunct="1">
              <a:buFontTx/>
              <a:buNone/>
            </a:pPr>
            <a:r>
              <a:rPr lang="en-US" smtClean="0"/>
              <a:t>        </a:t>
            </a:r>
            <a:r>
              <a:rPr lang="en-US" smtClean="0">
                <a:solidFill>
                  <a:schemeClr val="accent2"/>
                </a:solidFill>
              </a:rPr>
              <a:t> leaf</a:t>
            </a:r>
            <a:r>
              <a:rPr lang="en-US" smtClean="0"/>
              <a:t> of int </a:t>
            </a:r>
          </a:p>
          <a:p>
            <a:pPr eaLnBrk="1" hangingPunct="1">
              <a:buFontTx/>
              <a:buNone/>
            </a:pPr>
            <a:r>
              <a:rPr lang="en-US" smtClean="0"/>
              <a:t>       | </a:t>
            </a:r>
            <a:r>
              <a:rPr lang="en-US" smtClean="0">
                <a:solidFill>
                  <a:schemeClr val="accent2"/>
                </a:solidFill>
              </a:rPr>
              <a:t>node</a:t>
            </a:r>
            <a:r>
              <a:rPr lang="en-US" smtClean="0"/>
              <a:t> of bin_tree * bin_tree;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node(leaf 1,node(leaf 2, leaf 3));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9D997-9110-441D-B068-BE6B9468DC03}" type="slidenum">
              <a:rPr lang="en-US"/>
              <a:pPr>
                <a:defRPr/>
              </a:pPr>
              <a:t>111</a:t>
            </a:fld>
            <a:endParaRPr lang="en-US"/>
          </a:p>
        </p:txBody>
      </p:sp>
      <p:grpSp>
        <p:nvGrpSpPr>
          <p:cNvPr id="113667" name="Group 3"/>
          <p:cNvGrpSpPr>
            <a:grpSpLocks/>
          </p:cNvGrpSpPr>
          <p:nvPr/>
        </p:nvGrpSpPr>
        <p:grpSpPr bwMode="auto">
          <a:xfrm>
            <a:off x="2362200" y="3886200"/>
            <a:ext cx="3902075" cy="1905000"/>
            <a:chOff x="1440" y="2976"/>
            <a:chExt cx="2458" cy="1200"/>
          </a:xfrm>
        </p:grpSpPr>
        <p:sp>
          <p:nvSpPr>
            <p:cNvPr id="113669" name="Rectangle 4"/>
            <p:cNvSpPr>
              <a:spLocks noChangeArrowheads="1"/>
            </p:cNvSpPr>
            <p:nvPr/>
          </p:nvSpPr>
          <p:spPr bwMode="auto">
            <a:xfrm>
              <a:off x="2016" y="2976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0" name="Text Box 5"/>
            <p:cNvSpPr txBox="1">
              <a:spLocks noChangeArrowheads="1"/>
            </p:cNvSpPr>
            <p:nvPr/>
          </p:nvSpPr>
          <p:spPr bwMode="auto">
            <a:xfrm>
              <a:off x="1440" y="374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leaf 1</a:t>
              </a:r>
            </a:p>
          </p:txBody>
        </p:sp>
        <p:sp>
          <p:nvSpPr>
            <p:cNvPr id="113671" name="Rectangle 6"/>
            <p:cNvSpPr>
              <a:spLocks noChangeArrowheads="1"/>
            </p:cNvSpPr>
            <p:nvPr/>
          </p:nvSpPr>
          <p:spPr bwMode="auto">
            <a:xfrm>
              <a:off x="2784" y="350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7"/>
            <p:cNvSpPr txBox="1">
              <a:spLocks noChangeArrowheads="1"/>
            </p:cNvSpPr>
            <p:nvPr/>
          </p:nvSpPr>
          <p:spPr bwMode="auto">
            <a:xfrm>
              <a:off x="2448" y="3888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leaf 2</a:t>
              </a:r>
            </a:p>
          </p:txBody>
        </p:sp>
        <p:sp>
          <p:nvSpPr>
            <p:cNvPr id="113673" name="Text Box 8"/>
            <p:cNvSpPr txBox="1">
              <a:spLocks noChangeArrowheads="1"/>
            </p:cNvSpPr>
            <p:nvPr/>
          </p:nvSpPr>
          <p:spPr bwMode="auto">
            <a:xfrm>
              <a:off x="3312" y="3888"/>
              <a:ext cx="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leaf 3</a:t>
              </a:r>
            </a:p>
          </p:txBody>
        </p:sp>
        <p:sp>
          <p:nvSpPr>
            <p:cNvPr id="113674" name="Line 9"/>
            <p:cNvSpPr>
              <a:spLocks noChangeShapeType="1"/>
            </p:cNvSpPr>
            <p:nvPr/>
          </p:nvSpPr>
          <p:spPr bwMode="auto">
            <a:xfrm flipH="1">
              <a:off x="1872" y="312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5" name="Line 10"/>
            <p:cNvSpPr>
              <a:spLocks noChangeShapeType="1"/>
            </p:cNvSpPr>
            <p:nvPr/>
          </p:nvSpPr>
          <p:spPr bwMode="auto">
            <a:xfrm>
              <a:off x="2688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6" name="Line 11"/>
            <p:cNvSpPr>
              <a:spLocks noChangeShapeType="1"/>
            </p:cNvSpPr>
            <p:nvPr/>
          </p:nvSpPr>
          <p:spPr bwMode="auto">
            <a:xfrm flipH="1">
              <a:off x="2832" y="36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7" name="Line 12"/>
            <p:cNvSpPr>
              <a:spLocks noChangeShapeType="1"/>
            </p:cNvSpPr>
            <p:nvPr/>
          </p:nvSpPr>
          <p:spPr bwMode="auto">
            <a:xfrm>
              <a:off x="3312" y="364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8" name="Text Box 13"/>
            <p:cNvSpPr txBox="1">
              <a:spLocks noChangeArrowheads="1"/>
            </p:cNvSpPr>
            <p:nvPr/>
          </p:nvSpPr>
          <p:spPr bwMode="auto">
            <a:xfrm>
              <a:off x="1488" y="2976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node</a:t>
              </a:r>
            </a:p>
          </p:txBody>
        </p:sp>
        <p:sp>
          <p:nvSpPr>
            <p:cNvPr id="113679" name="Text Box 14"/>
            <p:cNvSpPr txBox="1">
              <a:spLocks noChangeArrowheads="1"/>
            </p:cNvSpPr>
            <p:nvPr/>
          </p:nvSpPr>
          <p:spPr bwMode="auto">
            <a:xfrm>
              <a:off x="2208" y="3504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node</a:t>
              </a: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max(leaf n) = n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|  max(node(t1,t2)) =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if max t1 &gt;= max t2 then max t1 else max t2;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max = fn : bin_tree -&gt;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8058E-4676-4647-A3D0-F4A861AF0C3A}" type="slidenum">
              <a:rPr lang="en-US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fun max(leaf n) = n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|  max(node(t1,t2)) =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    if max t1 &gt;= max t2 then max t1 else max t2;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FF5050"/>
                </a:solidFill>
              </a:rPr>
              <a:t>val</a:t>
            </a:r>
            <a:r>
              <a:rPr lang="en-US" dirty="0" smtClean="0">
                <a:solidFill>
                  <a:srgbClr val="FF5050"/>
                </a:solidFill>
              </a:rPr>
              <a:t> max = fn : </a:t>
            </a:r>
            <a:r>
              <a:rPr lang="en-US" dirty="0" err="1" smtClean="0">
                <a:solidFill>
                  <a:srgbClr val="FF5050"/>
                </a:solidFill>
              </a:rPr>
              <a:t>bin_tree</a:t>
            </a:r>
            <a:r>
              <a:rPr lang="en-US" dirty="0" smtClean="0">
                <a:solidFill>
                  <a:srgbClr val="FF5050"/>
                </a:solidFill>
              </a:rPr>
              <a:t> -&gt; </a:t>
            </a:r>
            <a:r>
              <a:rPr lang="en-US" dirty="0" err="1" smtClean="0">
                <a:solidFill>
                  <a:srgbClr val="FF5050"/>
                </a:solidFill>
              </a:rPr>
              <a:t>int</a:t>
            </a:r>
            <a:endParaRPr lang="en-US" dirty="0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66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8E255-0012-4465-8B21-C47F12566957}" type="slidenum">
              <a:rPr lang="en-US"/>
              <a:pPr>
                <a:defRPr/>
              </a:pPr>
              <a:t>113</a:t>
            </a:fld>
            <a:endParaRPr lang="en-US"/>
          </a:p>
        </p:txBody>
      </p:sp>
      <p:sp>
        <p:nvSpPr>
          <p:cNvPr id="115717" name="Text Box 6"/>
          <p:cNvSpPr txBox="1">
            <a:spLocks noChangeArrowheads="1"/>
          </p:cNvSpPr>
          <p:nvPr/>
        </p:nvSpPr>
        <p:spPr bwMode="auto">
          <a:xfrm>
            <a:off x="5105400" y="4724400"/>
            <a:ext cx="3200400" cy="1382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We're evaluating max t1 (or max t2) twice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5000" y="1752600"/>
            <a:ext cx="12192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19800" y="1752600"/>
            <a:ext cx="1219200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mtClean="0"/>
              <a:t>Rewrite using a let expression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max(leaf n) = n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|  max(node(t1,t2)) =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let val m1 = max t1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val m2 = max t2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in  if m1 &gt;= m2 then m1 else m2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end;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max = fn : bin_tree -&gt;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80665-FE08-4D12-863D-7037DED3C298}" type="slidenum">
              <a:rPr lang="en-US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min(leaf n) = n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| min(node(t1,t2)) =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let val m1 = min t1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val m2 = min t2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in if m1 &lt;=  m2 then m1 else m2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end;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min = fn : bin_tree -&gt; 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7FB77-85D0-48DD-BAC0-170768B30509}" type="slidenum">
              <a:rPr lang="en-US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 ordered (leaf n) =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| ordered (node(t1,t2)) =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(max t1 &lt;= min t2)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andalso (ordered t1)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andalso (ordered t2);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ordered = fn : bin_tree -&gt; bool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7A83C-1DDF-4637-A317-2D3826894C58}" type="slidenum">
              <a:rPr lang="en-US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Let expressions can also locally bind functions to names</a:t>
            </a:r>
          </a:p>
          <a:p>
            <a:pPr lvl="1" eaLnBrk="1" hangingPunct="1"/>
            <a:r>
              <a:rPr lang="en-US" dirty="0" smtClean="0"/>
              <a:t>This allows helper functions to be defined without introducing new function names in the global program </a:t>
            </a:r>
          </a:p>
          <a:p>
            <a:pPr lvl="1" eaLnBrk="1" hangingPunct="1"/>
            <a:r>
              <a:rPr lang="en-US" dirty="0" smtClean="0"/>
              <a:t>On the next slide, we rewrite the function ordered.</a:t>
            </a:r>
          </a:p>
          <a:p>
            <a:pPr lvl="2" eaLnBrk="1" hangingPunct="1"/>
            <a:r>
              <a:rPr lang="en-US" dirty="0" smtClean="0"/>
              <a:t>This would be a good idea if max and min are only used inside  ordered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12C98-F205-445F-B3A2-5550922F2BF4}" type="slidenum">
              <a:rPr lang="en-US"/>
              <a:pPr>
                <a:defRPr/>
              </a:pPr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81000"/>
            <a:ext cx="82296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fun ordered (leaf n) =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   |  ordered (node(t1,t2))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        let  </a:t>
            </a:r>
            <a:r>
              <a:rPr lang="en-US" sz="1800" dirty="0" smtClean="0">
                <a:solidFill>
                  <a:srgbClr val="FF33CC"/>
                </a:solidFill>
              </a:rPr>
              <a:t>fun max (leaf n) = 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33CC"/>
                </a:solidFill>
              </a:rPr>
              <a:t>                 | max(node(t1,t2))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33CC"/>
                </a:solidFill>
              </a:rPr>
              <a:t>                       </a:t>
            </a:r>
            <a:r>
              <a:rPr lang="en-US" sz="1800" dirty="0" smtClean="0">
                <a:solidFill>
                  <a:srgbClr val="0066FF"/>
                </a:solidFill>
              </a:rPr>
              <a:t>let</a:t>
            </a:r>
            <a:r>
              <a:rPr lang="en-US" sz="1800" dirty="0" smtClean="0">
                <a:solidFill>
                  <a:srgbClr val="FF33CC"/>
                </a:solidFill>
              </a:rPr>
              <a:t> </a:t>
            </a:r>
            <a:r>
              <a:rPr lang="en-US" sz="1800" dirty="0" err="1" smtClean="0">
                <a:solidFill>
                  <a:srgbClr val="FF33CC"/>
                </a:solidFill>
              </a:rPr>
              <a:t>val</a:t>
            </a:r>
            <a:r>
              <a:rPr lang="en-US" sz="1800" dirty="0" smtClean="0">
                <a:solidFill>
                  <a:srgbClr val="FF33CC"/>
                </a:solidFill>
              </a:rPr>
              <a:t> m1 = max t1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33CC"/>
                </a:solidFill>
              </a:rPr>
              <a:t>                           </a:t>
            </a:r>
            <a:r>
              <a:rPr lang="en-US" sz="1800" dirty="0" err="1" smtClean="0">
                <a:solidFill>
                  <a:srgbClr val="FF33CC"/>
                </a:solidFill>
              </a:rPr>
              <a:t>val</a:t>
            </a:r>
            <a:r>
              <a:rPr lang="en-US" sz="1800" dirty="0" smtClean="0">
                <a:solidFill>
                  <a:srgbClr val="FF33CC"/>
                </a:solidFill>
              </a:rPr>
              <a:t> m2 =  max t2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33CC"/>
                </a:solidFill>
              </a:rPr>
              <a:t>                       </a:t>
            </a:r>
            <a:r>
              <a:rPr lang="en-US" sz="1800" dirty="0" smtClean="0">
                <a:solidFill>
                  <a:srgbClr val="0066FF"/>
                </a:solidFill>
              </a:rPr>
              <a:t>in </a:t>
            </a:r>
            <a:r>
              <a:rPr lang="en-US" sz="1800" dirty="0" smtClean="0">
                <a:solidFill>
                  <a:srgbClr val="FF33CC"/>
                </a:solidFill>
              </a:rPr>
              <a:t> if m1 &gt;= m2 then m1 else m2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33CC"/>
                </a:solidFill>
              </a:rPr>
              <a:t>                       </a:t>
            </a:r>
            <a:r>
              <a:rPr lang="en-US" sz="1800" dirty="0" smtClean="0">
                <a:solidFill>
                  <a:srgbClr val="0066FF"/>
                </a:solidFill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             </a:t>
            </a:r>
            <a:r>
              <a:rPr lang="en-US" sz="1800" dirty="0" smtClean="0">
                <a:solidFill>
                  <a:srgbClr val="9933FF"/>
                </a:solidFill>
              </a:rPr>
              <a:t>fun min (leaf n) =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9933FF"/>
                </a:solidFill>
              </a:rPr>
              <a:t>                 | min(node(t1,t2))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9933FF"/>
                </a:solidFill>
              </a:rPr>
              <a:t>`		         </a:t>
            </a:r>
            <a:r>
              <a:rPr lang="en-US" sz="1800" dirty="0" smtClean="0">
                <a:solidFill>
                  <a:srgbClr val="0066FF"/>
                </a:solidFill>
              </a:rPr>
              <a:t>let</a:t>
            </a:r>
            <a:r>
              <a:rPr lang="en-US" sz="1800" dirty="0" smtClean="0">
                <a:solidFill>
                  <a:srgbClr val="9933FF"/>
                </a:solidFill>
              </a:rPr>
              <a:t> </a:t>
            </a:r>
            <a:r>
              <a:rPr lang="en-US" sz="1800" dirty="0" err="1" smtClean="0">
                <a:solidFill>
                  <a:srgbClr val="9933FF"/>
                </a:solidFill>
              </a:rPr>
              <a:t>val</a:t>
            </a:r>
            <a:r>
              <a:rPr lang="en-US" sz="1800" dirty="0" smtClean="0">
                <a:solidFill>
                  <a:srgbClr val="9933FF"/>
                </a:solidFill>
              </a:rPr>
              <a:t> m1 = min t1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9933FF"/>
                </a:solidFill>
              </a:rPr>
              <a:t>                            </a:t>
            </a:r>
            <a:r>
              <a:rPr lang="en-US" sz="1800" dirty="0" err="1" smtClean="0">
                <a:solidFill>
                  <a:srgbClr val="9933FF"/>
                </a:solidFill>
              </a:rPr>
              <a:t>val</a:t>
            </a:r>
            <a:r>
              <a:rPr lang="en-US" sz="1800" dirty="0" smtClean="0">
                <a:solidFill>
                  <a:srgbClr val="9933FF"/>
                </a:solidFill>
              </a:rPr>
              <a:t> m2 = min t2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9933FF"/>
                </a:solidFill>
              </a:rPr>
              <a:t>                      </a:t>
            </a:r>
            <a:r>
              <a:rPr lang="en-US" sz="1800" dirty="0" smtClean="0">
                <a:solidFill>
                  <a:srgbClr val="0066FF"/>
                </a:solidFill>
              </a:rPr>
              <a:t>in </a:t>
            </a:r>
            <a:r>
              <a:rPr lang="en-US" sz="1800" dirty="0" smtClean="0">
                <a:solidFill>
                  <a:srgbClr val="9933FF"/>
                </a:solidFill>
              </a:rPr>
              <a:t> if m1 &lt;= m2 then m1 else m2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9933FF"/>
                </a:solidFill>
              </a:rPr>
              <a:t>                      </a:t>
            </a:r>
            <a:r>
              <a:rPr lang="en-US" sz="1800" dirty="0" smtClean="0">
                <a:solidFill>
                  <a:srgbClr val="0066FF"/>
                </a:solidFill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       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            </a:t>
            </a:r>
            <a:r>
              <a:rPr lang="en-US" sz="1800" dirty="0" smtClean="0">
                <a:solidFill>
                  <a:srgbClr val="00CC66"/>
                </a:solidFill>
              </a:rPr>
              <a:t>(max t1 &lt;= min  t2)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CC66"/>
                </a:solidFill>
              </a:rPr>
              <a:t>            </a:t>
            </a:r>
            <a:r>
              <a:rPr lang="en-US" sz="1800" dirty="0" err="1" smtClean="0">
                <a:solidFill>
                  <a:srgbClr val="00CC66"/>
                </a:solidFill>
              </a:rPr>
              <a:t>andalso</a:t>
            </a:r>
            <a:r>
              <a:rPr lang="en-US" sz="1800" dirty="0" smtClean="0">
                <a:solidFill>
                  <a:srgbClr val="00CC66"/>
                </a:solidFill>
              </a:rPr>
              <a:t> (ordered t1)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CC66"/>
                </a:solidFill>
              </a:rPr>
              <a:t>            </a:t>
            </a:r>
            <a:r>
              <a:rPr lang="en-US" sz="1800" dirty="0" err="1" smtClean="0">
                <a:solidFill>
                  <a:srgbClr val="00CC66"/>
                </a:solidFill>
              </a:rPr>
              <a:t>andalso</a:t>
            </a:r>
            <a:r>
              <a:rPr lang="en-US" sz="1800" dirty="0" smtClean="0">
                <a:solidFill>
                  <a:srgbClr val="00CC66"/>
                </a:solidFill>
              </a:rPr>
              <a:t> (ordered t2)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        end;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 smtClean="0">
                <a:solidFill>
                  <a:srgbClr val="FF5050"/>
                </a:solidFill>
              </a:rPr>
              <a:t>val</a:t>
            </a:r>
            <a:r>
              <a:rPr lang="en-US" sz="1800" dirty="0" smtClean="0">
                <a:solidFill>
                  <a:srgbClr val="FF5050"/>
                </a:solidFill>
              </a:rPr>
              <a:t> ordered = fn : </a:t>
            </a:r>
            <a:r>
              <a:rPr lang="en-US" sz="1800" dirty="0" err="1" smtClean="0">
                <a:solidFill>
                  <a:srgbClr val="FF5050"/>
                </a:solidFill>
              </a:rPr>
              <a:t>bin_tree</a:t>
            </a:r>
            <a:r>
              <a:rPr lang="en-US" sz="1800" dirty="0" smtClean="0">
                <a:solidFill>
                  <a:srgbClr val="FF5050"/>
                </a:solidFill>
              </a:rPr>
              <a:t> -&gt; </a:t>
            </a:r>
            <a:r>
              <a:rPr lang="en-US" sz="1800" dirty="0" err="1" smtClean="0">
                <a:solidFill>
                  <a:srgbClr val="FF5050"/>
                </a:solidFill>
              </a:rPr>
              <a:t>bool</a:t>
            </a:r>
            <a:endParaRPr lang="en-US" sz="1800" dirty="0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C7A03-EFFA-42EC-949A-FE66F6F62426}" type="slidenum">
              <a:rPr lang="en-US"/>
              <a:pPr>
                <a:defRPr/>
              </a:pPr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ordered (node(leaf 1,node(leaf 2, leaf 3)));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it = true : bool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ordered (node(leaf 5,node(leaf 2, leaf 3)));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it = false : bool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ordered (node(leaf 3,node(leaf 2, leaf 3)));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it = false : bool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This is inconvenient.  We would like to be able to give something like (5(2,3))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EAA61-7312-4242-BFAC-8211903770B1}" type="slidenum">
              <a:rPr lang="en-US"/>
              <a:pPr>
                <a:defRPr/>
              </a:pPr>
              <a:t>119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66FF"/>
                </a:solidFill>
              </a:rPr>
              <a:t>-&gt;</a:t>
            </a:r>
            <a:r>
              <a:rPr lang="en-US" dirty="0" smtClean="0"/>
              <a:t> is used for types of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is the type of functions that take an </a:t>
            </a:r>
            <a:r>
              <a:rPr lang="en-US" dirty="0" err="1" smtClean="0"/>
              <a:t>int</a:t>
            </a:r>
            <a:r>
              <a:rPr lang="en-US" dirty="0" smtClean="0"/>
              <a:t> and return an </a:t>
            </a:r>
            <a:r>
              <a:rPr lang="en-US" dirty="0" err="1" smtClean="0"/>
              <a:t>int</a:t>
            </a:r>
            <a:r>
              <a:rPr lang="en-US" dirty="0" smtClean="0"/>
              <a:t> as a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int</a:t>
            </a:r>
            <a:r>
              <a:rPr lang="en-US" dirty="0" smtClean="0"/>
              <a:t> -&gt; bool is the type of functions that take a pair of </a:t>
            </a:r>
            <a:r>
              <a:rPr lang="en-US" dirty="0" err="1" smtClean="0"/>
              <a:t>ints</a:t>
            </a:r>
            <a:r>
              <a:rPr lang="en-US" dirty="0" smtClean="0"/>
              <a:t> and return a bool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bool is the type of functions that take an </a:t>
            </a:r>
            <a:r>
              <a:rPr lang="en-US" dirty="0" err="1" smtClean="0"/>
              <a:t>int</a:t>
            </a:r>
            <a:r>
              <a:rPr lang="en-US" dirty="0" smtClean="0"/>
              <a:t> and return a function that takes an </a:t>
            </a:r>
            <a:r>
              <a:rPr lang="en-US" dirty="0" err="1" smtClean="0"/>
              <a:t>int</a:t>
            </a:r>
            <a:r>
              <a:rPr lang="en-US" dirty="0" smtClean="0"/>
              <a:t> and returns a bool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-&gt; associates to the right.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 means </a:t>
            </a:r>
            <a:r>
              <a:rPr lang="en-US" dirty="0" err="1" smtClean="0"/>
              <a:t>int</a:t>
            </a:r>
            <a:r>
              <a:rPr lang="en-US" dirty="0" smtClean="0"/>
              <a:t> -&gt; (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(Aside:  make sure you know how to specify right associativity in a grammar)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161A2-454D-453C-B1E1-811BCD7A071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Let’s write a parser!!!</a:t>
            </a:r>
          </a:p>
          <a:p>
            <a:pPr eaLnBrk="1" hangingPunct="1"/>
            <a:r>
              <a:rPr lang="en-US" smtClean="0"/>
              <a:t>Grammar for binary tree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2800" smtClean="0"/>
              <a:t>&lt;bin_tree&gt; ::= &lt;num_lit&gt; | </a:t>
            </a:r>
            <a:r>
              <a:rPr lang="en-US" sz="2800" smtClean="0">
                <a:solidFill>
                  <a:srgbClr val="0066FF"/>
                </a:solidFill>
              </a:rPr>
              <a:t>(</a:t>
            </a:r>
            <a:r>
              <a:rPr lang="en-US" sz="2800" smtClean="0"/>
              <a:t>&lt;bin_tree&gt;</a:t>
            </a:r>
            <a:r>
              <a:rPr lang="en-US" sz="2800" smtClean="0">
                <a:solidFill>
                  <a:srgbClr val="0066FF"/>
                </a:solidFill>
              </a:rPr>
              <a:t>,</a:t>
            </a:r>
            <a:r>
              <a:rPr lang="en-US" sz="2800" smtClean="0"/>
              <a:t>&lt;bin_tree&gt;</a:t>
            </a:r>
            <a:r>
              <a:rPr lang="en-US" sz="2800" smtClean="0">
                <a:solidFill>
                  <a:srgbClr val="0066FF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&lt;num_lit&gt;  ::= &lt;digit&gt; | &lt;digit&gt;&lt;num_lit&gt;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&lt;digit&gt;    ::= </a:t>
            </a:r>
            <a:r>
              <a:rPr lang="en-US" sz="2800" smtClean="0">
                <a:solidFill>
                  <a:srgbClr val="0066FF"/>
                </a:solidFill>
              </a:rPr>
              <a:t>0</a:t>
            </a:r>
            <a:r>
              <a:rPr lang="en-US" sz="2800" smtClean="0"/>
              <a:t>|</a:t>
            </a:r>
            <a:r>
              <a:rPr lang="en-US" sz="2800" smtClean="0">
                <a:solidFill>
                  <a:srgbClr val="0066FF"/>
                </a:solidFill>
              </a:rPr>
              <a:t>1</a:t>
            </a:r>
            <a:r>
              <a:rPr lang="en-US" sz="2800" smtClean="0"/>
              <a:t>|...|</a:t>
            </a:r>
            <a:r>
              <a:rPr lang="en-US" sz="2800" smtClean="0">
                <a:solidFill>
                  <a:srgbClr val="0066FF"/>
                </a:solidFill>
              </a:rPr>
              <a:t>9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mtClean="0"/>
              <a:t>First, we'll write a scanner that converts a char list to a token list.</a:t>
            </a:r>
          </a:p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08BEF-F17C-42B2-B48C-EFFD77382940}" type="slidenum">
              <a:rPr lang="en-US"/>
              <a:pPr>
                <a:defRPr/>
              </a:pPr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(* datatype for tokens*)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datatype token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numlit of int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lparen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rparen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comma;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determines if a character is a digit 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isDigit c = (#"0" &lt;= c andalso c &lt;= #"9");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gets the int value of a digit 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digitVal c = ord c - ord #"0";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3F604-7F14-4093-987A-BB5A61E0DF6E}" type="slidenum">
              <a:rPr lang="en-US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(* datatype for tokens*)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datatype token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numlit of int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lparen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rparen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comma;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determines if a character is a digit 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isDigit c = (#"0" &lt;= c andalso c &lt;= #"9");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gets the int value of a digit 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digitVal c = ord c - ord #"0";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solidFill>
                <a:srgbClr val="0066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1DA00-E402-4DE7-A3C4-987CB708E84F}" type="slidenum">
              <a:rPr lang="en-US"/>
              <a:pPr>
                <a:defRPr/>
              </a:pPr>
              <a:t>122</a:t>
            </a:fld>
            <a:endParaRPr lang="en-US"/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6629400" y="228600"/>
            <a:ext cx="2286000" cy="1752600"/>
          </a:xfrm>
          <a:prstGeom prst="wedgeRoundRectCallout">
            <a:avLst>
              <a:gd name="adj1" fmla="val 10174"/>
              <a:gd name="adj2" fmla="val 1604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/>
              <a:t>Unfortunate notation for char literals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scanNumLit takes an value representing the value of the part of a list already read, and the rest of the list.  It reads as many characters belonging to a numlit as possible, and returns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a pair containing the int value and remainder of the input string.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fun scanNumLit(value,[]) = (value,[])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|  scanNumLit(value,(c::cs))=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       if(isDigit c)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       then scanNumLit(value * 10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                     (digitVal c),cs)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       else (value,(c::cs));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600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1BCF0-57B9-4B9E-AF22-1C6F3D41AFC3}" type="slidenum">
              <a:rPr lang="en-US"/>
              <a:pPr>
                <a:defRPr/>
              </a:pPr>
              <a:t>123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scanNumLit(value,[]) = (value,[])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|  scanNumLit(value,(c::cs))=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if(isDigit c)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then scanNumLit(value * 10 +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          (digitVal c),cs)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else (value,(c::cs));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0</a:t>
            </a:r>
            <a:r>
              <a:rPr lang="en-US" sz="2800" smtClean="0"/>
              <a:t>, [#"</a:t>
            </a:r>
            <a:r>
              <a:rPr lang="en-US" sz="2800" smtClean="0">
                <a:solidFill>
                  <a:schemeClr val="hlink"/>
                </a:solidFill>
              </a:rPr>
              <a:t>1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066FF"/>
                </a:solidFill>
              </a:rPr>
              <a:t>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8C52C-CF8B-44B1-B796-19144E9D9F97}" type="slidenum">
              <a:rPr lang="en-US"/>
              <a:pPr>
                <a:defRPr/>
              </a:pPr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scanNumLit(value,[]) = (value,[])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|  scanNumLit(value,(c::cs))=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if(isDigit c)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then scanNumLit(value * 10 +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          (digitVal c),cs)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else (value,(c::cs));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0</a:t>
            </a:r>
            <a:r>
              <a:rPr lang="en-US" sz="2800" smtClean="0"/>
              <a:t>, [#"</a:t>
            </a:r>
            <a:r>
              <a:rPr lang="en-US" sz="2800" smtClean="0">
                <a:solidFill>
                  <a:schemeClr val="hlink"/>
                </a:solidFill>
              </a:rPr>
              <a:t>1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1</a:t>
            </a:r>
            <a:r>
              <a:rPr lang="en-US" sz="2800" smtClean="0"/>
              <a:t>, [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066FF"/>
                </a:solidFill>
              </a:rPr>
              <a:t>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A818B-A25D-4865-A405-966B62DC6B8A}" type="slidenum">
              <a:rPr lang="en-US"/>
              <a:pPr>
                <a:defRPr/>
              </a:pPr>
              <a:t>125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scanNumLit(value,[]) = (value,[])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|  scanNumLit(value,(c::cs))=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if(isDigit c)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then scanNumLit(value * 10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          (digitVal c),cs)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else (value,(c::cs));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66FF33"/>
                </a:solidFill>
              </a:rPr>
              <a:t>0</a:t>
            </a:r>
            <a:r>
              <a:rPr lang="en-US" sz="2800" smtClean="0"/>
              <a:t>, [#"</a:t>
            </a:r>
            <a:r>
              <a:rPr lang="en-US" sz="2800" smtClean="0">
                <a:solidFill>
                  <a:schemeClr val="hlink"/>
                </a:solidFill>
              </a:rPr>
              <a:t>1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66FF33"/>
                </a:solidFill>
              </a:rPr>
              <a:t>1</a:t>
            </a:r>
            <a:r>
              <a:rPr lang="en-US" sz="2800" smtClean="0"/>
              <a:t>, [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66FF33"/>
                </a:solidFill>
              </a:rPr>
              <a:t>12</a:t>
            </a:r>
            <a:r>
              <a:rPr lang="en-US" sz="2800" smtClean="0"/>
              <a:t>, [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066FF"/>
                </a:solidFill>
              </a:rPr>
              <a:t>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7582E-3A1C-428A-99B0-AFCB3021727A}" type="slidenum">
              <a:rPr lang="en-US"/>
              <a:pPr>
                <a:defRPr/>
              </a:pPr>
              <a:t>126</a:t>
            </a:fld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fun scanNumLit(value,[]) = (value,[])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|  scanNumLit(value,(c::cs))=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if(isDigit c)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then scanNumLit(value * 10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   (digitVal c),cs)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else (value,(c::cs));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0</a:t>
            </a:r>
            <a:r>
              <a:rPr lang="en-US" sz="2800" smtClean="0"/>
              <a:t>, [#"</a:t>
            </a:r>
            <a:r>
              <a:rPr lang="en-US" sz="2800" smtClean="0">
                <a:solidFill>
                  <a:schemeClr val="hlink"/>
                </a:solidFill>
              </a:rPr>
              <a:t>1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1</a:t>
            </a:r>
            <a:r>
              <a:rPr lang="en-US" sz="2800" smtClean="0"/>
              <a:t>, [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12</a:t>
            </a:r>
            <a:r>
              <a:rPr lang="en-US" sz="2800" smtClean="0"/>
              <a:t>, [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123</a:t>
            </a:r>
            <a:r>
              <a:rPr lang="en-US" sz="2800" smtClean="0"/>
              <a:t>, [#"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066FF"/>
                </a:solidFill>
              </a:rPr>
              <a:t>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D7F83-263C-45C1-9E67-924F13D4EE00}" type="slidenum">
              <a:rPr lang="en-US"/>
              <a:pPr>
                <a:defRPr/>
              </a:pPr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fun scanNumLit(value,[]) = (value,[])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|  scanNumLit</a:t>
            </a:r>
            <a:r>
              <a:rPr lang="en-US" sz="2400" smtClean="0">
                <a:solidFill>
                  <a:srgbClr val="00CC66"/>
                </a:solidFill>
              </a:rPr>
              <a:t>(value,(c::cs))=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if(isDigit c)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then scanNumLit(value * 10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          (digitVal c),cs)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else </a:t>
            </a:r>
            <a:r>
              <a:rPr lang="en-US" sz="2400" smtClean="0">
                <a:solidFill>
                  <a:srgbClr val="00CC66"/>
                </a:solidFill>
              </a:rPr>
              <a:t>(value,(c::cs))</a:t>
            </a:r>
            <a:r>
              <a:rPr lang="en-US" sz="240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0</a:t>
            </a:r>
            <a:r>
              <a:rPr lang="en-US" sz="2800" smtClean="0"/>
              <a:t>, [#"</a:t>
            </a:r>
            <a:r>
              <a:rPr lang="en-US" sz="2800" smtClean="0">
                <a:solidFill>
                  <a:schemeClr val="hlink"/>
                </a:solidFill>
              </a:rPr>
              <a:t>1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1</a:t>
            </a:r>
            <a:r>
              <a:rPr lang="en-US" sz="2800" smtClean="0"/>
              <a:t>, [ #"</a:t>
            </a:r>
            <a:r>
              <a:rPr lang="en-US" sz="2800" smtClean="0">
                <a:solidFill>
                  <a:schemeClr val="hlink"/>
                </a:solidFill>
              </a:rPr>
              <a:t>2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12</a:t>
            </a:r>
            <a:r>
              <a:rPr lang="en-US" sz="2800" smtClean="0"/>
              <a:t>, [ #"</a:t>
            </a:r>
            <a:r>
              <a:rPr lang="en-US" sz="2800" smtClean="0">
                <a:solidFill>
                  <a:schemeClr val="hlink"/>
                </a:solidFill>
              </a:rPr>
              <a:t>3</a:t>
            </a:r>
            <a:r>
              <a:rPr lang="en-US" sz="2800" smtClean="0"/>
              <a:t>", 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scanNumLit(</a:t>
            </a:r>
            <a:r>
              <a:rPr lang="en-US" sz="2800" smtClean="0">
                <a:solidFill>
                  <a:srgbClr val="00CC66"/>
                </a:solidFill>
              </a:rPr>
              <a:t>123</a:t>
            </a:r>
            <a:r>
              <a:rPr lang="en-US" sz="2800" smtClean="0"/>
              <a:t>, [#"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(</a:t>
            </a:r>
            <a:r>
              <a:rPr lang="en-US" sz="2800" smtClean="0">
                <a:solidFill>
                  <a:srgbClr val="00CC66"/>
                </a:solidFill>
              </a:rPr>
              <a:t>123</a:t>
            </a:r>
            <a:r>
              <a:rPr lang="en-US" sz="2800" smtClean="0"/>
              <a:t>, [#"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z="2800" smtClean="0"/>
              <a:t>"])</a:t>
            </a: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0066FF"/>
                </a:solidFill>
              </a:rPr>
              <a:t>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E7238-BA15-45C5-9BF7-62BBFF569C09}" type="slidenum">
              <a:rPr lang="en-US"/>
              <a:pPr>
                <a:defRPr/>
              </a:pPr>
              <a:t>128</a:t>
            </a:fld>
            <a:endParaRPr lang="en-US"/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6096000" y="1600200"/>
            <a:ext cx="2743200" cy="1143000"/>
          </a:xfrm>
          <a:prstGeom prst="wedgeRoundRectCallout">
            <a:avLst>
              <a:gd name="adj1" fmla="val -123093"/>
              <a:gd name="adj2" fmla="val 426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Uses the "else" value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(*</a:t>
            </a:r>
            <a:r>
              <a:rPr lang="en-US" sz="2800" dirty="0" smtClean="0">
                <a:solidFill>
                  <a:srgbClr val="00CC66"/>
                </a:solidFill>
              </a:rPr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Exceptions</a:t>
            </a:r>
            <a:r>
              <a:rPr lang="en-US" sz="2800" dirty="0" smtClean="0"/>
              <a:t> are datatypes for errors that are handled specially in order to minimize explicit testing.  When an exception is raised, it is transmitted to all </a:t>
            </a:r>
            <a:r>
              <a:rPr lang="en-US" sz="2800" dirty="0" err="1" smtClean="0"/>
              <a:t>all</a:t>
            </a:r>
            <a:r>
              <a:rPr lang="en-US" sz="2800" dirty="0" smtClean="0"/>
              <a:t> ML functions until detected by a handler, or the top level is reached.  In this example, although we use exceptions, we won't try to handle them.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This exception is a value that can be returned in case there is an error in the input to the scanner*)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exception </a:t>
            </a:r>
            <a:r>
              <a:rPr lang="en-US" sz="2800" dirty="0" err="1" smtClean="0">
                <a:solidFill>
                  <a:srgbClr val="0066FF"/>
                </a:solidFill>
              </a:rPr>
              <a:t>scanError</a:t>
            </a:r>
            <a:r>
              <a:rPr lang="en-US" sz="2800" dirty="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54BD0-171E-42B1-8BC1-CA94565B0547}" type="slidenum">
              <a:rPr lang="en-US"/>
              <a:pPr>
                <a:defRPr/>
              </a:pPr>
              <a:t>129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66FF"/>
                </a:solidFill>
              </a:rPr>
              <a:t>val</a:t>
            </a:r>
            <a:r>
              <a:rPr lang="en-US" sz="2800" dirty="0" smtClean="0">
                <a:solidFill>
                  <a:srgbClr val="0066FF"/>
                </a:solidFill>
              </a:rPr>
              <a:t> </a:t>
            </a:r>
            <a:r>
              <a:rPr lang="en-US" sz="2800" dirty="0" err="1" smtClean="0">
                <a:solidFill>
                  <a:srgbClr val="0066FF"/>
                </a:solidFill>
              </a:rPr>
              <a:t>inc</a:t>
            </a:r>
            <a:r>
              <a:rPr lang="en-US" sz="2800" dirty="0" smtClean="0">
                <a:solidFill>
                  <a:srgbClr val="0066FF"/>
                </a:solidFill>
              </a:rPr>
              <a:t> = (</a:t>
            </a:r>
            <a:r>
              <a:rPr lang="en-US" sz="2800" dirty="0" err="1" smtClean="0">
                <a:solidFill>
                  <a:srgbClr val="0066FF"/>
                </a:solidFill>
              </a:rPr>
              <a:t>fn</a:t>
            </a:r>
            <a:r>
              <a:rPr lang="en-US" sz="2800" dirty="0" smtClean="0">
                <a:solidFill>
                  <a:srgbClr val="0066FF"/>
                </a:solidFill>
              </a:rPr>
              <a:t> x =&gt; x+1);</a:t>
            </a:r>
            <a:r>
              <a:rPr lang="en-US" sz="2800" dirty="0" smtClean="0"/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</a:t>
            </a:r>
            <a:r>
              <a:rPr lang="en-US" sz="2800" dirty="0" err="1" smtClean="0">
                <a:solidFill>
                  <a:srgbClr val="FF5050"/>
                </a:solidFill>
              </a:rPr>
              <a:t>inc</a:t>
            </a:r>
            <a:r>
              <a:rPr lang="en-US" sz="2800" dirty="0" smtClean="0">
                <a:solidFill>
                  <a:srgbClr val="FF5050"/>
                </a:solidFill>
              </a:rPr>
              <a:t> = </a:t>
            </a:r>
            <a:r>
              <a:rPr lang="en-US" sz="2800" dirty="0" err="1" smtClean="0">
                <a:solidFill>
                  <a:srgbClr val="FF5050"/>
                </a:solidFill>
              </a:rPr>
              <a:t>fn</a:t>
            </a:r>
            <a:r>
              <a:rPr lang="en-US" sz="2800" dirty="0" smtClean="0">
                <a:solidFill>
                  <a:srgbClr val="FF5050"/>
                </a:solidFill>
              </a:rPr>
              <a:t>: </a:t>
            </a:r>
            <a:r>
              <a:rPr lang="en-US" sz="2800" dirty="0" err="1" smtClean="0">
                <a:solidFill>
                  <a:srgbClr val="FF5050"/>
                </a:solidFill>
              </a:rPr>
              <a:t>int</a:t>
            </a:r>
            <a:r>
              <a:rPr lang="en-US" sz="2800" dirty="0" smtClean="0">
                <a:solidFill>
                  <a:srgbClr val="FF5050"/>
                </a:solidFill>
              </a:rPr>
              <a:t> -&gt; </a:t>
            </a:r>
            <a:r>
              <a:rPr lang="en-US" sz="2800" dirty="0" err="1" smtClean="0">
                <a:solidFill>
                  <a:srgbClr val="FF5050"/>
                </a:solidFill>
              </a:rPr>
              <a:t>int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val</a:t>
            </a:r>
            <a:r>
              <a:rPr lang="en-US" sz="2800" dirty="0" smtClean="0"/>
              <a:t> introduces a new name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>
                <a:solidFill>
                  <a:srgbClr val="0066FF"/>
                </a:solidFill>
              </a:rPr>
              <a:t>fn</a:t>
            </a:r>
            <a:r>
              <a:rPr lang="en-US" sz="2800" dirty="0" smtClean="0">
                <a:solidFill>
                  <a:srgbClr val="0066FF"/>
                </a:solidFill>
              </a:rPr>
              <a:t> </a:t>
            </a:r>
            <a:r>
              <a:rPr lang="en-US" sz="2800" dirty="0" smtClean="0"/>
              <a:t>introduces a function definition—this is the function of x that returns x+1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system responds with the inferred type of new function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0066FF"/>
                </a:solidFill>
              </a:rPr>
              <a:t>inc</a:t>
            </a:r>
            <a:r>
              <a:rPr lang="en-US" sz="2800" dirty="0" smtClean="0">
                <a:solidFill>
                  <a:srgbClr val="0066FF"/>
                </a:solidFill>
              </a:rPr>
              <a:t> 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it = 4: </a:t>
            </a:r>
            <a:r>
              <a:rPr lang="en-US" sz="2800" dirty="0" err="1" smtClean="0">
                <a:solidFill>
                  <a:srgbClr val="FF5050"/>
                </a:solidFill>
              </a:rPr>
              <a:t>int</a:t>
            </a:r>
            <a:endParaRPr lang="en-US" sz="2800" dirty="0" smtClean="0">
              <a:solidFill>
                <a:srgbClr val="FF505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56ECF-7AD6-4A6C-BB56-1E8F9A9DD83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(* We define a function </a:t>
            </a:r>
            <a:r>
              <a:rPr lang="en-US" smtClean="0">
                <a:solidFill>
                  <a:schemeClr val="hlink"/>
                </a:solidFill>
              </a:rPr>
              <a:t>scanning</a:t>
            </a:r>
            <a:r>
              <a:rPr lang="en-US" smtClean="0"/>
              <a:t>, that takes two arguments—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   </a:t>
            </a:r>
            <a:r>
              <a:rPr lang="en-US" smtClean="0">
                <a:solidFill>
                  <a:srgbClr val="0066FF"/>
                </a:solidFill>
              </a:rPr>
              <a:t>the current list of tokens that has been built in reverse order (initially empty)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   and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   </a:t>
            </a:r>
            <a:r>
              <a:rPr lang="en-US" smtClean="0">
                <a:solidFill>
                  <a:srgbClr val="0066FF"/>
                </a:solidFill>
              </a:rPr>
              <a:t>the rest of the char list containing the input (initially the input)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mtClean="0">
              <a:solidFill>
                <a:srgbClr val="0066FF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chemeClr val="hlink"/>
                </a:solidFill>
              </a:rPr>
              <a:t>Why construct tokens list in reverse order?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mtClean="0">
              <a:solidFill>
                <a:schemeClr val="hlink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*)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E80EB-EAE2-45BE-BB39-40FDCB6DDA1D}" type="slidenum">
              <a:rPr lang="en-US"/>
              <a:pPr>
                <a:defRPr/>
              </a:pPr>
              <a:t>130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fun scanning (toks, []) = (toks, []:char list)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|scanning (toks, (#"("::cs)) =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   scanning(lparen::toks,cs)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|scanning (toks, (#")"::cs)) =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   scanning(rparen::toks,cs)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|scanning (toks, (#","::cs)) =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   scanning(comma::toks,cs)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|scanning (toks, (c::cs)) =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 if isDigit c then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      scanning(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			let val (v,rest) = scanNumLit(0,(c::cs))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         	in (((numlit v)::toks),rest)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         	end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        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smtClean="0"/>
              <a:t>        else raise scanError;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3398B-26F5-4211-9B2A-5EB383926597}" type="slidenum">
              <a:rPr lang="en-US"/>
              <a:pPr>
                <a:defRPr/>
              </a:pPr>
              <a:t>131</a:t>
            </a:fld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(* Now wrap this in a new function scan that uses built-in function rev to reverse the list*)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fun scan </a:t>
            </a:r>
            <a:r>
              <a:rPr lang="en-US" dirty="0" err="1" smtClean="0">
                <a:solidFill>
                  <a:srgbClr val="0066FF"/>
                </a:solidFill>
              </a:rPr>
              <a:t>cs</a:t>
            </a:r>
            <a:r>
              <a:rPr lang="en-US" dirty="0" smtClean="0">
                <a:solidFill>
                  <a:srgbClr val="0066FF"/>
                </a:solidFill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 let </a:t>
            </a:r>
            <a:r>
              <a:rPr lang="en-US" dirty="0" err="1" smtClean="0">
                <a:solidFill>
                  <a:srgbClr val="0066FF"/>
                </a:solidFill>
              </a:rPr>
              <a:t>val</a:t>
            </a:r>
            <a:r>
              <a:rPr lang="en-US" dirty="0" smtClean="0">
                <a:solidFill>
                  <a:srgbClr val="0066FF"/>
                </a:solidFill>
              </a:rPr>
              <a:t> (</a:t>
            </a:r>
            <a:r>
              <a:rPr lang="en-US" dirty="0" err="1" smtClean="0">
                <a:solidFill>
                  <a:srgbClr val="0066FF"/>
                </a:solidFill>
              </a:rPr>
              <a:t>toks</a:t>
            </a:r>
            <a:r>
              <a:rPr lang="en-US" dirty="0" smtClean="0">
                <a:solidFill>
                  <a:srgbClr val="0066FF"/>
                </a:solidFill>
              </a:rPr>
              <a:t>,_) = scanning([], explode </a:t>
            </a:r>
            <a:r>
              <a:rPr lang="en-US" dirty="0" err="1" smtClean="0">
                <a:solidFill>
                  <a:srgbClr val="0066FF"/>
                </a:solidFill>
              </a:rPr>
              <a:t>cs</a:t>
            </a:r>
            <a:r>
              <a:rPr lang="en-US" dirty="0" smtClean="0">
                <a:solidFill>
                  <a:srgbClr val="0066FF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 in rev </a:t>
            </a:r>
            <a:r>
              <a:rPr lang="en-US" dirty="0" err="1" smtClean="0">
                <a:solidFill>
                  <a:srgbClr val="0066FF"/>
                </a:solidFill>
              </a:rPr>
              <a:t>toks</a:t>
            </a:r>
            <a:endParaRPr lang="en-US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 end;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05255-61B0-4569-87C1-E5B7B896A165}" type="slidenum">
              <a:rPr lang="en-US"/>
              <a:pPr>
                <a:defRPr/>
              </a:pPr>
              <a:t>132</a:t>
            </a:fld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auto">
          <a:xfrm>
            <a:off x="5486400" y="4648200"/>
            <a:ext cx="3429000" cy="1981200"/>
          </a:xfrm>
          <a:prstGeom prst="wedgeRoundRectCallout">
            <a:avLst>
              <a:gd name="adj1" fmla="val 694"/>
              <a:gd name="adj2" fmla="val -942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>
                <a:solidFill>
                  <a:schemeClr val="hlink"/>
                </a:solidFill>
              </a:rPr>
              <a:t>explode</a:t>
            </a:r>
            <a:r>
              <a:rPr lang="en-US" sz="2800"/>
              <a:t> is a built-in function that converts a string to a char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Grammar for binary tree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z="2800" smtClean="0"/>
              <a:t>&lt;bin_tree&gt; ::= &lt;num_lit&gt; | </a:t>
            </a:r>
            <a:r>
              <a:rPr lang="en-US" sz="2800" smtClean="0">
                <a:solidFill>
                  <a:srgbClr val="0066FF"/>
                </a:solidFill>
              </a:rPr>
              <a:t>(</a:t>
            </a:r>
            <a:r>
              <a:rPr lang="en-US" sz="2800" smtClean="0"/>
              <a:t>&lt;bin_tree&gt;</a:t>
            </a:r>
            <a:r>
              <a:rPr lang="en-US" sz="2800" smtClean="0">
                <a:solidFill>
                  <a:srgbClr val="0066FF"/>
                </a:solidFill>
              </a:rPr>
              <a:t>,</a:t>
            </a:r>
            <a:r>
              <a:rPr lang="en-US" sz="2800" smtClean="0"/>
              <a:t>&lt;bin_tree&gt;</a:t>
            </a:r>
            <a:r>
              <a:rPr lang="en-US" sz="2800" smtClean="0">
                <a:solidFill>
                  <a:srgbClr val="0066FF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&lt;num_lit&gt;  ::= &lt;digit&gt; | &lt;digit&gt;&lt;num_lit&gt;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&lt;digit&gt;    ::= </a:t>
            </a:r>
            <a:r>
              <a:rPr lang="en-US" sz="2800" smtClean="0">
                <a:solidFill>
                  <a:srgbClr val="0066FF"/>
                </a:solidFill>
              </a:rPr>
              <a:t>0</a:t>
            </a:r>
            <a:r>
              <a:rPr lang="en-US" sz="2800" smtClean="0"/>
              <a:t>|</a:t>
            </a:r>
            <a:r>
              <a:rPr lang="en-US" sz="2800" smtClean="0">
                <a:solidFill>
                  <a:srgbClr val="0066FF"/>
                </a:solidFill>
              </a:rPr>
              <a:t>1</a:t>
            </a:r>
            <a:r>
              <a:rPr lang="en-US" sz="2800" smtClean="0"/>
              <a:t>|...|</a:t>
            </a:r>
            <a:r>
              <a:rPr lang="en-US" sz="2800" smtClean="0">
                <a:solidFill>
                  <a:srgbClr val="0066FF"/>
                </a:solidFill>
              </a:rPr>
              <a:t>9</a:t>
            </a:r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8AF5A-993F-4641-A876-415D0D05C027}" type="slidenum">
              <a:rPr lang="en-US"/>
              <a:pPr>
                <a:defRPr/>
              </a:pPr>
              <a:t>133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datatype for tokens*)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datatype </a:t>
            </a:r>
            <a:r>
              <a:rPr lang="en-US" sz="2800" smtClean="0">
                <a:solidFill>
                  <a:srgbClr val="00CC66"/>
                </a:solidFill>
              </a:rPr>
              <a:t>token </a:t>
            </a:r>
            <a:r>
              <a:rPr lang="en-US" sz="2800" smtClean="0">
                <a:solidFill>
                  <a:srgbClr val="0066FF"/>
                </a:solidFill>
              </a:rPr>
              <a:t>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</a:t>
            </a:r>
            <a:r>
              <a:rPr lang="en-US" sz="2800" smtClean="0">
                <a:solidFill>
                  <a:srgbClr val="FF33CC"/>
                </a:solidFill>
              </a:rPr>
              <a:t>numlit</a:t>
            </a:r>
            <a:r>
              <a:rPr lang="en-US" sz="2800" smtClean="0">
                <a:solidFill>
                  <a:srgbClr val="0066FF"/>
                </a:solidFill>
              </a:rPr>
              <a:t> of int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</a:t>
            </a:r>
            <a:r>
              <a:rPr lang="en-US" sz="2800" smtClean="0">
                <a:solidFill>
                  <a:srgbClr val="FF33CC"/>
                </a:solidFill>
              </a:rPr>
              <a:t>lparen</a:t>
            </a:r>
            <a:r>
              <a:rPr lang="en-US" sz="2800" smtClean="0">
                <a:solidFill>
                  <a:srgbClr val="0066FF"/>
                </a:solidFill>
              </a:rPr>
              <a:t>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</a:t>
            </a:r>
            <a:r>
              <a:rPr lang="en-US" sz="2800" smtClean="0">
                <a:solidFill>
                  <a:srgbClr val="FF33CC"/>
                </a:solidFill>
              </a:rPr>
              <a:t>rparen</a:t>
            </a:r>
            <a:r>
              <a:rPr lang="en-US" sz="2800" smtClean="0">
                <a:solidFill>
                  <a:srgbClr val="0066FF"/>
                </a:solidFill>
              </a:rPr>
              <a:t> |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</a:t>
            </a:r>
            <a:r>
              <a:rPr lang="en-US" sz="2800" smtClean="0">
                <a:solidFill>
                  <a:srgbClr val="FF33CC"/>
                </a:solidFill>
              </a:rPr>
              <a:t>comma</a:t>
            </a:r>
            <a:r>
              <a:rPr lang="en-US" sz="280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determines if a character is a digit 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</a:t>
            </a:r>
            <a:r>
              <a:rPr lang="en-US" sz="2800" smtClean="0">
                <a:solidFill>
                  <a:srgbClr val="00CC66"/>
                </a:solidFill>
              </a:rPr>
              <a:t>isDigit c</a:t>
            </a:r>
            <a:r>
              <a:rPr lang="en-US" sz="2800" smtClean="0">
                <a:solidFill>
                  <a:srgbClr val="0066FF"/>
                </a:solidFill>
              </a:rPr>
              <a:t> = (#"0" &lt;= c andalso c &lt;= #"9");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(* gets the int value of a digit 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</a:t>
            </a:r>
            <a:r>
              <a:rPr lang="en-US" sz="2800" smtClean="0">
                <a:solidFill>
                  <a:srgbClr val="00CC66"/>
                </a:solidFill>
              </a:rPr>
              <a:t>digitVal c</a:t>
            </a:r>
            <a:r>
              <a:rPr lang="en-US" sz="2800" smtClean="0">
                <a:solidFill>
                  <a:srgbClr val="0066FF"/>
                </a:solidFill>
              </a:rPr>
              <a:t> = ord c - ord #"0";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329F1-DB70-4F78-82EC-BD2F07634D01}" type="slidenum">
              <a:rPr lang="en-US"/>
              <a:pPr>
                <a:defRPr/>
              </a:pPr>
              <a:t>134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function scan takes a string of characters and returns a token list.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next step is to write a parser that will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 if the token list is legal according to the grammar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if not, raise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return the binary tree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this can be passed, for example, to the function ordered we defined earlier.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We’ll do this in two steps.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First, give a parser that just determines if input is legal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Then, revise to return binary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BED56-294C-428D-AE40-BD9DB91718EF}" type="slidenum">
              <a:rPr lang="en-US"/>
              <a:pPr>
                <a:defRPr/>
              </a:pPr>
              <a:t>135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CC66"/>
                </a:solidFill>
              </a:rPr>
              <a:t>Case expression</a:t>
            </a:r>
            <a:r>
              <a:rPr lang="en-US" smtClean="0"/>
              <a:t>, another syntactic form that uses  pattern matching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case E of P1 =&gt; E1 | ... | Pn =&gt; En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/>
            <a:r>
              <a:rPr lang="en-US" smtClean="0"/>
              <a:t>The value of E is matched against the patterns P1, ... , Pn.</a:t>
            </a:r>
          </a:p>
          <a:p>
            <a:pPr eaLnBrk="1" hangingPunct="1"/>
            <a:r>
              <a:rPr lang="en-US" smtClean="0"/>
              <a:t>The value of the expression corresponding to the first pattern to match the value of E is the value of the expression.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7532D-936E-4D0A-A339-7D8C9E0629E6}" type="slidenum">
              <a:rPr lang="en-US"/>
              <a:pPr>
                <a:defRPr/>
              </a:pPr>
              <a:t>136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case expression is equivalent to declaring a function using pattern matching and then applying it.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</a:rPr>
              <a:t>fun f P1 = E1 | ... f </a:t>
            </a:r>
            <a:r>
              <a:rPr lang="en-US" sz="3200" dirty="0" err="1" smtClean="0">
                <a:solidFill>
                  <a:srgbClr val="0066FF"/>
                </a:solidFill>
              </a:rPr>
              <a:t>Pn</a:t>
            </a:r>
            <a:r>
              <a:rPr lang="en-US" sz="3200" dirty="0" smtClean="0">
                <a:solidFill>
                  <a:srgbClr val="0066FF"/>
                </a:solidFill>
              </a:rPr>
              <a:t> = En;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</a:rPr>
              <a:t>f E;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3200" dirty="0" smtClean="0">
              <a:solidFill>
                <a:srgbClr val="0066FF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3200" dirty="0" smtClean="0">
              <a:solidFill>
                <a:srgbClr val="0066FF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</a:rPr>
              <a:t>f E =case E of P1 =&gt; E1 | ... | </a:t>
            </a:r>
            <a:r>
              <a:rPr lang="en-US" sz="3200" dirty="0" err="1" smtClean="0">
                <a:solidFill>
                  <a:srgbClr val="0066FF"/>
                </a:solidFill>
              </a:rPr>
              <a:t>Pn</a:t>
            </a:r>
            <a:r>
              <a:rPr lang="en-US" sz="3200" dirty="0" smtClean="0">
                <a:solidFill>
                  <a:srgbClr val="0066FF"/>
                </a:solidFill>
              </a:rPr>
              <a:t> =&gt; 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5B3E-6DFD-4E54-BEE6-B1789948A0CD}" type="slidenum">
              <a:rPr lang="en-US"/>
              <a:pPr>
                <a:defRPr/>
              </a:pPr>
              <a:t>137</a:t>
            </a:fld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Back to the parser</a:t>
            </a:r>
          </a:p>
          <a:p>
            <a:pPr eaLnBrk="1" hangingPunct="1"/>
            <a:r>
              <a:rPr lang="en-US" smtClean="0"/>
              <a:t>Declare an exception to be thrown if the input is not legal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exception parseError;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0BCD2-104B-4A80-A123-563BD3FADCB0}" type="slidenum">
              <a:rPr lang="en-US"/>
              <a:pPr>
                <a:defRPr/>
              </a:pPr>
              <a:t>138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First version just checks for legal input.</a:t>
            </a:r>
          </a:p>
          <a:p>
            <a:pPr lvl="1" eaLnBrk="1" hangingPunct="1"/>
            <a:r>
              <a:rPr lang="en-US" smtClean="0"/>
              <a:t>function binTree looks at first token in list</a:t>
            </a:r>
          </a:p>
          <a:p>
            <a:pPr lvl="1" eaLnBrk="1" hangingPunct="1"/>
            <a:r>
              <a:rPr lang="en-US" smtClean="0"/>
              <a:t>If token is legal consume it </a:t>
            </a:r>
          </a:p>
          <a:p>
            <a:pPr lvl="2" eaLnBrk="1" hangingPunct="1"/>
            <a:r>
              <a:rPr lang="en-US" smtClean="0"/>
              <a:t>If there may be more input, call recursively</a:t>
            </a:r>
          </a:p>
          <a:p>
            <a:pPr lvl="2" eaLnBrk="1" hangingPunct="1"/>
            <a:r>
              <a:rPr lang="en-US" smtClean="0"/>
              <a:t>return rest of list after token consumed</a:t>
            </a:r>
          </a:p>
          <a:p>
            <a:pPr lvl="1" eaLnBrk="1" hangingPunct="1"/>
            <a:r>
              <a:rPr lang="en-US" smtClean="0"/>
              <a:t>Otherwise raise exception</a:t>
            </a:r>
          </a:p>
          <a:p>
            <a:pPr lvl="1" eaLnBrk="1" hangingPunct="1"/>
            <a:r>
              <a:rPr lang="en-US" smtClean="0"/>
              <a:t>If binTree returns normally, input is legal, if the return value is an empty list, there is no trailing garbage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502D8-6679-44AC-B062-67A410EEF063}" type="slidenum">
              <a:rPr lang="en-US"/>
              <a:pPr>
                <a:defRPr/>
              </a:pPr>
              <a:t>139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457200"/>
            <a:ext cx="8991600" cy="5668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For recursive definitions, use </a:t>
            </a:r>
            <a:r>
              <a:rPr lang="en-US" sz="2800" dirty="0" err="1" smtClean="0">
                <a:solidFill>
                  <a:srgbClr val="0066FF"/>
                </a:solidFill>
              </a:rPr>
              <a:t>val</a:t>
            </a:r>
            <a:r>
              <a:rPr lang="en-US" sz="2800" dirty="0" smtClean="0">
                <a:solidFill>
                  <a:srgbClr val="0066FF"/>
                </a:solidFill>
              </a:rPr>
              <a:t> rec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err="1" smtClean="0">
                <a:solidFill>
                  <a:srgbClr val="0066FF"/>
                </a:solidFill>
              </a:rPr>
              <a:t>val</a:t>
            </a:r>
            <a:r>
              <a:rPr lang="en-US" sz="2800" b="1" dirty="0" smtClean="0">
                <a:solidFill>
                  <a:srgbClr val="0066FF"/>
                </a:solidFill>
              </a:rPr>
              <a:t> rec</a:t>
            </a:r>
            <a:r>
              <a:rPr lang="en-US" sz="2800" dirty="0" smtClean="0">
                <a:solidFill>
                  <a:srgbClr val="0066FF"/>
                </a:solidFill>
              </a:rPr>
              <a:t> </a:t>
            </a:r>
            <a:r>
              <a:rPr lang="en-US" sz="2800" dirty="0" err="1" smtClean="0">
                <a:solidFill>
                  <a:srgbClr val="0066FF"/>
                </a:solidFill>
              </a:rPr>
              <a:t>gcd</a:t>
            </a:r>
            <a:r>
              <a:rPr lang="en-US" sz="2800" dirty="0" smtClean="0">
                <a:solidFill>
                  <a:srgbClr val="0066FF"/>
                </a:solidFill>
              </a:rPr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0066FF"/>
                </a:solidFill>
              </a:rPr>
              <a:t>fn</a:t>
            </a:r>
            <a:r>
              <a:rPr lang="en-US" sz="2800" dirty="0" smtClean="0">
                <a:solidFill>
                  <a:srgbClr val="0066FF"/>
                </a:solidFill>
              </a:rPr>
              <a:t> (</a:t>
            </a:r>
            <a:r>
              <a:rPr lang="en-US" sz="2800" dirty="0" err="1" smtClean="0">
                <a:solidFill>
                  <a:srgbClr val="0066FF"/>
                </a:solidFill>
              </a:rPr>
              <a:t>m,n</a:t>
            </a:r>
            <a:r>
              <a:rPr lang="en-US" sz="2800" dirty="0" smtClean="0">
                <a:solidFill>
                  <a:srgbClr val="0066FF"/>
                </a:solidFill>
              </a:rPr>
              <a:t>) =&gt; if m=0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                  then 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                  else </a:t>
            </a:r>
            <a:r>
              <a:rPr lang="en-US" sz="2800" dirty="0" err="1" smtClean="0">
                <a:solidFill>
                  <a:srgbClr val="0066FF"/>
                </a:solidFill>
              </a:rPr>
              <a:t>gcd</a:t>
            </a:r>
            <a:r>
              <a:rPr lang="en-US" sz="2800" dirty="0" smtClean="0">
                <a:solidFill>
                  <a:srgbClr val="0066FF"/>
                </a:solidFill>
              </a:rPr>
              <a:t>(n mod m, 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fun </a:t>
            </a:r>
            <a:r>
              <a:rPr lang="en-US" sz="2800" dirty="0" err="1" smtClean="0">
                <a:solidFill>
                  <a:srgbClr val="0066FF"/>
                </a:solidFill>
              </a:rPr>
              <a:t>gcd</a:t>
            </a:r>
            <a:r>
              <a:rPr lang="en-US" sz="2800" dirty="0" smtClean="0">
                <a:solidFill>
                  <a:srgbClr val="0066FF"/>
                </a:solidFill>
              </a:rPr>
              <a:t>(</a:t>
            </a:r>
            <a:r>
              <a:rPr lang="en-US" sz="2800" dirty="0" err="1" smtClean="0">
                <a:solidFill>
                  <a:srgbClr val="0066FF"/>
                </a:solidFill>
              </a:rPr>
              <a:t>m,n</a:t>
            </a:r>
            <a:r>
              <a:rPr lang="en-US" sz="2800" dirty="0" smtClean="0">
                <a:solidFill>
                  <a:srgbClr val="0066FF"/>
                </a:solidFill>
              </a:rPr>
              <a:t>) = if m=0 then n 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		</a:t>
            </a:r>
            <a:r>
              <a:rPr lang="en-US" sz="2800" dirty="0" err="1" smtClean="0">
                <a:solidFill>
                  <a:srgbClr val="0066FF"/>
                </a:solidFill>
              </a:rPr>
              <a:t>gcd</a:t>
            </a:r>
            <a:r>
              <a:rPr lang="en-US" sz="2800" dirty="0" smtClean="0">
                <a:solidFill>
                  <a:srgbClr val="0066FF"/>
                </a:solidFill>
              </a:rPr>
              <a:t> (n mod m, 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</a:t>
            </a:r>
            <a:r>
              <a:rPr lang="en-US" sz="2800" dirty="0" err="1" smtClean="0">
                <a:solidFill>
                  <a:srgbClr val="FF5050"/>
                </a:solidFill>
              </a:rPr>
              <a:t>gcd</a:t>
            </a:r>
            <a:r>
              <a:rPr lang="en-US" sz="2800" dirty="0" smtClean="0">
                <a:solidFill>
                  <a:srgbClr val="FF5050"/>
                </a:solidFill>
              </a:rPr>
              <a:t> = </a:t>
            </a:r>
            <a:r>
              <a:rPr lang="en-US" sz="2800" dirty="0" err="1" smtClean="0">
                <a:solidFill>
                  <a:srgbClr val="FF5050"/>
                </a:solidFill>
              </a:rPr>
              <a:t>fn</a:t>
            </a:r>
            <a:r>
              <a:rPr lang="en-US" sz="2800" dirty="0" smtClean="0">
                <a:solidFill>
                  <a:srgbClr val="FF5050"/>
                </a:solidFill>
              </a:rPr>
              <a:t> : </a:t>
            </a:r>
            <a:r>
              <a:rPr lang="en-US" sz="2800" dirty="0" err="1" smtClean="0">
                <a:solidFill>
                  <a:srgbClr val="FF5050"/>
                </a:solidFill>
              </a:rPr>
              <a:t>int</a:t>
            </a:r>
            <a:r>
              <a:rPr lang="en-US" sz="2800" dirty="0" smtClean="0">
                <a:solidFill>
                  <a:srgbClr val="FF5050"/>
                </a:solidFill>
              </a:rPr>
              <a:t> * </a:t>
            </a:r>
            <a:r>
              <a:rPr lang="en-US" sz="2800" dirty="0" err="1" smtClean="0">
                <a:solidFill>
                  <a:srgbClr val="FF5050"/>
                </a:solidFill>
              </a:rPr>
              <a:t>int</a:t>
            </a:r>
            <a:r>
              <a:rPr lang="en-US" sz="2800" dirty="0" smtClean="0">
                <a:solidFill>
                  <a:srgbClr val="FF5050"/>
                </a:solidFill>
              </a:rPr>
              <a:t> -&gt; </a:t>
            </a:r>
            <a:r>
              <a:rPr lang="en-US" sz="2800" dirty="0" err="1" smtClean="0">
                <a:solidFill>
                  <a:srgbClr val="FF5050"/>
                </a:solidFill>
              </a:rPr>
              <a:t>int</a:t>
            </a:r>
            <a:endParaRPr lang="en-US" sz="28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0066FF"/>
                </a:solidFill>
              </a:rPr>
              <a:t>gcd</a:t>
            </a:r>
            <a:r>
              <a:rPr lang="en-US" sz="2800" dirty="0" smtClean="0">
                <a:solidFill>
                  <a:srgbClr val="0066FF"/>
                </a:solidFill>
              </a:rPr>
              <a:t>(20,30);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it = 10: </a:t>
            </a:r>
            <a:r>
              <a:rPr lang="en-US" sz="2800" dirty="0" err="1" smtClean="0">
                <a:solidFill>
                  <a:srgbClr val="FF5050"/>
                </a:solidFill>
              </a:rPr>
              <a:t>int</a:t>
            </a:r>
            <a:endParaRPr lang="en-US" sz="28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718D-5714-4AF2-9B07-CE5DBCD558D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Recall grammar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&lt;bin_tree&gt; ::= &lt;num_lit&gt;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                      | </a:t>
            </a:r>
            <a:r>
              <a:rPr lang="en-US" smtClean="0">
                <a:solidFill>
                  <a:srgbClr val="0066FF"/>
                </a:solidFill>
              </a:rPr>
              <a:t>(</a:t>
            </a:r>
            <a:r>
              <a:rPr lang="en-US" smtClean="0"/>
              <a:t>&lt;bin_tree&gt;</a:t>
            </a:r>
            <a:r>
              <a:rPr lang="en-US" smtClean="0">
                <a:solidFill>
                  <a:srgbClr val="0066FF"/>
                </a:solidFill>
              </a:rPr>
              <a:t>,</a:t>
            </a:r>
            <a:r>
              <a:rPr lang="en-US" smtClean="0"/>
              <a:t>&lt;bin_tree&gt;</a:t>
            </a:r>
            <a:r>
              <a:rPr lang="en-US" smtClean="0">
                <a:solidFill>
                  <a:srgbClr val="0066FF"/>
                </a:solidFill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3600" smtClean="0">
              <a:solidFill>
                <a:srgbClr val="0066FF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3600" smtClean="0"/>
              <a:t>Overall shape of binTree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0066FF"/>
                </a:solidFill>
              </a:rPr>
              <a:t>fun binTree ts =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0066FF"/>
                </a:solidFill>
              </a:rPr>
              <a:t>   case ts of         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0066FF"/>
                </a:solidFill>
              </a:rPr>
              <a:t>       (numlit x)::tr =&gt; </a:t>
            </a:r>
            <a:r>
              <a:rPr lang="en-US" smtClean="0">
                <a:solidFill>
                  <a:srgbClr val="00CC66"/>
                </a:solidFill>
              </a:rPr>
              <a:t>????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0066FF"/>
                </a:solidFill>
              </a:rPr>
              <a:t>     | lparen::tr =&gt; </a:t>
            </a:r>
            <a:r>
              <a:rPr lang="en-US" smtClean="0">
                <a:solidFill>
                  <a:srgbClr val="00CC66"/>
                </a:solidFill>
              </a:rPr>
              <a:t>????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0066FF"/>
                </a:solidFill>
              </a:rPr>
              <a:t>     | _ =&gt; raise parseError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0066FF"/>
                </a:solidFill>
              </a:rPr>
              <a:t>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800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02D0C-99F6-4C80-B8A5-F2A2ACA35FD7}" type="slidenum">
              <a:rPr lang="en-US"/>
              <a:pPr>
                <a:defRPr/>
              </a:pPr>
              <a:t>140</a:t>
            </a:fld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Examples: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binTree    [numlit 3];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[] : token list;</a:t>
            </a:r>
            <a:r>
              <a:rPr lang="en-US" sz="2800" smtClean="0">
                <a:solidFill>
                  <a:srgbClr val="0066FF"/>
                </a:solidFill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(* legal input *)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binTree [ numlit 3, lparen ]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[lparen] : token list</a:t>
            </a:r>
            <a:r>
              <a:rPr lang="en-US" sz="2800" smtClean="0">
                <a:solidFill>
                  <a:srgbClr val="0066FF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(* has trailing input*)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A814D-D2A4-4365-8E50-19F135C939A7}" type="slidenum">
              <a:rPr lang="en-US"/>
              <a:pPr>
                <a:defRPr/>
              </a:pPr>
              <a:t>141</a:t>
            </a:fld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fun binTree ts =</a:t>
            </a:r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case ts of            </a:t>
            </a:r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    (numlit x)::tr =&gt; </a:t>
            </a:r>
            <a:r>
              <a:rPr lang="en-US" sz="3600" b="1" smtClean="0">
                <a:solidFill>
                  <a:srgbClr val="00CC66"/>
                </a:solidFill>
              </a:rPr>
              <a:t>tr</a:t>
            </a:r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  | lparen::tr =&gt; </a:t>
            </a:r>
            <a:r>
              <a:rPr lang="en-US" sz="3600" smtClean="0">
                <a:solidFill>
                  <a:srgbClr val="00CC66"/>
                </a:solidFill>
              </a:rPr>
              <a:t>????</a:t>
            </a:r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     | _ =&gt; raise parseError</a:t>
            </a:r>
          </a:p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;</a:t>
            </a:r>
          </a:p>
          <a:p>
            <a:pPr eaLnBrk="1" hangingPunct="1"/>
            <a:endParaRPr lang="en-US" sz="36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7169C-9E94-48F4-882D-881808D5FB64}" type="slidenum">
              <a:rPr lang="en-US"/>
              <a:pPr>
                <a:defRPr/>
              </a:pPr>
              <a:t>142</a:t>
            </a:fld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&lt;bin_tree&gt; ::= &lt;num_lit&gt; | </a:t>
            </a:r>
            <a:r>
              <a:rPr lang="en-US" sz="2800" smtClean="0">
                <a:solidFill>
                  <a:srgbClr val="0066FF"/>
                </a:solidFill>
              </a:rPr>
              <a:t>(</a:t>
            </a:r>
            <a:r>
              <a:rPr lang="en-US" sz="2800" smtClean="0"/>
              <a:t>&lt;bin_tree&gt;</a:t>
            </a:r>
            <a:r>
              <a:rPr lang="en-US" sz="2800" smtClean="0">
                <a:solidFill>
                  <a:srgbClr val="0066FF"/>
                </a:solidFill>
              </a:rPr>
              <a:t>,</a:t>
            </a:r>
            <a:r>
              <a:rPr lang="en-US" sz="2800" smtClean="0"/>
              <a:t>&lt;bin_tree&gt;</a:t>
            </a:r>
            <a:r>
              <a:rPr lang="en-US" sz="2800" smtClean="0">
                <a:solidFill>
                  <a:srgbClr val="0066FF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binTree [lparen, numlit 3, comma, numlit 5, rparen];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[] : token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(* legal input *)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binTree [lparen, numlit 3, comma, numlit 5, rparen, comma];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[comma] : token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(*has trailing input*)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AD667-278F-4936-A928-4BA5CBE57A44}" type="slidenum">
              <a:rPr lang="en-US"/>
              <a:pPr>
                <a:defRPr/>
              </a:pPr>
              <a:t>143</a:t>
            </a:fld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| lparen::tr =&gt;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let </a:t>
            </a:r>
            <a:r>
              <a:rPr lang="en-US" smtClean="0">
                <a:solidFill>
                  <a:srgbClr val="FF00FF"/>
                </a:solidFill>
              </a:rPr>
              <a:t>val ts1 = binTree tr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9933FF"/>
                </a:solidFill>
              </a:rPr>
              <a:t>              ????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in </a:t>
            </a:r>
            <a:r>
              <a:rPr lang="en-US" b="1" smtClean="0">
                <a:solidFill>
                  <a:srgbClr val="66FF33"/>
                </a:solidFill>
              </a:rPr>
              <a:t>???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end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</a:t>
            </a:r>
          </a:p>
          <a:p>
            <a:pPr eaLnBrk="1" hangingPunct="1"/>
            <a:r>
              <a:rPr lang="en-US" smtClean="0"/>
              <a:t>ts1 is the remaining input after consuming the lparen and a </a:t>
            </a:r>
            <a:r>
              <a:rPr lang="en-US" smtClean="0">
                <a:solidFill>
                  <a:srgbClr val="FF33CC"/>
                </a:solidFill>
              </a:rPr>
              <a:t>well-formed binary tree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The next token should be a comma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273FD-F30A-4E46-BB08-54335C8D9D6A}" type="slidenum">
              <a:rPr lang="en-US"/>
              <a:pPr>
                <a:defRPr/>
              </a:pPr>
              <a:t>144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| lparen::tr =&gt;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let </a:t>
            </a:r>
            <a:r>
              <a:rPr lang="en-US" sz="2800" smtClean="0">
                <a:solidFill>
                  <a:srgbClr val="FF00FF"/>
                </a:solidFill>
              </a:rPr>
              <a:t>val ts1 = binTree tr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9933FF"/>
                </a:solidFill>
              </a:rPr>
              <a:t>val ts2 = case ts1 of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               comma::tr2 =&gt; tr2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              | _ =&gt; raise parseError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?????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in </a:t>
            </a:r>
            <a:r>
              <a:rPr lang="en-US" sz="2800" b="1" smtClean="0">
                <a:solidFill>
                  <a:srgbClr val="66FF33"/>
                </a:solidFill>
              </a:rPr>
              <a:t>?????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ts2 is the remaining input after consuming the lparen, the binTree, and </a:t>
            </a:r>
            <a:r>
              <a:rPr lang="en-US" sz="2800" smtClean="0">
                <a:solidFill>
                  <a:srgbClr val="FF5050"/>
                </a:solidFill>
              </a:rPr>
              <a:t>the comma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token was not a comma, a parseError would have been raised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next part of the input should be a well-formed binTree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F3E65-A97D-4C22-87B2-B153488D8E80}" type="slidenum">
              <a:rPr lang="en-US"/>
              <a:pPr>
                <a:defRPr/>
              </a:pPr>
              <a:t>145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| lparen::tr =&gt;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let </a:t>
            </a:r>
            <a:r>
              <a:rPr lang="en-US" smtClean="0">
                <a:solidFill>
                  <a:srgbClr val="FF00FF"/>
                </a:solidFill>
              </a:rPr>
              <a:t>val ts1 = binTree tr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</a:t>
            </a:r>
            <a:r>
              <a:rPr lang="en-US" smtClean="0">
                <a:solidFill>
                  <a:srgbClr val="9933FF"/>
                </a:solidFill>
              </a:rPr>
              <a:t>val ts2 = case ts1 of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9933FF"/>
                </a:solidFill>
              </a:rPr>
              <a:t>                             comma::tr2 =&gt; tr2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9933FF"/>
                </a:solidFill>
              </a:rPr>
              <a:t>                            | _ =&gt; raise parseError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</a:t>
            </a:r>
            <a:r>
              <a:rPr lang="en-US" smtClean="0">
                <a:solidFill>
                  <a:srgbClr val="CC0099"/>
                </a:solidFill>
              </a:rPr>
              <a:t>val ts3 = binTree ts2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</a:t>
            </a:r>
            <a:r>
              <a:rPr lang="en-US" smtClean="0">
                <a:solidFill>
                  <a:srgbClr val="6600CC"/>
                </a:solidFill>
              </a:rPr>
              <a:t>?????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in </a:t>
            </a:r>
            <a:r>
              <a:rPr lang="en-US" b="1" smtClean="0">
                <a:solidFill>
                  <a:srgbClr val="66FF33"/>
                </a:solidFill>
              </a:rPr>
              <a:t>????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50A0E-8C62-4F1A-AFB6-35116B38CDF7}" type="slidenum">
              <a:rPr lang="en-US"/>
              <a:pPr>
                <a:defRPr/>
              </a:pPr>
              <a:t>146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ts3 is the remaining input after consuming the lparen, a binTree, </a:t>
            </a:r>
            <a:r>
              <a:rPr lang="en-US" sz="3600" smtClean="0">
                <a:solidFill>
                  <a:srgbClr val="00CC66"/>
                </a:solidFill>
              </a:rPr>
              <a:t>the comma</a:t>
            </a:r>
            <a:r>
              <a:rPr lang="en-US" smtClean="0"/>
              <a:t>, and another </a:t>
            </a:r>
            <a:r>
              <a:rPr lang="en-US" smtClean="0">
                <a:solidFill>
                  <a:srgbClr val="FF33CC"/>
                </a:solidFill>
              </a:rPr>
              <a:t>binTree</a:t>
            </a:r>
          </a:p>
          <a:p>
            <a:pPr eaLnBrk="1" hangingPunct="1"/>
            <a:r>
              <a:rPr lang="en-US" smtClean="0"/>
              <a:t>The next token should be a rparen.</a:t>
            </a:r>
          </a:p>
          <a:p>
            <a:pPr eaLnBrk="1" hangingPunct="1"/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9AD66-1696-4C73-9E69-6AFE03CEBE0D}" type="slidenum">
              <a:rPr lang="en-US"/>
              <a:pPr>
                <a:defRPr/>
              </a:pPr>
              <a:t>147</a:t>
            </a:fld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| lparen::tr =&gt;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let </a:t>
            </a:r>
            <a:r>
              <a:rPr lang="en-US" sz="2800" smtClean="0">
                <a:solidFill>
                  <a:srgbClr val="FF00FF"/>
                </a:solidFill>
              </a:rPr>
              <a:t>val ts1 = binTree tr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9933FF"/>
                </a:solidFill>
              </a:rPr>
              <a:t>val ts2 = case ts1 of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               comma::tr2 =&gt; tr2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              | _ =&gt; raise parseError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CC0099"/>
                </a:solidFill>
              </a:rPr>
              <a:t>val ts3 = binTree ts2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6600CC"/>
                </a:solidFill>
              </a:rPr>
              <a:t>val ts4 = case ts3 of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6600CC"/>
                </a:solidFill>
              </a:rPr>
              <a:t>                             rparen::tr4 =&gt; tr4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6600CC"/>
                </a:solidFill>
              </a:rPr>
              <a:t>                            | _ =&gt; raise parseError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in </a:t>
            </a:r>
            <a:r>
              <a:rPr lang="en-US" sz="2800" b="1" smtClean="0">
                <a:solidFill>
                  <a:srgbClr val="66FF33"/>
                </a:solidFill>
              </a:rPr>
              <a:t>?????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end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610BE-CD26-4FF7-A417-9175A0E205D6}" type="slidenum">
              <a:rPr lang="en-US"/>
              <a:pPr>
                <a:defRPr/>
              </a:pPr>
              <a:t>148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ts4 is the rest of the input after consuming an lparen, well-formed binTree, comma, another well-formed binTree, and an</a:t>
            </a:r>
            <a:r>
              <a:rPr lang="en-US" sz="2800" smtClean="0">
                <a:solidFill>
                  <a:srgbClr val="FF33CC"/>
                </a:solidFill>
              </a:rPr>
              <a:t> rparen.</a:t>
            </a:r>
          </a:p>
          <a:p>
            <a:pPr eaLnBrk="1" hangingPunct="1"/>
            <a:r>
              <a:rPr lang="en-US" sz="2800" smtClean="0"/>
              <a:t>If the token was not an rparen, a parseError exception would have been raised.</a:t>
            </a:r>
          </a:p>
          <a:p>
            <a:pPr eaLnBrk="1" hangingPunct="1"/>
            <a:r>
              <a:rPr lang="en-US" sz="2800" smtClean="0"/>
              <a:t>All of the consumed tokens comprise a well-formed binTree</a:t>
            </a:r>
          </a:p>
          <a:p>
            <a:pPr eaLnBrk="1" hangingPunct="1"/>
            <a:r>
              <a:rPr lang="en-US" sz="2800" smtClean="0"/>
              <a:t>What is the value of the value of the let expression?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3DF74-D14C-4E26-903E-08A27D848653}" type="slidenum">
              <a:rPr lang="en-US"/>
              <a:pPr>
                <a:defRPr/>
              </a:pPr>
              <a:t>149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0"/>
            <a:ext cx="82296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66FF"/>
                </a:solidFill>
              </a:rPr>
              <a:t>fun </a:t>
            </a:r>
            <a:r>
              <a:rPr lang="en-US" sz="3600" dirty="0" smtClean="0"/>
              <a:t>keyword gives an equivalent, but more convenient notation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66FF"/>
                </a:solidFill>
              </a:rPr>
              <a:t>fun inc x = x+1;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err="1" smtClean="0">
                <a:solidFill>
                  <a:srgbClr val="FF5050"/>
                </a:solidFill>
              </a:rPr>
              <a:t>val</a:t>
            </a:r>
            <a:r>
              <a:rPr lang="en-US" sz="3600" dirty="0" smtClean="0">
                <a:solidFill>
                  <a:srgbClr val="FF5050"/>
                </a:solidFill>
              </a:rPr>
              <a:t> inc = fn: </a:t>
            </a:r>
            <a:r>
              <a:rPr lang="en-US" sz="3600" dirty="0" err="1" smtClean="0">
                <a:solidFill>
                  <a:srgbClr val="FF5050"/>
                </a:solidFill>
              </a:rPr>
              <a:t>int</a:t>
            </a:r>
            <a:r>
              <a:rPr lang="en-US" sz="3600" dirty="0" smtClean="0">
                <a:solidFill>
                  <a:srgbClr val="FF5050"/>
                </a:solidFill>
              </a:rPr>
              <a:t> -&gt; </a:t>
            </a:r>
            <a:r>
              <a:rPr lang="en-US" sz="3600" dirty="0" err="1" smtClean="0">
                <a:solidFill>
                  <a:srgbClr val="FF5050"/>
                </a:solidFill>
              </a:rPr>
              <a:t>int</a:t>
            </a:r>
            <a:endParaRPr lang="en-US" sz="36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66FF"/>
                </a:solidFill>
              </a:rPr>
              <a:t>inc 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chemeClr val="hlink"/>
                </a:solidFill>
              </a:rPr>
              <a:t>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 smtClean="0">
              <a:solidFill>
                <a:srgbClr val="FF5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ADB8-7A14-4A7A-AB94-F35E780915F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| lparen::tr =&gt;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let </a:t>
            </a:r>
            <a:r>
              <a:rPr lang="en-US" sz="2800" smtClean="0">
                <a:solidFill>
                  <a:srgbClr val="FF00FF"/>
                </a:solidFill>
              </a:rPr>
              <a:t>val ts1 = binTree tr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9933FF"/>
                </a:solidFill>
              </a:rPr>
              <a:t>val ts2 = case ts1 of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               comma::tr2 =&gt; tr2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              | _ =&gt; raise parseError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CC0099"/>
                </a:solidFill>
              </a:rPr>
              <a:t>val ts3 = binTree ts2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6600CC"/>
                </a:solidFill>
              </a:rPr>
              <a:t>val ts4 = case ts3 of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6600CC"/>
                </a:solidFill>
              </a:rPr>
              <a:t>                             rparen::tr4 =&gt; tr4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6600CC"/>
                </a:solidFill>
              </a:rPr>
              <a:t>                            | _ =&gt; raise parseError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in </a:t>
            </a:r>
            <a:r>
              <a:rPr lang="en-US" sz="2800" b="1" smtClean="0">
                <a:solidFill>
                  <a:srgbClr val="66FF33"/>
                </a:solidFill>
              </a:rPr>
              <a:t>ts4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end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C4BFA-9C60-4719-A230-AAA94AEA1F8D}" type="slidenum">
              <a:rPr lang="en-US"/>
              <a:pPr>
                <a:defRPr/>
              </a:pPr>
              <a:t>150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fun binTree ts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case ts of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(numlit x)::tr =&gt; </a:t>
            </a:r>
            <a:r>
              <a:rPr lang="en-US" sz="2400" b="1" smtClean="0">
                <a:solidFill>
                  <a:srgbClr val="00CC66"/>
                </a:solidFill>
              </a:rPr>
              <a:t>tr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| lparen::tr =&gt;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let </a:t>
            </a:r>
            <a:r>
              <a:rPr lang="en-US" sz="2400" smtClean="0">
                <a:solidFill>
                  <a:srgbClr val="FF00FF"/>
                </a:solidFill>
              </a:rPr>
              <a:t>val ts1 = binTree tr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</a:t>
            </a:r>
            <a:r>
              <a:rPr lang="en-US" sz="2400" smtClean="0">
                <a:solidFill>
                  <a:srgbClr val="9933FF"/>
                </a:solidFill>
              </a:rPr>
              <a:t>val ts2 = case ts1 of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9933FF"/>
                </a:solidFill>
              </a:rPr>
              <a:t>                             comma::tr2 =&gt; tr2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9933FF"/>
                </a:solidFill>
              </a:rPr>
              <a:t>                            | _ =&gt; raise parseError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</a:t>
            </a:r>
            <a:r>
              <a:rPr lang="en-US" sz="2400" smtClean="0">
                <a:solidFill>
                  <a:srgbClr val="CC0099"/>
                </a:solidFill>
              </a:rPr>
              <a:t>val ts3 = binTree ts2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   </a:t>
            </a:r>
            <a:r>
              <a:rPr lang="en-US" sz="2400" smtClean="0">
                <a:solidFill>
                  <a:srgbClr val="6600CC"/>
                </a:solidFill>
              </a:rPr>
              <a:t>val ts4 = case ts3 of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6600CC"/>
                </a:solidFill>
              </a:rPr>
              <a:t>                             rparen::tr4 =&gt; tr4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6600CC"/>
                </a:solidFill>
              </a:rPr>
              <a:t>                            | _ =&gt; raise parseError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in </a:t>
            </a:r>
            <a:r>
              <a:rPr lang="en-US" sz="2400" b="1" smtClean="0">
                <a:solidFill>
                  <a:srgbClr val="66FF33"/>
                </a:solidFill>
              </a:rPr>
              <a:t>ts4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     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| _ =&gt; raise parseError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5050"/>
                </a:solidFill>
              </a:rPr>
              <a:t>val binTree = fn : token list -&gt; token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953C6-5CA1-4CD2-84F4-F3EEB803B341}" type="slidenum">
              <a:rPr lang="en-US"/>
              <a:pPr>
                <a:defRPr/>
              </a:pPr>
              <a:t>151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smtClean="0"/>
              <a:t>Put together with scan</a:t>
            </a:r>
          </a:p>
          <a:p>
            <a:pPr eaLnBrk="1" hangingPunct="1"/>
            <a:r>
              <a:rPr lang="en-US" smtClean="0"/>
              <a:t>parse takes a string as input and returns a bool indicating whether input was legal or not.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parse s =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</a:t>
            </a:r>
            <a:r>
              <a:rPr lang="en-US" smtClean="0">
                <a:solidFill>
                  <a:srgbClr val="FF00FF"/>
                </a:solidFill>
              </a:rPr>
              <a:t>let val result = binTree (scan s)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in </a:t>
            </a:r>
            <a:r>
              <a:rPr lang="en-US" b="1" smtClean="0">
                <a:solidFill>
                  <a:srgbClr val="66FF33"/>
                </a:solidFill>
              </a:rPr>
              <a:t>result = []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n-US" smtClean="0"/>
              <a:t>(*check for trailing stuff*)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end;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parse = fn: string -&gt; bool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B135F-6A6F-4131-8B00-8051C2EF6C48}" type="slidenum">
              <a:rPr lang="en-US"/>
              <a:pPr>
                <a:defRPr/>
              </a:pPr>
              <a:t>152</a:t>
            </a:fld>
            <a:endParaRPr 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Now, revise binTree and parse to also construct the binary tree.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binTree2 takes a token list and returns a pair of the remaining input and the constructed binary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9908C-7C0A-4582-889C-173821285FEB}" type="slidenum">
              <a:rPr lang="en-US"/>
              <a:pPr>
                <a:defRPr/>
              </a:pPr>
              <a:t>153</a:t>
            </a:fld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binTree2 ts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case ts of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(numlit x)::tr =&gt; </a:t>
            </a:r>
            <a:r>
              <a:rPr lang="en-US" sz="2800" b="1" smtClean="0">
                <a:solidFill>
                  <a:srgbClr val="00CC66"/>
                </a:solidFill>
              </a:rPr>
              <a:t>(leaf x, tr)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| lparen::tr =&gt;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let </a:t>
            </a:r>
            <a:r>
              <a:rPr lang="en-US" sz="2800" smtClean="0">
                <a:solidFill>
                  <a:srgbClr val="FF00FF"/>
                </a:solidFill>
              </a:rPr>
              <a:t>val (</a:t>
            </a:r>
            <a:r>
              <a:rPr lang="en-US" sz="2800" b="1" smtClean="0">
                <a:solidFill>
                  <a:srgbClr val="00CC66"/>
                </a:solidFill>
              </a:rPr>
              <a:t>tree1</a:t>
            </a:r>
            <a:r>
              <a:rPr lang="en-US" sz="2800" smtClean="0">
                <a:solidFill>
                  <a:srgbClr val="FF00FF"/>
                </a:solidFill>
              </a:rPr>
              <a:t>,ts1) = binTree2 tr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9933FF"/>
                </a:solidFill>
              </a:rPr>
              <a:t>val ts2 = case ts1 of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               comma::tr2 =&gt; tr2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9933FF"/>
                </a:solidFill>
              </a:rPr>
              <a:t>                            | _ =&gt; raise parseError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FF33CC"/>
                </a:solidFill>
              </a:rPr>
              <a:t>val (</a:t>
            </a:r>
            <a:r>
              <a:rPr lang="en-US" sz="2800" b="1" smtClean="0">
                <a:solidFill>
                  <a:srgbClr val="00CC66"/>
                </a:solidFill>
              </a:rPr>
              <a:t>tree3</a:t>
            </a:r>
            <a:r>
              <a:rPr lang="en-US" sz="2800" smtClean="0">
                <a:solidFill>
                  <a:srgbClr val="FF33CC"/>
                </a:solidFill>
              </a:rPr>
              <a:t>,ts3) = binTree2 ts2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   </a:t>
            </a:r>
            <a:r>
              <a:rPr lang="en-US" sz="2800" smtClean="0">
                <a:solidFill>
                  <a:srgbClr val="6600CC"/>
                </a:solidFill>
              </a:rPr>
              <a:t>val  ts4 = case ts3 of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6600CC"/>
                </a:solidFill>
              </a:rPr>
              <a:t>                             rparen::tr4 =&gt; tr4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6600CC"/>
                </a:solidFill>
              </a:rPr>
              <a:t>                            | _ =&gt; raise parseError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in </a:t>
            </a:r>
            <a:r>
              <a:rPr lang="en-US" sz="2800" b="1" smtClean="0">
                <a:solidFill>
                  <a:srgbClr val="00CC66"/>
                </a:solidFill>
              </a:rPr>
              <a:t>(node(tree1, tree3), ts4)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     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| _ =&gt; raise parseError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F451A-6C5C-4DBC-B4B1-45E60E6A9B74}" type="slidenum">
              <a:rPr lang="en-US"/>
              <a:pPr>
                <a:defRPr/>
              </a:pPr>
              <a:t>154</a:t>
            </a:fld>
            <a:endParaRPr 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This one just returns the tree--it doesn't check that all the input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has been consumed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fun parse2 s =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let </a:t>
            </a:r>
            <a:r>
              <a:rPr lang="en-US" dirty="0" err="1" smtClean="0">
                <a:solidFill>
                  <a:srgbClr val="0066FF"/>
                </a:solidFill>
              </a:rPr>
              <a:t>val</a:t>
            </a:r>
            <a:r>
              <a:rPr lang="en-US" dirty="0" smtClean="0">
                <a:solidFill>
                  <a:srgbClr val="0066FF"/>
                </a:solidFill>
              </a:rPr>
              <a:t>(tree,_) = binTree2(scan s)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in tree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end;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FF5050"/>
                </a:solidFill>
              </a:rPr>
              <a:t>val</a:t>
            </a:r>
            <a:r>
              <a:rPr lang="en-US" dirty="0" smtClean="0">
                <a:solidFill>
                  <a:srgbClr val="FF5050"/>
                </a:solidFill>
              </a:rPr>
              <a:t> parse2 = </a:t>
            </a:r>
            <a:r>
              <a:rPr lang="en-US" dirty="0" err="1" smtClean="0">
                <a:solidFill>
                  <a:srgbClr val="FF5050"/>
                </a:solidFill>
              </a:rPr>
              <a:t>fn</a:t>
            </a:r>
            <a:r>
              <a:rPr lang="en-US" dirty="0" smtClean="0">
                <a:solidFill>
                  <a:srgbClr val="FF5050"/>
                </a:solidFill>
              </a:rPr>
              <a:t> : string -&gt; </a:t>
            </a:r>
            <a:r>
              <a:rPr lang="en-US" dirty="0" err="1" smtClean="0">
                <a:solidFill>
                  <a:srgbClr val="FF5050"/>
                </a:solidFill>
              </a:rPr>
              <a:t>bin_tree</a:t>
            </a:r>
            <a:endParaRPr lang="en-US" dirty="0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F2F0B-BFA6-4D5A-8A43-0E01B03E05F2}" type="slidenum">
              <a:rPr lang="en-US"/>
              <a:pPr>
                <a:defRPr/>
              </a:pPr>
              <a:t>155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3600" dirty="0" smtClean="0"/>
              <a:t>This version raises a </a:t>
            </a:r>
            <a:r>
              <a:rPr lang="en-US" sz="3600" dirty="0" err="1" smtClean="0"/>
              <a:t>parseError</a:t>
            </a:r>
            <a:r>
              <a:rPr lang="en-US" sz="3600" dirty="0" smtClean="0"/>
              <a:t> if there is trailing input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r>
              <a:rPr lang="en-US" sz="3600" dirty="0" smtClean="0">
                <a:solidFill>
                  <a:srgbClr val="0066FF"/>
                </a:solidFill>
              </a:rPr>
              <a:t>fun parse3 s =</a:t>
            </a:r>
          </a:p>
          <a:p>
            <a:pPr lvl="1" eaLnBrk="1" hangingPunct="1">
              <a:buFontTx/>
              <a:buNone/>
            </a:pPr>
            <a:r>
              <a:rPr lang="en-US" sz="3600" dirty="0" smtClean="0">
                <a:solidFill>
                  <a:srgbClr val="0066FF"/>
                </a:solidFill>
              </a:rPr>
              <a:t>let </a:t>
            </a:r>
            <a:r>
              <a:rPr lang="en-US" sz="3600" dirty="0" err="1" smtClean="0">
                <a:solidFill>
                  <a:srgbClr val="0066FF"/>
                </a:solidFill>
              </a:rPr>
              <a:t>val</a:t>
            </a:r>
            <a:r>
              <a:rPr lang="en-US" sz="3600" dirty="0" smtClean="0">
                <a:solidFill>
                  <a:srgbClr val="0066FF"/>
                </a:solidFill>
              </a:rPr>
              <a:t>(tree, rest) = binTree2(scan s)</a:t>
            </a:r>
          </a:p>
          <a:p>
            <a:pPr lvl="1" eaLnBrk="1" hangingPunct="1">
              <a:buFontTx/>
              <a:buNone/>
            </a:pPr>
            <a:r>
              <a:rPr lang="en-US" sz="3600" dirty="0" smtClean="0">
                <a:solidFill>
                  <a:srgbClr val="0066FF"/>
                </a:solidFill>
              </a:rPr>
              <a:t>in if rest = [] then tree else raise </a:t>
            </a:r>
            <a:r>
              <a:rPr lang="en-US" sz="3600" dirty="0" err="1" smtClean="0">
                <a:solidFill>
                  <a:srgbClr val="0066FF"/>
                </a:solidFill>
              </a:rPr>
              <a:t>parseError</a:t>
            </a:r>
            <a:endParaRPr lang="en-US" sz="3600" dirty="0" smtClean="0">
              <a:solidFill>
                <a:srgbClr val="0066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3600" dirty="0" smtClean="0">
                <a:solidFill>
                  <a:srgbClr val="0066FF"/>
                </a:solidFill>
              </a:rPr>
              <a:t>end;</a:t>
            </a:r>
          </a:p>
          <a:p>
            <a:pPr eaLnBrk="1" hangingPunct="1">
              <a:buFontTx/>
              <a:buNone/>
            </a:pPr>
            <a:r>
              <a:rPr lang="en-US" sz="4000" dirty="0" err="1" smtClean="0">
                <a:solidFill>
                  <a:srgbClr val="FF5050"/>
                </a:solidFill>
              </a:rPr>
              <a:t>val</a:t>
            </a:r>
            <a:r>
              <a:rPr lang="en-US" sz="4000" dirty="0" smtClean="0">
                <a:solidFill>
                  <a:srgbClr val="FF5050"/>
                </a:solidFill>
              </a:rPr>
              <a:t> parse3 = </a:t>
            </a:r>
            <a:r>
              <a:rPr lang="en-US" sz="4000" dirty="0" err="1" smtClean="0">
                <a:solidFill>
                  <a:srgbClr val="FF5050"/>
                </a:solidFill>
              </a:rPr>
              <a:t>fn</a:t>
            </a:r>
            <a:r>
              <a:rPr lang="en-US" sz="4000" dirty="0" smtClean="0">
                <a:solidFill>
                  <a:srgbClr val="FF5050"/>
                </a:solidFill>
              </a:rPr>
              <a:t> : string -&gt; </a:t>
            </a:r>
            <a:r>
              <a:rPr lang="en-US" sz="4000" dirty="0" err="1" smtClean="0">
                <a:solidFill>
                  <a:srgbClr val="FF5050"/>
                </a:solidFill>
              </a:rPr>
              <a:t>bin_tree</a:t>
            </a:r>
            <a:endParaRPr lang="en-US" sz="4000" dirty="0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99B0B-AF27-4D75-9AA1-B4CD68ECCF6F}" type="slidenum">
              <a:rPr lang="en-US"/>
              <a:pPr>
                <a:defRPr/>
              </a:pPr>
              <a:t>156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val t0 = "(1, (2, 3) )";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val t1 = "(1, (2) )";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6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ordered (parse2 t0);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/>
              <a:t>val it : </a:t>
            </a:r>
            <a:r>
              <a:rPr lang="en-US" sz="3600" smtClean="0">
                <a:solidFill>
                  <a:srgbClr val="FF5050"/>
                </a:solidFill>
              </a:rPr>
              <a:t>true</a:t>
            </a:r>
            <a:r>
              <a:rPr lang="en-US" sz="3600" smtClean="0"/>
              <a:t> : bool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0066FF"/>
                </a:solidFill>
              </a:rPr>
              <a:t>ordered (parse2(t1));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smtClean="0">
                <a:solidFill>
                  <a:srgbClr val="FF5050"/>
                </a:solidFill>
              </a:rPr>
              <a:t>uncaught exception error…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A1A7E-FA0F-4458-8D14-0889611F8BC8}" type="slidenum">
              <a:rPr lang="en-US"/>
              <a:pPr>
                <a:defRPr/>
              </a:pPr>
              <a:t>157</a:t>
            </a:fld>
            <a:endParaRPr 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val t2 = "(1,(2,3)))";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val t3 = "(2,(1,3))";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ordered (parse2 t2);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val it: </a:t>
            </a:r>
            <a:r>
              <a:rPr lang="en-US" smtClean="0">
                <a:solidFill>
                  <a:srgbClr val="FF5050"/>
                </a:solidFill>
              </a:rPr>
              <a:t>true </a:t>
            </a:r>
            <a:r>
              <a:rPr lang="en-US" smtClean="0"/>
              <a:t>:bool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(*parse2 doesn’t check for trailing stuff*)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ordered (parse3 t2);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uncaught exception parseError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ordered (treeParse t3);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val it: </a:t>
            </a:r>
            <a:r>
              <a:rPr lang="en-US" smtClean="0">
                <a:solidFill>
                  <a:srgbClr val="FF5050"/>
                </a:solidFill>
              </a:rPr>
              <a:t>false</a:t>
            </a:r>
            <a:r>
              <a:rPr lang="en-US" smtClean="0"/>
              <a:t>: bool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2C660-A012-4B5F-B730-210150374D15}" type="slidenum">
              <a:rPr lang="en-US"/>
              <a:pPr>
                <a:defRPr/>
              </a:pPr>
              <a:t>158</a:t>
            </a:fld>
            <a:endParaRPr lang="en-US"/>
          </a:p>
        </p:txBody>
      </p:sp>
      <p:sp>
        <p:nvSpPr>
          <p:cNvPr id="161795" name="AutoShape 3"/>
          <p:cNvSpPr>
            <a:spLocks noChangeArrowheads="1"/>
          </p:cNvSpPr>
          <p:nvPr/>
        </p:nvSpPr>
        <p:spPr bwMode="auto">
          <a:xfrm>
            <a:off x="5334000" y="381000"/>
            <a:ext cx="2057400" cy="609600"/>
          </a:xfrm>
          <a:prstGeom prst="wedgeRoundRectCallout">
            <a:avLst>
              <a:gd name="adj1" fmla="val -111727"/>
              <a:gd name="adj2" fmla="val 3463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has extra )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dirty="0" smtClean="0"/>
              <a:t>We’ve seen the most important features of ML</a:t>
            </a:r>
          </a:p>
          <a:p>
            <a:pPr lvl="1" eaLnBrk="1" hangingPunct="1"/>
            <a:r>
              <a:rPr lang="en-US" dirty="0" smtClean="0"/>
              <a:t>example of a modern functional programming language</a:t>
            </a:r>
          </a:p>
          <a:p>
            <a:pPr lvl="1" eaLnBrk="1" hangingPunct="1"/>
            <a:r>
              <a:rPr lang="en-US" dirty="0" smtClean="0"/>
              <a:t>sophisticated type system</a:t>
            </a:r>
          </a:p>
          <a:p>
            <a:pPr lvl="1" eaLnBrk="1" hangingPunct="1"/>
            <a:r>
              <a:rPr lang="en-US" dirty="0" smtClean="0"/>
              <a:t>functional, can be reasoned about using normal mathematics</a:t>
            </a:r>
          </a:p>
          <a:p>
            <a:pPr lvl="1" eaLnBrk="1" hangingPunct="1"/>
            <a:r>
              <a:rPr lang="en-US" dirty="0" smtClean="0"/>
              <a:t>anonymous functions using </a:t>
            </a:r>
            <a:r>
              <a:rPr lang="en-US" dirty="0" err="1" smtClean="0"/>
              <a:t>fn</a:t>
            </a:r>
            <a:r>
              <a:rPr lang="en-US" dirty="0" smtClean="0"/>
              <a:t> notation.</a:t>
            </a:r>
          </a:p>
          <a:p>
            <a:pPr lvl="1" eaLnBrk="1" hangingPunct="1"/>
            <a:endParaRPr lang="en-US" dirty="0"/>
          </a:p>
          <a:p>
            <a:r>
              <a:rPr lang="en-US" dirty="0" smtClean="0"/>
              <a:t>Has features that violate </a:t>
            </a:r>
            <a:r>
              <a:rPr lang="en-US" dirty="0" smtClean="0">
                <a:solidFill>
                  <a:srgbClr val="FF0000"/>
                </a:solidFill>
              </a:rPr>
              <a:t>referential transparency</a:t>
            </a:r>
          </a:p>
          <a:p>
            <a:pPr lvl="1"/>
            <a:r>
              <a:rPr lang="en-US" dirty="0" smtClean="0"/>
              <a:t>why?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DCBB9-CE4E-4FEF-A7C9-F790E6E45ACE}" type="slidenum">
              <a:rPr lang="en-US"/>
              <a:pPr>
                <a:defRPr/>
              </a:pPr>
              <a:t>159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For recursive definitions, use val rec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>
                <a:solidFill>
                  <a:srgbClr val="0066FF"/>
                </a:solidFill>
              </a:rPr>
              <a:t>val rec</a:t>
            </a:r>
            <a:r>
              <a:rPr lang="en-US" sz="2800" smtClean="0">
                <a:solidFill>
                  <a:srgbClr val="0066FF"/>
                </a:solidFill>
              </a:rPr>
              <a:t> gcd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	fn (m,n) =&gt; if m=0 then n else gcd(n mod m, 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gcd(m,n) = if m=0 then n 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		gcd (n mod m, 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gcd = fn : int * int -&gt; 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gcd(20,30);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10: int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40257-7890-42B9-9272-FA4BAFB0C93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105400" y="3962400"/>
            <a:ext cx="3733800" cy="2895600"/>
          </a:xfrm>
          <a:prstGeom prst="wedgeRoundRectCallout">
            <a:avLst>
              <a:gd name="adj1" fmla="val -75681"/>
              <a:gd name="adj2" fmla="val -1113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/>
              <a:t>Remark:</a:t>
            </a:r>
          </a:p>
          <a:p>
            <a:pPr>
              <a:spcBef>
                <a:spcPct val="20000"/>
              </a:spcBef>
            </a:pPr>
            <a:r>
              <a:rPr lang="en-US" sz="3200"/>
              <a:t>if..then.. else… is an </a:t>
            </a:r>
            <a:r>
              <a:rPr lang="en-US" sz="3200">
                <a:solidFill>
                  <a:schemeClr val="accent2"/>
                </a:solidFill>
              </a:rPr>
              <a:t>expression</a:t>
            </a:r>
            <a:r>
              <a:rPr lang="en-US" sz="3200"/>
              <a:t>.  It has a value. </a:t>
            </a:r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  toString 0 = “zero”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|  toString 1 = “one”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|  toString 2 = “two”;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/>
            <a:r>
              <a:rPr lang="en-US" smtClean="0"/>
              <a:t>name of function is </a:t>
            </a:r>
            <a:r>
              <a:rPr lang="en-US" smtClean="0">
                <a:solidFill>
                  <a:srgbClr val="0066FF"/>
                </a:solidFill>
              </a:rPr>
              <a:t>toString</a:t>
            </a:r>
          </a:p>
          <a:p>
            <a:pPr eaLnBrk="1" hangingPunct="1"/>
            <a:r>
              <a:rPr lang="en-US" smtClean="0"/>
              <a:t>value are given for arguments 0,1,2</a:t>
            </a:r>
          </a:p>
          <a:p>
            <a:pPr eaLnBrk="1" hangingPunct="1"/>
            <a:r>
              <a:rPr lang="en-US" smtClean="0"/>
              <a:t>What is the type?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2C790-2FC8-4DD4-BC67-4F2090DCC15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Pattern Matching</a:t>
            </a:r>
            <a:br>
              <a:rPr lang="en-US" sz="4000" smtClean="0"/>
            </a:b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  toString 0 = “zero”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|  toString 1 = “one”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|  toString 2 = “two”;</a:t>
            </a:r>
            <a:br>
              <a:rPr lang="en-US" smtClean="0">
                <a:solidFill>
                  <a:srgbClr val="0066FF"/>
                </a:solidFill>
              </a:rPr>
            </a:b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toString = fn: int -&gt; string</a:t>
            </a:r>
          </a:p>
          <a:p>
            <a:pPr eaLnBrk="1" hangingPunct="1">
              <a:buFontTx/>
              <a:buNone/>
            </a:pPr>
            <a:r>
              <a:rPr lang="en-US" smtClean="0"/>
              <a:t>(also get warning about non-exhaustive match)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8309A-F863-4AA0-AFB8-4E459CFA5375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fun   </a:t>
            </a:r>
            <a:r>
              <a:rPr lang="en-US" dirty="0" err="1" smtClean="0">
                <a:solidFill>
                  <a:srgbClr val="0066FF"/>
                </a:solidFill>
              </a:rPr>
              <a:t>toString</a:t>
            </a:r>
            <a:r>
              <a:rPr lang="en-US" dirty="0" smtClean="0">
                <a:solidFill>
                  <a:srgbClr val="0066FF"/>
                </a:solidFill>
              </a:rPr>
              <a:t> 0 = “zero”</a:t>
            </a:r>
            <a:br>
              <a:rPr lang="en-US" dirty="0" smtClean="0">
                <a:solidFill>
                  <a:srgbClr val="0066FF"/>
                </a:solidFill>
              </a:rPr>
            </a:br>
            <a:r>
              <a:rPr lang="en-US" dirty="0" smtClean="0">
                <a:solidFill>
                  <a:srgbClr val="0066FF"/>
                </a:solidFill>
              </a:rPr>
              <a:t>  |  </a:t>
            </a:r>
            <a:r>
              <a:rPr lang="en-US" dirty="0" err="1" smtClean="0">
                <a:solidFill>
                  <a:srgbClr val="0066FF"/>
                </a:solidFill>
              </a:rPr>
              <a:t>toString</a:t>
            </a:r>
            <a:r>
              <a:rPr lang="en-US" dirty="0" smtClean="0">
                <a:solidFill>
                  <a:srgbClr val="0066FF"/>
                </a:solidFill>
              </a:rPr>
              <a:t> 1 = “one”</a:t>
            </a:r>
            <a:br>
              <a:rPr lang="en-US" dirty="0" smtClean="0">
                <a:solidFill>
                  <a:srgbClr val="0066FF"/>
                </a:solidFill>
              </a:rPr>
            </a:br>
            <a:r>
              <a:rPr lang="en-US" dirty="0" smtClean="0">
                <a:solidFill>
                  <a:srgbClr val="0066FF"/>
                </a:solidFill>
              </a:rPr>
              <a:t>  |  </a:t>
            </a:r>
            <a:r>
              <a:rPr lang="en-US" dirty="0" err="1" smtClean="0">
                <a:solidFill>
                  <a:srgbClr val="0066FF"/>
                </a:solidFill>
              </a:rPr>
              <a:t>toString</a:t>
            </a:r>
            <a:r>
              <a:rPr lang="en-US" dirty="0" smtClean="0">
                <a:solidFill>
                  <a:srgbClr val="0066FF"/>
                </a:solidFill>
              </a:rPr>
              <a:t> 2 = “two”;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5050"/>
                </a:solidFill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66FF"/>
                </a:solidFill>
              </a:rPr>
              <a:t>toString</a:t>
            </a:r>
            <a:r>
              <a:rPr lang="en-US" dirty="0" smtClean="0">
                <a:solidFill>
                  <a:srgbClr val="0066FF"/>
                </a:solidFill>
              </a:rPr>
              <a:t> 1;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FF5050"/>
                </a:solidFill>
              </a:rPr>
              <a:t>val</a:t>
            </a:r>
            <a:r>
              <a:rPr lang="en-US" dirty="0" smtClean="0">
                <a:solidFill>
                  <a:srgbClr val="FF5050"/>
                </a:solidFill>
              </a:rPr>
              <a:t> it = “one”: string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evaluate by starting at the top and looking for an argument that matches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4EAA0-A9CD-4B4F-9A7A-0C4C7212259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Download from </a:t>
            </a:r>
            <a:r>
              <a:rPr lang="en-US" sz="2400" dirty="0" smtClean="0">
                <a:solidFill>
                  <a:srgbClr val="0066FF"/>
                </a:solidFill>
              </a:rPr>
              <a:t>http://www.smlnj.org/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From </a:t>
            </a:r>
            <a:r>
              <a:rPr lang="en-US" sz="2400" dirty="0" err="1" smtClean="0"/>
              <a:t>wikipedia</a:t>
            </a:r>
            <a:r>
              <a:rPr lang="en-US" sz="2400" dirty="0" smtClean="0"/>
              <a:t>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Standard ML (SML) is a general-purpose, modular, functional programming language with compile-time type checking and type inference.  It is popular among compiler writers and programming language researchers, as well as in the development of theorem </a:t>
            </a:r>
            <a:r>
              <a:rPr lang="en-US" sz="2000" dirty="0" err="1" smtClean="0"/>
              <a:t>provers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SML is a modern descendant of the ML programming language … It is unique among widely used languages in that it has a formal specification, given as typing rules and an operational semantics  in </a:t>
            </a:r>
            <a:r>
              <a:rPr lang="en-US" sz="2000" i="1" dirty="0" smtClean="0"/>
              <a:t>The Definition of Standard ML</a:t>
            </a:r>
            <a:r>
              <a:rPr lang="en-US" sz="2000" dirty="0" smtClean="0"/>
              <a:t> (1990, revised and simplified as </a:t>
            </a:r>
            <a:r>
              <a:rPr lang="en-US" sz="2000" i="1" dirty="0" smtClean="0"/>
              <a:t>The Definition of Standard ML (Revised)</a:t>
            </a:r>
            <a:r>
              <a:rPr lang="en-US" sz="2000" dirty="0" smtClean="0"/>
              <a:t> in 1997).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Links to several books and tutorials at the </a:t>
            </a:r>
            <a:r>
              <a:rPr lang="en-US" sz="2400" dirty="0" err="1" smtClean="0"/>
              <a:t>smlnj</a:t>
            </a:r>
            <a:r>
              <a:rPr lang="en-US" sz="2400" dirty="0" smtClean="0"/>
              <a:t> web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36085-76E2-419E-8517-07218B3E519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toString 4;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uncaught exception Math [nonexhaustive match failure]…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0F7F6-B752-4FEF-9A35-9650B7868ED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  toString 0 = “zero”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|  toString 1 = “one”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|  toString 2 = “two”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|  toString _ = “argument too big”;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mtClean="0"/>
              <a:t>_ matches anything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toString 4;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“argument too big”: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3B904-14CB-406A-9969-A72784496537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3600" smtClean="0"/>
              <a:t>Recall two ways to build a list</a:t>
            </a:r>
          </a:p>
          <a:p>
            <a:pPr lvl="1" eaLnBrk="1" hangingPunct="1"/>
            <a:r>
              <a:rPr lang="en-US" sz="3200" smtClean="0"/>
              <a:t>empty list, </a:t>
            </a:r>
            <a:r>
              <a:rPr lang="en-US" sz="3200" smtClean="0">
                <a:solidFill>
                  <a:srgbClr val="0066FF"/>
                </a:solidFill>
              </a:rPr>
              <a:t>[]</a:t>
            </a:r>
          </a:p>
          <a:p>
            <a:pPr lvl="1" eaLnBrk="1" hangingPunct="1"/>
            <a:r>
              <a:rPr lang="en-US" sz="3200" smtClean="0"/>
              <a:t>cons,</a:t>
            </a:r>
            <a:r>
              <a:rPr lang="en-US" sz="3200" smtClean="0">
                <a:solidFill>
                  <a:srgbClr val="0066FF"/>
                </a:solidFill>
              </a:rPr>
              <a:t> ::</a:t>
            </a:r>
          </a:p>
          <a:p>
            <a:pPr eaLnBrk="1" hangingPunct="1"/>
            <a:r>
              <a:rPr lang="en-US" sz="3600" smtClean="0"/>
              <a:t>Typically use a pattern for each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0B8C4-C58C-48DF-9520-981CEBF4792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matching on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sumList []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| sumList (x :: xs) = x + sumList xs;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Recall for the definition of ::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x is an element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xs is a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x and xs are arbitrary variable names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but x and xs are example of a  common naming scheme—something (here x) for the element, use the plural (here xs) for the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What is the type of sumList?????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DB294-7803-40E7-A441-0A11D3D2857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fun sumList []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     | sumList (x :: xs) = x + sumList xs;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5050"/>
                </a:solidFill>
              </a:rPr>
              <a:t>val sumList = fn : int list -&gt;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int list is  list if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string list is a list of string, etc.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Type inference, informally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From first pattern, result must be 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From second pattern, x must be int (since we are adding it to an int)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since x is an int,  x::xs is an int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xs is an int list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29E31-5724-40A2-9EE2-88D2BD07D7B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sumList [2,3,1];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= sumList (2::[3,1])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= 2 + sumList [3,1]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= 2 + sumList (3::[1])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= 2 + 3 + sumList (1::[])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= 2 + 3 + 1 + sumList []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= 2 + 3 + 1 + 0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=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6 :int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1BDA8-ECC9-44A9-B882-2C60B64A0DF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size [] = 0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|size (x::xs) = 1 + size xs;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What is the type of size????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02CA6-F7BD-4503-BC4E-A060C938F956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size [] = 0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|size (x::xs) = 1 + size xs;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size = fn: ‘a list -&gt;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‘a</a:t>
            </a:r>
            <a:r>
              <a:rPr lang="en-US" smtClean="0"/>
              <a:t> is a type variable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‘a list</a:t>
            </a:r>
            <a:r>
              <a:rPr lang="en-US" smtClean="0"/>
              <a:t> is a list of whatever type ‘a is</a:t>
            </a:r>
          </a:p>
          <a:p>
            <a:pPr eaLnBrk="1" hangingPunct="1">
              <a:buFontTx/>
              <a:buNone/>
            </a:pPr>
            <a:r>
              <a:rPr lang="en-US" smtClean="0"/>
              <a:t>therefore size is a </a:t>
            </a:r>
            <a:r>
              <a:rPr lang="en-US" smtClean="0">
                <a:solidFill>
                  <a:srgbClr val="0066FF"/>
                </a:solidFill>
              </a:rPr>
              <a:t>polymorphic</a:t>
            </a:r>
            <a:r>
              <a:rPr lang="en-US" smtClean="0"/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1F6FC-346B-4268-BF81-2E258E05BBB4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[0,1,3];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3 :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[(0,0), (1,2)]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2 : int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[“gruetzi”, “bon jour”, “hello”,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“guten Tag”];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4 : 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ED34C-D2EC-4C97-B6F5-C71BF0BFBE42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[0,1,3];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3 :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[(0,0), (1,2)]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2 : int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["gruetzi", "bon jour", "hello",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"guten Tag"];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4 : 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BC76F-618A-4D74-8927-9C511A3F72A4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ML session seems like an interpreter session (but really compiled)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Terminate session with &lt;eof&gt; character (cntr d on unix, cntr z on windows)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create definitions in a file with any text editor and read into your session with function </a:t>
            </a:r>
            <a:r>
              <a:rPr lang="en-US" smtClean="0">
                <a:solidFill>
                  <a:schemeClr val="accent2"/>
                </a:solidFill>
              </a:rPr>
              <a:t>use</a:t>
            </a:r>
            <a:r>
              <a:rPr lang="en-US" smtClean="0"/>
              <a:t>, which take a string containing the file name as an argument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z="3600" smtClean="0">
                <a:solidFill>
                  <a:schemeClr val="accent2"/>
                </a:solidFill>
              </a:rPr>
              <a:t>use “mlprogram.sml”;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debugging, it is helpful if your editor displays line numbers.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E2C50-0422-48D2-AC95-BD0D4324760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0;</a:t>
            </a: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C18B5-E9E3-45B2-9FEE-E514BB367158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0;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…Error: operator and operand don’t agree..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   operator domain: 'Z list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   operand:   int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   in expression: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       size 0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CB22D-732E-47C6-AC25-E595E1A59D95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[1,"hello"];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1AD25-06DA-4C85-B2A1-E7D1314F4FF9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size [1,"hello"];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…Error: operator and operand don’t agree..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	operator domain: int * int list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   operand: int * string list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   in expression: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      1 :: "hello" :: nil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E425E-3998-4FA7-94D6-C58560888323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incby x y = x+y;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What is the type of incby????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995CD-AD95-4FE4-B9D5-95C8C6675F23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fun incby x y = x+y;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x: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l-GR" smtClean="0">
                <a:solidFill>
                  <a:schemeClr val="hlink"/>
                </a:solidFill>
                <a:cs typeface="Arial" charset="0"/>
              </a:rPr>
              <a:t>α</a:t>
            </a:r>
            <a:endParaRPr lang="en-US" smtClean="0">
              <a:solidFill>
                <a:schemeClr val="hlink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y: </a:t>
            </a:r>
            <a:r>
              <a:rPr lang="el-GR" smtClean="0">
                <a:solidFill>
                  <a:schemeClr val="hlink"/>
                </a:solidFill>
                <a:cs typeface="Arial" charset="0"/>
              </a:rPr>
              <a:t>β</a:t>
            </a:r>
            <a:endParaRPr lang="en-US" smtClean="0">
              <a:solidFill>
                <a:schemeClr val="hlink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x+y :</a:t>
            </a:r>
            <a:r>
              <a:rPr lang="en-US" smtClean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l-GR" smtClean="0">
                <a:solidFill>
                  <a:schemeClr val="hlink"/>
                </a:solidFill>
                <a:cs typeface="Arial" charset="0"/>
              </a:rPr>
              <a:t>γ</a:t>
            </a:r>
            <a:endParaRPr lang="en-US" smtClean="0">
              <a:solidFill>
                <a:schemeClr val="hlink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hlink"/>
                </a:solidFill>
                <a:cs typeface="Arial" charset="0"/>
              </a:rPr>
              <a:t>incby : </a:t>
            </a:r>
            <a:r>
              <a:rPr lang="el-GR" smtClean="0">
                <a:solidFill>
                  <a:schemeClr val="hlink"/>
                </a:solidFill>
                <a:cs typeface="Arial" charset="0"/>
              </a:rPr>
              <a:t>α</a:t>
            </a:r>
            <a:r>
              <a:rPr lang="en-US" smtClean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n-US" smtClean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l-GR" smtClean="0">
                <a:solidFill>
                  <a:schemeClr val="hlink"/>
                </a:solidFill>
                <a:cs typeface="Arial" charset="0"/>
              </a:rPr>
              <a:t>β</a:t>
            </a:r>
            <a:r>
              <a:rPr lang="en-US" smtClean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n-US" smtClean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l-GR" smtClean="0">
                <a:solidFill>
                  <a:schemeClr val="hlink"/>
                </a:solidFill>
                <a:cs typeface="Arial" charset="0"/>
              </a:rPr>
              <a:t>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52093-DDBC-4BE1-8218-2D7270575918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fun incby x y = x+y;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x:</a:t>
            </a:r>
            <a:r>
              <a:rPr lang="en-US" sz="2800" smtClean="0">
                <a:solidFill>
                  <a:srgbClr val="0066FF"/>
                </a:solidFill>
              </a:rPr>
              <a:t>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α</a:t>
            </a:r>
            <a:endParaRPr lang="en-US" sz="2800" smtClean="0">
              <a:solidFill>
                <a:schemeClr val="hlink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y: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β</a:t>
            </a:r>
            <a:endParaRPr lang="en-US" sz="2800" smtClean="0">
              <a:solidFill>
                <a:schemeClr val="hlink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x+y :</a:t>
            </a:r>
            <a:r>
              <a:rPr lang="en-US" sz="2800" smtClean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γ</a:t>
            </a:r>
            <a:r>
              <a:rPr lang="en-US" sz="2800" smtClean="0">
                <a:cs typeface="Arial" charset="0"/>
              </a:rPr>
              <a:t> →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γ</a:t>
            </a:r>
            <a:r>
              <a:rPr lang="en-US" sz="2800" smtClean="0">
                <a:solidFill>
                  <a:schemeClr val="hlink"/>
                </a:solidFill>
                <a:cs typeface="Arial" charset="0"/>
              </a:rPr>
              <a:t> =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α</a:t>
            </a:r>
            <a:r>
              <a:rPr lang="en-US" sz="2800" smtClean="0">
                <a:solidFill>
                  <a:schemeClr val="hlink"/>
                </a:solidFill>
                <a:cs typeface="Arial" charset="0"/>
              </a:rPr>
              <a:t> =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β</a:t>
            </a:r>
            <a:r>
              <a:rPr lang="en-US" sz="2800" smtClean="0">
                <a:solidFill>
                  <a:schemeClr val="hlink"/>
                </a:solidFill>
                <a:cs typeface="Arial" charset="0"/>
              </a:rPr>
              <a:t>  </a:t>
            </a:r>
            <a:r>
              <a:rPr lang="en-US" sz="2800" smtClean="0">
                <a:cs typeface="Arial" charset="0"/>
              </a:rPr>
              <a:t>from properties of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hlink"/>
                </a:solidFill>
                <a:cs typeface="Arial" charset="0"/>
              </a:rPr>
              <a:t>incby :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α</a:t>
            </a:r>
            <a:r>
              <a:rPr lang="en-US" sz="2800" smtClean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n-US" sz="2800" smtClean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α</a:t>
            </a:r>
            <a:r>
              <a:rPr lang="en-US" sz="2800" smtClean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n-US" sz="2800" smtClean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l-GR" sz="2800" smtClean="0">
                <a:solidFill>
                  <a:schemeClr val="hlink"/>
                </a:solidFill>
                <a:cs typeface="Arial" charset="0"/>
              </a:rPr>
              <a:t>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Which plus??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Candidates are int and real.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ML defaults to int</a:t>
            </a:r>
            <a:endParaRPr lang="el-GR" sz="28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714EA-D378-4F74-92EF-046E07A04C08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incby x y = x+y;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incby = fn: int -&gt; int -&gt;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incby is a function that takes an int and </a:t>
            </a:r>
            <a:r>
              <a:rPr lang="en-US" smtClean="0">
                <a:solidFill>
                  <a:srgbClr val="00CC66"/>
                </a:solidFill>
              </a:rPr>
              <a:t>returns a function</a:t>
            </a:r>
            <a:r>
              <a:rPr lang="en-US" smtClean="0"/>
              <a:t> of type  int -&gt; 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E0D37-ADF2-4E5D-845F-4A98E56FC397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For incby, the ML type system used the default type for +, the int version.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To override default, specify type to be real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incbyr = (x:real) y = x+y;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incbyr = fn: real -&gt; real -&gt; real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Remark:  + is overloaded, NOT polymorphic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(Make sure you understand the difference!)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4AEF6-6A8C-4969-97C1-F0F0C0572FEC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hlink"/>
                </a:solidFill>
              </a:rPr>
              <a:t>A function that takes function as argument and/or returns a function as a result.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incby is a higher order function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AB7AE-F8C1-4058-8CEB-8E841588405F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Higher order functions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primitive types:   </a:t>
            </a:r>
          </a:p>
          <a:p>
            <a:pPr lvl="1" eaLnBrk="1" hangingPunct="1">
              <a:buFontTx/>
              <a:buNone/>
            </a:pPr>
            <a:r>
              <a:rPr lang="en-US" smtClean="0"/>
              <a:t>int,</a:t>
            </a:r>
          </a:p>
          <a:p>
            <a:pPr lvl="1" eaLnBrk="1" hangingPunct="1">
              <a:buFontTx/>
              <a:buNone/>
            </a:pPr>
            <a:r>
              <a:rPr lang="en-US" smtClean="0"/>
              <a:t>real, </a:t>
            </a:r>
          </a:p>
          <a:p>
            <a:pPr lvl="1" eaLnBrk="1" hangingPunct="1">
              <a:buFontTx/>
              <a:buNone/>
            </a:pPr>
            <a:r>
              <a:rPr lang="en-US" smtClean="0"/>
              <a:t>char, </a:t>
            </a:r>
          </a:p>
          <a:p>
            <a:pPr lvl="1" eaLnBrk="1" hangingPunct="1">
              <a:buFontTx/>
              <a:buNone/>
            </a:pPr>
            <a:r>
              <a:rPr lang="en-US" smtClean="0"/>
              <a:t>string, </a:t>
            </a:r>
          </a:p>
          <a:p>
            <a:pPr lvl="1" eaLnBrk="1" hangingPunct="1">
              <a:buFontTx/>
              <a:buNone/>
            </a:pPr>
            <a:r>
              <a:rPr lang="en-US" smtClean="0"/>
              <a:t>bool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7EFCA-BA56-4A31-91D3-F890EC033E5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Elements of ML  (incomplete)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incby: int -&gt; int -&gt; int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val incbytwo = incby 2;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ncbytwo:  fn : int -&gt; int;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incbytwo is the </a:t>
            </a:r>
            <a:r>
              <a:rPr lang="en-US" smtClean="0">
                <a:solidFill>
                  <a:srgbClr val="00CC66"/>
                </a:solidFill>
              </a:rPr>
              <a:t>function</a:t>
            </a:r>
            <a:r>
              <a:rPr lang="en-US" smtClean="0"/>
              <a:t> that is the result of evaluating incby with argument 2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incbytwo 3;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5: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3DB59-C62C-48E8-9AEE-F9E8351B88EC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map f [] = []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|  map f (x::xs) = (f x) :: map f xs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     </a:t>
            </a:r>
          </a:p>
          <a:p>
            <a:pPr eaLnBrk="1" hangingPunct="1">
              <a:buFontTx/>
              <a:buNone/>
            </a:pPr>
            <a:r>
              <a:rPr lang="en-US" smtClean="0"/>
              <a:t>what is type of map????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6B933-7155-40A4-B5F7-A46408CC4C84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  <a:endParaRPr lang="el-GR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map f         []      =       []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|  map f (x      ::      xs) =    (f x) :: map f xs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41CBD-5D60-4C3B-9313-6567AB0C1FC8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  <a:endParaRPr lang="el-GR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map f         []      =       []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|  map f (x      ::      xs) =    (f x) :: map f xs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>
              <a:solidFill>
                <a:srgbClr val="00CC66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A2A4C-100E-4F58-8283-240276B3F6C6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  <a:endParaRPr lang="el-GR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map f         []      =       []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|  map f (x      ::      xs) =    (f x) :: map f xs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(f x):</a:t>
            </a:r>
            <a:r>
              <a:rPr lang="en-US" smtClean="0"/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EA495-37FE-40EF-9DB3-D1F7C45AE4B4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  <a:endParaRPr lang="el-GR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map f         []      =      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|  map f (x      ::      xs) =    (f x) :: map f xs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(f x):</a:t>
            </a:r>
            <a:r>
              <a:rPr lang="en-US" smtClean="0"/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f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CC66"/>
                </a:solidFill>
                <a:cs typeface="Arial" charset="0"/>
              </a:rPr>
              <a:t>map: (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)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  <a:r>
              <a:rPr lang="en-US" smtClean="0"/>
              <a:t> </a:t>
            </a:r>
            <a:r>
              <a:rPr lang="en-US" smtClean="0">
                <a:solidFill>
                  <a:srgbClr val="00CC66"/>
                </a:solidFill>
              </a:rPr>
              <a:t>-&gt;</a:t>
            </a:r>
            <a:r>
              <a:rPr lang="en-US" smtClean="0"/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05599-6967-4D51-8226-EA8F5BAD9738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map f [] = []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|  map f (x::xs) = (f x) :: map f xs</a:t>
            </a:r>
            <a:r>
              <a:rPr lang="en-US" smtClean="0"/>
              <a:t>                    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map = fn:  ('a -&gt; 'b) -&gt; 'a list -&gt; 'b list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Map creates a new list by applying function f to every element of the argument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28A2B-665B-4F9B-A6D2-E4B153785217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0"/>
            <a:ext cx="8229600" cy="655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def of map again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map f [] =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|  map f (x::xs) = (f x) :: map f xs</a:t>
            </a:r>
            <a:r>
              <a:rPr lang="en-US" smtClean="0"/>
              <a:t>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map = fn :  ('a -&gt; 'b) -&gt; 'a list -&gt; 'b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recall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size [] = 0 | size (x::xs) = 1 + size xs;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size = fn :  'a list -&gt;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map size [ [0,1,2], [3,4], [5], []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Are the types used consistently?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What is the type of the result?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What is the result?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64782-88A1-4BA3-BAF3-0DE3942231B1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457200"/>
            <a:ext cx="8229600" cy="6400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FF5050"/>
                </a:solidFill>
              </a:rPr>
              <a:t>val</a:t>
            </a:r>
            <a:r>
              <a:rPr lang="en-US" dirty="0" smtClean="0">
                <a:solidFill>
                  <a:srgbClr val="FF5050"/>
                </a:solidFill>
              </a:rPr>
              <a:t> map = </a:t>
            </a:r>
            <a:r>
              <a:rPr lang="en-US" dirty="0" err="1" smtClean="0">
                <a:solidFill>
                  <a:srgbClr val="FF5050"/>
                </a:solidFill>
              </a:rPr>
              <a:t>fn</a:t>
            </a:r>
            <a:r>
              <a:rPr lang="en-US" dirty="0" smtClean="0">
                <a:solidFill>
                  <a:srgbClr val="FF5050"/>
                </a:solidFill>
              </a:rPr>
              <a:t> :  ('a -&gt; 'b) -&gt; 'a list -&gt; 'b list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FF5050"/>
                </a:solidFill>
              </a:rPr>
              <a:t>val</a:t>
            </a:r>
            <a:r>
              <a:rPr lang="en-US" dirty="0" smtClean="0">
                <a:solidFill>
                  <a:srgbClr val="FF5050"/>
                </a:solidFill>
              </a:rPr>
              <a:t> size = </a:t>
            </a:r>
            <a:r>
              <a:rPr lang="en-US" dirty="0" err="1" smtClean="0">
                <a:solidFill>
                  <a:srgbClr val="FF5050"/>
                </a:solidFill>
              </a:rPr>
              <a:t>fn</a:t>
            </a:r>
            <a:r>
              <a:rPr lang="en-US" dirty="0" smtClean="0">
                <a:solidFill>
                  <a:srgbClr val="FF5050"/>
                </a:solidFill>
              </a:rPr>
              <a:t> :  'c list -&gt; </a:t>
            </a:r>
            <a:r>
              <a:rPr lang="en-US" dirty="0" err="1" smtClean="0">
                <a:solidFill>
                  <a:srgbClr val="FF5050"/>
                </a:solidFill>
              </a:rPr>
              <a:t>int</a:t>
            </a:r>
            <a:endParaRPr lang="en-US" dirty="0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map size [ [0,1,2], [3,4], [5], [] ];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In type of map, let 'a = 'c list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'b = </a:t>
            </a:r>
            <a:r>
              <a:rPr lang="en-US" dirty="0" err="1" smtClean="0"/>
              <a:t>int</a:t>
            </a:r>
            <a:r>
              <a:rPr lang="en-US" dirty="0" smtClean="0"/>
              <a:t>    and  'c =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First </a:t>
            </a:r>
            <a:r>
              <a:rPr lang="en-US" dirty="0" err="1" smtClean="0"/>
              <a:t>arg</a:t>
            </a:r>
            <a:r>
              <a:rPr lang="en-US" dirty="0" smtClean="0"/>
              <a:t> has type </a:t>
            </a:r>
            <a:r>
              <a:rPr lang="en-US" dirty="0" err="1" smtClean="0"/>
              <a:t>int</a:t>
            </a:r>
            <a:r>
              <a:rPr lang="en-US" dirty="0" smtClean="0"/>
              <a:t> list –&gt;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second </a:t>
            </a:r>
            <a:r>
              <a:rPr lang="en-US" dirty="0" err="1" smtClean="0"/>
              <a:t>arg</a:t>
            </a:r>
            <a:r>
              <a:rPr lang="en-US" dirty="0" smtClean="0"/>
              <a:t> has type </a:t>
            </a:r>
            <a:r>
              <a:rPr lang="en-US" dirty="0" err="1" smtClean="0"/>
              <a:t>int</a:t>
            </a:r>
            <a:r>
              <a:rPr lang="en-US" smtClean="0"/>
              <a:t> list </a:t>
            </a:r>
            <a:r>
              <a:rPr lang="en-US" dirty="0" smtClean="0"/>
              <a:t>list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result has type  </a:t>
            </a:r>
            <a:r>
              <a:rPr lang="en-US" dirty="0" err="1" smtClean="0"/>
              <a:t>int</a:t>
            </a:r>
            <a:r>
              <a:rPr lang="en-US" dirty="0" smtClean="0"/>
              <a:t> list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D704-25BE-4F4C-A3DC-2E0A9FC629C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0"/>
            <a:ext cx="8229600" cy="6583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map f [] =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|  map f (x::xs) = (f x) :: map f xs</a:t>
            </a:r>
            <a:r>
              <a:rPr lang="en-US" smtClean="0"/>
              <a:t>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map size [ [0,1,2], [3,4], [], [5]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= (size [0,1,2]) :: map size [[3,4], [], [5] 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= 3 :: (size [3,4]) :: map size [ [], [5] 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= 3 :: 2 :: (size []) :: map size [[5]]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= 3 :: 2 :: (size []) :: map size (5::[])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= 3 :: 2 :: 0 :: (size [5]) :: map size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= 3 :: 2 :: 0 :: 1 :: map size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= 3 :: 2 :: 0 :: 1 ::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 [3,2,0,1] : int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00C77-7B1C-4EAF-B080-CA50558063CA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tuples:  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(3,4): int * int,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(“hello”, 4, 5):  string * int * int</a:t>
            </a:r>
          </a:p>
          <a:p>
            <a:pPr lvl="2" eaLnBrk="1" hangingPunct="1">
              <a:buFontTx/>
              <a:buNone/>
            </a:pP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(“pi”, 3.14159): string * real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F948F-AF40-48EC-92D4-FBB0EA264972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map incbytwo [2,3,4];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[4,5,6] : int list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63BEC-BC88-48A5-9219-391176848740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sizes  x = map size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sizes = fn: 'a list list </a:t>
            </a:r>
            <a:r>
              <a:rPr lang="en-US" sz="2800" smtClean="0">
                <a:solidFill>
                  <a:srgbClr val="FF5050"/>
                </a:solidFill>
                <a:sym typeface="Wingdings" pitchFamily="2" charset="2"/>
              </a:rPr>
              <a:t>-&gt;</a:t>
            </a:r>
            <a:r>
              <a:rPr lang="en-US" sz="2800" smtClean="0">
                <a:solidFill>
                  <a:srgbClr val="FF5050"/>
                </a:solidFill>
              </a:rPr>
              <a:t> int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sizes [ [0,1,2], [3,4], [], [5]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 [3,2,0,1] : int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sizes [ ["hello", "goodbye"], ["adios"]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[2,1]: int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sizes [ [ (1, "a"), (2,"b") ]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[2];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6DD7D-C9CB-4CAC-BD44-02002B7C25D3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function of n arguments that is viewed as a function of one argument that returns a function of n-1 arguments.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Recall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smtClean="0">
                <a:solidFill>
                  <a:srgbClr val="0066FF"/>
                </a:solidFill>
              </a:rPr>
              <a:t>fun </a:t>
            </a:r>
            <a:r>
              <a:rPr lang="en-US" sz="3200" dirty="0" err="1" smtClean="0">
                <a:solidFill>
                  <a:srgbClr val="0066FF"/>
                </a:solidFill>
              </a:rPr>
              <a:t>incby</a:t>
            </a:r>
            <a:r>
              <a:rPr lang="en-US" sz="3200" dirty="0" smtClean="0">
                <a:solidFill>
                  <a:srgbClr val="0066FF"/>
                </a:solidFill>
              </a:rPr>
              <a:t> x y = </a:t>
            </a:r>
            <a:r>
              <a:rPr lang="en-US" sz="3200" dirty="0" err="1" smtClean="0">
                <a:solidFill>
                  <a:srgbClr val="0066FF"/>
                </a:solidFill>
              </a:rPr>
              <a:t>x+y</a:t>
            </a:r>
            <a:r>
              <a:rPr lang="en-US" sz="3200" dirty="0" smtClean="0">
                <a:solidFill>
                  <a:srgbClr val="0066FF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dirty="0" err="1" smtClean="0">
                <a:solidFill>
                  <a:srgbClr val="FF5050"/>
                </a:solidFill>
              </a:rPr>
              <a:t>val</a:t>
            </a:r>
            <a:r>
              <a:rPr lang="en-US" sz="3200" dirty="0" smtClean="0">
                <a:solidFill>
                  <a:srgbClr val="FF5050"/>
                </a:solidFill>
              </a:rPr>
              <a:t> </a:t>
            </a:r>
            <a:r>
              <a:rPr lang="en-US" sz="3200" dirty="0" err="1" smtClean="0">
                <a:solidFill>
                  <a:srgbClr val="FF5050"/>
                </a:solidFill>
              </a:rPr>
              <a:t>incby</a:t>
            </a:r>
            <a:r>
              <a:rPr lang="en-US" sz="3200" dirty="0" smtClean="0">
                <a:solidFill>
                  <a:srgbClr val="FF5050"/>
                </a:solidFill>
              </a:rPr>
              <a:t>: </a:t>
            </a:r>
            <a:r>
              <a:rPr lang="en-US" sz="3200" dirty="0" err="1" smtClean="0">
                <a:solidFill>
                  <a:srgbClr val="FF5050"/>
                </a:solidFill>
              </a:rPr>
              <a:t>int</a:t>
            </a:r>
            <a:r>
              <a:rPr lang="en-US" sz="3200" dirty="0" smtClean="0">
                <a:solidFill>
                  <a:srgbClr val="FF5050"/>
                </a:solidFill>
              </a:rPr>
              <a:t> -&gt; </a:t>
            </a:r>
            <a:r>
              <a:rPr lang="en-US" sz="3200" dirty="0" err="1" smtClean="0">
                <a:solidFill>
                  <a:srgbClr val="FF5050"/>
                </a:solidFill>
              </a:rPr>
              <a:t>int</a:t>
            </a:r>
            <a:r>
              <a:rPr lang="en-US" sz="3200" dirty="0" smtClean="0">
                <a:solidFill>
                  <a:srgbClr val="FF5050"/>
                </a:solidFill>
              </a:rPr>
              <a:t> -&gt; </a:t>
            </a:r>
            <a:r>
              <a:rPr lang="en-US" sz="3200" dirty="0" err="1" smtClean="0">
                <a:solidFill>
                  <a:srgbClr val="FF5050"/>
                </a:solidFill>
              </a:rPr>
              <a:t>int</a:t>
            </a:r>
            <a:endParaRPr lang="en-US" sz="3200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is in curried form.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DE89-5269-456B-9F00-F2E93B460ECF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Curried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An alternative is to take an n-tuple as an argument.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incbytuple (x,y) = x+y;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incbytuple = fn : int * int </a:t>
            </a:r>
            <a:r>
              <a:rPr lang="en-US" smtClean="0">
                <a:solidFill>
                  <a:srgbClr val="FF5050"/>
                </a:solidFill>
                <a:sym typeface="Wingdings" pitchFamily="2" charset="2"/>
              </a:rPr>
              <a:t></a:t>
            </a:r>
            <a:r>
              <a:rPr lang="en-US" smtClean="0">
                <a:solidFill>
                  <a:srgbClr val="FF5050"/>
                </a:solidFill>
              </a:rPr>
              <a:t>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/>
            <a:r>
              <a:rPr lang="en-US" smtClean="0"/>
              <a:t>What is the difference?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6E007-8E01-4357-ACAF-7090196688C6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Curried form lets us define new functions using </a:t>
            </a:r>
            <a:r>
              <a:rPr lang="en-US" smtClean="0">
                <a:solidFill>
                  <a:schemeClr val="hlink"/>
                </a:solidFill>
              </a:rPr>
              <a:t>partial evaluation</a:t>
            </a:r>
          </a:p>
          <a:p>
            <a:pPr eaLnBrk="1" hangingPunct="1"/>
            <a:endParaRPr lang="en-US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incby x y = x+y;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66FF33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val incbythree = incby 3;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incbythree =  fn: int -&gt; int</a:t>
            </a:r>
          </a:p>
          <a:p>
            <a:pPr eaLnBrk="1" hangingPunct="1"/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We have partially evaluated incby to get incbythree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37F85-898B-41DE-B2AB-BB5863D1CD09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incbythree 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7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bound incbythree to the value of an expression whose type happened to be a function.  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smtClean="0">
                <a:solidFill>
                  <a:schemeClr val="hlink"/>
                </a:solidFill>
              </a:rPr>
              <a:t>Functions are first class values in ML.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68B54-0AE1-438B-A2EF-3AFCDF7A485E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/>
            <a:r>
              <a:rPr lang="en-US" smtClean="0"/>
              <a:t>Function curry takes a tuple (pair) version of a function and returns a curried version of that  function.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fun curry f x y = f (x,y);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What is the type of curry????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84F54-E108-4044-BBDF-FE6BD2DB1372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curry f x y = f (x,y);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let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f: </a:t>
            </a:r>
            <a:r>
              <a:rPr lang="el-GR" sz="3200" smtClean="0">
                <a:solidFill>
                  <a:schemeClr val="hlink"/>
                </a:solidFill>
                <a:cs typeface="Arial" charset="0"/>
              </a:rPr>
              <a:t>α</a:t>
            </a:r>
            <a:endParaRPr lang="en-US" sz="3200" smtClean="0">
              <a:solidFill>
                <a:schemeClr val="hlink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cs typeface="Arial" charset="0"/>
              </a:rPr>
              <a:t>x: </a:t>
            </a:r>
            <a:r>
              <a:rPr lang="el-GR" sz="3200" smtClean="0">
                <a:solidFill>
                  <a:schemeClr val="hlink"/>
                </a:solidFill>
                <a:cs typeface="Arial" charset="0"/>
              </a:rPr>
              <a:t>β</a:t>
            </a:r>
            <a:endParaRPr lang="en-US" sz="3200" smtClean="0">
              <a:solidFill>
                <a:schemeClr val="hlink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cs typeface="Arial" charset="0"/>
              </a:rPr>
              <a:t>y: </a:t>
            </a:r>
            <a:r>
              <a:rPr lang="el-GR" sz="3200" smtClean="0">
                <a:solidFill>
                  <a:schemeClr val="hlink"/>
                </a:solidFill>
                <a:cs typeface="Arial" charset="0"/>
              </a:rPr>
              <a:t>γ</a:t>
            </a:r>
            <a:endParaRPr lang="en-US" sz="3200" smtClean="0">
              <a:solidFill>
                <a:schemeClr val="hlink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cs typeface="Arial" charset="0"/>
              </a:rPr>
              <a:t>f(x,y) : </a:t>
            </a:r>
            <a:r>
              <a:rPr lang="el-GR" sz="3200" smtClean="0">
                <a:solidFill>
                  <a:schemeClr val="hlink"/>
                </a:solidFill>
                <a:cs typeface="Arial" charset="0"/>
              </a:rPr>
              <a:t>δ</a:t>
            </a:r>
            <a:endParaRPr lang="en-US" sz="3200" smtClean="0">
              <a:solidFill>
                <a:schemeClr val="hlink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l-GR" sz="3600" smtClean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5C546-5030-4100-A146-4AB73C9FCC88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curry f x y = f (x,y);</a:t>
            </a: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let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CC66"/>
                </a:solidFill>
              </a:rPr>
              <a:t>f: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α</a:t>
            </a:r>
            <a:endParaRPr lang="en-US" sz="3200" smtClean="0">
              <a:solidFill>
                <a:srgbClr val="00CC66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CC66"/>
                </a:solidFill>
                <a:cs typeface="Arial" charset="0"/>
              </a:rPr>
              <a:t>x: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z="3200" smtClean="0">
              <a:solidFill>
                <a:srgbClr val="00CC66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CC66"/>
                </a:solidFill>
                <a:cs typeface="Arial" charset="0"/>
              </a:rPr>
              <a:t>y: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z="3200" smtClean="0">
              <a:solidFill>
                <a:srgbClr val="00CC66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CC66"/>
                </a:solidFill>
                <a:cs typeface="Arial" charset="0"/>
              </a:rPr>
              <a:t>f(x,y) :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δ</a:t>
            </a:r>
            <a:endParaRPr lang="en-US" sz="3200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Then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CC66"/>
                </a:solidFill>
                <a:cs typeface="Arial" charset="0"/>
              </a:rPr>
              <a:t>curry: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n-US" sz="3200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n-US" sz="3200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n-US" sz="3200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δ</a:t>
            </a:r>
            <a:endParaRPr lang="en-US" sz="3200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l-GR" sz="3600" smtClean="0">
              <a:solidFill>
                <a:srgbClr val="00CC66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185E1-2CA0-4508-BE51-986E977C3AD1}" type="slidenum">
              <a:rPr lang="en-US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3058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curry f x y = f (x,y);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let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CC66"/>
                </a:solidFill>
              </a:rPr>
              <a:t>f: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CC66"/>
                </a:solidFill>
                <a:cs typeface="Arial" charset="0"/>
              </a:rPr>
              <a:t>x: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CC66"/>
                </a:solidFill>
                <a:cs typeface="Arial" charset="0"/>
              </a:rPr>
              <a:t>y: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CC66"/>
                </a:solidFill>
                <a:cs typeface="Arial" charset="0"/>
              </a:rPr>
              <a:t>f(x,y) 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δ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CC66"/>
                </a:solidFill>
                <a:cs typeface="Arial" charset="0"/>
              </a:rPr>
              <a:t>curry: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n-US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n-US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n-US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δ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Also, from r.h.s. we can infer that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= (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*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) </a:t>
            </a:r>
            <a:r>
              <a:rPr lang="en-US" sz="3200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δ</a:t>
            </a:r>
            <a:endParaRPr lang="en-US" sz="3200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Thus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00CC66"/>
                </a:solidFill>
                <a:cs typeface="Arial" charset="0"/>
              </a:rPr>
              <a:t>curry: ((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*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)</a:t>
            </a:r>
            <a:r>
              <a:rPr lang="en-US" sz="3200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δ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) </a:t>
            </a:r>
            <a:r>
              <a:rPr lang="en-US" sz="3200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n-US" sz="3200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n-US" sz="3200" smtClean="0">
                <a:solidFill>
                  <a:srgbClr val="00CC66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3200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z="3200" smtClean="0">
                <a:solidFill>
                  <a:srgbClr val="00CC66"/>
                </a:solidFill>
                <a:cs typeface="Arial" charset="0"/>
              </a:rPr>
              <a:t>δ</a:t>
            </a:r>
            <a:endParaRPr lang="en-US" sz="3200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l-GR" sz="3600" smtClean="0">
              <a:solidFill>
                <a:srgbClr val="00CC66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8221D-43AC-4740-AC06-4305C95DE574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400" smtClean="0"/>
              <a:t>[3,4]:  int list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[“adios”, “goodbye”, “auf wiedersehen”]:  string list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800" smtClean="0"/>
              <a:t>build list using 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[]</a:t>
            </a:r>
            <a:r>
              <a:rPr lang="en-US" sz="2400" smtClean="0"/>
              <a:t>, the empty list, nil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::</a:t>
            </a:r>
            <a:r>
              <a:rPr lang="en-US" sz="2400" smtClean="0"/>
              <a:t> , the cons operator, which makes a new list by putting element in front of an existing list</a:t>
            </a:r>
            <a:br>
              <a:rPr lang="en-US" sz="2400" smtClean="0"/>
            </a:br>
            <a:r>
              <a:rPr lang="en-US" sz="2400" smtClean="0"/>
              <a:t>          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4::[] = [4]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3::[4] = [3,4]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993A0-7F4D-4AF0-A68B-4AD27AFDB72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curry f x y = f (x,y);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curry = fn : ('a * 'b -&gt; 'c) -&gt; 'a -&gt; 'b -&gt; 'c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CCD3-7293-492C-9F38-D680D24F17DF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recall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incbytuple (x,y) = x + y;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incbytuple = fn : int * int -&gt;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val f = curry incbytuple;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f = fn : int -&gt; int -&gt;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0F4C3-2F95-445F-8465-549815160D1B}" type="slidenum">
              <a:rPr lang="en-US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associates to the right</a:t>
            </a:r>
          </a:p>
          <a:p>
            <a:pPr lvl="1" eaLnBrk="1" hangingPunct="1">
              <a:buFontTx/>
              <a:buNone/>
            </a:pPr>
            <a:r>
              <a:rPr lang="en-US" smtClean="0"/>
              <a:t>thus</a:t>
            </a:r>
          </a:p>
          <a:p>
            <a:pPr lvl="1" eaLnBrk="1" hangingPunct="1">
              <a:buFontTx/>
              <a:buNone/>
            </a:pPr>
            <a:r>
              <a:rPr lang="en-US" smtClean="0"/>
              <a:t>int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int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int </a:t>
            </a:r>
          </a:p>
          <a:p>
            <a:pPr lvl="1" eaLnBrk="1" hangingPunct="1">
              <a:buFontTx/>
              <a:buNone/>
            </a:pPr>
            <a:r>
              <a:rPr lang="en-US" smtClean="0"/>
              <a:t>= </a:t>
            </a:r>
          </a:p>
          <a:p>
            <a:pPr lvl="1" eaLnBrk="1" hangingPunct="1">
              <a:buFontTx/>
              <a:buNone/>
            </a:pPr>
            <a:r>
              <a:rPr lang="en-US" smtClean="0"/>
              <a:t>int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(int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int)</a:t>
            </a:r>
          </a:p>
          <a:p>
            <a:pPr lvl="1" eaLnBrk="1" hangingPunct="1">
              <a:buFontTx/>
              <a:buNone/>
            </a:pPr>
            <a:r>
              <a:rPr lang="en-US" smtClean="0"/>
              <a:t>(a function that takes an int and returns a function from int to int)</a:t>
            </a:r>
          </a:p>
          <a:p>
            <a:pPr eaLnBrk="1" hangingPunct="1">
              <a:buFontTx/>
              <a:buNone/>
            </a:pPr>
            <a:r>
              <a:rPr lang="en-US" smtClean="0"/>
              <a:t>function application associates to the left</a:t>
            </a:r>
          </a:p>
          <a:p>
            <a:pPr lvl="1" eaLnBrk="1" hangingPunct="1">
              <a:buFontTx/>
              <a:buNone/>
            </a:pPr>
            <a:r>
              <a:rPr lang="en-US" smtClean="0"/>
              <a:t>	incby 3 4 </a:t>
            </a:r>
          </a:p>
          <a:p>
            <a:pPr lvl="1" eaLnBrk="1" hangingPunct="1">
              <a:buFontTx/>
              <a:buNone/>
            </a:pPr>
            <a:r>
              <a:rPr lang="en-US" smtClean="0"/>
              <a:t>= (incby 3)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02139-ADCF-40CB-8F31-F7B133A36EE1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first [] = []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| first x::xs = [x];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15802-2901-4FD7-A46F-0F76B7BAB871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fun first [] = []</a:t>
            </a:r>
            <a:br>
              <a:rPr lang="en-US" dirty="0" smtClean="0">
                <a:solidFill>
                  <a:srgbClr val="0066FF"/>
                </a:solidFill>
              </a:rPr>
            </a:br>
            <a:r>
              <a:rPr lang="en-US" dirty="0" smtClean="0">
                <a:solidFill>
                  <a:srgbClr val="0066FF"/>
                </a:solidFill>
              </a:rPr>
              <a:t>| first x::xs = [x];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stdIn:44.10-44.12 Error: infix operator "::" used without "op" in fun </a:t>
            </a:r>
            <a:r>
              <a:rPr lang="en-US" sz="2000" dirty="0" err="1" smtClean="0">
                <a:solidFill>
                  <a:srgbClr val="FF5050"/>
                </a:solidFill>
              </a:rPr>
              <a:t>dec</a:t>
            </a:r>
            <a:endParaRPr lang="en-US" sz="2000" dirty="0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stdIn:43.5-44.20 Error: clauses don't all have same number of patterns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stdIn:43.5-44.20 Error: data constructor :: used without argument in pattern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stdIn:43.5-44.20 Error: parameter or result constraints of clauses don't agree [</a:t>
            </a:r>
            <a:r>
              <a:rPr lang="en-US" sz="2000" dirty="0" err="1" smtClean="0">
                <a:solidFill>
                  <a:srgbClr val="FF5050"/>
                </a:solidFill>
              </a:rPr>
              <a:t>tycon</a:t>
            </a:r>
            <a:r>
              <a:rPr lang="en-US" sz="2000" dirty="0" smtClean="0">
                <a:solidFill>
                  <a:srgbClr val="FF5050"/>
                </a:solidFill>
              </a:rPr>
              <a:t> mismatch]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  this clause:      'Z * 'Y * 'X -&gt; 'W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  previous clauses:      'V list -&gt; 'W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  in declaration: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    first = (</a:t>
            </a:r>
            <a:r>
              <a:rPr lang="en-US" sz="2000" dirty="0" err="1" smtClean="0">
                <a:solidFill>
                  <a:srgbClr val="FF5050"/>
                </a:solidFill>
              </a:rPr>
              <a:t>fn</a:t>
            </a:r>
            <a:r>
              <a:rPr lang="en-US" sz="2000" dirty="0" smtClean="0">
                <a:solidFill>
                  <a:srgbClr val="FF5050"/>
                </a:solidFill>
              </a:rPr>
              <a:t> nil =&gt; nil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5050"/>
                </a:solidFill>
              </a:rPr>
              <a:t>              | (x,_,</a:t>
            </a:r>
            <a:r>
              <a:rPr lang="en-US" sz="2000" dirty="0" err="1" smtClean="0">
                <a:solidFill>
                  <a:srgbClr val="FF5050"/>
                </a:solidFill>
              </a:rPr>
              <a:t>xs</a:t>
            </a:r>
            <a:r>
              <a:rPr lang="en-US" sz="2000" dirty="0" smtClean="0">
                <a:solidFill>
                  <a:srgbClr val="FF5050"/>
                </a:solidFill>
              </a:rPr>
              <a:t>) =&gt; x :: nil)</a:t>
            </a: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F5478-48B2-4574-BD08-B8612BE27337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first [] = []</a:t>
            </a:r>
            <a:br>
              <a:rPr lang="en-US" sz="2800" smtClean="0">
                <a:solidFill>
                  <a:srgbClr val="0066FF"/>
                </a:solidFill>
              </a:rPr>
            </a:br>
            <a:r>
              <a:rPr lang="en-US" sz="2800" smtClean="0">
                <a:solidFill>
                  <a:srgbClr val="0066FF"/>
                </a:solidFill>
              </a:rPr>
              <a:t>| first x::xs = [x];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..Error…..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Since -&gt; associates to right and function application associates to left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first x::xs is interpreted as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(first x)::xs.  </a:t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C7762-F5D9-40E5-AADE-B8996F5F3ED1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Very, very common mistake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Solution:</a:t>
            </a:r>
            <a:br>
              <a:rPr lang="en-US" smtClean="0"/>
            </a:br>
            <a:r>
              <a:rPr lang="en-US" smtClean="0">
                <a:solidFill>
                  <a:srgbClr val="0066FF"/>
                </a:solidFill>
              </a:rPr>
              <a:t>fun first [] = []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| first </a:t>
            </a:r>
            <a:r>
              <a:rPr lang="en-US" sz="3600" b="1" smtClean="0">
                <a:solidFill>
                  <a:schemeClr val="hlink"/>
                </a:solidFill>
              </a:rPr>
              <a:t>(</a:t>
            </a:r>
            <a:r>
              <a:rPr lang="en-US" smtClean="0">
                <a:solidFill>
                  <a:srgbClr val="0066FF"/>
                </a:solidFill>
              </a:rPr>
              <a:t>x::xs</a:t>
            </a:r>
            <a:r>
              <a:rPr lang="en-US" sz="3600" b="1" smtClean="0">
                <a:solidFill>
                  <a:schemeClr val="hlink"/>
                </a:solidFill>
              </a:rPr>
              <a:t>)</a:t>
            </a:r>
            <a:r>
              <a:rPr lang="en-US" smtClean="0">
                <a:solidFill>
                  <a:srgbClr val="0066FF"/>
                </a:solidFill>
              </a:rPr>
              <a:t> = [x];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C38A8-2EFD-4FDD-BEE4-D49B47926B4A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Solution:</a:t>
            </a:r>
            <a:br>
              <a:rPr lang="en-US" smtClean="0"/>
            </a:br>
            <a:r>
              <a:rPr lang="en-US" smtClean="0">
                <a:solidFill>
                  <a:srgbClr val="0066FF"/>
                </a:solidFill>
              </a:rPr>
              <a:t>fun first [] = []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    | first (x::xs) = [x];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first = fn : 'a list -&gt; 'a list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1D24B-EE75-48AC-B5D6-F74220FD5B47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Define a function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take j arglist 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/>
            <a:r>
              <a:rPr lang="en-US" smtClean="0"/>
              <a:t>a list containing the first j elements of list arglist</a:t>
            </a:r>
          </a:p>
          <a:p>
            <a:pPr eaLnBrk="1" hangingPunct="1"/>
            <a:r>
              <a:rPr lang="en-US" smtClean="0"/>
              <a:t>If the length of arglist is less than j, it returns arglist.  </a:t>
            </a:r>
          </a:p>
          <a:p>
            <a:pPr eaLnBrk="1" hangingPunct="1"/>
            <a:r>
              <a:rPr lang="en-US" smtClean="0"/>
              <a:t>If j</a:t>
            </a:r>
            <a:r>
              <a:rPr lang="en-US" smtClean="0">
                <a:cs typeface="Arial" charset="0"/>
              </a:rPr>
              <a:t>≤0, return []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E1A47-DE6F-4685-812A-1A78E2D6F92E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take j [] = []</a:t>
            </a:r>
            <a:br>
              <a:rPr lang="en-US" smtClean="0">
                <a:solidFill>
                  <a:srgbClr val="0066FF"/>
                </a:solidFill>
              </a:rPr>
            </a:br>
            <a:r>
              <a:rPr lang="en-US" smtClean="0">
                <a:solidFill>
                  <a:srgbClr val="0066FF"/>
                </a:solidFill>
              </a:rPr>
              <a:t> | take j (x::xs) =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if j&gt;0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then x::( take (j-1) xs 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else [];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take = fn: int -&gt; 'a list -&gt; 'a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B52F5-3E37-47B7-8A78-64C310032F14}" type="slidenum">
              <a:rPr lang="en-US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ML is  functional programming language:</a:t>
            </a:r>
          </a:p>
          <a:p>
            <a:pPr eaLnBrk="1" hangingPunct="1"/>
            <a:r>
              <a:rPr lang="en-US" sz="2800" smtClean="0"/>
              <a:t>programs are functions (functions have types)</a:t>
            </a:r>
          </a:p>
          <a:p>
            <a:pPr eaLnBrk="1" hangingPunct="1"/>
            <a:r>
              <a:rPr lang="en-US" sz="2800" smtClean="0"/>
              <a:t>running a program is evaluating an expression</a:t>
            </a:r>
          </a:p>
          <a:p>
            <a:pPr eaLnBrk="1" hangingPunct="1"/>
            <a:r>
              <a:rPr lang="en-US" sz="2800" smtClean="0"/>
              <a:t>variables are like variables as in mathematics</a:t>
            </a:r>
          </a:p>
          <a:p>
            <a:pPr lvl="1" eaLnBrk="1" hangingPunct="1"/>
            <a:r>
              <a:rPr lang="en-US" sz="2400" smtClean="0"/>
              <a:t>no assignment statement in a pure functional language (although ML is not pure)</a:t>
            </a:r>
            <a:endParaRPr lang="en-US" sz="2400" smtClean="0">
              <a:solidFill>
                <a:srgbClr val="0066FF"/>
              </a:solidFill>
            </a:endParaRPr>
          </a:p>
          <a:p>
            <a:pPr lvl="1" eaLnBrk="1" hangingPunct="1"/>
            <a:r>
              <a:rPr lang="en-US" sz="2400" smtClean="0"/>
              <a:t>no side effects in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6397E-B5DD-4941-8049-8A61AC972F5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functions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take 2 [1,2,3,4,5];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[1,2]: int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70495-F42D-48FB-B141-DC5151DDC732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define a function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drop j arglist</a:t>
            </a:r>
            <a:r>
              <a:rPr lang="en-US" smtClean="0"/>
              <a:t> 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is the list that contains all but the first j elements of arglist</a:t>
            </a:r>
          </a:p>
          <a:p>
            <a:pPr eaLnBrk="1" hangingPunct="1"/>
            <a:r>
              <a:rPr lang="en-US" smtClean="0"/>
              <a:t>if length of arglist </a:t>
            </a:r>
            <a:r>
              <a:rPr lang="en-US" smtClean="0">
                <a:cs typeface="Arial" charset="0"/>
              </a:rPr>
              <a:t>≤0 j the </a:t>
            </a:r>
            <a:r>
              <a:rPr lang="en-US" smtClean="0"/>
              <a:t>result is []</a:t>
            </a:r>
          </a:p>
          <a:p>
            <a:pPr eaLnBrk="1" hangingPunct="1"/>
            <a:r>
              <a:rPr lang="en-US" smtClean="0"/>
              <a:t>if j</a:t>
            </a:r>
            <a:r>
              <a:rPr lang="en-US" smtClean="0">
                <a:cs typeface="Arial" charset="0"/>
              </a:rPr>
              <a:t>≤0 then result is arglist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2BEAB-38A3-4EC1-82C9-CBD42974B324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drop j [] = []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drop j (x::xs) = if (j&gt;0) then drop (j-1) xs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                           else x::xs;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drop = fn : int -&gt; ‘a list -&gt; ‘a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D117C-30DD-44BF-92A2-DCA1CB1E7837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drop 1 ["zero", "one", "two"];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[ "one", "two" ] : string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DA215-A5FA-432E-A69D-6EADF1960C04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zip ([],[]) = []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| zip (x::xs, y::ys) = (x,y) :: zip (xs,ys);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What is the type????</a:t>
            </a:r>
          </a:p>
          <a:p>
            <a:pPr eaLnBrk="1" hangingPunct="1">
              <a:buFontTx/>
              <a:buNone/>
            </a:pPr>
            <a:r>
              <a:rPr lang="en-US" smtClean="0"/>
              <a:t>What does it do????</a:t>
            </a:r>
          </a:p>
          <a:p>
            <a:pPr eaLnBrk="1" hangingPunct="1">
              <a:buFontTx/>
              <a:buNone/>
            </a:pPr>
            <a:r>
              <a:rPr lang="en-US" smtClean="0"/>
              <a:t>What warning would we get???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8044A-9352-4352-8A91-872CB2263A4A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zip ([],[]) = []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| zip (x::xs, y::ys) = (x,y) :: zip (xs,ys);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zip = fn : 'a list * 'b list -&gt; ('a * 'b)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Zip converts a pair of lists to list of pairs of corresponding elements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66FF"/>
                </a:solidFill>
              </a:rPr>
              <a:t>nonexhaustive match warning</a:t>
            </a:r>
            <a:r>
              <a:rPr lang="en-US" sz="2800" smtClean="0"/>
              <a:t>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 case given for case when only one of the lists is empty.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Will get a runtime error if the lists are not the same length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24E04-B58E-4B37-B0F5-CC6169248A24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zip ([1,2,3],["one", "two", "three"]);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[(1,"one"),(2,"two"),(3, "three")]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7168E-F9B1-441A-9B51-7E390EECD551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foldl f e [] = 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foldl f e (x::xs) = foldl f  (f(x,e)) xs;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What is the type of foldl???</a:t>
            </a:r>
          </a:p>
          <a:p>
            <a:pPr eaLnBrk="1" hangingPunct="1">
              <a:buFontTx/>
              <a:buNone/>
            </a:pPr>
            <a:r>
              <a:rPr lang="en-US" smtClean="0"/>
              <a:t>What does it do???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9CF8C-6F43-4180-A88D-CE90DDBBEC84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</a:rPr>
              <a:t>  list</a:t>
            </a:r>
            <a:r>
              <a:rPr lang="en-US" smtClean="0">
                <a:solidFill>
                  <a:srgbClr val="0066FF"/>
                </a:solidFill>
              </a:rPr>
              <a:t>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foldl    f     e         []     =      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foldl f e (x::xs) = foldl f  (f(x,e)) xs;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FF5050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88CC8-9021-46FC-BBC2-C4C7438D858A}" type="slidenum">
              <a:rPr lang="en-US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</a:rPr>
              <a:t>  list</a:t>
            </a:r>
            <a:r>
              <a:rPr lang="en-US" smtClean="0">
                <a:solidFill>
                  <a:srgbClr val="0066FF"/>
                </a:solidFill>
              </a:rPr>
              <a:t>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foldl    f     e         []     =      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foldl f e (x::xs) = foldl f  (f(x,e)) xs;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x: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FF5050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A15EA-0B16-416D-A04B-6D0855CB5B32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000" smtClean="0">
                <a:solidFill>
                  <a:srgbClr val="0066FF"/>
                </a:solidFill>
              </a:rPr>
              <a:t>val  z = 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4000" smtClean="0">
                <a:solidFill>
                  <a:srgbClr val="FF5050"/>
                </a:solidFill>
              </a:rPr>
              <a:t>val  z = 3: int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400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66FF"/>
                </a:solidFill>
              </a:rPr>
              <a:t>val</a:t>
            </a:r>
            <a:r>
              <a:rPr lang="en-US" sz="2800" smtClean="0"/>
              <a:t> is the keyword to declare a new variable and bind it to a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66FF"/>
                </a:solidFill>
              </a:rPr>
              <a:t>;</a:t>
            </a:r>
            <a:r>
              <a:rPr lang="en-US" sz="2800" smtClean="0"/>
              <a:t> tells interpreter to elaborate, compile, evaluate and print results</a:t>
            </a:r>
            <a:br>
              <a:rPr lang="en-US" sz="2800" smtClean="0"/>
            </a:br>
            <a:r>
              <a:rPr lang="en-US" sz="2800" smtClean="0"/>
              <a:t> (allows typing on multiple lines)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blue lines are entered by the programmer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red lines are the response by SML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DD9F-9497-4484-896F-D7EC9009412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</a:rPr>
              <a:t>  list</a:t>
            </a:r>
            <a:r>
              <a:rPr lang="en-US" smtClean="0">
                <a:solidFill>
                  <a:srgbClr val="0066FF"/>
                </a:solidFill>
              </a:rPr>
              <a:t>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foldl    f     e         []     =      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foldl f e (x::xs) = foldl f  (f(x,e)) xs;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x: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xs: 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FF5050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A1DE5-BD2F-4788-B412-BF5CD5734636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</a:rPr>
              <a:t>  list</a:t>
            </a:r>
            <a:r>
              <a:rPr lang="en-US" smtClean="0">
                <a:solidFill>
                  <a:srgbClr val="0066FF"/>
                </a:solidFill>
              </a:rPr>
              <a:t>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foldl    f     e         []     =     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foldl f e (x::xs) = foldl f  (f(x,e)) xs;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x: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xs: 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f is a function applied to a pair (x,e) that has to return something the same type as e thus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f: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and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=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*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FF5050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8DF76C-037D-4C87-BA51-7801F4ECB2ED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</a:rPr>
              <a:t>  list</a:t>
            </a:r>
            <a:r>
              <a:rPr lang="en-US" smtClean="0">
                <a:solidFill>
                  <a:srgbClr val="0066FF"/>
                </a:solidFill>
              </a:rPr>
              <a:t>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foldl    f     e         []     =      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foldl f e (x::xs) = foldl f  (f(x,e)) xs;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x: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xs: 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f: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and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=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*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Thus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foldl 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: (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*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)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2800" smtClean="0">
              <a:solidFill>
                <a:srgbClr val="FF5050"/>
              </a:solidFill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7F297-31C4-432C-A24F-F250646F48D6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 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</a:rPr>
              <a:t>  list</a:t>
            </a:r>
            <a:r>
              <a:rPr lang="en-US" smtClean="0">
                <a:solidFill>
                  <a:srgbClr val="0066FF"/>
                </a:solidFill>
              </a:rPr>
              <a:t>         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foldl    f     e         []     =      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foldl f e (x::xs) = foldl f  (f(x,e)) xs;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x: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xs: 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f: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and 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α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=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*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CC66"/>
                </a:solidFill>
                <a:cs typeface="Arial" charset="0"/>
              </a:rPr>
              <a:t>Thus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  <a:cs typeface="Arial" charset="0"/>
              </a:rPr>
              <a:t>foldl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: (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*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)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γ</a:t>
            </a:r>
            <a:r>
              <a:rPr lang="en-US" smtClean="0">
                <a:solidFill>
                  <a:srgbClr val="00CC66"/>
                </a:solidFill>
                <a:cs typeface="Arial" charset="0"/>
              </a:rPr>
              <a:t> list -&gt; </a:t>
            </a:r>
            <a:r>
              <a:rPr lang="el-GR" smtClean="0">
                <a:solidFill>
                  <a:srgbClr val="00CC66"/>
                </a:solidFill>
                <a:cs typeface="Arial" charset="0"/>
              </a:rPr>
              <a:t>β</a:t>
            </a:r>
            <a:endParaRPr lang="en-US" smtClean="0">
              <a:solidFill>
                <a:srgbClr val="00CC66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  <a:cs typeface="Arial" charset="0"/>
              </a:rPr>
              <a:t>val foldl = fn: ('a * 'b -&gt; 'b ) -&gt; 'b -&gt; 'a list -&gt; 'b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174DA-5702-4504-8967-7B57F4ECB5EB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foldl f e [] = e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foldl f e (x::xs) = foldl f  (f(x,e)) xs;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  <a:cs typeface="Arial" charset="0"/>
              </a:rPr>
              <a:t>val foldl = fn: ('a * 'b -&gt; 'b )-&gt; 'b -&gt; 'a list -&gt; 'b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What does foldl do???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6710F-9F73-4B96-B0A1-F6469EB96123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Remark:  can convert any infix operator defined in ML such as + to a function that takes a pair by preceding it with op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Thus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op + : (int * int) -&gt; int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op + (2,3);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val it = 5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foldl op+ 0 [1,2,3]; 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is (3+(2+ (1 + 0)))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B0F1F-7521-4522-BD8D-48E31F888CBF}" type="slidenum">
              <a:rPr lang="en-US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Evaluate: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fun foldl f e [] = e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| foldl f e (x::xs) = foldl f  (f(x,e)) xs;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foldl op+ 0 [1,2,3]</a:t>
            </a:r>
          </a:p>
          <a:p>
            <a:pPr eaLnBrk="1" hangingPunct="1">
              <a:buFontTx/>
              <a:buNone/>
            </a:pPr>
            <a:r>
              <a:rPr lang="en-US" sz="2800" smtClean="0"/>
              <a:t>= foldl op+ (op+(1,0)) [2,3]</a:t>
            </a:r>
          </a:p>
          <a:p>
            <a:pPr eaLnBrk="1" hangingPunct="1">
              <a:buFontTx/>
              <a:buNone/>
            </a:pPr>
            <a:r>
              <a:rPr lang="en-US" sz="2800" smtClean="0"/>
              <a:t>= foldl op+  1 [2,3]</a:t>
            </a:r>
          </a:p>
          <a:p>
            <a:pPr eaLnBrk="1" hangingPunct="1">
              <a:buFontTx/>
              <a:buNone/>
            </a:pPr>
            <a:r>
              <a:rPr lang="en-US" sz="2800" smtClean="0"/>
              <a:t>= foldl op+ (op+(2,1)) [3]</a:t>
            </a:r>
          </a:p>
          <a:p>
            <a:pPr eaLnBrk="1" hangingPunct="1">
              <a:buFontTx/>
              <a:buNone/>
            </a:pPr>
            <a:r>
              <a:rPr lang="en-US" sz="2800" smtClean="0"/>
              <a:t>= foldl op+ 3 [3]</a:t>
            </a:r>
          </a:p>
          <a:p>
            <a:pPr eaLnBrk="1" hangingPunct="1">
              <a:buFontTx/>
              <a:buNone/>
            </a:pPr>
            <a:r>
              <a:rPr lang="en-US" sz="2800" smtClean="0"/>
              <a:t>= foldl op+ (op+(3,3)) []</a:t>
            </a:r>
          </a:p>
          <a:p>
            <a:pPr eaLnBrk="1" hangingPunct="1">
              <a:buFontTx/>
              <a:buNone/>
            </a:pPr>
            <a:r>
              <a:rPr lang="en-US" sz="2800" smtClean="0"/>
              <a:t>= foldl op+ 6 []</a:t>
            </a:r>
          </a:p>
          <a:p>
            <a:pPr eaLnBrk="1" hangingPunct="1">
              <a:buFontTx/>
              <a:buNone/>
            </a:pPr>
            <a:r>
              <a:rPr lang="en-US" sz="2800" smtClean="0"/>
              <a:t>=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EAEAC-929E-424B-B19E-F749BFFE12E5}" type="slidenum">
              <a:rPr lang="en-US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foldl op+ 0 [1,2,3];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6: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foldl op+ 0.0 [ 1.4,   3.4,  2.1 ];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6.9 : real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foldl op* 1;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fn int list -&gt;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it [2,3,4];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24: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EA367-2BDC-46C2-B9D9-9B448DF8E032}" type="slidenum">
              <a:rPr lang="en-US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66FF"/>
                </a:solidFill>
              </a:rPr>
              <a:t>foldl</a:t>
            </a:r>
            <a:r>
              <a:rPr lang="en-US" dirty="0" smtClean="0">
                <a:solidFill>
                  <a:srgbClr val="0066FF"/>
                </a:solidFill>
              </a:rPr>
              <a:t> op:: [] [1,2,3] ;</a:t>
            </a:r>
            <a:r>
              <a:rPr lang="en-US" dirty="0" smtClean="0"/>
              <a:t>  (*reverse a list*)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FF5050"/>
                </a:solidFill>
              </a:rPr>
              <a:t>val</a:t>
            </a:r>
            <a:r>
              <a:rPr lang="en-US" dirty="0" smtClean="0">
                <a:solidFill>
                  <a:srgbClr val="FF5050"/>
                </a:solidFill>
              </a:rPr>
              <a:t> it = [3,2,1] : </a:t>
            </a:r>
            <a:r>
              <a:rPr lang="en-US" dirty="0" err="1" smtClean="0">
                <a:solidFill>
                  <a:srgbClr val="FF5050"/>
                </a:solidFill>
              </a:rPr>
              <a:t>int</a:t>
            </a:r>
            <a:r>
              <a:rPr lang="en-US" dirty="0" smtClean="0">
                <a:solidFill>
                  <a:srgbClr val="FF5050"/>
                </a:solidFill>
              </a:rPr>
              <a:t> list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/>
              <a:t>This is an example where the two arguments of the operator have different types:  </a:t>
            </a:r>
            <a:r>
              <a:rPr lang="en-US" dirty="0" err="1" smtClean="0"/>
              <a:t>int</a:t>
            </a:r>
            <a:r>
              <a:rPr lang="en-US" dirty="0" smtClean="0"/>
              <a:t> and </a:t>
            </a:r>
            <a:r>
              <a:rPr lang="en-US" dirty="0" err="1" smtClean="0"/>
              <a:t>int</a:t>
            </a:r>
            <a:r>
              <a:rPr lang="en-US" dirty="0" smtClean="0"/>
              <a:t> list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AF723-BB83-4AF2-92FD-A25196DEFED4}" type="slidenum">
              <a:rPr lang="en-US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@ is a built-in infix operator to append one list to another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infixr 5 @; 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( [] @ ys) = ys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 | ((x::xs) @ ys = x:: (xs @ ys);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infix 5 @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/>
              <a:t>The infixr declaration declares @ to be a right associative  infix operator with precedence level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CD366-B12C-41EF-8DC9-AC4F3A075DB8}" type="slidenum">
              <a:rPr lang="en-US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val  z = 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z = 3: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z;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3:int</a:t>
            </a:r>
            <a:r>
              <a:rPr lang="en-US" smtClean="0"/>
              <a:t>  (result of evaluating z wasn’t bound to anything, ml binds it to “it”)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it;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3:int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val y = z + 1;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y = 4: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4: int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32CB3-7966-4FD2-B38A-8E1D3248ED74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Reversing a list again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rev1 [] = []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   |rev1 (x::xs)  = (rev1 xs) @ [x];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rev1 = fn : 'a list -&gt; 'a list</a:t>
            </a:r>
          </a:p>
          <a:p>
            <a:pPr eaLnBrk="1" hangingPunct="1"/>
            <a:endParaRPr lang="en-US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DCD27-3E50-4AAB-BB63-EA582387B5FB}" type="slidenum">
              <a:rPr lang="en-US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rev1 [1,2,3]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=(rev1 [2,3]) @ [1]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=((rev1 [3]) @ [2]) @ [1]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 (((rev1 []) @ [3]) @ [2]) @ [1]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 (([] @ [3]) @ [2]) @ [1]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 ([3] @ [2]) @ [1]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 ( 3 :: ([] @ [2])) @ [1]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 (3 :: [2]) @ [1]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 3 :: ([2] @ [1])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 3 :: (2:: ([] @ [1])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 3::2::1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number of steps proportional to n</a:t>
            </a:r>
            <a:r>
              <a:rPr lang="en-US" sz="2400" baseline="30000" smtClean="0"/>
              <a:t>2</a:t>
            </a:r>
            <a:r>
              <a:rPr lang="en-US" sz="2400" smtClean="0"/>
              <a:t> for list of length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B5D84-A56B-404C-9FE2-94EAE2802EBC}" type="slidenum">
              <a:rPr lang="en-US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Reversing a list using an </a:t>
            </a:r>
            <a:r>
              <a:rPr lang="en-US" dirty="0" smtClean="0">
                <a:solidFill>
                  <a:schemeClr val="accent2"/>
                </a:solidFill>
              </a:rPr>
              <a:t>accumulating parameter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Repeatedly move elements from one list to another.  </a:t>
            </a:r>
          </a:p>
          <a:p>
            <a:pPr eaLnBrk="1" hangingPunct="1"/>
            <a:r>
              <a:rPr lang="en-US" dirty="0" smtClean="0"/>
              <a:t>The function takes two arguments</a:t>
            </a:r>
          </a:p>
          <a:p>
            <a:pPr lvl="1" eaLnBrk="1" hangingPunct="1"/>
            <a:r>
              <a:rPr lang="en-US" sz="2400" dirty="0" smtClean="0"/>
              <a:t>the part of the list yet to be processed.</a:t>
            </a:r>
          </a:p>
          <a:p>
            <a:pPr lvl="1"/>
            <a:r>
              <a:rPr lang="en-US" sz="2400" dirty="0"/>
              <a:t>the result so far</a:t>
            </a:r>
          </a:p>
          <a:p>
            <a:pPr marL="393192" lvl="1" indent="0" eaLnBrk="1" hangingPunct="1">
              <a:buNone/>
            </a:pPr>
            <a:endParaRPr lang="en-US" sz="3200" dirty="0" smtClean="0"/>
          </a:p>
          <a:p>
            <a:pPr lvl="1" eaLnBrk="1" hangingPunct="1">
              <a:buFontTx/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70E86-2E57-4FFC-8073-55C388BF44E6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fun  rev2 ( [], (</a:t>
            </a:r>
            <a:r>
              <a:rPr lang="en-US" dirty="0" err="1" smtClean="0">
                <a:solidFill>
                  <a:srgbClr val="0066FF"/>
                </a:solidFill>
              </a:rPr>
              <a:t>y:'a</a:t>
            </a:r>
            <a:r>
              <a:rPr lang="en-US" dirty="0" smtClean="0">
                <a:solidFill>
                  <a:srgbClr val="0066FF"/>
                </a:solidFill>
              </a:rPr>
              <a:t> list) ) = (  ([]:'a list),  y  )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| rev2 (  (x::</a:t>
            </a:r>
            <a:r>
              <a:rPr lang="en-US" dirty="0" err="1" smtClean="0">
                <a:solidFill>
                  <a:srgbClr val="0066FF"/>
                </a:solidFill>
              </a:rPr>
              <a:t>xs</a:t>
            </a:r>
            <a:r>
              <a:rPr lang="en-US" dirty="0" smtClean="0">
                <a:solidFill>
                  <a:srgbClr val="0066FF"/>
                </a:solidFill>
              </a:rPr>
              <a:t>),  y  ) = rev2(  </a:t>
            </a:r>
            <a:r>
              <a:rPr lang="en-US" dirty="0" err="1" smtClean="0">
                <a:solidFill>
                  <a:srgbClr val="0066FF"/>
                </a:solidFill>
              </a:rPr>
              <a:t>xs</a:t>
            </a:r>
            <a:r>
              <a:rPr lang="en-US" dirty="0" smtClean="0">
                <a:solidFill>
                  <a:srgbClr val="0066FF"/>
                </a:solidFill>
              </a:rPr>
              <a:t>,   x::y   );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FF5050"/>
                </a:solidFill>
              </a:rPr>
              <a:t>val</a:t>
            </a:r>
            <a:r>
              <a:rPr lang="en-US" dirty="0" smtClean="0">
                <a:solidFill>
                  <a:srgbClr val="FF5050"/>
                </a:solidFill>
              </a:rPr>
              <a:t> rev2 = </a:t>
            </a:r>
            <a:r>
              <a:rPr lang="en-US" dirty="0" err="1" smtClean="0">
                <a:solidFill>
                  <a:srgbClr val="FF5050"/>
                </a:solidFill>
              </a:rPr>
              <a:t>fn</a:t>
            </a:r>
            <a:r>
              <a:rPr lang="en-US" dirty="0" smtClean="0">
                <a:solidFill>
                  <a:srgbClr val="FF5050"/>
                </a:solidFill>
              </a:rPr>
              <a:t> : 'a list * 'a list -&gt; 'a list * 'a list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We needed to explicitly give the type because the type checking algorithm had trouble dealing with the types of the empty lists.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6AD94-2BDB-4121-A522-D880FC2A2BF1}" type="slidenum">
              <a:rPr lang="en-US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Wrap rev2 with a function that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takes a single list as a function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invokes rev2 with the empty list.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This version is linear.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0066FF"/>
                </a:solidFill>
              </a:rPr>
              <a:t>fun rev x = let </a:t>
            </a:r>
            <a:r>
              <a:rPr lang="en-US" sz="2800" dirty="0" err="1" smtClean="0">
                <a:solidFill>
                  <a:srgbClr val="0066FF"/>
                </a:solidFill>
              </a:rPr>
              <a:t>val</a:t>
            </a:r>
            <a:r>
              <a:rPr lang="en-US" sz="2800" dirty="0" smtClean="0">
                <a:solidFill>
                  <a:srgbClr val="0066FF"/>
                </a:solidFill>
              </a:rPr>
              <a:t> (</a:t>
            </a:r>
            <a:r>
              <a:rPr lang="en-US" sz="2800" dirty="0" err="1" smtClean="0">
                <a:solidFill>
                  <a:srgbClr val="0066FF"/>
                </a:solidFill>
              </a:rPr>
              <a:t>a,b</a:t>
            </a:r>
            <a:r>
              <a:rPr lang="en-US" sz="2800" dirty="0" smtClean="0">
                <a:solidFill>
                  <a:srgbClr val="0066FF"/>
                </a:solidFill>
              </a:rPr>
              <a:t>) = rev2 (x,[]) in b end;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>
                <a:solidFill>
                  <a:srgbClr val="FF5050"/>
                </a:solidFill>
              </a:rPr>
              <a:t>val</a:t>
            </a:r>
            <a:r>
              <a:rPr lang="en-US" sz="2800" dirty="0" smtClean="0">
                <a:solidFill>
                  <a:srgbClr val="FF5050"/>
                </a:solidFill>
              </a:rPr>
              <a:t> rev = </a:t>
            </a:r>
            <a:r>
              <a:rPr lang="en-US" sz="2800" dirty="0" err="1" smtClean="0">
                <a:solidFill>
                  <a:srgbClr val="FF5050"/>
                </a:solidFill>
              </a:rPr>
              <a:t>fn</a:t>
            </a:r>
            <a:r>
              <a:rPr lang="en-US" sz="2800" dirty="0" smtClean="0">
                <a:solidFill>
                  <a:srgbClr val="FF5050"/>
                </a:solidFill>
              </a:rPr>
              <a:t> : ‘a list -&gt; ‘a list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This function is built-in to ML.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We went through this because accumulating parameter is a useful programming technique to get a linear algorithm for a problem where the naïve solution is quadratic.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F8FCD-23B0-479F-A7D2-D45F55B1B036}" type="slidenum">
              <a:rPr lang="en-US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Let expression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66FF"/>
                </a:solidFill>
              </a:rPr>
              <a:t>let</a:t>
            </a:r>
            <a:r>
              <a:rPr lang="en-US" sz="3600" dirty="0" smtClean="0"/>
              <a:t> </a:t>
            </a:r>
            <a:r>
              <a:rPr lang="en-US" sz="3600" dirty="0" err="1" smtClean="0"/>
              <a:t>val</a:t>
            </a:r>
            <a:r>
              <a:rPr lang="en-US" sz="3600" dirty="0" smtClean="0"/>
              <a:t> x </a:t>
            </a:r>
            <a:r>
              <a:rPr lang="en-US" sz="3600" dirty="0" smtClean="0">
                <a:solidFill>
                  <a:srgbClr val="0066FF"/>
                </a:solidFill>
              </a:rPr>
              <a:t>=</a:t>
            </a:r>
            <a:r>
              <a:rPr lang="en-US" sz="3600" dirty="0" smtClean="0"/>
              <a:t> expr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FF"/>
                </a:solidFill>
              </a:rPr>
              <a:t>in</a:t>
            </a:r>
            <a:r>
              <a:rPr lang="en-US" sz="3600" dirty="0" smtClean="0"/>
              <a:t> expr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66FF"/>
                </a:solidFill>
              </a:rPr>
              <a:t>end;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4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value of the entire let expr is the value of expr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val</a:t>
            </a:r>
            <a:r>
              <a:rPr lang="en-US" dirty="0" smtClean="0"/>
              <a:t> keyword (as before) introduces a new variable x that binds value of expr</a:t>
            </a:r>
            <a:r>
              <a:rPr lang="en-US" baseline="-25000" dirty="0" smtClean="0"/>
              <a:t>1 </a:t>
            </a:r>
            <a:r>
              <a:rPr lang="en-US" dirty="0" smtClean="0"/>
              <a:t>to 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binding is local to the let expr.</a:t>
            </a:r>
            <a:endParaRPr lang="en-US" baseline="-25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AD5E7-1166-4226-B60C-8134D5731938}" type="slidenum">
              <a:rPr lang="en-US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aseline="-25000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let  val x = 1 in x+2 end;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it = 3 : int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66FF"/>
                </a:solidFill>
              </a:rPr>
              <a:t>fun rev x = let val (a,b) = rev2 (x,[]) in b end;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val rev = fn : 'a list -&gt; 'a list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BDBD1-0B4F-4FD6-A89F-575A4CDE6A0B}" type="slidenum">
              <a:rPr lang="en-US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fun </a:t>
            </a:r>
            <a:r>
              <a:rPr lang="en-US" dirty="0" err="1" smtClean="0">
                <a:solidFill>
                  <a:srgbClr val="0066FF"/>
                </a:solidFill>
              </a:rPr>
              <a:t>foldr</a:t>
            </a:r>
            <a:r>
              <a:rPr lang="en-US" dirty="0" smtClean="0">
                <a:solidFill>
                  <a:srgbClr val="0066FF"/>
                </a:solidFill>
              </a:rPr>
              <a:t> f e [] = e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 |</a:t>
            </a:r>
            <a:r>
              <a:rPr lang="en-US" dirty="0" err="1" smtClean="0">
                <a:solidFill>
                  <a:srgbClr val="0066FF"/>
                </a:solidFill>
              </a:rPr>
              <a:t>foldr</a:t>
            </a:r>
            <a:r>
              <a:rPr lang="en-US" dirty="0" smtClean="0">
                <a:solidFill>
                  <a:srgbClr val="0066FF"/>
                </a:solidFill>
              </a:rPr>
              <a:t> f e (x::</a:t>
            </a:r>
            <a:r>
              <a:rPr lang="en-US" dirty="0" err="1" smtClean="0">
                <a:solidFill>
                  <a:srgbClr val="0066FF"/>
                </a:solidFill>
              </a:rPr>
              <a:t>xs</a:t>
            </a:r>
            <a:r>
              <a:rPr lang="en-US" dirty="0" smtClean="0">
                <a:solidFill>
                  <a:srgbClr val="0066FF"/>
                </a:solidFill>
              </a:rPr>
              <a:t>) = f( x, </a:t>
            </a:r>
            <a:r>
              <a:rPr lang="en-US" dirty="0" err="1" smtClean="0">
                <a:solidFill>
                  <a:srgbClr val="0066FF"/>
                </a:solidFill>
              </a:rPr>
              <a:t>foldr</a:t>
            </a:r>
            <a:r>
              <a:rPr lang="en-US" dirty="0" smtClean="0">
                <a:solidFill>
                  <a:srgbClr val="0066FF"/>
                </a:solidFill>
              </a:rPr>
              <a:t> f e </a:t>
            </a:r>
            <a:r>
              <a:rPr lang="en-US" dirty="0" err="1" smtClean="0">
                <a:solidFill>
                  <a:srgbClr val="0066FF"/>
                </a:solidFill>
              </a:rPr>
              <a:t>xs</a:t>
            </a:r>
            <a:r>
              <a:rPr lang="en-US" dirty="0" smtClean="0">
                <a:solidFill>
                  <a:srgbClr val="0066FF"/>
                </a:solidFill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400" dirty="0" err="1" smtClean="0">
                <a:solidFill>
                  <a:srgbClr val="FF5050"/>
                </a:solidFill>
              </a:rPr>
              <a:t>val</a:t>
            </a:r>
            <a:r>
              <a:rPr lang="en-US" sz="2400" dirty="0" smtClean="0">
                <a:solidFill>
                  <a:srgbClr val="FF5050"/>
                </a:solidFill>
              </a:rPr>
              <a:t> </a:t>
            </a:r>
            <a:r>
              <a:rPr lang="en-US" sz="2400" dirty="0" err="1" smtClean="0">
                <a:solidFill>
                  <a:srgbClr val="FF5050"/>
                </a:solidFill>
              </a:rPr>
              <a:t>foldr</a:t>
            </a:r>
            <a:r>
              <a:rPr lang="en-US" sz="2400" dirty="0" smtClean="0">
                <a:solidFill>
                  <a:srgbClr val="FF5050"/>
                </a:solidFill>
              </a:rPr>
              <a:t> = </a:t>
            </a:r>
            <a:r>
              <a:rPr lang="en-US" sz="2400" dirty="0" err="1" smtClean="0">
                <a:solidFill>
                  <a:srgbClr val="FF5050"/>
                </a:solidFill>
              </a:rPr>
              <a:t>fn</a:t>
            </a:r>
            <a:r>
              <a:rPr lang="en-US" sz="2400" dirty="0" smtClean="0">
                <a:solidFill>
                  <a:srgbClr val="FF5050"/>
                </a:solidFill>
              </a:rPr>
              <a:t> : ('a * 'b -&gt; 'b) -&gt; 'b -&gt; 'a list -&gt; 'b</a:t>
            </a:r>
          </a:p>
          <a:p>
            <a:pPr eaLnBrk="1" hangingPunct="1">
              <a:buFontTx/>
              <a:buNone/>
            </a:pPr>
            <a:endParaRPr lang="en-US" sz="2800" dirty="0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D6B69-D7CA-470C-BF73-09061B78A4DB}" type="slidenum">
              <a:rPr lang="en-US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Function to indicate if item is in a list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(*declare mem to be an infix operator*)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infix mem;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infix mem</a:t>
            </a:r>
            <a:r>
              <a:rPr lang="en-US" sz="2800" smtClean="0"/>
              <a:t>    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fun (x mem []) = false</a:t>
            </a:r>
          </a:p>
          <a:p>
            <a:pPr eaLnBrk="1" hangingPunct="1">
              <a:buFontTx/>
              <a:buNone/>
            </a:pPr>
            <a:r>
              <a:rPr lang="en-US" sz="2800" smtClean="0">
                <a:solidFill>
                  <a:srgbClr val="0066FF"/>
                </a:solidFill>
              </a:rPr>
              <a:t>     | (x mem (y::ys)) = (x=y) orelse (x mem ys);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mtClean="0"/>
              <a:t>logical conditionals in ML</a:t>
            </a:r>
          </a:p>
          <a:p>
            <a:pPr lvl="1" eaLnBrk="1" hangingPunct="1"/>
            <a:r>
              <a:rPr lang="en-US" sz="3600" smtClean="0">
                <a:solidFill>
                  <a:schemeClr val="accent2"/>
                </a:solidFill>
              </a:rPr>
              <a:t>orelse</a:t>
            </a:r>
            <a:r>
              <a:rPr lang="en-US" sz="3600" smtClean="0"/>
              <a:t> is or</a:t>
            </a:r>
          </a:p>
          <a:p>
            <a:pPr lvl="1" eaLnBrk="1" hangingPunct="1"/>
            <a:r>
              <a:rPr lang="en-US" sz="3600" smtClean="0">
                <a:solidFill>
                  <a:schemeClr val="accent2"/>
                </a:solidFill>
              </a:rPr>
              <a:t>andalso</a:t>
            </a:r>
            <a:r>
              <a:rPr lang="en-US" sz="3600" smtClean="0"/>
              <a:t> is and</a:t>
            </a:r>
          </a:p>
          <a:p>
            <a:pPr eaLnBrk="1" hangingPunct="1">
              <a:buFontTx/>
              <a:buNone/>
            </a:pPr>
            <a:endParaRPr lang="en-US" sz="4000" smtClean="0">
              <a:solidFill>
                <a:srgbClr val="FF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EB0D8-2B80-4BF2-A2A6-1105B3BC9431}" type="slidenum">
              <a:rPr lang="en-US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fun (x mem []) =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     | (x mem (y::</a:t>
            </a:r>
            <a:r>
              <a:rPr lang="en-US" dirty="0" err="1" smtClean="0">
                <a:solidFill>
                  <a:srgbClr val="0066FF"/>
                </a:solidFill>
              </a:rPr>
              <a:t>ys</a:t>
            </a:r>
            <a:r>
              <a:rPr lang="en-US" dirty="0" smtClean="0">
                <a:solidFill>
                  <a:srgbClr val="0066FF"/>
                </a:solidFill>
              </a:rPr>
              <a:t>)) = (x=y) </a:t>
            </a:r>
            <a:r>
              <a:rPr lang="en-US" dirty="0" err="1" smtClean="0">
                <a:solidFill>
                  <a:srgbClr val="0066FF"/>
                </a:solidFill>
              </a:rPr>
              <a:t>orelse</a:t>
            </a:r>
            <a:r>
              <a:rPr lang="en-US" dirty="0" smtClean="0">
                <a:solidFill>
                  <a:srgbClr val="0066FF"/>
                </a:solidFill>
              </a:rPr>
              <a:t> (x mem </a:t>
            </a:r>
            <a:r>
              <a:rPr lang="en-US" dirty="0" err="1" smtClean="0">
                <a:solidFill>
                  <a:srgbClr val="0066FF"/>
                </a:solidFill>
              </a:rPr>
              <a:t>ys</a:t>
            </a:r>
            <a:r>
              <a:rPr lang="en-US" dirty="0" smtClean="0">
                <a:solidFill>
                  <a:srgbClr val="0066FF"/>
                </a:solidFill>
              </a:rPr>
              <a:t>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5050"/>
                </a:solidFill>
              </a:rPr>
              <a:t>…Warning: calling </a:t>
            </a:r>
            <a:r>
              <a:rPr lang="en-US" dirty="0" err="1" smtClean="0">
                <a:solidFill>
                  <a:srgbClr val="FF5050"/>
                </a:solidFill>
              </a:rPr>
              <a:t>polyEqual</a:t>
            </a:r>
            <a:endParaRPr lang="en-US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>
                <a:solidFill>
                  <a:srgbClr val="FF5050"/>
                </a:solidFill>
              </a:rPr>
              <a:t>val</a:t>
            </a:r>
            <a:r>
              <a:rPr lang="en-US" dirty="0" smtClean="0">
                <a:solidFill>
                  <a:srgbClr val="FF5050"/>
                </a:solidFill>
              </a:rPr>
              <a:t> mem = </a:t>
            </a:r>
            <a:r>
              <a:rPr lang="en-US" dirty="0" err="1" smtClean="0">
                <a:solidFill>
                  <a:srgbClr val="FF5050"/>
                </a:solidFill>
              </a:rPr>
              <a:t>fn</a:t>
            </a:r>
            <a:r>
              <a:rPr lang="en-US" dirty="0" smtClean="0">
                <a:solidFill>
                  <a:srgbClr val="FF5050"/>
                </a:solidFill>
              </a:rPr>
              <a:t> : ''a * ''a list -&gt; bool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FF505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mem only works with types that have an equality test defined.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CC66"/>
                </a:solidFill>
              </a:rPr>
              <a:t>constrained polymorphism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ML denotes these as ''a, etc. (rather than 'a)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9875D-AB65-4CD4-920B-2AF8D699103F}" type="slidenum">
              <a:rPr lang="en-US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34355</TotalTime>
  <Words>7707</Words>
  <Application>Microsoft Office PowerPoint</Application>
  <PresentationFormat>On-screen Show (4:3)</PresentationFormat>
  <Paragraphs>1397</Paragraphs>
  <Slides>159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0" baseType="lpstr">
      <vt:lpstr>Concourse</vt:lpstr>
      <vt:lpstr>COP 5556 Programming Language Principles</vt:lpstr>
      <vt:lpstr>SML</vt:lpstr>
      <vt:lpstr>PowerPoint Presentation</vt:lpstr>
      <vt:lpstr>Elements of ML  (incomplete)</vt:lpstr>
      <vt:lpstr>PowerPoint Presentation</vt:lpstr>
      <vt:lpstr>lists</vt:lpstr>
      <vt:lpstr>functions</vt:lpstr>
      <vt:lpstr>PowerPoint Presentation</vt:lpstr>
      <vt:lpstr>PowerPoint Presentation</vt:lpstr>
      <vt:lpstr>PowerPoint Presentation</vt:lpstr>
      <vt:lpstr>PowerPoint Presentation</vt:lpstr>
      <vt:lpstr>Types of functions</vt:lpstr>
      <vt:lpstr>Functions</vt:lpstr>
      <vt:lpstr>PowerPoint Presentation</vt:lpstr>
      <vt:lpstr>Fun keyword</vt:lpstr>
      <vt:lpstr>PowerPoint Presentation</vt:lpstr>
      <vt:lpstr>Pattern Matching </vt:lpstr>
      <vt:lpstr>PowerPoint Presentation</vt:lpstr>
      <vt:lpstr>PowerPoint Presentation</vt:lpstr>
      <vt:lpstr>PowerPoint Presentation</vt:lpstr>
      <vt:lpstr>PowerPoint Presentation</vt:lpstr>
      <vt:lpstr>Pattern matching on lists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Higher order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Curried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Very, very common mistake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CISE DEPT</dc:creator>
  <cp:lastModifiedBy>Beverly Sanders</cp:lastModifiedBy>
  <cp:revision>682</cp:revision>
  <cp:lastPrinted>2015-02-11T15:30:16Z</cp:lastPrinted>
  <dcterms:created xsi:type="dcterms:W3CDTF">2006-09-05T16:54:14Z</dcterms:created>
  <dcterms:modified xsi:type="dcterms:W3CDTF">2017-03-01T14:53:25Z</dcterms:modified>
</cp:coreProperties>
</file>