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38" r:id="rId2"/>
    <p:sldId id="347" r:id="rId3"/>
    <p:sldId id="325" r:id="rId4"/>
    <p:sldId id="326" r:id="rId5"/>
    <p:sldId id="327" r:id="rId6"/>
    <p:sldId id="345" r:id="rId7"/>
    <p:sldId id="34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9" r:id="rId16"/>
    <p:sldId id="340" r:id="rId17"/>
    <p:sldId id="33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</p:sldIdLst>
  <p:sldSz cx="9144000" cy="6858000" type="screen4x3"/>
  <p:notesSz cx="92202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2" autoAdjust="0"/>
    <p:restoredTop sz="86408" autoAdjust="0"/>
  </p:normalViewPr>
  <p:slideViewPr>
    <p:cSldViewPr>
      <p:cViewPr varScale="1">
        <p:scale>
          <a:sx n="52" d="100"/>
          <a:sy n="52" d="100"/>
        </p:scale>
        <p:origin x="5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71243BC-B3E8-476F-90D7-F09B57ED9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75" y="522288"/>
            <a:ext cx="3473450" cy="2605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3300413"/>
            <a:ext cx="7375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7471E29-92A5-4DF8-93C0-90CEB6A7E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7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doc/jucs05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 taken from</a:t>
            </a:r>
          </a:p>
          <a:p>
            <a:r>
              <a:rPr lang="en-US" dirty="0" smtClean="0">
                <a:hlinkClick r:id="rId3"/>
              </a:rPr>
              <a:t>http://www.lua.org/doc/jucs05.pdf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E1E65-D6EE-4DED-BACF-77BDC02B255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E1E65-D6EE-4DED-BACF-77BDC02B255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access faster, arrays use less memory.  If table</a:t>
            </a:r>
            <a:r>
              <a:rPr lang="en-US" baseline="0" dirty="0" smtClean="0"/>
              <a:t> performs as an array, it is as efficient as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E1E65-D6EE-4DED-BACF-77BDC02B255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E1E65-D6EE-4DED-BACF-77BDC02B255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CE1E65-D6EE-4DED-BACF-77BDC02B255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8707A3C-ECA6-48FC-AFAE-84873D5FE5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CB5941-B575-46B9-8E8F-BDEDBE0AA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77BE76-9F38-465E-BD02-ADFD689B5B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AF6A9-6F47-4544-B9F2-DF500EB2D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7C2EE60-E85C-433B-9A4C-297BD3040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AA6DB7-A84D-49EE-B5FB-19FFD674CE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A77720-96A2-4AC2-B36F-9BC284447C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3FA7C2-6044-4410-B30D-1B20E1C12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77B576-A106-4010-B11A-AD4D88795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DD45AF-6CDC-405E-AC91-AD328B2E8B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C75AEB-7778-4357-A0A5-30A5E8D20B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C323240-2145-4C92-8A3E-F544AE6F5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Ho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doc/jucs05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COP5556 Programming Language Principles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606"/>
            <a:ext cx="8077200" cy="172239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mtClean="0"/>
              <a:t>Scripting Languages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z="2800" smtClean="0"/>
              <a:t>Many scripting languages have strong support for manipulating text</a:t>
            </a:r>
          </a:p>
          <a:p>
            <a:pPr lvl="1" eaLnBrk="1" hangingPunct="1"/>
            <a:r>
              <a:rPr lang="en-US" sz="2400" smtClean="0"/>
              <a:t>pattern matching and string manipulation.</a:t>
            </a:r>
          </a:p>
          <a:p>
            <a:pPr lvl="1" eaLnBrk="1" hangingPunct="1"/>
            <a:r>
              <a:rPr lang="en-US" sz="2400" smtClean="0"/>
              <a:t>Usually support (extended) regular expressions. Must be compiled into deterministic or nondeterministic automaton—recall scanner</a:t>
            </a:r>
          </a:p>
          <a:p>
            <a:pPr eaLnBrk="1" hangingPunct="1"/>
            <a:r>
              <a:rPr lang="en-US" sz="2800" smtClean="0"/>
              <a:t>High level data types.  </a:t>
            </a:r>
          </a:p>
          <a:p>
            <a:pPr lvl="1" eaLnBrk="1" hangingPunct="1"/>
            <a:r>
              <a:rPr lang="en-US" sz="2400" smtClean="0"/>
              <a:t>conventional languages usually offer high level data types as library packages.  </a:t>
            </a:r>
          </a:p>
          <a:p>
            <a:pPr lvl="1" eaLnBrk="1" hangingPunct="1"/>
            <a:r>
              <a:rPr lang="en-US" sz="2400" smtClean="0"/>
              <a:t>scripting languages offer language support.  </a:t>
            </a:r>
          </a:p>
          <a:p>
            <a:pPr lvl="2" eaLnBrk="1" hangingPunct="1"/>
            <a:r>
              <a:rPr lang="en-US" sz="2000" smtClean="0"/>
              <a:t>Example:  Hashmaps as a built-in type.  In various languages, these are called maps, dictionaries, hashes, (associative) arrays—but typically implemented using hashtable.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smtClean="0"/>
              <a:t>Much of the “action” today in programming languages is occurring in scripting languages. </a:t>
            </a:r>
          </a:p>
          <a:p>
            <a:pPr lvl="1" eaLnBrk="1" hangingPunct="1"/>
            <a:r>
              <a:rPr lang="en-US" sz="2400" smtClean="0"/>
              <a:t>Many are open source</a:t>
            </a:r>
          </a:p>
          <a:p>
            <a:pPr lvl="1" eaLnBrk="1" hangingPunct="1"/>
            <a:r>
              <a:rPr lang="en-US" sz="2400" smtClean="0"/>
              <a:t>Low investment required</a:t>
            </a:r>
          </a:p>
          <a:p>
            <a:pPr lvl="2" eaLnBrk="1" hangingPunct="1"/>
            <a:r>
              <a:rPr lang="en-US" sz="2000" smtClean="0"/>
              <a:t>It is much easier to design and implement a scripting language than an industrial strength conventional language.  </a:t>
            </a:r>
          </a:p>
          <a:p>
            <a:pPr lvl="2" eaLnBrk="1" hangingPunct="1"/>
            <a:r>
              <a:rPr lang="en-US" sz="2000" smtClean="0"/>
              <a:t>The former could be done by a single person in a year or two, the latter requires a multi-year effort of a large team.</a:t>
            </a:r>
          </a:p>
          <a:p>
            <a:pPr eaLnBrk="1" hangingPunct="1"/>
            <a:r>
              <a:rPr lang="en-US" sz="2800" smtClean="0"/>
              <a:t>Tradeoffs between scripting and systems languages</a:t>
            </a:r>
          </a:p>
          <a:p>
            <a:pPr lvl="1" eaLnBrk="1" hangingPunct="1"/>
            <a:r>
              <a:rPr lang="en-US" sz="2400" smtClean="0"/>
              <a:t>expressiveness and flexibility vs. compile-time safety and performance. </a:t>
            </a:r>
          </a:p>
          <a:p>
            <a:pPr lvl="1" eaLnBrk="1" hangingPunct="1"/>
            <a:r>
              <a:rPr lang="en-US" sz="2400" smtClean="0"/>
              <a:t>These issues will remain a matter of much debate.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3058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Many scripting languages for Java—“compile” to java virtual machine.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Eample:  Groovy  </a:t>
            </a:r>
            <a:r>
              <a:rPr lang="en-US" sz="2000" u="sng" smtClean="0">
                <a:hlinkClick r:id="rId2"/>
              </a:rPr>
              <a:t>http://groovy.codehaus.org/Home</a:t>
            </a:r>
            <a:endParaRPr lang="en-US" sz="2000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u="sng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Compiles straight to Java bytecode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Works cleanly with all existing Java objects and libraries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Closures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Native syntax for Lists and Maps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Regex syntax for scripting with regular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Groovlets for implementing Servlets in simple Groovy scripts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Groovy Beans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Groovy template engines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Categories—add methods to classes with “use” keyword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Ant operator overloading to simplify working with collections and maps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Groovy Consol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Closures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// initiate variables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int x,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x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// create closure and assign it to variable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def c = {n -&gt; n * n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// using C as the identifer for the closure,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//make a call on that closure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y = c.call(x);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// y will equal 4;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Closures appear to be a convenient mechanism for defining something like an inner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Closures may have 1...N arguments, which may be statically typed or untyped. 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Closures always return a value. This may occur via either an explicit </a:t>
            </a:r>
            <a:r>
              <a:rPr lang="en-US" sz="2400" i="1" smtClean="0"/>
              <a:t>return</a:t>
            </a:r>
            <a:r>
              <a:rPr lang="en-US" sz="2400" smtClean="0"/>
              <a:t> statement, or as the value of the last statement in the closure body (e.g. an explicit return statement is optional).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closure may reference any variables defined within its enclosing lexical scope. Any such variable is said to be bound to the closure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variables bound to a closure are available to the closure even when the closure is returned outside of the enclosing scope.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Closures are first class objects in Groovy, and are always derived from the class </a:t>
            </a:r>
            <a:r>
              <a:rPr lang="en-US" i="1" smtClean="0"/>
              <a:t>Closure</a:t>
            </a:r>
            <a:r>
              <a:rPr lang="en-US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Code which uses closures may reference them via untyped variables or variables typed as </a:t>
            </a:r>
            <a:r>
              <a:rPr lang="en-US" i="1" smtClean="0"/>
              <a:t>Closure</a:t>
            </a:r>
            <a:r>
              <a:rPr lang="en-US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body of a closure is not executed until it is explicitly invoked e.g. a closure is not invoked at its definition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closure may be </a:t>
            </a:r>
            <a:r>
              <a:rPr lang="en-US" i="1" smtClean="0"/>
              <a:t>curried</a:t>
            </a:r>
            <a:r>
              <a:rPr lang="en-US" smtClean="0"/>
              <a:t> so that one a copy the closure is made with one or more of its parameters fixed to a constant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smtClean="0"/>
              <a:t>Semantics are “more powerful and subtle than what an inner class offers”</a:t>
            </a:r>
          </a:p>
          <a:p>
            <a:pPr lvl="1" eaLnBrk="1" hangingPunct="1"/>
            <a:r>
              <a:rPr lang="en-US" smtClean="0"/>
              <a:t>They have one implicit method (which is never specified in a closure definition) called doCall() </a:t>
            </a:r>
          </a:p>
          <a:p>
            <a:pPr lvl="1" eaLnBrk="1" hangingPunct="1"/>
            <a:r>
              <a:rPr lang="en-US" smtClean="0"/>
              <a:t>A closure may be invoked via the call() method…. invocation will be translated by Groovy into a call to the Closure's doCall() method.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Syntactic support for maps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def map = [name:"Gromit", likes:"cheese", id:1234]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assert map.get("name") == "Gromit"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assert map.get("id") == 1234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assert map["name"] == "Gromit"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assert map[“id”] == 1234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assert map instanceof java.util.Map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www.lua.org/doc/jucs05.pdf</a:t>
            </a:r>
            <a:endParaRPr lang="en-US" dirty="0" smtClean="0"/>
          </a:p>
          <a:p>
            <a:r>
              <a:rPr lang="en-US" dirty="0" smtClean="0"/>
              <a:t>started in 1993</a:t>
            </a:r>
          </a:p>
          <a:p>
            <a:pPr lvl="1"/>
            <a:r>
              <a:rPr lang="en-US" dirty="0" smtClean="0"/>
              <a:t>widely used in the game industry</a:t>
            </a:r>
          </a:p>
          <a:p>
            <a:r>
              <a:rPr lang="en-US" dirty="0" smtClean="0"/>
              <a:t>Design and implementation goals</a:t>
            </a:r>
          </a:p>
          <a:p>
            <a:pPr lvl="1"/>
            <a:r>
              <a:rPr lang="en-US" dirty="0" smtClean="0"/>
              <a:t>to provide embeddable scripting language that is simple, efficient, portable, and lightweight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5.0 (2005)</a:t>
            </a:r>
          </a:p>
          <a:p>
            <a:pPr lvl="1"/>
            <a:r>
              <a:rPr lang="en-US" dirty="0" smtClean="0"/>
              <a:t>Register based virtual machine (before was stack-based)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coroutines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1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simple syntax, small number of language constructs</a:t>
            </a:r>
          </a:p>
          <a:p>
            <a:pPr lvl="1"/>
            <a:r>
              <a:rPr lang="en-US" dirty="0" smtClean="0"/>
              <a:t>Efficiency</a:t>
            </a:r>
          </a:p>
          <a:p>
            <a:pPr lvl="2"/>
            <a:r>
              <a:rPr lang="en-US" dirty="0" smtClean="0"/>
              <a:t>fast compilation (one pass compiler), fast execution</a:t>
            </a:r>
          </a:p>
          <a:p>
            <a:pPr lvl="1"/>
            <a:r>
              <a:rPr lang="en-US" dirty="0" smtClean="0"/>
              <a:t>Portability</a:t>
            </a:r>
          </a:p>
          <a:p>
            <a:pPr lvl="2"/>
            <a:r>
              <a:rPr lang="en-US" dirty="0" smtClean="0"/>
              <a:t>clean ANSI C implementation with attention to portability issues</a:t>
            </a:r>
          </a:p>
          <a:p>
            <a:pPr lvl="2"/>
            <a:r>
              <a:rPr lang="en-US" dirty="0" smtClean="0"/>
              <a:t>avoid dark corners of C and libraries, also compiles as C++</a:t>
            </a:r>
          </a:p>
          <a:p>
            <a:pPr lvl="1"/>
            <a:r>
              <a:rPr lang="en-US" dirty="0" err="1" smtClean="0"/>
              <a:t>Embeddability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Extension language to provide scripting to larger programs</a:t>
            </a:r>
            <a:r>
              <a:rPr lang="en-US" dirty="0" smtClean="0">
                <a:sym typeface="Wingdings" panose="05000000000000000000" pitchFamily="2" charset="2"/>
              </a:rPr>
              <a:t> C API is simple and powerful, but relies mostly on built-in C types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Low embedding cost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Should be able to add </a:t>
            </a:r>
            <a:r>
              <a:rPr lang="en-US" dirty="0" err="1" smtClean="0">
                <a:sym typeface="Wingdings" panose="05000000000000000000" pitchFamily="2" charset="2"/>
              </a:rPr>
              <a:t>Lua</a:t>
            </a:r>
            <a:r>
              <a:rPr lang="en-US" dirty="0" smtClean="0">
                <a:sym typeface="Wingdings" panose="05000000000000000000" pitchFamily="2" charset="2"/>
              </a:rPr>
              <a:t> without bloat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Tight C code and small </a:t>
            </a:r>
            <a:r>
              <a:rPr lang="en-US" dirty="0" err="1" smtClean="0">
                <a:sym typeface="Wingdings" panose="05000000000000000000" pitchFamily="2" charset="2"/>
              </a:rPr>
              <a:t>Lua</a:t>
            </a:r>
            <a:r>
              <a:rPr lang="en-US" dirty="0" smtClean="0">
                <a:sym typeface="Wingdings" panose="05000000000000000000" pitchFamily="2" charset="2"/>
              </a:rPr>
              <a:t> core, extensions in libraries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4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Scott, chapter 14</a:t>
            </a:r>
          </a:p>
          <a:p>
            <a:pPr lvl="1"/>
            <a:r>
              <a:rPr lang="en-US" dirty="0" smtClean="0"/>
              <a:t>read for insight</a:t>
            </a:r>
          </a:p>
          <a:p>
            <a:pPr lvl="1"/>
            <a:r>
              <a:rPr lang="en-US" dirty="0" smtClean="0"/>
              <a:t>you don’t need to know the details of </a:t>
            </a:r>
            <a:r>
              <a:rPr lang="en-US" dirty="0" err="1" smtClean="0"/>
              <a:t>langauges</a:t>
            </a:r>
            <a:endParaRPr lang="en-US" dirty="0" smtClean="0"/>
          </a:p>
          <a:p>
            <a:pPr lvl="2"/>
            <a:r>
              <a:rPr lang="en-US" dirty="0" smtClean="0"/>
              <a:t>exceptions:  Perl which we talked about in “scope” discussion</a:t>
            </a:r>
          </a:p>
          <a:p>
            <a:pPr lvl="2"/>
            <a:r>
              <a:rPr lang="en-US" dirty="0" smtClean="0"/>
              <a:t>Groovy and </a:t>
            </a:r>
            <a:r>
              <a:rPr lang="en-US" dirty="0" err="1" smtClean="0"/>
              <a:t>Lua</a:t>
            </a:r>
            <a:r>
              <a:rPr lang="en-US" dirty="0" smtClean="0"/>
              <a:t> as covered in slides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hand-written scanner</a:t>
            </a:r>
          </a:p>
          <a:p>
            <a:r>
              <a:rPr lang="en-US" dirty="0" smtClean="0"/>
              <a:t>hand-written recursive descent parser</a:t>
            </a:r>
          </a:p>
          <a:p>
            <a:pPr lvl="1"/>
            <a:r>
              <a:rPr lang="en-US" dirty="0" smtClean="0"/>
              <a:t>(until 3.0, used </a:t>
            </a:r>
            <a:r>
              <a:rPr lang="en-US" dirty="0" err="1" smtClean="0"/>
              <a:t>yacc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 written parser is smaller, more efficient, more portable, fully reentrant, and provides better error messages</a:t>
            </a:r>
          </a:p>
          <a:p>
            <a:r>
              <a:rPr lang="en-US" dirty="0" smtClean="0"/>
              <a:t>No intermediate representation</a:t>
            </a:r>
          </a:p>
          <a:p>
            <a:pPr lvl="1"/>
            <a:r>
              <a:rPr lang="en-US" dirty="0" smtClean="0"/>
              <a:t>emits VM instructions on-the-fly during parsing</a:t>
            </a:r>
          </a:p>
          <a:p>
            <a:pPr lvl="1"/>
            <a:r>
              <a:rPr lang="en-US" dirty="0" smtClean="0"/>
              <a:t>a few optimizations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8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dynamically types</a:t>
            </a:r>
          </a:p>
          <a:p>
            <a:pPr lvl="1"/>
            <a:r>
              <a:rPr lang="en-US" dirty="0" smtClean="0"/>
              <a:t>types attached to values</a:t>
            </a:r>
            <a:r>
              <a:rPr lang="en-US" baseline="0" dirty="0" smtClean="0"/>
              <a:t> rather than variables</a:t>
            </a:r>
          </a:p>
          <a:p>
            <a:pPr lvl="0"/>
            <a:r>
              <a:rPr lang="en-US" baseline="0" dirty="0" smtClean="0"/>
              <a:t>values of all types are first class values </a:t>
            </a:r>
          </a:p>
          <a:p>
            <a:pPr lvl="0"/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nil  		</a:t>
            </a:r>
          </a:p>
          <a:p>
            <a:pPr lvl="2"/>
            <a:r>
              <a:rPr lang="en-US" dirty="0" smtClean="0"/>
              <a:t>nil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		</a:t>
            </a:r>
          </a:p>
          <a:p>
            <a:pPr lvl="2"/>
            <a:r>
              <a:rPr lang="en-US" dirty="0" smtClean="0"/>
              <a:t>true, false</a:t>
            </a:r>
          </a:p>
          <a:p>
            <a:pPr lvl="1"/>
            <a:r>
              <a:rPr lang="en-US" dirty="0" smtClean="0"/>
              <a:t>number		</a:t>
            </a:r>
          </a:p>
          <a:p>
            <a:pPr lvl="2"/>
            <a:r>
              <a:rPr lang="en-US" dirty="0" smtClean="0"/>
              <a:t>double precision floating point</a:t>
            </a:r>
          </a:p>
          <a:p>
            <a:pPr lvl="2"/>
            <a:r>
              <a:rPr lang="en-US" dirty="0" smtClean="0"/>
              <a:t>can select float or long at compile time</a:t>
            </a:r>
          </a:p>
          <a:p>
            <a:pPr lvl="1"/>
            <a:r>
              <a:rPr lang="en-US" dirty="0" smtClean="0"/>
              <a:t>string		</a:t>
            </a:r>
          </a:p>
          <a:p>
            <a:pPr lvl="2"/>
            <a:r>
              <a:rPr lang="en-US" dirty="0" smtClean="0"/>
              <a:t>arrays of bytes with explicit size</a:t>
            </a:r>
          </a:p>
          <a:p>
            <a:pPr lvl="2"/>
            <a:r>
              <a:rPr lang="en-US" dirty="0" smtClean="0"/>
              <a:t>can contain </a:t>
            </a:r>
            <a:r>
              <a:rPr lang="en-US" dirty="0" err="1" smtClean="0"/>
              <a:t>arbitary</a:t>
            </a:r>
            <a:r>
              <a:rPr lang="en-US" dirty="0" smtClean="0"/>
              <a:t> binary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8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associative arrays</a:t>
            </a:r>
          </a:p>
          <a:p>
            <a:pPr lvl="2"/>
            <a:r>
              <a:rPr lang="en-US" dirty="0" smtClean="0"/>
              <a:t>indexed by any value except nil</a:t>
            </a:r>
          </a:p>
          <a:p>
            <a:pPr lvl="2"/>
            <a:r>
              <a:rPr lang="en-US" dirty="0" smtClean="0"/>
              <a:t>can hold any value	</a:t>
            </a:r>
          </a:p>
          <a:p>
            <a:pPr lvl="1"/>
            <a:r>
              <a:rPr lang="en-US" dirty="0" smtClean="0"/>
              <a:t>function</a:t>
            </a:r>
          </a:p>
          <a:p>
            <a:pPr lvl="2"/>
            <a:r>
              <a:rPr lang="en-US" dirty="0" err="1" smtClean="0"/>
              <a:t>lua</a:t>
            </a:r>
            <a:r>
              <a:rPr lang="en-US" dirty="0" smtClean="0"/>
              <a:t> function or C function (satisfying </a:t>
            </a:r>
            <a:r>
              <a:rPr lang="en-US" dirty="0" err="1" smtClean="0"/>
              <a:t>Lua</a:t>
            </a:r>
            <a:r>
              <a:rPr lang="en-US" dirty="0" smtClean="0"/>
              <a:t> protocol)</a:t>
            </a:r>
          </a:p>
          <a:p>
            <a:pPr lvl="1"/>
            <a:r>
              <a:rPr lang="en-US" dirty="0" err="1" smtClean="0"/>
              <a:t>userdata</a:t>
            </a:r>
            <a:endParaRPr lang="en-US" dirty="0" smtClean="0"/>
          </a:p>
          <a:p>
            <a:pPr lvl="2"/>
            <a:r>
              <a:rPr lang="en-US" dirty="0" smtClean="0"/>
              <a:t>pointers to user memory blocks</a:t>
            </a:r>
          </a:p>
          <a:p>
            <a:pPr lvl="3"/>
            <a:r>
              <a:rPr lang="en-US" dirty="0" smtClean="0"/>
              <a:t>heavy—allocated by </a:t>
            </a:r>
            <a:r>
              <a:rPr lang="en-US" dirty="0" err="1" smtClean="0"/>
              <a:t>lua</a:t>
            </a:r>
            <a:r>
              <a:rPr lang="en-US" dirty="0" smtClean="0"/>
              <a:t> and garbage collected</a:t>
            </a:r>
          </a:p>
          <a:p>
            <a:pPr lvl="3"/>
            <a:r>
              <a:rPr lang="en-US" dirty="0" smtClean="0"/>
              <a:t>light—allocated and freed by user</a:t>
            </a:r>
          </a:p>
          <a:p>
            <a:pPr lvl="1"/>
            <a:r>
              <a:rPr lang="en-US" dirty="0" smtClean="0"/>
              <a:t>thread</a:t>
            </a:r>
          </a:p>
          <a:p>
            <a:pPr lvl="2"/>
            <a:r>
              <a:rPr lang="en-US" dirty="0" err="1" smtClean="0"/>
              <a:t>coroutine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7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t;  //</a:t>
            </a:r>
            <a:r>
              <a:rPr lang="en-US" dirty="0" err="1" smtClean="0"/>
              <a:t>int</a:t>
            </a:r>
            <a:r>
              <a:rPr lang="en-US" dirty="0" smtClean="0"/>
              <a:t> representing type</a:t>
            </a:r>
          </a:p>
          <a:p>
            <a:pPr marL="109728" indent="0">
              <a:buNone/>
            </a:pPr>
            <a:r>
              <a:rPr lang="en-US" dirty="0" smtClean="0"/>
              <a:t>     Value v;  //union of c types </a:t>
            </a:r>
            <a:r>
              <a:rPr lang="en-US" dirty="0" err="1" smtClean="0"/>
              <a:t>represeting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types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Tobject</a:t>
            </a:r>
            <a:r>
              <a:rPr lang="en-US" dirty="0" smtClean="0"/>
              <a:t>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typdef</a:t>
            </a:r>
            <a:r>
              <a:rPr lang="en-US" dirty="0" smtClean="0"/>
              <a:t> union {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Gcobject</a:t>
            </a:r>
            <a:r>
              <a:rPr lang="en-US" dirty="0" smtClean="0"/>
              <a:t> *</a:t>
            </a:r>
            <a:r>
              <a:rPr lang="en-US" dirty="0" err="1" smtClean="0"/>
              <a:t>gc</a:t>
            </a:r>
            <a:r>
              <a:rPr lang="en-US" dirty="0" smtClean="0"/>
              <a:t>;  </a:t>
            </a:r>
            <a:r>
              <a:rPr lang="en-US" sz="2100" dirty="0" smtClean="0"/>
              <a:t>//strings, table, </a:t>
            </a:r>
            <a:r>
              <a:rPr lang="en-US" sz="2100" dirty="0" err="1" smtClean="0"/>
              <a:t>funcions</a:t>
            </a:r>
            <a:r>
              <a:rPr lang="en-US" sz="2100" dirty="0" smtClean="0"/>
              <a:t>, heavy, threads</a:t>
            </a:r>
          </a:p>
          <a:p>
            <a:pPr marL="109728" indent="0">
              <a:buNone/>
            </a:pPr>
            <a:r>
              <a:rPr lang="en-US" dirty="0" smtClean="0"/>
              <a:t>    void *p;   //light user data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lua_Number</a:t>
            </a:r>
            <a:r>
              <a:rPr lang="en-US" dirty="0" smtClean="0"/>
              <a:t> n;  //number, by default a double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b;  //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} Value;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Represenation</a:t>
            </a:r>
            <a:r>
              <a:rPr lang="en-US" dirty="0" smtClean="0"/>
              <a:t>—maps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only data-structuring</a:t>
            </a:r>
            <a:r>
              <a:rPr lang="en-US" baseline="0" dirty="0" smtClean="0"/>
              <a:t> mechanism</a:t>
            </a:r>
          </a:p>
          <a:p>
            <a:r>
              <a:rPr lang="en-US" baseline="0" dirty="0" smtClean="0"/>
              <a:t>Used in language and in its implementation</a:t>
            </a:r>
          </a:p>
          <a:p>
            <a:pPr lvl="1"/>
            <a:r>
              <a:rPr lang="en-US" dirty="0" smtClean="0"/>
              <a:t>lots of work into making this </a:t>
            </a:r>
            <a:r>
              <a:rPr lang="en-US" dirty="0" err="1" smtClean="0"/>
              <a:t>efficent</a:t>
            </a:r>
            <a:endParaRPr lang="en-US" dirty="0" smtClean="0"/>
          </a:p>
          <a:p>
            <a:pPr lvl="0"/>
            <a:r>
              <a:rPr lang="en-US" dirty="0" smtClean="0"/>
              <a:t>tables</a:t>
            </a:r>
            <a:r>
              <a:rPr lang="en-US" baseline="0" dirty="0" smtClean="0"/>
              <a:t> are associative arrays</a:t>
            </a:r>
          </a:p>
          <a:p>
            <a:pPr lvl="1"/>
            <a:r>
              <a:rPr lang="en-US" dirty="0" smtClean="0"/>
              <a:t>can by indexed by any value (except</a:t>
            </a:r>
            <a:r>
              <a:rPr lang="en-US" baseline="0" dirty="0" smtClean="0"/>
              <a:t> nil)</a:t>
            </a:r>
          </a:p>
          <a:p>
            <a:pPr lvl="1"/>
            <a:r>
              <a:rPr lang="en-US" baseline="0" dirty="0" smtClean="0"/>
              <a:t>can hold values of any type</a:t>
            </a:r>
          </a:p>
          <a:p>
            <a:pPr lvl="1"/>
            <a:r>
              <a:rPr lang="en-US" baseline="0" dirty="0" smtClean="0"/>
              <a:t>dynamic size</a:t>
            </a:r>
          </a:p>
          <a:p>
            <a:pPr lvl="2"/>
            <a:r>
              <a:rPr lang="en-US" dirty="0" smtClean="0"/>
              <a:t>shrink</a:t>
            </a:r>
            <a:r>
              <a:rPr lang="en-US" baseline="0" dirty="0" smtClean="0"/>
              <a:t> and grow as needed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err="1" smtClean="0"/>
              <a:t>Lua</a:t>
            </a:r>
            <a:r>
              <a:rPr lang="en-US" baseline="0" dirty="0" smtClean="0"/>
              <a:t> does not have an array type</a:t>
            </a:r>
          </a:p>
          <a:p>
            <a:pPr lvl="1"/>
            <a:r>
              <a:rPr lang="en-US" baseline="0" dirty="0" smtClean="0"/>
              <a:t>arrays are tables with integer keys</a:t>
            </a:r>
          </a:p>
          <a:p>
            <a:pPr lvl="1"/>
            <a:r>
              <a:rPr lang="en-US" baseline="0" dirty="0" smtClean="0"/>
              <a:t>benefits</a:t>
            </a:r>
          </a:p>
          <a:p>
            <a:pPr lvl="2"/>
            <a:r>
              <a:rPr lang="en-US" baseline="0" dirty="0" smtClean="0"/>
              <a:t>language is simpler</a:t>
            </a:r>
          </a:p>
          <a:p>
            <a:pPr lvl="2"/>
            <a:r>
              <a:rPr lang="en-US" baseline="0" dirty="0" smtClean="0"/>
              <a:t>programmers don’t have to choose</a:t>
            </a:r>
          </a:p>
          <a:p>
            <a:pPr lvl="2"/>
            <a:r>
              <a:rPr lang="en-US" dirty="0" smtClean="0"/>
              <a:t>sparse arrays is easy</a:t>
            </a:r>
          </a:p>
          <a:p>
            <a:pPr lvl="3"/>
            <a:r>
              <a:rPr lang="en-US" baseline="0" dirty="0" smtClean="0"/>
              <a:t>Perl</a:t>
            </a:r>
            <a:r>
              <a:rPr lang="en-US" dirty="0" smtClean="0"/>
              <a:t>    $[1000000000] = 1  (billion elements)</a:t>
            </a:r>
          </a:p>
          <a:p>
            <a:pPr lvl="3"/>
            <a:r>
              <a:rPr lang="en-US" baseline="0" dirty="0" err="1" smtClean="0"/>
              <a:t>Lua</a:t>
            </a:r>
            <a:r>
              <a:rPr lang="en-US" dirty="0" smtClean="0"/>
              <a:t>     a = {[</a:t>
            </a:r>
            <a:r>
              <a:rPr lang="en-US" dirty="0"/>
              <a:t>$[1000000000] = 1 </a:t>
            </a:r>
            <a:r>
              <a:rPr lang="en-US" dirty="0" smtClean="0"/>
              <a:t>} has single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0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implementation:  hash table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5.0:  hybrid structure with optimization for arrays starting at 1</a:t>
            </a:r>
          </a:p>
          <a:p>
            <a:pPr lvl="1"/>
            <a:r>
              <a:rPr lang="en-US" dirty="0" smtClean="0"/>
              <a:t>Hash part and array part</a:t>
            </a:r>
          </a:p>
          <a:p>
            <a:pPr lvl="1"/>
            <a:r>
              <a:rPr lang="en-US" dirty="0" smtClean="0"/>
              <a:t>Example:  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implementation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44374"/>
              </p:ext>
            </p:extLst>
          </p:nvPr>
        </p:nvGraphicFramePr>
        <p:xfrm>
          <a:off x="1066800" y="4038600"/>
          <a:ext cx="1981200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/>
                <a:gridCol w="1447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“x”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9.2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14800" y="4495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32626"/>
              </p:ext>
            </p:extLst>
          </p:nvPr>
        </p:nvGraphicFramePr>
        <p:xfrm>
          <a:off x="6781800" y="3213100"/>
          <a:ext cx="1447800" cy="736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“x”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9.2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43527"/>
              </p:ext>
            </p:extLst>
          </p:nvPr>
        </p:nvGraphicFramePr>
        <p:xfrm>
          <a:off x="6553200" y="5001338"/>
          <a:ext cx="76200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rot="5400000" flipH="1" flipV="1">
            <a:off x="5600700" y="3467100"/>
            <a:ext cx="1295400" cy="1066800"/>
          </a:xfrm>
          <a:prstGeom prst="curvedConnector3">
            <a:avLst>
              <a:gd name="adj1" fmla="val 96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5715000" y="4800600"/>
            <a:ext cx="838200" cy="317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9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Lua</a:t>
            </a:r>
            <a:r>
              <a:rPr lang="en-US" dirty="0" smtClean="0"/>
              <a:t> executes</a:t>
            </a:r>
            <a:r>
              <a:rPr lang="en-US" baseline="0" dirty="0" smtClean="0"/>
              <a:t> function …end expression, it creates a closure</a:t>
            </a:r>
          </a:p>
          <a:p>
            <a:pPr lvl="1"/>
            <a:r>
              <a:rPr lang="en-US" baseline="0" dirty="0" smtClean="0"/>
              <a:t>ref to </a:t>
            </a:r>
            <a:r>
              <a:rPr lang="en-US" baseline="0" dirty="0" err="1" smtClean="0"/>
              <a:t>protoype</a:t>
            </a:r>
            <a:endParaRPr lang="en-US" baseline="0" dirty="0" smtClean="0"/>
          </a:p>
          <a:p>
            <a:pPr lvl="1"/>
            <a:r>
              <a:rPr lang="en-US" baseline="0" dirty="0" smtClean="0"/>
              <a:t>ref to environment (table containing global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)</a:t>
            </a:r>
          </a:p>
          <a:p>
            <a:pPr lvl="1"/>
            <a:r>
              <a:rPr lang="en-US" baseline="0" dirty="0" smtClean="0"/>
              <a:t>array of refs to </a:t>
            </a:r>
            <a:r>
              <a:rPr lang="en-US" baseline="0" dirty="0" err="1" smtClean="0"/>
              <a:t>upvalues</a:t>
            </a:r>
            <a:r>
              <a:rPr lang="en-US" baseline="0" dirty="0" smtClean="0"/>
              <a:t> (used to access outer local variables)</a:t>
            </a:r>
          </a:p>
          <a:p>
            <a:r>
              <a:rPr lang="en-US" baseline="0" dirty="0" smtClean="0"/>
              <a:t>the </a:t>
            </a:r>
            <a:r>
              <a:rPr lang="en-US" dirty="0" smtClean="0"/>
              <a:t>prototype</a:t>
            </a:r>
            <a:r>
              <a:rPr lang="en-US" baseline="0" dirty="0" smtClean="0"/>
              <a:t> contains the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instructions, constant values and debug info.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6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function add (x)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4"/>
                </a:solidFill>
              </a:rPr>
              <a:t>add2 </a:t>
            </a:r>
            <a:r>
              <a:rPr lang="en-US" dirty="0">
                <a:solidFill>
                  <a:schemeClr val="accent4"/>
                </a:solidFill>
              </a:rPr>
              <a:t>= add(2)</a:t>
            </a:r>
          </a:p>
          <a:p>
            <a:pPr marL="109728" indent="0">
              <a:buNone/>
            </a:pPr>
            <a:r>
              <a:rPr lang="en-US" dirty="0" smtClean="0"/>
              <a:t>  return </a:t>
            </a:r>
            <a:r>
              <a:rPr lang="en-US" dirty="0"/>
              <a:t>function (y)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4"/>
                </a:solidFill>
              </a:rPr>
              <a:t>print(add2(5</a:t>
            </a:r>
            <a:r>
              <a:rPr lang="en-US" dirty="0">
                <a:solidFill>
                  <a:schemeClr val="accent4"/>
                </a:solidFill>
              </a:rPr>
              <a:t>))</a:t>
            </a:r>
          </a:p>
          <a:p>
            <a:pPr marL="109728" indent="0">
              <a:buNone/>
            </a:pPr>
            <a:r>
              <a:rPr lang="en-US" dirty="0" smtClean="0"/>
              <a:t>          return </a:t>
            </a:r>
            <a:r>
              <a:rPr lang="en-US" dirty="0" err="1"/>
              <a:t>x+y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end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end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lex</a:t>
            </a:r>
            <a:r>
              <a:rPr lang="en-US" dirty="0" smtClean="0"/>
              <a:t> scoping and first class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upvalue</a:t>
            </a:r>
            <a:r>
              <a:rPr lang="en-US" dirty="0" smtClean="0"/>
              <a:t> structure to implement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75" y="1481138"/>
            <a:ext cx="67506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45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asymmetric </a:t>
            </a:r>
            <a:r>
              <a:rPr lang="en-US" dirty="0" err="1" smtClean="0"/>
              <a:t>coroutines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coroutine</a:t>
            </a:r>
            <a:r>
              <a:rPr lang="en-US" dirty="0" smtClean="0"/>
              <a:t> to</a:t>
            </a:r>
            <a:r>
              <a:rPr lang="en-US" baseline="0" dirty="0" smtClean="0"/>
              <a:t> execute given function</a:t>
            </a:r>
            <a:endParaRPr lang="en-US" dirty="0" smtClean="0"/>
          </a:p>
          <a:p>
            <a:r>
              <a:rPr lang="en-US" dirty="0" smtClean="0"/>
              <a:t>resume</a:t>
            </a:r>
          </a:p>
          <a:p>
            <a:pPr lvl="1"/>
            <a:r>
              <a:rPr lang="en-US" dirty="0" smtClean="0"/>
              <a:t>restart</a:t>
            </a:r>
            <a:r>
              <a:rPr lang="en-US" baseline="0" dirty="0" smtClean="0"/>
              <a:t> execution of given </a:t>
            </a:r>
            <a:r>
              <a:rPr lang="en-US" baseline="0" dirty="0" err="1" smtClean="0"/>
              <a:t>coroutine</a:t>
            </a:r>
            <a:endParaRPr lang="en-US" dirty="0" smtClean="0"/>
          </a:p>
          <a:p>
            <a:r>
              <a:rPr lang="en-US" dirty="0" smtClean="0"/>
              <a:t>yield</a:t>
            </a:r>
          </a:p>
          <a:p>
            <a:pPr lvl="1"/>
            <a:r>
              <a:rPr lang="en-US" dirty="0" smtClean="0"/>
              <a:t>suspends execution of running </a:t>
            </a:r>
            <a:r>
              <a:rPr lang="en-US" dirty="0" err="1" smtClean="0"/>
              <a:t>coroutine</a:t>
            </a:r>
            <a:r>
              <a:rPr lang="en-US" baseline="0" dirty="0" smtClean="0"/>
              <a:t> and returns control to the call that resumed that </a:t>
            </a:r>
            <a:r>
              <a:rPr lang="en-US" baseline="0" dirty="0" err="1" smtClean="0"/>
              <a:t>coroutine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Stackful</a:t>
            </a:r>
            <a:r>
              <a:rPr lang="en-US" baseline="0" dirty="0" smtClean="0"/>
              <a:t>—stack saved when </a:t>
            </a:r>
            <a:r>
              <a:rPr lang="en-US" baseline="0" dirty="0" err="1" smtClean="0"/>
              <a:t>coroutine</a:t>
            </a:r>
            <a:r>
              <a:rPr lang="en-US" baseline="0" dirty="0" smtClean="0"/>
              <a:t> suspended</a:t>
            </a:r>
          </a:p>
          <a:p>
            <a:pPr lvl="0"/>
            <a:r>
              <a:rPr lang="en-US" baseline="0" dirty="0" err="1" smtClean="0"/>
              <a:t>stackfulness</a:t>
            </a:r>
            <a:r>
              <a:rPr lang="en-US" baseline="0" dirty="0" smtClean="0"/>
              <a:t> + first </a:t>
            </a:r>
            <a:r>
              <a:rPr lang="en-US" baseline="0" dirty="0" err="1" smtClean="0"/>
              <a:t>classness</a:t>
            </a:r>
            <a:r>
              <a:rPr lang="en-US" baseline="0" dirty="0" smtClean="0"/>
              <a:t> = one-shot continuations</a:t>
            </a:r>
          </a:p>
          <a:p>
            <a:pPr lvl="0"/>
            <a:r>
              <a:rPr lang="en-US" baseline="0" dirty="0" smtClean="0"/>
              <a:t>Can be used for various advanced control mechanisms</a:t>
            </a:r>
          </a:p>
          <a:p>
            <a:pPr lvl="1"/>
            <a:r>
              <a:rPr lang="en-US" baseline="0" dirty="0" smtClean="0"/>
              <a:t>cooperative multithreading, generators, symmetric </a:t>
            </a:r>
            <a:r>
              <a:rPr lang="en-US" baseline="0" dirty="0" err="1" smtClean="0"/>
              <a:t>coroutines</a:t>
            </a:r>
            <a:r>
              <a:rPr lang="en-US" baseline="0" dirty="0" smtClean="0"/>
              <a:t>, backtracking,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54043-2DB7-4BAB-AC14-A88878AFCDD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mtClean="0"/>
              <a:t>Traditional programming languages:</a:t>
            </a:r>
          </a:p>
          <a:p>
            <a:pPr lvl="1" eaLnBrk="1" hangingPunct="1"/>
            <a:r>
              <a:rPr lang="en-US" smtClean="0"/>
              <a:t>take some input, do something with it, generate some output.</a:t>
            </a:r>
          </a:p>
          <a:p>
            <a:pPr lvl="1" eaLnBrk="1" hangingPunct="1"/>
            <a:r>
              <a:rPr lang="en-US" smtClean="0"/>
              <a:t>Design decisions emphasize </a:t>
            </a:r>
          </a:p>
          <a:p>
            <a:pPr lvl="2" eaLnBrk="1" hangingPunct="1"/>
            <a:r>
              <a:rPr lang="en-US" smtClean="0"/>
              <a:t>efficiency</a:t>
            </a:r>
          </a:p>
          <a:p>
            <a:pPr lvl="2" eaLnBrk="1" hangingPunct="1"/>
            <a:r>
              <a:rPr lang="en-US" smtClean="0"/>
              <a:t>maintainability</a:t>
            </a:r>
          </a:p>
          <a:p>
            <a:pPr lvl="2" eaLnBrk="1" hangingPunct="1"/>
            <a:r>
              <a:rPr lang="en-US" smtClean="0"/>
              <a:t>static detection of errors</a:t>
            </a:r>
          </a:p>
          <a:p>
            <a:pPr lvl="1" eaLnBrk="1" hangingPunct="1"/>
            <a:r>
              <a:rPr lang="en-US" smtClean="0"/>
              <a:t>Type systems are usually built around hardware level concepts (primitive data types)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Scripting languages: </a:t>
            </a:r>
          </a:p>
          <a:p>
            <a:pPr lvl="1" eaLnBrk="1" hangingPunct="1"/>
            <a:r>
              <a:rPr lang="en-US" smtClean="0"/>
              <a:t>“glue languages”</a:t>
            </a:r>
          </a:p>
          <a:p>
            <a:pPr lvl="2" eaLnBrk="1" hangingPunct="1"/>
            <a:r>
              <a:rPr lang="en-US" smtClean="0"/>
              <a:t>Contain features to interface with other languages</a:t>
            </a:r>
          </a:p>
          <a:p>
            <a:pPr lvl="2" eaLnBrk="1" hangingPunct="1"/>
            <a:r>
              <a:rPr lang="en-US" smtClean="0"/>
              <a:t>are intended to build new programs by combining existing components </a:t>
            </a:r>
          </a:p>
          <a:p>
            <a:pPr lvl="1" eaLnBrk="1" hangingPunct="1"/>
            <a:r>
              <a:rPr lang="en-US" smtClean="0"/>
              <a:t>web scripting</a:t>
            </a:r>
          </a:p>
          <a:p>
            <a:pPr lvl="2" eaLnBrk="1" hangingPunct="1"/>
            <a:r>
              <a:rPr lang="en-US" smtClean="0"/>
              <a:t>server executes program to generate content of a web page.</a:t>
            </a:r>
          </a:p>
          <a:p>
            <a:pPr lvl="1" eaLnBrk="1" hangingPunct="1"/>
            <a:r>
              <a:rPr lang="en-US" smtClean="0"/>
              <a:t>extension languages</a:t>
            </a:r>
          </a:p>
          <a:p>
            <a:pPr lvl="2" eaLnBrk="1" hangingPunct="1"/>
            <a:r>
              <a:rPr lang="en-US" smtClean="0"/>
              <a:t>allow user to extend functionality of “scriptable” tools.  </a:t>
            </a:r>
          </a:p>
          <a:p>
            <a:pPr lvl="2" eaLnBrk="1" hangingPunct="1"/>
            <a:r>
              <a:rPr lang="en-US" smtClean="0"/>
              <a:t>Often domain specific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Design choices made for these languages tend to emphasize </a:t>
            </a:r>
          </a:p>
          <a:p>
            <a:pPr lvl="1" eaLnBrk="1" hangingPunct="1"/>
            <a:r>
              <a:rPr lang="en-US" dirty="0" smtClean="0"/>
              <a:t>flexibility</a:t>
            </a:r>
          </a:p>
          <a:p>
            <a:pPr lvl="1" eaLnBrk="1" hangingPunct="1"/>
            <a:r>
              <a:rPr lang="en-US" dirty="0" smtClean="0"/>
              <a:t>rapid development</a:t>
            </a:r>
          </a:p>
          <a:p>
            <a:pPr lvl="1" eaLnBrk="1" hangingPunct="1"/>
            <a:r>
              <a:rPr lang="en-US" dirty="0" smtClean="0"/>
              <a:t>local customization</a:t>
            </a:r>
          </a:p>
          <a:p>
            <a:pPr lvl="1" eaLnBrk="1" hangingPunct="1"/>
            <a:r>
              <a:rPr lang="en-US" dirty="0" smtClean="0"/>
              <a:t>dynamic error detection</a:t>
            </a:r>
          </a:p>
          <a:p>
            <a:r>
              <a:rPr lang="en-US" dirty="0" smtClean="0"/>
              <a:t>Type systems usually include high level concepts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files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Often interpreted rather than compiled.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sets of ancestor</a:t>
            </a:r>
          </a:p>
          <a:p>
            <a:pPr lvl="1"/>
            <a:r>
              <a:rPr lang="en-US" dirty="0" smtClean="0"/>
              <a:t>command interpreters</a:t>
            </a:r>
          </a:p>
          <a:p>
            <a:pPr lvl="2"/>
            <a:r>
              <a:rPr lang="en-US" dirty="0" smtClean="0"/>
              <a:t>JCL, MS-DOS command line interpreter, </a:t>
            </a:r>
            <a:r>
              <a:rPr lang="en-US" dirty="0" err="1" smtClean="0"/>
              <a:t>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endParaRPr lang="en-US" dirty="0" smtClean="0"/>
          </a:p>
          <a:p>
            <a:pPr lvl="1"/>
            <a:r>
              <a:rPr lang="en-US" dirty="0" smtClean="0"/>
              <a:t>tools for text processing and report generation</a:t>
            </a:r>
          </a:p>
          <a:p>
            <a:pPr lvl="2"/>
            <a:r>
              <a:rPr lang="en-US" dirty="0" smtClean="0"/>
              <a:t>RPG,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endParaRPr lang="en-US" dirty="0" smtClean="0"/>
          </a:p>
          <a:p>
            <a:r>
              <a:rPr lang="en-US" dirty="0" smtClean="0"/>
              <a:t>late 70, 80s</a:t>
            </a:r>
          </a:p>
          <a:p>
            <a:pPr lvl="1"/>
            <a:r>
              <a:rPr lang="en-US" dirty="0" smtClean="0"/>
              <a:t>REXX, Perl</a:t>
            </a:r>
          </a:p>
          <a:p>
            <a:r>
              <a:rPr lang="en-US" dirty="0" smtClean="0"/>
              <a:t>later general purpose scripting languages</a:t>
            </a:r>
          </a:p>
          <a:p>
            <a:pPr lvl="1"/>
            <a:r>
              <a:rPr lang="en-US" dirty="0" smtClean="0"/>
              <a:t>Python, Ruby, PowerShell, AppleScript</a:t>
            </a:r>
          </a:p>
          <a:p>
            <a:r>
              <a:rPr lang="en-US" dirty="0" smtClean="0"/>
              <a:t>90s</a:t>
            </a:r>
          </a:p>
          <a:p>
            <a:pPr lvl="1"/>
            <a:r>
              <a:rPr lang="en-US" dirty="0" smtClean="0"/>
              <a:t>Perl used for web server side scripting</a:t>
            </a:r>
          </a:p>
          <a:p>
            <a:pPr lvl="1"/>
            <a:r>
              <a:rPr lang="en-US" dirty="0" smtClean="0"/>
              <a:t>PHP, JSP, Ruby on Rails, …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for client side scripting in browsers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paper 98</a:t>
            </a:r>
          </a:p>
          <a:p>
            <a:r>
              <a:rPr lang="en-US" dirty="0" smtClean="0"/>
              <a:t>“Scripting language assume that a collection of useful components already exist in other languages.  They are not intended for writing applications from scratch, but rather for combining other components”</a:t>
            </a:r>
          </a:p>
          <a:p>
            <a:r>
              <a:rPr lang="en-US" dirty="0" smtClean="0"/>
              <a:t>He proposed a rule of thumb:</a:t>
            </a:r>
          </a:p>
          <a:p>
            <a:pPr lvl="1"/>
            <a:r>
              <a:rPr lang="en-US" dirty="0" smtClean="0"/>
              <a:t>code could be developed 5-10 times faster in a scripting language</a:t>
            </a:r>
          </a:p>
          <a:p>
            <a:pPr lvl="1"/>
            <a:r>
              <a:rPr lang="en-US" dirty="0" smtClean="0"/>
              <a:t>code would run 10-20 times faster in a traditional systems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Ousterhout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2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Both batch and interactive 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Economy of expression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print “go gators\n”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instead of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class </a:t>
            </a:r>
            <a:r>
              <a:rPr lang="en-US" sz="2800" dirty="0" err="1" smtClean="0">
                <a:solidFill>
                  <a:srgbClr val="0066FF"/>
                </a:solidFill>
              </a:rPr>
              <a:t>GoGators</a:t>
            </a:r>
            <a:endParaRPr lang="en-US" sz="2800" dirty="0" smtClean="0">
              <a:solidFill>
                <a:srgbClr val="0066FF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{   public static void main(String[] </a:t>
            </a:r>
            <a:r>
              <a:rPr lang="en-US" sz="2800" dirty="0" err="1" smtClean="0">
                <a:solidFill>
                  <a:srgbClr val="0066FF"/>
                </a:solidFill>
              </a:rPr>
              <a:t>args</a:t>
            </a:r>
            <a:r>
              <a:rPr lang="en-US" sz="2800" dirty="0" smtClean="0">
                <a:solidFill>
                  <a:srgbClr val="0066FF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{   </a:t>
            </a:r>
            <a:r>
              <a:rPr lang="en-US" sz="2800" dirty="0" err="1" smtClean="0">
                <a:solidFill>
                  <a:srgbClr val="0066FF"/>
                </a:solidFill>
              </a:rPr>
              <a:t>System.out.println</a:t>
            </a:r>
            <a:r>
              <a:rPr lang="en-US" sz="2800" dirty="0" smtClean="0">
                <a:solidFill>
                  <a:srgbClr val="0066FF"/>
                </a:solidFill>
              </a:rPr>
              <a:t>(“Go, Gators!\n”);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Features often found scripting languages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Lack of declarations and simple scope rules.  </a:t>
            </a:r>
          </a:p>
          <a:p>
            <a:pPr lvl="1" eaLnBrk="1" hangingPunct="1"/>
            <a:r>
              <a:rPr lang="en-US" sz="2400" smtClean="0"/>
              <a:t>But if variables aren’t declared, how do you know if it is local or global?  </a:t>
            </a:r>
          </a:p>
          <a:p>
            <a:pPr lvl="2" eaLnBrk="1" hangingPunct="1"/>
            <a:r>
              <a:rPr lang="en-US" sz="2000" smtClean="0"/>
              <a:t>Perl: all vars global by default, local vars declared with my keyword.  </a:t>
            </a:r>
          </a:p>
          <a:p>
            <a:pPr lvl="2" eaLnBrk="1" hangingPunct="1"/>
            <a:r>
              <a:rPr lang="en-US" sz="2000" smtClean="0"/>
              <a:t>PHP: all are local unless explicitly imported.  </a:t>
            </a:r>
          </a:p>
          <a:p>
            <a:pPr lvl="2" eaLnBrk="1" hangingPunct="1"/>
            <a:r>
              <a:rPr lang="en-US" sz="2000" smtClean="0"/>
              <a:t>Ruby: prefixes on names:  $foo is global, foo is local.</a:t>
            </a:r>
          </a:p>
          <a:p>
            <a:pPr eaLnBrk="1" hangingPunct="1"/>
            <a:r>
              <a:rPr lang="en-US" sz="2800" smtClean="0"/>
              <a:t>Flexible dynamic typing.  </a:t>
            </a:r>
          </a:p>
          <a:p>
            <a:pPr lvl="1" eaLnBrk="1" hangingPunct="1"/>
            <a:r>
              <a:rPr lang="en-US" sz="2400" smtClean="0"/>
              <a:t>In some languages, the type is checked immediately prior to use and the rules are applied strictly.  </a:t>
            </a:r>
          </a:p>
          <a:p>
            <a:pPr lvl="1" eaLnBrk="1" hangingPunct="1"/>
            <a:r>
              <a:rPr lang="en-US" sz="2400" smtClean="0"/>
              <a:t>In others a variable can be interpreted differently in different contexts (recall coercion).  </a:t>
            </a:r>
          </a:p>
          <a:p>
            <a:pPr eaLnBrk="1" hangingPunct="1"/>
            <a:r>
              <a:rPr lang="en-US" sz="2800" smtClean="0"/>
              <a:t>Easy access to other programs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6661</TotalTime>
  <Words>1712</Words>
  <Application>Microsoft Office PowerPoint</Application>
  <PresentationFormat>On-screen Show (4:3)</PresentationFormat>
  <Paragraphs>294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COP5556 Programming Language Principles</vt:lpstr>
      <vt:lpstr>Reading</vt:lpstr>
      <vt:lpstr>PowerPoint Presentation</vt:lpstr>
      <vt:lpstr>PowerPoint Presentation</vt:lpstr>
      <vt:lpstr>PowerPoint Presentation</vt:lpstr>
      <vt:lpstr>Some history</vt:lpstr>
      <vt:lpstr>Ousterhout</vt:lpstr>
      <vt:lpstr>Features often found scripting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Lua</vt:lpstr>
      <vt:lpstr>Design goals</vt:lpstr>
      <vt:lpstr>Implementation</vt:lpstr>
      <vt:lpstr>Types and Values</vt:lpstr>
      <vt:lpstr>PowerPoint Presentation</vt:lpstr>
      <vt:lpstr>Represenation—maps to C</vt:lpstr>
      <vt:lpstr>Tables</vt:lpstr>
      <vt:lpstr>Table implementation</vt:lpstr>
      <vt:lpstr>Functions and closures</vt:lpstr>
      <vt:lpstr>Problem with lex scoping and first class functions</vt:lpstr>
      <vt:lpstr>PowerPoint Presentation</vt:lpstr>
      <vt:lpstr>Threads and coroutines</vt:lpstr>
    </vt:vector>
  </TitlesOfParts>
  <Company>UNIV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37</dc:title>
  <dc:creator>CISE DEPT</dc:creator>
  <cp:lastModifiedBy>Sanders,Beverly A</cp:lastModifiedBy>
  <cp:revision>27</cp:revision>
  <dcterms:created xsi:type="dcterms:W3CDTF">2006-11-27T14:30:26Z</dcterms:created>
  <dcterms:modified xsi:type="dcterms:W3CDTF">2017-04-19T14:38:16Z</dcterms:modified>
</cp:coreProperties>
</file>