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83"/>
  </p:notesMasterIdLst>
  <p:handoutMasterIdLst>
    <p:handoutMasterId r:id="rId84"/>
  </p:handoutMasterIdLst>
  <p:sldIdLst>
    <p:sldId id="478" r:id="rId2"/>
    <p:sldId id="623" r:id="rId3"/>
    <p:sldId id="618" r:id="rId4"/>
    <p:sldId id="621" r:id="rId5"/>
    <p:sldId id="479" r:id="rId6"/>
    <p:sldId id="481" r:id="rId7"/>
    <p:sldId id="482" r:id="rId8"/>
    <p:sldId id="483" r:id="rId9"/>
    <p:sldId id="622" r:id="rId10"/>
    <p:sldId id="484" r:id="rId11"/>
    <p:sldId id="485" r:id="rId12"/>
    <p:sldId id="486" r:id="rId13"/>
    <p:sldId id="487" r:id="rId14"/>
    <p:sldId id="489" r:id="rId15"/>
    <p:sldId id="490" r:id="rId16"/>
    <p:sldId id="491" r:id="rId17"/>
    <p:sldId id="492" r:id="rId18"/>
    <p:sldId id="495" r:id="rId19"/>
    <p:sldId id="493" r:id="rId20"/>
    <p:sldId id="494" r:id="rId21"/>
    <p:sldId id="496" r:id="rId22"/>
    <p:sldId id="497" r:id="rId23"/>
    <p:sldId id="499" r:id="rId24"/>
    <p:sldId id="501" r:id="rId25"/>
    <p:sldId id="502" r:id="rId26"/>
    <p:sldId id="503" r:id="rId27"/>
    <p:sldId id="504" r:id="rId28"/>
    <p:sldId id="500" r:id="rId29"/>
    <p:sldId id="514" r:id="rId30"/>
    <p:sldId id="513" r:id="rId31"/>
    <p:sldId id="505" r:id="rId32"/>
    <p:sldId id="507" r:id="rId33"/>
    <p:sldId id="508" r:id="rId34"/>
    <p:sldId id="509" r:id="rId35"/>
    <p:sldId id="510" r:id="rId36"/>
    <p:sldId id="511" r:id="rId37"/>
    <p:sldId id="515" r:id="rId38"/>
    <p:sldId id="539" r:id="rId39"/>
    <p:sldId id="547" r:id="rId40"/>
    <p:sldId id="548" r:id="rId41"/>
    <p:sldId id="549" r:id="rId42"/>
    <p:sldId id="550" r:id="rId43"/>
    <p:sldId id="551" r:id="rId44"/>
    <p:sldId id="619" r:id="rId45"/>
    <p:sldId id="553" r:id="rId46"/>
    <p:sldId id="554" r:id="rId47"/>
    <p:sldId id="555" r:id="rId48"/>
    <p:sldId id="556" r:id="rId49"/>
    <p:sldId id="557" r:id="rId50"/>
    <p:sldId id="558" r:id="rId51"/>
    <p:sldId id="559" r:id="rId52"/>
    <p:sldId id="560" r:id="rId53"/>
    <p:sldId id="561" r:id="rId54"/>
    <p:sldId id="562" r:id="rId55"/>
    <p:sldId id="563" r:id="rId56"/>
    <p:sldId id="564" r:id="rId57"/>
    <p:sldId id="565" r:id="rId58"/>
    <p:sldId id="566" r:id="rId59"/>
    <p:sldId id="567" r:id="rId60"/>
    <p:sldId id="568" r:id="rId61"/>
    <p:sldId id="572" r:id="rId62"/>
    <p:sldId id="573" r:id="rId63"/>
    <p:sldId id="574" r:id="rId64"/>
    <p:sldId id="575" r:id="rId65"/>
    <p:sldId id="576" r:id="rId66"/>
    <p:sldId id="577" r:id="rId67"/>
    <p:sldId id="578" r:id="rId68"/>
    <p:sldId id="579" r:id="rId69"/>
    <p:sldId id="581" r:id="rId70"/>
    <p:sldId id="582" r:id="rId71"/>
    <p:sldId id="583" r:id="rId72"/>
    <p:sldId id="584" r:id="rId73"/>
    <p:sldId id="585" r:id="rId74"/>
    <p:sldId id="586" r:id="rId75"/>
    <p:sldId id="587" r:id="rId76"/>
    <p:sldId id="588" r:id="rId77"/>
    <p:sldId id="589" r:id="rId78"/>
    <p:sldId id="590" r:id="rId79"/>
    <p:sldId id="591" r:id="rId80"/>
    <p:sldId id="592" r:id="rId81"/>
    <p:sldId id="620" r:id="rId8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FFFF"/>
    <a:srgbClr val="FF00FF"/>
    <a:srgbClr val="66FF33"/>
    <a:srgbClr val="00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5" autoAdjust="0"/>
  </p:normalViewPr>
  <p:slideViewPr>
    <p:cSldViewPr>
      <p:cViewPr>
        <p:scale>
          <a:sx n="73" d="100"/>
          <a:sy n="73" d="100"/>
        </p:scale>
        <p:origin x="-1570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62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09F5CD-8CBD-4ACA-8A39-137CD4695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9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9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9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5C7484-15E0-4568-9632-46237269F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69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A70AB-2589-4808-AAF0-B207FBD3EC4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5C7484-15E0-4568-9632-46237269FC5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52B6A4C-FFAF-41AC-ACD7-87E622774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D6EFDA-186C-4DDD-B6B2-DDAC9AFFAD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1913F2-E068-4A02-A0CA-3177A901B8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6EC46-1405-4EF6-8F14-E6EF583F0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FBA681C-51A7-49A0-BA86-F77E4A80D1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A637C8-688D-48ED-AF9E-59B6D73564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B29057-0CF5-41DA-B119-72E5836A3F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B9E0756-3BCF-4017-9702-270F29E9AA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570C565-A140-49B7-BB37-CB45D12D04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AF9534C-0C4A-4296-B638-6BA51938AC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3FFE553-2011-4347-B548-FAEA34EFAA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742DD69-BE07-40A5-8C91-1C7134BB3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E4D7C4-02EE-4860-8600-27C7138501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772400" cy="182976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5300" dirty="0" smtClean="0"/>
              <a:t>COP5556  Programming Language Principles</a:t>
            </a:r>
            <a:endParaRPr lang="en-US" sz="6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Semantic Analysis</a:t>
            </a:r>
            <a:endParaRPr lang="en-US" sz="3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CBBA07-119F-4BFC-9702-EE4C453F1F77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Provide formal framework for decoration of a tree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Motivation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Context-free grammar tells us which sentences are legal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It doesn’t tell us what they mean, or impose contextual constraints on the sentences.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Based on a context-free grammar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FF5050"/>
                </a:solidFill>
              </a:rPr>
              <a:t>Symbols</a:t>
            </a:r>
            <a:r>
              <a:rPr lang="en-US" dirty="0" smtClean="0"/>
              <a:t> in the grammar are associated with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66FF"/>
                </a:solidFill>
              </a:rPr>
              <a:t>attributes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rgbClr val="FF5050"/>
                </a:solidFill>
              </a:rPr>
              <a:t>Production rules</a:t>
            </a:r>
            <a:r>
              <a:rPr lang="en-US" dirty="0" smtClean="0"/>
              <a:t> in grammar are associated with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66FF"/>
                </a:solidFill>
              </a:rPr>
              <a:t>semantic rules</a:t>
            </a:r>
            <a:r>
              <a:rPr lang="en-US" sz="2200" dirty="0" smtClean="0"/>
              <a:t> indicating how the attribute values are computed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May include conditions (</a:t>
            </a:r>
            <a:r>
              <a:rPr lang="en-US" dirty="0" err="1" smtClean="0"/>
              <a:t>boolean</a:t>
            </a:r>
            <a:r>
              <a:rPr lang="en-US" dirty="0" smtClean="0"/>
              <a:t> valued functions of the attributes) that impose constraints on the legal sentences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0F318-3346-4A5C-8C17-E6D6AD95207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Attribute grammars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49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Example:  Bounded unsigned integers</a:t>
            </a:r>
            <a:r>
              <a:rPr lang="en-US" sz="2800" i="1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   unsigned </a:t>
            </a:r>
            <a:r>
              <a:rPr lang="en-US" sz="2800" smtClean="0"/>
              <a:t>::= </a:t>
            </a:r>
            <a:r>
              <a:rPr lang="en-US" sz="2800" i="1" smtClean="0"/>
              <a:t>digit</a:t>
            </a:r>
            <a:r>
              <a:rPr lang="en-US" sz="2800" smtClean="0"/>
              <a:t> | </a:t>
            </a:r>
            <a:r>
              <a:rPr lang="en-US" sz="2800" i="1" smtClean="0"/>
              <a:t>unsigned  digit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</a:t>
            </a:r>
            <a:r>
              <a:rPr lang="en-US" sz="2800" i="1" smtClean="0"/>
              <a:t>digit </a:t>
            </a:r>
            <a:r>
              <a:rPr lang="en-US" sz="2800" smtClean="0"/>
              <a:t>  ::=  </a:t>
            </a:r>
            <a:r>
              <a:rPr lang="en-US" sz="2800" smtClean="0">
                <a:solidFill>
                  <a:srgbClr val="0066FF"/>
                </a:solidFill>
              </a:rPr>
              <a:t>0</a:t>
            </a:r>
            <a:r>
              <a:rPr lang="en-US" sz="2800" smtClean="0"/>
              <a:t> | </a:t>
            </a:r>
            <a:r>
              <a:rPr lang="en-US" sz="2800" smtClean="0">
                <a:solidFill>
                  <a:srgbClr val="0066FF"/>
                </a:solidFill>
              </a:rPr>
              <a:t>1</a:t>
            </a:r>
            <a:r>
              <a:rPr lang="en-US" sz="2800" smtClean="0"/>
              <a:t> | ... | </a:t>
            </a:r>
            <a:r>
              <a:rPr lang="en-US" sz="2800" smtClean="0">
                <a:solidFill>
                  <a:srgbClr val="0066FF"/>
                </a:solidFill>
              </a:rPr>
              <a:t>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5050"/>
                </a:solidFill>
              </a:rPr>
              <a:t>Attributes</a:t>
            </a:r>
            <a:r>
              <a:rPr lang="en-US" sz="2800" smtClean="0"/>
              <a:t> capture correspondence between characters and mathematical values.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5050"/>
                </a:solidFill>
              </a:rPr>
              <a:t>Conditions </a:t>
            </a:r>
            <a:r>
              <a:rPr lang="en-US" sz="2800" smtClean="0"/>
              <a:t>constrain the sentences to those whose legal values are in a fixed and finite range, for example in [0, 32767]  (two bytes).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5050"/>
                </a:solidFill>
              </a:rPr>
              <a:t>Semantic rules</a:t>
            </a:r>
            <a:r>
              <a:rPr lang="en-US" sz="2800" smtClean="0"/>
              <a:t> will tell us how to compute the values of the attributes from the characters and other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6BE2D-BC57-4113-8E16-188B1CFA949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mtClean="0"/>
              <a:t>Attributes and semantic rules for </a:t>
            </a:r>
            <a:r>
              <a:rPr lang="en-US" i="1" smtClean="0"/>
              <a:t>digit</a:t>
            </a:r>
            <a:r>
              <a:rPr lang="en-US" sz="2800" smtClean="0"/>
              <a:t> 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lvl="1" eaLnBrk="1" hangingPunct="1"/>
            <a:r>
              <a:rPr lang="en-US" sz="2400" smtClean="0"/>
              <a:t>Attribute:  </a:t>
            </a:r>
            <a:r>
              <a:rPr lang="en-US" sz="2400" smtClean="0">
                <a:solidFill>
                  <a:srgbClr val="00CC66"/>
                </a:solidFill>
              </a:rPr>
              <a:t>val</a:t>
            </a:r>
            <a:r>
              <a:rPr lang="en-US" sz="2400" smtClean="0"/>
              <a:t> </a:t>
            </a:r>
          </a:p>
          <a:p>
            <a:pPr lvl="2" eaLnBrk="1" hangingPunct="1"/>
            <a:r>
              <a:rPr lang="en-US" sz="2000" smtClean="0"/>
              <a:t>the mathematical value that corresponds to the digit</a:t>
            </a:r>
          </a:p>
          <a:p>
            <a:pPr lvl="1" eaLnBrk="1" hangingPunct="1"/>
            <a:r>
              <a:rPr lang="en-US" sz="2400" smtClean="0"/>
              <a:t>Semantic rules:   </a:t>
            </a:r>
          </a:p>
          <a:p>
            <a:pPr lvl="3" eaLnBrk="1" hangingPunct="1">
              <a:buFontTx/>
              <a:buNone/>
            </a:pPr>
            <a:r>
              <a:rPr lang="en-US" i="1" smtClean="0"/>
              <a:t>digit</a:t>
            </a:r>
            <a:r>
              <a:rPr lang="en-US" smtClean="0"/>
              <a:t> ::= </a:t>
            </a:r>
            <a:r>
              <a:rPr lang="en-US" smtClean="0">
                <a:solidFill>
                  <a:srgbClr val="0066FF"/>
                </a:solidFill>
              </a:rPr>
              <a:t>0</a:t>
            </a:r>
            <a:r>
              <a:rPr lang="en-US" smtClean="0"/>
              <a:t>      </a:t>
            </a:r>
          </a:p>
          <a:p>
            <a:pPr lvl="3" eaLnBrk="1" hangingPunct="1">
              <a:buFontTx/>
              <a:buNone/>
            </a:pPr>
            <a:r>
              <a:rPr lang="en-US" smtClean="0">
                <a:cs typeface="Arial" charset="0"/>
              </a:rPr>
              <a:t>	►</a:t>
            </a:r>
            <a:r>
              <a:rPr lang="en-US" smtClean="0"/>
              <a:t>  </a:t>
            </a:r>
            <a:r>
              <a:rPr lang="en-US" i="1" smtClean="0">
                <a:solidFill>
                  <a:srgbClr val="00CC66"/>
                </a:solidFill>
              </a:rPr>
              <a:t>digit</a:t>
            </a:r>
            <a:r>
              <a:rPr lang="en-US" smtClean="0">
                <a:solidFill>
                  <a:srgbClr val="00CC66"/>
                </a:solidFill>
              </a:rPr>
              <a:t>.val</a:t>
            </a:r>
            <a:r>
              <a:rPr lang="en-US" smtClean="0">
                <a:solidFill>
                  <a:srgbClr val="66FF33"/>
                </a:solidFill>
              </a:rPr>
              <a:t> </a:t>
            </a:r>
            <a:r>
              <a:rPr lang="en-US" smtClean="0"/>
              <a:t>:= 0     </a:t>
            </a:r>
          </a:p>
          <a:p>
            <a:pPr lvl="4" eaLnBrk="1" hangingPunct="1">
              <a:buFontTx/>
              <a:buNone/>
            </a:pPr>
            <a:r>
              <a:rPr lang="en-US" smtClean="0"/>
              <a:t>//note the difference between character </a:t>
            </a:r>
            <a:r>
              <a:rPr lang="en-US" smtClean="0">
                <a:solidFill>
                  <a:srgbClr val="0066FF"/>
                </a:solidFill>
              </a:rPr>
              <a:t>0</a:t>
            </a:r>
            <a:r>
              <a:rPr lang="en-US" smtClean="0"/>
              <a:t> and number 0</a:t>
            </a:r>
          </a:p>
          <a:p>
            <a:pPr lvl="3" eaLnBrk="1" hangingPunct="1">
              <a:buFontTx/>
              <a:buNone/>
            </a:pPr>
            <a:r>
              <a:rPr lang="en-US" i="1" smtClean="0"/>
              <a:t>digit ::= </a:t>
            </a:r>
            <a:r>
              <a:rPr lang="en-US" smtClean="0">
                <a:solidFill>
                  <a:srgbClr val="0066FF"/>
                </a:solidFill>
              </a:rPr>
              <a:t>1</a:t>
            </a:r>
            <a:r>
              <a:rPr lang="en-US" smtClean="0"/>
              <a:t>      </a:t>
            </a:r>
          </a:p>
          <a:p>
            <a:pPr lvl="3" eaLnBrk="1" hangingPunct="1">
              <a:buFontTx/>
              <a:buNone/>
            </a:pPr>
            <a:r>
              <a:rPr lang="en-US" smtClean="0">
                <a:cs typeface="Arial" charset="0"/>
              </a:rPr>
              <a:t>	►</a:t>
            </a:r>
            <a:r>
              <a:rPr lang="en-US" smtClean="0"/>
              <a:t>  </a:t>
            </a:r>
            <a:r>
              <a:rPr lang="en-US" i="1" smtClean="0">
                <a:solidFill>
                  <a:srgbClr val="00CC66"/>
                </a:solidFill>
              </a:rPr>
              <a:t>digit</a:t>
            </a:r>
            <a:r>
              <a:rPr lang="en-US" smtClean="0">
                <a:solidFill>
                  <a:srgbClr val="00CC66"/>
                </a:solidFill>
              </a:rPr>
              <a:t>.val</a:t>
            </a:r>
            <a:r>
              <a:rPr lang="en-US" smtClean="0">
                <a:solidFill>
                  <a:srgbClr val="66FF33"/>
                </a:solidFill>
              </a:rPr>
              <a:t> </a:t>
            </a:r>
            <a:r>
              <a:rPr lang="en-US" smtClean="0"/>
              <a:t>:= 1    </a:t>
            </a:r>
          </a:p>
          <a:p>
            <a:pPr lvl="3" eaLnBrk="1" hangingPunct="1">
              <a:buFontTx/>
              <a:buNone/>
            </a:pPr>
            <a:r>
              <a:rPr lang="en-US" smtClean="0"/>
              <a:t>….</a:t>
            </a:r>
          </a:p>
          <a:p>
            <a:pPr lvl="3" eaLnBrk="1" hangingPunct="1">
              <a:buFontTx/>
              <a:buNone/>
            </a:pPr>
            <a:r>
              <a:rPr lang="en-US" i="1" smtClean="0"/>
              <a:t>digit ::= </a:t>
            </a:r>
            <a:r>
              <a:rPr lang="en-US" smtClean="0">
                <a:solidFill>
                  <a:srgbClr val="0066FF"/>
                </a:solidFill>
              </a:rPr>
              <a:t>9</a:t>
            </a:r>
            <a:r>
              <a:rPr lang="en-US" smtClean="0"/>
              <a:t>      </a:t>
            </a:r>
          </a:p>
          <a:p>
            <a:pPr lvl="3" eaLnBrk="1" hangingPunct="1">
              <a:buFontTx/>
              <a:buNone/>
            </a:pPr>
            <a:r>
              <a:rPr lang="en-US" smtClean="0">
                <a:cs typeface="Arial" charset="0"/>
              </a:rPr>
              <a:t>	►</a:t>
            </a:r>
            <a:r>
              <a:rPr lang="en-US" smtClean="0"/>
              <a:t>  </a:t>
            </a:r>
            <a:r>
              <a:rPr lang="en-US" i="1" smtClean="0">
                <a:solidFill>
                  <a:srgbClr val="00CC66"/>
                </a:solidFill>
              </a:rPr>
              <a:t>digit</a:t>
            </a:r>
            <a:r>
              <a:rPr lang="en-US" smtClean="0">
                <a:solidFill>
                  <a:srgbClr val="00CC66"/>
                </a:solidFill>
              </a:rPr>
              <a:t>.val</a:t>
            </a:r>
            <a:r>
              <a:rPr lang="en-US" smtClean="0"/>
              <a:t> :=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2CE6C-E2A2-4D84-8E9A-CAC6A5AE384D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Attributes and rules for </a:t>
            </a:r>
            <a:r>
              <a:rPr lang="en-US" sz="2800" i="1" smtClean="0"/>
              <a:t>unsigned</a:t>
            </a:r>
            <a:r>
              <a:rPr lang="en-US" sz="2400" b="1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Attribute</a:t>
            </a:r>
            <a:r>
              <a:rPr lang="en-US" sz="2000" smtClean="0"/>
              <a:t>: </a:t>
            </a:r>
            <a:r>
              <a:rPr lang="en-US" sz="2400" smtClean="0">
                <a:solidFill>
                  <a:srgbClr val="00CC66"/>
                </a:solidFill>
              </a:rPr>
              <a:t>val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mathematical value that corresponds to the sequence of characters making up the unsigned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Semantic rules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Subscripts are used to distinguish between symbols with the same name in a production.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The subscripts are not part of the CFG.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	</a:t>
            </a:r>
            <a:r>
              <a:rPr lang="en-US" i="1" smtClean="0"/>
              <a:t>unsigned</a:t>
            </a:r>
            <a:r>
              <a:rPr lang="en-US" smtClean="0"/>
              <a:t> ::= </a:t>
            </a:r>
            <a:r>
              <a:rPr lang="en-US" i="1" smtClean="0"/>
              <a:t>digit</a:t>
            </a:r>
            <a:r>
              <a:rPr lang="en-US" smtClean="0"/>
              <a:t>     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</a:t>
            </a:r>
            <a:r>
              <a:rPr lang="en-US" smtClean="0">
                <a:cs typeface="Arial" charset="0"/>
              </a:rPr>
              <a:t>►</a:t>
            </a:r>
            <a:r>
              <a:rPr lang="en-US" i="1" smtClean="0">
                <a:solidFill>
                  <a:srgbClr val="00CC66"/>
                </a:solidFill>
              </a:rPr>
              <a:t>unsigned</a:t>
            </a:r>
            <a:r>
              <a:rPr lang="en-US" smtClean="0">
                <a:solidFill>
                  <a:srgbClr val="00CC66"/>
                </a:solidFill>
              </a:rPr>
              <a:t>.val</a:t>
            </a:r>
            <a:r>
              <a:rPr lang="en-US" smtClean="0"/>
              <a:t> := </a:t>
            </a:r>
            <a:r>
              <a:rPr lang="en-US" i="1" smtClean="0">
                <a:solidFill>
                  <a:srgbClr val="00CC66"/>
                </a:solidFill>
              </a:rPr>
              <a:t>digit</a:t>
            </a:r>
            <a:r>
              <a:rPr lang="en-US" smtClean="0">
                <a:solidFill>
                  <a:srgbClr val="00CC66"/>
                </a:solidFill>
              </a:rPr>
              <a:t>.val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CC66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i="1" smtClean="0"/>
              <a:t>unsigned</a:t>
            </a:r>
            <a:r>
              <a:rPr lang="en-US" baseline="-25000" smtClean="0"/>
              <a:t>0</a:t>
            </a:r>
            <a:r>
              <a:rPr lang="en-US" smtClean="0"/>
              <a:t> ::= </a:t>
            </a:r>
            <a:r>
              <a:rPr lang="en-US" i="1" smtClean="0"/>
              <a:t>unsigned</a:t>
            </a:r>
            <a:r>
              <a:rPr lang="en-US" baseline="-25000" smtClean="0"/>
              <a:t>1 </a:t>
            </a:r>
            <a:r>
              <a:rPr lang="en-US" i="1" smtClean="0"/>
              <a:t>digit</a:t>
            </a:r>
            <a:r>
              <a:rPr lang="en-US" smtClean="0"/>
              <a:t> 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       </a:t>
            </a:r>
            <a:r>
              <a:rPr lang="en-US" smtClean="0">
                <a:cs typeface="Arial" charset="0"/>
              </a:rPr>
              <a:t>►</a:t>
            </a:r>
            <a:r>
              <a:rPr lang="en-US" i="1" smtClean="0">
                <a:solidFill>
                  <a:srgbClr val="00CC66"/>
                </a:solidFill>
              </a:rPr>
              <a:t>unsigned</a:t>
            </a:r>
            <a:r>
              <a:rPr lang="en-US" i="1" baseline="-25000" smtClean="0">
                <a:solidFill>
                  <a:srgbClr val="00CC66"/>
                </a:solidFill>
              </a:rPr>
              <a:t>0</a:t>
            </a:r>
            <a:r>
              <a:rPr lang="en-US" smtClean="0">
                <a:solidFill>
                  <a:srgbClr val="00CC66"/>
                </a:solidFill>
              </a:rPr>
              <a:t>.val</a:t>
            </a:r>
            <a:r>
              <a:rPr lang="en-US" smtClean="0"/>
              <a:t> := </a:t>
            </a:r>
            <a:r>
              <a:rPr lang="en-US" i="1" smtClean="0">
                <a:solidFill>
                  <a:srgbClr val="00CC66"/>
                </a:solidFill>
              </a:rPr>
              <a:t>unsigned</a:t>
            </a:r>
            <a:r>
              <a:rPr lang="en-US" baseline="-25000" smtClean="0">
                <a:solidFill>
                  <a:srgbClr val="00CC66"/>
                </a:solidFill>
              </a:rPr>
              <a:t>1</a:t>
            </a:r>
            <a:r>
              <a:rPr lang="en-US" smtClean="0">
                <a:solidFill>
                  <a:srgbClr val="00CC66"/>
                </a:solidFill>
              </a:rPr>
              <a:t>.val</a:t>
            </a:r>
            <a:r>
              <a:rPr lang="en-US" smtClean="0"/>
              <a:t> *10 + </a:t>
            </a:r>
            <a:r>
              <a:rPr lang="en-US" i="1" smtClean="0">
                <a:solidFill>
                  <a:srgbClr val="00CC66"/>
                </a:solidFill>
              </a:rPr>
              <a:t>digit</a:t>
            </a:r>
            <a:r>
              <a:rPr lang="en-US" smtClean="0">
                <a:solidFill>
                  <a:srgbClr val="00CC66"/>
                </a:solidFill>
              </a:rPr>
              <a:t>.val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smtClean="0">
              <a:solidFill>
                <a:srgbClr val="00CC66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Condition:</a:t>
            </a:r>
            <a:r>
              <a:rPr lang="en-US" sz="2000" smtClean="0"/>
              <a:t> 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	</a:t>
            </a:r>
            <a:r>
              <a:rPr lang="en-US" smtClean="0"/>
              <a:t>0 &lt;= </a:t>
            </a:r>
            <a:r>
              <a:rPr lang="en-US" i="1" smtClean="0">
                <a:solidFill>
                  <a:srgbClr val="00CC66"/>
                </a:solidFill>
              </a:rPr>
              <a:t>unsigned</a:t>
            </a:r>
            <a:r>
              <a:rPr lang="en-US" smtClean="0">
                <a:solidFill>
                  <a:srgbClr val="00CC66"/>
                </a:solidFill>
              </a:rPr>
              <a:t>.val</a:t>
            </a:r>
            <a:r>
              <a:rPr lang="en-US" smtClean="0"/>
              <a:t> &lt;= 32767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smtClean="0"/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BA0FE5-2D2C-48EB-BBFA-316D7AE1359A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smtClean="0"/>
              <a:t>The semantic functions must be written in terms of some already existing notation.</a:t>
            </a:r>
          </a:p>
          <a:p>
            <a:pPr lvl="1" eaLnBrk="1" hangingPunct="1"/>
            <a:r>
              <a:rPr lang="en-US" smtClean="0"/>
              <a:t>normal mathematics (as in the example) </a:t>
            </a:r>
          </a:p>
          <a:p>
            <a:pPr lvl="1" eaLnBrk="1" hangingPunct="1"/>
            <a:r>
              <a:rPr lang="en-US" smtClean="0"/>
              <a:t>code fragments </a:t>
            </a:r>
          </a:p>
          <a:p>
            <a:pPr lvl="2" eaLnBrk="1" hangingPunct="1"/>
            <a:r>
              <a:rPr lang="en-US" smtClean="0"/>
              <a:t>to specify code generation</a:t>
            </a:r>
          </a:p>
          <a:p>
            <a:pPr lvl="1" eaLnBrk="1" hangingPunct="1"/>
            <a:r>
              <a:rPr lang="en-US" smtClean="0"/>
              <a:t>domain theory denotations </a:t>
            </a:r>
          </a:p>
          <a:p>
            <a:pPr lvl="2" eaLnBrk="1" hangingPunct="1"/>
            <a:r>
              <a:rPr lang="en-US" smtClean="0"/>
              <a:t>to specify meaning of a programming language in a machine independent way based on functions, i.e. denotational semantics</a:t>
            </a:r>
          </a:p>
          <a:p>
            <a:pPr lvl="1" eaLnBrk="1" hangingPunct="1"/>
            <a:r>
              <a:rPr lang="en-US" smtClean="0"/>
              <a:t>type theory</a:t>
            </a:r>
          </a:p>
          <a:p>
            <a:pPr lvl="2" eaLnBrk="1" hangingPunct="1"/>
            <a:r>
              <a:rPr lang="en-US" smtClean="0"/>
              <a:t>to specify type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AD343-D29F-4F37-B081-0B4BC2DF0CAB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parse tree labeled with attributes and their values</a:t>
            </a:r>
          </a:p>
          <a:p>
            <a:pPr eaLnBrk="1" hangingPunct="1"/>
            <a:r>
              <a:rPr lang="en-US" smtClean="0"/>
              <a:t>Example using unsigned numbers:  345</a:t>
            </a:r>
          </a:p>
          <a:p>
            <a:pPr eaLnBrk="1" hangingPunct="1"/>
            <a:endParaRPr lang="en-US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DF667-3AD9-4A8B-8EE6-55A4B6CDA71D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Decorated parse trees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3276600" y="34290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2362200" y="41148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1524000" y="49530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1752600" y="57150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digit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3200400" y="48768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digit</a:t>
            </a: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4191000" y="41148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digit</a:t>
            </a:r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 flipH="1">
            <a:off x="3276600" y="3733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4038600" y="3733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4"/>
          <p:cNvSpPr>
            <a:spLocks noChangeShapeType="1"/>
          </p:cNvSpPr>
          <p:nvPr/>
        </p:nvSpPr>
        <p:spPr bwMode="auto">
          <a:xfrm flipH="1">
            <a:off x="2133600" y="4495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5"/>
          <p:cNvSpPr>
            <a:spLocks noChangeShapeType="1"/>
          </p:cNvSpPr>
          <p:nvPr/>
        </p:nvSpPr>
        <p:spPr bwMode="auto">
          <a:xfrm>
            <a:off x="3048000" y="4495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6"/>
          <p:cNvSpPr>
            <a:spLocks noChangeShapeType="1"/>
          </p:cNvSpPr>
          <p:nvPr/>
        </p:nvSpPr>
        <p:spPr bwMode="auto">
          <a:xfrm flipH="1">
            <a:off x="2057400" y="5257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Text Box 17"/>
          <p:cNvSpPr txBox="1">
            <a:spLocks noChangeArrowheads="1"/>
          </p:cNvSpPr>
          <p:nvPr/>
        </p:nvSpPr>
        <p:spPr bwMode="auto">
          <a:xfrm>
            <a:off x="1905000" y="6400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6400" name="Text Box 18"/>
          <p:cNvSpPr txBox="1">
            <a:spLocks noChangeArrowheads="1"/>
          </p:cNvSpPr>
          <p:nvPr/>
        </p:nvSpPr>
        <p:spPr bwMode="auto">
          <a:xfrm>
            <a:off x="3352800" y="5562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16401" name="Text Box 19"/>
          <p:cNvSpPr txBox="1">
            <a:spLocks noChangeArrowheads="1"/>
          </p:cNvSpPr>
          <p:nvPr/>
        </p:nvSpPr>
        <p:spPr bwMode="auto">
          <a:xfrm>
            <a:off x="4343400" y="4800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16402" name="Line 20"/>
          <p:cNvSpPr>
            <a:spLocks noChangeShapeType="1"/>
          </p:cNvSpPr>
          <p:nvPr/>
        </p:nvSpPr>
        <p:spPr bwMode="auto">
          <a:xfrm>
            <a:off x="2057400" y="609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>
            <a:off x="3505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>
            <a:off x="44958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Calculate the attributes for each </a:t>
            </a:r>
            <a:r>
              <a:rPr lang="en-US" i="1" smtClean="0"/>
              <a:t>digit</a:t>
            </a:r>
          </a:p>
          <a:p>
            <a:pPr eaLnBrk="1" hangingPunct="1"/>
            <a:endParaRPr lang="en-US" smtClean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9AEE73-5BF6-4C24-A787-3C815E95648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Decorated parse trees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95600" y="2438400"/>
            <a:ext cx="4267200" cy="3338513"/>
            <a:chOff x="1524000" y="3429000"/>
            <a:chExt cx="4267200" cy="3338513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3276600" y="3429000"/>
              <a:ext cx="1111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/>
                <a:t>unsigned</a:t>
              </a:r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2362200" y="4114800"/>
              <a:ext cx="1111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524000" y="4953000"/>
              <a:ext cx="1111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752600" y="5715000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3200400" y="4876800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flipH="1">
              <a:off x="3276600" y="3733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4038600" y="3733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 flipH="1">
              <a:off x="2133600" y="44958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3048000" y="4495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2057400" y="5257800"/>
              <a:ext cx="76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1905000" y="6400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3</a:t>
              </a: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3352800" y="55626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4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4343400" y="48006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5</a:t>
              </a:r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2057400" y="6096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35052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4495800" y="449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2286000" y="5943600"/>
              <a:ext cx="889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CC66"/>
                  </a:solidFill>
                </a:rPr>
                <a:t>val </a:t>
              </a:r>
              <a:r>
                <a:rPr lang="en-US" b="1"/>
                <a:t>= 3</a:t>
              </a:r>
            </a:p>
          </p:txBody>
        </p: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3657600" y="5105400"/>
              <a:ext cx="889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CC66"/>
                  </a:solidFill>
                </a:rPr>
                <a:t>val </a:t>
              </a:r>
              <a:r>
                <a:rPr lang="en-US" b="1"/>
                <a:t>= 4</a:t>
              </a: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4876800" y="4267200"/>
              <a:ext cx="889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CC66"/>
                  </a:solidFill>
                </a:rPr>
                <a:t>val </a:t>
              </a:r>
              <a:r>
                <a:rPr lang="en-US" b="1"/>
                <a:t>= 5</a:t>
              </a:r>
            </a:p>
          </p:txBody>
        </p:sp>
        <p:sp>
          <p:nvSpPr>
            <p:cNvPr id="17432" name="Oval 27"/>
            <p:cNvSpPr>
              <a:spLocks noChangeArrowheads="1"/>
            </p:cNvSpPr>
            <p:nvPr/>
          </p:nvSpPr>
          <p:spPr bwMode="auto">
            <a:xfrm>
              <a:off x="2209800" y="5867400"/>
              <a:ext cx="9906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Oval 28"/>
            <p:cNvSpPr>
              <a:spLocks noChangeArrowheads="1"/>
            </p:cNvSpPr>
            <p:nvPr/>
          </p:nvSpPr>
          <p:spPr bwMode="auto">
            <a:xfrm>
              <a:off x="3581400" y="5029200"/>
              <a:ext cx="9906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29"/>
            <p:cNvSpPr>
              <a:spLocks noChangeArrowheads="1"/>
            </p:cNvSpPr>
            <p:nvPr/>
          </p:nvSpPr>
          <p:spPr bwMode="auto">
            <a:xfrm>
              <a:off x="4800600" y="4191000"/>
              <a:ext cx="990600" cy="6096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previously calculated attributes, calculate attributes for the </a:t>
            </a:r>
            <a:r>
              <a:rPr lang="en-US" i="1" dirty="0" smtClean="0"/>
              <a:t>unsigned </a:t>
            </a:r>
            <a:r>
              <a:rPr lang="en-US" dirty="0" smtClean="0"/>
              <a:t>where values are available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95157-AE35-49C4-93D1-9CDD5D90AC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Decorated parse trees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276600" y="34290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362200" y="41148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24000" y="495300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752600" y="57150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digit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200400" y="48768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digit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191000" y="41148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digit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3276600" y="3733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4038600" y="3733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 flipH="1">
            <a:off x="2133600" y="4495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048000" y="4495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2057400" y="5257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905000" y="6400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352800" y="5562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343400" y="4800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2057400" y="609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3505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44958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286000" y="59436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val </a:t>
            </a:r>
            <a:r>
              <a:rPr lang="en-US"/>
              <a:t>= 3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657600" y="51054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val </a:t>
            </a:r>
            <a:r>
              <a:rPr lang="en-US"/>
              <a:t>= 4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876800" y="42672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val </a:t>
            </a:r>
            <a:r>
              <a:rPr lang="en-US"/>
              <a:t>= 5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209800" y="5181600"/>
            <a:ext cx="88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CC66"/>
                </a:solidFill>
              </a:rPr>
              <a:t>val </a:t>
            </a:r>
            <a:r>
              <a:rPr lang="en-US" b="1"/>
              <a:t>= 3</a:t>
            </a:r>
          </a:p>
        </p:txBody>
      </p:sp>
      <p:sp>
        <p:nvSpPr>
          <p:cNvPr id="18457" name="Rectangle 27"/>
          <p:cNvSpPr>
            <a:spLocks noChangeArrowheads="1"/>
          </p:cNvSpPr>
          <p:nvPr/>
        </p:nvSpPr>
        <p:spPr bwMode="auto">
          <a:xfrm>
            <a:off x="5257800" y="5715000"/>
            <a:ext cx="4572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i="1"/>
              <a:t>	unsigned</a:t>
            </a:r>
            <a:r>
              <a:rPr lang="en-US"/>
              <a:t> ::= </a:t>
            </a:r>
            <a:r>
              <a:rPr lang="en-US" i="1"/>
              <a:t>digit</a:t>
            </a:r>
            <a:r>
              <a:rPr lang="en-US"/>
              <a:t>        </a:t>
            </a:r>
          </a:p>
          <a:p>
            <a:pPr lvl="1"/>
            <a:r>
              <a:rPr lang="en-US"/>
              <a:t>	►</a:t>
            </a:r>
            <a:r>
              <a:rPr lang="en-US" i="1">
                <a:solidFill>
                  <a:srgbClr val="00CC66"/>
                </a:solidFill>
              </a:rPr>
              <a:t>unsigned</a:t>
            </a:r>
            <a:r>
              <a:rPr lang="en-US">
                <a:solidFill>
                  <a:srgbClr val="00CC66"/>
                </a:solidFill>
              </a:rPr>
              <a:t>.val</a:t>
            </a:r>
            <a:r>
              <a:rPr lang="en-US"/>
              <a:t> := </a:t>
            </a:r>
            <a:r>
              <a:rPr lang="en-US" i="1">
                <a:solidFill>
                  <a:srgbClr val="00CC66"/>
                </a:solidFill>
              </a:rPr>
              <a:t>digit</a:t>
            </a:r>
            <a:r>
              <a:rPr lang="en-US">
                <a:solidFill>
                  <a:srgbClr val="00CC66"/>
                </a:solidFill>
              </a:rPr>
              <a:t>.val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en-US" sz="2400">
              <a:solidFill>
                <a:srgbClr val="00CC66"/>
              </a:solidFill>
            </a:endParaRPr>
          </a:p>
        </p:txBody>
      </p:sp>
      <p:sp>
        <p:nvSpPr>
          <p:cNvPr id="18458" name="Oval 28"/>
          <p:cNvSpPr>
            <a:spLocks noChangeArrowheads="1"/>
          </p:cNvSpPr>
          <p:nvPr/>
        </p:nvSpPr>
        <p:spPr bwMode="auto">
          <a:xfrm>
            <a:off x="2209800" y="5105400"/>
            <a:ext cx="914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2225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i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4EA5E-01F4-4366-B249-68005BA035C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Decorated parse trees</a:t>
            </a:r>
          </a:p>
        </p:txBody>
      </p:sp>
      <p:grpSp>
        <p:nvGrpSpPr>
          <p:cNvPr id="19460" name="Group 27"/>
          <p:cNvGrpSpPr>
            <a:grpSpLocks/>
          </p:cNvGrpSpPr>
          <p:nvPr/>
        </p:nvGrpSpPr>
        <p:grpSpPr bwMode="auto">
          <a:xfrm>
            <a:off x="1447800" y="2209800"/>
            <a:ext cx="4216400" cy="3338513"/>
            <a:chOff x="960" y="2160"/>
            <a:chExt cx="2656" cy="2103"/>
          </a:xfrm>
        </p:grpSpPr>
        <p:sp>
          <p:nvSpPr>
            <p:cNvPr id="19464" name="Text Box 4"/>
            <p:cNvSpPr txBox="1">
              <a:spLocks noChangeArrowheads="1"/>
            </p:cNvSpPr>
            <p:nvPr/>
          </p:nvSpPr>
          <p:spPr bwMode="auto">
            <a:xfrm>
              <a:off x="2064" y="2160"/>
              <a:ext cx="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19465" name="Text Box 5"/>
            <p:cNvSpPr txBox="1">
              <a:spLocks noChangeArrowheads="1"/>
            </p:cNvSpPr>
            <p:nvPr/>
          </p:nvSpPr>
          <p:spPr bwMode="auto">
            <a:xfrm>
              <a:off x="1488" y="2592"/>
              <a:ext cx="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19466" name="Text Box 6"/>
            <p:cNvSpPr txBox="1">
              <a:spLocks noChangeArrowheads="1"/>
            </p:cNvSpPr>
            <p:nvPr/>
          </p:nvSpPr>
          <p:spPr bwMode="auto">
            <a:xfrm>
              <a:off x="960" y="3120"/>
              <a:ext cx="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19467" name="Text Box 7"/>
            <p:cNvSpPr txBox="1">
              <a:spLocks noChangeArrowheads="1"/>
            </p:cNvSpPr>
            <p:nvPr/>
          </p:nvSpPr>
          <p:spPr bwMode="auto">
            <a:xfrm>
              <a:off x="1104" y="3600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19468" name="Text Box 8"/>
            <p:cNvSpPr txBox="1">
              <a:spLocks noChangeArrowheads="1"/>
            </p:cNvSpPr>
            <p:nvPr/>
          </p:nvSpPr>
          <p:spPr bwMode="auto">
            <a:xfrm>
              <a:off x="2016" y="3072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2640" y="2592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19470" name="Line 10"/>
            <p:cNvSpPr>
              <a:spLocks noChangeShapeType="1"/>
            </p:cNvSpPr>
            <p:nvPr/>
          </p:nvSpPr>
          <p:spPr bwMode="auto">
            <a:xfrm flipH="1">
              <a:off x="2064" y="23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1"/>
            <p:cNvSpPr>
              <a:spLocks noChangeShapeType="1"/>
            </p:cNvSpPr>
            <p:nvPr/>
          </p:nvSpPr>
          <p:spPr bwMode="auto">
            <a:xfrm>
              <a:off x="2544" y="23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2"/>
            <p:cNvSpPr>
              <a:spLocks noChangeShapeType="1"/>
            </p:cNvSpPr>
            <p:nvPr/>
          </p:nvSpPr>
          <p:spPr bwMode="auto">
            <a:xfrm flipH="1">
              <a:off x="1344" y="283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>
              <a:off x="1920" y="28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4"/>
            <p:cNvSpPr>
              <a:spLocks noChangeShapeType="1"/>
            </p:cNvSpPr>
            <p:nvPr/>
          </p:nvSpPr>
          <p:spPr bwMode="auto">
            <a:xfrm flipH="1">
              <a:off x="1296" y="331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Text Box 15"/>
            <p:cNvSpPr txBox="1">
              <a:spLocks noChangeArrowheads="1"/>
            </p:cNvSpPr>
            <p:nvPr/>
          </p:nvSpPr>
          <p:spPr bwMode="auto">
            <a:xfrm>
              <a:off x="1200" y="403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3</a:t>
              </a:r>
            </a:p>
          </p:txBody>
        </p:sp>
        <p:sp>
          <p:nvSpPr>
            <p:cNvPr id="19476" name="Text Box 16"/>
            <p:cNvSpPr txBox="1">
              <a:spLocks noChangeArrowheads="1"/>
            </p:cNvSpPr>
            <p:nvPr/>
          </p:nvSpPr>
          <p:spPr bwMode="auto">
            <a:xfrm>
              <a:off x="2112" y="35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4</a:t>
              </a:r>
            </a:p>
          </p:txBody>
        </p:sp>
        <p:sp>
          <p:nvSpPr>
            <p:cNvPr id="19477" name="Text Box 17"/>
            <p:cNvSpPr txBox="1">
              <a:spLocks noChangeArrowheads="1"/>
            </p:cNvSpPr>
            <p:nvPr/>
          </p:nvSpPr>
          <p:spPr bwMode="auto">
            <a:xfrm>
              <a:off x="273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5</a:t>
              </a:r>
            </a:p>
          </p:txBody>
        </p:sp>
        <p:sp>
          <p:nvSpPr>
            <p:cNvPr id="19478" name="Line 18"/>
            <p:cNvSpPr>
              <a:spLocks noChangeShapeType="1"/>
            </p:cNvSpPr>
            <p:nvPr/>
          </p:nvSpPr>
          <p:spPr bwMode="auto">
            <a:xfrm>
              <a:off x="1296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19"/>
            <p:cNvSpPr>
              <a:spLocks noChangeShapeType="1"/>
            </p:cNvSpPr>
            <p:nvPr/>
          </p:nvSpPr>
          <p:spPr bwMode="auto">
            <a:xfrm>
              <a:off x="2208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20"/>
            <p:cNvSpPr>
              <a:spLocks noChangeShapeType="1"/>
            </p:cNvSpPr>
            <p:nvPr/>
          </p:nvSpPr>
          <p:spPr bwMode="auto">
            <a:xfrm>
              <a:off x="283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Text Box 21"/>
            <p:cNvSpPr txBox="1">
              <a:spLocks noChangeArrowheads="1"/>
            </p:cNvSpPr>
            <p:nvPr/>
          </p:nvSpPr>
          <p:spPr bwMode="auto">
            <a:xfrm>
              <a:off x="1440" y="3744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3</a:t>
              </a:r>
            </a:p>
          </p:txBody>
        </p:sp>
        <p:sp>
          <p:nvSpPr>
            <p:cNvPr id="19482" name="Text Box 22"/>
            <p:cNvSpPr txBox="1">
              <a:spLocks noChangeArrowheads="1"/>
            </p:cNvSpPr>
            <p:nvPr/>
          </p:nvSpPr>
          <p:spPr bwMode="auto">
            <a:xfrm>
              <a:off x="2304" y="3216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4</a:t>
              </a:r>
            </a:p>
          </p:txBody>
        </p:sp>
        <p:sp>
          <p:nvSpPr>
            <p:cNvPr id="19483" name="Text Box 23"/>
            <p:cNvSpPr txBox="1">
              <a:spLocks noChangeArrowheads="1"/>
            </p:cNvSpPr>
            <p:nvPr/>
          </p:nvSpPr>
          <p:spPr bwMode="auto">
            <a:xfrm>
              <a:off x="3072" y="2688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5</a:t>
              </a:r>
            </a:p>
          </p:txBody>
        </p:sp>
        <p:sp>
          <p:nvSpPr>
            <p:cNvPr id="19484" name="Text Box 24"/>
            <p:cNvSpPr txBox="1">
              <a:spLocks noChangeArrowheads="1"/>
            </p:cNvSpPr>
            <p:nvPr/>
          </p:nvSpPr>
          <p:spPr bwMode="auto">
            <a:xfrm>
              <a:off x="1392" y="3264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3</a:t>
              </a:r>
            </a:p>
          </p:txBody>
        </p:sp>
        <p:sp>
          <p:nvSpPr>
            <p:cNvPr id="19485" name="Text Box 25"/>
            <p:cNvSpPr txBox="1">
              <a:spLocks noChangeArrowheads="1"/>
            </p:cNvSpPr>
            <p:nvPr/>
          </p:nvSpPr>
          <p:spPr bwMode="auto">
            <a:xfrm>
              <a:off x="1968" y="2736"/>
              <a:ext cx="6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CC66"/>
                  </a:solidFill>
                </a:rPr>
                <a:t>val </a:t>
              </a:r>
              <a:r>
                <a:rPr lang="en-US" b="1"/>
                <a:t>= 34</a:t>
              </a:r>
            </a:p>
          </p:txBody>
        </p:sp>
      </p:grpSp>
      <p:sp>
        <p:nvSpPr>
          <p:cNvPr id="19461" name="Rectangle 28"/>
          <p:cNvSpPr>
            <a:spLocks noChangeArrowheads="1"/>
          </p:cNvSpPr>
          <p:nvPr/>
        </p:nvSpPr>
        <p:spPr bwMode="auto">
          <a:xfrm>
            <a:off x="3962400" y="5943600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i="1"/>
              <a:t>unsigned</a:t>
            </a:r>
            <a:r>
              <a:rPr lang="en-US" baseline="-25000"/>
              <a:t>0</a:t>
            </a:r>
            <a:r>
              <a:rPr lang="en-US"/>
              <a:t> ::= </a:t>
            </a:r>
            <a:r>
              <a:rPr lang="en-US" i="1"/>
              <a:t>unsigned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 i="1"/>
              <a:t>digit</a:t>
            </a:r>
            <a:r>
              <a:rPr lang="en-US"/>
              <a:t>        </a:t>
            </a:r>
          </a:p>
          <a:p>
            <a:pPr lvl="1"/>
            <a:r>
              <a:rPr lang="en-US"/>
              <a:t>►</a:t>
            </a:r>
            <a:r>
              <a:rPr lang="en-US" i="1">
                <a:solidFill>
                  <a:srgbClr val="00CC66"/>
                </a:solidFill>
              </a:rPr>
              <a:t>unsigned</a:t>
            </a:r>
            <a:r>
              <a:rPr lang="en-US" i="1" baseline="-25000">
                <a:solidFill>
                  <a:srgbClr val="00CC66"/>
                </a:solidFill>
              </a:rPr>
              <a:t>0</a:t>
            </a:r>
            <a:r>
              <a:rPr lang="en-US">
                <a:solidFill>
                  <a:srgbClr val="00CC66"/>
                </a:solidFill>
              </a:rPr>
              <a:t>.val</a:t>
            </a:r>
            <a:r>
              <a:rPr lang="en-US"/>
              <a:t> := </a:t>
            </a:r>
            <a:r>
              <a:rPr lang="en-US" i="1">
                <a:solidFill>
                  <a:srgbClr val="00CC66"/>
                </a:solidFill>
              </a:rPr>
              <a:t>unsigned</a:t>
            </a:r>
            <a:r>
              <a:rPr lang="en-US" baseline="-25000">
                <a:solidFill>
                  <a:srgbClr val="00CC66"/>
                </a:solidFill>
              </a:rPr>
              <a:t>1</a:t>
            </a:r>
            <a:r>
              <a:rPr lang="en-US">
                <a:solidFill>
                  <a:srgbClr val="00CC66"/>
                </a:solidFill>
              </a:rPr>
              <a:t>.val</a:t>
            </a:r>
            <a:r>
              <a:rPr lang="en-US"/>
              <a:t> *10 + </a:t>
            </a:r>
            <a:r>
              <a:rPr lang="en-US" i="1">
                <a:solidFill>
                  <a:srgbClr val="00CC66"/>
                </a:solidFill>
              </a:rPr>
              <a:t>digit</a:t>
            </a:r>
            <a:r>
              <a:rPr lang="en-US">
                <a:solidFill>
                  <a:srgbClr val="00CC66"/>
                </a:solidFill>
              </a:rPr>
              <a:t>.val</a:t>
            </a:r>
          </a:p>
        </p:txBody>
      </p:sp>
      <p:sp>
        <p:nvSpPr>
          <p:cNvPr id="19462" name="Oval 29"/>
          <p:cNvSpPr>
            <a:spLocks noChangeArrowheads="1"/>
          </p:cNvSpPr>
          <p:nvPr/>
        </p:nvSpPr>
        <p:spPr bwMode="auto">
          <a:xfrm>
            <a:off x="3048000" y="3048000"/>
            <a:ext cx="990600" cy="609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i="1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F5CD3-1D24-44E5-A3A0-FAA81C07331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Decorated parse trees</a:t>
            </a:r>
          </a:p>
        </p:txBody>
      </p:sp>
      <p:grpSp>
        <p:nvGrpSpPr>
          <p:cNvPr id="20484" name="Group 27"/>
          <p:cNvGrpSpPr>
            <a:grpSpLocks/>
          </p:cNvGrpSpPr>
          <p:nvPr/>
        </p:nvGrpSpPr>
        <p:grpSpPr bwMode="auto">
          <a:xfrm>
            <a:off x="2133600" y="2209800"/>
            <a:ext cx="4216400" cy="3338513"/>
            <a:chOff x="960" y="2160"/>
            <a:chExt cx="2656" cy="2103"/>
          </a:xfrm>
        </p:grpSpPr>
        <p:sp>
          <p:nvSpPr>
            <p:cNvPr id="20488" name="Text Box 4"/>
            <p:cNvSpPr txBox="1">
              <a:spLocks noChangeArrowheads="1"/>
            </p:cNvSpPr>
            <p:nvPr/>
          </p:nvSpPr>
          <p:spPr bwMode="auto">
            <a:xfrm>
              <a:off x="2064" y="2160"/>
              <a:ext cx="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20489" name="Text Box 5"/>
            <p:cNvSpPr txBox="1">
              <a:spLocks noChangeArrowheads="1"/>
            </p:cNvSpPr>
            <p:nvPr/>
          </p:nvSpPr>
          <p:spPr bwMode="auto">
            <a:xfrm>
              <a:off x="1488" y="2592"/>
              <a:ext cx="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960" y="3120"/>
              <a:ext cx="7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20491" name="Text Box 7"/>
            <p:cNvSpPr txBox="1">
              <a:spLocks noChangeArrowheads="1"/>
            </p:cNvSpPr>
            <p:nvPr/>
          </p:nvSpPr>
          <p:spPr bwMode="auto">
            <a:xfrm>
              <a:off x="1104" y="3600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20492" name="Text Box 8"/>
            <p:cNvSpPr txBox="1">
              <a:spLocks noChangeArrowheads="1"/>
            </p:cNvSpPr>
            <p:nvPr/>
          </p:nvSpPr>
          <p:spPr bwMode="auto">
            <a:xfrm>
              <a:off x="2016" y="3072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20493" name="Text Box 9"/>
            <p:cNvSpPr txBox="1">
              <a:spLocks noChangeArrowheads="1"/>
            </p:cNvSpPr>
            <p:nvPr/>
          </p:nvSpPr>
          <p:spPr bwMode="auto">
            <a:xfrm>
              <a:off x="2640" y="2592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20494" name="Line 10"/>
            <p:cNvSpPr>
              <a:spLocks noChangeShapeType="1"/>
            </p:cNvSpPr>
            <p:nvPr/>
          </p:nvSpPr>
          <p:spPr bwMode="auto">
            <a:xfrm flipH="1">
              <a:off x="2064" y="23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1"/>
            <p:cNvSpPr>
              <a:spLocks noChangeShapeType="1"/>
            </p:cNvSpPr>
            <p:nvPr/>
          </p:nvSpPr>
          <p:spPr bwMode="auto">
            <a:xfrm>
              <a:off x="2544" y="23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2"/>
            <p:cNvSpPr>
              <a:spLocks noChangeShapeType="1"/>
            </p:cNvSpPr>
            <p:nvPr/>
          </p:nvSpPr>
          <p:spPr bwMode="auto">
            <a:xfrm flipH="1">
              <a:off x="1344" y="283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3"/>
            <p:cNvSpPr>
              <a:spLocks noChangeShapeType="1"/>
            </p:cNvSpPr>
            <p:nvPr/>
          </p:nvSpPr>
          <p:spPr bwMode="auto">
            <a:xfrm>
              <a:off x="1920" y="28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 flipH="1">
              <a:off x="1296" y="331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Text Box 15"/>
            <p:cNvSpPr txBox="1">
              <a:spLocks noChangeArrowheads="1"/>
            </p:cNvSpPr>
            <p:nvPr/>
          </p:nvSpPr>
          <p:spPr bwMode="auto">
            <a:xfrm>
              <a:off x="1200" y="403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3</a:t>
              </a:r>
            </a:p>
          </p:txBody>
        </p:sp>
        <p:sp>
          <p:nvSpPr>
            <p:cNvPr id="20500" name="Text Box 16"/>
            <p:cNvSpPr txBox="1">
              <a:spLocks noChangeArrowheads="1"/>
            </p:cNvSpPr>
            <p:nvPr/>
          </p:nvSpPr>
          <p:spPr bwMode="auto">
            <a:xfrm>
              <a:off x="2112" y="35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4</a:t>
              </a:r>
            </a:p>
          </p:txBody>
        </p:sp>
        <p:sp>
          <p:nvSpPr>
            <p:cNvPr id="20501" name="Text Box 17"/>
            <p:cNvSpPr txBox="1">
              <a:spLocks noChangeArrowheads="1"/>
            </p:cNvSpPr>
            <p:nvPr/>
          </p:nvSpPr>
          <p:spPr bwMode="auto">
            <a:xfrm>
              <a:off x="273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5</a:t>
              </a:r>
            </a:p>
          </p:txBody>
        </p:sp>
        <p:sp>
          <p:nvSpPr>
            <p:cNvPr id="20502" name="Line 18"/>
            <p:cNvSpPr>
              <a:spLocks noChangeShapeType="1"/>
            </p:cNvSpPr>
            <p:nvPr/>
          </p:nvSpPr>
          <p:spPr bwMode="auto">
            <a:xfrm>
              <a:off x="1296" y="38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2208" y="32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0"/>
            <p:cNvSpPr>
              <a:spLocks noChangeShapeType="1"/>
            </p:cNvSpPr>
            <p:nvPr/>
          </p:nvSpPr>
          <p:spPr bwMode="auto">
            <a:xfrm>
              <a:off x="283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Text Box 21"/>
            <p:cNvSpPr txBox="1">
              <a:spLocks noChangeArrowheads="1"/>
            </p:cNvSpPr>
            <p:nvPr/>
          </p:nvSpPr>
          <p:spPr bwMode="auto">
            <a:xfrm>
              <a:off x="1440" y="3744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3</a:t>
              </a:r>
            </a:p>
          </p:txBody>
        </p:sp>
        <p:sp>
          <p:nvSpPr>
            <p:cNvPr id="20506" name="Text Box 22"/>
            <p:cNvSpPr txBox="1">
              <a:spLocks noChangeArrowheads="1"/>
            </p:cNvSpPr>
            <p:nvPr/>
          </p:nvSpPr>
          <p:spPr bwMode="auto">
            <a:xfrm>
              <a:off x="2304" y="3216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4</a:t>
              </a:r>
            </a:p>
          </p:txBody>
        </p:sp>
        <p:sp>
          <p:nvSpPr>
            <p:cNvPr id="20507" name="Text Box 23"/>
            <p:cNvSpPr txBox="1">
              <a:spLocks noChangeArrowheads="1"/>
            </p:cNvSpPr>
            <p:nvPr/>
          </p:nvSpPr>
          <p:spPr bwMode="auto">
            <a:xfrm>
              <a:off x="3072" y="2688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5</a:t>
              </a:r>
            </a:p>
          </p:txBody>
        </p:sp>
        <p:sp>
          <p:nvSpPr>
            <p:cNvPr id="20508" name="Text Box 24"/>
            <p:cNvSpPr txBox="1">
              <a:spLocks noChangeArrowheads="1"/>
            </p:cNvSpPr>
            <p:nvPr/>
          </p:nvSpPr>
          <p:spPr bwMode="auto">
            <a:xfrm>
              <a:off x="1392" y="3264"/>
              <a:ext cx="5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3</a:t>
              </a:r>
            </a:p>
          </p:txBody>
        </p:sp>
        <p:sp>
          <p:nvSpPr>
            <p:cNvPr id="20509" name="Text Box 25"/>
            <p:cNvSpPr txBox="1">
              <a:spLocks noChangeArrowheads="1"/>
            </p:cNvSpPr>
            <p:nvPr/>
          </p:nvSpPr>
          <p:spPr bwMode="auto">
            <a:xfrm>
              <a:off x="1968" y="2736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34</a:t>
              </a:r>
            </a:p>
          </p:txBody>
        </p:sp>
        <p:sp>
          <p:nvSpPr>
            <p:cNvPr id="20510" name="Text Box 26"/>
            <p:cNvSpPr txBox="1">
              <a:spLocks noChangeArrowheads="1"/>
            </p:cNvSpPr>
            <p:nvPr/>
          </p:nvSpPr>
          <p:spPr bwMode="auto">
            <a:xfrm>
              <a:off x="2832" y="2160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CC66"/>
                  </a:solidFill>
                </a:rPr>
                <a:t>val </a:t>
              </a:r>
              <a:r>
                <a:rPr lang="en-US" b="1"/>
                <a:t>= 345</a:t>
              </a:r>
            </a:p>
          </p:txBody>
        </p:sp>
      </p:grpSp>
      <p:sp>
        <p:nvSpPr>
          <p:cNvPr id="20485" name="Rectangle 28"/>
          <p:cNvSpPr>
            <a:spLocks noChangeArrowheads="1"/>
          </p:cNvSpPr>
          <p:nvPr/>
        </p:nvSpPr>
        <p:spPr bwMode="auto">
          <a:xfrm>
            <a:off x="3962400" y="5943600"/>
            <a:ext cx="518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i="1"/>
              <a:t>unsigned</a:t>
            </a:r>
            <a:r>
              <a:rPr lang="en-US" baseline="-25000"/>
              <a:t>0</a:t>
            </a:r>
            <a:r>
              <a:rPr lang="en-US"/>
              <a:t> ::= </a:t>
            </a:r>
            <a:r>
              <a:rPr lang="en-US" i="1"/>
              <a:t>unsigned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 i="1"/>
              <a:t>digit</a:t>
            </a:r>
            <a:r>
              <a:rPr lang="en-US"/>
              <a:t>        </a:t>
            </a:r>
          </a:p>
          <a:p>
            <a:pPr lvl="1"/>
            <a:r>
              <a:rPr lang="en-US"/>
              <a:t>►</a:t>
            </a:r>
            <a:r>
              <a:rPr lang="en-US" i="1">
                <a:solidFill>
                  <a:srgbClr val="00CC66"/>
                </a:solidFill>
              </a:rPr>
              <a:t>unsigned</a:t>
            </a:r>
            <a:r>
              <a:rPr lang="en-US" i="1" baseline="-25000">
                <a:solidFill>
                  <a:srgbClr val="00CC66"/>
                </a:solidFill>
              </a:rPr>
              <a:t>0</a:t>
            </a:r>
            <a:r>
              <a:rPr lang="en-US">
                <a:solidFill>
                  <a:srgbClr val="00CC66"/>
                </a:solidFill>
              </a:rPr>
              <a:t>.val</a:t>
            </a:r>
            <a:r>
              <a:rPr lang="en-US"/>
              <a:t> := </a:t>
            </a:r>
            <a:r>
              <a:rPr lang="en-US" i="1">
                <a:solidFill>
                  <a:srgbClr val="00CC66"/>
                </a:solidFill>
              </a:rPr>
              <a:t>unsigned</a:t>
            </a:r>
            <a:r>
              <a:rPr lang="en-US" baseline="-25000">
                <a:solidFill>
                  <a:srgbClr val="00CC66"/>
                </a:solidFill>
              </a:rPr>
              <a:t>1</a:t>
            </a:r>
            <a:r>
              <a:rPr lang="en-US">
                <a:solidFill>
                  <a:srgbClr val="00CC66"/>
                </a:solidFill>
              </a:rPr>
              <a:t>.val</a:t>
            </a:r>
            <a:r>
              <a:rPr lang="en-US"/>
              <a:t> *10 + </a:t>
            </a:r>
            <a:r>
              <a:rPr lang="en-US" i="1">
                <a:solidFill>
                  <a:srgbClr val="00CC66"/>
                </a:solidFill>
              </a:rPr>
              <a:t>digit</a:t>
            </a:r>
            <a:r>
              <a:rPr lang="en-US">
                <a:solidFill>
                  <a:srgbClr val="00CC66"/>
                </a:solidFill>
              </a:rPr>
              <a:t>.val</a:t>
            </a:r>
          </a:p>
        </p:txBody>
      </p:sp>
      <p:sp>
        <p:nvSpPr>
          <p:cNvPr id="20486" name="Oval 29"/>
          <p:cNvSpPr>
            <a:spLocks noChangeArrowheads="1"/>
          </p:cNvSpPr>
          <p:nvPr/>
        </p:nvSpPr>
        <p:spPr bwMode="auto">
          <a:xfrm>
            <a:off x="5105400" y="2057400"/>
            <a:ext cx="1066800" cy="762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Chapter 4 in Scott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A681C-51A7-49A0-BA86-F77E4A80D1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Evaluate condition 0 &lt;= </a:t>
            </a:r>
            <a:r>
              <a:rPr lang="en-US" sz="2800" i="1" dirty="0" smtClean="0">
                <a:solidFill>
                  <a:srgbClr val="00CC66"/>
                </a:solidFill>
              </a:rPr>
              <a:t>unsigned</a:t>
            </a:r>
            <a:r>
              <a:rPr lang="en-US" sz="2800" dirty="0" smtClean="0">
                <a:solidFill>
                  <a:srgbClr val="00CC66"/>
                </a:solidFill>
              </a:rPr>
              <a:t>.val</a:t>
            </a:r>
            <a:r>
              <a:rPr lang="en-US" sz="2800" dirty="0" smtClean="0"/>
              <a:t> &lt;= 32767 for each </a:t>
            </a:r>
            <a:r>
              <a:rPr lang="en-US" sz="2800" i="1" dirty="0" smtClean="0">
                <a:solidFill>
                  <a:srgbClr val="00CC66"/>
                </a:solidFill>
              </a:rPr>
              <a:t>unsigned</a:t>
            </a:r>
            <a:r>
              <a:rPr lang="en-US" sz="2800" dirty="0" smtClean="0">
                <a:solidFill>
                  <a:srgbClr val="00CC66"/>
                </a:solidFill>
              </a:rPr>
              <a:t>.val</a:t>
            </a:r>
          </a:p>
          <a:p>
            <a:pPr eaLnBrk="1" hangingPunct="1"/>
            <a:r>
              <a:rPr lang="en-US" sz="2800" dirty="0" smtClean="0"/>
              <a:t>All true, 345 is legal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0F579-1DE8-4D05-B695-EA85BD13F55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Decorated parse trees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3340100" y="4267200"/>
            <a:ext cx="10160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ts val="1600"/>
              </a:lnSpc>
              <a:spcBef>
                <a:spcPct val="50000"/>
              </a:spcBef>
            </a:pPr>
            <a:r>
              <a:rPr lang="en-US" b="1" dirty="0" err="1">
                <a:solidFill>
                  <a:srgbClr val="00CC66"/>
                </a:solidFill>
              </a:rPr>
              <a:t>val</a:t>
            </a:r>
            <a:r>
              <a:rPr lang="en-US" b="1" dirty="0">
                <a:solidFill>
                  <a:srgbClr val="00CC66"/>
                </a:solidFill>
              </a:rPr>
              <a:t> </a:t>
            </a:r>
            <a:r>
              <a:rPr lang="en-US" b="1" dirty="0"/>
              <a:t>= 34</a:t>
            </a:r>
          </a:p>
          <a:p>
            <a:pPr algn="ctr">
              <a:lnSpc>
                <a:spcPts val="1600"/>
              </a:lnSpc>
              <a:spcBef>
                <a:spcPct val="50000"/>
              </a:spcBef>
            </a:pPr>
            <a:r>
              <a:rPr lang="en-US" b="1" dirty="0"/>
              <a:t>OK!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43200" y="2819400"/>
            <a:ext cx="4267200" cy="3414713"/>
            <a:chOff x="1524000" y="3352800"/>
            <a:chExt cx="4267200" cy="3414713"/>
          </a:xfrm>
        </p:grpSpPr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3276600" y="3429000"/>
              <a:ext cx="1111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2362200" y="4114800"/>
              <a:ext cx="1111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524000" y="4953000"/>
              <a:ext cx="1111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unsigned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752600" y="5715000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3200400" y="4876800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/>
                <a:t>digit</a:t>
              </a: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3276600" y="3733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4038600" y="3733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2133600" y="44958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3048000" y="44958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2057400" y="5257800"/>
              <a:ext cx="76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1905000" y="6400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3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3352800" y="55626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4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4343400" y="48006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66FF"/>
                  </a:solidFill>
                </a:rPr>
                <a:t>5</a:t>
              </a:r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2057400" y="6096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35052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4495800" y="449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2286000" y="5943600"/>
              <a:ext cx="863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3</a:t>
              </a: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3657600" y="5105400"/>
              <a:ext cx="863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00CC66"/>
                  </a:solidFill>
                </a:rPr>
                <a:t>val </a:t>
              </a:r>
              <a:r>
                <a:rPr lang="en-US"/>
                <a:t>= 4</a:t>
              </a: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4876800" y="4267200"/>
              <a:ext cx="863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solidFill>
                    <a:srgbClr val="00CC66"/>
                  </a:solidFill>
                </a:rPr>
                <a:t>val</a:t>
              </a:r>
              <a:r>
                <a:rPr lang="en-US" dirty="0">
                  <a:solidFill>
                    <a:srgbClr val="00CC66"/>
                  </a:solidFill>
                </a:rPr>
                <a:t> </a:t>
              </a:r>
              <a:r>
                <a:rPr lang="en-US" dirty="0"/>
                <a:t>= 5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2209800" y="5181600"/>
              <a:ext cx="990600" cy="779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CC66"/>
                  </a:solidFill>
                </a:rPr>
                <a:t>val </a:t>
              </a:r>
              <a:r>
                <a:rPr lang="en-US" b="1"/>
                <a:t>= 3</a:t>
              </a:r>
            </a:p>
            <a:p>
              <a:pPr algn="ctr">
                <a:spcBef>
                  <a:spcPct val="50000"/>
                </a:spcBef>
              </a:pPr>
              <a:r>
                <a:rPr lang="en-US" b="1"/>
                <a:t>OK!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4343400" y="3352800"/>
              <a:ext cx="1447800" cy="823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00CC66"/>
                  </a:solidFill>
                </a:rPr>
                <a:t>val </a:t>
              </a:r>
              <a:r>
                <a:rPr lang="en-US" b="1"/>
                <a:t>= 345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b="1"/>
                <a:t>OK!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Hollerith literal comprises the length of string followed by H followed by string itself.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1HA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6HSTRING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15HA LONGER STRING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EBNF can’t specify constraints relating the length of a string to the value of an unsigned.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AB88C-E372-45A7-974C-887519A0EE2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>EXAMPLE</a:t>
            </a:r>
            <a:r>
              <a:rPr lang="en-US" sz="4000" smtClean="0"/>
              <a:t>:  Fortran Hollerith literals</a:t>
            </a:r>
            <a:endParaRPr lang="en-US" sz="36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i="1" smtClean="0"/>
              <a:t>literal</a:t>
            </a:r>
            <a:r>
              <a:rPr lang="en-US" smtClean="0"/>
              <a:t>  ::=  </a:t>
            </a:r>
            <a:r>
              <a:rPr lang="en-US" i="1" smtClean="0"/>
              <a:t>unsigned </a:t>
            </a:r>
            <a:r>
              <a:rPr lang="en-US" smtClean="0">
                <a:solidFill>
                  <a:srgbClr val="0066FF"/>
                </a:solidFill>
              </a:rPr>
              <a:t>H</a:t>
            </a:r>
            <a:r>
              <a:rPr lang="en-US" smtClean="0"/>
              <a:t> </a:t>
            </a:r>
            <a:r>
              <a:rPr lang="en-US" i="1" smtClean="0"/>
              <a:t>string</a:t>
            </a:r>
          </a:p>
          <a:p>
            <a:pPr eaLnBrk="1" hangingPunct="1">
              <a:buFontTx/>
              <a:buNone/>
            </a:pPr>
            <a:r>
              <a:rPr lang="en-US" i="1" smtClean="0"/>
              <a:t>string</a:t>
            </a:r>
            <a:r>
              <a:rPr lang="en-US" smtClean="0"/>
              <a:t> ::=  </a:t>
            </a:r>
            <a:r>
              <a:rPr lang="en-US" i="1" smtClean="0"/>
              <a:t>char</a:t>
            </a:r>
            <a:r>
              <a:rPr lang="en-US" smtClean="0"/>
              <a:t>  |  </a:t>
            </a:r>
            <a:r>
              <a:rPr lang="en-US" i="1" smtClean="0"/>
              <a:t>string char</a:t>
            </a:r>
          </a:p>
          <a:p>
            <a:pPr eaLnBrk="1" hangingPunct="1">
              <a:buFontTx/>
              <a:buNone/>
            </a:pPr>
            <a:r>
              <a:rPr lang="en-US" i="1" smtClean="0"/>
              <a:t>char </a:t>
            </a:r>
            <a:r>
              <a:rPr lang="en-US" smtClean="0"/>
              <a:t> ::= </a:t>
            </a:r>
            <a:r>
              <a:rPr lang="en-US" i="1" smtClean="0"/>
              <a:t>digit</a:t>
            </a:r>
            <a:r>
              <a:rPr lang="en-US" smtClean="0"/>
              <a:t> | </a:t>
            </a:r>
            <a:r>
              <a:rPr lang="en-US" smtClean="0">
                <a:solidFill>
                  <a:srgbClr val="0066FF"/>
                </a:solidFill>
              </a:rPr>
              <a:t>A</a:t>
            </a:r>
            <a:r>
              <a:rPr lang="en-US" smtClean="0"/>
              <a:t> | </a:t>
            </a:r>
            <a:r>
              <a:rPr lang="en-US" smtClean="0">
                <a:solidFill>
                  <a:srgbClr val="0066FF"/>
                </a:solidFill>
              </a:rPr>
              <a:t>B</a:t>
            </a:r>
            <a:r>
              <a:rPr lang="en-US" smtClean="0"/>
              <a:t> |...| </a:t>
            </a:r>
            <a:r>
              <a:rPr lang="en-US" smtClean="0">
                <a:solidFill>
                  <a:srgbClr val="0066FF"/>
                </a:solidFill>
              </a:rPr>
              <a:t>Z </a:t>
            </a:r>
            <a:r>
              <a:rPr lang="en-US" smtClean="0"/>
              <a:t>  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Use </a:t>
            </a:r>
            <a:r>
              <a:rPr lang="en-US" i="1" smtClean="0"/>
              <a:t>unsigned</a:t>
            </a:r>
            <a:r>
              <a:rPr lang="en-US" smtClean="0"/>
              <a:t> and </a:t>
            </a:r>
            <a:r>
              <a:rPr lang="en-US" i="1" smtClean="0"/>
              <a:t>digit</a:t>
            </a:r>
            <a:r>
              <a:rPr lang="en-US" smtClean="0"/>
              <a:t> from previous example.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4D1A8-6247-42FC-8EE2-E3E7D26F0AF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CFG for Hollerith Literals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attributes for </a:t>
            </a:r>
            <a:r>
              <a:rPr lang="en-US" sz="1800" i="1" dirty="0" smtClean="0"/>
              <a:t>literal</a:t>
            </a:r>
            <a:r>
              <a:rPr lang="en-US" sz="1800" dirty="0" smtClean="0"/>
              <a:t>:       </a:t>
            </a:r>
            <a:r>
              <a:rPr lang="en-US" sz="1800" dirty="0" err="1" smtClean="0">
                <a:solidFill>
                  <a:srgbClr val="00CC66"/>
                </a:solidFill>
              </a:rPr>
              <a:t>val</a:t>
            </a:r>
            <a:r>
              <a:rPr lang="en-US" sz="1800" dirty="0" smtClean="0">
                <a:solidFill>
                  <a:srgbClr val="00CC66"/>
                </a:solidFill>
              </a:rPr>
              <a:t>,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attributes for </a:t>
            </a:r>
            <a:r>
              <a:rPr lang="en-US" sz="1800" i="1" dirty="0" smtClean="0"/>
              <a:t>string</a:t>
            </a:r>
            <a:r>
              <a:rPr lang="en-US" sz="1800" dirty="0" smtClean="0"/>
              <a:t> :  </a:t>
            </a:r>
            <a:r>
              <a:rPr lang="en-US" sz="1800" dirty="0" smtClean="0">
                <a:solidFill>
                  <a:srgbClr val="00CC66"/>
                </a:solidFill>
              </a:rPr>
              <a:t>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attributes for </a:t>
            </a:r>
            <a:r>
              <a:rPr lang="en-US" sz="1800" i="1" dirty="0" smtClean="0"/>
              <a:t>unsigned</a:t>
            </a:r>
            <a:r>
              <a:rPr lang="en-US" sz="1800" dirty="0" smtClean="0"/>
              <a:t> and </a:t>
            </a:r>
            <a:r>
              <a:rPr lang="en-US" sz="1800" i="1" dirty="0" smtClean="0"/>
              <a:t>digit</a:t>
            </a:r>
            <a:r>
              <a:rPr lang="en-US" sz="1800" dirty="0" smtClean="0"/>
              <a:t>:  </a:t>
            </a:r>
            <a:r>
              <a:rPr lang="en-US" sz="1800" dirty="0" err="1" smtClean="0">
                <a:solidFill>
                  <a:srgbClr val="00CC66"/>
                </a:solidFill>
              </a:rPr>
              <a:t>val</a:t>
            </a:r>
            <a:r>
              <a:rPr lang="en-US" sz="1800" dirty="0" smtClean="0"/>
              <a:t>, as in previous 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i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literal</a:t>
            </a:r>
            <a:r>
              <a:rPr lang="en-US" sz="2400" dirty="0" smtClean="0"/>
              <a:t>  ::=  </a:t>
            </a:r>
            <a:r>
              <a:rPr lang="en-US" sz="2400" i="1" dirty="0" smtClean="0"/>
              <a:t>unsigned  </a:t>
            </a:r>
            <a:r>
              <a:rPr lang="en-US" sz="2400" dirty="0" smtClean="0">
                <a:solidFill>
                  <a:srgbClr val="0066FF"/>
                </a:solidFill>
              </a:rPr>
              <a:t>H</a:t>
            </a:r>
            <a:r>
              <a:rPr lang="en-US" sz="2400" dirty="0" smtClean="0"/>
              <a:t> </a:t>
            </a:r>
            <a:r>
              <a:rPr lang="en-US" sz="2400" i="1" dirty="0" smtClean="0"/>
              <a:t>string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cs typeface="Arial" charset="0"/>
              </a:rPr>
              <a:t>►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CC66"/>
                </a:solidFill>
              </a:rPr>
              <a:t>literal.</a:t>
            </a:r>
            <a:r>
              <a:rPr lang="en-US" sz="2400" dirty="0" smtClean="0">
                <a:solidFill>
                  <a:srgbClr val="00CC66"/>
                </a:solidFill>
              </a:rPr>
              <a:t>val</a:t>
            </a:r>
            <a:r>
              <a:rPr lang="en-US" sz="2400" dirty="0" smtClean="0"/>
              <a:t> := </a:t>
            </a:r>
            <a:r>
              <a:rPr lang="en-US" sz="2400" i="1" dirty="0" smtClean="0">
                <a:solidFill>
                  <a:srgbClr val="00CC66"/>
                </a:solidFill>
              </a:rPr>
              <a:t>unsigned</a:t>
            </a:r>
            <a:r>
              <a:rPr lang="en-US" sz="2400" dirty="0" smtClean="0">
                <a:solidFill>
                  <a:srgbClr val="00CC66"/>
                </a:solidFill>
              </a:rPr>
              <a:t>.val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cs typeface="Arial" charset="0"/>
              </a:rPr>
              <a:t>►</a:t>
            </a:r>
            <a:r>
              <a:rPr lang="en-US" sz="2400" dirty="0" smtClean="0">
                <a:solidFill>
                  <a:srgbClr val="00CC66"/>
                </a:solidFill>
              </a:rPr>
              <a:t> </a:t>
            </a:r>
            <a:r>
              <a:rPr lang="en-US" sz="2400" i="1" dirty="0" err="1" smtClean="0">
                <a:solidFill>
                  <a:srgbClr val="00CC66"/>
                </a:solidFill>
              </a:rPr>
              <a:t>literal</a:t>
            </a:r>
            <a:r>
              <a:rPr lang="en-US" sz="2400" dirty="0" err="1" smtClean="0">
                <a:solidFill>
                  <a:srgbClr val="00CC66"/>
                </a:solidFill>
              </a:rPr>
              <a:t>.length</a:t>
            </a:r>
            <a:r>
              <a:rPr lang="en-US" sz="2400" dirty="0" smtClean="0"/>
              <a:t> := </a:t>
            </a:r>
            <a:r>
              <a:rPr lang="en-US" sz="2400" i="1" dirty="0" err="1" smtClean="0">
                <a:solidFill>
                  <a:srgbClr val="00CC66"/>
                </a:solidFill>
              </a:rPr>
              <a:t>string</a:t>
            </a:r>
            <a:r>
              <a:rPr lang="en-US" sz="2400" dirty="0" err="1" smtClean="0">
                <a:solidFill>
                  <a:srgbClr val="00CC66"/>
                </a:solidFill>
              </a:rPr>
              <a:t>.length</a:t>
            </a:r>
            <a:endParaRPr lang="en-US" sz="2400" dirty="0" smtClean="0">
              <a:solidFill>
                <a:srgbClr val="00CC66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Condition: </a:t>
            </a:r>
            <a:r>
              <a:rPr lang="en-US" sz="2400" i="1" dirty="0" smtClean="0">
                <a:solidFill>
                  <a:srgbClr val="00CC66"/>
                </a:solidFill>
              </a:rPr>
              <a:t>literal</a:t>
            </a:r>
            <a:r>
              <a:rPr lang="en-US" sz="2400" dirty="0" smtClean="0">
                <a:solidFill>
                  <a:srgbClr val="00CC66"/>
                </a:solidFill>
              </a:rPr>
              <a:t> .</a:t>
            </a:r>
            <a:r>
              <a:rPr lang="en-US" sz="2400" dirty="0" err="1" smtClean="0">
                <a:solidFill>
                  <a:srgbClr val="00CC66"/>
                </a:solidFill>
              </a:rPr>
              <a:t>val</a:t>
            </a:r>
            <a:r>
              <a:rPr lang="en-US" sz="2400" dirty="0" smtClean="0">
                <a:solidFill>
                  <a:srgbClr val="00CC66"/>
                </a:solidFill>
              </a:rPr>
              <a:t> = </a:t>
            </a:r>
            <a:r>
              <a:rPr lang="en-US" sz="2400" i="1" dirty="0" smtClean="0">
                <a:solidFill>
                  <a:srgbClr val="00CC66"/>
                </a:solidFill>
              </a:rPr>
              <a:t>literal</a:t>
            </a:r>
            <a:r>
              <a:rPr lang="en-US" sz="2400" dirty="0" smtClean="0">
                <a:solidFill>
                  <a:srgbClr val="00CC66"/>
                </a:solidFill>
              </a:rPr>
              <a:t> .length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i="1" dirty="0" smtClean="0">
              <a:solidFill>
                <a:srgbClr val="00CC66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string</a:t>
            </a:r>
            <a:r>
              <a:rPr lang="en-US" sz="2400" dirty="0" smtClean="0"/>
              <a:t> ::=  </a:t>
            </a:r>
            <a:r>
              <a:rPr lang="en-US" sz="2400" i="1" dirty="0" smtClean="0"/>
              <a:t>char</a:t>
            </a:r>
            <a:r>
              <a:rPr lang="en-US" sz="2400" dirty="0" smtClean="0"/>
              <a:t>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Arial" charset="0"/>
              </a:rPr>
              <a:t>	► </a:t>
            </a:r>
            <a:r>
              <a:rPr lang="en-US" sz="2400" i="1" dirty="0" err="1" smtClean="0">
                <a:solidFill>
                  <a:srgbClr val="00CC66"/>
                </a:solidFill>
              </a:rPr>
              <a:t>string</a:t>
            </a:r>
            <a:r>
              <a:rPr lang="en-US" sz="2400" dirty="0" err="1" smtClean="0">
                <a:solidFill>
                  <a:srgbClr val="00CC66"/>
                </a:solidFill>
              </a:rPr>
              <a:t>.length</a:t>
            </a:r>
            <a:r>
              <a:rPr lang="en-US" sz="2400" dirty="0" smtClean="0">
                <a:solidFill>
                  <a:srgbClr val="00CC66"/>
                </a:solidFill>
              </a:rPr>
              <a:t> </a:t>
            </a:r>
            <a:r>
              <a:rPr lang="en-US" sz="2400" dirty="0" smtClean="0"/>
              <a:t>:= 1</a:t>
            </a:r>
            <a:endParaRPr lang="en-US" sz="2400" i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string</a:t>
            </a:r>
            <a:r>
              <a:rPr lang="en-US" sz="2400" i="1" baseline="-25000" dirty="0" smtClean="0"/>
              <a:t>0</a:t>
            </a:r>
            <a:r>
              <a:rPr lang="en-US" sz="2400" dirty="0" smtClean="0"/>
              <a:t> ::=  </a:t>
            </a:r>
            <a:r>
              <a:rPr lang="en-US" sz="2400" i="1" dirty="0" smtClean="0"/>
              <a:t>string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 char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	 </a:t>
            </a:r>
            <a:r>
              <a:rPr lang="en-US" sz="2400" dirty="0" smtClean="0">
                <a:cs typeface="Arial" charset="0"/>
              </a:rPr>
              <a:t>► </a:t>
            </a:r>
            <a:r>
              <a:rPr lang="en-US" sz="2400" i="1" dirty="0" smtClean="0">
                <a:solidFill>
                  <a:srgbClr val="00CC66"/>
                </a:solidFill>
              </a:rPr>
              <a:t>string</a:t>
            </a:r>
            <a:r>
              <a:rPr lang="en-US" sz="2400" i="1" baseline="-25000" dirty="0" smtClean="0">
                <a:solidFill>
                  <a:srgbClr val="00CC66"/>
                </a:solidFill>
              </a:rPr>
              <a:t>0</a:t>
            </a:r>
            <a:r>
              <a:rPr lang="en-US" sz="2400" dirty="0" smtClean="0">
                <a:solidFill>
                  <a:srgbClr val="00CC66"/>
                </a:solidFill>
              </a:rPr>
              <a:t>.length </a:t>
            </a:r>
            <a:r>
              <a:rPr lang="en-US" sz="2400" dirty="0" smtClean="0"/>
              <a:t>:= </a:t>
            </a:r>
            <a:r>
              <a:rPr lang="en-US" sz="2400" i="1" dirty="0" smtClean="0">
                <a:solidFill>
                  <a:srgbClr val="00CC66"/>
                </a:solidFill>
              </a:rPr>
              <a:t>string</a:t>
            </a:r>
            <a:r>
              <a:rPr lang="en-US" sz="2400" i="1" baseline="-25000" dirty="0" smtClean="0">
                <a:solidFill>
                  <a:srgbClr val="00CC66"/>
                </a:solidFill>
              </a:rPr>
              <a:t>1</a:t>
            </a:r>
            <a:r>
              <a:rPr lang="en-US" sz="2400" dirty="0" smtClean="0">
                <a:solidFill>
                  <a:srgbClr val="00CC66"/>
                </a:solidFill>
              </a:rPr>
              <a:t>.length </a:t>
            </a:r>
            <a:r>
              <a:rPr lang="en-US" sz="2400" dirty="0" smtClean="0"/>
              <a:t>+ 1</a:t>
            </a:r>
            <a:endParaRPr lang="en-US" sz="2400" i="1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dirty="0" smtClean="0"/>
              <a:t>char </a:t>
            </a:r>
            <a:r>
              <a:rPr lang="en-US" sz="2400" dirty="0" smtClean="0"/>
              <a:t> ::= </a:t>
            </a:r>
            <a:r>
              <a:rPr lang="en-US" sz="2400" i="1" dirty="0" smtClean="0"/>
              <a:t>digit</a:t>
            </a:r>
            <a:r>
              <a:rPr lang="en-US" sz="2400" dirty="0" smtClean="0"/>
              <a:t> | </a:t>
            </a:r>
            <a:r>
              <a:rPr lang="en-US" sz="2400" dirty="0" smtClean="0">
                <a:solidFill>
                  <a:srgbClr val="0066FF"/>
                </a:solidFill>
              </a:rPr>
              <a:t>A</a:t>
            </a:r>
            <a:r>
              <a:rPr lang="en-US" sz="2400" dirty="0" smtClean="0"/>
              <a:t> | </a:t>
            </a:r>
            <a:r>
              <a:rPr lang="en-US" sz="2400" dirty="0" smtClean="0">
                <a:solidFill>
                  <a:srgbClr val="0066FF"/>
                </a:solidFill>
              </a:rPr>
              <a:t>B</a:t>
            </a:r>
            <a:r>
              <a:rPr lang="en-US" sz="2400" dirty="0" smtClean="0"/>
              <a:t> |...| </a:t>
            </a:r>
            <a:r>
              <a:rPr lang="en-US" sz="2400" dirty="0" smtClean="0">
                <a:solidFill>
                  <a:srgbClr val="0066FF"/>
                </a:solidFill>
              </a:rPr>
              <a:t>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DE85F-9D11-4E70-B0E3-DCC9FE182BF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Attribute Grammar for Hollerith literals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23"/>
          <p:cNvSpPr>
            <a:spLocks noChangeArrowheads="1"/>
          </p:cNvSpPr>
          <p:nvPr/>
        </p:nvSpPr>
        <p:spPr bwMode="auto">
          <a:xfrm>
            <a:off x="1371600" y="2438400"/>
            <a:ext cx="1066800" cy="762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E4261-21D0-44E1-B3DE-AABF4C74030E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Example 2HHI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524000" y="2667000"/>
            <a:ext cx="88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CC66"/>
                </a:solidFill>
              </a:rPr>
              <a:t>val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6"/>
          <p:cNvSpPr>
            <a:spLocks noChangeArrowheads="1"/>
          </p:cNvSpPr>
          <p:nvPr/>
        </p:nvSpPr>
        <p:spPr bwMode="auto">
          <a:xfrm>
            <a:off x="3657600" y="3581400"/>
            <a:ext cx="1524000" cy="990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682AB-033E-468A-9FDF-12207F539D1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Example 2HHI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1676400" y="27432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val = 2</a:t>
            </a:r>
          </a:p>
        </p:txBody>
      </p: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3810000" y="3886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CC66"/>
                </a:solidFill>
              </a:rPr>
              <a:t>length = 1</a:t>
            </a:r>
          </a:p>
        </p:txBody>
      </p:sp>
      <p:sp>
        <p:nvSpPr>
          <p:cNvPr id="26648" name="Rectangle 25"/>
          <p:cNvSpPr>
            <a:spLocks noChangeArrowheads="1"/>
          </p:cNvSpPr>
          <p:nvPr/>
        </p:nvSpPr>
        <p:spPr bwMode="auto">
          <a:xfrm>
            <a:off x="381000" y="49530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i="1" dirty="0"/>
              <a:t>string</a:t>
            </a:r>
            <a:r>
              <a:rPr lang="en-US" dirty="0"/>
              <a:t> ::=  </a:t>
            </a:r>
            <a:r>
              <a:rPr lang="en-US" i="1" dirty="0"/>
              <a:t>char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	► </a:t>
            </a:r>
            <a:r>
              <a:rPr lang="en-US" i="1" dirty="0" err="1">
                <a:solidFill>
                  <a:srgbClr val="00CC66"/>
                </a:solidFill>
              </a:rPr>
              <a:t>string</a:t>
            </a:r>
            <a:r>
              <a:rPr lang="en-US" dirty="0" err="1">
                <a:solidFill>
                  <a:srgbClr val="00CC66"/>
                </a:solidFill>
              </a:rPr>
              <a:t>.length</a:t>
            </a:r>
            <a:r>
              <a:rPr lang="en-US" dirty="0">
                <a:solidFill>
                  <a:srgbClr val="00CC66"/>
                </a:solidFill>
              </a:rPr>
              <a:t> </a:t>
            </a:r>
            <a:r>
              <a:rPr lang="en-US" dirty="0"/>
              <a:t>:=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D62AF-ABB4-4CFC-B08E-D64F1A64973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Example 2HHI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676400" y="27432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val = 2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3810000" y="3886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length = 1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6232525" y="2627313"/>
            <a:ext cx="1257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CC66"/>
                </a:solidFill>
              </a:rPr>
              <a:t>length = 2</a:t>
            </a:r>
          </a:p>
        </p:txBody>
      </p:sp>
      <p:sp>
        <p:nvSpPr>
          <p:cNvPr id="27672" name="Rectangle 25"/>
          <p:cNvSpPr>
            <a:spLocks noChangeArrowheads="1"/>
          </p:cNvSpPr>
          <p:nvPr/>
        </p:nvSpPr>
        <p:spPr bwMode="auto">
          <a:xfrm>
            <a:off x="152400" y="5105400"/>
            <a:ext cx="502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i="1" dirty="0"/>
              <a:t>string0</a:t>
            </a:r>
            <a:r>
              <a:rPr lang="en-US" dirty="0"/>
              <a:t> ::=  </a:t>
            </a:r>
            <a:r>
              <a:rPr lang="en-US" i="1" dirty="0"/>
              <a:t>string1 char</a:t>
            </a:r>
          </a:p>
          <a:p>
            <a:pPr lvl="1"/>
            <a:r>
              <a:rPr lang="en-US" i="1" dirty="0"/>
              <a:t>	 </a:t>
            </a:r>
            <a:r>
              <a:rPr lang="en-US" dirty="0"/>
              <a:t>► </a:t>
            </a:r>
            <a:r>
              <a:rPr lang="en-US" i="1" dirty="0">
                <a:solidFill>
                  <a:srgbClr val="00CC66"/>
                </a:solidFill>
              </a:rPr>
              <a:t>string0</a:t>
            </a:r>
            <a:r>
              <a:rPr lang="en-US" dirty="0">
                <a:solidFill>
                  <a:srgbClr val="00CC66"/>
                </a:solidFill>
              </a:rPr>
              <a:t>.length </a:t>
            </a:r>
            <a:r>
              <a:rPr lang="en-US" dirty="0"/>
              <a:t>:= </a:t>
            </a:r>
            <a:r>
              <a:rPr lang="en-US" i="1" dirty="0">
                <a:solidFill>
                  <a:srgbClr val="00CC66"/>
                </a:solidFill>
              </a:rPr>
              <a:t>string1</a:t>
            </a:r>
            <a:r>
              <a:rPr lang="en-US" dirty="0">
                <a:solidFill>
                  <a:srgbClr val="00CC66"/>
                </a:solidFill>
              </a:rPr>
              <a:t>.length </a:t>
            </a:r>
            <a:r>
              <a:rPr lang="en-US" dirty="0"/>
              <a:t>+ 1</a:t>
            </a:r>
          </a:p>
        </p:txBody>
      </p:sp>
      <p:sp>
        <p:nvSpPr>
          <p:cNvPr id="27673" name="Oval 26"/>
          <p:cNvSpPr>
            <a:spLocks noChangeArrowheads="1"/>
          </p:cNvSpPr>
          <p:nvPr/>
        </p:nvSpPr>
        <p:spPr bwMode="auto">
          <a:xfrm>
            <a:off x="6096000" y="2438400"/>
            <a:ext cx="14478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398C9-52E1-4890-94B6-0B97DE5B35C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Example 2HHI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676400" y="27432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val = 2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3810000" y="3886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length = 1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6232525" y="2627313"/>
            <a:ext cx="119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length = 2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953000" y="1447800"/>
            <a:ext cx="3251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CC66"/>
                </a:solidFill>
              </a:rPr>
              <a:t>val = 2</a:t>
            </a:r>
          </a:p>
          <a:p>
            <a:r>
              <a:rPr lang="en-US" b="1">
                <a:solidFill>
                  <a:srgbClr val="00CC66"/>
                </a:solidFill>
              </a:rPr>
              <a:t>length = 2</a:t>
            </a:r>
          </a:p>
          <a:p>
            <a:r>
              <a:rPr lang="en-US" b="1"/>
              <a:t>Condition:  </a:t>
            </a:r>
            <a:r>
              <a:rPr lang="en-US" b="1">
                <a:solidFill>
                  <a:srgbClr val="00CC66"/>
                </a:solidFill>
              </a:rPr>
              <a:t>val = length</a:t>
            </a:r>
            <a:r>
              <a:rPr lang="en-US" b="1"/>
              <a:t> OK  </a:t>
            </a: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0" y="4572000"/>
            <a:ext cx="4800600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i="1" dirty="0"/>
              <a:t>literal</a:t>
            </a:r>
            <a:r>
              <a:rPr lang="en-US" dirty="0"/>
              <a:t>  ::=  </a:t>
            </a:r>
            <a:r>
              <a:rPr lang="en-US" i="1" dirty="0"/>
              <a:t>unsigned  </a:t>
            </a:r>
            <a:r>
              <a:rPr lang="en-US" dirty="0">
                <a:solidFill>
                  <a:srgbClr val="0066FF"/>
                </a:solidFill>
              </a:rPr>
              <a:t>H</a:t>
            </a:r>
            <a:r>
              <a:rPr lang="en-US" dirty="0"/>
              <a:t> </a:t>
            </a:r>
            <a:r>
              <a:rPr lang="en-US" i="1" dirty="0"/>
              <a:t>string</a:t>
            </a:r>
          </a:p>
          <a:p>
            <a:pPr lvl="1"/>
            <a:r>
              <a:rPr lang="en-US" dirty="0"/>
              <a:t>	► </a:t>
            </a:r>
            <a:r>
              <a:rPr lang="en-US" i="1" dirty="0">
                <a:solidFill>
                  <a:srgbClr val="00CC66"/>
                </a:solidFill>
              </a:rPr>
              <a:t>literal.</a:t>
            </a:r>
            <a:r>
              <a:rPr lang="en-US" dirty="0">
                <a:solidFill>
                  <a:srgbClr val="00CC66"/>
                </a:solidFill>
              </a:rPr>
              <a:t>val</a:t>
            </a:r>
            <a:r>
              <a:rPr lang="en-US" dirty="0"/>
              <a:t> := </a:t>
            </a:r>
            <a:r>
              <a:rPr lang="en-US" i="1" dirty="0">
                <a:solidFill>
                  <a:srgbClr val="00CC66"/>
                </a:solidFill>
              </a:rPr>
              <a:t>unsigned</a:t>
            </a:r>
            <a:r>
              <a:rPr lang="en-US" dirty="0">
                <a:solidFill>
                  <a:srgbClr val="00CC66"/>
                </a:solidFill>
              </a:rPr>
              <a:t>.val</a:t>
            </a:r>
          </a:p>
          <a:p>
            <a:pPr lvl="1"/>
            <a:r>
              <a:rPr lang="en-US" dirty="0"/>
              <a:t>	►</a:t>
            </a:r>
            <a:r>
              <a:rPr lang="en-US" dirty="0">
                <a:solidFill>
                  <a:srgbClr val="00CC66"/>
                </a:solidFill>
              </a:rPr>
              <a:t> </a:t>
            </a:r>
            <a:r>
              <a:rPr lang="en-US" i="1" dirty="0" err="1">
                <a:solidFill>
                  <a:srgbClr val="00CC66"/>
                </a:solidFill>
              </a:rPr>
              <a:t>literal</a:t>
            </a:r>
            <a:r>
              <a:rPr lang="en-US" dirty="0" err="1">
                <a:solidFill>
                  <a:srgbClr val="00CC66"/>
                </a:solidFill>
              </a:rPr>
              <a:t>.length</a:t>
            </a:r>
            <a:r>
              <a:rPr lang="en-US" dirty="0"/>
              <a:t> := </a:t>
            </a:r>
            <a:r>
              <a:rPr lang="en-US" i="1" dirty="0" err="1">
                <a:solidFill>
                  <a:srgbClr val="00CC66"/>
                </a:solidFill>
              </a:rPr>
              <a:t>string</a:t>
            </a:r>
            <a:r>
              <a:rPr lang="en-US" dirty="0" err="1">
                <a:solidFill>
                  <a:srgbClr val="00CC66"/>
                </a:solidFill>
              </a:rPr>
              <a:t>.length</a:t>
            </a:r>
            <a:endParaRPr lang="en-US" dirty="0">
              <a:solidFill>
                <a:srgbClr val="00CC66"/>
              </a:solidFill>
            </a:endParaRPr>
          </a:p>
          <a:p>
            <a:pPr lvl="1"/>
            <a:r>
              <a:rPr lang="en-US" dirty="0"/>
              <a:t>	Condition: </a:t>
            </a:r>
            <a:r>
              <a:rPr lang="en-US" i="1" dirty="0">
                <a:solidFill>
                  <a:srgbClr val="00CC66"/>
                </a:solidFill>
              </a:rPr>
              <a:t>literal</a:t>
            </a:r>
            <a:r>
              <a:rPr lang="en-US" dirty="0">
                <a:solidFill>
                  <a:srgbClr val="00CC66"/>
                </a:solidFill>
              </a:rPr>
              <a:t> .</a:t>
            </a:r>
            <a:r>
              <a:rPr lang="en-US" dirty="0" err="1">
                <a:solidFill>
                  <a:srgbClr val="00CC66"/>
                </a:solidFill>
              </a:rPr>
              <a:t>val</a:t>
            </a:r>
            <a:r>
              <a:rPr lang="en-US" dirty="0">
                <a:solidFill>
                  <a:srgbClr val="00CC66"/>
                </a:solidFill>
              </a:rPr>
              <a:t> = </a:t>
            </a:r>
            <a:r>
              <a:rPr lang="en-US" i="1" dirty="0">
                <a:solidFill>
                  <a:srgbClr val="00CC66"/>
                </a:solidFill>
              </a:rPr>
              <a:t>literal</a:t>
            </a:r>
            <a:r>
              <a:rPr lang="en-US" dirty="0">
                <a:solidFill>
                  <a:srgbClr val="00CC66"/>
                </a:solidFill>
              </a:rPr>
              <a:t> .length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endParaRPr lang="en-US" sz="2400" i="1" dirty="0">
              <a:solidFill>
                <a:srgbClr val="00CC66"/>
              </a:solidFill>
            </a:endParaRPr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4648200" y="1066800"/>
            <a:ext cx="3505200" cy="1828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sz="2800" smtClean="0"/>
              <a:t>Synthesized attribute</a:t>
            </a:r>
          </a:p>
          <a:p>
            <a:pPr lvl="1" eaLnBrk="1" hangingPunct="1"/>
            <a:r>
              <a:rPr lang="en-US" sz="2400" smtClean="0"/>
              <a:t>values of an attribute are only calculated in productions where the associated symbol appears on the left hand side. </a:t>
            </a:r>
          </a:p>
          <a:p>
            <a:pPr lvl="1" eaLnBrk="1" hangingPunct="1"/>
            <a:r>
              <a:rPr lang="en-US" sz="2400" smtClean="0"/>
              <a:t>i.e. all dependencies point from child to parent in the parse tree</a:t>
            </a:r>
          </a:p>
          <a:p>
            <a:pPr lvl="1" eaLnBrk="1" hangingPunct="1"/>
            <a:r>
              <a:rPr lang="en-US" sz="2400" smtClean="0"/>
              <a:t>In some cases, synthetic attributes are computed in a scanner</a:t>
            </a:r>
          </a:p>
          <a:p>
            <a:pPr lvl="2" eaLnBrk="1" hangingPunct="1"/>
            <a:r>
              <a:rPr lang="en-US" sz="2000" smtClean="0"/>
              <a:t> spelling of identifiers</a:t>
            </a:r>
          </a:p>
          <a:p>
            <a:pPr lvl="2" eaLnBrk="1" hangingPunct="1"/>
            <a:r>
              <a:rPr lang="en-US" sz="2000" smtClean="0"/>
              <a:t>value of numeric literals.</a:t>
            </a:r>
          </a:p>
          <a:p>
            <a:pPr lvl="1" eaLnBrk="1" hangingPunct="1"/>
            <a:r>
              <a:rPr lang="en-US" sz="2400" smtClean="0"/>
              <a:t>All attributes in our examples so far were synthesized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06E6-6498-4C61-92DD-C02A9D5203D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>Synthesized and Inherited Attributes</a:t>
            </a:r>
            <a:endParaRPr 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47B20-7AC7-4F88-8503-D5195725ABB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smtClean="0"/>
              <a:t>Example 2HHI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1676400" y="27432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val = 2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810000" y="3886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length = 1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6232525" y="2627313"/>
            <a:ext cx="119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length = 2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4953000" y="1447800"/>
            <a:ext cx="3251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CC66"/>
                </a:solidFill>
              </a:rPr>
              <a:t>val = 2</a:t>
            </a:r>
          </a:p>
          <a:p>
            <a:r>
              <a:rPr lang="en-US" b="1">
                <a:solidFill>
                  <a:srgbClr val="00CC66"/>
                </a:solidFill>
              </a:rPr>
              <a:t>length = 2</a:t>
            </a:r>
          </a:p>
          <a:p>
            <a:r>
              <a:rPr lang="en-US" b="1"/>
              <a:t>Condition:  </a:t>
            </a:r>
            <a:r>
              <a:rPr lang="en-US" b="1">
                <a:solidFill>
                  <a:srgbClr val="00CC66"/>
                </a:solidFill>
              </a:rPr>
              <a:t>val = length</a:t>
            </a:r>
            <a:r>
              <a:rPr lang="en-US" b="1"/>
              <a:t> OK  </a:t>
            </a:r>
          </a:p>
        </p:txBody>
      </p:sp>
      <p:sp>
        <p:nvSpPr>
          <p:cNvPr id="30745" name="Freeform 33"/>
          <p:cNvSpPr>
            <a:spLocks/>
          </p:cNvSpPr>
          <p:nvPr/>
        </p:nvSpPr>
        <p:spPr bwMode="auto">
          <a:xfrm>
            <a:off x="4419600" y="28956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8382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72" y="460"/>
                  <a:pt x="344" y="296"/>
                  <a:pt x="528" y="192"/>
                </a:cubicBezTo>
                <a:cubicBezTo>
                  <a:pt x="712" y="88"/>
                  <a:pt x="1008" y="32"/>
                  <a:pt x="1104" y="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Freeform 34"/>
          <p:cNvSpPr>
            <a:spLocks/>
          </p:cNvSpPr>
          <p:nvPr/>
        </p:nvSpPr>
        <p:spPr bwMode="auto">
          <a:xfrm>
            <a:off x="5257800" y="1828800"/>
            <a:ext cx="1143000" cy="838200"/>
          </a:xfrm>
          <a:custGeom>
            <a:avLst/>
            <a:gdLst>
              <a:gd name="T0" fmla="*/ 1143000 w 720"/>
              <a:gd name="T1" fmla="*/ 838200 h 528"/>
              <a:gd name="T2" fmla="*/ 914400 w 720"/>
              <a:gd name="T3" fmla="*/ 304800 h 528"/>
              <a:gd name="T4" fmla="*/ 0 w 720"/>
              <a:gd name="T5" fmla="*/ 0 h 528"/>
              <a:gd name="T6" fmla="*/ 0 60000 65536"/>
              <a:gd name="T7" fmla="*/ 0 60000 65536"/>
              <a:gd name="T8" fmla="*/ 0 60000 65536"/>
              <a:gd name="T9" fmla="*/ 0 w 720"/>
              <a:gd name="T10" fmla="*/ 0 h 528"/>
              <a:gd name="T11" fmla="*/ 720 w 7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528">
                <a:moveTo>
                  <a:pt x="720" y="528"/>
                </a:moveTo>
                <a:cubicBezTo>
                  <a:pt x="708" y="404"/>
                  <a:pt x="696" y="280"/>
                  <a:pt x="576" y="192"/>
                </a:cubicBezTo>
                <a:cubicBezTo>
                  <a:pt x="456" y="104"/>
                  <a:pt x="96" y="32"/>
                  <a:pt x="0" y="0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Freeform 35"/>
          <p:cNvSpPr>
            <a:spLocks/>
          </p:cNvSpPr>
          <p:nvPr/>
        </p:nvSpPr>
        <p:spPr bwMode="auto">
          <a:xfrm>
            <a:off x="2438400" y="1981200"/>
            <a:ext cx="2438400" cy="762000"/>
          </a:xfrm>
          <a:custGeom>
            <a:avLst/>
            <a:gdLst>
              <a:gd name="T0" fmla="*/ 0 w 1536"/>
              <a:gd name="T1" fmla="*/ 762000 h 480"/>
              <a:gd name="T2" fmla="*/ 2438400 w 1536"/>
              <a:gd name="T3" fmla="*/ 0 h 480"/>
              <a:gd name="T4" fmla="*/ 0 60000 65536"/>
              <a:gd name="T5" fmla="*/ 0 60000 65536"/>
              <a:gd name="T6" fmla="*/ 0 w 1536"/>
              <a:gd name="T7" fmla="*/ 0 h 480"/>
              <a:gd name="T8" fmla="*/ 1536 w 1536"/>
              <a:gd name="T9" fmla="*/ 480 h 4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36" h="480">
                <a:moveTo>
                  <a:pt x="0" y="480"/>
                </a:moveTo>
                <a:cubicBezTo>
                  <a:pt x="0" y="480"/>
                  <a:pt x="768" y="240"/>
                  <a:pt x="1536" y="0"/>
                </a:cubicBezTo>
              </a:path>
            </a:pathLst>
          </a:custGeom>
          <a:noFill/>
          <a:ln w="38100">
            <a:solidFill>
              <a:srgbClr val="FF505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/>
          <a:lstStyle/>
          <a:p>
            <a:pPr eaLnBrk="1" hangingPunct="1"/>
            <a:r>
              <a:rPr lang="en-US" smtClean="0"/>
              <a:t>Syntax = form</a:t>
            </a:r>
          </a:p>
          <a:p>
            <a:pPr eaLnBrk="1" hangingPunct="1"/>
            <a:r>
              <a:rPr lang="en-US" smtClean="0"/>
              <a:t>Semantics = meaning</a:t>
            </a:r>
          </a:p>
          <a:p>
            <a:pPr lvl="1" eaLnBrk="1" hangingPunct="1"/>
            <a:r>
              <a:rPr lang="en-US" smtClean="0"/>
              <a:t>Many authors use term syntax (form)  for things that are specified by CFG, semantics (meaning) for everything else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14D85-AE55-4782-A3BC-121AF92ACB8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 attribute that is not synthesized.</a:t>
            </a:r>
          </a:p>
          <a:p>
            <a:pPr eaLnBrk="1" hangingPunct="1"/>
            <a:r>
              <a:rPr lang="en-US" smtClean="0"/>
              <a:t>Information may flow to a node from  the parent or siblings.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E6648-661E-47EF-9486-8337BFB79A9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Inherited attributes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literal</a:t>
            </a:r>
            <a:r>
              <a:rPr lang="en-US" sz="2800" smtClean="0"/>
              <a:t>  ::=  </a:t>
            </a:r>
            <a:r>
              <a:rPr lang="en-US" sz="2800" i="1" smtClean="0"/>
              <a:t>unsigned</a:t>
            </a:r>
            <a:r>
              <a:rPr lang="en-US" sz="2800" smtClean="0"/>
              <a:t>  </a:t>
            </a:r>
            <a:r>
              <a:rPr lang="en-US" sz="2800" smtClean="0">
                <a:solidFill>
                  <a:srgbClr val="0066FF"/>
                </a:solidFill>
              </a:rPr>
              <a:t>H</a:t>
            </a:r>
            <a:r>
              <a:rPr lang="en-US" sz="2800" smtClean="0"/>
              <a:t> </a:t>
            </a:r>
            <a:r>
              <a:rPr lang="en-US" sz="2800" i="1" smtClean="0"/>
              <a:t>string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en-US" sz="2800" smtClean="0">
                <a:cs typeface="Arial" charset="0"/>
              </a:rPr>
              <a:t>►</a:t>
            </a:r>
            <a:r>
              <a:rPr lang="en-US" sz="2800" i="1" smtClean="0">
                <a:solidFill>
                  <a:srgbClr val="00CC66"/>
                </a:solidFill>
              </a:rPr>
              <a:t>string</a:t>
            </a:r>
            <a:r>
              <a:rPr lang="en-US" sz="2800" smtClean="0">
                <a:solidFill>
                  <a:srgbClr val="00CC66"/>
                </a:solidFill>
              </a:rPr>
              <a:t>.inh_length</a:t>
            </a:r>
            <a:r>
              <a:rPr lang="en-US" sz="2800" smtClean="0"/>
              <a:t> := </a:t>
            </a:r>
            <a:r>
              <a:rPr lang="en-US" sz="2800" i="1" smtClean="0">
                <a:solidFill>
                  <a:srgbClr val="00CC66"/>
                </a:solidFill>
              </a:rPr>
              <a:t>unsigned</a:t>
            </a:r>
            <a:r>
              <a:rPr lang="en-US" sz="2800" smtClean="0">
                <a:solidFill>
                  <a:srgbClr val="00CC66"/>
                </a:solidFill>
              </a:rPr>
              <a:t>.val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string</a:t>
            </a:r>
            <a:r>
              <a:rPr lang="en-US" sz="2800" smtClean="0"/>
              <a:t>   ::=  </a:t>
            </a:r>
            <a:r>
              <a:rPr lang="en-US" sz="2800" i="1" smtClean="0"/>
              <a:t>char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en-US" sz="2800" smtClean="0">
                <a:cs typeface="Arial" charset="0"/>
              </a:rPr>
              <a:t>►</a:t>
            </a:r>
            <a:r>
              <a:rPr lang="en-US" sz="2800" smtClean="0"/>
              <a:t> </a:t>
            </a:r>
            <a:r>
              <a:rPr lang="en-US" sz="2800" i="1" smtClean="0">
                <a:solidFill>
                  <a:srgbClr val="00CC66"/>
                </a:solidFill>
              </a:rPr>
              <a:t>char</a:t>
            </a:r>
            <a:r>
              <a:rPr lang="en-US" sz="2800" smtClean="0">
                <a:solidFill>
                  <a:srgbClr val="00CC66"/>
                </a:solidFill>
              </a:rPr>
              <a:t>.inh_length </a:t>
            </a:r>
            <a:r>
              <a:rPr lang="en-US" sz="2800" smtClean="0"/>
              <a:t>:= </a:t>
            </a:r>
            <a:r>
              <a:rPr lang="en-US" sz="2800" i="1" smtClean="0">
                <a:solidFill>
                  <a:srgbClr val="00CC66"/>
                </a:solidFill>
              </a:rPr>
              <a:t>string</a:t>
            </a:r>
            <a:r>
              <a:rPr lang="en-US" sz="2800" smtClean="0">
                <a:solidFill>
                  <a:srgbClr val="00CC66"/>
                </a:solidFill>
              </a:rPr>
              <a:t>.inh_length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string</a:t>
            </a:r>
            <a:r>
              <a:rPr lang="en-US" sz="2800" i="1" baseline="-25000" smtClean="0"/>
              <a:t>0</a:t>
            </a:r>
            <a:r>
              <a:rPr lang="en-US" sz="2800" smtClean="0"/>
              <a:t>   ::=  </a:t>
            </a:r>
            <a:r>
              <a:rPr lang="en-US" sz="2800" i="1" smtClean="0"/>
              <a:t>string</a:t>
            </a:r>
            <a:r>
              <a:rPr lang="en-US" sz="2800" i="1" baseline="-25000" smtClean="0"/>
              <a:t>1</a:t>
            </a:r>
            <a:r>
              <a:rPr lang="en-US" sz="2800" i="1" smtClean="0"/>
              <a:t> char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►</a:t>
            </a:r>
            <a:r>
              <a:rPr lang="en-US" sz="2800" smtClean="0"/>
              <a:t> </a:t>
            </a:r>
            <a:r>
              <a:rPr lang="en-US" sz="2800" i="1" smtClean="0">
                <a:solidFill>
                  <a:srgbClr val="00CC66"/>
                </a:solidFill>
              </a:rPr>
              <a:t>string</a:t>
            </a:r>
            <a:r>
              <a:rPr lang="en-US" sz="2800" i="1" baseline="-25000" smtClean="0">
                <a:solidFill>
                  <a:srgbClr val="00CC66"/>
                </a:solidFill>
              </a:rPr>
              <a:t>1</a:t>
            </a:r>
            <a:r>
              <a:rPr lang="en-US" sz="2800" smtClean="0">
                <a:solidFill>
                  <a:srgbClr val="00CC66"/>
                </a:solidFill>
              </a:rPr>
              <a:t> .inh_length</a:t>
            </a:r>
            <a:r>
              <a:rPr lang="en-US" sz="2800" smtClean="0"/>
              <a:t> := </a:t>
            </a:r>
            <a:r>
              <a:rPr lang="en-US" sz="2800" i="1" smtClean="0">
                <a:solidFill>
                  <a:srgbClr val="00CC66"/>
                </a:solidFill>
              </a:rPr>
              <a:t>string</a:t>
            </a:r>
            <a:r>
              <a:rPr lang="en-US" sz="2800" i="1" baseline="-25000" smtClean="0">
                <a:solidFill>
                  <a:srgbClr val="00CC66"/>
                </a:solidFill>
              </a:rPr>
              <a:t>0</a:t>
            </a:r>
            <a:r>
              <a:rPr lang="en-US" sz="2800" smtClean="0">
                <a:solidFill>
                  <a:srgbClr val="00CC66"/>
                </a:solidFill>
              </a:rPr>
              <a:t> .inh_length</a:t>
            </a:r>
            <a:r>
              <a:rPr lang="en-US" sz="2800" smtClean="0"/>
              <a:t> –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►</a:t>
            </a:r>
            <a:r>
              <a:rPr lang="en-US" sz="2800" smtClean="0"/>
              <a:t>  </a:t>
            </a:r>
            <a:r>
              <a:rPr lang="en-US" sz="2800" i="1" smtClean="0">
                <a:solidFill>
                  <a:srgbClr val="00CC66"/>
                </a:solidFill>
              </a:rPr>
              <a:t>char</a:t>
            </a:r>
            <a:r>
              <a:rPr lang="en-US" sz="2800" smtClean="0">
                <a:solidFill>
                  <a:srgbClr val="00CC66"/>
                </a:solidFill>
              </a:rPr>
              <a:t>.inh_length</a:t>
            </a:r>
            <a:r>
              <a:rPr lang="en-US" sz="2800" smtClean="0"/>
              <a:t> :=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smtClean="0"/>
              <a:t>char</a:t>
            </a:r>
            <a:r>
              <a:rPr lang="en-US" sz="2800" smtClean="0"/>
              <a:t>  ::= </a:t>
            </a:r>
            <a:r>
              <a:rPr lang="en-US" sz="2800" i="1" smtClean="0"/>
              <a:t>digit</a:t>
            </a:r>
            <a:r>
              <a:rPr lang="en-US" sz="2800" smtClean="0"/>
              <a:t> | </a:t>
            </a:r>
            <a:r>
              <a:rPr lang="en-US" sz="2800" smtClean="0">
                <a:solidFill>
                  <a:srgbClr val="0066FF"/>
                </a:solidFill>
              </a:rPr>
              <a:t>A</a:t>
            </a:r>
            <a:r>
              <a:rPr lang="en-US" sz="2800" smtClean="0"/>
              <a:t> | </a:t>
            </a:r>
            <a:r>
              <a:rPr lang="en-US" sz="2800" smtClean="0">
                <a:solidFill>
                  <a:srgbClr val="0066FF"/>
                </a:solidFill>
              </a:rPr>
              <a:t>B</a:t>
            </a:r>
            <a:r>
              <a:rPr lang="en-US" sz="2800" smtClean="0"/>
              <a:t> |...| </a:t>
            </a:r>
            <a:r>
              <a:rPr lang="en-US" sz="2800" smtClean="0">
                <a:solidFill>
                  <a:srgbClr val="0066FF"/>
                </a:solidFill>
              </a:rPr>
              <a:t>Z</a:t>
            </a:r>
            <a:r>
              <a:rPr lang="en-US" sz="2800" smtClean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Condition:    </a:t>
            </a:r>
            <a:r>
              <a:rPr lang="en-US" sz="2800" i="1" smtClean="0">
                <a:solidFill>
                  <a:srgbClr val="00CC66"/>
                </a:solidFill>
              </a:rPr>
              <a:t>char</a:t>
            </a:r>
            <a:r>
              <a:rPr lang="en-US" sz="2800" smtClean="0">
                <a:solidFill>
                  <a:srgbClr val="00CC66"/>
                </a:solidFill>
              </a:rPr>
              <a:t>.inh_length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00187-D43C-4018-B323-42B0EAF52872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Hollerith literals, a different AG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8A244-1B76-4CE1-8A80-053044B17DC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Example 2HHI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3813" name="Text Box 27"/>
          <p:cNvSpPr txBox="1">
            <a:spLocks noChangeArrowheads="1"/>
          </p:cNvSpPr>
          <p:nvPr/>
        </p:nvSpPr>
        <p:spPr bwMode="auto">
          <a:xfrm>
            <a:off x="1676400" y="2819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val = 2</a:t>
            </a:r>
          </a:p>
        </p:txBody>
      </p:sp>
      <p:sp>
        <p:nvSpPr>
          <p:cNvPr id="33814" name="Oval 28"/>
          <p:cNvSpPr>
            <a:spLocks noChangeArrowheads="1"/>
          </p:cNvSpPr>
          <p:nvPr/>
        </p:nvSpPr>
        <p:spPr bwMode="auto">
          <a:xfrm>
            <a:off x="1524000" y="2590800"/>
            <a:ext cx="1066800" cy="762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A956D-0331-4A5A-BE31-D57A7241E2F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Example 2HHI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828800" y="2819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val = 2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019800" y="2438400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CC66"/>
                </a:solidFill>
              </a:rPr>
              <a:t>inh_length = 2</a:t>
            </a:r>
          </a:p>
        </p:txBody>
      </p:sp>
      <p:sp>
        <p:nvSpPr>
          <p:cNvPr id="34839" name="Rectangle 26"/>
          <p:cNvSpPr>
            <a:spLocks noChangeArrowheads="1"/>
          </p:cNvSpPr>
          <p:nvPr/>
        </p:nvSpPr>
        <p:spPr bwMode="auto">
          <a:xfrm>
            <a:off x="304800" y="55626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literal</a:t>
            </a:r>
            <a:r>
              <a:rPr lang="en-US"/>
              <a:t>  ::=  </a:t>
            </a:r>
            <a:r>
              <a:rPr lang="en-US" i="1"/>
              <a:t>unsigned</a:t>
            </a:r>
            <a:r>
              <a:rPr lang="en-US"/>
              <a:t>  </a:t>
            </a:r>
            <a:r>
              <a:rPr lang="en-US">
                <a:solidFill>
                  <a:srgbClr val="0066FF"/>
                </a:solidFill>
              </a:rPr>
              <a:t>H</a:t>
            </a:r>
            <a:r>
              <a:rPr lang="en-US"/>
              <a:t> </a:t>
            </a:r>
            <a:r>
              <a:rPr lang="en-US" i="1"/>
              <a:t>string</a:t>
            </a:r>
          </a:p>
          <a:p>
            <a:r>
              <a:rPr lang="en-US"/>
              <a:t>►</a:t>
            </a:r>
            <a:r>
              <a:rPr lang="en-US" i="1">
                <a:solidFill>
                  <a:srgbClr val="00CC66"/>
                </a:solidFill>
              </a:rPr>
              <a:t>string</a:t>
            </a:r>
            <a:r>
              <a:rPr lang="en-US">
                <a:solidFill>
                  <a:srgbClr val="00CC66"/>
                </a:solidFill>
              </a:rPr>
              <a:t>.inh_length</a:t>
            </a:r>
            <a:r>
              <a:rPr lang="en-US"/>
              <a:t> := </a:t>
            </a:r>
            <a:r>
              <a:rPr lang="en-US" i="1">
                <a:solidFill>
                  <a:srgbClr val="00CC66"/>
                </a:solidFill>
              </a:rPr>
              <a:t>unsigned</a:t>
            </a:r>
            <a:r>
              <a:rPr lang="en-US">
                <a:solidFill>
                  <a:srgbClr val="00CC66"/>
                </a:solidFill>
              </a:rPr>
              <a:t>.val</a:t>
            </a:r>
          </a:p>
        </p:txBody>
      </p:sp>
      <p:sp>
        <p:nvSpPr>
          <p:cNvPr id="34840" name="Oval 27"/>
          <p:cNvSpPr>
            <a:spLocks noChangeArrowheads="1"/>
          </p:cNvSpPr>
          <p:nvPr/>
        </p:nvSpPr>
        <p:spPr bwMode="auto">
          <a:xfrm>
            <a:off x="5867400" y="2133600"/>
            <a:ext cx="1905000" cy="1066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13844-7D68-465A-AD43-4D2430C94868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Example 2HHI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828800" y="2819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val = 2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6080125" y="2474913"/>
            <a:ext cx="162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2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657600" y="3962400"/>
            <a:ext cx="193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CC66"/>
                </a:solidFill>
              </a:rPr>
              <a:t>inh_length = 2-1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7299325" y="3541713"/>
            <a:ext cx="172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CC66"/>
                </a:solidFill>
              </a:rPr>
              <a:t>inh_length = 1</a:t>
            </a:r>
          </a:p>
        </p:txBody>
      </p:sp>
      <p:sp>
        <p:nvSpPr>
          <p:cNvPr id="35865" name="Rectangle 26"/>
          <p:cNvSpPr>
            <a:spLocks noChangeArrowheads="1"/>
          </p:cNvSpPr>
          <p:nvPr/>
        </p:nvSpPr>
        <p:spPr bwMode="auto">
          <a:xfrm>
            <a:off x="228600" y="5105400"/>
            <a:ext cx="4953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string</a:t>
            </a:r>
            <a:r>
              <a:rPr lang="en-US" i="1" baseline="-25000" dirty="0"/>
              <a:t>0</a:t>
            </a:r>
            <a:r>
              <a:rPr lang="en-US" dirty="0"/>
              <a:t>   ::=  </a:t>
            </a:r>
            <a:r>
              <a:rPr lang="en-US" i="1" dirty="0"/>
              <a:t>string</a:t>
            </a:r>
            <a:r>
              <a:rPr lang="en-US" i="1" baseline="-25000" dirty="0"/>
              <a:t>1</a:t>
            </a:r>
            <a:r>
              <a:rPr lang="en-US" i="1" dirty="0"/>
              <a:t> char</a:t>
            </a:r>
          </a:p>
          <a:p>
            <a:r>
              <a:rPr lang="en-US" dirty="0"/>
              <a:t>► </a:t>
            </a:r>
            <a:r>
              <a:rPr lang="en-US" i="1" dirty="0">
                <a:solidFill>
                  <a:srgbClr val="00CC66"/>
                </a:solidFill>
              </a:rPr>
              <a:t>string</a:t>
            </a:r>
            <a:r>
              <a:rPr lang="en-US" i="1" baseline="-25000" dirty="0">
                <a:solidFill>
                  <a:srgbClr val="00CC66"/>
                </a:solidFill>
              </a:rPr>
              <a:t>1</a:t>
            </a:r>
            <a:r>
              <a:rPr lang="en-US" dirty="0">
                <a:solidFill>
                  <a:srgbClr val="00CC66"/>
                </a:solidFill>
              </a:rPr>
              <a:t> .</a:t>
            </a:r>
            <a:r>
              <a:rPr lang="en-US" dirty="0" err="1">
                <a:solidFill>
                  <a:srgbClr val="00CC66"/>
                </a:solidFill>
              </a:rPr>
              <a:t>inh_length</a:t>
            </a:r>
            <a:r>
              <a:rPr lang="en-US" dirty="0"/>
              <a:t> := </a:t>
            </a:r>
            <a:r>
              <a:rPr lang="en-US" i="1" dirty="0">
                <a:solidFill>
                  <a:srgbClr val="00CC66"/>
                </a:solidFill>
              </a:rPr>
              <a:t>string</a:t>
            </a:r>
            <a:r>
              <a:rPr lang="en-US" i="1" baseline="-25000" dirty="0">
                <a:solidFill>
                  <a:srgbClr val="00CC66"/>
                </a:solidFill>
              </a:rPr>
              <a:t>0</a:t>
            </a:r>
            <a:r>
              <a:rPr lang="en-US" dirty="0">
                <a:solidFill>
                  <a:srgbClr val="00CC66"/>
                </a:solidFill>
              </a:rPr>
              <a:t> .</a:t>
            </a:r>
            <a:r>
              <a:rPr lang="en-US" dirty="0" err="1">
                <a:solidFill>
                  <a:srgbClr val="00CC66"/>
                </a:solidFill>
              </a:rPr>
              <a:t>inh_length</a:t>
            </a:r>
            <a:r>
              <a:rPr lang="en-US" dirty="0"/>
              <a:t> – 1</a:t>
            </a:r>
          </a:p>
          <a:p>
            <a:r>
              <a:rPr lang="en-US" dirty="0"/>
              <a:t>►  </a:t>
            </a:r>
            <a:r>
              <a:rPr lang="en-US" i="1" dirty="0" err="1">
                <a:solidFill>
                  <a:srgbClr val="00CC66"/>
                </a:solidFill>
              </a:rPr>
              <a:t>char</a:t>
            </a:r>
            <a:r>
              <a:rPr lang="en-US" dirty="0" err="1">
                <a:solidFill>
                  <a:srgbClr val="00CC66"/>
                </a:solidFill>
              </a:rPr>
              <a:t>.inh_length</a:t>
            </a:r>
            <a:r>
              <a:rPr lang="en-US" dirty="0"/>
              <a:t> = 1</a:t>
            </a:r>
          </a:p>
        </p:txBody>
      </p:sp>
      <p:sp>
        <p:nvSpPr>
          <p:cNvPr id="35866" name="Oval 27"/>
          <p:cNvSpPr>
            <a:spLocks noChangeArrowheads="1"/>
          </p:cNvSpPr>
          <p:nvPr/>
        </p:nvSpPr>
        <p:spPr bwMode="auto">
          <a:xfrm>
            <a:off x="3352800" y="3657600"/>
            <a:ext cx="2286000" cy="990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Oval 28"/>
          <p:cNvSpPr>
            <a:spLocks noChangeArrowheads="1"/>
          </p:cNvSpPr>
          <p:nvPr/>
        </p:nvSpPr>
        <p:spPr bwMode="auto">
          <a:xfrm>
            <a:off x="7086600" y="3276600"/>
            <a:ext cx="2057400" cy="914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18141-DD7B-471A-A4BD-021BE2630B2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Example 2HHI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828800" y="2819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val = 2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6080125" y="2474913"/>
            <a:ext cx="162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2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657600" y="3962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2-1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7299325" y="3541713"/>
            <a:ext cx="162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1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3581400" y="4953000"/>
            <a:ext cx="172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CC66"/>
                </a:solidFill>
              </a:rPr>
              <a:t>inh_length = 1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0" y="51816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/>
              <a:t>string</a:t>
            </a:r>
            <a:r>
              <a:rPr lang="en-US" dirty="0"/>
              <a:t>   ::=  </a:t>
            </a:r>
            <a:r>
              <a:rPr lang="en-US" i="1" dirty="0"/>
              <a:t>char</a:t>
            </a:r>
          </a:p>
          <a:p>
            <a:r>
              <a:rPr lang="en-US" dirty="0"/>
              <a:t>► </a:t>
            </a:r>
            <a:r>
              <a:rPr lang="en-US" i="1" dirty="0" err="1">
                <a:solidFill>
                  <a:srgbClr val="00CC66"/>
                </a:solidFill>
              </a:rPr>
              <a:t>char</a:t>
            </a:r>
            <a:r>
              <a:rPr lang="en-US" dirty="0" err="1">
                <a:solidFill>
                  <a:srgbClr val="00CC66"/>
                </a:solidFill>
              </a:rPr>
              <a:t>.inh_length</a:t>
            </a:r>
            <a:r>
              <a:rPr lang="en-US" dirty="0">
                <a:solidFill>
                  <a:srgbClr val="00CC66"/>
                </a:solidFill>
              </a:rPr>
              <a:t> </a:t>
            </a:r>
            <a:r>
              <a:rPr lang="en-US" dirty="0"/>
              <a:t>:= </a:t>
            </a:r>
            <a:r>
              <a:rPr lang="en-US" i="1" dirty="0" err="1">
                <a:solidFill>
                  <a:srgbClr val="00CC66"/>
                </a:solidFill>
              </a:rPr>
              <a:t>string</a:t>
            </a:r>
            <a:r>
              <a:rPr lang="en-US" dirty="0" err="1">
                <a:solidFill>
                  <a:srgbClr val="00CC66"/>
                </a:solidFill>
              </a:rPr>
              <a:t>.inh_length</a:t>
            </a:r>
            <a:endParaRPr lang="en-US" dirty="0">
              <a:solidFill>
                <a:srgbClr val="00CC66"/>
              </a:solidFill>
            </a:endParaRPr>
          </a:p>
        </p:txBody>
      </p:sp>
      <p:sp>
        <p:nvSpPr>
          <p:cNvPr id="36891" name="Oval 27"/>
          <p:cNvSpPr>
            <a:spLocks noChangeArrowheads="1"/>
          </p:cNvSpPr>
          <p:nvPr/>
        </p:nvSpPr>
        <p:spPr bwMode="auto">
          <a:xfrm>
            <a:off x="3200400" y="4648200"/>
            <a:ext cx="2133600" cy="1066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2FEA7-F87D-4B6C-80DB-BCE1FB91EB9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Example 2HHI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1828800" y="2819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val = 2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6080125" y="2474913"/>
            <a:ext cx="162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2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3657600" y="3962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2-1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7299325" y="3541713"/>
            <a:ext cx="162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1</a:t>
            </a:r>
          </a:p>
          <a:p>
            <a:r>
              <a:rPr lang="en-US" b="1">
                <a:solidFill>
                  <a:srgbClr val="00CC66"/>
                </a:solidFill>
              </a:rPr>
              <a:t>OK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3581400" y="4953000"/>
            <a:ext cx="162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1</a:t>
            </a:r>
          </a:p>
          <a:p>
            <a:r>
              <a:rPr lang="en-US" b="1">
                <a:solidFill>
                  <a:srgbClr val="00CC66"/>
                </a:solidFill>
              </a:rPr>
              <a:t>OK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304800" y="56388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Condition:    </a:t>
            </a:r>
            <a:r>
              <a:rPr lang="en-US" i="1">
                <a:solidFill>
                  <a:srgbClr val="00CC66"/>
                </a:solidFill>
              </a:rPr>
              <a:t>char</a:t>
            </a:r>
            <a:r>
              <a:rPr lang="en-US">
                <a:solidFill>
                  <a:srgbClr val="00CC66"/>
                </a:solidFill>
              </a:rPr>
              <a:t>.inh_length = 1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>
              <a:solidFill>
                <a:srgbClr val="00CC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C49199-9495-4581-9309-81CDDCE4A03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Example 2HHI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886200" y="1752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literal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unsigned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267200" y="2667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34000" y="2590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029200" y="3657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string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689725" y="35417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105400" y="4648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char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257800" y="5334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H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934200" y="4343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I</a:t>
            </a: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3429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419600" y="2133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H="1">
            <a:off x="5410200" y="3048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5867400" y="29718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5486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70104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54102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3124200" y="3962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828800" y="2819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CC66"/>
                </a:solidFill>
              </a:rPr>
              <a:t>val = 2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6080125" y="2474913"/>
            <a:ext cx="162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2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3657600" y="39624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2-1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7299325" y="3541713"/>
            <a:ext cx="162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1</a:t>
            </a:r>
          </a:p>
          <a:p>
            <a:r>
              <a:rPr lang="en-US" b="1">
                <a:solidFill>
                  <a:srgbClr val="00CC66"/>
                </a:solidFill>
              </a:rPr>
              <a:t>OK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3581400" y="4953000"/>
            <a:ext cx="162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CC66"/>
                </a:solidFill>
              </a:rPr>
              <a:t>inh_length = 1</a:t>
            </a:r>
          </a:p>
          <a:p>
            <a:r>
              <a:rPr lang="en-US" b="1">
                <a:solidFill>
                  <a:srgbClr val="00CC66"/>
                </a:solidFill>
              </a:rPr>
              <a:t>OK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304800" y="56388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/>
              <a:t>Condition:    </a:t>
            </a:r>
            <a:r>
              <a:rPr lang="en-US" i="1">
                <a:solidFill>
                  <a:srgbClr val="00CC66"/>
                </a:solidFill>
              </a:rPr>
              <a:t>char</a:t>
            </a:r>
            <a:r>
              <a:rPr lang="en-US">
                <a:solidFill>
                  <a:srgbClr val="00CC66"/>
                </a:solidFill>
              </a:rPr>
              <a:t>.inh_length = 1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>
              <a:solidFill>
                <a:srgbClr val="00CC66"/>
              </a:solidFill>
            </a:endParaRPr>
          </a:p>
        </p:txBody>
      </p:sp>
      <p:sp>
        <p:nvSpPr>
          <p:cNvPr id="38939" name="Freeform 31"/>
          <p:cNvSpPr>
            <a:spLocks/>
          </p:cNvSpPr>
          <p:nvPr/>
        </p:nvSpPr>
        <p:spPr bwMode="auto">
          <a:xfrm>
            <a:off x="4648200" y="2895600"/>
            <a:ext cx="1828800" cy="1066800"/>
          </a:xfrm>
          <a:custGeom>
            <a:avLst/>
            <a:gdLst>
              <a:gd name="T0" fmla="*/ 1828800 w 1152"/>
              <a:gd name="T1" fmla="*/ 0 h 672"/>
              <a:gd name="T2" fmla="*/ 457200 w 1152"/>
              <a:gd name="T3" fmla="*/ 533400 h 672"/>
              <a:gd name="T4" fmla="*/ 0 w 1152"/>
              <a:gd name="T5" fmla="*/ 1066800 h 672"/>
              <a:gd name="T6" fmla="*/ 0 60000 65536"/>
              <a:gd name="T7" fmla="*/ 0 60000 65536"/>
              <a:gd name="T8" fmla="*/ 0 60000 65536"/>
              <a:gd name="T9" fmla="*/ 0 w 1152"/>
              <a:gd name="T10" fmla="*/ 0 h 672"/>
              <a:gd name="T11" fmla="*/ 1152 w 115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672">
                <a:moveTo>
                  <a:pt x="1152" y="0"/>
                </a:moveTo>
                <a:cubicBezTo>
                  <a:pt x="816" y="112"/>
                  <a:pt x="480" y="224"/>
                  <a:pt x="288" y="336"/>
                </a:cubicBezTo>
                <a:cubicBezTo>
                  <a:pt x="96" y="448"/>
                  <a:pt x="48" y="616"/>
                  <a:pt x="0" y="672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Freeform 32"/>
          <p:cNvSpPr>
            <a:spLocks/>
          </p:cNvSpPr>
          <p:nvPr/>
        </p:nvSpPr>
        <p:spPr bwMode="auto">
          <a:xfrm>
            <a:off x="4191000" y="4343400"/>
            <a:ext cx="304800" cy="685800"/>
          </a:xfrm>
          <a:custGeom>
            <a:avLst/>
            <a:gdLst>
              <a:gd name="T0" fmla="*/ 304800 w 192"/>
              <a:gd name="T1" fmla="*/ 0 h 432"/>
              <a:gd name="T2" fmla="*/ 76200 w 192"/>
              <a:gd name="T3" fmla="*/ 457200 h 432"/>
              <a:gd name="T4" fmla="*/ 0 w 192"/>
              <a:gd name="T5" fmla="*/ 685800 h 432"/>
              <a:gd name="T6" fmla="*/ 0 60000 65536"/>
              <a:gd name="T7" fmla="*/ 0 60000 65536"/>
              <a:gd name="T8" fmla="*/ 0 60000 65536"/>
              <a:gd name="T9" fmla="*/ 0 w 192"/>
              <a:gd name="T10" fmla="*/ 0 h 432"/>
              <a:gd name="T11" fmla="*/ 192 w 19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32">
                <a:moveTo>
                  <a:pt x="192" y="0"/>
                </a:moveTo>
                <a:cubicBezTo>
                  <a:pt x="136" y="108"/>
                  <a:pt x="80" y="216"/>
                  <a:pt x="48" y="288"/>
                </a:cubicBezTo>
                <a:cubicBezTo>
                  <a:pt x="16" y="360"/>
                  <a:pt x="8" y="408"/>
                  <a:pt x="0" y="432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Freeform 35"/>
          <p:cNvSpPr>
            <a:spLocks/>
          </p:cNvSpPr>
          <p:nvPr/>
        </p:nvSpPr>
        <p:spPr bwMode="auto">
          <a:xfrm>
            <a:off x="2209800" y="2247900"/>
            <a:ext cx="3962400" cy="571500"/>
          </a:xfrm>
          <a:custGeom>
            <a:avLst/>
            <a:gdLst>
              <a:gd name="T0" fmla="*/ 0 w 2496"/>
              <a:gd name="T1" fmla="*/ 571500 h 360"/>
              <a:gd name="T2" fmla="*/ 2057400 w 2496"/>
              <a:gd name="T3" fmla="*/ 38100 h 360"/>
              <a:gd name="T4" fmla="*/ 3962400 w 2496"/>
              <a:gd name="T5" fmla="*/ 342900 h 360"/>
              <a:gd name="T6" fmla="*/ 0 60000 65536"/>
              <a:gd name="T7" fmla="*/ 0 60000 65536"/>
              <a:gd name="T8" fmla="*/ 0 60000 65536"/>
              <a:gd name="T9" fmla="*/ 0 w 2496"/>
              <a:gd name="T10" fmla="*/ 0 h 360"/>
              <a:gd name="T11" fmla="*/ 2496 w 249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360">
                <a:moveTo>
                  <a:pt x="0" y="360"/>
                </a:moveTo>
                <a:cubicBezTo>
                  <a:pt x="440" y="204"/>
                  <a:pt x="880" y="48"/>
                  <a:pt x="1296" y="24"/>
                </a:cubicBezTo>
                <a:cubicBezTo>
                  <a:pt x="1712" y="0"/>
                  <a:pt x="2104" y="108"/>
                  <a:pt x="2496" y="216"/>
                </a:cubicBezTo>
              </a:path>
            </a:pathLst>
          </a:custGeom>
          <a:noFill/>
          <a:ln w="38100" cmpd="sng">
            <a:solidFill>
              <a:srgbClr val="FF5050"/>
            </a:solidFill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4830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In compilers, </a:t>
            </a:r>
          </a:p>
          <a:p>
            <a:pPr lvl="1" eaLnBrk="1" hangingPunct="1"/>
            <a:r>
              <a:rPr lang="en-US" smtClean="0"/>
              <a:t>symbol table information is often passed using inherited attributes</a:t>
            </a:r>
          </a:p>
          <a:p>
            <a:pPr lvl="1" eaLnBrk="1" hangingPunct="1"/>
            <a:r>
              <a:rPr lang="en-US" smtClean="0">
                <a:ea typeface="MS Mincho" pitchFamily="49" charset="-128"/>
              </a:rPr>
              <a:t>inherited attributes of the start symbol constitute run-time parameters of the compiler</a:t>
            </a:r>
            <a:endParaRPr lang="en-US" smtClean="0"/>
          </a:p>
          <a:p>
            <a:pPr eaLnBrk="1" hangingPunct="1"/>
            <a:r>
              <a:rPr lang="en-US" smtClean="0"/>
              <a:t>See section 4.3 in Scott which uses inherited attributes in an LL(1) grammar for expressions to obtain left associativity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C41AD-4AAE-4F65-BE95-49727DFDD16C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AGs are </a:t>
            </a:r>
            <a:r>
              <a:rPr lang="en-US" smtClean="0">
                <a:solidFill>
                  <a:srgbClr val="FF5050"/>
                </a:solidFill>
              </a:rPr>
              <a:t>declarative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Define set of valid trees, but don’t specify how to build or decorate them</a:t>
            </a:r>
          </a:p>
          <a:p>
            <a:pPr lvl="2" eaLnBrk="1" hangingPunct="1"/>
            <a:r>
              <a:rPr lang="en-US" smtClean="0"/>
              <a:t>analogous with CFG with define valid sentences, but not the parsing algorithm</a:t>
            </a:r>
          </a:p>
          <a:p>
            <a:pPr lvl="1" eaLnBrk="1" hangingPunct="1"/>
            <a:r>
              <a:rPr lang="en-US" smtClean="0"/>
              <a:t>Order that rules are listed in the grammar doesn’t matter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4B7DB-B8AF-4ABE-9C3D-7442F0612078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Attribute 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Not specified by context-free grammar but we use grammar as starting point</a:t>
            </a:r>
          </a:p>
          <a:p>
            <a:pPr eaLnBrk="1" hangingPunct="1"/>
            <a:r>
              <a:rPr lang="en-US" sz="2800" smtClean="0"/>
              <a:t>Some aspects of programming languages cannot be specified with a context-free grammar </a:t>
            </a:r>
          </a:p>
          <a:p>
            <a:pPr lvl="1" eaLnBrk="1" hangingPunct="1"/>
            <a:r>
              <a:rPr lang="en-US" sz="2400" smtClean="0"/>
              <a:t>E.g. formal and actual parameters of a procedure match</a:t>
            </a:r>
          </a:p>
          <a:p>
            <a:pPr eaLnBrk="1" hangingPunct="1"/>
            <a:r>
              <a:rPr lang="en-US" sz="2800" smtClean="0"/>
              <a:t>Some things could be specified with a CFG, but it is so complicated to do so that we usually don’t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35C02-A940-4E54-B8E2-76A5804FBDC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Context constraints</a:t>
            </a:r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66FF"/>
                </a:solidFill>
              </a:rPr>
              <a:t>Well-defined </a:t>
            </a:r>
            <a:r>
              <a:rPr lang="en-US" sz="2800" smtClean="0"/>
              <a:t>attribute grammar</a:t>
            </a:r>
          </a:p>
          <a:p>
            <a:pPr lvl="1" eaLnBrk="1" hangingPunct="1"/>
            <a:r>
              <a:rPr lang="en-US" sz="2400" smtClean="0"/>
              <a:t>rules determine a unique set of values for every possible parse tree. </a:t>
            </a:r>
          </a:p>
          <a:p>
            <a:pPr eaLnBrk="1" hangingPunct="1"/>
            <a:r>
              <a:rPr lang="en-US" sz="2800" smtClean="0">
                <a:solidFill>
                  <a:srgbClr val="0066FF"/>
                </a:solidFill>
              </a:rPr>
              <a:t>Non-circular</a:t>
            </a:r>
          </a:p>
          <a:p>
            <a:pPr lvl="1" eaLnBrk="1" hangingPunct="1"/>
            <a:r>
              <a:rPr lang="en-US" sz="2400" smtClean="0"/>
              <a:t>AG never yields a parse tree with cycles in the attribute flow graph.  </a:t>
            </a:r>
          </a:p>
          <a:p>
            <a:pPr eaLnBrk="1" hangingPunct="1"/>
            <a:r>
              <a:rPr lang="en-US" sz="2800" smtClean="0"/>
              <a:t>An AG can be both circular and well-defined, </a:t>
            </a:r>
          </a:p>
          <a:p>
            <a:pPr lvl="1" eaLnBrk="1" hangingPunct="1"/>
            <a:r>
              <a:rPr lang="en-US" sz="2400" smtClean="0"/>
              <a:t>need guarantee of</a:t>
            </a:r>
            <a:r>
              <a:rPr lang="en-US" sz="2400" smtClean="0">
                <a:solidFill>
                  <a:srgbClr val="0066FF"/>
                </a:solidFill>
              </a:rPr>
              <a:t> convergence</a:t>
            </a:r>
            <a:r>
              <a:rPr lang="en-US" sz="2400" smtClean="0"/>
              <a:t> to unique value</a:t>
            </a:r>
          </a:p>
          <a:p>
            <a:pPr lvl="1" eaLnBrk="1" hangingPunct="1"/>
            <a:r>
              <a:rPr lang="en-US" sz="2400" smtClean="0"/>
              <a:t>practical AGs tend to be non-circular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4E915-6DBB-42E3-BFA8-B486A7FD551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Properties of Attribute Grammars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smtClean="0">
                <a:solidFill>
                  <a:schemeClr val="hlink"/>
                </a:solidFill>
              </a:rPr>
              <a:t>algorithm</a:t>
            </a:r>
            <a:r>
              <a:rPr lang="en-US" smtClean="0"/>
              <a:t> that decorates a tree in an order that respects the AGs attribute flow.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B35D1-4EC5-4E3F-AA85-489214A43270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Translation scheme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Works with any well-defined AG, even circular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make repeated passes over the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at each pass, compute any attribute who’s whose arguments are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terminate when values no longer change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Oblivious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doesn’t use any knowledge of structure of tree or grammar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12389-478E-415C-AD22-506A98716BF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obvious scheme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smtClean="0"/>
              <a:t>Dynamic scheme—tailors the evaluation order to the structure of the given tree</a:t>
            </a:r>
          </a:p>
          <a:p>
            <a:pPr lvl="1" eaLnBrk="1" hangingPunct="1"/>
            <a:r>
              <a:rPr lang="en-US" smtClean="0"/>
              <a:t>construct dependency graph</a:t>
            </a:r>
          </a:p>
          <a:p>
            <a:pPr lvl="1" eaLnBrk="1" hangingPunct="1"/>
            <a:r>
              <a:rPr lang="en-US" smtClean="0"/>
              <a:t>perform topological sort on dependency graph </a:t>
            </a:r>
          </a:p>
          <a:p>
            <a:pPr lvl="1" eaLnBrk="1" hangingPunct="1"/>
            <a:r>
              <a:rPr lang="en-US" smtClean="0"/>
              <a:t>evaluate semantic rules in order of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EC067-C776-4775-8E93-9F51E943A54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Translation scheme for non-cyclic tree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smtClean="0"/>
              <a:t>Dynamic scheme—tailors the evaluation order to the structure of the given tree</a:t>
            </a:r>
          </a:p>
          <a:p>
            <a:pPr lvl="1" eaLnBrk="1" hangingPunct="1"/>
            <a:r>
              <a:rPr lang="en-US" smtClean="0"/>
              <a:t>construct dependency graph</a:t>
            </a:r>
          </a:p>
          <a:p>
            <a:pPr lvl="1" eaLnBrk="1" hangingPunct="1"/>
            <a:r>
              <a:rPr lang="en-US" smtClean="0"/>
              <a:t>perform topological sort on dependency graph </a:t>
            </a:r>
          </a:p>
          <a:p>
            <a:pPr lvl="1" eaLnBrk="1" hangingPunct="1"/>
            <a:r>
              <a:rPr lang="en-US" smtClean="0"/>
              <a:t>evaluate semantic rules in order of sort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46ABB-1C2D-42E4-84C9-67A1303AE6F1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Translation scheme for non-cyclic tree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4419600" y="0"/>
            <a:ext cx="4724400" cy="3048000"/>
          </a:xfrm>
          <a:prstGeom prst="wedgeRoundRectCallout">
            <a:avLst>
              <a:gd name="adj1" fmla="val -51847"/>
              <a:gd name="adj2" fmla="val 721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/>
              <a:t>Topological sort of DAG:  An ordering of nodes where the edges in graph only go from nodes earlier in ordering to nodes later in ordering</a:t>
            </a:r>
          </a:p>
          <a:p>
            <a:pPr algn="ctr"/>
            <a:endParaRPr lang="en-US"/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5181600" y="1600200"/>
            <a:ext cx="1066800" cy="1143000"/>
            <a:chOff x="1056" y="2160"/>
            <a:chExt cx="1152" cy="1488"/>
          </a:xfrm>
        </p:grpSpPr>
        <p:sp>
          <p:nvSpPr>
            <p:cNvPr id="46088" name="Oval 6"/>
            <p:cNvSpPr>
              <a:spLocks noChangeArrowheads="1"/>
            </p:cNvSpPr>
            <p:nvPr/>
          </p:nvSpPr>
          <p:spPr bwMode="auto">
            <a:xfrm>
              <a:off x="144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46089" name="Oval 7"/>
            <p:cNvSpPr>
              <a:spLocks noChangeArrowheads="1"/>
            </p:cNvSpPr>
            <p:nvPr/>
          </p:nvSpPr>
          <p:spPr bwMode="auto">
            <a:xfrm>
              <a:off x="1056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46090" name="Oval 8"/>
            <p:cNvSpPr>
              <a:spLocks noChangeArrowheads="1"/>
            </p:cNvSpPr>
            <p:nvPr/>
          </p:nvSpPr>
          <p:spPr bwMode="auto">
            <a:xfrm>
              <a:off x="187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46091" name="Oval 9"/>
            <p:cNvSpPr>
              <a:spLocks noChangeArrowheads="1"/>
            </p:cNvSpPr>
            <p:nvPr/>
          </p:nvSpPr>
          <p:spPr bwMode="auto">
            <a:xfrm>
              <a:off x="1488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46092" name="Line 10"/>
            <p:cNvSpPr>
              <a:spLocks noChangeShapeType="1"/>
            </p:cNvSpPr>
            <p:nvPr/>
          </p:nvSpPr>
          <p:spPr bwMode="auto">
            <a:xfrm flipH="1">
              <a:off x="1344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Line 11"/>
            <p:cNvSpPr>
              <a:spLocks noChangeShapeType="1"/>
            </p:cNvSpPr>
            <p:nvPr/>
          </p:nvSpPr>
          <p:spPr bwMode="auto">
            <a:xfrm>
              <a:off x="1680" y="249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12"/>
            <p:cNvSpPr>
              <a:spLocks noChangeShapeType="1"/>
            </p:cNvSpPr>
            <p:nvPr/>
          </p:nvSpPr>
          <p:spPr bwMode="auto">
            <a:xfrm>
              <a:off x="1296" y="30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13"/>
            <p:cNvSpPr>
              <a:spLocks noChangeShapeType="1"/>
            </p:cNvSpPr>
            <p:nvPr/>
          </p:nvSpPr>
          <p:spPr bwMode="auto">
            <a:xfrm flipH="1">
              <a:off x="1776" y="30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6" name="Text Box 15"/>
          <p:cNvSpPr txBox="1">
            <a:spLocks noChangeArrowheads="1"/>
          </p:cNvSpPr>
          <p:nvPr/>
        </p:nvSpPr>
        <p:spPr bwMode="auto">
          <a:xfrm>
            <a:off x="6705600" y="1981200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A,B,C,D</a:t>
            </a:r>
          </a:p>
          <a:p>
            <a:r>
              <a:rPr lang="en-US"/>
              <a:t>A,C,B,D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Fastest translation schemes are static</a:t>
            </a:r>
          </a:p>
          <a:p>
            <a:pPr lvl="1" eaLnBrk="1" hangingPunct="1"/>
            <a:r>
              <a:rPr lang="en-US" smtClean="0"/>
              <a:t>Use information about the structure of the grammar itself to derive a translation scheme which can be applied to any tree generated by the grammar</a:t>
            </a:r>
          </a:p>
          <a:p>
            <a:pPr lvl="1" eaLnBrk="1" hangingPunct="1"/>
            <a:r>
              <a:rPr lang="en-US" smtClean="0"/>
              <a:t>Only works on a restricted set of AGs</a:t>
            </a:r>
          </a:p>
          <a:p>
            <a:pPr lvl="2" eaLnBrk="1" hangingPunct="1"/>
            <a:r>
              <a:rPr lang="en-US" smtClean="0"/>
              <a:t>analogous to parsing algorithms on  LL and LR grammars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7DDE6-6543-4967-9C37-6DB1D63BE26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Subclasses of AG that are useful in compilers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66FF"/>
                </a:solidFill>
              </a:rPr>
              <a:t>S-attributed:  all attributes are synthesized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smtClean="0"/>
              <a:t>S-attributed AGs can be computed by single bottom-up traversal of the syntax tree.</a:t>
            </a:r>
          </a:p>
          <a:p>
            <a:pPr lvl="1" eaLnBrk="1" hangingPunct="1"/>
            <a:r>
              <a:rPr lang="en-US" sz="2400" smtClean="0"/>
              <a:t>In a bottom-up parser, attributes can be computed on the fly, thus interleaving parsing and attribute evaluation</a:t>
            </a:r>
          </a:p>
          <a:p>
            <a:pPr eaLnBrk="1" hangingPunct="1"/>
            <a:r>
              <a:rPr lang="en-US" sz="2800" smtClean="0"/>
              <a:t>S-attributed AGs from our examples so far:</a:t>
            </a:r>
          </a:p>
          <a:p>
            <a:pPr lvl="1" eaLnBrk="1" hangingPunct="1"/>
            <a:r>
              <a:rPr lang="en-US" sz="2400" smtClean="0"/>
              <a:t>unsigned</a:t>
            </a:r>
          </a:p>
          <a:p>
            <a:pPr lvl="1" eaLnBrk="1" hangingPunct="1"/>
            <a:r>
              <a:rPr lang="en-US" sz="2400" smtClean="0"/>
              <a:t>first Hollerith literal AG (but not the second)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B145C-E29F-4DC4-B8A3-5C4E33B8ABA8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S-attributed AG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Definition:  A.s </a:t>
            </a:r>
            <a:r>
              <a:rPr lang="en-US" sz="2800" dirty="0" smtClean="0">
                <a:solidFill>
                  <a:srgbClr val="0066FF"/>
                </a:solidFill>
              </a:rPr>
              <a:t>depends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66FF"/>
                </a:solidFill>
              </a:rPr>
              <a:t>on</a:t>
            </a:r>
            <a:r>
              <a:rPr lang="en-US" sz="2800" dirty="0" smtClean="0"/>
              <a:t> B.t if B.t is ever passed to a semantic function that returns a value for A.s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0066FF"/>
                </a:solidFill>
              </a:rPr>
              <a:t>Two rules for an L-attributed grammar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Each synthesized attribute of a left-hand side symbol depends only on that symbol’s inherited attributes, or on attributes( synthesized or inherited) of right hand side symbols.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Each inherited attribute of a right side symbol depends only on inherited attributes of the left side symbol, or on attributes of symbols to its left on the right hand side.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D8F9E-28A9-4183-9A92-5DEDC93E529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L-attributed AG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L-attributed grammar can be computed with a single left-to-right depth first traversal of the parse tree.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This is same order that nodes are generated during an LL parse, thus </a:t>
            </a:r>
            <a:r>
              <a:rPr lang="en-US" sz="2800" smtClean="0">
                <a:solidFill>
                  <a:schemeClr val="hlink"/>
                </a:solidFill>
              </a:rPr>
              <a:t>L-attributed grammars can be computed on-the-fly during an LL(1) parse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L-attributed AGs are a superset of S-attributed AGs.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our examples have been L-attributed, the second Hollerith literal example is the only one not also S-attributed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512C6-9F7A-4FCB-B83C-0F74CBE845E5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Evaluating L-attributed AG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smtClean="0"/>
              <a:t>In compilers</a:t>
            </a:r>
            <a:r>
              <a:rPr lang="en-US" sz="3600" smtClean="0">
                <a:ea typeface="MS Mincho" pitchFamily="49" charset="-128"/>
              </a:rPr>
              <a:t> </a:t>
            </a:r>
          </a:p>
          <a:p>
            <a:pPr lvl="1" eaLnBrk="1" hangingPunct="1"/>
            <a:r>
              <a:rPr lang="en-US" smtClean="0">
                <a:ea typeface="MS Mincho" pitchFamily="49" charset="-128"/>
              </a:rPr>
              <a:t>There is considerable variety in the extent to which parsing, semantic analysis, and intermediate code generation are interleaved</a:t>
            </a:r>
          </a:p>
          <a:p>
            <a:pPr lvl="1" eaLnBrk="1" hangingPunct="1"/>
            <a:r>
              <a:rPr lang="en-US" smtClean="0">
                <a:ea typeface="MS Mincho" pitchFamily="49" charset="-128"/>
              </a:rPr>
              <a:t>Anything interleaved with parsing in a recursive descent parser must be specifiable with an L-attributed grammar</a:t>
            </a:r>
          </a:p>
          <a:p>
            <a:pPr eaLnBrk="1" hangingPunct="1"/>
            <a:endParaRPr lang="en-US" smtClean="0">
              <a:solidFill>
                <a:srgbClr val="0066FF"/>
              </a:solidFill>
              <a:ea typeface="MS Mincho" pitchFamily="49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32C24-9976-4BA2-BEA4-F82A59874EA7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US" smtClean="0"/>
              <a:t>We have already talked about scope rules and symbol tables</a:t>
            </a:r>
          </a:p>
          <a:p>
            <a:pPr eaLnBrk="1" hangingPunct="1"/>
            <a:r>
              <a:rPr lang="en-US" smtClean="0"/>
              <a:t>Touched on the issue of types</a:t>
            </a:r>
          </a:p>
          <a:p>
            <a:pPr eaLnBrk="1" hangingPunct="1"/>
            <a:r>
              <a:rPr lang="en-US" smtClean="0"/>
              <a:t>Before talking about typing rules in more detail, we’ll discuss general techniques for specifying constraints and semantics in terms of annotation of a parse or syntax tree</a:t>
            </a:r>
          </a:p>
          <a:p>
            <a:pPr eaLnBrk="1" hangingPunct="1"/>
            <a:r>
              <a:rPr lang="en-US" smtClean="0"/>
              <a:t>Then look at typing systems (skipping to  chapter 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022C2-821B-4BFF-9893-EE7685B99AD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en-US" smtClean="0">
                <a:ea typeface="MS Mincho" pitchFamily="49" charset="-128"/>
              </a:rPr>
              <a:t>A common approach to structuring a compiler</a:t>
            </a:r>
            <a:endParaRPr lang="en-US" smtClean="0">
              <a:solidFill>
                <a:srgbClr val="0066FF"/>
              </a:solidFill>
              <a:ea typeface="MS Mincho" pitchFamily="49" charset="-128"/>
            </a:endParaRPr>
          </a:p>
          <a:p>
            <a:pPr lvl="1" eaLnBrk="1" hangingPunct="1"/>
            <a:r>
              <a:rPr lang="en-US" smtClean="0">
                <a:ea typeface="MS Mincho" pitchFamily="49" charset="-128"/>
              </a:rPr>
              <a:t>interleave construction of an abstract syntax tree with parsing (no  explicit parse tree)</a:t>
            </a:r>
          </a:p>
          <a:p>
            <a:pPr lvl="2" eaLnBrk="1" hangingPunct="1"/>
            <a:r>
              <a:rPr lang="en-US" smtClean="0">
                <a:ea typeface="MS Mincho" pitchFamily="49" charset="-128"/>
              </a:rPr>
              <a:t>parse tree:  from CFG, contains every token</a:t>
            </a:r>
          </a:p>
          <a:p>
            <a:pPr lvl="2" eaLnBrk="1" hangingPunct="1"/>
            <a:r>
              <a:rPr lang="en-US" smtClean="0">
                <a:ea typeface="MS Mincho" pitchFamily="49" charset="-128"/>
              </a:rPr>
              <a:t>abstract syntax tree</a:t>
            </a:r>
            <a:r>
              <a:rPr lang="en-US" smtClean="0">
                <a:latin typeface="Tahoma" charset="0"/>
                <a:ea typeface="MS Mincho" pitchFamily="49" charset="-128"/>
              </a:rPr>
              <a:t>—</a:t>
            </a:r>
            <a:r>
              <a:rPr lang="en-US" smtClean="0">
                <a:ea typeface="MS Mincho" pitchFamily="49" charset="-128"/>
              </a:rPr>
              <a:t>represents structure of sentence without unnecessary details</a:t>
            </a:r>
          </a:p>
          <a:p>
            <a:pPr lvl="1" eaLnBrk="1" hangingPunct="1"/>
            <a:r>
              <a:rPr lang="en-US" smtClean="0">
                <a:ea typeface="MS Mincho" pitchFamily="49" charset="-128"/>
              </a:rPr>
              <a:t>Use separate passes over abstract syntax tree for semantic analysis and code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13136-BB9B-4986-ADD7-E8104B8CCD32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Semantic function that is executed at a particular point in a parse.  </a:t>
            </a:r>
          </a:p>
          <a:p>
            <a:pPr eaLnBrk="1" hangingPunct="1"/>
            <a:r>
              <a:rPr lang="en-US" dirty="0" smtClean="0"/>
              <a:t>Does not need to be strictly “functional”</a:t>
            </a:r>
          </a:p>
          <a:p>
            <a:pPr eaLnBrk="1" hangingPunct="1"/>
            <a:r>
              <a:rPr lang="en-US" dirty="0" smtClean="0"/>
              <a:t>Most parser generators allow programmers to specify action routines.</a:t>
            </a:r>
          </a:p>
          <a:p>
            <a:pPr lvl="1" eaLnBrk="1" hangingPunct="1"/>
            <a:r>
              <a:rPr lang="en-US" dirty="0" smtClean="0"/>
              <a:t>For example, ANTLR and both LPG allow action routines that are arbitrary statements in the parser implementation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1F152-E762-4BDD-B86F-E8A50E093609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 routine</a:t>
            </a:r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Convert expression from infix to postfix and print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infix:      2 + 3 – 4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postfix:  2 3 + 4 –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Postfix useful for computation on a stack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Recall expression grammar from previous lectures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expr</a:t>
            </a:r>
            <a:r>
              <a:rPr lang="en-US" smtClean="0"/>
              <a:t> ::= </a:t>
            </a:r>
            <a:r>
              <a:rPr lang="en-US" i="1" smtClean="0"/>
              <a:t>term</a:t>
            </a:r>
            <a:r>
              <a:rPr lang="en-US" smtClean="0"/>
              <a:t> ( ( </a:t>
            </a:r>
            <a:r>
              <a:rPr lang="en-US" smtClean="0">
                <a:solidFill>
                  <a:srgbClr val="0099FF"/>
                </a:solidFill>
              </a:rPr>
              <a:t>+ </a:t>
            </a:r>
            <a:r>
              <a:rPr lang="en-US" smtClean="0"/>
              <a:t>| </a:t>
            </a:r>
            <a:r>
              <a:rPr lang="en-US" smtClean="0">
                <a:solidFill>
                  <a:srgbClr val="0099FF"/>
                </a:solidFill>
              </a:rPr>
              <a:t>- </a:t>
            </a:r>
            <a:r>
              <a:rPr lang="en-US" smtClean="0"/>
              <a:t>)  </a:t>
            </a:r>
            <a:r>
              <a:rPr lang="en-US" i="1" smtClean="0"/>
              <a:t>term</a:t>
            </a:r>
            <a:r>
              <a:rPr lang="en-US" smtClean="0"/>
              <a:t> )*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term</a:t>
            </a:r>
            <a:r>
              <a:rPr lang="en-US" smtClean="0"/>
              <a:t> ::= </a:t>
            </a:r>
            <a:r>
              <a:rPr lang="en-US" i="1" smtClean="0"/>
              <a:t>factor </a:t>
            </a:r>
            <a:r>
              <a:rPr lang="en-US" smtClean="0"/>
              <a:t>( ( </a:t>
            </a:r>
            <a:r>
              <a:rPr lang="en-US" smtClean="0">
                <a:solidFill>
                  <a:srgbClr val="0099FF"/>
                </a:solidFill>
              </a:rPr>
              <a:t>*</a:t>
            </a:r>
            <a:r>
              <a:rPr lang="en-US" smtClean="0"/>
              <a:t> | </a:t>
            </a:r>
            <a:r>
              <a:rPr lang="en-US" smtClean="0">
                <a:solidFill>
                  <a:srgbClr val="0099FF"/>
                </a:solidFill>
              </a:rPr>
              <a:t>/</a:t>
            </a:r>
            <a:r>
              <a:rPr lang="en-US" smtClean="0"/>
              <a:t> )  </a:t>
            </a:r>
            <a:r>
              <a:rPr lang="en-US" i="1" smtClean="0"/>
              <a:t>factor</a:t>
            </a:r>
            <a:r>
              <a:rPr lang="en-US" smtClean="0"/>
              <a:t> )*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i="1" smtClean="0"/>
              <a:t>factor</a:t>
            </a:r>
            <a:r>
              <a:rPr lang="en-US" smtClean="0"/>
              <a:t> ::= </a:t>
            </a:r>
            <a:r>
              <a:rPr lang="en-US" i="1" smtClean="0">
                <a:solidFill>
                  <a:srgbClr val="0099FF"/>
                </a:solidFill>
              </a:rPr>
              <a:t>int_lit</a:t>
            </a:r>
            <a:r>
              <a:rPr lang="en-US" smtClean="0"/>
              <a:t> | </a:t>
            </a:r>
            <a:r>
              <a:rPr lang="en-US" b="1" smtClean="0">
                <a:solidFill>
                  <a:srgbClr val="0099FF"/>
                </a:solidFill>
              </a:rPr>
              <a:t>(</a:t>
            </a:r>
            <a:r>
              <a:rPr lang="en-US" b="1" smtClean="0"/>
              <a:t> </a:t>
            </a:r>
            <a:r>
              <a:rPr lang="en-US" i="1" smtClean="0"/>
              <a:t>expr</a:t>
            </a:r>
            <a:r>
              <a:rPr lang="en-US" smtClean="0"/>
              <a:t> </a:t>
            </a:r>
            <a:r>
              <a:rPr lang="en-US" b="1" smtClean="0">
                <a:solidFill>
                  <a:srgbClr val="0099FF"/>
                </a:solidFill>
              </a:rPr>
              <a:t>)</a:t>
            </a:r>
            <a:endParaRPr lang="en-US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0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98C07-FF06-4742-8965-856067F2A570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Add action routines to grammar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expr</a:t>
            </a:r>
            <a:r>
              <a:rPr lang="en-US" sz="2400" smtClean="0"/>
              <a:t> ::= </a:t>
            </a:r>
            <a:r>
              <a:rPr lang="en-US" sz="2400" i="1" smtClean="0"/>
              <a:t>term</a:t>
            </a:r>
            <a:r>
              <a:rPr lang="en-US" sz="2400" smtClean="0"/>
              <a:t> (</a:t>
            </a:r>
            <a:r>
              <a:rPr lang="en-US" sz="2400" smtClean="0">
                <a:solidFill>
                  <a:srgbClr val="FF5050"/>
                </a:solidFill>
              </a:rPr>
              <a:t>{op = t.kind;}</a:t>
            </a:r>
            <a:r>
              <a:rPr lang="en-US" sz="2400" smtClean="0"/>
              <a:t> ( </a:t>
            </a:r>
            <a:r>
              <a:rPr lang="en-US" sz="2400" smtClean="0">
                <a:solidFill>
                  <a:srgbClr val="0099FF"/>
                </a:solidFill>
              </a:rPr>
              <a:t>+ </a:t>
            </a:r>
            <a:r>
              <a:rPr lang="en-US" sz="2400" smtClean="0"/>
              <a:t>| </a:t>
            </a:r>
            <a:r>
              <a:rPr lang="en-US" sz="2400" smtClean="0">
                <a:solidFill>
                  <a:srgbClr val="0099FF"/>
                </a:solidFill>
              </a:rPr>
              <a:t>- </a:t>
            </a:r>
            <a:r>
              <a:rPr lang="en-US" sz="2400" smtClean="0"/>
              <a:t>) </a:t>
            </a:r>
            <a:r>
              <a:rPr lang="en-US" sz="2400" i="1" smtClean="0"/>
              <a:t>term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5050"/>
                </a:solidFill>
              </a:rPr>
              <a:t>{print(op);}</a:t>
            </a:r>
            <a:r>
              <a:rPr lang="en-US" sz="2400" smtClean="0"/>
              <a:t> )*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term</a:t>
            </a:r>
            <a:r>
              <a:rPr lang="en-US" sz="2400" smtClean="0"/>
              <a:t> ::= </a:t>
            </a:r>
            <a:r>
              <a:rPr lang="en-US" sz="2400" i="1" smtClean="0"/>
              <a:t>factor </a:t>
            </a:r>
            <a:r>
              <a:rPr lang="en-US" sz="2400" smtClean="0"/>
              <a:t>(</a:t>
            </a:r>
            <a:r>
              <a:rPr lang="en-US" sz="2400" smtClean="0">
                <a:solidFill>
                  <a:srgbClr val="FF5050"/>
                </a:solidFill>
              </a:rPr>
              <a:t>{op = t.kind;}</a:t>
            </a:r>
            <a:r>
              <a:rPr lang="en-US" sz="2400" smtClean="0"/>
              <a:t> ( </a:t>
            </a:r>
            <a:r>
              <a:rPr lang="en-US" sz="2400" smtClean="0">
                <a:solidFill>
                  <a:srgbClr val="0099FF"/>
                </a:solidFill>
              </a:rPr>
              <a:t>*</a:t>
            </a:r>
            <a:r>
              <a:rPr lang="en-US" sz="2400" smtClean="0"/>
              <a:t> | </a:t>
            </a:r>
            <a:r>
              <a:rPr lang="en-US" sz="2400" smtClean="0">
                <a:solidFill>
                  <a:srgbClr val="0099FF"/>
                </a:solidFill>
              </a:rPr>
              <a:t>/</a:t>
            </a:r>
            <a:r>
              <a:rPr lang="en-US" sz="2400" smtClean="0"/>
              <a:t> )  </a:t>
            </a:r>
            <a:r>
              <a:rPr lang="en-US" sz="2400" i="1" smtClean="0"/>
              <a:t>factor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5050"/>
                </a:solidFill>
              </a:rPr>
              <a:t>{print(op);}</a:t>
            </a:r>
            <a:r>
              <a:rPr lang="en-US" sz="2400" smtClean="0"/>
              <a:t> )*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factor</a:t>
            </a:r>
            <a:r>
              <a:rPr lang="en-US" sz="2400" smtClean="0"/>
              <a:t> ::= </a:t>
            </a:r>
            <a:r>
              <a:rPr lang="en-US" sz="2400" smtClean="0">
                <a:solidFill>
                  <a:srgbClr val="FF5050"/>
                </a:solidFill>
              </a:rPr>
              <a:t>{print(t.val);}</a:t>
            </a:r>
            <a:r>
              <a:rPr lang="en-US" sz="2400" smtClean="0"/>
              <a:t> </a:t>
            </a:r>
            <a:r>
              <a:rPr lang="en-US" sz="2400" i="1" smtClean="0">
                <a:solidFill>
                  <a:srgbClr val="0099FF"/>
                </a:solidFill>
              </a:rPr>
              <a:t>int_lit</a:t>
            </a:r>
            <a:r>
              <a:rPr lang="en-US" sz="2400" smtClean="0"/>
              <a:t> | </a:t>
            </a:r>
            <a:r>
              <a:rPr lang="en-US" sz="2400" b="1" smtClean="0">
                <a:solidFill>
                  <a:srgbClr val="0099FF"/>
                </a:solidFill>
              </a:rPr>
              <a:t>(</a:t>
            </a:r>
            <a:r>
              <a:rPr lang="en-US" sz="2400" b="1" smtClean="0"/>
              <a:t> </a:t>
            </a:r>
            <a:r>
              <a:rPr lang="en-US" sz="2400" i="1" smtClean="0"/>
              <a:t>expr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099FF"/>
                </a:solidFill>
              </a:rPr>
              <a:t>)</a:t>
            </a:r>
            <a:endParaRPr lang="en-US" sz="2400" b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Extend parser by inserting action rules in appropriate places in parse routines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a parser generator, var op and the method print would be defined in header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Here, we just print the resulting expression.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75B84-02A1-4991-8038-201F2E48D0E5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5050"/>
                </a:solidFill>
              </a:rPr>
              <a:t> Token.Kind op;</a:t>
            </a:r>
            <a:r>
              <a:rPr lang="en-US" sz="28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public void expr()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i="1" smtClean="0"/>
              <a:t>//expr</a:t>
            </a:r>
            <a:r>
              <a:rPr lang="en-US" sz="2400" smtClean="0"/>
              <a:t> ::= </a:t>
            </a:r>
            <a:r>
              <a:rPr lang="en-US" sz="2400" i="1" smtClean="0"/>
              <a:t>term</a:t>
            </a:r>
            <a:r>
              <a:rPr lang="en-US" sz="2400" smtClean="0"/>
              <a:t> (</a:t>
            </a:r>
            <a:r>
              <a:rPr lang="en-US" sz="2400" smtClean="0">
                <a:solidFill>
                  <a:srgbClr val="FF5050"/>
                </a:solidFill>
              </a:rPr>
              <a:t>{op = t.kind;}</a:t>
            </a:r>
            <a:r>
              <a:rPr lang="en-US" sz="2400" smtClean="0"/>
              <a:t> ( </a:t>
            </a:r>
            <a:r>
              <a:rPr lang="en-US" sz="2400" smtClean="0">
                <a:solidFill>
                  <a:srgbClr val="0099FF"/>
                </a:solidFill>
              </a:rPr>
              <a:t>+ </a:t>
            </a:r>
            <a:r>
              <a:rPr lang="en-US" sz="2400" smtClean="0"/>
              <a:t>| </a:t>
            </a:r>
            <a:r>
              <a:rPr lang="en-US" sz="2400" smtClean="0">
                <a:solidFill>
                  <a:srgbClr val="0099FF"/>
                </a:solidFill>
              </a:rPr>
              <a:t>- </a:t>
            </a:r>
            <a:r>
              <a:rPr lang="en-US" sz="2400" smtClean="0"/>
              <a:t>) </a:t>
            </a:r>
            <a:r>
              <a:rPr lang="en-US" sz="2400" i="1" smtClean="0"/>
              <a:t>term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FF5050"/>
                </a:solidFill>
              </a:rPr>
              <a:t>{print(op);}</a:t>
            </a:r>
            <a:r>
              <a:rPr lang="en-US" sz="2400" smtClean="0"/>
              <a:t> )*</a:t>
            </a:r>
            <a:r>
              <a:rPr lang="en-US" sz="28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{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term();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while (isKind(PLUS) || isKind(MINUS))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{   </a:t>
            </a:r>
            <a:r>
              <a:rPr lang="en-US" sz="2800" smtClean="0">
                <a:solidFill>
                  <a:srgbClr val="FF5050"/>
                </a:solidFill>
              </a:rPr>
              <a:t>op = t.kind;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	   consume();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term();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    </a:t>
            </a:r>
            <a:r>
              <a:rPr lang="en-US" sz="2800" smtClean="0">
                <a:solidFill>
                  <a:srgbClr val="FF5050"/>
                </a:solidFill>
              </a:rPr>
              <a:t>print(op);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34553-5513-47C8-BCF8-86EC4DB93E24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28600"/>
            <a:ext cx="8229600" cy="5897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void term()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//</a:t>
            </a:r>
            <a:r>
              <a:rPr lang="en-US" sz="2000" i="1" smtClean="0"/>
              <a:t>term</a:t>
            </a:r>
            <a:r>
              <a:rPr lang="en-US" sz="2000" smtClean="0"/>
              <a:t> ::= </a:t>
            </a:r>
            <a:r>
              <a:rPr lang="en-US" sz="2000" i="1" smtClean="0"/>
              <a:t>factor </a:t>
            </a:r>
            <a:r>
              <a:rPr lang="en-US" sz="2000" smtClean="0"/>
              <a:t>(</a:t>
            </a:r>
            <a:r>
              <a:rPr lang="en-US" sz="2000" smtClean="0">
                <a:solidFill>
                  <a:srgbClr val="FF5050"/>
                </a:solidFill>
              </a:rPr>
              <a:t>{op = t.kind;}</a:t>
            </a:r>
            <a:r>
              <a:rPr lang="en-US" sz="2000" smtClean="0"/>
              <a:t> ( </a:t>
            </a:r>
            <a:r>
              <a:rPr lang="en-US" sz="2000" smtClean="0">
                <a:solidFill>
                  <a:srgbClr val="0099FF"/>
                </a:solidFill>
              </a:rPr>
              <a:t>*</a:t>
            </a:r>
            <a:r>
              <a:rPr lang="en-US" sz="2000" smtClean="0"/>
              <a:t> | </a:t>
            </a:r>
            <a:r>
              <a:rPr lang="en-US" sz="2000" smtClean="0">
                <a:solidFill>
                  <a:srgbClr val="0099FF"/>
                </a:solidFill>
              </a:rPr>
              <a:t>/</a:t>
            </a:r>
            <a:r>
              <a:rPr lang="en-US" sz="2000" smtClean="0"/>
              <a:t> )  </a:t>
            </a:r>
            <a:r>
              <a:rPr lang="en-US" sz="2000" i="1" smtClean="0"/>
              <a:t>factor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5050"/>
                </a:solidFill>
              </a:rPr>
              <a:t>{print(op);}</a:t>
            </a:r>
            <a:r>
              <a:rPr lang="en-US" sz="2000" smtClean="0"/>
              <a:t> )*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factor();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while (isKind(TIMES) || isKind(DIV))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{  </a:t>
            </a:r>
            <a:r>
              <a:rPr lang="en-US" sz="2800" smtClean="0">
                <a:solidFill>
                  <a:srgbClr val="FF5050"/>
                </a:solidFill>
              </a:rPr>
              <a:t>op = t.kind();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consume();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factor();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</a:t>
            </a:r>
            <a:r>
              <a:rPr lang="en-US" sz="2800" smtClean="0">
                <a:solidFill>
                  <a:srgbClr val="FF5050"/>
                </a:solidFill>
              </a:rPr>
              <a:t>print(op);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64B1A-0864-4B0F-BA11-2EA8C3B10CBB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void factor()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i="1" smtClean="0"/>
              <a:t>//factor</a:t>
            </a:r>
            <a:r>
              <a:rPr lang="en-US" sz="2400" smtClean="0"/>
              <a:t> ::= </a:t>
            </a:r>
            <a:r>
              <a:rPr lang="en-US" sz="2400" smtClean="0">
                <a:solidFill>
                  <a:srgbClr val="FF5050"/>
                </a:solidFill>
              </a:rPr>
              <a:t>{print(t.val);}</a:t>
            </a:r>
            <a:r>
              <a:rPr lang="en-US" sz="2400" smtClean="0"/>
              <a:t> </a:t>
            </a:r>
            <a:r>
              <a:rPr lang="en-US" sz="2400" i="1" smtClean="0">
                <a:solidFill>
                  <a:srgbClr val="0099FF"/>
                </a:solidFill>
              </a:rPr>
              <a:t>int_lit</a:t>
            </a:r>
            <a:r>
              <a:rPr lang="en-US" sz="2400" smtClean="0"/>
              <a:t> | </a:t>
            </a:r>
            <a:r>
              <a:rPr lang="en-US" sz="2400" b="1" smtClean="0">
                <a:solidFill>
                  <a:srgbClr val="0099FF"/>
                </a:solidFill>
              </a:rPr>
              <a:t>(</a:t>
            </a:r>
            <a:r>
              <a:rPr lang="en-US" sz="2400" b="1" smtClean="0"/>
              <a:t> </a:t>
            </a:r>
            <a:r>
              <a:rPr lang="en-US" sz="2400" i="1" smtClean="0"/>
              <a:t>expr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099FF"/>
                </a:solidFill>
              </a:rPr>
              <a:t>)</a:t>
            </a:r>
            <a:endParaRPr lang="en-US" sz="2400" b="1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if (isKind(INT_LIT))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{   </a:t>
            </a:r>
            <a:r>
              <a:rPr lang="en-US" sz="2400" smtClean="0">
                <a:solidFill>
                  <a:srgbClr val="FF5050"/>
                </a:solidFill>
              </a:rPr>
              <a:t>print(t.val);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</a:t>
            </a:r>
            <a:r>
              <a:rPr lang="en-US" sz="2800" smtClean="0"/>
              <a:t>consume();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}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else if (isKind(LPAREN))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{  consume();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expr();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match(RPAREN);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else error();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F591E-2A27-4799-80F8-E60FC7444FF3}" type="slidenum">
              <a:rPr lang="en-US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abstract syntax tree is only built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66FF"/>
                </a:solidFill>
              </a:rPr>
              <a:t>syntactically valid programs</a:t>
            </a:r>
            <a:r>
              <a:rPr lang="en-US" sz="2400" dirty="0" smtClean="0"/>
              <a:t> (according to CFG)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that have </a:t>
            </a:r>
            <a:r>
              <a:rPr lang="en-US" sz="2400" dirty="0" smtClean="0">
                <a:solidFill>
                  <a:srgbClr val="0066FF"/>
                </a:solidFill>
              </a:rPr>
              <a:t>already been parsed.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Therefore, it does not need details that are required for parsing.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Since </a:t>
            </a:r>
            <a:r>
              <a:rPr lang="en-US" sz="2800" dirty="0" smtClean="0">
                <a:solidFill>
                  <a:schemeClr val="accent2"/>
                </a:solidFill>
              </a:rPr>
              <a:t>we do not parse an abstract syntax</a:t>
            </a:r>
            <a:r>
              <a:rPr lang="en-US" sz="2800" dirty="0" smtClean="0"/>
              <a:t>, we don’t care about properties such as LL(1),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Can define attributes for the simpler abstract syntax, and use more complicated translation schemes.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B1395-6E96-4A6D-964B-A1E07CD3E3AF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Constructing an abstract syntax tree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Comparison of concrete and abstract syntax</a:t>
            </a:r>
          </a:p>
          <a:p>
            <a:pPr eaLnBrk="1" hangingPunct="1">
              <a:lnSpc>
                <a:spcPct val="80000"/>
              </a:lnSpc>
            </a:pP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Concrete syntax for if statements in two languages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i="1" smtClean="0"/>
              <a:t>if_statement</a:t>
            </a:r>
            <a:r>
              <a:rPr lang="en-US" smtClean="0"/>
              <a:t> ::= </a:t>
            </a:r>
            <a:r>
              <a:rPr lang="en-US" smtClean="0">
                <a:solidFill>
                  <a:srgbClr val="0066FF"/>
                </a:solidFill>
              </a:rPr>
              <a:t>if (</a:t>
            </a:r>
            <a:r>
              <a:rPr lang="en-US" smtClean="0"/>
              <a:t> </a:t>
            </a:r>
            <a:r>
              <a:rPr lang="en-US" i="1" smtClean="0"/>
              <a:t>expr</a:t>
            </a:r>
            <a:r>
              <a:rPr lang="en-US" smtClean="0"/>
              <a:t> </a:t>
            </a:r>
            <a:r>
              <a:rPr lang="en-US" smtClean="0">
                <a:solidFill>
                  <a:srgbClr val="0066FF"/>
                </a:solidFill>
              </a:rPr>
              <a:t>)</a:t>
            </a:r>
            <a:r>
              <a:rPr lang="en-US" smtClean="0"/>
              <a:t> block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i="1" smtClean="0"/>
              <a:t>block</a:t>
            </a:r>
            <a:r>
              <a:rPr lang="en-US" smtClean="0"/>
              <a:t> ::= </a:t>
            </a:r>
            <a:r>
              <a:rPr lang="en-US" smtClean="0">
                <a:solidFill>
                  <a:srgbClr val="0066FF"/>
                </a:solidFill>
              </a:rPr>
              <a:t>{</a:t>
            </a:r>
            <a:r>
              <a:rPr lang="en-US" smtClean="0"/>
              <a:t> (</a:t>
            </a:r>
            <a:r>
              <a:rPr lang="en-US" i="1" smtClean="0"/>
              <a:t>statement</a:t>
            </a:r>
            <a:r>
              <a:rPr lang="en-US" smtClean="0"/>
              <a:t> </a:t>
            </a:r>
            <a:r>
              <a:rPr lang="en-US" smtClean="0">
                <a:solidFill>
                  <a:srgbClr val="0066FF"/>
                </a:solidFill>
              </a:rPr>
              <a:t>;</a:t>
            </a:r>
            <a:r>
              <a:rPr lang="en-US" smtClean="0"/>
              <a:t>)* </a:t>
            </a:r>
            <a:r>
              <a:rPr lang="en-US" smtClean="0">
                <a:solidFill>
                  <a:srgbClr val="0066FF"/>
                </a:solidFill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i="1" smtClean="0"/>
              <a:t>if_statement</a:t>
            </a:r>
            <a:r>
              <a:rPr lang="en-US" smtClean="0"/>
              <a:t> ::= </a:t>
            </a:r>
            <a:r>
              <a:rPr lang="en-US" smtClean="0">
                <a:solidFill>
                  <a:srgbClr val="0066FF"/>
                </a:solidFill>
              </a:rPr>
              <a:t>if </a:t>
            </a:r>
            <a:r>
              <a:rPr lang="en-US" i="1" smtClean="0"/>
              <a:t>expr </a:t>
            </a:r>
            <a:r>
              <a:rPr lang="en-US" smtClean="0">
                <a:solidFill>
                  <a:srgbClr val="0066FF"/>
                </a:solidFill>
              </a:rPr>
              <a:t>then</a:t>
            </a:r>
            <a:r>
              <a:rPr lang="en-US" smtClean="0"/>
              <a:t> </a:t>
            </a:r>
            <a:r>
              <a:rPr lang="en-US" i="1" smtClean="0"/>
              <a:t>block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i="1" smtClean="0"/>
              <a:t>block</a:t>
            </a:r>
            <a:r>
              <a:rPr lang="en-US" smtClean="0"/>
              <a:t> ::= </a:t>
            </a:r>
            <a:r>
              <a:rPr lang="en-US" smtClean="0">
                <a:solidFill>
                  <a:srgbClr val="0066FF"/>
                </a:solidFill>
              </a:rPr>
              <a:t>begin</a:t>
            </a:r>
            <a:r>
              <a:rPr lang="en-US" smtClean="0"/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   (</a:t>
            </a:r>
            <a:r>
              <a:rPr lang="el-GR" smtClean="0">
                <a:solidFill>
                  <a:srgbClr val="0066FF"/>
                </a:solidFill>
                <a:cs typeface="Arial" charset="0"/>
              </a:rPr>
              <a:t>ε</a:t>
            </a:r>
            <a:r>
              <a:rPr lang="en-US" smtClean="0"/>
              <a:t> | </a:t>
            </a:r>
            <a:r>
              <a:rPr lang="en-US" i="1" smtClean="0"/>
              <a:t>statement</a:t>
            </a:r>
            <a:r>
              <a:rPr lang="en-US" smtClean="0"/>
              <a:t> (</a:t>
            </a:r>
            <a:r>
              <a:rPr lang="en-US" smtClean="0">
                <a:solidFill>
                  <a:srgbClr val="0066FF"/>
                </a:solidFill>
              </a:rPr>
              <a:t>; </a:t>
            </a:r>
            <a:r>
              <a:rPr lang="en-US" i="1" smtClean="0"/>
              <a:t>statement</a:t>
            </a:r>
            <a:r>
              <a:rPr lang="en-US" smtClean="0"/>
              <a:t>)*) </a:t>
            </a:r>
            <a:r>
              <a:rPr lang="en-US" smtClean="0">
                <a:solidFill>
                  <a:srgbClr val="0066FF"/>
                </a:solidFill>
              </a:rPr>
              <a:t>end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mtClean="0">
              <a:solidFill>
                <a:srgbClr val="0066F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Abstract syntax</a:t>
            </a:r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0066FF"/>
                </a:solidFill>
              </a:rPr>
              <a:t>	</a:t>
            </a:r>
            <a:r>
              <a:rPr lang="en-US" sz="2400" i="1" smtClean="0"/>
              <a:t>if_statement</a:t>
            </a:r>
            <a:r>
              <a:rPr lang="en-US" sz="2400" smtClean="0"/>
              <a:t> ::= </a:t>
            </a:r>
            <a:r>
              <a:rPr lang="en-US" sz="2400" smtClean="0">
                <a:solidFill>
                  <a:srgbClr val="0066FF"/>
                </a:solidFill>
              </a:rPr>
              <a:t>if </a:t>
            </a:r>
            <a:r>
              <a:rPr lang="en-US" sz="2400" i="1" smtClean="0"/>
              <a:t>expr block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E35398-E9BA-4675-A466-7D48EF6CE67A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Concrete syntax for expressions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3200" i="1" smtClean="0"/>
              <a:t>expr</a:t>
            </a:r>
            <a:r>
              <a:rPr lang="en-US" sz="3200" smtClean="0"/>
              <a:t> ::= </a:t>
            </a:r>
            <a:r>
              <a:rPr lang="en-US" sz="3200" i="1" smtClean="0"/>
              <a:t>term</a:t>
            </a:r>
            <a:r>
              <a:rPr lang="en-US" sz="3200" smtClean="0"/>
              <a:t> ( ( </a:t>
            </a:r>
            <a:r>
              <a:rPr lang="en-US" sz="3200" smtClean="0">
                <a:solidFill>
                  <a:srgbClr val="0099FF"/>
                </a:solidFill>
              </a:rPr>
              <a:t>+ </a:t>
            </a:r>
            <a:r>
              <a:rPr lang="en-US" sz="3200" smtClean="0"/>
              <a:t>| </a:t>
            </a:r>
            <a:r>
              <a:rPr lang="en-US" sz="3200" smtClean="0">
                <a:solidFill>
                  <a:srgbClr val="0099FF"/>
                </a:solidFill>
              </a:rPr>
              <a:t>- </a:t>
            </a:r>
            <a:r>
              <a:rPr lang="en-US" sz="3200" smtClean="0"/>
              <a:t>)  </a:t>
            </a:r>
            <a:r>
              <a:rPr lang="en-US" sz="3200" i="1" smtClean="0"/>
              <a:t>term</a:t>
            </a:r>
            <a:r>
              <a:rPr lang="en-US" sz="3200" smtClean="0"/>
              <a:t> )*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3200" i="1" smtClean="0"/>
              <a:t>term</a:t>
            </a:r>
            <a:r>
              <a:rPr lang="en-US" sz="3200" smtClean="0"/>
              <a:t> ::= </a:t>
            </a:r>
            <a:r>
              <a:rPr lang="en-US" sz="3200" i="1" smtClean="0"/>
              <a:t>factor </a:t>
            </a:r>
            <a:r>
              <a:rPr lang="en-US" sz="3200" smtClean="0"/>
              <a:t>( ( </a:t>
            </a:r>
            <a:r>
              <a:rPr lang="en-US" sz="3200" smtClean="0">
                <a:solidFill>
                  <a:srgbClr val="0099FF"/>
                </a:solidFill>
              </a:rPr>
              <a:t>*</a:t>
            </a:r>
            <a:r>
              <a:rPr lang="en-US" sz="3200" smtClean="0"/>
              <a:t> | </a:t>
            </a:r>
            <a:r>
              <a:rPr lang="en-US" sz="3200" smtClean="0">
                <a:solidFill>
                  <a:srgbClr val="0099FF"/>
                </a:solidFill>
              </a:rPr>
              <a:t>/</a:t>
            </a:r>
            <a:r>
              <a:rPr lang="en-US" sz="3200" smtClean="0"/>
              <a:t> )  </a:t>
            </a:r>
            <a:r>
              <a:rPr lang="en-US" sz="3200" i="1" smtClean="0"/>
              <a:t>factor</a:t>
            </a:r>
            <a:r>
              <a:rPr lang="en-US" sz="3200" smtClean="0"/>
              <a:t> )*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3200" i="1" smtClean="0"/>
              <a:t>factor</a:t>
            </a:r>
            <a:r>
              <a:rPr lang="en-US" sz="3200" smtClean="0"/>
              <a:t> ::= </a:t>
            </a:r>
            <a:r>
              <a:rPr lang="en-US" sz="3200" i="1" smtClean="0">
                <a:solidFill>
                  <a:srgbClr val="0099FF"/>
                </a:solidFill>
              </a:rPr>
              <a:t>int_lit</a:t>
            </a:r>
            <a:r>
              <a:rPr lang="en-US" sz="3200" smtClean="0"/>
              <a:t> | </a:t>
            </a:r>
            <a:r>
              <a:rPr lang="en-US" sz="3200" b="1" smtClean="0">
                <a:solidFill>
                  <a:srgbClr val="0099FF"/>
                </a:solidFill>
              </a:rPr>
              <a:t>(</a:t>
            </a:r>
            <a:r>
              <a:rPr lang="en-US" sz="3200" b="1" smtClean="0"/>
              <a:t> </a:t>
            </a:r>
            <a:r>
              <a:rPr lang="en-US" sz="3200" i="1" smtClean="0"/>
              <a:t>expr</a:t>
            </a:r>
            <a:r>
              <a:rPr lang="en-US" sz="3200" smtClean="0"/>
              <a:t> </a:t>
            </a:r>
            <a:r>
              <a:rPr lang="en-US" sz="3200" b="1" smtClean="0">
                <a:solidFill>
                  <a:srgbClr val="0099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Abstract syntax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		</a:t>
            </a:r>
            <a:r>
              <a:rPr lang="en-US" sz="3200" i="1" smtClean="0"/>
              <a:t>expr</a:t>
            </a:r>
            <a:r>
              <a:rPr lang="en-US" sz="3200" smtClean="0"/>
              <a:t> ::= </a:t>
            </a:r>
            <a:r>
              <a:rPr lang="en-US" sz="3200" i="1" smtClean="0">
                <a:solidFill>
                  <a:srgbClr val="0066FF"/>
                </a:solidFill>
              </a:rPr>
              <a:t>int_lit </a:t>
            </a:r>
            <a:r>
              <a:rPr lang="en-US" sz="3200" smtClean="0"/>
              <a:t>|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200" i="1" smtClean="0"/>
              <a:t>                expr </a:t>
            </a:r>
            <a:r>
              <a:rPr lang="en-US" sz="3200" smtClean="0"/>
              <a:t>(</a:t>
            </a:r>
            <a:r>
              <a:rPr lang="en-US" sz="3200" smtClean="0">
                <a:solidFill>
                  <a:srgbClr val="0066FF"/>
                </a:solidFill>
              </a:rPr>
              <a:t>+</a:t>
            </a:r>
            <a:r>
              <a:rPr lang="en-US" sz="3200" smtClean="0"/>
              <a:t>|</a:t>
            </a:r>
            <a:r>
              <a:rPr lang="en-US" sz="3200" smtClean="0">
                <a:solidFill>
                  <a:srgbClr val="0066FF"/>
                </a:solidFill>
              </a:rPr>
              <a:t>-</a:t>
            </a:r>
            <a:r>
              <a:rPr lang="en-US" sz="3200" smtClean="0"/>
              <a:t>|</a:t>
            </a:r>
            <a:r>
              <a:rPr lang="en-US" sz="3200" smtClean="0">
                <a:solidFill>
                  <a:srgbClr val="0066FF"/>
                </a:solidFill>
              </a:rPr>
              <a:t>*</a:t>
            </a:r>
            <a:r>
              <a:rPr lang="en-US" sz="3200" smtClean="0"/>
              <a:t>|</a:t>
            </a:r>
            <a:r>
              <a:rPr lang="en-US" sz="3200" smtClean="0">
                <a:solidFill>
                  <a:srgbClr val="0066FF"/>
                </a:solidFill>
              </a:rPr>
              <a:t>/</a:t>
            </a:r>
            <a:r>
              <a:rPr lang="en-US" sz="3200" smtClean="0"/>
              <a:t>) </a:t>
            </a:r>
            <a:r>
              <a:rPr lang="en-US" sz="3200" i="1" smtClean="0"/>
              <a:t>expr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3600" b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B2EE9-C248-470D-9391-174B5CF7FA75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/>
            <a:r>
              <a:rPr lang="en-US" smtClean="0"/>
              <a:t>Kinds of semantic (contextual) constraints</a:t>
            </a:r>
          </a:p>
          <a:p>
            <a:pPr lvl="1" eaLnBrk="1" hangingPunct="1"/>
            <a:r>
              <a:rPr lang="en-US" smtClean="0"/>
              <a:t>static</a:t>
            </a:r>
          </a:p>
          <a:p>
            <a:pPr lvl="2" eaLnBrk="1" hangingPunct="1"/>
            <a:r>
              <a:rPr lang="en-US" smtClean="0"/>
              <a:t>can be checked by a compiler performing static analysis</a:t>
            </a:r>
          </a:p>
          <a:p>
            <a:pPr lvl="1" eaLnBrk="1" hangingPunct="1"/>
            <a:r>
              <a:rPr lang="en-US" smtClean="0"/>
              <a:t>dynamic</a:t>
            </a:r>
          </a:p>
          <a:p>
            <a:pPr lvl="2" eaLnBrk="1" hangingPunct="1"/>
            <a:r>
              <a:rPr lang="en-US" smtClean="0"/>
              <a:t>cannot be checked by compiler</a:t>
            </a:r>
          </a:p>
          <a:p>
            <a:pPr lvl="2" eaLnBrk="1" hangingPunct="1"/>
            <a:r>
              <a:rPr lang="en-US" smtClean="0"/>
              <a:t>the compiler generates code to check at runtime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41976-F61F-4C67-96ED-F84B99B4765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Concrete syntax for expressions is complicated (expr, term factors) to handle precedence and associativity of operators and overriding with parentheses.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Abstract syntax no longer specifies the precedence of the operators—we will just construct an abstract syntax tree during parsing so that the constructed tree has the correct structure.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We do not parse abstract syntax, so don’t care if grammar LL(1)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ACF85-385D-44A1-B455-0C731E5FFEE0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All nodes in AST are subclasses of a common </a:t>
            </a:r>
            <a:r>
              <a:rPr lang="en-US" sz="2800" smtClean="0">
                <a:solidFill>
                  <a:srgbClr val="FF5050"/>
                </a:solidFill>
              </a:rPr>
              <a:t>abstract base class</a:t>
            </a:r>
          </a:p>
          <a:p>
            <a:pPr eaLnBrk="1" hangingPunct="1"/>
            <a:r>
              <a:rPr lang="en-US" sz="2800" smtClean="0"/>
              <a:t>In a compiler, we could use the </a:t>
            </a:r>
            <a:r>
              <a:rPr lang="en-US" sz="2800" smtClean="0">
                <a:solidFill>
                  <a:srgbClr val="FF5050"/>
                </a:solidFill>
              </a:rPr>
              <a:t>visitor pattern</a:t>
            </a:r>
            <a:r>
              <a:rPr lang="en-US" sz="2800" smtClean="0"/>
              <a:t> to traverse the tree for type checking and code generation</a:t>
            </a:r>
            <a:endParaRPr lang="en-US" sz="2800" smtClean="0">
              <a:solidFill>
                <a:srgbClr val="FF5050"/>
              </a:solidFill>
            </a:endParaRPr>
          </a:p>
          <a:p>
            <a:pPr eaLnBrk="1" hangingPunct="1"/>
            <a:r>
              <a:rPr lang="en-US" sz="2800" smtClean="0"/>
              <a:t>The basic idea is</a:t>
            </a:r>
          </a:p>
          <a:p>
            <a:pPr lvl="1" eaLnBrk="1" hangingPunct="1"/>
            <a:r>
              <a:rPr lang="en-US" sz="2400" smtClean="0"/>
              <a:t>Define a class for each non-terminal in the abstract syntax</a:t>
            </a:r>
          </a:p>
          <a:p>
            <a:pPr lvl="1" eaLnBrk="1" hangingPunct="1"/>
            <a:r>
              <a:rPr lang="en-US" sz="2400" smtClean="0"/>
              <a:t>If there are multiple productions for a non-terminal, make the non-terminal class abstract, and introduce a subclass for each production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C85B1-2AB5-43D8-91B8-FE21F71C5E88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OO implementation of an abstract syntax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600" i="1" smtClean="0"/>
              <a:t>expr</a:t>
            </a:r>
            <a:r>
              <a:rPr lang="en-US" sz="3600" smtClean="0"/>
              <a:t> ::= </a:t>
            </a:r>
            <a:r>
              <a:rPr lang="en-US" sz="3600" i="1" smtClean="0">
                <a:solidFill>
                  <a:srgbClr val="0066FF"/>
                </a:solidFill>
              </a:rPr>
              <a:t>int_lit </a:t>
            </a:r>
            <a:r>
              <a:rPr lang="en-US" sz="3600" smtClean="0"/>
              <a:t>|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600" i="1" smtClean="0"/>
              <a:t>                expr </a:t>
            </a:r>
            <a:r>
              <a:rPr lang="en-US" sz="3600" smtClean="0"/>
              <a:t>(</a:t>
            </a:r>
            <a:r>
              <a:rPr lang="en-US" sz="3600" smtClean="0">
                <a:solidFill>
                  <a:srgbClr val="0066FF"/>
                </a:solidFill>
              </a:rPr>
              <a:t>+</a:t>
            </a:r>
            <a:r>
              <a:rPr lang="en-US" sz="3600" smtClean="0"/>
              <a:t>|</a:t>
            </a:r>
            <a:r>
              <a:rPr lang="en-US" sz="3600" smtClean="0">
                <a:solidFill>
                  <a:srgbClr val="0066FF"/>
                </a:solidFill>
              </a:rPr>
              <a:t>-</a:t>
            </a:r>
            <a:r>
              <a:rPr lang="en-US" sz="3600" smtClean="0"/>
              <a:t>|</a:t>
            </a:r>
            <a:r>
              <a:rPr lang="en-US" sz="3600" smtClean="0">
                <a:solidFill>
                  <a:srgbClr val="0066FF"/>
                </a:solidFill>
              </a:rPr>
              <a:t>*</a:t>
            </a:r>
            <a:r>
              <a:rPr lang="en-US" sz="3600" smtClean="0"/>
              <a:t>|</a:t>
            </a:r>
            <a:r>
              <a:rPr lang="en-US" sz="3600" smtClean="0">
                <a:solidFill>
                  <a:srgbClr val="0066FF"/>
                </a:solidFill>
              </a:rPr>
              <a:t>/</a:t>
            </a:r>
            <a:r>
              <a:rPr lang="en-US" sz="3600" smtClean="0"/>
              <a:t>) </a:t>
            </a:r>
            <a:r>
              <a:rPr lang="en-US" sz="3600" i="1" smtClean="0"/>
              <a:t>expr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3600" i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abstract class AST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abstract class Expr extends AST{…}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class IntLitExpr extends Expr{…}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class BinaryOpExpr extends Expr{…}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a bigger 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abstract class Statement extends AST{…}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80B464-EE54-440A-B1EF-8BC9F42EBDCE}" type="slidenum">
              <a:rPr lang="en-US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// </a:t>
            </a:r>
            <a:r>
              <a:rPr lang="en-US" sz="2400" i="1" smtClean="0"/>
              <a:t>expr</a:t>
            </a:r>
            <a:r>
              <a:rPr lang="en-US" sz="2400" smtClean="0"/>
              <a:t> ::= </a:t>
            </a:r>
            <a:r>
              <a:rPr lang="en-US" sz="2400" i="1" smtClean="0">
                <a:solidFill>
                  <a:srgbClr val="0066FF"/>
                </a:solidFill>
              </a:rPr>
              <a:t>int_lit</a:t>
            </a:r>
            <a:r>
              <a:rPr lang="en-US" sz="3600" i="1" smtClean="0">
                <a:solidFill>
                  <a:srgbClr val="0066FF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class </a:t>
            </a:r>
            <a:r>
              <a:rPr lang="en-US" sz="2800" smtClean="0">
                <a:solidFill>
                  <a:srgbClr val="FF5050"/>
                </a:solidFill>
              </a:rPr>
              <a:t>IntLitExpr extends Expr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{    public final Token </a:t>
            </a:r>
            <a:r>
              <a:rPr lang="en-US" sz="2800" smtClean="0">
                <a:solidFill>
                  <a:srgbClr val="FF5050"/>
                </a:solidFill>
              </a:rPr>
              <a:t>literal</a:t>
            </a:r>
            <a:r>
              <a:rPr lang="en-US" sz="2800" smtClean="0"/>
              <a:t>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// field to hold value of the int_lit;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......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public IntLitExpr(Token literal)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     { this.literal = literal;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Eventually the class may include fields to hold attributes used in type checking and code generation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90AB6-1D4E-4DAD-9BAB-3226001F3A61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// </a:t>
            </a:r>
            <a:r>
              <a:rPr lang="en-US" i="1" smtClean="0"/>
              <a:t>expr</a:t>
            </a:r>
            <a:r>
              <a:rPr lang="en-US" smtClean="0"/>
              <a:t> ::= </a:t>
            </a:r>
            <a:r>
              <a:rPr lang="en-US" i="1" smtClean="0"/>
              <a:t>expr </a:t>
            </a:r>
            <a:r>
              <a:rPr lang="en-US" smtClean="0"/>
              <a:t>(</a:t>
            </a:r>
            <a:r>
              <a:rPr lang="en-US" smtClean="0">
                <a:solidFill>
                  <a:srgbClr val="0066FF"/>
                </a:solidFill>
              </a:rPr>
              <a:t>+</a:t>
            </a:r>
            <a:r>
              <a:rPr lang="en-US" smtClean="0"/>
              <a:t>|</a:t>
            </a:r>
            <a:r>
              <a:rPr lang="en-US" smtClean="0">
                <a:solidFill>
                  <a:srgbClr val="0066FF"/>
                </a:solidFill>
              </a:rPr>
              <a:t>-</a:t>
            </a:r>
            <a:r>
              <a:rPr lang="en-US" smtClean="0"/>
              <a:t>|</a:t>
            </a:r>
            <a:r>
              <a:rPr lang="en-US" smtClean="0">
                <a:solidFill>
                  <a:srgbClr val="0066FF"/>
                </a:solidFill>
              </a:rPr>
              <a:t>*</a:t>
            </a:r>
            <a:r>
              <a:rPr lang="en-US" smtClean="0"/>
              <a:t>|</a:t>
            </a:r>
            <a:r>
              <a:rPr lang="en-US" smtClean="0">
                <a:solidFill>
                  <a:srgbClr val="0066FF"/>
                </a:solidFill>
              </a:rPr>
              <a:t>/</a:t>
            </a:r>
            <a:r>
              <a:rPr lang="en-US" smtClean="0"/>
              <a:t>) </a:t>
            </a:r>
            <a:r>
              <a:rPr lang="en-US" i="1" smtClean="0"/>
              <a:t>expr</a:t>
            </a: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class BinaryOpExpr extends Expr</a:t>
            </a:r>
          </a:p>
          <a:p>
            <a:pPr eaLnBrk="1" hangingPunct="1">
              <a:buFontTx/>
              <a:buNone/>
            </a:pPr>
            <a:r>
              <a:rPr lang="en-US" smtClean="0"/>
              <a:t>{  public final </a:t>
            </a:r>
            <a:r>
              <a:rPr lang="en-US" smtClean="0">
                <a:solidFill>
                  <a:srgbClr val="FF5050"/>
                </a:solidFill>
              </a:rPr>
              <a:t>Expr e0</a:t>
            </a:r>
            <a:r>
              <a:rPr 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smtClean="0"/>
              <a:t>	public final </a:t>
            </a:r>
            <a:r>
              <a:rPr lang="en-US" smtClean="0">
                <a:solidFill>
                  <a:srgbClr val="FF5050"/>
                </a:solidFill>
              </a:rPr>
              <a:t>Token op</a:t>
            </a:r>
            <a:r>
              <a:rPr 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smtClean="0"/>
              <a:t>	public final </a:t>
            </a:r>
            <a:r>
              <a:rPr lang="en-US" smtClean="0">
                <a:solidFill>
                  <a:srgbClr val="FF5050"/>
                </a:solidFill>
              </a:rPr>
              <a:t>Expr e1</a:t>
            </a:r>
            <a:r>
              <a:rPr lang="en-US" smtClean="0"/>
              <a:t>;</a:t>
            </a:r>
          </a:p>
          <a:p>
            <a:pPr eaLnBrk="1" hangingPunct="1">
              <a:buFontTx/>
              <a:buNone/>
            </a:pPr>
            <a:r>
              <a:rPr lang="en-US" smtClean="0"/>
              <a:t>   ….</a:t>
            </a:r>
          </a:p>
          <a:p>
            <a:pPr eaLnBrk="1" hangingPunct="1">
              <a:buFontTx/>
              <a:buNone/>
            </a:pPr>
            <a:r>
              <a:rPr lang="en-US" smtClean="0"/>
              <a:t>   public BinaryOpExpr(Expr e0; Token op;    Expr e1)</a:t>
            </a:r>
          </a:p>
          <a:p>
            <a:pPr eaLnBrk="1" hangingPunct="1">
              <a:buFontTx/>
              <a:buNone/>
            </a:pPr>
            <a:r>
              <a:rPr lang="en-US" smtClean="0"/>
              <a:t>   {  this.e0 = e0; this.op = op; this.e1 = e1;}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CBA3C-8627-4C2C-9173-89888A682F58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concrete syntax</a:t>
            </a:r>
          </a:p>
          <a:p>
            <a:pPr lvl="2" eaLnBrk="1" hangingPunct="1">
              <a:buFontTx/>
              <a:buNone/>
            </a:pPr>
            <a:r>
              <a:rPr lang="en-US" sz="3200" i="1" smtClean="0"/>
              <a:t>factor</a:t>
            </a:r>
            <a:r>
              <a:rPr lang="en-US" sz="3200" smtClean="0"/>
              <a:t> ::= </a:t>
            </a:r>
            <a:r>
              <a:rPr lang="en-US" sz="3200" i="1" smtClean="0">
                <a:solidFill>
                  <a:srgbClr val="0099FF"/>
                </a:solidFill>
              </a:rPr>
              <a:t>int_lit</a:t>
            </a:r>
            <a:r>
              <a:rPr lang="en-US" sz="3200" smtClean="0"/>
              <a:t> | </a:t>
            </a:r>
            <a:r>
              <a:rPr lang="en-US" sz="3200" b="1" smtClean="0">
                <a:solidFill>
                  <a:srgbClr val="0099FF"/>
                </a:solidFill>
              </a:rPr>
              <a:t>(</a:t>
            </a:r>
            <a:r>
              <a:rPr lang="en-US" sz="3200" b="1" smtClean="0"/>
              <a:t> </a:t>
            </a:r>
            <a:r>
              <a:rPr lang="en-US" sz="3200" i="1" smtClean="0"/>
              <a:t>expr</a:t>
            </a:r>
            <a:r>
              <a:rPr lang="en-US" sz="3200" smtClean="0"/>
              <a:t> </a:t>
            </a:r>
            <a:r>
              <a:rPr lang="en-US" sz="3200" b="1" smtClean="0">
                <a:solidFill>
                  <a:srgbClr val="0099FF"/>
                </a:solidFill>
              </a:rPr>
              <a:t>)</a:t>
            </a:r>
            <a:endParaRPr lang="en-US" sz="3200" b="1" smtClean="0"/>
          </a:p>
          <a:p>
            <a:pPr lvl="1" eaLnBrk="1" hangingPunct="1">
              <a:buFontTx/>
              <a:buNone/>
            </a:pPr>
            <a:endParaRPr lang="en-US" sz="3600" b="1" smtClean="0"/>
          </a:p>
          <a:p>
            <a:pPr lvl="1" eaLnBrk="1" hangingPunct="1"/>
            <a:r>
              <a:rPr lang="en-US" smtClean="0"/>
              <a:t>if the factor is an int_lit, the factor method should return an IntLitExpr node</a:t>
            </a:r>
          </a:p>
          <a:p>
            <a:pPr lvl="1" eaLnBrk="1" hangingPunct="1"/>
            <a:r>
              <a:rPr lang="en-US" smtClean="0"/>
              <a:t>if the factor is a parenthesized expression, the factor method should return an Expr node corresponding to the expression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2AA80-EBFA-4745-8534-F8C991EEFE48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modifications to factor method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solidFill>
                  <a:srgbClr val="FF5050"/>
                </a:solidFill>
              </a:rPr>
              <a:t>Expr</a:t>
            </a:r>
            <a:r>
              <a:rPr lang="en-US" smtClean="0"/>
              <a:t> factor()      </a:t>
            </a:r>
            <a:r>
              <a:rPr lang="en-US" i="1" smtClean="0"/>
              <a:t>//factor</a:t>
            </a:r>
            <a:r>
              <a:rPr lang="en-US" smtClean="0"/>
              <a:t> ::= </a:t>
            </a:r>
            <a:r>
              <a:rPr lang="en-US" i="1" smtClean="0">
                <a:solidFill>
                  <a:srgbClr val="0099FF"/>
                </a:solidFill>
              </a:rPr>
              <a:t>int_lit</a:t>
            </a:r>
            <a:r>
              <a:rPr lang="en-US" smtClean="0"/>
              <a:t> | </a:t>
            </a:r>
            <a:r>
              <a:rPr lang="en-US" smtClean="0">
                <a:solidFill>
                  <a:srgbClr val="0099FF"/>
                </a:solidFill>
              </a:rPr>
              <a:t>(</a:t>
            </a:r>
            <a:r>
              <a:rPr lang="en-US" smtClean="0"/>
              <a:t> </a:t>
            </a:r>
            <a:r>
              <a:rPr lang="en-US" i="1" smtClean="0"/>
              <a:t>expr</a:t>
            </a:r>
            <a:r>
              <a:rPr lang="en-US" smtClean="0"/>
              <a:t> </a:t>
            </a:r>
            <a:r>
              <a:rPr lang="en-US" smtClean="0">
                <a:solidFill>
                  <a:srgbClr val="0099FF"/>
                </a:solidFill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{</a:t>
            </a:r>
            <a:br>
              <a:rPr lang="en-US" smtClean="0"/>
            </a:br>
            <a:r>
              <a:rPr lang="en-US" smtClean="0">
                <a:solidFill>
                  <a:srgbClr val="FF5050"/>
                </a:solidFill>
              </a:rPr>
              <a:t>Expr e = null;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   if (isKind(INT_LIT)) </a:t>
            </a:r>
            <a:br>
              <a:rPr lang="en-US" smtClean="0"/>
            </a:br>
            <a:r>
              <a:rPr lang="en-US" smtClean="0"/>
              <a:t> {     </a:t>
            </a:r>
            <a:r>
              <a:rPr lang="en-US" smtClean="0">
                <a:solidFill>
                  <a:srgbClr val="FF5050"/>
                </a:solidFill>
              </a:rPr>
              <a:t>e = new IntLitExpr(t);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         consume();</a:t>
            </a:r>
            <a:br>
              <a:rPr lang="en-US" smtClean="0"/>
            </a:br>
            <a:r>
              <a:rPr lang="en-US" smtClean="0"/>
              <a:t> } </a:t>
            </a:r>
            <a:br>
              <a:rPr lang="en-US" smtClean="0"/>
            </a:br>
            <a:r>
              <a:rPr lang="en-US" smtClean="0"/>
              <a:t>else if (isKind(LPAREN)) </a:t>
            </a:r>
            <a:br>
              <a:rPr lang="en-US" smtClean="0"/>
            </a:br>
            <a:r>
              <a:rPr lang="en-US" smtClean="0"/>
              <a:t>{  consume(); </a:t>
            </a:r>
            <a:br>
              <a:rPr lang="en-US" smtClean="0"/>
            </a:br>
            <a:r>
              <a:rPr lang="en-US" smtClean="0"/>
              <a:t>   </a:t>
            </a:r>
            <a:r>
              <a:rPr lang="en-US" smtClean="0">
                <a:solidFill>
                  <a:srgbClr val="FF5050"/>
                </a:solidFill>
              </a:rPr>
              <a:t>e =</a:t>
            </a:r>
            <a:r>
              <a:rPr lang="en-US" smtClean="0"/>
              <a:t> expr(); </a:t>
            </a:r>
            <a:br>
              <a:rPr lang="en-US" smtClean="0"/>
            </a:br>
            <a:r>
              <a:rPr lang="en-US" smtClean="0"/>
              <a:t>   match(RPAREN); 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   }</a:t>
            </a:r>
            <a:br>
              <a:rPr lang="en-US" smtClean="0"/>
            </a:br>
            <a:r>
              <a:rPr lang="en-US" smtClean="0"/>
              <a:t>else error();</a:t>
            </a:r>
            <a:br>
              <a:rPr lang="en-US" smtClean="0"/>
            </a:br>
            <a:r>
              <a:rPr lang="en-US" smtClean="0">
                <a:solidFill>
                  <a:srgbClr val="FF5050"/>
                </a:solidFill>
              </a:rPr>
              <a:t>return e;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6E277-9C39-4817-8F99-3FE546917336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Modifications to expr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Needs to return an Expr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Either the Expr corresponding to the single term, or a BinaryOpExpr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 expression like 2 + 3 – 4 should return a tree whose structure represents the left associativity of the operators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EAC5A-9CA3-48FD-8E1B-9B808A6BC394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022725" y="4303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810000" y="4343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BinaryOpExpr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2590800" y="50292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BinaryOpExpr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219200" y="5715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IntLitExpr(2)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819400" y="5715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+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352800" y="57912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IntLitExpr(3)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4495800" y="5029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5470525" y="5065713"/>
            <a:ext cx="142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IntLitExpr(4)</a:t>
            </a:r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H="1">
            <a:off x="3733800" y="4648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44958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4648200" y="4648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 flipH="1">
            <a:off x="2438400" y="5410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30480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3048000" y="5410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381000"/>
            <a:ext cx="8229600" cy="6126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public </a:t>
            </a:r>
            <a:r>
              <a:rPr lang="en-US" smtClean="0">
                <a:solidFill>
                  <a:srgbClr val="FF5050"/>
                </a:solidFill>
              </a:rPr>
              <a:t>Expr</a:t>
            </a:r>
            <a:r>
              <a:rPr lang="en-US" smtClean="0"/>
              <a:t> expr()  </a:t>
            </a:r>
            <a:r>
              <a:rPr lang="en-US" sz="2400" i="1" smtClean="0"/>
              <a:t>//expr</a:t>
            </a:r>
            <a:r>
              <a:rPr lang="en-US" sz="2400" smtClean="0"/>
              <a:t> ::= </a:t>
            </a:r>
            <a:r>
              <a:rPr lang="en-US" sz="2400" i="1" smtClean="0"/>
              <a:t>term</a:t>
            </a:r>
            <a:r>
              <a:rPr lang="en-US" sz="2400" smtClean="0"/>
              <a:t> (( </a:t>
            </a:r>
            <a:r>
              <a:rPr lang="en-US" sz="2400" smtClean="0">
                <a:solidFill>
                  <a:srgbClr val="0099FF"/>
                </a:solidFill>
              </a:rPr>
              <a:t>+ </a:t>
            </a:r>
            <a:r>
              <a:rPr lang="en-US" sz="2400" smtClean="0"/>
              <a:t>| </a:t>
            </a:r>
            <a:r>
              <a:rPr lang="en-US" sz="2400" smtClean="0">
                <a:solidFill>
                  <a:srgbClr val="0099FF"/>
                </a:solidFill>
              </a:rPr>
              <a:t>- </a:t>
            </a:r>
            <a:r>
              <a:rPr lang="en-US" sz="2400" smtClean="0"/>
              <a:t>) </a:t>
            </a:r>
            <a:r>
              <a:rPr lang="en-US" sz="2400" i="1" smtClean="0"/>
              <a:t>term</a:t>
            </a:r>
            <a:r>
              <a:rPr lang="en-US" sz="2400" smtClean="0"/>
              <a:t>  )*</a:t>
            </a:r>
            <a:r>
              <a:rPr lang="en-US" sz="28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{    </a:t>
            </a:r>
            <a:r>
              <a:rPr lang="en-US" smtClean="0">
                <a:solidFill>
                  <a:srgbClr val="FF5050"/>
                </a:solidFill>
              </a:rPr>
              <a:t>Expr e0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        Expr e1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rgbClr val="FF5050"/>
                </a:solidFill>
              </a:rPr>
              <a:t>		e0 =</a:t>
            </a:r>
            <a:r>
              <a:rPr lang="en-US" smtClean="0"/>
              <a:t> term();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	while (isKind(PLUS) || isKind(MINUS))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     {   </a:t>
            </a:r>
            <a:r>
              <a:rPr lang="en-US" smtClean="0">
                <a:solidFill>
                  <a:srgbClr val="FF5050"/>
                </a:solidFill>
              </a:rPr>
              <a:t>Token op = 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     	   consume();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         </a:t>
            </a:r>
            <a:r>
              <a:rPr lang="en-US" smtClean="0">
                <a:solidFill>
                  <a:srgbClr val="FF5050"/>
                </a:solidFill>
              </a:rPr>
              <a:t>e1 =</a:t>
            </a:r>
            <a:r>
              <a:rPr lang="en-US" smtClean="0"/>
              <a:t> term();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	    </a:t>
            </a:r>
            <a:r>
              <a:rPr lang="en-US" smtClean="0">
                <a:solidFill>
                  <a:srgbClr val="FF5050"/>
                </a:solidFill>
              </a:rPr>
              <a:t>e0 = new BinaryOpExpr(e0,op,e1);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      </a:t>
            </a:r>
            <a:r>
              <a:rPr lang="en-US" smtClean="0">
                <a:solidFill>
                  <a:srgbClr val="FF5050"/>
                </a:solidFill>
              </a:rPr>
              <a:t>return e0;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D1977-6BFC-4709-8C30-142DAF3647DC}" type="slidenum">
              <a:rPr lang="en-US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(Mostly) separate code for what to do when traversing a data structure from the code for the data structure itself</a:t>
            </a:r>
          </a:p>
          <a:p>
            <a:pPr lvl="1" eaLnBrk="1" hangingPunct="1"/>
            <a:r>
              <a:rPr lang="en-US" sz="2400" dirty="0" smtClean="0"/>
              <a:t>Code for traversal encapsulated in a Visitor class</a:t>
            </a:r>
          </a:p>
          <a:p>
            <a:pPr lvl="1" eaLnBrk="1" hangingPunct="1"/>
            <a:r>
              <a:rPr lang="en-US" sz="2400" dirty="0" smtClean="0"/>
              <a:t>Action taken at a node can depend on the type of the node and the type of the Visitor (double dispatch)</a:t>
            </a:r>
          </a:p>
          <a:p>
            <a:pPr lvl="1" eaLnBrk="1" hangingPunct="1"/>
            <a:r>
              <a:rPr lang="en-US" sz="2400" dirty="0" smtClean="0"/>
              <a:t>Useful in compilers because we </a:t>
            </a:r>
          </a:p>
          <a:p>
            <a:pPr lvl="2" eaLnBrk="1" hangingPunct="1"/>
            <a:r>
              <a:rPr lang="en-US" sz="2000" dirty="0" smtClean="0"/>
              <a:t>traverse the AST multiple times with different purposes (type checking, code generation)</a:t>
            </a:r>
          </a:p>
          <a:p>
            <a:pPr lvl="2" eaLnBrk="1" hangingPunct="1"/>
            <a:r>
              <a:rPr lang="en-US" sz="2000" dirty="0" smtClean="0"/>
              <a:t>what happens at a node depends on the node’s type</a:t>
            </a:r>
          </a:p>
          <a:p>
            <a:pPr lvl="1" eaLnBrk="1" hangingPunct="1"/>
            <a:r>
              <a:rPr lang="en-US" sz="2400" dirty="0" smtClean="0"/>
              <a:t>Compiler generator tools usually incorporate support for the visitor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0494F-7802-4E75-B366-29785256A5D1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Visitor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/>
            <a:r>
              <a:rPr lang="en-US" smtClean="0"/>
              <a:t>Examples of static context constraints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Variables must be declared before used</a:t>
            </a:r>
          </a:p>
          <a:p>
            <a:pPr lvl="1" eaLnBrk="1" hangingPunct="1"/>
            <a:r>
              <a:rPr lang="en-US" smtClean="0"/>
              <a:t>Variables cannot be declared more than once in the same program unit</a:t>
            </a:r>
          </a:p>
          <a:p>
            <a:pPr lvl="1" eaLnBrk="1" hangingPunct="1"/>
            <a:r>
              <a:rPr lang="en-US" smtClean="0"/>
              <a:t>In x := y; x and y must have compatible types</a:t>
            </a:r>
          </a:p>
          <a:p>
            <a:pPr lvl="1" eaLnBrk="1" hangingPunct="1"/>
            <a:r>
              <a:rPr lang="en-US" smtClean="0"/>
              <a:t>every function must contain at least one return statement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75FCE-B5BE-45E3-8304-374125940E9E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 a Visitor interface </a:t>
            </a:r>
          </a:p>
          <a:p>
            <a:pPr lvl="1" eaLnBrk="1" hangingPunct="1"/>
            <a:r>
              <a:rPr lang="en-US" dirty="0" smtClean="0"/>
              <a:t>include a </a:t>
            </a:r>
            <a:r>
              <a:rPr lang="en-US" dirty="0" err="1" smtClean="0"/>
              <a:t>visitX</a:t>
            </a:r>
            <a:r>
              <a:rPr lang="en-US" dirty="0" smtClean="0"/>
              <a:t> method for each type X of node in the data structure.  </a:t>
            </a:r>
          </a:p>
          <a:p>
            <a:pPr lvl="1" eaLnBrk="1" hangingPunct="1"/>
            <a:r>
              <a:rPr lang="en-US" dirty="0" smtClean="0"/>
              <a:t>For node type X the method in the interface has the signature.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 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public Object </a:t>
            </a:r>
            <a:r>
              <a:rPr lang="en-US" dirty="0" err="1" smtClean="0">
                <a:solidFill>
                  <a:srgbClr val="FF0000"/>
                </a:solidFill>
              </a:rPr>
              <a:t>visitX</a:t>
            </a:r>
            <a:r>
              <a:rPr lang="en-US" dirty="0" smtClean="0"/>
              <a:t>(X node, Object </a:t>
            </a:r>
            <a:r>
              <a:rPr lang="en-US" dirty="0" err="1" smtClean="0"/>
              <a:t>arg</a:t>
            </a:r>
            <a:r>
              <a:rPr lang="en-US" dirty="0" smtClean="0"/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1E8C5-CCF4-4FD7-999A-4F3744BFD3D8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How to implement a data structure to allow the Visitor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public interface </a:t>
            </a:r>
            <a:r>
              <a:rPr lang="en-US" dirty="0" err="1" smtClean="0"/>
              <a:t>ASTVisitor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sz="3200" dirty="0" smtClean="0"/>
              <a:t>public Object </a:t>
            </a:r>
            <a:r>
              <a:rPr lang="en-US" sz="3200" dirty="0" err="1" smtClean="0">
                <a:solidFill>
                  <a:srgbClr val="FF0000"/>
                </a:solidFill>
              </a:rPr>
              <a:t>visitIntLitExpr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3200" dirty="0" smtClean="0"/>
              <a:t>        (</a:t>
            </a:r>
            <a:r>
              <a:rPr lang="en-US" sz="3200" dirty="0" err="1" smtClean="0"/>
              <a:t>IntLitExpr</a:t>
            </a:r>
            <a:r>
              <a:rPr lang="en-US" sz="3200" dirty="0" smtClean="0"/>
              <a:t> e, Object </a:t>
            </a:r>
            <a:r>
              <a:rPr lang="en-US" sz="3200" dirty="0" err="1" smtClean="0"/>
              <a:t>arg</a:t>
            </a:r>
            <a:r>
              <a:rPr lang="en-US" sz="3200" dirty="0" smtClean="0"/>
              <a:t>);</a:t>
            </a:r>
          </a:p>
          <a:p>
            <a:pPr lvl="1" eaLnBrk="1" hangingPunct="1">
              <a:buFontTx/>
              <a:buNone/>
            </a:pPr>
            <a:endParaRPr lang="en-US" sz="3200" dirty="0" smtClean="0"/>
          </a:p>
          <a:p>
            <a:pPr lvl="1" eaLnBrk="1" hangingPunct="1">
              <a:buFontTx/>
              <a:buNone/>
            </a:pPr>
            <a:r>
              <a:rPr lang="en-US" sz="3200" dirty="0" smtClean="0"/>
              <a:t>public Object </a:t>
            </a:r>
            <a:r>
              <a:rPr lang="en-US" sz="3200" dirty="0" err="1" smtClean="0">
                <a:solidFill>
                  <a:srgbClr val="FF0000"/>
                </a:solidFill>
              </a:rPr>
              <a:t>visitBinaryOpExpr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3200" dirty="0" smtClean="0"/>
              <a:t>      (</a:t>
            </a:r>
            <a:r>
              <a:rPr lang="en-US" sz="3200" dirty="0" err="1" smtClean="0"/>
              <a:t>BinaryOpExpr</a:t>
            </a:r>
            <a:r>
              <a:rPr lang="en-US" sz="3200" dirty="0" smtClean="0"/>
              <a:t> e, Object </a:t>
            </a:r>
            <a:r>
              <a:rPr lang="en-US" sz="3200" dirty="0" err="1" smtClean="0"/>
              <a:t>arg</a:t>
            </a:r>
            <a:r>
              <a:rPr lang="en-US" sz="3200" dirty="0" smtClean="0"/>
              <a:t>);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dirty="0" smtClean="0"/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BB645-6F63-41AB-A0CF-211C5F737225}" type="slidenum">
              <a:rPr lang="en-US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Add an abstract visit method to the (possibly abstract)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of all the nodes in the data structure</a:t>
            </a:r>
            <a:r>
              <a:rPr lang="en-US" sz="2800" b="1" dirty="0" smtClean="0"/>
              <a:t>.</a:t>
            </a:r>
            <a:r>
              <a:rPr lang="en-US" sz="2400" b="1" dirty="0" smtClean="0"/>
              <a:t>  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 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abstract class AST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{      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FF5050"/>
                </a:solidFill>
              </a:rPr>
              <a:t>public abstract Object visit(</a:t>
            </a:r>
            <a:r>
              <a:rPr lang="en-US" sz="2400" dirty="0" err="1" smtClean="0">
                <a:solidFill>
                  <a:srgbClr val="FF5050"/>
                </a:solidFill>
              </a:rPr>
              <a:t>ASTVisitor</a:t>
            </a:r>
            <a:r>
              <a:rPr lang="en-US" sz="2400" dirty="0" smtClean="0">
                <a:solidFill>
                  <a:srgbClr val="FF5050"/>
                </a:solidFill>
              </a:rPr>
              <a:t> v, Object </a:t>
            </a:r>
            <a:r>
              <a:rPr lang="en-US" sz="2400" dirty="0" err="1" smtClean="0">
                <a:solidFill>
                  <a:srgbClr val="FF5050"/>
                </a:solidFill>
              </a:rPr>
              <a:t>arg</a:t>
            </a:r>
            <a:r>
              <a:rPr lang="en-US" sz="2400" dirty="0" smtClean="0">
                <a:solidFill>
                  <a:srgbClr val="FF5050"/>
                </a:solidFill>
              </a:rPr>
              <a:t>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…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}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As a result of this  modification, all concrete AST node classes will be required to provide an implementation of the visit method.  </a:t>
            </a:r>
          </a:p>
          <a:p>
            <a:pPr eaLnBrk="1" hangingPunct="1"/>
            <a:r>
              <a:rPr lang="en-US" sz="2000" dirty="0" smtClean="0"/>
              <a:t>Remark:  In some descriptions of the visitor pattern, this method is called accept instead of visit.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1097D-80C1-48B5-B8E1-AE999DE4564F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Concrete classes implementing the nodes must provide an implementation of their visit method.</a:t>
            </a:r>
            <a:r>
              <a:rPr lang="en-US" sz="2400" b="1" smtClean="0"/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 class X, the visit method returns the Object that is the result of calling  v.visitX(this,arg).</a:t>
            </a:r>
            <a:r>
              <a:rPr lang="en-US" sz="2400" b="1" smtClean="0"/>
              <a:t> 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class BinaryOpExp extends Expr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{   public final  Expr e0;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public final Token 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public final Expr e1;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     </a:t>
            </a:r>
            <a:r>
              <a:rPr lang="en-US" sz="2400" smtClean="0">
                <a:solidFill>
                  <a:srgbClr val="FF5050"/>
                </a:solidFill>
              </a:rPr>
              <a:t>public Object visit(ASTVisitor v, Object arg)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5050"/>
                </a:solidFill>
              </a:rPr>
              <a:t>    {   return v.visitBinaryOpExpr(this, arg);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class IntLitExpr extends Expr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{  public final Token literal;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</a:t>
            </a:r>
            <a:r>
              <a:rPr lang="en-US" sz="2400" smtClean="0">
                <a:solidFill>
                  <a:srgbClr val="FF5050"/>
                </a:solidFill>
              </a:rPr>
              <a:t>public Object visit(ASTVisitor v, Object arg)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FF5050"/>
                </a:solidFill>
              </a:rPr>
              <a:t>   { return v.vistIntLitExpr(this, arg);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56086-3FE8-444F-9B75-0B3FE7DAC242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en-US" smtClean="0"/>
              <a:t>Provide a class that implements the visitor interface </a:t>
            </a:r>
          </a:p>
          <a:p>
            <a:pPr lvl="1" eaLnBrk="1" hangingPunct="1"/>
            <a:r>
              <a:rPr lang="en-US" smtClean="0"/>
              <a:t>Requires an implementation of each method in the interface</a:t>
            </a:r>
          </a:p>
          <a:p>
            <a:pPr lvl="1" eaLnBrk="1" hangingPunct="1"/>
            <a:r>
              <a:rPr lang="en-US" smtClean="0"/>
              <a:t>Recall that  the interface contains a method for each type of node in the data structure.</a:t>
            </a:r>
          </a:p>
          <a:p>
            <a:pPr lvl="1" eaLnBrk="1" hangingPunct="1"/>
            <a:r>
              <a:rPr lang="en-US" smtClean="0"/>
              <a:t>Works well for traversing and decorating an AST according to an L-attributed grammar.</a:t>
            </a:r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BB353-96F7-400A-A229-2B4E9891AEED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dirty="0" smtClean="0"/>
              <a:t>expr</a:t>
            </a:r>
            <a:r>
              <a:rPr lang="en-US" dirty="0" smtClean="0"/>
              <a:t> ::= </a:t>
            </a:r>
            <a:r>
              <a:rPr lang="en-US" i="1" dirty="0" err="1" smtClean="0">
                <a:solidFill>
                  <a:srgbClr val="0066FF"/>
                </a:solidFill>
              </a:rPr>
              <a:t>int_lit</a:t>
            </a:r>
            <a:r>
              <a:rPr lang="en-US" i="1" dirty="0" smtClean="0">
                <a:solidFill>
                  <a:srgbClr val="0066FF"/>
                </a:solidFill>
              </a:rPr>
              <a:t> 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en-US" dirty="0" smtClean="0">
                <a:cs typeface="Arial" charset="0"/>
              </a:rPr>
              <a:t>►</a:t>
            </a:r>
            <a:r>
              <a:rPr lang="en-US" sz="2400" dirty="0" err="1" smtClean="0">
                <a:cs typeface="Arial" charset="0"/>
              </a:rPr>
              <a:t>expr.val</a:t>
            </a:r>
            <a:r>
              <a:rPr lang="en-US" sz="2400" dirty="0" smtClean="0">
                <a:cs typeface="Arial" charset="0"/>
              </a:rPr>
              <a:t> := </a:t>
            </a:r>
            <a:r>
              <a:rPr lang="en-US" sz="2400" dirty="0" err="1" smtClean="0">
                <a:cs typeface="Arial" charset="0"/>
              </a:rPr>
              <a:t>int_lit.val</a:t>
            </a:r>
            <a:endParaRPr lang="en-US" sz="24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dirty="0" smtClean="0"/>
              <a:t>epxr</a:t>
            </a:r>
            <a:r>
              <a:rPr lang="en-US" i="1" baseline="-25000" dirty="0" smtClean="0"/>
              <a:t>0</a:t>
            </a:r>
            <a:r>
              <a:rPr lang="en-US" i="1" dirty="0" smtClean="0"/>
              <a:t> ::= expr</a:t>
            </a:r>
            <a:r>
              <a:rPr lang="en-US" i="1" baseline="-25000" dirty="0" smtClean="0"/>
              <a:t>1</a:t>
            </a:r>
            <a:r>
              <a:rPr lang="en-US" i="1" dirty="0" smtClean="0"/>
              <a:t>  </a:t>
            </a:r>
            <a:r>
              <a:rPr lang="en-US" b="1" dirty="0" smtClean="0">
                <a:solidFill>
                  <a:srgbClr val="0066FF"/>
                </a:solidFill>
              </a:rPr>
              <a:t>+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i="1" baseline="-25000" dirty="0" smtClean="0"/>
              <a:t>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baseline="-25000" dirty="0" smtClean="0"/>
              <a:t>	  </a:t>
            </a:r>
            <a:r>
              <a:rPr lang="en-US" dirty="0" smtClean="0">
                <a:cs typeface="Arial" charset="0"/>
              </a:rPr>
              <a:t>►</a:t>
            </a:r>
            <a:r>
              <a:rPr lang="en-US" sz="2400" dirty="0" smtClean="0">
                <a:cs typeface="Arial" charset="0"/>
              </a:rPr>
              <a:t>expr</a:t>
            </a:r>
            <a:r>
              <a:rPr lang="en-US" sz="2400" baseline="-25000" dirty="0" smtClean="0">
                <a:cs typeface="Arial" charset="0"/>
              </a:rPr>
              <a:t>0</a:t>
            </a:r>
            <a:r>
              <a:rPr lang="en-US" sz="2400" dirty="0" smtClean="0">
                <a:cs typeface="Arial" charset="0"/>
              </a:rPr>
              <a:t>.val := </a:t>
            </a:r>
            <a:r>
              <a:rPr lang="en-US" sz="2400" i="1" dirty="0" smtClean="0"/>
              <a:t>expr</a:t>
            </a:r>
            <a:r>
              <a:rPr lang="en-US" sz="2400" i="1" baseline="-25000" dirty="0" smtClean="0"/>
              <a:t>1</a:t>
            </a:r>
            <a:r>
              <a:rPr lang="en-US" sz="2400" dirty="0" smtClean="0">
                <a:cs typeface="Arial" charset="0"/>
              </a:rPr>
              <a:t>.val</a:t>
            </a:r>
            <a:r>
              <a:rPr lang="en-US" sz="2400" i="1" dirty="0" smtClean="0"/>
              <a:t> </a:t>
            </a:r>
            <a:r>
              <a:rPr lang="en-US" sz="2400" dirty="0" smtClean="0"/>
              <a:t>+ </a:t>
            </a:r>
            <a:r>
              <a:rPr lang="en-US" sz="2400" i="1" dirty="0" smtClean="0"/>
              <a:t>expr</a:t>
            </a:r>
            <a:r>
              <a:rPr lang="en-US" sz="2400" i="1" baseline="-25000" dirty="0" smtClean="0"/>
              <a:t>2</a:t>
            </a:r>
            <a:r>
              <a:rPr lang="en-US" sz="2400" dirty="0" smtClean="0">
                <a:cs typeface="Arial" charset="0"/>
              </a:rPr>
              <a:t>.val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dirty="0" smtClean="0"/>
              <a:t>epxr</a:t>
            </a:r>
            <a:r>
              <a:rPr lang="en-US" i="1" baseline="-25000" dirty="0" smtClean="0"/>
              <a:t>0</a:t>
            </a:r>
            <a:r>
              <a:rPr lang="en-US" i="1" dirty="0" smtClean="0"/>
              <a:t> ::= expr</a:t>
            </a:r>
            <a:r>
              <a:rPr lang="en-US" i="1" baseline="-25000" dirty="0" smtClean="0"/>
              <a:t>1</a:t>
            </a:r>
            <a:r>
              <a:rPr lang="en-US" i="1" dirty="0" smtClean="0"/>
              <a:t>  </a:t>
            </a:r>
            <a:r>
              <a:rPr lang="en-US" sz="2800" b="1" dirty="0" smtClean="0">
                <a:solidFill>
                  <a:srgbClr val="0066FF"/>
                </a:solidFill>
              </a:rPr>
              <a:t>-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i="1" baseline="-25000" dirty="0" smtClean="0"/>
              <a:t>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baseline="-25000" dirty="0" smtClean="0"/>
              <a:t>	  </a:t>
            </a:r>
            <a:r>
              <a:rPr lang="en-US" dirty="0" smtClean="0">
                <a:cs typeface="Arial" charset="0"/>
              </a:rPr>
              <a:t>►</a:t>
            </a:r>
            <a:r>
              <a:rPr lang="en-US" sz="2400" dirty="0" smtClean="0">
                <a:cs typeface="Arial" charset="0"/>
              </a:rPr>
              <a:t>expr</a:t>
            </a:r>
            <a:r>
              <a:rPr lang="en-US" sz="2400" baseline="-25000" dirty="0" smtClean="0">
                <a:cs typeface="Arial" charset="0"/>
              </a:rPr>
              <a:t>0</a:t>
            </a:r>
            <a:r>
              <a:rPr lang="en-US" sz="2400" dirty="0" smtClean="0">
                <a:cs typeface="Arial" charset="0"/>
              </a:rPr>
              <a:t>.val := </a:t>
            </a:r>
            <a:r>
              <a:rPr lang="en-US" sz="2400" i="1" dirty="0" smtClean="0"/>
              <a:t>expr</a:t>
            </a:r>
            <a:r>
              <a:rPr lang="en-US" sz="2400" i="1" baseline="-25000" dirty="0" smtClean="0"/>
              <a:t>1</a:t>
            </a:r>
            <a:r>
              <a:rPr lang="en-US" sz="2400" dirty="0" smtClean="0">
                <a:cs typeface="Arial" charset="0"/>
              </a:rPr>
              <a:t>.val</a:t>
            </a:r>
            <a:r>
              <a:rPr lang="en-US" sz="2400" i="1" dirty="0" smtClean="0"/>
              <a:t> </a:t>
            </a:r>
            <a:r>
              <a:rPr lang="en-US" sz="2400" dirty="0" smtClean="0"/>
              <a:t>- </a:t>
            </a:r>
            <a:r>
              <a:rPr lang="en-US" sz="2400" i="1" dirty="0" smtClean="0"/>
              <a:t>expr</a:t>
            </a:r>
            <a:r>
              <a:rPr lang="en-US" sz="2400" i="1" baseline="-25000" dirty="0" smtClean="0"/>
              <a:t>2</a:t>
            </a:r>
            <a:r>
              <a:rPr lang="en-US" sz="2400" dirty="0" smtClean="0">
                <a:cs typeface="Arial" charset="0"/>
              </a:rPr>
              <a:t>.val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dirty="0" smtClean="0"/>
              <a:t>epxr</a:t>
            </a:r>
            <a:r>
              <a:rPr lang="en-US" i="1" baseline="-25000" dirty="0" smtClean="0"/>
              <a:t>0</a:t>
            </a:r>
            <a:r>
              <a:rPr lang="en-US" i="1" dirty="0" smtClean="0"/>
              <a:t> ::= expr</a:t>
            </a:r>
            <a:r>
              <a:rPr lang="en-US" i="1" baseline="-25000" dirty="0" smtClean="0"/>
              <a:t>1</a:t>
            </a:r>
            <a:r>
              <a:rPr lang="en-US" i="1" dirty="0" smtClean="0"/>
              <a:t>  </a:t>
            </a:r>
            <a:r>
              <a:rPr lang="en-US" b="1" dirty="0" smtClean="0">
                <a:solidFill>
                  <a:srgbClr val="0066FF"/>
                </a:solidFill>
              </a:rPr>
              <a:t>*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i="1" baseline="-25000" dirty="0" smtClean="0"/>
              <a:t>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baseline="-25000" dirty="0" smtClean="0"/>
              <a:t>	  </a:t>
            </a:r>
            <a:r>
              <a:rPr lang="en-US" dirty="0" smtClean="0">
                <a:cs typeface="Arial" charset="0"/>
              </a:rPr>
              <a:t>►</a:t>
            </a:r>
            <a:r>
              <a:rPr lang="en-US" sz="2400" dirty="0" smtClean="0">
                <a:cs typeface="Arial" charset="0"/>
              </a:rPr>
              <a:t>expr</a:t>
            </a:r>
            <a:r>
              <a:rPr lang="en-US" sz="2400" baseline="-25000" dirty="0" smtClean="0">
                <a:cs typeface="Arial" charset="0"/>
              </a:rPr>
              <a:t>0</a:t>
            </a:r>
            <a:r>
              <a:rPr lang="en-US" sz="2400" dirty="0" smtClean="0">
                <a:cs typeface="Arial" charset="0"/>
              </a:rPr>
              <a:t>.val := </a:t>
            </a:r>
            <a:r>
              <a:rPr lang="en-US" sz="2400" i="1" dirty="0" smtClean="0"/>
              <a:t>expr</a:t>
            </a:r>
            <a:r>
              <a:rPr lang="en-US" sz="2400" i="1" baseline="-25000" dirty="0" smtClean="0"/>
              <a:t>1</a:t>
            </a:r>
            <a:r>
              <a:rPr lang="en-US" sz="2400" dirty="0" smtClean="0">
                <a:cs typeface="Arial" charset="0"/>
              </a:rPr>
              <a:t>.val</a:t>
            </a:r>
            <a:r>
              <a:rPr lang="en-US" sz="2400" i="1" dirty="0" smtClean="0"/>
              <a:t> </a:t>
            </a:r>
            <a:r>
              <a:rPr lang="en-US" sz="2400" dirty="0" smtClean="0"/>
              <a:t>* </a:t>
            </a:r>
            <a:r>
              <a:rPr lang="en-US" sz="2400" i="1" dirty="0" smtClean="0"/>
              <a:t>expr</a:t>
            </a:r>
            <a:r>
              <a:rPr lang="en-US" sz="2400" i="1" baseline="-25000" dirty="0" smtClean="0"/>
              <a:t>2</a:t>
            </a:r>
            <a:r>
              <a:rPr lang="en-US" sz="2400" dirty="0" smtClean="0">
                <a:cs typeface="Arial" charset="0"/>
              </a:rPr>
              <a:t>.val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dirty="0" smtClean="0"/>
              <a:t>epxr</a:t>
            </a:r>
            <a:r>
              <a:rPr lang="en-US" i="1" baseline="-25000" dirty="0" smtClean="0"/>
              <a:t>0</a:t>
            </a:r>
            <a:r>
              <a:rPr lang="en-US" i="1" dirty="0" smtClean="0"/>
              <a:t> ::= expr</a:t>
            </a:r>
            <a:r>
              <a:rPr lang="en-US" i="1" baseline="-25000" dirty="0" smtClean="0"/>
              <a:t>1</a:t>
            </a:r>
            <a:r>
              <a:rPr lang="en-US" i="1" dirty="0" smtClean="0"/>
              <a:t>  </a:t>
            </a:r>
            <a:r>
              <a:rPr lang="en-US" b="1" dirty="0" smtClean="0">
                <a:solidFill>
                  <a:srgbClr val="0066FF"/>
                </a:solidFill>
              </a:rPr>
              <a:t>/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  <a:r>
              <a:rPr lang="en-US" i="1" baseline="-25000" dirty="0" smtClean="0"/>
              <a:t>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i="1" baseline="-25000" dirty="0" smtClean="0"/>
              <a:t>	  </a:t>
            </a:r>
            <a:r>
              <a:rPr lang="en-US" dirty="0" smtClean="0">
                <a:cs typeface="Arial" charset="0"/>
              </a:rPr>
              <a:t>►</a:t>
            </a:r>
            <a:r>
              <a:rPr lang="en-US" sz="2400" dirty="0" smtClean="0">
                <a:cs typeface="Arial" charset="0"/>
              </a:rPr>
              <a:t>expr</a:t>
            </a:r>
            <a:r>
              <a:rPr lang="en-US" sz="2400" baseline="-25000" dirty="0" smtClean="0">
                <a:cs typeface="Arial" charset="0"/>
              </a:rPr>
              <a:t>0</a:t>
            </a:r>
            <a:r>
              <a:rPr lang="en-US" sz="2400" dirty="0" smtClean="0">
                <a:cs typeface="Arial" charset="0"/>
              </a:rPr>
              <a:t>.val := </a:t>
            </a:r>
            <a:r>
              <a:rPr lang="en-US" sz="2400" i="1" dirty="0" smtClean="0"/>
              <a:t>expr</a:t>
            </a:r>
            <a:r>
              <a:rPr lang="en-US" sz="2400" i="1" baseline="-25000" dirty="0" smtClean="0"/>
              <a:t>1</a:t>
            </a:r>
            <a:r>
              <a:rPr lang="en-US" sz="2400" dirty="0" smtClean="0">
                <a:cs typeface="Arial" charset="0"/>
              </a:rPr>
              <a:t>.val</a:t>
            </a:r>
            <a:r>
              <a:rPr lang="en-US" sz="2400" i="1" dirty="0" smtClean="0"/>
              <a:t> </a:t>
            </a:r>
            <a:r>
              <a:rPr lang="en-US" sz="2400" dirty="0" smtClean="0"/>
              <a:t>/ </a:t>
            </a:r>
            <a:r>
              <a:rPr lang="en-US" sz="2400" i="1" dirty="0" smtClean="0"/>
              <a:t>expr</a:t>
            </a:r>
            <a:r>
              <a:rPr lang="en-US" sz="2400" i="1" baseline="-25000" dirty="0" smtClean="0"/>
              <a:t>2</a:t>
            </a:r>
            <a:r>
              <a:rPr lang="en-US" sz="2400" dirty="0" smtClean="0">
                <a:cs typeface="Arial" charset="0"/>
              </a:rPr>
              <a:t>.val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02C0C-6854-478B-905E-5C15F3D6C1EC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Attribute grammar for expression evaluation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1" eaLnBrk="1" hangingPunct="1"/>
            <a:r>
              <a:rPr lang="en-US" sz="3200" i="1" smtClean="0"/>
              <a:t>expr</a:t>
            </a:r>
            <a:r>
              <a:rPr lang="en-US" sz="3200" smtClean="0"/>
              <a:t> have attribute val</a:t>
            </a:r>
          </a:p>
          <a:p>
            <a:pPr lvl="1" eaLnBrk="1" hangingPunct="1"/>
            <a:r>
              <a:rPr lang="en-US" sz="3200" smtClean="0"/>
              <a:t>Add a field for the attribute to the Expr class</a:t>
            </a:r>
          </a:p>
          <a:p>
            <a:pPr lvl="1" eaLnBrk="1" hangingPunct="1"/>
            <a:endParaRPr lang="en-US" sz="3200" smtClean="0"/>
          </a:p>
          <a:p>
            <a:pPr lvl="1" eaLnBrk="1" hangingPunct="1">
              <a:buFontTx/>
              <a:buNone/>
            </a:pPr>
            <a:r>
              <a:rPr lang="en-US" sz="3200" smtClean="0"/>
              <a:t>class Expr extends AST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{   public Integer </a:t>
            </a:r>
            <a:r>
              <a:rPr lang="en-US" sz="3200" smtClean="0">
                <a:solidFill>
                  <a:srgbClr val="FF5050"/>
                </a:solidFill>
              </a:rPr>
              <a:t>val;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}</a:t>
            </a:r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lvl="1" eaLnBrk="1" hangingPunct="1">
              <a:buFontTx/>
              <a:buNone/>
            </a:pPr>
            <a:r>
              <a:rPr lang="en-US" sz="3200" smtClean="0"/>
              <a:t>The val field is inherited by IntLitExpr and BinaryOpExpr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97192-D8A1-4786-9F70-A6CE673A3E25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7086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Recall the concrete </a:t>
            </a:r>
            <a:r>
              <a:rPr lang="en-US" dirty="0" err="1" smtClean="0"/>
              <a:t>expr</a:t>
            </a:r>
            <a:r>
              <a:rPr lang="en-US" dirty="0" smtClean="0"/>
              <a:t> classes 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BinaryOpExp</a:t>
            </a:r>
            <a:r>
              <a:rPr lang="en-US" sz="2800" dirty="0" smtClean="0"/>
              <a:t> extends </a:t>
            </a:r>
            <a:r>
              <a:rPr lang="en-US" sz="2800" dirty="0" err="1" smtClean="0"/>
              <a:t>Expr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{   public final  </a:t>
            </a:r>
            <a:r>
              <a:rPr lang="en-US" sz="2800" dirty="0" err="1" smtClean="0"/>
              <a:t>Expr</a:t>
            </a:r>
            <a:r>
              <a:rPr lang="en-US" sz="2800" dirty="0" smtClean="0"/>
              <a:t> e0;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public final Token 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 public final </a:t>
            </a:r>
            <a:r>
              <a:rPr lang="en-US" sz="2800" dirty="0" err="1" smtClean="0"/>
              <a:t>Expr</a:t>
            </a:r>
            <a:r>
              <a:rPr lang="en-US" sz="2800" dirty="0" smtClean="0"/>
              <a:t> e1;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    </a:t>
            </a:r>
            <a:r>
              <a:rPr lang="en-US" sz="2800" dirty="0" smtClean="0">
                <a:solidFill>
                  <a:srgbClr val="FF5050"/>
                </a:solidFill>
              </a:rPr>
              <a:t>public Object visit(</a:t>
            </a:r>
            <a:r>
              <a:rPr lang="en-US" sz="2800" dirty="0" err="1" smtClean="0">
                <a:solidFill>
                  <a:srgbClr val="FF5050"/>
                </a:solidFill>
              </a:rPr>
              <a:t>ASTVisitor</a:t>
            </a:r>
            <a:r>
              <a:rPr lang="en-US" sz="2800" dirty="0" smtClean="0">
                <a:solidFill>
                  <a:srgbClr val="FF5050"/>
                </a:solidFill>
              </a:rPr>
              <a:t> v, Object </a:t>
            </a:r>
            <a:r>
              <a:rPr lang="en-US" sz="2800" dirty="0" err="1" smtClean="0">
                <a:solidFill>
                  <a:srgbClr val="FF5050"/>
                </a:solidFill>
              </a:rPr>
              <a:t>arg</a:t>
            </a:r>
            <a:r>
              <a:rPr lang="en-US" sz="2800" dirty="0" smtClean="0">
                <a:solidFill>
                  <a:srgbClr val="FF505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FF5050"/>
                </a:solidFill>
              </a:rPr>
              <a:t>    {   return </a:t>
            </a:r>
            <a:r>
              <a:rPr lang="en-US" sz="2800" dirty="0" err="1" smtClean="0">
                <a:solidFill>
                  <a:srgbClr val="FF5050"/>
                </a:solidFill>
              </a:rPr>
              <a:t>v.visitBinaryOpExpr</a:t>
            </a:r>
            <a:r>
              <a:rPr lang="en-US" sz="2800" dirty="0" smtClean="0">
                <a:solidFill>
                  <a:srgbClr val="FF5050"/>
                </a:solidFill>
              </a:rPr>
              <a:t>(this, </a:t>
            </a:r>
            <a:r>
              <a:rPr lang="en-US" sz="2800" dirty="0" err="1" smtClean="0">
                <a:solidFill>
                  <a:srgbClr val="FF5050"/>
                </a:solidFill>
              </a:rPr>
              <a:t>arg</a:t>
            </a:r>
            <a:r>
              <a:rPr lang="en-US" sz="2800" dirty="0" smtClean="0">
                <a:solidFill>
                  <a:srgbClr val="FF5050"/>
                </a:solidFill>
              </a:rPr>
              <a:t>);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class </a:t>
            </a:r>
            <a:r>
              <a:rPr lang="en-US" sz="2800" dirty="0" err="1" smtClean="0"/>
              <a:t>IntLitExpr</a:t>
            </a:r>
            <a:r>
              <a:rPr lang="en-US" sz="2800" dirty="0" smtClean="0"/>
              <a:t> extends </a:t>
            </a:r>
            <a:r>
              <a:rPr lang="en-US" sz="2800" dirty="0" err="1" smtClean="0"/>
              <a:t>Expr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{  public final Token literal;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5050"/>
                </a:solidFill>
              </a:rPr>
              <a:t>public Object visit(</a:t>
            </a:r>
            <a:r>
              <a:rPr lang="en-US" sz="2800" dirty="0" err="1" smtClean="0">
                <a:solidFill>
                  <a:srgbClr val="FF5050"/>
                </a:solidFill>
              </a:rPr>
              <a:t>ASTVisitor</a:t>
            </a:r>
            <a:r>
              <a:rPr lang="en-US" sz="2800" dirty="0" smtClean="0">
                <a:solidFill>
                  <a:srgbClr val="FF5050"/>
                </a:solidFill>
              </a:rPr>
              <a:t> v, Object </a:t>
            </a:r>
            <a:r>
              <a:rPr lang="en-US" sz="2800" dirty="0" err="1" smtClean="0">
                <a:solidFill>
                  <a:srgbClr val="FF5050"/>
                </a:solidFill>
              </a:rPr>
              <a:t>arg</a:t>
            </a:r>
            <a:r>
              <a:rPr lang="en-US" sz="2800" dirty="0" smtClean="0">
                <a:solidFill>
                  <a:srgbClr val="FF505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solidFill>
                  <a:srgbClr val="FF5050"/>
                </a:solidFill>
              </a:rPr>
              <a:t>   { return </a:t>
            </a:r>
            <a:r>
              <a:rPr lang="en-US" sz="2800" dirty="0" err="1" smtClean="0">
                <a:solidFill>
                  <a:srgbClr val="FF5050"/>
                </a:solidFill>
              </a:rPr>
              <a:t>v.vistIntLitExpr</a:t>
            </a:r>
            <a:r>
              <a:rPr lang="en-US" sz="2800" dirty="0" smtClean="0">
                <a:solidFill>
                  <a:srgbClr val="FF5050"/>
                </a:solidFill>
              </a:rPr>
              <a:t>(this, </a:t>
            </a:r>
            <a:r>
              <a:rPr lang="en-US" sz="2800" dirty="0" err="1" smtClean="0">
                <a:solidFill>
                  <a:srgbClr val="FF5050"/>
                </a:solidFill>
              </a:rPr>
              <a:t>arg</a:t>
            </a:r>
            <a:r>
              <a:rPr lang="en-US" sz="2800" dirty="0" smtClean="0">
                <a:solidFill>
                  <a:srgbClr val="FF5050"/>
                </a:solidFill>
              </a:rPr>
              <a:t>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D1F1F-9465-4A0B-BE1D-B72780819015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ExprEvalVisitor</a:t>
            </a:r>
            <a:r>
              <a:rPr lang="en-US" dirty="0" smtClean="0"/>
              <a:t> implements </a:t>
            </a:r>
            <a:r>
              <a:rPr lang="en-US" dirty="0" err="1" smtClean="0"/>
              <a:t>ASTVisitor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{  public Object </a:t>
            </a:r>
            <a:r>
              <a:rPr lang="en-US" dirty="0" err="1" smtClean="0"/>
              <a:t>visitIntLitExpr</a:t>
            </a:r>
            <a:r>
              <a:rPr lang="en-US" dirty="0" smtClean="0"/>
              <a:t>(</a:t>
            </a:r>
            <a:r>
              <a:rPr lang="en-US" dirty="0" err="1" smtClean="0"/>
              <a:t>IntLitExpr</a:t>
            </a:r>
            <a:r>
              <a:rPr lang="en-US" dirty="0" smtClean="0"/>
              <a:t> e, Object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{  </a:t>
            </a:r>
            <a:r>
              <a:rPr lang="en-US" dirty="0" err="1" smtClean="0"/>
              <a:t>e.val</a:t>
            </a:r>
            <a:r>
              <a:rPr lang="en-US" dirty="0" smtClean="0"/>
              <a:t> = </a:t>
            </a:r>
            <a:r>
              <a:rPr lang="en-US" dirty="0" err="1" smtClean="0"/>
              <a:t>e.literal.val</a:t>
            </a:r>
            <a:r>
              <a:rPr lang="en-US" dirty="0" smtClean="0"/>
              <a:t>;  </a:t>
            </a:r>
            <a:r>
              <a:rPr lang="en-US" dirty="0" smtClean="0">
                <a:solidFill>
                  <a:schemeClr val="accent1"/>
                </a:solidFill>
              </a:rPr>
              <a:t>//decorate node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return </a:t>
            </a:r>
            <a:r>
              <a:rPr lang="en-US" dirty="0" err="1" smtClean="0"/>
              <a:t>e.val</a:t>
            </a:r>
            <a:r>
              <a:rPr lang="en-US" dirty="0" smtClean="0"/>
              <a:t>; 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accent1"/>
                </a:solidFill>
              </a:rPr>
              <a:t>//pass synthesized attribute to parent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163ED-428C-494D-BDA5-A827922F8ED0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Implement Visitor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</a:t>
            </a:r>
            <a:r>
              <a:rPr lang="en-US" sz="2400" smtClean="0"/>
              <a:t>public Object visitBinaryOpExpr(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   BinaryOpExpr e, Object arg)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{    int val0;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int val1 = (Integer) e.e0.visit(this,null);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int val2 = (Integer) e.e1.visit(this,null);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switch( e.op.Kind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{  case PLUS: val0 = val1 + val2;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case MINUS: val0 = val1 – val2;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case TIMES: val0 = val1 * val2;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   case DIV: val0 = val1 / val2: break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e.val = new Integer(val0);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    return e.val;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9A018-B028-4F8B-A9E9-4EEE661A926F}" type="slidenum">
              <a:rPr lang="en-US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eaLnBrk="1" hangingPunct="1"/>
            <a:r>
              <a:rPr lang="en-US" smtClean="0"/>
              <a:t>Static analysis </a:t>
            </a:r>
          </a:p>
          <a:p>
            <a:pPr lvl="1" eaLnBrk="1" hangingPunct="1"/>
            <a:r>
              <a:rPr lang="en-US" smtClean="0"/>
              <a:t>Constraints</a:t>
            </a:r>
          </a:p>
          <a:p>
            <a:pPr lvl="2" eaLnBrk="1" hangingPunct="1"/>
            <a:r>
              <a:rPr lang="en-US" smtClean="0"/>
              <a:t>can described in terms of </a:t>
            </a:r>
            <a:r>
              <a:rPr lang="en-US" smtClean="0">
                <a:solidFill>
                  <a:srgbClr val="0066FF"/>
                </a:solidFill>
              </a:rPr>
              <a:t>annotation</a:t>
            </a:r>
            <a:r>
              <a:rPr lang="en-US" smtClean="0"/>
              <a:t> or </a:t>
            </a:r>
            <a:r>
              <a:rPr lang="en-US" smtClean="0">
                <a:solidFill>
                  <a:srgbClr val="0066FF"/>
                </a:solidFill>
              </a:rPr>
              <a:t>decoration of a syntax tree.  </a:t>
            </a:r>
          </a:p>
          <a:p>
            <a:pPr lvl="2" eaLnBrk="1" hangingPunct="1"/>
            <a:r>
              <a:rPr lang="en-US" smtClean="0"/>
              <a:t>Annotations are known as </a:t>
            </a:r>
            <a:r>
              <a:rPr lang="en-US" smtClean="0">
                <a:solidFill>
                  <a:srgbClr val="0066FF"/>
                </a:solidFill>
              </a:rPr>
              <a:t>attributes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Static analysis is </a:t>
            </a:r>
            <a:r>
              <a:rPr lang="en-US" smtClean="0">
                <a:solidFill>
                  <a:srgbClr val="0066FF"/>
                </a:solidFill>
              </a:rPr>
              <a:t>precise</a:t>
            </a:r>
            <a:r>
              <a:rPr lang="en-US" smtClean="0"/>
              <a:t> if the compiler can determine whether a given program follows the rules.   </a:t>
            </a:r>
          </a:p>
          <a:p>
            <a:pPr lvl="2" eaLnBrk="1" hangingPunct="1"/>
            <a:r>
              <a:rPr lang="en-US" smtClean="0"/>
              <a:t>Example:  in some languages, type checking is static and precise. In others it is not, and some type checking  must be done at runtime.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560AA-4EA6-4EFB-BA43-46099F73B597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//Create a parser instance (pass an appropriate Reader)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Parser </a:t>
            </a:r>
            <a:r>
              <a:rPr lang="en-US" sz="2400" dirty="0" err="1" smtClean="0"/>
              <a:t>parser</a:t>
            </a:r>
            <a:r>
              <a:rPr lang="en-US" sz="2400" dirty="0" smtClean="0"/>
              <a:t> = new Parser(r);  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//Call the Parser’s parser method returns an AST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AST </a:t>
            </a:r>
            <a:r>
              <a:rPr lang="en-US" sz="2400" dirty="0" err="1" smtClean="0"/>
              <a:t>ast</a:t>
            </a:r>
            <a:r>
              <a:rPr lang="en-US" sz="2400" dirty="0" smtClean="0"/>
              <a:t> = </a:t>
            </a:r>
            <a:r>
              <a:rPr lang="en-US" sz="2400" dirty="0" err="1" smtClean="0"/>
              <a:t>parser.parse</a:t>
            </a:r>
            <a:r>
              <a:rPr lang="en-US" sz="2400" dirty="0" smtClean="0"/>
              <a:t>();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//Create an instance of a visitor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ExprEvalVisitor</a:t>
            </a:r>
            <a:r>
              <a:rPr lang="en-US" sz="2400" dirty="0" smtClean="0"/>
              <a:t> v = new </a:t>
            </a:r>
            <a:r>
              <a:rPr lang="en-US" sz="2400" dirty="0" err="1" smtClean="0"/>
              <a:t>ExprEvalVisitor</a:t>
            </a:r>
            <a:r>
              <a:rPr lang="en-US" sz="2400" dirty="0" smtClean="0"/>
              <a:t>();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//call the visit method of the </a:t>
            </a:r>
            <a:r>
              <a:rPr lang="en-US" sz="2400" dirty="0" err="1" smtClean="0">
                <a:solidFill>
                  <a:schemeClr val="accent1"/>
                </a:solidFill>
              </a:rPr>
              <a:t>ast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400" dirty="0" smtClean="0"/>
              <a:t>   Integer value = (Integer)</a:t>
            </a:r>
            <a:r>
              <a:rPr lang="en-US" sz="2400" dirty="0" err="1" smtClean="0"/>
              <a:t>ast.visit</a:t>
            </a:r>
            <a:r>
              <a:rPr lang="en-US" sz="2400" dirty="0" smtClean="0"/>
              <a:t>(v, null);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EE5C3-8537-43AE-9A9A-548BE7EB267D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To read and compute the value of an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In the compiler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//Create a parser instance (pass an appropriate Reader)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Parser </a:t>
            </a:r>
            <a:r>
              <a:rPr lang="en-US" sz="2400" dirty="0" err="1" smtClean="0"/>
              <a:t>parser</a:t>
            </a:r>
            <a:r>
              <a:rPr lang="en-US" sz="2400" dirty="0" smtClean="0"/>
              <a:t> = new Parser(r);  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//Call the Parser’s parser method returns an AST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AST </a:t>
            </a:r>
            <a:r>
              <a:rPr lang="en-US" sz="2400" dirty="0" err="1" smtClean="0"/>
              <a:t>ast</a:t>
            </a:r>
            <a:r>
              <a:rPr lang="en-US" sz="2400" dirty="0" smtClean="0"/>
              <a:t> = </a:t>
            </a:r>
            <a:r>
              <a:rPr lang="en-US" sz="2400" dirty="0" err="1" smtClean="0"/>
              <a:t>parser.parse</a:t>
            </a:r>
            <a:r>
              <a:rPr lang="en-US" sz="2400" dirty="0" smtClean="0"/>
              <a:t>();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//Create an instance of a visitor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ExprEvalVisitor</a:t>
            </a:r>
            <a:r>
              <a:rPr lang="en-US" sz="2400" dirty="0" smtClean="0"/>
              <a:t> v = new </a:t>
            </a:r>
            <a:r>
              <a:rPr lang="en-US" sz="2400" dirty="0" err="1" smtClean="0"/>
              <a:t>ExprEvalVisitor</a:t>
            </a:r>
            <a:r>
              <a:rPr lang="en-US" sz="2400" dirty="0" smtClean="0"/>
              <a:t>();</a:t>
            </a:r>
          </a:p>
          <a:p>
            <a:pPr lvl="1" eaLnBrk="1" hangingPunct="1">
              <a:buFontTx/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//call the visit method of the </a:t>
            </a:r>
            <a:r>
              <a:rPr lang="en-US" sz="2400" dirty="0" err="1" smtClean="0"/>
              <a:t>ast</a:t>
            </a: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2400" dirty="0" smtClean="0"/>
              <a:t>   Integer value = (Integer)</a:t>
            </a:r>
            <a:r>
              <a:rPr lang="en-US" sz="2400" dirty="0" err="1" smtClean="0"/>
              <a:t>ast.visit</a:t>
            </a:r>
            <a:r>
              <a:rPr lang="en-US" sz="2400" dirty="0" smtClean="0"/>
              <a:t>(v, null);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6CED2-8434-4341-B9A7-1DF76C116090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To read and compute the value of an expression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724400" y="3657600"/>
            <a:ext cx="4419600" cy="2819400"/>
          </a:xfrm>
          <a:prstGeom prst="cloudCallout">
            <a:avLst>
              <a:gd name="adj1" fmla="val -41417"/>
              <a:gd name="adj2" fmla="val -12578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Of course expressions  can be evaluated with a simpler program.  Consider this as  a toy example of how to </a:t>
            </a:r>
            <a:r>
              <a:rPr lang="en-US" dirty="0" smtClean="0"/>
              <a:t>use the visitor pattern on an 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Wide variation in semantic rules between programming languages</a:t>
            </a:r>
          </a:p>
          <a:p>
            <a:pPr eaLnBrk="1" hangingPunct="1"/>
            <a:r>
              <a:rPr lang="en-US" sz="2400" smtClean="0"/>
              <a:t>Wide variation in what must be checked dynamically</a:t>
            </a:r>
          </a:p>
          <a:p>
            <a:pPr lvl="1" eaLnBrk="1" hangingPunct="1"/>
            <a:r>
              <a:rPr lang="en-US" sz="2000" smtClean="0"/>
              <a:t>C  only checks what is done by hardware (divide by zero, etc.)</a:t>
            </a:r>
          </a:p>
          <a:p>
            <a:pPr lvl="1" eaLnBrk="1" hangingPunct="1"/>
            <a:r>
              <a:rPr lang="en-US" sz="2000" smtClean="0"/>
              <a:t>Java checks as much as possible to try to ensure that program can’t damage machine on which it runs.</a:t>
            </a:r>
          </a:p>
          <a:p>
            <a:pPr eaLnBrk="1" hangingPunct="1"/>
            <a:r>
              <a:rPr lang="en-US" sz="2400" smtClean="0"/>
              <a:t>Static analyzers enforce static rules and annotate the program with information needed to generate code for dynamic checks</a:t>
            </a:r>
            <a:endParaRPr lang="en-US" sz="2800" smtClean="0"/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6A3E6-A794-41F5-B967-5A596260961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 of semantic analyzer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19069</TotalTime>
  <Words>3504</Words>
  <Application>Microsoft Office PowerPoint</Application>
  <PresentationFormat>On-screen Show (4:3)</PresentationFormat>
  <Paragraphs>887</Paragraphs>
  <Slides>81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Concourse</vt:lpstr>
      <vt:lpstr>COP5556  Programming Language Principles</vt:lpstr>
      <vt:lpstr>Reading assignment</vt:lpstr>
      <vt:lpstr>PowerPoint Presentation</vt:lpstr>
      <vt:lpstr>Context constraints</vt:lpstr>
      <vt:lpstr>PowerPoint Presentation</vt:lpstr>
      <vt:lpstr>PowerPoint Presentation</vt:lpstr>
      <vt:lpstr>PowerPoint Presentation</vt:lpstr>
      <vt:lpstr>PowerPoint Presentation</vt:lpstr>
      <vt:lpstr>Role of semantic analyzer</vt:lpstr>
      <vt:lpstr>Attribute grammars </vt:lpstr>
      <vt:lpstr>PowerPoint Presentation</vt:lpstr>
      <vt:lpstr>PowerPoint Presentation</vt:lpstr>
      <vt:lpstr>PowerPoint Presentation</vt:lpstr>
      <vt:lpstr>PowerPoint Presentation</vt:lpstr>
      <vt:lpstr>Decorated parse trees</vt:lpstr>
      <vt:lpstr>Decorated parse trees</vt:lpstr>
      <vt:lpstr>Decorated parse trees</vt:lpstr>
      <vt:lpstr>Decorated parse trees</vt:lpstr>
      <vt:lpstr>Decorated parse trees</vt:lpstr>
      <vt:lpstr>Decorated parse trees</vt:lpstr>
      <vt:lpstr>EXAMPLE:  Fortran Hollerith literals</vt:lpstr>
      <vt:lpstr>CFG for Hollerith Literals</vt:lpstr>
      <vt:lpstr>Attribute Grammar for Hollerith literals</vt:lpstr>
      <vt:lpstr>Example 2HHI</vt:lpstr>
      <vt:lpstr>Example 2HHI</vt:lpstr>
      <vt:lpstr>Example 2HHI</vt:lpstr>
      <vt:lpstr>Example 2HHI</vt:lpstr>
      <vt:lpstr>Synthesized and Inherited Attributes</vt:lpstr>
      <vt:lpstr>Example 2HHI</vt:lpstr>
      <vt:lpstr>Inherited attributes</vt:lpstr>
      <vt:lpstr>Hollerith literals, a different AG</vt:lpstr>
      <vt:lpstr>Example 2HHI</vt:lpstr>
      <vt:lpstr>Example 2HHI</vt:lpstr>
      <vt:lpstr>Example 2HHI</vt:lpstr>
      <vt:lpstr>Example 2HHI</vt:lpstr>
      <vt:lpstr>Example 2HHI</vt:lpstr>
      <vt:lpstr>Example 2HHI</vt:lpstr>
      <vt:lpstr>PowerPoint Presentation</vt:lpstr>
      <vt:lpstr>Attribute flow</vt:lpstr>
      <vt:lpstr>Properties of Attribute Grammars</vt:lpstr>
      <vt:lpstr>Translation scheme</vt:lpstr>
      <vt:lpstr>Most obvious scheme</vt:lpstr>
      <vt:lpstr>Translation scheme for non-cyclic tree</vt:lpstr>
      <vt:lpstr>Translation scheme for non-cyclic tree</vt:lpstr>
      <vt:lpstr>Subclasses of AG that are useful in compilers</vt:lpstr>
      <vt:lpstr>S-attributed AG</vt:lpstr>
      <vt:lpstr>L-attributed AG</vt:lpstr>
      <vt:lpstr>Evaluating L-attributed AG</vt:lpstr>
      <vt:lpstr>PowerPoint Presentation</vt:lpstr>
      <vt:lpstr>PowerPoint Presentation</vt:lpstr>
      <vt:lpstr>Action routine</vt:lpstr>
      <vt:lpstr>Example  </vt:lpstr>
      <vt:lpstr>PowerPoint Presentation</vt:lpstr>
      <vt:lpstr>PowerPoint Presentation</vt:lpstr>
      <vt:lpstr>PowerPoint Presentation</vt:lpstr>
      <vt:lpstr>PowerPoint Presentation</vt:lpstr>
      <vt:lpstr>Constructing an abstract syntax tree</vt:lpstr>
      <vt:lpstr>  </vt:lpstr>
      <vt:lpstr>PowerPoint Presentation</vt:lpstr>
      <vt:lpstr>PowerPoint Presentation</vt:lpstr>
      <vt:lpstr>OO implementation of an abstract syntax tree</vt:lpstr>
      <vt:lpstr>PowerPoint Presentation</vt:lpstr>
      <vt:lpstr>PowerPoint Presentation</vt:lpstr>
      <vt:lpstr>PowerPoint Presentation</vt:lpstr>
      <vt:lpstr>modifications to factor method</vt:lpstr>
      <vt:lpstr>PowerPoint Presentation</vt:lpstr>
      <vt:lpstr>Modifications to expr</vt:lpstr>
      <vt:lpstr>PowerPoint Presentation</vt:lpstr>
      <vt:lpstr>Visitor Pattern</vt:lpstr>
      <vt:lpstr>How to implement a data structure to allow the Visitor pattern</vt:lpstr>
      <vt:lpstr>PowerPoint Presentation</vt:lpstr>
      <vt:lpstr>PowerPoint Presentation</vt:lpstr>
      <vt:lpstr> </vt:lpstr>
      <vt:lpstr>PowerPoint Presentation</vt:lpstr>
      <vt:lpstr>Attribute grammar for expression evaluation</vt:lpstr>
      <vt:lpstr>PowerPoint Presentation</vt:lpstr>
      <vt:lpstr> </vt:lpstr>
      <vt:lpstr>Implement Visitor</vt:lpstr>
      <vt:lpstr>PowerPoint Presentation</vt:lpstr>
      <vt:lpstr>To read and compute the value of an expression</vt:lpstr>
      <vt:lpstr>To read and compute the value of an expression</vt:lpstr>
    </vt:vector>
  </TitlesOfParts>
  <Company>UNIV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CISE DEPT</dc:creator>
  <cp:lastModifiedBy>Beverly Sanders</cp:lastModifiedBy>
  <cp:revision>59</cp:revision>
  <dcterms:created xsi:type="dcterms:W3CDTF">2006-09-05T16:54:14Z</dcterms:created>
  <dcterms:modified xsi:type="dcterms:W3CDTF">2017-02-01T15:14:30Z</dcterms:modified>
</cp:coreProperties>
</file>