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handoutMasterIdLst>
    <p:handoutMasterId r:id="rId125"/>
  </p:handoutMasterIdLst>
  <p:sldIdLst>
    <p:sldId id="487" r:id="rId2"/>
    <p:sldId id="510" r:id="rId3"/>
    <p:sldId id="488" r:id="rId4"/>
    <p:sldId id="438" r:id="rId5"/>
    <p:sldId id="345" r:id="rId6"/>
    <p:sldId id="346" r:id="rId7"/>
    <p:sldId id="347" r:id="rId8"/>
    <p:sldId id="348" r:id="rId9"/>
    <p:sldId id="349" r:id="rId10"/>
    <p:sldId id="350" r:id="rId11"/>
    <p:sldId id="351" r:id="rId12"/>
    <p:sldId id="352" r:id="rId13"/>
    <p:sldId id="353" r:id="rId14"/>
    <p:sldId id="511" r:id="rId15"/>
    <p:sldId id="354" r:id="rId16"/>
    <p:sldId id="489"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355" r:id="rId33"/>
    <p:sldId id="442" r:id="rId34"/>
    <p:sldId id="370" r:id="rId35"/>
    <p:sldId id="444" r:id="rId36"/>
    <p:sldId id="445" r:id="rId37"/>
    <p:sldId id="439" r:id="rId38"/>
    <p:sldId id="446" r:id="rId39"/>
    <p:sldId id="447" r:id="rId40"/>
    <p:sldId id="448" r:id="rId41"/>
    <p:sldId id="372" r:id="rId42"/>
    <p:sldId id="449" r:id="rId43"/>
    <p:sldId id="450" r:id="rId44"/>
    <p:sldId id="373" r:id="rId45"/>
    <p:sldId id="374" r:id="rId46"/>
    <p:sldId id="375" r:id="rId47"/>
    <p:sldId id="376" r:id="rId48"/>
    <p:sldId id="451" r:id="rId49"/>
    <p:sldId id="452" r:id="rId50"/>
    <p:sldId id="453" r:id="rId51"/>
    <p:sldId id="486" r:id="rId52"/>
    <p:sldId id="454" r:id="rId53"/>
    <p:sldId id="455" r:id="rId54"/>
    <p:sldId id="456" r:id="rId55"/>
    <p:sldId id="457" r:id="rId56"/>
    <p:sldId id="458" r:id="rId57"/>
    <p:sldId id="459" r:id="rId58"/>
    <p:sldId id="467" r:id="rId59"/>
    <p:sldId id="460" r:id="rId60"/>
    <p:sldId id="461" r:id="rId61"/>
    <p:sldId id="462" r:id="rId62"/>
    <p:sldId id="463" r:id="rId63"/>
    <p:sldId id="464" r:id="rId64"/>
    <p:sldId id="465" r:id="rId65"/>
    <p:sldId id="466" r:id="rId66"/>
    <p:sldId id="470" r:id="rId67"/>
    <p:sldId id="471" r:id="rId68"/>
    <p:sldId id="472" r:id="rId69"/>
    <p:sldId id="473" r:id="rId70"/>
    <p:sldId id="474" r:id="rId71"/>
    <p:sldId id="475" r:id="rId72"/>
    <p:sldId id="378" r:id="rId73"/>
    <p:sldId id="379" r:id="rId74"/>
    <p:sldId id="440" r:id="rId75"/>
    <p:sldId id="380" r:id="rId76"/>
    <p:sldId id="485" r:id="rId77"/>
    <p:sldId id="441" r:id="rId78"/>
    <p:sldId id="381" r:id="rId79"/>
    <p:sldId id="382" r:id="rId80"/>
    <p:sldId id="383" r:id="rId81"/>
    <p:sldId id="384" r:id="rId82"/>
    <p:sldId id="385" r:id="rId83"/>
    <p:sldId id="386" r:id="rId84"/>
    <p:sldId id="387" r:id="rId85"/>
    <p:sldId id="388" r:id="rId86"/>
    <p:sldId id="389" r:id="rId87"/>
    <p:sldId id="390" r:id="rId88"/>
    <p:sldId id="391" r:id="rId89"/>
    <p:sldId id="392" r:id="rId90"/>
    <p:sldId id="393" r:id="rId91"/>
    <p:sldId id="394" r:id="rId92"/>
    <p:sldId id="395" r:id="rId93"/>
    <p:sldId id="396" r:id="rId94"/>
    <p:sldId id="397" r:id="rId95"/>
    <p:sldId id="478" r:id="rId96"/>
    <p:sldId id="398" r:id="rId97"/>
    <p:sldId id="400" r:id="rId98"/>
    <p:sldId id="477" r:id="rId99"/>
    <p:sldId id="401" r:id="rId100"/>
    <p:sldId id="402" r:id="rId101"/>
    <p:sldId id="403" r:id="rId102"/>
    <p:sldId id="404" r:id="rId103"/>
    <p:sldId id="405" r:id="rId104"/>
    <p:sldId id="406" r:id="rId105"/>
    <p:sldId id="407" r:id="rId106"/>
    <p:sldId id="479" r:id="rId107"/>
    <p:sldId id="481" r:id="rId108"/>
    <p:sldId id="483" r:id="rId109"/>
    <p:sldId id="484" r:id="rId110"/>
    <p:sldId id="482" r:id="rId111"/>
    <p:sldId id="408" r:id="rId112"/>
    <p:sldId id="409" r:id="rId113"/>
    <p:sldId id="410" r:id="rId114"/>
    <p:sldId id="411" r:id="rId115"/>
    <p:sldId id="412" r:id="rId116"/>
    <p:sldId id="413" r:id="rId117"/>
    <p:sldId id="415" r:id="rId118"/>
    <p:sldId id="476" r:id="rId119"/>
    <p:sldId id="414" r:id="rId120"/>
    <p:sldId id="416" r:id="rId121"/>
    <p:sldId id="417" r:id="rId122"/>
    <p:sldId id="418" r:id="rId123"/>
  </p:sldIdLst>
  <p:sldSz cx="9144000" cy="6858000" type="screen4x3"/>
  <p:notesSz cx="9220200" cy="69469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F00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2" autoAdjust="0"/>
    <p:restoredTop sz="86379" autoAdjust="0"/>
  </p:normalViewPr>
  <p:slideViewPr>
    <p:cSldViewPr>
      <p:cViewPr>
        <p:scale>
          <a:sx n="72" d="100"/>
          <a:sy n="72" d="100"/>
        </p:scale>
        <p:origin x="-1598" y="-187"/>
      </p:cViewPr>
      <p:guideLst>
        <p:guide orient="horz" pos="2160"/>
        <p:guide pos="2880"/>
      </p:guideLst>
    </p:cSldViewPr>
  </p:slideViewPr>
  <p:outlineViewPr>
    <p:cViewPr>
      <p:scale>
        <a:sx n="33" d="100"/>
        <a:sy n="33" d="100"/>
      </p:scale>
      <p:origin x="30" y="32724"/>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1" Type="http://schemas.openxmlformats.org/officeDocument/2006/relationships/slide" Target="slides/slide9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79875" name="Rectangle 3"/>
          <p:cNvSpPr>
            <a:spLocks noGrp="1" noChangeArrowheads="1"/>
          </p:cNvSpPr>
          <p:nvPr>
            <p:ph type="dt" sz="quarter" idx="1"/>
          </p:nvPr>
        </p:nvSpPr>
        <p:spPr bwMode="auto">
          <a:xfrm>
            <a:off x="5222875" y="0"/>
            <a:ext cx="3995738" cy="3460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79876" name="Rectangle 4"/>
          <p:cNvSpPr>
            <a:spLocks noGrp="1" noChangeArrowheads="1"/>
          </p:cNvSpPr>
          <p:nvPr>
            <p:ph type="ftr" sz="quarter" idx="2"/>
          </p:nvPr>
        </p:nvSpPr>
        <p:spPr bwMode="auto">
          <a:xfrm>
            <a:off x="0" y="6599238"/>
            <a:ext cx="3994150"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79877" name="Rectangle 5"/>
          <p:cNvSpPr>
            <a:spLocks noGrp="1" noChangeArrowheads="1"/>
          </p:cNvSpPr>
          <p:nvPr>
            <p:ph type="sldNum" sz="quarter" idx="3"/>
          </p:nvPr>
        </p:nvSpPr>
        <p:spPr bwMode="auto">
          <a:xfrm>
            <a:off x="5222875" y="6599238"/>
            <a:ext cx="3995738" cy="3460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a:defRPr sz="1200">
                <a:latin typeface="Arial" charset="0"/>
              </a:defRPr>
            </a:lvl1pPr>
          </a:lstStyle>
          <a:p>
            <a:pPr>
              <a:defRPr/>
            </a:pPr>
            <a:fld id="{2E0ABD5D-C646-428A-94B0-ADA1C33B667D}" type="slidenum">
              <a:rPr lang="en-US"/>
              <a:pPr>
                <a:defRPr/>
              </a:pPr>
              <a:t>‹#›</a:t>
            </a:fld>
            <a:endParaRPr lang="en-US"/>
          </a:p>
        </p:txBody>
      </p:sp>
    </p:spTree>
    <p:extLst>
      <p:ext uri="{BB962C8B-B14F-4D97-AF65-F5344CB8AC3E}">
        <p14:creationId xmlns:p14="http://schemas.microsoft.com/office/powerpoint/2010/main" val="306164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994150"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37219" name="Rectangle 3"/>
          <p:cNvSpPr>
            <a:spLocks noGrp="1" noChangeArrowheads="1"/>
          </p:cNvSpPr>
          <p:nvPr>
            <p:ph type="dt" idx="1"/>
          </p:nvPr>
        </p:nvSpPr>
        <p:spPr bwMode="auto">
          <a:xfrm>
            <a:off x="5222875" y="0"/>
            <a:ext cx="3995738" cy="34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07524" name="Rectangle 4"/>
          <p:cNvSpPr>
            <a:spLocks noGrp="1" noRot="1" noChangeAspect="1" noChangeArrowheads="1" noTextEdit="1"/>
          </p:cNvSpPr>
          <p:nvPr>
            <p:ph type="sldImg" idx="2"/>
          </p:nvPr>
        </p:nvSpPr>
        <p:spPr bwMode="auto">
          <a:xfrm>
            <a:off x="2873375" y="522288"/>
            <a:ext cx="3473450" cy="2605087"/>
          </a:xfrm>
          <a:prstGeom prst="rect">
            <a:avLst/>
          </a:prstGeom>
          <a:noFill/>
          <a:ln w="9525">
            <a:solidFill>
              <a:srgbClr val="000000"/>
            </a:solidFill>
            <a:miter lim="800000"/>
            <a:headEnd/>
            <a:tailEnd/>
          </a:ln>
        </p:spPr>
      </p:sp>
      <p:sp>
        <p:nvSpPr>
          <p:cNvPr id="137221" name="Rectangle 5"/>
          <p:cNvSpPr>
            <a:spLocks noGrp="1" noChangeArrowheads="1"/>
          </p:cNvSpPr>
          <p:nvPr>
            <p:ph type="body" sz="quarter" idx="3"/>
          </p:nvPr>
        </p:nvSpPr>
        <p:spPr bwMode="auto">
          <a:xfrm>
            <a:off x="922338" y="3300413"/>
            <a:ext cx="7375525" cy="3124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7222" name="Rectangle 6"/>
          <p:cNvSpPr>
            <a:spLocks noGrp="1" noChangeArrowheads="1"/>
          </p:cNvSpPr>
          <p:nvPr>
            <p:ph type="ftr" sz="quarter" idx="4"/>
          </p:nvPr>
        </p:nvSpPr>
        <p:spPr bwMode="auto">
          <a:xfrm>
            <a:off x="0" y="6599238"/>
            <a:ext cx="399415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37223" name="Rectangle 7"/>
          <p:cNvSpPr>
            <a:spLocks noGrp="1" noChangeArrowheads="1"/>
          </p:cNvSpPr>
          <p:nvPr>
            <p:ph type="sldNum" sz="quarter" idx="5"/>
          </p:nvPr>
        </p:nvSpPr>
        <p:spPr bwMode="auto">
          <a:xfrm>
            <a:off x="5222875" y="6599238"/>
            <a:ext cx="3995738"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75B0541-46DE-41AA-987A-9656A881C355}" type="slidenum">
              <a:rPr lang="en-US"/>
              <a:pPr>
                <a:defRPr/>
              </a:pPr>
              <a:t>‹#›</a:t>
            </a:fld>
            <a:endParaRPr lang="en-US"/>
          </a:p>
        </p:txBody>
      </p:sp>
    </p:spTree>
    <p:extLst>
      <p:ext uri="{BB962C8B-B14F-4D97-AF65-F5344CB8AC3E}">
        <p14:creationId xmlns:p14="http://schemas.microsoft.com/office/powerpoint/2010/main" val="975356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5B0541-46DE-41AA-987A-9656A881C355}" type="slidenum">
              <a:rPr lang="en-US" smtClean="0"/>
              <a:pPr>
                <a:defRPr/>
              </a:pPr>
              <a:t>5</a:t>
            </a:fld>
            <a:endParaRPr lang="en-US"/>
          </a:p>
        </p:txBody>
      </p:sp>
    </p:spTree>
    <p:extLst>
      <p:ext uri="{BB962C8B-B14F-4D97-AF65-F5344CB8AC3E}">
        <p14:creationId xmlns:p14="http://schemas.microsoft.com/office/powerpoint/2010/main" val="413246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75B0541-46DE-41AA-987A-9656A881C355}" type="slidenum">
              <a:rPr lang="en-US" smtClean="0"/>
              <a:pPr>
                <a:defRPr/>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BF0BE5C-B945-484C-8D17-C865DF6FCA56}" type="slidenum">
              <a:rPr lang="en-US" smtClean="0">
                <a:latin typeface="Arial" pitchFamily="34" charset="0"/>
              </a:rPr>
              <a:pPr/>
              <a:t>37</a:t>
            </a:fld>
            <a:endParaRPr lang="en-US" smtClean="0">
              <a:latin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latin typeface="Arial" pitchFamily="34" charset="0"/>
              </a:rPr>
              <a:t>r is a pointer to a huge_record object.  the const keyword prevents the record from being changed.</a:t>
            </a:r>
          </a:p>
          <a:p>
            <a:pPr eaLnBrk="1" hangingPunct="1"/>
            <a:r>
              <a:rPr lang="en-US" smtClean="0">
                <a:latin typeface="Arial" pitchFamily="34" charset="0"/>
              </a:rPr>
              <a:t>To prevent r itself from being changed, huge_record * const 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636722F-D2F2-4F06-9972-11F1CF1C5B7B}" type="slidenum">
              <a:rPr lang="en-US" smtClean="0">
                <a:latin typeface="Arial" pitchFamily="34" charset="0"/>
              </a:rPr>
              <a:pPr/>
              <a:t>42</a:t>
            </a:fld>
            <a:endParaRPr lang="en-US" smtClean="0">
              <a:latin typeface="Arial"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smtClean="0">
                <a:latin typeface="Arial" pitchFamily="34" charset="0"/>
              </a:rPr>
              <a:t>Jensen’s device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75F4A26-CF20-4AAB-86A3-B16C43DD90C3}" type="slidenum">
              <a:rPr lang="en-US" smtClean="0">
                <a:latin typeface="Arial" pitchFamily="34" charset="0"/>
              </a:rPr>
              <a:pPr/>
              <a:t>48</a:t>
            </a:fld>
            <a:endParaRPr lang="en-US" smtClean="0">
              <a:latin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smtClean="0">
                <a:latin typeface="Arial" pitchFamily="34" charset="0"/>
              </a:rPr>
              <a:t>parameter given a default value can be omitted.  Note there are both in parameters.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2AD430E9-A897-4BFE-8303-3578ABCCD09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A119620-728C-47EE-B3E8-EF6E663FFE8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E66E0B6-4B08-46C2-B265-7354B1BA7F5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7924FD1-AB25-4EEF-B775-31CC64CBE0CA}"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07EFBF2-AE86-45E6-A349-268A3BFAC1D5}"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8AC6F35-4779-400F-A60E-7AB9838D5E33}"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41EE457A-FFC9-4425-9E74-5340F462933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00E47880-A9A0-49C3-B146-FB5E54A85617}"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3318BA41-01DA-4DB8-9B59-CAC4F6CE0C8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D5D417-CBD8-4D24-AC66-074FB6D4FBA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9E571BDF-4477-489F-AA47-E4F1BF7421C4}"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1DDCFC-C126-451C-8225-67096DE4A79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800" dirty="0"/>
              <a:t>Subroutines and control abstraction</a:t>
            </a:r>
            <a:endParaRPr lang="en-US" dirty="0"/>
          </a:p>
        </p:txBody>
      </p:sp>
      <p:sp>
        <p:nvSpPr>
          <p:cNvPr id="4" name="Slide Number Placeholder 3"/>
          <p:cNvSpPr>
            <a:spLocks noGrp="1"/>
          </p:cNvSpPr>
          <p:nvPr>
            <p:ph type="sldNum" sz="quarter" idx="12"/>
          </p:nvPr>
        </p:nvSpPr>
        <p:spPr/>
        <p:txBody>
          <a:bodyPr/>
          <a:lstStyle/>
          <a:p>
            <a:pPr>
              <a:defRPr/>
            </a:pPr>
            <a:fld id="{2AD430E9-A897-4BFE-8303-3578ABCCD094}" type="slidenum">
              <a:rPr lang="en-US" smtClean="0"/>
              <a:pPr>
                <a:defRPr/>
              </a:pPr>
              <a:t>1</a:t>
            </a:fld>
            <a:endParaRPr lang="en-US"/>
          </a:p>
        </p:txBody>
      </p:sp>
      <p:sp>
        <p:nvSpPr>
          <p:cNvPr id="5" name="Rectangle 3"/>
          <p:cNvSpPr>
            <a:spLocks noGrp="1" noChangeArrowheads="1"/>
          </p:cNvSpPr>
          <p:nvPr>
            <p:ph type="ctrTitle"/>
          </p:nvPr>
        </p:nvSpPr>
        <p:spPr/>
        <p:txBody>
          <a:bodyPr>
            <a:normAutofit fontScale="90000"/>
          </a:bodyPr>
          <a:lstStyle/>
          <a:p>
            <a:pPr eaLnBrk="1" hangingPunct="1"/>
            <a:r>
              <a:rPr lang="en-US" sz="4000" dirty="0" smtClean="0"/>
              <a:t>COP5556 </a:t>
            </a:r>
            <a:br>
              <a:rPr lang="en-US" sz="4000" dirty="0" smtClean="0"/>
            </a:br>
            <a:r>
              <a:rPr lang="en-US" sz="4000" dirty="0" smtClean="0"/>
              <a:t>Programming Language Principles</a:t>
            </a:r>
            <a:r>
              <a:rPr lang="en-US" sz="3200" dirty="0" smtClean="0"/>
              <a:t/>
            </a:r>
            <a:br>
              <a:rPr lang="en-US" sz="3200" dirty="0" smtClean="0"/>
            </a:br>
            <a:r>
              <a:rPr lang="en-US" sz="3200" dirty="0" smtClean="0"/>
              <a:t> </a:t>
            </a:r>
            <a:br>
              <a:rPr lang="en-US" sz="3200" dirty="0" smtClean="0"/>
            </a:br>
            <a:endParaRPr lang="en-US" sz="32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9C274D54-A2FB-4F9F-9EEF-91A1C3214F41}" type="slidenum">
              <a:rPr lang="en-US" smtClean="0">
                <a:latin typeface="Arial" pitchFamily="34" charset="0"/>
              </a:rPr>
              <a:pPr/>
              <a:t>10</a:t>
            </a:fld>
            <a:endParaRPr lang="en-US" smtClean="0">
              <a:latin typeface="Arial" pitchFamily="34" charset="0"/>
            </a:endParaRPr>
          </a:p>
        </p:txBody>
      </p:sp>
      <p:pic>
        <p:nvPicPr>
          <p:cNvPr id="9219" name="Picture 3" descr="Fig 8"/>
          <p:cNvPicPr>
            <a:picLocks noChangeAspect="1" noChangeArrowheads="1"/>
          </p:cNvPicPr>
          <p:nvPr/>
        </p:nvPicPr>
        <p:blipFill>
          <a:blip r:embed="rId2" cstate="print"/>
          <a:srcRect/>
          <a:stretch>
            <a:fillRect/>
          </a:stretch>
        </p:blipFill>
        <p:spPr bwMode="auto">
          <a:xfrm>
            <a:off x="457200" y="1066800"/>
            <a:ext cx="7010400" cy="521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a:xfrm>
            <a:off x="457200" y="1600200"/>
            <a:ext cx="8229600" cy="5257800"/>
          </a:xfrm>
        </p:spPr>
        <p:txBody>
          <a:bodyPr/>
          <a:lstStyle/>
          <a:p>
            <a:pPr eaLnBrk="1" hangingPunct="1">
              <a:lnSpc>
                <a:spcPct val="80000"/>
              </a:lnSpc>
              <a:buFontTx/>
              <a:buNone/>
            </a:pPr>
            <a:r>
              <a:rPr lang="en-US" sz="2400" smtClean="0">
                <a:solidFill>
                  <a:srgbClr val="0066FF"/>
                </a:solidFill>
              </a:rPr>
              <a:t>MODULE Buffer[1] </a:t>
            </a:r>
          </a:p>
          <a:p>
            <a:pPr eaLnBrk="1" hangingPunct="1">
              <a:lnSpc>
                <a:spcPct val="80000"/>
              </a:lnSpc>
              <a:buFontTx/>
              <a:buNone/>
            </a:pPr>
            <a:r>
              <a:rPr lang="en-US" sz="2400" smtClean="0">
                <a:solidFill>
                  <a:srgbClr val="0066FF"/>
                </a:solidFill>
              </a:rPr>
              <a:t>EXPORT deposit, fetch;</a:t>
            </a:r>
          </a:p>
          <a:p>
            <a:pPr eaLnBrk="1" hangingPunct="1">
              <a:lnSpc>
                <a:spcPct val="80000"/>
              </a:lnSpc>
              <a:buFontTx/>
              <a:buNone/>
            </a:pPr>
            <a:r>
              <a:rPr lang="en-US" sz="2400" smtClean="0">
                <a:solidFill>
                  <a:srgbClr val="0066FF"/>
                </a:solidFill>
              </a:rPr>
              <a:t>IMPORT SIGNAL,SEND,WAIT,Init,ElementType;</a:t>
            </a:r>
          </a:p>
          <a:p>
            <a:pPr eaLnBrk="1" hangingPunct="1">
              <a:lnSpc>
                <a:spcPct val="80000"/>
              </a:lnSpc>
              <a:buFontTx/>
              <a:buNone/>
            </a:pPr>
            <a:r>
              <a:rPr lang="en-US" sz="2400" smtClean="0">
                <a:solidFill>
                  <a:srgbClr val="0066FF"/>
                </a:solidFill>
              </a:rPr>
              <a:t>CONST N = 128; </a:t>
            </a:r>
            <a:r>
              <a:rPr lang="en-US" sz="2400" smtClean="0"/>
              <a:t>(* buffer size*)</a:t>
            </a:r>
          </a:p>
          <a:p>
            <a:pPr eaLnBrk="1" hangingPunct="1">
              <a:lnSpc>
                <a:spcPct val="80000"/>
              </a:lnSpc>
              <a:buFontTx/>
              <a:buNone/>
            </a:pPr>
            <a:r>
              <a:rPr lang="en-US" sz="2400" smtClean="0">
                <a:solidFill>
                  <a:srgbClr val="0066FF"/>
                </a:solidFill>
              </a:rPr>
              <a:t>VAR n: [0..N]; </a:t>
            </a:r>
            <a:r>
              <a:rPr lang="en-US" sz="2400" smtClean="0"/>
              <a:t>(*number of deposited elements*)</a:t>
            </a:r>
          </a:p>
          <a:p>
            <a:pPr eaLnBrk="1" hangingPunct="1">
              <a:lnSpc>
                <a:spcPct val="80000"/>
              </a:lnSpc>
              <a:buFontTx/>
              <a:buNone/>
            </a:pPr>
            <a:r>
              <a:rPr lang="en-US" sz="2400" smtClean="0">
                <a:solidFill>
                  <a:srgbClr val="0066FF"/>
                </a:solidFill>
              </a:rPr>
              <a:t>  nonfull: SIGNAL; </a:t>
            </a:r>
            <a:r>
              <a:rPr lang="en-US" sz="2400" smtClean="0"/>
              <a:t>(* n &lt; N *)</a:t>
            </a:r>
          </a:p>
          <a:p>
            <a:pPr eaLnBrk="1" hangingPunct="1">
              <a:lnSpc>
                <a:spcPct val="80000"/>
              </a:lnSpc>
              <a:buFontTx/>
              <a:buNone/>
            </a:pPr>
            <a:r>
              <a:rPr lang="en-US" sz="2400" smtClean="0">
                <a:solidFill>
                  <a:srgbClr val="0066FF"/>
                </a:solidFill>
              </a:rPr>
              <a:t>  nonempty: SIGNAL;  </a:t>
            </a:r>
            <a:r>
              <a:rPr lang="en-US" sz="2400" smtClean="0"/>
              <a:t>(* n&gt;0 *)</a:t>
            </a:r>
          </a:p>
          <a:p>
            <a:pPr eaLnBrk="1" hangingPunct="1">
              <a:lnSpc>
                <a:spcPct val="80000"/>
              </a:lnSpc>
              <a:buFontTx/>
              <a:buNone/>
            </a:pPr>
            <a:r>
              <a:rPr lang="en-US" sz="2400" smtClean="0">
                <a:solidFill>
                  <a:srgbClr val="0066FF"/>
                </a:solidFill>
              </a:rPr>
              <a:t>  in, out: [0..N-1] OF ElementType;</a:t>
            </a:r>
          </a:p>
          <a:p>
            <a:pPr eaLnBrk="1" hangingPunct="1">
              <a:lnSpc>
                <a:spcPct val="80000"/>
              </a:lnSpc>
              <a:buFontTx/>
              <a:buNone/>
            </a:pPr>
            <a:r>
              <a:rPr lang="en-US" sz="2400" smtClean="0">
                <a:solidFill>
                  <a:srgbClr val="0066FF"/>
                </a:solidFill>
              </a:rPr>
              <a:t>PROCEDURE deposit….</a:t>
            </a:r>
          </a:p>
          <a:p>
            <a:pPr eaLnBrk="1" hangingPunct="1">
              <a:lnSpc>
                <a:spcPct val="80000"/>
              </a:lnSpc>
              <a:buFontTx/>
              <a:buNone/>
            </a:pPr>
            <a:r>
              <a:rPr lang="en-US" sz="2400" smtClean="0">
                <a:solidFill>
                  <a:srgbClr val="0066FF"/>
                </a:solidFill>
              </a:rPr>
              <a:t>PROCEDURE fetch …..</a:t>
            </a:r>
          </a:p>
          <a:p>
            <a:pPr eaLnBrk="1" hangingPunct="1">
              <a:lnSpc>
                <a:spcPct val="80000"/>
              </a:lnSpc>
              <a:buFontTx/>
              <a:buNone/>
            </a:pPr>
            <a:r>
              <a:rPr lang="en-US" sz="2400" smtClean="0">
                <a:solidFill>
                  <a:srgbClr val="0066FF"/>
                </a:solidFill>
              </a:rPr>
              <a:t>BEGIN n:=0; in := 0; out :=0; Init(nonfull); Init(nonemtpy)</a:t>
            </a:r>
          </a:p>
          <a:p>
            <a:pPr eaLnBrk="1" hangingPunct="1">
              <a:lnSpc>
                <a:spcPct val="80000"/>
              </a:lnSpc>
              <a:buFontTx/>
              <a:buNone/>
            </a:pPr>
            <a:r>
              <a:rPr lang="en-US" sz="2400" smtClean="0">
                <a:solidFill>
                  <a:srgbClr val="0066FF"/>
                </a:solidFill>
              </a:rPr>
              <a:t>END Buffer</a:t>
            </a:r>
          </a:p>
        </p:txBody>
      </p:sp>
      <p:sp>
        <p:nvSpPr>
          <p:cNvPr id="83970" name="Slide Number Placeholder 5"/>
          <p:cNvSpPr>
            <a:spLocks noGrp="1"/>
          </p:cNvSpPr>
          <p:nvPr>
            <p:ph type="sldNum" sz="quarter" idx="12"/>
          </p:nvPr>
        </p:nvSpPr>
        <p:spPr>
          <a:noFill/>
        </p:spPr>
        <p:txBody>
          <a:bodyPr/>
          <a:lstStyle/>
          <a:p>
            <a:fld id="{4B8C6787-15AC-4A0F-8074-CE261728203B}" type="slidenum">
              <a:rPr lang="en-US" smtClean="0">
                <a:latin typeface="Arial" pitchFamily="34" charset="0"/>
              </a:rPr>
              <a:pPr/>
              <a:t>100</a:t>
            </a:fld>
            <a:endParaRPr lang="en-US" smtClean="0">
              <a:latin typeface="Arial" pitchFamily="34" charset="0"/>
            </a:endParaRPr>
          </a:p>
        </p:txBody>
      </p:sp>
      <p:sp>
        <p:nvSpPr>
          <p:cNvPr id="83971" name="Rectangle 2"/>
          <p:cNvSpPr>
            <a:spLocks noGrp="1" noChangeArrowheads="1"/>
          </p:cNvSpPr>
          <p:nvPr>
            <p:ph type="title"/>
          </p:nvPr>
        </p:nvSpPr>
        <p:spPr/>
        <p:txBody>
          <a:bodyPr/>
          <a:lstStyle/>
          <a:p>
            <a:pPr eaLnBrk="1" hangingPunct="1"/>
            <a:r>
              <a:rPr lang="en-US" smtClean="0"/>
              <a:t>Bounded Buffer</a:t>
            </a:r>
          </a:p>
        </p:txBody>
      </p:sp>
      <p:sp>
        <p:nvSpPr>
          <p:cNvPr id="83973" name="AutoShape 4"/>
          <p:cNvSpPr>
            <a:spLocks noChangeArrowheads="1"/>
          </p:cNvSpPr>
          <p:nvPr/>
        </p:nvSpPr>
        <p:spPr bwMode="auto">
          <a:xfrm>
            <a:off x="4419600" y="0"/>
            <a:ext cx="4724400" cy="2743200"/>
          </a:xfrm>
          <a:prstGeom prst="wedgeRoundRectCallout">
            <a:avLst>
              <a:gd name="adj1" fmla="val -77454"/>
              <a:gd name="adj2" fmla="val 15454"/>
              <a:gd name="adj3" fmla="val 16667"/>
            </a:avLst>
          </a:prstGeom>
          <a:solidFill>
            <a:schemeClr val="accent1"/>
          </a:solidFill>
          <a:ln w="9525">
            <a:solidFill>
              <a:schemeClr val="tx1"/>
            </a:solidFill>
            <a:miter lim="800000"/>
            <a:headEnd/>
            <a:tailEnd/>
          </a:ln>
        </p:spPr>
        <p:txBody>
          <a:bodyPr/>
          <a:lstStyle/>
          <a:p>
            <a:r>
              <a:rPr lang="en-US" sz="2800"/>
              <a:t>[1] specifies a priority and converts the module into a monitor that ensures mutually exclusive execution of modules procedures.</a:t>
            </a:r>
            <a:r>
              <a:rPr lang="en-US" sz="2400"/>
              <a:t>  </a:t>
            </a:r>
          </a:p>
        </p:txBody>
      </p:sp>
      <p:sp>
        <p:nvSpPr>
          <p:cNvPr id="83974" name="AutoShape 5"/>
          <p:cNvSpPr>
            <a:spLocks noChangeArrowheads="1"/>
          </p:cNvSpPr>
          <p:nvPr/>
        </p:nvSpPr>
        <p:spPr bwMode="auto">
          <a:xfrm>
            <a:off x="3200400" y="4114800"/>
            <a:ext cx="2895600" cy="914400"/>
          </a:xfrm>
          <a:prstGeom prst="wedgeRoundRectCallout">
            <a:avLst>
              <a:gd name="adj1" fmla="val -80704"/>
              <a:gd name="adj2" fmla="val -127954"/>
              <a:gd name="adj3" fmla="val 16667"/>
            </a:avLst>
          </a:prstGeom>
          <a:solidFill>
            <a:schemeClr val="accent1"/>
          </a:solidFill>
          <a:ln w="9525">
            <a:solidFill>
              <a:schemeClr val="tx1"/>
            </a:solidFill>
            <a:miter lim="800000"/>
            <a:headEnd/>
            <a:tailEnd/>
          </a:ln>
        </p:spPr>
        <p:txBody>
          <a:bodyPr/>
          <a:lstStyle/>
          <a:p>
            <a:r>
              <a:rPr lang="en-US" sz="2800"/>
              <a:t>subrange type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idx="1"/>
          </p:nvPr>
        </p:nvSpPr>
        <p:spPr>
          <a:xfrm>
            <a:off x="381000" y="304800"/>
            <a:ext cx="8305800" cy="6553200"/>
          </a:xfrm>
        </p:spPr>
        <p:txBody>
          <a:bodyPr/>
          <a:lstStyle/>
          <a:p>
            <a:pPr eaLnBrk="1" hangingPunct="1">
              <a:lnSpc>
                <a:spcPct val="80000"/>
              </a:lnSpc>
              <a:buFontTx/>
              <a:buNone/>
            </a:pPr>
            <a:r>
              <a:rPr lang="en-US" sz="1800" smtClean="0"/>
              <a:t>Invariant:</a:t>
            </a:r>
          </a:p>
          <a:p>
            <a:pPr eaLnBrk="1" hangingPunct="1">
              <a:lnSpc>
                <a:spcPct val="80000"/>
              </a:lnSpc>
              <a:buFontTx/>
              <a:buNone/>
            </a:pPr>
            <a:r>
              <a:rPr lang="en-US" sz="1800" smtClean="0"/>
              <a:t>n &lt; 0:  buffer is empty and –n consumers are waiting</a:t>
            </a:r>
          </a:p>
          <a:p>
            <a:pPr eaLnBrk="1" hangingPunct="1">
              <a:lnSpc>
                <a:spcPct val="80000"/>
              </a:lnSpc>
              <a:buFontTx/>
              <a:buNone/>
            </a:pPr>
            <a:r>
              <a:rPr lang="en-US" sz="1800" smtClean="0"/>
              <a:t>0 &lt;= n &lt;= N:  n  buffer slots are filled, no process is waiting</a:t>
            </a:r>
          </a:p>
          <a:p>
            <a:pPr eaLnBrk="1" hangingPunct="1">
              <a:lnSpc>
                <a:spcPct val="80000"/>
              </a:lnSpc>
              <a:buFontTx/>
              <a:buNone/>
            </a:pPr>
            <a:r>
              <a:rPr lang="en-US" sz="1800" smtClean="0"/>
              <a:t>N &lt; n: buffer is full and n-N producers are waiting</a:t>
            </a:r>
          </a:p>
          <a:p>
            <a:pPr eaLnBrk="1" hangingPunct="1">
              <a:lnSpc>
                <a:spcPct val="80000"/>
              </a:lnSpc>
              <a:buFontTx/>
              <a:buNone/>
            </a:pPr>
            <a:endParaRPr lang="en-US" sz="1800" smtClean="0"/>
          </a:p>
          <a:p>
            <a:pPr eaLnBrk="1" hangingPunct="1">
              <a:lnSpc>
                <a:spcPct val="80000"/>
              </a:lnSpc>
              <a:buFontTx/>
              <a:buNone/>
            </a:pPr>
            <a:r>
              <a:rPr lang="en-US" sz="1800" smtClean="0">
                <a:solidFill>
                  <a:srgbClr val="0066FF"/>
                </a:solidFill>
              </a:rPr>
              <a:t>PROCEDURE deposit(x: ElementType);</a:t>
            </a:r>
          </a:p>
          <a:p>
            <a:pPr eaLnBrk="1" hangingPunct="1">
              <a:lnSpc>
                <a:spcPct val="80000"/>
              </a:lnSpc>
              <a:buFontTx/>
              <a:buNone/>
            </a:pPr>
            <a:r>
              <a:rPr lang="en-US" sz="1800" smtClean="0">
                <a:solidFill>
                  <a:srgbClr val="0066FF"/>
                </a:solidFill>
              </a:rPr>
              <a:t>BEGIN n:=n+1;</a:t>
            </a:r>
          </a:p>
          <a:p>
            <a:pPr eaLnBrk="1" hangingPunct="1">
              <a:lnSpc>
                <a:spcPct val="80000"/>
              </a:lnSpc>
              <a:buFontTx/>
              <a:buNone/>
            </a:pPr>
            <a:r>
              <a:rPr lang="en-US" sz="1800" smtClean="0">
                <a:solidFill>
                  <a:srgbClr val="0066FF"/>
                </a:solidFill>
              </a:rPr>
              <a:t>    IF n&gt;N THEN WAIT(nonfull) END;</a:t>
            </a:r>
          </a:p>
          <a:p>
            <a:pPr eaLnBrk="1" hangingPunct="1">
              <a:lnSpc>
                <a:spcPct val="80000"/>
              </a:lnSpc>
              <a:buFontTx/>
              <a:buNone/>
            </a:pPr>
            <a:r>
              <a:rPr lang="en-US" sz="1800" smtClean="0"/>
              <a:t>    (* n &lt;= N *)</a:t>
            </a:r>
          </a:p>
          <a:p>
            <a:pPr eaLnBrk="1" hangingPunct="1">
              <a:lnSpc>
                <a:spcPct val="80000"/>
              </a:lnSpc>
              <a:buFontTx/>
              <a:buNone/>
            </a:pPr>
            <a:r>
              <a:rPr lang="en-US" sz="1800" smtClean="0">
                <a:solidFill>
                  <a:srgbClr val="0066FF"/>
                </a:solidFill>
              </a:rPr>
              <a:t>    buf[in] := x; in := (in+1) MOD N;</a:t>
            </a:r>
          </a:p>
          <a:p>
            <a:pPr eaLnBrk="1" hangingPunct="1">
              <a:lnSpc>
                <a:spcPct val="80000"/>
              </a:lnSpc>
              <a:buFontTx/>
              <a:buNone/>
            </a:pPr>
            <a:r>
              <a:rPr lang="en-US" sz="1800" smtClean="0">
                <a:solidFill>
                  <a:srgbClr val="0066FF"/>
                </a:solidFill>
              </a:rPr>
              <a:t>    IF n&lt;=0 THEN SEND(nonemtpy) END</a:t>
            </a:r>
          </a:p>
          <a:p>
            <a:pPr eaLnBrk="1" hangingPunct="1">
              <a:lnSpc>
                <a:spcPct val="80000"/>
              </a:lnSpc>
              <a:buFontTx/>
              <a:buNone/>
            </a:pPr>
            <a:r>
              <a:rPr lang="en-US" sz="1800" smtClean="0">
                <a:solidFill>
                  <a:srgbClr val="0066FF"/>
                </a:solidFill>
              </a:rPr>
              <a:t>END deposit;</a:t>
            </a:r>
          </a:p>
          <a:p>
            <a:pPr eaLnBrk="1" hangingPunct="1">
              <a:lnSpc>
                <a:spcPct val="80000"/>
              </a:lnSpc>
              <a:buFontTx/>
              <a:buNone/>
            </a:pPr>
            <a:endParaRPr lang="en-US" sz="1800" smtClean="0">
              <a:solidFill>
                <a:srgbClr val="0066FF"/>
              </a:solidFill>
            </a:endParaRPr>
          </a:p>
          <a:p>
            <a:pPr eaLnBrk="1" hangingPunct="1">
              <a:lnSpc>
                <a:spcPct val="80000"/>
              </a:lnSpc>
              <a:buFontTx/>
              <a:buNone/>
            </a:pPr>
            <a:endParaRPr lang="en-US" sz="1800" smtClean="0">
              <a:solidFill>
                <a:srgbClr val="0066FF"/>
              </a:solidFill>
            </a:endParaRPr>
          </a:p>
          <a:p>
            <a:pPr eaLnBrk="1" hangingPunct="1">
              <a:lnSpc>
                <a:spcPct val="80000"/>
              </a:lnSpc>
              <a:buFontTx/>
              <a:buNone/>
            </a:pPr>
            <a:r>
              <a:rPr lang="en-US" sz="1800" smtClean="0">
                <a:solidFill>
                  <a:srgbClr val="0066FF"/>
                </a:solidFill>
              </a:rPr>
              <a:t>PROCEDURE fetch(VAR x: ElementType);</a:t>
            </a:r>
          </a:p>
          <a:p>
            <a:pPr eaLnBrk="1" hangingPunct="1">
              <a:lnSpc>
                <a:spcPct val="80000"/>
              </a:lnSpc>
              <a:buFontTx/>
              <a:buNone/>
            </a:pPr>
            <a:r>
              <a:rPr lang="en-US" sz="1800" smtClean="0">
                <a:solidFill>
                  <a:srgbClr val="0066FF"/>
                </a:solidFill>
              </a:rPr>
              <a:t>BEGIN n:= n-1;</a:t>
            </a:r>
          </a:p>
          <a:p>
            <a:pPr eaLnBrk="1" hangingPunct="1">
              <a:lnSpc>
                <a:spcPct val="80000"/>
              </a:lnSpc>
              <a:buFontTx/>
              <a:buNone/>
            </a:pPr>
            <a:r>
              <a:rPr lang="en-US" sz="1800" smtClean="0">
                <a:solidFill>
                  <a:srgbClr val="0066FF"/>
                </a:solidFill>
              </a:rPr>
              <a:t>    IF n&lt;0 THEN WAIT(nonempty) END;</a:t>
            </a:r>
          </a:p>
          <a:p>
            <a:pPr eaLnBrk="1" hangingPunct="1">
              <a:lnSpc>
                <a:spcPct val="80000"/>
              </a:lnSpc>
              <a:buFontTx/>
              <a:buNone/>
            </a:pPr>
            <a:r>
              <a:rPr lang="en-US" sz="1800" smtClean="0"/>
              <a:t>    (* n&gt;= 0 *)</a:t>
            </a:r>
          </a:p>
          <a:p>
            <a:pPr eaLnBrk="1" hangingPunct="1">
              <a:lnSpc>
                <a:spcPct val="80000"/>
              </a:lnSpc>
              <a:buFontTx/>
              <a:buNone/>
            </a:pPr>
            <a:r>
              <a:rPr lang="en-US" sz="1800" smtClean="0">
                <a:solidFill>
                  <a:srgbClr val="0066FF"/>
                </a:solidFill>
              </a:rPr>
              <a:t>    x := buf[out]; out := (out + 1) MOD N;</a:t>
            </a:r>
          </a:p>
          <a:p>
            <a:pPr eaLnBrk="1" hangingPunct="1">
              <a:lnSpc>
                <a:spcPct val="80000"/>
              </a:lnSpc>
              <a:buFontTx/>
              <a:buNone/>
            </a:pPr>
            <a:r>
              <a:rPr lang="en-US" sz="1800" smtClean="0">
                <a:solidFill>
                  <a:srgbClr val="0066FF"/>
                </a:solidFill>
              </a:rPr>
              <a:t>    IF x &gt;= N THEN SEND(nonfull) END</a:t>
            </a:r>
          </a:p>
          <a:p>
            <a:pPr eaLnBrk="1" hangingPunct="1">
              <a:lnSpc>
                <a:spcPct val="80000"/>
              </a:lnSpc>
              <a:buFontTx/>
              <a:buNone/>
            </a:pPr>
            <a:r>
              <a:rPr lang="en-US" sz="1800" smtClean="0">
                <a:solidFill>
                  <a:srgbClr val="0066FF"/>
                </a:solidFill>
              </a:rPr>
              <a:t>END fetch</a:t>
            </a:r>
          </a:p>
          <a:p>
            <a:pPr eaLnBrk="1" hangingPunct="1">
              <a:lnSpc>
                <a:spcPct val="80000"/>
              </a:lnSpc>
              <a:buFontTx/>
              <a:buNone/>
            </a:pPr>
            <a:r>
              <a:rPr lang="en-US" sz="1200" smtClean="0"/>
              <a:t> </a:t>
            </a:r>
          </a:p>
        </p:txBody>
      </p:sp>
      <p:sp>
        <p:nvSpPr>
          <p:cNvPr id="84994" name="Slide Number Placeholder 5"/>
          <p:cNvSpPr>
            <a:spLocks noGrp="1"/>
          </p:cNvSpPr>
          <p:nvPr>
            <p:ph type="sldNum" sz="quarter" idx="12"/>
          </p:nvPr>
        </p:nvSpPr>
        <p:spPr>
          <a:noFill/>
        </p:spPr>
        <p:txBody>
          <a:bodyPr/>
          <a:lstStyle/>
          <a:p>
            <a:fld id="{A429D665-813F-41C2-974C-3158BCFCDE2C}" type="slidenum">
              <a:rPr lang="en-US" smtClean="0">
                <a:latin typeface="Arial" pitchFamily="34" charset="0"/>
              </a:rPr>
              <a:pPr/>
              <a:t>101</a:t>
            </a:fld>
            <a:endParaRPr lang="en-US" smtClean="0">
              <a:latin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idx="1"/>
          </p:nvPr>
        </p:nvSpPr>
        <p:spPr>
          <a:xfrm>
            <a:off x="457200" y="381000"/>
            <a:ext cx="8382000" cy="6172200"/>
          </a:xfrm>
        </p:spPr>
        <p:txBody>
          <a:bodyPr/>
          <a:lstStyle/>
          <a:p>
            <a:pPr eaLnBrk="1" hangingPunct="1">
              <a:lnSpc>
                <a:spcPct val="90000"/>
              </a:lnSpc>
              <a:buFontTx/>
              <a:buNone/>
            </a:pPr>
            <a:r>
              <a:rPr lang="en-US" sz="2400" smtClean="0">
                <a:solidFill>
                  <a:srgbClr val="0066FF"/>
                </a:solidFill>
              </a:rPr>
              <a:t>IMPLEMENTATION MODULE PROCESSES [1];</a:t>
            </a:r>
          </a:p>
          <a:p>
            <a:pPr eaLnBrk="1" hangingPunct="1">
              <a:lnSpc>
                <a:spcPct val="90000"/>
              </a:lnSpc>
              <a:buFontTx/>
              <a:buNone/>
            </a:pPr>
            <a:r>
              <a:rPr lang="en-US" sz="2400" smtClean="0">
                <a:solidFill>
                  <a:srgbClr val="0066FF"/>
                </a:solidFill>
              </a:rPr>
              <a:t>FROM SYSTEM IMPORT ADDRESS, NEWPROCESSES, TRANSFER;</a:t>
            </a:r>
          </a:p>
          <a:p>
            <a:pPr eaLnBrk="1" hangingPunct="1">
              <a:lnSpc>
                <a:spcPct val="90000"/>
              </a:lnSpc>
              <a:buFontTx/>
              <a:buNone/>
            </a:pPr>
            <a:r>
              <a:rPr lang="en-US" sz="2400" smtClean="0">
                <a:solidFill>
                  <a:srgbClr val="0066FF"/>
                </a:solidFill>
              </a:rPr>
              <a:t>FROM Storage IMPORT ALLOCATE;</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TYPE SIGNAL = POINTER TO ProcessDescriptor;</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ProcessDescriptor = </a:t>
            </a:r>
          </a:p>
          <a:p>
            <a:pPr eaLnBrk="1" hangingPunct="1">
              <a:lnSpc>
                <a:spcPct val="90000"/>
              </a:lnSpc>
              <a:buFontTx/>
              <a:buNone/>
            </a:pPr>
            <a:r>
              <a:rPr lang="en-US" sz="2400" smtClean="0">
                <a:solidFill>
                  <a:srgbClr val="0066FF"/>
                </a:solidFill>
              </a:rPr>
              <a:t>    RECORD next: SIGNAL;  </a:t>
            </a:r>
            <a:r>
              <a:rPr lang="en-US" sz="2400" smtClean="0"/>
              <a:t>(* ring of all processes*)</a:t>
            </a:r>
          </a:p>
          <a:p>
            <a:pPr eaLnBrk="1" hangingPunct="1">
              <a:lnSpc>
                <a:spcPct val="90000"/>
              </a:lnSpc>
              <a:buFontTx/>
              <a:buNone/>
            </a:pPr>
            <a:r>
              <a:rPr lang="en-US" sz="2400" smtClean="0">
                <a:solidFill>
                  <a:srgbClr val="0066FF"/>
                </a:solidFill>
              </a:rPr>
              <a:t>    queue: SIGNAL;   </a:t>
            </a:r>
            <a:r>
              <a:rPr lang="en-US" sz="2400" smtClean="0"/>
              <a:t>(*queue of waiting processes *)</a:t>
            </a:r>
          </a:p>
          <a:p>
            <a:pPr eaLnBrk="1" hangingPunct="1">
              <a:lnSpc>
                <a:spcPct val="90000"/>
              </a:lnSpc>
              <a:buFontTx/>
              <a:buNone/>
            </a:pPr>
            <a:r>
              <a:rPr lang="en-US" sz="2400" smtClean="0">
                <a:solidFill>
                  <a:srgbClr val="0066FF"/>
                </a:solidFill>
              </a:rPr>
              <a:t>    cor: ADDRESS;</a:t>
            </a:r>
          </a:p>
          <a:p>
            <a:pPr eaLnBrk="1" hangingPunct="1">
              <a:lnSpc>
                <a:spcPct val="90000"/>
              </a:lnSpc>
              <a:buFontTx/>
              <a:buNone/>
            </a:pPr>
            <a:r>
              <a:rPr lang="en-US" sz="2400" smtClean="0">
                <a:solidFill>
                  <a:srgbClr val="0066FF"/>
                </a:solidFill>
              </a:rPr>
              <a:t>    ready:  BOOLEAN;</a:t>
            </a:r>
          </a:p>
          <a:p>
            <a:pPr eaLnBrk="1" hangingPunct="1">
              <a:lnSpc>
                <a:spcPct val="90000"/>
              </a:lnSpc>
              <a:buFontTx/>
              <a:buNone/>
            </a:pPr>
            <a:r>
              <a:rPr lang="en-US" sz="2400" smtClean="0">
                <a:solidFill>
                  <a:srgbClr val="0066FF"/>
                </a:solidFill>
              </a:rPr>
              <a:t>END;</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VAR cp: SIGNAL  </a:t>
            </a:r>
            <a:r>
              <a:rPr lang="en-US" sz="2400" smtClean="0"/>
              <a:t>(* current process *)</a:t>
            </a:r>
          </a:p>
        </p:txBody>
      </p:sp>
      <p:sp>
        <p:nvSpPr>
          <p:cNvPr id="86018" name="Slide Number Placeholder 5"/>
          <p:cNvSpPr>
            <a:spLocks noGrp="1"/>
          </p:cNvSpPr>
          <p:nvPr>
            <p:ph type="sldNum" sz="quarter" idx="12"/>
          </p:nvPr>
        </p:nvSpPr>
        <p:spPr>
          <a:noFill/>
        </p:spPr>
        <p:txBody>
          <a:bodyPr/>
          <a:lstStyle/>
          <a:p>
            <a:fld id="{A7215AB7-AAA5-4634-B963-ACB9C027002D}" type="slidenum">
              <a:rPr lang="en-US" smtClean="0">
                <a:latin typeface="Arial" pitchFamily="34" charset="0"/>
              </a:rPr>
              <a:pPr/>
              <a:t>102</a:t>
            </a:fld>
            <a:endParaRPr lang="en-US" smtClean="0">
              <a:latin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idx="1"/>
          </p:nvPr>
        </p:nvSpPr>
        <p:spPr>
          <a:xfrm>
            <a:off x="457200" y="381000"/>
            <a:ext cx="8382000" cy="6172200"/>
          </a:xfrm>
        </p:spPr>
        <p:txBody>
          <a:bodyPr/>
          <a:lstStyle/>
          <a:p>
            <a:pPr eaLnBrk="1" hangingPunct="1">
              <a:lnSpc>
                <a:spcPct val="90000"/>
              </a:lnSpc>
              <a:buFontTx/>
              <a:buNone/>
            </a:pPr>
            <a:r>
              <a:rPr lang="en-US" sz="2400" smtClean="0">
                <a:solidFill>
                  <a:srgbClr val="0066FF"/>
                </a:solidFill>
              </a:rPr>
              <a:t>IMPLEMENTATION MODULE PROCESSES [1];</a:t>
            </a:r>
          </a:p>
          <a:p>
            <a:pPr eaLnBrk="1" hangingPunct="1">
              <a:lnSpc>
                <a:spcPct val="90000"/>
              </a:lnSpc>
              <a:buFontTx/>
              <a:buNone/>
            </a:pPr>
            <a:r>
              <a:rPr lang="en-US" sz="2400" smtClean="0">
                <a:solidFill>
                  <a:srgbClr val="0066FF"/>
                </a:solidFill>
              </a:rPr>
              <a:t>FROM SYSTEM IMPORT ADDRESS, NEWPROCESSES, TRANSFER;</a:t>
            </a:r>
          </a:p>
          <a:p>
            <a:pPr eaLnBrk="1" hangingPunct="1">
              <a:lnSpc>
                <a:spcPct val="90000"/>
              </a:lnSpc>
              <a:buFontTx/>
              <a:buNone/>
            </a:pPr>
            <a:r>
              <a:rPr lang="en-US" sz="2400" smtClean="0">
                <a:solidFill>
                  <a:srgbClr val="0066FF"/>
                </a:solidFill>
              </a:rPr>
              <a:t>FROM Storage IMPORT ALLOCATE;</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TYPE SIGNAL = POINTER TO ProcessDescriptor;</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ProcessDescriptor = </a:t>
            </a:r>
          </a:p>
          <a:p>
            <a:pPr eaLnBrk="1" hangingPunct="1">
              <a:lnSpc>
                <a:spcPct val="90000"/>
              </a:lnSpc>
              <a:buFontTx/>
              <a:buNone/>
            </a:pPr>
            <a:r>
              <a:rPr lang="en-US" sz="2400" smtClean="0">
                <a:solidFill>
                  <a:srgbClr val="0066FF"/>
                </a:solidFill>
              </a:rPr>
              <a:t>    RECORD next: SIGNAL;  </a:t>
            </a:r>
            <a:r>
              <a:rPr lang="en-US" sz="2400" smtClean="0"/>
              <a:t>(* ring of all processes*)</a:t>
            </a:r>
          </a:p>
          <a:p>
            <a:pPr eaLnBrk="1" hangingPunct="1">
              <a:lnSpc>
                <a:spcPct val="90000"/>
              </a:lnSpc>
              <a:buFontTx/>
              <a:buNone/>
            </a:pPr>
            <a:r>
              <a:rPr lang="en-US" sz="2400" smtClean="0">
                <a:solidFill>
                  <a:srgbClr val="0066FF"/>
                </a:solidFill>
              </a:rPr>
              <a:t>    queue: SIGNAL;   </a:t>
            </a:r>
            <a:r>
              <a:rPr lang="en-US" sz="2400" smtClean="0"/>
              <a:t>(*queue of waiting processes *)</a:t>
            </a:r>
          </a:p>
          <a:p>
            <a:pPr eaLnBrk="1" hangingPunct="1">
              <a:lnSpc>
                <a:spcPct val="90000"/>
              </a:lnSpc>
              <a:buFontTx/>
              <a:buNone/>
            </a:pPr>
            <a:r>
              <a:rPr lang="en-US" sz="2400" smtClean="0">
                <a:solidFill>
                  <a:srgbClr val="0066FF"/>
                </a:solidFill>
              </a:rPr>
              <a:t>    cor: ADDRESS;</a:t>
            </a:r>
          </a:p>
          <a:p>
            <a:pPr eaLnBrk="1" hangingPunct="1">
              <a:lnSpc>
                <a:spcPct val="90000"/>
              </a:lnSpc>
              <a:buFontTx/>
              <a:buNone/>
            </a:pPr>
            <a:r>
              <a:rPr lang="en-US" sz="2400" smtClean="0">
                <a:solidFill>
                  <a:srgbClr val="0066FF"/>
                </a:solidFill>
              </a:rPr>
              <a:t>    ready:  BOOLEAN;</a:t>
            </a:r>
          </a:p>
          <a:p>
            <a:pPr eaLnBrk="1" hangingPunct="1">
              <a:lnSpc>
                <a:spcPct val="90000"/>
              </a:lnSpc>
              <a:buFontTx/>
              <a:buNone/>
            </a:pPr>
            <a:r>
              <a:rPr lang="en-US" sz="2400" smtClean="0">
                <a:solidFill>
                  <a:srgbClr val="0066FF"/>
                </a:solidFill>
              </a:rPr>
              <a:t>END;</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VAR cp: SIGNAL  </a:t>
            </a:r>
            <a:r>
              <a:rPr lang="en-US" sz="2400" smtClean="0"/>
              <a:t>(* current process *)</a:t>
            </a:r>
          </a:p>
        </p:txBody>
      </p:sp>
      <p:sp>
        <p:nvSpPr>
          <p:cNvPr id="87042" name="Slide Number Placeholder 5"/>
          <p:cNvSpPr>
            <a:spLocks noGrp="1"/>
          </p:cNvSpPr>
          <p:nvPr>
            <p:ph type="sldNum" sz="quarter" idx="12"/>
          </p:nvPr>
        </p:nvSpPr>
        <p:spPr>
          <a:noFill/>
        </p:spPr>
        <p:txBody>
          <a:bodyPr/>
          <a:lstStyle/>
          <a:p>
            <a:fld id="{8A8DE806-E90C-446C-9F30-D9DC2192CBAF}" type="slidenum">
              <a:rPr lang="en-US" smtClean="0">
                <a:latin typeface="Arial" pitchFamily="34" charset="0"/>
              </a:rPr>
              <a:pPr/>
              <a:t>103</a:t>
            </a:fld>
            <a:endParaRPr lang="en-US" smtClean="0">
              <a:latin typeface="Arial" pitchFamily="34" charset="0"/>
            </a:endParaRPr>
          </a:p>
        </p:txBody>
      </p:sp>
      <p:sp>
        <p:nvSpPr>
          <p:cNvPr id="87044" name="AutoShape 3"/>
          <p:cNvSpPr>
            <a:spLocks noChangeArrowheads="1"/>
          </p:cNvSpPr>
          <p:nvPr/>
        </p:nvSpPr>
        <p:spPr bwMode="auto">
          <a:xfrm>
            <a:off x="6934200" y="1295400"/>
            <a:ext cx="2209800" cy="1066800"/>
          </a:xfrm>
          <a:prstGeom prst="wedgeRoundRectCallout">
            <a:avLst>
              <a:gd name="adj1" fmla="val -49495"/>
              <a:gd name="adj2" fmla="val -97319"/>
              <a:gd name="adj3" fmla="val 16667"/>
            </a:avLst>
          </a:prstGeom>
          <a:solidFill>
            <a:schemeClr val="accent1"/>
          </a:solidFill>
          <a:ln w="9525">
            <a:solidFill>
              <a:schemeClr val="tx1"/>
            </a:solidFill>
            <a:miter lim="800000"/>
            <a:headEnd/>
            <a:tailEnd/>
          </a:ln>
        </p:spPr>
        <p:txBody>
          <a:bodyPr/>
          <a:lstStyle/>
          <a:p>
            <a:r>
              <a:rPr lang="en-US" sz="2800"/>
              <a:t>this module is a monitor</a:t>
            </a:r>
          </a:p>
        </p:txBody>
      </p:sp>
      <p:sp>
        <p:nvSpPr>
          <p:cNvPr id="87045" name="AutoShape 4"/>
          <p:cNvSpPr>
            <a:spLocks noChangeArrowheads="1"/>
          </p:cNvSpPr>
          <p:nvPr/>
        </p:nvSpPr>
        <p:spPr bwMode="auto">
          <a:xfrm>
            <a:off x="5486400" y="2895600"/>
            <a:ext cx="3657600" cy="2438400"/>
          </a:xfrm>
          <a:prstGeom prst="wedgeRoundRectCallout">
            <a:avLst>
              <a:gd name="adj1" fmla="val -83375"/>
              <a:gd name="adj2" fmla="val -51301"/>
              <a:gd name="adj3" fmla="val 16667"/>
            </a:avLst>
          </a:prstGeom>
          <a:solidFill>
            <a:schemeClr val="accent1"/>
          </a:solidFill>
          <a:ln w="9525">
            <a:solidFill>
              <a:schemeClr val="tx1"/>
            </a:solidFill>
            <a:miter lim="800000"/>
            <a:headEnd/>
            <a:tailEnd/>
          </a:ln>
        </p:spPr>
        <p:txBody>
          <a:bodyPr/>
          <a:lstStyle/>
          <a:p>
            <a:r>
              <a:rPr lang="en-US" sz="2800"/>
              <a:t>this module is a manager for ProcessDescriptors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idx="1"/>
          </p:nvPr>
        </p:nvSpPr>
        <p:spPr>
          <a:xfrm>
            <a:off x="457200" y="381000"/>
            <a:ext cx="8382000" cy="6172200"/>
          </a:xfrm>
        </p:spPr>
        <p:txBody>
          <a:bodyPr/>
          <a:lstStyle/>
          <a:p>
            <a:pPr eaLnBrk="1" hangingPunct="1">
              <a:lnSpc>
                <a:spcPct val="90000"/>
              </a:lnSpc>
              <a:buFontTx/>
              <a:buNone/>
            </a:pPr>
            <a:r>
              <a:rPr lang="en-US" sz="2400" smtClean="0">
                <a:solidFill>
                  <a:srgbClr val="0066FF"/>
                </a:solidFill>
              </a:rPr>
              <a:t>IMPLEMENTATION MODULE PROCESSES [1];</a:t>
            </a:r>
          </a:p>
          <a:p>
            <a:pPr eaLnBrk="1" hangingPunct="1">
              <a:lnSpc>
                <a:spcPct val="90000"/>
              </a:lnSpc>
              <a:buFontTx/>
              <a:buNone/>
            </a:pPr>
            <a:r>
              <a:rPr lang="en-US" sz="2400" smtClean="0">
                <a:solidFill>
                  <a:srgbClr val="0066FF"/>
                </a:solidFill>
              </a:rPr>
              <a:t>FROM SYSTEM IMPORT ADDRESS, NEWPROCESSES, TRANSFER;</a:t>
            </a:r>
          </a:p>
          <a:p>
            <a:pPr eaLnBrk="1" hangingPunct="1">
              <a:lnSpc>
                <a:spcPct val="90000"/>
              </a:lnSpc>
              <a:buFontTx/>
              <a:buNone/>
            </a:pPr>
            <a:r>
              <a:rPr lang="en-US" sz="2400" smtClean="0">
                <a:solidFill>
                  <a:srgbClr val="0066FF"/>
                </a:solidFill>
              </a:rPr>
              <a:t>FROM Storage IMPORT ALLOCATE;</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TYPE SIGNAL = POINTER TO ProcessDescriptor;</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ProcessDescriptor = </a:t>
            </a:r>
          </a:p>
          <a:p>
            <a:pPr eaLnBrk="1" hangingPunct="1">
              <a:lnSpc>
                <a:spcPct val="90000"/>
              </a:lnSpc>
              <a:buFontTx/>
              <a:buNone/>
            </a:pPr>
            <a:r>
              <a:rPr lang="en-US" sz="2400" smtClean="0">
                <a:solidFill>
                  <a:srgbClr val="0066FF"/>
                </a:solidFill>
              </a:rPr>
              <a:t>    RECORD next: SIGNAL;  </a:t>
            </a:r>
            <a:r>
              <a:rPr lang="en-US" sz="2400" smtClean="0"/>
              <a:t>(* ring of all processes*)</a:t>
            </a:r>
          </a:p>
          <a:p>
            <a:pPr eaLnBrk="1" hangingPunct="1">
              <a:lnSpc>
                <a:spcPct val="90000"/>
              </a:lnSpc>
              <a:buFontTx/>
              <a:buNone/>
            </a:pPr>
            <a:r>
              <a:rPr lang="en-US" sz="2400" smtClean="0">
                <a:solidFill>
                  <a:srgbClr val="0066FF"/>
                </a:solidFill>
              </a:rPr>
              <a:t>    queue: SIGNAL;   </a:t>
            </a:r>
            <a:r>
              <a:rPr lang="en-US" sz="2400" smtClean="0"/>
              <a:t>(*queue of waiting processes *)</a:t>
            </a:r>
          </a:p>
          <a:p>
            <a:pPr eaLnBrk="1" hangingPunct="1">
              <a:lnSpc>
                <a:spcPct val="90000"/>
              </a:lnSpc>
              <a:buFontTx/>
              <a:buNone/>
            </a:pPr>
            <a:r>
              <a:rPr lang="en-US" sz="2400" smtClean="0">
                <a:solidFill>
                  <a:srgbClr val="0066FF"/>
                </a:solidFill>
              </a:rPr>
              <a:t>    cor: ADDRESS;</a:t>
            </a:r>
          </a:p>
          <a:p>
            <a:pPr eaLnBrk="1" hangingPunct="1">
              <a:lnSpc>
                <a:spcPct val="90000"/>
              </a:lnSpc>
              <a:buFontTx/>
              <a:buNone/>
            </a:pPr>
            <a:r>
              <a:rPr lang="en-US" sz="2400" smtClean="0">
                <a:solidFill>
                  <a:srgbClr val="0066FF"/>
                </a:solidFill>
              </a:rPr>
              <a:t>    ready:  BOOLEAN;</a:t>
            </a:r>
          </a:p>
          <a:p>
            <a:pPr eaLnBrk="1" hangingPunct="1">
              <a:lnSpc>
                <a:spcPct val="90000"/>
              </a:lnSpc>
              <a:buFontTx/>
              <a:buNone/>
            </a:pPr>
            <a:r>
              <a:rPr lang="en-US" sz="2400" smtClean="0">
                <a:solidFill>
                  <a:srgbClr val="0066FF"/>
                </a:solidFill>
              </a:rPr>
              <a:t>END;</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VAR cp: SIGNAL  </a:t>
            </a:r>
            <a:r>
              <a:rPr lang="en-US" sz="2400" smtClean="0"/>
              <a:t>(* current process *)</a:t>
            </a:r>
          </a:p>
        </p:txBody>
      </p:sp>
      <p:sp>
        <p:nvSpPr>
          <p:cNvPr id="88066" name="Slide Number Placeholder 5"/>
          <p:cNvSpPr>
            <a:spLocks noGrp="1"/>
          </p:cNvSpPr>
          <p:nvPr>
            <p:ph type="sldNum" sz="quarter" idx="12"/>
          </p:nvPr>
        </p:nvSpPr>
        <p:spPr>
          <a:noFill/>
        </p:spPr>
        <p:txBody>
          <a:bodyPr/>
          <a:lstStyle/>
          <a:p>
            <a:fld id="{70E5EDE5-AC4A-4866-959A-26D18818A069}" type="slidenum">
              <a:rPr lang="en-US" smtClean="0">
                <a:latin typeface="Arial" pitchFamily="34" charset="0"/>
              </a:rPr>
              <a:pPr/>
              <a:t>104</a:t>
            </a:fld>
            <a:endParaRPr lang="en-US" smtClean="0">
              <a:latin typeface="Arial" pitchFamily="34" charset="0"/>
            </a:endParaRPr>
          </a:p>
        </p:txBody>
      </p:sp>
      <p:sp>
        <p:nvSpPr>
          <p:cNvPr id="88068" name="AutoShape 3"/>
          <p:cNvSpPr>
            <a:spLocks noChangeArrowheads="1"/>
          </p:cNvSpPr>
          <p:nvPr/>
        </p:nvSpPr>
        <p:spPr bwMode="auto">
          <a:xfrm>
            <a:off x="4876800" y="0"/>
            <a:ext cx="4267200" cy="4343400"/>
          </a:xfrm>
          <a:prstGeom prst="wedgeRoundRectCallout">
            <a:avLst>
              <a:gd name="adj1" fmla="val -94829"/>
              <a:gd name="adj2" fmla="val 35454"/>
              <a:gd name="adj3" fmla="val 16667"/>
            </a:avLst>
          </a:prstGeom>
          <a:solidFill>
            <a:schemeClr val="accent1"/>
          </a:solidFill>
          <a:ln w="9525">
            <a:solidFill>
              <a:schemeClr val="tx1"/>
            </a:solidFill>
            <a:miter lim="800000"/>
            <a:headEnd/>
            <a:tailEnd/>
          </a:ln>
        </p:spPr>
        <p:txBody>
          <a:bodyPr/>
          <a:lstStyle/>
          <a:p>
            <a:r>
              <a:rPr lang="en-US" sz="2400"/>
              <a:t>When a process is started, its descriptor and a workspace for its coroutine are allocated</a:t>
            </a:r>
          </a:p>
          <a:p>
            <a:endParaRPr lang="en-US" sz="2400"/>
          </a:p>
          <a:p>
            <a:r>
              <a:rPr lang="en-US" sz="2400"/>
              <a:t>The descriptor is inserted in a ring containing all process descriptors created so far.  By traversing the ring, any process can be reached.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idx="1"/>
          </p:nvPr>
        </p:nvSpPr>
        <p:spPr>
          <a:xfrm>
            <a:off x="457200" y="381000"/>
            <a:ext cx="8382000" cy="6172200"/>
          </a:xfrm>
        </p:spPr>
        <p:txBody>
          <a:bodyPr/>
          <a:lstStyle/>
          <a:p>
            <a:pPr eaLnBrk="1" hangingPunct="1">
              <a:lnSpc>
                <a:spcPct val="90000"/>
              </a:lnSpc>
              <a:buFontTx/>
              <a:buNone/>
            </a:pPr>
            <a:r>
              <a:rPr lang="en-US" sz="2400" smtClean="0">
                <a:solidFill>
                  <a:srgbClr val="0066FF"/>
                </a:solidFill>
              </a:rPr>
              <a:t>IMPLEMENTATION MODULE PROCESSES [1];</a:t>
            </a:r>
          </a:p>
          <a:p>
            <a:pPr eaLnBrk="1" hangingPunct="1">
              <a:lnSpc>
                <a:spcPct val="90000"/>
              </a:lnSpc>
              <a:buFontTx/>
              <a:buNone/>
            </a:pPr>
            <a:r>
              <a:rPr lang="en-US" sz="2400" smtClean="0">
                <a:solidFill>
                  <a:srgbClr val="0066FF"/>
                </a:solidFill>
              </a:rPr>
              <a:t>FROM SYSTEM IMPORT ADDRESS, NEWPROCESSES, TRANSFER;</a:t>
            </a:r>
          </a:p>
          <a:p>
            <a:pPr eaLnBrk="1" hangingPunct="1">
              <a:lnSpc>
                <a:spcPct val="90000"/>
              </a:lnSpc>
              <a:buFontTx/>
              <a:buNone/>
            </a:pPr>
            <a:r>
              <a:rPr lang="en-US" sz="2400" smtClean="0">
                <a:solidFill>
                  <a:srgbClr val="0066FF"/>
                </a:solidFill>
              </a:rPr>
              <a:t>FROM Storage IMPORT ALLOCATE;</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TYPE SIGNAL = POINTER TO ProcessDescriptor;</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ProcessDescriptor = </a:t>
            </a:r>
          </a:p>
          <a:p>
            <a:pPr eaLnBrk="1" hangingPunct="1">
              <a:lnSpc>
                <a:spcPct val="90000"/>
              </a:lnSpc>
              <a:buFontTx/>
              <a:buNone/>
            </a:pPr>
            <a:r>
              <a:rPr lang="en-US" sz="2400" smtClean="0">
                <a:solidFill>
                  <a:srgbClr val="0066FF"/>
                </a:solidFill>
              </a:rPr>
              <a:t>    RECORD next: SIGNAL;  </a:t>
            </a:r>
            <a:r>
              <a:rPr lang="en-US" sz="2400" smtClean="0"/>
              <a:t>(* ring of all processes*)</a:t>
            </a:r>
          </a:p>
          <a:p>
            <a:pPr eaLnBrk="1" hangingPunct="1">
              <a:lnSpc>
                <a:spcPct val="90000"/>
              </a:lnSpc>
              <a:buFontTx/>
              <a:buNone/>
            </a:pPr>
            <a:r>
              <a:rPr lang="en-US" sz="2400" smtClean="0">
                <a:solidFill>
                  <a:srgbClr val="0066FF"/>
                </a:solidFill>
              </a:rPr>
              <a:t>    queue: SIGNAL;   </a:t>
            </a:r>
            <a:r>
              <a:rPr lang="en-US" sz="2400" smtClean="0"/>
              <a:t>(*queue of waiting processes *)</a:t>
            </a:r>
          </a:p>
          <a:p>
            <a:pPr eaLnBrk="1" hangingPunct="1">
              <a:lnSpc>
                <a:spcPct val="90000"/>
              </a:lnSpc>
              <a:buFontTx/>
              <a:buNone/>
            </a:pPr>
            <a:r>
              <a:rPr lang="en-US" sz="2400" smtClean="0">
                <a:solidFill>
                  <a:srgbClr val="0066FF"/>
                </a:solidFill>
              </a:rPr>
              <a:t>    cor: ADDRESS;</a:t>
            </a:r>
          </a:p>
          <a:p>
            <a:pPr eaLnBrk="1" hangingPunct="1">
              <a:lnSpc>
                <a:spcPct val="90000"/>
              </a:lnSpc>
              <a:buFontTx/>
              <a:buNone/>
            </a:pPr>
            <a:r>
              <a:rPr lang="en-US" sz="2400" smtClean="0">
                <a:solidFill>
                  <a:srgbClr val="0066FF"/>
                </a:solidFill>
              </a:rPr>
              <a:t>    ready:  BOOLEAN;</a:t>
            </a:r>
          </a:p>
          <a:p>
            <a:pPr eaLnBrk="1" hangingPunct="1">
              <a:lnSpc>
                <a:spcPct val="90000"/>
              </a:lnSpc>
              <a:buFontTx/>
              <a:buNone/>
            </a:pPr>
            <a:r>
              <a:rPr lang="en-US" sz="2400" smtClean="0">
                <a:solidFill>
                  <a:srgbClr val="0066FF"/>
                </a:solidFill>
              </a:rPr>
              <a:t>END;</a:t>
            </a:r>
          </a:p>
          <a:p>
            <a:pPr eaLnBrk="1" hangingPunct="1">
              <a:lnSpc>
                <a:spcPct val="90000"/>
              </a:lnSpc>
              <a:buFontTx/>
              <a:buNone/>
            </a:pPr>
            <a:endParaRPr lang="en-US" sz="2400" smtClean="0">
              <a:solidFill>
                <a:srgbClr val="0066FF"/>
              </a:solidFill>
            </a:endParaRPr>
          </a:p>
          <a:p>
            <a:pPr eaLnBrk="1" hangingPunct="1">
              <a:lnSpc>
                <a:spcPct val="90000"/>
              </a:lnSpc>
              <a:buFontTx/>
              <a:buNone/>
            </a:pPr>
            <a:r>
              <a:rPr lang="en-US" sz="2400" smtClean="0">
                <a:solidFill>
                  <a:srgbClr val="0066FF"/>
                </a:solidFill>
              </a:rPr>
              <a:t>VAR cp: SIGNAL  </a:t>
            </a:r>
            <a:r>
              <a:rPr lang="en-US" sz="2400" smtClean="0"/>
              <a:t>(* current process *)</a:t>
            </a:r>
          </a:p>
        </p:txBody>
      </p:sp>
      <p:sp>
        <p:nvSpPr>
          <p:cNvPr id="89090" name="Slide Number Placeholder 5"/>
          <p:cNvSpPr>
            <a:spLocks noGrp="1"/>
          </p:cNvSpPr>
          <p:nvPr>
            <p:ph type="sldNum" sz="quarter" idx="12"/>
          </p:nvPr>
        </p:nvSpPr>
        <p:spPr>
          <a:noFill/>
        </p:spPr>
        <p:txBody>
          <a:bodyPr/>
          <a:lstStyle/>
          <a:p>
            <a:fld id="{810049F5-972E-4BD9-855C-7F4FBB09B4B5}" type="slidenum">
              <a:rPr lang="en-US" smtClean="0">
                <a:latin typeface="Arial" pitchFamily="34" charset="0"/>
              </a:rPr>
              <a:pPr/>
              <a:t>105</a:t>
            </a:fld>
            <a:endParaRPr lang="en-US" smtClean="0">
              <a:latin typeface="Arial" pitchFamily="34" charset="0"/>
            </a:endParaRPr>
          </a:p>
        </p:txBody>
      </p:sp>
      <p:sp>
        <p:nvSpPr>
          <p:cNvPr id="89092" name="AutoShape 3"/>
          <p:cNvSpPr>
            <a:spLocks noChangeArrowheads="1"/>
          </p:cNvSpPr>
          <p:nvPr/>
        </p:nvSpPr>
        <p:spPr bwMode="auto">
          <a:xfrm>
            <a:off x="3505200" y="0"/>
            <a:ext cx="5638800" cy="3352800"/>
          </a:xfrm>
          <a:prstGeom prst="wedgeRoundRectCallout">
            <a:avLst>
              <a:gd name="adj1" fmla="val -57602"/>
              <a:gd name="adj2" fmla="val 78833"/>
              <a:gd name="adj3" fmla="val 16667"/>
            </a:avLst>
          </a:prstGeom>
          <a:solidFill>
            <a:schemeClr val="accent1"/>
          </a:solidFill>
          <a:ln w="9525">
            <a:solidFill>
              <a:schemeClr val="tx1"/>
            </a:solidFill>
            <a:miter lim="800000"/>
            <a:headEnd/>
            <a:tailEnd/>
          </a:ln>
        </p:spPr>
        <p:txBody>
          <a:bodyPr/>
          <a:lstStyle/>
          <a:p>
            <a:r>
              <a:rPr lang="en-US" sz="2400"/>
              <a:t>From user’s level of abstraction, a signal corresponds to a condition. At the implementation level, it is the set of processes waiting for the signal</a:t>
            </a:r>
          </a:p>
          <a:p>
            <a:endParaRPr lang="en-US" sz="2400"/>
          </a:p>
          <a:p>
            <a:r>
              <a:rPr lang="en-US" sz="2400"/>
              <a:t>The waiting processes are organized in a linked list</a:t>
            </a:r>
          </a:p>
          <a:p>
            <a:endParaRPr 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p>
            <a:fld id="{F33AC74F-1874-4492-B9D3-F176BF935CC8}" type="slidenum">
              <a:rPr lang="en-US" smtClean="0">
                <a:latin typeface="Arial" pitchFamily="34" charset="0"/>
              </a:rPr>
              <a:pPr/>
              <a:t>106</a:t>
            </a:fld>
            <a:endParaRPr lang="en-US" smtClean="0">
              <a:latin typeface="Arial" pitchFamily="34" charset="0"/>
            </a:endParaRPr>
          </a:p>
        </p:txBody>
      </p:sp>
      <p:sp>
        <p:nvSpPr>
          <p:cNvPr id="90115" name="Text Box 4"/>
          <p:cNvSpPr txBox="1">
            <a:spLocks noChangeArrowheads="1"/>
          </p:cNvSpPr>
          <p:nvPr/>
        </p:nvSpPr>
        <p:spPr bwMode="auto">
          <a:xfrm>
            <a:off x="16764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0116" name="Text Box 5"/>
          <p:cNvSpPr txBox="1">
            <a:spLocks noChangeArrowheads="1"/>
          </p:cNvSpPr>
          <p:nvPr/>
        </p:nvSpPr>
        <p:spPr bwMode="auto">
          <a:xfrm>
            <a:off x="32766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0117" name="Text Box 6"/>
          <p:cNvSpPr txBox="1">
            <a:spLocks noChangeArrowheads="1"/>
          </p:cNvSpPr>
          <p:nvPr/>
        </p:nvSpPr>
        <p:spPr bwMode="auto">
          <a:xfrm>
            <a:off x="48768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0118" name="Text Box 7"/>
          <p:cNvSpPr txBox="1">
            <a:spLocks noChangeArrowheads="1"/>
          </p:cNvSpPr>
          <p:nvPr/>
        </p:nvSpPr>
        <p:spPr bwMode="auto">
          <a:xfrm>
            <a:off x="65532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0119" name="Line 8"/>
          <p:cNvSpPr>
            <a:spLocks noChangeShapeType="1"/>
          </p:cNvSpPr>
          <p:nvPr/>
        </p:nvSpPr>
        <p:spPr bwMode="auto">
          <a:xfrm>
            <a:off x="2438400" y="1676400"/>
            <a:ext cx="762000" cy="0"/>
          </a:xfrm>
          <a:prstGeom prst="line">
            <a:avLst/>
          </a:prstGeom>
          <a:noFill/>
          <a:ln w="9525">
            <a:solidFill>
              <a:schemeClr val="tx1"/>
            </a:solidFill>
            <a:round/>
            <a:headEnd/>
            <a:tailEnd type="triangle" w="med" len="med"/>
          </a:ln>
        </p:spPr>
        <p:txBody>
          <a:bodyPr/>
          <a:lstStyle/>
          <a:p>
            <a:endParaRPr lang="en-US"/>
          </a:p>
        </p:txBody>
      </p:sp>
      <p:sp>
        <p:nvSpPr>
          <p:cNvPr id="90120" name="Line 9"/>
          <p:cNvSpPr>
            <a:spLocks noChangeShapeType="1"/>
          </p:cNvSpPr>
          <p:nvPr/>
        </p:nvSpPr>
        <p:spPr bwMode="auto">
          <a:xfrm>
            <a:off x="4114800" y="1676400"/>
            <a:ext cx="762000" cy="0"/>
          </a:xfrm>
          <a:prstGeom prst="line">
            <a:avLst/>
          </a:prstGeom>
          <a:noFill/>
          <a:ln w="9525">
            <a:solidFill>
              <a:schemeClr val="tx1"/>
            </a:solidFill>
            <a:round/>
            <a:headEnd/>
            <a:tailEnd type="triangle" w="med" len="med"/>
          </a:ln>
        </p:spPr>
        <p:txBody>
          <a:bodyPr/>
          <a:lstStyle/>
          <a:p>
            <a:endParaRPr lang="en-US"/>
          </a:p>
        </p:txBody>
      </p:sp>
      <p:sp>
        <p:nvSpPr>
          <p:cNvPr id="90121" name="Line 10"/>
          <p:cNvSpPr>
            <a:spLocks noChangeShapeType="1"/>
          </p:cNvSpPr>
          <p:nvPr/>
        </p:nvSpPr>
        <p:spPr bwMode="auto">
          <a:xfrm>
            <a:off x="5715000" y="1676400"/>
            <a:ext cx="838200" cy="0"/>
          </a:xfrm>
          <a:prstGeom prst="line">
            <a:avLst/>
          </a:prstGeom>
          <a:noFill/>
          <a:ln w="9525">
            <a:solidFill>
              <a:schemeClr val="tx1"/>
            </a:solidFill>
            <a:round/>
            <a:headEnd/>
            <a:tailEnd type="triangle" w="med" len="med"/>
          </a:ln>
        </p:spPr>
        <p:txBody>
          <a:bodyPr/>
          <a:lstStyle/>
          <a:p>
            <a:endParaRPr lang="en-US"/>
          </a:p>
        </p:txBody>
      </p:sp>
      <p:sp>
        <p:nvSpPr>
          <p:cNvPr id="90122" name="Freeform 12"/>
          <p:cNvSpPr>
            <a:spLocks/>
          </p:cNvSpPr>
          <p:nvPr/>
        </p:nvSpPr>
        <p:spPr bwMode="auto">
          <a:xfrm>
            <a:off x="152400" y="1676400"/>
            <a:ext cx="8902700" cy="2882900"/>
          </a:xfrm>
          <a:custGeom>
            <a:avLst/>
            <a:gdLst>
              <a:gd name="T0" fmla="*/ 7213601 w 5608"/>
              <a:gd name="T1" fmla="*/ 101600 h 1816"/>
              <a:gd name="T2" fmla="*/ 7823200 w 5608"/>
              <a:gd name="T3" fmla="*/ 330200 h 1816"/>
              <a:gd name="T4" fmla="*/ 7899400 w 5608"/>
              <a:gd name="T5" fmla="*/ 1930400 h 1816"/>
              <a:gd name="T6" fmla="*/ 1803400 w 5608"/>
              <a:gd name="T7" fmla="*/ 2768600 h 1816"/>
              <a:gd name="T8" fmla="*/ 127000 w 5608"/>
              <a:gd name="T9" fmla="*/ 1244600 h 1816"/>
              <a:gd name="T10" fmla="*/ 1041400 w 5608"/>
              <a:gd name="T11" fmla="*/ 177800 h 1816"/>
              <a:gd name="T12" fmla="*/ 1498600 w 5608"/>
              <a:gd name="T13" fmla="*/ 177800 h 1816"/>
              <a:gd name="T14" fmla="*/ 0 60000 65536"/>
              <a:gd name="T15" fmla="*/ 0 60000 65536"/>
              <a:gd name="T16" fmla="*/ 0 60000 65536"/>
              <a:gd name="T17" fmla="*/ 0 60000 65536"/>
              <a:gd name="T18" fmla="*/ 0 60000 65536"/>
              <a:gd name="T19" fmla="*/ 0 60000 65536"/>
              <a:gd name="T20" fmla="*/ 0 60000 65536"/>
              <a:gd name="T21" fmla="*/ 0 w 5608"/>
              <a:gd name="T22" fmla="*/ 0 h 1816"/>
              <a:gd name="T23" fmla="*/ 5608 w 5608"/>
              <a:gd name="T24" fmla="*/ 1816 h 1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8" h="1816">
                <a:moveTo>
                  <a:pt x="4544" y="64"/>
                </a:moveTo>
                <a:cubicBezTo>
                  <a:pt x="4700" y="40"/>
                  <a:pt x="4856" y="16"/>
                  <a:pt x="4928" y="208"/>
                </a:cubicBezTo>
                <a:cubicBezTo>
                  <a:pt x="5000" y="400"/>
                  <a:pt x="5608" y="960"/>
                  <a:pt x="4976" y="1216"/>
                </a:cubicBezTo>
                <a:cubicBezTo>
                  <a:pt x="4344" y="1472"/>
                  <a:pt x="1952" y="1816"/>
                  <a:pt x="1136" y="1744"/>
                </a:cubicBezTo>
                <a:cubicBezTo>
                  <a:pt x="320" y="1672"/>
                  <a:pt x="160" y="1056"/>
                  <a:pt x="80" y="784"/>
                </a:cubicBezTo>
                <a:cubicBezTo>
                  <a:pt x="0" y="512"/>
                  <a:pt x="512" y="224"/>
                  <a:pt x="656" y="112"/>
                </a:cubicBezTo>
                <a:cubicBezTo>
                  <a:pt x="800" y="0"/>
                  <a:pt x="872" y="56"/>
                  <a:pt x="944" y="112"/>
                </a:cubicBezTo>
              </a:path>
            </a:pathLst>
          </a:custGeom>
          <a:noFill/>
          <a:ln w="9525">
            <a:solidFill>
              <a:schemeClr val="tx1"/>
            </a:solidFill>
            <a:round/>
            <a:headEnd type="none" w="med" len="med"/>
            <a:tailEnd type="triangle" w="med" len="med"/>
          </a:ln>
        </p:spPr>
        <p:txBody>
          <a:bodyPr/>
          <a:lstStyle/>
          <a:p>
            <a:endParaRPr lang="en-US"/>
          </a:p>
        </p:txBody>
      </p:sp>
      <p:sp>
        <p:nvSpPr>
          <p:cNvPr id="90123" name="Text Box 13"/>
          <p:cNvSpPr txBox="1">
            <a:spLocks noChangeArrowheads="1"/>
          </p:cNvSpPr>
          <p:nvPr/>
        </p:nvSpPr>
        <p:spPr bwMode="auto">
          <a:xfrm>
            <a:off x="3276600" y="381000"/>
            <a:ext cx="762000" cy="519113"/>
          </a:xfrm>
          <a:prstGeom prst="rect">
            <a:avLst/>
          </a:prstGeom>
          <a:solidFill>
            <a:schemeClr val="bg2">
              <a:alpha val="50195"/>
            </a:schemeClr>
          </a:solidFill>
          <a:ln w="9525">
            <a:noFill/>
            <a:miter lim="800000"/>
            <a:headEnd/>
            <a:tailEnd/>
          </a:ln>
        </p:spPr>
        <p:txBody>
          <a:bodyPr>
            <a:spAutoFit/>
          </a:bodyPr>
          <a:lstStyle/>
          <a:p>
            <a:pPr>
              <a:spcBef>
                <a:spcPct val="50000"/>
              </a:spcBef>
            </a:pPr>
            <a:r>
              <a:rPr lang="en-US" sz="2800" b="1"/>
              <a:t>cp</a:t>
            </a:r>
          </a:p>
        </p:txBody>
      </p:sp>
      <p:sp>
        <p:nvSpPr>
          <p:cNvPr id="90124" name="Line 14"/>
          <p:cNvSpPr>
            <a:spLocks noChangeShapeType="1"/>
          </p:cNvSpPr>
          <p:nvPr/>
        </p:nvSpPr>
        <p:spPr bwMode="auto">
          <a:xfrm>
            <a:off x="3657600" y="914400"/>
            <a:ext cx="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p>
            <a:fld id="{CE39C0B1-FF2C-4FD9-A833-976837EC4016}" type="slidenum">
              <a:rPr lang="en-US" smtClean="0">
                <a:latin typeface="Arial" pitchFamily="34" charset="0"/>
              </a:rPr>
              <a:pPr/>
              <a:t>107</a:t>
            </a:fld>
            <a:endParaRPr lang="en-US" smtClean="0">
              <a:latin typeface="Arial" pitchFamily="34" charset="0"/>
            </a:endParaRPr>
          </a:p>
        </p:txBody>
      </p:sp>
      <p:sp>
        <p:nvSpPr>
          <p:cNvPr id="91139" name="Text Box 2"/>
          <p:cNvSpPr txBox="1">
            <a:spLocks noChangeArrowheads="1"/>
          </p:cNvSpPr>
          <p:nvPr/>
        </p:nvSpPr>
        <p:spPr bwMode="auto">
          <a:xfrm>
            <a:off x="16764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1140" name="Text Box 3"/>
          <p:cNvSpPr txBox="1">
            <a:spLocks noChangeArrowheads="1"/>
          </p:cNvSpPr>
          <p:nvPr/>
        </p:nvSpPr>
        <p:spPr bwMode="auto">
          <a:xfrm>
            <a:off x="32766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ready:F</a:t>
            </a:r>
          </a:p>
        </p:txBody>
      </p:sp>
      <p:sp>
        <p:nvSpPr>
          <p:cNvPr id="91141" name="Text Box 4"/>
          <p:cNvSpPr txBox="1">
            <a:spLocks noChangeArrowheads="1"/>
          </p:cNvSpPr>
          <p:nvPr/>
        </p:nvSpPr>
        <p:spPr bwMode="auto">
          <a:xfrm>
            <a:off x="48768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1142" name="Text Box 5"/>
          <p:cNvSpPr txBox="1">
            <a:spLocks noChangeArrowheads="1"/>
          </p:cNvSpPr>
          <p:nvPr/>
        </p:nvSpPr>
        <p:spPr bwMode="auto">
          <a:xfrm>
            <a:off x="65532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1143" name="Line 6"/>
          <p:cNvSpPr>
            <a:spLocks noChangeShapeType="1"/>
          </p:cNvSpPr>
          <p:nvPr/>
        </p:nvSpPr>
        <p:spPr bwMode="auto">
          <a:xfrm>
            <a:off x="2438400" y="1676400"/>
            <a:ext cx="762000" cy="0"/>
          </a:xfrm>
          <a:prstGeom prst="line">
            <a:avLst/>
          </a:prstGeom>
          <a:noFill/>
          <a:ln w="9525">
            <a:solidFill>
              <a:schemeClr val="tx1"/>
            </a:solidFill>
            <a:round/>
            <a:headEnd/>
            <a:tailEnd type="triangle" w="med" len="med"/>
          </a:ln>
        </p:spPr>
        <p:txBody>
          <a:bodyPr/>
          <a:lstStyle/>
          <a:p>
            <a:endParaRPr lang="en-US"/>
          </a:p>
        </p:txBody>
      </p:sp>
      <p:sp>
        <p:nvSpPr>
          <p:cNvPr id="91144" name="Line 7"/>
          <p:cNvSpPr>
            <a:spLocks noChangeShapeType="1"/>
          </p:cNvSpPr>
          <p:nvPr/>
        </p:nvSpPr>
        <p:spPr bwMode="auto">
          <a:xfrm>
            <a:off x="4114800" y="1676400"/>
            <a:ext cx="762000" cy="0"/>
          </a:xfrm>
          <a:prstGeom prst="line">
            <a:avLst/>
          </a:prstGeom>
          <a:noFill/>
          <a:ln w="9525">
            <a:solidFill>
              <a:schemeClr val="tx1"/>
            </a:solidFill>
            <a:round/>
            <a:headEnd/>
            <a:tailEnd type="triangle" w="med" len="med"/>
          </a:ln>
        </p:spPr>
        <p:txBody>
          <a:bodyPr/>
          <a:lstStyle/>
          <a:p>
            <a:endParaRPr lang="en-US"/>
          </a:p>
        </p:txBody>
      </p:sp>
      <p:sp>
        <p:nvSpPr>
          <p:cNvPr id="91145" name="Line 8"/>
          <p:cNvSpPr>
            <a:spLocks noChangeShapeType="1"/>
          </p:cNvSpPr>
          <p:nvPr/>
        </p:nvSpPr>
        <p:spPr bwMode="auto">
          <a:xfrm>
            <a:off x="5715000" y="1676400"/>
            <a:ext cx="838200" cy="0"/>
          </a:xfrm>
          <a:prstGeom prst="line">
            <a:avLst/>
          </a:prstGeom>
          <a:noFill/>
          <a:ln w="9525">
            <a:solidFill>
              <a:schemeClr val="tx1"/>
            </a:solidFill>
            <a:round/>
            <a:headEnd/>
            <a:tailEnd type="triangle" w="med" len="med"/>
          </a:ln>
        </p:spPr>
        <p:txBody>
          <a:bodyPr/>
          <a:lstStyle/>
          <a:p>
            <a:endParaRPr lang="en-US"/>
          </a:p>
        </p:txBody>
      </p:sp>
      <p:sp>
        <p:nvSpPr>
          <p:cNvPr id="91146" name="Freeform 9"/>
          <p:cNvSpPr>
            <a:spLocks/>
          </p:cNvSpPr>
          <p:nvPr/>
        </p:nvSpPr>
        <p:spPr bwMode="auto">
          <a:xfrm>
            <a:off x="152400" y="1676400"/>
            <a:ext cx="8902700" cy="2882900"/>
          </a:xfrm>
          <a:custGeom>
            <a:avLst/>
            <a:gdLst>
              <a:gd name="T0" fmla="*/ 7213601 w 5608"/>
              <a:gd name="T1" fmla="*/ 101600 h 1816"/>
              <a:gd name="T2" fmla="*/ 7823200 w 5608"/>
              <a:gd name="T3" fmla="*/ 330200 h 1816"/>
              <a:gd name="T4" fmla="*/ 7899400 w 5608"/>
              <a:gd name="T5" fmla="*/ 1930400 h 1816"/>
              <a:gd name="T6" fmla="*/ 1803400 w 5608"/>
              <a:gd name="T7" fmla="*/ 2768600 h 1816"/>
              <a:gd name="T8" fmla="*/ 127000 w 5608"/>
              <a:gd name="T9" fmla="*/ 1244600 h 1816"/>
              <a:gd name="T10" fmla="*/ 1041400 w 5608"/>
              <a:gd name="T11" fmla="*/ 177800 h 1816"/>
              <a:gd name="T12" fmla="*/ 1498600 w 5608"/>
              <a:gd name="T13" fmla="*/ 177800 h 1816"/>
              <a:gd name="T14" fmla="*/ 0 60000 65536"/>
              <a:gd name="T15" fmla="*/ 0 60000 65536"/>
              <a:gd name="T16" fmla="*/ 0 60000 65536"/>
              <a:gd name="T17" fmla="*/ 0 60000 65536"/>
              <a:gd name="T18" fmla="*/ 0 60000 65536"/>
              <a:gd name="T19" fmla="*/ 0 60000 65536"/>
              <a:gd name="T20" fmla="*/ 0 60000 65536"/>
              <a:gd name="T21" fmla="*/ 0 w 5608"/>
              <a:gd name="T22" fmla="*/ 0 h 1816"/>
              <a:gd name="T23" fmla="*/ 5608 w 5608"/>
              <a:gd name="T24" fmla="*/ 1816 h 1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8" h="1816">
                <a:moveTo>
                  <a:pt x="4544" y="64"/>
                </a:moveTo>
                <a:cubicBezTo>
                  <a:pt x="4700" y="40"/>
                  <a:pt x="4856" y="16"/>
                  <a:pt x="4928" y="208"/>
                </a:cubicBezTo>
                <a:cubicBezTo>
                  <a:pt x="5000" y="400"/>
                  <a:pt x="5608" y="960"/>
                  <a:pt x="4976" y="1216"/>
                </a:cubicBezTo>
                <a:cubicBezTo>
                  <a:pt x="4344" y="1472"/>
                  <a:pt x="1952" y="1816"/>
                  <a:pt x="1136" y="1744"/>
                </a:cubicBezTo>
                <a:cubicBezTo>
                  <a:pt x="320" y="1672"/>
                  <a:pt x="160" y="1056"/>
                  <a:pt x="80" y="784"/>
                </a:cubicBezTo>
                <a:cubicBezTo>
                  <a:pt x="0" y="512"/>
                  <a:pt x="512" y="224"/>
                  <a:pt x="656" y="112"/>
                </a:cubicBezTo>
                <a:cubicBezTo>
                  <a:pt x="800" y="0"/>
                  <a:pt x="872" y="56"/>
                  <a:pt x="944" y="112"/>
                </a:cubicBezTo>
              </a:path>
            </a:pathLst>
          </a:custGeom>
          <a:noFill/>
          <a:ln w="9525">
            <a:solidFill>
              <a:schemeClr val="tx1"/>
            </a:solidFill>
            <a:round/>
            <a:headEnd type="none" w="med" len="med"/>
            <a:tailEnd type="triangle" w="med" len="med"/>
          </a:ln>
        </p:spPr>
        <p:txBody>
          <a:bodyPr/>
          <a:lstStyle/>
          <a:p>
            <a:endParaRPr lang="en-US"/>
          </a:p>
        </p:txBody>
      </p:sp>
      <p:sp>
        <p:nvSpPr>
          <p:cNvPr id="91147" name="Text Box 10"/>
          <p:cNvSpPr txBox="1">
            <a:spLocks noChangeArrowheads="1"/>
          </p:cNvSpPr>
          <p:nvPr/>
        </p:nvSpPr>
        <p:spPr bwMode="auto">
          <a:xfrm>
            <a:off x="3276600" y="381000"/>
            <a:ext cx="762000" cy="519113"/>
          </a:xfrm>
          <a:prstGeom prst="rect">
            <a:avLst/>
          </a:prstGeom>
          <a:solidFill>
            <a:schemeClr val="bg2">
              <a:alpha val="50195"/>
            </a:schemeClr>
          </a:solidFill>
          <a:ln w="9525">
            <a:noFill/>
            <a:miter lim="800000"/>
            <a:headEnd/>
            <a:tailEnd/>
          </a:ln>
        </p:spPr>
        <p:txBody>
          <a:bodyPr>
            <a:spAutoFit/>
          </a:bodyPr>
          <a:lstStyle/>
          <a:p>
            <a:pPr>
              <a:spcBef>
                <a:spcPct val="50000"/>
              </a:spcBef>
            </a:pPr>
            <a:r>
              <a:rPr lang="en-US" sz="2800" b="1"/>
              <a:t>cp</a:t>
            </a:r>
          </a:p>
        </p:txBody>
      </p:sp>
      <p:sp>
        <p:nvSpPr>
          <p:cNvPr id="91148" name="Line 11"/>
          <p:cNvSpPr>
            <a:spLocks noChangeShapeType="1"/>
          </p:cNvSpPr>
          <p:nvPr/>
        </p:nvSpPr>
        <p:spPr bwMode="auto">
          <a:xfrm>
            <a:off x="3657600" y="914400"/>
            <a:ext cx="0" cy="609600"/>
          </a:xfrm>
          <a:prstGeom prst="line">
            <a:avLst/>
          </a:prstGeom>
          <a:noFill/>
          <a:ln w="9525">
            <a:solidFill>
              <a:schemeClr val="tx1"/>
            </a:solidFill>
            <a:prstDash val="dash"/>
            <a:round/>
            <a:headEnd/>
            <a:tailEnd type="triangle" w="med" len="med"/>
          </a:ln>
        </p:spPr>
        <p:txBody>
          <a:bodyPr/>
          <a:lstStyle/>
          <a:p>
            <a:endParaRPr lang="en-US"/>
          </a:p>
        </p:txBody>
      </p:sp>
      <p:sp>
        <p:nvSpPr>
          <p:cNvPr id="91149" name="Text Box 12"/>
          <p:cNvSpPr txBox="1">
            <a:spLocks noChangeArrowheads="1"/>
          </p:cNvSpPr>
          <p:nvPr/>
        </p:nvSpPr>
        <p:spPr bwMode="auto">
          <a:xfrm>
            <a:off x="1981200" y="4876800"/>
            <a:ext cx="12954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notfull</a:t>
            </a:r>
          </a:p>
        </p:txBody>
      </p:sp>
      <p:sp>
        <p:nvSpPr>
          <p:cNvPr id="91150" name="Text Box 13"/>
          <p:cNvSpPr txBox="1">
            <a:spLocks noChangeArrowheads="1"/>
          </p:cNvSpPr>
          <p:nvPr/>
        </p:nvSpPr>
        <p:spPr bwMode="auto">
          <a:xfrm>
            <a:off x="5410200" y="4572000"/>
            <a:ext cx="3733800" cy="641350"/>
          </a:xfrm>
          <a:prstGeom prst="rect">
            <a:avLst/>
          </a:prstGeom>
          <a:noFill/>
          <a:ln w="9525">
            <a:noFill/>
            <a:miter lim="800000"/>
            <a:headEnd/>
            <a:tailEnd/>
          </a:ln>
        </p:spPr>
        <p:txBody>
          <a:bodyPr>
            <a:spAutoFit/>
          </a:bodyPr>
          <a:lstStyle/>
          <a:p>
            <a:pPr>
              <a:spcBef>
                <a:spcPct val="50000"/>
              </a:spcBef>
            </a:pPr>
            <a:r>
              <a:rPr lang="en-US" sz="3600"/>
              <a:t>wait(notFull);</a:t>
            </a:r>
          </a:p>
        </p:txBody>
      </p:sp>
      <p:sp>
        <p:nvSpPr>
          <p:cNvPr id="91151" name="Text Box 14"/>
          <p:cNvSpPr txBox="1">
            <a:spLocks noChangeArrowheads="1"/>
          </p:cNvSpPr>
          <p:nvPr/>
        </p:nvSpPr>
        <p:spPr bwMode="auto">
          <a:xfrm>
            <a:off x="1676400" y="5791200"/>
            <a:ext cx="17526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notempty</a:t>
            </a:r>
          </a:p>
        </p:txBody>
      </p:sp>
      <p:sp>
        <p:nvSpPr>
          <p:cNvPr id="91152" name="Line 15"/>
          <p:cNvSpPr>
            <a:spLocks noChangeShapeType="1"/>
          </p:cNvSpPr>
          <p:nvPr/>
        </p:nvSpPr>
        <p:spPr bwMode="auto">
          <a:xfrm flipV="1">
            <a:off x="3276600" y="3200400"/>
            <a:ext cx="609600" cy="1905000"/>
          </a:xfrm>
          <a:prstGeom prst="line">
            <a:avLst/>
          </a:prstGeom>
          <a:noFill/>
          <a:ln w="9525">
            <a:solidFill>
              <a:srgbClr val="FF0066"/>
            </a:solidFill>
            <a:round/>
            <a:headEnd/>
            <a:tailEnd type="triangle" w="med" len="med"/>
          </a:ln>
        </p:spPr>
        <p:txBody>
          <a:bodyPr/>
          <a:lstStyle/>
          <a:p>
            <a:endParaRPr lang="en-US"/>
          </a:p>
        </p:txBody>
      </p:sp>
      <p:sp>
        <p:nvSpPr>
          <p:cNvPr id="91153" name="Text Box 16"/>
          <p:cNvSpPr txBox="1">
            <a:spLocks noChangeArrowheads="1"/>
          </p:cNvSpPr>
          <p:nvPr/>
        </p:nvSpPr>
        <p:spPr bwMode="auto">
          <a:xfrm>
            <a:off x="1676400" y="914400"/>
            <a:ext cx="381000" cy="366713"/>
          </a:xfrm>
          <a:prstGeom prst="rect">
            <a:avLst/>
          </a:prstGeom>
          <a:noFill/>
          <a:ln w="9525">
            <a:noFill/>
            <a:miter lim="800000"/>
            <a:headEnd/>
            <a:tailEnd/>
          </a:ln>
        </p:spPr>
        <p:txBody>
          <a:bodyPr>
            <a:spAutoFit/>
          </a:bodyPr>
          <a:lstStyle/>
          <a:p>
            <a:pPr>
              <a:spcBef>
                <a:spcPct val="50000"/>
              </a:spcBef>
            </a:pPr>
            <a:endParaRPr lang="en-US"/>
          </a:p>
        </p:txBody>
      </p:sp>
      <p:sp>
        <p:nvSpPr>
          <p:cNvPr id="91154" name="Line 21"/>
          <p:cNvSpPr>
            <a:spLocks noChangeShapeType="1"/>
          </p:cNvSpPr>
          <p:nvPr/>
        </p:nvSpPr>
        <p:spPr bwMode="auto">
          <a:xfrm>
            <a:off x="3733800" y="838200"/>
            <a:ext cx="1447800" cy="685800"/>
          </a:xfrm>
          <a:prstGeom prst="line">
            <a:avLst/>
          </a:prstGeom>
          <a:noFill/>
          <a:ln w="9525">
            <a:solidFill>
              <a:srgbClr val="FF0066"/>
            </a:solidFill>
            <a:round/>
            <a:headEnd/>
            <a:tailEnd type="triangle" w="med" len="med"/>
          </a:ln>
        </p:spPr>
        <p:txBody>
          <a:bodyPr/>
          <a:lstStyle/>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p>
            <a:fld id="{414A511A-5470-4F29-8633-B8BBFB02198F}" type="slidenum">
              <a:rPr lang="en-US" smtClean="0">
                <a:latin typeface="Arial" pitchFamily="34" charset="0"/>
              </a:rPr>
              <a:pPr/>
              <a:t>108</a:t>
            </a:fld>
            <a:endParaRPr lang="en-US" smtClean="0">
              <a:latin typeface="Arial" pitchFamily="34" charset="0"/>
            </a:endParaRPr>
          </a:p>
        </p:txBody>
      </p:sp>
      <p:sp>
        <p:nvSpPr>
          <p:cNvPr id="92163" name="Text Box 2"/>
          <p:cNvSpPr txBox="1">
            <a:spLocks noChangeArrowheads="1"/>
          </p:cNvSpPr>
          <p:nvPr/>
        </p:nvSpPr>
        <p:spPr bwMode="auto">
          <a:xfrm>
            <a:off x="16764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2164" name="Text Box 3"/>
          <p:cNvSpPr txBox="1">
            <a:spLocks noChangeArrowheads="1"/>
          </p:cNvSpPr>
          <p:nvPr/>
        </p:nvSpPr>
        <p:spPr bwMode="auto">
          <a:xfrm>
            <a:off x="32766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ready:F</a:t>
            </a:r>
          </a:p>
        </p:txBody>
      </p:sp>
      <p:sp>
        <p:nvSpPr>
          <p:cNvPr id="92165" name="Text Box 4"/>
          <p:cNvSpPr txBox="1">
            <a:spLocks noChangeArrowheads="1"/>
          </p:cNvSpPr>
          <p:nvPr/>
        </p:nvSpPr>
        <p:spPr bwMode="auto">
          <a:xfrm>
            <a:off x="48768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ready:F</a:t>
            </a:r>
          </a:p>
        </p:txBody>
      </p:sp>
      <p:sp>
        <p:nvSpPr>
          <p:cNvPr id="92166" name="Text Box 5"/>
          <p:cNvSpPr txBox="1">
            <a:spLocks noChangeArrowheads="1"/>
          </p:cNvSpPr>
          <p:nvPr/>
        </p:nvSpPr>
        <p:spPr bwMode="auto">
          <a:xfrm>
            <a:off x="65532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2167" name="Line 6"/>
          <p:cNvSpPr>
            <a:spLocks noChangeShapeType="1"/>
          </p:cNvSpPr>
          <p:nvPr/>
        </p:nvSpPr>
        <p:spPr bwMode="auto">
          <a:xfrm>
            <a:off x="2438400" y="1676400"/>
            <a:ext cx="762000" cy="0"/>
          </a:xfrm>
          <a:prstGeom prst="line">
            <a:avLst/>
          </a:prstGeom>
          <a:noFill/>
          <a:ln w="9525">
            <a:solidFill>
              <a:schemeClr val="tx1"/>
            </a:solidFill>
            <a:round/>
            <a:headEnd/>
            <a:tailEnd type="triangle" w="med" len="med"/>
          </a:ln>
        </p:spPr>
        <p:txBody>
          <a:bodyPr/>
          <a:lstStyle/>
          <a:p>
            <a:endParaRPr lang="en-US"/>
          </a:p>
        </p:txBody>
      </p:sp>
      <p:sp>
        <p:nvSpPr>
          <p:cNvPr id="92168" name="Line 7"/>
          <p:cNvSpPr>
            <a:spLocks noChangeShapeType="1"/>
          </p:cNvSpPr>
          <p:nvPr/>
        </p:nvSpPr>
        <p:spPr bwMode="auto">
          <a:xfrm>
            <a:off x="4114800" y="1676400"/>
            <a:ext cx="762000" cy="0"/>
          </a:xfrm>
          <a:prstGeom prst="line">
            <a:avLst/>
          </a:prstGeom>
          <a:noFill/>
          <a:ln w="9525">
            <a:solidFill>
              <a:schemeClr val="tx1"/>
            </a:solidFill>
            <a:round/>
            <a:headEnd/>
            <a:tailEnd type="triangle" w="med" len="med"/>
          </a:ln>
        </p:spPr>
        <p:txBody>
          <a:bodyPr/>
          <a:lstStyle/>
          <a:p>
            <a:endParaRPr lang="en-US"/>
          </a:p>
        </p:txBody>
      </p:sp>
      <p:sp>
        <p:nvSpPr>
          <p:cNvPr id="92169" name="Line 8"/>
          <p:cNvSpPr>
            <a:spLocks noChangeShapeType="1"/>
          </p:cNvSpPr>
          <p:nvPr/>
        </p:nvSpPr>
        <p:spPr bwMode="auto">
          <a:xfrm>
            <a:off x="5715000" y="1676400"/>
            <a:ext cx="838200" cy="0"/>
          </a:xfrm>
          <a:prstGeom prst="line">
            <a:avLst/>
          </a:prstGeom>
          <a:noFill/>
          <a:ln w="9525">
            <a:solidFill>
              <a:schemeClr val="tx1"/>
            </a:solidFill>
            <a:round/>
            <a:headEnd/>
            <a:tailEnd type="triangle" w="med" len="med"/>
          </a:ln>
        </p:spPr>
        <p:txBody>
          <a:bodyPr/>
          <a:lstStyle/>
          <a:p>
            <a:endParaRPr lang="en-US"/>
          </a:p>
        </p:txBody>
      </p:sp>
      <p:sp>
        <p:nvSpPr>
          <p:cNvPr id="92170" name="Freeform 9"/>
          <p:cNvSpPr>
            <a:spLocks/>
          </p:cNvSpPr>
          <p:nvPr/>
        </p:nvSpPr>
        <p:spPr bwMode="auto">
          <a:xfrm>
            <a:off x="152400" y="1676400"/>
            <a:ext cx="8902700" cy="2882900"/>
          </a:xfrm>
          <a:custGeom>
            <a:avLst/>
            <a:gdLst>
              <a:gd name="T0" fmla="*/ 7213601 w 5608"/>
              <a:gd name="T1" fmla="*/ 101600 h 1816"/>
              <a:gd name="T2" fmla="*/ 7823200 w 5608"/>
              <a:gd name="T3" fmla="*/ 330200 h 1816"/>
              <a:gd name="T4" fmla="*/ 7899400 w 5608"/>
              <a:gd name="T5" fmla="*/ 1930400 h 1816"/>
              <a:gd name="T6" fmla="*/ 1803400 w 5608"/>
              <a:gd name="T7" fmla="*/ 2768600 h 1816"/>
              <a:gd name="T8" fmla="*/ 127000 w 5608"/>
              <a:gd name="T9" fmla="*/ 1244600 h 1816"/>
              <a:gd name="T10" fmla="*/ 1041400 w 5608"/>
              <a:gd name="T11" fmla="*/ 177800 h 1816"/>
              <a:gd name="T12" fmla="*/ 1498600 w 5608"/>
              <a:gd name="T13" fmla="*/ 177800 h 1816"/>
              <a:gd name="T14" fmla="*/ 0 60000 65536"/>
              <a:gd name="T15" fmla="*/ 0 60000 65536"/>
              <a:gd name="T16" fmla="*/ 0 60000 65536"/>
              <a:gd name="T17" fmla="*/ 0 60000 65536"/>
              <a:gd name="T18" fmla="*/ 0 60000 65536"/>
              <a:gd name="T19" fmla="*/ 0 60000 65536"/>
              <a:gd name="T20" fmla="*/ 0 60000 65536"/>
              <a:gd name="T21" fmla="*/ 0 w 5608"/>
              <a:gd name="T22" fmla="*/ 0 h 1816"/>
              <a:gd name="T23" fmla="*/ 5608 w 5608"/>
              <a:gd name="T24" fmla="*/ 1816 h 1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8" h="1816">
                <a:moveTo>
                  <a:pt x="4544" y="64"/>
                </a:moveTo>
                <a:cubicBezTo>
                  <a:pt x="4700" y="40"/>
                  <a:pt x="4856" y="16"/>
                  <a:pt x="4928" y="208"/>
                </a:cubicBezTo>
                <a:cubicBezTo>
                  <a:pt x="5000" y="400"/>
                  <a:pt x="5608" y="960"/>
                  <a:pt x="4976" y="1216"/>
                </a:cubicBezTo>
                <a:cubicBezTo>
                  <a:pt x="4344" y="1472"/>
                  <a:pt x="1952" y="1816"/>
                  <a:pt x="1136" y="1744"/>
                </a:cubicBezTo>
                <a:cubicBezTo>
                  <a:pt x="320" y="1672"/>
                  <a:pt x="160" y="1056"/>
                  <a:pt x="80" y="784"/>
                </a:cubicBezTo>
                <a:cubicBezTo>
                  <a:pt x="0" y="512"/>
                  <a:pt x="512" y="224"/>
                  <a:pt x="656" y="112"/>
                </a:cubicBezTo>
                <a:cubicBezTo>
                  <a:pt x="800" y="0"/>
                  <a:pt x="872" y="56"/>
                  <a:pt x="944" y="112"/>
                </a:cubicBezTo>
              </a:path>
            </a:pathLst>
          </a:custGeom>
          <a:noFill/>
          <a:ln w="9525">
            <a:solidFill>
              <a:schemeClr val="tx1"/>
            </a:solidFill>
            <a:round/>
            <a:headEnd type="none" w="med" len="med"/>
            <a:tailEnd type="triangle" w="med" len="med"/>
          </a:ln>
        </p:spPr>
        <p:txBody>
          <a:bodyPr/>
          <a:lstStyle/>
          <a:p>
            <a:endParaRPr lang="en-US"/>
          </a:p>
        </p:txBody>
      </p:sp>
      <p:sp>
        <p:nvSpPr>
          <p:cNvPr id="92171" name="Text Box 10"/>
          <p:cNvSpPr txBox="1">
            <a:spLocks noChangeArrowheads="1"/>
          </p:cNvSpPr>
          <p:nvPr/>
        </p:nvSpPr>
        <p:spPr bwMode="auto">
          <a:xfrm>
            <a:off x="3276600" y="381000"/>
            <a:ext cx="762000" cy="519113"/>
          </a:xfrm>
          <a:prstGeom prst="rect">
            <a:avLst/>
          </a:prstGeom>
          <a:solidFill>
            <a:schemeClr val="bg2">
              <a:alpha val="50195"/>
            </a:schemeClr>
          </a:solidFill>
          <a:ln w="9525">
            <a:noFill/>
            <a:miter lim="800000"/>
            <a:headEnd/>
            <a:tailEnd/>
          </a:ln>
        </p:spPr>
        <p:txBody>
          <a:bodyPr>
            <a:spAutoFit/>
          </a:bodyPr>
          <a:lstStyle/>
          <a:p>
            <a:pPr>
              <a:spcBef>
                <a:spcPct val="50000"/>
              </a:spcBef>
            </a:pPr>
            <a:r>
              <a:rPr lang="en-US" sz="2800" b="1"/>
              <a:t>cp</a:t>
            </a:r>
          </a:p>
        </p:txBody>
      </p:sp>
      <p:sp>
        <p:nvSpPr>
          <p:cNvPr id="92172" name="Line 11"/>
          <p:cNvSpPr>
            <a:spLocks noChangeShapeType="1"/>
          </p:cNvSpPr>
          <p:nvPr/>
        </p:nvSpPr>
        <p:spPr bwMode="auto">
          <a:xfrm>
            <a:off x="3657600" y="838200"/>
            <a:ext cx="1447800" cy="609600"/>
          </a:xfrm>
          <a:prstGeom prst="line">
            <a:avLst/>
          </a:prstGeom>
          <a:noFill/>
          <a:ln w="9525">
            <a:solidFill>
              <a:schemeClr val="tx1"/>
            </a:solidFill>
            <a:prstDash val="dash"/>
            <a:round/>
            <a:headEnd/>
            <a:tailEnd type="triangle" w="med" len="med"/>
          </a:ln>
        </p:spPr>
        <p:txBody>
          <a:bodyPr/>
          <a:lstStyle/>
          <a:p>
            <a:endParaRPr lang="en-US"/>
          </a:p>
        </p:txBody>
      </p:sp>
      <p:sp>
        <p:nvSpPr>
          <p:cNvPr id="92173" name="Text Box 12"/>
          <p:cNvSpPr txBox="1">
            <a:spLocks noChangeArrowheads="1"/>
          </p:cNvSpPr>
          <p:nvPr/>
        </p:nvSpPr>
        <p:spPr bwMode="auto">
          <a:xfrm>
            <a:off x="1981200" y="4876800"/>
            <a:ext cx="12954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notfull</a:t>
            </a:r>
          </a:p>
        </p:txBody>
      </p:sp>
      <p:sp>
        <p:nvSpPr>
          <p:cNvPr id="92174" name="Text Box 13"/>
          <p:cNvSpPr txBox="1">
            <a:spLocks noChangeArrowheads="1"/>
          </p:cNvSpPr>
          <p:nvPr/>
        </p:nvSpPr>
        <p:spPr bwMode="auto">
          <a:xfrm>
            <a:off x="5410200" y="4572000"/>
            <a:ext cx="3733800" cy="641350"/>
          </a:xfrm>
          <a:prstGeom prst="rect">
            <a:avLst/>
          </a:prstGeom>
          <a:noFill/>
          <a:ln w="9525">
            <a:noFill/>
            <a:miter lim="800000"/>
            <a:headEnd/>
            <a:tailEnd/>
          </a:ln>
        </p:spPr>
        <p:txBody>
          <a:bodyPr>
            <a:spAutoFit/>
          </a:bodyPr>
          <a:lstStyle/>
          <a:p>
            <a:pPr>
              <a:spcBef>
                <a:spcPct val="50000"/>
              </a:spcBef>
            </a:pPr>
            <a:r>
              <a:rPr lang="en-US" sz="3600"/>
              <a:t>wait(notFull);</a:t>
            </a:r>
          </a:p>
        </p:txBody>
      </p:sp>
      <p:sp>
        <p:nvSpPr>
          <p:cNvPr id="92175" name="Text Box 14"/>
          <p:cNvSpPr txBox="1">
            <a:spLocks noChangeArrowheads="1"/>
          </p:cNvSpPr>
          <p:nvPr/>
        </p:nvSpPr>
        <p:spPr bwMode="auto">
          <a:xfrm>
            <a:off x="1676400" y="5791200"/>
            <a:ext cx="17526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notempty</a:t>
            </a:r>
          </a:p>
        </p:txBody>
      </p:sp>
      <p:sp>
        <p:nvSpPr>
          <p:cNvPr id="92176" name="Line 15"/>
          <p:cNvSpPr>
            <a:spLocks noChangeShapeType="1"/>
          </p:cNvSpPr>
          <p:nvPr/>
        </p:nvSpPr>
        <p:spPr bwMode="auto">
          <a:xfrm flipV="1">
            <a:off x="3276600" y="3200400"/>
            <a:ext cx="609600" cy="1905000"/>
          </a:xfrm>
          <a:prstGeom prst="line">
            <a:avLst/>
          </a:prstGeom>
          <a:noFill/>
          <a:ln w="9525">
            <a:solidFill>
              <a:schemeClr val="tx1"/>
            </a:solidFill>
            <a:round/>
            <a:headEnd/>
            <a:tailEnd type="triangle" w="med" len="med"/>
          </a:ln>
        </p:spPr>
        <p:txBody>
          <a:bodyPr/>
          <a:lstStyle/>
          <a:p>
            <a:endParaRPr lang="en-US"/>
          </a:p>
        </p:txBody>
      </p:sp>
      <p:sp>
        <p:nvSpPr>
          <p:cNvPr id="92177" name="Text Box 16"/>
          <p:cNvSpPr txBox="1">
            <a:spLocks noChangeArrowheads="1"/>
          </p:cNvSpPr>
          <p:nvPr/>
        </p:nvSpPr>
        <p:spPr bwMode="auto">
          <a:xfrm>
            <a:off x="1676400" y="914400"/>
            <a:ext cx="381000" cy="366713"/>
          </a:xfrm>
          <a:prstGeom prst="rect">
            <a:avLst/>
          </a:prstGeom>
          <a:noFill/>
          <a:ln w="9525">
            <a:noFill/>
            <a:miter lim="800000"/>
            <a:headEnd/>
            <a:tailEnd/>
          </a:ln>
        </p:spPr>
        <p:txBody>
          <a:bodyPr>
            <a:spAutoFit/>
          </a:bodyPr>
          <a:lstStyle/>
          <a:p>
            <a:pPr>
              <a:spcBef>
                <a:spcPct val="50000"/>
              </a:spcBef>
            </a:pPr>
            <a:endParaRPr lang="en-US"/>
          </a:p>
        </p:txBody>
      </p:sp>
      <p:sp>
        <p:nvSpPr>
          <p:cNvPr id="92178" name="Line 17"/>
          <p:cNvSpPr>
            <a:spLocks noChangeShapeType="1"/>
          </p:cNvSpPr>
          <p:nvPr/>
        </p:nvSpPr>
        <p:spPr bwMode="auto">
          <a:xfrm>
            <a:off x="3733800" y="838200"/>
            <a:ext cx="3200400" cy="609600"/>
          </a:xfrm>
          <a:prstGeom prst="line">
            <a:avLst/>
          </a:prstGeom>
          <a:noFill/>
          <a:ln w="9525">
            <a:solidFill>
              <a:srgbClr val="FF0066"/>
            </a:solidFill>
            <a:round/>
            <a:headEnd/>
            <a:tailEnd type="triangle" w="med" len="med"/>
          </a:ln>
        </p:spPr>
        <p:txBody>
          <a:bodyPr/>
          <a:lstStyle/>
          <a:p>
            <a:endParaRPr lang="en-US"/>
          </a:p>
        </p:txBody>
      </p:sp>
      <p:sp>
        <p:nvSpPr>
          <p:cNvPr id="92179" name="Line 19"/>
          <p:cNvSpPr>
            <a:spLocks noChangeShapeType="1"/>
          </p:cNvSpPr>
          <p:nvPr/>
        </p:nvSpPr>
        <p:spPr bwMode="auto">
          <a:xfrm>
            <a:off x="4038600" y="2133600"/>
            <a:ext cx="914400" cy="0"/>
          </a:xfrm>
          <a:prstGeom prst="line">
            <a:avLst/>
          </a:prstGeom>
          <a:noFill/>
          <a:ln w="9525">
            <a:solidFill>
              <a:srgbClr val="FF0066"/>
            </a:solidFill>
            <a:round/>
            <a:headEnd/>
            <a:tailEnd type="triangle" w="med" len="med"/>
          </a:ln>
        </p:spPr>
        <p:txBody>
          <a:bodyPr/>
          <a:lstStyle/>
          <a:p>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33764CA8-02B5-4E9A-BA4D-A12867D28092}" type="slidenum">
              <a:rPr lang="en-US" smtClean="0">
                <a:latin typeface="Arial" pitchFamily="34" charset="0"/>
              </a:rPr>
              <a:pPr/>
              <a:t>109</a:t>
            </a:fld>
            <a:endParaRPr lang="en-US" smtClean="0">
              <a:latin typeface="Arial" pitchFamily="34" charset="0"/>
            </a:endParaRPr>
          </a:p>
        </p:txBody>
      </p:sp>
      <p:sp>
        <p:nvSpPr>
          <p:cNvPr id="93187" name="Text Box 2"/>
          <p:cNvSpPr txBox="1">
            <a:spLocks noChangeArrowheads="1"/>
          </p:cNvSpPr>
          <p:nvPr/>
        </p:nvSpPr>
        <p:spPr bwMode="auto">
          <a:xfrm>
            <a:off x="16764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3188" name="Text Box 3"/>
          <p:cNvSpPr txBox="1">
            <a:spLocks noChangeArrowheads="1"/>
          </p:cNvSpPr>
          <p:nvPr/>
        </p:nvSpPr>
        <p:spPr bwMode="auto">
          <a:xfrm>
            <a:off x="32766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ready:T</a:t>
            </a:r>
          </a:p>
        </p:txBody>
      </p:sp>
      <p:sp>
        <p:nvSpPr>
          <p:cNvPr id="93189" name="Text Box 4"/>
          <p:cNvSpPr txBox="1">
            <a:spLocks noChangeArrowheads="1"/>
          </p:cNvSpPr>
          <p:nvPr/>
        </p:nvSpPr>
        <p:spPr bwMode="auto">
          <a:xfrm>
            <a:off x="48768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ready:F</a:t>
            </a:r>
          </a:p>
        </p:txBody>
      </p:sp>
      <p:sp>
        <p:nvSpPr>
          <p:cNvPr id="93190" name="Text Box 5"/>
          <p:cNvSpPr txBox="1">
            <a:spLocks noChangeArrowheads="1"/>
          </p:cNvSpPr>
          <p:nvPr/>
        </p:nvSpPr>
        <p:spPr bwMode="auto">
          <a:xfrm>
            <a:off x="65532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3191" name="Line 6"/>
          <p:cNvSpPr>
            <a:spLocks noChangeShapeType="1"/>
          </p:cNvSpPr>
          <p:nvPr/>
        </p:nvSpPr>
        <p:spPr bwMode="auto">
          <a:xfrm>
            <a:off x="2438400" y="1676400"/>
            <a:ext cx="762000" cy="0"/>
          </a:xfrm>
          <a:prstGeom prst="line">
            <a:avLst/>
          </a:prstGeom>
          <a:noFill/>
          <a:ln w="9525">
            <a:solidFill>
              <a:schemeClr val="tx1"/>
            </a:solidFill>
            <a:round/>
            <a:headEnd/>
            <a:tailEnd type="triangle" w="med" len="med"/>
          </a:ln>
        </p:spPr>
        <p:txBody>
          <a:bodyPr/>
          <a:lstStyle/>
          <a:p>
            <a:endParaRPr lang="en-US"/>
          </a:p>
        </p:txBody>
      </p:sp>
      <p:sp>
        <p:nvSpPr>
          <p:cNvPr id="93192" name="Line 7"/>
          <p:cNvSpPr>
            <a:spLocks noChangeShapeType="1"/>
          </p:cNvSpPr>
          <p:nvPr/>
        </p:nvSpPr>
        <p:spPr bwMode="auto">
          <a:xfrm>
            <a:off x="4114800" y="1676400"/>
            <a:ext cx="762000" cy="0"/>
          </a:xfrm>
          <a:prstGeom prst="line">
            <a:avLst/>
          </a:prstGeom>
          <a:noFill/>
          <a:ln w="9525">
            <a:solidFill>
              <a:schemeClr val="tx1"/>
            </a:solidFill>
            <a:round/>
            <a:headEnd/>
            <a:tailEnd type="triangle" w="med" len="med"/>
          </a:ln>
        </p:spPr>
        <p:txBody>
          <a:bodyPr/>
          <a:lstStyle/>
          <a:p>
            <a:endParaRPr lang="en-US"/>
          </a:p>
        </p:txBody>
      </p:sp>
      <p:sp>
        <p:nvSpPr>
          <p:cNvPr id="93193" name="Line 8"/>
          <p:cNvSpPr>
            <a:spLocks noChangeShapeType="1"/>
          </p:cNvSpPr>
          <p:nvPr/>
        </p:nvSpPr>
        <p:spPr bwMode="auto">
          <a:xfrm>
            <a:off x="5715000" y="1676400"/>
            <a:ext cx="838200" cy="0"/>
          </a:xfrm>
          <a:prstGeom prst="line">
            <a:avLst/>
          </a:prstGeom>
          <a:noFill/>
          <a:ln w="9525">
            <a:solidFill>
              <a:schemeClr val="tx1"/>
            </a:solidFill>
            <a:round/>
            <a:headEnd/>
            <a:tailEnd type="triangle" w="med" len="med"/>
          </a:ln>
        </p:spPr>
        <p:txBody>
          <a:bodyPr/>
          <a:lstStyle/>
          <a:p>
            <a:endParaRPr lang="en-US"/>
          </a:p>
        </p:txBody>
      </p:sp>
      <p:sp>
        <p:nvSpPr>
          <p:cNvPr id="93194" name="Freeform 9"/>
          <p:cNvSpPr>
            <a:spLocks/>
          </p:cNvSpPr>
          <p:nvPr/>
        </p:nvSpPr>
        <p:spPr bwMode="auto">
          <a:xfrm>
            <a:off x="152400" y="1676400"/>
            <a:ext cx="8902700" cy="2882900"/>
          </a:xfrm>
          <a:custGeom>
            <a:avLst/>
            <a:gdLst>
              <a:gd name="T0" fmla="*/ 7213601 w 5608"/>
              <a:gd name="T1" fmla="*/ 101600 h 1816"/>
              <a:gd name="T2" fmla="*/ 7823200 w 5608"/>
              <a:gd name="T3" fmla="*/ 330200 h 1816"/>
              <a:gd name="T4" fmla="*/ 7899400 w 5608"/>
              <a:gd name="T5" fmla="*/ 1930400 h 1816"/>
              <a:gd name="T6" fmla="*/ 1803400 w 5608"/>
              <a:gd name="T7" fmla="*/ 2768600 h 1816"/>
              <a:gd name="T8" fmla="*/ 127000 w 5608"/>
              <a:gd name="T9" fmla="*/ 1244600 h 1816"/>
              <a:gd name="T10" fmla="*/ 1041400 w 5608"/>
              <a:gd name="T11" fmla="*/ 177800 h 1816"/>
              <a:gd name="T12" fmla="*/ 1498600 w 5608"/>
              <a:gd name="T13" fmla="*/ 177800 h 1816"/>
              <a:gd name="T14" fmla="*/ 0 60000 65536"/>
              <a:gd name="T15" fmla="*/ 0 60000 65536"/>
              <a:gd name="T16" fmla="*/ 0 60000 65536"/>
              <a:gd name="T17" fmla="*/ 0 60000 65536"/>
              <a:gd name="T18" fmla="*/ 0 60000 65536"/>
              <a:gd name="T19" fmla="*/ 0 60000 65536"/>
              <a:gd name="T20" fmla="*/ 0 60000 65536"/>
              <a:gd name="T21" fmla="*/ 0 w 5608"/>
              <a:gd name="T22" fmla="*/ 0 h 1816"/>
              <a:gd name="T23" fmla="*/ 5608 w 5608"/>
              <a:gd name="T24" fmla="*/ 1816 h 1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8" h="1816">
                <a:moveTo>
                  <a:pt x="4544" y="64"/>
                </a:moveTo>
                <a:cubicBezTo>
                  <a:pt x="4700" y="40"/>
                  <a:pt x="4856" y="16"/>
                  <a:pt x="4928" y="208"/>
                </a:cubicBezTo>
                <a:cubicBezTo>
                  <a:pt x="5000" y="400"/>
                  <a:pt x="5608" y="960"/>
                  <a:pt x="4976" y="1216"/>
                </a:cubicBezTo>
                <a:cubicBezTo>
                  <a:pt x="4344" y="1472"/>
                  <a:pt x="1952" y="1816"/>
                  <a:pt x="1136" y="1744"/>
                </a:cubicBezTo>
                <a:cubicBezTo>
                  <a:pt x="320" y="1672"/>
                  <a:pt x="160" y="1056"/>
                  <a:pt x="80" y="784"/>
                </a:cubicBezTo>
                <a:cubicBezTo>
                  <a:pt x="0" y="512"/>
                  <a:pt x="512" y="224"/>
                  <a:pt x="656" y="112"/>
                </a:cubicBezTo>
                <a:cubicBezTo>
                  <a:pt x="800" y="0"/>
                  <a:pt x="872" y="56"/>
                  <a:pt x="944" y="112"/>
                </a:cubicBezTo>
              </a:path>
            </a:pathLst>
          </a:custGeom>
          <a:noFill/>
          <a:ln w="9525">
            <a:solidFill>
              <a:schemeClr val="tx1"/>
            </a:solidFill>
            <a:round/>
            <a:headEnd type="none" w="med" len="med"/>
            <a:tailEnd type="triangle" w="med" len="med"/>
          </a:ln>
        </p:spPr>
        <p:txBody>
          <a:bodyPr/>
          <a:lstStyle/>
          <a:p>
            <a:endParaRPr lang="en-US"/>
          </a:p>
        </p:txBody>
      </p:sp>
      <p:sp>
        <p:nvSpPr>
          <p:cNvPr id="93195" name="Text Box 10"/>
          <p:cNvSpPr txBox="1">
            <a:spLocks noChangeArrowheads="1"/>
          </p:cNvSpPr>
          <p:nvPr/>
        </p:nvSpPr>
        <p:spPr bwMode="auto">
          <a:xfrm>
            <a:off x="3276600" y="381000"/>
            <a:ext cx="762000" cy="519113"/>
          </a:xfrm>
          <a:prstGeom prst="rect">
            <a:avLst/>
          </a:prstGeom>
          <a:solidFill>
            <a:schemeClr val="bg2">
              <a:alpha val="50195"/>
            </a:schemeClr>
          </a:solidFill>
          <a:ln w="9525">
            <a:noFill/>
            <a:miter lim="800000"/>
            <a:headEnd/>
            <a:tailEnd/>
          </a:ln>
        </p:spPr>
        <p:txBody>
          <a:bodyPr>
            <a:spAutoFit/>
          </a:bodyPr>
          <a:lstStyle/>
          <a:p>
            <a:pPr>
              <a:spcBef>
                <a:spcPct val="50000"/>
              </a:spcBef>
            </a:pPr>
            <a:r>
              <a:rPr lang="en-US" sz="2800" b="1"/>
              <a:t>cp</a:t>
            </a:r>
          </a:p>
        </p:txBody>
      </p:sp>
      <p:sp>
        <p:nvSpPr>
          <p:cNvPr id="93196" name="Line 11"/>
          <p:cNvSpPr>
            <a:spLocks noChangeShapeType="1"/>
          </p:cNvSpPr>
          <p:nvPr/>
        </p:nvSpPr>
        <p:spPr bwMode="auto">
          <a:xfrm>
            <a:off x="3657600" y="838200"/>
            <a:ext cx="3276600" cy="609600"/>
          </a:xfrm>
          <a:prstGeom prst="line">
            <a:avLst/>
          </a:prstGeom>
          <a:noFill/>
          <a:ln w="9525">
            <a:solidFill>
              <a:schemeClr val="tx1"/>
            </a:solidFill>
            <a:prstDash val="dash"/>
            <a:round/>
            <a:headEnd/>
            <a:tailEnd type="triangle" w="med" len="med"/>
          </a:ln>
        </p:spPr>
        <p:txBody>
          <a:bodyPr/>
          <a:lstStyle/>
          <a:p>
            <a:endParaRPr lang="en-US"/>
          </a:p>
        </p:txBody>
      </p:sp>
      <p:sp>
        <p:nvSpPr>
          <p:cNvPr id="93197" name="Text Box 12"/>
          <p:cNvSpPr txBox="1">
            <a:spLocks noChangeArrowheads="1"/>
          </p:cNvSpPr>
          <p:nvPr/>
        </p:nvSpPr>
        <p:spPr bwMode="auto">
          <a:xfrm>
            <a:off x="1981200" y="4876800"/>
            <a:ext cx="12954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notfull</a:t>
            </a:r>
          </a:p>
        </p:txBody>
      </p:sp>
      <p:sp>
        <p:nvSpPr>
          <p:cNvPr id="93198" name="Text Box 13"/>
          <p:cNvSpPr txBox="1">
            <a:spLocks noChangeArrowheads="1"/>
          </p:cNvSpPr>
          <p:nvPr/>
        </p:nvSpPr>
        <p:spPr bwMode="auto">
          <a:xfrm>
            <a:off x="5410200" y="4572000"/>
            <a:ext cx="3733800" cy="641350"/>
          </a:xfrm>
          <a:prstGeom prst="rect">
            <a:avLst/>
          </a:prstGeom>
          <a:noFill/>
          <a:ln w="9525">
            <a:noFill/>
            <a:miter lim="800000"/>
            <a:headEnd/>
            <a:tailEnd/>
          </a:ln>
        </p:spPr>
        <p:txBody>
          <a:bodyPr>
            <a:spAutoFit/>
          </a:bodyPr>
          <a:lstStyle/>
          <a:p>
            <a:pPr>
              <a:spcBef>
                <a:spcPct val="50000"/>
              </a:spcBef>
            </a:pPr>
            <a:r>
              <a:rPr lang="en-US" sz="3600"/>
              <a:t>send(notFull);</a:t>
            </a:r>
          </a:p>
        </p:txBody>
      </p:sp>
      <p:sp>
        <p:nvSpPr>
          <p:cNvPr id="93199" name="Text Box 14"/>
          <p:cNvSpPr txBox="1">
            <a:spLocks noChangeArrowheads="1"/>
          </p:cNvSpPr>
          <p:nvPr/>
        </p:nvSpPr>
        <p:spPr bwMode="auto">
          <a:xfrm>
            <a:off x="1676400" y="5791200"/>
            <a:ext cx="17526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notempty</a:t>
            </a:r>
          </a:p>
        </p:txBody>
      </p:sp>
      <p:sp>
        <p:nvSpPr>
          <p:cNvPr id="93200" name="Line 15"/>
          <p:cNvSpPr>
            <a:spLocks noChangeShapeType="1"/>
          </p:cNvSpPr>
          <p:nvPr/>
        </p:nvSpPr>
        <p:spPr bwMode="auto">
          <a:xfrm flipV="1">
            <a:off x="3276600" y="3124200"/>
            <a:ext cx="2057400" cy="1981200"/>
          </a:xfrm>
          <a:prstGeom prst="line">
            <a:avLst/>
          </a:prstGeom>
          <a:noFill/>
          <a:ln w="9525">
            <a:solidFill>
              <a:srgbClr val="FF0066"/>
            </a:solidFill>
            <a:round/>
            <a:headEnd/>
            <a:tailEnd type="triangle" w="med" len="med"/>
          </a:ln>
        </p:spPr>
        <p:txBody>
          <a:bodyPr/>
          <a:lstStyle/>
          <a:p>
            <a:endParaRPr lang="en-US"/>
          </a:p>
        </p:txBody>
      </p:sp>
      <p:sp>
        <p:nvSpPr>
          <p:cNvPr id="93201" name="Text Box 16"/>
          <p:cNvSpPr txBox="1">
            <a:spLocks noChangeArrowheads="1"/>
          </p:cNvSpPr>
          <p:nvPr/>
        </p:nvSpPr>
        <p:spPr bwMode="auto">
          <a:xfrm>
            <a:off x="1676400" y="914400"/>
            <a:ext cx="381000" cy="366713"/>
          </a:xfrm>
          <a:prstGeom prst="rect">
            <a:avLst/>
          </a:prstGeom>
          <a:noFill/>
          <a:ln w="9525">
            <a:noFill/>
            <a:miter lim="800000"/>
            <a:headEnd/>
            <a:tailEnd/>
          </a:ln>
        </p:spPr>
        <p:txBody>
          <a:bodyPr>
            <a:spAutoFit/>
          </a:bodyPr>
          <a:lstStyle/>
          <a:p>
            <a:pPr>
              <a:spcBef>
                <a:spcPct val="50000"/>
              </a:spcBef>
            </a:pPr>
            <a:endParaRPr lang="en-US"/>
          </a:p>
        </p:txBody>
      </p:sp>
      <p:sp>
        <p:nvSpPr>
          <p:cNvPr id="93202" name="Line 17"/>
          <p:cNvSpPr>
            <a:spLocks noChangeShapeType="1"/>
          </p:cNvSpPr>
          <p:nvPr/>
        </p:nvSpPr>
        <p:spPr bwMode="auto">
          <a:xfrm flipH="1">
            <a:off x="3657600" y="838200"/>
            <a:ext cx="76200" cy="609600"/>
          </a:xfrm>
          <a:prstGeom prst="line">
            <a:avLst/>
          </a:prstGeom>
          <a:noFill/>
          <a:ln w="9525">
            <a:solidFill>
              <a:srgbClr val="FF0066"/>
            </a:solidFill>
            <a:round/>
            <a:headEnd/>
            <a:tailEnd type="triangle" w="med" len="me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lnSpc>
                <a:spcPct val="80000"/>
              </a:lnSpc>
            </a:pPr>
            <a:r>
              <a:rPr lang="en-US" sz="2400" smtClean="0"/>
              <a:t>In calling sequence, the caller</a:t>
            </a:r>
            <a:endParaRPr lang="en-US" sz="2800" smtClean="0">
              <a:ea typeface="MS Mincho" pitchFamily="49" charset="-128"/>
            </a:endParaRPr>
          </a:p>
          <a:p>
            <a:pPr lvl="1" eaLnBrk="1" hangingPunct="1">
              <a:lnSpc>
                <a:spcPct val="80000"/>
              </a:lnSpc>
            </a:pPr>
            <a:r>
              <a:rPr lang="en-US" sz="2400" smtClean="0">
                <a:ea typeface="MS Mincho" pitchFamily="49" charset="-128"/>
              </a:rPr>
              <a:t>saves into the temporaries and locals area any caller-saves registers whose values will be needed after the call</a:t>
            </a:r>
          </a:p>
          <a:p>
            <a:pPr lvl="1" eaLnBrk="1" hangingPunct="1">
              <a:lnSpc>
                <a:spcPct val="80000"/>
              </a:lnSpc>
            </a:pPr>
            <a:r>
              <a:rPr lang="en-US" sz="2400" smtClean="0">
                <a:ea typeface="MS Mincho" pitchFamily="49" charset="-128"/>
              </a:rPr>
              <a:t>puts up to 4 small arguments into registers $4-$7 (a0-a3)</a:t>
            </a:r>
          </a:p>
          <a:p>
            <a:pPr lvl="2" eaLnBrk="1" hangingPunct="1">
              <a:lnSpc>
                <a:spcPct val="80000"/>
              </a:lnSpc>
            </a:pPr>
            <a:r>
              <a:rPr lang="en-US" sz="2000" smtClean="0">
                <a:ea typeface="MS Mincho" pitchFamily="49" charset="-128"/>
              </a:rPr>
              <a:t>it depends on the types of the parameters and the order in which they appear in the argument list</a:t>
            </a:r>
          </a:p>
          <a:p>
            <a:pPr lvl="1" eaLnBrk="1" hangingPunct="1">
              <a:lnSpc>
                <a:spcPct val="80000"/>
              </a:lnSpc>
            </a:pPr>
            <a:r>
              <a:rPr lang="en-US" sz="2400" smtClean="0">
                <a:ea typeface="MS Mincho" pitchFamily="49" charset="-128"/>
              </a:rPr>
              <a:t>puts the rest of the arguments into the arg build area at the top of the stack frame</a:t>
            </a:r>
          </a:p>
          <a:p>
            <a:pPr lvl="1" eaLnBrk="1" hangingPunct="1">
              <a:lnSpc>
                <a:spcPct val="80000"/>
              </a:lnSpc>
            </a:pPr>
            <a:r>
              <a:rPr lang="en-US" sz="2400" smtClean="0">
                <a:ea typeface="MS Mincho" pitchFamily="49" charset="-128"/>
              </a:rPr>
              <a:t>does jal, which puts return address into register ra and branches</a:t>
            </a:r>
            <a:br>
              <a:rPr lang="en-US" sz="2400" smtClean="0">
                <a:ea typeface="MS Mincho" pitchFamily="49" charset="-128"/>
              </a:rPr>
            </a:br>
            <a:endParaRPr lang="en-US" sz="2400" smtClean="0">
              <a:ea typeface="MS Mincho" pitchFamily="49" charset="-128"/>
            </a:endParaRPr>
          </a:p>
        </p:txBody>
      </p:sp>
      <p:sp>
        <p:nvSpPr>
          <p:cNvPr id="10242" name="Slide Number Placeholder 5"/>
          <p:cNvSpPr>
            <a:spLocks noGrp="1"/>
          </p:cNvSpPr>
          <p:nvPr>
            <p:ph type="sldNum" sz="quarter" idx="12"/>
          </p:nvPr>
        </p:nvSpPr>
        <p:spPr>
          <a:noFill/>
        </p:spPr>
        <p:txBody>
          <a:bodyPr/>
          <a:lstStyle/>
          <a:p>
            <a:fld id="{AFA0363C-E1D8-4BD3-A586-608D5B9CF34F}" type="slidenum">
              <a:rPr lang="en-US" smtClean="0">
                <a:latin typeface="Arial" pitchFamily="34" charset="0"/>
              </a:rPr>
              <a:pPr/>
              <a:t>11</a:t>
            </a:fld>
            <a:endParaRPr lang="en-US" smtClean="0">
              <a:latin typeface="Arial" pitchFamily="34" charset="0"/>
            </a:endParaRPr>
          </a:p>
        </p:txBody>
      </p:sp>
      <p:sp>
        <p:nvSpPr>
          <p:cNvPr id="10243" name="Rectangle 2"/>
          <p:cNvSpPr>
            <a:spLocks noGrp="1" noChangeArrowheads="1"/>
          </p:cNvSpPr>
          <p:nvPr>
            <p:ph type="title"/>
          </p:nvPr>
        </p:nvSpPr>
        <p:spPr/>
        <p:txBody>
          <a:bodyPr/>
          <a:lstStyle/>
          <a:p>
            <a:pPr eaLnBrk="1" hangingPunct="1"/>
            <a:r>
              <a:rPr lang="en-US" smtClean="0"/>
              <a:t>Example: C on MIPS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p>
            <a:fld id="{B2A2B7B6-6012-405E-BB47-E744C51C94D2}" type="slidenum">
              <a:rPr lang="en-US" smtClean="0">
                <a:latin typeface="Arial" pitchFamily="34" charset="0"/>
              </a:rPr>
              <a:pPr/>
              <a:t>110</a:t>
            </a:fld>
            <a:endParaRPr lang="en-US" smtClean="0">
              <a:latin typeface="Arial" pitchFamily="34" charset="0"/>
            </a:endParaRPr>
          </a:p>
        </p:txBody>
      </p:sp>
      <p:sp>
        <p:nvSpPr>
          <p:cNvPr id="94211" name="Text Box 2"/>
          <p:cNvSpPr txBox="1">
            <a:spLocks noChangeArrowheads="1"/>
          </p:cNvSpPr>
          <p:nvPr/>
        </p:nvSpPr>
        <p:spPr bwMode="auto">
          <a:xfrm>
            <a:off x="16764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4212" name="Text Box 3"/>
          <p:cNvSpPr txBox="1">
            <a:spLocks noChangeArrowheads="1"/>
          </p:cNvSpPr>
          <p:nvPr/>
        </p:nvSpPr>
        <p:spPr bwMode="auto">
          <a:xfrm>
            <a:off x="32766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solidFill>
                  <a:srgbClr val="FF0066"/>
                </a:solidFill>
              </a:rPr>
              <a:t>ready:F</a:t>
            </a:r>
          </a:p>
        </p:txBody>
      </p:sp>
      <p:sp>
        <p:nvSpPr>
          <p:cNvPr id="94213" name="Text Box 4"/>
          <p:cNvSpPr txBox="1">
            <a:spLocks noChangeArrowheads="1"/>
          </p:cNvSpPr>
          <p:nvPr/>
        </p:nvSpPr>
        <p:spPr bwMode="auto">
          <a:xfrm>
            <a:off x="48768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4214" name="Text Box 5"/>
          <p:cNvSpPr txBox="1">
            <a:spLocks noChangeArrowheads="1"/>
          </p:cNvSpPr>
          <p:nvPr/>
        </p:nvSpPr>
        <p:spPr bwMode="auto">
          <a:xfrm>
            <a:off x="6553200" y="1524000"/>
            <a:ext cx="990600" cy="1614488"/>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t>next</a:t>
            </a:r>
          </a:p>
          <a:p>
            <a:pPr>
              <a:spcBef>
                <a:spcPct val="50000"/>
              </a:spcBef>
            </a:pPr>
            <a:r>
              <a:rPr lang="en-US"/>
              <a:t>queue</a:t>
            </a:r>
          </a:p>
          <a:p>
            <a:pPr>
              <a:spcBef>
                <a:spcPct val="50000"/>
              </a:spcBef>
            </a:pPr>
            <a:r>
              <a:rPr lang="en-US"/>
              <a:t>cor</a:t>
            </a:r>
          </a:p>
          <a:p>
            <a:pPr>
              <a:spcBef>
                <a:spcPct val="50000"/>
              </a:spcBef>
            </a:pPr>
            <a:r>
              <a:rPr lang="en-US"/>
              <a:t>ready:T</a:t>
            </a:r>
          </a:p>
        </p:txBody>
      </p:sp>
      <p:sp>
        <p:nvSpPr>
          <p:cNvPr id="94215" name="Line 6"/>
          <p:cNvSpPr>
            <a:spLocks noChangeShapeType="1"/>
          </p:cNvSpPr>
          <p:nvPr/>
        </p:nvSpPr>
        <p:spPr bwMode="auto">
          <a:xfrm>
            <a:off x="2438400" y="1676400"/>
            <a:ext cx="762000" cy="0"/>
          </a:xfrm>
          <a:prstGeom prst="line">
            <a:avLst/>
          </a:prstGeom>
          <a:noFill/>
          <a:ln w="9525">
            <a:solidFill>
              <a:schemeClr val="tx1"/>
            </a:solidFill>
            <a:round/>
            <a:headEnd/>
            <a:tailEnd type="triangle" w="med" len="med"/>
          </a:ln>
        </p:spPr>
        <p:txBody>
          <a:bodyPr/>
          <a:lstStyle/>
          <a:p>
            <a:endParaRPr lang="en-US"/>
          </a:p>
        </p:txBody>
      </p:sp>
      <p:sp>
        <p:nvSpPr>
          <p:cNvPr id="94216" name="Line 7"/>
          <p:cNvSpPr>
            <a:spLocks noChangeShapeType="1"/>
          </p:cNvSpPr>
          <p:nvPr/>
        </p:nvSpPr>
        <p:spPr bwMode="auto">
          <a:xfrm>
            <a:off x="4114800" y="1676400"/>
            <a:ext cx="762000" cy="0"/>
          </a:xfrm>
          <a:prstGeom prst="line">
            <a:avLst/>
          </a:prstGeom>
          <a:noFill/>
          <a:ln w="9525">
            <a:solidFill>
              <a:schemeClr val="tx1"/>
            </a:solidFill>
            <a:round/>
            <a:headEnd/>
            <a:tailEnd type="triangle" w="med" len="med"/>
          </a:ln>
        </p:spPr>
        <p:txBody>
          <a:bodyPr/>
          <a:lstStyle/>
          <a:p>
            <a:endParaRPr lang="en-US"/>
          </a:p>
        </p:txBody>
      </p:sp>
      <p:sp>
        <p:nvSpPr>
          <p:cNvPr id="94217" name="Line 8"/>
          <p:cNvSpPr>
            <a:spLocks noChangeShapeType="1"/>
          </p:cNvSpPr>
          <p:nvPr/>
        </p:nvSpPr>
        <p:spPr bwMode="auto">
          <a:xfrm>
            <a:off x="5715000" y="1676400"/>
            <a:ext cx="838200" cy="0"/>
          </a:xfrm>
          <a:prstGeom prst="line">
            <a:avLst/>
          </a:prstGeom>
          <a:noFill/>
          <a:ln w="9525">
            <a:solidFill>
              <a:schemeClr val="tx1"/>
            </a:solidFill>
            <a:round/>
            <a:headEnd/>
            <a:tailEnd type="triangle" w="med" len="med"/>
          </a:ln>
        </p:spPr>
        <p:txBody>
          <a:bodyPr/>
          <a:lstStyle/>
          <a:p>
            <a:endParaRPr lang="en-US"/>
          </a:p>
        </p:txBody>
      </p:sp>
      <p:sp>
        <p:nvSpPr>
          <p:cNvPr id="94218" name="Freeform 9"/>
          <p:cNvSpPr>
            <a:spLocks/>
          </p:cNvSpPr>
          <p:nvPr/>
        </p:nvSpPr>
        <p:spPr bwMode="auto">
          <a:xfrm>
            <a:off x="152400" y="1676400"/>
            <a:ext cx="8902700" cy="2882900"/>
          </a:xfrm>
          <a:custGeom>
            <a:avLst/>
            <a:gdLst>
              <a:gd name="T0" fmla="*/ 7213601 w 5608"/>
              <a:gd name="T1" fmla="*/ 101600 h 1816"/>
              <a:gd name="T2" fmla="*/ 7823200 w 5608"/>
              <a:gd name="T3" fmla="*/ 330200 h 1816"/>
              <a:gd name="T4" fmla="*/ 7899400 w 5608"/>
              <a:gd name="T5" fmla="*/ 1930400 h 1816"/>
              <a:gd name="T6" fmla="*/ 1803400 w 5608"/>
              <a:gd name="T7" fmla="*/ 2768600 h 1816"/>
              <a:gd name="T8" fmla="*/ 127000 w 5608"/>
              <a:gd name="T9" fmla="*/ 1244600 h 1816"/>
              <a:gd name="T10" fmla="*/ 1041400 w 5608"/>
              <a:gd name="T11" fmla="*/ 177800 h 1816"/>
              <a:gd name="T12" fmla="*/ 1498600 w 5608"/>
              <a:gd name="T13" fmla="*/ 177800 h 1816"/>
              <a:gd name="T14" fmla="*/ 0 60000 65536"/>
              <a:gd name="T15" fmla="*/ 0 60000 65536"/>
              <a:gd name="T16" fmla="*/ 0 60000 65536"/>
              <a:gd name="T17" fmla="*/ 0 60000 65536"/>
              <a:gd name="T18" fmla="*/ 0 60000 65536"/>
              <a:gd name="T19" fmla="*/ 0 60000 65536"/>
              <a:gd name="T20" fmla="*/ 0 60000 65536"/>
              <a:gd name="T21" fmla="*/ 0 w 5608"/>
              <a:gd name="T22" fmla="*/ 0 h 1816"/>
              <a:gd name="T23" fmla="*/ 5608 w 5608"/>
              <a:gd name="T24" fmla="*/ 1816 h 1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8" h="1816">
                <a:moveTo>
                  <a:pt x="4544" y="64"/>
                </a:moveTo>
                <a:cubicBezTo>
                  <a:pt x="4700" y="40"/>
                  <a:pt x="4856" y="16"/>
                  <a:pt x="4928" y="208"/>
                </a:cubicBezTo>
                <a:cubicBezTo>
                  <a:pt x="5000" y="400"/>
                  <a:pt x="5608" y="960"/>
                  <a:pt x="4976" y="1216"/>
                </a:cubicBezTo>
                <a:cubicBezTo>
                  <a:pt x="4344" y="1472"/>
                  <a:pt x="1952" y="1816"/>
                  <a:pt x="1136" y="1744"/>
                </a:cubicBezTo>
                <a:cubicBezTo>
                  <a:pt x="320" y="1672"/>
                  <a:pt x="160" y="1056"/>
                  <a:pt x="80" y="784"/>
                </a:cubicBezTo>
                <a:cubicBezTo>
                  <a:pt x="0" y="512"/>
                  <a:pt x="512" y="224"/>
                  <a:pt x="656" y="112"/>
                </a:cubicBezTo>
                <a:cubicBezTo>
                  <a:pt x="800" y="0"/>
                  <a:pt x="872" y="56"/>
                  <a:pt x="944" y="112"/>
                </a:cubicBezTo>
              </a:path>
            </a:pathLst>
          </a:custGeom>
          <a:noFill/>
          <a:ln w="9525">
            <a:solidFill>
              <a:schemeClr val="tx1"/>
            </a:solidFill>
            <a:round/>
            <a:headEnd type="none" w="med" len="med"/>
            <a:tailEnd type="triangle" w="med" len="med"/>
          </a:ln>
        </p:spPr>
        <p:txBody>
          <a:bodyPr/>
          <a:lstStyle/>
          <a:p>
            <a:endParaRPr lang="en-US"/>
          </a:p>
        </p:txBody>
      </p:sp>
      <p:sp>
        <p:nvSpPr>
          <p:cNvPr id="94219" name="Text Box 10"/>
          <p:cNvSpPr txBox="1">
            <a:spLocks noChangeArrowheads="1"/>
          </p:cNvSpPr>
          <p:nvPr/>
        </p:nvSpPr>
        <p:spPr bwMode="auto">
          <a:xfrm>
            <a:off x="3276600" y="381000"/>
            <a:ext cx="762000" cy="519113"/>
          </a:xfrm>
          <a:prstGeom prst="rect">
            <a:avLst/>
          </a:prstGeom>
          <a:solidFill>
            <a:schemeClr val="bg2">
              <a:alpha val="50195"/>
            </a:schemeClr>
          </a:solidFill>
          <a:ln w="9525">
            <a:noFill/>
            <a:miter lim="800000"/>
            <a:headEnd/>
            <a:tailEnd/>
          </a:ln>
        </p:spPr>
        <p:txBody>
          <a:bodyPr>
            <a:spAutoFit/>
          </a:bodyPr>
          <a:lstStyle/>
          <a:p>
            <a:pPr>
              <a:spcBef>
                <a:spcPct val="50000"/>
              </a:spcBef>
            </a:pPr>
            <a:r>
              <a:rPr lang="en-US" sz="2800" b="1"/>
              <a:t>cp</a:t>
            </a:r>
          </a:p>
        </p:txBody>
      </p:sp>
      <p:sp>
        <p:nvSpPr>
          <p:cNvPr id="94220" name="Line 11"/>
          <p:cNvSpPr>
            <a:spLocks noChangeShapeType="1"/>
          </p:cNvSpPr>
          <p:nvPr/>
        </p:nvSpPr>
        <p:spPr bwMode="auto">
          <a:xfrm>
            <a:off x="3657600" y="914400"/>
            <a:ext cx="0" cy="609600"/>
          </a:xfrm>
          <a:prstGeom prst="line">
            <a:avLst/>
          </a:prstGeom>
          <a:noFill/>
          <a:ln w="9525">
            <a:solidFill>
              <a:schemeClr val="tx1"/>
            </a:solidFill>
            <a:round/>
            <a:headEnd/>
            <a:tailEnd type="triangle" w="med" len="med"/>
          </a:ln>
        </p:spPr>
        <p:txBody>
          <a:bodyPr/>
          <a:lstStyle/>
          <a:p>
            <a:endParaRPr lang="en-US"/>
          </a:p>
        </p:txBody>
      </p:sp>
      <p:sp>
        <p:nvSpPr>
          <p:cNvPr id="94221" name="Text Box 12"/>
          <p:cNvSpPr txBox="1">
            <a:spLocks noChangeArrowheads="1"/>
          </p:cNvSpPr>
          <p:nvPr/>
        </p:nvSpPr>
        <p:spPr bwMode="auto">
          <a:xfrm>
            <a:off x="1981200" y="4876800"/>
            <a:ext cx="12954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notfull</a:t>
            </a:r>
          </a:p>
        </p:txBody>
      </p:sp>
      <p:sp>
        <p:nvSpPr>
          <p:cNvPr id="94222" name="Text Box 13"/>
          <p:cNvSpPr txBox="1">
            <a:spLocks noChangeArrowheads="1"/>
          </p:cNvSpPr>
          <p:nvPr/>
        </p:nvSpPr>
        <p:spPr bwMode="auto">
          <a:xfrm>
            <a:off x="5410200" y="4572000"/>
            <a:ext cx="3733800" cy="641350"/>
          </a:xfrm>
          <a:prstGeom prst="rect">
            <a:avLst/>
          </a:prstGeom>
          <a:noFill/>
          <a:ln w="9525">
            <a:noFill/>
            <a:miter lim="800000"/>
            <a:headEnd/>
            <a:tailEnd/>
          </a:ln>
        </p:spPr>
        <p:txBody>
          <a:bodyPr>
            <a:spAutoFit/>
          </a:bodyPr>
          <a:lstStyle/>
          <a:p>
            <a:pPr>
              <a:spcBef>
                <a:spcPct val="50000"/>
              </a:spcBef>
            </a:pPr>
            <a:r>
              <a:rPr lang="en-US" sz="3600"/>
              <a:t>wait(notFull);</a:t>
            </a:r>
          </a:p>
        </p:txBody>
      </p:sp>
      <p:sp>
        <p:nvSpPr>
          <p:cNvPr id="94223" name="Text Box 14"/>
          <p:cNvSpPr txBox="1">
            <a:spLocks noChangeArrowheads="1"/>
          </p:cNvSpPr>
          <p:nvPr/>
        </p:nvSpPr>
        <p:spPr bwMode="auto">
          <a:xfrm>
            <a:off x="1676400" y="5791200"/>
            <a:ext cx="1752600" cy="457200"/>
          </a:xfrm>
          <a:prstGeom prst="rect">
            <a:avLst/>
          </a:prstGeom>
          <a:solidFill>
            <a:schemeClr val="bg2">
              <a:alpha val="47842"/>
            </a:schemeClr>
          </a:solidFill>
          <a:ln w="9525">
            <a:noFill/>
            <a:miter lim="800000"/>
            <a:headEnd/>
            <a:tailEnd/>
          </a:ln>
        </p:spPr>
        <p:txBody>
          <a:bodyPr>
            <a:spAutoFit/>
          </a:bodyPr>
          <a:lstStyle/>
          <a:p>
            <a:pPr>
              <a:spcBef>
                <a:spcPct val="50000"/>
              </a:spcBef>
            </a:pPr>
            <a:r>
              <a:rPr lang="en-US" sz="2400" b="1"/>
              <a:t>notempty</a:t>
            </a:r>
          </a:p>
        </p:txBody>
      </p:sp>
      <p:sp>
        <p:nvSpPr>
          <p:cNvPr id="94224" name="Line 15"/>
          <p:cNvSpPr>
            <a:spLocks noChangeShapeType="1"/>
          </p:cNvSpPr>
          <p:nvPr/>
        </p:nvSpPr>
        <p:spPr bwMode="auto">
          <a:xfrm flipV="1">
            <a:off x="3276600" y="3200400"/>
            <a:ext cx="609600" cy="1905000"/>
          </a:xfrm>
          <a:prstGeom prst="line">
            <a:avLst/>
          </a:prstGeom>
          <a:noFill/>
          <a:ln w="9525">
            <a:solidFill>
              <a:schemeClr val="tx1"/>
            </a:solidFill>
            <a:round/>
            <a:headEnd/>
            <a:tailEnd type="triangle" w="med" len="med"/>
          </a:ln>
        </p:spPr>
        <p:txBody>
          <a:bodyPr/>
          <a:lstStyle/>
          <a:p>
            <a:endParaRPr lang="en-US"/>
          </a:p>
        </p:txBody>
      </p:sp>
      <p:sp>
        <p:nvSpPr>
          <p:cNvPr id="94225" name="Text Box 16"/>
          <p:cNvSpPr txBox="1">
            <a:spLocks noChangeArrowheads="1"/>
          </p:cNvSpPr>
          <p:nvPr/>
        </p:nvSpPr>
        <p:spPr bwMode="auto">
          <a:xfrm>
            <a:off x="1676400" y="914400"/>
            <a:ext cx="381000" cy="366713"/>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idx="1"/>
          </p:nvPr>
        </p:nvSpPr>
        <p:spPr>
          <a:xfrm>
            <a:off x="381000" y="1524000"/>
            <a:ext cx="8229600" cy="4525963"/>
          </a:xfrm>
        </p:spPr>
        <p:txBody>
          <a:bodyPr/>
          <a:lstStyle/>
          <a:p>
            <a:pPr lvl="1" eaLnBrk="1" hangingPunct="1">
              <a:lnSpc>
                <a:spcPct val="95000"/>
              </a:lnSpc>
              <a:buFontTx/>
              <a:buNone/>
            </a:pPr>
            <a:r>
              <a:rPr lang="en-US" sz="1800" smtClean="0">
                <a:solidFill>
                  <a:srgbClr val="0066FF"/>
                </a:solidFill>
              </a:rPr>
              <a:t>PROCEDURE StartProcess(P: PROC; n:INTEGER);</a:t>
            </a:r>
          </a:p>
          <a:p>
            <a:pPr lvl="1" eaLnBrk="1" hangingPunct="1">
              <a:lnSpc>
                <a:spcPct val="95000"/>
              </a:lnSpc>
              <a:buFontTx/>
              <a:buNone/>
            </a:pPr>
            <a:r>
              <a:rPr lang="en-US" sz="1600" smtClean="0"/>
              <a:t>(* start a concurrent process with parameterless procedure  P and workspace of size n*)</a:t>
            </a:r>
          </a:p>
          <a:p>
            <a:pPr lvl="1" eaLnBrk="1" hangingPunct="1">
              <a:lnSpc>
                <a:spcPct val="95000"/>
              </a:lnSpc>
              <a:buFontTx/>
              <a:buNone/>
            </a:pPr>
            <a:r>
              <a:rPr lang="en-US" sz="1800" smtClean="0">
                <a:solidFill>
                  <a:srgbClr val="0066FF"/>
                </a:solidFill>
              </a:rPr>
              <a:t>PROCEDURE SEND(VAR s: SIGNAL);</a:t>
            </a:r>
          </a:p>
          <a:p>
            <a:pPr lvl="1" eaLnBrk="1" hangingPunct="1">
              <a:lnSpc>
                <a:spcPct val="95000"/>
              </a:lnSpc>
              <a:buFontTx/>
              <a:buNone/>
            </a:pPr>
            <a:r>
              <a:rPr lang="en-US" sz="1600" smtClean="0"/>
              <a:t>(* one process waiting for s is resumed *)</a:t>
            </a:r>
          </a:p>
          <a:p>
            <a:pPr lvl="1" eaLnBrk="1" hangingPunct="1">
              <a:lnSpc>
                <a:spcPct val="95000"/>
              </a:lnSpc>
              <a:buFontTx/>
              <a:buNone/>
            </a:pPr>
            <a:r>
              <a:rPr lang="en-US" sz="1800" smtClean="0">
                <a:solidFill>
                  <a:srgbClr val="0066FF"/>
                </a:solidFill>
              </a:rPr>
              <a:t>PROCEDURE WAIT(VAR s: SIGNAL);</a:t>
            </a:r>
          </a:p>
          <a:p>
            <a:pPr lvl="1" eaLnBrk="1" hangingPunct="1">
              <a:lnSpc>
                <a:spcPct val="95000"/>
              </a:lnSpc>
              <a:buFontTx/>
              <a:buNone/>
            </a:pPr>
            <a:r>
              <a:rPr lang="en-US" sz="1600" smtClean="0"/>
              <a:t>(* wait for some other process to send s *)</a:t>
            </a:r>
          </a:p>
          <a:p>
            <a:pPr lvl="1" eaLnBrk="1" hangingPunct="1">
              <a:lnSpc>
                <a:spcPct val="95000"/>
              </a:lnSpc>
              <a:buFontTx/>
              <a:buNone/>
            </a:pPr>
            <a:r>
              <a:rPr lang="en-US" sz="1800" smtClean="0">
                <a:solidFill>
                  <a:srgbClr val="0066FF"/>
                </a:solidFill>
              </a:rPr>
              <a:t>PROCEDURE Awaited(s: SIGNAL):BOOLEAN;</a:t>
            </a:r>
          </a:p>
          <a:p>
            <a:pPr lvl="1" eaLnBrk="1" hangingPunct="1">
              <a:lnSpc>
                <a:spcPct val="95000"/>
              </a:lnSpc>
              <a:buFontTx/>
              <a:buNone/>
            </a:pPr>
            <a:r>
              <a:rPr lang="en-US" sz="1600" smtClean="0"/>
              <a:t>(* Awaited(s) = “at least one process waiting for s *)</a:t>
            </a:r>
          </a:p>
        </p:txBody>
      </p:sp>
      <p:sp>
        <p:nvSpPr>
          <p:cNvPr id="95234" name="Slide Number Placeholder 5"/>
          <p:cNvSpPr>
            <a:spLocks noGrp="1"/>
          </p:cNvSpPr>
          <p:nvPr>
            <p:ph type="sldNum" sz="quarter" idx="12"/>
          </p:nvPr>
        </p:nvSpPr>
        <p:spPr>
          <a:noFill/>
        </p:spPr>
        <p:txBody>
          <a:bodyPr/>
          <a:lstStyle/>
          <a:p>
            <a:fld id="{75533B47-DBF7-480F-B716-148E5B80A7D6}" type="slidenum">
              <a:rPr lang="en-US" smtClean="0">
                <a:latin typeface="Arial" pitchFamily="34" charset="0"/>
              </a:rPr>
              <a:pPr/>
              <a:t>111</a:t>
            </a:fld>
            <a:endParaRPr lang="en-US" smtClean="0">
              <a:latin typeface="Arial"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idx="1"/>
          </p:nvPr>
        </p:nvSpPr>
        <p:spPr>
          <a:xfrm>
            <a:off x="457200" y="533400"/>
            <a:ext cx="8229600" cy="5592763"/>
          </a:xfrm>
        </p:spPr>
        <p:txBody>
          <a:bodyPr/>
          <a:lstStyle/>
          <a:p>
            <a:pPr eaLnBrk="1" hangingPunct="1">
              <a:lnSpc>
                <a:spcPct val="90000"/>
              </a:lnSpc>
              <a:buFontTx/>
              <a:buNone/>
            </a:pPr>
            <a:r>
              <a:rPr lang="en-US" sz="2800" smtClean="0">
                <a:solidFill>
                  <a:srgbClr val="0066FF"/>
                </a:solidFill>
              </a:rPr>
              <a:t>PROCEDURE Init(VAR s: SIGNAL);</a:t>
            </a:r>
          </a:p>
          <a:p>
            <a:pPr eaLnBrk="1" hangingPunct="1">
              <a:lnSpc>
                <a:spcPct val="90000"/>
              </a:lnSpc>
              <a:buFontTx/>
              <a:buNone/>
            </a:pPr>
            <a:r>
              <a:rPr lang="en-US" sz="2800" smtClean="0">
                <a:solidFill>
                  <a:srgbClr val="0066FF"/>
                </a:solidFill>
              </a:rPr>
              <a:t>BEGIN s := NIL</a:t>
            </a:r>
          </a:p>
          <a:p>
            <a:pPr eaLnBrk="1" hangingPunct="1">
              <a:lnSpc>
                <a:spcPct val="90000"/>
              </a:lnSpc>
              <a:buFontTx/>
              <a:buNone/>
            </a:pPr>
            <a:r>
              <a:rPr lang="en-US" sz="2800" smtClean="0">
                <a:solidFill>
                  <a:srgbClr val="0066FF"/>
                </a:solidFill>
              </a:rPr>
              <a:t>END INIT</a:t>
            </a:r>
          </a:p>
          <a:p>
            <a:pPr eaLnBrk="1" hangingPunct="1">
              <a:lnSpc>
                <a:spcPct val="90000"/>
              </a:lnSpc>
              <a:buFontTx/>
              <a:buNone/>
            </a:pPr>
            <a:endParaRPr lang="en-US" sz="2800" smtClean="0">
              <a:solidFill>
                <a:srgbClr val="0066FF"/>
              </a:solidFill>
            </a:endParaRPr>
          </a:p>
          <a:p>
            <a:pPr eaLnBrk="1" hangingPunct="1">
              <a:lnSpc>
                <a:spcPct val="90000"/>
              </a:lnSpc>
              <a:buFontTx/>
              <a:buNone/>
            </a:pPr>
            <a:r>
              <a:rPr lang="en-US" sz="2800" smtClean="0">
                <a:solidFill>
                  <a:srgbClr val="0066FF"/>
                </a:solidFill>
              </a:rPr>
              <a:t>BEGIN</a:t>
            </a:r>
          </a:p>
          <a:p>
            <a:pPr eaLnBrk="1" hangingPunct="1">
              <a:lnSpc>
                <a:spcPct val="90000"/>
              </a:lnSpc>
              <a:buFontTx/>
              <a:buNone/>
            </a:pPr>
            <a:r>
              <a:rPr lang="en-US" sz="2800" smtClean="0">
                <a:solidFill>
                  <a:srgbClr val="0066FF"/>
                </a:solidFill>
              </a:rPr>
              <a:t>ALLOCATE(cp, SIZE(ProcessDescriptor));</a:t>
            </a:r>
          </a:p>
          <a:p>
            <a:pPr eaLnBrk="1" hangingPunct="1">
              <a:lnSpc>
                <a:spcPct val="90000"/>
              </a:lnSpc>
              <a:buFontTx/>
              <a:buNone/>
            </a:pPr>
            <a:r>
              <a:rPr lang="en-US" sz="2800" smtClean="0">
                <a:solidFill>
                  <a:srgbClr val="0066FF"/>
                </a:solidFill>
              </a:rPr>
              <a:t>WITH cp^ DO</a:t>
            </a:r>
          </a:p>
          <a:p>
            <a:pPr eaLnBrk="1" hangingPunct="1">
              <a:lnSpc>
                <a:spcPct val="90000"/>
              </a:lnSpc>
              <a:buFontTx/>
              <a:buNone/>
            </a:pPr>
            <a:r>
              <a:rPr lang="en-US" sz="2800" smtClean="0">
                <a:solidFill>
                  <a:srgbClr val="0066FF"/>
                </a:solidFill>
              </a:rPr>
              <a:t>   next := cp; ready := TRUE; queue := NIL; </a:t>
            </a:r>
          </a:p>
          <a:p>
            <a:pPr eaLnBrk="1" hangingPunct="1">
              <a:lnSpc>
                <a:spcPct val="90000"/>
              </a:lnSpc>
              <a:buFontTx/>
              <a:buNone/>
            </a:pPr>
            <a:r>
              <a:rPr lang="en-US" sz="2800" smtClean="0">
                <a:solidFill>
                  <a:srgbClr val="0066FF"/>
                </a:solidFill>
              </a:rPr>
              <a:t>END</a:t>
            </a:r>
          </a:p>
          <a:p>
            <a:pPr eaLnBrk="1" hangingPunct="1">
              <a:lnSpc>
                <a:spcPct val="90000"/>
              </a:lnSpc>
              <a:buFontTx/>
              <a:buNone/>
            </a:pPr>
            <a:endParaRPr lang="en-US" sz="2800" smtClean="0">
              <a:solidFill>
                <a:srgbClr val="0066FF"/>
              </a:solidFill>
            </a:endParaRPr>
          </a:p>
          <a:p>
            <a:pPr eaLnBrk="1" hangingPunct="1">
              <a:lnSpc>
                <a:spcPct val="90000"/>
              </a:lnSpc>
              <a:buFontTx/>
              <a:buNone/>
            </a:pPr>
            <a:r>
              <a:rPr lang="en-US" sz="2800" smtClean="0">
                <a:solidFill>
                  <a:srgbClr val="0066FF"/>
                </a:solidFill>
              </a:rPr>
              <a:t>END Processes.</a:t>
            </a:r>
          </a:p>
        </p:txBody>
      </p:sp>
      <p:sp>
        <p:nvSpPr>
          <p:cNvPr id="96258" name="Slide Number Placeholder 5"/>
          <p:cNvSpPr>
            <a:spLocks noGrp="1"/>
          </p:cNvSpPr>
          <p:nvPr>
            <p:ph type="sldNum" sz="quarter" idx="12"/>
          </p:nvPr>
        </p:nvSpPr>
        <p:spPr>
          <a:noFill/>
        </p:spPr>
        <p:txBody>
          <a:bodyPr/>
          <a:lstStyle/>
          <a:p>
            <a:fld id="{85A45112-307E-46DD-A1F2-83C9453C331C}" type="slidenum">
              <a:rPr lang="en-US" smtClean="0">
                <a:latin typeface="Arial" pitchFamily="34" charset="0"/>
              </a:rPr>
              <a:pPr/>
              <a:t>112</a:t>
            </a:fld>
            <a:endParaRPr lang="en-US" smtClean="0">
              <a:latin typeface="Arial" pitchFamily="34" charset="0"/>
            </a:endParaRPr>
          </a:p>
        </p:txBody>
      </p:sp>
      <p:sp>
        <p:nvSpPr>
          <p:cNvPr id="96260" name="AutoShape 3"/>
          <p:cNvSpPr>
            <a:spLocks noChangeArrowheads="1"/>
          </p:cNvSpPr>
          <p:nvPr/>
        </p:nvSpPr>
        <p:spPr bwMode="auto">
          <a:xfrm>
            <a:off x="3886200" y="5410200"/>
            <a:ext cx="4114800" cy="990600"/>
          </a:xfrm>
          <a:prstGeom prst="wedgeRoundRectCallout">
            <a:avLst>
              <a:gd name="adj1" fmla="val -93366"/>
              <a:gd name="adj2" fmla="val -183972"/>
              <a:gd name="adj3" fmla="val 16667"/>
            </a:avLst>
          </a:prstGeom>
          <a:solidFill>
            <a:schemeClr val="accent1">
              <a:alpha val="52940"/>
            </a:schemeClr>
          </a:solidFill>
          <a:ln w="9525">
            <a:solidFill>
              <a:schemeClr val="tx1"/>
            </a:solidFill>
            <a:miter lim="800000"/>
            <a:headEnd/>
            <a:tailEnd/>
          </a:ln>
        </p:spPr>
        <p:txBody>
          <a:bodyPr/>
          <a:lstStyle/>
          <a:p>
            <a:pPr algn="ctr"/>
            <a:r>
              <a:rPr lang="en-US" sz="2800"/>
              <a:t>Note WITH statement (Scott 7.3.3)</a:t>
            </a:r>
          </a:p>
          <a:p>
            <a:pPr algn="ctr"/>
            <a:endParaRPr lang="en-US" sz="2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idx="1"/>
          </p:nvPr>
        </p:nvSpPr>
        <p:spPr>
          <a:xfrm>
            <a:off x="457200" y="304800"/>
            <a:ext cx="8229600" cy="6324600"/>
          </a:xfrm>
        </p:spPr>
        <p:txBody>
          <a:bodyPr/>
          <a:lstStyle/>
          <a:p>
            <a:pPr eaLnBrk="1" hangingPunct="1">
              <a:lnSpc>
                <a:spcPct val="80000"/>
              </a:lnSpc>
              <a:buFontTx/>
              <a:buNone/>
            </a:pPr>
            <a:r>
              <a:rPr lang="en-US" sz="2800" smtClean="0">
                <a:solidFill>
                  <a:srgbClr val="0066FF"/>
                </a:solidFill>
              </a:rPr>
              <a:t>PROCEDURE StartProcess(P: PROC; n: CARDINAL);</a:t>
            </a:r>
          </a:p>
          <a:p>
            <a:pPr eaLnBrk="1" hangingPunct="1">
              <a:lnSpc>
                <a:spcPct val="80000"/>
              </a:lnSpc>
              <a:buFontTx/>
              <a:buNone/>
            </a:pPr>
            <a:r>
              <a:rPr lang="en-US" sz="2800" smtClean="0">
                <a:solidFill>
                  <a:srgbClr val="0066FF"/>
                </a:solidFill>
              </a:rPr>
              <a:t>        VAR s0: SIGNAL;   wsp: ADDRESS;</a:t>
            </a:r>
          </a:p>
          <a:p>
            <a:pPr eaLnBrk="1" hangingPunct="1">
              <a:lnSpc>
                <a:spcPct val="80000"/>
              </a:lnSpc>
              <a:buFontTx/>
              <a:buNone/>
            </a:pPr>
            <a:r>
              <a:rPr lang="en-US" sz="2800" smtClean="0">
                <a:solidFill>
                  <a:srgbClr val="0066FF"/>
                </a:solidFill>
              </a:rPr>
              <a:t>BEGIN </a:t>
            </a:r>
          </a:p>
          <a:p>
            <a:pPr eaLnBrk="1" hangingPunct="1">
              <a:lnSpc>
                <a:spcPct val="80000"/>
              </a:lnSpc>
              <a:buFontTx/>
              <a:buNone/>
            </a:pPr>
            <a:r>
              <a:rPr lang="en-US" sz="2800" smtClean="0">
                <a:solidFill>
                  <a:srgbClr val="0066FF"/>
                </a:solidFill>
              </a:rPr>
              <a:t>   s0 := cp; </a:t>
            </a:r>
          </a:p>
          <a:p>
            <a:pPr eaLnBrk="1" hangingPunct="1">
              <a:lnSpc>
                <a:spcPct val="80000"/>
              </a:lnSpc>
              <a:buFontTx/>
              <a:buNone/>
            </a:pPr>
            <a:r>
              <a:rPr lang="en-US" sz="2800" smtClean="0">
                <a:solidFill>
                  <a:srgbClr val="0066FF"/>
                </a:solidFill>
              </a:rPr>
              <a:t>   ALLOCATE(wsp, n);</a:t>
            </a:r>
          </a:p>
          <a:p>
            <a:pPr eaLnBrk="1" hangingPunct="1">
              <a:lnSpc>
                <a:spcPct val="80000"/>
              </a:lnSpc>
              <a:buFontTx/>
              <a:buNone/>
            </a:pPr>
            <a:r>
              <a:rPr lang="en-US" sz="2800" smtClean="0">
                <a:solidFill>
                  <a:srgbClr val="0066FF"/>
                </a:solidFill>
              </a:rPr>
              <a:t>   ALLOCATE(cp, SIZE(ProcessDescriptor));</a:t>
            </a:r>
          </a:p>
          <a:p>
            <a:pPr eaLnBrk="1" hangingPunct="1">
              <a:lnSpc>
                <a:spcPct val="80000"/>
              </a:lnSpc>
              <a:buFontTx/>
              <a:buNone/>
            </a:pPr>
            <a:r>
              <a:rPr lang="en-US" sz="2800" smtClean="0">
                <a:solidFill>
                  <a:srgbClr val="0066FF"/>
                </a:solidFill>
              </a:rPr>
              <a:t>   WITH cp^ DO</a:t>
            </a:r>
          </a:p>
          <a:p>
            <a:pPr eaLnBrk="1" hangingPunct="1">
              <a:lnSpc>
                <a:spcPct val="80000"/>
              </a:lnSpc>
              <a:buFontTx/>
              <a:buNone/>
            </a:pPr>
            <a:r>
              <a:rPr lang="en-US" sz="2800" smtClean="0">
                <a:solidFill>
                  <a:srgbClr val="0066FF"/>
                </a:solidFill>
              </a:rPr>
              <a:t>       next := s0^.next; s0^.next := cp;</a:t>
            </a:r>
          </a:p>
          <a:p>
            <a:pPr eaLnBrk="1" hangingPunct="1">
              <a:lnSpc>
                <a:spcPct val="80000"/>
              </a:lnSpc>
              <a:buFontTx/>
              <a:buNone/>
            </a:pPr>
            <a:r>
              <a:rPr lang="en-US" sz="2800" smtClean="0">
                <a:solidFill>
                  <a:srgbClr val="0066FF"/>
                </a:solidFill>
              </a:rPr>
              <a:t>       ready := TRUE; queue := NIL</a:t>
            </a:r>
          </a:p>
          <a:p>
            <a:pPr eaLnBrk="1" hangingPunct="1">
              <a:lnSpc>
                <a:spcPct val="80000"/>
              </a:lnSpc>
              <a:buFontTx/>
              <a:buNone/>
            </a:pPr>
            <a:r>
              <a:rPr lang="en-US" sz="2800" smtClean="0">
                <a:solidFill>
                  <a:srgbClr val="0066FF"/>
                </a:solidFill>
              </a:rPr>
              <a:t>   END;</a:t>
            </a:r>
          </a:p>
          <a:p>
            <a:pPr eaLnBrk="1" hangingPunct="1">
              <a:lnSpc>
                <a:spcPct val="80000"/>
              </a:lnSpc>
              <a:buFontTx/>
              <a:buNone/>
            </a:pPr>
            <a:r>
              <a:rPr lang="en-US" sz="2800" smtClean="0">
                <a:solidFill>
                  <a:srgbClr val="0066FF"/>
                </a:solidFill>
              </a:rPr>
              <a:t>   NEWPROCESS(P,wsp,n,cp^.cor);</a:t>
            </a:r>
          </a:p>
          <a:p>
            <a:pPr eaLnBrk="1" hangingPunct="1">
              <a:lnSpc>
                <a:spcPct val="80000"/>
              </a:lnSpc>
              <a:buFontTx/>
              <a:buNone/>
            </a:pPr>
            <a:r>
              <a:rPr lang="en-US" sz="2800" smtClean="0">
                <a:solidFill>
                  <a:srgbClr val="0066FF"/>
                </a:solidFill>
              </a:rPr>
              <a:t>   TRANSFER(s0^.cor, cp^.cor)</a:t>
            </a:r>
          </a:p>
          <a:p>
            <a:pPr eaLnBrk="1" hangingPunct="1">
              <a:lnSpc>
                <a:spcPct val="80000"/>
              </a:lnSpc>
              <a:buFontTx/>
              <a:buNone/>
            </a:pPr>
            <a:r>
              <a:rPr lang="en-US" sz="2800" smtClean="0">
                <a:solidFill>
                  <a:srgbClr val="0066FF"/>
                </a:solidFill>
              </a:rPr>
              <a:t>END StartProcess</a:t>
            </a:r>
          </a:p>
        </p:txBody>
      </p:sp>
      <p:sp>
        <p:nvSpPr>
          <p:cNvPr id="97282" name="Slide Number Placeholder 5"/>
          <p:cNvSpPr>
            <a:spLocks noGrp="1"/>
          </p:cNvSpPr>
          <p:nvPr>
            <p:ph type="sldNum" sz="quarter" idx="12"/>
          </p:nvPr>
        </p:nvSpPr>
        <p:spPr>
          <a:noFill/>
        </p:spPr>
        <p:txBody>
          <a:bodyPr/>
          <a:lstStyle/>
          <a:p>
            <a:fld id="{1A5A2F73-DCFB-42ED-ACB1-3CD5520CB0AB}" type="slidenum">
              <a:rPr lang="en-US" smtClean="0">
                <a:latin typeface="Arial" pitchFamily="34" charset="0"/>
              </a:rPr>
              <a:pPr/>
              <a:t>113</a:t>
            </a:fld>
            <a:endParaRPr lang="en-US" smtClean="0">
              <a:latin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idx="1"/>
          </p:nvPr>
        </p:nvSpPr>
        <p:spPr>
          <a:xfrm>
            <a:off x="457200" y="304800"/>
            <a:ext cx="8229600" cy="6324600"/>
          </a:xfrm>
        </p:spPr>
        <p:txBody>
          <a:bodyPr/>
          <a:lstStyle/>
          <a:p>
            <a:pPr eaLnBrk="1" hangingPunct="1">
              <a:lnSpc>
                <a:spcPct val="80000"/>
              </a:lnSpc>
              <a:buFontTx/>
              <a:buNone/>
            </a:pPr>
            <a:r>
              <a:rPr lang="en-US" sz="2800" smtClean="0">
                <a:solidFill>
                  <a:srgbClr val="0066FF"/>
                </a:solidFill>
              </a:rPr>
              <a:t>PROCEDURE StartProcess(P: PROC; n: CARDINAL);</a:t>
            </a:r>
          </a:p>
          <a:p>
            <a:pPr eaLnBrk="1" hangingPunct="1">
              <a:lnSpc>
                <a:spcPct val="80000"/>
              </a:lnSpc>
              <a:buFontTx/>
              <a:buNone/>
            </a:pPr>
            <a:r>
              <a:rPr lang="en-US" sz="2800" smtClean="0">
                <a:solidFill>
                  <a:srgbClr val="0066FF"/>
                </a:solidFill>
              </a:rPr>
              <a:t>        VAR s0: SIGNAL;   wsp: ADDRESS;</a:t>
            </a:r>
          </a:p>
          <a:p>
            <a:pPr eaLnBrk="1" hangingPunct="1">
              <a:lnSpc>
                <a:spcPct val="80000"/>
              </a:lnSpc>
              <a:buFontTx/>
              <a:buNone/>
            </a:pPr>
            <a:r>
              <a:rPr lang="en-US" sz="2800" smtClean="0">
                <a:solidFill>
                  <a:srgbClr val="0066FF"/>
                </a:solidFill>
              </a:rPr>
              <a:t>BEGIN </a:t>
            </a:r>
          </a:p>
          <a:p>
            <a:pPr eaLnBrk="1" hangingPunct="1">
              <a:lnSpc>
                <a:spcPct val="80000"/>
              </a:lnSpc>
              <a:buFontTx/>
              <a:buNone/>
            </a:pPr>
            <a:r>
              <a:rPr lang="en-US" sz="2800" smtClean="0">
                <a:solidFill>
                  <a:srgbClr val="0066FF"/>
                </a:solidFill>
              </a:rPr>
              <a:t>   s0 := cp; </a:t>
            </a:r>
          </a:p>
          <a:p>
            <a:pPr eaLnBrk="1" hangingPunct="1">
              <a:lnSpc>
                <a:spcPct val="80000"/>
              </a:lnSpc>
              <a:buFontTx/>
              <a:buNone/>
            </a:pPr>
            <a:r>
              <a:rPr lang="en-US" sz="2800" smtClean="0">
                <a:solidFill>
                  <a:srgbClr val="0066FF"/>
                </a:solidFill>
              </a:rPr>
              <a:t>   ALLOCATE(wsp, n);</a:t>
            </a:r>
          </a:p>
          <a:p>
            <a:pPr eaLnBrk="1" hangingPunct="1">
              <a:lnSpc>
                <a:spcPct val="80000"/>
              </a:lnSpc>
              <a:buFontTx/>
              <a:buNone/>
            </a:pPr>
            <a:r>
              <a:rPr lang="en-US" sz="2800" smtClean="0">
                <a:solidFill>
                  <a:srgbClr val="0066FF"/>
                </a:solidFill>
              </a:rPr>
              <a:t>   ALLOCATE(cp, SIZE(ProcessDescriptor));</a:t>
            </a:r>
          </a:p>
          <a:p>
            <a:pPr eaLnBrk="1" hangingPunct="1">
              <a:lnSpc>
                <a:spcPct val="80000"/>
              </a:lnSpc>
              <a:buFontTx/>
              <a:buNone/>
            </a:pPr>
            <a:r>
              <a:rPr lang="en-US" sz="2800" smtClean="0">
                <a:solidFill>
                  <a:srgbClr val="0066FF"/>
                </a:solidFill>
              </a:rPr>
              <a:t>   WITH cp^ DO</a:t>
            </a:r>
          </a:p>
          <a:p>
            <a:pPr eaLnBrk="1" hangingPunct="1">
              <a:lnSpc>
                <a:spcPct val="80000"/>
              </a:lnSpc>
              <a:buFontTx/>
              <a:buNone/>
            </a:pPr>
            <a:r>
              <a:rPr lang="en-US" sz="2800" smtClean="0">
                <a:solidFill>
                  <a:srgbClr val="0066FF"/>
                </a:solidFill>
              </a:rPr>
              <a:t>       next := s0^.next; s0^.next := cp;</a:t>
            </a:r>
          </a:p>
          <a:p>
            <a:pPr eaLnBrk="1" hangingPunct="1">
              <a:lnSpc>
                <a:spcPct val="80000"/>
              </a:lnSpc>
              <a:buFontTx/>
              <a:buNone/>
            </a:pPr>
            <a:r>
              <a:rPr lang="en-US" sz="2800" smtClean="0">
                <a:solidFill>
                  <a:srgbClr val="0066FF"/>
                </a:solidFill>
              </a:rPr>
              <a:t>       ready := TRUE; queue := NIL</a:t>
            </a:r>
          </a:p>
          <a:p>
            <a:pPr eaLnBrk="1" hangingPunct="1">
              <a:lnSpc>
                <a:spcPct val="80000"/>
              </a:lnSpc>
              <a:buFontTx/>
              <a:buNone/>
            </a:pPr>
            <a:r>
              <a:rPr lang="en-US" sz="2800" smtClean="0">
                <a:solidFill>
                  <a:srgbClr val="0066FF"/>
                </a:solidFill>
              </a:rPr>
              <a:t>   END;</a:t>
            </a:r>
          </a:p>
          <a:p>
            <a:pPr eaLnBrk="1" hangingPunct="1">
              <a:lnSpc>
                <a:spcPct val="80000"/>
              </a:lnSpc>
              <a:buFontTx/>
              <a:buNone/>
            </a:pPr>
            <a:r>
              <a:rPr lang="en-US" sz="2800" smtClean="0">
                <a:solidFill>
                  <a:srgbClr val="0066FF"/>
                </a:solidFill>
              </a:rPr>
              <a:t>   NEWPROCESS(P,wsp,n,cp^.cor);</a:t>
            </a:r>
          </a:p>
          <a:p>
            <a:pPr eaLnBrk="1" hangingPunct="1">
              <a:lnSpc>
                <a:spcPct val="80000"/>
              </a:lnSpc>
              <a:buFontTx/>
              <a:buNone/>
            </a:pPr>
            <a:r>
              <a:rPr lang="en-US" sz="2800" smtClean="0">
                <a:solidFill>
                  <a:srgbClr val="0066FF"/>
                </a:solidFill>
              </a:rPr>
              <a:t>   TRANSFER(s0^.cor, cp^.cor)</a:t>
            </a:r>
          </a:p>
          <a:p>
            <a:pPr eaLnBrk="1" hangingPunct="1">
              <a:lnSpc>
                <a:spcPct val="80000"/>
              </a:lnSpc>
              <a:buFontTx/>
              <a:buNone/>
            </a:pPr>
            <a:r>
              <a:rPr lang="en-US" sz="2800" smtClean="0">
                <a:solidFill>
                  <a:srgbClr val="0066FF"/>
                </a:solidFill>
              </a:rPr>
              <a:t>END StartProcess</a:t>
            </a:r>
          </a:p>
        </p:txBody>
      </p:sp>
      <p:sp>
        <p:nvSpPr>
          <p:cNvPr id="98306" name="Slide Number Placeholder 5"/>
          <p:cNvSpPr>
            <a:spLocks noGrp="1"/>
          </p:cNvSpPr>
          <p:nvPr>
            <p:ph type="sldNum" sz="quarter" idx="12"/>
          </p:nvPr>
        </p:nvSpPr>
        <p:spPr>
          <a:noFill/>
        </p:spPr>
        <p:txBody>
          <a:bodyPr/>
          <a:lstStyle/>
          <a:p>
            <a:fld id="{7CA59478-26EB-4BDD-99B0-BDC645FAF159}" type="slidenum">
              <a:rPr lang="en-US" smtClean="0">
                <a:latin typeface="Arial" pitchFamily="34" charset="0"/>
              </a:rPr>
              <a:pPr/>
              <a:t>114</a:t>
            </a:fld>
            <a:endParaRPr lang="en-US" smtClean="0">
              <a:latin typeface="Arial" pitchFamily="34" charset="0"/>
            </a:endParaRPr>
          </a:p>
        </p:txBody>
      </p:sp>
      <p:sp>
        <p:nvSpPr>
          <p:cNvPr id="98308" name="AutoShape 3"/>
          <p:cNvSpPr>
            <a:spLocks noChangeArrowheads="1"/>
          </p:cNvSpPr>
          <p:nvPr/>
        </p:nvSpPr>
        <p:spPr bwMode="auto">
          <a:xfrm>
            <a:off x="4953000" y="457200"/>
            <a:ext cx="4191000" cy="2209800"/>
          </a:xfrm>
          <a:prstGeom prst="wedgeRoundRectCallout">
            <a:avLst>
              <a:gd name="adj1" fmla="val -66213"/>
              <a:gd name="adj2" fmla="val 47699"/>
              <a:gd name="adj3" fmla="val 16667"/>
            </a:avLst>
          </a:prstGeom>
          <a:solidFill>
            <a:schemeClr val="accent1"/>
          </a:solidFill>
          <a:ln w="9525">
            <a:solidFill>
              <a:schemeClr val="tx1"/>
            </a:solidFill>
            <a:miter lim="800000"/>
            <a:headEnd/>
            <a:tailEnd/>
          </a:ln>
        </p:spPr>
        <p:txBody>
          <a:bodyPr/>
          <a:lstStyle/>
          <a:p>
            <a:r>
              <a:rPr lang="en-US" sz="2800"/>
              <a:t>Allocate memory for the process descriptor and for the workspace of the coroutine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idx="1"/>
          </p:nvPr>
        </p:nvSpPr>
        <p:spPr>
          <a:xfrm>
            <a:off x="457200" y="304800"/>
            <a:ext cx="8229600" cy="6324600"/>
          </a:xfrm>
        </p:spPr>
        <p:txBody>
          <a:bodyPr/>
          <a:lstStyle/>
          <a:p>
            <a:pPr eaLnBrk="1" hangingPunct="1">
              <a:lnSpc>
                <a:spcPct val="80000"/>
              </a:lnSpc>
              <a:buFontTx/>
              <a:buNone/>
            </a:pPr>
            <a:r>
              <a:rPr lang="en-US" sz="2800" smtClean="0">
                <a:solidFill>
                  <a:srgbClr val="0066FF"/>
                </a:solidFill>
              </a:rPr>
              <a:t>PROCEDURE StartProcess(P: PROC; n: CARDINAL);</a:t>
            </a:r>
          </a:p>
          <a:p>
            <a:pPr eaLnBrk="1" hangingPunct="1">
              <a:lnSpc>
                <a:spcPct val="80000"/>
              </a:lnSpc>
              <a:buFontTx/>
              <a:buNone/>
            </a:pPr>
            <a:r>
              <a:rPr lang="en-US" sz="2800" smtClean="0">
                <a:solidFill>
                  <a:srgbClr val="0066FF"/>
                </a:solidFill>
              </a:rPr>
              <a:t>        VAR s0: SIGNAL;   wsp: ADDRESS;</a:t>
            </a:r>
          </a:p>
          <a:p>
            <a:pPr eaLnBrk="1" hangingPunct="1">
              <a:lnSpc>
                <a:spcPct val="80000"/>
              </a:lnSpc>
              <a:buFontTx/>
              <a:buNone/>
            </a:pPr>
            <a:r>
              <a:rPr lang="en-US" sz="2800" smtClean="0">
                <a:solidFill>
                  <a:srgbClr val="0066FF"/>
                </a:solidFill>
              </a:rPr>
              <a:t>BEGIN </a:t>
            </a:r>
          </a:p>
          <a:p>
            <a:pPr eaLnBrk="1" hangingPunct="1">
              <a:lnSpc>
                <a:spcPct val="80000"/>
              </a:lnSpc>
              <a:buFontTx/>
              <a:buNone/>
            </a:pPr>
            <a:r>
              <a:rPr lang="en-US" sz="2800" smtClean="0">
                <a:solidFill>
                  <a:srgbClr val="0066FF"/>
                </a:solidFill>
              </a:rPr>
              <a:t>   s0 := cp; </a:t>
            </a:r>
          </a:p>
          <a:p>
            <a:pPr eaLnBrk="1" hangingPunct="1">
              <a:lnSpc>
                <a:spcPct val="80000"/>
              </a:lnSpc>
              <a:buFontTx/>
              <a:buNone/>
            </a:pPr>
            <a:r>
              <a:rPr lang="en-US" sz="2800" smtClean="0">
                <a:solidFill>
                  <a:srgbClr val="0066FF"/>
                </a:solidFill>
              </a:rPr>
              <a:t>   ALLOCATE(wsp, n);</a:t>
            </a:r>
          </a:p>
          <a:p>
            <a:pPr eaLnBrk="1" hangingPunct="1">
              <a:lnSpc>
                <a:spcPct val="80000"/>
              </a:lnSpc>
              <a:buFontTx/>
              <a:buNone/>
            </a:pPr>
            <a:r>
              <a:rPr lang="en-US" sz="2800" smtClean="0">
                <a:solidFill>
                  <a:srgbClr val="0066FF"/>
                </a:solidFill>
              </a:rPr>
              <a:t>   ALLOCATE(cp, SIZE(ProcessDescriptor));</a:t>
            </a:r>
          </a:p>
          <a:p>
            <a:pPr eaLnBrk="1" hangingPunct="1">
              <a:lnSpc>
                <a:spcPct val="80000"/>
              </a:lnSpc>
              <a:buFontTx/>
              <a:buNone/>
            </a:pPr>
            <a:r>
              <a:rPr lang="en-US" sz="2800" smtClean="0">
                <a:solidFill>
                  <a:srgbClr val="0066FF"/>
                </a:solidFill>
              </a:rPr>
              <a:t>   WITH cp^ DO</a:t>
            </a:r>
          </a:p>
          <a:p>
            <a:pPr eaLnBrk="1" hangingPunct="1">
              <a:lnSpc>
                <a:spcPct val="80000"/>
              </a:lnSpc>
              <a:buFontTx/>
              <a:buNone/>
            </a:pPr>
            <a:r>
              <a:rPr lang="en-US" sz="2800" smtClean="0">
                <a:solidFill>
                  <a:srgbClr val="0066FF"/>
                </a:solidFill>
              </a:rPr>
              <a:t>       next := s0^.next; s0^.next := cp;</a:t>
            </a:r>
          </a:p>
          <a:p>
            <a:pPr eaLnBrk="1" hangingPunct="1">
              <a:lnSpc>
                <a:spcPct val="80000"/>
              </a:lnSpc>
              <a:buFontTx/>
              <a:buNone/>
            </a:pPr>
            <a:r>
              <a:rPr lang="en-US" sz="2800" smtClean="0">
                <a:solidFill>
                  <a:srgbClr val="0066FF"/>
                </a:solidFill>
              </a:rPr>
              <a:t>       ready := TRUE; queue := NIL</a:t>
            </a:r>
          </a:p>
          <a:p>
            <a:pPr eaLnBrk="1" hangingPunct="1">
              <a:lnSpc>
                <a:spcPct val="80000"/>
              </a:lnSpc>
              <a:buFontTx/>
              <a:buNone/>
            </a:pPr>
            <a:r>
              <a:rPr lang="en-US" sz="2800" smtClean="0">
                <a:solidFill>
                  <a:srgbClr val="0066FF"/>
                </a:solidFill>
              </a:rPr>
              <a:t>   END;</a:t>
            </a:r>
          </a:p>
          <a:p>
            <a:pPr eaLnBrk="1" hangingPunct="1">
              <a:lnSpc>
                <a:spcPct val="80000"/>
              </a:lnSpc>
              <a:buFontTx/>
              <a:buNone/>
            </a:pPr>
            <a:r>
              <a:rPr lang="en-US" sz="2800" smtClean="0">
                <a:solidFill>
                  <a:srgbClr val="0066FF"/>
                </a:solidFill>
              </a:rPr>
              <a:t>   NEWPROCESS(P,wsp,n,cp^.cor);</a:t>
            </a:r>
          </a:p>
          <a:p>
            <a:pPr eaLnBrk="1" hangingPunct="1">
              <a:lnSpc>
                <a:spcPct val="80000"/>
              </a:lnSpc>
              <a:buFontTx/>
              <a:buNone/>
            </a:pPr>
            <a:r>
              <a:rPr lang="en-US" sz="2800" smtClean="0">
                <a:solidFill>
                  <a:srgbClr val="0066FF"/>
                </a:solidFill>
              </a:rPr>
              <a:t>   TRANSFER(s0^.cor, cp^.cor)</a:t>
            </a:r>
          </a:p>
          <a:p>
            <a:pPr eaLnBrk="1" hangingPunct="1">
              <a:lnSpc>
                <a:spcPct val="80000"/>
              </a:lnSpc>
              <a:buFontTx/>
              <a:buNone/>
            </a:pPr>
            <a:r>
              <a:rPr lang="en-US" sz="2800" smtClean="0">
                <a:solidFill>
                  <a:srgbClr val="0066FF"/>
                </a:solidFill>
              </a:rPr>
              <a:t>END StartProcess</a:t>
            </a:r>
          </a:p>
        </p:txBody>
      </p:sp>
      <p:sp>
        <p:nvSpPr>
          <p:cNvPr id="99330" name="Slide Number Placeholder 5"/>
          <p:cNvSpPr>
            <a:spLocks noGrp="1"/>
          </p:cNvSpPr>
          <p:nvPr>
            <p:ph type="sldNum" sz="quarter" idx="12"/>
          </p:nvPr>
        </p:nvSpPr>
        <p:spPr>
          <a:noFill/>
        </p:spPr>
        <p:txBody>
          <a:bodyPr/>
          <a:lstStyle/>
          <a:p>
            <a:fld id="{883EB273-7C22-4FCD-9E1A-1E6E31C30563}" type="slidenum">
              <a:rPr lang="en-US" smtClean="0">
                <a:latin typeface="Arial" pitchFamily="34" charset="0"/>
              </a:rPr>
              <a:pPr/>
              <a:t>115</a:t>
            </a:fld>
            <a:endParaRPr lang="en-US" smtClean="0">
              <a:latin typeface="Arial" pitchFamily="34" charset="0"/>
            </a:endParaRPr>
          </a:p>
        </p:txBody>
      </p:sp>
      <p:sp>
        <p:nvSpPr>
          <p:cNvPr id="99332" name="AutoShape 3"/>
          <p:cNvSpPr>
            <a:spLocks noChangeArrowheads="1"/>
          </p:cNvSpPr>
          <p:nvPr/>
        </p:nvSpPr>
        <p:spPr bwMode="auto">
          <a:xfrm>
            <a:off x="3200400" y="457200"/>
            <a:ext cx="4495800" cy="2362200"/>
          </a:xfrm>
          <a:prstGeom prst="wedgeRoundRectCallout">
            <a:avLst>
              <a:gd name="adj1" fmla="val -51481"/>
              <a:gd name="adj2" fmla="val 82394"/>
              <a:gd name="adj3" fmla="val 16667"/>
            </a:avLst>
          </a:prstGeom>
          <a:solidFill>
            <a:schemeClr val="accent1"/>
          </a:solidFill>
          <a:ln w="9525">
            <a:solidFill>
              <a:schemeClr val="tx1"/>
            </a:solidFill>
            <a:miter lim="800000"/>
            <a:headEnd/>
            <a:tailEnd/>
          </a:ln>
        </p:spPr>
        <p:txBody>
          <a:bodyPr/>
          <a:lstStyle/>
          <a:p>
            <a:r>
              <a:rPr lang="en-US" sz="2800"/>
              <a:t>Initialize the ProcessDescriptor and insert it into the ring of all ProcessDescriptors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a:xfrm>
            <a:off x="457200" y="304800"/>
            <a:ext cx="8229600" cy="6324600"/>
          </a:xfrm>
        </p:spPr>
        <p:txBody>
          <a:bodyPr/>
          <a:lstStyle/>
          <a:p>
            <a:pPr eaLnBrk="1" hangingPunct="1">
              <a:lnSpc>
                <a:spcPct val="80000"/>
              </a:lnSpc>
              <a:buFontTx/>
              <a:buNone/>
            </a:pPr>
            <a:r>
              <a:rPr lang="en-US" sz="2800" smtClean="0">
                <a:solidFill>
                  <a:srgbClr val="0066FF"/>
                </a:solidFill>
              </a:rPr>
              <a:t>PROCEDURE StartProcess(P: PROC; n: CARDINAL);</a:t>
            </a:r>
          </a:p>
          <a:p>
            <a:pPr eaLnBrk="1" hangingPunct="1">
              <a:lnSpc>
                <a:spcPct val="80000"/>
              </a:lnSpc>
              <a:buFontTx/>
              <a:buNone/>
            </a:pPr>
            <a:r>
              <a:rPr lang="en-US" sz="2800" smtClean="0">
                <a:solidFill>
                  <a:srgbClr val="0066FF"/>
                </a:solidFill>
              </a:rPr>
              <a:t>        VAR s0: SIGNAL;   wsp: ADDRESS;</a:t>
            </a:r>
          </a:p>
          <a:p>
            <a:pPr eaLnBrk="1" hangingPunct="1">
              <a:lnSpc>
                <a:spcPct val="80000"/>
              </a:lnSpc>
              <a:buFontTx/>
              <a:buNone/>
            </a:pPr>
            <a:r>
              <a:rPr lang="en-US" sz="2800" smtClean="0">
                <a:solidFill>
                  <a:srgbClr val="0066FF"/>
                </a:solidFill>
              </a:rPr>
              <a:t>BEGIN </a:t>
            </a:r>
          </a:p>
          <a:p>
            <a:pPr eaLnBrk="1" hangingPunct="1">
              <a:lnSpc>
                <a:spcPct val="80000"/>
              </a:lnSpc>
              <a:buFontTx/>
              <a:buNone/>
            </a:pPr>
            <a:r>
              <a:rPr lang="en-US" sz="2800" smtClean="0">
                <a:solidFill>
                  <a:srgbClr val="0066FF"/>
                </a:solidFill>
              </a:rPr>
              <a:t>   s0 := cp; </a:t>
            </a:r>
          </a:p>
          <a:p>
            <a:pPr eaLnBrk="1" hangingPunct="1">
              <a:lnSpc>
                <a:spcPct val="80000"/>
              </a:lnSpc>
              <a:buFontTx/>
              <a:buNone/>
            </a:pPr>
            <a:r>
              <a:rPr lang="en-US" sz="2800" smtClean="0">
                <a:solidFill>
                  <a:srgbClr val="0066FF"/>
                </a:solidFill>
              </a:rPr>
              <a:t>   ALLOCATE(wsp, n);</a:t>
            </a:r>
          </a:p>
          <a:p>
            <a:pPr eaLnBrk="1" hangingPunct="1">
              <a:lnSpc>
                <a:spcPct val="80000"/>
              </a:lnSpc>
              <a:buFontTx/>
              <a:buNone/>
            </a:pPr>
            <a:r>
              <a:rPr lang="en-US" sz="2800" smtClean="0">
                <a:solidFill>
                  <a:srgbClr val="0066FF"/>
                </a:solidFill>
              </a:rPr>
              <a:t>   ALLOCATE(cp, SIZE(ProcessDescriptor));</a:t>
            </a:r>
          </a:p>
          <a:p>
            <a:pPr eaLnBrk="1" hangingPunct="1">
              <a:lnSpc>
                <a:spcPct val="80000"/>
              </a:lnSpc>
              <a:buFontTx/>
              <a:buNone/>
            </a:pPr>
            <a:r>
              <a:rPr lang="en-US" sz="2800" smtClean="0">
                <a:solidFill>
                  <a:srgbClr val="0066FF"/>
                </a:solidFill>
              </a:rPr>
              <a:t>   WITH cp^ DO</a:t>
            </a:r>
          </a:p>
          <a:p>
            <a:pPr eaLnBrk="1" hangingPunct="1">
              <a:lnSpc>
                <a:spcPct val="80000"/>
              </a:lnSpc>
              <a:buFontTx/>
              <a:buNone/>
            </a:pPr>
            <a:r>
              <a:rPr lang="en-US" sz="2800" smtClean="0">
                <a:solidFill>
                  <a:srgbClr val="0066FF"/>
                </a:solidFill>
              </a:rPr>
              <a:t>       next := s0^.next; s0^.next := cp;</a:t>
            </a:r>
          </a:p>
          <a:p>
            <a:pPr eaLnBrk="1" hangingPunct="1">
              <a:lnSpc>
                <a:spcPct val="80000"/>
              </a:lnSpc>
              <a:buFontTx/>
              <a:buNone/>
            </a:pPr>
            <a:r>
              <a:rPr lang="en-US" sz="2800" smtClean="0">
                <a:solidFill>
                  <a:srgbClr val="0066FF"/>
                </a:solidFill>
              </a:rPr>
              <a:t>       ready := TRUE; queue := NIL</a:t>
            </a:r>
          </a:p>
          <a:p>
            <a:pPr eaLnBrk="1" hangingPunct="1">
              <a:lnSpc>
                <a:spcPct val="80000"/>
              </a:lnSpc>
              <a:buFontTx/>
              <a:buNone/>
            </a:pPr>
            <a:r>
              <a:rPr lang="en-US" sz="2800" smtClean="0">
                <a:solidFill>
                  <a:srgbClr val="0066FF"/>
                </a:solidFill>
              </a:rPr>
              <a:t>   END;</a:t>
            </a:r>
          </a:p>
          <a:p>
            <a:pPr eaLnBrk="1" hangingPunct="1">
              <a:lnSpc>
                <a:spcPct val="80000"/>
              </a:lnSpc>
              <a:buFontTx/>
              <a:buNone/>
            </a:pPr>
            <a:r>
              <a:rPr lang="en-US" sz="2800" smtClean="0">
                <a:solidFill>
                  <a:srgbClr val="0066FF"/>
                </a:solidFill>
              </a:rPr>
              <a:t>   NEWPROCESS(P,wsp,n,cp^.cor);</a:t>
            </a:r>
          </a:p>
          <a:p>
            <a:pPr eaLnBrk="1" hangingPunct="1">
              <a:lnSpc>
                <a:spcPct val="80000"/>
              </a:lnSpc>
              <a:buFontTx/>
              <a:buNone/>
            </a:pPr>
            <a:r>
              <a:rPr lang="en-US" sz="2800" smtClean="0">
                <a:solidFill>
                  <a:srgbClr val="0066FF"/>
                </a:solidFill>
              </a:rPr>
              <a:t>   TRANSFER(s0^.cor, cp^.cor)</a:t>
            </a:r>
          </a:p>
          <a:p>
            <a:pPr eaLnBrk="1" hangingPunct="1">
              <a:lnSpc>
                <a:spcPct val="80000"/>
              </a:lnSpc>
              <a:buFontTx/>
              <a:buNone/>
            </a:pPr>
            <a:r>
              <a:rPr lang="en-US" sz="2800" smtClean="0">
                <a:solidFill>
                  <a:srgbClr val="0066FF"/>
                </a:solidFill>
              </a:rPr>
              <a:t>END StartProcess</a:t>
            </a:r>
          </a:p>
        </p:txBody>
      </p:sp>
      <p:sp>
        <p:nvSpPr>
          <p:cNvPr id="100354" name="Slide Number Placeholder 5"/>
          <p:cNvSpPr>
            <a:spLocks noGrp="1"/>
          </p:cNvSpPr>
          <p:nvPr>
            <p:ph type="sldNum" sz="quarter" idx="12"/>
          </p:nvPr>
        </p:nvSpPr>
        <p:spPr>
          <a:noFill/>
        </p:spPr>
        <p:txBody>
          <a:bodyPr/>
          <a:lstStyle/>
          <a:p>
            <a:fld id="{FEB97481-4494-44B9-8A57-4C0AEE9F76FA}" type="slidenum">
              <a:rPr lang="en-US" smtClean="0">
                <a:latin typeface="Arial" pitchFamily="34" charset="0"/>
              </a:rPr>
              <a:pPr/>
              <a:t>116</a:t>
            </a:fld>
            <a:endParaRPr lang="en-US" smtClean="0">
              <a:latin typeface="Arial" pitchFamily="34" charset="0"/>
            </a:endParaRPr>
          </a:p>
        </p:txBody>
      </p:sp>
      <p:sp>
        <p:nvSpPr>
          <p:cNvPr id="100356" name="AutoShape 3"/>
          <p:cNvSpPr>
            <a:spLocks noChangeArrowheads="1"/>
          </p:cNvSpPr>
          <p:nvPr/>
        </p:nvSpPr>
        <p:spPr bwMode="auto">
          <a:xfrm>
            <a:off x="6248400" y="2971800"/>
            <a:ext cx="2895600" cy="1981200"/>
          </a:xfrm>
          <a:prstGeom prst="wedgeRoundRectCallout">
            <a:avLst>
              <a:gd name="adj1" fmla="val -58278"/>
              <a:gd name="adj2" fmla="val 71153"/>
              <a:gd name="adj3" fmla="val 16667"/>
            </a:avLst>
          </a:prstGeom>
          <a:solidFill>
            <a:schemeClr val="accent1"/>
          </a:solidFill>
          <a:ln w="9525">
            <a:solidFill>
              <a:schemeClr val="tx1"/>
            </a:solidFill>
            <a:miter lim="800000"/>
            <a:headEnd/>
            <a:tailEnd/>
          </a:ln>
        </p:spPr>
        <p:txBody>
          <a:bodyPr/>
          <a:lstStyle/>
          <a:p>
            <a:r>
              <a:rPr lang="en-US" sz="2800"/>
              <a:t>Create a new coroutine and transfer control to it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idx="1"/>
          </p:nvPr>
        </p:nvSpPr>
        <p:spPr>
          <a:xfrm>
            <a:off x="457200" y="228600"/>
            <a:ext cx="8229600" cy="6324600"/>
          </a:xfrm>
        </p:spPr>
        <p:txBody>
          <a:bodyPr/>
          <a:lstStyle/>
          <a:p>
            <a:pPr eaLnBrk="1" hangingPunct="1">
              <a:lnSpc>
                <a:spcPct val="105000"/>
              </a:lnSpc>
              <a:buFontTx/>
              <a:buNone/>
            </a:pPr>
            <a:r>
              <a:rPr lang="en-US" sz="2800" smtClean="0">
                <a:solidFill>
                  <a:srgbClr val="0066FF"/>
                </a:solidFill>
              </a:rPr>
              <a:t>PROCEDURE WAIT(VAR s: SIGNAL);</a:t>
            </a:r>
          </a:p>
          <a:p>
            <a:pPr eaLnBrk="1" hangingPunct="1">
              <a:lnSpc>
                <a:spcPct val="105000"/>
              </a:lnSpc>
              <a:buFontTx/>
              <a:buNone/>
            </a:pPr>
            <a:r>
              <a:rPr lang="en-US" sz="2800" smtClean="0">
                <a:solidFill>
                  <a:srgbClr val="0066FF"/>
                </a:solidFill>
              </a:rPr>
              <a:t>  VAR s0, s1: SIGNAL;</a:t>
            </a:r>
          </a:p>
          <a:p>
            <a:pPr eaLnBrk="1" hangingPunct="1">
              <a:lnSpc>
                <a:spcPct val="105000"/>
              </a:lnSpc>
              <a:buFontTx/>
              <a:buNone/>
            </a:pPr>
            <a:r>
              <a:rPr lang="en-US" sz="2800" smtClean="0">
                <a:solidFill>
                  <a:srgbClr val="0066FF"/>
                </a:solidFill>
              </a:rPr>
              <a:t>BEGIN </a:t>
            </a:r>
          </a:p>
          <a:p>
            <a:pPr eaLnBrk="1" hangingPunct="1">
              <a:lnSpc>
                <a:spcPct val="105000"/>
              </a:lnSpc>
              <a:buFontTx/>
              <a:buNone/>
            </a:pPr>
            <a:r>
              <a:rPr lang="en-US" sz="2800" smtClean="0">
                <a:solidFill>
                  <a:srgbClr val="0066FF"/>
                </a:solidFill>
              </a:rPr>
              <a:t>	</a:t>
            </a:r>
            <a:r>
              <a:rPr lang="en-US" sz="2800" smtClean="0"/>
              <a:t>(*insert cp in queue s *)</a:t>
            </a:r>
          </a:p>
          <a:p>
            <a:pPr eaLnBrk="1" hangingPunct="1">
              <a:lnSpc>
                <a:spcPct val="105000"/>
              </a:lnSpc>
              <a:buFontTx/>
              <a:buNone/>
            </a:pPr>
            <a:r>
              <a:rPr lang="en-US" sz="2800" smtClean="0">
                <a:solidFill>
                  <a:srgbClr val="0066FF"/>
                </a:solidFill>
              </a:rPr>
              <a:t>	IF s = NIL THEN s := cp</a:t>
            </a:r>
          </a:p>
          <a:p>
            <a:pPr eaLnBrk="1" hangingPunct="1">
              <a:lnSpc>
                <a:spcPct val="105000"/>
              </a:lnSpc>
              <a:buFontTx/>
              <a:buNone/>
            </a:pPr>
            <a:r>
              <a:rPr lang="en-US" sz="2800" smtClean="0">
                <a:solidFill>
                  <a:srgbClr val="0066FF"/>
                </a:solidFill>
              </a:rPr>
              <a:t>	ELSE s0 := s; s1 := s0^.queue;</a:t>
            </a:r>
          </a:p>
          <a:p>
            <a:pPr eaLnBrk="1" hangingPunct="1">
              <a:lnSpc>
                <a:spcPct val="105000"/>
              </a:lnSpc>
              <a:buFontTx/>
              <a:buNone/>
            </a:pPr>
            <a:r>
              <a:rPr lang="en-US" sz="2800" smtClean="0">
                <a:solidFill>
                  <a:srgbClr val="0066FF"/>
                </a:solidFill>
              </a:rPr>
              <a:t>  		WHILE s1 # NIL DO</a:t>
            </a:r>
          </a:p>
          <a:p>
            <a:pPr eaLnBrk="1" hangingPunct="1">
              <a:lnSpc>
                <a:spcPct val="105000"/>
              </a:lnSpc>
              <a:buFontTx/>
              <a:buNone/>
            </a:pPr>
            <a:r>
              <a:rPr lang="en-US" sz="2800" smtClean="0">
                <a:solidFill>
                  <a:srgbClr val="0066FF"/>
                </a:solidFill>
              </a:rPr>
              <a:t>   		     s0 := s1; s1 := s0^.queue</a:t>
            </a:r>
          </a:p>
          <a:p>
            <a:pPr eaLnBrk="1" hangingPunct="1">
              <a:lnSpc>
                <a:spcPct val="105000"/>
              </a:lnSpc>
              <a:buFontTx/>
              <a:buNone/>
            </a:pPr>
            <a:r>
              <a:rPr lang="en-US" sz="2800" smtClean="0">
                <a:solidFill>
                  <a:srgbClr val="0066FF"/>
                </a:solidFill>
              </a:rPr>
              <a:t> 		END</a:t>
            </a:r>
          </a:p>
          <a:p>
            <a:pPr eaLnBrk="1" hangingPunct="1">
              <a:lnSpc>
                <a:spcPct val="105000"/>
              </a:lnSpc>
              <a:buFontTx/>
              <a:buNone/>
            </a:pPr>
            <a:r>
              <a:rPr lang="en-US" sz="2800" smtClean="0">
                <a:solidFill>
                  <a:srgbClr val="0066FF"/>
                </a:solidFill>
              </a:rPr>
              <a:t>  		s0^.queue := cp</a:t>
            </a:r>
          </a:p>
          <a:p>
            <a:pPr eaLnBrk="1" hangingPunct="1">
              <a:lnSpc>
                <a:spcPct val="105000"/>
              </a:lnSpc>
              <a:buFontTx/>
              <a:buNone/>
            </a:pPr>
            <a:r>
              <a:rPr lang="en-US" sz="2800" smtClean="0">
                <a:solidFill>
                  <a:srgbClr val="0066FF"/>
                </a:solidFill>
              </a:rPr>
              <a:t>	END;</a:t>
            </a:r>
          </a:p>
          <a:p>
            <a:pPr eaLnBrk="1" hangingPunct="1">
              <a:lnSpc>
                <a:spcPct val="105000"/>
              </a:lnSpc>
              <a:buFontTx/>
              <a:buNone/>
            </a:pPr>
            <a:endParaRPr lang="en-US" sz="2800" smtClean="0">
              <a:solidFill>
                <a:srgbClr val="0066FF"/>
              </a:solidFill>
            </a:endParaRPr>
          </a:p>
        </p:txBody>
      </p:sp>
      <p:sp>
        <p:nvSpPr>
          <p:cNvPr id="101378" name="Slide Number Placeholder 5"/>
          <p:cNvSpPr>
            <a:spLocks noGrp="1"/>
          </p:cNvSpPr>
          <p:nvPr>
            <p:ph type="sldNum" sz="quarter" idx="12"/>
          </p:nvPr>
        </p:nvSpPr>
        <p:spPr>
          <a:noFill/>
        </p:spPr>
        <p:txBody>
          <a:bodyPr/>
          <a:lstStyle/>
          <a:p>
            <a:fld id="{F8357F43-A655-4D92-B2F1-A46841AF4F4E}" type="slidenum">
              <a:rPr lang="en-US" smtClean="0">
                <a:latin typeface="Arial" pitchFamily="34" charset="0"/>
              </a:rPr>
              <a:pPr/>
              <a:t>117</a:t>
            </a:fld>
            <a:endParaRPr lang="en-US" smtClean="0">
              <a:latin typeface="Arial"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pPr eaLnBrk="1" hangingPunct="1">
              <a:lnSpc>
                <a:spcPct val="105000"/>
              </a:lnSpc>
              <a:buFontTx/>
              <a:buNone/>
            </a:pPr>
            <a:r>
              <a:rPr lang="en-US" sz="2400" smtClean="0">
                <a:solidFill>
                  <a:srgbClr val="0066FF"/>
                </a:solidFill>
              </a:rPr>
              <a:t>	</a:t>
            </a:r>
            <a:r>
              <a:rPr lang="en-US" sz="2400" smtClean="0"/>
              <a:t>(* find a ready process by traversing the ring*)</a:t>
            </a:r>
          </a:p>
          <a:p>
            <a:pPr lvl="1" eaLnBrk="1" hangingPunct="1">
              <a:lnSpc>
                <a:spcPct val="105000"/>
              </a:lnSpc>
              <a:buFontTx/>
              <a:buNone/>
            </a:pPr>
            <a:r>
              <a:rPr lang="en-US" sz="2400" smtClean="0">
                <a:solidFill>
                  <a:srgbClr val="0066FF"/>
                </a:solidFill>
              </a:rPr>
              <a:t>s0 := cp;</a:t>
            </a:r>
          </a:p>
          <a:p>
            <a:pPr lvl="1" eaLnBrk="1" hangingPunct="1">
              <a:lnSpc>
                <a:spcPct val="105000"/>
              </a:lnSpc>
              <a:buFontTx/>
              <a:buNone/>
            </a:pPr>
            <a:r>
              <a:rPr lang="en-US" sz="2400" smtClean="0">
                <a:solidFill>
                  <a:srgbClr val="0066FF"/>
                </a:solidFill>
              </a:rPr>
              <a:t>REPEAT cp := cp^.next UNTIL cp^.ready;</a:t>
            </a:r>
          </a:p>
          <a:p>
            <a:pPr lvl="1" eaLnBrk="1" hangingPunct="1">
              <a:lnSpc>
                <a:spcPct val="105000"/>
              </a:lnSpc>
              <a:buFontTx/>
              <a:buNone/>
            </a:pPr>
            <a:r>
              <a:rPr lang="en-US" sz="2400" smtClean="0">
                <a:solidFill>
                  <a:srgbClr val="0066FF"/>
                </a:solidFill>
              </a:rPr>
              <a:t>IF cp = s0 THEN (*deadlock*) HALT END;</a:t>
            </a:r>
          </a:p>
          <a:p>
            <a:pPr lvl="1" eaLnBrk="1" hangingPunct="1">
              <a:lnSpc>
                <a:spcPct val="105000"/>
              </a:lnSpc>
              <a:buFontTx/>
              <a:buNone/>
            </a:pPr>
            <a:r>
              <a:rPr lang="en-US" sz="2400" smtClean="0"/>
              <a:t>(* mark waiting process as not ready *)</a:t>
            </a:r>
          </a:p>
          <a:p>
            <a:pPr eaLnBrk="1" hangingPunct="1">
              <a:lnSpc>
                <a:spcPct val="105000"/>
              </a:lnSpc>
              <a:buFontTx/>
              <a:buNone/>
            </a:pPr>
            <a:r>
              <a:rPr lang="en-US" sz="2400" smtClean="0">
                <a:solidFill>
                  <a:srgbClr val="0066FF"/>
                </a:solidFill>
              </a:rPr>
              <a:t>	s0^.ready := FALSE; </a:t>
            </a:r>
          </a:p>
          <a:p>
            <a:pPr eaLnBrk="1" hangingPunct="1">
              <a:lnSpc>
                <a:spcPct val="105000"/>
              </a:lnSpc>
              <a:buFontTx/>
              <a:buNone/>
            </a:pPr>
            <a:r>
              <a:rPr lang="en-US" sz="2400" smtClean="0"/>
              <a:t>	(*transfer control to the ready process *)</a:t>
            </a:r>
          </a:p>
          <a:p>
            <a:pPr eaLnBrk="1" hangingPunct="1">
              <a:lnSpc>
                <a:spcPct val="105000"/>
              </a:lnSpc>
              <a:buFontTx/>
              <a:buNone/>
            </a:pPr>
            <a:r>
              <a:rPr lang="en-US" sz="2400" smtClean="0">
                <a:solidFill>
                  <a:srgbClr val="0066FF"/>
                </a:solidFill>
              </a:rPr>
              <a:t>	TRANSFER(s0^.cor, cp^.cor)</a:t>
            </a:r>
          </a:p>
          <a:p>
            <a:pPr eaLnBrk="1" hangingPunct="1">
              <a:lnSpc>
                <a:spcPct val="105000"/>
              </a:lnSpc>
              <a:buFontTx/>
              <a:buNone/>
            </a:pPr>
            <a:r>
              <a:rPr lang="en-US" sz="2400" smtClean="0">
                <a:solidFill>
                  <a:srgbClr val="0066FF"/>
                </a:solidFill>
              </a:rPr>
              <a:t>END WAIT;</a:t>
            </a:r>
          </a:p>
          <a:p>
            <a:pPr eaLnBrk="1" hangingPunct="1">
              <a:lnSpc>
                <a:spcPct val="105000"/>
              </a:lnSpc>
              <a:buFontTx/>
              <a:buNone/>
            </a:pPr>
            <a:endParaRPr lang="en-US" sz="2400" smtClean="0">
              <a:solidFill>
                <a:srgbClr val="0066FF"/>
              </a:solidFill>
            </a:endParaRPr>
          </a:p>
        </p:txBody>
      </p:sp>
      <p:sp>
        <p:nvSpPr>
          <p:cNvPr id="102402" name="Slide Number Placeholder 5"/>
          <p:cNvSpPr>
            <a:spLocks noGrp="1"/>
          </p:cNvSpPr>
          <p:nvPr>
            <p:ph type="sldNum" sz="quarter" idx="12"/>
          </p:nvPr>
        </p:nvSpPr>
        <p:spPr>
          <a:noFill/>
        </p:spPr>
        <p:txBody>
          <a:bodyPr/>
          <a:lstStyle/>
          <a:p>
            <a:fld id="{CE8BAA50-5F78-4ABD-8FC5-E7EE580E1276}" type="slidenum">
              <a:rPr lang="en-US" smtClean="0">
                <a:latin typeface="Arial" pitchFamily="34" charset="0"/>
              </a:rPr>
              <a:pPr/>
              <a:t>118</a:t>
            </a:fld>
            <a:endParaRPr lang="en-US" smtClean="0">
              <a:latin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idx="1"/>
          </p:nvPr>
        </p:nvSpPr>
        <p:spPr>
          <a:xfrm>
            <a:off x="457200" y="533400"/>
            <a:ext cx="8229600" cy="5943600"/>
          </a:xfrm>
        </p:spPr>
        <p:txBody>
          <a:bodyPr/>
          <a:lstStyle/>
          <a:p>
            <a:pPr eaLnBrk="1" hangingPunct="1">
              <a:lnSpc>
                <a:spcPct val="80000"/>
              </a:lnSpc>
              <a:buFontTx/>
              <a:buNone/>
            </a:pPr>
            <a:r>
              <a:rPr lang="en-US" sz="2000" smtClean="0">
                <a:solidFill>
                  <a:srgbClr val="0066FF"/>
                </a:solidFill>
              </a:rPr>
              <a:t>PROCEDURE SEND (VAR s: SIGNAL);</a:t>
            </a:r>
          </a:p>
          <a:p>
            <a:pPr eaLnBrk="1" hangingPunct="1">
              <a:lnSpc>
                <a:spcPct val="80000"/>
              </a:lnSpc>
              <a:buFontTx/>
              <a:buNone/>
            </a:pPr>
            <a:r>
              <a:rPr lang="en-US" sz="2000" smtClean="0">
                <a:solidFill>
                  <a:srgbClr val="0066FF"/>
                </a:solidFill>
              </a:rPr>
              <a:t>  VAR s0: SIGNAL;</a:t>
            </a:r>
          </a:p>
          <a:p>
            <a:pPr eaLnBrk="1" hangingPunct="1">
              <a:lnSpc>
                <a:spcPct val="80000"/>
              </a:lnSpc>
              <a:buFontTx/>
              <a:buNone/>
            </a:pPr>
            <a:r>
              <a:rPr lang="en-US" sz="2000" smtClean="0">
                <a:solidFill>
                  <a:srgbClr val="0066FF"/>
                </a:solidFill>
              </a:rPr>
              <a:t>BEGIN</a:t>
            </a:r>
          </a:p>
          <a:p>
            <a:pPr eaLnBrk="1" hangingPunct="1">
              <a:lnSpc>
                <a:spcPct val="80000"/>
              </a:lnSpc>
              <a:buFontTx/>
              <a:buNone/>
            </a:pPr>
            <a:r>
              <a:rPr lang="en-US" sz="2000" smtClean="0">
                <a:solidFill>
                  <a:srgbClr val="0066FF"/>
                </a:solidFill>
              </a:rPr>
              <a:t>	IF s # NIL THEN</a:t>
            </a:r>
          </a:p>
          <a:p>
            <a:pPr eaLnBrk="1" hangingPunct="1">
              <a:lnSpc>
                <a:spcPct val="80000"/>
              </a:lnSpc>
              <a:buFontTx/>
              <a:buNone/>
            </a:pPr>
            <a:r>
              <a:rPr lang="en-US" sz="2000" smtClean="0">
                <a:solidFill>
                  <a:srgbClr val="0066FF"/>
                </a:solidFill>
              </a:rPr>
              <a:t>       s0 := cp; </a:t>
            </a:r>
          </a:p>
          <a:p>
            <a:pPr eaLnBrk="1" hangingPunct="1">
              <a:lnSpc>
                <a:spcPct val="80000"/>
              </a:lnSpc>
              <a:buFontTx/>
              <a:buNone/>
            </a:pPr>
            <a:r>
              <a:rPr lang="en-US" sz="2000" smtClean="0">
                <a:solidFill>
                  <a:srgbClr val="0066FF"/>
                </a:solidFill>
              </a:rPr>
              <a:t>       </a:t>
            </a:r>
            <a:r>
              <a:rPr lang="en-US" sz="2000" smtClean="0"/>
              <a:t>(* get first process in list s *)</a:t>
            </a:r>
          </a:p>
          <a:p>
            <a:pPr eaLnBrk="1" hangingPunct="1">
              <a:lnSpc>
                <a:spcPct val="80000"/>
              </a:lnSpc>
              <a:buFontTx/>
              <a:buNone/>
            </a:pPr>
            <a:r>
              <a:rPr lang="en-US" sz="2000" smtClean="0">
                <a:solidFill>
                  <a:srgbClr val="0066FF"/>
                </a:solidFill>
              </a:rPr>
              <a:t>      cp := s;</a:t>
            </a:r>
          </a:p>
          <a:p>
            <a:pPr eaLnBrk="1" hangingPunct="1">
              <a:lnSpc>
                <a:spcPct val="80000"/>
              </a:lnSpc>
              <a:buFontTx/>
              <a:buNone/>
            </a:pPr>
            <a:r>
              <a:rPr lang="en-US" sz="2000" smtClean="0">
                <a:solidFill>
                  <a:srgbClr val="0066FF"/>
                </a:solidFill>
              </a:rPr>
              <a:t>       WITH cp^ DO </a:t>
            </a:r>
          </a:p>
          <a:p>
            <a:pPr eaLnBrk="1" hangingPunct="1">
              <a:lnSpc>
                <a:spcPct val="80000"/>
              </a:lnSpc>
              <a:buFontTx/>
              <a:buNone/>
            </a:pPr>
            <a:r>
              <a:rPr lang="en-US" sz="2000" smtClean="0">
                <a:solidFill>
                  <a:srgbClr val="0066FF"/>
                </a:solidFill>
              </a:rPr>
              <a:t>		</a:t>
            </a:r>
            <a:r>
              <a:rPr lang="en-US" sz="2000" smtClean="0"/>
              <a:t>(* remove from the queue mark as ready </a:t>
            </a:r>
          </a:p>
          <a:p>
            <a:pPr eaLnBrk="1" hangingPunct="1">
              <a:lnSpc>
                <a:spcPct val="80000"/>
              </a:lnSpc>
              <a:buFontTx/>
              <a:buNone/>
            </a:pPr>
            <a:r>
              <a:rPr lang="en-US" sz="2000" smtClean="0"/>
              <a:t>              and remove from the list *)</a:t>
            </a:r>
          </a:p>
          <a:p>
            <a:pPr eaLnBrk="1" hangingPunct="1">
              <a:lnSpc>
                <a:spcPct val="80000"/>
              </a:lnSpc>
              <a:buFontTx/>
              <a:buNone/>
            </a:pPr>
            <a:r>
              <a:rPr lang="en-US" sz="2000" smtClean="0">
                <a:solidFill>
                  <a:srgbClr val="0066FF"/>
                </a:solidFill>
              </a:rPr>
              <a:t>           s := queue; queue := NIL;</a:t>
            </a:r>
          </a:p>
          <a:p>
            <a:pPr eaLnBrk="1" hangingPunct="1">
              <a:lnSpc>
                <a:spcPct val="80000"/>
              </a:lnSpc>
              <a:buFontTx/>
              <a:buNone/>
            </a:pPr>
            <a:r>
              <a:rPr lang="en-US" sz="2000" smtClean="0"/>
              <a:t>             (* mark as ready *)</a:t>
            </a:r>
          </a:p>
          <a:p>
            <a:pPr eaLnBrk="1" hangingPunct="1">
              <a:lnSpc>
                <a:spcPct val="80000"/>
              </a:lnSpc>
              <a:buFontTx/>
              <a:buNone/>
            </a:pPr>
            <a:r>
              <a:rPr lang="en-US" sz="2000" smtClean="0">
                <a:solidFill>
                  <a:srgbClr val="0066FF"/>
                </a:solidFill>
              </a:rPr>
              <a:t>  	      ready := TRUE;</a:t>
            </a:r>
          </a:p>
          <a:p>
            <a:pPr eaLnBrk="1" hangingPunct="1">
              <a:lnSpc>
                <a:spcPct val="80000"/>
              </a:lnSpc>
              <a:buFontTx/>
              <a:buNone/>
            </a:pPr>
            <a:r>
              <a:rPr lang="en-US" sz="2000" smtClean="0">
                <a:solidFill>
                  <a:srgbClr val="0066FF"/>
                </a:solidFill>
              </a:rPr>
              <a:t>       END;</a:t>
            </a:r>
          </a:p>
          <a:p>
            <a:pPr eaLnBrk="1" hangingPunct="1">
              <a:lnSpc>
                <a:spcPct val="80000"/>
              </a:lnSpc>
              <a:buFontTx/>
              <a:buNone/>
            </a:pPr>
            <a:r>
              <a:rPr lang="en-US" sz="2000" smtClean="0">
                <a:solidFill>
                  <a:srgbClr val="0066FF"/>
                </a:solidFill>
              </a:rPr>
              <a:t>        </a:t>
            </a:r>
            <a:r>
              <a:rPr lang="en-US" sz="2000" smtClean="0"/>
              <a:t>(* tranfer control to the (previous) first process in s *)</a:t>
            </a:r>
          </a:p>
          <a:p>
            <a:pPr eaLnBrk="1" hangingPunct="1">
              <a:lnSpc>
                <a:spcPct val="80000"/>
              </a:lnSpc>
              <a:buFontTx/>
              <a:buNone/>
            </a:pPr>
            <a:r>
              <a:rPr lang="en-US" sz="2000" smtClean="0">
                <a:solidFill>
                  <a:srgbClr val="0066FF"/>
                </a:solidFill>
              </a:rPr>
              <a:t>       TRANSFER(s0^.cor, cp^.cor);</a:t>
            </a:r>
          </a:p>
          <a:p>
            <a:pPr eaLnBrk="1" hangingPunct="1">
              <a:lnSpc>
                <a:spcPct val="80000"/>
              </a:lnSpc>
              <a:buFontTx/>
              <a:buNone/>
            </a:pPr>
            <a:r>
              <a:rPr lang="en-US" sz="2000" smtClean="0">
                <a:solidFill>
                  <a:srgbClr val="0066FF"/>
                </a:solidFill>
              </a:rPr>
              <a:t>   END;</a:t>
            </a:r>
          </a:p>
          <a:p>
            <a:pPr eaLnBrk="1" hangingPunct="1">
              <a:lnSpc>
                <a:spcPct val="80000"/>
              </a:lnSpc>
              <a:buFontTx/>
              <a:buNone/>
            </a:pPr>
            <a:r>
              <a:rPr lang="en-US" sz="2000" smtClean="0">
                <a:solidFill>
                  <a:srgbClr val="0066FF"/>
                </a:solidFill>
              </a:rPr>
              <a:t>END SEND;</a:t>
            </a:r>
          </a:p>
        </p:txBody>
      </p:sp>
      <p:sp>
        <p:nvSpPr>
          <p:cNvPr id="103426" name="Slide Number Placeholder 5"/>
          <p:cNvSpPr>
            <a:spLocks noGrp="1"/>
          </p:cNvSpPr>
          <p:nvPr>
            <p:ph type="sldNum" sz="quarter" idx="12"/>
          </p:nvPr>
        </p:nvSpPr>
        <p:spPr>
          <a:noFill/>
        </p:spPr>
        <p:txBody>
          <a:bodyPr/>
          <a:lstStyle/>
          <a:p>
            <a:fld id="{F3DCC521-D3BD-4E2B-9DE2-B7878A7E5688}" type="slidenum">
              <a:rPr lang="en-US" smtClean="0">
                <a:latin typeface="Arial" pitchFamily="34" charset="0"/>
              </a:rPr>
              <a:pPr/>
              <a:t>119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idx="1"/>
          </p:nvPr>
        </p:nvSpPr>
        <p:spPr>
          <a:xfrm>
            <a:off x="457200" y="914400"/>
            <a:ext cx="8229600" cy="5211763"/>
          </a:xfrm>
        </p:spPr>
        <p:txBody>
          <a:bodyPr/>
          <a:lstStyle/>
          <a:p>
            <a:pPr eaLnBrk="1" hangingPunct="1">
              <a:lnSpc>
                <a:spcPct val="90000"/>
              </a:lnSpc>
            </a:pPr>
            <a:r>
              <a:rPr lang="en-US" smtClean="0">
                <a:ea typeface="MS Mincho" pitchFamily="49" charset="-128"/>
              </a:rPr>
              <a:t>In prolog, Callee</a:t>
            </a:r>
          </a:p>
          <a:p>
            <a:pPr lvl="1" eaLnBrk="1" hangingPunct="1">
              <a:lnSpc>
                <a:spcPct val="90000"/>
              </a:lnSpc>
            </a:pPr>
            <a:r>
              <a:rPr lang="en-US" smtClean="0">
                <a:ea typeface="MS Mincho" pitchFamily="49" charset="-128"/>
              </a:rPr>
              <a:t>subtracts framesize from sp</a:t>
            </a:r>
          </a:p>
          <a:p>
            <a:pPr lvl="1" eaLnBrk="1" hangingPunct="1">
              <a:lnSpc>
                <a:spcPct val="90000"/>
              </a:lnSpc>
            </a:pPr>
            <a:r>
              <a:rPr lang="en-US" smtClean="0">
                <a:ea typeface="MS Mincho" pitchFamily="49" charset="-128"/>
              </a:rPr>
              <a:t>saves callee-saves registers used anywhere inside callee </a:t>
            </a:r>
          </a:p>
          <a:p>
            <a:pPr lvl="1" eaLnBrk="1" hangingPunct="1">
              <a:lnSpc>
                <a:spcPct val="90000"/>
              </a:lnSpc>
            </a:pPr>
            <a:r>
              <a:rPr lang="en-US" smtClean="0">
                <a:ea typeface="MS Mincho" pitchFamily="49" charset="-128"/>
              </a:rPr>
              <a:t>copies sp to fp</a:t>
            </a:r>
          </a:p>
          <a:p>
            <a:pPr eaLnBrk="1" hangingPunct="1">
              <a:lnSpc>
                <a:spcPct val="90000"/>
              </a:lnSpc>
            </a:pPr>
            <a:r>
              <a:rPr lang="en-US" smtClean="0">
                <a:ea typeface="MS Mincho" pitchFamily="49" charset="-128"/>
              </a:rPr>
              <a:t>In epilog, Callee</a:t>
            </a:r>
          </a:p>
          <a:p>
            <a:pPr lvl="1" eaLnBrk="1" hangingPunct="1">
              <a:lnSpc>
                <a:spcPct val="90000"/>
              </a:lnSpc>
            </a:pPr>
            <a:r>
              <a:rPr lang="en-US" smtClean="0">
                <a:ea typeface="MS Mincho" pitchFamily="49" charset="-128"/>
              </a:rPr>
              <a:t>puts return value into registers (mem if large) </a:t>
            </a:r>
          </a:p>
          <a:p>
            <a:pPr lvl="1" eaLnBrk="1" hangingPunct="1">
              <a:lnSpc>
                <a:spcPct val="90000"/>
              </a:lnSpc>
            </a:pPr>
            <a:r>
              <a:rPr lang="en-US" smtClean="0">
                <a:ea typeface="MS Mincho" pitchFamily="49" charset="-128"/>
              </a:rPr>
              <a:t>copies fp into sp </a:t>
            </a:r>
          </a:p>
          <a:p>
            <a:pPr lvl="1" eaLnBrk="1" hangingPunct="1">
              <a:lnSpc>
                <a:spcPct val="90000"/>
              </a:lnSpc>
            </a:pPr>
            <a:r>
              <a:rPr lang="en-US" smtClean="0">
                <a:ea typeface="MS Mincho" pitchFamily="49" charset="-128"/>
              </a:rPr>
              <a:t>restores saved registers using sp as base</a:t>
            </a:r>
          </a:p>
          <a:p>
            <a:pPr lvl="1" eaLnBrk="1" hangingPunct="1">
              <a:lnSpc>
                <a:spcPct val="90000"/>
              </a:lnSpc>
            </a:pPr>
            <a:r>
              <a:rPr lang="en-US" smtClean="0">
                <a:ea typeface="MS Mincho" pitchFamily="49" charset="-128"/>
              </a:rPr>
              <a:t>adds to sp to deallocate frame</a:t>
            </a:r>
          </a:p>
          <a:p>
            <a:pPr lvl="1" eaLnBrk="1" hangingPunct="1">
              <a:lnSpc>
                <a:spcPct val="90000"/>
              </a:lnSpc>
            </a:pPr>
            <a:r>
              <a:rPr lang="en-US" smtClean="0">
                <a:ea typeface="MS Mincho" pitchFamily="49" charset="-128"/>
              </a:rPr>
              <a:t>does jra</a:t>
            </a:r>
          </a:p>
        </p:txBody>
      </p:sp>
      <p:sp>
        <p:nvSpPr>
          <p:cNvPr id="11266" name="Slide Number Placeholder 5"/>
          <p:cNvSpPr>
            <a:spLocks noGrp="1"/>
          </p:cNvSpPr>
          <p:nvPr>
            <p:ph type="sldNum" sz="quarter" idx="12"/>
          </p:nvPr>
        </p:nvSpPr>
        <p:spPr>
          <a:noFill/>
        </p:spPr>
        <p:txBody>
          <a:bodyPr/>
          <a:lstStyle/>
          <a:p>
            <a:fld id="{F9F48299-BC23-4435-AEC0-E82064168CB8}" type="slidenum">
              <a:rPr lang="en-US" smtClean="0">
                <a:latin typeface="Arial" pitchFamily="34" charset="0"/>
              </a:rPr>
              <a:pPr/>
              <a:t>12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idx="1"/>
          </p:nvPr>
        </p:nvSpPr>
        <p:spPr>
          <a:xfrm>
            <a:off x="457200" y="762000"/>
            <a:ext cx="8229600" cy="5364163"/>
          </a:xfrm>
        </p:spPr>
        <p:txBody>
          <a:bodyPr/>
          <a:lstStyle/>
          <a:p>
            <a:pPr eaLnBrk="1" hangingPunct="1">
              <a:buFontTx/>
              <a:buNone/>
            </a:pPr>
            <a:r>
              <a:rPr lang="en-US" sz="2800" smtClean="0">
                <a:solidFill>
                  <a:srgbClr val="0066FF"/>
                </a:solidFill>
              </a:rPr>
              <a:t>(*for completeness*)</a:t>
            </a:r>
          </a:p>
          <a:p>
            <a:pPr eaLnBrk="1" hangingPunct="1">
              <a:buFontTx/>
              <a:buNone/>
            </a:pPr>
            <a:endParaRPr lang="en-US" sz="2800" smtClean="0">
              <a:solidFill>
                <a:srgbClr val="0066FF"/>
              </a:solidFill>
            </a:endParaRPr>
          </a:p>
          <a:p>
            <a:pPr eaLnBrk="1" hangingPunct="1">
              <a:buFontTx/>
              <a:buNone/>
            </a:pPr>
            <a:r>
              <a:rPr lang="en-US" sz="2800" smtClean="0">
                <a:solidFill>
                  <a:srgbClr val="0066FF"/>
                </a:solidFill>
              </a:rPr>
              <a:t>PROCEDURE Awaited(s: SIGNAL):BOOLEAN;</a:t>
            </a:r>
          </a:p>
          <a:p>
            <a:pPr eaLnBrk="1" hangingPunct="1">
              <a:buFontTx/>
              <a:buNone/>
            </a:pPr>
            <a:r>
              <a:rPr lang="en-US" sz="2800" smtClean="0">
                <a:solidFill>
                  <a:srgbClr val="0066FF"/>
                </a:solidFill>
              </a:rPr>
              <a:t>BEGIN RETURN s # NIL</a:t>
            </a:r>
          </a:p>
          <a:p>
            <a:pPr eaLnBrk="1" hangingPunct="1">
              <a:buFontTx/>
              <a:buNone/>
            </a:pPr>
            <a:r>
              <a:rPr lang="en-US" sz="2800" smtClean="0">
                <a:solidFill>
                  <a:srgbClr val="0066FF"/>
                </a:solidFill>
              </a:rPr>
              <a:t>END Awaited</a:t>
            </a:r>
          </a:p>
        </p:txBody>
      </p:sp>
      <p:sp>
        <p:nvSpPr>
          <p:cNvPr id="104450" name="Slide Number Placeholder 5"/>
          <p:cNvSpPr>
            <a:spLocks noGrp="1"/>
          </p:cNvSpPr>
          <p:nvPr>
            <p:ph type="sldNum" sz="quarter" idx="12"/>
          </p:nvPr>
        </p:nvSpPr>
        <p:spPr>
          <a:noFill/>
        </p:spPr>
        <p:txBody>
          <a:bodyPr/>
          <a:lstStyle/>
          <a:p>
            <a:fld id="{E2945405-4C66-4A44-8C27-F10523326BE2}" type="slidenum">
              <a:rPr lang="en-US" smtClean="0">
                <a:latin typeface="Arial" pitchFamily="34" charset="0"/>
              </a:rPr>
              <a:pPr/>
              <a:t>120</a:t>
            </a:fld>
            <a:endParaRPr lang="en-US" smtClean="0">
              <a:latin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idx="1"/>
          </p:nvPr>
        </p:nvSpPr>
        <p:spPr>
          <a:xfrm>
            <a:off x="533400" y="533400"/>
            <a:ext cx="8153400" cy="6019800"/>
          </a:xfrm>
        </p:spPr>
        <p:txBody>
          <a:bodyPr/>
          <a:lstStyle/>
          <a:p>
            <a:pPr eaLnBrk="1" hangingPunct="1"/>
            <a:r>
              <a:rPr lang="en-US" sz="2400" smtClean="0"/>
              <a:t>Module-2 implements coroutines by giving each one a fixed amount of stackspace (called the workspace)</a:t>
            </a:r>
          </a:p>
          <a:p>
            <a:pPr lvl="1" eaLnBrk="1" hangingPunct="1"/>
            <a:r>
              <a:rPr lang="en-US" sz="2000" smtClean="0"/>
              <a:t>It is a runtime error to use more than this.</a:t>
            </a:r>
          </a:p>
          <a:p>
            <a:pPr lvl="2" eaLnBrk="1" hangingPunct="1"/>
            <a:r>
              <a:rPr lang="en-US" sz="2000" smtClean="0"/>
              <a:t>Implementations differ on how they handle this error condition</a:t>
            </a:r>
          </a:p>
          <a:p>
            <a:pPr lvl="2" eaLnBrk="1" hangingPunct="1"/>
            <a:r>
              <a:rPr lang="en-US" sz="2000" smtClean="0"/>
              <a:t>If less is used than allocated, space is wasted.</a:t>
            </a:r>
          </a:p>
          <a:p>
            <a:pPr eaLnBrk="1" hangingPunct="1"/>
            <a:r>
              <a:rPr lang="en-US" sz="2400" smtClean="0"/>
              <a:t>Lisp and Scheme usually check on each subroutine call to see if there is enough stack space.  If not, allocate a bigger stack frame</a:t>
            </a:r>
          </a:p>
          <a:p>
            <a:pPr eaLnBrk="1" hangingPunct="1"/>
            <a:r>
              <a:rPr lang="en-US" sz="2400" smtClean="0"/>
              <a:t>If coroutines can be created at arbitrary levels of lexical nesting (Simula, but not Modula-2), then two or more coroutines may share non-global scope.</a:t>
            </a:r>
          </a:p>
          <a:p>
            <a:pPr lvl="1" eaLnBrk="1" hangingPunct="1"/>
            <a:r>
              <a:rPr lang="en-US" sz="2400" smtClean="0"/>
              <a:t>Implement with a Cactus stack</a:t>
            </a:r>
          </a:p>
        </p:txBody>
      </p:sp>
      <p:sp>
        <p:nvSpPr>
          <p:cNvPr id="105474" name="Slide Number Placeholder 5"/>
          <p:cNvSpPr>
            <a:spLocks noGrp="1"/>
          </p:cNvSpPr>
          <p:nvPr>
            <p:ph type="sldNum" sz="quarter" idx="12"/>
          </p:nvPr>
        </p:nvSpPr>
        <p:spPr>
          <a:noFill/>
        </p:spPr>
        <p:txBody>
          <a:bodyPr/>
          <a:lstStyle/>
          <a:p>
            <a:fld id="{A1110A65-7359-400E-93C9-7422EBE186BD}" type="slidenum">
              <a:rPr lang="en-US" smtClean="0">
                <a:latin typeface="Arial" pitchFamily="34" charset="0"/>
              </a:rPr>
              <a:pPr/>
              <a:t>121</a:t>
            </a:fld>
            <a:endParaRPr lang="en-US" smtClean="0">
              <a:latin typeface="Arial"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p>
            <a:fld id="{FE701841-2DB9-4099-ABFF-E2EFB99D8622}" type="slidenum">
              <a:rPr lang="en-US" smtClean="0">
                <a:latin typeface="Arial" pitchFamily="34" charset="0"/>
              </a:rPr>
              <a:pPr/>
              <a:t>122</a:t>
            </a:fld>
            <a:endParaRPr lang="en-US" smtClean="0">
              <a:latin typeface="Arial" pitchFamily="34" charset="0"/>
            </a:endParaRPr>
          </a:p>
        </p:txBody>
      </p:sp>
      <p:pic>
        <p:nvPicPr>
          <p:cNvPr id="106499" name="Picture 3" descr="Fig 8"/>
          <p:cNvPicPr>
            <a:picLocks noChangeAspect="1" noChangeArrowheads="1"/>
          </p:cNvPicPr>
          <p:nvPr/>
        </p:nvPicPr>
        <p:blipFill>
          <a:blip r:embed="rId2" cstate="print"/>
          <a:srcRect/>
          <a:stretch>
            <a:fillRect/>
          </a:stretch>
        </p:blipFill>
        <p:spPr bwMode="auto">
          <a:xfrm>
            <a:off x="685800" y="914400"/>
            <a:ext cx="8153400" cy="48942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idx="1"/>
          </p:nvPr>
        </p:nvSpPr>
        <p:spPr>
          <a:xfrm>
            <a:off x="457200" y="838200"/>
            <a:ext cx="8229600" cy="5867400"/>
          </a:xfrm>
        </p:spPr>
        <p:txBody>
          <a:bodyPr/>
          <a:lstStyle/>
          <a:p>
            <a:pPr eaLnBrk="1" hangingPunct="1">
              <a:lnSpc>
                <a:spcPct val="90000"/>
              </a:lnSpc>
            </a:pPr>
            <a:r>
              <a:rPr lang="en-US" sz="2800" smtClean="0">
                <a:ea typeface="MS Mincho" pitchFamily="49" charset="-128"/>
              </a:rPr>
              <a:t>After call, Caller</a:t>
            </a:r>
          </a:p>
          <a:p>
            <a:pPr lvl="1" eaLnBrk="1" hangingPunct="1">
              <a:lnSpc>
                <a:spcPct val="90000"/>
              </a:lnSpc>
            </a:pPr>
            <a:r>
              <a:rPr lang="en-US" sz="2400" smtClean="0">
                <a:ea typeface="MS Mincho" pitchFamily="49" charset="-128"/>
              </a:rPr>
              <a:t>moves return value from register to wherever it's needed (if appropriate)</a:t>
            </a:r>
          </a:p>
          <a:p>
            <a:pPr lvl="1" eaLnBrk="1" hangingPunct="1">
              <a:lnSpc>
                <a:spcPct val="90000"/>
              </a:lnSpc>
            </a:pPr>
            <a:r>
              <a:rPr lang="en-US" sz="2400" smtClean="0">
                <a:ea typeface="MS Mincho" pitchFamily="49" charset="-128"/>
              </a:rPr>
              <a:t>restores caller-saves registers lazily over time, as their values are needed</a:t>
            </a:r>
          </a:p>
          <a:p>
            <a:pPr eaLnBrk="1" hangingPunct="1">
              <a:lnSpc>
                <a:spcPct val="90000"/>
              </a:lnSpc>
            </a:pPr>
            <a:r>
              <a:rPr lang="en-US" sz="2800" smtClean="0">
                <a:ea typeface="MS Mincho" pitchFamily="49" charset="-128"/>
              </a:rPr>
              <a:t>All arguments have space in the stack, whether passed in registers or not</a:t>
            </a:r>
          </a:p>
          <a:p>
            <a:pPr eaLnBrk="1" hangingPunct="1">
              <a:lnSpc>
                <a:spcPct val="90000"/>
              </a:lnSpc>
            </a:pPr>
            <a:r>
              <a:rPr lang="en-US" sz="2800" smtClean="0">
                <a:ea typeface="MS Mincho" pitchFamily="49" charset="-128"/>
              </a:rPr>
              <a:t>The subroutine just begins with some of the arguments already cached in </a:t>
            </a:r>
            <a:r>
              <a:rPr lang="en-US" sz="2800" smtClean="0">
                <a:cs typeface="Times New Roman" pitchFamily="18" charset="0"/>
              </a:rPr>
              <a:t>registers, and 'stale' values in memory</a:t>
            </a:r>
          </a:p>
          <a:p>
            <a:pPr lvl="1" eaLnBrk="1" hangingPunct="1">
              <a:lnSpc>
                <a:spcPct val="110000"/>
              </a:lnSpc>
            </a:pPr>
            <a:r>
              <a:rPr lang="en-US" sz="2400" smtClean="0">
                <a:ea typeface="MS Mincho" pitchFamily="49" charset="-128"/>
              </a:rPr>
              <a:t>optimizing compilers keep things in registers whenever possible, flushing to memory only when they run out of registers, or other circumstances make it necessary</a:t>
            </a:r>
          </a:p>
          <a:p>
            <a:pPr lvl="1" eaLnBrk="1" hangingPunct="1">
              <a:lnSpc>
                <a:spcPct val="90000"/>
              </a:lnSpc>
              <a:buFontTx/>
              <a:buNone/>
            </a:pPr>
            <a:endParaRPr lang="en-US" sz="2400" smtClean="0">
              <a:cs typeface="Times New Roman" pitchFamily="18" charset="0"/>
            </a:endParaRPr>
          </a:p>
        </p:txBody>
      </p:sp>
      <p:sp>
        <p:nvSpPr>
          <p:cNvPr id="12290" name="Slide Number Placeholder 5"/>
          <p:cNvSpPr>
            <a:spLocks noGrp="1"/>
          </p:cNvSpPr>
          <p:nvPr>
            <p:ph type="sldNum" sz="quarter" idx="12"/>
          </p:nvPr>
        </p:nvSpPr>
        <p:spPr>
          <a:noFill/>
        </p:spPr>
        <p:txBody>
          <a:bodyPr/>
          <a:lstStyle/>
          <a:p>
            <a:fld id="{AC51D320-C668-46DB-A77F-91B5863B3185}" type="slidenum">
              <a:rPr lang="en-US" smtClean="0">
                <a:latin typeface="Arial" pitchFamily="34" charset="0"/>
              </a:rPr>
              <a:pPr/>
              <a:t>13</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supplement</a:t>
            </a:r>
          </a:p>
          <a:p>
            <a:pPr lvl="1"/>
            <a:r>
              <a:rPr lang="en-US" dirty="0" smtClean="0"/>
              <a:t>LLVM on ARM</a:t>
            </a:r>
          </a:p>
          <a:p>
            <a:pPr lvl="2"/>
            <a:r>
              <a:rPr lang="en-US" dirty="0" smtClean="0"/>
              <a:t>Apple C compiler for iPhone and IPad opt level -02</a:t>
            </a:r>
          </a:p>
          <a:p>
            <a:pPr lvl="2"/>
            <a:r>
              <a:rPr lang="en-US" dirty="0" smtClean="0"/>
              <a:t>Uses 32 bit ARM backend</a:t>
            </a:r>
          </a:p>
          <a:p>
            <a:pPr lvl="1"/>
            <a:r>
              <a:rPr lang="en-US" dirty="0" smtClean="0"/>
              <a:t>GNU compiler suite for 32 and 64 bit x86</a:t>
            </a:r>
          </a:p>
          <a:p>
            <a:pPr lvl="1"/>
            <a:endParaRPr lang="en-US" dirty="0"/>
          </a:p>
        </p:txBody>
      </p:sp>
      <p:sp>
        <p:nvSpPr>
          <p:cNvPr id="3" name="Slide Number Placeholder 2"/>
          <p:cNvSpPr>
            <a:spLocks noGrp="1"/>
          </p:cNvSpPr>
          <p:nvPr>
            <p:ph type="sldNum" sz="quarter" idx="12"/>
          </p:nvPr>
        </p:nvSpPr>
        <p:spPr/>
        <p:txBody>
          <a:bodyPr/>
          <a:lstStyle/>
          <a:p>
            <a:pPr>
              <a:defRPr/>
            </a:pPr>
            <a:fld id="{B7924FD1-AB25-4EEF-B775-31CC64CBE0CA}" type="slidenum">
              <a:rPr lang="en-US" smtClean="0"/>
              <a:pPr>
                <a:defRPr/>
              </a:pPr>
              <a:t>14</a:t>
            </a:fld>
            <a:endParaRPr lang="en-US"/>
          </a:p>
        </p:txBody>
      </p:sp>
      <p:sp>
        <p:nvSpPr>
          <p:cNvPr id="4" name="Title 3"/>
          <p:cNvSpPr>
            <a:spLocks noGrp="1"/>
          </p:cNvSpPr>
          <p:nvPr>
            <p:ph type="title"/>
          </p:nvPr>
        </p:nvSpPr>
        <p:spPr/>
        <p:txBody>
          <a:bodyPr/>
          <a:lstStyle/>
          <a:p>
            <a:r>
              <a:rPr lang="en-US" dirty="0" smtClean="0"/>
              <a:t>Additional examples</a:t>
            </a:r>
            <a:endParaRPr lang="en-US" dirty="0"/>
          </a:p>
        </p:txBody>
      </p:sp>
    </p:spTree>
    <p:extLst>
      <p:ext uri="{BB962C8B-B14F-4D97-AF65-F5344CB8AC3E}">
        <p14:creationId xmlns:p14="http://schemas.microsoft.com/office/powerpoint/2010/main" val="3483967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457200" y="685800"/>
            <a:ext cx="8229600" cy="5440363"/>
          </a:xfrm>
        </p:spPr>
        <p:txBody>
          <a:bodyPr/>
          <a:lstStyle/>
          <a:p>
            <a:pPr eaLnBrk="1" hangingPunct="1"/>
            <a:r>
              <a:rPr lang="en-US" dirty="0" smtClean="0">
                <a:ea typeface="MS Mincho" pitchFamily="49" charset="-128"/>
              </a:rPr>
              <a:t>We looked at handling nested scoped with </a:t>
            </a:r>
          </a:p>
          <a:p>
            <a:pPr lvl="1" eaLnBrk="1" hangingPunct="1"/>
            <a:r>
              <a:rPr lang="en-US" dirty="0" smtClean="0">
                <a:ea typeface="MS Mincho" pitchFamily="49" charset="-128"/>
              </a:rPr>
              <a:t>static chains (to capture lexical nesting) and </a:t>
            </a:r>
          </a:p>
          <a:p>
            <a:pPr lvl="1" eaLnBrk="1" hangingPunct="1"/>
            <a:r>
              <a:rPr lang="en-US" dirty="0" smtClean="0">
                <a:ea typeface="MS Mincho" pitchFamily="49" charset="-128"/>
              </a:rPr>
              <a:t>dynamic links (to capture actual control flow)</a:t>
            </a:r>
          </a:p>
          <a:p>
            <a:pPr eaLnBrk="1" hangingPunct="1"/>
            <a:r>
              <a:rPr lang="en-US" dirty="0" smtClean="0">
                <a:ea typeface="MS Mincho" pitchFamily="49" charset="-128"/>
              </a:rPr>
              <a:t>Other techniques </a:t>
            </a:r>
            <a:r>
              <a:rPr lang="en-US" dirty="0" smtClean="0">
                <a:ea typeface="MS Mincho" pitchFamily="49" charset="-128"/>
              </a:rPr>
              <a:t>(optional)</a:t>
            </a:r>
          </a:p>
          <a:p>
            <a:pPr lvl="1" eaLnBrk="1" hangingPunct="1"/>
            <a:r>
              <a:rPr lang="en-US" dirty="0" smtClean="0">
                <a:ea typeface="MS Mincho" pitchFamily="49" charset="-128"/>
              </a:rPr>
              <a:t>displays</a:t>
            </a:r>
            <a:endParaRPr lang="en-US" dirty="0" smtClean="0">
              <a:ea typeface="MS Mincho" pitchFamily="49" charset="-128"/>
            </a:endParaRPr>
          </a:p>
          <a:p>
            <a:pPr lvl="1" eaLnBrk="1" hangingPunct="1"/>
            <a:r>
              <a:rPr lang="en-US" dirty="0" smtClean="0">
                <a:ea typeface="MS Mincho" pitchFamily="49" charset="-128"/>
              </a:rPr>
              <a:t>register windows </a:t>
            </a:r>
            <a:endParaRPr lang="en-US" dirty="0" smtClean="0">
              <a:ea typeface="MS Mincho" pitchFamily="49" charset="-128"/>
            </a:endParaRPr>
          </a:p>
          <a:p>
            <a:pPr lvl="1"/>
            <a:r>
              <a:rPr lang="en-US" dirty="0">
                <a:ea typeface="MS Mincho" pitchFamily="49" charset="-128"/>
              </a:rPr>
              <a:t>Described in the supplement </a:t>
            </a:r>
            <a:r>
              <a:rPr lang="en-US" dirty="0" smtClean="0">
                <a:ea typeface="MS Mincho" pitchFamily="49" charset="-128"/>
              </a:rPr>
              <a:t>to Scott </a:t>
            </a:r>
            <a:endParaRPr lang="en-US" dirty="0" smtClean="0">
              <a:ea typeface="MS Mincho" pitchFamily="49" charset="-128"/>
            </a:endParaRPr>
          </a:p>
        </p:txBody>
      </p:sp>
      <p:sp>
        <p:nvSpPr>
          <p:cNvPr id="13314" name="Slide Number Placeholder 5"/>
          <p:cNvSpPr>
            <a:spLocks noGrp="1"/>
          </p:cNvSpPr>
          <p:nvPr>
            <p:ph type="sldNum" sz="quarter" idx="12"/>
          </p:nvPr>
        </p:nvSpPr>
        <p:spPr>
          <a:noFill/>
        </p:spPr>
        <p:txBody>
          <a:bodyPr/>
          <a:lstStyle/>
          <a:p>
            <a:fld id="{AC877EB8-F2E4-47C7-B7AD-EFFFA22B5DDC}" type="slidenum">
              <a:rPr lang="en-US" smtClean="0">
                <a:latin typeface="Arial" pitchFamily="34" charset="0"/>
              </a:rPr>
              <a:pPr/>
              <a:t>15</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a:t>Method invocation</a:t>
            </a:r>
          </a:p>
          <a:p>
            <a:pPr lvl="1"/>
            <a:r>
              <a:rPr lang="en-US" sz="3200" dirty="0"/>
              <a:t>Three instructions invoke methods.</a:t>
            </a:r>
          </a:p>
          <a:p>
            <a:pPr lvl="2"/>
            <a:r>
              <a:rPr lang="en-US" sz="2800" dirty="0" err="1">
                <a:solidFill>
                  <a:srgbClr val="3366FF"/>
                </a:solidFill>
              </a:rPr>
              <a:t>invokevirtual</a:t>
            </a:r>
            <a:endParaRPr lang="en-US" sz="2800" dirty="0">
              <a:solidFill>
                <a:srgbClr val="3366FF"/>
              </a:solidFill>
            </a:endParaRPr>
          </a:p>
          <a:p>
            <a:pPr lvl="3"/>
            <a:r>
              <a:rPr lang="en-US" sz="2400" dirty="0"/>
              <a:t>for normal methods</a:t>
            </a:r>
          </a:p>
          <a:p>
            <a:pPr lvl="2"/>
            <a:r>
              <a:rPr lang="en-US" sz="2800" dirty="0" err="1">
                <a:solidFill>
                  <a:srgbClr val="3366FF"/>
                </a:solidFill>
              </a:rPr>
              <a:t>invokestatic</a:t>
            </a:r>
            <a:endParaRPr lang="en-US" sz="2800" dirty="0">
              <a:solidFill>
                <a:srgbClr val="3366FF"/>
              </a:solidFill>
            </a:endParaRPr>
          </a:p>
          <a:p>
            <a:pPr lvl="3"/>
            <a:r>
              <a:rPr lang="en-US" sz="2400" dirty="0"/>
              <a:t>for static methods</a:t>
            </a:r>
          </a:p>
          <a:p>
            <a:pPr lvl="2"/>
            <a:r>
              <a:rPr lang="en-US" sz="2800" dirty="0" err="1">
                <a:solidFill>
                  <a:srgbClr val="3366FF"/>
                </a:solidFill>
              </a:rPr>
              <a:t>invokespecial</a:t>
            </a:r>
            <a:endParaRPr lang="en-US" sz="2800" dirty="0">
              <a:solidFill>
                <a:srgbClr val="3366FF"/>
              </a:solidFill>
            </a:endParaRPr>
          </a:p>
          <a:p>
            <a:pPr lvl="3"/>
            <a:r>
              <a:rPr lang="en-US" sz="2400" dirty="0"/>
              <a:t>used during object initialization</a:t>
            </a:r>
          </a:p>
        </p:txBody>
      </p:sp>
      <p:sp>
        <p:nvSpPr>
          <p:cNvPr id="3" name="Slide Number Placeholder 2"/>
          <p:cNvSpPr>
            <a:spLocks noGrp="1"/>
          </p:cNvSpPr>
          <p:nvPr>
            <p:ph type="sldNum" sz="quarter" idx="12"/>
          </p:nvPr>
        </p:nvSpPr>
        <p:spPr/>
        <p:txBody>
          <a:bodyPr/>
          <a:lstStyle/>
          <a:p>
            <a:pPr>
              <a:defRPr/>
            </a:pPr>
            <a:fld id="{B7924FD1-AB25-4EEF-B775-31CC64CBE0CA}" type="slidenum">
              <a:rPr lang="en-US" smtClean="0"/>
              <a:pPr>
                <a:defRPr/>
              </a:pPr>
              <a:t>16</a:t>
            </a:fld>
            <a:endParaRPr lang="en-US"/>
          </a:p>
        </p:txBody>
      </p:sp>
      <p:sp>
        <p:nvSpPr>
          <p:cNvPr id="4" name="Title 3"/>
          <p:cNvSpPr>
            <a:spLocks noGrp="1"/>
          </p:cNvSpPr>
          <p:nvPr>
            <p:ph type="title"/>
          </p:nvPr>
        </p:nvSpPr>
        <p:spPr/>
        <p:txBody>
          <a:bodyPr/>
          <a:lstStyle/>
          <a:p>
            <a:r>
              <a:rPr lang="en-US" dirty="0" smtClean="0"/>
              <a:t>Example:  Java and JVM</a:t>
            </a:r>
            <a:endParaRPr lang="en-US" dirty="0"/>
          </a:p>
        </p:txBody>
      </p:sp>
    </p:spTree>
    <p:extLst>
      <p:ext uri="{BB962C8B-B14F-4D97-AF65-F5344CB8AC3E}">
        <p14:creationId xmlns:p14="http://schemas.microsoft.com/office/powerpoint/2010/main" val="587253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457200" y="762000"/>
            <a:ext cx="8229600" cy="5364163"/>
          </a:xfrm>
        </p:spPr>
        <p:txBody>
          <a:bodyPr/>
          <a:lstStyle/>
          <a:p>
            <a:r>
              <a:rPr lang="en-US" sz="2800" smtClean="0">
                <a:solidFill>
                  <a:srgbClr val="3366FF"/>
                </a:solidFill>
              </a:rPr>
              <a:t>invokevirtual </a:t>
            </a:r>
          </a:p>
          <a:p>
            <a:pPr lvl="1"/>
            <a:r>
              <a:rPr lang="en-US" sz="2400" smtClean="0"/>
              <a:t>Operands:  class name, method name, desciptor</a:t>
            </a:r>
          </a:p>
          <a:p>
            <a:pPr lvl="1"/>
            <a:r>
              <a:rPr lang="en-US" sz="2400" smtClean="0"/>
              <a:t>Prior to the instruction, the stack should contain</a:t>
            </a:r>
          </a:p>
          <a:p>
            <a:pPr lvl="2"/>
            <a:r>
              <a:rPr lang="en-US" sz="2000" smtClean="0"/>
              <a:t>reference to object whose method is being invoked</a:t>
            </a:r>
          </a:p>
          <a:p>
            <a:pPr lvl="2"/>
            <a:r>
              <a:rPr lang="en-US" sz="2000" smtClean="0"/>
              <a:t>parameters of the method</a:t>
            </a:r>
          </a:p>
          <a:p>
            <a:pPr lvl="1"/>
            <a:r>
              <a:rPr lang="en-US" sz="2400" smtClean="0"/>
              <a:t>Execution causes a new frame to be created which invokes the indicated method.</a:t>
            </a:r>
          </a:p>
          <a:p>
            <a:pPr lvl="1"/>
            <a:r>
              <a:rPr lang="en-US" sz="2400" smtClean="0"/>
              <a:t>Parameters are automatically copied into the appropriate slots of the new frame’s local variable array and removed (along with the object reference) from the stack</a:t>
            </a:r>
          </a:p>
          <a:p>
            <a:pPr lvl="1"/>
            <a:r>
              <a:rPr lang="en-US" sz="2400" smtClean="0"/>
              <a:t>If the method returns a value, it will be left on top of the stack after the method terminates.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457200" y="457200"/>
            <a:ext cx="8229600" cy="5668963"/>
          </a:xfrm>
        </p:spPr>
        <p:txBody>
          <a:bodyPr/>
          <a:lstStyle/>
          <a:p>
            <a:r>
              <a:rPr lang="en-US" dirty="0" err="1" smtClean="0">
                <a:solidFill>
                  <a:srgbClr val="3366FF"/>
                </a:solidFill>
              </a:rPr>
              <a:t>invokestatic</a:t>
            </a:r>
            <a:endParaRPr lang="en-US" dirty="0" smtClean="0">
              <a:solidFill>
                <a:srgbClr val="3366FF"/>
              </a:solidFill>
            </a:endParaRPr>
          </a:p>
          <a:p>
            <a:pPr lvl="1"/>
            <a:r>
              <a:rPr lang="en-US" sz="2400" dirty="0" smtClean="0"/>
              <a:t>Operands:  class name, static method name, descriptor</a:t>
            </a:r>
          </a:p>
          <a:p>
            <a:pPr lvl="1"/>
            <a:r>
              <a:rPr lang="en-US" sz="2400" dirty="0" smtClean="0"/>
              <a:t>Prior to the instruction, the stack should contain the parameters of the method </a:t>
            </a:r>
          </a:p>
          <a:p>
            <a:pPr lvl="1"/>
            <a:r>
              <a:rPr lang="en-US" sz="2400" dirty="0" smtClean="0"/>
              <a:t>Execution causes a new frame to be created which invokes the indicated method.</a:t>
            </a:r>
          </a:p>
          <a:p>
            <a:pPr lvl="1"/>
            <a:r>
              <a:rPr lang="en-US" sz="2400" dirty="0" smtClean="0"/>
              <a:t>Parameters are automatically copied into the appropriate slots of the new frame’s local variable array and removed from the stack</a:t>
            </a:r>
          </a:p>
          <a:p>
            <a:pPr lvl="1"/>
            <a:r>
              <a:rPr lang="en-US" sz="2400" dirty="0" smtClean="0"/>
              <a:t>If the method returns a value, it will be left on top of the stack after the method terminates.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457200" y="304800"/>
            <a:ext cx="8229600" cy="5821363"/>
          </a:xfrm>
        </p:spPr>
        <p:txBody>
          <a:bodyPr/>
          <a:lstStyle/>
          <a:p>
            <a:r>
              <a:rPr lang="en-US" sz="2800" smtClean="0">
                <a:solidFill>
                  <a:srgbClr val="3366FF"/>
                </a:solidFill>
              </a:rPr>
              <a:t>invokespecial</a:t>
            </a:r>
          </a:p>
          <a:p>
            <a:pPr lvl="1"/>
            <a:r>
              <a:rPr lang="en-US" sz="2400" smtClean="0"/>
              <a:t>operands:  class name, initializer name—always “&lt;init&gt;”,  descriptor</a:t>
            </a:r>
          </a:p>
          <a:p>
            <a:pPr lvl="1"/>
            <a:r>
              <a:rPr lang="en-US" sz="2400" smtClean="0"/>
              <a:t>Prior to the instruction, the stack should contain</a:t>
            </a:r>
          </a:p>
          <a:p>
            <a:pPr lvl="2"/>
            <a:r>
              <a:rPr lang="en-US" sz="2000" smtClean="0"/>
              <a:t>reference to object whose method is being invoked</a:t>
            </a:r>
          </a:p>
          <a:p>
            <a:pPr lvl="2"/>
            <a:r>
              <a:rPr lang="en-US" sz="2000" smtClean="0"/>
              <a:t>parameters of the method</a:t>
            </a:r>
          </a:p>
          <a:p>
            <a:pPr lvl="1"/>
            <a:r>
              <a:rPr lang="en-US" sz="2400" smtClean="0"/>
              <a:t>Execution causes a new frame to be created which invokes the &lt;init&gt; method.</a:t>
            </a:r>
          </a:p>
          <a:p>
            <a:pPr lvl="1"/>
            <a:r>
              <a:rPr lang="en-US" sz="2400" smtClean="0"/>
              <a:t>Parameters are automatically copied into the appropriate slots of the new frame’s local variable array and removed (along with the object reference) from the stack</a:t>
            </a:r>
          </a:p>
          <a:p>
            <a:pPr lvl="1"/>
            <a:r>
              <a:rPr lang="en-US" sz="2400" smtClean="0"/>
              <a:t>This instruction is used to invoke the “&lt;init&gt;” method which must be called to initialize new objects.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Scott, Chapter 9</a:t>
            </a:r>
            <a:endParaRPr lang="en-US" dirty="0"/>
          </a:p>
        </p:txBody>
      </p:sp>
      <p:sp>
        <p:nvSpPr>
          <p:cNvPr id="3" name="Slide Number Placeholder 2"/>
          <p:cNvSpPr>
            <a:spLocks noGrp="1"/>
          </p:cNvSpPr>
          <p:nvPr>
            <p:ph type="sldNum" sz="quarter" idx="12"/>
          </p:nvPr>
        </p:nvSpPr>
        <p:spPr/>
        <p:txBody>
          <a:bodyPr/>
          <a:lstStyle/>
          <a:p>
            <a:pPr>
              <a:defRPr/>
            </a:pPr>
            <a:fld id="{B7924FD1-AB25-4EEF-B775-31CC64CBE0CA}" type="slidenum">
              <a:rPr lang="en-US" smtClean="0"/>
              <a:pPr>
                <a:defRPr/>
              </a:pPr>
              <a:t>2</a:t>
            </a:fld>
            <a:endParaRPr lang="en-US"/>
          </a:p>
        </p:txBody>
      </p:sp>
      <p:sp>
        <p:nvSpPr>
          <p:cNvPr id="4" name="Title 3"/>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2019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457200" y="304800"/>
            <a:ext cx="8229600" cy="5821363"/>
          </a:xfrm>
        </p:spPr>
        <p:txBody>
          <a:bodyPr/>
          <a:lstStyle/>
          <a:p>
            <a:r>
              <a:rPr lang="en-US" sz="2800" smtClean="0"/>
              <a:t>Remarks on parameters and return values</a:t>
            </a:r>
          </a:p>
          <a:p>
            <a:pPr lvl="1"/>
            <a:r>
              <a:rPr lang="en-US" sz="2400" smtClean="0"/>
              <a:t>Before a method is invoked, its arguments are placed on the operand stack in the order they appear in the descriptor, and after the reference to the object (if invokespecial or invokevirtual).  </a:t>
            </a:r>
          </a:p>
          <a:p>
            <a:pPr lvl="1"/>
            <a:r>
              <a:rPr lang="en-US" sz="2400" smtClean="0"/>
              <a:t>The invoke instruction then places these in the local variable array of the frame for the invoked method where they can be accessed as local variables. </a:t>
            </a:r>
          </a:p>
          <a:p>
            <a:pPr lvl="1"/>
            <a:r>
              <a:rPr lang="en-US" sz="2400" smtClean="0"/>
              <a:t>The return instruction leaves the result, if any on top of the stack of the caller. </a:t>
            </a:r>
            <a:br>
              <a:rPr lang="en-US" sz="2400" smtClean="0"/>
            </a:b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457200" y="457200"/>
            <a:ext cx="8229600" cy="5668963"/>
          </a:xfrm>
        </p:spPr>
        <p:txBody>
          <a:bodyPr/>
          <a:lstStyle/>
          <a:p>
            <a:pPr>
              <a:lnSpc>
                <a:spcPct val="90000"/>
              </a:lnSpc>
            </a:pPr>
            <a:r>
              <a:rPr lang="en-US" sz="2400" b="1" smtClean="0"/>
              <a:t>Returning from a method</a:t>
            </a:r>
          </a:p>
          <a:p>
            <a:pPr lvl="1">
              <a:lnSpc>
                <a:spcPct val="90000"/>
              </a:lnSpc>
            </a:pPr>
            <a:r>
              <a:rPr lang="en-US" sz="2000" smtClean="0"/>
              <a:t>The choice of return instruction depends on the type of result to be returned from the method.</a:t>
            </a:r>
          </a:p>
          <a:p>
            <a:pPr lvl="1">
              <a:lnSpc>
                <a:spcPct val="90000"/>
              </a:lnSpc>
            </a:pPr>
            <a:r>
              <a:rPr lang="en-US" sz="2000" smtClean="0"/>
              <a:t>If a value is returned, it is placed on top of the stack before invoking return</a:t>
            </a:r>
          </a:p>
          <a:p>
            <a:pPr lvl="1">
              <a:lnSpc>
                <a:spcPct val="90000"/>
              </a:lnSpc>
              <a:buFontTx/>
              <a:buNone/>
            </a:pPr>
            <a:r>
              <a:rPr lang="en-US" sz="2000" smtClean="0"/>
              <a:t> </a:t>
            </a:r>
            <a:endParaRPr lang="en-US" sz="2000" b="1" i="1" smtClean="0"/>
          </a:p>
          <a:p>
            <a:pPr>
              <a:lnSpc>
                <a:spcPct val="90000"/>
              </a:lnSpc>
              <a:buFontTx/>
              <a:buNone/>
            </a:pPr>
            <a:r>
              <a:rPr lang="en-US" sz="2400" smtClean="0">
                <a:solidFill>
                  <a:srgbClr val="3366FF"/>
                </a:solidFill>
              </a:rPr>
              <a:t>return</a:t>
            </a:r>
          </a:p>
          <a:p>
            <a:pPr lvl="1">
              <a:lnSpc>
                <a:spcPct val="90000"/>
              </a:lnSpc>
              <a:buFontTx/>
              <a:buNone/>
            </a:pPr>
            <a:r>
              <a:rPr lang="en-US" sz="2000" smtClean="0"/>
              <a:t>used to return from methods with void type</a:t>
            </a:r>
          </a:p>
          <a:p>
            <a:pPr lvl="1">
              <a:lnSpc>
                <a:spcPct val="90000"/>
              </a:lnSpc>
              <a:buFontTx/>
              <a:buNone/>
            </a:pPr>
            <a:endParaRPr lang="en-US" sz="2000" smtClean="0">
              <a:solidFill>
                <a:srgbClr val="FF0066"/>
              </a:solidFill>
            </a:endParaRPr>
          </a:p>
          <a:p>
            <a:pPr>
              <a:lnSpc>
                <a:spcPct val="90000"/>
              </a:lnSpc>
              <a:buFontTx/>
              <a:buNone/>
            </a:pPr>
            <a:r>
              <a:rPr lang="en-US" sz="2400" smtClean="0">
                <a:solidFill>
                  <a:srgbClr val="3366FF"/>
                </a:solidFill>
              </a:rPr>
              <a:t>ireturn</a:t>
            </a:r>
          </a:p>
          <a:p>
            <a:pPr lvl="1">
              <a:lnSpc>
                <a:spcPct val="90000"/>
              </a:lnSpc>
              <a:buFontTx/>
              <a:buNone/>
            </a:pPr>
            <a:r>
              <a:rPr lang="en-US" sz="2000" smtClean="0"/>
              <a:t>used to return from methods that return an int</a:t>
            </a:r>
          </a:p>
          <a:p>
            <a:pPr lvl="1">
              <a:lnSpc>
                <a:spcPct val="90000"/>
              </a:lnSpc>
              <a:buFontTx/>
              <a:buNone/>
            </a:pPr>
            <a:r>
              <a:rPr lang="en-US" sz="2000" smtClean="0"/>
              <a:t>before calling, load the int to be returned on top of the stack</a:t>
            </a:r>
          </a:p>
          <a:p>
            <a:pPr lvl="1">
              <a:lnSpc>
                <a:spcPct val="90000"/>
              </a:lnSpc>
              <a:buFontTx/>
              <a:buNone/>
            </a:pPr>
            <a:endParaRPr lang="en-US" sz="2000" smtClean="0"/>
          </a:p>
          <a:p>
            <a:pPr>
              <a:lnSpc>
                <a:spcPct val="90000"/>
              </a:lnSpc>
              <a:buFontTx/>
              <a:buNone/>
            </a:pPr>
            <a:r>
              <a:rPr lang="en-US" sz="2400" smtClean="0">
                <a:solidFill>
                  <a:srgbClr val="3366FF"/>
                </a:solidFill>
              </a:rPr>
              <a:t>areturn</a:t>
            </a:r>
          </a:p>
          <a:p>
            <a:pPr lvl="1">
              <a:lnSpc>
                <a:spcPct val="90000"/>
              </a:lnSpc>
              <a:buFontTx/>
              <a:buNone/>
            </a:pPr>
            <a:r>
              <a:rPr lang="en-US" sz="2000" smtClean="0"/>
              <a:t>used to return from methods that return an object reference</a:t>
            </a:r>
          </a:p>
          <a:p>
            <a:pPr lvl="1">
              <a:lnSpc>
                <a:spcPct val="90000"/>
              </a:lnSpc>
              <a:buFontTx/>
              <a:buNone/>
            </a:pPr>
            <a:r>
              <a:rPr lang="en-US" sz="2000" smtClean="0"/>
              <a:t>before calling, load the reference to be returned on top of the stack </a:t>
            </a:r>
            <a:r>
              <a:rPr lang="en-US" sz="2400" smtClean="0"/>
              <a:t> </a:t>
            </a:r>
            <a:endParaRPr lang="en-US" sz="2400" smtClean="0">
              <a:solidFill>
                <a:srgbClr val="3366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endParaRPr lang="en-US" sz="2800" smtClean="0">
              <a:solidFill>
                <a:srgbClr val="3366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r>
              <a:rPr lang="en-US" sz="2800" smtClean="0"/>
              <a:t>Generated code for f</a:t>
            </a:r>
          </a:p>
          <a:p>
            <a:pPr>
              <a:lnSpc>
                <a:spcPct val="80000"/>
              </a:lnSpc>
              <a:buFontTx/>
              <a:buNone/>
            </a:pPr>
            <a:r>
              <a:rPr lang="en-US" sz="2800" smtClean="0"/>
              <a:t>	</a:t>
            </a:r>
            <a:r>
              <a:rPr lang="en-US" sz="2800" smtClean="0">
                <a:solidFill>
                  <a:srgbClr val="3366FF"/>
                </a:solidFill>
              </a:rPr>
              <a:t>iload 0; </a:t>
            </a:r>
          </a:p>
          <a:p>
            <a:pPr>
              <a:lnSpc>
                <a:spcPct val="80000"/>
              </a:lnSpc>
              <a:buFontTx/>
              <a:buNone/>
            </a:pPr>
            <a:r>
              <a:rPr lang="en-US" sz="2800" smtClean="0">
                <a:solidFill>
                  <a:srgbClr val="3366FF"/>
                </a:solidFill>
              </a:rPr>
              <a:t>	iload 1; </a:t>
            </a:r>
          </a:p>
          <a:p>
            <a:pPr>
              <a:lnSpc>
                <a:spcPct val="80000"/>
              </a:lnSpc>
              <a:buFontTx/>
              <a:buNone/>
            </a:pPr>
            <a:r>
              <a:rPr lang="en-US" sz="2800" smtClean="0">
                <a:solidFill>
                  <a:srgbClr val="3366FF"/>
                </a:solidFill>
              </a:rPr>
              <a:t>	iadd; </a:t>
            </a:r>
          </a:p>
          <a:p>
            <a:pPr>
              <a:lnSpc>
                <a:spcPct val="80000"/>
              </a:lnSpc>
              <a:buFontTx/>
              <a:buNone/>
            </a:pPr>
            <a:r>
              <a:rPr lang="en-US" sz="2800" smtClean="0">
                <a:solidFill>
                  <a:srgbClr val="3366FF"/>
                </a:solidFill>
              </a:rPr>
              <a:t>	ireturn; </a:t>
            </a:r>
          </a:p>
          <a:p>
            <a:pPr>
              <a:lnSpc>
                <a:spcPct val="80000"/>
              </a:lnSpc>
              <a:buFontTx/>
              <a:buNone/>
            </a:pPr>
            <a:endParaRPr lang="en-US" sz="2800" smtClean="0">
              <a:solidFill>
                <a:srgbClr val="3366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381000" y="304800"/>
            <a:ext cx="8229600" cy="6096000"/>
          </a:xfrm>
        </p:spPr>
        <p:txBody>
          <a:bodyPr/>
          <a:lstStyle/>
          <a:p>
            <a:pPr>
              <a:lnSpc>
                <a:spcPct val="80000"/>
              </a:lnSpc>
              <a:buFontTx/>
              <a:buNone/>
            </a:pPr>
            <a:r>
              <a:rPr lang="en-US" sz="2800" smtClean="0"/>
              <a:t>Example</a:t>
            </a:r>
          </a:p>
          <a:p>
            <a:pPr>
              <a:lnSpc>
                <a:spcPct val="80000"/>
              </a:lnSpc>
              <a:buFontTx/>
              <a:buNone/>
            </a:pPr>
            <a:r>
              <a:rPr lang="en-US" sz="2800" smtClean="0"/>
              <a:t>   </a:t>
            </a:r>
            <a:r>
              <a:rPr lang="en-US" sz="2800" smtClean="0">
                <a:solidFill>
                  <a:srgbClr val="3366FF"/>
                </a:solidFill>
              </a:rPr>
              <a:t>class ThisClass</a:t>
            </a:r>
          </a:p>
          <a:p>
            <a:pPr lvl="1">
              <a:lnSpc>
                <a:spcPct val="80000"/>
              </a:lnSpc>
              <a:buFontTx/>
              <a:buNone/>
            </a:pPr>
            <a:r>
              <a:rPr lang="en-US" smtClean="0">
                <a:solidFill>
                  <a:srgbClr val="3366FF"/>
                </a:solidFill>
              </a:rPr>
              <a:t>{  static int f(int a, int b)</a:t>
            </a:r>
          </a:p>
          <a:p>
            <a:pPr lvl="1">
              <a:lnSpc>
                <a:spcPct val="80000"/>
              </a:lnSpc>
              <a:buFontTx/>
              <a:buNone/>
            </a:pPr>
            <a:r>
              <a:rPr lang="en-US" smtClean="0">
                <a:solidFill>
                  <a:srgbClr val="3366FF"/>
                </a:solidFill>
              </a:rPr>
              <a:t>    { return a+b;  }</a:t>
            </a:r>
          </a:p>
          <a:p>
            <a:pPr lvl="1">
              <a:lnSpc>
                <a:spcPct val="80000"/>
              </a:lnSpc>
              <a:buFontTx/>
              <a:buNone/>
            </a:pPr>
            <a:r>
              <a:rPr lang="en-US" smtClean="0">
                <a:solidFill>
                  <a:srgbClr val="3366FF"/>
                </a:solidFill>
              </a:rPr>
              <a:t>}</a:t>
            </a:r>
          </a:p>
          <a:p>
            <a:pPr>
              <a:lnSpc>
                <a:spcPct val="80000"/>
              </a:lnSpc>
            </a:pPr>
            <a:endParaRPr lang="en-US" sz="2800" smtClean="0">
              <a:solidFill>
                <a:srgbClr val="3366FF"/>
              </a:solidFill>
            </a:endParaRPr>
          </a:p>
          <a:p>
            <a:pPr>
              <a:lnSpc>
                <a:spcPct val="80000"/>
              </a:lnSpc>
              <a:buFontTx/>
              <a:buNone/>
            </a:pPr>
            <a:endParaRPr lang="en-US" sz="2800" smtClean="0">
              <a:solidFill>
                <a:srgbClr val="3366FF"/>
              </a:solidFill>
            </a:endParaRPr>
          </a:p>
          <a:p>
            <a:pPr>
              <a:lnSpc>
                <a:spcPct val="80000"/>
              </a:lnSpc>
              <a:buFontTx/>
              <a:buNone/>
            </a:pPr>
            <a:r>
              <a:rPr lang="en-US" sz="2800" smtClean="0"/>
              <a:t>Generated code for  f(3,4)</a:t>
            </a:r>
          </a:p>
          <a:p>
            <a:pPr lvl="1">
              <a:lnSpc>
                <a:spcPct val="80000"/>
              </a:lnSpc>
              <a:buFontTx/>
              <a:buNone/>
            </a:pPr>
            <a:r>
              <a:rPr lang="en-US" smtClean="0">
                <a:solidFill>
                  <a:srgbClr val="3366FF"/>
                </a:solidFill>
              </a:rPr>
              <a:t>ldc 3;</a:t>
            </a:r>
          </a:p>
          <a:p>
            <a:pPr lvl="1">
              <a:lnSpc>
                <a:spcPct val="80000"/>
              </a:lnSpc>
              <a:buFontTx/>
              <a:buNone/>
            </a:pPr>
            <a:r>
              <a:rPr lang="en-US" smtClean="0">
                <a:solidFill>
                  <a:srgbClr val="3366FF"/>
                </a:solidFill>
              </a:rPr>
              <a:t>ldc 4;</a:t>
            </a:r>
          </a:p>
          <a:p>
            <a:pPr lvl="1">
              <a:lnSpc>
                <a:spcPct val="80000"/>
              </a:lnSpc>
              <a:buFontTx/>
              <a:buNone/>
            </a:pPr>
            <a:r>
              <a:rPr lang="en-US" smtClean="0">
                <a:solidFill>
                  <a:srgbClr val="3366FF"/>
                </a:solidFill>
              </a:rPr>
              <a:t>invokestatic (“ThisClass”, “f”,”(II)I”)</a:t>
            </a:r>
          </a:p>
          <a:p>
            <a:pPr lvl="1">
              <a:lnSpc>
                <a:spcPct val="80000"/>
              </a:lnSpc>
              <a:buFontTx/>
              <a:buNone/>
            </a:pPr>
            <a:r>
              <a:rPr lang="en-US" i="1" smtClean="0"/>
              <a:t>// 7 is now on top of the stack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533400" y="457200"/>
            <a:ext cx="8229600" cy="5668963"/>
          </a:xfrm>
        </p:spPr>
        <p:txBody>
          <a:bodyPr>
            <a:normAutofit lnSpcReduction="10000"/>
          </a:bodyPr>
          <a:lstStyle/>
          <a:p>
            <a:pPr marL="365760" indent="-256032" fontAlgn="auto">
              <a:spcAft>
                <a:spcPts val="0"/>
              </a:spcAft>
              <a:buFontTx/>
              <a:buNone/>
              <a:defRPr/>
            </a:pPr>
            <a:r>
              <a:rPr lang="en-US" sz="2800" smtClean="0"/>
              <a:t>Example</a:t>
            </a:r>
          </a:p>
          <a:p>
            <a:pPr marL="365760" indent="-256032" fontAlgn="auto">
              <a:spcAft>
                <a:spcPts val="0"/>
              </a:spcAft>
              <a:buFontTx/>
              <a:buNone/>
              <a:defRPr/>
            </a:pPr>
            <a:endParaRPr lang="en-US" sz="2800" smtClean="0"/>
          </a:p>
          <a:p>
            <a:pPr marL="365760" indent="-256032" fontAlgn="auto">
              <a:spcAft>
                <a:spcPts val="0"/>
              </a:spcAft>
              <a:buFontTx/>
              <a:buNone/>
              <a:defRPr/>
            </a:pPr>
            <a:r>
              <a:rPr lang="en-US" sz="2800" smtClean="0">
                <a:solidFill>
                  <a:srgbClr val="3366FF"/>
                </a:solidFill>
              </a:rPr>
              <a:t>class S</a:t>
            </a:r>
          </a:p>
          <a:p>
            <a:pPr marL="365760" indent="-256032" fontAlgn="auto">
              <a:spcAft>
                <a:spcPts val="0"/>
              </a:spcAft>
              <a:buFontTx/>
              <a:buNone/>
              <a:defRPr/>
            </a:pPr>
            <a:r>
              <a:rPr lang="en-US" sz="2800" smtClean="0">
                <a:solidFill>
                  <a:srgbClr val="3366FF"/>
                </a:solidFill>
              </a:rPr>
              <a:t>{  static String s;</a:t>
            </a:r>
          </a:p>
          <a:p>
            <a:pPr marL="365760" indent="-256032" fontAlgn="auto">
              <a:spcAft>
                <a:spcPts val="0"/>
              </a:spcAft>
              <a:buFontTx/>
              <a:buNone/>
              <a:defRPr/>
            </a:pPr>
            <a:r>
              <a:rPr lang="en-US" sz="2800" smtClean="0">
                <a:solidFill>
                  <a:srgbClr val="3366FF"/>
                </a:solidFill>
              </a:rPr>
              <a:t>   static String t;</a:t>
            </a:r>
          </a:p>
          <a:p>
            <a:pPr marL="365760" indent="-256032" fontAlgn="auto">
              <a:spcAft>
                <a:spcPts val="0"/>
              </a:spcAft>
              <a:buFontTx/>
              <a:buNone/>
              <a:defRPr/>
            </a:pPr>
            <a:r>
              <a:rPr lang="en-US" sz="2800" smtClean="0">
                <a:solidFill>
                  <a:srgbClr val="3366FF"/>
                </a:solidFill>
              </a:rPr>
              <a:t>   …</a:t>
            </a:r>
          </a:p>
          <a:p>
            <a:pPr marL="365760" indent="-256032" fontAlgn="auto">
              <a:spcAft>
                <a:spcPts val="0"/>
              </a:spcAft>
              <a:buFontTx/>
              <a:buNone/>
              <a:defRPr/>
            </a:pPr>
            <a:r>
              <a:rPr lang="en-US" sz="2800" smtClean="0">
                <a:solidFill>
                  <a:srgbClr val="3366FF"/>
                </a:solidFill>
              </a:rPr>
              <a:t>}</a:t>
            </a:r>
          </a:p>
          <a:p>
            <a:pPr marL="365760" indent="-256032" fontAlgn="auto">
              <a:spcAft>
                <a:spcPts val="0"/>
              </a:spcAft>
              <a:buFontTx/>
              <a:buNone/>
              <a:defRPr/>
            </a:pPr>
            <a:endParaRPr lang="en-US" sz="2800" smtClean="0">
              <a:solidFill>
                <a:srgbClr val="3366FF"/>
              </a:solidFill>
            </a:endParaRPr>
          </a:p>
          <a:p>
            <a:pPr marL="365760" indent="-256032" fontAlgn="auto">
              <a:spcAft>
                <a:spcPts val="0"/>
              </a:spcAft>
              <a:buFontTx/>
              <a:buNone/>
              <a:defRPr/>
            </a:pPr>
            <a:r>
              <a:rPr lang="en-US" sz="2800" smtClean="0"/>
              <a:t>What code would be generated for </a:t>
            </a:r>
            <a:r>
              <a:rPr lang="en-US" sz="2800" smtClean="0">
                <a:solidFill>
                  <a:srgbClr val="3366FF"/>
                </a:solidFill>
              </a:rPr>
              <a:t>S.s.equals(S.t)</a:t>
            </a:r>
          </a:p>
          <a:p>
            <a:pPr marL="365760" indent="-256032" fontAlgn="auto">
              <a:spcAft>
                <a:spcPts val="0"/>
              </a:spcAft>
              <a:buFontTx/>
              <a:buNone/>
              <a:defRPr/>
            </a:pPr>
            <a:r>
              <a:rPr lang="en-US" sz="2800" smtClean="0"/>
              <a:t>(where we just call the method already defined for the Java String class)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57200" y="457200"/>
            <a:ext cx="8229600" cy="6096000"/>
          </a:xfrm>
        </p:spPr>
        <p:txBody>
          <a:bodyPr/>
          <a:lstStyle/>
          <a:p>
            <a:pPr>
              <a:lnSpc>
                <a:spcPct val="80000"/>
              </a:lnSpc>
              <a:buFontTx/>
              <a:buNone/>
            </a:pPr>
            <a:r>
              <a:rPr lang="en-US" sz="2400" smtClean="0">
                <a:solidFill>
                  <a:srgbClr val="3366FF"/>
                </a:solidFill>
              </a:rPr>
              <a:t>class S</a:t>
            </a:r>
          </a:p>
          <a:p>
            <a:pPr>
              <a:lnSpc>
                <a:spcPct val="80000"/>
              </a:lnSpc>
              <a:buFontTx/>
              <a:buNone/>
            </a:pPr>
            <a:r>
              <a:rPr lang="en-US" sz="2400" smtClean="0">
                <a:solidFill>
                  <a:srgbClr val="3366FF"/>
                </a:solidFill>
              </a:rPr>
              <a:t>{  static String s;</a:t>
            </a:r>
          </a:p>
          <a:p>
            <a:pPr>
              <a:lnSpc>
                <a:spcPct val="80000"/>
              </a:lnSpc>
              <a:buFontTx/>
              <a:buNone/>
            </a:pPr>
            <a:r>
              <a:rPr lang="en-US" sz="2400" smtClean="0">
                <a:solidFill>
                  <a:srgbClr val="3366FF"/>
                </a:solidFill>
              </a:rPr>
              <a:t>   static String t;</a:t>
            </a:r>
          </a:p>
          <a:p>
            <a:pPr>
              <a:lnSpc>
                <a:spcPct val="80000"/>
              </a:lnSpc>
              <a:buFontTx/>
              <a:buNone/>
            </a:pPr>
            <a:r>
              <a:rPr lang="en-US" sz="2400" smtClean="0">
                <a:solidFill>
                  <a:srgbClr val="3366FF"/>
                </a:solidFill>
              </a:rPr>
              <a:t>   …</a:t>
            </a:r>
          </a:p>
          <a:p>
            <a:pPr>
              <a:lnSpc>
                <a:spcPct val="80000"/>
              </a:lnSpc>
              <a:buFontTx/>
              <a:buNone/>
            </a:pPr>
            <a:r>
              <a:rPr lang="en-US" sz="2400" smtClean="0">
                <a:solidFill>
                  <a:srgbClr val="3366FF"/>
                </a:solidFill>
              </a:rPr>
              <a:t>}</a:t>
            </a:r>
          </a:p>
          <a:p>
            <a:pPr>
              <a:lnSpc>
                <a:spcPct val="80000"/>
              </a:lnSpc>
              <a:buFontTx/>
              <a:buNone/>
            </a:pPr>
            <a:endParaRPr lang="en-US" sz="2400" smtClean="0">
              <a:solidFill>
                <a:srgbClr val="3366FF"/>
              </a:solidFill>
            </a:endParaRPr>
          </a:p>
          <a:p>
            <a:pPr>
              <a:lnSpc>
                <a:spcPct val="80000"/>
              </a:lnSpc>
              <a:buFontTx/>
              <a:buNone/>
            </a:pPr>
            <a:r>
              <a:rPr lang="en-US" sz="2400" smtClean="0">
                <a:solidFill>
                  <a:srgbClr val="3366FF"/>
                </a:solidFill>
              </a:rPr>
              <a:t>S.s.equals(S.t)</a:t>
            </a:r>
          </a:p>
          <a:p>
            <a:pPr>
              <a:lnSpc>
                <a:spcPct val="80000"/>
              </a:lnSpc>
            </a:pPr>
            <a:endParaRPr lang="en-US" sz="2400" smtClean="0"/>
          </a:p>
          <a:p>
            <a:pPr>
              <a:lnSpc>
                <a:spcPct val="80000"/>
              </a:lnSpc>
              <a:buFontTx/>
              <a:buNone/>
            </a:pPr>
            <a:r>
              <a:rPr lang="en-US" sz="2400" smtClean="0">
                <a:solidFill>
                  <a:srgbClr val="3366FF"/>
                </a:solidFill>
              </a:rPr>
              <a:t>getstatic(“MyClass”,”s”,”Ljava/lang/String;”)  </a:t>
            </a:r>
          </a:p>
          <a:p>
            <a:pPr>
              <a:lnSpc>
                <a:spcPct val="80000"/>
              </a:lnSpc>
              <a:buFontTx/>
              <a:buNone/>
            </a:pPr>
            <a:r>
              <a:rPr lang="en-US" sz="2400" smtClean="0">
                <a:solidFill>
                  <a:srgbClr val="3366FF"/>
                </a:solidFill>
              </a:rPr>
              <a:t>getstatic(“MyClass”,”t”,”Ljava/lang/String;”)</a:t>
            </a:r>
          </a:p>
          <a:p>
            <a:pPr>
              <a:lnSpc>
                <a:spcPct val="80000"/>
              </a:lnSpc>
              <a:buFontTx/>
              <a:buNone/>
            </a:pPr>
            <a:r>
              <a:rPr lang="en-US" sz="2400" smtClean="0">
                <a:solidFill>
                  <a:srgbClr val="3366FF"/>
                </a:solidFill>
              </a:rPr>
              <a:t>invokevirtual(“Ljava/lang/String;”,”equals”,</a:t>
            </a:r>
          </a:p>
          <a:p>
            <a:pPr>
              <a:lnSpc>
                <a:spcPct val="80000"/>
              </a:lnSpc>
              <a:buFontTx/>
              <a:buNone/>
            </a:pPr>
            <a:r>
              <a:rPr lang="en-US" sz="2400" smtClean="0">
                <a:solidFill>
                  <a:srgbClr val="3366FF"/>
                </a:solidFill>
              </a:rPr>
              <a:t>	”(Ljava/lang/String;)Z”)</a:t>
            </a:r>
          </a:p>
          <a:p>
            <a:pPr>
              <a:lnSpc>
                <a:spcPct val="80000"/>
              </a:lnSpc>
              <a:buFontTx/>
              <a:buNone/>
            </a:pPr>
            <a:endParaRPr lang="en-US" sz="2400" smtClean="0">
              <a:solidFill>
                <a:srgbClr val="3366FF"/>
              </a:solidFill>
            </a:endParaRPr>
          </a:p>
          <a:p>
            <a:pPr>
              <a:lnSpc>
                <a:spcPct val="80000"/>
              </a:lnSpc>
              <a:buFontTx/>
              <a:buNone/>
            </a:pPr>
            <a:r>
              <a:rPr lang="en-US" sz="2400" smtClean="0"/>
              <a:t>//now, the boolean value with the result is left on top of the</a:t>
            </a:r>
            <a:r>
              <a:rPr lang="en-US" sz="2000" smtClean="0"/>
              <a:t> </a:t>
            </a:r>
            <a:r>
              <a:rPr lang="en-US" sz="2400" smtClean="0"/>
              <a:t>stack.  Both values placed on the stack have been consumed</a:t>
            </a:r>
            <a:endParaRPr lang="en-US" sz="2400" b="1"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457200" y="5334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b="1" smtClean="0">
                <a:solidFill>
                  <a:srgbClr val="3366FF"/>
                </a:solidFill>
              </a:rPr>
              <a:t>class X</a:t>
            </a:r>
          </a:p>
          <a:p>
            <a:pPr>
              <a:lnSpc>
                <a:spcPct val="80000"/>
              </a:lnSpc>
              <a:buFontTx/>
              <a:buNone/>
            </a:pPr>
            <a:r>
              <a:rPr lang="en-US" sz="2000" b="1" smtClean="0">
                <a:solidFill>
                  <a:srgbClr val="3366FF"/>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static int inc(int dx)</a:t>
            </a:r>
          </a:p>
          <a:p>
            <a:pPr>
              <a:lnSpc>
                <a:spcPct val="80000"/>
              </a:lnSpc>
              <a:buFontTx/>
              <a:buNone/>
            </a:pPr>
            <a:r>
              <a:rPr lang="en-US" sz="2000" b="1" smtClean="0">
                <a:solidFill>
                  <a:srgbClr val="3366FF"/>
                </a:solidFill>
              </a:rPr>
              <a:t>    { int y = dx*2;</a:t>
            </a:r>
          </a:p>
          <a:p>
            <a:pPr>
              <a:lnSpc>
                <a:spcPct val="80000"/>
              </a:lnSpc>
              <a:buFontTx/>
              <a:buNone/>
            </a:pPr>
            <a:r>
              <a:rPr lang="en-US" sz="2000" b="1" smtClean="0">
                <a:solidFill>
                  <a:srgbClr val="3366FF"/>
                </a:solidFill>
              </a:rPr>
              <a:t>      return x+y;</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public static void main(String[] args)</a:t>
            </a:r>
          </a:p>
          <a:p>
            <a:pPr>
              <a:lnSpc>
                <a:spcPct val="80000"/>
              </a:lnSpc>
              <a:buFontTx/>
              <a:buNone/>
            </a:pPr>
            <a:r>
              <a:rPr lang="en-US" sz="2000" b="1" smtClean="0">
                <a:solidFill>
                  <a:srgbClr val="3366FF"/>
                </a:solidFill>
              </a:rPr>
              <a:t>    {  x = 5;</a:t>
            </a:r>
          </a:p>
          <a:p>
            <a:pPr>
              <a:lnSpc>
                <a:spcPct val="80000"/>
              </a:lnSpc>
              <a:buFontTx/>
              <a:buNone/>
            </a:pPr>
            <a:r>
              <a:rPr lang="en-US" sz="2000" b="1" smtClean="0">
                <a:solidFill>
                  <a:srgbClr val="3366FF"/>
                </a:solidFill>
              </a:rPr>
              <a:t>       x = inc(3);</a:t>
            </a:r>
          </a:p>
          <a:p>
            <a:pPr>
              <a:lnSpc>
                <a:spcPct val="80000"/>
              </a:lnSpc>
              <a:buFontTx/>
              <a:buNone/>
            </a:pPr>
            <a:r>
              <a:rPr lang="en-US" sz="2000" b="1" smtClean="0">
                <a:solidFill>
                  <a:srgbClr val="3366FF"/>
                </a:solidFill>
              </a:rPr>
              <a:t>       System.out.println(x);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a:t>
            </a:r>
          </a:p>
          <a:p>
            <a:pPr>
              <a:lnSpc>
                <a:spcPct val="80000"/>
              </a:lnSpc>
              <a:buFontTx/>
              <a:buNone/>
            </a:pPr>
            <a:endParaRPr lang="en-US" sz="2000" b="1" smtClean="0">
              <a:solidFill>
                <a:srgbClr val="3366FF"/>
              </a:solidFill>
            </a:endParaRPr>
          </a:p>
          <a:p>
            <a:pPr>
              <a:lnSpc>
                <a:spcPct val="80000"/>
              </a:lnSpc>
              <a:buFontTx/>
              <a:buNone/>
            </a:pPr>
            <a:r>
              <a:rPr lang="en-US" sz="2000" smtClean="0"/>
              <a:t>is a java class that includes both static and local variables, and method calls.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457200" y="5334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smtClean="0">
                <a:solidFill>
                  <a:schemeClr val="bg2"/>
                </a:solidFill>
              </a:rPr>
              <a:t>class X</a:t>
            </a:r>
          </a:p>
          <a:p>
            <a:pPr>
              <a:lnSpc>
                <a:spcPct val="80000"/>
              </a:lnSpc>
              <a:buFontTx/>
              <a:buNone/>
            </a:pPr>
            <a:r>
              <a:rPr lang="en-US" sz="2000" smtClean="0">
                <a:solidFill>
                  <a:schemeClr val="bg2"/>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static int inc(int dx)</a:t>
            </a:r>
          </a:p>
          <a:p>
            <a:pPr>
              <a:lnSpc>
                <a:spcPct val="80000"/>
              </a:lnSpc>
              <a:buFontTx/>
              <a:buNone/>
            </a:pPr>
            <a:r>
              <a:rPr lang="en-US" sz="2000" b="1" smtClean="0">
                <a:solidFill>
                  <a:srgbClr val="3366FF"/>
                </a:solidFill>
              </a:rPr>
              <a:t>    { int y = dx*2;</a:t>
            </a:r>
          </a:p>
          <a:p>
            <a:pPr>
              <a:lnSpc>
                <a:spcPct val="80000"/>
              </a:lnSpc>
              <a:buFontTx/>
              <a:buNone/>
            </a:pPr>
            <a:r>
              <a:rPr lang="en-US" sz="2000" b="1" smtClean="0">
                <a:solidFill>
                  <a:srgbClr val="3366FF"/>
                </a:solidFill>
              </a:rPr>
              <a:t>      return x+y;</a:t>
            </a:r>
          </a:p>
          <a:p>
            <a:pPr>
              <a:lnSpc>
                <a:spcPct val="80000"/>
              </a:lnSpc>
              <a:buFontTx/>
              <a:buNone/>
            </a:pPr>
            <a:r>
              <a:rPr lang="en-US" sz="2000" b="1" smtClean="0">
                <a:solidFill>
                  <a:srgbClr val="3366FF"/>
                </a:solidFill>
              </a:rPr>
              <a:t>    }</a:t>
            </a:r>
          </a:p>
          <a:p>
            <a:pPr>
              <a:lnSpc>
                <a:spcPct val="80000"/>
              </a:lnSpc>
              <a:buFontTx/>
              <a:buNone/>
            </a:pPr>
            <a:r>
              <a:rPr lang="en-US" sz="2000" smtClean="0">
                <a:solidFill>
                  <a:schemeClr val="bg2"/>
                </a:solidFill>
              </a:rPr>
              <a:t>    public static void main(String[] args)</a:t>
            </a:r>
          </a:p>
          <a:p>
            <a:pPr>
              <a:lnSpc>
                <a:spcPct val="80000"/>
              </a:lnSpc>
              <a:buFontTx/>
              <a:buNone/>
            </a:pPr>
            <a:r>
              <a:rPr lang="en-US" sz="2000" smtClean="0">
                <a:solidFill>
                  <a:schemeClr val="bg2"/>
                </a:solidFill>
              </a:rPr>
              <a:t>    {  x = 5;</a:t>
            </a:r>
          </a:p>
          <a:p>
            <a:pPr>
              <a:lnSpc>
                <a:spcPct val="80000"/>
              </a:lnSpc>
              <a:buFontTx/>
              <a:buNone/>
            </a:pPr>
            <a:r>
              <a:rPr lang="en-US" sz="2000" smtClean="0">
                <a:solidFill>
                  <a:schemeClr val="bg2"/>
                </a:solidFill>
              </a:rPr>
              <a:t>       x = inc(3);</a:t>
            </a:r>
          </a:p>
          <a:p>
            <a:pPr>
              <a:lnSpc>
                <a:spcPct val="80000"/>
              </a:lnSpc>
              <a:buFontTx/>
              <a:buNone/>
            </a:pPr>
            <a:r>
              <a:rPr lang="en-US" sz="2000" smtClean="0">
                <a:solidFill>
                  <a:schemeClr val="bg2"/>
                </a:solidFill>
              </a:rPr>
              <a:t>       System.out.println(x);</a:t>
            </a:r>
          </a:p>
          <a:p>
            <a:pPr>
              <a:lnSpc>
                <a:spcPct val="80000"/>
              </a:lnSpc>
              <a:buFontTx/>
              <a:buNone/>
            </a:pPr>
            <a:r>
              <a:rPr lang="en-US" sz="2000" smtClean="0">
                <a:solidFill>
                  <a:schemeClr val="bg2"/>
                </a:solidFill>
              </a:rPr>
              <a:t>    }</a:t>
            </a:r>
          </a:p>
          <a:p>
            <a:pPr>
              <a:lnSpc>
                <a:spcPct val="80000"/>
              </a:lnSpc>
              <a:buFontTx/>
              <a:buNone/>
            </a:pPr>
            <a:r>
              <a:rPr lang="en-US" sz="2000" smtClean="0">
                <a:solidFill>
                  <a:schemeClr val="bg2"/>
                </a:solidFill>
              </a:rPr>
              <a:t>}</a:t>
            </a:r>
          </a:p>
          <a:p>
            <a:pPr>
              <a:lnSpc>
                <a:spcPct val="80000"/>
              </a:lnSpc>
              <a:buFontTx/>
              <a:buNone/>
            </a:pPr>
            <a:endParaRPr lang="en-US" sz="2000" b="1" smtClean="0">
              <a:solidFill>
                <a:srgbClr val="3366FF"/>
              </a:solidFill>
            </a:endParaRPr>
          </a:p>
          <a:p>
            <a:pPr>
              <a:lnSpc>
                <a:spcPct val="80000"/>
              </a:lnSpc>
              <a:buFontTx/>
              <a:buNone/>
            </a:pPr>
            <a:r>
              <a:rPr lang="en-US" sz="2000" b="1" smtClean="0"/>
              <a:t>is a java class that includes both static and local variables, and method calls.  </a:t>
            </a:r>
          </a:p>
        </p:txBody>
      </p:sp>
      <p:sp>
        <p:nvSpPr>
          <p:cNvPr id="73731" name="TextBox 2"/>
          <p:cNvSpPr txBox="1">
            <a:spLocks noChangeArrowheads="1"/>
          </p:cNvSpPr>
          <p:nvPr/>
        </p:nvSpPr>
        <p:spPr bwMode="auto">
          <a:xfrm>
            <a:off x="6019800" y="1066800"/>
            <a:ext cx="2667000" cy="2586038"/>
          </a:xfrm>
          <a:prstGeom prst="rect">
            <a:avLst/>
          </a:prstGeom>
          <a:solidFill>
            <a:srgbClr val="FFFF00"/>
          </a:solidFill>
          <a:ln w="9525">
            <a:noFill/>
            <a:miter lim="800000"/>
            <a:headEnd/>
            <a:tailEnd/>
          </a:ln>
        </p:spPr>
        <p:txBody>
          <a:bodyPr>
            <a:spAutoFit/>
          </a:bodyPr>
          <a:lstStyle/>
          <a:p>
            <a:r>
              <a:rPr lang="en-US"/>
              <a:t> static inc(int) : int</a:t>
            </a:r>
          </a:p>
          <a:p>
            <a:r>
              <a:rPr lang="en-US"/>
              <a:t>   ILOAD 0: dx</a:t>
            </a:r>
          </a:p>
          <a:p>
            <a:r>
              <a:rPr lang="en-US"/>
              <a:t>    ICONST_2</a:t>
            </a:r>
          </a:p>
          <a:p>
            <a:r>
              <a:rPr lang="en-US"/>
              <a:t>    IMUL</a:t>
            </a:r>
          </a:p>
          <a:p>
            <a:r>
              <a:rPr lang="en-US"/>
              <a:t>    ISTORE 1</a:t>
            </a:r>
          </a:p>
          <a:p>
            <a:r>
              <a:rPr lang="en-US"/>
              <a:t>    GETSTATIC X.x : int</a:t>
            </a:r>
          </a:p>
          <a:p>
            <a:r>
              <a:rPr lang="en-US"/>
              <a:t>    ILOAD 1: y</a:t>
            </a:r>
          </a:p>
          <a:p>
            <a:r>
              <a:rPr lang="en-US"/>
              <a:t>    IADD</a:t>
            </a:r>
          </a:p>
          <a:p>
            <a:r>
              <a:rPr lang="en-US"/>
              <a:t>    IRETURN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533400" y="457200"/>
            <a:ext cx="8229600" cy="5592763"/>
          </a:xfrm>
        </p:spPr>
        <p:txBody>
          <a:bodyPr/>
          <a:lstStyle/>
          <a:p>
            <a:pPr>
              <a:lnSpc>
                <a:spcPct val="80000"/>
              </a:lnSpc>
              <a:buFontTx/>
              <a:buNone/>
            </a:pPr>
            <a:r>
              <a:rPr lang="en-US" sz="2000" b="1" smtClean="0"/>
              <a:t>Example:  </a:t>
            </a:r>
          </a:p>
          <a:p>
            <a:pPr>
              <a:lnSpc>
                <a:spcPct val="80000"/>
              </a:lnSpc>
              <a:buFontTx/>
              <a:buNone/>
            </a:pPr>
            <a:endParaRPr lang="en-US" sz="2000" b="1" smtClean="0"/>
          </a:p>
          <a:p>
            <a:pPr>
              <a:lnSpc>
                <a:spcPct val="80000"/>
              </a:lnSpc>
              <a:buFontTx/>
              <a:buNone/>
            </a:pPr>
            <a:r>
              <a:rPr lang="en-US" sz="2000" smtClean="0">
                <a:solidFill>
                  <a:schemeClr val="bg2"/>
                </a:solidFill>
              </a:rPr>
              <a:t>class X</a:t>
            </a:r>
          </a:p>
          <a:p>
            <a:pPr>
              <a:lnSpc>
                <a:spcPct val="80000"/>
              </a:lnSpc>
              <a:buFontTx/>
              <a:buNone/>
            </a:pPr>
            <a:r>
              <a:rPr lang="en-US" sz="2000" smtClean="0">
                <a:solidFill>
                  <a:schemeClr val="bg2"/>
                </a:solidFill>
              </a:rPr>
              <a:t>{  static int x;</a:t>
            </a:r>
          </a:p>
          <a:p>
            <a:pPr>
              <a:lnSpc>
                <a:spcPct val="80000"/>
              </a:lnSpc>
              <a:buFontTx/>
              <a:buNone/>
            </a:pPr>
            <a:r>
              <a:rPr lang="en-US" sz="2000" b="1" smtClean="0">
                <a:solidFill>
                  <a:srgbClr val="3366FF"/>
                </a:solidFill>
              </a:rPr>
              <a:t>   </a:t>
            </a:r>
          </a:p>
          <a:p>
            <a:pPr>
              <a:lnSpc>
                <a:spcPct val="80000"/>
              </a:lnSpc>
              <a:buFontTx/>
              <a:buNone/>
            </a:pPr>
            <a:r>
              <a:rPr lang="en-US" sz="2000" b="1" smtClean="0">
                <a:solidFill>
                  <a:srgbClr val="3366FF"/>
                </a:solidFill>
              </a:rPr>
              <a:t>    </a:t>
            </a:r>
            <a:r>
              <a:rPr lang="en-US" sz="2000" smtClean="0">
                <a:solidFill>
                  <a:schemeClr val="bg2"/>
                </a:solidFill>
              </a:rPr>
              <a:t>static int inc(int dx)</a:t>
            </a:r>
          </a:p>
          <a:p>
            <a:pPr>
              <a:lnSpc>
                <a:spcPct val="80000"/>
              </a:lnSpc>
              <a:buFontTx/>
              <a:buNone/>
            </a:pPr>
            <a:r>
              <a:rPr lang="en-US" sz="2000" smtClean="0">
                <a:solidFill>
                  <a:schemeClr val="bg2"/>
                </a:solidFill>
              </a:rPr>
              <a:t>    { int y = dx*2;</a:t>
            </a:r>
          </a:p>
          <a:p>
            <a:pPr>
              <a:lnSpc>
                <a:spcPct val="80000"/>
              </a:lnSpc>
              <a:buFontTx/>
              <a:buNone/>
            </a:pPr>
            <a:r>
              <a:rPr lang="en-US" sz="2000" smtClean="0">
                <a:solidFill>
                  <a:schemeClr val="bg2"/>
                </a:solidFill>
              </a:rPr>
              <a:t>      return x+y;</a:t>
            </a:r>
          </a:p>
          <a:p>
            <a:pPr>
              <a:lnSpc>
                <a:spcPct val="80000"/>
              </a:lnSpc>
              <a:buFontTx/>
              <a:buNone/>
            </a:pPr>
            <a:r>
              <a:rPr lang="en-US" sz="2000" smtClean="0">
                <a:solidFill>
                  <a:schemeClr val="bg2"/>
                </a:solidFill>
              </a:rPr>
              <a:t>    }</a:t>
            </a:r>
          </a:p>
          <a:p>
            <a:pPr>
              <a:lnSpc>
                <a:spcPct val="80000"/>
              </a:lnSpc>
              <a:buFontTx/>
              <a:buNone/>
            </a:pPr>
            <a:r>
              <a:rPr lang="en-US" sz="2000" b="1" smtClean="0">
                <a:solidFill>
                  <a:srgbClr val="3366FF"/>
                </a:solidFill>
              </a:rPr>
              <a:t>    public static void </a:t>
            </a:r>
          </a:p>
          <a:p>
            <a:pPr>
              <a:lnSpc>
                <a:spcPct val="80000"/>
              </a:lnSpc>
              <a:buFontTx/>
              <a:buNone/>
            </a:pPr>
            <a:r>
              <a:rPr lang="en-US" sz="2000" b="1" smtClean="0">
                <a:solidFill>
                  <a:srgbClr val="3366FF"/>
                </a:solidFill>
              </a:rPr>
              <a:t>         main(String[] args)</a:t>
            </a:r>
          </a:p>
          <a:p>
            <a:pPr>
              <a:lnSpc>
                <a:spcPct val="80000"/>
              </a:lnSpc>
              <a:buFontTx/>
              <a:buNone/>
            </a:pPr>
            <a:r>
              <a:rPr lang="en-US" sz="2000" b="1" smtClean="0">
                <a:solidFill>
                  <a:srgbClr val="3366FF"/>
                </a:solidFill>
              </a:rPr>
              <a:t>    {  x = 5;</a:t>
            </a:r>
          </a:p>
          <a:p>
            <a:pPr>
              <a:lnSpc>
                <a:spcPct val="80000"/>
              </a:lnSpc>
              <a:buFontTx/>
              <a:buNone/>
            </a:pPr>
            <a:r>
              <a:rPr lang="en-US" sz="2000" b="1" smtClean="0">
                <a:solidFill>
                  <a:srgbClr val="3366FF"/>
                </a:solidFill>
              </a:rPr>
              <a:t>       x = inc(3);</a:t>
            </a:r>
          </a:p>
          <a:p>
            <a:pPr>
              <a:lnSpc>
                <a:spcPct val="80000"/>
              </a:lnSpc>
              <a:buFontTx/>
              <a:buNone/>
            </a:pPr>
            <a:r>
              <a:rPr lang="en-US" sz="2000" b="1" smtClean="0">
                <a:solidFill>
                  <a:srgbClr val="3366FF"/>
                </a:solidFill>
              </a:rPr>
              <a:t>       System.out.println(x);</a:t>
            </a:r>
          </a:p>
          <a:p>
            <a:pPr>
              <a:lnSpc>
                <a:spcPct val="80000"/>
              </a:lnSpc>
              <a:buFontTx/>
              <a:buNone/>
            </a:pPr>
            <a:r>
              <a:rPr lang="en-US" sz="2000" b="1" smtClean="0">
                <a:solidFill>
                  <a:srgbClr val="3366FF"/>
                </a:solidFill>
              </a:rPr>
              <a:t>    }</a:t>
            </a:r>
          </a:p>
          <a:p>
            <a:pPr>
              <a:lnSpc>
                <a:spcPct val="80000"/>
              </a:lnSpc>
              <a:buFontTx/>
              <a:buNone/>
            </a:pPr>
            <a:r>
              <a:rPr lang="en-US" sz="2000" smtClean="0">
                <a:solidFill>
                  <a:schemeClr val="bg2"/>
                </a:solidFill>
              </a:rPr>
              <a:t>}</a:t>
            </a:r>
          </a:p>
          <a:p>
            <a:pPr>
              <a:lnSpc>
                <a:spcPct val="80000"/>
              </a:lnSpc>
              <a:buFontTx/>
              <a:buNone/>
            </a:pPr>
            <a:endParaRPr lang="en-US" sz="2000" b="1" smtClean="0">
              <a:solidFill>
                <a:srgbClr val="3366FF"/>
              </a:solidFill>
            </a:endParaRPr>
          </a:p>
          <a:p>
            <a:pPr>
              <a:lnSpc>
                <a:spcPct val="80000"/>
              </a:lnSpc>
              <a:buFontTx/>
              <a:buNone/>
            </a:pPr>
            <a:r>
              <a:rPr lang="en-US" sz="2000" smtClean="0"/>
              <a:t>is a java class that includes both static and local variables, and method calls.  </a:t>
            </a:r>
          </a:p>
        </p:txBody>
      </p:sp>
      <p:sp>
        <p:nvSpPr>
          <p:cNvPr id="74755" name="TextBox 2"/>
          <p:cNvSpPr txBox="1">
            <a:spLocks noChangeArrowheads="1"/>
          </p:cNvSpPr>
          <p:nvPr/>
        </p:nvSpPr>
        <p:spPr bwMode="auto">
          <a:xfrm>
            <a:off x="4267200" y="2133600"/>
            <a:ext cx="4267200" cy="2862263"/>
          </a:xfrm>
          <a:prstGeom prst="rect">
            <a:avLst/>
          </a:prstGeom>
          <a:solidFill>
            <a:srgbClr val="FFFF00"/>
          </a:solidFill>
          <a:ln w="9525">
            <a:noFill/>
            <a:miter lim="800000"/>
            <a:headEnd/>
            <a:tailEnd/>
          </a:ln>
        </p:spPr>
        <p:txBody>
          <a:bodyPr>
            <a:spAutoFit/>
          </a:bodyPr>
          <a:lstStyle/>
          <a:p>
            <a:r>
              <a:rPr lang="en-US"/>
              <a:t>    ICONST_5</a:t>
            </a:r>
          </a:p>
          <a:p>
            <a:r>
              <a:rPr lang="en-US"/>
              <a:t>    PUTSTATIC X.x : int</a:t>
            </a:r>
          </a:p>
          <a:p>
            <a:r>
              <a:rPr lang="en-US"/>
              <a:t>   ICONST_3</a:t>
            </a:r>
          </a:p>
          <a:p>
            <a:r>
              <a:rPr lang="en-US"/>
              <a:t>    INVOKESTATIC X.inc(int) : int</a:t>
            </a:r>
          </a:p>
          <a:p>
            <a:r>
              <a:rPr lang="en-US"/>
              <a:t>    PUTSTATIC X.x : int</a:t>
            </a:r>
          </a:p>
          <a:p>
            <a:r>
              <a:rPr lang="en-US"/>
              <a:t>   GETSTATIC System.out : PrintStream</a:t>
            </a:r>
          </a:p>
          <a:p>
            <a:r>
              <a:rPr lang="en-US"/>
              <a:t>    GETSTATIC X.x : int</a:t>
            </a:r>
          </a:p>
          <a:p>
            <a:r>
              <a:rPr lang="en-US"/>
              <a:t>    INVOKEVIRTUAL  </a:t>
            </a:r>
          </a:p>
          <a:p>
            <a:r>
              <a:rPr lang="en-US"/>
              <a:t>         PrintStream.println(int) : void</a:t>
            </a:r>
          </a:p>
          <a:p>
            <a:r>
              <a:rPr lang="en-US"/>
              <a:t>RETURN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Associate name with program fragment which can be thought of in terms of purpose or function rather than its implementation</a:t>
            </a:r>
          </a:p>
          <a:p>
            <a:endParaRPr lang="en-US" dirty="0" smtClean="0"/>
          </a:p>
          <a:p>
            <a:r>
              <a:rPr lang="en-US" dirty="0" smtClean="0">
                <a:solidFill>
                  <a:schemeClr val="accent1"/>
                </a:solidFill>
              </a:rPr>
              <a:t>Control abstraction</a:t>
            </a:r>
          </a:p>
          <a:p>
            <a:pPr lvl="1"/>
            <a:r>
              <a:rPr lang="en-US" dirty="0" smtClean="0">
                <a:solidFill>
                  <a:schemeClr val="accent1"/>
                </a:solidFill>
              </a:rPr>
              <a:t>purpose is to perform a well-defined operation</a:t>
            </a:r>
          </a:p>
          <a:p>
            <a:pPr lvl="1"/>
            <a:endParaRPr lang="en-US" dirty="0" smtClean="0"/>
          </a:p>
          <a:p>
            <a:r>
              <a:rPr lang="en-US" dirty="0" smtClean="0"/>
              <a:t>Data abstraction</a:t>
            </a:r>
          </a:p>
          <a:p>
            <a:pPr lvl="1"/>
            <a:r>
              <a:rPr lang="en-US" dirty="0" smtClean="0"/>
              <a:t>purpose is to represent information </a:t>
            </a:r>
          </a:p>
          <a:p>
            <a:pPr lvl="1"/>
            <a:r>
              <a:rPr lang="en-US" dirty="0" smtClean="0"/>
              <a:t>Later in OOP</a:t>
            </a:r>
            <a:endParaRPr lang="en-US" dirty="0"/>
          </a:p>
        </p:txBody>
      </p:sp>
      <p:sp>
        <p:nvSpPr>
          <p:cNvPr id="3" name="Slide Number Placeholder 2"/>
          <p:cNvSpPr>
            <a:spLocks noGrp="1"/>
          </p:cNvSpPr>
          <p:nvPr>
            <p:ph type="sldNum" sz="quarter" idx="12"/>
          </p:nvPr>
        </p:nvSpPr>
        <p:spPr/>
        <p:txBody>
          <a:bodyPr/>
          <a:lstStyle/>
          <a:p>
            <a:pPr>
              <a:defRPr/>
            </a:pPr>
            <a:fld id="{B7924FD1-AB25-4EEF-B775-31CC64CBE0CA}" type="slidenum">
              <a:rPr lang="en-US" smtClean="0"/>
              <a:pPr>
                <a:defRPr/>
              </a:pPr>
              <a:t>3</a:t>
            </a:fld>
            <a:endParaRPr lang="en-US"/>
          </a:p>
        </p:txBody>
      </p:sp>
      <p:sp>
        <p:nvSpPr>
          <p:cNvPr id="4" name="Title 3"/>
          <p:cNvSpPr>
            <a:spLocks noGrp="1"/>
          </p:cNvSpPr>
          <p:nvPr>
            <p:ph type="title"/>
          </p:nvPr>
        </p:nvSpPr>
        <p:spPr/>
        <p:txBody>
          <a:bodyPr/>
          <a:lstStyle/>
          <a:p>
            <a:r>
              <a:rPr lang="en-US" dirty="0" smtClean="0"/>
              <a:t>Abstraction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normAutofit lnSpcReduction="10000"/>
          </a:bodyPr>
          <a:lstStyle/>
          <a:p>
            <a:pPr marL="365760" indent="-256032" fontAlgn="auto">
              <a:spcAft>
                <a:spcPts val="0"/>
              </a:spcAft>
              <a:buFont typeface="Wingdings 3"/>
              <a:buChar char=""/>
              <a:defRPr/>
            </a:pPr>
            <a:r>
              <a:rPr lang="en-US" sz="2800" smtClean="0"/>
              <a:t>Instantiate objects using the </a:t>
            </a:r>
            <a:r>
              <a:rPr lang="en-US" sz="2800" b="1" i="1" smtClean="0"/>
              <a:t>new</a:t>
            </a:r>
            <a:r>
              <a:rPr lang="en-US" sz="2800" smtClean="0"/>
              <a:t> instruction.  </a:t>
            </a:r>
          </a:p>
          <a:p>
            <a:pPr marL="621792" lvl="1" fontAlgn="auto">
              <a:spcBef>
                <a:spcPts val="324"/>
              </a:spcBef>
              <a:spcAft>
                <a:spcPts val="0"/>
              </a:spcAft>
              <a:buFont typeface="Verdana"/>
              <a:buChar char="◦"/>
              <a:defRPr/>
            </a:pPr>
            <a:r>
              <a:rPr lang="en-US" sz="2400" smtClean="0"/>
              <a:t>this leaves the address of the newly created object on top of the stack</a:t>
            </a:r>
          </a:p>
          <a:p>
            <a:pPr marL="365760" indent="-256032" fontAlgn="auto">
              <a:spcAft>
                <a:spcPts val="0"/>
              </a:spcAft>
              <a:buFont typeface="Wingdings 3"/>
              <a:buChar char=""/>
              <a:defRPr/>
            </a:pPr>
            <a:r>
              <a:rPr lang="en-US" sz="2800" smtClean="0"/>
              <a:t>This must be immediately followed by an invocation of its init method using invokespecial.</a:t>
            </a:r>
          </a:p>
          <a:p>
            <a:pPr marL="621792" lvl="1" fontAlgn="auto">
              <a:spcBef>
                <a:spcPts val="324"/>
              </a:spcBef>
              <a:spcAft>
                <a:spcPts val="0"/>
              </a:spcAft>
              <a:buFont typeface="Verdana"/>
              <a:buChar char="◦"/>
              <a:defRPr/>
            </a:pPr>
            <a:r>
              <a:rPr lang="en-US" sz="2400" smtClean="0"/>
              <a:t>Since invokespecial will consume the reference, we dup it first</a:t>
            </a:r>
          </a:p>
          <a:p>
            <a:pPr marL="365760" indent="-256032" fontAlgn="auto">
              <a:spcAft>
                <a:spcPts val="0"/>
              </a:spcAft>
              <a:buFont typeface="Wingdings 3"/>
              <a:buChar char=""/>
              <a:defRPr/>
            </a:pPr>
            <a:r>
              <a:rPr lang="en-US" sz="2800" smtClean="0">
                <a:solidFill>
                  <a:srgbClr val="0000FF"/>
                </a:solidFill>
              </a:rPr>
              <a:t>new</a:t>
            </a:r>
          </a:p>
          <a:p>
            <a:pPr marL="621792" lvl="1" fontAlgn="auto">
              <a:spcBef>
                <a:spcPts val="324"/>
              </a:spcBef>
              <a:spcAft>
                <a:spcPts val="0"/>
              </a:spcAft>
              <a:buFont typeface="Verdana"/>
              <a:buChar char="◦"/>
              <a:defRPr/>
            </a:pPr>
            <a:r>
              <a:rPr lang="en-US" sz="2400" smtClean="0"/>
              <a:t>operand:  fully qualified class name</a:t>
            </a:r>
          </a:p>
          <a:p>
            <a:pPr marL="621792" lvl="1" fontAlgn="auto">
              <a:spcBef>
                <a:spcPts val="324"/>
              </a:spcBef>
              <a:spcAft>
                <a:spcPts val="0"/>
              </a:spcAft>
              <a:buFontTx/>
              <a:buNone/>
              <a:defRPr/>
            </a:pPr>
            <a:endParaRPr lang="en-US" sz="2400" smtClean="0"/>
          </a:p>
          <a:p>
            <a:pPr marL="365760" indent="-256032" fontAlgn="auto">
              <a:spcAft>
                <a:spcPts val="0"/>
              </a:spcAft>
              <a:buFontTx/>
              <a:buNone/>
              <a:defRPr/>
            </a:pPr>
            <a:endParaRPr lang="en-US" sz="2800" b="1" smtClean="0"/>
          </a:p>
        </p:txBody>
      </p:sp>
      <p:sp>
        <p:nvSpPr>
          <p:cNvPr id="67586" name="Rectangle 2"/>
          <p:cNvSpPr>
            <a:spLocks noGrp="1" noChangeArrowheads="1"/>
          </p:cNvSpPr>
          <p:nvPr>
            <p:ph type="title"/>
          </p:nvPr>
        </p:nvSpPr>
        <p:spPr/>
        <p:txBody>
          <a:bodyPr/>
          <a:lstStyle/>
          <a:p>
            <a:pPr fontAlgn="auto">
              <a:spcAft>
                <a:spcPts val="0"/>
              </a:spcAft>
              <a:defRPr/>
            </a:pPr>
            <a:r>
              <a:rPr lang="en-US" smtClean="0"/>
              <a:t>Instantiating objects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457200" y="533400"/>
            <a:ext cx="8229600" cy="6019800"/>
          </a:xfrm>
        </p:spPr>
        <p:txBody>
          <a:bodyPr>
            <a:normAutofit lnSpcReduction="10000"/>
          </a:bodyPr>
          <a:lstStyle/>
          <a:p>
            <a:pPr marL="365760" indent="-256032" fontAlgn="auto">
              <a:lnSpc>
                <a:spcPct val="80000"/>
              </a:lnSpc>
              <a:spcAft>
                <a:spcPts val="0"/>
              </a:spcAft>
              <a:buFontTx/>
              <a:buNone/>
              <a:defRPr/>
            </a:pPr>
            <a:r>
              <a:rPr lang="en-US" sz="1600" b="1" smtClean="0"/>
              <a:t>Example:  </a:t>
            </a:r>
          </a:p>
          <a:p>
            <a:pPr marL="365760" indent="-256032" fontAlgn="auto">
              <a:lnSpc>
                <a:spcPct val="80000"/>
              </a:lnSpc>
              <a:spcAft>
                <a:spcPts val="0"/>
              </a:spcAft>
              <a:buFontTx/>
              <a:buNone/>
              <a:defRPr/>
            </a:pPr>
            <a:r>
              <a:rPr lang="en-US" sz="1600" smtClean="0"/>
              <a:t>class MyClass</a:t>
            </a:r>
          </a:p>
          <a:p>
            <a:pPr marL="365760" indent="-256032" fontAlgn="auto">
              <a:lnSpc>
                <a:spcPct val="80000"/>
              </a:lnSpc>
              <a:spcAft>
                <a:spcPts val="0"/>
              </a:spcAft>
              <a:buFontTx/>
              <a:buNone/>
              <a:defRPr/>
            </a:pPr>
            <a:r>
              <a:rPr lang="en-US" sz="1600" smtClean="0"/>
              <a:t>{  static ten;</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r>
              <a:rPr lang="en-US" sz="1600" smtClean="0"/>
              <a:t>  ten = new Integer(10);</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r>
              <a:rPr lang="en-US" sz="1600" smtClean="0"/>
              <a:t>}</a:t>
            </a:r>
          </a:p>
          <a:p>
            <a:pPr marL="365760" indent="-256032" fontAlgn="auto">
              <a:lnSpc>
                <a:spcPct val="80000"/>
              </a:lnSpc>
              <a:spcAft>
                <a:spcPts val="0"/>
              </a:spcAft>
              <a:buFontTx/>
              <a:buNone/>
              <a:defRPr/>
            </a:pPr>
            <a:endParaRPr lang="en-US" sz="1600" smtClean="0"/>
          </a:p>
          <a:p>
            <a:pPr marL="365760" indent="-256032" fontAlgn="auto">
              <a:lnSpc>
                <a:spcPct val="80000"/>
              </a:lnSpc>
              <a:spcAft>
                <a:spcPts val="0"/>
              </a:spcAft>
              <a:buFontTx/>
              <a:buNone/>
              <a:defRPr/>
            </a:pPr>
            <a:endParaRPr lang="en-US" sz="1600" smtClean="0"/>
          </a:p>
          <a:p>
            <a:pPr marL="365760" indent="-256032" fontAlgn="auto">
              <a:lnSpc>
                <a:spcPct val="80000"/>
              </a:lnSpc>
              <a:spcAft>
                <a:spcPts val="0"/>
              </a:spcAft>
              <a:buFontTx/>
              <a:buNone/>
              <a:defRPr/>
            </a:pPr>
            <a:r>
              <a:rPr lang="en-US" sz="1600" smtClean="0"/>
              <a:t>//create an uninitialized Integer object and leave a reference on top of the stack.</a:t>
            </a:r>
          </a:p>
          <a:p>
            <a:pPr marL="365760" indent="-256032" fontAlgn="auto">
              <a:lnSpc>
                <a:spcPct val="80000"/>
              </a:lnSpc>
              <a:spcAft>
                <a:spcPts val="0"/>
              </a:spcAft>
              <a:buFontTx/>
              <a:buNone/>
              <a:defRPr/>
            </a:pPr>
            <a:r>
              <a:rPr lang="en-US" sz="1600" smtClean="0">
                <a:solidFill>
                  <a:srgbClr val="0000FF"/>
                </a:solidFill>
              </a:rPr>
              <a:t>new      “java/lang/Integer”   </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//duplicate the reference, since one reference will be consumed in the call to init</a:t>
            </a:r>
          </a:p>
          <a:p>
            <a:pPr marL="365760" indent="-256032" fontAlgn="auto">
              <a:lnSpc>
                <a:spcPct val="80000"/>
              </a:lnSpc>
              <a:spcAft>
                <a:spcPts val="0"/>
              </a:spcAft>
              <a:buFontTx/>
              <a:buNone/>
              <a:defRPr/>
            </a:pPr>
            <a:r>
              <a:rPr lang="en-US" sz="1600" smtClean="0">
                <a:solidFill>
                  <a:srgbClr val="0000FF"/>
                </a:solidFill>
              </a:rPr>
              <a:t>dup</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//this initializer takes an int parameter, load it onto the stack</a:t>
            </a:r>
          </a:p>
          <a:p>
            <a:pPr marL="365760" indent="-256032" fontAlgn="auto">
              <a:lnSpc>
                <a:spcPct val="80000"/>
              </a:lnSpc>
              <a:spcAft>
                <a:spcPts val="0"/>
              </a:spcAft>
              <a:buFontTx/>
              <a:buNone/>
              <a:defRPr/>
            </a:pPr>
            <a:r>
              <a:rPr lang="en-US" sz="1600" smtClean="0">
                <a:solidFill>
                  <a:srgbClr val="0000FF"/>
                </a:solidFill>
              </a:rPr>
              <a:t>ldc 10</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//invoke the &lt;init&gt; method.  The parameter and reference to object consumed</a:t>
            </a:r>
          </a:p>
          <a:p>
            <a:pPr marL="365760" indent="-256032" fontAlgn="auto">
              <a:lnSpc>
                <a:spcPct val="80000"/>
              </a:lnSpc>
              <a:spcAft>
                <a:spcPts val="0"/>
              </a:spcAft>
              <a:buFontTx/>
              <a:buNone/>
              <a:defRPr/>
            </a:pPr>
            <a:r>
              <a:rPr lang="en-US" sz="1600" smtClean="0">
                <a:solidFill>
                  <a:srgbClr val="0000FF"/>
                </a:solidFill>
              </a:rPr>
              <a:t>invokespecial    “java/lang/Integer”     ”&lt;init&gt;”        ”(I)V”</a:t>
            </a:r>
          </a:p>
          <a:p>
            <a:pPr marL="365760" indent="-256032" fontAlgn="auto">
              <a:lnSpc>
                <a:spcPct val="80000"/>
              </a:lnSpc>
              <a:spcAft>
                <a:spcPts val="0"/>
              </a:spcAft>
              <a:buFontTx/>
              <a:buNone/>
              <a:defRPr/>
            </a:pPr>
            <a:endParaRPr lang="en-US" sz="1600" smtClean="0">
              <a:solidFill>
                <a:srgbClr val="0000FF"/>
              </a:solidFill>
            </a:endParaRPr>
          </a:p>
          <a:p>
            <a:pPr marL="365760" indent="-256032" fontAlgn="auto">
              <a:lnSpc>
                <a:spcPct val="80000"/>
              </a:lnSpc>
              <a:spcAft>
                <a:spcPts val="0"/>
              </a:spcAft>
              <a:buFontTx/>
              <a:buNone/>
              <a:defRPr/>
            </a:pPr>
            <a:r>
              <a:rPr lang="en-US" sz="1600" smtClean="0"/>
              <a:t>//store the remaining reference to the object in the static variable ten</a:t>
            </a:r>
          </a:p>
          <a:p>
            <a:pPr marL="365760" indent="-256032" fontAlgn="auto">
              <a:lnSpc>
                <a:spcPct val="80000"/>
              </a:lnSpc>
              <a:spcAft>
                <a:spcPts val="0"/>
              </a:spcAft>
              <a:buFontTx/>
              <a:buNone/>
              <a:defRPr/>
            </a:pPr>
            <a:r>
              <a:rPr lang="en-US" sz="1600" smtClean="0">
                <a:solidFill>
                  <a:srgbClr val="0000FF"/>
                </a:solidFill>
              </a:rPr>
              <a:t>putstatic    “MyClass”     ”ten”      ”Ljava/lang/Integer;”</a:t>
            </a:r>
          </a:p>
          <a:p>
            <a:pPr marL="365760" indent="-256032" fontAlgn="auto">
              <a:lnSpc>
                <a:spcPct val="80000"/>
              </a:lnSpc>
              <a:spcAft>
                <a:spcPts val="0"/>
              </a:spcAft>
              <a:buFontTx/>
              <a:buNone/>
              <a:defRPr/>
            </a:pPr>
            <a:endParaRPr lang="en-US" sz="1600" smtClean="0">
              <a:solidFill>
                <a:srgbClr val="0000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idx="1"/>
          </p:nvPr>
        </p:nvSpPr>
        <p:spPr>
          <a:xfrm>
            <a:off x="457200" y="762000"/>
            <a:ext cx="8229600" cy="5791200"/>
          </a:xfrm>
        </p:spPr>
        <p:txBody>
          <a:bodyPr/>
          <a:lstStyle/>
          <a:p>
            <a:pPr eaLnBrk="1" hangingPunct="1"/>
            <a:r>
              <a:rPr lang="en-US" sz="2800" smtClean="0">
                <a:ea typeface="MS Mincho" pitchFamily="49" charset="-128"/>
              </a:rPr>
              <a:t>In-line expansion</a:t>
            </a:r>
          </a:p>
          <a:p>
            <a:pPr lvl="1" eaLnBrk="1" hangingPunct="1"/>
            <a:r>
              <a:rPr lang="en-US" sz="2400" smtClean="0">
                <a:ea typeface="MS Mincho" pitchFamily="49" charset="-128"/>
              </a:rPr>
              <a:t>expand subroutine in a </a:t>
            </a:r>
            <a:r>
              <a:rPr lang="en-US" sz="2400" smtClean="0">
                <a:solidFill>
                  <a:srgbClr val="FF0066"/>
                </a:solidFill>
                <a:ea typeface="MS Mincho" pitchFamily="49" charset="-128"/>
              </a:rPr>
              <a:t>semantically neutral</a:t>
            </a:r>
            <a:r>
              <a:rPr lang="en-US" sz="2400" smtClean="0">
                <a:ea typeface="MS Mincho" pitchFamily="49" charset="-128"/>
              </a:rPr>
              <a:t> way in-line at point of call</a:t>
            </a:r>
          </a:p>
          <a:p>
            <a:pPr lvl="1" eaLnBrk="1" hangingPunct="1"/>
            <a:r>
              <a:rPr lang="en-US" sz="2400" smtClean="0">
                <a:ea typeface="MS Mincho" pitchFamily="49" charset="-128"/>
              </a:rPr>
              <a:t>alternative to stack-based subroutines </a:t>
            </a:r>
          </a:p>
          <a:p>
            <a:pPr lvl="2" eaLnBrk="1" hangingPunct="1"/>
            <a:r>
              <a:rPr lang="en-US" sz="2000" smtClean="0">
                <a:ea typeface="MS Mincho" pitchFamily="49" charset="-128"/>
              </a:rPr>
              <a:t>avoids much overhead and allows the compiler to do more sophisticated optimizations across subroutine boundaries</a:t>
            </a:r>
          </a:p>
          <a:p>
            <a:pPr lvl="2" eaLnBrk="1" hangingPunct="1"/>
            <a:r>
              <a:rPr lang="en-US" sz="2000" smtClean="0">
                <a:ea typeface="MS Mincho" pitchFamily="49" charset="-128"/>
              </a:rPr>
              <a:t>but increases code size</a:t>
            </a:r>
          </a:p>
          <a:p>
            <a:pPr lvl="2" eaLnBrk="1" hangingPunct="1"/>
            <a:r>
              <a:rPr lang="en-US" sz="2000" smtClean="0">
                <a:ea typeface="MS Mincho" pitchFamily="49" charset="-128"/>
              </a:rPr>
              <a:t>allows modular programming style with lots of small routines without performance penalty</a:t>
            </a:r>
          </a:p>
          <a:p>
            <a:pPr lvl="1" eaLnBrk="1" hangingPunct="1"/>
            <a:r>
              <a:rPr lang="en-US" sz="2400" smtClean="0">
                <a:ea typeface="MS Mincho" pitchFamily="49" charset="-128"/>
              </a:rPr>
              <a:t>In some implementations, compiler chooses which to inline.  In some languages, programmer can hint to or direct compiler using inline keyword</a:t>
            </a:r>
          </a:p>
          <a:p>
            <a:pPr lvl="2" eaLnBrk="1" hangingPunct="1">
              <a:buFontTx/>
              <a:buNone/>
            </a:pPr>
            <a:endParaRPr lang="en-US" sz="2000" smtClean="0">
              <a:ea typeface="MS Mincho" pitchFamily="49" charset="-128"/>
            </a:endParaRPr>
          </a:p>
        </p:txBody>
      </p:sp>
      <p:sp>
        <p:nvSpPr>
          <p:cNvPr id="14338" name="Slide Number Placeholder 5"/>
          <p:cNvSpPr>
            <a:spLocks noGrp="1"/>
          </p:cNvSpPr>
          <p:nvPr>
            <p:ph type="sldNum" sz="quarter" idx="12"/>
          </p:nvPr>
        </p:nvSpPr>
        <p:spPr>
          <a:noFill/>
        </p:spPr>
        <p:txBody>
          <a:bodyPr/>
          <a:lstStyle/>
          <a:p>
            <a:fld id="{CA9F3D75-F211-4F69-9661-45748491D44A}" type="slidenum">
              <a:rPr lang="en-US" smtClean="0">
                <a:latin typeface="Arial" pitchFamily="34" charset="0"/>
              </a:rPr>
              <a:pPr/>
              <a:t>32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304800"/>
            <a:ext cx="8229600" cy="5821363"/>
          </a:xfrm>
        </p:spPr>
        <p:txBody>
          <a:bodyPr/>
          <a:lstStyle/>
          <a:p>
            <a:pPr eaLnBrk="1" hangingPunct="1">
              <a:lnSpc>
                <a:spcPct val="105000"/>
              </a:lnSpc>
            </a:pPr>
            <a:r>
              <a:rPr lang="en-US" sz="2800" smtClean="0"/>
              <a:t>C</a:t>
            </a:r>
          </a:p>
          <a:p>
            <a:pPr eaLnBrk="1" hangingPunct="1">
              <a:lnSpc>
                <a:spcPct val="105000"/>
              </a:lnSpc>
            </a:pPr>
            <a:endParaRPr lang="en-US" sz="2800" smtClean="0"/>
          </a:p>
          <a:p>
            <a:pPr lvl="1" eaLnBrk="1" hangingPunct="1">
              <a:lnSpc>
                <a:spcPct val="105000"/>
              </a:lnSpc>
              <a:buFontTx/>
              <a:buNone/>
            </a:pPr>
            <a:r>
              <a:rPr lang="en-US" sz="2400" smtClean="0">
                <a:solidFill>
                  <a:srgbClr val="FF0066"/>
                </a:solidFill>
              </a:rPr>
              <a:t>inline</a:t>
            </a:r>
            <a:r>
              <a:rPr lang="en-US" sz="2400" smtClean="0"/>
              <a:t> int max(int a, int b){return a&gt;b?a:b;}</a:t>
            </a:r>
          </a:p>
          <a:p>
            <a:pPr eaLnBrk="1" hangingPunct="1">
              <a:lnSpc>
                <a:spcPct val="105000"/>
              </a:lnSpc>
            </a:pPr>
            <a:endParaRPr lang="en-US" sz="2800" smtClean="0"/>
          </a:p>
          <a:p>
            <a:pPr eaLnBrk="1" hangingPunct="1">
              <a:lnSpc>
                <a:spcPct val="105000"/>
              </a:lnSpc>
            </a:pPr>
            <a:r>
              <a:rPr lang="en-US" sz="2800" smtClean="0"/>
              <a:t>Ada</a:t>
            </a:r>
          </a:p>
          <a:p>
            <a:pPr eaLnBrk="1" hangingPunct="1">
              <a:lnSpc>
                <a:spcPct val="105000"/>
              </a:lnSpc>
            </a:pPr>
            <a:endParaRPr lang="en-US" sz="2800" smtClean="0"/>
          </a:p>
          <a:p>
            <a:pPr lvl="1" eaLnBrk="1" hangingPunct="1">
              <a:lnSpc>
                <a:spcPct val="105000"/>
              </a:lnSpc>
              <a:buFontTx/>
              <a:buNone/>
            </a:pPr>
            <a:r>
              <a:rPr lang="en-US" sz="2400" smtClean="0"/>
              <a:t>function max(a,b: integer) return integer is</a:t>
            </a:r>
          </a:p>
          <a:p>
            <a:pPr lvl="1" eaLnBrk="1" hangingPunct="1">
              <a:lnSpc>
                <a:spcPct val="105000"/>
              </a:lnSpc>
              <a:buFontTx/>
              <a:buNone/>
            </a:pPr>
            <a:r>
              <a:rPr lang="en-US" sz="2400" smtClean="0"/>
              <a:t>begin </a:t>
            </a:r>
          </a:p>
          <a:p>
            <a:pPr lvl="1" eaLnBrk="1" hangingPunct="1">
              <a:lnSpc>
                <a:spcPct val="105000"/>
              </a:lnSpc>
              <a:buFontTx/>
              <a:buNone/>
            </a:pPr>
            <a:r>
              <a:rPr lang="en-US" sz="2400" smtClean="0"/>
              <a:t>	if a&gt;b then return a; else return b end if;</a:t>
            </a:r>
          </a:p>
          <a:p>
            <a:pPr lvl="1" eaLnBrk="1" hangingPunct="1">
              <a:lnSpc>
                <a:spcPct val="105000"/>
              </a:lnSpc>
              <a:buFontTx/>
              <a:buNone/>
            </a:pPr>
            <a:r>
              <a:rPr lang="en-US" sz="2400" smtClean="0"/>
              <a:t>end max;</a:t>
            </a:r>
          </a:p>
          <a:p>
            <a:pPr lvl="1" eaLnBrk="1" hangingPunct="1">
              <a:lnSpc>
                <a:spcPct val="105000"/>
              </a:lnSpc>
              <a:buFontTx/>
              <a:buNone/>
            </a:pPr>
            <a:r>
              <a:rPr lang="en-US" sz="2400" smtClean="0">
                <a:solidFill>
                  <a:srgbClr val="FF0066"/>
                </a:solidFill>
              </a:rPr>
              <a:t>pragma inline(max);</a:t>
            </a:r>
          </a:p>
        </p:txBody>
      </p:sp>
      <p:sp>
        <p:nvSpPr>
          <p:cNvPr id="15362" name="Slide Number Placeholder 5"/>
          <p:cNvSpPr>
            <a:spLocks noGrp="1"/>
          </p:cNvSpPr>
          <p:nvPr>
            <p:ph type="sldNum" sz="quarter" idx="12"/>
          </p:nvPr>
        </p:nvSpPr>
        <p:spPr>
          <a:noFill/>
        </p:spPr>
        <p:txBody>
          <a:bodyPr/>
          <a:lstStyle/>
          <a:p>
            <a:fld id="{CDE2CADA-B113-4B06-97C5-DE879D74802F}" type="slidenum">
              <a:rPr lang="en-US" smtClean="0">
                <a:latin typeface="Arial" pitchFamily="34" charset="0"/>
              </a:rPr>
              <a:pPr/>
              <a:t>33</a:t>
            </a:fld>
            <a:endParaRPr lang="en-US" smtClean="0">
              <a:latin typeface="Arial" pitchFamily="34" charset="0"/>
            </a:endParaRPr>
          </a:p>
        </p:txBody>
      </p:sp>
      <p:sp>
        <p:nvSpPr>
          <p:cNvPr id="15364" name="AutoShape 4"/>
          <p:cNvSpPr>
            <a:spLocks noChangeArrowheads="1"/>
          </p:cNvSpPr>
          <p:nvPr/>
        </p:nvSpPr>
        <p:spPr bwMode="auto">
          <a:xfrm>
            <a:off x="5562600" y="4953000"/>
            <a:ext cx="3581400" cy="2514600"/>
          </a:xfrm>
          <a:prstGeom prst="irregularSeal2">
            <a:avLst/>
          </a:prstGeom>
          <a:solidFill>
            <a:schemeClr val="accent1"/>
          </a:solidFill>
          <a:ln w="9525">
            <a:solidFill>
              <a:schemeClr val="tx1"/>
            </a:solidFill>
            <a:miter lim="800000"/>
            <a:headEnd/>
            <a:tailEnd/>
          </a:ln>
        </p:spPr>
        <p:txBody>
          <a:bodyPr wrap="none" anchor="ctr"/>
          <a:lstStyle/>
          <a:p>
            <a:pPr algn="ctr"/>
            <a:r>
              <a:rPr lang="en-US" sz="2400"/>
              <a:t>pragmas are hints</a:t>
            </a:r>
          </a:p>
          <a:p>
            <a:pPr algn="ctr"/>
            <a:r>
              <a:rPr lang="en-US" sz="2400"/>
              <a:t>to compiler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457200" y="1600200"/>
            <a:ext cx="8229600" cy="5029200"/>
          </a:xfrm>
        </p:spPr>
        <p:txBody>
          <a:bodyPr/>
          <a:lstStyle/>
          <a:p>
            <a:pPr eaLnBrk="1" hangingPunct="1">
              <a:lnSpc>
                <a:spcPct val="100000"/>
              </a:lnSpc>
            </a:pPr>
            <a:r>
              <a:rPr lang="en-US" sz="2800" smtClean="0"/>
              <a:t>Relationship between actual and formal parameters</a:t>
            </a:r>
          </a:p>
          <a:p>
            <a:pPr eaLnBrk="1" hangingPunct="1">
              <a:lnSpc>
                <a:spcPct val="100000"/>
              </a:lnSpc>
            </a:pPr>
            <a:r>
              <a:rPr lang="en-US" sz="2800" smtClean="0"/>
              <a:t>Some languages have single set of rules that apply to all parameters (C, Fortran, ML, Lisp)</a:t>
            </a:r>
          </a:p>
          <a:p>
            <a:pPr eaLnBrk="1" hangingPunct="1">
              <a:lnSpc>
                <a:spcPct val="100000"/>
              </a:lnSpc>
            </a:pPr>
            <a:r>
              <a:rPr lang="en-US" sz="2800" smtClean="0"/>
              <a:t>Other define multiple sets of rules corresponding to different “modes” (Pascal, Modula, Ada</a:t>
            </a:r>
            <a:r>
              <a:rPr lang="en-US" smtClean="0"/>
              <a:t>)</a:t>
            </a:r>
          </a:p>
          <a:p>
            <a:pPr eaLnBrk="1" hangingPunct="1">
              <a:lnSpc>
                <a:spcPct val="100000"/>
              </a:lnSpc>
            </a:pPr>
            <a:endParaRPr lang="en-US" smtClean="0"/>
          </a:p>
          <a:p>
            <a:pPr lvl="1" eaLnBrk="1" hangingPunct="1">
              <a:lnSpc>
                <a:spcPct val="100000"/>
              </a:lnSpc>
            </a:pPr>
            <a:r>
              <a:rPr lang="en-US" smtClean="0"/>
              <a:t>f(x)   pass value of x, or pass x’s address?</a:t>
            </a:r>
          </a:p>
        </p:txBody>
      </p:sp>
      <p:sp>
        <p:nvSpPr>
          <p:cNvPr id="16386" name="Slide Number Placeholder 5"/>
          <p:cNvSpPr>
            <a:spLocks noGrp="1"/>
          </p:cNvSpPr>
          <p:nvPr>
            <p:ph type="sldNum" sz="quarter" idx="12"/>
          </p:nvPr>
        </p:nvSpPr>
        <p:spPr>
          <a:noFill/>
        </p:spPr>
        <p:txBody>
          <a:bodyPr/>
          <a:lstStyle/>
          <a:p>
            <a:fld id="{C792D5EC-AEFF-46A4-8B13-13DD158F80D0}" type="slidenum">
              <a:rPr lang="en-US" smtClean="0">
                <a:latin typeface="Arial" pitchFamily="34" charset="0"/>
              </a:rPr>
              <a:pPr/>
              <a:t>34</a:t>
            </a:fld>
            <a:endParaRPr lang="en-US" smtClean="0">
              <a:latin typeface="Arial" pitchFamily="34" charset="0"/>
            </a:endParaRPr>
          </a:p>
        </p:txBody>
      </p:sp>
      <p:sp>
        <p:nvSpPr>
          <p:cNvPr id="16387" name="Rectangle 2"/>
          <p:cNvSpPr>
            <a:spLocks noGrp="1" noChangeArrowheads="1"/>
          </p:cNvSpPr>
          <p:nvPr>
            <p:ph type="title"/>
          </p:nvPr>
        </p:nvSpPr>
        <p:spPr/>
        <p:txBody>
          <a:bodyPr/>
          <a:lstStyle/>
          <a:p>
            <a:pPr eaLnBrk="1" hangingPunct="1"/>
            <a:r>
              <a:rPr lang="en-US" smtClean="0"/>
              <a:t>Parameter passing</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609600"/>
            <a:ext cx="8229600" cy="5516563"/>
          </a:xfrm>
        </p:spPr>
        <p:txBody>
          <a:bodyPr/>
          <a:lstStyle/>
          <a:p>
            <a:pPr eaLnBrk="1" hangingPunct="1">
              <a:lnSpc>
                <a:spcPct val="90000"/>
              </a:lnSpc>
            </a:pPr>
            <a:r>
              <a:rPr lang="en-US" smtClean="0">
                <a:solidFill>
                  <a:srgbClr val="0066FF"/>
                </a:solidFill>
              </a:rPr>
              <a:t>By value</a:t>
            </a:r>
          </a:p>
          <a:p>
            <a:pPr lvl="1" eaLnBrk="1" hangingPunct="1">
              <a:lnSpc>
                <a:spcPct val="90000"/>
              </a:lnSpc>
            </a:pPr>
            <a:r>
              <a:rPr lang="en-US" sz="2400" smtClean="0">
                <a:solidFill>
                  <a:srgbClr val="0066FF"/>
                </a:solidFill>
              </a:rPr>
              <a:t>Each actual parameter is assigned (copied) into the corresponding formal parameter when a subroutine is called.  </a:t>
            </a:r>
          </a:p>
          <a:p>
            <a:pPr lvl="1" eaLnBrk="1" hangingPunct="1">
              <a:lnSpc>
                <a:spcPct val="90000"/>
              </a:lnSpc>
            </a:pPr>
            <a:r>
              <a:rPr lang="en-US" sz="2400" smtClean="0"/>
              <a:t>From then on, the actual and formal parameters  are independent. </a:t>
            </a:r>
          </a:p>
          <a:p>
            <a:pPr lvl="1" eaLnBrk="1" hangingPunct="1">
              <a:lnSpc>
                <a:spcPct val="90000"/>
              </a:lnSpc>
            </a:pPr>
            <a:r>
              <a:rPr lang="en-US" sz="2400" smtClean="0"/>
              <a:t>Related to applicative order in the lambda calculus)</a:t>
            </a:r>
          </a:p>
          <a:p>
            <a:pPr lvl="1" eaLnBrk="1" hangingPunct="1">
              <a:lnSpc>
                <a:spcPct val="90000"/>
              </a:lnSpc>
            </a:pPr>
            <a:endParaRPr lang="en-US" sz="2400" smtClean="0"/>
          </a:p>
          <a:p>
            <a:pPr lvl="1" eaLnBrk="1" hangingPunct="1">
              <a:lnSpc>
                <a:spcPct val="90000"/>
              </a:lnSpc>
            </a:pPr>
            <a:r>
              <a:rPr lang="en-US" sz="2400" smtClean="0"/>
              <a:t>Default choice in Pascal, always in C (but recall that arrays are pointers), primitive types in Java.</a:t>
            </a:r>
          </a:p>
        </p:txBody>
      </p:sp>
      <p:sp>
        <p:nvSpPr>
          <p:cNvPr id="17410" name="Slide Number Placeholder 5"/>
          <p:cNvSpPr>
            <a:spLocks noGrp="1"/>
          </p:cNvSpPr>
          <p:nvPr>
            <p:ph type="sldNum" sz="quarter" idx="12"/>
          </p:nvPr>
        </p:nvSpPr>
        <p:spPr>
          <a:noFill/>
        </p:spPr>
        <p:txBody>
          <a:bodyPr/>
          <a:lstStyle/>
          <a:p>
            <a:fld id="{1124B077-F649-44A5-BA22-141381899A01}" type="slidenum">
              <a:rPr lang="en-US" smtClean="0">
                <a:latin typeface="Arial" pitchFamily="34" charset="0"/>
              </a:rPr>
              <a:pPr/>
              <a:t>35</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381000"/>
            <a:ext cx="8229600" cy="5745163"/>
          </a:xfrm>
        </p:spPr>
        <p:txBody>
          <a:bodyPr/>
          <a:lstStyle/>
          <a:p>
            <a:pPr eaLnBrk="1" hangingPunct="1">
              <a:lnSpc>
                <a:spcPct val="95000"/>
              </a:lnSpc>
            </a:pPr>
            <a:r>
              <a:rPr lang="en-US" smtClean="0">
                <a:solidFill>
                  <a:srgbClr val="0066FF"/>
                </a:solidFill>
              </a:rPr>
              <a:t>By reference</a:t>
            </a:r>
          </a:p>
          <a:p>
            <a:pPr lvl="1" eaLnBrk="1" hangingPunct="1">
              <a:lnSpc>
                <a:spcPct val="95000"/>
              </a:lnSpc>
            </a:pPr>
            <a:r>
              <a:rPr lang="en-US" sz="2400" smtClean="0">
                <a:solidFill>
                  <a:srgbClr val="0066FF"/>
                </a:solidFill>
              </a:rPr>
              <a:t>Each formal parameter is an alias for the corresponding actual parameter.  </a:t>
            </a:r>
          </a:p>
          <a:p>
            <a:pPr lvl="1" eaLnBrk="1" hangingPunct="1">
              <a:lnSpc>
                <a:spcPct val="95000"/>
              </a:lnSpc>
            </a:pPr>
            <a:r>
              <a:rPr lang="en-US" sz="2400" smtClean="0"/>
              <a:t>The two refer to the same object, and changes made through one are visible to the other.    </a:t>
            </a:r>
          </a:p>
          <a:p>
            <a:pPr lvl="1" eaLnBrk="1" hangingPunct="1">
              <a:lnSpc>
                <a:spcPct val="95000"/>
              </a:lnSpc>
            </a:pPr>
            <a:r>
              <a:rPr lang="en-US" sz="2400" smtClean="0"/>
              <a:t>Usually the parameter passed must be an l-value, not an expression.</a:t>
            </a:r>
          </a:p>
          <a:p>
            <a:pPr lvl="2" eaLnBrk="1" hangingPunct="1">
              <a:lnSpc>
                <a:spcPct val="95000"/>
              </a:lnSpc>
            </a:pPr>
            <a:r>
              <a:rPr lang="en-US" sz="2000" smtClean="0"/>
              <a:t>Fortran allows expressions by creating a temporary variable to hold the value and passing that variable by reference</a:t>
            </a:r>
          </a:p>
          <a:p>
            <a:pPr lvl="1" eaLnBrk="1" hangingPunct="1">
              <a:lnSpc>
                <a:spcPct val="95000"/>
              </a:lnSpc>
            </a:pPr>
            <a:r>
              <a:rPr lang="en-US" sz="2400" smtClean="0"/>
              <a:t>Avoids copying and allows procedures to make side effects.  </a:t>
            </a:r>
          </a:p>
          <a:p>
            <a:pPr lvl="2" eaLnBrk="1" hangingPunct="1">
              <a:lnSpc>
                <a:spcPct val="95000"/>
              </a:lnSpc>
            </a:pPr>
            <a:r>
              <a:rPr lang="en-US" sz="2000" smtClean="0"/>
              <a:t>Aliases introduce the possibility of errors</a:t>
            </a:r>
          </a:p>
          <a:p>
            <a:pPr lvl="1" eaLnBrk="1" hangingPunct="1">
              <a:lnSpc>
                <a:spcPct val="95000"/>
              </a:lnSpc>
            </a:pPr>
            <a:r>
              <a:rPr lang="en-US" sz="2400" smtClean="0"/>
              <a:t>An options in Pascal (use VAR keyword).  All parameters passed by reference in Fortran.</a:t>
            </a:r>
          </a:p>
        </p:txBody>
      </p:sp>
      <p:sp>
        <p:nvSpPr>
          <p:cNvPr id="18434" name="Slide Number Placeholder 5"/>
          <p:cNvSpPr>
            <a:spLocks noGrp="1"/>
          </p:cNvSpPr>
          <p:nvPr>
            <p:ph type="sldNum" sz="quarter" idx="12"/>
          </p:nvPr>
        </p:nvSpPr>
        <p:spPr>
          <a:noFill/>
        </p:spPr>
        <p:txBody>
          <a:bodyPr/>
          <a:lstStyle/>
          <a:p>
            <a:fld id="{E6D51543-E5C6-4260-9A24-390E9927E5CC}" type="slidenum">
              <a:rPr lang="en-US" smtClean="0">
                <a:latin typeface="Arial" pitchFamily="34" charset="0"/>
              </a:rPr>
              <a:pPr/>
              <a:t>36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457200"/>
            <a:ext cx="8229600" cy="5668963"/>
          </a:xfrm>
        </p:spPr>
        <p:txBody>
          <a:bodyPr/>
          <a:lstStyle/>
          <a:p>
            <a:pPr eaLnBrk="1" hangingPunct="1">
              <a:lnSpc>
                <a:spcPct val="90000"/>
              </a:lnSpc>
            </a:pPr>
            <a:r>
              <a:rPr lang="en-US" sz="2800" smtClean="0">
                <a:solidFill>
                  <a:srgbClr val="0066FF"/>
                </a:solidFill>
              </a:rPr>
              <a:t>Read only</a:t>
            </a:r>
            <a:r>
              <a:rPr lang="en-US" sz="2400" smtClean="0"/>
              <a:t> </a:t>
            </a:r>
          </a:p>
          <a:p>
            <a:pPr lvl="1" eaLnBrk="1" hangingPunct="1">
              <a:lnSpc>
                <a:spcPct val="90000"/>
              </a:lnSpc>
            </a:pPr>
            <a:r>
              <a:rPr lang="en-US" sz="2400" smtClean="0"/>
              <a:t>Pass by value requires copying, thus programmers would tend to use call by reference for large arguments even when call-by-value would be semantically more appropriate</a:t>
            </a:r>
          </a:p>
          <a:p>
            <a:pPr lvl="1" eaLnBrk="1" hangingPunct="1">
              <a:lnSpc>
                <a:spcPct val="90000"/>
              </a:lnSpc>
            </a:pPr>
            <a:r>
              <a:rPr lang="en-US" sz="2400" smtClean="0"/>
              <a:t>Some languages offer parameters are an attempt to get the efficiency of pass by reference with the safety (lack of side effects) of pass by value</a:t>
            </a:r>
          </a:p>
          <a:p>
            <a:pPr lvl="1" eaLnBrk="1" hangingPunct="1">
              <a:lnSpc>
                <a:spcPct val="90000"/>
              </a:lnSpc>
            </a:pPr>
            <a:r>
              <a:rPr lang="en-US" sz="2400" smtClean="0"/>
              <a:t>Example: Modula-3.  </a:t>
            </a:r>
          </a:p>
          <a:p>
            <a:pPr lvl="2" eaLnBrk="1" hangingPunct="1">
              <a:lnSpc>
                <a:spcPct val="90000"/>
              </a:lnSpc>
            </a:pPr>
            <a:r>
              <a:rPr lang="en-US" sz="2000" smtClean="0"/>
              <a:t>The compiler prevents a read only parameter from appearing on left side of an assignment or passing it by reference to another subroutine.</a:t>
            </a:r>
          </a:p>
          <a:p>
            <a:pPr lvl="1" eaLnBrk="1" hangingPunct="1">
              <a:lnSpc>
                <a:spcPct val="90000"/>
              </a:lnSpc>
            </a:pPr>
            <a:r>
              <a:rPr lang="en-US" sz="2400" smtClean="0"/>
              <a:t>Example: C</a:t>
            </a:r>
          </a:p>
          <a:p>
            <a:pPr lvl="2" eaLnBrk="1" hangingPunct="1">
              <a:lnSpc>
                <a:spcPct val="90000"/>
              </a:lnSpc>
            </a:pPr>
            <a:r>
              <a:rPr lang="en-US" sz="2000" smtClean="0"/>
              <a:t>void append_to_log(const huge_record *r){…</a:t>
            </a:r>
          </a:p>
          <a:p>
            <a:pPr lvl="2" eaLnBrk="1" hangingPunct="1">
              <a:lnSpc>
                <a:spcPct val="90000"/>
              </a:lnSpc>
            </a:pPr>
            <a:r>
              <a:rPr lang="en-US" sz="2000" smtClean="0"/>
              <a:t>append_to_log(&amp;my_record);</a:t>
            </a:r>
          </a:p>
          <a:p>
            <a:pPr lvl="1" eaLnBrk="1" hangingPunct="1">
              <a:lnSpc>
                <a:spcPct val="90000"/>
              </a:lnSpc>
            </a:pPr>
            <a:endParaRPr lang="en-US" sz="2400" smtClean="0"/>
          </a:p>
        </p:txBody>
      </p:sp>
      <p:sp>
        <p:nvSpPr>
          <p:cNvPr id="19458" name="Slide Number Placeholder 5"/>
          <p:cNvSpPr>
            <a:spLocks noGrp="1"/>
          </p:cNvSpPr>
          <p:nvPr>
            <p:ph type="sldNum" sz="quarter" idx="12"/>
          </p:nvPr>
        </p:nvSpPr>
        <p:spPr>
          <a:noFill/>
        </p:spPr>
        <p:txBody>
          <a:bodyPr/>
          <a:lstStyle/>
          <a:p>
            <a:fld id="{04BE8589-334D-4F86-A803-567F9D8A9320}" type="slidenum">
              <a:rPr lang="en-US" smtClean="0">
                <a:latin typeface="Arial" pitchFamily="34" charset="0"/>
              </a:rPr>
              <a:pPr/>
              <a:t>37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533400"/>
            <a:ext cx="8229600" cy="5592763"/>
          </a:xfrm>
        </p:spPr>
        <p:txBody>
          <a:bodyPr/>
          <a:lstStyle/>
          <a:p>
            <a:pPr eaLnBrk="1" hangingPunct="1">
              <a:lnSpc>
                <a:spcPct val="90000"/>
              </a:lnSpc>
            </a:pPr>
            <a:r>
              <a:rPr lang="en-US" sz="2800" smtClean="0">
                <a:solidFill>
                  <a:srgbClr val="0066FF"/>
                </a:solidFill>
              </a:rPr>
              <a:t>By sharing</a:t>
            </a:r>
          </a:p>
          <a:p>
            <a:pPr lvl="1" eaLnBrk="1" hangingPunct="1">
              <a:lnSpc>
                <a:spcPct val="90000"/>
              </a:lnSpc>
            </a:pPr>
            <a:r>
              <a:rPr lang="en-US" sz="2400" smtClean="0"/>
              <a:t>call by reference in a situation where the variable is already a reference to the object</a:t>
            </a:r>
          </a:p>
          <a:p>
            <a:pPr lvl="1" eaLnBrk="1" hangingPunct="1">
              <a:lnSpc>
                <a:spcPct val="90000"/>
              </a:lnSpc>
            </a:pPr>
            <a:r>
              <a:rPr lang="en-US" sz="2400" smtClean="0"/>
              <a:t>Usually implemented by passing address.</a:t>
            </a:r>
          </a:p>
          <a:p>
            <a:pPr lvl="2" eaLnBrk="1" hangingPunct="1">
              <a:lnSpc>
                <a:spcPct val="90000"/>
              </a:lnSpc>
            </a:pPr>
            <a:r>
              <a:rPr lang="en-US" sz="2000" smtClean="0"/>
              <a:t>May be implemented by passing value for small immutable objects such as numbers, characters</a:t>
            </a:r>
          </a:p>
          <a:p>
            <a:pPr lvl="1" eaLnBrk="1" hangingPunct="1">
              <a:lnSpc>
                <a:spcPct val="90000"/>
              </a:lnSpc>
            </a:pPr>
            <a:r>
              <a:rPr lang="en-US" sz="2400" smtClean="0"/>
              <a:t>Example:  java objects, languages which use a reference model of variables (ML, Smalltalk, Lisp. Clu)</a:t>
            </a:r>
          </a:p>
          <a:p>
            <a:pPr eaLnBrk="1" hangingPunct="1">
              <a:lnSpc>
                <a:spcPct val="90000"/>
              </a:lnSpc>
            </a:pPr>
            <a:r>
              <a:rPr lang="en-US" sz="2800" smtClean="0">
                <a:solidFill>
                  <a:srgbClr val="0066FF"/>
                </a:solidFill>
              </a:rPr>
              <a:t>By value/result</a:t>
            </a:r>
          </a:p>
          <a:p>
            <a:pPr lvl="1" eaLnBrk="1" hangingPunct="1">
              <a:lnSpc>
                <a:spcPct val="90000"/>
              </a:lnSpc>
            </a:pPr>
            <a:r>
              <a:rPr lang="en-US" sz="2400" smtClean="0"/>
              <a:t>the actual parameter assigned into the formal parameter when the subroutine is called</a:t>
            </a:r>
          </a:p>
          <a:p>
            <a:pPr lvl="1" eaLnBrk="1" hangingPunct="1">
              <a:lnSpc>
                <a:spcPct val="90000"/>
              </a:lnSpc>
            </a:pPr>
            <a:r>
              <a:rPr lang="en-US" sz="2400" smtClean="0"/>
              <a:t>the value of formal parameter is copied back into the actual parameter when subroutine exits.</a:t>
            </a:r>
          </a:p>
        </p:txBody>
      </p:sp>
      <p:sp>
        <p:nvSpPr>
          <p:cNvPr id="20482" name="Slide Number Placeholder 5"/>
          <p:cNvSpPr>
            <a:spLocks noGrp="1"/>
          </p:cNvSpPr>
          <p:nvPr>
            <p:ph type="sldNum" sz="quarter" idx="12"/>
          </p:nvPr>
        </p:nvSpPr>
        <p:spPr>
          <a:noFill/>
        </p:spPr>
        <p:txBody>
          <a:bodyPr/>
          <a:lstStyle/>
          <a:p>
            <a:fld id="{F432B80D-1E7F-4AB3-A226-379A2DEF969B}" type="slidenum">
              <a:rPr lang="en-US" smtClean="0">
                <a:latin typeface="Arial" pitchFamily="34" charset="0"/>
              </a:rPr>
              <a:pPr/>
              <a:t>38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304800"/>
            <a:ext cx="8229600" cy="5821363"/>
          </a:xfrm>
        </p:spPr>
        <p:txBody>
          <a:bodyPr/>
          <a:lstStyle/>
          <a:p>
            <a:pPr eaLnBrk="1" hangingPunct="1"/>
            <a:r>
              <a:rPr lang="en-US" smtClean="0"/>
              <a:t>Ada</a:t>
            </a:r>
          </a:p>
          <a:p>
            <a:pPr lvl="1" eaLnBrk="1" hangingPunct="1"/>
            <a:r>
              <a:rPr lang="en-US" smtClean="0"/>
              <a:t>three modes </a:t>
            </a:r>
            <a:r>
              <a:rPr lang="en-US" smtClean="0">
                <a:solidFill>
                  <a:srgbClr val="0066FF"/>
                </a:solidFill>
              </a:rPr>
              <a:t>in</a:t>
            </a:r>
            <a:r>
              <a:rPr lang="en-US" smtClean="0"/>
              <a:t>, </a:t>
            </a:r>
            <a:r>
              <a:rPr lang="en-US" smtClean="0">
                <a:solidFill>
                  <a:srgbClr val="0066FF"/>
                </a:solidFill>
              </a:rPr>
              <a:t>out</a:t>
            </a:r>
            <a:r>
              <a:rPr lang="en-US" smtClean="0"/>
              <a:t>, and </a:t>
            </a:r>
            <a:r>
              <a:rPr lang="en-US" smtClean="0">
                <a:solidFill>
                  <a:srgbClr val="0066FF"/>
                </a:solidFill>
              </a:rPr>
              <a:t>in out</a:t>
            </a:r>
          </a:p>
          <a:p>
            <a:pPr lvl="2" eaLnBrk="1" hangingPunct="1"/>
            <a:r>
              <a:rPr lang="en-US" smtClean="0"/>
              <a:t>in:</a:t>
            </a:r>
            <a:r>
              <a:rPr lang="en-US" smtClean="0">
                <a:solidFill>
                  <a:srgbClr val="0066FF"/>
                </a:solidFill>
              </a:rPr>
              <a:t>  </a:t>
            </a:r>
          </a:p>
          <a:p>
            <a:pPr lvl="3" eaLnBrk="1" hangingPunct="1"/>
            <a:r>
              <a:rPr lang="en-US" smtClean="0"/>
              <a:t>pass information from caller to callee</a:t>
            </a:r>
          </a:p>
          <a:p>
            <a:pPr lvl="3" eaLnBrk="1" hangingPunct="1"/>
            <a:r>
              <a:rPr lang="en-US" smtClean="0"/>
              <a:t>can be read by callee but not written</a:t>
            </a:r>
          </a:p>
          <a:p>
            <a:pPr lvl="2" eaLnBrk="1" hangingPunct="1"/>
            <a:r>
              <a:rPr lang="en-US" smtClean="0"/>
              <a:t>out:  </a:t>
            </a:r>
          </a:p>
          <a:p>
            <a:pPr lvl="3" eaLnBrk="1" hangingPunct="1"/>
            <a:r>
              <a:rPr lang="en-US" smtClean="0"/>
              <a:t>pass information from callee to caller</a:t>
            </a:r>
          </a:p>
          <a:p>
            <a:pPr lvl="3" eaLnBrk="1" hangingPunct="1"/>
            <a:r>
              <a:rPr lang="en-US" smtClean="0"/>
              <a:t>can be read and written by callee, but begin uninitialized</a:t>
            </a:r>
          </a:p>
          <a:p>
            <a:pPr lvl="2" eaLnBrk="1" hangingPunct="1"/>
            <a:r>
              <a:rPr lang="en-US" smtClean="0"/>
              <a:t>in out:</a:t>
            </a:r>
          </a:p>
          <a:p>
            <a:pPr lvl="3" eaLnBrk="1" hangingPunct="1"/>
            <a:r>
              <a:rPr lang="en-US" smtClean="0"/>
              <a:t>pass information in both directions</a:t>
            </a:r>
          </a:p>
        </p:txBody>
      </p:sp>
      <p:sp>
        <p:nvSpPr>
          <p:cNvPr id="21506" name="Slide Number Placeholder 5"/>
          <p:cNvSpPr>
            <a:spLocks noGrp="1"/>
          </p:cNvSpPr>
          <p:nvPr>
            <p:ph type="sldNum" sz="quarter" idx="12"/>
          </p:nvPr>
        </p:nvSpPr>
        <p:spPr>
          <a:noFill/>
        </p:spPr>
        <p:txBody>
          <a:bodyPr/>
          <a:lstStyle/>
          <a:p>
            <a:fld id="{6A6D5CD2-BD23-4178-90A9-314AA7C862CC}" type="slidenum">
              <a:rPr lang="en-US" smtClean="0">
                <a:latin typeface="Arial" pitchFamily="34" charset="0"/>
              </a:rPr>
              <a:pPr/>
              <a:t>39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57200" y="533400"/>
            <a:ext cx="8229600" cy="5592763"/>
          </a:xfrm>
        </p:spPr>
        <p:txBody>
          <a:bodyPr>
            <a:normAutofit fontScale="92500"/>
          </a:bodyPr>
          <a:lstStyle/>
          <a:p>
            <a:pPr eaLnBrk="1" hangingPunct="1">
              <a:lnSpc>
                <a:spcPct val="110000"/>
              </a:lnSpc>
            </a:pPr>
            <a:r>
              <a:rPr lang="en-US" sz="2800" smtClean="0">
                <a:ea typeface="MS Mincho" pitchFamily="49" charset="-128"/>
              </a:rPr>
              <a:t>Review of Allocation strategies</a:t>
            </a:r>
          </a:p>
          <a:p>
            <a:pPr lvl="1" eaLnBrk="1" hangingPunct="1">
              <a:lnSpc>
                <a:spcPct val="110000"/>
              </a:lnSpc>
            </a:pPr>
            <a:r>
              <a:rPr lang="en-US" sz="2400" smtClean="0">
                <a:ea typeface="MS Mincho" pitchFamily="49" charset="-128"/>
              </a:rPr>
              <a:t>Static</a:t>
            </a:r>
          </a:p>
          <a:p>
            <a:pPr lvl="2" eaLnBrk="1" hangingPunct="1">
              <a:lnSpc>
                <a:spcPct val="110000"/>
              </a:lnSpc>
            </a:pPr>
            <a:r>
              <a:rPr lang="en-US" sz="2000" smtClean="0">
                <a:ea typeface="MS Mincho" pitchFamily="49" charset="-128"/>
              </a:rPr>
              <a:t>Code</a:t>
            </a:r>
          </a:p>
          <a:p>
            <a:pPr lvl="2" eaLnBrk="1" hangingPunct="1">
              <a:lnSpc>
                <a:spcPct val="110000"/>
              </a:lnSpc>
            </a:pPr>
            <a:r>
              <a:rPr lang="en-US" sz="2000" smtClean="0">
                <a:ea typeface="MS Mincho" pitchFamily="49" charset="-128"/>
              </a:rPr>
              <a:t>Globals</a:t>
            </a:r>
          </a:p>
          <a:p>
            <a:pPr lvl="2" eaLnBrk="1" hangingPunct="1">
              <a:lnSpc>
                <a:spcPct val="110000"/>
              </a:lnSpc>
            </a:pPr>
            <a:r>
              <a:rPr lang="en-US" sz="2000" i="1" smtClean="0">
                <a:ea typeface="MS Mincho" pitchFamily="49" charset="-128"/>
              </a:rPr>
              <a:t>Own</a:t>
            </a:r>
            <a:r>
              <a:rPr lang="en-US" sz="2000" smtClean="0">
                <a:ea typeface="MS Mincho" pitchFamily="49" charset="-128"/>
              </a:rPr>
              <a:t> variables</a:t>
            </a:r>
          </a:p>
          <a:p>
            <a:pPr lvl="2" eaLnBrk="1" hangingPunct="1">
              <a:lnSpc>
                <a:spcPct val="110000"/>
              </a:lnSpc>
            </a:pPr>
            <a:r>
              <a:rPr lang="en-US" sz="2000" smtClean="0">
                <a:ea typeface="MS Mincho" pitchFamily="49" charset="-128"/>
              </a:rPr>
              <a:t>Explicit constants (including strings, sets, other aggregates)</a:t>
            </a:r>
          </a:p>
          <a:p>
            <a:pPr lvl="2" eaLnBrk="1" hangingPunct="1">
              <a:lnSpc>
                <a:spcPct val="110000"/>
              </a:lnSpc>
            </a:pPr>
            <a:r>
              <a:rPr lang="en-US" sz="2000" smtClean="0">
                <a:ea typeface="MS Mincho" pitchFamily="49" charset="-128"/>
              </a:rPr>
              <a:t>Small scalars may be stored in the instructions themselves</a:t>
            </a:r>
          </a:p>
          <a:p>
            <a:pPr lvl="1" eaLnBrk="1" hangingPunct="1">
              <a:lnSpc>
                <a:spcPct val="110000"/>
              </a:lnSpc>
            </a:pPr>
            <a:r>
              <a:rPr lang="en-US" sz="2000" smtClean="0">
                <a:solidFill>
                  <a:schemeClr val="hlink"/>
                </a:solidFill>
                <a:ea typeface="MS Mincho" pitchFamily="49" charset="-128"/>
              </a:rPr>
              <a:t>Stack</a:t>
            </a:r>
          </a:p>
          <a:p>
            <a:pPr lvl="2" eaLnBrk="1" hangingPunct="1">
              <a:lnSpc>
                <a:spcPct val="110000"/>
              </a:lnSpc>
            </a:pPr>
            <a:r>
              <a:rPr lang="en-US" sz="1800" smtClean="0">
                <a:solidFill>
                  <a:schemeClr val="hlink"/>
                </a:solidFill>
                <a:ea typeface="MS Mincho" pitchFamily="49" charset="-128"/>
              </a:rPr>
              <a:t>parameters</a:t>
            </a:r>
          </a:p>
          <a:p>
            <a:pPr lvl="2" eaLnBrk="1" hangingPunct="1">
              <a:lnSpc>
                <a:spcPct val="110000"/>
              </a:lnSpc>
            </a:pPr>
            <a:r>
              <a:rPr lang="en-US" sz="1800" smtClean="0">
                <a:solidFill>
                  <a:schemeClr val="hlink"/>
                </a:solidFill>
                <a:ea typeface="MS Mincho" pitchFamily="49" charset="-128"/>
              </a:rPr>
              <a:t>local variables</a:t>
            </a:r>
          </a:p>
          <a:p>
            <a:pPr lvl="2" eaLnBrk="1" hangingPunct="1">
              <a:lnSpc>
                <a:spcPct val="110000"/>
              </a:lnSpc>
            </a:pPr>
            <a:r>
              <a:rPr lang="en-US" sz="1800" smtClean="0">
                <a:solidFill>
                  <a:schemeClr val="hlink"/>
                </a:solidFill>
                <a:ea typeface="MS Mincho" pitchFamily="49" charset="-128"/>
              </a:rPr>
              <a:t>temporaries</a:t>
            </a:r>
          </a:p>
          <a:p>
            <a:pPr lvl="2" eaLnBrk="1" hangingPunct="1">
              <a:lnSpc>
                <a:spcPct val="110000"/>
              </a:lnSpc>
            </a:pPr>
            <a:r>
              <a:rPr lang="en-US" sz="1800" smtClean="0">
                <a:solidFill>
                  <a:schemeClr val="hlink"/>
                </a:solidFill>
                <a:cs typeface="Times New Roman" pitchFamily="18" charset="0"/>
              </a:rPr>
              <a:t>bookkeeping information</a:t>
            </a:r>
          </a:p>
          <a:p>
            <a:pPr lvl="1" eaLnBrk="1" hangingPunct="1">
              <a:lnSpc>
                <a:spcPct val="110000"/>
              </a:lnSpc>
            </a:pPr>
            <a:r>
              <a:rPr lang="en-US" sz="2000" smtClean="0">
                <a:ea typeface="MS Mincho" pitchFamily="49" charset="-128"/>
              </a:rPr>
              <a:t>Heap</a:t>
            </a:r>
          </a:p>
          <a:p>
            <a:pPr lvl="2" eaLnBrk="1" hangingPunct="1">
              <a:lnSpc>
                <a:spcPct val="110000"/>
              </a:lnSpc>
            </a:pPr>
            <a:r>
              <a:rPr lang="en-US" sz="1800" smtClean="0">
                <a:ea typeface="MS Mincho" pitchFamily="49" charset="-128"/>
              </a:rPr>
              <a:t>dynamic allocation</a:t>
            </a:r>
          </a:p>
        </p:txBody>
      </p:sp>
      <p:sp>
        <p:nvSpPr>
          <p:cNvPr id="3074" name="Slide Number Placeholder 5"/>
          <p:cNvSpPr>
            <a:spLocks noGrp="1"/>
          </p:cNvSpPr>
          <p:nvPr>
            <p:ph type="sldNum" sz="quarter" idx="12"/>
          </p:nvPr>
        </p:nvSpPr>
        <p:spPr>
          <a:noFill/>
        </p:spPr>
        <p:txBody>
          <a:bodyPr/>
          <a:lstStyle/>
          <a:p>
            <a:fld id="{2ED2CF68-88E2-4AA8-B71B-1FF6260473D3}" type="slidenum">
              <a:rPr lang="en-US" smtClean="0">
                <a:latin typeface="Arial" pitchFamily="34" charset="0"/>
              </a:rPr>
              <a:pPr/>
              <a:t>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838200"/>
            <a:ext cx="8305800" cy="5715000"/>
          </a:xfrm>
        </p:spPr>
        <p:txBody>
          <a:bodyPr/>
          <a:lstStyle/>
          <a:p>
            <a:pPr eaLnBrk="1" hangingPunct="1">
              <a:lnSpc>
                <a:spcPct val="105000"/>
              </a:lnSpc>
            </a:pPr>
            <a:r>
              <a:rPr lang="en-US" sz="2400" smtClean="0"/>
              <a:t>References in C++</a:t>
            </a:r>
          </a:p>
          <a:p>
            <a:pPr lvl="1" eaLnBrk="1" hangingPunct="1">
              <a:lnSpc>
                <a:spcPct val="105000"/>
              </a:lnSpc>
            </a:pPr>
            <a:r>
              <a:rPr lang="en-US" sz="2000" smtClean="0"/>
              <a:t>In C, to get the effect of pass-by-reference, you must pass a pointer and explicitly deference it every time it is used.</a:t>
            </a:r>
          </a:p>
          <a:p>
            <a:pPr lvl="1" eaLnBrk="1" hangingPunct="1">
              <a:lnSpc>
                <a:spcPct val="105000"/>
              </a:lnSpc>
            </a:pPr>
            <a:r>
              <a:rPr lang="en-US" sz="2000" smtClean="0"/>
              <a:t>references don’t require explicit dereferencing</a:t>
            </a:r>
          </a:p>
          <a:p>
            <a:pPr lvl="1" eaLnBrk="1" hangingPunct="1">
              <a:lnSpc>
                <a:spcPct val="105000"/>
              </a:lnSpc>
              <a:buFontTx/>
              <a:buNone/>
            </a:pPr>
            <a:endParaRPr lang="en-US" sz="2000" smtClean="0"/>
          </a:p>
          <a:p>
            <a:pPr lvl="2" eaLnBrk="1" hangingPunct="1">
              <a:lnSpc>
                <a:spcPct val="105000"/>
              </a:lnSpc>
              <a:buFontTx/>
              <a:buNone/>
            </a:pPr>
            <a:r>
              <a:rPr lang="en-US" sz="2000" smtClean="0"/>
              <a:t>void swap (int </a:t>
            </a:r>
            <a:r>
              <a:rPr lang="en-US" sz="2000" smtClean="0">
                <a:solidFill>
                  <a:srgbClr val="FF0066"/>
                </a:solidFill>
              </a:rPr>
              <a:t>&amp;</a:t>
            </a:r>
            <a:r>
              <a:rPr lang="en-US" sz="2000" smtClean="0"/>
              <a:t>a, int </a:t>
            </a:r>
            <a:r>
              <a:rPr lang="en-US" sz="2000" smtClean="0">
                <a:solidFill>
                  <a:srgbClr val="FF0066"/>
                </a:solidFill>
              </a:rPr>
              <a:t>&amp;</a:t>
            </a:r>
            <a:r>
              <a:rPr lang="en-US" sz="2000" smtClean="0"/>
              <a:t>b)</a:t>
            </a:r>
          </a:p>
          <a:p>
            <a:pPr lvl="2" eaLnBrk="1" hangingPunct="1">
              <a:lnSpc>
                <a:spcPct val="105000"/>
              </a:lnSpc>
              <a:buFontTx/>
              <a:buNone/>
            </a:pPr>
            <a:r>
              <a:rPr lang="en-US" sz="2000" smtClean="0"/>
              <a:t>{  int t=a; a=b; b=t; }</a:t>
            </a:r>
          </a:p>
          <a:p>
            <a:pPr lvl="2" eaLnBrk="1" hangingPunct="1">
              <a:lnSpc>
                <a:spcPct val="105000"/>
              </a:lnSpc>
              <a:buFontTx/>
              <a:buNone/>
            </a:pPr>
            <a:endParaRPr lang="en-US" sz="2000" smtClean="0"/>
          </a:p>
          <a:p>
            <a:pPr lvl="2" eaLnBrk="1" hangingPunct="1">
              <a:lnSpc>
                <a:spcPct val="105000"/>
              </a:lnSpc>
              <a:buFontTx/>
              <a:buNone/>
            </a:pPr>
            <a:r>
              <a:rPr lang="en-US" sz="2000" smtClean="0"/>
              <a:t>…</a:t>
            </a:r>
          </a:p>
          <a:p>
            <a:pPr lvl="2" eaLnBrk="1" hangingPunct="1">
              <a:lnSpc>
                <a:spcPct val="105000"/>
              </a:lnSpc>
              <a:buFontTx/>
              <a:buNone/>
            </a:pPr>
            <a:r>
              <a:rPr lang="en-US" sz="2000" smtClean="0"/>
              <a:t>int x=…</a:t>
            </a:r>
          </a:p>
          <a:p>
            <a:pPr lvl="2" eaLnBrk="1" hangingPunct="1">
              <a:lnSpc>
                <a:spcPct val="105000"/>
              </a:lnSpc>
              <a:buFontTx/>
              <a:buNone/>
            </a:pPr>
            <a:r>
              <a:rPr lang="en-US" sz="2000" smtClean="0"/>
              <a:t>int y=…</a:t>
            </a:r>
          </a:p>
          <a:p>
            <a:pPr lvl="2" eaLnBrk="1" hangingPunct="1">
              <a:lnSpc>
                <a:spcPct val="105000"/>
              </a:lnSpc>
              <a:buFontTx/>
              <a:buNone/>
            </a:pPr>
            <a:r>
              <a:rPr lang="en-US" sz="2000" smtClean="0"/>
              <a:t>swap (x,y);</a:t>
            </a:r>
          </a:p>
        </p:txBody>
      </p:sp>
      <p:sp>
        <p:nvSpPr>
          <p:cNvPr id="22530" name="Slide Number Placeholder 5"/>
          <p:cNvSpPr>
            <a:spLocks noGrp="1"/>
          </p:cNvSpPr>
          <p:nvPr>
            <p:ph type="sldNum" sz="quarter" idx="12"/>
          </p:nvPr>
        </p:nvSpPr>
        <p:spPr>
          <a:noFill/>
        </p:spPr>
        <p:txBody>
          <a:bodyPr/>
          <a:lstStyle/>
          <a:p>
            <a:fld id="{BAFADB3E-157E-42ED-817E-4BD68F43B579}" type="slidenum">
              <a:rPr lang="en-US" smtClean="0">
                <a:latin typeface="Arial" pitchFamily="34" charset="0"/>
              </a:rPr>
              <a:pPr/>
              <a:t>40</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idx="1"/>
          </p:nvPr>
        </p:nvSpPr>
        <p:spPr>
          <a:xfrm>
            <a:off x="457200" y="381000"/>
            <a:ext cx="8229600" cy="5745163"/>
          </a:xfrm>
        </p:spPr>
        <p:txBody>
          <a:bodyPr/>
          <a:lstStyle/>
          <a:p>
            <a:pPr eaLnBrk="1" hangingPunct="1">
              <a:lnSpc>
                <a:spcPct val="90000"/>
              </a:lnSpc>
            </a:pPr>
            <a:r>
              <a:rPr lang="en-US" sz="2800" smtClean="0">
                <a:solidFill>
                  <a:srgbClr val="0066FF"/>
                </a:solidFill>
              </a:rPr>
              <a:t>By name</a:t>
            </a:r>
          </a:p>
          <a:p>
            <a:pPr lvl="1" eaLnBrk="1" hangingPunct="1">
              <a:lnSpc>
                <a:spcPct val="90000"/>
              </a:lnSpc>
            </a:pPr>
            <a:r>
              <a:rPr lang="en-US" sz="2400" smtClean="0"/>
              <a:t>evaluate the parameter in the caller’s referencing environment every time it is used.</a:t>
            </a:r>
          </a:p>
          <a:p>
            <a:pPr lvl="1" eaLnBrk="1" hangingPunct="1">
              <a:lnSpc>
                <a:spcPct val="90000"/>
              </a:lnSpc>
            </a:pPr>
            <a:r>
              <a:rPr lang="en-US" sz="2400" smtClean="0"/>
              <a:t>the effect is as if called procedure is textually expanded at the point of call, with the actual parameter (which may be an expression) replacing every occurrence of the formal parameter.   </a:t>
            </a:r>
          </a:p>
          <a:p>
            <a:pPr lvl="1" eaLnBrk="1" hangingPunct="1">
              <a:lnSpc>
                <a:spcPct val="90000"/>
              </a:lnSpc>
            </a:pPr>
            <a:r>
              <a:rPr lang="en-US" sz="2400" smtClean="0"/>
              <a:t>Modify to avoid name clashes.</a:t>
            </a:r>
          </a:p>
          <a:p>
            <a:pPr lvl="1" eaLnBrk="1" hangingPunct="1">
              <a:lnSpc>
                <a:spcPct val="90000"/>
              </a:lnSpc>
            </a:pPr>
            <a:r>
              <a:rPr lang="en-US" sz="2400" smtClean="0"/>
              <a:t>Related to normal order reduction</a:t>
            </a:r>
          </a:p>
          <a:p>
            <a:pPr lvl="1" eaLnBrk="1" hangingPunct="1">
              <a:lnSpc>
                <a:spcPct val="90000"/>
              </a:lnSpc>
            </a:pPr>
            <a:r>
              <a:rPr lang="en-US" sz="2400" smtClean="0"/>
              <a:t>Inspired by macro processing, used in Algol but eliminated from Algol 68 due to inefficient implementation—requires closures.</a:t>
            </a:r>
          </a:p>
          <a:p>
            <a:pPr lvl="1" eaLnBrk="1" hangingPunct="1">
              <a:lnSpc>
                <a:spcPct val="90000"/>
              </a:lnSpc>
              <a:buFontTx/>
              <a:buNone/>
            </a:pPr>
            <a:endParaRPr lang="en-US" sz="2400" smtClean="0"/>
          </a:p>
          <a:p>
            <a:pPr eaLnBrk="1" hangingPunct="1">
              <a:lnSpc>
                <a:spcPct val="90000"/>
              </a:lnSpc>
              <a:buFontTx/>
              <a:buNone/>
            </a:pPr>
            <a:endParaRPr lang="en-US" sz="2800" smtClean="0"/>
          </a:p>
        </p:txBody>
      </p:sp>
      <p:sp>
        <p:nvSpPr>
          <p:cNvPr id="23554" name="Slide Number Placeholder 5"/>
          <p:cNvSpPr>
            <a:spLocks noGrp="1"/>
          </p:cNvSpPr>
          <p:nvPr>
            <p:ph type="sldNum" sz="quarter" idx="12"/>
          </p:nvPr>
        </p:nvSpPr>
        <p:spPr>
          <a:noFill/>
        </p:spPr>
        <p:txBody>
          <a:bodyPr/>
          <a:lstStyle/>
          <a:p>
            <a:fld id="{89257EAF-2AD1-413E-9197-5C944365B267}" type="slidenum">
              <a:rPr lang="en-US" smtClean="0">
                <a:latin typeface="Arial" pitchFamily="34" charset="0"/>
              </a:rPr>
              <a:pPr/>
              <a:t>41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4"/>
          <p:cNvPicPr>
            <a:picLocks noGrp="1" noChangeAspect="1" noChangeArrowheads="1"/>
          </p:cNvPicPr>
          <p:nvPr>
            <p:ph idx="1"/>
          </p:nvPr>
        </p:nvPicPr>
        <p:blipFill>
          <a:blip r:embed="rId3" cstate="print"/>
          <a:srcRect/>
          <a:stretch>
            <a:fillRect/>
          </a:stretch>
        </p:blipFill>
        <p:spPr>
          <a:xfrm>
            <a:off x="0" y="0"/>
            <a:ext cx="8534400" cy="6750050"/>
          </a:xfrm>
          <a:noFill/>
        </p:spPr>
      </p:pic>
      <p:sp>
        <p:nvSpPr>
          <p:cNvPr id="24578" name="Slide Number Placeholder 5"/>
          <p:cNvSpPr>
            <a:spLocks noGrp="1"/>
          </p:cNvSpPr>
          <p:nvPr>
            <p:ph type="sldNum" sz="quarter" idx="12"/>
          </p:nvPr>
        </p:nvSpPr>
        <p:spPr>
          <a:noFill/>
        </p:spPr>
        <p:txBody>
          <a:bodyPr/>
          <a:lstStyle/>
          <a:p>
            <a:fld id="{06E68EE7-7AAC-4A24-9CB2-087192B6FF04}" type="slidenum">
              <a:rPr lang="en-US" smtClean="0">
                <a:latin typeface="Arial" pitchFamily="34" charset="0"/>
              </a:rPr>
              <a:pPr/>
              <a:t>42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r>
              <a:rPr lang="en-US" smtClean="0"/>
              <a:t>The next example is a program that determines the parameter passing mode from the result.</a:t>
            </a:r>
          </a:p>
        </p:txBody>
      </p:sp>
      <p:sp>
        <p:nvSpPr>
          <p:cNvPr id="25602" name="Slide Number Placeholder 5"/>
          <p:cNvSpPr>
            <a:spLocks noGrp="1"/>
          </p:cNvSpPr>
          <p:nvPr>
            <p:ph type="sldNum" sz="quarter" idx="12"/>
          </p:nvPr>
        </p:nvSpPr>
        <p:spPr>
          <a:noFill/>
        </p:spPr>
        <p:txBody>
          <a:bodyPr/>
          <a:lstStyle/>
          <a:p>
            <a:fld id="{66FB7ED6-F330-43E0-8585-D443B31999A7}" type="slidenum">
              <a:rPr lang="en-US" smtClean="0">
                <a:latin typeface="Arial" pitchFamily="34" charset="0"/>
              </a:rPr>
              <a:pPr/>
              <a:t>43</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457200" y="609600"/>
            <a:ext cx="8229600" cy="5516563"/>
          </a:xfrm>
        </p:spPr>
        <p:txBody>
          <a:bodyPr/>
          <a:lstStyle/>
          <a:p>
            <a:pPr eaLnBrk="1" hangingPunct="1">
              <a:lnSpc>
                <a:spcPct val="80000"/>
              </a:lnSpc>
              <a:defRPr/>
            </a:pPr>
            <a:r>
              <a:rPr lang="en-US" sz="2400" smtClean="0"/>
              <a:t>Example: Call by value</a:t>
            </a:r>
          </a:p>
          <a:p>
            <a:pPr eaLnBrk="1" hangingPunct="1">
              <a:lnSpc>
                <a:spcPct val="80000"/>
              </a:lnSpc>
              <a:buFontTx/>
              <a:buNone/>
              <a:defRPr/>
            </a:pPr>
            <a:endParaRPr lang="en-US" sz="2400" smtClean="0"/>
          </a:p>
          <a:p>
            <a:pPr lvl="2" eaLnBrk="1" hangingPunct="1">
              <a:lnSpc>
                <a:spcPct val="80000"/>
              </a:lnSpc>
              <a:buFontTx/>
              <a:buNone/>
              <a:defRPr/>
            </a:pPr>
            <a:r>
              <a:rPr lang="en-US" sz="1800" smtClean="0">
                <a:solidFill>
                  <a:srgbClr val="0066FF"/>
                </a:solidFill>
              </a:rPr>
              <a:t>var I = 0;</a:t>
            </a:r>
          </a:p>
          <a:p>
            <a:pPr lvl="2" eaLnBrk="1" hangingPunct="1">
              <a:lnSpc>
                <a:spcPct val="80000"/>
              </a:lnSpc>
              <a:buFontTx/>
              <a:buNone/>
              <a:defRPr/>
            </a:pPr>
            <a:r>
              <a:rPr lang="en-US" sz="1800" smtClean="0">
                <a:solidFill>
                  <a:srgbClr val="0066FF"/>
                </a:solidFill>
              </a:rPr>
              <a:t>A[0] = 1;</a:t>
            </a:r>
          </a:p>
          <a:p>
            <a:pPr lvl="2" eaLnBrk="1" hangingPunct="1">
              <a:lnSpc>
                <a:spcPct val="80000"/>
              </a:lnSpc>
              <a:buFontTx/>
              <a:buNone/>
              <a:defRPr/>
            </a:pPr>
            <a:r>
              <a:rPr lang="en-US" sz="1800" smtClean="0">
                <a:solidFill>
                  <a:srgbClr val="0066FF"/>
                </a:solidFill>
              </a:rPr>
              <a:t>A[1] = 2;</a:t>
            </a:r>
          </a:p>
          <a:p>
            <a:pPr lvl="2" eaLnBrk="1" hangingPunct="1">
              <a:lnSpc>
                <a:spcPct val="80000"/>
              </a:lnSpc>
              <a:buFontTx/>
              <a:buNone/>
              <a:defRPr/>
            </a:pPr>
            <a:r>
              <a:rPr lang="en-US" sz="1800" smtClean="0">
                <a:solidFill>
                  <a:srgbClr val="0066FF"/>
                </a:solidFill>
              </a:rPr>
              <a:t>swap(x,y) </a:t>
            </a:r>
          </a:p>
          <a:p>
            <a:pPr lvl="2" eaLnBrk="1" hangingPunct="1">
              <a:lnSpc>
                <a:spcPct val="80000"/>
              </a:lnSpc>
              <a:buFontTx/>
              <a:buNone/>
              <a:defRPr/>
            </a:pPr>
            <a:r>
              <a:rPr lang="en-US" sz="1800" smtClean="0">
                <a:solidFill>
                  <a:srgbClr val="0066FF"/>
                </a:solidFill>
              </a:rPr>
              <a:t>{ 	I = x; </a:t>
            </a:r>
          </a:p>
          <a:p>
            <a:pPr lvl="2" eaLnBrk="1" hangingPunct="1">
              <a:lnSpc>
                <a:spcPct val="80000"/>
              </a:lnSpc>
              <a:buFontTx/>
              <a:buNone/>
              <a:defRPr/>
            </a:pPr>
            <a:r>
              <a:rPr lang="en-US" sz="1800" smtClean="0">
                <a:solidFill>
                  <a:srgbClr val="0066FF"/>
                </a:solidFill>
              </a:rPr>
              <a:t>   x = y; </a:t>
            </a:r>
          </a:p>
          <a:p>
            <a:pPr lvl="2" eaLnBrk="1" hangingPunct="1">
              <a:lnSpc>
                <a:spcPct val="80000"/>
              </a:lnSpc>
              <a:buFontTx/>
              <a:buNone/>
              <a:defRPr/>
            </a:pPr>
            <a:r>
              <a:rPr lang="en-US" sz="1800" smtClean="0">
                <a:solidFill>
                  <a:srgbClr val="0066FF"/>
                </a:solidFill>
              </a:rPr>
              <a:t>   y = I;</a:t>
            </a:r>
          </a:p>
          <a:p>
            <a:pPr lvl="2" eaLnBrk="1" hangingPunct="1">
              <a:lnSpc>
                <a:spcPct val="80000"/>
              </a:lnSpc>
              <a:buFontTx/>
              <a:buNone/>
              <a:defRPr/>
            </a:pPr>
            <a:r>
              <a:rPr lang="en-US" sz="1800" smtClean="0">
                <a:solidFill>
                  <a:srgbClr val="0066FF"/>
                </a:solidFill>
              </a:rPr>
              <a:t>}</a:t>
            </a:r>
          </a:p>
          <a:p>
            <a:pPr lvl="2" eaLnBrk="1" hangingPunct="1">
              <a:lnSpc>
                <a:spcPct val="80000"/>
              </a:lnSpc>
              <a:buFontTx/>
              <a:buNone/>
              <a:defRPr/>
            </a:pPr>
            <a:r>
              <a:rPr lang="en-US" sz="1800" smtClean="0">
                <a:solidFill>
                  <a:srgbClr val="0066FF"/>
                </a:solidFill>
              </a:rPr>
              <a:t>begin</a:t>
            </a:r>
          </a:p>
          <a:p>
            <a:pPr lvl="2" eaLnBrk="1" hangingPunct="1">
              <a:lnSpc>
                <a:spcPct val="80000"/>
              </a:lnSpc>
              <a:buFontTx/>
              <a:buNone/>
              <a:defRPr/>
            </a:pPr>
            <a:r>
              <a:rPr lang="en-US" sz="1800" smtClean="0">
                <a:solidFill>
                  <a:srgbClr val="0066FF"/>
                </a:solidFill>
              </a:rPr>
              <a:t>swap (I,A[I])</a:t>
            </a:r>
          </a:p>
          <a:p>
            <a:pPr lvl="2" eaLnBrk="1" hangingPunct="1">
              <a:lnSpc>
                <a:spcPct val="80000"/>
              </a:lnSpc>
              <a:buFontTx/>
              <a:buNone/>
              <a:defRPr/>
            </a:pPr>
            <a:endParaRPr lang="en-US" sz="1800" smtClean="0">
              <a:solidFill>
                <a:srgbClr val="0066FF"/>
              </a:solidFill>
            </a:endParaRPr>
          </a:p>
          <a:p>
            <a:pPr lvl="2" eaLnBrk="1" hangingPunct="1">
              <a:lnSpc>
                <a:spcPct val="80000"/>
              </a:lnSpc>
              <a:buFontTx/>
              <a:buNone/>
              <a:defRPr/>
            </a:pPr>
            <a:r>
              <a:rPr lang="en-US" sz="1800" smtClean="0">
                <a:solidFill>
                  <a:srgbClr val="0066FF"/>
                </a:solidFill>
              </a:rPr>
              <a:t>if( I == 0 and A[0] ==1 and a[1] == 2) {call by value}</a:t>
            </a: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 I == 1 and A[0] ==1 and a[1] == 2) {call by reference}</a:t>
            </a: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0 and A[1] == 2) {call by value/result}</a:t>
            </a: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1 and A[1] == 1)  {call by name}</a:t>
            </a:r>
          </a:p>
          <a:p>
            <a:pPr lvl="2" eaLnBrk="1" hangingPunct="1">
              <a:lnSpc>
                <a:spcPct val="80000"/>
              </a:lnSpc>
              <a:buFontTx/>
              <a:buNone/>
              <a:defRPr/>
            </a:pPr>
            <a:endPar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lvl="1" eaLnBrk="1" hangingPunct="1">
              <a:lnSpc>
                <a:spcPct val="80000"/>
              </a:lnSpc>
              <a:buFontTx/>
              <a:buNone/>
              <a:defRPr/>
            </a:pPr>
            <a:endParaRPr lang="en-US" sz="2000" smtClean="0"/>
          </a:p>
        </p:txBody>
      </p:sp>
      <p:sp>
        <p:nvSpPr>
          <p:cNvPr id="26626" name="Slide Number Placeholder 5"/>
          <p:cNvSpPr>
            <a:spLocks noGrp="1"/>
          </p:cNvSpPr>
          <p:nvPr>
            <p:ph type="sldNum" sz="quarter" idx="12"/>
          </p:nvPr>
        </p:nvSpPr>
        <p:spPr>
          <a:noFill/>
        </p:spPr>
        <p:txBody>
          <a:bodyPr/>
          <a:lstStyle/>
          <a:p>
            <a:fld id="{94512616-871B-40DE-8877-63F4C6274148}" type="slidenum">
              <a:rPr lang="en-US" smtClean="0">
                <a:latin typeface="Arial" pitchFamily="34" charset="0"/>
              </a:rPr>
              <a:pPr/>
              <a:t>44</a:t>
            </a:fld>
            <a:endParaRPr lang="en-US" smtClean="0">
              <a:latin typeface="Arial" pitchFamily="34" charset="0"/>
            </a:endParaRPr>
          </a:p>
        </p:txBody>
      </p:sp>
      <p:sp>
        <p:nvSpPr>
          <p:cNvPr id="26628" name="AutoShape 3"/>
          <p:cNvSpPr>
            <a:spLocks noChangeArrowheads="1"/>
          </p:cNvSpPr>
          <p:nvPr/>
        </p:nvSpPr>
        <p:spPr bwMode="auto">
          <a:xfrm>
            <a:off x="4495800" y="1295400"/>
            <a:ext cx="3124200" cy="2209800"/>
          </a:xfrm>
          <a:prstGeom prst="wedgeRoundRectCallout">
            <a:avLst>
              <a:gd name="adj1" fmla="val -109551"/>
              <a:gd name="adj2" fmla="val 3736"/>
              <a:gd name="adj3" fmla="val 16667"/>
            </a:avLst>
          </a:prstGeom>
          <a:solidFill>
            <a:schemeClr val="accent1"/>
          </a:solidFill>
          <a:ln w="9525">
            <a:solidFill>
              <a:schemeClr val="tx1"/>
            </a:solidFill>
            <a:miter lim="800000"/>
            <a:headEnd/>
            <a:tailEnd/>
          </a:ln>
        </p:spPr>
        <p:txBody>
          <a:bodyPr/>
          <a:lstStyle/>
          <a:p>
            <a:r>
              <a:rPr lang="en-US"/>
              <a:t>x := 0, </a:t>
            </a:r>
          </a:p>
          <a:p>
            <a:r>
              <a:rPr lang="en-US"/>
              <a:t>y := A[0] = 1</a:t>
            </a:r>
          </a:p>
          <a:p>
            <a:endParaRPr lang="en-US"/>
          </a:p>
          <a:p>
            <a:r>
              <a:rPr lang="en-US"/>
              <a:t>x and y are different variables that are independent of I and A[0]</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457200" y="609600"/>
            <a:ext cx="8229600" cy="5516563"/>
          </a:xfrm>
        </p:spPr>
        <p:txBody>
          <a:bodyPr/>
          <a:lstStyle/>
          <a:p>
            <a:pPr eaLnBrk="1" hangingPunct="1">
              <a:lnSpc>
                <a:spcPct val="80000"/>
              </a:lnSpc>
              <a:defRPr/>
            </a:pPr>
            <a:r>
              <a:rPr lang="en-US" sz="2000" smtClean="0"/>
              <a:t>Example:  Call by reference</a:t>
            </a:r>
          </a:p>
          <a:p>
            <a:pPr eaLnBrk="1" hangingPunct="1">
              <a:lnSpc>
                <a:spcPct val="80000"/>
              </a:lnSpc>
              <a:buFontTx/>
              <a:buNone/>
              <a:defRPr/>
            </a:pPr>
            <a:endParaRPr lang="en-US" sz="2000" b="1" smtClean="0"/>
          </a:p>
          <a:p>
            <a:pPr lvl="2" eaLnBrk="1" hangingPunct="1">
              <a:lnSpc>
                <a:spcPct val="80000"/>
              </a:lnSpc>
              <a:buFontTx/>
              <a:buNone/>
              <a:defRPr/>
            </a:pPr>
            <a:r>
              <a:rPr lang="en-US" sz="1600" smtClean="0">
                <a:solidFill>
                  <a:srgbClr val="0066FF"/>
                </a:solidFill>
              </a:rPr>
              <a:t>var I = 0;</a:t>
            </a:r>
          </a:p>
          <a:p>
            <a:pPr lvl="2" eaLnBrk="1" hangingPunct="1">
              <a:lnSpc>
                <a:spcPct val="80000"/>
              </a:lnSpc>
              <a:buFontTx/>
              <a:buNone/>
              <a:defRPr/>
            </a:pPr>
            <a:r>
              <a:rPr lang="en-US" sz="1600" smtClean="0">
                <a:solidFill>
                  <a:srgbClr val="0066FF"/>
                </a:solidFill>
              </a:rPr>
              <a:t>A[0] = 1;</a:t>
            </a:r>
          </a:p>
          <a:p>
            <a:pPr lvl="2" eaLnBrk="1" hangingPunct="1">
              <a:lnSpc>
                <a:spcPct val="80000"/>
              </a:lnSpc>
              <a:buFontTx/>
              <a:buNone/>
              <a:defRPr/>
            </a:pPr>
            <a:r>
              <a:rPr lang="en-US" sz="1600" smtClean="0">
                <a:solidFill>
                  <a:srgbClr val="0066FF"/>
                </a:solidFill>
              </a:rPr>
              <a:t>A[1] = 2;</a:t>
            </a:r>
          </a:p>
          <a:p>
            <a:pPr lvl="2" eaLnBrk="1" hangingPunct="1">
              <a:lnSpc>
                <a:spcPct val="80000"/>
              </a:lnSpc>
              <a:buFontTx/>
              <a:buNone/>
              <a:defRPr/>
            </a:pPr>
            <a:r>
              <a:rPr lang="en-US" sz="1600" smtClean="0">
                <a:solidFill>
                  <a:srgbClr val="0066FF"/>
                </a:solidFill>
              </a:rPr>
              <a:t>swap(x,y) </a:t>
            </a:r>
          </a:p>
          <a:p>
            <a:pPr lvl="2" eaLnBrk="1" hangingPunct="1">
              <a:lnSpc>
                <a:spcPct val="80000"/>
              </a:lnSpc>
              <a:buFontTx/>
              <a:buNone/>
              <a:defRPr/>
            </a:pPr>
            <a:r>
              <a:rPr lang="en-US" sz="1600" smtClean="0">
                <a:solidFill>
                  <a:srgbClr val="0066FF"/>
                </a:solidFill>
              </a:rPr>
              <a:t>{ 	I = x; </a:t>
            </a:r>
          </a:p>
          <a:p>
            <a:pPr lvl="2" eaLnBrk="1" hangingPunct="1">
              <a:lnSpc>
                <a:spcPct val="80000"/>
              </a:lnSpc>
              <a:buFontTx/>
              <a:buNone/>
              <a:defRPr/>
            </a:pPr>
            <a:r>
              <a:rPr lang="en-US" sz="1600" smtClean="0">
                <a:solidFill>
                  <a:srgbClr val="0066FF"/>
                </a:solidFill>
              </a:rPr>
              <a:t>   x = y; </a:t>
            </a:r>
          </a:p>
          <a:p>
            <a:pPr lvl="2" eaLnBrk="1" hangingPunct="1">
              <a:lnSpc>
                <a:spcPct val="80000"/>
              </a:lnSpc>
              <a:buFontTx/>
              <a:buNone/>
              <a:defRPr/>
            </a:pPr>
            <a:r>
              <a:rPr lang="en-US" sz="1600" smtClean="0">
                <a:solidFill>
                  <a:srgbClr val="0066FF"/>
                </a:solidFill>
              </a:rPr>
              <a:t>   y = I;</a:t>
            </a:r>
          </a:p>
          <a:p>
            <a:pPr lvl="2" eaLnBrk="1" hangingPunct="1">
              <a:lnSpc>
                <a:spcPct val="80000"/>
              </a:lnSpc>
              <a:buFontTx/>
              <a:buNone/>
              <a:defRPr/>
            </a:pPr>
            <a:r>
              <a:rPr lang="en-US" sz="1600" smtClean="0">
                <a:solidFill>
                  <a:srgbClr val="0066FF"/>
                </a:solidFill>
              </a:rPr>
              <a:t>}</a:t>
            </a:r>
          </a:p>
          <a:p>
            <a:pPr lvl="2" eaLnBrk="1" hangingPunct="1">
              <a:lnSpc>
                <a:spcPct val="80000"/>
              </a:lnSpc>
              <a:buFontTx/>
              <a:buNone/>
              <a:defRPr/>
            </a:pPr>
            <a:r>
              <a:rPr lang="en-US" sz="1600" smtClean="0">
                <a:solidFill>
                  <a:srgbClr val="0066FF"/>
                </a:solidFill>
              </a:rPr>
              <a:t>begin</a:t>
            </a:r>
          </a:p>
          <a:p>
            <a:pPr lvl="2" eaLnBrk="1" hangingPunct="1">
              <a:lnSpc>
                <a:spcPct val="80000"/>
              </a:lnSpc>
              <a:buFontTx/>
              <a:buNone/>
              <a:defRPr/>
            </a:pPr>
            <a:r>
              <a:rPr lang="en-US" sz="1600" smtClean="0">
                <a:solidFill>
                  <a:srgbClr val="0066FF"/>
                </a:solidFill>
              </a:rPr>
              <a:t>swap (I,A[I])</a:t>
            </a:r>
          </a:p>
          <a:p>
            <a:pPr lvl="2" eaLnBrk="1" hangingPunct="1">
              <a:lnSpc>
                <a:spcPct val="80000"/>
              </a:lnSpc>
              <a:buFontTx/>
              <a:buNone/>
              <a:defRPr/>
            </a:pPr>
            <a:endParaRPr lang="en-US" sz="1600" smtClean="0">
              <a:solidFill>
                <a:srgbClr val="0066FF"/>
              </a:solidFill>
            </a:endParaRPr>
          </a:p>
          <a:p>
            <a:pPr lvl="2" eaLnBrk="1" hangingPunct="1">
              <a:lnSpc>
                <a:spcPct val="80000"/>
              </a:lnSpc>
              <a:buFontTx/>
              <a:buNone/>
              <a:defRPr/>
            </a:pPr>
            <a:endParaRPr lang="en-US" sz="1600" smtClean="0">
              <a:solidFill>
                <a:srgbClr val="0066FF"/>
              </a:solidFill>
            </a:endParaRPr>
          </a:p>
          <a:p>
            <a:pPr lvl="2" eaLnBrk="1" hangingPunct="1">
              <a:lnSpc>
                <a:spcPct val="80000"/>
              </a:lnSpc>
              <a:buFontTx/>
              <a:buNone/>
              <a:defRPr/>
            </a:pPr>
            <a:r>
              <a:rPr lang="en-US" sz="16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if( I == 0 and A[0] ==1 and a[1] == 2) {call by value} </a:t>
            </a:r>
          </a:p>
          <a:p>
            <a:pPr lvl="2" eaLnBrk="1" hangingPunct="1">
              <a:lnSpc>
                <a:spcPct val="80000"/>
              </a:lnSpc>
              <a:buFontTx/>
              <a:buNone/>
              <a:defRPr/>
            </a:pPr>
            <a:r>
              <a:rPr lang="en-US" sz="1600" smtClean="0">
                <a:solidFill>
                  <a:srgbClr val="0066FF"/>
                </a:solidFill>
              </a:rPr>
              <a:t>else if ( I == 1 and A[0] ==1 and a[1] == 2) {call by reference}</a:t>
            </a:r>
          </a:p>
          <a:p>
            <a:pPr lvl="2" eaLnBrk="1" hangingPunct="1">
              <a:lnSpc>
                <a:spcPct val="80000"/>
              </a:lnSpc>
              <a:buFontTx/>
              <a:buNone/>
              <a:defRPr/>
            </a:pPr>
            <a:r>
              <a:rPr lang="en-US" sz="16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0 and A[1] == 2) {call by value/result}</a:t>
            </a:r>
          </a:p>
          <a:p>
            <a:pPr lvl="2" eaLnBrk="1" hangingPunct="1">
              <a:lnSpc>
                <a:spcPct val="80000"/>
              </a:lnSpc>
              <a:buFontTx/>
              <a:buNone/>
              <a:defRPr/>
            </a:pPr>
            <a:r>
              <a:rPr lang="en-US" sz="16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1 and A[1] == 1)  {call by name}</a:t>
            </a:r>
          </a:p>
          <a:p>
            <a:pPr eaLnBrk="1" hangingPunct="1">
              <a:lnSpc>
                <a:spcPct val="80000"/>
              </a:lnSpc>
              <a:defRPr/>
            </a:pPr>
            <a:endParaRPr 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lvl="1" eaLnBrk="1" hangingPunct="1">
              <a:lnSpc>
                <a:spcPct val="80000"/>
              </a:lnSpc>
              <a:buFontTx/>
              <a:buNone/>
              <a:defRPr/>
            </a:pPr>
            <a:endPar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7650" name="Slide Number Placeholder 5"/>
          <p:cNvSpPr>
            <a:spLocks noGrp="1"/>
          </p:cNvSpPr>
          <p:nvPr>
            <p:ph type="sldNum" sz="quarter" idx="12"/>
          </p:nvPr>
        </p:nvSpPr>
        <p:spPr>
          <a:noFill/>
        </p:spPr>
        <p:txBody>
          <a:bodyPr/>
          <a:lstStyle/>
          <a:p>
            <a:fld id="{681AFB8A-7E6B-4D9D-8AB0-F12D2192F347}" type="slidenum">
              <a:rPr lang="en-US" smtClean="0">
                <a:latin typeface="Arial" pitchFamily="34" charset="0"/>
              </a:rPr>
              <a:pPr/>
              <a:t>45</a:t>
            </a:fld>
            <a:endParaRPr lang="en-US" smtClean="0">
              <a:latin typeface="Arial" pitchFamily="34" charset="0"/>
            </a:endParaRPr>
          </a:p>
        </p:txBody>
      </p:sp>
      <p:sp>
        <p:nvSpPr>
          <p:cNvPr id="27652" name="AutoShape 3"/>
          <p:cNvSpPr>
            <a:spLocks noChangeArrowheads="1"/>
          </p:cNvSpPr>
          <p:nvPr/>
        </p:nvSpPr>
        <p:spPr bwMode="auto">
          <a:xfrm>
            <a:off x="3352800" y="1219200"/>
            <a:ext cx="4267200" cy="838200"/>
          </a:xfrm>
          <a:prstGeom prst="wedgeRoundRectCallout">
            <a:avLst>
              <a:gd name="adj1" fmla="val -70125"/>
              <a:gd name="adj2" fmla="val 76704"/>
              <a:gd name="adj3" fmla="val 16667"/>
            </a:avLst>
          </a:prstGeom>
          <a:solidFill>
            <a:schemeClr val="accent1"/>
          </a:solidFill>
          <a:ln w="9525">
            <a:solidFill>
              <a:schemeClr val="tx1"/>
            </a:solidFill>
            <a:miter lim="800000"/>
            <a:headEnd/>
            <a:tailEnd/>
          </a:ln>
        </p:spPr>
        <p:txBody>
          <a:bodyPr/>
          <a:lstStyle/>
          <a:p>
            <a:r>
              <a:rPr lang="en-US"/>
              <a:t>x := 0,  alias of I</a:t>
            </a:r>
          </a:p>
          <a:p>
            <a:r>
              <a:rPr lang="en-US"/>
              <a:t>y := 1, alias of A[0]</a:t>
            </a:r>
          </a:p>
        </p:txBody>
      </p:sp>
      <p:sp>
        <p:nvSpPr>
          <p:cNvPr id="27653" name="AutoShape 4"/>
          <p:cNvSpPr>
            <a:spLocks noChangeArrowheads="1"/>
          </p:cNvSpPr>
          <p:nvPr/>
        </p:nvSpPr>
        <p:spPr bwMode="auto">
          <a:xfrm>
            <a:off x="3429000" y="2514600"/>
            <a:ext cx="2057400" cy="533400"/>
          </a:xfrm>
          <a:prstGeom prst="wedgeRoundRectCallout">
            <a:avLst>
              <a:gd name="adj1" fmla="val -107792"/>
              <a:gd name="adj2" fmla="val 17264"/>
              <a:gd name="adj3" fmla="val 16667"/>
            </a:avLst>
          </a:prstGeom>
          <a:solidFill>
            <a:schemeClr val="accent1"/>
          </a:solidFill>
          <a:ln w="9525">
            <a:solidFill>
              <a:schemeClr val="tx1"/>
            </a:solidFill>
            <a:miter lim="800000"/>
            <a:headEnd/>
            <a:tailEnd/>
          </a:ln>
        </p:spPr>
        <p:txBody>
          <a:bodyPr/>
          <a:lstStyle/>
          <a:p>
            <a:pPr algn="ctr"/>
            <a:r>
              <a:rPr lang="en-US"/>
              <a:t>changes I to 1</a:t>
            </a:r>
          </a:p>
        </p:txBody>
      </p:sp>
      <p:sp>
        <p:nvSpPr>
          <p:cNvPr id="27654" name="AutoShape 5"/>
          <p:cNvSpPr>
            <a:spLocks noChangeArrowheads="1"/>
          </p:cNvSpPr>
          <p:nvPr/>
        </p:nvSpPr>
        <p:spPr bwMode="auto">
          <a:xfrm>
            <a:off x="3429000" y="3581400"/>
            <a:ext cx="2895600" cy="533400"/>
          </a:xfrm>
          <a:prstGeom prst="wedgeRoundRectCallout">
            <a:avLst>
              <a:gd name="adj1" fmla="val -91995"/>
              <a:gd name="adj2" fmla="val -128273"/>
              <a:gd name="adj3" fmla="val 16667"/>
            </a:avLst>
          </a:prstGeom>
          <a:solidFill>
            <a:schemeClr val="accent1"/>
          </a:solidFill>
          <a:ln w="9525">
            <a:solidFill>
              <a:schemeClr val="tx1"/>
            </a:solidFill>
            <a:miter lim="800000"/>
            <a:headEnd/>
            <a:tailEnd/>
          </a:ln>
        </p:spPr>
        <p:txBody>
          <a:bodyPr/>
          <a:lstStyle/>
          <a:p>
            <a:pPr algn="ctr"/>
            <a:r>
              <a:rPr lang="en-US"/>
              <a:t>changes A[0] to 1</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457200" y="609600"/>
            <a:ext cx="8229600" cy="5516563"/>
          </a:xfrm>
        </p:spPr>
        <p:txBody>
          <a:bodyPr>
            <a:normAutofit lnSpcReduction="10000"/>
          </a:bodyPr>
          <a:lstStyle/>
          <a:p>
            <a:pPr eaLnBrk="1" hangingPunct="1">
              <a:lnSpc>
                <a:spcPct val="80000"/>
              </a:lnSpc>
              <a:defRPr/>
            </a:pPr>
            <a:r>
              <a:rPr lang="en-US" sz="2800" smtClean="0"/>
              <a:t>Example:  call by value/result</a:t>
            </a:r>
          </a:p>
          <a:p>
            <a:pPr eaLnBrk="1" hangingPunct="1">
              <a:lnSpc>
                <a:spcPct val="80000"/>
              </a:lnSpc>
              <a:buFontTx/>
              <a:buNone/>
              <a:defRPr/>
            </a:pPr>
            <a:endParaRPr lang="en-US" sz="2800" smtClean="0"/>
          </a:p>
          <a:p>
            <a:pPr lvl="2" eaLnBrk="1" hangingPunct="1">
              <a:lnSpc>
                <a:spcPct val="80000"/>
              </a:lnSpc>
              <a:buFontTx/>
              <a:buNone/>
              <a:defRPr/>
            </a:pPr>
            <a:r>
              <a:rPr lang="en-US" sz="2000" smtClean="0">
                <a:solidFill>
                  <a:srgbClr val="0066FF"/>
                </a:solidFill>
              </a:rPr>
              <a:t>var I = 0;</a:t>
            </a:r>
          </a:p>
          <a:p>
            <a:pPr lvl="2" eaLnBrk="1" hangingPunct="1">
              <a:lnSpc>
                <a:spcPct val="80000"/>
              </a:lnSpc>
              <a:buFontTx/>
              <a:buNone/>
              <a:defRPr/>
            </a:pPr>
            <a:r>
              <a:rPr lang="en-US" sz="2000" smtClean="0">
                <a:solidFill>
                  <a:srgbClr val="0066FF"/>
                </a:solidFill>
              </a:rPr>
              <a:t>A[0] = 1;</a:t>
            </a:r>
          </a:p>
          <a:p>
            <a:pPr lvl="2" eaLnBrk="1" hangingPunct="1">
              <a:lnSpc>
                <a:spcPct val="80000"/>
              </a:lnSpc>
              <a:buFontTx/>
              <a:buNone/>
              <a:defRPr/>
            </a:pPr>
            <a:r>
              <a:rPr lang="en-US" sz="2000" smtClean="0">
                <a:solidFill>
                  <a:srgbClr val="0066FF"/>
                </a:solidFill>
              </a:rPr>
              <a:t>A[1] = 2;</a:t>
            </a:r>
          </a:p>
          <a:p>
            <a:pPr lvl="2" eaLnBrk="1" hangingPunct="1">
              <a:lnSpc>
                <a:spcPct val="80000"/>
              </a:lnSpc>
              <a:buFontTx/>
              <a:buNone/>
              <a:defRPr/>
            </a:pPr>
            <a:r>
              <a:rPr lang="en-US" sz="2000" smtClean="0">
                <a:solidFill>
                  <a:srgbClr val="0066FF"/>
                </a:solidFill>
              </a:rPr>
              <a:t>swap(x,y) </a:t>
            </a:r>
          </a:p>
          <a:p>
            <a:pPr lvl="2" eaLnBrk="1" hangingPunct="1">
              <a:lnSpc>
                <a:spcPct val="80000"/>
              </a:lnSpc>
              <a:buFontTx/>
              <a:buNone/>
              <a:defRPr/>
            </a:pPr>
            <a:r>
              <a:rPr lang="en-US" sz="2000" smtClean="0">
                <a:solidFill>
                  <a:srgbClr val="0066FF"/>
                </a:solidFill>
              </a:rPr>
              <a:t>{ 	I = x; </a:t>
            </a:r>
          </a:p>
          <a:p>
            <a:pPr lvl="2" eaLnBrk="1" hangingPunct="1">
              <a:lnSpc>
                <a:spcPct val="80000"/>
              </a:lnSpc>
              <a:buFontTx/>
              <a:buNone/>
              <a:defRPr/>
            </a:pPr>
            <a:r>
              <a:rPr lang="en-US" sz="2000" smtClean="0">
                <a:solidFill>
                  <a:srgbClr val="0066FF"/>
                </a:solidFill>
              </a:rPr>
              <a:t>   x = y; </a:t>
            </a:r>
          </a:p>
          <a:p>
            <a:pPr lvl="2" eaLnBrk="1" hangingPunct="1">
              <a:lnSpc>
                <a:spcPct val="80000"/>
              </a:lnSpc>
              <a:buFontTx/>
              <a:buNone/>
              <a:defRPr/>
            </a:pPr>
            <a:r>
              <a:rPr lang="en-US" sz="2000" smtClean="0">
                <a:solidFill>
                  <a:srgbClr val="0066FF"/>
                </a:solidFill>
              </a:rPr>
              <a:t>   y = I;</a:t>
            </a:r>
          </a:p>
          <a:p>
            <a:pPr lvl="2" eaLnBrk="1" hangingPunct="1">
              <a:lnSpc>
                <a:spcPct val="80000"/>
              </a:lnSpc>
              <a:buFontTx/>
              <a:buNone/>
              <a:defRPr/>
            </a:pPr>
            <a:r>
              <a:rPr lang="en-US" sz="2000" smtClean="0">
                <a:solidFill>
                  <a:srgbClr val="0066FF"/>
                </a:solidFill>
              </a:rPr>
              <a:t>}</a:t>
            </a:r>
          </a:p>
          <a:p>
            <a:pPr lvl="2" eaLnBrk="1" hangingPunct="1">
              <a:lnSpc>
                <a:spcPct val="80000"/>
              </a:lnSpc>
              <a:buFontTx/>
              <a:buNone/>
              <a:defRPr/>
            </a:pPr>
            <a:r>
              <a:rPr lang="en-US" sz="2000" smtClean="0">
                <a:solidFill>
                  <a:srgbClr val="0066FF"/>
                </a:solidFill>
              </a:rPr>
              <a:t>begin</a:t>
            </a:r>
          </a:p>
          <a:p>
            <a:pPr lvl="2" eaLnBrk="1" hangingPunct="1">
              <a:lnSpc>
                <a:spcPct val="80000"/>
              </a:lnSpc>
              <a:buFontTx/>
              <a:buNone/>
              <a:defRPr/>
            </a:pPr>
            <a:r>
              <a:rPr lang="en-US" sz="2000" smtClean="0">
                <a:solidFill>
                  <a:srgbClr val="0066FF"/>
                </a:solidFill>
              </a:rPr>
              <a:t>swap (I,A[I])</a:t>
            </a:r>
          </a:p>
          <a:p>
            <a:pPr lvl="2" eaLnBrk="1" hangingPunct="1">
              <a:lnSpc>
                <a:spcPct val="80000"/>
              </a:lnSpc>
              <a:buFontTx/>
              <a:buNone/>
              <a:defRPr/>
            </a:pPr>
            <a:endParaRPr lang="en-US" sz="2000" smtClean="0">
              <a:solidFill>
                <a:srgbClr val="0066FF"/>
              </a:solidFill>
            </a:endParaRPr>
          </a:p>
          <a:p>
            <a:pPr lvl="2" eaLnBrk="1" hangingPunct="1">
              <a:lnSpc>
                <a:spcPct val="80000"/>
              </a:lnSpc>
              <a:buFontTx/>
              <a:buNone/>
              <a:defRPr/>
            </a:pPr>
            <a:r>
              <a:rPr 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if( I == 0 and A[0] ==1 and a[1] == 2) {call by value}</a:t>
            </a:r>
          </a:p>
          <a:p>
            <a:pPr lvl="2" eaLnBrk="1" hangingPunct="1">
              <a:lnSpc>
                <a:spcPct val="80000"/>
              </a:lnSpc>
              <a:buFontTx/>
              <a:buNone/>
              <a:defRPr/>
            </a:pPr>
            <a:r>
              <a:rPr 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 I == 1 and A[0] ==1 and a[1] == 2) {call by reference}</a:t>
            </a:r>
          </a:p>
          <a:p>
            <a:pPr lvl="2" eaLnBrk="1" hangingPunct="1">
              <a:lnSpc>
                <a:spcPct val="80000"/>
              </a:lnSpc>
              <a:buFontTx/>
              <a:buNone/>
              <a:defRPr/>
            </a:pPr>
            <a:r>
              <a:rPr lang="en-US" sz="2000" smtClean="0">
                <a:solidFill>
                  <a:srgbClr val="0066FF"/>
                </a:solidFill>
              </a:rPr>
              <a:t>else if (I == 1 and A[0] == 0 and A[1] == 2) {call by value/result}</a:t>
            </a:r>
          </a:p>
          <a:p>
            <a:pPr lvl="2" eaLnBrk="1" hangingPunct="1">
              <a:lnSpc>
                <a:spcPct val="80000"/>
              </a:lnSpc>
              <a:buFontTx/>
              <a:buNone/>
              <a:defRPr/>
            </a:pPr>
            <a:r>
              <a:rPr 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1 and A[1] == 1)  {call by name}</a:t>
            </a:r>
          </a:p>
          <a:p>
            <a:pPr eaLnBrk="1" hangingPunct="1">
              <a:lnSpc>
                <a:spcPct val="80000"/>
              </a:lnSpc>
              <a:defRPr/>
            </a:pPr>
            <a:endParaRPr lang="en-US" sz="20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a:p>
            <a:pPr lvl="1" eaLnBrk="1" hangingPunct="1">
              <a:lnSpc>
                <a:spcPct val="80000"/>
              </a:lnSpc>
              <a:buFontTx/>
              <a:buNone/>
              <a:defRPr/>
            </a:pPr>
            <a:endParaRPr lang="en-US" sz="2400" smtClean="0"/>
          </a:p>
        </p:txBody>
      </p:sp>
      <p:sp>
        <p:nvSpPr>
          <p:cNvPr id="28674" name="Slide Number Placeholder 5"/>
          <p:cNvSpPr>
            <a:spLocks noGrp="1"/>
          </p:cNvSpPr>
          <p:nvPr>
            <p:ph type="sldNum" sz="quarter" idx="12"/>
          </p:nvPr>
        </p:nvSpPr>
        <p:spPr>
          <a:noFill/>
        </p:spPr>
        <p:txBody>
          <a:bodyPr/>
          <a:lstStyle/>
          <a:p>
            <a:fld id="{5EE75C07-5E45-4B39-A4EF-C826B8631778}" type="slidenum">
              <a:rPr lang="en-US" smtClean="0">
                <a:latin typeface="Arial" pitchFamily="34" charset="0"/>
              </a:rPr>
              <a:pPr/>
              <a:t>46</a:t>
            </a:fld>
            <a:endParaRPr lang="en-US" smtClean="0">
              <a:latin typeface="Arial" pitchFamily="34" charset="0"/>
            </a:endParaRPr>
          </a:p>
        </p:txBody>
      </p:sp>
      <p:sp>
        <p:nvSpPr>
          <p:cNvPr id="28676" name="AutoShape 3"/>
          <p:cNvSpPr>
            <a:spLocks noChangeArrowheads="1"/>
          </p:cNvSpPr>
          <p:nvPr/>
        </p:nvSpPr>
        <p:spPr bwMode="auto">
          <a:xfrm>
            <a:off x="3886200" y="1295400"/>
            <a:ext cx="2667000" cy="838200"/>
          </a:xfrm>
          <a:prstGeom prst="wedgeRoundRectCallout">
            <a:avLst>
              <a:gd name="adj1" fmla="val -95833"/>
              <a:gd name="adj2" fmla="val 94884"/>
              <a:gd name="adj3" fmla="val 16667"/>
            </a:avLst>
          </a:prstGeom>
          <a:solidFill>
            <a:schemeClr val="accent1"/>
          </a:solidFill>
          <a:ln w="9525">
            <a:solidFill>
              <a:schemeClr val="tx1"/>
            </a:solidFill>
            <a:miter lim="800000"/>
            <a:headEnd/>
            <a:tailEnd/>
          </a:ln>
        </p:spPr>
        <p:txBody>
          <a:bodyPr/>
          <a:lstStyle/>
          <a:p>
            <a:r>
              <a:rPr lang="en-US"/>
              <a:t>x:= 0 </a:t>
            </a:r>
          </a:p>
          <a:p>
            <a:r>
              <a:rPr lang="en-US"/>
              <a:t>y := A[0] = 1</a:t>
            </a:r>
          </a:p>
        </p:txBody>
      </p:sp>
      <p:sp>
        <p:nvSpPr>
          <p:cNvPr id="28677" name="AutoShape 4"/>
          <p:cNvSpPr>
            <a:spLocks noChangeArrowheads="1"/>
          </p:cNvSpPr>
          <p:nvPr/>
        </p:nvSpPr>
        <p:spPr bwMode="auto">
          <a:xfrm>
            <a:off x="3352800" y="2209800"/>
            <a:ext cx="2743200" cy="762000"/>
          </a:xfrm>
          <a:prstGeom prst="wedgeRoundRectCallout">
            <a:avLst>
              <a:gd name="adj1" fmla="val -86574"/>
              <a:gd name="adj2" fmla="val 73750"/>
              <a:gd name="adj3" fmla="val 16667"/>
            </a:avLst>
          </a:prstGeom>
          <a:solidFill>
            <a:schemeClr val="accent1"/>
          </a:solidFill>
          <a:ln w="9525">
            <a:solidFill>
              <a:schemeClr val="tx1"/>
            </a:solidFill>
            <a:miter lim="800000"/>
            <a:headEnd/>
            <a:tailEnd/>
          </a:ln>
        </p:spPr>
        <p:txBody>
          <a:bodyPr/>
          <a:lstStyle/>
          <a:p>
            <a:r>
              <a:rPr lang="en-US"/>
              <a:t>changes x to 1, </a:t>
            </a:r>
          </a:p>
          <a:p>
            <a:r>
              <a:rPr lang="en-US"/>
              <a:t>I unchanged</a:t>
            </a:r>
          </a:p>
        </p:txBody>
      </p:sp>
      <p:sp>
        <p:nvSpPr>
          <p:cNvPr id="28678" name="AutoShape 5"/>
          <p:cNvSpPr>
            <a:spLocks noChangeArrowheads="1"/>
          </p:cNvSpPr>
          <p:nvPr/>
        </p:nvSpPr>
        <p:spPr bwMode="auto">
          <a:xfrm>
            <a:off x="3581400" y="3048000"/>
            <a:ext cx="2743200" cy="762000"/>
          </a:xfrm>
          <a:prstGeom prst="wedgeRoundRectCallout">
            <a:avLst>
              <a:gd name="adj1" fmla="val -97338"/>
              <a:gd name="adj2" fmla="val 4375"/>
              <a:gd name="adj3" fmla="val 16667"/>
            </a:avLst>
          </a:prstGeom>
          <a:solidFill>
            <a:schemeClr val="accent1"/>
          </a:solidFill>
          <a:ln w="9525">
            <a:solidFill>
              <a:schemeClr val="tx1"/>
            </a:solidFill>
            <a:miter lim="800000"/>
            <a:headEnd/>
            <a:tailEnd/>
          </a:ln>
        </p:spPr>
        <p:txBody>
          <a:bodyPr/>
          <a:lstStyle/>
          <a:p>
            <a:pPr algn="ctr"/>
            <a:r>
              <a:rPr lang="en-US"/>
              <a:t>changes y to 0</a:t>
            </a:r>
          </a:p>
          <a:p>
            <a:pPr algn="ctr"/>
            <a:r>
              <a:rPr lang="en-US"/>
              <a:t>A[0] unchanged</a:t>
            </a:r>
          </a:p>
        </p:txBody>
      </p:sp>
      <p:sp>
        <p:nvSpPr>
          <p:cNvPr id="28679" name="AutoShape 6"/>
          <p:cNvSpPr>
            <a:spLocks noChangeArrowheads="1"/>
          </p:cNvSpPr>
          <p:nvPr/>
        </p:nvSpPr>
        <p:spPr bwMode="auto">
          <a:xfrm>
            <a:off x="3352800" y="3886200"/>
            <a:ext cx="3048000" cy="1371600"/>
          </a:xfrm>
          <a:prstGeom prst="wedgeRoundRectCallout">
            <a:avLst>
              <a:gd name="adj1" fmla="val -107449"/>
              <a:gd name="adj2" fmla="val -59028"/>
              <a:gd name="adj3" fmla="val 16667"/>
            </a:avLst>
          </a:prstGeom>
          <a:solidFill>
            <a:schemeClr val="accent1"/>
          </a:solidFill>
          <a:ln w="9525">
            <a:solidFill>
              <a:schemeClr val="tx1"/>
            </a:solidFill>
            <a:miter lim="800000"/>
            <a:headEnd/>
            <a:tailEnd/>
          </a:ln>
        </p:spPr>
        <p:txBody>
          <a:bodyPr/>
          <a:lstStyle/>
          <a:p>
            <a:pPr algn="ctr"/>
            <a:r>
              <a:rPr lang="en-US"/>
              <a:t>On return, copy current value of x to I and current value of y to A[0]</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457200" y="609600"/>
            <a:ext cx="8229600" cy="5516563"/>
          </a:xfrm>
        </p:spPr>
        <p:txBody>
          <a:bodyPr/>
          <a:lstStyle/>
          <a:p>
            <a:pPr eaLnBrk="1" hangingPunct="1">
              <a:lnSpc>
                <a:spcPct val="80000"/>
              </a:lnSpc>
              <a:defRPr/>
            </a:pPr>
            <a:r>
              <a:rPr lang="en-US" sz="2400" smtClean="0"/>
              <a:t>Example:  call by name</a:t>
            </a:r>
          </a:p>
          <a:p>
            <a:pPr eaLnBrk="1" hangingPunct="1">
              <a:lnSpc>
                <a:spcPct val="80000"/>
              </a:lnSpc>
              <a:buFontTx/>
              <a:buNone/>
              <a:defRPr/>
            </a:pPr>
            <a:endParaRPr lang="en-US" sz="2400" smtClean="0"/>
          </a:p>
          <a:p>
            <a:pPr lvl="2" eaLnBrk="1" hangingPunct="1">
              <a:lnSpc>
                <a:spcPct val="80000"/>
              </a:lnSpc>
              <a:buFontTx/>
              <a:buNone/>
              <a:defRPr/>
            </a:pPr>
            <a:r>
              <a:rPr lang="en-US" sz="1800" smtClean="0">
                <a:solidFill>
                  <a:srgbClr val="0066FF"/>
                </a:solidFill>
              </a:rPr>
              <a:t>var I = 0;</a:t>
            </a:r>
          </a:p>
          <a:p>
            <a:pPr lvl="2" eaLnBrk="1" hangingPunct="1">
              <a:lnSpc>
                <a:spcPct val="80000"/>
              </a:lnSpc>
              <a:buFontTx/>
              <a:buNone/>
              <a:defRPr/>
            </a:pPr>
            <a:r>
              <a:rPr lang="en-US" sz="1800" smtClean="0">
                <a:solidFill>
                  <a:srgbClr val="0066FF"/>
                </a:solidFill>
              </a:rPr>
              <a:t>A[0] = 1;</a:t>
            </a:r>
          </a:p>
          <a:p>
            <a:pPr lvl="2" eaLnBrk="1" hangingPunct="1">
              <a:lnSpc>
                <a:spcPct val="80000"/>
              </a:lnSpc>
              <a:buFontTx/>
              <a:buNone/>
              <a:defRPr/>
            </a:pPr>
            <a:r>
              <a:rPr lang="en-US" sz="1800" smtClean="0">
                <a:solidFill>
                  <a:srgbClr val="0066FF"/>
                </a:solidFill>
              </a:rPr>
              <a:t>A[1] = 2;</a:t>
            </a:r>
          </a:p>
          <a:p>
            <a:pPr lvl="2" eaLnBrk="1" hangingPunct="1">
              <a:lnSpc>
                <a:spcPct val="80000"/>
              </a:lnSpc>
              <a:buFontTx/>
              <a:buNone/>
              <a:defRPr/>
            </a:pPr>
            <a:r>
              <a:rPr lang="en-US" sz="1800" smtClean="0">
                <a:solidFill>
                  <a:srgbClr val="0066FF"/>
                </a:solidFill>
              </a:rPr>
              <a:t>swap(x,y) </a:t>
            </a:r>
          </a:p>
          <a:p>
            <a:pPr lvl="2" eaLnBrk="1" hangingPunct="1">
              <a:lnSpc>
                <a:spcPct val="80000"/>
              </a:lnSpc>
              <a:buFontTx/>
              <a:buNone/>
              <a:defRPr/>
            </a:pPr>
            <a:r>
              <a:rPr lang="en-US" sz="1800" smtClean="0">
                <a:solidFill>
                  <a:srgbClr val="0066FF"/>
                </a:solidFill>
              </a:rPr>
              <a:t>{ 	I = x; </a:t>
            </a:r>
          </a:p>
          <a:p>
            <a:pPr lvl="2" eaLnBrk="1" hangingPunct="1">
              <a:lnSpc>
                <a:spcPct val="80000"/>
              </a:lnSpc>
              <a:buFontTx/>
              <a:buNone/>
              <a:defRPr/>
            </a:pPr>
            <a:r>
              <a:rPr lang="en-US" sz="1800" smtClean="0">
                <a:solidFill>
                  <a:srgbClr val="0066FF"/>
                </a:solidFill>
              </a:rPr>
              <a:t>   x = y; </a:t>
            </a:r>
          </a:p>
          <a:p>
            <a:pPr lvl="2" eaLnBrk="1" hangingPunct="1">
              <a:lnSpc>
                <a:spcPct val="80000"/>
              </a:lnSpc>
              <a:buFontTx/>
              <a:buNone/>
              <a:defRPr/>
            </a:pPr>
            <a:r>
              <a:rPr lang="en-US" sz="1800" smtClean="0">
                <a:solidFill>
                  <a:srgbClr val="0066FF"/>
                </a:solidFill>
              </a:rPr>
              <a:t>   y = I;</a:t>
            </a:r>
          </a:p>
          <a:p>
            <a:pPr lvl="2" eaLnBrk="1" hangingPunct="1">
              <a:lnSpc>
                <a:spcPct val="80000"/>
              </a:lnSpc>
              <a:buFontTx/>
              <a:buNone/>
              <a:defRPr/>
            </a:pPr>
            <a:r>
              <a:rPr lang="en-US" sz="1800" smtClean="0">
                <a:solidFill>
                  <a:srgbClr val="0066FF"/>
                </a:solidFill>
              </a:rPr>
              <a:t>}</a:t>
            </a:r>
          </a:p>
          <a:p>
            <a:pPr lvl="2" eaLnBrk="1" hangingPunct="1">
              <a:lnSpc>
                <a:spcPct val="80000"/>
              </a:lnSpc>
              <a:buFontTx/>
              <a:buNone/>
              <a:defRPr/>
            </a:pPr>
            <a:r>
              <a:rPr lang="en-US" sz="1800" smtClean="0">
                <a:solidFill>
                  <a:srgbClr val="0066FF"/>
                </a:solidFill>
              </a:rPr>
              <a:t>begin</a:t>
            </a:r>
          </a:p>
          <a:p>
            <a:pPr lvl="2" eaLnBrk="1" hangingPunct="1">
              <a:lnSpc>
                <a:spcPct val="80000"/>
              </a:lnSpc>
              <a:buFontTx/>
              <a:buNone/>
              <a:defRPr/>
            </a:pPr>
            <a:r>
              <a:rPr lang="en-US" sz="1800" smtClean="0">
                <a:solidFill>
                  <a:srgbClr val="0066FF"/>
                </a:solidFill>
              </a:rPr>
              <a:t>swap (I,A[I])</a:t>
            </a:r>
          </a:p>
          <a:p>
            <a:pPr lvl="2" eaLnBrk="1" hangingPunct="1">
              <a:lnSpc>
                <a:spcPct val="80000"/>
              </a:lnSpc>
              <a:buFontTx/>
              <a:buNone/>
              <a:defRPr/>
            </a:pPr>
            <a:endParaRPr lang="en-US" sz="1800" smtClean="0">
              <a:solidFill>
                <a:srgbClr val="0066FF"/>
              </a:solidFill>
            </a:endParaRP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if( I == 0 and A[0] ==1 and a[1] == 2) {call by value}</a:t>
            </a: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 I == 1 and A[0] ==1 and a[1] == 2) {call by reference}</a:t>
            </a:r>
          </a:p>
          <a:p>
            <a:pPr lvl="2" eaLnBrk="1" hangingPunct="1">
              <a:lnSpc>
                <a:spcPct val="80000"/>
              </a:lnSpc>
              <a:buFontTx/>
              <a:buNone/>
              <a:defRPr/>
            </a:pPr>
            <a:r>
              <a:rPr lang="en-US" sz="180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else if (I == 1 and A[0] == 0 and A[1] == 2) {call by value/result}</a:t>
            </a:r>
          </a:p>
          <a:p>
            <a:pPr lvl="2" eaLnBrk="1" hangingPunct="1">
              <a:lnSpc>
                <a:spcPct val="80000"/>
              </a:lnSpc>
              <a:buFontTx/>
              <a:buNone/>
              <a:defRPr/>
            </a:pPr>
            <a:r>
              <a:rPr lang="en-US" sz="1800" smtClean="0">
                <a:solidFill>
                  <a:srgbClr val="0066FF"/>
                </a:solidFill>
              </a:rPr>
              <a:t>else if (I == 1 and A[0] == 1 and A[1] == 1)  {call by name}</a:t>
            </a:r>
          </a:p>
          <a:p>
            <a:pPr eaLnBrk="1" hangingPunct="1">
              <a:lnSpc>
                <a:spcPct val="80000"/>
              </a:lnSpc>
              <a:defRPr/>
            </a:pPr>
            <a:endParaRPr lang="en-US" sz="2400" smtClean="0">
              <a:solidFill>
                <a:srgbClr val="0066FF"/>
              </a:solidFill>
            </a:endParaRPr>
          </a:p>
          <a:p>
            <a:pPr lvl="1" eaLnBrk="1" hangingPunct="1">
              <a:lnSpc>
                <a:spcPct val="80000"/>
              </a:lnSpc>
              <a:buFontTx/>
              <a:buNone/>
              <a:defRPr/>
            </a:pPr>
            <a:endParaRPr lang="en-US" sz="2000" smtClean="0"/>
          </a:p>
        </p:txBody>
      </p:sp>
      <p:sp>
        <p:nvSpPr>
          <p:cNvPr id="29698" name="Slide Number Placeholder 5"/>
          <p:cNvSpPr>
            <a:spLocks noGrp="1"/>
          </p:cNvSpPr>
          <p:nvPr>
            <p:ph type="sldNum" sz="quarter" idx="12"/>
          </p:nvPr>
        </p:nvSpPr>
        <p:spPr>
          <a:noFill/>
        </p:spPr>
        <p:txBody>
          <a:bodyPr/>
          <a:lstStyle/>
          <a:p>
            <a:fld id="{4AC3F2E6-16ED-47D0-A825-F745AC712430}" type="slidenum">
              <a:rPr lang="en-US" smtClean="0">
                <a:latin typeface="Arial" pitchFamily="34" charset="0"/>
              </a:rPr>
              <a:pPr/>
              <a:t>47</a:t>
            </a:fld>
            <a:endParaRPr lang="en-US" smtClean="0">
              <a:latin typeface="Arial" pitchFamily="34" charset="0"/>
            </a:endParaRPr>
          </a:p>
        </p:txBody>
      </p:sp>
      <p:sp>
        <p:nvSpPr>
          <p:cNvPr id="29700" name="AutoShape 3"/>
          <p:cNvSpPr>
            <a:spLocks noChangeArrowheads="1"/>
          </p:cNvSpPr>
          <p:nvPr/>
        </p:nvSpPr>
        <p:spPr bwMode="auto">
          <a:xfrm>
            <a:off x="2819400" y="1143000"/>
            <a:ext cx="1828800" cy="762000"/>
          </a:xfrm>
          <a:prstGeom prst="wedgeRoundRectCallout">
            <a:avLst>
              <a:gd name="adj1" fmla="val -61806"/>
              <a:gd name="adj2" fmla="val 114583"/>
              <a:gd name="adj3" fmla="val 16667"/>
            </a:avLst>
          </a:prstGeom>
          <a:solidFill>
            <a:schemeClr val="accent1"/>
          </a:solidFill>
          <a:ln w="9525">
            <a:solidFill>
              <a:schemeClr val="tx1"/>
            </a:solidFill>
            <a:miter lim="800000"/>
            <a:headEnd/>
            <a:tailEnd/>
          </a:ln>
        </p:spPr>
        <p:txBody>
          <a:bodyPr/>
          <a:lstStyle/>
          <a:p>
            <a:pPr algn="ctr"/>
            <a:r>
              <a:rPr lang="en-US"/>
              <a:t>x := “I”</a:t>
            </a:r>
          </a:p>
          <a:p>
            <a:pPr algn="ctr"/>
            <a:r>
              <a:rPr lang="en-US"/>
              <a:t>y := “A[I]”</a:t>
            </a:r>
          </a:p>
        </p:txBody>
      </p:sp>
      <p:sp>
        <p:nvSpPr>
          <p:cNvPr id="29701" name="AutoShape 4"/>
          <p:cNvSpPr>
            <a:spLocks noChangeArrowheads="1"/>
          </p:cNvSpPr>
          <p:nvPr/>
        </p:nvSpPr>
        <p:spPr bwMode="auto">
          <a:xfrm>
            <a:off x="3505200" y="1905000"/>
            <a:ext cx="3276600" cy="685800"/>
          </a:xfrm>
          <a:prstGeom prst="wedgeRoundRectCallout">
            <a:avLst>
              <a:gd name="adj1" fmla="val -84644"/>
              <a:gd name="adj2" fmla="val 82870"/>
              <a:gd name="adj3" fmla="val 16667"/>
            </a:avLst>
          </a:prstGeom>
          <a:solidFill>
            <a:schemeClr val="accent1"/>
          </a:solidFill>
          <a:ln w="9525">
            <a:solidFill>
              <a:schemeClr val="tx1"/>
            </a:solidFill>
            <a:miter lim="800000"/>
            <a:headEnd/>
            <a:tailEnd/>
          </a:ln>
        </p:spPr>
        <p:txBody>
          <a:bodyPr/>
          <a:lstStyle/>
          <a:p>
            <a:pPr algn="ctr"/>
            <a:r>
              <a:rPr lang="en-US"/>
              <a:t>Since x is I, evaluate I to get 0 and assign to I</a:t>
            </a:r>
          </a:p>
        </p:txBody>
      </p:sp>
      <p:sp>
        <p:nvSpPr>
          <p:cNvPr id="29702" name="AutoShape 5"/>
          <p:cNvSpPr>
            <a:spLocks noChangeArrowheads="1"/>
          </p:cNvSpPr>
          <p:nvPr/>
        </p:nvSpPr>
        <p:spPr bwMode="auto">
          <a:xfrm>
            <a:off x="3276600" y="2819400"/>
            <a:ext cx="4495800" cy="685800"/>
          </a:xfrm>
          <a:prstGeom prst="wedgeRoundRectCallout">
            <a:avLst>
              <a:gd name="adj1" fmla="val -68681"/>
              <a:gd name="adj2" fmla="val -463"/>
              <a:gd name="adj3" fmla="val 16667"/>
            </a:avLst>
          </a:prstGeom>
          <a:solidFill>
            <a:schemeClr val="accent1"/>
          </a:solidFill>
          <a:ln w="9525">
            <a:solidFill>
              <a:schemeClr val="tx1"/>
            </a:solidFill>
            <a:miter lim="800000"/>
            <a:headEnd/>
            <a:tailEnd/>
          </a:ln>
        </p:spPr>
        <p:txBody>
          <a:bodyPr/>
          <a:lstStyle/>
          <a:p>
            <a:pPr algn="ctr"/>
            <a:r>
              <a:rPr lang="en-US"/>
              <a:t>y is A[i], evaluate to get A[0] and assign 1 to I</a:t>
            </a:r>
          </a:p>
        </p:txBody>
      </p:sp>
      <p:sp>
        <p:nvSpPr>
          <p:cNvPr id="29703" name="AutoShape 6"/>
          <p:cNvSpPr>
            <a:spLocks noChangeArrowheads="1"/>
          </p:cNvSpPr>
          <p:nvPr/>
        </p:nvSpPr>
        <p:spPr bwMode="auto">
          <a:xfrm>
            <a:off x="3124200" y="3810000"/>
            <a:ext cx="3962400" cy="914400"/>
          </a:xfrm>
          <a:prstGeom prst="wedgeRoundRectCallout">
            <a:avLst>
              <a:gd name="adj1" fmla="val -71153"/>
              <a:gd name="adj2" fmla="val -93750"/>
              <a:gd name="adj3" fmla="val 16667"/>
            </a:avLst>
          </a:prstGeom>
          <a:solidFill>
            <a:schemeClr val="accent1"/>
          </a:solidFill>
          <a:ln w="9525">
            <a:solidFill>
              <a:schemeClr val="tx1"/>
            </a:solidFill>
            <a:miter lim="800000"/>
            <a:headEnd/>
            <a:tailEnd/>
          </a:ln>
        </p:spPr>
        <p:txBody>
          <a:bodyPr/>
          <a:lstStyle/>
          <a:p>
            <a:pPr algn="ctr"/>
            <a:r>
              <a:rPr lang="en-US"/>
              <a:t>left hand side:  evaluate A[I] which is A[1], right hand side, evaluate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eaLnBrk="1" hangingPunct="1">
              <a:lnSpc>
                <a:spcPct val="105000"/>
              </a:lnSpc>
            </a:pPr>
            <a:r>
              <a:rPr lang="en-US" sz="1800" smtClean="0">
                <a:solidFill>
                  <a:srgbClr val="0066FF"/>
                </a:solidFill>
              </a:rPr>
              <a:t>Conformant arrays</a:t>
            </a:r>
          </a:p>
          <a:p>
            <a:pPr lvl="1" eaLnBrk="1" hangingPunct="1">
              <a:lnSpc>
                <a:spcPct val="105000"/>
              </a:lnSpc>
            </a:pPr>
            <a:r>
              <a:rPr lang="en-US" sz="1600" smtClean="0"/>
              <a:t>recall that binding time for shape of arrays varies greatly between languages</a:t>
            </a:r>
          </a:p>
          <a:p>
            <a:pPr lvl="1" eaLnBrk="1" hangingPunct="1">
              <a:lnSpc>
                <a:spcPct val="105000"/>
              </a:lnSpc>
            </a:pPr>
            <a:r>
              <a:rPr lang="en-US" sz="1600" smtClean="0"/>
              <a:t>in some languages, rules are looser for arrays than variables</a:t>
            </a:r>
          </a:p>
          <a:p>
            <a:pPr lvl="1" eaLnBrk="1" hangingPunct="1">
              <a:lnSpc>
                <a:spcPct val="105000"/>
              </a:lnSpc>
            </a:pPr>
            <a:r>
              <a:rPr lang="en-US" sz="1600" smtClean="0"/>
              <a:t>conformant (or open) array is formal array parameter whose shape is fixed at runtime in a language that usually determines shape at compile time.</a:t>
            </a:r>
          </a:p>
          <a:p>
            <a:pPr eaLnBrk="1" hangingPunct="1">
              <a:lnSpc>
                <a:spcPct val="105000"/>
              </a:lnSpc>
            </a:pPr>
            <a:r>
              <a:rPr lang="en-US" sz="1800" smtClean="0">
                <a:solidFill>
                  <a:srgbClr val="0066FF"/>
                </a:solidFill>
              </a:rPr>
              <a:t>Default parameters</a:t>
            </a:r>
          </a:p>
          <a:p>
            <a:pPr lvl="1" eaLnBrk="1" hangingPunct="1">
              <a:lnSpc>
                <a:spcPct val="105000"/>
              </a:lnSpc>
            </a:pPr>
            <a:r>
              <a:rPr lang="en-US" sz="1600" smtClean="0"/>
              <a:t>Doesn’t need to be provided by caller—if not provided, a default value will be used instead.</a:t>
            </a:r>
          </a:p>
          <a:p>
            <a:pPr lvl="1" eaLnBrk="1" hangingPunct="1">
              <a:lnSpc>
                <a:spcPct val="105000"/>
              </a:lnSpc>
            </a:pPr>
            <a:r>
              <a:rPr lang="en-US" sz="1600" smtClean="0"/>
              <a:t>Example:  Ada</a:t>
            </a:r>
          </a:p>
          <a:p>
            <a:pPr lvl="2" eaLnBrk="1" hangingPunct="1">
              <a:lnSpc>
                <a:spcPct val="105000"/>
              </a:lnSpc>
              <a:buFontTx/>
              <a:buNone/>
            </a:pPr>
            <a:r>
              <a:rPr lang="en-US" sz="1400" smtClean="0"/>
              <a:t>procedure put (item : </a:t>
            </a:r>
            <a:r>
              <a:rPr lang="en-US" sz="1400" smtClean="0">
                <a:solidFill>
                  <a:schemeClr val="hlink"/>
                </a:solidFill>
              </a:rPr>
              <a:t>in</a:t>
            </a:r>
            <a:r>
              <a:rPr lang="en-US" sz="1400" smtClean="0"/>
              <a:t> integer;</a:t>
            </a:r>
          </a:p>
          <a:p>
            <a:pPr lvl="2" eaLnBrk="1" hangingPunct="1">
              <a:lnSpc>
                <a:spcPct val="105000"/>
              </a:lnSpc>
              <a:buFontTx/>
              <a:buNone/>
            </a:pPr>
            <a:r>
              <a:rPr lang="en-US" sz="1400" smtClean="0"/>
              <a:t>                        width: </a:t>
            </a:r>
            <a:r>
              <a:rPr lang="en-US" sz="1400" smtClean="0">
                <a:solidFill>
                  <a:schemeClr val="hlink"/>
                </a:solidFill>
              </a:rPr>
              <a:t>in</a:t>
            </a:r>
            <a:r>
              <a:rPr lang="en-US" sz="1400" smtClean="0"/>
              <a:t> integer </a:t>
            </a:r>
            <a:r>
              <a:rPr lang="en-US" sz="1400" smtClean="0">
                <a:solidFill>
                  <a:srgbClr val="FF0066"/>
                </a:solidFill>
              </a:rPr>
              <a:t>::= default_width;</a:t>
            </a:r>
          </a:p>
          <a:p>
            <a:pPr lvl="2" eaLnBrk="1" hangingPunct="1">
              <a:lnSpc>
                <a:spcPct val="105000"/>
              </a:lnSpc>
              <a:buFontTx/>
              <a:buNone/>
            </a:pPr>
            <a:r>
              <a:rPr lang="en-US" sz="1400" smtClean="0">
                <a:solidFill>
                  <a:srgbClr val="FF0066"/>
                </a:solidFill>
              </a:rPr>
              <a:t>                        </a:t>
            </a:r>
            <a:r>
              <a:rPr lang="en-US" sz="1400" smtClean="0"/>
              <a:t>base: </a:t>
            </a:r>
            <a:r>
              <a:rPr lang="en-US" sz="1400" smtClean="0">
                <a:solidFill>
                  <a:schemeClr val="hlink"/>
                </a:solidFill>
              </a:rPr>
              <a:t>in</a:t>
            </a:r>
            <a:r>
              <a:rPr lang="en-US" sz="1400" smtClean="0"/>
              <a:t> number_base</a:t>
            </a:r>
            <a:r>
              <a:rPr lang="en-US" sz="1400" smtClean="0">
                <a:solidFill>
                  <a:srgbClr val="FF0066"/>
                </a:solidFill>
              </a:rPr>
              <a:t> ::= default_base;</a:t>
            </a:r>
          </a:p>
          <a:p>
            <a:pPr lvl="2" eaLnBrk="1" hangingPunct="1">
              <a:lnSpc>
                <a:spcPct val="105000"/>
              </a:lnSpc>
              <a:buFontTx/>
              <a:buNone/>
            </a:pPr>
            <a:r>
              <a:rPr lang="en-US" sz="1400" smtClean="0"/>
              <a:t>                        }</a:t>
            </a:r>
          </a:p>
          <a:p>
            <a:pPr lvl="1" eaLnBrk="1" hangingPunct="1">
              <a:lnSpc>
                <a:spcPct val="105000"/>
              </a:lnSpc>
            </a:pPr>
            <a:endParaRPr lang="en-US" sz="1600" smtClean="0"/>
          </a:p>
        </p:txBody>
      </p:sp>
      <p:sp>
        <p:nvSpPr>
          <p:cNvPr id="30722" name="Slide Number Placeholder 5"/>
          <p:cNvSpPr>
            <a:spLocks noGrp="1"/>
          </p:cNvSpPr>
          <p:nvPr>
            <p:ph type="sldNum" sz="quarter" idx="12"/>
          </p:nvPr>
        </p:nvSpPr>
        <p:spPr>
          <a:noFill/>
        </p:spPr>
        <p:txBody>
          <a:bodyPr/>
          <a:lstStyle/>
          <a:p>
            <a:fld id="{3888EA68-ED60-4C05-A9DA-3127864272F7}" type="slidenum">
              <a:rPr lang="en-US" smtClean="0">
                <a:latin typeface="Arial" pitchFamily="34" charset="0"/>
              </a:rPr>
              <a:pPr/>
              <a:t>48</a:t>
            </a:fld>
            <a:endParaRPr lang="en-US" smtClean="0">
              <a:latin typeface="Arial" pitchFamily="34" charset="0"/>
            </a:endParaRPr>
          </a:p>
        </p:txBody>
      </p:sp>
      <p:sp>
        <p:nvSpPr>
          <p:cNvPr id="30723" name="Rectangle 2"/>
          <p:cNvSpPr>
            <a:spLocks noGrp="1" noChangeArrowheads="1"/>
          </p:cNvSpPr>
          <p:nvPr>
            <p:ph type="title"/>
          </p:nvPr>
        </p:nvSpPr>
        <p:spPr/>
        <p:txBody>
          <a:bodyPr/>
          <a:lstStyle/>
          <a:p>
            <a:pPr eaLnBrk="1" hangingPunct="1"/>
            <a:r>
              <a:rPr lang="en-US" sz="2400" smtClean="0"/>
              <a:t>Special Purpose Parameters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838200"/>
            <a:ext cx="8229600" cy="5287963"/>
          </a:xfrm>
        </p:spPr>
        <p:txBody>
          <a:bodyPr/>
          <a:lstStyle/>
          <a:p>
            <a:pPr eaLnBrk="1" hangingPunct="1"/>
            <a:r>
              <a:rPr lang="en-US" sz="2800" smtClean="0">
                <a:solidFill>
                  <a:srgbClr val="0066FF"/>
                </a:solidFill>
              </a:rPr>
              <a:t>Named parameters</a:t>
            </a:r>
          </a:p>
          <a:p>
            <a:pPr lvl="1" eaLnBrk="1" hangingPunct="1"/>
            <a:r>
              <a:rPr lang="en-US" sz="2400" smtClean="0"/>
              <a:t>So far, we have assumed positional parameters.</a:t>
            </a:r>
          </a:p>
          <a:p>
            <a:pPr lvl="1" eaLnBrk="1" hangingPunct="1"/>
            <a:r>
              <a:rPr lang="en-US" sz="2400" smtClean="0"/>
              <a:t>Some languages allow parameters to be named (and then given in any order)</a:t>
            </a:r>
          </a:p>
          <a:p>
            <a:pPr lvl="1" eaLnBrk="1" hangingPunct="1"/>
            <a:r>
              <a:rPr lang="en-US" sz="2400" smtClean="0"/>
              <a:t>Ada, Common Lisp, Fortran 90, Modula-3, Python</a:t>
            </a:r>
          </a:p>
          <a:p>
            <a:pPr lvl="1" eaLnBrk="1" hangingPunct="1">
              <a:buFontTx/>
              <a:buNone/>
            </a:pPr>
            <a:endParaRPr lang="en-US" sz="2400" smtClean="0"/>
          </a:p>
          <a:p>
            <a:pPr lvl="2" eaLnBrk="1" hangingPunct="1">
              <a:buFontTx/>
              <a:buNone/>
            </a:pPr>
            <a:r>
              <a:rPr lang="en-US" smtClean="0"/>
              <a:t>put (item =&gt; 37, base =&gt; 8)  //width is omitted</a:t>
            </a:r>
          </a:p>
        </p:txBody>
      </p:sp>
      <p:sp>
        <p:nvSpPr>
          <p:cNvPr id="31746" name="Slide Number Placeholder 5"/>
          <p:cNvSpPr>
            <a:spLocks noGrp="1"/>
          </p:cNvSpPr>
          <p:nvPr>
            <p:ph type="sldNum" sz="quarter" idx="12"/>
          </p:nvPr>
        </p:nvSpPr>
        <p:spPr>
          <a:noFill/>
        </p:spPr>
        <p:txBody>
          <a:bodyPr/>
          <a:lstStyle/>
          <a:p>
            <a:fld id="{EFE1FF6C-14BF-4A23-8A7D-708697B815CE}" type="slidenum">
              <a:rPr lang="en-US" smtClean="0">
                <a:latin typeface="Arial" pitchFamily="34" charset="0"/>
              </a:rPr>
              <a:pPr/>
              <a:t>49</a:t>
            </a:fld>
            <a:endParaRPr lang="en-US" smtClean="0">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FE728DE4-FC37-4288-9DC3-076A79055476}" type="slidenum">
              <a:rPr lang="en-US" smtClean="0">
                <a:latin typeface="Arial" pitchFamily="34" charset="0"/>
              </a:rPr>
              <a:pPr/>
              <a:t>5</a:t>
            </a:fld>
            <a:endParaRPr lang="en-US" smtClean="0">
              <a:latin typeface="Arial" pitchFamily="34" charset="0"/>
            </a:endParaRPr>
          </a:p>
        </p:txBody>
      </p:sp>
      <p:pic>
        <p:nvPicPr>
          <p:cNvPr id="4099" name="Picture 3" descr="Fig 8"/>
          <p:cNvPicPr>
            <a:picLocks noChangeAspect="1" noChangeArrowheads="1"/>
          </p:cNvPicPr>
          <p:nvPr/>
        </p:nvPicPr>
        <p:blipFill>
          <a:blip r:embed="rId3" cstate="print"/>
          <a:srcRect/>
          <a:stretch>
            <a:fillRect/>
          </a:stretch>
        </p:blipFill>
        <p:spPr bwMode="auto">
          <a:xfrm>
            <a:off x="228600" y="1143000"/>
            <a:ext cx="7772400" cy="5119688"/>
          </a:xfrm>
          <a:prstGeom prst="rect">
            <a:avLst/>
          </a:prstGeom>
          <a:noFill/>
          <a:ln w="9525">
            <a:noFill/>
            <a:miter lim="800000"/>
            <a:headEnd/>
            <a:tailEnd/>
          </a:ln>
        </p:spPr>
      </p:pic>
      <p:sp>
        <p:nvSpPr>
          <p:cNvPr id="2" name="TextBox 1"/>
          <p:cNvSpPr txBox="1"/>
          <p:nvPr/>
        </p:nvSpPr>
        <p:spPr>
          <a:xfrm>
            <a:off x="894907" y="5280138"/>
            <a:ext cx="457200" cy="307777"/>
          </a:xfrm>
          <a:prstGeom prst="rect">
            <a:avLst/>
          </a:prstGeom>
          <a:solidFill>
            <a:schemeClr val="bg1"/>
          </a:solid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9.1</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762000"/>
            <a:ext cx="8229600" cy="5364163"/>
          </a:xfrm>
        </p:spPr>
        <p:txBody>
          <a:bodyPr/>
          <a:lstStyle/>
          <a:p>
            <a:pPr eaLnBrk="1" hangingPunct="1">
              <a:lnSpc>
                <a:spcPct val="100000"/>
              </a:lnSpc>
            </a:pPr>
            <a:r>
              <a:rPr lang="en-US" sz="2000" smtClean="0">
                <a:solidFill>
                  <a:srgbClr val="0066FF"/>
                </a:solidFill>
              </a:rPr>
              <a:t>Variable number of parameters</a:t>
            </a:r>
          </a:p>
          <a:p>
            <a:pPr lvl="1" eaLnBrk="1" hangingPunct="1">
              <a:lnSpc>
                <a:spcPct val="100000"/>
              </a:lnSpc>
            </a:pPr>
            <a:r>
              <a:rPr lang="en-US" sz="1800" smtClean="0"/>
              <a:t>Lisp, Python, C</a:t>
            </a:r>
          </a:p>
          <a:p>
            <a:pPr lvl="1" eaLnBrk="1" hangingPunct="1">
              <a:lnSpc>
                <a:spcPct val="100000"/>
              </a:lnSpc>
            </a:pPr>
            <a:r>
              <a:rPr lang="en-US" sz="1800" smtClean="0"/>
              <a:t>Example in C:</a:t>
            </a:r>
          </a:p>
          <a:p>
            <a:pPr lvl="1" eaLnBrk="1" hangingPunct="1">
              <a:lnSpc>
                <a:spcPct val="100000"/>
              </a:lnSpc>
              <a:buFontTx/>
              <a:buNone/>
            </a:pPr>
            <a:endParaRPr lang="en-US" sz="1800" smtClean="0"/>
          </a:p>
          <a:p>
            <a:pPr lvl="2" eaLnBrk="1" hangingPunct="1">
              <a:lnSpc>
                <a:spcPct val="100000"/>
              </a:lnSpc>
            </a:pPr>
            <a:r>
              <a:rPr lang="en-US" sz="1600" smtClean="0"/>
              <a:t>int printf(char *format, …)</a:t>
            </a:r>
          </a:p>
          <a:p>
            <a:pPr lvl="2" eaLnBrk="1" hangingPunct="1">
              <a:lnSpc>
                <a:spcPct val="100000"/>
              </a:lnSpc>
            </a:pPr>
            <a:endParaRPr lang="en-US" sz="1600" smtClean="0"/>
          </a:p>
          <a:p>
            <a:pPr lvl="2" eaLnBrk="1" hangingPunct="1">
              <a:lnSpc>
                <a:spcPct val="100000"/>
              </a:lnSpc>
            </a:pPr>
            <a:r>
              <a:rPr lang="en-US" sz="1600" smtClean="0"/>
              <a:t>elipsed indicate that there are additional unspecified parameters.</a:t>
            </a:r>
          </a:p>
          <a:p>
            <a:pPr lvl="2" eaLnBrk="1" hangingPunct="1">
              <a:lnSpc>
                <a:spcPct val="100000"/>
              </a:lnSpc>
            </a:pPr>
            <a:r>
              <a:rPr lang="en-US" sz="1600" smtClean="0"/>
              <a:t>standard mechanisms are used to access extra arguments</a:t>
            </a:r>
          </a:p>
          <a:p>
            <a:pPr lvl="1" eaLnBrk="1" hangingPunct="1">
              <a:lnSpc>
                <a:spcPct val="100000"/>
              </a:lnSpc>
            </a:pPr>
            <a:r>
              <a:rPr lang="en-US" sz="1800" smtClean="0"/>
              <a:t>C is statically typed, additional parameters are not type safe</a:t>
            </a:r>
          </a:p>
          <a:p>
            <a:pPr lvl="1" eaLnBrk="1" hangingPunct="1">
              <a:lnSpc>
                <a:spcPct val="100000"/>
              </a:lnSpc>
            </a:pPr>
            <a:r>
              <a:rPr lang="en-US" sz="1800" smtClean="0"/>
              <a:t>Lisp and Python, types are checked at runtime.</a:t>
            </a:r>
          </a:p>
          <a:p>
            <a:pPr lvl="1" eaLnBrk="1" hangingPunct="1">
              <a:lnSpc>
                <a:spcPct val="100000"/>
              </a:lnSpc>
            </a:pPr>
            <a:r>
              <a:rPr lang="en-US" sz="1800" smtClean="0"/>
              <a:t>Recent versions of Java allow variable number of args and gets type safety by requiring all trailing parameters to have the same type.</a:t>
            </a:r>
          </a:p>
          <a:p>
            <a:pPr lvl="2" eaLnBrk="1" hangingPunct="1">
              <a:lnSpc>
                <a:spcPct val="100000"/>
              </a:lnSpc>
            </a:pPr>
            <a:r>
              <a:rPr lang="en-US" sz="1600" smtClean="0"/>
              <a:t>static void print_lines(String… lines){…}</a:t>
            </a:r>
          </a:p>
          <a:p>
            <a:pPr lvl="2" eaLnBrk="1" hangingPunct="1">
              <a:lnSpc>
                <a:spcPct val="100000"/>
              </a:lnSpc>
            </a:pPr>
            <a:r>
              <a:rPr lang="en-US" sz="1600" smtClean="0"/>
              <a:t>essentially compiler packages all the arguments into a String[] lines.</a:t>
            </a:r>
          </a:p>
          <a:p>
            <a:pPr lvl="1" eaLnBrk="1" hangingPunct="1">
              <a:lnSpc>
                <a:spcPct val="95000"/>
              </a:lnSpc>
            </a:pPr>
            <a:endParaRPr lang="en-US" sz="1800" smtClean="0"/>
          </a:p>
          <a:p>
            <a:pPr lvl="2" eaLnBrk="1" hangingPunct="1">
              <a:lnSpc>
                <a:spcPct val="95000"/>
              </a:lnSpc>
            </a:pPr>
            <a:endParaRPr lang="en-US" sz="1600" smtClean="0"/>
          </a:p>
          <a:p>
            <a:pPr lvl="1" eaLnBrk="1" hangingPunct="1">
              <a:lnSpc>
                <a:spcPct val="95000"/>
              </a:lnSpc>
            </a:pPr>
            <a:endParaRPr lang="en-US" sz="1800" smtClean="0"/>
          </a:p>
        </p:txBody>
      </p:sp>
      <p:sp>
        <p:nvSpPr>
          <p:cNvPr id="32770" name="Slide Number Placeholder 5"/>
          <p:cNvSpPr>
            <a:spLocks noGrp="1"/>
          </p:cNvSpPr>
          <p:nvPr>
            <p:ph type="sldNum" sz="quarter" idx="12"/>
          </p:nvPr>
        </p:nvSpPr>
        <p:spPr>
          <a:noFill/>
        </p:spPr>
        <p:txBody>
          <a:bodyPr/>
          <a:lstStyle/>
          <a:p>
            <a:fld id="{AA515A34-5B0F-4D5D-83DE-65F88FDA0C2F}" type="slidenum">
              <a:rPr lang="en-US" smtClean="0">
                <a:latin typeface="Arial" pitchFamily="34" charset="0"/>
              </a:rPr>
              <a:pPr/>
              <a:t>50</a:t>
            </a:fld>
            <a:endParaRPr lang="en-US" smtClean="0">
              <a:latin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FontTx/>
              <a:buNone/>
              <a:defRPr/>
            </a:pPr>
            <a:r>
              <a:rPr lang="en-US" sz="2400" dirty="0" smtClean="0">
                <a:solidFill>
                  <a:schemeClr val="accent2"/>
                </a:solidFill>
              </a:rPr>
              <a:t>Variable number of </a:t>
            </a:r>
            <a:r>
              <a:rPr lang="en-US" sz="2400" dirty="0" err="1" smtClean="0">
                <a:solidFill>
                  <a:schemeClr val="accent2"/>
                </a:solidFill>
              </a:rPr>
              <a:t>params</a:t>
            </a:r>
            <a:r>
              <a:rPr lang="en-US" sz="2400" dirty="0" smtClean="0">
                <a:solidFill>
                  <a:schemeClr val="accent2"/>
                </a:solidFill>
              </a:rPr>
              <a:t> continued</a:t>
            </a:r>
          </a:p>
          <a:p>
            <a:pPr lvl="1">
              <a:lnSpc>
                <a:spcPct val="100000"/>
              </a:lnSpc>
              <a:buFontTx/>
              <a:buNone/>
              <a:defRPr/>
            </a:pPr>
            <a:r>
              <a:rPr lang="en-US" sz="1800" dirty="0" smtClean="0"/>
              <a:t>Recent versions of Java allow variable number of </a:t>
            </a:r>
            <a:r>
              <a:rPr lang="en-US" sz="1800" dirty="0" err="1" smtClean="0"/>
              <a:t>args</a:t>
            </a:r>
            <a:r>
              <a:rPr lang="en-US" sz="1800" dirty="0" smtClean="0"/>
              <a:t> and gets type safety by requiring all trailing parameters to have the same type.</a:t>
            </a:r>
          </a:p>
          <a:p>
            <a:pPr lvl="2">
              <a:lnSpc>
                <a:spcPct val="100000"/>
              </a:lnSpc>
              <a:buFontTx/>
              <a:buNone/>
              <a:defRPr/>
            </a:pPr>
            <a:r>
              <a:rPr lang="en-US" sz="1600" dirty="0" smtClean="0"/>
              <a:t>static void </a:t>
            </a:r>
            <a:r>
              <a:rPr lang="en-US" sz="1600" dirty="0" err="1" smtClean="0"/>
              <a:t>print_lines</a:t>
            </a:r>
            <a:r>
              <a:rPr lang="en-US" sz="1600" dirty="0" smtClean="0"/>
              <a:t>(String… lines){…}</a:t>
            </a:r>
          </a:p>
          <a:p>
            <a:pPr lvl="2">
              <a:lnSpc>
                <a:spcPct val="100000"/>
              </a:lnSpc>
              <a:buFontTx/>
              <a:buNone/>
              <a:defRPr/>
            </a:pPr>
            <a:r>
              <a:rPr lang="en-US" sz="1600" dirty="0" smtClean="0"/>
              <a:t>essentially compiler packages all the arguments into a String[] lines.</a:t>
            </a:r>
            <a:endParaRPr lang="en-US" sz="1400" b="1" dirty="0" smtClean="0">
              <a:ea typeface="+mn-ea"/>
              <a:cs typeface="+mn-cs"/>
            </a:endParaRPr>
          </a:p>
          <a:p>
            <a:pPr>
              <a:buFontTx/>
              <a:buNone/>
              <a:defRPr/>
            </a:pPr>
            <a:r>
              <a:rPr lang="en-US" sz="1400" b="1" dirty="0" smtClean="0"/>
              <a:t>From my parser</a:t>
            </a:r>
          </a:p>
          <a:p>
            <a:pPr>
              <a:buFontTx/>
              <a:buNone/>
              <a:defRPr/>
            </a:pPr>
            <a:r>
              <a:rPr lang="en-US" sz="1100" dirty="0" smtClean="0">
                <a:solidFill>
                  <a:srgbClr val="0070C0"/>
                </a:solidFill>
              </a:rPr>
              <a:t>private Token match(Kind... kinds) </a:t>
            </a:r>
            <a:r>
              <a:rPr lang="en-US" sz="1100" dirty="0" smtClean="0"/>
              <a:t>throws </a:t>
            </a:r>
            <a:r>
              <a:rPr lang="en-US" sz="1100" dirty="0" err="1" smtClean="0"/>
              <a:t>SyntaxException</a:t>
            </a:r>
            <a:r>
              <a:rPr lang="en-US" sz="1100" dirty="0" smtClean="0"/>
              <a:t>{   // returns the matched token</a:t>
            </a:r>
          </a:p>
          <a:p>
            <a:pPr>
              <a:buFontTx/>
              <a:buNone/>
              <a:defRPr/>
            </a:pPr>
            <a:r>
              <a:rPr lang="en-US" sz="1100" dirty="0" smtClean="0">
                <a:solidFill>
                  <a:srgbClr val="0070C0"/>
                </a:solidFill>
              </a:rPr>
              <a:t>    if (</a:t>
            </a:r>
            <a:r>
              <a:rPr lang="en-US" sz="1100" dirty="0" err="1" smtClean="0">
                <a:solidFill>
                  <a:srgbClr val="0070C0"/>
                </a:solidFill>
              </a:rPr>
              <a:t>kinds.length</a:t>
            </a:r>
            <a:r>
              <a:rPr lang="en-US" sz="1100" dirty="0" smtClean="0">
                <a:solidFill>
                  <a:srgbClr val="0070C0"/>
                </a:solidFill>
              </a:rPr>
              <a:t> == 1 &amp;&amp; </a:t>
            </a:r>
            <a:r>
              <a:rPr lang="en-US" sz="1100" dirty="0" err="1" smtClean="0">
                <a:solidFill>
                  <a:srgbClr val="0070C0"/>
                </a:solidFill>
              </a:rPr>
              <a:t>isKind</a:t>
            </a:r>
            <a:r>
              <a:rPr lang="en-US" sz="1100" dirty="0" smtClean="0">
                <a:solidFill>
                  <a:srgbClr val="0070C0"/>
                </a:solidFill>
              </a:rPr>
              <a:t>(kinds[0])) </a:t>
            </a:r>
            <a:r>
              <a:rPr lang="en-US" sz="1100" dirty="0" smtClean="0"/>
              <a:t>{</a:t>
            </a:r>
          </a:p>
          <a:p>
            <a:pPr>
              <a:buFontTx/>
              <a:buNone/>
              <a:defRPr/>
            </a:pPr>
            <a:r>
              <a:rPr lang="en-US" sz="1100" dirty="0" smtClean="0"/>
              <a:t>        Token </a:t>
            </a:r>
            <a:r>
              <a:rPr lang="en-US" sz="1100" dirty="0" err="1" smtClean="0"/>
              <a:t>matchedToken</a:t>
            </a:r>
            <a:r>
              <a:rPr lang="en-US" sz="1100" dirty="0" smtClean="0"/>
              <a:t> = t;</a:t>
            </a:r>
          </a:p>
          <a:p>
            <a:pPr>
              <a:buFontTx/>
              <a:buNone/>
              <a:defRPr/>
            </a:pPr>
            <a:r>
              <a:rPr lang="en-US" sz="1100" dirty="0" smtClean="0"/>
              <a:t>        consume();</a:t>
            </a:r>
          </a:p>
          <a:p>
            <a:pPr>
              <a:buFontTx/>
              <a:buNone/>
              <a:defRPr/>
            </a:pPr>
            <a:r>
              <a:rPr lang="en-US" sz="1100" dirty="0" smtClean="0"/>
              <a:t>        return </a:t>
            </a:r>
            <a:r>
              <a:rPr lang="en-US" sz="1100" dirty="0" err="1" smtClean="0"/>
              <a:t>matchedToken</a:t>
            </a:r>
            <a:r>
              <a:rPr lang="en-US" sz="1100" dirty="0" smtClean="0"/>
              <a:t>;</a:t>
            </a:r>
          </a:p>
          <a:p>
            <a:pPr>
              <a:buFontTx/>
              <a:buNone/>
              <a:defRPr/>
            </a:pPr>
            <a:r>
              <a:rPr lang="en-US" sz="1100" dirty="0" smtClean="0"/>
              <a:t>     }</a:t>
            </a:r>
          </a:p>
          <a:p>
            <a:pPr>
              <a:buFontTx/>
              <a:buNone/>
              <a:defRPr/>
            </a:pPr>
            <a:r>
              <a:rPr lang="en-US" sz="1100" dirty="0" smtClean="0"/>
              <a:t>     Token </a:t>
            </a:r>
            <a:r>
              <a:rPr lang="en-US" sz="1100" dirty="0" err="1" smtClean="0"/>
              <a:t>matchedToken</a:t>
            </a:r>
            <a:r>
              <a:rPr lang="en-US" sz="1100" dirty="0" smtClean="0"/>
              <a:t> = null;</a:t>
            </a:r>
          </a:p>
          <a:p>
            <a:pPr>
              <a:buFontTx/>
              <a:buNone/>
              <a:defRPr/>
            </a:pPr>
            <a:r>
              <a:rPr lang="en-US" sz="1100" dirty="0" smtClean="0">
                <a:solidFill>
                  <a:srgbClr val="0070C0"/>
                </a:solidFill>
              </a:rPr>
              <a:t>      for (</a:t>
            </a:r>
            <a:r>
              <a:rPr lang="en-US" sz="1100" dirty="0" err="1" smtClean="0">
                <a:solidFill>
                  <a:srgbClr val="0070C0"/>
                </a:solidFill>
              </a:rPr>
              <a:t>int</a:t>
            </a:r>
            <a:r>
              <a:rPr lang="en-US" sz="1100" dirty="0" smtClean="0">
                <a:solidFill>
                  <a:srgbClr val="0070C0"/>
                </a:solidFill>
              </a:rPr>
              <a:t> </a:t>
            </a:r>
            <a:r>
              <a:rPr lang="en-US" sz="1100" dirty="0" err="1" smtClean="0">
                <a:solidFill>
                  <a:srgbClr val="0070C0"/>
                </a:solidFill>
              </a:rPr>
              <a:t>i</a:t>
            </a:r>
            <a:r>
              <a:rPr lang="en-US" sz="1100" dirty="0" smtClean="0">
                <a:solidFill>
                  <a:srgbClr val="0070C0"/>
                </a:solidFill>
              </a:rPr>
              <a:t> = 0; </a:t>
            </a:r>
            <a:r>
              <a:rPr lang="en-US" sz="1100" dirty="0" err="1" smtClean="0">
                <a:solidFill>
                  <a:srgbClr val="0070C0"/>
                </a:solidFill>
              </a:rPr>
              <a:t>matchedToken</a:t>
            </a:r>
            <a:r>
              <a:rPr lang="en-US" sz="1100" dirty="0" smtClean="0">
                <a:solidFill>
                  <a:srgbClr val="0070C0"/>
                </a:solidFill>
              </a:rPr>
              <a:t> == null &amp;&amp; </a:t>
            </a:r>
            <a:r>
              <a:rPr lang="en-US" sz="1100" dirty="0" err="1" smtClean="0">
                <a:solidFill>
                  <a:srgbClr val="0070C0"/>
                </a:solidFill>
              </a:rPr>
              <a:t>i</a:t>
            </a:r>
            <a:r>
              <a:rPr lang="en-US" sz="1100" dirty="0" smtClean="0">
                <a:solidFill>
                  <a:srgbClr val="0070C0"/>
                </a:solidFill>
              </a:rPr>
              <a:t> != </a:t>
            </a:r>
            <a:r>
              <a:rPr lang="en-US" sz="1100" dirty="0" err="1" smtClean="0">
                <a:solidFill>
                  <a:srgbClr val="0070C0"/>
                </a:solidFill>
              </a:rPr>
              <a:t>kinds.length</a:t>
            </a:r>
            <a:r>
              <a:rPr lang="en-US" sz="1100" dirty="0" smtClean="0">
                <a:solidFill>
                  <a:srgbClr val="0070C0"/>
                </a:solidFill>
              </a:rPr>
              <a:t>; </a:t>
            </a:r>
            <a:r>
              <a:rPr lang="en-US" sz="1100" dirty="0" err="1" smtClean="0">
                <a:solidFill>
                  <a:srgbClr val="0070C0"/>
                </a:solidFill>
              </a:rPr>
              <a:t>i</a:t>
            </a:r>
            <a:r>
              <a:rPr lang="en-US" sz="1100" dirty="0" smtClean="0">
                <a:solidFill>
                  <a:srgbClr val="0070C0"/>
                </a:solidFill>
              </a:rPr>
              <a:t>++)</a:t>
            </a:r>
          </a:p>
          <a:p>
            <a:pPr>
              <a:buFontTx/>
              <a:buNone/>
              <a:defRPr/>
            </a:pPr>
            <a:r>
              <a:rPr lang="en-US" sz="1100" dirty="0" smtClean="0">
                <a:solidFill>
                  <a:srgbClr val="0070C0"/>
                </a:solidFill>
              </a:rPr>
              <a:t>               if (</a:t>
            </a:r>
            <a:r>
              <a:rPr lang="en-US" sz="1100" dirty="0" err="1" smtClean="0">
                <a:solidFill>
                  <a:srgbClr val="0070C0"/>
                </a:solidFill>
              </a:rPr>
              <a:t>isKind</a:t>
            </a:r>
            <a:r>
              <a:rPr lang="en-US" sz="1100" dirty="0" smtClean="0">
                <a:solidFill>
                  <a:srgbClr val="0070C0"/>
                </a:solidFill>
              </a:rPr>
              <a:t>(kinds[</a:t>
            </a:r>
            <a:r>
              <a:rPr lang="en-US" sz="1100" dirty="0" err="1" smtClean="0">
                <a:solidFill>
                  <a:srgbClr val="0070C0"/>
                </a:solidFill>
              </a:rPr>
              <a:t>i</a:t>
            </a:r>
            <a:r>
              <a:rPr lang="en-US" sz="1100" dirty="0" smtClean="0">
                <a:solidFill>
                  <a:srgbClr val="0070C0"/>
                </a:solidFill>
              </a:rPr>
              <a:t>])) {</a:t>
            </a:r>
          </a:p>
          <a:p>
            <a:pPr>
              <a:buFontTx/>
              <a:buNone/>
              <a:defRPr/>
            </a:pPr>
            <a:r>
              <a:rPr lang="en-US" sz="1100" dirty="0" smtClean="0">
                <a:solidFill>
                  <a:srgbClr val="0070C0"/>
                </a:solidFill>
              </a:rPr>
              <a:t>               </a:t>
            </a:r>
            <a:r>
              <a:rPr lang="en-US" sz="1100" dirty="0" err="1" smtClean="0">
                <a:solidFill>
                  <a:srgbClr val="0070C0"/>
                </a:solidFill>
              </a:rPr>
              <a:t>matchedToken</a:t>
            </a:r>
            <a:r>
              <a:rPr lang="en-US" sz="1100" dirty="0" smtClean="0">
                <a:solidFill>
                  <a:srgbClr val="0070C0"/>
                </a:solidFill>
              </a:rPr>
              <a:t> = t;</a:t>
            </a:r>
          </a:p>
          <a:p>
            <a:pPr>
              <a:buFontTx/>
              <a:buNone/>
              <a:defRPr/>
            </a:pPr>
            <a:r>
              <a:rPr lang="en-US" sz="1100" dirty="0" smtClean="0">
                <a:solidFill>
                  <a:srgbClr val="0070C0"/>
                </a:solidFill>
              </a:rPr>
              <a:t>               consume();</a:t>
            </a:r>
          </a:p>
          <a:p>
            <a:pPr>
              <a:buFontTx/>
              <a:buNone/>
              <a:defRPr/>
            </a:pPr>
            <a:r>
              <a:rPr lang="en-US" sz="1100" dirty="0" smtClean="0">
                <a:solidFill>
                  <a:srgbClr val="0070C0"/>
                </a:solidFill>
              </a:rPr>
              <a:t>       }</a:t>
            </a:r>
          </a:p>
          <a:p>
            <a:pPr>
              <a:buFontTx/>
              <a:buNone/>
              <a:defRPr/>
            </a:pPr>
            <a:r>
              <a:rPr lang="en-US" sz="1100" dirty="0" smtClean="0"/>
              <a:t>        if (</a:t>
            </a:r>
            <a:r>
              <a:rPr lang="en-US" sz="1100" dirty="0" err="1" smtClean="0"/>
              <a:t>matchedToken</a:t>
            </a:r>
            <a:r>
              <a:rPr lang="en-US" sz="1100" dirty="0" smtClean="0"/>
              <a:t> == null)  error(kinds);</a:t>
            </a:r>
          </a:p>
          <a:p>
            <a:pPr>
              <a:buFontTx/>
              <a:buNone/>
              <a:defRPr/>
            </a:pPr>
            <a:r>
              <a:rPr lang="en-US" sz="1100" dirty="0" smtClean="0"/>
              <a:t>        return </a:t>
            </a:r>
            <a:r>
              <a:rPr lang="en-US" sz="1100" dirty="0" err="1" smtClean="0"/>
              <a:t>matchedToken</a:t>
            </a:r>
            <a:r>
              <a:rPr lang="en-US" sz="1100" dirty="0" smtClean="0"/>
              <a:t>;</a:t>
            </a:r>
          </a:p>
          <a:p>
            <a:pPr>
              <a:buFontTx/>
              <a:buNone/>
              <a:defRPr/>
            </a:pPr>
            <a:r>
              <a:rPr lang="en-US" sz="1100" dirty="0" smtClean="0"/>
              <a:t>}</a:t>
            </a:r>
          </a:p>
          <a:p>
            <a:pPr lvl="2">
              <a:lnSpc>
                <a:spcPct val="95000"/>
              </a:lnSpc>
              <a:buFontTx/>
              <a:buNone/>
              <a:defRPr/>
            </a:pPr>
            <a:endParaRPr lang="en-US" sz="1200" dirty="0" smtClean="0"/>
          </a:p>
          <a:p>
            <a:pPr lvl="1">
              <a:lnSpc>
                <a:spcPct val="95000"/>
              </a:lnSpc>
              <a:buFontTx/>
              <a:buNone/>
              <a:defRPr/>
            </a:pPr>
            <a:endParaRPr lang="en-US" dirty="0"/>
          </a:p>
        </p:txBody>
      </p:sp>
      <p:sp>
        <p:nvSpPr>
          <p:cNvPr id="33795" name="Slide Number Placeholder 3"/>
          <p:cNvSpPr>
            <a:spLocks noGrp="1"/>
          </p:cNvSpPr>
          <p:nvPr>
            <p:ph type="sldNum" sz="quarter" idx="12"/>
          </p:nvPr>
        </p:nvSpPr>
        <p:spPr>
          <a:noFill/>
        </p:spPr>
        <p:txBody>
          <a:bodyPr/>
          <a:lstStyle/>
          <a:p>
            <a:fld id="{EB574189-C712-4952-8485-4CE777BC182D}" type="slidenum">
              <a:rPr lang="en-US" smtClean="0">
                <a:latin typeface="Arial" pitchFamily="34" charset="0"/>
              </a:rPr>
              <a:pPr/>
              <a:t>51</a:t>
            </a:fld>
            <a:endParaRPr lang="en-US" smtClean="0">
              <a:latin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lnSpc>
                <a:spcPct val="105000"/>
              </a:lnSpc>
            </a:pPr>
            <a:r>
              <a:rPr lang="en-US" sz="2400" smtClean="0"/>
              <a:t>Many languages restrict what can be returned from a function</a:t>
            </a:r>
          </a:p>
          <a:p>
            <a:pPr eaLnBrk="1" hangingPunct="1">
              <a:lnSpc>
                <a:spcPct val="105000"/>
              </a:lnSpc>
            </a:pPr>
            <a:r>
              <a:rPr lang="en-US" sz="2400" smtClean="0"/>
              <a:t>Examples:  </a:t>
            </a:r>
          </a:p>
          <a:p>
            <a:pPr lvl="1" eaLnBrk="1" hangingPunct="1">
              <a:lnSpc>
                <a:spcPct val="105000"/>
              </a:lnSpc>
            </a:pPr>
            <a:r>
              <a:rPr lang="en-US" sz="2000" smtClean="0"/>
              <a:t>only scalar value (Algol 60, Fortran)</a:t>
            </a:r>
          </a:p>
          <a:p>
            <a:pPr lvl="1" eaLnBrk="1" hangingPunct="1">
              <a:lnSpc>
                <a:spcPct val="105000"/>
              </a:lnSpc>
            </a:pPr>
            <a:r>
              <a:rPr lang="en-US" sz="2000" smtClean="0"/>
              <a:t>scalar or pointer (Pascal, early Modula-2)</a:t>
            </a:r>
          </a:p>
          <a:p>
            <a:pPr lvl="1" eaLnBrk="1" hangingPunct="1">
              <a:lnSpc>
                <a:spcPct val="105000"/>
              </a:lnSpc>
            </a:pPr>
            <a:r>
              <a:rPr lang="en-US" sz="2000" smtClean="0"/>
              <a:t>values of composite type (C, Ada)</a:t>
            </a:r>
          </a:p>
          <a:p>
            <a:pPr lvl="1" eaLnBrk="1" hangingPunct="1">
              <a:lnSpc>
                <a:spcPct val="105000"/>
              </a:lnSpc>
            </a:pPr>
            <a:r>
              <a:rPr lang="en-US" sz="2000" smtClean="0"/>
              <a:t>subroutine implemented as closure (Modula-3, Ada 95)</a:t>
            </a:r>
          </a:p>
          <a:p>
            <a:pPr lvl="1" eaLnBrk="1" hangingPunct="1">
              <a:lnSpc>
                <a:spcPct val="105000"/>
              </a:lnSpc>
            </a:pPr>
            <a:r>
              <a:rPr lang="en-US" sz="2000" smtClean="0"/>
              <a:t>pointer to subroutine, but not a closure (C)</a:t>
            </a:r>
          </a:p>
          <a:p>
            <a:pPr lvl="1" eaLnBrk="1" hangingPunct="1">
              <a:lnSpc>
                <a:spcPct val="105000"/>
              </a:lnSpc>
            </a:pPr>
            <a:r>
              <a:rPr lang="en-US" sz="2000" smtClean="0"/>
              <a:t>closure (functional languages)</a:t>
            </a:r>
          </a:p>
          <a:p>
            <a:pPr lvl="1" eaLnBrk="1" hangingPunct="1">
              <a:lnSpc>
                <a:spcPct val="105000"/>
              </a:lnSpc>
            </a:pPr>
            <a:endParaRPr lang="en-US" sz="2000" smtClean="0"/>
          </a:p>
          <a:p>
            <a:pPr eaLnBrk="1" hangingPunct="1">
              <a:lnSpc>
                <a:spcPct val="105000"/>
              </a:lnSpc>
              <a:buFontTx/>
              <a:buNone/>
            </a:pPr>
            <a:endParaRPr lang="en-US" sz="2400" smtClean="0"/>
          </a:p>
        </p:txBody>
      </p:sp>
      <p:sp>
        <p:nvSpPr>
          <p:cNvPr id="34818" name="Slide Number Placeholder 5"/>
          <p:cNvSpPr>
            <a:spLocks noGrp="1"/>
          </p:cNvSpPr>
          <p:nvPr>
            <p:ph type="sldNum" sz="quarter" idx="12"/>
          </p:nvPr>
        </p:nvSpPr>
        <p:spPr>
          <a:noFill/>
        </p:spPr>
        <p:txBody>
          <a:bodyPr/>
          <a:lstStyle/>
          <a:p>
            <a:fld id="{42D59EC9-783A-4739-B707-271A7CF83988}" type="slidenum">
              <a:rPr lang="en-US" smtClean="0">
                <a:latin typeface="Arial" pitchFamily="34" charset="0"/>
              </a:rPr>
              <a:pPr/>
              <a:t>52</a:t>
            </a:fld>
            <a:endParaRPr lang="en-US" smtClean="0">
              <a:latin typeface="Arial" pitchFamily="34" charset="0"/>
            </a:endParaRPr>
          </a:p>
        </p:txBody>
      </p:sp>
      <p:sp>
        <p:nvSpPr>
          <p:cNvPr id="34819" name="Rectangle 2"/>
          <p:cNvSpPr>
            <a:spLocks noGrp="1" noChangeArrowheads="1"/>
          </p:cNvSpPr>
          <p:nvPr>
            <p:ph type="title"/>
          </p:nvPr>
        </p:nvSpPr>
        <p:spPr/>
        <p:txBody>
          <a:bodyPr/>
          <a:lstStyle/>
          <a:p>
            <a:pPr eaLnBrk="1" hangingPunct="1"/>
            <a:r>
              <a:rPr lang="en-US" sz="3200" smtClean="0"/>
              <a:t>Function returns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p:txBody>
          <a:bodyPr/>
          <a:lstStyle/>
          <a:p>
            <a:pPr eaLnBrk="1" hangingPunct="1">
              <a:lnSpc>
                <a:spcPct val="105000"/>
              </a:lnSpc>
            </a:pPr>
            <a:r>
              <a:rPr lang="en-US" sz="2400" smtClean="0"/>
              <a:t>Subroutines provide a way to provide an operation for a number of different parameter </a:t>
            </a:r>
            <a:r>
              <a:rPr lang="en-US" sz="2400" smtClean="0">
                <a:solidFill>
                  <a:schemeClr val="hlink"/>
                </a:solidFill>
              </a:rPr>
              <a:t>values</a:t>
            </a:r>
          </a:p>
          <a:p>
            <a:pPr eaLnBrk="1" hangingPunct="1">
              <a:lnSpc>
                <a:spcPct val="105000"/>
              </a:lnSpc>
            </a:pPr>
            <a:r>
              <a:rPr lang="en-US" sz="2400" smtClean="0"/>
              <a:t>It often happens that we also need to perform an operation for a number of different parameter </a:t>
            </a:r>
            <a:r>
              <a:rPr lang="en-US" sz="2400" smtClean="0">
                <a:solidFill>
                  <a:schemeClr val="hlink"/>
                </a:solidFill>
              </a:rPr>
              <a:t>types</a:t>
            </a:r>
          </a:p>
          <a:p>
            <a:pPr lvl="1" eaLnBrk="1" hangingPunct="1">
              <a:lnSpc>
                <a:spcPct val="105000"/>
              </a:lnSpc>
            </a:pPr>
            <a:r>
              <a:rPr lang="en-US" sz="2000" smtClean="0">
                <a:solidFill>
                  <a:schemeClr val="hlink"/>
                </a:solidFill>
              </a:rPr>
              <a:t>Example:  Queue, List, ….</a:t>
            </a:r>
          </a:p>
          <a:p>
            <a:pPr lvl="1" eaLnBrk="1" hangingPunct="1">
              <a:lnSpc>
                <a:spcPct val="105000"/>
              </a:lnSpc>
            </a:pPr>
            <a:r>
              <a:rPr lang="en-US" sz="2000" smtClean="0"/>
              <a:t>In some languages (Pascal, Modula-2, Fortran), need a new copy of the module or subroutine for each type, even though the only difference is the name of the type</a:t>
            </a:r>
          </a:p>
          <a:p>
            <a:pPr lvl="1" eaLnBrk="1" hangingPunct="1">
              <a:lnSpc>
                <a:spcPct val="105000"/>
              </a:lnSpc>
            </a:pPr>
            <a:r>
              <a:rPr lang="en-US" sz="2000" smtClean="0"/>
              <a:t>Other languages (C) make it possible to define a data structure that holds pointers to arbitrary types, but this requires runtime type checking.</a:t>
            </a:r>
          </a:p>
        </p:txBody>
      </p:sp>
      <p:sp>
        <p:nvSpPr>
          <p:cNvPr id="35842" name="Slide Number Placeholder 5"/>
          <p:cNvSpPr>
            <a:spLocks noGrp="1"/>
          </p:cNvSpPr>
          <p:nvPr>
            <p:ph type="sldNum" sz="quarter" idx="12"/>
          </p:nvPr>
        </p:nvSpPr>
        <p:spPr>
          <a:noFill/>
        </p:spPr>
        <p:txBody>
          <a:bodyPr/>
          <a:lstStyle/>
          <a:p>
            <a:fld id="{9EE9DEC3-3ACA-4847-B38B-75215426AF9B}" type="slidenum">
              <a:rPr lang="en-US" smtClean="0">
                <a:latin typeface="Arial" pitchFamily="34" charset="0"/>
              </a:rPr>
              <a:pPr/>
              <a:t>53</a:t>
            </a:fld>
            <a:endParaRPr lang="en-US" smtClean="0">
              <a:latin typeface="Arial" pitchFamily="34" charset="0"/>
            </a:endParaRPr>
          </a:p>
        </p:txBody>
      </p:sp>
      <p:sp>
        <p:nvSpPr>
          <p:cNvPr id="35843" name="Rectangle 2"/>
          <p:cNvSpPr>
            <a:spLocks noGrp="1" noChangeArrowheads="1"/>
          </p:cNvSpPr>
          <p:nvPr>
            <p:ph type="title"/>
          </p:nvPr>
        </p:nvSpPr>
        <p:spPr/>
        <p:txBody>
          <a:bodyPr>
            <a:normAutofit fontScale="90000"/>
          </a:bodyPr>
          <a:lstStyle/>
          <a:p>
            <a:pPr eaLnBrk="1" hangingPunct="1"/>
            <a:r>
              <a:rPr lang="en-US" smtClean="0"/>
              <a:t>Generic subroutines and modules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609600"/>
            <a:ext cx="8229600" cy="5516563"/>
          </a:xfrm>
        </p:spPr>
        <p:txBody>
          <a:bodyPr/>
          <a:lstStyle/>
          <a:p>
            <a:pPr eaLnBrk="1" hangingPunct="1"/>
            <a:r>
              <a:rPr lang="en-US" smtClean="0"/>
              <a:t>Implicit parametric polymorphism</a:t>
            </a:r>
          </a:p>
          <a:p>
            <a:pPr lvl="1" eaLnBrk="1" hangingPunct="1"/>
            <a:r>
              <a:rPr lang="en-US" smtClean="0"/>
              <a:t>can declare type-safe subroutines whose types are incompletely specified</a:t>
            </a:r>
          </a:p>
          <a:p>
            <a:pPr lvl="2" eaLnBrk="1" hangingPunct="1"/>
            <a:r>
              <a:rPr lang="en-US" smtClean="0"/>
              <a:t>As realized in Lisp, requires run-time testing</a:t>
            </a:r>
          </a:p>
          <a:p>
            <a:pPr lvl="2" eaLnBrk="1" hangingPunct="1"/>
            <a:r>
              <a:rPr lang="en-US" smtClean="0"/>
              <a:t>As realized in ML, compiler is complicated, requires structural type equivalence.</a:t>
            </a:r>
          </a:p>
        </p:txBody>
      </p:sp>
      <p:sp>
        <p:nvSpPr>
          <p:cNvPr id="36866" name="Slide Number Placeholder 5"/>
          <p:cNvSpPr>
            <a:spLocks noGrp="1"/>
          </p:cNvSpPr>
          <p:nvPr>
            <p:ph type="sldNum" sz="quarter" idx="12"/>
          </p:nvPr>
        </p:nvSpPr>
        <p:spPr>
          <a:noFill/>
        </p:spPr>
        <p:txBody>
          <a:bodyPr/>
          <a:lstStyle/>
          <a:p>
            <a:fld id="{B23F0B69-93B5-4B9D-8BF2-FE92F8B471D3}" type="slidenum">
              <a:rPr lang="en-US" smtClean="0">
                <a:latin typeface="Arial" pitchFamily="34" charset="0"/>
              </a:rPr>
              <a:pPr/>
              <a:t>54</a:t>
            </a:fld>
            <a:endParaRPr lang="en-US" smtClean="0">
              <a:latin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457200"/>
            <a:ext cx="8229600" cy="5668963"/>
          </a:xfrm>
        </p:spPr>
        <p:txBody>
          <a:bodyPr/>
          <a:lstStyle/>
          <a:p>
            <a:pPr eaLnBrk="1" hangingPunct="1"/>
            <a:r>
              <a:rPr lang="en-US" smtClean="0"/>
              <a:t>Explicitly polymorphic generics</a:t>
            </a:r>
          </a:p>
          <a:p>
            <a:pPr lvl="1" eaLnBrk="1" hangingPunct="1"/>
            <a:r>
              <a:rPr lang="en-US" smtClean="0"/>
              <a:t>Collection of similar routines or modules with different types, can be created from one copy of the source code</a:t>
            </a:r>
          </a:p>
          <a:p>
            <a:pPr lvl="1" eaLnBrk="1" hangingPunct="1"/>
            <a:r>
              <a:rPr lang="en-US" smtClean="0"/>
              <a:t>Languages include Ada, C++ (templates), Clu, Eiffel, Modula-3, Java, C#</a:t>
            </a:r>
          </a:p>
          <a:p>
            <a:pPr lvl="1" eaLnBrk="1" hangingPunct="1"/>
            <a:endParaRPr lang="en-US" smtClean="0"/>
          </a:p>
          <a:p>
            <a:pPr lvl="1" eaLnBrk="1" hangingPunct="1">
              <a:buFontTx/>
              <a:buNone/>
            </a:pPr>
            <a:endParaRPr lang="en-US" smtClean="0"/>
          </a:p>
        </p:txBody>
      </p:sp>
      <p:sp>
        <p:nvSpPr>
          <p:cNvPr id="37890" name="Slide Number Placeholder 5"/>
          <p:cNvSpPr>
            <a:spLocks noGrp="1"/>
          </p:cNvSpPr>
          <p:nvPr>
            <p:ph type="sldNum" sz="quarter" idx="12"/>
          </p:nvPr>
        </p:nvSpPr>
        <p:spPr>
          <a:noFill/>
        </p:spPr>
        <p:txBody>
          <a:bodyPr/>
          <a:lstStyle/>
          <a:p>
            <a:fld id="{74E8BD04-2287-445F-BD46-726154D2081A}" type="slidenum">
              <a:rPr lang="en-US" smtClean="0">
                <a:latin typeface="Arial" pitchFamily="34" charset="0"/>
              </a:rPr>
              <a:pPr/>
              <a:t>55</a:t>
            </a:fld>
            <a:endParaRPr lang="en-US" smtClean="0">
              <a:latin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57200" y="685800"/>
            <a:ext cx="8229600" cy="5440363"/>
          </a:xfrm>
        </p:spPr>
        <p:txBody>
          <a:bodyPr/>
          <a:lstStyle/>
          <a:p>
            <a:pPr eaLnBrk="1" hangingPunct="1"/>
            <a:r>
              <a:rPr lang="en-US" smtClean="0"/>
              <a:t>What can be passed as a generic parameter?</a:t>
            </a:r>
          </a:p>
          <a:p>
            <a:pPr lvl="1" eaLnBrk="1" hangingPunct="1"/>
            <a:r>
              <a:rPr lang="en-US" smtClean="0"/>
              <a:t>Java, C#:  types</a:t>
            </a:r>
          </a:p>
          <a:p>
            <a:pPr lvl="1" eaLnBrk="1" hangingPunct="1"/>
            <a:r>
              <a:rPr lang="en-US" smtClean="0"/>
              <a:t>Ada, C++:  </a:t>
            </a:r>
          </a:p>
          <a:p>
            <a:pPr lvl="2" eaLnBrk="1" hangingPunct="1"/>
            <a:r>
              <a:rPr lang="en-US" smtClean="0"/>
              <a:t>values of ordinary types</a:t>
            </a:r>
          </a:p>
          <a:p>
            <a:pPr lvl="2" eaLnBrk="1" hangingPunct="1"/>
            <a:r>
              <a:rPr lang="en-US" smtClean="0"/>
              <a:t>constraints</a:t>
            </a:r>
          </a:p>
          <a:p>
            <a:pPr lvl="3" eaLnBrk="1" hangingPunct="1"/>
            <a:r>
              <a:rPr lang="en-US" smtClean="0"/>
              <a:t>explicit (ADA)</a:t>
            </a:r>
          </a:p>
          <a:p>
            <a:pPr lvl="3" eaLnBrk="1" hangingPunct="1"/>
            <a:r>
              <a:rPr lang="en-US" smtClean="0"/>
              <a:t>inferred (C++)</a:t>
            </a:r>
          </a:p>
        </p:txBody>
      </p:sp>
      <p:sp>
        <p:nvSpPr>
          <p:cNvPr id="38914" name="Slide Number Placeholder 5"/>
          <p:cNvSpPr>
            <a:spLocks noGrp="1"/>
          </p:cNvSpPr>
          <p:nvPr>
            <p:ph type="sldNum" sz="quarter" idx="12"/>
          </p:nvPr>
        </p:nvSpPr>
        <p:spPr>
          <a:noFill/>
        </p:spPr>
        <p:txBody>
          <a:bodyPr/>
          <a:lstStyle/>
          <a:p>
            <a:fld id="{5907C163-FF47-4A6B-8262-2486FCA90FF5}" type="slidenum">
              <a:rPr lang="en-US" smtClean="0">
                <a:latin typeface="Arial" pitchFamily="34" charset="0"/>
              </a:rPr>
              <a:pPr/>
              <a:t>56</a:t>
            </a:fld>
            <a:endParaRPr lang="en-US" smtClean="0">
              <a:latin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457200"/>
            <a:ext cx="8229600" cy="5668963"/>
          </a:xfrm>
        </p:spPr>
        <p:txBody>
          <a:bodyPr/>
          <a:lstStyle/>
          <a:p>
            <a:pPr eaLnBrk="1" hangingPunct="1"/>
            <a:r>
              <a:rPr lang="en-US" smtClean="0"/>
              <a:t>Implementation options</a:t>
            </a:r>
          </a:p>
          <a:p>
            <a:pPr lvl="1" eaLnBrk="1" hangingPunct="1"/>
            <a:r>
              <a:rPr lang="en-US" smtClean="0"/>
              <a:t>compiler creates a separate copy of code for each instance</a:t>
            </a:r>
          </a:p>
          <a:p>
            <a:pPr lvl="2" eaLnBrk="1" hangingPunct="1"/>
            <a:r>
              <a:rPr lang="en-US" smtClean="0"/>
              <a:t>Ada, C++</a:t>
            </a:r>
          </a:p>
          <a:p>
            <a:pPr lvl="2" eaLnBrk="1" hangingPunct="1"/>
            <a:r>
              <a:rPr lang="en-US" smtClean="0"/>
              <a:t>each instance separately type checked</a:t>
            </a:r>
          </a:p>
          <a:p>
            <a:pPr lvl="2" eaLnBrk="1" hangingPunct="1"/>
            <a:r>
              <a:rPr lang="en-US" smtClean="0"/>
              <a:t>similar to macros but integrated into language rather than handled by preprocessor (obeys scoping rules, etc)</a:t>
            </a:r>
          </a:p>
          <a:p>
            <a:pPr lvl="2" eaLnBrk="1" hangingPunct="1"/>
            <a:r>
              <a:rPr lang="en-US" smtClean="0"/>
              <a:t>can lead to “code bloat” </a:t>
            </a:r>
          </a:p>
        </p:txBody>
      </p:sp>
      <p:sp>
        <p:nvSpPr>
          <p:cNvPr id="39938" name="Slide Number Placeholder 5"/>
          <p:cNvSpPr>
            <a:spLocks noGrp="1"/>
          </p:cNvSpPr>
          <p:nvPr>
            <p:ph type="sldNum" sz="quarter" idx="12"/>
          </p:nvPr>
        </p:nvSpPr>
        <p:spPr>
          <a:noFill/>
        </p:spPr>
        <p:txBody>
          <a:bodyPr/>
          <a:lstStyle/>
          <a:p>
            <a:fld id="{C835C34E-7CC3-4CFF-97D2-C3F94F959D0D}" type="slidenum">
              <a:rPr lang="en-US" smtClean="0">
                <a:latin typeface="Arial" pitchFamily="34" charset="0"/>
              </a:rPr>
              <a:pPr/>
              <a:t>57</a:t>
            </a:fld>
            <a:endParaRPr lang="en-US" smtClean="0">
              <a:latin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lvl="1" eaLnBrk="1" hangingPunct="1"/>
            <a:r>
              <a:rPr lang="en-US" smtClean="0"/>
              <a:t>all instances share same code at runtime</a:t>
            </a:r>
          </a:p>
          <a:p>
            <a:pPr lvl="2" eaLnBrk="1" hangingPunct="1"/>
            <a:r>
              <a:rPr lang="en-US" smtClean="0"/>
              <a:t>Java</a:t>
            </a:r>
          </a:p>
          <a:p>
            <a:pPr lvl="2" eaLnBrk="1" hangingPunct="1"/>
            <a:r>
              <a:rPr lang="en-US" smtClean="0"/>
              <a:t>runtime type casts inserted by compiler</a:t>
            </a:r>
          </a:p>
          <a:p>
            <a:pPr lvl="2" eaLnBrk="1" hangingPunct="1"/>
            <a:r>
              <a:rPr lang="en-US" smtClean="0"/>
              <a:t>usually compiler can verify that these won’t fail</a:t>
            </a:r>
          </a:p>
          <a:p>
            <a:pPr lvl="2" eaLnBrk="1" hangingPunct="1"/>
            <a:r>
              <a:rPr lang="en-US" smtClean="0"/>
              <a:t>must be type safe regardless of arguments</a:t>
            </a:r>
          </a:p>
          <a:p>
            <a:pPr lvl="1" eaLnBrk="1" hangingPunct="1"/>
            <a:r>
              <a:rPr lang="en-US" smtClean="0"/>
              <a:t>specialized instances may be created, but must be type safe, regardless of arguments</a:t>
            </a:r>
          </a:p>
          <a:p>
            <a:pPr lvl="2" eaLnBrk="1" hangingPunct="1"/>
            <a:r>
              <a:rPr lang="en-US" smtClean="0"/>
              <a:t>C#</a:t>
            </a:r>
          </a:p>
        </p:txBody>
      </p:sp>
      <p:sp>
        <p:nvSpPr>
          <p:cNvPr id="40962" name="Slide Number Placeholder 5"/>
          <p:cNvSpPr>
            <a:spLocks noGrp="1"/>
          </p:cNvSpPr>
          <p:nvPr>
            <p:ph type="sldNum" sz="quarter" idx="12"/>
          </p:nvPr>
        </p:nvSpPr>
        <p:spPr>
          <a:noFill/>
        </p:spPr>
        <p:txBody>
          <a:bodyPr/>
          <a:lstStyle/>
          <a:p>
            <a:fld id="{5E2F214F-74B1-466B-AED2-4151809E5788}" type="slidenum">
              <a:rPr lang="en-US" smtClean="0">
                <a:latin typeface="Arial" pitchFamily="34" charset="0"/>
              </a:rPr>
              <a:pPr/>
              <a:t>58</a:t>
            </a:fld>
            <a:endParaRPr lang="en-US" smtClean="0">
              <a:latin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533400"/>
            <a:ext cx="8229600" cy="5592763"/>
          </a:xfrm>
        </p:spPr>
        <p:txBody>
          <a:bodyPr/>
          <a:lstStyle/>
          <a:p>
            <a:pPr eaLnBrk="1" hangingPunct="1"/>
            <a:r>
              <a:rPr lang="en-US" smtClean="0"/>
              <a:t>Constraints</a:t>
            </a:r>
          </a:p>
          <a:p>
            <a:pPr lvl="1" eaLnBrk="1" hangingPunct="1"/>
            <a:r>
              <a:rPr lang="en-US" smtClean="0"/>
              <a:t>Generic module is abstraction, its interface must provide all the information necessary to use it</a:t>
            </a:r>
          </a:p>
          <a:p>
            <a:pPr lvl="1" eaLnBrk="1" hangingPunct="1"/>
            <a:r>
              <a:rPr lang="en-US" smtClean="0"/>
              <a:t>Constraining generic parameters</a:t>
            </a:r>
          </a:p>
          <a:p>
            <a:pPr lvl="2" eaLnBrk="1" hangingPunct="1"/>
            <a:r>
              <a:rPr lang="en-US" smtClean="0"/>
              <a:t>permitted operations on parameter type must be explicitly declared</a:t>
            </a:r>
          </a:p>
          <a:p>
            <a:pPr lvl="3" eaLnBrk="1" hangingPunct="1">
              <a:buFontTx/>
              <a:buNone/>
            </a:pPr>
            <a:endParaRPr lang="en-US" smtClean="0"/>
          </a:p>
          <a:p>
            <a:pPr lvl="1" eaLnBrk="1" hangingPunct="1"/>
            <a:endParaRPr lang="en-US" smtClean="0"/>
          </a:p>
        </p:txBody>
      </p:sp>
      <p:sp>
        <p:nvSpPr>
          <p:cNvPr id="41986" name="Slide Number Placeholder 5"/>
          <p:cNvSpPr>
            <a:spLocks noGrp="1"/>
          </p:cNvSpPr>
          <p:nvPr>
            <p:ph type="sldNum" sz="quarter" idx="12"/>
          </p:nvPr>
        </p:nvSpPr>
        <p:spPr>
          <a:noFill/>
        </p:spPr>
        <p:txBody>
          <a:bodyPr/>
          <a:lstStyle/>
          <a:p>
            <a:fld id="{96A48E73-0813-4901-895A-03D4C59C0965}" type="slidenum">
              <a:rPr lang="en-US" smtClean="0">
                <a:latin typeface="Arial" pitchFamily="34" charset="0"/>
              </a:rPr>
              <a:pPr/>
              <a:t>59</a:t>
            </a:fld>
            <a:endParaRPr lang="en-US" smtClean="0">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idx="1"/>
          </p:nvPr>
        </p:nvSpPr>
        <p:spPr>
          <a:xfrm>
            <a:off x="457200" y="609600"/>
            <a:ext cx="8229600" cy="5516563"/>
          </a:xfrm>
        </p:spPr>
        <p:txBody>
          <a:bodyPr/>
          <a:lstStyle/>
          <a:p>
            <a:pPr eaLnBrk="1" hangingPunct="1">
              <a:lnSpc>
                <a:spcPct val="90000"/>
              </a:lnSpc>
            </a:pPr>
            <a:r>
              <a:rPr lang="en-US" sz="3600" smtClean="0">
                <a:ea typeface="MS Mincho" pitchFamily="49" charset="-128"/>
              </a:rPr>
              <a:t>Contents of a stack frame</a:t>
            </a:r>
          </a:p>
          <a:p>
            <a:pPr lvl="1" eaLnBrk="1" hangingPunct="1">
              <a:lnSpc>
                <a:spcPct val="90000"/>
              </a:lnSpc>
            </a:pPr>
            <a:r>
              <a:rPr lang="en-US" sz="3200" smtClean="0">
                <a:ea typeface="MS Mincho" pitchFamily="49" charset="-128"/>
              </a:rPr>
              <a:t>bookkeeping</a:t>
            </a:r>
          </a:p>
          <a:p>
            <a:pPr lvl="2" eaLnBrk="1" hangingPunct="1">
              <a:lnSpc>
                <a:spcPct val="90000"/>
              </a:lnSpc>
            </a:pPr>
            <a:r>
              <a:rPr lang="en-US" sz="2800" smtClean="0">
                <a:ea typeface="MS Mincho" pitchFamily="49" charset="-128"/>
              </a:rPr>
              <a:t>return PC (dynamic link)</a:t>
            </a:r>
          </a:p>
          <a:p>
            <a:pPr lvl="2" eaLnBrk="1" hangingPunct="1">
              <a:lnSpc>
                <a:spcPct val="90000"/>
              </a:lnSpc>
            </a:pPr>
            <a:r>
              <a:rPr lang="en-US" sz="2800" smtClean="0">
                <a:ea typeface="MS Mincho" pitchFamily="49" charset="-128"/>
              </a:rPr>
              <a:t>saved registers</a:t>
            </a:r>
          </a:p>
          <a:p>
            <a:pPr lvl="2" eaLnBrk="1" hangingPunct="1">
              <a:lnSpc>
                <a:spcPct val="90000"/>
              </a:lnSpc>
            </a:pPr>
            <a:r>
              <a:rPr lang="en-US" sz="2800" smtClean="0">
                <a:ea typeface="MS Mincho" pitchFamily="49" charset="-128"/>
              </a:rPr>
              <a:t>line number</a:t>
            </a:r>
          </a:p>
          <a:p>
            <a:pPr lvl="2" eaLnBrk="1" hangingPunct="1">
              <a:lnSpc>
                <a:spcPct val="90000"/>
              </a:lnSpc>
            </a:pPr>
            <a:r>
              <a:rPr lang="en-US" sz="2800" smtClean="0">
                <a:ea typeface="MS Mincho" pitchFamily="49" charset="-128"/>
              </a:rPr>
              <a:t>saved display entries</a:t>
            </a:r>
          </a:p>
          <a:p>
            <a:pPr lvl="2" eaLnBrk="1" hangingPunct="1">
              <a:lnSpc>
                <a:spcPct val="90000"/>
              </a:lnSpc>
            </a:pPr>
            <a:r>
              <a:rPr lang="en-US" sz="2800" smtClean="0">
                <a:ea typeface="MS Mincho" pitchFamily="49" charset="-128"/>
              </a:rPr>
              <a:t>static link</a:t>
            </a:r>
          </a:p>
          <a:p>
            <a:pPr lvl="1" eaLnBrk="1" hangingPunct="1">
              <a:lnSpc>
                <a:spcPct val="90000"/>
              </a:lnSpc>
            </a:pPr>
            <a:r>
              <a:rPr lang="en-US" sz="3200" smtClean="0">
                <a:ea typeface="MS Mincho" pitchFamily="49" charset="-128"/>
              </a:rPr>
              <a:t>arguments and returns</a:t>
            </a:r>
          </a:p>
          <a:p>
            <a:pPr lvl="1" eaLnBrk="1" hangingPunct="1">
              <a:lnSpc>
                <a:spcPct val="90000"/>
              </a:lnSpc>
            </a:pPr>
            <a:r>
              <a:rPr lang="en-US" sz="3200" smtClean="0">
                <a:ea typeface="MS Mincho" pitchFamily="49" charset="-128"/>
              </a:rPr>
              <a:t>local variables</a:t>
            </a:r>
          </a:p>
          <a:p>
            <a:pPr lvl="1" eaLnBrk="1" hangingPunct="1">
              <a:lnSpc>
                <a:spcPct val="90000"/>
              </a:lnSpc>
            </a:pPr>
            <a:r>
              <a:rPr lang="en-US" sz="3200" smtClean="0">
                <a:ea typeface="MS Mincho" pitchFamily="49" charset="-128"/>
              </a:rPr>
              <a:t>temporaries</a:t>
            </a:r>
          </a:p>
          <a:p>
            <a:pPr eaLnBrk="1" hangingPunct="1">
              <a:lnSpc>
                <a:spcPct val="110000"/>
              </a:lnSpc>
            </a:pPr>
            <a:endParaRPr lang="en-US" smtClean="0">
              <a:cs typeface="Times New Roman" pitchFamily="18" charset="0"/>
            </a:endParaRPr>
          </a:p>
        </p:txBody>
      </p:sp>
      <p:sp>
        <p:nvSpPr>
          <p:cNvPr id="5122" name="Slide Number Placeholder 5"/>
          <p:cNvSpPr>
            <a:spLocks noGrp="1"/>
          </p:cNvSpPr>
          <p:nvPr>
            <p:ph type="sldNum" sz="quarter" idx="12"/>
          </p:nvPr>
        </p:nvSpPr>
        <p:spPr>
          <a:noFill/>
        </p:spPr>
        <p:txBody>
          <a:bodyPr/>
          <a:lstStyle/>
          <a:p>
            <a:fld id="{87077D1F-9922-4575-851C-97CED6F2F1C1}" type="slidenum">
              <a:rPr lang="en-US" smtClean="0">
                <a:latin typeface="Arial" pitchFamily="34" charset="0"/>
              </a:rPr>
              <a:pPr/>
              <a:t>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57200" y="685800"/>
            <a:ext cx="8229600" cy="5440363"/>
          </a:xfrm>
        </p:spPr>
        <p:txBody>
          <a:bodyPr/>
          <a:lstStyle/>
          <a:p>
            <a:pPr eaLnBrk="1" hangingPunct="1">
              <a:lnSpc>
                <a:spcPct val="105000"/>
              </a:lnSpc>
            </a:pPr>
            <a:r>
              <a:rPr lang="en-US" smtClean="0"/>
              <a:t>Constraints in Ada</a:t>
            </a:r>
          </a:p>
          <a:p>
            <a:pPr lvl="1" eaLnBrk="1" hangingPunct="1">
              <a:lnSpc>
                <a:spcPct val="105000"/>
              </a:lnSpc>
            </a:pPr>
            <a:r>
              <a:rPr lang="en-US" smtClean="0"/>
              <a:t>predefined “constraints”</a:t>
            </a:r>
          </a:p>
          <a:p>
            <a:pPr lvl="1" eaLnBrk="1" hangingPunct="1">
              <a:lnSpc>
                <a:spcPct val="105000"/>
              </a:lnSpc>
            </a:pPr>
            <a:r>
              <a:rPr lang="en-US" smtClean="0"/>
              <a:t>type item is private</a:t>
            </a:r>
          </a:p>
          <a:p>
            <a:pPr lvl="2" eaLnBrk="1" hangingPunct="1">
              <a:lnSpc>
                <a:spcPct val="105000"/>
              </a:lnSpc>
            </a:pPr>
            <a:r>
              <a:rPr lang="en-US" smtClean="0"/>
              <a:t>can only assign, test for equality, access certain attributes (size)</a:t>
            </a:r>
          </a:p>
          <a:p>
            <a:pPr lvl="1" eaLnBrk="1" hangingPunct="1">
              <a:lnSpc>
                <a:spcPct val="105000"/>
              </a:lnSpc>
            </a:pPr>
            <a:r>
              <a:rPr lang="en-US" smtClean="0"/>
              <a:t>type item is limited private</a:t>
            </a:r>
          </a:p>
          <a:p>
            <a:pPr lvl="2" eaLnBrk="1" hangingPunct="1">
              <a:lnSpc>
                <a:spcPct val="105000"/>
              </a:lnSpc>
            </a:pPr>
            <a:r>
              <a:rPr lang="en-US" smtClean="0"/>
              <a:t>cannot test for equality</a:t>
            </a:r>
          </a:p>
          <a:p>
            <a:pPr lvl="1" eaLnBrk="1" hangingPunct="1">
              <a:lnSpc>
                <a:spcPct val="105000"/>
              </a:lnSpc>
            </a:pPr>
            <a:r>
              <a:rPr lang="en-US" smtClean="0"/>
              <a:t>type item is (&lt;&gt;)</a:t>
            </a:r>
          </a:p>
          <a:p>
            <a:pPr lvl="2" eaLnBrk="1" hangingPunct="1">
              <a:lnSpc>
                <a:spcPct val="105000"/>
              </a:lnSpc>
            </a:pPr>
            <a:r>
              <a:rPr lang="en-US" smtClean="0"/>
              <a:t>discrete type that supports ordering operations such as &lt;, &gt;.   (&lt;&gt; in the type is a placeholder)</a:t>
            </a:r>
          </a:p>
          <a:p>
            <a:pPr eaLnBrk="1" hangingPunct="1">
              <a:lnSpc>
                <a:spcPct val="105000"/>
              </a:lnSpc>
            </a:pPr>
            <a:endParaRPr lang="en-US" smtClean="0"/>
          </a:p>
        </p:txBody>
      </p:sp>
      <p:sp>
        <p:nvSpPr>
          <p:cNvPr id="43010" name="Slide Number Placeholder 5"/>
          <p:cNvSpPr>
            <a:spLocks noGrp="1"/>
          </p:cNvSpPr>
          <p:nvPr>
            <p:ph type="sldNum" sz="quarter" idx="12"/>
          </p:nvPr>
        </p:nvSpPr>
        <p:spPr>
          <a:noFill/>
        </p:spPr>
        <p:txBody>
          <a:bodyPr/>
          <a:lstStyle/>
          <a:p>
            <a:fld id="{51A2C3A1-3D2D-4EA1-A20A-06B22D34C6C9}" type="slidenum">
              <a:rPr lang="en-US" smtClean="0">
                <a:latin typeface="Arial" pitchFamily="34" charset="0"/>
              </a:rPr>
              <a:pPr/>
              <a:t>60</a:t>
            </a:fld>
            <a:endParaRPr lang="en-US" smtClean="0">
              <a:latin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762000"/>
            <a:ext cx="8229600" cy="5364163"/>
          </a:xfrm>
        </p:spPr>
        <p:txBody>
          <a:bodyPr/>
          <a:lstStyle/>
          <a:p>
            <a:pPr lvl="1" eaLnBrk="1" hangingPunct="1"/>
            <a:r>
              <a:rPr lang="en-US" smtClean="0"/>
              <a:t>explicit constraints in Ada</a:t>
            </a:r>
          </a:p>
          <a:p>
            <a:pPr lvl="2" eaLnBrk="1" hangingPunct="1">
              <a:buFontTx/>
              <a:buNone/>
            </a:pPr>
            <a:r>
              <a:rPr lang="en-US" sz="2000" smtClean="0"/>
              <a:t>generic </a:t>
            </a:r>
          </a:p>
          <a:p>
            <a:pPr lvl="3" eaLnBrk="1" hangingPunct="1">
              <a:buFontTx/>
              <a:buNone/>
            </a:pPr>
            <a:r>
              <a:rPr lang="en-US" smtClean="0"/>
              <a:t>type T is private;</a:t>
            </a:r>
          </a:p>
          <a:p>
            <a:pPr lvl="3" eaLnBrk="1" hangingPunct="1">
              <a:buFontTx/>
              <a:buNone/>
            </a:pPr>
            <a:r>
              <a:rPr lang="en-US" smtClean="0"/>
              <a:t>type T_array is array (integer range &lt;&gt;) of T;</a:t>
            </a:r>
          </a:p>
          <a:p>
            <a:pPr lvl="3" eaLnBrk="1" hangingPunct="1">
              <a:buFontTx/>
              <a:buNone/>
            </a:pPr>
            <a:r>
              <a:rPr lang="en-US" smtClean="0"/>
              <a:t>with function “&lt;“(a1,a2: T) return boolean;</a:t>
            </a:r>
          </a:p>
          <a:p>
            <a:pPr lvl="2" eaLnBrk="1" hangingPunct="1">
              <a:buFontTx/>
              <a:buNone/>
            </a:pPr>
            <a:r>
              <a:rPr lang="en-US" sz="2000" smtClean="0"/>
              <a:t>procedure sort(A: in out T_array)</a:t>
            </a:r>
          </a:p>
          <a:p>
            <a:pPr lvl="2" eaLnBrk="1" hangingPunct="1"/>
            <a:endParaRPr lang="en-US" sz="2000" smtClean="0"/>
          </a:p>
        </p:txBody>
      </p:sp>
      <p:sp>
        <p:nvSpPr>
          <p:cNvPr id="44034" name="Slide Number Placeholder 5"/>
          <p:cNvSpPr>
            <a:spLocks noGrp="1"/>
          </p:cNvSpPr>
          <p:nvPr>
            <p:ph type="sldNum" sz="quarter" idx="12"/>
          </p:nvPr>
        </p:nvSpPr>
        <p:spPr>
          <a:noFill/>
        </p:spPr>
        <p:txBody>
          <a:bodyPr/>
          <a:lstStyle/>
          <a:p>
            <a:fld id="{5E6BBBEC-B797-4CCC-BE1E-828E864CCB34}" type="slidenum">
              <a:rPr lang="en-US" smtClean="0">
                <a:latin typeface="Arial" pitchFamily="34" charset="0"/>
              </a:rPr>
              <a:pPr/>
              <a:t>61</a:t>
            </a:fld>
            <a:endParaRPr lang="en-US" smtClean="0">
              <a:latin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762000"/>
            <a:ext cx="8229600" cy="5364163"/>
          </a:xfrm>
        </p:spPr>
        <p:txBody>
          <a:bodyPr/>
          <a:lstStyle/>
          <a:p>
            <a:pPr eaLnBrk="1" hangingPunct="1">
              <a:lnSpc>
                <a:spcPct val="105000"/>
              </a:lnSpc>
            </a:pPr>
            <a:r>
              <a:rPr lang="en-US" dirty="0" smtClean="0"/>
              <a:t>Constraints in Java</a:t>
            </a:r>
          </a:p>
          <a:p>
            <a:pPr lvl="1" eaLnBrk="1" hangingPunct="1">
              <a:lnSpc>
                <a:spcPct val="105000"/>
              </a:lnSpc>
              <a:buFontTx/>
              <a:buNone/>
            </a:pPr>
            <a:r>
              <a:rPr lang="en-US" dirty="0" smtClean="0"/>
              <a:t>public static </a:t>
            </a:r>
          </a:p>
          <a:p>
            <a:pPr lvl="1" eaLnBrk="1" hangingPunct="1">
              <a:lnSpc>
                <a:spcPct val="105000"/>
              </a:lnSpc>
              <a:buFontTx/>
              <a:buNone/>
            </a:pPr>
            <a:r>
              <a:rPr lang="en-US" dirty="0" smtClean="0"/>
              <a:t>     &lt;T extends Comparable&lt;T&gt;&gt; void </a:t>
            </a:r>
          </a:p>
          <a:p>
            <a:pPr lvl="1" eaLnBrk="1" hangingPunct="1">
              <a:lnSpc>
                <a:spcPct val="105000"/>
              </a:lnSpc>
              <a:buFontTx/>
              <a:buNone/>
            </a:pPr>
            <a:r>
              <a:rPr lang="en-US" dirty="0" smtClean="0"/>
              <a:t>     sort(T A[]){….if (A[</a:t>
            </a:r>
            <a:r>
              <a:rPr lang="en-US" dirty="0" err="1" smtClean="0"/>
              <a:t>i</a:t>
            </a:r>
            <a:r>
              <a:rPr lang="en-US" dirty="0" smtClean="0"/>
              <a:t>].</a:t>
            </a:r>
            <a:r>
              <a:rPr lang="en-US" dirty="0" err="1" smtClean="0"/>
              <a:t>compareTo</a:t>
            </a:r>
            <a:r>
              <a:rPr lang="en-US" dirty="0" smtClean="0"/>
              <a:t>(A[j])&gt;=0)…}</a:t>
            </a:r>
          </a:p>
          <a:p>
            <a:pPr lvl="1" eaLnBrk="1" hangingPunct="1">
              <a:lnSpc>
                <a:spcPct val="105000"/>
              </a:lnSpc>
              <a:buFontTx/>
              <a:buNone/>
            </a:pPr>
            <a:r>
              <a:rPr lang="en-US" dirty="0" smtClean="0"/>
              <a:t> </a:t>
            </a:r>
          </a:p>
          <a:p>
            <a:pPr lvl="1" eaLnBrk="1" hangingPunct="1">
              <a:lnSpc>
                <a:spcPct val="105000"/>
              </a:lnSpc>
              <a:buFontTx/>
              <a:buNone/>
            </a:pPr>
            <a:endParaRPr lang="en-US" dirty="0" smtClean="0"/>
          </a:p>
          <a:p>
            <a:pPr lvl="1" eaLnBrk="1" hangingPunct="1">
              <a:lnSpc>
                <a:spcPct val="105000"/>
              </a:lnSpc>
              <a:buFontTx/>
              <a:buNone/>
            </a:pPr>
            <a:r>
              <a:rPr lang="en-US" dirty="0" smtClean="0"/>
              <a:t>Integer[] </a:t>
            </a:r>
            <a:r>
              <a:rPr lang="en-US" dirty="0" err="1" smtClean="0"/>
              <a:t>myArray</a:t>
            </a:r>
            <a:r>
              <a:rPr lang="en-US" dirty="0" smtClean="0"/>
              <a:t> = </a:t>
            </a:r>
          </a:p>
          <a:p>
            <a:pPr lvl="1" eaLnBrk="1" hangingPunct="1">
              <a:lnSpc>
                <a:spcPct val="105000"/>
              </a:lnSpc>
              <a:buFontTx/>
              <a:buNone/>
            </a:pPr>
            <a:r>
              <a:rPr lang="en-US" dirty="0" smtClean="0"/>
              <a:t>        new Integer[size];</a:t>
            </a:r>
          </a:p>
          <a:p>
            <a:pPr lvl="1" eaLnBrk="1" hangingPunct="1">
              <a:lnSpc>
                <a:spcPct val="105000"/>
              </a:lnSpc>
              <a:buFontTx/>
              <a:buNone/>
            </a:pPr>
            <a:r>
              <a:rPr lang="en-US" dirty="0" smtClean="0"/>
              <a:t>sort(</a:t>
            </a:r>
            <a:r>
              <a:rPr lang="en-US" dirty="0" err="1" smtClean="0"/>
              <a:t>myArray</a:t>
            </a:r>
            <a:r>
              <a:rPr lang="en-US" dirty="0" smtClean="0"/>
              <a:t>);</a:t>
            </a:r>
          </a:p>
        </p:txBody>
      </p:sp>
      <p:sp>
        <p:nvSpPr>
          <p:cNvPr id="45058" name="Slide Number Placeholder 5"/>
          <p:cNvSpPr>
            <a:spLocks noGrp="1"/>
          </p:cNvSpPr>
          <p:nvPr>
            <p:ph type="sldNum" sz="quarter" idx="12"/>
          </p:nvPr>
        </p:nvSpPr>
        <p:spPr>
          <a:noFill/>
        </p:spPr>
        <p:txBody>
          <a:bodyPr/>
          <a:lstStyle/>
          <a:p>
            <a:fld id="{B2DE3014-A796-484E-80EA-46002DC2B1BE}" type="slidenum">
              <a:rPr lang="en-US" smtClean="0">
                <a:latin typeface="Arial" pitchFamily="34" charset="0"/>
              </a:rPr>
              <a:pPr/>
              <a:t>62</a:t>
            </a:fld>
            <a:endParaRPr lang="en-US" smtClean="0">
              <a:latin typeface="Arial" pitchFamily="34" charset="0"/>
            </a:endParaRPr>
          </a:p>
        </p:txBody>
      </p:sp>
      <p:sp>
        <p:nvSpPr>
          <p:cNvPr id="45060" name="AutoShape 4"/>
          <p:cNvSpPr>
            <a:spLocks noChangeArrowheads="1"/>
          </p:cNvSpPr>
          <p:nvPr/>
        </p:nvSpPr>
        <p:spPr bwMode="auto">
          <a:xfrm>
            <a:off x="5791200" y="0"/>
            <a:ext cx="3352800" cy="1600200"/>
          </a:xfrm>
          <a:prstGeom prst="wedgeRoundRectCallout">
            <a:avLst>
              <a:gd name="adj1" fmla="val -91305"/>
              <a:gd name="adj2" fmla="val 54128"/>
              <a:gd name="adj3" fmla="val 16667"/>
            </a:avLst>
          </a:prstGeom>
          <a:solidFill>
            <a:schemeClr val="accent1"/>
          </a:solidFill>
          <a:ln w="9525">
            <a:solidFill>
              <a:schemeClr val="tx1"/>
            </a:solidFill>
            <a:miter lim="800000"/>
            <a:headEnd/>
            <a:tailEnd/>
          </a:ln>
        </p:spPr>
        <p:txBody>
          <a:bodyPr/>
          <a:lstStyle/>
          <a:p>
            <a:r>
              <a:rPr lang="en-US" sz="2400" dirty="0"/>
              <a:t>Requires that type T implement the Comparable&lt;T&gt; interface</a:t>
            </a:r>
          </a:p>
        </p:txBody>
      </p:sp>
      <p:sp>
        <p:nvSpPr>
          <p:cNvPr id="45061" name="AutoShape 5"/>
          <p:cNvSpPr>
            <a:spLocks noChangeArrowheads="1"/>
          </p:cNvSpPr>
          <p:nvPr/>
        </p:nvSpPr>
        <p:spPr bwMode="auto">
          <a:xfrm>
            <a:off x="5562600" y="3429000"/>
            <a:ext cx="3581400" cy="1828800"/>
          </a:xfrm>
          <a:prstGeom prst="wedgeRoundRectCallout">
            <a:avLst>
              <a:gd name="adj1" fmla="val -57990"/>
              <a:gd name="adj2" fmla="val -97942"/>
              <a:gd name="adj3" fmla="val 16667"/>
            </a:avLst>
          </a:prstGeom>
          <a:solidFill>
            <a:schemeClr val="accent1"/>
          </a:solidFill>
          <a:ln w="9525">
            <a:solidFill>
              <a:schemeClr val="tx1"/>
            </a:solidFill>
            <a:miter lim="800000"/>
            <a:headEnd/>
            <a:tailEnd/>
          </a:ln>
        </p:spPr>
        <p:txBody>
          <a:bodyPr/>
          <a:lstStyle/>
          <a:p>
            <a:r>
              <a:rPr lang="en-US" sz="2400" dirty="0"/>
              <a:t>interface Comparable&lt;T&gt;</a:t>
            </a:r>
          </a:p>
          <a:p>
            <a:r>
              <a:rPr lang="en-US" sz="2400" dirty="0"/>
              <a:t>{  </a:t>
            </a:r>
            <a:r>
              <a:rPr lang="en-US" sz="2400" dirty="0" err="1"/>
              <a:t>int</a:t>
            </a:r>
            <a:r>
              <a:rPr lang="en-US" sz="2400" dirty="0"/>
              <a:t> </a:t>
            </a:r>
            <a:r>
              <a:rPr lang="en-US" sz="2400" dirty="0" err="1"/>
              <a:t>compareTo</a:t>
            </a:r>
            <a:r>
              <a:rPr lang="en-US" sz="2400" dirty="0"/>
              <a:t>(T 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762000"/>
            <a:ext cx="8229600" cy="5364163"/>
          </a:xfrm>
        </p:spPr>
        <p:txBody>
          <a:bodyPr/>
          <a:lstStyle/>
          <a:p>
            <a:pPr eaLnBrk="1" hangingPunct="1"/>
            <a:r>
              <a:rPr lang="en-US" smtClean="0"/>
              <a:t>An alternate version (the one in java.util.Arrays)</a:t>
            </a:r>
          </a:p>
          <a:p>
            <a:pPr eaLnBrk="1" hangingPunct="1">
              <a:buFontTx/>
              <a:buNone/>
            </a:pPr>
            <a:endParaRPr lang="en-US" smtClean="0"/>
          </a:p>
          <a:p>
            <a:pPr lvl="1" eaLnBrk="1" hangingPunct="1">
              <a:buFontTx/>
              <a:buNone/>
            </a:pPr>
            <a:r>
              <a:rPr lang="en-US" smtClean="0"/>
              <a:t>static &lt;T&gt; void </a:t>
            </a:r>
          </a:p>
          <a:p>
            <a:pPr lvl="1" eaLnBrk="1" hangingPunct="1">
              <a:buFontTx/>
              <a:buNone/>
            </a:pPr>
            <a:r>
              <a:rPr lang="en-US" smtClean="0"/>
              <a:t>    sort (T[] a, Comparator&lt;? super T&gt; c)</a:t>
            </a:r>
          </a:p>
        </p:txBody>
      </p:sp>
      <p:sp>
        <p:nvSpPr>
          <p:cNvPr id="46082" name="Slide Number Placeholder 5"/>
          <p:cNvSpPr>
            <a:spLocks noGrp="1"/>
          </p:cNvSpPr>
          <p:nvPr>
            <p:ph type="sldNum" sz="quarter" idx="12"/>
          </p:nvPr>
        </p:nvSpPr>
        <p:spPr>
          <a:noFill/>
        </p:spPr>
        <p:txBody>
          <a:bodyPr/>
          <a:lstStyle/>
          <a:p>
            <a:fld id="{04301C49-73ED-4621-A2E6-271663BF9DD7}" type="slidenum">
              <a:rPr lang="en-US" smtClean="0">
                <a:latin typeface="Arial" pitchFamily="34" charset="0"/>
              </a:rPr>
              <a:pPr/>
              <a:t>63</a:t>
            </a:fld>
            <a:endParaRPr lang="en-US" smtClean="0">
              <a:latin typeface="Arial" pitchFamily="34" charset="0"/>
            </a:endParaRPr>
          </a:p>
        </p:txBody>
      </p:sp>
      <p:sp>
        <p:nvSpPr>
          <p:cNvPr id="46084" name="AutoShape 4"/>
          <p:cNvSpPr>
            <a:spLocks noChangeArrowheads="1"/>
          </p:cNvSpPr>
          <p:nvPr/>
        </p:nvSpPr>
        <p:spPr bwMode="auto">
          <a:xfrm>
            <a:off x="5867400" y="4038600"/>
            <a:ext cx="3124200" cy="2667000"/>
          </a:xfrm>
          <a:prstGeom prst="wedgeRoundRectCallout">
            <a:avLst>
              <a:gd name="adj1" fmla="val -61681"/>
              <a:gd name="adj2" fmla="val -92749"/>
              <a:gd name="adj3" fmla="val 16667"/>
            </a:avLst>
          </a:prstGeom>
          <a:solidFill>
            <a:schemeClr val="accent1"/>
          </a:solidFill>
          <a:ln w="9525">
            <a:solidFill>
              <a:schemeClr val="tx1"/>
            </a:solidFill>
            <a:miter lim="800000"/>
            <a:headEnd/>
            <a:tailEnd/>
          </a:ln>
        </p:spPr>
        <p:txBody>
          <a:bodyPr/>
          <a:lstStyle/>
          <a:p>
            <a:r>
              <a:rPr lang="en-US" sz="2400" dirty="0"/>
              <a:t>This parameter is an instance of an object that implements the Comparator&lt;S&gt; interface, where S is a </a:t>
            </a:r>
            <a:r>
              <a:rPr lang="en-US" sz="2400" dirty="0" err="1"/>
              <a:t>superclass</a:t>
            </a:r>
            <a:r>
              <a:rPr lang="en-US" sz="2400" dirty="0"/>
              <a:t> of T</a:t>
            </a:r>
          </a:p>
        </p:txBody>
      </p:sp>
      <p:sp>
        <p:nvSpPr>
          <p:cNvPr id="46085" name="AutoShape 5"/>
          <p:cNvSpPr>
            <a:spLocks noChangeArrowheads="1"/>
          </p:cNvSpPr>
          <p:nvPr/>
        </p:nvSpPr>
        <p:spPr bwMode="auto">
          <a:xfrm>
            <a:off x="0" y="4572000"/>
            <a:ext cx="4191000" cy="1905000"/>
          </a:xfrm>
          <a:prstGeom prst="wedgeRoundRectCallout">
            <a:avLst>
              <a:gd name="adj1" fmla="val 37563"/>
              <a:gd name="adj2" fmla="val -136407"/>
              <a:gd name="adj3" fmla="val 16667"/>
            </a:avLst>
          </a:prstGeom>
          <a:solidFill>
            <a:schemeClr val="accent1"/>
          </a:solidFill>
          <a:ln w="9525">
            <a:solidFill>
              <a:schemeClr val="tx1"/>
            </a:solidFill>
            <a:miter lim="800000"/>
            <a:headEnd/>
            <a:tailEnd/>
          </a:ln>
        </p:spPr>
        <p:txBody>
          <a:bodyPr/>
          <a:lstStyle/>
          <a:p>
            <a:r>
              <a:rPr lang="en-US" sz="2400"/>
              <a:t>interface Comparator&lt;T&gt;</a:t>
            </a:r>
          </a:p>
          <a:p>
            <a:r>
              <a:rPr lang="en-US" sz="2400"/>
              <a:t>{  int compare(T o1, T o2);</a:t>
            </a:r>
          </a:p>
          <a:p>
            <a:r>
              <a:rPr lang="en-US" sz="2400"/>
              <a:t>..</a:t>
            </a:r>
          </a:p>
          <a:p>
            <a:r>
              <a:rPr lang="en-US" sz="240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533400"/>
            <a:ext cx="8229600" cy="5592763"/>
          </a:xfrm>
        </p:spPr>
        <p:txBody>
          <a:bodyPr/>
          <a:lstStyle/>
          <a:p>
            <a:pPr eaLnBrk="1" hangingPunct="1"/>
            <a:r>
              <a:rPr lang="en-US" smtClean="0"/>
              <a:t>C#</a:t>
            </a:r>
          </a:p>
          <a:p>
            <a:pPr lvl="1" eaLnBrk="1" hangingPunct="1">
              <a:buFontTx/>
              <a:buNone/>
            </a:pPr>
            <a:r>
              <a:rPr lang="en-US" smtClean="0"/>
              <a:t>static void sort&lt;T&gt;(T[] A) where T: IComparable</a:t>
            </a:r>
          </a:p>
          <a:p>
            <a:pPr lvl="1" eaLnBrk="1" hangingPunct="1">
              <a:buFontTx/>
              <a:buNone/>
            </a:pPr>
            <a:r>
              <a:rPr lang="en-US" smtClean="0"/>
              <a:t>{  …</a:t>
            </a:r>
          </a:p>
          <a:p>
            <a:pPr lvl="1" eaLnBrk="1" hangingPunct="1">
              <a:buFontTx/>
              <a:buNone/>
            </a:pPr>
            <a:r>
              <a:rPr lang="en-US" smtClean="0"/>
              <a:t>  if (A[i].CompareTo(A[j]) &gt;= 0…</a:t>
            </a:r>
          </a:p>
          <a:p>
            <a:pPr lvl="1" eaLnBrk="1" hangingPunct="1">
              <a:buFontTx/>
              <a:buNone/>
            </a:pPr>
            <a:r>
              <a:rPr lang="en-US" smtClean="0"/>
              <a:t>}</a:t>
            </a:r>
          </a:p>
          <a:p>
            <a:pPr lvl="1" eaLnBrk="1" hangingPunct="1">
              <a:buFontTx/>
              <a:buNone/>
            </a:pPr>
            <a:endParaRPr lang="en-US" smtClean="0"/>
          </a:p>
          <a:p>
            <a:pPr lvl="1" eaLnBrk="1" hangingPunct="1">
              <a:buFontTx/>
              <a:buNone/>
            </a:pPr>
            <a:r>
              <a:rPr lang="en-US" smtClean="0"/>
              <a:t>int[] myArray = new int[size];</a:t>
            </a:r>
          </a:p>
          <a:p>
            <a:pPr lvl="1" eaLnBrk="1" hangingPunct="1">
              <a:buFontTx/>
              <a:buNone/>
            </a:pPr>
            <a:r>
              <a:rPr lang="en-US" smtClean="0"/>
              <a:t>sort(myArray);</a:t>
            </a:r>
          </a:p>
          <a:p>
            <a:pPr lvl="1" eaLnBrk="1" hangingPunct="1">
              <a:buFontTx/>
              <a:buNone/>
            </a:pPr>
            <a:endParaRPr lang="en-US" smtClean="0"/>
          </a:p>
        </p:txBody>
      </p:sp>
      <p:sp>
        <p:nvSpPr>
          <p:cNvPr id="47106" name="Slide Number Placeholder 5"/>
          <p:cNvSpPr>
            <a:spLocks noGrp="1"/>
          </p:cNvSpPr>
          <p:nvPr>
            <p:ph type="sldNum" sz="quarter" idx="12"/>
          </p:nvPr>
        </p:nvSpPr>
        <p:spPr>
          <a:noFill/>
        </p:spPr>
        <p:txBody>
          <a:bodyPr/>
          <a:lstStyle/>
          <a:p>
            <a:fld id="{56A24414-05EC-4368-A5BC-6CABD3B4A603}" type="slidenum">
              <a:rPr lang="en-US" smtClean="0">
                <a:latin typeface="Arial" pitchFamily="34" charset="0"/>
              </a:rPr>
              <a:pPr/>
              <a:t>64</a:t>
            </a:fld>
            <a:endParaRPr lang="en-US" smtClean="0">
              <a:latin typeface="Arial" pitchFamily="34" charset="0"/>
            </a:endParaRPr>
          </a:p>
        </p:txBody>
      </p:sp>
      <p:sp>
        <p:nvSpPr>
          <p:cNvPr id="47108" name="AutoShape 4"/>
          <p:cNvSpPr>
            <a:spLocks noChangeArrowheads="1"/>
          </p:cNvSpPr>
          <p:nvPr/>
        </p:nvSpPr>
        <p:spPr bwMode="auto">
          <a:xfrm>
            <a:off x="5715000" y="5334000"/>
            <a:ext cx="3048000" cy="1524000"/>
          </a:xfrm>
          <a:prstGeom prst="wedgeRoundRectCallout">
            <a:avLst>
              <a:gd name="adj1" fmla="val -87685"/>
              <a:gd name="adj2" fmla="val -181581"/>
              <a:gd name="adj3" fmla="val 16667"/>
            </a:avLst>
          </a:prstGeom>
          <a:solidFill>
            <a:schemeClr val="accent1"/>
          </a:solidFill>
          <a:ln w="9525">
            <a:solidFill>
              <a:schemeClr val="tx1"/>
            </a:solidFill>
            <a:miter lim="800000"/>
            <a:headEnd/>
            <a:tailEnd/>
          </a:ln>
        </p:spPr>
        <p:txBody>
          <a:bodyPr/>
          <a:lstStyle/>
          <a:p>
            <a:pPr algn="ctr"/>
            <a:r>
              <a:rPr lang="en-US"/>
              <a:t>Compiler recognizes built-in type int and generates specialized code.  No need for the wrapper class.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685800"/>
            <a:ext cx="8229600" cy="5440363"/>
          </a:xfrm>
        </p:spPr>
        <p:txBody>
          <a:bodyPr/>
          <a:lstStyle/>
          <a:p>
            <a:pPr eaLnBrk="1" hangingPunct="1"/>
            <a:r>
              <a:rPr lang="en-US" smtClean="0"/>
              <a:t>C++</a:t>
            </a:r>
          </a:p>
          <a:p>
            <a:pPr eaLnBrk="1" hangingPunct="1"/>
            <a:endParaRPr lang="en-US" smtClean="0"/>
          </a:p>
          <a:p>
            <a:pPr lvl="1" eaLnBrk="1" hangingPunct="1">
              <a:buFontTx/>
              <a:buNone/>
            </a:pPr>
            <a:r>
              <a:rPr lang="en-US" smtClean="0"/>
              <a:t>template&lt;class T&gt;</a:t>
            </a:r>
          </a:p>
          <a:p>
            <a:pPr lvl="1" eaLnBrk="1" hangingPunct="1">
              <a:buFontTx/>
              <a:buNone/>
            </a:pPr>
            <a:r>
              <a:rPr lang="en-US" smtClean="0"/>
              <a:t>void sort(T A[], int A_size){…}</a:t>
            </a:r>
          </a:p>
          <a:p>
            <a:pPr lvl="1" eaLnBrk="1" hangingPunct="1">
              <a:buFontTx/>
              <a:buNone/>
            </a:pPr>
            <a:endParaRPr lang="en-US" smtClean="0"/>
          </a:p>
          <a:p>
            <a:pPr lvl="1" eaLnBrk="1" hangingPunct="1">
              <a:buFontTx/>
              <a:buNone/>
            </a:pPr>
            <a:r>
              <a:rPr lang="en-US" smtClean="0"/>
              <a:t>Doesn’t check to ensure that T has appropriate operations until instantiated.</a:t>
            </a:r>
          </a:p>
          <a:p>
            <a:pPr lvl="1" eaLnBrk="1" hangingPunct="1">
              <a:buFontTx/>
              <a:buNone/>
            </a:pPr>
            <a:r>
              <a:rPr lang="en-US" smtClean="0"/>
              <a:t>May find an operation with the right name, but wrong semantics—giving a surpise.</a:t>
            </a:r>
          </a:p>
        </p:txBody>
      </p:sp>
      <p:sp>
        <p:nvSpPr>
          <p:cNvPr id="48130" name="Slide Number Placeholder 5"/>
          <p:cNvSpPr>
            <a:spLocks noGrp="1"/>
          </p:cNvSpPr>
          <p:nvPr>
            <p:ph type="sldNum" sz="quarter" idx="12"/>
          </p:nvPr>
        </p:nvSpPr>
        <p:spPr>
          <a:noFill/>
        </p:spPr>
        <p:txBody>
          <a:bodyPr/>
          <a:lstStyle/>
          <a:p>
            <a:fld id="{F8ECC1DE-3A88-4511-A669-3DF64D7D0200}" type="slidenum">
              <a:rPr lang="en-US" smtClean="0">
                <a:latin typeface="Arial" pitchFamily="34" charset="0"/>
              </a:rPr>
              <a:pPr/>
              <a:t>65</a:t>
            </a:fld>
            <a:endParaRPr lang="en-US" smtClean="0">
              <a:latin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914400"/>
            <a:ext cx="8229600" cy="5211763"/>
          </a:xfrm>
        </p:spPr>
        <p:txBody>
          <a:bodyPr/>
          <a:lstStyle/>
          <a:p>
            <a:pPr eaLnBrk="1" hangingPunct="1"/>
            <a:r>
              <a:rPr lang="en-US" sz="2800" smtClean="0"/>
              <a:t>C++ templates are very powerful</a:t>
            </a:r>
          </a:p>
          <a:p>
            <a:pPr lvl="1" eaLnBrk="1" hangingPunct="1"/>
            <a:r>
              <a:rPr lang="en-US" sz="2400" smtClean="0"/>
              <a:t>generic parameters may take values</a:t>
            </a:r>
          </a:p>
          <a:p>
            <a:pPr lvl="1" eaLnBrk="1" hangingPunct="1"/>
            <a:r>
              <a:rPr lang="en-US" sz="2400" smtClean="0"/>
              <a:t>templates may be nested</a:t>
            </a:r>
          </a:p>
          <a:p>
            <a:pPr lvl="1" eaLnBrk="1" hangingPunct="1"/>
            <a:r>
              <a:rPr lang="en-US" sz="2400" smtClean="0"/>
              <a:t>sufficient for recursion</a:t>
            </a:r>
          </a:p>
          <a:p>
            <a:pPr lvl="2" eaLnBrk="1" hangingPunct="1"/>
            <a:r>
              <a:rPr lang="en-US" sz="2000" smtClean="0"/>
              <a:t>in principle, can do an arbitrary computation at compile time</a:t>
            </a:r>
          </a:p>
          <a:p>
            <a:pPr lvl="2" eaLnBrk="1" hangingPunct="1"/>
            <a:r>
              <a:rPr lang="en-US" sz="2000" smtClean="0"/>
              <a:t>template metaprogramming</a:t>
            </a:r>
          </a:p>
          <a:p>
            <a:pPr lvl="2" eaLnBrk="1" hangingPunct="1"/>
            <a:r>
              <a:rPr lang="en-US" sz="2000" smtClean="0"/>
              <a:t>example:  generic parameter n to sort routing creates routine that sorts array of size n with all loops unrolled.</a:t>
            </a:r>
          </a:p>
          <a:p>
            <a:pPr lvl="1" eaLnBrk="1" hangingPunct="1"/>
            <a:r>
              <a:rPr lang="en-US" sz="2400" smtClean="0"/>
              <a:t>expanded then type-checked.  Often gives incomprehensible error messages.</a:t>
            </a:r>
          </a:p>
        </p:txBody>
      </p:sp>
      <p:sp>
        <p:nvSpPr>
          <p:cNvPr id="49154" name="Slide Number Placeholder 5"/>
          <p:cNvSpPr>
            <a:spLocks noGrp="1"/>
          </p:cNvSpPr>
          <p:nvPr>
            <p:ph type="sldNum" sz="quarter" idx="12"/>
          </p:nvPr>
        </p:nvSpPr>
        <p:spPr>
          <a:noFill/>
        </p:spPr>
        <p:txBody>
          <a:bodyPr/>
          <a:lstStyle/>
          <a:p>
            <a:fld id="{4EAF4CE4-472F-4AFC-952E-F67A872E27F4}" type="slidenum">
              <a:rPr lang="en-US" smtClean="0">
                <a:latin typeface="Arial" pitchFamily="34" charset="0"/>
              </a:rPr>
              <a:pPr/>
              <a:t>66</a:t>
            </a:fld>
            <a:endParaRPr lang="en-US" smtClean="0">
              <a:latin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57200" y="609600"/>
            <a:ext cx="8229600" cy="5516563"/>
          </a:xfrm>
        </p:spPr>
        <p:txBody>
          <a:bodyPr/>
          <a:lstStyle/>
          <a:p>
            <a:pPr eaLnBrk="1" hangingPunct="1"/>
            <a:r>
              <a:rPr lang="en-US" smtClean="0"/>
              <a:t>Java implementation of generics</a:t>
            </a:r>
          </a:p>
          <a:p>
            <a:pPr lvl="1" eaLnBrk="1" hangingPunct="1"/>
            <a:r>
              <a:rPr lang="en-US" smtClean="0"/>
              <a:t>type erasure</a:t>
            </a:r>
          </a:p>
          <a:p>
            <a:pPr lvl="2" eaLnBrk="1" hangingPunct="1"/>
            <a:r>
              <a:rPr lang="en-US" smtClean="0"/>
              <a:t>suppose code contains </a:t>
            </a:r>
          </a:p>
          <a:p>
            <a:pPr lvl="3" eaLnBrk="1" hangingPunct="1">
              <a:buFontTx/>
              <a:buNone/>
            </a:pPr>
            <a:r>
              <a:rPr lang="en-US" sz="2400" smtClean="0">
                <a:solidFill>
                  <a:schemeClr val="hlink"/>
                </a:solidFill>
              </a:rPr>
              <a:t>ArrayList&lt;Integer&gt; array</a:t>
            </a:r>
          </a:p>
          <a:p>
            <a:pPr lvl="2" eaLnBrk="1" hangingPunct="1"/>
            <a:r>
              <a:rPr lang="en-US" smtClean="0"/>
              <a:t>compiler erases the generic type information</a:t>
            </a:r>
          </a:p>
          <a:p>
            <a:pPr lvl="2" eaLnBrk="1" hangingPunct="1"/>
            <a:r>
              <a:rPr lang="en-US" smtClean="0"/>
              <a:t>adds a cast to integer any time object removed from array</a:t>
            </a:r>
          </a:p>
          <a:p>
            <a:pPr lvl="2" eaLnBrk="1" hangingPunct="1"/>
            <a:r>
              <a:rPr lang="en-US" smtClean="0"/>
              <a:t>tries to prove statically  that the cast will never fail.</a:t>
            </a:r>
          </a:p>
          <a:p>
            <a:pPr lvl="3" eaLnBrk="1" hangingPunct="1"/>
            <a:r>
              <a:rPr lang="en-US" smtClean="0"/>
              <a:t>compiler gives warning when this can’t happen</a:t>
            </a:r>
          </a:p>
          <a:p>
            <a:pPr lvl="3" eaLnBrk="1" hangingPunct="1"/>
            <a:r>
              <a:rPr lang="en-US" smtClean="0"/>
              <a:t>putting something in non-generic version</a:t>
            </a:r>
          </a:p>
        </p:txBody>
      </p:sp>
      <p:sp>
        <p:nvSpPr>
          <p:cNvPr id="50178" name="Slide Number Placeholder 5"/>
          <p:cNvSpPr>
            <a:spLocks noGrp="1"/>
          </p:cNvSpPr>
          <p:nvPr>
            <p:ph type="sldNum" sz="quarter" idx="12"/>
          </p:nvPr>
        </p:nvSpPr>
        <p:spPr>
          <a:noFill/>
        </p:spPr>
        <p:txBody>
          <a:bodyPr/>
          <a:lstStyle/>
          <a:p>
            <a:fld id="{23BCC352-A60C-4B19-B4AB-200452E9BAF5}" type="slidenum">
              <a:rPr lang="en-US" smtClean="0">
                <a:latin typeface="Arial" pitchFamily="34" charset="0"/>
              </a:rPr>
              <a:pPr/>
              <a:t>67</a:t>
            </a:fld>
            <a:endParaRPr lang="en-US" smtClean="0">
              <a:latin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685800"/>
            <a:ext cx="8229600" cy="5440363"/>
          </a:xfrm>
        </p:spPr>
        <p:txBody>
          <a:bodyPr/>
          <a:lstStyle/>
          <a:p>
            <a:pPr eaLnBrk="1" hangingPunct="1">
              <a:lnSpc>
                <a:spcPct val="105000"/>
              </a:lnSpc>
              <a:buFontTx/>
              <a:buNone/>
            </a:pPr>
            <a:r>
              <a:rPr lang="en-US" sz="2800" smtClean="0"/>
              <a:t>public static ArrayList deepCopy(ArrayList a)</a:t>
            </a:r>
          </a:p>
          <a:p>
            <a:pPr eaLnBrk="1" hangingPunct="1">
              <a:lnSpc>
                <a:spcPct val="105000"/>
              </a:lnSpc>
              <a:buFontTx/>
              <a:buNone/>
            </a:pPr>
            <a:r>
              <a:rPr lang="en-US" sz="2800" smtClean="0"/>
              <a:t>{     ArrayList na = new ArrayList();</a:t>
            </a:r>
          </a:p>
          <a:p>
            <a:pPr lvl="1" eaLnBrk="1" hangingPunct="1">
              <a:lnSpc>
                <a:spcPct val="105000"/>
              </a:lnSpc>
              <a:buFontTx/>
              <a:buNone/>
            </a:pPr>
            <a:r>
              <a:rPr lang="en-US" sz="2400" smtClean="0"/>
              <a:t>   </a:t>
            </a:r>
            <a:r>
              <a:rPr lang="en-US" smtClean="0"/>
              <a:t>…</a:t>
            </a:r>
          </a:p>
          <a:p>
            <a:pPr lvl="1" eaLnBrk="1" hangingPunct="1">
              <a:lnSpc>
                <a:spcPct val="105000"/>
              </a:lnSpc>
              <a:buFontTx/>
              <a:buNone/>
            </a:pPr>
            <a:r>
              <a:rPr lang="en-US" smtClean="0"/>
              <a:t>   </a:t>
            </a:r>
            <a:r>
              <a:rPr lang="en-US" smtClean="0">
                <a:solidFill>
                  <a:schemeClr val="hlink"/>
                </a:solidFill>
              </a:rPr>
              <a:t>na.add(item):</a:t>
            </a:r>
          </a:p>
          <a:p>
            <a:pPr lvl="1" eaLnBrk="1" hangingPunct="1">
              <a:lnSpc>
                <a:spcPct val="105000"/>
              </a:lnSpc>
              <a:buFontTx/>
              <a:buNone/>
            </a:pPr>
            <a:r>
              <a:rPr lang="en-US" smtClean="0"/>
              <a:t>   ..</a:t>
            </a:r>
          </a:p>
          <a:p>
            <a:pPr eaLnBrk="1" hangingPunct="1">
              <a:lnSpc>
                <a:spcPct val="105000"/>
              </a:lnSpc>
              <a:buFontTx/>
              <a:buNone/>
            </a:pPr>
            <a:r>
              <a:rPr lang="en-US" sz="2800" smtClean="0"/>
              <a:t>       return na;</a:t>
            </a:r>
          </a:p>
          <a:p>
            <a:pPr eaLnBrk="1" hangingPunct="1">
              <a:lnSpc>
                <a:spcPct val="105000"/>
              </a:lnSpc>
              <a:buFontTx/>
              <a:buNone/>
            </a:pPr>
            <a:r>
              <a:rPr lang="en-US" sz="2800" smtClean="0"/>
              <a:t>}</a:t>
            </a:r>
          </a:p>
        </p:txBody>
      </p:sp>
      <p:sp>
        <p:nvSpPr>
          <p:cNvPr id="51202" name="Slide Number Placeholder 5"/>
          <p:cNvSpPr>
            <a:spLocks noGrp="1"/>
          </p:cNvSpPr>
          <p:nvPr>
            <p:ph type="sldNum" sz="quarter" idx="12"/>
          </p:nvPr>
        </p:nvSpPr>
        <p:spPr>
          <a:noFill/>
        </p:spPr>
        <p:txBody>
          <a:bodyPr/>
          <a:lstStyle/>
          <a:p>
            <a:fld id="{C383538B-0EBC-4E78-8F71-421B0FAA49C6}" type="slidenum">
              <a:rPr lang="en-US" smtClean="0">
                <a:latin typeface="Arial" pitchFamily="34" charset="0"/>
              </a:rPr>
              <a:pPr/>
              <a:t>68</a:t>
            </a:fld>
            <a:endParaRPr lang="en-US" smtClean="0">
              <a:latin typeface="Arial" pitchFamily="34" charset="0"/>
            </a:endParaRPr>
          </a:p>
        </p:txBody>
      </p:sp>
      <p:sp>
        <p:nvSpPr>
          <p:cNvPr id="51204" name="Text Box 4"/>
          <p:cNvSpPr txBox="1">
            <a:spLocks noChangeArrowheads="1"/>
          </p:cNvSpPr>
          <p:nvPr/>
        </p:nvSpPr>
        <p:spPr bwMode="auto">
          <a:xfrm>
            <a:off x="4648200" y="3200400"/>
            <a:ext cx="4114800" cy="3081338"/>
          </a:xfrm>
          <a:prstGeom prst="rect">
            <a:avLst/>
          </a:prstGeom>
          <a:noFill/>
          <a:ln w="9525">
            <a:noFill/>
            <a:miter lim="800000"/>
            <a:headEnd/>
            <a:tailEnd/>
          </a:ln>
        </p:spPr>
        <p:txBody>
          <a:bodyPr>
            <a:spAutoFit/>
          </a:bodyPr>
          <a:lstStyle/>
          <a:p>
            <a:pPr>
              <a:spcBef>
                <a:spcPct val="50000"/>
              </a:spcBef>
            </a:pPr>
            <a:r>
              <a:rPr lang="en-US" sz="2800" dirty="0">
                <a:solidFill>
                  <a:schemeClr val="accent1"/>
                </a:solidFill>
              </a:rPr>
              <a:t>Type safety:  The method add(Object) belongs to the raw type </a:t>
            </a:r>
            <a:r>
              <a:rPr lang="en-US" sz="2800" dirty="0" err="1">
                <a:solidFill>
                  <a:schemeClr val="accent1"/>
                </a:solidFill>
              </a:rPr>
              <a:t>ArrayList</a:t>
            </a:r>
            <a:r>
              <a:rPr lang="en-US" sz="2800" dirty="0">
                <a:solidFill>
                  <a:schemeClr val="accent1"/>
                </a:solidFill>
              </a:rPr>
              <a:t>.  References to generic type </a:t>
            </a:r>
            <a:r>
              <a:rPr lang="en-US" sz="2800" dirty="0" err="1">
                <a:solidFill>
                  <a:schemeClr val="accent1"/>
                </a:solidFill>
              </a:rPr>
              <a:t>ArrayList</a:t>
            </a:r>
            <a:r>
              <a:rPr lang="en-US" sz="2800" dirty="0">
                <a:solidFill>
                  <a:schemeClr val="accent1"/>
                </a:solidFill>
              </a:rPr>
              <a:t>&lt;E&gt; should be parameterized.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idx="1"/>
          </p:nvPr>
        </p:nvSpPr>
        <p:spPr>
          <a:xfrm>
            <a:off x="457200" y="685800"/>
            <a:ext cx="8229600" cy="5440363"/>
          </a:xfrm>
        </p:spPr>
        <p:txBody>
          <a:bodyPr/>
          <a:lstStyle/>
          <a:p>
            <a:pPr eaLnBrk="1" hangingPunct="1">
              <a:lnSpc>
                <a:spcPct val="105000"/>
              </a:lnSpc>
              <a:buFontTx/>
              <a:buNone/>
            </a:pPr>
            <a:r>
              <a:rPr lang="en-US" sz="2800" smtClean="0">
                <a:solidFill>
                  <a:schemeClr val="hlink"/>
                </a:solidFill>
              </a:rPr>
              <a:t>@SuppressWarnings(“unchecked”)</a:t>
            </a:r>
          </a:p>
          <a:p>
            <a:pPr eaLnBrk="1" hangingPunct="1">
              <a:lnSpc>
                <a:spcPct val="105000"/>
              </a:lnSpc>
              <a:buFontTx/>
              <a:buNone/>
            </a:pPr>
            <a:r>
              <a:rPr lang="en-US" sz="2800" smtClean="0"/>
              <a:t>public static ArrayList deepCopy(ArrayList a)</a:t>
            </a:r>
          </a:p>
          <a:p>
            <a:pPr eaLnBrk="1" hangingPunct="1">
              <a:lnSpc>
                <a:spcPct val="105000"/>
              </a:lnSpc>
              <a:buFontTx/>
              <a:buNone/>
            </a:pPr>
            <a:r>
              <a:rPr lang="en-US" sz="2800" smtClean="0"/>
              <a:t>{     ArrayList na = new ArrayList();</a:t>
            </a:r>
          </a:p>
          <a:p>
            <a:pPr lvl="1" eaLnBrk="1" hangingPunct="1">
              <a:lnSpc>
                <a:spcPct val="105000"/>
              </a:lnSpc>
              <a:buFontTx/>
              <a:buNone/>
            </a:pPr>
            <a:r>
              <a:rPr lang="en-US" sz="2400" smtClean="0"/>
              <a:t>   </a:t>
            </a:r>
            <a:r>
              <a:rPr lang="en-US" smtClean="0"/>
              <a:t>…</a:t>
            </a:r>
          </a:p>
          <a:p>
            <a:pPr lvl="1" eaLnBrk="1" hangingPunct="1">
              <a:lnSpc>
                <a:spcPct val="105000"/>
              </a:lnSpc>
              <a:buFontTx/>
              <a:buNone/>
            </a:pPr>
            <a:r>
              <a:rPr lang="en-US" smtClean="0"/>
              <a:t>   na.add(item):</a:t>
            </a:r>
          </a:p>
          <a:p>
            <a:pPr lvl="1" eaLnBrk="1" hangingPunct="1">
              <a:lnSpc>
                <a:spcPct val="105000"/>
              </a:lnSpc>
              <a:buFontTx/>
              <a:buNone/>
            </a:pPr>
            <a:r>
              <a:rPr lang="en-US" smtClean="0"/>
              <a:t>   ..</a:t>
            </a:r>
          </a:p>
          <a:p>
            <a:pPr eaLnBrk="1" hangingPunct="1">
              <a:lnSpc>
                <a:spcPct val="105000"/>
              </a:lnSpc>
              <a:buFontTx/>
              <a:buNone/>
            </a:pPr>
            <a:r>
              <a:rPr lang="en-US" sz="2800" smtClean="0"/>
              <a:t>       return na;</a:t>
            </a:r>
          </a:p>
          <a:p>
            <a:pPr eaLnBrk="1" hangingPunct="1">
              <a:lnSpc>
                <a:spcPct val="105000"/>
              </a:lnSpc>
              <a:buFontTx/>
              <a:buNone/>
            </a:pPr>
            <a:r>
              <a:rPr lang="en-US" sz="2800" smtClean="0"/>
              <a:t>}</a:t>
            </a:r>
          </a:p>
        </p:txBody>
      </p:sp>
      <p:sp>
        <p:nvSpPr>
          <p:cNvPr id="52226" name="Slide Number Placeholder 5"/>
          <p:cNvSpPr>
            <a:spLocks noGrp="1"/>
          </p:cNvSpPr>
          <p:nvPr>
            <p:ph type="sldNum" sz="quarter" idx="12"/>
          </p:nvPr>
        </p:nvSpPr>
        <p:spPr>
          <a:noFill/>
        </p:spPr>
        <p:txBody>
          <a:bodyPr/>
          <a:lstStyle/>
          <a:p>
            <a:fld id="{CF82161B-C0EE-4347-98E7-BA082CFB0192}" type="slidenum">
              <a:rPr lang="en-US" smtClean="0">
                <a:latin typeface="Arial" pitchFamily="34" charset="0"/>
              </a:rPr>
              <a:pPr/>
              <a:t>69</a:t>
            </a:fld>
            <a:endParaRPr lang="en-US" smtClean="0">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idx="1"/>
          </p:nvPr>
        </p:nvSpPr>
        <p:spPr>
          <a:xfrm>
            <a:off x="457200" y="609600"/>
            <a:ext cx="8229600" cy="5516563"/>
          </a:xfrm>
        </p:spPr>
        <p:txBody>
          <a:bodyPr/>
          <a:lstStyle/>
          <a:p>
            <a:pPr eaLnBrk="1" hangingPunct="1">
              <a:lnSpc>
                <a:spcPct val="90000"/>
              </a:lnSpc>
            </a:pPr>
            <a:r>
              <a:rPr lang="en-US" smtClean="0">
                <a:ea typeface="MS Mincho" pitchFamily="49" charset="-128"/>
              </a:rPr>
              <a:t>Maintenance of stack is responsibility of </a:t>
            </a:r>
            <a:r>
              <a:rPr lang="en-US" i="1" smtClean="0">
                <a:ea typeface="MS Mincho" pitchFamily="49" charset="-128"/>
              </a:rPr>
              <a:t>calling sequence</a:t>
            </a:r>
            <a:r>
              <a:rPr lang="en-US" smtClean="0">
                <a:ea typeface="MS Mincho" pitchFamily="49" charset="-128"/>
              </a:rPr>
              <a:t> and </a:t>
            </a:r>
            <a:r>
              <a:rPr lang="en-US" i="1" smtClean="0">
                <a:ea typeface="MS Mincho" pitchFamily="49" charset="-128"/>
              </a:rPr>
              <a:t>subroutine prolog</a:t>
            </a:r>
            <a:r>
              <a:rPr lang="en-US" smtClean="0">
                <a:ea typeface="MS Mincho" pitchFamily="49" charset="-128"/>
              </a:rPr>
              <a:t> and </a:t>
            </a:r>
            <a:r>
              <a:rPr lang="en-US" i="1" smtClean="0">
                <a:ea typeface="MS Mincho" pitchFamily="49" charset="-128"/>
              </a:rPr>
              <a:t>epilog</a:t>
            </a:r>
          </a:p>
          <a:p>
            <a:pPr eaLnBrk="1" hangingPunct="1">
              <a:lnSpc>
                <a:spcPct val="90000"/>
              </a:lnSpc>
              <a:buFontTx/>
              <a:buNone/>
            </a:pPr>
            <a:endParaRPr lang="en-US" i="1" smtClean="0">
              <a:ea typeface="MS Mincho" pitchFamily="49" charset="-128"/>
            </a:endParaRPr>
          </a:p>
          <a:p>
            <a:pPr lvl="1" eaLnBrk="1" hangingPunct="1">
              <a:lnSpc>
                <a:spcPct val="90000"/>
              </a:lnSpc>
            </a:pPr>
            <a:r>
              <a:rPr lang="en-US" smtClean="0">
                <a:solidFill>
                  <a:srgbClr val="0066FF"/>
                </a:solidFill>
                <a:ea typeface="MS Mincho" pitchFamily="49" charset="-128"/>
              </a:rPr>
              <a:t>calling sequence</a:t>
            </a:r>
            <a:r>
              <a:rPr lang="en-US" smtClean="0">
                <a:ea typeface="MS Mincho" pitchFamily="49" charset="-128"/>
              </a:rPr>
              <a:t>:  code executed in caller immediately before and after the call</a:t>
            </a:r>
          </a:p>
          <a:p>
            <a:pPr lvl="1" eaLnBrk="1" hangingPunct="1">
              <a:lnSpc>
                <a:spcPct val="90000"/>
              </a:lnSpc>
            </a:pPr>
            <a:r>
              <a:rPr lang="en-US" smtClean="0">
                <a:solidFill>
                  <a:srgbClr val="0066FF"/>
                </a:solidFill>
                <a:ea typeface="MS Mincho" pitchFamily="49" charset="-128"/>
              </a:rPr>
              <a:t>subroutine prolog</a:t>
            </a:r>
            <a:r>
              <a:rPr lang="en-US" smtClean="0">
                <a:ea typeface="MS Mincho" pitchFamily="49" charset="-128"/>
              </a:rPr>
              <a:t>:  code executed at the beginning of the subroutine in the routine itself</a:t>
            </a:r>
          </a:p>
          <a:p>
            <a:pPr lvl="1" eaLnBrk="1" hangingPunct="1">
              <a:lnSpc>
                <a:spcPct val="90000"/>
              </a:lnSpc>
            </a:pPr>
            <a:r>
              <a:rPr lang="en-US" smtClean="0">
                <a:solidFill>
                  <a:srgbClr val="0066FF"/>
                </a:solidFill>
                <a:ea typeface="MS Mincho" pitchFamily="49" charset="-128"/>
              </a:rPr>
              <a:t>subroutine epilog</a:t>
            </a:r>
            <a:r>
              <a:rPr lang="en-US" smtClean="0">
                <a:ea typeface="MS Mincho" pitchFamily="49" charset="-128"/>
              </a:rPr>
              <a:t>: code executed at the end of the subroutine</a:t>
            </a:r>
          </a:p>
        </p:txBody>
      </p:sp>
      <p:sp>
        <p:nvSpPr>
          <p:cNvPr id="6146" name="Slide Number Placeholder 5"/>
          <p:cNvSpPr>
            <a:spLocks noGrp="1"/>
          </p:cNvSpPr>
          <p:nvPr>
            <p:ph type="sldNum" sz="quarter" idx="12"/>
          </p:nvPr>
        </p:nvSpPr>
        <p:spPr>
          <a:noFill/>
        </p:spPr>
        <p:txBody>
          <a:bodyPr/>
          <a:lstStyle/>
          <a:p>
            <a:fld id="{14441258-7B7F-43FC-A7A9-696196C65AE9}" type="slidenum">
              <a:rPr lang="en-US" smtClean="0">
                <a:latin typeface="Arial" pitchFamily="34" charset="0"/>
              </a:rPr>
              <a:pPr/>
              <a:t>7</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57200" y="685800"/>
            <a:ext cx="8229600" cy="5440363"/>
          </a:xfrm>
        </p:spPr>
        <p:txBody>
          <a:bodyPr/>
          <a:lstStyle/>
          <a:p>
            <a:pPr eaLnBrk="1" hangingPunct="1"/>
            <a:r>
              <a:rPr lang="en-US" sz="2800" smtClean="0"/>
              <a:t>Limitations of erasure</a:t>
            </a:r>
          </a:p>
          <a:p>
            <a:pPr lvl="1" eaLnBrk="1" hangingPunct="1"/>
            <a:r>
              <a:rPr lang="en-US" sz="2400" smtClean="0"/>
              <a:t>All instances use exactly the same code</a:t>
            </a:r>
          </a:p>
          <a:p>
            <a:pPr lvl="2" eaLnBrk="1" hangingPunct="1"/>
            <a:r>
              <a:rPr lang="en-US" sz="2000" smtClean="0"/>
              <a:t>all type parameters must be descended from Object—cannot say ArrayList&lt;int&gt;</a:t>
            </a:r>
          </a:p>
          <a:p>
            <a:pPr lvl="2" eaLnBrk="1" hangingPunct="1"/>
            <a:r>
              <a:rPr lang="en-US" sz="2000" smtClean="0"/>
              <a:t>Can’t say new T() </a:t>
            </a:r>
          </a:p>
          <a:p>
            <a:pPr lvl="2" eaLnBrk="1" hangingPunct="1"/>
            <a:r>
              <a:rPr lang="en-US" sz="2000" smtClean="0"/>
              <a:t>Reflection mechanisms that examine concrete objects at runtime don’t know about generic types</a:t>
            </a:r>
          </a:p>
          <a:p>
            <a:pPr eaLnBrk="1" hangingPunct="1"/>
            <a:r>
              <a:rPr lang="en-US" sz="2800" smtClean="0"/>
              <a:t>Advantage</a:t>
            </a:r>
          </a:p>
          <a:p>
            <a:pPr lvl="1" eaLnBrk="1" hangingPunct="1"/>
            <a:r>
              <a:rPr lang="en-US" sz="2400" smtClean="0"/>
              <a:t>Allows interoperability with non-generic code without requiring modification of the JVM  (which was not designed with generics in mind)</a:t>
            </a:r>
          </a:p>
          <a:p>
            <a:pPr lvl="1" eaLnBrk="1" hangingPunct="1">
              <a:buFontTx/>
              <a:buNone/>
            </a:pPr>
            <a:endParaRPr lang="en-US" sz="2400" smtClean="0"/>
          </a:p>
        </p:txBody>
      </p:sp>
      <p:sp>
        <p:nvSpPr>
          <p:cNvPr id="53250" name="Slide Number Placeholder 5"/>
          <p:cNvSpPr>
            <a:spLocks noGrp="1"/>
          </p:cNvSpPr>
          <p:nvPr>
            <p:ph type="sldNum" sz="quarter" idx="12"/>
          </p:nvPr>
        </p:nvSpPr>
        <p:spPr>
          <a:noFill/>
        </p:spPr>
        <p:txBody>
          <a:bodyPr/>
          <a:lstStyle/>
          <a:p>
            <a:fld id="{848E787A-A6E8-4CC0-811B-7593CA718446}" type="slidenum">
              <a:rPr lang="en-US" smtClean="0">
                <a:latin typeface="Arial" pitchFamily="34" charset="0"/>
              </a:rPr>
              <a:pPr/>
              <a:t>70</a:t>
            </a:fld>
            <a:endParaRPr lang="en-US" smtClean="0">
              <a:latin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762000"/>
            <a:ext cx="8229600" cy="5364163"/>
          </a:xfrm>
        </p:spPr>
        <p:txBody>
          <a:bodyPr/>
          <a:lstStyle/>
          <a:p>
            <a:pPr eaLnBrk="1" hangingPunct="1"/>
            <a:r>
              <a:rPr lang="en-US" sz="2800" smtClean="0"/>
              <a:t>C# uses reification</a:t>
            </a:r>
          </a:p>
          <a:p>
            <a:pPr lvl="1" eaLnBrk="1" hangingPunct="1"/>
            <a:r>
              <a:rPr lang="en-US" sz="2400" smtClean="0"/>
              <a:t>support included in .NET CLI from outset (no need for backward compatibility with non-generic code)</a:t>
            </a:r>
          </a:p>
          <a:p>
            <a:pPr lvl="1" eaLnBrk="1" hangingPunct="1"/>
            <a:r>
              <a:rPr lang="en-US" sz="2400" smtClean="0"/>
              <a:t>creates new concrete type each time instantiated</a:t>
            </a:r>
          </a:p>
          <a:p>
            <a:pPr lvl="1" eaLnBrk="1" hangingPunct="1"/>
            <a:r>
              <a:rPr lang="en-US" sz="2400" smtClean="0"/>
              <a:t>types visible to reflection mechanisms</a:t>
            </a:r>
          </a:p>
          <a:p>
            <a:pPr lvl="1" eaLnBrk="1" hangingPunct="1"/>
            <a:r>
              <a:rPr lang="en-US" sz="2400" smtClean="0"/>
              <a:t>Can merge code where possible:</a:t>
            </a:r>
          </a:p>
          <a:p>
            <a:pPr lvl="2" eaLnBrk="1" hangingPunct="1"/>
            <a:r>
              <a:rPr lang="en-US" sz="2000" smtClean="0"/>
              <a:t>A&lt;int&gt; and A&lt;double&gt; would have different reifications, </a:t>
            </a:r>
          </a:p>
          <a:p>
            <a:pPr lvl="2" eaLnBrk="1" hangingPunct="1"/>
            <a:r>
              <a:rPr lang="en-US" sz="2000" smtClean="0"/>
              <a:t>but A&lt;Class1&gt; A&lt;Class2&gt; can share code.</a:t>
            </a:r>
          </a:p>
          <a:p>
            <a:pPr lvl="1" eaLnBrk="1" hangingPunct="1"/>
            <a:r>
              <a:rPr lang="en-US" sz="2400" smtClean="0"/>
              <a:t>No need for wrappers or casts for int--faster</a:t>
            </a:r>
          </a:p>
          <a:p>
            <a:pPr lvl="1" eaLnBrk="1" hangingPunct="1"/>
            <a:endParaRPr lang="en-US" sz="2400" smtClean="0"/>
          </a:p>
          <a:p>
            <a:pPr lvl="1" eaLnBrk="1" hangingPunct="1"/>
            <a:endParaRPr lang="en-US" sz="2400" smtClean="0"/>
          </a:p>
        </p:txBody>
      </p:sp>
      <p:sp>
        <p:nvSpPr>
          <p:cNvPr id="54274" name="Slide Number Placeholder 5"/>
          <p:cNvSpPr>
            <a:spLocks noGrp="1"/>
          </p:cNvSpPr>
          <p:nvPr>
            <p:ph type="sldNum" sz="quarter" idx="12"/>
          </p:nvPr>
        </p:nvSpPr>
        <p:spPr>
          <a:noFill/>
        </p:spPr>
        <p:txBody>
          <a:bodyPr/>
          <a:lstStyle/>
          <a:p>
            <a:fld id="{1C05E1D0-05FA-48BF-B5D5-17C641A73888}" type="slidenum">
              <a:rPr lang="en-US" smtClean="0">
                <a:latin typeface="Arial" pitchFamily="34" charset="0"/>
              </a:rPr>
              <a:pPr/>
              <a:t>71</a:t>
            </a:fld>
            <a:endParaRPr lang="en-US" smtClean="0">
              <a:latin typeface="Arial"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idx="1"/>
          </p:nvPr>
        </p:nvSpPr>
        <p:spPr/>
        <p:txBody>
          <a:bodyPr/>
          <a:lstStyle/>
          <a:p>
            <a:pPr eaLnBrk="1" hangingPunct="1">
              <a:lnSpc>
                <a:spcPct val="90000"/>
              </a:lnSpc>
            </a:pPr>
            <a:r>
              <a:rPr lang="en-US" sz="2400" smtClean="0"/>
              <a:t>Exception:  unexpected or unusual condition that occurs during program execution and can’t easily be handled in the local context</a:t>
            </a:r>
          </a:p>
          <a:p>
            <a:pPr eaLnBrk="1" hangingPunct="1">
              <a:lnSpc>
                <a:spcPct val="90000"/>
              </a:lnSpc>
            </a:pPr>
            <a:r>
              <a:rPr lang="en-US" sz="2400" smtClean="0"/>
              <a:t>Examples: </a:t>
            </a:r>
          </a:p>
          <a:p>
            <a:pPr lvl="1" eaLnBrk="1" hangingPunct="1">
              <a:lnSpc>
                <a:spcPct val="90000"/>
              </a:lnSpc>
            </a:pPr>
            <a:r>
              <a:rPr lang="en-US" sz="2000" smtClean="0"/>
              <a:t> Programming error     a[-1] = 0</a:t>
            </a:r>
          </a:p>
          <a:p>
            <a:pPr lvl="1" eaLnBrk="1" hangingPunct="1">
              <a:lnSpc>
                <a:spcPct val="90000"/>
              </a:lnSpc>
            </a:pPr>
            <a:r>
              <a:rPr lang="en-US" sz="2000" smtClean="0"/>
              <a:t>Internal error occurs in runtime system (out of memory)</a:t>
            </a:r>
          </a:p>
          <a:p>
            <a:pPr lvl="1" eaLnBrk="1" hangingPunct="1">
              <a:lnSpc>
                <a:spcPct val="90000"/>
              </a:lnSpc>
            </a:pPr>
            <a:r>
              <a:rPr lang="en-US" sz="2000" smtClean="0"/>
              <a:t>Program detects error in execution and explicitly raises an exception (assert x != null)</a:t>
            </a:r>
          </a:p>
          <a:p>
            <a:pPr eaLnBrk="1" hangingPunct="1">
              <a:lnSpc>
                <a:spcPct val="90000"/>
              </a:lnSpc>
            </a:pPr>
            <a:r>
              <a:rPr lang="en-US" sz="2400" smtClean="0"/>
              <a:t>May be detected automatically by language implementation</a:t>
            </a:r>
          </a:p>
          <a:p>
            <a:pPr eaLnBrk="1" hangingPunct="1">
              <a:lnSpc>
                <a:spcPct val="90000"/>
              </a:lnSpc>
            </a:pPr>
            <a:r>
              <a:rPr lang="en-US" sz="2400" smtClean="0"/>
              <a:t>or explicitly </a:t>
            </a:r>
            <a:r>
              <a:rPr lang="en-US" sz="2400" i="1" smtClean="0"/>
              <a:t>raised</a:t>
            </a:r>
            <a:r>
              <a:rPr lang="en-US" sz="2400" smtClean="0"/>
              <a:t> by programmer.</a:t>
            </a:r>
            <a:endParaRPr lang="en-US" sz="2800" smtClean="0"/>
          </a:p>
        </p:txBody>
      </p:sp>
      <p:sp>
        <p:nvSpPr>
          <p:cNvPr id="55298" name="Slide Number Placeholder 5"/>
          <p:cNvSpPr>
            <a:spLocks noGrp="1"/>
          </p:cNvSpPr>
          <p:nvPr>
            <p:ph type="sldNum" sz="quarter" idx="12"/>
          </p:nvPr>
        </p:nvSpPr>
        <p:spPr>
          <a:noFill/>
        </p:spPr>
        <p:txBody>
          <a:bodyPr/>
          <a:lstStyle/>
          <a:p>
            <a:fld id="{062AAB58-8703-4E63-A358-E8697A6325A9}" type="slidenum">
              <a:rPr lang="en-US" smtClean="0">
                <a:latin typeface="Arial" pitchFamily="34" charset="0"/>
              </a:rPr>
              <a:pPr/>
              <a:t>72</a:t>
            </a:fld>
            <a:endParaRPr lang="en-US" smtClean="0">
              <a:latin typeface="Arial" pitchFamily="34" charset="0"/>
            </a:endParaRPr>
          </a:p>
        </p:txBody>
      </p:sp>
      <p:sp>
        <p:nvSpPr>
          <p:cNvPr id="55299" name="Rectangle 2"/>
          <p:cNvSpPr>
            <a:spLocks noGrp="1" noChangeArrowheads="1"/>
          </p:cNvSpPr>
          <p:nvPr>
            <p:ph type="title"/>
          </p:nvPr>
        </p:nvSpPr>
        <p:spPr/>
        <p:txBody>
          <a:bodyPr/>
          <a:lstStyle/>
          <a:p>
            <a:pPr eaLnBrk="1" hangingPunct="1"/>
            <a:r>
              <a:rPr lang="en-US" sz="3200" smtClean="0"/>
              <a:t>Exceptions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idx="1"/>
          </p:nvPr>
        </p:nvSpPr>
        <p:spPr>
          <a:xfrm>
            <a:off x="457200" y="457200"/>
            <a:ext cx="8229600" cy="6096000"/>
          </a:xfrm>
        </p:spPr>
        <p:txBody>
          <a:bodyPr/>
          <a:lstStyle/>
          <a:p>
            <a:pPr eaLnBrk="1" hangingPunct="1">
              <a:lnSpc>
                <a:spcPct val="90000"/>
              </a:lnSpc>
            </a:pPr>
            <a:r>
              <a:rPr lang="en-US" sz="2800" smtClean="0"/>
              <a:t>Some possibilities for dealing with problem:</a:t>
            </a:r>
          </a:p>
          <a:p>
            <a:pPr eaLnBrk="1" hangingPunct="1">
              <a:lnSpc>
                <a:spcPct val="90000"/>
              </a:lnSpc>
              <a:buFontTx/>
              <a:buNone/>
            </a:pPr>
            <a:endParaRPr lang="en-US" sz="2800" smtClean="0"/>
          </a:p>
          <a:p>
            <a:pPr lvl="1" eaLnBrk="1" hangingPunct="1">
              <a:lnSpc>
                <a:spcPct val="90000"/>
              </a:lnSpc>
            </a:pPr>
            <a:r>
              <a:rPr lang="en-US" sz="2400" smtClean="0"/>
              <a:t>Invent a value that can be used when a real value could not be returned.</a:t>
            </a:r>
          </a:p>
          <a:p>
            <a:pPr lvl="2" eaLnBrk="1" hangingPunct="1">
              <a:lnSpc>
                <a:spcPct val="90000"/>
              </a:lnSpc>
            </a:pPr>
            <a:r>
              <a:rPr lang="en-US" sz="2000" smtClean="0"/>
              <a:t>Sometimes OK, but doesn’t always work.</a:t>
            </a:r>
          </a:p>
          <a:p>
            <a:pPr lvl="1" eaLnBrk="1" hangingPunct="1">
              <a:lnSpc>
                <a:spcPct val="90000"/>
              </a:lnSpc>
            </a:pPr>
            <a:r>
              <a:rPr lang="en-US" sz="2400" smtClean="0"/>
              <a:t>Return an explicit status value to caller, who is responsible for checking after every call.</a:t>
            </a:r>
          </a:p>
          <a:p>
            <a:pPr lvl="2" eaLnBrk="1" hangingPunct="1">
              <a:lnSpc>
                <a:spcPct val="90000"/>
              </a:lnSpc>
            </a:pPr>
            <a:r>
              <a:rPr lang="en-US" sz="2000" smtClean="0"/>
              <a:t>global variable</a:t>
            </a:r>
          </a:p>
          <a:p>
            <a:pPr lvl="2" eaLnBrk="1" hangingPunct="1">
              <a:lnSpc>
                <a:spcPct val="90000"/>
              </a:lnSpc>
            </a:pPr>
            <a:r>
              <a:rPr lang="en-US" sz="2000" smtClean="0"/>
              <a:t>encoded in return value (eg.  return a negative value when a char is expected)</a:t>
            </a:r>
          </a:p>
          <a:p>
            <a:pPr lvl="2" eaLnBrk="1" hangingPunct="1">
              <a:lnSpc>
                <a:spcPct val="90000"/>
              </a:lnSpc>
            </a:pPr>
            <a:r>
              <a:rPr lang="en-US" sz="2000" smtClean="0"/>
              <a:t>explicit parameter</a:t>
            </a:r>
          </a:p>
          <a:p>
            <a:pPr lvl="2" eaLnBrk="1" hangingPunct="1">
              <a:lnSpc>
                <a:spcPct val="90000"/>
              </a:lnSpc>
            </a:pPr>
            <a:r>
              <a:rPr lang="en-US" sz="2000" smtClean="0"/>
              <a:t>Disadvantage:</a:t>
            </a:r>
          </a:p>
          <a:p>
            <a:pPr lvl="3" eaLnBrk="1" hangingPunct="1">
              <a:lnSpc>
                <a:spcPct val="90000"/>
              </a:lnSpc>
            </a:pPr>
            <a:r>
              <a:rPr lang="en-US" sz="1800" smtClean="0"/>
              <a:t>clutters up programs</a:t>
            </a:r>
          </a:p>
          <a:p>
            <a:pPr lvl="3" eaLnBrk="1" hangingPunct="1">
              <a:lnSpc>
                <a:spcPct val="90000"/>
              </a:lnSpc>
            </a:pPr>
            <a:r>
              <a:rPr lang="en-US" sz="1800" smtClean="0"/>
              <a:t>tests often forgotten by programmers (Unix)</a:t>
            </a:r>
          </a:p>
          <a:p>
            <a:pPr lvl="3" eaLnBrk="1" hangingPunct="1">
              <a:lnSpc>
                <a:spcPct val="90000"/>
              </a:lnSpc>
            </a:pPr>
            <a:r>
              <a:rPr lang="en-US" sz="1800" smtClean="0"/>
              <a:t>imposes overhead in common case of no errors</a:t>
            </a:r>
          </a:p>
        </p:txBody>
      </p:sp>
      <p:sp>
        <p:nvSpPr>
          <p:cNvPr id="56322" name="Slide Number Placeholder 5"/>
          <p:cNvSpPr>
            <a:spLocks noGrp="1"/>
          </p:cNvSpPr>
          <p:nvPr>
            <p:ph type="sldNum" sz="quarter" idx="12"/>
          </p:nvPr>
        </p:nvSpPr>
        <p:spPr>
          <a:noFill/>
        </p:spPr>
        <p:txBody>
          <a:bodyPr/>
          <a:lstStyle/>
          <a:p>
            <a:fld id="{469FB719-8821-4F4B-8AEA-787ADF7259B0}" type="slidenum">
              <a:rPr lang="en-US" smtClean="0">
                <a:latin typeface="Arial" pitchFamily="34" charset="0"/>
              </a:rPr>
              <a:pPr/>
              <a:t>73</a:t>
            </a:fld>
            <a:endParaRPr lang="en-US" smtClean="0">
              <a:latin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pPr lvl="1" eaLnBrk="1" hangingPunct="1"/>
            <a:r>
              <a:rPr lang="en-US" sz="2400" smtClean="0"/>
              <a:t>Pass a closure for an error handling routine that the callee can invoke when an error occurs.  </a:t>
            </a:r>
          </a:p>
          <a:p>
            <a:pPr lvl="2" eaLnBrk="1" hangingPunct="1"/>
            <a:r>
              <a:rPr lang="en-US" sz="2000" smtClean="0"/>
              <a:t>Disadvantages</a:t>
            </a:r>
          </a:p>
          <a:p>
            <a:pPr lvl="3" eaLnBrk="1" hangingPunct="1"/>
            <a:r>
              <a:rPr lang="en-US" sz="1800" smtClean="0"/>
              <a:t>clutters up program</a:t>
            </a:r>
          </a:p>
          <a:p>
            <a:pPr lvl="3" eaLnBrk="1" hangingPunct="1"/>
            <a:r>
              <a:rPr lang="en-US" sz="1800" smtClean="0"/>
              <a:t>impose overhead in common case.</a:t>
            </a:r>
          </a:p>
          <a:p>
            <a:pPr lvl="3" eaLnBrk="1" hangingPunct="1"/>
            <a:r>
              <a:rPr lang="en-US" sz="1800" smtClean="0"/>
              <a:t>requires language that supports closures</a:t>
            </a:r>
          </a:p>
        </p:txBody>
      </p:sp>
      <p:sp>
        <p:nvSpPr>
          <p:cNvPr id="57346" name="Slide Number Placeholder 5"/>
          <p:cNvSpPr>
            <a:spLocks noGrp="1"/>
          </p:cNvSpPr>
          <p:nvPr>
            <p:ph type="sldNum" sz="quarter" idx="12"/>
          </p:nvPr>
        </p:nvSpPr>
        <p:spPr>
          <a:noFill/>
        </p:spPr>
        <p:txBody>
          <a:bodyPr/>
          <a:lstStyle/>
          <a:p>
            <a:fld id="{8A504476-C69D-4E7F-8527-5BC0C57D716F}" type="slidenum">
              <a:rPr lang="en-US" smtClean="0">
                <a:latin typeface="Arial" pitchFamily="34" charset="0"/>
              </a:rPr>
              <a:pPr/>
              <a:t>74</a:t>
            </a:fld>
            <a:endParaRPr lang="en-US" smtClean="0">
              <a:latin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idx="1"/>
          </p:nvPr>
        </p:nvSpPr>
        <p:spPr>
          <a:xfrm>
            <a:off x="457200" y="457200"/>
            <a:ext cx="8229600" cy="5668963"/>
          </a:xfrm>
        </p:spPr>
        <p:txBody>
          <a:bodyPr/>
          <a:lstStyle/>
          <a:p>
            <a:pPr eaLnBrk="1" hangingPunct="1"/>
            <a:r>
              <a:rPr lang="en-US" smtClean="0"/>
              <a:t>Exception handling mechanisms</a:t>
            </a:r>
          </a:p>
          <a:p>
            <a:pPr lvl="1" eaLnBrk="1" hangingPunct="1"/>
            <a:r>
              <a:rPr lang="en-US" smtClean="0"/>
              <a:t>Move error handling to “exception handlers” that are specified separately from normal case.  </a:t>
            </a:r>
          </a:p>
          <a:p>
            <a:pPr lvl="1" eaLnBrk="1" hangingPunct="1"/>
            <a:r>
              <a:rPr lang="en-US" smtClean="0"/>
              <a:t>Normal case is simple but control branches to exception handler when error condition occurs.</a:t>
            </a:r>
          </a:p>
        </p:txBody>
      </p:sp>
      <p:sp>
        <p:nvSpPr>
          <p:cNvPr id="58370" name="Slide Number Placeholder 5"/>
          <p:cNvSpPr>
            <a:spLocks noGrp="1"/>
          </p:cNvSpPr>
          <p:nvPr>
            <p:ph type="sldNum" sz="quarter" idx="12"/>
          </p:nvPr>
        </p:nvSpPr>
        <p:spPr>
          <a:noFill/>
        </p:spPr>
        <p:txBody>
          <a:bodyPr/>
          <a:lstStyle/>
          <a:p>
            <a:fld id="{6FB13EA2-6974-48C6-81A4-3832CACFC1EB}" type="slidenum">
              <a:rPr lang="en-US" smtClean="0">
                <a:latin typeface="Arial" pitchFamily="34" charset="0"/>
              </a:rPr>
              <a:pPr/>
              <a:t>75</a:t>
            </a:fld>
            <a:endParaRPr lang="en-US" smtClean="0">
              <a:latin typeface="Arial"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533400" y="1600200"/>
            <a:ext cx="8229600" cy="4525963"/>
          </a:xfrm>
        </p:spPr>
        <p:txBody>
          <a:bodyPr/>
          <a:lstStyle/>
          <a:p>
            <a:pPr eaLnBrk="1" hangingPunct="1">
              <a:buFontTx/>
              <a:buNone/>
            </a:pPr>
            <a:r>
              <a:rPr lang="en-US" sz="2400" smtClean="0">
                <a:solidFill>
                  <a:schemeClr val="accent2"/>
                </a:solidFill>
              </a:rPr>
              <a:t>ON </a:t>
            </a:r>
            <a:r>
              <a:rPr lang="en-US" sz="2400" i="1" smtClean="0">
                <a:solidFill>
                  <a:schemeClr val="accent2"/>
                </a:solidFill>
              </a:rPr>
              <a:t>condition</a:t>
            </a:r>
          </a:p>
          <a:p>
            <a:pPr lvl="1" eaLnBrk="1" hangingPunct="1">
              <a:buFontTx/>
              <a:buNone/>
            </a:pPr>
            <a:r>
              <a:rPr lang="en-US" sz="2400" i="1" smtClean="0">
                <a:solidFill>
                  <a:schemeClr val="accent2"/>
                </a:solidFill>
              </a:rPr>
              <a:t>statement</a:t>
            </a:r>
          </a:p>
          <a:p>
            <a:pPr lvl="1" eaLnBrk="1" hangingPunct="1">
              <a:buFontTx/>
              <a:buNone/>
            </a:pPr>
            <a:endParaRPr lang="en-US" sz="2000" smtClean="0"/>
          </a:p>
          <a:p>
            <a:pPr eaLnBrk="1" hangingPunct="1"/>
            <a:r>
              <a:rPr lang="en-US" sz="2000" smtClean="0"/>
              <a:t>The statement is a handler.</a:t>
            </a:r>
          </a:p>
          <a:p>
            <a:pPr eaLnBrk="1" hangingPunct="1"/>
            <a:r>
              <a:rPr lang="en-US" sz="2000" smtClean="0"/>
              <a:t>Will be executed later if </a:t>
            </a:r>
            <a:r>
              <a:rPr lang="en-US" sz="2000" i="1" smtClean="0"/>
              <a:t>condition (overflow, etc.) occurs</a:t>
            </a:r>
          </a:p>
          <a:p>
            <a:pPr eaLnBrk="1" hangingPunct="1"/>
            <a:r>
              <a:rPr lang="en-US" sz="2000" smtClean="0"/>
              <a:t>Binding conditions to handlers is dynamic</a:t>
            </a:r>
          </a:p>
          <a:p>
            <a:pPr eaLnBrk="1" hangingPunct="1"/>
            <a:r>
              <a:rPr lang="en-US" sz="2000" smtClean="0"/>
              <a:t>After handler executed, some exceptions cause program to terminate, others are considered recoverable and program resumes with next statement </a:t>
            </a:r>
          </a:p>
          <a:p>
            <a:pPr eaLnBrk="1" hangingPunct="1"/>
            <a:r>
              <a:rPr lang="en-US" sz="2000" smtClean="0"/>
              <a:t>Experience:  dynamic binding and automatic resumption are confusing and error prone.</a:t>
            </a:r>
            <a:endParaRPr lang="en-US" sz="2800" smtClean="0"/>
          </a:p>
          <a:p>
            <a:pPr lvl="1" eaLnBrk="1" hangingPunct="1">
              <a:buFontTx/>
              <a:buNone/>
            </a:pPr>
            <a:endParaRPr lang="en-US" smtClean="0"/>
          </a:p>
        </p:txBody>
      </p:sp>
      <p:sp>
        <p:nvSpPr>
          <p:cNvPr id="59396" name="Slide Number Placeholder 3"/>
          <p:cNvSpPr>
            <a:spLocks noGrp="1"/>
          </p:cNvSpPr>
          <p:nvPr>
            <p:ph type="sldNum" sz="quarter" idx="12"/>
          </p:nvPr>
        </p:nvSpPr>
        <p:spPr>
          <a:noFill/>
        </p:spPr>
        <p:txBody>
          <a:bodyPr/>
          <a:lstStyle/>
          <a:p>
            <a:fld id="{2136842C-666A-4536-A5B4-D89776924E6C}" type="slidenum">
              <a:rPr lang="en-US" smtClean="0">
                <a:latin typeface="Arial" pitchFamily="34" charset="0"/>
              </a:rPr>
              <a:pPr/>
              <a:t>76</a:t>
            </a:fld>
            <a:endParaRPr lang="en-US" smtClean="0">
              <a:latin typeface="Arial" pitchFamily="34" charset="0"/>
            </a:endParaRPr>
          </a:p>
        </p:txBody>
      </p:sp>
      <p:sp>
        <p:nvSpPr>
          <p:cNvPr id="59394" name="Title 1"/>
          <p:cNvSpPr>
            <a:spLocks noGrp="1"/>
          </p:cNvSpPr>
          <p:nvPr>
            <p:ph type="title"/>
          </p:nvPr>
        </p:nvSpPr>
        <p:spPr/>
        <p:txBody>
          <a:bodyPr/>
          <a:lstStyle/>
          <a:p>
            <a:pPr eaLnBrk="1" hangingPunct="1"/>
            <a:r>
              <a:rPr lang="en-US" smtClean="0"/>
              <a:t>On conditions in PL/1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609600"/>
            <a:ext cx="8229600" cy="5516563"/>
          </a:xfrm>
        </p:spPr>
        <p:txBody>
          <a:bodyPr/>
          <a:lstStyle/>
          <a:p>
            <a:pPr eaLnBrk="1" hangingPunct="1">
              <a:lnSpc>
                <a:spcPct val="105000"/>
              </a:lnSpc>
            </a:pPr>
            <a:r>
              <a:rPr lang="en-US" sz="2400" smtClean="0"/>
              <a:t>Typical features of exception handling mechanisms (in modern languages)</a:t>
            </a:r>
          </a:p>
          <a:p>
            <a:pPr eaLnBrk="1" hangingPunct="1">
              <a:lnSpc>
                <a:spcPct val="105000"/>
              </a:lnSpc>
              <a:buFontTx/>
              <a:buNone/>
            </a:pPr>
            <a:endParaRPr lang="en-US" sz="2400" smtClean="0"/>
          </a:p>
          <a:p>
            <a:pPr lvl="1" eaLnBrk="1" hangingPunct="1">
              <a:lnSpc>
                <a:spcPct val="105000"/>
              </a:lnSpc>
            </a:pPr>
            <a:r>
              <a:rPr lang="en-US" sz="2000" smtClean="0"/>
              <a:t>Handlers are lexically bound to blocks of code.  </a:t>
            </a:r>
          </a:p>
          <a:p>
            <a:pPr lvl="1" eaLnBrk="1" hangingPunct="1">
              <a:lnSpc>
                <a:spcPct val="105000"/>
              </a:lnSpc>
            </a:pPr>
            <a:r>
              <a:rPr lang="en-US" sz="2000" smtClean="0"/>
              <a:t>If an error occurs in the block, control jumps to handler and the rest of the block is skipped, i.e. handler replaces the yet-to-be completed portion of the code.</a:t>
            </a:r>
          </a:p>
          <a:p>
            <a:pPr lvl="1" eaLnBrk="1" hangingPunct="1">
              <a:lnSpc>
                <a:spcPct val="105000"/>
              </a:lnSpc>
            </a:pPr>
            <a:r>
              <a:rPr lang="en-US" sz="2000" smtClean="0"/>
              <a:t>If the exception is not handled in the current subroutine, the subroutine returns abruptly, and an exception is raised at point of call.  </a:t>
            </a:r>
          </a:p>
          <a:p>
            <a:pPr lvl="1" eaLnBrk="1" hangingPunct="1">
              <a:lnSpc>
                <a:spcPct val="105000"/>
              </a:lnSpc>
            </a:pPr>
            <a:r>
              <a:rPr lang="en-US" sz="2000" smtClean="0"/>
              <a:t>If not handled there, the exception continues to propagate up the dynamic chain.  </a:t>
            </a:r>
          </a:p>
          <a:p>
            <a:pPr lvl="1" eaLnBrk="1" hangingPunct="1">
              <a:lnSpc>
                <a:spcPct val="105000"/>
              </a:lnSpc>
            </a:pPr>
            <a:r>
              <a:rPr lang="en-US" sz="2000" smtClean="0"/>
              <a:t>If not handled in main routine, then a predefined outermost handler is invoked. Usually, this terminates the program (of thread).</a:t>
            </a:r>
          </a:p>
        </p:txBody>
      </p:sp>
      <p:sp>
        <p:nvSpPr>
          <p:cNvPr id="60418" name="Slide Number Placeholder 5"/>
          <p:cNvSpPr>
            <a:spLocks noGrp="1"/>
          </p:cNvSpPr>
          <p:nvPr>
            <p:ph type="sldNum" sz="quarter" idx="12"/>
          </p:nvPr>
        </p:nvSpPr>
        <p:spPr>
          <a:noFill/>
        </p:spPr>
        <p:txBody>
          <a:bodyPr/>
          <a:lstStyle/>
          <a:p>
            <a:fld id="{62E0BBDD-204C-4FA7-8276-400D0EB3EE16}" type="slidenum">
              <a:rPr lang="en-US" smtClean="0">
                <a:latin typeface="Arial" pitchFamily="34" charset="0"/>
              </a:rPr>
              <a:pPr/>
              <a:t>77</a:t>
            </a:fld>
            <a:endParaRPr lang="en-US" smtClean="0">
              <a:latin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idx="1"/>
          </p:nvPr>
        </p:nvSpPr>
        <p:spPr>
          <a:xfrm>
            <a:off x="457200" y="685800"/>
            <a:ext cx="8229600" cy="5440363"/>
          </a:xfrm>
        </p:spPr>
        <p:txBody>
          <a:bodyPr/>
          <a:lstStyle/>
          <a:p>
            <a:pPr eaLnBrk="1" hangingPunct="1"/>
            <a:r>
              <a:rPr lang="en-US" smtClean="0"/>
              <a:t>Uses of exception handlers</a:t>
            </a:r>
          </a:p>
          <a:p>
            <a:pPr lvl="1" eaLnBrk="1" hangingPunct="1"/>
            <a:r>
              <a:rPr lang="en-US" smtClean="0"/>
              <a:t>Handler performs an operation that will allow program to recover from error and continue execution</a:t>
            </a:r>
          </a:p>
          <a:p>
            <a:pPr lvl="1" eaLnBrk="1" hangingPunct="1"/>
            <a:r>
              <a:rPr lang="en-US" smtClean="0"/>
              <a:t>If recovery not possible, can print useful error message before terminating</a:t>
            </a:r>
          </a:p>
          <a:p>
            <a:pPr lvl="1" eaLnBrk="1" hangingPunct="1"/>
            <a:r>
              <a:rPr lang="en-US" smtClean="0"/>
              <a:t>Handler attempts to restore a safe state (release resources, restore invariants, etc.) then re-throws the  exception so that it can be handled at higher level.</a:t>
            </a:r>
          </a:p>
        </p:txBody>
      </p:sp>
      <p:sp>
        <p:nvSpPr>
          <p:cNvPr id="61442" name="Slide Number Placeholder 5"/>
          <p:cNvSpPr>
            <a:spLocks noGrp="1"/>
          </p:cNvSpPr>
          <p:nvPr>
            <p:ph type="sldNum" sz="quarter" idx="12"/>
          </p:nvPr>
        </p:nvSpPr>
        <p:spPr>
          <a:noFill/>
        </p:spPr>
        <p:txBody>
          <a:bodyPr/>
          <a:lstStyle/>
          <a:p>
            <a:fld id="{0C0ED9A6-4F37-4876-BB37-66AA26EB471A}" type="slidenum">
              <a:rPr lang="en-US" smtClean="0">
                <a:latin typeface="Arial" pitchFamily="34" charset="0"/>
              </a:rPr>
              <a:pPr/>
              <a:t>78</a:t>
            </a:fld>
            <a:endParaRPr lang="en-US" smtClean="0">
              <a:latin typeface="Arial"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idx="1"/>
          </p:nvPr>
        </p:nvSpPr>
        <p:spPr>
          <a:xfrm>
            <a:off x="457200" y="457200"/>
            <a:ext cx="8229600" cy="5668963"/>
          </a:xfrm>
        </p:spPr>
        <p:txBody>
          <a:bodyPr/>
          <a:lstStyle/>
          <a:p>
            <a:pPr eaLnBrk="1" hangingPunct="1">
              <a:lnSpc>
                <a:spcPct val="90000"/>
              </a:lnSpc>
            </a:pPr>
            <a:r>
              <a:rPr lang="en-US" smtClean="0"/>
              <a:t>Exceptions in Java</a:t>
            </a:r>
          </a:p>
          <a:p>
            <a:pPr lvl="1" eaLnBrk="1" hangingPunct="1">
              <a:lnSpc>
                <a:spcPct val="90000"/>
              </a:lnSpc>
            </a:pPr>
            <a:r>
              <a:rPr lang="en-US" smtClean="0"/>
              <a:t>Exceptions are instances of some class derived from Throwable.  </a:t>
            </a:r>
          </a:p>
          <a:p>
            <a:pPr lvl="1" eaLnBrk="1" hangingPunct="1">
              <a:lnSpc>
                <a:spcPct val="90000"/>
              </a:lnSpc>
            </a:pPr>
            <a:r>
              <a:rPr lang="en-US" smtClean="0"/>
              <a:t>Three kinds</a:t>
            </a:r>
          </a:p>
          <a:p>
            <a:pPr lvl="2" eaLnBrk="1" hangingPunct="1">
              <a:lnSpc>
                <a:spcPct val="90000"/>
              </a:lnSpc>
            </a:pPr>
            <a:r>
              <a:rPr lang="en-US" smtClean="0"/>
              <a:t>Error</a:t>
            </a:r>
          </a:p>
          <a:p>
            <a:pPr lvl="3" eaLnBrk="1" hangingPunct="1">
              <a:lnSpc>
                <a:spcPct val="90000"/>
              </a:lnSpc>
            </a:pPr>
            <a:r>
              <a:rPr lang="en-US" smtClean="0"/>
              <a:t>Internal errors and resource exhaustion in JVM</a:t>
            </a:r>
          </a:p>
          <a:p>
            <a:pPr lvl="3" eaLnBrk="1" hangingPunct="1">
              <a:lnSpc>
                <a:spcPct val="90000"/>
              </a:lnSpc>
            </a:pPr>
            <a:r>
              <a:rPr lang="en-US" smtClean="0"/>
              <a:t>Programmers don’t usually throw these</a:t>
            </a:r>
          </a:p>
          <a:p>
            <a:pPr lvl="2" eaLnBrk="1" hangingPunct="1">
              <a:lnSpc>
                <a:spcPct val="90000"/>
              </a:lnSpc>
            </a:pPr>
            <a:r>
              <a:rPr lang="en-US" smtClean="0"/>
              <a:t>Unchecked exception</a:t>
            </a:r>
          </a:p>
          <a:p>
            <a:pPr lvl="3" eaLnBrk="1" hangingPunct="1">
              <a:lnSpc>
                <a:spcPct val="90000"/>
              </a:lnSpc>
            </a:pPr>
            <a:r>
              <a:rPr lang="en-US" smtClean="0"/>
              <a:t>inherits from RuntimeException   </a:t>
            </a:r>
          </a:p>
          <a:p>
            <a:pPr lvl="3" eaLnBrk="1" hangingPunct="1">
              <a:lnSpc>
                <a:spcPct val="90000"/>
              </a:lnSpc>
            </a:pPr>
            <a:r>
              <a:rPr lang="en-US" smtClean="0"/>
              <a:t>bad cast, out of bounds array access, null pointer exception,   etc.)  </a:t>
            </a:r>
          </a:p>
          <a:p>
            <a:pPr lvl="2" eaLnBrk="1" hangingPunct="1">
              <a:lnSpc>
                <a:spcPct val="90000"/>
              </a:lnSpc>
            </a:pPr>
            <a:r>
              <a:rPr lang="en-US" smtClean="0"/>
              <a:t>Checked exception</a:t>
            </a:r>
          </a:p>
          <a:p>
            <a:pPr lvl="3" eaLnBrk="1" hangingPunct="1">
              <a:lnSpc>
                <a:spcPct val="90000"/>
              </a:lnSpc>
            </a:pPr>
            <a:r>
              <a:rPr lang="en-US" smtClean="0"/>
              <a:t>Does not inherit from RuntimeException </a:t>
            </a:r>
          </a:p>
          <a:p>
            <a:pPr lvl="3" eaLnBrk="1" hangingPunct="1">
              <a:lnSpc>
                <a:spcPct val="90000"/>
              </a:lnSpc>
            </a:pPr>
            <a:r>
              <a:rPr lang="en-US" smtClean="0"/>
              <a:t>read past end of file, open malformed URL, etc.</a:t>
            </a:r>
          </a:p>
        </p:txBody>
      </p:sp>
      <p:sp>
        <p:nvSpPr>
          <p:cNvPr id="62466" name="Slide Number Placeholder 5"/>
          <p:cNvSpPr>
            <a:spLocks noGrp="1"/>
          </p:cNvSpPr>
          <p:nvPr>
            <p:ph type="sldNum" sz="quarter" idx="12"/>
          </p:nvPr>
        </p:nvSpPr>
        <p:spPr>
          <a:noFill/>
        </p:spPr>
        <p:txBody>
          <a:bodyPr/>
          <a:lstStyle/>
          <a:p>
            <a:fld id="{0E5F7301-4FA8-48D7-8566-08F846E1DB58}" type="slidenum">
              <a:rPr lang="en-US" smtClean="0">
                <a:latin typeface="Arial" pitchFamily="34" charset="0"/>
              </a:rPr>
              <a:pPr/>
              <a:t>79</a:t>
            </a:fld>
            <a:endParaRPr lang="en-US" smtClean="0">
              <a:latin typeface="Arial"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idx="1"/>
          </p:nvPr>
        </p:nvSpPr>
        <p:spPr>
          <a:xfrm>
            <a:off x="457200" y="533400"/>
            <a:ext cx="8229600" cy="5592763"/>
          </a:xfrm>
        </p:spPr>
        <p:txBody>
          <a:bodyPr/>
          <a:lstStyle/>
          <a:p>
            <a:pPr eaLnBrk="1" hangingPunct="1">
              <a:lnSpc>
                <a:spcPct val="80000"/>
              </a:lnSpc>
            </a:pPr>
            <a:r>
              <a:rPr lang="en-US" sz="2800" smtClean="0">
                <a:ea typeface="MS Mincho" pitchFamily="49" charset="-128"/>
              </a:rPr>
              <a:t>Tasks for calling sequence, prolog, epilog include</a:t>
            </a:r>
          </a:p>
          <a:p>
            <a:pPr lvl="1" eaLnBrk="1" hangingPunct="1">
              <a:lnSpc>
                <a:spcPct val="80000"/>
              </a:lnSpc>
            </a:pPr>
            <a:r>
              <a:rPr lang="en-US" sz="2400" smtClean="0">
                <a:ea typeface="MS Mincho" pitchFamily="49" charset="-128"/>
              </a:rPr>
              <a:t>At beginning of call</a:t>
            </a:r>
          </a:p>
          <a:p>
            <a:pPr lvl="2" eaLnBrk="1" hangingPunct="1">
              <a:lnSpc>
                <a:spcPct val="80000"/>
              </a:lnSpc>
            </a:pPr>
            <a:r>
              <a:rPr lang="en-US" sz="2000" smtClean="0">
                <a:ea typeface="MS Mincho" pitchFamily="49" charset="-128"/>
              </a:rPr>
              <a:t>pass parameters</a:t>
            </a:r>
          </a:p>
          <a:p>
            <a:pPr lvl="2" eaLnBrk="1" hangingPunct="1">
              <a:lnSpc>
                <a:spcPct val="80000"/>
              </a:lnSpc>
            </a:pPr>
            <a:r>
              <a:rPr lang="en-US" sz="2000" smtClean="0">
                <a:ea typeface="MS Mincho" pitchFamily="49" charset="-128"/>
              </a:rPr>
              <a:t>save return address</a:t>
            </a:r>
          </a:p>
          <a:p>
            <a:pPr lvl="2" eaLnBrk="1" hangingPunct="1">
              <a:lnSpc>
                <a:spcPct val="80000"/>
              </a:lnSpc>
            </a:pPr>
            <a:r>
              <a:rPr lang="en-US" sz="2000" smtClean="0">
                <a:ea typeface="MS Mincho" pitchFamily="49" charset="-128"/>
              </a:rPr>
              <a:t>change the program counter</a:t>
            </a:r>
          </a:p>
          <a:p>
            <a:pPr lvl="2" eaLnBrk="1" hangingPunct="1">
              <a:lnSpc>
                <a:spcPct val="80000"/>
              </a:lnSpc>
            </a:pPr>
            <a:r>
              <a:rPr lang="en-US" sz="2000" smtClean="0">
                <a:ea typeface="MS Mincho" pitchFamily="49" charset="-128"/>
              </a:rPr>
              <a:t>change the stack pointer</a:t>
            </a:r>
          </a:p>
          <a:p>
            <a:pPr lvl="2" eaLnBrk="1" hangingPunct="1">
              <a:lnSpc>
                <a:spcPct val="80000"/>
              </a:lnSpc>
            </a:pPr>
            <a:r>
              <a:rPr lang="en-US" sz="2000" smtClean="0">
                <a:ea typeface="MS Mincho" pitchFamily="49" charset="-128"/>
              </a:rPr>
              <a:t>save registers (including frame pointer)</a:t>
            </a:r>
          </a:p>
          <a:p>
            <a:pPr lvl="2" eaLnBrk="1" hangingPunct="1">
              <a:lnSpc>
                <a:spcPct val="80000"/>
              </a:lnSpc>
            </a:pPr>
            <a:r>
              <a:rPr lang="en-US" sz="2000" smtClean="0">
                <a:ea typeface="MS Mincho" pitchFamily="49" charset="-128"/>
              </a:rPr>
              <a:t>change frame pointer to new frame</a:t>
            </a:r>
          </a:p>
          <a:p>
            <a:pPr lvl="2" eaLnBrk="1" hangingPunct="1">
              <a:lnSpc>
                <a:spcPct val="80000"/>
              </a:lnSpc>
            </a:pPr>
            <a:r>
              <a:rPr lang="en-US" sz="2000" smtClean="0">
                <a:ea typeface="MS Mincho" pitchFamily="49" charset="-128"/>
              </a:rPr>
              <a:t>initialization code, as required by objects in new frame</a:t>
            </a:r>
          </a:p>
          <a:p>
            <a:pPr lvl="1" eaLnBrk="1" hangingPunct="1">
              <a:lnSpc>
                <a:spcPct val="80000"/>
              </a:lnSpc>
            </a:pPr>
            <a:r>
              <a:rPr lang="en-US" sz="2400" smtClean="0">
                <a:ea typeface="MS Mincho" pitchFamily="49" charset="-128"/>
              </a:rPr>
              <a:t>At end of call</a:t>
            </a:r>
          </a:p>
          <a:p>
            <a:pPr lvl="2" eaLnBrk="1" hangingPunct="1">
              <a:lnSpc>
                <a:spcPct val="80000"/>
              </a:lnSpc>
            </a:pPr>
            <a:r>
              <a:rPr lang="en-US" sz="2000" smtClean="0">
                <a:ea typeface="MS Mincho" pitchFamily="49" charset="-128"/>
              </a:rPr>
              <a:t>passing return values</a:t>
            </a:r>
          </a:p>
          <a:p>
            <a:pPr lvl="2" eaLnBrk="1" hangingPunct="1">
              <a:lnSpc>
                <a:spcPct val="80000"/>
              </a:lnSpc>
            </a:pPr>
            <a:r>
              <a:rPr lang="en-US" sz="2000" smtClean="0">
                <a:ea typeface="MS Mincho" pitchFamily="49" charset="-128"/>
              </a:rPr>
              <a:t>execute finalization code as required</a:t>
            </a:r>
          </a:p>
          <a:p>
            <a:pPr lvl="2" eaLnBrk="1" hangingPunct="1">
              <a:lnSpc>
                <a:spcPct val="80000"/>
              </a:lnSpc>
            </a:pPr>
            <a:r>
              <a:rPr lang="en-US" sz="2000" smtClean="0">
                <a:ea typeface="MS Mincho" pitchFamily="49" charset="-128"/>
              </a:rPr>
              <a:t>deallocate stack frame (restore stack pointer)</a:t>
            </a:r>
          </a:p>
          <a:p>
            <a:pPr lvl="2" eaLnBrk="1" hangingPunct="1">
              <a:lnSpc>
                <a:spcPct val="80000"/>
              </a:lnSpc>
            </a:pPr>
            <a:r>
              <a:rPr lang="en-US" sz="2000" smtClean="0">
                <a:ea typeface="MS Mincho" pitchFamily="49" charset="-128"/>
              </a:rPr>
              <a:t>restore other saved registers</a:t>
            </a:r>
          </a:p>
          <a:p>
            <a:pPr lvl="2" eaLnBrk="1" hangingPunct="1">
              <a:lnSpc>
                <a:spcPct val="80000"/>
              </a:lnSpc>
            </a:pPr>
            <a:r>
              <a:rPr lang="en-US" sz="2000" smtClean="0">
                <a:ea typeface="MS Mincho" pitchFamily="49" charset="-128"/>
              </a:rPr>
              <a:t>restore program counter</a:t>
            </a:r>
          </a:p>
        </p:txBody>
      </p:sp>
      <p:sp>
        <p:nvSpPr>
          <p:cNvPr id="7170" name="Slide Number Placeholder 5"/>
          <p:cNvSpPr>
            <a:spLocks noGrp="1"/>
          </p:cNvSpPr>
          <p:nvPr>
            <p:ph type="sldNum" sz="quarter" idx="12"/>
          </p:nvPr>
        </p:nvSpPr>
        <p:spPr>
          <a:noFill/>
        </p:spPr>
        <p:txBody>
          <a:bodyPr/>
          <a:lstStyle/>
          <a:p>
            <a:fld id="{8CB1422B-03C4-42FA-B5DB-02B2CA284029}" type="slidenum">
              <a:rPr lang="en-US" smtClean="0">
                <a:latin typeface="Arial" pitchFamily="34" charset="0"/>
              </a:rPr>
              <a:pPr/>
              <a:t>8</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idx="1"/>
          </p:nvPr>
        </p:nvSpPr>
        <p:spPr>
          <a:xfrm>
            <a:off x="457200" y="609600"/>
            <a:ext cx="8229600" cy="5516563"/>
          </a:xfrm>
        </p:spPr>
        <p:txBody>
          <a:bodyPr>
            <a:normAutofit lnSpcReduction="10000"/>
          </a:bodyPr>
          <a:lstStyle/>
          <a:p>
            <a:pPr eaLnBrk="1" hangingPunct="1">
              <a:lnSpc>
                <a:spcPct val="90000"/>
              </a:lnSpc>
            </a:pPr>
            <a:r>
              <a:rPr lang="en-US" sz="2800" dirty="0" smtClean="0"/>
              <a:t>In Java,  methods must advertise checked exceptions that they can throw.  </a:t>
            </a:r>
          </a:p>
          <a:p>
            <a:pPr lvl="1" eaLnBrk="1" hangingPunct="1">
              <a:lnSpc>
                <a:spcPct val="90000"/>
              </a:lnSpc>
            </a:pPr>
            <a:r>
              <a:rPr lang="en-US" sz="2400" dirty="0" smtClean="0"/>
              <a:t>public String </a:t>
            </a:r>
            <a:r>
              <a:rPr lang="en-US" sz="2400" dirty="0" err="1" smtClean="0"/>
              <a:t>readLine</a:t>
            </a:r>
            <a:r>
              <a:rPr lang="en-US" sz="2400" dirty="0" smtClean="0"/>
              <a:t>() throws </a:t>
            </a:r>
            <a:r>
              <a:rPr lang="en-US" sz="2400" dirty="0" err="1" smtClean="0"/>
              <a:t>IOException</a:t>
            </a:r>
            <a:endParaRPr lang="en-US" sz="2400" dirty="0" smtClean="0"/>
          </a:p>
          <a:p>
            <a:pPr lvl="1" eaLnBrk="1" hangingPunct="1">
              <a:lnSpc>
                <a:spcPct val="90000"/>
              </a:lnSpc>
            </a:pPr>
            <a:r>
              <a:rPr lang="en-US" sz="2400" dirty="0" smtClean="0"/>
              <a:t>Why?  </a:t>
            </a:r>
          </a:p>
          <a:p>
            <a:pPr lvl="2" eaLnBrk="1" hangingPunct="1">
              <a:lnSpc>
                <a:spcPct val="90000"/>
              </a:lnSpc>
            </a:pPr>
            <a:r>
              <a:rPr lang="en-US" sz="2000" dirty="0" smtClean="0"/>
              <a:t>Forces documentation that this type of error that can occur </a:t>
            </a:r>
          </a:p>
          <a:p>
            <a:pPr lvl="2" eaLnBrk="1" hangingPunct="1">
              <a:lnSpc>
                <a:spcPct val="90000"/>
              </a:lnSpc>
            </a:pPr>
            <a:r>
              <a:rPr lang="en-US" sz="2000" dirty="0" smtClean="0"/>
              <a:t>Gives the programmer the option of dealing with the error.</a:t>
            </a:r>
          </a:p>
          <a:p>
            <a:pPr eaLnBrk="1" hangingPunct="1">
              <a:lnSpc>
                <a:spcPct val="90000"/>
              </a:lnSpc>
            </a:pPr>
            <a:r>
              <a:rPr lang="en-US" sz="2800" dirty="0" smtClean="0"/>
              <a:t>Methods do not  advertise errors or unchecked exceptions.  </a:t>
            </a:r>
          </a:p>
          <a:p>
            <a:pPr lvl="1" eaLnBrk="1" hangingPunct="1">
              <a:lnSpc>
                <a:spcPct val="90000"/>
              </a:lnSpc>
            </a:pPr>
            <a:r>
              <a:rPr lang="en-US" sz="2400" dirty="0" smtClean="0"/>
              <a:t>Errors are out of control of programmer,</a:t>
            </a:r>
          </a:p>
          <a:p>
            <a:pPr lvl="1" eaLnBrk="1" hangingPunct="1">
              <a:lnSpc>
                <a:spcPct val="90000"/>
              </a:lnSpc>
            </a:pPr>
            <a:r>
              <a:rPr lang="en-US" sz="2400" dirty="0" smtClean="0"/>
              <a:t>Unchecked exceptions  are usually due to programmer error and the possibility for error should be eliminated rather than advertising the exception.</a:t>
            </a:r>
          </a:p>
          <a:p>
            <a:pPr lvl="1" eaLnBrk="1" hangingPunct="1">
              <a:lnSpc>
                <a:spcPct val="90000"/>
              </a:lnSpc>
            </a:pPr>
            <a:r>
              <a:rPr lang="en-US" sz="2400" dirty="0" smtClean="0"/>
              <a:t>Unchecked exceptions would need to be declared for almost every method.</a:t>
            </a:r>
          </a:p>
        </p:txBody>
      </p:sp>
      <p:sp>
        <p:nvSpPr>
          <p:cNvPr id="63490" name="Slide Number Placeholder 5"/>
          <p:cNvSpPr>
            <a:spLocks noGrp="1"/>
          </p:cNvSpPr>
          <p:nvPr>
            <p:ph type="sldNum" sz="quarter" idx="12"/>
          </p:nvPr>
        </p:nvSpPr>
        <p:spPr>
          <a:noFill/>
        </p:spPr>
        <p:txBody>
          <a:bodyPr/>
          <a:lstStyle/>
          <a:p>
            <a:fld id="{1E18BF41-1DE3-4530-9100-D46E5B486813}" type="slidenum">
              <a:rPr lang="en-US" smtClean="0">
                <a:latin typeface="Arial" pitchFamily="34" charset="0"/>
              </a:rPr>
              <a:pPr/>
              <a:t>80</a:t>
            </a:fld>
            <a:endParaRPr lang="en-US" smtClean="0">
              <a:latin typeface="Arial" pitchFamily="34"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idx="1"/>
          </p:nvPr>
        </p:nvSpPr>
        <p:spPr>
          <a:xfrm>
            <a:off x="457200" y="457200"/>
            <a:ext cx="8229600" cy="5668963"/>
          </a:xfrm>
        </p:spPr>
        <p:txBody>
          <a:bodyPr/>
          <a:lstStyle/>
          <a:p>
            <a:pPr eaLnBrk="1" hangingPunct="1">
              <a:lnSpc>
                <a:spcPct val="80000"/>
              </a:lnSpc>
            </a:pPr>
            <a:r>
              <a:rPr lang="en-US" sz="2000" smtClean="0"/>
              <a:t>Example: </a:t>
            </a:r>
          </a:p>
          <a:p>
            <a:pPr lvl="1" eaLnBrk="1" hangingPunct="1">
              <a:lnSpc>
                <a:spcPct val="80000"/>
              </a:lnSpc>
            </a:pPr>
            <a:r>
              <a:rPr lang="en-US" sz="1800" smtClean="0"/>
              <a:t>reading file with  Content-length: 1024 </a:t>
            </a:r>
          </a:p>
          <a:p>
            <a:pPr lvl="1" eaLnBrk="1" hangingPunct="1">
              <a:lnSpc>
                <a:spcPct val="80000"/>
              </a:lnSpc>
            </a:pPr>
            <a:r>
              <a:rPr lang="en-US" sz="1800" smtClean="0"/>
              <a:t>but end of file reached earlier.  This indicates problem with file, so you want to raise an exception.  </a:t>
            </a:r>
          </a:p>
          <a:p>
            <a:pPr lvl="1" eaLnBrk="1" hangingPunct="1">
              <a:lnSpc>
                <a:spcPct val="80000"/>
              </a:lnSpc>
              <a:buFontTx/>
              <a:buNone/>
            </a:pPr>
            <a:r>
              <a:rPr lang="en-US" sz="1800" smtClean="0"/>
              <a:t>EOFException defined in Java API. </a:t>
            </a:r>
          </a:p>
          <a:p>
            <a:pPr lvl="1" eaLnBrk="1" hangingPunct="1">
              <a:lnSpc>
                <a:spcPct val="80000"/>
              </a:lnSpc>
              <a:buFontTx/>
              <a:buNone/>
            </a:pPr>
            <a:endParaRPr lang="en-US" sz="1800" smtClean="0"/>
          </a:p>
          <a:p>
            <a:pPr lvl="1" eaLnBrk="1" hangingPunct="1">
              <a:lnSpc>
                <a:spcPct val="80000"/>
              </a:lnSpc>
              <a:buFontTx/>
              <a:buNone/>
            </a:pPr>
            <a:r>
              <a:rPr lang="en-US" sz="1800" smtClean="0"/>
              <a:t>String readData (BufferedReader in) throws EOFException</a:t>
            </a:r>
          </a:p>
          <a:p>
            <a:pPr eaLnBrk="1" hangingPunct="1">
              <a:lnSpc>
                <a:spcPct val="80000"/>
              </a:lnSpc>
              <a:buFontTx/>
              <a:buNone/>
            </a:pPr>
            <a:r>
              <a:rPr lang="en-US" sz="1800" smtClean="0"/>
              <a:t>{            int ch;  //last char read</a:t>
            </a:r>
          </a:p>
          <a:p>
            <a:pPr eaLnBrk="1" hangingPunct="1">
              <a:lnSpc>
                <a:spcPct val="80000"/>
              </a:lnSpc>
              <a:buFontTx/>
              <a:buNone/>
            </a:pPr>
            <a:r>
              <a:rPr lang="en-US" sz="1800" smtClean="0"/>
              <a:t>              int n;  //number of chars read</a:t>
            </a:r>
          </a:p>
          <a:p>
            <a:pPr eaLnBrk="1" hangingPunct="1">
              <a:lnSpc>
                <a:spcPct val="80000"/>
              </a:lnSpc>
              <a:buFontTx/>
              <a:buNone/>
            </a:pPr>
            <a:r>
              <a:rPr lang="en-US" sz="1800" smtClean="0"/>
              <a:t>              int len;  //expected length of file</a:t>
            </a:r>
          </a:p>
          <a:p>
            <a:pPr lvl="1" eaLnBrk="1" hangingPunct="1">
              <a:lnSpc>
                <a:spcPct val="80000"/>
              </a:lnSpc>
              <a:buFontTx/>
              <a:buNone/>
            </a:pPr>
            <a:endParaRPr lang="en-US" sz="1800" smtClean="0"/>
          </a:p>
          <a:p>
            <a:pPr lvl="1" eaLnBrk="1" hangingPunct="1">
              <a:lnSpc>
                <a:spcPct val="80000"/>
              </a:lnSpc>
              <a:buFontTx/>
              <a:buNone/>
            </a:pPr>
            <a:r>
              <a:rPr lang="en-US" sz="1800" smtClean="0"/>
              <a:t>	 ch = in.read();    //returns –1 if end of file reached</a:t>
            </a:r>
          </a:p>
          <a:p>
            <a:pPr eaLnBrk="1" hangingPunct="1">
              <a:lnSpc>
                <a:spcPct val="80000"/>
              </a:lnSpc>
              <a:buFontTx/>
              <a:buNone/>
            </a:pPr>
            <a:r>
              <a:rPr lang="en-US" sz="1800" smtClean="0"/>
              <a:t>            if (ch == -1) </a:t>
            </a:r>
          </a:p>
          <a:p>
            <a:pPr eaLnBrk="1" hangingPunct="1">
              <a:lnSpc>
                <a:spcPct val="80000"/>
              </a:lnSpc>
              <a:buFontTx/>
              <a:buNone/>
            </a:pPr>
            <a:r>
              <a:rPr lang="en-US" sz="1800" smtClean="0"/>
              <a:t>	      {if   (n &lt; len)   throw new EOFException();   </a:t>
            </a:r>
          </a:p>
          <a:p>
            <a:pPr eaLnBrk="1" hangingPunct="1">
              <a:lnSpc>
                <a:spcPct val="80000"/>
              </a:lnSpc>
              <a:buFontTx/>
              <a:buNone/>
            </a:pPr>
            <a:r>
              <a:rPr lang="en-US" sz="1800" smtClean="0"/>
              <a:t>			 //create instance of object, throw it.</a:t>
            </a:r>
          </a:p>
          <a:p>
            <a:pPr eaLnBrk="1" hangingPunct="1">
              <a:lnSpc>
                <a:spcPct val="80000"/>
              </a:lnSpc>
              <a:buFontTx/>
              <a:buNone/>
            </a:pPr>
            <a:r>
              <a:rPr lang="en-US" sz="1800" smtClean="0"/>
              <a:t>	or   </a:t>
            </a:r>
          </a:p>
          <a:p>
            <a:pPr eaLnBrk="1" hangingPunct="1">
              <a:lnSpc>
                <a:spcPct val="80000"/>
              </a:lnSpc>
              <a:buFontTx/>
              <a:buNone/>
            </a:pPr>
            <a:r>
              <a:rPr lang="en-US" sz="1800" smtClean="0"/>
              <a:t>		                 throw new EOFException(</a:t>
            </a:r>
          </a:p>
          <a:p>
            <a:pPr eaLnBrk="1" hangingPunct="1">
              <a:lnSpc>
                <a:spcPct val="80000"/>
              </a:lnSpc>
              <a:buFontTx/>
              <a:buNone/>
            </a:pPr>
            <a:r>
              <a:rPr lang="en-US" sz="1800" smtClean="0"/>
              <a:t>			                 “Content-length = “ + len + “ Received: “ + n);</a:t>
            </a:r>
          </a:p>
          <a:p>
            <a:pPr eaLnBrk="1" hangingPunct="1">
              <a:lnSpc>
                <a:spcPct val="80000"/>
              </a:lnSpc>
              <a:buFontTx/>
              <a:buNone/>
            </a:pPr>
            <a:r>
              <a:rPr lang="en-US" sz="1800" smtClean="0"/>
              <a:t>…</a:t>
            </a:r>
          </a:p>
          <a:p>
            <a:pPr eaLnBrk="1" hangingPunct="1">
              <a:lnSpc>
                <a:spcPct val="80000"/>
              </a:lnSpc>
              <a:buFontTx/>
              <a:buNone/>
            </a:pPr>
            <a:r>
              <a:rPr lang="en-US" sz="1800" smtClean="0"/>
              <a:t>}</a:t>
            </a:r>
          </a:p>
        </p:txBody>
      </p:sp>
      <p:sp>
        <p:nvSpPr>
          <p:cNvPr id="64514" name="Slide Number Placeholder 5"/>
          <p:cNvSpPr>
            <a:spLocks noGrp="1"/>
          </p:cNvSpPr>
          <p:nvPr>
            <p:ph type="sldNum" sz="quarter" idx="12"/>
          </p:nvPr>
        </p:nvSpPr>
        <p:spPr>
          <a:noFill/>
        </p:spPr>
        <p:txBody>
          <a:bodyPr/>
          <a:lstStyle/>
          <a:p>
            <a:fld id="{2CC5875E-4A74-4D4E-810D-E4807BDA4B21}" type="slidenum">
              <a:rPr lang="en-US" smtClean="0">
                <a:latin typeface="Arial" pitchFamily="34" charset="0"/>
              </a:rPr>
              <a:pPr/>
              <a:t>81</a:t>
            </a:fld>
            <a:endParaRPr lang="en-US" smtClean="0">
              <a:latin typeface="Arial" pitchFamily="34"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457200" y="457200"/>
            <a:ext cx="8229600" cy="5668963"/>
          </a:xfrm>
        </p:spPr>
        <p:txBody>
          <a:bodyPr/>
          <a:lstStyle/>
          <a:p>
            <a:pPr eaLnBrk="1" hangingPunct="1">
              <a:lnSpc>
                <a:spcPct val="80000"/>
              </a:lnSpc>
              <a:buFontTx/>
              <a:buNone/>
            </a:pPr>
            <a:r>
              <a:rPr lang="en-US" sz="1800" smtClean="0"/>
              <a:t>May define own Exception classes by deriving from Exception, or child of Exception. </a:t>
            </a:r>
          </a:p>
          <a:p>
            <a:pPr eaLnBrk="1" hangingPunct="1">
              <a:lnSpc>
                <a:spcPct val="80000"/>
              </a:lnSpc>
              <a:buFontTx/>
              <a:buNone/>
            </a:pPr>
            <a:endParaRPr lang="en-US" sz="1800" smtClean="0"/>
          </a:p>
          <a:p>
            <a:pPr eaLnBrk="1" hangingPunct="1">
              <a:lnSpc>
                <a:spcPct val="80000"/>
              </a:lnSpc>
              <a:buFontTx/>
              <a:buNone/>
            </a:pPr>
            <a:r>
              <a:rPr lang="en-US" sz="2000" smtClean="0"/>
              <a:t>Example</a:t>
            </a:r>
          </a:p>
          <a:p>
            <a:pPr eaLnBrk="1" hangingPunct="1">
              <a:lnSpc>
                <a:spcPct val="80000"/>
              </a:lnSpc>
              <a:buFontTx/>
              <a:buNone/>
            </a:pPr>
            <a:r>
              <a:rPr lang="en-US" sz="1800" smtClean="0"/>
              <a:t>class ParseException extends Exception</a:t>
            </a:r>
          </a:p>
          <a:p>
            <a:pPr eaLnBrk="1" hangingPunct="1">
              <a:lnSpc>
                <a:spcPct val="80000"/>
              </a:lnSpc>
              <a:buFontTx/>
              <a:buNone/>
            </a:pPr>
            <a:r>
              <a:rPr lang="en-US" sz="1800" smtClean="0"/>
              <a:t>{  int pos;</a:t>
            </a:r>
          </a:p>
          <a:p>
            <a:pPr eaLnBrk="1" hangingPunct="1">
              <a:lnSpc>
                <a:spcPct val="80000"/>
              </a:lnSpc>
              <a:buFontTx/>
              <a:buNone/>
            </a:pPr>
            <a:r>
              <a:rPr lang="en-US" sz="1800" smtClean="0"/>
              <a:t>    int errorCode;</a:t>
            </a:r>
          </a:p>
          <a:p>
            <a:pPr eaLnBrk="1" hangingPunct="1">
              <a:lnSpc>
                <a:spcPct val="80000"/>
              </a:lnSpc>
              <a:buFontTx/>
              <a:buNone/>
            </a:pPr>
            <a:r>
              <a:rPr lang="en-US" sz="1800" smtClean="0"/>
              <a:t>    constructor</a:t>
            </a:r>
          </a:p>
          <a:p>
            <a:pPr eaLnBrk="1" hangingPunct="1">
              <a:lnSpc>
                <a:spcPct val="80000"/>
              </a:lnSpc>
              <a:buFontTx/>
              <a:buNone/>
            </a:pPr>
            <a:r>
              <a:rPr lang="en-US" sz="1800" smtClean="0"/>
              <a:t>}</a:t>
            </a:r>
          </a:p>
          <a:p>
            <a:pPr eaLnBrk="1" hangingPunct="1">
              <a:lnSpc>
                <a:spcPct val="80000"/>
              </a:lnSpc>
              <a:buFontTx/>
              <a:buNone/>
            </a:pPr>
            <a:endParaRPr lang="en-US" sz="1800" smtClean="0"/>
          </a:p>
          <a:p>
            <a:pPr eaLnBrk="1" hangingPunct="1">
              <a:lnSpc>
                <a:spcPct val="80000"/>
              </a:lnSpc>
              <a:buFontTx/>
              <a:buNone/>
            </a:pPr>
            <a:r>
              <a:rPr lang="en-US" sz="2000" smtClean="0"/>
              <a:t>Catching exceptions:</a:t>
            </a:r>
          </a:p>
          <a:p>
            <a:pPr eaLnBrk="1" hangingPunct="1">
              <a:lnSpc>
                <a:spcPct val="80000"/>
              </a:lnSpc>
              <a:buFontTx/>
              <a:buNone/>
            </a:pPr>
            <a:r>
              <a:rPr lang="en-US" sz="1800" smtClean="0"/>
              <a:t>try</a:t>
            </a:r>
          </a:p>
          <a:p>
            <a:pPr eaLnBrk="1" hangingPunct="1">
              <a:lnSpc>
                <a:spcPct val="80000"/>
              </a:lnSpc>
              <a:buFontTx/>
              <a:buNone/>
            </a:pPr>
            <a:r>
              <a:rPr lang="en-US" sz="1800" smtClean="0"/>
              <a:t>{  …NORMAL CASE   }</a:t>
            </a:r>
          </a:p>
          <a:p>
            <a:pPr eaLnBrk="1" hangingPunct="1">
              <a:lnSpc>
                <a:spcPct val="80000"/>
              </a:lnSpc>
              <a:buFontTx/>
              <a:buNone/>
            </a:pPr>
            <a:r>
              <a:rPr lang="en-US" sz="1800" smtClean="0"/>
              <a:t>catch (ExceptionType e0)</a:t>
            </a:r>
          </a:p>
          <a:p>
            <a:pPr eaLnBrk="1" hangingPunct="1">
              <a:lnSpc>
                <a:spcPct val="80000"/>
              </a:lnSpc>
              <a:buFontTx/>
              <a:buNone/>
            </a:pPr>
            <a:r>
              <a:rPr lang="en-US" sz="1800" smtClean="0"/>
              <a:t>{  handler for e0 exceptions }</a:t>
            </a:r>
          </a:p>
          <a:p>
            <a:pPr eaLnBrk="1" hangingPunct="1">
              <a:lnSpc>
                <a:spcPct val="80000"/>
              </a:lnSpc>
              <a:buFontTx/>
              <a:buNone/>
            </a:pPr>
            <a:r>
              <a:rPr lang="en-US" sz="1800" smtClean="0"/>
              <a:t>catch (ExceptionType e1)</a:t>
            </a:r>
          </a:p>
          <a:p>
            <a:pPr eaLnBrk="1" hangingPunct="1">
              <a:lnSpc>
                <a:spcPct val="80000"/>
              </a:lnSpc>
              <a:buFontTx/>
              <a:buNone/>
            </a:pPr>
            <a:r>
              <a:rPr lang="en-US" sz="1800" smtClean="0"/>
              <a:t>{  handler for e1 exeptions }</a:t>
            </a:r>
          </a:p>
          <a:p>
            <a:pPr eaLnBrk="1" hangingPunct="1">
              <a:lnSpc>
                <a:spcPct val="80000"/>
              </a:lnSpc>
              <a:buFontTx/>
              <a:buNone/>
            </a:pPr>
            <a:r>
              <a:rPr lang="en-US" sz="1800" smtClean="0"/>
              <a:t>finally</a:t>
            </a:r>
          </a:p>
          <a:p>
            <a:pPr eaLnBrk="1" hangingPunct="1">
              <a:lnSpc>
                <a:spcPct val="80000"/>
              </a:lnSpc>
              <a:buFontTx/>
              <a:buNone/>
            </a:pPr>
            <a:r>
              <a:rPr lang="en-US" sz="1800" smtClean="0"/>
              <a:t>{.code performed before leaving block whether termination is normal or not }</a:t>
            </a:r>
          </a:p>
        </p:txBody>
      </p:sp>
      <p:sp>
        <p:nvSpPr>
          <p:cNvPr id="65538" name="Slide Number Placeholder 5"/>
          <p:cNvSpPr>
            <a:spLocks noGrp="1"/>
          </p:cNvSpPr>
          <p:nvPr>
            <p:ph type="sldNum" sz="quarter" idx="12"/>
          </p:nvPr>
        </p:nvSpPr>
        <p:spPr>
          <a:noFill/>
        </p:spPr>
        <p:txBody>
          <a:bodyPr/>
          <a:lstStyle/>
          <a:p>
            <a:fld id="{5EA37F5C-A3D4-41F4-A86B-1C3E6731F1D5}" type="slidenum">
              <a:rPr lang="en-US" smtClean="0">
                <a:latin typeface="Arial" pitchFamily="34" charset="0"/>
              </a:rPr>
              <a:pPr/>
              <a:t>82</a:t>
            </a:fld>
            <a:endParaRPr lang="en-US" smtClean="0">
              <a:latin typeface="Arial" pitchFamily="34"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457200" y="304800"/>
            <a:ext cx="8229600" cy="5821363"/>
          </a:xfrm>
        </p:spPr>
        <p:txBody>
          <a:bodyPr/>
          <a:lstStyle/>
          <a:p>
            <a:pPr eaLnBrk="1" hangingPunct="1">
              <a:lnSpc>
                <a:spcPct val="80000"/>
              </a:lnSpc>
            </a:pPr>
            <a:r>
              <a:rPr lang="en-US" sz="2400" smtClean="0"/>
              <a:t>Example</a:t>
            </a:r>
          </a:p>
          <a:p>
            <a:pPr eaLnBrk="1" hangingPunct="1">
              <a:lnSpc>
                <a:spcPct val="80000"/>
              </a:lnSpc>
              <a:buFontTx/>
              <a:buNone/>
            </a:pPr>
            <a:endParaRPr lang="en-US" sz="2400" smtClean="0"/>
          </a:p>
          <a:p>
            <a:pPr eaLnBrk="1" hangingPunct="1">
              <a:lnSpc>
                <a:spcPct val="80000"/>
              </a:lnSpc>
              <a:buFontTx/>
              <a:buNone/>
            </a:pPr>
            <a:r>
              <a:rPr lang="en-US" sz="2400" smtClean="0"/>
              <a:t>void  method1(URL url)  throws MalformedURLException</a:t>
            </a:r>
          </a:p>
          <a:p>
            <a:pPr eaLnBrk="1" hangingPunct="1">
              <a:lnSpc>
                <a:spcPct val="80000"/>
              </a:lnSpc>
              <a:buFontTx/>
              <a:buNone/>
            </a:pPr>
            <a:r>
              <a:rPr lang="en-US" sz="2400" smtClean="0"/>
              <a:t>{</a:t>
            </a:r>
          </a:p>
          <a:p>
            <a:pPr eaLnBrk="1" hangingPunct="1">
              <a:lnSpc>
                <a:spcPct val="80000"/>
              </a:lnSpc>
              <a:buFontTx/>
              <a:buNone/>
            </a:pPr>
            <a:r>
              <a:rPr lang="en-US" sz="2400" smtClean="0"/>
              <a:t>     Graphics g = image.getGraphics();</a:t>
            </a:r>
          </a:p>
          <a:p>
            <a:pPr eaLnBrk="1" hangingPunct="1">
              <a:lnSpc>
                <a:spcPct val="80000"/>
              </a:lnSpc>
              <a:buFontTx/>
              <a:buNone/>
            </a:pPr>
            <a:r>
              <a:rPr lang="en-US" sz="2400" smtClean="0"/>
              <a:t>	…..</a:t>
            </a:r>
          </a:p>
          <a:p>
            <a:pPr eaLnBrk="1" hangingPunct="1">
              <a:lnSpc>
                <a:spcPct val="80000"/>
              </a:lnSpc>
              <a:buFontTx/>
              <a:buNone/>
            </a:pPr>
            <a:r>
              <a:rPr lang="en-US" sz="2400" smtClean="0"/>
              <a:t>    try{  …code that might throw 		MalformedURLException, or IOException)</a:t>
            </a:r>
          </a:p>
          <a:p>
            <a:pPr eaLnBrk="1" hangingPunct="1">
              <a:lnSpc>
                <a:spcPct val="80000"/>
              </a:lnSpc>
              <a:buFontTx/>
              <a:buNone/>
            </a:pPr>
            <a:r>
              <a:rPr lang="en-US" sz="2400" smtClean="0"/>
              <a:t>     }</a:t>
            </a:r>
          </a:p>
          <a:p>
            <a:pPr eaLnBrk="1" hangingPunct="1">
              <a:lnSpc>
                <a:spcPct val="80000"/>
              </a:lnSpc>
              <a:buFontTx/>
              <a:buNone/>
            </a:pPr>
            <a:r>
              <a:rPr lang="en-US" sz="2400" smtClean="0"/>
              <a:t>     catch (IOException e) {/*do something appropriate*/}</a:t>
            </a:r>
          </a:p>
          <a:p>
            <a:pPr eaLnBrk="1" hangingPunct="1">
              <a:lnSpc>
                <a:spcPct val="80000"/>
              </a:lnSpc>
              <a:buFontTx/>
              <a:buNone/>
            </a:pPr>
            <a:r>
              <a:rPr lang="en-US" sz="2400" smtClean="0"/>
              <a:t>     finally{ g.dispose(); }</a:t>
            </a:r>
          </a:p>
          <a:p>
            <a:pPr eaLnBrk="1" hangingPunct="1">
              <a:lnSpc>
                <a:spcPct val="80000"/>
              </a:lnSpc>
              <a:buFontTx/>
              <a:buNone/>
            </a:pPr>
            <a:endParaRPr lang="en-US" sz="2400" smtClean="0"/>
          </a:p>
          <a:p>
            <a:pPr eaLnBrk="1" hangingPunct="1">
              <a:lnSpc>
                <a:spcPct val="80000"/>
              </a:lnSpc>
              <a:buFontTx/>
              <a:buNone/>
            </a:pPr>
            <a:r>
              <a:rPr lang="en-US" sz="2400" smtClean="0"/>
              <a:t>MalformedURLException  will be propogated to the caller, but g is disposed of first.  Otherwise, it may never go away.</a:t>
            </a:r>
          </a:p>
        </p:txBody>
      </p:sp>
      <p:sp>
        <p:nvSpPr>
          <p:cNvPr id="66562" name="Slide Number Placeholder 5"/>
          <p:cNvSpPr>
            <a:spLocks noGrp="1"/>
          </p:cNvSpPr>
          <p:nvPr>
            <p:ph type="sldNum" sz="quarter" idx="12"/>
          </p:nvPr>
        </p:nvSpPr>
        <p:spPr>
          <a:noFill/>
        </p:spPr>
        <p:txBody>
          <a:bodyPr/>
          <a:lstStyle/>
          <a:p>
            <a:fld id="{5072704B-5C3F-4B17-B0EE-24F5968E3622}" type="slidenum">
              <a:rPr lang="en-US" smtClean="0">
                <a:latin typeface="Arial" pitchFamily="34" charset="0"/>
              </a:rPr>
              <a:pPr/>
              <a:t>83</a:t>
            </a:fld>
            <a:endParaRPr lang="en-US" smtClean="0">
              <a:latin typeface="Arial" pitchFamily="3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idx="1"/>
          </p:nvPr>
        </p:nvSpPr>
        <p:spPr/>
        <p:txBody>
          <a:bodyPr/>
          <a:lstStyle/>
          <a:p>
            <a:pPr eaLnBrk="1" hangingPunct="1">
              <a:lnSpc>
                <a:spcPct val="80000"/>
              </a:lnSpc>
            </a:pPr>
            <a:r>
              <a:rPr lang="en-US" sz="2800" smtClean="0"/>
              <a:t>Stack of handlers</a:t>
            </a:r>
          </a:p>
          <a:p>
            <a:pPr lvl="1" eaLnBrk="1" hangingPunct="1">
              <a:lnSpc>
                <a:spcPct val="80000"/>
              </a:lnSpc>
            </a:pPr>
            <a:r>
              <a:rPr lang="en-US" sz="2400" smtClean="0"/>
              <a:t>when control enters protected block, handler for block pushed on stack</a:t>
            </a:r>
          </a:p>
          <a:p>
            <a:pPr lvl="1" eaLnBrk="1" hangingPunct="1">
              <a:lnSpc>
                <a:spcPct val="80000"/>
              </a:lnSpc>
            </a:pPr>
            <a:r>
              <a:rPr lang="en-US" sz="2400" smtClean="0"/>
              <a:t>when an exception is thrown, pop handler and call it</a:t>
            </a:r>
          </a:p>
          <a:p>
            <a:pPr lvl="1" eaLnBrk="1" hangingPunct="1">
              <a:lnSpc>
                <a:spcPct val="80000"/>
              </a:lnSpc>
            </a:pPr>
            <a:r>
              <a:rPr lang="en-US" sz="2400" smtClean="0"/>
              <a:t>if it doesn’t match the exception, it rethrows the exception</a:t>
            </a:r>
          </a:p>
          <a:p>
            <a:pPr lvl="1" eaLnBrk="1" hangingPunct="1">
              <a:lnSpc>
                <a:spcPct val="80000"/>
              </a:lnSpc>
            </a:pPr>
            <a:r>
              <a:rPr lang="en-US" sz="2400" smtClean="0"/>
              <a:t>each subroutine has an implicit handler to perform the work of the subroutine epilog and rethrow the exception</a:t>
            </a:r>
          </a:p>
          <a:p>
            <a:pPr lvl="1" eaLnBrk="1" hangingPunct="1">
              <a:lnSpc>
                <a:spcPct val="80000"/>
              </a:lnSpc>
            </a:pPr>
            <a:r>
              <a:rPr lang="en-US" sz="2400" smtClean="0"/>
              <a:t>Disadvantage of “stack of handlers” technique</a:t>
            </a:r>
          </a:p>
          <a:p>
            <a:pPr lvl="2" eaLnBrk="1" hangingPunct="1">
              <a:lnSpc>
                <a:spcPct val="80000"/>
              </a:lnSpc>
            </a:pPr>
            <a:r>
              <a:rPr lang="en-US" sz="2000" smtClean="0"/>
              <a:t>incurs runtime overhead in the common case</a:t>
            </a:r>
          </a:p>
          <a:p>
            <a:pPr lvl="2" eaLnBrk="1" hangingPunct="1">
              <a:lnSpc>
                <a:spcPct val="80000"/>
              </a:lnSpc>
            </a:pPr>
            <a:r>
              <a:rPr lang="en-US" sz="2000" smtClean="0"/>
              <a:t>every protected block and subroutine must have code to push and pop handlers</a:t>
            </a:r>
          </a:p>
        </p:txBody>
      </p:sp>
      <p:sp>
        <p:nvSpPr>
          <p:cNvPr id="67586" name="Slide Number Placeholder 5"/>
          <p:cNvSpPr>
            <a:spLocks noGrp="1"/>
          </p:cNvSpPr>
          <p:nvPr>
            <p:ph type="sldNum" sz="quarter" idx="12"/>
          </p:nvPr>
        </p:nvSpPr>
        <p:spPr>
          <a:noFill/>
        </p:spPr>
        <p:txBody>
          <a:bodyPr/>
          <a:lstStyle/>
          <a:p>
            <a:fld id="{7CF29C00-90A8-42C1-9718-F5695FD1BE68}" type="slidenum">
              <a:rPr lang="en-US" smtClean="0">
                <a:latin typeface="Arial" pitchFamily="34" charset="0"/>
              </a:rPr>
              <a:pPr/>
              <a:t>84</a:t>
            </a:fld>
            <a:endParaRPr lang="en-US" smtClean="0">
              <a:latin typeface="Arial" pitchFamily="34" charset="0"/>
            </a:endParaRPr>
          </a:p>
        </p:txBody>
      </p:sp>
      <p:sp>
        <p:nvSpPr>
          <p:cNvPr id="67587" name="Rectangle 2"/>
          <p:cNvSpPr>
            <a:spLocks noGrp="1" noChangeArrowheads="1"/>
          </p:cNvSpPr>
          <p:nvPr>
            <p:ph type="title"/>
          </p:nvPr>
        </p:nvSpPr>
        <p:spPr/>
        <p:txBody>
          <a:bodyPr/>
          <a:lstStyle/>
          <a:p>
            <a:pPr eaLnBrk="1" hangingPunct="1"/>
            <a:r>
              <a:rPr lang="en-US" smtClean="0"/>
              <a:t>Implementation techniques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idx="1"/>
          </p:nvPr>
        </p:nvSpPr>
        <p:spPr>
          <a:xfrm>
            <a:off x="457200" y="457200"/>
            <a:ext cx="8229600" cy="5668963"/>
          </a:xfrm>
        </p:spPr>
        <p:txBody>
          <a:bodyPr/>
          <a:lstStyle/>
          <a:p>
            <a:pPr eaLnBrk="1" hangingPunct="1">
              <a:lnSpc>
                <a:spcPct val="90000"/>
              </a:lnSpc>
            </a:pPr>
            <a:r>
              <a:rPr lang="en-US" sz="2800" smtClean="0"/>
              <a:t>Table </a:t>
            </a:r>
          </a:p>
          <a:p>
            <a:pPr lvl="1" eaLnBrk="1" hangingPunct="1">
              <a:lnSpc>
                <a:spcPct val="90000"/>
              </a:lnSpc>
            </a:pPr>
            <a:r>
              <a:rPr lang="en-US" sz="2400" smtClean="0"/>
              <a:t>Column 1:  starting address of the block of code protected by the handler</a:t>
            </a:r>
          </a:p>
          <a:p>
            <a:pPr lvl="1" eaLnBrk="1" hangingPunct="1">
              <a:lnSpc>
                <a:spcPct val="90000"/>
              </a:lnSpc>
            </a:pPr>
            <a:r>
              <a:rPr lang="en-US" sz="2400" smtClean="0"/>
              <a:t>Column 2:  address of corresponding handler</a:t>
            </a:r>
          </a:p>
          <a:p>
            <a:pPr lvl="1" eaLnBrk="1" hangingPunct="1">
              <a:lnSpc>
                <a:spcPct val="90000"/>
              </a:lnSpc>
            </a:pPr>
            <a:r>
              <a:rPr lang="en-US" sz="2400" smtClean="0"/>
              <a:t>Sorted on Column 1</a:t>
            </a:r>
          </a:p>
          <a:p>
            <a:pPr lvl="1" eaLnBrk="1" hangingPunct="1">
              <a:lnSpc>
                <a:spcPct val="90000"/>
              </a:lnSpc>
            </a:pPr>
            <a:r>
              <a:rPr lang="en-US" sz="2400" smtClean="0"/>
              <a:t>When an exception is raised</a:t>
            </a:r>
          </a:p>
          <a:p>
            <a:pPr lvl="2" eaLnBrk="1" hangingPunct="1">
              <a:lnSpc>
                <a:spcPct val="90000"/>
              </a:lnSpc>
            </a:pPr>
            <a:r>
              <a:rPr lang="en-US" sz="2000" smtClean="0"/>
              <a:t>binary search using program counter to find handler for that piece of code</a:t>
            </a:r>
          </a:p>
          <a:p>
            <a:pPr lvl="2" eaLnBrk="1" hangingPunct="1">
              <a:lnSpc>
                <a:spcPct val="90000"/>
              </a:lnSpc>
            </a:pPr>
            <a:r>
              <a:rPr lang="en-US" sz="2000" smtClean="0"/>
              <a:t>on rethrow, do it again.  Handlers are themselves blocks of code that appear in the table</a:t>
            </a:r>
          </a:p>
          <a:p>
            <a:pPr lvl="2" eaLnBrk="1" hangingPunct="1">
              <a:lnSpc>
                <a:spcPct val="90000"/>
              </a:lnSpc>
            </a:pPr>
            <a:r>
              <a:rPr lang="en-US" sz="2000" smtClean="0"/>
              <a:t>for implicit handlers dealing with propagation out of subroutines:  use return address of subroutine rather than PC</a:t>
            </a:r>
          </a:p>
          <a:p>
            <a:pPr lvl="1" eaLnBrk="1" hangingPunct="1">
              <a:lnSpc>
                <a:spcPct val="90000"/>
              </a:lnSpc>
            </a:pPr>
            <a:r>
              <a:rPr lang="en-US" sz="2400" smtClean="0"/>
              <a:t>High cost of raising an exception, but free in normal case with no errors</a:t>
            </a:r>
          </a:p>
          <a:p>
            <a:pPr lvl="1" eaLnBrk="1" hangingPunct="1">
              <a:lnSpc>
                <a:spcPct val="90000"/>
              </a:lnSpc>
            </a:pPr>
            <a:r>
              <a:rPr lang="en-US" sz="2400" smtClean="0"/>
              <a:t>Java has a separate table for each method</a:t>
            </a:r>
          </a:p>
        </p:txBody>
      </p:sp>
      <p:sp>
        <p:nvSpPr>
          <p:cNvPr id="68610" name="Slide Number Placeholder 5"/>
          <p:cNvSpPr>
            <a:spLocks noGrp="1"/>
          </p:cNvSpPr>
          <p:nvPr>
            <p:ph type="sldNum" sz="quarter" idx="12"/>
          </p:nvPr>
        </p:nvSpPr>
        <p:spPr>
          <a:noFill/>
        </p:spPr>
        <p:txBody>
          <a:bodyPr/>
          <a:lstStyle/>
          <a:p>
            <a:fld id="{A215763E-6500-48FD-B19F-B935031FA173}" type="slidenum">
              <a:rPr lang="en-US" smtClean="0">
                <a:latin typeface="Arial" pitchFamily="34" charset="0"/>
              </a:rPr>
              <a:pPr/>
              <a:t>85</a:t>
            </a:fld>
            <a:endParaRPr lang="en-US" smtClean="0">
              <a:latin typeface="Arial" pitchFamily="3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idx="1"/>
          </p:nvPr>
        </p:nvSpPr>
        <p:spPr>
          <a:xfrm>
            <a:off x="457200" y="304800"/>
            <a:ext cx="8229600" cy="6324600"/>
          </a:xfrm>
        </p:spPr>
        <p:txBody>
          <a:bodyPr/>
          <a:lstStyle/>
          <a:p>
            <a:pPr eaLnBrk="1" hangingPunct="1">
              <a:buFontTx/>
              <a:buNone/>
            </a:pPr>
            <a:r>
              <a:rPr lang="en-US" sz="2800" smtClean="0"/>
              <a:t>public class ExceptionExample </a:t>
            </a:r>
          </a:p>
          <a:p>
            <a:pPr eaLnBrk="1" hangingPunct="1">
              <a:buFontTx/>
              <a:buNone/>
            </a:pPr>
            <a:r>
              <a:rPr lang="en-US" sz="2800" smtClean="0"/>
              <a:t>{    void f(int x) </a:t>
            </a:r>
          </a:p>
          <a:p>
            <a:pPr eaLnBrk="1" hangingPunct="1">
              <a:buFontTx/>
              <a:buNone/>
            </a:pPr>
            <a:r>
              <a:rPr lang="en-US" sz="2800" smtClean="0"/>
              <a:t>     {	</a:t>
            </a:r>
            <a:r>
              <a:rPr lang="en-US" sz="2800" smtClean="0">
                <a:solidFill>
                  <a:srgbClr val="0066FF"/>
                </a:solidFill>
              </a:rPr>
              <a:t>try { if (x&lt;0) throw new Exception(); }</a:t>
            </a:r>
            <a:r>
              <a:rPr lang="en-US" sz="2800" smtClean="0"/>
              <a:t> 	</a:t>
            </a:r>
            <a:r>
              <a:rPr lang="en-US" sz="2800" smtClean="0">
                <a:solidFill>
                  <a:srgbClr val="FF0066"/>
                </a:solidFill>
              </a:rPr>
              <a:t>catch(Exception e)</a:t>
            </a:r>
          </a:p>
          <a:p>
            <a:pPr eaLnBrk="1" hangingPunct="1">
              <a:buFontTx/>
              <a:buNone/>
            </a:pPr>
            <a:r>
              <a:rPr lang="en-US" sz="2800" smtClean="0">
                <a:solidFill>
                  <a:srgbClr val="FF0066"/>
                </a:solidFill>
              </a:rPr>
              <a:t>		{  System.out.println("x &lt; 0");} </a:t>
            </a:r>
          </a:p>
          <a:p>
            <a:pPr eaLnBrk="1" hangingPunct="1">
              <a:buFontTx/>
              <a:buNone/>
            </a:pPr>
            <a:r>
              <a:rPr lang="en-US" sz="2800" smtClean="0"/>
              <a:t>		</a:t>
            </a:r>
            <a:r>
              <a:rPr lang="en-US" sz="2800" smtClean="0">
                <a:solidFill>
                  <a:srgbClr val="0066FF"/>
                </a:solidFill>
              </a:rPr>
              <a:t>try { if (x==0) throw new Exception(); }</a:t>
            </a:r>
            <a:r>
              <a:rPr lang="en-US" sz="2800" smtClean="0"/>
              <a:t> 	</a:t>
            </a:r>
            <a:r>
              <a:rPr lang="en-US" sz="2800" smtClean="0">
                <a:solidFill>
                  <a:srgbClr val="FF0066"/>
                </a:solidFill>
              </a:rPr>
              <a:t>catch  (Exception e)</a:t>
            </a:r>
          </a:p>
          <a:p>
            <a:pPr eaLnBrk="1" hangingPunct="1">
              <a:buFontTx/>
              <a:buNone/>
            </a:pPr>
            <a:r>
              <a:rPr lang="en-US" sz="2800" smtClean="0">
                <a:solidFill>
                  <a:srgbClr val="FF0066"/>
                </a:solidFill>
              </a:rPr>
              <a:t>		{System.out.println("x==0");}</a:t>
            </a:r>
            <a:r>
              <a:rPr lang="en-US" sz="2800" smtClean="0"/>
              <a:t> 	System.out.println("OK"); </a:t>
            </a:r>
          </a:p>
          <a:p>
            <a:pPr eaLnBrk="1" hangingPunct="1">
              <a:buFontTx/>
              <a:buNone/>
            </a:pPr>
            <a:r>
              <a:rPr lang="en-US" sz="2800" smtClean="0"/>
              <a:t>	} </a:t>
            </a:r>
          </a:p>
          <a:p>
            <a:pPr eaLnBrk="1" hangingPunct="1">
              <a:buFontTx/>
              <a:buNone/>
            </a:pPr>
            <a:r>
              <a:rPr lang="en-US" sz="2800" smtClean="0"/>
              <a:t>} </a:t>
            </a:r>
          </a:p>
          <a:p>
            <a:pPr lvl="2" eaLnBrk="1" hangingPunct="1"/>
            <a:endParaRPr lang="en-US" sz="2000" smtClean="0"/>
          </a:p>
        </p:txBody>
      </p:sp>
      <p:sp>
        <p:nvSpPr>
          <p:cNvPr id="69634" name="Slide Number Placeholder 5"/>
          <p:cNvSpPr>
            <a:spLocks noGrp="1"/>
          </p:cNvSpPr>
          <p:nvPr>
            <p:ph type="sldNum" sz="quarter" idx="12"/>
          </p:nvPr>
        </p:nvSpPr>
        <p:spPr>
          <a:noFill/>
        </p:spPr>
        <p:txBody>
          <a:bodyPr/>
          <a:lstStyle/>
          <a:p>
            <a:fld id="{58A0915F-85A4-4D9B-B167-53F944FDEDB9}" type="slidenum">
              <a:rPr lang="en-US" smtClean="0">
                <a:latin typeface="Arial" pitchFamily="34" charset="0"/>
              </a:rPr>
              <a:pPr/>
              <a:t>86</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457200" y="0"/>
            <a:ext cx="8229600" cy="6629400"/>
          </a:xfrm>
        </p:spPr>
        <p:txBody>
          <a:bodyPr/>
          <a:lstStyle/>
          <a:p>
            <a:pPr eaLnBrk="1" hangingPunct="1">
              <a:lnSpc>
                <a:spcPct val="80000"/>
              </a:lnSpc>
              <a:buFontTx/>
              <a:buNone/>
            </a:pPr>
            <a:r>
              <a:rPr lang="en-US" sz="1200" smtClean="0"/>
              <a:t>void f(int); </a:t>
            </a:r>
          </a:p>
          <a:p>
            <a:pPr eaLnBrk="1" hangingPunct="1">
              <a:lnSpc>
                <a:spcPct val="80000"/>
              </a:lnSpc>
              <a:buFontTx/>
              <a:buNone/>
            </a:pPr>
            <a:r>
              <a:rPr lang="en-US" sz="1200" smtClean="0"/>
              <a:t>Code: </a:t>
            </a:r>
          </a:p>
          <a:p>
            <a:pPr eaLnBrk="1" hangingPunct="1">
              <a:lnSpc>
                <a:spcPct val="80000"/>
              </a:lnSpc>
              <a:buFontTx/>
              <a:buNone/>
            </a:pPr>
            <a:r>
              <a:rPr lang="en-US" sz="1200" smtClean="0">
                <a:solidFill>
                  <a:srgbClr val="0066FF"/>
                </a:solidFill>
              </a:rPr>
              <a:t>0: iload_1</a:t>
            </a:r>
            <a:r>
              <a:rPr lang="en-US" sz="1400" smtClean="0">
                <a:solidFill>
                  <a:srgbClr val="0066FF"/>
                </a:solidFill>
              </a:rPr>
              <a:t> </a:t>
            </a:r>
          </a:p>
          <a:p>
            <a:pPr eaLnBrk="1" hangingPunct="1">
              <a:lnSpc>
                <a:spcPct val="80000"/>
              </a:lnSpc>
              <a:buFontTx/>
              <a:buNone/>
            </a:pPr>
            <a:r>
              <a:rPr lang="en-US" sz="1200" smtClean="0">
                <a:solidFill>
                  <a:srgbClr val="0066FF"/>
                </a:solidFill>
              </a:rPr>
              <a:t>1: ifge 24</a:t>
            </a:r>
            <a:r>
              <a:rPr lang="en-US" sz="900" smtClean="0">
                <a:solidFill>
                  <a:srgbClr val="0066FF"/>
                </a:solidFill>
              </a:rPr>
              <a:t> </a:t>
            </a:r>
          </a:p>
          <a:p>
            <a:pPr eaLnBrk="1" hangingPunct="1">
              <a:lnSpc>
                <a:spcPct val="80000"/>
              </a:lnSpc>
              <a:buFontTx/>
              <a:buNone/>
            </a:pPr>
            <a:r>
              <a:rPr lang="en-US" sz="1200" smtClean="0">
                <a:solidFill>
                  <a:srgbClr val="0066FF"/>
                </a:solidFill>
              </a:rPr>
              <a:t>4: new #17; //class java/lang/Exception </a:t>
            </a:r>
          </a:p>
          <a:p>
            <a:pPr eaLnBrk="1" hangingPunct="1">
              <a:lnSpc>
                <a:spcPct val="80000"/>
              </a:lnSpc>
              <a:buFontTx/>
              <a:buNone/>
            </a:pPr>
            <a:r>
              <a:rPr lang="en-US" sz="1200" smtClean="0">
                <a:solidFill>
                  <a:srgbClr val="0066FF"/>
                </a:solidFill>
              </a:rPr>
              <a:t>7: dup </a:t>
            </a:r>
          </a:p>
          <a:p>
            <a:pPr eaLnBrk="1" hangingPunct="1">
              <a:lnSpc>
                <a:spcPct val="80000"/>
              </a:lnSpc>
              <a:buFontTx/>
              <a:buNone/>
            </a:pPr>
            <a:r>
              <a:rPr lang="en-US" sz="1200" smtClean="0">
                <a:solidFill>
                  <a:srgbClr val="0066FF"/>
                </a:solidFill>
              </a:rPr>
              <a:t>8: invokespecial #18; //Method java/lang/Exception."&lt;init&gt;":()V </a:t>
            </a:r>
          </a:p>
          <a:p>
            <a:pPr eaLnBrk="1" hangingPunct="1">
              <a:lnSpc>
                <a:spcPct val="80000"/>
              </a:lnSpc>
              <a:buFontTx/>
              <a:buNone/>
            </a:pPr>
            <a:r>
              <a:rPr lang="en-US" sz="1200" smtClean="0">
                <a:solidFill>
                  <a:srgbClr val="0066FF"/>
                </a:solidFill>
              </a:rPr>
              <a:t>11: athrow </a:t>
            </a:r>
          </a:p>
          <a:p>
            <a:pPr eaLnBrk="1" hangingPunct="1">
              <a:lnSpc>
                <a:spcPct val="80000"/>
              </a:lnSpc>
              <a:buFontTx/>
              <a:buNone/>
            </a:pPr>
            <a:r>
              <a:rPr lang="en-US" sz="1200" smtClean="0">
                <a:solidFill>
                  <a:srgbClr val="0066FF"/>
                </a:solidFill>
              </a:rPr>
              <a:t>12: goto 24 </a:t>
            </a:r>
          </a:p>
          <a:p>
            <a:pPr eaLnBrk="1" hangingPunct="1">
              <a:lnSpc>
                <a:spcPct val="80000"/>
              </a:lnSpc>
              <a:buFontTx/>
              <a:buNone/>
            </a:pPr>
            <a:r>
              <a:rPr lang="en-US" sz="1800" b="1" smtClean="0">
                <a:solidFill>
                  <a:srgbClr val="FF0066"/>
                </a:solidFill>
              </a:rPr>
              <a:t>15</a:t>
            </a:r>
            <a:r>
              <a:rPr lang="en-US" sz="1200" b="1" smtClean="0">
                <a:solidFill>
                  <a:srgbClr val="FF0066"/>
                </a:solidFill>
              </a:rPr>
              <a:t>:</a:t>
            </a:r>
            <a:r>
              <a:rPr lang="en-US" sz="1200" smtClean="0">
                <a:solidFill>
                  <a:srgbClr val="FF0066"/>
                </a:solidFill>
              </a:rPr>
              <a:t> astore_2 </a:t>
            </a:r>
          </a:p>
          <a:p>
            <a:pPr eaLnBrk="1" hangingPunct="1">
              <a:lnSpc>
                <a:spcPct val="80000"/>
              </a:lnSpc>
              <a:buFontTx/>
              <a:buNone/>
            </a:pPr>
            <a:r>
              <a:rPr lang="en-US" sz="1200" smtClean="0">
                <a:solidFill>
                  <a:srgbClr val="FF0066"/>
                </a:solidFill>
              </a:rPr>
              <a:t>16: getstatic #24; //Field java/lang/System.out:Ljava/io/PrintStream; </a:t>
            </a:r>
          </a:p>
          <a:p>
            <a:pPr eaLnBrk="1" hangingPunct="1">
              <a:lnSpc>
                <a:spcPct val="80000"/>
              </a:lnSpc>
              <a:buFontTx/>
              <a:buNone/>
            </a:pPr>
            <a:r>
              <a:rPr lang="en-US" sz="1200" smtClean="0">
                <a:solidFill>
                  <a:srgbClr val="FF0066"/>
                </a:solidFill>
              </a:rPr>
              <a:t>19: ldc #26; //String x &lt; 0 </a:t>
            </a:r>
          </a:p>
          <a:p>
            <a:pPr eaLnBrk="1" hangingPunct="1">
              <a:lnSpc>
                <a:spcPct val="80000"/>
              </a:lnSpc>
              <a:buFontTx/>
              <a:buNone/>
            </a:pPr>
            <a:r>
              <a:rPr lang="en-US" sz="1200" smtClean="0">
                <a:solidFill>
                  <a:srgbClr val="FF0066"/>
                </a:solidFill>
              </a:rPr>
              <a:t>21: invokevirtual #32; //Method java/io/PrintStream.println:(Ljava/lang/St ring;)V </a:t>
            </a:r>
          </a:p>
          <a:p>
            <a:pPr eaLnBrk="1" hangingPunct="1">
              <a:lnSpc>
                <a:spcPct val="80000"/>
              </a:lnSpc>
              <a:buFontTx/>
              <a:buNone/>
            </a:pPr>
            <a:r>
              <a:rPr lang="en-US" sz="1800" b="1" smtClean="0">
                <a:solidFill>
                  <a:srgbClr val="0066FF"/>
                </a:solidFill>
              </a:rPr>
              <a:t>24</a:t>
            </a:r>
            <a:r>
              <a:rPr lang="en-US" sz="2000" b="1" smtClean="0">
                <a:solidFill>
                  <a:srgbClr val="0066FF"/>
                </a:solidFill>
              </a:rPr>
              <a:t>:</a:t>
            </a:r>
            <a:r>
              <a:rPr lang="en-US" sz="1200" smtClean="0">
                <a:solidFill>
                  <a:srgbClr val="0066FF"/>
                </a:solidFill>
              </a:rPr>
              <a:t> iload_1 </a:t>
            </a:r>
          </a:p>
          <a:p>
            <a:pPr eaLnBrk="1" hangingPunct="1">
              <a:lnSpc>
                <a:spcPct val="80000"/>
              </a:lnSpc>
              <a:buFontTx/>
              <a:buNone/>
            </a:pPr>
            <a:r>
              <a:rPr lang="en-US" sz="1200" smtClean="0">
                <a:solidFill>
                  <a:srgbClr val="0066FF"/>
                </a:solidFill>
              </a:rPr>
              <a:t>25: ifne 48 </a:t>
            </a:r>
          </a:p>
          <a:p>
            <a:pPr eaLnBrk="1" hangingPunct="1">
              <a:lnSpc>
                <a:spcPct val="80000"/>
              </a:lnSpc>
              <a:buFontTx/>
              <a:buNone/>
            </a:pPr>
            <a:r>
              <a:rPr lang="en-US" sz="1200" smtClean="0">
                <a:solidFill>
                  <a:srgbClr val="0066FF"/>
                </a:solidFill>
              </a:rPr>
              <a:t>28: new #17; //class java/lang/Exception </a:t>
            </a:r>
          </a:p>
          <a:p>
            <a:pPr eaLnBrk="1" hangingPunct="1">
              <a:lnSpc>
                <a:spcPct val="80000"/>
              </a:lnSpc>
              <a:buFontTx/>
              <a:buNone/>
            </a:pPr>
            <a:r>
              <a:rPr lang="en-US" sz="1200" smtClean="0">
                <a:solidFill>
                  <a:srgbClr val="0066FF"/>
                </a:solidFill>
              </a:rPr>
              <a:t>31: dup </a:t>
            </a:r>
          </a:p>
          <a:p>
            <a:pPr eaLnBrk="1" hangingPunct="1">
              <a:lnSpc>
                <a:spcPct val="80000"/>
              </a:lnSpc>
              <a:buFontTx/>
              <a:buNone/>
            </a:pPr>
            <a:r>
              <a:rPr lang="en-US" sz="1200" smtClean="0">
                <a:solidFill>
                  <a:srgbClr val="0066FF"/>
                </a:solidFill>
              </a:rPr>
              <a:t>32: invokespecial #18; //Method java/lang/Exception."&lt;init&gt;":()V </a:t>
            </a:r>
          </a:p>
          <a:p>
            <a:pPr eaLnBrk="1" hangingPunct="1">
              <a:lnSpc>
                <a:spcPct val="80000"/>
              </a:lnSpc>
              <a:buFontTx/>
              <a:buNone/>
            </a:pPr>
            <a:r>
              <a:rPr lang="en-US" sz="1200" b="1" smtClean="0">
                <a:solidFill>
                  <a:srgbClr val="0066FF"/>
                </a:solidFill>
              </a:rPr>
              <a:t>35: athrow </a:t>
            </a:r>
          </a:p>
          <a:p>
            <a:pPr eaLnBrk="1" hangingPunct="1">
              <a:lnSpc>
                <a:spcPct val="80000"/>
              </a:lnSpc>
              <a:buFontTx/>
              <a:buNone/>
            </a:pPr>
            <a:r>
              <a:rPr lang="en-US" sz="1200" b="1" smtClean="0">
                <a:solidFill>
                  <a:srgbClr val="0066FF"/>
                </a:solidFill>
              </a:rPr>
              <a:t>36: goto 48</a:t>
            </a:r>
            <a:r>
              <a:rPr lang="en-US" sz="1200" smtClean="0">
                <a:solidFill>
                  <a:srgbClr val="0066FF"/>
                </a:solidFill>
              </a:rPr>
              <a:t> </a:t>
            </a:r>
          </a:p>
          <a:p>
            <a:pPr eaLnBrk="1" hangingPunct="1">
              <a:lnSpc>
                <a:spcPct val="80000"/>
              </a:lnSpc>
              <a:buFontTx/>
              <a:buNone/>
            </a:pPr>
            <a:r>
              <a:rPr lang="en-US" sz="1800" b="1" smtClean="0">
                <a:solidFill>
                  <a:srgbClr val="FF0066"/>
                </a:solidFill>
              </a:rPr>
              <a:t>39</a:t>
            </a:r>
            <a:r>
              <a:rPr lang="en-US" sz="2400" b="1" smtClean="0">
                <a:solidFill>
                  <a:srgbClr val="FF0066"/>
                </a:solidFill>
              </a:rPr>
              <a:t>:</a:t>
            </a:r>
            <a:r>
              <a:rPr lang="en-US" sz="1200" smtClean="0">
                <a:solidFill>
                  <a:srgbClr val="FF0066"/>
                </a:solidFill>
              </a:rPr>
              <a:t> astore_2 </a:t>
            </a:r>
          </a:p>
          <a:p>
            <a:pPr eaLnBrk="1" hangingPunct="1">
              <a:lnSpc>
                <a:spcPct val="80000"/>
              </a:lnSpc>
              <a:buFontTx/>
              <a:buNone/>
            </a:pPr>
            <a:r>
              <a:rPr lang="en-US" sz="1200" smtClean="0">
                <a:solidFill>
                  <a:srgbClr val="FF0066"/>
                </a:solidFill>
              </a:rPr>
              <a:t>40: getstatic #24; //Field java/lang/System.out:Ljava/io/PrintStream; </a:t>
            </a:r>
          </a:p>
          <a:p>
            <a:pPr eaLnBrk="1" hangingPunct="1">
              <a:lnSpc>
                <a:spcPct val="80000"/>
              </a:lnSpc>
              <a:buFontTx/>
              <a:buNone/>
            </a:pPr>
            <a:r>
              <a:rPr lang="en-US" sz="1200" smtClean="0">
                <a:solidFill>
                  <a:srgbClr val="FF0066"/>
                </a:solidFill>
              </a:rPr>
              <a:t>43: ldc #34; //String x==0 </a:t>
            </a:r>
          </a:p>
          <a:p>
            <a:pPr eaLnBrk="1" hangingPunct="1">
              <a:lnSpc>
                <a:spcPct val="80000"/>
              </a:lnSpc>
              <a:buFontTx/>
              <a:buNone/>
            </a:pPr>
            <a:r>
              <a:rPr lang="en-US" sz="1200" smtClean="0">
                <a:solidFill>
                  <a:srgbClr val="FF0066"/>
                </a:solidFill>
              </a:rPr>
              <a:t>45: invokevirtual #32; //Method java/io/PrintStream.println:(Ljava/lang/St ring;)V </a:t>
            </a:r>
          </a:p>
          <a:p>
            <a:pPr eaLnBrk="1" hangingPunct="1">
              <a:lnSpc>
                <a:spcPct val="80000"/>
              </a:lnSpc>
              <a:buFontTx/>
              <a:buNone/>
            </a:pPr>
            <a:r>
              <a:rPr lang="en-US" sz="1800" b="1" smtClean="0"/>
              <a:t>48</a:t>
            </a:r>
            <a:r>
              <a:rPr lang="en-US" sz="1000" smtClean="0"/>
              <a:t>:</a:t>
            </a:r>
            <a:r>
              <a:rPr lang="en-US" sz="1200" smtClean="0"/>
              <a:t> getstatic #24; //Field java/lang/System.out:Ljava/io/PrintStream; </a:t>
            </a:r>
          </a:p>
          <a:p>
            <a:pPr eaLnBrk="1" hangingPunct="1">
              <a:lnSpc>
                <a:spcPct val="80000"/>
              </a:lnSpc>
              <a:buFontTx/>
              <a:buNone/>
            </a:pPr>
            <a:r>
              <a:rPr lang="en-US" sz="1200" smtClean="0"/>
              <a:t>51: ldc #36; //String OK </a:t>
            </a:r>
          </a:p>
          <a:p>
            <a:pPr eaLnBrk="1" hangingPunct="1">
              <a:lnSpc>
                <a:spcPct val="80000"/>
              </a:lnSpc>
              <a:buFontTx/>
              <a:buNone/>
            </a:pPr>
            <a:r>
              <a:rPr lang="en-US" sz="1200" smtClean="0"/>
              <a:t>53: invokevirtual #32; //Method java/io/PrintStream.println:(Ljava/lang/St ring;)V </a:t>
            </a:r>
          </a:p>
          <a:p>
            <a:pPr eaLnBrk="1" hangingPunct="1">
              <a:lnSpc>
                <a:spcPct val="80000"/>
              </a:lnSpc>
              <a:buFontTx/>
              <a:buNone/>
            </a:pPr>
            <a:r>
              <a:rPr lang="en-US" sz="1200" smtClean="0"/>
              <a:t>56: return </a:t>
            </a:r>
          </a:p>
        </p:txBody>
      </p:sp>
      <p:sp>
        <p:nvSpPr>
          <p:cNvPr id="70658" name="Slide Number Placeholder 5"/>
          <p:cNvSpPr>
            <a:spLocks noGrp="1"/>
          </p:cNvSpPr>
          <p:nvPr>
            <p:ph type="sldNum" sz="quarter" idx="12"/>
          </p:nvPr>
        </p:nvSpPr>
        <p:spPr>
          <a:noFill/>
        </p:spPr>
        <p:txBody>
          <a:bodyPr/>
          <a:lstStyle/>
          <a:p>
            <a:fld id="{184C9780-F9A0-42E5-83FE-8144F9750511}" type="slidenum">
              <a:rPr lang="en-US" smtClean="0">
                <a:latin typeface="Arial" pitchFamily="34" charset="0"/>
              </a:rPr>
              <a:pPr/>
              <a:t>87</a:t>
            </a:fld>
            <a:endParaRPr lang="en-US" smtClean="0">
              <a:latin typeface="Arial" pitchFamily="34" charset="0"/>
            </a:endParaRPr>
          </a:p>
        </p:txBody>
      </p:sp>
      <p:sp>
        <p:nvSpPr>
          <p:cNvPr id="70660" name="Text Box 3"/>
          <p:cNvSpPr txBox="1">
            <a:spLocks noChangeArrowheads="1"/>
          </p:cNvSpPr>
          <p:nvPr/>
        </p:nvSpPr>
        <p:spPr bwMode="auto">
          <a:xfrm>
            <a:off x="3505200" y="2971800"/>
            <a:ext cx="5638800" cy="2100263"/>
          </a:xfrm>
          <a:prstGeom prst="rect">
            <a:avLst/>
          </a:prstGeom>
          <a:solidFill>
            <a:schemeClr val="accent1"/>
          </a:solidFill>
          <a:ln w="9525">
            <a:noFill/>
            <a:miter lim="800000"/>
            <a:headEnd/>
            <a:tailEnd/>
          </a:ln>
        </p:spPr>
        <p:txBody>
          <a:bodyPr>
            <a:spAutoFit/>
          </a:bodyPr>
          <a:lstStyle/>
          <a:p>
            <a:pPr marL="342900" indent="-342900"/>
            <a:r>
              <a:rPr lang="en-US" sz="2400"/>
              <a:t>Exception table: </a:t>
            </a:r>
          </a:p>
          <a:p>
            <a:pPr marL="342900" indent="-342900"/>
            <a:r>
              <a:rPr lang="en-US" sz="2400"/>
              <a:t>from   to   target type  </a:t>
            </a:r>
          </a:p>
          <a:p>
            <a:pPr marL="342900" indent="-342900"/>
            <a:r>
              <a:rPr lang="en-US" sz="2400"/>
              <a:t>0       15   15  Class java/lang/Exception </a:t>
            </a:r>
          </a:p>
          <a:p>
            <a:pPr marL="342900" indent="-342900"/>
            <a:r>
              <a:rPr lang="en-US" sz="2400"/>
              <a:t>24     39   39  Class java/lang/Exception </a:t>
            </a:r>
          </a:p>
          <a:p>
            <a:pPr marL="342900" indent="-342900">
              <a:spcBef>
                <a:spcPct val="50000"/>
              </a:spcBef>
            </a:pPr>
            <a:endParaRPr lang="en-US" sz="240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457200" y="0"/>
            <a:ext cx="8229600" cy="6629400"/>
          </a:xfrm>
        </p:spPr>
        <p:txBody>
          <a:bodyPr>
            <a:normAutofit lnSpcReduction="10000"/>
          </a:bodyPr>
          <a:lstStyle/>
          <a:p>
            <a:pPr eaLnBrk="1" hangingPunct="1">
              <a:lnSpc>
                <a:spcPct val="80000"/>
              </a:lnSpc>
              <a:buFontTx/>
              <a:buNone/>
            </a:pPr>
            <a:r>
              <a:rPr lang="en-US" sz="1400" smtClean="0"/>
              <a:t>void f(int); </a:t>
            </a:r>
          </a:p>
          <a:p>
            <a:pPr eaLnBrk="1" hangingPunct="1">
              <a:lnSpc>
                <a:spcPct val="80000"/>
              </a:lnSpc>
              <a:buFontTx/>
              <a:buNone/>
            </a:pPr>
            <a:r>
              <a:rPr lang="en-US" sz="1400" smtClean="0"/>
              <a:t>Code: </a:t>
            </a:r>
          </a:p>
          <a:p>
            <a:pPr eaLnBrk="1" hangingPunct="1">
              <a:lnSpc>
                <a:spcPct val="80000"/>
              </a:lnSpc>
              <a:buFontTx/>
              <a:buNone/>
            </a:pPr>
            <a:r>
              <a:rPr lang="en-US" sz="1600" smtClean="0">
                <a:solidFill>
                  <a:srgbClr val="0066FF"/>
                </a:solidFill>
              </a:rPr>
              <a:t>0: iload_1 </a:t>
            </a:r>
          </a:p>
          <a:p>
            <a:pPr eaLnBrk="1" hangingPunct="1">
              <a:lnSpc>
                <a:spcPct val="80000"/>
              </a:lnSpc>
              <a:buFontTx/>
              <a:buNone/>
            </a:pPr>
            <a:r>
              <a:rPr lang="en-US" sz="1400" smtClean="0">
                <a:solidFill>
                  <a:srgbClr val="0066FF"/>
                </a:solidFill>
              </a:rPr>
              <a:t>1: ifge 24 </a:t>
            </a:r>
          </a:p>
          <a:p>
            <a:pPr eaLnBrk="1" hangingPunct="1">
              <a:lnSpc>
                <a:spcPct val="80000"/>
              </a:lnSpc>
              <a:buFontTx/>
              <a:buNone/>
            </a:pPr>
            <a:r>
              <a:rPr lang="en-US" sz="1400" b="1" smtClean="0">
                <a:solidFill>
                  <a:srgbClr val="0066FF"/>
                </a:solidFill>
              </a:rPr>
              <a:t>4: new #17; //class java/lang/Exception </a:t>
            </a:r>
          </a:p>
          <a:p>
            <a:pPr eaLnBrk="1" hangingPunct="1">
              <a:lnSpc>
                <a:spcPct val="80000"/>
              </a:lnSpc>
              <a:buFontTx/>
              <a:buNone/>
            </a:pPr>
            <a:r>
              <a:rPr lang="en-US" sz="1400" b="1" smtClean="0">
                <a:solidFill>
                  <a:srgbClr val="0066FF"/>
                </a:solidFill>
              </a:rPr>
              <a:t>7: dup </a:t>
            </a:r>
          </a:p>
          <a:p>
            <a:pPr eaLnBrk="1" hangingPunct="1">
              <a:lnSpc>
                <a:spcPct val="80000"/>
              </a:lnSpc>
              <a:buFontTx/>
              <a:buNone/>
            </a:pPr>
            <a:r>
              <a:rPr lang="en-US" sz="1400" b="1" smtClean="0">
                <a:solidFill>
                  <a:srgbClr val="0066FF"/>
                </a:solidFill>
              </a:rPr>
              <a:t>8: invokespecial #18; //Method java/lang/Exception."&lt;init&gt;":()V </a:t>
            </a:r>
          </a:p>
          <a:p>
            <a:pPr eaLnBrk="1" hangingPunct="1">
              <a:lnSpc>
                <a:spcPct val="80000"/>
              </a:lnSpc>
              <a:buFontTx/>
              <a:buNone/>
            </a:pPr>
            <a:r>
              <a:rPr lang="en-US" sz="1400" smtClean="0">
                <a:solidFill>
                  <a:srgbClr val="0066FF"/>
                </a:solidFill>
              </a:rPr>
              <a:t>11: athrow </a:t>
            </a:r>
          </a:p>
          <a:p>
            <a:pPr eaLnBrk="1" hangingPunct="1">
              <a:lnSpc>
                <a:spcPct val="80000"/>
              </a:lnSpc>
              <a:buFontTx/>
              <a:buNone/>
            </a:pPr>
            <a:r>
              <a:rPr lang="en-US" sz="1400" smtClean="0">
                <a:solidFill>
                  <a:srgbClr val="0066FF"/>
                </a:solidFill>
              </a:rPr>
              <a:t>12: goto 24 </a:t>
            </a:r>
          </a:p>
          <a:p>
            <a:pPr eaLnBrk="1" hangingPunct="1">
              <a:lnSpc>
                <a:spcPct val="80000"/>
              </a:lnSpc>
              <a:buFontTx/>
              <a:buNone/>
            </a:pPr>
            <a:r>
              <a:rPr lang="en-US" sz="2000" b="1" smtClean="0">
                <a:solidFill>
                  <a:srgbClr val="FF0066"/>
                </a:solidFill>
              </a:rPr>
              <a:t>15</a:t>
            </a:r>
            <a:r>
              <a:rPr lang="en-US" sz="1400" b="1" smtClean="0">
                <a:solidFill>
                  <a:srgbClr val="FF0066"/>
                </a:solidFill>
              </a:rPr>
              <a:t>:</a:t>
            </a:r>
            <a:r>
              <a:rPr lang="en-US" sz="1400" smtClean="0">
                <a:solidFill>
                  <a:srgbClr val="FF0066"/>
                </a:solidFill>
              </a:rPr>
              <a:t> astore_2 </a:t>
            </a:r>
          </a:p>
          <a:p>
            <a:pPr eaLnBrk="1" hangingPunct="1">
              <a:lnSpc>
                <a:spcPct val="80000"/>
              </a:lnSpc>
              <a:buFontTx/>
              <a:buNone/>
            </a:pPr>
            <a:r>
              <a:rPr lang="en-US" sz="1400" smtClean="0">
                <a:solidFill>
                  <a:srgbClr val="FF0066"/>
                </a:solidFill>
              </a:rPr>
              <a:t>16: getstatic #24; //Field java/lang/System.out:Ljava/io/PrintStream; </a:t>
            </a:r>
          </a:p>
          <a:p>
            <a:pPr eaLnBrk="1" hangingPunct="1">
              <a:lnSpc>
                <a:spcPct val="80000"/>
              </a:lnSpc>
              <a:buFontTx/>
              <a:buNone/>
            </a:pPr>
            <a:r>
              <a:rPr lang="en-US" sz="1400" smtClean="0">
                <a:solidFill>
                  <a:srgbClr val="FF0066"/>
                </a:solidFill>
              </a:rPr>
              <a:t>19: ldc #26; //String x &lt; 0 </a:t>
            </a:r>
          </a:p>
          <a:p>
            <a:pPr eaLnBrk="1" hangingPunct="1">
              <a:lnSpc>
                <a:spcPct val="80000"/>
              </a:lnSpc>
              <a:buFontTx/>
              <a:buNone/>
            </a:pPr>
            <a:r>
              <a:rPr lang="en-US" sz="1400" smtClean="0">
                <a:solidFill>
                  <a:srgbClr val="FF0066"/>
                </a:solidFill>
              </a:rPr>
              <a:t>21: invokevirtual #32; //Method java/io/PrintStream.println:(Ljava/lang/St ring;)V </a:t>
            </a:r>
          </a:p>
          <a:p>
            <a:pPr eaLnBrk="1" hangingPunct="1">
              <a:lnSpc>
                <a:spcPct val="80000"/>
              </a:lnSpc>
              <a:buFontTx/>
              <a:buNone/>
            </a:pPr>
            <a:r>
              <a:rPr lang="en-US" sz="2000" b="1" smtClean="0">
                <a:solidFill>
                  <a:srgbClr val="0066FF"/>
                </a:solidFill>
              </a:rPr>
              <a:t>24</a:t>
            </a:r>
            <a:r>
              <a:rPr lang="en-US" sz="2400" b="1" smtClean="0">
                <a:solidFill>
                  <a:srgbClr val="0066FF"/>
                </a:solidFill>
              </a:rPr>
              <a:t>:</a:t>
            </a:r>
            <a:r>
              <a:rPr lang="en-US" sz="1400" smtClean="0">
                <a:solidFill>
                  <a:srgbClr val="0066FF"/>
                </a:solidFill>
              </a:rPr>
              <a:t> iload_1 </a:t>
            </a:r>
          </a:p>
          <a:p>
            <a:pPr eaLnBrk="1" hangingPunct="1">
              <a:lnSpc>
                <a:spcPct val="80000"/>
              </a:lnSpc>
              <a:buFontTx/>
              <a:buNone/>
            </a:pPr>
            <a:r>
              <a:rPr lang="en-US" sz="1400" smtClean="0">
                <a:solidFill>
                  <a:srgbClr val="0066FF"/>
                </a:solidFill>
              </a:rPr>
              <a:t>25: ifne 48 </a:t>
            </a:r>
          </a:p>
          <a:p>
            <a:pPr eaLnBrk="1" hangingPunct="1">
              <a:lnSpc>
                <a:spcPct val="80000"/>
              </a:lnSpc>
              <a:buFontTx/>
              <a:buNone/>
            </a:pPr>
            <a:r>
              <a:rPr lang="en-US" sz="1400" smtClean="0">
                <a:solidFill>
                  <a:srgbClr val="0066FF"/>
                </a:solidFill>
              </a:rPr>
              <a:t>28: new #17; //class java/lang/Exception </a:t>
            </a:r>
          </a:p>
          <a:p>
            <a:pPr eaLnBrk="1" hangingPunct="1">
              <a:lnSpc>
                <a:spcPct val="80000"/>
              </a:lnSpc>
              <a:buFontTx/>
              <a:buNone/>
            </a:pPr>
            <a:r>
              <a:rPr lang="en-US" sz="1400" smtClean="0">
                <a:solidFill>
                  <a:srgbClr val="0066FF"/>
                </a:solidFill>
              </a:rPr>
              <a:t>31: dup </a:t>
            </a:r>
          </a:p>
          <a:p>
            <a:pPr eaLnBrk="1" hangingPunct="1">
              <a:lnSpc>
                <a:spcPct val="80000"/>
              </a:lnSpc>
              <a:buFontTx/>
              <a:buNone/>
            </a:pPr>
            <a:r>
              <a:rPr lang="en-US" sz="1400" smtClean="0">
                <a:solidFill>
                  <a:srgbClr val="0066FF"/>
                </a:solidFill>
              </a:rPr>
              <a:t>32: invokespecial #18; //Method java/lang/Exception."&lt;init&gt;":()V </a:t>
            </a:r>
          </a:p>
          <a:p>
            <a:pPr eaLnBrk="1" hangingPunct="1">
              <a:lnSpc>
                <a:spcPct val="80000"/>
              </a:lnSpc>
              <a:buFontTx/>
              <a:buNone/>
            </a:pPr>
            <a:r>
              <a:rPr lang="en-US" sz="1400" b="1" smtClean="0">
                <a:solidFill>
                  <a:srgbClr val="0066FF"/>
                </a:solidFill>
              </a:rPr>
              <a:t>35: athrow </a:t>
            </a:r>
          </a:p>
          <a:p>
            <a:pPr eaLnBrk="1" hangingPunct="1">
              <a:lnSpc>
                <a:spcPct val="80000"/>
              </a:lnSpc>
              <a:buFontTx/>
              <a:buNone/>
            </a:pPr>
            <a:r>
              <a:rPr lang="en-US" sz="1400" b="1" smtClean="0">
                <a:solidFill>
                  <a:srgbClr val="0066FF"/>
                </a:solidFill>
              </a:rPr>
              <a:t>36: goto 48</a:t>
            </a:r>
            <a:r>
              <a:rPr lang="en-US" sz="1400" smtClean="0">
                <a:solidFill>
                  <a:srgbClr val="0066FF"/>
                </a:solidFill>
              </a:rPr>
              <a:t> </a:t>
            </a:r>
          </a:p>
          <a:p>
            <a:pPr eaLnBrk="1" hangingPunct="1">
              <a:lnSpc>
                <a:spcPct val="80000"/>
              </a:lnSpc>
              <a:buFontTx/>
              <a:buNone/>
            </a:pPr>
            <a:r>
              <a:rPr lang="en-US" sz="2000" b="1" smtClean="0">
                <a:solidFill>
                  <a:srgbClr val="FF0066"/>
                </a:solidFill>
              </a:rPr>
              <a:t>39</a:t>
            </a:r>
            <a:r>
              <a:rPr lang="en-US" sz="2800" b="1" smtClean="0">
                <a:solidFill>
                  <a:srgbClr val="FF0066"/>
                </a:solidFill>
              </a:rPr>
              <a:t>:</a:t>
            </a:r>
            <a:r>
              <a:rPr lang="en-US" sz="1400" smtClean="0">
                <a:solidFill>
                  <a:srgbClr val="FF0066"/>
                </a:solidFill>
              </a:rPr>
              <a:t> astore_2 </a:t>
            </a:r>
          </a:p>
          <a:p>
            <a:pPr eaLnBrk="1" hangingPunct="1">
              <a:lnSpc>
                <a:spcPct val="80000"/>
              </a:lnSpc>
              <a:buFontTx/>
              <a:buNone/>
            </a:pPr>
            <a:r>
              <a:rPr lang="en-US" sz="1400" smtClean="0">
                <a:solidFill>
                  <a:srgbClr val="FF0066"/>
                </a:solidFill>
              </a:rPr>
              <a:t>40: getstatic #24; //Field java/lang/System.out:Ljava/io/PrintStream; </a:t>
            </a:r>
          </a:p>
          <a:p>
            <a:pPr eaLnBrk="1" hangingPunct="1">
              <a:lnSpc>
                <a:spcPct val="80000"/>
              </a:lnSpc>
              <a:buFontTx/>
              <a:buNone/>
            </a:pPr>
            <a:r>
              <a:rPr lang="en-US" sz="1400" smtClean="0">
                <a:solidFill>
                  <a:srgbClr val="FF0066"/>
                </a:solidFill>
              </a:rPr>
              <a:t>43: ldc #34; //String x==0 </a:t>
            </a:r>
          </a:p>
          <a:p>
            <a:pPr eaLnBrk="1" hangingPunct="1">
              <a:lnSpc>
                <a:spcPct val="80000"/>
              </a:lnSpc>
              <a:buFontTx/>
              <a:buNone/>
            </a:pPr>
            <a:r>
              <a:rPr lang="en-US" sz="1400" smtClean="0">
                <a:solidFill>
                  <a:srgbClr val="FF0066"/>
                </a:solidFill>
              </a:rPr>
              <a:t>45: invokevirtual #32; //Method java/io/PrintStream.println:(Ljava/lang/St ring;)V </a:t>
            </a:r>
          </a:p>
          <a:p>
            <a:pPr eaLnBrk="1" hangingPunct="1">
              <a:lnSpc>
                <a:spcPct val="80000"/>
              </a:lnSpc>
              <a:buFontTx/>
              <a:buNone/>
            </a:pPr>
            <a:r>
              <a:rPr lang="en-US" sz="2000" b="1" smtClean="0"/>
              <a:t>48</a:t>
            </a:r>
            <a:r>
              <a:rPr lang="en-US" sz="1200" smtClean="0"/>
              <a:t>:</a:t>
            </a:r>
            <a:r>
              <a:rPr lang="en-US" sz="1400" smtClean="0"/>
              <a:t> getstatic #24; //Field java/lang/System.out:Ljava/io/PrintStream; </a:t>
            </a:r>
          </a:p>
          <a:p>
            <a:pPr eaLnBrk="1" hangingPunct="1">
              <a:lnSpc>
                <a:spcPct val="80000"/>
              </a:lnSpc>
              <a:buFontTx/>
              <a:buNone/>
            </a:pPr>
            <a:r>
              <a:rPr lang="en-US" sz="1400" smtClean="0"/>
              <a:t>51: ldc #36; //String OK </a:t>
            </a:r>
          </a:p>
          <a:p>
            <a:pPr eaLnBrk="1" hangingPunct="1">
              <a:lnSpc>
                <a:spcPct val="80000"/>
              </a:lnSpc>
              <a:buFontTx/>
              <a:buNone/>
            </a:pPr>
            <a:r>
              <a:rPr lang="en-US" sz="1400" smtClean="0"/>
              <a:t>53: invokevirtual #32; //Method java/io/PrintStream.println:(Ljava/lang/St ring;)V </a:t>
            </a:r>
          </a:p>
          <a:p>
            <a:pPr eaLnBrk="1" hangingPunct="1">
              <a:lnSpc>
                <a:spcPct val="80000"/>
              </a:lnSpc>
              <a:buFontTx/>
              <a:buNone/>
            </a:pPr>
            <a:r>
              <a:rPr lang="en-US" sz="1400" smtClean="0"/>
              <a:t>56: return </a:t>
            </a:r>
          </a:p>
        </p:txBody>
      </p:sp>
      <p:sp>
        <p:nvSpPr>
          <p:cNvPr id="71682" name="Slide Number Placeholder 5"/>
          <p:cNvSpPr>
            <a:spLocks noGrp="1"/>
          </p:cNvSpPr>
          <p:nvPr>
            <p:ph type="sldNum" sz="quarter" idx="12"/>
          </p:nvPr>
        </p:nvSpPr>
        <p:spPr>
          <a:noFill/>
        </p:spPr>
        <p:txBody>
          <a:bodyPr/>
          <a:lstStyle/>
          <a:p>
            <a:fld id="{7EC6DB29-0FF6-45E7-AA10-7C5486EBE21A}" type="slidenum">
              <a:rPr lang="en-US" smtClean="0">
                <a:latin typeface="Arial" pitchFamily="34" charset="0"/>
              </a:rPr>
              <a:pPr/>
              <a:t>88</a:t>
            </a:fld>
            <a:endParaRPr lang="en-US" smtClean="0">
              <a:latin typeface="Arial" pitchFamily="34" charset="0"/>
            </a:endParaRPr>
          </a:p>
        </p:txBody>
      </p:sp>
      <p:sp>
        <p:nvSpPr>
          <p:cNvPr id="71684" name="Text Box 3"/>
          <p:cNvSpPr txBox="1">
            <a:spLocks noChangeArrowheads="1"/>
          </p:cNvSpPr>
          <p:nvPr/>
        </p:nvSpPr>
        <p:spPr bwMode="auto">
          <a:xfrm>
            <a:off x="3505200" y="2971800"/>
            <a:ext cx="5638800" cy="2100263"/>
          </a:xfrm>
          <a:prstGeom prst="rect">
            <a:avLst/>
          </a:prstGeom>
          <a:solidFill>
            <a:schemeClr val="accent1"/>
          </a:solidFill>
          <a:ln w="9525">
            <a:noFill/>
            <a:miter lim="800000"/>
            <a:headEnd/>
            <a:tailEnd/>
          </a:ln>
        </p:spPr>
        <p:txBody>
          <a:bodyPr>
            <a:spAutoFit/>
          </a:bodyPr>
          <a:lstStyle/>
          <a:p>
            <a:pPr marL="342900" indent="-342900"/>
            <a:r>
              <a:rPr lang="en-US" sz="2400"/>
              <a:t>Exception table: </a:t>
            </a:r>
          </a:p>
          <a:p>
            <a:pPr marL="342900" indent="-342900"/>
            <a:r>
              <a:rPr lang="en-US" sz="2400"/>
              <a:t>from   to   target type  </a:t>
            </a:r>
          </a:p>
          <a:p>
            <a:pPr marL="342900" indent="-342900"/>
            <a:r>
              <a:rPr lang="en-US" sz="2400">
                <a:solidFill>
                  <a:srgbClr val="0066FF"/>
                </a:solidFill>
              </a:rPr>
              <a:t>0       15</a:t>
            </a:r>
            <a:r>
              <a:rPr lang="en-US" sz="2400"/>
              <a:t>   </a:t>
            </a:r>
            <a:r>
              <a:rPr lang="en-US" sz="2400">
                <a:solidFill>
                  <a:srgbClr val="FF0066"/>
                </a:solidFill>
              </a:rPr>
              <a:t>15</a:t>
            </a:r>
            <a:r>
              <a:rPr lang="en-US" sz="2400"/>
              <a:t>  Class java/lang/Exception </a:t>
            </a:r>
          </a:p>
          <a:p>
            <a:pPr marL="342900" indent="-342900"/>
            <a:r>
              <a:rPr lang="en-US" sz="2400">
                <a:solidFill>
                  <a:schemeClr val="hlink"/>
                </a:solidFill>
              </a:rPr>
              <a:t>24</a:t>
            </a:r>
            <a:r>
              <a:rPr lang="en-US" sz="2400"/>
              <a:t>     </a:t>
            </a:r>
            <a:r>
              <a:rPr lang="en-US" sz="2400">
                <a:solidFill>
                  <a:schemeClr val="hlink"/>
                </a:solidFill>
              </a:rPr>
              <a:t>39</a:t>
            </a:r>
            <a:r>
              <a:rPr lang="en-US" sz="2400"/>
              <a:t>   </a:t>
            </a:r>
            <a:r>
              <a:rPr lang="en-US" sz="2400">
                <a:solidFill>
                  <a:srgbClr val="CC66FF"/>
                </a:solidFill>
              </a:rPr>
              <a:t>39</a:t>
            </a:r>
            <a:r>
              <a:rPr lang="en-US" sz="2400"/>
              <a:t>  Class java/lang/Exception </a:t>
            </a:r>
          </a:p>
          <a:p>
            <a:pPr marL="342900" indent="-342900">
              <a:spcBef>
                <a:spcPct val="50000"/>
              </a:spcBef>
            </a:pPr>
            <a:endParaRPr lang="en-US" sz="2400"/>
          </a:p>
        </p:txBody>
      </p:sp>
      <p:sp>
        <p:nvSpPr>
          <p:cNvPr id="71685" name="Text Box 4"/>
          <p:cNvSpPr txBox="1">
            <a:spLocks noChangeArrowheads="1"/>
          </p:cNvSpPr>
          <p:nvPr/>
        </p:nvSpPr>
        <p:spPr bwMode="auto">
          <a:xfrm>
            <a:off x="2514600" y="609600"/>
            <a:ext cx="6400800" cy="5003800"/>
          </a:xfrm>
          <a:prstGeom prst="rect">
            <a:avLst/>
          </a:prstGeom>
          <a:solidFill>
            <a:srgbClr val="0066FF"/>
          </a:solidFill>
          <a:ln w="9525">
            <a:noFill/>
            <a:miter lim="800000"/>
            <a:headEnd/>
            <a:tailEnd/>
          </a:ln>
        </p:spPr>
        <p:txBody>
          <a:bodyPr>
            <a:spAutoFit/>
          </a:bodyPr>
          <a:lstStyle/>
          <a:p>
            <a:r>
              <a:rPr lang="en-US" sz="2800" b="1">
                <a:solidFill>
                  <a:schemeClr val="bg1"/>
                </a:solidFill>
              </a:rPr>
              <a:t>try { if (x&lt;0) throw new Exception(); }</a:t>
            </a:r>
          </a:p>
          <a:p>
            <a:r>
              <a:rPr lang="en-US" sz="2800">
                <a:solidFill>
                  <a:schemeClr val="bg1"/>
                </a:solidFill>
              </a:rPr>
              <a:t> </a:t>
            </a:r>
          </a:p>
          <a:p>
            <a:r>
              <a:rPr lang="en-US" sz="2800">
                <a:solidFill>
                  <a:schemeClr val="bg1"/>
                </a:solidFill>
              </a:rPr>
              <a:t>0: iload_1 </a:t>
            </a:r>
          </a:p>
          <a:p>
            <a:r>
              <a:rPr lang="en-US" sz="2800">
                <a:solidFill>
                  <a:schemeClr val="bg1"/>
                </a:solidFill>
              </a:rPr>
              <a:t>1: ifge 24 </a:t>
            </a:r>
          </a:p>
          <a:p>
            <a:r>
              <a:rPr lang="en-US" sz="2800">
                <a:solidFill>
                  <a:schemeClr val="bg1"/>
                </a:solidFill>
              </a:rPr>
              <a:t>4: new #17; //class java/lang/Exception </a:t>
            </a:r>
          </a:p>
          <a:p>
            <a:r>
              <a:rPr lang="en-US" sz="2800">
                <a:solidFill>
                  <a:schemeClr val="bg1"/>
                </a:solidFill>
              </a:rPr>
              <a:t>7: dup </a:t>
            </a:r>
          </a:p>
          <a:p>
            <a:r>
              <a:rPr lang="en-US" sz="2800">
                <a:solidFill>
                  <a:schemeClr val="bg1"/>
                </a:solidFill>
              </a:rPr>
              <a:t>8: invokespecial #18; //Method java/lang/Exception."&lt;init&gt;":()V </a:t>
            </a:r>
          </a:p>
          <a:p>
            <a:r>
              <a:rPr lang="en-US" sz="2800">
                <a:solidFill>
                  <a:schemeClr val="bg1"/>
                </a:solidFill>
              </a:rPr>
              <a:t>11: athrow </a:t>
            </a:r>
          </a:p>
          <a:p>
            <a:r>
              <a:rPr lang="en-US" sz="2800">
                <a:solidFill>
                  <a:schemeClr val="bg1"/>
                </a:solidFill>
              </a:rPr>
              <a:t>12: goto 24 </a:t>
            </a:r>
          </a:p>
          <a:p>
            <a:pPr>
              <a:spcBef>
                <a:spcPct val="50000"/>
              </a:spcBef>
            </a:pPr>
            <a:endParaRPr lang="en-US" sz="2800">
              <a:solidFill>
                <a:schemeClr val="bg1"/>
              </a:solidFill>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457200" y="457200"/>
            <a:ext cx="8229600" cy="6400800"/>
          </a:xfrm>
        </p:spPr>
        <p:txBody>
          <a:bodyPr/>
          <a:lstStyle/>
          <a:p>
            <a:pPr eaLnBrk="1" hangingPunct="1">
              <a:lnSpc>
                <a:spcPct val="90000"/>
              </a:lnSpc>
            </a:pPr>
            <a:r>
              <a:rPr lang="en-US" sz="2800" smtClean="0"/>
              <a:t>Exceptions in ML</a:t>
            </a:r>
          </a:p>
          <a:p>
            <a:pPr lvl="1" eaLnBrk="1" hangingPunct="1">
              <a:lnSpc>
                <a:spcPct val="90000"/>
              </a:lnSpc>
            </a:pPr>
            <a:r>
              <a:rPr lang="en-US" smtClean="0"/>
              <a:t>Exceptions are datatypes that are treated specially</a:t>
            </a:r>
          </a:p>
          <a:p>
            <a:pPr lvl="1" eaLnBrk="1" hangingPunct="1">
              <a:lnSpc>
                <a:spcPct val="90000"/>
              </a:lnSpc>
              <a:buFontTx/>
              <a:buNone/>
            </a:pPr>
            <a:endParaRPr lang="en-US" sz="2400" smtClean="0"/>
          </a:p>
          <a:p>
            <a:pPr lvl="3" eaLnBrk="1" hangingPunct="1">
              <a:lnSpc>
                <a:spcPct val="40000"/>
              </a:lnSpc>
              <a:spcBef>
                <a:spcPct val="50000"/>
              </a:spcBef>
              <a:buFontTx/>
              <a:buNone/>
            </a:pPr>
            <a:r>
              <a:rPr lang="en-US" sz="2800" smtClean="0"/>
              <a:t>exception Empty;</a:t>
            </a:r>
          </a:p>
          <a:p>
            <a:pPr lvl="3" eaLnBrk="1" hangingPunct="1">
              <a:lnSpc>
                <a:spcPct val="40000"/>
              </a:lnSpc>
              <a:spcBef>
                <a:spcPct val="50000"/>
              </a:spcBef>
              <a:buFontTx/>
              <a:buNone/>
            </a:pPr>
            <a:endParaRPr lang="en-US" sz="2800" smtClean="0"/>
          </a:p>
          <a:p>
            <a:pPr lvl="3" eaLnBrk="1" hangingPunct="1">
              <a:lnSpc>
                <a:spcPct val="40000"/>
              </a:lnSpc>
              <a:spcBef>
                <a:spcPct val="50000"/>
              </a:spcBef>
              <a:buFontTx/>
              <a:buNone/>
            </a:pPr>
            <a:r>
              <a:rPr lang="en-US" sz="2800" smtClean="0"/>
              <a:t>fun hd(x::_) = x </a:t>
            </a:r>
          </a:p>
          <a:p>
            <a:pPr lvl="3" eaLnBrk="1" hangingPunct="1">
              <a:lnSpc>
                <a:spcPct val="40000"/>
              </a:lnSpc>
              <a:spcBef>
                <a:spcPct val="50000"/>
              </a:spcBef>
              <a:buFontTx/>
              <a:buNone/>
            </a:pPr>
            <a:r>
              <a:rPr lang="en-US" sz="2800" smtClean="0">
                <a:solidFill>
                  <a:srgbClr val="0066FF"/>
                </a:solidFill>
              </a:rPr>
              <a:t>      | hd [] = raise Empty;</a:t>
            </a:r>
          </a:p>
          <a:p>
            <a:pPr lvl="3" eaLnBrk="1" hangingPunct="1">
              <a:lnSpc>
                <a:spcPct val="40000"/>
              </a:lnSpc>
              <a:spcBef>
                <a:spcPct val="50000"/>
              </a:spcBef>
              <a:buFontTx/>
              <a:buNone/>
            </a:pPr>
            <a:endParaRPr lang="en-US" sz="2800" smtClean="0">
              <a:solidFill>
                <a:srgbClr val="0066FF"/>
              </a:solidFill>
            </a:endParaRPr>
          </a:p>
          <a:p>
            <a:pPr lvl="3" eaLnBrk="1" hangingPunct="1">
              <a:lnSpc>
                <a:spcPct val="40000"/>
              </a:lnSpc>
              <a:spcBef>
                <a:spcPct val="50000"/>
              </a:spcBef>
              <a:buFontTx/>
              <a:buNone/>
            </a:pPr>
            <a:r>
              <a:rPr lang="en-US" sz="2800" smtClean="0"/>
              <a:t>fun tl(_::xs) = xs</a:t>
            </a:r>
          </a:p>
          <a:p>
            <a:pPr lvl="3" eaLnBrk="1" hangingPunct="1">
              <a:lnSpc>
                <a:spcPct val="40000"/>
              </a:lnSpc>
              <a:spcBef>
                <a:spcPct val="50000"/>
              </a:spcBef>
              <a:buFontTx/>
              <a:buNone/>
            </a:pPr>
            <a:r>
              <a:rPr lang="en-US" sz="2800" smtClean="0"/>
              <a:t>      | </a:t>
            </a:r>
            <a:r>
              <a:rPr lang="en-US" sz="2800" smtClean="0">
                <a:solidFill>
                  <a:srgbClr val="0066FF"/>
                </a:solidFill>
              </a:rPr>
              <a:t>tl [] = raise Empty;</a:t>
            </a:r>
          </a:p>
          <a:p>
            <a:pPr lvl="3" eaLnBrk="1" hangingPunct="1">
              <a:lnSpc>
                <a:spcPct val="40000"/>
              </a:lnSpc>
              <a:spcBef>
                <a:spcPct val="50000"/>
              </a:spcBef>
              <a:buFontTx/>
              <a:buNone/>
            </a:pPr>
            <a:endParaRPr lang="en-US" sz="2800" smtClean="0">
              <a:solidFill>
                <a:srgbClr val="0066FF"/>
              </a:solidFill>
            </a:endParaRPr>
          </a:p>
          <a:p>
            <a:pPr lvl="3" eaLnBrk="1" hangingPunct="1">
              <a:lnSpc>
                <a:spcPct val="40000"/>
              </a:lnSpc>
              <a:spcBef>
                <a:spcPct val="50000"/>
              </a:spcBef>
              <a:buFontTx/>
              <a:buNone/>
            </a:pPr>
            <a:r>
              <a:rPr lang="en-US" sz="2800" smtClean="0"/>
              <a:t>fun f  l1  l2 =  hd(l1) :: tl(l2)</a:t>
            </a:r>
          </a:p>
          <a:p>
            <a:pPr lvl="3" eaLnBrk="1" hangingPunct="1">
              <a:lnSpc>
                <a:spcPct val="40000"/>
              </a:lnSpc>
              <a:spcBef>
                <a:spcPct val="50000"/>
              </a:spcBef>
              <a:buFontTx/>
              <a:buNone/>
            </a:pPr>
            <a:r>
              <a:rPr lang="en-US" sz="2800" smtClean="0"/>
              <a:t>          </a:t>
            </a:r>
            <a:r>
              <a:rPr lang="en-US" sz="2800" smtClean="0">
                <a:solidFill>
                  <a:srgbClr val="FF0066"/>
                </a:solidFill>
              </a:rPr>
              <a:t>handle Empty =&gt; []</a:t>
            </a:r>
          </a:p>
        </p:txBody>
      </p:sp>
      <p:sp>
        <p:nvSpPr>
          <p:cNvPr id="72706" name="Slide Number Placeholder 5"/>
          <p:cNvSpPr>
            <a:spLocks noGrp="1"/>
          </p:cNvSpPr>
          <p:nvPr>
            <p:ph type="sldNum" sz="quarter" idx="12"/>
          </p:nvPr>
        </p:nvSpPr>
        <p:spPr>
          <a:noFill/>
        </p:spPr>
        <p:txBody>
          <a:bodyPr/>
          <a:lstStyle/>
          <a:p>
            <a:fld id="{DD9883C0-4F3F-4888-ADEF-6E645A41F630}" type="slidenum">
              <a:rPr lang="en-US" smtClean="0">
                <a:latin typeface="Arial" pitchFamily="34" charset="0"/>
              </a:rPr>
              <a:pPr/>
              <a:t>89</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idx="1"/>
          </p:nvPr>
        </p:nvSpPr>
        <p:spPr>
          <a:xfrm>
            <a:off x="457200" y="990600"/>
            <a:ext cx="8229600" cy="5135563"/>
          </a:xfrm>
        </p:spPr>
        <p:txBody>
          <a:bodyPr/>
          <a:lstStyle/>
          <a:p>
            <a:pPr eaLnBrk="1" hangingPunct="1">
              <a:lnSpc>
                <a:spcPct val="80000"/>
              </a:lnSpc>
            </a:pPr>
            <a:r>
              <a:rPr lang="en-US" sz="2400" smtClean="0">
                <a:ea typeface="MS Mincho" pitchFamily="49" charset="-128"/>
              </a:rPr>
              <a:t>Many of these tasks can be done by either caller or callee</a:t>
            </a:r>
          </a:p>
          <a:p>
            <a:pPr lvl="1" eaLnBrk="1" hangingPunct="1">
              <a:lnSpc>
                <a:spcPct val="80000"/>
              </a:lnSpc>
            </a:pPr>
            <a:r>
              <a:rPr lang="en-US" sz="2000" smtClean="0">
                <a:ea typeface="MS Mincho" pitchFamily="49" charset="-128"/>
              </a:rPr>
              <a:t>space is saved by putting as much in the prolog and epilog as possible</a:t>
            </a:r>
          </a:p>
          <a:p>
            <a:pPr lvl="1" eaLnBrk="1" hangingPunct="1">
              <a:lnSpc>
                <a:spcPct val="80000"/>
              </a:lnSpc>
            </a:pPr>
            <a:r>
              <a:rPr lang="en-US" sz="2000" smtClean="0">
                <a:ea typeface="MS Mincho" pitchFamily="49" charset="-128"/>
              </a:rPr>
              <a:t>time </a:t>
            </a:r>
            <a:r>
              <a:rPr lang="en-US" sz="2000" i="1" smtClean="0">
                <a:ea typeface="MS Mincho" pitchFamily="49" charset="-128"/>
              </a:rPr>
              <a:t>may</a:t>
            </a:r>
            <a:r>
              <a:rPr lang="en-US" sz="2000" smtClean="0">
                <a:ea typeface="MS Mincho" pitchFamily="49" charset="-128"/>
              </a:rPr>
              <a:t> be saved by putting stuff in the caller instead, where more information may be known</a:t>
            </a:r>
          </a:p>
          <a:p>
            <a:pPr lvl="2" eaLnBrk="1" hangingPunct="1">
              <a:lnSpc>
                <a:spcPct val="80000"/>
              </a:lnSpc>
            </a:pPr>
            <a:r>
              <a:rPr lang="en-US" sz="1800" smtClean="0">
                <a:ea typeface="MS Mincho" pitchFamily="49" charset="-128"/>
              </a:rPr>
              <a:t>e.g., there may be fewer registers IN USE at the point of call than are used SOMEWHERE in the callee</a:t>
            </a:r>
            <a:endParaRPr lang="en-US" sz="1600" smtClean="0"/>
          </a:p>
          <a:p>
            <a:pPr eaLnBrk="1" hangingPunct="1">
              <a:lnSpc>
                <a:spcPct val="80000"/>
              </a:lnSpc>
            </a:pPr>
            <a:r>
              <a:rPr lang="en-US" sz="2400" smtClean="0">
                <a:ea typeface="MS Mincho" pitchFamily="49" charset="-128"/>
              </a:rPr>
              <a:t>Common strategy is to divide registers into </a:t>
            </a:r>
            <a:r>
              <a:rPr lang="en-US" sz="2400" i="1" smtClean="0">
                <a:ea typeface="MS Mincho" pitchFamily="49" charset="-128"/>
              </a:rPr>
              <a:t>caller-saves</a:t>
            </a:r>
            <a:r>
              <a:rPr lang="en-US" sz="2400" smtClean="0">
                <a:ea typeface="MS Mincho" pitchFamily="49" charset="-128"/>
              </a:rPr>
              <a:t> and </a:t>
            </a:r>
            <a:r>
              <a:rPr lang="en-US" sz="2400" i="1" smtClean="0">
                <a:ea typeface="MS Mincho" pitchFamily="49" charset="-128"/>
              </a:rPr>
              <a:t>callee-saves</a:t>
            </a:r>
            <a:r>
              <a:rPr lang="en-US" sz="2400" smtClean="0">
                <a:ea typeface="MS Mincho" pitchFamily="49" charset="-128"/>
              </a:rPr>
              <a:t> sets</a:t>
            </a:r>
          </a:p>
          <a:p>
            <a:pPr lvl="1" eaLnBrk="1" hangingPunct="1">
              <a:lnSpc>
                <a:spcPct val="80000"/>
              </a:lnSpc>
            </a:pPr>
            <a:r>
              <a:rPr lang="en-US" sz="2000" smtClean="0">
                <a:ea typeface="MS Mincho" pitchFamily="49" charset="-128"/>
              </a:rPr>
              <a:t>caller uses the "callee-saves" registers first</a:t>
            </a:r>
          </a:p>
          <a:p>
            <a:pPr lvl="1" eaLnBrk="1" hangingPunct="1">
              <a:lnSpc>
                <a:spcPct val="80000"/>
              </a:lnSpc>
            </a:pPr>
            <a:r>
              <a:rPr lang="en-US" sz="2000" smtClean="0">
                <a:ea typeface="MS Mincho" pitchFamily="49" charset="-128"/>
              </a:rPr>
              <a:t>"caller-saves" registers if necessary</a:t>
            </a:r>
          </a:p>
          <a:p>
            <a:pPr eaLnBrk="1" hangingPunct="1">
              <a:lnSpc>
                <a:spcPct val="80000"/>
              </a:lnSpc>
            </a:pPr>
            <a:r>
              <a:rPr lang="en-US" sz="2400" smtClean="0">
                <a:ea typeface="MS Mincho" pitchFamily="49" charset="-128"/>
              </a:rPr>
              <a:t>Local variables and arguments are assigned fixed OFFSETS from the stack pointer or frame pointer at compile time</a:t>
            </a:r>
          </a:p>
          <a:p>
            <a:pPr lvl="1" eaLnBrk="1" hangingPunct="1">
              <a:lnSpc>
                <a:spcPct val="80000"/>
              </a:lnSpc>
            </a:pPr>
            <a:r>
              <a:rPr lang="en-US" sz="2000" smtClean="0">
                <a:ea typeface="MS Mincho" pitchFamily="49" charset="-128"/>
              </a:rPr>
              <a:t>some storage layouts use a separate arguments pointer</a:t>
            </a:r>
          </a:p>
          <a:p>
            <a:pPr lvl="1" eaLnBrk="1" hangingPunct="1">
              <a:lnSpc>
                <a:spcPct val="80000"/>
              </a:lnSpc>
            </a:pPr>
            <a:r>
              <a:rPr lang="en-US" sz="2000" smtClean="0">
                <a:ea typeface="MS Mincho" pitchFamily="49" charset="-128"/>
              </a:rPr>
              <a:t>the VAX architecture </a:t>
            </a:r>
            <a:r>
              <a:rPr lang="en-US" sz="2000" smtClean="0">
                <a:cs typeface="Times New Roman" pitchFamily="18" charset="0"/>
              </a:rPr>
              <a:t>encouraged this</a:t>
            </a:r>
          </a:p>
        </p:txBody>
      </p:sp>
      <p:sp>
        <p:nvSpPr>
          <p:cNvPr id="8194" name="Slide Number Placeholder 5"/>
          <p:cNvSpPr>
            <a:spLocks noGrp="1"/>
          </p:cNvSpPr>
          <p:nvPr>
            <p:ph type="sldNum" sz="quarter" idx="12"/>
          </p:nvPr>
        </p:nvSpPr>
        <p:spPr>
          <a:noFill/>
        </p:spPr>
        <p:txBody>
          <a:bodyPr/>
          <a:lstStyle/>
          <a:p>
            <a:fld id="{295756E7-F853-4AFC-B331-BDB22D4AACBE}" type="slidenum">
              <a:rPr lang="en-US" smtClean="0">
                <a:latin typeface="Arial" pitchFamily="34" charset="0"/>
              </a:rPr>
              <a:pPr/>
              <a:t>9</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idx="1"/>
          </p:nvPr>
        </p:nvSpPr>
        <p:spPr>
          <a:xfrm>
            <a:off x="457200" y="381000"/>
            <a:ext cx="8229600" cy="5745163"/>
          </a:xfrm>
        </p:spPr>
        <p:txBody>
          <a:bodyPr/>
          <a:lstStyle/>
          <a:p>
            <a:pPr eaLnBrk="1" hangingPunct="1">
              <a:buFontTx/>
              <a:buNone/>
            </a:pPr>
            <a:r>
              <a:rPr lang="en-US" smtClean="0"/>
              <a:t>Exceptions in Eiffel</a:t>
            </a:r>
          </a:p>
          <a:p>
            <a:pPr eaLnBrk="1" hangingPunct="1"/>
            <a:r>
              <a:rPr lang="en-US" sz="2800" smtClean="0"/>
              <a:t>Recall that Eiffel is an object oriented programming language with strong support for Design by Contract</a:t>
            </a:r>
          </a:p>
          <a:p>
            <a:pPr lvl="1" eaLnBrk="1" hangingPunct="1"/>
            <a:r>
              <a:rPr lang="en-US" sz="2400" smtClean="0"/>
              <a:t>Methods have preconditions and postconditions.</a:t>
            </a:r>
          </a:p>
          <a:p>
            <a:pPr lvl="1" eaLnBrk="1" hangingPunct="1"/>
            <a:r>
              <a:rPr lang="en-US" sz="2400" smtClean="0"/>
              <a:t>Contract:  method promised to establish postcondition whenever it is called with the precondition satisfied</a:t>
            </a:r>
          </a:p>
          <a:p>
            <a:pPr lvl="2" eaLnBrk="1" hangingPunct="1"/>
            <a:r>
              <a:rPr lang="en-US" sz="2000" smtClean="0"/>
              <a:t>If the method is called where pre does not hold, this is an error in the caller.  The callee is freed from all obligations.</a:t>
            </a:r>
          </a:p>
          <a:p>
            <a:pPr lvl="2" eaLnBrk="1" hangingPunct="1"/>
            <a:r>
              <a:rPr lang="en-US" sz="2000" smtClean="0"/>
              <a:t>If the method is called where pre holds, and final state doesn’t establish post, then error is in the method</a:t>
            </a:r>
          </a:p>
        </p:txBody>
      </p:sp>
      <p:sp>
        <p:nvSpPr>
          <p:cNvPr id="73730" name="Slide Number Placeholder 5"/>
          <p:cNvSpPr>
            <a:spLocks noGrp="1"/>
          </p:cNvSpPr>
          <p:nvPr>
            <p:ph type="sldNum" sz="quarter" idx="12"/>
          </p:nvPr>
        </p:nvSpPr>
        <p:spPr>
          <a:noFill/>
        </p:spPr>
        <p:txBody>
          <a:bodyPr/>
          <a:lstStyle/>
          <a:p>
            <a:fld id="{7FDD2D14-BFB8-45ED-966C-AA80C7F60E0D}" type="slidenum">
              <a:rPr lang="en-US" smtClean="0">
                <a:latin typeface="Arial" pitchFamily="34" charset="0"/>
              </a:rPr>
              <a:pPr/>
              <a:t>90</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idx="1"/>
          </p:nvPr>
        </p:nvSpPr>
        <p:spPr>
          <a:xfrm>
            <a:off x="457200" y="838200"/>
            <a:ext cx="8229600" cy="5287963"/>
          </a:xfrm>
        </p:spPr>
        <p:txBody>
          <a:bodyPr/>
          <a:lstStyle/>
          <a:p>
            <a:pPr eaLnBrk="1" hangingPunct="1">
              <a:lnSpc>
                <a:spcPct val="90000"/>
              </a:lnSpc>
            </a:pPr>
            <a:r>
              <a:rPr lang="en-US" sz="2800" smtClean="0"/>
              <a:t>Classes also have invariants, that are preserved by all routines</a:t>
            </a:r>
          </a:p>
          <a:p>
            <a:pPr lvl="1" eaLnBrk="1" hangingPunct="1">
              <a:lnSpc>
                <a:spcPct val="90000"/>
              </a:lnSpc>
            </a:pPr>
            <a:r>
              <a:rPr lang="en-US" sz="2400" smtClean="0"/>
              <a:t>express meaning of the fields of an object</a:t>
            </a:r>
          </a:p>
          <a:p>
            <a:pPr lvl="1" eaLnBrk="1" hangingPunct="1">
              <a:lnSpc>
                <a:spcPct val="90000"/>
              </a:lnSpc>
            </a:pPr>
            <a:r>
              <a:rPr lang="en-US" sz="2400" smtClean="0"/>
              <a:t>established by constructor</a:t>
            </a:r>
          </a:p>
          <a:p>
            <a:pPr lvl="1" eaLnBrk="1" hangingPunct="1">
              <a:lnSpc>
                <a:spcPct val="90000"/>
              </a:lnSpc>
            </a:pPr>
            <a:r>
              <a:rPr lang="en-US" sz="2400" smtClean="0"/>
              <a:t>maintained by each method</a:t>
            </a:r>
          </a:p>
          <a:p>
            <a:pPr lvl="2" eaLnBrk="1" hangingPunct="1">
              <a:lnSpc>
                <a:spcPct val="90000"/>
              </a:lnSpc>
            </a:pPr>
            <a:r>
              <a:rPr lang="en-US" sz="3200" smtClean="0"/>
              <a:t>{I and pre} r {I and post}</a:t>
            </a:r>
          </a:p>
          <a:p>
            <a:pPr lvl="1" eaLnBrk="1" hangingPunct="1">
              <a:lnSpc>
                <a:spcPct val="90000"/>
              </a:lnSpc>
            </a:pPr>
            <a:r>
              <a:rPr lang="en-US" sz="2400" smtClean="0"/>
              <a:t>can be false inside a method</a:t>
            </a:r>
          </a:p>
          <a:p>
            <a:pPr lvl="1" eaLnBrk="1" hangingPunct="1">
              <a:lnSpc>
                <a:spcPct val="90000"/>
              </a:lnSpc>
              <a:buFontTx/>
              <a:buNone/>
            </a:pPr>
            <a:endParaRPr lang="en-US" sz="2400" smtClean="0"/>
          </a:p>
          <a:p>
            <a:pPr lvl="1" eaLnBrk="1" hangingPunct="1">
              <a:lnSpc>
                <a:spcPct val="90000"/>
              </a:lnSpc>
              <a:buFontTx/>
              <a:buNone/>
            </a:pPr>
            <a:endParaRPr lang="en-US" sz="2400" smtClean="0"/>
          </a:p>
          <a:p>
            <a:pPr eaLnBrk="1" hangingPunct="1">
              <a:lnSpc>
                <a:spcPct val="90000"/>
              </a:lnSpc>
            </a:pPr>
            <a:r>
              <a:rPr lang="en-US" sz="2800" smtClean="0"/>
              <a:t>Example:</a:t>
            </a:r>
          </a:p>
          <a:p>
            <a:pPr lvl="2" eaLnBrk="1" hangingPunct="1">
              <a:lnSpc>
                <a:spcPct val="90000"/>
              </a:lnSpc>
              <a:buFontTx/>
              <a:buNone/>
            </a:pPr>
            <a:r>
              <a:rPr lang="en-US" sz="2000" smtClean="0"/>
              <a:t>class BankAccount</a:t>
            </a:r>
          </a:p>
          <a:p>
            <a:pPr lvl="2" eaLnBrk="1" hangingPunct="1">
              <a:lnSpc>
                <a:spcPct val="90000"/>
              </a:lnSpc>
              <a:buFontTx/>
              <a:buNone/>
            </a:pPr>
            <a:r>
              <a:rPr lang="en-US" sz="2000" smtClean="0"/>
              <a:t>invariant deposit_list.total – withrawals_list.total = balance</a:t>
            </a:r>
          </a:p>
          <a:p>
            <a:pPr lvl="2" eaLnBrk="1" hangingPunct="1">
              <a:lnSpc>
                <a:spcPct val="90000"/>
              </a:lnSpc>
              <a:buFontTx/>
              <a:buNone/>
            </a:pPr>
            <a:endParaRPr lang="en-US" sz="2000" smtClean="0"/>
          </a:p>
          <a:p>
            <a:pPr eaLnBrk="1" hangingPunct="1">
              <a:lnSpc>
                <a:spcPct val="90000"/>
              </a:lnSpc>
            </a:pPr>
            <a:endParaRPr lang="en-US" sz="2800" smtClean="0"/>
          </a:p>
        </p:txBody>
      </p:sp>
      <p:sp>
        <p:nvSpPr>
          <p:cNvPr id="74754" name="Slide Number Placeholder 5"/>
          <p:cNvSpPr>
            <a:spLocks noGrp="1"/>
          </p:cNvSpPr>
          <p:nvPr>
            <p:ph type="sldNum" sz="quarter" idx="12"/>
          </p:nvPr>
        </p:nvSpPr>
        <p:spPr>
          <a:noFill/>
        </p:spPr>
        <p:txBody>
          <a:bodyPr/>
          <a:lstStyle/>
          <a:p>
            <a:fld id="{6DB61354-E10A-4AFA-94BB-3D2112ADB378}" type="slidenum">
              <a:rPr lang="en-US" smtClean="0">
                <a:latin typeface="Arial" pitchFamily="34" charset="0"/>
              </a:rPr>
              <a:pPr/>
              <a:t>91</a:t>
            </a:fld>
            <a:endParaRPr lang="en-US" smtClean="0">
              <a:latin typeface="Arial"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idx="1"/>
          </p:nvPr>
        </p:nvSpPr>
        <p:spPr>
          <a:xfrm>
            <a:off x="457200" y="685800"/>
            <a:ext cx="8229600" cy="5440363"/>
          </a:xfrm>
        </p:spPr>
        <p:txBody>
          <a:bodyPr/>
          <a:lstStyle/>
          <a:p>
            <a:pPr eaLnBrk="1" hangingPunct="1"/>
            <a:r>
              <a:rPr lang="en-US" smtClean="0"/>
              <a:t>Philosophy:</a:t>
            </a:r>
          </a:p>
          <a:p>
            <a:pPr lvl="1" eaLnBrk="1" hangingPunct="1"/>
            <a:r>
              <a:rPr lang="en-US" smtClean="0"/>
              <a:t>routines called with appropriate preconditions should either fulfill their contract, or fail.</a:t>
            </a:r>
          </a:p>
          <a:p>
            <a:pPr lvl="1" eaLnBrk="1" hangingPunct="1"/>
            <a:r>
              <a:rPr lang="en-US" smtClean="0"/>
              <a:t>Failure is indicated to the caller by raising an exception.</a:t>
            </a:r>
          </a:p>
          <a:p>
            <a:pPr lvl="1" eaLnBrk="1" hangingPunct="1"/>
            <a:r>
              <a:rPr lang="en-US" smtClean="0"/>
              <a:t>On exception:  can either perform some rescue operation and retry the method, which succeeds, or fail itself and propagate the exception</a:t>
            </a:r>
          </a:p>
          <a:p>
            <a:pPr lvl="1" eaLnBrk="1" hangingPunct="1"/>
            <a:r>
              <a:rPr lang="en-US" smtClean="0"/>
              <a:t>Invariants should always be restored before the exception is propagated</a:t>
            </a:r>
          </a:p>
        </p:txBody>
      </p:sp>
      <p:sp>
        <p:nvSpPr>
          <p:cNvPr id="75778" name="Slide Number Placeholder 5"/>
          <p:cNvSpPr>
            <a:spLocks noGrp="1"/>
          </p:cNvSpPr>
          <p:nvPr>
            <p:ph type="sldNum" sz="quarter" idx="12"/>
          </p:nvPr>
        </p:nvSpPr>
        <p:spPr>
          <a:noFill/>
        </p:spPr>
        <p:txBody>
          <a:bodyPr/>
          <a:lstStyle/>
          <a:p>
            <a:fld id="{F47D1B97-2DCA-4C2D-8174-0390E858C4F0}" type="slidenum">
              <a:rPr lang="en-US" smtClean="0">
                <a:latin typeface="Arial" pitchFamily="34" charset="0"/>
              </a:rPr>
              <a:pPr/>
              <a:t>92</a:t>
            </a:fld>
            <a:endParaRPr lang="en-US" smtClean="0">
              <a:latin typeface="Arial"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idx="1"/>
          </p:nvPr>
        </p:nvSpPr>
        <p:spPr>
          <a:xfrm>
            <a:off x="457200" y="381000"/>
            <a:ext cx="8229600" cy="5745163"/>
          </a:xfrm>
        </p:spPr>
        <p:txBody>
          <a:bodyPr/>
          <a:lstStyle/>
          <a:p>
            <a:pPr eaLnBrk="1" hangingPunct="1">
              <a:lnSpc>
                <a:spcPct val="80000"/>
              </a:lnSpc>
              <a:buFontTx/>
              <a:buNone/>
            </a:pPr>
            <a:r>
              <a:rPr lang="en-US" sz="2400" smtClean="0"/>
              <a:t>invariant INV</a:t>
            </a:r>
          </a:p>
          <a:p>
            <a:pPr eaLnBrk="1" hangingPunct="1">
              <a:lnSpc>
                <a:spcPct val="80000"/>
              </a:lnSpc>
              <a:buFontTx/>
              <a:buNone/>
            </a:pPr>
            <a:r>
              <a:rPr lang="en-US" sz="2400" smtClean="0"/>
              <a:t>f is</a:t>
            </a:r>
          </a:p>
          <a:p>
            <a:pPr eaLnBrk="1" hangingPunct="1">
              <a:lnSpc>
                <a:spcPct val="80000"/>
              </a:lnSpc>
              <a:buFontTx/>
              <a:buNone/>
            </a:pPr>
            <a:r>
              <a:rPr lang="en-US" sz="2400" smtClean="0"/>
              <a:t> require pre</a:t>
            </a:r>
          </a:p>
          <a:p>
            <a:pPr eaLnBrk="1" hangingPunct="1">
              <a:lnSpc>
                <a:spcPct val="80000"/>
              </a:lnSpc>
              <a:buFontTx/>
              <a:buNone/>
            </a:pPr>
            <a:r>
              <a:rPr lang="en-US" sz="2400" smtClean="0"/>
              <a:t> …</a:t>
            </a:r>
          </a:p>
          <a:p>
            <a:pPr eaLnBrk="1" hangingPunct="1">
              <a:lnSpc>
                <a:spcPct val="80000"/>
              </a:lnSpc>
              <a:buFontTx/>
              <a:buNone/>
            </a:pPr>
            <a:r>
              <a:rPr lang="en-US" sz="2400" smtClean="0"/>
              <a:t>do</a:t>
            </a:r>
          </a:p>
          <a:p>
            <a:pPr eaLnBrk="1" hangingPunct="1">
              <a:lnSpc>
                <a:spcPct val="80000"/>
              </a:lnSpc>
              <a:buFontTx/>
              <a:buNone/>
            </a:pPr>
            <a:r>
              <a:rPr lang="en-US" sz="2400" smtClean="0"/>
              <a:t>     …</a:t>
            </a:r>
          </a:p>
          <a:p>
            <a:pPr eaLnBrk="1" hangingPunct="1">
              <a:lnSpc>
                <a:spcPct val="80000"/>
              </a:lnSpc>
              <a:buFontTx/>
              <a:buNone/>
            </a:pPr>
            <a:r>
              <a:rPr lang="en-US" sz="2400" smtClean="0"/>
              <a:t>ensure false </a:t>
            </a:r>
          </a:p>
          <a:p>
            <a:pPr eaLnBrk="1" hangingPunct="1">
              <a:lnSpc>
                <a:spcPct val="80000"/>
              </a:lnSpc>
              <a:buFontTx/>
              <a:buNone/>
            </a:pPr>
            <a:r>
              <a:rPr lang="en-US" sz="2400" smtClean="0"/>
              <a:t>rescue</a:t>
            </a:r>
          </a:p>
          <a:p>
            <a:pPr eaLnBrk="1" hangingPunct="1">
              <a:lnSpc>
                <a:spcPct val="80000"/>
              </a:lnSpc>
              <a:buFontTx/>
              <a:buNone/>
            </a:pPr>
            <a:r>
              <a:rPr lang="en-US" sz="2400" smtClean="0"/>
              <a:t>    …..</a:t>
            </a:r>
          </a:p>
          <a:p>
            <a:pPr eaLnBrk="1" hangingPunct="1">
              <a:lnSpc>
                <a:spcPct val="80000"/>
              </a:lnSpc>
              <a:buFontTx/>
              <a:buNone/>
            </a:pPr>
            <a:r>
              <a:rPr lang="en-US" sz="2400" smtClean="0"/>
              <a:t>end</a:t>
            </a:r>
          </a:p>
          <a:p>
            <a:pPr eaLnBrk="1" hangingPunct="1">
              <a:lnSpc>
                <a:spcPct val="80000"/>
              </a:lnSpc>
              <a:buFontTx/>
              <a:buNone/>
            </a:pPr>
            <a:endParaRPr lang="en-US" sz="2400" smtClean="0"/>
          </a:p>
          <a:p>
            <a:pPr eaLnBrk="1" hangingPunct="1">
              <a:lnSpc>
                <a:spcPct val="80000"/>
              </a:lnSpc>
              <a:buFontTx/>
              <a:buNone/>
            </a:pPr>
            <a:r>
              <a:rPr lang="en-US" sz="2400" smtClean="0"/>
              <a:t>Correctness of rescue clause</a:t>
            </a:r>
          </a:p>
          <a:p>
            <a:pPr lvl="1" eaLnBrk="1" hangingPunct="1">
              <a:lnSpc>
                <a:spcPct val="80000"/>
              </a:lnSpc>
              <a:buFontTx/>
              <a:buNone/>
            </a:pPr>
            <a:endParaRPr lang="en-US" sz="2000" smtClean="0"/>
          </a:p>
          <a:p>
            <a:pPr lvl="1" eaLnBrk="1" hangingPunct="1">
              <a:lnSpc>
                <a:spcPct val="80000"/>
              </a:lnSpc>
              <a:buFontTx/>
              <a:buNone/>
            </a:pPr>
            <a:r>
              <a:rPr lang="en-US" sz="2400" smtClean="0"/>
              <a:t>{true} rescue {INV}</a:t>
            </a:r>
          </a:p>
          <a:p>
            <a:pPr lvl="1" eaLnBrk="1" hangingPunct="1">
              <a:lnSpc>
                <a:spcPct val="80000"/>
              </a:lnSpc>
              <a:buFontTx/>
              <a:buNone/>
            </a:pPr>
            <a:r>
              <a:rPr lang="en-US" sz="2400" smtClean="0"/>
              <a:t>{true} rescue {INV and pre} retry</a:t>
            </a:r>
          </a:p>
        </p:txBody>
      </p:sp>
      <p:sp>
        <p:nvSpPr>
          <p:cNvPr id="76802" name="Slide Number Placeholder 5"/>
          <p:cNvSpPr>
            <a:spLocks noGrp="1"/>
          </p:cNvSpPr>
          <p:nvPr>
            <p:ph type="sldNum" sz="quarter" idx="12"/>
          </p:nvPr>
        </p:nvSpPr>
        <p:spPr>
          <a:noFill/>
        </p:spPr>
        <p:txBody>
          <a:bodyPr/>
          <a:lstStyle/>
          <a:p>
            <a:fld id="{1F4B3BF1-AEDF-4F50-AEE8-61CB0BF8BB8C}" type="slidenum">
              <a:rPr lang="en-US" smtClean="0">
                <a:latin typeface="Arial" pitchFamily="34" charset="0"/>
              </a:rPr>
              <a:pPr/>
              <a:t>93</a:t>
            </a:fld>
            <a:endParaRPr lang="en-US" smtClean="0">
              <a:latin typeface="Arial" pitchFamily="34"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idx="1"/>
          </p:nvPr>
        </p:nvSpPr>
        <p:spPr/>
        <p:txBody>
          <a:bodyPr/>
          <a:lstStyle/>
          <a:p>
            <a:pPr eaLnBrk="1" hangingPunct="1">
              <a:lnSpc>
                <a:spcPct val="80000"/>
              </a:lnSpc>
            </a:pPr>
            <a:r>
              <a:rPr lang="en-US" sz="2800" smtClean="0"/>
              <a:t>Execution contexts that exist concurrently, but that execute one at a time, and that transfer control to each other explicitly</a:t>
            </a:r>
          </a:p>
          <a:p>
            <a:pPr lvl="1" eaLnBrk="1" hangingPunct="1">
              <a:lnSpc>
                <a:spcPct val="80000"/>
              </a:lnSpc>
            </a:pPr>
            <a:r>
              <a:rPr lang="en-US" sz="2400" smtClean="0"/>
              <a:t>represented by a closure (code address + ref environment)</a:t>
            </a:r>
          </a:p>
          <a:p>
            <a:pPr eaLnBrk="1" hangingPunct="1">
              <a:lnSpc>
                <a:spcPct val="80000"/>
              </a:lnSpc>
            </a:pPr>
            <a:r>
              <a:rPr lang="en-US" sz="2800" smtClean="0"/>
              <a:t>When control transferred to a coroutine, it continues where it left off before the previous transfer</a:t>
            </a:r>
          </a:p>
          <a:p>
            <a:pPr eaLnBrk="1" hangingPunct="1">
              <a:lnSpc>
                <a:spcPct val="80000"/>
              </a:lnSpc>
            </a:pPr>
            <a:r>
              <a:rPr lang="en-US" sz="2800" smtClean="0"/>
              <a:t>Coroutines can be used to implement </a:t>
            </a:r>
          </a:p>
          <a:p>
            <a:pPr lvl="1" eaLnBrk="1" hangingPunct="1">
              <a:lnSpc>
                <a:spcPct val="80000"/>
              </a:lnSpc>
            </a:pPr>
            <a:r>
              <a:rPr lang="en-US" sz="2400" smtClean="0"/>
              <a:t>iterators (Scott Supplement, optional) </a:t>
            </a:r>
          </a:p>
          <a:p>
            <a:pPr lvl="1" eaLnBrk="1" hangingPunct="1">
              <a:lnSpc>
                <a:spcPct val="80000"/>
              </a:lnSpc>
            </a:pPr>
            <a:r>
              <a:rPr lang="en-US" sz="2400" smtClean="0"/>
              <a:t>discrete event simulation (Scott supplement, optional)</a:t>
            </a:r>
          </a:p>
          <a:p>
            <a:pPr lvl="1" eaLnBrk="1" hangingPunct="1">
              <a:lnSpc>
                <a:spcPct val="80000"/>
              </a:lnSpc>
            </a:pPr>
            <a:r>
              <a:rPr lang="en-US" sz="2400" smtClean="0"/>
              <a:t>threads (non-preemptive on single processor)</a:t>
            </a:r>
          </a:p>
        </p:txBody>
      </p:sp>
      <p:sp>
        <p:nvSpPr>
          <p:cNvPr id="77826" name="Slide Number Placeholder 5"/>
          <p:cNvSpPr>
            <a:spLocks noGrp="1"/>
          </p:cNvSpPr>
          <p:nvPr>
            <p:ph type="sldNum" sz="quarter" idx="12"/>
          </p:nvPr>
        </p:nvSpPr>
        <p:spPr>
          <a:noFill/>
        </p:spPr>
        <p:txBody>
          <a:bodyPr/>
          <a:lstStyle/>
          <a:p>
            <a:fld id="{0350C6EB-D678-4E4A-830B-1945FBFB1DB9}" type="slidenum">
              <a:rPr lang="en-US" smtClean="0">
                <a:latin typeface="Arial" pitchFamily="34" charset="0"/>
              </a:rPr>
              <a:pPr/>
              <a:t>94</a:t>
            </a:fld>
            <a:endParaRPr lang="en-US" smtClean="0">
              <a:latin typeface="Arial" pitchFamily="34" charset="0"/>
            </a:endParaRPr>
          </a:p>
        </p:txBody>
      </p:sp>
      <p:sp>
        <p:nvSpPr>
          <p:cNvPr id="77827" name="Rectangle 2"/>
          <p:cNvSpPr>
            <a:spLocks noGrp="1" noChangeArrowheads="1"/>
          </p:cNvSpPr>
          <p:nvPr>
            <p:ph type="title"/>
          </p:nvPr>
        </p:nvSpPr>
        <p:spPr/>
        <p:txBody>
          <a:bodyPr/>
          <a:lstStyle/>
          <a:p>
            <a:pPr eaLnBrk="1" hangingPunct="1"/>
            <a:r>
              <a:rPr lang="en-US" sz="2800" smtClean="0">
                <a:solidFill>
                  <a:schemeClr val="tx1"/>
                </a:solidFill>
              </a:rPr>
              <a:t>Coroutines</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457200" y="609600"/>
            <a:ext cx="8229600" cy="5516563"/>
          </a:xfrm>
        </p:spPr>
        <p:txBody>
          <a:bodyPr/>
          <a:lstStyle/>
          <a:p>
            <a:pPr eaLnBrk="1" hangingPunct="1"/>
            <a:r>
              <a:rPr lang="en-US" sz="2800" smtClean="0"/>
              <a:t>Example </a:t>
            </a:r>
          </a:p>
          <a:p>
            <a:pPr lvl="1" eaLnBrk="1" hangingPunct="1"/>
            <a:r>
              <a:rPr lang="en-US" sz="2400" smtClean="0"/>
              <a:t>using co-routines to implement quasi-concurrency in Modula-2</a:t>
            </a:r>
          </a:p>
          <a:p>
            <a:pPr lvl="1" eaLnBrk="1" hangingPunct="1"/>
            <a:r>
              <a:rPr lang="en-US" sz="2400" smtClean="0"/>
              <a:t>quasi-concurrency </a:t>
            </a:r>
          </a:p>
          <a:p>
            <a:pPr lvl="2" eaLnBrk="1" hangingPunct="1"/>
            <a:r>
              <a:rPr lang="en-US" sz="2000" smtClean="0"/>
              <a:t>cooperative multithreading</a:t>
            </a:r>
          </a:p>
          <a:p>
            <a:pPr lvl="2" eaLnBrk="1" hangingPunct="1"/>
            <a:r>
              <a:rPr lang="en-US" sz="2000" smtClean="0"/>
              <a:t>a process keeps the processor until it gives it up, no preemption  </a:t>
            </a:r>
          </a:p>
          <a:p>
            <a:pPr lvl="1" eaLnBrk="1" hangingPunct="1"/>
            <a:r>
              <a:rPr lang="en-US" sz="2400" smtClean="0"/>
              <a:t>Modules in example</a:t>
            </a:r>
          </a:p>
          <a:p>
            <a:pPr lvl="2" eaLnBrk="1" hangingPunct="1"/>
            <a:r>
              <a:rPr lang="en-US" sz="2000" smtClean="0"/>
              <a:t>Modules SYSTEM, Storage:  provided as part of language implementation</a:t>
            </a:r>
          </a:p>
          <a:p>
            <a:pPr lvl="2" eaLnBrk="1" hangingPunct="1"/>
            <a:r>
              <a:rPr lang="en-US" sz="2000" smtClean="0"/>
              <a:t>Module Processes:  implements quasi-concurrency</a:t>
            </a:r>
          </a:p>
          <a:p>
            <a:pPr lvl="2" eaLnBrk="1" hangingPunct="1"/>
            <a:r>
              <a:rPr lang="en-US" sz="2000" smtClean="0"/>
              <a:t>Module Buffer:  illustrates use of  module Processes	</a:t>
            </a:r>
          </a:p>
        </p:txBody>
      </p:sp>
      <p:sp>
        <p:nvSpPr>
          <p:cNvPr id="78850" name="Slide Number Placeholder 5"/>
          <p:cNvSpPr>
            <a:spLocks noGrp="1"/>
          </p:cNvSpPr>
          <p:nvPr>
            <p:ph type="sldNum" sz="quarter" idx="12"/>
          </p:nvPr>
        </p:nvSpPr>
        <p:spPr>
          <a:noFill/>
        </p:spPr>
        <p:txBody>
          <a:bodyPr/>
          <a:lstStyle/>
          <a:p>
            <a:fld id="{A10B7C65-25AB-4563-91F1-C994D478EB2A}" type="slidenum">
              <a:rPr lang="en-US" smtClean="0">
                <a:latin typeface="Arial" pitchFamily="34" charset="0"/>
              </a:rPr>
              <a:pPr/>
              <a:t>95</a:t>
            </a:fld>
            <a:endParaRPr lang="en-US" smtClean="0">
              <a:latin typeface="Arial"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idx="1"/>
          </p:nvPr>
        </p:nvSpPr>
        <p:spPr>
          <a:xfrm>
            <a:off x="457200" y="457200"/>
            <a:ext cx="8229600" cy="6096000"/>
          </a:xfrm>
        </p:spPr>
        <p:txBody>
          <a:bodyPr/>
          <a:lstStyle/>
          <a:p>
            <a:pPr eaLnBrk="1" hangingPunct="1">
              <a:lnSpc>
                <a:spcPct val="80000"/>
              </a:lnSpc>
              <a:buFontTx/>
              <a:buNone/>
            </a:pPr>
            <a:r>
              <a:rPr lang="en-US" sz="2400" smtClean="0"/>
              <a:t>MODULA-2</a:t>
            </a:r>
          </a:p>
          <a:p>
            <a:pPr eaLnBrk="1" hangingPunct="1">
              <a:lnSpc>
                <a:spcPct val="80000"/>
              </a:lnSpc>
              <a:buFontTx/>
              <a:buNone/>
            </a:pPr>
            <a:endParaRPr lang="en-US" sz="2400" smtClean="0"/>
          </a:p>
          <a:p>
            <a:pPr eaLnBrk="1" hangingPunct="1">
              <a:lnSpc>
                <a:spcPct val="80000"/>
              </a:lnSpc>
              <a:buFontTx/>
              <a:buNone/>
            </a:pPr>
            <a:r>
              <a:rPr lang="en-US" sz="2400" smtClean="0"/>
              <a:t>Procedures needed from MODULE SYSTEM, a built-in module providing low-level facilities, and MODULE Storage, </a:t>
            </a:r>
            <a:r>
              <a:rPr lang="en-US" sz="2400" smtClean="0">
                <a:solidFill>
                  <a:srgbClr val="0066FF"/>
                </a:solidFill>
              </a:rPr>
              <a:t> </a:t>
            </a:r>
          </a:p>
          <a:p>
            <a:pPr eaLnBrk="1" hangingPunct="1">
              <a:lnSpc>
                <a:spcPct val="80000"/>
              </a:lnSpc>
              <a:buFontTx/>
              <a:buNone/>
            </a:pPr>
            <a:endParaRPr lang="en-US" sz="2400" smtClean="0">
              <a:solidFill>
                <a:srgbClr val="0066FF"/>
              </a:solidFill>
            </a:endParaRPr>
          </a:p>
          <a:p>
            <a:pPr eaLnBrk="1" hangingPunct="1">
              <a:lnSpc>
                <a:spcPct val="80000"/>
              </a:lnSpc>
              <a:buFontTx/>
              <a:buNone/>
            </a:pPr>
            <a:r>
              <a:rPr lang="en-US" sz="2000" smtClean="0">
                <a:solidFill>
                  <a:srgbClr val="0066FF"/>
                </a:solidFill>
              </a:rPr>
              <a:t>PROCEDURE NEWPROCESS(P: PROC, a: ADDRESS; n: CARDINAL; VAR new: ADDRESS)</a:t>
            </a:r>
          </a:p>
          <a:p>
            <a:pPr eaLnBrk="1" hangingPunct="1">
              <a:lnSpc>
                <a:spcPct val="80000"/>
              </a:lnSpc>
              <a:buFontTx/>
              <a:buNone/>
            </a:pPr>
            <a:r>
              <a:rPr lang="en-US" sz="2000" smtClean="0"/>
              <a:t>(* creates coroutine that executes parameterless procedure P in workspace of size n whose origin has address a, and assign new the address of the coroutine *)</a:t>
            </a:r>
          </a:p>
          <a:p>
            <a:pPr eaLnBrk="1" hangingPunct="1">
              <a:lnSpc>
                <a:spcPct val="80000"/>
              </a:lnSpc>
              <a:buFontTx/>
              <a:buNone/>
            </a:pPr>
            <a:endParaRPr lang="en-US" sz="2000" smtClean="0"/>
          </a:p>
          <a:p>
            <a:pPr eaLnBrk="1" hangingPunct="1">
              <a:lnSpc>
                <a:spcPct val="80000"/>
              </a:lnSpc>
              <a:buFontTx/>
              <a:buNone/>
            </a:pPr>
            <a:r>
              <a:rPr lang="en-US" sz="2000" smtClean="0">
                <a:solidFill>
                  <a:srgbClr val="0066FF"/>
                </a:solidFill>
              </a:rPr>
              <a:t>PROCEDURE TRANSFER(VAR source, destination: ADDRESS)</a:t>
            </a:r>
          </a:p>
          <a:p>
            <a:pPr eaLnBrk="1" hangingPunct="1">
              <a:lnSpc>
                <a:spcPct val="80000"/>
              </a:lnSpc>
              <a:buFontTx/>
              <a:buNone/>
            </a:pPr>
            <a:r>
              <a:rPr lang="en-US" sz="2000" smtClean="0"/>
              <a:t>(* source is suspended—in order to be resumed later on with the statement following the transfer—and the destination is resumed at the current point of its suspension *)</a:t>
            </a:r>
          </a:p>
          <a:p>
            <a:pPr eaLnBrk="1" hangingPunct="1">
              <a:lnSpc>
                <a:spcPct val="80000"/>
              </a:lnSpc>
              <a:buFontTx/>
              <a:buNone/>
            </a:pPr>
            <a:endParaRPr lang="en-US" sz="2000" smtClean="0"/>
          </a:p>
          <a:p>
            <a:pPr eaLnBrk="1" hangingPunct="1">
              <a:lnSpc>
                <a:spcPct val="80000"/>
              </a:lnSpc>
              <a:buFontTx/>
              <a:buNone/>
            </a:pPr>
            <a:r>
              <a:rPr lang="en-US" sz="2000" smtClean="0">
                <a:solidFill>
                  <a:srgbClr val="0066FF"/>
                </a:solidFill>
              </a:rPr>
              <a:t>PROCEDURE ALLOCATE(VAR a: ADDRESS; size: INTEGER)</a:t>
            </a:r>
          </a:p>
          <a:p>
            <a:pPr eaLnBrk="1" hangingPunct="1">
              <a:lnSpc>
                <a:spcPct val="80000"/>
              </a:lnSpc>
              <a:buFontTx/>
              <a:buNone/>
            </a:pPr>
            <a:r>
              <a:rPr lang="en-US" sz="2000" smtClean="0"/>
              <a:t>(* allocates size units of memory and assigns address to a *)</a:t>
            </a:r>
          </a:p>
        </p:txBody>
      </p:sp>
      <p:sp>
        <p:nvSpPr>
          <p:cNvPr id="79874" name="Slide Number Placeholder 5"/>
          <p:cNvSpPr>
            <a:spLocks noGrp="1"/>
          </p:cNvSpPr>
          <p:nvPr>
            <p:ph type="sldNum" sz="quarter" idx="12"/>
          </p:nvPr>
        </p:nvSpPr>
        <p:spPr>
          <a:noFill/>
        </p:spPr>
        <p:txBody>
          <a:bodyPr/>
          <a:lstStyle/>
          <a:p>
            <a:fld id="{0A53967E-834D-4362-A189-6348289C2832}" type="slidenum">
              <a:rPr lang="en-US" smtClean="0">
                <a:latin typeface="Arial" pitchFamily="34" charset="0"/>
              </a:rPr>
              <a:pPr/>
              <a:t>96</a:t>
            </a:fld>
            <a:endParaRPr lang="en-US" smtClean="0">
              <a:latin typeface="Arial"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3"/>
          <p:cNvSpPr>
            <a:spLocks noGrp="1" noChangeArrowheads="1"/>
          </p:cNvSpPr>
          <p:nvPr>
            <p:ph idx="1"/>
          </p:nvPr>
        </p:nvSpPr>
        <p:spPr>
          <a:xfrm>
            <a:off x="381000" y="990600"/>
            <a:ext cx="8382000" cy="5867400"/>
          </a:xfrm>
        </p:spPr>
        <p:txBody>
          <a:bodyPr/>
          <a:lstStyle/>
          <a:p>
            <a:pPr eaLnBrk="1" hangingPunct="1">
              <a:buFontTx/>
              <a:buNone/>
            </a:pPr>
            <a:r>
              <a:rPr lang="en-US" sz="2000" smtClean="0">
                <a:solidFill>
                  <a:srgbClr val="0066FF"/>
                </a:solidFill>
              </a:rPr>
              <a:t>DEFINITION MODULE PROCESSES</a:t>
            </a:r>
          </a:p>
          <a:p>
            <a:pPr lvl="1" eaLnBrk="1" hangingPunct="1">
              <a:buFontTx/>
              <a:buNone/>
            </a:pPr>
            <a:r>
              <a:rPr lang="en-US" sz="2000" smtClean="0">
                <a:solidFill>
                  <a:srgbClr val="0066FF"/>
                </a:solidFill>
              </a:rPr>
              <a:t>TYPE SIGNAL;</a:t>
            </a:r>
          </a:p>
          <a:p>
            <a:pPr lvl="1" eaLnBrk="1" hangingPunct="1">
              <a:buFontTx/>
              <a:buNone/>
            </a:pPr>
            <a:r>
              <a:rPr lang="en-US" sz="2000" smtClean="0">
                <a:solidFill>
                  <a:srgbClr val="0066FF"/>
                </a:solidFill>
              </a:rPr>
              <a:t>PROCEDURE StartProcess(P: PROC; n:INTEGER);</a:t>
            </a:r>
          </a:p>
          <a:p>
            <a:pPr lvl="1" eaLnBrk="1" hangingPunct="1">
              <a:buFontTx/>
              <a:buNone/>
            </a:pPr>
            <a:r>
              <a:rPr lang="en-US" sz="1800" smtClean="0"/>
              <a:t>(* start a concurrent process with parameterless procedure  P and workspace of size n*)</a:t>
            </a:r>
          </a:p>
          <a:p>
            <a:pPr lvl="1" eaLnBrk="1" hangingPunct="1">
              <a:buFontTx/>
              <a:buNone/>
            </a:pPr>
            <a:r>
              <a:rPr lang="en-US" sz="2000" smtClean="0">
                <a:solidFill>
                  <a:srgbClr val="0066FF"/>
                </a:solidFill>
              </a:rPr>
              <a:t>PROCEDURE SEND(VAR s: SIGNAL);</a:t>
            </a:r>
          </a:p>
          <a:p>
            <a:pPr lvl="1" eaLnBrk="1" hangingPunct="1">
              <a:buFontTx/>
              <a:buNone/>
            </a:pPr>
            <a:r>
              <a:rPr lang="en-US" sz="1800" smtClean="0"/>
              <a:t>(* one process waiting for s is resumed *)</a:t>
            </a:r>
          </a:p>
          <a:p>
            <a:pPr lvl="1" eaLnBrk="1" hangingPunct="1">
              <a:buFontTx/>
              <a:buNone/>
            </a:pPr>
            <a:r>
              <a:rPr lang="en-US" sz="2000" smtClean="0">
                <a:solidFill>
                  <a:srgbClr val="0066FF"/>
                </a:solidFill>
              </a:rPr>
              <a:t>PROCEDURE WAIT(VAR s: SIGNAL);</a:t>
            </a:r>
          </a:p>
          <a:p>
            <a:pPr lvl="1" eaLnBrk="1" hangingPunct="1">
              <a:buFontTx/>
              <a:buNone/>
            </a:pPr>
            <a:r>
              <a:rPr lang="en-US" sz="1800" smtClean="0"/>
              <a:t>(* wait for some other process to send s *)</a:t>
            </a:r>
          </a:p>
          <a:p>
            <a:pPr lvl="1" eaLnBrk="1" hangingPunct="1">
              <a:buFontTx/>
              <a:buNone/>
            </a:pPr>
            <a:r>
              <a:rPr lang="en-US" sz="2000" smtClean="0">
                <a:solidFill>
                  <a:srgbClr val="0066FF"/>
                </a:solidFill>
              </a:rPr>
              <a:t>PROCEDURE Awaited(s: SIGNAL):BOOLEAN;</a:t>
            </a:r>
          </a:p>
          <a:p>
            <a:pPr lvl="1" eaLnBrk="1" hangingPunct="1">
              <a:buFontTx/>
              <a:buNone/>
            </a:pPr>
            <a:r>
              <a:rPr lang="en-US" sz="1800" smtClean="0"/>
              <a:t>(* Awaited(s) = “at least one process waiting for s *)</a:t>
            </a:r>
          </a:p>
          <a:p>
            <a:pPr lvl="1" eaLnBrk="1" hangingPunct="1">
              <a:buFontTx/>
              <a:buNone/>
            </a:pPr>
            <a:r>
              <a:rPr lang="en-US" sz="2000" smtClean="0">
                <a:solidFill>
                  <a:srgbClr val="0066FF"/>
                </a:solidFill>
              </a:rPr>
              <a:t>PROCEDURE Init(VAR s: SIGNAL);</a:t>
            </a:r>
          </a:p>
          <a:p>
            <a:pPr lvl="1" eaLnBrk="1" hangingPunct="1">
              <a:buFontTx/>
              <a:buNone/>
            </a:pPr>
            <a:r>
              <a:rPr lang="en-US" sz="1800" smtClean="0"/>
              <a:t>(* compulsary initialization *)</a:t>
            </a:r>
          </a:p>
          <a:p>
            <a:pPr eaLnBrk="1" hangingPunct="1">
              <a:buFontTx/>
              <a:buNone/>
            </a:pPr>
            <a:r>
              <a:rPr lang="en-US" sz="2000" smtClean="0">
                <a:solidFill>
                  <a:srgbClr val="0066FF"/>
                </a:solidFill>
              </a:rPr>
              <a:t>END Processes</a:t>
            </a:r>
          </a:p>
          <a:p>
            <a:pPr eaLnBrk="1" hangingPunct="1">
              <a:buFontTx/>
              <a:buNone/>
            </a:pPr>
            <a:endParaRPr lang="en-US" sz="2000" smtClean="0"/>
          </a:p>
        </p:txBody>
      </p:sp>
      <p:sp>
        <p:nvSpPr>
          <p:cNvPr id="80898" name="Slide Number Placeholder 5"/>
          <p:cNvSpPr>
            <a:spLocks noGrp="1"/>
          </p:cNvSpPr>
          <p:nvPr>
            <p:ph type="sldNum" sz="quarter" idx="12"/>
          </p:nvPr>
        </p:nvSpPr>
        <p:spPr>
          <a:noFill/>
        </p:spPr>
        <p:txBody>
          <a:bodyPr/>
          <a:lstStyle/>
          <a:p>
            <a:fld id="{F664FC11-C3FC-4712-AFCF-39A709283F69}" type="slidenum">
              <a:rPr lang="en-US" smtClean="0">
                <a:latin typeface="Arial" pitchFamily="34" charset="0"/>
              </a:rPr>
              <a:pPr/>
              <a:t>97</a:t>
            </a:fld>
            <a:endParaRPr lang="en-US" smtClean="0">
              <a:latin typeface="Arial" pitchFamily="34" charset="0"/>
            </a:endParaRPr>
          </a:p>
        </p:txBody>
      </p:sp>
      <p:sp>
        <p:nvSpPr>
          <p:cNvPr id="80899" name="Rectangle 2"/>
          <p:cNvSpPr>
            <a:spLocks noGrp="1" noChangeArrowheads="1"/>
          </p:cNvSpPr>
          <p:nvPr>
            <p:ph type="title"/>
          </p:nvPr>
        </p:nvSpPr>
        <p:spPr>
          <a:xfrm>
            <a:off x="457200" y="274638"/>
            <a:ext cx="8229600" cy="792162"/>
          </a:xfrm>
        </p:spPr>
        <p:txBody>
          <a:bodyPr/>
          <a:lstStyle/>
          <a:p>
            <a:pPr eaLnBrk="1" hangingPunct="1"/>
            <a:r>
              <a:rPr lang="en-US" sz="2800" smtClean="0"/>
              <a:t>Implementing “quasi-concurrency”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idx="1"/>
          </p:nvPr>
        </p:nvSpPr>
        <p:spPr>
          <a:xfrm>
            <a:off x="381000" y="990600"/>
            <a:ext cx="8382000" cy="5867400"/>
          </a:xfrm>
        </p:spPr>
        <p:txBody>
          <a:bodyPr/>
          <a:lstStyle/>
          <a:p>
            <a:pPr eaLnBrk="1" hangingPunct="1">
              <a:buFontTx/>
              <a:buNone/>
            </a:pPr>
            <a:r>
              <a:rPr lang="en-US" sz="2000" smtClean="0">
                <a:solidFill>
                  <a:srgbClr val="0066FF"/>
                </a:solidFill>
              </a:rPr>
              <a:t>DEFINITION MODULE PROCESSES</a:t>
            </a:r>
          </a:p>
          <a:p>
            <a:pPr lvl="1" eaLnBrk="1" hangingPunct="1">
              <a:buFontTx/>
              <a:buNone/>
            </a:pPr>
            <a:r>
              <a:rPr lang="en-US" sz="2000" smtClean="0">
                <a:solidFill>
                  <a:srgbClr val="0066FF"/>
                </a:solidFill>
              </a:rPr>
              <a:t>TYPE SIGNAL;</a:t>
            </a:r>
          </a:p>
          <a:p>
            <a:pPr lvl="1" eaLnBrk="1" hangingPunct="1">
              <a:buFontTx/>
              <a:buNone/>
            </a:pPr>
            <a:r>
              <a:rPr lang="en-US" sz="2000" smtClean="0">
                <a:solidFill>
                  <a:srgbClr val="0066FF"/>
                </a:solidFill>
              </a:rPr>
              <a:t>PROCEDURE StartProcess(P: PROC; n:INTEGER);</a:t>
            </a:r>
          </a:p>
          <a:p>
            <a:pPr lvl="1" eaLnBrk="1" hangingPunct="1">
              <a:buFontTx/>
              <a:buNone/>
            </a:pPr>
            <a:r>
              <a:rPr lang="en-US" sz="1800" smtClean="0"/>
              <a:t>(* start a concurrent process with parameterless procedure  P and workspace of size n*)</a:t>
            </a:r>
          </a:p>
          <a:p>
            <a:pPr lvl="1" eaLnBrk="1" hangingPunct="1">
              <a:buFontTx/>
              <a:buNone/>
            </a:pPr>
            <a:r>
              <a:rPr lang="en-US" sz="2000" smtClean="0">
                <a:solidFill>
                  <a:srgbClr val="0066FF"/>
                </a:solidFill>
              </a:rPr>
              <a:t>PROCEDURE SEND(VAR s: SIGNAL);</a:t>
            </a:r>
          </a:p>
          <a:p>
            <a:pPr lvl="1" eaLnBrk="1" hangingPunct="1">
              <a:buFontTx/>
              <a:buNone/>
            </a:pPr>
            <a:r>
              <a:rPr lang="en-US" sz="1800" smtClean="0"/>
              <a:t>(* one process waiting for s is resumed *)</a:t>
            </a:r>
          </a:p>
          <a:p>
            <a:pPr lvl="1" eaLnBrk="1" hangingPunct="1">
              <a:buFontTx/>
              <a:buNone/>
            </a:pPr>
            <a:r>
              <a:rPr lang="en-US" sz="2000" smtClean="0">
                <a:solidFill>
                  <a:srgbClr val="0066FF"/>
                </a:solidFill>
              </a:rPr>
              <a:t>PROCEDURE WAIT(VAR s: SIGNAL);</a:t>
            </a:r>
          </a:p>
          <a:p>
            <a:pPr lvl="1" eaLnBrk="1" hangingPunct="1">
              <a:buFontTx/>
              <a:buNone/>
            </a:pPr>
            <a:r>
              <a:rPr lang="en-US" sz="1800" smtClean="0"/>
              <a:t>(* wait for some other process to send s *)</a:t>
            </a:r>
          </a:p>
          <a:p>
            <a:pPr lvl="1" eaLnBrk="1" hangingPunct="1">
              <a:buFontTx/>
              <a:buNone/>
            </a:pPr>
            <a:r>
              <a:rPr lang="en-US" sz="2000" smtClean="0">
                <a:solidFill>
                  <a:srgbClr val="0066FF"/>
                </a:solidFill>
              </a:rPr>
              <a:t>PROCEDURE Awaited(s: SIGNAL):BOOLEAN;</a:t>
            </a:r>
          </a:p>
          <a:p>
            <a:pPr lvl="1" eaLnBrk="1" hangingPunct="1">
              <a:buFontTx/>
              <a:buNone/>
            </a:pPr>
            <a:r>
              <a:rPr lang="en-US" sz="1800" smtClean="0"/>
              <a:t>(* Awaited(s) = “at least one process waiting for s *)</a:t>
            </a:r>
          </a:p>
          <a:p>
            <a:pPr lvl="1" eaLnBrk="1" hangingPunct="1">
              <a:buFontTx/>
              <a:buNone/>
            </a:pPr>
            <a:r>
              <a:rPr lang="en-US" sz="2000" smtClean="0">
                <a:solidFill>
                  <a:srgbClr val="0066FF"/>
                </a:solidFill>
              </a:rPr>
              <a:t>PROCEDURE Init(VAR s: SIGNAL);</a:t>
            </a:r>
          </a:p>
          <a:p>
            <a:pPr lvl="1" eaLnBrk="1" hangingPunct="1">
              <a:buFontTx/>
              <a:buNone/>
            </a:pPr>
            <a:r>
              <a:rPr lang="en-US" sz="1800" smtClean="0"/>
              <a:t>(* compulsary initialization *)</a:t>
            </a:r>
          </a:p>
          <a:p>
            <a:pPr eaLnBrk="1" hangingPunct="1">
              <a:buFontTx/>
              <a:buNone/>
            </a:pPr>
            <a:r>
              <a:rPr lang="en-US" sz="2000" smtClean="0">
                <a:solidFill>
                  <a:srgbClr val="0066FF"/>
                </a:solidFill>
              </a:rPr>
              <a:t>END Processes</a:t>
            </a:r>
          </a:p>
          <a:p>
            <a:pPr eaLnBrk="1" hangingPunct="1">
              <a:buFontTx/>
              <a:buNone/>
            </a:pPr>
            <a:endParaRPr lang="en-US" sz="2000" smtClean="0"/>
          </a:p>
        </p:txBody>
      </p:sp>
      <p:sp>
        <p:nvSpPr>
          <p:cNvPr id="81922" name="Slide Number Placeholder 5"/>
          <p:cNvSpPr>
            <a:spLocks noGrp="1"/>
          </p:cNvSpPr>
          <p:nvPr>
            <p:ph type="sldNum" sz="quarter" idx="12"/>
          </p:nvPr>
        </p:nvSpPr>
        <p:spPr>
          <a:noFill/>
        </p:spPr>
        <p:txBody>
          <a:bodyPr/>
          <a:lstStyle/>
          <a:p>
            <a:fld id="{D105B8E9-5A2E-4DCD-BDFD-6FED3E37BCFA}" type="slidenum">
              <a:rPr lang="en-US" smtClean="0">
                <a:latin typeface="Arial" pitchFamily="34" charset="0"/>
              </a:rPr>
              <a:pPr/>
              <a:t>98</a:t>
            </a:fld>
            <a:endParaRPr lang="en-US" smtClean="0">
              <a:latin typeface="Arial" pitchFamily="34" charset="0"/>
            </a:endParaRPr>
          </a:p>
        </p:txBody>
      </p:sp>
      <p:sp>
        <p:nvSpPr>
          <p:cNvPr id="81923" name="Rectangle 2"/>
          <p:cNvSpPr>
            <a:spLocks noGrp="1" noChangeArrowheads="1"/>
          </p:cNvSpPr>
          <p:nvPr>
            <p:ph type="title"/>
          </p:nvPr>
        </p:nvSpPr>
        <p:spPr>
          <a:xfrm>
            <a:off x="457200" y="274638"/>
            <a:ext cx="8229600" cy="792162"/>
          </a:xfrm>
        </p:spPr>
        <p:txBody>
          <a:bodyPr/>
          <a:lstStyle/>
          <a:p>
            <a:pPr eaLnBrk="1" hangingPunct="1"/>
            <a:r>
              <a:rPr lang="en-US" sz="2800" smtClean="0"/>
              <a:t>Implementing “quasi-concurrency”</a:t>
            </a:r>
          </a:p>
        </p:txBody>
      </p:sp>
      <p:sp>
        <p:nvSpPr>
          <p:cNvPr id="81925" name="AutoShape 4"/>
          <p:cNvSpPr>
            <a:spLocks noChangeArrowheads="1"/>
          </p:cNvSpPr>
          <p:nvPr/>
        </p:nvSpPr>
        <p:spPr bwMode="auto">
          <a:xfrm>
            <a:off x="5257800" y="152400"/>
            <a:ext cx="3886200" cy="1524000"/>
          </a:xfrm>
          <a:prstGeom prst="wedgeRoundRectCallout">
            <a:avLst>
              <a:gd name="adj1" fmla="val -112338"/>
              <a:gd name="adj2" fmla="val 46875"/>
              <a:gd name="adj3" fmla="val 16667"/>
            </a:avLst>
          </a:prstGeom>
          <a:solidFill>
            <a:schemeClr val="accent1"/>
          </a:solidFill>
          <a:ln w="9525">
            <a:solidFill>
              <a:schemeClr val="tx1"/>
            </a:solidFill>
            <a:miter lim="800000"/>
            <a:headEnd/>
            <a:tailEnd/>
          </a:ln>
        </p:spPr>
        <p:txBody>
          <a:bodyPr/>
          <a:lstStyle/>
          <a:p>
            <a:r>
              <a:rPr lang="en-US" sz="2800"/>
              <a:t>Module is a manager for SIGNAL type </a:t>
            </a:r>
          </a:p>
        </p:txBody>
      </p:sp>
      <p:sp>
        <p:nvSpPr>
          <p:cNvPr id="81926" name="AutoShape 5"/>
          <p:cNvSpPr>
            <a:spLocks noChangeArrowheads="1"/>
          </p:cNvSpPr>
          <p:nvPr/>
        </p:nvSpPr>
        <p:spPr bwMode="auto">
          <a:xfrm>
            <a:off x="5867400" y="2362200"/>
            <a:ext cx="3276600" cy="1219200"/>
          </a:xfrm>
          <a:prstGeom prst="wedgeRoundRectCallout">
            <a:avLst>
              <a:gd name="adj1" fmla="val -63032"/>
              <a:gd name="adj2" fmla="val 26824"/>
              <a:gd name="adj3" fmla="val 16667"/>
            </a:avLst>
          </a:prstGeom>
          <a:solidFill>
            <a:schemeClr val="accent1"/>
          </a:solidFill>
          <a:ln w="9525">
            <a:solidFill>
              <a:schemeClr val="tx1"/>
            </a:solidFill>
            <a:miter lim="800000"/>
            <a:headEnd/>
            <a:tailEnd/>
          </a:ln>
        </p:spPr>
        <p:txBody>
          <a:bodyPr/>
          <a:lstStyle/>
          <a:p>
            <a:r>
              <a:rPr lang="en-US" sz="2800"/>
              <a:t>s is passed by reference</a:t>
            </a:r>
          </a:p>
        </p:txBody>
      </p:sp>
      <p:sp>
        <p:nvSpPr>
          <p:cNvPr id="81927" name="AutoShape 6"/>
          <p:cNvSpPr>
            <a:spLocks noChangeArrowheads="1"/>
          </p:cNvSpPr>
          <p:nvPr/>
        </p:nvSpPr>
        <p:spPr bwMode="auto">
          <a:xfrm>
            <a:off x="6477000" y="3657600"/>
            <a:ext cx="2667000" cy="1371600"/>
          </a:xfrm>
          <a:prstGeom prst="wedgeRoundRectCallout">
            <a:avLst>
              <a:gd name="adj1" fmla="val -109287"/>
              <a:gd name="adj2" fmla="val 32176"/>
              <a:gd name="adj3" fmla="val 16667"/>
            </a:avLst>
          </a:prstGeom>
          <a:solidFill>
            <a:schemeClr val="accent1"/>
          </a:solidFill>
          <a:ln w="9525">
            <a:solidFill>
              <a:schemeClr val="tx1"/>
            </a:solidFill>
            <a:miter lim="800000"/>
            <a:headEnd/>
            <a:tailEnd/>
          </a:ln>
        </p:spPr>
        <p:txBody>
          <a:bodyPr/>
          <a:lstStyle/>
          <a:p>
            <a:r>
              <a:rPr lang="en-US" sz="2800"/>
              <a:t>s is passed by value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3"/>
          <p:cNvSpPr>
            <a:spLocks noGrp="1" noChangeArrowheads="1"/>
          </p:cNvSpPr>
          <p:nvPr>
            <p:ph idx="1"/>
          </p:nvPr>
        </p:nvSpPr>
        <p:spPr>
          <a:xfrm>
            <a:off x="457200" y="1600200"/>
            <a:ext cx="8229600" cy="5257800"/>
          </a:xfrm>
        </p:spPr>
        <p:txBody>
          <a:bodyPr/>
          <a:lstStyle/>
          <a:p>
            <a:pPr eaLnBrk="1" hangingPunct="1">
              <a:lnSpc>
                <a:spcPct val="80000"/>
              </a:lnSpc>
              <a:buFontTx/>
              <a:buNone/>
            </a:pPr>
            <a:r>
              <a:rPr lang="en-US" sz="2400" smtClean="0">
                <a:solidFill>
                  <a:srgbClr val="0066FF"/>
                </a:solidFill>
              </a:rPr>
              <a:t>MODULE Buffer[1] </a:t>
            </a:r>
          </a:p>
          <a:p>
            <a:pPr eaLnBrk="1" hangingPunct="1">
              <a:lnSpc>
                <a:spcPct val="80000"/>
              </a:lnSpc>
              <a:buFontTx/>
              <a:buNone/>
            </a:pPr>
            <a:r>
              <a:rPr lang="en-US" sz="2400" smtClean="0">
                <a:solidFill>
                  <a:srgbClr val="0066FF"/>
                </a:solidFill>
              </a:rPr>
              <a:t>EXPORT deposit, fetch;</a:t>
            </a:r>
          </a:p>
          <a:p>
            <a:pPr eaLnBrk="1" hangingPunct="1">
              <a:lnSpc>
                <a:spcPct val="80000"/>
              </a:lnSpc>
              <a:buFontTx/>
              <a:buNone/>
            </a:pPr>
            <a:r>
              <a:rPr lang="en-US" sz="2400" smtClean="0">
                <a:solidFill>
                  <a:srgbClr val="0066FF"/>
                </a:solidFill>
              </a:rPr>
              <a:t>IMPORT SIGNAL,SEND,WAIT,Init,ElementType;</a:t>
            </a:r>
          </a:p>
          <a:p>
            <a:pPr eaLnBrk="1" hangingPunct="1">
              <a:lnSpc>
                <a:spcPct val="80000"/>
              </a:lnSpc>
              <a:buFontTx/>
              <a:buNone/>
            </a:pPr>
            <a:r>
              <a:rPr lang="en-US" sz="2400" smtClean="0">
                <a:solidFill>
                  <a:srgbClr val="0066FF"/>
                </a:solidFill>
              </a:rPr>
              <a:t>CONST N = 128; </a:t>
            </a:r>
            <a:r>
              <a:rPr lang="en-US" sz="2400" smtClean="0"/>
              <a:t>(* buffer size*)</a:t>
            </a:r>
          </a:p>
          <a:p>
            <a:pPr eaLnBrk="1" hangingPunct="1">
              <a:lnSpc>
                <a:spcPct val="80000"/>
              </a:lnSpc>
              <a:buFontTx/>
              <a:buNone/>
            </a:pPr>
            <a:r>
              <a:rPr lang="en-US" sz="2400" smtClean="0">
                <a:solidFill>
                  <a:srgbClr val="0066FF"/>
                </a:solidFill>
              </a:rPr>
              <a:t>VAR n: [0..N]; </a:t>
            </a:r>
            <a:r>
              <a:rPr lang="en-US" sz="2400" smtClean="0"/>
              <a:t>(*number of deposited elements*)</a:t>
            </a:r>
          </a:p>
          <a:p>
            <a:pPr eaLnBrk="1" hangingPunct="1">
              <a:lnSpc>
                <a:spcPct val="80000"/>
              </a:lnSpc>
              <a:buFontTx/>
              <a:buNone/>
            </a:pPr>
            <a:r>
              <a:rPr lang="en-US" sz="2400" smtClean="0">
                <a:solidFill>
                  <a:srgbClr val="0066FF"/>
                </a:solidFill>
              </a:rPr>
              <a:t>  nonfull: SIGNAL; </a:t>
            </a:r>
            <a:r>
              <a:rPr lang="en-US" sz="2400" smtClean="0"/>
              <a:t>(* n &lt; N *)</a:t>
            </a:r>
          </a:p>
          <a:p>
            <a:pPr eaLnBrk="1" hangingPunct="1">
              <a:lnSpc>
                <a:spcPct val="80000"/>
              </a:lnSpc>
              <a:buFontTx/>
              <a:buNone/>
            </a:pPr>
            <a:r>
              <a:rPr lang="en-US" sz="2400" smtClean="0">
                <a:solidFill>
                  <a:srgbClr val="0066FF"/>
                </a:solidFill>
              </a:rPr>
              <a:t>  nonempty: SIGNAL;  </a:t>
            </a:r>
            <a:r>
              <a:rPr lang="en-US" sz="2400" smtClean="0"/>
              <a:t>(* n &gt; 0 *)</a:t>
            </a:r>
          </a:p>
          <a:p>
            <a:pPr eaLnBrk="1" hangingPunct="1">
              <a:lnSpc>
                <a:spcPct val="80000"/>
              </a:lnSpc>
              <a:buFontTx/>
              <a:buNone/>
            </a:pPr>
            <a:r>
              <a:rPr lang="en-US" sz="2400" smtClean="0">
                <a:solidFill>
                  <a:srgbClr val="0066FF"/>
                </a:solidFill>
              </a:rPr>
              <a:t>  in, out: [0..N-1] OF ElementType;</a:t>
            </a:r>
          </a:p>
          <a:p>
            <a:pPr eaLnBrk="1" hangingPunct="1">
              <a:lnSpc>
                <a:spcPct val="80000"/>
              </a:lnSpc>
              <a:buFontTx/>
              <a:buNone/>
            </a:pPr>
            <a:r>
              <a:rPr lang="en-US" sz="2400" smtClean="0">
                <a:solidFill>
                  <a:srgbClr val="0066FF"/>
                </a:solidFill>
              </a:rPr>
              <a:t>PROCEDURE deposit….</a:t>
            </a:r>
          </a:p>
          <a:p>
            <a:pPr eaLnBrk="1" hangingPunct="1">
              <a:lnSpc>
                <a:spcPct val="80000"/>
              </a:lnSpc>
              <a:buFontTx/>
              <a:buNone/>
            </a:pPr>
            <a:r>
              <a:rPr lang="en-US" sz="2400" smtClean="0">
                <a:solidFill>
                  <a:srgbClr val="0066FF"/>
                </a:solidFill>
              </a:rPr>
              <a:t>PROCEDURE fetch …..</a:t>
            </a:r>
          </a:p>
          <a:p>
            <a:pPr eaLnBrk="1" hangingPunct="1">
              <a:lnSpc>
                <a:spcPct val="80000"/>
              </a:lnSpc>
              <a:buFontTx/>
              <a:buNone/>
            </a:pPr>
            <a:r>
              <a:rPr lang="en-US" sz="2400" smtClean="0">
                <a:solidFill>
                  <a:srgbClr val="0066FF"/>
                </a:solidFill>
              </a:rPr>
              <a:t>BEGIN n:=0; in := 0; out :=0; Init(nonfull); Init(nonemtpy)</a:t>
            </a:r>
          </a:p>
          <a:p>
            <a:pPr eaLnBrk="1" hangingPunct="1">
              <a:lnSpc>
                <a:spcPct val="80000"/>
              </a:lnSpc>
              <a:buFontTx/>
              <a:buNone/>
            </a:pPr>
            <a:r>
              <a:rPr lang="en-US" sz="2400" smtClean="0">
                <a:solidFill>
                  <a:srgbClr val="0066FF"/>
                </a:solidFill>
              </a:rPr>
              <a:t>END Buffer</a:t>
            </a:r>
          </a:p>
          <a:p>
            <a:pPr eaLnBrk="1" hangingPunct="1">
              <a:lnSpc>
                <a:spcPct val="80000"/>
              </a:lnSpc>
              <a:buFontTx/>
              <a:buNone/>
            </a:pPr>
            <a:r>
              <a:rPr lang="en-US" sz="1800" smtClean="0"/>
              <a:t>  </a:t>
            </a:r>
          </a:p>
          <a:p>
            <a:pPr eaLnBrk="1" hangingPunct="1">
              <a:lnSpc>
                <a:spcPct val="80000"/>
              </a:lnSpc>
              <a:buFontTx/>
              <a:buNone/>
            </a:pPr>
            <a:endParaRPr lang="en-US" sz="1800" smtClean="0"/>
          </a:p>
        </p:txBody>
      </p:sp>
      <p:sp>
        <p:nvSpPr>
          <p:cNvPr id="82946" name="Slide Number Placeholder 5"/>
          <p:cNvSpPr>
            <a:spLocks noGrp="1"/>
          </p:cNvSpPr>
          <p:nvPr>
            <p:ph type="sldNum" sz="quarter" idx="12"/>
          </p:nvPr>
        </p:nvSpPr>
        <p:spPr>
          <a:noFill/>
        </p:spPr>
        <p:txBody>
          <a:bodyPr/>
          <a:lstStyle/>
          <a:p>
            <a:fld id="{73E5C271-0A7D-46FE-95EF-32EA848ACDD5}" type="slidenum">
              <a:rPr lang="en-US" smtClean="0">
                <a:latin typeface="Arial" pitchFamily="34" charset="0"/>
              </a:rPr>
              <a:pPr/>
              <a:t>99</a:t>
            </a:fld>
            <a:endParaRPr lang="en-US" smtClean="0">
              <a:latin typeface="Arial" pitchFamily="34" charset="0"/>
            </a:endParaRPr>
          </a:p>
        </p:txBody>
      </p:sp>
      <p:sp>
        <p:nvSpPr>
          <p:cNvPr id="82947" name="Rectangle 2"/>
          <p:cNvSpPr>
            <a:spLocks noGrp="1" noChangeArrowheads="1"/>
          </p:cNvSpPr>
          <p:nvPr>
            <p:ph type="title"/>
          </p:nvPr>
        </p:nvSpPr>
        <p:spPr/>
        <p:txBody>
          <a:bodyPr/>
          <a:lstStyle/>
          <a:p>
            <a:pPr eaLnBrk="1" hangingPunct="1"/>
            <a:r>
              <a:rPr lang="en-US" smtClean="0"/>
              <a:t>Bounded Buffer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18269</TotalTime>
  <Words>8005</Words>
  <Application>Microsoft Office PowerPoint</Application>
  <PresentationFormat>On-screen Show (4:3)</PresentationFormat>
  <Paragraphs>1457</Paragraphs>
  <Slides>122</Slides>
  <Notes>5</Notes>
  <HiddenSlides>0</HiddenSlides>
  <MMClips>0</MMClips>
  <ScaleCrop>false</ScaleCrop>
  <HeadingPairs>
    <vt:vector size="4" baseType="variant">
      <vt:variant>
        <vt:lpstr>Theme</vt:lpstr>
      </vt:variant>
      <vt:variant>
        <vt:i4>1</vt:i4>
      </vt:variant>
      <vt:variant>
        <vt:lpstr>Slide Titles</vt:lpstr>
      </vt:variant>
      <vt:variant>
        <vt:i4>122</vt:i4>
      </vt:variant>
    </vt:vector>
  </HeadingPairs>
  <TitlesOfParts>
    <vt:vector size="123" baseType="lpstr">
      <vt:lpstr>Concourse</vt:lpstr>
      <vt:lpstr>COP5556  Programming Language Principles   </vt:lpstr>
      <vt:lpstr>Reference</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 on MIPS</vt:lpstr>
      <vt:lpstr>PowerPoint Presentation</vt:lpstr>
      <vt:lpstr>PowerPoint Presentation</vt:lpstr>
      <vt:lpstr>Additional examples</vt:lpstr>
      <vt:lpstr>PowerPoint Presentation</vt:lpstr>
      <vt:lpstr>Example:  Java and JVM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Instantiating objects</vt:lpstr>
      <vt:lpstr>PowerPoint Presentation</vt:lpstr>
      <vt:lpstr>PowerPoint Presentation</vt:lpstr>
      <vt:lpstr>PowerPoint Presentation</vt:lpstr>
      <vt:lpstr>Parameter passing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Purpose Parameters</vt:lpstr>
      <vt:lpstr>PowerPoint Presentation</vt:lpstr>
      <vt:lpstr>PowerPoint Presentation</vt:lpstr>
      <vt:lpstr>PowerPoint Presentation</vt:lpstr>
      <vt:lpstr>Function returns</vt:lpstr>
      <vt:lpstr>Generic subroutines and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vt:lpstr>
      <vt:lpstr>PowerPoint Presentation</vt:lpstr>
      <vt:lpstr>PowerPoint Presentation</vt:lpstr>
      <vt:lpstr>PowerPoint Presentation</vt:lpstr>
      <vt:lpstr>On conditions in PL/1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Coroutines</vt:lpstr>
      <vt:lpstr>PowerPoint Presentation</vt:lpstr>
      <vt:lpstr>PowerPoint Presentation</vt:lpstr>
      <vt:lpstr>Implementing “quasi-concurrency”</vt:lpstr>
      <vt:lpstr>Implementing “quasi-concurrency”</vt:lpstr>
      <vt:lpstr>Bounded Buffer</vt:lpstr>
      <vt:lpstr>Bounded Buffer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30</dc:title>
  <dc:creator>CISE DEPT</dc:creator>
  <cp:lastModifiedBy>Beverly Sanders</cp:lastModifiedBy>
  <cp:revision>456</cp:revision>
  <dcterms:created xsi:type="dcterms:W3CDTF">2006-11-06T14:41:13Z</dcterms:created>
  <dcterms:modified xsi:type="dcterms:W3CDTF">2017-04-03T14:10:38Z</dcterms:modified>
</cp:coreProperties>
</file>