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6"/>
  </p:notesMasterIdLst>
  <p:handoutMasterIdLst>
    <p:handoutMasterId r:id="rId147"/>
  </p:handoutMasterIdLst>
  <p:sldIdLst>
    <p:sldId id="731" r:id="rId2"/>
    <p:sldId id="763" r:id="rId3"/>
    <p:sldId id="582" r:id="rId4"/>
    <p:sldId id="583" r:id="rId5"/>
    <p:sldId id="766" r:id="rId6"/>
    <p:sldId id="767" r:id="rId7"/>
    <p:sldId id="768" r:id="rId8"/>
    <p:sldId id="584" r:id="rId9"/>
    <p:sldId id="770" r:id="rId10"/>
    <p:sldId id="771" r:id="rId11"/>
    <p:sldId id="773" r:id="rId12"/>
    <p:sldId id="585" r:id="rId13"/>
    <p:sldId id="590" r:id="rId14"/>
    <p:sldId id="586" r:id="rId15"/>
    <p:sldId id="589" r:id="rId16"/>
    <p:sldId id="592" r:id="rId17"/>
    <p:sldId id="774" r:id="rId18"/>
    <p:sldId id="591" r:id="rId19"/>
    <p:sldId id="615" r:id="rId20"/>
    <p:sldId id="775" r:id="rId21"/>
    <p:sldId id="776" r:id="rId22"/>
    <p:sldId id="616" r:id="rId23"/>
    <p:sldId id="777" r:id="rId24"/>
    <p:sldId id="617" r:id="rId25"/>
    <p:sldId id="618" r:id="rId26"/>
    <p:sldId id="619" r:id="rId27"/>
    <p:sldId id="621" r:id="rId28"/>
    <p:sldId id="620" r:id="rId29"/>
    <p:sldId id="622" r:id="rId30"/>
    <p:sldId id="623" r:id="rId31"/>
    <p:sldId id="779" r:id="rId32"/>
    <p:sldId id="780" r:id="rId33"/>
    <p:sldId id="781" r:id="rId34"/>
    <p:sldId id="782" r:id="rId35"/>
    <p:sldId id="783" r:id="rId36"/>
    <p:sldId id="784" r:id="rId37"/>
    <p:sldId id="785" r:id="rId38"/>
    <p:sldId id="786" r:id="rId39"/>
    <p:sldId id="787" r:id="rId40"/>
    <p:sldId id="788" r:id="rId41"/>
    <p:sldId id="789" r:id="rId42"/>
    <p:sldId id="790" r:id="rId43"/>
    <p:sldId id="791" r:id="rId44"/>
    <p:sldId id="792" r:id="rId45"/>
    <p:sldId id="793" r:id="rId46"/>
    <p:sldId id="794" r:id="rId47"/>
    <p:sldId id="795" r:id="rId48"/>
    <p:sldId id="796" r:id="rId49"/>
    <p:sldId id="797" r:id="rId50"/>
    <p:sldId id="798" r:id="rId51"/>
    <p:sldId id="799" r:id="rId52"/>
    <p:sldId id="800" r:id="rId53"/>
    <p:sldId id="801" r:id="rId54"/>
    <p:sldId id="802" r:id="rId55"/>
    <p:sldId id="815" r:id="rId56"/>
    <p:sldId id="816" r:id="rId57"/>
    <p:sldId id="803" r:id="rId58"/>
    <p:sldId id="817" r:id="rId59"/>
    <p:sldId id="818" r:id="rId60"/>
    <p:sldId id="819" r:id="rId61"/>
    <p:sldId id="804" r:id="rId62"/>
    <p:sldId id="805" r:id="rId63"/>
    <p:sldId id="806" r:id="rId64"/>
    <p:sldId id="807" r:id="rId65"/>
    <p:sldId id="808" r:id="rId66"/>
    <p:sldId id="809" r:id="rId67"/>
    <p:sldId id="810" r:id="rId68"/>
    <p:sldId id="811" r:id="rId69"/>
    <p:sldId id="812" r:id="rId70"/>
    <p:sldId id="814" r:id="rId71"/>
    <p:sldId id="624" r:id="rId72"/>
    <p:sldId id="625" r:id="rId73"/>
    <p:sldId id="626" r:id="rId74"/>
    <p:sldId id="627" r:id="rId75"/>
    <p:sldId id="628" r:id="rId76"/>
    <p:sldId id="629" r:id="rId77"/>
    <p:sldId id="630" r:id="rId78"/>
    <p:sldId id="631" r:id="rId79"/>
    <p:sldId id="632" r:id="rId80"/>
    <p:sldId id="633" r:id="rId81"/>
    <p:sldId id="634" r:id="rId82"/>
    <p:sldId id="821" r:id="rId83"/>
    <p:sldId id="822" r:id="rId84"/>
    <p:sldId id="823" r:id="rId85"/>
    <p:sldId id="714" r:id="rId86"/>
    <p:sldId id="635" r:id="rId87"/>
    <p:sldId id="715" r:id="rId88"/>
    <p:sldId id="716" r:id="rId89"/>
    <p:sldId id="717" r:id="rId90"/>
    <p:sldId id="636" r:id="rId91"/>
    <p:sldId id="711" r:id="rId92"/>
    <p:sldId id="712" r:id="rId93"/>
    <p:sldId id="713" r:id="rId94"/>
    <p:sldId id="637" r:id="rId95"/>
    <p:sldId id="638" r:id="rId96"/>
    <p:sldId id="718" r:id="rId97"/>
    <p:sldId id="639" r:id="rId98"/>
    <p:sldId id="640" r:id="rId99"/>
    <p:sldId id="641" r:id="rId100"/>
    <p:sldId id="719" r:id="rId101"/>
    <p:sldId id="824" r:id="rId102"/>
    <p:sldId id="642" r:id="rId103"/>
    <p:sldId id="720" r:id="rId104"/>
    <p:sldId id="643" r:id="rId105"/>
    <p:sldId id="721" r:id="rId106"/>
    <p:sldId id="727" r:id="rId107"/>
    <p:sldId id="728" r:id="rId108"/>
    <p:sldId id="729" r:id="rId109"/>
    <p:sldId id="730" r:id="rId110"/>
    <p:sldId id="644" r:id="rId111"/>
    <p:sldId id="764" r:id="rId112"/>
    <p:sldId id="825" r:id="rId113"/>
    <p:sldId id="646" r:id="rId114"/>
    <p:sldId id="826" r:id="rId115"/>
    <p:sldId id="645" r:id="rId116"/>
    <p:sldId id="827" r:id="rId117"/>
    <p:sldId id="828" r:id="rId118"/>
    <p:sldId id="830" r:id="rId119"/>
    <p:sldId id="829" r:id="rId120"/>
    <p:sldId id="655" r:id="rId121"/>
    <p:sldId id="831" r:id="rId122"/>
    <p:sldId id="723" r:id="rId123"/>
    <p:sldId id="724" r:id="rId124"/>
    <p:sldId id="725" r:id="rId125"/>
    <p:sldId id="832" r:id="rId126"/>
    <p:sldId id="833" r:id="rId127"/>
    <p:sldId id="660" r:id="rId128"/>
    <p:sldId id="835" r:id="rId129"/>
    <p:sldId id="656" r:id="rId130"/>
    <p:sldId id="657" r:id="rId131"/>
    <p:sldId id="726" r:id="rId132"/>
    <p:sldId id="658" r:id="rId133"/>
    <p:sldId id="659" r:id="rId134"/>
    <p:sldId id="661" r:id="rId135"/>
    <p:sldId id="662" r:id="rId136"/>
    <p:sldId id="663" r:id="rId137"/>
    <p:sldId id="765" r:id="rId138"/>
    <p:sldId id="664" r:id="rId139"/>
    <p:sldId id="836" r:id="rId140"/>
    <p:sldId id="654" r:id="rId141"/>
    <p:sldId id="838" r:id="rId142"/>
    <p:sldId id="837" r:id="rId143"/>
    <p:sldId id="840" r:id="rId144"/>
    <p:sldId id="843" r:id="rId145"/>
  </p:sldIdLst>
  <p:sldSz cx="9144000" cy="6858000" type="screen4x3"/>
  <p:notesSz cx="9220200" cy="69469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FFFFFF"/>
    <a:srgbClr val="FF00FF"/>
    <a:srgbClr val="66FF33"/>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55" autoAdjust="0"/>
  </p:normalViewPr>
  <p:slideViewPr>
    <p:cSldViewPr>
      <p:cViewPr>
        <p:scale>
          <a:sx n="86" d="100"/>
          <a:sy n="86" d="100"/>
        </p:scale>
        <p:origin x="-1339"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997325" cy="347663"/>
          </a:xfrm>
          <a:prstGeom prst="rect">
            <a:avLst/>
          </a:prstGeom>
          <a:noFill/>
          <a:ln w="9525">
            <a:noFill/>
            <a:miter lim="800000"/>
            <a:headEnd/>
            <a:tailEnd/>
          </a:ln>
          <a:effectLst/>
        </p:spPr>
        <p:txBody>
          <a:bodyPr vert="horz" wrap="square" lIns="92375" tIns="46187" rIns="92375" bIns="46187" numCol="1" anchor="t" anchorCtr="0" compatLnSpc="1">
            <a:prstTxWarp prst="textNoShape">
              <a:avLst/>
            </a:prstTxWarp>
          </a:bodyPr>
          <a:lstStyle>
            <a:lvl1pPr defTabSz="922338">
              <a:defRPr sz="1200"/>
            </a:lvl1pPr>
          </a:lstStyle>
          <a:p>
            <a:pPr>
              <a:defRPr/>
            </a:pPr>
            <a:endParaRPr lang="en-US"/>
          </a:p>
        </p:txBody>
      </p:sp>
      <p:sp>
        <p:nvSpPr>
          <p:cNvPr id="136195" name="Rectangle 3"/>
          <p:cNvSpPr>
            <a:spLocks noGrp="1" noChangeArrowheads="1"/>
          </p:cNvSpPr>
          <p:nvPr>
            <p:ph type="dt" sz="quarter" idx="1"/>
          </p:nvPr>
        </p:nvSpPr>
        <p:spPr bwMode="auto">
          <a:xfrm>
            <a:off x="5222875" y="0"/>
            <a:ext cx="3995738" cy="347663"/>
          </a:xfrm>
          <a:prstGeom prst="rect">
            <a:avLst/>
          </a:prstGeom>
          <a:noFill/>
          <a:ln w="9525">
            <a:noFill/>
            <a:miter lim="800000"/>
            <a:headEnd/>
            <a:tailEnd/>
          </a:ln>
          <a:effectLst/>
        </p:spPr>
        <p:txBody>
          <a:bodyPr vert="horz" wrap="square" lIns="92375" tIns="46187" rIns="92375" bIns="46187" numCol="1" anchor="t" anchorCtr="0" compatLnSpc="1">
            <a:prstTxWarp prst="textNoShape">
              <a:avLst/>
            </a:prstTxWarp>
          </a:bodyPr>
          <a:lstStyle>
            <a:lvl1pPr algn="r" defTabSz="922338">
              <a:defRPr sz="1200"/>
            </a:lvl1pPr>
          </a:lstStyle>
          <a:p>
            <a:pPr>
              <a:defRPr/>
            </a:pPr>
            <a:endParaRPr lang="en-US"/>
          </a:p>
        </p:txBody>
      </p:sp>
      <p:sp>
        <p:nvSpPr>
          <p:cNvPr id="136196" name="Rectangle 4"/>
          <p:cNvSpPr>
            <a:spLocks noGrp="1" noChangeArrowheads="1"/>
          </p:cNvSpPr>
          <p:nvPr>
            <p:ph type="ftr" sz="quarter" idx="2"/>
          </p:nvPr>
        </p:nvSpPr>
        <p:spPr bwMode="auto">
          <a:xfrm>
            <a:off x="0" y="6597650"/>
            <a:ext cx="3997325" cy="347663"/>
          </a:xfrm>
          <a:prstGeom prst="rect">
            <a:avLst/>
          </a:prstGeom>
          <a:noFill/>
          <a:ln w="9525">
            <a:noFill/>
            <a:miter lim="800000"/>
            <a:headEnd/>
            <a:tailEnd/>
          </a:ln>
          <a:effectLst/>
        </p:spPr>
        <p:txBody>
          <a:bodyPr vert="horz" wrap="square" lIns="92375" tIns="46187" rIns="92375" bIns="46187" numCol="1" anchor="b" anchorCtr="0" compatLnSpc="1">
            <a:prstTxWarp prst="textNoShape">
              <a:avLst/>
            </a:prstTxWarp>
          </a:bodyPr>
          <a:lstStyle>
            <a:lvl1pPr defTabSz="922338">
              <a:defRPr sz="1200"/>
            </a:lvl1pPr>
          </a:lstStyle>
          <a:p>
            <a:pPr>
              <a:defRPr/>
            </a:pPr>
            <a:endParaRPr lang="en-US"/>
          </a:p>
        </p:txBody>
      </p:sp>
      <p:sp>
        <p:nvSpPr>
          <p:cNvPr id="136197" name="Rectangle 5"/>
          <p:cNvSpPr>
            <a:spLocks noGrp="1" noChangeArrowheads="1"/>
          </p:cNvSpPr>
          <p:nvPr>
            <p:ph type="sldNum" sz="quarter" idx="3"/>
          </p:nvPr>
        </p:nvSpPr>
        <p:spPr bwMode="auto">
          <a:xfrm>
            <a:off x="5222875" y="6597650"/>
            <a:ext cx="3995738" cy="347663"/>
          </a:xfrm>
          <a:prstGeom prst="rect">
            <a:avLst/>
          </a:prstGeom>
          <a:noFill/>
          <a:ln w="9525">
            <a:noFill/>
            <a:miter lim="800000"/>
            <a:headEnd/>
            <a:tailEnd/>
          </a:ln>
          <a:effectLst/>
        </p:spPr>
        <p:txBody>
          <a:bodyPr vert="horz" wrap="square" lIns="92375" tIns="46187" rIns="92375" bIns="46187" numCol="1" anchor="b" anchorCtr="0" compatLnSpc="1">
            <a:prstTxWarp prst="textNoShape">
              <a:avLst/>
            </a:prstTxWarp>
          </a:bodyPr>
          <a:lstStyle>
            <a:lvl1pPr algn="r" defTabSz="922338">
              <a:defRPr sz="1200"/>
            </a:lvl1pPr>
          </a:lstStyle>
          <a:p>
            <a:pPr>
              <a:defRPr/>
            </a:pPr>
            <a:fld id="{DA3DE61C-4145-4547-AF06-F2EB983B14E0}" type="slidenum">
              <a:rPr lang="en-US"/>
              <a:pPr>
                <a:defRPr/>
              </a:pPr>
              <a:t>‹#›</a:t>
            </a:fld>
            <a:endParaRPr lang="en-US"/>
          </a:p>
        </p:txBody>
      </p:sp>
    </p:spTree>
    <p:extLst>
      <p:ext uri="{BB962C8B-B14F-4D97-AF65-F5344CB8AC3E}">
        <p14:creationId xmlns:p14="http://schemas.microsoft.com/office/powerpoint/2010/main" val="129471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8066"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28067"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728069"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8070"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28071"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E8109C1-A3F8-45DD-96C9-3043DDA6626E}" type="slidenum">
              <a:rPr lang="en-US"/>
              <a:pPr>
                <a:defRPr/>
              </a:pPr>
              <a:t>‹#›</a:t>
            </a:fld>
            <a:endParaRPr lang="en-US"/>
          </a:p>
        </p:txBody>
      </p:sp>
    </p:spTree>
    <p:extLst>
      <p:ext uri="{BB962C8B-B14F-4D97-AF65-F5344CB8AC3E}">
        <p14:creationId xmlns:p14="http://schemas.microsoft.com/office/powerpoint/2010/main" val="3635260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or</a:t>
            </a:r>
            <a:r>
              <a:rPr lang="en-US" baseline="0" dirty="0" smtClean="0"/>
              <a:t> second class value:  can be passed as a parameter, returned by functions, stored in variables.</a:t>
            </a:r>
            <a:endParaRPr lang="en-US" dirty="0"/>
          </a:p>
        </p:txBody>
      </p:sp>
      <p:sp>
        <p:nvSpPr>
          <p:cNvPr id="4" name="Slide Number Placeholder 3"/>
          <p:cNvSpPr>
            <a:spLocks noGrp="1"/>
          </p:cNvSpPr>
          <p:nvPr>
            <p:ph type="sldNum" sz="quarter" idx="10"/>
          </p:nvPr>
        </p:nvSpPr>
        <p:spPr/>
        <p:txBody>
          <a:bodyPr/>
          <a:lstStyle/>
          <a:p>
            <a:pPr>
              <a:defRPr/>
            </a:pPr>
            <a:fld id="{FE8109C1-A3F8-45DD-96C9-3043DDA6626E}" type="slidenum">
              <a:rPr lang="en-US" smtClean="0"/>
              <a:pPr>
                <a:defRPr/>
              </a:pPr>
              <a:t>7</a:t>
            </a:fld>
            <a:endParaRPr lang="en-US"/>
          </a:p>
        </p:txBody>
      </p:sp>
    </p:spTree>
    <p:extLst>
      <p:ext uri="{BB962C8B-B14F-4D97-AF65-F5344CB8AC3E}">
        <p14:creationId xmlns:p14="http://schemas.microsoft.com/office/powerpoint/2010/main" val="273352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963ADD5-D199-4241-9404-F52F10A8C01A}" type="slidenum">
              <a:rPr lang="en-US" smtClean="0"/>
              <a:pPr/>
              <a:t>17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D548ED8-694A-4889-A42C-78A84D7D5B26}" type="slidenum">
              <a:rPr lang="en-US" smtClean="0"/>
              <a:pPr/>
              <a:t>98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Corfirm statement about Matlab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8109C1-A3F8-45DD-96C9-3043DDA6626E}" type="slidenum">
              <a:rPr lang="en-US" smtClean="0"/>
              <a:pPr>
                <a:defRPr/>
              </a:pPr>
              <a:t>111</a:t>
            </a:fld>
            <a:endParaRPr lang="en-US"/>
          </a:p>
        </p:txBody>
      </p:sp>
    </p:spTree>
    <p:extLst>
      <p:ext uri="{BB962C8B-B14F-4D97-AF65-F5344CB8AC3E}">
        <p14:creationId xmlns:p14="http://schemas.microsoft.com/office/powerpoint/2010/main" val="2116325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A075F7C-4F01-40FF-ABB5-C0E943E6D40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1B26931-64B7-4A37-BA8B-53A3AFC337F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A6A2698-BE80-4012-8D88-0E494D48C48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BEDF960-4B01-4F86-8583-8146D5A33062}"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376D409-5595-4EB2-BDDE-1B4F36BC946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69D859A-50E5-4978-8E52-65A0A672BCF0}"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EE72A6A2-1402-4D74-9185-18ED231216A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5F47B39-9DE9-4E4E-AA1E-E376DA4F4304}"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76CD3901-57EA-4873-B728-870D26E9BC6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C7E6C7A7-0458-4871-8D0E-A77D726805C6}"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E45DB66-7307-4A3D-98DE-4F589C88B950}"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6AE2F5-74BE-4B14-98E3-68C3B7EC35E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queue.acm.org/detail.cfm?id=201036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COP5556 Programming Language Principles</a:t>
            </a:r>
            <a:endParaRPr lang="en-US" dirty="0"/>
          </a:p>
        </p:txBody>
      </p:sp>
      <p:sp>
        <p:nvSpPr>
          <p:cNvPr id="3" name="Subtitle 2"/>
          <p:cNvSpPr>
            <a:spLocks noGrp="1"/>
          </p:cNvSpPr>
          <p:nvPr>
            <p:ph type="subTitle" idx="1"/>
          </p:nvPr>
        </p:nvSpPr>
        <p:spPr/>
        <p:txBody>
          <a:bodyPr/>
          <a:lstStyle/>
          <a:p>
            <a:r>
              <a:rPr lang="en-US" dirty="0" smtClean="0"/>
              <a:t>Type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Dynamic type checking</a:t>
            </a:r>
          </a:p>
          <a:p>
            <a:pPr lvl="1"/>
            <a:r>
              <a:rPr lang="en-US" dirty="0" smtClean="0"/>
              <a:t>late binding</a:t>
            </a:r>
          </a:p>
          <a:p>
            <a:pPr lvl="1"/>
            <a:r>
              <a:rPr lang="en-US" dirty="0" smtClean="0"/>
              <a:t>tends to be found in languages that delay other issues to runtime</a:t>
            </a:r>
          </a:p>
          <a:p>
            <a:pPr lvl="1"/>
            <a:r>
              <a:rPr lang="en-US" dirty="0" smtClean="0"/>
              <a:t>more common in languages intended for ease or programming</a:t>
            </a:r>
          </a:p>
          <a:p>
            <a:pPr lvl="1"/>
            <a:r>
              <a:rPr lang="en-US" dirty="0" smtClean="0"/>
              <a:t>Examples of languages with dynamic typing:  Lisp, Smalltalk, most scripting languages </a:t>
            </a:r>
          </a:p>
          <a:p>
            <a:pPr lvl="1"/>
            <a:r>
              <a:rPr lang="en-US" dirty="0" smtClean="0"/>
              <a:t>Examples of languages with dynamic typing that are also strongly typed:  Lisp, Smalltalk, Python, Ruby</a:t>
            </a:r>
          </a:p>
          <a:p>
            <a:pPr lvl="1"/>
            <a:r>
              <a:rPr lang="en-US" dirty="0" smtClean="0"/>
              <a:t>Languages with dynamic scoping are generally dynamically typed </a:t>
            </a:r>
          </a:p>
          <a:p>
            <a:pPr lvl="2"/>
            <a:r>
              <a:rPr lang="en-US" dirty="0" smtClean="0"/>
              <a:t>if the compiler doesn’t know what object the name refers to, it can’t check its type</a:t>
            </a:r>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10</a:t>
            </a:fld>
            <a:endParaRPr lang="en-US"/>
          </a:p>
        </p:txBody>
      </p:sp>
      <p:sp>
        <p:nvSpPr>
          <p:cNvPr id="4" name="Title 3"/>
          <p:cNvSpPr>
            <a:spLocks noGrp="1"/>
          </p:cNvSpPr>
          <p:nvPr>
            <p:ph type="title"/>
          </p:nvPr>
        </p:nvSpPr>
        <p:spPr/>
        <p:txBody>
          <a:bodyPr/>
          <a:lstStyle/>
          <a:p>
            <a:r>
              <a:rPr lang="en-US" dirty="0"/>
              <a:t>Design choices in practice (2)</a:t>
            </a:r>
          </a:p>
        </p:txBody>
      </p:sp>
    </p:spTree>
    <p:extLst>
      <p:ext uri="{BB962C8B-B14F-4D97-AF65-F5344CB8AC3E}">
        <p14:creationId xmlns:p14="http://schemas.microsoft.com/office/powerpoint/2010/main" val="17871563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descr="Fig 7"/>
          <p:cNvPicPr>
            <a:picLocks noGrp="1" noChangeAspect="1" noChangeArrowheads="1"/>
          </p:cNvPicPr>
          <p:nvPr>
            <p:ph idx="1"/>
          </p:nvPr>
        </p:nvPicPr>
        <p:blipFill>
          <a:blip r:embed="rId2" cstate="print"/>
          <a:stretch>
            <a:fillRect/>
          </a:stretch>
        </p:blipFill>
        <p:spPr>
          <a:xfrm>
            <a:off x="1127993" y="1481138"/>
            <a:ext cx="6888014" cy="4525962"/>
          </a:xfrm>
          <a:noFill/>
        </p:spPr>
      </p:pic>
      <p:sp>
        <p:nvSpPr>
          <p:cNvPr id="49154" name="Rectangle 2"/>
          <p:cNvSpPr>
            <a:spLocks noGrp="1" noChangeArrowheads="1"/>
          </p:cNvSpPr>
          <p:nvPr>
            <p:ph type="title"/>
          </p:nvPr>
        </p:nvSpPr>
        <p:spPr/>
        <p:txBody>
          <a:bodyPr/>
          <a:lstStyle/>
          <a:p>
            <a:pPr eaLnBrk="1" hangingPunct="1"/>
            <a:r>
              <a:rPr lang="en-US" smtClean="0"/>
              <a:t>Memory layout</a:t>
            </a:r>
          </a:p>
        </p:txBody>
      </p:sp>
      <p:sp>
        <p:nvSpPr>
          <p:cNvPr id="49156" name="Rectangle 4"/>
          <p:cNvSpPr>
            <a:spLocks noChangeArrowheads="1"/>
          </p:cNvSpPr>
          <p:nvPr/>
        </p:nvSpPr>
        <p:spPr bwMode="auto">
          <a:xfrm>
            <a:off x="0" y="6858000"/>
            <a:ext cx="11963400" cy="2971800"/>
          </a:xfrm>
          <a:prstGeom prst="rect">
            <a:avLst/>
          </a:prstGeom>
          <a:solidFill>
            <a:schemeClr val="bg1"/>
          </a:solidFill>
          <a:ln w="9525">
            <a:noFill/>
            <a:miter lim="800000"/>
            <a:headEnd/>
            <a:tailEnd/>
          </a:ln>
        </p:spPr>
        <p:txBody>
          <a:bodyPr wrap="none" anchor="ctr"/>
          <a:lstStyle/>
          <a:p>
            <a:endParaRPr lang="en-US"/>
          </a:p>
        </p:txBody>
      </p:sp>
      <p:sp>
        <p:nvSpPr>
          <p:cNvPr id="49157" name="Rectangle 5"/>
          <p:cNvSpPr>
            <a:spLocks noChangeArrowheads="1"/>
          </p:cNvSpPr>
          <p:nvPr/>
        </p:nvSpPr>
        <p:spPr bwMode="auto">
          <a:xfrm>
            <a:off x="8305800" y="1371600"/>
            <a:ext cx="3657600" cy="5943600"/>
          </a:xfrm>
          <a:prstGeom prst="rect">
            <a:avLst/>
          </a:prstGeom>
          <a:solidFill>
            <a:schemeClr val="bg1"/>
          </a:solidFill>
          <a:ln w="9525">
            <a:noFill/>
            <a:miter lim="800000"/>
            <a:headEnd/>
            <a:tailEnd/>
          </a:ln>
        </p:spPr>
        <p:txBody>
          <a:bodyPr wrap="none" anchor="ctr"/>
          <a:lstStyle/>
          <a:p>
            <a:endParaRPr lang="en-US"/>
          </a:p>
        </p:txBody>
      </p:sp>
      <p:sp>
        <p:nvSpPr>
          <p:cNvPr id="49158" name="AutoShape 6"/>
          <p:cNvSpPr>
            <a:spLocks noChangeArrowheads="1"/>
          </p:cNvSpPr>
          <p:nvPr/>
        </p:nvSpPr>
        <p:spPr bwMode="auto">
          <a:xfrm>
            <a:off x="228600" y="4953000"/>
            <a:ext cx="3962400" cy="1905000"/>
          </a:xfrm>
          <a:prstGeom prst="wedgeRoundRectCallout">
            <a:avLst>
              <a:gd name="adj1" fmla="val 53287"/>
              <a:gd name="adj2" fmla="val -69167"/>
              <a:gd name="adj3" fmla="val 16667"/>
            </a:avLst>
          </a:prstGeom>
          <a:solidFill>
            <a:schemeClr val="accent2"/>
          </a:solidFill>
          <a:ln w="9525">
            <a:solidFill>
              <a:schemeClr val="tx1"/>
            </a:solidFill>
            <a:miter lim="800000"/>
            <a:headEnd/>
            <a:tailEnd/>
          </a:ln>
        </p:spPr>
        <p:txBody>
          <a:bodyPr/>
          <a:lstStyle/>
          <a:p>
            <a:pPr algn="ctr"/>
            <a:r>
              <a:rPr lang="en-US" sz="3200"/>
              <a:t>Column Major</a:t>
            </a:r>
            <a:r>
              <a:rPr lang="en-US" sz="2400"/>
              <a:t> </a:t>
            </a:r>
          </a:p>
          <a:p>
            <a:pPr algn="ctr"/>
            <a:r>
              <a:rPr lang="en-US" sz="2400"/>
              <a:t>Elements A[0,4] through A[7,0] share a cache line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Traversing 2d arrays</a:t>
            </a:r>
            <a:endParaRPr lang="en-US" dirty="0"/>
          </a:p>
        </p:txBody>
      </p:sp>
      <p:sp>
        <p:nvSpPr>
          <p:cNvPr id="6" name="Text Placeholder 5"/>
          <p:cNvSpPr>
            <a:spLocks noGrp="1"/>
          </p:cNvSpPr>
          <p:nvPr>
            <p:ph type="body" idx="1"/>
          </p:nvPr>
        </p:nvSpPr>
        <p:spPr/>
        <p:txBody>
          <a:bodyPr/>
          <a:lstStyle/>
          <a:p>
            <a:endParaRPr lang="en-US" dirty="0"/>
          </a:p>
        </p:txBody>
      </p:sp>
      <p:sp>
        <p:nvSpPr>
          <p:cNvPr id="8" name="Text Placeholder 7"/>
          <p:cNvSpPr>
            <a:spLocks noGrp="1"/>
          </p:cNvSpPr>
          <p:nvPr>
            <p:ph type="body" sz="half" idx="3"/>
          </p:nvPr>
        </p:nvSpPr>
        <p:spPr/>
        <p:txBody>
          <a:bodyPr/>
          <a:lstStyle/>
          <a:p>
            <a:endParaRPr lang="en-US" dirty="0"/>
          </a:p>
        </p:txBody>
      </p:sp>
      <p:sp>
        <p:nvSpPr>
          <p:cNvPr id="7" name="Content Placeholder 6"/>
          <p:cNvSpPr>
            <a:spLocks noGrp="1"/>
          </p:cNvSpPr>
          <p:nvPr>
            <p:ph sz="quarter" idx="2"/>
          </p:nvPr>
        </p:nvSpPr>
        <p:spPr/>
        <p:txBody>
          <a:bodyPr/>
          <a:lstStyle/>
          <a:p>
            <a:r>
              <a:rPr lang="en-US" dirty="0" smtClean="0"/>
              <a:t>In Fortran</a:t>
            </a:r>
          </a:p>
          <a:p>
            <a:endParaRPr lang="en-US" dirty="0"/>
          </a:p>
          <a:p>
            <a:pPr marL="109728" indent="0">
              <a:buNone/>
            </a:pPr>
            <a:r>
              <a:rPr lang="en-US" dirty="0" smtClean="0">
                <a:solidFill>
                  <a:schemeClr val="accent4">
                    <a:lumMod val="75000"/>
                  </a:schemeClr>
                </a:solidFill>
              </a:rPr>
              <a:t>do j= 1, N     </a:t>
            </a:r>
            <a:r>
              <a:rPr lang="en-US" dirty="0" smtClean="0">
                <a:solidFill>
                  <a:schemeClr val="accent2"/>
                </a:solidFill>
              </a:rPr>
              <a:t>!columns</a:t>
            </a:r>
          </a:p>
          <a:p>
            <a:pPr marL="109728" indent="0">
              <a:buNone/>
            </a:pPr>
            <a:r>
              <a:rPr lang="en-US" dirty="0">
                <a:solidFill>
                  <a:schemeClr val="accent4">
                    <a:lumMod val="75000"/>
                  </a:schemeClr>
                </a:solidFill>
              </a:rPr>
              <a:t> </a:t>
            </a:r>
            <a:r>
              <a:rPr lang="en-US" dirty="0" smtClean="0">
                <a:solidFill>
                  <a:schemeClr val="accent4">
                    <a:lumMod val="75000"/>
                  </a:schemeClr>
                </a:solidFill>
              </a:rPr>
              <a:t>  do </a:t>
            </a:r>
            <a:r>
              <a:rPr lang="en-US" dirty="0" err="1" smtClean="0">
                <a:solidFill>
                  <a:schemeClr val="accent4">
                    <a:lumMod val="75000"/>
                  </a:schemeClr>
                </a:solidFill>
              </a:rPr>
              <a:t>i</a:t>
            </a:r>
            <a:r>
              <a:rPr lang="en-US" dirty="0" smtClean="0">
                <a:solidFill>
                  <a:schemeClr val="accent4">
                    <a:lumMod val="75000"/>
                  </a:schemeClr>
                </a:solidFill>
              </a:rPr>
              <a:t> = 1,N  </a:t>
            </a:r>
            <a:r>
              <a:rPr lang="en-US" dirty="0" smtClean="0">
                <a:solidFill>
                  <a:schemeClr val="accent2"/>
                </a:solidFill>
              </a:rPr>
              <a:t>!rows</a:t>
            </a:r>
          </a:p>
          <a:p>
            <a:pPr marL="393192" lvl="1" indent="0">
              <a:buNone/>
            </a:pPr>
            <a:r>
              <a:rPr lang="en-US" dirty="0" smtClean="0">
                <a:solidFill>
                  <a:schemeClr val="accent4">
                    <a:lumMod val="75000"/>
                  </a:schemeClr>
                </a:solidFill>
              </a:rPr>
              <a:t>…A(</a:t>
            </a:r>
            <a:r>
              <a:rPr lang="en-US" dirty="0" err="1" smtClean="0">
                <a:solidFill>
                  <a:schemeClr val="accent4">
                    <a:lumMod val="75000"/>
                  </a:schemeClr>
                </a:solidFill>
              </a:rPr>
              <a:t>i,j</a:t>
            </a:r>
            <a:r>
              <a:rPr lang="en-US" dirty="0" smtClean="0">
                <a:solidFill>
                  <a:schemeClr val="accent4">
                    <a:lumMod val="75000"/>
                  </a:schemeClr>
                </a:solidFill>
              </a:rPr>
              <a:t>)</a:t>
            </a:r>
          </a:p>
          <a:p>
            <a:pPr marL="393192" lvl="1" indent="0">
              <a:buNone/>
            </a:pPr>
            <a:r>
              <a:rPr lang="en-US" dirty="0" smtClean="0">
                <a:solidFill>
                  <a:schemeClr val="accent4">
                    <a:lumMod val="75000"/>
                  </a:schemeClr>
                </a:solidFill>
              </a:rPr>
              <a:t>end do</a:t>
            </a:r>
          </a:p>
          <a:p>
            <a:pPr marL="109728" indent="0">
              <a:buNone/>
            </a:pPr>
            <a:r>
              <a:rPr lang="en-US" dirty="0" smtClean="0">
                <a:solidFill>
                  <a:schemeClr val="accent4">
                    <a:lumMod val="75000"/>
                  </a:schemeClr>
                </a:solidFill>
              </a:rPr>
              <a:t>end do</a:t>
            </a:r>
            <a:endParaRPr lang="en-US" dirty="0">
              <a:solidFill>
                <a:schemeClr val="accent4">
                  <a:lumMod val="75000"/>
                </a:schemeClr>
              </a:solidFill>
            </a:endParaRPr>
          </a:p>
        </p:txBody>
      </p:sp>
      <p:sp>
        <p:nvSpPr>
          <p:cNvPr id="9" name="Content Placeholder 8"/>
          <p:cNvSpPr>
            <a:spLocks noGrp="1"/>
          </p:cNvSpPr>
          <p:nvPr>
            <p:ph sz="quarter" idx="4"/>
          </p:nvPr>
        </p:nvSpPr>
        <p:spPr>
          <a:xfrm>
            <a:off x="4645025" y="1444294"/>
            <a:ext cx="4498975" cy="3941763"/>
          </a:xfrm>
        </p:spPr>
        <p:txBody>
          <a:bodyPr/>
          <a:lstStyle/>
          <a:p>
            <a:r>
              <a:rPr lang="en-US" dirty="0" smtClean="0"/>
              <a:t>In C</a:t>
            </a:r>
          </a:p>
          <a:p>
            <a:endParaRPr lang="en-US" dirty="0"/>
          </a:p>
          <a:p>
            <a:pPr marL="109728" indent="0">
              <a:buNone/>
            </a:pPr>
            <a:r>
              <a:rPr lang="en-US" dirty="0" smtClean="0">
                <a:solidFill>
                  <a:schemeClr val="accent4">
                    <a:lumMod val="75000"/>
                  </a:schemeClr>
                </a:solidFill>
              </a:rPr>
              <a:t>for (</a:t>
            </a:r>
            <a:r>
              <a:rPr lang="en-US" dirty="0" err="1" smtClean="0">
                <a:solidFill>
                  <a:schemeClr val="accent4">
                    <a:lumMod val="75000"/>
                  </a:schemeClr>
                </a:solidFill>
              </a:rPr>
              <a:t>i</a:t>
            </a:r>
            <a:r>
              <a:rPr lang="en-US" dirty="0" smtClean="0">
                <a:solidFill>
                  <a:schemeClr val="accent4">
                    <a:lumMod val="75000"/>
                  </a:schemeClr>
                </a:solidFill>
              </a:rPr>
              <a:t>=0; </a:t>
            </a:r>
            <a:r>
              <a:rPr lang="en-US" dirty="0" err="1" smtClean="0">
                <a:solidFill>
                  <a:schemeClr val="accent4">
                    <a:lumMod val="75000"/>
                  </a:schemeClr>
                </a:solidFill>
              </a:rPr>
              <a:t>i</a:t>
            </a:r>
            <a:r>
              <a:rPr lang="en-US" dirty="0" smtClean="0">
                <a:solidFill>
                  <a:schemeClr val="accent4">
                    <a:lumMod val="75000"/>
                  </a:schemeClr>
                </a:solidFill>
              </a:rPr>
              <a:t>&lt;N; </a:t>
            </a:r>
            <a:r>
              <a:rPr lang="en-US" dirty="0" err="1" smtClean="0">
                <a:solidFill>
                  <a:schemeClr val="accent4">
                    <a:lumMod val="75000"/>
                  </a:schemeClr>
                </a:solidFill>
              </a:rPr>
              <a:t>i</a:t>
            </a:r>
            <a:r>
              <a:rPr lang="en-US" dirty="0" smtClean="0">
                <a:solidFill>
                  <a:schemeClr val="accent4">
                    <a:lumMod val="75000"/>
                  </a:schemeClr>
                </a:solidFill>
              </a:rPr>
              <a:t>++){ </a:t>
            </a:r>
            <a:r>
              <a:rPr lang="en-US" dirty="0" smtClean="0">
                <a:solidFill>
                  <a:schemeClr val="accent2"/>
                </a:solidFill>
              </a:rPr>
              <a:t>//rows</a:t>
            </a:r>
          </a:p>
          <a:p>
            <a:pPr marL="393192" lvl="1" indent="0">
              <a:buNone/>
            </a:pPr>
            <a:r>
              <a:rPr lang="en-US" dirty="0" smtClean="0">
                <a:solidFill>
                  <a:schemeClr val="accent4">
                    <a:lumMod val="75000"/>
                  </a:schemeClr>
                </a:solidFill>
              </a:rPr>
              <a:t>for (j=0; j&lt; N’ </a:t>
            </a:r>
            <a:r>
              <a:rPr lang="en-US" dirty="0" err="1" smtClean="0">
                <a:solidFill>
                  <a:schemeClr val="accent4">
                    <a:lumMod val="75000"/>
                  </a:schemeClr>
                </a:solidFill>
              </a:rPr>
              <a:t>j++</a:t>
            </a:r>
            <a:r>
              <a:rPr lang="en-US" dirty="0" smtClean="0">
                <a:solidFill>
                  <a:schemeClr val="accent4">
                    <a:lumMod val="75000"/>
                  </a:schemeClr>
                </a:solidFill>
              </a:rPr>
              <a:t>){ </a:t>
            </a:r>
            <a:r>
              <a:rPr lang="en-US" dirty="0" smtClean="0">
                <a:solidFill>
                  <a:schemeClr val="accent2"/>
                </a:solidFill>
              </a:rPr>
              <a:t>//columns</a:t>
            </a:r>
          </a:p>
          <a:p>
            <a:pPr marL="630936" lvl="2" indent="0">
              <a:buNone/>
            </a:pPr>
            <a:r>
              <a:rPr lang="en-US" sz="2000" dirty="0" smtClean="0">
                <a:solidFill>
                  <a:schemeClr val="accent4">
                    <a:lumMod val="75000"/>
                  </a:schemeClr>
                </a:solidFill>
              </a:rPr>
              <a:t>…A[</a:t>
            </a:r>
            <a:r>
              <a:rPr lang="en-US" sz="2000" dirty="0" err="1" smtClean="0">
                <a:solidFill>
                  <a:schemeClr val="accent4">
                    <a:lumMod val="75000"/>
                  </a:schemeClr>
                </a:solidFill>
              </a:rPr>
              <a:t>i</a:t>
            </a:r>
            <a:r>
              <a:rPr lang="en-US" sz="2000" dirty="0" smtClean="0">
                <a:solidFill>
                  <a:schemeClr val="accent4">
                    <a:lumMod val="75000"/>
                  </a:schemeClr>
                </a:solidFill>
              </a:rPr>
              <a:t>][j]…</a:t>
            </a:r>
          </a:p>
          <a:p>
            <a:pPr marL="393192" lvl="1" indent="0">
              <a:buNone/>
            </a:pPr>
            <a:r>
              <a:rPr lang="en-US" dirty="0" smtClean="0">
                <a:solidFill>
                  <a:schemeClr val="accent4">
                    <a:lumMod val="75000"/>
                  </a:schemeClr>
                </a:solidFill>
              </a:rPr>
              <a:t>}</a:t>
            </a:r>
          </a:p>
          <a:p>
            <a:pPr marL="109728" indent="0">
              <a:buNone/>
            </a:pPr>
            <a:r>
              <a:rPr lang="en-US" dirty="0" smtClean="0">
                <a:solidFill>
                  <a:schemeClr val="accent4">
                    <a:lumMod val="75000"/>
                  </a:schemeClr>
                </a:solidFill>
              </a:rPr>
              <a:t>}</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101</a:t>
            </a:fld>
            <a:endParaRPr lang="en-US"/>
          </a:p>
        </p:txBody>
      </p:sp>
    </p:spTree>
    <p:extLst>
      <p:ext uri="{BB962C8B-B14F-4D97-AF65-F5344CB8AC3E}">
        <p14:creationId xmlns:p14="http://schemas.microsoft.com/office/powerpoint/2010/main" val="16737829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1143000"/>
            <a:ext cx="8229600" cy="5715000"/>
          </a:xfrm>
        </p:spPr>
        <p:txBody>
          <a:bodyPr/>
          <a:lstStyle/>
          <a:p>
            <a:pPr eaLnBrk="1" hangingPunct="1">
              <a:buFontTx/>
              <a:buNone/>
            </a:pPr>
            <a:endParaRPr lang="en-US" smtClean="0">
              <a:ea typeface="MS Mincho" pitchFamily="49" charset="-128"/>
            </a:endParaRPr>
          </a:p>
          <a:p>
            <a:pPr eaLnBrk="1" hangingPunct="1"/>
            <a:r>
              <a:rPr lang="en-US" smtClean="0">
                <a:ea typeface="MS Mincho" pitchFamily="49" charset="-128"/>
              </a:rPr>
              <a:t>technically</a:t>
            </a:r>
            <a:r>
              <a:rPr lang="en-US" smtClean="0">
                <a:latin typeface="Tahoma" charset="0"/>
                <a:ea typeface="MS Mincho" pitchFamily="49" charset="-128"/>
              </a:rPr>
              <a:t>—</a:t>
            </a:r>
            <a:r>
              <a:rPr lang="en-US" smtClean="0">
                <a:ea typeface="MS Mincho" pitchFamily="49" charset="-128"/>
              </a:rPr>
              <a:t>array of arrays rather than true multidimensional array</a:t>
            </a:r>
          </a:p>
          <a:p>
            <a:pPr eaLnBrk="1" hangingPunct="1"/>
            <a:r>
              <a:rPr lang="en-US" smtClean="0">
                <a:ea typeface="MS Mincho" pitchFamily="49" charset="-128"/>
              </a:rPr>
              <a:t>an option (along with contiguous) in C, C++, C#, the only option in Java</a:t>
            </a:r>
          </a:p>
        </p:txBody>
      </p:sp>
      <p:sp>
        <p:nvSpPr>
          <p:cNvPr id="50178" name="Rectangle 2"/>
          <p:cNvSpPr>
            <a:spLocks noGrp="1" noChangeArrowheads="1"/>
          </p:cNvSpPr>
          <p:nvPr>
            <p:ph type="title"/>
          </p:nvPr>
        </p:nvSpPr>
        <p:spPr/>
        <p:txBody>
          <a:bodyPr/>
          <a:lstStyle/>
          <a:p>
            <a:pPr eaLnBrk="1" hangingPunct="1"/>
            <a:r>
              <a:rPr lang="en-US" smtClean="0"/>
              <a:t>Row pointers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457200" y="533400"/>
            <a:ext cx="8229600" cy="5592763"/>
          </a:xfrm>
        </p:spPr>
        <p:txBody>
          <a:bodyPr/>
          <a:lstStyle/>
          <a:p>
            <a:pPr eaLnBrk="1" hangingPunct="1"/>
            <a:r>
              <a:rPr lang="en-US" smtClean="0">
                <a:solidFill>
                  <a:schemeClr val="hlink"/>
                </a:solidFill>
                <a:ea typeface="MS Mincho" pitchFamily="49" charset="-128"/>
              </a:rPr>
              <a:t>advantages of row pointers</a:t>
            </a:r>
          </a:p>
          <a:p>
            <a:pPr lvl="1" eaLnBrk="1" hangingPunct="1"/>
            <a:r>
              <a:rPr lang="en-US" sz="2400" smtClean="0">
                <a:ea typeface="MS Mincho" pitchFamily="49" charset="-128"/>
              </a:rPr>
              <a:t>allows rows to be put anywhere - nice for big arrays on machines with segmentation problems   </a:t>
            </a:r>
          </a:p>
          <a:p>
            <a:pPr lvl="1" eaLnBrk="1" hangingPunct="1"/>
            <a:r>
              <a:rPr lang="en-US" sz="2400" smtClean="0">
                <a:ea typeface="MS Mincho" pitchFamily="49" charset="-128"/>
              </a:rPr>
              <a:t>avoids multiplication</a:t>
            </a:r>
          </a:p>
          <a:p>
            <a:pPr lvl="1" eaLnBrk="1" hangingPunct="1"/>
            <a:r>
              <a:rPr lang="en-US" sz="2400" smtClean="0">
                <a:ea typeface="MS Mincho" pitchFamily="49" charset="-128"/>
              </a:rPr>
              <a:t>nice for matrices whose rows are of different lengths</a:t>
            </a:r>
          </a:p>
          <a:p>
            <a:pPr lvl="2" eaLnBrk="1" hangingPunct="1"/>
            <a:r>
              <a:rPr lang="en-US" sz="2000" smtClean="0">
                <a:ea typeface="MS Mincho" pitchFamily="49" charset="-128"/>
              </a:rPr>
              <a:t>e.g. an array of strings</a:t>
            </a:r>
          </a:p>
          <a:p>
            <a:pPr lvl="1" eaLnBrk="1" hangingPunct="1"/>
            <a:r>
              <a:rPr lang="en-US" sz="2400" smtClean="0">
                <a:ea typeface="MS Mincho" pitchFamily="49" charset="-128"/>
              </a:rPr>
              <a:t>allows a program to construct an array from existing rows without copying</a:t>
            </a:r>
          </a:p>
          <a:p>
            <a:pPr lvl="1" eaLnBrk="1" hangingPunct="1"/>
            <a:r>
              <a:rPr lang="en-US" sz="2400" smtClean="0">
                <a:ea typeface="MS Mincho" pitchFamily="49" charset="-128"/>
              </a:rPr>
              <a:t>fits better with OO paradigm</a:t>
            </a:r>
          </a:p>
          <a:p>
            <a:pPr eaLnBrk="1" hangingPunct="1"/>
            <a:r>
              <a:rPr lang="en-US" smtClean="0">
                <a:solidFill>
                  <a:schemeClr val="hlink"/>
                </a:solidFill>
                <a:ea typeface="MS Mincho" pitchFamily="49" charset="-128"/>
              </a:rPr>
              <a:t>disadvantages</a:t>
            </a:r>
          </a:p>
          <a:p>
            <a:pPr lvl="1" eaLnBrk="1" hangingPunct="1"/>
            <a:r>
              <a:rPr lang="en-US" sz="2400" smtClean="0">
                <a:ea typeface="MS Mincho" pitchFamily="49" charset="-128"/>
              </a:rPr>
              <a:t>requires extra space for the pointers</a:t>
            </a:r>
          </a:p>
          <a:p>
            <a:pPr lvl="1" eaLnBrk="1" hangingPunct="1"/>
            <a:r>
              <a:rPr lang="en-US" sz="2400" smtClean="0">
                <a:ea typeface="MS Mincho" pitchFamily="49" charset="-128"/>
              </a:rPr>
              <a:t>possible performance penalty for scientific code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Fig 7"/>
          <p:cNvPicPr>
            <a:picLocks noGrp="1" noChangeAspect="1" noChangeArrowheads="1"/>
          </p:cNvPicPr>
          <p:nvPr>
            <p:ph idx="1"/>
          </p:nvPr>
        </p:nvPicPr>
        <p:blipFill>
          <a:blip r:embed="rId2" cstate="print"/>
          <a:srcRect/>
          <a:stretch>
            <a:fillRect/>
          </a:stretch>
        </p:blipFill>
        <p:spPr>
          <a:xfrm>
            <a:off x="-4343400" y="914400"/>
            <a:ext cx="9601200" cy="5778500"/>
          </a:xfrm>
          <a:noFill/>
          <a:ln w="12700">
            <a:solidFill>
              <a:schemeClr val="accent2"/>
            </a:solidFill>
          </a:ln>
        </p:spPr>
      </p:pic>
      <p:sp>
        <p:nvSpPr>
          <p:cNvPr id="52227" name="Rectangle 3"/>
          <p:cNvSpPr>
            <a:spLocks noChangeArrowheads="1"/>
          </p:cNvSpPr>
          <p:nvPr/>
        </p:nvSpPr>
        <p:spPr bwMode="auto">
          <a:xfrm>
            <a:off x="-29378" y="4152900"/>
            <a:ext cx="10363200" cy="2743200"/>
          </a:xfrm>
          <a:prstGeom prst="rect">
            <a:avLst/>
          </a:prstGeom>
          <a:solidFill>
            <a:schemeClr val="bg1"/>
          </a:solidFill>
          <a:ln w="9525">
            <a:noFill/>
            <a:miter lim="800000"/>
            <a:headEnd/>
            <a:tailEnd/>
          </a:ln>
        </p:spPr>
        <p:txBody>
          <a:bodyPr wrap="none" anchor="ctr"/>
          <a:lstStyle/>
          <a:p>
            <a:endParaRPr lang="en-US"/>
          </a:p>
        </p:txBody>
      </p:sp>
      <p:sp>
        <p:nvSpPr>
          <p:cNvPr id="52228" name="AutoShape 5"/>
          <p:cNvSpPr>
            <a:spLocks noChangeArrowheads="1"/>
          </p:cNvSpPr>
          <p:nvPr/>
        </p:nvSpPr>
        <p:spPr bwMode="auto">
          <a:xfrm>
            <a:off x="457200" y="4876800"/>
            <a:ext cx="3429000" cy="1295400"/>
          </a:xfrm>
          <a:prstGeom prst="wedgeRoundRectCallout">
            <a:avLst>
              <a:gd name="adj1" fmla="val -10972"/>
              <a:gd name="adj2" fmla="val -117648"/>
              <a:gd name="adj3" fmla="val 16667"/>
            </a:avLst>
          </a:prstGeom>
          <a:solidFill>
            <a:schemeClr val="accent2"/>
          </a:solidFill>
          <a:ln w="9525">
            <a:solidFill>
              <a:schemeClr val="tx1"/>
            </a:solidFill>
            <a:miter lim="800000"/>
            <a:headEnd/>
            <a:tailEnd/>
          </a:ln>
        </p:spPr>
        <p:txBody>
          <a:bodyPr/>
          <a:lstStyle/>
          <a:p>
            <a:pPr algn="ctr"/>
            <a:r>
              <a:rPr lang="en-US" sz="3200"/>
              <a:t>Row pointer allocation</a:t>
            </a:r>
            <a:r>
              <a:rPr lang="en-US" sz="2400"/>
              <a:t> </a:t>
            </a:r>
          </a:p>
        </p:txBody>
      </p:sp>
      <p:sp>
        <p:nvSpPr>
          <p:cNvPr id="52229" name="Text Box 7"/>
          <p:cNvSpPr txBox="1">
            <a:spLocks noChangeArrowheads="1"/>
          </p:cNvSpPr>
          <p:nvPr/>
        </p:nvSpPr>
        <p:spPr bwMode="auto">
          <a:xfrm>
            <a:off x="5410200" y="762000"/>
            <a:ext cx="3352800" cy="5337175"/>
          </a:xfrm>
          <a:prstGeom prst="rect">
            <a:avLst/>
          </a:prstGeom>
          <a:noFill/>
          <a:ln w="9525">
            <a:noFill/>
            <a:miter lim="800000"/>
            <a:headEnd/>
            <a:tailEnd/>
          </a:ln>
        </p:spPr>
        <p:txBody>
          <a:bodyPr>
            <a:spAutoFit/>
          </a:bodyPr>
          <a:lstStyle/>
          <a:p>
            <a:pPr>
              <a:spcBef>
                <a:spcPct val="50000"/>
              </a:spcBef>
            </a:pPr>
            <a:r>
              <a:rPr lang="en-US" sz="3200" b="1"/>
              <a:t>char *days[]</a:t>
            </a:r>
            <a:r>
              <a:rPr lang="en-US" sz="2800"/>
              <a:t> = {</a:t>
            </a:r>
          </a:p>
          <a:p>
            <a:r>
              <a:rPr lang="en-US" sz="2800"/>
              <a:t>“Sunday”, “Monday”, “Tuesday”, “Wednesday”, “Thursday”, Friday””, “Saturday”</a:t>
            </a:r>
          </a:p>
          <a:p>
            <a:r>
              <a:rPr lang="en-US" sz="2800"/>
              <a:t>};</a:t>
            </a:r>
          </a:p>
          <a:p>
            <a:r>
              <a:rPr lang="en-US" sz="2800"/>
              <a:t>…</a:t>
            </a:r>
          </a:p>
          <a:p>
            <a:endParaRPr lang="en-US" sz="2800"/>
          </a:p>
          <a:p>
            <a:endParaRPr lang="en-US" sz="2800"/>
          </a:p>
          <a:p>
            <a:r>
              <a:rPr lang="en-US" sz="3200">
                <a:solidFill>
                  <a:schemeClr val="hlink"/>
                </a:solidFill>
              </a:rPr>
              <a:t>days[2][3] == ‘s’;</a:t>
            </a:r>
          </a:p>
        </p:txBody>
      </p:sp>
      <p:sp>
        <p:nvSpPr>
          <p:cNvPr id="52230" name="Rectangle 8"/>
          <p:cNvSpPr>
            <a:spLocks noChangeArrowheads="1"/>
          </p:cNvSpPr>
          <p:nvPr/>
        </p:nvSpPr>
        <p:spPr bwMode="auto">
          <a:xfrm>
            <a:off x="3657600" y="1957789"/>
            <a:ext cx="304800" cy="381000"/>
          </a:xfrm>
          <a:prstGeom prst="rect">
            <a:avLst/>
          </a:prstGeom>
          <a:solidFill>
            <a:schemeClr val="hlink">
              <a:alpha val="34901"/>
            </a:schemeClr>
          </a:solidFill>
          <a:ln w="9525">
            <a:solidFill>
              <a:schemeClr val="tx1"/>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104</a:t>
            </a:fld>
            <a:endParaRPr lang="en-US"/>
          </a:p>
        </p:txBody>
      </p:sp>
      <p:sp>
        <p:nvSpPr>
          <p:cNvPr id="6" name="Rectangle 5"/>
          <p:cNvSpPr/>
          <p:nvPr/>
        </p:nvSpPr>
        <p:spPr>
          <a:xfrm>
            <a:off x="228600" y="1957789"/>
            <a:ext cx="990600" cy="381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Fig 7"/>
          <p:cNvPicPr>
            <a:picLocks noGrp="1" noChangeAspect="1" noChangeArrowheads="1"/>
          </p:cNvPicPr>
          <p:nvPr>
            <p:ph idx="1"/>
          </p:nvPr>
        </p:nvPicPr>
        <p:blipFill>
          <a:blip r:embed="rId2" cstate="print"/>
          <a:stretch>
            <a:fillRect/>
          </a:stretch>
        </p:blipFill>
        <p:spPr>
          <a:xfrm>
            <a:off x="457200" y="1816076"/>
            <a:ext cx="8229600" cy="3856085"/>
          </a:xfrm>
          <a:noFill/>
        </p:spPr>
      </p:pic>
      <p:sp>
        <p:nvSpPr>
          <p:cNvPr id="53251" name="Rectangle 3"/>
          <p:cNvSpPr>
            <a:spLocks noChangeArrowheads="1"/>
          </p:cNvSpPr>
          <p:nvPr/>
        </p:nvSpPr>
        <p:spPr bwMode="auto">
          <a:xfrm>
            <a:off x="0" y="4114800"/>
            <a:ext cx="10363200" cy="2743200"/>
          </a:xfrm>
          <a:prstGeom prst="rect">
            <a:avLst/>
          </a:prstGeom>
          <a:solidFill>
            <a:schemeClr val="bg1"/>
          </a:solidFill>
          <a:ln w="9525">
            <a:noFill/>
            <a:miter lim="800000"/>
            <a:headEnd/>
            <a:tailEnd/>
          </a:ln>
        </p:spPr>
        <p:txBody>
          <a:bodyPr wrap="none" anchor="ctr"/>
          <a:lstStyle/>
          <a:p>
            <a:endParaRPr lang="en-US"/>
          </a:p>
        </p:txBody>
      </p:sp>
      <p:sp>
        <p:nvSpPr>
          <p:cNvPr id="53252" name="Rectangle 4"/>
          <p:cNvSpPr>
            <a:spLocks noChangeArrowheads="1"/>
          </p:cNvSpPr>
          <p:nvPr/>
        </p:nvSpPr>
        <p:spPr bwMode="auto">
          <a:xfrm>
            <a:off x="3810000" y="990600"/>
            <a:ext cx="5791200" cy="3124200"/>
          </a:xfrm>
          <a:prstGeom prst="rect">
            <a:avLst/>
          </a:prstGeom>
          <a:solidFill>
            <a:schemeClr val="bg1"/>
          </a:solidFill>
          <a:ln w="9525">
            <a:noFill/>
            <a:miter lim="800000"/>
            <a:headEnd/>
            <a:tailEnd/>
          </a:ln>
        </p:spPr>
        <p:txBody>
          <a:bodyPr wrap="none" anchor="ctr"/>
          <a:lstStyle/>
          <a:p>
            <a:endParaRPr lang="en-US"/>
          </a:p>
        </p:txBody>
      </p:sp>
      <p:sp>
        <p:nvSpPr>
          <p:cNvPr id="53253" name="AutoShape 5"/>
          <p:cNvSpPr>
            <a:spLocks noChangeArrowheads="1"/>
          </p:cNvSpPr>
          <p:nvPr/>
        </p:nvSpPr>
        <p:spPr bwMode="auto">
          <a:xfrm>
            <a:off x="457200" y="4876800"/>
            <a:ext cx="3429000" cy="1981200"/>
          </a:xfrm>
          <a:prstGeom prst="wedgeRoundRectCallout">
            <a:avLst>
              <a:gd name="adj1" fmla="val -23981"/>
              <a:gd name="adj2" fmla="val -101764"/>
              <a:gd name="adj3" fmla="val 16667"/>
            </a:avLst>
          </a:prstGeom>
          <a:solidFill>
            <a:schemeClr val="accent2"/>
          </a:solidFill>
          <a:ln w="9525">
            <a:solidFill>
              <a:schemeClr val="tx1"/>
            </a:solidFill>
            <a:miter lim="800000"/>
            <a:headEnd/>
            <a:tailEnd/>
          </a:ln>
        </p:spPr>
        <p:txBody>
          <a:bodyPr/>
          <a:lstStyle/>
          <a:p>
            <a:pPr algn="ctr"/>
            <a:r>
              <a:rPr lang="en-US" sz="3600"/>
              <a:t>Contiguous allocation</a:t>
            </a:r>
            <a:r>
              <a:rPr lang="en-US" sz="2400"/>
              <a:t> Shaded boxes are holes</a:t>
            </a:r>
          </a:p>
        </p:txBody>
      </p:sp>
      <p:sp>
        <p:nvSpPr>
          <p:cNvPr id="53254" name="Text Box 7"/>
          <p:cNvSpPr txBox="1">
            <a:spLocks noChangeArrowheads="1"/>
          </p:cNvSpPr>
          <p:nvPr/>
        </p:nvSpPr>
        <p:spPr bwMode="auto">
          <a:xfrm>
            <a:off x="4800600" y="355600"/>
            <a:ext cx="3810000" cy="6318250"/>
          </a:xfrm>
          <a:prstGeom prst="rect">
            <a:avLst/>
          </a:prstGeom>
          <a:noFill/>
          <a:ln w="9525">
            <a:noFill/>
            <a:miter lim="800000"/>
            <a:headEnd/>
            <a:tailEnd/>
          </a:ln>
        </p:spPr>
        <p:txBody>
          <a:bodyPr>
            <a:spAutoFit/>
          </a:bodyPr>
          <a:lstStyle/>
          <a:p>
            <a:pPr>
              <a:spcBef>
                <a:spcPct val="50000"/>
              </a:spcBef>
            </a:pPr>
            <a:r>
              <a:rPr lang="en-US" sz="3200" b="1"/>
              <a:t>char days[][10]</a:t>
            </a:r>
            <a:r>
              <a:rPr lang="en-US" sz="2800"/>
              <a:t> = {</a:t>
            </a:r>
          </a:p>
          <a:p>
            <a:pPr>
              <a:spcBef>
                <a:spcPct val="50000"/>
              </a:spcBef>
            </a:pPr>
            <a:r>
              <a:rPr lang="en-US" sz="2800"/>
              <a:t>“Sunday”, “Monday”, “Tuesday”, “Wednesday”, “Thursday”, Friday””, “Saturday”</a:t>
            </a:r>
          </a:p>
          <a:p>
            <a:pPr>
              <a:spcBef>
                <a:spcPct val="50000"/>
              </a:spcBef>
            </a:pPr>
            <a:r>
              <a:rPr lang="en-US" sz="2800"/>
              <a:t>};</a:t>
            </a:r>
          </a:p>
          <a:p>
            <a:pPr>
              <a:spcBef>
                <a:spcPct val="50000"/>
              </a:spcBef>
            </a:pPr>
            <a:r>
              <a:rPr lang="en-US" sz="2800"/>
              <a:t>…</a:t>
            </a:r>
          </a:p>
          <a:p>
            <a:pPr>
              <a:spcBef>
                <a:spcPct val="50000"/>
              </a:spcBef>
            </a:pPr>
            <a:endParaRPr lang="en-US" sz="2800"/>
          </a:p>
          <a:p>
            <a:pPr>
              <a:spcBef>
                <a:spcPct val="50000"/>
              </a:spcBef>
            </a:pPr>
            <a:endParaRPr lang="en-US" sz="2800"/>
          </a:p>
          <a:p>
            <a:pPr>
              <a:spcBef>
                <a:spcPct val="50000"/>
              </a:spcBef>
            </a:pPr>
            <a:r>
              <a:rPr lang="en-US" sz="3600">
                <a:solidFill>
                  <a:schemeClr val="hlink"/>
                </a:solidFill>
              </a:rPr>
              <a:t>days[2][3] == ‘s’;</a:t>
            </a:r>
            <a:r>
              <a:rPr lang="en-US" sz="2800"/>
              <a:t>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04800" y="2255838"/>
            <a:ext cx="8229600" cy="4602162"/>
          </a:xfrm>
        </p:spPr>
        <p:txBody>
          <a:bodyPr/>
          <a:lstStyle/>
          <a:p>
            <a:pPr eaLnBrk="1" hangingPunct="1">
              <a:buFontTx/>
              <a:buNone/>
            </a:pPr>
            <a:r>
              <a:rPr lang="en-US" smtClean="0"/>
              <a:t>A: array [L</a:t>
            </a:r>
            <a:r>
              <a:rPr lang="en-US" baseline="-25000" smtClean="0"/>
              <a:t>1</a:t>
            </a:r>
            <a:r>
              <a:rPr lang="en-US" smtClean="0"/>
              <a:t>..U</a:t>
            </a:r>
            <a:r>
              <a:rPr lang="en-US" baseline="-25000" smtClean="0"/>
              <a:t>1</a:t>
            </a:r>
            <a:r>
              <a:rPr lang="en-US" smtClean="0"/>
              <a:t>] of</a:t>
            </a:r>
          </a:p>
          <a:p>
            <a:pPr eaLnBrk="1" hangingPunct="1">
              <a:buFontTx/>
              <a:buNone/>
            </a:pPr>
            <a:r>
              <a:rPr lang="en-US" smtClean="0"/>
              <a:t>    array [L</a:t>
            </a:r>
            <a:r>
              <a:rPr lang="en-US" baseline="-25000" smtClean="0"/>
              <a:t>2</a:t>
            </a:r>
            <a:r>
              <a:rPr lang="en-US" smtClean="0"/>
              <a:t>..U</a:t>
            </a:r>
            <a:r>
              <a:rPr lang="en-US" baseline="-25000" smtClean="0"/>
              <a:t>2</a:t>
            </a:r>
            <a:r>
              <a:rPr lang="en-US" smtClean="0"/>
              <a:t>] of</a:t>
            </a:r>
          </a:p>
          <a:p>
            <a:pPr eaLnBrk="1" hangingPunct="1">
              <a:buFontTx/>
              <a:buNone/>
            </a:pPr>
            <a:r>
              <a:rPr lang="en-US" smtClean="0"/>
              <a:t>	 array  [L</a:t>
            </a:r>
            <a:r>
              <a:rPr lang="en-US" baseline="-25000" smtClean="0"/>
              <a:t>3</a:t>
            </a:r>
            <a:r>
              <a:rPr lang="en-US" smtClean="0"/>
              <a:t>..U</a:t>
            </a:r>
            <a:r>
              <a:rPr lang="en-US" baseline="-25000" smtClean="0"/>
              <a:t>3</a:t>
            </a:r>
            <a:r>
              <a:rPr lang="en-US" smtClean="0"/>
              <a:t>] of elem_type</a:t>
            </a:r>
          </a:p>
          <a:p>
            <a:pPr lvl="1" eaLnBrk="1" hangingPunct="1">
              <a:buFontTx/>
              <a:buNone/>
            </a:pPr>
            <a:endParaRPr lang="en-US" smtClean="0"/>
          </a:p>
          <a:p>
            <a:pPr eaLnBrk="1" hangingPunct="1">
              <a:buFontTx/>
              <a:buNone/>
            </a:pPr>
            <a:r>
              <a:rPr lang="en-US" smtClean="0">
                <a:solidFill>
                  <a:schemeClr val="accent2"/>
                </a:solidFill>
              </a:rPr>
              <a:t>What is the address of A[i,j,k]?</a:t>
            </a:r>
          </a:p>
          <a:p>
            <a:pPr lvl="1" eaLnBrk="1" hangingPunct="1">
              <a:buFontTx/>
              <a:buNone/>
            </a:pPr>
            <a:r>
              <a:rPr lang="en-US" smtClean="0"/>
              <a:t>with contiguous allocation</a:t>
            </a:r>
          </a:p>
        </p:txBody>
      </p:sp>
      <p:sp>
        <p:nvSpPr>
          <p:cNvPr id="54274" name="Rectangle 2"/>
          <p:cNvSpPr>
            <a:spLocks noGrp="1" noChangeArrowheads="1"/>
          </p:cNvSpPr>
          <p:nvPr>
            <p:ph type="title"/>
          </p:nvPr>
        </p:nvSpPr>
        <p:spPr>
          <a:xfrm>
            <a:off x="457200" y="274638"/>
            <a:ext cx="8229600" cy="715962"/>
          </a:xfrm>
        </p:spPr>
        <p:txBody>
          <a:bodyPr/>
          <a:lstStyle/>
          <a:p>
            <a:pPr eaLnBrk="1" hangingPunct="1"/>
            <a:r>
              <a:rPr lang="en-US" sz="3600" smtClean="0"/>
              <a:t>Address Calculations</a:t>
            </a:r>
          </a:p>
        </p:txBody>
      </p:sp>
      <p:sp>
        <p:nvSpPr>
          <p:cNvPr id="54276" name="AutoShape 4"/>
          <p:cNvSpPr>
            <a:spLocks noChangeArrowheads="1"/>
          </p:cNvSpPr>
          <p:nvPr/>
        </p:nvSpPr>
        <p:spPr bwMode="auto">
          <a:xfrm>
            <a:off x="6019800" y="4800600"/>
            <a:ext cx="2362200" cy="1066800"/>
          </a:xfrm>
          <a:prstGeom prst="wedgeRoundRectCallout">
            <a:avLst>
              <a:gd name="adj1" fmla="val -62903"/>
              <a:gd name="adj2" fmla="val -123958"/>
              <a:gd name="adj3" fmla="val 16667"/>
            </a:avLst>
          </a:prstGeom>
          <a:solidFill>
            <a:schemeClr val="accent1"/>
          </a:solidFill>
          <a:ln w="9525">
            <a:solidFill>
              <a:schemeClr val="tx1"/>
            </a:solidFill>
            <a:miter lim="800000"/>
            <a:headEnd/>
            <a:tailEnd/>
          </a:ln>
        </p:spPr>
        <p:txBody>
          <a:bodyPr/>
          <a:lstStyle/>
          <a:p>
            <a:pPr algn="ctr"/>
            <a:r>
              <a:rPr lang="en-US" sz="2400"/>
              <a:t>array of elem_type</a:t>
            </a:r>
          </a:p>
        </p:txBody>
      </p:sp>
      <p:sp>
        <p:nvSpPr>
          <p:cNvPr id="54277" name="AutoShape 5"/>
          <p:cNvSpPr>
            <a:spLocks noChangeArrowheads="1"/>
          </p:cNvSpPr>
          <p:nvPr/>
        </p:nvSpPr>
        <p:spPr bwMode="auto">
          <a:xfrm>
            <a:off x="4800600" y="2438400"/>
            <a:ext cx="3886200" cy="914400"/>
          </a:xfrm>
          <a:prstGeom prst="wedgeRoundRectCallout">
            <a:avLst>
              <a:gd name="adj1" fmla="val -78144"/>
              <a:gd name="adj2" fmla="val 20315"/>
              <a:gd name="adj3" fmla="val 16667"/>
            </a:avLst>
          </a:prstGeom>
          <a:solidFill>
            <a:schemeClr val="accent1"/>
          </a:solidFill>
          <a:ln w="9525">
            <a:solidFill>
              <a:schemeClr val="tx1"/>
            </a:solidFill>
            <a:miter lim="800000"/>
            <a:headEnd/>
            <a:tailEnd/>
          </a:ln>
        </p:spPr>
        <p:txBody>
          <a:bodyPr/>
          <a:lstStyle/>
          <a:p>
            <a:pPr algn="ctr"/>
            <a:r>
              <a:rPr lang="en-US" sz="2400"/>
              <a:t>plane:  array of arrays of elem types</a:t>
            </a:r>
          </a:p>
        </p:txBody>
      </p:sp>
      <p:sp>
        <p:nvSpPr>
          <p:cNvPr id="54278" name="AutoShape 6"/>
          <p:cNvSpPr>
            <a:spLocks noChangeArrowheads="1"/>
          </p:cNvSpPr>
          <p:nvPr/>
        </p:nvSpPr>
        <p:spPr bwMode="auto">
          <a:xfrm>
            <a:off x="3962400" y="1371600"/>
            <a:ext cx="2743200" cy="838200"/>
          </a:xfrm>
          <a:prstGeom prst="wedgeRoundRectCallout">
            <a:avLst>
              <a:gd name="adj1" fmla="val -56366"/>
              <a:gd name="adj2" fmla="val 94509"/>
              <a:gd name="adj3" fmla="val 16667"/>
            </a:avLst>
          </a:prstGeom>
          <a:solidFill>
            <a:schemeClr val="accent1"/>
          </a:solidFill>
          <a:ln w="9525">
            <a:solidFill>
              <a:schemeClr val="tx1"/>
            </a:solidFill>
            <a:miter lim="800000"/>
            <a:headEnd/>
            <a:tailEnd/>
          </a:ln>
        </p:spPr>
        <p:txBody>
          <a:bodyPr/>
          <a:lstStyle/>
          <a:p>
            <a:pPr algn="ctr"/>
            <a:r>
              <a:rPr lang="en-US" sz="2400"/>
              <a:t>solid: array of planes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533400" y="533400"/>
            <a:ext cx="8229600" cy="5715000"/>
          </a:xfrm>
        </p:spPr>
        <p:txBody>
          <a:bodyPr/>
          <a:lstStyle/>
          <a:p>
            <a:pPr eaLnBrk="1" hangingPunct="1">
              <a:lnSpc>
                <a:spcPct val="110000"/>
              </a:lnSpc>
              <a:buFontTx/>
              <a:buNone/>
              <a:tabLst>
                <a:tab pos="6054725" algn="l"/>
              </a:tabLst>
            </a:pPr>
            <a:r>
              <a:rPr lang="en-US" sz="2400" smtClean="0"/>
              <a:t>A: array [L</a:t>
            </a:r>
            <a:r>
              <a:rPr lang="en-US" sz="2400" baseline="-25000" smtClean="0"/>
              <a:t>1</a:t>
            </a:r>
            <a:r>
              <a:rPr lang="en-US" sz="2400" smtClean="0"/>
              <a:t>..U</a:t>
            </a:r>
            <a:r>
              <a:rPr lang="en-US" sz="2400" baseline="-25000" smtClean="0"/>
              <a:t>1</a:t>
            </a:r>
            <a:r>
              <a:rPr lang="en-US" sz="2400" smtClean="0"/>
              <a:t>] of</a:t>
            </a:r>
          </a:p>
          <a:p>
            <a:pPr eaLnBrk="1" hangingPunct="1">
              <a:lnSpc>
                <a:spcPct val="110000"/>
              </a:lnSpc>
              <a:buFontTx/>
              <a:buNone/>
              <a:tabLst>
                <a:tab pos="6054725" algn="l"/>
              </a:tabLst>
            </a:pPr>
            <a:r>
              <a:rPr lang="en-US" sz="2400" smtClean="0"/>
              <a:t>    array [L</a:t>
            </a:r>
            <a:r>
              <a:rPr lang="en-US" sz="2400" baseline="-25000" smtClean="0"/>
              <a:t>2</a:t>
            </a:r>
            <a:r>
              <a:rPr lang="en-US" sz="2400" smtClean="0"/>
              <a:t>..U</a:t>
            </a:r>
            <a:r>
              <a:rPr lang="en-US" sz="2400" baseline="-25000" smtClean="0"/>
              <a:t>2</a:t>
            </a:r>
            <a:r>
              <a:rPr lang="en-US" sz="2400" smtClean="0"/>
              <a:t>] of</a:t>
            </a:r>
          </a:p>
          <a:p>
            <a:pPr eaLnBrk="1" hangingPunct="1">
              <a:lnSpc>
                <a:spcPct val="110000"/>
              </a:lnSpc>
              <a:buFontTx/>
              <a:buNone/>
              <a:tabLst>
                <a:tab pos="6054725" algn="l"/>
              </a:tabLst>
            </a:pPr>
            <a:r>
              <a:rPr lang="en-US" sz="2400" smtClean="0"/>
              <a:t>    array  [L</a:t>
            </a:r>
            <a:r>
              <a:rPr lang="en-US" sz="2400" baseline="-25000" smtClean="0"/>
              <a:t>3</a:t>
            </a:r>
            <a:r>
              <a:rPr lang="en-US" sz="2400" smtClean="0"/>
              <a:t>..U</a:t>
            </a:r>
            <a:r>
              <a:rPr lang="en-US" sz="2400" baseline="-25000" smtClean="0"/>
              <a:t>3</a:t>
            </a:r>
            <a:r>
              <a:rPr lang="en-US" sz="2400" smtClean="0"/>
              <a:t>] of elem_type</a:t>
            </a:r>
          </a:p>
          <a:p>
            <a:pPr eaLnBrk="1" hangingPunct="1">
              <a:buFontTx/>
              <a:buNone/>
              <a:tabLst>
                <a:tab pos="6054725" algn="l"/>
              </a:tabLst>
            </a:pPr>
            <a:endParaRPr lang="en-US" sz="2400" smtClean="0"/>
          </a:p>
          <a:p>
            <a:pPr eaLnBrk="1" hangingPunct="1">
              <a:buFontTx/>
              <a:buNone/>
              <a:tabLst>
                <a:tab pos="6054725" algn="l"/>
              </a:tabLst>
            </a:pPr>
            <a:r>
              <a:rPr lang="en-US" sz="3600" smtClean="0"/>
              <a:t>Define constants</a:t>
            </a:r>
            <a:endParaRPr lang="en-US" sz="2400" smtClean="0"/>
          </a:p>
          <a:p>
            <a:pPr eaLnBrk="1" hangingPunct="1">
              <a:lnSpc>
                <a:spcPct val="150000"/>
              </a:lnSpc>
              <a:spcBef>
                <a:spcPct val="0"/>
              </a:spcBef>
              <a:buFontTx/>
              <a:buNone/>
              <a:tabLst>
                <a:tab pos="6054725" algn="l"/>
              </a:tabLst>
            </a:pPr>
            <a:r>
              <a:rPr lang="en-US" sz="2800" smtClean="0"/>
              <a:t>S</a:t>
            </a:r>
            <a:r>
              <a:rPr lang="en-US" sz="4000" baseline="-25000" smtClean="0"/>
              <a:t>3</a:t>
            </a:r>
            <a:r>
              <a:rPr lang="en-US" sz="2800" smtClean="0"/>
              <a:t> = </a:t>
            </a:r>
            <a:r>
              <a:rPr lang="en-US" smtClean="0"/>
              <a:t>size of elem_type</a:t>
            </a:r>
          </a:p>
          <a:p>
            <a:pPr eaLnBrk="1" hangingPunct="1">
              <a:lnSpc>
                <a:spcPct val="150000"/>
              </a:lnSpc>
              <a:spcBef>
                <a:spcPct val="0"/>
              </a:spcBef>
              <a:buFontTx/>
              <a:buNone/>
              <a:tabLst>
                <a:tab pos="6054725" algn="l"/>
              </a:tabLst>
            </a:pPr>
            <a:r>
              <a:rPr lang="en-US" sz="2800" smtClean="0"/>
              <a:t>S</a:t>
            </a:r>
            <a:r>
              <a:rPr lang="en-US" sz="4000" baseline="-25000" smtClean="0"/>
              <a:t>2</a:t>
            </a:r>
            <a:r>
              <a:rPr lang="en-US" sz="2800" smtClean="0"/>
              <a:t> = (U</a:t>
            </a:r>
            <a:r>
              <a:rPr lang="en-US" sz="4000" baseline="-25000" smtClean="0"/>
              <a:t>3</a:t>
            </a:r>
            <a:r>
              <a:rPr lang="en-US" sz="2800" smtClean="0"/>
              <a:t> – L</a:t>
            </a:r>
            <a:r>
              <a:rPr lang="en-US" sz="4000" baseline="-25000" smtClean="0"/>
              <a:t>3</a:t>
            </a:r>
            <a:r>
              <a:rPr lang="en-US" sz="2800" smtClean="0"/>
              <a:t> + 1) x S</a:t>
            </a:r>
            <a:r>
              <a:rPr lang="en-US" sz="4000" baseline="-25000" smtClean="0"/>
              <a:t>3  </a:t>
            </a:r>
            <a:r>
              <a:rPr lang="en-US" sz="4000" smtClean="0"/>
              <a:t>(size of row )</a:t>
            </a:r>
          </a:p>
          <a:p>
            <a:pPr eaLnBrk="1" hangingPunct="1">
              <a:lnSpc>
                <a:spcPct val="150000"/>
              </a:lnSpc>
              <a:spcBef>
                <a:spcPct val="0"/>
              </a:spcBef>
              <a:buFontTx/>
              <a:buNone/>
              <a:tabLst>
                <a:tab pos="6054725" algn="l"/>
              </a:tabLst>
            </a:pPr>
            <a:r>
              <a:rPr lang="en-US" sz="2800" smtClean="0"/>
              <a:t>S</a:t>
            </a:r>
            <a:r>
              <a:rPr lang="en-US" sz="4000" baseline="-25000" smtClean="0"/>
              <a:t>1</a:t>
            </a:r>
            <a:r>
              <a:rPr lang="en-US" sz="2800" smtClean="0"/>
              <a:t> = (U</a:t>
            </a:r>
            <a:r>
              <a:rPr lang="en-US" sz="4000" baseline="-25000" smtClean="0"/>
              <a:t>2</a:t>
            </a:r>
            <a:r>
              <a:rPr lang="en-US" sz="2800" smtClean="0"/>
              <a:t> – L</a:t>
            </a:r>
            <a:r>
              <a:rPr lang="en-US" sz="4000" baseline="-25000" smtClean="0"/>
              <a:t>2</a:t>
            </a:r>
            <a:r>
              <a:rPr lang="en-US" sz="2800" smtClean="0"/>
              <a:t> + 1) x S</a:t>
            </a:r>
            <a:r>
              <a:rPr lang="en-US" sz="4000" baseline="-25000" smtClean="0"/>
              <a:t>2   </a:t>
            </a:r>
            <a:r>
              <a:rPr lang="en-US" sz="4000" smtClean="0"/>
              <a:t>(size of plane)</a:t>
            </a:r>
            <a:endParaRPr lang="en-US" sz="1800" smtClean="0"/>
          </a:p>
          <a:p>
            <a:pPr eaLnBrk="1" hangingPunct="1">
              <a:lnSpc>
                <a:spcPct val="115000"/>
              </a:lnSpc>
              <a:tabLst>
                <a:tab pos="6054725" algn="l"/>
              </a:tabLst>
            </a:pPr>
            <a:endParaRPr lang="en-US" sz="1600" smtClean="0"/>
          </a:p>
        </p:txBody>
      </p:sp>
      <p:sp>
        <p:nvSpPr>
          <p:cNvPr id="55299" name="AutoShape 4"/>
          <p:cNvSpPr>
            <a:spLocks noChangeArrowheads="1"/>
          </p:cNvSpPr>
          <p:nvPr/>
        </p:nvSpPr>
        <p:spPr bwMode="auto">
          <a:xfrm>
            <a:off x="6477000" y="1981200"/>
            <a:ext cx="2667000" cy="1371600"/>
          </a:xfrm>
          <a:prstGeom prst="wedgeRoundRectCallout">
            <a:avLst>
              <a:gd name="adj1" fmla="val -46606"/>
              <a:gd name="adj2" fmla="val 90046"/>
              <a:gd name="adj3" fmla="val 16667"/>
            </a:avLst>
          </a:prstGeom>
          <a:solidFill>
            <a:schemeClr val="accent1"/>
          </a:solidFill>
          <a:ln w="9525">
            <a:solidFill>
              <a:schemeClr val="tx1"/>
            </a:solidFill>
            <a:miter lim="800000"/>
            <a:headEnd/>
            <a:tailEnd/>
          </a:ln>
        </p:spPr>
        <p:txBody>
          <a:bodyPr/>
          <a:lstStyle/>
          <a:p>
            <a:pPr algn="ctr"/>
            <a:r>
              <a:rPr lang="en-US" sz="2000"/>
              <a:t>size of element times number of elements in row</a:t>
            </a:r>
          </a:p>
        </p:txBody>
      </p:sp>
      <p:sp>
        <p:nvSpPr>
          <p:cNvPr id="55300" name="AutoShape 5"/>
          <p:cNvSpPr>
            <a:spLocks noChangeArrowheads="1"/>
          </p:cNvSpPr>
          <p:nvPr/>
        </p:nvSpPr>
        <p:spPr bwMode="auto">
          <a:xfrm>
            <a:off x="6553200" y="5562600"/>
            <a:ext cx="2362200" cy="1066800"/>
          </a:xfrm>
          <a:prstGeom prst="wedgeRoundRectCallout">
            <a:avLst>
              <a:gd name="adj1" fmla="val -73792"/>
              <a:gd name="adj2" fmla="val -55653"/>
              <a:gd name="adj3" fmla="val 16667"/>
            </a:avLst>
          </a:prstGeom>
          <a:solidFill>
            <a:schemeClr val="accent1"/>
          </a:solidFill>
          <a:ln w="9525">
            <a:solidFill>
              <a:schemeClr val="tx1"/>
            </a:solidFill>
            <a:miter lim="800000"/>
            <a:headEnd/>
            <a:tailEnd/>
          </a:ln>
        </p:spPr>
        <p:txBody>
          <a:bodyPr/>
          <a:lstStyle/>
          <a:p>
            <a:pPr algn="ctr"/>
            <a:r>
              <a:rPr lang="en-US" sz="2000"/>
              <a:t>size of row times number of rows in a plane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457200" y="762000"/>
            <a:ext cx="3124200" cy="5364163"/>
          </a:xfrm>
        </p:spPr>
        <p:txBody>
          <a:bodyPr/>
          <a:lstStyle/>
          <a:p>
            <a:pPr eaLnBrk="1" hangingPunct="1">
              <a:buFontTx/>
              <a:buNone/>
            </a:pPr>
            <a:r>
              <a:rPr lang="en-US" smtClean="0"/>
              <a:t>A[i,j,k] =</a:t>
            </a:r>
          </a:p>
          <a:p>
            <a:pPr lvl="1" eaLnBrk="1" hangingPunct="1">
              <a:buFontTx/>
              <a:buNone/>
            </a:pPr>
            <a:r>
              <a:rPr lang="en-US" smtClean="0"/>
              <a:t>address of A</a:t>
            </a:r>
          </a:p>
          <a:p>
            <a:pPr lvl="1" eaLnBrk="1" hangingPunct="1">
              <a:buFontTx/>
              <a:buNone/>
            </a:pPr>
            <a:r>
              <a:rPr lang="en-US" smtClean="0"/>
              <a:t>+ (i-L1) x S1</a:t>
            </a:r>
          </a:p>
          <a:p>
            <a:pPr lvl="1" eaLnBrk="1" hangingPunct="1">
              <a:buFontTx/>
              <a:buNone/>
            </a:pPr>
            <a:r>
              <a:rPr lang="en-US" smtClean="0"/>
              <a:t>+ (j-L2) x S2</a:t>
            </a:r>
          </a:p>
          <a:p>
            <a:pPr lvl="1" eaLnBrk="1" hangingPunct="1">
              <a:buFontTx/>
              <a:buNone/>
            </a:pPr>
            <a:r>
              <a:rPr lang="en-US" smtClean="0"/>
              <a:t>+ (k-L3) x S3</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108</a:t>
            </a:fld>
            <a:endParaRPr lang="en-US"/>
          </a:p>
        </p:txBody>
      </p:sp>
      <p:pic>
        <p:nvPicPr>
          <p:cNvPr id="4" name="Picture 3" descr="f08-10-9780124104099"/>
          <p:cNvPicPr>
            <a:picLocks noGrp="1" noChangeAspect="1"/>
          </p:cNvPicPr>
          <p:nvPr/>
        </p:nvPicPr>
        <p:blipFill>
          <a:blip r:embed="rId2">
            <a:lum/>
            <a:extLst>
              <a:ext uri="{28A0092B-C50C-407E-A947-70E740481C1C}">
                <a14:useLocalDpi xmlns:a14="http://schemas.microsoft.com/office/drawing/2010/main" val="0"/>
              </a:ext>
            </a:extLst>
          </a:blip>
          <a:stretch>
            <a:fillRect/>
          </a:stretch>
        </p:blipFill>
        <p:spPr>
          <a:xfrm>
            <a:off x="3048000" y="1447800"/>
            <a:ext cx="5825728" cy="4800600"/>
          </a:xfrm>
          <a:prstGeom prst="rect">
            <a:avLst/>
          </a:prstGeom>
          <a:noFill/>
          <a:ln>
            <a:noFill/>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57200" y="762000"/>
            <a:ext cx="3124200" cy="5364163"/>
          </a:xfrm>
        </p:spPr>
        <p:txBody>
          <a:bodyPr/>
          <a:lstStyle/>
          <a:p>
            <a:pPr eaLnBrk="1" hangingPunct="1">
              <a:buFontTx/>
              <a:buNone/>
            </a:pPr>
            <a:r>
              <a:rPr lang="en-US" smtClean="0"/>
              <a:t>A[i,j,k] =</a:t>
            </a:r>
          </a:p>
          <a:p>
            <a:pPr lvl="1" eaLnBrk="1" hangingPunct="1">
              <a:lnSpc>
                <a:spcPct val="115000"/>
              </a:lnSpc>
              <a:buFontTx/>
              <a:buNone/>
            </a:pPr>
            <a:r>
              <a:rPr lang="en-US" smtClean="0"/>
              <a:t>address of A</a:t>
            </a:r>
          </a:p>
          <a:p>
            <a:pPr lvl="1" eaLnBrk="1" hangingPunct="1">
              <a:lnSpc>
                <a:spcPct val="115000"/>
              </a:lnSpc>
              <a:buFontTx/>
              <a:buNone/>
            </a:pPr>
            <a:r>
              <a:rPr lang="en-US" smtClean="0"/>
              <a:t>+ (i-L</a:t>
            </a:r>
            <a:r>
              <a:rPr lang="en-US" baseline="-25000" smtClean="0"/>
              <a:t>1</a:t>
            </a:r>
            <a:r>
              <a:rPr lang="en-US" smtClean="0"/>
              <a:t>) x S</a:t>
            </a:r>
            <a:r>
              <a:rPr lang="en-US" baseline="-25000" smtClean="0"/>
              <a:t>1</a:t>
            </a:r>
            <a:endParaRPr lang="en-US" smtClean="0"/>
          </a:p>
          <a:p>
            <a:pPr lvl="1" eaLnBrk="1" hangingPunct="1">
              <a:lnSpc>
                <a:spcPct val="115000"/>
              </a:lnSpc>
              <a:buFontTx/>
              <a:buNone/>
            </a:pPr>
            <a:r>
              <a:rPr lang="en-US" smtClean="0"/>
              <a:t>+ (j-L</a:t>
            </a:r>
            <a:r>
              <a:rPr lang="en-US" baseline="-25000" smtClean="0"/>
              <a:t>2</a:t>
            </a:r>
            <a:r>
              <a:rPr lang="en-US" smtClean="0"/>
              <a:t>) x S</a:t>
            </a:r>
            <a:r>
              <a:rPr lang="en-US" baseline="-25000" smtClean="0"/>
              <a:t>2</a:t>
            </a:r>
            <a:endParaRPr lang="en-US" smtClean="0"/>
          </a:p>
          <a:p>
            <a:pPr lvl="1" eaLnBrk="1" hangingPunct="1">
              <a:lnSpc>
                <a:spcPct val="115000"/>
              </a:lnSpc>
              <a:buFontTx/>
              <a:buNone/>
            </a:pPr>
            <a:r>
              <a:rPr lang="en-US" smtClean="0"/>
              <a:t>+ (k-L</a:t>
            </a:r>
            <a:r>
              <a:rPr lang="en-US" baseline="-25000" smtClean="0"/>
              <a:t>3</a:t>
            </a:r>
            <a:r>
              <a:rPr lang="en-US" smtClean="0"/>
              <a:t>) x S</a:t>
            </a:r>
            <a:r>
              <a:rPr lang="en-US" baseline="-25000" smtClean="0"/>
              <a:t>3</a:t>
            </a:r>
          </a:p>
        </p:txBody>
      </p:sp>
      <p:sp>
        <p:nvSpPr>
          <p:cNvPr id="57347" name="AutoShape 3"/>
          <p:cNvSpPr>
            <a:spLocks noChangeArrowheads="1"/>
          </p:cNvSpPr>
          <p:nvPr/>
        </p:nvSpPr>
        <p:spPr bwMode="auto">
          <a:xfrm>
            <a:off x="762000" y="3962400"/>
            <a:ext cx="5029200" cy="2667000"/>
          </a:xfrm>
          <a:prstGeom prst="wedgeRoundRectCallout">
            <a:avLst>
              <a:gd name="adj1" fmla="val 50602"/>
              <a:gd name="adj2" fmla="val -65773"/>
              <a:gd name="adj3" fmla="val 16667"/>
            </a:avLst>
          </a:prstGeom>
          <a:solidFill>
            <a:schemeClr val="accent1"/>
          </a:solidFill>
          <a:ln w="9525">
            <a:solidFill>
              <a:schemeClr val="tx1"/>
            </a:solidFill>
            <a:miter lim="800000"/>
            <a:headEnd/>
            <a:tailEnd/>
          </a:ln>
        </p:spPr>
        <p:txBody>
          <a:bodyPr/>
          <a:lstStyle/>
          <a:p>
            <a:pPr algn="ctr"/>
            <a:r>
              <a:rPr lang="en-US" sz="2400"/>
              <a:t>Depending on what is static, may be able to compute parts of the address at compile time:</a:t>
            </a:r>
          </a:p>
          <a:p>
            <a:pPr algn="ctr"/>
            <a:r>
              <a:rPr lang="en-US" sz="2400">
                <a:solidFill>
                  <a:schemeClr val="hlink"/>
                </a:solidFill>
              </a:rPr>
              <a:t>General idea:  Divide address calculation into static and dynamic parts</a:t>
            </a:r>
          </a:p>
        </p:txBody>
      </p:sp>
      <p:sp>
        <p:nvSpPr>
          <p:cNvPr id="57348" name="AutoShape 6"/>
          <p:cNvSpPr>
            <a:spLocks noChangeArrowheads="1"/>
          </p:cNvSpPr>
          <p:nvPr/>
        </p:nvSpPr>
        <p:spPr bwMode="auto">
          <a:xfrm>
            <a:off x="3581400" y="2057400"/>
            <a:ext cx="1524000" cy="7620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a:solidFill>
                <a:schemeClr val="accent2"/>
              </a:solidFill>
            </a:endParaRPr>
          </a:p>
        </p:txBody>
      </p:sp>
      <p:sp>
        <p:nvSpPr>
          <p:cNvPr id="57349" name="Rectangle 7"/>
          <p:cNvSpPr>
            <a:spLocks noChangeArrowheads="1"/>
          </p:cNvSpPr>
          <p:nvPr/>
        </p:nvSpPr>
        <p:spPr bwMode="auto">
          <a:xfrm>
            <a:off x="5715000" y="762000"/>
            <a:ext cx="3124200" cy="5364163"/>
          </a:xfrm>
          <a:prstGeom prst="rect">
            <a:avLst/>
          </a:prstGeom>
          <a:noFill/>
          <a:ln w="9525">
            <a:noFill/>
            <a:miter lim="800000"/>
            <a:headEnd/>
            <a:tailEnd/>
          </a:ln>
        </p:spPr>
        <p:txBody>
          <a:bodyPr/>
          <a:lstStyle/>
          <a:p>
            <a:pPr marL="342900" indent="-342900">
              <a:spcBef>
                <a:spcPct val="20000"/>
              </a:spcBef>
            </a:pPr>
            <a:r>
              <a:rPr lang="en-US" sz="3200"/>
              <a:t>A[i,j,k] =</a:t>
            </a:r>
          </a:p>
          <a:p>
            <a:pPr marL="742950" lvl="1" indent="-285750">
              <a:lnSpc>
                <a:spcPct val="115000"/>
              </a:lnSpc>
              <a:spcBef>
                <a:spcPct val="20000"/>
              </a:spcBef>
            </a:pPr>
            <a:r>
              <a:rPr lang="en-US" sz="2800">
                <a:solidFill>
                  <a:schemeClr val="accent2"/>
                </a:solidFill>
              </a:rPr>
              <a:t>address of A</a:t>
            </a:r>
          </a:p>
          <a:p>
            <a:pPr marL="742950" lvl="1" indent="-285750">
              <a:lnSpc>
                <a:spcPct val="115000"/>
              </a:lnSpc>
              <a:spcBef>
                <a:spcPct val="20000"/>
              </a:spcBef>
            </a:pPr>
            <a:r>
              <a:rPr lang="en-US" sz="2800"/>
              <a:t>+ i x S</a:t>
            </a:r>
            <a:r>
              <a:rPr lang="en-US" sz="2800" baseline="-25000"/>
              <a:t>1</a:t>
            </a:r>
            <a:endParaRPr lang="en-US" sz="2800"/>
          </a:p>
          <a:p>
            <a:pPr marL="742950" lvl="1" indent="-285750">
              <a:lnSpc>
                <a:spcPct val="115000"/>
              </a:lnSpc>
              <a:spcBef>
                <a:spcPct val="20000"/>
              </a:spcBef>
            </a:pPr>
            <a:r>
              <a:rPr lang="en-US" sz="2800"/>
              <a:t>+ j x S</a:t>
            </a:r>
            <a:r>
              <a:rPr lang="en-US" sz="2800" baseline="-25000"/>
              <a:t>2</a:t>
            </a:r>
            <a:endParaRPr lang="en-US" sz="2800"/>
          </a:p>
          <a:p>
            <a:pPr marL="742950" lvl="1" indent="-285750">
              <a:lnSpc>
                <a:spcPct val="115000"/>
              </a:lnSpc>
              <a:spcBef>
                <a:spcPct val="20000"/>
              </a:spcBef>
            </a:pPr>
            <a:r>
              <a:rPr lang="en-US" sz="2800"/>
              <a:t>+ k x S</a:t>
            </a:r>
            <a:r>
              <a:rPr lang="en-US" sz="2800" baseline="-25000"/>
              <a:t>3</a:t>
            </a:r>
          </a:p>
          <a:p>
            <a:pPr marL="742950" lvl="1" indent="-285750">
              <a:lnSpc>
                <a:spcPct val="115000"/>
              </a:lnSpc>
              <a:spcBef>
                <a:spcPct val="20000"/>
              </a:spcBef>
            </a:pPr>
            <a:r>
              <a:rPr lang="en-US" sz="2800"/>
              <a:t>- </a:t>
            </a:r>
            <a:r>
              <a:rPr lang="en-US" sz="2800">
                <a:solidFill>
                  <a:schemeClr val="accent2"/>
                </a:solidFill>
              </a:rPr>
              <a:t>L</a:t>
            </a:r>
            <a:r>
              <a:rPr lang="en-US" sz="2800" baseline="-25000">
                <a:solidFill>
                  <a:schemeClr val="accent2"/>
                </a:solidFill>
              </a:rPr>
              <a:t>1</a:t>
            </a:r>
            <a:r>
              <a:rPr lang="en-US" sz="2800">
                <a:solidFill>
                  <a:schemeClr val="accent2"/>
                </a:solidFill>
              </a:rPr>
              <a:t> x S</a:t>
            </a:r>
            <a:r>
              <a:rPr lang="en-US" sz="2800" baseline="-25000">
                <a:solidFill>
                  <a:schemeClr val="accent2"/>
                </a:solidFill>
              </a:rPr>
              <a:t>1</a:t>
            </a:r>
            <a:endParaRPr lang="en-US" sz="2800">
              <a:solidFill>
                <a:schemeClr val="accent2"/>
              </a:solidFill>
            </a:endParaRPr>
          </a:p>
          <a:p>
            <a:pPr marL="742950" lvl="1" indent="-285750">
              <a:lnSpc>
                <a:spcPct val="115000"/>
              </a:lnSpc>
              <a:spcBef>
                <a:spcPct val="20000"/>
              </a:spcBef>
            </a:pPr>
            <a:r>
              <a:rPr lang="en-US" sz="2800">
                <a:solidFill>
                  <a:schemeClr val="accent2"/>
                </a:solidFill>
              </a:rPr>
              <a:t>- L</a:t>
            </a:r>
            <a:r>
              <a:rPr lang="en-US" sz="2800" baseline="-25000">
                <a:solidFill>
                  <a:schemeClr val="accent2"/>
                </a:solidFill>
              </a:rPr>
              <a:t>2</a:t>
            </a:r>
            <a:r>
              <a:rPr lang="en-US" sz="2800">
                <a:solidFill>
                  <a:schemeClr val="accent2"/>
                </a:solidFill>
              </a:rPr>
              <a:t> x S</a:t>
            </a:r>
            <a:r>
              <a:rPr lang="en-US" sz="2800" baseline="-25000">
                <a:solidFill>
                  <a:schemeClr val="accent2"/>
                </a:solidFill>
              </a:rPr>
              <a:t>2</a:t>
            </a:r>
            <a:endParaRPr lang="en-US" sz="2800">
              <a:solidFill>
                <a:schemeClr val="accent2"/>
              </a:solidFill>
            </a:endParaRPr>
          </a:p>
          <a:p>
            <a:pPr marL="742950" lvl="1" indent="-285750">
              <a:lnSpc>
                <a:spcPct val="115000"/>
              </a:lnSpc>
              <a:spcBef>
                <a:spcPct val="20000"/>
              </a:spcBef>
            </a:pPr>
            <a:r>
              <a:rPr lang="en-US" sz="2800">
                <a:solidFill>
                  <a:schemeClr val="accent2"/>
                </a:solidFill>
              </a:rPr>
              <a:t>- L</a:t>
            </a:r>
            <a:r>
              <a:rPr lang="en-US" sz="2800" baseline="-25000">
                <a:solidFill>
                  <a:schemeClr val="accent2"/>
                </a:solidFill>
              </a:rPr>
              <a:t>3</a:t>
            </a:r>
            <a:r>
              <a:rPr lang="en-US" sz="2800">
                <a:solidFill>
                  <a:schemeClr val="accent2"/>
                </a:solidFill>
              </a:rPr>
              <a:t> x S</a:t>
            </a:r>
            <a:r>
              <a:rPr lang="en-US" sz="2800" baseline="-25000">
                <a:solidFill>
                  <a:schemeClr val="accent2"/>
                </a:solidFill>
              </a:rPr>
              <a:t>3</a:t>
            </a:r>
          </a:p>
          <a:p>
            <a:pPr marL="742950" lvl="1" indent="-285750">
              <a:lnSpc>
                <a:spcPct val="115000"/>
              </a:lnSpc>
              <a:spcBef>
                <a:spcPct val="20000"/>
              </a:spcBef>
            </a:pPr>
            <a:endParaRPr lang="en-US" sz="2800" baseline="-25000">
              <a:solidFill>
                <a:schemeClr val="accent2"/>
              </a:solidFill>
            </a:endParaRP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Static typing is norm for languages designed for performance</a:t>
            </a:r>
          </a:p>
          <a:p>
            <a:endParaRPr lang="en-US" dirty="0"/>
          </a:p>
          <a:p>
            <a:r>
              <a:rPr lang="en-US" dirty="0" smtClean="0"/>
              <a:t>Dynamic vs. static typing?</a:t>
            </a:r>
          </a:p>
          <a:p>
            <a:pPr lvl="1"/>
            <a:r>
              <a:rPr lang="en-US" dirty="0" smtClean="0"/>
              <a:t>Popularity of scripting languages has led to recent questioning of value of static typing</a:t>
            </a:r>
          </a:p>
          <a:p>
            <a:pPr lvl="1"/>
            <a:r>
              <a:rPr lang="en-US" dirty="0" smtClean="0"/>
              <a:t>Type systems becoming increasingly complex</a:t>
            </a:r>
          </a:p>
          <a:p>
            <a:pPr lvl="1"/>
            <a:r>
              <a:rPr lang="en-US" dirty="0" smtClean="0"/>
              <a:t>Easier to write code without all the declarations</a:t>
            </a:r>
            <a:endParaRPr lang="en-US" dirty="0"/>
          </a:p>
          <a:p>
            <a:pPr lvl="2"/>
            <a:r>
              <a:rPr lang="en-US" dirty="0" smtClean="0"/>
              <a:t>dynamic typing incurs runtime overhead and delays bug finding, but increase in human productivity may be worth the price</a:t>
            </a:r>
          </a:p>
          <a:p>
            <a:r>
              <a:rPr lang="en-US" dirty="0" smtClean="0"/>
              <a:t>Intermediate position</a:t>
            </a:r>
          </a:p>
          <a:p>
            <a:pPr lvl="1"/>
            <a:r>
              <a:rPr lang="en-US" dirty="0" smtClean="0"/>
              <a:t>Type inference</a:t>
            </a:r>
          </a:p>
          <a:p>
            <a:pPr lvl="1"/>
            <a:r>
              <a:rPr lang="en-US" dirty="0" smtClean="0"/>
              <a:t>Types must be statically known, but the compiler infers them without the need for explicit declarations.</a:t>
            </a:r>
          </a:p>
          <a:p>
            <a:pPr lvl="1"/>
            <a:r>
              <a:rPr lang="en-US" dirty="0" smtClean="0"/>
              <a:t>First example:  ML</a:t>
            </a:r>
          </a:p>
          <a:p>
            <a:pPr lvl="1"/>
            <a:endParaRPr lang="en-US" dirty="0" smtClean="0"/>
          </a:p>
          <a:p>
            <a:pPr lvl="2"/>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a:t>
            </a:fld>
            <a:endParaRPr lang="en-US"/>
          </a:p>
        </p:txBody>
      </p:sp>
      <p:sp>
        <p:nvSpPr>
          <p:cNvPr id="4" name="Title 3"/>
          <p:cNvSpPr>
            <a:spLocks noGrp="1"/>
          </p:cNvSpPr>
          <p:nvPr>
            <p:ph type="title"/>
          </p:nvPr>
        </p:nvSpPr>
        <p:spPr/>
        <p:txBody>
          <a:bodyPr/>
          <a:lstStyle/>
          <a:p>
            <a:r>
              <a:rPr lang="en-US" dirty="0" smtClean="0"/>
              <a:t>Design choices in practice (3)</a:t>
            </a:r>
            <a:endParaRPr lang="en-US" dirty="0"/>
          </a:p>
        </p:txBody>
      </p:sp>
    </p:spTree>
    <p:extLst>
      <p:ext uri="{BB962C8B-B14F-4D97-AF65-F5344CB8AC3E}">
        <p14:creationId xmlns:p14="http://schemas.microsoft.com/office/powerpoint/2010/main" val="241714638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Rectangle 3"/>
          <p:cNvSpPr>
            <a:spLocks noGrp="1" noChangeArrowheads="1"/>
          </p:cNvSpPr>
          <p:nvPr>
            <p:ph idx="1"/>
          </p:nvPr>
        </p:nvSpPr>
        <p:spPr/>
        <p:txBody>
          <a:bodyPr rtlCol="0">
            <a:normAutofit/>
          </a:bodyPr>
          <a:lstStyle/>
          <a:p>
            <a:pPr eaLnBrk="1" fontAlgn="auto" hangingPunct="1">
              <a:lnSpc>
                <a:spcPct val="110000"/>
              </a:lnSpc>
              <a:spcAft>
                <a:spcPts val="0"/>
              </a:spcAft>
              <a:buFont typeface="Arial" pitchFamily="34" charset="0"/>
              <a:buChar char="•"/>
              <a:defRPr/>
            </a:pPr>
            <a:r>
              <a:rPr lang="en-US" dirty="0" smtClean="0">
                <a:ea typeface="MS Mincho" pitchFamily="49" charset="-128"/>
              </a:rPr>
              <a:t>Often </a:t>
            </a:r>
            <a:r>
              <a:rPr lang="en-US" dirty="0" smtClean="0">
                <a:ea typeface="MS Mincho" pitchFamily="49" charset="-128"/>
              </a:rPr>
              <a:t>just arrays of characters</a:t>
            </a:r>
          </a:p>
          <a:p>
            <a:pPr eaLnBrk="1" fontAlgn="auto" hangingPunct="1">
              <a:lnSpc>
                <a:spcPct val="110000"/>
              </a:lnSpc>
              <a:spcAft>
                <a:spcPts val="0"/>
              </a:spcAft>
              <a:buFont typeface="Arial" pitchFamily="34" charset="0"/>
              <a:buChar char="•"/>
              <a:defRPr/>
            </a:pPr>
            <a:r>
              <a:rPr lang="en-US" dirty="0" smtClean="0">
                <a:ea typeface="MS Mincho" pitchFamily="49" charset="-128"/>
              </a:rPr>
              <a:t>May be </a:t>
            </a:r>
            <a:r>
              <a:rPr lang="en-US" dirty="0" smtClean="0">
                <a:ea typeface="MS Mincho" pitchFamily="49" charset="-128"/>
              </a:rPr>
              <a:t>special-cased to give them flexibility not available for arrays in general </a:t>
            </a:r>
          </a:p>
          <a:p>
            <a:pPr lvl="1" eaLnBrk="1" fontAlgn="auto" hangingPunct="1">
              <a:lnSpc>
                <a:spcPct val="110000"/>
              </a:lnSpc>
              <a:spcAft>
                <a:spcPts val="0"/>
              </a:spcAft>
              <a:buFont typeface="Arial" pitchFamily="34" charset="0"/>
              <a:buChar char="–"/>
              <a:defRPr/>
            </a:pPr>
            <a:r>
              <a:rPr lang="en-US" dirty="0" smtClean="0">
                <a:ea typeface="MS Mincho" pitchFamily="49" charset="-128"/>
              </a:rPr>
              <a:t>syntactic sugar:  </a:t>
            </a:r>
            <a:r>
              <a:rPr lang="en-US" dirty="0" smtClean="0">
                <a:latin typeface="Tahoma"/>
                <a:ea typeface="MS Mincho" pitchFamily="49" charset="-128"/>
              </a:rPr>
              <a:t>“</a:t>
            </a:r>
            <a:r>
              <a:rPr lang="en-US" dirty="0" smtClean="0">
                <a:ea typeface="MS Mincho" pitchFamily="49" charset="-128"/>
              </a:rPr>
              <a:t>this is a string</a:t>
            </a:r>
            <a:r>
              <a:rPr lang="en-US" dirty="0" smtClean="0">
                <a:latin typeface="Tahoma"/>
                <a:ea typeface="MS Mincho" pitchFamily="49" charset="-128"/>
              </a:rPr>
              <a:t>”</a:t>
            </a:r>
            <a:r>
              <a:rPr lang="en-US" dirty="0" smtClean="0">
                <a:ea typeface="MS Mincho" pitchFamily="49" charset="-128"/>
              </a:rPr>
              <a:t>, escape sequences </a:t>
            </a:r>
          </a:p>
          <a:p>
            <a:pPr lvl="1" eaLnBrk="1" fontAlgn="auto" hangingPunct="1">
              <a:lnSpc>
                <a:spcPct val="110000"/>
              </a:lnSpc>
              <a:spcAft>
                <a:spcPts val="0"/>
              </a:spcAft>
              <a:buFont typeface="Arial" pitchFamily="34" charset="0"/>
              <a:buChar char="–"/>
              <a:defRPr/>
            </a:pPr>
            <a:r>
              <a:rPr lang="en-US" dirty="0" smtClean="0">
                <a:ea typeface="MS Mincho" pitchFamily="49" charset="-128"/>
              </a:rPr>
              <a:t>possibly dynamic sizing </a:t>
            </a:r>
          </a:p>
          <a:p>
            <a:pPr lvl="2" eaLnBrk="1" fontAlgn="auto" hangingPunct="1">
              <a:lnSpc>
                <a:spcPct val="110000"/>
              </a:lnSpc>
              <a:spcAft>
                <a:spcPts val="0"/>
              </a:spcAft>
              <a:buFont typeface="Arial" pitchFamily="34" charset="0"/>
              <a:buChar char="•"/>
              <a:defRPr/>
            </a:pPr>
            <a:r>
              <a:rPr lang="en-US" dirty="0" smtClean="0">
                <a:ea typeface="MS Mincho" pitchFamily="49" charset="-128"/>
              </a:rPr>
              <a:t>easier to provide for strings than for arrays in general because strings are one-dimensional and don</a:t>
            </a:r>
            <a:r>
              <a:rPr lang="en-US" dirty="0" smtClean="0">
                <a:latin typeface="Tahoma"/>
                <a:ea typeface="MS Mincho" pitchFamily="49" charset="-128"/>
              </a:rPr>
              <a:t>’</a:t>
            </a:r>
            <a:r>
              <a:rPr lang="en-US" dirty="0" smtClean="0">
                <a:ea typeface="MS Mincho" pitchFamily="49" charset="-128"/>
              </a:rPr>
              <a:t>t contain references to anything else</a:t>
            </a:r>
            <a:endParaRPr lang="en-US" sz="2000" dirty="0" smtClean="0"/>
          </a:p>
          <a:p>
            <a:pPr eaLnBrk="1" fontAlgn="auto" hangingPunct="1">
              <a:lnSpc>
                <a:spcPct val="110000"/>
              </a:lnSpc>
              <a:spcAft>
                <a:spcPts val="0"/>
              </a:spcAft>
              <a:buFont typeface="Arial" pitchFamily="34" charset="0"/>
              <a:buChar char="•"/>
              <a:defRPr/>
            </a:pPr>
            <a:endParaRPr lang="en-US" sz="2800" dirty="0" smtClean="0"/>
          </a:p>
        </p:txBody>
      </p:sp>
      <p:sp>
        <p:nvSpPr>
          <p:cNvPr id="58370" name="Rectangle 2"/>
          <p:cNvSpPr>
            <a:spLocks noGrp="1" noChangeArrowheads="1"/>
          </p:cNvSpPr>
          <p:nvPr>
            <p:ph type="title"/>
          </p:nvPr>
        </p:nvSpPr>
        <p:spPr/>
        <p:txBody>
          <a:bodyPr/>
          <a:lstStyle/>
          <a:p>
            <a:pPr eaLnBrk="1" hangingPunct="1"/>
            <a:r>
              <a:rPr lang="en-US" smtClean="0"/>
              <a:t>Strings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address + </a:t>
            </a:r>
            <a:r>
              <a:rPr lang="en-US" dirty="0" smtClean="0"/>
              <a:t>length</a:t>
            </a:r>
          </a:p>
          <a:p>
            <a:r>
              <a:rPr lang="en-US" dirty="0" smtClean="0"/>
              <a:t>address + </a:t>
            </a:r>
            <a:r>
              <a:rPr lang="en-US" dirty="0" err="1" smtClean="0"/>
              <a:t>magic_marker</a:t>
            </a:r>
            <a:endParaRPr lang="en-US" dirty="0" smtClean="0"/>
          </a:p>
          <a:p>
            <a:endParaRPr lang="en-US" dirty="0"/>
          </a:p>
          <a:p>
            <a:pPr marL="109728" indent="0">
              <a:buNone/>
            </a:pPr>
            <a:endParaRPr lang="en-US" dirty="0"/>
          </a:p>
          <a:p>
            <a:r>
              <a:rPr lang="en-US" dirty="0"/>
              <a:t>See </a:t>
            </a:r>
            <a:r>
              <a:rPr lang="en-US" dirty="0" smtClean="0">
                <a:hlinkClick r:id="rId3"/>
              </a:rPr>
              <a:t>The Most Expensive One-Byte Mistake</a:t>
            </a:r>
            <a:endParaRPr lang="en-US" dirty="0"/>
          </a:p>
        </p:txBody>
      </p:sp>
      <p:sp>
        <p:nvSpPr>
          <p:cNvPr id="3" name="Title 2"/>
          <p:cNvSpPr>
            <a:spLocks noGrp="1"/>
          </p:cNvSpPr>
          <p:nvPr>
            <p:ph type="title"/>
          </p:nvPr>
        </p:nvSpPr>
        <p:spPr/>
        <p:txBody>
          <a:bodyPr/>
          <a:lstStyle/>
          <a:p>
            <a:r>
              <a:rPr lang="en-US" dirty="0" smtClean="0"/>
              <a:t>Representation of strings</a:t>
            </a:r>
            <a:endParaRPr lang="en-US" dirty="0"/>
          </a:p>
        </p:txBody>
      </p:sp>
      <p:sp>
        <p:nvSpPr>
          <p:cNvPr id="4" name="Slide Number Placeholder 3"/>
          <p:cNvSpPr>
            <a:spLocks noGrp="1"/>
          </p:cNvSpPr>
          <p:nvPr>
            <p:ph type="sldNum" sz="quarter" idx="12"/>
          </p:nvPr>
        </p:nvSpPr>
        <p:spPr/>
        <p:txBody>
          <a:bodyPr/>
          <a:lstStyle/>
          <a:p>
            <a:pPr>
              <a:defRPr/>
            </a:pPr>
            <a:fld id="{3BEDF960-4B01-4F86-8583-8146D5A33062}" type="slidenum">
              <a:rPr lang="en-US" smtClean="0"/>
              <a:pPr>
                <a:defRPr/>
              </a:pPr>
              <a:t>111</a:t>
            </a:fld>
            <a:endParaRPr lang="en-US"/>
          </a:p>
        </p:txBody>
      </p:sp>
    </p:spTree>
    <p:extLst>
      <p:ext uri="{BB962C8B-B14F-4D97-AF65-F5344CB8AC3E}">
        <p14:creationId xmlns:p14="http://schemas.microsoft.com/office/powerpoint/2010/main" val="112255963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First introduced in Pascal</a:t>
            </a:r>
          </a:p>
          <a:p>
            <a:r>
              <a:rPr lang="en-US" dirty="0" smtClean="0"/>
              <a:t>Unordered collection of an arbitrary number of distinct values of a common type.</a:t>
            </a:r>
          </a:p>
          <a:p>
            <a:r>
              <a:rPr lang="en-US" dirty="0" smtClean="0"/>
              <a:t>Base type (or universe type) is the type from which elements in set are taken</a:t>
            </a:r>
          </a:p>
          <a:p>
            <a:endParaRPr lang="en-US" dirty="0"/>
          </a:p>
          <a:p>
            <a:r>
              <a:rPr lang="en-US" dirty="0" smtClean="0"/>
              <a:t>Pascal implementation:  characteristic array</a:t>
            </a:r>
          </a:p>
          <a:p>
            <a:pPr lvl="1"/>
            <a:r>
              <a:rPr lang="en-US" dirty="0" smtClean="0"/>
              <a:t>bit vector with one bit for each element of base type.</a:t>
            </a:r>
          </a:p>
          <a:p>
            <a:pPr lvl="1"/>
            <a:r>
              <a:rPr lang="en-US" dirty="0" smtClean="0"/>
              <a:t>value of bit is one indicates corresponding element in set</a:t>
            </a:r>
          </a:p>
          <a:p>
            <a:pPr lvl="1"/>
            <a:r>
              <a:rPr lang="en-US" dirty="0" smtClean="0"/>
              <a:t>Can use fast logical instructions </a:t>
            </a:r>
          </a:p>
          <a:p>
            <a:pPr lvl="2"/>
            <a:r>
              <a:rPr lang="en-US" dirty="0" smtClean="0"/>
              <a:t>union = bitwise or</a:t>
            </a:r>
          </a:p>
          <a:p>
            <a:pPr lvl="2"/>
            <a:r>
              <a:rPr lang="en-US" dirty="0" smtClean="0"/>
              <a:t>intersection = bitwise and</a:t>
            </a:r>
          </a:p>
          <a:p>
            <a:pPr marL="393192" lvl="1" indent="0">
              <a:buNone/>
            </a:pPr>
            <a:endParaRPr lang="en-US" dirty="0" smtClean="0"/>
          </a:p>
          <a:p>
            <a:pPr lvl="2"/>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112</a:t>
            </a:fld>
            <a:endParaRPr lang="en-US"/>
          </a:p>
        </p:txBody>
      </p:sp>
      <p:sp>
        <p:nvSpPr>
          <p:cNvPr id="4" name="Title 3"/>
          <p:cNvSpPr>
            <a:spLocks noGrp="1"/>
          </p:cNvSpPr>
          <p:nvPr>
            <p:ph type="title"/>
          </p:nvPr>
        </p:nvSpPr>
        <p:spPr/>
        <p:txBody>
          <a:bodyPr/>
          <a:lstStyle/>
          <a:p>
            <a:r>
              <a:rPr lang="en-US" dirty="0" smtClean="0"/>
              <a:t>Sets</a:t>
            </a:r>
            <a:endParaRPr lang="en-US" dirty="0"/>
          </a:p>
        </p:txBody>
      </p:sp>
    </p:spTree>
    <p:extLst>
      <p:ext uri="{BB962C8B-B14F-4D97-AF65-F5344CB8AC3E}">
        <p14:creationId xmlns:p14="http://schemas.microsoft.com/office/powerpoint/2010/main" val="16379626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1219200"/>
            <a:ext cx="8229600" cy="5638800"/>
          </a:xfrm>
        </p:spPr>
        <p:txBody>
          <a:bodyPr/>
          <a:lstStyle/>
          <a:p>
            <a:pPr eaLnBrk="1" hangingPunct="1">
              <a:lnSpc>
                <a:spcPct val="110000"/>
              </a:lnSpc>
            </a:pPr>
            <a:r>
              <a:rPr lang="en-US" dirty="0" smtClean="0">
                <a:ea typeface="MS Mincho" pitchFamily="49" charset="-128"/>
              </a:rPr>
              <a:t>Size of bit vectors for a few base types</a:t>
            </a:r>
          </a:p>
          <a:p>
            <a:pPr lvl="1">
              <a:lnSpc>
                <a:spcPct val="110000"/>
              </a:lnSpc>
            </a:pPr>
            <a:r>
              <a:rPr lang="en-US" dirty="0" smtClean="0">
                <a:ea typeface="MS Mincho" pitchFamily="49" charset="-128"/>
              </a:rPr>
              <a:t>Set of ASCII chars:  128 bits (16 bytes)</a:t>
            </a:r>
          </a:p>
          <a:p>
            <a:pPr lvl="1">
              <a:lnSpc>
                <a:spcPct val="110000"/>
              </a:lnSpc>
            </a:pPr>
            <a:r>
              <a:rPr lang="en-US" dirty="0" smtClean="0">
                <a:ea typeface="MS Mincho" pitchFamily="49" charset="-128"/>
              </a:rPr>
              <a:t>Set of 32 bit integers:  500 MB</a:t>
            </a:r>
          </a:p>
          <a:p>
            <a:pPr lvl="1">
              <a:lnSpc>
                <a:spcPct val="110000"/>
              </a:lnSpc>
            </a:pPr>
            <a:r>
              <a:rPr lang="en-US" dirty="0" smtClean="0">
                <a:ea typeface="MS Mincho" pitchFamily="49" charset="-128"/>
              </a:rPr>
              <a:t>Set of 64 bit integers:  more memory than on all computers in the world</a:t>
            </a:r>
          </a:p>
          <a:p>
            <a:pPr lvl="1">
              <a:lnSpc>
                <a:spcPct val="110000"/>
              </a:lnSpc>
            </a:pPr>
            <a:endParaRPr lang="en-US" dirty="0">
              <a:ea typeface="MS Mincho" pitchFamily="49" charset="-128"/>
            </a:endParaRPr>
          </a:p>
          <a:p>
            <a:pPr>
              <a:lnSpc>
                <a:spcPct val="110000"/>
              </a:lnSpc>
            </a:pPr>
            <a:r>
              <a:rPr lang="en-US" dirty="0" smtClean="0">
                <a:ea typeface="MS Mincho" pitchFamily="49" charset="-128"/>
              </a:rPr>
              <a:t>Bit vectors only work for base types with a small number of values</a:t>
            </a:r>
          </a:p>
          <a:p>
            <a:pPr>
              <a:lnSpc>
                <a:spcPct val="110000"/>
              </a:lnSpc>
            </a:pPr>
            <a:r>
              <a:rPr lang="en-US" dirty="0" smtClean="0">
                <a:ea typeface="MS Mincho" pitchFamily="49" charset="-128"/>
              </a:rPr>
              <a:t>Language design solutions?</a:t>
            </a:r>
          </a:p>
        </p:txBody>
      </p:sp>
      <p:sp>
        <p:nvSpPr>
          <p:cNvPr id="60418" name="Rectangle 2"/>
          <p:cNvSpPr>
            <a:spLocks noGrp="1" noChangeArrowheads="1"/>
          </p:cNvSpPr>
          <p:nvPr>
            <p:ph type="title"/>
          </p:nvPr>
        </p:nvSpPr>
        <p:spPr>
          <a:xfrm>
            <a:off x="457200" y="0"/>
            <a:ext cx="8229600" cy="1143000"/>
          </a:xfrm>
        </p:spPr>
        <p:txBody>
          <a:bodyPr/>
          <a:lstStyle/>
          <a:p>
            <a:pPr eaLnBrk="1" hangingPunct="1"/>
            <a:r>
              <a:rPr lang="en-US" dirty="0" smtClean="0"/>
              <a:t>Implementation of Sets</a:t>
            </a:r>
            <a:endParaRPr lang="en-US" sz="5400" dirty="0" smtClean="0">
              <a:ea typeface="MS Mincho" pitchFamily="49" charset="-128"/>
            </a:endParaRP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Option 1</a:t>
            </a:r>
          </a:p>
          <a:p>
            <a:pPr lvl="1"/>
            <a:r>
              <a:rPr lang="en-US" dirty="0" smtClean="0"/>
              <a:t>Limit the size of base types that can be used to form sets to arbitrary value</a:t>
            </a:r>
          </a:p>
          <a:p>
            <a:r>
              <a:rPr lang="en-US" dirty="0" smtClean="0"/>
              <a:t>Option 2</a:t>
            </a:r>
          </a:p>
          <a:p>
            <a:pPr lvl="1"/>
            <a:r>
              <a:rPr lang="en-US" dirty="0" smtClean="0"/>
              <a:t>Provide an alternative implementation for larger base types</a:t>
            </a:r>
          </a:p>
          <a:p>
            <a:pPr lvl="1"/>
            <a:r>
              <a:rPr lang="en-US" dirty="0" smtClean="0"/>
              <a:t>Size is proportional to number of elements in set, not number of elements in base type</a:t>
            </a:r>
          </a:p>
          <a:p>
            <a:pPr lvl="1"/>
            <a:r>
              <a:rPr lang="en-US" dirty="0" smtClean="0"/>
              <a:t>Most implementations provide iterators to iterate over elements in set</a:t>
            </a:r>
          </a:p>
          <a:p>
            <a:pPr lvl="2"/>
            <a:r>
              <a:rPr lang="en-US" dirty="0" smtClean="0"/>
              <a:t>Sorted</a:t>
            </a:r>
          </a:p>
          <a:p>
            <a:pPr lvl="3"/>
            <a:r>
              <a:rPr lang="en-US" dirty="0" smtClean="0"/>
              <a:t>base type supports some ordering, elements returned in this order</a:t>
            </a:r>
          </a:p>
          <a:p>
            <a:pPr lvl="3"/>
            <a:r>
              <a:rPr lang="en-US" dirty="0" smtClean="0"/>
              <a:t>implemented with skip list or some sort of tree</a:t>
            </a:r>
          </a:p>
          <a:p>
            <a:pPr lvl="2"/>
            <a:r>
              <a:rPr lang="en-US" dirty="0" smtClean="0"/>
              <a:t>Unordered</a:t>
            </a:r>
          </a:p>
          <a:p>
            <a:pPr lvl="3"/>
            <a:r>
              <a:rPr lang="en-US" dirty="0" smtClean="0"/>
              <a:t>elements returned in arbitrary order</a:t>
            </a:r>
          </a:p>
          <a:p>
            <a:pPr lvl="3"/>
            <a:r>
              <a:rPr lang="en-US" dirty="0" smtClean="0"/>
              <a:t>implemented with a hash table</a:t>
            </a:r>
          </a:p>
          <a:p>
            <a:pPr lvl="3"/>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114</a:t>
            </a:fld>
            <a:endParaRPr lang="en-US"/>
          </a:p>
        </p:txBody>
      </p:sp>
      <p:sp>
        <p:nvSpPr>
          <p:cNvPr id="4" name="Title 3"/>
          <p:cNvSpPr>
            <a:spLocks noGrp="1"/>
          </p:cNvSpPr>
          <p:nvPr>
            <p:ph type="title"/>
          </p:nvPr>
        </p:nvSpPr>
        <p:spPr/>
        <p:txBody>
          <a:bodyPr>
            <a:normAutofit fontScale="90000"/>
          </a:bodyPr>
          <a:lstStyle/>
          <a:p>
            <a:r>
              <a:rPr lang="en-US" dirty="0" smtClean="0"/>
              <a:t>Language design issues for sets</a:t>
            </a:r>
            <a:endParaRPr lang="en-US" dirty="0"/>
          </a:p>
        </p:txBody>
      </p:sp>
    </p:spTree>
    <p:extLst>
      <p:ext uri="{BB962C8B-B14F-4D97-AF65-F5344CB8AC3E}">
        <p14:creationId xmlns:p14="http://schemas.microsoft.com/office/powerpoint/2010/main" val="8017808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lvl="2" eaLnBrk="1" hangingPunct="1">
              <a:buFontTx/>
              <a:buNone/>
            </a:pPr>
            <a:endParaRPr lang="en-US" dirty="0" smtClean="0"/>
          </a:p>
          <a:p>
            <a:pPr lvl="2" eaLnBrk="1" hangingPunct="1">
              <a:buFontTx/>
              <a:buNone/>
            </a:pPr>
            <a:r>
              <a:rPr lang="en-US" sz="3200" dirty="0" smtClean="0">
                <a:solidFill>
                  <a:schemeClr val="accent4">
                    <a:lumMod val="75000"/>
                  </a:schemeClr>
                </a:solidFill>
              </a:rPr>
              <a:t>TYPE b = [0..1]  </a:t>
            </a:r>
          </a:p>
          <a:p>
            <a:pPr lvl="2" eaLnBrk="1" hangingPunct="1">
              <a:buFontTx/>
              <a:buNone/>
            </a:pPr>
            <a:r>
              <a:rPr lang="en-US" sz="3200" dirty="0" smtClean="0"/>
              <a:t>		</a:t>
            </a:r>
            <a:r>
              <a:rPr lang="en-US" sz="3200" dirty="0" smtClean="0"/>
              <a:t>subrange </a:t>
            </a:r>
            <a:r>
              <a:rPr lang="en-US" sz="3200" dirty="0" smtClean="0"/>
              <a:t>type  (values 0,1)</a:t>
            </a:r>
            <a:br>
              <a:rPr lang="en-US" sz="3200" dirty="0" smtClean="0"/>
            </a:br>
            <a:endParaRPr lang="en-US" sz="3200" dirty="0" smtClean="0"/>
          </a:p>
          <a:p>
            <a:pPr lvl="2" eaLnBrk="1" hangingPunct="1">
              <a:buFontTx/>
              <a:buNone/>
            </a:pPr>
            <a:r>
              <a:rPr lang="en-US" sz="3200" dirty="0" smtClean="0">
                <a:solidFill>
                  <a:schemeClr val="accent4">
                    <a:lumMod val="75000"/>
                  </a:schemeClr>
                </a:solidFill>
              </a:rPr>
              <a:t>TYPE s =SET OF b   </a:t>
            </a:r>
          </a:p>
          <a:p>
            <a:pPr lvl="2">
              <a:buNone/>
            </a:pPr>
            <a:r>
              <a:rPr lang="en-US" sz="3200" dirty="0" smtClean="0"/>
              <a:t>		values associated with s are </a:t>
            </a:r>
            <a:r>
              <a:rPr lang="en-US" sz="3200" dirty="0" smtClean="0"/>
              <a:t>{}, {</a:t>
            </a:r>
            <a:r>
              <a:rPr lang="en-US" sz="3200" dirty="0" smtClean="0"/>
              <a:t>0</a:t>
            </a:r>
            <a:r>
              <a:rPr lang="en-US" sz="3200" dirty="0" smtClean="0"/>
              <a:t>}, </a:t>
            </a:r>
            <a:r>
              <a:rPr lang="en-US" sz="3200" dirty="0" smtClean="0"/>
              <a:t>{1</a:t>
            </a:r>
            <a:r>
              <a:rPr lang="en-US" sz="3200" dirty="0" smtClean="0"/>
              <a:t>}, </a:t>
            </a:r>
            <a:r>
              <a:rPr lang="en-US" sz="3200" dirty="0" smtClean="0"/>
              <a:t>{0,1</a:t>
            </a:r>
            <a:r>
              <a:rPr lang="en-US" sz="3200" dirty="0" smtClean="0"/>
              <a:t>}  with bit </a:t>
            </a:r>
            <a:r>
              <a:rPr lang="en-US" sz="3200" dirty="0"/>
              <a:t>vectors [00], [01], [10</a:t>
            </a:r>
            <a:r>
              <a:rPr lang="en-US" sz="3200" dirty="0" smtClean="0"/>
              <a:t>], and [11</a:t>
            </a:r>
            <a:r>
              <a:rPr lang="en-US" sz="3200" dirty="0"/>
              <a:t>] </a:t>
            </a:r>
            <a:endParaRPr lang="en-US" sz="3200" b="1" dirty="0" smtClean="0"/>
          </a:p>
        </p:txBody>
      </p:sp>
      <p:sp>
        <p:nvSpPr>
          <p:cNvPr id="59394" name="Rectangle 2"/>
          <p:cNvSpPr>
            <a:spLocks noGrp="1" noChangeArrowheads="1"/>
          </p:cNvSpPr>
          <p:nvPr>
            <p:ph type="title"/>
          </p:nvPr>
        </p:nvSpPr>
        <p:spPr/>
        <p:txBody>
          <a:bodyPr/>
          <a:lstStyle/>
          <a:p>
            <a:pPr eaLnBrk="1" hangingPunct="1"/>
            <a:r>
              <a:rPr lang="en-US" dirty="0" smtClean="0"/>
              <a:t>Sets in  </a:t>
            </a:r>
            <a:r>
              <a:rPr lang="en-US" dirty="0" smtClean="0"/>
              <a:t>Modula-2</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Built-in type constructor</a:t>
            </a:r>
          </a:p>
          <a:p>
            <a:pPr lvl="1"/>
            <a:r>
              <a:rPr lang="en-US" dirty="0" smtClean="0"/>
              <a:t>Pascal, Modula2, Python</a:t>
            </a:r>
          </a:p>
          <a:p>
            <a:r>
              <a:rPr lang="en-US" dirty="0" smtClean="0"/>
              <a:t>Standard library</a:t>
            </a:r>
          </a:p>
          <a:p>
            <a:pPr lvl="1"/>
            <a:r>
              <a:rPr lang="en-US" dirty="0" smtClean="0"/>
              <a:t>Java, C++</a:t>
            </a:r>
          </a:p>
          <a:p>
            <a:r>
              <a:rPr lang="en-US" dirty="0" smtClean="0"/>
              <a:t>No support for sets, but do support associative arrays</a:t>
            </a:r>
          </a:p>
          <a:p>
            <a:pPr lvl="1"/>
            <a:r>
              <a:rPr lang="en-US" dirty="0" smtClean="0"/>
              <a:t>Can be used to emulate unordered sets by mapping elements in set to a dummy value</a:t>
            </a:r>
          </a:p>
          <a:p>
            <a:pPr marL="393192" lvl="1" indent="0">
              <a:buNone/>
            </a:pPr>
            <a:endParaRPr lang="en-US" dirty="0" smtClean="0"/>
          </a:p>
          <a:p>
            <a:pPr lvl="1"/>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116</a:t>
            </a:fld>
            <a:endParaRPr lang="en-US"/>
          </a:p>
        </p:txBody>
      </p:sp>
      <p:sp>
        <p:nvSpPr>
          <p:cNvPr id="4" name="Title 3"/>
          <p:cNvSpPr>
            <a:spLocks noGrp="1"/>
          </p:cNvSpPr>
          <p:nvPr>
            <p:ph type="title"/>
          </p:nvPr>
        </p:nvSpPr>
        <p:spPr/>
        <p:txBody>
          <a:bodyPr/>
          <a:lstStyle/>
          <a:p>
            <a:r>
              <a:rPr lang="en-US" dirty="0" smtClean="0"/>
              <a:t>How sets may be supported</a:t>
            </a:r>
            <a:endParaRPr lang="en-US" dirty="0"/>
          </a:p>
        </p:txBody>
      </p:sp>
    </p:spTree>
    <p:extLst>
      <p:ext uri="{BB962C8B-B14F-4D97-AF65-F5344CB8AC3E}">
        <p14:creationId xmlns:p14="http://schemas.microsoft.com/office/powerpoint/2010/main" val="3334544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Recursive type:  objects may contain one or more references to other objects of the same type</a:t>
            </a:r>
          </a:p>
          <a:p>
            <a:r>
              <a:rPr lang="en-US" dirty="0" smtClean="0"/>
              <a:t>Most recursive types are records</a:t>
            </a:r>
          </a:p>
          <a:p>
            <a:pPr lvl="1"/>
            <a:r>
              <a:rPr lang="en-US" dirty="0" smtClean="0"/>
              <a:t>They need to contain something other than the reference, thus have heterogeneous fields</a:t>
            </a:r>
          </a:p>
          <a:p>
            <a:r>
              <a:rPr lang="en-US" dirty="0" smtClean="0"/>
              <a:t>Used to build linked data structures</a:t>
            </a:r>
          </a:p>
          <a:p>
            <a:pPr marL="109728" indent="0">
              <a:buNone/>
            </a:pPr>
            <a:endParaRPr lang="en-US" dirty="0" smtClean="0"/>
          </a:p>
          <a:p>
            <a:r>
              <a:rPr lang="en-US" sz="2800" dirty="0"/>
              <a:t>Domain: </a:t>
            </a:r>
            <a:r>
              <a:rPr lang="en-US" sz="2800" dirty="0" smtClean="0">
                <a:solidFill>
                  <a:schemeClr val="accent2"/>
                </a:solidFill>
              </a:rPr>
              <a:t>abstraction of</a:t>
            </a:r>
            <a:r>
              <a:rPr lang="en-US" sz="2800" dirty="0" smtClean="0"/>
              <a:t> memory </a:t>
            </a:r>
            <a:r>
              <a:rPr lang="en-US" sz="2800" dirty="0"/>
              <a:t>addresses, plus a special value, nil (null).</a:t>
            </a:r>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117</a:t>
            </a:fld>
            <a:endParaRPr lang="en-US"/>
          </a:p>
        </p:txBody>
      </p:sp>
      <p:sp>
        <p:nvSpPr>
          <p:cNvPr id="4" name="Title 3"/>
          <p:cNvSpPr>
            <a:spLocks noGrp="1"/>
          </p:cNvSpPr>
          <p:nvPr>
            <p:ph type="title"/>
          </p:nvPr>
        </p:nvSpPr>
        <p:spPr/>
        <p:txBody>
          <a:bodyPr/>
          <a:lstStyle/>
          <a:p>
            <a:r>
              <a:rPr lang="en-US" dirty="0" smtClean="0"/>
              <a:t>Pointers and recursive types</a:t>
            </a:r>
            <a:endParaRPr lang="en-US" dirty="0"/>
          </a:p>
        </p:txBody>
      </p:sp>
    </p:spTree>
    <p:extLst>
      <p:ext uri="{BB962C8B-B14F-4D97-AF65-F5344CB8AC3E}">
        <p14:creationId xmlns:p14="http://schemas.microsoft.com/office/powerpoint/2010/main" val="41147871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Pointer is high-level concept:  reference to object</a:t>
            </a:r>
          </a:p>
          <a:p>
            <a:r>
              <a:rPr lang="en-US" dirty="0" smtClean="0"/>
              <a:t>Address is low-level concept:  location of word in memory</a:t>
            </a:r>
          </a:p>
          <a:p>
            <a:endParaRPr lang="en-US" dirty="0"/>
          </a:p>
          <a:p>
            <a:r>
              <a:rPr lang="en-US" dirty="0" smtClean="0"/>
              <a:t>Pointers may be implemented as addresses</a:t>
            </a:r>
          </a:p>
          <a:p>
            <a:r>
              <a:rPr lang="en-US" dirty="0" smtClean="0"/>
              <a:t>Pointers may also be implemented in other ways</a:t>
            </a:r>
          </a:p>
          <a:p>
            <a:pPr lvl="1"/>
            <a:r>
              <a:rPr lang="en-US" dirty="0" smtClean="0"/>
              <a:t>segment + offset (in machine with segmented architecture(</a:t>
            </a:r>
          </a:p>
          <a:p>
            <a:pPr lvl="1"/>
            <a:r>
              <a:rPr lang="en-US" dirty="0" smtClean="0"/>
              <a:t>address + access key (in languages that attempt to catch dangling references)</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118</a:t>
            </a:fld>
            <a:endParaRPr lang="en-US"/>
          </a:p>
        </p:txBody>
      </p:sp>
      <p:sp>
        <p:nvSpPr>
          <p:cNvPr id="4" name="Title 3"/>
          <p:cNvSpPr>
            <a:spLocks noGrp="1"/>
          </p:cNvSpPr>
          <p:nvPr>
            <p:ph type="title"/>
          </p:nvPr>
        </p:nvSpPr>
        <p:spPr/>
        <p:txBody>
          <a:bodyPr>
            <a:normAutofit/>
          </a:bodyPr>
          <a:lstStyle/>
          <a:p>
            <a:r>
              <a:rPr lang="en-US" dirty="0" smtClean="0"/>
              <a:t>Pointers are not addresses</a:t>
            </a:r>
            <a:endParaRPr lang="en-US" dirty="0"/>
          </a:p>
        </p:txBody>
      </p:sp>
    </p:spTree>
    <p:extLst>
      <p:ext uri="{BB962C8B-B14F-4D97-AF65-F5344CB8AC3E}">
        <p14:creationId xmlns:p14="http://schemas.microsoft.com/office/powerpoint/2010/main" val="1534388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 languages only allow pointers to refer to object on heap</a:t>
            </a:r>
          </a:p>
          <a:p>
            <a:pPr lvl="1"/>
            <a:r>
              <a:rPr lang="en-US" dirty="0" smtClean="0"/>
              <a:t>pointer obtained by calling “new” or equivalent</a:t>
            </a:r>
          </a:p>
          <a:p>
            <a:r>
              <a:rPr lang="en-US" dirty="0" smtClean="0"/>
              <a:t>Some languages provide “address of” operator to return pointer to arbitrary variable</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119</a:t>
            </a:fld>
            <a:endParaRPr lang="en-US"/>
          </a:p>
        </p:txBody>
      </p:sp>
      <p:sp>
        <p:nvSpPr>
          <p:cNvPr id="4" name="Title 3"/>
          <p:cNvSpPr>
            <a:spLocks noGrp="1"/>
          </p:cNvSpPr>
          <p:nvPr>
            <p:ph type="title"/>
          </p:nvPr>
        </p:nvSpPr>
        <p:spPr/>
        <p:txBody>
          <a:bodyPr/>
          <a:lstStyle/>
          <a:p>
            <a:r>
              <a:rPr lang="en-US" dirty="0" smtClean="0"/>
              <a:t>Creating pointers</a:t>
            </a:r>
            <a:endParaRPr lang="en-US" dirty="0"/>
          </a:p>
        </p:txBody>
      </p:sp>
    </p:spTree>
    <p:extLst>
      <p:ext uri="{BB962C8B-B14F-4D97-AF65-F5344CB8AC3E}">
        <p14:creationId xmlns:p14="http://schemas.microsoft.com/office/powerpoint/2010/main" val="2746378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r>
              <a:rPr lang="en-US" sz="3600" dirty="0" smtClean="0"/>
              <a:t>Denotational</a:t>
            </a:r>
          </a:p>
          <a:p>
            <a:pPr eaLnBrk="1" hangingPunct="1"/>
            <a:r>
              <a:rPr lang="en-US" sz="3600" dirty="0" smtClean="0"/>
              <a:t>Constructive</a:t>
            </a:r>
          </a:p>
          <a:p>
            <a:pPr eaLnBrk="1" hangingPunct="1"/>
            <a:r>
              <a:rPr lang="en-US" sz="3600" dirty="0" smtClean="0"/>
              <a:t>Abstraction-based</a:t>
            </a:r>
          </a:p>
          <a:p>
            <a:pPr eaLnBrk="1" hangingPunct="1"/>
            <a:endParaRPr lang="en-US" sz="4000" dirty="0" smtClean="0"/>
          </a:p>
        </p:txBody>
      </p:sp>
      <p:sp>
        <p:nvSpPr>
          <p:cNvPr id="5122" name="Rectangle 2"/>
          <p:cNvSpPr>
            <a:spLocks noGrp="1" noChangeArrowheads="1"/>
          </p:cNvSpPr>
          <p:nvPr>
            <p:ph type="title"/>
          </p:nvPr>
        </p:nvSpPr>
        <p:spPr/>
        <p:txBody>
          <a:bodyPr>
            <a:normAutofit/>
          </a:bodyPr>
          <a:lstStyle/>
          <a:p>
            <a:pPr eaLnBrk="1" hangingPunct="1"/>
            <a:r>
              <a:rPr lang="en-US" sz="4000" b="1" dirty="0" smtClean="0"/>
              <a:t>Three ways to think about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533400" y="1143000"/>
            <a:ext cx="8229600" cy="5257800"/>
          </a:xfrm>
        </p:spPr>
        <p:txBody>
          <a:bodyPr/>
          <a:lstStyle/>
          <a:p>
            <a:pPr eaLnBrk="1" hangingPunct="1"/>
            <a:r>
              <a:rPr lang="en-US" dirty="0" smtClean="0"/>
              <a:t>allocation and deallocation of object in heap</a:t>
            </a:r>
          </a:p>
          <a:p>
            <a:pPr eaLnBrk="1" hangingPunct="1"/>
            <a:r>
              <a:rPr lang="en-US" dirty="0" smtClean="0"/>
              <a:t>assignment </a:t>
            </a:r>
            <a:endParaRPr lang="en-US" dirty="0" smtClean="0"/>
          </a:p>
          <a:p>
            <a:pPr lvl="1" eaLnBrk="1" hangingPunct="1"/>
            <a:r>
              <a:rPr lang="en-US" dirty="0" smtClean="0"/>
              <a:t>sets pointer’s value to refer to a valid object</a:t>
            </a:r>
          </a:p>
          <a:p>
            <a:pPr eaLnBrk="1" hangingPunct="1"/>
            <a:r>
              <a:rPr lang="en-US" dirty="0" smtClean="0"/>
              <a:t>dereference</a:t>
            </a:r>
          </a:p>
          <a:p>
            <a:pPr lvl="1" eaLnBrk="1" hangingPunct="1"/>
            <a:r>
              <a:rPr lang="en-US" dirty="0" smtClean="0"/>
              <a:t>get the value of the object referred to by the pointer</a:t>
            </a:r>
          </a:p>
          <a:p>
            <a:pPr eaLnBrk="1" hangingPunct="1"/>
            <a:r>
              <a:rPr lang="en-US" dirty="0" smtClean="0"/>
              <a:t>dereferencing can be explicit or implicit.</a:t>
            </a:r>
          </a:p>
          <a:p>
            <a:pPr lvl="1" eaLnBrk="1" hangingPunct="1"/>
            <a:r>
              <a:rPr lang="en-US" dirty="0" smtClean="0"/>
              <a:t>In C it is explicit (use * operator)</a:t>
            </a:r>
            <a:br>
              <a:rPr lang="en-US" dirty="0" smtClean="0"/>
            </a:br>
            <a:endParaRPr lang="en-US" dirty="0" smtClean="0"/>
          </a:p>
          <a:p>
            <a:pPr marL="109728" indent="0">
              <a:buNone/>
            </a:pPr>
            <a:r>
              <a:rPr lang="en-US" dirty="0" smtClean="0">
                <a:solidFill>
                  <a:schemeClr val="accent2"/>
                </a:solidFill>
              </a:rPr>
              <a:t>Behavior depends on whether language is functional or imperative, and whether it uses reference of value model for variables</a:t>
            </a:r>
            <a:endParaRPr lang="en-US" dirty="0" smtClean="0">
              <a:solidFill>
                <a:schemeClr val="accent2"/>
              </a:solidFill>
            </a:endParaRPr>
          </a:p>
        </p:txBody>
      </p:sp>
      <p:sp>
        <p:nvSpPr>
          <p:cNvPr id="71682" name="Rectangle 2"/>
          <p:cNvSpPr>
            <a:spLocks noGrp="1" noChangeArrowheads="1"/>
          </p:cNvSpPr>
          <p:nvPr>
            <p:ph type="title"/>
          </p:nvPr>
        </p:nvSpPr>
        <p:spPr/>
        <p:txBody>
          <a:bodyPr/>
          <a:lstStyle/>
          <a:p>
            <a:pPr eaLnBrk="1" hangingPunct="1"/>
            <a:r>
              <a:rPr lang="en-US" smtClean="0"/>
              <a:t>Operations on pointers:</a:t>
            </a:r>
            <a:endParaRPr lang="en-US" sz="4000" smtClean="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10000"/>
              </a:lnSpc>
            </a:pPr>
            <a:r>
              <a:rPr lang="en-US" sz="3300" dirty="0" smtClean="0">
                <a:ea typeface="MS Mincho" pitchFamily="49" charset="-128"/>
              </a:rPr>
              <a:t>a </a:t>
            </a:r>
            <a:r>
              <a:rPr lang="en-US" sz="3300" dirty="0">
                <a:ea typeface="MS Mincho" pitchFamily="49" charset="-128"/>
              </a:rPr>
              <a:t>variable is a named container for a value</a:t>
            </a:r>
          </a:p>
          <a:p>
            <a:pPr>
              <a:lnSpc>
                <a:spcPct val="110000"/>
              </a:lnSpc>
            </a:pPr>
            <a:r>
              <a:rPr lang="en-US" sz="3300" dirty="0" smtClean="0">
                <a:ea typeface="MS Mincho" pitchFamily="49" charset="-128"/>
              </a:rPr>
              <a:t>a variable yields </a:t>
            </a:r>
            <a:r>
              <a:rPr lang="en-US" sz="3300" dirty="0">
                <a:ea typeface="MS Mincho" pitchFamily="49" charset="-128"/>
              </a:rPr>
              <a:t>two interpretations</a:t>
            </a:r>
            <a:r>
              <a:rPr lang="en-US" sz="3300" dirty="0">
                <a:latin typeface="Tahoma" charset="0"/>
                <a:ea typeface="MS Mincho" pitchFamily="49" charset="-128"/>
              </a:rPr>
              <a:t>—</a:t>
            </a:r>
            <a:r>
              <a:rPr lang="en-US" sz="3300" dirty="0">
                <a:ea typeface="MS Mincho" pitchFamily="49" charset="-128"/>
              </a:rPr>
              <a:t>location or value</a:t>
            </a:r>
          </a:p>
          <a:p>
            <a:pPr>
              <a:lnSpc>
                <a:spcPct val="110000"/>
              </a:lnSpc>
            </a:pPr>
            <a:r>
              <a:rPr lang="en-US" sz="3300" dirty="0">
                <a:solidFill>
                  <a:schemeClr val="hlink"/>
                </a:solidFill>
                <a:ea typeface="MS Mincho" pitchFamily="49" charset="-128"/>
              </a:rPr>
              <a:t>l-values</a:t>
            </a:r>
            <a:r>
              <a:rPr lang="en-US" sz="3300" dirty="0">
                <a:ea typeface="MS Mincho" pitchFamily="49" charset="-128"/>
              </a:rPr>
              <a:t> are expressions that denote locations</a:t>
            </a:r>
          </a:p>
          <a:p>
            <a:pPr>
              <a:lnSpc>
                <a:spcPct val="110000"/>
              </a:lnSpc>
            </a:pPr>
            <a:r>
              <a:rPr lang="en-US" sz="3300" dirty="0" err="1">
                <a:solidFill>
                  <a:schemeClr val="hlink"/>
                </a:solidFill>
                <a:ea typeface="MS Mincho" pitchFamily="49" charset="-128"/>
              </a:rPr>
              <a:t>r-values</a:t>
            </a:r>
            <a:r>
              <a:rPr lang="en-US" sz="3300" dirty="0">
                <a:ea typeface="MS Mincho" pitchFamily="49" charset="-128"/>
              </a:rPr>
              <a:t> are expressions that  denote values </a:t>
            </a:r>
          </a:p>
          <a:p>
            <a:pPr>
              <a:lnSpc>
                <a:spcPct val="110000"/>
              </a:lnSpc>
            </a:pPr>
            <a:r>
              <a:rPr lang="en-US" sz="3300" dirty="0">
                <a:ea typeface="MS Mincho" pitchFamily="49" charset="-128"/>
              </a:rPr>
              <a:t>whether an expression is an l-value or </a:t>
            </a:r>
            <a:r>
              <a:rPr lang="en-US" sz="3300" dirty="0" err="1">
                <a:ea typeface="MS Mincho" pitchFamily="49" charset="-128"/>
              </a:rPr>
              <a:t>r-value</a:t>
            </a:r>
            <a:r>
              <a:rPr lang="en-US" sz="3300" dirty="0">
                <a:ea typeface="MS Mincho" pitchFamily="49" charset="-128"/>
              </a:rPr>
              <a:t> depends on context</a:t>
            </a:r>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121</a:t>
            </a:fld>
            <a:endParaRPr lang="en-US"/>
          </a:p>
        </p:txBody>
      </p:sp>
      <p:sp>
        <p:nvSpPr>
          <p:cNvPr id="4" name="Title 3"/>
          <p:cNvSpPr>
            <a:spLocks noGrp="1"/>
          </p:cNvSpPr>
          <p:nvPr>
            <p:ph type="title"/>
          </p:nvPr>
        </p:nvSpPr>
        <p:spPr/>
        <p:txBody>
          <a:bodyPr>
            <a:normAutofit fontScale="90000"/>
          </a:bodyPr>
          <a:lstStyle/>
          <a:p>
            <a:r>
              <a:rPr lang="en-US" dirty="0" smtClean="0"/>
              <a:t>Aside: Value model of variables (Scott 6.1.2)</a:t>
            </a:r>
            <a:endParaRPr lang="en-US" dirty="0"/>
          </a:p>
        </p:txBody>
      </p:sp>
    </p:spTree>
    <p:extLst>
      <p:ext uri="{BB962C8B-B14F-4D97-AF65-F5344CB8AC3E}">
        <p14:creationId xmlns:p14="http://schemas.microsoft.com/office/powerpoint/2010/main" val="39910481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457200" y="1600200"/>
            <a:ext cx="8229600" cy="4724400"/>
          </a:xfrm>
        </p:spPr>
        <p:txBody>
          <a:bodyPr/>
          <a:lstStyle/>
          <a:p>
            <a:pPr eaLnBrk="1" hangingPunct="1"/>
            <a:r>
              <a:rPr lang="en-US" smtClean="0"/>
              <a:t>Examples:  which are l-value and which are r-values???</a:t>
            </a:r>
          </a:p>
          <a:p>
            <a:pPr eaLnBrk="1" hangingPunct="1"/>
            <a:endParaRPr lang="en-US" smtClean="0"/>
          </a:p>
          <a:p>
            <a:pPr lvl="1" eaLnBrk="1" hangingPunct="1">
              <a:buFontTx/>
              <a:buNone/>
            </a:pPr>
            <a:r>
              <a:rPr lang="en-US" sz="4000" smtClean="0"/>
              <a:t>x = y</a:t>
            </a:r>
          </a:p>
          <a:p>
            <a:pPr lvl="1" eaLnBrk="1" hangingPunct="1">
              <a:buFontTx/>
              <a:buNone/>
            </a:pPr>
            <a:r>
              <a:rPr lang="en-US" sz="4000" smtClean="0"/>
              <a:t>y = z</a:t>
            </a:r>
          </a:p>
          <a:p>
            <a:pPr lvl="1" eaLnBrk="1" hangingPunct="1">
              <a:buFontTx/>
              <a:buNone/>
            </a:pPr>
            <a:r>
              <a:rPr lang="en-US" sz="4000" smtClean="0"/>
              <a:t>x = x + y</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457200" y="1600200"/>
            <a:ext cx="8229600" cy="4724400"/>
          </a:xfrm>
        </p:spPr>
        <p:txBody>
          <a:bodyPr/>
          <a:lstStyle/>
          <a:p>
            <a:pPr eaLnBrk="1" hangingPunct="1">
              <a:tabLst>
                <a:tab pos="5253038" algn="l"/>
              </a:tabLst>
            </a:pPr>
            <a:r>
              <a:rPr lang="en-US" smtClean="0"/>
              <a:t>Examples:  which are l-value and which are r-values???</a:t>
            </a:r>
          </a:p>
          <a:p>
            <a:pPr eaLnBrk="1" hangingPunct="1">
              <a:tabLst>
                <a:tab pos="5253038" algn="l"/>
              </a:tabLst>
            </a:pPr>
            <a:endParaRPr lang="en-US" smtClean="0"/>
          </a:p>
          <a:p>
            <a:pPr lvl="1" eaLnBrk="1" hangingPunct="1">
              <a:buFontTx/>
              <a:buNone/>
              <a:tabLst>
                <a:tab pos="5253038" algn="l"/>
              </a:tabLst>
            </a:pPr>
            <a:r>
              <a:rPr lang="en-US" sz="4000" smtClean="0">
                <a:solidFill>
                  <a:schemeClr val="hlink"/>
                </a:solidFill>
              </a:rPr>
              <a:t>x</a:t>
            </a:r>
            <a:r>
              <a:rPr lang="en-US" sz="4000" smtClean="0"/>
              <a:t> = y</a:t>
            </a:r>
          </a:p>
          <a:p>
            <a:pPr lvl="1" eaLnBrk="1" hangingPunct="1">
              <a:buFontTx/>
              <a:buNone/>
              <a:tabLst>
                <a:tab pos="5253038" algn="l"/>
              </a:tabLst>
            </a:pPr>
            <a:r>
              <a:rPr lang="en-US" sz="4000" smtClean="0">
                <a:solidFill>
                  <a:schemeClr val="hlink"/>
                </a:solidFill>
              </a:rPr>
              <a:t>y</a:t>
            </a:r>
            <a:r>
              <a:rPr lang="en-US" sz="4000" smtClean="0"/>
              <a:t> = z</a:t>
            </a:r>
          </a:p>
          <a:p>
            <a:pPr lvl="1" eaLnBrk="1" hangingPunct="1">
              <a:buFontTx/>
              <a:buNone/>
              <a:tabLst>
                <a:tab pos="5253038" algn="l"/>
              </a:tabLst>
            </a:pPr>
            <a:r>
              <a:rPr lang="en-US" sz="4000" smtClean="0">
                <a:solidFill>
                  <a:schemeClr val="hlink"/>
                </a:solidFill>
              </a:rPr>
              <a:t>x</a:t>
            </a:r>
            <a:r>
              <a:rPr lang="en-US" sz="4000" smtClean="0"/>
              <a:t> = x + y</a:t>
            </a:r>
          </a:p>
        </p:txBody>
      </p:sp>
      <p:sp>
        <p:nvSpPr>
          <p:cNvPr id="66563" name="AutoShape 3"/>
          <p:cNvSpPr>
            <a:spLocks noChangeArrowheads="1"/>
          </p:cNvSpPr>
          <p:nvPr/>
        </p:nvSpPr>
        <p:spPr bwMode="auto">
          <a:xfrm>
            <a:off x="4191000" y="3048000"/>
            <a:ext cx="2971800" cy="2590800"/>
          </a:xfrm>
          <a:prstGeom prst="irregularSeal1">
            <a:avLst/>
          </a:prstGeom>
          <a:solidFill>
            <a:schemeClr val="hlink"/>
          </a:solidFill>
          <a:ln w="9525">
            <a:solidFill>
              <a:schemeClr val="tx1"/>
            </a:solidFill>
            <a:miter lim="800000"/>
            <a:headEnd/>
            <a:tailEnd/>
          </a:ln>
        </p:spPr>
        <p:txBody>
          <a:bodyPr wrap="none" anchor="ctr"/>
          <a:lstStyle/>
          <a:p>
            <a:pPr algn="ctr"/>
            <a:r>
              <a:rPr lang="en-US" sz="3600">
                <a:solidFill>
                  <a:schemeClr val="bg1"/>
                </a:solidFill>
              </a:rPr>
              <a:t>l-values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457200" y="1600200"/>
            <a:ext cx="8229600" cy="4724400"/>
          </a:xfrm>
        </p:spPr>
        <p:txBody>
          <a:bodyPr/>
          <a:lstStyle/>
          <a:p>
            <a:pPr eaLnBrk="1" hangingPunct="1"/>
            <a:r>
              <a:rPr lang="en-US" smtClean="0"/>
              <a:t>Examples:  which are l-value and which are r-values???</a:t>
            </a:r>
          </a:p>
          <a:p>
            <a:pPr eaLnBrk="1" hangingPunct="1"/>
            <a:endParaRPr lang="en-US" smtClean="0"/>
          </a:p>
          <a:p>
            <a:pPr lvl="1" eaLnBrk="1" hangingPunct="1">
              <a:buFontTx/>
              <a:buNone/>
            </a:pPr>
            <a:r>
              <a:rPr lang="en-US" sz="3600" smtClean="0"/>
              <a:t>x =</a:t>
            </a:r>
            <a:r>
              <a:rPr lang="en-US" sz="3600" smtClean="0">
                <a:solidFill>
                  <a:schemeClr val="hlink"/>
                </a:solidFill>
              </a:rPr>
              <a:t> y</a:t>
            </a:r>
          </a:p>
          <a:p>
            <a:pPr lvl="1" eaLnBrk="1" hangingPunct="1">
              <a:buFontTx/>
              <a:buNone/>
            </a:pPr>
            <a:r>
              <a:rPr lang="en-US" sz="3600" smtClean="0"/>
              <a:t>y = </a:t>
            </a:r>
            <a:r>
              <a:rPr lang="en-US" sz="3600" smtClean="0">
                <a:solidFill>
                  <a:schemeClr val="hlink"/>
                </a:solidFill>
              </a:rPr>
              <a:t>z</a:t>
            </a:r>
          </a:p>
          <a:p>
            <a:pPr lvl="1" eaLnBrk="1" hangingPunct="1">
              <a:buFontTx/>
              <a:buNone/>
            </a:pPr>
            <a:r>
              <a:rPr lang="en-US" sz="3600" smtClean="0"/>
              <a:t>x = </a:t>
            </a:r>
            <a:r>
              <a:rPr lang="en-US" sz="3600" smtClean="0">
                <a:solidFill>
                  <a:schemeClr val="hlink"/>
                </a:solidFill>
              </a:rPr>
              <a:t>x</a:t>
            </a:r>
            <a:r>
              <a:rPr lang="en-US" sz="3600" smtClean="0"/>
              <a:t> + </a:t>
            </a:r>
            <a:r>
              <a:rPr lang="en-US" sz="3600" smtClean="0">
                <a:solidFill>
                  <a:schemeClr val="hlink"/>
                </a:solidFill>
              </a:rPr>
              <a:t>y</a:t>
            </a:r>
          </a:p>
        </p:txBody>
      </p:sp>
      <p:sp>
        <p:nvSpPr>
          <p:cNvPr id="67587" name="AutoShape 3"/>
          <p:cNvSpPr>
            <a:spLocks noChangeArrowheads="1"/>
          </p:cNvSpPr>
          <p:nvPr/>
        </p:nvSpPr>
        <p:spPr bwMode="auto">
          <a:xfrm>
            <a:off x="4191000" y="3048000"/>
            <a:ext cx="2971800" cy="2590800"/>
          </a:xfrm>
          <a:prstGeom prst="irregularSeal1">
            <a:avLst/>
          </a:prstGeom>
          <a:solidFill>
            <a:schemeClr val="hlink"/>
          </a:solidFill>
          <a:ln w="9525">
            <a:solidFill>
              <a:schemeClr val="tx1"/>
            </a:solidFill>
            <a:miter lim="800000"/>
            <a:headEnd/>
            <a:tailEnd/>
          </a:ln>
        </p:spPr>
        <p:txBody>
          <a:bodyPr wrap="none" anchor="ctr"/>
          <a:lstStyle/>
          <a:p>
            <a:pPr algn="ctr"/>
            <a:r>
              <a:rPr lang="en-US" sz="3600">
                <a:solidFill>
                  <a:schemeClr val="bg1"/>
                </a:solidFill>
              </a:rPr>
              <a:t>r-values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variable is a named reference to a value</a:t>
            </a:r>
          </a:p>
          <a:p>
            <a:r>
              <a:rPr lang="en-US" dirty="0" smtClean="0"/>
              <a:t>Languages:  Algol 68, </a:t>
            </a:r>
            <a:r>
              <a:rPr lang="en-US" dirty="0" err="1" smtClean="0"/>
              <a:t>Clu</a:t>
            </a:r>
            <a:r>
              <a:rPr lang="en-US" dirty="0" smtClean="0"/>
              <a:t>, Lisp/Scheme, ML, Smalltalk</a:t>
            </a:r>
          </a:p>
          <a:p>
            <a:pPr marL="109728" indent="0">
              <a:buNone/>
            </a:pPr>
            <a:endParaRPr lang="en-US" dirty="0" smtClean="0"/>
          </a:p>
          <a:p>
            <a:pPr>
              <a:lnSpc>
                <a:spcPct val="110000"/>
              </a:lnSpc>
              <a:buClr>
                <a:srgbClr val="2DA2BF"/>
              </a:buClr>
            </a:pPr>
            <a:r>
              <a:rPr lang="en-US" dirty="0"/>
              <a:t>every variable is an l-value</a:t>
            </a:r>
          </a:p>
          <a:p>
            <a:pPr>
              <a:lnSpc>
                <a:spcPct val="110000"/>
              </a:lnSpc>
              <a:buClr>
                <a:srgbClr val="2DA2BF"/>
              </a:buClr>
            </a:pPr>
            <a:r>
              <a:rPr lang="en-US" dirty="0"/>
              <a:t>when value is needed, the variable must be dereferenced.</a:t>
            </a:r>
          </a:p>
          <a:p>
            <a:pPr>
              <a:lnSpc>
                <a:spcPct val="110000"/>
              </a:lnSpc>
              <a:buClr>
                <a:srgbClr val="2DA2BF"/>
              </a:buClr>
            </a:pPr>
            <a:r>
              <a:rPr lang="en-US" dirty="0"/>
              <a:t>Often, dereferencing is implicit</a:t>
            </a:r>
          </a:p>
          <a:p>
            <a:endParaRPr lang="en-US" dirty="0"/>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125</a:t>
            </a:fld>
            <a:endParaRPr lang="en-US"/>
          </a:p>
        </p:txBody>
      </p:sp>
      <p:sp>
        <p:nvSpPr>
          <p:cNvPr id="4" name="Title 3"/>
          <p:cNvSpPr>
            <a:spLocks noGrp="1"/>
          </p:cNvSpPr>
          <p:nvPr>
            <p:ph type="title"/>
          </p:nvPr>
        </p:nvSpPr>
        <p:spPr/>
        <p:txBody>
          <a:bodyPr>
            <a:normAutofit/>
          </a:bodyPr>
          <a:lstStyle/>
          <a:p>
            <a:r>
              <a:rPr lang="en-US" dirty="0" smtClean="0"/>
              <a:t>Reference model of variables </a:t>
            </a:r>
            <a:endParaRPr lang="en-US" dirty="0"/>
          </a:p>
        </p:txBody>
      </p:sp>
    </p:spTree>
    <p:extLst>
      <p:ext uri="{BB962C8B-B14F-4D97-AF65-F5344CB8AC3E}">
        <p14:creationId xmlns:p14="http://schemas.microsoft.com/office/powerpoint/2010/main" val="207848867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b := 2;</a:t>
            </a:r>
          </a:p>
          <a:p>
            <a:pPr marL="109728" indent="0">
              <a:buNone/>
            </a:pPr>
            <a:r>
              <a:rPr lang="en-US" dirty="0" smtClean="0"/>
              <a:t>c := b;</a:t>
            </a:r>
          </a:p>
          <a:p>
            <a:pPr marL="109728" indent="0">
              <a:buNone/>
            </a:pPr>
            <a:r>
              <a:rPr lang="en-US" dirty="0" smtClean="0"/>
              <a:t>a := b + c;</a:t>
            </a:r>
          </a:p>
          <a:p>
            <a:pPr marL="109728" indent="0">
              <a:buNone/>
            </a:pPr>
            <a:endParaRPr lang="en-US" dirty="0"/>
          </a:p>
          <a:p>
            <a:pPr marL="109728" indent="0">
              <a:buNone/>
            </a:pPr>
            <a:r>
              <a:rPr lang="en-US" dirty="0" smtClean="0"/>
              <a:t>Value model:  Put value of 2 into b, then copy it into c.  Read the value in b and c, add then together and put the result, 4,  in a</a:t>
            </a:r>
          </a:p>
          <a:p>
            <a:pPr marL="109728" indent="0">
              <a:buNone/>
            </a:pPr>
            <a:endParaRPr lang="en-US" dirty="0"/>
          </a:p>
          <a:p>
            <a:pPr marL="109728" indent="0">
              <a:buNone/>
            </a:pPr>
            <a:r>
              <a:rPr lang="en-US" dirty="0" smtClean="0"/>
              <a:t>Reference model:  Let b refer to 2 and let c refer to 2 also.  Pass these references to the + operator and let a refer to the result, 4.</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126</a:t>
            </a:fld>
            <a:endParaRPr lang="en-US"/>
          </a:p>
        </p:txBody>
      </p:sp>
      <p:sp>
        <p:nvSpPr>
          <p:cNvPr id="4" name="Title 3"/>
          <p:cNvSpPr>
            <a:spLocks noGrp="1"/>
          </p:cNvSpPr>
          <p:nvPr>
            <p:ph type="title"/>
          </p:nvPr>
        </p:nvSpPr>
        <p:spPr/>
        <p:txBody>
          <a:bodyPr>
            <a:normAutofit/>
          </a:bodyPr>
          <a:lstStyle/>
          <a:p>
            <a:r>
              <a:rPr lang="en-US" dirty="0" smtClean="0"/>
              <a:t>Example</a:t>
            </a:r>
            <a:endParaRPr lang="en-US" dirty="0"/>
          </a:p>
        </p:txBody>
      </p:sp>
    </p:spTree>
    <p:extLst>
      <p:ext uri="{BB962C8B-B14F-4D97-AF65-F5344CB8AC3E}">
        <p14:creationId xmlns:p14="http://schemas.microsoft.com/office/powerpoint/2010/main" val="30528099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457200" y="838200"/>
            <a:ext cx="8229600" cy="5287963"/>
          </a:xfrm>
        </p:spPr>
        <p:txBody>
          <a:bodyPr>
            <a:normAutofit/>
          </a:bodyPr>
          <a:lstStyle/>
          <a:p>
            <a:pPr eaLnBrk="1" hangingPunct="1"/>
            <a:r>
              <a:rPr lang="en-US" sz="2800" dirty="0" smtClean="0"/>
              <a:t>Functional languages usually employ a reference model for names</a:t>
            </a:r>
          </a:p>
          <a:p>
            <a:pPr eaLnBrk="1" hangingPunct="1"/>
            <a:r>
              <a:rPr lang="en-US" sz="2800" dirty="0" smtClean="0"/>
              <a:t>Variables in imperative languages may use either a value or reference model, or combination</a:t>
            </a:r>
          </a:p>
          <a:p>
            <a:pPr eaLnBrk="1" hangingPunct="1"/>
            <a:r>
              <a:rPr lang="en-US" sz="2800" dirty="0" smtClean="0"/>
              <a:t>Java uses value model for primitive types and reference model for objects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Java contains reference types but only assignments and </a:t>
            </a:r>
            <a:r>
              <a:rPr lang="en-US" sz="2800" dirty="0" err="1"/>
              <a:t>comparision</a:t>
            </a:r>
            <a:r>
              <a:rPr lang="en-US" sz="2800" dirty="0"/>
              <a:t> allowed.</a:t>
            </a:r>
          </a:p>
          <a:p>
            <a:r>
              <a:rPr lang="en-US" sz="2800" dirty="0"/>
              <a:t>Java references always refer to class instances (arithmetic on them doesn’t make sense) </a:t>
            </a:r>
          </a:p>
          <a:p>
            <a:r>
              <a:rPr lang="en-US" sz="2800" dirty="0"/>
              <a:t>C# contains both Java-style references and C,C++ style pointers, </a:t>
            </a:r>
          </a:p>
          <a:p>
            <a:pPr lvl="1"/>
            <a:r>
              <a:rPr lang="en-US" sz="2400" dirty="0"/>
              <a:t>methods using pointers must be marked as </a:t>
            </a:r>
            <a:r>
              <a:rPr lang="en-US" sz="2400" b="1" dirty="0"/>
              <a:t>unsafe</a:t>
            </a:r>
          </a:p>
          <a:p>
            <a:pPr lvl="1"/>
            <a:r>
              <a:rPr lang="en-US" sz="2400" dirty="0"/>
              <a:t>Pointers were included for interoperability with C, C++ code.</a:t>
            </a:r>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128</a:t>
            </a:fld>
            <a:endParaRPr lang="en-US"/>
          </a:p>
        </p:txBody>
      </p:sp>
      <p:sp>
        <p:nvSpPr>
          <p:cNvPr id="4" name="Title 3"/>
          <p:cNvSpPr>
            <a:spLocks noGrp="1"/>
          </p:cNvSpPr>
          <p:nvPr>
            <p:ph type="title"/>
          </p:nvPr>
        </p:nvSpPr>
        <p:spPr/>
        <p:txBody>
          <a:bodyPr/>
          <a:lstStyle/>
          <a:p>
            <a:r>
              <a:rPr lang="en-US" dirty="0" smtClean="0"/>
              <a:t>Back to references and pointers</a:t>
            </a:r>
            <a:endParaRPr lang="en-US" dirty="0"/>
          </a:p>
        </p:txBody>
      </p:sp>
    </p:spTree>
    <p:extLst>
      <p:ext uri="{BB962C8B-B14F-4D97-AF65-F5344CB8AC3E}">
        <p14:creationId xmlns:p14="http://schemas.microsoft.com/office/powerpoint/2010/main" val="250689046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457200" y="381000"/>
            <a:ext cx="8229600" cy="6172200"/>
          </a:xfrm>
        </p:spPr>
        <p:txBody>
          <a:bodyPr>
            <a:normAutofit/>
          </a:bodyPr>
          <a:lstStyle/>
          <a:p>
            <a:pPr lvl="1" eaLnBrk="1" hangingPunct="1">
              <a:lnSpc>
                <a:spcPct val="90000"/>
              </a:lnSpc>
              <a:buFontTx/>
              <a:buNone/>
            </a:pPr>
            <a:r>
              <a:rPr lang="en-US" dirty="0" smtClean="0"/>
              <a:t>   </a:t>
            </a:r>
            <a:r>
              <a:rPr lang="en-US" sz="3600" dirty="0" err="1" smtClean="0"/>
              <a:t>int</a:t>
            </a:r>
            <a:r>
              <a:rPr lang="en-US" sz="3600" dirty="0" smtClean="0"/>
              <a:t> *</a:t>
            </a:r>
            <a:r>
              <a:rPr lang="en-US" sz="3600" dirty="0" err="1" smtClean="0"/>
              <a:t>ptr</a:t>
            </a:r>
            <a:r>
              <a:rPr lang="en-US" sz="3600" dirty="0" smtClean="0"/>
              <a:t>;</a:t>
            </a:r>
            <a:br>
              <a:rPr lang="en-US" sz="3600" dirty="0" smtClean="0"/>
            </a:br>
            <a:r>
              <a:rPr lang="en-US" sz="3600" dirty="0" err="1" smtClean="0"/>
              <a:t>int</a:t>
            </a:r>
            <a:r>
              <a:rPr lang="en-US" sz="3600" dirty="0" smtClean="0"/>
              <a:t> count, init;</a:t>
            </a:r>
            <a:br>
              <a:rPr lang="en-US" sz="3600" dirty="0" smtClean="0"/>
            </a:br>
            <a:r>
              <a:rPr lang="en-US" sz="3600" dirty="0" err="1" smtClean="0"/>
              <a:t>ptr</a:t>
            </a:r>
            <a:r>
              <a:rPr lang="en-US" sz="3600" dirty="0" smtClean="0"/>
              <a:t> = &amp;init;</a:t>
            </a:r>
          </a:p>
          <a:p>
            <a:pPr lvl="1" eaLnBrk="1" hangingPunct="1">
              <a:lnSpc>
                <a:spcPct val="90000"/>
              </a:lnSpc>
              <a:buFontTx/>
              <a:buNone/>
            </a:pPr>
            <a:r>
              <a:rPr lang="en-US" sz="3600" dirty="0" smtClean="0">
                <a:solidFill>
                  <a:schemeClr val="hlink"/>
                </a:solidFill>
              </a:rPr>
              <a:t>      /* </a:t>
            </a:r>
            <a:r>
              <a:rPr lang="en-US" sz="3600" i="1" dirty="0" err="1" smtClean="0">
                <a:solidFill>
                  <a:schemeClr val="hlink"/>
                </a:solidFill>
              </a:rPr>
              <a:t>ptr</a:t>
            </a:r>
            <a:r>
              <a:rPr lang="en-US" sz="3600" i="1" dirty="0" smtClean="0">
                <a:solidFill>
                  <a:schemeClr val="hlink"/>
                </a:solidFill>
              </a:rPr>
              <a:t> now points to init  </a:t>
            </a:r>
            <a:r>
              <a:rPr lang="en-US" sz="3600" dirty="0" smtClean="0">
                <a:solidFill>
                  <a:schemeClr val="hlink"/>
                </a:solidFill>
              </a:rPr>
              <a:t>*/</a:t>
            </a:r>
          </a:p>
          <a:p>
            <a:pPr lvl="1" eaLnBrk="1" hangingPunct="1">
              <a:lnSpc>
                <a:spcPct val="90000"/>
              </a:lnSpc>
              <a:buFontTx/>
              <a:buNone/>
            </a:pPr>
            <a:r>
              <a:rPr lang="en-US" sz="3600" dirty="0" smtClean="0"/>
              <a:t>	count = *</a:t>
            </a:r>
            <a:r>
              <a:rPr lang="en-US" sz="3600" dirty="0" err="1" smtClean="0"/>
              <a:t>ptr</a:t>
            </a:r>
            <a:r>
              <a:rPr lang="en-US" sz="3600" dirty="0" smtClean="0"/>
              <a:t>;  </a:t>
            </a:r>
          </a:p>
          <a:p>
            <a:pPr lvl="1" eaLnBrk="1" hangingPunct="1">
              <a:lnSpc>
                <a:spcPct val="90000"/>
              </a:lnSpc>
              <a:buFontTx/>
              <a:buNone/>
            </a:pPr>
            <a:r>
              <a:rPr lang="en-US" sz="3600" dirty="0" smtClean="0">
                <a:solidFill>
                  <a:schemeClr val="hlink"/>
                </a:solidFill>
              </a:rPr>
              <a:t>    </a:t>
            </a:r>
            <a:r>
              <a:rPr lang="en-US" sz="3600" i="1" dirty="0" smtClean="0">
                <a:solidFill>
                  <a:schemeClr val="hlink"/>
                </a:solidFill>
              </a:rPr>
              <a:t>/* count now contains the value referred to by </a:t>
            </a:r>
            <a:r>
              <a:rPr lang="en-US" sz="3600" i="1" dirty="0" err="1" smtClean="0">
                <a:solidFill>
                  <a:schemeClr val="hlink"/>
                </a:solidFill>
              </a:rPr>
              <a:t>ptr</a:t>
            </a:r>
            <a:r>
              <a:rPr lang="en-US" sz="3600" i="1" dirty="0" smtClean="0">
                <a:solidFill>
                  <a:schemeClr val="hlink"/>
                </a:solidFill>
              </a:rPr>
              <a:t>  */</a:t>
            </a:r>
            <a:br>
              <a:rPr lang="en-US" sz="3600" i="1" dirty="0" smtClean="0">
                <a:solidFill>
                  <a:schemeClr val="hlink"/>
                </a:solidFill>
              </a:rPr>
            </a:br>
            <a:r>
              <a:rPr lang="en-US" sz="3600" dirty="0" smtClean="0"/>
              <a:t>*</a:t>
            </a:r>
            <a:r>
              <a:rPr lang="en-US" sz="3600" dirty="0" err="1" smtClean="0"/>
              <a:t>ptr</a:t>
            </a:r>
            <a:r>
              <a:rPr lang="en-US" sz="3600" dirty="0" smtClean="0"/>
              <a:t> = 10 </a:t>
            </a:r>
          </a:p>
          <a:p>
            <a:pPr lvl="1" eaLnBrk="1" hangingPunct="1">
              <a:lnSpc>
                <a:spcPct val="90000"/>
              </a:lnSpc>
              <a:buFontTx/>
              <a:buNone/>
            </a:pPr>
            <a:r>
              <a:rPr lang="en-US" sz="3600" dirty="0" smtClean="0"/>
              <a:t>  </a:t>
            </a:r>
            <a:r>
              <a:rPr lang="en-US" sz="3600" i="1" dirty="0" smtClean="0">
                <a:solidFill>
                  <a:schemeClr val="hlink"/>
                </a:solidFill>
              </a:rPr>
              <a:t>/*  </a:t>
            </a:r>
            <a:r>
              <a:rPr lang="en-US" sz="3600" i="1" dirty="0" err="1" smtClean="0">
                <a:solidFill>
                  <a:schemeClr val="hlink"/>
                </a:solidFill>
              </a:rPr>
              <a:t>ptr</a:t>
            </a:r>
            <a:r>
              <a:rPr lang="en-US" sz="3600" i="1" dirty="0" smtClean="0">
                <a:solidFill>
                  <a:schemeClr val="hlink"/>
                </a:solidFill>
              </a:rPr>
              <a:t> now refers to a location that contains 10, init=10.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eaLnBrk="1" hangingPunct="1"/>
            <a:r>
              <a:rPr lang="en-US" dirty="0" smtClean="0"/>
              <a:t>a type is a set of values called a domain.  </a:t>
            </a:r>
          </a:p>
          <a:p>
            <a:pPr lvl="1" eaLnBrk="1" hangingPunct="1"/>
            <a:r>
              <a:rPr lang="en-US" dirty="0" smtClean="0"/>
              <a:t>A value has a type if it belongs to the set</a:t>
            </a:r>
          </a:p>
          <a:p>
            <a:pPr lvl="1" eaLnBrk="1" hangingPunct="1"/>
            <a:r>
              <a:rPr lang="en-US" dirty="0" smtClean="0"/>
              <a:t>An object has a type if its value is guaranteed to be in the set.</a:t>
            </a:r>
          </a:p>
          <a:p>
            <a:pPr lvl="1" eaLnBrk="1" hangingPunct="1"/>
            <a:endParaRPr lang="en-US" dirty="0"/>
          </a:p>
          <a:p>
            <a:pPr lvl="1" eaLnBrk="1" hangingPunct="1"/>
            <a:r>
              <a:rPr lang="en-US" dirty="0" smtClean="0"/>
              <a:t>Can often describe user-defined composite types in terms of mathematical operations on sets</a:t>
            </a:r>
          </a:p>
        </p:txBody>
      </p:sp>
      <p:sp>
        <p:nvSpPr>
          <p:cNvPr id="6146" name="Rectangle 2"/>
          <p:cNvSpPr>
            <a:spLocks noGrp="1" noChangeArrowheads="1"/>
          </p:cNvSpPr>
          <p:nvPr>
            <p:ph type="title"/>
          </p:nvPr>
        </p:nvSpPr>
        <p:spPr/>
        <p:txBody>
          <a:bodyPr/>
          <a:lstStyle/>
          <a:p>
            <a:pPr eaLnBrk="1" hangingPunct="1"/>
            <a:r>
              <a:rPr lang="en-US" smtClean="0"/>
              <a:t>Denotional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457200" y="304800"/>
            <a:ext cx="8229600" cy="6248400"/>
          </a:xfrm>
        </p:spPr>
        <p:txBody>
          <a:bodyPr/>
          <a:lstStyle/>
          <a:p>
            <a:pPr eaLnBrk="1" hangingPunct="1"/>
            <a:r>
              <a:rPr lang="en-US" sz="3600" smtClean="0"/>
              <a:t>Arithmetic on pointers:</a:t>
            </a:r>
          </a:p>
          <a:p>
            <a:pPr lvl="1" eaLnBrk="1" hangingPunct="1"/>
            <a:r>
              <a:rPr lang="en-US" sz="3200" smtClean="0"/>
              <a:t>ptr + 1;</a:t>
            </a:r>
          </a:p>
          <a:p>
            <a:pPr lvl="2" eaLnBrk="1" hangingPunct="1"/>
            <a:r>
              <a:rPr lang="en-US" sz="3200" smtClean="0"/>
              <a:t>refers to next memory cell containing the type of the pointer.</a:t>
            </a:r>
            <a:r>
              <a:rPr lang="en-US" sz="2800" smtClean="0"/>
              <a:t>  </a:t>
            </a:r>
          </a:p>
          <a:p>
            <a:pPr lvl="1" eaLnBrk="1" hangingPunct="1"/>
            <a:r>
              <a:rPr lang="en-US" sz="3200" smtClean="0"/>
              <a:t>For example if a pointer is implemented as an address, and say ptr has value 1024, and ints are 4 bytes, then ptr+1 is address 1028.</a:t>
            </a:r>
          </a:p>
          <a:p>
            <a:pPr lvl="1" eaLnBrk="1" hangingPunct="1"/>
            <a:r>
              <a:rPr lang="en-US" sz="3200" smtClean="0"/>
              <a:t>In C,C++, usually used in context of arrays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457200" y="457200"/>
            <a:ext cx="8229600" cy="5668963"/>
          </a:xfrm>
        </p:spPr>
        <p:txBody>
          <a:bodyPr/>
          <a:lstStyle/>
          <a:p>
            <a:pPr lvl="2" eaLnBrk="1" hangingPunct="1">
              <a:buFontTx/>
              <a:buNone/>
            </a:pPr>
            <a:r>
              <a:rPr lang="en-US" smtClean="0"/>
              <a:t/>
            </a:r>
            <a:br>
              <a:rPr lang="en-US" smtClean="0"/>
            </a:br>
            <a:r>
              <a:rPr lang="en-US" sz="4000" smtClean="0"/>
              <a:t>int list [10];</a:t>
            </a:r>
            <a:br>
              <a:rPr lang="en-US" sz="4000" smtClean="0"/>
            </a:br>
            <a:r>
              <a:rPr lang="en-US" sz="4000" smtClean="0"/>
              <a:t>int *ptr;</a:t>
            </a:r>
            <a:br>
              <a:rPr lang="en-US" sz="4000" smtClean="0"/>
            </a:br>
            <a:r>
              <a:rPr lang="en-US" sz="4000" smtClean="0"/>
              <a:t>ptr = list; </a:t>
            </a:r>
            <a:br>
              <a:rPr lang="en-US" sz="4000" smtClean="0"/>
            </a:br>
            <a:r>
              <a:rPr lang="en-US" sz="4000" smtClean="0"/>
              <a:t>    </a:t>
            </a:r>
            <a:r>
              <a:rPr lang="en-US" sz="4000" i="1" smtClean="0">
                <a:solidFill>
                  <a:schemeClr val="hlink"/>
                </a:solidFill>
              </a:rPr>
              <a:t>/* assigns address of list[0] to ptr*/</a:t>
            </a:r>
          </a:p>
          <a:p>
            <a:pPr lvl="2" eaLnBrk="1" hangingPunct="1">
              <a:buFontTx/>
              <a:buNone/>
            </a:pPr>
            <a:r>
              <a:rPr lang="en-US" sz="4000" smtClean="0"/>
              <a:t>   *(ptr+index)  </a:t>
            </a:r>
          </a:p>
          <a:p>
            <a:pPr lvl="2" eaLnBrk="1" hangingPunct="1">
              <a:buFontTx/>
              <a:buNone/>
            </a:pPr>
            <a:r>
              <a:rPr lang="en-US" sz="4000" smtClean="0"/>
              <a:t>  </a:t>
            </a:r>
            <a:r>
              <a:rPr lang="en-US" sz="4000" i="1" smtClean="0">
                <a:solidFill>
                  <a:schemeClr val="hlink"/>
                </a:solidFill>
              </a:rPr>
              <a:t>/* equivalent to list[index]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457200" y="381000"/>
            <a:ext cx="8229600" cy="6477000"/>
          </a:xfrm>
        </p:spPr>
        <p:txBody>
          <a:bodyPr/>
          <a:lstStyle/>
          <a:p>
            <a:pPr eaLnBrk="1" hangingPunct="1"/>
            <a:r>
              <a:rPr lang="en-US" sz="2800" smtClean="0"/>
              <a:t>In C, C++,  pointers of type (void *) can point to anything.  </a:t>
            </a:r>
          </a:p>
          <a:p>
            <a:pPr lvl="1" eaLnBrk="1" hangingPunct="1"/>
            <a:r>
              <a:rPr lang="en-US" sz="2400" smtClean="0"/>
              <a:t>But pointers of that type cannot be dereferenced.</a:t>
            </a:r>
          </a:p>
          <a:p>
            <a:pPr lvl="1" eaLnBrk="1" hangingPunct="1"/>
            <a:r>
              <a:rPr lang="en-US" sz="2400" smtClean="0"/>
              <a:t>Must be cast to a specific type first </a:t>
            </a:r>
          </a:p>
          <a:p>
            <a:pPr eaLnBrk="1" hangingPunct="1"/>
            <a:r>
              <a:rPr lang="en-US" sz="2800" smtClean="0"/>
              <a:t>C++ also contains a reference type, a constant pointer that is implicitly dereferenced.</a:t>
            </a:r>
            <a:br>
              <a:rPr lang="en-US" sz="2800" smtClean="0"/>
            </a:br>
            <a:endParaRPr lang="en-US" sz="2800" smtClean="0"/>
          </a:p>
          <a:p>
            <a:pPr lvl="1" eaLnBrk="1" hangingPunct="1">
              <a:buFontTx/>
              <a:buNone/>
            </a:pPr>
            <a:r>
              <a:rPr lang="en-US" sz="2400" smtClean="0"/>
              <a:t>int result = 0;</a:t>
            </a:r>
          </a:p>
          <a:p>
            <a:pPr lvl="1" eaLnBrk="1" hangingPunct="1">
              <a:buFontTx/>
              <a:buNone/>
            </a:pPr>
            <a:r>
              <a:rPr lang="en-US" sz="2400" smtClean="0"/>
              <a:t>int &amp;ref_result = result;</a:t>
            </a:r>
            <a:br>
              <a:rPr lang="en-US" sz="2400" smtClean="0"/>
            </a:br>
            <a:r>
              <a:rPr lang="en-US" sz="2400" smtClean="0"/>
              <a:t>...</a:t>
            </a:r>
          </a:p>
          <a:p>
            <a:pPr lvl="1" eaLnBrk="1" hangingPunct="1">
              <a:buFontTx/>
              <a:buNone/>
            </a:pPr>
            <a:r>
              <a:rPr lang="en-US" sz="2400" smtClean="0"/>
              <a:t>ref_result = 100;</a:t>
            </a:r>
            <a:br>
              <a:rPr lang="en-US" sz="2400" smtClean="0"/>
            </a:br>
            <a:endParaRPr lang="en-US" sz="2400" smtClean="0"/>
          </a:p>
          <a:p>
            <a:pPr lvl="1" eaLnBrk="1" hangingPunct="1">
              <a:buFontTx/>
              <a:buNone/>
            </a:pPr>
            <a:r>
              <a:rPr lang="en-US" sz="2400" smtClean="0"/>
              <a:t>Used for formal parameters in function definitions.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457200" y="609600"/>
            <a:ext cx="8229600" cy="5516563"/>
          </a:xfrm>
        </p:spPr>
        <p:txBody>
          <a:bodyPr/>
          <a:lstStyle/>
          <a:p>
            <a:pPr eaLnBrk="1" hangingPunct="1"/>
            <a:r>
              <a:rPr lang="en-US" sz="2800" dirty="0" smtClean="0"/>
              <a:t>Recursive types  in Modula-2  </a:t>
            </a:r>
          </a:p>
          <a:p>
            <a:pPr eaLnBrk="1" hangingPunct="1"/>
            <a:endParaRPr lang="en-US" sz="2800" dirty="0" smtClean="0"/>
          </a:p>
          <a:p>
            <a:pPr lvl="1" eaLnBrk="1" hangingPunct="1">
              <a:buFontTx/>
              <a:buNone/>
            </a:pPr>
            <a:r>
              <a:rPr lang="en-US" sz="2400" dirty="0" smtClean="0"/>
              <a:t>Type Person = POINTER TO </a:t>
            </a:r>
            <a:r>
              <a:rPr lang="en-US" sz="2400" dirty="0" err="1" smtClean="0"/>
              <a:t>PersonRec</a:t>
            </a:r>
            <a:endParaRPr lang="en-US" sz="2400" dirty="0" smtClean="0"/>
          </a:p>
          <a:p>
            <a:pPr lvl="1" eaLnBrk="1" hangingPunct="1">
              <a:buFontTx/>
              <a:buNone/>
            </a:pPr>
            <a:r>
              <a:rPr lang="en-US" sz="2400" dirty="0" err="1" smtClean="0"/>
              <a:t>PersonRec</a:t>
            </a:r>
            <a:r>
              <a:rPr lang="en-US" sz="2400" dirty="0" smtClean="0"/>
              <a:t>  = RECORD</a:t>
            </a:r>
          </a:p>
          <a:p>
            <a:pPr lvl="1" eaLnBrk="1" hangingPunct="1">
              <a:buFontTx/>
              <a:buNone/>
            </a:pPr>
            <a:r>
              <a:rPr lang="en-US" sz="2400" dirty="0" smtClean="0"/>
              <a:t>    </a:t>
            </a:r>
            <a:r>
              <a:rPr lang="en-US" sz="2400" dirty="0" err="1" smtClean="0"/>
              <a:t>firstName,lastName</a:t>
            </a:r>
            <a:r>
              <a:rPr lang="en-US" sz="2400" dirty="0" smtClean="0"/>
              <a:t>: ARRAY[0..31] OF CHAR;</a:t>
            </a:r>
          </a:p>
          <a:p>
            <a:pPr lvl="1" eaLnBrk="1" hangingPunct="1">
              <a:buFontTx/>
              <a:buNone/>
            </a:pPr>
            <a:r>
              <a:rPr lang="en-US" sz="2400" smtClean="0"/>
              <a:t>    mother</a:t>
            </a:r>
            <a:r>
              <a:rPr lang="en-US" sz="2400" dirty="0" smtClean="0"/>
              <a:t>, father: Person;</a:t>
            </a:r>
          </a:p>
          <a:p>
            <a:pPr lvl="1" eaLnBrk="1" hangingPunct="1">
              <a:buFontTx/>
              <a:buNone/>
            </a:pPr>
            <a:r>
              <a:rPr lang="en-US" sz="2400" dirty="0" smtClean="0"/>
              <a:t>    END</a:t>
            </a:r>
          </a:p>
          <a:p>
            <a:pPr lvl="1" eaLnBrk="1" hangingPunct="1">
              <a:buFontTx/>
              <a:buNone/>
            </a:pPr>
            <a:r>
              <a:rPr lang="en-US" sz="2400" dirty="0" smtClean="0"/>
              <a:t>END</a:t>
            </a:r>
          </a:p>
          <a:p>
            <a:pPr lvl="1" eaLnBrk="1" hangingPunct="1">
              <a:buFontTx/>
              <a:buNone/>
            </a:pPr>
            <a:endParaRPr lang="en-US" sz="2400" dirty="0" smtClean="0"/>
          </a:p>
          <a:p>
            <a:pPr eaLnBrk="1" hangingPunct="1"/>
            <a:r>
              <a:rPr lang="en-US" sz="2800" dirty="0" smtClean="0"/>
              <a:t>Why use POINTER instead of </a:t>
            </a:r>
            <a:r>
              <a:rPr lang="en-US" sz="2800" dirty="0" err="1" smtClean="0"/>
              <a:t>PersonRec</a:t>
            </a:r>
            <a:r>
              <a:rPr lang="en-US" sz="2800" dirty="0" smtClean="0"/>
              <a:t>?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eaLnBrk="1" hangingPunct="1">
              <a:lnSpc>
                <a:spcPct val="110000"/>
              </a:lnSpc>
            </a:pPr>
            <a:r>
              <a:rPr lang="en-US" sz="2800" smtClean="0">
                <a:ea typeface="MS Mincho" pitchFamily="49" charset="-128"/>
              </a:rPr>
              <a:t>Problems with dangling pointers are due to</a:t>
            </a:r>
          </a:p>
          <a:p>
            <a:pPr lvl="1" eaLnBrk="1" hangingPunct="1">
              <a:lnSpc>
                <a:spcPct val="110000"/>
              </a:lnSpc>
            </a:pPr>
            <a:r>
              <a:rPr lang="en-US" sz="2400" smtClean="0">
                <a:ea typeface="MS Mincho" pitchFamily="49" charset="-128"/>
              </a:rPr>
              <a:t>explicit deallocation of heap objects</a:t>
            </a:r>
          </a:p>
          <a:p>
            <a:pPr lvl="2" eaLnBrk="1" hangingPunct="1">
              <a:lnSpc>
                <a:spcPct val="110000"/>
              </a:lnSpc>
            </a:pPr>
            <a:r>
              <a:rPr lang="en-US" sz="2000" smtClean="0">
                <a:ea typeface="MS Mincho" pitchFamily="49" charset="-128"/>
              </a:rPr>
              <a:t>only in languages that </a:t>
            </a:r>
            <a:r>
              <a:rPr lang="en-US" sz="2000" i="1" smtClean="0">
                <a:ea typeface="MS Mincho" pitchFamily="49" charset="-128"/>
              </a:rPr>
              <a:t>have</a:t>
            </a:r>
            <a:r>
              <a:rPr lang="en-US" sz="2000" smtClean="0">
                <a:ea typeface="MS Mincho" pitchFamily="49" charset="-128"/>
              </a:rPr>
              <a:t> explicit deallocation</a:t>
            </a:r>
          </a:p>
          <a:p>
            <a:pPr lvl="1" eaLnBrk="1" hangingPunct="1">
              <a:lnSpc>
                <a:spcPct val="110000"/>
              </a:lnSpc>
            </a:pPr>
            <a:r>
              <a:rPr lang="en-US" sz="2400" smtClean="0">
                <a:ea typeface="MS Mincho" pitchFamily="49" charset="-128"/>
              </a:rPr>
              <a:t>implicit deallocation of elaborated objects</a:t>
            </a:r>
          </a:p>
          <a:p>
            <a:pPr lvl="2" eaLnBrk="1" hangingPunct="1">
              <a:lnSpc>
                <a:spcPct val="110000"/>
              </a:lnSpc>
            </a:pPr>
            <a:r>
              <a:rPr lang="en-US" sz="2000" smtClean="0">
                <a:ea typeface="MS Mincho" pitchFamily="49" charset="-128"/>
              </a:rPr>
              <a:t>object is local to a subroutine, thus allocated on stack</a:t>
            </a:r>
          </a:p>
          <a:p>
            <a:pPr lvl="2" eaLnBrk="1" hangingPunct="1">
              <a:lnSpc>
                <a:spcPct val="110000"/>
              </a:lnSpc>
            </a:pPr>
            <a:r>
              <a:rPr lang="en-US" sz="2000" smtClean="0">
                <a:ea typeface="MS Mincho" pitchFamily="49" charset="-128"/>
              </a:rPr>
              <a:t>some reference has longer lifetime than subroutine</a:t>
            </a:r>
          </a:p>
          <a:p>
            <a:pPr eaLnBrk="1" hangingPunct="1">
              <a:lnSpc>
                <a:spcPct val="110000"/>
              </a:lnSpc>
            </a:pPr>
            <a:r>
              <a:rPr lang="en-US" sz="2400" smtClean="0">
                <a:ea typeface="MS Mincho" pitchFamily="49" charset="-128"/>
              </a:rPr>
              <a:t>Two implementation mechanisms to catch dangling pointers</a:t>
            </a:r>
          </a:p>
          <a:p>
            <a:pPr lvl="1" eaLnBrk="1" hangingPunct="1">
              <a:lnSpc>
                <a:spcPct val="110000"/>
              </a:lnSpc>
            </a:pPr>
            <a:r>
              <a:rPr lang="en-US" sz="2000" smtClean="0">
                <a:ea typeface="MS Mincho" pitchFamily="49" charset="-128"/>
              </a:rPr>
              <a:t>Tombstones</a:t>
            </a:r>
          </a:p>
          <a:p>
            <a:pPr lvl="1" eaLnBrk="1" hangingPunct="1">
              <a:lnSpc>
                <a:spcPct val="110000"/>
              </a:lnSpc>
            </a:pPr>
            <a:r>
              <a:rPr lang="en-US" sz="2000" smtClean="0">
                <a:ea typeface="MS Mincho" pitchFamily="49" charset="-128"/>
              </a:rPr>
              <a:t>Locks and Keys</a:t>
            </a:r>
          </a:p>
        </p:txBody>
      </p:sp>
      <p:sp>
        <p:nvSpPr>
          <p:cNvPr id="78850" name="Rectangle 2"/>
          <p:cNvSpPr>
            <a:spLocks noGrp="1" noChangeArrowheads="1"/>
          </p:cNvSpPr>
          <p:nvPr>
            <p:ph type="title"/>
          </p:nvPr>
        </p:nvSpPr>
        <p:spPr/>
        <p:txBody>
          <a:bodyPr/>
          <a:lstStyle/>
          <a:p>
            <a:pPr eaLnBrk="1" hangingPunct="1">
              <a:lnSpc>
                <a:spcPct val="90000"/>
              </a:lnSpc>
            </a:pPr>
            <a:r>
              <a:rPr lang="en-US" smtClean="0"/>
              <a:t>Dangling pointers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Fig 7"/>
          <p:cNvPicPr>
            <a:picLocks noGrp="1" noChangeAspect="1" noChangeArrowheads="1"/>
          </p:cNvPicPr>
          <p:nvPr>
            <p:ph idx="1"/>
          </p:nvPr>
        </p:nvPicPr>
        <p:blipFill>
          <a:blip r:embed="rId2" cstate="print"/>
          <a:stretch>
            <a:fillRect/>
          </a:stretch>
        </p:blipFill>
        <p:spPr>
          <a:xfrm>
            <a:off x="816354" y="1481138"/>
            <a:ext cx="7511291" cy="4525962"/>
          </a:xfrm>
          <a:noFill/>
        </p:spPr>
      </p:pic>
      <p:sp>
        <p:nvSpPr>
          <p:cNvPr id="79875" name="Rectangle 3"/>
          <p:cNvSpPr>
            <a:spLocks noChangeArrowheads="1"/>
          </p:cNvSpPr>
          <p:nvPr/>
        </p:nvSpPr>
        <p:spPr bwMode="auto">
          <a:xfrm>
            <a:off x="457200" y="6477000"/>
            <a:ext cx="11811000" cy="1295400"/>
          </a:xfrm>
          <a:prstGeom prst="rect">
            <a:avLst/>
          </a:prstGeom>
          <a:solidFill>
            <a:schemeClr val="bg1"/>
          </a:solidFill>
          <a:ln w="9525">
            <a:noFill/>
            <a:miter lim="800000"/>
            <a:headEnd/>
            <a:tailEnd/>
          </a:ln>
        </p:spPr>
        <p:txBody>
          <a:bodyPr wrap="none" anchor="ctr"/>
          <a:lstStyle/>
          <a:p>
            <a:endParaRPr lang="en-US"/>
          </a:p>
        </p:txBody>
      </p:sp>
      <p:sp>
        <p:nvSpPr>
          <p:cNvPr id="79876" name="Rectangle 4"/>
          <p:cNvSpPr>
            <a:spLocks noChangeArrowheads="1"/>
          </p:cNvSpPr>
          <p:nvPr/>
        </p:nvSpPr>
        <p:spPr bwMode="auto">
          <a:xfrm>
            <a:off x="8229600" y="0"/>
            <a:ext cx="3810000" cy="7467600"/>
          </a:xfrm>
          <a:prstGeom prst="rect">
            <a:avLst/>
          </a:prstGeom>
          <a:solidFill>
            <a:schemeClr val="bg1"/>
          </a:solidFill>
          <a:ln w="9525">
            <a:no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Fig 7"/>
          <p:cNvPicPr>
            <a:picLocks noGrp="1" noChangeAspect="1" noChangeArrowheads="1"/>
          </p:cNvPicPr>
          <p:nvPr>
            <p:ph idx="1"/>
          </p:nvPr>
        </p:nvPicPr>
        <p:blipFill>
          <a:blip r:embed="rId2" cstate="print"/>
          <a:srcRect/>
          <a:stretch>
            <a:fillRect/>
          </a:stretch>
        </p:blipFill>
        <p:spPr>
          <a:xfrm>
            <a:off x="533400" y="0"/>
            <a:ext cx="10210800" cy="7318375"/>
          </a:xfrm>
          <a:noFill/>
        </p:spPr>
      </p:pic>
      <p:sp>
        <p:nvSpPr>
          <p:cNvPr id="80899" name="Rectangle 3"/>
          <p:cNvSpPr>
            <a:spLocks noChangeArrowheads="1"/>
          </p:cNvSpPr>
          <p:nvPr/>
        </p:nvSpPr>
        <p:spPr bwMode="auto">
          <a:xfrm>
            <a:off x="304800" y="6629400"/>
            <a:ext cx="10439400" cy="762000"/>
          </a:xfrm>
          <a:prstGeom prst="rect">
            <a:avLst/>
          </a:prstGeom>
          <a:solidFill>
            <a:schemeClr val="bg1"/>
          </a:solidFill>
          <a:ln w="9525">
            <a:noFill/>
            <a:miter lim="800000"/>
            <a:headEnd/>
            <a:tailEnd/>
          </a:ln>
        </p:spPr>
        <p:txBody>
          <a:bodyPr wrap="none" anchor="ctr"/>
          <a:lstStyle/>
          <a:p>
            <a:endParaRPr lang="en-US"/>
          </a:p>
        </p:txBody>
      </p:sp>
      <p:sp>
        <p:nvSpPr>
          <p:cNvPr id="80900" name="Rectangle 4"/>
          <p:cNvSpPr>
            <a:spLocks noChangeArrowheads="1"/>
          </p:cNvSpPr>
          <p:nvPr/>
        </p:nvSpPr>
        <p:spPr bwMode="auto">
          <a:xfrm>
            <a:off x="6096000" y="0"/>
            <a:ext cx="4648200" cy="6858000"/>
          </a:xfrm>
          <a:prstGeom prst="rect">
            <a:avLst/>
          </a:prstGeom>
          <a:solidFill>
            <a:schemeClr val="bg1"/>
          </a:solidFill>
          <a:ln w="9525">
            <a:no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 </a:t>
            </a:r>
            <a:r>
              <a:rPr lang="en-US" dirty="0"/>
              <a:t>call it my billion-dollar mistake. </a:t>
            </a:r>
            <a:r>
              <a:rPr lang="en-US" dirty="0" smtClean="0"/>
              <a:t>It </a:t>
            </a:r>
            <a:r>
              <a:rPr lang="en-US" dirty="0"/>
              <a:t>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r>
              <a:rPr lang="en-US" dirty="0" smtClean="0"/>
              <a:t>.  [2007]</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Tony Hoare’s billion-dollar mistake</a:t>
            </a:r>
            <a:endParaRPr lang="en-US" dirty="0"/>
          </a:p>
        </p:txBody>
      </p:sp>
      <p:sp>
        <p:nvSpPr>
          <p:cNvPr id="4" name="Slide Number Placeholder 3"/>
          <p:cNvSpPr>
            <a:spLocks noGrp="1"/>
          </p:cNvSpPr>
          <p:nvPr>
            <p:ph type="sldNum" sz="quarter" idx="12"/>
          </p:nvPr>
        </p:nvSpPr>
        <p:spPr/>
        <p:txBody>
          <a:bodyPr/>
          <a:lstStyle/>
          <a:p>
            <a:pPr>
              <a:defRPr/>
            </a:pPr>
            <a:fld id="{3BEDF960-4B01-4F86-8583-8146D5A33062}" type="slidenum">
              <a:rPr lang="en-US" smtClean="0"/>
              <a:pPr>
                <a:defRPr/>
              </a:pPr>
              <a:t>137</a:t>
            </a:fld>
            <a:endParaRPr lang="en-US"/>
          </a:p>
        </p:txBody>
      </p:sp>
    </p:spTree>
    <p:extLst>
      <p:ext uri="{BB962C8B-B14F-4D97-AF65-F5344CB8AC3E}">
        <p14:creationId xmlns:p14="http://schemas.microsoft.com/office/powerpoint/2010/main" val="28469485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457200" y="838200"/>
            <a:ext cx="8229600" cy="5715000"/>
          </a:xfrm>
        </p:spPr>
        <p:txBody>
          <a:bodyPr/>
          <a:lstStyle/>
          <a:p>
            <a:pPr eaLnBrk="1" hangingPunct="1">
              <a:lnSpc>
                <a:spcPct val="90000"/>
              </a:lnSpc>
            </a:pPr>
            <a:r>
              <a:rPr lang="en-US" sz="2800" dirty="0" smtClean="0"/>
              <a:t>Recursively defined by pair consisting of</a:t>
            </a:r>
          </a:p>
          <a:p>
            <a:pPr lvl="1" eaLnBrk="1" hangingPunct="1">
              <a:lnSpc>
                <a:spcPct val="90000"/>
              </a:lnSpc>
            </a:pPr>
            <a:r>
              <a:rPr lang="en-US" sz="2400" dirty="0" smtClean="0"/>
              <a:t>head element and </a:t>
            </a:r>
          </a:p>
          <a:p>
            <a:pPr lvl="1" eaLnBrk="1" hangingPunct="1">
              <a:lnSpc>
                <a:spcPct val="90000"/>
              </a:lnSpc>
            </a:pPr>
            <a:r>
              <a:rPr lang="en-US" sz="2400" dirty="0" smtClean="0"/>
              <a:t>reference to rest of list.</a:t>
            </a:r>
            <a:br>
              <a:rPr lang="en-US" sz="2400" dirty="0" smtClean="0"/>
            </a:br>
            <a:endParaRPr lang="en-US" sz="2400" dirty="0" smtClean="0"/>
          </a:p>
          <a:p>
            <a:pPr eaLnBrk="1" hangingPunct="1">
              <a:lnSpc>
                <a:spcPct val="90000"/>
              </a:lnSpc>
            </a:pPr>
            <a:r>
              <a:rPr lang="en-US" sz="2800" dirty="0" smtClean="0"/>
              <a:t>Variable length.  </a:t>
            </a:r>
          </a:p>
          <a:p>
            <a:pPr eaLnBrk="1" hangingPunct="1">
              <a:lnSpc>
                <a:spcPct val="90000"/>
              </a:lnSpc>
            </a:pPr>
            <a:r>
              <a:rPr lang="en-US" sz="2800" dirty="0" smtClean="0"/>
              <a:t>Operations:   </a:t>
            </a:r>
          </a:p>
          <a:p>
            <a:pPr lvl="1" eaLnBrk="1" hangingPunct="1">
              <a:lnSpc>
                <a:spcPct val="90000"/>
              </a:lnSpc>
            </a:pPr>
            <a:r>
              <a:rPr lang="en-US" sz="2400" dirty="0" smtClean="0"/>
              <a:t>get head</a:t>
            </a:r>
          </a:p>
          <a:p>
            <a:pPr lvl="1" eaLnBrk="1" hangingPunct="1">
              <a:lnSpc>
                <a:spcPct val="90000"/>
              </a:lnSpc>
            </a:pPr>
            <a:r>
              <a:rPr lang="en-US" sz="2400" dirty="0" smtClean="0"/>
              <a:t>get tail</a:t>
            </a:r>
          </a:p>
          <a:p>
            <a:pPr lvl="1" eaLnBrk="1" hangingPunct="1">
              <a:lnSpc>
                <a:spcPct val="90000"/>
              </a:lnSpc>
            </a:pPr>
            <a:r>
              <a:rPr lang="en-US" sz="2400" dirty="0" smtClean="0"/>
              <a:t>add element to front of list, etc.</a:t>
            </a:r>
            <a:br>
              <a:rPr lang="en-US" sz="2400" dirty="0" smtClean="0"/>
            </a:br>
            <a:endParaRPr lang="en-US" sz="2400" dirty="0" smtClean="0"/>
          </a:p>
          <a:p>
            <a:pPr eaLnBrk="1" hangingPunct="1">
              <a:lnSpc>
                <a:spcPct val="90000"/>
              </a:lnSpc>
            </a:pPr>
            <a:r>
              <a:rPr lang="en-US" sz="2800" dirty="0" smtClean="0"/>
              <a:t>Fundamental in functional programming languages—so we will come back to this!</a:t>
            </a:r>
          </a:p>
          <a:p>
            <a:pPr lvl="1" eaLnBrk="1" hangingPunct="1">
              <a:lnSpc>
                <a:spcPct val="90000"/>
              </a:lnSpc>
            </a:pPr>
            <a:r>
              <a:rPr lang="en-US" sz="2400" dirty="0" smtClean="0"/>
              <a:t>In lisp, a program </a:t>
            </a:r>
            <a:r>
              <a:rPr lang="en-US" sz="2400" i="1" dirty="0" smtClean="0"/>
              <a:t>is</a:t>
            </a:r>
            <a:r>
              <a:rPr lang="en-US" sz="2400" dirty="0" smtClean="0"/>
              <a:t> a list. Can create a list representing a program at runtime and execute it</a:t>
            </a:r>
          </a:p>
        </p:txBody>
      </p:sp>
      <p:sp>
        <p:nvSpPr>
          <p:cNvPr id="81922" name="Rectangle 2"/>
          <p:cNvSpPr>
            <a:spLocks noGrp="1" noChangeArrowheads="1"/>
          </p:cNvSpPr>
          <p:nvPr>
            <p:ph type="title"/>
          </p:nvPr>
        </p:nvSpPr>
        <p:spPr>
          <a:xfrm>
            <a:off x="457200" y="0"/>
            <a:ext cx="8229600" cy="1143000"/>
          </a:xfrm>
        </p:spPr>
        <p:txBody>
          <a:bodyPr/>
          <a:lstStyle/>
          <a:p>
            <a:pPr eaLnBrk="1" hangingPunct="1">
              <a:lnSpc>
                <a:spcPct val="90000"/>
              </a:lnSpc>
            </a:pPr>
            <a:r>
              <a:rPr lang="en-US" smtClean="0"/>
              <a:t>Lists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dirty="0" smtClean="0"/>
          </a:p>
          <a:p>
            <a:pPr marL="393192" lvl="1" indent="0">
              <a:buNone/>
            </a:pP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139</a:t>
            </a:fld>
            <a:endParaRPr lang="en-US"/>
          </a:p>
        </p:txBody>
      </p:sp>
      <p:sp>
        <p:nvSpPr>
          <p:cNvPr id="4" name="Title 3"/>
          <p:cNvSpPr>
            <a:spLocks noGrp="1"/>
          </p:cNvSpPr>
          <p:nvPr>
            <p:ph type="title"/>
          </p:nvPr>
        </p:nvSpPr>
        <p:spPr/>
        <p:txBody>
          <a:bodyPr>
            <a:normAutofit fontScale="90000"/>
          </a:bodyPr>
          <a:lstStyle/>
          <a:p>
            <a:r>
              <a:rPr lang="en-US" dirty="0" smtClean="0"/>
              <a:t>More on reference model vs value model</a:t>
            </a:r>
            <a:endParaRPr lang="en-US" dirty="0"/>
          </a:p>
        </p:txBody>
      </p:sp>
      <p:sp>
        <p:nvSpPr>
          <p:cNvPr id="5" name="TextBox 4"/>
          <p:cNvSpPr txBox="1"/>
          <p:nvPr/>
        </p:nvSpPr>
        <p:spPr>
          <a:xfrm>
            <a:off x="5257800" y="3200400"/>
            <a:ext cx="3429000" cy="2062103"/>
          </a:xfrm>
          <a:prstGeom prst="rect">
            <a:avLst/>
          </a:prstGeom>
          <a:solidFill>
            <a:schemeClr val="accent1">
              <a:lumMod val="40000"/>
              <a:lumOff val="60000"/>
            </a:schemeClr>
          </a:solidFill>
        </p:spPr>
        <p:txBody>
          <a:bodyPr wrap="square" rtlCol="0">
            <a:spAutoFit/>
          </a:bodyPr>
          <a:lstStyle/>
          <a:p>
            <a:r>
              <a:rPr lang="en-US" dirty="0" smtClean="0"/>
              <a:t>C</a:t>
            </a:r>
          </a:p>
          <a:p>
            <a:endParaRPr lang="en-US" dirty="0" smtClean="0"/>
          </a:p>
          <a:p>
            <a:r>
              <a:rPr lang="en-US" dirty="0" err="1" smtClean="0"/>
              <a:t>struct</a:t>
            </a:r>
            <a:r>
              <a:rPr lang="en-US" dirty="0" smtClean="0"/>
              <a:t> </a:t>
            </a:r>
            <a:r>
              <a:rPr lang="en-US" dirty="0" err="1" smtClean="0"/>
              <a:t>CharTree</a:t>
            </a:r>
            <a:r>
              <a:rPr lang="en-US" dirty="0" smtClean="0"/>
              <a:t> {</a:t>
            </a:r>
          </a:p>
          <a:p>
            <a:r>
              <a:rPr lang="en-US" dirty="0" smtClean="0"/>
              <a:t> </a:t>
            </a:r>
            <a:r>
              <a:rPr lang="en-US" dirty="0"/>
              <a:t>	</a:t>
            </a:r>
            <a:r>
              <a:rPr lang="en-US" dirty="0" smtClean="0"/>
              <a:t>char </a:t>
            </a:r>
            <a:r>
              <a:rPr lang="en-US" dirty="0" err="1" smtClean="0"/>
              <a:t>ch</a:t>
            </a:r>
            <a:r>
              <a:rPr lang="en-US" dirty="0" smtClean="0"/>
              <a:t>;</a:t>
            </a:r>
          </a:p>
          <a:p>
            <a:r>
              <a:rPr lang="en-US" dirty="0"/>
              <a:t>	</a:t>
            </a:r>
            <a:r>
              <a:rPr lang="en-US" dirty="0" err="1" smtClean="0"/>
              <a:t>CharTree</a:t>
            </a:r>
            <a:r>
              <a:rPr lang="en-US" dirty="0" smtClean="0"/>
              <a:t>* left;</a:t>
            </a:r>
          </a:p>
          <a:p>
            <a:r>
              <a:rPr lang="en-US" dirty="0"/>
              <a:t>	</a:t>
            </a:r>
            <a:r>
              <a:rPr lang="en-US" dirty="0" err="1" smtClean="0"/>
              <a:t>CharTree</a:t>
            </a:r>
            <a:r>
              <a:rPr lang="en-US" dirty="0" smtClean="0"/>
              <a:t>* right;</a:t>
            </a:r>
          </a:p>
          <a:p>
            <a:r>
              <a:rPr lang="en-US" dirty="0"/>
              <a:t>}</a:t>
            </a:r>
            <a:r>
              <a:rPr lang="en-US" dirty="0" smtClean="0"/>
              <a:t>;</a:t>
            </a:r>
          </a:p>
          <a:p>
            <a:r>
              <a:rPr lang="en-US" dirty="0"/>
              <a:t>	</a:t>
            </a:r>
          </a:p>
        </p:txBody>
      </p:sp>
      <p:sp>
        <p:nvSpPr>
          <p:cNvPr id="6" name="TextBox 5"/>
          <p:cNvSpPr txBox="1"/>
          <p:nvPr/>
        </p:nvSpPr>
        <p:spPr>
          <a:xfrm>
            <a:off x="228600" y="3429000"/>
            <a:ext cx="4114800" cy="2308324"/>
          </a:xfrm>
          <a:prstGeom prst="rect">
            <a:avLst/>
          </a:prstGeom>
          <a:solidFill>
            <a:schemeClr val="accent3">
              <a:lumMod val="20000"/>
              <a:lumOff val="80000"/>
            </a:schemeClr>
          </a:solidFill>
        </p:spPr>
        <p:txBody>
          <a:bodyPr wrap="square" rtlCol="0">
            <a:spAutoFit/>
          </a:bodyPr>
          <a:lstStyle/>
          <a:p>
            <a:r>
              <a:rPr lang="en-US" dirty="0" smtClean="0"/>
              <a:t>Java</a:t>
            </a:r>
          </a:p>
          <a:p>
            <a:endParaRPr lang="en-US" dirty="0"/>
          </a:p>
          <a:p>
            <a:pPr marL="109728" indent="0">
              <a:buNone/>
            </a:pPr>
            <a:r>
              <a:rPr lang="en-US" dirty="0"/>
              <a:t>abstract class </a:t>
            </a:r>
            <a:r>
              <a:rPr lang="en-US" dirty="0" err="1"/>
              <a:t>CharTree</a:t>
            </a:r>
            <a:r>
              <a:rPr lang="en-US" dirty="0"/>
              <a:t>{}</a:t>
            </a:r>
          </a:p>
          <a:p>
            <a:pPr marL="109728" indent="0">
              <a:buNone/>
            </a:pPr>
            <a:r>
              <a:rPr lang="en-US" dirty="0"/>
              <a:t>class Empty extends </a:t>
            </a:r>
            <a:r>
              <a:rPr lang="en-US" dirty="0" err="1"/>
              <a:t>CharTree</a:t>
            </a:r>
            <a:r>
              <a:rPr lang="en-US" dirty="0"/>
              <a:t>{}</a:t>
            </a:r>
          </a:p>
          <a:p>
            <a:pPr marL="109728" indent="0">
              <a:buNone/>
            </a:pPr>
            <a:r>
              <a:rPr lang="en-US" dirty="0"/>
              <a:t>class Node extends </a:t>
            </a:r>
            <a:r>
              <a:rPr lang="en-US" dirty="0" err="1"/>
              <a:t>CharTree</a:t>
            </a:r>
            <a:r>
              <a:rPr lang="en-US" dirty="0"/>
              <a:t>{</a:t>
            </a:r>
          </a:p>
          <a:p>
            <a:pPr marL="393192" lvl="1" indent="0">
              <a:buNone/>
            </a:pPr>
            <a:r>
              <a:rPr lang="en-US" dirty="0"/>
              <a:t>char </a:t>
            </a:r>
            <a:r>
              <a:rPr lang="en-US" dirty="0" err="1"/>
              <a:t>ch</a:t>
            </a:r>
            <a:r>
              <a:rPr lang="en-US" dirty="0"/>
              <a:t>;</a:t>
            </a:r>
          </a:p>
          <a:p>
            <a:pPr marL="393192" lvl="1" indent="0">
              <a:buNone/>
            </a:pPr>
            <a:r>
              <a:rPr lang="en-US" dirty="0" err="1"/>
              <a:t>CharTree</a:t>
            </a:r>
            <a:r>
              <a:rPr lang="en-US" dirty="0"/>
              <a:t> left;</a:t>
            </a:r>
          </a:p>
          <a:p>
            <a:pPr marL="393192" lvl="1" indent="0">
              <a:buNone/>
            </a:pPr>
            <a:r>
              <a:rPr lang="en-US" dirty="0" err="1"/>
              <a:t>CharTree</a:t>
            </a:r>
            <a:r>
              <a:rPr lang="en-US" dirty="0"/>
              <a:t> right;</a:t>
            </a:r>
          </a:p>
          <a:p>
            <a:pPr marL="393192" lvl="1" indent="0">
              <a:buNone/>
            </a:pPr>
            <a:r>
              <a:rPr lang="en-US" dirty="0"/>
              <a:t>}</a:t>
            </a:r>
          </a:p>
        </p:txBody>
      </p:sp>
      <p:sp>
        <p:nvSpPr>
          <p:cNvPr id="7" name="TextBox 6"/>
          <p:cNvSpPr txBox="1"/>
          <p:nvPr/>
        </p:nvSpPr>
        <p:spPr>
          <a:xfrm>
            <a:off x="609600" y="1600200"/>
            <a:ext cx="5181600" cy="1323439"/>
          </a:xfrm>
          <a:prstGeom prst="rect">
            <a:avLst/>
          </a:prstGeom>
          <a:solidFill>
            <a:schemeClr val="accent2">
              <a:lumMod val="40000"/>
              <a:lumOff val="60000"/>
            </a:schemeClr>
          </a:solidFill>
        </p:spPr>
        <p:txBody>
          <a:bodyPr wrap="square" rtlCol="0">
            <a:spAutoFit/>
          </a:bodyPr>
          <a:lstStyle/>
          <a:p>
            <a:pPr marL="393192" lvl="1" indent="0">
              <a:buNone/>
            </a:pPr>
            <a:r>
              <a:rPr lang="en-US" dirty="0" err="1" smtClean="0"/>
              <a:t>Ocaml</a:t>
            </a:r>
            <a:endParaRPr lang="en-US" dirty="0" smtClean="0"/>
          </a:p>
          <a:p>
            <a:pPr marL="393192" lvl="1" indent="0">
              <a:buNone/>
            </a:pPr>
            <a:endParaRPr lang="en-US" dirty="0"/>
          </a:p>
          <a:p>
            <a:pPr marL="393192" lvl="1" indent="0">
              <a:buNone/>
            </a:pPr>
            <a:r>
              <a:rPr lang="en-US" dirty="0" smtClean="0"/>
              <a:t>type </a:t>
            </a:r>
            <a:r>
              <a:rPr lang="en-US" dirty="0" err="1"/>
              <a:t>chr_tree</a:t>
            </a:r>
            <a:r>
              <a:rPr lang="en-US" dirty="0"/>
              <a:t> = Empty</a:t>
            </a:r>
          </a:p>
          <a:p>
            <a:pPr marL="393192" lvl="1" indent="0">
              <a:buNone/>
            </a:pPr>
            <a:r>
              <a:rPr lang="en-US" dirty="0"/>
              <a:t>                       | Node of char * </a:t>
            </a:r>
            <a:r>
              <a:rPr lang="en-US" dirty="0" err="1"/>
              <a:t>chr_tree</a:t>
            </a:r>
            <a:r>
              <a:rPr lang="en-US" dirty="0"/>
              <a:t> * </a:t>
            </a:r>
            <a:r>
              <a:rPr lang="en-US" dirty="0" err="1"/>
              <a:t>chr_tree</a:t>
            </a:r>
            <a:r>
              <a:rPr lang="en-US" dirty="0"/>
              <a:t>;</a:t>
            </a:r>
          </a:p>
          <a:p>
            <a:endParaRPr lang="en-US" dirty="0"/>
          </a:p>
        </p:txBody>
      </p:sp>
    </p:spTree>
    <p:extLst>
      <p:ext uri="{BB962C8B-B14F-4D97-AF65-F5344CB8AC3E}">
        <p14:creationId xmlns:p14="http://schemas.microsoft.com/office/powerpoint/2010/main" val="206417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rtlCol="0">
            <a:normAutofit fontScale="77500" lnSpcReduction="20000"/>
          </a:bodyPr>
          <a:lstStyle/>
          <a:p>
            <a:pPr eaLnBrk="1" fontAlgn="auto" hangingPunct="1">
              <a:lnSpc>
                <a:spcPct val="80000"/>
              </a:lnSpc>
              <a:spcAft>
                <a:spcPts val="0"/>
              </a:spcAft>
              <a:buFontTx/>
              <a:buNone/>
              <a:defRPr/>
            </a:pPr>
            <a:r>
              <a:rPr lang="en-US" sz="2400" dirty="0" err="1" smtClean="0"/>
              <a:t>boolean</a:t>
            </a:r>
            <a:r>
              <a:rPr lang="en-US" sz="2400" dirty="0" smtClean="0"/>
              <a:t>  {true, false}</a:t>
            </a:r>
          </a:p>
          <a:p>
            <a:pPr eaLnBrk="1" fontAlgn="auto" hangingPunct="1">
              <a:lnSpc>
                <a:spcPct val="80000"/>
              </a:lnSpc>
              <a:spcAft>
                <a:spcPts val="0"/>
              </a:spcAft>
              <a:buFontTx/>
              <a:buNone/>
              <a:defRPr/>
            </a:pPr>
            <a:endParaRPr lang="en-US" sz="2400" dirty="0" smtClean="0"/>
          </a:p>
          <a:p>
            <a:pPr eaLnBrk="1" fontAlgn="auto" hangingPunct="1">
              <a:lnSpc>
                <a:spcPct val="80000"/>
              </a:lnSpc>
              <a:spcAft>
                <a:spcPts val="0"/>
              </a:spcAft>
              <a:buFontTx/>
              <a:buNone/>
              <a:defRPr/>
            </a:pPr>
            <a:r>
              <a:rPr lang="en-US" sz="2400" dirty="0" err="1" smtClean="0"/>
              <a:t>int</a:t>
            </a:r>
            <a:r>
              <a:rPr lang="en-US" sz="2400" dirty="0" smtClean="0"/>
              <a:t>  {…. –1,0,1,… } =  Z</a:t>
            </a:r>
          </a:p>
          <a:p>
            <a:pPr eaLnBrk="1" fontAlgn="auto" hangingPunct="1">
              <a:lnSpc>
                <a:spcPct val="80000"/>
              </a:lnSpc>
              <a:spcAft>
                <a:spcPts val="0"/>
              </a:spcAft>
              <a:buFontTx/>
              <a:buNone/>
              <a:defRPr/>
            </a:pPr>
            <a:endParaRPr lang="en-US" sz="2400" dirty="0" smtClean="0"/>
          </a:p>
          <a:p>
            <a:pPr eaLnBrk="1" fontAlgn="auto" hangingPunct="1">
              <a:lnSpc>
                <a:spcPct val="80000"/>
              </a:lnSpc>
              <a:spcAft>
                <a:spcPts val="0"/>
              </a:spcAft>
              <a:buFontTx/>
              <a:buNone/>
              <a:defRPr/>
            </a:pPr>
            <a:r>
              <a:rPr lang="en-US" sz="2400" dirty="0" smtClean="0"/>
              <a:t>remark:  we usually ignore limited precision and deal with it outside of type system</a:t>
            </a:r>
          </a:p>
          <a:p>
            <a:pPr eaLnBrk="1" fontAlgn="auto" hangingPunct="1">
              <a:lnSpc>
                <a:spcPct val="80000"/>
              </a:lnSpc>
              <a:spcAft>
                <a:spcPts val="0"/>
              </a:spcAft>
              <a:buFontTx/>
              <a:buNone/>
              <a:defRPr/>
            </a:pPr>
            <a:endParaRPr lang="en-US" sz="2400" dirty="0" smtClean="0"/>
          </a:p>
          <a:p>
            <a:pPr eaLnBrk="1" fontAlgn="auto" hangingPunct="1">
              <a:lnSpc>
                <a:spcPct val="80000"/>
              </a:lnSpc>
              <a:spcAft>
                <a:spcPts val="0"/>
              </a:spcAft>
              <a:buFontTx/>
              <a:buNone/>
              <a:defRPr/>
            </a:pPr>
            <a:r>
              <a:rPr lang="en-US" sz="2400" dirty="0" smtClean="0"/>
              <a:t>Record types correspond to Cartesian product of component types</a:t>
            </a:r>
          </a:p>
          <a:p>
            <a:pPr eaLnBrk="1" fontAlgn="auto" hangingPunct="1">
              <a:lnSpc>
                <a:spcPct val="80000"/>
              </a:lnSpc>
              <a:spcAft>
                <a:spcPts val="0"/>
              </a:spcAft>
              <a:buFontTx/>
              <a:buNone/>
              <a:defRPr/>
            </a:pPr>
            <a:endParaRPr lang="en-US" sz="2400" dirty="0" smtClean="0"/>
          </a:p>
          <a:p>
            <a:pPr lvl="1" eaLnBrk="1" fontAlgn="auto" hangingPunct="1">
              <a:lnSpc>
                <a:spcPct val="80000"/>
              </a:lnSpc>
              <a:spcAft>
                <a:spcPts val="0"/>
              </a:spcAft>
              <a:buFontTx/>
              <a:buNone/>
              <a:defRPr/>
            </a:pPr>
            <a:r>
              <a:rPr lang="en-US" sz="2000" dirty="0" smtClean="0"/>
              <a:t>TYPE point = RECORD x:integer, y:integer END   </a:t>
            </a:r>
          </a:p>
          <a:p>
            <a:pPr lvl="1" eaLnBrk="1" fontAlgn="auto" hangingPunct="1">
              <a:lnSpc>
                <a:spcPct val="80000"/>
              </a:lnSpc>
              <a:spcAft>
                <a:spcPts val="0"/>
              </a:spcAft>
              <a:buFontTx/>
              <a:buNone/>
              <a:defRPr/>
            </a:pPr>
            <a:r>
              <a:rPr lang="en-US" sz="2000" dirty="0" smtClean="0"/>
              <a:t>  </a:t>
            </a:r>
          </a:p>
          <a:p>
            <a:pPr lvl="2">
              <a:lnSpc>
                <a:spcPct val="80000"/>
              </a:lnSpc>
              <a:buFontTx/>
              <a:buNone/>
              <a:defRPr/>
            </a:pPr>
            <a:r>
              <a:rPr lang="en-US" sz="1800" dirty="0" smtClean="0"/>
              <a:t>{(</a:t>
            </a:r>
            <a:r>
              <a:rPr lang="en-US" sz="1800" dirty="0" err="1" smtClean="0"/>
              <a:t>x,y</a:t>
            </a:r>
            <a:r>
              <a:rPr lang="en-US" sz="1800" dirty="0" smtClean="0"/>
              <a:t>) | x </a:t>
            </a:r>
            <a:r>
              <a:rPr lang="ru-RU" sz="1800" dirty="0" smtClean="0">
                <a:cs typeface="Arial" charset="0"/>
              </a:rPr>
              <a:t>Є</a:t>
            </a:r>
            <a:r>
              <a:rPr lang="en-US" sz="1800" dirty="0" smtClean="0"/>
              <a:t> Z and y </a:t>
            </a:r>
            <a:r>
              <a:rPr lang="ru-RU" sz="1800" dirty="0" smtClean="0">
                <a:cs typeface="Arial" charset="0"/>
              </a:rPr>
              <a:t>Є</a:t>
            </a:r>
            <a:r>
              <a:rPr lang="en-US" sz="1800" dirty="0" smtClean="0"/>
              <a:t> Z }  or Cartesian product Z X Z</a:t>
            </a:r>
          </a:p>
          <a:p>
            <a:pPr lvl="1" eaLnBrk="1" fontAlgn="auto" hangingPunct="1">
              <a:lnSpc>
                <a:spcPct val="80000"/>
              </a:lnSpc>
              <a:spcAft>
                <a:spcPts val="0"/>
              </a:spcAft>
              <a:buFontTx/>
              <a:buNone/>
              <a:defRPr/>
            </a:pPr>
            <a:endParaRPr lang="en-US" sz="2000" dirty="0" smtClean="0"/>
          </a:p>
          <a:p>
            <a:pPr lvl="1" eaLnBrk="1" fontAlgn="auto" hangingPunct="1">
              <a:lnSpc>
                <a:spcPct val="80000"/>
              </a:lnSpc>
              <a:spcAft>
                <a:spcPts val="0"/>
              </a:spcAft>
              <a:buFontTx/>
              <a:buNone/>
              <a:defRPr/>
            </a:pPr>
            <a:r>
              <a:rPr lang="en-US" sz="2000" dirty="0" smtClean="0"/>
              <a:t>TYPE person = RECORD name: string,  age: integer END   </a:t>
            </a:r>
            <a:endParaRPr lang="en-US" sz="2000" dirty="0"/>
          </a:p>
          <a:p>
            <a:pPr lvl="1" eaLnBrk="1" fontAlgn="auto" hangingPunct="1">
              <a:lnSpc>
                <a:spcPct val="80000"/>
              </a:lnSpc>
              <a:spcAft>
                <a:spcPts val="0"/>
              </a:spcAft>
              <a:buFontTx/>
              <a:buNone/>
              <a:defRPr/>
            </a:pPr>
            <a:endParaRPr lang="en-US" sz="2000" dirty="0" smtClean="0"/>
          </a:p>
          <a:p>
            <a:pPr lvl="2">
              <a:lnSpc>
                <a:spcPct val="80000"/>
              </a:lnSpc>
              <a:buFontTx/>
              <a:buNone/>
              <a:defRPr/>
            </a:pPr>
            <a:r>
              <a:rPr lang="en-US" sz="1800" dirty="0" smtClean="0"/>
              <a:t> {(name, age) | name </a:t>
            </a:r>
            <a:r>
              <a:rPr lang="ru-RU" sz="1800" dirty="0" smtClean="0">
                <a:cs typeface="Arial" charset="0"/>
              </a:rPr>
              <a:t>Є</a:t>
            </a:r>
            <a:r>
              <a:rPr lang="en-US" sz="1800" dirty="0" smtClean="0"/>
              <a:t> string, age </a:t>
            </a:r>
            <a:r>
              <a:rPr lang="ru-RU" sz="1800" dirty="0" smtClean="0">
                <a:cs typeface="Arial" charset="0"/>
              </a:rPr>
              <a:t>Є</a:t>
            </a:r>
            <a:r>
              <a:rPr lang="en-US" sz="1800" dirty="0" smtClean="0"/>
              <a:t> Z } = string X Z</a:t>
            </a:r>
          </a:p>
          <a:p>
            <a:pPr lvl="2">
              <a:lnSpc>
                <a:spcPct val="80000"/>
              </a:lnSpc>
              <a:buFontTx/>
              <a:buNone/>
              <a:defRPr/>
            </a:pPr>
            <a:r>
              <a:rPr lang="en-US" sz="1800" dirty="0" smtClean="0"/>
              <a:t/>
            </a:r>
            <a:br>
              <a:rPr lang="en-US" sz="1800" dirty="0" smtClean="0"/>
            </a:br>
            <a:endParaRPr lang="en-US" sz="1800" dirty="0" smtClean="0"/>
          </a:p>
          <a:p>
            <a:pPr eaLnBrk="1" fontAlgn="auto" hangingPunct="1">
              <a:lnSpc>
                <a:spcPct val="80000"/>
              </a:lnSpc>
              <a:spcAft>
                <a:spcPts val="0"/>
              </a:spcAft>
              <a:buFontTx/>
              <a:buNone/>
              <a:defRPr/>
            </a:pPr>
            <a:r>
              <a:rPr lang="en-US" sz="2400" dirty="0" smtClean="0"/>
              <a:t>Enumerated type: </a:t>
            </a:r>
          </a:p>
          <a:p>
            <a:pPr eaLnBrk="1" fontAlgn="auto" hangingPunct="1">
              <a:lnSpc>
                <a:spcPct val="80000"/>
              </a:lnSpc>
              <a:spcAft>
                <a:spcPts val="0"/>
              </a:spcAft>
              <a:buFontTx/>
              <a:buNone/>
              <a:defRPr/>
            </a:pPr>
            <a:r>
              <a:rPr lang="en-US" sz="2400" dirty="0" smtClean="0"/>
              <a:t>	TYPE  hue = (</a:t>
            </a:r>
            <a:r>
              <a:rPr lang="en-US" sz="2400" dirty="0" err="1" smtClean="0"/>
              <a:t>red,green,blue</a:t>
            </a:r>
            <a:r>
              <a:rPr lang="en-US" sz="2400" dirty="0" smtClean="0"/>
              <a:t>)</a:t>
            </a:r>
            <a:br>
              <a:rPr lang="en-US" sz="2400" dirty="0" smtClean="0"/>
            </a:br>
            <a:r>
              <a:rPr lang="en-US" sz="2400" dirty="0" smtClean="0"/>
              <a:t>                                                        </a:t>
            </a:r>
            <a:br>
              <a:rPr lang="en-US" sz="2400" dirty="0" smtClean="0"/>
            </a:br>
            <a:endParaRPr lang="en-US" sz="2400" dirty="0" smtClean="0"/>
          </a:p>
        </p:txBody>
      </p:sp>
      <p:sp>
        <p:nvSpPr>
          <p:cNvPr id="7170" name="Rectangle 2"/>
          <p:cNvSpPr>
            <a:spLocks noGrp="1" noChangeArrowheads="1"/>
          </p:cNvSpPr>
          <p:nvPr>
            <p:ph type="title"/>
          </p:nvPr>
        </p:nvSpPr>
        <p:spPr/>
        <p:txBody>
          <a:bodyPr/>
          <a:lstStyle/>
          <a:p>
            <a:pPr eaLnBrk="1" hangingPunct="1"/>
            <a:r>
              <a:rPr lang="en-US" smtClean="0"/>
              <a:t>Examples of denotational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Fig 7"/>
          <p:cNvPicPr>
            <a:picLocks noGrp="1" noChangeAspect="1" noChangeArrowheads="1"/>
          </p:cNvPicPr>
          <p:nvPr>
            <p:ph idx="1"/>
          </p:nvPr>
        </p:nvPicPr>
        <p:blipFill>
          <a:blip r:embed="rId2" cstate="print"/>
          <a:stretch>
            <a:fillRect/>
          </a:stretch>
        </p:blipFill>
        <p:spPr>
          <a:xfrm>
            <a:off x="457200" y="2349848"/>
            <a:ext cx="8229600" cy="2788542"/>
          </a:xfrm>
          <a:noFill/>
        </p:spPr>
      </p:pic>
      <p:sp>
        <p:nvSpPr>
          <p:cNvPr id="70658" name="Rectangle 2"/>
          <p:cNvSpPr>
            <a:spLocks noGrp="1" noChangeArrowheads="1"/>
          </p:cNvSpPr>
          <p:nvPr>
            <p:ph type="title"/>
          </p:nvPr>
        </p:nvSpPr>
        <p:spPr/>
        <p:txBody>
          <a:bodyPr>
            <a:normAutofit fontScale="90000"/>
          </a:bodyPr>
          <a:lstStyle/>
          <a:p>
            <a:pPr eaLnBrk="1" hangingPunct="1"/>
            <a:r>
              <a:rPr lang="en-US" sz="4000" smtClean="0"/>
              <a:t>Tree in language with explicit pointers</a:t>
            </a:r>
          </a:p>
        </p:txBody>
      </p:sp>
      <p:sp>
        <p:nvSpPr>
          <p:cNvPr id="70660" name="Rectangle 4"/>
          <p:cNvSpPr>
            <a:spLocks noChangeArrowheads="1"/>
          </p:cNvSpPr>
          <p:nvPr/>
        </p:nvSpPr>
        <p:spPr bwMode="auto">
          <a:xfrm>
            <a:off x="0" y="6019800"/>
            <a:ext cx="16840200" cy="1676400"/>
          </a:xfrm>
          <a:prstGeom prst="rect">
            <a:avLst/>
          </a:prstGeom>
          <a:solidFill>
            <a:schemeClr val="bg1"/>
          </a:solidFill>
          <a:ln w="9525">
            <a:noFill/>
            <a:miter lim="800000"/>
            <a:headEnd/>
            <a:tailEnd/>
          </a:ln>
        </p:spPr>
        <p:txBody>
          <a:bodyPr wrap="none" anchor="ctr"/>
          <a:lstStyle/>
          <a:p>
            <a:endParaRPr lang="en-US"/>
          </a:p>
        </p:txBody>
      </p:sp>
      <p:sp>
        <p:nvSpPr>
          <p:cNvPr id="70661" name="Rectangle 5"/>
          <p:cNvSpPr>
            <a:spLocks noChangeArrowheads="1"/>
          </p:cNvSpPr>
          <p:nvPr/>
        </p:nvSpPr>
        <p:spPr bwMode="auto">
          <a:xfrm>
            <a:off x="7162800" y="1600200"/>
            <a:ext cx="9677400" cy="4876800"/>
          </a:xfrm>
          <a:prstGeom prst="rect">
            <a:avLst/>
          </a:prstGeom>
          <a:solidFill>
            <a:schemeClr val="bg1"/>
          </a:solidFill>
          <a:ln w="9525">
            <a:noFill/>
            <a:miter lim="800000"/>
            <a:headEnd/>
            <a:tailEnd/>
          </a:ln>
        </p:spPr>
        <p:txBody>
          <a:bodyPr wrap="none" anchor="ctr"/>
          <a:lstStyle/>
          <a:p>
            <a:endParaRPr lang="en-US"/>
          </a:p>
        </p:txBody>
      </p:sp>
      <p:sp>
        <p:nvSpPr>
          <p:cNvPr id="70662" name="AutoShape 7"/>
          <p:cNvSpPr>
            <a:spLocks noChangeArrowheads="1"/>
          </p:cNvSpPr>
          <p:nvPr/>
        </p:nvSpPr>
        <p:spPr bwMode="auto">
          <a:xfrm>
            <a:off x="2743200" y="6553200"/>
            <a:ext cx="1066800" cy="990600"/>
          </a:xfrm>
          <a:prstGeom prst="wedgeRoundRectCallout">
            <a:avLst>
              <a:gd name="adj1" fmla="val 18005"/>
              <a:gd name="adj2" fmla="val -157532"/>
              <a:gd name="adj3" fmla="val 16667"/>
            </a:avLst>
          </a:prstGeom>
          <a:solidFill>
            <a:schemeClr val="accent1"/>
          </a:solidFill>
          <a:ln w="9525">
            <a:solidFill>
              <a:schemeClr val="tx1"/>
            </a:solidFill>
            <a:miter lim="800000"/>
            <a:headEnd/>
            <a:tailEnd/>
          </a:ln>
        </p:spPr>
        <p:txBody>
          <a:bodyPr/>
          <a:lstStyle/>
          <a:p>
            <a:pPr algn="ctr"/>
            <a:r>
              <a:rPr lang="en-US" sz="4000"/>
              <a:t>nil</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08-11-978012410409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358900"/>
            <a:ext cx="7772400" cy="4140200"/>
          </a:xfrm>
          <a:prstGeom prst="rect">
            <a:avLst/>
          </a:prstGeom>
          <a:noFill/>
          <a:ln>
            <a:noFill/>
          </a:ln>
        </p:spPr>
      </p:pic>
      <p:sp>
        <p:nvSpPr>
          <p:cNvPr id="3" name="Footer Placeholder 2"/>
          <p:cNvSpPr>
            <a:spLocks noGrp="1"/>
          </p:cNvSpPr>
          <p:nvPr>
            <p:ph type="ftr" sz="quarter" idx="11"/>
          </p:nvPr>
        </p:nvSpPr>
        <p:spPr/>
        <p:txBody>
          <a:bodyPr/>
          <a:lstStyle/>
          <a:p>
            <a:r>
              <a:rPr lang="en-US" smtClean="0"/>
              <a:t>© 2015 Elsevier, Inc. All rights reserved.</a:t>
            </a:r>
            <a:endParaRPr lang="en-US"/>
          </a:p>
        </p:txBody>
      </p:sp>
      <p:sp>
        <p:nvSpPr>
          <p:cNvPr id="4" name="Slide Number Placeholder 3"/>
          <p:cNvSpPr>
            <a:spLocks noGrp="1"/>
          </p:cNvSpPr>
          <p:nvPr>
            <p:ph type="sldNum" sz="quarter" idx="12"/>
          </p:nvPr>
        </p:nvSpPr>
        <p:spPr/>
        <p:txBody>
          <a:bodyPr/>
          <a:lstStyle/>
          <a:p>
            <a:fld id="{9F567FD7-F925-463B-90B7-3AD40E53C3AD}" type="slidenum">
              <a:rPr lang="en-US" smtClean="0"/>
              <a:t>141</a:t>
            </a:fld>
            <a:endParaRPr lang="en-US"/>
          </a:p>
        </p:txBody>
      </p:sp>
    </p:spTree>
    <p:extLst>
      <p:ext uri="{BB962C8B-B14F-4D97-AF65-F5344CB8AC3E}">
        <p14:creationId xmlns:p14="http://schemas.microsoft.com/office/powerpoint/2010/main" val="187218568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10600" cy="4525963"/>
          </a:xfrm>
        </p:spPr>
        <p:txBody>
          <a:bodyPr>
            <a:normAutofit fontScale="85000" lnSpcReduction="20000"/>
          </a:bodyPr>
          <a:lstStyle/>
          <a:p>
            <a:endParaRPr lang="en-US" dirty="0" smtClean="0"/>
          </a:p>
          <a:p>
            <a:pPr marL="109728" indent="0">
              <a:buNone/>
            </a:pPr>
            <a:r>
              <a:rPr lang="en-US" dirty="0" smtClean="0">
                <a:solidFill>
                  <a:schemeClr val="accent4">
                    <a:lumMod val="75000"/>
                  </a:schemeClr>
                </a:solidFill>
              </a:rPr>
              <a:t>(  #\R   (#\X () () )  (#\Y  (#\Z () ()) (#\W () ()) )    )</a:t>
            </a:r>
          </a:p>
          <a:p>
            <a:endParaRPr lang="en-US" dirty="0"/>
          </a:p>
          <a:p>
            <a:r>
              <a:rPr lang="en-US" dirty="0"/>
              <a:t>#\R  = ‘R’ in other </a:t>
            </a:r>
            <a:r>
              <a:rPr lang="en-US" dirty="0" smtClean="0"/>
              <a:t>languages</a:t>
            </a:r>
          </a:p>
          <a:p>
            <a:r>
              <a:rPr lang="en-US" dirty="0" smtClean="0"/>
              <a:t>Lisp is dynamically typed—so no type declaration as in previous examples</a:t>
            </a:r>
            <a:endParaRPr lang="en-US" dirty="0"/>
          </a:p>
          <a:p>
            <a:r>
              <a:rPr lang="en-US" dirty="0" smtClean="0"/>
              <a:t>Everything is list</a:t>
            </a:r>
          </a:p>
          <a:p>
            <a:r>
              <a:rPr lang="en-US" dirty="0" smtClean="0"/>
              <a:t>These lists are empty () or have 3 elements, a char, and two more lists.</a:t>
            </a:r>
          </a:p>
          <a:p>
            <a:r>
              <a:rPr lang="en-US" dirty="0" smtClean="0"/>
              <a:t>Behind the scenes, each list is made up of a </a:t>
            </a:r>
            <a:r>
              <a:rPr lang="en-US" dirty="0" smtClean="0">
                <a:solidFill>
                  <a:schemeClr val="accent2"/>
                </a:solidFill>
              </a:rPr>
              <a:t>cons cell </a:t>
            </a:r>
            <a:r>
              <a:rPr lang="en-US" dirty="0" smtClean="0"/>
              <a:t>with pointers to head, and pointers to rest of list.  </a:t>
            </a:r>
          </a:p>
          <a:p>
            <a:r>
              <a:rPr lang="en-US" dirty="0" smtClean="0"/>
              <a:t>Atoms are objects that are not cons cells (built in types)</a:t>
            </a:r>
          </a:p>
          <a:p>
            <a:r>
              <a:rPr lang="en-US" dirty="0" smtClean="0"/>
              <a:t>Each memory block is tagged to indicate whether it is a cons cell or an atom</a:t>
            </a:r>
          </a:p>
          <a:p>
            <a:endParaRPr lang="en-US" dirty="0" smtClean="0"/>
          </a:p>
          <a:p>
            <a:endParaRPr lang="en-US" dirty="0"/>
          </a:p>
          <a:p>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142</a:t>
            </a:fld>
            <a:endParaRPr lang="en-US"/>
          </a:p>
        </p:txBody>
      </p:sp>
      <p:sp>
        <p:nvSpPr>
          <p:cNvPr id="4" name="Title 3"/>
          <p:cNvSpPr>
            <a:spLocks noGrp="1"/>
          </p:cNvSpPr>
          <p:nvPr>
            <p:ph type="title"/>
          </p:nvPr>
        </p:nvSpPr>
        <p:spPr/>
        <p:txBody>
          <a:bodyPr/>
          <a:lstStyle/>
          <a:p>
            <a:r>
              <a:rPr lang="en-US" dirty="0" smtClean="0"/>
              <a:t>Tree in Lisp</a:t>
            </a:r>
            <a:endParaRPr lang="en-US" dirty="0"/>
          </a:p>
        </p:txBody>
      </p:sp>
    </p:spTree>
    <p:extLst>
      <p:ext uri="{BB962C8B-B14F-4D97-AF65-F5344CB8AC3E}">
        <p14:creationId xmlns:p14="http://schemas.microsoft.com/office/powerpoint/2010/main" val="13282918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08-12-978012410409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758950"/>
            <a:ext cx="7772400" cy="3338513"/>
          </a:xfrm>
          <a:prstGeom prst="rect">
            <a:avLst/>
          </a:prstGeom>
          <a:noFill/>
          <a:ln>
            <a:noFill/>
          </a:ln>
        </p:spPr>
      </p:pic>
      <p:sp>
        <p:nvSpPr>
          <p:cNvPr id="3" name="Footer Placeholder 2"/>
          <p:cNvSpPr>
            <a:spLocks noGrp="1"/>
          </p:cNvSpPr>
          <p:nvPr>
            <p:ph type="ftr" sz="quarter" idx="11"/>
          </p:nvPr>
        </p:nvSpPr>
        <p:spPr/>
        <p:txBody>
          <a:bodyPr/>
          <a:lstStyle/>
          <a:p>
            <a:r>
              <a:rPr lang="en-US" smtClean="0"/>
              <a:t>© 2015 Elsevier, Inc. All rights reserved.</a:t>
            </a:r>
            <a:endParaRPr lang="en-US"/>
          </a:p>
        </p:txBody>
      </p:sp>
      <p:sp>
        <p:nvSpPr>
          <p:cNvPr id="4" name="Slide Number Placeholder 3"/>
          <p:cNvSpPr>
            <a:spLocks noGrp="1"/>
          </p:cNvSpPr>
          <p:nvPr>
            <p:ph type="sldNum" sz="quarter" idx="12"/>
          </p:nvPr>
        </p:nvSpPr>
        <p:spPr/>
        <p:txBody>
          <a:bodyPr/>
          <a:lstStyle/>
          <a:p>
            <a:fld id="{9F567FD7-F925-463B-90B7-3AD40E53C3AD}" type="slidenum">
              <a:rPr lang="en-US" smtClean="0"/>
              <a:t>143</a:t>
            </a:fld>
            <a:endParaRPr lang="en-US"/>
          </a:p>
        </p:txBody>
      </p:sp>
    </p:spTree>
    <p:extLst>
      <p:ext uri="{BB962C8B-B14F-4D97-AF65-F5344CB8AC3E}">
        <p14:creationId xmlns:p14="http://schemas.microsoft.com/office/powerpoint/2010/main" val="14644039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One of the most difficult parts of language design</a:t>
            </a:r>
          </a:p>
          <a:p>
            <a:pPr lvl="1"/>
            <a:r>
              <a:rPr lang="en-US" dirty="0" smtClean="0"/>
              <a:t>some have built-in data types and syntax for I/O</a:t>
            </a:r>
          </a:p>
          <a:p>
            <a:pPr lvl="1"/>
            <a:r>
              <a:rPr lang="en-US" dirty="0" smtClean="0"/>
              <a:t>some leave it to libraries</a:t>
            </a:r>
          </a:p>
          <a:p>
            <a:r>
              <a:rPr lang="en-US" dirty="0" smtClean="0"/>
              <a:t>Interactive I/O</a:t>
            </a:r>
          </a:p>
          <a:p>
            <a:pPr lvl="1"/>
            <a:r>
              <a:rPr lang="en-US" dirty="0" smtClean="0"/>
              <a:t>communication with human users or physical devices working in parallel with running program</a:t>
            </a:r>
          </a:p>
          <a:p>
            <a:pPr lvl="1"/>
            <a:r>
              <a:rPr lang="en-US" dirty="0" smtClean="0"/>
              <a:t>input from human or device may depend on earlier output from program</a:t>
            </a:r>
          </a:p>
          <a:p>
            <a:r>
              <a:rPr lang="en-US" dirty="0" smtClean="0"/>
              <a:t>Files</a:t>
            </a:r>
          </a:p>
          <a:p>
            <a:pPr lvl="1"/>
            <a:r>
              <a:rPr lang="en-US" dirty="0" smtClean="0"/>
              <a:t>offline storage implemented by OS</a:t>
            </a:r>
          </a:p>
          <a:p>
            <a:pPr lvl="1"/>
            <a:r>
              <a:rPr lang="en-US" dirty="0" smtClean="0"/>
              <a:t>files may be</a:t>
            </a:r>
          </a:p>
          <a:p>
            <a:pPr lvl="2"/>
            <a:r>
              <a:rPr lang="en-US" dirty="0" smtClean="0"/>
              <a:t>temporary</a:t>
            </a:r>
          </a:p>
          <a:p>
            <a:pPr lvl="3"/>
            <a:r>
              <a:rPr lang="en-US" dirty="0" smtClean="0"/>
              <a:t>exist for duration or single program run</a:t>
            </a:r>
          </a:p>
          <a:p>
            <a:pPr lvl="3"/>
            <a:r>
              <a:rPr lang="en-US" dirty="0" smtClean="0"/>
              <a:t>store info too large to fit in memory</a:t>
            </a:r>
          </a:p>
          <a:p>
            <a:pPr lvl="2"/>
            <a:r>
              <a:rPr lang="en-US" dirty="0" smtClean="0"/>
              <a:t>persistent</a:t>
            </a:r>
          </a:p>
          <a:p>
            <a:pPr lvl="3"/>
            <a:r>
              <a:rPr lang="en-US" dirty="0" smtClean="0"/>
              <a:t>allow reading data that existed before program</a:t>
            </a:r>
          </a:p>
          <a:p>
            <a:pPr lvl="3"/>
            <a:r>
              <a:rPr lang="en-US" dirty="0" smtClean="0"/>
              <a:t>writing data that will exists after program exits</a:t>
            </a:r>
          </a:p>
        </p:txBody>
      </p:sp>
      <p:sp>
        <p:nvSpPr>
          <p:cNvPr id="2" name="Slide Number Placeholder 1"/>
          <p:cNvSpPr>
            <a:spLocks noGrp="1"/>
          </p:cNvSpPr>
          <p:nvPr>
            <p:ph type="sldNum" sz="quarter" idx="12"/>
          </p:nvPr>
        </p:nvSpPr>
        <p:spPr/>
        <p:txBody>
          <a:bodyPr/>
          <a:lstStyle/>
          <a:p>
            <a:pPr>
              <a:defRPr/>
            </a:pPr>
            <a:fld id="{76CD3901-57EA-4873-B728-870D26E9BC68}" type="slidenum">
              <a:rPr lang="en-US" smtClean="0"/>
              <a:pPr>
                <a:defRPr/>
              </a:pPr>
              <a:t>144</a:t>
            </a:fld>
            <a:endParaRPr lang="en-US"/>
          </a:p>
        </p:txBody>
      </p:sp>
      <p:sp>
        <p:nvSpPr>
          <p:cNvPr id="3" name="Title 2"/>
          <p:cNvSpPr>
            <a:spLocks noGrp="1"/>
          </p:cNvSpPr>
          <p:nvPr>
            <p:ph type="title"/>
          </p:nvPr>
        </p:nvSpPr>
        <p:spPr/>
        <p:txBody>
          <a:bodyPr/>
          <a:lstStyle/>
          <a:p>
            <a:r>
              <a:rPr lang="en-US" dirty="0" smtClean="0"/>
              <a:t>Files and I/O</a:t>
            </a:r>
            <a:endParaRPr lang="en-US" dirty="0"/>
          </a:p>
        </p:txBody>
      </p:sp>
    </p:spTree>
    <p:extLst>
      <p:ext uri="{BB962C8B-B14F-4D97-AF65-F5344CB8AC3E}">
        <p14:creationId xmlns:p14="http://schemas.microsoft.com/office/powerpoint/2010/main" val="2620387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r>
              <a:rPr lang="en-US" smtClean="0"/>
              <a:t>A type is either</a:t>
            </a:r>
          </a:p>
          <a:p>
            <a:pPr lvl="1" eaLnBrk="1" hangingPunct="1"/>
            <a:r>
              <a:rPr lang="en-US" smtClean="0"/>
              <a:t>a </a:t>
            </a:r>
            <a:r>
              <a:rPr lang="en-US" smtClean="0">
                <a:solidFill>
                  <a:schemeClr val="hlink"/>
                </a:solidFill>
              </a:rPr>
              <a:t>primitive</a:t>
            </a:r>
            <a:r>
              <a:rPr lang="en-US" smtClean="0"/>
              <a:t> (built-in) type</a:t>
            </a:r>
          </a:p>
          <a:p>
            <a:pPr lvl="2" eaLnBrk="1" hangingPunct="1"/>
            <a:r>
              <a:rPr lang="en-US" smtClean="0"/>
              <a:t> int, </a:t>
            </a:r>
          </a:p>
          <a:p>
            <a:pPr lvl="2" eaLnBrk="1" hangingPunct="1"/>
            <a:r>
              <a:rPr lang="en-US" smtClean="0"/>
              <a:t>char,</a:t>
            </a:r>
          </a:p>
          <a:p>
            <a:pPr lvl="2" eaLnBrk="1" hangingPunct="1"/>
            <a:r>
              <a:rPr lang="en-US" smtClean="0"/>
              <a:t> boolean, </a:t>
            </a:r>
          </a:p>
          <a:p>
            <a:pPr lvl="2" eaLnBrk="1" hangingPunct="1"/>
            <a:r>
              <a:rPr lang="en-US" smtClean="0"/>
              <a:t>etc.</a:t>
            </a:r>
          </a:p>
          <a:p>
            <a:pPr lvl="1" eaLnBrk="1" hangingPunct="1"/>
            <a:r>
              <a:rPr lang="en-US" smtClean="0"/>
              <a:t>or a composite formed by applying a </a:t>
            </a:r>
            <a:r>
              <a:rPr lang="en-US" smtClean="0">
                <a:solidFill>
                  <a:schemeClr val="hlink"/>
                </a:solidFill>
              </a:rPr>
              <a:t>type constructor</a:t>
            </a:r>
            <a:r>
              <a:rPr lang="en-US" smtClean="0"/>
              <a:t> to simpler types</a:t>
            </a:r>
          </a:p>
        </p:txBody>
      </p:sp>
      <p:sp>
        <p:nvSpPr>
          <p:cNvPr id="8194" name="Rectangle 2"/>
          <p:cNvSpPr>
            <a:spLocks noGrp="1" noChangeArrowheads="1"/>
          </p:cNvSpPr>
          <p:nvPr>
            <p:ph type="title"/>
          </p:nvPr>
        </p:nvSpPr>
        <p:spPr/>
        <p:txBody>
          <a:bodyPr/>
          <a:lstStyle/>
          <a:p>
            <a:pPr eaLnBrk="1" hangingPunct="1"/>
            <a:r>
              <a:rPr lang="en-US" smtClean="0"/>
              <a:t>Constructive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lvl="2" eaLnBrk="1" hangingPunct="1">
              <a:buFontTx/>
              <a:buNone/>
            </a:pPr>
            <a:r>
              <a:rPr lang="en-US" smtClean="0"/>
              <a:t>TYPE t = </a:t>
            </a:r>
            <a:r>
              <a:rPr lang="en-US" smtClean="0">
                <a:solidFill>
                  <a:schemeClr val="hlink"/>
                </a:solidFill>
              </a:rPr>
              <a:t>ARRAY</a:t>
            </a:r>
            <a:r>
              <a:rPr lang="en-US" smtClean="0"/>
              <a:t>  [0..31] OF CHAR;</a:t>
            </a:r>
            <a:br>
              <a:rPr lang="en-US" smtClean="0"/>
            </a:br>
            <a:endParaRPr lang="en-US" smtClean="0"/>
          </a:p>
          <a:p>
            <a:pPr lvl="2" eaLnBrk="1" hangingPunct="1">
              <a:buFontTx/>
              <a:buNone/>
            </a:pPr>
            <a:r>
              <a:rPr lang="en-US" smtClean="0"/>
              <a:t>TYPE b =</a:t>
            </a:r>
            <a:r>
              <a:rPr lang="en-US" smtClean="0">
                <a:solidFill>
                  <a:schemeClr val="hlink"/>
                </a:solidFill>
              </a:rPr>
              <a:t> [</a:t>
            </a:r>
            <a:r>
              <a:rPr lang="en-US" smtClean="0"/>
              <a:t>0</a:t>
            </a:r>
            <a:r>
              <a:rPr lang="en-US" smtClean="0">
                <a:solidFill>
                  <a:schemeClr val="hlink"/>
                </a:solidFill>
              </a:rPr>
              <a:t>..</a:t>
            </a:r>
            <a:r>
              <a:rPr lang="en-US" smtClean="0"/>
              <a:t>1</a:t>
            </a:r>
            <a:r>
              <a:rPr lang="en-US" smtClean="0">
                <a:solidFill>
                  <a:schemeClr val="hlink"/>
                </a:solidFill>
              </a:rPr>
              <a:t>] </a:t>
            </a:r>
            <a:r>
              <a:rPr lang="en-US" smtClean="0"/>
              <a:t> </a:t>
            </a:r>
          </a:p>
          <a:p>
            <a:pPr lvl="2" eaLnBrk="1" hangingPunct="1">
              <a:buFontTx/>
              <a:buNone/>
            </a:pPr>
            <a:r>
              <a:rPr lang="en-US" smtClean="0"/>
              <a:t>			subrange type  (values 0,1)</a:t>
            </a:r>
            <a:br>
              <a:rPr lang="en-US" smtClean="0"/>
            </a:br>
            <a:endParaRPr lang="en-US" smtClean="0"/>
          </a:p>
          <a:p>
            <a:pPr lvl="2" eaLnBrk="1" hangingPunct="1">
              <a:buFontTx/>
              <a:buNone/>
            </a:pPr>
            <a:r>
              <a:rPr lang="en-US" smtClean="0"/>
              <a:t>TYPE s =</a:t>
            </a:r>
            <a:r>
              <a:rPr lang="en-US" smtClean="0">
                <a:solidFill>
                  <a:schemeClr val="hlink"/>
                </a:solidFill>
              </a:rPr>
              <a:t>SET</a:t>
            </a:r>
            <a:r>
              <a:rPr lang="en-US" smtClean="0"/>
              <a:t> OF b   </a:t>
            </a:r>
          </a:p>
          <a:p>
            <a:pPr lvl="2" eaLnBrk="1" hangingPunct="1">
              <a:buFontTx/>
              <a:buNone/>
            </a:pPr>
            <a:r>
              <a:rPr lang="en-US" smtClean="0"/>
              <a:t>		values associated with s are {}, {0}, {1}, {0,1})</a:t>
            </a:r>
            <a:br>
              <a:rPr lang="en-US" smtClean="0"/>
            </a:br>
            <a:endParaRPr lang="en-US" b="1" smtClean="0"/>
          </a:p>
        </p:txBody>
      </p:sp>
      <p:sp>
        <p:nvSpPr>
          <p:cNvPr id="9218" name="Rectangle 2"/>
          <p:cNvSpPr>
            <a:spLocks noGrp="1" noChangeArrowheads="1"/>
          </p:cNvSpPr>
          <p:nvPr>
            <p:ph type="title"/>
          </p:nvPr>
        </p:nvSpPr>
        <p:spPr/>
        <p:txBody>
          <a:bodyPr/>
          <a:lstStyle/>
          <a:p>
            <a:pPr eaLnBrk="1" hangingPunct="1"/>
            <a:r>
              <a:rPr lang="en-US" smtClean="0"/>
              <a:t>Examples from Modula-2</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buFontTx/>
              <a:buNone/>
            </a:pPr>
            <a:r>
              <a:rPr lang="en-US" dirty="0" smtClean="0"/>
              <a:t>datatype </a:t>
            </a:r>
            <a:r>
              <a:rPr lang="en-US" dirty="0" err="1" smtClean="0"/>
              <a:t>intList</a:t>
            </a:r>
            <a:r>
              <a:rPr lang="en-US" dirty="0" smtClean="0"/>
              <a:t> = nil </a:t>
            </a:r>
          </a:p>
          <a:p>
            <a:pPr eaLnBrk="1" hangingPunct="1">
              <a:buFontTx/>
              <a:buNone/>
            </a:pPr>
            <a:r>
              <a:rPr lang="en-US" dirty="0" smtClean="0"/>
              <a:t>                           | Cons of </a:t>
            </a:r>
            <a:r>
              <a:rPr lang="en-US" dirty="0" err="1" smtClean="0"/>
              <a:t>int</a:t>
            </a:r>
            <a:r>
              <a:rPr lang="en-US" dirty="0" smtClean="0"/>
              <a:t> * </a:t>
            </a:r>
            <a:r>
              <a:rPr lang="en-US" dirty="0" err="1" smtClean="0"/>
              <a:t>intList</a:t>
            </a:r>
            <a:endParaRPr lang="en-US" dirty="0" smtClean="0"/>
          </a:p>
          <a:p>
            <a:pPr eaLnBrk="1" hangingPunct="1">
              <a:buFontTx/>
              <a:buNone/>
            </a:pPr>
            <a:endParaRPr lang="en-US" dirty="0" smtClean="0"/>
          </a:p>
          <a:p>
            <a:pPr eaLnBrk="1" hangingPunct="1">
              <a:buFontTx/>
              <a:buNone/>
            </a:pPr>
            <a:r>
              <a:rPr lang="en-US" dirty="0" smtClean="0"/>
              <a:t>datatype tree = Leaf of </a:t>
            </a:r>
            <a:r>
              <a:rPr lang="en-US" dirty="0" err="1" smtClean="0"/>
              <a:t>int</a:t>
            </a:r>
            <a:endParaRPr lang="en-US" dirty="0" smtClean="0"/>
          </a:p>
          <a:p>
            <a:pPr eaLnBrk="1" hangingPunct="1">
              <a:buFontTx/>
              <a:buNone/>
            </a:pPr>
            <a:r>
              <a:rPr lang="en-US" dirty="0" smtClean="0"/>
              <a:t>                       | Node of tree * tree</a:t>
            </a:r>
          </a:p>
          <a:p>
            <a:pPr eaLnBrk="1" hangingPunct="1">
              <a:buFontTx/>
              <a:buNone/>
            </a:pPr>
            <a:endParaRPr lang="en-US" dirty="0"/>
          </a:p>
          <a:p>
            <a:pPr eaLnBrk="1" hangingPunct="1">
              <a:buFontTx/>
              <a:buNone/>
            </a:pPr>
            <a:endParaRPr lang="en-US" dirty="0" smtClean="0"/>
          </a:p>
          <a:p>
            <a:pPr eaLnBrk="1" hangingPunct="1">
              <a:buFontTx/>
              <a:buNone/>
            </a:pPr>
            <a:r>
              <a:rPr lang="en-US" dirty="0" smtClean="0">
                <a:solidFill>
                  <a:schemeClr val="accent3"/>
                </a:solidFill>
              </a:rPr>
              <a:t>These types</a:t>
            </a:r>
          </a:p>
          <a:p>
            <a:pPr eaLnBrk="1" hangingPunct="1">
              <a:buFontTx/>
              <a:buNone/>
            </a:pPr>
            <a:r>
              <a:rPr lang="en-US" dirty="0" smtClean="0">
                <a:solidFill>
                  <a:schemeClr val="accent3"/>
                </a:solidFill>
              </a:rPr>
              <a:t>are recursive</a:t>
            </a:r>
          </a:p>
        </p:txBody>
      </p:sp>
      <p:sp>
        <p:nvSpPr>
          <p:cNvPr id="10242" name="Rectangle 2"/>
          <p:cNvSpPr>
            <a:spLocks noGrp="1" noChangeArrowheads="1"/>
          </p:cNvSpPr>
          <p:nvPr>
            <p:ph type="title"/>
          </p:nvPr>
        </p:nvSpPr>
        <p:spPr/>
        <p:txBody>
          <a:bodyPr/>
          <a:lstStyle/>
          <a:p>
            <a:pPr eaLnBrk="1" hangingPunct="1"/>
            <a:r>
              <a:rPr lang="en-US" dirty="0" smtClean="0"/>
              <a:t>Examples from ML</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17</a:t>
            </a:fld>
            <a:endParaRPr lang="en-US"/>
          </a:p>
        </p:txBody>
      </p:sp>
      <p:sp>
        <p:nvSpPr>
          <p:cNvPr id="3" name="Cloud Callout 2"/>
          <p:cNvSpPr/>
          <p:nvPr/>
        </p:nvSpPr>
        <p:spPr>
          <a:xfrm>
            <a:off x="4953000" y="4419600"/>
            <a:ext cx="3810000" cy="2057400"/>
          </a:xfrm>
          <a:prstGeom prst="cloudCallout">
            <a:avLst>
              <a:gd name="adj1" fmla="val -14076"/>
              <a:gd name="adj2" fmla="val 36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dirty="0" smtClean="0"/>
              <a:t>Remark:  In </a:t>
            </a:r>
            <a:r>
              <a:rPr lang="en-US" dirty="0"/>
              <a:t>practice would just use the predefined (polymorphic) list rather than define a new type</a:t>
            </a:r>
          </a:p>
        </p:txBody>
      </p:sp>
    </p:spTree>
    <p:extLst>
      <p:ext uri="{BB962C8B-B14F-4D97-AF65-F5344CB8AC3E}">
        <p14:creationId xmlns:p14="http://schemas.microsoft.com/office/powerpoint/2010/main" val="2254949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lnSpc>
                <a:spcPct val="80000"/>
              </a:lnSpc>
            </a:pPr>
            <a:r>
              <a:rPr lang="en-US" sz="2800" smtClean="0"/>
              <a:t>a type is an interface consisting of a set of operations with well-defined semantics</a:t>
            </a:r>
          </a:p>
          <a:p>
            <a:pPr eaLnBrk="1" hangingPunct="1">
              <a:lnSpc>
                <a:spcPct val="80000"/>
              </a:lnSpc>
              <a:buFontTx/>
              <a:buNone/>
            </a:pPr>
            <a:endParaRPr lang="en-US" sz="2800" smtClean="0"/>
          </a:p>
          <a:p>
            <a:pPr eaLnBrk="1" hangingPunct="1">
              <a:lnSpc>
                <a:spcPct val="80000"/>
              </a:lnSpc>
            </a:pPr>
            <a:r>
              <a:rPr lang="en-US" sz="2800" smtClean="0"/>
              <a:t>Examples:   </a:t>
            </a:r>
          </a:p>
          <a:p>
            <a:pPr lvl="1" eaLnBrk="1" hangingPunct="1">
              <a:lnSpc>
                <a:spcPct val="80000"/>
              </a:lnSpc>
            </a:pPr>
            <a:r>
              <a:rPr lang="en-US" sz="2400" smtClean="0"/>
              <a:t>int operations +,-,*,/, %</a:t>
            </a:r>
          </a:p>
          <a:p>
            <a:pPr lvl="1" eaLnBrk="1" hangingPunct="1">
              <a:lnSpc>
                <a:spcPct val="80000"/>
              </a:lnSpc>
            </a:pPr>
            <a:r>
              <a:rPr lang="en-US" sz="2400" smtClean="0"/>
              <a:t>abstract data types</a:t>
            </a:r>
          </a:p>
          <a:p>
            <a:pPr lvl="2" eaLnBrk="1" hangingPunct="1">
              <a:lnSpc>
                <a:spcPct val="80000"/>
              </a:lnSpc>
            </a:pPr>
            <a:r>
              <a:rPr lang="en-US" sz="2000" smtClean="0"/>
              <a:t>stack:   push, pop, top, size</a:t>
            </a:r>
          </a:p>
          <a:p>
            <a:pPr lvl="2" eaLnBrk="1" hangingPunct="1">
              <a:lnSpc>
                <a:spcPct val="80000"/>
              </a:lnSpc>
            </a:pPr>
            <a:r>
              <a:rPr lang="en-US" sz="2000" smtClean="0"/>
              <a:t>remark:  Algebraic specifications for types define a type without explicitly talking about the values.  </a:t>
            </a:r>
          </a:p>
          <a:p>
            <a:pPr lvl="3" eaLnBrk="1" hangingPunct="1">
              <a:lnSpc>
                <a:spcPct val="80000"/>
              </a:lnSpc>
            </a:pPr>
            <a:r>
              <a:rPr lang="en-US" sz="1800" smtClean="0"/>
              <a:t>integers:  Peano axioms </a:t>
            </a:r>
          </a:p>
          <a:p>
            <a:pPr lvl="3" eaLnBrk="1" hangingPunct="1">
              <a:lnSpc>
                <a:spcPct val="80000"/>
              </a:lnSpc>
            </a:pPr>
            <a:r>
              <a:rPr lang="en-US" sz="1800" smtClean="0"/>
              <a:t>stack: a set of equations including pop(push(x)) = x for all x</a:t>
            </a:r>
          </a:p>
          <a:p>
            <a:pPr lvl="1" eaLnBrk="1" hangingPunct="1">
              <a:lnSpc>
                <a:spcPct val="80000"/>
              </a:lnSpc>
            </a:pPr>
            <a:r>
              <a:rPr lang="en-US" sz="2400" smtClean="0"/>
              <a:t>classes in OO programming languages</a:t>
            </a:r>
          </a:p>
        </p:txBody>
      </p:sp>
      <p:sp>
        <p:nvSpPr>
          <p:cNvPr id="12290" name="Rectangle 2"/>
          <p:cNvSpPr>
            <a:spLocks noGrp="1" noChangeArrowheads="1"/>
          </p:cNvSpPr>
          <p:nvPr>
            <p:ph type="title"/>
          </p:nvPr>
        </p:nvSpPr>
        <p:spPr/>
        <p:txBody>
          <a:bodyPr/>
          <a:lstStyle/>
          <a:p>
            <a:pPr eaLnBrk="1" hangingPunct="1"/>
            <a:r>
              <a:rPr lang="en-US" smtClean="0"/>
              <a:t>Abstraction-based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1371600"/>
            <a:ext cx="8229600" cy="4754563"/>
          </a:xfrm>
        </p:spPr>
        <p:txBody>
          <a:bodyPr>
            <a:normAutofit lnSpcReduction="10000"/>
          </a:bodyPr>
          <a:lstStyle/>
          <a:p>
            <a:pPr eaLnBrk="1" hangingPunct="1">
              <a:lnSpc>
                <a:spcPct val="80000"/>
              </a:lnSpc>
            </a:pPr>
            <a:r>
              <a:rPr lang="en-US" sz="2400" smtClean="0"/>
              <a:t>A useful goal in the design of a language, particularly its type system</a:t>
            </a:r>
          </a:p>
          <a:p>
            <a:pPr eaLnBrk="1" hangingPunct="1">
              <a:lnSpc>
                <a:spcPct val="80000"/>
              </a:lnSpc>
            </a:pPr>
            <a:r>
              <a:rPr lang="en-US" sz="2400" smtClean="0"/>
              <a:t>A collection of features is orthogonal if there are no restrictions on the ways in which the features can be combined (analogy to vectors in math)</a:t>
            </a:r>
          </a:p>
          <a:p>
            <a:pPr eaLnBrk="1" hangingPunct="1">
              <a:lnSpc>
                <a:spcPct val="110000"/>
              </a:lnSpc>
            </a:pPr>
            <a:r>
              <a:rPr lang="en-US" sz="2400" smtClean="0"/>
              <a:t>For example</a:t>
            </a:r>
          </a:p>
          <a:p>
            <a:pPr lvl="1" eaLnBrk="1" hangingPunct="1">
              <a:lnSpc>
                <a:spcPct val="110000"/>
              </a:lnSpc>
            </a:pPr>
            <a:r>
              <a:rPr lang="en-US" sz="2000" smtClean="0"/>
              <a:t>Pascal is more orthogonal than Fortran, (because it allows arrays of anything, for instance)</a:t>
            </a:r>
          </a:p>
          <a:p>
            <a:pPr lvl="1" eaLnBrk="1" hangingPunct="1">
              <a:lnSpc>
                <a:spcPct val="110000"/>
              </a:lnSpc>
            </a:pPr>
            <a:r>
              <a:rPr lang="en-US" sz="2000" smtClean="0"/>
              <a:t>Pascal is not completely orthogonal because it does not permit variant records as arbitrary fields of other records (for instance)</a:t>
            </a:r>
          </a:p>
          <a:p>
            <a:pPr eaLnBrk="1" hangingPunct="1">
              <a:lnSpc>
                <a:spcPct val="110000"/>
              </a:lnSpc>
            </a:pPr>
            <a:r>
              <a:rPr lang="en-US" sz="2400" smtClean="0"/>
              <a:t>Orthogonality contributes to making a language easy to understand, easy to use, and easy to reason about</a:t>
            </a:r>
          </a:p>
          <a:p>
            <a:pPr eaLnBrk="1" hangingPunct="1">
              <a:lnSpc>
                <a:spcPct val="80000"/>
              </a:lnSpc>
            </a:pPr>
            <a:endParaRPr lang="en-US" sz="2400" smtClean="0"/>
          </a:p>
        </p:txBody>
      </p:sp>
      <p:sp>
        <p:nvSpPr>
          <p:cNvPr id="13314" name="Rectangle 2"/>
          <p:cNvSpPr>
            <a:spLocks noGrp="1" noChangeArrowheads="1"/>
          </p:cNvSpPr>
          <p:nvPr>
            <p:ph type="title"/>
          </p:nvPr>
        </p:nvSpPr>
        <p:spPr/>
        <p:txBody>
          <a:bodyPr/>
          <a:lstStyle/>
          <a:p>
            <a:pPr eaLnBrk="1" hangingPunct="1"/>
            <a:r>
              <a:rPr lang="en-US" sz="4800" smtClean="0"/>
              <a:t>Orthogonality</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Chapter </a:t>
            </a:r>
            <a:r>
              <a:rPr lang="en-US" dirty="0" smtClean="0"/>
              <a:t>7 and Chapter 8</a:t>
            </a:r>
            <a:endParaRPr lang="en-US" dirty="0" smtClean="0"/>
          </a:p>
        </p:txBody>
      </p:sp>
      <p:sp>
        <p:nvSpPr>
          <p:cNvPr id="3" name="Title 2"/>
          <p:cNvSpPr>
            <a:spLocks noGrp="1"/>
          </p:cNvSpPr>
          <p:nvPr>
            <p:ph type="title"/>
          </p:nvPr>
        </p:nvSpPr>
        <p:spPr/>
        <p:txBody>
          <a:bodyPr/>
          <a:lstStyle/>
          <a:p>
            <a:r>
              <a:rPr lang="en-US" dirty="0" smtClean="0"/>
              <a:t>Reading</a:t>
            </a:r>
            <a:endParaRPr lang="en-US" dirty="0"/>
          </a:p>
        </p:txBody>
      </p:sp>
      <p:sp>
        <p:nvSpPr>
          <p:cNvPr id="4" name="Slide Number Placeholder 3"/>
          <p:cNvSpPr>
            <a:spLocks noGrp="1"/>
          </p:cNvSpPr>
          <p:nvPr>
            <p:ph type="sldNum" sz="quarter" idx="12"/>
          </p:nvPr>
        </p:nvSpPr>
        <p:spPr/>
        <p:txBody>
          <a:bodyPr/>
          <a:lstStyle/>
          <a:p>
            <a:pPr>
              <a:defRPr/>
            </a:pPr>
            <a:fld id="{3BEDF960-4B01-4F86-8583-8146D5A33062}"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Type with only one value</a:t>
            </a:r>
          </a:p>
          <a:p>
            <a:pPr lvl="2"/>
            <a:r>
              <a:rPr lang="en-US" dirty="0"/>
              <a:t>C, Java, etc. :  </a:t>
            </a:r>
            <a:r>
              <a:rPr lang="en-US" dirty="0">
                <a:solidFill>
                  <a:schemeClr val="accent3"/>
                </a:solidFill>
              </a:rPr>
              <a:t>void</a:t>
            </a:r>
          </a:p>
          <a:p>
            <a:pPr lvl="2"/>
            <a:r>
              <a:rPr lang="en-US" dirty="0"/>
              <a:t>ML:  </a:t>
            </a:r>
            <a:r>
              <a:rPr lang="en-US" dirty="0">
                <a:solidFill>
                  <a:schemeClr val="accent3"/>
                </a:solidFill>
              </a:rPr>
              <a:t>unit</a:t>
            </a:r>
          </a:p>
          <a:p>
            <a:pPr lvl="1"/>
            <a:endParaRPr lang="en-US" dirty="0" smtClean="0"/>
          </a:p>
          <a:p>
            <a:r>
              <a:rPr lang="en-US" dirty="0" smtClean="0"/>
              <a:t>Motivation</a:t>
            </a:r>
          </a:p>
          <a:p>
            <a:pPr lvl="1"/>
            <a:r>
              <a:rPr lang="en-US" dirty="0" smtClean="0"/>
              <a:t>Algol and C blur distinction between expression and statements </a:t>
            </a:r>
          </a:p>
          <a:p>
            <a:pPr lvl="2"/>
            <a:r>
              <a:rPr lang="en-US" dirty="0" smtClean="0"/>
              <a:t>introduce a type with single value to characterize statement useful only for side effect but doesn’t produce a value</a:t>
            </a:r>
          </a:p>
          <a:p>
            <a:pPr lvl="1"/>
            <a:r>
              <a:rPr lang="en-US" dirty="0" smtClean="0"/>
              <a:t>In C, if subroutine returns a value that isn’t needed, can cast subroutine to void.  (This is done implicitly)</a:t>
            </a:r>
          </a:p>
          <a:p>
            <a:pPr lvl="1"/>
            <a:r>
              <a:rPr lang="en-US" dirty="0" smtClean="0"/>
              <a:t>In Pascal, which does not have a trivial type, would need to assign return value to a variable</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20</a:t>
            </a:fld>
            <a:endParaRPr lang="en-US"/>
          </a:p>
        </p:txBody>
      </p:sp>
      <p:sp>
        <p:nvSpPr>
          <p:cNvPr id="4" name="Title 3"/>
          <p:cNvSpPr>
            <a:spLocks noGrp="1"/>
          </p:cNvSpPr>
          <p:nvPr>
            <p:ph type="title"/>
          </p:nvPr>
        </p:nvSpPr>
        <p:spPr/>
        <p:txBody>
          <a:bodyPr/>
          <a:lstStyle/>
          <a:p>
            <a:r>
              <a:rPr lang="en-US" dirty="0" smtClean="0"/>
              <a:t>Trivial types</a:t>
            </a:r>
            <a:endParaRPr lang="en-US" dirty="0"/>
          </a:p>
        </p:txBody>
      </p:sp>
    </p:spTree>
    <p:extLst>
      <p:ext uri="{BB962C8B-B14F-4D97-AF65-F5344CB8AC3E}">
        <p14:creationId xmlns:p14="http://schemas.microsoft.com/office/powerpoint/2010/main" val="120407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Varies between languages</a:t>
            </a:r>
          </a:p>
          <a:p>
            <a:r>
              <a:rPr lang="en-US" dirty="0" smtClean="0"/>
              <a:t>Most provide built-in types that are similar to those supported by hardware</a:t>
            </a:r>
          </a:p>
          <a:p>
            <a:pPr lvl="1"/>
            <a:r>
              <a:rPr lang="en-US" dirty="0" smtClean="0"/>
              <a:t>integer</a:t>
            </a:r>
          </a:p>
          <a:p>
            <a:pPr lvl="1"/>
            <a:r>
              <a:rPr lang="en-US" dirty="0" smtClean="0"/>
              <a:t>char</a:t>
            </a:r>
          </a:p>
          <a:p>
            <a:pPr lvl="1"/>
            <a:r>
              <a:rPr lang="en-US" dirty="0" err="1" smtClean="0"/>
              <a:t>boolean</a:t>
            </a:r>
            <a:endParaRPr lang="en-US" dirty="0" smtClean="0"/>
          </a:p>
          <a:p>
            <a:pPr lvl="1"/>
            <a:r>
              <a:rPr lang="en-US" dirty="0" smtClean="0"/>
              <a:t>floating point</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21</a:t>
            </a:fld>
            <a:endParaRPr lang="en-US"/>
          </a:p>
        </p:txBody>
      </p:sp>
      <p:sp>
        <p:nvSpPr>
          <p:cNvPr id="4" name="Title 3"/>
          <p:cNvSpPr>
            <a:spLocks noGrp="1"/>
          </p:cNvSpPr>
          <p:nvPr>
            <p:ph type="title"/>
          </p:nvPr>
        </p:nvSpPr>
        <p:spPr/>
        <p:txBody>
          <a:bodyPr/>
          <a:lstStyle/>
          <a:p>
            <a:r>
              <a:rPr lang="en-US" dirty="0" smtClean="0"/>
              <a:t>Classification of types</a:t>
            </a:r>
            <a:endParaRPr lang="en-US" dirty="0"/>
          </a:p>
        </p:txBody>
      </p:sp>
    </p:spTree>
    <p:extLst>
      <p:ext uri="{BB962C8B-B14F-4D97-AF65-F5344CB8AC3E}">
        <p14:creationId xmlns:p14="http://schemas.microsoft.com/office/powerpoint/2010/main" val="3058628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lnSpcReduction="10000"/>
          </a:bodyPr>
          <a:lstStyle/>
          <a:p>
            <a:pPr eaLnBrk="1" hangingPunct="1">
              <a:lnSpc>
                <a:spcPct val="80000"/>
              </a:lnSpc>
            </a:pPr>
            <a:r>
              <a:rPr lang="en-US" sz="2400" smtClean="0"/>
              <a:t>Built-in types typically corresponding to those supported by hardware</a:t>
            </a:r>
          </a:p>
          <a:p>
            <a:pPr lvl="1" eaLnBrk="1" hangingPunct="1">
              <a:lnSpc>
                <a:spcPct val="80000"/>
              </a:lnSpc>
            </a:pPr>
            <a:r>
              <a:rPr lang="en-US" sz="2000" smtClean="0"/>
              <a:t>boolean    </a:t>
            </a:r>
          </a:p>
          <a:p>
            <a:pPr lvl="2" eaLnBrk="1" hangingPunct="1">
              <a:lnSpc>
                <a:spcPct val="80000"/>
              </a:lnSpc>
            </a:pPr>
            <a:r>
              <a:rPr lang="en-US" sz="1800" smtClean="0"/>
              <a:t>(but not C,  represented with one byte, 0 = false, 1 = true)</a:t>
            </a:r>
          </a:p>
          <a:p>
            <a:pPr lvl="1" eaLnBrk="1" hangingPunct="1">
              <a:lnSpc>
                <a:spcPct val="80000"/>
              </a:lnSpc>
            </a:pPr>
            <a:r>
              <a:rPr lang="en-US" sz="2000" smtClean="0"/>
              <a:t>integers</a:t>
            </a:r>
          </a:p>
          <a:p>
            <a:pPr lvl="1" eaLnBrk="1" hangingPunct="1">
              <a:lnSpc>
                <a:spcPct val="80000"/>
              </a:lnSpc>
            </a:pPr>
            <a:r>
              <a:rPr lang="en-US" sz="2000" smtClean="0"/>
              <a:t>characters  (in many chars are 1-byte ascii, Java 2-byte unicode)</a:t>
            </a:r>
          </a:p>
          <a:p>
            <a:pPr lvl="1" eaLnBrk="1" hangingPunct="1">
              <a:lnSpc>
                <a:spcPct val="80000"/>
              </a:lnSpc>
            </a:pPr>
            <a:r>
              <a:rPr lang="en-US" sz="2000" smtClean="0"/>
              <a:t>real (floating point)</a:t>
            </a:r>
          </a:p>
          <a:p>
            <a:pPr lvl="1" eaLnBrk="1" hangingPunct="1">
              <a:lnSpc>
                <a:spcPct val="80000"/>
              </a:lnSpc>
            </a:pPr>
            <a:r>
              <a:rPr lang="en-US" sz="2000" smtClean="0"/>
              <a:t>unsigned integers (called Cardinals in Modula-2)</a:t>
            </a:r>
          </a:p>
          <a:p>
            <a:pPr lvl="1" eaLnBrk="1" hangingPunct="1">
              <a:lnSpc>
                <a:spcPct val="80000"/>
              </a:lnSpc>
            </a:pPr>
            <a:r>
              <a:rPr lang="en-US" sz="2000" smtClean="0"/>
              <a:t>complex</a:t>
            </a:r>
          </a:p>
          <a:p>
            <a:pPr lvl="1" eaLnBrk="1" hangingPunct="1">
              <a:lnSpc>
                <a:spcPct val="80000"/>
              </a:lnSpc>
            </a:pPr>
            <a:r>
              <a:rPr lang="en-US" sz="2000" smtClean="0"/>
              <a:t>fixed point</a:t>
            </a:r>
          </a:p>
          <a:p>
            <a:pPr lvl="2" eaLnBrk="1" hangingPunct="1">
              <a:lnSpc>
                <a:spcPct val="80000"/>
              </a:lnSpc>
            </a:pPr>
            <a:r>
              <a:rPr lang="en-US" sz="1800" smtClean="0"/>
              <a:t>contains an implicit decimal point at programmer specified location </a:t>
            </a:r>
          </a:p>
          <a:p>
            <a:pPr lvl="2" eaLnBrk="1" hangingPunct="1">
              <a:lnSpc>
                <a:spcPct val="80000"/>
              </a:lnSpc>
            </a:pPr>
            <a:r>
              <a:rPr lang="en-US" sz="1800" smtClean="0"/>
              <a:t>internally represented as an integer  </a:t>
            </a:r>
          </a:p>
          <a:p>
            <a:pPr lvl="2" eaLnBrk="1" hangingPunct="1">
              <a:lnSpc>
                <a:spcPct val="80000"/>
              </a:lnSpc>
            </a:pPr>
            <a:r>
              <a:rPr lang="en-US" sz="1800" smtClean="0"/>
              <a:t>Useful for compact representation of non-integral values in specific range, e.g. dollars and cents.      </a:t>
            </a:r>
          </a:p>
          <a:p>
            <a:pPr lvl="1" eaLnBrk="1" hangingPunct="1">
              <a:lnSpc>
                <a:spcPct val="80000"/>
              </a:lnSpc>
            </a:pPr>
            <a:r>
              <a:rPr lang="en-US" sz="2000" smtClean="0"/>
              <a:t>….</a:t>
            </a:r>
          </a:p>
        </p:txBody>
      </p:sp>
      <p:sp>
        <p:nvSpPr>
          <p:cNvPr id="14338" name="Rectangle 2"/>
          <p:cNvSpPr>
            <a:spLocks noGrp="1" noChangeArrowheads="1"/>
          </p:cNvSpPr>
          <p:nvPr>
            <p:ph type="title"/>
          </p:nvPr>
        </p:nvSpPr>
        <p:spPr/>
        <p:txBody>
          <a:bodyPr/>
          <a:lstStyle/>
          <a:p>
            <a:pPr eaLnBrk="1" hangingPunct="1">
              <a:tabLst>
                <a:tab pos="2743200" algn="l"/>
              </a:tabLst>
            </a:pPr>
            <a:r>
              <a:rPr lang="en-US" smtClean="0"/>
              <a:t>Primitive types</a:t>
            </a:r>
            <a:r>
              <a:rPr lang="en-US" b="1" smtClean="0"/>
              <a:t>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Some properties:</a:t>
            </a:r>
          </a:p>
          <a:p>
            <a:pPr lvl="1"/>
            <a:r>
              <a:rPr lang="en-US" dirty="0" smtClean="0"/>
              <a:t>length</a:t>
            </a:r>
          </a:p>
          <a:p>
            <a:pPr lvl="2"/>
            <a:r>
              <a:rPr lang="en-US" dirty="0" smtClean="0"/>
              <a:t>defined by language or left as compiler implementation decision?</a:t>
            </a:r>
          </a:p>
          <a:p>
            <a:pPr lvl="2"/>
            <a:r>
              <a:rPr lang="en-US" dirty="0" smtClean="0"/>
              <a:t>efficiency on all processors vs. portability</a:t>
            </a:r>
          </a:p>
          <a:p>
            <a:pPr lvl="1"/>
            <a:r>
              <a:rPr lang="en-US" dirty="0" smtClean="0"/>
              <a:t>unsigned and signed integers?</a:t>
            </a:r>
          </a:p>
          <a:p>
            <a:pPr lvl="1"/>
            <a:r>
              <a:rPr lang="en-US" dirty="0" smtClean="0"/>
              <a:t>complex types</a:t>
            </a:r>
          </a:p>
          <a:p>
            <a:pPr lvl="2"/>
            <a:r>
              <a:rPr lang="en-US" dirty="0" smtClean="0"/>
              <a:t>pair of floating point numbers representing real and imaginary parts</a:t>
            </a:r>
          </a:p>
          <a:p>
            <a:pPr lvl="2"/>
            <a:r>
              <a:rPr lang="en-US" dirty="0" smtClean="0"/>
              <a:t>built-in, standard library or unsupported?</a:t>
            </a:r>
          </a:p>
          <a:p>
            <a:pPr lvl="1"/>
            <a:r>
              <a:rPr lang="en-US" dirty="0" smtClean="0"/>
              <a:t>rational?</a:t>
            </a:r>
          </a:p>
          <a:p>
            <a:pPr lvl="2"/>
            <a:r>
              <a:rPr lang="en-US" dirty="0" smtClean="0"/>
              <a:t>pair of integers representing numerator and denominator</a:t>
            </a:r>
          </a:p>
          <a:p>
            <a:pPr lvl="1"/>
            <a:r>
              <a:rPr lang="en-US" dirty="0" smtClean="0"/>
              <a:t>integers with arbitrary precision?</a:t>
            </a:r>
          </a:p>
          <a:p>
            <a:pPr lvl="1"/>
            <a:r>
              <a:rPr lang="en-US" dirty="0" smtClean="0"/>
              <a:t>fixed point types?</a:t>
            </a:r>
          </a:p>
          <a:p>
            <a:pPr lvl="2"/>
            <a:r>
              <a:rPr lang="en-US" dirty="0" smtClean="0"/>
              <a:t>represented internally by an integer with implied decimal point at programmer specified position</a:t>
            </a:r>
          </a:p>
          <a:p>
            <a:pPr lvl="1"/>
            <a:r>
              <a:rPr lang="en-US" dirty="0" smtClean="0"/>
              <a:t>decimal types?</a:t>
            </a:r>
          </a:p>
          <a:p>
            <a:pPr lvl="2"/>
            <a:r>
              <a:rPr lang="en-US" dirty="0" smtClean="0"/>
              <a:t>base 10 encoding to avoid round-off </a:t>
            </a:r>
            <a:r>
              <a:rPr lang="en-US" dirty="0" err="1" smtClean="0"/>
              <a:t>anonolies</a:t>
            </a:r>
            <a:r>
              <a:rPr lang="en-US" dirty="0" smtClean="0"/>
              <a:t> in financial calculation</a:t>
            </a:r>
          </a:p>
          <a:p>
            <a:pPr lvl="1"/>
            <a:endParaRPr lang="en-US" dirty="0" smtClean="0"/>
          </a:p>
          <a:p>
            <a:pPr lvl="2"/>
            <a:endParaRPr lang="en-US" dirty="0" smtClean="0"/>
          </a:p>
          <a:p>
            <a:pPr lvl="1"/>
            <a:endParaRPr lang="en-US" dirty="0"/>
          </a:p>
          <a:p>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23</a:t>
            </a:fld>
            <a:endParaRPr lang="en-US"/>
          </a:p>
        </p:txBody>
      </p:sp>
      <p:sp>
        <p:nvSpPr>
          <p:cNvPr id="4" name="Title 3"/>
          <p:cNvSpPr>
            <a:spLocks noGrp="1"/>
          </p:cNvSpPr>
          <p:nvPr>
            <p:ph type="title"/>
          </p:nvPr>
        </p:nvSpPr>
        <p:spPr/>
        <p:txBody>
          <a:bodyPr/>
          <a:lstStyle/>
          <a:p>
            <a:r>
              <a:rPr lang="en-US" dirty="0" smtClean="0"/>
              <a:t>Numeric Types</a:t>
            </a:r>
            <a:endParaRPr lang="en-US" dirty="0"/>
          </a:p>
        </p:txBody>
      </p:sp>
    </p:spTree>
    <p:extLst>
      <p:ext uri="{BB962C8B-B14F-4D97-AF65-F5344CB8AC3E}">
        <p14:creationId xmlns:p14="http://schemas.microsoft.com/office/powerpoint/2010/main" val="1562521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fontScale="92500" lnSpcReduction="20000"/>
          </a:bodyPr>
          <a:lstStyle/>
          <a:p>
            <a:pPr eaLnBrk="1" hangingPunct="1">
              <a:lnSpc>
                <a:spcPct val="90000"/>
              </a:lnSpc>
            </a:pPr>
            <a:r>
              <a:rPr lang="en-US" dirty="0" smtClean="0">
                <a:solidFill>
                  <a:schemeClr val="hlink"/>
                </a:solidFill>
              </a:rPr>
              <a:t>discrete types (ordinal)</a:t>
            </a:r>
            <a:r>
              <a:rPr lang="en-US" dirty="0" smtClean="0"/>
              <a:t> </a:t>
            </a:r>
          </a:p>
          <a:p>
            <a:pPr lvl="1">
              <a:lnSpc>
                <a:spcPct val="90000"/>
              </a:lnSpc>
            </a:pPr>
            <a:r>
              <a:rPr lang="en-US" dirty="0" smtClean="0"/>
              <a:t>countable:  have one-to-one correspondence with a subset of integers</a:t>
            </a:r>
          </a:p>
          <a:p>
            <a:pPr lvl="1">
              <a:lnSpc>
                <a:spcPct val="90000"/>
              </a:lnSpc>
            </a:pPr>
            <a:r>
              <a:rPr lang="en-US" dirty="0" smtClean="0"/>
              <a:t>have a well-defined notion of predecessor and successor (except first and last)</a:t>
            </a:r>
          </a:p>
          <a:p>
            <a:pPr lvl="1">
              <a:lnSpc>
                <a:spcPct val="90000"/>
              </a:lnSpc>
            </a:pPr>
            <a:r>
              <a:rPr lang="en-US" dirty="0" smtClean="0"/>
              <a:t>Examples:</a:t>
            </a:r>
          </a:p>
          <a:p>
            <a:pPr lvl="2">
              <a:lnSpc>
                <a:spcPct val="90000"/>
              </a:lnSpc>
            </a:pPr>
            <a:r>
              <a:rPr lang="en-US" dirty="0" smtClean="0"/>
              <a:t>integer</a:t>
            </a:r>
          </a:p>
          <a:p>
            <a:pPr lvl="2">
              <a:lnSpc>
                <a:spcPct val="90000"/>
              </a:lnSpc>
            </a:pPr>
            <a:r>
              <a:rPr lang="en-US" dirty="0" err="1" smtClean="0"/>
              <a:t>boolean</a:t>
            </a:r>
            <a:endParaRPr lang="en-US" dirty="0" smtClean="0"/>
          </a:p>
          <a:p>
            <a:pPr lvl="2">
              <a:lnSpc>
                <a:spcPct val="90000"/>
              </a:lnSpc>
            </a:pPr>
            <a:r>
              <a:rPr lang="en-US" dirty="0" smtClean="0"/>
              <a:t>char</a:t>
            </a:r>
          </a:p>
          <a:p>
            <a:pPr lvl="2">
              <a:lnSpc>
                <a:spcPct val="90000"/>
              </a:lnSpc>
            </a:pPr>
            <a:r>
              <a:rPr lang="en-US" dirty="0" smtClean="0"/>
              <a:t>enumeration</a:t>
            </a:r>
          </a:p>
          <a:p>
            <a:pPr lvl="2">
              <a:lnSpc>
                <a:spcPct val="90000"/>
              </a:lnSpc>
            </a:pPr>
            <a:r>
              <a:rPr lang="en-US" dirty="0" smtClean="0"/>
              <a:t>subrange</a:t>
            </a:r>
          </a:p>
          <a:p>
            <a:pPr eaLnBrk="1" hangingPunct="1">
              <a:lnSpc>
                <a:spcPct val="90000"/>
              </a:lnSpc>
            </a:pPr>
            <a:r>
              <a:rPr lang="en-US" dirty="0" smtClean="0">
                <a:solidFill>
                  <a:schemeClr val="hlink"/>
                </a:solidFill>
              </a:rPr>
              <a:t>scalar types</a:t>
            </a:r>
            <a:r>
              <a:rPr lang="en-US" dirty="0" smtClean="0"/>
              <a:t> </a:t>
            </a:r>
          </a:p>
          <a:p>
            <a:pPr lvl="1">
              <a:lnSpc>
                <a:spcPct val="90000"/>
              </a:lnSpc>
            </a:pPr>
            <a:r>
              <a:rPr lang="en-US" dirty="0" smtClean="0"/>
              <a:t>discrete</a:t>
            </a:r>
          </a:p>
          <a:p>
            <a:pPr lvl="1" eaLnBrk="1" hangingPunct="1">
              <a:lnSpc>
                <a:spcPct val="90000"/>
              </a:lnSpc>
            </a:pPr>
            <a:r>
              <a:rPr lang="en-US" dirty="0" smtClean="0"/>
              <a:t>real</a:t>
            </a:r>
          </a:p>
          <a:p>
            <a:pPr lvl="1" eaLnBrk="1" hangingPunct="1">
              <a:lnSpc>
                <a:spcPct val="90000"/>
              </a:lnSpc>
            </a:pPr>
            <a:r>
              <a:rPr lang="en-US" dirty="0" smtClean="0"/>
              <a:t>rational</a:t>
            </a:r>
          </a:p>
          <a:p>
            <a:pPr lvl="1" eaLnBrk="1" hangingPunct="1">
              <a:lnSpc>
                <a:spcPct val="90000"/>
              </a:lnSpc>
            </a:pPr>
            <a:r>
              <a:rPr lang="en-US" dirty="0" smtClean="0"/>
              <a:t>complex</a:t>
            </a:r>
          </a:p>
          <a:p>
            <a:pPr eaLnBrk="1" hangingPunct="1">
              <a:lnSpc>
                <a:spcPct val="90000"/>
              </a:lnSpc>
            </a:pPr>
            <a:endParaRPr lang="en-US" sz="2800" dirty="0" smtClean="0"/>
          </a:p>
        </p:txBody>
      </p:sp>
      <p:sp>
        <p:nvSpPr>
          <p:cNvPr id="15362" name="Rectangle 2"/>
          <p:cNvSpPr>
            <a:spLocks noGrp="1" noChangeArrowheads="1"/>
          </p:cNvSpPr>
          <p:nvPr>
            <p:ph type="title"/>
          </p:nvPr>
        </p:nvSpPr>
        <p:spPr/>
        <p:txBody>
          <a:bodyPr/>
          <a:lstStyle/>
          <a:p>
            <a:pPr eaLnBrk="1" hangingPunct="1"/>
            <a:r>
              <a:rPr lang="en-US" sz="4800" smtClean="0"/>
              <a:t>Common terms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914400" y="914400"/>
            <a:ext cx="8229600" cy="5334000"/>
          </a:xfrm>
        </p:spPr>
        <p:txBody>
          <a:bodyPr>
            <a:normAutofit fontScale="92500" lnSpcReduction="10000"/>
          </a:bodyPr>
          <a:lstStyle/>
          <a:p>
            <a:pPr eaLnBrk="1" hangingPunct="1">
              <a:lnSpc>
                <a:spcPct val="80000"/>
              </a:lnSpc>
            </a:pPr>
            <a:r>
              <a:rPr lang="en-US" sz="2800" dirty="0" smtClean="0"/>
              <a:t>First introduced by Wirth in Pascal</a:t>
            </a:r>
          </a:p>
          <a:p>
            <a:pPr lvl="1">
              <a:lnSpc>
                <a:spcPct val="80000"/>
              </a:lnSpc>
            </a:pPr>
            <a:r>
              <a:rPr lang="en-US" sz="2400" dirty="0" smtClean="0"/>
              <a:t>facilitate readable programs</a:t>
            </a:r>
          </a:p>
          <a:p>
            <a:pPr lvl="1">
              <a:lnSpc>
                <a:spcPct val="80000"/>
              </a:lnSpc>
            </a:pPr>
            <a:r>
              <a:rPr lang="en-US" sz="2400" dirty="0" smtClean="0"/>
              <a:t>reduce some errors</a:t>
            </a:r>
          </a:p>
          <a:p>
            <a:pPr lvl="1">
              <a:lnSpc>
                <a:spcPct val="80000"/>
              </a:lnSpc>
            </a:pPr>
            <a:endParaRPr lang="en-US" sz="2400" dirty="0" smtClean="0"/>
          </a:p>
          <a:p>
            <a:pPr eaLnBrk="1" hangingPunct="1">
              <a:lnSpc>
                <a:spcPct val="80000"/>
              </a:lnSpc>
            </a:pPr>
            <a:r>
              <a:rPr lang="en-US" sz="2800" dirty="0" smtClean="0"/>
              <a:t>Examples from Modula-2</a:t>
            </a:r>
          </a:p>
          <a:p>
            <a:pPr eaLnBrk="1" hangingPunct="1">
              <a:lnSpc>
                <a:spcPct val="80000"/>
              </a:lnSpc>
              <a:buFontTx/>
              <a:buNone/>
            </a:pPr>
            <a:endParaRPr lang="en-US" sz="2800" dirty="0" smtClean="0"/>
          </a:p>
          <a:p>
            <a:pPr lvl="2" eaLnBrk="1" hangingPunct="1">
              <a:lnSpc>
                <a:spcPct val="80000"/>
              </a:lnSpc>
              <a:buFontTx/>
              <a:buNone/>
            </a:pPr>
            <a:r>
              <a:rPr lang="en-US" sz="2000" dirty="0" smtClean="0">
                <a:solidFill>
                  <a:schemeClr val="accent4"/>
                </a:solidFill>
              </a:rPr>
              <a:t>TYPE color = (red, yellow, green)</a:t>
            </a:r>
          </a:p>
          <a:p>
            <a:pPr lvl="2" eaLnBrk="1" hangingPunct="1">
              <a:lnSpc>
                <a:spcPct val="80000"/>
              </a:lnSpc>
              <a:buFontTx/>
              <a:buNone/>
            </a:pPr>
            <a:r>
              <a:rPr lang="en-US" sz="2000" dirty="0" smtClean="0">
                <a:solidFill>
                  <a:schemeClr val="accent4"/>
                </a:solidFill>
              </a:rPr>
              <a:t>    </a:t>
            </a:r>
            <a:r>
              <a:rPr lang="en-US" sz="2000" dirty="0" err="1" smtClean="0">
                <a:solidFill>
                  <a:schemeClr val="accent4"/>
                </a:solidFill>
              </a:rPr>
              <a:t>boolean</a:t>
            </a:r>
            <a:r>
              <a:rPr lang="en-US" sz="2000" dirty="0" smtClean="0">
                <a:solidFill>
                  <a:schemeClr val="accent4"/>
                </a:solidFill>
              </a:rPr>
              <a:t> = (</a:t>
            </a:r>
            <a:r>
              <a:rPr lang="en-US" sz="2000" dirty="0" err="1" smtClean="0">
                <a:solidFill>
                  <a:schemeClr val="accent4"/>
                </a:solidFill>
              </a:rPr>
              <a:t>true,false</a:t>
            </a:r>
            <a:r>
              <a:rPr lang="en-US" sz="2000" dirty="0" smtClean="0">
                <a:solidFill>
                  <a:schemeClr val="accent4"/>
                </a:solidFill>
              </a:rPr>
              <a:t>)</a:t>
            </a:r>
          </a:p>
          <a:p>
            <a:pPr lvl="1" eaLnBrk="1" hangingPunct="1">
              <a:lnSpc>
                <a:spcPct val="80000"/>
              </a:lnSpc>
              <a:buFontTx/>
              <a:buNone/>
            </a:pPr>
            <a:endParaRPr lang="en-US" sz="2400" dirty="0" smtClean="0"/>
          </a:p>
          <a:p>
            <a:pPr lvl="1" eaLnBrk="1" hangingPunct="1">
              <a:lnSpc>
                <a:spcPct val="80000"/>
              </a:lnSpc>
            </a:pPr>
            <a:r>
              <a:rPr lang="en-US" sz="2400" dirty="0" smtClean="0"/>
              <a:t>operations on enumerated types</a:t>
            </a:r>
          </a:p>
          <a:p>
            <a:pPr lvl="1" eaLnBrk="1" hangingPunct="1">
              <a:lnSpc>
                <a:spcPct val="80000"/>
              </a:lnSpc>
              <a:buFontTx/>
              <a:buNone/>
            </a:pPr>
            <a:endParaRPr lang="en-US" sz="2400" dirty="0" smtClean="0"/>
          </a:p>
          <a:p>
            <a:pPr lvl="2" eaLnBrk="1" hangingPunct="1">
              <a:lnSpc>
                <a:spcPct val="80000"/>
              </a:lnSpc>
              <a:buFontTx/>
              <a:buNone/>
            </a:pPr>
            <a:r>
              <a:rPr lang="en-US" sz="2000" dirty="0" smtClean="0"/>
              <a:t>	</a:t>
            </a:r>
            <a:r>
              <a:rPr lang="en-US" dirty="0" smtClean="0">
                <a:solidFill>
                  <a:schemeClr val="accent4"/>
                </a:solidFill>
              </a:rPr>
              <a:t>ORD(green)</a:t>
            </a:r>
            <a:r>
              <a:rPr lang="en-US" dirty="0" smtClean="0"/>
              <a:t> returns 2, </a:t>
            </a:r>
            <a:r>
              <a:rPr lang="en-US" dirty="0" smtClean="0">
                <a:solidFill>
                  <a:schemeClr val="accent4"/>
                </a:solidFill>
              </a:rPr>
              <a:t>ORD(yellow) </a:t>
            </a:r>
            <a:r>
              <a:rPr lang="en-US" dirty="0" smtClean="0"/>
              <a:t>returns 1 , etc.</a:t>
            </a:r>
          </a:p>
          <a:p>
            <a:pPr lvl="2" eaLnBrk="1" hangingPunct="1">
              <a:lnSpc>
                <a:spcPct val="80000"/>
              </a:lnSpc>
              <a:buFontTx/>
              <a:buNone/>
            </a:pPr>
            <a:r>
              <a:rPr lang="en-US" dirty="0" smtClean="0"/>
              <a:t>	</a:t>
            </a:r>
          </a:p>
          <a:p>
            <a:pPr lvl="2" eaLnBrk="1" hangingPunct="1">
              <a:lnSpc>
                <a:spcPct val="80000"/>
              </a:lnSpc>
              <a:buFontTx/>
              <a:buNone/>
            </a:pPr>
            <a:r>
              <a:rPr lang="en-US" dirty="0" smtClean="0"/>
              <a:t>	</a:t>
            </a:r>
            <a:r>
              <a:rPr lang="en-US" dirty="0" smtClean="0">
                <a:solidFill>
                  <a:schemeClr val="accent4"/>
                </a:solidFill>
              </a:rPr>
              <a:t>(red &lt; yellow)  </a:t>
            </a:r>
            <a:r>
              <a:rPr lang="en-US" dirty="0" smtClean="0"/>
              <a:t>is a well defined expression</a:t>
            </a:r>
          </a:p>
          <a:p>
            <a:pPr lvl="2" eaLnBrk="1" hangingPunct="1">
              <a:lnSpc>
                <a:spcPct val="80000"/>
              </a:lnSpc>
              <a:buFontTx/>
              <a:buNone/>
            </a:pPr>
            <a:endParaRPr lang="en-US" dirty="0" smtClean="0"/>
          </a:p>
          <a:p>
            <a:pPr lvl="2">
              <a:lnSpc>
                <a:spcPct val="90000"/>
              </a:lnSpc>
              <a:buFontTx/>
              <a:buNone/>
            </a:pPr>
            <a:r>
              <a:rPr lang="en-US" dirty="0" smtClean="0"/>
              <a:t>	</a:t>
            </a:r>
            <a:r>
              <a:rPr lang="en-US" dirty="0">
                <a:solidFill>
                  <a:schemeClr val="accent4"/>
                </a:solidFill>
              </a:rPr>
              <a:t>VAR </a:t>
            </a:r>
            <a:r>
              <a:rPr lang="en-US" dirty="0" err="1">
                <a:solidFill>
                  <a:schemeClr val="accent4"/>
                </a:solidFill>
              </a:rPr>
              <a:t>trafficLight</a:t>
            </a:r>
            <a:r>
              <a:rPr lang="en-US" dirty="0">
                <a:solidFill>
                  <a:schemeClr val="accent4"/>
                </a:solidFill>
              </a:rPr>
              <a:t>: color</a:t>
            </a:r>
          </a:p>
          <a:p>
            <a:pPr lvl="2">
              <a:lnSpc>
                <a:spcPct val="90000"/>
              </a:lnSpc>
              <a:buFontTx/>
              <a:buNone/>
            </a:pPr>
            <a:r>
              <a:rPr lang="en-US" dirty="0">
                <a:solidFill>
                  <a:schemeClr val="accent4"/>
                </a:solidFill>
              </a:rPr>
              <a:t>	 IF </a:t>
            </a:r>
            <a:r>
              <a:rPr lang="en-US" dirty="0" err="1">
                <a:solidFill>
                  <a:schemeClr val="accent4"/>
                </a:solidFill>
              </a:rPr>
              <a:t>trafficLight</a:t>
            </a:r>
            <a:r>
              <a:rPr lang="en-US" dirty="0">
                <a:solidFill>
                  <a:schemeClr val="accent4"/>
                </a:solidFill>
              </a:rPr>
              <a:t> &lt; green THEN stop() </a:t>
            </a:r>
          </a:p>
          <a:p>
            <a:pPr lvl="2">
              <a:lnSpc>
                <a:spcPct val="90000"/>
              </a:lnSpc>
              <a:buFontTx/>
              <a:buNone/>
            </a:pPr>
            <a:r>
              <a:rPr lang="en-US" dirty="0">
                <a:solidFill>
                  <a:schemeClr val="accent4"/>
                </a:solidFill>
              </a:rPr>
              <a:t>    ELSE </a:t>
            </a:r>
            <a:r>
              <a:rPr lang="en-US" dirty="0" err="1">
                <a:solidFill>
                  <a:schemeClr val="accent4"/>
                </a:solidFill>
              </a:rPr>
              <a:t>enter_intersection</a:t>
            </a:r>
            <a:r>
              <a:rPr lang="en-US" dirty="0">
                <a:solidFill>
                  <a:schemeClr val="accent4"/>
                </a:solidFill>
              </a:rPr>
              <a:t>()…</a:t>
            </a:r>
          </a:p>
          <a:p>
            <a:pPr eaLnBrk="1" hangingPunct="1">
              <a:lnSpc>
                <a:spcPct val="80000"/>
              </a:lnSpc>
            </a:pPr>
            <a:endParaRPr lang="en-US" dirty="0" smtClean="0">
              <a:solidFill>
                <a:schemeClr val="accent4">
                  <a:lumMod val="75000"/>
                </a:schemeClr>
              </a:solidFill>
            </a:endParaRPr>
          </a:p>
        </p:txBody>
      </p:sp>
      <p:sp>
        <p:nvSpPr>
          <p:cNvPr id="16386" name="Rectangle 2"/>
          <p:cNvSpPr>
            <a:spLocks noGrp="1" noChangeArrowheads="1"/>
          </p:cNvSpPr>
          <p:nvPr>
            <p:ph type="title"/>
          </p:nvPr>
        </p:nvSpPr>
        <p:spPr>
          <a:xfrm>
            <a:off x="457200" y="0"/>
            <a:ext cx="8229600" cy="1143000"/>
          </a:xfrm>
        </p:spPr>
        <p:txBody>
          <a:bodyPr/>
          <a:lstStyle/>
          <a:p>
            <a:pPr eaLnBrk="1" hangingPunct="1"/>
            <a:r>
              <a:rPr lang="en-US" smtClean="0"/>
              <a:t>Enumeration types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381000"/>
            <a:ext cx="8229600" cy="6172200"/>
          </a:xfrm>
        </p:spPr>
        <p:txBody>
          <a:bodyPr/>
          <a:lstStyle/>
          <a:p>
            <a:pPr eaLnBrk="1" hangingPunct="1"/>
            <a:r>
              <a:rPr lang="en-US" dirty="0" smtClean="0"/>
              <a:t>Internal representation of enumerated types may use integers</a:t>
            </a:r>
          </a:p>
          <a:p>
            <a:pPr lvl="1" eaLnBrk="1" hangingPunct="1">
              <a:buFontTx/>
              <a:buNone/>
            </a:pPr>
            <a:r>
              <a:rPr lang="en-US" dirty="0" smtClean="0"/>
              <a:t>		red=0, yellow = 1, green = 2.</a:t>
            </a:r>
          </a:p>
          <a:p>
            <a:pPr eaLnBrk="1" hangingPunct="1"/>
            <a:r>
              <a:rPr lang="en-US" dirty="0" smtClean="0"/>
              <a:t>But, enumerated types are not compatible with integers</a:t>
            </a:r>
          </a:p>
          <a:p>
            <a:pPr eaLnBrk="1" hangingPunct="1"/>
            <a:endParaRPr lang="en-US" dirty="0" smtClean="0"/>
          </a:p>
          <a:p>
            <a:pPr lvl="2" eaLnBrk="1" hangingPunct="1">
              <a:buFontTx/>
              <a:buNone/>
            </a:pPr>
            <a:r>
              <a:rPr lang="en-US" dirty="0" smtClean="0"/>
              <a:t>VAR x: INTEGER;</a:t>
            </a:r>
          </a:p>
          <a:p>
            <a:pPr lvl="2" eaLnBrk="1" hangingPunct="1">
              <a:buFontTx/>
              <a:buNone/>
            </a:pPr>
            <a:r>
              <a:rPr lang="en-US" dirty="0" smtClean="0"/>
              <a:t>x = red;    </a:t>
            </a:r>
          </a:p>
          <a:p>
            <a:pPr lvl="2" eaLnBrk="1" hangingPunct="1">
              <a:buFontTx/>
              <a:buNone/>
            </a:pPr>
            <a:endParaRPr lang="en-US" dirty="0" smtClean="0"/>
          </a:p>
        </p:txBody>
      </p:sp>
      <p:sp>
        <p:nvSpPr>
          <p:cNvPr id="17411" name="AutoShape 3"/>
          <p:cNvSpPr>
            <a:spLocks noChangeArrowheads="1"/>
          </p:cNvSpPr>
          <p:nvPr/>
        </p:nvSpPr>
        <p:spPr bwMode="auto">
          <a:xfrm>
            <a:off x="4572000" y="3276600"/>
            <a:ext cx="2209800" cy="914400"/>
          </a:xfrm>
          <a:prstGeom prst="wedgeRoundRectCallout">
            <a:avLst>
              <a:gd name="adj1" fmla="val -133655"/>
              <a:gd name="adj2" fmla="val -20449"/>
              <a:gd name="adj3" fmla="val 16667"/>
            </a:avLst>
          </a:prstGeom>
          <a:solidFill>
            <a:schemeClr val="accent1"/>
          </a:solidFill>
          <a:ln w="9525">
            <a:solidFill>
              <a:schemeClr val="tx1"/>
            </a:solidFill>
            <a:miter lim="800000"/>
            <a:headEnd/>
            <a:tailEnd/>
          </a:ln>
        </p:spPr>
        <p:txBody>
          <a:bodyPr/>
          <a:lstStyle/>
          <a:p>
            <a:pPr algn="ctr"/>
            <a:r>
              <a:rPr lang="en-US" sz="2800" dirty="0"/>
              <a:t>Type error!</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066800"/>
            <a:ext cx="8229600" cy="5257800"/>
          </a:xfrm>
        </p:spPr>
        <p:txBody>
          <a:bodyPr/>
          <a:lstStyle/>
          <a:p>
            <a:pPr eaLnBrk="1" hangingPunct="1">
              <a:lnSpc>
                <a:spcPct val="90000"/>
              </a:lnSpc>
            </a:pPr>
            <a:r>
              <a:rPr lang="en-US" sz="2400" dirty="0" smtClean="0"/>
              <a:t>Just a syntactic convenience for declaring a set of constants, but not really a type</a:t>
            </a:r>
            <a:br>
              <a:rPr lang="en-US" sz="2400" dirty="0" smtClean="0"/>
            </a:br>
            <a:endParaRPr lang="en-US" sz="2400" dirty="0" smtClean="0"/>
          </a:p>
          <a:p>
            <a:pPr eaLnBrk="1" hangingPunct="1">
              <a:lnSpc>
                <a:spcPct val="90000"/>
              </a:lnSpc>
              <a:buFontTx/>
              <a:buNone/>
            </a:pPr>
            <a:r>
              <a:rPr lang="en-US" sz="1800" dirty="0" smtClean="0"/>
              <a:t>		</a:t>
            </a:r>
            <a:r>
              <a:rPr lang="en-US" sz="2400" dirty="0" err="1" smtClean="0">
                <a:solidFill>
                  <a:schemeClr val="hlink"/>
                </a:solidFill>
              </a:rPr>
              <a:t>enum</a:t>
            </a:r>
            <a:r>
              <a:rPr lang="en-US" sz="2400" dirty="0" smtClean="0">
                <a:solidFill>
                  <a:schemeClr val="hlink"/>
                </a:solidFill>
              </a:rPr>
              <a:t> color {</a:t>
            </a:r>
            <a:r>
              <a:rPr lang="en-US" sz="2400" dirty="0" err="1" smtClean="0">
                <a:solidFill>
                  <a:schemeClr val="hlink"/>
                </a:solidFill>
              </a:rPr>
              <a:t>red,yellow,green</a:t>
            </a:r>
            <a:r>
              <a:rPr lang="en-US" sz="2400" dirty="0" smtClean="0">
                <a:solidFill>
                  <a:schemeClr val="hlink"/>
                </a:solidFill>
              </a:rPr>
              <a:t>}</a:t>
            </a:r>
          </a:p>
          <a:p>
            <a:pPr eaLnBrk="1" hangingPunct="1">
              <a:lnSpc>
                <a:spcPct val="90000"/>
              </a:lnSpc>
              <a:buFontTx/>
              <a:buNone/>
            </a:pPr>
            <a:endParaRPr lang="en-US" sz="2800" dirty="0" smtClean="0">
              <a:solidFill>
                <a:schemeClr val="hlink"/>
              </a:solidFill>
            </a:endParaRPr>
          </a:p>
          <a:p>
            <a:pPr lvl="1" eaLnBrk="1" hangingPunct="1">
              <a:lnSpc>
                <a:spcPct val="90000"/>
              </a:lnSpc>
              <a:buFontTx/>
              <a:buNone/>
            </a:pPr>
            <a:r>
              <a:rPr lang="en-US" sz="2400" dirty="0" smtClean="0"/>
              <a:t>is shorthand for </a:t>
            </a:r>
            <a:br>
              <a:rPr lang="en-US" sz="2400" dirty="0" smtClean="0"/>
            </a:br>
            <a:endParaRPr lang="en-US" sz="2400" dirty="0" smtClean="0"/>
          </a:p>
          <a:p>
            <a:pPr lvl="2" eaLnBrk="1" hangingPunct="1">
              <a:lnSpc>
                <a:spcPct val="90000"/>
              </a:lnSpc>
              <a:buFontTx/>
              <a:buNone/>
            </a:pPr>
            <a:r>
              <a:rPr lang="en-US" dirty="0" err="1" smtClean="0">
                <a:solidFill>
                  <a:schemeClr val="hlink"/>
                </a:solidFill>
              </a:rPr>
              <a:t>typedef</a:t>
            </a:r>
            <a:r>
              <a:rPr lang="en-US" dirty="0" smtClean="0">
                <a:solidFill>
                  <a:schemeClr val="hlink"/>
                </a:solidFill>
              </a:rPr>
              <a:t> </a:t>
            </a:r>
            <a:r>
              <a:rPr lang="en-US" dirty="0" err="1" smtClean="0">
                <a:solidFill>
                  <a:schemeClr val="hlink"/>
                </a:solidFill>
              </a:rPr>
              <a:t>int</a:t>
            </a:r>
            <a:r>
              <a:rPr lang="en-US" dirty="0" smtClean="0">
                <a:solidFill>
                  <a:schemeClr val="hlink"/>
                </a:solidFill>
              </a:rPr>
              <a:t> color</a:t>
            </a:r>
            <a:br>
              <a:rPr lang="en-US" dirty="0" smtClean="0">
                <a:solidFill>
                  <a:schemeClr val="hlink"/>
                </a:solidFill>
              </a:rPr>
            </a:br>
            <a:r>
              <a:rPr lang="en-US" dirty="0" smtClean="0">
                <a:solidFill>
                  <a:schemeClr val="hlink"/>
                </a:solidFill>
              </a:rPr>
              <a:t>const color red=0, yellow=1,green=2;</a:t>
            </a:r>
            <a:br>
              <a:rPr lang="en-US" dirty="0" smtClean="0">
                <a:solidFill>
                  <a:schemeClr val="hlink"/>
                </a:solidFill>
              </a:rPr>
            </a:br>
            <a:endParaRPr lang="en-US" dirty="0" smtClean="0">
              <a:solidFill>
                <a:schemeClr val="hlink"/>
              </a:solidFill>
            </a:endParaRPr>
          </a:p>
          <a:p>
            <a:pPr eaLnBrk="1" hangingPunct="1">
              <a:lnSpc>
                <a:spcPct val="90000"/>
              </a:lnSpc>
            </a:pPr>
            <a:r>
              <a:rPr lang="en-US" sz="2400" dirty="0" smtClean="0"/>
              <a:t>red, yellow, green, can be used interchangeably with </a:t>
            </a:r>
            <a:r>
              <a:rPr lang="en-US" sz="2400" dirty="0" err="1" smtClean="0"/>
              <a:t>ints</a:t>
            </a:r>
            <a:endParaRPr lang="en-US" sz="2400" dirty="0" smtClean="0"/>
          </a:p>
          <a:p>
            <a:pPr eaLnBrk="1" hangingPunct="1">
              <a:lnSpc>
                <a:spcPct val="90000"/>
              </a:lnSpc>
            </a:pPr>
            <a:r>
              <a:rPr lang="en-US" sz="2400" dirty="0" smtClean="0"/>
              <a:t>Convenient, efficient, and integrates with other language features, </a:t>
            </a:r>
            <a:r>
              <a:rPr lang="en-US" sz="2400" dirty="0" smtClean="0">
                <a:solidFill>
                  <a:schemeClr val="accent2"/>
                </a:solidFill>
              </a:rPr>
              <a:t>but not type safe.</a:t>
            </a:r>
          </a:p>
        </p:txBody>
      </p:sp>
      <p:sp>
        <p:nvSpPr>
          <p:cNvPr id="19458" name="Rectangle 2"/>
          <p:cNvSpPr>
            <a:spLocks noGrp="1" noChangeArrowheads="1"/>
          </p:cNvSpPr>
          <p:nvPr>
            <p:ph type="title"/>
          </p:nvPr>
        </p:nvSpPr>
        <p:spPr/>
        <p:txBody>
          <a:bodyPr/>
          <a:lstStyle/>
          <a:p>
            <a:pPr eaLnBrk="1" hangingPunct="1"/>
            <a:r>
              <a:rPr lang="en-US" smtClean="0"/>
              <a:t>Enums in C</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idx="1"/>
          </p:nvPr>
        </p:nvSpPr>
        <p:spPr/>
        <p:txBody>
          <a:bodyPr/>
          <a:lstStyle/>
          <a:p>
            <a:pPr marL="609600" indent="-609600" eaLnBrk="1" hangingPunct="1"/>
            <a:r>
              <a:rPr lang="en-US" smtClean="0"/>
              <a:t>Type safety. </a:t>
            </a:r>
          </a:p>
          <a:p>
            <a:pPr marL="609600" indent="-609600" eaLnBrk="1" hangingPunct="1"/>
            <a:r>
              <a:rPr lang="en-US" smtClean="0"/>
              <a:t>Compact, efficient declaration of enumerated values. </a:t>
            </a:r>
          </a:p>
          <a:p>
            <a:pPr marL="609600" indent="-609600" eaLnBrk="1" hangingPunct="1"/>
            <a:r>
              <a:rPr lang="en-US" smtClean="0"/>
              <a:t>Seamless integration with other language features</a:t>
            </a:r>
          </a:p>
          <a:p>
            <a:pPr marL="609600" indent="-609600" eaLnBrk="1" hangingPunct="1"/>
            <a:r>
              <a:rPr lang="en-US" smtClean="0"/>
              <a:t>Runtime efficiency. </a:t>
            </a:r>
          </a:p>
        </p:txBody>
      </p:sp>
      <p:sp>
        <p:nvSpPr>
          <p:cNvPr id="18434" name="Rectangle 3"/>
          <p:cNvSpPr>
            <a:spLocks noGrp="1" noChangeArrowheads="1"/>
          </p:cNvSpPr>
          <p:nvPr>
            <p:ph type="title"/>
          </p:nvPr>
        </p:nvSpPr>
        <p:spPr/>
        <p:txBody>
          <a:bodyPr/>
          <a:lstStyle/>
          <a:p>
            <a:pPr eaLnBrk="1" hangingPunct="1"/>
            <a:r>
              <a:rPr lang="en-US" sz="4800" smtClean="0"/>
              <a:t>Design goals for enums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a:bodyPr>
          <a:lstStyle/>
          <a:p>
            <a:pPr eaLnBrk="1" hangingPunct="1">
              <a:lnSpc>
                <a:spcPct val="90000"/>
              </a:lnSpc>
            </a:pPr>
            <a:r>
              <a:rPr lang="en-US" sz="2800" dirty="0" smtClean="0"/>
              <a:t>In the transition from Modula2 (modules) to Oberon (inheritance) enumerated types were removed because of difficulties in dealing with them in the presence of inheritance.</a:t>
            </a:r>
          </a:p>
          <a:p>
            <a:pPr eaLnBrk="1" hangingPunct="1">
              <a:lnSpc>
                <a:spcPct val="90000"/>
              </a:lnSpc>
            </a:pPr>
            <a:r>
              <a:rPr lang="en-US" sz="2800" dirty="0" smtClean="0"/>
              <a:t>No </a:t>
            </a:r>
            <a:r>
              <a:rPr lang="en-US" sz="2800" dirty="0" err="1" smtClean="0"/>
              <a:t>enums</a:t>
            </a:r>
            <a:r>
              <a:rPr lang="en-US" sz="2800" dirty="0" smtClean="0"/>
              <a:t> in the early versions of Java either.</a:t>
            </a:r>
          </a:p>
          <a:p>
            <a:pPr eaLnBrk="1" hangingPunct="1">
              <a:lnSpc>
                <a:spcPct val="90000"/>
              </a:lnSpc>
            </a:pPr>
            <a:r>
              <a:rPr lang="en-US" sz="2800" dirty="0" err="1" smtClean="0"/>
              <a:t>Enums</a:t>
            </a:r>
            <a:r>
              <a:rPr lang="en-US" sz="2800" dirty="0" smtClean="0"/>
              <a:t> added to Java 1.5. </a:t>
            </a:r>
          </a:p>
          <a:p>
            <a:pPr lvl="1" eaLnBrk="1" hangingPunct="1">
              <a:lnSpc>
                <a:spcPct val="90000"/>
              </a:lnSpc>
            </a:pPr>
            <a:r>
              <a:rPr lang="en-US" sz="2400" dirty="0" smtClean="0"/>
              <a:t>An </a:t>
            </a:r>
            <a:r>
              <a:rPr lang="en-US" sz="2400" dirty="0" err="1" smtClean="0"/>
              <a:t>enum</a:t>
            </a:r>
            <a:r>
              <a:rPr lang="en-US" sz="2400" dirty="0" smtClean="0"/>
              <a:t> in Java is actually a class	</a:t>
            </a:r>
          </a:p>
          <a:p>
            <a:pPr lvl="2" eaLnBrk="1" hangingPunct="1">
              <a:lnSpc>
                <a:spcPct val="90000"/>
              </a:lnSpc>
            </a:pPr>
            <a:r>
              <a:rPr lang="en-US" sz="2000" dirty="0" smtClean="0"/>
              <a:t>Can add arbitrary methods and fields</a:t>
            </a:r>
          </a:p>
          <a:p>
            <a:pPr lvl="2" eaLnBrk="1" hangingPunct="1">
              <a:lnSpc>
                <a:spcPct val="90000"/>
              </a:lnSpc>
            </a:pPr>
            <a:r>
              <a:rPr lang="en-US" sz="2000" dirty="0" smtClean="0"/>
              <a:t>Provides high quality implementations of Object methods (</a:t>
            </a:r>
            <a:r>
              <a:rPr lang="en-US" sz="2000" dirty="0" err="1" smtClean="0"/>
              <a:t>toString</a:t>
            </a:r>
            <a:r>
              <a:rPr lang="en-US" sz="2000" dirty="0" smtClean="0"/>
              <a:t>, etc.)</a:t>
            </a:r>
          </a:p>
          <a:p>
            <a:pPr lvl="2" eaLnBrk="1" hangingPunct="1">
              <a:lnSpc>
                <a:spcPct val="90000"/>
              </a:lnSpc>
            </a:pPr>
            <a:r>
              <a:rPr lang="en-US" sz="2000" dirty="0" smtClean="0"/>
              <a:t>implements Comparable and Serializable interfaces</a:t>
            </a:r>
          </a:p>
          <a:p>
            <a:pPr lvl="1">
              <a:lnSpc>
                <a:spcPct val="90000"/>
              </a:lnSpc>
            </a:pPr>
            <a:r>
              <a:rPr lang="en-US" sz="2200" dirty="0" smtClean="0"/>
              <a:t>new </a:t>
            </a:r>
            <a:r>
              <a:rPr lang="en-US" sz="2200" dirty="0" err="1" smtClean="0"/>
              <a:t>enum</a:t>
            </a:r>
            <a:r>
              <a:rPr lang="en-US" sz="2200" dirty="0" smtClean="0"/>
              <a:t> support added to C++11</a:t>
            </a:r>
          </a:p>
        </p:txBody>
      </p:sp>
      <p:sp>
        <p:nvSpPr>
          <p:cNvPr id="20482" name="Rectangle 2"/>
          <p:cNvSpPr>
            <a:spLocks noGrp="1" noChangeArrowheads="1"/>
          </p:cNvSpPr>
          <p:nvPr>
            <p:ph type="title"/>
          </p:nvPr>
        </p:nvSpPr>
        <p:spPr/>
        <p:txBody>
          <a:bodyPr/>
          <a:lstStyle/>
          <a:p>
            <a:pPr eaLnBrk="1" hangingPunct="1"/>
            <a:r>
              <a:rPr lang="en-US" sz="4800" smtClean="0"/>
              <a:t>	</a:t>
            </a:r>
            <a:r>
              <a:rPr lang="en-US" smtClean="0"/>
              <a:t>Enums in OO languages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p:txBody>
          <a:bodyPr>
            <a:normAutofit fontScale="77500" lnSpcReduction="20000"/>
          </a:bodyPr>
          <a:lstStyle/>
          <a:p>
            <a:pPr eaLnBrk="1" hangingPunct="1"/>
            <a:r>
              <a:rPr lang="en-US" dirty="0" smtClean="0"/>
              <a:t>Purposes of types in a language</a:t>
            </a:r>
          </a:p>
          <a:p>
            <a:pPr lvl="1" eaLnBrk="1" hangingPunct="1"/>
            <a:r>
              <a:rPr lang="en-US" dirty="0" smtClean="0"/>
              <a:t>Provide implicit context for operations</a:t>
            </a:r>
          </a:p>
          <a:p>
            <a:pPr lvl="2" eaLnBrk="1" hangingPunct="1"/>
            <a:r>
              <a:rPr lang="en-US" dirty="0" smtClean="0"/>
              <a:t>meaning of + depends on type</a:t>
            </a:r>
          </a:p>
          <a:p>
            <a:pPr lvl="2" eaLnBrk="1" hangingPunct="1"/>
            <a:r>
              <a:rPr lang="en-US" dirty="0" smtClean="0"/>
              <a:t>result of new p depend on type </a:t>
            </a:r>
          </a:p>
          <a:p>
            <a:pPr lvl="2" eaLnBrk="1" hangingPunct="1"/>
            <a:r>
              <a:rPr lang="en-US" dirty="0" smtClean="0"/>
              <a:t>overloading</a:t>
            </a:r>
          </a:p>
          <a:p>
            <a:pPr lvl="1" eaLnBrk="1" hangingPunct="1"/>
            <a:r>
              <a:rPr lang="en-US" dirty="0" smtClean="0"/>
              <a:t>Limits the set of operations that can be performed on a semantically valid program  </a:t>
            </a:r>
          </a:p>
          <a:p>
            <a:pPr lvl="2" eaLnBrk="1" hangingPunct="1"/>
            <a:r>
              <a:rPr lang="en-US" dirty="0" smtClean="0"/>
              <a:t>Can’t add a </a:t>
            </a:r>
            <a:r>
              <a:rPr lang="en-US" dirty="0" err="1" smtClean="0"/>
              <a:t>boolean</a:t>
            </a:r>
            <a:r>
              <a:rPr lang="en-US" dirty="0" smtClean="0"/>
              <a:t> to a char, for example </a:t>
            </a:r>
          </a:p>
          <a:p>
            <a:pPr lvl="2" eaLnBrk="1" hangingPunct="1"/>
            <a:r>
              <a:rPr lang="en-US" dirty="0" smtClean="0"/>
              <a:t>Eliminates many programming errors.</a:t>
            </a:r>
          </a:p>
          <a:p>
            <a:pPr lvl="1"/>
            <a:r>
              <a:rPr lang="en-US" dirty="0" smtClean="0"/>
              <a:t>If types specified explicitly, they can make the program easier to read and understand.</a:t>
            </a:r>
          </a:p>
          <a:p>
            <a:pPr lvl="2"/>
            <a:r>
              <a:rPr lang="en-US" dirty="0" smtClean="0"/>
              <a:t>Stylized documentation whose correctness is checked by the compiler</a:t>
            </a:r>
          </a:p>
          <a:p>
            <a:pPr lvl="2"/>
            <a:r>
              <a:rPr lang="en-US" dirty="0" smtClean="0"/>
              <a:t>But….this may make programs more difficult to write</a:t>
            </a:r>
          </a:p>
          <a:p>
            <a:pPr lvl="1"/>
            <a:r>
              <a:rPr lang="en-US" dirty="0" smtClean="0"/>
              <a:t>If types are known at compiler time, they can drive important performance optimizations</a:t>
            </a:r>
          </a:p>
          <a:p>
            <a:pPr lvl="2"/>
            <a:r>
              <a:rPr lang="en-US" dirty="0" smtClean="0"/>
              <a:t>either explicitly given, or inferred by the compiler</a:t>
            </a:r>
          </a:p>
          <a:p>
            <a:pPr lvl="2"/>
            <a:r>
              <a:rPr lang="en-US" dirty="0" smtClean="0"/>
              <a:t>Example:  assignment through pointer—if known that objects of different types are not affected, they can be left in register.</a:t>
            </a:r>
          </a:p>
          <a:p>
            <a:pPr lvl="1"/>
            <a:endParaRPr lang="en-US" dirty="0" smtClean="0"/>
          </a:p>
        </p:txBody>
      </p:sp>
      <p:sp>
        <p:nvSpPr>
          <p:cNvPr id="2050" name="Rectangle 2"/>
          <p:cNvSpPr>
            <a:spLocks noGrp="1" noChangeArrowheads="1"/>
          </p:cNvSpPr>
          <p:nvPr>
            <p:ph type="title"/>
          </p:nvPr>
        </p:nvSpPr>
        <p:spPr/>
        <p:txBody>
          <a:bodyPr/>
          <a:lstStyle/>
          <a:p>
            <a:pPr eaLnBrk="1" hangingPunct="1"/>
            <a:r>
              <a:rPr lang="en-US" smtClean="0"/>
              <a:t>Types</a:t>
            </a:r>
            <a:endParaRPr lang="en-US" sz="4000" dirty="0" smtClean="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304800"/>
            <a:ext cx="8229600" cy="6248400"/>
          </a:xfrm>
        </p:spPr>
        <p:txBody>
          <a:bodyPr/>
          <a:lstStyle/>
          <a:p>
            <a:pPr eaLnBrk="1" hangingPunct="1">
              <a:lnSpc>
                <a:spcPct val="90000"/>
              </a:lnSpc>
              <a:buFontTx/>
              <a:buNone/>
            </a:pPr>
            <a:r>
              <a:rPr lang="en-US" sz="2000" dirty="0" smtClean="0"/>
              <a:t>public </a:t>
            </a:r>
            <a:r>
              <a:rPr lang="en-US" sz="2000" dirty="0" err="1" smtClean="0"/>
              <a:t>enum</a:t>
            </a:r>
            <a:r>
              <a:rPr lang="en-US" sz="2000" dirty="0" smtClean="0"/>
              <a:t> Operation </a:t>
            </a:r>
          </a:p>
          <a:p>
            <a:pPr eaLnBrk="1" hangingPunct="1">
              <a:lnSpc>
                <a:spcPct val="90000"/>
              </a:lnSpc>
              <a:buFontTx/>
              <a:buNone/>
            </a:pPr>
            <a:r>
              <a:rPr lang="en-US" sz="2000" dirty="0" smtClean="0"/>
              <a:t>{	PLUS { double </a:t>
            </a:r>
            <a:r>
              <a:rPr lang="en-US" sz="2000" dirty="0" err="1" smtClean="0"/>
              <a:t>eval</a:t>
            </a:r>
            <a:r>
              <a:rPr lang="en-US" sz="2000" dirty="0" smtClean="0"/>
              <a:t>(double x, double y) { return x + y; } }, </a:t>
            </a:r>
          </a:p>
          <a:p>
            <a:pPr eaLnBrk="1" hangingPunct="1">
              <a:lnSpc>
                <a:spcPct val="90000"/>
              </a:lnSpc>
              <a:buFontTx/>
              <a:buNone/>
            </a:pPr>
            <a:r>
              <a:rPr lang="en-US" sz="2000" dirty="0" smtClean="0"/>
              <a:t>	MINUS { double </a:t>
            </a:r>
            <a:r>
              <a:rPr lang="en-US" sz="2000" dirty="0" err="1" smtClean="0"/>
              <a:t>eval</a:t>
            </a:r>
            <a:r>
              <a:rPr lang="en-US" sz="2000" dirty="0" smtClean="0"/>
              <a:t>(double x, double y) { return x - y; } }, </a:t>
            </a:r>
          </a:p>
          <a:p>
            <a:pPr eaLnBrk="1" hangingPunct="1">
              <a:lnSpc>
                <a:spcPct val="90000"/>
              </a:lnSpc>
              <a:buFontTx/>
              <a:buNone/>
            </a:pPr>
            <a:r>
              <a:rPr lang="en-US" sz="2000" dirty="0" smtClean="0"/>
              <a:t>	TIMES { double </a:t>
            </a:r>
            <a:r>
              <a:rPr lang="en-US" sz="2000" dirty="0" err="1" smtClean="0"/>
              <a:t>eval</a:t>
            </a:r>
            <a:r>
              <a:rPr lang="en-US" sz="2000" dirty="0" smtClean="0"/>
              <a:t>(double x, double y) { return x * y; } }, </a:t>
            </a:r>
          </a:p>
          <a:p>
            <a:pPr eaLnBrk="1" hangingPunct="1">
              <a:lnSpc>
                <a:spcPct val="90000"/>
              </a:lnSpc>
              <a:buFontTx/>
              <a:buNone/>
            </a:pPr>
            <a:r>
              <a:rPr lang="en-US" sz="2000" dirty="0" smtClean="0"/>
              <a:t>	DIVIDE { double </a:t>
            </a:r>
            <a:r>
              <a:rPr lang="en-US" sz="2000" dirty="0" err="1" smtClean="0"/>
              <a:t>eval</a:t>
            </a:r>
            <a:r>
              <a:rPr lang="en-US" sz="2000" dirty="0" smtClean="0"/>
              <a:t>(double x, double y) { return x / y; } }; </a:t>
            </a:r>
          </a:p>
          <a:p>
            <a:pPr eaLnBrk="1" hangingPunct="1">
              <a:lnSpc>
                <a:spcPct val="90000"/>
              </a:lnSpc>
              <a:buFontTx/>
              <a:buNone/>
            </a:pPr>
            <a:endParaRPr lang="en-US" sz="2000" dirty="0" smtClean="0"/>
          </a:p>
          <a:p>
            <a:pPr eaLnBrk="1" hangingPunct="1">
              <a:lnSpc>
                <a:spcPct val="90000"/>
              </a:lnSpc>
              <a:buFontTx/>
              <a:buNone/>
            </a:pPr>
            <a:r>
              <a:rPr lang="en-US" sz="2000" dirty="0" smtClean="0"/>
              <a:t>	</a:t>
            </a:r>
            <a:r>
              <a:rPr lang="en-US" sz="2000" dirty="0" smtClean="0">
                <a:solidFill>
                  <a:schemeClr val="accent6">
                    <a:lumMod val="60000"/>
                    <a:lumOff val="40000"/>
                  </a:schemeClr>
                </a:solidFill>
              </a:rPr>
              <a:t>// Perform arithmetic operation represented by this constant</a:t>
            </a:r>
            <a:r>
              <a:rPr lang="en-US" sz="2000" dirty="0" smtClean="0"/>
              <a:t> </a:t>
            </a:r>
          </a:p>
          <a:p>
            <a:pPr eaLnBrk="1" hangingPunct="1">
              <a:lnSpc>
                <a:spcPct val="90000"/>
              </a:lnSpc>
              <a:buFontTx/>
              <a:buNone/>
            </a:pPr>
            <a:r>
              <a:rPr lang="en-US" sz="2000" dirty="0" smtClean="0"/>
              <a:t>    abstract double </a:t>
            </a:r>
            <a:r>
              <a:rPr lang="en-US" sz="2000" dirty="0" err="1" smtClean="0"/>
              <a:t>eval</a:t>
            </a:r>
            <a:r>
              <a:rPr lang="en-US" sz="2000" dirty="0" smtClean="0"/>
              <a:t>(double x, double y); </a:t>
            </a:r>
          </a:p>
          <a:p>
            <a:pPr eaLnBrk="1" hangingPunct="1">
              <a:lnSpc>
                <a:spcPct val="90000"/>
              </a:lnSpc>
              <a:buFontTx/>
              <a:buNone/>
            </a:pPr>
            <a:r>
              <a:rPr lang="en-US" sz="2000" dirty="0" smtClean="0"/>
              <a:t>} </a:t>
            </a:r>
          </a:p>
          <a:p>
            <a:pPr eaLnBrk="1" hangingPunct="1">
              <a:lnSpc>
                <a:spcPct val="90000"/>
              </a:lnSpc>
              <a:buFontTx/>
              <a:buNone/>
            </a:pPr>
            <a:endParaRPr lang="en-US" sz="2000" dirty="0" smtClean="0"/>
          </a:p>
          <a:p>
            <a:pPr eaLnBrk="1" hangingPunct="1">
              <a:lnSpc>
                <a:spcPct val="90000"/>
              </a:lnSpc>
              <a:buFontTx/>
              <a:buNone/>
            </a:pPr>
            <a:r>
              <a:rPr lang="en-US" sz="2000" dirty="0" smtClean="0"/>
              <a:t>---------------------------</a:t>
            </a:r>
          </a:p>
          <a:p>
            <a:pPr eaLnBrk="1" hangingPunct="1">
              <a:lnSpc>
                <a:spcPct val="90000"/>
              </a:lnSpc>
              <a:buFontTx/>
              <a:buNone/>
            </a:pPr>
            <a:r>
              <a:rPr lang="en-US" sz="2000" dirty="0" smtClean="0">
                <a:solidFill>
                  <a:srgbClr val="0066FF"/>
                </a:solidFill>
              </a:rPr>
              <a:t>….</a:t>
            </a:r>
          </a:p>
          <a:p>
            <a:pPr eaLnBrk="1" hangingPunct="1">
              <a:lnSpc>
                <a:spcPct val="90000"/>
              </a:lnSpc>
              <a:buFontTx/>
              <a:buNone/>
            </a:pPr>
            <a:r>
              <a:rPr lang="en-US" sz="2000" dirty="0" smtClean="0">
                <a:solidFill>
                  <a:schemeClr val="hlink"/>
                </a:solidFill>
              </a:rPr>
              <a:t>double x = …;</a:t>
            </a:r>
          </a:p>
          <a:p>
            <a:pPr eaLnBrk="1" hangingPunct="1">
              <a:lnSpc>
                <a:spcPct val="90000"/>
              </a:lnSpc>
              <a:buFontTx/>
              <a:buNone/>
            </a:pPr>
            <a:r>
              <a:rPr lang="en-US" sz="2000" dirty="0" smtClean="0">
                <a:solidFill>
                  <a:schemeClr val="hlink"/>
                </a:solidFill>
              </a:rPr>
              <a:t>double y = …;</a:t>
            </a:r>
          </a:p>
          <a:p>
            <a:pPr eaLnBrk="1" hangingPunct="1">
              <a:lnSpc>
                <a:spcPct val="90000"/>
              </a:lnSpc>
              <a:buFontTx/>
              <a:buNone/>
            </a:pPr>
            <a:r>
              <a:rPr lang="en-US" sz="2000" dirty="0" smtClean="0">
                <a:solidFill>
                  <a:schemeClr val="hlink"/>
                </a:solidFill>
              </a:rPr>
              <a:t>for (Operation op : </a:t>
            </a:r>
            <a:r>
              <a:rPr lang="en-US" sz="2000" dirty="0" err="1" smtClean="0">
                <a:solidFill>
                  <a:schemeClr val="hlink"/>
                </a:solidFill>
              </a:rPr>
              <a:t>Operation.values</a:t>
            </a:r>
            <a:r>
              <a:rPr lang="en-US" sz="2000" dirty="0" smtClean="0">
                <a:solidFill>
                  <a:schemeClr val="hlink"/>
                </a:solidFill>
              </a:rPr>
              <a:t>()) </a:t>
            </a:r>
          </a:p>
          <a:p>
            <a:pPr eaLnBrk="1" hangingPunct="1">
              <a:lnSpc>
                <a:spcPct val="90000"/>
              </a:lnSpc>
              <a:buFontTx/>
              <a:buNone/>
            </a:pPr>
            <a:r>
              <a:rPr lang="en-US" sz="2000" dirty="0" smtClean="0">
                <a:solidFill>
                  <a:schemeClr val="hlink"/>
                </a:solidFill>
              </a:rPr>
              <a:t>	print (</a:t>
            </a:r>
            <a:r>
              <a:rPr lang="en-US" sz="2000" dirty="0" err="1" smtClean="0">
                <a:solidFill>
                  <a:schemeClr val="hlink"/>
                </a:solidFill>
              </a:rPr>
              <a:t>op.eval</a:t>
            </a:r>
            <a:r>
              <a:rPr lang="en-US" sz="2000" dirty="0" smtClean="0">
                <a:solidFill>
                  <a:schemeClr val="hlink"/>
                </a:solidFill>
              </a:rPr>
              <a:t>(x, y)); </a:t>
            </a:r>
          </a:p>
          <a:p>
            <a:pPr eaLnBrk="1" hangingPunct="1">
              <a:lnSpc>
                <a:spcPct val="90000"/>
              </a:lnSpc>
              <a:buFontTx/>
              <a:buNone/>
            </a:pPr>
            <a:r>
              <a:rPr lang="en-US" sz="2000" dirty="0" smtClean="0">
                <a:solidFill>
                  <a:schemeClr val="hlink"/>
                </a:solidFill>
              </a:rPr>
              <a:t>} </a:t>
            </a:r>
          </a:p>
          <a:p>
            <a:pPr lvl="2" eaLnBrk="1" hangingPunct="1">
              <a:lnSpc>
                <a:spcPct val="90000"/>
              </a:lnSpc>
            </a:pPr>
            <a:endParaRPr lang="en-US" sz="1600" dirty="0" smtClean="0">
              <a:solidFill>
                <a:schemeClr val="hlink"/>
              </a:solidFill>
            </a:endParaRPr>
          </a:p>
        </p:txBody>
      </p:sp>
      <p:sp>
        <p:nvSpPr>
          <p:cNvPr id="21507" name="AutoShape 3"/>
          <p:cNvSpPr>
            <a:spLocks noChangeArrowheads="1"/>
          </p:cNvSpPr>
          <p:nvPr/>
        </p:nvSpPr>
        <p:spPr bwMode="auto">
          <a:xfrm>
            <a:off x="6172200" y="4114800"/>
            <a:ext cx="2438400" cy="1219200"/>
          </a:xfrm>
          <a:prstGeom prst="wedgeRoundRectCallout">
            <a:avLst>
              <a:gd name="adj1" fmla="val -79583"/>
              <a:gd name="adj2" fmla="val 23950"/>
              <a:gd name="adj3" fmla="val 16667"/>
            </a:avLst>
          </a:prstGeom>
          <a:solidFill>
            <a:schemeClr val="accent1"/>
          </a:solidFill>
          <a:ln w="9525">
            <a:solidFill>
              <a:schemeClr val="tx1"/>
            </a:solidFill>
            <a:miter lim="800000"/>
            <a:headEnd/>
            <a:tailEnd/>
          </a:ln>
        </p:spPr>
        <p:txBody>
          <a:bodyPr/>
          <a:lstStyle/>
          <a:p>
            <a:pPr algn="ctr"/>
            <a:r>
              <a:rPr lang="en-US" sz="1800" dirty="0"/>
              <a:t>for loop iterates over all the values of the </a:t>
            </a:r>
            <a:r>
              <a:rPr lang="en-US" sz="1800" dirty="0" err="1"/>
              <a:t>enum</a:t>
            </a:r>
            <a:endParaRPr lang="en-US" sz="1800" dirty="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p:txBody>
          <a:bodyPr>
            <a:normAutofit fontScale="92500" lnSpcReduction="10000"/>
          </a:bodyPr>
          <a:lstStyle/>
          <a:p>
            <a:pPr eaLnBrk="1" hangingPunct="1">
              <a:lnSpc>
                <a:spcPct val="80000"/>
              </a:lnSpc>
              <a:buFontTx/>
              <a:buNone/>
            </a:pPr>
            <a:r>
              <a:rPr lang="en-US" sz="2800" smtClean="0"/>
              <a:t>   </a:t>
            </a:r>
            <a:r>
              <a:rPr lang="en-US" sz="2400" smtClean="0"/>
              <a:t>public Object visitBinaryOpExpr(</a:t>
            </a:r>
          </a:p>
          <a:p>
            <a:pPr eaLnBrk="1" hangingPunct="1">
              <a:lnSpc>
                <a:spcPct val="80000"/>
              </a:lnSpc>
              <a:buFontTx/>
              <a:buNone/>
            </a:pPr>
            <a:r>
              <a:rPr lang="en-US" sz="2400" smtClean="0"/>
              <a:t>              BinaryOpExpr e, Object arg)</a:t>
            </a:r>
          </a:p>
          <a:p>
            <a:pPr eaLnBrk="1" hangingPunct="1">
              <a:lnSpc>
                <a:spcPct val="80000"/>
              </a:lnSpc>
              <a:buFontTx/>
              <a:buNone/>
            </a:pPr>
            <a:r>
              <a:rPr lang="en-US" sz="2400" smtClean="0"/>
              <a:t>   {    int val0;</a:t>
            </a:r>
          </a:p>
          <a:p>
            <a:pPr eaLnBrk="1" hangingPunct="1">
              <a:lnSpc>
                <a:spcPct val="80000"/>
              </a:lnSpc>
              <a:buFontTx/>
              <a:buNone/>
            </a:pPr>
            <a:r>
              <a:rPr lang="en-US" sz="2400" smtClean="0"/>
              <a:t>        int val1 = (Integer) e.e0.visit(this,null);</a:t>
            </a:r>
          </a:p>
          <a:p>
            <a:pPr eaLnBrk="1" hangingPunct="1">
              <a:lnSpc>
                <a:spcPct val="80000"/>
              </a:lnSpc>
              <a:buFontTx/>
              <a:buNone/>
            </a:pPr>
            <a:r>
              <a:rPr lang="en-US" sz="2400" smtClean="0"/>
              <a:t>        int val2 = (Integer) e.e1.visit(this,null);</a:t>
            </a:r>
          </a:p>
          <a:p>
            <a:pPr eaLnBrk="1" hangingPunct="1">
              <a:lnSpc>
                <a:spcPct val="80000"/>
              </a:lnSpc>
              <a:buFontTx/>
              <a:buNone/>
            </a:pPr>
            <a:r>
              <a:rPr lang="en-US" sz="2400" smtClean="0"/>
              <a:t>        switch( e.op.Kind )</a:t>
            </a:r>
          </a:p>
          <a:p>
            <a:pPr eaLnBrk="1" hangingPunct="1">
              <a:lnSpc>
                <a:spcPct val="80000"/>
              </a:lnSpc>
              <a:buFontTx/>
              <a:buNone/>
            </a:pPr>
            <a:r>
              <a:rPr lang="en-US" sz="2400" smtClean="0"/>
              <a:t>        {  case PLUS: val0 = val1 + val2; break;</a:t>
            </a:r>
          </a:p>
          <a:p>
            <a:pPr eaLnBrk="1" hangingPunct="1">
              <a:lnSpc>
                <a:spcPct val="80000"/>
              </a:lnSpc>
              <a:buFontTx/>
              <a:buNone/>
            </a:pPr>
            <a:r>
              <a:rPr lang="en-US" sz="2400" smtClean="0"/>
              <a:t>           case MINUS: val0 = val1 – val2; break;</a:t>
            </a:r>
          </a:p>
          <a:p>
            <a:pPr eaLnBrk="1" hangingPunct="1">
              <a:lnSpc>
                <a:spcPct val="80000"/>
              </a:lnSpc>
              <a:buFontTx/>
              <a:buNone/>
            </a:pPr>
            <a:r>
              <a:rPr lang="en-US" sz="2400" smtClean="0"/>
              <a:t>           case TIMES: val0 = val1 * val2; break;</a:t>
            </a:r>
          </a:p>
          <a:p>
            <a:pPr eaLnBrk="1" hangingPunct="1">
              <a:lnSpc>
                <a:spcPct val="80000"/>
              </a:lnSpc>
              <a:buFontTx/>
              <a:buNone/>
            </a:pPr>
            <a:r>
              <a:rPr lang="en-US" sz="2400" smtClean="0"/>
              <a:t>           case DIV: val0 = val1 / val2: break</a:t>
            </a:r>
          </a:p>
          <a:p>
            <a:pPr eaLnBrk="1" hangingPunct="1">
              <a:lnSpc>
                <a:spcPct val="80000"/>
              </a:lnSpc>
              <a:buFontTx/>
              <a:buNone/>
            </a:pPr>
            <a:r>
              <a:rPr lang="en-US" sz="2400" smtClean="0"/>
              <a:t>        }</a:t>
            </a:r>
          </a:p>
          <a:p>
            <a:pPr eaLnBrk="1" hangingPunct="1">
              <a:lnSpc>
                <a:spcPct val="80000"/>
              </a:lnSpc>
              <a:buFontTx/>
              <a:buNone/>
            </a:pPr>
            <a:r>
              <a:rPr lang="en-US" sz="2400" smtClean="0"/>
              <a:t>        e.val = new Integer(val0);</a:t>
            </a:r>
          </a:p>
          <a:p>
            <a:pPr eaLnBrk="1" hangingPunct="1">
              <a:lnSpc>
                <a:spcPct val="80000"/>
              </a:lnSpc>
              <a:buFontTx/>
              <a:buNone/>
            </a:pPr>
            <a:r>
              <a:rPr lang="en-US" sz="2400" smtClean="0"/>
              <a:t>        return e.val;</a:t>
            </a:r>
          </a:p>
          <a:p>
            <a:pPr eaLnBrk="1" hangingPunct="1">
              <a:lnSpc>
                <a:spcPct val="80000"/>
              </a:lnSpc>
              <a:buFontTx/>
              <a:buNone/>
            </a:pPr>
            <a:r>
              <a:rPr lang="en-US" sz="2400" smtClean="0"/>
              <a:t>}</a:t>
            </a:r>
          </a:p>
          <a:p>
            <a:pPr eaLnBrk="1" hangingPunct="1">
              <a:lnSpc>
                <a:spcPct val="80000"/>
              </a:lnSpc>
              <a:buFontTx/>
              <a:buNone/>
            </a:pPr>
            <a:r>
              <a:rPr lang="en-US" sz="2400" smtClean="0"/>
              <a:t>}</a:t>
            </a:r>
          </a:p>
        </p:txBody>
      </p:sp>
      <p:sp>
        <p:nvSpPr>
          <p:cNvPr id="5" name="Slide Number Placeholder 4"/>
          <p:cNvSpPr>
            <a:spLocks noGrp="1"/>
          </p:cNvSpPr>
          <p:nvPr>
            <p:ph type="sldNum" sz="quarter" idx="12"/>
          </p:nvPr>
        </p:nvSpPr>
        <p:spPr/>
        <p:txBody>
          <a:bodyPr/>
          <a:lstStyle/>
          <a:p>
            <a:pPr>
              <a:defRPr/>
            </a:pPr>
            <a:fld id="{64B9A018-B028-4F8B-A9E9-4EEE661A926F}" type="slidenum">
              <a:rPr lang="en-US">
                <a:solidFill>
                  <a:prstClr val="black"/>
                </a:solidFill>
              </a:rPr>
              <a:pPr>
                <a:defRPr/>
              </a:pPr>
              <a:t>31</a:t>
            </a:fld>
            <a:endParaRPr lang="en-US">
              <a:solidFill>
                <a:prstClr val="black"/>
              </a:solidFill>
            </a:endParaRPr>
          </a:p>
        </p:txBody>
      </p:sp>
      <p:sp>
        <p:nvSpPr>
          <p:cNvPr id="2" name="Title 1"/>
          <p:cNvSpPr>
            <a:spLocks noGrp="1"/>
          </p:cNvSpPr>
          <p:nvPr>
            <p:ph type="title"/>
          </p:nvPr>
        </p:nvSpPr>
        <p:spPr/>
        <p:txBody>
          <a:bodyPr>
            <a:normAutofit fontScale="90000"/>
          </a:bodyPr>
          <a:lstStyle/>
          <a:p>
            <a:r>
              <a:rPr lang="en-US" dirty="0" smtClean="0"/>
              <a:t>Example:  recall expression evaluator from “Semantic Analysis” </a:t>
            </a:r>
            <a:endParaRPr lang="en-US" dirty="0"/>
          </a:p>
        </p:txBody>
      </p:sp>
    </p:spTree>
    <p:extLst>
      <p:ext uri="{BB962C8B-B14F-4D97-AF65-F5344CB8AC3E}">
        <p14:creationId xmlns:p14="http://schemas.microsoft.com/office/powerpoint/2010/main" val="3876893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indent="0">
              <a:buNone/>
            </a:pPr>
            <a:r>
              <a:rPr lang="en-US" sz="2800" b="1" dirty="0" smtClean="0">
                <a:solidFill>
                  <a:srgbClr val="7F0055"/>
                </a:solidFill>
                <a:latin typeface="Consolas"/>
              </a:rPr>
              <a:t>public</a:t>
            </a:r>
            <a:r>
              <a:rPr lang="en-US" sz="2800" b="1" dirty="0" smtClean="0">
                <a:solidFill>
                  <a:srgbClr val="000000"/>
                </a:solidFill>
                <a:latin typeface="Consolas"/>
              </a:rPr>
              <a:t> </a:t>
            </a:r>
            <a:r>
              <a:rPr lang="en-US" sz="2800" b="1" dirty="0">
                <a:solidFill>
                  <a:srgbClr val="7F0055"/>
                </a:solidFill>
                <a:latin typeface="Consolas"/>
              </a:rPr>
              <a:t>static</a:t>
            </a:r>
            <a:r>
              <a:rPr lang="en-US" sz="2800" b="1" dirty="0">
                <a:solidFill>
                  <a:srgbClr val="000000"/>
                </a:solidFill>
                <a:latin typeface="Consolas"/>
              </a:rPr>
              <a:t> </a:t>
            </a:r>
            <a:r>
              <a:rPr lang="en-US" sz="2800" b="1" dirty="0" err="1">
                <a:solidFill>
                  <a:srgbClr val="7F0055"/>
                </a:solidFill>
                <a:latin typeface="Consolas"/>
              </a:rPr>
              <a:t>enum</a:t>
            </a:r>
            <a:r>
              <a:rPr lang="en-US" sz="2800" b="1" dirty="0">
                <a:solidFill>
                  <a:srgbClr val="000000"/>
                </a:solidFill>
                <a:latin typeface="Consolas"/>
              </a:rPr>
              <a:t> Kind {</a:t>
            </a:r>
          </a:p>
          <a:p>
            <a:pPr marL="109728" indent="0">
              <a:buNone/>
            </a:pPr>
            <a:r>
              <a:rPr lang="en-US" sz="2800" b="1" i="1" dirty="0" smtClean="0">
                <a:solidFill>
                  <a:srgbClr val="0000C0"/>
                </a:solidFill>
                <a:latin typeface="Consolas"/>
              </a:rPr>
              <a:t>  INT_LIT</a:t>
            </a:r>
            <a:r>
              <a:rPr lang="en-US" sz="2800" b="1" i="1" dirty="0">
                <a:solidFill>
                  <a:srgbClr val="000000"/>
                </a:solidFill>
                <a:latin typeface="Consolas"/>
              </a:rPr>
              <a:t>(</a:t>
            </a:r>
            <a:r>
              <a:rPr lang="en-US" sz="2800" b="1" i="1" dirty="0">
                <a:solidFill>
                  <a:srgbClr val="2A00FF"/>
                </a:solidFill>
                <a:latin typeface="Consolas"/>
              </a:rPr>
              <a:t>""</a:t>
            </a:r>
            <a:r>
              <a:rPr lang="en-US" sz="2800" b="1" i="1" dirty="0">
                <a:solidFill>
                  <a:srgbClr val="000000"/>
                </a:solidFill>
                <a:latin typeface="Consolas"/>
              </a:rPr>
              <a:t>), </a:t>
            </a:r>
          </a:p>
          <a:p>
            <a:pPr marL="109728" indent="0">
              <a:buNone/>
            </a:pPr>
            <a:r>
              <a:rPr lang="en-US" sz="2800" b="1" i="1" dirty="0" smtClean="0">
                <a:solidFill>
                  <a:srgbClr val="0000C0"/>
                </a:solidFill>
                <a:latin typeface="Consolas"/>
              </a:rPr>
              <a:t>  PLUS</a:t>
            </a:r>
            <a:r>
              <a:rPr lang="en-US" sz="2800" b="1" i="1" dirty="0">
                <a:solidFill>
                  <a:srgbClr val="000000"/>
                </a:solidFill>
                <a:latin typeface="Consolas"/>
              </a:rPr>
              <a:t>(</a:t>
            </a:r>
            <a:r>
              <a:rPr lang="en-US" sz="2800" b="1" i="1" dirty="0">
                <a:solidFill>
                  <a:srgbClr val="2A00FF"/>
                </a:solidFill>
                <a:latin typeface="Consolas"/>
              </a:rPr>
              <a:t>"+"</a:t>
            </a:r>
            <a:r>
              <a:rPr lang="en-US" sz="2800" b="1" i="1" dirty="0">
                <a:solidFill>
                  <a:srgbClr val="000000"/>
                </a:solidFill>
                <a:latin typeface="Consolas"/>
              </a:rPr>
              <a:t>){</a:t>
            </a:r>
            <a:r>
              <a:rPr lang="en-US" sz="2800" b="1" i="1" dirty="0">
                <a:solidFill>
                  <a:srgbClr val="646464"/>
                </a:solidFill>
                <a:latin typeface="Consolas"/>
              </a:rPr>
              <a:t>@Override</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err="1">
                <a:solidFill>
                  <a:srgbClr val="000000"/>
                </a:solidFill>
                <a:latin typeface="Consolas"/>
              </a:rPr>
              <a:t>eval</a:t>
            </a:r>
            <a:r>
              <a:rPr lang="en-US" sz="2800" b="1" i="1" dirty="0">
                <a:solidFill>
                  <a:srgbClr val="000000"/>
                </a:solidFill>
                <a:latin typeface="Consolas"/>
              </a:rPr>
              <a:t>(</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b</a:t>
            </a:r>
            <a:r>
              <a:rPr lang="en-US" sz="2800" b="1" i="1" dirty="0">
                <a:solidFill>
                  <a:srgbClr val="000000"/>
                </a:solidFill>
                <a:latin typeface="Consolas"/>
              </a:rPr>
              <a:t>){</a:t>
            </a:r>
            <a:r>
              <a:rPr lang="en-US" sz="2800" b="1" i="1" dirty="0">
                <a:solidFill>
                  <a:srgbClr val="7F0055"/>
                </a:solidFill>
                <a:latin typeface="Consolas"/>
              </a:rPr>
              <a:t>return</a:t>
            </a:r>
            <a:r>
              <a:rPr lang="en-US" sz="2800" b="1" i="1" dirty="0">
                <a:solidFill>
                  <a:srgbClr val="000000"/>
                </a:solidFill>
                <a:latin typeface="Consolas"/>
              </a:rPr>
              <a:t> </a:t>
            </a:r>
            <a:r>
              <a:rPr lang="en-US" sz="2800" b="1" i="1" dirty="0" err="1">
                <a:solidFill>
                  <a:srgbClr val="6A3E3E"/>
                </a:solidFill>
                <a:latin typeface="Consolas"/>
              </a:rPr>
              <a:t>a</a:t>
            </a:r>
            <a:r>
              <a:rPr lang="en-US" sz="2800" b="1" i="1" dirty="0" err="1">
                <a:solidFill>
                  <a:srgbClr val="000000"/>
                </a:solidFill>
                <a:latin typeface="Consolas"/>
              </a:rPr>
              <a:t>+</a:t>
            </a:r>
            <a:r>
              <a:rPr lang="en-US" sz="2800" b="1" i="1" dirty="0" err="1">
                <a:solidFill>
                  <a:srgbClr val="6A3E3E"/>
                </a:solidFill>
                <a:latin typeface="Consolas"/>
              </a:rPr>
              <a:t>b</a:t>
            </a:r>
            <a:r>
              <a:rPr lang="en-US" sz="2800" b="1" i="1" dirty="0">
                <a:solidFill>
                  <a:srgbClr val="000000"/>
                </a:solidFill>
                <a:latin typeface="Consolas"/>
              </a:rPr>
              <a:t>;}}, </a:t>
            </a:r>
          </a:p>
          <a:p>
            <a:pPr marL="109728" indent="0">
              <a:buNone/>
            </a:pPr>
            <a:r>
              <a:rPr lang="en-US" sz="2800" b="1" i="1" dirty="0" smtClean="0">
                <a:solidFill>
                  <a:srgbClr val="0000C0"/>
                </a:solidFill>
                <a:latin typeface="Consolas"/>
              </a:rPr>
              <a:t>  MINUS</a:t>
            </a:r>
            <a:r>
              <a:rPr lang="en-US" sz="2800" b="1" i="1" dirty="0">
                <a:solidFill>
                  <a:srgbClr val="000000"/>
                </a:solidFill>
                <a:latin typeface="Consolas"/>
              </a:rPr>
              <a:t>(</a:t>
            </a:r>
            <a:r>
              <a:rPr lang="en-US" sz="2800" b="1" i="1" dirty="0">
                <a:solidFill>
                  <a:srgbClr val="2A00FF"/>
                </a:solidFill>
                <a:latin typeface="Consolas"/>
              </a:rPr>
              <a:t>"-"</a:t>
            </a:r>
            <a:r>
              <a:rPr lang="en-US" sz="2800" b="1" i="1" dirty="0">
                <a:solidFill>
                  <a:srgbClr val="000000"/>
                </a:solidFill>
                <a:latin typeface="Consolas"/>
              </a:rPr>
              <a:t>){</a:t>
            </a:r>
            <a:r>
              <a:rPr lang="en-US" sz="2800" b="1" i="1" dirty="0">
                <a:solidFill>
                  <a:srgbClr val="646464"/>
                </a:solidFill>
                <a:latin typeface="Consolas"/>
              </a:rPr>
              <a:t>@Override</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err="1">
                <a:solidFill>
                  <a:srgbClr val="000000"/>
                </a:solidFill>
                <a:latin typeface="Consolas"/>
              </a:rPr>
              <a:t>eval</a:t>
            </a:r>
            <a:r>
              <a:rPr lang="en-US" sz="2800" b="1" i="1" dirty="0">
                <a:solidFill>
                  <a:srgbClr val="000000"/>
                </a:solidFill>
                <a:latin typeface="Consolas"/>
              </a:rPr>
              <a:t>(</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b</a:t>
            </a:r>
            <a:r>
              <a:rPr lang="en-US" sz="2800" b="1" i="1" dirty="0">
                <a:solidFill>
                  <a:srgbClr val="000000"/>
                </a:solidFill>
                <a:latin typeface="Consolas"/>
              </a:rPr>
              <a:t>){</a:t>
            </a:r>
            <a:r>
              <a:rPr lang="en-US" sz="2800" b="1" i="1" dirty="0">
                <a:solidFill>
                  <a:srgbClr val="7F0055"/>
                </a:solidFill>
                <a:latin typeface="Consolas"/>
              </a:rPr>
              <a:t>return</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a:t>
            </a:r>
            <a:r>
              <a:rPr lang="en-US" sz="2800" b="1" i="1" dirty="0">
                <a:solidFill>
                  <a:srgbClr val="6A3E3E"/>
                </a:solidFill>
                <a:latin typeface="Consolas"/>
              </a:rPr>
              <a:t>b</a:t>
            </a:r>
            <a:r>
              <a:rPr lang="en-US" sz="2800" b="1" i="1" dirty="0">
                <a:solidFill>
                  <a:srgbClr val="000000"/>
                </a:solidFill>
                <a:latin typeface="Consolas"/>
              </a:rPr>
              <a:t>;}}, </a:t>
            </a:r>
          </a:p>
          <a:p>
            <a:pPr marL="109728" indent="0">
              <a:buNone/>
            </a:pPr>
            <a:r>
              <a:rPr lang="en-US" sz="2800" b="1" i="1" dirty="0" smtClean="0">
                <a:solidFill>
                  <a:srgbClr val="0000C0"/>
                </a:solidFill>
                <a:latin typeface="Consolas"/>
              </a:rPr>
              <a:t>  TIMES</a:t>
            </a:r>
            <a:r>
              <a:rPr lang="en-US" sz="2800" b="1" i="1" dirty="0">
                <a:solidFill>
                  <a:srgbClr val="000000"/>
                </a:solidFill>
                <a:latin typeface="Consolas"/>
              </a:rPr>
              <a:t>(</a:t>
            </a:r>
            <a:r>
              <a:rPr lang="en-US" sz="2800" b="1" i="1" dirty="0">
                <a:solidFill>
                  <a:srgbClr val="2A00FF"/>
                </a:solidFill>
                <a:latin typeface="Consolas"/>
              </a:rPr>
              <a:t>"*"</a:t>
            </a:r>
            <a:r>
              <a:rPr lang="en-US" sz="2800" b="1" i="1" dirty="0">
                <a:solidFill>
                  <a:srgbClr val="000000"/>
                </a:solidFill>
                <a:latin typeface="Consolas"/>
              </a:rPr>
              <a:t>){</a:t>
            </a:r>
            <a:r>
              <a:rPr lang="en-US" sz="2800" b="1" i="1" dirty="0">
                <a:solidFill>
                  <a:srgbClr val="646464"/>
                </a:solidFill>
                <a:latin typeface="Consolas"/>
              </a:rPr>
              <a:t>@Override</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err="1">
                <a:solidFill>
                  <a:srgbClr val="000000"/>
                </a:solidFill>
                <a:latin typeface="Consolas"/>
              </a:rPr>
              <a:t>eval</a:t>
            </a:r>
            <a:r>
              <a:rPr lang="en-US" sz="2800" b="1" i="1" dirty="0">
                <a:solidFill>
                  <a:srgbClr val="000000"/>
                </a:solidFill>
                <a:latin typeface="Consolas"/>
              </a:rPr>
              <a:t>(</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b</a:t>
            </a:r>
            <a:r>
              <a:rPr lang="en-US" sz="2800" b="1" i="1" dirty="0">
                <a:solidFill>
                  <a:srgbClr val="000000"/>
                </a:solidFill>
                <a:latin typeface="Consolas"/>
              </a:rPr>
              <a:t>){</a:t>
            </a:r>
            <a:r>
              <a:rPr lang="en-US" sz="2800" b="1" i="1" dirty="0">
                <a:solidFill>
                  <a:srgbClr val="7F0055"/>
                </a:solidFill>
                <a:latin typeface="Consolas"/>
              </a:rPr>
              <a:t>return</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a:t>
            </a:r>
            <a:r>
              <a:rPr lang="en-US" sz="2800" b="1" i="1" dirty="0">
                <a:solidFill>
                  <a:srgbClr val="6A3E3E"/>
                </a:solidFill>
                <a:latin typeface="Consolas"/>
              </a:rPr>
              <a:t>b</a:t>
            </a:r>
            <a:r>
              <a:rPr lang="en-US" sz="2800" b="1" i="1" dirty="0">
                <a:solidFill>
                  <a:srgbClr val="000000"/>
                </a:solidFill>
                <a:latin typeface="Consolas"/>
              </a:rPr>
              <a:t>;}}, </a:t>
            </a:r>
          </a:p>
          <a:p>
            <a:pPr marL="109728" indent="0">
              <a:buNone/>
            </a:pPr>
            <a:r>
              <a:rPr lang="en-US" sz="2800" b="1" i="1" dirty="0" smtClean="0">
                <a:solidFill>
                  <a:srgbClr val="0000C0"/>
                </a:solidFill>
                <a:latin typeface="Consolas"/>
              </a:rPr>
              <a:t>  DIV</a:t>
            </a:r>
            <a:r>
              <a:rPr lang="en-US" sz="2800" b="1" i="1" dirty="0">
                <a:solidFill>
                  <a:srgbClr val="000000"/>
                </a:solidFill>
                <a:latin typeface="Consolas"/>
              </a:rPr>
              <a:t>(</a:t>
            </a:r>
            <a:r>
              <a:rPr lang="en-US" sz="2800" b="1" i="1" dirty="0">
                <a:solidFill>
                  <a:srgbClr val="2A00FF"/>
                </a:solidFill>
                <a:latin typeface="Consolas"/>
              </a:rPr>
              <a:t>"/"</a:t>
            </a:r>
            <a:r>
              <a:rPr lang="en-US" sz="2800" b="1" i="1" dirty="0">
                <a:solidFill>
                  <a:srgbClr val="000000"/>
                </a:solidFill>
                <a:latin typeface="Consolas"/>
              </a:rPr>
              <a:t>){</a:t>
            </a:r>
            <a:r>
              <a:rPr lang="en-US" sz="2800" b="1" i="1" dirty="0">
                <a:solidFill>
                  <a:srgbClr val="646464"/>
                </a:solidFill>
                <a:latin typeface="Consolas"/>
              </a:rPr>
              <a:t>@Override</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err="1">
                <a:solidFill>
                  <a:srgbClr val="000000"/>
                </a:solidFill>
                <a:latin typeface="Consolas"/>
              </a:rPr>
              <a:t>eval</a:t>
            </a:r>
            <a:r>
              <a:rPr lang="en-US" sz="2800" b="1" i="1" dirty="0">
                <a:solidFill>
                  <a:srgbClr val="000000"/>
                </a:solidFill>
                <a:latin typeface="Consolas"/>
              </a:rPr>
              <a:t>(</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 </a:t>
            </a:r>
            <a:r>
              <a:rPr lang="en-US" sz="2800" b="1" i="1" dirty="0" err="1">
                <a:solidFill>
                  <a:srgbClr val="7F0055"/>
                </a:solidFill>
                <a:latin typeface="Consolas"/>
              </a:rPr>
              <a:t>int</a:t>
            </a:r>
            <a:r>
              <a:rPr lang="en-US" sz="2800" b="1" i="1" dirty="0">
                <a:solidFill>
                  <a:srgbClr val="000000"/>
                </a:solidFill>
                <a:latin typeface="Consolas"/>
              </a:rPr>
              <a:t> </a:t>
            </a:r>
            <a:r>
              <a:rPr lang="en-US" sz="2800" b="1" i="1" dirty="0">
                <a:solidFill>
                  <a:srgbClr val="6A3E3E"/>
                </a:solidFill>
                <a:latin typeface="Consolas"/>
              </a:rPr>
              <a:t>b</a:t>
            </a:r>
            <a:r>
              <a:rPr lang="en-US" sz="2800" b="1" i="1" dirty="0">
                <a:solidFill>
                  <a:srgbClr val="000000"/>
                </a:solidFill>
                <a:latin typeface="Consolas"/>
              </a:rPr>
              <a:t>){</a:t>
            </a:r>
            <a:r>
              <a:rPr lang="en-US" sz="2800" b="1" i="1" dirty="0">
                <a:solidFill>
                  <a:srgbClr val="7F0055"/>
                </a:solidFill>
                <a:latin typeface="Consolas"/>
              </a:rPr>
              <a:t>return</a:t>
            </a:r>
            <a:r>
              <a:rPr lang="en-US" sz="2800" b="1" i="1" dirty="0">
                <a:solidFill>
                  <a:srgbClr val="000000"/>
                </a:solidFill>
                <a:latin typeface="Consolas"/>
              </a:rPr>
              <a:t> </a:t>
            </a:r>
            <a:r>
              <a:rPr lang="en-US" sz="2800" b="1" i="1" dirty="0">
                <a:solidFill>
                  <a:srgbClr val="6A3E3E"/>
                </a:solidFill>
                <a:latin typeface="Consolas"/>
              </a:rPr>
              <a:t>a</a:t>
            </a:r>
            <a:r>
              <a:rPr lang="en-US" sz="2800" b="1" i="1" dirty="0">
                <a:solidFill>
                  <a:srgbClr val="000000"/>
                </a:solidFill>
                <a:latin typeface="Consolas"/>
              </a:rPr>
              <a:t>/</a:t>
            </a:r>
            <a:r>
              <a:rPr lang="en-US" sz="2800" b="1" i="1" dirty="0">
                <a:solidFill>
                  <a:srgbClr val="6A3E3E"/>
                </a:solidFill>
                <a:latin typeface="Consolas"/>
              </a:rPr>
              <a:t>b</a:t>
            </a:r>
            <a:r>
              <a:rPr lang="en-US" sz="2800" b="1" i="1" dirty="0">
                <a:solidFill>
                  <a:srgbClr val="000000"/>
                </a:solidFill>
                <a:latin typeface="Consolas"/>
              </a:rPr>
              <a:t>;}}, </a:t>
            </a:r>
          </a:p>
          <a:p>
            <a:pPr marL="109728" indent="0">
              <a:buNone/>
            </a:pPr>
            <a:r>
              <a:rPr lang="en-US" sz="2800" b="1" i="1" dirty="0" smtClean="0">
                <a:solidFill>
                  <a:srgbClr val="0000C0"/>
                </a:solidFill>
                <a:latin typeface="Consolas"/>
              </a:rPr>
              <a:t>  EOF</a:t>
            </a:r>
            <a:r>
              <a:rPr lang="en-US" sz="2800" b="1" i="1" dirty="0">
                <a:solidFill>
                  <a:srgbClr val="000000"/>
                </a:solidFill>
                <a:latin typeface="Consolas"/>
              </a:rPr>
              <a:t>(</a:t>
            </a:r>
            <a:r>
              <a:rPr lang="en-US" sz="2800" b="1" i="1" dirty="0">
                <a:solidFill>
                  <a:srgbClr val="2A00FF"/>
                </a:solidFill>
                <a:latin typeface="Consolas"/>
              </a:rPr>
              <a:t>"</a:t>
            </a:r>
            <a:r>
              <a:rPr lang="en-US" sz="2800" b="1" i="1" dirty="0" err="1">
                <a:solidFill>
                  <a:srgbClr val="2A00FF"/>
                </a:solidFill>
                <a:latin typeface="Consolas"/>
              </a:rPr>
              <a:t>eof</a:t>
            </a:r>
            <a:r>
              <a:rPr lang="en-US" sz="2800" b="1" i="1" dirty="0">
                <a:solidFill>
                  <a:srgbClr val="2A00FF"/>
                </a:solidFill>
                <a:latin typeface="Consolas"/>
              </a:rPr>
              <a:t>"</a:t>
            </a:r>
            <a:r>
              <a:rPr lang="en-US" sz="2800" b="1" i="1" dirty="0">
                <a:solidFill>
                  <a:srgbClr val="000000"/>
                </a:solidFill>
                <a:latin typeface="Consolas"/>
              </a:rPr>
              <a:t>);</a:t>
            </a:r>
          </a:p>
          <a:p>
            <a:pPr marL="109728" indent="0">
              <a:buNone/>
            </a:pPr>
            <a:endParaRPr lang="en-US" sz="2800" dirty="0">
              <a:latin typeface="Consolas"/>
            </a:endParaRPr>
          </a:p>
          <a:p>
            <a:pPr marL="109728" indent="0">
              <a:buNone/>
            </a:pPr>
            <a:r>
              <a:rPr lang="en-US" sz="2800" dirty="0" smtClean="0">
                <a:solidFill>
                  <a:srgbClr val="000000"/>
                </a:solidFill>
                <a:latin typeface="Consolas"/>
              </a:rPr>
              <a:t>  Kind(String </a:t>
            </a:r>
            <a:r>
              <a:rPr lang="en-US" sz="2800" dirty="0">
                <a:solidFill>
                  <a:srgbClr val="6A3E3E"/>
                </a:solidFill>
                <a:latin typeface="Consolas"/>
              </a:rPr>
              <a:t>text</a:t>
            </a:r>
            <a:r>
              <a:rPr lang="en-US" sz="2800" dirty="0">
                <a:solidFill>
                  <a:srgbClr val="000000"/>
                </a:solidFill>
                <a:latin typeface="Consolas"/>
              </a:rPr>
              <a:t>) {</a:t>
            </a:r>
          </a:p>
          <a:p>
            <a:pPr marL="109728" indent="0">
              <a:buNone/>
            </a:pPr>
            <a:r>
              <a:rPr lang="en-US" sz="2800" b="1" dirty="0" smtClean="0">
                <a:solidFill>
                  <a:srgbClr val="7F0055"/>
                </a:solidFill>
                <a:latin typeface="Consolas"/>
              </a:rPr>
              <a:t>    </a:t>
            </a:r>
            <a:r>
              <a:rPr lang="en-US" sz="2800" b="1" dirty="0" err="1" smtClean="0">
                <a:solidFill>
                  <a:srgbClr val="7F0055"/>
                </a:solidFill>
                <a:latin typeface="Consolas"/>
              </a:rPr>
              <a:t>this</a:t>
            </a:r>
            <a:r>
              <a:rPr lang="en-US" sz="2800" b="1" dirty="0" err="1" smtClean="0">
                <a:solidFill>
                  <a:srgbClr val="000000"/>
                </a:solidFill>
                <a:latin typeface="Consolas"/>
              </a:rPr>
              <a:t>.</a:t>
            </a:r>
            <a:r>
              <a:rPr lang="en-US" sz="2800" b="1" dirty="0" err="1" smtClean="0">
                <a:solidFill>
                  <a:srgbClr val="0000C0"/>
                </a:solidFill>
                <a:latin typeface="Consolas"/>
              </a:rPr>
              <a:t>text</a:t>
            </a:r>
            <a:r>
              <a:rPr lang="en-US" sz="2800" b="1" dirty="0" smtClean="0">
                <a:solidFill>
                  <a:srgbClr val="000000"/>
                </a:solidFill>
                <a:latin typeface="Consolas"/>
              </a:rPr>
              <a:t> </a:t>
            </a:r>
            <a:r>
              <a:rPr lang="en-US" sz="2800" b="1" dirty="0">
                <a:solidFill>
                  <a:srgbClr val="000000"/>
                </a:solidFill>
                <a:latin typeface="Consolas"/>
              </a:rPr>
              <a:t>= </a:t>
            </a:r>
            <a:r>
              <a:rPr lang="en-US" sz="2800" b="1" dirty="0">
                <a:solidFill>
                  <a:srgbClr val="6A3E3E"/>
                </a:solidFill>
                <a:latin typeface="Consolas"/>
              </a:rPr>
              <a:t>text</a:t>
            </a:r>
            <a:r>
              <a:rPr lang="en-US" sz="2800" b="1" dirty="0">
                <a:solidFill>
                  <a:srgbClr val="000000"/>
                </a:solidFill>
                <a:latin typeface="Consolas"/>
              </a:rPr>
              <a:t>;</a:t>
            </a:r>
          </a:p>
          <a:p>
            <a:pPr marL="109728" indent="0">
              <a:buNone/>
            </a:pPr>
            <a:r>
              <a:rPr lang="en-US" sz="2800" dirty="0" smtClean="0">
                <a:solidFill>
                  <a:srgbClr val="000000"/>
                </a:solidFill>
                <a:latin typeface="Consolas"/>
              </a:rPr>
              <a:t>  }</a:t>
            </a:r>
            <a:endParaRPr lang="en-US" sz="2800" dirty="0">
              <a:solidFill>
                <a:srgbClr val="000000"/>
              </a:solidFill>
              <a:latin typeface="Consolas"/>
            </a:endParaRPr>
          </a:p>
          <a:p>
            <a:pPr marL="109728" indent="0">
              <a:buNone/>
            </a:pPr>
            <a:endParaRPr lang="en-US" sz="2800" dirty="0">
              <a:latin typeface="Consolas"/>
            </a:endParaRPr>
          </a:p>
          <a:p>
            <a:pPr marL="109728" indent="0">
              <a:buNone/>
            </a:pPr>
            <a:r>
              <a:rPr lang="en-US" sz="2800" b="1" dirty="0" smtClean="0">
                <a:solidFill>
                  <a:srgbClr val="7F0055"/>
                </a:solidFill>
                <a:latin typeface="Consolas"/>
              </a:rPr>
              <a:t>  final</a:t>
            </a:r>
            <a:r>
              <a:rPr lang="en-US" sz="2800" b="1" dirty="0" smtClean="0">
                <a:solidFill>
                  <a:srgbClr val="000000"/>
                </a:solidFill>
                <a:latin typeface="Consolas"/>
              </a:rPr>
              <a:t> </a:t>
            </a:r>
            <a:r>
              <a:rPr lang="en-US" sz="2800" b="1" dirty="0">
                <a:solidFill>
                  <a:srgbClr val="000000"/>
                </a:solidFill>
                <a:latin typeface="Consolas"/>
              </a:rPr>
              <a:t>String </a:t>
            </a:r>
            <a:r>
              <a:rPr lang="en-US" sz="2800" b="1" dirty="0">
                <a:solidFill>
                  <a:srgbClr val="0000C0"/>
                </a:solidFill>
                <a:latin typeface="Consolas"/>
              </a:rPr>
              <a:t>text</a:t>
            </a:r>
            <a:r>
              <a:rPr lang="en-US" sz="2800" b="1" dirty="0">
                <a:solidFill>
                  <a:srgbClr val="000000"/>
                </a:solidFill>
                <a:latin typeface="Consolas"/>
              </a:rPr>
              <a:t>;</a:t>
            </a:r>
          </a:p>
          <a:p>
            <a:pPr marL="109728" indent="0">
              <a:buNone/>
            </a:pPr>
            <a:endParaRPr lang="en-US" sz="2800" dirty="0">
              <a:latin typeface="Consolas"/>
            </a:endParaRPr>
          </a:p>
          <a:p>
            <a:pPr marL="109728" indent="0">
              <a:buNone/>
            </a:pPr>
            <a:r>
              <a:rPr lang="en-US" sz="2800" dirty="0" smtClean="0">
                <a:solidFill>
                  <a:srgbClr val="000000"/>
                </a:solidFill>
                <a:latin typeface="Consolas"/>
              </a:rPr>
              <a:t>  String </a:t>
            </a:r>
            <a:r>
              <a:rPr lang="en-US" sz="2800" dirty="0" err="1">
                <a:solidFill>
                  <a:srgbClr val="000000"/>
                </a:solidFill>
                <a:latin typeface="Consolas"/>
              </a:rPr>
              <a:t>getText</a:t>
            </a:r>
            <a:r>
              <a:rPr lang="en-US" sz="2800" dirty="0">
                <a:solidFill>
                  <a:srgbClr val="000000"/>
                </a:solidFill>
                <a:latin typeface="Consolas"/>
              </a:rPr>
              <a:t>() {</a:t>
            </a:r>
          </a:p>
          <a:p>
            <a:pPr marL="109728" indent="0">
              <a:buNone/>
            </a:pPr>
            <a:r>
              <a:rPr lang="en-US" sz="2800" b="1" dirty="0" smtClean="0">
                <a:solidFill>
                  <a:srgbClr val="7F0055"/>
                </a:solidFill>
                <a:latin typeface="Consolas"/>
              </a:rPr>
              <a:t>    return</a:t>
            </a:r>
            <a:r>
              <a:rPr lang="en-US" sz="2800" b="1" dirty="0" smtClean="0">
                <a:solidFill>
                  <a:srgbClr val="000000"/>
                </a:solidFill>
                <a:latin typeface="Consolas"/>
              </a:rPr>
              <a:t> </a:t>
            </a:r>
            <a:r>
              <a:rPr lang="en-US" sz="2800" b="1" dirty="0">
                <a:solidFill>
                  <a:srgbClr val="0000C0"/>
                </a:solidFill>
                <a:latin typeface="Consolas"/>
              </a:rPr>
              <a:t>text</a:t>
            </a:r>
            <a:r>
              <a:rPr lang="en-US" sz="2800" b="1" dirty="0">
                <a:solidFill>
                  <a:srgbClr val="000000"/>
                </a:solidFill>
                <a:latin typeface="Consolas"/>
              </a:rPr>
              <a:t>;</a:t>
            </a:r>
          </a:p>
          <a:p>
            <a:pPr marL="109728" indent="0">
              <a:buNone/>
            </a:pPr>
            <a:r>
              <a:rPr lang="en-US" sz="2800" dirty="0" smtClean="0">
                <a:solidFill>
                  <a:srgbClr val="000000"/>
                </a:solidFill>
                <a:latin typeface="Consolas"/>
              </a:rPr>
              <a:t>  }</a:t>
            </a:r>
            <a:endParaRPr lang="en-US" sz="2800" dirty="0">
              <a:solidFill>
                <a:srgbClr val="000000"/>
              </a:solidFill>
              <a:latin typeface="Consolas"/>
            </a:endParaRPr>
          </a:p>
          <a:p>
            <a:pPr marL="109728" indent="0">
              <a:buNone/>
            </a:pPr>
            <a:endParaRPr lang="en-US" sz="2800" dirty="0">
              <a:latin typeface="Consolas"/>
            </a:endParaRPr>
          </a:p>
          <a:p>
            <a:pPr marL="109728" indent="0">
              <a:buNone/>
            </a:pPr>
            <a:endParaRPr lang="en-US" sz="2800" dirty="0">
              <a:latin typeface="Consolas"/>
            </a:endParaRPr>
          </a:p>
          <a:p>
            <a:pPr marL="109728" indent="0">
              <a:buNone/>
            </a:pPr>
            <a:r>
              <a:rPr lang="en-US" sz="2800" b="1" dirty="0" smtClean="0">
                <a:solidFill>
                  <a:srgbClr val="7F0055"/>
                </a:solidFill>
                <a:latin typeface="Consolas"/>
              </a:rPr>
              <a:t>  </a:t>
            </a:r>
            <a:r>
              <a:rPr lang="en-US" sz="2800" b="1" dirty="0" err="1" smtClean="0">
                <a:solidFill>
                  <a:srgbClr val="7F0055"/>
                </a:solidFill>
                <a:latin typeface="Consolas"/>
              </a:rPr>
              <a:t>int</a:t>
            </a:r>
            <a:r>
              <a:rPr lang="en-US" sz="2800" b="1" dirty="0" smtClean="0">
                <a:solidFill>
                  <a:srgbClr val="000000"/>
                </a:solidFill>
                <a:latin typeface="Consolas"/>
              </a:rPr>
              <a:t> </a:t>
            </a:r>
            <a:r>
              <a:rPr lang="en-US" sz="2800" b="1" dirty="0" err="1">
                <a:solidFill>
                  <a:srgbClr val="000000"/>
                </a:solidFill>
                <a:latin typeface="Consolas"/>
              </a:rPr>
              <a:t>eval</a:t>
            </a:r>
            <a:r>
              <a:rPr lang="en-US" sz="2800" b="1" dirty="0">
                <a:solidFill>
                  <a:srgbClr val="000000"/>
                </a:solidFill>
                <a:latin typeface="Consolas"/>
              </a:rPr>
              <a:t>(</a:t>
            </a:r>
            <a:r>
              <a:rPr lang="en-US" sz="2800" b="1" dirty="0" err="1">
                <a:solidFill>
                  <a:srgbClr val="7F0055"/>
                </a:solidFill>
                <a:latin typeface="Consolas"/>
              </a:rPr>
              <a:t>int</a:t>
            </a:r>
            <a:r>
              <a:rPr lang="en-US" sz="2800" b="1" dirty="0">
                <a:solidFill>
                  <a:srgbClr val="000000"/>
                </a:solidFill>
                <a:latin typeface="Consolas"/>
              </a:rPr>
              <a:t> </a:t>
            </a:r>
            <a:r>
              <a:rPr lang="en-US" sz="2800" b="1" dirty="0">
                <a:solidFill>
                  <a:srgbClr val="6A3E3E"/>
                </a:solidFill>
                <a:latin typeface="Consolas"/>
              </a:rPr>
              <a:t>a</a:t>
            </a:r>
            <a:r>
              <a:rPr lang="en-US" sz="2800" b="1" dirty="0">
                <a:solidFill>
                  <a:srgbClr val="000000"/>
                </a:solidFill>
                <a:latin typeface="Consolas"/>
              </a:rPr>
              <a:t>, </a:t>
            </a:r>
            <a:r>
              <a:rPr lang="en-US" sz="2800" b="1" dirty="0" err="1">
                <a:solidFill>
                  <a:srgbClr val="7F0055"/>
                </a:solidFill>
                <a:latin typeface="Consolas"/>
              </a:rPr>
              <a:t>int</a:t>
            </a:r>
            <a:r>
              <a:rPr lang="en-US" sz="2800" b="1" dirty="0">
                <a:solidFill>
                  <a:srgbClr val="000000"/>
                </a:solidFill>
                <a:latin typeface="Consolas"/>
              </a:rPr>
              <a:t> </a:t>
            </a:r>
            <a:r>
              <a:rPr lang="en-US" sz="2800" b="1" dirty="0">
                <a:solidFill>
                  <a:srgbClr val="6A3E3E"/>
                </a:solidFill>
                <a:latin typeface="Consolas"/>
              </a:rPr>
              <a:t>b</a:t>
            </a:r>
            <a:r>
              <a:rPr lang="en-US" sz="2800" b="1" dirty="0">
                <a:solidFill>
                  <a:srgbClr val="000000"/>
                </a:solidFill>
                <a:latin typeface="Consolas"/>
              </a:rPr>
              <a:t>) {</a:t>
            </a:r>
          </a:p>
          <a:p>
            <a:pPr marL="109728" indent="0">
              <a:buNone/>
            </a:pPr>
            <a:r>
              <a:rPr lang="en-US" sz="2800" b="1" dirty="0" smtClean="0">
                <a:solidFill>
                  <a:srgbClr val="7F0055"/>
                </a:solidFill>
                <a:latin typeface="Consolas"/>
              </a:rPr>
              <a:t>    assert</a:t>
            </a:r>
            <a:r>
              <a:rPr lang="en-US" sz="2800" b="1" dirty="0" smtClean="0">
                <a:solidFill>
                  <a:srgbClr val="000000"/>
                </a:solidFill>
                <a:latin typeface="Consolas"/>
              </a:rPr>
              <a:t> </a:t>
            </a:r>
            <a:r>
              <a:rPr lang="en-US" sz="2800" b="1" dirty="0">
                <a:solidFill>
                  <a:srgbClr val="7F0055"/>
                </a:solidFill>
                <a:latin typeface="Consolas"/>
              </a:rPr>
              <a:t>false</a:t>
            </a:r>
            <a:r>
              <a:rPr lang="en-US" sz="2800" b="1" dirty="0">
                <a:solidFill>
                  <a:srgbClr val="000000"/>
                </a:solidFill>
                <a:latin typeface="Consolas"/>
              </a:rPr>
              <a:t>: </a:t>
            </a:r>
            <a:r>
              <a:rPr lang="en-US" sz="2800" b="1" dirty="0">
                <a:solidFill>
                  <a:srgbClr val="2A00FF"/>
                </a:solidFill>
                <a:latin typeface="Consolas"/>
              </a:rPr>
              <a:t>"illegal application of </a:t>
            </a:r>
            <a:r>
              <a:rPr lang="en-US" sz="2800" b="1" dirty="0" err="1">
                <a:solidFill>
                  <a:srgbClr val="2A00FF"/>
                </a:solidFill>
                <a:latin typeface="Consolas"/>
              </a:rPr>
              <a:t>eval</a:t>
            </a:r>
            <a:r>
              <a:rPr lang="en-US" sz="2800" b="1" dirty="0">
                <a:solidFill>
                  <a:srgbClr val="2A00FF"/>
                </a:solidFill>
                <a:latin typeface="Consolas"/>
              </a:rPr>
              <a:t>"</a:t>
            </a:r>
            <a:r>
              <a:rPr lang="en-US" sz="2800" b="1" dirty="0">
                <a:solidFill>
                  <a:srgbClr val="000000"/>
                </a:solidFill>
                <a:latin typeface="Consolas"/>
              </a:rPr>
              <a:t>;</a:t>
            </a:r>
          </a:p>
          <a:p>
            <a:pPr marL="109728" indent="0">
              <a:buNone/>
            </a:pPr>
            <a:r>
              <a:rPr lang="en-US" sz="2800" b="1" dirty="0" smtClean="0">
                <a:solidFill>
                  <a:srgbClr val="7F0055"/>
                </a:solidFill>
                <a:latin typeface="Consolas"/>
              </a:rPr>
              <a:t>    return</a:t>
            </a:r>
            <a:r>
              <a:rPr lang="en-US" sz="2800" b="1" dirty="0" smtClean="0">
                <a:solidFill>
                  <a:srgbClr val="000000"/>
                </a:solidFill>
                <a:latin typeface="Consolas"/>
              </a:rPr>
              <a:t> </a:t>
            </a:r>
            <a:r>
              <a:rPr lang="en-US" sz="2800" b="1" dirty="0">
                <a:solidFill>
                  <a:srgbClr val="000000"/>
                </a:solidFill>
                <a:latin typeface="Consolas"/>
              </a:rPr>
              <a:t>0;</a:t>
            </a:r>
          </a:p>
          <a:p>
            <a:pPr marL="109728" indent="0">
              <a:buNone/>
            </a:pPr>
            <a:r>
              <a:rPr lang="en-US" sz="2800" dirty="0" smtClean="0">
                <a:solidFill>
                  <a:srgbClr val="000000"/>
                </a:solidFill>
                <a:latin typeface="Consolas"/>
              </a:rPr>
              <a:t>  }</a:t>
            </a:r>
            <a:endParaRPr lang="en-US" sz="2800" dirty="0">
              <a:solidFill>
                <a:srgbClr val="000000"/>
              </a:solidFill>
              <a:latin typeface="Consolas"/>
            </a:endParaRPr>
          </a:p>
          <a:p>
            <a:pPr marL="109728" indent="0">
              <a:buNone/>
            </a:pPr>
            <a:r>
              <a:rPr lang="en-US" sz="2800" dirty="0">
                <a:solidFill>
                  <a:srgbClr val="000000"/>
                </a:solidFill>
                <a:latin typeface="Consolas"/>
              </a:rPr>
              <a:t>}</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32</a:t>
            </a:fld>
            <a:endParaRPr lang="en-US"/>
          </a:p>
        </p:txBody>
      </p:sp>
      <p:sp>
        <p:nvSpPr>
          <p:cNvPr id="4" name="Title 3"/>
          <p:cNvSpPr>
            <a:spLocks noGrp="1"/>
          </p:cNvSpPr>
          <p:nvPr>
            <p:ph type="title"/>
          </p:nvPr>
        </p:nvSpPr>
        <p:spPr/>
        <p:txBody>
          <a:bodyPr/>
          <a:lstStyle/>
          <a:p>
            <a:r>
              <a:rPr lang="en-US" dirty="0" smtClean="0"/>
              <a:t>Introduce </a:t>
            </a:r>
            <a:r>
              <a:rPr lang="en-US" dirty="0" err="1" smtClean="0"/>
              <a:t>eval</a:t>
            </a:r>
            <a:r>
              <a:rPr lang="en-US" dirty="0" smtClean="0"/>
              <a:t> function for kind</a:t>
            </a:r>
            <a:endParaRPr lang="en-US" dirty="0"/>
          </a:p>
        </p:txBody>
      </p:sp>
    </p:spTree>
    <p:extLst>
      <p:ext uri="{BB962C8B-B14F-4D97-AF65-F5344CB8AC3E}">
        <p14:creationId xmlns:p14="http://schemas.microsoft.com/office/powerpoint/2010/main" val="3292757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p:txBody>
          <a:bodyPr>
            <a:normAutofit fontScale="85000" lnSpcReduction="20000"/>
          </a:bodyPr>
          <a:lstStyle/>
          <a:p>
            <a:pPr eaLnBrk="1" hangingPunct="1">
              <a:lnSpc>
                <a:spcPct val="80000"/>
              </a:lnSpc>
              <a:buFontTx/>
              <a:buNone/>
            </a:pPr>
            <a:r>
              <a:rPr lang="en-US" sz="2800" dirty="0" smtClean="0"/>
              <a:t>   </a:t>
            </a:r>
            <a:r>
              <a:rPr lang="en-US" sz="2400" dirty="0" smtClean="0"/>
              <a:t>public Object </a:t>
            </a:r>
            <a:r>
              <a:rPr lang="en-US" sz="2400" dirty="0" err="1" smtClean="0"/>
              <a:t>visitBinaryOpExpr</a:t>
            </a:r>
            <a:r>
              <a:rPr lang="en-US" sz="2400" dirty="0" smtClean="0"/>
              <a:t>(</a:t>
            </a:r>
          </a:p>
          <a:p>
            <a:pPr eaLnBrk="1" hangingPunct="1">
              <a:lnSpc>
                <a:spcPct val="80000"/>
              </a:lnSpc>
              <a:buFontTx/>
              <a:buNone/>
            </a:pPr>
            <a:r>
              <a:rPr lang="en-US" sz="2400" dirty="0" smtClean="0"/>
              <a:t>              </a:t>
            </a:r>
            <a:r>
              <a:rPr lang="en-US" sz="2400" dirty="0" err="1" smtClean="0"/>
              <a:t>BinaryOpExpr</a:t>
            </a:r>
            <a:r>
              <a:rPr lang="en-US" sz="2400" dirty="0" smtClean="0"/>
              <a:t> e, Object </a:t>
            </a:r>
            <a:r>
              <a:rPr lang="en-US" sz="2400" dirty="0" err="1" smtClean="0"/>
              <a:t>arg</a:t>
            </a:r>
            <a:r>
              <a:rPr lang="en-US" sz="2400" dirty="0" smtClean="0"/>
              <a:t>)</a:t>
            </a:r>
          </a:p>
          <a:p>
            <a:pPr eaLnBrk="1" hangingPunct="1">
              <a:lnSpc>
                <a:spcPct val="80000"/>
              </a:lnSpc>
              <a:buFontTx/>
              <a:buNone/>
            </a:pPr>
            <a:r>
              <a:rPr lang="en-US" sz="2400" dirty="0" smtClean="0"/>
              <a:t>   {    </a:t>
            </a:r>
            <a:r>
              <a:rPr lang="en-US" sz="2400" dirty="0" err="1" smtClean="0"/>
              <a:t>int</a:t>
            </a:r>
            <a:r>
              <a:rPr lang="en-US" sz="2400" dirty="0" smtClean="0"/>
              <a:t> val0;</a:t>
            </a:r>
          </a:p>
          <a:p>
            <a:pPr eaLnBrk="1" hangingPunct="1">
              <a:lnSpc>
                <a:spcPct val="80000"/>
              </a:lnSpc>
              <a:buFontTx/>
              <a:buNone/>
            </a:pPr>
            <a:r>
              <a:rPr lang="en-US" sz="2400" dirty="0" smtClean="0"/>
              <a:t>        </a:t>
            </a:r>
            <a:r>
              <a:rPr lang="en-US" sz="2400" dirty="0" err="1" smtClean="0"/>
              <a:t>int</a:t>
            </a:r>
            <a:r>
              <a:rPr lang="en-US" sz="2400" dirty="0" smtClean="0"/>
              <a:t> val1 = (Integer) e.e0.visit(</a:t>
            </a:r>
            <a:r>
              <a:rPr lang="en-US" sz="2400" dirty="0" err="1" smtClean="0"/>
              <a:t>this,null</a:t>
            </a:r>
            <a:r>
              <a:rPr lang="en-US" sz="2400" dirty="0" smtClean="0"/>
              <a:t>);</a:t>
            </a:r>
          </a:p>
          <a:p>
            <a:pPr eaLnBrk="1" hangingPunct="1">
              <a:lnSpc>
                <a:spcPct val="80000"/>
              </a:lnSpc>
              <a:buFontTx/>
              <a:buNone/>
            </a:pPr>
            <a:r>
              <a:rPr lang="en-US" sz="2400" dirty="0" smtClean="0"/>
              <a:t>        </a:t>
            </a:r>
            <a:r>
              <a:rPr lang="en-US" sz="2400" dirty="0" err="1" smtClean="0"/>
              <a:t>int</a:t>
            </a:r>
            <a:r>
              <a:rPr lang="en-US" sz="2400" dirty="0" smtClean="0"/>
              <a:t> val2 = (Integer) e.e1.visit(</a:t>
            </a:r>
            <a:r>
              <a:rPr lang="en-US" sz="2400" dirty="0" err="1" smtClean="0"/>
              <a:t>this,null</a:t>
            </a:r>
            <a:r>
              <a:rPr lang="en-US" sz="2400" dirty="0" smtClean="0"/>
              <a:t>);</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switch( </a:t>
            </a:r>
            <a:r>
              <a:rPr lang="en-US" sz="2400" strike="sngStrike" dirty="0" err="1" smtClean="0">
                <a:solidFill>
                  <a:schemeClr val="bg1">
                    <a:lumMod val="65000"/>
                  </a:schemeClr>
                </a:solidFill>
              </a:rPr>
              <a:t>e.op.Kind</a:t>
            </a:r>
            <a:r>
              <a:rPr lang="en-US" sz="2400" strike="sngStrike" dirty="0" smtClean="0">
                <a:solidFill>
                  <a:schemeClr val="bg1">
                    <a:lumMod val="65000"/>
                  </a:schemeClr>
                </a:solidFill>
              </a:rPr>
              <a:t> )</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  case PLUS: val0 = val1 + val2; break;</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case MINUS: val0 = val1 – val2; break;</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case TIMES: val0 = val1 * val2; break;</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case DIV: val0 = val1 / val2: break</a:t>
            </a:r>
          </a:p>
          <a:p>
            <a:pPr eaLnBrk="1" hangingPunct="1">
              <a:lnSpc>
                <a:spcPct val="80000"/>
              </a:lnSpc>
              <a:buFontTx/>
              <a:buNone/>
            </a:pPr>
            <a:r>
              <a:rPr lang="en-US" sz="2400" dirty="0" smtClean="0">
                <a:solidFill>
                  <a:schemeClr val="bg1">
                    <a:lumMod val="65000"/>
                  </a:schemeClr>
                </a:solidFill>
              </a:rPr>
              <a:t>        </a:t>
            </a:r>
            <a:r>
              <a:rPr lang="en-US" sz="2400" strike="sngStrike" dirty="0" smtClean="0">
                <a:solidFill>
                  <a:schemeClr val="bg1">
                    <a:lumMod val="65000"/>
                  </a:schemeClr>
                </a:solidFill>
              </a:rPr>
              <a:t>}</a:t>
            </a:r>
          </a:p>
          <a:p>
            <a:pPr eaLnBrk="1" hangingPunct="1">
              <a:lnSpc>
                <a:spcPct val="80000"/>
              </a:lnSpc>
              <a:buFontTx/>
              <a:buNone/>
            </a:pPr>
            <a:r>
              <a:rPr lang="en-US" sz="2400" dirty="0" smtClean="0">
                <a:solidFill>
                  <a:schemeClr val="bg1">
                    <a:lumMod val="65000"/>
                  </a:schemeClr>
                </a:solidFill>
              </a:rPr>
              <a:t>        </a:t>
            </a:r>
            <a:r>
              <a:rPr lang="en-US" sz="2400" strike="sngStrike" dirty="0" err="1" smtClean="0">
                <a:solidFill>
                  <a:schemeClr val="bg1">
                    <a:lumMod val="65000"/>
                  </a:schemeClr>
                </a:solidFill>
              </a:rPr>
              <a:t>e.val</a:t>
            </a:r>
            <a:r>
              <a:rPr lang="en-US" sz="2400" strike="sngStrike" dirty="0" smtClean="0">
                <a:solidFill>
                  <a:schemeClr val="bg1">
                    <a:lumMod val="65000"/>
                  </a:schemeClr>
                </a:solidFill>
              </a:rPr>
              <a:t> = new Integer(val0);</a:t>
            </a:r>
          </a:p>
          <a:p>
            <a:pPr eaLnBrk="1" hangingPunct="1">
              <a:lnSpc>
                <a:spcPct val="80000"/>
              </a:lnSpc>
              <a:buFontTx/>
              <a:buNone/>
            </a:pPr>
            <a:endParaRPr lang="en-US" sz="2400" strike="sngStrike" dirty="0" smtClean="0"/>
          </a:p>
          <a:p>
            <a:pPr eaLnBrk="1" hangingPunct="1">
              <a:lnSpc>
                <a:spcPct val="80000"/>
              </a:lnSpc>
              <a:buFontTx/>
              <a:buNone/>
            </a:pPr>
            <a:r>
              <a:rPr lang="en-US" sz="2400" dirty="0">
                <a:solidFill>
                  <a:schemeClr val="accent2"/>
                </a:solidFill>
              </a:rPr>
              <a:t>	 </a:t>
            </a:r>
            <a:r>
              <a:rPr lang="en-US" sz="2400" dirty="0" smtClean="0">
                <a:solidFill>
                  <a:schemeClr val="accent2"/>
                </a:solidFill>
              </a:rPr>
              <a:t>    </a:t>
            </a:r>
            <a:r>
              <a:rPr lang="en-US" sz="2400" dirty="0" err="1" smtClean="0">
                <a:solidFill>
                  <a:schemeClr val="accent2"/>
                </a:solidFill>
              </a:rPr>
              <a:t>e.val</a:t>
            </a:r>
            <a:r>
              <a:rPr lang="en-US" sz="2400" dirty="0" smtClean="0">
                <a:solidFill>
                  <a:schemeClr val="accent2"/>
                </a:solidFill>
              </a:rPr>
              <a:t> = </a:t>
            </a:r>
            <a:r>
              <a:rPr lang="en-US" sz="2400" dirty="0" err="1" smtClean="0">
                <a:solidFill>
                  <a:schemeClr val="accent2"/>
                </a:solidFill>
              </a:rPr>
              <a:t>e.op.eval</a:t>
            </a:r>
            <a:r>
              <a:rPr lang="en-US" sz="2400" dirty="0" smtClean="0">
                <a:solidFill>
                  <a:schemeClr val="accent2"/>
                </a:solidFill>
              </a:rPr>
              <a:t>(val1,val2);</a:t>
            </a:r>
          </a:p>
          <a:p>
            <a:pPr eaLnBrk="1" hangingPunct="1">
              <a:lnSpc>
                <a:spcPct val="80000"/>
              </a:lnSpc>
              <a:buFontTx/>
              <a:buNone/>
            </a:pPr>
            <a:endParaRPr lang="en-US" sz="2400" dirty="0" smtClean="0">
              <a:solidFill>
                <a:schemeClr val="accent2"/>
              </a:solidFill>
            </a:endParaRPr>
          </a:p>
          <a:p>
            <a:pPr eaLnBrk="1" hangingPunct="1">
              <a:lnSpc>
                <a:spcPct val="80000"/>
              </a:lnSpc>
              <a:buFontTx/>
              <a:buNone/>
            </a:pPr>
            <a:r>
              <a:rPr lang="en-US" sz="2400" dirty="0" smtClean="0"/>
              <a:t>        return </a:t>
            </a:r>
            <a:r>
              <a:rPr lang="en-US" sz="2400" dirty="0" err="1" smtClean="0"/>
              <a:t>e.val</a:t>
            </a:r>
            <a:r>
              <a:rPr lang="en-US" sz="2400" dirty="0" smtClean="0"/>
              <a:t>;</a:t>
            </a:r>
          </a:p>
          <a:p>
            <a:pPr eaLnBrk="1" hangingPunct="1">
              <a:lnSpc>
                <a:spcPct val="80000"/>
              </a:lnSpc>
              <a:buFontTx/>
              <a:buNone/>
            </a:pPr>
            <a:r>
              <a:rPr lang="en-US" sz="2400" dirty="0" smtClean="0"/>
              <a:t>}</a:t>
            </a:r>
          </a:p>
          <a:p>
            <a:pPr eaLnBrk="1" hangingPunct="1">
              <a:lnSpc>
                <a:spcPct val="80000"/>
              </a:lnSpc>
              <a:buFontTx/>
              <a:buNone/>
            </a:pPr>
            <a:r>
              <a:rPr lang="en-US" sz="2400" dirty="0" smtClean="0"/>
              <a:t>}</a:t>
            </a:r>
          </a:p>
        </p:txBody>
      </p:sp>
      <p:sp>
        <p:nvSpPr>
          <p:cNvPr id="5" name="Slide Number Placeholder 4"/>
          <p:cNvSpPr>
            <a:spLocks noGrp="1"/>
          </p:cNvSpPr>
          <p:nvPr>
            <p:ph type="sldNum" sz="quarter" idx="12"/>
          </p:nvPr>
        </p:nvSpPr>
        <p:spPr/>
        <p:txBody>
          <a:bodyPr/>
          <a:lstStyle/>
          <a:p>
            <a:pPr>
              <a:defRPr/>
            </a:pPr>
            <a:fld id="{64B9A018-B028-4F8B-A9E9-4EEE661A926F}" type="slidenum">
              <a:rPr lang="en-US">
                <a:solidFill>
                  <a:prstClr val="black"/>
                </a:solidFill>
              </a:rPr>
              <a:pPr>
                <a:defRPr/>
              </a:pPr>
              <a:t>33</a:t>
            </a:fld>
            <a:endParaRPr lang="en-US">
              <a:solidFill>
                <a:prstClr val="black"/>
              </a:solidFill>
            </a:endParaRPr>
          </a:p>
        </p:txBody>
      </p:sp>
      <p:sp>
        <p:nvSpPr>
          <p:cNvPr id="2" name="Title 1"/>
          <p:cNvSpPr>
            <a:spLocks noGrp="1"/>
          </p:cNvSpPr>
          <p:nvPr>
            <p:ph type="title"/>
          </p:nvPr>
        </p:nvSpPr>
        <p:spPr/>
        <p:txBody>
          <a:bodyPr>
            <a:normAutofit/>
          </a:bodyPr>
          <a:lstStyle/>
          <a:p>
            <a:r>
              <a:rPr lang="en-US" dirty="0" smtClean="0"/>
              <a:t>Example:  replace switch </a:t>
            </a:r>
            <a:endParaRPr lang="en-US" dirty="0"/>
          </a:p>
        </p:txBody>
      </p:sp>
      <p:sp>
        <p:nvSpPr>
          <p:cNvPr id="3" name="Cloud Callout 2"/>
          <p:cNvSpPr/>
          <p:nvPr/>
        </p:nvSpPr>
        <p:spPr>
          <a:xfrm>
            <a:off x="6400800" y="3962400"/>
            <a:ext cx="2438400" cy="2286000"/>
          </a:xfrm>
          <a:prstGeom prst="cloudCallout">
            <a:avLst>
              <a:gd name="adj1" fmla="val -103479"/>
              <a:gd name="adj2" fmla="val -15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replaced explicit switch with implicit dynamic dispatch</a:t>
            </a:r>
            <a:endParaRPr lang="en-US" dirty="0"/>
          </a:p>
        </p:txBody>
      </p:sp>
    </p:spTree>
    <p:extLst>
      <p:ext uri="{BB962C8B-B14F-4D97-AF65-F5344CB8AC3E}">
        <p14:creationId xmlns:p14="http://schemas.microsoft.com/office/powerpoint/2010/main" val="223502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fontScale="70000" lnSpcReduction="20000"/>
          </a:bodyPr>
          <a:lstStyle/>
          <a:p>
            <a:r>
              <a:rPr lang="en-US" dirty="0" smtClean="0"/>
              <a:t>First introduced in Pascal</a:t>
            </a:r>
          </a:p>
          <a:p>
            <a:r>
              <a:rPr lang="en-US" dirty="0" smtClean="0"/>
              <a:t>Values are contiguous subset of value of a discrete base type</a:t>
            </a:r>
          </a:p>
          <a:p>
            <a:endParaRPr lang="en-US" dirty="0"/>
          </a:p>
          <a:p>
            <a:r>
              <a:rPr lang="en-US" dirty="0" smtClean="0"/>
              <a:t>Pascal examples</a:t>
            </a:r>
          </a:p>
          <a:p>
            <a:pPr marL="109728" indent="0">
              <a:buNone/>
            </a:pPr>
            <a:endParaRPr lang="en-US" dirty="0"/>
          </a:p>
          <a:p>
            <a:pPr marL="603504" lvl="2" indent="0">
              <a:buNone/>
            </a:pPr>
            <a:r>
              <a:rPr lang="en-US" sz="1800" dirty="0" smtClean="0">
                <a:solidFill>
                  <a:schemeClr val="accent4">
                    <a:lumMod val="75000"/>
                  </a:schemeClr>
                </a:solidFill>
              </a:rPr>
              <a:t>type </a:t>
            </a:r>
            <a:r>
              <a:rPr lang="en-US" sz="1800" dirty="0" err="1" smtClean="0">
                <a:solidFill>
                  <a:schemeClr val="accent4">
                    <a:lumMod val="75000"/>
                  </a:schemeClr>
                </a:solidFill>
              </a:rPr>
              <a:t>test_score</a:t>
            </a:r>
            <a:r>
              <a:rPr lang="en-US" sz="1800" dirty="0" smtClean="0">
                <a:solidFill>
                  <a:schemeClr val="accent4">
                    <a:lumMod val="75000"/>
                  </a:schemeClr>
                </a:solidFill>
              </a:rPr>
              <a:t> = 0..100;</a:t>
            </a:r>
          </a:p>
          <a:p>
            <a:pPr marL="603504" lvl="2" indent="0">
              <a:buNone/>
            </a:pPr>
            <a:r>
              <a:rPr lang="en-US" sz="1800" dirty="0" smtClean="0">
                <a:solidFill>
                  <a:schemeClr val="accent4">
                    <a:lumMod val="75000"/>
                  </a:schemeClr>
                </a:solidFill>
              </a:rPr>
              <a:t>type weekday = (sun, mon, </a:t>
            </a:r>
            <a:r>
              <a:rPr lang="en-US" sz="1800" dirty="0" err="1" smtClean="0">
                <a:solidFill>
                  <a:schemeClr val="accent4">
                    <a:lumMod val="75000"/>
                  </a:schemeClr>
                </a:solidFill>
              </a:rPr>
              <a:t>tue</a:t>
            </a:r>
            <a:r>
              <a:rPr lang="en-US" sz="1800" dirty="0" smtClean="0">
                <a:solidFill>
                  <a:schemeClr val="accent4">
                    <a:lumMod val="75000"/>
                  </a:schemeClr>
                </a:solidFill>
              </a:rPr>
              <a:t>, wed, </a:t>
            </a:r>
            <a:r>
              <a:rPr lang="en-US" sz="1800" dirty="0" err="1" smtClean="0">
                <a:solidFill>
                  <a:schemeClr val="accent4">
                    <a:lumMod val="75000"/>
                  </a:schemeClr>
                </a:solidFill>
              </a:rPr>
              <a:t>thu</a:t>
            </a:r>
            <a:r>
              <a:rPr lang="en-US" sz="1800" dirty="0" smtClean="0">
                <a:solidFill>
                  <a:schemeClr val="accent4">
                    <a:lumMod val="75000"/>
                  </a:schemeClr>
                </a:solidFill>
              </a:rPr>
              <a:t>, </a:t>
            </a:r>
            <a:r>
              <a:rPr lang="en-US" sz="1800" dirty="0" err="1" smtClean="0">
                <a:solidFill>
                  <a:schemeClr val="accent4">
                    <a:lumMod val="75000"/>
                  </a:schemeClr>
                </a:solidFill>
              </a:rPr>
              <a:t>fri</a:t>
            </a:r>
            <a:r>
              <a:rPr lang="en-US" sz="1800" dirty="0" smtClean="0">
                <a:solidFill>
                  <a:schemeClr val="accent4">
                    <a:lumMod val="75000"/>
                  </a:schemeClr>
                </a:solidFill>
              </a:rPr>
              <a:t>, sat);</a:t>
            </a:r>
          </a:p>
          <a:p>
            <a:pPr marL="603504" lvl="2" indent="0">
              <a:buNone/>
            </a:pPr>
            <a:r>
              <a:rPr lang="en-US" sz="1800" dirty="0" smtClean="0">
                <a:solidFill>
                  <a:schemeClr val="accent4">
                    <a:lumMod val="75000"/>
                  </a:schemeClr>
                </a:solidFill>
              </a:rPr>
              <a:t>type workday = (mon..</a:t>
            </a:r>
            <a:r>
              <a:rPr lang="en-US" sz="1800" dirty="0" err="1" smtClean="0">
                <a:solidFill>
                  <a:schemeClr val="accent4">
                    <a:lumMod val="75000"/>
                  </a:schemeClr>
                </a:solidFill>
              </a:rPr>
              <a:t>fri</a:t>
            </a:r>
            <a:r>
              <a:rPr lang="en-US" sz="1800" dirty="0" smtClean="0">
                <a:solidFill>
                  <a:schemeClr val="accent4">
                    <a:lumMod val="75000"/>
                  </a:schemeClr>
                </a:solidFill>
              </a:rPr>
              <a:t>);</a:t>
            </a:r>
          </a:p>
          <a:p>
            <a:pPr marL="603504" lvl="2" indent="0">
              <a:buNone/>
            </a:pPr>
            <a:endParaRPr lang="en-US" sz="1800" dirty="0" smtClean="0">
              <a:solidFill>
                <a:schemeClr val="accent4">
                  <a:lumMod val="75000"/>
                </a:schemeClr>
              </a:solidFill>
            </a:endParaRPr>
          </a:p>
          <a:p>
            <a:pPr marL="395478" indent="-285750"/>
            <a:r>
              <a:rPr lang="en-US" sz="2800" dirty="0" smtClean="0"/>
              <a:t>Ada examples</a:t>
            </a:r>
          </a:p>
          <a:p>
            <a:pPr marL="109728" indent="0">
              <a:buNone/>
            </a:pPr>
            <a:endParaRPr lang="en-US" sz="2400" dirty="0"/>
          </a:p>
          <a:p>
            <a:pPr marL="365760" lvl="1" indent="0">
              <a:buNone/>
            </a:pPr>
            <a:r>
              <a:rPr lang="en-US" sz="2400" dirty="0">
                <a:solidFill>
                  <a:schemeClr val="accent4">
                    <a:lumMod val="75000"/>
                  </a:schemeClr>
                </a:solidFill>
              </a:rPr>
              <a:t> </a:t>
            </a:r>
            <a:r>
              <a:rPr lang="en-US" sz="2400" dirty="0" smtClean="0">
                <a:solidFill>
                  <a:schemeClr val="accent4">
                    <a:lumMod val="75000"/>
                  </a:schemeClr>
                </a:solidFill>
              </a:rPr>
              <a:t>  </a:t>
            </a:r>
            <a:r>
              <a:rPr lang="en-US" sz="1900" dirty="0" smtClean="0">
                <a:solidFill>
                  <a:schemeClr val="accent4">
                    <a:lumMod val="75000"/>
                  </a:schemeClr>
                </a:solidFill>
              </a:rPr>
              <a:t>type </a:t>
            </a:r>
            <a:r>
              <a:rPr lang="en-US" sz="1900" dirty="0" err="1" smtClean="0">
                <a:solidFill>
                  <a:schemeClr val="accent4">
                    <a:lumMod val="75000"/>
                  </a:schemeClr>
                </a:solidFill>
              </a:rPr>
              <a:t>test_score</a:t>
            </a:r>
            <a:r>
              <a:rPr lang="en-US" sz="1900" dirty="0" smtClean="0">
                <a:solidFill>
                  <a:schemeClr val="accent4">
                    <a:lumMod val="75000"/>
                  </a:schemeClr>
                </a:solidFill>
              </a:rPr>
              <a:t> is new integer range 0..100</a:t>
            </a:r>
          </a:p>
          <a:p>
            <a:pPr marL="889254" lvl="2" indent="-285750"/>
            <a:r>
              <a:rPr lang="en-US" sz="1900" dirty="0" smtClean="0"/>
              <a:t>derived type, incompatible with integers</a:t>
            </a:r>
          </a:p>
          <a:p>
            <a:pPr marL="889254" lvl="2" indent="-285750"/>
            <a:endParaRPr lang="en-US" sz="1900" dirty="0" smtClean="0"/>
          </a:p>
          <a:p>
            <a:pPr marL="603504" lvl="2" indent="0">
              <a:buNone/>
            </a:pPr>
            <a:r>
              <a:rPr lang="en-US" sz="1900" dirty="0" smtClean="0">
                <a:solidFill>
                  <a:schemeClr val="accent4">
                    <a:lumMod val="75000"/>
                  </a:schemeClr>
                </a:solidFill>
              </a:rPr>
              <a:t>type weekday {</a:t>
            </a:r>
            <a:r>
              <a:rPr lang="en-US" sz="1900" dirty="0">
                <a:solidFill>
                  <a:schemeClr val="accent4">
                    <a:lumMod val="75000"/>
                  </a:schemeClr>
                </a:solidFill>
              </a:rPr>
              <a:t>sun, mon, </a:t>
            </a:r>
            <a:r>
              <a:rPr lang="en-US" sz="1900" dirty="0" err="1">
                <a:solidFill>
                  <a:schemeClr val="accent4">
                    <a:lumMod val="75000"/>
                  </a:schemeClr>
                </a:solidFill>
              </a:rPr>
              <a:t>tue</a:t>
            </a:r>
            <a:r>
              <a:rPr lang="en-US" sz="1900" dirty="0">
                <a:solidFill>
                  <a:schemeClr val="accent4">
                    <a:lumMod val="75000"/>
                  </a:schemeClr>
                </a:solidFill>
              </a:rPr>
              <a:t>, wed, </a:t>
            </a:r>
            <a:r>
              <a:rPr lang="en-US" sz="1900" dirty="0" err="1">
                <a:solidFill>
                  <a:schemeClr val="accent4">
                    <a:lumMod val="75000"/>
                  </a:schemeClr>
                </a:solidFill>
              </a:rPr>
              <a:t>thu</a:t>
            </a:r>
            <a:r>
              <a:rPr lang="en-US" sz="1900" dirty="0">
                <a:solidFill>
                  <a:schemeClr val="accent4">
                    <a:lumMod val="75000"/>
                  </a:schemeClr>
                </a:solidFill>
              </a:rPr>
              <a:t>, </a:t>
            </a:r>
            <a:r>
              <a:rPr lang="en-US" sz="1900" dirty="0" err="1">
                <a:solidFill>
                  <a:schemeClr val="accent4">
                    <a:lumMod val="75000"/>
                  </a:schemeClr>
                </a:solidFill>
              </a:rPr>
              <a:t>fri</a:t>
            </a:r>
            <a:r>
              <a:rPr lang="en-US" sz="1900" dirty="0">
                <a:solidFill>
                  <a:schemeClr val="accent4">
                    <a:lumMod val="75000"/>
                  </a:schemeClr>
                </a:solidFill>
              </a:rPr>
              <a:t>, </a:t>
            </a:r>
            <a:r>
              <a:rPr lang="en-US" sz="1900" dirty="0" smtClean="0">
                <a:solidFill>
                  <a:schemeClr val="accent4">
                    <a:lumMod val="75000"/>
                  </a:schemeClr>
                </a:solidFill>
              </a:rPr>
              <a:t>sat};</a:t>
            </a:r>
          </a:p>
          <a:p>
            <a:pPr marL="603504" lvl="2" indent="0">
              <a:buNone/>
            </a:pPr>
            <a:r>
              <a:rPr lang="en-US" sz="1900" dirty="0" smtClean="0">
                <a:solidFill>
                  <a:schemeClr val="accent4">
                    <a:lumMod val="75000"/>
                  </a:schemeClr>
                </a:solidFill>
              </a:rPr>
              <a:t>subtype workday is weekday range mon..</a:t>
            </a:r>
            <a:r>
              <a:rPr lang="en-US" sz="1900" dirty="0" err="1" smtClean="0">
                <a:solidFill>
                  <a:schemeClr val="accent4">
                    <a:lumMod val="75000"/>
                  </a:schemeClr>
                </a:solidFill>
              </a:rPr>
              <a:t>fri</a:t>
            </a:r>
            <a:r>
              <a:rPr lang="en-US" sz="1900" dirty="0" smtClean="0">
                <a:solidFill>
                  <a:schemeClr val="accent4">
                    <a:lumMod val="75000"/>
                  </a:schemeClr>
                </a:solidFill>
              </a:rPr>
              <a:t>;</a:t>
            </a:r>
          </a:p>
          <a:p>
            <a:pPr marL="946404" lvl="2" indent="-342900"/>
            <a:r>
              <a:rPr lang="en-US" sz="1900" dirty="0" smtClean="0"/>
              <a:t>constrained subtype, workdays and weekdays can be intermixed</a:t>
            </a:r>
          </a:p>
          <a:p>
            <a:pPr marL="889254" lvl="2" indent="-285750"/>
            <a:endParaRPr lang="en-US" sz="2200" dirty="0" smtClean="0"/>
          </a:p>
          <a:p>
            <a:pPr marL="603504" lvl="2" indent="0">
              <a:buNone/>
            </a:pPr>
            <a:endParaRPr lang="en-US" sz="1800"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34</a:t>
            </a:fld>
            <a:endParaRPr lang="en-US"/>
          </a:p>
        </p:txBody>
      </p:sp>
      <p:sp>
        <p:nvSpPr>
          <p:cNvPr id="4" name="Title 3"/>
          <p:cNvSpPr>
            <a:spLocks noGrp="1"/>
          </p:cNvSpPr>
          <p:nvPr>
            <p:ph type="title"/>
          </p:nvPr>
        </p:nvSpPr>
        <p:spPr/>
        <p:txBody>
          <a:bodyPr/>
          <a:lstStyle/>
          <a:p>
            <a:r>
              <a:rPr lang="en-US" dirty="0" smtClean="0"/>
              <a:t>Subrange types</a:t>
            </a:r>
            <a:endParaRPr lang="en-US" dirty="0"/>
          </a:p>
        </p:txBody>
      </p:sp>
    </p:spTree>
    <p:extLst>
      <p:ext uri="{BB962C8B-B14F-4D97-AF65-F5344CB8AC3E}">
        <p14:creationId xmlns:p14="http://schemas.microsoft.com/office/powerpoint/2010/main" val="1195435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nonscalar</a:t>
            </a:r>
            <a:r>
              <a:rPr lang="en-US" dirty="0" smtClean="0"/>
              <a:t> types</a:t>
            </a:r>
          </a:p>
          <a:p>
            <a:r>
              <a:rPr lang="en-US" dirty="0" smtClean="0"/>
              <a:t>Created by applying type constructor to one or more simple types</a:t>
            </a:r>
          </a:p>
          <a:p>
            <a:r>
              <a:rPr lang="en-US" dirty="0" smtClean="0"/>
              <a:t>Examples</a:t>
            </a:r>
          </a:p>
          <a:p>
            <a:pPr lvl="1"/>
            <a:r>
              <a:rPr lang="en-US" dirty="0" smtClean="0"/>
              <a:t>options:  add “none of the above” value to base type</a:t>
            </a:r>
          </a:p>
          <a:p>
            <a:pPr lvl="1"/>
            <a:r>
              <a:rPr lang="en-US" dirty="0" smtClean="0"/>
              <a:t>records (</a:t>
            </a:r>
            <a:r>
              <a:rPr lang="en-US" dirty="0" err="1" smtClean="0"/>
              <a:t>structs</a:t>
            </a:r>
            <a:r>
              <a:rPr lang="en-US" dirty="0" smtClean="0"/>
              <a:t>)</a:t>
            </a:r>
          </a:p>
          <a:p>
            <a:pPr lvl="1"/>
            <a:r>
              <a:rPr lang="en-US" dirty="0" smtClean="0"/>
              <a:t>variant records (unions)</a:t>
            </a:r>
          </a:p>
          <a:p>
            <a:pPr lvl="1"/>
            <a:r>
              <a:rPr lang="en-US" dirty="0" smtClean="0"/>
              <a:t>arrays</a:t>
            </a:r>
          </a:p>
          <a:p>
            <a:pPr lvl="1"/>
            <a:r>
              <a:rPr lang="en-US" dirty="0" smtClean="0"/>
              <a:t>sets</a:t>
            </a:r>
          </a:p>
          <a:p>
            <a:pPr lvl="1"/>
            <a:r>
              <a:rPr lang="en-US" dirty="0" smtClean="0"/>
              <a:t>pointers</a:t>
            </a:r>
          </a:p>
          <a:p>
            <a:pPr lvl="1"/>
            <a:r>
              <a:rPr lang="en-US" dirty="0" smtClean="0"/>
              <a:t>lists</a:t>
            </a:r>
          </a:p>
          <a:p>
            <a:pPr lvl="1"/>
            <a:r>
              <a:rPr lang="en-US" dirty="0" smtClean="0"/>
              <a:t>files</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35</a:t>
            </a:fld>
            <a:endParaRPr lang="en-US"/>
          </a:p>
        </p:txBody>
      </p:sp>
      <p:sp>
        <p:nvSpPr>
          <p:cNvPr id="4" name="Title 3"/>
          <p:cNvSpPr>
            <a:spLocks noGrp="1"/>
          </p:cNvSpPr>
          <p:nvPr>
            <p:ph type="title"/>
          </p:nvPr>
        </p:nvSpPr>
        <p:spPr/>
        <p:txBody>
          <a:bodyPr/>
          <a:lstStyle/>
          <a:p>
            <a:r>
              <a:rPr lang="en-US" dirty="0" smtClean="0"/>
              <a:t>Composite types</a:t>
            </a:r>
            <a:endParaRPr lang="en-US" dirty="0"/>
          </a:p>
        </p:txBody>
      </p:sp>
    </p:spTree>
    <p:extLst>
      <p:ext uri="{BB962C8B-B14F-4D97-AF65-F5344CB8AC3E}">
        <p14:creationId xmlns:p14="http://schemas.microsoft.com/office/powerpoint/2010/main" val="38968617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smtClean="0"/>
              <a:t>Type checking</a:t>
            </a:r>
          </a:p>
        </p:txBody>
      </p:sp>
      <p:sp>
        <p:nvSpPr>
          <p:cNvPr id="2051" name="Rectangle 3"/>
          <p:cNvSpPr>
            <a:spLocks noGrp="1" noChangeArrowheads="1"/>
          </p:cNvSpPr>
          <p:nvPr>
            <p:ph idx="1"/>
          </p:nvPr>
        </p:nvSpPr>
        <p:spPr>
          <a:xfrm>
            <a:off x="457200" y="1600200"/>
            <a:ext cx="8229600" cy="4876800"/>
          </a:xfrm>
        </p:spPr>
        <p:txBody>
          <a:bodyPr/>
          <a:lstStyle/>
          <a:p>
            <a:pPr eaLnBrk="1" hangingPunct="1">
              <a:lnSpc>
                <a:spcPct val="90000"/>
              </a:lnSpc>
              <a:tabLst>
                <a:tab pos="7708900" algn="l"/>
              </a:tabLst>
            </a:pPr>
            <a:r>
              <a:rPr lang="en-US" smtClean="0"/>
              <a:t>Recall the def of a type system</a:t>
            </a:r>
          </a:p>
          <a:p>
            <a:pPr lvl="1" eaLnBrk="1" hangingPunct="1">
              <a:lnSpc>
                <a:spcPct val="90000"/>
              </a:lnSpc>
              <a:tabLst>
                <a:tab pos="7708900" algn="l"/>
              </a:tabLst>
            </a:pPr>
            <a:r>
              <a:rPr lang="en-US" smtClean="0"/>
              <a:t>1.  Mechanism for defining types and associating them with certain language constructs</a:t>
            </a:r>
          </a:p>
          <a:p>
            <a:pPr lvl="1" eaLnBrk="1" hangingPunct="1">
              <a:lnSpc>
                <a:spcPct val="90000"/>
              </a:lnSpc>
              <a:tabLst>
                <a:tab pos="7708900" algn="l"/>
              </a:tabLst>
            </a:pPr>
            <a:r>
              <a:rPr lang="en-US" smtClean="0"/>
              <a:t>2.  A set of rules for </a:t>
            </a:r>
          </a:p>
          <a:p>
            <a:pPr lvl="2" eaLnBrk="1" hangingPunct="1">
              <a:lnSpc>
                <a:spcPct val="90000"/>
              </a:lnSpc>
              <a:tabLst>
                <a:tab pos="7708900" algn="l"/>
              </a:tabLst>
            </a:pPr>
            <a:r>
              <a:rPr lang="en-US" smtClean="0"/>
              <a:t>type equivalence—when are the types of two values the same?</a:t>
            </a:r>
          </a:p>
          <a:p>
            <a:pPr lvl="2" eaLnBrk="1" hangingPunct="1">
              <a:lnSpc>
                <a:spcPct val="90000"/>
              </a:lnSpc>
              <a:tabLst>
                <a:tab pos="7708900" algn="l"/>
              </a:tabLst>
            </a:pPr>
            <a:r>
              <a:rPr lang="en-US" smtClean="0"/>
              <a:t>type compatibility—when can a value of a given type can be used in a given context?</a:t>
            </a:r>
          </a:p>
          <a:p>
            <a:pPr lvl="2" eaLnBrk="1" hangingPunct="1">
              <a:lnSpc>
                <a:spcPct val="90000"/>
              </a:lnSpc>
              <a:tabLst>
                <a:tab pos="7708900" algn="l"/>
              </a:tabLst>
            </a:pPr>
            <a:r>
              <a:rPr lang="en-US" smtClean="0"/>
              <a:t>type inference—how can we determine the type of an expression based on the types of its parts and the context</a:t>
            </a:r>
          </a:p>
        </p:txBody>
      </p:sp>
      <p:sp>
        <p:nvSpPr>
          <p:cNvPr id="4" name="Slide Number Placeholder 3"/>
          <p:cNvSpPr>
            <a:spLocks noGrp="1"/>
          </p:cNvSpPr>
          <p:nvPr>
            <p:ph type="sldNum" sz="quarter" idx="12"/>
          </p:nvPr>
        </p:nvSpPr>
        <p:spPr/>
        <p:txBody>
          <a:bodyPr/>
          <a:lstStyle/>
          <a:p>
            <a:pPr>
              <a:defRPr/>
            </a:pPr>
            <a:fld id="{93BC010A-8E08-4C4C-937F-1D3CC1B104B0}" type="slidenum">
              <a:rPr lang="en-US" smtClean="0"/>
              <a:pPr>
                <a:defRPr/>
              </a:pPr>
              <a:t>36</a:t>
            </a:fld>
            <a:endParaRPr lang="en-US"/>
          </a:p>
        </p:txBody>
      </p:sp>
    </p:spTree>
    <p:extLst>
      <p:ext uri="{BB962C8B-B14F-4D97-AF65-F5344CB8AC3E}">
        <p14:creationId xmlns:p14="http://schemas.microsoft.com/office/powerpoint/2010/main" val="3222659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600" smtClean="0"/>
              <a:t>Type Equivalence</a:t>
            </a:r>
          </a:p>
        </p:txBody>
      </p:sp>
      <p:sp>
        <p:nvSpPr>
          <p:cNvPr id="3075" name="Rectangle 3"/>
          <p:cNvSpPr>
            <a:spLocks noGrp="1" noChangeArrowheads="1"/>
          </p:cNvSpPr>
          <p:nvPr>
            <p:ph idx="1"/>
          </p:nvPr>
        </p:nvSpPr>
        <p:spPr/>
        <p:txBody>
          <a:bodyPr/>
          <a:lstStyle/>
          <a:p>
            <a:pPr eaLnBrk="1" hangingPunct="1"/>
            <a:r>
              <a:rPr lang="en-US" smtClean="0"/>
              <a:t>Structural equivalence</a:t>
            </a:r>
          </a:p>
          <a:p>
            <a:pPr eaLnBrk="1" hangingPunct="1"/>
            <a:r>
              <a:rPr lang="en-US" smtClean="0"/>
              <a:t>Name equivalence</a:t>
            </a:r>
          </a:p>
          <a:p>
            <a:pPr lvl="1" eaLnBrk="1" hangingPunct="1"/>
            <a:r>
              <a:rPr lang="en-US" smtClean="0"/>
              <a:t>with alias types</a:t>
            </a:r>
          </a:p>
          <a:p>
            <a:pPr lvl="2" eaLnBrk="1" hangingPunct="1"/>
            <a:r>
              <a:rPr lang="en-US" smtClean="0"/>
              <a:t>strict</a:t>
            </a:r>
          </a:p>
          <a:p>
            <a:pPr lvl="2" eaLnBrk="1" hangingPunct="1"/>
            <a:r>
              <a:rPr lang="en-US" smtClean="0"/>
              <a:t>loose</a:t>
            </a:r>
          </a:p>
        </p:txBody>
      </p:sp>
      <p:sp>
        <p:nvSpPr>
          <p:cNvPr id="4" name="Slide Number Placeholder 3"/>
          <p:cNvSpPr>
            <a:spLocks noGrp="1"/>
          </p:cNvSpPr>
          <p:nvPr>
            <p:ph type="sldNum" sz="quarter" idx="12"/>
          </p:nvPr>
        </p:nvSpPr>
        <p:spPr/>
        <p:txBody>
          <a:bodyPr/>
          <a:lstStyle/>
          <a:p>
            <a:pPr>
              <a:defRPr/>
            </a:pPr>
            <a:fld id="{352E5CD5-0DE4-4168-9AF0-16332C758698}" type="slidenum">
              <a:rPr lang="en-US" smtClean="0"/>
              <a:pPr>
                <a:defRPr/>
              </a:pPr>
              <a:t>37</a:t>
            </a:fld>
            <a:endParaRPr lang="en-US"/>
          </a:p>
        </p:txBody>
      </p:sp>
    </p:spTree>
    <p:extLst>
      <p:ext uri="{BB962C8B-B14F-4D97-AF65-F5344CB8AC3E}">
        <p14:creationId xmlns:p14="http://schemas.microsoft.com/office/powerpoint/2010/main" val="2932342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457200" y="609600"/>
            <a:ext cx="8229600" cy="5867400"/>
          </a:xfrm>
        </p:spPr>
        <p:txBody>
          <a:bodyPr/>
          <a:lstStyle/>
          <a:p>
            <a:pPr eaLnBrk="1" hangingPunct="1"/>
            <a:r>
              <a:rPr lang="en-US" sz="2800" smtClean="0">
                <a:solidFill>
                  <a:schemeClr val="accent2"/>
                </a:solidFill>
              </a:rPr>
              <a:t>Structural equivalence:</a:t>
            </a:r>
            <a:r>
              <a:rPr lang="en-US" sz="2800" smtClean="0"/>
              <a:t> </a:t>
            </a:r>
          </a:p>
          <a:p>
            <a:pPr lvl="1" eaLnBrk="1" hangingPunct="1"/>
            <a:r>
              <a:rPr lang="en-US" sz="2400" smtClean="0"/>
              <a:t>two types are equivalent if they consist of the same components put together in the same way.   </a:t>
            </a:r>
          </a:p>
          <a:p>
            <a:pPr lvl="1" eaLnBrk="1" hangingPunct="1">
              <a:buFontTx/>
              <a:buNone/>
            </a:pPr>
            <a:endParaRPr lang="en-US" sz="2400" smtClean="0"/>
          </a:p>
          <a:p>
            <a:pPr lvl="1" eaLnBrk="1" hangingPunct="1"/>
            <a:r>
              <a:rPr lang="en-US" sz="2400" smtClean="0"/>
              <a:t>Example</a:t>
            </a:r>
          </a:p>
          <a:p>
            <a:pPr lvl="1" eaLnBrk="1" hangingPunct="1"/>
            <a:endParaRPr lang="en-US" sz="2400" smtClean="0"/>
          </a:p>
          <a:p>
            <a:pPr lvl="2" eaLnBrk="1" hangingPunct="1">
              <a:buFontTx/>
              <a:buNone/>
            </a:pPr>
            <a:r>
              <a:rPr lang="en-US" sz="1800" smtClean="0"/>
              <a:t> </a:t>
            </a:r>
            <a:r>
              <a:rPr lang="en-US" smtClean="0"/>
              <a:t>TYPE t1 = RECORD x,y: INTEGER END</a:t>
            </a:r>
          </a:p>
          <a:p>
            <a:pPr lvl="2" eaLnBrk="1" hangingPunct="1">
              <a:buFontTx/>
              <a:buNone/>
            </a:pPr>
            <a:r>
              <a:rPr lang="en-US" smtClean="0"/>
              <a:t>TYPE t2 = RECORD x,y: INTEGER END</a:t>
            </a:r>
          </a:p>
          <a:p>
            <a:pPr lvl="2" eaLnBrk="1" hangingPunct="1">
              <a:buFontTx/>
              <a:buNone/>
            </a:pPr>
            <a:r>
              <a:rPr lang="en-US" smtClean="0"/>
              <a:t> TYPE t3 = RECORD p,q: INTEGER END</a:t>
            </a:r>
          </a:p>
          <a:p>
            <a:pPr lvl="2" eaLnBrk="1" hangingPunct="1">
              <a:buFontTx/>
              <a:buNone/>
            </a:pPr>
            <a:r>
              <a:rPr lang="en-US" smtClean="0"/>
              <a:t> </a:t>
            </a:r>
          </a:p>
          <a:p>
            <a:pPr lvl="2" eaLnBrk="1" hangingPunct="1"/>
            <a:r>
              <a:rPr lang="en-US" smtClean="0"/>
              <a:t>All are equivalent under structural equivalence</a:t>
            </a:r>
          </a:p>
        </p:txBody>
      </p:sp>
      <p:sp>
        <p:nvSpPr>
          <p:cNvPr id="3" name="Slide Number Placeholder 2"/>
          <p:cNvSpPr>
            <a:spLocks noGrp="1"/>
          </p:cNvSpPr>
          <p:nvPr>
            <p:ph type="sldNum" sz="quarter" idx="12"/>
          </p:nvPr>
        </p:nvSpPr>
        <p:spPr/>
        <p:txBody>
          <a:bodyPr/>
          <a:lstStyle/>
          <a:p>
            <a:pPr>
              <a:defRPr/>
            </a:pPr>
            <a:fld id="{E470FB00-9669-4532-9F46-9F0A2F7CD057}" type="slidenum">
              <a:rPr lang="en-US" smtClean="0"/>
              <a:pPr>
                <a:defRPr/>
              </a:pPr>
              <a:t>38</a:t>
            </a:fld>
            <a:endParaRPr lang="en-US"/>
          </a:p>
        </p:txBody>
      </p:sp>
    </p:spTree>
    <p:extLst>
      <p:ext uri="{BB962C8B-B14F-4D97-AF65-F5344CB8AC3E}">
        <p14:creationId xmlns:p14="http://schemas.microsoft.com/office/powerpoint/2010/main" val="3704474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685800"/>
            <a:ext cx="8229600" cy="5867400"/>
          </a:xfrm>
        </p:spPr>
        <p:txBody>
          <a:bodyPr/>
          <a:lstStyle/>
          <a:p>
            <a:pPr eaLnBrk="1" hangingPunct="1">
              <a:lnSpc>
                <a:spcPct val="90000"/>
              </a:lnSpc>
              <a:tabLst>
                <a:tab pos="6464300" algn="l"/>
              </a:tabLst>
            </a:pPr>
            <a:r>
              <a:rPr lang="en-US" smtClean="0">
                <a:solidFill>
                  <a:schemeClr val="accent2"/>
                </a:solidFill>
              </a:rPr>
              <a:t>Name equivalence</a:t>
            </a:r>
            <a:r>
              <a:rPr lang="en-US" smtClean="0"/>
              <a:t>  </a:t>
            </a:r>
          </a:p>
          <a:p>
            <a:pPr lvl="1" eaLnBrk="1" hangingPunct="1">
              <a:lnSpc>
                <a:spcPct val="90000"/>
              </a:lnSpc>
              <a:tabLst>
                <a:tab pos="6464300" algn="l"/>
              </a:tabLst>
            </a:pPr>
            <a:r>
              <a:rPr lang="en-US" smtClean="0">
                <a:solidFill>
                  <a:schemeClr val="hlink"/>
                </a:solidFill>
              </a:rPr>
              <a:t>Based on lexical occurrence.</a:t>
            </a:r>
            <a:r>
              <a:rPr lang="en-US" smtClean="0"/>
              <a:t>  </a:t>
            </a:r>
          </a:p>
          <a:p>
            <a:pPr lvl="1" eaLnBrk="1" hangingPunct="1">
              <a:lnSpc>
                <a:spcPct val="90000"/>
              </a:lnSpc>
              <a:tabLst>
                <a:tab pos="6464300" algn="l"/>
              </a:tabLst>
            </a:pPr>
            <a:r>
              <a:rPr lang="en-US" smtClean="0"/>
              <a:t>Each definition introduces a new type. </a:t>
            </a:r>
            <a:endParaRPr lang="en-US" sz="3200" smtClean="0"/>
          </a:p>
          <a:p>
            <a:pPr lvl="1" eaLnBrk="1" hangingPunct="1">
              <a:lnSpc>
                <a:spcPct val="90000"/>
              </a:lnSpc>
              <a:tabLst>
                <a:tab pos="6464300" algn="l"/>
              </a:tabLst>
            </a:pPr>
            <a:r>
              <a:rPr lang="en-US" sz="2400" smtClean="0"/>
              <a:t>The same example</a:t>
            </a:r>
          </a:p>
          <a:p>
            <a:pPr lvl="1" eaLnBrk="1" hangingPunct="1">
              <a:lnSpc>
                <a:spcPct val="90000"/>
              </a:lnSpc>
              <a:tabLst>
                <a:tab pos="6464300" algn="l"/>
              </a:tabLst>
            </a:pPr>
            <a:endParaRPr lang="en-US" sz="2400" smtClean="0"/>
          </a:p>
          <a:p>
            <a:pPr lvl="2" eaLnBrk="1" hangingPunct="1">
              <a:lnSpc>
                <a:spcPct val="90000"/>
              </a:lnSpc>
              <a:buFontTx/>
              <a:buNone/>
              <a:tabLst>
                <a:tab pos="6464300" algn="l"/>
              </a:tabLst>
            </a:pPr>
            <a:r>
              <a:rPr lang="en-US" sz="1800" smtClean="0"/>
              <a:t> </a:t>
            </a:r>
            <a:r>
              <a:rPr lang="en-US" smtClean="0"/>
              <a:t>TYPE t1 = RECORD x,y: INTEGER END</a:t>
            </a:r>
          </a:p>
          <a:p>
            <a:pPr lvl="2" eaLnBrk="1" hangingPunct="1">
              <a:lnSpc>
                <a:spcPct val="90000"/>
              </a:lnSpc>
              <a:buFontTx/>
              <a:buNone/>
              <a:tabLst>
                <a:tab pos="6464300" algn="l"/>
              </a:tabLst>
            </a:pPr>
            <a:r>
              <a:rPr lang="en-US" smtClean="0"/>
              <a:t> TYPE t2 = RECORD x,y: INTEGER END</a:t>
            </a:r>
          </a:p>
          <a:p>
            <a:pPr lvl="2" eaLnBrk="1" hangingPunct="1">
              <a:lnSpc>
                <a:spcPct val="90000"/>
              </a:lnSpc>
              <a:buFontTx/>
              <a:buNone/>
              <a:tabLst>
                <a:tab pos="6464300" algn="l"/>
              </a:tabLst>
            </a:pPr>
            <a:r>
              <a:rPr lang="en-US" smtClean="0"/>
              <a:t> TYPE t3 = RECORD p,q: INTEGER END</a:t>
            </a:r>
          </a:p>
          <a:p>
            <a:pPr lvl="2" eaLnBrk="1" hangingPunct="1">
              <a:lnSpc>
                <a:spcPct val="90000"/>
              </a:lnSpc>
              <a:buFontTx/>
              <a:buNone/>
              <a:tabLst>
                <a:tab pos="6464300" algn="l"/>
              </a:tabLst>
            </a:pPr>
            <a:endParaRPr lang="en-US" smtClean="0"/>
          </a:p>
          <a:p>
            <a:pPr lvl="2" eaLnBrk="1" hangingPunct="1">
              <a:lnSpc>
                <a:spcPct val="90000"/>
              </a:lnSpc>
              <a:tabLst>
                <a:tab pos="6464300" algn="l"/>
              </a:tabLst>
            </a:pPr>
            <a:r>
              <a:rPr lang="en-US" smtClean="0"/>
              <a:t>these types are </a:t>
            </a:r>
            <a:r>
              <a:rPr lang="en-US" smtClean="0">
                <a:solidFill>
                  <a:schemeClr val="accent2"/>
                </a:solidFill>
              </a:rPr>
              <a:t>not</a:t>
            </a:r>
            <a:r>
              <a:rPr lang="en-US" smtClean="0"/>
              <a:t> equivalent under name equivalence</a:t>
            </a:r>
          </a:p>
          <a:p>
            <a:pPr lvl="2" eaLnBrk="1" hangingPunct="1">
              <a:lnSpc>
                <a:spcPct val="90000"/>
              </a:lnSpc>
              <a:tabLst>
                <a:tab pos="6464300" algn="l"/>
              </a:tabLst>
            </a:pPr>
            <a:endParaRPr lang="en-US" smtClean="0"/>
          </a:p>
          <a:p>
            <a:pPr eaLnBrk="1" hangingPunct="1">
              <a:lnSpc>
                <a:spcPct val="90000"/>
              </a:lnSpc>
              <a:tabLst>
                <a:tab pos="6464300" algn="l"/>
              </a:tabLst>
            </a:pPr>
            <a:r>
              <a:rPr lang="en-US" sz="2400" smtClean="0"/>
              <a:t>Most modern imperative languages use name equivalence</a:t>
            </a:r>
          </a:p>
        </p:txBody>
      </p:sp>
      <p:sp>
        <p:nvSpPr>
          <p:cNvPr id="3" name="Slide Number Placeholder 2"/>
          <p:cNvSpPr>
            <a:spLocks noGrp="1"/>
          </p:cNvSpPr>
          <p:nvPr>
            <p:ph type="sldNum" sz="quarter" idx="12"/>
          </p:nvPr>
        </p:nvSpPr>
        <p:spPr/>
        <p:txBody>
          <a:bodyPr/>
          <a:lstStyle/>
          <a:p>
            <a:pPr>
              <a:defRPr/>
            </a:pPr>
            <a:fld id="{29AC23F2-F914-4797-BCBA-AAF9E167FC16}" type="slidenum">
              <a:rPr lang="en-US" smtClean="0"/>
              <a:pPr>
                <a:defRPr/>
              </a:pPr>
              <a:t>39</a:t>
            </a:fld>
            <a:endParaRPr lang="en-US"/>
          </a:p>
        </p:txBody>
      </p:sp>
    </p:spTree>
    <p:extLst>
      <p:ext uri="{BB962C8B-B14F-4D97-AF65-F5344CB8AC3E}">
        <p14:creationId xmlns:p14="http://schemas.microsoft.com/office/powerpoint/2010/main" val="600643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57200" y="1143000"/>
            <a:ext cx="8229600" cy="5715000"/>
          </a:xfrm>
        </p:spPr>
        <p:txBody>
          <a:bodyPr/>
          <a:lstStyle/>
          <a:p>
            <a:pPr eaLnBrk="1" hangingPunct="1">
              <a:lnSpc>
                <a:spcPct val="90000"/>
              </a:lnSpc>
              <a:tabLst>
                <a:tab pos="7835900" algn="l"/>
              </a:tabLst>
            </a:pPr>
            <a:r>
              <a:rPr lang="en-US" smtClean="0"/>
              <a:t>mechanism to define types</a:t>
            </a:r>
          </a:p>
          <a:p>
            <a:pPr eaLnBrk="1" hangingPunct="1">
              <a:lnSpc>
                <a:spcPct val="90000"/>
              </a:lnSpc>
              <a:tabLst>
                <a:tab pos="7835900" algn="l"/>
              </a:tabLst>
            </a:pPr>
            <a:r>
              <a:rPr lang="en-US" smtClean="0"/>
              <a:t>a way to associate types with objects in language</a:t>
            </a:r>
          </a:p>
          <a:p>
            <a:pPr eaLnBrk="1" hangingPunct="1">
              <a:lnSpc>
                <a:spcPct val="90000"/>
              </a:lnSpc>
              <a:tabLst>
                <a:tab pos="7835900" algn="l"/>
              </a:tabLst>
            </a:pPr>
            <a:r>
              <a:rPr lang="en-US" smtClean="0"/>
              <a:t>a set of rules for </a:t>
            </a:r>
          </a:p>
          <a:p>
            <a:pPr lvl="1" eaLnBrk="1" hangingPunct="1">
              <a:lnSpc>
                <a:spcPct val="90000"/>
              </a:lnSpc>
              <a:tabLst>
                <a:tab pos="7835900" algn="l"/>
              </a:tabLst>
            </a:pPr>
            <a:r>
              <a:rPr lang="en-US" smtClean="0">
                <a:solidFill>
                  <a:schemeClr val="hlink"/>
                </a:solidFill>
              </a:rPr>
              <a:t>type equivalence</a:t>
            </a:r>
            <a:r>
              <a:rPr lang="en-US" smtClean="0"/>
              <a:t>  </a:t>
            </a:r>
          </a:p>
          <a:p>
            <a:pPr lvl="2" eaLnBrk="1" hangingPunct="1">
              <a:lnSpc>
                <a:spcPct val="90000"/>
              </a:lnSpc>
              <a:tabLst>
                <a:tab pos="7835900" algn="l"/>
              </a:tabLst>
            </a:pPr>
            <a:r>
              <a:rPr lang="en-US" smtClean="0"/>
              <a:t>when are type of two values considered to be the same?  (name vs. structure)</a:t>
            </a:r>
          </a:p>
          <a:p>
            <a:pPr lvl="1" eaLnBrk="1" hangingPunct="1">
              <a:lnSpc>
                <a:spcPct val="90000"/>
              </a:lnSpc>
              <a:tabLst>
                <a:tab pos="7835900" algn="l"/>
              </a:tabLst>
            </a:pPr>
            <a:r>
              <a:rPr lang="en-US" smtClean="0">
                <a:solidFill>
                  <a:schemeClr val="hlink"/>
                </a:solidFill>
              </a:rPr>
              <a:t>type compatibility</a:t>
            </a:r>
          </a:p>
          <a:p>
            <a:pPr lvl="2" eaLnBrk="1" hangingPunct="1">
              <a:lnSpc>
                <a:spcPct val="90000"/>
              </a:lnSpc>
              <a:tabLst>
                <a:tab pos="7835900" algn="l"/>
              </a:tabLst>
            </a:pPr>
            <a:r>
              <a:rPr lang="en-US" smtClean="0"/>
              <a:t>when can a value of a given type be used in a particular context?</a:t>
            </a:r>
          </a:p>
          <a:p>
            <a:pPr lvl="1" eaLnBrk="1" hangingPunct="1">
              <a:lnSpc>
                <a:spcPct val="90000"/>
              </a:lnSpc>
              <a:tabLst>
                <a:tab pos="7835900" algn="l"/>
              </a:tabLst>
            </a:pPr>
            <a:r>
              <a:rPr lang="en-US" smtClean="0">
                <a:solidFill>
                  <a:schemeClr val="hlink"/>
                </a:solidFill>
              </a:rPr>
              <a:t>type inference</a:t>
            </a:r>
          </a:p>
          <a:p>
            <a:pPr lvl="2" eaLnBrk="1" hangingPunct="1">
              <a:lnSpc>
                <a:spcPct val="90000"/>
              </a:lnSpc>
              <a:tabLst>
                <a:tab pos="7835900" algn="l"/>
              </a:tabLst>
            </a:pPr>
            <a:r>
              <a:rPr lang="en-US" smtClean="0"/>
              <a:t>How is the type of an expression determined?</a:t>
            </a:r>
          </a:p>
        </p:txBody>
      </p:sp>
      <p:sp>
        <p:nvSpPr>
          <p:cNvPr id="3074" name="Rectangle 2"/>
          <p:cNvSpPr>
            <a:spLocks noGrp="1" noChangeArrowheads="1"/>
          </p:cNvSpPr>
          <p:nvPr>
            <p:ph type="title"/>
          </p:nvPr>
        </p:nvSpPr>
        <p:spPr>
          <a:xfrm>
            <a:off x="457200" y="274638"/>
            <a:ext cx="8229600" cy="868362"/>
          </a:xfrm>
        </p:spPr>
        <p:txBody>
          <a:bodyPr/>
          <a:lstStyle/>
          <a:p>
            <a:pPr eaLnBrk="1" hangingPunct="1"/>
            <a:r>
              <a:rPr lang="en-US" smtClean="0"/>
              <a:t>Type system</a:t>
            </a:r>
            <a:endParaRPr lang="en-US" sz="4000" smtClean="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457200" y="533400"/>
            <a:ext cx="8229600" cy="5592763"/>
          </a:xfrm>
        </p:spPr>
        <p:txBody>
          <a:bodyPr/>
          <a:lstStyle/>
          <a:p>
            <a:pPr eaLnBrk="1" hangingPunct="1"/>
            <a:r>
              <a:rPr lang="en-US" smtClean="0"/>
              <a:t>Alias types</a:t>
            </a:r>
          </a:p>
          <a:p>
            <a:pPr eaLnBrk="1" hangingPunct="1">
              <a:buFontTx/>
              <a:buNone/>
            </a:pPr>
            <a:endParaRPr lang="en-US" smtClean="0">
              <a:solidFill>
                <a:schemeClr val="accent2"/>
              </a:solidFill>
            </a:endParaRPr>
          </a:p>
          <a:p>
            <a:pPr eaLnBrk="1" hangingPunct="1">
              <a:buFontTx/>
              <a:buNone/>
            </a:pPr>
            <a:r>
              <a:rPr lang="en-US" smtClean="0">
                <a:solidFill>
                  <a:schemeClr val="hlink"/>
                </a:solidFill>
              </a:rPr>
              <a:t>		TYPE new_type = old_type;</a:t>
            </a:r>
          </a:p>
          <a:p>
            <a:pPr eaLnBrk="1" hangingPunct="1">
              <a:buFontTx/>
              <a:buNone/>
            </a:pPr>
            <a:endParaRPr lang="en-US" smtClean="0">
              <a:solidFill>
                <a:schemeClr val="hlink"/>
              </a:solidFill>
            </a:endParaRPr>
          </a:p>
          <a:p>
            <a:pPr lvl="1" eaLnBrk="1" hangingPunct="1"/>
            <a:r>
              <a:rPr lang="en-US" smtClean="0">
                <a:solidFill>
                  <a:schemeClr val="accent2"/>
                </a:solidFill>
              </a:rPr>
              <a:t>Loose name equivalence</a:t>
            </a:r>
            <a:r>
              <a:rPr lang="en-US" smtClean="0"/>
              <a:t>:  </a:t>
            </a:r>
          </a:p>
          <a:p>
            <a:pPr lvl="2" eaLnBrk="1" hangingPunct="1"/>
            <a:r>
              <a:rPr lang="en-US" smtClean="0"/>
              <a:t>aliases are equivalent in an otherwise name equivalent language</a:t>
            </a:r>
          </a:p>
          <a:p>
            <a:pPr lvl="1" eaLnBrk="1" hangingPunct="1"/>
            <a:endParaRPr lang="en-US" smtClean="0"/>
          </a:p>
          <a:p>
            <a:pPr lvl="1" eaLnBrk="1" hangingPunct="1"/>
            <a:r>
              <a:rPr lang="en-US" smtClean="0">
                <a:solidFill>
                  <a:schemeClr val="accent2"/>
                </a:solidFill>
              </a:rPr>
              <a:t>Strict name equivalence</a:t>
            </a:r>
            <a:r>
              <a:rPr lang="en-US" smtClean="0"/>
              <a:t>: </a:t>
            </a:r>
          </a:p>
          <a:p>
            <a:pPr lvl="2" eaLnBrk="1" hangingPunct="1"/>
            <a:r>
              <a:rPr lang="en-US" smtClean="0"/>
              <a:t>aliased types are not equivalent</a:t>
            </a:r>
          </a:p>
          <a:p>
            <a:pPr eaLnBrk="1" hangingPunct="1">
              <a:buFontTx/>
              <a:buNone/>
            </a:pPr>
            <a:endParaRPr lang="en-US" smtClean="0"/>
          </a:p>
        </p:txBody>
      </p:sp>
      <p:sp>
        <p:nvSpPr>
          <p:cNvPr id="3" name="Slide Number Placeholder 2"/>
          <p:cNvSpPr>
            <a:spLocks noGrp="1"/>
          </p:cNvSpPr>
          <p:nvPr>
            <p:ph type="sldNum" sz="quarter" idx="12"/>
          </p:nvPr>
        </p:nvSpPr>
        <p:spPr/>
        <p:txBody>
          <a:bodyPr/>
          <a:lstStyle/>
          <a:p>
            <a:pPr>
              <a:defRPr/>
            </a:pPr>
            <a:fld id="{029C178C-6818-4D32-979B-C41D05F39677}" type="slidenum">
              <a:rPr lang="en-US" smtClean="0"/>
              <a:pPr>
                <a:defRPr/>
              </a:pPr>
              <a:t>40</a:t>
            </a:fld>
            <a:endParaRPr lang="en-US"/>
          </a:p>
        </p:txBody>
      </p:sp>
    </p:spTree>
    <p:extLst>
      <p:ext uri="{BB962C8B-B14F-4D97-AF65-F5344CB8AC3E}">
        <p14:creationId xmlns:p14="http://schemas.microsoft.com/office/powerpoint/2010/main" val="4079051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457200" y="609600"/>
            <a:ext cx="8229600" cy="5943600"/>
          </a:xfrm>
        </p:spPr>
        <p:txBody>
          <a:bodyPr/>
          <a:lstStyle/>
          <a:p>
            <a:pPr lvl="1" eaLnBrk="1" hangingPunct="1">
              <a:lnSpc>
                <a:spcPct val="80000"/>
              </a:lnSpc>
              <a:buFontTx/>
              <a:buNone/>
              <a:tabLst>
                <a:tab pos="5029200" algn="l"/>
              </a:tabLst>
            </a:pPr>
            <a:r>
              <a:rPr lang="en-US" sz="2400" smtClean="0"/>
              <a:t>MODULE pair;</a:t>
            </a:r>
          </a:p>
          <a:p>
            <a:pPr lvl="1" eaLnBrk="1" hangingPunct="1">
              <a:lnSpc>
                <a:spcPct val="80000"/>
              </a:lnSpc>
              <a:buFontTx/>
              <a:buNone/>
              <a:tabLst>
                <a:tab pos="5029200" algn="l"/>
              </a:tabLst>
            </a:pPr>
            <a:r>
              <a:rPr lang="en-US" sz="2400" smtClean="0"/>
              <a:t>IMPORT elemType;</a:t>
            </a:r>
          </a:p>
          <a:p>
            <a:pPr lvl="1" eaLnBrk="1" hangingPunct="1">
              <a:lnSpc>
                <a:spcPct val="80000"/>
              </a:lnSpc>
              <a:buFontTx/>
              <a:buNone/>
              <a:tabLst>
                <a:tab pos="5029200" algn="l"/>
              </a:tabLst>
            </a:pPr>
            <a:r>
              <a:rPr lang="en-US" sz="2400" smtClean="0"/>
              <a:t>EXPORT first, second; </a:t>
            </a:r>
          </a:p>
          <a:p>
            <a:pPr lvl="1" eaLnBrk="1" hangingPunct="1">
              <a:lnSpc>
                <a:spcPct val="80000"/>
              </a:lnSpc>
              <a:buFontTx/>
              <a:buNone/>
              <a:tabLst>
                <a:tab pos="5029200" algn="l"/>
              </a:tabLst>
            </a:pPr>
            <a:r>
              <a:rPr lang="en-US" sz="2400" smtClean="0"/>
              <a:t>...</a:t>
            </a:r>
          </a:p>
          <a:p>
            <a:pPr lvl="1" eaLnBrk="1" hangingPunct="1">
              <a:lnSpc>
                <a:spcPct val="80000"/>
              </a:lnSpc>
              <a:buFontTx/>
              <a:buNone/>
              <a:tabLst>
                <a:tab pos="5029200" algn="l"/>
              </a:tabLst>
            </a:pPr>
            <a:r>
              <a:rPr lang="en-US" sz="2400" smtClean="0"/>
              <a:t>PROCEDURE first(Pair p):elemType;  //returns first item in pair</a:t>
            </a:r>
          </a:p>
          <a:p>
            <a:pPr lvl="1" eaLnBrk="1" hangingPunct="1">
              <a:lnSpc>
                <a:spcPct val="80000"/>
              </a:lnSpc>
              <a:buFontTx/>
              <a:buNone/>
              <a:tabLst>
                <a:tab pos="5029200" algn="l"/>
              </a:tabLst>
            </a:pPr>
            <a:r>
              <a:rPr lang="en-US" sz="2400" smtClean="0"/>
              <a:t>....</a:t>
            </a:r>
          </a:p>
          <a:p>
            <a:pPr lvl="1" eaLnBrk="1" hangingPunct="1">
              <a:lnSpc>
                <a:spcPct val="80000"/>
              </a:lnSpc>
              <a:buFontTx/>
              <a:buNone/>
              <a:tabLst>
                <a:tab pos="5029200" algn="l"/>
              </a:tabLst>
            </a:pPr>
            <a:r>
              <a:rPr lang="en-US" sz="2400" smtClean="0"/>
              <a:t>PROCEDURE second(Pair p):elemType  //returns second item in  pair</a:t>
            </a:r>
          </a:p>
          <a:p>
            <a:pPr eaLnBrk="1" hangingPunct="1">
              <a:lnSpc>
                <a:spcPct val="80000"/>
              </a:lnSpc>
              <a:buFontTx/>
              <a:buNone/>
              <a:tabLst>
                <a:tab pos="5029200" algn="l"/>
              </a:tabLst>
            </a:pPr>
            <a:endParaRPr lang="en-US" sz="2800" smtClean="0"/>
          </a:p>
          <a:p>
            <a:pPr eaLnBrk="1" hangingPunct="1">
              <a:lnSpc>
                <a:spcPct val="80000"/>
              </a:lnSpc>
              <a:tabLst>
                <a:tab pos="5029200" algn="l"/>
              </a:tabLst>
            </a:pPr>
            <a:r>
              <a:rPr lang="en-US" sz="2800" smtClean="0"/>
              <a:t>To use</a:t>
            </a:r>
          </a:p>
          <a:p>
            <a:pPr lvl="1" eaLnBrk="1" hangingPunct="1">
              <a:lnSpc>
                <a:spcPct val="80000"/>
              </a:lnSpc>
              <a:tabLst>
                <a:tab pos="5029200" algn="l"/>
              </a:tabLst>
            </a:pPr>
            <a:r>
              <a:rPr lang="en-US" sz="2400" smtClean="0"/>
              <a:t>precede with a type definition to define elemType.  </a:t>
            </a:r>
          </a:p>
          <a:p>
            <a:pPr lvl="1" eaLnBrk="1" hangingPunct="1">
              <a:lnSpc>
                <a:spcPct val="80000"/>
              </a:lnSpc>
              <a:tabLst>
                <a:tab pos="5029200" algn="l"/>
              </a:tabLst>
            </a:pPr>
            <a:r>
              <a:rPr lang="en-US" sz="2400" smtClean="0"/>
              <a:t>for example  TYPE elemType = INTEGER;</a:t>
            </a:r>
          </a:p>
          <a:p>
            <a:pPr lvl="1" eaLnBrk="1" hangingPunct="1">
              <a:lnSpc>
                <a:spcPct val="80000"/>
              </a:lnSpc>
              <a:tabLst>
                <a:tab pos="5029200" algn="l"/>
              </a:tabLst>
            </a:pPr>
            <a:r>
              <a:rPr lang="en-US" sz="2400" smtClean="0"/>
              <a:t> INTEGER is then considered to be the same type as elemType provided the language has loose name equivalence</a:t>
            </a:r>
            <a:endParaRPr lang="en-US" sz="2400" smtClean="0">
              <a:solidFill>
                <a:srgbClr val="0066FF"/>
              </a:solidFill>
            </a:endParaRPr>
          </a:p>
        </p:txBody>
      </p:sp>
      <p:sp>
        <p:nvSpPr>
          <p:cNvPr id="3" name="Slide Number Placeholder 2"/>
          <p:cNvSpPr>
            <a:spLocks noGrp="1"/>
          </p:cNvSpPr>
          <p:nvPr>
            <p:ph type="sldNum" sz="quarter" idx="12"/>
          </p:nvPr>
        </p:nvSpPr>
        <p:spPr/>
        <p:txBody>
          <a:bodyPr/>
          <a:lstStyle/>
          <a:p>
            <a:pPr>
              <a:defRPr/>
            </a:pPr>
            <a:fld id="{8C840E47-7733-4911-96C3-9F1AAC490D23}" type="slidenum">
              <a:rPr lang="en-US" smtClean="0"/>
              <a:pPr>
                <a:defRPr/>
              </a:pPr>
              <a:t>41</a:t>
            </a:fld>
            <a:endParaRPr lang="en-US"/>
          </a:p>
        </p:txBody>
      </p:sp>
    </p:spTree>
    <p:extLst>
      <p:ext uri="{BB962C8B-B14F-4D97-AF65-F5344CB8AC3E}">
        <p14:creationId xmlns:p14="http://schemas.microsoft.com/office/powerpoint/2010/main" val="88517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457200" y="762000"/>
            <a:ext cx="8229600" cy="5364163"/>
          </a:xfrm>
        </p:spPr>
        <p:txBody>
          <a:bodyPr/>
          <a:lstStyle/>
          <a:p>
            <a:pPr lvl="1" eaLnBrk="1" hangingPunct="1">
              <a:lnSpc>
                <a:spcPct val="80000"/>
              </a:lnSpc>
              <a:buFontTx/>
              <a:buNone/>
              <a:tabLst>
                <a:tab pos="4171950" algn="l"/>
                <a:tab pos="6180138" algn="l"/>
              </a:tabLst>
            </a:pPr>
            <a:r>
              <a:rPr lang="en-US" sz="2400" smtClean="0"/>
              <a:t>TYPE person = STRING;</a:t>
            </a:r>
          </a:p>
          <a:p>
            <a:pPr lvl="1" eaLnBrk="1" hangingPunct="1">
              <a:lnSpc>
                <a:spcPct val="80000"/>
              </a:lnSpc>
              <a:buFontTx/>
              <a:buNone/>
              <a:tabLst>
                <a:tab pos="4171950" algn="l"/>
                <a:tab pos="6180138" algn="l"/>
              </a:tabLst>
            </a:pPr>
            <a:r>
              <a:rPr lang="en-US" sz="2400" smtClean="0"/>
              <a:t>TYPE automobile = STRING;</a:t>
            </a:r>
          </a:p>
          <a:p>
            <a:pPr eaLnBrk="1" hangingPunct="1">
              <a:lnSpc>
                <a:spcPct val="80000"/>
              </a:lnSpc>
              <a:buFontTx/>
              <a:buNone/>
              <a:tabLst>
                <a:tab pos="4171950" algn="l"/>
                <a:tab pos="6180138" algn="l"/>
              </a:tabLst>
            </a:pPr>
            <a:endParaRPr lang="en-US" sz="2800" smtClean="0"/>
          </a:p>
          <a:p>
            <a:pPr eaLnBrk="1" hangingPunct="1">
              <a:lnSpc>
                <a:spcPct val="80000"/>
              </a:lnSpc>
              <a:tabLst>
                <a:tab pos="4171950" algn="l"/>
                <a:tab pos="6180138" algn="l"/>
              </a:tabLst>
            </a:pPr>
            <a:r>
              <a:rPr lang="en-US" sz="2800" smtClean="0"/>
              <a:t>person and automobile should probably not be considered equivalent—strict name equivalence would be more appropriate.</a:t>
            </a:r>
          </a:p>
          <a:p>
            <a:pPr eaLnBrk="1" hangingPunct="1">
              <a:lnSpc>
                <a:spcPct val="80000"/>
              </a:lnSpc>
              <a:buFontTx/>
              <a:buNone/>
              <a:tabLst>
                <a:tab pos="4171950" algn="l"/>
                <a:tab pos="6180138" algn="l"/>
              </a:tabLst>
            </a:pPr>
            <a:endParaRPr lang="en-US" sz="2800" smtClean="0"/>
          </a:p>
          <a:p>
            <a:pPr eaLnBrk="1" hangingPunct="1">
              <a:lnSpc>
                <a:spcPct val="80000"/>
              </a:lnSpc>
              <a:tabLst>
                <a:tab pos="4171950" algn="l"/>
                <a:tab pos="6180138" algn="l"/>
              </a:tabLst>
            </a:pPr>
            <a:r>
              <a:rPr lang="en-US" sz="2800" smtClean="0"/>
              <a:t>Ada allows the programmer to specify which</a:t>
            </a:r>
          </a:p>
          <a:p>
            <a:pPr lvl="1" eaLnBrk="1" hangingPunct="1">
              <a:lnSpc>
                <a:spcPct val="80000"/>
              </a:lnSpc>
              <a:tabLst>
                <a:tab pos="4171950" algn="l"/>
                <a:tab pos="6180138" algn="l"/>
              </a:tabLst>
            </a:pPr>
            <a:r>
              <a:rPr lang="en-US" sz="2400" smtClean="0"/>
              <a:t>subtype elemType is integer;  //loose name equiv</a:t>
            </a:r>
          </a:p>
          <a:p>
            <a:pPr lvl="1" eaLnBrk="1" hangingPunct="1">
              <a:lnSpc>
                <a:spcPct val="80000"/>
              </a:lnSpc>
              <a:tabLst>
                <a:tab pos="4171950" algn="l"/>
                <a:tab pos="6180138" algn="l"/>
              </a:tabLst>
            </a:pPr>
            <a:r>
              <a:rPr lang="en-US" sz="2400" smtClean="0"/>
              <a:t>type person is new string;     //strict name equiv</a:t>
            </a:r>
          </a:p>
          <a:p>
            <a:pPr lvl="1" eaLnBrk="1" hangingPunct="1">
              <a:lnSpc>
                <a:spcPct val="80000"/>
              </a:lnSpc>
              <a:tabLst>
                <a:tab pos="4171950" algn="l"/>
                <a:tab pos="6180138" algn="l"/>
              </a:tabLst>
            </a:pPr>
            <a:endParaRPr lang="en-US" sz="2400" smtClean="0"/>
          </a:p>
          <a:p>
            <a:pPr eaLnBrk="1" hangingPunct="1">
              <a:lnSpc>
                <a:spcPct val="80000"/>
              </a:lnSpc>
              <a:tabLst>
                <a:tab pos="4171950" algn="l"/>
                <a:tab pos="6180138" algn="l"/>
              </a:tabLst>
            </a:pPr>
            <a:r>
              <a:rPr lang="en-US" sz="2800" smtClean="0"/>
              <a:t>type automobile is new string; //gives desired behavior</a:t>
            </a:r>
          </a:p>
        </p:txBody>
      </p:sp>
      <p:sp>
        <p:nvSpPr>
          <p:cNvPr id="3" name="Slide Number Placeholder 2"/>
          <p:cNvSpPr>
            <a:spLocks noGrp="1"/>
          </p:cNvSpPr>
          <p:nvPr>
            <p:ph type="sldNum" sz="quarter" idx="12"/>
          </p:nvPr>
        </p:nvSpPr>
        <p:spPr/>
        <p:txBody>
          <a:bodyPr/>
          <a:lstStyle/>
          <a:p>
            <a:pPr>
              <a:defRPr/>
            </a:pPr>
            <a:fld id="{25607D9A-0F22-492B-BC1A-D2DE6AB3C384}" type="slidenum">
              <a:rPr lang="en-US" smtClean="0"/>
              <a:pPr>
                <a:defRPr/>
              </a:pPr>
              <a:t>42</a:t>
            </a:fld>
            <a:endParaRPr lang="en-US"/>
          </a:p>
        </p:txBody>
      </p:sp>
    </p:spTree>
    <p:extLst>
      <p:ext uri="{BB962C8B-B14F-4D97-AF65-F5344CB8AC3E}">
        <p14:creationId xmlns:p14="http://schemas.microsoft.com/office/powerpoint/2010/main" val="2096735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92162"/>
          </a:xfrm>
        </p:spPr>
        <p:txBody>
          <a:bodyPr/>
          <a:lstStyle/>
          <a:p>
            <a:pPr eaLnBrk="1" hangingPunct="1"/>
            <a:r>
              <a:rPr lang="en-US" sz="3600" smtClean="0"/>
              <a:t>Type conversions (casts)</a:t>
            </a:r>
            <a:endParaRPr lang="en-US" sz="4000" smtClean="0"/>
          </a:p>
        </p:txBody>
      </p:sp>
      <p:sp>
        <p:nvSpPr>
          <p:cNvPr id="9219" name="Rectangle 3"/>
          <p:cNvSpPr>
            <a:spLocks noGrp="1" noChangeArrowheads="1"/>
          </p:cNvSpPr>
          <p:nvPr>
            <p:ph idx="1"/>
          </p:nvPr>
        </p:nvSpPr>
        <p:spPr>
          <a:xfrm>
            <a:off x="457200" y="1219200"/>
            <a:ext cx="8229600" cy="4906963"/>
          </a:xfrm>
        </p:spPr>
        <p:txBody>
          <a:bodyPr/>
          <a:lstStyle/>
          <a:p>
            <a:pPr eaLnBrk="1" hangingPunct="1">
              <a:lnSpc>
                <a:spcPct val="90000"/>
              </a:lnSpc>
            </a:pPr>
            <a:r>
              <a:rPr lang="en-US" smtClean="0"/>
              <a:t>Allow programmer to use object of one type in a context where another type is expected.  </a:t>
            </a:r>
          </a:p>
          <a:p>
            <a:pPr eaLnBrk="1" hangingPunct="1">
              <a:lnSpc>
                <a:spcPct val="90000"/>
              </a:lnSpc>
            </a:pPr>
            <a:r>
              <a:rPr lang="en-US" smtClean="0"/>
              <a:t>3 cases:</a:t>
            </a:r>
          </a:p>
          <a:p>
            <a:pPr lvl="1" eaLnBrk="1" hangingPunct="1">
              <a:lnSpc>
                <a:spcPct val="90000"/>
              </a:lnSpc>
            </a:pPr>
            <a:r>
              <a:rPr lang="en-US" smtClean="0"/>
              <a:t>types are structurally equivalent but language is name equivalent.</a:t>
            </a:r>
          </a:p>
          <a:p>
            <a:pPr lvl="1" eaLnBrk="1" hangingPunct="1">
              <a:lnSpc>
                <a:spcPct val="90000"/>
              </a:lnSpc>
            </a:pPr>
            <a:r>
              <a:rPr lang="en-US" smtClean="0"/>
              <a:t>types have different sets of values, but intersection is represented in the same way.  </a:t>
            </a:r>
          </a:p>
          <a:p>
            <a:pPr lvl="1" eaLnBrk="1" hangingPunct="1">
              <a:lnSpc>
                <a:spcPct val="90000"/>
              </a:lnSpc>
            </a:pPr>
            <a:r>
              <a:rPr lang="en-US" smtClean="0"/>
              <a:t>types have different low-level representations, but there is some sensible correspondence between them.  </a:t>
            </a:r>
          </a:p>
          <a:p>
            <a:pPr lvl="2" eaLnBrk="1" hangingPunct="1">
              <a:lnSpc>
                <a:spcPct val="90000"/>
              </a:lnSpc>
            </a:pPr>
            <a:endParaRPr lang="en-US" smtClean="0"/>
          </a:p>
        </p:txBody>
      </p:sp>
      <p:sp>
        <p:nvSpPr>
          <p:cNvPr id="4" name="Slide Number Placeholder 3"/>
          <p:cNvSpPr>
            <a:spLocks noGrp="1"/>
          </p:cNvSpPr>
          <p:nvPr>
            <p:ph type="sldNum" sz="quarter" idx="12"/>
          </p:nvPr>
        </p:nvSpPr>
        <p:spPr/>
        <p:txBody>
          <a:bodyPr/>
          <a:lstStyle/>
          <a:p>
            <a:pPr>
              <a:defRPr/>
            </a:pPr>
            <a:fld id="{1EC60687-4B37-4ECC-9ACC-5BCB0EA36CB1}" type="slidenum">
              <a:rPr lang="en-US" smtClean="0"/>
              <a:pPr>
                <a:defRPr/>
              </a:pPr>
              <a:t>43</a:t>
            </a:fld>
            <a:endParaRPr lang="en-US"/>
          </a:p>
        </p:txBody>
      </p:sp>
    </p:spTree>
    <p:extLst>
      <p:ext uri="{BB962C8B-B14F-4D97-AF65-F5344CB8AC3E}">
        <p14:creationId xmlns:p14="http://schemas.microsoft.com/office/powerpoint/2010/main" val="3743835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57200" y="533400"/>
            <a:ext cx="8229600" cy="5592763"/>
          </a:xfrm>
        </p:spPr>
        <p:txBody>
          <a:bodyPr/>
          <a:lstStyle/>
          <a:p>
            <a:pPr eaLnBrk="1" hangingPunct="1">
              <a:lnSpc>
                <a:spcPct val="90000"/>
              </a:lnSpc>
            </a:pPr>
            <a:r>
              <a:rPr lang="en-US" smtClean="0"/>
              <a:t>types are structurally equivalent but language is name equivalent.</a:t>
            </a:r>
          </a:p>
          <a:p>
            <a:pPr lvl="1" eaLnBrk="1" hangingPunct="1">
              <a:lnSpc>
                <a:spcPct val="90000"/>
              </a:lnSpc>
            </a:pPr>
            <a:r>
              <a:rPr lang="en-US" smtClean="0"/>
              <a:t>Conversion is conceptual since types have same low-level representation and set of values.</a:t>
            </a:r>
          </a:p>
          <a:p>
            <a:pPr lvl="1" eaLnBrk="1" hangingPunct="1">
              <a:lnSpc>
                <a:spcPct val="90000"/>
              </a:lnSpc>
            </a:pPr>
            <a:endParaRPr lang="en-US" sz="3200" smtClean="0"/>
          </a:p>
          <a:p>
            <a:pPr lvl="1" eaLnBrk="1" hangingPunct="1">
              <a:lnSpc>
                <a:spcPct val="90000"/>
              </a:lnSpc>
              <a:buFontTx/>
              <a:buNone/>
            </a:pPr>
            <a:r>
              <a:rPr lang="en-US" smtClean="0"/>
              <a:t>TYPE t2 = RECORD x,y: INTEGER END</a:t>
            </a:r>
          </a:p>
          <a:p>
            <a:pPr lvl="1" eaLnBrk="1" hangingPunct="1">
              <a:lnSpc>
                <a:spcPct val="90000"/>
              </a:lnSpc>
              <a:buFontTx/>
              <a:buNone/>
            </a:pPr>
            <a:r>
              <a:rPr lang="en-US" smtClean="0"/>
              <a:t>TYPE t3 = RECORD p,q: INTEGER END</a:t>
            </a:r>
          </a:p>
          <a:p>
            <a:pPr lvl="1" eaLnBrk="1" hangingPunct="1">
              <a:lnSpc>
                <a:spcPct val="90000"/>
              </a:lnSpc>
              <a:buFontTx/>
              <a:buNone/>
            </a:pPr>
            <a:endParaRPr lang="en-US" sz="2400" smtClean="0"/>
          </a:p>
          <a:p>
            <a:pPr lvl="1" eaLnBrk="1" hangingPunct="1">
              <a:lnSpc>
                <a:spcPct val="90000"/>
              </a:lnSpc>
              <a:buFontTx/>
              <a:buNone/>
            </a:pPr>
            <a:r>
              <a:rPr lang="en-US" smtClean="0"/>
              <a:t>t3 x;</a:t>
            </a:r>
          </a:p>
          <a:p>
            <a:pPr lvl="1" eaLnBrk="1" hangingPunct="1">
              <a:lnSpc>
                <a:spcPct val="90000"/>
              </a:lnSpc>
              <a:buFontTx/>
              <a:buNone/>
            </a:pPr>
            <a:r>
              <a:rPr lang="en-US" smtClean="0"/>
              <a:t>…</a:t>
            </a:r>
          </a:p>
          <a:p>
            <a:pPr lvl="1" eaLnBrk="1" hangingPunct="1">
              <a:lnSpc>
                <a:spcPct val="90000"/>
              </a:lnSpc>
              <a:buFontTx/>
              <a:buNone/>
            </a:pPr>
            <a:r>
              <a:rPr lang="en-US" smtClean="0"/>
              <a:t>t2 y := (t2)x;</a:t>
            </a:r>
          </a:p>
          <a:p>
            <a:pPr lvl="1" eaLnBrk="1" hangingPunct="1">
              <a:lnSpc>
                <a:spcPct val="90000"/>
              </a:lnSpc>
            </a:pPr>
            <a:endParaRPr lang="en-US" smtClean="0"/>
          </a:p>
        </p:txBody>
      </p:sp>
      <p:sp>
        <p:nvSpPr>
          <p:cNvPr id="10243" name="AutoShape 4"/>
          <p:cNvSpPr>
            <a:spLocks noChangeArrowheads="1"/>
          </p:cNvSpPr>
          <p:nvPr/>
        </p:nvSpPr>
        <p:spPr bwMode="auto">
          <a:xfrm>
            <a:off x="6248400" y="5105400"/>
            <a:ext cx="2514600" cy="1447800"/>
          </a:xfrm>
          <a:prstGeom prst="wedgeRoundRectCallout">
            <a:avLst>
              <a:gd name="adj1" fmla="val -182065"/>
              <a:gd name="adj2" fmla="val -88117"/>
              <a:gd name="adj3" fmla="val 16667"/>
            </a:avLst>
          </a:prstGeom>
          <a:solidFill>
            <a:schemeClr val="accent1"/>
          </a:solidFill>
          <a:ln w="9525">
            <a:solidFill>
              <a:schemeClr val="tx1"/>
            </a:solidFill>
            <a:miter lim="800000"/>
            <a:headEnd/>
            <a:tailEnd/>
          </a:ln>
        </p:spPr>
        <p:txBody>
          <a:bodyPr/>
          <a:lstStyle/>
          <a:p>
            <a:pPr algn="ctr"/>
            <a:r>
              <a:rPr lang="en-US" sz="2000"/>
              <a:t>The cast just tells the compiler to allow this assignment</a:t>
            </a:r>
            <a:r>
              <a:rPr lang="en-US"/>
              <a:t>.  </a:t>
            </a:r>
          </a:p>
        </p:txBody>
      </p:sp>
      <p:sp>
        <p:nvSpPr>
          <p:cNvPr id="4" name="Slide Number Placeholder 3"/>
          <p:cNvSpPr>
            <a:spLocks noGrp="1"/>
          </p:cNvSpPr>
          <p:nvPr>
            <p:ph type="sldNum" sz="quarter" idx="12"/>
          </p:nvPr>
        </p:nvSpPr>
        <p:spPr/>
        <p:txBody>
          <a:bodyPr/>
          <a:lstStyle/>
          <a:p>
            <a:pPr>
              <a:defRPr/>
            </a:pPr>
            <a:fld id="{8C3A3D6E-D25B-46B6-ADC7-6DD0B6D09DBC}" type="slidenum">
              <a:rPr lang="en-US" smtClean="0"/>
              <a:pPr>
                <a:defRPr/>
              </a:pPr>
              <a:t>44</a:t>
            </a:fld>
            <a:endParaRPr lang="en-US"/>
          </a:p>
        </p:txBody>
      </p:sp>
    </p:spTree>
    <p:extLst>
      <p:ext uri="{BB962C8B-B14F-4D97-AF65-F5344CB8AC3E}">
        <p14:creationId xmlns:p14="http://schemas.microsoft.com/office/powerpoint/2010/main" val="3972762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685800"/>
            <a:ext cx="8229600" cy="5867400"/>
          </a:xfrm>
        </p:spPr>
        <p:txBody>
          <a:bodyPr/>
          <a:lstStyle/>
          <a:p>
            <a:pPr eaLnBrk="1" hangingPunct="1"/>
            <a:r>
              <a:rPr lang="en-US" smtClean="0"/>
              <a:t> types have different sets of values, but intersection is represented in the same way.  </a:t>
            </a:r>
          </a:p>
          <a:p>
            <a:pPr lvl="1" eaLnBrk="1" hangingPunct="1"/>
            <a:r>
              <a:rPr lang="en-US" smtClean="0"/>
              <a:t>Example:  Subrange types</a:t>
            </a:r>
          </a:p>
          <a:p>
            <a:pPr lvl="1" eaLnBrk="1" hangingPunct="1"/>
            <a:r>
              <a:rPr lang="en-US" smtClean="0"/>
              <a:t>Need runtime code to ensure value is valid for the expected type.</a:t>
            </a:r>
          </a:p>
          <a:p>
            <a:pPr lvl="1" eaLnBrk="1" hangingPunct="1"/>
            <a:endParaRPr lang="en-US" smtClean="0"/>
          </a:p>
          <a:p>
            <a:pPr eaLnBrk="1" hangingPunct="1"/>
            <a:r>
              <a:rPr lang="en-US" smtClean="0"/>
              <a:t>TYPE digit =</a:t>
            </a:r>
            <a:r>
              <a:rPr lang="en-US" smtClean="0">
                <a:solidFill>
                  <a:schemeClr val="hlink"/>
                </a:solidFill>
              </a:rPr>
              <a:t> </a:t>
            </a:r>
            <a:r>
              <a:rPr lang="en-US" smtClean="0"/>
              <a:t>[0..9]</a:t>
            </a:r>
          </a:p>
          <a:p>
            <a:pPr eaLnBrk="1" hangingPunct="1"/>
            <a:r>
              <a:rPr lang="en-US" smtClean="0"/>
              <a:t>INTEGER x := ….;</a:t>
            </a:r>
          </a:p>
          <a:p>
            <a:pPr eaLnBrk="1" hangingPunct="1"/>
            <a:r>
              <a:rPr lang="en-US" smtClean="0"/>
              <a:t>digit d := (digit)x;</a:t>
            </a:r>
          </a:p>
        </p:txBody>
      </p:sp>
      <p:sp>
        <p:nvSpPr>
          <p:cNvPr id="11267" name="AutoShape 4"/>
          <p:cNvSpPr>
            <a:spLocks noChangeArrowheads="1"/>
          </p:cNvSpPr>
          <p:nvPr/>
        </p:nvSpPr>
        <p:spPr bwMode="auto">
          <a:xfrm>
            <a:off x="5181600" y="5105400"/>
            <a:ext cx="3581400" cy="1371600"/>
          </a:xfrm>
          <a:prstGeom prst="wedgeRoundRectCallout">
            <a:avLst>
              <a:gd name="adj1" fmla="val -95041"/>
              <a:gd name="adj2" fmla="val -93934"/>
              <a:gd name="adj3" fmla="val 16667"/>
            </a:avLst>
          </a:prstGeom>
          <a:solidFill>
            <a:schemeClr val="accent1"/>
          </a:solidFill>
          <a:ln w="9525">
            <a:solidFill>
              <a:schemeClr val="tx1"/>
            </a:solidFill>
            <a:miter lim="800000"/>
            <a:headEnd/>
            <a:tailEnd/>
          </a:ln>
        </p:spPr>
        <p:txBody>
          <a:bodyPr/>
          <a:lstStyle/>
          <a:p>
            <a:pPr algn="ctr">
              <a:tabLst>
                <a:tab pos="808038" algn="l"/>
              </a:tabLst>
            </a:pPr>
            <a:r>
              <a:rPr lang="en-US" sz="2800"/>
              <a:t>Cast requires runtime check.</a:t>
            </a:r>
          </a:p>
        </p:txBody>
      </p:sp>
      <p:sp>
        <p:nvSpPr>
          <p:cNvPr id="4" name="Slide Number Placeholder 3"/>
          <p:cNvSpPr>
            <a:spLocks noGrp="1"/>
          </p:cNvSpPr>
          <p:nvPr>
            <p:ph type="sldNum" sz="quarter" idx="12"/>
          </p:nvPr>
        </p:nvSpPr>
        <p:spPr/>
        <p:txBody>
          <a:bodyPr/>
          <a:lstStyle/>
          <a:p>
            <a:pPr>
              <a:defRPr/>
            </a:pPr>
            <a:fld id="{F041D799-B42C-4F47-AA4B-A7BB53BA8169}" type="slidenum">
              <a:rPr lang="en-US" smtClean="0"/>
              <a:pPr>
                <a:defRPr/>
              </a:pPr>
              <a:t>45</a:t>
            </a:fld>
            <a:endParaRPr lang="en-US"/>
          </a:p>
        </p:txBody>
      </p:sp>
    </p:spTree>
    <p:extLst>
      <p:ext uri="{BB962C8B-B14F-4D97-AF65-F5344CB8AC3E}">
        <p14:creationId xmlns:p14="http://schemas.microsoft.com/office/powerpoint/2010/main" val="2202398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685800"/>
            <a:ext cx="8229600" cy="5440363"/>
          </a:xfrm>
        </p:spPr>
        <p:txBody>
          <a:bodyPr/>
          <a:lstStyle/>
          <a:p>
            <a:pPr eaLnBrk="1" hangingPunct="1"/>
            <a:r>
              <a:rPr lang="en-US" smtClean="0"/>
              <a:t>Types have different low-level representations, but there is some sensible correspondence between them.  </a:t>
            </a:r>
          </a:p>
          <a:p>
            <a:pPr lvl="1" eaLnBrk="1" hangingPunct="1"/>
            <a:r>
              <a:rPr lang="en-US" smtClean="0"/>
              <a:t> Examples: </a:t>
            </a:r>
          </a:p>
          <a:p>
            <a:pPr lvl="2" eaLnBrk="1" hangingPunct="1"/>
            <a:r>
              <a:rPr lang="en-US" smtClean="0"/>
              <a:t>convert integer to float, </a:t>
            </a:r>
          </a:p>
          <a:p>
            <a:pPr lvl="2" eaLnBrk="1" hangingPunct="1"/>
            <a:r>
              <a:rPr lang="en-US" smtClean="0"/>
              <a:t>truncate float to integer</a:t>
            </a:r>
          </a:p>
          <a:p>
            <a:pPr lvl="2" eaLnBrk="1" hangingPunct="1"/>
            <a:r>
              <a:rPr lang="en-US" smtClean="0"/>
              <a:t>etc.</a:t>
            </a:r>
            <a:br>
              <a:rPr lang="en-US" smtClean="0"/>
            </a:br>
            <a:endParaRPr lang="en-US" smtClean="0"/>
          </a:p>
          <a:p>
            <a:pPr eaLnBrk="1" hangingPunct="1"/>
            <a:endParaRPr lang="en-US" smtClean="0"/>
          </a:p>
        </p:txBody>
      </p:sp>
      <p:sp>
        <p:nvSpPr>
          <p:cNvPr id="3" name="Slide Number Placeholder 2"/>
          <p:cNvSpPr>
            <a:spLocks noGrp="1"/>
          </p:cNvSpPr>
          <p:nvPr>
            <p:ph type="sldNum" sz="quarter" idx="12"/>
          </p:nvPr>
        </p:nvSpPr>
        <p:spPr/>
        <p:txBody>
          <a:bodyPr/>
          <a:lstStyle/>
          <a:p>
            <a:pPr>
              <a:defRPr/>
            </a:pPr>
            <a:fld id="{2779B88B-0670-4791-91D9-C7CEDEFBDE81}" type="slidenum">
              <a:rPr lang="en-US" smtClean="0"/>
              <a:pPr>
                <a:defRPr/>
              </a:pPr>
              <a:t>46</a:t>
            </a:fld>
            <a:endParaRPr lang="en-US"/>
          </a:p>
        </p:txBody>
      </p:sp>
    </p:spTree>
    <p:extLst>
      <p:ext uri="{BB962C8B-B14F-4D97-AF65-F5344CB8AC3E}">
        <p14:creationId xmlns:p14="http://schemas.microsoft.com/office/powerpoint/2010/main" val="4083401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57200" y="762000"/>
            <a:ext cx="8229600" cy="5638800"/>
          </a:xfrm>
        </p:spPr>
        <p:txBody>
          <a:bodyPr/>
          <a:lstStyle/>
          <a:p>
            <a:pPr eaLnBrk="1" hangingPunct="1">
              <a:lnSpc>
                <a:spcPct val="90000"/>
              </a:lnSpc>
              <a:buFontTx/>
              <a:buNone/>
            </a:pPr>
            <a:r>
              <a:rPr lang="en-US" smtClean="0"/>
              <a:t>Example in C</a:t>
            </a:r>
          </a:p>
          <a:p>
            <a:pPr eaLnBrk="1" hangingPunct="1">
              <a:lnSpc>
                <a:spcPct val="90000"/>
              </a:lnSpc>
              <a:buFontTx/>
              <a:buNone/>
            </a:pPr>
            <a:endParaRPr lang="en-US" smtClean="0"/>
          </a:p>
          <a:p>
            <a:pPr eaLnBrk="1" hangingPunct="1">
              <a:lnSpc>
                <a:spcPct val="90000"/>
              </a:lnSpc>
              <a:buFontTx/>
              <a:buNone/>
            </a:pPr>
            <a:r>
              <a:rPr lang="en-US" smtClean="0"/>
              <a:t>	int n; </a:t>
            </a:r>
            <a:br>
              <a:rPr lang="en-US" smtClean="0"/>
            </a:br>
            <a:r>
              <a:rPr lang="en-US" smtClean="0"/>
              <a:t>float r;</a:t>
            </a:r>
            <a:br>
              <a:rPr lang="en-US" smtClean="0"/>
            </a:br>
            <a:r>
              <a:rPr lang="en-US" smtClean="0"/>
              <a:t>r = (float) n;   </a:t>
            </a:r>
          </a:p>
          <a:p>
            <a:pPr eaLnBrk="1" hangingPunct="1">
              <a:lnSpc>
                <a:spcPct val="90000"/>
              </a:lnSpc>
              <a:buFontTx/>
              <a:buNone/>
            </a:pPr>
            <a:r>
              <a:rPr lang="en-US" i="1" smtClean="0">
                <a:solidFill>
                  <a:srgbClr val="0066FF"/>
                </a:solidFill>
              </a:rPr>
              <a:t>/*generates code for runtime conversion */</a:t>
            </a:r>
            <a:br>
              <a:rPr lang="en-US" i="1" smtClean="0">
                <a:solidFill>
                  <a:srgbClr val="0066FF"/>
                </a:solidFill>
              </a:rPr>
            </a:br>
            <a:r>
              <a:rPr lang="en-US" smtClean="0"/>
              <a:t>n = (int) r;   </a:t>
            </a:r>
          </a:p>
          <a:p>
            <a:pPr eaLnBrk="1" hangingPunct="1">
              <a:lnSpc>
                <a:spcPct val="90000"/>
              </a:lnSpc>
              <a:buFontTx/>
              <a:buNone/>
            </a:pPr>
            <a:r>
              <a:rPr lang="en-US" i="1" smtClean="0">
                <a:solidFill>
                  <a:srgbClr val="0066FF"/>
                </a:solidFill>
              </a:rPr>
              <a:t>/*generates code for runtime conversion (no overflow,checks—c doesn’t do overflow checks) */</a:t>
            </a:r>
            <a:br>
              <a:rPr lang="en-US" i="1" smtClean="0">
                <a:solidFill>
                  <a:srgbClr val="0066FF"/>
                </a:solidFill>
              </a:rPr>
            </a:br>
            <a:endParaRPr lang="en-US" i="1" smtClean="0">
              <a:solidFill>
                <a:srgbClr val="0066FF"/>
              </a:solidFill>
            </a:endParaRPr>
          </a:p>
        </p:txBody>
      </p:sp>
      <p:sp>
        <p:nvSpPr>
          <p:cNvPr id="3" name="Slide Number Placeholder 2"/>
          <p:cNvSpPr>
            <a:spLocks noGrp="1"/>
          </p:cNvSpPr>
          <p:nvPr>
            <p:ph type="sldNum" sz="quarter" idx="12"/>
          </p:nvPr>
        </p:nvSpPr>
        <p:spPr/>
        <p:txBody>
          <a:bodyPr/>
          <a:lstStyle/>
          <a:p>
            <a:pPr>
              <a:defRPr/>
            </a:pPr>
            <a:fld id="{2ACE6600-9FA3-4D64-99F3-6FA8F5186313}" type="slidenum">
              <a:rPr lang="en-US" smtClean="0"/>
              <a:pPr>
                <a:defRPr/>
              </a:pPr>
              <a:t>47</a:t>
            </a:fld>
            <a:endParaRPr lang="en-US"/>
          </a:p>
        </p:txBody>
      </p:sp>
    </p:spTree>
    <p:extLst>
      <p:ext uri="{BB962C8B-B14F-4D97-AF65-F5344CB8AC3E}">
        <p14:creationId xmlns:p14="http://schemas.microsoft.com/office/powerpoint/2010/main" val="5160597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0"/>
            <a:ext cx="8229600" cy="1143000"/>
          </a:xfrm>
        </p:spPr>
        <p:txBody>
          <a:bodyPr/>
          <a:lstStyle/>
          <a:p>
            <a:pPr eaLnBrk="1" hangingPunct="1"/>
            <a:r>
              <a:rPr lang="en-US" smtClean="0"/>
              <a:t>Non-converting type cast</a:t>
            </a:r>
            <a:endParaRPr lang="en-US" sz="4000" smtClean="0"/>
          </a:p>
        </p:txBody>
      </p:sp>
      <p:sp>
        <p:nvSpPr>
          <p:cNvPr id="14339" name="Rectangle 3"/>
          <p:cNvSpPr>
            <a:spLocks noGrp="1" noChangeArrowheads="1"/>
          </p:cNvSpPr>
          <p:nvPr>
            <p:ph idx="1"/>
          </p:nvPr>
        </p:nvSpPr>
        <p:spPr>
          <a:xfrm>
            <a:off x="457200" y="1600200"/>
            <a:ext cx="8229600" cy="4953000"/>
          </a:xfrm>
        </p:spPr>
        <p:txBody>
          <a:bodyPr/>
          <a:lstStyle/>
          <a:p>
            <a:pPr eaLnBrk="1" hangingPunct="1"/>
            <a:r>
              <a:rPr lang="en-US" smtClean="0"/>
              <a:t>Does not alter underlying bits, merely reinterprets them.  </a:t>
            </a:r>
          </a:p>
          <a:p>
            <a:pPr eaLnBrk="1" hangingPunct="1"/>
            <a:r>
              <a:rPr lang="en-US" smtClean="0"/>
              <a:t>Nonconverting type casts break the language’s type system! </a:t>
            </a:r>
          </a:p>
          <a:p>
            <a:pPr lvl="1" eaLnBrk="1" hangingPunct="1"/>
            <a:r>
              <a:rPr lang="en-US" smtClean="0"/>
              <a:t>Some languages require these casts to be clearly marked.</a:t>
            </a:r>
          </a:p>
          <a:p>
            <a:pPr lvl="1" eaLnBrk="1" hangingPunct="1"/>
            <a:r>
              <a:rPr lang="en-US" smtClean="0"/>
              <a:t>Ada has a built-in generic routine </a:t>
            </a:r>
            <a:r>
              <a:rPr lang="en-US" b="1" smtClean="0"/>
              <a:t>unchecked_conversion</a:t>
            </a:r>
          </a:p>
        </p:txBody>
      </p:sp>
      <p:sp>
        <p:nvSpPr>
          <p:cNvPr id="4" name="Slide Number Placeholder 3"/>
          <p:cNvSpPr>
            <a:spLocks noGrp="1"/>
          </p:cNvSpPr>
          <p:nvPr>
            <p:ph type="sldNum" sz="quarter" idx="12"/>
          </p:nvPr>
        </p:nvSpPr>
        <p:spPr/>
        <p:txBody>
          <a:bodyPr/>
          <a:lstStyle/>
          <a:p>
            <a:pPr>
              <a:defRPr/>
            </a:pPr>
            <a:fld id="{29B915E9-1681-44EF-8387-0F3ED2C059E3}" type="slidenum">
              <a:rPr lang="en-US" smtClean="0"/>
              <a:pPr>
                <a:defRPr/>
              </a:pPr>
              <a:t>48</a:t>
            </a:fld>
            <a:endParaRPr lang="en-US"/>
          </a:p>
        </p:txBody>
      </p:sp>
    </p:spTree>
    <p:extLst>
      <p:ext uri="{BB962C8B-B14F-4D97-AF65-F5344CB8AC3E}">
        <p14:creationId xmlns:p14="http://schemas.microsoft.com/office/powerpoint/2010/main" val="18680031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57200" y="533400"/>
            <a:ext cx="8229600" cy="5943600"/>
          </a:xfrm>
        </p:spPr>
        <p:txBody>
          <a:bodyPr/>
          <a:lstStyle/>
          <a:p>
            <a:pPr eaLnBrk="1" hangingPunct="1">
              <a:tabLst>
                <a:tab pos="6634163" algn="l"/>
              </a:tabLst>
            </a:pPr>
            <a:r>
              <a:rPr lang="en-US" sz="2800" smtClean="0"/>
              <a:t>Example in C:  interpret n as float</a:t>
            </a:r>
          </a:p>
          <a:p>
            <a:pPr eaLnBrk="1" hangingPunct="1">
              <a:buFontTx/>
              <a:buNone/>
              <a:tabLst>
                <a:tab pos="6634163" algn="l"/>
              </a:tabLst>
            </a:pPr>
            <a:endParaRPr lang="en-US" sz="2800" smtClean="0"/>
          </a:p>
          <a:p>
            <a:pPr eaLnBrk="1" hangingPunct="1">
              <a:buFontTx/>
              <a:buNone/>
              <a:tabLst>
                <a:tab pos="6634163" algn="l"/>
              </a:tabLst>
            </a:pPr>
            <a:r>
              <a:rPr lang="en-US" smtClean="0">
                <a:solidFill>
                  <a:schemeClr val="hlink"/>
                </a:solidFill>
              </a:rPr>
              <a:t>r = *((float *) &amp;n);</a:t>
            </a:r>
            <a:br>
              <a:rPr lang="en-US" smtClean="0">
                <a:solidFill>
                  <a:schemeClr val="hlink"/>
                </a:solidFill>
              </a:rPr>
            </a:br>
            <a:endParaRPr lang="en-US" smtClean="0">
              <a:solidFill>
                <a:schemeClr val="hlink"/>
              </a:solidFill>
            </a:endParaRPr>
          </a:p>
          <a:p>
            <a:pPr lvl="1" eaLnBrk="1" hangingPunct="1">
              <a:tabLst>
                <a:tab pos="6634163" algn="l"/>
              </a:tabLst>
            </a:pPr>
            <a:r>
              <a:rPr lang="en-US" sz="2400" smtClean="0"/>
              <a:t>Take address of object n</a:t>
            </a:r>
          </a:p>
          <a:p>
            <a:pPr lvl="1" eaLnBrk="1" hangingPunct="1">
              <a:tabLst>
                <a:tab pos="6634163" algn="l"/>
              </a:tabLst>
            </a:pPr>
            <a:r>
              <a:rPr lang="en-US" sz="2400" smtClean="0"/>
              <a:t>convert the type of the resulting pointer,</a:t>
            </a:r>
          </a:p>
          <a:p>
            <a:pPr lvl="1" eaLnBrk="1" hangingPunct="1">
              <a:tabLst>
                <a:tab pos="6634163" algn="l"/>
              </a:tabLst>
            </a:pPr>
            <a:r>
              <a:rPr lang="en-US" sz="2400" smtClean="0"/>
              <a:t>then dereference result.  </a:t>
            </a:r>
          </a:p>
          <a:p>
            <a:pPr lvl="1" eaLnBrk="1" hangingPunct="1">
              <a:tabLst>
                <a:tab pos="6634163" algn="l"/>
              </a:tabLst>
            </a:pPr>
            <a:r>
              <a:rPr lang="en-US" sz="2400" smtClean="0"/>
              <a:t>Usually works, but only because of common implementation decisions that may not always hold </a:t>
            </a:r>
          </a:p>
          <a:p>
            <a:pPr lvl="2" eaLnBrk="1" hangingPunct="1">
              <a:tabLst>
                <a:tab pos="6634163" algn="l"/>
              </a:tabLst>
            </a:pPr>
            <a:r>
              <a:rPr lang="en-US" sz="2000" smtClean="0"/>
              <a:t>use same representation for pointers to ints and pointers to floats</a:t>
            </a:r>
          </a:p>
          <a:p>
            <a:pPr lvl="2" eaLnBrk="1" hangingPunct="1">
              <a:tabLst>
                <a:tab pos="6634163" algn="l"/>
              </a:tabLst>
            </a:pPr>
            <a:r>
              <a:rPr lang="en-US" sz="2000" smtClean="0"/>
              <a:t>floats and ints are the same size.</a:t>
            </a:r>
          </a:p>
          <a:p>
            <a:pPr eaLnBrk="1" hangingPunct="1">
              <a:tabLst>
                <a:tab pos="6634163" algn="l"/>
              </a:tabLst>
            </a:pPr>
            <a:endParaRPr lang="en-US" sz="3600" smtClean="0"/>
          </a:p>
        </p:txBody>
      </p:sp>
      <p:sp>
        <p:nvSpPr>
          <p:cNvPr id="3" name="Slide Number Placeholder 2"/>
          <p:cNvSpPr>
            <a:spLocks noGrp="1"/>
          </p:cNvSpPr>
          <p:nvPr>
            <p:ph type="sldNum" sz="quarter" idx="12"/>
          </p:nvPr>
        </p:nvSpPr>
        <p:spPr/>
        <p:txBody>
          <a:bodyPr/>
          <a:lstStyle/>
          <a:p>
            <a:pPr>
              <a:defRPr/>
            </a:pPr>
            <a:fld id="{EC6494D5-74AD-4C06-8492-E17582D6A690}" type="slidenum">
              <a:rPr lang="en-US" smtClean="0"/>
              <a:pPr>
                <a:defRPr/>
              </a:pPr>
              <a:t>49</a:t>
            </a:fld>
            <a:endParaRPr lang="en-US"/>
          </a:p>
        </p:txBody>
      </p:sp>
    </p:spTree>
    <p:extLst>
      <p:ext uri="{BB962C8B-B14F-4D97-AF65-F5344CB8AC3E}">
        <p14:creationId xmlns:p14="http://schemas.microsoft.com/office/powerpoint/2010/main" val="1056532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Computer hardware can interpret bits in several ways	</a:t>
            </a:r>
          </a:p>
          <a:p>
            <a:pPr lvl="1"/>
            <a:r>
              <a:rPr lang="en-US" dirty="0" smtClean="0"/>
              <a:t>instructions</a:t>
            </a:r>
          </a:p>
          <a:p>
            <a:pPr lvl="1"/>
            <a:r>
              <a:rPr lang="en-US" dirty="0" smtClean="0"/>
              <a:t>addresses</a:t>
            </a:r>
          </a:p>
          <a:p>
            <a:pPr lvl="1"/>
            <a:r>
              <a:rPr lang="en-US" dirty="0" smtClean="0"/>
              <a:t>characters, integers, floating point numbers of various lengths</a:t>
            </a:r>
          </a:p>
          <a:p>
            <a:r>
              <a:rPr lang="en-US" dirty="0" smtClean="0"/>
              <a:t>Hardware and assembly languages do not keep track of types</a:t>
            </a:r>
          </a:p>
          <a:p>
            <a:r>
              <a:rPr lang="en-US" dirty="0" smtClean="0"/>
              <a:t>High level languages associate types with values to provide context and error checking</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5</a:t>
            </a:fld>
            <a:endParaRPr lang="en-US"/>
          </a:p>
        </p:txBody>
      </p:sp>
      <p:sp>
        <p:nvSpPr>
          <p:cNvPr id="4" name="Title 3"/>
          <p:cNvSpPr>
            <a:spLocks noGrp="1"/>
          </p:cNvSpPr>
          <p:nvPr>
            <p:ph type="title"/>
          </p:nvPr>
        </p:nvSpPr>
        <p:spPr/>
        <p:txBody>
          <a:bodyPr/>
          <a:lstStyle/>
          <a:p>
            <a:r>
              <a:rPr lang="en-US" dirty="0" smtClean="0"/>
              <a:t>Overview of type systems</a:t>
            </a:r>
            <a:endParaRPr lang="en-US" dirty="0"/>
          </a:p>
        </p:txBody>
      </p:sp>
    </p:spTree>
    <p:extLst>
      <p:ext uri="{BB962C8B-B14F-4D97-AF65-F5344CB8AC3E}">
        <p14:creationId xmlns:p14="http://schemas.microsoft.com/office/powerpoint/2010/main" val="14179746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Type coercion</a:t>
            </a:r>
            <a:endParaRPr lang="en-US" sz="4000" smtClean="0"/>
          </a:p>
        </p:txBody>
      </p:sp>
      <p:sp>
        <p:nvSpPr>
          <p:cNvPr id="16387" name="Rectangle 3"/>
          <p:cNvSpPr>
            <a:spLocks noGrp="1" noChangeArrowheads="1"/>
          </p:cNvSpPr>
          <p:nvPr>
            <p:ph idx="1"/>
          </p:nvPr>
        </p:nvSpPr>
        <p:spPr/>
        <p:txBody>
          <a:bodyPr/>
          <a:lstStyle/>
          <a:p>
            <a:pPr eaLnBrk="1" hangingPunct="1"/>
            <a:r>
              <a:rPr lang="en-US" smtClean="0">
                <a:solidFill>
                  <a:schemeClr val="accent2"/>
                </a:solidFill>
              </a:rPr>
              <a:t>implicit</a:t>
            </a:r>
            <a:r>
              <a:rPr lang="en-US" smtClean="0"/>
              <a:t> type conversion</a:t>
            </a:r>
          </a:p>
          <a:p>
            <a:pPr lvl="1" eaLnBrk="1" hangingPunct="1"/>
            <a:r>
              <a:rPr lang="en-US" smtClean="0"/>
              <a:t>Example:  </a:t>
            </a:r>
          </a:p>
          <a:p>
            <a:pPr lvl="2" eaLnBrk="1" hangingPunct="1"/>
            <a:r>
              <a:rPr lang="en-US" smtClean="0"/>
              <a:t>Pascal allows an integer to be used in places where a real is expected.</a:t>
            </a:r>
          </a:p>
          <a:p>
            <a:pPr lvl="2" eaLnBrk="1" hangingPunct="1"/>
            <a:r>
              <a:rPr lang="en-US" smtClean="0"/>
              <a:t>int x = …</a:t>
            </a:r>
          </a:p>
          <a:p>
            <a:pPr lvl="2" eaLnBrk="1" hangingPunct="1"/>
            <a:r>
              <a:rPr lang="en-US" smtClean="0"/>
              <a:t>real y = y + x;</a:t>
            </a:r>
          </a:p>
        </p:txBody>
      </p:sp>
      <p:sp>
        <p:nvSpPr>
          <p:cNvPr id="16388" name="AutoShape 4"/>
          <p:cNvSpPr>
            <a:spLocks noChangeArrowheads="1"/>
          </p:cNvSpPr>
          <p:nvPr/>
        </p:nvSpPr>
        <p:spPr bwMode="auto">
          <a:xfrm>
            <a:off x="4191000" y="5029200"/>
            <a:ext cx="1905000" cy="1295400"/>
          </a:xfrm>
          <a:prstGeom prst="wedgeRoundRectCallout">
            <a:avLst>
              <a:gd name="adj1" fmla="val -90333"/>
              <a:gd name="adj2" fmla="val -101963"/>
              <a:gd name="adj3" fmla="val 16667"/>
            </a:avLst>
          </a:prstGeom>
          <a:solidFill>
            <a:schemeClr val="accent1"/>
          </a:solidFill>
          <a:ln w="9525">
            <a:solidFill>
              <a:schemeClr val="tx1"/>
            </a:solidFill>
            <a:miter lim="800000"/>
            <a:headEnd/>
            <a:tailEnd/>
          </a:ln>
        </p:spPr>
        <p:txBody>
          <a:bodyPr/>
          <a:lstStyle/>
          <a:p>
            <a:pPr algn="ctr"/>
            <a:r>
              <a:rPr lang="en-US"/>
              <a:t>representation implicitly converted to real</a:t>
            </a:r>
          </a:p>
        </p:txBody>
      </p:sp>
      <p:sp>
        <p:nvSpPr>
          <p:cNvPr id="5" name="Slide Number Placeholder 4"/>
          <p:cNvSpPr>
            <a:spLocks noGrp="1"/>
          </p:cNvSpPr>
          <p:nvPr>
            <p:ph type="sldNum" sz="quarter" idx="12"/>
          </p:nvPr>
        </p:nvSpPr>
        <p:spPr/>
        <p:txBody>
          <a:bodyPr/>
          <a:lstStyle/>
          <a:p>
            <a:pPr>
              <a:defRPr/>
            </a:pPr>
            <a:fld id="{38814C4A-5BFF-4627-B7C6-E66E93C70EA8}" type="slidenum">
              <a:rPr lang="en-US" smtClean="0"/>
              <a:pPr>
                <a:defRPr/>
              </a:pPr>
              <a:t>50</a:t>
            </a:fld>
            <a:endParaRPr lang="en-US"/>
          </a:p>
        </p:txBody>
      </p:sp>
    </p:spTree>
    <p:extLst>
      <p:ext uri="{BB962C8B-B14F-4D97-AF65-F5344CB8AC3E}">
        <p14:creationId xmlns:p14="http://schemas.microsoft.com/office/powerpoint/2010/main" val="16277403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457200" y="533400"/>
            <a:ext cx="8229600" cy="5867400"/>
          </a:xfrm>
        </p:spPr>
        <p:txBody>
          <a:bodyPr/>
          <a:lstStyle/>
          <a:p>
            <a:pPr eaLnBrk="1" hangingPunct="1">
              <a:lnSpc>
                <a:spcPct val="90000"/>
              </a:lnSpc>
            </a:pPr>
            <a:r>
              <a:rPr lang="en-US" smtClean="0"/>
              <a:t>Java</a:t>
            </a:r>
          </a:p>
          <a:p>
            <a:pPr lvl="1" eaLnBrk="1" hangingPunct="1">
              <a:lnSpc>
                <a:spcPct val="90000"/>
              </a:lnSpc>
            </a:pPr>
            <a:r>
              <a:rPr lang="en-US" smtClean="0"/>
              <a:t>Both explicit (cast) and implicit conversion</a:t>
            </a:r>
          </a:p>
          <a:p>
            <a:pPr lvl="1" eaLnBrk="1" hangingPunct="1">
              <a:lnSpc>
                <a:spcPct val="90000"/>
              </a:lnSpc>
            </a:pPr>
            <a:r>
              <a:rPr lang="en-US" smtClean="0">
                <a:solidFill>
                  <a:schemeClr val="accent2"/>
                </a:solidFill>
              </a:rPr>
              <a:t>cast</a:t>
            </a:r>
            <a:r>
              <a:rPr lang="en-US" smtClean="0"/>
              <a:t> </a:t>
            </a:r>
          </a:p>
          <a:p>
            <a:pPr lvl="2" eaLnBrk="1" hangingPunct="1">
              <a:lnSpc>
                <a:spcPct val="90000"/>
              </a:lnSpc>
            </a:pPr>
            <a:r>
              <a:rPr lang="en-US" smtClean="0"/>
              <a:t>cases where the type can only be determined at run-time</a:t>
            </a:r>
          </a:p>
          <a:p>
            <a:pPr lvl="2" eaLnBrk="1" hangingPunct="1">
              <a:lnSpc>
                <a:spcPct val="90000"/>
              </a:lnSpc>
            </a:pPr>
            <a:r>
              <a:rPr lang="en-US" smtClean="0"/>
              <a:t>conversion of a primitive type to another type where range is lost (assign double to float)</a:t>
            </a:r>
          </a:p>
          <a:p>
            <a:pPr lvl="1" eaLnBrk="1" hangingPunct="1">
              <a:lnSpc>
                <a:spcPct val="90000"/>
              </a:lnSpc>
            </a:pPr>
            <a:r>
              <a:rPr lang="en-US" smtClean="0">
                <a:solidFill>
                  <a:schemeClr val="accent2"/>
                </a:solidFill>
              </a:rPr>
              <a:t>coercions</a:t>
            </a:r>
            <a:r>
              <a:rPr lang="en-US" smtClean="0"/>
              <a:t>:  Implicit conversions (coercions)</a:t>
            </a:r>
          </a:p>
          <a:p>
            <a:pPr lvl="2" eaLnBrk="1" hangingPunct="1">
              <a:lnSpc>
                <a:spcPct val="90000"/>
              </a:lnSpc>
            </a:pPr>
            <a:r>
              <a:rPr lang="en-US" smtClean="0"/>
              <a:t>any numeric value can be assigned to any numeric variable whose type supports a larger range of values.  </a:t>
            </a:r>
          </a:p>
          <a:p>
            <a:pPr lvl="3" eaLnBrk="1" hangingPunct="1">
              <a:lnSpc>
                <a:spcPct val="90000"/>
              </a:lnSpc>
            </a:pPr>
            <a:r>
              <a:rPr lang="en-US" smtClean="0"/>
              <a:t>char where int expected</a:t>
            </a:r>
          </a:p>
          <a:p>
            <a:pPr lvl="3" eaLnBrk="1" hangingPunct="1">
              <a:lnSpc>
                <a:spcPct val="90000"/>
              </a:lnSpc>
            </a:pPr>
            <a:r>
              <a:rPr lang="en-US" smtClean="0"/>
              <a:t>float where double expected</a:t>
            </a:r>
          </a:p>
          <a:p>
            <a:pPr lvl="3" eaLnBrk="1" hangingPunct="1">
              <a:lnSpc>
                <a:spcPct val="90000"/>
              </a:lnSpc>
            </a:pPr>
            <a:r>
              <a:rPr lang="en-US" smtClean="0"/>
              <a:t>int to floating-point type    (remark:  may lose precision)</a:t>
            </a:r>
          </a:p>
        </p:txBody>
      </p:sp>
      <p:sp>
        <p:nvSpPr>
          <p:cNvPr id="3" name="Slide Number Placeholder 2"/>
          <p:cNvSpPr>
            <a:spLocks noGrp="1"/>
          </p:cNvSpPr>
          <p:nvPr>
            <p:ph type="sldNum" sz="quarter" idx="12"/>
          </p:nvPr>
        </p:nvSpPr>
        <p:spPr/>
        <p:txBody>
          <a:bodyPr/>
          <a:lstStyle/>
          <a:p>
            <a:pPr>
              <a:defRPr/>
            </a:pPr>
            <a:fld id="{FB8025F6-9BF4-41D6-81DD-4628371A65AE}" type="slidenum">
              <a:rPr lang="en-US" smtClean="0"/>
              <a:pPr>
                <a:defRPr/>
              </a:pPr>
              <a:t>51</a:t>
            </a:fld>
            <a:endParaRPr lang="en-US"/>
          </a:p>
        </p:txBody>
      </p:sp>
    </p:spTree>
    <p:extLst>
      <p:ext uri="{BB962C8B-B14F-4D97-AF65-F5344CB8AC3E}">
        <p14:creationId xmlns:p14="http://schemas.microsoft.com/office/powerpoint/2010/main" val="9863366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Example:  </a:t>
            </a:r>
          </a:p>
        </p:txBody>
      </p:sp>
      <p:sp>
        <p:nvSpPr>
          <p:cNvPr id="14339" name="Rectangle 3"/>
          <p:cNvSpPr>
            <a:spLocks noGrp="1" noChangeArrowheads="1"/>
          </p:cNvSpPr>
          <p:nvPr>
            <p:ph idx="1"/>
          </p:nvPr>
        </p:nvSpPr>
        <p:spPr/>
        <p:txBody>
          <a:bodyPr rtlCol="0">
            <a:normAutofit/>
          </a:bodyPr>
          <a:lstStyle/>
          <a:p>
            <a:pPr eaLnBrk="1" fontAlgn="auto" hangingPunct="1">
              <a:lnSpc>
                <a:spcPct val="90000"/>
              </a:lnSpc>
              <a:spcAft>
                <a:spcPts val="0"/>
              </a:spcAft>
              <a:buFont typeface="Arial" pitchFamily="34" charset="0"/>
              <a:buChar char="•"/>
              <a:defRPr/>
            </a:pPr>
            <a:r>
              <a:rPr lang="en-US" smtClean="0"/>
              <a:t>long 64 bits, float 32 bits</a:t>
            </a:r>
            <a:br>
              <a:rPr lang="en-US" smtClean="0"/>
            </a:br>
            <a:endParaRPr lang="en-US" smtClean="0"/>
          </a:p>
          <a:p>
            <a:pPr eaLnBrk="1" fontAlgn="auto" hangingPunct="1">
              <a:lnSpc>
                <a:spcPct val="90000"/>
              </a:lnSpc>
              <a:spcAft>
                <a:spcPts val="0"/>
              </a:spcAft>
              <a:buFontTx/>
              <a:buNone/>
              <a:defRPr/>
            </a:pPr>
            <a:r>
              <a:rPr lang="en-US" smtClean="0"/>
              <a:t>long orig = 0x7effffffL;</a:t>
            </a:r>
          </a:p>
          <a:p>
            <a:pPr eaLnBrk="1" fontAlgn="auto" hangingPunct="1">
              <a:lnSpc>
                <a:spcPct val="90000"/>
              </a:lnSpc>
              <a:spcAft>
                <a:spcPts val="0"/>
              </a:spcAft>
              <a:buFontTx/>
              <a:buNone/>
              <a:defRPr/>
            </a:pPr>
            <a:r>
              <a:rPr lang="en-US" smtClean="0"/>
              <a:t>float fval = orig;</a:t>
            </a:r>
          </a:p>
          <a:p>
            <a:pPr eaLnBrk="1" fontAlgn="auto" hangingPunct="1">
              <a:lnSpc>
                <a:spcPct val="90000"/>
              </a:lnSpc>
              <a:spcAft>
                <a:spcPts val="0"/>
              </a:spcAft>
              <a:buFontTx/>
              <a:buNone/>
              <a:defRPr/>
            </a:pPr>
            <a:r>
              <a:rPr lang="en-US" smtClean="0"/>
              <a:t>long lose = (long)fval;</a:t>
            </a:r>
            <a:br>
              <a:rPr lang="en-US" smtClean="0"/>
            </a:br>
            <a:r>
              <a:rPr lang="en-US" smtClean="0"/>
              <a:t>                         </a:t>
            </a:r>
          </a:p>
          <a:p>
            <a:pPr eaLnBrk="1" fontAlgn="auto" hangingPunct="1">
              <a:lnSpc>
                <a:spcPct val="90000"/>
              </a:lnSpc>
              <a:spcAft>
                <a:spcPts val="0"/>
              </a:spcAft>
              <a:buFontTx/>
              <a:buNone/>
              <a:defRPr/>
            </a:pPr>
            <a:r>
              <a:rPr lang="en-US" smtClean="0"/>
              <a:t>orig is 7ffffff</a:t>
            </a:r>
          </a:p>
          <a:p>
            <a:pPr eaLnBrk="1" fontAlgn="auto" hangingPunct="1">
              <a:lnSpc>
                <a:spcPct val="90000"/>
              </a:lnSpc>
              <a:spcAft>
                <a:spcPts val="0"/>
              </a:spcAft>
              <a:buFontTx/>
              <a:buNone/>
              <a:defRPr/>
            </a:pPr>
            <a:r>
              <a:rPr lang="en-US" smtClean="0"/>
              <a:t>lose is 8000000</a:t>
            </a:r>
            <a:br>
              <a:rPr lang="en-US" smtClean="0"/>
            </a:br>
            <a:endParaRPr lang="en-US" smtClean="0"/>
          </a:p>
        </p:txBody>
      </p:sp>
      <p:sp>
        <p:nvSpPr>
          <p:cNvPr id="4" name="Slide Number Placeholder 3"/>
          <p:cNvSpPr>
            <a:spLocks noGrp="1"/>
          </p:cNvSpPr>
          <p:nvPr>
            <p:ph type="sldNum" sz="quarter" idx="12"/>
          </p:nvPr>
        </p:nvSpPr>
        <p:spPr/>
        <p:txBody>
          <a:bodyPr/>
          <a:lstStyle/>
          <a:p>
            <a:pPr>
              <a:defRPr/>
            </a:pPr>
            <a:fld id="{37BF69DB-9EBF-426B-8B92-C565670517F5}" type="slidenum">
              <a:rPr lang="en-US" smtClean="0"/>
              <a:pPr>
                <a:defRPr/>
              </a:pPr>
              <a:t>52</a:t>
            </a:fld>
            <a:endParaRPr lang="en-US"/>
          </a:p>
        </p:txBody>
      </p:sp>
    </p:spTree>
    <p:extLst>
      <p:ext uri="{BB962C8B-B14F-4D97-AF65-F5344CB8AC3E}">
        <p14:creationId xmlns:p14="http://schemas.microsoft.com/office/powerpoint/2010/main" val="6642567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381000"/>
            <a:ext cx="8229600" cy="6172200"/>
          </a:xfrm>
        </p:spPr>
        <p:txBody>
          <a:bodyPr/>
          <a:lstStyle/>
          <a:p>
            <a:pPr eaLnBrk="1" hangingPunct="1">
              <a:lnSpc>
                <a:spcPct val="80000"/>
              </a:lnSpc>
              <a:buFontTx/>
              <a:buNone/>
            </a:pPr>
            <a:r>
              <a:rPr lang="en-US" sz="2000" dirty="0" smtClean="0"/>
              <a:t>//Example of coercion from C</a:t>
            </a:r>
          </a:p>
          <a:p>
            <a:pPr eaLnBrk="1" hangingPunct="1">
              <a:lnSpc>
                <a:spcPct val="80000"/>
              </a:lnSpc>
              <a:buFontTx/>
              <a:buNone/>
            </a:pPr>
            <a:endParaRPr lang="en-US" sz="2000" dirty="0" smtClean="0"/>
          </a:p>
          <a:p>
            <a:pPr eaLnBrk="1" hangingPunct="1">
              <a:lnSpc>
                <a:spcPct val="80000"/>
              </a:lnSpc>
              <a:buFontTx/>
              <a:buNone/>
            </a:pPr>
            <a:r>
              <a:rPr lang="en-US" sz="2000" dirty="0" smtClean="0"/>
              <a:t>short </a:t>
            </a:r>
            <a:r>
              <a:rPr lang="en-US" sz="2000" dirty="0" err="1" smtClean="0"/>
              <a:t>int</a:t>
            </a:r>
            <a:r>
              <a:rPr lang="en-US" sz="2000" dirty="0" smtClean="0"/>
              <a:t> s;</a:t>
            </a:r>
          </a:p>
          <a:p>
            <a:pPr eaLnBrk="1" hangingPunct="1">
              <a:lnSpc>
                <a:spcPct val="80000"/>
              </a:lnSpc>
              <a:buFontTx/>
              <a:buNone/>
            </a:pPr>
            <a:r>
              <a:rPr lang="en-US" sz="2000" dirty="0" smtClean="0"/>
              <a:t>unsigned long </a:t>
            </a:r>
            <a:r>
              <a:rPr lang="en-US" sz="2000" dirty="0" err="1" smtClean="0"/>
              <a:t>int</a:t>
            </a:r>
            <a:r>
              <a:rPr lang="en-US" sz="2000" dirty="0" smtClean="0"/>
              <a:t> l;</a:t>
            </a:r>
          </a:p>
          <a:p>
            <a:pPr eaLnBrk="1" hangingPunct="1">
              <a:lnSpc>
                <a:spcPct val="80000"/>
              </a:lnSpc>
              <a:buFontTx/>
              <a:buNone/>
            </a:pPr>
            <a:r>
              <a:rPr lang="en-US" sz="2000" dirty="0" smtClean="0"/>
              <a:t>char c;   </a:t>
            </a:r>
            <a:r>
              <a:rPr lang="en-US" sz="2000" i="1" dirty="0" smtClean="0">
                <a:solidFill>
                  <a:srgbClr val="0066FF"/>
                </a:solidFill>
              </a:rPr>
              <a:t>/*signed or unsigned, implementation dependent*/</a:t>
            </a:r>
          </a:p>
          <a:p>
            <a:pPr eaLnBrk="1" hangingPunct="1">
              <a:lnSpc>
                <a:spcPct val="80000"/>
              </a:lnSpc>
              <a:buFontTx/>
              <a:buNone/>
            </a:pPr>
            <a:r>
              <a:rPr lang="en-US" sz="2000" dirty="0" smtClean="0"/>
              <a:t>float f; </a:t>
            </a:r>
          </a:p>
          <a:p>
            <a:pPr eaLnBrk="1" hangingPunct="1">
              <a:lnSpc>
                <a:spcPct val="80000"/>
              </a:lnSpc>
              <a:buFontTx/>
              <a:buNone/>
            </a:pPr>
            <a:r>
              <a:rPr lang="en-US" sz="2000" dirty="0" smtClean="0"/>
              <a:t>double d;</a:t>
            </a:r>
          </a:p>
          <a:p>
            <a:pPr eaLnBrk="1" hangingPunct="1">
              <a:lnSpc>
                <a:spcPct val="80000"/>
              </a:lnSpc>
              <a:buFontTx/>
              <a:buNone/>
            </a:pPr>
            <a:r>
              <a:rPr lang="en-US" sz="2000" dirty="0" smtClean="0"/>
              <a:t>s = l;   </a:t>
            </a:r>
            <a:r>
              <a:rPr lang="en-US" sz="2000" i="1" dirty="0" smtClean="0">
                <a:solidFill>
                  <a:srgbClr val="0066FF"/>
                </a:solidFill>
              </a:rPr>
              <a:t>/*l’s low order bits interpreted as a signed number*/</a:t>
            </a:r>
          </a:p>
          <a:p>
            <a:pPr eaLnBrk="1" hangingPunct="1">
              <a:lnSpc>
                <a:spcPct val="80000"/>
              </a:lnSpc>
              <a:buFontTx/>
              <a:buNone/>
            </a:pPr>
            <a:r>
              <a:rPr lang="en-US" sz="2000" dirty="0" smtClean="0"/>
              <a:t>l = s;   </a:t>
            </a:r>
            <a:r>
              <a:rPr lang="en-US" sz="2000" i="1" dirty="0" smtClean="0">
                <a:solidFill>
                  <a:srgbClr val="0066FF"/>
                </a:solidFill>
              </a:rPr>
              <a:t>/*s is sign extended to the longer length, then bits interpreted as unsigned number*/</a:t>
            </a:r>
          </a:p>
          <a:p>
            <a:pPr eaLnBrk="1" hangingPunct="1">
              <a:lnSpc>
                <a:spcPct val="80000"/>
              </a:lnSpc>
              <a:buFontTx/>
              <a:buNone/>
            </a:pPr>
            <a:r>
              <a:rPr lang="en-US" sz="2000" dirty="0" smtClean="0"/>
              <a:t>s=c;  </a:t>
            </a:r>
            <a:r>
              <a:rPr lang="en-US" sz="2000" i="1" dirty="0" smtClean="0">
                <a:solidFill>
                  <a:srgbClr val="0066FF"/>
                </a:solidFill>
              </a:rPr>
              <a:t>/*c is either sign extended or zero-extended to s’s length; the result is interpreted as a signed  number */</a:t>
            </a:r>
          </a:p>
          <a:p>
            <a:pPr eaLnBrk="1" hangingPunct="1">
              <a:lnSpc>
                <a:spcPct val="80000"/>
              </a:lnSpc>
              <a:buFontTx/>
              <a:buNone/>
            </a:pPr>
            <a:r>
              <a:rPr lang="en-US" sz="2000" dirty="0" smtClean="0"/>
              <a:t>f = l;  </a:t>
            </a:r>
            <a:r>
              <a:rPr lang="en-US" sz="2000" i="1" dirty="0" smtClean="0">
                <a:solidFill>
                  <a:srgbClr val="0066FF"/>
                </a:solidFill>
              </a:rPr>
              <a:t>/* l converted to floating point, since f has fewer significant bits, precision may be lost */</a:t>
            </a:r>
          </a:p>
          <a:p>
            <a:pPr eaLnBrk="1" hangingPunct="1">
              <a:lnSpc>
                <a:spcPct val="80000"/>
              </a:lnSpc>
              <a:buFontTx/>
              <a:buNone/>
            </a:pPr>
            <a:r>
              <a:rPr lang="en-US" sz="2000" dirty="0" smtClean="0"/>
              <a:t>d=f;    </a:t>
            </a:r>
            <a:r>
              <a:rPr lang="en-US" sz="2000" i="1" dirty="0" smtClean="0">
                <a:solidFill>
                  <a:srgbClr val="0066FF"/>
                </a:solidFill>
              </a:rPr>
              <a:t>/*f converted to longer format, no precision lost*/</a:t>
            </a:r>
          </a:p>
          <a:p>
            <a:pPr eaLnBrk="1" hangingPunct="1">
              <a:lnSpc>
                <a:spcPct val="80000"/>
              </a:lnSpc>
              <a:buFontTx/>
              <a:buNone/>
            </a:pPr>
            <a:r>
              <a:rPr lang="en-US" sz="2000" dirty="0" smtClean="0"/>
              <a:t>f=d;   </a:t>
            </a:r>
            <a:r>
              <a:rPr lang="en-US" sz="2000" i="1" dirty="0" smtClean="0">
                <a:solidFill>
                  <a:srgbClr val="0066FF"/>
                </a:solidFill>
              </a:rPr>
              <a:t>/*d is converted to shorter format; precision may be lost, </a:t>
            </a:r>
            <a:r>
              <a:rPr lang="en-US" sz="2000" i="1" dirty="0" smtClean="0">
                <a:solidFill>
                  <a:srgbClr val="FF0000"/>
                </a:solidFill>
              </a:rPr>
              <a:t>if d’s value cannot be represented in single precision, the result is undefined, but NOT a dynamic semantic error</a:t>
            </a:r>
            <a:r>
              <a:rPr lang="en-US" sz="2000" i="1" dirty="0" smtClean="0">
                <a:solidFill>
                  <a:srgbClr val="0066FF"/>
                </a:solidFill>
              </a:rPr>
              <a:t>*/</a:t>
            </a:r>
          </a:p>
        </p:txBody>
      </p:sp>
      <p:sp>
        <p:nvSpPr>
          <p:cNvPr id="3" name="Slide Number Placeholder 2"/>
          <p:cNvSpPr>
            <a:spLocks noGrp="1"/>
          </p:cNvSpPr>
          <p:nvPr>
            <p:ph type="sldNum" sz="quarter" idx="12"/>
          </p:nvPr>
        </p:nvSpPr>
        <p:spPr/>
        <p:txBody>
          <a:bodyPr/>
          <a:lstStyle/>
          <a:p>
            <a:pPr>
              <a:defRPr/>
            </a:pPr>
            <a:fld id="{7D2F3847-A3CA-4161-9766-A30FBF53736F}" type="slidenum">
              <a:rPr lang="en-US" smtClean="0"/>
              <a:pPr>
                <a:defRPr/>
              </a:pPr>
              <a:t>53</a:t>
            </a:fld>
            <a:endParaRPr lang="en-US"/>
          </a:p>
        </p:txBody>
      </p:sp>
    </p:spTree>
    <p:extLst>
      <p:ext uri="{BB962C8B-B14F-4D97-AF65-F5344CB8AC3E}">
        <p14:creationId xmlns:p14="http://schemas.microsoft.com/office/powerpoint/2010/main" val="32150610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92162"/>
          </a:xfrm>
        </p:spPr>
        <p:txBody>
          <a:bodyPr/>
          <a:lstStyle/>
          <a:p>
            <a:pPr eaLnBrk="1" hangingPunct="1"/>
            <a:r>
              <a:rPr lang="en-US" smtClean="0"/>
              <a:t>	</a:t>
            </a:r>
            <a:r>
              <a:rPr lang="en-US" sz="4000" smtClean="0"/>
              <a:t>Reference conversion</a:t>
            </a:r>
          </a:p>
        </p:txBody>
      </p:sp>
      <p:sp>
        <p:nvSpPr>
          <p:cNvPr id="20483" name="Rectangle 3"/>
          <p:cNvSpPr>
            <a:spLocks noGrp="1" noChangeArrowheads="1"/>
          </p:cNvSpPr>
          <p:nvPr>
            <p:ph idx="1"/>
          </p:nvPr>
        </p:nvSpPr>
        <p:spPr>
          <a:xfrm>
            <a:off x="457200" y="2057400"/>
            <a:ext cx="8229600" cy="4191000"/>
          </a:xfrm>
        </p:spPr>
        <p:txBody>
          <a:bodyPr/>
          <a:lstStyle/>
          <a:p>
            <a:pPr eaLnBrk="1" hangingPunct="1"/>
            <a:r>
              <a:rPr lang="en-US" smtClean="0"/>
              <a:t>In an OO language, an object reference of one type is allowed wherever a reference of any supertype is expected. </a:t>
            </a:r>
          </a:p>
          <a:p>
            <a:pPr eaLnBrk="1" hangingPunct="1"/>
            <a:r>
              <a:rPr lang="en-US" smtClean="0"/>
              <a:t>This works since each instance of a class includes an instance of each superclass.</a:t>
            </a:r>
            <a:br>
              <a:rPr lang="en-US" smtClean="0"/>
            </a:br>
            <a:r>
              <a:rPr lang="en-US" smtClean="0"/>
              <a:t>             </a:t>
            </a:r>
          </a:p>
        </p:txBody>
      </p:sp>
      <p:sp>
        <p:nvSpPr>
          <p:cNvPr id="4" name="Slide Number Placeholder 3"/>
          <p:cNvSpPr>
            <a:spLocks noGrp="1"/>
          </p:cNvSpPr>
          <p:nvPr>
            <p:ph type="sldNum" sz="quarter" idx="12"/>
          </p:nvPr>
        </p:nvSpPr>
        <p:spPr/>
        <p:txBody>
          <a:bodyPr/>
          <a:lstStyle/>
          <a:p>
            <a:pPr>
              <a:defRPr/>
            </a:pPr>
            <a:fld id="{AE9EFD6F-42D3-4FD7-921C-64FB1D64C86D}" type="slidenum">
              <a:rPr lang="en-US" smtClean="0"/>
              <a:pPr>
                <a:defRPr/>
              </a:pPr>
              <a:t>54</a:t>
            </a:fld>
            <a:endParaRPr lang="en-US"/>
          </a:p>
        </p:txBody>
      </p:sp>
    </p:spTree>
    <p:extLst>
      <p:ext uri="{BB962C8B-B14F-4D97-AF65-F5344CB8AC3E}">
        <p14:creationId xmlns:p14="http://schemas.microsoft.com/office/powerpoint/2010/main" val="3546070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Useful for systems programming and general purpose containers (lists, stacks, etc.)</a:t>
            </a:r>
          </a:p>
          <a:p>
            <a:r>
              <a:rPr lang="en-US" dirty="0" smtClean="0"/>
              <a:t>Examples</a:t>
            </a:r>
          </a:p>
          <a:p>
            <a:pPr lvl="1"/>
            <a:r>
              <a:rPr lang="en-US" dirty="0" smtClean="0"/>
              <a:t>C,C++:  void*</a:t>
            </a:r>
          </a:p>
          <a:p>
            <a:pPr lvl="1"/>
            <a:r>
              <a:rPr lang="en-US" dirty="0" smtClean="0"/>
              <a:t>CLU:  any</a:t>
            </a:r>
          </a:p>
          <a:p>
            <a:pPr lvl="1"/>
            <a:r>
              <a:rPr lang="en-US" dirty="0" smtClean="0"/>
              <a:t>Modula2:  address</a:t>
            </a:r>
          </a:p>
          <a:p>
            <a:pPr lvl="1"/>
            <a:r>
              <a:rPr lang="en-US" dirty="0" smtClean="0"/>
              <a:t>(Java:  Object)</a:t>
            </a:r>
          </a:p>
          <a:p>
            <a:pPr lvl="1"/>
            <a:r>
              <a:rPr lang="en-US" dirty="0" smtClean="0"/>
              <a:t>c#:  object</a:t>
            </a:r>
          </a:p>
          <a:p>
            <a:endParaRPr lang="en-US" dirty="0" smtClean="0"/>
          </a:p>
          <a:p>
            <a:pPr lvl="1"/>
            <a:endParaRPr lang="en-US" dirty="0" smtClean="0"/>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55</a:t>
            </a:fld>
            <a:endParaRPr lang="en-US"/>
          </a:p>
        </p:txBody>
      </p:sp>
      <p:sp>
        <p:nvSpPr>
          <p:cNvPr id="4" name="Title 3"/>
          <p:cNvSpPr>
            <a:spLocks noGrp="1"/>
          </p:cNvSpPr>
          <p:nvPr>
            <p:ph type="title"/>
          </p:nvPr>
        </p:nvSpPr>
        <p:spPr/>
        <p:txBody>
          <a:bodyPr/>
          <a:lstStyle/>
          <a:p>
            <a:r>
              <a:rPr lang="en-US" dirty="0" smtClean="0"/>
              <a:t>Universal reference types</a:t>
            </a:r>
            <a:endParaRPr lang="en-US" dirty="0"/>
          </a:p>
        </p:txBody>
      </p:sp>
    </p:spTree>
    <p:extLst>
      <p:ext uri="{BB962C8B-B14F-4D97-AF65-F5344CB8AC3E}">
        <p14:creationId xmlns:p14="http://schemas.microsoft.com/office/powerpoint/2010/main" val="221123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assign (almost) anything to object of universal reference type</a:t>
            </a:r>
          </a:p>
          <a:p>
            <a:pPr lvl="1"/>
            <a:r>
              <a:rPr lang="en-US" dirty="0"/>
              <a:t>No operations allowed on values of universal reference type </a:t>
            </a:r>
          </a:p>
          <a:p>
            <a:r>
              <a:rPr lang="en-US" dirty="0" smtClean="0"/>
              <a:t>What about assignments from universal to specific????</a:t>
            </a:r>
          </a:p>
          <a:p>
            <a:pPr lvl="1"/>
            <a:r>
              <a:rPr lang="en-US" dirty="0" smtClean="0"/>
              <a:t>Common approach in OO languages:</a:t>
            </a:r>
          </a:p>
          <a:p>
            <a:pPr lvl="2"/>
            <a:r>
              <a:rPr lang="en-US" dirty="0" smtClean="0"/>
              <a:t>make object self-descriptive by including type tag</a:t>
            </a:r>
          </a:p>
          <a:p>
            <a:pPr lvl="2"/>
            <a:r>
              <a:rPr lang="en-US" dirty="0" smtClean="0"/>
              <a:t>Java, C# require type cast, C++ uses &lt;</a:t>
            </a:r>
            <a:r>
              <a:rPr lang="en-US" dirty="0" err="1" smtClean="0"/>
              <a:t>dynamic_cast</a:t>
            </a:r>
            <a:r>
              <a:rPr lang="en-US" dirty="0" smtClean="0"/>
              <a:t>&gt;</a:t>
            </a:r>
          </a:p>
          <a:p>
            <a:pPr marL="393192" lvl="1" indent="0">
              <a:buNone/>
            </a:pPr>
            <a:endParaRPr lang="en-US" dirty="0" smtClean="0"/>
          </a:p>
          <a:p>
            <a:pPr lvl="1"/>
            <a:endParaRPr lang="en-US" dirty="0" smtClean="0"/>
          </a:p>
          <a:p>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56</a:t>
            </a:fld>
            <a:endParaRPr lang="en-US"/>
          </a:p>
        </p:txBody>
      </p:sp>
      <p:sp>
        <p:nvSpPr>
          <p:cNvPr id="4" name="Title 3"/>
          <p:cNvSpPr>
            <a:spLocks noGrp="1"/>
          </p:cNvSpPr>
          <p:nvPr>
            <p:ph type="title"/>
          </p:nvPr>
        </p:nvSpPr>
        <p:spPr/>
        <p:txBody>
          <a:bodyPr/>
          <a:lstStyle/>
          <a:p>
            <a:r>
              <a:rPr lang="en-US" dirty="0" smtClean="0"/>
              <a:t>Universal reference types (2)</a:t>
            </a:r>
            <a:endParaRPr lang="en-US" dirty="0"/>
          </a:p>
        </p:txBody>
      </p:sp>
    </p:spTree>
    <p:extLst>
      <p:ext uri="{BB962C8B-B14F-4D97-AF65-F5344CB8AC3E}">
        <p14:creationId xmlns:p14="http://schemas.microsoft.com/office/powerpoint/2010/main" val="158452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z="2800" smtClean="0"/>
              <a:t>class X extends Y{…..} </a:t>
            </a:r>
          </a:p>
          <a:p>
            <a:pPr eaLnBrk="1" hangingPunct="1">
              <a:lnSpc>
                <a:spcPct val="80000"/>
              </a:lnSpc>
              <a:buFontTx/>
              <a:buNone/>
            </a:pPr>
            <a:endParaRPr lang="en-US" sz="2800" smtClean="0"/>
          </a:p>
          <a:p>
            <a:pPr eaLnBrk="1" hangingPunct="1">
              <a:lnSpc>
                <a:spcPct val="80000"/>
              </a:lnSpc>
              <a:buFontTx/>
              <a:buNone/>
            </a:pPr>
            <a:r>
              <a:rPr lang="en-US" sz="2800" smtClean="0"/>
              <a:t>….</a:t>
            </a:r>
          </a:p>
          <a:p>
            <a:pPr eaLnBrk="1" hangingPunct="1">
              <a:lnSpc>
                <a:spcPct val="80000"/>
              </a:lnSpc>
              <a:buFontTx/>
              <a:buNone/>
            </a:pPr>
            <a:r>
              <a:rPr lang="en-US" sz="2800" smtClean="0"/>
              <a:t>X x;</a:t>
            </a:r>
          </a:p>
          <a:p>
            <a:pPr eaLnBrk="1" hangingPunct="1">
              <a:lnSpc>
                <a:spcPct val="80000"/>
              </a:lnSpc>
              <a:buFontTx/>
              <a:buNone/>
            </a:pPr>
            <a:r>
              <a:rPr lang="en-US" sz="2800" smtClean="0"/>
              <a:t>Y y;     </a:t>
            </a:r>
          </a:p>
          <a:p>
            <a:pPr eaLnBrk="1" hangingPunct="1">
              <a:lnSpc>
                <a:spcPct val="80000"/>
              </a:lnSpc>
              <a:buFontTx/>
              <a:buNone/>
            </a:pPr>
            <a:r>
              <a:rPr lang="en-US" sz="2800" smtClean="0"/>
              <a:t>…</a:t>
            </a:r>
          </a:p>
          <a:p>
            <a:pPr eaLnBrk="1" hangingPunct="1">
              <a:lnSpc>
                <a:spcPct val="80000"/>
              </a:lnSpc>
              <a:buFontTx/>
              <a:buNone/>
            </a:pPr>
            <a:r>
              <a:rPr lang="en-US" sz="2800" smtClean="0"/>
              <a:t>y = x;    //OK</a:t>
            </a:r>
          </a:p>
          <a:p>
            <a:pPr eaLnBrk="1" hangingPunct="1">
              <a:lnSpc>
                <a:spcPct val="80000"/>
              </a:lnSpc>
              <a:buFontTx/>
              <a:buNone/>
            </a:pPr>
            <a:r>
              <a:rPr lang="en-US" sz="2800" smtClean="0"/>
              <a:t>x= y;      //compiler error  </a:t>
            </a:r>
            <a:br>
              <a:rPr lang="en-US" sz="2800" smtClean="0"/>
            </a:br>
            <a:r>
              <a:rPr lang="en-US" sz="2800" smtClean="0"/>
              <a:t>             </a:t>
            </a:r>
          </a:p>
          <a:p>
            <a:pPr eaLnBrk="1" hangingPunct="1">
              <a:lnSpc>
                <a:spcPct val="80000"/>
              </a:lnSpc>
              <a:buFontTx/>
              <a:buNone/>
            </a:pPr>
            <a:r>
              <a:rPr lang="en-US" sz="2800" smtClean="0"/>
              <a:t>x = (X)y   //compiles, generates run-time type test.</a:t>
            </a:r>
            <a:br>
              <a:rPr lang="en-US" sz="2800" smtClean="0"/>
            </a:br>
            <a:endParaRPr lang="en-US" sz="2800" smtClean="0"/>
          </a:p>
          <a:p>
            <a:pPr eaLnBrk="1" hangingPunct="1">
              <a:lnSpc>
                <a:spcPct val="80000"/>
              </a:lnSpc>
              <a:buFontTx/>
              <a:buNone/>
            </a:pPr>
            <a:r>
              <a:rPr lang="en-US" sz="2800" smtClean="0"/>
              <a:t>null object reference assignable to any object reference type. </a:t>
            </a:r>
          </a:p>
          <a:p>
            <a:pPr eaLnBrk="1" hangingPunct="1">
              <a:lnSpc>
                <a:spcPct val="80000"/>
              </a:lnSpc>
              <a:buFontTx/>
              <a:buNone/>
            </a:pPr>
            <a:endParaRPr lang="en-US" sz="2800" smtClean="0"/>
          </a:p>
        </p:txBody>
      </p:sp>
      <p:sp>
        <p:nvSpPr>
          <p:cNvPr id="3" name="Slide Number Placeholder 2"/>
          <p:cNvSpPr>
            <a:spLocks noGrp="1"/>
          </p:cNvSpPr>
          <p:nvPr>
            <p:ph type="sldNum" sz="quarter" idx="12"/>
          </p:nvPr>
        </p:nvSpPr>
        <p:spPr>
          <a:xfrm>
            <a:off x="8305800" y="6407944"/>
            <a:ext cx="707232" cy="365125"/>
          </a:xfrm>
        </p:spPr>
        <p:txBody>
          <a:bodyPr/>
          <a:lstStyle/>
          <a:p>
            <a:pPr>
              <a:defRPr/>
            </a:pPr>
            <a:fld id="{C1B62670-B53C-4BFE-A5C3-CE8FC5251CDB}" type="slidenum">
              <a:rPr lang="en-US" smtClean="0"/>
              <a:pPr>
                <a:defRPr/>
              </a:pPr>
              <a:t>57</a:t>
            </a:fld>
            <a:endParaRPr lang="en-US" dirty="0"/>
          </a:p>
        </p:txBody>
      </p:sp>
    </p:spTree>
    <p:extLst>
      <p:ext uri="{BB962C8B-B14F-4D97-AF65-F5344CB8AC3E}">
        <p14:creationId xmlns:p14="http://schemas.microsoft.com/office/powerpoint/2010/main" val="2432822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Even when language requires declaration of all variables, types of expressions must still be inferred.</a:t>
            </a:r>
          </a:p>
          <a:p>
            <a:r>
              <a:rPr lang="en-US" dirty="0" smtClean="0"/>
              <a:t>Some non-trivial cases</a:t>
            </a:r>
          </a:p>
          <a:p>
            <a:pPr lvl="1"/>
            <a:r>
              <a:rPr lang="en-US" dirty="0" smtClean="0"/>
              <a:t>Subranges and sets</a:t>
            </a:r>
          </a:p>
          <a:p>
            <a:pPr marL="1143000" lvl="4" indent="0">
              <a:buNone/>
            </a:pPr>
            <a:r>
              <a:rPr lang="en-US" dirty="0" smtClean="0">
                <a:solidFill>
                  <a:schemeClr val="accent4">
                    <a:lumMod val="75000"/>
                  </a:schemeClr>
                </a:solidFill>
              </a:rPr>
              <a:t>type </a:t>
            </a:r>
            <a:r>
              <a:rPr lang="en-US" dirty="0" err="1" smtClean="0">
                <a:solidFill>
                  <a:schemeClr val="accent4">
                    <a:lumMod val="75000"/>
                  </a:schemeClr>
                </a:solidFill>
              </a:rPr>
              <a:t>Atype</a:t>
            </a:r>
            <a:r>
              <a:rPr lang="en-US" dirty="0" smtClean="0">
                <a:solidFill>
                  <a:schemeClr val="accent4">
                    <a:lumMod val="75000"/>
                  </a:schemeClr>
                </a:solidFill>
              </a:rPr>
              <a:t> = 0..20</a:t>
            </a:r>
          </a:p>
          <a:p>
            <a:pPr marL="1143000" lvl="4" indent="0">
              <a:buNone/>
            </a:pPr>
            <a:r>
              <a:rPr lang="en-US" dirty="0" smtClean="0">
                <a:solidFill>
                  <a:schemeClr val="accent4">
                    <a:lumMod val="75000"/>
                  </a:schemeClr>
                </a:solidFill>
              </a:rPr>
              <a:t>type </a:t>
            </a:r>
            <a:r>
              <a:rPr lang="en-US" dirty="0" err="1" smtClean="0">
                <a:solidFill>
                  <a:schemeClr val="accent4">
                    <a:lumMod val="75000"/>
                  </a:schemeClr>
                </a:solidFill>
              </a:rPr>
              <a:t>Btype</a:t>
            </a:r>
            <a:r>
              <a:rPr lang="en-US" dirty="0" smtClean="0">
                <a:solidFill>
                  <a:schemeClr val="accent4">
                    <a:lumMod val="75000"/>
                  </a:schemeClr>
                </a:solidFill>
              </a:rPr>
              <a:t> = 10..20</a:t>
            </a:r>
          </a:p>
          <a:p>
            <a:pPr marL="1143000" lvl="4" indent="0">
              <a:buNone/>
            </a:pPr>
            <a:r>
              <a:rPr lang="en-US" dirty="0" err="1" smtClean="0">
                <a:solidFill>
                  <a:schemeClr val="accent4">
                    <a:lumMod val="75000"/>
                  </a:schemeClr>
                </a:solidFill>
              </a:rPr>
              <a:t>var</a:t>
            </a:r>
            <a:r>
              <a:rPr lang="en-US" dirty="0" smtClean="0">
                <a:solidFill>
                  <a:schemeClr val="accent4">
                    <a:lumMod val="75000"/>
                  </a:schemeClr>
                </a:solidFill>
              </a:rPr>
              <a:t> a </a:t>
            </a:r>
            <a:r>
              <a:rPr lang="en-US" dirty="0" err="1" smtClean="0">
                <a:solidFill>
                  <a:schemeClr val="accent4">
                    <a:lumMod val="75000"/>
                  </a:schemeClr>
                </a:solidFill>
              </a:rPr>
              <a:t>Atype</a:t>
            </a:r>
            <a:r>
              <a:rPr lang="en-US" dirty="0" smtClean="0">
                <a:solidFill>
                  <a:schemeClr val="accent4">
                    <a:lumMod val="75000"/>
                  </a:schemeClr>
                </a:solidFill>
              </a:rPr>
              <a:t>;</a:t>
            </a:r>
          </a:p>
          <a:p>
            <a:pPr marL="1143000" lvl="4" indent="0">
              <a:buNone/>
            </a:pPr>
            <a:r>
              <a:rPr lang="en-US" dirty="0" err="1" smtClean="0">
                <a:solidFill>
                  <a:schemeClr val="accent4">
                    <a:lumMod val="75000"/>
                  </a:schemeClr>
                </a:solidFill>
              </a:rPr>
              <a:t>var</a:t>
            </a:r>
            <a:r>
              <a:rPr lang="en-US" dirty="0" smtClean="0">
                <a:solidFill>
                  <a:schemeClr val="accent4">
                    <a:lumMod val="75000"/>
                  </a:schemeClr>
                </a:solidFill>
              </a:rPr>
              <a:t> b </a:t>
            </a:r>
            <a:r>
              <a:rPr lang="en-US" dirty="0" err="1" smtClean="0">
                <a:solidFill>
                  <a:schemeClr val="accent4">
                    <a:lumMod val="75000"/>
                  </a:schemeClr>
                </a:solidFill>
              </a:rPr>
              <a:t>Btype</a:t>
            </a:r>
            <a:r>
              <a:rPr lang="en-US" dirty="0" smtClean="0">
                <a:solidFill>
                  <a:schemeClr val="accent4">
                    <a:lumMod val="75000"/>
                  </a:schemeClr>
                </a:solidFill>
              </a:rPr>
              <a:t>;</a:t>
            </a:r>
          </a:p>
          <a:p>
            <a:pPr lvl="2"/>
            <a:r>
              <a:rPr lang="en-US" dirty="0" smtClean="0"/>
              <a:t>What is type of a + b?</a:t>
            </a:r>
          </a:p>
          <a:p>
            <a:pPr lvl="3"/>
            <a:r>
              <a:rPr lang="en-US" dirty="0" smtClean="0"/>
              <a:t>Not </a:t>
            </a:r>
            <a:r>
              <a:rPr lang="en-US" dirty="0" err="1" smtClean="0"/>
              <a:t>Atype</a:t>
            </a:r>
            <a:r>
              <a:rPr lang="en-US" dirty="0" smtClean="0"/>
              <a:t> or </a:t>
            </a:r>
            <a:r>
              <a:rPr lang="en-US" dirty="0" err="1" smtClean="0"/>
              <a:t>Btype</a:t>
            </a:r>
            <a:endParaRPr lang="en-US" dirty="0" smtClean="0"/>
          </a:p>
          <a:p>
            <a:pPr lvl="3"/>
            <a:r>
              <a:rPr lang="en-US" dirty="0" smtClean="0"/>
              <a:t>New anonymous type 0..40 ????</a:t>
            </a:r>
          </a:p>
          <a:p>
            <a:pPr lvl="3"/>
            <a:r>
              <a:rPr lang="en-US" dirty="0" smtClean="0"/>
              <a:t>integer ??????</a:t>
            </a:r>
          </a:p>
          <a:p>
            <a:pPr lvl="2"/>
            <a:r>
              <a:rPr lang="en-US" dirty="0" smtClean="0"/>
              <a:t>a = a + a  may require dynamic semantic check</a:t>
            </a:r>
          </a:p>
          <a:p>
            <a:pPr lvl="2"/>
            <a:r>
              <a:rPr lang="en-US" dirty="0" smtClean="0"/>
              <a:t>Similar issues arise with sets, if we consider ops on sets with same base type compatible.</a:t>
            </a:r>
          </a:p>
          <a:p>
            <a:pPr marL="109728" indent="0">
              <a:buNone/>
            </a:pPr>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58</a:t>
            </a:fld>
            <a:endParaRPr lang="en-US"/>
          </a:p>
        </p:txBody>
      </p:sp>
      <p:sp>
        <p:nvSpPr>
          <p:cNvPr id="4" name="Title 3"/>
          <p:cNvSpPr>
            <a:spLocks noGrp="1"/>
          </p:cNvSpPr>
          <p:nvPr>
            <p:ph type="title"/>
          </p:nvPr>
        </p:nvSpPr>
        <p:spPr/>
        <p:txBody>
          <a:bodyPr/>
          <a:lstStyle/>
          <a:p>
            <a:r>
              <a:rPr lang="en-US" dirty="0" smtClean="0"/>
              <a:t>Type inference</a:t>
            </a:r>
            <a:endParaRPr lang="en-US" dirty="0"/>
          </a:p>
        </p:txBody>
      </p:sp>
    </p:spTree>
    <p:extLst>
      <p:ext uri="{BB962C8B-B14F-4D97-AF65-F5344CB8AC3E}">
        <p14:creationId xmlns:p14="http://schemas.microsoft.com/office/powerpoint/2010/main" val="280636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Reducing burden on programmer</a:t>
            </a:r>
          </a:p>
          <a:p>
            <a:pPr lvl="1"/>
            <a:r>
              <a:rPr lang="en-US" dirty="0" smtClean="0"/>
              <a:t>Ada:  index variable in for loop is new local variable only visible in loop, implicitly assigned type of expressions providing bounds</a:t>
            </a:r>
          </a:p>
          <a:p>
            <a:pPr lvl="1"/>
            <a:r>
              <a:rPr lang="en-US" dirty="0" smtClean="0"/>
              <a:t>Scala, C# 3.0, Go, C++11, Swift:</a:t>
            </a:r>
          </a:p>
          <a:p>
            <a:pPr lvl="2"/>
            <a:r>
              <a:rPr lang="en-US" dirty="0" smtClean="0"/>
              <a:t>allow certain declarations to be omitted if type can be inferred from context</a:t>
            </a:r>
          </a:p>
          <a:p>
            <a:pPr marL="914400" lvl="3" indent="0">
              <a:buNone/>
            </a:pPr>
            <a:r>
              <a:rPr lang="en-US" dirty="0" smtClean="0"/>
              <a:t>C#    </a:t>
            </a:r>
            <a:r>
              <a:rPr lang="en-US" dirty="0" err="1" smtClean="0">
                <a:solidFill>
                  <a:schemeClr val="accent4">
                    <a:lumMod val="75000"/>
                  </a:schemeClr>
                </a:solidFill>
              </a:rPr>
              <a:t>var</a:t>
            </a:r>
            <a:r>
              <a:rPr lang="en-US" dirty="0" smtClean="0">
                <a:solidFill>
                  <a:schemeClr val="accent4">
                    <a:lumMod val="75000"/>
                  </a:schemeClr>
                </a:solidFill>
              </a:rPr>
              <a:t> </a:t>
            </a:r>
            <a:r>
              <a:rPr lang="en-US" dirty="0" err="1" smtClean="0">
                <a:solidFill>
                  <a:schemeClr val="accent4">
                    <a:lumMod val="75000"/>
                  </a:schemeClr>
                </a:solidFill>
              </a:rPr>
              <a:t>i</a:t>
            </a:r>
            <a:r>
              <a:rPr lang="en-US" dirty="0" smtClean="0">
                <a:solidFill>
                  <a:schemeClr val="accent4">
                    <a:lumMod val="75000"/>
                  </a:schemeClr>
                </a:solidFill>
              </a:rPr>
              <a:t> = 123; instead of </a:t>
            </a:r>
            <a:r>
              <a:rPr lang="en-US" dirty="0" err="1" smtClean="0">
                <a:solidFill>
                  <a:schemeClr val="accent4">
                    <a:lumMod val="75000"/>
                  </a:schemeClr>
                </a:solidFill>
              </a:rPr>
              <a:t>int</a:t>
            </a:r>
            <a:r>
              <a:rPr lang="en-US" dirty="0" smtClean="0">
                <a:solidFill>
                  <a:schemeClr val="accent4">
                    <a:lumMod val="75000"/>
                  </a:schemeClr>
                </a:solidFill>
              </a:rPr>
              <a:t> </a:t>
            </a:r>
            <a:r>
              <a:rPr lang="en-US" dirty="0" err="1" smtClean="0">
                <a:solidFill>
                  <a:schemeClr val="accent4">
                    <a:lumMod val="75000"/>
                  </a:schemeClr>
                </a:solidFill>
              </a:rPr>
              <a:t>i</a:t>
            </a:r>
            <a:r>
              <a:rPr lang="en-US" dirty="0" smtClean="0">
                <a:solidFill>
                  <a:schemeClr val="accent4">
                    <a:lumMod val="75000"/>
                  </a:schemeClr>
                </a:solidFill>
              </a:rPr>
              <a:t> = 123;</a:t>
            </a:r>
          </a:p>
          <a:p>
            <a:pPr marL="914400" lvl="3" indent="0">
              <a:buNone/>
            </a:pPr>
            <a:r>
              <a:rPr lang="en-US" dirty="0"/>
              <a:t> </a:t>
            </a:r>
            <a:r>
              <a:rPr lang="en-US" dirty="0" smtClean="0"/>
              <a:t>       </a:t>
            </a:r>
            <a:r>
              <a:rPr lang="en-US" dirty="0" err="1" smtClean="0">
                <a:solidFill>
                  <a:schemeClr val="accent4">
                    <a:lumMod val="75000"/>
                  </a:schemeClr>
                </a:solidFill>
              </a:rPr>
              <a:t>var</a:t>
            </a:r>
            <a:r>
              <a:rPr lang="en-US" dirty="0" smtClean="0">
                <a:solidFill>
                  <a:schemeClr val="accent4">
                    <a:lumMod val="75000"/>
                  </a:schemeClr>
                </a:solidFill>
              </a:rPr>
              <a:t> map = new Dictionary&lt;string, </a:t>
            </a:r>
            <a:r>
              <a:rPr lang="en-US" dirty="0" err="1" smtClean="0">
                <a:solidFill>
                  <a:schemeClr val="accent4">
                    <a:lumMod val="75000"/>
                  </a:schemeClr>
                </a:solidFill>
              </a:rPr>
              <a:t>int</a:t>
            </a:r>
            <a:r>
              <a:rPr lang="en-US" dirty="0" smtClean="0">
                <a:solidFill>
                  <a:schemeClr val="accent4">
                    <a:lumMod val="75000"/>
                  </a:schemeClr>
                </a:solidFill>
              </a:rPr>
              <a:t>&gt;(); </a:t>
            </a:r>
          </a:p>
          <a:p>
            <a:pPr marL="914400" lvl="3" indent="0">
              <a:buNone/>
            </a:pPr>
            <a:r>
              <a:rPr lang="en-US" dirty="0">
                <a:solidFill>
                  <a:schemeClr val="accent4">
                    <a:lumMod val="75000"/>
                  </a:schemeClr>
                </a:solidFill>
              </a:rPr>
              <a:t> </a:t>
            </a:r>
            <a:r>
              <a:rPr lang="en-US" dirty="0" smtClean="0">
                <a:solidFill>
                  <a:schemeClr val="accent4">
                    <a:lumMod val="75000"/>
                  </a:schemeClr>
                </a:solidFill>
              </a:rPr>
              <a:t>       </a:t>
            </a:r>
            <a:r>
              <a:rPr lang="en-US" dirty="0" smtClean="0"/>
              <a:t>instead of</a:t>
            </a:r>
          </a:p>
          <a:p>
            <a:pPr marL="914400" lvl="3" indent="0">
              <a:buNone/>
            </a:pPr>
            <a:r>
              <a:rPr lang="en-US" dirty="0"/>
              <a:t>  </a:t>
            </a:r>
            <a:r>
              <a:rPr lang="en-US" dirty="0" smtClean="0"/>
              <a:t>      </a:t>
            </a:r>
            <a:r>
              <a:rPr lang="en-US" dirty="0" smtClean="0">
                <a:solidFill>
                  <a:schemeClr val="accent4">
                    <a:lumMod val="75000"/>
                  </a:schemeClr>
                </a:solidFill>
              </a:rPr>
              <a:t>Dictionary&lt;string</a:t>
            </a:r>
            <a:r>
              <a:rPr lang="en-US" dirty="0">
                <a:solidFill>
                  <a:schemeClr val="accent4">
                    <a:lumMod val="75000"/>
                  </a:schemeClr>
                </a:solidFill>
              </a:rPr>
              <a:t>, </a:t>
            </a:r>
            <a:r>
              <a:rPr lang="en-US" dirty="0" err="1">
                <a:solidFill>
                  <a:schemeClr val="accent4">
                    <a:lumMod val="75000"/>
                  </a:schemeClr>
                </a:solidFill>
              </a:rPr>
              <a:t>int</a:t>
            </a:r>
            <a:r>
              <a:rPr lang="en-US" dirty="0" smtClean="0">
                <a:solidFill>
                  <a:schemeClr val="accent4">
                    <a:lumMod val="75000"/>
                  </a:schemeClr>
                </a:solidFill>
              </a:rPr>
              <a:t>&gt; map =  </a:t>
            </a:r>
          </a:p>
          <a:p>
            <a:pPr marL="914400" lvl="3" indent="0">
              <a:buNone/>
            </a:pPr>
            <a:r>
              <a:rPr lang="en-US" sz="1800" dirty="0">
                <a:solidFill>
                  <a:schemeClr val="accent4">
                    <a:lumMod val="75000"/>
                  </a:schemeClr>
                </a:solidFill>
              </a:rPr>
              <a:t> </a:t>
            </a:r>
            <a:r>
              <a:rPr lang="en-US" sz="1800" dirty="0" smtClean="0">
                <a:solidFill>
                  <a:schemeClr val="accent4">
                    <a:lumMod val="75000"/>
                  </a:schemeClr>
                </a:solidFill>
              </a:rPr>
              <a:t>                        new </a:t>
            </a:r>
            <a:r>
              <a:rPr lang="en-US" sz="1800" dirty="0">
                <a:solidFill>
                  <a:schemeClr val="accent4">
                    <a:lumMod val="75000"/>
                  </a:schemeClr>
                </a:solidFill>
              </a:rPr>
              <a:t>Dictionary&lt;string, </a:t>
            </a:r>
            <a:r>
              <a:rPr lang="en-US" sz="1800" dirty="0" err="1">
                <a:solidFill>
                  <a:schemeClr val="accent4">
                    <a:lumMod val="75000"/>
                  </a:schemeClr>
                </a:solidFill>
              </a:rPr>
              <a:t>int</a:t>
            </a:r>
            <a:r>
              <a:rPr lang="en-US" sz="1800" dirty="0">
                <a:solidFill>
                  <a:schemeClr val="accent4">
                    <a:lumMod val="75000"/>
                  </a:schemeClr>
                </a:solidFill>
              </a:rPr>
              <a:t>&gt;(); </a:t>
            </a:r>
            <a:endParaRPr lang="en-US" sz="1800" dirty="0" smtClean="0">
              <a:solidFill>
                <a:schemeClr val="accent4">
                  <a:lumMod val="75000"/>
                </a:schemeClr>
              </a:solidFill>
            </a:endParaRP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59</a:t>
            </a:fld>
            <a:endParaRPr lang="en-US"/>
          </a:p>
        </p:txBody>
      </p:sp>
      <p:sp>
        <p:nvSpPr>
          <p:cNvPr id="4" name="Title 3"/>
          <p:cNvSpPr>
            <a:spLocks noGrp="1"/>
          </p:cNvSpPr>
          <p:nvPr>
            <p:ph type="title"/>
          </p:nvPr>
        </p:nvSpPr>
        <p:spPr/>
        <p:txBody>
          <a:bodyPr/>
          <a:lstStyle/>
          <a:p>
            <a:r>
              <a:rPr lang="en-US" dirty="0" smtClean="0"/>
              <a:t>Declarations</a:t>
            </a:r>
            <a:endParaRPr lang="en-US" dirty="0"/>
          </a:p>
        </p:txBody>
      </p:sp>
    </p:spTree>
    <p:extLst>
      <p:ext uri="{BB962C8B-B14F-4D97-AF65-F5344CB8AC3E}">
        <p14:creationId xmlns:p14="http://schemas.microsoft.com/office/powerpoint/2010/main" val="164556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 type system is </a:t>
            </a:r>
          </a:p>
          <a:p>
            <a:pPr marL="624078" indent="-514350">
              <a:buFont typeface="+mj-lt"/>
              <a:buAutoNum type="arabicPeriod"/>
            </a:pPr>
            <a:r>
              <a:rPr lang="en-US" dirty="0" smtClean="0"/>
              <a:t>Mechanism to define types and associate them with certain language constructs</a:t>
            </a:r>
          </a:p>
          <a:p>
            <a:pPr marL="624078" indent="-514350">
              <a:buFont typeface="+mj-lt"/>
              <a:buAutoNum type="arabicPeriod"/>
            </a:pPr>
            <a:r>
              <a:rPr lang="en-US" dirty="0" smtClean="0"/>
              <a:t>Set of rules for</a:t>
            </a:r>
          </a:p>
          <a:p>
            <a:pPr marL="880110" lvl="1" indent="-514350"/>
            <a:r>
              <a:rPr lang="en-US" dirty="0" smtClean="0"/>
              <a:t>type equivalence</a:t>
            </a:r>
          </a:p>
          <a:p>
            <a:pPr marL="1117854" lvl="2" indent="-514350"/>
            <a:r>
              <a:rPr lang="en-US" dirty="0" smtClean="0"/>
              <a:t>when the types of two values are the same</a:t>
            </a:r>
          </a:p>
          <a:p>
            <a:pPr marL="880110" lvl="1" indent="-514350"/>
            <a:r>
              <a:rPr lang="en-US" dirty="0" smtClean="0"/>
              <a:t>type compatibility</a:t>
            </a:r>
          </a:p>
          <a:p>
            <a:pPr marL="1117854" lvl="2" indent="-514350"/>
            <a:r>
              <a:rPr lang="en-US" dirty="0" smtClean="0"/>
              <a:t>when a value of a given type can be used in a given context</a:t>
            </a:r>
          </a:p>
          <a:p>
            <a:pPr marL="880110" lvl="1" indent="-514350"/>
            <a:r>
              <a:rPr lang="en-US" dirty="0" smtClean="0"/>
              <a:t>type inference</a:t>
            </a:r>
          </a:p>
          <a:p>
            <a:pPr marL="1117854" lvl="2" indent="-514350"/>
            <a:r>
              <a:rPr lang="en-US" dirty="0" smtClean="0"/>
              <a:t>rules define type of expression based on types of its subexpressions and (sometimes) the surrounding context</a:t>
            </a:r>
          </a:p>
          <a:p>
            <a:pPr marL="109728" indent="0">
              <a:buNone/>
            </a:pPr>
            <a:endParaRPr lang="en-US" dirty="0" smtClean="0"/>
          </a:p>
          <a:p>
            <a:r>
              <a:rPr lang="en-US" dirty="0" smtClean="0"/>
              <a:t>Which constructs need types?</a:t>
            </a:r>
          </a:p>
          <a:p>
            <a:pPr lvl="1"/>
            <a:r>
              <a:rPr lang="en-US" dirty="0" smtClean="0"/>
              <a:t>those that have values or refer to objects that have values</a:t>
            </a:r>
          </a:p>
          <a:p>
            <a:pPr lvl="1"/>
            <a:r>
              <a:rPr lang="en-US" dirty="0" smtClean="0"/>
              <a:t>Examples:  named constants, variables, record fields, parameters, (in some languages) subroutines, literal constants and expressions containing these</a:t>
            </a:r>
          </a:p>
          <a:p>
            <a:endParaRPr lang="en-US" dirty="0" smtClean="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6</a:t>
            </a:fld>
            <a:endParaRPr lang="en-US"/>
          </a:p>
        </p:txBody>
      </p:sp>
      <p:sp>
        <p:nvSpPr>
          <p:cNvPr id="4" name="Title 3"/>
          <p:cNvSpPr>
            <a:spLocks noGrp="1"/>
          </p:cNvSpPr>
          <p:nvPr>
            <p:ph type="title"/>
          </p:nvPr>
        </p:nvSpPr>
        <p:spPr/>
        <p:txBody>
          <a:bodyPr>
            <a:normAutofit fontScale="90000"/>
          </a:bodyPr>
          <a:lstStyle/>
          <a:p>
            <a:r>
              <a:rPr lang="en-US" dirty="0" smtClean="0"/>
              <a:t>(Informal) definition of a type system</a:t>
            </a:r>
            <a:endParaRPr lang="en-US" dirty="0"/>
          </a:p>
        </p:txBody>
      </p:sp>
    </p:spTree>
    <p:extLst>
      <p:ext uri="{BB962C8B-B14F-4D97-AF65-F5344CB8AC3E}">
        <p14:creationId xmlns:p14="http://schemas.microsoft.com/office/powerpoint/2010/main" val="5042143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auto</a:t>
            </a:r>
          </a:p>
          <a:p>
            <a:pPr lvl="1"/>
            <a:r>
              <a:rPr lang="en-US" dirty="0" smtClean="0"/>
              <a:t>tells compiler to infer type</a:t>
            </a:r>
          </a:p>
          <a:p>
            <a:r>
              <a:rPr lang="en-US" dirty="0" smtClean="0"/>
              <a:t>C++ </a:t>
            </a:r>
            <a:r>
              <a:rPr lang="en-US" dirty="0" err="1" smtClean="0"/>
              <a:t>decltype</a:t>
            </a:r>
            <a:endParaRPr lang="en-US" dirty="0"/>
          </a:p>
          <a:p>
            <a:pPr lvl="1"/>
            <a:r>
              <a:rPr lang="en-US" dirty="0" smtClean="0"/>
              <a:t>matches type of given expression</a:t>
            </a:r>
          </a:p>
          <a:p>
            <a:pPr lvl="1"/>
            <a:endParaRPr lang="en-US" dirty="0"/>
          </a:p>
          <a:p>
            <a:pPr lvl="1"/>
            <a:r>
              <a:rPr lang="en-US" dirty="0" smtClean="0"/>
              <a:t>template &lt;</a:t>
            </a:r>
            <a:r>
              <a:rPr lang="en-US" dirty="0" err="1" smtClean="0"/>
              <a:t>typename</a:t>
            </a:r>
            <a:r>
              <a:rPr lang="en-US" dirty="0" smtClean="0"/>
              <a:t> A, </a:t>
            </a:r>
            <a:r>
              <a:rPr lang="en-US" dirty="0" err="1" smtClean="0"/>
              <a:t>typename</a:t>
            </a:r>
            <a:r>
              <a:rPr lang="en-US" dirty="0" smtClean="0"/>
              <a:t> B&gt;</a:t>
            </a:r>
          </a:p>
          <a:p>
            <a:pPr lvl="1"/>
            <a:r>
              <a:rPr lang="en-US" dirty="0" smtClean="0"/>
              <a:t>A </a:t>
            </a:r>
            <a:r>
              <a:rPr lang="en-US" dirty="0" err="1" smtClean="0"/>
              <a:t>a</a:t>
            </a:r>
            <a:r>
              <a:rPr lang="en-US" dirty="0" smtClean="0"/>
              <a:t>; B b: </a:t>
            </a:r>
          </a:p>
          <a:p>
            <a:pPr lvl="1"/>
            <a:r>
              <a:rPr lang="en-US" dirty="0" err="1" smtClean="0"/>
              <a:t>decltype</a:t>
            </a:r>
            <a:r>
              <a:rPr lang="en-US" dirty="0" smtClean="0"/>
              <a:t>(</a:t>
            </a:r>
            <a:r>
              <a:rPr lang="en-US" dirty="0" err="1" smtClean="0"/>
              <a:t>a+b</a:t>
            </a:r>
            <a:r>
              <a:rPr lang="en-US" dirty="0" smtClean="0"/>
              <a:t>) sum;</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60</a:t>
            </a:fld>
            <a:endParaRPr lang="en-US"/>
          </a:p>
        </p:txBody>
      </p:sp>
      <p:sp>
        <p:nvSpPr>
          <p:cNvPr id="4" name="Title 3"/>
          <p:cNvSpPr>
            <a:spLocks noGrp="1"/>
          </p:cNvSpPr>
          <p:nvPr>
            <p:ph type="title"/>
          </p:nvPr>
        </p:nvSpPr>
        <p:spPr/>
        <p:txBody>
          <a:bodyPr/>
          <a:lstStyle/>
          <a:p>
            <a:r>
              <a:rPr lang="en-US" dirty="0" smtClean="0"/>
              <a:t>Declarations</a:t>
            </a:r>
            <a:endParaRPr lang="en-US" dirty="0"/>
          </a:p>
        </p:txBody>
      </p:sp>
    </p:spTree>
    <p:extLst>
      <p:ext uri="{BB962C8B-B14F-4D97-AF65-F5344CB8AC3E}">
        <p14:creationId xmlns:p14="http://schemas.microsoft.com/office/powerpoint/2010/main" val="12771191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dirty="0" err="1" smtClean="0"/>
              <a:t>Hindley</a:t>
            </a:r>
            <a:r>
              <a:rPr lang="en-US" sz="4000" dirty="0" smtClean="0"/>
              <a:t>-Milner type inference</a:t>
            </a:r>
          </a:p>
        </p:txBody>
      </p:sp>
      <p:sp>
        <p:nvSpPr>
          <p:cNvPr id="22531" name="Rectangle 3"/>
          <p:cNvSpPr>
            <a:spLocks noGrp="1" noChangeArrowheads="1"/>
          </p:cNvSpPr>
          <p:nvPr>
            <p:ph idx="1"/>
          </p:nvPr>
        </p:nvSpPr>
        <p:spPr/>
        <p:txBody>
          <a:bodyPr>
            <a:normAutofit/>
          </a:bodyPr>
          <a:lstStyle/>
          <a:p>
            <a:pPr lvl="1" eaLnBrk="1" hangingPunct="1">
              <a:lnSpc>
                <a:spcPct val="80000"/>
              </a:lnSpc>
            </a:pPr>
            <a:r>
              <a:rPr lang="en-US" sz="2400" dirty="0" err="1" smtClean="0"/>
              <a:t>Hindley</a:t>
            </a:r>
            <a:r>
              <a:rPr lang="en-US" sz="2400" dirty="0" smtClean="0"/>
              <a:t>-Milner type inference determines types of names without explicitly giving the types.</a:t>
            </a:r>
          </a:p>
          <a:p>
            <a:pPr lvl="1" eaLnBrk="1" hangingPunct="1">
              <a:lnSpc>
                <a:spcPct val="80000"/>
              </a:lnSpc>
            </a:pPr>
            <a:r>
              <a:rPr lang="en-US" sz="2400" dirty="0" smtClean="0"/>
              <a:t>The translator looks at uses of name, and infers the type (or indicate error if uses are incompatible). </a:t>
            </a:r>
          </a:p>
          <a:p>
            <a:pPr lvl="1" eaLnBrk="1" hangingPunct="1">
              <a:lnSpc>
                <a:spcPct val="80000"/>
              </a:lnSpc>
            </a:pPr>
            <a:r>
              <a:rPr lang="en-US" sz="2400" dirty="0" smtClean="0"/>
              <a:t>Some variation of </a:t>
            </a:r>
            <a:r>
              <a:rPr lang="en-US" sz="2400" dirty="0" err="1" smtClean="0"/>
              <a:t>Hindley</a:t>
            </a:r>
            <a:r>
              <a:rPr lang="en-US" sz="2400" dirty="0" smtClean="0"/>
              <a:t>-Milner type checking is found in most strongly typed functional languages such as ML, Haskell (Hope, Miranda....), </a:t>
            </a:r>
            <a:r>
              <a:rPr lang="en-US" sz="2400" dirty="0" err="1" smtClean="0"/>
              <a:t>OCaml</a:t>
            </a:r>
            <a:endParaRPr lang="en-US" sz="2400" dirty="0" smtClean="0"/>
          </a:p>
          <a:p>
            <a:pPr lvl="1" eaLnBrk="1" hangingPunct="1">
              <a:lnSpc>
                <a:spcPct val="80000"/>
              </a:lnSpc>
            </a:pPr>
            <a:r>
              <a:rPr lang="en-US" sz="2400" dirty="0" smtClean="0"/>
              <a:t>We will look at ML and </a:t>
            </a:r>
            <a:r>
              <a:rPr lang="en-US" sz="2400" dirty="0" err="1" smtClean="0"/>
              <a:t>OCaml</a:t>
            </a:r>
            <a:r>
              <a:rPr lang="en-US" sz="2400" dirty="0" smtClean="0"/>
              <a:t> in detail during the semester</a:t>
            </a:r>
          </a:p>
        </p:txBody>
      </p:sp>
      <p:sp>
        <p:nvSpPr>
          <p:cNvPr id="4" name="Slide Number Placeholder 3"/>
          <p:cNvSpPr>
            <a:spLocks noGrp="1"/>
          </p:cNvSpPr>
          <p:nvPr>
            <p:ph type="sldNum" sz="quarter" idx="12"/>
          </p:nvPr>
        </p:nvSpPr>
        <p:spPr>
          <a:xfrm>
            <a:off x="8458200" y="6407944"/>
            <a:ext cx="554832" cy="365125"/>
          </a:xfrm>
        </p:spPr>
        <p:txBody>
          <a:bodyPr/>
          <a:lstStyle/>
          <a:p>
            <a:pPr>
              <a:defRPr/>
            </a:pPr>
            <a:fld id="{FE031949-BE99-43D3-BF9C-CB8FBE472E5A}" type="slidenum">
              <a:rPr lang="en-US" smtClean="0"/>
              <a:pPr>
                <a:defRPr/>
              </a:pPr>
              <a:t>61</a:t>
            </a:fld>
            <a:endParaRPr lang="en-US" dirty="0"/>
          </a:p>
        </p:txBody>
      </p:sp>
    </p:spTree>
    <p:extLst>
      <p:ext uri="{BB962C8B-B14F-4D97-AF65-F5344CB8AC3E}">
        <p14:creationId xmlns:p14="http://schemas.microsoft.com/office/powerpoint/2010/main" val="33044939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457200" y="533400"/>
            <a:ext cx="8229600" cy="5592763"/>
          </a:xfrm>
        </p:spPr>
        <p:txBody>
          <a:bodyPr/>
          <a:lstStyle/>
          <a:p>
            <a:pPr eaLnBrk="1" hangingPunct="1"/>
            <a:r>
              <a:rPr lang="en-US" sz="2800" smtClean="0"/>
              <a:t>Consider expression</a:t>
            </a:r>
          </a:p>
          <a:p>
            <a:pPr lvl="2" eaLnBrk="1" hangingPunct="1">
              <a:buFontTx/>
              <a:buNone/>
            </a:pPr>
            <a:r>
              <a:rPr lang="en-US" sz="3600" smtClean="0"/>
              <a:t>a[i] + i</a:t>
            </a:r>
          </a:p>
          <a:p>
            <a:pPr eaLnBrk="1" hangingPunct="1"/>
            <a:r>
              <a:rPr lang="en-US" sz="2800" smtClean="0"/>
              <a:t>In a languages such as Java, types of both a and i must have been explicitly declared.</a:t>
            </a:r>
          </a:p>
          <a:p>
            <a:pPr eaLnBrk="1" hangingPunct="1"/>
            <a:endParaRPr lang="en-US" sz="2800" smtClean="0"/>
          </a:p>
          <a:p>
            <a:pPr lvl="2" eaLnBrk="1" hangingPunct="1">
              <a:buFontTx/>
              <a:buNone/>
            </a:pPr>
            <a:r>
              <a:rPr lang="en-US" sz="3200" smtClean="0"/>
              <a:t>int[] a;</a:t>
            </a:r>
          </a:p>
          <a:p>
            <a:pPr lvl="2" eaLnBrk="1" hangingPunct="1">
              <a:buFontTx/>
              <a:buNone/>
            </a:pPr>
            <a:r>
              <a:rPr lang="en-US" sz="3200" smtClean="0"/>
              <a:t>int i;</a:t>
            </a:r>
            <a:br>
              <a:rPr lang="en-US" sz="3200" smtClean="0"/>
            </a:br>
            <a:endParaRPr lang="en-US" sz="3200" smtClean="0"/>
          </a:p>
          <a:p>
            <a:pPr eaLnBrk="1" hangingPunct="1">
              <a:buFontTx/>
              <a:buNone/>
            </a:pPr>
            <a:r>
              <a:rPr lang="en-US" sz="2800" smtClean="0"/>
              <a:t>The compiler would use properties of + to infer that the type of the expression is also an int. </a:t>
            </a:r>
          </a:p>
          <a:p>
            <a:pPr eaLnBrk="1" hangingPunct="1">
              <a:buFontTx/>
              <a:buNone/>
            </a:pPr>
            <a:endParaRPr lang="en-US" sz="2800" smtClean="0"/>
          </a:p>
        </p:txBody>
      </p:sp>
      <p:sp>
        <p:nvSpPr>
          <p:cNvPr id="3" name="Slide Number Placeholder 2"/>
          <p:cNvSpPr>
            <a:spLocks noGrp="1"/>
          </p:cNvSpPr>
          <p:nvPr>
            <p:ph type="sldNum" sz="quarter" idx="12"/>
          </p:nvPr>
        </p:nvSpPr>
        <p:spPr>
          <a:xfrm>
            <a:off x="8458200" y="6407944"/>
            <a:ext cx="554832" cy="365125"/>
          </a:xfrm>
        </p:spPr>
        <p:txBody>
          <a:bodyPr/>
          <a:lstStyle/>
          <a:p>
            <a:pPr>
              <a:defRPr/>
            </a:pPr>
            <a:fld id="{7668A94F-AA9F-4F52-BA8D-64A3A6BAFCFA}" type="slidenum">
              <a:rPr lang="en-US" smtClean="0"/>
              <a:pPr>
                <a:defRPr/>
              </a:pPr>
              <a:t>62</a:t>
            </a:fld>
            <a:endParaRPr lang="en-US" dirty="0"/>
          </a:p>
        </p:txBody>
      </p:sp>
    </p:spTree>
    <p:extLst>
      <p:ext uri="{BB962C8B-B14F-4D97-AF65-F5344CB8AC3E}">
        <p14:creationId xmlns:p14="http://schemas.microsoft.com/office/powerpoint/2010/main" val="38390708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381000" y="304800"/>
            <a:ext cx="8229600" cy="1143000"/>
          </a:xfrm>
        </p:spPr>
        <p:txBody>
          <a:bodyPr/>
          <a:lstStyle/>
          <a:p>
            <a:pPr eaLnBrk="1" hangingPunct="1"/>
            <a:r>
              <a:rPr lang="en-US" smtClean="0"/>
              <a:t>Type inference</a:t>
            </a:r>
          </a:p>
        </p:txBody>
      </p:sp>
      <p:sp>
        <p:nvSpPr>
          <p:cNvPr id="24579" name="Rectangle 2"/>
          <p:cNvSpPr>
            <a:spLocks noGrp="1" noChangeArrowheads="1"/>
          </p:cNvSpPr>
          <p:nvPr>
            <p:ph idx="1"/>
          </p:nvPr>
        </p:nvSpPr>
        <p:spPr>
          <a:xfrm>
            <a:off x="457200" y="1752600"/>
            <a:ext cx="8382000" cy="5105400"/>
          </a:xfrm>
        </p:spPr>
        <p:txBody>
          <a:bodyPr/>
          <a:lstStyle/>
          <a:p>
            <a:pPr eaLnBrk="1" hangingPunct="1">
              <a:lnSpc>
                <a:spcPct val="80000"/>
              </a:lnSpc>
            </a:pPr>
            <a:r>
              <a:rPr lang="en-US" sz="2800" smtClean="0"/>
              <a:t>The type of expressions can be inferred, even if types of  variables are not explicitly declared.</a:t>
            </a:r>
          </a:p>
          <a:p>
            <a:pPr eaLnBrk="1" hangingPunct="1">
              <a:lnSpc>
                <a:spcPct val="80000"/>
              </a:lnSpc>
            </a:pPr>
            <a:r>
              <a:rPr lang="en-US" sz="2800" smtClean="0"/>
              <a:t>Recall </a:t>
            </a:r>
          </a:p>
          <a:p>
            <a:pPr lvl="2" eaLnBrk="1" hangingPunct="1">
              <a:lnSpc>
                <a:spcPct val="80000"/>
              </a:lnSpc>
              <a:buFontTx/>
              <a:buNone/>
            </a:pPr>
            <a:r>
              <a:rPr lang="en-US" sz="3200" smtClean="0"/>
              <a:t>a[i] + i</a:t>
            </a:r>
          </a:p>
          <a:p>
            <a:pPr lvl="2" eaLnBrk="1" hangingPunct="1">
              <a:lnSpc>
                <a:spcPct val="80000"/>
              </a:lnSpc>
              <a:buFontTx/>
              <a:buNone/>
            </a:pPr>
            <a:endParaRPr lang="en-US" sz="3200" smtClean="0"/>
          </a:p>
          <a:p>
            <a:pPr eaLnBrk="1" hangingPunct="1">
              <a:lnSpc>
                <a:spcPct val="80000"/>
              </a:lnSpc>
              <a:buFontTx/>
              <a:buNone/>
            </a:pPr>
            <a:r>
              <a:rPr lang="en-US" sz="1800"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p>
          <a:p>
            <a:pPr eaLnBrk="1" hangingPunct="1">
              <a:lnSpc>
                <a:spcPct val="80000"/>
              </a:lnSpc>
              <a:buFontTx/>
              <a:buNone/>
            </a:pPr>
            <a:r>
              <a:rPr lang="en-US" smtClean="0">
                <a:solidFill>
                  <a:srgbClr val="0066FF"/>
                </a:solidFill>
              </a:rPr>
              <a:t>             a</a:t>
            </a:r>
            <a:r>
              <a:rPr lang="en-US" smtClean="0"/>
              <a:t>   </a:t>
            </a:r>
            <a:r>
              <a:rPr lang="en-US" smtClean="0">
                <a:solidFill>
                  <a:srgbClr val="0066FF"/>
                </a:solidFill>
              </a:rPr>
              <a:t> i</a:t>
            </a:r>
            <a:r>
              <a:rPr lang="en-US" smtClean="0"/>
              <a:t/>
            </a:r>
            <a:br>
              <a:rPr lang="en-US" smtClean="0"/>
            </a:br>
            <a:endParaRPr lang="en-US" sz="2000" smtClean="0"/>
          </a:p>
        </p:txBody>
      </p:sp>
      <p:sp>
        <p:nvSpPr>
          <p:cNvPr id="4" name="Slide Number Placeholder 3"/>
          <p:cNvSpPr>
            <a:spLocks noGrp="1"/>
          </p:cNvSpPr>
          <p:nvPr>
            <p:ph type="sldNum" sz="quarter" idx="12"/>
          </p:nvPr>
        </p:nvSpPr>
        <p:spPr>
          <a:xfrm>
            <a:off x="8305800" y="6407944"/>
            <a:ext cx="707232" cy="365125"/>
          </a:xfrm>
        </p:spPr>
        <p:txBody>
          <a:bodyPr/>
          <a:lstStyle/>
          <a:p>
            <a:pPr>
              <a:defRPr/>
            </a:pPr>
            <a:fld id="{F9BEE46B-DAB8-40C9-9A80-8E639B52216C}" type="slidenum">
              <a:rPr lang="en-US" smtClean="0"/>
              <a:pPr>
                <a:defRPr/>
              </a:pPr>
              <a:t>63</a:t>
            </a:fld>
            <a:endParaRPr lang="en-US" dirty="0"/>
          </a:p>
        </p:txBody>
      </p:sp>
    </p:spTree>
    <p:extLst>
      <p:ext uri="{BB962C8B-B14F-4D97-AF65-F5344CB8AC3E}">
        <p14:creationId xmlns:p14="http://schemas.microsoft.com/office/powerpoint/2010/main" val="671197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buFontTx/>
              <a:buNone/>
            </a:pPr>
            <a:r>
              <a:rPr lang="en-US"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l-GR" smtClean="0">
                <a:solidFill>
                  <a:schemeClr val="hlink"/>
                </a:solidFill>
                <a:cs typeface="Arial" charset="0"/>
              </a:rPr>
              <a:t>γ</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r>
              <a:rPr lang="en-US" smtClean="0">
                <a:solidFill>
                  <a:srgbClr val="FF5050"/>
                </a:solidFill>
              </a:rPr>
              <a:t>β</a:t>
            </a:r>
            <a:r>
              <a:rPr lang="en-US" smtClean="0"/>
              <a:t/>
            </a:r>
            <a:br>
              <a:rPr lang="en-US" smtClean="0"/>
            </a:br>
            <a:r>
              <a:rPr lang="en-US" smtClean="0"/>
              <a:t>          </a:t>
            </a:r>
            <a:r>
              <a:rPr lang="en-US" smtClean="0">
                <a:solidFill>
                  <a:srgbClr val="0066FF"/>
                </a:solidFill>
              </a:rPr>
              <a:t>a</a:t>
            </a:r>
            <a:r>
              <a:rPr lang="en-US" smtClean="0"/>
              <a:t>   </a:t>
            </a:r>
            <a:r>
              <a:rPr lang="en-US" smtClean="0">
                <a:solidFill>
                  <a:srgbClr val="0066FF"/>
                </a:solidFill>
              </a:rPr>
              <a:t> i</a:t>
            </a:r>
            <a:r>
              <a:rPr lang="en-US" smtClean="0"/>
              <a:t/>
            </a:r>
            <a:br>
              <a:rPr lang="en-US" smtClean="0"/>
            </a:br>
            <a:r>
              <a:rPr lang="en-US" smtClean="0"/>
              <a:t>         </a:t>
            </a:r>
            <a:r>
              <a:rPr lang="en-US" smtClean="0">
                <a:solidFill>
                  <a:srgbClr val="FF5050"/>
                </a:solidFill>
              </a:rPr>
              <a:t>α</a:t>
            </a:r>
            <a:r>
              <a:rPr lang="en-US" smtClean="0"/>
              <a:t>       </a:t>
            </a:r>
            <a:r>
              <a:rPr lang="en-US" smtClean="0">
                <a:solidFill>
                  <a:srgbClr val="FF5050"/>
                </a:solidFill>
              </a:rPr>
              <a:t>β</a:t>
            </a:r>
            <a:r>
              <a:rPr lang="en-US" smtClean="0"/>
              <a:t/>
            </a:r>
            <a:br>
              <a:rPr lang="en-US" smtClean="0"/>
            </a:br>
            <a:endParaRPr lang="en-US" smtClean="0"/>
          </a:p>
        </p:txBody>
      </p:sp>
      <p:sp>
        <p:nvSpPr>
          <p:cNvPr id="25603" name="AutoShape 5"/>
          <p:cNvSpPr>
            <a:spLocks noChangeArrowheads="1"/>
          </p:cNvSpPr>
          <p:nvPr/>
        </p:nvSpPr>
        <p:spPr bwMode="auto">
          <a:xfrm>
            <a:off x="4953000" y="762000"/>
            <a:ext cx="3886200" cy="2819400"/>
          </a:xfrm>
          <a:prstGeom prst="wedgeRoundRectCallout">
            <a:avLst>
              <a:gd name="adj1" fmla="val -76963"/>
              <a:gd name="adj2" fmla="val 30463"/>
              <a:gd name="adj3" fmla="val 16667"/>
            </a:avLst>
          </a:prstGeom>
          <a:solidFill>
            <a:schemeClr val="accent1"/>
          </a:solidFill>
          <a:ln w="9525">
            <a:solidFill>
              <a:schemeClr val="tx1"/>
            </a:solidFill>
            <a:miter lim="800000"/>
            <a:headEnd/>
            <a:tailEnd/>
          </a:ln>
        </p:spPr>
        <p:txBody>
          <a:bodyPr/>
          <a:lstStyle/>
          <a:p>
            <a:pPr algn="ctr"/>
            <a:r>
              <a:rPr lang="en-US" sz="3200"/>
              <a:t>Assign </a:t>
            </a:r>
            <a:r>
              <a:rPr lang="en-US" sz="3200">
                <a:solidFill>
                  <a:schemeClr val="hlink"/>
                </a:solidFill>
              </a:rPr>
              <a:t>type variables</a:t>
            </a:r>
            <a:r>
              <a:rPr lang="en-US" sz="3200"/>
              <a:t> to subexpressions that don’t have types</a:t>
            </a:r>
          </a:p>
        </p:txBody>
      </p:sp>
      <p:sp>
        <p:nvSpPr>
          <p:cNvPr id="4" name="Slide Number Placeholder 3"/>
          <p:cNvSpPr>
            <a:spLocks noGrp="1"/>
          </p:cNvSpPr>
          <p:nvPr>
            <p:ph type="sldNum" sz="quarter" idx="12"/>
          </p:nvPr>
        </p:nvSpPr>
        <p:spPr>
          <a:xfrm>
            <a:off x="8458200" y="6407944"/>
            <a:ext cx="554832" cy="365125"/>
          </a:xfrm>
        </p:spPr>
        <p:txBody>
          <a:bodyPr/>
          <a:lstStyle/>
          <a:p>
            <a:pPr>
              <a:defRPr/>
            </a:pPr>
            <a:fld id="{DBAFFAF5-5D44-4BF6-BFB5-6ADACD7454F2}" type="slidenum">
              <a:rPr lang="en-US" smtClean="0"/>
              <a:pPr>
                <a:defRPr/>
              </a:pPr>
              <a:t>64</a:t>
            </a:fld>
            <a:endParaRPr lang="en-US" dirty="0"/>
          </a:p>
        </p:txBody>
      </p:sp>
    </p:spTree>
    <p:extLst>
      <p:ext uri="{BB962C8B-B14F-4D97-AF65-F5344CB8AC3E}">
        <p14:creationId xmlns:p14="http://schemas.microsoft.com/office/powerpoint/2010/main" val="19088859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p:txBody>
          <a:bodyPr/>
          <a:lstStyle/>
          <a:p>
            <a:pPr eaLnBrk="1" hangingPunct="1">
              <a:buFontTx/>
              <a:buNone/>
            </a:pPr>
            <a:r>
              <a:rPr lang="en-US"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l-GR" smtClean="0">
                <a:solidFill>
                  <a:schemeClr val="hlink"/>
                </a:solidFill>
                <a:cs typeface="Arial" charset="0"/>
              </a:rPr>
              <a:t>γ</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r>
              <a:rPr lang="en-US" smtClean="0">
                <a:solidFill>
                  <a:srgbClr val="FF5050"/>
                </a:solidFill>
              </a:rPr>
              <a:t>β</a:t>
            </a:r>
            <a:r>
              <a:rPr lang="en-US" smtClean="0"/>
              <a:t/>
            </a:r>
            <a:br>
              <a:rPr lang="en-US" smtClean="0"/>
            </a:br>
            <a:r>
              <a:rPr lang="en-US" smtClean="0"/>
              <a:t>          </a:t>
            </a:r>
            <a:r>
              <a:rPr lang="en-US" smtClean="0">
                <a:solidFill>
                  <a:srgbClr val="0066FF"/>
                </a:solidFill>
              </a:rPr>
              <a:t>a</a:t>
            </a:r>
            <a:r>
              <a:rPr lang="en-US" smtClean="0"/>
              <a:t>   </a:t>
            </a:r>
            <a:r>
              <a:rPr lang="en-US" smtClean="0">
                <a:solidFill>
                  <a:srgbClr val="0066FF"/>
                </a:solidFill>
              </a:rPr>
              <a:t> i</a:t>
            </a:r>
            <a:r>
              <a:rPr lang="en-US" smtClean="0"/>
              <a:t/>
            </a:r>
            <a:br>
              <a:rPr lang="en-US" smtClean="0"/>
            </a:br>
            <a:r>
              <a:rPr lang="en-US" smtClean="0"/>
              <a:t>         </a:t>
            </a:r>
            <a:r>
              <a:rPr lang="en-US" smtClean="0">
                <a:solidFill>
                  <a:srgbClr val="FF5050"/>
                </a:solidFill>
              </a:rPr>
              <a:t>α</a:t>
            </a:r>
            <a:r>
              <a:rPr lang="en-US" smtClean="0"/>
              <a:t>       </a:t>
            </a:r>
            <a:r>
              <a:rPr lang="en-US" smtClean="0">
                <a:solidFill>
                  <a:srgbClr val="FF5050"/>
                </a:solidFill>
              </a:rPr>
              <a:t>β</a:t>
            </a:r>
            <a:r>
              <a:rPr lang="en-US" smtClean="0"/>
              <a:t/>
            </a:r>
            <a:br>
              <a:rPr lang="en-US" smtClean="0"/>
            </a:br>
            <a:endParaRPr lang="en-US" smtClean="0"/>
          </a:p>
        </p:txBody>
      </p:sp>
      <p:sp>
        <p:nvSpPr>
          <p:cNvPr id="26627" name="AutoShape 3"/>
          <p:cNvSpPr>
            <a:spLocks noChangeArrowheads="1"/>
          </p:cNvSpPr>
          <p:nvPr/>
        </p:nvSpPr>
        <p:spPr bwMode="auto">
          <a:xfrm>
            <a:off x="4953000" y="762000"/>
            <a:ext cx="3810000" cy="2438400"/>
          </a:xfrm>
          <a:prstGeom prst="wedgeRoundRectCallout">
            <a:avLst>
              <a:gd name="adj1" fmla="val -120816"/>
              <a:gd name="adj2" fmla="val 69379"/>
              <a:gd name="adj3" fmla="val 16667"/>
            </a:avLst>
          </a:prstGeom>
          <a:solidFill>
            <a:schemeClr val="accent1"/>
          </a:solidFill>
          <a:ln w="9525">
            <a:solidFill>
              <a:schemeClr val="tx1"/>
            </a:solidFill>
            <a:miter lim="800000"/>
            <a:headEnd/>
            <a:tailEnd/>
          </a:ln>
        </p:spPr>
        <p:txBody>
          <a:bodyPr/>
          <a:lstStyle/>
          <a:p>
            <a:pPr algn="ctr"/>
            <a:endParaRPr lang="en-US" sz="3200"/>
          </a:p>
          <a:p>
            <a:pPr algn="ctr"/>
            <a:r>
              <a:rPr lang="en-US" sz="3200"/>
              <a:t>Can infer that </a:t>
            </a:r>
          </a:p>
          <a:p>
            <a:pPr algn="ctr"/>
            <a:r>
              <a:rPr lang="en-US" sz="3200">
                <a:solidFill>
                  <a:srgbClr val="FF5050"/>
                </a:solidFill>
              </a:rPr>
              <a:t>α= array of </a:t>
            </a:r>
            <a:r>
              <a:rPr lang="el-GR" sz="3200">
                <a:solidFill>
                  <a:schemeClr val="hlink"/>
                </a:solidFill>
              </a:rPr>
              <a:t>γ</a:t>
            </a:r>
            <a:endParaRPr lang="en-US" sz="3200">
              <a:solidFill>
                <a:schemeClr val="hlink"/>
              </a:solidFill>
            </a:endParaRPr>
          </a:p>
        </p:txBody>
      </p:sp>
      <p:sp>
        <p:nvSpPr>
          <p:cNvPr id="4" name="Slide Number Placeholder 3"/>
          <p:cNvSpPr>
            <a:spLocks noGrp="1"/>
          </p:cNvSpPr>
          <p:nvPr>
            <p:ph type="sldNum" sz="quarter" idx="12"/>
          </p:nvPr>
        </p:nvSpPr>
        <p:spPr>
          <a:xfrm>
            <a:off x="8458200" y="6407944"/>
            <a:ext cx="554832" cy="365125"/>
          </a:xfrm>
        </p:spPr>
        <p:txBody>
          <a:bodyPr/>
          <a:lstStyle/>
          <a:p>
            <a:pPr>
              <a:defRPr/>
            </a:pPr>
            <a:fld id="{DEC602BD-1281-41BC-9743-845205D9698A}" type="slidenum">
              <a:rPr lang="en-US" smtClean="0"/>
              <a:pPr>
                <a:defRPr/>
              </a:pPr>
              <a:t>65</a:t>
            </a:fld>
            <a:endParaRPr lang="en-US"/>
          </a:p>
        </p:txBody>
      </p:sp>
    </p:spTree>
    <p:extLst>
      <p:ext uri="{BB962C8B-B14F-4D97-AF65-F5344CB8AC3E}">
        <p14:creationId xmlns:p14="http://schemas.microsoft.com/office/powerpoint/2010/main" val="33202030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p:txBody>
          <a:bodyPr/>
          <a:lstStyle/>
          <a:p>
            <a:pPr eaLnBrk="1" hangingPunct="1">
              <a:buFontTx/>
              <a:buNone/>
            </a:pPr>
            <a:r>
              <a:rPr lang="en-US"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l-GR" smtClean="0">
                <a:solidFill>
                  <a:schemeClr val="hlink"/>
                </a:solidFill>
                <a:cs typeface="Arial" charset="0"/>
              </a:rPr>
              <a:t>γ</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r>
              <a:rPr lang="en-US" smtClean="0">
                <a:solidFill>
                  <a:srgbClr val="FF5050"/>
                </a:solidFill>
              </a:rPr>
              <a:t>β</a:t>
            </a:r>
            <a:r>
              <a:rPr lang="en-US" smtClean="0"/>
              <a:t/>
            </a:r>
            <a:br>
              <a:rPr lang="en-US" smtClean="0"/>
            </a:br>
            <a:r>
              <a:rPr lang="en-US" smtClean="0"/>
              <a:t>          </a:t>
            </a:r>
            <a:r>
              <a:rPr lang="en-US" smtClean="0">
                <a:solidFill>
                  <a:srgbClr val="0066FF"/>
                </a:solidFill>
              </a:rPr>
              <a:t>a</a:t>
            </a:r>
            <a:r>
              <a:rPr lang="en-US" smtClean="0"/>
              <a:t>   </a:t>
            </a:r>
            <a:r>
              <a:rPr lang="en-US" smtClean="0">
                <a:solidFill>
                  <a:srgbClr val="0066FF"/>
                </a:solidFill>
              </a:rPr>
              <a:t> i</a:t>
            </a:r>
            <a:r>
              <a:rPr lang="en-US" smtClean="0"/>
              <a:t/>
            </a:r>
            <a:br>
              <a:rPr lang="en-US" smtClean="0"/>
            </a:br>
            <a:r>
              <a:rPr lang="en-US" smtClean="0"/>
              <a:t>         </a:t>
            </a:r>
            <a:r>
              <a:rPr lang="en-US" smtClean="0">
                <a:solidFill>
                  <a:srgbClr val="FF5050"/>
                </a:solidFill>
              </a:rPr>
              <a:t>α</a:t>
            </a:r>
            <a:r>
              <a:rPr lang="en-US" smtClean="0"/>
              <a:t>       </a:t>
            </a:r>
            <a:r>
              <a:rPr lang="en-US" smtClean="0">
                <a:solidFill>
                  <a:srgbClr val="FF5050"/>
                </a:solidFill>
              </a:rPr>
              <a:t>β</a:t>
            </a:r>
            <a:r>
              <a:rPr lang="en-US" smtClean="0"/>
              <a:t/>
            </a:r>
            <a:br>
              <a:rPr lang="en-US" smtClean="0"/>
            </a:br>
            <a:endParaRPr lang="en-US" smtClean="0"/>
          </a:p>
        </p:txBody>
      </p:sp>
      <p:sp>
        <p:nvSpPr>
          <p:cNvPr id="27651" name="AutoShape 4"/>
          <p:cNvSpPr>
            <a:spLocks noChangeArrowheads="1"/>
          </p:cNvSpPr>
          <p:nvPr/>
        </p:nvSpPr>
        <p:spPr bwMode="auto">
          <a:xfrm>
            <a:off x="4800600" y="914400"/>
            <a:ext cx="4343400" cy="2286000"/>
          </a:xfrm>
          <a:prstGeom prst="wedgeRoundRectCallout">
            <a:avLst>
              <a:gd name="adj1" fmla="val -88879"/>
              <a:gd name="adj2" fmla="val 68347"/>
              <a:gd name="adj3" fmla="val 16667"/>
            </a:avLst>
          </a:prstGeom>
          <a:solidFill>
            <a:schemeClr val="accent1"/>
          </a:solidFill>
          <a:ln w="9525">
            <a:solidFill>
              <a:schemeClr val="tx1"/>
            </a:solidFill>
            <a:miter lim="800000"/>
            <a:headEnd/>
            <a:tailEnd/>
          </a:ln>
        </p:spPr>
        <p:txBody>
          <a:bodyPr/>
          <a:lstStyle/>
          <a:p>
            <a:pPr algn="ctr"/>
            <a:r>
              <a:rPr lang="en-US" sz="3200"/>
              <a:t>Can infer that </a:t>
            </a:r>
            <a:r>
              <a:rPr lang="en-US" sz="3200">
                <a:solidFill>
                  <a:srgbClr val="FF5050"/>
                </a:solidFill>
              </a:rPr>
              <a:t>β = int (since it is used as the index of an array)</a:t>
            </a:r>
            <a:r>
              <a:rPr lang="en-US" sz="3600"/>
              <a:t> </a:t>
            </a:r>
          </a:p>
        </p:txBody>
      </p:sp>
      <p:sp>
        <p:nvSpPr>
          <p:cNvPr id="4" name="Slide Number Placeholder 3"/>
          <p:cNvSpPr>
            <a:spLocks noGrp="1"/>
          </p:cNvSpPr>
          <p:nvPr>
            <p:ph type="sldNum" sz="quarter" idx="12"/>
          </p:nvPr>
        </p:nvSpPr>
        <p:spPr>
          <a:xfrm>
            <a:off x="8382000" y="6407944"/>
            <a:ext cx="631032" cy="365125"/>
          </a:xfrm>
        </p:spPr>
        <p:txBody>
          <a:bodyPr/>
          <a:lstStyle/>
          <a:p>
            <a:pPr>
              <a:defRPr/>
            </a:pPr>
            <a:fld id="{A9AFDCF6-2721-4E8A-934F-1D31C2CC34F5}" type="slidenum">
              <a:rPr lang="en-US" smtClean="0"/>
              <a:pPr>
                <a:defRPr/>
              </a:pPr>
              <a:t>66</a:t>
            </a:fld>
            <a:endParaRPr lang="en-US"/>
          </a:p>
        </p:txBody>
      </p:sp>
    </p:spTree>
    <p:extLst>
      <p:ext uri="{BB962C8B-B14F-4D97-AF65-F5344CB8AC3E}">
        <p14:creationId xmlns:p14="http://schemas.microsoft.com/office/powerpoint/2010/main" val="513197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p:txBody>
          <a:bodyPr/>
          <a:lstStyle/>
          <a:p>
            <a:pPr eaLnBrk="1" hangingPunct="1">
              <a:buFontTx/>
              <a:buNone/>
            </a:pPr>
            <a:r>
              <a:rPr lang="en-US"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l-GR" smtClean="0">
                <a:solidFill>
                  <a:schemeClr val="hlink"/>
                </a:solidFill>
                <a:cs typeface="Arial" charset="0"/>
              </a:rPr>
              <a:t>γ</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r>
              <a:rPr lang="en-US" smtClean="0">
                <a:solidFill>
                  <a:srgbClr val="FF5050"/>
                </a:solidFill>
              </a:rPr>
              <a:t>β</a:t>
            </a:r>
            <a:r>
              <a:rPr lang="en-US" smtClean="0"/>
              <a:t/>
            </a:r>
            <a:br>
              <a:rPr lang="en-US" smtClean="0"/>
            </a:br>
            <a:r>
              <a:rPr lang="en-US" smtClean="0"/>
              <a:t>          </a:t>
            </a:r>
            <a:r>
              <a:rPr lang="en-US" smtClean="0">
                <a:solidFill>
                  <a:srgbClr val="0066FF"/>
                </a:solidFill>
              </a:rPr>
              <a:t>a</a:t>
            </a:r>
            <a:r>
              <a:rPr lang="en-US" smtClean="0"/>
              <a:t>   </a:t>
            </a:r>
            <a:r>
              <a:rPr lang="en-US" smtClean="0">
                <a:solidFill>
                  <a:srgbClr val="0066FF"/>
                </a:solidFill>
              </a:rPr>
              <a:t> i</a:t>
            </a:r>
            <a:r>
              <a:rPr lang="en-US" smtClean="0"/>
              <a:t/>
            </a:r>
            <a:br>
              <a:rPr lang="en-US" smtClean="0"/>
            </a:br>
            <a:r>
              <a:rPr lang="en-US" smtClean="0"/>
              <a:t>         </a:t>
            </a:r>
            <a:r>
              <a:rPr lang="en-US" smtClean="0">
                <a:solidFill>
                  <a:srgbClr val="FF5050"/>
                </a:solidFill>
              </a:rPr>
              <a:t>α</a:t>
            </a:r>
            <a:r>
              <a:rPr lang="en-US" smtClean="0"/>
              <a:t>       </a:t>
            </a:r>
            <a:r>
              <a:rPr lang="en-US" smtClean="0">
                <a:solidFill>
                  <a:srgbClr val="FF5050"/>
                </a:solidFill>
              </a:rPr>
              <a:t>β</a:t>
            </a:r>
            <a:r>
              <a:rPr lang="en-US" smtClean="0"/>
              <a:t/>
            </a:r>
            <a:br>
              <a:rPr lang="en-US" smtClean="0"/>
            </a:br>
            <a:endParaRPr lang="en-US" smtClean="0"/>
          </a:p>
        </p:txBody>
      </p:sp>
      <p:sp>
        <p:nvSpPr>
          <p:cNvPr id="28675" name="AutoShape 3"/>
          <p:cNvSpPr>
            <a:spLocks noChangeArrowheads="1"/>
          </p:cNvSpPr>
          <p:nvPr/>
        </p:nvSpPr>
        <p:spPr bwMode="auto">
          <a:xfrm>
            <a:off x="4800600" y="914400"/>
            <a:ext cx="4343400" cy="2286000"/>
          </a:xfrm>
          <a:prstGeom prst="wedgeRoundRectCallout">
            <a:avLst>
              <a:gd name="adj1" fmla="val -101350"/>
              <a:gd name="adj2" fmla="val 23230"/>
              <a:gd name="adj3" fmla="val 16667"/>
            </a:avLst>
          </a:prstGeom>
          <a:solidFill>
            <a:schemeClr val="accent1"/>
          </a:solidFill>
          <a:ln w="9525">
            <a:solidFill>
              <a:schemeClr val="tx1"/>
            </a:solidFill>
            <a:miter lim="800000"/>
            <a:headEnd/>
            <a:tailEnd/>
          </a:ln>
        </p:spPr>
        <p:txBody>
          <a:bodyPr/>
          <a:lstStyle/>
          <a:p>
            <a:pPr algn="ctr"/>
            <a:r>
              <a:rPr lang="en-US" sz="3200"/>
              <a:t>Can infer that </a:t>
            </a:r>
            <a:r>
              <a:rPr lang="el-GR" sz="3200">
                <a:solidFill>
                  <a:schemeClr val="hlink"/>
                </a:solidFill>
              </a:rPr>
              <a:t>γ</a:t>
            </a:r>
            <a:r>
              <a:rPr lang="en-US" sz="3200">
                <a:solidFill>
                  <a:srgbClr val="FF5050"/>
                </a:solidFill>
              </a:rPr>
              <a:t> = int (since it is added to an int)</a:t>
            </a:r>
            <a:r>
              <a:rPr lang="en-US" sz="3600"/>
              <a:t> </a:t>
            </a:r>
          </a:p>
        </p:txBody>
      </p:sp>
      <p:sp>
        <p:nvSpPr>
          <p:cNvPr id="4" name="Slide Number Placeholder 3"/>
          <p:cNvSpPr>
            <a:spLocks noGrp="1"/>
          </p:cNvSpPr>
          <p:nvPr>
            <p:ph type="sldNum" sz="quarter" idx="12"/>
          </p:nvPr>
        </p:nvSpPr>
        <p:spPr>
          <a:xfrm>
            <a:off x="8458200" y="6407944"/>
            <a:ext cx="554832" cy="365125"/>
          </a:xfrm>
        </p:spPr>
        <p:txBody>
          <a:bodyPr/>
          <a:lstStyle/>
          <a:p>
            <a:pPr>
              <a:defRPr/>
            </a:pPr>
            <a:fld id="{50340795-E24C-4178-8BBA-7A6195C61F71}" type="slidenum">
              <a:rPr lang="en-US" smtClean="0"/>
              <a:pPr>
                <a:defRPr/>
              </a:pPr>
              <a:t>67</a:t>
            </a:fld>
            <a:endParaRPr lang="en-US" dirty="0"/>
          </a:p>
        </p:txBody>
      </p:sp>
    </p:spTree>
    <p:extLst>
      <p:ext uri="{BB962C8B-B14F-4D97-AF65-F5344CB8AC3E}">
        <p14:creationId xmlns:p14="http://schemas.microsoft.com/office/powerpoint/2010/main" val="26077270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lstStyle/>
          <a:p>
            <a:pPr eaLnBrk="1" hangingPunct="1">
              <a:buFontTx/>
              <a:buNone/>
            </a:pPr>
            <a:r>
              <a:rPr lang="en-US" smtClean="0"/>
              <a:t>	 		   </a:t>
            </a:r>
            <a:r>
              <a:rPr lang="en-US" smtClean="0">
                <a:solidFill>
                  <a:srgbClr val="0066FF"/>
                </a:solidFill>
              </a:rPr>
              <a:t>+</a:t>
            </a:r>
            <a:br>
              <a:rPr lang="en-US" smtClean="0">
                <a:solidFill>
                  <a:srgbClr val="0066FF"/>
                </a:solidFill>
              </a:rPr>
            </a:br>
            <a:r>
              <a:rPr lang="en-US" smtClean="0"/>
              <a:t>              /    \</a:t>
            </a:r>
            <a:br>
              <a:rPr lang="en-US" smtClean="0"/>
            </a:br>
            <a:r>
              <a:rPr lang="en-US" smtClean="0"/>
              <a:t>         </a:t>
            </a:r>
            <a:r>
              <a:rPr lang="el-GR" smtClean="0">
                <a:solidFill>
                  <a:schemeClr val="hlink"/>
                </a:solidFill>
                <a:cs typeface="Arial" charset="0"/>
              </a:rPr>
              <a:t>γ</a:t>
            </a:r>
            <a:r>
              <a:rPr lang="en-US" smtClean="0">
                <a:solidFill>
                  <a:srgbClr val="0066FF"/>
                </a:solidFill>
              </a:rPr>
              <a:t>  []  </a:t>
            </a:r>
            <a:r>
              <a:rPr lang="en-US" smtClean="0"/>
              <a:t>  </a:t>
            </a:r>
            <a:r>
              <a:rPr lang="en-US" smtClean="0">
                <a:solidFill>
                  <a:srgbClr val="0066FF"/>
                </a:solidFill>
              </a:rPr>
              <a:t> i </a:t>
            </a:r>
            <a:r>
              <a:rPr lang="en-US" smtClean="0"/>
              <a:t/>
            </a:r>
            <a:br>
              <a:rPr lang="en-US" smtClean="0"/>
            </a:br>
            <a:r>
              <a:rPr lang="en-US" smtClean="0"/>
              <a:t>           /   \     </a:t>
            </a:r>
            <a:r>
              <a:rPr lang="en-US" smtClean="0">
                <a:solidFill>
                  <a:srgbClr val="FF5050"/>
                </a:solidFill>
              </a:rPr>
              <a:t>β</a:t>
            </a:r>
            <a:r>
              <a:rPr lang="en-US" smtClean="0"/>
              <a:t/>
            </a:r>
            <a:br>
              <a:rPr lang="en-US" smtClean="0"/>
            </a:br>
            <a:r>
              <a:rPr lang="en-US" smtClean="0"/>
              <a:t>          </a:t>
            </a:r>
            <a:r>
              <a:rPr lang="en-US" smtClean="0">
                <a:solidFill>
                  <a:srgbClr val="0066FF"/>
                </a:solidFill>
              </a:rPr>
              <a:t>a</a:t>
            </a:r>
            <a:r>
              <a:rPr lang="en-US" smtClean="0"/>
              <a:t>   </a:t>
            </a:r>
            <a:r>
              <a:rPr lang="en-US" smtClean="0">
                <a:solidFill>
                  <a:srgbClr val="0066FF"/>
                </a:solidFill>
              </a:rPr>
              <a:t> i</a:t>
            </a:r>
            <a:endParaRPr lang="en-US" smtClean="0"/>
          </a:p>
          <a:p>
            <a:pPr eaLnBrk="1" hangingPunct="1">
              <a:buFontTx/>
              <a:buNone/>
            </a:pPr>
            <a:r>
              <a:rPr lang="en-US" smtClean="0"/>
              <a:t>            </a:t>
            </a:r>
            <a:r>
              <a:rPr lang="en-US" smtClean="0">
                <a:solidFill>
                  <a:srgbClr val="FF5050"/>
                </a:solidFill>
              </a:rPr>
              <a:t>α     β</a:t>
            </a:r>
            <a:r>
              <a:rPr lang="en-US" smtClean="0"/>
              <a:t/>
            </a:r>
            <a:br>
              <a:rPr lang="en-US" smtClean="0"/>
            </a:br>
            <a:endParaRPr lang="en-US" smtClean="0"/>
          </a:p>
        </p:txBody>
      </p:sp>
      <p:sp>
        <p:nvSpPr>
          <p:cNvPr id="29699" name="AutoShape 3"/>
          <p:cNvSpPr>
            <a:spLocks noChangeArrowheads="1"/>
          </p:cNvSpPr>
          <p:nvPr/>
        </p:nvSpPr>
        <p:spPr bwMode="auto">
          <a:xfrm>
            <a:off x="4953000" y="762000"/>
            <a:ext cx="3886200" cy="1524000"/>
          </a:xfrm>
          <a:prstGeom prst="wedgeRoundRectCallout">
            <a:avLst>
              <a:gd name="adj1" fmla="val -97755"/>
              <a:gd name="adj2" fmla="val -1560"/>
              <a:gd name="adj3" fmla="val 16667"/>
            </a:avLst>
          </a:prstGeom>
          <a:solidFill>
            <a:schemeClr val="accent1"/>
          </a:solidFill>
          <a:ln w="9525">
            <a:solidFill>
              <a:schemeClr val="tx1"/>
            </a:solidFill>
            <a:miter lim="800000"/>
            <a:headEnd/>
            <a:tailEnd/>
          </a:ln>
        </p:spPr>
        <p:txBody>
          <a:bodyPr/>
          <a:lstStyle/>
          <a:p>
            <a:r>
              <a:rPr lang="en-US" sz="3200"/>
              <a:t>Entire expression has type int</a:t>
            </a:r>
          </a:p>
        </p:txBody>
      </p:sp>
      <p:sp>
        <p:nvSpPr>
          <p:cNvPr id="4" name="Slide Number Placeholder 3"/>
          <p:cNvSpPr>
            <a:spLocks noGrp="1"/>
          </p:cNvSpPr>
          <p:nvPr>
            <p:ph type="sldNum" sz="quarter" idx="12"/>
          </p:nvPr>
        </p:nvSpPr>
        <p:spPr>
          <a:xfrm>
            <a:off x="8534400" y="6407944"/>
            <a:ext cx="478632" cy="365125"/>
          </a:xfrm>
        </p:spPr>
        <p:txBody>
          <a:bodyPr/>
          <a:lstStyle/>
          <a:p>
            <a:pPr>
              <a:defRPr/>
            </a:pPr>
            <a:fld id="{ED22F9A0-F5E8-4300-A79A-7B91749B37AF}" type="slidenum">
              <a:rPr lang="en-US" smtClean="0"/>
              <a:pPr>
                <a:defRPr/>
              </a:pPr>
              <a:t>68</a:t>
            </a:fld>
            <a:endParaRPr lang="en-US" dirty="0"/>
          </a:p>
        </p:txBody>
      </p:sp>
    </p:spTree>
    <p:extLst>
      <p:ext uri="{BB962C8B-B14F-4D97-AF65-F5344CB8AC3E}">
        <p14:creationId xmlns:p14="http://schemas.microsoft.com/office/powerpoint/2010/main" val="40085149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685800"/>
            <a:ext cx="8229600" cy="5440363"/>
          </a:xfrm>
        </p:spPr>
        <p:txBody>
          <a:bodyPr/>
          <a:lstStyle/>
          <a:p>
            <a:pPr eaLnBrk="1" hangingPunct="1"/>
            <a:r>
              <a:rPr lang="en-US" dirty="0" smtClean="0"/>
              <a:t>Type inference implemented with an algorithm that performs </a:t>
            </a:r>
            <a:r>
              <a:rPr lang="en-US" dirty="0" smtClean="0">
                <a:solidFill>
                  <a:schemeClr val="hlink"/>
                </a:solidFill>
              </a:rPr>
              <a:t>unification</a:t>
            </a:r>
          </a:p>
          <a:p>
            <a:pPr marL="109728" indent="0" eaLnBrk="1" hangingPunct="1">
              <a:buNone/>
            </a:pPr>
            <a:endParaRPr lang="en-US" dirty="0" smtClean="0">
              <a:solidFill>
                <a:schemeClr val="hlink"/>
              </a:solidFill>
            </a:endParaRPr>
          </a:p>
          <a:p>
            <a:pPr lvl="1" eaLnBrk="1" hangingPunct="1"/>
            <a:r>
              <a:rPr lang="en-US" dirty="0" smtClean="0"/>
              <a:t>Unification rules</a:t>
            </a:r>
          </a:p>
          <a:p>
            <a:pPr lvl="2" eaLnBrk="1" hangingPunct="1"/>
            <a:r>
              <a:rPr lang="en-US" dirty="0" smtClean="0"/>
              <a:t>Any type variable unifies with any type expression</a:t>
            </a:r>
          </a:p>
          <a:p>
            <a:pPr lvl="2" eaLnBrk="1" hangingPunct="1"/>
            <a:r>
              <a:rPr lang="en-US" dirty="0" smtClean="0"/>
              <a:t>Any two type constants (</a:t>
            </a:r>
            <a:r>
              <a:rPr lang="en-US" dirty="0" err="1" smtClean="0"/>
              <a:t>int</a:t>
            </a:r>
            <a:r>
              <a:rPr lang="en-US" dirty="0" smtClean="0"/>
              <a:t>, double, </a:t>
            </a:r>
            <a:r>
              <a:rPr lang="en-US" dirty="0" err="1" smtClean="0"/>
              <a:t>etc</a:t>
            </a:r>
            <a:r>
              <a:rPr lang="en-US" dirty="0" smtClean="0"/>
              <a:t>) unify only if they are the same.</a:t>
            </a:r>
          </a:p>
          <a:p>
            <a:pPr lvl="2" eaLnBrk="1" hangingPunct="1"/>
            <a:r>
              <a:rPr lang="en-US" dirty="0" smtClean="0"/>
              <a:t>Any two type constructors (array, record, </a:t>
            </a:r>
            <a:r>
              <a:rPr lang="en-US" dirty="0" err="1" smtClean="0"/>
              <a:t>etc</a:t>
            </a:r>
            <a:r>
              <a:rPr lang="en-US" dirty="0" smtClean="0"/>
              <a:t>) unify only if they are applications of same type constructor and all of their component types also unify.</a:t>
            </a:r>
          </a:p>
          <a:p>
            <a:pPr marL="630936" lvl="2" indent="0" eaLnBrk="1" hangingPunct="1">
              <a:buNone/>
            </a:pPr>
            <a:endParaRPr lang="en-US" dirty="0" smtClean="0"/>
          </a:p>
          <a:p>
            <a:pPr eaLnBrk="1" hangingPunct="1"/>
            <a:r>
              <a:rPr lang="en-US" dirty="0" smtClean="0">
                <a:solidFill>
                  <a:schemeClr val="hlink"/>
                </a:solidFill>
              </a:rPr>
              <a:t>Will see unification again when we talk about logic programming</a:t>
            </a:r>
          </a:p>
          <a:p>
            <a:pPr eaLnBrk="1" hangingPunct="1">
              <a:buFontTx/>
              <a:buNone/>
            </a:pPr>
            <a:endParaRPr lang="en-US" dirty="0" smtClean="0">
              <a:solidFill>
                <a:schemeClr val="hlink"/>
              </a:solidFill>
            </a:endParaRPr>
          </a:p>
        </p:txBody>
      </p:sp>
      <p:sp>
        <p:nvSpPr>
          <p:cNvPr id="3" name="Slide Number Placeholder 2"/>
          <p:cNvSpPr>
            <a:spLocks noGrp="1"/>
          </p:cNvSpPr>
          <p:nvPr>
            <p:ph type="sldNum" sz="quarter" idx="12"/>
          </p:nvPr>
        </p:nvSpPr>
        <p:spPr>
          <a:xfrm>
            <a:off x="8610600" y="6407944"/>
            <a:ext cx="402432" cy="365125"/>
          </a:xfrm>
        </p:spPr>
        <p:txBody>
          <a:bodyPr/>
          <a:lstStyle/>
          <a:p>
            <a:pPr>
              <a:defRPr/>
            </a:pPr>
            <a:fld id="{970D6AF2-2549-46E9-BA0A-D2878703412B}" type="slidenum">
              <a:rPr lang="en-US" smtClean="0"/>
              <a:pPr>
                <a:defRPr/>
              </a:pPr>
              <a:t>69</a:t>
            </a:fld>
            <a:endParaRPr lang="en-US" dirty="0"/>
          </a:p>
        </p:txBody>
      </p:sp>
    </p:spTree>
    <p:extLst>
      <p:ext uri="{BB962C8B-B14F-4D97-AF65-F5344CB8AC3E}">
        <p14:creationId xmlns:p14="http://schemas.microsoft.com/office/powerpoint/2010/main" val="19288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Subroutines have types in languages where</a:t>
            </a:r>
          </a:p>
          <a:p>
            <a:pPr lvl="1"/>
            <a:r>
              <a:rPr lang="en-US" dirty="0" smtClean="0"/>
              <a:t>they are first or second class values </a:t>
            </a:r>
          </a:p>
          <a:p>
            <a:pPr lvl="2"/>
            <a:r>
              <a:rPr lang="en-US" dirty="0" smtClean="0"/>
              <a:t>thus, there is a construct in the language whose value is a dynamically determined subroutine</a:t>
            </a:r>
          </a:p>
          <a:p>
            <a:pPr lvl="2"/>
            <a:r>
              <a:rPr lang="en-US" dirty="0" smtClean="0"/>
              <a:t>Type information allows the language to restrict the set of subroutines to those with a particular interface</a:t>
            </a:r>
          </a:p>
          <a:p>
            <a:r>
              <a:rPr lang="en-US" dirty="0" smtClean="0"/>
              <a:t>Subroutines do not need types in languages where</a:t>
            </a:r>
          </a:p>
          <a:p>
            <a:pPr lvl="1"/>
            <a:r>
              <a:rPr lang="en-US" dirty="0" smtClean="0"/>
              <a:t>language is statically scoped</a:t>
            </a:r>
          </a:p>
          <a:p>
            <a:pPr lvl="1"/>
            <a:r>
              <a:rPr lang="en-US" dirty="0" smtClean="0"/>
              <a:t>subroutines are third class values</a:t>
            </a:r>
          </a:p>
          <a:p>
            <a:pPr lvl="1"/>
            <a:r>
              <a:rPr lang="en-US" dirty="0" smtClean="0"/>
              <a:t>thus compiler can always identify to which subroutine a name refers, thus can check correct usage without needing a formal notion of subroutine types.</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7</a:t>
            </a:fld>
            <a:endParaRPr lang="en-US"/>
          </a:p>
        </p:txBody>
      </p:sp>
      <p:sp>
        <p:nvSpPr>
          <p:cNvPr id="4" name="Title 3"/>
          <p:cNvSpPr>
            <a:spLocks noGrp="1"/>
          </p:cNvSpPr>
          <p:nvPr>
            <p:ph type="title"/>
          </p:nvPr>
        </p:nvSpPr>
        <p:spPr/>
        <p:txBody>
          <a:bodyPr/>
          <a:lstStyle/>
          <a:p>
            <a:r>
              <a:rPr lang="en-US" dirty="0" smtClean="0"/>
              <a:t>Subroutine types</a:t>
            </a:r>
            <a:endParaRPr lang="en-US" dirty="0"/>
          </a:p>
        </p:txBody>
      </p:sp>
    </p:spTree>
    <p:extLst>
      <p:ext uri="{BB962C8B-B14F-4D97-AF65-F5344CB8AC3E}">
        <p14:creationId xmlns:p14="http://schemas.microsoft.com/office/powerpoint/2010/main" val="4465951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smtClean="0"/>
              <a:t/>
            </a:r>
            <a:br>
              <a:rPr lang="en-US" sz="3600" smtClean="0"/>
            </a:br>
            <a:endParaRPr lang="en-US" sz="3600" smtClean="0"/>
          </a:p>
        </p:txBody>
      </p:sp>
      <p:sp>
        <p:nvSpPr>
          <p:cNvPr id="32771" name="Rectangle 3"/>
          <p:cNvSpPr>
            <a:spLocks noGrp="1" noChangeArrowheads="1"/>
          </p:cNvSpPr>
          <p:nvPr>
            <p:ph idx="1"/>
          </p:nvPr>
        </p:nvSpPr>
        <p:spPr>
          <a:xfrm>
            <a:off x="457200" y="533400"/>
            <a:ext cx="8229600" cy="6019800"/>
          </a:xfrm>
        </p:spPr>
        <p:txBody>
          <a:bodyPr/>
          <a:lstStyle/>
          <a:p>
            <a:pPr eaLnBrk="1" hangingPunct="1">
              <a:lnSpc>
                <a:spcPct val="80000"/>
              </a:lnSpc>
            </a:pPr>
            <a:r>
              <a:rPr lang="en-US" sz="2800" dirty="0" smtClean="0"/>
              <a:t>H-M type checking allows types to be “as general as possible”</a:t>
            </a:r>
          </a:p>
          <a:p>
            <a:pPr eaLnBrk="1" hangingPunct="1">
              <a:lnSpc>
                <a:spcPct val="80000"/>
              </a:lnSpc>
            </a:pPr>
            <a:endParaRPr lang="en-US" sz="2800" dirty="0" smtClean="0"/>
          </a:p>
          <a:p>
            <a:pPr lvl="1" eaLnBrk="1" hangingPunct="1">
              <a:lnSpc>
                <a:spcPct val="80000"/>
              </a:lnSpc>
              <a:buFontTx/>
              <a:buNone/>
            </a:pPr>
            <a:r>
              <a:rPr lang="en-US" dirty="0" smtClean="0"/>
              <a:t>a[</a:t>
            </a:r>
            <a:r>
              <a:rPr lang="en-US" dirty="0" err="1" smtClean="0"/>
              <a:t>i</a:t>
            </a:r>
            <a:r>
              <a:rPr lang="en-US" dirty="0" smtClean="0"/>
              <a:t>] = b[</a:t>
            </a:r>
            <a:r>
              <a:rPr lang="en-US" dirty="0" err="1" smtClean="0"/>
              <a:t>i</a:t>
            </a:r>
            <a:r>
              <a:rPr lang="en-US" dirty="0" smtClean="0"/>
              <a:t>];</a:t>
            </a:r>
          </a:p>
          <a:p>
            <a:pPr lvl="1" eaLnBrk="1" hangingPunct="1">
              <a:lnSpc>
                <a:spcPct val="80000"/>
              </a:lnSpc>
              <a:buFontTx/>
              <a:buNone/>
            </a:pPr>
            <a:endParaRPr lang="en-US" dirty="0" smtClean="0"/>
          </a:p>
          <a:p>
            <a:pPr eaLnBrk="1" hangingPunct="1">
              <a:lnSpc>
                <a:spcPct val="80000"/>
              </a:lnSpc>
            </a:pPr>
            <a:r>
              <a:rPr lang="en-US" sz="2800" dirty="0" smtClean="0"/>
              <a:t>H-M type checking assigns </a:t>
            </a:r>
          </a:p>
          <a:p>
            <a:pPr lvl="1" eaLnBrk="1" hangingPunct="1">
              <a:lnSpc>
                <a:spcPct val="80000"/>
              </a:lnSpc>
              <a:buFontTx/>
              <a:buNone/>
            </a:pPr>
            <a:r>
              <a:rPr lang="en-US" sz="2400" dirty="0" smtClean="0"/>
              <a:t>	type of </a:t>
            </a:r>
            <a:r>
              <a:rPr lang="en-US" sz="2400" dirty="0" err="1" smtClean="0"/>
              <a:t>i</a:t>
            </a:r>
            <a:r>
              <a:rPr lang="en-US" sz="2400" dirty="0" smtClean="0"/>
              <a:t> is int.  </a:t>
            </a:r>
          </a:p>
          <a:p>
            <a:pPr lvl="1" eaLnBrk="1" hangingPunct="1">
              <a:lnSpc>
                <a:spcPct val="80000"/>
              </a:lnSpc>
              <a:buFontTx/>
              <a:buNone/>
            </a:pPr>
            <a:r>
              <a:rPr lang="en-US" sz="2400" dirty="0" smtClean="0"/>
              <a:t>	a is array of </a:t>
            </a:r>
            <a:r>
              <a:rPr lang="el-GR" sz="2400" dirty="0" smtClean="0">
                <a:cs typeface="Arial" charset="0"/>
              </a:rPr>
              <a:t>α</a:t>
            </a:r>
            <a:r>
              <a:rPr lang="en-US" sz="2400" dirty="0" smtClean="0"/>
              <a:t>, </a:t>
            </a:r>
          </a:p>
          <a:p>
            <a:pPr lvl="1" eaLnBrk="1" hangingPunct="1">
              <a:lnSpc>
                <a:spcPct val="80000"/>
              </a:lnSpc>
              <a:buFontTx/>
              <a:buNone/>
            </a:pPr>
            <a:r>
              <a:rPr lang="en-US" sz="2400" dirty="0" smtClean="0"/>
              <a:t>	b is array of </a:t>
            </a:r>
            <a:r>
              <a:rPr lang="el-GR" sz="2400" dirty="0" smtClean="0">
                <a:cs typeface="Arial" charset="0"/>
              </a:rPr>
              <a:t>β</a:t>
            </a:r>
            <a:r>
              <a:rPr lang="en-US" sz="2400" dirty="0" smtClean="0"/>
              <a:t>, </a:t>
            </a:r>
          </a:p>
          <a:p>
            <a:pPr lvl="1" eaLnBrk="1" hangingPunct="1">
              <a:lnSpc>
                <a:spcPct val="80000"/>
              </a:lnSpc>
              <a:buFontTx/>
              <a:buNone/>
            </a:pPr>
            <a:r>
              <a:rPr lang="en-US" sz="2400" dirty="0" smtClean="0"/>
              <a:t>	and </a:t>
            </a:r>
            <a:r>
              <a:rPr lang="el-GR" sz="2400" dirty="0" smtClean="0">
                <a:cs typeface="Arial" charset="0"/>
              </a:rPr>
              <a:t>α</a:t>
            </a:r>
            <a:r>
              <a:rPr lang="en-US" sz="2400" dirty="0" smtClean="0"/>
              <a:t> = </a:t>
            </a:r>
            <a:r>
              <a:rPr lang="el-GR" sz="2400" dirty="0" smtClean="0">
                <a:cs typeface="Arial" charset="0"/>
              </a:rPr>
              <a:t>β</a:t>
            </a:r>
            <a:r>
              <a:rPr lang="en-US" sz="2400" dirty="0" smtClean="0"/>
              <a:t>.  </a:t>
            </a:r>
            <a:br>
              <a:rPr lang="en-US" sz="2400" dirty="0" smtClean="0"/>
            </a:br>
            <a:endParaRPr lang="en-US" sz="2400" dirty="0" smtClean="0"/>
          </a:p>
          <a:p>
            <a:pPr eaLnBrk="1" hangingPunct="1">
              <a:lnSpc>
                <a:spcPct val="80000"/>
              </a:lnSpc>
            </a:pPr>
            <a:r>
              <a:rPr lang="en-US" sz="2800" dirty="0" smtClean="0"/>
              <a:t>This captures what is needed for type consistency, but </a:t>
            </a:r>
            <a:r>
              <a:rPr lang="el-GR" sz="2800" dirty="0" smtClean="0">
                <a:cs typeface="Arial" charset="0"/>
              </a:rPr>
              <a:t>α</a:t>
            </a:r>
            <a:r>
              <a:rPr lang="en-US" sz="2800" dirty="0" smtClean="0"/>
              <a:t> could be </a:t>
            </a:r>
            <a:r>
              <a:rPr lang="en-US" sz="2800" i="1" dirty="0" smtClean="0"/>
              <a:t>any </a:t>
            </a:r>
            <a:r>
              <a:rPr lang="en-US" sz="2800" dirty="0" smtClean="0"/>
              <a:t>type.</a:t>
            </a:r>
          </a:p>
          <a:p>
            <a:pPr eaLnBrk="1" hangingPunct="1">
              <a:lnSpc>
                <a:spcPct val="80000"/>
              </a:lnSpc>
            </a:pPr>
            <a:r>
              <a:rPr lang="en-US" sz="2800" dirty="0" smtClean="0"/>
              <a:t>This expression is </a:t>
            </a:r>
            <a:r>
              <a:rPr lang="en-US" sz="2800" dirty="0" smtClean="0">
                <a:solidFill>
                  <a:srgbClr val="0066FF"/>
                </a:solidFill>
              </a:rPr>
              <a:t>polymorphic</a:t>
            </a:r>
          </a:p>
          <a:p>
            <a:pPr eaLnBrk="1" hangingPunct="1">
              <a:lnSpc>
                <a:spcPct val="80000"/>
              </a:lnSpc>
            </a:pPr>
            <a:r>
              <a:rPr lang="en-US" sz="2800" dirty="0" smtClean="0"/>
              <a:t>We’ll look at type inference in context of ML</a:t>
            </a:r>
            <a:r>
              <a:rPr lang="en-US" sz="2800" dirty="0" smtClean="0">
                <a:solidFill>
                  <a:srgbClr val="0066FF"/>
                </a:solidFill>
              </a:rPr>
              <a:t> </a:t>
            </a:r>
            <a:br>
              <a:rPr lang="en-US" sz="2800" dirty="0" smtClean="0">
                <a:solidFill>
                  <a:srgbClr val="0066FF"/>
                </a:solidFill>
              </a:rPr>
            </a:br>
            <a:endParaRPr lang="en-US" sz="2800" dirty="0" smtClean="0">
              <a:solidFill>
                <a:srgbClr val="0066FF"/>
              </a:solidFill>
            </a:endParaRPr>
          </a:p>
        </p:txBody>
      </p:sp>
      <p:sp>
        <p:nvSpPr>
          <p:cNvPr id="4" name="Slide Number Placeholder 3"/>
          <p:cNvSpPr>
            <a:spLocks noGrp="1"/>
          </p:cNvSpPr>
          <p:nvPr>
            <p:ph type="sldNum" sz="quarter" idx="12"/>
          </p:nvPr>
        </p:nvSpPr>
        <p:spPr>
          <a:xfrm>
            <a:off x="8534400" y="6407944"/>
            <a:ext cx="478632" cy="365125"/>
          </a:xfrm>
        </p:spPr>
        <p:txBody>
          <a:bodyPr/>
          <a:lstStyle/>
          <a:p>
            <a:pPr>
              <a:defRPr/>
            </a:pPr>
            <a:fld id="{8789D50D-6566-406B-9FF0-7D00FF2B1387}" type="slidenum">
              <a:rPr lang="en-US" smtClean="0"/>
              <a:pPr>
                <a:defRPr/>
              </a:pPr>
              <a:t>70</a:t>
            </a:fld>
            <a:endParaRPr lang="en-US" dirty="0"/>
          </a:p>
        </p:txBody>
      </p:sp>
    </p:spTree>
    <p:extLst>
      <p:ext uri="{BB962C8B-B14F-4D97-AF65-F5344CB8AC3E}">
        <p14:creationId xmlns:p14="http://schemas.microsoft.com/office/powerpoint/2010/main" val="1420758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sz="2800" dirty="0" smtClean="0"/>
              <a:t>Introduced in Cobol.</a:t>
            </a:r>
          </a:p>
          <a:p>
            <a:pPr eaLnBrk="1" hangingPunct="1"/>
            <a:r>
              <a:rPr lang="en-US" sz="2800" dirty="0" smtClean="0"/>
              <a:t>Each record is a collection of fields, each of which belongs to a potentially simpler type</a:t>
            </a:r>
            <a:br>
              <a:rPr lang="en-US" sz="2800" dirty="0" smtClean="0"/>
            </a:br>
            <a:endParaRPr lang="en-US" sz="2800" dirty="0" smtClean="0"/>
          </a:p>
          <a:p>
            <a:pPr lvl="1" eaLnBrk="1" hangingPunct="1">
              <a:buFontTx/>
              <a:buNone/>
            </a:pPr>
            <a:r>
              <a:rPr lang="en-US" sz="2400" dirty="0" smtClean="0"/>
              <a:t>   </a:t>
            </a:r>
            <a:r>
              <a:rPr lang="en-US" sz="2400" dirty="0" err="1" smtClean="0"/>
              <a:t>PersonRec</a:t>
            </a:r>
            <a:r>
              <a:rPr lang="en-US" sz="2400" dirty="0" smtClean="0"/>
              <a:t> = RECORD</a:t>
            </a:r>
            <a:br>
              <a:rPr lang="en-US" sz="2400" dirty="0" smtClean="0"/>
            </a:br>
            <a:r>
              <a:rPr lang="en-US" sz="2400" dirty="0" smtClean="0"/>
              <a:t>    </a:t>
            </a:r>
            <a:r>
              <a:rPr lang="en-US" sz="2400" dirty="0" err="1" smtClean="0"/>
              <a:t>firstName,lastName</a:t>
            </a:r>
            <a:r>
              <a:rPr lang="en-US" sz="2400" dirty="0" smtClean="0"/>
              <a:t>: ARRAY[0..31] OF CHAR;</a:t>
            </a:r>
            <a:br>
              <a:rPr lang="en-US" sz="2400" dirty="0" smtClean="0"/>
            </a:br>
            <a:r>
              <a:rPr lang="en-US" sz="2400" dirty="0" smtClean="0"/>
              <a:t>    SSN: INTEGER</a:t>
            </a:r>
            <a:br>
              <a:rPr lang="en-US" sz="2400" dirty="0" smtClean="0"/>
            </a:br>
            <a:r>
              <a:rPr lang="en-US" sz="2400" dirty="0" smtClean="0"/>
              <a:t>END</a:t>
            </a:r>
            <a:br>
              <a:rPr lang="en-US" sz="2400" dirty="0" smtClean="0"/>
            </a:br>
            <a:endParaRPr lang="en-US" sz="2400" dirty="0" smtClean="0"/>
          </a:p>
          <a:p>
            <a:pPr lvl="1" eaLnBrk="1" hangingPunct="1">
              <a:buFontTx/>
              <a:buNone/>
            </a:pPr>
            <a:r>
              <a:rPr lang="en-US" sz="2400" dirty="0" smtClean="0"/>
              <a:t>p1,p2: </a:t>
            </a:r>
            <a:r>
              <a:rPr lang="en-US" sz="2400" dirty="0" err="1" smtClean="0"/>
              <a:t>PersonRec</a:t>
            </a:r>
            <a:r>
              <a:rPr lang="en-US" sz="2400" dirty="0" smtClean="0"/>
              <a:t>; (*declare*)</a:t>
            </a:r>
          </a:p>
          <a:p>
            <a:pPr lvl="1" eaLnBrk="1" hangingPunct="1">
              <a:buFontTx/>
              <a:buNone/>
            </a:pPr>
            <a:r>
              <a:rPr lang="en-US" sz="2400" dirty="0" smtClean="0"/>
              <a:t>… := p1.firstName; (*reference*)</a:t>
            </a:r>
          </a:p>
        </p:txBody>
      </p:sp>
      <p:sp>
        <p:nvSpPr>
          <p:cNvPr id="22530" name="Rectangle 2"/>
          <p:cNvSpPr>
            <a:spLocks noGrp="1" noChangeArrowheads="1"/>
          </p:cNvSpPr>
          <p:nvPr>
            <p:ph type="title"/>
          </p:nvPr>
        </p:nvSpPr>
        <p:spPr/>
        <p:txBody>
          <a:bodyPr/>
          <a:lstStyle/>
          <a:p>
            <a:pPr eaLnBrk="1" hangingPunct="1"/>
            <a:r>
              <a:rPr lang="en-US" sz="3600" smtClean="0"/>
              <a:t>Records (structures)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buFontTx/>
              <a:buNone/>
            </a:pPr>
            <a:r>
              <a:rPr lang="en-US" smtClean="0"/>
              <a:t>Tuple corresponding to Cartesian product of types of fields.</a:t>
            </a:r>
            <a:br>
              <a:rPr lang="en-US" smtClean="0"/>
            </a:br>
            <a:endParaRPr lang="en-US" smtClean="0"/>
          </a:p>
          <a:p>
            <a:pPr eaLnBrk="1" hangingPunct="1">
              <a:buFontTx/>
              <a:buNone/>
            </a:pPr>
            <a:r>
              <a:rPr lang="en-US" smtClean="0"/>
              <a:t>U x V = {(u,v) : u in U and v in V}</a:t>
            </a:r>
            <a:r>
              <a:rPr lang="en-US" b="1" smtClean="0"/>
              <a:t/>
            </a:r>
            <a:br>
              <a:rPr lang="en-US" b="1" smtClean="0"/>
            </a:br>
            <a:endParaRPr lang="en-US" b="1" smtClean="0"/>
          </a:p>
        </p:txBody>
      </p:sp>
      <p:sp>
        <p:nvSpPr>
          <p:cNvPr id="23554" name="Rectangle 2"/>
          <p:cNvSpPr>
            <a:spLocks noGrp="1" noChangeArrowheads="1"/>
          </p:cNvSpPr>
          <p:nvPr>
            <p:ph type="title"/>
          </p:nvPr>
        </p:nvSpPr>
        <p:spPr/>
        <p:txBody>
          <a:bodyPr/>
          <a:lstStyle/>
          <a:p>
            <a:pPr eaLnBrk="1" hangingPunct="1"/>
            <a:r>
              <a:rPr lang="en-US" smtClean="0"/>
              <a:t>Domain  of a record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457200" y="609600"/>
            <a:ext cx="8229600" cy="5516563"/>
          </a:xfrm>
        </p:spPr>
        <p:txBody>
          <a:bodyPr>
            <a:normAutofit lnSpcReduction="10000"/>
          </a:bodyPr>
          <a:lstStyle/>
          <a:p>
            <a:pPr eaLnBrk="1" hangingPunct="1"/>
            <a:r>
              <a:rPr lang="en-US" sz="3600" smtClean="0">
                <a:ea typeface="MS Mincho" pitchFamily="49" charset="-128"/>
              </a:rPr>
              <a:t>Records usually laid out contiguously</a:t>
            </a:r>
          </a:p>
          <a:p>
            <a:pPr lvl="1" eaLnBrk="1" hangingPunct="1"/>
            <a:r>
              <a:rPr lang="en-US" sz="3200" smtClean="0">
                <a:ea typeface="MS Mincho" pitchFamily="49" charset="-128"/>
              </a:rPr>
              <a:t>possible holes for alignment reasons</a:t>
            </a:r>
          </a:p>
          <a:p>
            <a:pPr lvl="1" eaLnBrk="1" hangingPunct="1"/>
            <a:r>
              <a:rPr lang="en-US" sz="3200" smtClean="0">
                <a:ea typeface="MS Mincho" pitchFamily="49" charset="-128"/>
              </a:rPr>
              <a:t>smart compilers may re-arrange fields to minimize holes </a:t>
            </a:r>
          </a:p>
          <a:p>
            <a:pPr lvl="1" eaLnBrk="1" hangingPunct="1"/>
            <a:r>
              <a:rPr lang="en-US" sz="3200" smtClean="0">
                <a:ea typeface="MS Mincho" pitchFamily="49" charset="-128"/>
              </a:rPr>
              <a:t>C, C++ compilers don</a:t>
            </a:r>
            <a:r>
              <a:rPr lang="en-US" sz="3200" smtClean="0">
                <a:latin typeface="Tahoma" charset="0"/>
                <a:ea typeface="MS Mincho" pitchFamily="49" charset="-128"/>
              </a:rPr>
              <a:t>’</a:t>
            </a:r>
            <a:r>
              <a:rPr lang="en-US" sz="3200" smtClean="0">
                <a:ea typeface="MS Mincho" pitchFamily="49" charset="-128"/>
              </a:rPr>
              <a:t>t rearrange fields</a:t>
            </a:r>
          </a:p>
          <a:p>
            <a:pPr lvl="2" eaLnBrk="1" hangingPunct="1"/>
            <a:r>
              <a:rPr lang="en-US" sz="2800" smtClean="0">
                <a:ea typeface="MS Mincho" pitchFamily="49" charset="-128"/>
              </a:rPr>
              <a:t>rearranging fields bad for systems programming</a:t>
            </a:r>
          </a:p>
          <a:p>
            <a:pPr lvl="2" eaLnBrk="1" hangingPunct="1"/>
            <a:r>
              <a:rPr lang="en-US" sz="2800" smtClean="0">
                <a:ea typeface="MS Mincho" pitchFamily="49" charset="-128"/>
              </a:rPr>
              <a:t>programmer may want to arrange fields to keep certain values in the same cache line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ig 7"/>
          <p:cNvPicPr>
            <a:picLocks noGrp="1" noChangeAspect="1" noChangeArrowheads="1"/>
          </p:cNvPicPr>
          <p:nvPr>
            <p:ph idx="1"/>
          </p:nvPr>
        </p:nvPicPr>
        <p:blipFill>
          <a:blip r:embed="rId2" cstate="print"/>
          <a:stretch>
            <a:fillRect/>
          </a:stretch>
        </p:blipFill>
        <p:spPr>
          <a:xfrm>
            <a:off x="457200" y="2493817"/>
            <a:ext cx="8229600" cy="2500604"/>
          </a:xfrm>
          <a:noFill/>
        </p:spPr>
      </p:pic>
      <p:sp>
        <p:nvSpPr>
          <p:cNvPr id="25603" name="Text Box 3"/>
          <p:cNvSpPr txBox="1">
            <a:spLocks noChangeArrowheads="1"/>
          </p:cNvSpPr>
          <p:nvPr/>
        </p:nvSpPr>
        <p:spPr bwMode="auto">
          <a:xfrm>
            <a:off x="593725" y="441325"/>
            <a:ext cx="6492875" cy="2654300"/>
          </a:xfrm>
          <a:prstGeom prst="rect">
            <a:avLst/>
          </a:prstGeom>
          <a:noFill/>
          <a:ln w="9525">
            <a:noFill/>
            <a:miter lim="800000"/>
            <a:headEnd/>
            <a:tailEnd/>
          </a:ln>
        </p:spPr>
        <p:txBody>
          <a:bodyPr>
            <a:spAutoFit/>
          </a:bodyPr>
          <a:lstStyle/>
          <a:p>
            <a:r>
              <a:rPr lang="en-US" sz="2800"/>
              <a:t>struct element{</a:t>
            </a:r>
          </a:p>
          <a:p>
            <a:r>
              <a:rPr lang="en-US" sz="2800"/>
              <a:t>    char name[2];</a:t>
            </a:r>
          </a:p>
          <a:p>
            <a:r>
              <a:rPr lang="en-US" sz="2800"/>
              <a:t>    int atomic_number;</a:t>
            </a:r>
          </a:p>
          <a:p>
            <a:r>
              <a:rPr lang="en-US" sz="2800"/>
              <a:t>    double atomic_weight;</a:t>
            </a:r>
          </a:p>
          <a:p>
            <a:r>
              <a:rPr lang="en-US" sz="2800"/>
              <a:t>    _Bool metalic;</a:t>
            </a:r>
          </a:p>
          <a:p>
            <a:r>
              <a:rPr lang="en-US" sz="2800"/>
              <a:t>}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Fig 7"/>
          <p:cNvPicPr>
            <a:picLocks noGrp="1" noChangeAspect="1" noChangeArrowheads="1"/>
          </p:cNvPicPr>
          <p:nvPr>
            <p:ph idx="1"/>
          </p:nvPr>
        </p:nvPicPr>
        <p:blipFill>
          <a:blip r:embed="rId2" cstate="print"/>
          <a:srcRect/>
          <a:stretch>
            <a:fillRect/>
          </a:stretch>
        </p:blipFill>
        <p:spPr>
          <a:xfrm>
            <a:off x="381000" y="4313238"/>
            <a:ext cx="8229600" cy="2544762"/>
          </a:xfrm>
          <a:noFill/>
        </p:spPr>
      </p:pic>
      <p:sp>
        <p:nvSpPr>
          <p:cNvPr id="26627" name="Text Box 3"/>
          <p:cNvSpPr txBox="1">
            <a:spLocks noChangeArrowheads="1"/>
          </p:cNvSpPr>
          <p:nvPr/>
        </p:nvSpPr>
        <p:spPr bwMode="auto">
          <a:xfrm>
            <a:off x="3733800" y="1905000"/>
            <a:ext cx="5410200" cy="2282825"/>
          </a:xfrm>
          <a:prstGeom prst="rect">
            <a:avLst/>
          </a:prstGeom>
          <a:noFill/>
          <a:ln w="9525">
            <a:noFill/>
            <a:miter lim="800000"/>
            <a:headEnd/>
            <a:tailEnd/>
          </a:ln>
        </p:spPr>
        <p:txBody>
          <a:bodyPr>
            <a:spAutoFit/>
          </a:bodyPr>
          <a:lstStyle/>
          <a:p>
            <a:r>
              <a:rPr lang="en-US" sz="2400"/>
              <a:t>type element = </a:t>
            </a:r>
            <a:r>
              <a:rPr lang="en-US" sz="2400">
                <a:solidFill>
                  <a:schemeClr val="hlink"/>
                </a:solidFill>
              </a:rPr>
              <a:t>packed</a:t>
            </a:r>
            <a:r>
              <a:rPr lang="en-US" sz="2400"/>
              <a:t> record</a:t>
            </a:r>
          </a:p>
          <a:p>
            <a:r>
              <a:rPr lang="en-US" sz="2400"/>
              <a:t>  name: two_chars;</a:t>
            </a:r>
          </a:p>
          <a:p>
            <a:r>
              <a:rPr lang="en-US" sz="2400"/>
              <a:t>  atomic_number: integer;</a:t>
            </a:r>
          </a:p>
          <a:p>
            <a:r>
              <a:rPr lang="en-US" sz="2400"/>
              <a:t>  atomic_weight: real;</a:t>
            </a:r>
          </a:p>
          <a:p>
            <a:r>
              <a:rPr lang="en-US" sz="2400"/>
              <a:t>  metalic: Boolean;</a:t>
            </a:r>
          </a:p>
          <a:p>
            <a:r>
              <a:rPr lang="en-US" sz="2400"/>
              <a:t>end;</a:t>
            </a:r>
          </a:p>
        </p:txBody>
      </p:sp>
      <p:sp>
        <p:nvSpPr>
          <p:cNvPr id="26628" name="Text Box 4"/>
          <p:cNvSpPr txBox="1">
            <a:spLocks noChangeArrowheads="1"/>
          </p:cNvSpPr>
          <p:nvPr/>
        </p:nvSpPr>
        <p:spPr bwMode="auto">
          <a:xfrm>
            <a:off x="533400" y="304800"/>
            <a:ext cx="7254875" cy="1917700"/>
          </a:xfrm>
          <a:prstGeom prst="rect">
            <a:avLst/>
          </a:prstGeom>
          <a:noFill/>
          <a:ln w="9525">
            <a:noFill/>
            <a:miter lim="800000"/>
            <a:headEnd/>
            <a:tailEnd/>
          </a:ln>
        </p:spPr>
        <p:txBody>
          <a:bodyPr>
            <a:spAutoFit/>
          </a:bodyPr>
          <a:lstStyle/>
          <a:p>
            <a:pPr>
              <a:buFontTx/>
              <a:buChar char="•"/>
            </a:pPr>
            <a:r>
              <a:rPr lang="en-US" sz="2400"/>
              <a:t>Some languages (Pascal) allows records to be packed</a:t>
            </a:r>
          </a:p>
          <a:p>
            <a:pPr lvl="1">
              <a:buFontTx/>
              <a:buChar char="•"/>
            </a:pPr>
            <a:r>
              <a:rPr lang="en-US" sz="2400"/>
              <a:t>optimized for space instead of speed</a:t>
            </a:r>
          </a:p>
          <a:p>
            <a:pPr lvl="1">
              <a:buFontTx/>
              <a:buChar char="•"/>
            </a:pPr>
            <a:r>
              <a:rPr lang="en-US" sz="2400"/>
              <a:t>access requires multiple instructions</a:t>
            </a:r>
          </a:p>
          <a:p>
            <a:endParaRPr lang="en-US" sz="240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Fig 7"/>
          <p:cNvPicPr>
            <a:picLocks noGrp="1" noChangeAspect="1" noChangeArrowheads="1"/>
          </p:cNvPicPr>
          <p:nvPr>
            <p:ph idx="1"/>
          </p:nvPr>
        </p:nvPicPr>
        <p:blipFill>
          <a:blip r:embed="rId2" cstate="print"/>
          <a:stretch>
            <a:fillRect/>
          </a:stretch>
        </p:blipFill>
        <p:spPr>
          <a:xfrm>
            <a:off x="457200" y="2520057"/>
            <a:ext cx="8229600" cy="2448123"/>
          </a:xfrm>
          <a:noFill/>
        </p:spPr>
      </p:pic>
      <p:sp>
        <p:nvSpPr>
          <p:cNvPr id="27651" name="Text Box 3"/>
          <p:cNvSpPr txBox="1">
            <a:spLocks noChangeArrowheads="1"/>
          </p:cNvSpPr>
          <p:nvPr/>
        </p:nvSpPr>
        <p:spPr bwMode="auto">
          <a:xfrm>
            <a:off x="746125" y="746125"/>
            <a:ext cx="5273675" cy="1066800"/>
          </a:xfrm>
          <a:prstGeom prst="rect">
            <a:avLst/>
          </a:prstGeom>
          <a:noFill/>
          <a:ln w="9525">
            <a:noFill/>
            <a:miter lim="800000"/>
            <a:headEnd/>
            <a:tailEnd/>
          </a:ln>
        </p:spPr>
        <p:txBody>
          <a:bodyPr>
            <a:spAutoFit/>
          </a:bodyPr>
          <a:lstStyle/>
          <a:p>
            <a:r>
              <a:rPr lang="en-US" sz="3200"/>
              <a:t>After rearranging record fields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lnSpcReduction="10000"/>
          </a:bodyPr>
          <a:lstStyle/>
          <a:p>
            <a:pPr eaLnBrk="1" hangingPunct="1">
              <a:lnSpc>
                <a:spcPct val="80000"/>
              </a:lnSpc>
              <a:buFontTx/>
              <a:buNone/>
            </a:pPr>
            <a:r>
              <a:rPr lang="en-US" sz="2800" dirty="0" smtClean="0"/>
              <a:t>There are several possible collections of fields:  only one “variant” is valid at a given time.</a:t>
            </a:r>
            <a:br>
              <a:rPr lang="en-US" sz="2800" dirty="0" smtClean="0"/>
            </a:br>
            <a:endParaRPr lang="en-US" sz="2800" dirty="0" smtClean="0"/>
          </a:p>
          <a:p>
            <a:pPr eaLnBrk="1" hangingPunct="1">
              <a:lnSpc>
                <a:spcPct val="80000"/>
              </a:lnSpc>
              <a:buFontTx/>
              <a:buNone/>
            </a:pPr>
            <a:r>
              <a:rPr lang="en-US" sz="2400" dirty="0" smtClean="0">
                <a:solidFill>
                  <a:schemeClr val="hlink"/>
                </a:solidFill>
              </a:rPr>
              <a:t>Type Person = POINTER TO </a:t>
            </a:r>
            <a:r>
              <a:rPr lang="en-US" sz="2400" dirty="0" err="1" smtClean="0">
                <a:solidFill>
                  <a:schemeClr val="hlink"/>
                </a:solidFill>
              </a:rPr>
              <a:t>PersonRec</a:t>
            </a:r>
            <a:r>
              <a:rPr lang="en-US" sz="2400" dirty="0" smtClean="0">
                <a:solidFill>
                  <a:schemeClr val="hlink"/>
                </a:solidFill>
              </a:rPr>
              <a:t/>
            </a:r>
            <a:br>
              <a:rPr lang="en-US" sz="2400" dirty="0" smtClean="0">
                <a:solidFill>
                  <a:schemeClr val="hlink"/>
                </a:solidFill>
              </a:rPr>
            </a:br>
            <a:r>
              <a:rPr lang="en-US" sz="2400" dirty="0" err="1" smtClean="0">
                <a:solidFill>
                  <a:schemeClr val="hlink"/>
                </a:solidFill>
              </a:rPr>
              <a:t>PersonRec</a:t>
            </a:r>
            <a:r>
              <a:rPr lang="en-US" sz="2400" dirty="0" smtClean="0">
                <a:solidFill>
                  <a:schemeClr val="hlink"/>
                </a:solidFill>
              </a:rPr>
              <a:t>  = RECORD</a:t>
            </a:r>
            <a:br>
              <a:rPr lang="en-US" sz="2400" dirty="0" smtClean="0">
                <a:solidFill>
                  <a:schemeClr val="hlink"/>
                </a:solidFill>
              </a:rPr>
            </a:br>
            <a:r>
              <a:rPr lang="en-US" sz="2400" dirty="0" smtClean="0">
                <a:solidFill>
                  <a:schemeClr val="hlink"/>
                </a:solidFill>
              </a:rPr>
              <a:t>    </a:t>
            </a:r>
            <a:r>
              <a:rPr lang="en-US" sz="2400" dirty="0" err="1" smtClean="0">
                <a:solidFill>
                  <a:schemeClr val="hlink"/>
                </a:solidFill>
              </a:rPr>
              <a:t>firstName,lastName</a:t>
            </a:r>
            <a:r>
              <a:rPr lang="en-US" sz="2400" dirty="0" smtClean="0">
                <a:solidFill>
                  <a:schemeClr val="hlink"/>
                </a:solidFill>
              </a:rPr>
              <a:t>: ARRAY[0..31] OF CHAR;</a:t>
            </a:r>
            <a:br>
              <a:rPr lang="en-US" sz="2400" dirty="0" smtClean="0">
                <a:solidFill>
                  <a:schemeClr val="hlink"/>
                </a:solidFill>
              </a:rPr>
            </a:br>
            <a:r>
              <a:rPr lang="en-US" sz="2400" dirty="0" smtClean="0">
                <a:solidFill>
                  <a:schemeClr val="hlink"/>
                </a:solidFill>
              </a:rPr>
              <a:t>    CASE </a:t>
            </a:r>
            <a:r>
              <a:rPr lang="en-US" sz="2400" dirty="0" smtClean="0">
                <a:solidFill>
                  <a:schemeClr val="hlink"/>
                </a:solidFill>
              </a:rPr>
              <a:t>student:  </a:t>
            </a:r>
            <a:r>
              <a:rPr lang="en-US" sz="2400" dirty="0" smtClean="0">
                <a:solidFill>
                  <a:schemeClr val="hlink"/>
                </a:solidFill>
              </a:rPr>
              <a:t>BOOLEAN OF</a:t>
            </a:r>
            <a:br>
              <a:rPr lang="en-US" sz="2400" dirty="0" smtClean="0">
                <a:solidFill>
                  <a:schemeClr val="hlink"/>
                </a:solidFill>
              </a:rPr>
            </a:br>
            <a:r>
              <a:rPr lang="en-US" sz="2400" dirty="0" smtClean="0">
                <a:solidFill>
                  <a:schemeClr val="hlink"/>
                </a:solidFill>
              </a:rPr>
              <a:t>        </a:t>
            </a:r>
            <a:r>
              <a:rPr lang="en-US" sz="2400" dirty="0" smtClean="0">
                <a:solidFill>
                  <a:schemeClr val="hlink"/>
                </a:solidFill>
              </a:rPr>
              <a:t>TRUE</a:t>
            </a:r>
            <a:r>
              <a:rPr lang="en-US" sz="2400" dirty="0" smtClean="0">
                <a:solidFill>
                  <a:schemeClr val="hlink"/>
                </a:solidFill>
              </a:rPr>
              <a:t>:  </a:t>
            </a:r>
            <a:r>
              <a:rPr lang="en-US" sz="2400" dirty="0" smtClean="0">
                <a:solidFill>
                  <a:schemeClr val="hlink"/>
                </a:solidFill>
              </a:rPr>
              <a:t>advisor: </a:t>
            </a:r>
            <a:r>
              <a:rPr lang="en-US" sz="2400" dirty="0" smtClean="0">
                <a:solidFill>
                  <a:schemeClr val="hlink"/>
                </a:solidFill>
              </a:rPr>
              <a:t>Person; </a:t>
            </a:r>
            <a:r>
              <a:rPr lang="en-US" sz="2400" dirty="0" err="1" smtClean="0">
                <a:solidFill>
                  <a:schemeClr val="hlink"/>
                </a:solidFill>
              </a:rPr>
              <a:t>majorCode</a:t>
            </a:r>
            <a:r>
              <a:rPr lang="en-US" sz="2400" dirty="0" smtClean="0">
                <a:solidFill>
                  <a:schemeClr val="hlink"/>
                </a:solidFill>
              </a:rPr>
              <a:t>: </a:t>
            </a:r>
            <a:r>
              <a:rPr lang="en-US" sz="2400" dirty="0" smtClean="0">
                <a:solidFill>
                  <a:schemeClr val="hlink"/>
                </a:solidFill>
              </a:rPr>
              <a:t>INTEGER  |</a:t>
            </a:r>
            <a:br>
              <a:rPr lang="en-US" sz="2400" dirty="0" smtClean="0">
                <a:solidFill>
                  <a:schemeClr val="hlink"/>
                </a:solidFill>
              </a:rPr>
            </a:br>
            <a:r>
              <a:rPr lang="en-US" sz="2400" dirty="0" smtClean="0">
                <a:solidFill>
                  <a:schemeClr val="hlink"/>
                </a:solidFill>
              </a:rPr>
              <a:t>        </a:t>
            </a:r>
            <a:r>
              <a:rPr lang="en-US" sz="2400" dirty="0" smtClean="0">
                <a:solidFill>
                  <a:schemeClr val="hlink"/>
                </a:solidFill>
              </a:rPr>
              <a:t>FALSE: supervisor: Person;</a:t>
            </a:r>
            <a:r>
              <a:rPr lang="en-US" sz="2400" dirty="0" smtClean="0">
                <a:solidFill>
                  <a:schemeClr val="hlink"/>
                </a:solidFill>
              </a:rPr>
              <a:t/>
            </a:r>
            <a:br>
              <a:rPr lang="en-US" sz="2400" dirty="0" smtClean="0">
                <a:solidFill>
                  <a:schemeClr val="hlink"/>
                </a:solidFill>
              </a:rPr>
            </a:br>
            <a:r>
              <a:rPr lang="en-US" sz="2400" dirty="0" smtClean="0">
                <a:solidFill>
                  <a:schemeClr val="hlink"/>
                </a:solidFill>
              </a:rPr>
              <a:t>    END</a:t>
            </a:r>
            <a:br>
              <a:rPr lang="en-US" sz="2400" dirty="0" smtClean="0">
                <a:solidFill>
                  <a:schemeClr val="hlink"/>
                </a:solidFill>
              </a:rPr>
            </a:br>
            <a:r>
              <a:rPr lang="en-US" sz="2400" dirty="0" err="1" smtClean="0">
                <a:solidFill>
                  <a:schemeClr val="hlink"/>
                </a:solidFill>
              </a:rPr>
              <a:t>END</a:t>
            </a:r>
            <a:r>
              <a:rPr lang="en-US" sz="2400" dirty="0" smtClean="0"/>
              <a:t/>
            </a:r>
            <a:br>
              <a:rPr lang="en-US" sz="2400" dirty="0" smtClean="0"/>
            </a:br>
            <a:endParaRPr lang="en-US" sz="2400" dirty="0" smtClean="0"/>
          </a:p>
          <a:p>
            <a:pPr eaLnBrk="1" hangingPunct="1">
              <a:lnSpc>
                <a:spcPct val="80000"/>
              </a:lnSpc>
              <a:buFontTx/>
              <a:buNone/>
            </a:pPr>
            <a:r>
              <a:rPr lang="en-US" sz="2400" dirty="0" smtClean="0">
                <a:solidFill>
                  <a:schemeClr val="folHlink"/>
                </a:solidFill>
              </a:rPr>
              <a:t>Domain:  Disjoint union of field types</a:t>
            </a:r>
            <a:r>
              <a:rPr lang="en-US" sz="2400" b="1" dirty="0" smtClean="0">
                <a:solidFill>
                  <a:schemeClr val="folHlink"/>
                </a:solidFill>
              </a:rPr>
              <a:t/>
            </a:r>
            <a:br>
              <a:rPr lang="en-US" sz="2400" b="1" dirty="0" smtClean="0">
                <a:solidFill>
                  <a:schemeClr val="folHlink"/>
                </a:solidFill>
              </a:rPr>
            </a:br>
            <a:endParaRPr lang="en-US" sz="2400" b="1" dirty="0" smtClean="0">
              <a:solidFill>
                <a:schemeClr val="folHlink"/>
              </a:solidFill>
            </a:endParaRPr>
          </a:p>
        </p:txBody>
      </p:sp>
      <p:sp>
        <p:nvSpPr>
          <p:cNvPr id="28674" name="Rectangle 2"/>
          <p:cNvSpPr>
            <a:spLocks noGrp="1" noChangeArrowheads="1"/>
          </p:cNvSpPr>
          <p:nvPr>
            <p:ph type="title"/>
          </p:nvPr>
        </p:nvSpPr>
        <p:spPr/>
        <p:txBody>
          <a:bodyPr/>
          <a:lstStyle/>
          <a:p>
            <a:pPr eaLnBrk="1" hangingPunct="1">
              <a:tabLst>
                <a:tab pos="6180138" algn="l"/>
              </a:tabLst>
            </a:pPr>
            <a:r>
              <a:rPr lang="en-US" sz="4000" smtClean="0"/>
              <a:t>Variant records (union)</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457200" y="381000"/>
            <a:ext cx="8229600" cy="5745163"/>
          </a:xfrm>
        </p:spPr>
        <p:txBody>
          <a:bodyPr/>
          <a:lstStyle/>
          <a:p>
            <a:pPr eaLnBrk="1" hangingPunct="1">
              <a:lnSpc>
                <a:spcPct val="80000"/>
              </a:lnSpc>
              <a:buFontTx/>
              <a:buNone/>
            </a:pPr>
            <a:r>
              <a:rPr lang="en-US" sz="2800" dirty="0" smtClean="0"/>
              <a:t>type element = record</a:t>
            </a:r>
          </a:p>
          <a:p>
            <a:pPr eaLnBrk="1" hangingPunct="1">
              <a:lnSpc>
                <a:spcPct val="80000"/>
              </a:lnSpc>
              <a:buFontTx/>
              <a:buNone/>
            </a:pPr>
            <a:r>
              <a:rPr lang="en-US" sz="2800" dirty="0" smtClean="0"/>
              <a:t>  name: </a:t>
            </a:r>
            <a:r>
              <a:rPr lang="en-US" sz="2800" dirty="0" err="1" smtClean="0"/>
              <a:t>two_chars</a:t>
            </a:r>
            <a:r>
              <a:rPr lang="en-US" sz="2800" dirty="0" smtClean="0"/>
              <a:t>;</a:t>
            </a:r>
          </a:p>
          <a:p>
            <a:pPr eaLnBrk="1" hangingPunct="1">
              <a:lnSpc>
                <a:spcPct val="80000"/>
              </a:lnSpc>
              <a:buFontTx/>
              <a:buNone/>
            </a:pPr>
            <a:r>
              <a:rPr lang="en-US" sz="2800" dirty="0" smtClean="0"/>
              <a:t>  </a:t>
            </a:r>
            <a:r>
              <a:rPr lang="en-US" sz="2800" dirty="0" err="1" smtClean="0"/>
              <a:t>atomic_number</a:t>
            </a:r>
            <a:r>
              <a:rPr lang="en-US" sz="2800" dirty="0" smtClean="0"/>
              <a:t>: integer;</a:t>
            </a:r>
          </a:p>
          <a:p>
            <a:pPr eaLnBrk="1" hangingPunct="1">
              <a:lnSpc>
                <a:spcPct val="80000"/>
              </a:lnSpc>
              <a:buFontTx/>
              <a:buNone/>
            </a:pPr>
            <a:r>
              <a:rPr lang="en-US" sz="2800" dirty="0" smtClean="0"/>
              <a:t>  </a:t>
            </a:r>
            <a:r>
              <a:rPr lang="en-US" sz="2800" dirty="0" err="1" smtClean="0"/>
              <a:t>atomic_weight</a:t>
            </a:r>
            <a:r>
              <a:rPr lang="en-US" sz="2800" dirty="0" smtClean="0"/>
              <a:t>: real;</a:t>
            </a:r>
          </a:p>
          <a:p>
            <a:pPr eaLnBrk="1" hangingPunct="1">
              <a:lnSpc>
                <a:spcPct val="80000"/>
              </a:lnSpc>
              <a:buFontTx/>
              <a:buNone/>
            </a:pPr>
            <a:r>
              <a:rPr lang="en-US" sz="2800" dirty="0" smtClean="0"/>
              <a:t>  </a:t>
            </a:r>
            <a:r>
              <a:rPr lang="en-US" sz="2800" dirty="0" err="1" smtClean="0"/>
              <a:t>metalic</a:t>
            </a:r>
            <a:r>
              <a:rPr lang="en-US" sz="2800" dirty="0" smtClean="0"/>
              <a:t>: Boolean;</a:t>
            </a:r>
          </a:p>
          <a:p>
            <a:pPr eaLnBrk="1" hangingPunct="1">
              <a:lnSpc>
                <a:spcPct val="80000"/>
              </a:lnSpc>
              <a:buFontTx/>
              <a:buNone/>
            </a:pPr>
            <a:r>
              <a:rPr lang="en-US" sz="2800" dirty="0" smtClean="0"/>
              <a:t>  case </a:t>
            </a:r>
            <a:r>
              <a:rPr lang="en-US" sz="2800" dirty="0" err="1" smtClean="0"/>
              <a:t>naturally_occuring</a:t>
            </a:r>
            <a:r>
              <a:rPr lang="en-US" sz="2800" dirty="0" smtClean="0"/>
              <a:t>: Boolean of</a:t>
            </a:r>
          </a:p>
          <a:p>
            <a:pPr eaLnBrk="1" hangingPunct="1">
              <a:lnSpc>
                <a:spcPct val="80000"/>
              </a:lnSpc>
              <a:buFontTx/>
              <a:buNone/>
            </a:pPr>
            <a:r>
              <a:rPr lang="en-US" sz="2800" dirty="0" smtClean="0"/>
              <a:t>		true: (source: </a:t>
            </a:r>
            <a:r>
              <a:rPr lang="en-US" sz="2800" dirty="0" err="1" smtClean="0"/>
              <a:t>string_ptr</a:t>
            </a:r>
            <a:r>
              <a:rPr lang="en-US" sz="2800" dirty="0" smtClean="0"/>
              <a:t>;</a:t>
            </a:r>
          </a:p>
          <a:p>
            <a:pPr eaLnBrk="1" hangingPunct="1">
              <a:lnSpc>
                <a:spcPct val="80000"/>
              </a:lnSpc>
              <a:buFontTx/>
              <a:buNone/>
            </a:pPr>
            <a:r>
              <a:rPr lang="en-US" sz="2800" dirty="0" smtClean="0"/>
              <a:t>                 prevalence: real;</a:t>
            </a:r>
          </a:p>
          <a:p>
            <a:pPr eaLnBrk="1" hangingPunct="1">
              <a:lnSpc>
                <a:spcPct val="80000"/>
              </a:lnSpc>
              <a:buFontTx/>
              <a:buNone/>
            </a:pPr>
            <a:r>
              <a:rPr lang="en-US" sz="2800" dirty="0" smtClean="0"/>
              <a:t>         );</a:t>
            </a:r>
          </a:p>
          <a:p>
            <a:pPr eaLnBrk="1" hangingPunct="1">
              <a:lnSpc>
                <a:spcPct val="80000"/>
              </a:lnSpc>
              <a:buFontTx/>
              <a:buNone/>
            </a:pPr>
            <a:r>
              <a:rPr lang="en-US" sz="2800" dirty="0" smtClean="0"/>
              <a:t>        false:  (</a:t>
            </a:r>
          </a:p>
          <a:p>
            <a:pPr eaLnBrk="1" hangingPunct="1">
              <a:lnSpc>
                <a:spcPct val="80000"/>
              </a:lnSpc>
              <a:buFontTx/>
              <a:buNone/>
            </a:pPr>
            <a:r>
              <a:rPr lang="en-US" sz="2800" dirty="0" smtClean="0"/>
              <a:t>                lifetime: real</a:t>
            </a:r>
          </a:p>
          <a:p>
            <a:pPr eaLnBrk="1" hangingPunct="1">
              <a:lnSpc>
                <a:spcPct val="80000"/>
              </a:lnSpc>
              <a:buFontTx/>
              <a:buNone/>
            </a:pPr>
            <a:r>
              <a:rPr lang="en-US" sz="2800" dirty="0" smtClean="0"/>
              <a:t>       )</a:t>
            </a:r>
          </a:p>
          <a:p>
            <a:pPr eaLnBrk="1" hangingPunct="1">
              <a:lnSpc>
                <a:spcPct val="80000"/>
              </a:lnSpc>
              <a:buFontTx/>
              <a:buNone/>
            </a:pPr>
            <a:r>
              <a:rPr lang="en-US" sz="2800" dirty="0" smtClean="0"/>
              <a:t>end;</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Fig 7"/>
          <p:cNvPicPr>
            <a:picLocks noGrp="1" noChangeAspect="1" noChangeArrowheads="1"/>
          </p:cNvPicPr>
          <p:nvPr>
            <p:ph idx="1"/>
          </p:nvPr>
        </p:nvPicPr>
        <p:blipFill>
          <a:blip r:embed="rId2" cstate="print"/>
          <a:srcRect/>
          <a:stretch>
            <a:fillRect/>
          </a:stretch>
        </p:blipFill>
        <p:spPr>
          <a:xfrm>
            <a:off x="457200" y="914400"/>
            <a:ext cx="8229600" cy="4549775"/>
          </a:xfrm>
          <a:noFill/>
        </p:spPr>
      </p:pic>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fontScale="92500" lnSpcReduction="20000"/>
          </a:bodyPr>
          <a:lstStyle/>
          <a:p>
            <a:pPr marL="109728" indent="0" eaLnBrk="1" hangingPunct="1">
              <a:lnSpc>
                <a:spcPct val="90000"/>
              </a:lnSpc>
              <a:buNone/>
            </a:pPr>
            <a:r>
              <a:rPr lang="en-US" sz="2800" dirty="0" smtClean="0"/>
              <a:t>The </a:t>
            </a:r>
            <a:r>
              <a:rPr lang="en-US" sz="2800" dirty="0"/>
              <a:t>process of ensuring that a program satisfies languages type compatibility rules</a:t>
            </a:r>
            <a:r>
              <a:rPr lang="en-US" sz="2800" dirty="0" smtClean="0"/>
              <a:t>.</a:t>
            </a:r>
          </a:p>
          <a:p>
            <a:pPr marL="109728" indent="0" eaLnBrk="1" hangingPunct="1">
              <a:lnSpc>
                <a:spcPct val="90000"/>
              </a:lnSpc>
              <a:buNone/>
            </a:pPr>
            <a:endParaRPr lang="en-US" sz="2800" dirty="0"/>
          </a:p>
          <a:p>
            <a:pPr marL="109728" indent="0" eaLnBrk="1" hangingPunct="1">
              <a:lnSpc>
                <a:spcPct val="90000"/>
              </a:lnSpc>
              <a:buNone/>
            </a:pPr>
            <a:r>
              <a:rPr lang="en-US" sz="2800" dirty="0" smtClean="0"/>
              <a:t>Some terminology</a:t>
            </a:r>
          </a:p>
          <a:p>
            <a:pPr>
              <a:lnSpc>
                <a:spcPct val="90000"/>
              </a:lnSpc>
            </a:pPr>
            <a:r>
              <a:rPr lang="en-US" sz="2800" b="1" dirty="0">
                <a:solidFill>
                  <a:schemeClr val="hlink"/>
                </a:solidFill>
              </a:rPr>
              <a:t>Type clash: </a:t>
            </a:r>
            <a:r>
              <a:rPr lang="en-US" sz="2800" dirty="0" smtClean="0"/>
              <a:t> </a:t>
            </a:r>
          </a:p>
          <a:p>
            <a:pPr lvl="1">
              <a:lnSpc>
                <a:spcPct val="90000"/>
              </a:lnSpc>
            </a:pPr>
            <a:r>
              <a:rPr lang="en-US" sz="2400" dirty="0" smtClean="0"/>
              <a:t>violation of the language’s typing rules</a:t>
            </a:r>
            <a:endParaRPr lang="en-US" sz="2400" dirty="0"/>
          </a:p>
          <a:p>
            <a:pPr eaLnBrk="1" hangingPunct="1">
              <a:lnSpc>
                <a:spcPct val="90000"/>
              </a:lnSpc>
            </a:pPr>
            <a:r>
              <a:rPr lang="en-US" sz="2800" b="1" dirty="0" smtClean="0">
                <a:solidFill>
                  <a:schemeClr val="hlink"/>
                </a:solidFill>
              </a:rPr>
              <a:t>Strongly typed</a:t>
            </a:r>
            <a:r>
              <a:rPr lang="en-US" sz="2800" dirty="0" smtClean="0"/>
              <a:t>:  </a:t>
            </a:r>
          </a:p>
          <a:p>
            <a:pPr lvl="1" eaLnBrk="1" hangingPunct="1">
              <a:lnSpc>
                <a:spcPct val="90000"/>
              </a:lnSpc>
            </a:pPr>
            <a:r>
              <a:rPr lang="en-US" sz="2400" dirty="0" smtClean="0"/>
              <a:t>language implementation prohibits application of operation to object not intended to support operation</a:t>
            </a:r>
          </a:p>
          <a:p>
            <a:pPr eaLnBrk="1" hangingPunct="1">
              <a:lnSpc>
                <a:spcPct val="90000"/>
              </a:lnSpc>
            </a:pPr>
            <a:r>
              <a:rPr lang="en-US" sz="2800" b="1" dirty="0" smtClean="0">
                <a:solidFill>
                  <a:schemeClr val="hlink"/>
                </a:solidFill>
              </a:rPr>
              <a:t>Statically typed</a:t>
            </a:r>
            <a:r>
              <a:rPr lang="en-US" sz="2800" dirty="0" smtClean="0"/>
              <a:t>:  </a:t>
            </a:r>
          </a:p>
          <a:p>
            <a:pPr lvl="1" eaLnBrk="1" hangingPunct="1">
              <a:lnSpc>
                <a:spcPct val="90000"/>
              </a:lnSpc>
            </a:pPr>
            <a:r>
              <a:rPr lang="en-US" sz="2400" dirty="0" smtClean="0"/>
              <a:t>strongly typed + type checking (mostly) performed before run-time.</a:t>
            </a:r>
          </a:p>
          <a:p>
            <a:pPr eaLnBrk="1" hangingPunct="1">
              <a:lnSpc>
                <a:spcPct val="90000"/>
              </a:lnSpc>
            </a:pPr>
            <a:r>
              <a:rPr lang="en-US" sz="2800" b="1" dirty="0" smtClean="0">
                <a:solidFill>
                  <a:schemeClr val="hlink"/>
                </a:solidFill>
              </a:rPr>
              <a:t>Dynamically typed</a:t>
            </a:r>
            <a:r>
              <a:rPr lang="en-US" sz="2800" dirty="0" smtClean="0"/>
              <a:t>:  </a:t>
            </a:r>
          </a:p>
          <a:p>
            <a:pPr lvl="1" eaLnBrk="1" hangingPunct="1">
              <a:lnSpc>
                <a:spcPct val="90000"/>
              </a:lnSpc>
            </a:pPr>
            <a:r>
              <a:rPr lang="en-US" sz="2400" dirty="0" smtClean="0"/>
              <a:t>type checking performed at run-time.</a:t>
            </a:r>
          </a:p>
        </p:txBody>
      </p:sp>
      <p:sp>
        <p:nvSpPr>
          <p:cNvPr id="4098" name="Rectangle 2"/>
          <p:cNvSpPr>
            <a:spLocks noGrp="1" noChangeArrowheads="1"/>
          </p:cNvSpPr>
          <p:nvPr>
            <p:ph type="title"/>
          </p:nvPr>
        </p:nvSpPr>
        <p:spPr/>
        <p:txBody>
          <a:bodyPr/>
          <a:lstStyle/>
          <a:p>
            <a:r>
              <a:rPr lang="en-US" sz="4400" dirty="0">
                <a:solidFill>
                  <a:schemeClr val="hlink"/>
                </a:solidFill>
              </a:rPr>
              <a:t>Type checking</a:t>
            </a:r>
            <a:endParaRPr lang="en-US" dirty="0" smtClean="0"/>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457200" y="533400"/>
            <a:ext cx="8229600" cy="6324600"/>
          </a:xfrm>
        </p:spPr>
        <p:txBody>
          <a:bodyPr/>
          <a:lstStyle/>
          <a:p>
            <a:pPr eaLnBrk="1" hangingPunct="1">
              <a:lnSpc>
                <a:spcPct val="90000"/>
              </a:lnSpc>
            </a:pPr>
            <a:r>
              <a:rPr lang="en-US" dirty="0" smtClean="0"/>
              <a:t>Variants in Pascal create holes in type system.</a:t>
            </a:r>
          </a:p>
          <a:p>
            <a:pPr lvl="1" eaLnBrk="1" hangingPunct="1">
              <a:lnSpc>
                <a:spcPct val="90000"/>
              </a:lnSpc>
            </a:pPr>
            <a:r>
              <a:rPr lang="en-US" dirty="0" smtClean="0"/>
              <a:t>Can change tag like any other field</a:t>
            </a:r>
          </a:p>
          <a:p>
            <a:pPr lvl="1" eaLnBrk="1" hangingPunct="1">
              <a:lnSpc>
                <a:spcPct val="90000"/>
              </a:lnSpc>
            </a:pPr>
            <a:r>
              <a:rPr lang="en-US" dirty="0" smtClean="0"/>
              <a:t>In example, could change </a:t>
            </a:r>
            <a:r>
              <a:rPr lang="en-US" dirty="0" err="1" smtClean="0"/>
              <a:t>naturally_occurring</a:t>
            </a:r>
            <a:r>
              <a:rPr lang="en-US" dirty="0" smtClean="0"/>
              <a:t> to true, then access memory for filed prevalence, which is not defined.</a:t>
            </a:r>
          </a:p>
          <a:p>
            <a:pPr eaLnBrk="1" hangingPunct="1">
              <a:lnSpc>
                <a:spcPct val="90000"/>
              </a:lnSpc>
            </a:pPr>
            <a:r>
              <a:rPr lang="en-US" dirty="0" smtClean="0"/>
              <a:t>Union types in C similarly unsafe</a:t>
            </a:r>
          </a:p>
          <a:p>
            <a:pPr eaLnBrk="1" hangingPunct="1">
              <a:lnSpc>
                <a:spcPct val="90000"/>
              </a:lnSpc>
            </a:pPr>
            <a:r>
              <a:rPr lang="en-US" dirty="0" smtClean="0"/>
              <a:t>Programmers of modern OO languages usually get same effect, more safely, with subtypes.  </a:t>
            </a:r>
          </a:p>
          <a:p>
            <a:pPr lvl="1" eaLnBrk="1" hangingPunct="1">
              <a:lnSpc>
                <a:spcPct val="90000"/>
              </a:lnSpc>
            </a:pPr>
            <a:r>
              <a:rPr lang="en-US" dirty="0" smtClean="0"/>
              <a:t>Variants not included in Modula-3, Java, or C#.</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066800"/>
            <a:ext cx="8305800" cy="5791200"/>
          </a:xfrm>
        </p:spPr>
        <p:txBody>
          <a:bodyPr/>
          <a:lstStyle/>
          <a:p>
            <a:pPr eaLnBrk="1" hangingPunct="1">
              <a:lnSpc>
                <a:spcPct val="80000"/>
              </a:lnSpc>
            </a:pPr>
            <a:r>
              <a:rPr lang="en-US" altLang="zh-TW" sz="2800" dirty="0" smtClean="0"/>
              <a:t>Arrays are the most common and important composite data </a:t>
            </a:r>
            <a:r>
              <a:rPr lang="en-US" altLang="zh-TW" sz="2800" dirty="0" smtClean="0"/>
              <a:t>type</a:t>
            </a:r>
            <a:endParaRPr lang="en-US" altLang="zh-TW" sz="2800" dirty="0" smtClean="0"/>
          </a:p>
          <a:p>
            <a:pPr eaLnBrk="1" hangingPunct="1">
              <a:lnSpc>
                <a:spcPct val="80000"/>
              </a:lnSpc>
            </a:pPr>
            <a:r>
              <a:rPr lang="en-US" altLang="zh-TW" sz="2800" dirty="0" smtClean="0"/>
              <a:t>Unlike records, which group related fields of disparate types, arrays are usually </a:t>
            </a:r>
            <a:r>
              <a:rPr lang="en-US" altLang="zh-TW" sz="2800" dirty="0" smtClean="0">
                <a:solidFill>
                  <a:schemeClr val="hlink"/>
                </a:solidFill>
              </a:rPr>
              <a:t>homogeneous</a:t>
            </a:r>
          </a:p>
          <a:p>
            <a:pPr eaLnBrk="1" hangingPunct="1">
              <a:lnSpc>
                <a:spcPct val="80000"/>
              </a:lnSpc>
            </a:pPr>
            <a:r>
              <a:rPr lang="en-US" altLang="zh-TW" sz="2800" dirty="0" smtClean="0"/>
              <a:t>Semantically, they can be thought of as a </a:t>
            </a:r>
            <a:r>
              <a:rPr lang="en-US" altLang="zh-TW" sz="2800" dirty="0" smtClean="0">
                <a:solidFill>
                  <a:schemeClr val="hlink"/>
                </a:solidFill>
              </a:rPr>
              <a:t>mapping </a:t>
            </a:r>
            <a:r>
              <a:rPr lang="en-US" altLang="zh-TW" sz="2800" dirty="0" smtClean="0"/>
              <a:t>from an</a:t>
            </a:r>
            <a:r>
              <a:rPr lang="en-US" altLang="zh-TW" sz="2800" dirty="0" smtClean="0">
                <a:solidFill>
                  <a:schemeClr val="hlink"/>
                </a:solidFill>
              </a:rPr>
              <a:t> index type </a:t>
            </a:r>
            <a:r>
              <a:rPr lang="en-US" altLang="zh-TW" sz="2800" dirty="0" smtClean="0"/>
              <a:t>to a</a:t>
            </a:r>
            <a:r>
              <a:rPr lang="en-US" altLang="zh-TW" sz="2800" dirty="0" smtClean="0">
                <a:solidFill>
                  <a:schemeClr val="hlink"/>
                </a:solidFill>
              </a:rPr>
              <a:t> component or element type</a:t>
            </a:r>
          </a:p>
          <a:p>
            <a:pPr eaLnBrk="1" hangingPunct="1">
              <a:lnSpc>
                <a:spcPct val="80000"/>
              </a:lnSpc>
            </a:pPr>
            <a:r>
              <a:rPr lang="en-US" sz="2800" dirty="0" smtClean="0"/>
              <a:t>Domain:  </a:t>
            </a:r>
            <a:r>
              <a:rPr lang="en-US" sz="2800" dirty="0" smtClean="0">
                <a:solidFill>
                  <a:schemeClr val="hlink"/>
                </a:solidFill>
              </a:rPr>
              <a:t>function</a:t>
            </a:r>
            <a:r>
              <a:rPr lang="en-US" sz="2800" dirty="0" smtClean="0"/>
              <a:t> from index type to component type</a:t>
            </a:r>
            <a:br>
              <a:rPr lang="en-US" sz="2800" dirty="0" smtClean="0"/>
            </a:br>
            <a:endParaRPr lang="en-US" sz="2800" dirty="0" smtClean="0"/>
          </a:p>
          <a:p>
            <a:pPr lvl="2" eaLnBrk="1" hangingPunct="1">
              <a:lnSpc>
                <a:spcPct val="80000"/>
              </a:lnSpc>
              <a:buFontTx/>
              <a:buNone/>
            </a:pPr>
            <a:r>
              <a:rPr lang="en-US" sz="2800" dirty="0" smtClean="0"/>
              <a:t>f: U </a:t>
            </a:r>
            <a:r>
              <a:rPr lang="en-US" sz="2800" dirty="0" smtClean="0">
                <a:cs typeface="Arial" charset="0"/>
              </a:rPr>
              <a:t>→</a:t>
            </a:r>
            <a:r>
              <a:rPr lang="en-US" sz="2800" dirty="0" smtClean="0"/>
              <a:t> V.</a:t>
            </a:r>
            <a:r>
              <a:rPr lang="en-US" sz="2000" dirty="0" smtClean="0"/>
              <a:t>  </a:t>
            </a:r>
            <a:r>
              <a:rPr lang="en-US" sz="2000" b="1" dirty="0" smtClean="0"/>
              <a:t/>
            </a:r>
            <a:br>
              <a:rPr lang="en-US" sz="2000" b="1" dirty="0" smtClean="0"/>
            </a:br>
            <a:endParaRPr lang="en-US" sz="2000" b="1" dirty="0" smtClean="0"/>
          </a:p>
        </p:txBody>
      </p:sp>
      <p:sp>
        <p:nvSpPr>
          <p:cNvPr id="32770" name="Rectangle 2"/>
          <p:cNvSpPr>
            <a:spLocks noGrp="1" noChangeArrowheads="1"/>
          </p:cNvSpPr>
          <p:nvPr>
            <p:ph type="title"/>
          </p:nvPr>
        </p:nvSpPr>
        <p:spPr>
          <a:xfrm>
            <a:off x="457200" y="0"/>
            <a:ext cx="8229600" cy="1143000"/>
          </a:xfrm>
        </p:spPr>
        <p:txBody>
          <a:bodyPr/>
          <a:lstStyle/>
          <a:p>
            <a:pPr eaLnBrk="1" hangingPunct="1"/>
            <a:r>
              <a:rPr lang="en-US" sz="4000" b="1" smtClean="0"/>
              <a:t>Arrays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few languages allow </a:t>
            </a:r>
            <a:r>
              <a:rPr lang="en-US" dirty="0" err="1" smtClean="0"/>
              <a:t>nondiscrete</a:t>
            </a:r>
            <a:r>
              <a:rPr lang="en-US" dirty="0" smtClean="0"/>
              <a:t> index types</a:t>
            </a:r>
          </a:p>
          <a:p>
            <a:r>
              <a:rPr lang="en-US" dirty="0" smtClean="0"/>
              <a:t>Implemented with hash tables or search trees</a:t>
            </a:r>
          </a:p>
          <a:p>
            <a:r>
              <a:rPr lang="en-US" dirty="0" smtClean="0"/>
              <a:t>Resemble dictionary or map types supported by standard libraries of many OO languages</a:t>
            </a:r>
          </a:p>
          <a:p>
            <a:endParaRPr lang="en-US" dirty="0"/>
          </a:p>
          <a:p>
            <a:pPr marL="109728" indent="0">
              <a:buNone/>
            </a:pPr>
            <a:r>
              <a:rPr lang="en-US" dirty="0" smtClean="0">
                <a:solidFill>
                  <a:schemeClr val="accent2"/>
                </a:solidFill>
              </a:rPr>
              <a:t>For now, we assume dense arrays with discrete index types.</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82</a:t>
            </a:fld>
            <a:endParaRPr lang="en-US"/>
          </a:p>
        </p:txBody>
      </p:sp>
      <p:sp>
        <p:nvSpPr>
          <p:cNvPr id="4" name="Title 3"/>
          <p:cNvSpPr>
            <a:spLocks noGrp="1"/>
          </p:cNvSpPr>
          <p:nvPr>
            <p:ph type="title"/>
          </p:nvPr>
        </p:nvSpPr>
        <p:spPr/>
        <p:txBody>
          <a:bodyPr/>
          <a:lstStyle/>
          <a:p>
            <a:r>
              <a:rPr lang="en-US" dirty="0" smtClean="0"/>
              <a:t>Associative arrays</a:t>
            </a:r>
            <a:endParaRPr lang="en-US" dirty="0"/>
          </a:p>
        </p:txBody>
      </p:sp>
    </p:spTree>
    <p:extLst>
      <p:ext uri="{BB962C8B-B14F-4D97-AF65-F5344CB8AC3E}">
        <p14:creationId xmlns:p14="http://schemas.microsoft.com/office/powerpoint/2010/main" val="31043376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Most languages refer to element of an array by appending the index value to the name of the array, usually delimited with [] or ().</a:t>
            </a:r>
          </a:p>
          <a:p>
            <a:pPr lvl="1"/>
            <a:r>
              <a:rPr lang="en-US" dirty="0" smtClean="0"/>
              <a:t>A[3] or A(3)</a:t>
            </a:r>
          </a:p>
          <a:p>
            <a:pPr lvl="1"/>
            <a:endParaRPr lang="en-US" dirty="0"/>
          </a:p>
          <a:p>
            <a:r>
              <a:rPr lang="en-US" dirty="0" smtClean="0"/>
              <a:t>Declarations</a:t>
            </a:r>
          </a:p>
          <a:p>
            <a:pPr lvl="1"/>
            <a:r>
              <a:rPr lang="en-US" dirty="0" smtClean="0"/>
              <a:t>append subscript to scalar declaration	</a:t>
            </a:r>
          </a:p>
          <a:p>
            <a:pPr lvl="2"/>
            <a:r>
              <a:rPr lang="en-US" dirty="0" smtClean="0"/>
              <a:t>In C</a:t>
            </a:r>
          </a:p>
          <a:p>
            <a:pPr marL="1143000" lvl="4" indent="0">
              <a:buNone/>
            </a:pPr>
            <a:r>
              <a:rPr lang="en-US" dirty="0" smtClean="0">
                <a:solidFill>
                  <a:schemeClr val="accent4"/>
                </a:solidFill>
              </a:rPr>
              <a:t>char upper[26];  </a:t>
            </a:r>
          </a:p>
          <a:p>
            <a:pPr lvl="2"/>
            <a:r>
              <a:rPr lang="en-US" dirty="0" smtClean="0"/>
              <a:t>In Fortran</a:t>
            </a:r>
          </a:p>
          <a:p>
            <a:pPr marL="1143000" lvl="4" indent="0">
              <a:buNone/>
            </a:pPr>
            <a:r>
              <a:rPr lang="en-US" dirty="0" smtClean="0">
                <a:solidFill>
                  <a:schemeClr val="accent4">
                    <a:lumMod val="75000"/>
                  </a:schemeClr>
                </a:solidFill>
              </a:rPr>
              <a:t>character, dimension (1:26) :: upper</a:t>
            </a:r>
          </a:p>
          <a:p>
            <a:pPr marL="914400" lvl="3" indent="0">
              <a:buNone/>
            </a:pPr>
            <a:r>
              <a:rPr lang="en-US" dirty="0" smtClean="0"/>
              <a:t>or  </a:t>
            </a:r>
          </a:p>
          <a:p>
            <a:pPr marL="1143000" lvl="4" indent="0">
              <a:buNone/>
            </a:pPr>
            <a:r>
              <a:rPr lang="en-US" dirty="0" smtClean="0">
                <a:solidFill>
                  <a:schemeClr val="accent4">
                    <a:lumMod val="75000"/>
                  </a:schemeClr>
                </a:solidFill>
              </a:rPr>
              <a:t>character (26) upper</a:t>
            </a:r>
          </a:p>
          <a:p>
            <a:pPr lvl="2"/>
            <a:r>
              <a:rPr lang="en-US" dirty="0" smtClean="0"/>
              <a:t>In Java</a:t>
            </a:r>
          </a:p>
          <a:p>
            <a:pPr marL="1143000" lvl="4" indent="0">
              <a:buNone/>
            </a:pPr>
            <a:r>
              <a:rPr lang="en-US" dirty="0" smtClean="0">
                <a:solidFill>
                  <a:schemeClr val="accent4">
                    <a:lumMod val="75000"/>
                  </a:schemeClr>
                </a:solidFill>
              </a:rPr>
              <a:t>char[] upper     </a:t>
            </a:r>
            <a:endParaRPr lang="en-US" dirty="0">
              <a:solidFill>
                <a:schemeClr val="accent4">
                  <a:lumMod val="75000"/>
                </a:schemeClr>
              </a:solidFill>
            </a:endParaRPr>
          </a:p>
          <a:p>
            <a:pPr lvl="2"/>
            <a:r>
              <a:rPr lang="en-US" dirty="0" smtClean="0"/>
              <a:t>Ada</a:t>
            </a:r>
          </a:p>
          <a:p>
            <a:pPr marL="1143000" lvl="4" indent="0">
              <a:buNone/>
            </a:pPr>
            <a:r>
              <a:rPr lang="en-US" dirty="0" smtClean="0">
                <a:solidFill>
                  <a:schemeClr val="accent4">
                    <a:lumMod val="75000"/>
                  </a:schemeClr>
                </a:solidFill>
              </a:rPr>
              <a:t>upper : array (character range ‘</a:t>
            </a:r>
            <a:r>
              <a:rPr lang="en-US" dirty="0" err="1" smtClean="0">
                <a:solidFill>
                  <a:schemeClr val="accent4">
                    <a:lumMod val="75000"/>
                  </a:schemeClr>
                </a:solidFill>
              </a:rPr>
              <a:t>a’..’z</a:t>
            </a:r>
            <a:r>
              <a:rPr lang="en-US" dirty="0" smtClean="0">
                <a:solidFill>
                  <a:schemeClr val="accent4">
                    <a:lumMod val="75000"/>
                  </a:schemeClr>
                </a:solidFill>
              </a:rPr>
              <a:t>’) of character</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83</a:t>
            </a:fld>
            <a:endParaRPr lang="en-US"/>
          </a:p>
        </p:txBody>
      </p:sp>
      <p:sp>
        <p:nvSpPr>
          <p:cNvPr id="4" name="Title 3"/>
          <p:cNvSpPr>
            <a:spLocks noGrp="1"/>
          </p:cNvSpPr>
          <p:nvPr>
            <p:ph type="title"/>
          </p:nvPr>
        </p:nvSpPr>
        <p:spPr/>
        <p:txBody>
          <a:bodyPr/>
          <a:lstStyle/>
          <a:p>
            <a:r>
              <a:rPr lang="en-US" dirty="0" smtClean="0"/>
              <a:t>Syntax</a:t>
            </a:r>
            <a:endParaRPr lang="en-US" dirty="0"/>
          </a:p>
        </p:txBody>
      </p:sp>
      <p:sp>
        <p:nvSpPr>
          <p:cNvPr id="5" name="Explosion 2 4"/>
          <p:cNvSpPr/>
          <p:nvPr/>
        </p:nvSpPr>
        <p:spPr>
          <a:xfrm>
            <a:off x="5943600" y="2286000"/>
            <a:ext cx="3352800" cy="3352800"/>
          </a:xfrm>
          <a:prstGeom prst="irregularSeal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than syntax, how do these declarations differ?</a:t>
            </a:r>
            <a:endParaRPr lang="en-US" dirty="0"/>
          </a:p>
        </p:txBody>
      </p:sp>
    </p:spTree>
    <p:extLst>
      <p:ext uri="{BB962C8B-B14F-4D97-AF65-F5344CB8AC3E}">
        <p14:creationId xmlns:p14="http://schemas.microsoft.com/office/powerpoint/2010/main" val="5834696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Examples:</a:t>
            </a:r>
          </a:p>
          <a:p>
            <a:pPr lvl="1"/>
            <a:r>
              <a:rPr lang="en-US" dirty="0" smtClean="0"/>
              <a:t>C</a:t>
            </a:r>
          </a:p>
          <a:p>
            <a:pPr marL="914400" lvl="3" indent="0">
              <a:buNone/>
            </a:pPr>
            <a:r>
              <a:rPr lang="en-US" dirty="0" smtClean="0">
                <a:solidFill>
                  <a:schemeClr val="accent4">
                    <a:lumMod val="75000"/>
                  </a:schemeClr>
                </a:solidFill>
              </a:rPr>
              <a:t>double mat[10][10]</a:t>
            </a:r>
          </a:p>
          <a:p>
            <a:pPr lvl="1"/>
            <a:r>
              <a:rPr lang="en-US" dirty="0" smtClean="0"/>
              <a:t>Modula3</a:t>
            </a:r>
          </a:p>
          <a:p>
            <a:pPr marL="914400" lvl="3" indent="0">
              <a:buNone/>
            </a:pPr>
            <a:r>
              <a:rPr lang="en-US" dirty="0" smtClean="0">
                <a:solidFill>
                  <a:schemeClr val="accent4">
                    <a:lumMod val="75000"/>
                  </a:schemeClr>
                </a:solidFill>
              </a:rPr>
              <a:t>VAR mat: ARRAY [1..10],[1..10] OF REAL;</a:t>
            </a:r>
          </a:p>
          <a:p>
            <a:pPr marL="914400" lvl="3" indent="0">
              <a:buNone/>
            </a:pPr>
            <a:r>
              <a:rPr lang="en-US" dirty="0" smtClean="0"/>
              <a:t>which is syntactic sugar for </a:t>
            </a:r>
          </a:p>
          <a:p>
            <a:pPr marL="914400" lvl="3" indent="0">
              <a:buNone/>
            </a:pPr>
            <a:r>
              <a:rPr lang="en-US" dirty="0" smtClean="0"/>
              <a:t>  </a:t>
            </a:r>
            <a:r>
              <a:rPr lang="en-US" dirty="0" smtClean="0">
                <a:solidFill>
                  <a:schemeClr val="accent4">
                    <a:lumMod val="75000"/>
                  </a:schemeClr>
                </a:solidFill>
              </a:rPr>
              <a:t>VAR mat : ARRAY [1..10] OF ARRAY [1..10] OF REAL;</a:t>
            </a:r>
          </a:p>
          <a:p>
            <a:pPr lvl="1"/>
            <a:r>
              <a:rPr lang="en-US" dirty="0" smtClean="0"/>
              <a:t>Fortran</a:t>
            </a:r>
          </a:p>
          <a:p>
            <a:pPr marL="914400" lvl="3" indent="0">
              <a:buNone/>
            </a:pPr>
            <a:r>
              <a:rPr lang="en-US" dirty="0" smtClean="0">
                <a:solidFill>
                  <a:schemeClr val="accent4">
                    <a:lumMod val="75000"/>
                  </a:schemeClr>
                </a:solidFill>
              </a:rPr>
              <a:t>real, dimension (10,10) :: mat</a:t>
            </a:r>
          </a:p>
          <a:p>
            <a:pPr lvl="1"/>
            <a:r>
              <a:rPr lang="en-US" dirty="0" smtClean="0"/>
              <a:t>Ada</a:t>
            </a:r>
          </a:p>
          <a:p>
            <a:pPr marL="914400" lvl="3" indent="0">
              <a:buNone/>
            </a:pPr>
            <a:r>
              <a:rPr lang="en-US" dirty="0" smtClean="0">
                <a:solidFill>
                  <a:schemeClr val="accent4">
                    <a:lumMod val="75000"/>
                  </a:schemeClr>
                </a:solidFill>
              </a:rPr>
              <a:t>mat1: array (1..10, 1..10) of </a:t>
            </a:r>
            <a:r>
              <a:rPr lang="en-US" dirty="0" err="1" smtClean="0">
                <a:solidFill>
                  <a:schemeClr val="accent4">
                    <a:lumMod val="75000"/>
                  </a:schemeClr>
                </a:solidFill>
              </a:rPr>
              <a:t>long_float</a:t>
            </a:r>
            <a:r>
              <a:rPr lang="en-US" dirty="0" smtClean="0">
                <a:solidFill>
                  <a:schemeClr val="accent4">
                    <a:lumMod val="75000"/>
                  </a:schemeClr>
                </a:solidFill>
              </a:rPr>
              <a:t>;</a:t>
            </a:r>
          </a:p>
          <a:p>
            <a:pPr lvl="3"/>
            <a:r>
              <a:rPr lang="en-US" dirty="0" smtClean="0"/>
              <a:t>In Ada, this is not the same as an array of arrays, which would be declared</a:t>
            </a:r>
          </a:p>
          <a:p>
            <a:pPr marL="1143000" lvl="4" indent="0">
              <a:buNone/>
            </a:pPr>
            <a:r>
              <a:rPr lang="en-US" dirty="0" smtClean="0">
                <a:solidFill>
                  <a:schemeClr val="accent4">
                    <a:lumMod val="75000"/>
                  </a:schemeClr>
                </a:solidFill>
              </a:rPr>
              <a:t>type vector is array (integer range &lt;&gt;) of </a:t>
            </a:r>
            <a:r>
              <a:rPr lang="en-US" dirty="0" err="1" smtClean="0">
                <a:solidFill>
                  <a:schemeClr val="accent4">
                    <a:lumMod val="75000"/>
                  </a:schemeClr>
                </a:solidFill>
              </a:rPr>
              <a:t>long_float</a:t>
            </a:r>
            <a:r>
              <a:rPr lang="en-US" dirty="0" smtClean="0">
                <a:solidFill>
                  <a:schemeClr val="accent4">
                    <a:lumMod val="75000"/>
                  </a:schemeClr>
                </a:solidFill>
              </a:rPr>
              <a:t>;</a:t>
            </a:r>
          </a:p>
          <a:p>
            <a:pPr marL="1143000" lvl="4" indent="0">
              <a:buNone/>
            </a:pPr>
            <a:r>
              <a:rPr lang="en-US" dirty="0" smtClean="0">
                <a:solidFill>
                  <a:schemeClr val="accent4">
                    <a:lumMod val="75000"/>
                  </a:schemeClr>
                </a:solidFill>
              </a:rPr>
              <a:t>type matrix is array (integer range &lt;&gt;) of vector (1..10)</a:t>
            </a:r>
          </a:p>
          <a:p>
            <a:pPr marL="1143000" lvl="4" indent="0">
              <a:buNone/>
            </a:pPr>
            <a:r>
              <a:rPr lang="en-US" dirty="0" smtClean="0">
                <a:solidFill>
                  <a:schemeClr val="accent4">
                    <a:lumMod val="75000"/>
                  </a:schemeClr>
                </a:solidFill>
              </a:rPr>
              <a:t>mat2 : matrix (1..10);</a:t>
            </a:r>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84</a:t>
            </a:fld>
            <a:endParaRPr lang="en-US"/>
          </a:p>
        </p:txBody>
      </p:sp>
      <p:sp>
        <p:nvSpPr>
          <p:cNvPr id="4" name="Title 3"/>
          <p:cNvSpPr>
            <a:spLocks noGrp="1"/>
          </p:cNvSpPr>
          <p:nvPr>
            <p:ph type="title"/>
          </p:nvPr>
        </p:nvSpPr>
        <p:spPr/>
        <p:txBody>
          <a:bodyPr/>
          <a:lstStyle/>
          <a:p>
            <a:r>
              <a:rPr lang="en-US" dirty="0" smtClean="0"/>
              <a:t>Multidimensional arrays</a:t>
            </a:r>
            <a:endParaRPr lang="en-US" dirty="0"/>
          </a:p>
        </p:txBody>
      </p:sp>
    </p:spTree>
    <p:extLst>
      <p:ext uri="{BB962C8B-B14F-4D97-AF65-F5344CB8AC3E}">
        <p14:creationId xmlns:p14="http://schemas.microsoft.com/office/powerpoint/2010/main" val="30536585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600200"/>
            <a:ext cx="8305800" cy="4953000"/>
          </a:xfrm>
        </p:spPr>
        <p:txBody>
          <a:bodyPr/>
          <a:lstStyle/>
          <a:p>
            <a:pPr eaLnBrk="1" hangingPunct="1">
              <a:lnSpc>
                <a:spcPct val="110000"/>
              </a:lnSpc>
            </a:pPr>
            <a:r>
              <a:rPr lang="en-US" altLang="zh-TW" smtClean="0"/>
              <a:t>A </a:t>
            </a:r>
            <a:r>
              <a:rPr lang="en-US" altLang="zh-TW" smtClean="0">
                <a:solidFill>
                  <a:schemeClr val="hlink"/>
                </a:solidFill>
              </a:rPr>
              <a:t>slice or section</a:t>
            </a:r>
            <a:r>
              <a:rPr lang="en-US" altLang="zh-TW" i="1" smtClean="0"/>
              <a:t> </a:t>
            </a:r>
            <a:r>
              <a:rPr lang="en-US" altLang="zh-TW" smtClean="0"/>
              <a:t>is a rectangular portion of an array</a:t>
            </a:r>
            <a:endParaRPr lang="en-US" sz="2800" smtClean="0"/>
          </a:p>
          <a:p>
            <a:pPr eaLnBrk="1" hangingPunct="1"/>
            <a:r>
              <a:rPr lang="en-US" smtClean="0"/>
              <a:t>Many languages provide support for slicing</a:t>
            </a:r>
          </a:p>
          <a:p>
            <a:pPr eaLnBrk="1" hangingPunct="1"/>
            <a:r>
              <a:rPr lang="en-US" smtClean="0"/>
              <a:t>Example: Fortran</a:t>
            </a:r>
          </a:p>
          <a:p>
            <a:pPr lvl="1" eaLnBrk="1" hangingPunct="1"/>
            <a:r>
              <a:rPr lang="en-US" smtClean="0">
                <a:solidFill>
                  <a:schemeClr val="hlink"/>
                </a:solidFill>
              </a:rPr>
              <a:t>a:b:c </a:t>
            </a:r>
            <a:r>
              <a:rPr lang="en-US" smtClean="0"/>
              <a:t>as a subscript means positions</a:t>
            </a:r>
          </a:p>
          <a:p>
            <a:pPr lvl="2" eaLnBrk="1" hangingPunct="1">
              <a:buFontTx/>
              <a:buNone/>
            </a:pPr>
            <a:r>
              <a:rPr lang="en-US" sz="2800" smtClean="0"/>
              <a:t>a+c, a+2c, a+3c,…through b</a:t>
            </a:r>
          </a:p>
          <a:p>
            <a:pPr lvl="1" eaLnBrk="1" hangingPunct="1"/>
            <a:r>
              <a:rPr lang="en-US" smtClean="0"/>
              <a:t>c can be omitted (default is 1) or be negative to select positions backwards</a:t>
            </a:r>
          </a:p>
        </p:txBody>
      </p:sp>
      <p:sp>
        <p:nvSpPr>
          <p:cNvPr id="33794" name="Rectangle 2"/>
          <p:cNvSpPr>
            <a:spLocks noGrp="1" noChangeArrowheads="1"/>
          </p:cNvSpPr>
          <p:nvPr>
            <p:ph type="title"/>
          </p:nvPr>
        </p:nvSpPr>
        <p:spPr/>
        <p:txBody>
          <a:bodyPr/>
          <a:lstStyle/>
          <a:p>
            <a:pPr eaLnBrk="1" hangingPunct="1"/>
            <a:r>
              <a:rPr lang="en-US" smtClean="0"/>
              <a:t>Slicing</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Fig 7"/>
          <p:cNvPicPr>
            <a:picLocks noGrp="1" noChangeAspect="1" noChangeArrowheads="1"/>
          </p:cNvPicPr>
          <p:nvPr>
            <p:ph idx="1"/>
          </p:nvPr>
        </p:nvPicPr>
        <p:blipFill>
          <a:blip r:embed="rId2" cstate="print"/>
          <a:srcRect/>
          <a:stretch>
            <a:fillRect/>
          </a:stretch>
        </p:blipFill>
        <p:spPr>
          <a:xfrm>
            <a:off x="0" y="157163"/>
            <a:ext cx="9144000" cy="6638925"/>
          </a:xfrm>
          <a:noFill/>
        </p:spPr>
      </p:pic>
      <p:sp>
        <p:nvSpPr>
          <p:cNvPr id="34818" name="Rectangle 2"/>
          <p:cNvSpPr>
            <a:spLocks noGrp="1" noChangeArrowheads="1"/>
          </p:cNvSpPr>
          <p:nvPr>
            <p:ph type="title"/>
          </p:nvPr>
        </p:nvSpPr>
        <p:spPr/>
        <p:txBody>
          <a:bodyPr/>
          <a:lstStyle/>
          <a:p>
            <a:pPr eaLnBrk="1" hangingPunct="1"/>
            <a:r>
              <a:rPr lang="en-US" smtClean="0"/>
              <a:t>Slices</a:t>
            </a:r>
          </a:p>
        </p:txBody>
      </p:sp>
      <p:sp>
        <p:nvSpPr>
          <p:cNvPr id="34820" name="AutoShape 4"/>
          <p:cNvSpPr>
            <a:spLocks noChangeArrowheads="1"/>
          </p:cNvSpPr>
          <p:nvPr/>
        </p:nvSpPr>
        <p:spPr bwMode="auto">
          <a:xfrm>
            <a:off x="3505200" y="3048000"/>
            <a:ext cx="5105400" cy="762000"/>
          </a:xfrm>
          <a:prstGeom prst="wedgeRoundRectCallout">
            <a:avLst>
              <a:gd name="adj1" fmla="val -78699"/>
              <a:gd name="adj2" fmla="val -162500"/>
              <a:gd name="adj3" fmla="val 16667"/>
            </a:avLst>
          </a:prstGeom>
          <a:solidFill>
            <a:schemeClr val="hlink"/>
          </a:solidFill>
          <a:ln w="9525">
            <a:solidFill>
              <a:schemeClr val="tx1"/>
            </a:solidFill>
            <a:miter lim="800000"/>
            <a:headEnd/>
            <a:tailEnd/>
          </a:ln>
        </p:spPr>
        <p:txBody>
          <a:bodyPr/>
          <a:lstStyle/>
          <a:p>
            <a:pPr algn="ctr"/>
            <a:r>
              <a:rPr lang="en-US" sz="3600">
                <a:solidFill>
                  <a:schemeClr val="bg1"/>
                </a:solidFill>
              </a:rPr>
              <a:t>matrix (3:6, 4:7)</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descr="Fig 7"/>
          <p:cNvPicPr>
            <a:picLocks noGrp="1" noChangeAspect="1" noChangeArrowheads="1"/>
          </p:cNvPicPr>
          <p:nvPr>
            <p:ph idx="1"/>
          </p:nvPr>
        </p:nvPicPr>
        <p:blipFill>
          <a:blip r:embed="rId2" cstate="print"/>
          <a:srcRect/>
          <a:stretch>
            <a:fillRect/>
          </a:stretch>
        </p:blipFill>
        <p:spPr>
          <a:xfrm>
            <a:off x="0" y="157163"/>
            <a:ext cx="9144000" cy="6638925"/>
          </a:xfrm>
          <a:noFill/>
        </p:spPr>
      </p:pic>
      <p:sp>
        <p:nvSpPr>
          <p:cNvPr id="35842" name="Rectangle 2"/>
          <p:cNvSpPr>
            <a:spLocks noGrp="1" noChangeArrowheads="1"/>
          </p:cNvSpPr>
          <p:nvPr>
            <p:ph type="title"/>
          </p:nvPr>
        </p:nvSpPr>
        <p:spPr/>
        <p:txBody>
          <a:bodyPr/>
          <a:lstStyle/>
          <a:p>
            <a:pPr eaLnBrk="1" hangingPunct="1"/>
            <a:r>
              <a:rPr lang="en-US" smtClean="0"/>
              <a:t>Slices</a:t>
            </a:r>
          </a:p>
        </p:txBody>
      </p:sp>
      <p:sp>
        <p:nvSpPr>
          <p:cNvPr id="35844" name="AutoShape 4"/>
          <p:cNvSpPr>
            <a:spLocks noChangeArrowheads="1"/>
          </p:cNvSpPr>
          <p:nvPr/>
        </p:nvSpPr>
        <p:spPr bwMode="auto">
          <a:xfrm>
            <a:off x="3505200" y="3048000"/>
            <a:ext cx="5638800" cy="2057400"/>
          </a:xfrm>
          <a:prstGeom prst="wedgeRoundRectCallout">
            <a:avLst>
              <a:gd name="adj1" fmla="val -33361"/>
              <a:gd name="adj2" fmla="val -95755"/>
              <a:gd name="adj3" fmla="val 16667"/>
            </a:avLst>
          </a:prstGeom>
          <a:solidFill>
            <a:schemeClr val="hlink"/>
          </a:solidFill>
          <a:ln w="9525">
            <a:solidFill>
              <a:schemeClr val="tx1"/>
            </a:solidFill>
            <a:miter lim="800000"/>
            <a:headEnd/>
            <a:tailEnd/>
          </a:ln>
        </p:spPr>
        <p:txBody>
          <a:bodyPr/>
          <a:lstStyle/>
          <a:p>
            <a:pPr algn="ctr"/>
            <a:r>
              <a:rPr lang="en-US" sz="3600">
                <a:solidFill>
                  <a:schemeClr val="bg1"/>
                </a:solidFill>
              </a:rPr>
              <a:t>matrix (6: ,5)</a:t>
            </a:r>
          </a:p>
          <a:p>
            <a:pPr algn="ctr"/>
            <a:r>
              <a:rPr lang="en-US" sz="3600">
                <a:solidFill>
                  <a:schemeClr val="bg1"/>
                </a:solidFill>
              </a:rPr>
              <a:t>when a range is omitted, bound assumed</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descr="Fig 7"/>
          <p:cNvPicPr>
            <a:picLocks noGrp="1" noChangeAspect="1" noChangeArrowheads="1"/>
          </p:cNvPicPr>
          <p:nvPr>
            <p:ph idx="1"/>
          </p:nvPr>
        </p:nvPicPr>
        <p:blipFill>
          <a:blip r:embed="rId2" cstate="print"/>
          <a:srcRect/>
          <a:stretch>
            <a:fillRect/>
          </a:stretch>
        </p:blipFill>
        <p:spPr>
          <a:xfrm>
            <a:off x="0" y="157163"/>
            <a:ext cx="9144000" cy="6638925"/>
          </a:xfrm>
          <a:noFill/>
        </p:spPr>
      </p:pic>
      <p:sp>
        <p:nvSpPr>
          <p:cNvPr id="36866" name="Rectangle 2"/>
          <p:cNvSpPr>
            <a:spLocks noGrp="1" noChangeArrowheads="1"/>
          </p:cNvSpPr>
          <p:nvPr>
            <p:ph type="title"/>
          </p:nvPr>
        </p:nvSpPr>
        <p:spPr/>
        <p:txBody>
          <a:bodyPr/>
          <a:lstStyle/>
          <a:p>
            <a:pPr eaLnBrk="1" hangingPunct="1"/>
            <a:r>
              <a:rPr lang="en-US" smtClean="0"/>
              <a:t>Slices</a:t>
            </a:r>
          </a:p>
        </p:txBody>
      </p:sp>
      <p:sp>
        <p:nvSpPr>
          <p:cNvPr id="36868" name="AutoShape 4"/>
          <p:cNvSpPr>
            <a:spLocks noChangeArrowheads="1"/>
          </p:cNvSpPr>
          <p:nvPr/>
        </p:nvSpPr>
        <p:spPr bwMode="auto">
          <a:xfrm>
            <a:off x="3200400" y="457200"/>
            <a:ext cx="5638800" cy="762000"/>
          </a:xfrm>
          <a:prstGeom prst="wedgeRoundRectCallout">
            <a:avLst>
              <a:gd name="adj1" fmla="val -70185"/>
              <a:gd name="adj2" fmla="val 375833"/>
              <a:gd name="adj3" fmla="val 16667"/>
            </a:avLst>
          </a:prstGeom>
          <a:solidFill>
            <a:schemeClr val="hlink"/>
          </a:solidFill>
          <a:ln w="9525">
            <a:solidFill>
              <a:schemeClr val="tx1"/>
            </a:solidFill>
            <a:miter lim="800000"/>
            <a:headEnd/>
            <a:tailEnd/>
          </a:ln>
        </p:spPr>
        <p:txBody>
          <a:bodyPr/>
          <a:lstStyle/>
          <a:p>
            <a:pPr algn="ctr"/>
            <a:r>
              <a:rPr lang="en-US" sz="3600">
                <a:solidFill>
                  <a:schemeClr val="bg1"/>
                </a:solidFill>
              </a:rPr>
              <a:t>matrix (:4,2:8:2)</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descr="Fig 7"/>
          <p:cNvPicPr>
            <a:picLocks noGrp="1" noChangeAspect="1" noChangeArrowheads="1"/>
          </p:cNvPicPr>
          <p:nvPr>
            <p:ph idx="1"/>
          </p:nvPr>
        </p:nvPicPr>
        <p:blipFill>
          <a:blip r:embed="rId2" cstate="print"/>
          <a:srcRect/>
          <a:stretch>
            <a:fillRect/>
          </a:stretch>
        </p:blipFill>
        <p:spPr>
          <a:xfrm>
            <a:off x="0" y="157163"/>
            <a:ext cx="9144000" cy="6638925"/>
          </a:xfrm>
          <a:noFill/>
        </p:spPr>
      </p:pic>
      <p:sp>
        <p:nvSpPr>
          <p:cNvPr id="37890" name="Rectangle 2"/>
          <p:cNvSpPr>
            <a:spLocks noGrp="1" noChangeArrowheads="1"/>
          </p:cNvSpPr>
          <p:nvPr>
            <p:ph type="title"/>
          </p:nvPr>
        </p:nvSpPr>
        <p:spPr/>
        <p:txBody>
          <a:bodyPr/>
          <a:lstStyle/>
          <a:p>
            <a:pPr eaLnBrk="1" hangingPunct="1"/>
            <a:r>
              <a:rPr lang="en-US" smtClean="0"/>
              <a:t>Slices</a:t>
            </a:r>
          </a:p>
        </p:txBody>
      </p:sp>
      <p:sp>
        <p:nvSpPr>
          <p:cNvPr id="37892" name="AutoShape 4"/>
          <p:cNvSpPr>
            <a:spLocks noChangeArrowheads="1"/>
          </p:cNvSpPr>
          <p:nvPr/>
        </p:nvSpPr>
        <p:spPr bwMode="auto">
          <a:xfrm>
            <a:off x="4419600" y="457200"/>
            <a:ext cx="4419600" cy="1752600"/>
          </a:xfrm>
          <a:prstGeom prst="wedgeRoundRectCallout">
            <a:avLst>
              <a:gd name="adj1" fmla="val -46120"/>
              <a:gd name="adj2" fmla="val 110870"/>
              <a:gd name="adj3" fmla="val 16667"/>
            </a:avLst>
          </a:prstGeom>
          <a:solidFill>
            <a:schemeClr val="hlink"/>
          </a:solidFill>
          <a:ln w="9525">
            <a:solidFill>
              <a:schemeClr val="tx1"/>
            </a:solidFill>
            <a:miter lim="800000"/>
            <a:headEnd/>
            <a:tailEnd/>
          </a:ln>
        </p:spPr>
        <p:txBody>
          <a:bodyPr/>
          <a:lstStyle/>
          <a:p>
            <a:pPr algn="ctr"/>
            <a:r>
              <a:rPr lang="en-US" sz="3600">
                <a:solidFill>
                  <a:schemeClr val="bg1"/>
                </a:solidFill>
              </a:rPr>
              <a:t>matrix (:, (/2,5,9/)</a:t>
            </a:r>
          </a:p>
          <a:p>
            <a:pPr algn="ctr"/>
            <a:r>
              <a:rPr lang="en-US" sz="3600">
                <a:solidFill>
                  <a:schemeClr val="bg1"/>
                </a:solidFill>
              </a:rPr>
              <a:t>slashes delimit explicit list </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Since mid 70s</a:t>
            </a:r>
          </a:p>
          <a:p>
            <a:pPr lvl="1"/>
            <a:r>
              <a:rPr lang="en-US" dirty="0" smtClean="0"/>
              <a:t>Most new languages are strongly, but not necessarily statically, typed</a:t>
            </a:r>
          </a:p>
          <a:p>
            <a:pPr lvl="1"/>
            <a:r>
              <a:rPr lang="en-US" dirty="0" smtClean="0"/>
              <a:t>C has become more strongly typed with each new version</a:t>
            </a:r>
          </a:p>
          <a:p>
            <a:pPr lvl="2"/>
            <a:r>
              <a:rPr lang="en-US" dirty="0" smtClean="0"/>
              <a:t>Remaining loopholes</a:t>
            </a:r>
          </a:p>
          <a:p>
            <a:pPr lvl="3"/>
            <a:r>
              <a:rPr lang="en-US" dirty="0" smtClean="0"/>
              <a:t>unions</a:t>
            </a:r>
          </a:p>
          <a:p>
            <a:pPr lvl="3"/>
            <a:r>
              <a:rPr lang="en-US" dirty="0" err="1" smtClean="0"/>
              <a:t>nonconverting</a:t>
            </a:r>
            <a:r>
              <a:rPr lang="en-US" dirty="0" smtClean="0"/>
              <a:t> type casts</a:t>
            </a:r>
          </a:p>
          <a:p>
            <a:pPr lvl="3"/>
            <a:r>
              <a:rPr lang="en-US" dirty="0" smtClean="0"/>
              <a:t>subroutines with variable number of parameters</a:t>
            </a:r>
          </a:p>
          <a:p>
            <a:pPr lvl="3"/>
            <a:r>
              <a:rPr lang="en-US" dirty="0" smtClean="0"/>
              <a:t>interoperability of pointers and arrays</a:t>
            </a:r>
          </a:p>
          <a:p>
            <a:pPr lvl="3"/>
            <a:r>
              <a:rPr lang="en-US" dirty="0" smtClean="0"/>
              <a:t>C implementations rarely check anything at runtime</a:t>
            </a:r>
          </a:p>
          <a:p>
            <a:pPr lvl="2"/>
            <a:r>
              <a:rPr lang="en-US" dirty="0" smtClean="0"/>
              <a:t>Loopholes needed for systems programming</a:t>
            </a:r>
          </a:p>
          <a:p>
            <a:pPr lvl="3"/>
            <a:r>
              <a:rPr lang="en-US" dirty="0" err="1" smtClean="0"/>
              <a:t>malloc</a:t>
            </a:r>
            <a:r>
              <a:rPr lang="en-US" dirty="0" smtClean="0"/>
              <a:t>, free:  must interpret same bytes at different times as unallocated space, metadata, or parts of user defined data structures</a:t>
            </a:r>
          </a:p>
          <a:p>
            <a:pPr lvl="3"/>
            <a:r>
              <a:rPr lang="en-US" dirty="0" smtClean="0"/>
              <a:t>More modern languages tend to allow loopholes only in clearly marked sections of code.</a:t>
            </a:r>
          </a:p>
          <a:p>
            <a:pPr lvl="3"/>
            <a:r>
              <a:rPr lang="en-US" dirty="0" smtClean="0"/>
              <a:t>Example:  C# unsafe</a:t>
            </a:r>
            <a:endParaRPr lang="en-US" dirty="0"/>
          </a:p>
        </p:txBody>
      </p:sp>
      <p:sp>
        <p:nvSpPr>
          <p:cNvPr id="3" name="Slide Number Placeholder 2"/>
          <p:cNvSpPr>
            <a:spLocks noGrp="1"/>
          </p:cNvSpPr>
          <p:nvPr>
            <p:ph type="sldNum" sz="quarter" idx="12"/>
          </p:nvPr>
        </p:nvSpPr>
        <p:spPr/>
        <p:txBody>
          <a:bodyPr/>
          <a:lstStyle/>
          <a:p>
            <a:pPr>
              <a:defRPr/>
            </a:pPr>
            <a:fld id="{3BEDF960-4B01-4F86-8583-8146D5A33062}" type="slidenum">
              <a:rPr lang="en-US" smtClean="0"/>
              <a:pPr>
                <a:defRPr/>
              </a:pPr>
              <a:t>9</a:t>
            </a:fld>
            <a:endParaRPr lang="en-US"/>
          </a:p>
        </p:txBody>
      </p:sp>
      <p:sp>
        <p:nvSpPr>
          <p:cNvPr id="4" name="Title 3"/>
          <p:cNvSpPr>
            <a:spLocks noGrp="1"/>
          </p:cNvSpPr>
          <p:nvPr>
            <p:ph type="title"/>
          </p:nvPr>
        </p:nvSpPr>
        <p:spPr/>
        <p:txBody>
          <a:bodyPr>
            <a:normAutofit/>
          </a:bodyPr>
          <a:lstStyle/>
          <a:p>
            <a:r>
              <a:rPr lang="en-US" dirty="0" smtClean="0"/>
              <a:t>Design choices in practice</a:t>
            </a:r>
            <a:endParaRPr lang="en-US" dirty="0"/>
          </a:p>
        </p:txBody>
      </p:sp>
    </p:spTree>
    <p:extLst>
      <p:ext uri="{BB962C8B-B14F-4D97-AF65-F5344CB8AC3E}">
        <p14:creationId xmlns:p14="http://schemas.microsoft.com/office/powerpoint/2010/main" val="405195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457200" y="381000"/>
            <a:ext cx="8229600" cy="5745163"/>
          </a:xfrm>
        </p:spPr>
        <p:txBody>
          <a:bodyPr/>
          <a:lstStyle/>
          <a:p>
            <a:pPr eaLnBrk="1" hangingPunct="1">
              <a:lnSpc>
                <a:spcPct val="110000"/>
              </a:lnSpc>
            </a:pPr>
            <a:r>
              <a:rPr lang="en-US" smtClean="0"/>
              <a:t>Dimensions, Bounds, and Allocation</a:t>
            </a:r>
          </a:p>
          <a:p>
            <a:pPr lvl="1" eaLnBrk="1" hangingPunct="1">
              <a:lnSpc>
                <a:spcPct val="110000"/>
              </a:lnSpc>
            </a:pPr>
            <a:r>
              <a:rPr lang="en-US" smtClean="0"/>
              <a:t>Lifetime</a:t>
            </a:r>
          </a:p>
          <a:p>
            <a:pPr lvl="2" eaLnBrk="1" hangingPunct="1">
              <a:lnSpc>
                <a:spcPct val="110000"/>
              </a:lnSpc>
            </a:pPr>
            <a:r>
              <a:rPr lang="en-US" smtClean="0"/>
              <a:t>global</a:t>
            </a:r>
          </a:p>
          <a:p>
            <a:pPr lvl="2" eaLnBrk="1" hangingPunct="1">
              <a:lnSpc>
                <a:spcPct val="110000"/>
              </a:lnSpc>
            </a:pPr>
            <a:r>
              <a:rPr lang="en-US" smtClean="0"/>
              <a:t>local (extend of subroutine)</a:t>
            </a:r>
          </a:p>
          <a:p>
            <a:pPr lvl="1" eaLnBrk="1" hangingPunct="1">
              <a:lnSpc>
                <a:spcPct val="110000"/>
              </a:lnSpc>
            </a:pPr>
            <a:r>
              <a:rPr lang="en-US" smtClean="0"/>
              <a:t>Bound</a:t>
            </a:r>
          </a:p>
          <a:p>
            <a:pPr lvl="2" eaLnBrk="1" hangingPunct="1">
              <a:lnSpc>
                <a:spcPct val="110000"/>
              </a:lnSpc>
            </a:pPr>
            <a:r>
              <a:rPr lang="en-US" smtClean="0"/>
              <a:t>static</a:t>
            </a:r>
          </a:p>
          <a:p>
            <a:pPr lvl="2" eaLnBrk="1" hangingPunct="1">
              <a:lnSpc>
                <a:spcPct val="110000"/>
              </a:lnSpc>
            </a:pPr>
            <a:r>
              <a:rPr lang="en-US" smtClean="0"/>
              <a:t>dynamic</a:t>
            </a:r>
          </a:p>
          <a:p>
            <a:pPr lvl="1" eaLnBrk="1" hangingPunct="1">
              <a:lnSpc>
                <a:spcPct val="110000"/>
              </a:lnSpc>
            </a:pPr>
            <a:r>
              <a:rPr lang="en-US" smtClean="0"/>
              <a:t>Allocation mechanism</a:t>
            </a:r>
          </a:p>
          <a:p>
            <a:pPr lvl="2" eaLnBrk="1" hangingPunct="1">
              <a:lnSpc>
                <a:spcPct val="110000"/>
              </a:lnSpc>
            </a:pPr>
            <a:r>
              <a:rPr lang="en-US" smtClean="0"/>
              <a:t>static</a:t>
            </a:r>
          </a:p>
          <a:p>
            <a:pPr lvl="2" eaLnBrk="1" hangingPunct="1">
              <a:lnSpc>
                <a:spcPct val="110000"/>
              </a:lnSpc>
            </a:pPr>
            <a:r>
              <a:rPr lang="en-US" smtClean="0"/>
              <a:t>stack</a:t>
            </a:r>
          </a:p>
          <a:p>
            <a:pPr lvl="2" eaLnBrk="1" hangingPunct="1">
              <a:lnSpc>
                <a:spcPct val="110000"/>
              </a:lnSpc>
            </a:pPr>
            <a:r>
              <a:rPr lang="en-US" smtClean="0"/>
              <a:t>heap</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685800"/>
            <a:ext cx="8229600" cy="5440363"/>
          </a:xfrm>
        </p:spPr>
        <p:txBody>
          <a:bodyPr/>
          <a:lstStyle/>
          <a:p>
            <a:pPr lvl="1" eaLnBrk="1" hangingPunct="1">
              <a:lnSpc>
                <a:spcPct val="110000"/>
              </a:lnSpc>
            </a:pPr>
            <a:r>
              <a:rPr lang="en-US" sz="3600" smtClean="0">
                <a:solidFill>
                  <a:schemeClr val="hlink"/>
                </a:solidFill>
              </a:rPr>
              <a:t>global lifetime, static shape</a:t>
            </a:r>
            <a:r>
              <a:rPr lang="en-US" sz="3600" b="1" i="1" smtClean="0"/>
              <a:t> </a:t>
            </a:r>
          </a:p>
          <a:p>
            <a:pPr lvl="2" eaLnBrk="1" hangingPunct="1">
              <a:lnSpc>
                <a:spcPct val="110000"/>
              </a:lnSpc>
            </a:pPr>
            <a:r>
              <a:rPr lang="en-US" sz="3200" smtClean="0"/>
              <a:t> if shape of an array is known at compile time, </a:t>
            </a:r>
          </a:p>
          <a:p>
            <a:pPr lvl="2" eaLnBrk="1" hangingPunct="1">
              <a:lnSpc>
                <a:spcPct val="110000"/>
              </a:lnSpc>
            </a:pPr>
            <a:r>
              <a:rPr lang="en-US" sz="3200" smtClean="0"/>
              <a:t>and if lifetime is entire execution of the program</a:t>
            </a:r>
          </a:p>
          <a:p>
            <a:pPr lvl="2" eaLnBrk="1" hangingPunct="1">
              <a:lnSpc>
                <a:spcPct val="110000"/>
              </a:lnSpc>
            </a:pPr>
            <a:r>
              <a:rPr lang="en-US" sz="3200" smtClean="0"/>
              <a:t>then the compiler can allocate space for the array in static global memory</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609600"/>
            <a:ext cx="8229600" cy="5516563"/>
          </a:xfrm>
        </p:spPr>
        <p:txBody>
          <a:bodyPr/>
          <a:lstStyle/>
          <a:p>
            <a:pPr lvl="1" eaLnBrk="1" hangingPunct="1">
              <a:lnSpc>
                <a:spcPct val="110000"/>
              </a:lnSpc>
            </a:pPr>
            <a:r>
              <a:rPr lang="en-US" sz="3600" smtClean="0">
                <a:solidFill>
                  <a:schemeClr val="hlink"/>
                </a:solidFill>
              </a:rPr>
              <a:t>local lifetime, static shape</a:t>
            </a:r>
            <a:endParaRPr lang="en-US" sz="3600" b="1" i="1" smtClean="0"/>
          </a:p>
          <a:p>
            <a:pPr lvl="2" eaLnBrk="1" hangingPunct="1">
              <a:lnSpc>
                <a:spcPct val="110000"/>
              </a:lnSpc>
            </a:pPr>
            <a:r>
              <a:rPr lang="en-US" sz="3200" smtClean="0"/>
              <a:t>If the shape of the array is known at compile time,</a:t>
            </a:r>
          </a:p>
          <a:p>
            <a:pPr lvl="2" eaLnBrk="1" hangingPunct="1">
              <a:lnSpc>
                <a:spcPct val="110000"/>
              </a:lnSpc>
            </a:pPr>
            <a:r>
              <a:rPr lang="en-US" sz="3200" smtClean="0"/>
              <a:t> but the array should only exist throughout the execution of a subroutine</a:t>
            </a:r>
          </a:p>
          <a:p>
            <a:pPr lvl="2" eaLnBrk="1" hangingPunct="1">
              <a:lnSpc>
                <a:spcPct val="110000"/>
              </a:lnSpc>
            </a:pPr>
            <a:r>
              <a:rPr lang="en-US" sz="3200" smtClean="0"/>
              <a:t>then space can be allocated in the subroutine’s stack frame at run time.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57200" y="533400"/>
            <a:ext cx="8229600" cy="5592763"/>
          </a:xfrm>
        </p:spPr>
        <p:txBody>
          <a:bodyPr/>
          <a:lstStyle/>
          <a:p>
            <a:pPr lvl="1" eaLnBrk="1" hangingPunct="1">
              <a:lnSpc>
                <a:spcPct val="110000"/>
              </a:lnSpc>
            </a:pPr>
            <a:r>
              <a:rPr lang="en-US" sz="3600" smtClean="0">
                <a:solidFill>
                  <a:schemeClr val="hlink"/>
                </a:solidFill>
              </a:rPr>
              <a:t>local lifetime, shape bound at elaboration time</a:t>
            </a:r>
          </a:p>
          <a:p>
            <a:pPr lvl="2" eaLnBrk="1" hangingPunct="1">
              <a:lnSpc>
                <a:spcPct val="110000"/>
              </a:lnSpc>
            </a:pPr>
            <a:r>
              <a:rPr lang="en-US" sz="3200" smtClean="0">
                <a:ea typeface="MS Mincho" pitchFamily="49" charset="-128"/>
              </a:rPr>
              <a:t>if shape is known at elaboration time (when declared)</a:t>
            </a:r>
          </a:p>
          <a:p>
            <a:pPr lvl="2" eaLnBrk="1" hangingPunct="1">
              <a:lnSpc>
                <a:spcPct val="110000"/>
              </a:lnSpc>
            </a:pPr>
            <a:r>
              <a:rPr lang="en-US" sz="3200" smtClean="0">
                <a:ea typeface="MS Mincho" pitchFamily="49" charset="-128"/>
              </a:rPr>
              <a:t>object can be allocated on stack routine, but requires another level of indirection</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Fig 7"/>
          <p:cNvPicPr>
            <a:picLocks noGrp="1" noChangeAspect="1" noChangeArrowheads="1"/>
          </p:cNvPicPr>
          <p:nvPr>
            <p:ph idx="1"/>
          </p:nvPr>
        </p:nvPicPr>
        <p:blipFill>
          <a:blip r:embed="rId2" cstate="print"/>
          <a:stretch>
            <a:fillRect/>
          </a:stretch>
        </p:blipFill>
        <p:spPr>
          <a:xfrm>
            <a:off x="1897033" y="1481138"/>
            <a:ext cx="5349934" cy="4525962"/>
          </a:xfrm>
          <a:noFill/>
        </p:spPr>
      </p:pic>
      <p:sp>
        <p:nvSpPr>
          <p:cNvPr id="43011" name="AutoShape 3"/>
          <p:cNvSpPr>
            <a:spLocks noChangeArrowheads="1"/>
          </p:cNvSpPr>
          <p:nvPr/>
        </p:nvSpPr>
        <p:spPr bwMode="auto">
          <a:xfrm>
            <a:off x="685800" y="4495800"/>
            <a:ext cx="2286000" cy="2057400"/>
          </a:xfrm>
          <a:prstGeom prst="wedgeRoundRectCallout">
            <a:avLst>
              <a:gd name="adj1" fmla="val 10556"/>
              <a:gd name="adj2" fmla="val -157407"/>
              <a:gd name="adj3" fmla="val 16667"/>
            </a:avLst>
          </a:prstGeom>
          <a:solidFill>
            <a:schemeClr val="accent2"/>
          </a:solidFill>
          <a:ln w="9525">
            <a:solidFill>
              <a:schemeClr val="tx1"/>
            </a:solidFill>
            <a:miter lim="800000"/>
            <a:headEnd/>
            <a:tailEnd/>
          </a:ln>
        </p:spPr>
        <p:txBody>
          <a:bodyPr/>
          <a:lstStyle/>
          <a:p>
            <a:pPr algn="ctr"/>
            <a:r>
              <a:rPr lang="en-US" sz="2800"/>
              <a:t>Bounds passed in as parameter</a:t>
            </a:r>
          </a:p>
        </p:txBody>
      </p:sp>
      <p:sp>
        <p:nvSpPr>
          <p:cNvPr id="43012" name="Freeform 6"/>
          <p:cNvSpPr>
            <a:spLocks/>
          </p:cNvSpPr>
          <p:nvPr/>
        </p:nvSpPr>
        <p:spPr bwMode="auto">
          <a:xfrm>
            <a:off x="6477000" y="2057400"/>
            <a:ext cx="1231900" cy="1676400"/>
          </a:xfrm>
          <a:custGeom>
            <a:avLst/>
            <a:gdLst>
              <a:gd name="T0" fmla="*/ 0 w 776"/>
              <a:gd name="T1" fmla="*/ 1676400 h 1056"/>
              <a:gd name="T2" fmla="*/ 381000 w 776"/>
              <a:gd name="T3" fmla="*/ 1600200 h 1056"/>
              <a:gd name="T4" fmla="*/ 762000 w 776"/>
              <a:gd name="T5" fmla="*/ 1447800 h 1056"/>
              <a:gd name="T6" fmla="*/ 1066800 w 776"/>
              <a:gd name="T7" fmla="*/ 1066800 h 1056"/>
              <a:gd name="T8" fmla="*/ 1219200 w 776"/>
              <a:gd name="T9" fmla="*/ 762000 h 1056"/>
              <a:gd name="T10" fmla="*/ 1143000 w 776"/>
              <a:gd name="T11" fmla="*/ 304800 h 1056"/>
              <a:gd name="T12" fmla="*/ 838200 w 776"/>
              <a:gd name="T13" fmla="*/ 76200 h 1056"/>
              <a:gd name="T14" fmla="*/ 457200 w 776"/>
              <a:gd name="T15" fmla="*/ 0 h 1056"/>
              <a:gd name="T16" fmla="*/ 0 60000 65536"/>
              <a:gd name="T17" fmla="*/ 0 60000 65536"/>
              <a:gd name="T18" fmla="*/ 0 60000 65536"/>
              <a:gd name="T19" fmla="*/ 0 60000 65536"/>
              <a:gd name="T20" fmla="*/ 0 60000 65536"/>
              <a:gd name="T21" fmla="*/ 0 60000 65536"/>
              <a:gd name="T22" fmla="*/ 0 60000 65536"/>
              <a:gd name="T23" fmla="*/ 0 60000 65536"/>
              <a:gd name="T24" fmla="*/ 0 w 776"/>
              <a:gd name="T25" fmla="*/ 0 h 1056"/>
              <a:gd name="T26" fmla="*/ 776 w 776"/>
              <a:gd name="T27" fmla="*/ 1056 h 10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6" h="1056">
                <a:moveTo>
                  <a:pt x="0" y="1056"/>
                </a:moveTo>
                <a:cubicBezTo>
                  <a:pt x="80" y="1044"/>
                  <a:pt x="160" y="1032"/>
                  <a:pt x="240" y="1008"/>
                </a:cubicBezTo>
                <a:cubicBezTo>
                  <a:pt x="320" y="984"/>
                  <a:pt x="408" y="968"/>
                  <a:pt x="480" y="912"/>
                </a:cubicBezTo>
                <a:cubicBezTo>
                  <a:pt x="552" y="856"/>
                  <a:pt x="624" y="744"/>
                  <a:pt x="672" y="672"/>
                </a:cubicBezTo>
                <a:cubicBezTo>
                  <a:pt x="720" y="600"/>
                  <a:pt x="760" y="560"/>
                  <a:pt x="768" y="480"/>
                </a:cubicBezTo>
                <a:cubicBezTo>
                  <a:pt x="776" y="400"/>
                  <a:pt x="760" y="264"/>
                  <a:pt x="720" y="192"/>
                </a:cubicBezTo>
                <a:cubicBezTo>
                  <a:pt x="680" y="120"/>
                  <a:pt x="600" y="80"/>
                  <a:pt x="528" y="48"/>
                </a:cubicBezTo>
                <a:cubicBezTo>
                  <a:pt x="456" y="16"/>
                  <a:pt x="372" y="8"/>
                  <a:pt x="288" y="0"/>
                </a:cubicBezTo>
              </a:path>
            </a:pathLst>
          </a:custGeom>
          <a:noFill/>
          <a:ln w="57150" cmpd="sng">
            <a:solidFill>
              <a:srgbClr val="FF5050"/>
            </a:solidFill>
            <a:round/>
            <a:headEnd/>
            <a:tailEnd type="triangle" w="lg" len="lg"/>
          </a:ln>
        </p:spPr>
        <p:txBody>
          <a:bodyPr/>
          <a:lstStyle/>
          <a:p>
            <a:endParaRPr lang="en-US"/>
          </a:p>
        </p:txBody>
      </p:sp>
      <p:sp>
        <p:nvSpPr>
          <p:cNvPr id="43013" name="AutoShape 7"/>
          <p:cNvSpPr>
            <a:spLocks noChangeArrowheads="1"/>
          </p:cNvSpPr>
          <p:nvPr/>
        </p:nvSpPr>
        <p:spPr bwMode="auto">
          <a:xfrm>
            <a:off x="6019800" y="4724400"/>
            <a:ext cx="3352800" cy="2476500"/>
          </a:xfrm>
          <a:prstGeom prst="wedgeRoundRectCallout">
            <a:avLst>
              <a:gd name="adj1" fmla="val -41431"/>
              <a:gd name="adj2" fmla="val -70384"/>
              <a:gd name="adj3" fmla="val 16667"/>
            </a:avLst>
          </a:prstGeom>
          <a:solidFill>
            <a:schemeClr val="accent2"/>
          </a:solidFill>
          <a:ln w="9525">
            <a:solidFill>
              <a:schemeClr val="tx1"/>
            </a:solidFill>
            <a:miter lim="800000"/>
            <a:headEnd/>
            <a:tailEnd/>
          </a:ln>
        </p:spPr>
        <p:txBody>
          <a:bodyPr/>
          <a:lstStyle/>
          <a:p>
            <a:pPr algn="ctr"/>
            <a:r>
              <a:rPr lang="en-US" sz="2400"/>
              <a:t>The dope vector is a runtime descriptor containing  information about the shape of the array</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57200" y="304800"/>
            <a:ext cx="8229600" cy="5821363"/>
          </a:xfrm>
        </p:spPr>
        <p:txBody>
          <a:bodyPr/>
          <a:lstStyle/>
          <a:p>
            <a:pPr eaLnBrk="1" hangingPunct="1"/>
            <a:r>
              <a:rPr lang="en-US" smtClean="0">
                <a:solidFill>
                  <a:schemeClr val="hlink"/>
                </a:solidFill>
              </a:rPr>
              <a:t>arbitrary lifetime, shape bound at elaboration time</a:t>
            </a:r>
          </a:p>
          <a:p>
            <a:pPr lvl="1" eaLnBrk="1" hangingPunct="1"/>
            <a:r>
              <a:rPr lang="en-US" smtClean="0"/>
              <a:t>In Java and C#, an array variable is reference to an object </a:t>
            </a:r>
          </a:p>
          <a:p>
            <a:pPr lvl="1" eaLnBrk="1" hangingPunct="1"/>
            <a:r>
              <a:rPr lang="en-US" smtClean="0"/>
              <a:t>declaration only creates reference</a:t>
            </a:r>
          </a:p>
          <a:p>
            <a:pPr lvl="2" eaLnBrk="1" hangingPunct="1"/>
            <a:r>
              <a:rPr lang="en-US" smtClean="0"/>
              <a:t>int[] X;</a:t>
            </a:r>
          </a:p>
          <a:p>
            <a:pPr lvl="1" eaLnBrk="1" hangingPunct="1"/>
            <a:r>
              <a:rPr lang="en-US" smtClean="0"/>
              <a:t>space allocation on heap under explicit control of programmer</a:t>
            </a:r>
          </a:p>
          <a:p>
            <a:pPr lvl="2" eaLnBrk="1" hangingPunct="1"/>
            <a:r>
              <a:rPr lang="en-US" smtClean="0"/>
              <a:t>X = new int[size];</a:t>
            </a:r>
          </a:p>
          <a:p>
            <a:pPr lvl="1" eaLnBrk="1" hangingPunct="1"/>
            <a:r>
              <a:rPr lang="en-US" smtClean="0"/>
              <a:t>size of array does not change after allocation</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457200" y="304800"/>
            <a:ext cx="8229600" cy="6172200"/>
          </a:xfrm>
        </p:spPr>
        <p:txBody>
          <a:bodyPr/>
          <a:lstStyle/>
          <a:p>
            <a:pPr eaLnBrk="1" hangingPunct="1">
              <a:lnSpc>
                <a:spcPct val="80000"/>
              </a:lnSpc>
            </a:pPr>
            <a:r>
              <a:rPr lang="en-US" smtClean="0">
                <a:solidFill>
                  <a:schemeClr val="hlink"/>
                </a:solidFill>
              </a:rPr>
              <a:t>arbitrary lifetime, dynamic shape</a:t>
            </a:r>
          </a:p>
          <a:p>
            <a:pPr lvl="1" eaLnBrk="1" hangingPunct="1">
              <a:lnSpc>
                <a:spcPct val="80000"/>
              </a:lnSpc>
            </a:pPr>
            <a:r>
              <a:rPr lang="en-US" smtClean="0"/>
              <a:t>Shape changes during runtime</a:t>
            </a:r>
          </a:p>
          <a:p>
            <a:pPr lvl="1" eaLnBrk="1" hangingPunct="1">
              <a:lnSpc>
                <a:spcPct val="80000"/>
              </a:lnSpc>
            </a:pPr>
            <a:r>
              <a:rPr lang="en-US" smtClean="0"/>
              <a:t>Cannot be allocated on stack</a:t>
            </a:r>
          </a:p>
          <a:p>
            <a:pPr lvl="1" eaLnBrk="1" hangingPunct="1">
              <a:lnSpc>
                <a:spcPct val="80000"/>
              </a:lnSpc>
            </a:pPr>
            <a:r>
              <a:rPr lang="en-US" smtClean="0"/>
              <a:t>Increasing size usually requires allocating new array, copying contents, deallocating old array</a:t>
            </a:r>
          </a:p>
          <a:p>
            <a:pPr lvl="1" eaLnBrk="1" hangingPunct="1">
              <a:lnSpc>
                <a:spcPct val="80000"/>
              </a:lnSpc>
            </a:pPr>
            <a:r>
              <a:rPr lang="en-US" smtClean="0"/>
              <a:t>Some languages allow Strings to dynamically change size, but not arbitrary arrays:  Snobol, Icon, Perl.  Sort of in Java and C#.</a:t>
            </a:r>
          </a:p>
          <a:p>
            <a:pPr lvl="1" eaLnBrk="1" hangingPunct="1">
              <a:lnSpc>
                <a:spcPct val="80000"/>
              </a:lnSpc>
            </a:pPr>
            <a:r>
              <a:rPr lang="en-US" smtClean="0"/>
              <a:t>Some languages allow other arrays to dynamically change size: APL, Perl, Common Lisp.</a:t>
            </a:r>
          </a:p>
          <a:p>
            <a:pPr lvl="1" eaLnBrk="1" hangingPunct="1">
              <a:lnSpc>
                <a:spcPct val="80000"/>
              </a:lnSpc>
            </a:pPr>
            <a:r>
              <a:rPr lang="en-US" smtClean="0"/>
              <a:t>Some support this in libraries (rather than language itself):  Java (Vector, ArrayList), C++, C#,</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lnSpc>
                <a:spcPct val="110000"/>
              </a:lnSpc>
            </a:pPr>
            <a:r>
              <a:rPr lang="en-US" sz="4000" dirty="0" smtClean="0">
                <a:ea typeface="MS Mincho" pitchFamily="49" charset="-128"/>
              </a:rPr>
              <a:t>Two layout strategies:</a:t>
            </a:r>
          </a:p>
          <a:p>
            <a:pPr lvl="1" eaLnBrk="1" hangingPunct="1">
              <a:lnSpc>
                <a:spcPct val="110000"/>
              </a:lnSpc>
            </a:pPr>
            <a:r>
              <a:rPr lang="en-US" sz="3600" dirty="0" smtClean="0">
                <a:ea typeface="MS Mincho" pitchFamily="49" charset="-128"/>
              </a:rPr>
              <a:t>Contiguous </a:t>
            </a:r>
            <a:r>
              <a:rPr lang="en-US" sz="3600" dirty="0" smtClean="0">
                <a:ea typeface="MS Mincho" pitchFamily="49" charset="-128"/>
              </a:rPr>
              <a:t>elements</a:t>
            </a:r>
          </a:p>
          <a:p>
            <a:pPr lvl="2">
              <a:lnSpc>
                <a:spcPct val="110000"/>
              </a:lnSpc>
            </a:pPr>
            <a:r>
              <a:rPr lang="en-US" sz="2400" dirty="0" smtClean="0">
                <a:ea typeface="MS Mincho" pitchFamily="49" charset="-128"/>
              </a:rPr>
              <a:t>Elements are stored next to each other </a:t>
            </a:r>
          </a:p>
          <a:p>
            <a:pPr lvl="2">
              <a:lnSpc>
                <a:spcPct val="110000"/>
              </a:lnSpc>
            </a:pPr>
            <a:r>
              <a:rPr lang="en-US" sz="2400" dirty="0" smtClean="0">
                <a:ea typeface="MS Mincho" pitchFamily="49" charset="-128"/>
              </a:rPr>
              <a:t>Arrays of records may have holes for alignment reasons</a:t>
            </a:r>
            <a:endParaRPr lang="en-US" sz="3400" dirty="0" smtClean="0">
              <a:ea typeface="MS Mincho" pitchFamily="49" charset="-128"/>
            </a:endParaRPr>
          </a:p>
          <a:p>
            <a:pPr lvl="1" eaLnBrk="1" hangingPunct="1">
              <a:lnSpc>
                <a:spcPct val="110000"/>
              </a:lnSpc>
            </a:pPr>
            <a:r>
              <a:rPr lang="en-US" sz="3600" dirty="0" smtClean="0">
                <a:ea typeface="MS Mincho" pitchFamily="49" charset="-128"/>
              </a:rPr>
              <a:t>Row-pointer </a:t>
            </a:r>
            <a:r>
              <a:rPr lang="en-US" sz="3600" dirty="0" smtClean="0">
                <a:ea typeface="MS Mincho" pitchFamily="49" charset="-128"/>
              </a:rPr>
              <a:t>layouts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97</a:t>
            </a:fld>
            <a:endParaRPr lang="en-US"/>
          </a:p>
        </p:txBody>
      </p:sp>
      <p:sp>
        <p:nvSpPr>
          <p:cNvPr id="46082" name="Rectangle 2"/>
          <p:cNvSpPr>
            <a:spLocks noGrp="1" noChangeArrowheads="1"/>
          </p:cNvSpPr>
          <p:nvPr>
            <p:ph type="title"/>
          </p:nvPr>
        </p:nvSpPr>
        <p:spPr/>
        <p:txBody>
          <a:bodyPr/>
          <a:lstStyle/>
          <a:p>
            <a:pPr eaLnBrk="1" hangingPunct="1"/>
            <a:r>
              <a:rPr lang="en-US" dirty="0" smtClean="0"/>
              <a:t>Memory layout for arrays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normAutofit lnSpcReduction="10000"/>
          </a:bodyPr>
          <a:lstStyle/>
          <a:p>
            <a:pPr eaLnBrk="1" hangingPunct="1">
              <a:lnSpc>
                <a:spcPct val="110000"/>
              </a:lnSpc>
            </a:pPr>
            <a:r>
              <a:rPr lang="en-US" sz="2800" smtClean="0">
                <a:solidFill>
                  <a:schemeClr val="hlink"/>
                </a:solidFill>
                <a:ea typeface="MS Mincho" pitchFamily="49" charset="-128"/>
              </a:rPr>
              <a:t>column major</a:t>
            </a:r>
            <a:r>
              <a:rPr lang="en-US" sz="2800" smtClean="0">
                <a:ea typeface="MS Mincho" pitchFamily="49" charset="-128"/>
              </a:rPr>
              <a:t> - only in Fortran (and Matlab)</a:t>
            </a:r>
          </a:p>
          <a:p>
            <a:pPr lvl="1" eaLnBrk="1" hangingPunct="1">
              <a:lnSpc>
                <a:spcPct val="110000"/>
              </a:lnSpc>
            </a:pPr>
            <a:r>
              <a:rPr lang="en-US" sz="2000" smtClean="0">
                <a:ea typeface="MS Mincho" pitchFamily="49" charset="-128"/>
              </a:rPr>
              <a:t>A[2,4] is followed by A[3,4]</a:t>
            </a:r>
          </a:p>
          <a:p>
            <a:pPr eaLnBrk="1" hangingPunct="1">
              <a:lnSpc>
                <a:spcPct val="110000"/>
              </a:lnSpc>
            </a:pPr>
            <a:r>
              <a:rPr lang="en-US" sz="2800" smtClean="0">
                <a:solidFill>
                  <a:schemeClr val="hlink"/>
                </a:solidFill>
                <a:ea typeface="MS Mincho" pitchFamily="49" charset="-128"/>
              </a:rPr>
              <a:t>row major</a:t>
            </a:r>
          </a:p>
          <a:p>
            <a:pPr lvl="1" eaLnBrk="1" hangingPunct="1">
              <a:lnSpc>
                <a:spcPct val="110000"/>
              </a:lnSpc>
            </a:pPr>
            <a:r>
              <a:rPr lang="en-US" sz="2000" smtClean="0">
                <a:ea typeface="MS Mincho" pitchFamily="49" charset="-128"/>
              </a:rPr>
              <a:t>A[2,4] is followed by A[2,5]</a:t>
            </a:r>
          </a:p>
          <a:p>
            <a:pPr lvl="1" eaLnBrk="1" hangingPunct="1">
              <a:lnSpc>
                <a:spcPct val="110000"/>
              </a:lnSpc>
            </a:pPr>
            <a:r>
              <a:rPr lang="en-US" sz="2000" smtClean="0">
                <a:ea typeface="MS Mincho" pitchFamily="49" charset="-128"/>
              </a:rPr>
              <a:t>used by everybody else</a:t>
            </a:r>
          </a:p>
          <a:p>
            <a:pPr lvl="1" eaLnBrk="1" hangingPunct="1">
              <a:lnSpc>
                <a:spcPct val="110000"/>
              </a:lnSpc>
            </a:pPr>
            <a:r>
              <a:rPr lang="en-US" sz="2000" smtClean="0">
                <a:ea typeface="MS Mincho" pitchFamily="49" charset="-128"/>
              </a:rPr>
              <a:t>makes array [a..b, c..d] the same as array [a..b] of array [c..d]</a:t>
            </a:r>
          </a:p>
          <a:p>
            <a:pPr lvl="1" eaLnBrk="1" hangingPunct="1">
              <a:lnSpc>
                <a:spcPct val="110000"/>
              </a:lnSpc>
            </a:pPr>
            <a:endParaRPr lang="en-US" sz="2000" smtClean="0">
              <a:ea typeface="MS Mincho" pitchFamily="49" charset="-128"/>
            </a:endParaRPr>
          </a:p>
          <a:p>
            <a:pPr eaLnBrk="1" hangingPunct="1">
              <a:lnSpc>
                <a:spcPct val="110000"/>
              </a:lnSpc>
            </a:pPr>
            <a:r>
              <a:rPr lang="en-US" sz="2400" smtClean="0">
                <a:ea typeface="MS Mincho" pitchFamily="49" charset="-128"/>
              </a:rPr>
              <a:t>Row major vs. column major important for programs that iterate over all elements in multidimensional array</a:t>
            </a:r>
          </a:p>
          <a:p>
            <a:pPr lvl="1" eaLnBrk="1" hangingPunct="1">
              <a:lnSpc>
                <a:spcPct val="110000"/>
              </a:lnSpc>
            </a:pPr>
            <a:r>
              <a:rPr lang="en-US" sz="2000" smtClean="0">
                <a:ea typeface="MS Mincho" pitchFamily="49" charset="-128"/>
              </a:rPr>
              <a:t>need to minimize cache misses.</a:t>
            </a:r>
          </a:p>
          <a:p>
            <a:pPr eaLnBrk="1" hangingPunct="1">
              <a:lnSpc>
                <a:spcPct val="80000"/>
              </a:lnSpc>
            </a:pPr>
            <a:endParaRPr lang="en-US" sz="2000" smtClean="0"/>
          </a:p>
        </p:txBody>
      </p:sp>
      <p:sp>
        <p:nvSpPr>
          <p:cNvPr id="47106" name="Rectangle 2"/>
          <p:cNvSpPr>
            <a:spLocks noGrp="1" noChangeArrowheads="1"/>
          </p:cNvSpPr>
          <p:nvPr>
            <p:ph type="title"/>
          </p:nvPr>
        </p:nvSpPr>
        <p:spPr/>
        <p:txBody>
          <a:bodyPr/>
          <a:lstStyle/>
          <a:p>
            <a:pPr eaLnBrk="1" hangingPunct="1">
              <a:lnSpc>
                <a:spcPct val="110000"/>
              </a:lnSpc>
            </a:pPr>
            <a:r>
              <a:rPr lang="en-US" smtClean="0">
                <a:ea typeface="MS Mincho" pitchFamily="49" charset="-128"/>
              </a:rPr>
              <a:t>Contiguous elements</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 descr="Fig 7"/>
          <p:cNvPicPr>
            <a:picLocks noGrp="1" noChangeAspect="1" noChangeArrowheads="1"/>
          </p:cNvPicPr>
          <p:nvPr>
            <p:ph idx="1"/>
          </p:nvPr>
        </p:nvPicPr>
        <p:blipFill>
          <a:blip r:embed="rId2" cstate="print"/>
          <a:stretch>
            <a:fillRect/>
          </a:stretch>
        </p:blipFill>
        <p:spPr>
          <a:xfrm>
            <a:off x="1127993" y="1481138"/>
            <a:ext cx="6888014" cy="4525962"/>
          </a:xfrm>
          <a:noFill/>
        </p:spPr>
      </p:pic>
      <p:sp>
        <p:nvSpPr>
          <p:cNvPr id="48130" name="Rectangle 2"/>
          <p:cNvSpPr>
            <a:spLocks noGrp="1" noChangeArrowheads="1"/>
          </p:cNvSpPr>
          <p:nvPr>
            <p:ph type="title"/>
          </p:nvPr>
        </p:nvSpPr>
        <p:spPr/>
        <p:txBody>
          <a:bodyPr/>
          <a:lstStyle/>
          <a:p>
            <a:pPr eaLnBrk="1" hangingPunct="1"/>
            <a:r>
              <a:rPr lang="en-US" smtClean="0"/>
              <a:t>Memory layout</a:t>
            </a:r>
          </a:p>
        </p:txBody>
      </p:sp>
      <p:sp>
        <p:nvSpPr>
          <p:cNvPr id="48132" name="Rectangle 4"/>
          <p:cNvSpPr>
            <a:spLocks noChangeArrowheads="1"/>
          </p:cNvSpPr>
          <p:nvPr/>
        </p:nvSpPr>
        <p:spPr bwMode="auto">
          <a:xfrm>
            <a:off x="0" y="6858000"/>
            <a:ext cx="11963400" cy="2971800"/>
          </a:xfrm>
          <a:prstGeom prst="rect">
            <a:avLst/>
          </a:prstGeom>
          <a:solidFill>
            <a:schemeClr val="bg1"/>
          </a:solidFill>
          <a:ln w="9525">
            <a:noFill/>
            <a:miter lim="800000"/>
            <a:headEnd/>
            <a:tailEnd/>
          </a:ln>
        </p:spPr>
        <p:txBody>
          <a:bodyPr wrap="none" anchor="ctr"/>
          <a:lstStyle/>
          <a:p>
            <a:endParaRPr lang="en-US"/>
          </a:p>
        </p:txBody>
      </p:sp>
      <p:sp>
        <p:nvSpPr>
          <p:cNvPr id="48133" name="AutoShape 6"/>
          <p:cNvSpPr>
            <a:spLocks noChangeArrowheads="1"/>
          </p:cNvSpPr>
          <p:nvPr/>
        </p:nvSpPr>
        <p:spPr bwMode="auto">
          <a:xfrm>
            <a:off x="4343400" y="5105400"/>
            <a:ext cx="4191000" cy="1752600"/>
          </a:xfrm>
          <a:prstGeom prst="wedgeRoundRectCallout">
            <a:avLst>
              <a:gd name="adj1" fmla="val -89130"/>
              <a:gd name="adj2" fmla="val -196921"/>
              <a:gd name="adj3" fmla="val 16667"/>
            </a:avLst>
          </a:prstGeom>
          <a:solidFill>
            <a:schemeClr val="accent2"/>
          </a:solidFill>
          <a:ln w="9525">
            <a:solidFill>
              <a:schemeClr val="tx1"/>
            </a:solidFill>
            <a:miter lim="800000"/>
            <a:headEnd/>
            <a:tailEnd/>
          </a:ln>
        </p:spPr>
        <p:txBody>
          <a:bodyPr/>
          <a:lstStyle/>
          <a:p>
            <a:pPr algn="ctr"/>
            <a:r>
              <a:rPr lang="en-US" sz="3200"/>
              <a:t>Row Major</a:t>
            </a:r>
            <a:r>
              <a:rPr lang="en-US" sz="2400"/>
              <a:t> </a:t>
            </a:r>
          </a:p>
          <a:p>
            <a:pPr algn="ctr"/>
            <a:r>
              <a:rPr lang="en-US" sz="2400"/>
              <a:t>Elements A[0,4] through A[0,7] share a cache line</a:t>
            </a:r>
          </a:p>
        </p:txBody>
      </p:sp>
      <p:sp>
        <p:nvSpPr>
          <p:cNvPr id="2" name="Slide Number Placeholder 1"/>
          <p:cNvSpPr>
            <a:spLocks noGrp="1"/>
          </p:cNvSpPr>
          <p:nvPr>
            <p:ph type="sldNum" sz="quarter" idx="12"/>
          </p:nvPr>
        </p:nvSpPr>
        <p:spPr/>
        <p:txBody>
          <a:bodyPr/>
          <a:lstStyle/>
          <a:p>
            <a:pPr>
              <a:defRPr/>
            </a:pPr>
            <a:fld id="{3BEDF960-4B01-4F86-8583-8146D5A33062}" type="slidenum">
              <a:rPr lang="en-US" smtClean="0"/>
              <a:pPr>
                <a:defRPr/>
              </a:pPr>
              <a:t>99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36590</TotalTime>
  <Words>7064</Words>
  <Application>Microsoft Office PowerPoint</Application>
  <PresentationFormat>On-screen Show (4:3)</PresentationFormat>
  <Paragraphs>1318</Paragraphs>
  <Slides>144</Slides>
  <Notes>4</Notes>
  <HiddenSlides>0</HiddenSlides>
  <MMClips>0</MMClips>
  <ScaleCrop>false</ScaleCrop>
  <HeadingPairs>
    <vt:vector size="4" baseType="variant">
      <vt:variant>
        <vt:lpstr>Theme</vt:lpstr>
      </vt:variant>
      <vt:variant>
        <vt:i4>1</vt:i4>
      </vt:variant>
      <vt:variant>
        <vt:lpstr>Slide Titles</vt:lpstr>
      </vt:variant>
      <vt:variant>
        <vt:i4>144</vt:i4>
      </vt:variant>
    </vt:vector>
  </HeadingPairs>
  <TitlesOfParts>
    <vt:vector size="145" baseType="lpstr">
      <vt:lpstr>Concourse</vt:lpstr>
      <vt:lpstr>COP5556 Programming Language Principles</vt:lpstr>
      <vt:lpstr>Reading</vt:lpstr>
      <vt:lpstr>Types</vt:lpstr>
      <vt:lpstr>Type system</vt:lpstr>
      <vt:lpstr>Overview of type systems</vt:lpstr>
      <vt:lpstr>(Informal) definition of a type system</vt:lpstr>
      <vt:lpstr>Subroutine types</vt:lpstr>
      <vt:lpstr>Type checking</vt:lpstr>
      <vt:lpstr>Design choices in practice</vt:lpstr>
      <vt:lpstr>Design choices in practice (2)</vt:lpstr>
      <vt:lpstr>Design choices in practice (3)</vt:lpstr>
      <vt:lpstr>Three ways to think about types</vt:lpstr>
      <vt:lpstr>Denotional types</vt:lpstr>
      <vt:lpstr>Examples of denotational types</vt:lpstr>
      <vt:lpstr>Constructive types</vt:lpstr>
      <vt:lpstr>Examples from Modula-2</vt:lpstr>
      <vt:lpstr>Examples from ML</vt:lpstr>
      <vt:lpstr>Abstraction-based types</vt:lpstr>
      <vt:lpstr>Orthogonality</vt:lpstr>
      <vt:lpstr>Trivial types</vt:lpstr>
      <vt:lpstr>Classification of types</vt:lpstr>
      <vt:lpstr>Primitive types  </vt:lpstr>
      <vt:lpstr>Numeric Types</vt:lpstr>
      <vt:lpstr>Common terms</vt:lpstr>
      <vt:lpstr>Enumeration types</vt:lpstr>
      <vt:lpstr>PowerPoint Presentation</vt:lpstr>
      <vt:lpstr>Enums in C</vt:lpstr>
      <vt:lpstr>Design goals for enums</vt:lpstr>
      <vt:lpstr> Enums in OO languages</vt:lpstr>
      <vt:lpstr>PowerPoint Presentation</vt:lpstr>
      <vt:lpstr>Example:  recall expression evaluator from “Semantic Analysis” </vt:lpstr>
      <vt:lpstr>Introduce eval function for kind</vt:lpstr>
      <vt:lpstr>Example:  replace switch </vt:lpstr>
      <vt:lpstr>Subrange types</vt:lpstr>
      <vt:lpstr>Composite types</vt:lpstr>
      <vt:lpstr>Type checking</vt:lpstr>
      <vt:lpstr>Type Equivalence</vt:lpstr>
      <vt:lpstr>PowerPoint Presentation</vt:lpstr>
      <vt:lpstr>PowerPoint Presentation</vt:lpstr>
      <vt:lpstr>PowerPoint Presentation</vt:lpstr>
      <vt:lpstr>PowerPoint Presentation</vt:lpstr>
      <vt:lpstr>PowerPoint Presentation</vt:lpstr>
      <vt:lpstr>Type conversions (casts)</vt:lpstr>
      <vt:lpstr>PowerPoint Presentation</vt:lpstr>
      <vt:lpstr>PowerPoint Presentation</vt:lpstr>
      <vt:lpstr>PowerPoint Presentation</vt:lpstr>
      <vt:lpstr>PowerPoint Presentation</vt:lpstr>
      <vt:lpstr>Non-converting type cast</vt:lpstr>
      <vt:lpstr>PowerPoint Presentation</vt:lpstr>
      <vt:lpstr>Type coercion</vt:lpstr>
      <vt:lpstr>PowerPoint Presentation</vt:lpstr>
      <vt:lpstr>Example:  </vt:lpstr>
      <vt:lpstr>PowerPoint Presentation</vt:lpstr>
      <vt:lpstr> Reference conversion</vt:lpstr>
      <vt:lpstr>Universal reference types</vt:lpstr>
      <vt:lpstr>Universal reference types (2)</vt:lpstr>
      <vt:lpstr>PowerPoint Presentation</vt:lpstr>
      <vt:lpstr>Type inference</vt:lpstr>
      <vt:lpstr>Declarations</vt:lpstr>
      <vt:lpstr>Declarations</vt:lpstr>
      <vt:lpstr>Hindley-Milner type inference</vt:lpstr>
      <vt:lpstr>PowerPoint Presentation</vt:lpstr>
      <vt:lpstr>Type inference</vt:lpstr>
      <vt:lpstr>PowerPoint Presentation</vt:lpstr>
      <vt:lpstr>PowerPoint Presentation</vt:lpstr>
      <vt:lpstr>PowerPoint Presentation</vt:lpstr>
      <vt:lpstr>PowerPoint Presentation</vt:lpstr>
      <vt:lpstr>PowerPoint Presentation</vt:lpstr>
      <vt:lpstr>PowerPoint Presentation</vt:lpstr>
      <vt:lpstr> </vt:lpstr>
      <vt:lpstr>Records (structures)</vt:lpstr>
      <vt:lpstr>Domain  of a record  </vt:lpstr>
      <vt:lpstr>PowerPoint Presentation</vt:lpstr>
      <vt:lpstr>PowerPoint Presentation</vt:lpstr>
      <vt:lpstr>PowerPoint Presentation</vt:lpstr>
      <vt:lpstr>PowerPoint Presentation</vt:lpstr>
      <vt:lpstr>Variant records (union)</vt:lpstr>
      <vt:lpstr>PowerPoint Presentation</vt:lpstr>
      <vt:lpstr>PowerPoint Presentation</vt:lpstr>
      <vt:lpstr>PowerPoint Presentation</vt:lpstr>
      <vt:lpstr>Arrays</vt:lpstr>
      <vt:lpstr>Associative arrays</vt:lpstr>
      <vt:lpstr>Syntax</vt:lpstr>
      <vt:lpstr>Multidimensional arrays</vt:lpstr>
      <vt:lpstr>Slicing</vt:lpstr>
      <vt:lpstr>Slices</vt:lpstr>
      <vt:lpstr>Slices</vt:lpstr>
      <vt:lpstr>Slices</vt:lpstr>
      <vt:lpstr>Slices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layout for arrays</vt:lpstr>
      <vt:lpstr>Contiguous elements</vt:lpstr>
      <vt:lpstr>Memory layout</vt:lpstr>
      <vt:lpstr>Memory layout</vt:lpstr>
      <vt:lpstr>Traversing 2d arrays</vt:lpstr>
      <vt:lpstr>Row pointers</vt:lpstr>
      <vt:lpstr>PowerPoint Presentation</vt:lpstr>
      <vt:lpstr>PowerPoint Presentation</vt:lpstr>
      <vt:lpstr>PowerPoint Presentation</vt:lpstr>
      <vt:lpstr>Address Calculations</vt:lpstr>
      <vt:lpstr>PowerPoint Presentation</vt:lpstr>
      <vt:lpstr>PowerPoint Presentation</vt:lpstr>
      <vt:lpstr>PowerPoint Presentation</vt:lpstr>
      <vt:lpstr>Strings</vt:lpstr>
      <vt:lpstr>Representation of strings</vt:lpstr>
      <vt:lpstr>Sets</vt:lpstr>
      <vt:lpstr>Implementation of Sets</vt:lpstr>
      <vt:lpstr>Language design issues for sets</vt:lpstr>
      <vt:lpstr>Sets in  Modula-2</vt:lpstr>
      <vt:lpstr>How sets may be supported</vt:lpstr>
      <vt:lpstr>Pointers and recursive types</vt:lpstr>
      <vt:lpstr>Pointers are not addresses</vt:lpstr>
      <vt:lpstr>Creating pointers</vt:lpstr>
      <vt:lpstr>Operations on pointers:</vt:lpstr>
      <vt:lpstr>Aside: Value model of variables (Scott 6.1.2)</vt:lpstr>
      <vt:lpstr>PowerPoint Presentation</vt:lpstr>
      <vt:lpstr>PowerPoint Presentation</vt:lpstr>
      <vt:lpstr>PowerPoint Presentation</vt:lpstr>
      <vt:lpstr>Reference model of variables </vt:lpstr>
      <vt:lpstr>Example</vt:lpstr>
      <vt:lpstr>PowerPoint Presentation</vt:lpstr>
      <vt:lpstr>Back to references and pointers</vt:lpstr>
      <vt:lpstr>PowerPoint Presentation</vt:lpstr>
      <vt:lpstr>PowerPoint Presentation</vt:lpstr>
      <vt:lpstr>PowerPoint Presentation</vt:lpstr>
      <vt:lpstr>PowerPoint Presentation</vt:lpstr>
      <vt:lpstr>PowerPoint Presentation</vt:lpstr>
      <vt:lpstr>Dangling pointers</vt:lpstr>
      <vt:lpstr>PowerPoint Presentation</vt:lpstr>
      <vt:lpstr>PowerPoint Presentation</vt:lpstr>
      <vt:lpstr>Tony Hoare’s billion-dollar mistake</vt:lpstr>
      <vt:lpstr>Lists</vt:lpstr>
      <vt:lpstr>More on reference model vs value model</vt:lpstr>
      <vt:lpstr>Tree in language with explicit pointers</vt:lpstr>
      <vt:lpstr>PowerPoint Presentation</vt:lpstr>
      <vt:lpstr>Tree in Lisp</vt:lpstr>
      <vt:lpstr>PowerPoint Presentation</vt:lpstr>
      <vt:lpstr>Files and I/O</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CISE DEPT</dc:creator>
  <cp:lastModifiedBy>Beverly Sanders</cp:lastModifiedBy>
  <cp:revision>272</cp:revision>
  <cp:lastPrinted>2006-09-20T19:33:58Z</cp:lastPrinted>
  <dcterms:created xsi:type="dcterms:W3CDTF">2006-09-05T16:54:14Z</dcterms:created>
  <dcterms:modified xsi:type="dcterms:W3CDTF">2017-02-18T13:31:43Z</dcterms:modified>
</cp:coreProperties>
</file>