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70" r:id="rId6"/>
    <p:sldId id="272" r:id="rId7"/>
    <p:sldId id="260" r:id="rId8"/>
    <p:sldId id="261" r:id="rId9"/>
    <p:sldId id="262" r:id="rId10"/>
    <p:sldId id="263" r:id="rId11"/>
    <p:sldId id="27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2E-92B2-EB2A-AC4A-6301DBB3D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9F1D49-00F4-8973-ECA3-629B1BACC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0508E-1097-E962-A460-C46043A05AA2}"/>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1BC20A82-D9A1-1BE4-67AF-6732558A3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66B66-E356-86C9-91FB-A1E038B4DE5A}"/>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1388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DD31-391E-4EDA-7B64-76B6994098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F68C59-4672-4297-266E-4330C73A6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EBD08-F35A-385A-8F0C-639C91B6D36C}"/>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4BEE7E0F-1220-C8F4-B8B0-DF89116D3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39415-D20B-F616-1A9B-2A84602C2DC8}"/>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198740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8C202-DA2A-CBE2-4033-391B46A7E1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E567F-9880-D4C3-8EA4-5403E8FE32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22992-9A42-05BF-0B2B-7E29659B2A5A}"/>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559F6488-5561-E258-4B8D-4AFA89F01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06CE7-FC25-829E-FBCA-82B1FF53DB03}"/>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2001623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0727-9012-E942-F530-AC8805FCE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68B367-233B-C9E6-5511-153E8F915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170A7-8F04-823E-8E12-63CD9AA2EAA0}"/>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AFF9892E-11C0-42F6-FA96-878BF0690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C178C-5DCB-5FCE-FB18-84C7DCE048AD}"/>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246610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8B21-A2FE-AADF-13E1-855C821B26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762E07-24B2-01CD-B4C6-0281ABB1A5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A29BB-46F2-363A-5C2D-FD9D8BF4E406}"/>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E99BEB3A-929A-3FF6-F6C0-78766A713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ED6E1-FA1C-35DA-5D07-35A41FE5BE51}"/>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19260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BD1B-1187-D071-AEE4-1F143E84F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40D10-EFF5-AD1A-C96B-7B3BD1596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D23443-619C-2001-C0D5-918213B94E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83C21-37D8-A2ED-C9CF-D51BA1307F26}"/>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6" name="Footer Placeholder 5">
            <a:extLst>
              <a:ext uri="{FF2B5EF4-FFF2-40B4-BE49-F238E27FC236}">
                <a16:creationId xmlns:a16="http://schemas.microsoft.com/office/drawing/2014/main" id="{786A7A8C-3E02-EA20-989F-5E81A701E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19EA1-734F-F00B-6D37-01A0D753BB40}"/>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279768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815-2D69-D2C5-E760-337C8B7741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21F66-A845-1B11-C399-2A26C3669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A7BE2-37E8-74E6-0EF6-71AAA9508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26ABEE-8348-6B77-3640-140D38CBB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79628-4721-9949-EEE1-CA6CE0A330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5186A1-A77E-30E7-CE8B-B50F51B8F635}"/>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8" name="Footer Placeholder 7">
            <a:extLst>
              <a:ext uri="{FF2B5EF4-FFF2-40B4-BE49-F238E27FC236}">
                <a16:creationId xmlns:a16="http://schemas.microsoft.com/office/drawing/2014/main" id="{64778FC8-EF13-5D25-96B6-D7BD438A4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B62ACF-C10B-B973-9CEF-8E9E162A8B9F}"/>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275246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C2A7-D99A-C76F-30FF-C7598417F7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0095D-9F88-09DE-64CE-CEDA1CF684F1}"/>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4" name="Footer Placeholder 3">
            <a:extLst>
              <a:ext uri="{FF2B5EF4-FFF2-40B4-BE49-F238E27FC236}">
                <a16:creationId xmlns:a16="http://schemas.microsoft.com/office/drawing/2014/main" id="{15C86D64-8A7E-A631-9E51-6FE2B8D9D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790E1C-1A42-3096-C0BC-F1B24BECD064}"/>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426894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7EB9C-4786-BB40-A423-9CF28E8BD9C6}"/>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3" name="Footer Placeholder 2">
            <a:extLst>
              <a:ext uri="{FF2B5EF4-FFF2-40B4-BE49-F238E27FC236}">
                <a16:creationId xmlns:a16="http://schemas.microsoft.com/office/drawing/2014/main" id="{537B57B1-AB57-CDED-FC63-80753406B5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246DA5-BD2B-F8C4-1B17-C736B5087E4B}"/>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46962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1CE5-2ABB-AB68-AAB9-8078479E9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8B1D53-6B50-E73F-B16D-0F3C3054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CC382-9AE1-161F-7A00-1674A7288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7C1AF-63BE-D178-9632-FB2D4BABDD39}"/>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6" name="Footer Placeholder 5">
            <a:extLst>
              <a:ext uri="{FF2B5EF4-FFF2-40B4-BE49-F238E27FC236}">
                <a16:creationId xmlns:a16="http://schemas.microsoft.com/office/drawing/2014/main" id="{6D5E97A6-E8A3-B8D4-77E9-C7CC5A881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6A8E4-20D2-E685-0F79-9BBF550FE8BF}"/>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331452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7F4E-878E-DAA4-8164-0DFF4592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1F00A-1A3F-E5CB-E6C4-25F408818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F8A258-C19B-38EB-ACCC-A9FA3645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9F179-3C52-2CE7-CCD1-FBD53662566D}"/>
              </a:ext>
            </a:extLst>
          </p:cNvPr>
          <p:cNvSpPr>
            <a:spLocks noGrp="1"/>
          </p:cNvSpPr>
          <p:nvPr>
            <p:ph type="dt" sz="half" idx="10"/>
          </p:nvPr>
        </p:nvSpPr>
        <p:spPr/>
        <p:txBody>
          <a:bodyPr/>
          <a:lstStyle/>
          <a:p>
            <a:fld id="{883395B0-C60C-4F5D-83EF-43DF932B8017}" type="datetimeFigureOut">
              <a:rPr lang="en-US" smtClean="0"/>
              <a:t>2/26/2025</a:t>
            </a:fld>
            <a:endParaRPr lang="en-US"/>
          </a:p>
        </p:txBody>
      </p:sp>
      <p:sp>
        <p:nvSpPr>
          <p:cNvPr id="6" name="Footer Placeholder 5">
            <a:extLst>
              <a:ext uri="{FF2B5EF4-FFF2-40B4-BE49-F238E27FC236}">
                <a16:creationId xmlns:a16="http://schemas.microsoft.com/office/drawing/2014/main" id="{1B3AB593-2181-6D99-71DA-7E4A608E1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551D4-7795-45B0-77AC-0A39693B7958}"/>
              </a:ext>
            </a:extLst>
          </p:cNvPr>
          <p:cNvSpPr>
            <a:spLocks noGrp="1"/>
          </p:cNvSpPr>
          <p:nvPr>
            <p:ph type="sldNum" sz="quarter" idx="12"/>
          </p:nvPr>
        </p:nvSpPr>
        <p:spPr/>
        <p:txBody>
          <a:bodyPr/>
          <a:lstStyle/>
          <a:p>
            <a:fld id="{6C5C2A98-F67C-43AD-AD18-6F226AA0ACF3}" type="slidenum">
              <a:rPr lang="en-US" smtClean="0"/>
              <a:t>‹#›</a:t>
            </a:fld>
            <a:endParaRPr lang="en-US"/>
          </a:p>
        </p:txBody>
      </p:sp>
    </p:spTree>
    <p:extLst>
      <p:ext uri="{BB962C8B-B14F-4D97-AF65-F5344CB8AC3E}">
        <p14:creationId xmlns:p14="http://schemas.microsoft.com/office/powerpoint/2010/main" val="273908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7B32B-990F-6282-1897-E5CF115AD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74945F-129B-FF8B-9AD4-C08BF7FD6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56939-6151-488D-950F-773D8D289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3395B0-C60C-4F5D-83EF-43DF932B8017}" type="datetimeFigureOut">
              <a:rPr lang="en-US" smtClean="0"/>
              <a:t>2/26/2025</a:t>
            </a:fld>
            <a:endParaRPr lang="en-US"/>
          </a:p>
        </p:txBody>
      </p:sp>
      <p:sp>
        <p:nvSpPr>
          <p:cNvPr id="5" name="Footer Placeholder 4">
            <a:extLst>
              <a:ext uri="{FF2B5EF4-FFF2-40B4-BE49-F238E27FC236}">
                <a16:creationId xmlns:a16="http://schemas.microsoft.com/office/drawing/2014/main" id="{48D94894-885F-EC7F-F04B-5076DE62C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A25C6F-7A7F-5EAA-643E-74064A8FF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5C2A98-F67C-43AD-AD18-6F226AA0ACF3}" type="slidenum">
              <a:rPr lang="en-US" smtClean="0"/>
              <a:t>‹#›</a:t>
            </a:fld>
            <a:endParaRPr lang="en-US"/>
          </a:p>
        </p:txBody>
      </p:sp>
    </p:spTree>
    <p:extLst>
      <p:ext uri="{BB962C8B-B14F-4D97-AF65-F5344CB8AC3E}">
        <p14:creationId xmlns:p14="http://schemas.microsoft.com/office/powerpoint/2010/main" val="291989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90AD-DDB9-2D21-1F45-F6D609C1BA61}"/>
              </a:ext>
            </a:extLst>
          </p:cNvPr>
          <p:cNvSpPr>
            <a:spLocks noGrp="1"/>
          </p:cNvSpPr>
          <p:nvPr>
            <p:ph type="ctrTitle"/>
          </p:nvPr>
        </p:nvSpPr>
        <p:spPr/>
        <p:txBody>
          <a:bodyPr>
            <a:normAutofit/>
          </a:bodyPr>
          <a:lstStyle/>
          <a:p>
            <a:r>
              <a:rPr lang="en-US" dirty="0"/>
              <a:t>Rain-Related Car Accidents: A Statistical Analysis</a:t>
            </a:r>
          </a:p>
        </p:txBody>
      </p:sp>
      <p:sp>
        <p:nvSpPr>
          <p:cNvPr id="3" name="Subtitle 2">
            <a:extLst>
              <a:ext uri="{FF2B5EF4-FFF2-40B4-BE49-F238E27FC236}">
                <a16:creationId xmlns:a16="http://schemas.microsoft.com/office/drawing/2014/main" id="{D0156AD9-5F99-8398-1CF2-2879EB15A744}"/>
              </a:ext>
            </a:extLst>
          </p:cNvPr>
          <p:cNvSpPr>
            <a:spLocks noGrp="1"/>
          </p:cNvSpPr>
          <p:nvPr>
            <p:ph type="subTitle" idx="1"/>
          </p:nvPr>
        </p:nvSpPr>
        <p:spPr/>
        <p:txBody>
          <a:bodyPr/>
          <a:lstStyle/>
          <a:p>
            <a:r>
              <a:rPr lang="en-US" dirty="0"/>
              <a:t>Jose Duarte</a:t>
            </a:r>
          </a:p>
          <a:p>
            <a:r>
              <a:rPr lang="en-US" dirty="0"/>
              <a:t>DS530</a:t>
            </a:r>
          </a:p>
          <a:p>
            <a:r>
              <a:rPr lang="en-US" dirty="0"/>
              <a:t>3/2/25</a:t>
            </a:r>
          </a:p>
        </p:txBody>
      </p:sp>
    </p:spTree>
    <p:extLst>
      <p:ext uri="{BB962C8B-B14F-4D97-AF65-F5344CB8AC3E}">
        <p14:creationId xmlns:p14="http://schemas.microsoft.com/office/powerpoint/2010/main" val="400762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901B-4974-CF05-BB03-A701FCEF1188}"/>
              </a:ext>
            </a:extLst>
          </p:cNvPr>
          <p:cNvSpPr>
            <a:spLocks noGrp="1"/>
          </p:cNvSpPr>
          <p:nvPr>
            <p:ph type="title"/>
          </p:nvPr>
        </p:nvSpPr>
        <p:spPr>
          <a:xfrm>
            <a:off x="232893" y="0"/>
            <a:ext cx="10515600" cy="1325563"/>
          </a:xfrm>
        </p:spPr>
        <p:txBody>
          <a:bodyPr>
            <a:normAutofit/>
          </a:bodyPr>
          <a:lstStyle/>
          <a:p>
            <a:r>
              <a:rPr lang="en-US" sz="4000" b="1" dirty="0"/>
              <a:t>Scatter Plots and Correlation</a:t>
            </a:r>
            <a:endParaRPr lang="en-US" sz="4000" dirty="0"/>
          </a:p>
        </p:txBody>
      </p:sp>
      <p:sp>
        <p:nvSpPr>
          <p:cNvPr id="3" name="Content Placeholder 2">
            <a:extLst>
              <a:ext uri="{FF2B5EF4-FFF2-40B4-BE49-F238E27FC236}">
                <a16:creationId xmlns:a16="http://schemas.microsoft.com/office/drawing/2014/main" id="{E80D145C-CB83-53E6-E9F2-AC9797821008}"/>
              </a:ext>
            </a:extLst>
          </p:cNvPr>
          <p:cNvSpPr>
            <a:spLocks noGrp="1"/>
          </p:cNvSpPr>
          <p:nvPr>
            <p:ph idx="1"/>
          </p:nvPr>
        </p:nvSpPr>
        <p:spPr>
          <a:xfrm>
            <a:off x="298765" y="1104523"/>
            <a:ext cx="6400800" cy="5232903"/>
          </a:xfrm>
        </p:spPr>
        <p:txBody>
          <a:bodyPr>
            <a:normAutofit fontScale="85000" lnSpcReduction="20000"/>
          </a:bodyPr>
          <a:lstStyle/>
          <a:p>
            <a:pPr marL="0" indent="0">
              <a:buNone/>
            </a:pPr>
            <a:r>
              <a:rPr lang="en-US" sz="2400" dirty="0"/>
              <a:t>Correlation Analysis:</a:t>
            </a:r>
          </a:p>
          <a:p>
            <a:pPr marL="0" indent="0">
              <a:buNone/>
            </a:pPr>
            <a:r>
              <a:rPr lang="en-US" sz="2400" dirty="0"/>
              <a:t>Correlation between Visibility and Severity: -0.0035</a:t>
            </a:r>
          </a:p>
          <a:p>
            <a:pPr marL="0" indent="0">
              <a:buNone/>
            </a:pPr>
            <a:r>
              <a:rPr lang="en-US" sz="2400" dirty="0"/>
              <a:t>Correlation Analysis:</a:t>
            </a:r>
          </a:p>
          <a:p>
            <a:pPr marL="0" indent="0">
              <a:buNone/>
            </a:pPr>
            <a:r>
              <a:rPr lang="en-US" sz="2400" dirty="0"/>
              <a:t>Correlation between Visibility and Severity: -0.0035</a:t>
            </a:r>
          </a:p>
          <a:p>
            <a:pPr marL="0" indent="0">
              <a:buNone/>
            </a:pPr>
            <a:r>
              <a:rPr lang="en-US" sz="2400" dirty="0"/>
              <a:t>Correlation between Rain Intensity and Severity: 0.0231</a:t>
            </a:r>
          </a:p>
          <a:p>
            <a:pPr marL="0" indent="0">
              <a:buNone/>
            </a:pPr>
            <a:endParaRPr lang="en-US" sz="2400" dirty="0"/>
          </a:p>
          <a:p>
            <a:pPr marL="0" indent="0">
              <a:buNone/>
            </a:pPr>
            <a:r>
              <a:rPr lang="en-US" sz="2400" dirty="0"/>
              <a:t>Interpretation:</a:t>
            </a:r>
          </a:p>
          <a:p>
            <a:pPr marL="0" indent="0">
              <a:buNone/>
            </a:pPr>
            <a:r>
              <a:rPr lang="en-US" sz="2400" dirty="0"/>
              <a:t>The scatter plots and correlation coefficients provide insights into the relationships between the variables.</a:t>
            </a:r>
          </a:p>
          <a:p>
            <a:pPr marL="0" indent="0">
              <a:buNone/>
            </a:pPr>
            <a:r>
              <a:rPr lang="en-US" sz="2400" dirty="0"/>
              <a:t>A negative correlation between Visibility and Severity suggests that lower visibility is associated with higher severity.</a:t>
            </a:r>
          </a:p>
          <a:p>
            <a:pPr marL="0" indent="0">
              <a:buNone/>
            </a:pPr>
            <a:r>
              <a:rPr lang="en-US" sz="2400" dirty="0"/>
              <a:t>A positive correlation between Rain Intensity and Severity suggests that higher rain intensity is associated with higher severity.</a:t>
            </a:r>
          </a:p>
          <a:p>
            <a:pPr marL="0" indent="0">
              <a:buNone/>
            </a:pPr>
            <a:r>
              <a:rPr lang="en-US" sz="2400" dirty="0"/>
              <a:t>However, remember that correlation does not imply causation.</a:t>
            </a:r>
          </a:p>
        </p:txBody>
      </p:sp>
      <p:pic>
        <p:nvPicPr>
          <p:cNvPr id="5" name="Picture 4">
            <a:extLst>
              <a:ext uri="{FF2B5EF4-FFF2-40B4-BE49-F238E27FC236}">
                <a16:creationId xmlns:a16="http://schemas.microsoft.com/office/drawing/2014/main" id="{CF596444-DD17-C57C-385A-1EA52E88E691}"/>
              </a:ext>
            </a:extLst>
          </p:cNvPr>
          <p:cNvPicPr>
            <a:picLocks noChangeAspect="1"/>
          </p:cNvPicPr>
          <p:nvPr/>
        </p:nvPicPr>
        <p:blipFill>
          <a:blip r:embed="rId2"/>
          <a:stretch>
            <a:fillRect/>
          </a:stretch>
        </p:blipFill>
        <p:spPr>
          <a:xfrm>
            <a:off x="7016437" y="138673"/>
            <a:ext cx="4735988" cy="3290327"/>
          </a:xfrm>
          <a:prstGeom prst="rect">
            <a:avLst/>
          </a:prstGeom>
        </p:spPr>
      </p:pic>
      <p:pic>
        <p:nvPicPr>
          <p:cNvPr id="7" name="Picture 6">
            <a:extLst>
              <a:ext uri="{FF2B5EF4-FFF2-40B4-BE49-F238E27FC236}">
                <a16:creationId xmlns:a16="http://schemas.microsoft.com/office/drawing/2014/main" id="{8FCB31B2-EF64-9427-DBB9-1D0C89010E29}"/>
              </a:ext>
            </a:extLst>
          </p:cNvPr>
          <p:cNvPicPr>
            <a:picLocks noChangeAspect="1"/>
          </p:cNvPicPr>
          <p:nvPr/>
        </p:nvPicPr>
        <p:blipFill>
          <a:blip r:embed="rId3"/>
          <a:stretch>
            <a:fillRect/>
          </a:stretch>
        </p:blipFill>
        <p:spPr>
          <a:xfrm>
            <a:off x="7016436" y="3567673"/>
            <a:ext cx="4735988" cy="3110766"/>
          </a:xfrm>
          <a:prstGeom prst="rect">
            <a:avLst/>
          </a:prstGeom>
        </p:spPr>
      </p:pic>
    </p:spTree>
    <p:extLst>
      <p:ext uri="{BB962C8B-B14F-4D97-AF65-F5344CB8AC3E}">
        <p14:creationId xmlns:p14="http://schemas.microsoft.com/office/powerpoint/2010/main" val="125010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F9938-D7A0-4061-46D6-85BA77B53450}"/>
              </a:ext>
            </a:extLst>
          </p:cNvPr>
          <p:cNvSpPr>
            <a:spLocks noGrp="1"/>
          </p:cNvSpPr>
          <p:nvPr>
            <p:ph idx="1"/>
          </p:nvPr>
        </p:nvSpPr>
        <p:spPr>
          <a:xfrm>
            <a:off x="476250" y="863600"/>
            <a:ext cx="4086225" cy="4351338"/>
          </a:xfrm>
        </p:spPr>
        <p:txBody>
          <a:bodyPr/>
          <a:lstStyle/>
          <a:p>
            <a:r>
              <a:rPr lang="en-US" dirty="0"/>
              <a:t>Correlations of all weather condition variables. </a:t>
            </a:r>
          </a:p>
          <a:p>
            <a:r>
              <a:rPr lang="en-US" dirty="0"/>
              <a:t>We cannot say there is a relation between humidity and visibility, but we can confirm the linear relation between wind chill and temperature. </a:t>
            </a:r>
          </a:p>
        </p:txBody>
      </p:sp>
      <p:pic>
        <p:nvPicPr>
          <p:cNvPr id="5" name="Picture 4">
            <a:extLst>
              <a:ext uri="{FF2B5EF4-FFF2-40B4-BE49-F238E27FC236}">
                <a16:creationId xmlns:a16="http://schemas.microsoft.com/office/drawing/2014/main" id="{8943EA24-E205-C8D4-2AB1-2C2AD0F7C94A}"/>
              </a:ext>
            </a:extLst>
          </p:cNvPr>
          <p:cNvPicPr>
            <a:picLocks noChangeAspect="1"/>
          </p:cNvPicPr>
          <p:nvPr/>
        </p:nvPicPr>
        <p:blipFill>
          <a:blip r:embed="rId2"/>
          <a:stretch>
            <a:fillRect/>
          </a:stretch>
        </p:blipFill>
        <p:spPr>
          <a:xfrm>
            <a:off x="5407398" y="347023"/>
            <a:ext cx="6403602" cy="6163953"/>
          </a:xfrm>
          <a:prstGeom prst="rect">
            <a:avLst/>
          </a:prstGeom>
        </p:spPr>
      </p:pic>
    </p:spTree>
    <p:extLst>
      <p:ext uri="{BB962C8B-B14F-4D97-AF65-F5344CB8AC3E}">
        <p14:creationId xmlns:p14="http://schemas.microsoft.com/office/powerpoint/2010/main" val="3710032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9383-ACD5-34C5-55F1-C705B69E40D1}"/>
              </a:ext>
            </a:extLst>
          </p:cNvPr>
          <p:cNvSpPr>
            <a:spLocks noGrp="1"/>
          </p:cNvSpPr>
          <p:nvPr>
            <p:ph type="title"/>
          </p:nvPr>
        </p:nvSpPr>
        <p:spPr/>
        <p:txBody>
          <a:bodyPr/>
          <a:lstStyle/>
          <a:p>
            <a:r>
              <a:rPr lang="en-US" b="1" dirty="0"/>
              <a:t>Hypothesis Testing</a:t>
            </a:r>
            <a:endParaRPr lang="en-US" dirty="0"/>
          </a:p>
        </p:txBody>
      </p:sp>
      <p:sp>
        <p:nvSpPr>
          <p:cNvPr id="3" name="Content Placeholder 2">
            <a:extLst>
              <a:ext uri="{FF2B5EF4-FFF2-40B4-BE49-F238E27FC236}">
                <a16:creationId xmlns:a16="http://schemas.microsoft.com/office/drawing/2014/main" id="{49E46B65-42B8-E5E5-63B7-17574C0D64B9}"/>
              </a:ext>
            </a:extLst>
          </p:cNvPr>
          <p:cNvSpPr>
            <a:spLocks noGrp="1"/>
          </p:cNvSpPr>
          <p:nvPr>
            <p:ph idx="1"/>
          </p:nvPr>
        </p:nvSpPr>
        <p:spPr>
          <a:xfrm>
            <a:off x="838200" y="1825625"/>
            <a:ext cx="4751231" cy="4351338"/>
          </a:xfrm>
        </p:spPr>
        <p:txBody>
          <a:bodyPr/>
          <a:lstStyle/>
          <a:p>
            <a:pPr>
              <a:buFont typeface="Arial" panose="020B0604020202020204" pitchFamily="34" charset="0"/>
              <a:buChar char="•"/>
            </a:pPr>
            <a:r>
              <a:rPr lang="en-US" dirty="0"/>
              <a:t>T-test comparing accident severity in rain vs. other conditions.</a:t>
            </a:r>
          </a:p>
          <a:p>
            <a:pPr>
              <a:buFont typeface="Arial" panose="020B0604020202020204" pitchFamily="34" charset="0"/>
              <a:buChar char="•"/>
            </a:pPr>
            <a:r>
              <a:rPr lang="en-US" dirty="0"/>
              <a:t>Interpretation of results and significance.</a:t>
            </a:r>
          </a:p>
        </p:txBody>
      </p:sp>
      <p:sp>
        <p:nvSpPr>
          <p:cNvPr id="6" name="TextBox 5">
            <a:extLst>
              <a:ext uri="{FF2B5EF4-FFF2-40B4-BE49-F238E27FC236}">
                <a16:creationId xmlns:a16="http://schemas.microsoft.com/office/drawing/2014/main" id="{7A30D870-C662-DCF2-BBB8-D2C209D796CD}"/>
              </a:ext>
            </a:extLst>
          </p:cNvPr>
          <p:cNvSpPr txBox="1"/>
          <p:nvPr/>
        </p:nvSpPr>
        <p:spPr>
          <a:xfrm>
            <a:off x="6809704" y="1121608"/>
            <a:ext cx="4935829" cy="4832092"/>
          </a:xfrm>
          <a:prstGeom prst="rect">
            <a:avLst/>
          </a:prstGeom>
          <a:noFill/>
        </p:spPr>
        <p:txBody>
          <a:bodyPr wrap="square">
            <a:spAutoFit/>
          </a:bodyPr>
          <a:lstStyle/>
          <a:p>
            <a:r>
              <a:rPr lang="en-US" sz="2800" dirty="0"/>
              <a:t>T-test Results:</a:t>
            </a:r>
          </a:p>
          <a:p>
            <a:r>
              <a:rPr lang="en-US" sz="2800" dirty="0"/>
              <a:t>T-statistic: 63.1190</a:t>
            </a:r>
          </a:p>
          <a:p>
            <a:r>
              <a:rPr lang="en-US" sz="2800" dirty="0"/>
              <a:t>P-value: 0.0000</a:t>
            </a:r>
          </a:p>
          <a:p>
            <a:endParaRPr lang="en-US" sz="2800" dirty="0"/>
          </a:p>
          <a:p>
            <a:r>
              <a:rPr lang="en-US" sz="2800" dirty="0"/>
              <a:t>Interpretation:</a:t>
            </a:r>
          </a:p>
          <a:p>
            <a:r>
              <a:rPr lang="en-US" sz="2800" dirty="0"/>
              <a:t>The p-value is less than 0.05, indicating a statistically significant difference in accident severity between rainy and other weather conditions.</a:t>
            </a:r>
          </a:p>
        </p:txBody>
      </p:sp>
    </p:spTree>
    <p:extLst>
      <p:ext uri="{BB962C8B-B14F-4D97-AF65-F5344CB8AC3E}">
        <p14:creationId xmlns:p14="http://schemas.microsoft.com/office/powerpoint/2010/main" val="3411167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F666-CECC-22A9-02BD-CC4AA127E0AA}"/>
              </a:ext>
            </a:extLst>
          </p:cNvPr>
          <p:cNvSpPr>
            <a:spLocks noGrp="1"/>
          </p:cNvSpPr>
          <p:nvPr>
            <p:ph type="title"/>
          </p:nvPr>
        </p:nvSpPr>
        <p:spPr>
          <a:xfrm>
            <a:off x="459346" y="-218462"/>
            <a:ext cx="10515600" cy="1325563"/>
          </a:xfrm>
        </p:spPr>
        <p:txBody>
          <a:bodyPr/>
          <a:lstStyle/>
          <a:p>
            <a:r>
              <a:rPr lang="en-US" b="1" dirty="0"/>
              <a:t>Regression Analysis</a:t>
            </a:r>
            <a:endParaRPr lang="en-US" dirty="0"/>
          </a:p>
        </p:txBody>
      </p:sp>
      <p:sp>
        <p:nvSpPr>
          <p:cNvPr id="3" name="Content Placeholder 2">
            <a:extLst>
              <a:ext uri="{FF2B5EF4-FFF2-40B4-BE49-F238E27FC236}">
                <a16:creationId xmlns:a16="http://schemas.microsoft.com/office/drawing/2014/main" id="{B2FB1F21-9ED1-484A-DC3E-73EDFF8F416D}"/>
              </a:ext>
            </a:extLst>
          </p:cNvPr>
          <p:cNvSpPr>
            <a:spLocks noGrp="1"/>
          </p:cNvSpPr>
          <p:nvPr>
            <p:ph idx="1"/>
          </p:nvPr>
        </p:nvSpPr>
        <p:spPr>
          <a:xfrm>
            <a:off x="141668" y="965916"/>
            <a:ext cx="6194738" cy="5705340"/>
          </a:xfrm>
        </p:spPr>
        <p:txBody>
          <a:bodyPr>
            <a:normAutofit lnSpcReduction="10000"/>
          </a:bodyPr>
          <a:lstStyle/>
          <a:p>
            <a:pPr marL="0" indent="0">
              <a:buNone/>
            </a:pPr>
            <a:r>
              <a:rPr lang="en-US" sz="1400" dirty="0"/>
              <a:t>Rain Intensity Analysis:</a:t>
            </a:r>
          </a:p>
          <a:p>
            <a:pPr marL="0" indent="0">
              <a:buNone/>
            </a:pPr>
            <a:r>
              <a:rPr lang="en-US" sz="1400" dirty="0"/>
              <a:t>Coefficient for Rain Intensity: 0.0443</a:t>
            </a:r>
          </a:p>
          <a:p>
            <a:pPr marL="0" indent="0">
              <a:buNone/>
            </a:pPr>
            <a:r>
              <a:rPr lang="en-US" sz="1400" dirty="0"/>
              <a:t>Interpretation: A positive coefficient suggests that higher rain intensity is associated with higher accident severity.</a:t>
            </a:r>
          </a:p>
          <a:p>
            <a:pPr marL="0" indent="0">
              <a:buNone/>
            </a:pPr>
            <a:r>
              <a:rPr lang="en-US" sz="1400" dirty="0"/>
              <a:t>Specifically, for each unit increase in rain intensity, severity is predicted to increase by the coefficient amount, holding visibility constant.</a:t>
            </a:r>
          </a:p>
          <a:p>
            <a:pPr marL="0" indent="0">
              <a:buNone/>
            </a:pPr>
            <a:endParaRPr lang="en-US" sz="1400" dirty="0"/>
          </a:p>
          <a:p>
            <a:pPr marL="0" indent="0">
              <a:buNone/>
            </a:pPr>
            <a:r>
              <a:rPr lang="en-US" sz="1400" dirty="0"/>
              <a:t>Visibility Analysis:</a:t>
            </a:r>
          </a:p>
          <a:p>
            <a:pPr marL="0" indent="0">
              <a:buNone/>
            </a:pPr>
            <a:r>
              <a:rPr lang="en-US" sz="1400" dirty="0"/>
              <a:t>Coefficient for Visibility: 0.0009</a:t>
            </a:r>
          </a:p>
          <a:p>
            <a:pPr marL="0" indent="0">
              <a:buNone/>
            </a:pPr>
            <a:r>
              <a:rPr lang="en-US" sz="1400" dirty="0"/>
              <a:t>Interpretation: A negative coefficient suggests that lower visibility is associated with higher accident severity.</a:t>
            </a:r>
          </a:p>
          <a:p>
            <a:pPr marL="0" indent="0">
              <a:buNone/>
            </a:pPr>
            <a:r>
              <a:rPr lang="en-US" sz="1400" dirty="0"/>
              <a:t>Specifically, for each 1-mile increase in visibility, severity is predicted to decrease by the coefficient amount, holding rain intensity constant.</a:t>
            </a:r>
          </a:p>
          <a:p>
            <a:pPr marL="0" indent="0">
              <a:buNone/>
            </a:pPr>
            <a:endParaRPr lang="en-US" sz="1400" dirty="0"/>
          </a:p>
          <a:p>
            <a:pPr marL="0" indent="0">
              <a:buNone/>
            </a:pPr>
            <a:r>
              <a:rPr lang="en-US" sz="1400" dirty="0"/>
              <a:t>P-value Analysis:</a:t>
            </a:r>
          </a:p>
          <a:p>
            <a:pPr marL="0" indent="0">
              <a:buNone/>
            </a:pPr>
            <a:r>
              <a:rPr lang="en-US" sz="1400" dirty="0"/>
              <a:t>The p-values in the model summary indicate the statistical significance of each variable.</a:t>
            </a:r>
          </a:p>
          <a:p>
            <a:pPr marL="0" indent="0">
              <a:buNone/>
            </a:pPr>
            <a:r>
              <a:rPr lang="en-US" sz="1400" dirty="0"/>
              <a:t>Variables with p-values less than 0.05 are generally considered statistically significant.</a:t>
            </a:r>
          </a:p>
          <a:p>
            <a:pPr marL="0" indent="0">
              <a:buNone/>
            </a:pPr>
            <a:r>
              <a:rPr lang="en-US" sz="1400" dirty="0"/>
              <a:t>Check the P&gt;|t| column in the model summary to assess the significance of Rain Intensity and Visibility.</a:t>
            </a:r>
          </a:p>
        </p:txBody>
      </p:sp>
      <p:sp>
        <p:nvSpPr>
          <p:cNvPr id="6" name="TextBox 5">
            <a:extLst>
              <a:ext uri="{FF2B5EF4-FFF2-40B4-BE49-F238E27FC236}">
                <a16:creationId xmlns:a16="http://schemas.microsoft.com/office/drawing/2014/main" id="{FF67E1C9-9171-66B4-617B-FD8B2086B053}"/>
              </a:ext>
            </a:extLst>
          </p:cNvPr>
          <p:cNvSpPr txBox="1"/>
          <p:nvPr/>
        </p:nvSpPr>
        <p:spPr>
          <a:xfrm>
            <a:off x="6516710" y="790127"/>
            <a:ext cx="5396248" cy="5047536"/>
          </a:xfrm>
          <a:prstGeom prst="rect">
            <a:avLst/>
          </a:prstGeom>
          <a:noFill/>
        </p:spPr>
        <p:txBody>
          <a:bodyPr wrap="square">
            <a:spAutoFit/>
          </a:bodyPr>
          <a:lstStyle/>
          <a:p>
            <a:r>
              <a:rPr lang="en-US" sz="1400" dirty="0"/>
              <a:t>OLS Regression Results                            </a:t>
            </a:r>
          </a:p>
          <a:p>
            <a:r>
              <a:rPr lang="en-US" sz="1400" dirty="0"/>
              <a:t>===================================================</a:t>
            </a:r>
          </a:p>
          <a:p>
            <a:r>
              <a:rPr lang="en-US" sz="1400" dirty="0"/>
              <a:t>Dep. Variable:               Severity   R-squared:                       0.001</a:t>
            </a:r>
          </a:p>
          <a:p>
            <a:r>
              <a:rPr lang="en-US" sz="1400" dirty="0"/>
              <a:t>Model:                            OLS   Adj. R-squared:                  0.001</a:t>
            </a:r>
          </a:p>
          <a:p>
            <a:r>
              <a:rPr lang="en-US" sz="1400" dirty="0"/>
              <a:t>Method:                 Least Squares   F-statistic:                     2242.</a:t>
            </a:r>
          </a:p>
          <a:p>
            <a:r>
              <a:rPr lang="en-US" sz="1400" dirty="0"/>
              <a:t>Date:                Fri, 28 Feb 2025   Prob (F-statistic):               0.00</a:t>
            </a:r>
          </a:p>
          <a:p>
            <a:r>
              <a:rPr lang="en-US" sz="1400" dirty="0"/>
              <a:t>Time:                        14:51:51   Log-Likelihood:            -5.2706e+06</a:t>
            </a:r>
          </a:p>
          <a:p>
            <a:r>
              <a:rPr lang="en-US" sz="1400" dirty="0"/>
              <a:t>No. Observations:             7551296   AIC:                         1.054e+07</a:t>
            </a:r>
          </a:p>
          <a:p>
            <a:r>
              <a:rPr lang="en-US" sz="1400" dirty="0" err="1"/>
              <a:t>Df</a:t>
            </a:r>
            <a:r>
              <a:rPr lang="en-US" sz="1400" dirty="0"/>
              <a:t> Residuals:                 7551293   BIC:                         1.054e+07</a:t>
            </a:r>
          </a:p>
          <a:p>
            <a:r>
              <a:rPr lang="en-US" sz="1400" dirty="0" err="1"/>
              <a:t>Df</a:t>
            </a:r>
            <a:r>
              <a:rPr lang="en-US" sz="1400" dirty="0"/>
              <a:t> Model:                           2                                         </a:t>
            </a:r>
          </a:p>
          <a:p>
            <a:r>
              <a:rPr lang="en-US" sz="1400" dirty="0"/>
              <a:t>Covariance Type:            </a:t>
            </a:r>
            <a:r>
              <a:rPr lang="en-US" sz="1400" dirty="0" err="1"/>
              <a:t>nonrobust</a:t>
            </a:r>
            <a:r>
              <a:rPr lang="en-US" sz="1400" dirty="0"/>
              <a:t>                                         </a:t>
            </a:r>
          </a:p>
          <a:p>
            <a:r>
              <a:rPr lang="en-US" sz="1400" dirty="0"/>
              <a:t>======================================================</a:t>
            </a:r>
          </a:p>
          <a:p>
            <a:r>
              <a:rPr lang="en-US" sz="1400" dirty="0"/>
              <a:t>                     </a:t>
            </a:r>
            <a:r>
              <a:rPr lang="en-US" sz="1400" dirty="0" err="1"/>
              <a:t>coef</a:t>
            </a:r>
            <a:r>
              <a:rPr lang="en-US" sz="1400" dirty="0"/>
              <a:t>    std err          t      P&gt;|t|      [0.025      0.975]</a:t>
            </a:r>
          </a:p>
          <a:p>
            <a:r>
              <a:rPr lang="en-US" sz="1400" dirty="0"/>
              <a:t>----------------------------------------------------------------------------------</a:t>
            </a:r>
          </a:p>
          <a:p>
            <a:r>
              <a:rPr lang="en-US" sz="1400" dirty="0"/>
              <a:t>const              2.1998      0.001   3250.405      0.000       2.199       2.201</a:t>
            </a:r>
          </a:p>
          <a:p>
            <a:r>
              <a:rPr lang="en-US" sz="1400" dirty="0" err="1"/>
              <a:t>Rain_Intensity</a:t>
            </a:r>
            <a:r>
              <a:rPr lang="en-US" sz="1400" dirty="0"/>
              <a:t>     0.0443      0.001     66.280      0.000       0.043       0.046</a:t>
            </a:r>
          </a:p>
          <a:p>
            <a:r>
              <a:rPr lang="en-US" sz="1400" dirty="0"/>
              <a:t>Visibility(mi)     0.0009   6.98e-05     13.084      0.000       0.001       0.001</a:t>
            </a:r>
          </a:p>
          <a:p>
            <a:r>
              <a:rPr lang="en-US" sz="1400" dirty="0"/>
              <a:t>=======================================================</a:t>
            </a:r>
          </a:p>
          <a:p>
            <a:r>
              <a:rPr lang="en-US" sz="1400" dirty="0"/>
              <a:t>Omnibus:                  2567524.467   Durbin-Watson:                   1.424</a:t>
            </a:r>
          </a:p>
          <a:p>
            <a:r>
              <a:rPr lang="en-US" sz="1400" dirty="0"/>
              <a:t>Prob(Omnibus):                  0.000   Jarque-Bera (JB):          7580856.232</a:t>
            </a:r>
          </a:p>
          <a:p>
            <a:r>
              <a:rPr lang="en-US" sz="1400" dirty="0"/>
              <a:t>Skew:                           1.813   Prob(JB):                         0.00</a:t>
            </a:r>
          </a:p>
          <a:p>
            <a:r>
              <a:rPr lang="en-US" sz="1400" dirty="0"/>
              <a:t>Kurtosis:                       6.309   Cond. No.                         42.7</a:t>
            </a:r>
          </a:p>
        </p:txBody>
      </p:sp>
    </p:spTree>
    <p:extLst>
      <p:ext uri="{BB962C8B-B14F-4D97-AF65-F5344CB8AC3E}">
        <p14:creationId xmlns:p14="http://schemas.microsoft.com/office/powerpoint/2010/main" val="52819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727B-8D74-9069-F72E-2DC1B40402A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00C37940-2D28-CAD8-33DA-198E9066EACD}"/>
              </a:ext>
            </a:extLst>
          </p:cNvPr>
          <p:cNvSpPr>
            <a:spLocks noGrp="1"/>
          </p:cNvSpPr>
          <p:nvPr>
            <p:ph idx="1"/>
          </p:nvPr>
        </p:nvSpPr>
        <p:spPr/>
        <p:txBody>
          <a:bodyPr/>
          <a:lstStyle/>
          <a:p>
            <a:r>
              <a:rPr lang="en-US" b="1" dirty="0"/>
              <a:t>Research Question:</a:t>
            </a:r>
            <a:r>
              <a:rPr lang="en-US" dirty="0"/>
              <a:t> Is rain the main weather condition associated with car accidents?</a:t>
            </a:r>
          </a:p>
          <a:p>
            <a:pPr>
              <a:buFont typeface="Arial" panose="020B0604020202020204" pitchFamily="34" charset="0"/>
              <a:buChar char="•"/>
            </a:pPr>
            <a:r>
              <a:rPr lang="en-US" b="1" dirty="0"/>
              <a:t>Objective:</a:t>
            </a:r>
            <a:r>
              <a:rPr lang="en-US" dirty="0"/>
              <a:t> Analyze the impact of rain on accident frequency and severity.</a:t>
            </a:r>
          </a:p>
          <a:p>
            <a:pPr>
              <a:buFont typeface="Arial" panose="020B0604020202020204" pitchFamily="34" charset="0"/>
              <a:buChar char="•"/>
            </a:pPr>
            <a:r>
              <a:rPr lang="en-US" b="1" dirty="0"/>
              <a:t>Data Sources:</a:t>
            </a:r>
            <a:r>
              <a:rPr lang="en-US" dirty="0"/>
              <a:t> NHTSA(</a:t>
            </a:r>
            <a:r>
              <a:rPr lang="en-US" b="0" i="0" dirty="0">
                <a:solidFill>
                  <a:srgbClr val="1F1F1F"/>
                </a:solidFill>
                <a:effectLst/>
                <a:latin typeface="Google Sans"/>
              </a:rPr>
              <a:t>National Highway Traffic Safety Administration) https://www.kaggle.com/datasets/sobhanmoosavi/us-accidents</a:t>
            </a:r>
            <a:endParaRPr lang="en-US" dirty="0"/>
          </a:p>
        </p:txBody>
      </p:sp>
    </p:spTree>
    <p:extLst>
      <p:ext uri="{BB962C8B-B14F-4D97-AF65-F5344CB8AC3E}">
        <p14:creationId xmlns:p14="http://schemas.microsoft.com/office/powerpoint/2010/main" val="26064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E096-7B20-82CF-A5F2-E1329B96AC14}"/>
              </a:ext>
            </a:extLst>
          </p:cNvPr>
          <p:cNvSpPr>
            <a:spLocks noGrp="1"/>
          </p:cNvSpPr>
          <p:nvPr>
            <p:ph type="title"/>
          </p:nvPr>
        </p:nvSpPr>
        <p:spPr>
          <a:xfrm>
            <a:off x="86762" y="36214"/>
            <a:ext cx="10515600" cy="1325563"/>
          </a:xfrm>
        </p:spPr>
        <p:txBody>
          <a:bodyPr/>
          <a:lstStyle/>
          <a:p>
            <a:r>
              <a:rPr lang="en-US" b="1" dirty="0"/>
              <a:t>Key Variables in Analysis</a:t>
            </a:r>
            <a:endParaRPr lang="en-US" dirty="0"/>
          </a:p>
        </p:txBody>
      </p:sp>
      <p:sp>
        <p:nvSpPr>
          <p:cNvPr id="3" name="Content Placeholder 2">
            <a:extLst>
              <a:ext uri="{FF2B5EF4-FFF2-40B4-BE49-F238E27FC236}">
                <a16:creationId xmlns:a16="http://schemas.microsoft.com/office/drawing/2014/main" id="{8D7E7E0A-90D4-8F6F-835F-6D2526487AEB}"/>
              </a:ext>
            </a:extLst>
          </p:cNvPr>
          <p:cNvSpPr>
            <a:spLocks noGrp="1"/>
          </p:cNvSpPr>
          <p:nvPr>
            <p:ph idx="1"/>
          </p:nvPr>
        </p:nvSpPr>
        <p:spPr>
          <a:xfrm>
            <a:off x="160914" y="1204855"/>
            <a:ext cx="5669518" cy="5512816"/>
          </a:xfrm>
        </p:spPr>
        <p:txBody>
          <a:bodyPr>
            <a:normAutofit fontScale="62500" lnSpcReduction="20000"/>
          </a:bodyPr>
          <a:lstStyle/>
          <a:p>
            <a:r>
              <a:rPr lang="en-US" dirty="0"/>
              <a:t>Temperature(F)</a:t>
            </a:r>
          </a:p>
          <a:p>
            <a:r>
              <a:rPr lang="en-US" dirty="0"/>
              <a:t>Precipitation(in)</a:t>
            </a:r>
          </a:p>
          <a:p>
            <a:r>
              <a:rPr lang="en-US" dirty="0"/>
              <a:t>Wind Speed</a:t>
            </a:r>
          </a:p>
          <a:p>
            <a:r>
              <a:rPr lang="en-US" dirty="0"/>
              <a:t>Visibility(mi)</a:t>
            </a:r>
          </a:p>
          <a:p>
            <a:r>
              <a:rPr lang="en-US" dirty="0"/>
              <a:t>Pressure(in)</a:t>
            </a:r>
          </a:p>
          <a:p>
            <a:pPr marL="0" indent="0">
              <a:buNone/>
            </a:pPr>
            <a:r>
              <a:rPr lang="en-US" dirty="0"/>
              <a:t>These first 5 variables show the weather conditions that are present during the accidents that took place. This directly impact our question whether most accidents have rain conditions during the time of accident. </a:t>
            </a:r>
          </a:p>
          <a:p>
            <a:r>
              <a:rPr lang="en-US" dirty="0"/>
              <a:t>State</a:t>
            </a:r>
          </a:p>
          <a:p>
            <a:r>
              <a:rPr lang="en-US" dirty="0"/>
              <a:t>City</a:t>
            </a:r>
          </a:p>
          <a:p>
            <a:r>
              <a:rPr lang="en-US" dirty="0"/>
              <a:t>Street</a:t>
            </a:r>
          </a:p>
          <a:p>
            <a:r>
              <a:rPr lang="en-US" dirty="0"/>
              <a:t>Day (weekday/weekend)</a:t>
            </a:r>
          </a:p>
          <a:p>
            <a:r>
              <a:rPr lang="en-US" dirty="0"/>
              <a:t>Hour(time)</a:t>
            </a:r>
          </a:p>
          <a:p>
            <a:r>
              <a:rPr lang="en-US" dirty="0"/>
              <a:t>Duration(</a:t>
            </a:r>
            <a:r>
              <a:rPr lang="en-US" dirty="0" err="1"/>
              <a:t>hrs</a:t>
            </a:r>
            <a:r>
              <a:rPr lang="en-US" dirty="0"/>
              <a:t>)</a:t>
            </a:r>
          </a:p>
          <a:p>
            <a:pPr marL="0" indent="0">
              <a:buNone/>
            </a:pPr>
            <a:r>
              <a:rPr lang="en-US" dirty="0"/>
              <a:t>This next 6 variables provide the location of these accidents that can indirectly help answer our research question. Some cities are very busy due to heavy population. More people, more room for driver error, which cause accidents. </a:t>
            </a:r>
          </a:p>
          <a:p>
            <a:endParaRPr lang="en-US" dirty="0"/>
          </a:p>
        </p:txBody>
      </p:sp>
      <p:pic>
        <p:nvPicPr>
          <p:cNvPr id="12" name="Picture 11">
            <a:extLst>
              <a:ext uri="{FF2B5EF4-FFF2-40B4-BE49-F238E27FC236}">
                <a16:creationId xmlns:a16="http://schemas.microsoft.com/office/drawing/2014/main" id="{AE6B77BA-C1E0-3975-26D5-432FFCC534A3}"/>
              </a:ext>
            </a:extLst>
          </p:cNvPr>
          <p:cNvPicPr>
            <a:picLocks noChangeAspect="1"/>
          </p:cNvPicPr>
          <p:nvPr/>
        </p:nvPicPr>
        <p:blipFill>
          <a:blip r:embed="rId2"/>
          <a:srcRect r="64658" b="47361"/>
          <a:stretch/>
        </p:blipFill>
        <p:spPr>
          <a:xfrm>
            <a:off x="6522159" y="144783"/>
            <a:ext cx="5401686" cy="3529632"/>
          </a:xfrm>
          <a:prstGeom prst="rect">
            <a:avLst/>
          </a:prstGeom>
        </p:spPr>
      </p:pic>
      <p:pic>
        <p:nvPicPr>
          <p:cNvPr id="14" name="Picture 13">
            <a:extLst>
              <a:ext uri="{FF2B5EF4-FFF2-40B4-BE49-F238E27FC236}">
                <a16:creationId xmlns:a16="http://schemas.microsoft.com/office/drawing/2014/main" id="{854A5BA4-E7B3-4565-BD6A-A15F99D0C7A4}"/>
              </a:ext>
            </a:extLst>
          </p:cNvPr>
          <p:cNvPicPr>
            <a:picLocks noChangeAspect="1"/>
          </p:cNvPicPr>
          <p:nvPr/>
        </p:nvPicPr>
        <p:blipFill>
          <a:blip r:embed="rId3"/>
          <a:stretch>
            <a:fillRect/>
          </a:stretch>
        </p:blipFill>
        <p:spPr>
          <a:xfrm>
            <a:off x="6522159" y="3782984"/>
            <a:ext cx="5294446" cy="2990813"/>
          </a:xfrm>
          <a:prstGeom prst="rect">
            <a:avLst/>
          </a:prstGeom>
        </p:spPr>
      </p:pic>
    </p:spTree>
    <p:extLst>
      <p:ext uri="{BB962C8B-B14F-4D97-AF65-F5344CB8AC3E}">
        <p14:creationId xmlns:p14="http://schemas.microsoft.com/office/powerpoint/2010/main" val="115723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1CB4-6467-70EB-8FDD-7C4AC1EE0EC9}"/>
              </a:ext>
            </a:extLst>
          </p:cNvPr>
          <p:cNvSpPr>
            <a:spLocks noGrp="1"/>
          </p:cNvSpPr>
          <p:nvPr>
            <p:ph type="title"/>
          </p:nvPr>
        </p:nvSpPr>
        <p:spPr>
          <a:xfrm>
            <a:off x="142875" y="0"/>
            <a:ext cx="10515600" cy="1325563"/>
          </a:xfrm>
        </p:spPr>
        <p:txBody>
          <a:bodyPr/>
          <a:lstStyle/>
          <a:p>
            <a:r>
              <a:rPr lang="en-US" b="1" dirty="0"/>
              <a:t>Histograms and Outliers</a:t>
            </a:r>
            <a:endParaRPr lang="en-US" dirty="0"/>
          </a:p>
        </p:txBody>
      </p:sp>
      <p:sp>
        <p:nvSpPr>
          <p:cNvPr id="3" name="Content Placeholder 2">
            <a:extLst>
              <a:ext uri="{FF2B5EF4-FFF2-40B4-BE49-F238E27FC236}">
                <a16:creationId xmlns:a16="http://schemas.microsoft.com/office/drawing/2014/main" id="{D87BD71D-5F27-C9B3-F915-7782F988E7FD}"/>
              </a:ext>
            </a:extLst>
          </p:cNvPr>
          <p:cNvSpPr>
            <a:spLocks noGrp="1"/>
          </p:cNvSpPr>
          <p:nvPr>
            <p:ph idx="1"/>
          </p:nvPr>
        </p:nvSpPr>
        <p:spPr>
          <a:xfrm>
            <a:off x="142875" y="1587500"/>
            <a:ext cx="5676900" cy="4351338"/>
          </a:xfrm>
        </p:spPr>
        <p:txBody>
          <a:bodyPr>
            <a:normAutofit fontScale="85000" lnSpcReduction="20000"/>
          </a:bodyPr>
          <a:lstStyle/>
          <a:p>
            <a:pPr>
              <a:buFont typeface="Arial" panose="020B0604020202020204" pitchFamily="34" charset="0"/>
              <a:buChar char="•"/>
            </a:pPr>
            <a:r>
              <a:rPr lang="en-US" i="1" dirty="0"/>
              <a:t>Histograms for each variable.</a:t>
            </a:r>
          </a:p>
          <a:p>
            <a:pPr>
              <a:buFont typeface="Arial" panose="020B0604020202020204" pitchFamily="34" charset="0"/>
              <a:buChar char="•"/>
            </a:pPr>
            <a:r>
              <a:rPr lang="en-US" i="1" dirty="0"/>
              <a:t>Identification of outliers using Z-score analysis.</a:t>
            </a:r>
          </a:p>
          <a:p>
            <a:pPr>
              <a:buFont typeface="Arial" panose="020B0604020202020204" pitchFamily="34" charset="0"/>
              <a:buChar char="•"/>
            </a:pPr>
            <a:r>
              <a:rPr lang="en-US" i="1" dirty="0"/>
              <a:t>Explanation of how outliers are handled (e.g., removal, transformation).</a:t>
            </a:r>
          </a:p>
          <a:p>
            <a:pPr>
              <a:buFont typeface="Arial" panose="020B0604020202020204" pitchFamily="34" charset="0"/>
              <a:buChar char="•"/>
            </a:pPr>
            <a:r>
              <a:rPr lang="en-US" dirty="0"/>
              <a:t>Distribution of accidents on hour of the day on weekdays.</a:t>
            </a:r>
          </a:p>
          <a:p>
            <a:pPr>
              <a:buFont typeface="Arial" panose="020B0604020202020204" pitchFamily="34" charset="0"/>
              <a:buChar char="•"/>
            </a:pPr>
            <a:r>
              <a:rPr lang="en-US" dirty="0"/>
              <a:t>Distribution of accidents by hour on Mondays. </a:t>
            </a:r>
          </a:p>
          <a:p>
            <a:pPr>
              <a:buFont typeface="Arial" panose="020B0604020202020204" pitchFamily="34" charset="0"/>
              <a:buChar char="•"/>
            </a:pPr>
            <a:r>
              <a:rPr lang="en-US" dirty="0"/>
              <a:t>No outliers were detected on this data set, although there was missing values which was shown on the plots of accidents per city. </a:t>
            </a:r>
          </a:p>
          <a:p>
            <a:endParaRPr lang="en-US" dirty="0"/>
          </a:p>
        </p:txBody>
      </p:sp>
      <p:pic>
        <p:nvPicPr>
          <p:cNvPr id="8" name="Picture 7">
            <a:extLst>
              <a:ext uri="{FF2B5EF4-FFF2-40B4-BE49-F238E27FC236}">
                <a16:creationId xmlns:a16="http://schemas.microsoft.com/office/drawing/2014/main" id="{7BA94F1E-C13D-2622-8963-1AD5595A5815}"/>
              </a:ext>
            </a:extLst>
          </p:cNvPr>
          <p:cNvPicPr>
            <a:picLocks noChangeAspect="1"/>
          </p:cNvPicPr>
          <p:nvPr/>
        </p:nvPicPr>
        <p:blipFill>
          <a:blip r:embed="rId2"/>
          <a:stretch>
            <a:fillRect/>
          </a:stretch>
        </p:blipFill>
        <p:spPr>
          <a:xfrm>
            <a:off x="6225652" y="3433872"/>
            <a:ext cx="5676900" cy="3169323"/>
          </a:xfrm>
          <a:prstGeom prst="rect">
            <a:avLst/>
          </a:prstGeom>
        </p:spPr>
      </p:pic>
      <p:pic>
        <p:nvPicPr>
          <p:cNvPr id="10" name="Picture 9">
            <a:extLst>
              <a:ext uri="{FF2B5EF4-FFF2-40B4-BE49-F238E27FC236}">
                <a16:creationId xmlns:a16="http://schemas.microsoft.com/office/drawing/2014/main" id="{018B05F7-58BF-1297-C9DE-6498A022168F}"/>
              </a:ext>
            </a:extLst>
          </p:cNvPr>
          <p:cNvPicPr>
            <a:picLocks noChangeAspect="1"/>
          </p:cNvPicPr>
          <p:nvPr/>
        </p:nvPicPr>
        <p:blipFill>
          <a:blip r:embed="rId3"/>
          <a:stretch>
            <a:fillRect/>
          </a:stretch>
        </p:blipFill>
        <p:spPr>
          <a:xfrm>
            <a:off x="6225652" y="254805"/>
            <a:ext cx="5676900" cy="3053474"/>
          </a:xfrm>
          <a:prstGeom prst="rect">
            <a:avLst/>
          </a:prstGeom>
        </p:spPr>
      </p:pic>
    </p:spTree>
    <p:extLst>
      <p:ext uri="{BB962C8B-B14F-4D97-AF65-F5344CB8AC3E}">
        <p14:creationId xmlns:p14="http://schemas.microsoft.com/office/powerpoint/2010/main" val="407960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804C91-9BA5-5B18-A403-954F49ADE81E}"/>
              </a:ext>
            </a:extLst>
          </p:cNvPr>
          <p:cNvPicPr>
            <a:picLocks noChangeAspect="1"/>
          </p:cNvPicPr>
          <p:nvPr/>
        </p:nvPicPr>
        <p:blipFill>
          <a:blip r:embed="rId2"/>
          <a:srcRect t="51111" r="64197"/>
          <a:stretch/>
        </p:blipFill>
        <p:spPr>
          <a:xfrm>
            <a:off x="598780" y="3533258"/>
            <a:ext cx="5095849" cy="3005490"/>
          </a:xfrm>
          <a:prstGeom prst="rect">
            <a:avLst/>
          </a:prstGeom>
        </p:spPr>
      </p:pic>
      <p:pic>
        <p:nvPicPr>
          <p:cNvPr id="7" name="Picture 6">
            <a:extLst>
              <a:ext uri="{FF2B5EF4-FFF2-40B4-BE49-F238E27FC236}">
                <a16:creationId xmlns:a16="http://schemas.microsoft.com/office/drawing/2014/main" id="{2D531BB0-61CA-FA4D-E3DD-0113D6F8167D}"/>
              </a:ext>
            </a:extLst>
          </p:cNvPr>
          <p:cNvPicPr>
            <a:picLocks noChangeAspect="1"/>
          </p:cNvPicPr>
          <p:nvPr/>
        </p:nvPicPr>
        <p:blipFill>
          <a:blip r:embed="rId2"/>
          <a:srcRect l="35434" t="51111" r="30456"/>
          <a:stretch/>
        </p:blipFill>
        <p:spPr>
          <a:xfrm>
            <a:off x="6219824" y="3533258"/>
            <a:ext cx="5614987" cy="2984441"/>
          </a:xfrm>
          <a:prstGeom prst="rect">
            <a:avLst/>
          </a:prstGeom>
        </p:spPr>
      </p:pic>
      <p:pic>
        <p:nvPicPr>
          <p:cNvPr id="9" name="Picture 8">
            <a:extLst>
              <a:ext uri="{FF2B5EF4-FFF2-40B4-BE49-F238E27FC236}">
                <a16:creationId xmlns:a16="http://schemas.microsoft.com/office/drawing/2014/main" id="{F2D48CFB-6D93-9917-0AA7-D0E60E2E174E}"/>
              </a:ext>
            </a:extLst>
          </p:cNvPr>
          <p:cNvPicPr>
            <a:picLocks noChangeAspect="1"/>
          </p:cNvPicPr>
          <p:nvPr/>
        </p:nvPicPr>
        <p:blipFill>
          <a:blip r:embed="rId3"/>
          <a:stretch>
            <a:fillRect/>
          </a:stretch>
        </p:blipFill>
        <p:spPr>
          <a:xfrm>
            <a:off x="6219825" y="177645"/>
            <a:ext cx="5614987" cy="3251355"/>
          </a:xfrm>
          <a:prstGeom prst="rect">
            <a:avLst/>
          </a:prstGeom>
        </p:spPr>
      </p:pic>
      <p:pic>
        <p:nvPicPr>
          <p:cNvPr id="11" name="Picture 10">
            <a:extLst>
              <a:ext uri="{FF2B5EF4-FFF2-40B4-BE49-F238E27FC236}">
                <a16:creationId xmlns:a16="http://schemas.microsoft.com/office/drawing/2014/main" id="{42E64112-FAAB-2476-CE51-2FCD17EDA38E}"/>
              </a:ext>
            </a:extLst>
          </p:cNvPr>
          <p:cNvPicPr>
            <a:picLocks noChangeAspect="1"/>
          </p:cNvPicPr>
          <p:nvPr/>
        </p:nvPicPr>
        <p:blipFill>
          <a:blip r:embed="rId4"/>
          <a:stretch>
            <a:fillRect/>
          </a:stretch>
        </p:blipFill>
        <p:spPr>
          <a:xfrm>
            <a:off x="598780" y="177645"/>
            <a:ext cx="5095849" cy="3251355"/>
          </a:xfrm>
          <a:prstGeom prst="rect">
            <a:avLst/>
          </a:prstGeom>
        </p:spPr>
      </p:pic>
    </p:spTree>
    <p:extLst>
      <p:ext uri="{BB962C8B-B14F-4D97-AF65-F5344CB8AC3E}">
        <p14:creationId xmlns:p14="http://schemas.microsoft.com/office/powerpoint/2010/main" val="126686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AE1B1-28C8-B6B2-B726-D54174FB58C6}"/>
              </a:ext>
            </a:extLst>
          </p:cNvPr>
          <p:cNvPicPr>
            <a:picLocks noChangeAspect="1"/>
          </p:cNvPicPr>
          <p:nvPr/>
        </p:nvPicPr>
        <p:blipFill>
          <a:blip r:embed="rId2"/>
          <a:stretch>
            <a:fillRect/>
          </a:stretch>
        </p:blipFill>
        <p:spPr>
          <a:xfrm>
            <a:off x="289580" y="1472179"/>
            <a:ext cx="5806420" cy="3214688"/>
          </a:xfrm>
          <a:prstGeom prst="rect">
            <a:avLst/>
          </a:prstGeom>
        </p:spPr>
      </p:pic>
      <p:pic>
        <p:nvPicPr>
          <p:cNvPr id="7" name="Picture 6">
            <a:extLst>
              <a:ext uri="{FF2B5EF4-FFF2-40B4-BE49-F238E27FC236}">
                <a16:creationId xmlns:a16="http://schemas.microsoft.com/office/drawing/2014/main" id="{E3C7DBE8-728B-CDD0-ED90-2428285FE17F}"/>
              </a:ext>
            </a:extLst>
          </p:cNvPr>
          <p:cNvPicPr>
            <a:picLocks noChangeAspect="1"/>
          </p:cNvPicPr>
          <p:nvPr/>
        </p:nvPicPr>
        <p:blipFill>
          <a:blip r:embed="rId3"/>
          <a:stretch>
            <a:fillRect/>
          </a:stretch>
        </p:blipFill>
        <p:spPr>
          <a:xfrm>
            <a:off x="6170739" y="1472179"/>
            <a:ext cx="5806420" cy="3172939"/>
          </a:xfrm>
          <a:prstGeom prst="rect">
            <a:avLst/>
          </a:prstGeom>
        </p:spPr>
      </p:pic>
    </p:spTree>
    <p:extLst>
      <p:ext uri="{BB962C8B-B14F-4D97-AF65-F5344CB8AC3E}">
        <p14:creationId xmlns:p14="http://schemas.microsoft.com/office/powerpoint/2010/main" val="235240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5E93-A995-F726-769B-AA6A32AC2F60}"/>
              </a:ext>
            </a:extLst>
          </p:cNvPr>
          <p:cNvSpPr>
            <a:spLocks noGrp="1"/>
          </p:cNvSpPr>
          <p:nvPr>
            <p:ph type="title"/>
          </p:nvPr>
        </p:nvSpPr>
        <p:spPr/>
        <p:txBody>
          <a:bodyPr/>
          <a:lstStyle/>
          <a:p>
            <a:r>
              <a:rPr lang="en-US" b="1" dirty="0"/>
              <a:t>Descriptive Statistics</a:t>
            </a:r>
            <a:endParaRPr lang="en-US" dirty="0"/>
          </a:p>
        </p:txBody>
      </p:sp>
      <p:sp>
        <p:nvSpPr>
          <p:cNvPr id="3" name="Content Placeholder 2">
            <a:extLst>
              <a:ext uri="{FF2B5EF4-FFF2-40B4-BE49-F238E27FC236}">
                <a16:creationId xmlns:a16="http://schemas.microsoft.com/office/drawing/2014/main" id="{F22DFCC3-4B53-50DB-AFAD-248C8D24A103}"/>
              </a:ext>
            </a:extLst>
          </p:cNvPr>
          <p:cNvSpPr>
            <a:spLocks noGrp="1"/>
          </p:cNvSpPr>
          <p:nvPr>
            <p:ph idx="1"/>
          </p:nvPr>
        </p:nvSpPr>
        <p:spPr>
          <a:xfrm>
            <a:off x="838200" y="1825625"/>
            <a:ext cx="4781550" cy="4351338"/>
          </a:xfrm>
        </p:spPr>
        <p:txBody>
          <a:bodyPr>
            <a:normAutofit fontScale="92500" lnSpcReduction="10000"/>
          </a:bodyPr>
          <a:lstStyle/>
          <a:p>
            <a:pPr>
              <a:buFont typeface="Arial" panose="020B0604020202020204" pitchFamily="34" charset="0"/>
              <a:buChar char="•"/>
            </a:pPr>
            <a:r>
              <a:rPr lang="en-US" b="1" dirty="0"/>
              <a:t>Weather Condition:</a:t>
            </a:r>
            <a:r>
              <a:rPr lang="en-US" dirty="0"/>
              <a:t> Mode - Most frequent weather condition in accidents.</a:t>
            </a:r>
          </a:p>
          <a:p>
            <a:pPr>
              <a:buFont typeface="Arial" panose="020B0604020202020204" pitchFamily="34" charset="0"/>
              <a:buChar char="•"/>
            </a:pPr>
            <a:r>
              <a:rPr lang="en-US" b="1" dirty="0"/>
              <a:t>Crash Severity:</a:t>
            </a:r>
            <a:r>
              <a:rPr lang="en-US" dirty="0"/>
              <a:t> Mean and spread of severity levels.</a:t>
            </a:r>
          </a:p>
          <a:p>
            <a:pPr>
              <a:buFont typeface="Arial" panose="020B0604020202020204" pitchFamily="34" charset="0"/>
              <a:buChar char="•"/>
            </a:pPr>
            <a:r>
              <a:rPr lang="en-US" b="1" dirty="0"/>
              <a:t>Visibility:</a:t>
            </a:r>
            <a:r>
              <a:rPr lang="en-US" dirty="0"/>
              <a:t> Mean, spread, and tails.</a:t>
            </a:r>
          </a:p>
          <a:p>
            <a:pPr>
              <a:buFont typeface="Arial" panose="020B0604020202020204" pitchFamily="34" charset="0"/>
              <a:buChar char="•"/>
            </a:pPr>
            <a:r>
              <a:rPr lang="en-US" b="1" dirty="0"/>
              <a:t>Rainfall Intensity:</a:t>
            </a:r>
            <a:r>
              <a:rPr lang="en-US" dirty="0"/>
              <a:t> Distribution characteristics.</a:t>
            </a:r>
          </a:p>
          <a:p>
            <a:pPr>
              <a:buFont typeface="Arial" panose="020B0604020202020204" pitchFamily="34" charset="0"/>
              <a:buChar char="•"/>
            </a:pPr>
            <a:r>
              <a:rPr lang="en-US" b="1" dirty="0"/>
              <a:t>Road Condition:</a:t>
            </a:r>
            <a:r>
              <a:rPr lang="en-US" dirty="0"/>
              <a:t> Mode and impact on accidents.</a:t>
            </a:r>
          </a:p>
        </p:txBody>
      </p:sp>
      <p:sp>
        <p:nvSpPr>
          <p:cNvPr id="5" name="TextBox 4">
            <a:extLst>
              <a:ext uri="{FF2B5EF4-FFF2-40B4-BE49-F238E27FC236}">
                <a16:creationId xmlns:a16="http://schemas.microsoft.com/office/drawing/2014/main" id="{1FEEFC3D-C3C8-7BB1-C340-92C34CB54785}"/>
              </a:ext>
            </a:extLst>
          </p:cNvPr>
          <p:cNvSpPr txBox="1"/>
          <p:nvPr/>
        </p:nvSpPr>
        <p:spPr>
          <a:xfrm>
            <a:off x="6735214" y="970487"/>
            <a:ext cx="4781549" cy="4678204"/>
          </a:xfrm>
          <a:prstGeom prst="rect">
            <a:avLst/>
          </a:prstGeom>
          <a:noFill/>
        </p:spPr>
        <p:txBody>
          <a:bodyPr wrap="square">
            <a:spAutoFit/>
          </a:bodyPr>
          <a:lstStyle/>
          <a:p>
            <a:r>
              <a:rPr lang="en-US" sz="2000" dirty="0"/>
              <a:t>Descriptive Statistics for </a:t>
            </a:r>
            <a:r>
              <a:rPr lang="en-US" sz="2000" dirty="0" err="1"/>
              <a:t>Duration_Hours</a:t>
            </a:r>
            <a:r>
              <a:rPr lang="en-US" sz="2000" dirty="0"/>
              <a:t>:</a:t>
            </a:r>
          </a:p>
          <a:p>
            <a:r>
              <a:rPr lang="en-US" sz="2000" dirty="0"/>
              <a:t>Mean: 7.407015947872805</a:t>
            </a:r>
          </a:p>
          <a:p>
            <a:r>
              <a:rPr lang="en-US" sz="2000" dirty="0"/>
              <a:t>Median: 1.2472222222222222</a:t>
            </a:r>
          </a:p>
          <a:p>
            <a:r>
              <a:rPr lang="en-US" sz="2000" dirty="0"/>
              <a:t>Mode: 6.0</a:t>
            </a:r>
          </a:p>
          <a:p>
            <a:r>
              <a:rPr lang="en-US" sz="2000" dirty="0"/>
              <a:t>Standard Deviation: 225.20487592083975</a:t>
            </a:r>
          </a:p>
          <a:p>
            <a:r>
              <a:rPr lang="en-US" sz="2000" dirty="0"/>
              <a:t>Skewness: 50.63729120659499</a:t>
            </a:r>
          </a:p>
          <a:p>
            <a:r>
              <a:rPr lang="en-US" sz="2000" dirty="0"/>
              <a:t>Kurtosis: 3659.599743150461</a:t>
            </a:r>
          </a:p>
          <a:p>
            <a:endParaRPr lang="en-US" sz="2000" dirty="0"/>
          </a:p>
          <a:p>
            <a:r>
              <a:rPr lang="en-US" sz="2000" dirty="0"/>
              <a:t>Descriptive Statistics for Visibility(mi):</a:t>
            </a:r>
          </a:p>
          <a:p>
            <a:r>
              <a:rPr lang="en-US" sz="2000" dirty="0"/>
              <a:t>Mean: 9.090376447963356</a:t>
            </a:r>
          </a:p>
          <a:p>
            <a:r>
              <a:rPr lang="en-US" sz="2000" dirty="0"/>
              <a:t>Median: 10.0</a:t>
            </a:r>
          </a:p>
          <a:p>
            <a:r>
              <a:rPr lang="en-US" sz="2000" dirty="0"/>
              <a:t>Mode: 10.0</a:t>
            </a:r>
          </a:p>
          <a:p>
            <a:r>
              <a:rPr lang="en-US" sz="2000" dirty="0"/>
              <a:t>Standard Deviation: 2.6883159214171397</a:t>
            </a:r>
          </a:p>
          <a:p>
            <a:r>
              <a:rPr lang="en-US" sz="2000" dirty="0"/>
              <a:t>Skewness: 2.3166628398197555</a:t>
            </a:r>
          </a:p>
          <a:p>
            <a:r>
              <a:rPr lang="en-US" sz="2000" dirty="0"/>
              <a:t>Kurtosis: 81.89391923469647</a:t>
            </a:r>
          </a:p>
        </p:txBody>
      </p:sp>
    </p:spTree>
    <p:extLst>
      <p:ext uri="{BB962C8B-B14F-4D97-AF65-F5344CB8AC3E}">
        <p14:creationId xmlns:p14="http://schemas.microsoft.com/office/powerpoint/2010/main" val="205136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833C-9966-E5E9-B71F-8D113DA214AB}"/>
              </a:ext>
            </a:extLst>
          </p:cNvPr>
          <p:cNvSpPr>
            <a:spLocks noGrp="1"/>
          </p:cNvSpPr>
          <p:nvPr>
            <p:ph type="title"/>
          </p:nvPr>
        </p:nvSpPr>
        <p:spPr/>
        <p:txBody>
          <a:bodyPr/>
          <a:lstStyle/>
          <a:p>
            <a:r>
              <a:rPr lang="en-US" b="1" dirty="0"/>
              <a:t>PMF Comparison</a:t>
            </a:r>
            <a:endParaRPr lang="en-US" dirty="0"/>
          </a:p>
        </p:txBody>
      </p:sp>
      <p:sp>
        <p:nvSpPr>
          <p:cNvPr id="3" name="Content Placeholder 2">
            <a:extLst>
              <a:ext uri="{FF2B5EF4-FFF2-40B4-BE49-F238E27FC236}">
                <a16:creationId xmlns:a16="http://schemas.microsoft.com/office/drawing/2014/main" id="{678A1983-65B9-1081-64C6-0A46D79464FA}"/>
              </a:ext>
            </a:extLst>
          </p:cNvPr>
          <p:cNvSpPr>
            <a:spLocks noGrp="1"/>
          </p:cNvSpPr>
          <p:nvPr>
            <p:ph idx="1"/>
          </p:nvPr>
        </p:nvSpPr>
        <p:spPr>
          <a:xfrm>
            <a:off x="838200" y="1825625"/>
            <a:ext cx="4512397" cy="4667250"/>
          </a:xfrm>
        </p:spPr>
        <p:txBody>
          <a:bodyPr>
            <a:normAutofit fontScale="85000" lnSpcReduction="20000"/>
          </a:bodyPr>
          <a:lstStyle/>
          <a:p>
            <a:pPr>
              <a:buFont typeface="Arial" panose="020B0604020202020204" pitchFamily="34" charset="0"/>
              <a:buChar char="•"/>
            </a:pPr>
            <a:r>
              <a:rPr lang="en-US" dirty="0"/>
              <a:t>The PMF shows the probability of different severity levels for accidents under rainy and other weather conditions.</a:t>
            </a:r>
          </a:p>
          <a:p>
            <a:pPr>
              <a:buFont typeface="Arial" panose="020B0604020202020204" pitchFamily="34" charset="0"/>
              <a:buChar char="•"/>
            </a:pPr>
            <a:r>
              <a:rPr lang="en-US" dirty="0"/>
              <a:t>Comparing the two PMFs helps understand if rainy conditions increase or decrease the likelihood of certain accident severity levels.</a:t>
            </a:r>
          </a:p>
          <a:p>
            <a:pPr>
              <a:buFont typeface="Arial" panose="020B0604020202020204" pitchFamily="34" charset="0"/>
              <a:buChar char="•"/>
            </a:pPr>
            <a:r>
              <a:rPr lang="en-US" dirty="0"/>
              <a:t>For example, if the PMF for rainy conditions shows a higher probability for higher severity levels, it suggests that rainy weather may lead to more severe accidents.</a:t>
            </a:r>
          </a:p>
        </p:txBody>
      </p:sp>
      <p:pic>
        <p:nvPicPr>
          <p:cNvPr id="5" name="Picture 4">
            <a:extLst>
              <a:ext uri="{FF2B5EF4-FFF2-40B4-BE49-F238E27FC236}">
                <a16:creationId xmlns:a16="http://schemas.microsoft.com/office/drawing/2014/main" id="{8AD9B981-2F25-9759-FE46-E1526A38F265}"/>
              </a:ext>
            </a:extLst>
          </p:cNvPr>
          <p:cNvPicPr>
            <a:picLocks noChangeAspect="1"/>
          </p:cNvPicPr>
          <p:nvPr/>
        </p:nvPicPr>
        <p:blipFill>
          <a:blip r:embed="rId2"/>
          <a:stretch>
            <a:fillRect/>
          </a:stretch>
        </p:blipFill>
        <p:spPr>
          <a:xfrm>
            <a:off x="5747790" y="1370817"/>
            <a:ext cx="5957085" cy="3846925"/>
          </a:xfrm>
          <a:prstGeom prst="rect">
            <a:avLst/>
          </a:prstGeom>
        </p:spPr>
      </p:pic>
    </p:spTree>
    <p:extLst>
      <p:ext uri="{BB962C8B-B14F-4D97-AF65-F5344CB8AC3E}">
        <p14:creationId xmlns:p14="http://schemas.microsoft.com/office/powerpoint/2010/main" val="211407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350D-87FE-2BF6-231E-8E9233A0C4D0}"/>
              </a:ext>
            </a:extLst>
          </p:cNvPr>
          <p:cNvSpPr>
            <a:spLocks noGrp="1"/>
          </p:cNvSpPr>
          <p:nvPr>
            <p:ph type="title"/>
          </p:nvPr>
        </p:nvSpPr>
        <p:spPr/>
        <p:txBody>
          <a:bodyPr/>
          <a:lstStyle/>
          <a:p>
            <a:r>
              <a:rPr lang="en-US" b="1" dirty="0"/>
              <a:t>CDF Analysis</a:t>
            </a:r>
            <a:endParaRPr lang="en-US" dirty="0"/>
          </a:p>
        </p:txBody>
      </p:sp>
      <p:sp>
        <p:nvSpPr>
          <p:cNvPr id="3" name="Content Placeholder 2">
            <a:extLst>
              <a:ext uri="{FF2B5EF4-FFF2-40B4-BE49-F238E27FC236}">
                <a16:creationId xmlns:a16="http://schemas.microsoft.com/office/drawing/2014/main" id="{7DF8661D-B1E1-E5C7-C7F9-4541B0FE33AC}"/>
              </a:ext>
            </a:extLst>
          </p:cNvPr>
          <p:cNvSpPr>
            <a:spLocks noGrp="1"/>
          </p:cNvSpPr>
          <p:nvPr>
            <p:ph idx="1"/>
          </p:nvPr>
        </p:nvSpPr>
        <p:spPr>
          <a:xfrm>
            <a:off x="711451" y="1490645"/>
            <a:ext cx="4236503" cy="5172705"/>
          </a:xfrm>
        </p:spPr>
        <p:txBody>
          <a:bodyPr>
            <a:normAutofit fontScale="85000" lnSpcReduction="20000"/>
          </a:bodyPr>
          <a:lstStyle/>
          <a:p>
            <a:pPr>
              <a:buFont typeface="Arial" panose="020B0604020202020204" pitchFamily="34" charset="0"/>
              <a:buChar char="•"/>
            </a:pPr>
            <a:r>
              <a:rPr lang="en-US" dirty="0"/>
              <a:t>The CDF shows the cumulative probability of accident durations.</a:t>
            </a:r>
          </a:p>
          <a:p>
            <a:pPr>
              <a:buFont typeface="Arial" panose="020B0604020202020204" pitchFamily="34" charset="0"/>
              <a:buChar char="•"/>
            </a:pPr>
            <a:r>
              <a:rPr lang="en-US" dirty="0"/>
              <a:t>A steep rise at the beginning indicates that many accidents have short durations.</a:t>
            </a:r>
          </a:p>
          <a:p>
            <a:pPr>
              <a:buFont typeface="Arial" panose="020B0604020202020204" pitchFamily="34" charset="0"/>
              <a:buChar char="•"/>
            </a:pPr>
            <a:r>
              <a:rPr lang="en-US" dirty="0"/>
              <a:t>The long tail shows that some accidents have very long durations (outliers).</a:t>
            </a:r>
          </a:p>
          <a:p>
            <a:pPr>
              <a:buFont typeface="Arial" panose="020B0604020202020204" pitchFamily="34" charset="0"/>
              <a:buChar char="•"/>
            </a:pPr>
            <a:r>
              <a:rPr lang="en-US" dirty="0"/>
              <a:t>This tells us the likelihood of an accident lasting less than a certain number of hours.</a:t>
            </a:r>
          </a:p>
          <a:p>
            <a:pPr>
              <a:buFont typeface="Arial" panose="020B0604020202020204" pitchFamily="34" charset="0"/>
              <a:buChar char="•"/>
            </a:pPr>
            <a:r>
              <a:rPr lang="en-US" dirty="0"/>
              <a:t>For example, we can see the probability of an accident lasting less than 1 hour, 5 hours, etc.</a:t>
            </a:r>
          </a:p>
        </p:txBody>
      </p:sp>
      <p:pic>
        <p:nvPicPr>
          <p:cNvPr id="5" name="Picture 4">
            <a:extLst>
              <a:ext uri="{FF2B5EF4-FFF2-40B4-BE49-F238E27FC236}">
                <a16:creationId xmlns:a16="http://schemas.microsoft.com/office/drawing/2014/main" id="{D68134AF-F3BC-9703-51C2-3A0989B0D8F7}"/>
              </a:ext>
            </a:extLst>
          </p:cNvPr>
          <p:cNvPicPr>
            <a:picLocks noChangeAspect="1"/>
          </p:cNvPicPr>
          <p:nvPr/>
        </p:nvPicPr>
        <p:blipFill>
          <a:blip r:embed="rId2"/>
          <a:stretch>
            <a:fillRect/>
          </a:stretch>
        </p:blipFill>
        <p:spPr>
          <a:xfrm>
            <a:off x="5156185" y="1364762"/>
            <a:ext cx="6730603" cy="4351339"/>
          </a:xfrm>
          <a:prstGeom prst="rect">
            <a:avLst/>
          </a:prstGeom>
        </p:spPr>
      </p:pic>
    </p:spTree>
    <p:extLst>
      <p:ext uri="{BB962C8B-B14F-4D97-AF65-F5344CB8AC3E}">
        <p14:creationId xmlns:p14="http://schemas.microsoft.com/office/powerpoint/2010/main" val="2988925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3485</TotalTime>
  <Words>984</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Google Sans</vt:lpstr>
      <vt:lpstr>Office Theme</vt:lpstr>
      <vt:lpstr>Rain-Related Car Accidents: A Statistical Analysis</vt:lpstr>
      <vt:lpstr>Introduction</vt:lpstr>
      <vt:lpstr>Key Variables in Analysis</vt:lpstr>
      <vt:lpstr>Histograms and Outliers</vt:lpstr>
      <vt:lpstr>PowerPoint Presentation</vt:lpstr>
      <vt:lpstr>PowerPoint Presentation</vt:lpstr>
      <vt:lpstr>Descriptive Statistics</vt:lpstr>
      <vt:lpstr>PMF Comparison</vt:lpstr>
      <vt:lpstr>CDF Analysis</vt:lpstr>
      <vt:lpstr>Scatter Plots and Correlation</vt:lpstr>
      <vt:lpstr>PowerPoint Presentation</vt:lpstr>
      <vt:lpstr>Hypothesis Testing</vt:lpstr>
      <vt:lpstr>Regression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Duarte</dc:creator>
  <cp:lastModifiedBy>Jose Duarte</cp:lastModifiedBy>
  <cp:revision>3</cp:revision>
  <dcterms:created xsi:type="dcterms:W3CDTF">2025-02-26T15:54:08Z</dcterms:created>
  <dcterms:modified xsi:type="dcterms:W3CDTF">2025-03-01T01:59:52Z</dcterms:modified>
</cp:coreProperties>
</file>