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0" r:id="rId5"/>
    <p:sldId id="262" r:id="rId6"/>
    <p:sldId id="263" r:id="rId7"/>
    <p:sldId id="261" r:id="rId8"/>
    <p:sldId id="264" r:id="rId9"/>
    <p:sldId id="265" r:id="rId10"/>
    <p:sldId id="266" r:id="rId11"/>
    <p:sldId id="267" r:id="rId12"/>
    <p:sldId id="268" r:id="rId13"/>
    <p:sldId id="269" r:id="rId14"/>
    <p:sldId id="270" r:id="rId15"/>
    <p:sldId id="271" r:id="rId16"/>
    <p:sldId id="272" r:id="rId17"/>
    <p:sldId id="274" r:id="rId18"/>
    <p:sldId id="275" r:id="rId19"/>
    <p:sldId id="276" r:id="rId20"/>
    <p:sldId id="277" r:id="rId21"/>
    <p:sldId id="278" r:id="rId22"/>
    <p:sldId id="279" r:id="rId23"/>
    <p:sldId id="280" r:id="rId24"/>
    <p:sldId id="282" r:id="rId25"/>
    <p:sldId id="283" r:id="rId26"/>
    <p:sldId id="281" r:id="rId27"/>
    <p:sldId id="287" r:id="rId28"/>
    <p:sldId id="273" r:id="rId29"/>
    <p:sldId id="25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1040" y="4289425"/>
            <a:ext cx="10942955" cy="930910"/>
          </a:xfrm>
        </p:spPr>
        <p:txBody>
          <a:bodyPr/>
          <a:lstStyle/>
          <a:p>
            <a:pPr marL="0" indent="0" algn="ctr">
              <a:buNone/>
            </a:pPr>
            <a:r>
              <a:rPr lang="en-US" sz="4800" dirty="0"/>
              <a:t>Class Programmer()</a:t>
            </a:r>
            <a:endParaRPr lang="en-US" sz="4800" dirty="0"/>
          </a:p>
        </p:txBody>
      </p:sp>
      <p:sp>
        <p:nvSpPr>
          <p:cNvPr id="3" name="Subtitle 2"/>
          <p:cNvSpPr>
            <a:spLocks noGrp="1"/>
          </p:cNvSpPr>
          <p:nvPr>
            <p:ph type="subTitle" idx="1"/>
          </p:nvPr>
        </p:nvSpPr>
        <p:spPr>
          <a:xfrm>
            <a:off x="620818" y="5075238"/>
            <a:ext cx="10949517" cy="981075"/>
          </a:xfrm>
        </p:spPr>
        <p:txBody>
          <a:bodyPr/>
          <a:lstStyle/>
          <a:p>
            <a:pPr algn="ctr"/>
            <a:r>
              <a:rPr lang="en-US" sz="2400"/>
              <a:t>Hari ke-1</a:t>
            </a:r>
            <a:br>
              <a:rPr lang="en-US" sz="2400"/>
            </a:br>
            <a:r>
              <a:rPr lang="en-US" sz="2400"/>
              <a:t>23 Oktober 2019</a:t>
            </a:r>
            <a:endParaRPr lang="en-US" sz="2400"/>
          </a:p>
        </p:txBody>
      </p:sp>
      <p:pic>
        <p:nvPicPr>
          <p:cNvPr id="5" name="Picture 4" descr="framework_master"/>
          <p:cNvPicPr>
            <a:picLocks noChangeAspect="1"/>
          </p:cNvPicPr>
          <p:nvPr/>
        </p:nvPicPr>
        <p:blipFill>
          <a:blip r:embed="rId1"/>
          <a:stretch>
            <a:fillRect/>
          </a:stretch>
        </p:blipFill>
        <p:spPr>
          <a:xfrm>
            <a:off x="8268335" y="296545"/>
            <a:ext cx="3648075" cy="838200"/>
          </a:xfrm>
          <a:prstGeom prst="rect">
            <a:avLst/>
          </a:prstGeom>
        </p:spPr>
      </p:pic>
      <p:sp>
        <p:nvSpPr>
          <p:cNvPr id="6" name="Text Box 5"/>
          <p:cNvSpPr txBox="1"/>
          <p:nvPr/>
        </p:nvSpPr>
        <p:spPr>
          <a:xfrm>
            <a:off x="3990975" y="5958840"/>
            <a:ext cx="3818255" cy="521970"/>
          </a:xfrm>
          <a:prstGeom prst="rect">
            <a:avLst/>
          </a:prstGeom>
          <a:noFill/>
        </p:spPr>
        <p:txBody>
          <a:bodyPr wrap="none" rtlCol="0">
            <a:spAutoFit/>
          </a:bodyPr>
          <a:p>
            <a:r>
              <a:rPr lang="en-US" sz="2800"/>
              <a:t>Instruktur: Jody Aryono</a:t>
            </a:r>
            <a:endParaRPr lang="en-US" sz="2800"/>
          </a:p>
        </p:txBody>
      </p:sp>
      <p:pic>
        <p:nvPicPr>
          <p:cNvPr id="7" name="Picture 6"/>
          <p:cNvPicPr>
            <a:picLocks noChangeAspect="1"/>
          </p:cNvPicPr>
          <p:nvPr/>
        </p:nvPicPr>
        <p:blipFill>
          <a:blip r:embed="rId2"/>
          <a:stretch>
            <a:fillRect/>
          </a:stretch>
        </p:blipFill>
        <p:spPr>
          <a:xfrm>
            <a:off x="701040" y="296545"/>
            <a:ext cx="1163955" cy="1163955"/>
          </a:xfrm>
          <a:prstGeom prst="rect">
            <a:avLst/>
          </a:prstGeom>
        </p:spPr>
      </p:pic>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20395" y="318135"/>
            <a:ext cx="6484620" cy="582930"/>
          </a:xfrm>
        </p:spPr>
        <p:txBody>
          <a:bodyPr/>
          <a:p>
            <a:r>
              <a:rPr lang="en-US"/>
              <a:t>Konsep Dasar Pemrograman</a:t>
            </a:r>
            <a:endParaRPr lang="en-US"/>
          </a:p>
        </p:txBody>
      </p:sp>
      <p:pic>
        <p:nvPicPr>
          <p:cNvPr id="7" name="Content Placeholder 6" descr="framework_master"/>
          <p:cNvPicPr>
            <a:picLocks noChangeAspect="1"/>
          </p:cNvPicPr>
          <p:nvPr>
            <p:ph idx="1"/>
          </p:nvPr>
        </p:nvPicPr>
        <p:blipFill>
          <a:blip r:embed="rId1"/>
          <a:stretch>
            <a:fillRect/>
          </a:stretch>
        </p:blipFill>
        <p:spPr>
          <a:xfrm>
            <a:off x="8230870" y="62865"/>
            <a:ext cx="3648075" cy="838200"/>
          </a:xfrm>
          <a:prstGeom prst="rect">
            <a:avLst/>
          </a:prstGeom>
        </p:spPr>
      </p:pic>
      <p:sp>
        <p:nvSpPr>
          <p:cNvPr id="9" name="Content Placeholder 1"/>
          <p:cNvSpPr/>
          <p:nvPr/>
        </p:nvSpPr>
        <p:spPr>
          <a:xfrm>
            <a:off x="224155" y="1258570"/>
            <a:ext cx="11744325" cy="525653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a:t>Namun kini konsep tersebut dikembangkan lagi menjadi Oiginating &gt; Input &gt; Proses &gt; Output &gt; Distribution.</a:t>
            </a:r>
            <a:endParaRPr lang="en-US" sz="2800"/>
          </a:p>
          <a:p>
            <a:endParaRPr lang="en-US" sz="2800"/>
          </a:p>
          <a:p>
            <a:r>
              <a:rPr lang="en-US" sz="2800"/>
              <a:t>Originating yaitu pengumpulan data yang biasanya berupa pencatatan data sebelum proses input.</a:t>
            </a:r>
            <a:endParaRPr lang="en-US" sz="2800"/>
          </a:p>
          <a:p>
            <a:r>
              <a:rPr lang="en-US" sz="2800"/>
              <a:t>Sedangkan distribution adalah proses menyebarkan informasi kepada pihak-pihak tertentu.</a:t>
            </a:r>
            <a:endParaRPr lang="en-US" sz="2800"/>
          </a:p>
          <a:p>
            <a:r>
              <a:rPr lang="en-US" sz="2800"/>
              <a:t>Ada satu lagi komponen penting yaitu Storage.</a:t>
            </a:r>
            <a:endParaRPr lang="en-US" sz="2800"/>
          </a:p>
          <a:p>
            <a:r>
              <a:rPr lang="en-US" sz="2800"/>
              <a:t>Storage adalah tahapan yang merekam hasil pengolahan data. Dan nantinya digunakan untuk proses input selanjutnya.</a:t>
            </a:r>
            <a:endParaRPr 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Konsep Dasar Pemrograman</a:t>
            </a:r>
            <a:endParaRPr lang="en-US"/>
          </a:p>
        </p:txBody>
      </p:sp>
      <p:pic>
        <p:nvPicPr>
          <p:cNvPr id="7" name="Content Placeholder 6" descr="framework_master"/>
          <p:cNvPicPr>
            <a:picLocks noChangeAspect="1"/>
          </p:cNvPicPr>
          <p:nvPr>
            <p:ph sz="half" idx="1"/>
          </p:nvPr>
        </p:nvPicPr>
        <p:blipFill>
          <a:blip r:embed="rId1"/>
          <a:stretch>
            <a:fillRect/>
          </a:stretch>
        </p:blipFill>
        <p:spPr>
          <a:xfrm>
            <a:off x="8042275" y="190500"/>
            <a:ext cx="3648075" cy="838200"/>
          </a:xfrm>
          <a:prstGeom prst="rect">
            <a:avLst/>
          </a:prstGeom>
        </p:spPr>
      </p:pic>
      <p:pic>
        <p:nvPicPr>
          <p:cNvPr id="4" name="Content Placeholder 3" descr="pemrograman_dasar_6"/>
          <p:cNvPicPr>
            <a:picLocks noChangeAspect="1"/>
          </p:cNvPicPr>
          <p:nvPr>
            <p:ph sz="half" idx="2"/>
          </p:nvPr>
        </p:nvPicPr>
        <p:blipFill>
          <a:blip r:embed="rId2"/>
          <a:stretch>
            <a:fillRect/>
          </a:stretch>
        </p:blipFill>
        <p:spPr>
          <a:xfrm>
            <a:off x="2158365" y="1779905"/>
            <a:ext cx="7145020" cy="36677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Bahasa Pemrograman</a:t>
            </a:r>
            <a:endParaRPr lang="en-US"/>
          </a:p>
        </p:txBody>
      </p:sp>
      <p:sp>
        <p:nvSpPr>
          <p:cNvPr id="3" name="Text Placeholder 2"/>
          <p:cNvSpPr>
            <a:spLocks noGrp="1"/>
          </p:cNvSpPr>
          <p:nvPr>
            <p:ph type="body" idx="1"/>
          </p:nvPr>
        </p:nvSpPr>
        <p:spPr/>
        <p:txBody>
          <a:bodyPr/>
          <a:p>
            <a:endParaRPr lang="en-US"/>
          </a:p>
        </p:txBody>
      </p:sp>
      <p:pic>
        <p:nvPicPr>
          <p:cNvPr id="5" name="Picture 4" descr="framework_master"/>
          <p:cNvPicPr>
            <a:picLocks noChangeAspect="1"/>
          </p:cNvPicPr>
          <p:nvPr/>
        </p:nvPicPr>
        <p:blipFill>
          <a:blip r:embed="rId1"/>
          <a:stretch>
            <a:fillRect/>
          </a:stretch>
        </p:blipFill>
        <p:spPr>
          <a:xfrm>
            <a:off x="8149590" y="617220"/>
            <a:ext cx="3648075" cy="838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20395" y="318135"/>
            <a:ext cx="6484620" cy="582930"/>
          </a:xfrm>
        </p:spPr>
        <p:txBody>
          <a:bodyPr/>
          <a:p>
            <a:r>
              <a:rPr lang="en-US"/>
              <a:t>Bahasa Pemrograman</a:t>
            </a:r>
            <a:endParaRPr lang="en-US"/>
          </a:p>
        </p:txBody>
      </p:sp>
      <p:pic>
        <p:nvPicPr>
          <p:cNvPr id="7" name="Content Placeholder 6" descr="framework_master"/>
          <p:cNvPicPr>
            <a:picLocks noChangeAspect="1"/>
          </p:cNvPicPr>
          <p:nvPr>
            <p:ph idx="1"/>
          </p:nvPr>
        </p:nvPicPr>
        <p:blipFill>
          <a:blip r:embed="rId1"/>
          <a:stretch>
            <a:fillRect/>
          </a:stretch>
        </p:blipFill>
        <p:spPr>
          <a:xfrm>
            <a:off x="8230870" y="62865"/>
            <a:ext cx="3648075" cy="838200"/>
          </a:xfrm>
          <a:prstGeom prst="rect">
            <a:avLst/>
          </a:prstGeom>
        </p:spPr>
      </p:pic>
      <p:sp>
        <p:nvSpPr>
          <p:cNvPr id="9" name="Content Placeholder 1"/>
          <p:cNvSpPr/>
          <p:nvPr/>
        </p:nvSpPr>
        <p:spPr>
          <a:xfrm>
            <a:off x="224155" y="1258570"/>
            <a:ext cx="11744325" cy="525653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a:t>Bahasa pemrograman digunakan untuk membuat sebuah program komputer yang terdiri dari kumpulan kode-kode (sintaks) yang digunakan untuk mengerjakan proses tertentu pada komputer.</a:t>
            </a:r>
            <a:endParaRPr lang="en-US" sz="2800"/>
          </a:p>
          <a:p>
            <a:pPr marL="0" indent="0">
              <a:buNone/>
            </a:pPr>
            <a:endParaRPr lang="en-US" sz="2800"/>
          </a:p>
          <a:p>
            <a:pPr marL="0" indent="0">
              <a:buNone/>
            </a:pPr>
            <a:r>
              <a:rPr lang="en-US" sz="2800"/>
              <a:t>Bahasa pemrograman memiliki tugas untuk menghubungkan pengguna dengan mesin komputer karena dia bisa menerjemahkan perintah yang dimengerti oleh komputer. Kita klik save maka data akan tersimpan. Kita klik play maka music akan diputar. itulah bagian dari mengerjakan perintah pada bahasa pemrograman.</a:t>
            </a:r>
            <a:endParaRPr lang="en-US" sz="2800"/>
          </a:p>
          <a:p>
            <a:endParaRPr lang="en-US"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Bahasa Pemrograman</a:t>
            </a:r>
            <a:endParaRPr lang="en-US"/>
          </a:p>
        </p:txBody>
      </p:sp>
      <p:pic>
        <p:nvPicPr>
          <p:cNvPr id="7" name="Content Placeholder 6" descr="framework_master"/>
          <p:cNvPicPr>
            <a:picLocks noChangeAspect="1"/>
          </p:cNvPicPr>
          <p:nvPr>
            <p:ph sz="half" idx="1"/>
          </p:nvPr>
        </p:nvPicPr>
        <p:blipFill>
          <a:blip r:embed="rId1"/>
          <a:stretch>
            <a:fillRect/>
          </a:stretch>
        </p:blipFill>
        <p:spPr>
          <a:xfrm>
            <a:off x="7934325" y="62865"/>
            <a:ext cx="3648075" cy="838200"/>
          </a:xfrm>
          <a:prstGeom prst="rect">
            <a:avLst/>
          </a:prstGeom>
        </p:spPr>
      </p:pic>
      <p:pic>
        <p:nvPicPr>
          <p:cNvPr id="3" name="Content Placeholder 2" descr="pemrograman_dasar_1"/>
          <p:cNvPicPr>
            <a:picLocks noChangeAspect="1"/>
          </p:cNvPicPr>
          <p:nvPr>
            <p:ph sz="half" idx="2"/>
          </p:nvPr>
        </p:nvPicPr>
        <p:blipFill>
          <a:blip r:embed="rId2"/>
          <a:stretch>
            <a:fillRect/>
          </a:stretch>
        </p:blipFill>
        <p:spPr>
          <a:xfrm>
            <a:off x="1569085" y="1144905"/>
            <a:ext cx="8791575" cy="48050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20395" y="318135"/>
            <a:ext cx="7376795" cy="582930"/>
          </a:xfrm>
        </p:spPr>
        <p:txBody>
          <a:bodyPr/>
          <a:p>
            <a:r>
              <a:rPr lang="en-US"/>
              <a:t>Kategori Bahasa Pemrograman</a:t>
            </a:r>
            <a:endParaRPr lang="en-US"/>
          </a:p>
        </p:txBody>
      </p:sp>
      <p:pic>
        <p:nvPicPr>
          <p:cNvPr id="7" name="Content Placeholder 6" descr="framework_master"/>
          <p:cNvPicPr>
            <a:picLocks noChangeAspect="1"/>
          </p:cNvPicPr>
          <p:nvPr>
            <p:ph idx="1"/>
          </p:nvPr>
        </p:nvPicPr>
        <p:blipFill>
          <a:blip r:embed="rId1"/>
          <a:stretch>
            <a:fillRect/>
          </a:stretch>
        </p:blipFill>
        <p:spPr>
          <a:xfrm>
            <a:off x="8230870" y="62865"/>
            <a:ext cx="3648075" cy="838200"/>
          </a:xfrm>
          <a:prstGeom prst="rect">
            <a:avLst/>
          </a:prstGeom>
        </p:spPr>
      </p:pic>
      <p:sp>
        <p:nvSpPr>
          <p:cNvPr id="3" name="Text Box 2"/>
          <p:cNvSpPr txBox="1"/>
          <p:nvPr/>
        </p:nvSpPr>
        <p:spPr>
          <a:xfrm>
            <a:off x="620395" y="1722755"/>
            <a:ext cx="11012805" cy="4154170"/>
          </a:xfrm>
          <a:prstGeom prst="rect">
            <a:avLst/>
          </a:prstGeom>
          <a:noFill/>
        </p:spPr>
        <p:txBody>
          <a:bodyPr wrap="square" rtlCol="0" anchor="t">
            <a:spAutoFit/>
          </a:bodyPr>
          <a:p>
            <a:r>
              <a:rPr lang="en-US" sz="2400"/>
              <a:t>Berdasarkan tingkatannya bahasa pemrograman komputer dibedakan menjadi 2 yaitu Bahasa tingkat rendah dan bahasa tingkat tinggi.</a:t>
            </a:r>
            <a:endParaRPr lang="en-US" sz="2400"/>
          </a:p>
          <a:p>
            <a:endParaRPr lang="en-US" sz="2400"/>
          </a:p>
          <a:p>
            <a:r>
              <a:rPr lang="en-US" sz="2400" b="1" i="1"/>
              <a:t>Bahasa Tingkat Rendah </a:t>
            </a:r>
            <a:r>
              <a:rPr lang="en-US" sz="2400"/>
              <a:t>: yaitu bahasa pemrograman yang hanya dimengerti oleh mesin. Bahasa ini dikerjakan langsung oleh mesin. Contohnya yaitu bahasa standar rakitan atau biasa kita kenal dengan assembler.</a:t>
            </a:r>
            <a:endParaRPr lang="en-US" sz="2400"/>
          </a:p>
          <a:p>
            <a:endParaRPr lang="en-US" sz="2400"/>
          </a:p>
          <a:p>
            <a:r>
              <a:rPr lang="en-US" sz="2400" b="1" i="1"/>
              <a:t>Bahasa tingkat tinggi</a:t>
            </a:r>
            <a:r>
              <a:rPr lang="en-US" sz="2400"/>
              <a:t> : Bahasa ini sudah mendekati bahasa manusia. Artinya pengguna sudah dapat memahami bahasa ini. Mesin membutuhkan compiler untuk mengerjakan perintah. PHP, java, C++, Pascal dan masih banyak lainnya merupakan contoh dari bahasa tingkat tinggi.</a:t>
            </a:r>
            <a:endParaRPr 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Perancangan Program</a:t>
            </a:r>
            <a:endParaRPr lang="en-US"/>
          </a:p>
        </p:txBody>
      </p:sp>
      <p:sp>
        <p:nvSpPr>
          <p:cNvPr id="3" name="Text Placeholder 2"/>
          <p:cNvSpPr>
            <a:spLocks noGrp="1"/>
          </p:cNvSpPr>
          <p:nvPr>
            <p:ph type="body" idx="1"/>
          </p:nvPr>
        </p:nvSpPr>
        <p:spPr/>
        <p:txBody>
          <a:bodyPr/>
          <a:p>
            <a:endParaRPr lang="en-US"/>
          </a:p>
        </p:txBody>
      </p:sp>
      <p:pic>
        <p:nvPicPr>
          <p:cNvPr id="5" name="Picture 4" descr="framework_master"/>
          <p:cNvPicPr>
            <a:picLocks noChangeAspect="1"/>
          </p:cNvPicPr>
          <p:nvPr/>
        </p:nvPicPr>
        <p:blipFill>
          <a:blip r:embed="rId1"/>
          <a:stretch>
            <a:fillRect/>
          </a:stretch>
        </p:blipFill>
        <p:spPr>
          <a:xfrm>
            <a:off x="8149590" y="617220"/>
            <a:ext cx="3648075" cy="838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4800" y="318135"/>
            <a:ext cx="6800215" cy="582930"/>
          </a:xfrm>
        </p:spPr>
        <p:txBody>
          <a:bodyPr/>
          <a:p>
            <a:r>
              <a:rPr lang="en-US"/>
              <a:t>Perancangan program</a:t>
            </a:r>
            <a:endParaRPr lang="en-US"/>
          </a:p>
        </p:txBody>
      </p:sp>
      <p:pic>
        <p:nvPicPr>
          <p:cNvPr id="7" name="Content Placeholder 6" descr="framework_master"/>
          <p:cNvPicPr>
            <a:picLocks noChangeAspect="1"/>
          </p:cNvPicPr>
          <p:nvPr>
            <p:ph idx="1"/>
          </p:nvPr>
        </p:nvPicPr>
        <p:blipFill>
          <a:blip r:embed="rId1"/>
          <a:stretch>
            <a:fillRect/>
          </a:stretch>
        </p:blipFill>
        <p:spPr>
          <a:xfrm>
            <a:off x="8230870" y="62865"/>
            <a:ext cx="3648075" cy="838200"/>
          </a:xfrm>
          <a:prstGeom prst="rect">
            <a:avLst/>
          </a:prstGeom>
        </p:spPr>
      </p:pic>
      <p:sp>
        <p:nvSpPr>
          <p:cNvPr id="9" name="Content Placeholder 1"/>
          <p:cNvSpPr/>
          <p:nvPr/>
        </p:nvSpPr>
        <p:spPr>
          <a:xfrm>
            <a:off x="224155" y="901065"/>
            <a:ext cx="11744325" cy="525653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t>Untuk bisa menghasilkan program yang baik memerlukan analisis yang baik pula, baik itu analisis sistem, stuktur data maupun analisis requirement, selin itu juga dipelukan persiapan-persiapan yang matang sebelum kita membuat suatu program. Hal ini berlaku bagi siapapun, bahkan seorang programmer professional sekalipun.</a:t>
            </a:r>
            <a:endParaRPr lang="en-US" sz="1800"/>
          </a:p>
          <a:p>
            <a:pPr marL="0" indent="0">
              <a:buNone/>
            </a:pPr>
            <a:r>
              <a:rPr lang="en-US" sz="1800"/>
              <a:t>Program memang sudah menjadi kebutuhan pokok bagi masyarakat IT. karena segala sesuatu yang dilakukan di dalam IT pastilah memerlukan program.</a:t>
            </a:r>
            <a:endParaRPr lang="en-US" sz="1800"/>
          </a:p>
          <a:p>
            <a:pPr marL="0" indent="0">
              <a:buNone/>
            </a:pPr>
            <a:r>
              <a:rPr lang="en-US" sz="1800"/>
              <a:t>Program yang paling sederhana sekalipun setidaknya memiliki 3 bagian:</a:t>
            </a:r>
            <a:endParaRPr lang="en-US" sz="1800"/>
          </a:p>
          <a:p>
            <a:pPr marL="0" indent="0">
              <a:buNone/>
            </a:pPr>
            <a:endParaRPr lang="en-US" sz="1800"/>
          </a:p>
          <a:p>
            <a:pPr marL="0" indent="0">
              <a:buNone/>
            </a:pPr>
            <a:r>
              <a:rPr lang="en-US" sz="1800"/>
              <a:t>Input – Masukan data.</a:t>
            </a:r>
            <a:endParaRPr lang="en-US" sz="1800"/>
          </a:p>
          <a:p>
            <a:pPr marL="0" indent="0">
              <a:buNone/>
            </a:pPr>
            <a:r>
              <a:rPr lang="en-US" sz="1800"/>
              <a:t>Proses – pemrosesan input.</a:t>
            </a:r>
            <a:endParaRPr lang="en-US" sz="1800"/>
          </a:p>
          <a:p>
            <a:pPr marL="0" indent="0">
              <a:buNone/>
            </a:pPr>
            <a:r>
              <a:rPr lang="en-US" sz="1800"/>
              <a:t>Output – keluaran program, kebutuhan yang kita harapkan.</a:t>
            </a:r>
            <a:endParaRPr lang="en-US" sz="1800"/>
          </a:p>
          <a:p>
            <a:pPr marL="0" indent="0">
              <a:buNone/>
            </a:pPr>
            <a:r>
              <a:rPr lang="en-US" sz="1800"/>
              <a:t>Dalam membuat sebuah program setidaknya ada beberapa hal yang perlu kita lakukan terlebih dahulu :</a:t>
            </a:r>
            <a:endParaRPr lang="en-US" sz="1800"/>
          </a:p>
          <a:p>
            <a:pPr marL="0" indent="0">
              <a:buNone/>
            </a:pPr>
            <a:endParaRPr lang="en-US" sz="1800"/>
          </a:p>
          <a:p>
            <a:pPr marL="0" indent="0">
              <a:buNone/>
            </a:pPr>
            <a:endParaRPr lang="en-US"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5595" y="318135"/>
            <a:ext cx="6789420" cy="582930"/>
          </a:xfrm>
        </p:spPr>
        <p:txBody>
          <a:bodyPr/>
          <a:p>
            <a:r>
              <a:rPr lang="en-US"/>
              <a:t>Perancangan program</a:t>
            </a:r>
            <a:endParaRPr lang="en-US"/>
          </a:p>
        </p:txBody>
      </p:sp>
      <p:pic>
        <p:nvPicPr>
          <p:cNvPr id="7" name="Content Placeholder 6" descr="framework_master"/>
          <p:cNvPicPr>
            <a:picLocks noChangeAspect="1"/>
          </p:cNvPicPr>
          <p:nvPr>
            <p:ph idx="1"/>
          </p:nvPr>
        </p:nvPicPr>
        <p:blipFill>
          <a:blip r:embed="rId1"/>
          <a:stretch>
            <a:fillRect/>
          </a:stretch>
        </p:blipFill>
        <p:spPr>
          <a:xfrm>
            <a:off x="8230870" y="62865"/>
            <a:ext cx="3648075" cy="838200"/>
          </a:xfrm>
          <a:prstGeom prst="rect">
            <a:avLst/>
          </a:prstGeom>
        </p:spPr>
      </p:pic>
      <p:sp>
        <p:nvSpPr>
          <p:cNvPr id="9" name="Content Placeholder 1"/>
          <p:cNvSpPr/>
          <p:nvPr/>
        </p:nvSpPr>
        <p:spPr>
          <a:xfrm>
            <a:off x="224155" y="1042670"/>
            <a:ext cx="11744325" cy="525653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a:sym typeface="+mn-ea"/>
              </a:rPr>
              <a:t>1.Mendefinisikan Masalah/Defining the problem</a:t>
            </a:r>
            <a:endParaRPr lang="en-US" sz="2400" b="1"/>
          </a:p>
          <a:p>
            <a:pPr marL="0" indent="0">
              <a:buNone/>
            </a:pPr>
            <a:r>
              <a:rPr lang="en-US" sz="2400">
                <a:sym typeface="+mn-ea"/>
              </a:rPr>
              <a:t>Masalah/Probem disini adalah kompenan apa saja yang diperlukan agar program ini jalan dikenal dengan masukan/inputnya apa saja, mendefinisikan apa yang nanti akan dilakukan oleh program dan bagaimana keluaran dari program yang kita harapkan nantinya. Pada tahap ini juga dikenal requirement analisis atau analisa kebutuhan</a:t>
            </a:r>
            <a:endParaRPr lang="en-US" sz="2400"/>
          </a:p>
          <a:p>
            <a:pPr marL="0" indent="0">
              <a:buNone/>
            </a:pPr>
            <a:endParaRPr lang="en-US" sz="2400" b="1"/>
          </a:p>
          <a:p>
            <a:pPr marL="0" indent="0">
              <a:buNone/>
            </a:pPr>
            <a:r>
              <a:rPr lang="en-US" sz="2400" b="1"/>
              <a:t>2. Perencanaan/Planning/Desain sistem</a:t>
            </a:r>
            <a:endParaRPr lang="en-US" sz="2400" b="1"/>
          </a:p>
          <a:p>
            <a:pPr marL="0" indent="0">
              <a:buNone/>
            </a:pPr>
            <a:r>
              <a:rPr lang="en-US" sz="2400"/>
              <a:t>Pada tahap ini adalah medefinisikan langkah-langkah apa saja yang dilakukan oleh program dalam menyelesaikan permasalahan yang ada. Bentuk dari perencanaan itu bisa berupa flowchart ataupun algoritma dari program, sehingga kita akan tahu proses apa saja yang ada dalam program tersebut. semakin detail flowchart atau algoritma yang dibuat semakin mudah juga pada tahap implementasi/coding nantinya.</a:t>
            </a:r>
            <a:endParaRPr lang="en-US" sz="2400"/>
          </a:p>
          <a:p>
            <a:pPr marL="0" indent="0">
              <a:buNone/>
            </a:pPr>
            <a:endParaRPr 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5595" y="318135"/>
            <a:ext cx="6789420" cy="582930"/>
          </a:xfrm>
        </p:spPr>
        <p:txBody>
          <a:bodyPr/>
          <a:p>
            <a:r>
              <a:rPr lang="en-US"/>
              <a:t>Perancangan program</a:t>
            </a:r>
            <a:endParaRPr lang="en-US"/>
          </a:p>
        </p:txBody>
      </p:sp>
      <p:pic>
        <p:nvPicPr>
          <p:cNvPr id="7" name="Content Placeholder 6" descr="framework_master"/>
          <p:cNvPicPr>
            <a:picLocks noChangeAspect="1"/>
          </p:cNvPicPr>
          <p:nvPr>
            <p:ph idx="1"/>
          </p:nvPr>
        </p:nvPicPr>
        <p:blipFill>
          <a:blip r:embed="rId1"/>
          <a:stretch>
            <a:fillRect/>
          </a:stretch>
        </p:blipFill>
        <p:spPr>
          <a:xfrm>
            <a:off x="8230870" y="62865"/>
            <a:ext cx="3648075" cy="838200"/>
          </a:xfrm>
          <a:prstGeom prst="rect">
            <a:avLst/>
          </a:prstGeom>
        </p:spPr>
      </p:pic>
      <p:sp>
        <p:nvSpPr>
          <p:cNvPr id="3" name="Text Box 2"/>
          <p:cNvSpPr txBox="1"/>
          <p:nvPr/>
        </p:nvSpPr>
        <p:spPr>
          <a:xfrm>
            <a:off x="315595" y="1061720"/>
            <a:ext cx="11758295" cy="4523105"/>
          </a:xfrm>
          <a:prstGeom prst="rect">
            <a:avLst/>
          </a:prstGeom>
          <a:noFill/>
        </p:spPr>
        <p:txBody>
          <a:bodyPr wrap="square" rtlCol="0" anchor="t">
            <a:spAutoFit/>
          </a:bodyPr>
          <a:p>
            <a:r>
              <a:rPr lang="en-US" sz="2400" b="1"/>
              <a:t>3. Implementasi/Koding/Programming</a:t>
            </a:r>
            <a:endParaRPr lang="en-US" sz="2400"/>
          </a:p>
          <a:p>
            <a:r>
              <a:rPr lang="en-US" sz="2400"/>
              <a:t>Kini saatnya anda menulis program, tahap ini juga mencakup tahap perbaikan error dan testing. Menulis program dengan terstruktur dan sesuai dengan flowchart yang telah kita buat.</a:t>
            </a:r>
            <a:endParaRPr lang="en-US" sz="2400"/>
          </a:p>
          <a:p>
            <a:endParaRPr lang="en-US" sz="2400"/>
          </a:p>
          <a:p>
            <a:r>
              <a:rPr lang="en-US" sz="2400" b="1"/>
              <a:t>4. Dokumentasi/Documentation</a:t>
            </a:r>
            <a:endParaRPr lang="en-US" sz="2400" b="1"/>
          </a:p>
          <a:p>
            <a:r>
              <a:rPr lang="en-US" sz="2400"/>
              <a:t>Setelah tahap coding selesai, sangat disarankan bagi anda untuk membuat semacam dokumentasi. Tambahkan komentar-komentar pada program anda dan “bukukan” program yang akan anda buat. Hal ini akan bermanfaat jika anda sudah membuat program yang begitu banyak, dan suatu ketika nanti (mungkin bertahun-tahun kemudian) anda ingin mengambil sebagian dari code program anda yang lama untuk disisipkan pada program anda yang baru. </a:t>
            </a:r>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17550" y="969010"/>
            <a:ext cx="11123295" cy="4942205"/>
          </a:xfrm>
          <a:solidFill>
            <a:schemeClr val="tx1"/>
          </a:solidFill>
        </p:spPr>
        <p:txBody>
          <a:bodyPr>
            <a:normAutofit fontScale="70000"/>
          </a:bodyPr>
          <a:p>
            <a:pPr marL="0" indent="0">
              <a:buNone/>
            </a:pPr>
            <a:endParaRPr lang="en-US" sz="2800">
              <a:solidFill>
                <a:srgbClr val="00B050"/>
              </a:solidFill>
            </a:endParaRPr>
          </a:p>
          <a:p>
            <a:pPr marL="0" indent="0">
              <a:buNone/>
            </a:pPr>
            <a:r>
              <a:rPr lang="en-US" sz="2800">
                <a:solidFill>
                  <a:srgbClr val="00B050"/>
                </a:solidFill>
              </a:rPr>
              <a:t>Class Bismillah_hirramanirrohim(</a:t>
            </a:r>
            <a:r>
              <a:rPr lang="en-US" sz="2800">
                <a:solidFill>
                  <a:srgbClr val="00B050"/>
                </a:solidFill>
                <a:sym typeface="+mn-ea"/>
              </a:rPr>
              <a:t>Insya_Allah=1</a:t>
            </a:r>
            <a:r>
              <a:rPr lang="en-US" sz="2800">
                <a:solidFill>
                  <a:srgbClr val="00B050"/>
                </a:solidFill>
              </a:rPr>
              <a:t>){</a:t>
            </a:r>
            <a:endParaRPr lang="en-US" sz="2800">
              <a:solidFill>
                <a:srgbClr val="00B050"/>
              </a:solidFill>
            </a:endParaRPr>
          </a:p>
          <a:p>
            <a:pPr marL="457200" lvl="1" indent="0">
              <a:buNone/>
            </a:pPr>
            <a:r>
              <a:rPr lang="en-US" sz="2800">
                <a:solidFill>
                  <a:srgbClr val="00B050"/>
                </a:solidFill>
              </a:rPr>
              <a:t>for ($i=0; $i &lt;2 ; $i++) {</a:t>
            </a:r>
            <a:endParaRPr lang="en-US" sz="2800">
              <a:solidFill>
                <a:srgbClr val="00B050"/>
              </a:solidFill>
            </a:endParaRPr>
          </a:p>
          <a:p>
            <a:pPr marL="914400" lvl="2" indent="0">
              <a:buNone/>
            </a:pPr>
            <a:r>
              <a:rPr lang="en-US" sz="2800">
                <a:solidFill>
                  <a:srgbClr val="00B050"/>
                </a:solidFill>
              </a:rPr>
              <a:t>saya_pikir();</a:t>
            </a:r>
            <a:endParaRPr lang="en-US" sz="2800">
              <a:solidFill>
                <a:srgbClr val="00B050"/>
              </a:solidFill>
            </a:endParaRPr>
          </a:p>
          <a:p>
            <a:pPr marL="914400" lvl="2" indent="0">
              <a:buNone/>
            </a:pPr>
            <a:r>
              <a:rPr lang="en-US" sz="2800">
                <a:solidFill>
                  <a:srgbClr val="00B050"/>
                </a:solidFill>
              </a:rPr>
              <a:t>saya_rasa();</a:t>
            </a:r>
            <a:endParaRPr lang="en-US" sz="2800">
              <a:solidFill>
                <a:srgbClr val="00B050"/>
              </a:solidFill>
            </a:endParaRPr>
          </a:p>
          <a:p>
            <a:pPr marL="914400" lvl="2" indent="0">
              <a:buNone/>
            </a:pPr>
            <a:r>
              <a:rPr lang="en-US" sz="2800">
                <a:solidFill>
                  <a:srgbClr val="00B050"/>
                </a:solidFill>
              </a:rPr>
              <a:t>saya_yakin();</a:t>
            </a:r>
            <a:endParaRPr lang="en-US" sz="2800">
              <a:solidFill>
                <a:srgbClr val="00B050"/>
              </a:solidFill>
            </a:endParaRPr>
          </a:p>
          <a:p>
            <a:pPr marL="914400" lvl="2" indent="0">
              <a:buNone/>
            </a:pPr>
            <a:r>
              <a:rPr lang="en-US" sz="2800">
                <a:solidFill>
                  <a:srgbClr val="00B050"/>
                </a:solidFill>
                <a:sym typeface="+mn-ea"/>
              </a:rPr>
              <a:t>saya_programmer();</a:t>
            </a:r>
            <a:endParaRPr lang="en-US" sz="2800">
              <a:solidFill>
                <a:srgbClr val="00B050"/>
              </a:solidFill>
            </a:endParaRPr>
          </a:p>
          <a:p>
            <a:pPr marL="457200" lvl="1" indent="0">
              <a:buNone/>
            </a:pPr>
            <a:r>
              <a:rPr lang="en-US" sz="2800">
                <a:solidFill>
                  <a:srgbClr val="00B050"/>
                </a:solidFill>
              </a:rPr>
              <a:t>}</a:t>
            </a:r>
            <a:endParaRPr lang="en-US" sz="2800">
              <a:solidFill>
                <a:srgbClr val="00B050"/>
              </a:solidFill>
            </a:endParaRPr>
          </a:p>
          <a:p>
            <a:pPr marL="457200" lvl="1" indent="0">
              <a:buNone/>
            </a:pPr>
            <a:r>
              <a:rPr lang="en-US" sz="2800">
                <a:solidFill>
                  <a:srgbClr val="00B050"/>
                </a:solidFill>
              </a:rPr>
              <a:t>for ($i=0; $i &lt;2 ; $i++) {</a:t>
            </a:r>
            <a:endParaRPr lang="en-US" sz="2800">
              <a:solidFill>
                <a:srgbClr val="00B050"/>
              </a:solidFill>
            </a:endParaRPr>
          </a:p>
          <a:p>
            <a:pPr marL="457200" lvl="1" indent="0">
              <a:buNone/>
            </a:pPr>
            <a:r>
              <a:rPr lang="en-US" sz="2800">
                <a:solidFill>
                  <a:srgbClr val="00B050"/>
                </a:solidFill>
              </a:rPr>
              <a:t>	aamiin();</a:t>
            </a:r>
            <a:endParaRPr lang="en-US" sz="2800">
              <a:solidFill>
                <a:srgbClr val="00B050"/>
              </a:solidFill>
            </a:endParaRPr>
          </a:p>
          <a:p>
            <a:pPr marL="457200" lvl="1" indent="0">
              <a:buNone/>
            </a:pPr>
            <a:r>
              <a:rPr lang="en-US" sz="2800">
                <a:solidFill>
                  <a:srgbClr val="00B050"/>
                </a:solidFill>
              </a:rPr>
              <a:t>}</a:t>
            </a:r>
            <a:endParaRPr lang="en-US" sz="2800">
              <a:solidFill>
                <a:srgbClr val="00B050"/>
              </a:solidFill>
            </a:endParaRPr>
          </a:p>
          <a:p>
            <a:pPr marL="457200" lvl="1" indent="0">
              <a:buNone/>
            </a:pPr>
            <a:r>
              <a:rPr lang="en-US" sz="2800">
                <a:solidFill>
                  <a:srgbClr val="00B050"/>
                </a:solidFill>
              </a:rPr>
              <a:t>ya_rabbal_allaaminn();</a:t>
            </a:r>
            <a:endParaRPr lang="en-US" sz="2800">
              <a:solidFill>
                <a:srgbClr val="00B050"/>
              </a:solidFill>
            </a:endParaRPr>
          </a:p>
          <a:p>
            <a:pPr marL="0" indent="0">
              <a:buNone/>
            </a:pPr>
            <a:r>
              <a:rPr lang="en-US" sz="2800">
                <a:solidFill>
                  <a:srgbClr val="00B050"/>
                </a:solidFill>
              </a:rPr>
              <a:t>}</a:t>
            </a:r>
            <a:endParaRPr lang="en-US" sz="2800">
              <a:solidFill>
                <a:srgbClr val="00B050"/>
              </a:solidFill>
            </a:endParaRPr>
          </a:p>
          <a:p>
            <a:pPr marL="0" indent="0">
              <a:buNone/>
            </a:pPr>
            <a:endParaRPr lang="en-US" sz="2800">
              <a:solidFill>
                <a:srgbClr val="00B050"/>
              </a:solidFill>
            </a:endParaRPr>
          </a:p>
        </p:txBody>
      </p:sp>
      <p:pic>
        <p:nvPicPr>
          <p:cNvPr id="5" name="Picture 4" descr="framework_master"/>
          <p:cNvPicPr>
            <a:picLocks noChangeAspect="1"/>
          </p:cNvPicPr>
          <p:nvPr/>
        </p:nvPicPr>
        <p:blipFill>
          <a:blip r:embed="rId1"/>
          <a:stretch>
            <a:fillRect/>
          </a:stretch>
        </p:blipFill>
        <p:spPr>
          <a:xfrm>
            <a:off x="8257540" y="2540"/>
            <a:ext cx="3648075" cy="8382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5595" y="318135"/>
            <a:ext cx="6789420" cy="582930"/>
          </a:xfrm>
        </p:spPr>
        <p:txBody>
          <a:bodyPr/>
          <a:p>
            <a:r>
              <a:rPr lang="en-US"/>
              <a:t>Perancangan program</a:t>
            </a:r>
            <a:endParaRPr lang="en-US"/>
          </a:p>
        </p:txBody>
      </p:sp>
      <p:pic>
        <p:nvPicPr>
          <p:cNvPr id="7" name="Content Placeholder 6" descr="framework_master"/>
          <p:cNvPicPr>
            <a:picLocks noChangeAspect="1"/>
          </p:cNvPicPr>
          <p:nvPr>
            <p:ph idx="1"/>
          </p:nvPr>
        </p:nvPicPr>
        <p:blipFill>
          <a:blip r:embed="rId1"/>
          <a:stretch>
            <a:fillRect/>
          </a:stretch>
        </p:blipFill>
        <p:spPr>
          <a:xfrm>
            <a:off x="8230870" y="62865"/>
            <a:ext cx="3648075" cy="838200"/>
          </a:xfrm>
          <a:prstGeom prst="rect">
            <a:avLst/>
          </a:prstGeom>
        </p:spPr>
      </p:pic>
      <p:sp>
        <p:nvSpPr>
          <p:cNvPr id="3" name="Text Box 2"/>
          <p:cNvSpPr txBox="1"/>
          <p:nvPr/>
        </p:nvSpPr>
        <p:spPr>
          <a:xfrm>
            <a:off x="315595" y="1061720"/>
            <a:ext cx="11758295" cy="5262245"/>
          </a:xfrm>
          <a:prstGeom prst="rect">
            <a:avLst/>
          </a:prstGeom>
          <a:noFill/>
        </p:spPr>
        <p:txBody>
          <a:bodyPr wrap="square" rtlCol="0" anchor="t">
            <a:spAutoFit/>
          </a:bodyPr>
          <a:p>
            <a:pPr lvl="0" algn="l">
              <a:buClrTx/>
              <a:buSzTx/>
              <a:buFontTx/>
            </a:pPr>
            <a:r>
              <a:rPr lang="en-US" sz="2400" b="1">
                <a:sym typeface="+mn-ea"/>
              </a:rPr>
              <a:t>5. </a:t>
            </a:r>
            <a:r>
              <a:rPr lang="en-US" sz="2400" b="1">
                <a:sym typeface="+mn-ea"/>
              </a:rPr>
              <a:t>Testing</a:t>
            </a:r>
            <a:endParaRPr lang="en-US" sz="2400" b="1">
              <a:sym typeface="+mn-ea"/>
            </a:endParaRPr>
          </a:p>
          <a:p>
            <a:pPr lvl="0" algn="l">
              <a:buClrTx/>
              <a:buSzTx/>
              <a:buFontTx/>
            </a:pPr>
            <a:endParaRPr lang="en-US" sz="2400" b="1">
              <a:sym typeface="+mn-ea"/>
            </a:endParaRPr>
          </a:p>
          <a:p>
            <a:pPr lvl="0" algn="l">
              <a:buClrTx/>
              <a:buSzTx/>
              <a:buFontTx/>
            </a:pPr>
            <a:r>
              <a:rPr lang="en-US" sz="2400" b="1">
                <a:sym typeface="+mn-ea"/>
              </a:rPr>
              <a:t>1.</a:t>
            </a:r>
            <a:r>
              <a:rPr lang="en-US" sz="2400" b="1">
                <a:sym typeface="+mn-ea"/>
              </a:rPr>
              <a:t>Unit Testing</a:t>
            </a:r>
            <a:endParaRPr lang="en-US" sz="2400" b="1">
              <a:sym typeface="+mn-ea"/>
            </a:endParaRPr>
          </a:p>
          <a:p>
            <a:pPr lvl="0" algn="l">
              <a:buClrTx/>
              <a:buSzTx/>
              <a:buFontTx/>
            </a:pPr>
            <a:r>
              <a:rPr lang="en-US" sz="2400">
                <a:sym typeface="+mn-ea"/>
              </a:rPr>
              <a:t>Menguji setiap unit dan modul yang terdapat dalam program tersebut</a:t>
            </a:r>
            <a:endParaRPr lang="en-US" sz="2400">
              <a:sym typeface="+mn-ea"/>
            </a:endParaRPr>
          </a:p>
          <a:p>
            <a:pPr lvl="0" algn="l">
              <a:buClrTx/>
              <a:buSzTx/>
              <a:buFontTx/>
            </a:pPr>
            <a:r>
              <a:rPr lang="en-US" sz="2400" b="1">
                <a:sym typeface="+mn-ea"/>
              </a:rPr>
              <a:t>2.</a:t>
            </a:r>
            <a:r>
              <a:rPr lang="en-US" sz="2400" b="1">
                <a:sym typeface="+mn-ea"/>
              </a:rPr>
              <a:t>Integration Testing</a:t>
            </a:r>
            <a:endParaRPr lang="en-US" sz="2400" b="1">
              <a:sym typeface="+mn-ea"/>
            </a:endParaRPr>
          </a:p>
          <a:p>
            <a:pPr lvl="0" algn="l">
              <a:buClrTx/>
              <a:buSzTx/>
              <a:buFontTx/>
            </a:pPr>
            <a:r>
              <a:rPr lang="en-US" sz="2400">
                <a:sym typeface="+mn-ea"/>
              </a:rPr>
              <a:t>Menguji integrasi yang dilakukan kepada program seperti halnya ketika program tersebut sudah diinstall di client kita yang membutuhkan integrasi dengan sisitem yang lain seperti halnya integrasi dengan database.</a:t>
            </a:r>
            <a:endParaRPr lang="en-US" sz="2400">
              <a:sym typeface="+mn-ea"/>
            </a:endParaRPr>
          </a:p>
          <a:p>
            <a:pPr lvl="0" algn="l">
              <a:buClrTx/>
              <a:buSzTx/>
              <a:buFontTx/>
            </a:pPr>
            <a:r>
              <a:rPr lang="en-US" sz="2400" b="1">
                <a:sym typeface="+mn-ea"/>
              </a:rPr>
              <a:t>3.</a:t>
            </a:r>
            <a:r>
              <a:rPr lang="en-US" sz="2400" b="1">
                <a:sym typeface="+mn-ea"/>
              </a:rPr>
              <a:t>Validation Testing</a:t>
            </a:r>
            <a:endParaRPr lang="en-US" sz="2400" b="1">
              <a:sym typeface="+mn-ea"/>
            </a:endParaRPr>
          </a:p>
          <a:p>
            <a:pPr lvl="0" algn="l">
              <a:buClrTx/>
              <a:buSzTx/>
              <a:buFontTx/>
            </a:pPr>
            <a:r>
              <a:rPr lang="en-US" sz="2400">
                <a:sym typeface="+mn-ea"/>
              </a:rPr>
              <a:t>menguji masukan yang diberikan kepada program. apapun masukannya program harus bisa menyelesaikan dengan baik.</a:t>
            </a:r>
            <a:endParaRPr lang="en-US" sz="2400">
              <a:sym typeface="+mn-ea"/>
            </a:endParaRPr>
          </a:p>
          <a:p>
            <a:pPr lvl="0" algn="l">
              <a:buClrTx/>
              <a:buSzTx/>
              <a:buFontTx/>
            </a:pPr>
            <a:r>
              <a:rPr lang="en-US" sz="2400" b="1">
                <a:sym typeface="+mn-ea"/>
              </a:rPr>
              <a:t>4.</a:t>
            </a:r>
            <a:r>
              <a:rPr lang="en-US" sz="2400" b="1">
                <a:sym typeface="+mn-ea"/>
              </a:rPr>
              <a:t>Sistem Testing</a:t>
            </a:r>
            <a:endParaRPr lang="en-US" sz="2400" b="1">
              <a:sym typeface="+mn-ea"/>
            </a:endParaRPr>
          </a:p>
          <a:p>
            <a:pPr lvl="0" algn="l">
              <a:buClrTx/>
              <a:buSzTx/>
              <a:buFontTx/>
            </a:pPr>
            <a:r>
              <a:rPr lang="en-US" sz="2400">
                <a:sym typeface="+mn-ea"/>
              </a:rPr>
              <a:t>Pada tahap ini menguji permorfa dari program, apabila program dijalankan dengan kondisi-kondisi tertentu bagaimana?</a:t>
            </a:r>
            <a:endParaRPr lang="en-US" sz="2400">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5595" y="318135"/>
            <a:ext cx="6789420" cy="582930"/>
          </a:xfrm>
        </p:spPr>
        <p:txBody>
          <a:bodyPr/>
          <a:p>
            <a:r>
              <a:rPr lang="en-US"/>
              <a:t>Perancangan program</a:t>
            </a:r>
            <a:endParaRPr lang="en-US"/>
          </a:p>
        </p:txBody>
      </p:sp>
      <p:pic>
        <p:nvPicPr>
          <p:cNvPr id="7" name="Content Placeholder 6" descr="framework_master"/>
          <p:cNvPicPr>
            <a:picLocks noChangeAspect="1"/>
          </p:cNvPicPr>
          <p:nvPr>
            <p:ph idx="1"/>
          </p:nvPr>
        </p:nvPicPr>
        <p:blipFill>
          <a:blip r:embed="rId1"/>
          <a:stretch>
            <a:fillRect/>
          </a:stretch>
        </p:blipFill>
        <p:spPr>
          <a:xfrm>
            <a:off x="8230870" y="62865"/>
            <a:ext cx="3648075" cy="838200"/>
          </a:xfrm>
          <a:prstGeom prst="rect">
            <a:avLst/>
          </a:prstGeom>
        </p:spPr>
      </p:pic>
      <p:sp>
        <p:nvSpPr>
          <p:cNvPr id="3" name="Text Box 2"/>
          <p:cNvSpPr txBox="1"/>
          <p:nvPr/>
        </p:nvSpPr>
        <p:spPr>
          <a:xfrm>
            <a:off x="315595" y="1229360"/>
            <a:ext cx="11758295" cy="4399915"/>
          </a:xfrm>
          <a:prstGeom prst="rect">
            <a:avLst/>
          </a:prstGeom>
          <a:noFill/>
        </p:spPr>
        <p:txBody>
          <a:bodyPr wrap="square" rtlCol="0" anchor="t">
            <a:spAutoFit/>
          </a:bodyPr>
          <a:p>
            <a:pPr lvl="0" algn="l">
              <a:buClrTx/>
              <a:buSzTx/>
              <a:buFontTx/>
            </a:pPr>
            <a:r>
              <a:rPr lang="en-US" sz="2800" b="1">
                <a:sym typeface="+mn-ea"/>
              </a:rPr>
              <a:t>6. Operasional dan Maintenance</a:t>
            </a:r>
            <a:endParaRPr lang="en-US" sz="2800" b="1">
              <a:sym typeface="+mn-ea"/>
            </a:endParaRPr>
          </a:p>
          <a:p>
            <a:pPr lvl="0" algn="l">
              <a:buClrTx/>
              <a:buSzTx/>
              <a:buFontTx/>
            </a:pPr>
            <a:r>
              <a:rPr lang="en-US" sz="2800">
                <a:sym typeface="+mn-ea"/>
              </a:rPr>
              <a:t>Pada tahap ini sebenarnya bagaimana program yang telah kita buat dan testing ini bekerja sebagaimana mestinya, update program, menyeselaikan bug yang tidak ditemukan pada saat testing, serta pengembangan yang dapat dilakukan dengan program tersebut.</a:t>
            </a:r>
            <a:endParaRPr lang="en-US" sz="2800">
              <a:sym typeface="+mn-ea"/>
            </a:endParaRPr>
          </a:p>
          <a:p>
            <a:pPr lvl="0" algn="l">
              <a:buClrTx/>
              <a:buSzTx/>
              <a:buFontTx/>
            </a:pPr>
            <a:endParaRPr lang="en-US" sz="2800">
              <a:sym typeface="+mn-ea"/>
            </a:endParaRPr>
          </a:p>
          <a:p>
            <a:pPr lvl="0" algn="l">
              <a:buClrTx/>
              <a:buSzTx/>
              <a:buFontTx/>
            </a:pPr>
            <a:r>
              <a:rPr lang="en-US" sz="2800">
                <a:sym typeface="+mn-ea"/>
              </a:rPr>
              <a:t>jadi,Setelah kita tahu bagaimana atau langkah -langkah sebelum membuat program yang, alangkah sebaiknya dalam perencanaan sistem atau program tidak asal-asalan agar program dapat berjalan dengan baik, efektif, dan mudah di pahami.</a:t>
            </a:r>
            <a:endParaRPr lang="en-US" sz="280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Pengenalan Tools Programming</a:t>
            </a:r>
            <a:endParaRPr lang="en-US"/>
          </a:p>
        </p:txBody>
      </p:sp>
      <p:sp>
        <p:nvSpPr>
          <p:cNvPr id="3" name="Text Placeholder 2"/>
          <p:cNvSpPr>
            <a:spLocks noGrp="1"/>
          </p:cNvSpPr>
          <p:nvPr>
            <p:ph type="body" idx="1"/>
          </p:nvPr>
        </p:nvSpPr>
        <p:spPr/>
        <p:txBody>
          <a:bodyPr/>
          <a:p>
            <a:endParaRPr lang="en-US"/>
          </a:p>
        </p:txBody>
      </p:sp>
      <p:pic>
        <p:nvPicPr>
          <p:cNvPr id="5" name="Picture 4" descr="framework_master"/>
          <p:cNvPicPr>
            <a:picLocks noChangeAspect="1"/>
          </p:cNvPicPr>
          <p:nvPr/>
        </p:nvPicPr>
        <p:blipFill>
          <a:blip r:embed="rId1"/>
          <a:stretch>
            <a:fillRect/>
          </a:stretch>
        </p:blipFill>
        <p:spPr>
          <a:xfrm>
            <a:off x="8149590" y="617220"/>
            <a:ext cx="3648075" cy="8382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5595" y="318135"/>
            <a:ext cx="6789420" cy="582930"/>
          </a:xfrm>
        </p:spPr>
        <p:txBody>
          <a:bodyPr/>
          <a:p>
            <a:r>
              <a:rPr lang="en-US"/>
              <a:t>Web Server</a:t>
            </a:r>
            <a:endParaRPr lang="en-US"/>
          </a:p>
        </p:txBody>
      </p:sp>
      <p:pic>
        <p:nvPicPr>
          <p:cNvPr id="7" name="Content Placeholder 6" descr="framework_master"/>
          <p:cNvPicPr>
            <a:picLocks noChangeAspect="1"/>
          </p:cNvPicPr>
          <p:nvPr>
            <p:ph idx="1"/>
          </p:nvPr>
        </p:nvPicPr>
        <p:blipFill>
          <a:blip r:embed="rId1"/>
          <a:stretch>
            <a:fillRect/>
          </a:stretch>
        </p:blipFill>
        <p:spPr>
          <a:xfrm>
            <a:off x="8230870" y="62865"/>
            <a:ext cx="3648075" cy="838200"/>
          </a:xfrm>
          <a:prstGeom prst="rect">
            <a:avLst/>
          </a:prstGeom>
        </p:spPr>
      </p:pic>
      <p:sp>
        <p:nvSpPr>
          <p:cNvPr id="4" name="Text Box 3"/>
          <p:cNvSpPr txBox="1"/>
          <p:nvPr/>
        </p:nvSpPr>
        <p:spPr>
          <a:xfrm>
            <a:off x="221615" y="1111885"/>
            <a:ext cx="11139170" cy="5262245"/>
          </a:xfrm>
          <a:prstGeom prst="rect">
            <a:avLst/>
          </a:prstGeom>
          <a:noFill/>
        </p:spPr>
        <p:txBody>
          <a:bodyPr wrap="square" rtlCol="0" anchor="t">
            <a:spAutoFit/>
          </a:bodyPr>
          <a:p>
            <a:r>
              <a:rPr lang="en-US" sz="2400"/>
              <a:t>Web server adalah perangkat lunak yang berfungsi sebagai penerima permintaan yang dikirimkan melalui browser kemudian memberikan tanggapan permintaan dalam bentuk halaman situs web atau lebih umumnya dalam dokumen HTML.</a:t>
            </a:r>
            <a:endParaRPr lang="en-US" sz="2400"/>
          </a:p>
          <a:p>
            <a:endParaRPr lang="en-US" sz="2400"/>
          </a:p>
          <a:p>
            <a:r>
              <a:rPr lang="en-US" sz="2400"/>
              <a:t>Jika merujuk pada hardware, web server digunakan untuk menyimpan semua data seperti HTML dokumen, gambar, file CSS stylesheets, dan file JavaScript. Sedangkan pada sisi software, fungsi web server adalah sebagai pusat kontrol untuk memproses permintaan yang diterima dari browser.</a:t>
            </a:r>
            <a:endParaRPr lang="en-US" sz="2400"/>
          </a:p>
          <a:p>
            <a:endParaRPr lang="en-US" sz="2400"/>
          </a:p>
          <a:p>
            <a:r>
              <a:rPr lang="en-US" sz="2400"/>
              <a:t>Jadi sebenarnya semua yang berhubungan dengan website biasanya juga berhubungan dengan web server, karena tugas web server adalah mengatur semua komunikasi yang terjadi antara browser dengan server untuk memproses sebuah website.</a:t>
            </a:r>
            <a:endParaRPr 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60045" y="190500"/>
            <a:ext cx="11222355" cy="582930"/>
          </a:xfrm>
        </p:spPr>
        <p:txBody>
          <a:bodyPr/>
          <a:p>
            <a:r>
              <a:rPr lang="en-US"/>
              <a:t>Web Server</a:t>
            </a:r>
            <a:endParaRPr lang="en-US"/>
          </a:p>
        </p:txBody>
      </p:sp>
      <p:pic>
        <p:nvPicPr>
          <p:cNvPr id="7" name="Content Placeholder 6" descr="framework_master"/>
          <p:cNvPicPr>
            <a:picLocks noChangeAspect="1"/>
          </p:cNvPicPr>
          <p:nvPr>
            <p:ph sz="half" idx="1"/>
          </p:nvPr>
        </p:nvPicPr>
        <p:blipFill>
          <a:blip r:embed="rId1"/>
          <a:stretch>
            <a:fillRect/>
          </a:stretch>
        </p:blipFill>
        <p:spPr>
          <a:xfrm>
            <a:off x="7834630" y="-64770"/>
            <a:ext cx="3648075" cy="838200"/>
          </a:xfrm>
          <a:prstGeom prst="rect">
            <a:avLst/>
          </a:prstGeom>
        </p:spPr>
      </p:pic>
      <p:sp>
        <p:nvSpPr>
          <p:cNvPr id="4" name="Text Box 3"/>
          <p:cNvSpPr txBox="1"/>
          <p:nvPr/>
        </p:nvSpPr>
        <p:spPr>
          <a:xfrm>
            <a:off x="221615" y="1111885"/>
            <a:ext cx="11139170" cy="2245360"/>
          </a:xfrm>
          <a:prstGeom prst="rect">
            <a:avLst/>
          </a:prstGeom>
          <a:noFill/>
        </p:spPr>
        <p:txBody>
          <a:bodyPr wrap="square" rtlCol="0" anchor="t">
            <a:spAutoFit/>
          </a:bodyPr>
          <a:p>
            <a:r>
              <a:rPr lang="en-US" sz="2000"/>
              <a:t>saat mengambil halaman website, browser mengirimkan permintaan ke server yang kemudian diproses oleh web server. HTTP request dikirimkan ke web server. Sebelum memproses HTTP request, web server juga melakukan pengecekan terhadap keamanan. Pada web server, HTTP request diproses dengan bantuan HTTP server. HTTP server merupakan perangkat lunak yang bertugas menerjemahkan URL (alamat situs web) serta HTTP (protokol yang digunakan browser untuk menampilkan halaman website). Kemudian web server mengirimkan HTTP response ke browser dan memprosesnya menjadi halaman situs web.</a:t>
            </a:r>
            <a:endParaRPr lang="en-US" sz="2000"/>
          </a:p>
        </p:txBody>
      </p:sp>
      <p:pic>
        <p:nvPicPr>
          <p:cNvPr id="3" name="Content Placeholder 2"/>
          <p:cNvPicPr>
            <a:picLocks noChangeAspect="1"/>
          </p:cNvPicPr>
          <p:nvPr>
            <p:ph sz="half" idx="2"/>
          </p:nvPr>
        </p:nvPicPr>
        <p:blipFill>
          <a:blip r:embed="rId2"/>
          <a:stretch>
            <a:fillRect/>
          </a:stretch>
        </p:blipFill>
        <p:spPr>
          <a:xfrm>
            <a:off x="2692400" y="3797300"/>
            <a:ext cx="5384800" cy="19716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4800" y="318135"/>
            <a:ext cx="6800215" cy="582930"/>
          </a:xfrm>
        </p:spPr>
        <p:txBody>
          <a:bodyPr/>
          <a:p>
            <a:r>
              <a:rPr lang="en-US"/>
              <a:t>Tools Programming</a:t>
            </a:r>
            <a:endParaRPr lang="en-US"/>
          </a:p>
        </p:txBody>
      </p:sp>
      <p:pic>
        <p:nvPicPr>
          <p:cNvPr id="7" name="Content Placeholder 6" descr="framework_master"/>
          <p:cNvPicPr>
            <a:picLocks noChangeAspect="1"/>
          </p:cNvPicPr>
          <p:nvPr>
            <p:ph idx="1"/>
          </p:nvPr>
        </p:nvPicPr>
        <p:blipFill>
          <a:blip r:embed="rId1"/>
          <a:stretch>
            <a:fillRect/>
          </a:stretch>
        </p:blipFill>
        <p:spPr>
          <a:xfrm>
            <a:off x="8230870" y="62865"/>
            <a:ext cx="3648075" cy="838200"/>
          </a:xfrm>
          <a:prstGeom prst="rect">
            <a:avLst/>
          </a:prstGeom>
        </p:spPr>
      </p:pic>
      <p:sp>
        <p:nvSpPr>
          <p:cNvPr id="9" name="Content Placeholder 1"/>
          <p:cNvSpPr/>
          <p:nvPr/>
        </p:nvSpPr>
        <p:spPr>
          <a:xfrm>
            <a:off x="223520" y="1369060"/>
            <a:ext cx="11744325" cy="4853305"/>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t>Untuk bisa melakukan programming dengan lancar  menggunakan bahasa pemrograman yg dibutuhkan adalah:</a:t>
            </a:r>
            <a:endParaRPr lang="en-US" sz="2000"/>
          </a:p>
          <a:p>
            <a:pPr marL="0" indent="0">
              <a:buNone/>
            </a:pPr>
            <a:endParaRPr lang="en-US" sz="2000"/>
          </a:p>
          <a:p>
            <a:pPr marL="0" indent="0">
              <a:buNone/>
            </a:pPr>
            <a:r>
              <a:rPr lang="en-US" sz="2000" b="1"/>
              <a:t>Laptop</a:t>
            </a:r>
            <a:endParaRPr lang="en-US" sz="2000"/>
          </a:p>
          <a:p>
            <a:pPr marL="0" indent="0">
              <a:buNone/>
            </a:pPr>
            <a:r>
              <a:rPr lang="en-US" sz="2000"/>
              <a:t>Windows 10 64 Bit</a:t>
            </a:r>
            <a:endParaRPr lang="en-US" sz="2000"/>
          </a:p>
          <a:p>
            <a:pPr marL="0" indent="0">
              <a:buNone/>
            </a:pPr>
            <a:r>
              <a:rPr lang="en-US" sz="2000"/>
              <a:t>Memory 4GB</a:t>
            </a:r>
            <a:endParaRPr lang="en-US" sz="2000"/>
          </a:p>
          <a:p>
            <a:pPr marL="0" indent="0">
              <a:buNone/>
            </a:pPr>
            <a:r>
              <a:rPr lang="en-US" sz="2000"/>
              <a:t>HD SSD</a:t>
            </a:r>
            <a:endParaRPr lang="en-US" sz="2000"/>
          </a:p>
          <a:p>
            <a:pPr marL="0" indent="0">
              <a:buNone/>
            </a:pPr>
            <a:endParaRPr lang="en-US" sz="2000"/>
          </a:p>
          <a:p>
            <a:pPr marL="0" indent="0">
              <a:buNone/>
            </a:pPr>
            <a:r>
              <a:rPr lang="en-US" sz="2000"/>
              <a:t>Mohon maaf bagi spek yg ada di bawah rekomendasi di atas kemungkinan akan mengalami hambatan untuk yg masih windows 7 ke bawah silahkan install xampp dengan php 7</a:t>
            </a:r>
            <a:endParaRPr lang="en-US" sz="2000"/>
          </a:p>
          <a:p>
            <a:pPr marL="0" indent="0">
              <a:buNone/>
            </a:pPr>
            <a:endParaRPr lang="en-US" sz="2000"/>
          </a:p>
          <a:p>
            <a:pPr marL="0" indent="0">
              <a:buNone/>
            </a:pPr>
            <a:endParaRPr lang="en-US" sz="2000"/>
          </a:p>
          <a:p>
            <a:pPr marL="0" indent="0">
              <a:buNone/>
            </a:pPr>
            <a:r>
              <a:rPr lang="en-US" sz="2000"/>
              <a:t> </a:t>
            </a:r>
            <a:endParaRPr lang="en-US" sz="2000"/>
          </a:p>
          <a:p>
            <a:pPr marL="0" indent="0" algn="ctr">
              <a:buNone/>
            </a:pPr>
            <a:endParaRPr lang="en-US" sz="2000"/>
          </a:p>
          <a:p>
            <a:pPr marL="0" indent="0">
              <a:buNone/>
            </a:pPr>
            <a:endParaRPr lang="en-US"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tools</a:t>
            </a:r>
            <a:endParaRPr lang="en-US"/>
          </a:p>
        </p:txBody>
      </p:sp>
      <p:sp>
        <p:nvSpPr>
          <p:cNvPr id="3" name="Content Placeholder 2"/>
          <p:cNvSpPr>
            <a:spLocks noGrp="1"/>
          </p:cNvSpPr>
          <p:nvPr>
            <p:ph idx="1"/>
          </p:nvPr>
        </p:nvSpPr>
        <p:spPr/>
        <p:txBody>
          <a:bodyPr/>
          <a:p>
            <a:pPr marL="0" indent="0" algn="ctr">
              <a:buNone/>
            </a:pPr>
            <a:r>
              <a:rPr lang="en-US">
                <a:effectLst>
                  <a:outerShdw blurRad="38100" dist="19050" dir="2700000" algn="tl" rotWithShape="0">
                    <a:schemeClr val="dk1">
                      <a:alpha val="40000"/>
                    </a:schemeClr>
                  </a:outerShdw>
                </a:effectLst>
                <a:sym typeface="+mn-ea"/>
              </a:rPr>
              <a:t>LAPTOP PROGRAMER == LAPTOP GAMERS</a:t>
            </a:r>
            <a:endParaRPr lang="en-US"/>
          </a:p>
          <a:p>
            <a:pPr marL="0" indent="0">
              <a:buNone/>
            </a:pPr>
            <a:r>
              <a:rPr lang="en-US" b="1">
                <a:sym typeface="+mn-ea"/>
              </a:rPr>
              <a:t>Aplikasi</a:t>
            </a:r>
            <a:endParaRPr lang="en-US" b="1"/>
          </a:p>
          <a:p>
            <a:pPr marL="0" indent="0">
              <a:buNone/>
            </a:pPr>
            <a:r>
              <a:rPr lang="en-US">
                <a:sym typeface="+mn-ea"/>
              </a:rPr>
              <a:t>Web Server 		: Laragon (PHP 7+ &amp; MYSQL 5+) (Wajib) </a:t>
            </a:r>
            <a:endParaRPr lang="en-US"/>
          </a:p>
          <a:p>
            <a:pPr marL="0" indent="0">
              <a:buNone/>
            </a:pPr>
            <a:r>
              <a:rPr lang="en-US">
                <a:sym typeface="+mn-ea"/>
              </a:rPr>
              <a:t>Editing/Coding  Tools 	: Atom (Optional) / notepad++</a:t>
            </a:r>
            <a:endParaRPr lang="en-US"/>
          </a:p>
          <a:p>
            <a:r>
              <a:rPr lang="en-US"/>
              <a:t>https://laragon.org/download/</a:t>
            </a:r>
            <a:endParaRPr lang="en-US"/>
          </a:p>
          <a:p>
            <a:r>
              <a:rPr lang="en-US"/>
              <a:t>www.atom.io</a:t>
            </a:r>
            <a:endParaRPr lang="en-US"/>
          </a:p>
          <a:p>
            <a:pPr marL="0" indent="0">
              <a:buNone/>
            </a:pP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Title 1"/>
          <p:cNvSpPr>
            <a:spLocks noGrp="1"/>
          </p:cNvSpPr>
          <p:nvPr>
            <p:ph type="title"/>
          </p:nvPr>
        </p:nvSpPr>
        <p:spPr>
          <a:xfrm>
            <a:off x="620395" y="318135"/>
            <a:ext cx="7376795" cy="582930"/>
          </a:xfrm>
        </p:spPr>
        <p:txBody>
          <a:bodyPr/>
          <a:p>
            <a:r>
              <a:rPr lang="en-US"/>
              <a:t>Refferensi</a:t>
            </a:r>
            <a:endParaRPr lang="en-US"/>
          </a:p>
        </p:txBody>
      </p:sp>
      <p:pic>
        <p:nvPicPr>
          <p:cNvPr id="7" name="Content Placeholder 6" descr="framework_master"/>
          <p:cNvPicPr>
            <a:picLocks noChangeAspect="1"/>
          </p:cNvPicPr>
          <p:nvPr>
            <p:ph idx="1"/>
          </p:nvPr>
        </p:nvPicPr>
        <p:blipFill>
          <a:blip r:embed="rId1"/>
          <a:stretch>
            <a:fillRect/>
          </a:stretch>
        </p:blipFill>
        <p:spPr>
          <a:xfrm>
            <a:off x="8230870" y="62865"/>
            <a:ext cx="3648075" cy="838200"/>
          </a:xfrm>
          <a:prstGeom prst="rect">
            <a:avLst/>
          </a:prstGeom>
        </p:spPr>
      </p:pic>
      <p:sp>
        <p:nvSpPr>
          <p:cNvPr id="3" name="Text Box 2"/>
          <p:cNvSpPr txBox="1"/>
          <p:nvPr/>
        </p:nvSpPr>
        <p:spPr>
          <a:xfrm>
            <a:off x="620395" y="1711960"/>
            <a:ext cx="11012805" cy="2306955"/>
          </a:xfrm>
          <a:prstGeom prst="rect">
            <a:avLst/>
          </a:prstGeom>
          <a:noFill/>
        </p:spPr>
        <p:txBody>
          <a:bodyPr wrap="square" rtlCol="0" anchor="t">
            <a:spAutoFit/>
          </a:bodyPr>
          <a:p>
            <a:pPr marL="342900" indent="-342900">
              <a:buFont typeface="Arial" panose="020B0604020202020204" pitchFamily="34" charset="0"/>
              <a:buChar char="•"/>
            </a:pPr>
            <a:r>
              <a:rPr lang="en-US" sz="2400"/>
              <a:t>https://badoystudio.com/</a:t>
            </a:r>
            <a:endParaRPr lang="en-US" sz="2400"/>
          </a:p>
          <a:p>
            <a:pPr marL="342900" indent="-342900">
              <a:buFont typeface="Arial" panose="020B0604020202020204" pitchFamily="34" charset="0"/>
              <a:buChar char="•"/>
            </a:pPr>
            <a:r>
              <a:rPr lang="en-US" sz="2400"/>
              <a:t>https://www.dictio.id/t/apa-saja-langkah-langkah-yang-dilakukan-sebelum-kita-akan-membuat-suatu-program-komputer/13181/2</a:t>
            </a:r>
            <a:endParaRPr lang="en-US" sz="2400"/>
          </a:p>
          <a:p>
            <a:pPr marL="342900" indent="-342900">
              <a:buFont typeface="Arial" panose="020B0604020202020204" pitchFamily="34" charset="0"/>
              <a:buChar char="•"/>
            </a:pPr>
            <a:r>
              <a:rPr lang="en-US" sz="2400"/>
              <a:t>https://www.niagahoster.co.id/blog/web-server-adalah/</a:t>
            </a:r>
            <a:endParaRPr lang="en-US" sz="2400"/>
          </a:p>
          <a:p>
            <a:pPr marL="342900" indent="-342900">
              <a:buFont typeface="Arial" panose="020B0604020202020204" pitchFamily="34" charset="0"/>
              <a:buChar char="•"/>
            </a:pPr>
            <a:endParaRPr lang="en-US" sz="2400"/>
          </a:p>
          <a:p>
            <a:endParaRPr lang="en-US" sz="240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34035" y="925830"/>
            <a:ext cx="11123295" cy="5158105"/>
          </a:xfrm>
          <a:solidFill>
            <a:schemeClr val="tx1"/>
          </a:solidFill>
        </p:spPr>
        <p:txBody>
          <a:bodyPr>
            <a:normAutofit fontScale="90000" lnSpcReduction="10000"/>
          </a:bodyPr>
          <a:p>
            <a:pPr marL="0" indent="0">
              <a:buNone/>
            </a:pPr>
            <a:endParaRPr lang="en-US" sz="2800">
              <a:solidFill>
                <a:srgbClr val="00B050"/>
              </a:solidFill>
              <a:sym typeface="+mn-ea"/>
            </a:endParaRPr>
          </a:p>
          <a:p>
            <a:pPr marL="0" indent="0">
              <a:buNone/>
            </a:pPr>
            <a:r>
              <a:rPr lang="en-US" sz="2800">
                <a:solidFill>
                  <a:srgbClr val="00B050"/>
                </a:solidFill>
                <a:sym typeface="+mn-ea"/>
              </a:rPr>
              <a:t>Class Allhamdullilah(</a:t>
            </a:r>
            <a:r>
              <a:rPr lang="en-US" sz="2800">
                <a:solidFill>
                  <a:srgbClr val="00B050"/>
                </a:solidFill>
                <a:sym typeface="+mn-ea"/>
              </a:rPr>
              <a:t>Insya_Allah=1</a:t>
            </a:r>
            <a:r>
              <a:rPr lang="en-US" sz="2800">
                <a:solidFill>
                  <a:srgbClr val="00B050"/>
                </a:solidFill>
                <a:sym typeface="+mn-ea"/>
              </a:rPr>
              <a:t>){</a:t>
            </a:r>
            <a:endParaRPr lang="en-US" sz="2800">
              <a:solidFill>
                <a:srgbClr val="00B050"/>
              </a:solidFill>
            </a:endParaRPr>
          </a:p>
          <a:p>
            <a:pPr marL="0" indent="0">
              <a:buNone/>
            </a:pPr>
            <a:r>
              <a:rPr lang="en-US" sz="2800">
                <a:solidFill>
                  <a:srgbClr val="00B050"/>
                </a:solidFill>
                <a:sym typeface="+mn-ea"/>
              </a:rPr>
              <a:t>	for ($i=0; $i &lt;2 ; $i++) {</a:t>
            </a:r>
            <a:endParaRPr lang="en-US" sz="2800">
              <a:solidFill>
                <a:srgbClr val="00B050"/>
              </a:solidFill>
            </a:endParaRPr>
          </a:p>
          <a:p>
            <a:pPr marL="0" indent="0">
              <a:buNone/>
            </a:pPr>
            <a:r>
              <a:rPr lang="en-US" sz="2800">
                <a:solidFill>
                  <a:srgbClr val="00B050"/>
                </a:solidFill>
                <a:sym typeface="+mn-ea"/>
              </a:rPr>
              <a:t>		saya_faham();</a:t>
            </a:r>
            <a:endParaRPr lang="en-US" sz="2800">
              <a:solidFill>
                <a:srgbClr val="00B050"/>
              </a:solidFill>
              <a:sym typeface="+mn-ea"/>
            </a:endParaRPr>
          </a:p>
          <a:p>
            <a:pPr marL="0" indent="0">
              <a:buNone/>
            </a:pPr>
            <a:r>
              <a:rPr lang="en-US" sz="2800">
                <a:solidFill>
                  <a:srgbClr val="00B050"/>
                </a:solidFill>
                <a:sym typeface="+mn-ea"/>
              </a:rPr>
              <a:t>		saya_yakin();</a:t>
            </a:r>
            <a:endParaRPr lang="en-US" sz="2800">
              <a:solidFill>
                <a:srgbClr val="00B050"/>
              </a:solidFill>
            </a:endParaRPr>
          </a:p>
          <a:p>
            <a:pPr marL="0" indent="0">
              <a:buNone/>
            </a:pPr>
            <a:r>
              <a:rPr lang="en-US" sz="2800">
                <a:solidFill>
                  <a:srgbClr val="00B050"/>
                </a:solidFill>
                <a:sym typeface="+mn-ea"/>
              </a:rPr>
              <a:t>		saya_bisa_buat_program();</a:t>
            </a:r>
            <a:endParaRPr lang="en-US" sz="2800">
              <a:solidFill>
                <a:srgbClr val="00B050"/>
              </a:solidFill>
            </a:endParaRPr>
          </a:p>
          <a:p>
            <a:pPr marL="0" indent="0">
              <a:buNone/>
            </a:pPr>
            <a:r>
              <a:rPr lang="en-US" sz="2800">
                <a:solidFill>
                  <a:srgbClr val="00B050"/>
                </a:solidFill>
                <a:sym typeface="+mn-ea"/>
              </a:rPr>
              <a:t>	}</a:t>
            </a:r>
            <a:endParaRPr lang="en-US" sz="2800">
              <a:solidFill>
                <a:srgbClr val="00B050"/>
              </a:solidFill>
            </a:endParaRPr>
          </a:p>
          <a:p>
            <a:pPr marL="0" indent="0">
              <a:buNone/>
            </a:pPr>
            <a:r>
              <a:rPr lang="en-US" sz="2800">
                <a:solidFill>
                  <a:srgbClr val="00B050"/>
                </a:solidFill>
                <a:sym typeface="+mn-ea"/>
              </a:rPr>
              <a:t>	aamiin();</a:t>
            </a:r>
            <a:endParaRPr lang="en-US" sz="2800">
              <a:solidFill>
                <a:srgbClr val="00B050"/>
              </a:solidFill>
              <a:sym typeface="+mn-ea"/>
            </a:endParaRPr>
          </a:p>
          <a:p>
            <a:pPr marL="0" indent="0">
              <a:buNone/>
            </a:pPr>
            <a:r>
              <a:rPr lang="en-US" sz="2800">
                <a:solidFill>
                  <a:srgbClr val="00B050"/>
                </a:solidFill>
                <a:sym typeface="+mn-ea"/>
              </a:rPr>
              <a:t>	subhaankallohuma_wa_bihamdika();</a:t>
            </a:r>
            <a:endParaRPr lang="en-US" sz="2800">
              <a:solidFill>
                <a:srgbClr val="00B050"/>
              </a:solidFill>
              <a:sym typeface="+mn-ea"/>
            </a:endParaRPr>
          </a:p>
          <a:p>
            <a:pPr marL="0" indent="0">
              <a:buNone/>
            </a:pPr>
            <a:r>
              <a:rPr lang="en-US" sz="2800">
                <a:solidFill>
                  <a:srgbClr val="00B050"/>
                </a:solidFill>
                <a:sym typeface="+mn-ea"/>
              </a:rPr>
              <a:t>	asy-hadu_alla_illah_illa_aanta();</a:t>
            </a:r>
            <a:endParaRPr lang="en-US" sz="2800">
              <a:solidFill>
                <a:srgbClr val="00B050"/>
              </a:solidFill>
              <a:sym typeface="+mn-ea"/>
            </a:endParaRPr>
          </a:p>
          <a:p>
            <a:pPr marL="0" indent="0">
              <a:buNone/>
            </a:pPr>
            <a:r>
              <a:rPr lang="en-US" sz="2800">
                <a:solidFill>
                  <a:srgbClr val="00B050"/>
                </a:solidFill>
                <a:sym typeface="+mn-ea"/>
              </a:rPr>
              <a:t>	as-taghfiruka_wa_atuubu_ilaik();</a:t>
            </a:r>
            <a:endParaRPr lang="en-US" sz="2800">
              <a:solidFill>
                <a:srgbClr val="00B050"/>
              </a:solidFill>
              <a:sym typeface="+mn-ea"/>
            </a:endParaRPr>
          </a:p>
          <a:p>
            <a:pPr marL="0" indent="0">
              <a:buNone/>
            </a:pPr>
            <a:r>
              <a:rPr lang="en-US" sz="2800">
                <a:solidFill>
                  <a:srgbClr val="00B050"/>
                </a:solidFill>
                <a:sym typeface="+mn-ea"/>
              </a:rPr>
              <a:t>}</a:t>
            </a:r>
            <a:endParaRPr lang="en-US" sz="2800">
              <a:solidFill>
                <a:srgbClr val="00B050"/>
              </a:solidFill>
            </a:endParaRPr>
          </a:p>
        </p:txBody>
      </p:sp>
      <p:pic>
        <p:nvPicPr>
          <p:cNvPr id="5" name="Picture 4" descr="framework_master"/>
          <p:cNvPicPr>
            <a:picLocks noChangeAspect="1"/>
          </p:cNvPicPr>
          <p:nvPr/>
        </p:nvPicPr>
        <p:blipFill>
          <a:blip r:embed="rId1"/>
          <a:stretch>
            <a:fillRect/>
          </a:stretch>
        </p:blipFill>
        <p:spPr>
          <a:xfrm>
            <a:off x="8257540" y="2540"/>
            <a:ext cx="3648075" cy="838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framework_master"/>
          <p:cNvPicPr>
            <a:picLocks noChangeAspect="1"/>
          </p:cNvPicPr>
          <p:nvPr/>
        </p:nvPicPr>
        <p:blipFill>
          <a:blip r:embed="rId1"/>
          <a:stretch>
            <a:fillRect/>
          </a:stretch>
        </p:blipFill>
        <p:spPr>
          <a:xfrm>
            <a:off x="8257540" y="2540"/>
            <a:ext cx="3648075" cy="838200"/>
          </a:xfrm>
          <a:prstGeom prst="rect">
            <a:avLst/>
          </a:prstGeom>
        </p:spPr>
      </p:pic>
      <p:sp>
        <p:nvSpPr>
          <p:cNvPr id="2" name="Content Placeholder 1"/>
          <p:cNvSpPr/>
          <p:nvPr>
            <p:ph idx="1"/>
          </p:nvPr>
        </p:nvSpPr>
        <p:spPr>
          <a:xfrm>
            <a:off x="609600" y="1687195"/>
            <a:ext cx="10972800" cy="4440555"/>
          </a:xfrm>
        </p:spPr>
        <p:txBody>
          <a:bodyPr/>
          <a:p>
            <a:pPr>
              <a:buFont typeface="Wingdings" panose="05000000000000000000" charset="0"/>
              <a:buChar char="ü"/>
            </a:pPr>
            <a:r>
              <a:rPr lang="en-US"/>
              <a:t>Pengenalan Instruktur</a:t>
            </a:r>
            <a:endParaRPr lang="en-US"/>
          </a:p>
          <a:p>
            <a:pPr>
              <a:buFont typeface="Wingdings" panose="05000000000000000000" charset="0"/>
              <a:buChar char="ü"/>
            </a:pPr>
            <a:r>
              <a:rPr lang="en-US"/>
              <a:t>Dasar Pemrograman</a:t>
            </a:r>
            <a:endParaRPr lang="en-US"/>
          </a:p>
          <a:p>
            <a:pPr>
              <a:buFont typeface="Wingdings" panose="05000000000000000000" charset="0"/>
              <a:buChar char="ü"/>
            </a:pPr>
            <a:r>
              <a:rPr lang="en-US"/>
              <a:t>Konsep Dasar Pemrograman</a:t>
            </a:r>
            <a:endParaRPr lang="en-US"/>
          </a:p>
          <a:p>
            <a:pPr>
              <a:buFont typeface="Wingdings" panose="05000000000000000000" charset="0"/>
              <a:buChar char="ü"/>
            </a:pPr>
            <a:r>
              <a:rPr lang="en-US"/>
              <a:t>Bahasa Pemrograman</a:t>
            </a:r>
            <a:endParaRPr lang="en-US"/>
          </a:p>
          <a:p>
            <a:pPr>
              <a:buFont typeface="Wingdings" panose="05000000000000000000" charset="0"/>
              <a:buChar char="ü"/>
            </a:pPr>
            <a:r>
              <a:rPr lang="en-US"/>
              <a:t>Perancangan Program</a:t>
            </a:r>
            <a:endParaRPr lang="en-US"/>
          </a:p>
          <a:p>
            <a:pPr>
              <a:buFont typeface="Wingdings" panose="05000000000000000000" charset="0"/>
              <a:buChar char="ü"/>
            </a:pPr>
            <a:r>
              <a:rPr lang="en-US"/>
              <a:t>Pengenalan Tools Programming</a:t>
            </a:r>
            <a:endParaRPr lang="en-US"/>
          </a:p>
          <a:p>
            <a:pPr>
              <a:buFont typeface="Wingdings" panose="05000000000000000000" charset="0"/>
              <a:buChar char="ü"/>
            </a:pPr>
            <a:r>
              <a:rPr lang="en-US"/>
              <a:t>Praktek &amp; Tugas : Install Tools Programming</a:t>
            </a:r>
            <a:endParaRPr lang="en-US"/>
          </a:p>
          <a:p>
            <a:pPr>
              <a:buFont typeface="Wingdings" panose="05000000000000000000" charset="0"/>
              <a:buChar char="ü"/>
            </a:pPr>
            <a:endParaRPr lang="en-US"/>
          </a:p>
        </p:txBody>
      </p:sp>
      <p:sp>
        <p:nvSpPr>
          <p:cNvPr id="4" name="Title 3"/>
          <p:cNvSpPr>
            <a:spLocks noGrp="1"/>
          </p:cNvSpPr>
          <p:nvPr>
            <p:ph type="title"/>
          </p:nvPr>
        </p:nvSpPr>
        <p:spPr>
          <a:xfrm>
            <a:off x="987425" y="840740"/>
            <a:ext cx="6484620" cy="582930"/>
          </a:xfrm>
        </p:spPr>
        <p:txBody>
          <a:bodyPr/>
          <a:p>
            <a:r>
              <a:rPr lang="en-US"/>
              <a:t>Agenda</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Pengenalan Instruktur</a:t>
            </a:r>
            <a:endParaRPr lang="en-US"/>
          </a:p>
        </p:txBody>
      </p:sp>
      <p:sp>
        <p:nvSpPr>
          <p:cNvPr id="3" name="Text Placeholder 2"/>
          <p:cNvSpPr>
            <a:spLocks noGrp="1"/>
          </p:cNvSpPr>
          <p:nvPr>
            <p:ph type="body" idx="1"/>
          </p:nvPr>
        </p:nvSpPr>
        <p:spPr/>
        <p:txBody>
          <a:bodyPr/>
          <a:p>
            <a:r>
              <a:rPr lang="en-US"/>
              <a:t>Instruktur : R. Jody Aryono</a:t>
            </a:r>
            <a:endParaRPr lang="en-US"/>
          </a:p>
        </p:txBody>
      </p:sp>
      <p:pic>
        <p:nvPicPr>
          <p:cNvPr id="5" name="Picture 4" descr="framework_master"/>
          <p:cNvPicPr>
            <a:picLocks noChangeAspect="1"/>
          </p:cNvPicPr>
          <p:nvPr/>
        </p:nvPicPr>
        <p:blipFill>
          <a:blip r:embed="rId1"/>
          <a:stretch>
            <a:fillRect/>
          </a:stretch>
        </p:blipFill>
        <p:spPr>
          <a:xfrm>
            <a:off x="8149590" y="617220"/>
            <a:ext cx="3648075" cy="838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Dasar Pemrograman</a:t>
            </a:r>
            <a:endParaRPr lang="en-US"/>
          </a:p>
        </p:txBody>
      </p:sp>
      <p:sp>
        <p:nvSpPr>
          <p:cNvPr id="3" name="Text Placeholder 2"/>
          <p:cNvSpPr>
            <a:spLocks noGrp="1"/>
          </p:cNvSpPr>
          <p:nvPr>
            <p:ph type="body" idx="1"/>
          </p:nvPr>
        </p:nvSpPr>
        <p:spPr/>
        <p:txBody>
          <a:bodyPr/>
          <a:p>
            <a:endParaRPr lang="en-US"/>
          </a:p>
        </p:txBody>
      </p:sp>
      <p:pic>
        <p:nvPicPr>
          <p:cNvPr id="5" name="Picture 4" descr="framework_master"/>
          <p:cNvPicPr>
            <a:picLocks noChangeAspect="1"/>
          </p:cNvPicPr>
          <p:nvPr/>
        </p:nvPicPr>
        <p:blipFill>
          <a:blip r:embed="rId1"/>
          <a:stretch>
            <a:fillRect/>
          </a:stretch>
        </p:blipFill>
        <p:spPr>
          <a:xfrm>
            <a:off x="8149590" y="617220"/>
            <a:ext cx="3648075" cy="838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20395" y="318135"/>
            <a:ext cx="6484620" cy="582930"/>
          </a:xfrm>
        </p:spPr>
        <p:txBody>
          <a:bodyPr/>
          <a:p>
            <a:r>
              <a:rPr lang="en-US"/>
              <a:t>Dasar Pemrograman</a:t>
            </a:r>
            <a:endParaRPr lang="en-US"/>
          </a:p>
        </p:txBody>
      </p:sp>
      <p:pic>
        <p:nvPicPr>
          <p:cNvPr id="7" name="Content Placeholder 6" descr="framework_master"/>
          <p:cNvPicPr>
            <a:picLocks noChangeAspect="1"/>
          </p:cNvPicPr>
          <p:nvPr>
            <p:ph idx="1"/>
          </p:nvPr>
        </p:nvPicPr>
        <p:blipFill>
          <a:blip r:embed="rId1"/>
          <a:stretch>
            <a:fillRect/>
          </a:stretch>
        </p:blipFill>
        <p:spPr>
          <a:xfrm>
            <a:off x="8230870" y="62865"/>
            <a:ext cx="3648075" cy="838200"/>
          </a:xfrm>
          <a:prstGeom prst="rect">
            <a:avLst/>
          </a:prstGeom>
        </p:spPr>
      </p:pic>
      <p:sp>
        <p:nvSpPr>
          <p:cNvPr id="9" name="Content Placeholder 1"/>
          <p:cNvSpPr/>
          <p:nvPr/>
        </p:nvSpPr>
        <p:spPr>
          <a:xfrm>
            <a:off x="620395" y="2291715"/>
            <a:ext cx="10972800" cy="2273935"/>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charset="0"/>
              <a:buNone/>
            </a:pPr>
            <a:r>
              <a:rPr lang="en-US" i="1"/>
              <a:t>“Pemrograman merupakan suatu proses yang meliputi menulis, testing,  memperbaiki, dan memaintenace (memelihara) perintah-perintah (kode/ script) sebuah program komputer.”</a:t>
            </a:r>
            <a:endParaRPr lang="en-US" i="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20395" y="318135"/>
            <a:ext cx="6484620" cy="582930"/>
          </a:xfrm>
        </p:spPr>
        <p:txBody>
          <a:bodyPr/>
          <a:p>
            <a:r>
              <a:rPr lang="en-US"/>
              <a:t>Dasar Pemrograman</a:t>
            </a:r>
            <a:endParaRPr lang="en-US"/>
          </a:p>
        </p:txBody>
      </p:sp>
      <p:pic>
        <p:nvPicPr>
          <p:cNvPr id="7" name="Content Placeholder 6" descr="framework_master"/>
          <p:cNvPicPr>
            <a:picLocks noChangeAspect="1"/>
          </p:cNvPicPr>
          <p:nvPr>
            <p:ph idx="1"/>
          </p:nvPr>
        </p:nvPicPr>
        <p:blipFill>
          <a:blip r:embed="rId1"/>
          <a:stretch>
            <a:fillRect/>
          </a:stretch>
        </p:blipFill>
        <p:spPr>
          <a:xfrm>
            <a:off x="8230870" y="62865"/>
            <a:ext cx="3648075" cy="838200"/>
          </a:xfrm>
          <a:prstGeom prst="rect">
            <a:avLst/>
          </a:prstGeom>
        </p:spPr>
      </p:pic>
      <p:sp>
        <p:nvSpPr>
          <p:cNvPr id="9" name="Content Placeholder 1"/>
          <p:cNvSpPr/>
          <p:nvPr/>
        </p:nvSpPr>
        <p:spPr>
          <a:xfrm>
            <a:off x="259715" y="1008380"/>
            <a:ext cx="11744325" cy="525653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Programmer menulis kode-kode program menggunakan bahasa pemrograman tertentu pada Pelatihan ini PHP dan Framework_master</a:t>
            </a:r>
            <a:endParaRPr lang="en-US" sz="2400"/>
          </a:p>
          <a:p>
            <a:r>
              <a:rPr lang="en-US" sz="2400"/>
              <a:t>Setelah kode-kode selesai ditulis, programmer akan melakukan rilis (biasanya ada versi program alfa, beta, dan stable) dan testing.</a:t>
            </a:r>
            <a:endParaRPr lang="en-US" sz="2400"/>
          </a:p>
          <a:p>
            <a:r>
              <a:rPr lang="en-US" sz="2400"/>
              <a:t>Lalu programmer akan mencari apakah ada kesalahan (debug) pada program yang sudah dirisil</a:t>
            </a:r>
            <a:endParaRPr lang="en-US" sz="2400"/>
          </a:p>
          <a:p>
            <a:r>
              <a:rPr lang="en-US" sz="2400"/>
              <a:t>jika ditemukan debug, programmer akan mencari dimana letak kesalahan kemudian memperbaikinya</a:t>
            </a:r>
            <a:endParaRPr lang="en-US" sz="2400"/>
          </a:p>
          <a:p>
            <a:r>
              <a:rPr lang="en-US" sz="2400"/>
              <a:t>Tahap selanjutnya programmer akan merilis program  dengan versi yang lebih baru. Lalu akan dilakukan pemeliharaan secara berkala.</a:t>
            </a:r>
            <a:endParaRPr lang="en-US" sz="2400"/>
          </a:p>
          <a:p>
            <a:r>
              <a:rPr lang="en-US" sz="2400"/>
              <a:t>Tidak ada program komputer yang sempurna. Programmer akan selalu melakukan update terhadap programmnya sesuai dengan kebutuhan user dan perkembangan teknologi yang baru.</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Konsep Dasar Pemrograman</a:t>
            </a:r>
            <a:endParaRPr lang="en-US"/>
          </a:p>
        </p:txBody>
      </p:sp>
      <p:sp>
        <p:nvSpPr>
          <p:cNvPr id="3" name="Text Placeholder 2"/>
          <p:cNvSpPr>
            <a:spLocks noGrp="1"/>
          </p:cNvSpPr>
          <p:nvPr>
            <p:ph type="body" idx="1"/>
          </p:nvPr>
        </p:nvSpPr>
        <p:spPr/>
        <p:txBody>
          <a:bodyPr/>
          <a:p>
            <a:endParaRPr lang="en-US"/>
          </a:p>
        </p:txBody>
      </p:sp>
      <p:pic>
        <p:nvPicPr>
          <p:cNvPr id="5" name="Picture 4" descr="framework_master"/>
          <p:cNvPicPr>
            <a:picLocks noChangeAspect="1"/>
          </p:cNvPicPr>
          <p:nvPr/>
        </p:nvPicPr>
        <p:blipFill>
          <a:blip r:embed="rId1"/>
          <a:stretch>
            <a:fillRect/>
          </a:stretch>
        </p:blipFill>
        <p:spPr>
          <a:xfrm>
            <a:off x="8149590" y="617220"/>
            <a:ext cx="3648075" cy="838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20395" y="318135"/>
            <a:ext cx="6484620" cy="582930"/>
          </a:xfrm>
        </p:spPr>
        <p:txBody>
          <a:bodyPr/>
          <a:p>
            <a:r>
              <a:rPr lang="en-US"/>
              <a:t>Konsep Dasar Pemrograman</a:t>
            </a:r>
            <a:endParaRPr lang="en-US"/>
          </a:p>
        </p:txBody>
      </p:sp>
      <p:pic>
        <p:nvPicPr>
          <p:cNvPr id="7" name="Content Placeholder 6" descr="framework_master"/>
          <p:cNvPicPr>
            <a:picLocks noChangeAspect="1"/>
          </p:cNvPicPr>
          <p:nvPr>
            <p:ph idx="1"/>
          </p:nvPr>
        </p:nvPicPr>
        <p:blipFill>
          <a:blip r:embed="rId1"/>
          <a:stretch>
            <a:fillRect/>
          </a:stretch>
        </p:blipFill>
        <p:spPr>
          <a:xfrm>
            <a:off x="8230870" y="62865"/>
            <a:ext cx="3648075" cy="838200"/>
          </a:xfrm>
          <a:prstGeom prst="rect">
            <a:avLst/>
          </a:prstGeom>
        </p:spPr>
      </p:pic>
      <p:sp>
        <p:nvSpPr>
          <p:cNvPr id="9" name="Content Placeholder 1"/>
          <p:cNvSpPr/>
          <p:nvPr/>
        </p:nvSpPr>
        <p:spPr>
          <a:xfrm>
            <a:off x="224155" y="1258570"/>
            <a:ext cx="11744325" cy="525653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a:t>Konsep dasar pemrograman komputer yaitu Input, proses, dan output.</a:t>
            </a:r>
            <a:endParaRPr lang="en-US" sz="2800"/>
          </a:p>
          <a:p>
            <a:pPr marL="0" indent="0">
              <a:buNone/>
            </a:pPr>
            <a:endParaRPr lang="en-US" sz="2800"/>
          </a:p>
          <a:p>
            <a:r>
              <a:rPr lang="en-US" sz="2800"/>
              <a:t>Input merupakan proses memasukan data ke dalam komputer menggunakan perangkat input (mouse, keyboard atau lainnya)</a:t>
            </a:r>
            <a:endParaRPr lang="en-US" sz="2800"/>
          </a:p>
          <a:p>
            <a:r>
              <a:rPr lang="en-US" sz="2800"/>
              <a:t>Setelah data di inputkan maka akan diproses menggunakan perangkat procesing yang biasanya terdiri dari : menghitung, membandingkan, mengurutkan, mengkelompokkan, dan mencari perangkat penyimpanan (storage).</a:t>
            </a:r>
            <a:endParaRPr lang="en-US" sz="2800"/>
          </a:p>
          <a:p>
            <a:r>
              <a:rPr lang="en-US" sz="2800"/>
              <a:t>Data yang sudah diproses akan ditampilkan berupa informasi melalui perangkat output (speaker, monitor, atau lainnya).</a:t>
            </a:r>
            <a:endParaRPr lang="en-US" sz="2800"/>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9331</Words>
  <Application>WPS Presentation</Application>
  <PresentationFormat>Widescreen</PresentationFormat>
  <Paragraphs>202</Paragraphs>
  <Slides>28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Arial</vt:lpstr>
      <vt:lpstr>SimSun</vt:lpstr>
      <vt:lpstr>Wingdings</vt:lpstr>
      <vt:lpstr>Wingdings</vt:lpstr>
      <vt:lpstr>Microsoft YaHei</vt:lpstr>
      <vt:lpstr>Arial Unicode MS</vt:lpstr>
      <vt:lpstr>Calibri</vt:lpstr>
      <vt:lpstr>Orange Waves</vt:lpstr>
      <vt:lpstr>Class Programmer()</vt:lpstr>
      <vt:lpstr>PowerPoint 演示文稿</vt:lpstr>
      <vt:lpstr>Agenda</vt:lpstr>
      <vt:lpstr>Pengenalan Instruktur</vt:lpstr>
      <vt:lpstr>Dasar Pemrograman</vt:lpstr>
      <vt:lpstr>Dasar Pemrograman</vt:lpstr>
      <vt:lpstr>Dasar Pemrograman</vt:lpstr>
      <vt:lpstr>Konsep Dasar Pemrograman</vt:lpstr>
      <vt:lpstr>Konsep Dasar Pemrograman</vt:lpstr>
      <vt:lpstr>Konsep Dasar Pemrograman</vt:lpstr>
      <vt:lpstr>Konsep Dasar Pemrograman</vt:lpstr>
      <vt:lpstr>Bahasa Pemrograman</vt:lpstr>
      <vt:lpstr>Bahasa Pemrograman</vt:lpstr>
      <vt:lpstr>Bahasa Pemrograman</vt:lpstr>
      <vt:lpstr>Kategori Bahasa Pemrograman</vt:lpstr>
      <vt:lpstr>Perancangan Program</vt:lpstr>
      <vt:lpstr>Perancangan program</vt:lpstr>
      <vt:lpstr>Perancangan program</vt:lpstr>
      <vt:lpstr>Perancangan program</vt:lpstr>
      <vt:lpstr>Perancangan program</vt:lpstr>
      <vt:lpstr>Perancangan program</vt:lpstr>
      <vt:lpstr>Pengenalan Tools Programming</vt:lpstr>
      <vt:lpstr>Web Server</vt:lpstr>
      <vt:lpstr>Web Server</vt:lpstr>
      <vt:lpstr>Tools Programming</vt:lpstr>
      <vt:lpstr>PowerPoint 演示文稿</vt:lpstr>
      <vt:lpstr>Refferensi</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jodyaryono</cp:lastModifiedBy>
  <cp:revision>11</cp:revision>
  <dcterms:created xsi:type="dcterms:W3CDTF">2019-10-23T08:50:00Z</dcterms:created>
  <dcterms:modified xsi:type="dcterms:W3CDTF">2019-10-24T00:06:23Z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