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2" r:id="rId6"/>
    <p:sldId id="264" r:id="rId7"/>
    <p:sldId id="292" r:id="rId8"/>
    <p:sldId id="293" r:id="rId9"/>
    <p:sldId id="294" r:id="rId10"/>
    <p:sldId id="295" r:id="rId11"/>
    <p:sldId id="296" r:id="rId12"/>
    <p:sldId id="298" r:id="rId13"/>
    <p:sldId id="290" r:id="rId14"/>
    <p:sldId id="305" r:id="rId15"/>
    <p:sldId id="299" r:id="rId16"/>
    <p:sldId id="291" r:id="rId17"/>
    <p:sldId id="300" r:id="rId18"/>
    <p:sldId id="308" r:id="rId19"/>
    <p:sldId id="301" r:id="rId20"/>
    <p:sldId id="302" r:id="rId21"/>
    <p:sldId id="303" r:id="rId22"/>
    <p:sldId id="304" r:id="rId23"/>
    <p:sldId id="306" r:id="rId24"/>
    <p:sldId id="307" r:id="rId25"/>
    <p:sldId id="273"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0" y="4289425"/>
            <a:ext cx="10942955" cy="930910"/>
          </a:xfrm>
        </p:spPr>
        <p:txBody>
          <a:bodyPr/>
          <a:lstStyle/>
          <a:p>
            <a:pPr marL="0" indent="0" algn="ctr">
              <a:buNone/>
            </a:pPr>
            <a:r>
              <a:rPr lang="en-US" sz="4800" dirty="0"/>
              <a:t>Class Programmer()</a:t>
            </a:r>
            <a:endParaRPr lang="en-US" sz="4800" dirty="0"/>
          </a:p>
        </p:txBody>
      </p:sp>
      <p:sp>
        <p:nvSpPr>
          <p:cNvPr id="3" name="Subtitle 2"/>
          <p:cNvSpPr>
            <a:spLocks noGrp="1"/>
          </p:cNvSpPr>
          <p:nvPr>
            <p:ph type="subTitle" idx="1"/>
          </p:nvPr>
        </p:nvSpPr>
        <p:spPr>
          <a:xfrm>
            <a:off x="620818" y="5075238"/>
            <a:ext cx="10949517" cy="981075"/>
          </a:xfrm>
        </p:spPr>
        <p:txBody>
          <a:bodyPr/>
          <a:lstStyle/>
          <a:p>
            <a:pPr algn="ctr"/>
            <a:r>
              <a:rPr lang="en-US" sz="2400"/>
              <a:t>Hari ke-2</a:t>
            </a:r>
            <a:br>
              <a:rPr lang="en-US" sz="2400"/>
            </a:br>
            <a:r>
              <a:rPr lang="en-US" sz="2400"/>
              <a:t>27 Oktober 2019</a:t>
            </a:r>
            <a:endParaRPr lang="en-US" sz="2400"/>
          </a:p>
        </p:txBody>
      </p:sp>
      <p:pic>
        <p:nvPicPr>
          <p:cNvPr id="5" name="Picture 4" descr="framework_master"/>
          <p:cNvPicPr>
            <a:picLocks noChangeAspect="1"/>
          </p:cNvPicPr>
          <p:nvPr/>
        </p:nvPicPr>
        <p:blipFill>
          <a:blip r:embed="rId1"/>
          <a:stretch>
            <a:fillRect/>
          </a:stretch>
        </p:blipFill>
        <p:spPr>
          <a:xfrm>
            <a:off x="8268335" y="296545"/>
            <a:ext cx="3648075" cy="838200"/>
          </a:xfrm>
          <a:prstGeom prst="rect">
            <a:avLst/>
          </a:prstGeom>
        </p:spPr>
      </p:pic>
      <p:sp>
        <p:nvSpPr>
          <p:cNvPr id="6" name="Text Box 5"/>
          <p:cNvSpPr txBox="1"/>
          <p:nvPr/>
        </p:nvSpPr>
        <p:spPr>
          <a:xfrm>
            <a:off x="3990975" y="5958840"/>
            <a:ext cx="3818255" cy="521970"/>
          </a:xfrm>
          <a:prstGeom prst="rect">
            <a:avLst/>
          </a:prstGeom>
          <a:noFill/>
        </p:spPr>
        <p:txBody>
          <a:bodyPr wrap="none" rtlCol="0">
            <a:spAutoFit/>
          </a:bodyPr>
          <a:p>
            <a:r>
              <a:rPr lang="en-US" sz="2800"/>
              <a:t>Instruktur: Jody Aryono</a:t>
            </a:r>
            <a:endParaRPr lang="en-US" sz="2800"/>
          </a:p>
        </p:txBody>
      </p:sp>
      <p:pic>
        <p:nvPicPr>
          <p:cNvPr id="7" name="Picture 6"/>
          <p:cNvPicPr>
            <a:picLocks noChangeAspect="1"/>
          </p:cNvPicPr>
          <p:nvPr/>
        </p:nvPicPr>
        <p:blipFill>
          <a:blip r:embed="rId2"/>
          <a:stretch>
            <a:fillRect/>
          </a:stretch>
        </p:blipFill>
        <p:spPr>
          <a:xfrm>
            <a:off x="701040" y="296545"/>
            <a:ext cx="1163955" cy="116395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4155" y="318135"/>
            <a:ext cx="6880860" cy="582930"/>
          </a:xfrm>
        </p:spPr>
        <p:txBody>
          <a:bodyPr/>
          <a:p>
            <a:r>
              <a:rPr lang="en-US"/>
              <a:t>Pengenalan CSS</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24155" y="1028065"/>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CSS biasanya disimpan di dalam sebuah file berekstensi .css dan disematkan di dalam dokumen HTML untuk memberikan style pada halaman tersebut. Meski demikian, kita tetap dapat menambahkan sintaks CSS langsung di dalam dokumen HTML, di dalam tag &lt;style&gt;&lt;/style&gt; untuk mengakomodir penerapan style yang hanya digunakan di dalam dokumen tersebut. Kita juga dapat menyematkan sintaks CSS langsung di dalam atribut style pada suatu tag HTML untuk menerapkan style yang hanya digunakan pada tag itu saja</a:t>
            </a:r>
            <a:endParaRPr lang="en-US" sz="2000"/>
          </a:p>
          <a:p>
            <a:pPr marL="0" indent="0">
              <a:buNone/>
            </a:pPr>
            <a:endParaRPr lang="en-US" sz="2000"/>
          </a:p>
          <a:p>
            <a:pPr marL="0" indent="0">
              <a:buNone/>
            </a:pPr>
            <a:r>
              <a:rPr lang="en-US" sz="2000"/>
              <a:t>h1 -&gt; selector</a:t>
            </a:r>
            <a:endParaRPr lang="en-US" sz="2000"/>
          </a:p>
          <a:p>
            <a:pPr marL="0" indent="0">
              <a:buNone/>
            </a:pPr>
            <a:r>
              <a:rPr lang="en-US" sz="2000"/>
              <a:t>{ text-align: center; color: red; } -&gt; deklarasi style</a:t>
            </a:r>
            <a:endParaRPr lang="en-US" sz="2000"/>
          </a:p>
          <a:p>
            <a:pPr marL="0" indent="0">
              <a:buNone/>
            </a:pPr>
            <a:r>
              <a:rPr lang="en-US" sz="2000"/>
              <a:t>text-align -&gt; property</a:t>
            </a:r>
            <a:endParaRPr lang="en-US" sz="2000"/>
          </a:p>
          <a:p>
            <a:pPr marL="0" indent="0">
              <a:buNone/>
            </a:pPr>
            <a:r>
              <a:rPr lang="en-US" sz="2000"/>
              <a:t>center -&gt; value</a:t>
            </a:r>
            <a:endParaRPr lang="en-US" sz="2000"/>
          </a:p>
          <a:p>
            <a:pPr marL="0" indent="0">
              <a:buNone/>
            </a:pPr>
            <a:r>
              <a:rPr lang="en-US" sz="2000"/>
              <a:t>color -&gt; property</a:t>
            </a:r>
            <a:endParaRPr lang="en-US" sz="2000"/>
          </a:p>
          <a:p>
            <a:pPr marL="0" indent="0">
              <a:buNone/>
            </a:pPr>
            <a:r>
              <a:rPr lang="en-US" sz="2000"/>
              <a:t>red-&gt; value</a:t>
            </a:r>
            <a:endParaRPr lang="en-US" sz="2000"/>
          </a:p>
          <a:p>
            <a:pPr marL="0" indent="0">
              <a:buNone/>
            </a:pP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CSS</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934325" y="-64770"/>
            <a:ext cx="3648075" cy="838200"/>
          </a:xfrm>
          <a:prstGeom prst="rect">
            <a:avLst/>
          </a:prstGeom>
        </p:spPr>
      </p:pic>
      <p:sp>
        <p:nvSpPr>
          <p:cNvPr id="9" name="Content Placeholder 1"/>
          <p:cNvSpPr/>
          <p:nvPr/>
        </p:nvSpPr>
        <p:spPr>
          <a:xfrm>
            <a:off x="259715" y="1154430"/>
            <a:ext cx="5447030" cy="511048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pada html suatu attribut untuk input data diberikan id dan nama yg berfungsi untuk emanggilan komponen atau object HTML , untuk id dipanggil di frontend menggunakan jquery/javascriot sedangkan name ada nama object yg bisa diambil pada saat posting data aplikasi, dalam css untuk memformat object class menggunakan selector (.) Titik dan memanggil id menggunakan (#)  Selector Tanda Kres</a:t>
            </a:r>
            <a:endParaRPr lang="en-US" sz="2400"/>
          </a:p>
          <a:p>
            <a:pPr marL="0" indent="0">
              <a:buNone/>
            </a:pPr>
            <a:endParaRPr lang="en-US" sz="2400"/>
          </a:p>
          <a:p>
            <a:pPr marL="0" indent="0">
              <a:buNone/>
            </a:pPr>
            <a:endParaRPr lang="en-US" sz="2400"/>
          </a:p>
          <a:p>
            <a:pPr marL="0" indent="0">
              <a:buNone/>
            </a:pPr>
            <a:endParaRPr lang="en-US" sz="2400"/>
          </a:p>
          <a:p>
            <a:pPr marL="0" indent="0">
              <a:buNone/>
            </a:pPr>
            <a:r>
              <a:rPr lang="en-US" sz="2400"/>
              <a:t> </a:t>
            </a:r>
            <a:endParaRPr lang="en-US" sz="2400"/>
          </a:p>
        </p:txBody>
      </p:sp>
      <p:pic>
        <p:nvPicPr>
          <p:cNvPr id="3" name="Content Placeholder 2"/>
          <p:cNvPicPr>
            <a:picLocks noChangeAspect="1"/>
          </p:cNvPicPr>
          <p:nvPr>
            <p:ph sz="half" idx="2"/>
          </p:nvPr>
        </p:nvPicPr>
        <p:blipFill>
          <a:blip r:embed="rId2"/>
          <a:stretch>
            <a:fillRect/>
          </a:stretch>
        </p:blipFill>
        <p:spPr>
          <a:xfrm>
            <a:off x="6057900" y="1155065"/>
            <a:ext cx="5384800" cy="40151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Bootstrap</a:t>
            </a:r>
            <a:endParaRPr lang="en-US"/>
          </a:p>
        </p:txBody>
      </p:sp>
      <p:sp>
        <p:nvSpPr>
          <p:cNvPr id="3" name="Text Placeholder 2"/>
          <p:cNvSpPr>
            <a:spLocks noGrp="1"/>
          </p:cNvSpPr>
          <p:nvPr>
            <p:ph type="body" idx="1"/>
          </p:nvPr>
        </p:nvSpPr>
        <p:spPr/>
        <p:txBody>
          <a:bodyPr/>
          <a:p>
            <a:r>
              <a:rPr lang="en-US"/>
              <a:t>Dasar pemrograman PHP</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1790" y="318135"/>
            <a:ext cx="6753225" cy="582930"/>
          </a:xfrm>
        </p:spPr>
        <p:txBody>
          <a:bodyPr/>
          <a:p>
            <a:r>
              <a:rPr lang="en-US"/>
              <a:t>Pengenalan Bootstrap</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Bootstrap adalah front-end framework yang solek, bagus dan luar biasa yang mengedapankan tampilan untuk mobile device (Handphone, smartphone dll.) guna mempercepat dan mempermudah pengembangan website. Bootstrap menyediakan HTML, CSS dan Javascript siap pakai dan mudah untuk dikembangkan. </a:t>
            </a:r>
            <a:endParaRPr lang="en-US" sz="2000"/>
          </a:p>
          <a:p>
            <a:pPr marL="0" indent="0">
              <a:buNone/>
            </a:pPr>
            <a:endParaRPr lang="en-US" sz="2000"/>
          </a:p>
          <a:p>
            <a:pPr marL="0" indent="0">
              <a:buNone/>
            </a:pPr>
            <a:r>
              <a:rPr lang="en-US" sz="2000"/>
              <a:t>Bootstrap merupakan framework untuk membangun desain web secara responsif dan cepat. Artinya, tampilan web yang dibuat oleh bootstrap akan menyesuaikan ukuran layar dari browser yang kita gunakan baik di desktop, tablet ataupun mobile device. Sehingga, user akan mendapatkan pengalaman yang lebih baik dalam berselancar tanpa mempertimbangkan perangkat apa yang harus digunakan.</a:t>
            </a:r>
            <a:endParaRPr lang="en-US" sz="2000"/>
          </a:p>
          <a:p>
            <a:pPr marL="0" indent="0">
              <a:buNone/>
            </a:pPr>
            <a:endParaRPr lang="en-US" sz="2000"/>
          </a:p>
          <a:p>
            <a:pPr marL="0" indent="0">
              <a:buNone/>
            </a:pPr>
            <a:r>
              <a:rPr lang="en-US" sz="2000"/>
              <a:t>apabila kita menggunakan bootstrap, kita tinggal menggunakan nama class (untuk css) dan library (javascript) yang sudah ditentukkan oleh bootstrap tanpa perlu menulis kode dari 0 (awal) sehingga, bisa menghemat waktu dalam pengembangan website untuk urusan UI (User Interface). Bootstrap memiliki tampilan yang indah dan dapat di customisasi.</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1790" y="318135"/>
            <a:ext cx="6753225" cy="582930"/>
          </a:xfrm>
        </p:spPr>
        <p:txBody>
          <a:bodyPr/>
          <a:p>
            <a:r>
              <a:rPr lang="en-US"/>
              <a:t>Pengenalan Bootstrap</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3" name="Text Box 2"/>
          <p:cNvSpPr txBox="1"/>
          <p:nvPr/>
        </p:nvSpPr>
        <p:spPr>
          <a:xfrm>
            <a:off x="456565" y="1305560"/>
            <a:ext cx="11229340" cy="4399915"/>
          </a:xfrm>
          <a:prstGeom prst="rect">
            <a:avLst/>
          </a:prstGeom>
          <a:noFill/>
        </p:spPr>
        <p:txBody>
          <a:bodyPr wrap="square" rtlCol="0" anchor="t">
            <a:spAutoFit/>
          </a:bodyPr>
          <a:p>
            <a:r>
              <a:rPr lang="en-US" sz="2000"/>
              <a:t>Bootstrap merupakan sebuah framework CSS dari Twitter, yang menyediakan kumpulan komponen-komponen antarmuka dasar pada web yang telah dirancang sedemikian rupa untuk digunakan bersama-sama.</a:t>
            </a:r>
            <a:endParaRPr lang="en-US" sz="2000"/>
          </a:p>
          <a:p>
            <a:endParaRPr lang="en-US" sz="2000"/>
          </a:p>
          <a:p>
            <a:r>
              <a:rPr lang="en-US" sz="2000"/>
              <a:t>Selain komponen antarmuka, Bootstrap juga menyediakan sarana untuk membangun layout halaman dengan mudah dan rapi, serta modifikasi pada tampilan dasar HTML untuk membuat seluruh halaman web yang dikembangkan senada dengan komponen-komponen lainnya.</a:t>
            </a:r>
            <a:endParaRPr lang="en-US" sz="2000"/>
          </a:p>
          <a:p>
            <a:endParaRPr lang="en-US" sz="2000"/>
          </a:p>
          <a:p>
            <a:r>
              <a:rPr lang="en-US" sz="2000"/>
              <a:t>Twitter Bootstrap ini sekarang sedang hangat-hangatnya pada dunia web desain, dan banyak sekali yang menggunakan nya karena memudahkan para desainer web untuk membuat desain web-nya</a:t>
            </a:r>
            <a:endParaRPr lang="en-US" sz="2000"/>
          </a:p>
          <a:p>
            <a:endParaRPr lang="en-US" sz="2000"/>
          </a:p>
          <a:p>
            <a:r>
              <a:rPr lang="en-US" sz="2000" b="1" i="1"/>
              <a:t>Framework_master</a:t>
            </a:r>
            <a:r>
              <a:rPr lang="en-US" sz="2000"/>
              <a:t> yg akan kita pelajari juga membuat layout berdasarkan Bootstrap jadi diharapkan programmer juga menguasai untuk membuat layout bootstrap</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Instalasi Skeleton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793355" y="-6477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Installasi bootsrap bisa di download https://github.com/twbs/bootstrap/archive/v4.3.1.zip</a:t>
            </a:r>
            <a:endParaRPr lang="en-US" sz="2000"/>
          </a:p>
          <a:p>
            <a:pPr marL="0" indent="0">
              <a:buNone/>
            </a:pPr>
            <a:r>
              <a:rPr lang="en-US" sz="2000"/>
              <a:t> ataupun di referensikan langsung ke web bootstrap</a:t>
            </a:r>
            <a:endParaRPr lang="en-US" sz="2000"/>
          </a:p>
          <a:p>
            <a:pPr marL="0" indent="0">
              <a:buNone/>
            </a:pPr>
            <a:endParaRPr lang="en-US" sz="2000"/>
          </a:p>
          <a:p>
            <a:pPr marL="0" indent="0">
              <a:buNone/>
            </a:pPr>
            <a:endParaRPr lang="en-US" sz="2000"/>
          </a:p>
        </p:txBody>
      </p:sp>
      <p:pic>
        <p:nvPicPr>
          <p:cNvPr id="4" name="Content Placeholder 3"/>
          <p:cNvPicPr>
            <a:picLocks noChangeAspect="1"/>
          </p:cNvPicPr>
          <p:nvPr>
            <p:ph sz="half" idx="2"/>
          </p:nvPr>
        </p:nvPicPr>
        <p:blipFill>
          <a:blip r:embed="rId2"/>
          <a:stretch>
            <a:fillRect/>
          </a:stretch>
        </p:blipFill>
        <p:spPr>
          <a:xfrm>
            <a:off x="1504315" y="1704975"/>
            <a:ext cx="8975725" cy="4692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Layout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355965" y="17018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3" name="Text Box 2"/>
          <p:cNvSpPr txBox="1"/>
          <p:nvPr/>
        </p:nvSpPr>
        <p:spPr>
          <a:xfrm>
            <a:off x="456565" y="1305560"/>
            <a:ext cx="11229340" cy="398780"/>
          </a:xfrm>
          <a:prstGeom prst="rect">
            <a:avLst/>
          </a:prstGeom>
          <a:noFill/>
        </p:spPr>
        <p:txBody>
          <a:bodyPr wrap="square" rtlCol="0" anchor="t">
            <a:spAutoFit/>
          </a:bodyPr>
          <a:p>
            <a:r>
              <a:rPr lang="en-US" sz="2000"/>
              <a:t>Bootstrap memiliki layout 12 grid , sehingga mudah untuk dipahami </a:t>
            </a:r>
            <a:endParaRPr lang="en-US" sz="2000"/>
          </a:p>
        </p:txBody>
      </p:sp>
      <p:pic>
        <p:nvPicPr>
          <p:cNvPr id="4" name="Content Placeholder 3"/>
          <p:cNvPicPr>
            <a:picLocks noChangeAspect="1"/>
          </p:cNvPicPr>
          <p:nvPr>
            <p:ph sz="half" idx="2"/>
          </p:nvPr>
        </p:nvPicPr>
        <p:blipFill>
          <a:blip r:embed="rId2"/>
          <a:stretch>
            <a:fillRect/>
          </a:stretch>
        </p:blipFill>
        <p:spPr>
          <a:xfrm>
            <a:off x="456565" y="1838325"/>
            <a:ext cx="11300460" cy="4005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Layout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12292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pic>
        <p:nvPicPr>
          <p:cNvPr id="6" name="Content Placeholder 5"/>
          <p:cNvPicPr>
            <a:picLocks noChangeAspect="1"/>
          </p:cNvPicPr>
          <p:nvPr>
            <p:ph sz="half" idx="2"/>
          </p:nvPr>
        </p:nvPicPr>
        <p:blipFill>
          <a:blip r:embed="rId2"/>
          <a:stretch>
            <a:fillRect/>
          </a:stretch>
        </p:blipFill>
        <p:spPr>
          <a:xfrm>
            <a:off x="490855" y="1069340"/>
            <a:ext cx="11760835" cy="4783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355965" y="17018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6" name="Text Box 5"/>
          <p:cNvSpPr txBox="1"/>
          <p:nvPr/>
        </p:nvSpPr>
        <p:spPr>
          <a:xfrm>
            <a:off x="669925" y="1636395"/>
            <a:ext cx="10180320" cy="3046095"/>
          </a:xfrm>
          <a:prstGeom prst="rect">
            <a:avLst/>
          </a:prstGeom>
          <a:noFill/>
        </p:spPr>
        <p:txBody>
          <a:bodyPr wrap="square" rtlCol="0" anchor="t">
            <a:spAutoFit/>
          </a:bodyPr>
          <a:p>
            <a:r>
              <a:rPr lang="en-US" sz="2400"/>
              <a:t>Grid Classes</a:t>
            </a:r>
            <a:endParaRPr lang="en-US" sz="2400"/>
          </a:p>
          <a:p>
            <a:r>
              <a:rPr lang="en-US" sz="2400"/>
              <a:t>The Bootstrap 4 grid system has five classes:</a:t>
            </a:r>
            <a:endParaRPr lang="en-US" sz="2400"/>
          </a:p>
          <a:p>
            <a:endParaRPr lang="en-US" sz="2400"/>
          </a:p>
          <a:p>
            <a:r>
              <a:rPr lang="en-US" sz="2400"/>
              <a:t>.col- (extra small devices - screen width less than 576px)</a:t>
            </a:r>
            <a:endParaRPr lang="en-US" sz="2400"/>
          </a:p>
          <a:p>
            <a:r>
              <a:rPr lang="en-US" sz="2400"/>
              <a:t>.col-sm- (small devices - screen width equal to or greater than 576px)</a:t>
            </a:r>
            <a:endParaRPr lang="en-US" sz="2400"/>
          </a:p>
          <a:p>
            <a:r>
              <a:rPr lang="en-US" sz="2400"/>
              <a:t>.col-md- (medium devices - screen width equal to or greater than 768px)</a:t>
            </a:r>
            <a:endParaRPr lang="en-US" sz="2400"/>
          </a:p>
          <a:p>
            <a:r>
              <a:rPr lang="en-US" sz="2400"/>
              <a:t>.col-lg- (large devices - screen width equal to or greater than 992px)</a:t>
            </a:r>
            <a:endParaRPr lang="en-US" sz="2400"/>
          </a:p>
          <a:p>
            <a:r>
              <a:rPr lang="en-US" sz="2400"/>
              <a:t>.col-xl- (xlarge devices - screen width equal to or greater than 1200px)</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350" y="190500"/>
            <a:ext cx="11322050" cy="582930"/>
          </a:xfrm>
        </p:spPr>
        <p:txBody>
          <a:bodyPr/>
          <a:p>
            <a:r>
              <a:rPr lang="en-US"/>
              <a:t>Pengenalan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172450" y="-13017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3" name="Text Box 2"/>
          <p:cNvSpPr txBox="1"/>
          <p:nvPr/>
        </p:nvSpPr>
        <p:spPr>
          <a:xfrm>
            <a:off x="259715" y="1607820"/>
            <a:ext cx="4246880" cy="368300"/>
          </a:xfrm>
          <a:prstGeom prst="rect">
            <a:avLst/>
          </a:prstGeom>
          <a:noFill/>
        </p:spPr>
        <p:txBody>
          <a:bodyPr wrap="none" rtlCol="0">
            <a:spAutoFit/>
          </a:bodyPr>
          <a:p>
            <a:r>
              <a:rPr lang="en-US"/>
              <a:t>Membuat 3 Colom seukuran dibootstrap</a:t>
            </a:r>
            <a:endParaRPr lang="en-US"/>
          </a:p>
        </p:txBody>
      </p:sp>
      <p:pic>
        <p:nvPicPr>
          <p:cNvPr id="4" name="Content Placeholder 3"/>
          <p:cNvPicPr>
            <a:picLocks noChangeAspect="1"/>
          </p:cNvPicPr>
          <p:nvPr>
            <p:ph sz="half" idx="2"/>
          </p:nvPr>
        </p:nvPicPr>
        <p:blipFill>
          <a:blip r:embed="rId2"/>
          <a:stretch>
            <a:fillRect/>
          </a:stretch>
        </p:blipFill>
        <p:spPr>
          <a:xfrm>
            <a:off x="259715" y="2212340"/>
            <a:ext cx="10985500" cy="742315"/>
          </a:xfrm>
          <a:prstGeom prst="rect">
            <a:avLst/>
          </a:prstGeom>
        </p:spPr>
      </p:pic>
      <p:pic>
        <p:nvPicPr>
          <p:cNvPr id="5" name="Picture 4"/>
          <p:cNvPicPr>
            <a:picLocks noChangeAspect="1"/>
          </p:cNvPicPr>
          <p:nvPr/>
        </p:nvPicPr>
        <p:blipFill>
          <a:blip r:embed="rId3"/>
          <a:stretch>
            <a:fillRect/>
          </a:stretch>
        </p:blipFill>
        <p:spPr>
          <a:xfrm>
            <a:off x="2179955" y="3264535"/>
            <a:ext cx="4524375" cy="22345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7550" y="969010"/>
            <a:ext cx="11123295" cy="4942205"/>
          </a:xfrm>
          <a:solidFill>
            <a:schemeClr val="tx1"/>
          </a:solidFill>
        </p:spPr>
        <p:txBody>
          <a:bodyPr>
            <a:normAutofit fontScale="70000"/>
          </a:bodyPr>
          <a:p>
            <a:pPr marL="0" indent="0">
              <a:buNone/>
            </a:pPr>
            <a:endParaRPr lang="en-US" sz="2800">
              <a:solidFill>
                <a:srgbClr val="00B050"/>
              </a:solidFill>
            </a:endParaRPr>
          </a:p>
          <a:p>
            <a:pPr marL="0" indent="0">
              <a:buNone/>
            </a:pPr>
            <a:r>
              <a:rPr lang="en-US" sz="2800">
                <a:solidFill>
                  <a:srgbClr val="00B050"/>
                </a:solidFill>
              </a:rPr>
              <a:t>Class Bismillah_hirramanirrohim(</a:t>
            </a:r>
            <a:r>
              <a:rPr lang="en-US" sz="2800">
                <a:solidFill>
                  <a:srgbClr val="00B050"/>
                </a:solidFill>
                <a:sym typeface="+mn-ea"/>
              </a:rPr>
              <a:t>Insya_Allah=1</a:t>
            </a: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914400" lvl="2" indent="0">
              <a:buNone/>
            </a:pPr>
            <a:r>
              <a:rPr lang="en-US" sz="2800">
                <a:solidFill>
                  <a:srgbClr val="00B050"/>
                </a:solidFill>
              </a:rPr>
              <a:t>saya_pikir();</a:t>
            </a:r>
            <a:endParaRPr lang="en-US" sz="2800">
              <a:solidFill>
                <a:srgbClr val="00B050"/>
              </a:solidFill>
            </a:endParaRPr>
          </a:p>
          <a:p>
            <a:pPr marL="914400" lvl="2" indent="0">
              <a:buNone/>
            </a:pPr>
            <a:r>
              <a:rPr lang="en-US" sz="2800">
                <a:solidFill>
                  <a:srgbClr val="00B050"/>
                </a:solidFill>
              </a:rPr>
              <a:t>saya_rasa();</a:t>
            </a:r>
            <a:endParaRPr lang="en-US" sz="2800">
              <a:solidFill>
                <a:srgbClr val="00B050"/>
              </a:solidFill>
            </a:endParaRPr>
          </a:p>
          <a:p>
            <a:pPr marL="914400" lvl="2" indent="0">
              <a:buNone/>
            </a:pPr>
            <a:r>
              <a:rPr lang="en-US" sz="2800">
                <a:solidFill>
                  <a:srgbClr val="00B050"/>
                </a:solidFill>
              </a:rPr>
              <a:t>saya_yakin();</a:t>
            </a:r>
            <a:endParaRPr lang="en-US" sz="2800">
              <a:solidFill>
                <a:srgbClr val="00B050"/>
              </a:solidFill>
            </a:endParaRPr>
          </a:p>
          <a:p>
            <a:pPr marL="914400" lvl="2" indent="0">
              <a:buNone/>
            </a:pPr>
            <a:r>
              <a:rPr lang="en-US" sz="2800">
                <a:solidFill>
                  <a:srgbClr val="00B050"/>
                </a:solidFill>
                <a:sym typeface="+mn-ea"/>
              </a:rPr>
              <a:t>saya_programmer();</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for ($i=0; $i &lt;2 ; $i++) {</a:t>
            </a:r>
            <a:endParaRPr lang="en-US" sz="2800">
              <a:solidFill>
                <a:srgbClr val="00B050"/>
              </a:solidFill>
            </a:endParaRPr>
          </a:p>
          <a:p>
            <a:pPr marL="457200" lvl="1" indent="0">
              <a:buNone/>
            </a:pPr>
            <a:r>
              <a:rPr lang="en-US" sz="2800">
                <a:solidFill>
                  <a:srgbClr val="00B050"/>
                </a:solidFill>
              </a:rPr>
              <a:t>	aamiin();</a:t>
            </a:r>
            <a:endParaRPr lang="en-US" sz="2800">
              <a:solidFill>
                <a:srgbClr val="00B050"/>
              </a:solidFill>
            </a:endParaRPr>
          </a:p>
          <a:p>
            <a:pPr marL="457200" lvl="1" indent="0">
              <a:buNone/>
            </a:pPr>
            <a:r>
              <a:rPr lang="en-US" sz="2800">
                <a:solidFill>
                  <a:srgbClr val="00B050"/>
                </a:solidFill>
              </a:rPr>
              <a:t>}</a:t>
            </a:r>
            <a:endParaRPr lang="en-US" sz="2800">
              <a:solidFill>
                <a:srgbClr val="00B050"/>
              </a:solidFill>
            </a:endParaRPr>
          </a:p>
          <a:p>
            <a:pPr marL="457200" lvl="1" indent="0">
              <a:buNone/>
            </a:pPr>
            <a:r>
              <a:rPr lang="en-US" sz="2800">
                <a:solidFill>
                  <a:srgbClr val="00B050"/>
                </a:solidFill>
              </a:rPr>
              <a:t>ya_rabbal_allaaminn();</a:t>
            </a:r>
            <a:endParaRPr lang="en-US" sz="2800">
              <a:solidFill>
                <a:srgbClr val="00B050"/>
              </a:solidFill>
            </a:endParaRPr>
          </a:p>
          <a:p>
            <a:pPr marL="0" indent="0">
              <a:buNone/>
            </a:pPr>
            <a:r>
              <a:rPr lang="en-US" sz="2800">
                <a:solidFill>
                  <a:srgbClr val="00B050"/>
                </a:solidFill>
              </a:rPr>
              <a:t>}</a:t>
            </a:r>
            <a:endParaRPr lang="en-US" sz="2800">
              <a:solidFill>
                <a:srgbClr val="00B050"/>
              </a:solidFill>
            </a:endParaRPr>
          </a:p>
          <a:p>
            <a:pPr marL="0" indent="0">
              <a:buNone/>
            </a:pP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350" y="190500"/>
            <a:ext cx="11322050" cy="582930"/>
          </a:xfrm>
        </p:spPr>
        <p:txBody>
          <a:bodyPr/>
          <a:p>
            <a:r>
              <a:rPr lang="en-US"/>
              <a:t>Pengenalan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22615" y="-6477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3" name="Text Box 2"/>
          <p:cNvSpPr txBox="1"/>
          <p:nvPr/>
        </p:nvSpPr>
        <p:spPr>
          <a:xfrm>
            <a:off x="259715" y="1607820"/>
            <a:ext cx="6355080" cy="368300"/>
          </a:xfrm>
          <a:prstGeom prst="rect">
            <a:avLst/>
          </a:prstGeom>
          <a:noFill/>
        </p:spPr>
        <p:txBody>
          <a:bodyPr wrap="none" rtlCol="0">
            <a:spAutoFit/>
          </a:bodyPr>
          <a:p>
            <a:r>
              <a:rPr lang="en-US"/>
              <a:t>Membuat 2 kolom tidak seukuran dibootstrap dan responsive</a:t>
            </a:r>
            <a:endParaRPr lang="en-US"/>
          </a:p>
        </p:txBody>
      </p:sp>
      <p:pic>
        <p:nvPicPr>
          <p:cNvPr id="8" name="Content Placeholder 7"/>
          <p:cNvPicPr>
            <a:picLocks noChangeAspect="1"/>
          </p:cNvPicPr>
          <p:nvPr>
            <p:ph sz="half" idx="2"/>
          </p:nvPr>
        </p:nvPicPr>
        <p:blipFill>
          <a:blip r:embed="rId2"/>
          <a:stretch>
            <a:fillRect/>
          </a:stretch>
        </p:blipFill>
        <p:spPr>
          <a:xfrm>
            <a:off x="259715" y="2096135"/>
            <a:ext cx="11730990" cy="774700"/>
          </a:xfrm>
          <a:prstGeom prst="rect">
            <a:avLst/>
          </a:prstGeom>
        </p:spPr>
      </p:pic>
      <p:pic>
        <p:nvPicPr>
          <p:cNvPr id="10" name="Picture 9"/>
          <p:cNvPicPr>
            <a:picLocks noChangeAspect="1"/>
          </p:cNvPicPr>
          <p:nvPr/>
        </p:nvPicPr>
        <p:blipFill>
          <a:blip r:embed="rId3"/>
          <a:stretch>
            <a:fillRect/>
          </a:stretch>
        </p:blipFill>
        <p:spPr>
          <a:xfrm>
            <a:off x="2369820" y="3430905"/>
            <a:ext cx="7244715" cy="20313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0350" y="190500"/>
            <a:ext cx="11322050" cy="582930"/>
          </a:xfrm>
        </p:spPr>
        <p:txBody>
          <a:bodyPr/>
          <a:p>
            <a:r>
              <a:rPr lang="en-US"/>
              <a:t>Pengenalan Bootstrap</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22615" y="-64770"/>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a:p>
        </p:txBody>
      </p:sp>
      <p:sp>
        <p:nvSpPr>
          <p:cNvPr id="3" name="Text Box 2"/>
          <p:cNvSpPr txBox="1"/>
          <p:nvPr/>
        </p:nvSpPr>
        <p:spPr>
          <a:xfrm>
            <a:off x="259715" y="1607820"/>
            <a:ext cx="11322685" cy="1198880"/>
          </a:xfrm>
          <a:prstGeom prst="rect">
            <a:avLst/>
          </a:prstGeom>
          <a:noFill/>
        </p:spPr>
        <p:txBody>
          <a:bodyPr wrap="square" rtlCol="0">
            <a:spAutoFit/>
          </a:bodyPr>
          <a:p>
            <a:r>
              <a:rPr lang="en-US" sz="2400"/>
              <a:t>Dengan menggunakan Framework_master  tidak perlu repot lagi untuk install bootstrap karena  di dalam Framework_master  untuk layout web sudah menggunakan bootstrap</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3380" y="1710055"/>
            <a:ext cx="10974070" cy="2852420"/>
          </a:xfrm>
        </p:spPr>
        <p:txBody>
          <a:bodyPr/>
          <a:p>
            <a:r>
              <a:rPr lang="en-US"/>
              <a:t>Tugas: Membuat layout Bootstrap</a:t>
            </a:r>
            <a:endParaRPr lang="en-US"/>
          </a:p>
        </p:txBody>
      </p:sp>
      <p:sp>
        <p:nvSpPr>
          <p:cNvPr id="3" name="Text Placeholder 2"/>
          <p:cNvSpPr>
            <a:spLocks noGrp="1"/>
          </p:cNvSpPr>
          <p:nvPr>
            <p:ph type="body" idx="1"/>
          </p:nvPr>
        </p:nvSpPr>
        <p:spPr>
          <a:xfrm>
            <a:off x="482600" y="4589780"/>
            <a:ext cx="10864850" cy="1499870"/>
          </a:xfrm>
        </p:spPr>
        <p:txBody>
          <a:bodyPr/>
          <a:p>
            <a:r>
              <a:rPr lang="en-US"/>
              <a:t>Dasar pemrograman PHP</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pic>
        <p:nvPicPr>
          <p:cNvPr id="7" name="Content Placeholder 6"/>
          <p:cNvPicPr>
            <a:picLocks noChangeAspect="1"/>
          </p:cNvPicPr>
          <p:nvPr>
            <p:ph idx="1"/>
          </p:nvPr>
        </p:nvPicPr>
        <p:blipFill>
          <a:blip r:embed="rId2"/>
          <a:stretch>
            <a:fillRect/>
          </a:stretch>
        </p:blipFill>
        <p:spPr>
          <a:xfrm>
            <a:off x="1495425" y="107315"/>
            <a:ext cx="5938520" cy="64331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a:xfrm>
            <a:off x="620395" y="318135"/>
            <a:ext cx="7376795" cy="582930"/>
          </a:xfrm>
        </p:spPr>
        <p:txBody>
          <a:bodyPr/>
          <a:p>
            <a:r>
              <a:rPr lang="en-US"/>
              <a:t>Refferensi</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3" name="Text Box 2"/>
          <p:cNvSpPr txBox="1"/>
          <p:nvPr/>
        </p:nvSpPr>
        <p:spPr>
          <a:xfrm>
            <a:off x="620395" y="1711960"/>
            <a:ext cx="11012805" cy="2676525"/>
          </a:xfrm>
          <a:prstGeom prst="rect">
            <a:avLst/>
          </a:prstGeom>
          <a:noFill/>
        </p:spPr>
        <p:txBody>
          <a:bodyPr wrap="square" rtlCol="0" anchor="t">
            <a:spAutoFit/>
          </a:bodyPr>
          <a:p>
            <a:pPr marL="342900" indent="-342900">
              <a:buFont typeface="Arial" panose="020B0604020202020204" pitchFamily="34" charset="0"/>
              <a:buChar char="•"/>
            </a:pPr>
            <a:r>
              <a:rPr lang="en-US" sz="2400"/>
              <a:t>https://www.petanikode.com/html-dasar/</a:t>
            </a:r>
            <a:endParaRPr lang="en-US" sz="2400"/>
          </a:p>
          <a:p>
            <a:pPr marL="342900" indent="-342900">
              <a:buFont typeface="Arial" panose="020B0604020202020204" pitchFamily="34" charset="0"/>
              <a:buChar char="•"/>
            </a:pPr>
            <a:r>
              <a:rPr lang="en-US" sz="2400"/>
              <a:t>http://ilmukita.org/membuat-tampilan-layout-web-sederhana-html-dan-css/</a:t>
            </a:r>
            <a:endParaRPr lang="en-US" sz="2400"/>
          </a:p>
          <a:p>
            <a:pPr marL="342900" indent="-342900">
              <a:buFont typeface="Arial" panose="020B0604020202020204" pitchFamily="34" charset="0"/>
              <a:buChar char="•"/>
            </a:pPr>
            <a:r>
              <a:rPr lang="en-US" sz="2400"/>
              <a:t>https://www.apacara.com/tutorial/bootstrap/belajar-bootstrap-untuk-pemula.html</a:t>
            </a:r>
            <a:endParaRPr lang="en-US" sz="2400"/>
          </a:p>
          <a:p>
            <a:pPr marL="342900" indent="-342900">
              <a:buFont typeface="Arial" panose="020B0604020202020204" pitchFamily="34" charset="0"/>
              <a:buChar char="•"/>
            </a:pPr>
            <a:r>
              <a:rPr lang="en-US" sz="2400"/>
              <a:t>https://www.bewoksatukosong.com/2019/02/cara-memahami-grid-layout-bootstrap-4.html</a:t>
            </a:r>
            <a:endParaRPr lang="en-US" sz="2400"/>
          </a:p>
          <a:p>
            <a:pPr marL="342900" indent="-342900">
              <a:buFont typeface="Arial" panose="020B0604020202020204" pitchFamily="34" charset="0"/>
              <a:buChar char="•"/>
            </a:pPr>
            <a:endParaRPr lang="en-US" sz="24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4035" y="925830"/>
            <a:ext cx="11123295" cy="5158105"/>
          </a:xfrm>
          <a:solidFill>
            <a:schemeClr val="tx1"/>
          </a:solidFill>
        </p:spPr>
        <p:txBody>
          <a:bodyPr>
            <a:normAutofit fontScale="90000" lnSpcReduction="10000"/>
          </a:bodyPr>
          <a:p>
            <a:pPr marL="0" indent="0">
              <a:buNone/>
            </a:pPr>
            <a:endParaRPr lang="en-US" sz="2800">
              <a:solidFill>
                <a:srgbClr val="00B050"/>
              </a:solidFill>
              <a:sym typeface="+mn-ea"/>
            </a:endParaRPr>
          </a:p>
          <a:p>
            <a:pPr marL="0" indent="0">
              <a:buNone/>
            </a:pPr>
            <a:r>
              <a:rPr lang="en-US" sz="2800">
                <a:solidFill>
                  <a:srgbClr val="00B050"/>
                </a:solidFill>
                <a:sym typeface="+mn-ea"/>
              </a:rPr>
              <a:t>Class Allhamdullilah(</a:t>
            </a:r>
            <a:r>
              <a:rPr lang="en-US" sz="2800">
                <a:solidFill>
                  <a:srgbClr val="00B050"/>
                </a:solidFill>
                <a:sym typeface="+mn-ea"/>
              </a:rPr>
              <a:t>Insya_Allah=1</a:t>
            </a:r>
            <a:r>
              <a:rPr lang="en-US" sz="2800">
                <a:solidFill>
                  <a:srgbClr val="00B050"/>
                </a:solidFill>
                <a:sym typeface="+mn-ea"/>
              </a:rPr>
              <a:t>){</a:t>
            </a:r>
            <a:endParaRPr lang="en-US" sz="2800">
              <a:solidFill>
                <a:srgbClr val="00B050"/>
              </a:solidFill>
            </a:endParaRPr>
          </a:p>
          <a:p>
            <a:pPr marL="0" indent="0">
              <a:buNone/>
            </a:pPr>
            <a:r>
              <a:rPr lang="en-US" sz="2800">
                <a:solidFill>
                  <a:srgbClr val="00B050"/>
                </a:solidFill>
                <a:sym typeface="+mn-ea"/>
              </a:rPr>
              <a:t>	for ($i=0; $i &lt;2 ; $i++) {</a:t>
            </a:r>
            <a:endParaRPr lang="en-US" sz="2800">
              <a:solidFill>
                <a:srgbClr val="00B050"/>
              </a:solidFill>
            </a:endParaRPr>
          </a:p>
          <a:p>
            <a:pPr marL="0" indent="0">
              <a:buNone/>
            </a:pPr>
            <a:r>
              <a:rPr lang="en-US" sz="2800">
                <a:solidFill>
                  <a:srgbClr val="00B050"/>
                </a:solidFill>
                <a:sym typeface="+mn-ea"/>
              </a:rPr>
              <a:t>		saya_faham();</a:t>
            </a:r>
            <a:endParaRPr lang="en-US" sz="2800">
              <a:solidFill>
                <a:srgbClr val="00B050"/>
              </a:solidFill>
              <a:sym typeface="+mn-ea"/>
            </a:endParaRPr>
          </a:p>
          <a:p>
            <a:pPr marL="0" indent="0">
              <a:buNone/>
            </a:pPr>
            <a:r>
              <a:rPr lang="en-US" sz="2800">
                <a:solidFill>
                  <a:srgbClr val="00B050"/>
                </a:solidFill>
                <a:sym typeface="+mn-ea"/>
              </a:rPr>
              <a:t>		saya_yakin();</a:t>
            </a:r>
            <a:endParaRPr lang="en-US" sz="2800">
              <a:solidFill>
                <a:srgbClr val="00B050"/>
              </a:solidFill>
            </a:endParaRPr>
          </a:p>
          <a:p>
            <a:pPr marL="0" indent="0">
              <a:buNone/>
            </a:pPr>
            <a:r>
              <a:rPr lang="en-US" sz="2800">
                <a:solidFill>
                  <a:srgbClr val="00B050"/>
                </a:solidFill>
                <a:sym typeface="+mn-ea"/>
              </a:rPr>
              <a:t>		saya_bisa_buat_program();</a:t>
            </a:r>
            <a:endParaRPr lang="en-US" sz="2800">
              <a:solidFill>
                <a:srgbClr val="00B050"/>
              </a:solidFill>
            </a:endParaRPr>
          </a:p>
          <a:p>
            <a:pPr marL="0" indent="0">
              <a:buNone/>
            </a:pPr>
            <a:r>
              <a:rPr lang="en-US" sz="2800">
                <a:solidFill>
                  <a:srgbClr val="00B050"/>
                </a:solidFill>
                <a:sym typeface="+mn-ea"/>
              </a:rPr>
              <a:t>	}</a:t>
            </a:r>
            <a:endParaRPr lang="en-US" sz="2800">
              <a:solidFill>
                <a:srgbClr val="00B050"/>
              </a:solidFill>
            </a:endParaRPr>
          </a:p>
          <a:p>
            <a:pPr marL="0" indent="0">
              <a:buNone/>
            </a:pPr>
            <a:r>
              <a:rPr lang="en-US" sz="2800">
                <a:solidFill>
                  <a:srgbClr val="00B050"/>
                </a:solidFill>
                <a:sym typeface="+mn-ea"/>
              </a:rPr>
              <a:t>	aamiin();</a:t>
            </a:r>
            <a:endParaRPr lang="en-US" sz="2800">
              <a:solidFill>
                <a:srgbClr val="00B050"/>
              </a:solidFill>
              <a:sym typeface="+mn-ea"/>
            </a:endParaRPr>
          </a:p>
          <a:p>
            <a:pPr marL="0" indent="0">
              <a:buNone/>
            </a:pPr>
            <a:r>
              <a:rPr lang="en-US" sz="2800">
                <a:solidFill>
                  <a:srgbClr val="00B050"/>
                </a:solidFill>
                <a:sym typeface="+mn-ea"/>
              </a:rPr>
              <a:t>	subhaankallohuma_wa_bihamdika();</a:t>
            </a:r>
            <a:endParaRPr lang="en-US" sz="2800">
              <a:solidFill>
                <a:srgbClr val="00B050"/>
              </a:solidFill>
              <a:sym typeface="+mn-ea"/>
            </a:endParaRPr>
          </a:p>
          <a:p>
            <a:pPr marL="0" indent="0">
              <a:buNone/>
            </a:pPr>
            <a:r>
              <a:rPr lang="en-US" sz="2800">
                <a:solidFill>
                  <a:srgbClr val="00B050"/>
                </a:solidFill>
                <a:sym typeface="+mn-ea"/>
              </a:rPr>
              <a:t>	asy-hadu_alla_illah_illa_aanta();</a:t>
            </a:r>
            <a:endParaRPr lang="en-US" sz="2800">
              <a:solidFill>
                <a:srgbClr val="00B050"/>
              </a:solidFill>
              <a:sym typeface="+mn-ea"/>
            </a:endParaRPr>
          </a:p>
          <a:p>
            <a:pPr marL="0" indent="0">
              <a:buNone/>
            </a:pPr>
            <a:r>
              <a:rPr lang="en-US" sz="2800">
                <a:solidFill>
                  <a:srgbClr val="00B050"/>
                </a:solidFill>
                <a:sym typeface="+mn-ea"/>
              </a:rPr>
              <a:t>	as-taghfiruka_wa_atuubu_ilaik();</a:t>
            </a:r>
            <a:endParaRPr lang="en-US" sz="2800">
              <a:solidFill>
                <a:srgbClr val="00B050"/>
              </a:solidFill>
              <a:sym typeface="+mn-ea"/>
            </a:endParaRPr>
          </a:p>
          <a:p>
            <a:pPr marL="0" indent="0">
              <a:buNone/>
            </a:pPr>
            <a:r>
              <a:rPr lang="en-US" sz="2800">
                <a:solidFill>
                  <a:srgbClr val="00B050"/>
                </a:solidFill>
                <a:sym typeface="+mn-ea"/>
              </a:rPr>
              <a:t>}</a:t>
            </a:r>
            <a:endParaRPr lang="en-US" sz="2800">
              <a:solidFill>
                <a:srgbClr val="00B050"/>
              </a:solidFill>
            </a:endParaRPr>
          </a:p>
        </p:txBody>
      </p:sp>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framework_master"/>
          <p:cNvPicPr>
            <a:picLocks noChangeAspect="1"/>
          </p:cNvPicPr>
          <p:nvPr/>
        </p:nvPicPr>
        <p:blipFill>
          <a:blip r:embed="rId1"/>
          <a:stretch>
            <a:fillRect/>
          </a:stretch>
        </p:blipFill>
        <p:spPr>
          <a:xfrm>
            <a:off x="8257540" y="2540"/>
            <a:ext cx="3648075" cy="838200"/>
          </a:xfrm>
          <a:prstGeom prst="rect">
            <a:avLst/>
          </a:prstGeom>
        </p:spPr>
      </p:pic>
      <p:sp>
        <p:nvSpPr>
          <p:cNvPr id="2" name="Content Placeholder 1"/>
          <p:cNvSpPr/>
          <p:nvPr>
            <p:ph idx="1"/>
          </p:nvPr>
        </p:nvSpPr>
        <p:spPr>
          <a:xfrm>
            <a:off x="609600" y="1687195"/>
            <a:ext cx="10972800" cy="4440555"/>
          </a:xfrm>
        </p:spPr>
        <p:txBody>
          <a:bodyPr/>
          <a:p>
            <a:pPr>
              <a:buFont typeface="Wingdings" panose="05000000000000000000" charset="0"/>
              <a:buChar char="ü"/>
            </a:pPr>
            <a:r>
              <a:rPr lang="en-US"/>
              <a:t>Pengenalan HTML</a:t>
            </a:r>
            <a:endParaRPr lang="en-US"/>
          </a:p>
          <a:p>
            <a:pPr>
              <a:buFont typeface="Wingdings" panose="05000000000000000000" charset="0"/>
              <a:buChar char="ü"/>
            </a:pPr>
            <a:r>
              <a:rPr lang="en-US"/>
              <a:t>Pengenalan CSS</a:t>
            </a:r>
            <a:endParaRPr lang="en-US"/>
          </a:p>
          <a:p>
            <a:pPr>
              <a:buFont typeface="Wingdings" panose="05000000000000000000" charset="0"/>
              <a:buChar char="ü"/>
            </a:pPr>
            <a:r>
              <a:rPr lang="en-US"/>
              <a:t>Pengenalan Bootstrap</a:t>
            </a:r>
            <a:endParaRPr lang="en-US"/>
          </a:p>
          <a:p>
            <a:pPr>
              <a:buFont typeface="Wingdings" panose="05000000000000000000" charset="0"/>
              <a:buChar char="ü"/>
            </a:pPr>
            <a:endParaRPr lang="en-US"/>
          </a:p>
          <a:p>
            <a:pPr>
              <a:buFont typeface="Wingdings" panose="05000000000000000000" charset="0"/>
              <a:buChar char="ü"/>
            </a:pPr>
            <a:r>
              <a:rPr lang="en-US"/>
              <a:t>Praktek &amp; Tugas : Membuat Layout</a:t>
            </a:r>
            <a:endParaRPr lang="en-US"/>
          </a:p>
        </p:txBody>
      </p:sp>
      <p:sp>
        <p:nvSpPr>
          <p:cNvPr id="4" name="Title 3"/>
          <p:cNvSpPr>
            <a:spLocks noGrp="1"/>
          </p:cNvSpPr>
          <p:nvPr>
            <p:ph type="title"/>
          </p:nvPr>
        </p:nvSpPr>
        <p:spPr>
          <a:xfrm>
            <a:off x="987425" y="840740"/>
            <a:ext cx="6484620" cy="582930"/>
          </a:xfrm>
        </p:spPr>
        <p:txBody>
          <a:bodyPr/>
          <a:p>
            <a:r>
              <a:rPr lang="en-US"/>
              <a:t>Agenda</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HTML</a:t>
            </a:r>
            <a:endParaRPr lang="en-US"/>
          </a:p>
        </p:txBody>
      </p:sp>
      <p:sp>
        <p:nvSpPr>
          <p:cNvPr id="3" name="Text Placeholder 2"/>
          <p:cNvSpPr>
            <a:spLocks noGrp="1"/>
          </p:cNvSpPr>
          <p:nvPr>
            <p:ph type="body" idx="1"/>
          </p:nvPr>
        </p:nvSpPr>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9715" y="318135"/>
            <a:ext cx="6845300" cy="582930"/>
          </a:xfrm>
        </p:spPr>
        <p:txBody>
          <a:bodyPr/>
          <a:p>
            <a:r>
              <a:rPr lang="en-US"/>
              <a:t>Pengenalan HTML</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962025"/>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HTML adalah bahasa pertama yang harus dipelajari bila kamu ingin menjadi seorang Web Developer, karena HTML merupakan bahan dasar untuk membuat web.</a:t>
            </a:r>
            <a:endParaRPr lang="en-US" sz="2400"/>
          </a:p>
          <a:p>
            <a:pPr marL="0" indent="0">
              <a:buNone/>
            </a:pPr>
            <a:endParaRPr lang="en-US" sz="2400"/>
          </a:p>
          <a:p>
            <a:pPr marL="0" indent="0">
              <a:buNone/>
            </a:pPr>
            <a:r>
              <a:rPr lang="en-US" sz="2400"/>
              <a:t>HTML atau Hyper Text Markup Language merupakan sebuah bahasa markah untuk membuat halaman web. Padanan HTML dalam bahasa indonesia adalah Bahasa Markah Hiper Teks (BMHT).</a:t>
            </a:r>
            <a:endParaRPr lang="en-US" sz="2400"/>
          </a:p>
          <a:p>
            <a:pPr marL="0" indent="0">
              <a:buNone/>
            </a:pPr>
            <a:r>
              <a:rPr lang="en-US" sz="2400"/>
              <a:t> </a:t>
            </a:r>
            <a:endParaRPr lang="en-US" sz="2400"/>
          </a:p>
          <a:p>
            <a:pPr marL="0" indent="0">
              <a:buNone/>
            </a:pPr>
            <a:r>
              <a:rPr lang="en-US" sz="2400"/>
              <a:t>File HTML dapat dibuat dengan teks editor seperti notepad. Lebih bagus lagi menggunakan teks editor yang memiliki fitur syntax highlighter seperti Notepad++, Atom.io,Sublime Text, VS code dan lain-lain. File HTML disimpan dengan ekstensi html atau htm.</a:t>
            </a:r>
            <a:endParaRPr lang="en-US" sz="2400"/>
          </a:p>
          <a:p>
            <a:pPr marL="0" indent="0">
              <a:buNone/>
            </a:pPr>
            <a:endParaRPr lang="en-US" sz="2400"/>
          </a:p>
          <a:p>
            <a:pPr marL="0" indent="0">
              <a:buNone/>
            </a:pPr>
            <a:r>
              <a:rPr lang="en-US" sz="2400"/>
              <a:t>Html berjalan di client dan bisa diakses tanpa menggunakan web server</a:t>
            </a:r>
            <a:endParaRPr lang="en-US" sz="2400"/>
          </a:p>
          <a:p>
            <a:pPr marL="0" indent="0">
              <a:buNone/>
            </a:pP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HTML</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8271510" y="62865"/>
            <a:ext cx="3648075" cy="838200"/>
          </a:xfrm>
          <a:prstGeom prst="rect">
            <a:avLst/>
          </a:prstGeom>
        </p:spPr>
      </p:pic>
      <p:pic>
        <p:nvPicPr>
          <p:cNvPr id="3" name="Content Placeholder 2"/>
          <p:cNvPicPr>
            <a:picLocks noChangeAspect="1"/>
          </p:cNvPicPr>
          <p:nvPr>
            <p:ph sz="half" idx="2"/>
          </p:nvPr>
        </p:nvPicPr>
        <p:blipFill>
          <a:blip r:embed="rId2"/>
          <a:stretch>
            <a:fillRect/>
          </a:stretch>
        </p:blipFill>
        <p:spPr>
          <a:xfrm>
            <a:off x="609600" y="1335405"/>
            <a:ext cx="5539105" cy="2284095"/>
          </a:xfrm>
          <a:prstGeom prst="rect">
            <a:avLst/>
          </a:prstGeom>
        </p:spPr>
      </p:pic>
      <p:sp>
        <p:nvSpPr>
          <p:cNvPr id="4" name="Text Box 3"/>
          <p:cNvSpPr txBox="1"/>
          <p:nvPr/>
        </p:nvSpPr>
        <p:spPr>
          <a:xfrm>
            <a:off x="1614805" y="3524885"/>
            <a:ext cx="7117080" cy="368300"/>
          </a:xfrm>
          <a:prstGeom prst="rect">
            <a:avLst/>
          </a:prstGeom>
          <a:noFill/>
        </p:spPr>
        <p:txBody>
          <a:bodyPr wrap="none" rtlCol="0">
            <a:spAutoFit/>
          </a:bodyPr>
          <a:p>
            <a:r>
              <a:rPr lang="en-US"/>
              <a:t>Jika dijalankan dengan mengklik hello-world.html maka akan muncul</a:t>
            </a:r>
            <a:endParaRPr lang="en-US"/>
          </a:p>
        </p:txBody>
      </p:sp>
      <p:pic>
        <p:nvPicPr>
          <p:cNvPr id="5" name="Picture 4"/>
          <p:cNvPicPr>
            <a:picLocks noChangeAspect="1"/>
          </p:cNvPicPr>
          <p:nvPr/>
        </p:nvPicPr>
        <p:blipFill>
          <a:blip r:embed="rId3"/>
          <a:stretch>
            <a:fillRect/>
          </a:stretch>
        </p:blipFill>
        <p:spPr>
          <a:xfrm>
            <a:off x="7413625" y="4102100"/>
            <a:ext cx="3552825" cy="2005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Pengenalan HTML</a:t>
            </a:r>
            <a:endParaRPr lang="en-US"/>
          </a:p>
        </p:txBody>
      </p:sp>
      <p:pic>
        <p:nvPicPr>
          <p:cNvPr id="7" name="Content Placeholder 6" descr="framework_master"/>
          <p:cNvPicPr>
            <a:picLocks noChangeAspect="1"/>
          </p:cNvPicPr>
          <p:nvPr>
            <p:ph sz="half" idx="1"/>
          </p:nvPr>
        </p:nvPicPr>
        <p:blipFill>
          <a:blip r:embed="rId1"/>
          <a:stretch>
            <a:fillRect/>
          </a:stretch>
        </p:blipFill>
        <p:spPr>
          <a:xfrm>
            <a:off x="7611110" y="-64770"/>
            <a:ext cx="3648075" cy="838200"/>
          </a:xfrm>
          <a:prstGeom prst="rect">
            <a:avLst/>
          </a:prstGeom>
        </p:spPr>
      </p:pic>
      <p:pic>
        <p:nvPicPr>
          <p:cNvPr id="8" name="Content Placeholder 7"/>
          <p:cNvPicPr>
            <a:picLocks noChangeAspect="1"/>
          </p:cNvPicPr>
          <p:nvPr>
            <p:ph sz="half" idx="2"/>
          </p:nvPr>
        </p:nvPicPr>
        <p:blipFill>
          <a:blip r:embed="rId2"/>
          <a:stretch>
            <a:fillRect/>
          </a:stretch>
        </p:blipFill>
        <p:spPr>
          <a:xfrm>
            <a:off x="901065" y="2128520"/>
            <a:ext cx="5384800" cy="2896870"/>
          </a:xfrm>
          <a:prstGeom prst="rect">
            <a:avLst/>
          </a:prstGeom>
        </p:spPr>
      </p:pic>
      <p:sp>
        <p:nvSpPr>
          <p:cNvPr id="9" name="Text Box 8"/>
          <p:cNvSpPr txBox="1"/>
          <p:nvPr/>
        </p:nvSpPr>
        <p:spPr>
          <a:xfrm>
            <a:off x="6745605" y="1141730"/>
            <a:ext cx="4935220" cy="4399915"/>
          </a:xfrm>
          <a:prstGeom prst="rect">
            <a:avLst/>
          </a:prstGeom>
          <a:noFill/>
        </p:spPr>
        <p:txBody>
          <a:bodyPr wrap="square" rtlCol="0" anchor="t">
            <a:spAutoFit/>
          </a:bodyPr>
          <a:p>
            <a:r>
              <a:rPr lang="en-US" sz="2800"/>
              <a:t>Tag &lt;title&gt; berfungsi untuk membuat judul website. Sementara itu tag &lt;head&gt; berfungsi untuk membuat kepala dokumen. Tag &lt;title&gt; harus diletakkan di dalam tag &lt;head&gt;. Perhatikanlah hasilnya, teks yang ada di tag &lt;title&gt; akan ditampilkan sebagai judul website.</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3045" y="1710055"/>
            <a:ext cx="11114405" cy="2852420"/>
          </a:xfrm>
        </p:spPr>
        <p:txBody>
          <a:bodyPr/>
          <a:p>
            <a:r>
              <a:rPr lang="en-US"/>
              <a:t>Pengenalan CSS</a:t>
            </a:r>
            <a:endParaRPr lang="en-US"/>
          </a:p>
        </p:txBody>
      </p:sp>
      <p:sp>
        <p:nvSpPr>
          <p:cNvPr id="3" name="Text Placeholder 2"/>
          <p:cNvSpPr>
            <a:spLocks noGrp="1"/>
          </p:cNvSpPr>
          <p:nvPr>
            <p:ph type="body" idx="1"/>
          </p:nvPr>
        </p:nvSpPr>
        <p:spPr>
          <a:xfrm>
            <a:off x="323215" y="4589780"/>
            <a:ext cx="11024235" cy="1499870"/>
          </a:xfrm>
        </p:spPr>
        <p:txBody>
          <a:bodyPr/>
          <a:p>
            <a:r>
              <a:rPr lang="en-US"/>
              <a:t>Pengenalan Pemrograman berbasis Web</a:t>
            </a:r>
            <a:endParaRPr lang="en-US"/>
          </a:p>
        </p:txBody>
      </p:sp>
      <p:pic>
        <p:nvPicPr>
          <p:cNvPr id="5" name="Picture 4" descr="framework_master"/>
          <p:cNvPicPr>
            <a:picLocks noChangeAspect="1"/>
          </p:cNvPicPr>
          <p:nvPr/>
        </p:nvPicPr>
        <p:blipFill>
          <a:blip r:embed="rId1"/>
          <a:stretch>
            <a:fillRect/>
          </a:stretch>
        </p:blipFill>
        <p:spPr>
          <a:xfrm>
            <a:off x="8149590" y="617220"/>
            <a:ext cx="3648075" cy="838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2745" y="318135"/>
            <a:ext cx="6732270" cy="582930"/>
          </a:xfrm>
        </p:spPr>
        <p:txBody>
          <a:bodyPr/>
          <a:p>
            <a:r>
              <a:rPr lang="en-US"/>
              <a:t>Pengenalan CSS</a:t>
            </a:r>
            <a:endParaRPr lang="en-US"/>
          </a:p>
        </p:txBody>
      </p:sp>
      <p:pic>
        <p:nvPicPr>
          <p:cNvPr id="7" name="Content Placeholder 6" descr="framework_master"/>
          <p:cNvPicPr>
            <a:picLocks noChangeAspect="1"/>
          </p:cNvPicPr>
          <p:nvPr>
            <p:ph idx="1"/>
          </p:nvPr>
        </p:nvPicPr>
        <p:blipFill>
          <a:blip r:embed="rId1"/>
          <a:stretch>
            <a:fillRect/>
          </a:stretch>
        </p:blipFill>
        <p:spPr>
          <a:xfrm>
            <a:off x="8230870" y="62865"/>
            <a:ext cx="3648075" cy="838200"/>
          </a:xfrm>
          <a:prstGeom prst="rect">
            <a:avLst/>
          </a:prstGeom>
        </p:spPr>
      </p:pic>
      <p:sp>
        <p:nvSpPr>
          <p:cNvPr id="9" name="Content Placeholder 1"/>
          <p:cNvSpPr/>
          <p:nvPr/>
        </p:nvSpPr>
        <p:spPr>
          <a:xfrm>
            <a:off x="259715" y="1008380"/>
            <a:ext cx="11744325" cy="52565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CSS singkatan dari Cascading Style Sheets. Secara bahasa berarti lembaran gaya yang mengalir ke bawah. Kamu akan kebayang dengan istilah ini setelah nanti tau penggunaan dan bentuknya. Secara istilah, CSS adalah bahasa penulisan yang digunakan untuk mendeskripsikan penampilan sebuah dokumen markup. CSS selalu digunakan bersamaan dengan HTML, meskipun kita dapat juga menggunakannya untuk mengatur style dokumen markup lain seperti XML, SVG dan XUL. Agar lebih terbayang, coba perhatikan tiga dokumen HTML di bawah ini dan lihat perbedaan tampilannya.</a:t>
            </a:r>
            <a:endParaRPr lang="en-US" sz="2000"/>
          </a:p>
          <a:p>
            <a:pPr marL="0" indent="0">
              <a:buNone/>
            </a:pPr>
            <a:endParaRPr lang="en-US" sz="2000"/>
          </a:p>
          <a:p>
            <a:pPr marL="0" indent="0">
              <a:buNone/>
            </a:pPr>
            <a:r>
              <a:rPr lang="en-US" sz="2000"/>
              <a:t>HTML dirancang tidak ditujukan untuk mendesain sebuah halaman web, tapi hanya untuk menampilkan konten saja.seperti jenis font yang digunakan, warna, dan ukuran. Tapi dengan adanya tag ini, malah jadi menyulitkan proses development, karena tag ini mesti disematkan di banyak halaman untuk mendapatkan hasil style yang sama. Bayangkan ketika kita sudah memiliki banyak halaman web, belasan atau puluhan, lalu kemudian hendak mengedit beberapa style saja misalkan ukuran font dan ingin semua halaman mendapatkan perubahan yang konsisten. Maka kita harus memperbaharui tag tersebut di setiap halaman satu per satu!</a:t>
            </a:r>
            <a:endParaRPr lang="en-US" sz="20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7101</Words>
  <Application>WPS Presentation</Application>
  <PresentationFormat>Widescreen</PresentationFormat>
  <Paragraphs>163</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Wingdings</vt:lpstr>
      <vt:lpstr>Microsoft YaHei</vt:lpstr>
      <vt:lpstr>Arial Unicode MS</vt:lpstr>
      <vt:lpstr>Calibri</vt:lpstr>
      <vt:lpstr>Orange Waves</vt:lpstr>
      <vt:lpstr>Class Programmer()</vt:lpstr>
      <vt:lpstr>PowerPoint 演示文稿</vt:lpstr>
      <vt:lpstr>Agenda</vt:lpstr>
      <vt:lpstr>Pengenalan Instruktur</vt:lpstr>
      <vt:lpstr>Dasar Pemrograman</vt:lpstr>
      <vt:lpstr>Pengenalan HTML</vt:lpstr>
      <vt:lpstr>Pengenalan HTML</vt:lpstr>
      <vt:lpstr>Pengenalan HTML</vt:lpstr>
      <vt:lpstr>PHP Dasar </vt:lpstr>
      <vt:lpstr>Pengenalan CSS</vt:lpstr>
      <vt:lpstr>Pengenalan CSS</vt:lpstr>
      <vt:lpstr>PHP Dasar</vt:lpstr>
      <vt:lpstr>Pengenalan Bootstrap</vt:lpstr>
      <vt:lpstr>Pengenalan Bootstrap</vt:lpstr>
      <vt:lpstr>PHP Dasar </vt:lpstr>
      <vt:lpstr>Pengenalan Bootstrap</vt:lpstr>
      <vt:lpstr>Layout Bootstrap</vt:lpstr>
      <vt:lpstr>Pengenalan Bootstrap</vt:lpstr>
      <vt:lpstr>Pengenalan Bootstrap</vt:lpstr>
      <vt:lpstr>Pengenalan Bootstrap</vt:lpstr>
      <vt:lpstr>Pengenalan Bootstrap</vt:lpstr>
      <vt:lpstr>Pengenalan Bootstrap</vt:lpstr>
      <vt:lpstr>Tugas: Membuat layout Bootstrap</vt:lpstr>
      <vt:lpstr>Refferensi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jody aryono</cp:lastModifiedBy>
  <cp:revision>20</cp:revision>
  <dcterms:created xsi:type="dcterms:W3CDTF">2019-10-23T08:50:00Z</dcterms:created>
  <dcterms:modified xsi:type="dcterms:W3CDTF">2019-10-27T12:13:01Z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