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2" r:id="rId6"/>
    <p:sldId id="264" r:id="rId7"/>
    <p:sldId id="318" r:id="rId8"/>
    <p:sldId id="319" r:id="rId9"/>
    <p:sldId id="292" r:id="rId10"/>
    <p:sldId id="322" r:id="rId11"/>
    <p:sldId id="294" r:id="rId12"/>
    <p:sldId id="295" r:id="rId13"/>
    <p:sldId id="323" r:id="rId14"/>
    <p:sldId id="320" r:id="rId15"/>
    <p:sldId id="293" r:id="rId16"/>
    <p:sldId id="321" r:id="rId17"/>
    <p:sldId id="324" r:id="rId18"/>
    <p:sldId id="325" r:id="rId19"/>
    <p:sldId id="333" r:id="rId20"/>
    <p:sldId id="273"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40" y="4289425"/>
            <a:ext cx="10942955" cy="930910"/>
          </a:xfrm>
        </p:spPr>
        <p:txBody>
          <a:bodyPr/>
          <a:lstStyle/>
          <a:p>
            <a:pPr marL="0" indent="0" algn="ctr">
              <a:buNone/>
            </a:pPr>
            <a:r>
              <a:rPr lang="en-US" sz="4800" dirty="0"/>
              <a:t>Class Programmer()</a:t>
            </a:r>
            <a:endParaRPr lang="en-US" sz="4800" dirty="0"/>
          </a:p>
        </p:txBody>
      </p:sp>
      <p:sp>
        <p:nvSpPr>
          <p:cNvPr id="3" name="Subtitle 2"/>
          <p:cNvSpPr>
            <a:spLocks noGrp="1"/>
          </p:cNvSpPr>
          <p:nvPr>
            <p:ph type="subTitle" idx="1"/>
          </p:nvPr>
        </p:nvSpPr>
        <p:spPr>
          <a:xfrm>
            <a:off x="620818" y="5075238"/>
            <a:ext cx="10949517" cy="981075"/>
          </a:xfrm>
        </p:spPr>
        <p:txBody>
          <a:bodyPr/>
          <a:lstStyle/>
          <a:p>
            <a:pPr algn="ctr"/>
            <a:r>
              <a:rPr lang="en-US" sz="2400"/>
              <a:t>Hari ke-4</a:t>
            </a:r>
            <a:br>
              <a:rPr lang="en-US" sz="2400"/>
            </a:br>
            <a:r>
              <a:rPr lang="en-US" sz="2400"/>
              <a:t>04 November 2019</a:t>
            </a:r>
            <a:endParaRPr lang="en-US" sz="2400"/>
          </a:p>
        </p:txBody>
      </p:sp>
      <p:pic>
        <p:nvPicPr>
          <p:cNvPr id="5" name="Picture 4" descr="framework_master"/>
          <p:cNvPicPr>
            <a:picLocks noChangeAspect="1"/>
          </p:cNvPicPr>
          <p:nvPr/>
        </p:nvPicPr>
        <p:blipFill>
          <a:blip r:embed="rId1"/>
          <a:stretch>
            <a:fillRect/>
          </a:stretch>
        </p:blipFill>
        <p:spPr>
          <a:xfrm>
            <a:off x="8268335" y="296545"/>
            <a:ext cx="3648075" cy="838200"/>
          </a:xfrm>
          <a:prstGeom prst="rect">
            <a:avLst/>
          </a:prstGeom>
        </p:spPr>
      </p:pic>
      <p:sp>
        <p:nvSpPr>
          <p:cNvPr id="6" name="Text Box 5"/>
          <p:cNvSpPr txBox="1"/>
          <p:nvPr/>
        </p:nvSpPr>
        <p:spPr>
          <a:xfrm>
            <a:off x="3990975" y="5958840"/>
            <a:ext cx="3818255" cy="521970"/>
          </a:xfrm>
          <a:prstGeom prst="rect">
            <a:avLst/>
          </a:prstGeom>
          <a:noFill/>
        </p:spPr>
        <p:txBody>
          <a:bodyPr wrap="none" rtlCol="0">
            <a:spAutoFit/>
          </a:bodyPr>
          <a:p>
            <a:r>
              <a:rPr lang="en-US" sz="2800"/>
              <a:t>Instruktur: Jody Aryono</a:t>
            </a:r>
            <a:endParaRPr lang="en-US" sz="2800"/>
          </a:p>
        </p:txBody>
      </p:sp>
      <p:pic>
        <p:nvPicPr>
          <p:cNvPr id="7" name="Picture 6"/>
          <p:cNvPicPr>
            <a:picLocks noChangeAspect="1"/>
          </p:cNvPicPr>
          <p:nvPr/>
        </p:nvPicPr>
        <p:blipFill>
          <a:blip r:embed="rId2"/>
          <a:stretch>
            <a:fillRect/>
          </a:stretch>
        </p:blipFill>
        <p:spPr>
          <a:xfrm>
            <a:off x="701040" y="296545"/>
            <a:ext cx="1163955" cy="116395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045" y="1710055"/>
            <a:ext cx="11114405" cy="2852420"/>
          </a:xfrm>
        </p:spPr>
        <p:txBody>
          <a:bodyPr/>
          <a:p>
            <a:r>
              <a:rPr lang="en-US"/>
              <a:t>HTML Tag</a:t>
            </a:r>
            <a:endParaRPr lang="en-US"/>
          </a:p>
        </p:txBody>
      </p:sp>
      <p:sp>
        <p:nvSpPr>
          <p:cNvPr id="3" name="Text Placeholder 2"/>
          <p:cNvSpPr>
            <a:spLocks noGrp="1"/>
          </p:cNvSpPr>
          <p:nvPr>
            <p:ph type="body" idx="1"/>
          </p:nvPr>
        </p:nvSpPr>
        <p:spPr>
          <a:xfrm>
            <a:off x="323215" y="4589780"/>
            <a:ext cx="11024235" cy="1499870"/>
          </a:xfrm>
        </p:spPr>
        <p:txBody>
          <a:bodyPr/>
          <a:p>
            <a:r>
              <a:rPr lang="en-US"/>
              <a:t>Pengenalan Pemrograman berbasis Web</a:t>
            </a:r>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2745" y="318135"/>
            <a:ext cx="6732270" cy="582930"/>
          </a:xfrm>
        </p:spPr>
        <p:txBody>
          <a:bodyPr/>
          <a:p>
            <a:r>
              <a:rPr lang="en-US"/>
              <a:t>HTML Tag</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Tag &lt;span&gt; dan tag &lt;div&gt; yang tidak bermakna ini malah menjadi salah satu tag yang paling sering digunakan untuk membuat struktur web, terutama tag &lt;div&gt;. Tag &lt;div&gt; yang tidak memiliki style bawaan (tidak memiliki efek tampilan apa-apa), dapat dengan mudah diubah menggunakan CSS. Biasanya tag &lt;div&gt; menggunakan atribut id sebagai pembeda antara tag &lt;div&gt; yang satu dengan yang lainnya.</a:t>
            </a:r>
            <a:endParaRPr lang="en-US" sz="1800"/>
          </a:p>
          <a:p>
            <a:pPr marL="0" indent="0">
              <a:buNone/>
            </a:pPr>
            <a:endParaRPr lang="en-US" sz="1800"/>
          </a:p>
          <a:p>
            <a:pPr marL="0" indent="0">
              <a:buNone/>
            </a:pPr>
            <a:r>
              <a:rPr lang="en-US" sz="1800"/>
              <a:t>Secara garis besar, tag-tag di dalam HTML dapat dibagi menjadi 2 jenis, yaitu Block-line dan In-line.</a:t>
            </a:r>
            <a:endParaRPr lang="en-US" sz="1800"/>
          </a:p>
          <a:p>
            <a:pPr marL="0" indent="0">
              <a:buNone/>
            </a:pPr>
            <a:endParaRPr lang="en-US" sz="1800"/>
          </a:p>
          <a:p>
            <a:pPr marL="0" indent="0">
              <a:buNone/>
            </a:pPr>
            <a:r>
              <a:rPr lang="en-US" sz="1800"/>
              <a:t>Jenis tag Block-line atau Block-style adalah kelompok tag yang ‘ingin’ berdiri sendiri, dan memisahkan diri dari tag disekitarnya.Block Style tag umumnya akan tampil pada baris baru dan secara otomatis menambahkan spasi (enter) di akhir tag. Contoh tag Block-line yaitu tag paragraf (&lt;p&gt;), heading (&lt;h1&gt;..&lt;h6&gt;), dan tabel (&lt;table&gt;). Tag Block-line akan membuat sebuah ‘blok’ dalam struktur HTML. Di dalam tag ini bisa terdapat tag block lain, maupun tag In-line.</a:t>
            </a:r>
            <a:endParaRPr lang="en-US" sz="1800"/>
          </a:p>
          <a:p>
            <a:pPr marL="0" indent="0">
              <a:buNone/>
            </a:pPr>
            <a:endParaRPr lang="en-US" sz="1800"/>
          </a:p>
          <a:p>
            <a:pPr marL="0" indent="0">
              <a:buNone/>
            </a:pPr>
            <a:r>
              <a:rPr lang="en-US" sz="1800"/>
              <a:t>Jenis tag In-line atau Inline style adalah tag yang tidak membuat blok baru di dalam struktur HTML. Tag jenis ini tidak menambahkan spasi di akhir tag, dan cenderung menyambung tag sebelum dan sesudahnya dalam baris yang sama. Contoh tag inline adalah tag garis miring (&lt;em&gt; atau &lt;i&gt;), tag penebalan (&lt;strong&gt; atau &lt;b&gt;) dan tag link (&lt;a&gt;).</a:t>
            </a:r>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&lt;span&gt; &lt;div&gt;</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7934325" y="-64770"/>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Tag div termasuk kedalam jenis </a:t>
            </a:r>
            <a:r>
              <a:rPr lang="en-US" sz="2000" b="1"/>
              <a:t>block-line</a:t>
            </a:r>
            <a:r>
              <a:rPr lang="en-US" sz="2000"/>
              <a:t>, sedangkan tag span termasuk kedalam </a:t>
            </a:r>
            <a:r>
              <a:rPr lang="en-US" sz="2000" b="1"/>
              <a:t>in-line tag</a:t>
            </a:r>
            <a:r>
              <a:rPr lang="en-US" sz="2000"/>
              <a:t>.</a:t>
            </a:r>
            <a:endParaRPr lang="en-US" sz="2000"/>
          </a:p>
          <a:p>
            <a:pPr marL="0" indent="0">
              <a:buNone/>
            </a:pPr>
            <a:r>
              <a:rPr lang="en-US" sz="2000">
                <a:sym typeface="+mn-ea"/>
              </a:rPr>
              <a:t>Kedua paragraf akan memiliki efek yang sama. Namun pada paragraf kedua kita hanya menggunakan tag div dan span. Efek penebalan dan garis miring dari tulisan kita ubah melalui CSS.</a:t>
            </a:r>
            <a:endParaRPr lang="en-US" sz="2000"/>
          </a:p>
          <a:p>
            <a:pPr marL="0" indent="0">
              <a:buNone/>
            </a:pPr>
            <a:endParaRPr lang="en-US" sz="2000"/>
          </a:p>
          <a:p>
            <a:pPr marL="0" indent="0">
              <a:buNone/>
            </a:pPr>
            <a:r>
              <a:rPr lang="en-US" sz="2000"/>
              <a:t>Latihan :</a:t>
            </a:r>
            <a:endParaRPr lang="en-US" sz="2000"/>
          </a:p>
          <a:p>
            <a:pPr marL="0" indent="0">
              <a:buNone/>
            </a:pPr>
            <a:r>
              <a:rPr lang="en-US" sz="2000"/>
              <a:t>Buatlah tampilan web seperti di bawah :</a:t>
            </a:r>
            <a:endParaRPr lang="en-US" sz="2000"/>
          </a:p>
        </p:txBody>
      </p:sp>
      <p:pic>
        <p:nvPicPr>
          <p:cNvPr id="3" name="Content Placeholder 2"/>
          <p:cNvPicPr>
            <a:picLocks noChangeAspect="1"/>
          </p:cNvPicPr>
          <p:nvPr>
            <p:ph sz="half" idx="2"/>
          </p:nvPr>
        </p:nvPicPr>
        <p:blipFill>
          <a:blip r:embed="rId2"/>
          <a:stretch>
            <a:fillRect/>
          </a:stretch>
        </p:blipFill>
        <p:spPr>
          <a:xfrm>
            <a:off x="447040" y="3328670"/>
            <a:ext cx="6313805" cy="2390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Bootstrap</a:t>
            </a:r>
            <a:endParaRPr lang="en-US"/>
          </a:p>
        </p:txBody>
      </p:sp>
      <p:sp>
        <p:nvSpPr>
          <p:cNvPr id="3" name="Text Placeholder 2"/>
          <p:cNvSpPr>
            <a:spLocks noGrp="1"/>
          </p:cNvSpPr>
          <p:nvPr>
            <p:ph type="body" idx="1"/>
          </p:nvPr>
        </p:nvSpPr>
        <p:spPr/>
        <p:txBody>
          <a:bodyPr/>
          <a:p>
            <a:r>
              <a:rPr lang="en-US"/>
              <a:t>Pengenalan Pemrograman berbasis Web</a:t>
            </a:r>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277860" y="4445"/>
            <a:ext cx="3648075" cy="838200"/>
          </a:xfrm>
          <a:prstGeom prst="rect">
            <a:avLst/>
          </a:prstGeom>
        </p:spPr>
      </p:pic>
      <p:sp>
        <p:nvSpPr>
          <p:cNvPr id="9" name="Text Box 8"/>
          <p:cNvSpPr txBox="1"/>
          <p:nvPr/>
        </p:nvSpPr>
        <p:spPr>
          <a:xfrm>
            <a:off x="813435" y="842645"/>
            <a:ext cx="10960735" cy="3969385"/>
          </a:xfrm>
          <a:prstGeom prst="rect">
            <a:avLst/>
          </a:prstGeom>
          <a:noFill/>
        </p:spPr>
        <p:txBody>
          <a:bodyPr wrap="square" rtlCol="0" anchor="t">
            <a:spAutoFit/>
          </a:bodyPr>
          <a:p>
            <a:pPr indent="0">
              <a:buFont typeface="Arial" panose="020B0604020202020204" pitchFamily="34" charset="0"/>
              <a:buNone/>
            </a:pPr>
            <a:r>
              <a:rPr lang="en-US"/>
              <a:t>Tag </a:t>
            </a:r>
            <a:r>
              <a:rPr lang="en-US" b="1" i="1"/>
              <a:t>div</a:t>
            </a:r>
            <a:r>
              <a:rPr lang="en-US"/>
              <a:t> ini juga sering digunakan untuk mendefinisikan id atau class dari css. Fungsi div pada HTML lainnya yang sering digunakan oleh para programmer adalah untuk membatasi bagian satu dengan bagian yang lain</a:t>
            </a:r>
            <a:endParaRPr lang="en-US" b="1"/>
          </a:p>
          <a:p>
            <a:pPr indent="0">
              <a:buFont typeface="Arial" panose="020B0604020202020204" pitchFamily="34" charset="0"/>
              <a:buNone/>
            </a:pPr>
            <a:endParaRPr lang="en-US" b="1"/>
          </a:p>
          <a:p>
            <a:pPr indent="0">
              <a:buFont typeface="Arial" panose="020B0604020202020204" pitchFamily="34" charset="0"/>
              <a:buNone/>
            </a:pPr>
            <a:r>
              <a:rPr lang="en-US" b="1"/>
              <a:t>container</a:t>
            </a:r>
            <a:endParaRPr lang="en-US" b="1"/>
          </a:p>
          <a:p>
            <a:pPr marL="466725" indent="-466725">
              <a:buFont typeface="Arial" panose="020B0604020202020204" pitchFamily="34" charset="0"/>
              <a:buNone/>
            </a:pPr>
            <a:r>
              <a:rPr lang="en-US"/>
              <a:t>container class bootstrap adalah class untuk menampung class  </a:t>
            </a:r>
            <a:endParaRPr lang="en-US"/>
          </a:p>
          <a:p>
            <a:pPr marL="466725" indent="-466725">
              <a:buFont typeface="Arial" panose="020B0604020202020204" pitchFamily="34" charset="0"/>
              <a:buNone/>
            </a:pPr>
            <a:r>
              <a:rPr lang="en-US"/>
              <a:t>dalam satu html ada 2 tipe container:</a:t>
            </a:r>
            <a:endParaRPr lang="en-US"/>
          </a:p>
          <a:p>
            <a:pPr marL="466725" indent="-466725">
              <a:buFont typeface="Arial" panose="020B0604020202020204" pitchFamily="34" charset="0"/>
              <a:buNone/>
            </a:pPr>
            <a:endParaRPr lang="en-US"/>
          </a:p>
          <a:p>
            <a:pPr marL="466725" indent="-466725">
              <a:buFont typeface="Arial" panose="020B0604020202020204" pitchFamily="34" charset="0"/>
              <a:buNone/>
            </a:pPr>
            <a:r>
              <a:rPr lang="en-US" b="1" i="1"/>
              <a:t>&lt;div class=”container”&gt;</a:t>
            </a:r>
            <a:endParaRPr lang="en-US"/>
          </a:p>
          <a:p>
            <a:pPr marL="13335" indent="-13335">
              <a:buFont typeface="Arial" panose="020B0604020202020204" pitchFamily="34" charset="0"/>
              <a:buNone/>
            </a:pPr>
            <a:r>
              <a:rPr lang="en-US"/>
              <a:t>class container menampung class hanya saja menyisakan margin responsive di kiri dan kanan</a:t>
            </a:r>
            <a:endParaRPr lang="en-US"/>
          </a:p>
          <a:p>
            <a:pPr marL="13335" indent="-13335">
              <a:buFont typeface="Arial" panose="020B0604020202020204" pitchFamily="34" charset="0"/>
              <a:buNone/>
            </a:pPr>
            <a:endParaRPr lang="en-US"/>
          </a:p>
          <a:p>
            <a:pPr marL="466725" indent="-466725">
              <a:buFont typeface="Arial" panose="020B0604020202020204" pitchFamily="34" charset="0"/>
              <a:buNone/>
            </a:pPr>
            <a:r>
              <a:rPr lang="en-US" b="1" i="1"/>
              <a:t>&lt;div class=”container-fluid”&gt;</a:t>
            </a:r>
            <a:endParaRPr lang="en-US"/>
          </a:p>
          <a:p>
            <a:pPr marL="0" indent="0">
              <a:buFont typeface="Arial" panose="020B0604020202020204" pitchFamily="34" charset="0"/>
              <a:buNone/>
            </a:pPr>
            <a:r>
              <a:rPr lang="en-US"/>
              <a:t>Class container yg menampung class dengan menghaiskan seluruh ruangan isi layar ke samping</a:t>
            </a:r>
            <a:endParaRPr lang="en-US"/>
          </a:p>
          <a:p>
            <a:pPr marL="466725" indent="-466725">
              <a:buFont typeface="Arial" panose="020B0604020202020204" pitchFamily="34" charset="0"/>
              <a:buNone/>
            </a:pPr>
            <a:endParaRPr lang="en-US"/>
          </a:p>
        </p:txBody>
      </p:sp>
      <p:pic>
        <p:nvPicPr>
          <p:cNvPr id="3" name="Content Placeholder 2"/>
          <p:cNvPicPr>
            <a:picLocks noChangeAspect="1"/>
          </p:cNvPicPr>
          <p:nvPr>
            <p:ph sz="half" idx="2"/>
          </p:nvPr>
        </p:nvPicPr>
        <p:blipFill>
          <a:blip r:embed="rId2"/>
          <a:stretch>
            <a:fillRect/>
          </a:stretch>
        </p:blipFill>
        <p:spPr>
          <a:xfrm>
            <a:off x="501650" y="4612640"/>
            <a:ext cx="10283190" cy="1537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7934325" y="-64770"/>
            <a:ext cx="3648075" cy="838200"/>
          </a:xfrm>
          <a:prstGeom prst="rect">
            <a:avLst/>
          </a:prstGeom>
        </p:spPr>
      </p:pic>
      <p:pic>
        <p:nvPicPr>
          <p:cNvPr id="3" name="Content Placeholder 2"/>
          <p:cNvPicPr>
            <a:picLocks noChangeAspect="1"/>
          </p:cNvPicPr>
          <p:nvPr>
            <p:ph sz="half" idx="2"/>
          </p:nvPr>
        </p:nvPicPr>
        <p:blipFill>
          <a:blip r:embed="rId2"/>
          <a:stretch>
            <a:fillRect/>
          </a:stretch>
        </p:blipFill>
        <p:spPr>
          <a:xfrm>
            <a:off x="683895" y="1095375"/>
            <a:ext cx="10139045" cy="51028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210550" y="-64770"/>
            <a:ext cx="3648075" cy="838200"/>
          </a:xfrm>
          <a:prstGeom prst="rect">
            <a:avLst/>
          </a:prstGeom>
        </p:spPr>
      </p:pic>
      <p:sp>
        <p:nvSpPr>
          <p:cNvPr id="9" name="Text Box 8"/>
          <p:cNvSpPr txBox="1"/>
          <p:nvPr/>
        </p:nvSpPr>
        <p:spPr>
          <a:xfrm>
            <a:off x="708025" y="1001395"/>
            <a:ext cx="10960735" cy="4523105"/>
          </a:xfrm>
          <a:prstGeom prst="rect">
            <a:avLst/>
          </a:prstGeom>
          <a:noFill/>
        </p:spPr>
        <p:txBody>
          <a:bodyPr wrap="square" rtlCol="0" anchor="t">
            <a:spAutoFit/>
          </a:bodyPr>
          <a:p>
            <a:pPr marL="466725" indent="-466725">
              <a:buFont typeface="Arial" panose="020B0604020202020204" pitchFamily="34" charset="0"/>
              <a:buNone/>
            </a:pPr>
            <a:r>
              <a:rPr lang="en-US" sz="2400"/>
              <a:t>&lt;img src=”directory filename ” class=”” &gt;</a:t>
            </a:r>
            <a:endParaRPr lang="en-US" sz="2400"/>
          </a:p>
          <a:p>
            <a:pPr marL="466725" indent="-466725">
              <a:buFont typeface="Arial" panose="020B0604020202020204" pitchFamily="34" charset="0"/>
              <a:buNone/>
            </a:pPr>
            <a:r>
              <a:rPr lang="en-US" sz="2400"/>
              <a:t>Untuk menampilkan image secara responsive artinya mengikuti ukuran layar</a:t>
            </a:r>
            <a:endParaRPr lang="en-US" sz="2400"/>
          </a:p>
          <a:p>
            <a:pPr marL="466725" indent="-466725">
              <a:buFont typeface="Arial" panose="020B0604020202020204" pitchFamily="34" charset="0"/>
              <a:buNone/>
            </a:pPr>
            <a:endParaRPr lang="en-US" sz="2400"/>
          </a:p>
          <a:p>
            <a:pPr marL="466725" indent="-466725">
              <a:buFont typeface="Arial" panose="020B0604020202020204" pitchFamily="34" charset="0"/>
              <a:buNone/>
            </a:pPr>
            <a:r>
              <a:rPr lang="en-US" sz="2400"/>
              <a:t>.rounded  	      Adds rounded corners to an image (not available in IE8)	</a:t>
            </a:r>
            <a:endParaRPr lang="en-US" sz="2400"/>
          </a:p>
          <a:p>
            <a:pPr marL="466725" indent="-466725">
              <a:buFont typeface="Arial" panose="020B0604020202020204" pitchFamily="34" charset="0"/>
              <a:buNone/>
            </a:pPr>
            <a:r>
              <a:rPr lang="en-US" sz="2400"/>
              <a:t>.rounded-circle   Shapes the image to a circle (not available in IE8)	</a:t>
            </a:r>
            <a:endParaRPr lang="en-US" sz="2400"/>
          </a:p>
          <a:p>
            <a:pPr marL="466725" indent="-466725">
              <a:buFont typeface="Arial" panose="020B0604020202020204" pitchFamily="34" charset="0"/>
              <a:buNone/>
            </a:pPr>
            <a:r>
              <a:rPr lang="en-US" sz="2400"/>
              <a:t>.img-thumbnail   Shapes the image to a thumbnail	</a:t>
            </a:r>
            <a:endParaRPr lang="en-US" sz="2400"/>
          </a:p>
          <a:p>
            <a:pPr marL="466725" indent="-466725">
              <a:buFont typeface="Arial" panose="020B0604020202020204" pitchFamily="34" charset="0"/>
              <a:buNone/>
            </a:pPr>
            <a:r>
              <a:rPr lang="en-US" sz="2400"/>
              <a:t>.float-left             Rata ke kiri</a:t>
            </a:r>
            <a:endParaRPr lang="en-US" sz="2400"/>
          </a:p>
          <a:p>
            <a:pPr marL="466725" indent="-466725">
              <a:buFont typeface="Arial" panose="020B0604020202020204" pitchFamily="34" charset="0"/>
              <a:buNone/>
            </a:pPr>
            <a:r>
              <a:rPr lang="en-US" sz="2400"/>
              <a:t>.float-right           Rata ke kanan</a:t>
            </a:r>
            <a:endParaRPr lang="en-US" sz="2400"/>
          </a:p>
          <a:p>
            <a:pPr marL="466725" indent="-466725">
              <a:buFont typeface="Arial" panose="020B0604020202020204" pitchFamily="34" charset="0"/>
              <a:buNone/>
            </a:pPr>
            <a:r>
              <a:rPr lang="en-US" sz="2400"/>
              <a:t>mx-auto d-block Untuk class di tengah row</a:t>
            </a:r>
            <a:endParaRPr lang="en-US" sz="2400"/>
          </a:p>
          <a:p>
            <a:pPr marL="466725" indent="-466725">
              <a:buFont typeface="Arial" panose="020B0604020202020204" pitchFamily="34" charset="0"/>
              <a:buNone/>
            </a:pPr>
            <a:endParaRPr lang="en-US" sz="2400"/>
          </a:p>
          <a:p>
            <a:pPr marL="22860" indent="0">
              <a:buFont typeface="Arial" panose="020B0604020202020204" pitchFamily="34" charset="0"/>
              <a:buNone/>
            </a:pPr>
            <a:r>
              <a:rPr lang="en-US" sz="2400"/>
              <a:t>Center an image by adding the utility classes .mx-auto (margin:auto) and .d-block (display:block) to the image</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152765" y="-64770"/>
            <a:ext cx="3648075" cy="838200"/>
          </a:xfrm>
          <a:prstGeom prst="rect">
            <a:avLst/>
          </a:prstGeom>
        </p:spPr>
      </p:pic>
      <p:sp>
        <p:nvSpPr>
          <p:cNvPr id="9" name="Text Box 8"/>
          <p:cNvSpPr txBox="1"/>
          <p:nvPr/>
        </p:nvSpPr>
        <p:spPr>
          <a:xfrm>
            <a:off x="4065905" y="1251585"/>
            <a:ext cx="7588885" cy="1198880"/>
          </a:xfrm>
          <a:prstGeom prst="rect">
            <a:avLst/>
          </a:prstGeom>
          <a:noFill/>
        </p:spPr>
        <p:txBody>
          <a:bodyPr wrap="square" rtlCol="0" anchor="t">
            <a:spAutoFit/>
          </a:bodyPr>
          <a:p>
            <a:pPr marL="466725" indent="-466725">
              <a:buFont typeface="Arial" panose="020B0604020202020204" pitchFamily="34" charset="0"/>
              <a:buNone/>
            </a:pPr>
            <a:r>
              <a:rPr lang="en-US" sz="2400"/>
              <a:t>Latihan :</a:t>
            </a:r>
            <a:endParaRPr lang="en-US" sz="2400"/>
          </a:p>
          <a:p>
            <a:pPr marL="17145" indent="-17145">
              <a:buFont typeface="Arial" panose="020B0604020202020204" pitchFamily="34" charset="0"/>
              <a:buNone/>
            </a:pPr>
            <a:r>
              <a:rPr lang="en-US" sz="2400"/>
              <a:t>Buat tampilan dengan bootstrap untuk menampilkan gambar di samping</a:t>
            </a:r>
            <a:endParaRPr lang="en-US" sz="2400"/>
          </a:p>
        </p:txBody>
      </p:sp>
      <p:pic>
        <p:nvPicPr>
          <p:cNvPr id="8" name="Content Placeholder 7"/>
          <p:cNvPicPr>
            <a:picLocks noChangeAspect="1"/>
          </p:cNvPicPr>
          <p:nvPr>
            <p:ph sz="half" idx="2"/>
          </p:nvPr>
        </p:nvPicPr>
        <p:blipFill>
          <a:blip r:embed="rId2"/>
          <a:stretch>
            <a:fillRect/>
          </a:stretch>
        </p:blipFill>
        <p:spPr>
          <a:xfrm>
            <a:off x="361315" y="1059180"/>
            <a:ext cx="3704590" cy="4953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715" y="318135"/>
            <a:ext cx="6845300" cy="582930"/>
          </a:xfrm>
        </p:spPr>
        <p:txBody>
          <a:bodyPr/>
          <a:p>
            <a:r>
              <a:rPr lang="en-US"/>
              <a:t>HTML Tag</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Tag &lt;span&gt; dan tag &lt;div&gt; yang tidak bermakna ini malah menjadi salah satu tag yang paling sering digunakan untuk membuat struktur web, terutama tag &lt;div&gt;. Tag &lt;div&gt; yang tidak memiliki style bawaan (tidak memiliki efek tampilan apa-apa), dapat dengan mudah diubah menggunakan CSS. Biasanya tag &lt;div&gt; menggunakan atribut id sebagai pembeda antara tag &lt;div&gt; yang satu dengan yang lainnya.</a:t>
            </a:r>
            <a:endParaRPr lang="en-US" sz="1800"/>
          </a:p>
          <a:p>
            <a:pPr marL="0" indent="0">
              <a:buNone/>
            </a:pPr>
            <a:endParaRPr lang="en-US" sz="1800"/>
          </a:p>
          <a:p>
            <a:pPr marL="0" indent="0">
              <a:buNone/>
            </a:pPr>
            <a:r>
              <a:rPr lang="en-US" sz="1800"/>
              <a:t>Secara garis besar, tag-tag di dalam HTML dapat dibagi menjadi 2 jenis, yaitu Block-line dan In-line.</a:t>
            </a:r>
            <a:endParaRPr lang="en-US" sz="1800"/>
          </a:p>
          <a:p>
            <a:pPr marL="0" indent="0">
              <a:buNone/>
            </a:pPr>
            <a:endParaRPr lang="en-US" sz="1800"/>
          </a:p>
          <a:p>
            <a:pPr marL="0" indent="0">
              <a:buNone/>
            </a:pPr>
            <a:r>
              <a:rPr lang="en-US" sz="1800"/>
              <a:t>Jenis tag Block-line atau Block-style adalah kelompok tag yang ‘ingin’ berdiri sendiri, dan memisahkan diri dari tag disekitarnya.Block Style tag umumnya akan tampil pada baris baru dan secara otomatis menambahkan spasi (enter) di akhir tag. Contoh tag Block-line yaitu tag paragraf (&lt;p&gt;), heading (&lt;h1&gt;..&lt;h6&gt;), dan tabel (&lt;table&gt;). Tag Block-line akan membuat sebuah ‘blok’ dalam struktur HTML. Di dalam tag ini bisa terdapat tag block lain, maupun tag In-line.</a:t>
            </a:r>
            <a:endParaRPr lang="en-US" sz="1800"/>
          </a:p>
          <a:p>
            <a:pPr marL="0" indent="0">
              <a:buNone/>
            </a:pPr>
            <a:endParaRPr lang="en-US" sz="1800"/>
          </a:p>
          <a:p>
            <a:pPr marL="0" indent="0">
              <a:buNone/>
            </a:pPr>
            <a:r>
              <a:rPr lang="en-US" sz="1800"/>
              <a:t>Jenis tag In-line atau Inline style adalah tag yang tidak membuat blok baru di dalam struktur HTML. Tag jenis ini tidak menambahkan spasi di akhir tag, dan cenderung menyambung tag sebelum dan sesudahnya dalam baris yang sama. Contoh tag inline adalah tag garis miring (&lt;em&gt; atau &lt;i&gt;), tag penebalan (&lt;strong&gt; atau &lt;b&gt;) dan tag link (&lt;a&gt;).</a:t>
            </a:r>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a:xfrm>
            <a:off x="620395" y="318135"/>
            <a:ext cx="7376795" cy="582930"/>
          </a:xfrm>
        </p:spPr>
        <p:txBody>
          <a:bodyPr/>
          <a:p>
            <a:r>
              <a:rPr lang="en-US"/>
              <a:t>Refferensi</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3" name="Text Box 2"/>
          <p:cNvSpPr txBox="1"/>
          <p:nvPr/>
        </p:nvSpPr>
        <p:spPr>
          <a:xfrm>
            <a:off x="620395" y="1711960"/>
            <a:ext cx="11012805" cy="829945"/>
          </a:xfrm>
          <a:prstGeom prst="rect">
            <a:avLst/>
          </a:prstGeom>
          <a:noFill/>
        </p:spPr>
        <p:txBody>
          <a:bodyPr wrap="square" rtlCol="0" anchor="t">
            <a:spAutoFit/>
          </a:bodyPr>
          <a:p>
            <a:pPr marL="342900" indent="-342900">
              <a:buFont typeface="Arial" panose="020B0604020202020204" pitchFamily="34" charset="0"/>
              <a:buChar char="•"/>
            </a:pPr>
            <a:r>
              <a:rPr lang="en-US" sz="2400"/>
              <a:t>https://www.w3schools.com/tags/tag_html.asp</a:t>
            </a:r>
            <a:endParaRPr lang="en-US" sz="2400"/>
          </a:p>
          <a:p>
            <a:pPr marL="342900" indent="-342900">
              <a:buFont typeface="Arial" panose="020B0604020202020204" pitchFamily="34" charset="0"/>
              <a:buChar char="•"/>
            </a:pPr>
            <a:endParaRPr lang="en-US" sz="24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7550" y="969010"/>
            <a:ext cx="11123295" cy="4942205"/>
          </a:xfrm>
          <a:solidFill>
            <a:schemeClr val="tx1"/>
          </a:solidFill>
        </p:spPr>
        <p:txBody>
          <a:bodyPr>
            <a:normAutofit fontScale="70000"/>
          </a:bodyPr>
          <a:p>
            <a:pPr marL="0" indent="0">
              <a:buNone/>
            </a:pPr>
            <a:endParaRPr lang="en-US" sz="2800">
              <a:solidFill>
                <a:srgbClr val="00B050"/>
              </a:solidFill>
            </a:endParaRPr>
          </a:p>
          <a:p>
            <a:pPr marL="0" indent="0">
              <a:buNone/>
            </a:pPr>
            <a:r>
              <a:rPr lang="en-US" sz="2800">
                <a:solidFill>
                  <a:srgbClr val="00B050"/>
                </a:solidFill>
              </a:rPr>
              <a:t>Class Bismillah_hirramanirrohim(</a:t>
            </a:r>
            <a:r>
              <a:rPr lang="en-US" sz="2800">
                <a:solidFill>
                  <a:srgbClr val="00B050"/>
                </a:solidFill>
                <a:sym typeface="+mn-ea"/>
              </a:rPr>
              <a:t>Insya_Allah=1</a:t>
            </a:r>
            <a:r>
              <a:rPr lang="en-US" sz="2800">
                <a:solidFill>
                  <a:srgbClr val="00B050"/>
                </a:solidFill>
              </a:rPr>
              <a:t>){</a:t>
            </a:r>
            <a:endParaRPr lang="en-US" sz="2800">
              <a:solidFill>
                <a:srgbClr val="00B050"/>
              </a:solidFill>
            </a:endParaRPr>
          </a:p>
          <a:p>
            <a:pPr marL="457200" lvl="1" indent="0">
              <a:buNone/>
            </a:pPr>
            <a:r>
              <a:rPr lang="en-US" sz="2800">
                <a:solidFill>
                  <a:srgbClr val="00B050"/>
                </a:solidFill>
              </a:rPr>
              <a:t>for ($i=0; $i &lt;2 ; $i++) {</a:t>
            </a:r>
            <a:endParaRPr lang="en-US" sz="2800">
              <a:solidFill>
                <a:srgbClr val="00B050"/>
              </a:solidFill>
            </a:endParaRPr>
          </a:p>
          <a:p>
            <a:pPr marL="914400" lvl="2" indent="0">
              <a:buNone/>
            </a:pPr>
            <a:r>
              <a:rPr lang="en-US" sz="2800">
                <a:solidFill>
                  <a:srgbClr val="00B050"/>
                </a:solidFill>
              </a:rPr>
              <a:t>saya_pikir();</a:t>
            </a:r>
            <a:endParaRPr lang="en-US" sz="2800">
              <a:solidFill>
                <a:srgbClr val="00B050"/>
              </a:solidFill>
            </a:endParaRPr>
          </a:p>
          <a:p>
            <a:pPr marL="914400" lvl="2" indent="0">
              <a:buNone/>
            </a:pPr>
            <a:r>
              <a:rPr lang="en-US" sz="2800">
                <a:solidFill>
                  <a:srgbClr val="00B050"/>
                </a:solidFill>
              </a:rPr>
              <a:t>saya_rasa();</a:t>
            </a:r>
            <a:endParaRPr lang="en-US" sz="2800">
              <a:solidFill>
                <a:srgbClr val="00B050"/>
              </a:solidFill>
            </a:endParaRPr>
          </a:p>
          <a:p>
            <a:pPr marL="914400" lvl="2" indent="0">
              <a:buNone/>
            </a:pPr>
            <a:r>
              <a:rPr lang="en-US" sz="2800">
                <a:solidFill>
                  <a:srgbClr val="00B050"/>
                </a:solidFill>
              </a:rPr>
              <a:t>saya_yakin();</a:t>
            </a:r>
            <a:endParaRPr lang="en-US" sz="2800">
              <a:solidFill>
                <a:srgbClr val="00B050"/>
              </a:solidFill>
            </a:endParaRPr>
          </a:p>
          <a:p>
            <a:pPr marL="914400" lvl="2" indent="0">
              <a:buNone/>
            </a:pPr>
            <a:r>
              <a:rPr lang="en-US" sz="2800">
                <a:solidFill>
                  <a:srgbClr val="00B050"/>
                </a:solidFill>
                <a:sym typeface="+mn-ea"/>
              </a:rPr>
              <a:t>saya_programmer();</a:t>
            </a:r>
            <a:endParaRPr lang="en-US" sz="2800">
              <a:solidFill>
                <a:srgbClr val="00B050"/>
              </a:solidFill>
            </a:endParaRPr>
          </a:p>
          <a:p>
            <a:pPr marL="457200" lvl="1" indent="0">
              <a:buNone/>
            </a:pPr>
            <a:r>
              <a:rPr lang="en-US" sz="2800">
                <a:solidFill>
                  <a:srgbClr val="00B050"/>
                </a:solidFill>
              </a:rPr>
              <a:t>}</a:t>
            </a:r>
            <a:endParaRPr lang="en-US" sz="2800">
              <a:solidFill>
                <a:srgbClr val="00B050"/>
              </a:solidFill>
            </a:endParaRPr>
          </a:p>
          <a:p>
            <a:pPr marL="457200" lvl="1" indent="0">
              <a:buNone/>
            </a:pPr>
            <a:r>
              <a:rPr lang="en-US" sz="2800">
                <a:solidFill>
                  <a:srgbClr val="00B050"/>
                </a:solidFill>
              </a:rPr>
              <a:t>for ($i=0; $i &lt;2 ; $i++) {</a:t>
            </a:r>
            <a:endParaRPr lang="en-US" sz="2800">
              <a:solidFill>
                <a:srgbClr val="00B050"/>
              </a:solidFill>
            </a:endParaRPr>
          </a:p>
          <a:p>
            <a:pPr marL="457200" lvl="1" indent="0">
              <a:buNone/>
            </a:pPr>
            <a:r>
              <a:rPr lang="en-US" sz="2800">
                <a:solidFill>
                  <a:srgbClr val="00B050"/>
                </a:solidFill>
              </a:rPr>
              <a:t>	aamiin();</a:t>
            </a:r>
            <a:endParaRPr lang="en-US" sz="2800">
              <a:solidFill>
                <a:srgbClr val="00B050"/>
              </a:solidFill>
            </a:endParaRPr>
          </a:p>
          <a:p>
            <a:pPr marL="457200" lvl="1" indent="0">
              <a:buNone/>
            </a:pPr>
            <a:r>
              <a:rPr lang="en-US" sz="2800">
                <a:solidFill>
                  <a:srgbClr val="00B050"/>
                </a:solidFill>
              </a:rPr>
              <a:t>}</a:t>
            </a:r>
            <a:endParaRPr lang="en-US" sz="2800">
              <a:solidFill>
                <a:srgbClr val="00B050"/>
              </a:solidFill>
            </a:endParaRPr>
          </a:p>
          <a:p>
            <a:pPr marL="457200" lvl="1" indent="0">
              <a:buNone/>
            </a:pPr>
            <a:r>
              <a:rPr lang="en-US" sz="2800">
                <a:solidFill>
                  <a:srgbClr val="00B050"/>
                </a:solidFill>
              </a:rPr>
              <a:t>ya_rabbal_allaaminn();</a:t>
            </a:r>
            <a:endParaRPr lang="en-US" sz="2800">
              <a:solidFill>
                <a:srgbClr val="00B050"/>
              </a:solidFill>
            </a:endParaRPr>
          </a:p>
          <a:p>
            <a:pPr marL="0" indent="0">
              <a:buNone/>
            </a:pPr>
            <a:r>
              <a:rPr lang="en-US" sz="2800">
                <a:solidFill>
                  <a:srgbClr val="00B050"/>
                </a:solidFill>
              </a:rPr>
              <a:t>}</a:t>
            </a:r>
            <a:endParaRPr lang="en-US" sz="2800">
              <a:solidFill>
                <a:srgbClr val="00B050"/>
              </a:solidFill>
            </a:endParaRPr>
          </a:p>
          <a:p>
            <a:pPr marL="0" indent="0">
              <a:buNone/>
            </a:pPr>
            <a:endParaRPr lang="en-US" sz="2800">
              <a:solidFill>
                <a:srgbClr val="00B050"/>
              </a:solidFill>
            </a:endParaRPr>
          </a:p>
        </p:txBody>
      </p:sp>
      <p:pic>
        <p:nvPicPr>
          <p:cNvPr id="5" name="Picture 4" descr="framework_master"/>
          <p:cNvPicPr>
            <a:picLocks noChangeAspect="1"/>
          </p:cNvPicPr>
          <p:nvPr/>
        </p:nvPicPr>
        <p:blipFill>
          <a:blip r:embed="rId1"/>
          <a:stretch>
            <a:fillRect/>
          </a:stretch>
        </p:blipFill>
        <p:spPr>
          <a:xfrm>
            <a:off x="8257540" y="2540"/>
            <a:ext cx="3648075" cy="838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4035" y="925830"/>
            <a:ext cx="11123295" cy="5158105"/>
          </a:xfrm>
          <a:solidFill>
            <a:schemeClr val="tx1"/>
          </a:solidFill>
        </p:spPr>
        <p:txBody>
          <a:bodyPr>
            <a:normAutofit fontScale="90000" lnSpcReduction="10000"/>
          </a:bodyPr>
          <a:p>
            <a:pPr marL="0" indent="0">
              <a:buNone/>
            </a:pPr>
            <a:endParaRPr lang="en-US" sz="2800">
              <a:solidFill>
                <a:srgbClr val="00B050"/>
              </a:solidFill>
              <a:sym typeface="+mn-ea"/>
            </a:endParaRPr>
          </a:p>
          <a:p>
            <a:pPr marL="0" indent="0">
              <a:buNone/>
            </a:pPr>
            <a:r>
              <a:rPr lang="en-US" sz="2800">
                <a:solidFill>
                  <a:srgbClr val="00B050"/>
                </a:solidFill>
                <a:sym typeface="+mn-ea"/>
              </a:rPr>
              <a:t>Class Allhamdullilah(</a:t>
            </a:r>
            <a:r>
              <a:rPr lang="en-US" sz="2800">
                <a:solidFill>
                  <a:srgbClr val="00B050"/>
                </a:solidFill>
                <a:sym typeface="+mn-ea"/>
              </a:rPr>
              <a:t>Insya_Allah=1</a:t>
            </a:r>
            <a:r>
              <a:rPr lang="en-US" sz="2800">
                <a:solidFill>
                  <a:srgbClr val="00B050"/>
                </a:solidFill>
                <a:sym typeface="+mn-ea"/>
              </a:rPr>
              <a:t>){</a:t>
            </a:r>
            <a:endParaRPr lang="en-US" sz="2800">
              <a:solidFill>
                <a:srgbClr val="00B050"/>
              </a:solidFill>
            </a:endParaRPr>
          </a:p>
          <a:p>
            <a:pPr marL="0" indent="0">
              <a:buNone/>
            </a:pPr>
            <a:r>
              <a:rPr lang="en-US" sz="2800">
                <a:solidFill>
                  <a:srgbClr val="00B050"/>
                </a:solidFill>
                <a:sym typeface="+mn-ea"/>
              </a:rPr>
              <a:t>	for ($i=0; $i &lt;2 ; $i++) {</a:t>
            </a:r>
            <a:endParaRPr lang="en-US" sz="2800">
              <a:solidFill>
                <a:srgbClr val="00B050"/>
              </a:solidFill>
            </a:endParaRPr>
          </a:p>
          <a:p>
            <a:pPr marL="0" indent="0">
              <a:buNone/>
            </a:pPr>
            <a:r>
              <a:rPr lang="en-US" sz="2800">
                <a:solidFill>
                  <a:srgbClr val="00B050"/>
                </a:solidFill>
                <a:sym typeface="+mn-ea"/>
              </a:rPr>
              <a:t>		saya_faham();</a:t>
            </a:r>
            <a:endParaRPr lang="en-US" sz="2800">
              <a:solidFill>
                <a:srgbClr val="00B050"/>
              </a:solidFill>
              <a:sym typeface="+mn-ea"/>
            </a:endParaRPr>
          </a:p>
          <a:p>
            <a:pPr marL="0" indent="0">
              <a:buNone/>
            </a:pPr>
            <a:r>
              <a:rPr lang="en-US" sz="2800">
                <a:solidFill>
                  <a:srgbClr val="00B050"/>
                </a:solidFill>
                <a:sym typeface="+mn-ea"/>
              </a:rPr>
              <a:t>		saya_yakin();</a:t>
            </a:r>
            <a:endParaRPr lang="en-US" sz="2800">
              <a:solidFill>
                <a:srgbClr val="00B050"/>
              </a:solidFill>
            </a:endParaRPr>
          </a:p>
          <a:p>
            <a:pPr marL="0" indent="0">
              <a:buNone/>
            </a:pPr>
            <a:r>
              <a:rPr lang="en-US" sz="2800">
                <a:solidFill>
                  <a:srgbClr val="00B050"/>
                </a:solidFill>
                <a:sym typeface="+mn-ea"/>
              </a:rPr>
              <a:t>		saya_bisa_buat_program();</a:t>
            </a:r>
            <a:endParaRPr lang="en-US" sz="2800">
              <a:solidFill>
                <a:srgbClr val="00B050"/>
              </a:solidFill>
            </a:endParaRPr>
          </a:p>
          <a:p>
            <a:pPr marL="0" indent="0">
              <a:buNone/>
            </a:pPr>
            <a:r>
              <a:rPr lang="en-US" sz="2800">
                <a:solidFill>
                  <a:srgbClr val="00B050"/>
                </a:solidFill>
                <a:sym typeface="+mn-ea"/>
              </a:rPr>
              <a:t>	}</a:t>
            </a:r>
            <a:endParaRPr lang="en-US" sz="2800">
              <a:solidFill>
                <a:srgbClr val="00B050"/>
              </a:solidFill>
            </a:endParaRPr>
          </a:p>
          <a:p>
            <a:pPr marL="0" indent="0">
              <a:buNone/>
            </a:pPr>
            <a:r>
              <a:rPr lang="en-US" sz="2800">
                <a:solidFill>
                  <a:srgbClr val="00B050"/>
                </a:solidFill>
                <a:sym typeface="+mn-ea"/>
              </a:rPr>
              <a:t>	aamiin();</a:t>
            </a:r>
            <a:endParaRPr lang="en-US" sz="2800">
              <a:solidFill>
                <a:srgbClr val="00B050"/>
              </a:solidFill>
              <a:sym typeface="+mn-ea"/>
            </a:endParaRPr>
          </a:p>
          <a:p>
            <a:pPr marL="0" indent="0">
              <a:buNone/>
            </a:pPr>
            <a:r>
              <a:rPr lang="en-US" sz="2800">
                <a:solidFill>
                  <a:srgbClr val="00B050"/>
                </a:solidFill>
                <a:sym typeface="+mn-ea"/>
              </a:rPr>
              <a:t>	subhaankallohuma_wa_bihamdika();</a:t>
            </a:r>
            <a:endParaRPr lang="en-US" sz="2800">
              <a:solidFill>
                <a:srgbClr val="00B050"/>
              </a:solidFill>
              <a:sym typeface="+mn-ea"/>
            </a:endParaRPr>
          </a:p>
          <a:p>
            <a:pPr marL="0" indent="0">
              <a:buNone/>
            </a:pPr>
            <a:r>
              <a:rPr lang="en-US" sz="2800">
                <a:solidFill>
                  <a:srgbClr val="00B050"/>
                </a:solidFill>
                <a:sym typeface="+mn-ea"/>
              </a:rPr>
              <a:t>	asy-hadu_alla_illah_illa_aanta();</a:t>
            </a:r>
            <a:endParaRPr lang="en-US" sz="2800">
              <a:solidFill>
                <a:srgbClr val="00B050"/>
              </a:solidFill>
              <a:sym typeface="+mn-ea"/>
            </a:endParaRPr>
          </a:p>
          <a:p>
            <a:pPr marL="0" indent="0">
              <a:buNone/>
            </a:pPr>
            <a:r>
              <a:rPr lang="en-US" sz="2800">
                <a:solidFill>
                  <a:srgbClr val="00B050"/>
                </a:solidFill>
                <a:sym typeface="+mn-ea"/>
              </a:rPr>
              <a:t>	as-taghfiruka_wa_atuubu_ilaik();</a:t>
            </a:r>
            <a:endParaRPr lang="en-US" sz="2800">
              <a:solidFill>
                <a:srgbClr val="00B050"/>
              </a:solidFill>
              <a:sym typeface="+mn-ea"/>
            </a:endParaRPr>
          </a:p>
          <a:p>
            <a:pPr marL="0" indent="0">
              <a:buNone/>
            </a:pPr>
            <a:r>
              <a:rPr lang="en-US" sz="2800">
                <a:solidFill>
                  <a:srgbClr val="00B050"/>
                </a:solidFill>
                <a:sym typeface="+mn-ea"/>
              </a:rPr>
              <a:t>}</a:t>
            </a:r>
            <a:endParaRPr lang="en-US" sz="2800">
              <a:solidFill>
                <a:srgbClr val="00B050"/>
              </a:solidFill>
            </a:endParaRPr>
          </a:p>
        </p:txBody>
      </p:sp>
      <p:pic>
        <p:nvPicPr>
          <p:cNvPr id="5" name="Picture 4" descr="framework_master"/>
          <p:cNvPicPr>
            <a:picLocks noChangeAspect="1"/>
          </p:cNvPicPr>
          <p:nvPr/>
        </p:nvPicPr>
        <p:blipFill>
          <a:blip r:embed="rId1"/>
          <a:stretch>
            <a:fillRect/>
          </a:stretch>
        </p:blipFill>
        <p:spPr>
          <a:xfrm>
            <a:off x="8257540" y="2540"/>
            <a:ext cx="3648075" cy="838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framework_master"/>
          <p:cNvPicPr>
            <a:picLocks noChangeAspect="1"/>
          </p:cNvPicPr>
          <p:nvPr/>
        </p:nvPicPr>
        <p:blipFill>
          <a:blip r:embed="rId1"/>
          <a:stretch>
            <a:fillRect/>
          </a:stretch>
        </p:blipFill>
        <p:spPr>
          <a:xfrm>
            <a:off x="8257540" y="2540"/>
            <a:ext cx="3648075" cy="838200"/>
          </a:xfrm>
          <a:prstGeom prst="rect">
            <a:avLst/>
          </a:prstGeom>
        </p:spPr>
      </p:pic>
      <p:sp>
        <p:nvSpPr>
          <p:cNvPr id="2" name="Content Placeholder 1"/>
          <p:cNvSpPr/>
          <p:nvPr>
            <p:ph idx="1"/>
          </p:nvPr>
        </p:nvSpPr>
        <p:spPr>
          <a:xfrm>
            <a:off x="609600" y="1687195"/>
            <a:ext cx="10972800" cy="4440555"/>
          </a:xfrm>
        </p:spPr>
        <p:txBody>
          <a:bodyPr/>
          <a:p>
            <a:pPr>
              <a:buFont typeface="Wingdings" panose="05000000000000000000" charset="0"/>
              <a:buChar char="ü"/>
            </a:pPr>
            <a:r>
              <a:rPr lang="en-US"/>
              <a:t>Pembahasan Tugas</a:t>
            </a:r>
            <a:endParaRPr lang="en-US"/>
          </a:p>
          <a:p>
            <a:pPr>
              <a:buFont typeface="Wingdings" panose="05000000000000000000" charset="0"/>
              <a:buChar char="ü"/>
            </a:pPr>
            <a:r>
              <a:rPr lang="en-US"/>
              <a:t>Merapikan Struktur Direktori</a:t>
            </a:r>
            <a:endParaRPr lang="en-US"/>
          </a:p>
          <a:p>
            <a:pPr>
              <a:buFont typeface="Wingdings" panose="05000000000000000000" charset="0"/>
              <a:buChar char="ü"/>
            </a:pPr>
            <a:r>
              <a:rPr lang="en-US"/>
              <a:t>Html Tag</a:t>
            </a:r>
            <a:endParaRPr lang="en-US"/>
          </a:p>
          <a:p>
            <a:pPr>
              <a:buFont typeface="Wingdings" panose="05000000000000000000" charset="0"/>
              <a:buChar char="ü"/>
            </a:pPr>
            <a:r>
              <a:rPr lang="en-US">
                <a:sym typeface="+mn-ea"/>
              </a:rPr>
              <a:t>Bootstrap</a:t>
            </a:r>
            <a:endParaRPr lang="en-US"/>
          </a:p>
          <a:p>
            <a:pPr marL="0" indent="0">
              <a:buFont typeface="Wingdings" panose="05000000000000000000" charset="0"/>
              <a:buNone/>
            </a:pPr>
            <a:endParaRPr lang="en-US"/>
          </a:p>
          <a:p>
            <a:pPr>
              <a:buFont typeface="Wingdings" panose="05000000000000000000" charset="0"/>
              <a:buChar char="ü"/>
            </a:pPr>
            <a:r>
              <a:rPr lang="en-US"/>
              <a:t>Praktek &amp; Tugas : Mengisi Layout</a:t>
            </a:r>
            <a:endParaRPr lang="en-US"/>
          </a:p>
        </p:txBody>
      </p:sp>
      <p:sp>
        <p:nvSpPr>
          <p:cNvPr id="4" name="Title 3"/>
          <p:cNvSpPr>
            <a:spLocks noGrp="1"/>
          </p:cNvSpPr>
          <p:nvPr>
            <p:ph type="title"/>
          </p:nvPr>
        </p:nvSpPr>
        <p:spPr>
          <a:xfrm>
            <a:off x="987425" y="840740"/>
            <a:ext cx="6484620" cy="582930"/>
          </a:xfrm>
        </p:spPr>
        <p:txBody>
          <a:bodyPr/>
          <a:p>
            <a:r>
              <a:rPr lang="en-US"/>
              <a:t>Agenda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Pembahasan Tugas</a:t>
            </a:r>
            <a:endParaRPr lang="en-US"/>
          </a:p>
        </p:txBody>
      </p:sp>
      <p:sp>
        <p:nvSpPr>
          <p:cNvPr id="3" name="Text Placeholder 2"/>
          <p:cNvSpPr>
            <a:spLocks noGrp="1"/>
          </p:cNvSpPr>
          <p:nvPr>
            <p:ph type="body" idx="1"/>
          </p:nvPr>
        </p:nvSpPr>
        <p:spPr/>
        <p:txBody>
          <a:bodyPr/>
          <a:p>
            <a:r>
              <a:rPr lang="en-US"/>
              <a:t>Pengenalan Pemrograman berbasis Web</a:t>
            </a:r>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715" y="318135"/>
            <a:ext cx="6845300" cy="582930"/>
          </a:xfrm>
        </p:spPr>
        <p:txBody>
          <a:bodyPr/>
          <a:p>
            <a:r>
              <a:rPr lang="en-US"/>
              <a:t>Pembahasan Tugas</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59715" y="1421130"/>
            <a:ext cx="11744325" cy="479742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a:t>Pembahasan dari Layout 1 - Done</a:t>
            </a:r>
            <a:endParaRPr lang="en-US" sz="3600"/>
          </a:p>
          <a:p>
            <a:r>
              <a:rPr lang="en-US" sz="3600"/>
              <a:t>Pembahasan Layout 2</a:t>
            </a:r>
            <a:endParaRPr lang="en-US" sz="3600"/>
          </a:p>
          <a:p>
            <a:r>
              <a:rPr lang="en-US" sz="3600"/>
              <a:t>Pembahasan Layout 3</a:t>
            </a:r>
            <a:endParaRPr lang="en-US" sz="3600"/>
          </a:p>
          <a:p>
            <a:r>
              <a:rPr lang="en-US" sz="3600"/>
              <a:t>Pambahasan Layout 4</a:t>
            </a:r>
            <a:endParaRPr lang="en-US" sz="3600"/>
          </a:p>
          <a:p>
            <a:pPr>
              <a:buNone/>
            </a:pPr>
            <a:endParaRPr lang="en-US" sz="3600"/>
          </a:p>
          <a:p>
            <a:pPr marL="0" indent="0">
              <a:buNone/>
            </a:pPr>
            <a:endParaRPr lang="en-US"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Merapikan struktur direktori</a:t>
            </a:r>
            <a:endParaRPr lang="en-US"/>
          </a:p>
        </p:txBody>
      </p:sp>
      <p:sp>
        <p:nvSpPr>
          <p:cNvPr id="3" name="Text Placeholder 2"/>
          <p:cNvSpPr>
            <a:spLocks noGrp="1"/>
          </p:cNvSpPr>
          <p:nvPr>
            <p:ph type="body" idx="1"/>
          </p:nvPr>
        </p:nvSpPr>
        <p:spPr/>
        <p:txBody>
          <a:bodyPr/>
          <a:p>
            <a:r>
              <a:rPr lang="en-US"/>
              <a:t>Pengenalan Pemrograman berbasis Web</a:t>
            </a:r>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715" y="318135"/>
            <a:ext cx="6845300" cy="582930"/>
          </a:xfrm>
        </p:spPr>
        <p:txBody>
          <a:bodyPr/>
          <a:p>
            <a:r>
              <a:rPr lang="en-US"/>
              <a:t>Merapikan Struktur direktori</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59715" y="1421130"/>
            <a:ext cx="11744325" cy="479742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 lvl="0" indent="-20320" defTabSz="914400">
              <a:buNone/>
            </a:pPr>
            <a:r>
              <a:rPr lang="en-US"/>
              <a:t>Tujuan merapikan struktur direktori untuk memudahkan kita mengakses file melalui web server , sehingga kita mudah mengakses filenya sehingga dengan teraturnya direktori membuat kita mudah untuk mempelajari latihan-latihan serta tugas yg diberikan</a:t>
            </a:r>
            <a:endParaRPr lang="en-US"/>
          </a:p>
          <a:p>
            <a:pPr marL="20320" lvl="0" indent="-20320" defTabSz="914400">
              <a:buNone/>
            </a:pPr>
            <a:endParaRPr lang="en-US"/>
          </a:p>
          <a:p>
            <a:pPr marL="20320" lvl="0" indent="-20320" defTabSz="914400">
              <a:buNone/>
            </a:pPr>
            <a:r>
              <a:rPr lang="en-US"/>
              <a:t>untuk laragon bisa membuat direktori latihan di mana saja </a:t>
            </a:r>
            <a:endParaRPr lang="en-US"/>
          </a:p>
          <a:p>
            <a:pPr marL="20320" lvl="0" indent="-20320" defTabSz="914400">
              <a:buNone/>
            </a:pPr>
            <a:r>
              <a:rPr lang="en-US"/>
              <a:t>Untuk Xampp harus di dalam direktori htdocs</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Merapikan Struktur Direktori</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271510" y="62865"/>
            <a:ext cx="3648075" cy="838200"/>
          </a:xfrm>
          <a:prstGeom prst="rect">
            <a:avLst/>
          </a:prstGeom>
        </p:spPr>
      </p:pic>
      <p:sp>
        <p:nvSpPr>
          <p:cNvPr id="9" name="Content Placeholder 1"/>
          <p:cNvSpPr/>
          <p:nvPr/>
        </p:nvSpPr>
        <p:spPr>
          <a:xfrm>
            <a:off x="259715" y="1421130"/>
            <a:ext cx="11744325" cy="479742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Membuat Struktur Direktori</a:t>
            </a:r>
            <a:endParaRPr lang="en-US" sz="2800"/>
          </a:p>
          <a:p>
            <a:r>
              <a:rPr lang="en-US" sz="2800"/>
              <a:t>class_programmer</a:t>
            </a:r>
            <a:endParaRPr lang="en-US" sz="2800"/>
          </a:p>
          <a:p>
            <a:pPr lvl="1"/>
            <a:r>
              <a:rPr lang="en-US" sz="2400"/>
              <a:t>Master</a:t>
            </a:r>
            <a:endParaRPr lang="en-US" sz="2400"/>
          </a:p>
          <a:p>
            <a:pPr lvl="1"/>
            <a:r>
              <a:rPr lang="en-US" sz="2400"/>
              <a:t>Pertemuan-1</a:t>
            </a:r>
            <a:endParaRPr lang="en-US" sz="2400"/>
          </a:p>
          <a:p>
            <a:pPr lvl="1"/>
            <a:r>
              <a:rPr lang="en-US" sz="2400"/>
              <a:t>Pertemuan-2</a:t>
            </a:r>
            <a:endParaRPr lang="en-US" sz="2400"/>
          </a:p>
          <a:p>
            <a:pPr lvl="1"/>
            <a:r>
              <a:rPr lang="en-US" sz="2400"/>
              <a:t>Pertemuan-3</a:t>
            </a:r>
            <a:endParaRPr lang="en-US" sz="2400"/>
          </a:p>
          <a:p>
            <a:pPr lvl="2"/>
            <a:r>
              <a:rPr lang="en-US" sz="2000"/>
              <a:t>foto</a:t>
            </a:r>
            <a:endParaRPr lang="en-US" sz="2000"/>
          </a:p>
          <a:p>
            <a:pPr lvl="2"/>
            <a:r>
              <a:rPr lang="en-US" sz="2000"/>
              <a:t>slide</a:t>
            </a:r>
            <a:endParaRPr lang="en-US" sz="2000"/>
          </a:p>
          <a:p>
            <a:pPr lvl="2"/>
            <a:r>
              <a:rPr lang="en-US" sz="2000"/>
              <a:t>latihan</a:t>
            </a:r>
            <a:endParaRPr lang="en-US" sz="2000"/>
          </a:p>
          <a:p>
            <a:pPr lvl="2"/>
            <a:r>
              <a:rPr lang="en-US" sz="2000"/>
              <a:t>tugas</a:t>
            </a:r>
            <a:endParaRPr lang="en-US" sz="2000"/>
          </a:p>
          <a:p>
            <a:pPr lvl="1"/>
            <a:r>
              <a:rPr lang="en-US" sz="2400"/>
              <a:t>dst...</a:t>
            </a:r>
            <a:endParaRPr lang="en-US" sz="2400"/>
          </a:p>
          <a:p>
            <a:pPr>
              <a:buNone/>
            </a:pPr>
            <a:endParaRPr lang="en-US" sz="2800"/>
          </a:p>
          <a:p>
            <a:pPr marL="0" indent="0">
              <a:buNone/>
            </a:pP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Merapikan Struktur Direktori</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271510" y="62865"/>
            <a:ext cx="3648075" cy="838200"/>
          </a:xfrm>
          <a:prstGeom prst="rect">
            <a:avLst/>
          </a:prstGeom>
        </p:spPr>
      </p:pic>
      <p:sp>
        <p:nvSpPr>
          <p:cNvPr id="9" name="Content Placeholder 1"/>
          <p:cNvSpPr/>
          <p:nvPr/>
        </p:nvSpPr>
        <p:spPr>
          <a:xfrm>
            <a:off x="259715" y="1421130"/>
            <a:ext cx="11744325" cy="479742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365760"/>
            <a:r>
              <a:rPr lang="en-US"/>
              <a:t>Untuk direktori yg tidak ingin di lihat oleh orang buat file index.html / index.php sehingga ketika orang mengklik list nama direktori yg muncul bukan isi direktori melainkan isi file html nya</a:t>
            </a:r>
            <a:endParaRPr lang="en-US"/>
          </a:p>
          <a:p>
            <a:pPr marL="365760" indent="-365760"/>
            <a:r>
              <a:rPr lang="en-US"/>
              <a:t>file yg pertama kali di exekusi ketika orang mengakses direktori adalah index.html /index.php</a:t>
            </a:r>
            <a:endParaRPr lang="en-US"/>
          </a:p>
          <a:p>
            <a:pPr>
              <a:buNone/>
            </a:pPr>
            <a:endParaRPr lang="en-US" sz="3600"/>
          </a:p>
          <a:p>
            <a:pPr marL="0" indent="0">
              <a:buNone/>
            </a:pPr>
            <a:endParaRPr lang="en-US" sz="360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5882</Words>
  <Application>WPS Presentation</Application>
  <PresentationFormat>Widescreen</PresentationFormat>
  <Paragraphs>166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Wingdings</vt:lpstr>
      <vt:lpstr>Microsoft YaHei</vt:lpstr>
      <vt:lpstr>Arial Unicode MS</vt:lpstr>
      <vt:lpstr>Calibri</vt:lpstr>
      <vt:lpstr>Orange Waves</vt:lpstr>
      <vt:lpstr>Class Programmer()</vt:lpstr>
      <vt:lpstr>PowerPoint 演示文稿</vt:lpstr>
      <vt:lpstr>Agenda</vt:lpstr>
      <vt:lpstr>Pembahasan Tugas</vt:lpstr>
      <vt:lpstr>Pembahasan Tugas</vt:lpstr>
      <vt:lpstr>Merapikan struktur direktori</vt:lpstr>
      <vt:lpstr>Merapikan Struktur direktori</vt:lpstr>
      <vt:lpstr>Merapikan Struktur Direktori</vt:lpstr>
      <vt:lpstr>Merapikan Struktur Direktori</vt:lpstr>
      <vt:lpstr>HTML Tag</vt:lpstr>
      <vt:lpstr>HTML Tag</vt:lpstr>
      <vt:lpstr>&lt;span&gt; &lt;div&gt;</vt:lpstr>
      <vt:lpstr>Bootstrap</vt:lpstr>
      <vt:lpstr>Bootstrap</vt:lpstr>
      <vt:lpstr>Bootstrap</vt:lpstr>
      <vt:lpstr>Bootstrap</vt:lpstr>
      <vt:lpstr>Bootstrap</vt:lpstr>
      <vt:lpstr>HTML Tag</vt:lpstr>
      <vt:lpstr>Refferensi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jodyaryono</cp:lastModifiedBy>
  <cp:revision>29</cp:revision>
  <dcterms:created xsi:type="dcterms:W3CDTF">2019-10-23T08:50:00Z</dcterms:created>
  <dcterms:modified xsi:type="dcterms:W3CDTF">2019-10-30T15:27:32Z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