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70" r:id="rId13"/>
    <p:sldId id="271" r:id="rId14"/>
    <p:sldId id="265" r:id="rId15"/>
    <p:sldId id="273" r:id="rId16"/>
    <p:sldId id="272" r:id="rId17"/>
    <p:sldId id="266" r:id="rId18"/>
    <p:sldId id="275" r:id="rId19"/>
    <p:sldId id="27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1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5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C8C-7BEB-F66C-0FF4-7EFA6547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Live Music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3C027-2F4F-772E-AAE1-BE2D6FE96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  <a:p>
            <a:r>
              <a:rPr lang="en-US" dirty="0"/>
              <a:t>Team Members – Jody, Javier, Marc, Rae Ann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919B5-39A3-12F4-6E57-F86E705B0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5" t="5804" r="6394" b="4480"/>
          <a:stretch/>
        </p:blipFill>
        <p:spPr>
          <a:xfrm>
            <a:off x="9187135" y="1876169"/>
            <a:ext cx="1854679" cy="19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918B0-80C9-F581-C8AD-DE1230E0E4F6}"/>
              </a:ext>
            </a:extLst>
          </p:cNvPr>
          <p:cNvSpPr txBox="1"/>
          <p:nvPr/>
        </p:nvSpPr>
        <p:spPr>
          <a:xfrm>
            <a:off x="1180027" y="3429000"/>
            <a:ext cx="6107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Tim McGraw.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cost-prohibitive for most of the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69722-3DE1-B16F-B4B2-2A8650ABF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604" y="286602"/>
            <a:ext cx="4044294" cy="5751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E24DC-B33E-CFA9-2B74-59A2E940F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531" y="1965833"/>
            <a:ext cx="1450974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 Demographics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5AA0E-FC62-FF52-086A-4AC625E5F06F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Los Angeles</a:t>
            </a:r>
            <a:r>
              <a:rPr lang="en-US" b="1" dirty="0"/>
              <a:t>-Long Beach-Anaheim,</a:t>
            </a:r>
            <a:r>
              <a:rPr lang="en-US" b="1" dirty="0">
                <a:effectLst/>
              </a:rPr>
              <a:t> </a:t>
            </a:r>
          </a:p>
          <a:p>
            <a:r>
              <a:rPr lang="en-US" b="1" dirty="0">
                <a:effectLst/>
              </a:rPr>
              <a:t>CA</a:t>
            </a:r>
            <a:r>
              <a:rPr lang="en-US" b="1" dirty="0"/>
              <a:t> </a:t>
            </a:r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12,872,322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8D2BE-37BC-AB83-C89D-3C19B75CFCDF}"/>
              </a:ext>
            </a:extLst>
          </p:cNvPr>
          <p:cNvSpPr txBox="1"/>
          <p:nvPr/>
        </p:nvSpPr>
        <p:spPr>
          <a:xfrm>
            <a:off x="1097280" y="3161143"/>
            <a:ext cx="3579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$87,743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29% make under $50K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64% of the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73% of the population is white and Hispanic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3E188-A44A-31A7-3A2D-ED7DAF007879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5A04D9-294A-1ED8-F5D9-57D03645A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404"/>
          <a:stretch/>
        </p:blipFill>
        <p:spPr>
          <a:xfrm>
            <a:off x="5227609" y="2269414"/>
            <a:ext cx="6964391" cy="39354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52EFD5-3D50-E27E-624A-BAE9D75BB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98"/>
          <a:stretch/>
        </p:blipFill>
        <p:spPr>
          <a:xfrm>
            <a:off x="5227608" y="462849"/>
            <a:ext cx="6964391" cy="18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3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8" y="286603"/>
            <a:ext cx="10969316" cy="1450757"/>
          </a:xfrm>
        </p:spPr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 Demographics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7F21C-0056-35B1-9D2B-74F7BC5639FD}"/>
              </a:ext>
            </a:extLst>
          </p:cNvPr>
          <p:cNvSpPr txBox="1"/>
          <p:nvPr/>
        </p:nvSpPr>
        <p:spPr>
          <a:xfrm>
            <a:off x="644703" y="2248135"/>
            <a:ext cx="4070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52% of housing is renter-occupied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56%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$847,400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of homes are valued at $500K - $1M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96C95-3DF2-513D-83F7-9CEC296F4AA1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E4EEEC-1291-4BC9-7147-9903786B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75" y="603849"/>
            <a:ext cx="7452526" cy="56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4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1E9E4-12E0-DA38-50E7-166BFF1ABD72}"/>
              </a:ext>
            </a:extLst>
          </p:cNvPr>
          <p:cNvSpPr txBox="1"/>
          <p:nvPr/>
        </p:nvSpPr>
        <p:spPr>
          <a:xfrm>
            <a:off x="1180027" y="3429000"/>
            <a:ext cx="6550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Depeche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a smaller portion of the population than other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cost-prohibitive for most of the 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F7C9-5BF2-F845-DC83-089A398230B8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F1EBC-BC0E-00CB-8A55-199D4CE9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840" y="286602"/>
            <a:ext cx="4096720" cy="5751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26C73-8519-1316-598C-33AEBE1FF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799973"/>
            <a:ext cx="1670449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6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1C27E-7C02-3CC0-0DCC-4D9DEA0587B1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Seattle-Tacoma-Bellevue, WA</a:t>
            </a:r>
          </a:p>
          <a:p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4,034,248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87C6F5-3CF2-C19E-9CED-497BB6ACA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85"/>
          <a:stretch/>
        </p:blipFill>
        <p:spPr>
          <a:xfrm>
            <a:off x="4830618" y="2146744"/>
            <a:ext cx="7258269" cy="403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4C194-0631-BB50-F535-A268D57D7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04"/>
          <a:stretch/>
        </p:blipFill>
        <p:spPr>
          <a:xfrm>
            <a:off x="4830618" y="374691"/>
            <a:ext cx="7258269" cy="1757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EE554-2F0A-827A-3A50-9ED5F64F57A5}"/>
              </a:ext>
            </a:extLst>
          </p:cNvPr>
          <p:cNvSpPr txBox="1"/>
          <p:nvPr/>
        </p:nvSpPr>
        <p:spPr>
          <a:xfrm>
            <a:off x="1097280" y="3161143"/>
            <a:ext cx="357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$106,909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31% make between $100-200K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47% make under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68% of the population is white and Hispanic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3D734-7540-36B5-2383-74317C58160B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</p:spTree>
    <p:extLst>
      <p:ext uri="{BB962C8B-B14F-4D97-AF65-F5344CB8AC3E}">
        <p14:creationId xmlns:p14="http://schemas.microsoft.com/office/powerpoint/2010/main" val="109252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B62FC-8B43-AC1B-6B1F-A2BFFAE7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5" t="17125" r="20909" b="15786"/>
          <a:stretch/>
        </p:blipFill>
        <p:spPr>
          <a:xfrm>
            <a:off x="4479636" y="429654"/>
            <a:ext cx="7712364" cy="5656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8051A2-CF77-16A6-500D-612AF326B236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F165-D984-FAEB-EBFA-21E235D51CC0}"/>
              </a:ext>
            </a:extLst>
          </p:cNvPr>
          <p:cNvSpPr txBox="1"/>
          <p:nvPr/>
        </p:nvSpPr>
        <p:spPr>
          <a:xfrm>
            <a:off x="644703" y="2256759"/>
            <a:ext cx="4070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60% of housing is owner-occupied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61%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$718,100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49% of homes are valued at $500K - $1M</a:t>
            </a:r>
          </a:p>
        </p:txBody>
      </p:sp>
    </p:spTree>
    <p:extLst>
      <p:ext uri="{BB962C8B-B14F-4D97-AF65-F5344CB8AC3E}">
        <p14:creationId xmlns:p14="http://schemas.microsoft.com/office/powerpoint/2010/main" val="354247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195BC-47EC-85B8-F7BA-8EA486406BE6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45E07-C5B6-C5D0-A135-D94F299A1252}"/>
              </a:ext>
            </a:extLst>
          </p:cNvPr>
          <p:cNvSpPr txBox="1"/>
          <p:nvPr/>
        </p:nvSpPr>
        <p:spPr>
          <a:xfrm>
            <a:off x="1119645" y="3429000"/>
            <a:ext cx="6855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 except Depeche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Depeche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cost-prohibitive for most of the population.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A1F0CE-C9E9-4734-B264-2E09BE5CF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74" y="434772"/>
            <a:ext cx="3872312" cy="5507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58369-89CC-2999-2556-B7A1D16DB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843903"/>
            <a:ext cx="1670449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1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99F31-67C1-55F9-41FC-0C348663807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B7515-F679-CDA5-122A-27D403926888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Minneapolis-St. Paul-Bloomington, MN-WI 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3,693,729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2B169A-1A85-88EA-E2F6-4632C7D70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29"/>
          <a:stretch/>
        </p:blipFill>
        <p:spPr>
          <a:xfrm>
            <a:off x="5061995" y="2198255"/>
            <a:ext cx="7130005" cy="3978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96790-F9C9-75C3-FE8D-03ACD2DE2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12"/>
          <a:stretch/>
        </p:blipFill>
        <p:spPr>
          <a:xfrm>
            <a:off x="5061995" y="158376"/>
            <a:ext cx="7130006" cy="18216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986FAB-B4A9-FEF8-1E7C-5ACAC54090A3}"/>
              </a:ext>
            </a:extLst>
          </p:cNvPr>
          <p:cNvSpPr txBox="1"/>
          <p:nvPr/>
        </p:nvSpPr>
        <p:spPr>
          <a:xfrm>
            <a:off x="1097280" y="3161143"/>
            <a:ext cx="3579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$91,341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31% make between $100-200K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55% make under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61% of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72% of the population is white</a:t>
            </a:r>
          </a:p>
        </p:txBody>
      </p:sp>
    </p:spTree>
    <p:extLst>
      <p:ext uri="{BB962C8B-B14F-4D97-AF65-F5344CB8AC3E}">
        <p14:creationId xmlns:p14="http://schemas.microsoft.com/office/powerpoint/2010/main" val="239689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99F31-67C1-55F9-41FC-0C348663807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991E2-7F80-268F-483F-15E34DBF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3" t="10782" r="20985" b="21282"/>
          <a:stretch/>
        </p:blipFill>
        <p:spPr>
          <a:xfrm>
            <a:off x="4593643" y="542514"/>
            <a:ext cx="7598357" cy="5634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07D10-ECD7-66E2-78B1-D9EB31F15026}"/>
              </a:ext>
            </a:extLst>
          </p:cNvPr>
          <p:cNvSpPr txBox="1"/>
          <p:nvPr/>
        </p:nvSpPr>
        <p:spPr>
          <a:xfrm>
            <a:off x="644703" y="2006600"/>
            <a:ext cx="4070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71% of housing is owner-occupied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$359,800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home values are more evenly spread across multiple price ranges than the other markets</a:t>
            </a:r>
          </a:p>
        </p:txBody>
      </p:sp>
    </p:spTree>
    <p:extLst>
      <p:ext uri="{BB962C8B-B14F-4D97-AF65-F5344CB8AC3E}">
        <p14:creationId xmlns:p14="http://schemas.microsoft.com/office/powerpoint/2010/main" val="107548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261F8-1561-0BC5-D3C7-7260AAD1409F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EEE05-D906-2009-275C-0C64AD684462}"/>
              </a:ext>
            </a:extLst>
          </p:cNvPr>
          <p:cNvSpPr txBox="1"/>
          <p:nvPr/>
        </p:nvSpPr>
        <p:spPr>
          <a:xfrm>
            <a:off x="1128271" y="3817185"/>
            <a:ext cx="6855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in this metro area due to VIP 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cost-prohibitive for most of the population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6A21-C3E1-90FE-9734-124D07F2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729" y="286603"/>
            <a:ext cx="4251464" cy="5854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A5310-221C-8328-B266-C3421EF68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985031"/>
            <a:ext cx="2243522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7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AE68-BCB8-CDF0-082C-32831FBA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286603"/>
            <a:ext cx="10964173" cy="1450757"/>
          </a:xfrm>
        </p:spPr>
        <p:txBody>
          <a:bodyPr/>
          <a:lstStyle/>
          <a:p>
            <a:r>
              <a:rPr lang="en-US" dirty="0"/>
              <a:t>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7D47-7EB3-6E9A-72DA-950DBFA7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1" y="1845734"/>
            <a:ext cx="10964173" cy="4023360"/>
          </a:xfrm>
        </p:spPr>
        <p:txBody>
          <a:bodyPr/>
          <a:lstStyle/>
          <a:p>
            <a:r>
              <a:rPr lang="en-US" dirty="0"/>
              <a:t>4 Bands selected from different genres who are currently touring</a:t>
            </a:r>
          </a:p>
          <a:p>
            <a:r>
              <a:rPr lang="en-US" dirty="0"/>
              <a:t>Depeche Mode		Foo Fighters		Green Day		Tim McGraw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F566C-3C5D-BE59-FB47-0BF3E192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2" y="2837907"/>
            <a:ext cx="2220947" cy="1242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B763E-AEF6-088A-4BAD-ECFF4906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84" y="2837907"/>
            <a:ext cx="2220947" cy="1245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F0E2D1-3629-C1B7-40F8-2A9F0773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7907"/>
            <a:ext cx="2220947" cy="1245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05E1F-0284-EEDA-CABD-CE6D42153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79" y="2837907"/>
            <a:ext cx="2220947" cy="12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30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46BD1-35FC-5831-AE73-B0EE66136E84}"/>
              </a:ext>
            </a:extLst>
          </p:cNvPr>
          <p:cNvSpPr txBox="1"/>
          <p:nvPr/>
        </p:nvSpPr>
        <p:spPr>
          <a:xfrm>
            <a:off x="1180027" y="2402460"/>
            <a:ext cx="9741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Minneapolis / St. Paul area is the most affordable market based on cost of living. But it had the highest ticket prices for Green Day and Tim McGraw due to VIP 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Los Angeles metro area had the highest housing cost and the lowest income, but the ticket prices were still high and would be cost-prohibitive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the minimum ticket prices are affordable for most of the population in the markets we studied.  But the highest ticket prices would be cost-prohibitive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434CD-A440-339B-2EA3-5F0C2E24582F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</p:spTree>
    <p:extLst>
      <p:ext uri="{BB962C8B-B14F-4D97-AF65-F5344CB8AC3E}">
        <p14:creationId xmlns:p14="http://schemas.microsoft.com/office/powerpoint/2010/main" val="5100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9C15-AD58-A2AD-057C-935B2D6D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86603"/>
            <a:ext cx="10981426" cy="1450757"/>
          </a:xfrm>
        </p:spPr>
        <p:txBody>
          <a:bodyPr/>
          <a:lstStyle/>
          <a:p>
            <a:r>
              <a:rPr lang="en-US" dirty="0"/>
              <a:t>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49ED-CE55-18F3-1E85-05F420273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845734"/>
            <a:ext cx="10981426" cy="4023360"/>
          </a:xfrm>
        </p:spPr>
        <p:txBody>
          <a:bodyPr>
            <a:normAutofit/>
          </a:bodyPr>
          <a:lstStyle/>
          <a:p>
            <a:r>
              <a:rPr lang="en-US" dirty="0"/>
              <a:t>4 Markets selected where our 4 selected bands are playing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Denver			Los Angeles/Inglewood	Seattle			Minneapolis/St. Paul</a:t>
            </a:r>
            <a:br>
              <a:rPr lang="en-US" dirty="0"/>
            </a:br>
            <a:r>
              <a:rPr lang="en-US" b="1" dirty="0"/>
              <a:t>Colorado		California		Washington		Minnesota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Depeche Mode		Depeche Mode		Depeche Mode		Foo Fighters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Foo Fighters		Foo Fighters		Foo Fighters 		Green Day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Green Day		Green Day		Green Day		Tim McGraw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Tim McGraw		Tim McGraw		Tim McGraw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95E71-5EE2-89A9-A828-13EF915D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4" t="5868" r="5317" b="7773"/>
          <a:stretch/>
        </p:blipFill>
        <p:spPr>
          <a:xfrm>
            <a:off x="672861" y="4357744"/>
            <a:ext cx="1446689" cy="1462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970322-E147-E4DE-1771-8E4A9AEFC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54" b="7559"/>
          <a:stretch/>
        </p:blipFill>
        <p:spPr>
          <a:xfrm>
            <a:off x="3236000" y="4357744"/>
            <a:ext cx="1669614" cy="1588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1697B-5166-5293-0EF3-1E9671562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93" r="385" b="8053"/>
          <a:stretch/>
        </p:blipFill>
        <p:spPr>
          <a:xfrm>
            <a:off x="6105612" y="4357743"/>
            <a:ext cx="1675532" cy="158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0F15B-5D62-BBA6-C50E-EFCFEBB1D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676" y="4357743"/>
            <a:ext cx="22479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86603"/>
            <a:ext cx="10972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Depeche Mode </a:t>
            </a:r>
            <a:br>
              <a:rPr lang="en-US" sz="4000" dirty="0"/>
            </a:br>
            <a:r>
              <a:rPr lang="en-US" sz="4000" dirty="0"/>
              <a:t>Memento Mori Tour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AA48B-9D5D-9A0E-1777-ADEFACB7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73" y="1857514"/>
            <a:ext cx="2818572" cy="1578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3EF67C-C4C1-413E-D08B-1880862291CC}"/>
              </a:ext>
            </a:extLst>
          </p:cNvPr>
          <p:cNvSpPr txBox="1"/>
          <p:nvPr/>
        </p:nvSpPr>
        <p:spPr>
          <a:xfrm>
            <a:off x="720873" y="3976777"/>
            <a:ext cx="6594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Depeche Mode price ranges vary more than the other 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Denver is the most affordable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is the most expensive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Friday show in LA is more expensive than the Sunday show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BC8C05-09E4-38F3-6C30-61B46E69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153" y="390118"/>
            <a:ext cx="4048662" cy="58480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8FF19D-FA85-460A-3367-93EF3924A2E1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5BDB389-C1AF-34AD-05A0-069AED96C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64527"/>
              </p:ext>
            </p:extLst>
          </p:nvPr>
        </p:nvGraphicFramePr>
        <p:xfrm>
          <a:off x="4176605" y="1857514"/>
          <a:ext cx="3378200" cy="1714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5521008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39196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33304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7629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56605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10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1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58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745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962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162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81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86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08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75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5" y="286603"/>
            <a:ext cx="10972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Foo Fighters</a:t>
            </a:r>
            <a:br>
              <a:rPr lang="en-US" sz="4000" dirty="0"/>
            </a:br>
            <a:r>
              <a:rPr lang="en-US" sz="4000" dirty="0"/>
              <a:t>Everything or Nothing At All 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5EE2-8852-7466-1D7F-3FBB9F26A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56"/>
          <a:stretch/>
        </p:blipFill>
        <p:spPr>
          <a:xfrm>
            <a:off x="767672" y="1904747"/>
            <a:ext cx="2816596" cy="157900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D8E1A7A-1012-FBBD-5CB7-3BF473481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01663"/>
              </p:ext>
            </p:extLst>
          </p:nvPr>
        </p:nvGraphicFramePr>
        <p:xfrm>
          <a:off x="4343668" y="1904747"/>
          <a:ext cx="3327400" cy="2095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62174287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39175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46873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6698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0165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128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40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183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Hershey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08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82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3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34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51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20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54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400191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56F155EC-1D61-1E35-93DD-6BEB106C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717" y="286603"/>
            <a:ext cx="4202249" cy="59765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FFDD08-9BEF-8D7B-231A-ADC1406A8203}"/>
              </a:ext>
            </a:extLst>
          </p:cNvPr>
          <p:cNvSpPr txBox="1"/>
          <p:nvPr/>
        </p:nvSpPr>
        <p:spPr>
          <a:xfrm>
            <a:off x="720873" y="3976777"/>
            <a:ext cx="5602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the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 Fighters has the most reasonably priced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Hershey is the most affordable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prices are consistent across markets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0EFAD-65F7-E2AF-8D47-5B8378737910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29570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286603"/>
            <a:ext cx="1096417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Green Day</a:t>
            </a:r>
            <a:br>
              <a:rPr lang="en-US" sz="4000" dirty="0"/>
            </a:br>
            <a:r>
              <a:rPr lang="en-US" sz="4000" dirty="0"/>
              <a:t>The Saviors 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ECB07-D838-D610-EE62-A6F946F1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6" y="1949750"/>
            <a:ext cx="2816596" cy="157729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D79A37-AB85-F237-05D9-B21B38DBE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02993"/>
              </p:ext>
            </p:extLst>
          </p:nvPr>
        </p:nvGraphicFramePr>
        <p:xfrm>
          <a:off x="4240104" y="1949750"/>
          <a:ext cx="3378200" cy="3619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21967197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60424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404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24692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90502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63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85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09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63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Hershey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408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28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8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580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749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90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754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240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11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Arlington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07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341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870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538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30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75760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386D792C-3ABA-D4F9-93AA-6D7B2930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078" y="216558"/>
            <a:ext cx="4113938" cy="5942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833A45-1EFB-D8DC-C3D9-D7BAEE7AF815}"/>
              </a:ext>
            </a:extLst>
          </p:cNvPr>
          <p:cNvSpPr txBox="1"/>
          <p:nvPr/>
        </p:nvSpPr>
        <p:spPr>
          <a:xfrm>
            <a:off x="533482" y="3683482"/>
            <a:ext cx="3624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Minneapolis and Milwaukee are the most expensive markets due to VIP packages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E10666-0CF3-7B57-9DD7-642EE7440DEC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102257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5" y="88201"/>
            <a:ext cx="1099005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Tim McGraw</a:t>
            </a:r>
            <a:br>
              <a:rPr lang="en-US" sz="4000" dirty="0"/>
            </a:br>
            <a:r>
              <a:rPr lang="en-US" sz="4000" dirty="0"/>
              <a:t>Standing Room Only Tour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6DDF4-1A1A-E0F7-D417-C8884434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9" y="2000719"/>
            <a:ext cx="2816596" cy="158170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5B3820D-BB52-3021-190C-AAE7162C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63755"/>
              </p:ext>
            </p:extLst>
          </p:nvPr>
        </p:nvGraphicFramePr>
        <p:xfrm>
          <a:off x="4282722" y="2000719"/>
          <a:ext cx="3365500" cy="4000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7394364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65424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97294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8264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92001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25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01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647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09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616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Eugene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62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464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87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407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Paul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55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$212.50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444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Knoxville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29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Wilkes-Barre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64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65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714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26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Rapids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22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16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Biloxi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22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49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72045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1ACFE09-AFC8-DD61-EA0D-9B67942E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824" y="241540"/>
            <a:ext cx="4164431" cy="5909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C1A0E4-3E03-5F89-0950-53D62E7BF4A0}"/>
              </a:ext>
            </a:extLst>
          </p:cNvPr>
          <p:cNvSpPr txBox="1"/>
          <p:nvPr/>
        </p:nvSpPr>
        <p:spPr>
          <a:xfrm>
            <a:off x="533482" y="3830128"/>
            <a:ext cx="3378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Saint Paul and Eugene are the most expensive markets due to VIP packages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FC644-F21A-7336-C5BB-0FCA91740A4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327465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 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5F92A-3F76-5ABA-3D19-F074CFF13252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Denver-Aurora-Lakewood, CO </a:t>
            </a:r>
          </a:p>
          <a:p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- 2,985,871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B9405-4727-77E7-BCFA-1A456D68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71" y="771855"/>
            <a:ext cx="6660551" cy="1616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C3BFF4-0F31-60EC-D1D1-9EFC6E40C73D}"/>
              </a:ext>
            </a:extLst>
          </p:cNvPr>
          <p:cNvSpPr txBox="1"/>
          <p:nvPr/>
        </p:nvSpPr>
        <p:spPr>
          <a:xfrm>
            <a:off x="1097280" y="3161143"/>
            <a:ext cx="357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$98,975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32% make $100K-200K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make less than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85% of population is white and Hispanic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9CF701-8922-BA6E-71A6-D1A7FB32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16" y="2329557"/>
            <a:ext cx="6663506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 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BC42F-62F8-06D1-BC46-1A0F4BF0878F}"/>
              </a:ext>
            </a:extLst>
          </p:cNvPr>
          <p:cNvSpPr txBox="1"/>
          <p:nvPr/>
        </p:nvSpPr>
        <p:spPr>
          <a:xfrm>
            <a:off x="1097280" y="2265392"/>
            <a:ext cx="357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housing is owner-occupied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66%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$596,800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53% of homes are valued at $500K - $1M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17A35-77B9-D296-B90F-FBC062A1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78" y="639838"/>
            <a:ext cx="7413379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6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1241</TotalTime>
  <Words>1543</Words>
  <Application>Microsoft Office PowerPoint</Application>
  <PresentationFormat>Widescreen</PresentationFormat>
  <Paragraphs>441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Slack-Lato</vt:lpstr>
      <vt:lpstr>Retrospect</vt:lpstr>
      <vt:lpstr>Support Live Music Project</vt:lpstr>
      <vt:lpstr>Artists</vt:lpstr>
      <vt:lpstr>Markets</vt:lpstr>
      <vt:lpstr>Depeche Mode  Memento Mori Tour</vt:lpstr>
      <vt:lpstr>Foo Fighters Everything or Nothing At All Tour</vt:lpstr>
      <vt:lpstr>Green Day The Saviors Tour</vt:lpstr>
      <vt:lpstr>Tim McGraw Standing Room Only Tour</vt:lpstr>
      <vt:lpstr>Denver, Colorado  Demographics</vt:lpstr>
      <vt:lpstr>Denver, Colorado  Demographics</vt:lpstr>
      <vt:lpstr>Denver, Colorado</vt:lpstr>
      <vt:lpstr>Los Angeles / Inglewood,  California Demographics</vt:lpstr>
      <vt:lpstr>Los Angeles / Inglewood,  California Demographics</vt:lpstr>
      <vt:lpstr>Los Angeles / Inglewood,  California</vt:lpstr>
      <vt:lpstr>Seattle, Washington Demographics</vt:lpstr>
      <vt:lpstr>Seattle, Washington Demographics</vt:lpstr>
      <vt:lpstr>Seattle, Washington</vt:lpstr>
      <vt:lpstr>Minneapolis/St. Paul,  Minnesota</vt:lpstr>
      <vt:lpstr>Minneapolis/St. Paul,  Minnesota</vt:lpstr>
      <vt:lpstr>Minneapolis/St. Paul,  Minnesota</vt:lpstr>
      <vt:lpstr>Summary /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 Ann Gregg</dc:creator>
  <cp:lastModifiedBy>Rae Ann Gregg</cp:lastModifiedBy>
  <cp:revision>54</cp:revision>
  <dcterms:created xsi:type="dcterms:W3CDTF">2023-11-16T15:13:10Z</dcterms:created>
  <dcterms:modified xsi:type="dcterms:W3CDTF">2023-11-20T23:18:11Z</dcterms:modified>
</cp:coreProperties>
</file>