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71" r:id="rId14"/>
    <p:sldId id="265" r:id="rId15"/>
    <p:sldId id="273" r:id="rId16"/>
    <p:sldId id="272" r:id="rId17"/>
    <p:sldId id="266" r:id="rId18"/>
    <p:sldId id="275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18B0-80C9-F581-C8AD-DE1230E0E4F6}"/>
              </a:ext>
            </a:extLst>
          </p:cNvPr>
          <p:cNvSpPr txBox="1"/>
          <p:nvPr/>
        </p:nvSpPr>
        <p:spPr>
          <a:xfrm>
            <a:off x="1180027" y="3429000"/>
            <a:ext cx="6107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Tim McGraw.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9722-3DE1-B16F-B4B2-2A8650AB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04" y="286602"/>
            <a:ext cx="4044294" cy="57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E24DC-B33E-CFA9-2B74-59A2E940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1" y="1965833"/>
            <a:ext cx="14509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AA0E-FC62-FF52-086A-4AC625E5F06F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Los Angeles</a:t>
            </a:r>
            <a:r>
              <a:rPr lang="en-US" b="1" dirty="0"/>
              <a:t>-Long Beach-Anaheim,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>
                <a:effectLst/>
              </a:rPr>
              <a:t>CA</a:t>
            </a:r>
            <a:r>
              <a:rPr lang="en-US" b="1" dirty="0"/>
              <a:t> </a:t>
            </a:r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12,872,322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8D2BE-37BC-AB83-C89D-3C19B75CFCDF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$87,743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make under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of the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73% of the population is white and Hispanic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E188-A44A-31A7-3A2D-ED7DAF007879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A04D9-294A-1ED8-F5D9-57D03645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04"/>
          <a:stretch/>
        </p:blipFill>
        <p:spPr>
          <a:xfrm>
            <a:off x="5227609" y="2269414"/>
            <a:ext cx="6964391" cy="3935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52EFD5-3D50-E27E-624A-BAE9D75B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8"/>
          <a:stretch/>
        </p:blipFill>
        <p:spPr>
          <a:xfrm>
            <a:off x="5227608" y="462849"/>
            <a:ext cx="6964391" cy="18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286603"/>
            <a:ext cx="10969316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7F21C-0056-35B1-9D2B-74F7BC5639FD}"/>
              </a:ext>
            </a:extLst>
          </p:cNvPr>
          <p:cNvSpPr txBox="1"/>
          <p:nvPr/>
        </p:nvSpPr>
        <p:spPr>
          <a:xfrm>
            <a:off x="644703" y="2248135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52% of housing is renter-occupied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$847,400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homes are valued at $500K - $1M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96C95-3DF2-513D-83F7-9CEC296F4AA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E4EEEC-1291-4BC9-7147-9903786B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75" y="603849"/>
            <a:ext cx="7452526" cy="56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9E4-12E0-DA38-50E7-166BFF1ABD72}"/>
              </a:ext>
            </a:extLst>
          </p:cNvPr>
          <p:cNvSpPr txBox="1"/>
          <p:nvPr/>
        </p:nvSpPr>
        <p:spPr>
          <a:xfrm>
            <a:off x="1180027" y="3429000"/>
            <a:ext cx="655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a smaller portion of the population than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F7C9-5BF2-F845-DC83-089A398230B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F1EBC-BC0E-00CB-8A55-199D4CE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40" y="286602"/>
            <a:ext cx="4096720" cy="575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6C73-8519-1316-598C-33AEBE1F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79997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C27E-7C02-3CC0-0DCC-4D9DEA0587B1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Seattle-Tacoma-Bellevue, WA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4,034,248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7C6F5-3CF2-C19E-9CED-497BB6AC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5"/>
          <a:stretch/>
        </p:blipFill>
        <p:spPr>
          <a:xfrm>
            <a:off x="4830618" y="2146744"/>
            <a:ext cx="7258269" cy="403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4C194-0631-BB50-F535-A268D57D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4"/>
          <a:stretch/>
        </p:blipFill>
        <p:spPr>
          <a:xfrm>
            <a:off x="4830618" y="374691"/>
            <a:ext cx="7258269" cy="175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E554-2F0A-827A-3A50-9ED5F64F57A5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$106,909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of the population is white and Hispanic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3D734-7540-36B5-2383-74317C58160B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62FC-8B43-AC1B-6B1F-A2BFFAE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5" t="17125" r="20909" b="15786"/>
          <a:stretch/>
        </p:blipFill>
        <p:spPr>
          <a:xfrm>
            <a:off x="4479636" y="429654"/>
            <a:ext cx="7712364" cy="5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51A2-CF77-16A6-500D-612AF326B23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165-D984-FAEB-EBFA-21E235D51CC0}"/>
              </a:ext>
            </a:extLst>
          </p:cNvPr>
          <p:cNvSpPr txBox="1"/>
          <p:nvPr/>
        </p:nvSpPr>
        <p:spPr>
          <a:xfrm>
            <a:off x="644703" y="2256759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$718,100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49% of homes are valued at $500K - $1M</a:t>
            </a:r>
          </a:p>
        </p:txBody>
      </p:sp>
    </p:spTree>
    <p:extLst>
      <p:ext uri="{BB962C8B-B14F-4D97-AF65-F5344CB8AC3E}">
        <p14:creationId xmlns:p14="http://schemas.microsoft.com/office/powerpoint/2010/main" val="354247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195BC-47EC-85B8-F7BA-8EA486406BE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5E07-C5B6-C5D0-A135-D94F299A1252}"/>
              </a:ext>
            </a:extLst>
          </p:cNvPr>
          <p:cNvSpPr txBox="1"/>
          <p:nvPr/>
        </p:nvSpPr>
        <p:spPr>
          <a:xfrm>
            <a:off x="1119645" y="3429000"/>
            <a:ext cx="68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1F0CE-C9E9-4734-B264-2E09BE5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4" y="434772"/>
            <a:ext cx="3872312" cy="550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8369-89CC-2999-2556-B7A1D16D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84390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B7515-F679-CDA5-122A-27D403926888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Minneapolis-St. Paul-Bloomington, MN-WI 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3,693,729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B169A-1A85-88EA-E2F6-4632C7D7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9"/>
          <a:stretch/>
        </p:blipFill>
        <p:spPr>
          <a:xfrm>
            <a:off x="5061995" y="2198255"/>
            <a:ext cx="7130005" cy="397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6790-F9C9-75C3-FE8D-03ACD2D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2"/>
          <a:stretch/>
        </p:blipFill>
        <p:spPr>
          <a:xfrm>
            <a:off x="5061995" y="158376"/>
            <a:ext cx="7130006" cy="182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86FAB-B4A9-FEF8-1E7C-5ACAC54090A3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$91,341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72% of the population is white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91E2-7F80-268F-483F-15E34DB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3" t="10782" r="20985" b="21282"/>
          <a:stretch/>
        </p:blipFill>
        <p:spPr>
          <a:xfrm>
            <a:off x="4593643" y="542514"/>
            <a:ext cx="7598357" cy="56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07D10-ECD7-66E2-78B1-D9EB31F15026}"/>
              </a:ext>
            </a:extLst>
          </p:cNvPr>
          <p:cNvSpPr txBox="1"/>
          <p:nvPr/>
        </p:nvSpPr>
        <p:spPr>
          <a:xfrm>
            <a:off x="644703" y="2006600"/>
            <a:ext cx="407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$359,800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values are more evenly spread across multiple price ranges than the other markets</a:t>
            </a:r>
          </a:p>
        </p:txBody>
      </p:sp>
    </p:spTree>
    <p:extLst>
      <p:ext uri="{BB962C8B-B14F-4D97-AF65-F5344CB8AC3E}">
        <p14:creationId xmlns:p14="http://schemas.microsoft.com/office/powerpoint/2010/main" val="10754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261F8-1561-0BC5-D3C7-7260AAD1409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EE05-D906-2009-275C-0C64AD684462}"/>
              </a:ext>
            </a:extLst>
          </p:cNvPr>
          <p:cNvSpPr txBox="1"/>
          <p:nvPr/>
        </p:nvSpPr>
        <p:spPr>
          <a:xfrm>
            <a:off x="1128271" y="3817185"/>
            <a:ext cx="685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in this metro area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6A21-C3E1-90FE-9734-124D07F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9" y="286603"/>
            <a:ext cx="4251464" cy="58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A5310-221C-8328-B266-C3421EF6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985031"/>
            <a:ext cx="224352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46BD1-35FC-5831-AE73-B0EE66136E84}"/>
              </a:ext>
            </a:extLst>
          </p:cNvPr>
          <p:cNvSpPr txBox="1"/>
          <p:nvPr/>
        </p:nvSpPr>
        <p:spPr>
          <a:xfrm>
            <a:off x="1180027" y="2402460"/>
            <a:ext cx="974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Minneapolis / St. Paul area is the most affordable market based on cost of living. But it had the highest ticket prices for Green Day and Tim McGraw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Los Angeles metro area had the highest housing cost and the lowest income, but the ticket prices were still high and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minimum ticket prices are affordable for most of the population in the markets we studied.  But the highest ticket prices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659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Depeche Mode price ranges vary more than the other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60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the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 Fighters has the most reasonably priced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683482"/>
            <a:ext cx="36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 due to VIP packages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 due to VIP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F92A-3F76-5ABA-3D19-F074CFF13252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Denver-Aurora-Lakewood, CO 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- 2,985,871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9405-4727-77E7-BCFA-1A456D6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71" y="771855"/>
            <a:ext cx="6660551" cy="1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BFF4-0F31-60EC-D1D1-9EFC6E40C73D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$98,975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make $100K-200K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make less than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population is white and Hispanic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CF701-8922-BA6E-71A6-D1A7FB3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6" y="2329557"/>
            <a:ext cx="66635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C42F-62F8-06D1-BC46-1A0F4BF0878F}"/>
              </a:ext>
            </a:extLst>
          </p:cNvPr>
          <p:cNvSpPr txBox="1"/>
          <p:nvPr/>
        </p:nvSpPr>
        <p:spPr>
          <a:xfrm>
            <a:off x="1097280" y="2265392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$596,800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homes are valued at $500K - $1M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17A35-77B9-D296-B90F-FBC062A1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78" y="639838"/>
            <a:ext cx="741337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1200</TotalTime>
  <Words>1518</Words>
  <Application>Microsoft Office PowerPoint</Application>
  <PresentationFormat>Widescreen</PresentationFormat>
  <Paragraphs>439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  Demographics</vt:lpstr>
      <vt:lpstr>Denver, Colorado  Demographics</vt:lpstr>
      <vt:lpstr>Denver, Colorado</vt:lpstr>
      <vt:lpstr>Los Angeles / Inglewood,  California Demographics</vt:lpstr>
      <vt:lpstr>Los Angeles / Inglewood,  California Demographics</vt:lpstr>
      <vt:lpstr>Los Angeles / Inglewood,  California</vt:lpstr>
      <vt:lpstr>Seattle, Washington Demographics</vt:lpstr>
      <vt:lpstr>Seattle, Washington Demographics</vt:lpstr>
      <vt:lpstr>Seattle, Washington</vt:lpstr>
      <vt:lpstr>Minneapolis/St. Paul,  Minnesota</vt:lpstr>
      <vt:lpstr>Minneapolis/St. Paul,  Minnesota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52</cp:revision>
  <dcterms:created xsi:type="dcterms:W3CDTF">2023-11-16T15:13:10Z</dcterms:created>
  <dcterms:modified xsi:type="dcterms:W3CDTF">2023-11-20T22:36:45Z</dcterms:modified>
</cp:coreProperties>
</file>