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C41B-490B-1945-8228-569CEE1E411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86F42-ED3A-0C4F-B9E7-D06D2A37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evening ladies and gentlemen…my name is Joe </a:t>
            </a:r>
            <a:r>
              <a:rPr lang="en-US" dirty="0" err="1" smtClean="0"/>
              <a:t>Dziados</a:t>
            </a:r>
            <a:r>
              <a:rPr lang="en-US" dirty="0" smtClean="0"/>
              <a:t> and tonight I am excited</a:t>
            </a:r>
            <a:r>
              <a:rPr lang="en-US" baseline="0" dirty="0" smtClean="0"/>
              <a:t> to talk to you about… </a:t>
            </a:r>
            <a:r>
              <a:rPr lang="en-US" b="1" baseline="0" dirty="0" smtClean="0"/>
              <a:t>FLAVOR FAVE</a:t>
            </a:r>
            <a:r>
              <a:rPr lang="en-US" b="0" baseline="0" dirty="0" smtClean="0"/>
              <a:t>; an interactive wine search tool that uses crowd-sourced customer reviews to find wines booming with flavors you want to taste.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all seen some wording in wine reviews that have been, at the very least, confusing.  I wanted to create something in which you don’t need an advanced degree in wine speak in order to find wines that match what flavors you are in the mood for.  I don’t want to find a wine with one review mentioning grapefruit….I want to find a wine that has many reviews mentioning the presence of grapefruit so I can have more confidence in what I’ll be tasting.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start, I</a:t>
            </a:r>
            <a:r>
              <a:rPr lang="en-US" dirty="0" smtClean="0"/>
              <a:t> created </a:t>
            </a:r>
            <a:r>
              <a:rPr lang="en-US" baseline="0" dirty="0" smtClean="0"/>
              <a:t>a Mongo database of 2,000,000 reviews on 500,000 wines.  I then shrunk the dataset down to 28,000 wines each having 15 reviews or more.  Using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-kit learn, I converted the reviews to a bag of words model and used </a:t>
            </a:r>
            <a:r>
              <a:rPr lang="en-US" baseline="0" dirty="0" err="1" smtClean="0"/>
              <a:t>tf-idf</a:t>
            </a:r>
            <a:r>
              <a:rPr lang="en-US" baseline="0" dirty="0" smtClean="0"/>
              <a:t> to weight important terms.  This resulted in a large dimensionality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address this dimensionality issue, I used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-kit </a:t>
            </a:r>
            <a:r>
              <a:rPr lang="en-US" baseline="0" dirty="0" err="1" smtClean="0"/>
              <a:t>learn’s</a:t>
            </a:r>
            <a:r>
              <a:rPr lang="en-US" baseline="0" dirty="0" smtClean="0"/>
              <a:t> truncated </a:t>
            </a:r>
            <a:r>
              <a:rPr lang="en-US" baseline="0" dirty="0" err="1" smtClean="0"/>
              <a:t>svd</a:t>
            </a:r>
            <a:r>
              <a:rPr lang="en-US" baseline="0" dirty="0" smtClean="0"/>
              <a:t> to perform principal component analysis on the reviews.  I began by breaking the reviews down to their two principal components as you can see in the diagram above.  Principal component 1 on the x-axis contains words like fruit, dark, and red while principal component 2 on the y-axis contains words like citrus, lemon, and yellow.  The data can be separated linearly quite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wss</a:t>
            </a:r>
            <a:r>
              <a:rPr lang="en-US" baseline="0" dirty="0" smtClean="0"/>
              <a:t> to figure out what kind of flavors were prevalent in the review corpus..  Using </a:t>
            </a:r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baseline="0" dirty="0" smtClean="0"/>
              <a:t> Allocation from </a:t>
            </a:r>
            <a:r>
              <a:rPr lang="en-US" baseline="0" dirty="0" err="1" smtClean="0"/>
              <a:t>gensim</a:t>
            </a:r>
            <a:r>
              <a:rPr lang="en-US" baseline="0" dirty="0" smtClean="0"/>
              <a:t>, I ran topic modeling on the reviews to try to extract important keywords or topics for different kinds of wines to offer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I use </a:t>
            </a:r>
            <a:r>
              <a:rPr lang="en-US" dirty="0" err="1" smtClean="0"/>
              <a:t>sci</a:t>
            </a:r>
            <a:r>
              <a:rPr lang="en-US" dirty="0" smtClean="0"/>
              <a:t>-kit </a:t>
            </a:r>
            <a:r>
              <a:rPr lang="en-US" dirty="0" err="1" smtClean="0"/>
              <a:t>learn’s</a:t>
            </a:r>
            <a:r>
              <a:rPr lang="en-US" dirty="0" smtClean="0"/>
              <a:t> locality</a:t>
            </a:r>
            <a:r>
              <a:rPr lang="en-US" baseline="0" dirty="0" smtClean="0"/>
              <a:t> sensitive hashing forest to create a space of all wine reviews.  Once I receive flavor words from the user, I am able to find the most similar wines and their reviews to the flavors mentioned.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June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June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June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584161"/>
            <a:ext cx="7543800" cy="2152650"/>
          </a:xfrm>
        </p:spPr>
        <p:txBody>
          <a:bodyPr/>
          <a:lstStyle/>
          <a:p>
            <a:r>
              <a:rPr lang="en-US" dirty="0" err="1" smtClean="0">
                <a:solidFill>
                  <a:srgbClr val="CCFFCC"/>
                </a:solidFill>
              </a:rPr>
              <a:t>Fl@vor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err="1" smtClean="0">
                <a:solidFill>
                  <a:srgbClr val="CCFFCC"/>
                </a:solidFill>
              </a:rPr>
              <a:t>F@ve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8840" y="3128891"/>
            <a:ext cx="6172200" cy="1238006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a hankering for caramel, strawberry, or butter flavors in your wine?  </a:t>
            </a:r>
            <a:endParaRPr lang="en-US" sz="2000" dirty="0" smtClean="0"/>
          </a:p>
        </p:txBody>
      </p:sp>
      <p:pic>
        <p:nvPicPr>
          <p:cNvPr id="4" name="Picture 3" descr="bottle-of-wine-14211111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11" y="4366897"/>
            <a:ext cx="2026004" cy="2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5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683" y="1558298"/>
            <a:ext cx="6096000" cy="1925725"/>
          </a:xfrm>
        </p:spPr>
        <p:txBody>
          <a:bodyPr>
            <a:normAutofit/>
          </a:bodyPr>
          <a:lstStyle/>
          <a:p>
            <a:pPr marL="18288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Retained </a:t>
            </a:r>
            <a:r>
              <a:rPr lang="en-US" sz="2400" dirty="0"/>
              <a:t>a mossy quality, with distinct pencil shavings</a:t>
            </a:r>
            <a:r>
              <a:rPr lang="en-US" sz="2400" dirty="0" smtClean="0"/>
              <a:t>.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425" y="448241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Review </a:t>
            </a:r>
            <a:r>
              <a:rPr lang="en-US" sz="4000" dirty="0" smtClean="0">
                <a:solidFill>
                  <a:srgbClr val="CCFFCC"/>
                </a:solidFill>
              </a:rPr>
              <a:t>Snippet</a:t>
            </a:r>
            <a:endParaRPr lang="en-US" sz="4000" dirty="0">
              <a:solidFill>
                <a:srgbClr val="CCFFCC"/>
              </a:solidFill>
            </a:endParaRPr>
          </a:p>
        </p:txBody>
      </p:sp>
      <p:pic>
        <p:nvPicPr>
          <p:cNvPr id="4" name="Picture 3" descr="wine_2805426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11" y="3484023"/>
            <a:ext cx="3423414" cy="21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9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2570639"/>
            <a:ext cx="6892191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Dataset </a:t>
            </a:r>
            <a:r>
              <a:rPr lang="en-US" dirty="0" smtClean="0"/>
              <a:t>of 28,000 wines </a:t>
            </a:r>
            <a:r>
              <a:rPr lang="en-US" dirty="0" smtClean="0"/>
              <a:t>that have 15 or more reviews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“Bag-of-words” model, </a:t>
            </a:r>
            <a:r>
              <a:rPr lang="en-US" dirty="0" smtClean="0"/>
              <a:t>TF-IDF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Large Dimensions</a:t>
            </a: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Where to begin</a:t>
            </a:r>
            <a:r>
              <a:rPr lang="en-US" sz="4000" dirty="0" smtClean="0">
                <a:solidFill>
                  <a:srgbClr val="CCFFCC"/>
                </a:solidFill>
              </a:rPr>
              <a:t>:  Mongo DB</a:t>
            </a:r>
            <a:endParaRPr lang="en-US" sz="4000" dirty="0">
              <a:solidFill>
                <a:srgbClr val="CCFFCC"/>
              </a:solidFill>
            </a:endParaRPr>
          </a:p>
        </p:txBody>
      </p:sp>
      <p:pic>
        <p:nvPicPr>
          <p:cNvPr id="4" name="Picture 3" descr="m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69" y="1468575"/>
            <a:ext cx="2273738" cy="12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625" y="5507104"/>
            <a:ext cx="7543800" cy="914400"/>
          </a:xfrm>
        </p:spPr>
        <p:txBody>
          <a:bodyPr/>
          <a:lstStyle/>
          <a:p>
            <a:r>
              <a:rPr lang="en-US" sz="3200" dirty="0" smtClean="0"/>
              <a:t>Principal Component Analysis - Visually</a:t>
            </a:r>
            <a:endParaRPr lang="en-US" sz="3200" dirty="0"/>
          </a:p>
        </p:txBody>
      </p:sp>
      <p:pic>
        <p:nvPicPr>
          <p:cNvPr id="5" name="Content Placeholder 4" descr="wine_scatter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" r="-1881" b="-1117"/>
          <a:stretch/>
        </p:blipFill>
        <p:spPr>
          <a:xfrm>
            <a:off x="681493" y="294300"/>
            <a:ext cx="7852649" cy="5437843"/>
          </a:xfrm>
        </p:spPr>
      </p:pic>
    </p:spTree>
    <p:extLst>
      <p:ext uri="{BB962C8B-B14F-4D97-AF65-F5344CB8AC3E}">
        <p14:creationId xmlns:p14="http://schemas.microsoft.com/office/powerpoint/2010/main" val="127194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8277" y="1369190"/>
            <a:ext cx="6096000" cy="2334845"/>
          </a:xfrm>
        </p:spPr>
        <p:txBody>
          <a:bodyPr>
            <a:normAutofit/>
          </a:bodyPr>
          <a:lstStyle/>
          <a:p>
            <a:pPr marL="18288" indent="0">
              <a:buNone/>
            </a:pPr>
            <a:endParaRPr lang="en-US" sz="3800" dirty="0"/>
          </a:p>
          <a:p>
            <a:r>
              <a:rPr lang="en-US" sz="2400" dirty="0" smtClean="0"/>
              <a:t>raspberry </a:t>
            </a:r>
            <a:r>
              <a:rPr lang="en-US" sz="2400" dirty="0"/>
              <a:t>+ </a:t>
            </a:r>
            <a:r>
              <a:rPr lang="en-US" sz="2400" dirty="0" smtClean="0"/>
              <a:t>strawberry </a:t>
            </a:r>
            <a:r>
              <a:rPr lang="en-US" sz="2400" dirty="0"/>
              <a:t>+ </a:t>
            </a:r>
            <a:r>
              <a:rPr lang="en-US" sz="2400" dirty="0" smtClean="0"/>
              <a:t>pinot </a:t>
            </a:r>
            <a:r>
              <a:rPr lang="en-US" sz="2400" dirty="0"/>
              <a:t>+ </a:t>
            </a:r>
            <a:r>
              <a:rPr lang="en-US" sz="2400" dirty="0" smtClean="0"/>
              <a:t>tart </a:t>
            </a:r>
            <a:r>
              <a:rPr lang="en-US" sz="2400" dirty="0"/>
              <a:t>+ </a:t>
            </a:r>
            <a:r>
              <a:rPr lang="en-US" sz="2400" dirty="0" smtClean="0"/>
              <a:t>bright </a:t>
            </a:r>
            <a:r>
              <a:rPr lang="en-US" sz="2400" dirty="0"/>
              <a:t>+ </a:t>
            </a:r>
            <a:r>
              <a:rPr lang="en-US" sz="2400" dirty="0" smtClean="0"/>
              <a:t>cola </a:t>
            </a:r>
            <a:r>
              <a:rPr lang="en-US" sz="2400" dirty="0"/>
              <a:t>+ </a:t>
            </a:r>
            <a:r>
              <a:rPr lang="en-US" sz="2400" dirty="0" smtClean="0"/>
              <a:t>floral </a:t>
            </a:r>
            <a:r>
              <a:rPr lang="en-US" sz="2400" dirty="0"/>
              <a:t>+ </a:t>
            </a:r>
            <a:r>
              <a:rPr lang="en-US" sz="2400" dirty="0" smtClean="0"/>
              <a:t>fresh </a:t>
            </a:r>
            <a:r>
              <a:rPr lang="en-US" sz="2400" dirty="0"/>
              <a:t>+ </a:t>
            </a:r>
            <a:r>
              <a:rPr lang="en-US" sz="2400" dirty="0" smtClean="0"/>
              <a:t>cranberry </a:t>
            </a:r>
            <a:r>
              <a:rPr lang="en-US" sz="2400" dirty="0"/>
              <a:t>+ </a:t>
            </a:r>
            <a:r>
              <a:rPr lang="en-US" sz="2400" dirty="0" smtClean="0"/>
              <a:t>beautiful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54790"/>
            <a:ext cx="75438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CFFCC"/>
                </a:solidFill>
              </a:rPr>
              <a:t>Topic Modeling – </a:t>
            </a:r>
            <a:r>
              <a:rPr lang="en-US" sz="3600" dirty="0" smtClean="0">
                <a:solidFill>
                  <a:srgbClr val="CCFFCC"/>
                </a:solidFill>
              </a:rPr>
              <a:t>L.D.A.</a:t>
            </a:r>
            <a:endParaRPr lang="en-US" sz="3600" dirty="0">
              <a:solidFill>
                <a:srgbClr val="CCFFCC"/>
              </a:solidFill>
            </a:endParaRPr>
          </a:p>
        </p:txBody>
      </p:sp>
      <p:pic>
        <p:nvPicPr>
          <p:cNvPr id="4" name="Picture 3" descr="Cranberry--208x1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908989"/>
            <a:ext cx="2020824" cy="1791167"/>
          </a:xfrm>
          <a:prstGeom prst="rect">
            <a:avLst/>
          </a:prstGeom>
        </p:spPr>
      </p:pic>
      <p:pic>
        <p:nvPicPr>
          <p:cNvPr id="5" name="Picture 4" descr="raspberry-0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6" y="3908989"/>
            <a:ext cx="2024680" cy="1791167"/>
          </a:xfrm>
          <a:prstGeom prst="rect">
            <a:avLst/>
          </a:prstGeom>
        </p:spPr>
      </p:pic>
      <p:pic>
        <p:nvPicPr>
          <p:cNvPr id="6" name="Picture 5" descr="strawberry-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7" y="3903367"/>
            <a:ext cx="2020824" cy="1796787"/>
          </a:xfrm>
          <a:prstGeom prst="rect">
            <a:avLst/>
          </a:prstGeom>
        </p:spPr>
      </p:pic>
      <p:pic>
        <p:nvPicPr>
          <p:cNvPr id="8" name="Picture 7" descr="gensi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752594"/>
            <a:ext cx="1988207" cy="6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642" y="443840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Locality Sensitive Hashing</a:t>
            </a:r>
            <a:endParaRPr lang="en-US" sz="4000" dirty="0">
              <a:solidFill>
                <a:srgbClr val="CCFFCC"/>
              </a:solidFill>
            </a:endParaRPr>
          </a:p>
        </p:txBody>
      </p:sp>
      <p:pic>
        <p:nvPicPr>
          <p:cNvPr id="4" name="Picture 3" descr="lsh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7" y="3819699"/>
            <a:ext cx="3360996" cy="2596738"/>
          </a:xfrm>
          <a:prstGeom prst="rect">
            <a:avLst/>
          </a:prstGeom>
        </p:spPr>
      </p:pic>
      <p:pic>
        <p:nvPicPr>
          <p:cNvPr id="5" name="Picture 4" descr="LHS_pic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2" y="2320473"/>
            <a:ext cx="3582813" cy="2326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396" y="5205699"/>
            <a:ext cx="4259327" cy="6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Find similar reviews based on flavor input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0447" y="2378398"/>
            <a:ext cx="327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Break down review text to 25 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1025</TotalTime>
  <Words>509</Words>
  <Application>Microsoft Macintosh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Fl@vor F@ve</vt:lpstr>
      <vt:lpstr>Review Snippet</vt:lpstr>
      <vt:lpstr>Where to begin:  Mongo DB</vt:lpstr>
      <vt:lpstr>Principal Component Analysis - Visually</vt:lpstr>
      <vt:lpstr>Topic Modeling – L.D.A.</vt:lpstr>
      <vt:lpstr>Locality Sensitive Hashing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Time</dc:title>
  <dc:creator>Joe</dc:creator>
  <cp:lastModifiedBy>Joe</cp:lastModifiedBy>
  <cp:revision>67</cp:revision>
  <dcterms:created xsi:type="dcterms:W3CDTF">2015-06-18T23:46:57Z</dcterms:created>
  <dcterms:modified xsi:type="dcterms:W3CDTF">2015-06-23T12:47:49Z</dcterms:modified>
</cp:coreProperties>
</file>