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Friday, June 19, 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Friday, June 19,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Friday, June 19,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June 19, 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Friday, June 19, 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Friday, June 19, 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Friday, June 19, 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Friday, June 19, 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Friday, June 19, 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Friday, June 19, 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Friday, June 19, 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Friday, June 19,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Wine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exploration of flavors through crowd-</a:t>
            </a:r>
            <a:r>
              <a:rPr lang="en-US" dirty="0" smtClean="0"/>
              <a:t>sourced customer </a:t>
            </a:r>
            <a:r>
              <a:rPr lang="en-US" dirty="0" smtClean="0"/>
              <a:t>reviews.</a:t>
            </a:r>
          </a:p>
        </p:txBody>
      </p:sp>
    </p:spTree>
    <p:extLst>
      <p:ext uri="{BB962C8B-B14F-4D97-AF65-F5344CB8AC3E}">
        <p14:creationId xmlns:p14="http://schemas.microsoft.com/office/powerpoint/2010/main" val="304495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6118" y="2590918"/>
            <a:ext cx="6096000" cy="2773488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Tobacco and tar </a:t>
            </a:r>
            <a:r>
              <a:rPr lang="en-US" dirty="0" err="1"/>
              <a:t>flavours</a:t>
            </a:r>
            <a:r>
              <a:rPr lang="en-US" dirty="0"/>
              <a:t> are supported by a an expressive </a:t>
            </a:r>
            <a:r>
              <a:rPr lang="en-US" dirty="0" err="1"/>
              <a:t>mineality</a:t>
            </a:r>
            <a:r>
              <a:rPr lang="en-US" dirty="0"/>
              <a:t> of forest soil and graphite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Retained </a:t>
            </a:r>
            <a:r>
              <a:rPr lang="en-US" dirty="0"/>
              <a:t>a mossy quality, with distinct pencil shavings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On the palate, medium weight, medium length, but sweet and seductive for about an hour.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425" y="448241"/>
            <a:ext cx="75438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CFFCC"/>
                </a:solidFill>
              </a:rPr>
              <a:t>Review Snippets</a:t>
            </a:r>
            <a:endParaRPr lang="en-US" sz="4000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9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39" y="1571512"/>
            <a:ext cx="6892191" cy="365759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§"/>
            </a:pPr>
            <a:endParaRPr lang="en-US" dirty="0" smtClean="0"/>
          </a:p>
          <a:p>
            <a:pPr marL="18288" indent="0">
              <a:buNone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Over 2 million wine reviews on almost 500,000 wines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Dataset reduced to almost 30,000 wines that have 15 or more reviews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Convert reviews to a bag or words model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Results in a matrix of approximately 28,800 x 4,200,000</a:t>
            </a:r>
          </a:p>
          <a:p>
            <a:pPr marL="18288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Curse of Dimensionality!!!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228601"/>
            <a:ext cx="75438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CFFCC"/>
                </a:solidFill>
              </a:rPr>
              <a:t>Where to begin:</a:t>
            </a:r>
            <a:endParaRPr lang="en-US" sz="4000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49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852916"/>
            <a:ext cx="6096000" cy="3657599"/>
          </a:xfrm>
        </p:spPr>
        <p:txBody>
          <a:bodyPr/>
          <a:lstStyle/>
          <a:p>
            <a:pPr>
              <a:buFont typeface="Courier New"/>
              <a:buChar char="o"/>
            </a:pPr>
            <a:r>
              <a:rPr lang="en-US" b="1" dirty="0" smtClean="0"/>
              <a:t>Principal Component 1: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'fruit’, 'finish</a:t>
            </a:r>
            <a:r>
              <a:rPr lang="en-US" dirty="0"/>
              <a:t>', </a:t>
            </a:r>
            <a:r>
              <a:rPr lang="en-US" dirty="0" smtClean="0"/>
              <a:t>'</a:t>
            </a:r>
            <a:r>
              <a:rPr lang="en-US" dirty="0"/>
              <a:t>good', </a:t>
            </a:r>
            <a:r>
              <a:rPr lang="en-US" dirty="0" smtClean="0"/>
              <a:t>'</a:t>
            </a:r>
            <a:r>
              <a:rPr lang="en-US" dirty="0"/>
              <a:t>dark', </a:t>
            </a:r>
            <a:r>
              <a:rPr lang="en-US" dirty="0" smtClean="0"/>
              <a:t>'</a:t>
            </a:r>
            <a:r>
              <a:rPr lang="en-US" dirty="0"/>
              <a:t>nice', </a:t>
            </a:r>
            <a:r>
              <a:rPr lang="en-US" dirty="0" smtClean="0"/>
              <a:t>'palate’, '</a:t>
            </a:r>
            <a:r>
              <a:rPr lang="en-US" dirty="0"/>
              <a:t>tannins', </a:t>
            </a:r>
            <a:r>
              <a:rPr lang="en-US" dirty="0" smtClean="0"/>
              <a:t>'</a:t>
            </a:r>
            <a:r>
              <a:rPr lang="en-US" dirty="0"/>
              <a:t>red', </a:t>
            </a:r>
            <a:r>
              <a:rPr lang="en-US" dirty="0" smtClean="0"/>
              <a:t>'cherry’, 'black’)</a:t>
            </a:r>
          </a:p>
          <a:p>
            <a:pPr lvl="1">
              <a:buFont typeface="Courier New"/>
              <a:buChar char="o"/>
            </a:pPr>
            <a:endParaRPr lang="en-US" dirty="0"/>
          </a:p>
          <a:p>
            <a:pPr>
              <a:buFont typeface="Courier New"/>
              <a:buChar char="o"/>
            </a:pPr>
            <a:r>
              <a:rPr lang="en-US" b="1" dirty="0" smtClean="0"/>
              <a:t>Principal Component 2: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'</a:t>
            </a:r>
            <a:r>
              <a:rPr lang="en-US" dirty="0"/>
              <a:t>citrus', </a:t>
            </a:r>
            <a:r>
              <a:rPr lang="en-US" dirty="0" smtClean="0"/>
              <a:t>'</a:t>
            </a:r>
            <a:r>
              <a:rPr lang="en-US" dirty="0"/>
              <a:t>lemon', </a:t>
            </a:r>
            <a:r>
              <a:rPr lang="en-US" dirty="0" smtClean="0"/>
              <a:t>'</a:t>
            </a:r>
            <a:r>
              <a:rPr lang="en-US" dirty="0"/>
              <a:t>apple', </a:t>
            </a:r>
            <a:r>
              <a:rPr lang="en-US" dirty="0" smtClean="0"/>
              <a:t>'</a:t>
            </a:r>
            <a:r>
              <a:rPr lang="en-US" dirty="0"/>
              <a:t>yellow', </a:t>
            </a:r>
            <a:r>
              <a:rPr lang="en-US" dirty="0" smtClean="0"/>
              <a:t>'</a:t>
            </a:r>
            <a:r>
              <a:rPr lang="en-US" dirty="0"/>
              <a:t>pear', </a:t>
            </a:r>
            <a:r>
              <a:rPr lang="en-US" dirty="0" smtClean="0"/>
              <a:t>'</a:t>
            </a:r>
            <a:r>
              <a:rPr lang="en-US" dirty="0"/>
              <a:t>crisp', </a:t>
            </a:r>
            <a:r>
              <a:rPr lang="en-US" dirty="0" smtClean="0"/>
              <a:t>'</a:t>
            </a:r>
            <a:r>
              <a:rPr lang="en-US" dirty="0"/>
              <a:t>honey', </a:t>
            </a:r>
            <a:r>
              <a:rPr lang="en-US" dirty="0" smtClean="0"/>
              <a:t>'</a:t>
            </a:r>
            <a:r>
              <a:rPr lang="en-US" dirty="0"/>
              <a:t>tropical', </a:t>
            </a:r>
            <a:r>
              <a:rPr lang="en-US" dirty="0" smtClean="0"/>
              <a:t>‘champagne</a:t>
            </a:r>
            <a:r>
              <a:rPr lang="en-US" dirty="0"/>
              <a:t>', </a:t>
            </a:r>
            <a:r>
              <a:rPr lang="en-US" dirty="0" smtClean="0"/>
              <a:t>'acidity’</a:t>
            </a:r>
          </a:p>
          <a:p>
            <a:pPr lvl="1">
              <a:buFont typeface="Courier New"/>
              <a:buChar char="o"/>
            </a:pPr>
            <a:endParaRPr lang="en-US" dirty="0"/>
          </a:p>
          <a:p>
            <a:pPr marL="384048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CFFCC"/>
                </a:solidFill>
              </a:rPr>
              <a:t>Principal Component Analysis to the Rescue</a:t>
            </a:r>
            <a:endParaRPr lang="en-US" sz="3600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4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ine_scatte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540" y="217705"/>
            <a:ext cx="7318542" cy="549764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625" y="5507104"/>
            <a:ext cx="7543800" cy="914400"/>
          </a:xfrm>
        </p:spPr>
        <p:txBody>
          <a:bodyPr/>
          <a:lstStyle/>
          <a:p>
            <a:r>
              <a:rPr lang="en-US" sz="3200" dirty="0" smtClean="0"/>
              <a:t>Principal Component Analysis - Visually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194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8277" y="1171064"/>
            <a:ext cx="6096000" cy="3657599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 smtClean="0"/>
              <a:t>0.014</a:t>
            </a:r>
            <a:r>
              <a:rPr lang="en-US" sz="5600" dirty="0"/>
              <a:t>*</a:t>
            </a:r>
            <a:r>
              <a:rPr lang="en-US" sz="5600" dirty="0" err="1"/>
              <a:t>syrah</a:t>
            </a:r>
            <a:r>
              <a:rPr lang="en-US" sz="5600" dirty="0"/>
              <a:t> + 0.009*heat + 0.007*night + 0.007*smoke + 0.007*blueberry + 0.006*hot + 0.005*licorice + 0.005*decant + 0.005*note + 0.005*</a:t>
            </a:r>
            <a:r>
              <a:rPr lang="en-US" sz="5600" dirty="0" smtClean="0"/>
              <a:t>raspberry</a:t>
            </a:r>
          </a:p>
          <a:p>
            <a:endParaRPr lang="en-US" sz="5600" dirty="0"/>
          </a:p>
          <a:p>
            <a:r>
              <a:rPr lang="en-US" sz="5600" dirty="0"/>
              <a:t>0.013*cab + 0.010*cassis + 0.008*merlot + 0.008*beautiful + 0.007*decant + 0.007*cabernet + 0.007*currant + 0.006*silky + 0.006*mocha + 0.006*</a:t>
            </a:r>
            <a:r>
              <a:rPr lang="en-US" sz="5600" dirty="0" smtClean="0"/>
              <a:t>wonderful</a:t>
            </a:r>
          </a:p>
          <a:p>
            <a:endParaRPr lang="en-US" sz="5600" dirty="0"/>
          </a:p>
          <a:p>
            <a:r>
              <a:rPr lang="en-US" sz="5600" dirty="0"/>
              <a:t>0.155*</a:t>
            </a:r>
            <a:r>
              <a:rPr lang="en-US" sz="5600" dirty="0" err="1"/>
              <a:t>zin</a:t>
            </a:r>
            <a:r>
              <a:rPr lang="en-US" sz="5600" dirty="0"/>
              <a:t> + 0.039*zinfandel + 0.018*raspberry + 0.018*</a:t>
            </a:r>
            <a:r>
              <a:rPr lang="en-US" sz="5600" dirty="0" err="1"/>
              <a:t>jammy</a:t>
            </a:r>
            <a:r>
              <a:rPr lang="en-US" sz="5600" dirty="0"/>
              <a:t> + 0.016*ridge + 0.015*</a:t>
            </a:r>
            <a:r>
              <a:rPr lang="en-US" sz="5600" dirty="0" err="1"/>
              <a:t>carlisle</a:t>
            </a:r>
            <a:r>
              <a:rPr lang="en-US" sz="5600" dirty="0"/>
              <a:t> + 0.010*bramble + 0.009*fruity + 0.008*peppery + 0.007*</a:t>
            </a:r>
            <a:r>
              <a:rPr lang="en-US" sz="5600" dirty="0" smtClean="0"/>
              <a:t>heat</a:t>
            </a:r>
          </a:p>
          <a:p>
            <a:endParaRPr lang="en-US" sz="5600" dirty="0"/>
          </a:p>
          <a:p>
            <a:r>
              <a:rPr lang="en-US" sz="5600" dirty="0"/>
              <a:t>0.016*raspberry + 0.015*strawberry + 0.013*pinot + 0.012*tart + 0.011*bright + 0.011*cola + 0.008*floral + 0.007*fresh + 0.007*cranberry + 0.006*</a:t>
            </a:r>
            <a:r>
              <a:rPr lang="en-US" sz="5600" dirty="0" smtClean="0"/>
              <a:t>beautiful</a:t>
            </a:r>
          </a:p>
          <a:p>
            <a:endParaRPr lang="en-US" sz="5600" dirty="0"/>
          </a:p>
          <a:p>
            <a:r>
              <a:rPr lang="fr-FR" sz="5600" dirty="0"/>
              <a:t>0.015*bordeaux + 0.012*vintage + 0.010*cassis + 0.010*</a:t>
            </a:r>
            <a:r>
              <a:rPr lang="fr-FR" sz="5600" dirty="0" err="1"/>
              <a:t>fresh</a:t>
            </a:r>
            <a:r>
              <a:rPr lang="fr-FR" sz="5600" dirty="0"/>
              <a:t> + 0.010*</a:t>
            </a:r>
            <a:r>
              <a:rPr lang="fr-FR" sz="5600" dirty="0" err="1"/>
              <a:t>tobacco</a:t>
            </a:r>
            <a:r>
              <a:rPr lang="fr-FR" sz="5600" dirty="0"/>
              <a:t> + 0.009*</a:t>
            </a:r>
            <a:r>
              <a:rPr lang="fr-FR" sz="5600" dirty="0" err="1"/>
              <a:t>cedar</a:t>
            </a:r>
            <a:r>
              <a:rPr lang="fr-FR" sz="5600" dirty="0"/>
              <a:t> + 0.009*</a:t>
            </a:r>
            <a:r>
              <a:rPr lang="fr-FR" sz="5600" dirty="0" err="1"/>
              <a:t>elegant</a:t>
            </a:r>
            <a:r>
              <a:rPr lang="fr-FR" sz="5600" dirty="0"/>
              <a:t> + 0.008*coffee + 0.007*floral + 0.007*</a:t>
            </a:r>
            <a:r>
              <a:rPr lang="fr-FR" sz="5600" dirty="0" smtClean="0"/>
              <a:t>fine</a:t>
            </a:r>
          </a:p>
          <a:p>
            <a:endParaRPr lang="fr-FR" sz="5600" dirty="0"/>
          </a:p>
          <a:p>
            <a:r>
              <a:rPr lang="it-IT" sz="5600" dirty="0"/>
              <a:t>0.023*chianti + 0.015*sangiovese + 0.015*</a:t>
            </a:r>
            <a:r>
              <a:rPr lang="it-IT" sz="5600" dirty="0" err="1"/>
              <a:t>italian</a:t>
            </a:r>
            <a:r>
              <a:rPr lang="it-IT" sz="5600" dirty="0"/>
              <a:t> + 0.013*</a:t>
            </a:r>
            <a:r>
              <a:rPr lang="it-IT" sz="5600" dirty="0" err="1"/>
              <a:t>food</a:t>
            </a:r>
            <a:r>
              <a:rPr lang="it-IT" sz="5600" dirty="0"/>
              <a:t> + 0.010*</a:t>
            </a:r>
            <a:r>
              <a:rPr lang="it-IT" sz="5600" dirty="0" err="1"/>
              <a:t>leather</a:t>
            </a:r>
            <a:r>
              <a:rPr lang="it-IT" sz="5600" dirty="0"/>
              <a:t> + 0.009*pasta + 0.008*barbera + 0.007*dry + 0.007*</a:t>
            </a:r>
            <a:r>
              <a:rPr lang="it-IT" sz="5600" dirty="0" err="1"/>
              <a:t>tobacco</a:t>
            </a:r>
            <a:r>
              <a:rPr lang="it-IT" sz="5600" dirty="0"/>
              <a:t> + 0.007*</a:t>
            </a:r>
            <a:r>
              <a:rPr lang="it-IT" sz="5600" dirty="0" err="1"/>
              <a:t>tuscan</a:t>
            </a:r>
            <a:endParaRPr lang="en-US" sz="56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334000"/>
            <a:ext cx="75438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CFFCC"/>
                </a:solidFill>
              </a:rPr>
              <a:t>Topic Modeling – Red Wines</a:t>
            </a:r>
            <a:endParaRPr lang="en-US" sz="3600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5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7769" y="648779"/>
            <a:ext cx="6096000" cy="4428560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/>
              <a:t>0.021*orange + 0.015*caramel + 0.013*apricot + 0.011*oak + 0.011*sugar + 0.011*sweetness + 0.010*dessert + 0.009*spice + 0.008*vanilla + 0.007*</a:t>
            </a:r>
            <a:r>
              <a:rPr lang="en-US" sz="2900" dirty="0" smtClean="0"/>
              <a:t>alcohol</a:t>
            </a:r>
          </a:p>
          <a:p>
            <a:endParaRPr lang="en-US" sz="2900" dirty="0"/>
          </a:p>
          <a:p>
            <a:r>
              <a:rPr lang="en-US" sz="2900" dirty="0"/>
              <a:t>0.033*grapefruit + 0.015*summer + 0.009*stone + 0.009*</a:t>
            </a:r>
            <a:r>
              <a:rPr lang="en-US" sz="2900" dirty="0" err="1"/>
              <a:t>blanc</a:t>
            </a:r>
            <a:r>
              <a:rPr lang="en-US" sz="2900" dirty="0"/>
              <a:t> + 0.009*</a:t>
            </a:r>
            <a:r>
              <a:rPr lang="en-US" sz="2900" dirty="0" err="1"/>
              <a:t>sb</a:t>
            </a:r>
            <a:r>
              <a:rPr lang="en-US" sz="2900" dirty="0"/>
              <a:t> + 0.008*lime + 0.008*</a:t>
            </a:r>
            <a:r>
              <a:rPr lang="en-US" sz="2900" dirty="0" err="1"/>
              <a:t>qpr</a:t>
            </a:r>
            <a:r>
              <a:rPr lang="en-US" sz="2900" dirty="0"/>
              <a:t> + 0.007*grass + 0.007*previous + 0.007*</a:t>
            </a:r>
            <a:r>
              <a:rPr lang="en-US" sz="2900" dirty="0" smtClean="0"/>
              <a:t>consistent</a:t>
            </a:r>
          </a:p>
          <a:p>
            <a:endParaRPr lang="en-US" sz="2900" dirty="0"/>
          </a:p>
          <a:p>
            <a:r>
              <a:rPr lang="en-US" sz="2900" dirty="0"/>
              <a:t>0.015*sweetness + 0.009*petrol + 0.008*lime + 0.006*young + 0.006*pineapple + 0.006*beautiful + 0.006*wonderful + 0.005*length + 0.005*orange + 0.005*</a:t>
            </a:r>
            <a:r>
              <a:rPr lang="en-US" sz="2900" dirty="0" err="1" smtClean="0"/>
              <a:t>muscadet</a:t>
            </a:r>
            <a:endParaRPr lang="en-US" sz="2900" dirty="0" smtClean="0"/>
          </a:p>
          <a:p>
            <a:endParaRPr lang="en-US" sz="2500" dirty="0"/>
          </a:p>
          <a:p>
            <a:r>
              <a:rPr lang="en-US" sz="2900" dirty="0"/>
              <a:t>0.025*oak + 0.015*chardonnay + 0.009*vanilla + 0.008*pineapple + 0.008*buttery + 0.008*butter + 0.008*</a:t>
            </a:r>
            <a:r>
              <a:rPr lang="en-US" sz="2900" dirty="0" err="1"/>
              <a:t>qpr</a:t>
            </a:r>
            <a:r>
              <a:rPr lang="en-US" sz="2900" dirty="0"/>
              <a:t> + 0.007*smooth + 0.007*chard + 0.007*</a:t>
            </a:r>
            <a:r>
              <a:rPr lang="en-US" sz="2900" dirty="0" smtClean="0"/>
              <a:t>style</a:t>
            </a:r>
          </a:p>
          <a:p>
            <a:endParaRPr lang="en-US" sz="2900" dirty="0"/>
          </a:p>
          <a:p>
            <a:r>
              <a:rPr lang="en-US" sz="2900" dirty="0"/>
              <a:t>0.016*sweetness + 0.012*lime + 0.009*petrol + 0.008*stone + 0.006*</a:t>
            </a:r>
            <a:r>
              <a:rPr lang="en-US" sz="2900" dirty="0" err="1"/>
              <a:t>kabinett</a:t>
            </a:r>
            <a:r>
              <a:rPr lang="en-US" sz="2900" dirty="0"/>
              <a:t> + 0.006*slate + 0.006*beautiful + 0.006*spicy + 0.005*simple + 0.005*</a:t>
            </a:r>
            <a:r>
              <a:rPr lang="en-US" sz="2900" dirty="0" err="1" smtClean="0"/>
              <a:t>riesling</a:t>
            </a:r>
            <a:endParaRPr lang="en-US" sz="2900" dirty="0" smtClean="0"/>
          </a:p>
          <a:p>
            <a:endParaRPr lang="en-US" sz="2900" dirty="0"/>
          </a:p>
          <a:p>
            <a:r>
              <a:rPr lang="fr-FR" sz="2900" dirty="0"/>
              <a:t>0.046*</a:t>
            </a:r>
            <a:r>
              <a:rPr lang="fr-FR" sz="2900" dirty="0" err="1"/>
              <a:t>strawberry</a:t>
            </a:r>
            <a:r>
              <a:rPr lang="fr-FR" sz="2900" dirty="0"/>
              <a:t> + 0.020*champagne + 0.019*cherry + 0.012*orange + 0.011*rosé + 0.011*</a:t>
            </a:r>
            <a:r>
              <a:rPr lang="fr-FR" sz="2900" dirty="0" err="1"/>
              <a:t>raspberry</a:t>
            </a:r>
            <a:r>
              <a:rPr lang="fr-FR" sz="2900" dirty="0"/>
              <a:t> + 0.011*</a:t>
            </a:r>
            <a:r>
              <a:rPr lang="fr-FR" sz="2900" dirty="0" err="1"/>
              <a:t>pink</a:t>
            </a:r>
            <a:r>
              <a:rPr lang="fr-FR" sz="2900" dirty="0"/>
              <a:t> + 0.010*rose + 0.009*</a:t>
            </a:r>
            <a:r>
              <a:rPr lang="fr-FR" sz="2900" dirty="0" err="1"/>
              <a:t>beautiful</a:t>
            </a:r>
            <a:r>
              <a:rPr lang="fr-FR" sz="2900" dirty="0"/>
              <a:t> + 0.009*</a:t>
            </a:r>
            <a:r>
              <a:rPr lang="fr-FR" sz="2900" dirty="0" err="1"/>
              <a:t>berry</a:t>
            </a:r>
            <a:endParaRPr lang="en-US" sz="29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077339"/>
            <a:ext cx="75438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CFFCC"/>
                </a:solidFill>
              </a:rPr>
              <a:t>Topic Modeling – White Wines</a:t>
            </a:r>
            <a:endParaRPr lang="en-US" sz="4000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4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4351" y="1219201"/>
            <a:ext cx="6096000" cy="3657599"/>
          </a:xfrm>
        </p:spPr>
        <p:txBody>
          <a:bodyPr/>
          <a:lstStyle/>
          <a:p>
            <a:pPr>
              <a:buFont typeface="Courier New"/>
              <a:buChar char="o"/>
            </a:pPr>
            <a:r>
              <a:rPr lang="en-US" dirty="0" smtClean="0"/>
              <a:t>Get various flavor input from users.</a:t>
            </a:r>
          </a:p>
          <a:p>
            <a:pPr>
              <a:buFont typeface="Courier New"/>
              <a:buChar char="o"/>
            </a:pPr>
            <a:endParaRPr lang="en-US" dirty="0"/>
          </a:p>
          <a:p>
            <a:pPr>
              <a:buFont typeface="Courier New"/>
              <a:buChar char="o"/>
            </a:pPr>
            <a:r>
              <a:rPr lang="en-US" dirty="0" smtClean="0"/>
              <a:t>Use that text to find the similar text in our crowd-sourced review data.</a:t>
            </a:r>
          </a:p>
          <a:p>
            <a:pPr>
              <a:buFont typeface="Courier New"/>
              <a:buChar char="o"/>
            </a:pPr>
            <a:endParaRPr lang="en-US" dirty="0"/>
          </a:p>
          <a:p>
            <a:pPr>
              <a:buFont typeface="Courier New"/>
              <a:buChar char="o"/>
            </a:pPr>
            <a:r>
              <a:rPr lang="en-US" dirty="0" smtClean="0"/>
              <a:t>Reduce review text to 25 principal components.</a:t>
            </a:r>
          </a:p>
          <a:p>
            <a:pPr>
              <a:buFont typeface="Courier New"/>
              <a:buChar char="o"/>
            </a:pPr>
            <a:endParaRPr lang="en-US" dirty="0"/>
          </a:p>
          <a:p>
            <a:pPr>
              <a:buFont typeface="Courier New"/>
              <a:buChar char="o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CCFFCC"/>
                </a:solidFill>
              </a:rPr>
              <a:t>Locality Sensitive Hashing</a:t>
            </a:r>
            <a:endParaRPr lang="en-US" sz="4000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74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180</TotalTime>
  <Words>720</Words>
  <Application>Microsoft Macintosh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Wine Time</vt:lpstr>
      <vt:lpstr>Review Snippets</vt:lpstr>
      <vt:lpstr>Where to begin:</vt:lpstr>
      <vt:lpstr>Principal Component Analysis to the Rescue</vt:lpstr>
      <vt:lpstr>Principal Component Analysis - Visually</vt:lpstr>
      <vt:lpstr>Topic Modeling – Red Wines</vt:lpstr>
      <vt:lpstr>Topic Modeling – White Wines</vt:lpstr>
      <vt:lpstr>Locality Sensitive Hashing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Time</dc:title>
  <dc:creator>Joe</dc:creator>
  <cp:lastModifiedBy>Joe</cp:lastModifiedBy>
  <cp:revision>23</cp:revision>
  <dcterms:created xsi:type="dcterms:W3CDTF">2015-06-18T23:46:57Z</dcterms:created>
  <dcterms:modified xsi:type="dcterms:W3CDTF">2015-06-19T11:29:28Z</dcterms:modified>
</cp:coreProperties>
</file>