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0DD8A-6111-0843-BE34-20806C477AB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8FDD8-D9CA-AD47-B5CC-975F2A721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490" y="157238"/>
            <a:ext cx="8228013" cy="1927225"/>
          </a:xfrm>
        </p:spPr>
        <p:txBody>
          <a:bodyPr/>
          <a:lstStyle/>
          <a:p>
            <a:r>
              <a:rPr lang="en-US" dirty="0" smtClean="0">
                <a:effectLst>
                  <a:glow rad="152400">
                    <a:srgbClr val="FF0000">
                      <a:alpha val="54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British Effect</a:t>
            </a:r>
            <a:r>
              <a:rPr lang="en-US" dirty="0" smtClean="0">
                <a:effectLst>
                  <a:glow rad="152400">
                    <a:srgbClr val="FF0000">
                      <a:alpha val="54000"/>
                    </a:srgbClr>
                  </a:glow>
                </a:effectLst>
              </a:rPr>
              <a:t/>
            </a:r>
            <a:br>
              <a:rPr lang="en-US" dirty="0" smtClean="0">
                <a:effectLst>
                  <a:glow rad="152400">
                    <a:srgbClr val="FF0000">
                      <a:alpha val="54000"/>
                    </a:srgbClr>
                  </a:glow>
                </a:effectLst>
              </a:rPr>
            </a:br>
            <a:endParaRPr lang="en-US" dirty="0">
              <a:effectLst>
                <a:glow rad="152400">
                  <a:srgbClr val="FF0000">
                    <a:alpha val="54000"/>
                  </a:srgb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794" y="1751602"/>
            <a:ext cx="6694253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Aragon Soma Entertainment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747" r="7583" b="5921"/>
          <a:stretch/>
        </p:blipFill>
        <p:spPr>
          <a:xfrm>
            <a:off x="1102794" y="3107437"/>
            <a:ext cx="2322576" cy="1508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8560" y="3402905"/>
            <a:ext cx="1273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94" y="2810612"/>
            <a:ext cx="1592700" cy="898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453" y="4255636"/>
            <a:ext cx="1442241" cy="721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539" y="3452485"/>
            <a:ext cx="1226964" cy="7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52400">
                    <a:srgbClr val="3366FF">
                      <a:alpha val="55000"/>
                    </a:srgbClr>
                  </a:glow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Problem</a:t>
            </a:r>
            <a:endParaRPr lang="en-US" dirty="0">
              <a:effectLst>
                <a:glow rad="152400">
                  <a:srgbClr val="3366FF">
                    <a:alpha val="55000"/>
                  </a:srgbClr>
                </a:glow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393" y="2787655"/>
            <a:ext cx="8404225" cy="3267169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2"/>
              <a:buChar char="§"/>
            </a:pPr>
            <a:r>
              <a:rPr lang="en-US" b="1" dirty="0" smtClean="0"/>
              <a:t>U.K. gross for our movies has been stagnant for the past few years.</a:t>
            </a:r>
          </a:p>
          <a:p>
            <a:pPr>
              <a:buClr>
                <a:srgbClr val="FF0000"/>
              </a:buClr>
              <a:buFont typeface="Wingdings" charset="2"/>
              <a:buChar char="§"/>
            </a:pPr>
            <a:r>
              <a:rPr lang="en-US" b="1" dirty="0" smtClean="0"/>
              <a:t>We want to establish a larger audience.</a:t>
            </a:r>
          </a:p>
          <a:p>
            <a:pPr>
              <a:buClr>
                <a:srgbClr val="FF0000"/>
              </a:buClr>
              <a:buFont typeface="Wingdings" charset="2"/>
              <a:buChar char="§"/>
            </a:pPr>
            <a:r>
              <a:rPr lang="en-US" b="1" dirty="0" smtClean="0"/>
              <a:t>Goal is to maximize foreign revenue in the U.K.</a:t>
            </a:r>
          </a:p>
          <a:p>
            <a:pPr marL="0" indent="0">
              <a:buClr>
                <a:srgbClr val="FF0000"/>
              </a:buClr>
              <a:buNone/>
            </a:pPr>
            <a:endParaRPr lang="en-US" b="1" dirty="0"/>
          </a:p>
          <a:p>
            <a:pPr marL="0" indent="0">
              <a:buClr>
                <a:srgbClr val="FF0000"/>
              </a:buClr>
              <a:buNone/>
            </a:pPr>
            <a:endParaRPr lang="en-US" b="1" dirty="0" smtClean="0"/>
          </a:p>
          <a:p>
            <a:pPr marL="0" indent="0">
              <a:buClr>
                <a:srgbClr val="FF0000"/>
              </a:buClr>
              <a:buNone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8546" y="4839028"/>
            <a:ext cx="736692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 we do anything to realize this goal?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71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52400">
                    <a:srgbClr val="3366FF">
                      <a:alpha val="55000"/>
                    </a:srgbClr>
                  </a:glow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9775" y="2987344"/>
            <a:ext cx="7662864" cy="3267169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2"/>
              <a:buChar char="§"/>
            </a:pPr>
            <a:r>
              <a:rPr lang="en-US" b="1" dirty="0" smtClean="0"/>
              <a:t>Source:  Box Office Mojo, Wikipedia</a:t>
            </a:r>
          </a:p>
          <a:p>
            <a:pPr>
              <a:buClr>
                <a:srgbClr val="FF0000"/>
              </a:buClr>
              <a:buFont typeface="Wingdings" charset="2"/>
              <a:buChar char="§"/>
            </a:pPr>
            <a:r>
              <a:rPr lang="en-US" b="1" dirty="0" smtClean="0"/>
              <a:t>Dataset:  1300 U.S. Movies, 1600 British actors/actresses</a:t>
            </a:r>
          </a:p>
          <a:p>
            <a:pPr>
              <a:buClr>
                <a:srgbClr val="FF0000"/>
              </a:buClr>
              <a:buFont typeface="Wingdings" charset="2"/>
              <a:buChar char="§"/>
            </a:pPr>
            <a:r>
              <a:rPr lang="en-US" b="1" dirty="0" smtClean="0"/>
              <a:t>Attributes:  Title, U.S. Domestic Gross, Budget, Genre, 			British/Not British</a:t>
            </a:r>
          </a:p>
          <a:p>
            <a:pPr>
              <a:buClr>
                <a:srgbClr val="FF0000"/>
              </a:buClr>
              <a:buFont typeface="Wingdings" charset="2"/>
              <a:buChar char="§"/>
            </a:pPr>
            <a:r>
              <a:rPr lang="en-US" b="1" dirty="0" smtClean="0"/>
              <a:t>Predict:  U.K. Total Gross</a:t>
            </a:r>
          </a:p>
        </p:txBody>
      </p:sp>
    </p:spTree>
    <p:extLst>
      <p:ext uri="{BB962C8B-B14F-4D97-AF65-F5344CB8AC3E}">
        <p14:creationId xmlns:p14="http://schemas.microsoft.com/office/powerpoint/2010/main" val="255839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52400">
                    <a:srgbClr val="3366FF">
                      <a:alpha val="55000"/>
                    </a:srgbClr>
                  </a:glow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15668"/>
            <a:ext cx="7662864" cy="1524773"/>
          </a:xfrm>
        </p:spPr>
        <p:txBody>
          <a:bodyPr>
            <a:normAutofit/>
          </a:bodyPr>
          <a:lstStyle/>
          <a:p>
            <a:pPr>
              <a:buClr>
                <a:srgbClr val="3366FF"/>
              </a:buClr>
              <a:buFont typeface="Wingdings" charset="2"/>
              <a:buChar char="§"/>
            </a:pPr>
            <a:r>
              <a:rPr lang="en-US" b="1" dirty="0" smtClean="0"/>
              <a:t>U.K. Aggregate Gross for all movies without a British actor:</a:t>
            </a:r>
          </a:p>
          <a:p>
            <a:pPr lvl="1">
              <a:buClr>
                <a:srgbClr val="3366FF"/>
              </a:buClr>
              <a:buFont typeface="Wingdings" charset="2"/>
              <a:buChar char="§"/>
            </a:pPr>
            <a:r>
              <a:rPr lang="en-US" b="1" dirty="0" smtClean="0"/>
              <a:t>$7.3 Billion</a:t>
            </a:r>
          </a:p>
          <a:p>
            <a:pPr lvl="1">
              <a:buClr>
                <a:srgbClr val="3366FF"/>
              </a:buClr>
              <a:buFont typeface="Wingdings" charset="2"/>
              <a:buChar char="§"/>
            </a:pPr>
            <a:r>
              <a:rPr lang="en-US" b="1" dirty="0" smtClean="0"/>
              <a:t>Approx. 800 movies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775" y="4391114"/>
            <a:ext cx="7662864" cy="152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66FF"/>
              </a:buClr>
              <a:buFont typeface="Wingdings" charset="2"/>
              <a:buChar char="§"/>
            </a:pPr>
            <a:r>
              <a:rPr lang="en-US" b="1" dirty="0" smtClean="0"/>
              <a:t>U.K. Aggregate Gross for all movies with a British actor:</a:t>
            </a:r>
          </a:p>
          <a:p>
            <a:pPr lvl="1">
              <a:buClr>
                <a:srgbClr val="3366FF"/>
              </a:buClr>
              <a:buFont typeface="Wingdings" charset="2"/>
              <a:buChar char="§"/>
            </a:pPr>
            <a:r>
              <a:rPr lang="en-US" sz="2200" b="1" dirty="0" smtClean="0"/>
              <a:t>$6.2 Billion</a:t>
            </a:r>
          </a:p>
          <a:p>
            <a:pPr lvl="1">
              <a:buClr>
                <a:srgbClr val="3366FF"/>
              </a:buClr>
              <a:buFont typeface="Wingdings" charset="2"/>
              <a:buChar char="§"/>
            </a:pPr>
            <a:r>
              <a:rPr lang="en-US" sz="2200" b="1" dirty="0" smtClean="0"/>
              <a:t>Approx. 500 movies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1895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52400">
                    <a:srgbClr val="3366FF">
                      <a:alpha val="55000"/>
                    </a:srgbClr>
                  </a:glow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Analysis</a:t>
            </a:r>
            <a:endParaRPr lang="en-US" dirty="0"/>
          </a:p>
        </p:txBody>
      </p:sp>
      <p:pic>
        <p:nvPicPr>
          <p:cNvPr id="6" name="Content Placeholder 5" descr="sim_british_fac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30" r="-16130"/>
          <a:stretch>
            <a:fillRect/>
          </a:stretch>
        </p:blipFill>
        <p:spPr>
          <a:xfrm>
            <a:off x="2427384" y="2770188"/>
            <a:ext cx="7662863" cy="3267075"/>
          </a:xfrm>
        </p:spPr>
      </p:pic>
      <p:sp>
        <p:nvSpPr>
          <p:cNvPr id="7" name="TextBox 6"/>
          <p:cNvSpPr txBox="1"/>
          <p:nvPr/>
        </p:nvSpPr>
        <p:spPr>
          <a:xfrm>
            <a:off x="5346880" y="6199144"/>
            <a:ext cx="274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1000 Simulations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405" y="3555018"/>
            <a:ext cx="2999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Prediction Variables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Budget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Genre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British/Not British</a:t>
            </a:r>
            <a:endParaRPr lang="en-US" sz="2400" dirty="0"/>
          </a:p>
        </p:txBody>
      </p:sp>
      <p:sp>
        <p:nvSpPr>
          <p:cNvPr id="11" name="Up Arrow 10"/>
          <p:cNvSpPr/>
          <p:nvPr/>
        </p:nvSpPr>
        <p:spPr>
          <a:xfrm>
            <a:off x="1320011" y="5124678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152400">
                    <a:srgbClr val="3366FF">
                      <a:alpha val="55000"/>
                    </a:srgbClr>
                  </a:glow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98" y="2358063"/>
            <a:ext cx="9105302" cy="76944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British Actor = 50% more U.K. rev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34" y="3294971"/>
            <a:ext cx="1381875" cy="204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830" y="3281393"/>
            <a:ext cx="1664933" cy="2060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3440" y="4050453"/>
            <a:ext cx="365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Which should we choose?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53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733</TotalTime>
  <Words>153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The British Effect </vt:lpstr>
      <vt:lpstr>Problem</vt:lpstr>
      <vt:lpstr>The Data</vt:lpstr>
      <vt:lpstr>The Data</vt:lpstr>
      <vt:lpstr>Analysis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Aragon Soma Entertainment</dc:title>
  <dc:creator>Joe</dc:creator>
  <cp:lastModifiedBy>Joe</cp:lastModifiedBy>
  <cp:revision>22</cp:revision>
  <dcterms:created xsi:type="dcterms:W3CDTF">2015-04-23T23:16:32Z</dcterms:created>
  <dcterms:modified xsi:type="dcterms:W3CDTF">2015-04-24T11:30:20Z</dcterms:modified>
</cp:coreProperties>
</file>