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Week 3 - Concepts in Mathematical and Statistical Modelling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Joe Alcantara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Four stages of mathematical and statistical modelling</a:t>
            </a:r>
          </a:p>
        </p:txBody>
      </p:sp>
      <p:sp>
        <p:nvSpPr>
          <p:cNvPr id="3" name="Content Placeholder 2"/>
          <p:cNvSpPr>
            <a:spLocks noGrp="1"/>
          </p:cNvSpPr>
          <p:nvPr>
            <p:ph idx="1"/>
          </p:nvPr>
        </p:nvSpPr>
        <p:spPr/>
        <p:txBody>
          <a:bodyPr/>
          <a:lstStyle/>
          <a:p>
            <a:pPr lvl="0" indent="-342900" marL="342900">
              <a:buAutoNum type="arabicPeriod"/>
            </a:pPr>
            <a:r>
              <a:rPr/>
              <a:t>Build the Model</a:t>
            </a:r>
          </a:p>
          <a:p>
            <a:pPr lvl="0" indent="-342900" marL="342900">
              <a:buAutoNum type="arabicPeriod"/>
            </a:pPr>
            <a:r>
              <a:rPr/>
              <a:t>Analyse the Model</a:t>
            </a:r>
          </a:p>
          <a:p>
            <a:pPr lvl="0" indent="-342900" marL="342900">
              <a:buAutoNum type="arabicPeriod"/>
            </a:pPr>
            <a:r>
              <a:rPr/>
              <a:t>Validate the Model</a:t>
            </a:r>
          </a:p>
          <a:p>
            <a:pPr lvl="0" indent="-342900" marL="342900">
              <a:buAutoNum type="arabicPeriod"/>
            </a:pPr>
            <a:r>
              <a:rPr/>
              <a:t>Apply the Model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makes a good model?</a:t>
            </a:r>
          </a:p>
        </p:txBody>
      </p:sp>
      <p:sp>
        <p:nvSpPr>
          <p:cNvPr id="3" name="Content Placeholder 2"/>
          <p:cNvSpPr>
            <a:spLocks noGrp="1"/>
          </p:cNvSpPr>
          <p:nvPr>
            <p:ph idx="1"/>
          </p:nvPr>
        </p:nvSpPr>
        <p:spPr/>
        <p:txBody>
          <a:bodyPr/>
          <a:lstStyle/>
          <a:p>
            <a:pPr lvl="0" indent="0" marL="0">
              <a:buNone/>
            </a:pPr>
            <a:r>
              <a:rPr/>
              <a:t>The key attributes of a good model.</a:t>
            </a:r>
          </a:p>
          <a:p>
            <a:pPr lvl="0" indent="-342900" marL="342900">
              <a:buAutoNum type="arabicPeriod"/>
            </a:pPr>
            <a:r>
              <a:rPr/>
              <a:t>Fit for purpose</a:t>
            </a:r>
          </a:p>
          <a:p>
            <a:pPr lvl="0"/>
            <a:r>
              <a:rPr/>
              <a:t>Precisely and concisely solves the real-world problem for the end users</a:t>
            </a:r>
          </a:p>
          <a:p>
            <a:pPr lvl="0"/>
            <a:r>
              <a:rPr/>
              <a:t>Appropriate balance between accuracy, simplicity and flexibility</a:t>
            </a:r>
          </a:p>
          <a:p>
            <a:pPr lvl="0" indent="-342900" marL="342900">
              <a:buAutoNum startAt="2" type="arabicPeriod"/>
            </a:pPr>
            <a:r>
              <a:rPr/>
              <a:t>For statistical predictive model: How easy is it to use your model for different types of data (replicability)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of Modelling</a:t>
            </a:r>
          </a:p>
        </p:txBody>
      </p:sp>
      <p:sp>
        <p:nvSpPr>
          <p:cNvPr id="3" name="Content Placeholder 2"/>
          <p:cNvSpPr>
            <a:spLocks noGrp="1"/>
          </p:cNvSpPr>
          <p:nvPr>
            <p:ph idx="1"/>
          </p:nvPr>
        </p:nvSpPr>
        <p:spPr/>
        <p:txBody>
          <a:bodyPr/>
          <a:lstStyle/>
          <a:p>
            <a:pPr lvl="0" indent="0" marL="0">
              <a:buNone/>
            </a:pPr>
            <a:r>
              <a:rPr/>
              <a:t>Assumptions: Overfitting: Underfitting: Complexity and Interpretability: Data Requirements: Data Quality: Computational Complexity: Assumption of Causality: Model Uncertainty: Subjectivity and Bias: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Biases in mathematical modelling</a:t>
            </a:r>
          </a:p>
        </p:txBody>
      </p:sp>
      <p:sp>
        <p:nvSpPr>
          <p:cNvPr id="3" name="Content Placeholder 2"/>
          <p:cNvSpPr>
            <a:spLocks noGrp="1"/>
          </p:cNvSpPr>
          <p:nvPr>
            <p:ph idx="1"/>
          </p:nvPr>
        </p:nvSpPr>
        <p:spPr/>
        <p:txBody>
          <a:bodyPr/>
          <a:lstStyle/>
          <a:p>
            <a:pPr lvl="0" indent="0" marL="0">
              <a:buNone/>
            </a:pPr>
            <a:r>
              <a:rPr/>
              <a:t>Biases in mathematical modeling can significantly affect the accuracy and fairness of the models’ outcomes. These biases can stem from various sources, including the data used, the assumptions made by the modelers, and the interpretation of the results. Understanding and addressing these biases is crucial for developing models that provide reliable and equitable predictions or analyses. Here are some common forms of biases in mathematical modeling: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Bias</a:t>
            </a:r>
          </a:p>
        </p:txBody>
      </p:sp>
      <p:sp>
        <p:nvSpPr>
          <p:cNvPr id="3" name="Content Placeholder 2"/>
          <p:cNvSpPr>
            <a:spLocks noGrp="1"/>
          </p:cNvSpPr>
          <p:nvPr>
            <p:ph idx="1"/>
          </p:nvPr>
        </p:nvSpPr>
        <p:spPr/>
        <p:txBody>
          <a:bodyPr/>
          <a:lstStyle/>
          <a:p>
            <a:pPr lvl="0" indent="0" marL="0">
              <a:buNone/>
            </a:pPr>
            <a:r>
              <a:rPr/>
              <a:t>This occurs when the dataset used to train or inform the model does not accurately represent the real-world scenario it aims to simulate or predict. Data can be biased due to underrepresentation of certain groups, overrepresentation of others, or simply because it contains errors or inaccuracies. For instance, if a model designed to predict creditworthiness is trained on data that lacks diversity, it may unfairly disadvantage certain groups of people.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Selection Bias</a:t>
            </a:r>
          </a:p>
        </p:txBody>
      </p:sp>
      <p:sp>
        <p:nvSpPr>
          <p:cNvPr id="3" name="Content Placeholder 2"/>
          <p:cNvSpPr>
            <a:spLocks noGrp="1"/>
          </p:cNvSpPr>
          <p:nvPr>
            <p:ph idx="1"/>
          </p:nvPr>
        </p:nvSpPr>
        <p:spPr/>
        <p:txBody>
          <a:bodyPr/>
          <a:lstStyle/>
          <a:p>
            <a:pPr lvl="0" indent="0" marL="0">
              <a:buNone/>
            </a:pPr>
            <a:r>
              <a:rPr/>
              <a:t>Selection bias happens when the process used to collect data introduces an inherent bias. For example, if a health study only includes volunteers who are inherently healthier, more active, or more health-conscious than the general population, the results can’t be accurately generalized to all demographics.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Confirmation Bias</a:t>
            </a:r>
          </a:p>
        </p:txBody>
      </p:sp>
      <p:sp>
        <p:nvSpPr>
          <p:cNvPr id="3" name="Content Placeholder 2"/>
          <p:cNvSpPr>
            <a:spLocks noGrp="1"/>
          </p:cNvSpPr>
          <p:nvPr>
            <p:ph idx="1"/>
          </p:nvPr>
        </p:nvSpPr>
        <p:spPr/>
        <p:txBody>
          <a:bodyPr/>
          <a:lstStyle/>
          <a:p>
            <a:pPr lvl="0" indent="0" marL="0">
              <a:buNone/>
            </a:pPr>
            <a:r>
              <a:rPr/>
              <a:t>This is a type of cognitive bias that can affect the way modelers interpret data or results, leading them to favor outcomes that confirm their preexisting beliefs or hypotheses. This can inadvertently influence the model’s development and its conclusions.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Algorithmic Bias</a:t>
            </a:r>
          </a:p>
        </p:txBody>
      </p:sp>
      <p:sp>
        <p:nvSpPr>
          <p:cNvPr id="3" name="Content Placeholder 2"/>
          <p:cNvSpPr>
            <a:spLocks noGrp="1"/>
          </p:cNvSpPr>
          <p:nvPr>
            <p:ph idx="1"/>
          </p:nvPr>
        </p:nvSpPr>
        <p:spPr/>
        <p:txBody>
          <a:bodyPr/>
          <a:lstStyle/>
          <a:p>
            <a:pPr lvl="0" indent="0" marL="0">
              <a:buNone/>
            </a:pPr>
            <a:r>
              <a:rPr/>
              <a:t>Algorithmic bias occurs when the algorithms that underpin models systematically produce outcomes that are biased towards certain groups or individuals. This can be due to the way the algorithms are designed, the data they’re trained on, or the objectives they’re set to optimize.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Simplicity Bias</a:t>
            </a:r>
          </a:p>
        </p:txBody>
      </p:sp>
      <p:sp>
        <p:nvSpPr>
          <p:cNvPr id="3" name="Content Placeholder 2"/>
          <p:cNvSpPr>
            <a:spLocks noGrp="1"/>
          </p:cNvSpPr>
          <p:nvPr>
            <p:ph idx="1"/>
          </p:nvPr>
        </p:nvSpPr>
        <p:spPr/>
        <p:txBody>
          <a:bodyPr/>
          <a:lstStyle/>
          <a:p>
            <a:pPr lvl="0" indent="0" marL="0">
              <a:buNone/>
            </a:pPr>
            <a:r>
              <a:rPr/>
              <a:t>In an effort to make models tractable and understandable, modelers might oversimplify complex systems. This can lead to models that fail to capture critical dynamics of the systems they aim to represent, potentially leading to inaccurate predictions or analyses.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and Ethical Bias</a:t>
            </a:r>
          </a:p>
        </p:txBody>
      </p:sp>
      <p:sp>
        <p:nvSpPr>
          <p:cNvPr id="3" name="Content Placeholder 2"/>
          <p:cNvSpPr>
            <a:spLocks noGrp="1"/>
          </p:cNvSpPr>
          <p:nvPr>
            <p:ph idx="1"/>
          </p:nvPr>
        </p:nvSpPr>
        <p:spPr/>
        <p:txBody>
          <a:bodyPr/>
          <a:lstStyle/>
          <a:p>
            <a:pPr lvl="0" indent="0" marL="0">
              <a:buNone/>
            </a:pPr>
            <a:r>
              <a:rPr/>
              <a:t>These biases arise when models, intentionally or not, reinforce or perpetuate social inequalities or ethical issues. For example, models used in criminal justice or hiring processes might inadvertently encode societal biases against certain demographic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Mathematical modeling is a critical tool for understanding, analyzing, and solving complex real-world problems across various disciplines. In this module, we will delve into the core concepts of mathematical modeling and how it is applied in practice.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Predictive Policing</a:t>
            </a:r>
          </a:p>
        </p:txBody>
      </p:sp>
      <p:sp>
        <p:nvSpPr>
          <p:cNvPr id="3" name="Content Placeholder 2"/>
          <p:cNvSpPr>
            <a:spLocks noGrp="1"/>
          </p:cNvSpPr>
          <p:nvPr>
            <p:ph idx="1"/>
          </p:nvPr>
        </p:nvSpPr>
        <p:spPr/>
        <p:txBody>
          <a:bodyPr/>
          <a:lstStyle/>
          <a:p>
            <a:pPr lvl="0" indent="0" marL="0">
              <a:buNone/>
            </a:pPr>
            <a:r>
              <a:rPr/>
              <a:t>Predictive policing models use historical crime data, such as types of crimes committed, locations, times, and sometimes demographic information about known offenders. The objective is to predict future crime hotspots or individuals who might be at a higher risk of committing crimes.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indent="0" marL="0">
              <a:buNone/>
            </a:pPr>
            <a:r>
              <a:rPr/>
              <a:t>Last week, we asked you to think about a phenomena you would like to model. Now you have been given some formal steps and some ideas on how to model your phenomena, think now about how you may formalise this model?</a:t>
            </a:r>
          </a:p>
          <a:p>
            <a:pPr lvl="0"/>
            <a:r>
              <a:rPr/>
              <a:t>Think about what specific measureable phenomena you would like to measure</a:t>
            </a:r>
          </a:p>
          <a:p>
            <a:pPr lvl="0"/>
            <a:r>
              <a:rPr/>
              <a:t>Think about what these key factors are and how factors interact with one another?</a:t>
            </a:r>
          </a:p>
          <a:p>
            <a:pPr lvl="0"/>
            <a:r>
              <a:rPr/>
              <a:t>Think about how you might collect data for your model?</a:t>
            </a:r>
          </a:p>
          <a:p>
            <a:pPr lvl="0"/>
            <a:r>
              <a:rPr/>
              <a:t>Think about any biases your model may have and design some mitigation strategies for these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Both Mathematical modeling and Statistical modelling provide powerful and versatile approaches for tackling complex real-world problems. It involves abstraction, equations, assumptions, parameter estimation, validation, simulation, and interpretation. Whilst Mathematical models provide insights, support decision-making, and drive innovation in various fields. Statistical modelling also does this but relies on real world data to create and validate models.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a:r>
              <a:rPr/>
              <a:t>Understand what models and mathematical models are.</a:t>
            </a:r>
          </a:p>
          <a:p>
            <a:pPr lvl="0"/>
            <a:r>
              <a:rPr/>
              <a:t>Think about a real-world problem from a modelling perspective</a:t>
            </a:r>
          </a:p>
          <a:p>
            <a:pPr lvl="0"/>
            <a:r>
              <a:rPr/>
              <a:t>Framework of modelling</a:t>
            </a:r>
          </a:p>
          <a:p>
            <a:pPr lvl="0"/>
            <a:r>
              <a:rPr/>
              <a:t>Have a broad understanding of mathematical models and the scope of its application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model?</a:t>
            </a:r>
          </a:p>
        </p:txBody>
      </p:sp>
      <p:sp>
        <p:nvSpPr>
          <p:cNvPr id="3" name="Content Placeholder 2"/>
          <p:cNvSpPr>
            <a:spLocks noGrp="1"/>
          </p:cNvSpPr>
          <p:nvPr>
            <p:ph idx="1"/>
          </p:nvPr>
        </p:nvSpPr>
        <p:spPr/>
        <p:txBody>
          <a:bodyPr/>
          <a:lstStyle/>
          <a:p>
            <a:pPr lvl="0" indent="0" marL="0">
              <a:buNone/>
            </a:pPr>
            <a:r>
              <a:rPr/>
              <a:t>There are three components of a model.</a:t>
            </a:r>
          </a:p>
          <a:p>
            <a:pPr lvl="0"/>
            <a:r>
              <a:rPr/>
              <a:t>Represents a phenomena</a:t>
            </a:r>
          </a:p>
          <a:p>
            <a:pPr lvl="0"/>
            <a:r>
              <a:rPr/>
              <a:t>Simple</a:t>
            </a:r>
          </a:p>
          <a:p>
            <a:pPr lvl="0"/>
            <a:r>
              <a:rPr/>
              <a:t>Flexible</a:t>
            </a:r>
          </a:p>
          <a:p>
            <a:pPr lvl="0" indent="0" marL="0">
              <a:buNone/>
            </a:pPr>
            <a:r>
              <a:rPr b="1"/>
              <a:t>An example of a Physical Model</a:t>
            </a:r>
            <a:r>
              <a:rPr/>
              <a:t> - Normally a prototype (constructed copy) of a real object - Examples: model building, bridges, airplane, solar system</a:t>
            </a:r>
          </a:p>
          <a:p>
            <a:pPr lvl="0" indent="0" marL="0">
              <a:buNone/>
            </a:pPr>
            <a:r>
              <a:rPr b="1"/>
              <a:t>An example of a Schematic Model</a:t>
            </a:r>
            <a:r>
              <a:rPr/>
              <a:t> - Normally used to visualize a system structure - Examples: Organisation charts, Maps, Diagrams, Process charts</a:t>
            </a:r>
          </a:p>
          <a:p>
            <a:pPr lvl="0" indent="0" marL="0">
              <a:buNone/>
            </a:pPr>
            <a:r>
              <a:rPr b="1"/>
              <a:t>An example of a Mathematical Model</a:t>
            </a:r>
            <a:r>
              <a:rPr/>
              <a:t> - A simple and flexible representation of a real object or phenomena using mathematical language - Examples: Algebraic equations, Differential equation, Algorithm - For data science: descriptive and inferential statistics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Mathematics?</a:t>
            </a:r>
          </a:p>
        </p:txBody>
      </p:sp>
      <p:sp>
        <p:nvSpPr>
          <p:cNvPr id="3" name="Content Placeholder 2"/>
          <p:cNvSpPr>
            <a:spLocks noGrp="1"/>
          </p:cNvSpPr>
          <p:nvPr>
            <p:ph idx="1"/>
          </p:nvPr>
        </p:nvSpPr>
        <p:spPr/>
        <p:txBody>
          <a:bodyPr/>
          <a:lstStyle/>
          <a:p>
            <a:pPr lvl="0" indent="-342900" marL="342900">
              <a:buAutoNum type="arabicPeriod"/>
            </a:pPr>
            <a:r>
              <a:rPr/>
              <a:t>Mathematics is a precise language</a:t>
            </a:r>
          </a:p>
          <a:p>
            <a:pPr lvl="0"/>
            <a:r>
              <a:rPr/>
              <a:t>Forces us to formulate concrete ideas and assumptions in an unambiguous way.</a:t>
            </a:r>
          </a:p>
          <a:p>
            <a:pPr lvl="0" indent="-342900" marL="342900">
              <a:buAutoNum startAt="2" type="arabicPeriod"/>
            </a:pPr>
            <a:r>
              <a:rPr/>
              <a:t>Mathematics is a concise language</a:t>
            </a:r>
          </a:p>
          <a:p>
            <a:pPr lvl="0"/>
            <a:r>
              <a:rPr/>
              <a:t>One equation says more than 1000 words</a:t>
            </a:r>
          </a:p>
          <a:p>
            <a:pPr lvl="0" indent="-342900" marL="342900">
              <a:buAutoNum startAt="3" type="arabicPeriod"/>
            </a:pPr>
            <a:r>
              <a:rPr/>
              <a:t>Mathematics is a universal language</a:t>
            </a:r>
          </a:p>
          <a:p>
            <a:pPr lvl="0"/>
            <a:r>
              <a:rPr/>
              <a:t>Same mathematical techniques can be applied over a range of scales.</a:t>
            </a:r>
          </a:p>
          <a:p>
            <a:pPr lvl="0" indent="-342900" marL="342900">
              <a:buAutoNum startAt="4" type="arabicPeriod"/>
            </a:pPr>
            <a:r>
              <a:rPr/>
              <a:t>Mathematics is the language that computers understand best.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of Mathematical Modeling:</a:t>
            </a:r>
          </a:p>
        </p:txBody>
      </p:sp>
      <p:sp>
        <p:nvSpPr>
          <p:cNvPr id="3" name="Content Placeholder 2"/>
          <p:cNvSpPr>
            <a:spLocks noGrp="1"/>
          </p:cNvSpPr>
          <p:nvPr>
            <p:ph idx="1"/>
          </p:nvPr>
        </p:nvSpPr>
        <p:spPr/>
        <p:txBody>
          <a:bodyPr/>
          <a:lstStyle/>
          <a:p>
            <a:pPr lvl="0" indent="0" marL="0">
              <a:buNone/>
            </a:pPr>
            <a:r>
              <a:rPr/>
              <a:t>Mathematical modeling is the process of using mathematical equations, algorithms, and simulations to represent, analyze, and make predictions about real-world phenomena. It involves creating simplified, abstract representations of complex systems to gain insights and solve practical problems.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of Statistical Modeling</a:t>
            </a:r>
          </a:p>
        </p:txBody>
      </p:sp>
      <p:sp>
        <p:nvSpPr>
          <p:cNvPr id="3" name="Content Placeholder 2"/>
          <p:cNvSpPr>
            <a:spLocks noGrp="1"/>
          </p:cNvSpPr>
          <p:nvPr>
            <p:ph idx="1"/>
          </p:nvPr>
        </p:nvSpPr>
        <p:spPr/>
        <p:txBody>
          <a:bodyPr/>
          <a:lstStyle/>
          <a:p>
            <a:pPr lvl="0" indent="0" marL="0">
              <a:buNone/>
            </a:pPr>
            <a:r>
              <a:rPr/>
              <a:t>Statistical modeling is a process used to describe and understand the relationships between variables in a dataset. It involves the use of statistical techniques to analyze data, make predictions, and draw conclusions about the underlying patterns and structures within the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Mathematical Modeling:</a:t>
            </a:r>
          </a:p>
        </p:txBody>
      </p:sp>
      <p:sp>
        <p:nvSpPr>
          <p:cNvPr id="3" name="Content Placeholder 2"/>
          <p:cNvSpPr>
            <a:spLocks noGrp="1"/>
          </p:cNvSpPr>
          <p:nvPr>
            <p:ph idx="1"/>
          </p:nvPr>
        </p:nvSpPr>
        <p:spPr/>
        <p:txBody>
          <a:bodyPr/>
          <a:lstStyle/>
          <a:p>
            <a:pPr lvl="0" indent="-342900" marL="342900">
              <a:buAutoNum type="arabicPeriod"/>
            </a:pPr>
            <a:r>
              <a:rPr/>
              <a:t>Abstraction:</a:t>
            </a:r>
          </a:p>
          <a:p>
            <a:pPr lvl="0" indent="-342900" marL="342900">
              <a:buAutoNum type="arabicPeriod"/>
            </a:pPr>
            <a:r>
              <a:rPr/>
              <a:t>Variables:</a:t>
            </a:r>
          </a:p>
          <a:p>
            <a:pPr lvl="0" indent="-342900" marL="342900">
              <a:buAutoNum type="arabicPeriod"/>
            </a:pPr>
            <a:r>
              <a:rPr/>
              <a:t>Equations</a:t>
            </a:r>
          </a:p>
          <a:p>
            <a:pPr lvl="0" indent="-342900" marL="342900">
              <a:buAutoNum type="arabicPeriod"/>
            </a:pPr>
            <a:r>
              <a:rPr/>
              <a:t>Assumptions</a:t>
            </a:r>
          </a:p>
          <a:p>
            <a:pPr lvl="0" indent="-342900" marL="342900">
              <a:buAutoNum type="arabicPeriod"/>
            </a:pPr>
            <a:r>
              <a:rPr/>
              <a:t>Parameters</a:t>
            </a:r>
          </a:p>
          <a:p>
            <a:pPr lvl="0" indent="-342900" marL="342900">
              <a:buAutoNum type="arabicPeriod"/>
            </a:pPr>
            <a:r>
              <a:rPr/>
              <a:t>Validation and Verification</a:t>
            </a:r>
          </a:p>
          <a:p>
            <a:pPr lvl="0" indent="-342900" marL="342900">
              <a:buAutoNum type="arabicPeriod"/>
            </a:pPr>
            <a:r>
              <a:rPr/>
              <a:t>Simulation and Analysis</a:t>
            </a:r>
          </a:p>
          <a:p>
            <a:pPr lvl="0" indent="-342900" marL="342900">
              <a:buAutoNum type="arabicPeriod"/>
            </a:pPr>
            <a:r>
              <a:rPr/>
              <a:t>Sensitivity Analysis</a:t>
            </a:r>
          </a:p>
          <a:p>
            <a:pPr lvl="0" indent="-342900" marL="342900">
              <a:buAutoNum type="arabicPeriod"/>
            </a:pPr>
            <a:r>
              <a:rPr/>
              <a:t>Model Selection</a:t>
            </a:r>
          </a:p>
          <a:p>
            <a:pPr lvl="0" indent="-342900" marL="342900">
              <a:buAutoNum type="arabicPeriod"/>
            </a:pPr>
            <a:r>
              <a:rPr/>
              <a:t>Interpretation</a:t>
            </a:r>
          </a:p>
          <a:p>
            <a:pPr lvl="0" indent="-342900" marL="342900">
              <a:buAutoNum type="arabicPeriod"/>
            </a:pPr>
            <a:r>
              <a:rPr/>
              <a:t>Communication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Concepts in Statistical Modelling</a:t>
            </a:r>
          </a:p>
        </p:txBody>
      </p:sp>
      <p:sp>
        <p:nvSpPr>
          <p:cNvPr id="3" name="Content Placeholder 2"/>
          <p:cNvSpPr>
            <a:spLocks noGrp="1"/>
          </p:cNvSpPr>
          <p:nvPr>
            <p:ph idx="1"/>
          </p:nvPr>
        </p:nvSpPr>
        <p:spPr/>
        <p:txBody>
          <a:bodyPr/>
          <a:lstStyle/>
          <a:p>
            <a:pPr lvl="0" indent="-342900" marL="342900">
              <a:buAutoNum type="arabicPeriod"/>
            </a:pPr>
            <a:r>
              <a:rPr/>
              <a:t>Variables:</a:t>
            </a:r>
          </a:p>
          <a:p>
            <a:pPr lvl="0" indent="-342900" marL="342900">
              <a:buAutoNum type="arabicPeriod"/>
            </a:pPr>
            <a:r>
              <a:rPr/>
              <a:t>Data Distribution:</a:t>
            </a:r>
          </a:p>
          <a:p>
            <a:pPr lvl="0" indent="-342900" marL="342900">
              <a:buAutoNum type="arabicPeriod"/>
            </a:pPr>
            <a:r>
              <a:rPr/>
              <a:t>Probability Distributions:</a:t>
            </a:r>
          </a:p>
          <a:p>
            <a:pPr lvl="0" indent="-342900" marL="342900">
              <a:buAutoNum type="arabicPeriod"/>
            </a:pPr>
            <a:r>
              <a:rPr/>
              <a:t>Parameters:</a:t>
            </a:r>
          </a:p>
          <a:p>
            <a:pPr lvl="0" indent="-342900" marL="342900">
              <a:buAutoNum type="arabicPeriod"/>
            </a:pPr>
            <a:r>
              <a:rPr/>
              <a:t>Estimation:</a:t>
            </a:r>
          </a:p>
          <a:p>
            <a:pPr lvl="0" indent="-342900" marL="342900">
              <a:buAutoNum type="arabicPeriod"/>
            </a:pPr>
            <a:r>
              <a:rPr/>
              <a:t>Hypothesis Testing:</a:t>
            </a:r>
          </a:p>
          <a:p>
            <a:pPr lvl="0" indent="-342900" marL="342900">
              <a:buAutoNum type="arabicPeriod"/>
            </a:pPr>
            <a:r>
              <a:rPr/>
              <a:t>Regression Analysis:</a:t>
            </a:r>
          </a:p>
          <a:p>
            <a:pPr lvl="0" indent="-342900" marL="342900">
              <a:buAutoNum type="arabicPeriod"/>
            </a:pPr>
            <a:r>
              <a:rPr/>
              <a:t>Model Assumptions:</a:t>
            </a:r>
          </a:p>
          <a:p>
            <a:pPr lvl="0" indent="-342900" marL="342900">
              <a:buAutoNum type="arabicPeriod"/>
            </a:pPr>
            <a:r>
              <a:rPr/>
              <a:t>Model Selection and Validation:</a:t>
            </a:r>
          </a:p>
          <a:p>
            <a:pPr lvl="0" indent="-342900" marL="342900">
              <a:buAutoNum type="arabicPeriod"/>
            </a:pPr>
            <a:r>
              <a:rPr/>
              <a:t>Uncertainty and Confidence Intervals:</a:t>
            </a:r>
          </a:p>
          <a:p>
            <a:pPr lvl="0" indent="-342900" marL="342900">
              <a:buAutoNum type="arabicPeriod"/>
            </a:pPr>
            <a:r>
              <a:rPr/>
              <a:t>Communication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 Concepts in Mathematical and Statistical Modelling</dc:title>
  <dc:creator>Joe Alcantara</dc:creator>
  <cp:keywords/>
  <dcterms:created xsi:type="dcterms:W3CDTF">2024-02-23T12:12:10Z</dcterms:created>
  <dcterms:modified xsi:type="dcterms:W3CDTF">2024-02-23T12:12:10Z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