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8" r:id="rId3"/>
    <p:sldId id="299" r:id="rId4"/>
    <p:sldId id="300" r:id="rId5"/>
    <p:sldId id="301" r:id="rId6"/>
    <p:sldId id="302" r:id="rId7"/>
    <p:sldId id="303" r:id="rId8"/>
    <p:sldId id="304" r:id="rId9"/>
    <p:sldId id="264" r:id="rId10"/>
    <p:sldId id="257" r:id="rId11"/>
    <p:sldId id="258" r:id="rId12"/>
    <p:sldId id="259" r:id="rId13"/>
    <p:sldId id="260" r:id="rId14"/>
    <p:sldId id="262"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Christian" userId="4b1eca1117a57bf4" providerId="LiveId" clId="{A4CD524A-ADDE-4433-B018-A37B6EBF2271}"/>
    <pc:docChg chg="custSel addSld delSld modSld sldOrd">
      <pc:chgData name="Joseph Christian" userId="4b1eca1117a57bf4" providerId="LiveId" clId="{A4CD524A-ADDE-4433-B018-A37B6EBF2271}" dt="2022-09-02T16:53:23.728" v="89" actId="1076"/>
      <pc:docMkLst>
        <pc:docMk/>
      </pc:docMkLst>
      <pc:sldChg chg="modSp mod ord">
        <pc:chgData name="Joseph Christian" userId="4b1eca1117a57bf4" providerId="LiveId" clId="{A4CD524A-ADDE-4433-B018-A37B6EBF2271}" dt="2022-09-02T16:50:45.197" v="64" actId="20577"/>
        <pc:sldMkLst>
          <pc:docMk/>
          <pc:sldMk cId="1093585528" sldId="256"/>
        </pc:sldMkLst>
        <pc:spChg chg="mod">
          <ac:chgData name="Joseph Christian" userId="4b1eca1117a57bf4" providerId="LiveId" clId="{A4CD524A-ADDE-4433-B018-A37B6EBF2271}" dt="2022-09-02T16:50:45.197" v="64" actId="20577"/>
          <ac:spMkLst>
            <pc:docMk/>
            <pc:sldMk cId="1093585528" sldId="256"/>
            <ac:spMk id="2" creationId="{0E2373FB-12D2-506B-44E7-7E6818ABDF11}"/>
          </ac:spMkLst>
        </pc:spChg>
      </pc:sldChg>
      <pc:sldChg chg="new del">
        <pc:chgData name="Joseph Christian" userId="4b1eca1117a57bf4" providerId="LiveId" clId="{A4CD524A-ADDE-4433-B018-A37B6EBF2271}" dt="2022-09-02T16:51:43.376" v="66" actId="47"/>
        <pc:sldMkLst>
          <pc:docMk/>
          <pc:sldMk cId="3274539122" sldId="263"/>
        </pc:sldMkLst>
      </pc:sldChg>
      <pc:sldChg chg="add">
        <pc:chgData name="Joseph Christian" userId="4b1eca1117a57bf4" providerId="LiveId" clId="{A4CD524A-ADDE-4433-B018-A37B6EBF2271}" dt="2022-09-02T16:50:18.861" v="3"/>
        <pc:sldMkLst>
          <pc:docMk/>
          <pc:sldMk cId="2363875084" sldId="264"/>
        </pc:sldMkLst>
      </pc:sldChg>
      <pc:sldChg chg="add">
        <pc:chgData name="Joseph Christian" userId="4b1eca1117a57bf4" providerId="LiveId" clId="{A4CD524A-ADDE-4433-B018-A37B6EBF2271}" dt="2022-09-02T16:51:35.727" v="65"/>
        <pc:sldMkLst>
          <pc:docMk/>
          <pc:sldMk cId="4158725375" sldId="298"/>
        </pc:sldMkLst>
      </pc:sldChg>
      <pc:sldChg chg="add">
        <pc:chgData name="Joseph Christian" userId="4b1eca1117a57bf4" providerId="LiveId" clId="{A4CD524A-ADDE-4433-B018-A37B6EBF2271}" dt="2022-09-02T16:51:35.727" v="65"/>
        <pc:sldMkLst>
          <pc:docMk/>
          <pc:sldMk cId="151209285" sldId="299"/>
        </pc:sldMkLst>
      </pc:sldChg>
      <pc:sldChg chg="add">
        <pc:chgData name="Joseph Christian" userId="4b1eca1117a57bf4" providerId="LiveId" clId="{A4CD524A-ADDE-4433-B018-A37B6EBF2271}" dt="2022-09-02T16:51:35.727" v="65"/>
        <pc:sldMkLst>
          <pc:docMk/>
          <pc:sldMk cId="4250659036" sldId="300"/>
        </pc:sldMkLst>
      </pc:sldChg>
      <pc:sldChg chg="add">
        <pc:chgData name="Joseph Christian" userId="4b1eca1117a57bf4" providerId="LiveId" clId="{A4CD524A-ADDE-4433-B018-A37B6EBF2271}" dt="2022-09-02T16:51:35.727" v="65"/>
        <pc:sldMkLst>
          <pc:docMk/>
          <pc:sldMk cId="852939562" sldId="301"/>
        </pc:sldMkLst>
      </pc:sldChg>
      <pc:sldChg chg="add">
        <pc:chgData name="Joseph Christian" userId="4b1eca1117a57bf4" providerId="LiveId" clId="{A4CD524A-ADDE-4433-B018-A37B6EBF2271}" dt="2022-09-02T16:51:35.727" v="65"/>
        <pc:sldMkLst>
          <pc:docMk/>
          <pc:sldMk cId="3448358099" sldId="302"/>
        </pc:sldMkLst>
      </pc:sldChg>
      <pc:sldChg chg="addSp modSp add mod">
        <pc:chgData name="Joseph Christian" userId="4b1eca1117a57bf4" providerId="LiveId" clId="{A4CD524A-ADDE-4433-B018-A37B6EBF2271}" dt="2022-09-02T16:53:23.728" v="89" actId="1076"/>
        <pc:sldMkLst>
          <pc:docMk/>
          <pc:sldMk cId="215259015" sldId="303"/>
        </pc:sldMkLst>
        <pc:spChg chg="mod">
          <ac:chgData name="Joseph Christian" userId="4b1eca1117a57bf4" providerId="LiveId" clId="{A4CD524A-ADDE-4433-B018-A37B6EBF2271}" dt="2022-09-02T16:53:16.948" v="87" actId="20577"/>
          <ac:spMkLst>
            <pc:docMk/>
            <pc:sldMk cId="215259015" sldId="303"/>
            <ac:spMk id="3" creationId="{3FAC57C8-84EE-4A1D-E92C-606E09283017}"/>
          </ac:spMkLst>
        </pc:spChg>
        <pc:picChg chg="add mod">
          <ac:chgData name="Joseph Christian" userId="4b1eca1117a57bf4" providerId="LiveId" clId="{A4CD524A-ADDE-4433-B018-A37B6EBF2271}" dt="2022-09-02T16:53:23.728" v="89" actId="1076"/>
          <ac:picMkLst>
            <pc:docMk/>
            <pc:sldMk cId="215259015" sldId="303"/>
            <ac:picMk id="5" creationId="{CAE95887-02C9-14F8-F98A-E5F4AF1EC5DB}"/>
          </ac:picMkLst>
        </pc:picChg>
      </pc:sldChg>
      <pc:sldChg chg="add">
        <pc:chgData name="Joseph Christian" userId="4b1eca1117a57bf4" providerId="LiveId" clId="{A4CD524A-ADDE-4433-B018-A37B6EBF2271}" dt="2022-09-02T16:51:35.727" v="65"/>
        <pc:sldMkLst>
          <pc:docMk/>
          <pc:sldMk cId="1977576485"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4CE31-D677-4D5E-A851-A6EDB201B685}"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DE30B-8293-41EB-ADA1-F4FF2BEA724B}" type="slidenum">
              <a:rPr lang="en-US" smtClean="0"/>
              <a:t>‹#›</a:t>
            </a:fld>
            <a:endParaRPr lang="en-US"/>
          </a:p>
        </p:txBody>
      </p:sp>
    </p:spTree>
    <p:extLst>
      <p:ext uri="{BB962C8B-B14F-4D97-AF65-F5344CB8AC3E}">
        <p14:creationId xmlns:p14="http://schemas.microsoft.com/office/powerpoint/2010/main" val="338139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ACP example of redundant data within a file processing system would be a Participant’s name, which is located in their record, but also their co-applicants, let’s say the participant gets married and changes their last name.  That name now must be updated both in the Participant record </a:t>
            </a:r>
            <a:r>
              <a:rPr lang="en-US" b="1" dirty="0"/>
              <a:t>AND</a:t>
            </a:r>
            <a:r>
              <a:rPr lang="en-US" b="0" dirty="0"/>
              <a:t> the co-applicant record.  </a:t>
            </a:r>
            <a:endParaRPr lang="en-US" dirty="0"/>
          </a:p>
        </p:txBody>
      </p:sp>
      <p:sp>
        <p:nvSpPr>
          <p:cNvPr id="4" name="Slide Number Placeholder 3"/>
          <p:cNvSpPr>
            <a:spLocks noGrp="1"/>
          </p:cNvSpPr>
          <p:nvPr>
            <p:ph type="sldNum" sz="quarter" idx="5"/>
          </p:nvPr>
        </p:nvSpPr>
        <p:spPr/>
        <p:txBody>
          <a:bodyPr/>
          <a:lstStyle/>
          <a:p>
            <a:fld id="{7691276E-03DE-4DAE-9E14-28FA45175E0C}" type="slidenum">
              <a:rPr lang="en-US" smtClean="0"/>
              <a:t>4</a:t>
            </a:fld>
            <a:endParaRPr lang="en-US"/>
          </a:p>
        </p:txBody>
      </p:sp>
    </p:spTree>
    <p:extLst>
      <p:ext uri="{BB962C8B-B14F-4D97-AF65-F5344CB8AC3E}">
        <p14:creationId xmlns:p14="http://schemas.microsoft.com/office/powerpoint/2010/main" val="46214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Apple vs PC, excel vs google sheets, jpeg vs </a:t>
            </a:r>
            <a:r>
              <a:rPr lang="en-US" dirty="0" err="1"/>
              <a:t>png</a:t>
            </a:r>
            <a:r>
              <a:rPr lang="en-US" dirty="0"/>
              <a:t>, pdf vs html</a:t>
            </a:r>
          </a:p>
        </p:txBody>
      </p:sp>
      <p:sp>
        <p:nvSpPr>
          <p:cNvPr id="4" name="Slide Number Placeholder 3"/>
          <p:cNvSpPr>
            <a:spLocks noGrp="1"/>
          </p:cNvSpPr>
          <p:nvPr>
            <p:ph type="sldNum" sz="quarter" idx="5"/>
          </p:nvPr>
        </p:nvSpPr>
        <p:spPr/>
        <p:txBody>
          <a:bodyPr/>
          <a:lstStyle/>
          <a:p>
            <a:fld id="{7691276E-03DE-4DAE-9E14-28FA45175E0C}" type="slidenum">
              <a:rPr lang="en-US" smtClean="0"/>
              <a:t>5</a:t>
            </a:fld>
            <a:endParaRPr lang="en-US"/>
          </a:p>
        </p:txBody>
      </p:sp>
    </p:spTree>
    <p:extLst>
      <p:ext uri="{BB962C8B-B14F-4D97-AF65-F5344CB8AC3E}">
        <p14:creationId xmlns:p14="http://schemas.microsoft.com/office/powerpoint/2010/main" val="2999279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you have a renewal excel sheet that refers to your participant sheet for start dates and calculates 4 years from then.  Let’s say you add a column for “safe label” names in front of the start date on your participant sheet but forget to change the reference in your renewal sheet to reflect the changed column for start date.  It will show #REF! because it didn’t complete the command on its end to adjust the column.</a:t>
            </a:r>
          </a:p>
        </p:txBody>
      </p:sp>
      <p:sp>
        <p:nvSpPr>
          <p:cNvPr id="4" name="Slide Number Placeholder 3"/>
          <p:cNvSpPr>
            <a:spLocks noGrp="1"/>
          </p:cNvSpPr>
          <p:nvPr>
            <p:ph type="sldNum" sz="quarter" idx="5"/>
          </p:nvPr>
        </p:nvSpPr>
        <p:spPr/>
        <p:txBody>
          <a:bodyPr/>
          <a:lstStyle/>
          <a:p>
            <a:fld id="{7691276E-03DE-4DAE-9E14-28FA45175E0C}" type="slidenum">
              <a:rPr lang="en-US" smtClean="0"/>
              <a:t>6</a:t>
            </a:fld>
            <a:endParaRPr lang="en-US"/>
          </a:p>
        </p:txBody>
      </p:sp>
    </p:spTree>
    <p:extLst>
      <p:ext uri="{BB962C8B-B14F-4D97-AF65-F5344CB8AC3E}">
        <p14:creationId xmlns:p14="http://schemas.microsoft.com/office/powerpoint/2010/main" val="82777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 participant sends in their PRV with a COA.  One person works on the COA, another the PRV.  When they open the document, it is the same with both outdated address and voting information, but when they save the new information, the system is forced to take the last one saved over the first meaning that it will reflect either the PRV or the proper address.</a:t>
            </a:r>
          </a:p>
        </p:txBody>
      </p:sp>
      <p:sp>
        <p:nvSpPr>
          <p:cNvPr id="4" name="Slide Number Placeholder 3"/>
          <p:cNvSpPr>
            <a:spLocks noGrp="1"/>
          </p:cNvSpPr>
          <p:nvPr>
            <p:ph type="sldNum" sz="quarter" idx="5"/>
          </p:nvPr>
        </p:nvSpPr>
        <p:spPr/>
        <p:txBody>
          <a:bodyPr/>
          <a:lstStyle/>
          <a:p>
            <a:fld id="{7691276E-03DE-4DAE-9E14-28FA45175E0C}" type="slidenum">
              <a:rPr lang="en-US" smtClean="0"/>
              <a:t>7</a:t>
            </a:fld>
            <a:endParaRPr lang="en-US"/>
          </a:p>
        </p:txBody>
      </p:sp>
    </p:spTree>
    <p:extLst>
      <p:ext uri="{BB962C8B-B14F-4D97-AF65-F5344CB8AC3E}">
        <p14:creationId xmlns:p14="http://schemas.microsoft.com/office/powerpoint/2010/main" val="325097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661B-881A-22BE-6EBA-31098C400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DC5A4A-6B08-F2DD-F601-3A1A3F130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CF9B86-42C0-302A-E077-937B5A648C6A}"/>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5" name="Footer Placeholder 4">
            <a:extLst>
              <a:ext uri="{FF2B5EF4-FFF2-40B4-BE49-F238E27FC236}">
                <a16:creationId xmlns:a16="http://schemas.microsoft.com/office/drawing/2014/main" id="{2503926A-271D-1DAC-BEEF-7F3E83AAC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10EF9-E7DE-383F-699F-74DBFE500B4C}"/>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134985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6272-92B9-52D3-2F93-1675650CF6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6A8DF-04FF-D80E-D45C-CF96ED987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9B004-8CE2-4D3D-3423-CC0DF311F7C9}"/>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5" name="Footer Placeholder 4">
            <a:extLst>
              <a:ext uri="{FF2B5EF4-FFF2-40B4-BE49-F238E27FC236}">
                <a16:creationId xmlns:a16="http://schemas.microsoft.com/office/drawing/2014/main" id="{7BF9C909-C767-D4B9-A60D-7AFD702F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33BA6-2EAF-8A2F-9D38-C8295F1B61C5}"/>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111527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395BB-0D01-F372-BE72-530A950BE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623496-8A49-9F6A-B6C3-8E5873F9D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BF6B1-59F5-B981-8967-0D47A4A9BBCC}"/>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5" name="Footer Placeholder 4">
            <a:extLst>
              <a:ext uri="{FF2B5EF4-FFF2-40B4-BE49-F238E27FC236}">
                <a16:creationId xmlns:a16="http://schemas.microsoft.com/office/drawing/2014/main" id="{A3808E0C-BD3C-D3CA-5A97-2D68CCD77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06A2F-A558-5C5C-DFC2-E06EBF963D90}"/>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319106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DE21-0820-4F22-4BB2-7D2E33CD6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2FF1F9-3FB1-C138-49BD-B734E5D9F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874FB-25B1-1014-5F65-DDAAE49BA43F}"/>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5" name="Footer Placeholder 4">
            <a:extLst>
              <a:ext uri="{FF2B5EF4-FFF2-40B4-BE49-F238E27FC236}">
                <a16:creationId xmlns:a16="http://schemas.microsoft.com/office/drawing/2014/main" id="{4A0046C8-A5AB-E6E5-5928-DABFFA7C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861A8-2AB5-160E-0477-8E721691A91A}"/>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423666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247B-6C44-0293-8561-A1CD2F2F6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627096-9B59-C5D2-B601-6AA60038C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913146-9A66-BB80-F134-86A7BAA8493B}"/>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5" name="Footer Placeholder 4">
            <a:extLst>
              <a:ext uri="{FF2B5EF4-FFF2-40B4-BE49-F238E27FC236}">
                <a16:creationId xmlns:a16="http://schemas.microsoft.com/office/drawing/2014/main" id="{52AD99FC-3772-3197-7C03-B14CD4380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57F67-75DB-37CC-1292-4C9D30B5F99D}"/>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298173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D693-6744-1281-1C92-E7CE033AB7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8D8F7-CD4A-9F2C-631E-3CC8DFA4F2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13AD10-4D8E-F559-191C-A8567EB40D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58375-CDA5-A263-F33A-997B000EE830}"/>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6" name="Footer Placeholder 5">
            <a:extLst>
              <a:ext uri="{FF2B5EF4-FFF2-40B4-BE49-F238E27FC236}">
                <a16:creationId xmlns:a16="http://schemas.microsoft.com/office/drawing/2014/main" id="{C5D24900-8C85-F5F8-3065-2635F05E2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72D75-5F19-FE05-5CDA-6465F692B0BF}"/>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408898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823B-ACF3-3817-BA29-1602A326D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6104FF-605C-9AF0-A876-9DB382395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EC0FB1-20E8-5FB5-35ED-4FCCFBF52D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61F6D-D6B7-B45E-B50B-1BFEBD636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43BA6-42F0-C1A5-C233-D2E419896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622E4E-E4A6-48A7-1012-B7080F1B096D}"/>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8" name="Footer Placeholder 7">
            <a:extLst>
              <a:ext uri="{FF2B5EF4-FFF2-40B4-BE49-F238E27FC236}">
                <a16:creationId xmlns:a16="http://schemas.microsoft.com/office/drawing/2014/main" id="{F860C76B-AC70-11EE-A60A-B4FB33E4EC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527866-7902-A3EA-1FA3-E152CE9593DA}"/>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1153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6551-0602-B419-F6E0-DF5F69871E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57D804-75FC-F68C-9B7F-22F4CE06AAA1}"/>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4" name="Footer Placeholder 3">
            <a:extLst>
              <a:ext uri="{FF2B5EF4-FFF2-40B4-BE49-F238E27FC236}">
                <a16:creationId xmlns:a16="http://schemas.microsoft.com/office/drawing/2014/main" id="{99C79B9A-DFD4-57C2-2AA7-175325C25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67A1A4-0891-8355-8539-4F91918E0B9D}"/>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397185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0C5E09-6E30-6467-DF31-B448D2401E8D}"/>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3" name="Footer Placeholder 2">
            <a:extLst>
              <a:ext uri="{FF2B5EF4-FFF2-40B4-BE49-F238E27FC236}">
                <a16:creationId xmlns:a16="http://schemas.microsoft.com/office/drawing/2014/main" id="{EEE1656E-38BA-15B0-6D81-6A0DC8F86C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85A53-9BA2-413F-E9EC-3596175FB7FB}"/>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207805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A4DE-CB92-A693-86E0-1F3B4CE4B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414334-B64D-5DA8-0038-8C6A9DE3D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25ECE8-AD79-BDD8-C4EC-53390180C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A8BAF-EEAD-CBBD-44E9-61E3C2ECBCF4}"/>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6" name="Footer Placeholder 5">
            <a:extLst>
              <a:ext uri="{FF2B5EF4-FFF2-40B4-BE49-F238E27FC236}">
                <a16:creationId xmlns:a16="http://schemas.microsoft.com/office/drawing/2014/main" id="{A765CD14-53EA-B8AB-4053-C99FA0EB75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8BA1A-644E-1970-B747-CE93674F2FE8}"/>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14991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08A8-3174-5BA3-67D7-AAB67DD51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904482-58A6-8FC7-6DAE-41803EB2D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0D0B46-6AE0-1D36-0654-D190A8AFA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CD178-C79D-53EA-DA30-358531DD001C}"/>
              </a:ext>
            </a:extLst>
          </p:cNvPr>
          <p:cNvSpPr>
            <a:spLocks noGrp="1"/>
          </p:cNvSpPr>
          <p:nvPr>
            <p:ph type="dt" sz="half" idx="10"/>
          </p:nvPr>
        </p:nvSpPr>
        <p:spPr/>
        <p:txBody>
          <a:bodyPr/>
          <a:lstStyle/>
          <a:p>
            <a:fld id="{1E92CEE7-12D5-40C8-B76F-5ECFC7855D8B}" type="datetimeFigureOut">
              <a:rPr lang="en-US" smtClean="0"/>
              <a:t>9/2/2022</a:t>
            </a:fld>
            <a:endParaRPr lang="en-US"/>
          </a:p>
        </p:txBody>
      </p:sp>
      <p:sp>
        <p:nvSpPr>
          <p:cNvPr id="6" name="Footer Placeholder 5">
            <a:extLst>
              <a:ext uri="{FF2B5EF4-FFF2-40B4-BE49-F238E27FC236}">
                <a16:creationId xmlns:a16="http://schemas.microsoft.com/office/drawing/2014/main" id="{C33E759F-7E28-5E85-3717-BF9ADB207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0B236-2F42-F21B-6BE6-9FF7B1ECE2F7}"/>
              </a:ext>
            </a:extLst>
          </p:cNvPr>
          <p:cNvSpPr>
            <a:spLocks noGrp="1"/>
          </p:cNvSpPr>
          <p:nvPr>
            <p:ph type="sldNum" sz="quarter" idx="12"/>
          </p:nvPr>
        </p:nvSpPr>
        <p:spPr/>
        <p:txBody>
          <a:bodyPr/>
          <a:lstStyle/>
          <a:p>
            <a:fld id="{B0E4E7AD-B317-43E7-8DC8-CEB32F48E3E3}" type="slidenum">
              <a:rPr lang="en-US" smtClean="0"/>
              <a:t>‹#›</a:t>
            </a:fld>
            <a:endParaRPr lang="en-US"/>
          </a:p>
        </p:txBody>
      </p:sp>
    </p:spTree>
    <p:extLst>
      <p:ext uri="{BB962C8B-B14F-4D97-AF65-F5344CB8AC3E}">
        <p14:creationId xmlns:p14="http://schemas.microsoft.com/office/powerpoint/2010/main" val="41324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2A730-163F-4F61-4A7B-9AFA7B02D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6A17DB-08AF-62BC-C4EA-1F22F740A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1DA61-6032-A4A5-4C4C-F1B53BC99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2CEE7-12D5-40C8-B76F-5ECFC7855D8B}" type="datetimeFigureOut">
              <a:rPr lang="en-US" smtClean="0"/>
              <a:t>9/2/2022</a:t>
            </a:fld>
            <a:endParaRPr lang="en-US"/>
          </a:p>
        </p:txBody>
      </p:sp>
      <p:sp>
        <p:nvSpPr>
          <p:cNvPr id="5" name="Footer Placeholder 4">
            <a:extLst>
              <a:ext uri="{FF2B5EF4-FFF2-40B4-BE49-F238E27FC236}">
                <a16:creationId xmlns:a16="http://schemas.microsoft.com/office/drawing/2014/main" id="{9EAEB532-119F-ED99-EF77-C5574A6C9C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270EF6-F3C0-1443-80ED-4FC4C15BA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4E7AD-B317-43E7-8DC8-CEB32F48E3E3}" type="slidenum">
              <a:rPr lang="en-US" smtClean="0"/>
              <a:t>‹#›</a:t>
            </a:fld>
            <a:endParaRPr lang="en-US"/>
          </a:p>
        </p:txBody>
      </p:sp>
    </p:spTree>
    <p:extLst>
      <p:ext uri="{BB962C8B-B14F-4D97-AF65-F5344CB8AC3E}">
        <p14:creationId xmlns:p14="http://schemas.microsoft.com/office/powerpoint/2010/main" val="1843599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73FB-12D2-506B-44E7-7E6818ABDF11}"/>
              </a:ext>
            </a:extLst>
          </p:cNvPr>
          <p:cNvSpPr>
            <a:spLocks noGrp="1"/>
          </p:cNvSpPr>
          <p:nvPr>
            <p:ph type="ctrTitle"/>
          </p:nvPr>
        </p:nvSpPr>
        <p:spPr/>
        <p:txBody>
          <a:bodyPr/>
          <a:lstStyle/>
          <a:p>
            <a:r>
              <a:rPr lang="en-US" dirty="0"/>
              <a:t>DBMS vs File-processing systems</a:t>
            </a:r>
          </a:p>
        </p:txBody>
      </p:sp>
      <p:sp>
        <p:nvSpPr>
          <p:cNvPr id="3" name="Subtitle 2">
            <a:extLst>
              <a:ext uri="{FF2B5EF4-FFF2-40B4-BE49-F238E27FC236}">
                <a16:creationId xmlns:a16="http://schemas.microsoft.com/office/drawing/2014/main" id="{CA8B7B63-7743-C0BE-49DF-B49D206D92E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9358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D98C-9EBA-6913-F81B-0AFDC4CD2223}"/>
              </a:ext>
            </a:extLst>
          </p:cNvPr>
          <p:cNvSpPr>
            <a:spLocks noGrp="1"/>
          </p:cNvSpPr>
          <p:nvPr>
            <p:ph type="title"/>
          </p:nvPr>
        </p:nvSpPr>
        <p:spPr>
          <a:xfrm>
            <a:off x="838200" y="365125"/>
            <a:ext cx="5050872" cy="482163"/>
          </a:xfrm>
        </p:spPr>
        <p:txBody>
          <a:bodyPr>
            <a:normAutofit fontScale="90000"/>
          </a:bodyPr>
          <a:lstStyle/>
          <a:p>
            <a:endParaRPr lang="en-US" dirty="0"/>
          </a:p>
        </p:txBody>
      </p:sp>
      <p:pic>
        <p:nvPicPr>
          <p:cNvPr id="8" name="Picture 7">
            <a:extLst>
              <a:ext uri="{FF2B5EF4-FFF2-40B4-BE49-F238E27FC236}">
                <a16:creationId xmlns:a16="http://schemas.microsoft.com/office/drawing/2014/main" id="{B033019F-E96A-9FF0-4761-F967489A4B40}"/>
              </a:ext>
            </a:extLst>
          </p:cNvPr>
          <p:cNvPicPr>
            <a:picLocks noChangeAspect="1"/>
          </p:cNvPicPr>
          <p:nvPr/>
        </p:nvPicPr>
        <p:blipFill>
          <a:blip r:embed="rId2"/>
          <a:stretch>
            <a:fillRect/>
          </a:stretch>
        </p:blipFill>
        <p:spPr>
          <a:xfrm>
            <a:off x="7016426" y="457200"/>
            <a:ext cx="4895850" cy="5943600"/>
          </a:xfrm>
          <a:prstGeom prst="rect">
            <a:avLst/>
          </a:prstGeom>
        </p:spPr>
      </p:pic>
      <p:pic>
        <p:nvPicPr>
          <p:cNvPr id="10" name="Picture 9">
            <a:extLst>
              <a:ext uri="{FF2B5EF4-FFF2-40B4-BE49-F238E27FC236}">
                <a16:creationId xmlns:a16="http://schemas.microsoft.com/office/drawing/2014/main" id="{526E8501-7279-849E-BD27-A3F54C9CD978}"/>
              </a:ext>
            </a:extLst>
          </p:cNvPr>
          <p:cNvPicPr>
            <a:picLocks noChangeAspect="1"/>
          </p:cNvPicPr>
          <p:nvPr/>
        </p:nvPicPr>
        <p:blipFill>
          <a:blip r:embed="rId3"/>
          <a:stretch>
            <a:fillRect/>
          </a:stretch>
        </p:blipFill>
        <p:spPr>
          <a:xfrm>
            <a:off x="7016426" y="457200"/>
            <a:ext cx="4895850" cy="5943600"/>
          </a:xfrm>
          <a:prstGeom prst="rect">
            <a:avLst/>
          </a:prstGeom>
        </p:spPr>
      </p:pic>
      <p:pic>
        <p:nvPicPr>
          <p:cNvPr id="11" name="Picture 10">
            <a:extLst>
              <a:ext uri="{FF2B5EF4-FFF2-40B4-BE49-F238E27FC236}">
                <a16:creationId xmlns:a16="http://schemas.microsoft.com/office/drawing/2014/main" id="{B645D859-BF4A-22AB-D272-F35F30A2CD70}"/>
              </a:ext>
            </a:extLst>
          </p:cNvPr>
          <p:cNvPicPr>
            <a:picLocks noChangeAspect="1"/>
          </p:cNvPicPr>
          <p:nvPr/>
        </p:nvPicPr>
        <p:blipFill>
          <a:blip r:embed="rId4"/>
          <a:stretch>
            <a:fillRect/>
          </a:stretch>
        </p:blipFill>
        <p:spPr>
          <a:xfrm>
            <a:off x="7016426" y="457200"/>
            <a:ext cx="4895850" cy="5943600"/>
          </a:xfrm>
          <a:prstGeom prst="rect">
            <a:avLst/>
          </a:prstGeom>
        </p:spPr>
      </p:pic>
      <p:pic>
        <p:nvPicPr>
          <p:cNvPr id="12" name="Picture 11">
            <a:extLst>
              <a:ext uri="{FF2B5EF4-FFF2-40B4-BE49-F238E27FC236}">
                <a16:creationId xmlns:a16="http://schemas.microsoft.com/office/drawing/2014/main" id="{D992BABB-8BFB-F0B1-BDD7-92D9A123C3C0}"/>
              </a:ext>
            </a:extLst>
          </p:cNvPr>
          <p:cNvPicPr>
            <a:picLocks noChangeAspect="1"/>
          </p:cNvPicPr>
          <p:nvPr/>
        </p:nvPicPr>
        <p:blipFill>
          <a:blip r:embed="rId5"/>
          <a:stretch>
            <a:fillRect/>
          </a:stretch>
        </p:blipFill>
        <p:spPr>
          <a:xfrm>
            <a:off x="315636" y="1307548"/>
            <a:ext cx="6096000" cy="790575"/>
          </a:xfrm>
          <a:prstGeom prst="rect">
            <a:avLst/>
          </a:prstGeom>
        </p:spPr>
      </p:pic>
      <p:pic>
        <p:nvPicPr>
          <p:cNvPr id="14" name="Picture 13">
            <a:extLst>
              <a:ext uri="{FF2B5EF4-FFF2-40B4-BE49-F238E27FC236}">
                <a16:creationId xmlns:a16="http://schemas.microsoft.com/office/drawing/2014/main" id="{FAEB9E7F-A7BD-C644-3DBA-FD74EC720A66}"/>
              </a:ext>
            </a:extLst>
          </p:cNvPr>
          <p:cNvPicPr>
            <a:picLocks noChangeAspect="1"/>
          </p:cNvPicPr>
          <p:nvPr/>
        </p:nvPicPr>
        <p:blipFill>
          <a:blip r:embed="rId6"/>
          <a:stretch>
            <a:fillRect/>
          </a:stretch>
        </p:blipFill>
        <p:spPr>
          <a:xfrm>
            <a:off x="315636" y="2558383"/>
            <a:ext cx="3438525" cy="1228725"/>
          </a:xfrm>
          <a:prstGeom prst="rect">
            <a:avLst/>
          </a:prstGeom>
        </p:spPr>
      </p:pic>
      <p:graphicFrame>
        <p:nvGraphicFramePr>
          <p:cNvPr id="15" name="Table 14">
            <a:extLst>
              <a:ext uri="{FF2B5EF4-FFF2-40B4-BE49-F238E27FC236}">
                <a16:creationId xmlns:a16="http://schemas.microsoft.com/office/drawing/2014/main" id="{C711D6C5-29C3-0CB1-6752-8F27C67BC1EF}"/>
              </a:ext>
            </a:extLst>
          </p:cNvPr>
          <p:cNvGraphicFramePr>
            <a:graphicFrameLocks noGrp="1"/>
          </p:cNvGraphicFramePr>
          <p:nvPr>
            <p:extLst>
              <p:ext uri="{D42A27DB-BD31-4B8C-83A1-F6EECF244321}">
                <p14:modId xmlns:p14="http://schemas.microsoft.com/office/powerpoint/2010/main" val="802360093"/>
              </p:ext>
            </p:extLst>
          </p:nvPr>
        </p:nvGraphicFramePr>
        <p:xfrm>
          <a:off x="5175575" y="2929857"/>
          <a:ext cx="1943100" cy="485775"/>
        </p:xfrm>
        <a:graphic>
          <a:graphicData uri="http://schemas.openxmlformats.org/drawingml/2006/table">
            <a:tbl>
              <a:tblPr/>
              <a:tblGrid>
                <a:gridCol w="609600">
                  <a:extLst>
                    <a:ext uri="{9D8B030D-6E8A-4147-A177-3AD203B41FA5}">
                      <a16:colId xmlns:a16="http://schemas.microsoft.com/office/drawing/2014/main" val="976434799"/>
                    </a:ext>
                  </a:extLst>
                </a:gridCol>
                <a:gridCol w="1333500">
                  <a:extLst>
                    <a:ext uri="{9D8B030D-6E8A-4147-A177-3AD203B41FA5}">
                      <a16:colId xmlns:a16="http://schemas.microsoft.com/office/drawing/2014/main" val="146679298"/>
                    </a:ext>
                  </a:extLst>
                </a:gridCol>
              </a:tblGrid>
              <a:tr h="238125">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never submitted</a:t>
                      </a:r>
                    </a:p>
                  </a:txBody>
                  <a:tcPr marL="0" marR="0" marT="0" marB="0" anchor="b">
                    <a:lnL>
                      <a:noFill/>
                    </a:lnL>
                    <a:lnR>
                      <a:noFill/>
                    </a:lnR>
                    <a:lnT>
                      <a:noFill/>
                    </a:lnT>
                    <a:lnB>
                      <a:noFill/>
                    </a:lnB>
                  </a:tcPr>
                </a:tc>
                <a:extLst>
                  <a:ext uri="{0D108BD9-81ED-4DB2-BD59-A6C34878D82A}">
                    <a16:rowId xmlns:a16="http://schemas.microsoft.com/office/drawing/2014/main" val="3123975098"/>
                  </a:ext>
                </a:extLst>
              </a:tr>
              <a:tr h="247650">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ABF8F"/>
                    </a:solidFill>
                  </a:tcPr>
                </a:tc>
                <a:tc>
                  <a:txBody>
                    <a:bodyPr/>
                    <a:lstStyle/>
                    <a:p>
                      <a:pPr algn="l" fontAlgn="b"/>
                      <a:r>
                        <a:rPr lang="en-US" sz="1100" b="0" i="0" u="none" strike="noStrike" dirty="0">
                          <a:solidFill>
                            <a:srgbClr val="000000"/>
                          </a:solidFill>
                          <a:effectLst/>
                          <a:latin typeface="Calibri" panose="020F0502020204030204" pitchFamily="34" charset="0"/>
                        </a:rPr>
                        <a:t>submitted once</a:t>
                      </a:r>
                    </a:p>
                  </a:txBody>
                  <a:tcPr marL="0" marR="0" marT="0" marB="0" anchor="b">
                    <a:lnL>
                      <a:noFill/>
                    </a:lnL>
                    <a:lnR>
                      <a:noFill/>
                    </a:lnR>
                    <a:lnT>
                      <a:noFill/>
                    </a:lnT>
                    <a:lnB>
                      <a:noFill/>
                    </a:lnB>
                  </a:tcPr>
                </a:tc>
                <a:extLst>
                  <a:ext uri="{0D108BD9-81ED-4DB2-BD59-A6C34878D82A}">
                    <a16:rowId xmlns:a16="http://schemas.microsoft.com/office/drawing/2014/main" val="2256986044"/>
                  </a:ext>
                </a:extLst>
              </a:tr>
            </a:tbl>
          </a:graphicData>
        </a:graphic>
      </p:graphicFrame>
    </p:spTree>
    <p:extLst>
      <p:ext uri="{BB962C8B-B14F-4D97-AF65-F5344CB8AC3E}">
        <p14:creationId xmlns:p14="http://schemas.microsoft.com/office/powerpoint/2010/main" val="310364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BC48-E4ED-6D24-1D89-D9A7A3EC7FE7}"/>
              </a:ext>
            </a:extLst>
          </p:cNvPr>
          <p:cNvSpPr>
            <a:spLocks noGrp="1"/>
          </p:cNvSpPr>
          <p:nvPr>
            <p:ph type="title"/>
          </p:nvPr>
        </p:nvSpPr>
        <p:spPr/>
        <p:txBody>
          <a:bodyPr/>
          <a:lstStyle/>
          <a:p>
            <a:r>
              <a:rPr lang="en-US" dirty="0"/>
              <a:t>% reporting by Category</a:t>
            </a:r>
          </a:p>
        </p:txBody>
      </p:sp>
      <p:pic>
        <p:nvPicPr>
          <p:cNvPr id="7" name="Picture 6">
            <a:extLst>
              <a:ext uri="{FF2B5EF4-FFF2-40B4-BE49-F238E27FC236}">
                <a16:creationId xmlns:a16="http://schemas.microsoft.com/office/drawing/2014/main" id="{97FC1880-39A9-C850-726F-F59368CF19CC}"/>
              </a:ext>
            </a:extLst>
          </p:cNvPr>
          <p:cNvPicPr>
            <a:picLocks noChangeAspect="1"/>
          </p:cNvPicPr>
          <p:nvPr/>
        </p:nvPicPr>
        <p:blipFill>
          <a:blip r:embed="rId2"/>
          <a:stretch>
            <a:fillRect/>
          </a:stretch>
        </p:blipFill>
        <p:spPr>
          <a:xfrm>
            <a:off x="1182558" y="1931631"/>
            <a:ext cx="4657725" cy="4095750"/>
          </a:xfrm>
          <a:prstGeom prst="rect">
            <a:avLst/>
          </a:prstGeom>
        </p:spPr>
      </p:pic>
      <p:pic>
        <p:nvPicPr>
          <p:cNvPr id="8" name="Picture 7">
            <a:extLst>
              <a:ext uri="{FF2B5EF4-FFF2-40B4-BE49-F238E27FC236}">
                <a16:creationId xmlns:a16="http://schemas.microsoft.com/office/drawing/2014/main" id="{C42A2436-E620-F74F-4655-69B515F0A962}"/>
              </a:ext>
            </a:extLst>
          </p:cNvPr>
          <p:cNvPicPr>
            <a:picLocks noChangeAspect="1"/>
          </p:cNvPicPr>
          <p:nvPr/>
        </p:nvPicPr>
        <p:blipFill>
          <a:blip r:embed="rId3"/>
          <a:stretch>
            <a:fillRect/>
          </a:stretch>
        </p:blipFill>
        <p:spPr>
          <a:xfrm>
            <a:off x="6096000" y="1931631"/>
            <a:ext cx="4657725" cy="3857625"/>
          </a:xfrm>
          <a:prstGeom prst="rect">
            <a:avLst/>
          </a:prstGeom>
        </p:spPr>
      </p:pic>
    </p:spTree>
    <p:extLst>
      <p:ext uri="{BB962C8B-B14F-4D97-AF65-F5344CB8AC3E}">
        <p14:creationId xmlns:p14="http://schemas.microsoft.com/office/powerpoint/2010/main" val="296638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4D5E-8DE1-6D8C-EAD6-B025EE18F285}"/>
              </a:ext>
            </a:extLst>
          </p:cNvPr>
          <p:cNvSpPr>
            <a:spLocks noGrp="1"/>
          </p:cNvSpPr>
          <p:nvPr>
            <p:ph type="title"/>
          </p:nvPr>
        </p:nvSpPr>
        <p:spPr/>
        <p:txBody>
          <a:bodyPr/>
          <a:lstStyle/>
          <a:p>
            <a:r>
              <a:rPr lang="en-US" dirty="0"/>
              <a:t>Explanation for effects of non-reporting</a:t>
            </a:r>
          </a:p>
        </p:txBody>
      </p:sp>
      <p:sp>
        <p:nvSpPr>
          <p:cNvPr id="3" name="Content Placeholder 2">
            <a:extLst>
              <a:ext uri="{FF2B5EF4-FFF2-40B4-BE49-F238E27FC236}">
                <a16:creationId xmlns:a16="http://schemas.microsoft.com/office/drawing/2014/main" id="{BBAA894F-EC1E-6FDE-36EE-9360FE98DD40}"/>
              </a:ext>
            </a:extLst>
          </p:cNvPr>
          <p:cNvSpPr>
            <a:spLocks noGrp="1"/>
          </p:cNvSpPr>
          <p:nvPr>
            <p:ph idx="1"/>
          </p:nvPr>
        </p:nvSpPr>
        <p:spPr/>
        <p:txBody>
          <a:bodyPr/>
          <a:lstStyle/>
          <a:p>
            <a:r>
              <a:rPr lang="en-US" dirty="0"/>
              <a:t>between 2016 and 2022 the average monthly program input can be calculated by taking the sum of every month and dividing it by the number of reported values</a:t>
            </a:r>
          </a:p>
          <a:p>
            <a:r>
              <a:rPr lang="en-US" dirty="0"/>
              <a:t>that average can be calculated 3 ways</a:t>
            </a:r>
          </a:p>
          <a:p>
            <a:pPr marL="914400" lvl="1" indent="-457200">
              <a:buFont typeface="+mj-lt"/>
              <a:buAutoNum type="alphaLcParenR"/>
            </a:pPr>
            <a:r>
              <a:rPr lang="en-US" dirty="0"/>
              <a:t>column sum/actual number of reported values ***</a:t>
            </a:r>
          </a:p>
          <a:p>
            <a:pPr marL="914400" lvl="1" indent="-457200">
              <a:buFont typeface="+mj-lt"/>
              <a:buAutoNum type="alphaLcParenR"/>
            </a:pPr>
            <a:r>
              <a:rPr lang="en-US" dirty="0"/>
              <a:t>column sum/672(number of months that were reported in for any value)</a:t>
            </a:r>
          </a:p>
          <a:p>
            <a:pPr marL="914400" lvl="1" indent="-457200">
              <a:buFont typeface="+mj-lt"/>
              <a:buAutoNum type="alphaLcParenR"/>
            </a:pPr>
            <a:r>
              <a:rPr lang="en-US" dirty="0"/>
              <a:t>column sum/2015(number of possible months to report in or every state participating each year)</a:t>
            </a:r>
          </a:p>
        </p:txBody>
      </p:sp>
      <p:sp>
        <p:nvSpPr>
          <p:cNvPr id="6" name="TextBox 5">
            <a:extLst>
              <a:ext uri="{FF2B5EF4-FFF2-40B4-BE49-F238E27FC236}">
                <a16:creationId xmlns:a16="http://schemas.microsoft.com/office/drawing/2014/main" id="{C0D28E61-F5FF-12A2-9323-9780FFDBD0DD}"/>
              </a:ext>
            </a:extLst>
          </p:cNvPr>
          <p:cNvSpPr txBox="1"/>
          <p:nvPr/>
        </p:nvSpPr>
        <p:spPr>
          <a:xfrm>
            <a:off x="2612571" y="6092890"/>
            <a:ext cx="5626360" cy="369332"/>
          </a:xfrm>
          <a:prstGeom prst="rect">
            <a:avLst/>
          </a:prstGeom>
          <a:noFill/>
        </p:spPr>
        <p:txBody>
          <a:bodyPr wrap="square" rtlCol="0">
            <a:spAutoFit/>
          </a:bodyPr>
          <a:lstStyle/>
          <a:p>
            <a:r>
              <a:rPr lang="en-US" dirty="0"/>
              <a:t>***most accurate average for those states which report</a:t>
            </a:r>
          </a:p>
        </p:txBody>
      </p:sp>
    </p:spTree>
    <p:extLst>
      <p:ext uri="{BB962C8B-B14F-4D97-AF65-F5344CB8AC3E}">
        <p14:creationId xmlns:p14="http://schemas.microsoft.com/office/powerpoint/2010/main" val="553313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21CF-5D81-C538-6A92-933DA4F18DC0}"/>
              </a:ext>
            </a:extLst>
          </p:cNvPr>
          <p:cNvSpPr>
            <a:spLocks noGrp="1"/>
          </p:cNvSpPr>
          <p:nvPr>
            <p:ph type="title"/>
          </p:nvPr>
        </p:nvSpPr>
        <p:spPr/>
        <p:txBody>
          <a:bodyPr/>
          <a:lstStyle/>
          <a:p>
            <a:r>
              <a:rPr lang="en-US" dirty="0"/>
              <a:t>What each average means</a:t>
            </a:r>
          </a:p>
        </p:txBody>
      </p:sp>
      <p:sp>
        <p:nvSpPr>
          <p:cNvPr id="3" name="Content Placeholder 2">
            <a:extLst>
              <a:ext uri="{FF2B5EF4-FFF2-40B4-BE49-F238E27FC236}">
                <a16:creationId xmlns:a16="http://schemas.microsoft.com/office/drawing/2014/main" id="{D2AD7467-1CB1-B731-68C3-C1BEAB2CDAB1}"/>
              </a:ext>
            </a:extLst>
          </p:cNvPr>
          <p:cNvSpPr>
            <a:spLocks noGrp="1"/>
          </p:cNvSpPr>
          <p:nvPr>
            <p:ph idx="1"/>
          </p:nvPr>
        </p:nvSpPr>
        <p:spPr/>
        <p:txBody>
          <a:bodyPr/>
          <a:lstStyle/>
          <a:p>
            <a:pPr marL="514350" indent="-514350">
              <a:buFont typeface="+mj-lt"/>
              <a:buAutoNum type="alphaLcParenR"/>
            </a:pPr>
            <a:r>
              <a:rPr lang="en-US" dirty="0"/>
              <a:t>average reported value per program in the specified area</a:t>
            </a:r>
          </a:p>
          <a:p>
            <a:pPr marL="514350" indent="-514350">
              <a:buFont typeface="+mj-lt"/>
              <a:buAutoNum type="alphaLcParenR"/>
            </a:pPr>
            <a:r>
              <a:rPr lang="en-US" dirty="0"/>
              <a:t>average reported value per program in the specified area, assuming any column skipped by a state during a report counts as a 0</a:t>
            </a:r>
          </a:p>
          <a:p>
            <a:pPr marL="514350" indent="-514350">
              <a:buFont typeface="+mj-lt"/>
              <a:buAutoNum type="alphaLcParenR"/>
            </a:pPr>
            <a:r>
              <a:rPr lang="en-US" dirty="0"/>
              <a:t>average reported value per program in the specified area, assuming any state not reporting receives 0s in all values</a:t>
            </a:r>
          </a:p>
        </p:txBody>
      </p:sp>
    </p:spTree>
    <p:extLst>
      <p:ext uri="{BB962C8B-B14F-4D97-AF65-F5344CB8AC3E}">
        <p14:creationId xmlns:p14="http://schemas.microsoft.com/office/powerpoint/2010/main" val="225293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0192-996E-8CCD-E99B-F6ED1ECCA772}"/>
              </a:ext>
            </a:extLst>
          </p:cNvPr>
          <p:cNvSpPr>
            <a:spLocks noGrp="1"/>
          </p:cNvSpPr>
          <p:nvPr>
            <p:ph type="title"/>
          </p:nvPr>
        </p:nvSpPr>
        <p:spPr/>
        <p:txBody>
          <a:bodyPr/>
          <a:lstStyle/>
          <a:p>
            <a:r>
              <a:rPr lang="en-US" dirty="0"/>
              <a:t>Converting Averages to Effects</a:t>
            </a:r>
          </a:p>
        </p:txBody>
      </p:sp>
      <p:sp>
        <p:nvSpPr>
          <p:cNvPr id="3" name="Content Placeholder 2">
            <a:extLst>
              <a:ext uri="{FF2B5EF4-FFF2-40B4-BE49-F238E27FC236}">
                <a16:creationId xmlns:a16="http://schemas.microsoft.com/office/drawing/2014/main" id="{CF793B44-0BD2-50C9-1FAF-9A7E23C6A357}"/>
              </a:ext>
            </a:extLst>
          </p:cNvPr>
          <p:cNvSpPr>
            <a:spLocks noGrp="1"/>
          </p:cNvSpPr>
          <p:nvPr>
            <p:ph idx="1"/>
          </p:nvPr>
        </p:nvSpPr>
        <p:spPr>
          <a:xfrm>
            <a:off x="838200" y="1825625"/>
            <a:ext cx="6267275" cy="4351338"/>
          </a:xfrm>
        </p:spPr>
        <p:txBody>
          <a:bodyPr/>
          <a:lstStyle/>
          <a:p>
            <a:r>
              <a:rPr lang="en-US" dirty="0"/>
              <a:t>By subtracting average “a” from “b” we get the difference created by those states which submit at least one monthly report, but not all 12</a:t>
            </a:r>
          </a:p>
          <a:p>
            <a:r>
              <a:rPr lang="en-US" dirty="0"/>
              <a:t>By subtracting average “a” from “c” we get the difference created by those states that do not submit any reports</a:t>
            </a:r>
          </a:p>
          <a:p>
            <a:r>
              <a:rPr lang="en-US" dirty="0"/>
              <a:t>By dividing both differences by average “a” we get an overall % effect</a:t>
            </a:r>
          </a:p>
          <a:p>
            <a:endParaRPr lang="en-US" dirty="0"/>
          </a:p>
        </p:txBody>
      </p:sp>
      <p:pic>
        <p:nvPicPr>
          <p:cNvPr id="4" name="Picture 3">
            <a:extLst>
              <a:ext uri="{FF2B5EF4-FFF2-40B4-BE49-F238E27FC236}">
                <a16:creationId xmlns:a16="http://schemas.microsoft.com/office/drawing/2014/main" id="{2E750BD1-BBB1-3E09-05CD-BEAAAFEBF0F2}"/>
              </a:ext>
            </a:extLst>
          </p:cNvPr>
          <p:cNvPicPr>
            <a:picLocks noChangeAspect="1"/>
          </p:cNvPicPr>
          <p:nvPr/>
        </p:nvPicPr>
        <p:blipFill>
          <a:blip r:embed="rId2"/>
          <a:stretch>
            <a:fillRect/>
          </a:stretch>
        </p:blipFill>
        <p:spPr>
          <a:xfrm>
            <a:off x="7105474" y="1894558"/>
            <a:ext cx="4696209" cy="3172391"/>
          </a:xfrm>
          <a:prstGeom prst="rect">
            <a:avLst/>
          </a:prstGeom>
        </p:spPr>
      </p:pic>
    </p:spTree>
    <p:extLst>
      <p:ext uri="{BB962C8B-B14F-4D97-AF65-F5344CB8AC3E}">
        <p14:creationId xmlns:p14="http://schemas.microsoft.com/office/powerpoint/2010/main" val="136973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98AFBE7-222D-7C48-A284-79A9ED732C4E}"/>
              </a:ext>
            </a:extLst>
          </p:cNvPr>
          <p:cNvPicPr>
            <a:picLocks noChangeAspect="1"/>
          </p:cNvPicPr>
          <p:nvPr/>
        </p:nvPicPr>
        <p:blipFill>
          <a:blip r:embed="rId2"/>
          <a:stretch>
            <a:fillRect/>
          </a:stretch>
        </p:blipFill>
        <p:spPr>
          <a:xfrm>
            <a:off x="6271558" y="681036"/>
            <a:ext cx="5829300" cy="5495925"/>
          </a:xfrm>
          <a:prstGeom prst="rect">
            <a:avLst/>
          </a:prstGeom>
        </p:spPr>
      </p:pic>
      <p:pic>
        <p:nvPicPr>
          <p:cNvPr id="11" name="Picture 10">
            <a:extLst>
              <a:ext uri="{FF2B5EF4-FFF2-40B4-BE49-F238E27FC236}">
                <a16:creationId xmlns:a16="http://schemas.microsoft.com/office/drawing/2014/main" id="{1F346B19-79DD-A01A-1905-4937CCA43755}"/>
              </a:ext>
            </a:extLst>
          </p:cNvPr>
          <p:cNvPicPr>
            <a:picLocks noChangeAspect="1"/>
          </p:cNvPicPr>
          <p:nvPr/>
        </p:nvPicPr>
        <p:blipFill>
          <a:blip r:embed="rId3"/>
          <a:stretch>
            <a:fillRect/>
          </a:stretch>
        </p:blipFill>
        <p:spPr>
          <a:xfrm>
            <a:off x="232708" y="681037"/>
            <a:ext cx="6038850" cy="5495925"/>
          </a:xfrm>
          <a:prstGeom prst="rect">
            <a:avLst/>
          </a:prstGeom>
        </p:spPr>
      </p:pic>
      <p:pic>
        <p:nvPicPr>
          <p:cNvPr id="13" name="Picture 12">
            <a:extLst>
              <a:ext uri="{FF2B5EF4-FFF2-40B4-BE49-F238E27FC236}">
                <a16:creationId xmlns:a16="http://schemas.microsoft.com/office/drawing/2014/main" id="{CC98F493-84D6-33CB-8C30-1C5F80DC6CE6}"/>
              </a:ext>
            </a:extLst>
          </p:cNvPr>
          <p:cNvPicPr>
            <a:picLocks noChangeAspect="1"/>
          </p:cNvPicPr>
          <p:nvPr/>
        </p:nvPicPr>
        <p:blipFill>
          <a:blip r:embed="rId4"/>
          <a:stretch>
            <a:fillRect/>
          </a:stretch>
        </p:blipFill>
        <p:spPr>
          <a:xfrm>
            <a:off x="6271558" y="681035"/>
            <a:ext cx="5829300" cy="5495925"/>
          </a:xfrm>
          <a:prstGeom prst="rect">
            <a:avLst/>
          </a:prstGeom>
        </p:spPr>
      </p:pic>
      <p:pic>
        <p:nvPicPr>
          <p:cNvPr id="14" name="Picture 13">
            <a:extLst>
              <a:ext uri="{FF2B5EF4-FFF2-40B4-BE49-F238E27FC236}">
                <a16:creationId xmlns:a16="http://schemas.microsoft.com/office/drawing/2014/main" id="{DB6361F4-7EB1-F02A-48F7-5DC26158FE05}"/>
              </a:ext>
            </a:extLst>
          </p:cNvPr>
          <p:cNvPicPr>
            <a:picLocks noChangeAspect="1"/>
          </p:cNvPicPr>
          <p:nvPr/>
        </p:nvPicPr>
        <p:blipFill>
          <a:blip r:embed="rId5"/>
          <a:stretch>
            <a:fillRect/>
          </a:stretch>
        </p:blipFill>
        <p:spPr>
          <a:xfrm>
            <a:off x="232708" y="681035"/>
            <a:ext cx="6038850" cy="5495925"/>
          </a:xfrm>
          <a:prstGeom prst="rect">
            <a:avLst/>
          </a:prstGeom>
        </p:spPr>
      </p:pic>
    </p:spTree>
    <p:extLst>
      <p:ext uri="{BB962C8B-B14F-4D97-AF65-F5344CB8AC3E}">
        <p14:creationId xmlns:p14="http://schemas.microsoft.com/office/powerpoint/2010/main" val="428046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3EE-DF90-C6EB-DF34-D3D5F6C83F66}"/>
              </a:ext>
            </a:extLst>
          </p:cNvPr>
          <p:cNvSpPr>
            <a:spLocks noGrp="1"/>
          </p:cNvSpPr>
          <p:nvPr>
            <p:ph type="title"/>
          </p:nvPr>
        </p:nvSpPr>
        <p:spPr/>
        <p:txBody>
          <a:bodyPr/>
          <a:lstStyle/>
          <a:p>
            <a:r>
              <a:rPr lang="en-US" dirty="0"/>
              <a:t>Drawbacks to File-Processing Systems</a:t>
            </a:r>
          </a:p>
        </p:txBody>
      </p:sp>
      <p:sp>
        <p:nvSpPr>
          <p:cNvPr id="3" name="Content Placeholder 2">
            <a:extLst>
              <a:ext uri="{FF2B5EF4-FFF2-40B4-BE49-F238E27FC236}">
                <a16:creationId xmlns:a16="http://schemas.microsoft.com/office/drawing/2014/main" id="{E89ED591-5A52-9913-4BA4-D78A412DE96C}"/>
              </a:ext>
            </a:extLst>
          </p:cNvPr>
          <p:cNvSpPr>
            <a:spLocks noGrp="1"/>
          </p:cNvSpPr>
          <p:nvPr>
            <p:ph idx="1"/>
          </p:nvPr>
        </p:nvSpPr>
        <p:spPr/>
        <p:txBody>
          <a:bodyPr/>
          <a:lstStyle/>
          <a:p>
            <a:r>
              <a:rPr lang="en-US" dirty="0"/>
              <a:t>Searchability and Retrieval of Data</a:t>
            </a:r>
          </a:p>
          <a:p>
            <a:r>
              <a:rPr lang="en-US" dirty="0"/>
              <a:t>Data redundancy and Inconsistency</a:t>
            </a:r>
          </a:p>
          <a:p>
            <a:r>
              <a:rPr lang="en-US" dirty="0"/>
              <a:t>Data Integrity and Isolation</a:t>
            </a:r>
          </a:p>
          <a:p>
            <a:r>
              <a:rPr lang="en-US" dirty="0"/>
              <a:t>Atomicity</a:t>
            </a:r>
          </a:p>
          <a:p>
            <a:r>
              <a:rPr lang="en-US" dirty="0"/>
              <a:t>Concurrent-Access Anomalies</a:t>
            </a:r>
          </a:p>
          <a:p>
            <a:r>
              <a:rPr lang="en-US" dirty="0"/>
              <a:t>Security</a:t>
            </a:r>
          </a:p>
          <a:p>
            <a:r>
              <a:rPr lang="en-US" dirty="0"/>
              <a:t>Recovery from Failures</a:t>
            </a:r>
          </a:p>
        </p:txBody>
      </p:sp>
    </p:spTree>
    <p:extLst>
      <p:ext uri="{BB962C8B-B14F-4D97-AF65-F5344CB8AC3E}">
        <p14:creationId xmlns:p14="http://schemas.microsoft.com/office/powerpoint/2010/main" val="415872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BDE1-FC8B-D071-EB00-2B9271665A8A}"/>
              </a:ext>
            </a:extLst>
          </p:cNvPr>
          <p:cNvSpPr>
            <a:spLocks noGrp="1"/>
          </p:cNvSpPr>
          <p:nvPr>
            <p:ph type="title"/>
          </p:nvPr>
        </p:nvSpPr>
        <p:spPr/>
        <p:txBody>
          <a:bodyPr/>
          <a:lstStyle/>
          <a:p>
            <a:r>
              <a:rPr lang="en-US" dirty="0"/>
              <a:t>Searchability and retrieval of data</a:t>
            </a:r>
          </a:p>
        </p:txBody>
      </p:sp>
      <p:sp>
        <p:nvSpPr>
          <p:cNvPr id="3" name="Content Placeholder 2">
            <a:extLst>
              <a:ext uri="{FF2B5EF4-FFF2-40B4-BE49-F238E27FC236}">
                <a16:creationId xmlns:a16="http://schemas.microsoft.com/office/drawing/2014/main" id="{47CDA7DB-1A36-8B01-E0C1-63E9FCC2D5F9}"/>
              </a:ext>
            </a:extLst>
          </p:cNvPr>
          <p:cNvSpPr>
            <a:spLocks noGrp="1"/>
          </p:cNvSpPr>
          <p:nvPr>
            <p:ph idx="1"/>
          </p:nvPr>
        </p:nvSpPr>
        <p:spPr/>
        <p:txBody>
          <a:bodyPr/>
          <a:lstStyle/>
          <a:p>
            <a:r>
              <a:rPr lang="en-US" dirty="0"/>
              <a:t>Most file systems have a limited search option that can eventually locate a specific record</a:t>
            </a:r>
          </a:p>
          <a:p>
            <a:pPr lvl="1"/>
            <a:r>
              <a:rPr lang="en-US" dirty="0"/>
              <a:t>Even excel has </a:t>
            </a:r>
            <a:r>
              <a:rPr lang="en-US" dirty="0" err="1"/>
              <a:t>crtl+F</a:t>
            </a:r>
            <a:endParaRPr lang="en-US" dirty="0"/>
          </a:p>
          <a:p>
            <a:r>
              <a:rPr lang="en-US" dirty="0"/>
              <a:t>Such functions are limited both in their speed and search scope</a:t>
            </a:r>
          </a:p>
          <a:p>
            <a:r>
              <a:rPr lang="en-US" dirty="0"/>
              <a:t>This is not something you will notice while it is manageable, but will the instant you outgrow your current system</a:t>
            </a:r>
          </a:p>
          <a:p>
            <a:endParaRPr lang="en-US" dirty="0"/>
          </a:p>
          <a:p>
            <a:pPr marL="0" indent="0">
              <a:buNone/>
            </a:pPr>
            <a:r>
              <a:rPr lang="en-US" dirty="0"/>
              <a:t>Database feature: both global and specific search capabilities, can search based on multiple criteria simultaneously</a:t>
            </a:r>
          </a:p>
        </p:txBody>
      </p:sp>
    </p:spTree>
    <p:extLst>
      <p:ext uri="{BB962C8B-B14F-4D97-AF65-F5344CB8AC3E}">
        <p14:creationId xmlns:p14="http://schemas.microsoft.com/office/powerpoint/2010/main" val="15120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B6BC-9CE7-28A2-DC4D-751591733686}"/>
              </a:ext>
            </a:extLst>
          </p:cNvPr>
          <p:cNvSpPr>
            <a:spLocks noGrp="1"/>
          </p:cNvSpPr>
          <p:nvPr>
            <p:ph type="title"/>
          </p:nvPr>
        </p:nvSpPr>
        <p:spPr/>
        <p:txBody>
          <a:bodyPr/>
          <a:lstStyle/>
          <a:p>
            <a:r>
              <a:rPr lang="en-US" dirty="0"/>
              <a:t>Data Redundancy and Inconsistency</a:t>
            </a:r>
          </a:p>
        </p:txBody>
      </p:sp>
      <p:sp>
        <p:nvSpPr>
          <p:cNvPr id="3" name="Content Placeholder 2">
            <a:extLst>
              <a:ext uri="{FF2B5EF4-FFF2-40B4-BE49-F238E27FC236}">
                <a16:creationId xmlns:a16="http://schemas.microsoft.com/office/drawing/2014/main" id="{A5F82F3B-742A-8BD6-5646-29E4A1D4FEFE}"/>
              </a:ext>
            </a:extLst>
          </p:cNvPr>
          <p:cNvSpPr>
            <a:spLocks noGrp="1"/>
          </p:cNvSpPr>
          <p:nvPr>
            <p:ph idx="1"/>
          </p:nvPr>
        </p:nvSpPr>
        <p:spPr/>
        <p:txBody>
          <a:bodyPr>
            <a:normAutofit lnSpcReduction="10000"/>
          </a:bodyPr>
          <a:lstStyle/>
          <a:p>
            <a:r>
              <a:rPr lang="en-US" dirty="0"/>
              <a:t>Any time a piece of information is listed in more than one location (field or record)</a:t>
            </a:r>
          </a:p>
          <a:p>
            <a:r>
              <a:rPr lang="en-US" dirty="0"/>
              <a:t>Every piece of redundant data poses the chance for inconsistency</a:t>
            </a:r>
          </a:p>
          <a:p>
            <a:r>
              <a:rPr lang="en-US" dirty="0"/>
              <a:t>Inconsistency is where two pieces of data assigned to the same value, say a participant’s name, do not match</a:t>
            </a:r>
          </a:p>
          <a:p>
            <a:endParaRPr lang="en-US" dirty="0"/>
          </a:p>
          <a:p>
            <a:endParaRPr lang="en-US" dirty="0"/>
          </a:p>
          <a:p>
            <a:pPr marL="0" indent="0">
              <a:buNone/>
            </a:pPr>
            <a:r>
              <a:rPr lang="en-US" dirty="0"/>
              <a:t>Database function: each piece of data is only located in a single record and other locations or records that need it, instead store a “reference point” to it, making sure that it always matches.</a:t>
            </a:r>
          </a:p>
        </p:txBody>
      </p:sp>
    </p:spTree>
    <p:extLst>
      <p:ext uri="{BB962C8B-B14F-4D97-AF65-F5344CB8AC3E}">
        <p14:creationId xmlns:p14="http://schemas.microsoft.com/office/powerpoint/2010/main" val="425065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60F6-1595-7096-F8DF-DC05BFEAE223}"/>
              </a:ext>
            </a:extLst>
          </p:cNvPr>
          <p:cNvSpPr>
            <a:spLocks noGrp="1"/>
          </p:cNvSpPr>
          <p:nvPr>
            <p:ph type="title"/>
          </p:nvPr>
        </p:nvSpPr>
        <p:spPr/>
        <p:txBody>
          <a:bodyPr/>
          <a:lstStyle/>
          <a:p>
            <a:r>
              <a:rPr lang="en-US" dirty="0"/>
              <a:t>Data Integrity and Isolation</a:t>
            </a:r>
          </a:p>
        </p:txBody>
      </p:sp>
      <p:sp>
        <p:nvSpPr>
          <p:cNvPr id="3" name="Content Placeholder 2">
            <a:extLst>
              <a:ext uri="{FF2B5EF4-FFF2-40B4-BE49-F238E27FC236}">
                <a16:creationId xmlns:a16="http://schemas.microsoft.com/office/drawing/2014/main" id="{18D9FDEA-6A16-2793-B300-2B41DA457E55}"/>
              </a:ext>
            </a:extLst>
          </p:cNvPr>
          <p:cNvSpPr>
            <a:spLocks noGrp="1"/>
          </p:cNvSpPr>
          <p:nvPr>
            <p:ph idx="1"/>
          </p:nvPr>
        </p:nvSpPr>
        <p:spPr/>
        <p:txBody>
          <a:bodyPr>
            <a:normAutofit lnSpcReduction="10000"/>
          </a:bodyPr>
          <a:lstStyle/>
          <a:p>
            <a:r>
              <a:rPr lang="en-US" dirty="0"/>
              <a:t>File systems don’t have </a:t>
            </a:r>
            <a:r>
              <a:rPr lang="en-US" i="1" dirty="0"/>
              <a:t>integrity constraints</a:t>
            </a:r>
            <a:r>
              <a:rPr lang="en-US" dirty="0"/>
              <a:t> which guarantee formatting and structural consistency</a:t>
            </a:r>
          </a:p>
          <a:p>
            <a:r>
              <a:rPr lang="en-US" dirty="0"/>
              <a:t>When records are stored in different formats, they create another potential complication or retrieval error</a:t>
            </a:r>
          </a:p>
          <a:p>
            <a:r>
              <a:rPr lang="en-US" dirty="0"/>
              <a:t>Isolation is caused by pockets of records that are formatted differently than others of the same kind</a:t>
            </a:r>
          </a:p>
          <a:p>
            <a:endParaRPr lang="en-US" dirty="0"/>
          </a:p>
          <a:p>
            <a:pPr marL="0" indent="0">
              <a:buNone/>
            </a:pPr>
            <a:r>
              <a:rPr lang="en-US" dirty="0"/>
              <a:t>Database function: enforces consistency and integrity constraints at the individual field level e.g. In the Washington ACP DB a participant’s DOB must reflect they are at least 18</a:t>
            </a:r>
          </a:p>
        </p:txBody>
      </p:sp>
    </p:spTree>
    <p:extLst>
      <p:ext uri="{BB962C8B-B14F-4D97-AF65-F5344CB8AC3E}">
        <p14:creationId xmlns:p14="http://schemas.microsoft.com/office/powerpoint/2010/main" val="85293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508F-E884-34FC-782E-9C748F0DFCDE}"/>
              </a:ext>
            </a:extLst>
          </p:cNvPr>
          <p:cNvSpPr>
            <a:spLocks noGrp="1"/>
          </p:cNvSpPr>
          <p:nvPr>
            <p:ph type="title"/>
          </p:nvPr>
        </p:nvSpPr>
        <p:spPr/>
        <p:txBody>
          <a:bodyPr/>
          <a:lstStyle/>
          <a:p>
            <a:r>
              <a:rPr lang="en-US" dirty="0"/>
              <a:t>Atomicity</a:t>
            </a:r>
          </a:p>
        </p:txBody>
      </p:sp>
      <p:sp>
        <p:nvSpPr>
          <p:cNvPr id="3" name="Content Placeholder 2">
            <a:extLst>
              <a:ext uri="{FF2B5EF4-FFF2-40B4-BE49-F238E27FC236}">
                <a16:creationId xmlns:a16="http://schemas.microsoft.com/office/drawing/2014/main" id="{3996294D-075A-3471-BB64-30B9907CF0E2}"/>
              </a:ext>
            </a:extLst>
          </p:cNvPr>
          <p:cNvSpPr>
            <a:spLocks noGrp="1"/>
          </p:cNvSpPr>
          <p:nvPr>
            <p:ph idx="1"/>
          </p:nvPr>
        </p:nvSpPr>
        <p:spPr/>
        <p:txBody>
          <a:bodyPr/>
          <a:lstStyle/>
          <a:p>
            <a:r>
              <a:rPr lang="en-US" dirty="0"/>
              <a:t>“All or nothing” of transactions within the system</a:t>
            </a:r>
          </a:p>
          <a:p>
            <a:r>
              <a:rPr lang="en-US" dirty="0"/>
              <a:t>File-processing systems lack full safeguards to protect against half completed commands and transactions</a:t>
            </a:r>
          </a:p>
          <a:p>
            <a:pPr lvl="1"/>
            <a:r>
              <a:rPr lang="en-US" dirty="0"/>
              <a:t>#VALUE!</a:t>
            </a:r>
          </a:p>
          <a:p>
            <a:pPr lvl="1"/>
            <a:r>
              <a:rPr lang="en-US" dirty="0"/>
              <a:t>#NAME?</a:t>
            </a:r>
          </a:p>
          <a:p>
            <a:pPr lvl="1"/>
            <a:r>
              <a:rPr lang="en-US" dirty="0"/>
              <a:t>#REF!</a:t>
            </a:r>
          </a:p>
          <a:p>
            <a:pPr marL="0" indent="0">
              <a:buNone/>
            </a:pPr>
            <a:endParaRPr lang="en-US" dirty="0"/>
          </a:p>
          <a:p>
            <a:pPr marL="0" indent="0">
              <a:buNone/>
            </a:pPr>
            <a:r>
              <a:rPr lang="en-US" dirty="0"/>
              <a:t>Database function: all transactions and commands are all or nothing, if an error occurs, it will default back to the original state of all records involved</a:t>
            </a:r>
          </a:p>
        </p:txBody>
      </p:sp>
    </p:spTree>
    <p:extLst>
      <p:ext uri="{BB962C8B-B14F-4D97-AF65-F5344CB8AC3E}">
        <p14:creationId xmlns:p14="http://schemas.microsoft.com/office/powerpoint/2010/main" val="344835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40B3-F335-16F2-0651-B9D9803C1A28}"/>
              </a:ext>
            </a:extLst>
          </p:cNvPr>
          <p:cNvSpPr>
            <a:spLocks noGrp="1"/>
          </p:cNvSpPr>
          <p:nvPr>
            <p:ph type="title"/>
          </p:nvPr>
        </p:nvSpPr>
        <p:spPr/>
        <p:txBody>
          <a:bodyPr/>
          <a:lstStyle/>
          <a:p>
            <a:r>
              <a:rPr lang="en-US" dirty="0"/>
              <a:t>Concurrent-Access Anomalies</a:t>
            </a:r>
          </a:p>
        </p:txBody>
      </p:sp>
      <p:sp>
        <p:nvSpPr>
          <p:cNvPr id="3" name="Content Placeholder 2">
            <a:extLst>
              <a:ext uri="{FF2B5EF4-FFF2-40B4-BE49-F238E27FC236}">
                <a16:creationId xmlns:a16="http://schemas.microsoft.com/office/drawing/2014/main" id="{3FAC57C8-84EE-4A1D-E92C-606E09283017}"/>
              </a:ext>
            </a:extLst>
          </p:cNvPr>
          <p:cNvSpPr>
            <a:spLocks noGrp="1"/>
          </p:cNvSpPr>
          <p:nvPr>
            <p:ph idx="1"/>
          </p:nvPr>
        </p:nvSpPr>
        <p:spPr>
          <a:xfrm>
            <a:off x="838200" y="1333850"/>
            <a:ext cx="10515600" cy="5159025"/>
          </a:xfrm>
        </p:spPr>
        <p:txBody>
          <a:bodyPr>
            <a:normAutofit/>
          </a:bodyPr>
          <a:lstStyle/>
          <a:p>
            <a:r>
              <a:rPr lang="en-US" dirty="0"/>
              <a:t>Concurrent Access is when you have multiple people using the database, or even a specific record at the same time.</a:t>
            </a:r>
          </a:p>
          <a:p>
            <a:pPr marL="0" indent="0">
              <a:buNone/>
            </a:pPr>
            <a:endParaRPr lang="en-US" dirty="0"/>
          </a:p>
          <a:p>
            <a:pPr marL="0" indent="0">
              <a:buNone/>
            </a:pPr>
            <a:endParaRPr lang="en-US" dirty="0"/>
          </a:p>
          <a:p>
            <a:pPr marL="0" indent="0">
              <a:buNone/>
            </a:pPr>
            <a:endParaRPr lang="en-US" dirty="0"/>
          </a:p>
          <a:p>
            <a:r>
              <a:rPr lang="en-US" dirty="0"/>
              <a:t>A Concurrent Access Anomaly would be if two people were using the same file at once and the values entered in all fields do not match, forcing the system to choose one edit over the other.</a:t>
            </a:r>
          </a:p>
          <a:p>
            <a:pPr marL="0" indent="0">
              <a:buNone/>
            </a:pPr>
            <a:endParaRPr lang="en-US" dirty="0"/>
          </a:p>
          <a:p>
            <a:pPr marL="0" indent="0">
              <a:buNone/>
            </a:pPr>
            <a:r>
              <a:rPr lang="en-US" dirty="0"/>
              <a:t>Database function: concurrent access is reconciled by using live updates</a:t>
            </a:r>
          </a:p>
        </p:txBody>
      </p:sp>
      <p:pic>
        <p:nvPicPr>
          <p:cNvPr id="5" name="Picture 4" descr="Graphical user interface, text, application&#10;&#10;Description automatically generated">
            <a:extLst>
              <a:ext uri="{FF2B5EF4-FFF2-40B4-BE49-F238E27FC236}">
                <a16:creationId xmlns:a16="http://schemas.microsoft.com/office/drawing/2014/main" id="{CAE95887-02C9-14F8-F98A-E5F4AF1EC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062" y="2155971"/>
            <a:ext cx="3472201" cy="1661238"/>
          </a:xfrm>
          <a:prstGeom prst="rect">
            <a:avLst/>
          </a:prstGeom>
        </p:spPr>
      </p:pic>
    </p:spTree>
    <p:extLst>
      <p:ext uri="{BB962C8B-B14F-4D97-AF65-F5344CB8AC3E}">
        <p14:creationId xmlns:p14="http://schemas.microsoft.com/office/powerpoint/2010/main" val="21525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0AC5-DDAD-5D70-DDF3-AB2816FACF53}"/>
              </a:ext>
            </a:extLst>
          </p:cNvPr>
          <p:cNvSpPr>
            <a:spLocks noGrp="1"/>
          </p:cNvSpPr>
          <p:nvPr>
            <p:ph type="title"/>
          </p:nvPr>
        </p:nvSpPr>
        <p:spPr/>
        <p:txBody>
          <a:bodyPr/>
          <a:lstStyle/>
          <a:p>
            <a:r>
              <a:rPr lang="en-US" dirty="0"/>
              <a:t>Security and Recovery from failures</a:t>
            </a:r>
          </a:p>
        </p:txBody>
      </p:sp>
      <p:sp>
        <p:nvSpPr>
          <p:cNvPr id="3" name="Content Placeholder 2">
            <a:extLst>
              <a:ext uri="{FF2B5EF4-FFF2-40B4-BE49-F238E27FC236}">
                <a16:creationId xmlns:a16="http://schemas.microsoft.com/office/drawing/2014/main" id="{A7FE9A00-5409-3036-9698-F0D6431FC89F}"/>
              </a:ext>
            </a:extLst>
          </p:cNvPr>
          <p:cNvSpPr>
            <a:spLocks noGrp="1"/>
          </p:cNvSpPr>
          <p:nvPr>
            <p:ph idx="1"/>
          </p:nvPr>
        </p:nvSpPr>
        <p:spPr/>
        <p:txBody>
          <a:bodyPr/>
          <a:lstStyle/>
          <a:p>
            <a:r>
              <a:rPr lang="en-US" dirty="0"/>
              <a:t>File systems are limited when it comes to customized security beyond account login</a:t>
            </a:r>
          </a:p>
          <a:p>
            <a:r>
              <a:rPr lang="en-US" dirty="0"/>
              <a:t>File systems offer little to no recovery options following a failure</a:t>
            </a:r>
          </a:p>
          <a:p>
            <a:endParaRPr lang="en-US" dirty="0"/>
          </a:p>
          <a:p>
            <a:pPr marL="0" indent="0">
              <a:buNone/>
            </a:pPr>
            <a:endParaRPr lang="en-US" dirty="0"/>
          </a:p>
          <a:p>
            <a:pPr marL="0" indent="0">
              <a:buNone/>
            </a:pPr>
            <a:r>
              <a:rPr lang="en-US" dirty="0"/>
              <a:t>Database function: security can be customized down to individual fields within a record, and offers consistent state restoration for system crashes</a:t>
            </a:r>
          </a:p>
        </p:txBody>
      </p:sp>
    </p:spTree>
    <p:extLst>
      <p:ext uri="{BB962C8B-B14F-4D97-AF65-F5344CB8AC3E}">
        <p14:creationId xmlns:p14="http://schemas.microsoft.com/office/powerpoint/2010/main" val="197757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73FB-12D2-506B-44E7-7E6818ABDF11}"/>
              </a:ext>
            </a:extLst>
          </p:cNvPr>
          <p:cNvSpPr>
            <a:spLocks noGrp="1"/>
          </p:cNvSpPr>
          <p:nvPr>
            <p:ph type="ctrTitle"/>
          </p:nvPr>
        </p:nvSpPr>
        <p:spPr/>
        <p:txBody>
          <a:bodyPr/>
          <a:lstStyle/>
          <a:p>
            <a:r>
              <a:rPr lang="en-US" dirty="0"/>
              <a:t>NACAP Data Summary</a:t>
            </a:r>
          </a:p>
        </p:txBody>
      </p:sp>
      <p:sp>
        <p:nvSpPr>
          <p:cNvPr id="3" name="Subtitle 2">
            <a:extLst>
              <a:ext uri="{FF2B5EF4-FFF2-40B4-BE49-F238E27FC236}">
                <a16:creationId xmlns:a16="http://schemas.microsoft.com/office/drawing/2014/main" id="{CA8B7B63-7743-C0BE-49DF-B49D206D92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3875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937</Words>
  <Application>Microsoft Office PowerPoint</Application>
  <PresentationFormat>Widescreen</PresentationFormat>
  <Paragraphs>80</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DBMS vs File-processing systems</vt:lpstr>
      <vt:lpstr>Drawbacks to File-Processing Systems</vt:lpstr>
      <vt:lpstr>Searchability and retrieval of data</vt:lpstr>
      <vt:lpstr>Data Redundancy and Inconsistency</vt:lpstr>
      <vt:lpstr>Data Integrity and Isolation</vt:lpstr>
      <vt:lpstr>Atomicity</vt:lpstr>
      <vt:lpstr>Concurrent-Access Anomalies</vt:lpstr>
      <vt:lpstr>Security and Recovery from failures</vt:lpstr>
      <vt:lpstr>NACAP Data Summary</vt:lpstr>
      <vt:lpstr>PowerPoint Presentation</vt:lpstr>
      <vt:lpstr>% reporting by Category</vt:lpstr>
      <vt:lpstr>Explanation for effects of non-reporting</vt:lpstr>
      <vt:lpstr>What each average means</vt:lpstr>
      <vt:lpstr>Converting Averages to Effects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NACAP Data Summary</dc:title>
  <dc:creator>Joseph Christian</dc:creator>
  <cp:lastModifiedBy>Joseph Christian</cp:lastModifiedBy>
  <cp:revision>1</cp:revision>
  <dcterms:created xsi:type="dcterms:W3CDTF">2022-09-01T17:30:13Z</dcterms:created>
  <dcterms:modified xsi:type="dcterms:W3CDTF">2022-09-02T16:53:28Z</dcterms:modified>
</cp:coreProperties>
</file>