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d="100" n="121"/>
          <a:sy d="100" n="121"/>
        </p:scale>
        <p:origin x="222" y="10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39" Target="slides/slide34.xml" Type="http://schemas.openxmlformats.org/officeDocument/2006/relationships/slide"/><Relationship Id="rId38" Target="slides/slide33.xml" Type="http://schemas.openxmlformats.org/officeDocument/2006/relationships/slide"/><Relationship Id="rId37" Target="slides/slide32.xml" Type="http://schemas.openxmlformats.org/officeDocument/2006/relationships/slide"/><Relationship Id="rId36" Target="slides/slide31.xml" Type="http://schemas.openxmlformats.org/officeDocument/2006/relationships/slide"/><Relationship Id="rId35" Target="slides/slide30.xml" Type="http://schemas.openxmlformats.org/officeDocument/2006/relationships/slide"/><Relationship Id="rId34" Target="slides/slide29.xml" Type="http://schemas.openxmlformats.org/officeDocument/2006/relationships/slide"/><Relationship Id="rId33" Target="slides/slide28.xml" Type="http://schemas.openxmlformats.org/officeDocument/2006/relationships/slide"/><Relationship Id="rId32" Target="slides/slide27.xml" Type="http://schemas.openxmlformats.org/officeDocument/2006/relationships/slide"/><Relationship Id="rId31" Target="slides/slide26.xml" Type="http://schemas.openxmlformats.org/officeDocument/2006/relationships/slide"/><Relationship Id="rId30" Target="slides/slide25.xml" Type="http://schemas.openxmlformats.org/officeDocument/2006/relationships/slide"/><Relationship Id="rId27" Target="slides/slide22.xml" Type="http://schemas.openxmlformats.org/officeDocument/2006/relationships/slide"/><Relationship Id="rId26" Target="slides/slide21.xml" Type="http://schemas.openxmlformats.org/officeDocument/2006/relationships/slide"/><Relationship Id="rId25" Target="slides/slide20.xml" Type="http://schemas.openxmlformats.org/officeDocument/2006/relationships/slide"/><Relationship Id="rId24" Target="slides/slide19.xml" Type="http://schemas.openxmlformats.org/officeDocument/2006/relationships/slide"/><Relationship Id="rId21" Target="slides/slide16.xml" Type="http://schemas.openxmlformats.org/officeDocument/2006/relationships/slide"/><Relationship Id="rId19" Target="slides/slide14.xml" Type="http://schemas.openxmlformats.org/officeDocument/2006/relationships/slide"/><Relationship Id="rId20" Target="slides/slide15.xml" Type="http://schemas.openxmlformats.org/officeDocument/2006/relationships/slide"/><Relationship Id="rId18" Target="slides/slide13.xml" Type="http://schemas.openxmlformats.org/officeDocument/2006/relationships/slide"/><Relationship Id="rId17" Target="slides/slide12.xml" Type="http://schemas.openxmlformats.org/officeDocument/2006/relationships/slide"/><Relationship Id="rId16" Target="slides/slide11.xml" Type="http://schemas.openxmlformats.org/officeDocument/2006/relationships/slide"/><Relationship Id="rId15" Target="slides/slide10.xml" Type="http://schemas.openxmlformats.org/officeDocument/2006/relationships/slide"/><Relationship Id="rId14" Target="slides/slide9.xml" Type="http://schemas.openxmlformats.org/officeDocument/2006/relationships/slide"/><Relationship Id="rId13" Target="slides/slide8.xml" Type="http://schemas.openxmlformats.org/officeDocument/2006/relationships/slide"/><Relationship Id="rId12" Target="slides/slide7.xml" Type="http://schemas.openxmlformats.org/officeDocument/2006/relationships/slide"/><Relationship Id="rId42" Target="slides/slide37.xml" Type="http://schemas.openxmlformats.org/officeDocument/2006/relationships/slide"/><Relationship Id="rId11" Target="slides/slide6.xml" Type="http://schemas.openxmlformats.org/officeDocument/2006/relationships/slide"/><Relationship Id="rId41" Target="slides/slide36.xml" Type="http://schemas.openxmlformats.org/officeDocument/2006/relationships/slide"/><Relationship Id="rId10" Target="slides/slide5.xml" Type="http://schemas.openxmlformats.org/officeDocument/2006/relationships/slide"/><Relationship Id="rId9" Target="slides/slide4.xml" Type="http://schemas.openxmlformats.org/officeDocument/2006/relationships/slide"/><Relationship Id="rId40" Target="slides/slide35.xml" Type="http://schemas.openxmlformats.org/officeDocument/2006/relationships/slide"/><Relationship Id="rId8" Target="slides/slide3.xml" Type="http://schemas.openxmlformats.org/officeDocument/2006/relationships/slide"/><Relationship Id="rId7" Target="slides/slide2.xml" Type="http://schemas.openxmlformats.org/officeDocument/2006/relationships/slide"/><Relationship Id="rId6" Target="slides/slide1.xml" Type="http://schemas.openxmlformats.org/officeDocument/2006/relationships/slide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8.xml" Type="http://schemas.openxmlformats.org/officeDocument/2006/relationships/slide"/><Relationship Id="rId29" Target="slides/slide24.xml" Type="http://schemas.openxmlformats.org/officeDocument/2006/relationships/slide"/><Relationship Id="rId2" Target="viewProps.xml" Type="http://schemas.openxmlformats.org/officeDocument/2006/relationships/viewProps"/><Relationship Id="rId22" Target="slides/slide17.xml" Type="http://schemas.openxmlformats.org/officeDocument/2006/relationships/slide"/><Relationship Id="rId28" Target="slides/slide23.xml" Type="http://schemas.openxmlformats.org/officeDocument/2006/relationships/slide"/><Relationship Id="rId1" Target="theme/theme1.xml" Type="http://schemas.openxmlformats.org/officeDocument/2006/relationships/theme"/></Relationship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71EF-5BD6-438A-9605-BFD202956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6422C-D0B1-4D7B-871C-327A9B4138F1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4E9E1-8674-49A9-817F-8B43A932A6DC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AFD0-5AD6-44E5-987E-5F40BB91609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8A575-E7D3-4CA5-98A7-5396EE298A3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591E-EFB5-4345-B049-00AEC017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D7CC8-3365-47D9-8A63-CA3659B00D29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753F-4EFE-47AE-94B7-6100D921636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4A26D-C86B-462F-A09E-2622B75DC93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99A0-E79B-418B-8964-ED459FACB95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5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E0D96-8263-49A0-AAB9-B4374CE48481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47549-B06B-486B-B568-A5A9BE25CFF5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6F20F-5E3D-44B9-8373-19F08DDCDFC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0E7C-E07A-4BF5-B24E-0872705A8456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40DE1-2CB6-422F-AD76-8B8E0AF34FE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3E10-D6DC-45DE-B97F-9727958E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F6C9-B1A5-4A1D-A512-5FAFE6F2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336D-80A2-4CA1-B602-6F97D0F34DC7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3494E-0298-42A4-A679-E3F00F6774C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B31FF-A0B6-4640-B526-F1908815914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3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2FE5-D967-4097-B0B7-AB423553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1AD15-47C2-4B21-8679-9F82C1EF6EF6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F6604-FE73-4CCE-8DFC-148E5EE28FC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67D69-4A04-48BB-9C77-969C34E840A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E115-2161-4727-A058-A13160F1BE6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E5B7-9765-46EE-A745-BBF89BC5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ED25-921B-4E67-B676-CB5769D8EC78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32970-720D-4AF2-9E05-44BC1C5B9AB0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40D5-BB5A-43BB-8A20-80B769630AA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EC78D-03E0-42ED-BC07-64B0FF55631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9AC9A-7607-47C4-BDE1-CCE98F94D06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C81A-EE2C-405E-87B0-4E9ED15F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126D7-2CCE-4E1F-8CF4-BB98A720EE8B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41EA8-8D01-4005-A8EB-21C8AFF529E9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F8105-5BD2-46B2-8F6A-E745B1BEFB62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D8C85-7EEF-49A2-A935-55C900963B34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5A557-5C1B-449A-848A-997E704C6B2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ECB29-F1F8-442E-94EE-A0939FB72A4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BB5DE-AB10-4565-80C1-FA435D1D8C7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4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88D7-DE6E-41CA-B193-E78253A5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B39E8-52E0-4E44-9A4B-23C17685A7EF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BA9EC-CCF1-4308-BEAA-33982FB0350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DF774-5FEB-4554-A4BF-1BAAF2B7835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5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721C5-6C63-4533-A171-0EE6255FB8FE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983A9-81C0-4A2B-94BF-AFE77FEA9F6A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D3AC4-8478-4224-9EE8-906FCC7E2AE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2008-2B9A-409A-98D0-FAE119BD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BEBBE-A479-4B7E-A7B5-17A8B40EB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1B0DE-1049-4D8F-8A0A-CAE2AB6B8026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C96D6-3B3C-4047-B9CB-788996F80EF5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8C03B-A145-416A-822E-A57EF33B0ADE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4B02B-E737-40D5-8D4A-5B4A86E63F4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F8C3-D934-4810-BCBF-F9BFFFB0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52C41-4C61-4863-BB04-D8AF7A3DFD3E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A36A8-66FE-4401-A1EE-6B22D8333610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71671-940C-447B-B9C9-4B649B5EC7D5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5499C-A999-43B3-91D0-3D3BFBA0906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0A930-37B1-4226-8767-40635637695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61375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A9F23-72A3-4FE7-B23A-1B9C74F0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1CDE9-B30C-4641-8A3C-ABAE6673D5A7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BA9D7-81D6-41CD-B7BE-65ABEA10E533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38B6B-FBC4-4544-882F-D62427CE2CB5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D3B5-9805-4BB2-AF4F-E1DF9760F915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903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3" Target="../media/image63.png" Type="http://schemas.openxmlformats.org/officeDocument/2006/relationships/image"/><Relationship Id="rId2" Target="../media/image3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3" Target="../media/image24.png" Type="http://schemas.openxmlformats.org/officeDocument/2006/relationships/image"/><Relationship Id="rId2" Target="../media/image11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1" Target="../media/image3.png" Type="http://schemas.openxmlformats.org/officeDocument/2006/relationships/image"/><Relationship Id="rId10" Target="../media/image12.png" Type="http://schemas.openxmlformats.org/officeDocument/2006/relationships/image"/><Relationship Id="rId9" Target="../media/image11.png" Type="http://schemas.openxmlformats.org/officeDocument/2006/relationships/image"/><Relationship Id="rId8" Target="../media/image10.png" Type="http://schemas.openxmlformats.org/officeDocument/2006/relationships/image"/><Relationship Id="rId7" Target="../media/image9.png" Type="http://schemas.openxmlformats.org/officeDocument/2006/relationships/image"/><Relationship Id="rId6" Target="../media/image8.png" Type="http://schemas.openxmlformats.org/officeDocument/2006/relationships/image"/><Relationship Id="rId5" Target="../media/image7.png" Type="http://schemas.openxmlformats.org/officeDocument/2006/relationships/image"/><Relationship Id="rId4" Target="../media/image62.png" Type="http://schemas.openxmlformats.org/officeDocument/2006/relationships/image"/><Relationship Id="rId3" Target="../media/image52.png" Type="http://schemas.openxmlformats.org/officeDocument/2006/relationships/image"/><Relationship Id="rId2" Target="../media/image33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2" Target="../media/image3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7" Target="../media/image20.png" Type="http://schemas.openxmlformats.org/officeDocument/2006/relationships/image"/><Relationship Id="rId16" Target="../media/image19.png" Type="http://schemas.openxmlformats.org/officeDocument/2006/relationships/image"/><Relationship Id="rId15" Target="../media/image18.png" Type="http://schemas.openxmlformats.org/officeDocument/2006/relationships/image"/><Relationship Id="rId14" Target="../media/image17.png" Type="http://schemas.openxmlformats.org/officeDocument/2006/relationships/image"/><Relationship Id="rId13" Target="../media/image16.png" Type="http://schemas.openxmlformats.org/officeDocument/2006/relationships/image"/><Relationship Id="rId12" Target="../media/image15.png" Type="http://schemas.openxmlformats.org/officeDocument/2006/relationships/image"/><Relationship Id="rId11" Target="../media/image14.png" Type="http://schemas.openxmlformats.org/officeDocument/2006/relationships/image"/><Relationship Id="rId10" Target="../media/image130.png" Type="http://schemas.openxmlformats.org/officeDocument/2006/relationships/image"/><Relationship Id="rId9" Target="../media/image120.png" Type="http://schemas.openxmlformats.org/officeDocument/2006/relationships/image"/><Relationship Id="rId8" Target="../media/image111.png" Type="http://schemas.openxmlformats.org/officeDocument/2006/relationships/image"/><Relationship Id="rId7" Target="../media/image101.png" Type="http://schemas.openxmlformats.org/officeDocument/2006/relationships/image"/><Relationship Id="rId6" Target="../media/image91.png" Type="http://schemas.openxmlformats.org/officeDocument/2006/relationships/image"/><Relationship Id="rId5" Target="../media/image82.png" Type="http://schemas.openxmlformats.org/officeDocument/2006/relationships/image"/><Relationship Id="rId4" Target="../media/image72.png" Type="http://schemas.openxmlformats.org/officeDocument/2006/relationships/image"/><Relationship Id="rId3" Target="../media/image61.png" Type="http://schemas.openxmlformats.org/officeDocument/2006/relationships/image"/><Relationship Id="rId2" Target="../media/image51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6" Target="../media/image110.png" Type="http://schemas.openxmlformats.org/officeDocument/2006/relationships/image"/><Relationship Id="rId5" Target="../media/image41.png" Type="http://schemas.openxmlformats.org/officeDocument/2006/relationships/image"/><Relationship Id="rId4" Target="../media/image100.png" Type="http://schemas.openxmlformats.org/officeDocument/2006/relationships/image"/><Relationship Id="rId3" Target="../media/image90.png" Type="http://schemas.openxmlformats.org/officeDocument/2006/relationships/image"/><Relationship Id="rId2" Target="../media/image8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8" Target="../media/image70.png" Type="http://schemas.openxmlformats.org/officeDocument/2006/relationships/image"/><Relationship Id="rId7" Target="../media/image71.png" Type="http://schemas.openxmlformats.org/officeDocument/2006/relationships/image"/><Relationship Id="rId6" Target="../media/image50.png" Type="http://schemas.openxmlformats.org/officeDocument/2006/relationships/image"/><Relationship Id="rId5" Target="../media/image40.png" Type="http://schemas.openxmlformats.org/officeDocument/2006/relationships/image"/><Relationship Id="rId4" Target="../media/image30.png" Type="http://schemas.openxmlformats.org/officeDocument/2006/relationships/image"/><Relationship Id="rId3" Target="../media/image200.png" Type="http://schemas.openxmlformats.org/officeDocument/2006/relationships/image"/><Relationship Id="rId2" Target="../media/image6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2" Target="../media/image80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2" Target="../media/image4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0" Target="../media/image35.png" Type="http://schemas.openxmlformats.org/officeDocument/2006/relationships/image"/><Relationship Id="rId9" Target="../media/image34.png" Type="http://schemas.openxmlformats.org/officeDocument/2006/relationships/image"/><Relationship Id="rId8" Target="../media/image29.png" Type="http://schemas.openxmlformats.org/officeDocument/2006/relationships/image"/><Relationship Id="rId7" Target="../media/image28.png" Type="http://schemas.openxmlformats.org/officeDocument/2006/relationships/image"/><Relationship Id="rId6" Target="../media/image22.png" Type="http://schemas.openxmlformats.org/officeDocument/2006/relationships/image"/><Relationship Id="rId5" Target="../media/image26.png" Type="http://schemas.openxmlformats.org/officeDocument/2006/relationships/image"/><Relationship Id="rId4" Target="../media/image25.png" Type="http://schemas.openxmlformats.org/officeDocument/2006/relationships/image"/><Relationship Id="rId3" Target="../media/image21.png" Type="http://schemas.openxmlformats.org/officeDocument/2006/relationships/image"/><Relationship Id="rId2" Target="../media/image13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9" Target="../media/image38.png" Type="http://schemas.openxmlformats.org/officeDocument/2006/relationships/image"/><Relationship Id="rId8" Target="../media/image29.png" Type="http://schemas.openxmlformats.org/officeDocument/2006/relationships/image"/><Relationship Id="rId7" Target="../media/image28.png" Type="http://schemas.openxmlformats.org/officeDocument/2006/relationships/image"/><Relationship Id="rId6" Target="../media/image22.png" Type="http://schemas.openxmlformats.org/officeDocument/2006/relationships/image"/><Relationship Id="rId5" Target="../media/image26.png" Type="http://schemas.openxmlformats.org/officeDocument/2006/relationships/image"/><Relationship Id="rId4" Target="../media/image25.png" Type="http://schemas.openxmlformats.org/officeDocument/2006/relationships/image"/><Relationship Id="rId3" Target="../media/image21.png" Type="http://schemas.openxmlformats.org/officeDocument/2006/relationships/image"/><Relationship Id="rId2" Target="../media/image13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9" Target="../media/image47.png" Type="http://schemas.openxmlformats.org/officeDocument/2006/relationships/image"/><Relationship Id="rId8" Target="../media/image46.png" Type="http://schemas.openxmlformats.org/officeDocument/2006/relationships/image"/><Relationship Id="rId7" Target="../media/image45.png" Type="http://schemas.openxmlformats.org/officeDocument/2006/relationships/image"/><Relationship Id="rId6" Target="../media/image44.png" Type="http://schemas.openxmlformats.org/officeDocument/2006/relationships/image"/><Relationship Id="rId5" Target="../media/image22.png" Type="http://schemas.openxmlformats.org/officeDocument/2006/relationships/image"/><Relationship Id="rId4" Target="../media/image43.png" Type="http://schemas.openxmlformats.org/officeDocument/2006/relationships/image"/><Relationship Id="rId3" Target="../media/image42.png" Type="http://schemas.openxmlformats.org/officeDocument/2006/relationships/image"/><Relationship Id="rId2" Target="../media/image23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2" Target="../media/image22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2" Target="../media/image22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2" Target="../media/image27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6" Target="../media/image53.png" Type="http://schemas.openxmlformats.org/officeDocument/2006/relationships/image"/><Relationship Id="rId5" Target="../media/image49.png" Type="http://schemas.openxmlformats.org/officeDocument/2006/relationships/image"/><Relationship Id="rId4" Target="../media/image22.png" Type="http://schemas.openxmlformats.org/officeDocument/2006/relationships/image"/><Relationship Id="rId3" Target="../media/image48.png" Type="http://schemas.openxmlformats.org/officeDocument/2006/relationships/image"/><Relationship Id="rId2" Target="../media/image39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4" Target="../media/image56.png" Type="http://schemas.openxmlformats.org/officeDocument/2006/relationships/image"/><Relationship Id="rId3" Target="../media/image55.png" Type="http://schemas.openxmlformats.org/officeDocument/2006/relationships/image"/><Relationship Id="rId2" Target="../media/image36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2" Target="../media/image37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6" Target="../media/image1.png" Type="http://schemas.openxmlformats.org/officeDocument/2006/relationships/image"/><Relationship Id="rId5" Target="../media/image58.png" Type="http://schemas.openxmlformats.org/officeDocument/2006/relationships/image"/><Relationship Id="rId4" Target="../media/image57.png" Type="http://schemas.openxmlformats.org/officeDocument/2006/relationships/image"/><Relationship Id="rId3" Target="../media/image54.png" Type="http://schemas.openxmlformats.org/officeDocument/2006/relationships/image"/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3" Target="../media/image5.png" Type="http://schemas.openxmlformats.org/officeDocument/2006/relationships/image"/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C1B-F521-4484-8569-C1A916EAF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dirty="0" err="1" lang="en-US"/>
              <a:t>Pycrash</a:t>
            </a:r>
            <a:r>
              <a:rPr dirty="0" lang="en-US"/>
              <a:t>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C91B4-A88E-4308-BB3B-ACBDACF82C7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 numCol="1"/>
          <a:lstStyle/>
          <a:p>
            <a:r>
              <a:rPr dirty="0" lang="en-US"/>
              <a:t>Joe Cormier</a:t>
            </a:r>
          </a:p>
        </p:txBody>
      </p:sp>
    </p:spTree>
    <p:extLst>
      <p:ext uri="{BB962C8B-B14F-4D97-AF65-F5344CB8AC3E}">
        <p14:creationId xmlns:p14="http://schemas.microsoft.com/office/powerpoint/2010/main" val="204917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4ED2-3E5D-46D0-8DC8-5EE025F9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5196"/>
          </a:xfrm>
        </p:spPr>
        <p:txBody>
          <a:bodyPr numCol="1"/>
          <a:lstStyle/>
          <a:p>
            <a:r>
              <a:rPr dirty="0" lang="en-US"/>
              <a:t>Driver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A884-0F05-494F-8E33-3A0827D7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882650"/>
            <a:ext cx="10515600" cy="4351338"/>
          </a:xfrm>
        </p:spPr>
        <p:txBody>
          <a:bodyPr numCol="1"/>
          <a:lstStyle/>
          <a:p>
            <a:r>
              <a:rPr dirty="0" lang="en-US"/>
              <a:t>EDR Data</a:t>
            </a:r>
          </a:p>
          <a:p>
            <a:pPr lvl="1"/>
            <a:r>
              <a:rPr dirty="0" lang="en-US"/>
              <a:t>The EDR data will be used to directly control measured inputs:</a:t>
            </a:r>
          </a:p>
          <a:p>
            <a:pPr lvl="2"/>
            <a:r>
              <a:rPr dirty="0" lang="en-US"/>
              <a:t>Steering wheel angle</a:t>
            </a:r>
          </a:p>
          <a:p>
            <a:pPr lvl="2"/>
            <a:r>
              <a:rPr dirty="0" lang="en-US"/>
              <a:t>Braking – with ABS activated?</a:t>
            </a:r>
          </a:p>
          <a:p>
            <a:pPr lvl="1"/>
            <a:r>
              <a:rPr dirty="0" lang="en-US"/>
              <a:t>The initial velocity of the vehicle will be modeled using the EDR data </a:t>
            </a:r>
          </a:p>
          <a:p>
            <a:pPr lvl="2"/>
            <a:r>
              <a:rPr dirty="0" lang="en-US"/>
              <a:t>Velocity</a:t>
            </a:r>
          </a:p>
          <a:p>
            <a:pPr lvl="2"/>
            <a:r>
              <a:rPr dirty="0" lang="en-US"/>
              <a:t>Yaw Rate</a:t>
            </a:r>
          </a:p>
          <a:p>
            <a:pPr lvl="1"/>
            <a:r>
              <a:rPr dirty="0" lang="en-US"/>
              <a:t>Following t=0, velocity and vehicle motion will be calculated based on the runout of the initial conditions and any other inputs.  </a:t>
            </a:r>
          </a:p>
          <a:p>
            <a:pPr lvl="2"/>
            <a:r>
              <a:rPr dirty="0" lang="en-US"/>
              <a:t>The vehicle velocity and yaw rate will be plotted for comparison to </a:t>
            </a:r>
            <a:r>
              <a:rPr lang="en-US"/>
              <a:t>the calculated response. 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5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CD7E-7A2E-44D2-90AD-0556FF8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 numCol="1">
            <a:normAutofit fontScale="90000"/>
          </a:bodyPr>
          <a:lstStyle/>
          <a:p>
            <a:r>
              <a:rPr dirty="0" lang="en-US"/>
              <a:t>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2AA62-D946-4B49-9EA2-05F2CA463A5E}"/>
              </a:ext>
            </a:extLst>
          </p:cNvPr>
          <p:cNvSpPr/>
          <p:nvPr/>
        </p:nvSpPr>
        <p:spPr>
          <a:xfrm>
            <a:off x="382555" y="780657"/>
            <a:ext cx="1486676" cy="454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numCol="1" rtlCol="0"/>
          <a:lstStyle/>
          <a:p>
            <a:pPr algn="ctr"/>
            <a:r>
              <a:rPr dirty="0" lang="en-US"/>
              <a:t>Driver Inputs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D4623-FA00-43B9-BB5A-AADB7DB6CD12}"/>
              </a:ext>
            </a:extLst>
          </p:cNvPr>
          <p:cNvSpPr/>
          <p:nvPr/>
        </p:nvSpPr>
        <p:spPr>
          <a:xfrm>
            <a:off x="382555" y="1492904"/>
            <a:ext cx="1486676" cy="454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numCol="1" rtlCol="0"/>
          <a:lstStyle/>
          <a:p>
            <a:pPr algn="ctr"/>
            <a:r>
              <a:rPr dirty="0" lang="en-US"/>
              <a:t>Pre-impact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3C656-1C1E-4BA2-B35D-D7F715B40DCF}"/>
              </a:ext>
            </a:extLst>
          </p:cNvPr>
          <p:cNvSpPr/>
          <p:nvPr/>
        </p:nvSpPr>
        <p:spPr>
          <a:xfrm>
            <a:off x="382555" y="5739164"/>
            <a:ext cx="1486676" cy="454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numCol="1" rtlCol="0"/>
          <a:lstStyle/>
          <a:p>
            <a:pPr algn="ctr"/>
            <a:r>
              <a:rPr dirty="0" lang="en-US"/>
              <a:t>Post impact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B0BB0-AB3F-416B-9404-AAC7EC4B37B4}"/>
              </a:ext>
            </a:extLst>
          </p:cNvPr>
          <p:cNvSpPr/>
          <p:nvPr/>
        </p:nvSpPr>
        <p:spPr>
          <a:xfrm>
            <a:off x="2909855" y="780657"/>
            <a:ext cx="1486676" cy="4540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numCol="1" rtlCol="0"/>
          <a:lstStyle/>
          <a:p>
            <a:pPr algn="ctr"/>
            <a:r>
              <a:rPr dirty="0" lang="en-US"/>
              <a:t>Vehicle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848FFE-8EAA-4909-957C-2656B27F855F}"/>
              </a:ext>
            </a:extLst>
          </p:cNvPr>
          <p:cNvSpPr/>
          <p:nvPr/>
        </p:nvSpPr>
        <p:spPr>
          <a:xfrm>
            <a:off x="2909855" y="2928148"/>
            <a:ext cx="1486676" cy="4540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numCol="1" rtlCol="0"/>
          <a:lstStyle/>
          <a:p>
            <a:pPr algn="ctr"/>
            <a:r>
              <a:rPr dirty="0" lang="en-US"/>
              <a:t>Tire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BD755C-B6B1-4714-B8D6-B2F58B661681}"/>
              </a:ext>
            </a:extLst>
          </p:cNvPr>
          <p:cNvSpPr/>
          <p:nvPr/>
        </p:nvSpPr>
        <p:spPr>
          <a:xfrm>
            <a:off x="5196569" y="780657"/>
            <a:ext cx="1486676" cy="454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numCol="1" rtlCol="0"/>
          <a:lstStyle/>
          <a:p>
            <a:pPr algn="ctr"/>
            <a:r>
              <a:rPr dirty="0" lang="en-US"/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AA3B0B-3206-48A8-903F-91F3C4B14268}"/>
              </a:ext>
            </a:extLst>
          </p:cNvPr>
          <p:cNvSpPr/>
          <p:nvPr/>
        </p:nvSpPr>
        <p:spPr>
          <a:xfrm>
            <a:off x="2909855" y="3863023"/>
            <a:ext cx="1486676" cy="454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numCol="1" rtlCol="0"/>
          <a:lstStyle/>
          <a:p>
            <a:pPr algn="ctr"/>
            <a:r>
              <a:rPr dirty="0" i="1" lang="en-US"/>
              <a:t>Surface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83295-1570-43F7-AB6A-8D7BEA43716F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290657" y="1985355"/>
            <a:ext cx="1578574" cy="246221"/>
          </a:xfrm>
          <a:prstGeom prst="rect">
            <a:avLst/>
          </a:prstGeom>
          <a:blipFill>
            <a:blip r:embed="rId2"/>
            <a:stretch>
              <a:fillRect b="-15000" l="-2317" r="-1931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59310-C97E-4AD3-96EE-33A7767027A7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382555" y="6231617"/>
            <a:ext cx="1359924" cy="246221"/>
          </a:xfrm>
          <a:prstGeom prst="rect">
            <a:avLst/>
          </a:prstGeom>
          <a:blipFill>
            <a:blip r:embed="rId3"/>
            <a:stretch>
              <a:fillRect b="-26829" l="-2691" r="-3587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5D42FC-2ABC-4F77-934F-15E2ACBDA792}"/>
              </a:ext>
            </a:extLst>
          </p:cNvPr>
          <p:cNvSpPr/>
          <p:nvPr/>
        </p:nvSpPr>
        <p:spPr>
          <a:xfrm>
            <a:off x="7232481" y="767080"/>
            <a:ext cx="1486676" cy="45408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numCol="1" rtlCol="0"/>
          <a:lstStyle/>
          <a:p>
            <a:pPr algn="ctr"/>
            <a:r>
              <a:rPr dirty="0" lang="en-US">
                <a:solidFill>
                  <a:srgbClr val="FF0000"/>
                </a:solidFill>
              </a:rPr>
              <a:t>Impact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E4AE39-8EFD-479B-B741-0518F2D5A78B}"/>
              </a:ext>
            </a:extLst>
          </p:cNvPr>
          <p:cNvSpPr/>
          <p:nvPr/>
        </p:nvSpPr>
        <p:spPr>
          <a:xfrm rot="16200000">
            <a:off x="2270911" y="1642551"/>
            <a:ext cx="784496" cy="2747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z="1200"/>
              <a:t>EDR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3F183-78FE-4A32-B0EB-CA1E48DBFE63}"/>
              </a:ext>
            </a:extLst>
          </p:cNvPr>
          <p:cNvSpPr txBox="1"/>
          <p:nvPr/>
        </p:nvSpPr>
        <p:spPr>
          <a:xfrm>
            <a:off x="2849914" y="1307213"/>
            <a:ext cx="1791182" cy="116955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1400"/>
              <a:t>Velocity (mph)</a:t>
            </a:r>
          </a:p>
          <a:p>
            <a:r>
              <a:rPr dirty="0" lang="en-US" sz="1400"/>
              <a:t>Steering angle (deg)</a:t>
            </a:r>
          </a:p>
          <a:p>
            <a:r>
              <a:rPr dirty="0" lang="en-US" sz="1400"/>
              <a:t>Omega z (deg/s)</a:t>
            </a:r>
          </a:p>
          <a:p>
            <a:r>
              <a:rPr dirty="0" lang="en-US" sz="1400"/>
              <a:t>Braking (g)</a:t>
            </a:r>
          </a:p>
          <a:p>
            <a:r>
              <a:rPr dirty="0" lang="en-US" sz="1400"/>
              <a:t>Acceleration (g)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353A2A-2393-4D6D-BF6C-7D7BD071560A}"/>
              </a:ext>
            </a:extLst>
          </p:cNvPr>
          <p:cNvCxnSpPr/>
          <p:nvPr/>
        </p:nvCxnSpPr>
        <p:spPr>
          <a:xfrm>
            <a:off x="2849914" y="1393029"/>
            <a:ext cx="0" cy="773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8714E9-139B-4B56-AC79-659E0E22E6BC}"/>
              </a:ext>
            </a:extLst>
          </p:cNvPr>
          <p:cNvCxnSpPr/>
          <p:nvPr/>
        </p:nvCxnSpPr>
        <p:spPr>
          <a:xfrm>
            <a:off x="3533505" y="2476765"/>
            <a:ext cx="0" cy="39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467A51-C17B-4D74-AA10-32CD07E12A08}"/>
              </a:ext>
            </a:extLst>
          </p:cNvPr>
          <p:cNvCxnSpPr>
            <a:cxnSpLocks/>
          </p:cNvCxnSpPr>
          <p:nvPr/>
        </p:nvCxnSpPr>
        <p:spPr>
          <a:xfrm flipV="1">
            <a:off x="3736468" y="2476764"/>
            <a:ext cx="0" cy="39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E4937A-EA45-4F58-9D98-CFC2ABC33C72}"/>
              </a:ext>
            </a:extLst>
          </p:cNvPr>
          <p:cNvCxnSpPr/>
          <p:nvPr/>
        </p:nvCxnSpPr>
        <p:spPr>
          <a:xfrm>
            <a:off x="3542542" y="3429001"/>
            <a:ext cx="0" cy="39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93A736-B4E3-4070-8D7C-2E7042F30DC8}"/>
              </a:ext>
            </a:extLst>
          </p:cNvPr>
          <p:cNvCxnSpPr>
            <a:cxnSpLocks/>
          </p:cNvCxnSpPr>
          <p:nvPr/>
        </p:nvCxnSpPr>
        <p:spPr>
          <a:xfrm flipV="1">
            <a:off x="3745505" y="3429000"/>
            <a:ext cx="0" cy="39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7F3479-2D06-4D90-ACB3-FE3F8ADBC62C}"/>
              </a:ext>
            </a:extLst>
          </p:cNvPr>
          <p:cNvCxnSpPr>
            <a:cxnSpLocks/>
          </p:cNvCxnSpPr>
          <p:nvPr/>
        </p:nvCxnSpPr>
        <p:spPr>
          <a:xfrm>
            <a:off x="4523078" y="998152"/>
            <a:ext cx="546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FB8E6E-7ED4-4229-B63F-E74C65B69C94}"/>
              </a:ext>
            </a:extLst>
          </p:cNvPr>
          <p:cNvSpPr txBox="1"/>
          <p:nvPr/>
        </p:nvSpPr>
        <p:spPr>
          <a:xfrm>
            <a:off x="5070022" y="1307213"/>
            <a:ext cx="1791182" cy="30777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1400"/>
              <a:t>Position data at t &lt;= 0</a:t>
            </a:r>
          </a:p>
        </p:txBody>
      </p:sp>
    </p:spTree>
    <p:extLst>
      <p:ext uri="{BB962C8B-B14F-4D97-AF65-F5344CB8AC3E}">
        <p14:creationId xmlns:p14="http://schemas.microsoft.com/office/powerpoint/2010/main" val="420255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E683-8624-4860-B1A2-D5DD7D8C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70"/>
            <a:ext cx="10515600" cy="651263"/>
          </a:xfrm>
        </p:spPr>
        <p:txBody>
          <a:bodyPr numCol="1">
            <a:normAutofit fontScale="90000"/>
          </a:bodyPr>
          <a:lstStyle/>
          <a:p>
            <a:r>
              <a:rPr dirty="0" lang="en-US"/>
              <a:t>Initial Driver Inputs: No Impact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79C11-A074-435C-B8DA-840F7521B5D0}"/>
              </a:ext>
            </a:extLst>
          </p:cNvPr>
          <p:cNvSpPr/>
          <p:nvPr/>
        </p:nvSpPr>
        <p:spPr>
          <a:xfrm>
            <a:off x="215472" y="1416920"/>
            <a:ext cx="10863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z="1400"/>
              <a:t>EDR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6765-7461-4875-AB74-5BE08B335C72}"/>
              </a:ext>
            </a:extLst>
          </p:cNvPr>
          <p:cNvSpPr txBox="1"/>
          <p:nvPr/>
        </p:nvSpPr>
        <p:spPr>
          <a:xfrm>
            <a:off x="1427526" y="1202822"/>
            <a:ext cx="1791182" cy="116955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1400"/>
              <a:t>Velocity (mph)</a:t>
            </a:r>
          </a:p>
          <a:p>
            <a:r>
              <a:rPr dirty="0" lang="en-US" sz="1400"/>
              <a:t>Steering angle (deg)</a:t>
            </a:r>
          </a:p>
          <a:p>
            <a:r>
              <a:rPr dirty="0" lang="en-US" sz="1400"/>
              <a:t>Omega z (deg/s)</a:t>
            </a:r>
          </a:p>
          <a:p>
            <a:r>
              <a:rPr dirty="0" lang="en-US" sz="1400"/>
              <a:t>Braking (g)</a:t>
            </a:r>
          </a:p>
          <a:p>
            <a:r>
              <a:rPr dirty="0" lang="en-US" sz="1400"/>
              <a:t>Acceleration (g)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73D74-6CE6-4F95-970B-36E28D52A2CD}"/>
              </a:ext>
            </a:extLst>
          </p:cNvPr>
          <p:cNvSpPr txBox="1"/>
          <p:nvPr/>
        </p:nvSpPr>
        <p:spPr>
          <a:xfrm>
            <a:off x="3501589" y="5245154"/>
            <a:ext cx="2127381" cy="120032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/>
              <a:t>X, Y, </a:t>
            </a:r>
            <a:r>
              <a:rPr dirty="0" lang="en-US">
                <a:latin charset="2" panose="05050102010706020507" pitchFamily="18" typeface="Symbol"/>
              </a:rPr>
              <a:t>q</a:t>
            </a:r>
            <a:r>
              <a:rPr dirty="0" lang="en-US">
                <a:latin typeface="+mj-lt"/>
              </a:rPr>
              <a:t> </a:t>
            </a:r>
            <a:endParaRPr dirty="0" lang="en-US"/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/>
              <a:t>steering angle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/>
              <a:t>velocity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/>
              <a:t>slip 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98B48-5342-4FD5-8B69-4E176B904AC3}"/>
              </a:ext>
            </a:extLst>
          </p:cNvPr>
          <p:cNvSpPr txBox="1"/>
          <p:nvPr/>
        </p:nvSpPr>
        <p:spPr>
          <a:xfrm>
            <a:off x="3578653" y="4925744"/>
            <a:ext cx="1542779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u="sng"/>
              <a:t>Plot Vehicle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D0B98-2729-4E4C-A710-8CE4EBD84684}"/>
              </a:ext>
            </a:extLst>
          </p:cNvPr>
          <p:cNvSpPr txBox="1"/>
          <p:nvPr/>
        </p:nvSpPr>
        <p:spPr>
          <a:xfrm>
            <a:off x="1382435" y="866639"/>
            <a:ext cx="2374839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000" u="sng"/>
              <a:t>Vehicle 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52203-8DEC-4652-A3A4-3C37D69EBB30}"/>
              </a:ext>
            </a:extLst>
          </p:cNvPr>
          <p:cNvSpPr txBox="1"/>
          <p:nvPr/>
        </p:nvSpPr>
        <p:spPr>
          <a:xfrm>
            <a:off x="5121432" y="580107"/>
            <a:ext cx="962070" cy="52322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2800">
                <a:latin charset="2" panose="05050102010706020507" pitchFamily="18" typeface="Symbol"/>
              </a:rPr>
              <a:t>D</a:t>
            </a:r>
            <a:r>
              <a:rPr dirty="0" lang="en-US" sz="2800"/>
              <a:t>t</a:t>
            </a:r>
            <a:endParaRPr dirty="0" lang="en-US" sz="2800">
              <a:latin charset="2" panose="05050102010706020507" pitchFamily="18" typeface="Symbo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165866-E557-49BA-9CAA-9CC2FA8C1375}"/>
              </a:ext>
            </a:extLst>
          </p:cNvPr>
          <p:cNvSpPr txBox="1"/>
          <p:nvPr/>
        </p:nvSpPr>
        <p:spPr>
          <a:xfrm>
            <a:off x="1292091" y="2951866"/>
            <a:ext cx="1937140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000" u="sng"/>
              <a:t>Initial 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283E8-F4E1-4C3D-8BC7-964234EE5083}"/>
              </a:ext>
            </a:extLst>
          </p:cNvPr>
          <p:cNvSpPr txBox="1"/>
          <p:nvPr/>
        </p:nvSpPr>
        <p:spPr>
          <a:xfrm>
            <a:off x="1467559" y="3318826"/>
            <a:ext cx="1586204" cy="116955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1400"/>
              <a:t>Velocity (mph)</a:t>
            </a:r>
          </a:p>
          <a:p>
            <a:r>
              <a:rPr dirty="0" lang="en-US" sz="1400"/>
              <a:t>Side slip angle </a:t>
            </a:r>
            <a:r>
              <a:rPr dirty="0" lang="en-US" sz="1400">
                <a:latin charset="2" panose="05050102010706020507" pitchFamily="18" typeface="Symbol"/>
              </a:rPr>
              <a:t>(b)</a:t>
            </a:r>
          </a:p>
          <a:p>
            <a:r>
              <a:rPr dirty="0" lang="en-US" sz="1400"/>
              <a:t>Angular rate (</a:t>
            </a:r>
            <a:r>
              <a:rPr dirty="0" lang="en-US" sz="1400">
                <a:latin charset="2" panose="05050102010706020507" pitchFamily="18" typeface="Symbol"/>
              </a:rPr>
              <a:t>w</a:t>
            </a:r>
            <a:r>
              <a:rPr dirty="0" lang="en-US" sz="1400"/>
              <a:t>)</a:t>
            </a:r>
          </a:p>
          <a:p>
            <a:r>
              <a:rPr dirty="0" lang="en-US" sz="1400"/>
              <a:t>Location (X,Y)</a:t>
            </a:r>
          </a:p>
          <a:p>
            <a:r>
              <a:rPr dirty="0" lang="en-US" sz="1400"/>
              <a:t>Heading Angle (</a:t>
            </a:r>
            <a:r>
              <a:rPr dirty="0" lang="en-US" sz="1400">
                <a:latin charset="2" panose="05050102010706020507" pitchFamily="18" typeface="Symbol"/>
              </a:rPr>
              <a:t>q</a:t>
            </a:r>
            <a:r>
              <a:rPr dirty="0" lang="en-US" sz="140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8613D1-9C58-477F-AE13-D758D7C198ED}"/>
              </a:ext>
            </a:extLst>
          </p:cNvPr>
          <p:cNvCxnSpPr/>
          <p:nvPr/>
        </p:nvCxnSpPr>
        <p:spPr>
          <a:xfrm>
            <a:off x="3354245" y="920303"/>
            <a:ext cx="0" cy="3393672"/>
          </a:xfrm>
          <a:prstGeom prst="line">
            <a:avLst/>
          </a:prstGeom>
          <a:ln algn="ctr" cap="flat" cmpd="sng" w="28575">
            <a:solidFill>
              <a:schemeClr val="accent6"/>
            </a:solidFill>
            <a:prstDash val="sysDot"/>
            <a:round/>
            <a:headEnd len="med" type="none" w="med"/>
            <a:tailEnd len="med" type="none" w="med"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241A0-AA37-4D1E-A8EF-1E72004CDF0F}"/>
              </a:ext>
            </a:extLst>
          </p:cNvPr>
          <p:cNvSpPr txBox="1"/>
          <p:nvPr/>
        </p:nvSpPr>
        <p:spPr>
          <a:xfrm>
            <a:off x="3368527" y="858435"/>
            <a:ext cx="1937140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2000" u="sng"/>
              <a:t>Kinetics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5F827-8403-4D1F-BBC5-FE1ED0CC8C97}"/>
              </a:ext>
            </a:extLst>
          </p:cNvPr>
          <p:cNvSpPr txBox="1"/>
          <p:nvPr/>
        </p:nvSpPr>
        <p:spPr>
          <a:xfrm>
            <a:off x="3892811" y="1182063"/>
            <a:ext cx="1791182" cy="73866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1400"/>
              <a:t>Tire forces</a:t>
            </a:r>
          </a:p>
          <a:p>
            <a:r>
              <a:rPr dirty="0" lang="en-US" sz="1400"/>
              <a:t>ax, ay, </a:t>
            </a:r>
            <a:r>
              <a:rPr dirty="0" err="1" lang="en-US" sz="1400"/>
              <a:t>az</a:t>
            </a:r>
            <a:endParaRPr dirty="0" lang="en-US" sz="1400"/>
          </a:p>
          <a:p>
            <a:r>
              <a:rPr dirty="0" lang="en-US" sz="1400">
                <a:latin charset="2" panose="05050102010706020507" pitchFamily="18" typeface="Symbol"/>
              </a:rPr>
              <a:t>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6935061-E02E-446E-98F7-544A320E346D}"/>
              </a:ext>
            </a:extLst>
          </p:cNvPr>
          <p:cNvCxnSpPr>
            <a:cxnSpLocks/>
            <a:stCxn id="12" idx="2"/>
            <a:endCxn id="3" idx="1"/>
          </p:cNvCxnSpPr>
          <p:nvPr/>
        </p:nvCxnSpPr>
        <p:spPr>
          <a:xfrm flipH="1" rot="16200000">
            <a:off x="2202654" y="4546384"/>
            <a:ext cx="1356942" cy="1240928"/>
          </a:xfrm>
          <a:prstGeom prst="bentConnector2">
            <a:avLst/>
          </a:prstGeom>
          <a:ln algn="ctr" cap="flat" cmpd="sng" w="28575">
            <a:solidFill>
              <a:schemeClr val="dk1"/>
            </a:solidFill>
            <a:prstDash val="solid"/>
            <a:round/>
            <a:headEnd len="med" type="none" w="med"/>
            <a:tailEnd len="med" type="arrow" w="med"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C7347B-8E54-4DAE-8B01-184202D9882B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2939911" y="5295076"/>
            <a:ext cx="384721" cy="4308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B4E8B9-28C9-474C-8C47-2F8229249D3B}"/>
              </a:ext>
            </a:extLst>
          </p:cNvPr>
          <p:cNvCxnSpPr/>
          <p:nvPr/>
        </p:nvCxnSpPr>
        <p:spPr>
          <a:xfrm>
            <a:off x="1427526" y="1263032"/>
            <a:ext cx="0" cy="773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7EE82F-E909-4EFF-8B86-F3380ADCB184}"/>
              </a:ext>
            </a:extLst>
          </p:cNvPr>
          <p:cNvCxnSpPr/>
          <p:nvPr/>
        </p:nvCxnSpPr>
        <p:spPr>
          <a:xfrm>
            <a:off x="5596219" y="1066694"/>
            <a:ext cx="0" cy="33936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75A37BC-9B2B-49BF-BC5F-410912A6BB8D}"/>
              </a:ext>
            </a:extLst>
          </p:cNvPr>
          <p:cNvCxnSpPr>
            <a:cxnSpLocks/>
            <a:stCxn id="16" idx="2"/>
            <a:endCxn id="3" idx="3"/>
          </p:cNvCxnSpPr>
          <p:nvPr/>
        </p:nvCxnSpPr>
        <p:spPr>
          <a:xfrm rot="5400000">
            <a:off x="4857079" y="4135264"/>
            <a:ext cx="2481947" cy="938163"/>
          </a:xfrm>
          <a:prstGeom prst="bentConnector2">
            <a:avLst/>
          </a:prstGeom>
          <a:ln w="38100">
            <a:solidFill>
              <a:srgbClr val="00B050"/>
            </a:solidFill>
            <a:headEnd len="med" type="none" w="med"/>
            <a:tailEnd len="med" type="arrow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D93369-E709-4D04-BD49-60D448DB60E6}"/>
              </a:ext>
            </a:extLst>
          </p:cNvPr>
          <p:cNvSpPr txBox="1"/>
          <p:nvPr/>
        </p:nvSpPr>
        <p:spPr>
          <a:xfrm>
            <a:off x="5628970" y="2064026"/>
            <a:ext cx="1992164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2000" u="sng"/>
              <a:t>No Impact Forces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9310D1-7CF6-40E5-9ACB-7F2CD047845D}"/>
              </a:ext>
            </a:extLst>
          </p:cNvPr>
          <p:cNvSpPr txBox="1"/>
          <p:nvPr/>
        </p:nvSpPr>
        <p:spPr>
          <a:xfrm>
            <a:off x="4043595" y="2952517"/>
            <a:ext cx="612894" cy="52322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800">
                <a:latin charset="2" panose="05050102010706020507" pitchFamily="18" typeface="Symbol"/>
              </a:rPr>
              <a:t>D</a:t>
            </a:r>
            <a:r>
              <a:rPr dirty="0" lang="en-US" sz="2800"/>
              <a:t>t</a:t>
            </a:r>
            <a:endParaRPr dirty="0" lang="en-US" sz="2800">
              <a:latin charset="2" panose="05050102010706020507" pitchFamily="18" typeface="Symbol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7B7F2E-8672-44E3-B3AF-4119540C1FEC}"/>
              </a:ext>
            </a:extLst>
          </p:cNvPr>
          <p:cNvCxnSpPr>
            <a:cxnSpLocks/>
            <a:stCxn id="4" idx="0"/>
            <a:endCxn id="50" idx="2"/>
          </p:cNvCxnSpPr>
          <p:nvPr/>
        </p:nvCxnSpPr>
        <p:spPr>
          <a:xfrm flipH="1" flipV="1">
            <a:off x="4350042" y="3475737"/>
            <a:ext cx="1" cy="1450007"/>
          </a:xfrm>
          <a:prstGeom prst="straightConnector1">
            <a:avLst/>
          </a:prstGeom>
          <a:ln w="38100">
            <a:solidFill>
              <a:srgbClr val="00B050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F8FF80-6E67-4A30-858D-0566E526A15F}"/>
              </a:ext>
            </a:extLst>
          </p:cNvPr>
          <p:cNvCxnSpPr>
            <a:cxnSpLocks/>
          </p:cNvCxnSpPr>
          <p:nvPr/>
        </p:nvCxnSpPr>
        <p:spPr>
          <a:xfrm flipV="1">
            <a:off x="4554668" y="3224873"/>
            <a:ext cx="901662" cy="1"/>
          </a:xfrm>
          <a:prstGeom prst="straightConnector1">
            <a:avLst/>
          </a:prstGeom>
          <a:ln w="38100">
            <a:solidFill>
              <a:srgbClr val="00B050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D4977D-451C-47FF-A791-9555BB75770E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6046926" y="3086373"/>
            <a:ext cx="1040413" cy="276999"/>
          </a:xfrm>
          <a:prstGeom prst="rect">
            <a:avLst/>
          </a:prstGeom>
          <a:blipFill>
            <a:blip r:embed="rId3"/>
            <a:stretch>
              <a:fillRect b="-23913" l="-5263" r="-4094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1CA10C-9116-4411-9506-337419CA236E}"/>
              </a:ext>
            </a:extLst>
          </p:cNvPr>
          <p:cNvSpPr txBox="1"/>
          <p:nvPr/>
        </p:nvSpPr>
        <p:spPr>
          <a:xfrm>
            <a:off x="8578460" y="875384"/>
            <a:ext cx="1937140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2000" u="sng"/>
              <a:t>Tire 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42C5C1-66A8-4ACE-B45E-EEC71BD456D7}"/>
              </a:ext>
            </a:extLst>
          </p:cNvPr>
          <p:cNvSpPr txBox="1"/>
          <p:nvPr/>
        </p:nvSpPr>
        <p:spPr>
          <a:xfrm>
            <a:off x="8809220" y="1182063"/>
            <a:ext cx="1791182" cy="73866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1400"/>
              <a:t>Braking (4 wheels)</a:t>
            </a:r>
          </a:p>
          <a:p>
            <a:r>
              <a:rPr dirty="0" lang="en-US" sz="1400"/>
              <a:t>Acceleration (2 vs 4)</a:t>
            </a:r>
          </a:p>
          <a:p>
            <a:r>
              <a:rPr dirty="0" lang="en-US" sz="1400"/>
              <a:t>Surface slope + bank</a:t>
            </a:r>
          </a:p>
        </p:txBody>
      </p:sp>
    </p:spTree>
    <p:extLst>
      <p:ext uri="{BB962C8B-B14F-4D97-AF65-F5344CB8AC3E}">
        <p14:creationId xmlns:p14="http://schemas.microsoft.com/office/powerpoint/2010/main" val="16924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7FCA-84F6-4DAF-81D0-B5D9C17E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72282"/>
          </a:xfrm>
        </p:spPr>
        <p:txBody>
          <a:bodyPr numCol="1"/>
          <a:lstStyle/>
          <a:p>
            <a:r>
              <a:rPr dirty="0" lang="en-US"/>
              <a:t>Tire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9D755F-25C3-46BB-AAF4-42E06FFF2FCC}"/>
              </a:ext>
            </a:extLst>
          </p:cNvPr>
          <p:cNvSpPr/>
          <p:nvPr/>
        </p:nvSpPr>
        <p:spPr>
          <a:xfrm>
            <a:off x="10501958" y="176033"/>
            <a:ext cx="1486676" cy="4540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numCol="1" rtlCol="0"/>
          <a:lstStyle/>
          <a:p>
            <a:pPr algn="ctr"/>
            <a:r>
              <a:rPr dirty="0" lang="en-US"/>
              <a:t>Tire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7C4D2-6281-4560-B0ED-C9A54E923E91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1985731" y="3470242"/>
            <a:ext cx="2882905" cy="6068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06EEA-9481-4BC7-ADFD-77F31CD7F149}"/>
              </a:ext>
            </a:extLst>
          </p:cNvPr>
          <p:cNvSpPr txBox="1"/>
          <p:nvPr/>
        </p:nvSpPr>
        <p:spPr>
          <a:xfrm>
            <a:off x="2836203" y="2968"/>
            <a:ext cx="1937140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000" u="sng"/>
              <a:t>Initial Conditions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2D8EA-AF24-4A9A-AC91-A2E4D70CF1A5}"/>
              </a:ext>
            </a:extLst>
          </p:cNvPr>
          <p:cNvSpPr txBox="1"/>
          <p:nvPr/>
        </p:nvSpPr>
        <p:spPr>
          <a:xfrm>
            <a:off x="3012932" y="403078"/>
            <a:ext cx="2196845" cy="181588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1400"/>
              <a:t>Velocity (mph)</a:t>
            </a:r>
          </a:p>
          <a:p>
            <a:r>
              <a:rPr dirty="0" lang="en-US" sz="1400"/>
              <a:t>Side slip angle </a:t>
            </a:r>
            <a:r>
              <a:rPr dirty="0" lang="en-US" sz="1400">
                <a:latin charset="2" panose="05050102010706020507" pitchFamily="18" typeface="Symbol"/>
              </a:rPr>
              <a:t>(b)</a:t>
            </a:r>
          </a:p>
          <a:p>
            <a:r>
              <a:rPr dirty="0" lang="en-US" sz="1400"/>
              <a:t>Angular rate (</a:t>
            </a:r>
            <a:r>
              <a:rPr dirty="0" lang="en-US" sz="1400">
                <a:latin charset="2" panose="05050102010706020507" pitchFamily="18" typeface="Symbol"/>
              </a:rPr>
              <a:t>w</a:t>
            </a:r>
            <a:r>
              <a:rPr dirty="0" lang="en-US" sz="1400"/>
              <a:t>)</a:t>
            </a:r>
          </a:p>
          <a:p>
            <a:r>
              <a:rPr dirty="0" lang="en-US" sz="1400"/>
              <a:t>Throttle (%)</a:t>
            </a:r>
          </a:p>
          <a:p>
            <a:r>
              <a:rPr dirty="0" lang="en-US" sz="1400"/>
              <a:t>Braking (%)</a:t>
            </a:r>
          </a:p>
          <a:p>
            <a:r>
              <a:rPr dirty="0" lang="en-US" sz="1400"/>
              <a:t>Location (X,Y)</a:t>
            </a:r>
          </a:p>
          <a:p>
            <a:r>
              <a:rPr dirty="0" lang="en-US" sz="1400"/>
              <a:t>Heading Angle (</a:t>
            </a:r>
            <a:r>
              <a:rPr dirty="0" lang="en-US" sz="1400">
                <a:latin charset="2" panose="05050102010706020507" pitchFamily="18" typeface="Symbol"/>
              </a:rPr>
              <a:t>q</a:t>
            </a:r>
            <a:r>
              <a:rPr dirty="0" lang="en-US" sz="1400"/>
              <a:t>)</a:t>
            </a:r>
          </a:p>
          <a:p>
            <a:r>
              <a:rPr dirty="0" lang="en-US" sz="1400"/>
              <a:t>Steering Wheel Angle </a:t>
            </a:r>
            <a:r>
              <a:rPr dirty="0" lang="en-US" sz="1400">
                <a:latin charset="2" panose="05050102010706020507" pitchFamily="18" typeface="Symbol"/>
              </a:rPr>
              <a:t>(g)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DB700-AAAD-465E-94DA-5CA891BB231E}"/>
              </a:ext>
            </a:extLst>
          </p:cNvPr>
          <p:cNvSpPr txBox="1"/>
          <p:nvPr/>
        </p:nvSpPr>
        <p:spPr>
          <a:xfrm>
            <a:off x="2601643" y="2927351"/>
            <a:ext cx="2171700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Slip Angle at Tire (LF)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FB6AB-0600-4EC7-BC63-78B70293817F}"/>
              </a:ext>
            </a:extLst>
          </p:cNvPr>
          <p:cNvSpPr txBox="1"/>
          <p:nvPr/>
        </p:nvSpPr>
        <p:spPr>
          <a:xfrm>
            <a:off x="-58862" y="3128522"/>
            <a:ext cx="1906323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Roll moments – vertical force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BD4C6E-720E-4A7C-A394-70780139BAD8}"/>
              </a:ext>
            </a:extLst>
          </p:cNvPr>
          <p:cNvCxnSpPr>
            <a:cxnSpLocks/>
          </p:cNvCxnSpPr>
          <p:nvPr/>
        </p:nvCxnSpPr>
        <p:spPr>
          <a:xfrm flipV="1">
            <a:off x="4868636" y="3255915"/>
            <a:ext cx="471531" cy="50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3094A7-B510-42DD-B5CF-5AD8BD4F9617}"/>
              </a:ext>
            </a:extLst>
          </p:cNvPr>
          <p:cNvCxnSpPr>
            <a:cxnSpLocks/>
          </p:cNvCxnSpPr>
          <p:nvPr/>
        </p:nvCxnSpPr>
        <p:spPr>
          <a:xfrm>
            <a:off x="4868636" y="3763100"/>
            <a:ext cx="471531" cy="49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92EDFF9-5C60-41C0-BFC1-6F4301F77A07}"/>
              </a:ext>
            </a:extLst>
          </p:cNvPr>
          <p:cNvSpPr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5262148" y="3082356"/>
            <a:ext cx="1244443" cy="36933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5B98FC-9B49-4C72-A096-7EF49C4F73EB}"/>
              </a:ext>
            </a:extLst>
          </p:cNvPr>
          <p:cNvSpPr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5262147" y="4067923"/>
            <a:ext cx="1244443" cy="36933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353ADD-0369-4918-B364-3EA2DB2DA8FB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6521310" y="2988402"/>
            <a:ext cx="1798249" cy="52110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324CA-F9F0-43CB-8909-4CD181A76AC4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6521310" y="4150791"/>
            <a:ext cx="1925271" cy="298928"/>
          </a:xfrm>
          <a:prstGeom prst="rect">
            <a:avLst/>
          </a:prstGeom>
          <a:blipFill>
            <a:blip r:embed="rId6"/>
            <a:stretch>
              <a:fillRect b="-22449" l="-2848" r="-949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F47ADF-A260-41B1-98C1-A140C708F224}"/>
              </a:ext>
            </a:extLst>
          </p:cNvPr>
          <p:cNvSpPr txBox="1"/>
          <p:nvPr/>
        </p:nvSpPr>
        <p:spPr>
          <a:xfrm>
            <a:off x="5670691" y="2619070"/>
            <a:ext cx="2171700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Lateral Forces at Tire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E86F62-EBF5-4D2B-93E7-7A7E7F29E130}"/>
              </a:ext>
            </a:extLst>
          </p:cNvPr>
          <p:cNvSpPr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561250" y="3642584"/>
            <a:ext cx="530145" cy="369332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B0C04F-C4A7-4490-9160-A8438F5B1DB2}"/>
              </a:ext>
            </a:extLst>
          </p:cNvPr>
          <p:cNvSpPr/>
          <p:nvPr/>
        </p:nvSpPr>
        <p:spPr>
          <a:xfrm>
            <a:off x="5984192" y="999848"/>
            <a:ext cx="1252331" cy="369332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dirty="0" lang="en-US"/>
              <a:t>Braking(%):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D91E7-9F57-4332-BC4B-6FA60A146FCD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7186760" y="1016033"/>
            <a:ext cx="3126497" cy="299569"/>
          </a:xfrm>
          <a:prstGeom prst="rect">
            <a:avLst/>
          </a:prstGeom>
          <a:blipFill>
            <a:blip r:embed="rId8"/>
            <a:stretch>
              <a:fillRect b="-28571" l="-1365" r="-195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D54E03-59C0-47BB-816A-DCADCB853720}"/>
              </a:ext>
            </a:extLst>
          </p:cNvPr>
          <p:cNvSpPr/>
          <p:nvPr/>
        </p:nvSpPr>
        <p:spPr>
          <a:xfrm>
            <a:off x="5984192" y="1327896"/>
            <a:ext cx="1304588" cy="369332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dirty="0" lang="en-US"/>
              <a:t>Throttle(%):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71CE3-D96B-415C-AC10-11D6AA3E6D90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7186760" y="1344081"/>
            <a:ext cx="3338093" cy="298415"/>
          </a:xfrm>
          <a:prstGeom prst="rect">
            <a:avLst/>
          </a:prstGeom>
          <a:blipFill>
            <a:blip r:embed="rId9"/>
            <a:stretch>
              <a:fillRect b="-26531" l="-1277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C547B6-3240-4CF1-979D-6AD41A266C21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6521310" y="4449719"/>
            <a:ext cx="1962140" cy="276999"/>
          </a:xfrm>
          <a:prstGeom prst="rect">
            <a:avLst/>
          </a:prstGeom>
          <a:blipFill>
            <a:blip r:embed="rId10"/>
            <a:stretch>
              <a:fillRect b="-22222" l="-2484" r="-621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1445E0-B0AF-44A1-965E-B9759B78AA6A}"/>
              </a:ext>
            </a:extLst>
          </p:cNvPr>
          <p:cNvCxnSpPr/>
          <p:nvPr/>
        </p:nvCxnSpPr>
        <p:spPr>
          <a:xfrm>
            <a:off x="8483449" y="4150791"/>
            <a:ext cx="0" cy="69490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6FB16D-9C7D-45A5-83BC-6F6AA0827A86}"/>
              </a:ext>
            </a:extLst>
          </p:cNvPr>
          <p:cNvSpPr txBox="1"/>
          <p:nvPr/>
        </p:nvSpPr>
        <p:spPr>
          <a:xfrm>
            <a:off x="7699679" y="4823292"/>
            <a:ext cx="1567539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i="1" lang="en-US">
                <a:solidFill>
                  <a:schemeClr val="tx2"/>
                </a:solidFill>
              </a:rPr>
              <a:t>wheel locked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97A024-E32A-48A6-B859-90AB4987D529}"/>
              </a:ext>
            </a:extLst>
          </p:cNvPr>
          <p:cNvCxnSpPr/>
          <p:nvPr/>
        </p:nvCxnSpPr>
        <p:spPr>
          <a:xfrm>
            <a:off x="8352584" y="2884595"/>
            <a:ext cx="0" cy="69490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53483E-26FA-45D9-8941-8427DF853CA1}"/>
              </a:ext>
            </a:extLst>
          </p:cNvPr>
          <p:cNvSpPr txBox="1"/>
          <p:nvPr/>
        </p:nvSpPr>
        <p:spPr>
          <a:xfrm>
            <a:off x="7577572" y="3548506"/>
            <a:ext cx="1567539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i="1" lang="en-US">
                <a:solidFill>
                  <a:schemeClr val="tx2"/>
                </a:solidFill>
              </a:rPr>
              <a:t>wheel rolling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C953537-75AD-4A1A-A8DF-BADFCA5171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223" y="720975"/>
            <a:ext cx="1906323" cy="23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6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BBE2-5B8F-41B7-8A6A-441CBB54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 numCol="1">
            <a:normAutofit fontScale="90000"/>
          </a:bodyPr>
          <a:lstStyle/>
          <a:p>
            <a:r>
              <a:rPr dirty="0" lang="en-US"/>
              <a:t>Model Progression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75096-70FB-4F04-BC71-2DCC66BA5E15}"/>
              </a:ext>
            </a:extLst>
          </p:cNvPr>
          <p:cNvSpPr txBox="1"/>
          <p:nvPr/>
        </p:nvSpPr>
        <p:spPr>
          <a:xfrm>
            <a:off x="271943" y="1284076"/>
            <a:ext cx="1937140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000" u="sng"/>
              <a:t>Initial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47909-D168-4105-A109-66A6D7DC23D8}"/>
              </a:ext>
            </a:extLst>
          </p:cNvPr>
          <p:cNvSpPr txBox="1"/>
          <p:nvPr/>
        </p:nvSpPr>
        <p:spPr>
          <a:xfrm>
            <a:off x="509616" y="1660349"/>
            <a:ext cx="1586204" cy="1600438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1400"/>
              <a:t>Velocity (mph)</a:t>
            </a:r>
          </a:p>
          <a:p>
            <a:r>
              <a:rPr dirty="0" lang="en-US" sz="1400"/>
              <a:t>Side slip angle </a:t>
            </a:r>
            <a:r>
              <a:rPr dirty="0" lang="en-US" sz="1400">
                <a:latin charset="2" panose="05050102010706020507" pitchFamily="18" typeface="Symbol"/>
              </a:rPr>
              <a:t>(b)</a:t>
            </a:r>
          </a:p>
          <a:p>
            <a:r>
              <a:rPr dirty="0" lang="en-US" sz="1400"/>
              <a:t>Angular rate (</a:t>
            </a:r>
            <a:r>
              <a:rPr dirty="0" lang="en-US" sz="1400">
                <a:latin charset="2" panose="05050102010706020507" pitchFamily="18" typeface="Symbol"/>
              </a:rPr>
              <a:t>w</a:t>
            </a:r>
            <a:r>
              <a:rPr dirty="0" lang="en-US" sz="1400"/>
              <a:t>)</a:t>
            </a:r>
          </a:p>
          <a:p>
            <a:r>
              <a:rPr dirty="0" lang="en-US" sz="1400"/>
              <a:t>Throttle (%)</a:t>
            </a:r>
          </a:p>
          <a:p>
            <a:r>
              <a:rPr dirty="0" lang="en-US" sz="1400"/>
              <a:t>Braking (%)</a:t>
            </a:r>
          </a:p>
          <a:p>
            <a:r>
              <a:rPr dirty="0" lang="en-US" sz="1400"/>
              <a:t>Location (X,Y)</a:t>
            </a:r>
          </a:p>
          <a:p>
            <a:r>
              <a:rPr dirty="0" lang="en-US" sz="1400"/>
              <a:t>Heading Angle (</a:t>
            </a:r>
            <a:r>
              <a:rPr dirty="0" lang="en-US" sz="1400">
                <a:latin charset="2" panose="05050102010706020507" pitchFamily="18" typeface="Symbol"/>
              </a:rPr>
              <a:t>q</a:t>
            </a:r>
            <a:r>
              <a:rPr dirty="0" lang="en-US" sz="140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9B5B-5D9A-4448-9B53-35C92E06C9E0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3879193" y="874353"/>
            <a:ext cx="384721" cy="4308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DC800-79D8-4BE3-97F3-CBE1206B01EF}"/>
              </a:ext>
            </a:extLst>
          </p:cNvPr>
          <p:cNvSpPr txBox="1"/>
          <p:nvPr/>
        </p:nvSpPr>
        <p:spPr>
          <a:xfrm>
            <a:off x="0" y="935908"/>
            <a:ext cx="1449813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>
                <a:solidFill>
                  <a:schemeClr val="accent5"/>
                </a:solidFill>
              </a:rPr>
              <a:t>User input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640C22-C647-4A71-A394-0EF026DC0C99}"/>
              </a:ext>
            </a:extLst>
          </p:cNvPr>
          <p:cNvCxnSpPr/>
          <p:nvPr/>
        </p:nvCxnSpPr>
        <p:spPr>
          <a:xfrm>
            <a:off x="1754155" y="1810139"/>
            <a:ext cx="1188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75E57C-D74F-4C19-AE7E-070A18B3D2D0}"/>
              </a:ext>
            </a:extLst>
          </p:cNvPr>
          <p:cNvSpPr txBox="1"/>
          <p:nvPr/>
        </p:nvSpPr>
        <p:spPr>
          <a:xfrm>
            <a:off x="2855167" y="1284076"/>
            <a:ext cx="2593910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2000" u="sng"/>
              <a:t>Initial Calculations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86DEB3-4F4E-44D9-BAA5-13E4918976BA}"/>
              </a:ext>
            </a:extLst>
          </p:cNvPr>
          <p:cNvSpPr txBox="1"/>
          <p:nvPr/>
        </p:nvSpPr>
        <p:spPr>
          <a:xfrm>
            <a:off x="3340360" y="1660349"/>
            <a:ext cx="721568" cy="30777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1400"/>
              <a:t>ax, ay</a:t>
            </a:r>
          </a:p>
        </p:txBody>
      </p:sp>
    </p:spTree>
    <p:extLst>
      <p:ext uri="{BB962C8B-B14F-4D97-AF65-F5344CB8AC3E}">
        <p14:creationId xmlns:p14="http://schemas.microsoft.com/office/powerpoint/2010/main" val="296465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07C81-4C34-4C53-A30A-A1542774D9A8}"/>
              </a:ext>
            </a:extLst>
          </p:cNvPr>
          <p:cNvSpPr/>
          <p:nvPr/>
        </p:nvSpPr>
        <p:spPr>
          <a:xfrm>
            <a:off x="1065778" y="1715825"/>
            <a:ext cx="1564447" cy="32632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27789C-AFDE-4BD9-A33C-727184F2ED61}"/>
              </a:ext>
            </a:extLst>
          </p:cNvPr>
          <p:cNvCxnSpPr>
            <a:cxnSpLocks/>
          </p:cNvCxnSpPr>
          <p:nvPr/>
        </p:nvCxnSpPr>
        <p:spPr>
          <a:xfrm flipH="1" flipV="1">
            <a:off x="1814847" y="1290343"/>
            <a:ext cx="33154" cy="2064558"/>
          </a:xfrm>
          <a:prstGeom prst="straightConnector1">
            <a:avLst/>
          </a:prstGeom>
          <a:ln w="28575">
            <a:solidFill>
              <a:schemeClr val="tx1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A01E46-0A86-4D1A-9532-D7E0B18C3BE6}"/>
              </a:ext>
            </a:extLst>
          </p:cNvPr>
          <p:cNvCxnSpPr>
            <a:cxnSpLocks/>
          </p:cNvCxnSpPr>
          <p:nvPr/>
        </p:nvCxnSpPr>
        <p:spPr>
          <a:xfrm>
            <a:off x="1854787" y="3328719"/>
            <a:ext cx="1585952" cy="0"/>
          </a:xfrm>
          <a:prstGeom prst="straightConnector1">
            <a:avLst/>
          </a:prstGeom>
          <a:ln w="28575">
            <a:solidFill>
              <a:schemeClr val="tx1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EF58E9-A361-41C8-B0E5-E12405E076B1}"/>
              </a:ext>
            </a:extLst>
          </p:cNvPr>
          <p:cNvSpPr txBox="1"/>
          <p:nvPr/>
        </p:nvSpPr>
        <p:spPr>
          <a:xfrm>
            <a:off x="1627121" y="844610"/>
            <a:ext cx="268670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40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262C7-C79C-4150-A3FD-30B36F4E5BFA}"/>
              </a:ext>
            </a:extLst>
          </p:cNvPr>
          <p:cNvSpPr txBox="1"/>
          <p:nvPr/>
        </p:nvSpPr>
        <p:spPr>
          <a:xfrm>
            <a:off x="3503774" y="3045660"/>
            <a:ext cx="268670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400"/>
              <a:t>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DBC873-BED0-45BE-B394-E7D70A6E6D8E}"/>
              </a:ext>
            </a:extLst>
          </p:cNvPr>
          <p:cNvSpPr/>
          <p:nvPr/>
        </p:nvSpPr>
        <p:spPr>
          <a:xfrm rot="658124">
            <a:off x="1195094" y="1818414"/>
            <a:ext cx="309517" cy="5268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0B0BC1C-0955-468C-BBB9-3373DF1207CC}"/>
              </a:ext>
            </a:extLst>
          </p:cNvPr>
          <p:cNvSpPr/>
          <p:nvPr/>
        </p:nvSpPr>
        <p:spPr>
          <a:xfrm>
            <a:off x="1217482" y="4327788"/>
            <a:ext cx="309517" cy="5268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72C83A-C06D-45BB-9FCC-23CE7A158182}"/>
              </a:ext>
            </a:extLst>
          </p:cNvPr>
          <p:cNvSpPr/>
          <p:nvPr/>
        </p:nvSpPr>
        <p:spPr>
          <a:xfrm rot="1105002">
            <a:off x="2198184" y="1818414"/>
            <a:ext cx="309517" cy="5268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67FACA-18C6-483E-8C04-20519C89389C}"/>
              </a:ext>
            </a:extLst>
          </p:cNvPr>
          <p:cNvSpPr/>
          <p:nvPr/>
        </p:nvSpPr>
        <p:spPr>
          <a:xfrm>
            <a:off x="2198185" y="4327788"/>
            <a:ext cx="309517" cy="5268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4298A0-2182-48ED-9C05-9E6D1056628E}"/>
              </a:ext>
            </a:extLst>
          </p:cNvPr>
          <p:cNvCxnSpPr>
            <a:cxnSpLocks/>
          </p:cNvCxnSpPr>
          <p:nvPr/>
        </p:nvCxnSpPr>
        <p:spPr>
          <a:xfrm flipV="1">
            <a:off x="1349852" y="1393571"/>
            <a:ext cx="177147" cy="688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F3FD-3315-4850-BE4B-C28BC5092903}"/>
              </a:ext>
            </a:extLst>
          </p:cNvPr>
          <p:cNvCxnSpPr>
            <a:cxnSpLocks/>
          </p:cNvCxnSpPr>
          <p:nvPr/>
        </p:nvCxnSpPr>
        <p:spPr>
          <a:xfrm>
            <a:off x="1360169" y="2080271"/>
            <a:ext cx="313225" cy="84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6442A0-463F-439F-A667-17DA9F7D6500}"/>
              </a:ext>
            </a:extLst>
          </p:cNvPr>
          <p:cNvCxnSpPr>
            <a:cxnSpLocks/>
          </p:cNvCxnSpPr>
          <p:nvPr/>
        </p:nvCxnSpPr>
        <p:spPr>
          <a:xfrm flipV="1">
            <a:off x="2376461" y="1455466"/>
            <a:ext cx="220609" cy="614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C41BF1-91C6-4384-9971-47DEF460166A}"/>
              </a:ext>
            </a:extLst>
          </p:cNvPr>
          <p:cNvCxnSpPr>
            <a:cxnSpLocks/>
          </p:cNvCxnSpPr>
          <p:nvPr/>
        </p:nvCxnSpPr>
        <p:spPr>
          <a:xfrm>
            <a:off x="2386778" y="2068229"/>
            <a:ext cx="357060" cy="112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269386-42F1-4F3E-A29C-324932072D0B}"/>
              </a:ext>
            </a:extLst>
          </p:cNvPr>
          <p:cNvCxnSpPr>
            <a:cxnSpLocks/>
          </p:cNvCxnSpPr>
          <p:nvPr/>
        </p:nvCxnSpPr>
        <p:spPr>
          <a:xfrm flipV="1">
            <a:off x="1367991" y="3899097"/>
            <a:ext cx="0" cy="690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E2D8C8-8340-42E1-9B28-A014DD8B2BA2}"/>
              </a:ext>
            </a:extLst>
          </p:cNvPr>
          <p:cNvCxnSpPr>
            <a:cxnSpLocks/>
          </p:cNvCxnSpPr>
          <p:nvPr/>
        </p:nvCxnSpPr>
        <p:spPr>
          <a:xfrm>
            <a:off x="1356626" y="4583082"/>
            <a:ext cx="316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B0AFA1-EDA8-45F2-9895-D50B3FD6F9B8}"/>
              </a:ext>
            </a:extLst>
          </p:cNvPr>
          <p:cNvCxnSpPr>
            <a:cxnSpLocks/>
          </p:cNvCxnSpPr>
          <p:nvPr/>
        </p:nvCxnSpPr>
        <p:spPr>
          <a:xfrm flipV="1">
            <a:off x="2376461" y="3892324"/>
            <a:ext cx="0" cy="690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31E90E-F7D1-45E2-A596-9157FE25F1D9}"/>
              </a:ext>
            </a:extLst>
          </p:cNvPr>
          <p:cNvCxnSpPr>
            <a:cxnSpLocks/>
          </p:cNvCxnSpPr>
          <p:nvPr/>
        </p:nvCxnSpPr>
        <p:spPr>
          <a:xfrm>
            <a:off x="2365096" y="4576309"/>
            <a:ext cx="407878" cy="13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B663671-9F8D-448E-BEA3-766DC7899A58}"/>
              </a:ext>
            </a:extLst>
          </p:cNvPr>
          <p:cNvSpPr/>
          <p:nvPr/>
        </p:nvSpPr>
        <p:spPr>
          <a:xfrm>
            <a:off x="1682450" y="3142551"/>
            <a:ext cx="32512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5231D0-8EE7-49AE-81A5-F15BC10841CD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1387378" y="2262685"/>
            <a:ext cx="498534" cy="332399"/>
          </a:xfrm>
          <a:prstGeom prst="rect">
            <a:avLst/>
          </a:prstGeom>
          <a:blipFill>
            <a:blip r:embed="rId2"/>
            <a:stretch>
              <a:fillRect b="-25455" l="-12346" r="-9877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A33DC-B20D-4EC4-87B8-729B3EE906E7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1114685" y="1002881"/>
            <a:ext cx="490968" cy="332399"/>
          </a:xfrm>
          <a:prstGeom prst="rect">
            <a:avLst/>
          </a:prstGeom>
          <a:blipFill>
            <a:blip r:embed="rId3"/>
            <a:stretch>
              <a:fillRect b="-27778" l="-12500" r="-1000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9CF6B7-9AAD-4DAE-A05E-BE0E00BA79A1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2743265" y="1671962"/>
            <a:ext cx="532197" cy="332399"/>
          </a:xfrm>
          <a:prstGeom prst="rect">
            <a:avLst/>
          </a:prstGeom>
          <a:blipFill>
            <a:blip r:embed="rId4"/>
            <a:stretch>
              <a:fillRect b="-25455" l="-10345" r="-9195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F3EE3B-DDBB-4504-A118-E1BC323A28EF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2510659" y="1087060"/>
            <a:ext cx="524631" cy="332399"/>
          </a:xfrm>
          <a:prstGeom prst="rect">
            <a:avLst/>
          </a:prstGeom>
          <a:blipFill>
            <a:blip r:embed="rId5"/>
            <a:stretch>
              <a:fillRect b="-25455" l="-11628" r="-814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A75F83-256F-40F8-8DC4-7659587D69F4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1651990" y="4410334"/>
            <a:ext cx="485710" cy="331950"/>
          </a:xfrm>
          <a:prstGeom prst="rect">
            <a:avLst/>
          </a:prstGeom>
          <a:blipFill>
            <a:blip r:embed="rId6"/>
            <a:stretch>
              <a:fillRect b="-25455" l="-12500" r="-875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CC0AEB-4E2B-4CD2-803C-D0142F2DAE5E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1083209" y="3515376"/>
            <a:ext cx="478144" cy="307777"/>
          </a:xfrm>
          <a:prstGeom prst="rect">
            <a:avLst/>
          </a:prstGeom>
          <a:blipFill>
            <a:blip r:embed="rId7"/>
            <a:stretch>
              <a:fillRect b="-18000" l="-12821" r="-5128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F9CA47-A16D-4936-BF21-7386FE4F5E1C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2688833" y="4708951"/>
            <a:ext cx="497316" cy="331950"/>
          </a:xfrm>
          <a:prstGeom prst="rect">
            <a:avLst/>
          </a:prstGeom>
          <a:blipFill>
            <a:blip r:embed="rId8"/>
            <a:stretch>
              <a:fillRect b="-20000" l="-10976" r="-4878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F88149-FEC9-4084-B6F5-0BBACAD97323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2119611" y="3507325"/>
            <a:ext cx="489749" cy="307777"/>
          </a:xfrm>
          <a:prstGeom prst="rect">
            <a:avLst/>
          </a:prstGeom>
          <a:blipFill>
            <a:blip r:embed="rId9"/>
            <a:stretch>
              <a:fillRect b="-9804" l="-12500" r="-125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18F9B8-6FE2-4E48-872A-15A56A4AF70E}"/>
              </a:ext>
            </a:extLst>
          </p:cNvPr>
          <p:cNvCxnSpPr/>
          <p:nvPr/>
        </p:nvCxnSpPr>
        <p:spPr>
          <a:xfrm flipH="1">
            <a:off x="684980" y="3325431"/>
            <a:ext cx="1104984" cy="0"/>
          </a:xfrm>
          <a:prstGeom prst="line">
            <a:avLst/>
          </a:prstGeom>
          <a:ln algn="ctr" cap="flat" cmpd="sng" w="28575">
            <a:solidFill>
              <a:schemeClr val="dk1"/>
            </a:solidFill>
            <a:prstDash val="sysDot"/>
            <a:round/>
            <a:headEnd len="med" type="none" w="med"/>
            <a:tailEnd len="med" type="none" w="med"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0BAFA2-1F0C-4CCD-99D4-6FB621C1E938}"/>
              </a:ext>
            </a:extLst>
          </p:cNvPr>
          <p:cNvCxnSpPr>
            <a:cxnSpLocks/>
          </p:cNvCxnSpPr>
          <p:nvPr/>
        </p:nvCxnSpPr>
        <p:spPr>
          <a:xfrm flipH="1">
            <a:off x="705504" y="4583082"/>
            <a:ext cx="442292" cy="0"/>
          </a:xfrm>
          <a:prstGeom prst="line">
            <a:avLst/>
          </a:prstGeom>
          <a:ln algn="ctr" cap="flat" cmpd="sng" w="28575">
            <a:solidFill>
              <a:schemeClr val="dk1"/>
            </a:solidFill>
            <a:prstDash val="sysDot"/>
            <a:round/>
            <a:headEnd len="med" type="none" w="med"/>
            <a:tailEnd len="med" type="none" w="med"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1A1549C-1B69-4CB6-902A-F09E5B5DB9B2}"/>
              </a:ext>
            </a:extLst>
          </p:cNvPr>
          <p:cNvCxnSpPr>
            <a:cxnSpLocks/>
          </p:cNvCxnSpPr>
          <p:nvPr/>
        </p:nvCxnSpPr>
        <p:spPr>
          <a:xfrm flipH="1">
            <a:off x="717285" y="2004361"/>
            <a:ext cx="442292" cy="0"/>
          </a:xfrm>
          <a:prstGeom prst="line">
            <a:avLst/>
          </a:prstGeom>
          <a:ln algn="ctr" cap="flat" cmpd="sng" w="28575">
            <a:solidFill>
              <a:schemeClr val="dk1"/>
            </a:solidFill>
            <a:prstDash val="sysDot"/>
            <a:round/>
            <a:headEnd len="med" type="none" w="med"/>
            <a:tailEnd len="med" type="none" w="med"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C3921A-7BD2-4C44-B3A0-62C74189825C}"/>
              </a:ext>
            </a:extLst>
          </p:cNvPr>
          <p:cNvCxnSpPr/>
          <p:nvPr/>
        </p:nvCxnSpPr>
        <p:spPr>
          <a:xfrm>
            <a:off x="737820" y="2063546"/>
            <a:ext cx="0" cy="125720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0306B4-F87C-4C14-B4DC-F3AC4B536587}"/>
              </a:ext>
            </a:extLst>
          </p:cNvPr>
          <p:cNvCxnSpPr/>
          <p:nvPr/>
        </p:nvCxnSpPr>
        <p:spPr>
          <a:xfrm>
            <a:off x="733422" y="3314424"/>
            <a:ext cx="0" cy="125720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A3C47EC-DD61-4A07-B067-9E80AA085EA9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207439" y="2521238"/>
            <a:ext cx="485326" cy="332720"/>
          </a:xfrm>
          <a:prstGeom prst="rect">
            <a:avLst/>
          </a:prstGeom>
          <a:blipFill>
            <a:blip r:embed="rId10"/>
            <a:stretch>
              <a:fillRect b="-27778" l="-12500" r="-875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02D1B0-21DB-4D3B-BA29-23247E1F0CF0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201351" y="3732737"/>
            <a:ext cx="473463" cy="332720"/>
          </a:xfrm>
          <a:prstGeom prst="rect">
            <a:avLst/>
          </a:prstGeom>
          <a:blipFill>
            <a:blip r:embed="rId11"/>
            <a:stretch>
              <a:fillRect b="-20000" l="-12821" r="-3846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7AF1B1C-7C9E-4D39-9BB6-9CA24E23538C}"/>
              </a:ext>
            </a:extLst>
          </p:cNvPr>
          <p:cNvCxnSpPr>
            <a:cxnSpLocks/>
          </p:cNvCxnSpPr>
          <p:nvPr/>
        </p:nvCxnSpPr>
        <p:spPr>
          <a:xfrm flipH="1" flipV="1">
            <a:off x="1367991" y="4892353"/>
            <a:ext cx="2837" cy="357790"/>
          </a:xfrm>
          <a:prstGeom prst="line">
            <a:avLst/>
          </a:prstGeom>
          <a:ln algn="ctr" cap="flat" cmpd="sng" w="28575">
            <a:solidFill>
              <a:schemeClr val="dk1"/>
            </a:solidFill>
            <a:prstDash val="sysDot"/>
            <a:round/>
            <a:headEnd len="med" type="none" w="med"/>
            <a:tailEnd len="med" type="none" w="med"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3B105DE-5E2A-4313-8F7D-336D6139366B}"/>
              </a:ext>
            </a:extLst>
          </p:cNvPr>
          <p:cNvCxnSpPr>
            <a:cxnSpLocks/>
          </p:cNvCxnSpPr>
          <p:nvPr/>
        </p:nvCxnSpPr>
        <p:spPr>
          <a:xfrm flipH="1" flipV="1">
            <a:off x="2358005" y="4887985"/>
            <a:ext cx="2837" cy="357790"/>
          </a:xfrm>
          <a:prstGeom prst="line">
            <a:avLst/>
          </a:prstGeom>
          <a:ln algn="ctr" cap="flat" cmpd="sng" w="28575">
            <a:solidFill>
              <a:schemeClr val="dk1"/>
            </a:solidFill>
            <a:prstDash val="sysDot"/>
            <a:round/>
            <a:headEnd len="med" type="none" w="med"/>
            <a:tailEnd len="med" type="none" w="med"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0DB16B-D8ED-422E-A21E-56C27C9451BA}"/>
              </a:ext>
            </a:extLst>
          </p:cNvPr>
          <p:cNvCxnSpPr>
            <a:cxnSpLocks/>
          </p:cNvCxnSpPr>
          <p:nvPr/>
        </p:nvCxnSpPr>
        <p:spPr>
          <a:xfrm flipH="1">
            <a:off x="1356625" y="5135979"/>
            <a:ext cx="99631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009CC45-42F9-4A42-A790-81821D6DB09B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1674660" y="5160988"/>
            <a:ext cx="355354" cy="307777"/>
          </a:xfrm>
          <a:prstGeom prst="rect">
            <a:avLst/>
          </a:prstGeom>
          <a:blipFill>
            <a:blip r:embed="rId12"/>
            <a:stretch>
              <a:fillRect b="-4000" l="-13793" r="-13793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64BBEFB-F41A-43F7-8F2E-9CE06EA5DAE5}"/>
              </a:ext>
            </a:extLst>
          </p:cNvPr>
          <p:cNvSpPr/>
          <p:nvPr/>
        </p:nvSpPr>
        <p:spPr>
          <a:xfrm flipH="1">
            <a:off x="1602373" y="3003364"/>
            <a:ext cx="551578" cy="191888"/>
          </a:xfrm>
          <a:custGeom>
            <a:avLst/>
            <a:gdLst>
              <a:gd fmla="*/ 596053 w 596053" name="connsiteX0"/>
              <a:gd fmla="*/ 185114 h 191888" name="connsiteY0"/>
              <a:gd fmla="*/ 0 w 596053" name="connsiteX1"/>
              <a:gd fmla="*/ 191888 h 191888" name="connsiteY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b="b" l="l" r="r" t="t"/>
            <a:pathLst>
              <a:path h="191888" w="596053">
                <a:moveTo>
                  <a:pt x="596053" y="185114"/>
                </a:moveTo>
                <a:cubicBezTo>
                  <a:pt x="436880" y="23683"/>
                  <a:pt x="277707" y="-137748"/>
                  <a:pt x="0" y="191888"/>
                </a:cubicBezTo>
              </a:path>
            </a:pathLst>
          </a:custGeom>
          <a:noFill/>
          <a:ln w="28575">
            <a:solidFill>
              <a:schemeClr val="tx1"/>
            </a:solidFill>
            <a:headEnd len="med" type="none" w="med"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178C54-7E06-476F-B9D0-EB2C9054AA82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2173979" y="2985569"/>
            <a:ext cx="298480" cy="369332"/>
          </a:xfrm>
          <a:prstGeom prst="rect">
            <a:avLst/>
          </a:prstGeom>
          <a:blipFill>
            <a:blip r:embed="rId13"/>
            <a:stretch>
              <a:fillRect l="-14286" r="-10204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D6DCEE-84C7-4B44-B8DF-5302C7558DED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1673394" y="3507325"/>
            <a:ext cx="383182" cy="307777"/>
          </a:xfrm>
          <a:prstGeom prst="rect">
            <a:avLst/>
          </a:prstGeom>
          <a:blipFill>
            <a:blip r:embed="rId14"/>
            <a:stretch>
              <a:fillRect b="-5882" l="-16129" r="-12903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6DF0D14-1A49-45A0-97A8-C3536E0AE1F6}"/>
              </a:ext>
            </a:extLst>
          </p:cNvPr>
          <p:cNvCxnSpPr>
            <a:cxnSpLocks/>
          </p:cNvCxnSpPr>
          <p:nvPr/>
        </p:nvCxnSpPr>
        <p:spPr>
          <a:xfrm flipH="1" flipV="1">
            <a:off x="2359423" y="1469818"/>
            <a:ext cx="18458" cy="595249"/>
          </a:xfrm>
          <a:prstGeom prst="line">
            <a:avLst/>
          </a:prstGeom>
          <a:ln algn="ctr" cap="flat" cmpd="sng" w="28575">
            <a:solidFill>
              <a:schemeClr val="dk1"/>
            </a:solidFill>
            <a:prstDash val="sysDot"/>
            <a:round/>
            <a:headEnd len="med" type="none" w="med"/>
            <a:tailEnd len="med" type="none" w="med"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A3ED9E7-A48F-4879-BD2F-15D813DA073B}"/>
              </a:ext>
            </a:extLst>
          </p:cNvPr>
          <p:cNvCxnSpPr>
            <a:cxnSpLocks/>
          </p:cNvCxnSpPr>
          <p:nvPr/>
        </p:nvCxnSpPr>
        <p:spPr>
          <a:xfrm flipH="1" flipV="1">
            <a:off x="1336534" y="1464136"/>
            <a:ext cx="21315" cy="626730"/>
          </a:xfrm>
          <a:prstGeom prst="line">
            <a:avLst/>
          </a:prstGeom>
          <a:ln algn="ctr" cap="flat" cmpd="sng" w="28575">
            <a:solidFill>
              <a:schemeClr val="dk1"/>
            </a:solidFill>
            <a:prstDash val="sysDot"/>
            <a:round/>
            <a:headEnd len="med" type="none" w="med"/>
            <a:tailEnd len="med" type="none" w="med"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3580E73-6B11-4075-9AD3-CB94E600559D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2184759" y="1385225"/>
            <a:ext cx="185371" cy="276999"/>
          </a:xfrm>
          <a:prstGeom prst="rect">
            <a:avLst/>
          </a:prstGeom>
          <a:blipFill>
            <a:blip r:embed="rId15"/>
            <a:stretch>
              <a:fillRect b="-6522" l="-32258" r="-22581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1B1E9-9940-469B-940F-0D36952E7618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1159577" y="1393571"/>
            <a:ext cx="185371" cy="276999"/>
          </a:xfrm>
          <a:prstGeom prst="rect">
            <a:avLst/>
          </a:prstGeom>
          <a:blipFill>
            <a:blip r:embed="rId16"/>
            <a:stretch>
              <a:fillRect b="-8889" l="-32258" r="-22581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D746D5-BE23-421C-9AE8-0C591036331C}"/>
              </a:ext>
            </a:extLst>
          </p:cNvPr>
          <p:cNvCxnSpPr>
            <a:cxnSpLocks/>
          </p:cNvCxnSpPr>
          <p:nvPr/>
        </p:nvCxnSpPr>
        <p:spPr>
          <a:xfrm flipV="1">
            <a:off x="1845010" y="2617776"/>
            <a:ext cx="414084" cy="697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5357AF-2882-4BF4-9071-2DFBC9062AE4}"/>
              </a:ext>
            </a:extLst>
          </p:cNvPr>
          <p:cNvSpPr txBox="1"/>
          <p:nvPr/>
        </p:nvSpPr>
        <p:spPr>
          <a:xfrm>
            <a:off x="2247515" y="2457120"/>
            <a:ext cx="551089" cy="36732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/>
              <a:t>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4308BE-9A49-482D-BE6C-C6E698411283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1896757" y="2559271"/>
            <a:ext cx="264175" cy="369332"/>
          </a:xfrm>
          <a:prstGeom prst="rect">
            <a:avLst/>
          </a:prstGeom>
          <a:blipFill>
            <a:blip r:embed="rId17"/>
            <a:stretch>
              <a:fillRect b="-35000" l="-39535" r="-39535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9714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05A3-355D-470E-B2B5-71227B37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numCol="1"/>
          <a:lstStyle/>
          <a:p>
            <a:r>
              <a:rPr dirty="0" lang="en-US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4A3E-1FF2-4D9C-A9D3-B6409241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67" y="1013279"/>
            <a:ext cx="10515600" cy="4351338"/>
          </a:xfrm>
        </p:spPr>
        <p:txBody>
          <a:bodyPr numCol="1"/>
          <a:lstStyle/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550429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3BAB-6986-4692-9038-EA1AB299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28"/>
            <a:ext cx="10515600" cy="731868"/>
          </a:xfrm>
        </p:spPr>
        <p:txBody>
          <a:bodyPr numCol="1">
            <a:normAutofit/>
          </a:bodyPr>
          <a:lstStyle/>
          <a:p>
            <a:r>
              <a:rPr dirty="0" lang="en-US" sz="3200"/>
              <a:t>Path Calculations – Vehicle Reference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1BE1A5-B805-477B-8227-3D6A7DBDF2FF}"/>
              </a:ext>
            </a:extLst>
          </p:cNvPr>
          <p:cNvSpPr/>
          <p:nvPr/>
        </p:nvSpPr>
        <p:spPr>
          <a:xfrm>
            <a:off x="674244" y="2585643"/>
            <a:ext cx="1087746" cy="18374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440EFC-8093-4DAB-85A3-DF27CEDED86E}"/>
              </a:ext>
            </a:extLst>
          </p:cNvPr>
          <p:cNvCxnSpPr/>
          <p:nvPr/>
        </p:nvCxnSpPr>
        <p:spPr>
          <a:xfrm>
            <a:off x="1218116" y="2030936"/>
            <a:ext cx="0" cy="2955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E308A7-AEB3-4BCC-B08F-413F5D5580AC}"/>
              </a:ext>
            </a:extLst>
          </p:cNvPr>
          <p:cNvSpPr/>
          <p:nvPr/>
        </p:nvSpPr>
        <p:spPr>
          <a:xfrm>
            <a:off x="756583" y="2676650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D6EC79-9517-49D0-9742-F6FBB42C7555}"/>
              </a:ext>
            </a:extLst>
          </p:cNvPr>
          <p:cNvSpPr/>
          <p:nvPr/>
        </p:nvSpPr>
        <p:spPr>
          <a:xfrm>
            <a:off x="1475933" y="2663648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93E431-F1DA-40F0-A5E9-47B41739DA69}"/>
              </a:ext>
            </a:extLst>
          </p:cNvPr>
          <p:cNvSpPr/>
          <p:nvPr/>
        </p:nvSpPr>
        <p:spPr>
          <a:xfrm>
            <a:off x="756583" y="4003760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DC5CA0-CC36-468E-831C-00B9379A954C}"/>
              </a:ext>
            </a:extLst>
          </p:cNvPr>
          <p:cNvSpPr/>
          <p:nvPr/>
        </p:nvSpPr>
        <p:spPr>
          <a:xfrm>
            <a:off x="1475933" y="3990758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A267CD-4ABD-4158-B304-667216D92786}"/>
              </a:ext>
            </a:extLst>
          </p:cNvPr>
          <p:cNvCxnSpPr/>
          <p:nvPr/>
        </p:nvCxnSpPr>
        <p:spPr>
          <a:xfrm flipV="1">
            <a:off x="1218116" y="2596476"/>
            <a:ext cx="0" cy="602377"/>
          </a:xfrm>
          <a:prstGeom prst="straightConnector1">
            <a:avLst/>
          </a:prstGeom>
          <a:ln w="28575">
            <a:solidFill>
              <a:schemeClr val="tx1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69F6C3-1F85-4ACC-B480-9CE0A38EAB52}"/>
              </a:ext>
            </a:extLst>
          </p:cNvPr>
          <p:cNvCxnSpPr>
            <a:cxnSpLocks/>
          </p:cNvCxnSpPr>
          <p:nvPr/>
        </p:nvCxnSpPr>
        <p:spPr>
          <a:xfrm>
            <a:off x="1224764" y="3172488"/>
            <a:ext cx="530870" cy="7520"/>
          </a:xfrm>
          <a:prstGeom prst="straightConnector1">
            <a:avLst/>
          </a:prstGeom>
          <a:ln w="28575">
            <a:solidFill>
              <a:schemeClr val="tx1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F7618A-4237-4D2F-B4C8-816467CF06EF}"/>
              </a:ext>
            </a:extLst>
          </p:cNvPr>
          <p:cNvSpPr txBox="1"/>
          <p:nvPr/>
        </p:nvSpPr>
        <p:spPr>
          <a:xfrm>
            <a:off x="927239" y="2128537"/>
            <a:ext cx="268670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40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661A40-34BB-4DA4-A935-DF09D214FC75}"/>
              </a:ext>
            </a:extLst>
          </p:cNvPr>
          <p:cNvSpPr txBox="1"/>
          <p:nvPr/>
        </p:nvSpPr>
        <p:spPr>
          <a:xfrm>
            <a:off x="1781773" y="2968020"/>
            <a:ext cx="268670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400"/>
              <a:t>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782DF7-86D8-4FC7-9BD9-D89133164BFB}"/>
              </a:ext>
            </a:extLst>
          </p:cNvPr>
          <p:cNvSpPr/>
          <p:nvPr/>
        </p:nvSpPr>
        <p:spPr>
          <a:xfrm>
            <a:off x="1151551" y="3089450"/>
            <a:ext cx="152915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2927A5-64FD-4180-A7B2-998D93478372}"/>
              </a:ext>
            </a:extLst>
          </p:cNvPr>
          <p:cNvCxnSpPr>
            <a:cxnSpLocks/>
          </p:cNvCxnSpPr>
          <p:nvPr/>
        </p:nvCxnSpPr>
        <p:spPr>
          <a:xfrm flipV="1">
            <a:off x="1214604" y="2286551"/>
            <a:ext cx="337976" cy="88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01DC0FA-DA3F-4AAE-8E49-A5C7984F0796}"/>
              </a:ext>
            </a:extLst>
          </p:cNvPr>
          <p:cNvSpPr/>
          <p:nvPr/>
        </p:nvSpPr>
        <p:spPr>
          <a:xfrm rot="1366283">
            <a:off x="1236797" y="2364332"/>
            <a:ext cx="265340" cy="58184"/>
          </a:xfrm>
          <a:custGeom>
            <a:avLst/>
            <a:gdLst>
              <a:gd fmla="*/ 0 w 265340" name="connsiteX0"/>
              <a:gd fmla="*/ 96443 h 96443" name="connsiteY0"/>
              <a:gd fmla="*/ 265340 w 265340" name="connsiteX1"/>
              <a:gd fmla="*/ 22965 h 96443" name="connsiteY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b="b" l="l" r="r" t="t"/>
            <a:pathLst>
              <a:path h="96443" w="265340">
                <a:moveTo>
                  <a:pt x="0" y="96443"/>
                </a:moveTo>
                <a:cubicBezTo>
                  <a:pt x="54429" y="30108"/>
                  <a:pt x="108858" y="-36226"/>
                  <a:pt x="265340" y="2296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2807C8-C64E-4419-920C-1589F40426CB}"/>
              </a:ext>
            </a:extLst>
          </p:cNvPr>
          <p:cNvSpPr txBox="1"/>
          <p:nvPr/>
        </p:nvSpPr>
        <p:spPr>
          <a:xfrm>
            <a:off x="140243" y="1034483"/>
            <a:ext cx="2016933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Vehicle Velocity (V)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057AC-1F7C-42CD-BB33-C23862B43496}"/>
              </a:ext>
            </a:extLst>
          </p:cNvPr>
          <p:cNvSpPr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1150336" y="1838607"/>
            <a:ext cx="462499" cy="3693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D0C68B-20BC-4679-B6A8-EC72FD981757}"/>
              </a:ext>
            </a:extLst>
          </p:cNvPr>
          <p:cNvSpPr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1935229" y="2849378"/>
            <a:ext cx="470129" cy="391261"/>
          </a:xfrm>
          <a:prstGeom prst="rect">
            <a:avLst/>
          </a:prstGeom>
          <a:blipFill>
            <a:blip r:embed="rId3"/>
            <a:stretch>
              <a:fillRect b="-3077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8E14AF-CCC0-4597-8E94-EA62395A4480}"/>
              </a:ext>
            </a:extLst>
          </p:cNvPr>
          <p:cNvCxnSpPr>
            <a:cxnSpLocks/>
          </p:cNvCxnSpPr>
          <p:nvPr/>
        </p:nvCxnSpPr>
        <p:spPr>
          <a:xfrm flipH="1">
            <a:off x="909111" y="2177143"/>
            <a:ext cx="307368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BE0CA2-DF74-4350-9D12-B5AA294A597A}"/>
              </a:ext>
            </a:extLst>
          </p:cNvPr>
          <p:cNvCxnSpPr>
            <a:cxnSpLocks/>
          </p:cNvCxnSpPr>
          <p:nvPr/>
        </p:nvCxnSpPr>
        <p:spPr>
          <a:xfrm flipV="1">
            <a:off x="1212397" y="2173062"/>
            <a:ext cx="2463" cy="100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CF92C8-4AD4-4C64-A125-4B1588C9A9C2}"/>
              </a:ext>
            </a:extLst>
          </p:cNvPr>
          <p:cNvSpPr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1487604" y="2167101"/>
            <a:ext cx="485582" cy="36933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F6772C-3313-4DB3-81AB-623D1F2B1960}"/>
              </a:ext>
            </a:extLst>
          </p:cNvPr>
          <p:cNvSpPr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3187806" y="865017"/>
            <a:ext cx="499046" cy="369332"/>
          </a:xfrm>
          <a:prstGeom prst="rect">
            <a:avLst/>
          </a:prstGeom>
          <a:blipFill>
            <a:blip r:embed="rId5"/>
            <a:stretch>
              <a:fillRect b="-13333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F2610A-1B48-4169-96DB-734DA2B6D299}"/>
              </a:ext>
            </a:extLst>
          </p:cNvPr>
          <p:cNvSpPr txBox="1"/>
          <p:nvPr/>
        </p:nvSpPr>
        <p:spPr>
          <a:xfrm>
            <a:off x="3543300" y="921632"/>
            <a:ext cx="1714500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/>
              <a:t>Velocity angle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073F0-7993-46AF-9B2E-48A9FED330B2}"/>
              </a:ext>
            </a:extLst>
          </p:cNvPr>
          <p:cNvSpPr/>
          <p:nvPr/>
        </p:nvSpPr>
        <p:spPr>
          <a:xfrm>
            <a:off x="3911967" y="2676650"/>
            <a:ext cx="1087746" cy="18374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F579D2-0550-42CA-9AE4-F90F58D301DA}"/>
              </a:ext>
            </a:extLst>
          </p:cNvPr>
          <p:cNvCxnSpPr/>
          <p:nvPr/>
        </p:nvCxnSpPr>
        <p:spPr>
          <a:xfrm>
            <a:off x="4455839" y="2121943"/>
            <a:ext cx="0" cy="2955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761FDDD-BC5D-4C8E-A258-8DA0AE848AB5}"/>
              </a:ext>
            </a:extLst>
          </p:cNvPr>
          <p:cNvSpPr/>
          <p:nvPr/>
        </p:nvSpPr>
        <p:spPr>
          <a:xfrm>
            <a:off x="3994306" y="2767657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94F50DD-5A67-4C6A-87B7-4CC27F8E928E}"/>
              </a:ext>
            </a:extLst>
          </p:cNvPr>
          <p:cNvSpPr/>
          <p:nvPr/>
        </p:nvSpPr>
        <p:spPr>
          <a:xfrm>
            <a:off x="4713656" y="2754655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453C8C7-88FC-4B88-B331-BA260B2C4067}"/>
              </a:ext>
            </a:extLst>
          </p:cNvPr>
          <p:cNvSpPr/>
          <p:nvPr/>
        </p:nvSpPr>
        <p:spPr>
          <a:xfrm>
            <a:off x="3994306" y="4094767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C802DF6-4F38-420C-B549-BF8CE2130760}"/>
              </a:ext>
            </a:extLst>
          </p:cNvPr>
          <p:cNvSpPr/>
          <p:nvPr/>
        </p:nvSpPr>
        <p:spPr>
          <a:xfrm>
            <a:off x="4713656" y="4081765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79D717-804B-4BA3-89D3-D1B4EEA91896}"/>
              </a:ext>
            </a:extLst>
          </p:cNvPr>
          <p:cNvCxnSpPr/>
          <p:nvPr/>
        </p:nvCxnSpPr>
        <p:spPr>
          <a:xfrm flipV="1">
            <a:off x="4455839" y="2687483"/>
            <a:ext cx="0" cy="602377"/>
          </a:xfrm>
          <a:prstGeom prst="straightConnector1">
            <a:avLst/>
          </a:prstGeom>
          <a:ln w="28575">
            <a:solidFill>
              <a:schemeClr val="tx1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3AB355-5C28-4986-8865-1FB0B06BD15F}"/>
              </a:ext>
            </a:extLst>
          </p:cNvPr>
          <p:cNvCxnSpPr>
            <a:cxnSpLocks/>
          </p:cNvCxnSpPr>
          <p:nvPr/>
        </p:nvCxnSpPr>
        <p:spPr>
          <a:xfrm>
            <a:off x="4462487" y="3263495"/>
            <a:ext cx="530870" cy="7520"/>
          </a:xfrm>
          <a:prstGeom prst="straightConnector1">
            <a:avLst/>
          </a:prstGeom>
          <a:ln w="28575">
            <a:solidFill>
              <a:schemeClr val="tx1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6E7C36-4B20-4644-8BA4-888B439EAD5B}"/>
              </a:ext>
            </a:extLst>
          </p:cNvPr>
          <p:cNvSpPr txBox="1"/>
          <p:nvPr/>
        </p:nvSpPr>
        <p:spPr>
          <a:xfrm>
            <a:off x="4164962" y="2219544"/>
            <a:ext cx="268670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40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1B5A90-5DBD-4EF2-8504-8989095BA25E}"/>
              </a:ext>
            </a:extLst>
          </p:cNvPr>
          <p:cNvSpPr txBox="1"/>
          <p:nvPr/>
        </p:nvSpPr>
        <p:spPr>
          <a:xfrm>
            <a:off x="5019496" y="3059027"/>
            <a:ext cx="268670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40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622BD41-FB4C-42A3-A7DF-D42A0AE87319}"/>
              </a:ext>
            </a:extLst>
          </p:cNvPr>
          <p:cNvSpPr/>
          <p:nvPr/>
        </p:nvSpPr>
        <p:spPr>
          <a:xfrm>
            <a:off x="4389274" y="3180457"/>
            <a:ext cx="152915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BB5C22-51E8-4785-993B-1860CF1BCDAA}"/>
              </a:ext>
            </a:extLst>
          </p:cNvPr>
          <p:cNvCxnSpPr>
            <a:cxnSpLocks/>
          </p:cNvCxnSpPr>
          <p:nvPr/>
        </p:nvCxnSpPr>
        <p:spPr>
          <a:xfrm flipV="1">
            <a:off x="4452327" y="2377558"/>
            <a:ext cx="337976" cy="88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E8B99-2F31-4241-862E-6454FC4AF2B9}"/>
              </a:ext>
            </a:extLst>
          </p:cNvPr>
          <p:cNvSpPr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5172952" y="2940385"/>
            <a:ext cx="470129" cy="391261"/>
          </a:xfrm>
          <a:prstGeom prst="rect">
            <a:avLst/>
          </a:prstGeom>
          <a:blipFill>
            <a:blip r:embed="rId6"/>
            <a:stretch>
              <a:fillRect b="-3077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916E6D-4CFD-4D0D-A604-2FE4E6735D0A}"/>
              </a:ext>
            </a:extLst>
          </p:cNvPr>
          <p:cNvCxnSpPr>
            <a:cxnSpLocks/>
          </p:cNvCxnSpPr>
          <p:nvPr/>
        </p:nvCxnSpPr>
        <p:spPr>
          <a:xfrm flipV="1">
            <a:off x="4450120" y="2264069"/>
            <a:ext cx="2463" cy="100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47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26FA-3B8C-4C36-92CC-445400D2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3E09-6B9A-4A37-AE98-DC9157C5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9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4959-F053-4D92-A25A-12790318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3616"/>
          </a:xfrm>
        </p:spPr>
        <p:txBody>
          <a:bodyPr numCol="1">
            <a:normAutofit fontScale="90000"/>
          </a:bodyPr>
          <a:lstStyle/>
          <a:p>
            <a:r>
              <a:rPr dirty="0" lang="en-US"/>
              <a:t>EDR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8829A-CE24-4A18-AC83-39694AAF4C2A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1158834" y="2401006"/>
            <a:ext cx="1223348" cy="60401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F073A-D4D3-42E3-9B40-5A37D7CB207C}"/>
              </a:ext>
            </a:extLst>
          </p:cNvPr>
          <p:cNvSpPr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2595332" y="2520348"/>
            <a:ext cx="2355260" cy="391582"/>
          </a:xfrm>
          <a:prstGeom prst="rect">
            <a:avLst/>
          </a:prstGeom>
          <a:blipFill>
            <a:blip r:embed="rId3"/>
            <a:stretch>
              <a:fillRect b="-18462" r="-1295" t="-6154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3F1A3F-0277-4915-A6B5-9FA11B48866B}"/>
              </a:ext>
            </a:extLst>
          </p:cNvPr>
          <p:cNvSpPr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2634637" y="2846606"/>
            <a:ext cx="2276649" cy="369332"/>
          </a:xfrm>
          <a:prstGeom prst="rect">
            <a:avLst/>
          </a:prstGeom>
          <a:blipFill>
            <a:blip r:embed="rId4"/>
            <a:stretch>
              <a:fillRect b="-24590" r="-1604" t="-9836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D503EA-5F77-4F86-AC4B-EAAC80752815}"/>
              </a:ext>
            </a:extLst>
          </p:cNvPr>
          <p:cNvSpPr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2516721" y="2216340"/>
            <a:ext cx="1661289" cy="369332"/>
          </a:xfrm>
          <a:prstGeom prst="rect">
            <a:avLst/>
          </a:prstGeom>
          <a:blipFill>
            <a:blip r:embed="rId5"/>
            <a:stretch>
              <a:fillRect b="-26667" r="-2574" t="-1000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C2598-0739-4363-8A4E-4E590985234E}"/>
              </a:ext>
            </a:extLst>
          </p:cNvPr>
          <p:cNvSpPr txBox="1"/>
          <p:nvPr/>
        </p:nvSpPr>
        <p:spPr>
          <a:xfrm>
            <a:off x="891141" y="1820566"/>
            <a:ext cx="245622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u="sng"/>
              <a:t>Turning Radius </a:t>
            </a:r>
            <a:r>
              <a:rPr dirty="0" i="1" lang="en-US" u="sng"/>
              <a:t>no slip:</a:t>
            </a:r>
            <a:endParaRPr dirty="0" lang="en-US" u="sn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D9701-167C-4B91-9437-5B77D6871F48}"/>
              </a:ext>
            </a:extLst>
          </p:cNvPr>
          <p:cNvSpPr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472333" y="762223"/>
            <a:ext cx="2945165" cy="66684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06B29-3124-499E-A775-1EAA6ECEC3D3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1156996" y="4346096"/>
            <a:ext cx="2310761" cy="604012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BD995-4EBD-4BA8-81DD-BCE0D822BC2C}"/>
              </a:ext>
            </a:extLst>
          </p:cNvPr>
          <p:cNvSpPr txBox="1"/>
          <p:nvPr/>
        </p:nvSpPr>
        <p:spPr>
          <a:xfrm>
            <a:off x="891141" y="3832982"/>
            <a:ext cx="245622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u="sng"/>
              <a:t>Turning Radius </a:t>
            </a:r>
            <a:r>
              <a:rPr dirty="0" i="1" lang="en-US" u="sng"/>
              <a:t>with slip:</a:t>
            </a:r>
            <a:endParaRPr dirty="0" lang="en-US" u="sn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B37B4-E0D3-466E-87F4-3976680DC497}"/>
              </a:ext>
            </a:extLst>
          </p:cNvPr>
          <p:cNvSpPr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3771123" y="4463436"/>
            <a:ext cx="2510559" cy="369332"/>
          </a:xfrm>
          <a:prstGeom prst="rect">
            <a:avLst/>
          </a:prstGeom>
          <a:blipFill>
            <a:blip r:embed="rId8"/>
            <a:stretch>
              <a:fillRect b="-24590" r="-1460" t="-8197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1077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E46E-83CF-4658-AA79-8B32DACC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 numCol="1">
            <a:normAutofit fontScale="90000"/>
          </a:bodyPr>
          <a:lstStyle/>
          <a:p>
            <a:r>
              <a:rPr dirty="0" lang="en-US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4FAC-A348-4B19-AE5E-07A6E4B8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804693"/>
            <a:ext cx="10515600" cy="4351338"/>
          </a:xfrm>
        </p:spPr>
        <p:txBody>
          <a:bodyPr numCol="1"/>
          <a:lstStyle/>
          <a:p>
            <a:r>
              <a:rPr dirty="0" lang="en-US"/>
              <a:t>Two main types of analyses</a:t>
            </a:r>
          </a:p>
          <a:p>
            <a:pPr lvl="1"/>
            <a:r>
              <a:rPr dirty="0" lang="en-US"/>
              <a:t>Vehicle Motion (with and without impact)</a:t>
            </a:r>
          </a:p>
          <a:p>
            <a:pPr lvl="2"/>
            <a:r>
              <a:rPr dirty="0" lang="en-US"/>
              <a:t>Environment</a:t>
            </a:r>
          </a:p>
          <a:p>
            <a:pPr lvl="1"/>
            <a:r>
              <a:rPr dirty="0" lang="en-US"/>
              <a:t>Impact model:</a:t>
            </a:r>
          </a:p>
          <a:p>
            <a:pPr lvl="2"/>
            <a:r>
              <a:rPr dirty="0" lang="en-US"/>
              <a:t>SDOF – no vehicle kinematics</a:t>
            </a:r>
          </a:p>
          <a:p>
            <a:pPr lvl="2"/>
            <a:r>
              <a:rPr dirty="0" lang="en-US"/>
              <a:t>Sideswipe, impulse-momentum – includes vehicle kinematics</a:t>
            </a:r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297314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E0BB24-E1F6-49B4-9AB9-492E8A785E8D}"/>
              </a:ext>
            </a:extLst>
          </p:cNvPr>
          <p:cNvCxnSpPr/>
          <p:nvPr/>
        </p:nvCxnSpPr>
        <p:spPr>
          <a:xfrm>
            <a:off x="5989101" y="261101"/>
            <a:ext cx="0" cy="63357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D2C6F3-3AAE-457A-AF36-00775D3A6449}"/>
              </a:ext>
            </a:extLst>
          </p:cNvPr>
          <p:cNvCxnSpPr>
            <a:cxnSpLocks/>
          </p:cNvCxnSpPr>
          <p:nvPr/>
        </p:nvCxnSpPr>
        <p:spPr>
          <a:xfrm flipH="1">
            <a:off x="2314166" y="3428998"/>
            <a:ext cx="734986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B006BE-477B-4379-B9BF-9135696EA689}"/>
              </a:ext>
            </a:extLst>
          </p:cNvPr>
          <p:cNvSpPr/>
          <p:nvPr/>
        </p:nvSpPr>
        <p:spPr>
          <a:xfrm>
            <a:off x="5206878" y="1797380"/>
            <a:ext cx="1564447" cy="32632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EB3919-A919-454A-B2B1-02EC8B2445BD}"/>
              </a:ext>
            </a:extLst>
          </p:cNvPr>
          <p:cNvSpPr/>
          <p:nvPr/>
        </p:nvSpPr>
        <p:spPr>
          <a:xfrm>
            <a:off x="6586063" y="1762711"/>
            <a:ext cx="212322" cy="19176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23A65F-E962-4D4C-BD43-741174C44198}"/>
              </a:ext>
            </a:extLst>
          </p:cNvPr>
          <p:cNvSpPr/>
          <p:nvPr/>
        </p:nvSpPr>
        <p:spPr>
          <a:xfrm>
            <a:off x="3592595" y="3514589"/>
            <a:ext cx="2244830" cy="2145156"/>
          </a:xfrm>
          <a:custGeom>
            <a:avLst/>
            <a:gdLst>
              <a:gd fmla="*/ 0 w 2244830" name="connsiteX0"/>
              <a:gd fmla="*/ 0 h 2145156" name="connsiteY0"/>
              <a:gd fmla="*/ 2244830 w 2244830" name="connsiteX1"/>
              <a:gd fmla="*/ 2145156 h 2145156" name="connsiteY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b="b" l="l" r="r" t="t"/>
            <a:pathLst>
              <a:path h="2145156" w="2244830">
                <a:moveTo>
                  <a:pt x="0" y="0"/>
                </a:moveTo>
                <a:cubicBezTo>
                  <a:pt x="425781" y="884064"/>
                  <a:pt x="851562" y="1768129"/>
                  <a:pt x="2244830" y="2145156"/>
                </a:cubicBezTo>
              </a:path>
            </a:pathLst>
          </a:custGeom>
          <a:noFill/>
          <a:ln w="38100">
            <a:solidFill>
              <a:schemeClr val="tx1"/>
            </a:solidFill>
            <a:headEnd len="med" type="none" w="med"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A2E83F-96EE-4583-801B-5710C95B5267}"/>
              </a:ext>
            </a:extLst>
          </p:cNvPr>
          <p:cNvSpPr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4519401" y="5421395"/>
            <a:ext cx="580218" cy="584775"/>
          </a:xfrm>
          <a:prstGeom prst="rect">
            <a:avLst/>
          </a:prstGeom>
          <a:blipFill>
            <a:blip r:embed="rId2"/>
            <a:stretch>
              <a:fillRect r="-5208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279B51-92F0-40DE-8D27-7C22C8883D22}"/>
              </a:ext>
            </a:extLst>
          </p:cNvPr>
          <p:cNvCxnSpPr>
            <a:cxnSpLocks/>
          </p:cNvCxnSpPr>
          <p:nvPr/>
        </p:nvCxnSpPr>
        <p:spPr>
          <a:xfrm>
            <a:off x="5351693" y="394362"/>
            <a:ext cx="1274813" cy="597357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8A78F2-CF17-43E4-AA8E-8887E47B17BC}"/>
              </a:ext>
            </a:extLst>
          </p:cNvPr>
          <p:cNvCxnSpPr>
            <a:cxnSpLocks/>
          </p:cNvCxnSpPr>
          <p:nvPr/>
        </p:nvCxnSpPr>
        <p:spPr>
          <a:xfrm flipH="1">
            <a:off x="2527965" y="2975411"/>
            <a:ext cx="6976455" cy="8858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811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166E4F-4D5B-44DF-846D-883A5A6DEC87}"/>
              </a:ext>
            </a:extLst>
          </p:cNvPr>
          <p:cNvCxnSpPr/>
          <p:nvPr/>
        </p:nvCxnSpPr>
        <p:spPr>
          <a:xfrm>
            <a:off x="858063" y="6283791"/>
            <a:ext cx="104614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123344-D10D-4F9B-B888-2F70E828D00D}"/>
              </a:ext>
            </a:extLst>
          </p:cNvPr>
          <p:cNvCxnSpPr>
            <a:cxnSpLocks/>
          </p:cNvCxnSpPr>
          <p:nvPr/>
        </p:nvCxnSpPr>
        <p:spPr>
          <a:xfrm flipH="1" flipV="1">
            <a:off x="1144083" y="637046"/>
            <a:ext cx="74395" cy="60028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03FB42-01B5-4824-837D-760DF9867A02}"/>
              </a:ext>
            </a:extLst>
          </p:cNvPr>
          <p:cNvSpPr txBox="1"/>
          <p:nvPr/>
        </p:nvSpPr>
        <p:spPr>
          <a:xfrm>
            <a:off x="680382" y="97640"/>
            <a:ext cx="927401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en-US" sz="320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8BD34-20A7-4634-A1CB-1CBE107DD040}"/>
              </a:ext>
            </a:extLst>
          </p:cNvPr>
          <p:cNvSpPr txBox="1"/>
          <p:nvPr/>
        </p:nvSpPr>
        <p:spPr>
          <a:xfrm>
            <a:off x="11008191" y="5991403"/>
            <a:ext cx="927401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en-US" sz="3200"/>
              <a:t>X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55B8D2-EC1E-486E-BA75-1E05C3611235}"/>
              </a:ext>
            </a:extLst>
          </p:cNvPr>
          <p:cNvCxnSpPr/>
          <p:nvPr/>
        </p:nvCxnSpPr>
        <p:spPr>
          <a:xfrm flipV="1">
            <a:off x="1218478" y="1534112"/>
            <a:ext cx="6291736" cy="47496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6865BE1-46AE-417B-B3A8-E42E12E02C2B}"/>
              </a:ext>
            </a:extLst>
          </p:cNvPr>
          <p:cNvSpPr/>
          <p:nvPr/>
        </p:nvSpPr>
        <p:spPr>
          <a:xfrm>
            <a:off x="2231829" y="5512402"/>
            <a:ext cx="111308" cy="762722"/>
          </a:xfrm>
          <a:custGeom>
            <a:avLst/>
            <a:gdLst>
              <a:gd fmla="*/ 0 w 111308" name="connsiteX0"/>
              <a:gd fmla="*/ 0 h 762722" name="connsiteY0"/>
              <a:gd fmla="*/ 26002 w 111308" name="connsiteX1"/>
              <a:gd fmla="*/ 762722 h 762722" name="connsiteY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b="b" l="l" r="r" t="t"/>
            <a:pathLst>
              <a:path h="762722" w="111308">
                <a:moveTo>
                  <a:pt x="0" y="0"/>
                </a:moveTo>
                <a:cubicBezTo>
                  <a:pt x="91729" y="243767"/>
                  <a:pt x="183458" y="487535"/>
                  <a:pt x="26002" y="762722"/>
                </a:cubicBezTo>
              </a:path>
            </a:pathLst>
          </a:custGeom>
          <a:noFill/>
          <a:ln w="38100">
            <a:solidFill>
              <a:schemeClr val="tx1"/>
            </a:solidFill>
            <a:headEnd len="med" type="triangle" w="med"/>
            <a:tailEnd len="med" type="non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C7A096-DA86-47EC-A0C4-BB3B27FB0986}"/>
              </a:ext>
            </a:extLst>
          </p:cNvPr>
          <p:cNvSpPr txBox="1"/>
          <p:nvPr/>
        </p:nvSpPr>
        <p:spPr>
          <a:xfrm>
            <a:off x="2178459" y="5591293"/>
            <a:ext cx="702051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2400">
                <a:latin charset="2" panose="05050102010706020507" pitchFamily="18" typeface="Symbol"/>
              </a:rPr>
              <a:t>q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6DB2D0-8FF0-4DFF-9A18-58804C1B5DFC}"/>
              </a:ext>
            </a:extLst>
          </p:cNvPr>
          <p:cNvSpPr txBox="1"/>
          <p:nvPr/>
        </p:nvSpPr>
        <p:spPr>
          <a:xfrm>
            <a:off x="2590938" y="5637459"/>
            <a:ext cx="188478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/>
              <a:t>- heading angle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678D45-9247-4989-80C1-D45A27BE1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74323">
            <a:off x="4839847" y="1765554"/>
            <a:ext cx="1566808" cy="29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68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2FB122-6788-426C-8404-F3E4F76DECDA}"/>
              </a:ext>
            </a:extLst>
          </p:cNvPr>
          <p:cNvSpPr/>
          <p:nvPr/>
        </p:nvSpPr>
        <p:spPr>
          <a:xfrm>
            <a:off x="519316" y="2408364"/>
            <a:ext cx="1087746" cy="18374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99B5B4-8559-4192-8695-A3610B0B07E4}"/>
              </a:ext>
            </a:extLst>
          </p:cNvPr>
          <p:cNvSpPr/>
          <p:nvPr/>
        </p:nvSpPr>
        <p:spPr>
          <a:xfrm>
            <a:off x="933179" y="2720386"/>
            <a:ext cx="260019" cy="38136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831E99-00E0-414E-8390-4B72A90D4CE6}"/>
              </a:ext>
            </a:extLst>
          </p:cNvPr>
          <p:cNvCxnSpPr/>
          <p:nvPr/>
        </p:nvCxnSpPr>
        <p:spPr>
          <a:xfrm>
            <a:off x="1063188" y="1853657"/>
            <a:ext cx="0" cy="2955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765E97-B033-4573-A413-6E7A7D6D7053}"/>
              </a:ext>
            </a:extLst>
          </p:cNvPr>
          <p:cNvSpPr/>
          <p:nvPr/>
        </p:nvSpPr>
        <p:spPr>
          <a:xfrm>
            <a:off x="601655" y="2499371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B55D61-7A8E-4916-9489-599D5FEBC188}"/>
              </a:ext>
            </a:extLst>
          </p:cNvPr>
          <p:cNvSpPr/>
          <p:nvPr/>
        </p:nvSpPr>
        <p:spPr>
          <a:xfrm>
            <a:off x="1321005" y="2486369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D978A9-D4D5-4E57-9AAF-672C0ED13EA3}"/>
              </a:ext>
            </a:extLst>
          </p:cNvPr>
          <p:cNvSpPr/>
          <p:nvPr/>
        </p:nvSpPr>
        <p:spPr>
          <a:xfrm>
            <a:off x="601655" y="3826481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D6D701-1BE8-47F6-8C65-4730458A6A5F}"/>
              </a:ext>
            </a:extLst>
          </p:cNvPr>
          <p:cNvSpPr/>
          <p:nvPr/>
        </p:nvSpPr>
        <p:spPr>
          <a:xfrm>
            <a:off x="1321005" y="3813479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DA150-18B3-434E-8967-C2338C74346C}"/>
              </a:ext>
            </a:extLst>
          </p:cNvPr>
          <p:cNvCxnSpPr/>
          <p:nvPr/>
        </p:nvCxnSpPr>
        <p:spPr>
          <a:xfrm flipV="1">
            <a:off x="1063188" y="2419197"/>
            <a:ext cx="0" cy="602377"/>
          </a:xfrm>
          <a:prstGeom prst="straightConnector1">
            <a:avLst/>
          </a:prstGeom>
          <a:ln w="28575">
            <a:solidFill>
              <a:schemeClr val="tx1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26D649-9FD0-4A16-82CA-F8ECAAA0D190}"/>
              </a:ext>
            </a:extLst>
          </p:cNvPr>
          <p:cNvCxnSpPr>
            <a:cxnSpLocks/>
          </p:cNvCxnSpPr>
          <p:nvPr/>
        </p:nvCxnSpPr>
        <p:spPr>
          <a:xfrm>
            <a:off x="1076192" y="3014054"/>
            <a:ext cx="530870" cy="7520"/>
          </a:xfrm>
          <a:prstGeom prst="straightConnector1">
            <a:avLst/>
          </a:prstGeom>
          <a:ln w="28575">
            <a:solidFill>
              <a:schemeClr val="tx1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D9FA1D-1ABE-43A1-8A04-BCDBD124D10B}"/>
              </a:ext>
            </a:extLst>
          </p:cNvPr>
          <p:cNvSpPr txBox="1"/>
          <p:nvPr/>
        </p:nvSpPr>
        <p:spPr>
          <a:xfrm>
            <a:off x="1002525" y="2024837"/>
            <a:ext cx="268670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40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25BA38-687C-455F-814D-0614EA2D73F3}"/>
              </a:ext>
            </a:extLst>
          </p:cNvPr>
          <p:cNvSpPr txBox="1"/>
          <p:nvPr/>
        </p:nvSpPr>
        <p:spPr>
          <a:xfrm>
            <a:off x="1654235" y="2764131"/>
            <a:ext cx="268670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400"/>
              <a:t>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A6BE85-6D87-4CAD-B933-A275A2AA1C5D}"/>
              </a:ext>
            </a:extLst>
          </p:cNvPr>
          <p:cNvSpPr/>
          <p:nvPr/>
        </p:nvSpPr>
        <p:spPr>
          <a:xfrm>
            <a:off x="2614659" y="1741043"/>
            <a:ext cx="1564447" cy="32632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0A3356-E50C-414D-B9C8-EF007DCE5C13}"/>
              </a:ext>
            </a:extLst>
          </p:cNvPr>
          <p:cNvCxnSpPr>
            <a:cxnSpLocks/>
          </p:cNvCxnSpPr>
          <p:nvPr/>
        </p:nvCxnSpPr>
        <p:spPr>
          <a:xfrm>
            <a:off x="3396882" y="743820"/>
            <a:ext cx="0" cy="543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1978C1-F16C-4E64-B0A2-3CCAE65ADD38}"/>
              </a:ext>
            </a:extLst>
          </p:cNvPr>
          <p:cNvCxnSpPr>
            <a:cxnSpLocks/>
          </p:cNvCxnSpPr>
          <p:nvPr/>
        </p:nvCxnSpPr>
        <p:spPr>
          <a:xfrm flipH="1">
            <a:off x="1811489" y="3372662"/>
            <a:ext cx="3232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6FA493-8248-4E19-8736-898141FBBEF3}"/>
              </a:ext>
            </a:extLst>
          </p:cNvPr>
          <p:cNvCxnSpPr>
            <a:cxnSpLocks/>
          </p:cNvCxnSpPr>
          <p:nvPr/>
        </p:nvCxnSpPr>
        <p:spPr>
          <a:xfrm flipV="1">
            <a:off x="3396882" y="1741043"/>
            <a:ext cx="0" cy="1639076"/>
          </a:xfrm>
          <a:prstGeom prst="straightConnector1">
            <a:avLst/>
          </a:prstGeom>
          <a:ln w="28575">
            <a:solidFill>
              <a:schemeClr val="tx1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1A9D8-3814-42AE-AC37-EC6871DDF16A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3409887" y="3372598"/>
            <a:ext cx="769219" cy="64"/>
          </a:xfrm>
          <a:prstGeom prst="straightConnector1">
            <a:avLst/>
          </a:prstGeom>
          <a:ln w="28575">
            <a:solidFill>
              <a:schemeClr val="tx1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897083-792F-4420-A036-89000472F035}"/>
              </a:ext>
            </a:extLst>
          </p:cNvPr>
          <p:cNvSpPr txBox="1"/>
          <p:nvPr/>
        </p:nvSpPr>
        <p:spPr>
          <a:xfrm>
            <a:off x="3376316" y="1357322"/>
            <a:ext cx="268670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40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E55C92-CEC4-43BC-A6A6-9E6BA1789BFC}"/>
              </a:ext>
            </a:extLst>
          </p:cNvPr>
          <p:cNvSpPr txBox="1"/>
          <p:nvPr/>
        </p:nvSpPr>
        <p:spPr>
          <a:xfrm>
            <a:off x="4241062" y="3268387"/>
            <a:ext cx="268670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400"/>
              <a:t>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69E68A-7634-4AA7-97CF-8E255C2FB7F0}"/>
              </a:ext>
            </a:extLst>
          </p:cNvPr>
          <p:cNvCxnSpPr>
            <a:cxnSpLocks/>
          </p:cNvCxnSpPr>
          <p:nvPr/>
        </p:nvCxnSpPr>
        <p:spPr>
          <a:xfrm flipH="1">
            <a:off x="3396882" y="1620377"/>
            <a:ext cx="768065" cy="175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D0FBBDD-0E9E-41F9-B9DA-8CBD912E08B8}"/>
              </a:ext>
            </a:extLst>
          </p:cNvPr>
          <p:cNvSpPr/>
          <p:nvPr/>
        </p:nvSpPr>
        <p:spPr>
          <a:xfrm flipH="1">
            <a:off x="3401218" y="2608479"/>
            <a:ext cx="268666" cy="142236"/>
          </a:xfrm>
          <a:custGeom>
            <a:avLst/>
            <a:gdLst>
              <a:gd fmla="*/ 255685 w 255685" name="connsiteX0"/>
              <a:gd fmla="*/ 26379 h 143388" name="connsiteY0"/>
              <a:gd fmla="*/ 0 w 255685" name="connsiteX1"/>
              <a:gd fmla="*/ 143388 h 143388" name="connsiteY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b="b" l="l" r="r" t="t"/>
            <a:pathLst>
              <a:path h="143388" w="255685">
                <a:moveTo>
                  <a:pt x="255685" y="26379"/>
                </a:moveTo>
                <a:cubicBezTo>
                  <a:pt x="167928" y="-7207"/>
                  <a:pt x="80172" y="-40792"/>
                  <a:pt x="0" y="143388"/>
                </a:cubicBezTo>
              </a:path>
            </a:pathLst>
          </a:custGeom>
          <a:noFill/>
          <a:ln>
            <a:solidFill>
              <a:schemeClr val="tx1"/>
            </a:solidFill>
            <a:headEnd len="med" type="none" w="med"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524C94-C7C2-46D0-8FFD-B5F53F3CEAED}"/>
              </a:ext>
            </a:extLst>
          </p:cNvPr>
          <p:cNvSpPr txBox="1"/>
          <p:nvPr/>
        </p:nvSpPr>
        <p:spPr>
          <a:xfrm>
            <a:off x="3332412" y="2216500"/>
            <a:ext cx="498368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2000">
                <a:latin charset="2" panose="05050102010706020507" pitchFamily="18" typeface="Symbol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91153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163F-8D91-4B7B-9F47-498726FD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numCol="1"/>
          <a:lstStyle/>
          <a:p>
            <a:r>
              <a:rPr dirty="0" lang="en-US"/>
              <a:t>Impact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954B2-5A33-43E3-8263-BA51C86C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54" y="248072"/>
            <a:ext cx="5313717" cy="16483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B07983-B27B-47FE-B01A-4EA26BC0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2" y="1464020"/>
            <a:ext cx="3427853" cy="28529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3D1397-9ED0-463F-ABE0-27F0B1237FF8}"/>
              </a:ext>
            </a:extLst>
          </p:cNvPr>
          <p:cNvSpPr/>
          <p:nvPr/>
        </p:nvSpPr>
        <p:spPr>
          <a:xfrm>
            <a:off x="960070" y="4316935"/>
            <a:ext cx="1087746" cy="18374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54197-419D-4867-8C28-DA2ABBE60FC9}"/>
              </a:ext>
            </a:extLst>
          </p:cNvPr>
          <p:cNvCxnSpPr/>
          <p:nvPr/>
        </p:nvCxnSpPr>
        <p:spPr>
          <a:xfrm>
            <a:off x="1503942" y="3762228"/>
            <a:ext cx="0" cy="2955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0B46A7-4741-42CE-8946-98FF26ED9979}"/>
              </a:ext>
            </a:extLst>
          </p:cNvPr>
          <p:cNvCxnSpPr/>
          <p:nvPr/>
        </p:nvCxnSpPr>
        <p:spPr>
          <a:xfrm flipV="1">
            <a:off x="1497364" y="4327768"/>
            <a:ext cx="0" cy="602377"/>
          </a:xfrm>
          <a:prstGeom prst="straightConnector1">
            <a:avLst/>
          </a:prstGeom>
          <a:ln w="28575">
            <a:solidFill>
              <a:schemeClr val="tx1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B3793E-3373-45A8-B143-F721ADA2B245}"/>
              </a:ext>
            </a:extLst>
          </p:cNvPr>
          <p:cNvCxnSpPr>
            <a:cxnSpLocks/>
          </p:cNvCxnSpPr>
          <p:nvPr/>
        </p:nvCxnSpPr>
        <p:spPr>
          <a:xfrm>
            <a:off x="1516891" y="4920420"/>
            <a:ext cx="530870" cy="7520"/>
          </a:xfrm>
          <a:prstGeom prst="straightConnector1">
            <a:avLst/>
          </a:prstGeom>
          <a:ln w="28575">
            <a:solidFill>
              <a:schemeClr val="tx1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A67437-27AE-4D3E-A8F0-6666E03F1129}"/>
              </a:ext>
            </a:extLst>
          </p:cNvPr>
          <p:cNvSpPr txBox="1"/>
          <p:nvPr/>
        </p:nvSpPr>
        <p:spPr>
          <a:xfrm>
            <a:off x="1443279" y="3933408"/>
            <a:ext cx="268670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40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CA4E9-5E98-4146-A42F-78E11A8A3159}"/>
              </a:ext>
            </a:extLst>
          </p:cNvPr>
          <p:cNvSpPr txBox="1"/>
          <p:nvPr/>
        </p:nvSpPr>
        <p:spPr>
          <a:xfrm>
            <a:off x="2041237" y="4612851"/>
            <a:ext cx="268670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400"/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0F4AD3-0714-4FCC-AF5C-9905B2A4C56A}"/>
              </a:ext>
            </a:extLst>
          </p:cNvPr>
          <p:cNvCxnSpPr>
            <a:cxnSpLocks/>
          </p:cNvCxnSpPr>
          <p:nvPr/>
        </p:nvCxnSpPr>
        <p:spPr>
          <a:xfrm>
            <a:off x="4835136" y="2845544"/>
            <a:ext cx="61374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AB5AEE-90D2-457D-9E53-9D6B522AFB18}"/>
              </a:ext>
            </a:extLst>
          </p:cNvPr>
          <p:cNvCxnSpPr>
            <a:cxnSpLocks/>
          </p:cNvCxnSpPr>
          <p:nvPr/>
        </p:nvCxnSpPr>
        <p:spPr>
          <a:xfrm>
            <a:off x="4927234" y="2678173"/>
            <a:ext cx="0" cy="39268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829DB-C22B-4913-B1BC-17A387040DD0}"/>
              </a:ext>
            </a:extLst>
          </p:cNvPr>
          <p:cNvSpPr txBox="1"/>
          <p:nvPr/>
        </p:nvSpPr>
        <p:spPr>
          <a:xfrm>
            <a:off x="4204047" y="6268316"/>
            <a:ext cx="927401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en-US" sz="320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CCA007-51A3-4E9F-B54E-A4A942DF4B12}"/>
              </a:ext>
            </a:extLst>
          </p:cNvPr>
          <p:cNvSpPr txBox="1"/>
          <p:nvPr/>
        </p:nvSpPr>
        <p:spPr>
          <a:xfrm>
            <a:off x="10702923" y="2553156"/>
            <a:ext cx="927401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en-US" sz="3200"/>
              <a:t>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0BA186-2B86-430D-8313-68D21AEC7094}"/>
              </a:ext>
            </a:extLst>
          </p:cNvPr>
          <p:cNvCxnSpPr/>
          <p:nvPr/>
        </p:nvCxnSpPr>
        <p:spPr>
          <a:xfrm flipH="1" flipV="1">
            <a:off x="4933813" y="2848455"/>
            <a:ext cx="4361491" cy="257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F10F3B-ADA2-4868-805B-B6B67AA1434E}"/>
              </a:ext>
            </a:extLst>
          </p:cNvPr>
          <p:cNvSpPr txBox="1"/>
          <p:nvPr/>
        </p:nvSpPr>
        <p:spPr>
          <a:xfrm>
            <a:off x="5438264" y="2842634"/>
            <a:ext cx="702051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2400">
                <a:latin charset="2" panose="05050102010706020507" pitchFamily="18" typeface="Symbol"/>
              </a:rPr>
              <a:t>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B58BA5-D7DA-45C2-81A4-F3F5460A14FF}"/>
              </a:ext>
            </a:extLst>
          </p:cNvPr>
          <p:cNvSpPr txBox="1"/>
          <p:nvPr/>
        </p:nvSpPr>
        <p:spPr>
          <a:xfrm>
            <a:off x="5933234" y="2888801"/>
            <a:ext cx="188478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/>
              <a:t>- heading angle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248890-0D8C-4BAB-8F61-004A8E239E4D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7089282" y="4962812"/>
            <a:ext cx="368114" cy="369332"/>
          </a:xfrm>
          <a:prstGeom prst="rect">
            <a:avLst/>
          </a:prstGeom>
          <a:blipFill>
            <a:blip r:embed="rId4"/>
            <a:stretch>
              <a:fillRect b="-13115" l="-11667" r="-8333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F0F39D-7CF8-4AF6-A934-243FA7042AEB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10498681" y="3717757"/>
            <a:ext cx="375231" cy="369332"/>
          </a:xfrm>
          <a:prstGeom prst="rect">
            <a:avLst/>
          </a:prstGeom>
          <a:blipFill>
            <a:blip r:embed="rId5"/>
            <a:stretch>
              <a:fillRect b="-15000" l="-11290" r="-6452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501BEB-0851-4459-91B3-35B9130F4D0E}"/>
              </a:ext>
            </a:extLst>
          </p:cNvPr>
          <p:cNvSpPr/>
          <p:nvPr/>
        </p:nvSpPr>
        <p:spPr>
          <a:xfrm>
            <a:off x="1405957" y="4787510"/>
            <a:ext cx="223790" cy="2310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A6568CD-80F3-4114-8312-EA5FEC8B2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238497">
            <a:off x="7147894" y="3353008"/>
            <a:ext cx="1511939" cy="29629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6987E6-3605-4262-8358-DF165D0C1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86615">
            <a:off x="9072215" y="3306053"/>
            <a:ext cx="1511939" cy="296291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F0E8C0-744B-463A-B022-60C59AA54D53}"/>
              </a:ext>
            </a:extLst>
          </p:cNvPr>
          <p:cNvCxnSpPr>
            <a:endCxn id="32" idx="1"/>
          </p:cNvCxnSpPr>
          <p:nvPr/>
        </p:nvCxnSpPr>
        <p:spPr>
          <a:xfrm flipV="1">
            <a:off x="8291804" y="4671527"/>
            <a:ext cx="783772" cy="1721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672446-3114-4E75-B1ED-326CDBD6776E}"/>
              </a:ext>
            </a:extLst>
          </p:cNvPr>
          <p:cNvCxnSpPr>
            <a:cxnSpLocks/>
          </p:cNvCxnSpPr>
          <p:nvPr/>
        </p:nvCxnSpPr>
        <p:spPr>
          <a:xfrm flipV="1">
            <a:off x="9053804" y="4410269"/>
            <a:ext cx="718457" cy="2685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21FC229-D513-4512-BDAC-68EE3F1385A8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8436846" y="4447594"/>
            <a:ext cx="287963" cy="276999"/>
          </a:xfrm>
          <a:prstGeom prst="rect">
            <a:avLst/>
          </a:prstGeom>
          <a:blipFill>
            <a:blip r:embed="rId7"/>
            <a:stretch>
              <a:fillRect b="-15556" l="-21277" r="-6383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F90CFA-A001-4C42-9303-BF9DD116BEFC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9269050" y="4189268"/>
            <a:ext cx="293285" cy="276999"/>
          </a:xfrm>
          <a:prstGeom prst="rect">
            <a:avLst/>
          </a:prstGeom>
          <a:blipFill>
            <a:blip r:embed="rId8"/>
            <a:stretch>
              <a:fillRect b="-15217" l="-20833" r="-625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122A9A-0E5B-45E6-8482-3C73A9334D2D}"/>
              </a:ext>
            </a:extLst>
          </p:cNvPr>
          <p:cNvCxnSpPr>
            <a:cxnSpLocks/>
          </p:cNvCxnSpPr>
          <p:nvPr/>
        </p:nvCxnSpPr>
        <p:spPr>
          <a:xfrm flipH="1">
            <a:off x="8678768" y="4652186"/>
            <a:ext cx="396808" cy="13059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1E5B2A-809A-4D4A-9C90-9CA4A76930E1}"/>
              </a:ext>
            </a:extLst>
          </p:cNvPr>
          <p:cNvCxnSpPr>
            <a:cxnSpLocks/>
          </p:cNvCxnSpPr>
          <p:nvPr/>
        </p:nvCxnSpPr>
        <p:spPr>
          <a:xfrm>
            <a:off x="9075576" y="4665195"/>
            <a:ext cx="1608865" cy="482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00B4883-B0F4-477D-BF7C-D0CA1F199E42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10717068" y="4985116"/>
            <a:ext cx="189924" cy="276999"/>
          </a:xfrm>
          <a:prstGeom prst="rect">
            <a:avLst/>
          </a:prstGeom>
          <a:blipFill>
            <a:blip r:embed="rId9"/>
            <a:stretch>
              <a:fillRect l="-19355" r="-16129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29EFEB-08FC-4015-AA17-21424D429F6D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8576997" y="5958089"/>
            <a:ext cx="149913" cy="276999"/>
          </a:xfrm>
          <a:prstGeom prst="rect">
            <a:avLst/>
          </a:prstGeom>
          <a:blipFill>
            <a:blip r:embed="rId10"/>
            <a:stretch>
              <a:fillRect b="-4348" l="-36000" r="-2400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E43A07-63CE-4131-A354-94AFC120F43D}"/>
              </a:ext>
            </a:extLst>
          </p:cNvPr>
          <p:cNvCxnSpPr/>
          <p:nvPr/>
        </p:nvCxnSpPr>
        <p:spPr>
          <a:xfrm>
            <a:off x="8497078" y="3304299"/>
            <a:ext cx="556726" cy="1240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94F768F-B93D-4472-A145-2587DCB680C3}"/>
              </a:ext>
            </a:extLst>
          </p:cNvPr>
          <p:cNvSpPr txBox="1"/>
          <p:nvPr/>
        </p:nvSpPr>
        <p:spPr>
          <a:xfrm>
            <a:off x="8199377" y="2992661"/>
            <a:ext cx="612336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/>
              <a:t>POI</a:t>
            </a:r>
          </a:p>
        </p:txBody>
      </p:sp>
    </p:spTree>
    <p:extLst>
      <p:ext uri="{BB962C8B-B14F-4D97-AF65-F5344CB8AC3E}">
        <p14:creationId xmlns:p14="http://schemas.microsoft.com/office/powerpoint/2010/main" val="304753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163F-8D91-4B7B-9F47-498726FD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numCol="1"/>
          <a:lstStyle/>
          <a:p>
            <a:r>
              <a:rPr dirty="0" lang="en-US"/>
              <a:t>Impact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954B2-5A33-43E3-8263-BA51C86C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54" y="248072"/>
            <a:ext cx="5313717" cy="16483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B07983-B27B-47FE-B01A-4EA26BC0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2" y="1464020"/>
            <a:ext cx="3427853" cy="28529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3D1397-9ED0-463F-ABE0-27F0B1237FF8}"/>
              </a:ext>
            </a:extLst>
          </p:cNvPr>
          <p:cNvSpPr/>
          <p:nvPr/>
        </p:nvSpPr>
        <p:spPr>
          <a:xfrm>
            <a:off x="960070" y="4316935"/>
            <a:ext cx="1087746" cy="18374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54197-419D-4867-8C28-DA2ABBE60FC9}"/>
              </a:ext>
            </a:extLst>
          </p:cNvPr>
          <p:cNvCxnSpPr/>
          <p:nvPr/>
        </p:nvCxnSpPr>
        <p:spPr>
          <a:xfrm>
            <a:off x="1503942" y="3762228"/>
            <a:ext cx="0" cy="2955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0B46A7-4741-42CE-8946-98FF26ED9979}"/>
              </a:ext>
            </a:extLst>
          </p:cNvPr>
          <p:cNvCxnSpPr/>
          <p:nvPr/>
        </p:nvCxnSpPr>
        <p:spPr>
          <a:xfrm flipV="1">
            <a:off x="1497364" y="4327768"/>
            <a:ext cx="0" cy="602377"/>
          </a:xfrm>
          <a:prstGeom prst="straightConnector1">
            <a:avLst/>
          </a:prstGeom>
          <a:ln w="28575">
            <a:solidFill>
              <a:schemeClr val="tx1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B3793E-3373-45A8-B143-F721ADA2B245}"/>
              </a:ext>
            </a:extLst>
          </p:cNvPr>
          <p:cNvCxnSpPr>
            <a:cxnSpLocks/>
          </p:cNvCxnSpPr>
          <p:nvPr/>
        </p:nvCxnSpPr>
        <p:spPr>
          <a:xfrm>
            <a:off x="1516891" y="4920420"/>
            <a:ext cx="530870" cy="7520"/>
          </a:xfrm>
          <a:prstGeom prst="straightConnector1">
            <a:avLst/>
          </a:prstGeom>
          <a:ln w="28575">
            <a:solidFill>
              <a:schemeClr val="tx1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A67437-27AE-4D3E-A8F0-6666E03F1129}"/>
              </a:ext>
            </a:extLst>
          </p:cNvPr>
          <p:cNvSpPr txBox="1"/>
          <p:nvPr/>
        </p:nvSpPr>
        <p:spPr>
          <a:xfrm>
            <a:off x="1443279" y="3933408"/>
            <a:ext cx="268670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40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CA4E9-5E98-4146-A42F-78E11A8A3159}"/>
              </a:ext>
            </a:extLst>
          </p:cNvPr>
          <p:cNvSpPr txBox="1"/>
          <p:nvPr/>
        </p:nvSpPr>
        <p:spPr>
          <a:xfrm>
            <a:off x="2041237" y="4612851"/>
            <a:ext cx="268670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400"/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0F4AD3-0714-4FCC-AF5C-9905B2A4C56A}"/>
              </a:ext>
            </a:extLst>
          </p:cNvPr>
          <p:cNvCxnSpPr>
            <a:cxnSpLocks/>
          </p:cNvCxnSpPr>
          <p:nvPr/>
        </p:nvCxnSpPr>
        <p:spPr>
          <a:xfrm>
            <a:off x="4835136" y="2845544"/>
            <a:ext cx="61374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AB5AEE-90D2-457D-9E53-9D6B522AFB18}"/>
              </a:ext>
            </a:extLst>
          </p:cNvPr>
          <p:cNvCxnSpPr>
            <a:cxnSpLocks/>
          </p:cNvCxnSpPr>
          <p:nvPr/>
        </p:nvCxnSpPr>
        <p:spPr>
          <a:xfrm>
            <a:off x="4927234" y="2678173"/>
            <a:ext cx="0" cy="39268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829DB-C22B-4913-B1BC-17A387040DD0}"/>
              </a:ext>
            </a:extLst>
          </p:cNvPr>
          <p:cNvSpPr txBox="1"/>
          <p:nvPr/>
        </p:nvSpPr>
        <p:spPr>
          <a:xfrm>
            <a:off x="4204047" y="6268316"/>
            <a:ext cx="927401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en-US" sz="320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CCA007-51A3-4E9F-B54E-A4A942DF4B12}"/>
              </a:ext>
            </a:extLst>
          </p:cNvPr>
          <p:cNvSpPr txBox="1"/>
          <p:nvPr/>
        </p:nvSpPr>
        <p:spPr>
          <a:xfrm>
            <a:off x="10702923" y="2553156"/>
            <a:ext cx="927401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en-US" sz="3200"/>
              <a:t>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0BA186-2B86-430D-8313-68D21AEC7094}"/>
              </a:ext>
            </a:extLst>
          </p:cNvPr>
          <p:cNvCxnSpPr>
            <a:cxnSpLocks/>
          </p:cNvCxnSpPr>
          <p:nvPr/>
        </p:nvCxnSpPr>
        <p:spPr>
          <a:xfrm flipH="1" flipV="1">
            <a:off x="4927234" y="2842634"/>
            <a:ext cx="4368071" cy="258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F10F3B-ADA2-4868-805B-B6B67AA1434E}"/>
              </a:ext>
            </a:extLst>
          </p:cNvPr>
          <p:cNvSpPr txBox="1"/>
          <p:nvPr/>
        </p:nvSpPr>
        <p:spPr>
          <a:xfrm>
            <a:off x="5438264" y="2842634"/>
            <a:ext cx="702051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2400">
                <a:latin charset="2" panose="05050102010706020507" pitchFamily="18" typeface="Symbol"/>
              </a:rPr>
              <a:t>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B58BA5-D7DA-45C2-81A4-F3F5460A14FF}"/>
              </a:ext>
            </a:extLst>
          </p:cNvPr>
          <p:cNvSpPr txBox="1"/>
          <p:nvPr/>
        </p:nvSpPr>
        <p:spPr>
          <a:xfrm>
            <a:off x="5933234" y="2888801"/>
            <a:ext cx="188478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/>
              <a:t>- heading angle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248890-0D8C-4BAB-8F61-004A8E239E4D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7089282" y="4962812"/>
            <a:ext cx="368114" cy="369332"/>
          </a:xfrm>
          <a:prstGeom prst="rect">
            <a:avLst/>
          </a:prstGeom>
          <a:blipFill>
            <a:blip r:embed="rId4"/>
            <a:stretch>
              <a:fillRect b="-13115" l="-11667" r="-8333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F0F39D-7CF8-4AF6-A934-243FA7042AEB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10498681" y="3717757"/>
            <a:ext cx="375231" cy="369332"/>
          </a:xfrm>
          <a:prstGeom prst="rect">
            <a:avLst/>
          </a:prstGeom>
          <a:blipFill>
            <a:blip r:embed="rId5"/>
            <a:stretch>
              <a:fillRect b="-15000" l="-11290" r="-6452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501BEB-0851-4459-91B3-35B9130F4D0E}"/>
              </a:ext>
            </a:extLst>
          </p:cNvPr>
          <p:cNvSpPr/>
          <p:nvPr/>
        </p:nvSpPr>
        <p:spPr>
          <a:xfrm>
            <a:off x="1405957" y="4787510"/>
            <a:ext cx="223790" cy="2310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A6568CD-80F3-4114-8312-EA5FEC8B2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238497">
            <a:off x="7147894" y="3353008"/>
            <a:ext cx="1511939" cy="29629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6987E6-3605-4262-8358-DF165D0C1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86615">
            <a:off x="9072215" y="3306053"/>
            <a:ext cx="1511939" cy="296291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F0E8C0-744B-463A-B022-60C59AA54D53}"/>
              </a:ext>
            </a:extLst>
          </p:cNvPr>
          <p:cNvCxnSpPr>
            <a:endCxn id="32" idx="1"/>
          </p:cNvCxnSpPr>
          <p:nvPr/>
        </p:nvCxnSpPr>
        <p:spPr>
          <a:xfrm flipV="1">
            <a:off x="8291804" y="4671527"/>
            <a:ext cx="783772" cy="1721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672446-3114-4E75-B1ED-326CDBD6776E}"/>
              </a:ext>
            </a:extLst>
          </p:cNvPr>
          <p:cNvCxnSpPr>
            <a:cxnSpLocks/>
          </p:cNvCxnSpPr>
          <p:nvPr/>
        </p:nvCxnSpPr>
        <p:spPr>
          <a:xfrm flipV="1">
            <a:off x="9053804" y="4410269"/>
            <a:ext cx="718457" cy="2685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21FC229-D513-4512-BDAC-68EE3F1385A8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8436846" y="4447594"/>
            <a:ext cx="287963" cy="276999"/>
          </a:xfrm>
          <a:prstGeom prst="rect">
            <a:avLst/>
          </a:prstGeom>
          <a:blipFill>
            <a:blip r:embed="rId7"/>
            <a:stretch>
              <a:fillRect b="-15556" l="-21277" r="-6383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F90CFA-A001-4C42-9303-BF9DD116BEFC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9269050" y="4189268"/>
            <a:ext cx="293285" cy="276999"/>
          </a:xfrm>
          <a:prstGeom prst="rect">
            <a:avLst/>
          </a:prstGeom>
          <a:blipFill>
            <a:blip r:embed="rId8"/>
            <a:stretch>
              <a:fillRect b="-15217" l="-20833" r="-625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E43A07-63CE-4131-A354-94AFC120F43D}"/>
              </a:ext>
            </a:extLst>
          </p:cNvPr>
          <p:cNvCxnSpPr/>
          <p:nvPr/>
        </p:nvCxnSpPr>
        <p:spPr>
          <a:xfrm>
            <a:off x="8497078" y="3304299"/>
            <a:ext cx="556726" cy="1240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94F768F-B93D-4472-A145-2587DCB680C3}"/>
              </a:ext>
            </a:extLst>
          </p:cNvPr>
          <p:cNvSpPr txBox="1"/>
          <p:nvPr/>
        </p:nvSpPr>
        <p:spPr>
          <a:xfrm>
            <a:off x="8199377" y="2992661"/>
            <a:ext cx="612336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/>
              <a:t>POI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D6BACB-258A-4629-B8BF-3E24DBD2C548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5411635" y="5783246"/>
            <a:ext cx="1333698" cy="276999"/>
          </a:xfrm>
          <a:prstGeom prst="rect">
            <a:avLst/>
          </a:prstGeom>
          <a:blipFill>
            <a:blip r:embed="rId9"/>
            <a:stretch>
              <a:fillRect b="-15556" l="-4110" r="-3653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38984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EDC2-9606-408A-8B4D-6C66A0C6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3143"/>
          </a:xfrm>
        </p:spPr>
        <p:txBody>
          <a:bodyPr numCol="1">
            <a:normAutofit/>
          </a:bodyPr>
          <a:lstStyle/>
          <a:p>
            <a:r>
              <a:rPr dirty="0" lang="en-US" sz="3200"/>
              <a:t>Carpenter &amp; </a:t>
            </a:r>
            <a:r>
              <a:rPr dirty="0" err="1" lang="en-US" sz="3200"/>
              <a:t>Welcher</a:t>
            </a:r>
            <a:r>
              <a:rPr dirty="0" lang="en-US" sz="3200"/>
              <a:t>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A46E1-3E62-4212-9D41-5DDB4C378A84}"/>
              </a:ext>
            </a:extLst>
          </p:cNvPr>
          <p:cNvSpPr txBox="1"/>
          <p:nvPr/>
        </p:nvSpPr>
        <p:spPr>
          <a:xfrm>
            <a:off x="625384" y="729913"/>
            <a:ext cx="6470196" cy="120032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indent="-342900" marL="342900">
              <a:buFont typeface="+mj-lt"/>
              <a:buAutoNum type="arabicPeriod"/>
            </a:pPr>
            <a:r>
              <a:rPr dirty="0" lang="en-US"/>
              <a:t>Inputs:</a:t>
            </a:r>
          </a:p>
          <a:p>
            <a:pPr indent="-342900" lvl="1" marL="800100">
              <a:buFont typeface="+mj-lt"/>
              <a:buAutoNum type="alphaLcParenR"/>
            </a:pPr>
            <a:r>
              <a:rPr dirty="0" lang="en-US"/>
              <a:t>Vehicle heading angle, </a:t>
            </a:r>
            <a:r>
              <a:rPr dirty="0" err="1" lang="en-US"/>
              <a:t>dist</a:t>
            </a:r>
            <a:r>
              <a:rPr dirty="0" lang="en-US"/>
              <a:t> (cg to POI), mass, </a:t>
            </a:r>
            <a:r>
              <a:rPr dirty="0" err="1" lang="en-US"/>
              <a:t>Izz</a:t>
            </a:r>
            <a:r>
              <a:rPr dirty="0" lang="en-US"/>
              <a:t>, </a:t>
            </a:r>
            <a:r>
              <a:rPr dirty="0" err="1" lang="en-US"/>
              <a:t>vx</a:t>
            </a:r>
            <a:r>
              <a:rPr dirty="0" lang="en-US"/>
              <a:t>, </a:t>
            </a:r>
            <a:r>
              <a:rPr dirty="0" err="1" lang="en-US"/>
              <a:t>vy</a:t>
            </a:r>
            <a:r>
              <a:rPr dirty="0" lang="en-US"/>
              <a:t>, oz</a:t>
            </a:r>
          </a:p>
          <a:p>
            <a:pPr indent="-342900" lvl="1" marL="800100">
              <a:buFont typeface="+mj-lt"/>
              <a:buAutoNum type="alphaLcParenR"/>
            </a:pPr>
            <a:r>
              <a:rPr dirty="0" lang="en-US"/>
              <a:t>Theta-tangent plane, COF, COR</a:t>
            </a:r>
          </a:p>
          <a:p>
            <a:pPr indent="-342900" lvl="1" marL="800100">
              <a:buFont typeface="+mj-lt"/>
              <a:buAutoNum type="alphaLcParenR"/>
            </a:pPr>
            <a:endParaRPr dirty="0"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D9CC4-CA3B-4BCB-BDDF-F67CB513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61770" y="1930242"/>
            <a:ext cx="3657133" cy="36003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E24689-F3A5-4C7B-84E9-69B75C897057}"/>
              </a:ext>
            </a:extLst>
          </p:cNvPr>
          <p:cNvCxnSpPr>
            <a:cxnSpLocks/>
          </p:cNvCxnSpPr>
          <p:nvPr/>
        </p:nvCxnSpPr>
        <p:spPr>
          <a:xfrm>
            <a:off x="580999" y="2954401"/>
            <a:ext cx="61374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1ACA7F-F1FA-4821-90AB-86DA5F0DA83E}"/>
              </a:ext>
            </a:extLst>
          </p:cNvPr>
          <p:cNvCxnSpPr>
            <a:cxnSpLocks/>
          </p:cNvCxnSpPr>
          <p:nvPr/>
        </p:nvCxnSpPr>
        <p:spPr>
          <a:xfrm>
            <a:off x="673097" y="2787030"/>
            <a:ext cx="0" cy="39268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6BB207-D52B-4B94-98BD-C8A6BB16F418}"/>
              </a:ext>
            </a:extLst>
          </p:cNvPr>
          <p:cNvSpPr txBox="1"/>
          <p:nvPr/>
        </p:nvSpPr>
        <p:spPr>
          <a:xfrm>
            <a:off x="-50090" y="6377173"/>
            <a:ext cx="927401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en-US" sz="320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36CC4-39DF-4E2C-8B75-9043B54D2495}"/>
              </a:ext>
            </a:extLst>
          </p:cNvPr>
          <p:cNvSpPr txBox="1"/>
          <p:nvPr/>
        </p:nvSpPr>
        <p:spPr>
          <a:xfrm>
            <a:off x="6448786" y="2662013"/>
            <a:ext cx="927401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en-US" sz="3200"/>
              <a:t>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263906-7B4A-4783-8DCD-4DAA272C0579}"/>
              </a:ext>
            </a:extLst>
          </p:cNvPr>
          <p:cNvCxnSpPr>
            <a:cxnSpLocks/>
          </p:cNvCxnSpPr>
          <p:nvPr/>
        </p:nvCxnSpPr>
        <p:spPr>
          <a:xfrm flipH="1" flipV="1">
            <a:off x="673097" y="2951491"/>
            <a:ext cx="4368071" cy="258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599B3F-A197-47DD-9193-7C1D9029D7AF}"/>
              </a:ext>
            </a:extLst>
          </p:cNvPr>
          <p:cNvSpPr txBox="1"/>
          <p:nvPr/>
        </p:nvSpPr>
        <p:spPr>
          <a:xfrm>
            <a:off x="1184127" y="2951491"/>
            <a:ext cx="702051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2400">
                <a:latin charset="2" panose="05050102010706020507" pitchFamily="18" typeface="Symbol"/>
              </a:rPr>
              <a:t>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82D1A-992A-4CAA-8106-F0930D019CBD}"/>
              </a:ext>
            </a:extLst>
          </p:cNvPr>
          <p:cNvSpPr txBox="1"/>
          <p:nvPr/>
        </p:nvSpPr>
        <p:spPr>
          <a:xfrm>
            <a:off x="1679097" y="2997658"/>
            <a:ext cx="188478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/>
              <a:t>- heading angle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39085-9E62-49A7-99A3-6F700AEEA1DC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2835145" y="5071669"/>
            <a:ext cx="368114" cy="369332"/>
          </a:xfrm>
          <a:prstGeom prst="rect">
            <a:avLst/>
          </a:prstGeom>
          <a:blipFill>
            <a:blip r:embed="rId3"/>
            <a:stretch>
              <a:fillRect b="-13115" l="-11667" r="-8333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5AD676-7D81-4B84-9649-66E967B6D648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6244544" y="3826614"/>
            <a:ext cx="375231" cy="369332"/>
          </a:xfrm>
          <a:prstGeom prst="rect">
            <a:avLst/>
          </a:prstGeom>
          <a:blipFill>
            <a:blip r:embed="rId4"/>
            <a:stretch>
              <a:fillRect b="-15000" l="-11290" r="-6452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DDF4C0-BF7A-4BE4-AA4F-84AE01F18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238497">
            <a:off x="2893757" y="3461865"/>
            <a:ext cx="1511939" cy="29629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5CCF6D-BE20-42AF-9935-F52C0F55F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86615">
            <a:off x="4818078" y="3414910"/>
            <a:ext cx="1511939" cy="29629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88B3BE-5C58-4B69-99DD-517126B19D00}"/>
              </a:ext>
            </a:extLst>
          </p:cNvPr>
          <p:cNvCxnSpPr>
            <a:endCxn id="16" idx="1"/>
          </p:cNvCxnSpPr>
          <p:nvPr/>
        </p:nvCxnSpPr>
        <p:spPr>
          <a:xfrm flipV="1">
            <a:off x="4037667" y="4780384"/>
            <a:ext cx="783772" cy="1721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CA04DE-E1A0-4961-9695-3145AC18D60B}"/>
              </a:ext>
            </a:extLst>
          </p:cNvPr>
          <p:cNvCxnSpPr>
            <a:cxnSpLocks/>
          </p:cNvCxnSpPr>
          <p:nvPr/>
        </p:nvCxnSpPr>
        <p:spPr>
          <a:xfrm flipV="1">
            <a:off x="4799667" y="4519126"/>
            <a:ext cx="718457" cy="2685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E82CFF-7008-4CBA-87E7-FA0690E1A1DB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4182709" y="4556451"/>
            <a:ext cx="287963" cy="276999"/>
          </a:xfrm>
          <a:prstGeom prst="rect">
            <a:avLst/>
          </a:prstGeom>
          <a:blipFill>
            <a:blip r:embed="rId6"/>
            <a:stretch>
              <a:fillRect b="-15217" l="-21277" r="-8511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F20EBF-0C6E-4135-BE26-D49E3948B099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5014913" y="4298125"/>
            <a:ext cx="293285" cy="276999"/>
          </a:xfrm>
          <a:prstGeom prst="rect">
            <a:avLst/>
          </a:prstGeom>
          <a:blipFill>
            <a:blip r:embed="rId7"/>
            <a:stretch>
              <a:fillRect b="-15217" l="-20833" r="-625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C69DB9-32D7-451E-AFA6-B206F9B249F2}"/>
              </a:ext>
            </a:extLst>
          </p:cNvPr>
          <p:cNvCxnSpPr>
            <a:cxnSpLocks/>
          </p:cNvCxnSpPr>
          <p:nvPr/>
        </p:nvCxnSpPr>
        <p:spPr>
          <a:xfrm>
            <a:off x="4684590" y="2753841"/>
            <a:ext cx="0" cy="10153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ED6797-A9D7-4104-95BF-A1F9BF261C43}"/>
              </a:ext>
            </a:extLst>
          </p:cNvPr>
          <p:cNvCxnSpPr>
            <a:cxnSpLocks/>
          </p:cNvCxnSpPr>
          <p:nvPr/>
        </p:nvCxnSpPr>
        <p:spPr>
          <a:xfrm>
            <a:off x="4684590" y="2909049"/>
            <a:ext cx="18733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DAB63F-3765-4678-A730-13B978510E24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4743258" y="3518288"/>
            <a:ext cx="189924" cy="276999"/>
          </a:xfrm>
          <a:prstGeom prst="rect">
            <a:avLst/>
          </a:prstGeom>
          <a:blipFill>
            <a:blip r:embed="rId8"/>
            <a:stretch>
              <a:fillRect l="-19355" r="-16129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1E03A-4F1B-4A75-8A29-475E5AA9DA04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6376513" y="2609374"/>
            <a:ext cx="149913" cy="276999"/>
          </a:xfrm>
          <a:prstGeom prst="rect">
            <a:avLst/>
          </a:prstGeom>
          <a:blipFill>
            <a:blip r:embed="rId9"/>
            <a:stretch>
              <a:fillRect b="-6667" l="-32000" r="-28000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9018E7-3B90-4611-84D4-A861DE498A50}"/>
              </a:ext>
            </a:extLst>
          </p:cNvPr>
          <p:cNvCxnSpPr/>
          <p:nvPr/>
        </p:nvCxnSpPr>
        <p:spPr>
          <a:xfrm>
            <a:off x="4242941" y="3413156"/>
            <a:ext cx="556726" cy="1240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73F755-0B0F-4A56-B13F-FB8F66CB5EEE}"/>
              </a:ext>
            </a:extLst>
          </p:cNvPr>
          <p:cNvSpPr txBox="1"/>
          <p:nvPr/>
        </p:nvSpPr>
        <p:spPr>
          <a:xfrm>
            <a:off x="3945240" y="3101518"/>
            <a:ext cx="612336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/>
              <a:t>POI</a:t>
            </a:r>
          </a:p>
        </p:txBody>
      </p:sp>
    </p:spTree>
    <p:extLst>
      <p:ext uri="{BB962C8B-B14F-4D97-AF65-F5344CB8AC3E}">
        <p14:creationId xmlns:p14="http://schemas.microsoft.com/office/powerpoint/2010/main" val="2251538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3384-76D9-4D99-A6C6-3DFA9631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0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BF153D-32DA-43D6-BD74-795EA046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Impact Detection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4A731-1FBC-4BEE-998B-9F5E42370955}"/>
              </a:ext>
            </a:extLst>
          </p:cNvPr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63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BB2212-A4D8-4CB3-872B-5497168FD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90228" y="4230156"/>
            <a:ext cx="1511939" cy="2962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7620B8-BDFD-4569-9CF8-883D7D30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23205" y="4230156"/>
            <a:ext cx="1511939" cy="296291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2A8D1C-89DA-4791-8EB7-309F9CDA2A71}"/>
              </a:ext>
            </a:extLst>
          </p:cNvPr>
          <p:cNvCxnSpPr/>
          <p:nvPr/>
        </p:nvCxnSpPr>
        <p:spPr>
          <a:xfrm>
            <a:off x="3391638" y="5527040"/>
            <a:ext cx="19642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C42B8D-647D-4D80-A2B6-46218653771F}"/>
              </a:ext>
            </a:extLst>
          </p:cNvPr>
          <p:cNvCxnSpPr>
            <a:cxnSpLocks/>
          </p:cNvCxnSpPr>
          <p:nvPr/>
        </p:nvCxnSpPr>
        <p:spPr>
          <a:xfrm flipH="1">
            <a:off x="5899574" y="5527040"/>
            <a:ext cx="215053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5F88DE-E653-4CF3-8293-313F279E8890}"/>
              </a:ext>
            </a:extLst>
          </p:cNvPr>
          <p:cNvSpPr txBox="1"/>
          <p:nvPr/>
        </p:nvSpPr>
        <p:spPr>
          <a:xfrm>
            <a:off x="3610187" y="4224507"/>
            <a:ext cx="3779520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Closing </a:t>
            </a:r>
            <a:r>
              <a:rPr lang="en-US"/>
              <a:t>velocity vectors</a:t>
            </a:r>
            <a:endParaRPr dirty="0"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D872D2-737A-44EC-ADC3-BFA9FFAA8CF0}"/>
              </a:ext>
            </a:extLst>
          </p:cNvPr>
          <p:cNvCxnSpPr/>
          <p:nvPr/>
        </p:nvCxnSpPr>
        <p:spPr>
          <a:xfrm>
            <a:off x="6874934" y="4969189"/>
            <a:ext cx="0" cy="10929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17BF0D-923A-4579-9464-4F032A486528}"/>
              </a:ext>
            </a:extLst>
          </p:cNvPr>
          <p:cNvCxnSpPr/>
          <p:nvPr/>
        </p:nvCxnSpPr>
        <p:spPr>
          <a:xfrm>
            <a:off x="3970757" y="4980568"/>
            <a:ext cx="0" cy="10929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AE9A5A4-B72D-40DF-80CB-0C558E88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323608">
            <a:off x="5422887" y="2742584"/>
            <a:ext cx="1511939" cy="296291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79BEAC-F4EF-4D8D-873F-0295575D1CCD}"/>
              </a:ext>
            </a:extLst>
          </p:cNvPr>
          <p:cNvCxnSpPr>
            <a:cxnSpLocks/>
          </p:cNvCxnSpPr>
          <p:nvPr/>
        </p:nvCxnSpPr>
        <p:spPr>
          <a:xfrm flipH="1" flipV="1">
            <a:off x="7389707" y="4875540"/>
            <a:ext cx="579119" cy="4705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A90FED-8A15-4A69-B14B-98B80FFBC384}"/>
              </a:ext>
            </a:extLst>
          </p:cNvPr>
          <p:cNvCxnSpPr>
            <a:cxnSpLocks/>
          </p:cNvCxnSpPr>
          <p:nvPr/>
        </p:nvCxnSpPr>
        <p:spPr>
          <a:xfrm>
            <a:off x="6678507" y="4224040"/>
            <a:ext cx="711200" cy="651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18"/>
          <p:cNvSpPr txBox="1"/>
          <p:nvPr/>
        </p:nvSpPr>
        <p:spPr>
          <a:xfrm>
            <a:off x="678418" y="447675"/>
            <a:ext cx="8793058" cy="1492572"/>
          </a:xfrm>
          <a:prstGeom prst="rect">
            <a:avLst/>
          </a:prstGeom>
          <a:noFill/>
        </p:spPr>
        <p:txBody>
          <a:bodyPr wrap="square"/>
          <a:lstStyle/>
          <a:p>
            <a:r>
              <a:rPr/>
              <a:t>Impact point on Vehicle 1 is transformed to Vehicle 2 coordinate system.  Impacting is defined for Vehicle 2 and is used to determine time of impact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3581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BB2212-A4D8-4CB3-872B-5497168FD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90228" y="4230156"/>
            <a:ext cx="1511939" cy="2962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7620B8-BDFD-4569-9CF8-883D7D30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23205" y="4230156"/>
            <a:ext cx="1511939" cy="296291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2A8D1C-89DA-4791-8EB7-309F9CDA2A71}"/>
              </a:ext>
            </a:extLst>
          </p:cNvPr>
          <p:cNvCxnSpPr/>
          <p:nvPr/>
        </p:nvCxnSpPr>
        <p:spPr>
          <a:xfrm>
            <a:off x="3391638" y="5527040"/>
            <a:ext cx="19642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C42B8D-647D-4D80-A2B6-46218653771F}"/>
              </a:ext>
            </a:extLst>
          </p:cNvPr>
          <p:cNvCxnSpPr>
            <a:cxnSpLocks/>
          </p:cNvCxnSpPr>
          <p:nvPr/>
        </p:nvCxnSpPr>
        <p:spPr>
          <a:xfrm flipH="1">
            <a:off x="5899574" y="5527040"/>
            <a:ext cx="215053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5F88DE-E653-4CF3-8293-313F279E8890}"/>
              </a:ext>
            </a:extLst>
          </p:cNvPr>
          <p:cNvSpPr txBox="1"/>
          <p:nvPr/>
        </p:nvSpPr>
        <p:spPr>
          <a:xfrm>
            <a:off x="1991360" y="1510184"/>
            <a:ext cx="3779520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Activation Points on Edge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D872D2-737A-44EC-ADC3-BFA9FFAA8CF0}"/>
              </a:ext>
            </a:extLst>
          </p:cNvPr>
          <p:cNvCxnSpPr/>
          <p:nvPr/>
        </p:nvCxnSpPr>
        <p:spPr>
          <a:xfrm>
            <a:off x="6874934" y="4969189"/>
            <a:ext cx="0" cy="10929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17BF0D-923A-4579-9464-4F032A486528}"/>
              </a:ext>
            </a:extLst>
          </p:cNvPr>
          <p:cNvCxnSpPr/>
          <p:nvPr/>
        </p:nvCxnSpPr>
        <p:spPr>
          <a:xfrm>
            <a:off x="3970757" y="4980568"/>
            <a:ext cx="0" cy="10929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AE9A5A4-B72D-40DF-80CB-0C558E88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323608">
            <a:off x="7747944" y="824141"/>
            <a:ext cx="1511939" cy="296291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79BEAC-F4EF-4D8D-873F-0295575D1CCD}"/>
              </a:ext>
            </a:extLst>
          </p:cNvPr>
          <p:cNvCxnSpPr>
            <a:cxnSpLocks/>
          </p:cNvCxnSpPr>
          <p:nvPr/>
        </p:nvCxnSpPr>
        <p:spPr>
          <a:xfrm flipH="1" flipV="1">
            <a:off x="9843333" y="2336047"/>
            <a:ext cx="579119" cy="4705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A90FED-8A15-4A69-B14B-98B80FFBC384}"/>
              </a:ext>
            </a:extLst>
          </p:cNvPr>
          <p:cNvCxnSpPr>
            <a:cxnSpLocks/>
          </p:cNvCxnSpPr>
          <p:nvPr/>
        </p:nvCxnSpPr>
        <p:spPr>
          <a:xfrm>
            <a:off x="9287725" y="2571346"/>
            <a:ext cx="711200" cy="651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6EBCD63-0603-442E-A36D-7642E7491F47}"/>
              </a:ext>
            </a:extLst>
          </p:cNvPr>
          <p:cNvSpPr/>
          <p:nvPr/>
        </p:nvSpPr>
        <p:spPr>
          <a:xfrm>
            <a:off x="3912021" y="5231791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B95337-6B6B-4928-8098-A6894A59EA38}"/>
              </a:ext>
            </a:extLst>
          </p:cNvPr>
          <p:cNvSpPr/>
          <p:nvPr/>
        </p:nvSpPr>
        <p:spPr>
          <a:xfrm>
            <a:off x="3912022" y="5058462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B2B1B7-87F9-426F-B331-DF26D82006F9}"/>
              </a:ext>
            </a:extLst>
          </p:cNvPr>
          <p:cNvSpPr/>
          <p:nvPr/>
        </p:nvSpPr>
        <p:spPr>
          <a:xfrm>
            <a:off x="3912021" y="5610758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136998-EB12-4B65-89AD-8E0AECD4A87E}"/>
              </a:ext>
            </a:extLst>
          </p:cNvPr>
          <p:cNvSpPr/>
          <p:nvPr/>
        </p:nvSpPr>
        <p:spPr>
          <a:xfrm>
            <a:off x="3912022" y="5395570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598957-0032-4D53-8114-4DDD3C82D273}"/>
              </a:ext>
            </a:extLst>
          </p:cNvPr>
          <p:cNvSpPr/>
          <p:nvPr/>
        </p:nvSpPr>
        <p:spPr>
          <a:xfrm>
            <a:off x="3912021" y="5980855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319E7A-8899-4610-82A5-32B7F490E538}"/>
              </a:ext>
            </a:extLst>
          </p:cNvPr>
          <p:cNvSpPr/>
          <p:nvPr/>
        </p:nvSpPr>
        <p:spPr>
          <a:xfrm>
            <a:off x="3912022" y="5807526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F852EF-C0B4-4261-8BF5-07D38BB63F73}"/>
              </a:ext>
            </a:extLst>
          </p:cNvPr>
          <p:cNvSpPr/>
          <p:nvPr/>
        </p:nvSpPr>
        <p:spPr>
          <a:xfrm>
            <a:off x="3912021" y="4907146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1852AD-F5D6-4916-92DB-A5B6EDC4A186}"/>
              </a:ext>
            </a:extLst>
          </p:cNvPr>
          <p:cNvCxnSpPr/>
          <p:nvPr/>
        </p:nvCxnSpPr>
        <p:spPr>
          <a:xfrm>
            <a:off x="6865936" y="5000885"/>
            <a:ext cx="0" cy="10929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7D8D603-346D-4412-959D-16B9A737B880}"/>
              </a:ext>
            </a:extLst>
          </p:cNvPr>
          <p:cNvSpPr/>
          <p:nvPr/>
        </p:nvSpPr>
        <p:spPr>
          <a:xfrm>
            <a:off x="6807200" y="5252108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0BBD57-2807-4D49-8B49-193AC1CB3743}"/>
              </a:ext>
            </a:extLst>
          </p:cNvPr>
          <p:cNvSpPr/>
          <p:nvPr/>
        </p:nvSpPr>
        <p:spPr>
          <a:xfrm>
            <a:off x="6807201" y="5078779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2C0976-FDEA-4514-9B19-F0980D3CCBAF}"/>
              </a:ext>
            </a:extLst>
          </p:cNvPr>
          <p:cNvSpPr/>
          <p:nvPr/>
        </p:nvSpPr>
        <p:spPr>
          <a:xfrm>
            <a:off x="6807200" y="5631075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E99E1E-F800-49C3-B7DA-A60CF1801B82}"/>
              </a:ext>
            </a:extLst>
          </p:cNvPr>
          <p:cNvSpPr/>
          <p:nvPr/>
        </p:nvSpPr>
        <p:spPr>
          <a:xfrm>
            <a:off x="6807201" y="5415887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26B911A-545A-423A-8474-5A36F5C833B2}"/>
              </a:ext>
            </a:extLst>
          </p:cNvPr>
          <p:cNvSpPr/>
          <p:nvPr/>
        </p:nvSpPr>
        <p:spPr>
          <a:xfrm>
            <a:off x="6807200" y="6001172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34FE64-CFF0-482C-B631-2AF44FE73950}"/>
              </a:ext>
            </a:extLst>
          </p:cNvPr>
          <p:cNvSpPr/>
          <p:nvPr/>
        </p:nvSpPr>
        <p:spPr>
          <a:xfrm>
            <a:off x="6807201" y="5827843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23F0ADC-CB40-40A2-8F76-A8B99EB90A8E}"/>
              </a:ext>
            </a:extLst>
          </p:cNvPr>
          <p:cNvSpPr/>
          <p:nvPr/>
        </p:nvSpPr>
        <p:spPr>
          <a:xfrm>
            <a:off x="6807200" y="4927463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5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E46E-83CF-4658-AA79-8B32DACC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 numCol="1">
            <a:normAutofit fontScale="90000"/>
          </a:bodyPr>
          <a:lstStyle/>
          <a:p>
            <a:r>
              <a:rPr dirty="0" lang="en-US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4FAC-A348-4B19-AE5E-07A6E4B8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39" y="681038"/>
            <a:ext cx="10515600" cy="4351338"/>
          </a:xfrm>
        </p:spPr>
        <p:txBody>
          <a:bodyPr numCol="1"/>
          <a:lstStyle/>
          <a:p>
            <a:r>
              <a:rPr dirty="0" lang="en-US"/>
              <a:t>Classes</a:t>
            </a:r>
          </a:p>
          <a:p>
            <a:pPr lvl="1"/>
            <a:r>
              <a:rPr dirty="0" lang="en-US"/>
              <a:t>Project – general info, used for saving project</a:t>
            </a:r>
          </a:p>
          <a:p>
            <a:pPr lvl="1"/>
            <a:r>
              <a:rPr dirty="0" lang="en-US"/>
              <a:t>Vehicle – all vehicle level data</a:t>
            </a:r>
          </a:p>
          <a:p>
            <a:pPr lvl="1"/>
            <a:r>
              <a:rPr dirty="0" lang="en-US"/>
              <a:t>Models – </a:t>
            </a:r>
          </a:p>
          <a:p>
            <a:pPr lvl="2"/>
            <a:r>
              <a:rPr dirty="0" lang="en-US"/>
              <a:t>SDOF</a:t>
            </a:r>
          </a:p>
          <a:p>
            <a:pPr lvl="2"/>
            <a:r>
              <a:rPr dirty="0" lang="en-US"/>
              <a:t>Sideswipe</a:t>
            </a:r>
          </a:p>
          <a:p>
            <a:pPr lvl="2"/>
            <a:r>
              <a:rPr dirty="0" lang="en-US"/>
              <a:t>Momentum</a:t>
            </a:r>
          </a:p>
          <a:p>
            <a:pPr lvl="2"/>
            <a:r>
              <a:rPr dirty="0" lang="en-US"/>
              <a:t>Single vehicle motion</a:t>
            </a:r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634548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AC72-F3F4-4339-B511-6E9591AE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AEBE4-49B5-4980-8E5A-B48C576520B9}"/>
              </a:ext>
            </a:extLst>
          </p:cNvPr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8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0BF314-055D-430C-8CEF-88B39606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27" y="2699521"/>
            <a:ext cx="8201025" cy="36099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966952-1168-4816-B546-502C0487963A}"/>
              </a:ext>
            </a:extLst>
          </p:cNvPr>
          <p:cNvSpPr/>
          <p:nvPr/>
        </p:nvSpPr>
        <p:spPr>
          <a:xfrm>
            <a:off x="2216331" y="1102864"/>
            <a:ext cx="6096000" cy="646331"/>
          </a:xfrm>
          <a:prstGeom prst="rect">
            <a:avLst/>
          </a:prstGeom>
        </p:spPr>
        <p:txBody>
          <a:bodyPr numCol="1">
            <a:spAutoFit/>
          </a:bodyPr>
          <a:lstStyle/>
          <a:p>
            <a:r>
              <a:rPr dirty="0" lang="en-US"/>
              <a:t>W. F. Milliken </a:t>
            </a:r>
            <a:r>
              <a:rPr dirty="0" err="1" lang="en-US"/>
              <a:t>och</a:t>
            </a:r>
            <a:r>
              <a:rPr dirty="0" lang="en-US"/>
              <a:t> D. L. Milliken, Race Car Vehicle Dynamics, Warrendale, PA: SAE, 1995. </a:t>
            </a:r>
          </a:p>
        </p:txBody>
      </p:sp>
    </p:spTree>
    <p:extLst>
      <p:ext uri="{BB962C8B-B14F-4D97-AF65-F5344CB8AC3E}">
        <p14:creationId xmlns:p14="http://schemas.microsoft.com/office/powerpoint/2010/main" val="3596599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DB29-93E6-4214-B6F6-62CBA248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Spring-Mass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28BD3-B634-4D4E-8F59-882C6C4B0A9C}"/>
              </a:ext>
            </a:extLst>
          </p:cNvPr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1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DDB7-90C2-4394-B5E6-996C4F56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611" y="0"/>
            <a:ext cx="10515600" cy="736783"/>
          </a:xfrm>
        </p:spPr>
        <p:txBody>
          <a:bodyPr numCol="1"/>
          <a:lstStyle/>
          <a:p>
            <a:r>
              <a:rPr dirty="0" lang="en-US"/>
              <a:t>Force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E64B-2679-4552-99B8-87B5F38D5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50" y="845469"/>
            <a:ext cx="10515600" cy="4351338"/>
          </a:xfrm>
        </p:spPr>
        <p:txBody>
          <a:bodyPr numCol="1"/>
          <a:lstStyle/>
          <a:p>
            <a:r>
              <a:rPr dirty="0" lang="en-US"/>
              <a:t>Based on combination of springs in series – K</a:t>
            </a:r>
          </a:p>
          <a:p>
            <a:r>
              <a:rPr dirty="0" lang="en-US"/>
              <a:t>Based on A, B and L values – generates a K value</a:t>
            </a:r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703114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0F4AD3-0714-4FCC-AF5C-9905B2A4C56A}"/>
              </a:ext>
            </a:extLst>
          </p:cNvPr>
          <p:cNvCxnSpPr>
            <a:cxnSpLocks/>
          </p:cNvCxnSpPr>
          <p:nvPr/>
        </p:nvCxnSpPr>
        <p:spPr>
          <a:xfrm>
            <a:off x="550385" y="439742"/>
            <a:ext cx="61374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AB5AEE-90D2-457D-9E53-9D6B522AFB18}"/>
              </a:ext>
            </a:extLst>
          </p:cNvPr>
          <p:cNvCxnSpPr>
            <a:cxnSpLocks/>
          </p:cNvCxnSpPr>
          <p:nvPr/>
        </p:nvCxnSpPr>
        <p:spPr>
          <a:xfrm>
            <a:off x="642483" y="272371"/>
            <a:ext cx="0" cy="39268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829DB-C22B-4913-B1BC-17A387040DD0}"/>
              </a:ext>
            </a:extLst>
          </p:cNvPr>
          <p:cNvSpPr txBox="1"/>
          <p:nvPr/>
        </p:nvSpPr>
        <p:spPr>
          <a:xfrm>
            <a:off x="-80704" y="3862514"/>
            <a:ext cx="927401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en-US" sz="320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CCA007-51A3-4E9F-B54E-A4A942DF4B12}"/>
              </a:ext>
            </a:extLst>
          </p:cNvPr>
          <p:cNvSpPr txBox="1"/>
          <p:nvPr/>
        </p:nvSpPr>
        <p:spPr>
          <a:xfrm>
            <a:off x="6418172" y="147354"/>
            <a:ext cx="927401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en-US" sz="320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10F3B-ADA2-4868-805B-B6B67AA1434E}"/>
              </a:ext>
            </a:extLst>
          </p:cNvPr>
          <p:cNvSpPr txBox="1"/>
          <p:nvPr/>
        </p:nvSpPr>
        <p:spPr>
          <a:xfrm>
            <a:off x="7723403" y="1649139"/>
            <a:ext cx="702051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2400">
                <a:latin charset="2" panose="05050102010706020507" pitchFamily="18" typeface="Symbol"/>
              </a:rPr>
              <a:t>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B58BA5-D7DA-45C2-81A4-F3F5460A14FF}"/>
              </a:ext>
            </a:extLst>
          </p:cNvPr>
          <p:cNvSpPr txBox="1"/>
          <p:nvPr/>
        </p:nvSpPr>
        <p:spPr>
          <a:xfrm>
            <a:off x="8218373" y="1695306"/>
            <a:ext cx="188478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/>
              <a:t>- heading angle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248890-0D8C-4BAB-8F61-004A8E239E4D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2522989" y="743716"/>
            <a:ext cx="368114" cy="369332"/>
          </a:xfrm>
          <a:prstGeom prst="rect">
            <a:avLst/>
          </a:prstGeom>
          <a:blipFill>
            <a:blip r:embed="rId2"/>
            <a:stretch>
              <a:fillRect b="-13115" l="-11667" r="-8333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F0F39D-7CF8-4AF6-A934-243FA7042AEB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5861667" y="782432"/>
            <a:ext cx="375231" cy="369332"/>
          </a:xfrm>
          <a:prstGeom prst="rect">
            <a:avLst/>
          </a:prstGeom>
          <a:blipFill>
            <a:blip r:embed="rId3"/>
            <a:stretch>
              <a:fillRect b="-13115" l="-11475" r="-8197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A6568CD-80F3-4114-8312-EA5FEC8B2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951076" y="647765"/>
            <a:ext cx="1511939" cy="29629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6987E6-3605-4262-8358-DF165D0C1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229374" y="631116"/>
            <a:ext cx="1511939" cy="2962913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E43A07-63CE-4131-A354-94AFC120F43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4382880" y="1129950"/>
            <a:ext cx="336468" cy="742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94F768F-B93D-4472-A145-2587DCB680C3}"/>
              </a:ext>
            </a:extLst>
          </p:cNvPr>
          <p:cNvSpPr txBox="1"/>
          <p:nvPr/>
        </p:nvSpPr>
        <p:spPr>
          <a:xfrm>
            <a:off x="4076712" y="760618"/>
            <a:ext cx="612336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POI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377222-A355-4AE4-BED6-1052D969E965}"/>
              </a:ext>
            </a:extLst>
          </p:cNvPr>
          <p:cNvGrpSpPr/>
          <p:nvPr/>
        </p:nvGrpSpPr>
        <p:grpSpPr>
          <a:xfrm>
            <a:off x="4559523" y="1645259"/>
            <a:ext cx="1446967" cy="895625"/>
            <a:chOff x="3620241" y="4183185"/>
            <a:chExt cx="1446967" cy="89562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3122A9A-0E5B-45E6-8482-3C73A9334D2D}"/>
                </a:ext>
              </a:extLst>
            </p:cNvPr>
            <p:cNvCxnSpPr>
              <a:cxnSpLocks/>
            </p:cNvCxnSpPr>
            <p:nvPr/>
          </p:nvCxnSpPr>
          <p:spPr>
            <a:xfrm>
              <a:off x="3821539" y="4376209"/>
              <a:ext cx="4182" cy="6394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0B4883-B0F4-477D-BF7C-D0CA1F199E42}"/>
                </a:ext>
              </a:extLst>
            </p:cNvPr>
            <p:cNvSpPr txBox="1">
              <a:spLocks noAdjustHandles="1" noChangeArrowheads="1" noChangeAspect="1" noChangeShapeType="1" noEditPoints="1" noMove="1" noResize="1" noRot="1" noTextEdit="1"/>
            </p:cNvSpPr>
            <p:nvPr/>
          </p:nvSpPr>
          <p:spPr>
            <a:xfrm>
              <a:off x="4877284" y="4183185"/>
              <a:ext cx="189924" cy="276999"/>
            </a:xfrm>
            <a:prstGeom prst="rect">
              <a:avLst/>
            </a:prstGeom>
            <a:blipFill>
              <a:blip r:embed="rId5"/>
              <a:stretch>
                <a:fillRect l="-19355" r="-16129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629EFEB-08FC-4015-AA17-21424D429F6D}"/>
                </a:ext>
              </a:extLst>
            </p:cNvPr>
            <p:cNvSpPr txBox="1">
              <a:spLocks noAdjustHandles="1" noChangeArrowheads="1" noChangeAspect="1" noChangeShapeType="1" noEditPoints="1" noMove="1" noResize="1" noRot="1" noTextEdit="1"/>
            </p:cNvSpPr>
            <p:nvPr/>
          </p:nvSpPr>
          <p:spPr>
            <a:xfrm>
              <a:off x="3620241" y="4801811"/>
              <a:ext cx="149913" cy="276999"/>
            </a:xfrm>
            <a:prstGeom prst="rect">
              <a:avLst/>
            </a:prstGeom>
            <a:blipFill>
              <a:blip r:embed="rId6"/>
              <a:stretch>
                <a:fillRect b="-4348" l="-36000" r="-24000"/>
              </a:stretch>
            </a:blipFill>
          </p:spPr>
          <p:txBody>
            <a:bodyPr numCol="1"/>
            <a:lstStyle/>
            <a:p>
              <a:r>
                <a:rPr lang="en-US">
                  <a:noFill/>
                </a:rPr>
                <a:t> 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21EBECC-B860-4A2E-A811-84E1148D9A7D}"/>
                </a:ext>
              </a:extLst>
            </p:cNvPr>
            <p:cNvCxnSpPr>
              <a:cxnSpLocks/>
            </p:cNvCxnSpPr>
            <p:nvPr/>
          </p:nvCxnSpPr>
          <p:spPr>
            <a:xfrm>
              <a:off x="3718902" y="4460184"/>
              <a:ext cx="126986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114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33666B-E110-459B-88A7-ECEF14E91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98" y="2015037"/>
            <a:ext cx="3639564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6FCA89-7332-4BDD-872F-5ED74FAD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13" y="2015037"/>
            <a:ext cx="3639564" cy="18288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F8818D3-7A15-44AB-9C03-449353581E51}"/>
              </a:ext>
            </a:extLst>
          </p:cNvPr>
          <p:cNvSpPr/>
          <p:nvPr/>
        </p:nvSpPr>
        <p:spPr>
          <a:xfrm>
            <a:off x="3056994" y="3650518"/>
            <a:ext cx="478971" cy="28516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A880F-4168-48D5-8BE7-81FE80937839}"/>
              </a:ext>
            </a:extLst>
          </p:cNvPr>
          <p:cNvSpPr txBox="1"/>
          <p:nvPr/>
        </p:nvSpPr>
        <p:spPr>
          <a:xfrm>
            <a:off x="2410071" y="3933844"/>
            <a:ext cx="1772816" cy="30777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1400"/>
              <a:t>Initial Velocity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082A3C34-480B-4DA4-A4D8-7EA926A4D32D}"/>
              </a:ext>
            </a:extLst>
          </p:cNvPr>
          <p:cNvSpPr/>
          <p:nvPr/>
        </p:nvSpPr>
        <p:spPr>
          <a:xfrm>
            <a:off x="4952976" y="3603490"/>
            <a:ext cx="478971" cy="285163"/>
          </a:xfrm>
          <a:prstGeom prst="leftRight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44EBA-2175-49A6-A19D-95CDDB32C39A}"/>
              </a:ext>
            </a:extLst>
          </p:cNvPr>
          <p:cNvSpPr txBox="1"/>
          <p:nvPr/>
        </p:nvSpPr>
        <p:spPr>
          <a:xfrm>
            <a:off x="4125661" y="3891199"/>
            <a:ext cx="2133600" cy="52322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1400"/>
              <a:t>Crush force from effective mutual stiffness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D68687-2AF2-4A03-8A70-65276D807FD2}"/>
              </a:ext>
            </a:extLst>
          </p:cNvPr>
          <p:cNvSpPr/>
          <p:nvPr/>
        </p:nvSpPr>
        <p:spPr>
          <a:xfrm>
            <a:off x="6906184" y="3651442"/>
            <a:ext cx="478971" cy="28516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5DB85-B1EC-4097-B486-D3AC0C716E63}"/>
              </a:ext>
            </a:extLst>
          </p:cNvPr>
          <p:cNvSpPr txBox="1"/>
          <p:nvPr/>
        </p:nvSpPr>
        <p:spPr>
          <a:xfrm>
            <a:off x="6259261" y="3934768"/>
            <a:ext cx="1772816" cy="30777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1400"/>
              <a:t>Initial Velocity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0BA4F-1772-41E7-BDEB-8B835B66DD87}"/>
              </a:ext>
            </a:extLst>
          </p:cNvPr>
          <p:cNvSpPr txBox="1"/>
          <p:nvPr/>
        </p:nvSpPr>
        <p:spPr>
          <a:xfrm>
            <a:off x="2919749" y="1731547"/>
            <a:ext cx="4584420" cy="30777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1400"/>
              <a:t>Brake applied as a percentage of available friction (max = 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A7256-3F72-4CBF-984D-EF935BF98EB2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1689596" y="1730829"/>
            <a:ext cx="368114" cy="369332"/>
          </a:xfrm>
          <a:prstGeom prst="rect">
            <a:avLst/>
          </a:prstGeom>
          <a:blipFill>
            <a:blip r:embed="rId3"/>
            <a:stretch>
              <a:fillRect b="-13115" l="-11475" r="-6557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B67F51-2354-4751-9355-3A8CF9DC9741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8306287" y="1730829"/>
            <a:ext cx="375231" cy="369332"/>
          </a:xfrm>
          <a:prstGeom prst="rect">
            <a:avLst/>
          </a:prstGeom>
          <a:blipFill>
            <a:blip r:embed="rId4"/>
            <a:stretch>
              <a:fillRect b="-13115" l="-11475" r="-8197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27143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D61ECA-E40E-4F05-A13E-375E85C2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861" y="2580881"/>
            <a:ext cx="5771663" cy="19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52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83A39B-4B13-446E-896C-EDFEE648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44066" y="1201292"/>
            <a:ext cx="1743607" cy="2962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B2AB3C-EDED-425C-9603-8A6EA026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9061"/>
          </a:xfrm>
        </p:spPr>
        <p:txBody>
          <a:bodyPr numCol="1">
            <a:normAutofit fontScale="90000"/>
          </a:bodyPr>
          <a:lstStyle/>
          <a:p>
            <a:r>
              <a:rPr dirty="0" lang="en-US"/>
              <a:t>Coordinate Systems – SAE J211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09D464-FD67-45F9-88D2-D449D9EBCEB1}"/>
              </a:ext>
            </a:extLst>
          </p:cNvPr>
          <p:cNvCxnSpPr>
            <a:cxnSpLocks/>
          </p:cNvCxnSpPr>
          <p:nvPr/>
        </p:nvCxnSpPr>
        <p:spPr>
          <a:xfrm>
            <a:off x="848518" y="2346342"/>
            <a:ext cx="1286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212D6D-0D9E-4CE5-B627-B31D20904C90}"/>
              </a:ext>
            </a:extLst>
          </p:cNvPr>
          <p:cNvCxnSpPr>
            <a:cxnSpLocks/>
          </p:cNvCxnSpPr>
          <p:nvPr/>
        </p:nvCxnSpPr>
        <p:spPr>
          <a:xfrm>
            <a:off x="875141" y="2369950"/>
            <a:ext cx="0" cy="1038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2A1B1D-FE2A-431B-9276-96DAD6D1197B}"/>
              </a:ext>
            </a:extLst>
          </p:cNvPr>
          <p:cNvSpPr txBox="1"/>
          <p:nvPr/>
        </p:nvSpPr>
        <p:spPr>
          <a:xfrm>
            <a:off x="3430939" y="1429367"/>
            <a:ext cx="239621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Vehicle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991EA-F794-4905-83B0-7B6C8620C5E4}"/>
              </a:ext>
            </a:extLst>
          </p:cNvPr>
          <p:cNvSpPr txBox="1"/>
          <p:nvPr/>
        </p:nvSpPr>
        <p:spPr>
          <a:xfrm>
            <a:off x="777662" y="1840009"/>
            <a:ext cx="1522341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Global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1C5EA-CB96-4CBA-8310-E8D9BB76D93F}"/>
              </a:ext>
            </a:extLst>
          </p:cNvPr>
          <p:cNvSpPr txBox="1"/>
          <p:nvPr/>
        </p:nvSpPr>
        <p:spPr>
          <a:xfrm>
            <a:off x="384817" y="3349313"/>
            <a:ext cx="927401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en-US" sz="320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D94BB-2DEF-405F-984A-1F098B77FD10}"/>
              </a:ext>
            </a:extLst>
          </p:cNvPr>
          <p:cNvSpPr txBox="1"/>
          <p:nvPr/>
        </p:nvSpPr>
        <p:spPr>
          <a:xfrm>
            <a:off x="1824164" y="2077562"/>
            <a:ext cx="927401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en-US" sz="320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EFFE3-A336-45BD-B960-4F1D62FCFD84}"/>
              </a:ext>
            </a:extLst>
          </p:cNvPr>
          <p:cNvSpPr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5827151" y="1879324"/>
            <a:ext cx="462499" cy="36933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9D624-D8E0-4D71-B6CF-74DE06E66C9E}"/>
              </a:ext>
            </a:extLst>
          </p:cNvPr>
          <p:cNvSpPr txBox="1"/>
          <p:nvPr/>
        </p:nvSpPr>
        <p:spPr>
          <a:xfrm>
            <a:off x="1315822" y="2316512"/>
            <a:ext cx="446022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2400">
                <a:latin charset="2" panose="05050102010706020507" pitchFamily="18" typeface="Symbol"/>
              </a:rPr>
              <a:t>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9D978-FE87-4E2E-893F-4379E6822DA6}"/>
              </a:ext>
            </a:extLst>
          </p:cNvPr>
          <p:cNvSpPr txBox="1"/>
          <p:nvPr/>
        </p:nvSpPr>
        <p:spPr>
          <a:xfrm>
            <a:off x="959056" y="2913032"/>
            <a:ext cx="188478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/>
              <a:t>+ heading angle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D4D2E3-9226-4385-A301-AD12B8C2E446}"/>
              </a:ext>
            </a:extLst>
          </p:cNvPr>
          <p:cNvCxnSpPr>
            <a:cxnSpLocks/>
          </p:cNvCxnSpPr>
          <p:nvPr/>
        </p:nvCxnSpPr>
        <p:spPr>
          <a:xfrm>
            <a:off x="885387" y="2318658"/>
            <a:ext cx="686530" cy="5666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E0B2D2-995A-45BA-8CA0-746EB30ADA94}"/>
              </a:ext>
            </a:extLst>
          </p:cNvPr>
          <p:cNvSpPr/>
          <p:nvPr/>
        </p:nvSpPr>
        <p:spPr>
          <a:xfrm flipH="1" rot="9559959">
            <a:off x="4926161" y="2400491"/>
            <a:ext cx="386072" cy="141844"/>
          </a:xfrm>
          <a:custGeom>
            <a:avLst/>
            <a:gdLst>
              <a:gd fmla="*/ 596053 w 596053" name="connsiteX0"/>
              <a:gd fmla="*/ 185114 h 191888" name="connsiteY0"/>
              <a:gd fmla="*/ 0 w 596053" name="connsiteX1"/>
              <a:gd fmla="*/ 191888 h 191888" name="connsiteY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b="b" l="l" r="r" t="t"/>
            <a:pathLst>
              <a:path h="191888" w="596053">
                <a:moveTo>
                  <a:pt x="596053" y="185114"/>
                </a:moveTo>
                <a:cubicBezTo>
                  <a:pt x="436880" y="23683"/>
                  <a:pt x="277707" y="-137748"/>
                  <a:pt x="0" y="191888"/>
                </a:cubicBezTo>
              </a:path>
            </a:pathLst>
          </a:custGeom>
          <a:noFill/>
          <a:ln w="19050">
            <a:solidFill>
              <a:schemeClr val="tx1"/>
            </a:solidFill>
            <a:headEnd len="med" type="none" w="med"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2D6EB-D432-40EB-BF5B-A6D7453CFA31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4643300" y="2293005"/>
            <a:ext cx="298480" cy="369332"/>
          </a:xfrm>
          <a:prstGeom prst="rect">
            <a:avLst/>
          </a:prstGeom>
          <a:blipFill>
            <a:blip r:embed="rId4"/>
            <a:stretch>
              <a:fillRect l="-14286" r="-10204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523630-1F21-41D1-8BD9-F61CEE56D18A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5742307" y="2366754"/>
            <a:ext cx="169688" cy="246221"/>
          </a:xfrm>
          <a:prstGeom prst="rect">
            <a:avLst/>
          </a:prstGeom>
          <a:blipFill>
            <a:blip r:embed="rId5"/>
            <a:stretch>
              <a:fillRect b="-31707" l="-46429" r="-35714"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15E69-B9DF-4282-8DB9-FA7E19114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712522" y="2489864"/>
            <a:ext cx="3054361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8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91DFC6-29C1-4F05-B88C-FD259767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36814"/>
          </a:xfrm>
        </p:spPr>
        <p:txBody>
          <a:bodyPr numCol="1">
            <a:normAutofit fontScale="90000"/>
          </a:bodyPr>
          <a:lstStyle/>
          <a:p>
            <a:r>
              <a:rPr dirty="0" lang="en-US"/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F73C7-2284-44DD-91D1-AF3F46CD4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49" y="775088"/>
            <a:ext cx="10515600" cy="4351338"/>
          </a:xfrm>
        </p:spPr>
        <p:txBody>
          <a:bodyPr numCol="1"/>
          <a:lstStyle/>
          <a:p>
            <a:r>
              <a:rPr dirty="0" lang="en-US"/>
              <a:t>Saving / retrieving class objects – fine for now</a:t>
            </a:r>
          </a:p>
          <a:p>
            <a:r>
              <a:rPr dirty="0" lang="en-US"/>
              <a:t>Assign data types to variables before assigning values - </a:t>
            </a:r>
          </a:p>
          <a:p>
            <a:r>
              <a:rPr dirty="0" lang="en-US"/>
              <a:t>Import modules based on condition</a:t>
            </a:r>
          </a:p>
          <a:p>
            <a:r>
              <a:rPr dirty="0" lang="en-US"/>
              <a:t>What to do with “helper” functions – create class</a:t>
            </a:r>
          </a:p>
        </p:txBody>
      </p:sp>
    </p:spTree>
    <p:extLst>
      <p:ext uri="{BB962C8B-B14F-4D97-AF65-F5344CB8AC3E}">
        <p14:creationId xmlns:p14="http://schemas.microsoft.com/office/powerpoint/2010/main" val="10974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91DFC6-29C1-4F05-B88C-FD259767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36814"/>
          </a:xfrm>
        </p:spPr>
        <p:txBody>
          <a:bodyPr numCol="1">
            <a:normAutofit fontScale="90000"/>
          </a:bodyPr>
          <a:lstStyle/>
          <a:p>
            <a:r>
              <a:rPr dirty="0" lang="en-US"/>
              <a:t>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F73C7-2284-44DD-91D1-AF3F46CD4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2" y="636815"/>
            <a:ext cx="10515600" cy="4351338"/>
          </a:xfrm>
        </p:spPr>
        <p:txBody>
          <a:bodyPr numCol="1"/>
          <a:lstStyle/>
          <a:p>
            <a:r>
              <a:rPr dirty="0" lang="en-US"/>
              <a:t>Clean-up files on </a:t>
            </a:r>
            <a:r>
              <a:rPr dirty="0" err="1" lang="en-US"/>
              <a:t>Github</a:t>
            </a:r>
            <a:r>
              <a:rPr dirty="0" lang="en-US"/>
              <a:t> – share with Alex</a:t>
            </a:r>
          </a:p>
          <a:p>
            <a:r>
              <a:rPr dirty="0" lang="en-US"/>
              <a:t>Video of vehicle motion</a:t>
            </a:r>
          </a:p>
          <a:p>
            <a:r>
              <a:rPr dirty="0" lang="en-US"/>
              <a:t>Dynamic input – automatically rerun model when any input is changed</a:t>
            </a:r>
          </a:p>
          <a:p>
            <a:r>
              <a:rPr dirty="0" lang="en-US"/>
              <a:t>Validation</a:t>
            </a:r>
          </a:p>
          <a:p>
            <a:pPr lvl="1"/>
            <a:r>
              <a:rPr dirty="0" err="1" lang="en-US"/>
              <a:t>Kineticorp</a:t>
            </a:r>
            <a:r>
              <a:rPr dirty="0" lang="en-US"/>
              <a:t> – vehicle motion</a:t>
            </a:r>
          </a:p>
          <a:p>
            <a:pPr lvl="1"/>
            <a:r>
              <a:rPr dirty="0" lang="en-US"/>
              <a:t>Impact model - me</a:t>
            </a:r>
          </a:p>
          <a:p>
            <a:r>
              <a:rPr dirty="0" lang="en-US"/>
              <a:t>Environmental</a:t>
            </a:r>
          </a:p>
          <a:p>
            <a:pPr lvl="1"/>
            <a:r>
              <a:rPr dirty="0" lang="en-US"/>
              <a:t>Friction / slope / bank</a:t>
            </a:r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04486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67F891-CD7B-479E-9503-27209A6C5498}"/>
              </a:ext>
            </a:extLst>
          </p:cNvPr>
          <p:cNvSpPr/>
          <p:nvPr/>
        </p:nvSpPr>
        <p:spPr>
          <a:xfrm>
            <a:off x="685800" y="882869"/>
            <a:ext cx="10886090" cy="5801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8C02D-1397-40CB-B09E-F5F787F5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 numCol="1">
            <a:normAutofit fontScale="90000"/>
          </a:bodyPr>
          <a:lstStyle/>
          <a:p>
            <a:r>
              <a:rPr dirty="0" lang="en-US"/>
              <a:t>Define Environment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B9C29A-1739-4441-8858-A4590C5A3459}"/>
              </a:ext>
            </a:extLst>
          </p:cNvPr>
          <p:cNvCxnSpPr>
            <a:cxnSpLocks/>
          </p:cNvCxnSpPr>
          <p:nvPr/>
        </p:nvCxnSpPr>
        <p:spPr>
          <a:xfrm flipH="1">
            <a:off x="5320862" y="882869"/>
            <a:ext cx="2546131" cy="5801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9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AB3C-EDED-425C-9603-8A6EA026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9061"/>
          </a:xfrm>
        </p:spPr>
        <p:txBody>
          <a:bodyPr numCol="1">
            <a:normAutofit fontScale="90000"/>
          </a:bodyPr>
          <a:lstStyle/>
          <a:p>
            <a:r>
              <a:rPr dirty="0" lang="en-US"/>
              <a:t>Coordinate Systems – SAE J211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09D464-FD67-45F9-88D2-D449D9EBCEB1}"/>
              </a:ext>
            </a:extLst>
          </p:cNvPr>
          <p:cNvCxnSpPr>
            <a:cxnSpLocks/>
          </p:cNvCxnSpPr>
          <p:nvPr/>
        </p:nvCxnSpPr>
        <p:spPr>
          <a:xfrm>
            <a:off x="8245361" y="1248246"/>
            <a:ext cx="1286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212D6D-0D9E-4CE5-B627-B31D20904C90}"/>
              </a:ext>
            </a:extLst>
          </p:cNvPr>
          <p:cNvCxnSpPr>
            <a:cxnSpLocks/>
          </p:cNvCxnSpPr>
          <p:nvPr/>
        </p:nvCxnSpPr>
        <p:spPr>
          <a:xfrm>
            <a:off x="8271984" y="1271854"/>
            <a:ext cx="0" cy="1038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6991EA-F794-4905-83B0-7B6C8620C5E4}"/>
              </a:ext>
            </a:extLst>
          </p:cNvPr>
          <p:cNvSpPr txBox="1"/>
          <p:nvPr/>
        </p:nvSpPr>
        <p:spPr>
          <a:xfrm>
            <a:off x="8174505" y="741913"/>
            <a:ext cx="1522341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Global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1C5EA-CB96-4CBA-8310-E8D9BB76D93F}"/>
              </a:ext>
            </a:extLst>
          </p:cNvPr>
          <p:cNvSpPr txBox="1"/>
          <p:nvPr/>
        </p:nvSpPr>
        <p:spPr>
          <a:xfrm>
            <a:off x="7781660" y="2251217"/>
            <a:ext cx="927401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en-US" sz="320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D94BB-2DEF-405F-984A-1F098B77FD10}"/>
              </a:ext>
            </a:extLst>
          </p:cNvPr>
          <p:cNvSpPr txBox="1"/>
          <p:nvPr/>
        </p:nvSpPr>
        <p:spPr>
          <a:xfrm>
            <a:off x="9221007" y="979466"/>
            <a:ext cx="927401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en-US" sz="320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9D624-D8E0-4D71-B6CF-74DE06E66C9E}"/>
              </a:ext>
            </a:extLst>
          </p:cNvPr>
          <p:cNvSpPr txBox="1"/>
          <p:nvPr/>
        </p:nvSpPr>
        <p:spPr>
          <a:xfrm>
            <a:off x="8712665" y="1218416"/>
            <a:ext cx="446022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2400">
                <a:latin charset="2" panose="05050102010706020507" pitchFamily="18" typeface="Symbol"/>
              </a:rPr>
              <a:t>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9D978-FE87-4E2E-893F-4379E6822DA6}"/>
              </a:ext>
            </a:extLst>
          </p:cNvPr>
          <p:cNvSpPr txBox="1"/>
          <p:nvPr/>
        </p:nvSpPr>
        <p:spPr>
          <a:xfrm>
            <a:off x="8355899" y="1814936"/>
            <a:ext cx="188478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/>
              <a:t>+ heading angle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D4D2E3-9226-4385-A301-AD12B8C2E446}"/>
              </a:ext>
            </a:extLst>
          </p:cNvPr>
          <p:cNvCxnSpPr>
            <a:cxnSpLocks/>
          </p:cNvCxnSpPr>
          <p:nvPr/>
        </p:nvCxnSpPr>
        <p:spPr>
          <a:xfrm>
            <a:off x="8282230" y="1220562"/>
            <a:ext cx="686530" cy="5666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5315E69-B9DF-4282-8DB9-FA7E19114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871851" y="3598734"/>
            <a:ext cx="3054361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6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3BAB-6986-4692-9038-EA1AB299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774" y="-9328"/>
            <a:ext cx="8886825" cy="731868"/>
          </a:xfrm>
        </p:spPr>
        <p:txBody>
          <a:bodyPr numCol="1">
            <a:normAutofit/>
          </a:bodyPr>
          <a:lstStyle/>
          <a:p>
            <a:r>
              <a:rPr dirty="0" lang="en-US" sz="3200"/>
              <a:t>Path Calculations – Global Reference Frame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6295D0-F742-4274-BD54-7706D6D936AA}"/>
              </a:ext>
            </a:extLst>
          </p:cNvPr>
          <p:cNvCxnSpPr/>
          <p:nvPr/>
        </p:nvCxnSpPr>
        <p:spPr>
          <a:xfrm>
            <a:off x="655889" y="1418027"/>
            <a:ext cx="104614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E464CE-ED46-4A83-B178-F1EABE4673B5}"/>
              </a:ext>
            </a:extLst>
          </p:cNvPr>
          <p:cNvCxnSpPr>
            <a:cxnSpLocks/>
          </p:cNvCxnSpPr>
          <p:nvPr/>
        </p:nvCxnSpPr>
        <p:spPr>
          <a:xfrm>
            <a:off x="977235" y="1083733"/>
            <a:ext cx="0" cy="5537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38CD79-68AC-47CA-94ED-C6FED738C372}"/>
              </a:ext>
            </a:extLst>
          </p:cNvPr>
          <p:cNvSpPr txBox="1"/>
          <p:nvPr/>
        </p:nvSpPr>
        <p:spPr>
          <a:xfrm>
            <a:off x="85958" y="6130170"/>
            <a:ext cx="927401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en-US" sz="320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636736-884D-4EBD-9E20-E9605CDE779F}"/>
              </a:ext>
            </a:extLst>
          </p:cNvPr>
          <p:cNvSpPr txBox="1"/>
          <p:nvPr/>
        </p:nvSpPr>
        <p:spPr>
          <a:xfrm>
            <a:off x="11064736" y="1083733"/>
            <a:ext cx="927401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en-US" sz="3200"/>
              <a:t>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A8B837-1C61-4C3A-8771-AEAFF03DEE22}"/>
              </a:ext>
            </a:extLst>
          </p:cNvPr>
          <p:cNvSpPr txBox="1"/>
          <p:nvPr/>
        </p:nvSpPr>
        <p:spPr>
          <a:xfrm>
            <a:off x="4484622" y="4717796"/>
            <a:ext cx="927401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3200"/>
              <a:t>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1F556-3146-4E85-967F-50231A4829F2}"/>
              </a:ext>
            </a:extLst>
          </p:cNvPr>
          <p:cNvSpPr txBox="1"/>
          <p:nvPr/>
        </p:nvSpPr>
        <p:spPr>
          <a:xfrm>
            <a:off x="6996500" y="4381397"/>
            <a:ext cx="927401" cy="58477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320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C0640E-77D6-4EFA-A3BC-43E39548988C}"/>
              </a:ext>
            </a:extLst>
          </p:cNvPr>
          <p:cNvSpPr txBox="1"/>
          <p:nvPr/>
        </p:nvSpPr>
        <p:spPr>
          <a:xfrm>
            <a:off x="2755885" y="1830127"/>
            <a:ext cx="702051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2400">
                <a:latin charset="2" panose="05050102010706020507" pitchFamily="18" typeface="Symbol"/>
              </a:rPr>
              <a:t>q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6210C6-A9C4-4270-9378-3A426BDD8F78}"/>
              </a:ext>
            </a:extLst>
          </p:cNvPr>
          <p:cNvSpPr txBox="1"/>
          <p:nvPr/>
        </p:nvSpPr>
        <p:spPr>
          <a:xfrm>
            <a:off x="3250855" y="1876294"/>
            <a:ext cx="188478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/>
              <a:t>- heading angle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E2B1C9-8F72-47C0-99DE-7812B359CED4}"/>
              </a:ext>
            </a:extLst>
          </p:cNvPr>
          <p:cNvCxnSpPr>
            <a:cxnSpLocks/>
          </p:cNvCxnSpPr>
          <p:nvPr/>
        </p:nvCxnSpPr>
        <p:spPr>
          <a:xfrm>
            <a:off x="977235" y="1441515"/>
            <a:ext cx="4999022" cy="2607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0E193F8-F17A-4E37-8E0D-D8F85F3A5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058909">
            <a:off x="4672591" y="2696566"/>
            <a:ext cx="1743607" cy="296291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94C47D-2F97-4338-AF3B-32F4084E0F8C}"/>
              </a:ext>
            </a:extLst>
          </p:cNvPr>
          <p:cNvSpPr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6841671" y="4149575"/>
            <a:ext cx="462499" cy="36933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551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AB6765-7461-4875-AB74-5BE08B335C72}"/>
              </a:ext>
            </a:extLst>
          </p:cNvPr>
          <p:cNvSpPr txBox="1"/>
          <p:nvPr/>
        </p:nvSpPr>
        <p:spPr>
          <a:xfrm>
            <a:off x="1112216" y="992615"/>
            <a:ext cx="1791182" cy="116955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1400"/>
              <a:t>Velocity (mph)</a:t>
            </a:r>
          </a:p>
          <a:p>
            <a:r>
              <a:rPr dirty="0" lang="en-US" sz="1400"/>
              <a:t>Steering angle (deg)</a:t>
            </a:r>
          </a:p>
          <a:p>
            <a:r>
              <a:rPr dirty="0" lang="en-US" sz="1400"/>
              <a:t>Omega z (deg/s)</a:t>
            </a:r>
          </a:p>
          <a:p>
            <a:r>
              <a:rPr dirty="0" lang="en-US" sz="1400"/>
              <a:t>Braking (g)</a:t>
            </a:r>
          </a:p>
          <a:p>
            <a:r>
              <a:rPr dirty="0" lang="en-US" sz="1400"/>
              <a:t>Acceleration (g)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39CE62-D98D-4A03-8736-6EF5C4498976}"/>
              </a:ext>
            </a:extLst>
          </p:cNvPr>
          <p:cNvSpPr/>
          <p:nvPr/>
        </p:nvSpPr>
        <p:spPr>
          <a:xfrm>
            <a:off x="5345527" y="2253929"/>
            <a:ext cx="1577461" cy="1452070"/>
          </a:xfrm>
          <a:prstGeom prst="rightArrow">
            <a:avLst>
              <a:gd fmla="val 42837" name="adj1"/>
              <a:gd fmla="val 50000" name="adj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z="2000"/>
              <a:t>Vehicle Motion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73D74-6CE6-4F95-970B-36E28D52A2CD}"/>
              </a:ext>
            </a:extLst>
          </p:cNvPr>
          <p:cNvSpPr txBox="1"/>
          <p:nvPr/>
        </p:nvSpPr>
        <p:spPr>
          <a:xfrm>
            <a:off x="3186279" y="5034947"/>
            <a:ext cx="2127381" cy="120032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/>
              <a:t>X, Y, </a:t>
            </a:r>
            <a:r>
              <a:rPr dirty="0" lang="en-US">
                <a:latin charset="2" panose="05050102010706020507" pitchFamily="18" typeface="Symbol"/>
              </a:rPr>
              <a:t>q</a:t>
            </a:r>
            <a:r>
              <a:rPr dirty="0" lang="en-US">
                <a:latin typeface="+mj-lt"/>
              </a:rPr>
              <a:t> </a:t>
            </a:r>
            <a:endParaRPr dirty="0" lang="en-US"/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/>
              <a:t>steering angle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/>
              <a:t>velocity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/>
              <a:t>slip 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98B48-5342-4FD5-8B69-4E176B904AC3}"/>
              </a:ext>
            </a:extLst>
          </p:cNvPr>
          <p:cNvSpPr txBox="1"/>
          <p:nvPr/>
        </p:nvSpPr>
        <p:spPr>
          <a:xfrm>
            <a:off x="3263343" y="4715537"/>
            <a:ext cx="1542779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u="sng"/>
              <a:t>Plot Vehicle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D0B98-2729-4E4C-A710-8CE4EBD84684}"/>
              </a:ext>
            </a:extLst>
          </p:cNvPr>
          <p:cNvSpPr txBox="1"/>
          <p:nvPr/>
        </p:nvSpPr>
        <p:spPr>
          <a:xfrm>
            <a:off x="1067125" y="656432"/>
            <a:ext cx="2374839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000" u="sng"/>
              <a:t>Vehicle 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52203-8DEC-4652-A3A4-3C37D69EBB30}"/>
              </a:ext>
            </a:extLst>
          </p:cNvPr>
          <p:cNvSpPr txBox="1"/>
          <p:nvPr/>
        </p:nvSpPr>
        <p:spPr>
          <a:xfrm>
            <a:off x="4976077" y="202310"/>
            <a:ext cx="962070" cy="52322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800">
                <a:latin charset="2" panose="05050102010706020507" pitchFamily="18" typeface="Symbol"/>
              </a:rPr>
              <a:t>D</a:t>
            </a:r>
            <a:r>
              <a:rPr dirty="0" lang="en-US" sz="2800"/>
              <a:t>t</a:t>
            </a:r>
            <a:endParaRPr dirty="0" lang="en-US" sz="2800">
              <a:latin charset="2" panose="05050102010706020507" pitchFamily="18" typeface="Symbo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165866-E557-49BA-9CAA-9CC2FA8C1375}"/>
              </a:ext>
            </a:extLst>
          </p:cNvPr>
          <p:cNvSpPr txBox="1"/>
          <p:nvPr/>
        </p:nvSpPr>
        <p:spPr>
          <a:xfrm>
            <a:off x="976781" y="2741659"/>
            <a:ext cx="1937140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000" u="sng"/>
              <a:t>Initial 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283E8-F4E1-4C3D-8BC7-964234EE5083}"/>
              </a:ext>
            </a:extLst>
          </p:cNvPr>
          <p:cNvSpPr txBox="1"/>
          <p:nvPr/>
        </p:nvSpPr>
        <p:spPr>
          <a:xfrm>
            <a:off x="1152249" y="3108619"/>
            <a:ext cx="1586204" cy="73866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1400"/>
              <a:t>Velocity (mph)</a:t>
            </a:r>
          </a:p>
          <a:p>
            <a:r>
              <a:rPr dirty="0" lang="en-US" sz="1400"/>
              <a:t>Location (X,Y)</a:t>
            </a:r>
          </a:p>
          <a:p>
            <a:r>
              <a:rPr dirty="0" lang="en-US" sz="1400"/>
              <a:t>Heading Angle (</a:t>
            </a:r>
            <a:r>
              <a:rPr dirty="0" lang="en-US" sz="1400">
                <a:latin charset="2" panose="05050102010706020507" pitchFamily="18" typeface="Symbol"/>
              </a:rPr>
              <a:t>q</a:t>
            </a:r>
            <a:r>
              <a:rPr dirty="0" lang="en-US" sz="140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8613D1-9C58-477F-AE13-D758D7C198ED}"/>
              </a:ext>
            </a:extLst>
          </p:cNvPr>
          <p:cNvCxnSpPr/>
          <p:nvPr/>
        </p:nvCxnSpPr>
        <p:spPr>
          <a:xfrm>
            <a:off x="3038935" y="710096"/>
            <a:ext cx="0" cy="3393672"/>
          </a:xfrm>
          <a:prstGeom prst="line">
            <a:avLst/>
          </a:prstGeom>
          <a:ln algn="ctr" cap="flat" cmpd="sng" w="28575">
            <a:solidFill>
              <a:schemeClr val="accent6"/>
            </a:solidFill>
            <a:prstDash val="sysDot"/>
            <a:round/>
            <a:headEnd len="med" type="none" w="med"/>
            <a:tailEnd len="med" type="none" w="med"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241A0-AA37-4D1E-A8EF-1E72004CDF0F}"/>
              </a:ext>
            </a:extLst>
          </p:cNvPr>
          <p:cNvSpPr txBox="1"/>
          <p:nvPr/>
        </p:nvSpPr>
        <p:spPr>
          <a:xfrm>
            <a:off x="3203880" y="656432"/>
            <a:ext cx="1937140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2000" u="sng"/>
              <a:t>Kinetics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5F827-8403-4D1F-BBC5-FE1ED0CC8C97}"/>
              </a:ext>
            </a:extLst>
          </p:cNvPr>
          <p:cNvSpPr txBox="1"/>
          <p:nvPr/>
        </p:nvSpPr>
        <p:spPr>
          <a:xfrm>
            <a:off x="3398614" y="1052825"/>
            <a:ext cx="1791182" cy="73866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1400"/>
              <a:t>Tire forces</a:t>
            </a:r>
          </a:p>
          <a:p>
            <a:r>
              <a:rPr dirty="0" lang="en-US" sz="1400"/>
              <a:t>ax, ay, </a:t>
            </a:r>
            <a:r>
              <a:rPr dirty="0" err="1" lang="en-US" sz="1400"/>
              <a:t>az</a:t>
            </a:r>
            <a:endParaRPr dirty="0" lang="en-US" sz="1400"/>
          </a:p>
          <a:p>
            <a:r>
              <a:rPr dirty="0" lang="en-US" sz="1400">
                <a:latin charset="2" panose="05050102010706020507" pitchFamily="18" typeface="Symbol"/>
              </a:rPr>
              <a:t>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6935061-E02E-446E-98F7-544A320E346D}"/>
              </a:ext>
            </a:extLst>
          </p:cNvPr>
          <p:cNvCxnSpPr>
            <a:endCxn id="3" idx="1"/>
          </p:cNvCxnSpPr>
          <p:nvPr/>
        </p:nvCxnSpPr>
        <p:spPr>
          <a:xfrm flipH="1" rot="16200000">
            <a:off x="1707375" y="4156208"/>
            <a:ext cx="1610042" cy="1347765"/>
          </a:xfrm>
          <a:prstGeom prst="bentConnector2">
            <a:avLst/>
          </a:prstGeom>
          <a:ln algn="ctr" cap="flat" cmpd="sng" w="28575">
            <a:solidFill>
              <a:schemeClr val="dk1"/>
            </a:solidFill>
            <a:prstDash val="solid"/>
            <a:round/>
            <a:headEnd len="med" type="none" w="med"/>
            <a:tailEnd len="med" type="arrow" w="med"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C7347B-8E54-4DAE-8B01-184202D9882B}"/>
              </a:ext>
            </a:extLst>
          </p:cNvPr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2624601" y="5084869"/>
            <a:ext cx="384721" cy="4308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7EE82F-E909-4EFF-8B86-F3380ADCB184}"/>
              </a:ext>
            </a:extLst>
          </p:cNvPr>
          <p:cNvCxnSpPr/>
          <p:nvPr/>
        </p:nvCxnSpPr>
        <p:spPr>
          <a:xfrm>
            <a:off x="5212187" y="710096"/>
            <a:ext cx="0" cy="33936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75A37BC-9B2B-49BF-BC5F-410912A6BB8D}"/>
              </a:ext>
            </a:extLst>
          </p:cNvPr>
          <p:cNvCxnSpPr>
            <a:cxnSpLocks/>
            <a:stCxn id="10" idx="2"/>
            <a:endCxn id="3" idx="3"/>
          </p:cNvCxnSpPr>
          <p:nvPr/>
        </p:nvCxnSpPr>
        <p:spPr>
          <a:xfrm rot="5400000">
            <a:off x="4790751" y="4228909"/>
            <a:ext cx="1929113" cy="883293"/>
          </a:xfrm>
          <a:prstGeom prst="bentConnector2">
            <a:avLst/>
          </a:prstGeom>
          <a:ln w="38100">
            <a:headEnd len="med" type="none" w="med"/>
            <a:tailEnd len="med" type="arrow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8A637DF-0AAD-4CA5-9CFF-97990EF604EE}"/>
              </a:ext>
            </a:extLst>
          </p:cNvPr>
          <p:cNvSpPr/>
          <p:nvPr/>
        </p:nvSpPr>
        <p:spPr>
          <a:xfrm>
            <a:off x="5501333" y="673650"/>
            <a:ext cx="2462722" cy="1087357"/>
          </a:xfrm>
          <a:prstGeom prst="rightArrow">
            <a:avLst>
              <a:gd fmla="val 42837" name="adj1"/>
              <a:gd fmla="val 50000" name="adj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z="2000"/>
              <a:t>Vehicle Motion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D93369-E709-4D04-BD49-60D448DB60E6}"/>
              </a:ext>
            </a:extLst>
          </p:cNvPr>
          <p:cNvSpPr txBox="1"/>
          <p:nvPr/>
        </p:nvSpPr>
        <p:spPr>
          <a:xfrm>
            <a:off x="5283355" y="1884215"/>
            <a:ext cx="1992164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2000" u="sng"/>
              <a:t>No Impact Forces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757D6A-0DD9-475D-89D7-FF21599A55F9}"/>
              </a:ext>
            </a:extLst>
          </p:cNvPr>
          <p:cNvSpPr txBox="1"/>
          <p:nvPr/>
        </p:nvSpPr>
        <p:spPr>
          <a:xfrm>
            <a:off x="5643326" y="460694"/>
            <a:ext cx="1742113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2000" u="sng"/>
              <a:t>Impact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58AEF9-5F44-482A-846C-95DF75245EA3}"/>
              </a:ext>
            </a:extLst>
          </p:cNvPr>
          <p:cNvSpPr txBox="1"/>
          <p:nvPr/>
        </p:nvSpPr>
        <p:spPr>
          <a:xfrm>
            <a:off x="8637515" y="446006"/>
            <a:ext cx="1937140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2000" u="sng"/>
              <a:t>Kinetics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B601A7-2D53-4A90-9F05-139F83AF14C6}"/>
              </a:ext>
            </a:extLst>
          </p:cNvPr>
          <p:cNvSpPr txBox="1"/>
          <p:nvPr/>
        </p:nvSpPr>
        <p:spPr>
          <a:xfrm>
            <a:off x="9137286" y="788658"/>
            <a:ext cx="1791182" cy="95410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1400"/>
              <a:t>Impact force</a:t>
            </a:r>
          </a:p>
          <a:p>
            <a:r>
              <a:rPr dirty="0" lang="en-US" sz="1400"/>
              <a:t>Tire forces</a:t>
            </a:r>
          </a:p>
          <a:p>
            <a:r>
              <a:rPr dirty="0" lang="en-US" sz="1400"/>
              <a:t>ax, ay, </a:t>
            </a:r>
            <a:r>
              <a:rPr dirty="0" err="1" lang="en-US" sz="1400"/>
              <a:t>az</a:t>
            </a:r>
            <a:endParaRPr dirty="0" lang="en-US" sz="1400"/>
          </a:p>
          <a:p>
            <a:r>
              <a:rPr dirty="0" lang="en-US" sz="1400">
                <a:latin charset="2" panose="05050102010706020507" pitchFamily="18" typeface="Symbol"/>
              </a:rPr>
              <a:t>a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E1DC244-98B0-4775-8259-3D22C93BB03A}"/>
              </a:ext>
            </a:extLst>
          </p:cNvPr>
          <p:cNvCxnSpPr>
            <a:cxnSpLocks/>
          </p:cNvCxnSpPr>
          <p:nvPr/>
        </p:nvCxnSpPr>
        <p:spPr>
          <a:xfrm rot="5400000">
            <a:off x="6013578" y="1985842"/>
            <a:ext cx="3828311" cy="3461558"/>
          </a:xfrm>
          <a:prstGeom prst="bentConnector3">
            <a:avLst>
              <a:gd fmla="val 100034" name="adj1"/>
            </a:avLst>
          </a:prstGeom>
          <a:ln w="38100">
            <a:solidFill>
              <a:srgbClr val="FF0000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9310D1-7CF6-40E5-9ACB-7F2CD047845D}"/>
              </a:ext>
            </a:extLst>
          </p:cNvPr>
          <p:cNvSpPr txBox="1"/>
          <p:nvPr/>
        </p:nvSpPr>
        <p:spPr>
          <a:xfrm>
            <a:off x="3728285" y="2742310"/>
            <a:ext cx="612894" cy="52322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800">
                <a:latin charset="2" panose="05050102010706020507" pitchFamily="18" typeface="Symbol"/>
              </a:rPr>
              <a:t>D</a:t>
            </a:r>
            <a:r>
              <a:rPr dirty="0" lang="en-US" sz="2800"/>
              <a:t>t</a:t>
            </a:r>
            <a:endParaRPr dirty="0" lang="en-US" sz="2800">
              <a:latin charset="2" panose="05050102010706020507" pitchFamily="18" typeface="Symbol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7B7F2E-8672-44E3-B3AF-4119540C1FEC}"/>
              </a:ext>
            </a:extLst>
          </p:cNvPr>
          <p:cNvCxnSpPr>
            <a:cxnSpLocks/>
            <a:stCxn id="4" idx="0"/>
            <a:endCxn id="50" idx="2"/>
          </p:cNvCxnSpPr>
          <p:nvPr/>
        </p:nvCxnSpPr>
        <p:spPr>
          <a:xfrm flipH="1" flipV="1">
            <a:off x="4034732" y="3265530"/>
            <a:ext cx="1" cy="1450007"/>
          </a:xfrm>
          <a:prstGeom prst="straightConnector1">
            <a:avLst/>
          </a:prstGeom>
          <a:ln w="38100">
            <a:solidFill>
              <a:srgbClr val="00B050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F8FF80-6E67-4A30-858D-0566E526A15F}"/>
              </a:ext>
            </a:extLst>
          </p:cNvPr>
          <p:cNvCxnSpPr>
            <a:cxnSpLocks/>
          </p:cNvCxnSpPr>
          <p:nvPr/>
        </p:nvCxnSpPr>
        <p:spPr>
          <a:xfrm flipV="1">
            <a:off x="4239358" y="3014666"/>
            <a:ext cx="901662" cy="1"/>
          </a:xfrm>
          <a:prstGeom prst="straightConnector1">
            <a:avLst/>
          </a:prstGeom>
          <a:ln w="38100">
            <a:solidFill>
              <a:srgbClr val="00B050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0CA31E7-C436-4968-9BD8-9BBFD5CE1CFF}"/>
              </a:ext>
            </a:extLst>
          </p:cNvPr>
          <p:cNvSpPr txBox="1"/>
          <p:nvPr/>
        </p:nvSpPr>
        <p:spPr>
          <a:xfrm>
            <a:off x="10449164" y="586554"/>
            <a:ext cx="103943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2000">
                <a:solidFill>
                  <a:srgbClr val="FF0000"/>
                </a:solidFill>
              </a:rPr>
              <a:t>Impact Model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1645BAD-8CA3-46EA-B8D3-995F429CAF58}"/>
              </a:ext>
            </a:extLst>
          </p:cNvPr>
          <p:cNvCxnSpPr>
            <a:cxnSpLocks/>
          </p:cNvCxnSpPr>
          <p:nvPr/>
        </p:nvCxnSpPr>
        <p:spPr>
          <a:xfrm flipH="1">
            <a:off x="10232482" y="940497"/>
            <a:ext cx="3394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BC17A53-DABE-4A97-B3FD-7AEA97662D73}"/>
              </a:ext>
            </a:extLst>
          </p:cNvPr>
          <p:cNvCxnSpPr>
            <a:stCxn id="3" idx="2"/>
            <a:endCxn id="59" idx="2"/>
          </p:cNvCxnSpPr>
          <p:nvPr/>
        </p:nvCxnSpPr>
        <p:spPr>
          <a:xfrm flipH="1" flipV="1" rot="5400000">
            <a:off x="5139008" y="405402"/>
            <a:ext cx="4940836" cy="6718912"/>
          </a:xfrm>
          <a:prstGeom prst="bentConnector3">
            <a:avLst>
              <a:gd fmla="val -4627" name="adj1"/>
            </a:avLst>
          </a:prstGeom>
          <a:ln w="38100">
            <a:solidFill>
              <a:srgbClr val="FF0000"/>
            </a:solidFill>
            <a:headEnd len="med" type="none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FBC4FBE-0A19-4632-87E5-704EE9A29E9C}"/>
              </a:ext>
            </a:extLst>
          </p:cNvPr>
          <p:cNvSpPr txBox="1"/>
          <p:nvPr/>
        </p:nvSpPr>
        <p:spPr>
          <a:xfrm>
            <a:off x="3325328" y="1978926"/>
            <a:ext cx="14383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Road Slope + Bank</a:t>
            </a:r>
          </a:p>
        </p:txBody>
      </p:sp>
    </p:spTree>
    <p:extLst>
      <p:ext uri="{BB962C8B-B14F-4D97-AF65-F5344CB8AC3E}">
        <p14:creationId xmlns:p14="http://schemas.microsoft.com/office/powerpoint/2010/main" val="30571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Words>944</Words>
  <Paragraphs>308</Paragraphs>
  <Slides>37</Slides>
  <Notes>0</Notes>
  <TotalTime>1920</TotalTime>
  <HiddenSlides>0</HiddenSlides>
  <MMClips>0</MMClips>
  <ScaleCrop>false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baseType="lpstr" size="43">
      <vt:lpstr>Arial</vt:lpstr>
      <vt:lpstr>Calibri</vt:lpstr>
      <vt:lpstr>Calibri Light</vt:lpstr>
      <vt:lpstr>Cambria Math</vt:lpstr>
      <vt:lpstr>Symbol</vt:lpstr>
      <vt:lpstr>Office Theme</vt:lpstr>
      <vt:lpstr>Pycrash Guide</vt:lpstr>
      <vt:lpstr>Basics</vt:lpstr>
      <vt:lpstr>Structure</vt:lpstr>
      <vt:lpstr>Questions</vt:lpstr>
      <vt:lpstr>Future Work</vt:lpstr>
      <vt:lpstr>Define Environment</vt:lpstr>
      <vt:lpstr>Coordinate Systems – SAE J211</vt:lpstr>
      <vt:lpstr>Path Calculations – Global Reference Frame</vt:lpstr>
      <vt:lpstr>PowerPoint Presentation</vt:lpstr>
      <vt:lpstr>Driver Inputs</vt:lpstr>
      <vt:lpstr>Modules</vt:lpstr>
      <vt:lpstr>Initial Driver Inputs: No Impact</vt:lpstr>
      <vt:lpstr>Tire Model</vt:lpstr>
      <vt:lpstr>Model Progression</vt:lpstr>
      <vt:lpstr>PowerPoint Presentation</vt:lpstr>
      <vt:lpstr>Notes</vt:lpstr>
      <vt:lpstr>Path Calculations – Vehicle Reference Frame</vt:lpstr>
      <vt:lpstr>PowerPoint Presentation</vt:lpstr>
      <vt:lpstr>EDR Data Analysis</vt:lpstr>
      <vt:lpstr>PowerPoint Presentation</vt:lpstr>
      <vt:lpstr>PowerPoint Presentation</vt:lpstr>
      <vt:lpstr>PowerPoint Presentation</vt:lpstr>
      <vt:lpstr>Impact Model</vt:lpstr>
      <vt:lpstr>Impact Model</vt:lpstr>
      <vt:lpstr>Carpenter &amp; Welcher Method</vt:lpstr>
      <vt:lpstr>PowerPoint Presentation</vt:lpstr>
      <vt:lpstr>Impact Detection</vt:lpstr>
      <vt:lpstr>PowerPoint Presentation</vt:lpstr>
      <vt:lpstr>PowerPoint Presentation</vt:lpstr>
      <vt:lpstr>Reference</vt:lpstr>
      <vt:lpstr>PowerPoint Presentation</vt:lpstr>
      <vt:lpstr>Spring-Mass Model</vt:lpstr>
      <vt:lpstr>Force Model</vt:lpstr>
      <vt:lpstr>PowerPoint Presentation</vt:lpstr>
      <vt:lpstr>PowerPoint Presentation</vt:lpstr>
      <vt:lpstr>PowerPoint Presentation</vt:lpstr>
      <vt:lpstr>Coordinate Systems – SAE J211</vt:lpstr>
    </vt:vector>
  </TitlesOfParts>
  <LinksUpToDate>false</LinksUpToDate>
  <SharedDoc>false</SharedDoc>
  <HyperlinksChanged>false</HyperlinksChanged>
  <Application>Microsoft Office PowerPoint</Application>
  <AppVersion>16.0000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2019-04-18T15:16:56Z</dcterms:created>
  <dc:creator>Joe Cormier</dc:creator>
  <cp:lastModifiedBy>Joseph Cormier</cp:lastModifiedBy>
  <dcterms:modified xsi:type="dcterms:W3CDTF">2020-07-08T19:21:04Z</dcterms:modified>
  <cp:revision>92</cp:revision>
  <dc:title>PowerPoint Presentation</dc:title>
</cp:coreProperties>
</file>