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37" autoAdjust="0"/>
  </p:normalViewPr>
  <p:slideViewPr>
    <p:cSldViewPr snapToGrid="0">
      <p:cViewPr varScale="1">
        <p:scale>
          <a:sx n="66" d="100"/>
          <a:sy n="66" d="100"/>
        </p:scale>
        <p:origin x="20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C0F9482-7828-4DA3-8753-30BB6BD73D56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4280"/>
            <a:ext cx="5027760" cy="3770640"/>
          </a:xfrm>
          <a:prstGeom prst="rect">
            <a:avLst/>
          </a:prstGeom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840" cy="452520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Organizations use operant conditions</a:t>
            </a:r>
          </a:p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Pavlov's dogs classical conditioning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4280"/>
            <a:ext cx="5027760" cy="3770640"/>
          </a:xfrm>
          <a:prstGeom prst="rect">
            <a:avLst/>
          </a:prstGeom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840" cy="452520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Reinforcers – thanking employee for being on time</a:t>
            </a:r>
          </a:p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Giving pay increases, promotions praise</a:t>
            </a:r>
          </a:p>
          <a:p>
            <a:pPr marL="216000" indent="-2156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Probationary periods, removal from negative situation, e.g. reassign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55C6FC1-1FF5-4A50-BE83-B70164E0D32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4280"/>
            <a:ext cx="5028120" cy="377100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Negative reinforcement – removing a negative effect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Positive punishment – adding a bad thing – net loss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Extinction – ignore the behavior – only works if the person needs you 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4280"/>
            <a:ext cx="5028120" cy="3771000"/>
          </a:xfrm>
          <a:prstGeom prst="rect">
            <a:avLst/>
          </a:prstGeom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One more bullet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Experiencing psychologically calm or arousing states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Social learning work when the person who is modeling the behavior is like the person to be trained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65B1813-5957-4A01-BB42-8854BF5409D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7D9528D-EC75-43D6-9EAE-6AC01DD3F8A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C35D3F4-C8C5-4104-9F95-871B99CCF53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3DEFE14-7746-465A-870F-C220E656071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1600200"/>
            <a:ext cx="9142920" cy="4113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6248520"/>
            <a:ext cx="9142920" cy="608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srgbClr val="000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6248520"/>
            <a:ext cx="9142920" cy="608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srgbClr val="000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85800" y="287352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Avenir Black"/>
                <a:ea typeface="Avenir Black"/>
              </a:rPr>
              <a:t>Learning and </a:t>
            </a:r>
            <a:br/>
            <a:r>
              <a:rPr lang="en-US" sz="4400" b="1" strike="noStrike" spc="-1">
                <a:solidFill>
                  <a:srgbClr val="FFFFFF"/>
                </a:solidFill>
                <a:latin typeface="Avenir Black"/>
                <a:ea typeface="Avenir Black"/>
              </a:rPr>
              <a:t>Performance Management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venir Black"/>
                <a:ea typeface="Avenir Black"/>
              </a:rPr>
              <a:t>Performance Management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62" name="Picture 4"/>
          <p:cNvPicPr/>
          <p:nvPr/>
        </p:nvPicPr>
        <p:blipFill>
          <a:blip r:embed="rId2"/>
          <a:stretch/>
        </p:blipFill>
        <p:spPr>
          <a:xfrm>
            <a:off x="1371600" y="1295280"/>
            <a:ext cx="6589800" cy="4817160"/>
          </a:xfrm>
          <a:prstGeom prst="rect">
            <a:avLst/>
          </a:prstGeom>
          <a:ln>
            <a:noFill/>
          </a:ln>
        </p:spPr>
      </p:pic>
      <p:sp>
        <p:nvSpPr>
          <p:cNvPr id="163" name="CustomShape 2"/>
          <p:cNvSpPr/>
          <p:nvPr/>
        </p:nvSpPr>
        <p:spPr>
          <a:xfrm>
            <a:off x="76320" y="6381720"/>
            <a:ext cx="89906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Avenir Black"/>
                <a:ea typeface="DejaVu Sans"/>
              </a:rPr>
              <a:t>LECTURE 6:  Learning  ∙  Goals  ∙  Feedback  ∙  Appraisal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venir Black"/>
                <a:ea typeface="Avenir Black"/>
              </a:rPr>
              <a:t>Performance Management</a:t>
            </a:r>
            <a:br/>
            <a:r>
              <a:rPr lang="en-US" sz="3100" b="1" i="1" strike="noStrike" spc="-1">
                <a:solidFill>
                  <a:srgbClr val="000000"/>
                </a:solidFill>
                <a:latin typeface="Avenir Black"/>
                <a:ea typeface="Avenir Black"/>
              </a:rPr>
              <a:t>What is Job Performance?</a:t>
            </a:r>
            <a:endParaRPr lang="en-US" sz="31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600200"/>
            <a:ext cx="838080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9360" indent="-8280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venir Medium"/>
                <a:ea typeface="Avenir Medium"/>
              </a:rPr>
              <a:t>There are two general categories of performance behavior:</a:t>
            </a:r>
            <a:endParaRPr lang="en-US" sz="2800" b="0" strike="noStrike" spc="-1">
              <a:latin typeface="Arial"/>
            </a:endParaRPr>
          </a:p>
          <a:p>
            <a:pPr marL="857160" lvl="1" indent="-45612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Calibri"/>
              <a:buAutoNum type="arabicPeriod"/>
            </a:pPr>
            <a:r>
              <a:rPr lang="en-US" sz="2400" b="1" i="1" strike="noStrike" spc="-1">
                <a:solidFill>
                  <a:srgbClr val="31859C"/>
                </a:solidFill>
                <a:latin typeface="Avenir Medium"/>
                <a:ea typeface="Avenir Medium"/>
              </a:rPr>
              <a:t>Task performance</a:t>
            </a:r>
            <a:r>
              <a:rPr lang="en-US" sz="2400" b="0" i="1" strike="noStrike" spc="-1">
                <a:solidFill>
                  <a:srgbClr val="31859C"/>
                </a:solidFill>
                <a:latin typeface="Avenir Medium"/>
                <a:ea typeface="Avenir Medium"/>
              </a:rPr>
              <a:t>: </a:t>
            </a:r>
            <a:r>
              <a:rPr lang="en-US" sz="2400" b="0" strike="noStrike" spc="-1">
                <a:solidFill>
                  <a:srgbClr val="31859C"/>
                </a:solidFill>
                <a:latin typeface="Avenir Medium"/>
                <a:ea typeface="Avenir Medium"/>
              </a:rPr>
              <a:t>Work-related tasks/goals (e.g., financial goals, administrative tasks, production, etc.)</a:t>
            </a:r>
            <a:endParaRPr lang="en-US" sz="2400" b="0" strike="noStrike" spc="-1">
              <a:latin typeface="Arial"/>
            </a:endParaRPr>
          </a:p>
          <a:p>
            <a:pPr marL="857160" lvl="1" indent="-456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US" sz="2400" b="1" i="1" strike="noStrike" spc="-1">
                <a:solidFill>
                  <a:srgbClr val="000000"/>
                </a:solidFill>
                <a:latin typeface="Avenir Medium"/>
                <a:ea typeface="Avenir Medium"/>
              </a:rPr>
              <a:t>Contextual performance: </a:t>
            </a:r>
            <a:r>
              <a:rPr lang="en-US" sz="2400" b="0" strike="noStrike" spc="-1">
                <a:solidFill>
                  <a:srgbClr val="000000"/>
                </a:solidFill>
                <a:latin typeface="Avenir Medium"/>
                <a:ea typeface="Avenir Medium"/>
              </a:rPr>
              <a:t>Support the social environment (e.g., helping, cooperating, providing social support) – organizational citizenship behavior</a:t>
            </a:r>
            <a:endParaRPr lang="en-US" sz="2400" b="0" strike="noStrike" spc="-1">
              <a:latin typeface="Arial"/>
            </a:endParaRPr>
          </a:p>
          <a:p>
            <a:pPr marL="9360">
              <a:lnSpc>
                <a:spcPct val="100000"/>
              </a:lnSpc>
              <a:spcBef>
                <a:spcPts val="281"/>
              </a:spcBef>
            </a:pPr>
            <a:endParaRPr lang="en-US" sz="2400" b="0" strike="noStrike" spc="-1">
              <a:latin typeface="Arial"/>
            </a:endParaRPr>
          </a:p>
          <a:p>
            <a:pPr marL="9360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31859C"/>
                </a:solidFill>
                <a:latin typeface="Avenir Medium"/>
                <a:ea typeface="Avenir Medium"/>
              </a:rPr>
              <a:t>While task performance is often clearly defined, contextual performance is typically </a:t>
            </a:r>
            <a:r>
              <a:rPr lang="en-US" sz="2400" b="0" i="1" strike="noStrike" spc="-1">
                <a:solidFill>
                  <a:srgbClr val="31859C"/>
                </a:solidFill>
                <a:latin typeface="Avenir Medium"/>
                <a:ea typeface="Avenir Medium"/>
              </a:rPr>
              <a:t>discretionary</a:t>
            </a:r>
            <a:r>
              <a:rPr lang="en-US" sz="2400" b="0" strike="noStrike" spc="-1">
                <a:solidFill>
                  <a:srgbClr val="31859C"/>
                </a:solidFill>
                <a:latin typeface="Avenir Medium"/>
                <a:ea typeface="Avenir Medium"/>
              </a:rPr>
              <a:t> and not a mandatory part of an employee’s job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76320" y="6381720"/>
            <a:ext cx="89906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Avenir Black"/>
                <a:ea typeface="DejaVu Sans"/>
              </a:rPr>
              <a:t>LECTURE 6:  Learning  ∙  Goals  ∙  Feedback  ∙  Appraisal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venir Black"/>
                <a:ea typeface="Avenir Black"/>
              </a:rPr>
              <a:t>Performance Management</a:t>
            </a:r>
            <a:br/>
            <a:r>
              <a:rPr lang="en-US" sz="3100" b="1" i="1" strike="noStrike" spc="-1">
                <a:solidFill>
                  <a:srgbClr val="000000"/>
                </a:solidFill>
                <a:latin typeface="Avenir Black"/>
                <a:ea typeface="Avenir Black"/>
              </a:rPr>
              <a:t>Defining Performance Goals</a:t>
            </a:r>
            <a:endParaRPr lang="en-US" sz="3100" b="0" strike="noStrike" spc="-1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1" i="1" strike="noStrike" spc="-1">
                <a:solidFill>
                  <a:srgbClr val="000000"/>
                </a:solidFill>
                <a:latin typeface="Avenir Medium"/>
                <a:ea typeface="Avenir Medium"/>
              </a:rPr>
              <a:t>Goal-setting </a:t>
            </a:r>
            <a:r>
              <a:rPr lang="en-US" sz="2800" b="0" strike="noStrike" spc="-1">
                <a:solidFill>
                  <a:srgbClr val="000000"/>
                </a:solidFill>
                <a:latin typeface="Avenir Medium"/>
                <a:ea typeface="Avenir Medium"/>
              </a:rPr>
              <a:t>is the process of establishing desired results that guide and direct behavior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31859C"/>
                </a:solidFill>
                <a:latin typeface="Avenir Medium"/>
                <a:ea typeface="Avenir Medium"/>
              </a:rPr>
              <a:t>Goals affect performance through four routes:</a:t>
            </a:r>
            <a:endParaRPr lang="en-US" sz="2800" b="0" strike="noStrike" spc="-1">
              <a:latin typeface="Arial"/>
            </a:endParaRPr>
          </a:p>
          <a:p>
            <a:pPr marL="914400" lvl="1" indent="-513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venir Medium"/>
                <a:ea typeface="Avenir Medium"/>
              </a:rPr>
              <a:t>Directing attention towards goal-relevant activities</a:t>
            </a:r>
            <a:endParaRPr lang="en-US" sz="2400" b="0" strike="noStrike" spc="-1">
              <a:latin typeface="Arial"/>
            </a:endParaRPr>
          </a:p>
          <a:p>
            <a:pPr marL="914400" lvl="1" indent="-51336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Calibri"/>
              <a:buAutoNum type="arabicPeriod"/>
            </a:pPr>
            <a:r>
              <a:rPr lang="en-US" sz="2400" b="0" strike="noStrike" spc="-1">
                <a:solidFill>
                  <a:srgbClr val="31859C"/>
                </a:solidFill>
                <a:latin typeface="Avenir Medium"/>
                <a:ea typeface="Avenir Medium"/>
              </a:rPr>
              <a:t>Energizing people towards activity and behavior</a:t>
            </a:r>
            <a:endParaRPr lang="en-US" sz="2400" b="0" strike="noStrike" spc="-1">
              <a:latin typeface="Arial"/>
            </a:endParaRPr>
          </a:p>
          <a:p>
            <a:pPr marL="914400" lvl="1" indent="-513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venir Medium"/>
                <a:ea typeface="Avenir Medium"/>
              </a:rPr>
              <a:t>Encouraging persistence when possible</a:t>
            </a:r>
            <a:endParaRPr lang="en-US" sz="2400" b="0" strike="noStrike" spc="-1">
              <a:latin typeface="Arial"/>
            </a:endParaRPr>
          </a:p>
          <a:p>
            <a:pPr marL="914400" lvl="1" indent="-51336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Calibri"/>
              <a:buAutoNum type="arabicPeriod"/>
            </a:pPr>
            <a:r>
              <a:rPr lang="en-US" sz="2400" b="0" strike="noStrike" spc="-1">
                <a:solidFill>
                  <a:srgbClr val="31859C"/>
                </a:solidFill>
                <a:latin typeface="Avenir Medium"/>
                <a:ea typeface="Avenir Medium"/>
              </a:rPr>
              <a:t>Eliciting the use or learning (when needed) of task-relevant knowledge and strategies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76320" y="6381720"/>
            <a:ext cx="89906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Avenir Black"/>
                <a:ea typeface="DejaVu Sans"/>
              </a:rPr>
              <a:t>LECTURE 6:  Learning  ∙  Goals  ∙  Feedback  ∙  Appraisal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venir Black"/>
                <a:ea typeface="Avenir Black"/>
              </a:rPr>
              <a:t>Performance Management</a:t>
            </a:r>
            <a:br/>
            <a:r>
              <a:rPr lang="en-US" sz="3100" b="1" i="1" strike="noStrike" spc="-1">
                <a:solidFill>
                  <a:srgbClr val="000000"/>
                </a:solidFill>
                <a:latin typeface="Avenir Black"/>
                <a:ea typeface="Avenir Black"/>
              </a:rPr>
              <a:t>Defining Performance Goals</a:t>
            </a:r>
            <a:endParaRPr lang="en-US" sz="3100" b="0" strike="noStrike" spc="-1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457200" y="1600200"/>
            <a:ext cx="838080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venir Medium"/>
                <a:ea typeface="Avenir Medium"/>
              </a:rPr>
              <a:t>Evidence on goal setting </a:t>
            </a:r>
            <a:r>
              <a:rPr lang="en-US" sz="1900" b="0" strike="noStrike" spc="-1">
                <a:solidFill>
                  <a:srgbClr val="000000"/>
                </a:solidFill>
                <a:latin typeface="Avenir Medium"/>
                <a:ea typeface="Avenir Medium"/>
              </a:rPr>
              <a:t>(Locke &amp; Latham, 2002; Tubbs, 1986)</a:t>
            </a:r>
            <a:r>
              <a:rPr lang="en-US" sz="2800" b="0" strike="noStrike" spc="-1">
                <a:solidFill>
                  <a:srgbClr val="000000"/>
                </a:solidFill>
                <a:latin typeface="Avenir Medium"/>
                <a:ea typeface="Avenir Medium"/>
              </a:rPr>
              <a:t>:</a:t>
            </a:r>
            <a:endParaRPr lang="en-US" sz="2800" b="0" strike="noStrike" spc="-1">
              <a:latin typeface="Arial"/>
            </a:endParaRPr>
          </a:p>
          <a:p>
            <a:pPr marL="679320" indent="-34200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Char char=""/>
            </a:pPr>
            <a:r>
              <a:rPr lang="en-US" sz="2400" b="1" strike="noStrike" spc="-1">
                <a:solidFill>
                  <a:srgbClr val="31859C"/>
                </a:solidFill>
                <a:latin typeface="Avenir Medium"/>
                <a:ea typeface="Avenir Medium"/>
              </a:rPr>
              <a:t>Difficult</a:t>
            </a:r>
            <a:r>
              <a:rPr lang="en-US" sz="2400" b="0" strike="noStrike" spc="-1">
                <a:solidFill>
                  <a:srgbClr val="31859C"/>
                </a:solidFill>
                <a:latin typeface="Avenir Medium"/>
                <a:ea typeface="Avenir Medium"/>
              </a:rPr>
              <a:t> (but not impossible) and </a:t>
            </a:r>
            <a:r>
              <a:rPr lang="en-US" sz="2400" b="1" strike="noStrike" spc="-1">
                <a:solidFill>
                  <a:srgbClr val="31859C"/>
                </a:solidFill>
                <a:latin typeface="Avenir Medium"/>
                <a:ea typeface="Avenir Medium"/>
              </a:rPr>
              <a:t>specific</a:t>
            </a:r>
            <a:r>
              <a:rPr lang="en-US" sz="2400" b="0" strike="noStrike" spc="-1">
                <a:solidFill>
                  <a:srgbClr val="31859C"/>
                </a:solidFill>
                <a:latin typeface="Avenir Medium"/>
                <a:ea typeface="Avenir Medium"/>
              </a:rPr>
              <a:t> goals can enhance performance more than no goals or “do your best” goals, yet only if </a:t>
            </a:r>
            <a:r>
              <a:rPr lang="en-US" sz="2400" b="1" strike="noStrike" spc="-1">
                <a:solidFill>
                  <a:srgbClr val="31859C"/>
                </a:solidFill>
                <a:latin typeface="Avenir Medium"/>
                <a:ea typeface="Avenir Medium"/>
              </a:rPr>
              <a:t>feedback</a:t>
            </a:r>
            <a:r>
              <a:rPr lang="en-US" sz="2400" b="0" strike="noStrike" spc="-1">
                <a:solidFill>
                  <a:srgbClr val="31859C"/>
                </a:solidFill>
                <a:latin typeface="Avenir Medium"/>
                <a:ea typeface="Avenir Medium"/>
              </a:rPr>
              <a:t> is received throughout</a:t>
            </a:r>
            <a:endParaRPr lang="en-US" sz="2400" b="0" strike="noStrike" spc="-1">
              <a:latin typeface="Arial"/>
            </a:endParaRPr>
          </a:p>
          <a:p>
            <a:pPr marL="67932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0000"/>
                </a:solidFill>
                <a:latin typeface="Avenir Medium"/>
                <a:ea typeface="Avenir Medium"/>
              </a:rPr>
              <a:t>Participative goal setting (vs. assigned goals) enhances performance if it causes a person to set difficult goals</a:t>
            </a:r>
            <a:endParaRPr lang="en-US" sz="2400" b="0" strike="noStrike" spc="-1">
              <a:latin typeface="Arial"/>
            </a:endParaRPr>
          </a:p>
          <a:p>
            <a:pPr marL="679320" indent="-34200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31859C"/>
                </a:solidFill>
                <a:latin typeface="Avenir Medium"/>
                <a:ea typeface="Avenir Medium"/>
              </a:rPr>
              <a:t>Performance-based goals are less effective with complex tasks than are learning-based goals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76320" y="6381720"/>
            <a:ext cx="89906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Avenir Black"/>
                <a:ea typeface="DejaVu Sans"/>
              </a:rPr>
              <a:t>LECTURE 6:  Learning  ∙  Goals  ∙  Feedback  ∙  Appraisal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venir Black"/>
                <a:ea typeface="Avenir Black"/>
              </a:rPr>
              <a:t>Performance Management</a:t>
            </a:r>
            <a:br/>
            <a:r>
              <a:rPr lang="en-US" sz="3100" b="1" i="1" strike="noStrike" spc="-1">
                <a:solidFill>
                  <a:srgbClr val="000000"/>
                </a:solidFill>
                <a:latin typeface="Avenir Black"/>
                <a:ea typeface="Avenir Black"/>
              </a:rPr>
              <a:t>Defining Performance Goals</a:t>
            </a:r>
            <a:endParaRPr lang="en-US" sz="3100" b="0" strike="noStrike" spc="-1">
              <a:latin typeface="Arial"/>
            </a:endParaRPr>
          </a:p>
        </p:txBody>
      </p:sp>
      <p:pic>
        <p:nvPicPr>
          <p:cNvPr id="174" name="Picture 2"/>
          <p:cNvPicPr/>
          <p:nvPr/>
        </p:nvPicPr>
        <p:blipFill>
          <a:blip r:embed="rId3"/>
          <a:stretch/>
        </p:blipFill>
        <p:spPr>
          <a:xfrm>
            <a:off x="23400" y="1905120"/>
            <a:ext cx="9138960" cy="362952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76320" y="6381720"/>
            <a:ext cx="89906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Avenir Black"/>
                <a:ea typeface="DejaVu Sans"/>
              </a:rPr>
              <a:t>LECTURE 6:  Learning  ∙  Goals  ∙  Feedback  ∙  Appraisal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venir Black"/>
                <a:ea typeface="Avenir Black"/>
              </a:rPr>
              <a:t>Performance Management</a:t>
            </a:r>
            <a:br/>
            <a:r>
              <a:rPr lang="en-US" sz="3100" b="1" i="1" strike="noStrike" spc="-1">
                <a:solidFill>
                  <a:srgbClr val="000000"/>
                </a:solidFill>
                <a:latin typeface="Avenir Black"/>
                <a:ea typeface="Avenir Black"/>
              </a:rPr>
              <a:t>Defining Performance Goals</a:t>
            </a:r>
            <a:endParaRPr lang="en-US" sz="31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venir Medium"/>
                <a:ea typeface="Avenir Medium"/>
              </a:rPr>
              <a:t>Goal setting serves three major functions:</a:t>
            </a:r>
            <a:endParaRPr lang="en-US" sz="2800" b="0" strike="noStrike" spc="-1">
              <a:latin typeface="Arial"/>
            </a:endParaRPr>
          </a:p>
          <a:p>
            <a:pPr marL="857160" lvl="1" indent="-456120">
              <a:lnSpc>
                <a:spcPct val="100000"/>
              </a:lnSpc>
              <a:spcBef>
                <a:spcPts val="561"/>
              </a:spcBef>
              <a:buClr>
                <a:srgbClr val="31859C"/>
              </a:buClr>
              <a:buFont typeface="Wingdings" charset="2"/>
              <a:buChar char=""/>
            </a:pPr>
            <a:r>
              <a:rPr lang="en-US" sz="2800" b="0" strike="noStrike" spc="-1">
                <a:solidFill>
                  <a:srgbClr val="31859C"/>
                </a:solidFill>
                <a:latin typeface="Avenir Medium"/>
                <a:ea typeface="Avenir Medium"/>
              </a:rPr>
              <a:t>Increase work motivation and thus performance</a:t>
            </a:r>
            <a:endParaRPr lang="en-US" sz="2800" b="0" strike="noStrike" spc="-1">
              <a:latin typeface="Arial"/>
            </a:endParaRPr>
          </a:p>
          <a:p>
            <a:pPr marL="857160" lvl="1" indent="-456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"/>
            </a:pPr>
            <a:r>
              <a:rPr lang="en-US" sz="2800" b="0" strike="noStrike" spc="-1">
                <a:solidFill>
                  <a:srgbClr val="000000"/>
                </a:solidFill>
                <a:latin typeface="Avenir Medium"/>
                <a:ea typeface="Avenir Medium"/>
              </a:rPr>
              <a:t>Reduce role stress (e.g., task conflict, role ambiguity, job overload)</a:t>
            </a:r>
            <a:endParaRPr lang="en-US" sz="2800" b="0" strike="noStrike" spc="-1">
              <a:latin typeface="Arial"/>
            </a:endParaRPr>
          </a:p>
          <a:p>
            <a:pPr marL="857160" lvl="1" indent="-456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"/>
            </a:pPr>
            <a:r>
              <a:rPr lang="en-US" sz="2800" b="0" strike="noStrike" spc="-1">
                <a:solidFill>
                  <a:srgbClr val="000000"/>
                </a:solidFill>
                <a:latin typeface="Avenir Medium"/>
                <a:ea typeface="Avenir Medium"/>
              </a:rPr>
              <a:t>Improve accuracy and validity of performance evaluations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76320" y="6381720"/>
            <a:ext cx="89906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Avenir Black"/>
                <a:ea typeface="DejaVu Sans"/>
              </a:rPr>
              <a:t>LECTURE 6:  Learning  ∙  Goals  ∙  Feedback  ∙  Appraisal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venir Black"/>
                <a:ea typeface="Avenir Black"/>
              </a:rPr>
              <a:t>ACTIVITY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76320" y="6381720"/>
            <a:ext cx="89906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Avenir Black"/>
                <a:ea typeface="DejaVu Sans"/>
              </a:rPr>
              <a:t>LECTURE 6:  Learning  ∙  Goals  ∙  Feedback  ∙  Appraisal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venir Black"/>
                <a:ea typeface="Avenir Black"/>
              </a:rPr>
              <a:t>Performance Management</a:t>
            </a:r>
            <a:br/>
            <a:r>
              <a:rPr lang="en-US" sz="3100" b="1" i="1" strike="noStrike" spc="-1">
                <a:solidFill>
                  <a:srgbClr val="000000"/>
                </a:solidFill>
                <a:latin typeface="Avenir Black"/>
                <a:ea typeface="Avenir Black"/>
              </a:rPr>
              <a:t>Building Commitment to Goals</a:t>
            </a:r>
            <a:endParaRPr lang="en-US" sz="3100" b="0" strike="noStrike" spc="-1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457200" y="1600200"/>
            <a:ext cx="85334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Avenir Medium"/>
                <a:ea typeface="Avenir Medium"/>
              </a:rPr>
              <a:t>Goals not only need to be set, but employees need to feel committed to those goals; </a:t>
            </a:r>
            <a:r>
              <a:rPr lang="en-US" sz="2800" b="1" strike="noStrike" spc="-1" dirty="0">
                <a:solidFill>
                  <a:srgbClr val="000000"/>
                </a:solidFill>
                <a:latin typeface="Avenir Medium"/>
                <a:ea typeface="Avenir Medium"/>
              </a:rPr>
              <a:t>goal commitment</a:t>
            </a:r>
            <a:r>
              <a:rPr lang="en-US" sz="2800" b="0" strike="noStrike" spc="-1" dirty="0">
                <a:solidFill>
                  <a:srgbClr val="000000"/>
                </a:solidFill>
                <a:latin typeface="Avenir Medium"/>
                <a:ea typeface="Avenir Medium"/>
              </a:rPr>
              <a:t> enhances the motivating potential of goals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 dirty="0">
                <a:solidFill>
                  <a:srgbClr val="31859C"/>
                </a:solidFill>
                <a:latin typeface="Avenir Medium"/>
                <a:ea typeface="Avenir Medium"/>
              </a:rPr>
              <a:t>Commitment to goals can be enhanced by: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endParaRPr lang="en-US" sz="2800" b="0" strike="noStrike" spc="-1" dirty="0">
              <a:latin typeface="Arial"/>
            </a:endParaRPr>
          </a:p>
          <a:p>
            <a:pPr marL="465120">
              <a:lnSpc>
                <a:spcPct val="100000"/>
              </a:lnSpc>
              <a:spcBef>
                <a:spcPts val="519"/>
              </a:spcBef>
            </a:pPr>
            <a:r>
              <a:rPr lang="en-US" sz="2600" b="0" i="1" strike="noStrike" spc="-1" dirty="0">
                <a:solidFill>
                  <a:srgbClr val="000000"/>
                </a:solidFill>
                <a:latin typeface="Avenir Medium"/>
                <a:ea typeface="Avenir Medium"/>
              </a:rPr>
              <a:t>1 Highlighting the </a:t>
            </a:r>
            <a:r>
              <a:rPr lang="en-US" sz="2600" b="1" i="1" strike="noStrike" spc="-1" dirty="0">
                <a:solidFill>
                  <a:srgbClr val="000000"/>
                </a:solidFill>
                <a:latin typeface="Avenir Medium"/>
                <a:ea typeface="Avenir Medium"/>
              </a:rPr>
              <a:t>importance</a:t>
            </a:r>
            <a:r>
              <a:rPr lang="en-US" sz="2600" b="0" i="1" strike="noStrike" spc="-1" dirty="0">
                <a:solidFill>
                  <a:srgbClr val="000000"/>
                </a:solidFill>
                <a:latin typeface="Avenir Medium"/>
                <a:ea typeface="Avenir Medium"/>
              </a:rPr>
              <a:t> of the goal: </a:t>
            </a:r>
            <a:r>
              <a:rPr lang="en-US" sz="2600" b="0" strike="noStrike" spc="-1" dirty="0">
                <a:solidFill>
                  <a:srgbClr val="000000"/>
                </a:solidFill>
                <a:latin typeface="Avenir Medium"/>
                <a:ea typeface="Avenir Medium"/>
              </a:rPr>
              <a:t>m</a:t>
            </a:r>
            <a:r>
              <a:rPr lang="en-US" sz="2400" b="0" strike="noStrike" spc="-1" dirty="0">
                <a:solidFill>
                  <a:srgbClr val="000000"/>
                </a:solidFill>
                <a:latin typeface="Avenir Medium"/>
                <a:ea typeface="Avenir Medium"/>
              </a:rPr>
              <a:t>aking commitment public, validation and support from leaders, participative goal-setting, financial compensation</a:t>
            </a:r>
            <a:endParaRPr lang="en-US" sz="2400" b="0" strike="noStrike" spc="-1" dirty="0">
              <a:latin typeface="Arial"/>
            </a:endParaRPr>
          </a:p>
          <a:p>
            <a:pPr marL="465120">
              <a:lnSpc>
                <a:spcPct val="100000"/>
              </a:lnSpc>
              <a:spcBef>
                <a:spcPts val="139"/>
              </a:spcBef>
            </a:pPr>
            <a:endParaRPr lang="en-US" sz="2400" b="0" strike="noStrike" spc="-1" dirty="0">
              <a:latin typeface="Arial"/>
            </a:endParaRPr>
          </a:p>
          <a:p>
            <a:pPr marL="465120">
              <a:lnSpc>
                <a:spcPct val="100000"/>
              </a:lnSpc>
              <a:spcBef>
                <a:spcPts val="479"/>
              </a:spcBef>
            </a:pPr>
            <a:r>
              <a:rPr lang="en-US" sz="2400" b="0" i="1" strike="noStrike" spc="-1">
                <a:solidFill>
                  <a:srgbClr val="31859C"/>
                </a:solidFill>
                <a:latin typeface="Avenir Medium"/>
                <a:ea typeface="Avenir Medium"/>
              </a:rPr>
              <a:t>2 Boosting </a:t>
            </a:r>
            <a:r>
              <a:rPr lang="en-US" sz="2400" b="0" i="1" strike="noStrike" spc="-1" dirty="0">
                <a:solidFill>
                  <a:srgbClr val="31859C"/>
                </a:solidFill>
                <a:latin typeface="Avenir Medium"/>
                <a:ea typeface="Avenir Medium"/>
              </a:rPr>
              <a:t>an employee’s </a:t>
            </a:r>
            <a:r>
              <a:rPr lang="en-US" sz="2400" b="1" i="1" strike="noStrike" spc="-1" dirty="0">
                <a:solidFill>
                  <a:srgbClr val="31859C"/>
                </a:solidFill>
                <a:latin typeface="Avenir Medium"/>
                <a:ea typeface="Avenir Medium"/>
              </a:rPr>
              <a:t>goal-specific self-efficacy: </a:t>
            </a:r>
            <a:r>
              <a:rPr lang="en-US" sz="2400" b="0" strike="noStrike" spc="-1" dirty="0">
                <a:solidFill>
                  <a:srgbClr val="31859C"/>
                </a:solidFill>
                <a:latin typeface="Avenir Medium"/>
                <a:ea typeface="Avenir Medium"/>
              </a:rPr>
              <a:t>Adequate training/development, role-modeling (social learning theory), persuasive/inspirational communication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76320" y="6381720"/>
            <a:ext cx="89906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Avenir Black"/>
                <a:ea typeface="DejaVu Sans"/>
              </a:rPr>
              <a:t>LECTURE 6:  Learning  ∙  Goals  ∙  Feedback  ∙  Appraisal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venir Black"/>
                <a:ea typeface="Avenir Black"/>
              </a:rPr>
              <a:t>Performance Management</a:t>
            </a:r>
            <a:br/>
            <a:r>
              <a:rPr lang="en-US" sz="3100" b="1" i="1" strike="noStrike" spc="-1">
                <a:solidFill>
                  <a:srgbClr val="000000"/>
                </a:solidFill>
                <a:latin typeface="Avenir Black"/>
                <a:ea typeface="Avenir Black"/>
              </a:rPr>
              <a:t>Building Commitment to Goals</a:t>
            </a:r>
            <a:endParaRPr lang="en-US" sz="3100" b="0" strike="noStrike" spc="-1">
              <a:latin typeface="Arial"/>
            </a:endParaRPr>
          </a:p>
        </p:txBody>
      </p:sp>
      <p:pic>
        <p:nvPicPr>
          <p:cNvPr id="185" name="Picture 2"/>
          <p:cNvPicPr/>
          <p:nvPr/>
        </p:nvPicPr>
        <p:blipFill>
          <a:blip r:embed="rId2"/>
          <a:stretch/>
        </p:blipFill>
        <p:spPr>
          <a:xfrm>
            <a:off x="1752480" y="1600200"/>
            <a:ext cx="5713920" cy="4526280"/>
          </a:xfrm>
          <a:prstGeom prst="rect">
            <a:avLst/>
          </a:prstGeom>
          <a:ln>
            <a:noFill/>
          </a:ln>
        </p:spPr>
      </p:pic>
      <p:sp>
        <p:nvSpPr>
          <p:cNvPr id="186" name="CustomShape 2"/>
          <p:cNvSpPr/>
          <p:nvPr/>
        </p:nvSpPr>
        <p:spPr>
          <a:xfrm>
            <a:off x="76320" y="6381720"/>
            <a:ext cx="89906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Avenir Black"/>
                <a:ea typeface="DejaVu Sans"/>
              </a:rPr>
              <a:t>LECTURE 6:  Learning  ∙  Goals  ∙  Feedback  ∙  Appraisal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venir Black"/>
                <a:ea typeface="Avenir Black"/>
              </a:rPr>
              <a:t>Performance Management</a:t>
            </a:r>
            <a:br/>
            <a:r>
              <a:rPr lang="en-US" sz="3100" b="1" i="1" strike="noStrike" spc="-1">
                <a:solidFill>
                  <a:srgbClr val="000000"/>
                </a:solidFill>
                <a:latin typeface="Avenir Black"/>
                <a:ea typeface="Avenir Black"/>
              </a:rPr>
              <a:t>Monitoring and Providing Feedback</a:t>
            </a:r>
            <a:endParaRPr lang="en-US" sz="3100" b="0" strike="noStrike" spc="-1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venir Medium"/>
                <a:ea typeface="Avenir Medium"/>
              </a:rPr>
              <a:t>Performance feedback is </a:t>
            </a:r>
            <a:r>
              <a:rPr lang="en-US" sz="2800" b="0" strike="noStrike" spc="-1">
                <a:solidFill>
                  <a:srgbClr val="FF0000"/>
                </a:solidFill>
                <a:latin typeface="Avenir Medium"/>
                <a:ea typeface="Avenir Medium"/>
              </a:rPr>
              <a:t>CRITICAL</a:t>
            </a:r>
            <a:r>
              <a:rPr lang="en-US" sz="2800" b="0" strike="noStrike" spc="-1">
                <a:solidFill>
                  <a:srgbClr val="000000"/>
                </a:solidFill>
                <a:latin typeface="Avenir Medium"/>
                <a:ea typeface="Avenir Medium"/>
              </a:rPr>
              <a:t> for motivating and improving performance; managers should:</a:t>
            </a:r>
            <a:endParaRPr lang="en-US" sz="2800" b="0" strike="noStrike" spc="-1">
              <a:latin typeface="Arial"/>
            </a:endParaRPr>
          </a:p>
          <a:p>
            <a:pPr marL="793800" indent="-45612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31859C"/>
                </a:solidFill>
                <a:latin typeface="Avenir Medium"/>
                <a:ea typeface="Avenir Medium"/>
              </a:rPr>
              <a:t>Be specific and refer to incidents, facts, and </a:t>
            </a:r>
            <a:r>
              <a:rPr lang="en-US" sz="2400" b="0" u="sng" strike="noStrike" spc="-1">
                <a:solidFill>
                  <a:srgbClr val="31859C"/>
                </a:solidFill>
                <a:uFillTx/>
                <a:latin typeface="Avenir Medium"/>
                <a:ea typeface="Avenir Medium"/>
              </a:rPr>
              <a:t>observable behaviors</a:t>
            </a:r>
            <a:endParaRPr lang="en-US" sz="2400" b="0" strike="noStrike" spc="-1">
              <a:latin typeface="Arial"/>
            </a:endParaRPr>
          </a:p>
          <a:p>
            <a:pPr marL="793800" indent="-456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latin typeface="Avenir Medium"/>
                <a:ea typeface="Avenir Medium"/>
              </a:rPr>
              <a:t>Focus on </a:t>
            </a:r>
            <a:r>
              <a:rPr lang="en-US" sz="2400" b="0" u="sng" strike="noStrike" spc="-1">
                <a:solidFill>
                  <a:srgbClr val="000000"/>
                </a:solidFill>
                <a:uFillTx/>
                <a:latin typeface="Avenir Medium"/>
                <a:ea typeface="Avenir Medium"/>
              </a:rPr>
              <a:t>changeable</a:t>
            </a:r>
            <a:r>
              <a:rPr lang="en-US" sz="2400" b="0" strike="noStrike" spc="-1">
                <a:solidFill>
                  <a:srgbClr val="000000"/>
                </a:solidFill>
                <a:latin typeface="Avenir Medium"/>
                <a:ea typeface="Avenir Medium"/>
              </a:rPr>
              <a:t> behaviors</a:t>
            </a:r>
            <a:endParaRPr lang="en-US" sz="2400" b="0" strike="noStrike" spc="-1">
              <a:latin typeface="Arial"/>
            </a:endParaRPr>
          </a:p>
          <a:p>
            <a:pPr marL="793800" indent="-45612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Char char=""/>
            </a:pPr>
            <a:r>
              <a:rPr lang="en-US" sz="2400" b="0" u="sng" strike="noStrike" spc="-1">
                <a:solidFill>
                  <a:srgbClr val="31859C"/>
                </a:solidFill>
                <a:uFillTx/>
                <a:latin typeface="Avenir Medium"/>
                <a:ea typeface="Avenir Medium"/>
              </a:rPr>
              <a:t>Plan</a:t>
            </a:r>
            <a:r>
              <a:rPr lang="en-US" sz="2400" b="0" strike="noStrike" spc="-1">
                <a:solidFill>
                  <a:srgbClr val="31859C"/>
                </a:solidFill>
                <a:latin typeface="Avenir Medium"/>
                <a:ea typeface="Avenir Medium"/>
              </a:rPr>
              <a:t> the session ahead of time (give evaluations ahead of time to let employee prepare)</a:t>
            </a:r>
            <a:endParaRPr lang="en-US" sz="2400" b="0" strike="noStrike" spc="-1">
              <a:latin typeface="Arial"/>
            </a:endParaRPr>
          </a:p>
          <a:p>
            <a:pPr marL="793800" indent="-45612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31859C"/>
                </a:solidFill>
                <a:latin typeface="Avenir Medium"/>
                <a:ea typeface="Avenir Medium"/>
              </a:rPr>
              <a:t>Balance positive with negative feedback</a:t>
            </a:r>
            <a:endParaRPr lang="en-US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76320" y="6381720"/>
            <a:ext cx="89906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Avenir Black"/>
                <a:ea typeface="DejaVu Sans"/>
              </a:rPr>
              <a:t>LECTURE 6:  Learning  ∙  Goals  ∙  Feedback  ∙  Appraisal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venir Black"/>
                <a:ea typeface="Avenir Black"/>
              </a:rPr>
              <a:t>Learning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Avenir Medium"/>
                <a:ea typeface="Avenir Medium"/>
              </a:rPr>
              <a:t>What is learning?</a:t>
            </a:r>
            <a:endParaRPr lang="en-US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59"/>
              </a:spcBef>
            </a:pPr>
            <a:endParaRPr lang="en-US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Avenir Medium"/>
                <a:ea typeface="Avenir Medium"/>
              </a:rPr>
              <a:t>	</a:t>
            </a:r>
            <a:r>
              <a:rPr lang="en-US" sz="2800" b="0" strike="noStrike" spc="-1" dirty="0">
                <a:solidFill>
                  <a:srgbClr val="31859C"/>
                </a:solidFill>
                <a:latin typeface="Avenir Medium"/>
                <a:ea typeface="Avenir Medium"/>
              </a:rPr>
              <a:t>Learning is a relatively permanent change in behavior acquired through practice or experience</a:t>
            </a:r>
            <a:endParaRPr lang="en-US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281"/>
              </a:spcBef>
            </a:pPr>
            <a:endParaRPr lang="en-US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Avenir Medium"/>
                <a:ea typeface="Avenir Medium"/>
              </a:rPr>
              <a:t>Two ways to initiate learning:</a:t>
            </a:r>
            <a:endParaRPr lang="en-US" sz="2800" b="0" strike="noStrike" spc="-1" dirty="0">
              <a:latin typeface="Arial"/>
            </a:endParaRPr>
          </a:p>
          <a:p>
            <a:pPr marL="914400" lvl="1" indent="-51336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Calibri"/>
              <a:buAutoNum type="arabicPeriod"/>
            </a:pPr>
            <a:r>
              <a:rPr lang="en-US" sz="2400" b="0" strike="noStrike" spc="-1" dirty="0">
                <a:solidFill>
                  <a:srgbClr val="31859C"/>
                </a:solidFill>
                <a:latin typeface="Avenir Medium"/>
                <a:ea typeface="Avenir Medium"/>
              </a:rPr>
              <a:t>Give knowledge that leads to change</a:t>
            </a:r>
            <a:endParaRPr lang="en-US" sz="2400" b="0" strike="noStrike" spc="-1" dirty="0">
              <a:latin typeface="Arial"/>
            </a:endParaRPr>
          </a:p>
          <a:p>
            <a:pPr marL="914400" lvl="1" indent="-51336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Calibri"/>
              <a:buAutoNum type="arabicPeriod"/>
            </a:pPr>
            <a:r>
              <a:rPr lang="en-US" sz="2400" b="0" strike="noStrike" spc="-1" dirty="0">
                <a:solidFill>
                  <a:srgbClr val="31859C"/>
                </a:solidFill>
                <a:latin typeface="Avenir Medium"/>
                <a:ea typeface="Avenir Medium"/>
              </a:rPr>
              <a:t>Alter consequences of behavior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76320" y="6381720"/>
            <a:ext cx="89906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Avenir Black"/>
                <a:ea typeface="DejaVu Sans"/>
              </a:rPr>
              <a:t>LECTURE 6:  Learning  ∙  Goals  ∙  Feedback  ∙  Appraisal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venir Black"/>
                <a:ea typeface="Avenir Black"/>
              </a:rPr>
              <a:t>Performance Management</a:t>
            </a:r>
            <a:br/>
            <a:r>
              <a:rPr lang="en-US" sz="3100" b="1" i="1" strike="noStrike" spc="-1">
                <a:solidFill>
                  <a:srgbClr val="000000"/>
                </a:solidFill>
                <a:latin typeface="Avenir Black"/>
                <a:ea typeface="Avenir Black"/>
              </a:rPr>
              <a:t>Monitoring and Providing Feedback</a:t>
            </a:r>
            <a:endParaRPr lang="en-US" sz="31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venir Medium"/>
                <a:ea typeface="Avenir Medium"/>
              </a:rPr>
              <a:t>Managers engage in a three step process to identify performance issues and correct them:</a:t>
            </a:r>
            <a:endParaRPr lang="en-US" sz="2800" b="0" strike="noStrike" spc="-1">
              <a:latin typeface="Arial"/>
            </a:endParaRPr>
          </a:p>
          <a:p>
            <a:pPr marL="971640" indent="-513360">
              <a:lnSpc>
                <a:spcPct val="100000"/>
              </a:lnSpc>
              <a:spcBef>
                <a:spcPts val="561"/>
              </a:spcBef>
              <a:buClr>
                <a:srgbClr val="31859C"/>
              </a:buClr>
              <a:buFont typeface="Calibri"/>
              <a:buAutoNum type="arabicPeriod"/>
            </a:pPr>
            <a:r>
              <a:rPr lang="en-US" sz="2800" b="0" strike="noStrike" spc="-1">
                <a:solidFill>
                  <a:srgbClr val="31859C"/>
                </a:solidFill>
                <a:latin typeface="Avenir Medium"/>
                <a:ea typeface="Avenir Medium"/>
              </a:rPr>
              <a:t>Identify the cause of poor performance</a:t>
            </a:r>
            <a:endParaRPr lang="en-US" sz="2800" b="0" strike="noStrike" spc="-1">
              <a:latin typeface="Arial"/>
            </a:endParaRPr>
          </a:p>
          <a:p>
            <a:pPr marL="971640" indent="-513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latin typeface="Avenir Medium"/>
                <a:ea typeface="Avenir Medium"/>
              </a:rPr>
              <a:t>If internal/personal, determine source; if external, fix if possible</a:t>
            </a:r>
            <a:endParaRPr lang="en-US" sz="2800" b="0" strike="noStrike" spc="-1">
              <a:latin typeface="Arial"/>
            </a:endParaRPr>
          </a:p>
          <a:p>
            <a:pPr marL="971640" indent="-513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latin typeface="Avenir Medium"/>
                <a:ea typeface="Avenir Medium"/>
              </a:rPr>
              <a:t>Develop correction plan	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76320" y="6381720"/>
            <a:ext cx="89906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Avenir Black"/>
                <a:ea typeface="DejaVu Sans"/>
              </a:rPr>
              <a:t>LECTURE 6:  Learning  ∙  Goals  ∙  Feedback  ∙  Appraisal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venir Black"/>
                <a:ea typeface="Avenir Black"/>
              </a:rPr>
              <a:t>Performance Management</a:t>
            </a:r>
            <a:br/>
            <a:r>
              <a:rPr lang="en-US" sz="3100" b="1" i="1" strike="noStrike" spc="-1">
                <a:solidFill>
                  <a:srgbClr val="000000"/>
                </a:solidFill>
                <a:latin typeface="Avenir Black"/>
                <a:ea typeface="Avenir Black"/>
              </a:rPr>
              <a:t>Monitoring and Providing Feedback</a:t>
            </a:r>
            <a:endParaRPr lang="en-US" sz="3100" b="0" strike="noStrike" spc="-1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venir Medium"/>
                <a:ea typeface="Avenir Medium"/>
              </a:rPr>
              <a:t>Managers can attribute performance issues to either internal or external causes by collecting the following information:</a:t>
            </a:r>
            <a:endParaRPr lang="en-US" sz="2800" b="0" strike="noStrike" spc="-1">
              <a:latin typeface="Arial"/>
            </a:endParaRPr>
          </a:p>
          <a:p>
            <a:pPr marL="857160" lvl="1" indent="-45612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Char char=""/>
            </a:pPr>
            <a:r>
              <a:rPr lang="en-US" sz="2400" b="1" i="1" strike="noStrike" spc="-1">
                <a:solidFill>
                  <a:srgbClr val="31859C"/>
                </a:solidFill>
                <a:latin typeface="Avenir Medium"/>
                <a:ea typeface="Avenir Medium"/>
              </a:rPr>
              <a:t>Consistency:</a:t>
            </a:r>
            <a:r>
              <a:rPr lang="en-US" sz="2400" b="0" strike="noStrike" spc="-1">
                <a:solidFill>
                  <a:srgbClr val="31859C"/>
                </a:solidFill>
                <a:latin typeface="Avenir Medium"/>
                <a:ea typeface="Avenir Medium"/>
              </a:rPr>
              <a:t> Does the behavior always occur?</a:t>
            </a:r>
            <a:endParaRPr lang="en-US" sz="2400" b="0" strike="noStrike" spc="-1">
              <a:latin typeface="Arial"/>
            </a:endParaRPr>
          </a:p>
          <a:p>
            <a:pPr marL="857160" lvl="1" indent="-456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"/>
            </a:pPr>
            <a:r>
              <a:rPr lang="en-US" sz="2400" b="1" i="1" strike="noStrike" spc="-1">
                <a:solidFill>
                  <a:srgbClr val="000000"/>
                </a:solidFill>
                <a:latin typeface="Avenir Medium"/>
                <a:ea typeface="Avenir Medium"/>
              </a:rPr>
              <a:t>Consensus:</a:t>
            </a:r>
            <a:r>
              <a:rPr lang="en-US" sz="2400" b="0" strike="noStrike" spc="-1">
                <a:solidFill>
                  <a:srgbClr val="000000"/>
                </a:solidFill>
                <a:latin typeface="Avenir Medium"/>
                <a:ea typeface="Avenir Medium"/>
              </a:rPr>
              <a:t> Does everyone else exhibit the behavior in that situation?</a:t>
            </a:r>
            <a:endParaRPr lang="en-US" sz="2400" b="0" strike="noStrike" spc="-1">
              <a:latin typeface="Arial"/>
            </a:endParaRPr>
          </a:p>
          <a:p>
            <a:pPr marL="857160" lvl="1" indent="-45612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Char char=""/>
            </a:pPr>
            <a:r>
              <a:rPr lang="en-US" sz="2400" b="1" i="1" strike="noStrike" spc="-1">
                <a:solidFill>
                  <a:srgbClr val="31859C"/>
                </a:solidFill>
                <a:latin typeface="Avenir Medium"/>
                <a:ea typeface="Avenir Medium"/>
              </a:rPr>
              <a:t>Distinctiveness:</a:t>
            </a:r>
            <a:r>
              <a:rPr lang="en-US" sz="2400" b="0" strike="noStrike" spc="-1">
                <a:solidFill>
                  <a:srgbClr val="31859C"/>
                </a:solidFill>
                <a:latin typeface="Avenir Medium"/>
                <a:ea typeface="Avenir Medium"/>
              </a:rPr>
              <a:t> Does the person act that was in other situations?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76320" y="6381720"/>
            <a:ext cx="89906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Avenir Black"/>
                <a:ea typeface="DejaVu Sans"/>
              </a:rPr>
              <a:t>LECTURE 6:  Learning  ∙  Goals  ∙  Feedback  ∙  Appraisal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venir Black"/>
                <a:ea typeface="Avenir Black"/>
              </a:rPr>
              <a:t>Performance Management</a:t>
            </a:r>
            <a:br/>
            <a:r>
              <a:rPr lang="en-US" sz="3100" b="1" i="1" strike="noStrike" spc="-1">
                <a:solidFill>
                  <a:srgbClr val="000000"/>
                </a:solidFill>
                <a:latin typeface="Avenir Black"/>
                <a:ea typeface="Avenir Black"/>
              </a:rPr>
              <a:t>Monitoring and Providing Feedback</a:t>
            </a:r>
            <a:endParaRPr lang="en-US" sz="3100" b="0" strike="noStrike" spc="-1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i="1" strike="noStrike" spc="-1">
                <a:solidFill>
                  <a:srgbClr val="000000"/>
                </a:solidFill>
                <a:latin typeface="Avenir Medium"/>
                <a:ea typeface="Avenir Medium"/>
              </a:rPr>
              <a:t>Internal</a:t>
            </a:r>
            <a:r>
              <a:rPr lang="en-US" sz="2800" b="0" strike="noStrike" spc="-1">
                <a:solidFill>
                  <a:srgbClr val="000000"/>
                </a:solidFill>
                <a:latin typeface="Avenir Medium"/>
                <a:ea typeface="Avenir Medium"/>
              </a:rPr>
              <a:t> causes can be attributed when behaviors are not distinctive, have low consensus, and highly consistent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281"/>
              </a:spcBef>
            </a:pP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</a:pPr>
            <a:r>
              <a:rPr lang="en-US" sz="2800" b="0" i="1" strike="noStrike" spc="-1">
                <a:solidFill>
                  <a:srgbClr val="31859C"/>
                </a:solidFill>
                <a:latin typeface="Avenir Medium"/>
                <a:ea typeface="Avenir Medium"/>
              </a:rPr>
              <a:t>Internal </a:t>
            </a:r>
            <a:r>
              <a:rPr lang="en-US" sz="2800" b="0" strike="noStrike" spc="-1">
                <a:solidFill>
                  <a:srgbClr val="31859C"/>
                </a:solidFill>
                <a:latin typeface="Avenir Medium"/>
                <a:ea typeface="Avenir Medium"/>
              </a:rPr>
              <a:t>causes of poor performance may include: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31859C"/>
                </a:solidFill>
                <a:latin typeface="Avenir Medium"/>
                <a:ea typeface="Avenir Medium"/>
              </a:rPr>
              <a:t>Negative attitude towards boss (or company), personal life, lack of skill/ability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</a:pPr>
            <a:r>
              <a:rPr lang="en-US" sz="2800" b="0" i="1" strike="noStrike" spc="-1">
                <a:solidFill>
                  <a:srgbClr val="000000"/>
                </a:solidFill>
                <a:latin typeface="Avenir Medium"/>
                <a:ea typeface="Avenir Medium"/>
              </a:rPr>
              <a:t>External</a:t>
            </a:r>
            <a:r>
              <a:rPr lang="en-US" sz="2800" b="0" strike="noStrike" spc="-1">
                <a:solidFill>
                  <a:srgbClr val="000000"/>
                </a:solidFill>
                <a:latin typeface="Avenir Medium"/>
                <a:ea typeface="Avenir Medium"/>
              </a:rPr>
              <a:t> causes may include: 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venir Medium"/>
                <a:ea typeface="Avenir Medium"/>
              </a:rPr>
              <a:t>Poor role design,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venir Medium"/>
                <a:ea typeface="Avenir Medium"/>
              </a:rPr>
              <a:t>	</a:t>
            </a:r>
            <a:r>
              <a:rPr lang="en-US" sz="800" b="0" strike="noStrike" spc="-1">
                <a:solidFill>
                  <a:srgbClr val="000000"/>
                </a:solidFill>
                <a:latin typeface="Avenir Medium"/>
                <a:ea typeface="Avenir Medium"/>
              </a:rPr>
              <a:t> </a:t>
            </a:r>
            <a:endParaRPr lang="en-US" sz="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</a:pPr>
            <a:endParaRPr lang="en-US" sz="800" b="0" strike="noStrike" spc="-1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76320" y="6381720"/>
            <a:ext cx="89906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Avenir Black"/>
                <a:ea typeface="DejaVu Sans"/>
              </a:rPr>
              <a:t>LECTURE 6:  Learning  ∙  Goals  ∙  Feedback  ∙  Appraisal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venir Black"/>
                <a:ea typeface="Avenir Black"/>
              </a:rPr>
              <a:t>Performance Management</a:t>
            </a:r>
            <a:br/>
            <a:r>
              <a:rPr lang="en-US" sz="3100" b="1" i="1" strike="noStrike" spc="-1">
                <a:solidFill>
                  <a:srgbClr val="000000"/>
                </a:solidFill>
                <a:latin typeface="Avenir Black"/>
                <a:ea typeface="Avenir Black"/>
              </a:rPr>
              <a:t>Monitoring and Providing Feedback</a:t>
            </a:r>
            <a:endParaRPr lang="en-US" sz="3100" b="0" strike="noStrike" spc="-1">
              <a:latin typeface="Arial"/>
            </a:endParaRPr>
          </a:p>
        </p:txBody>
      </p:sp>
      <p:pic>
        <p:nvPicPr>
          <p:cNvPr id="200" name="Picture 40"/>
          <p:cNvPicPr/>
          <p:nvPr/>
        </p:nvPicPr>
        <p:blipFill>
          <a:blip r:embed="rId2"/>
          <a:srcRect l="2083" t="10004"/>
          <a:stretch/>
        </p:blipFill>
        <p:spPr>
          <a:xfrm>
            <a:off x="838080" y="2209680"/>
            <a:ext cx="7390440" cy="3019680"/>
          </a:xfrm>
          <a:prstGeom prst="rect">
            <a:avLst/>
          </a:prstGeom>
          <a:ln w="9360">
            <a:noFill/>
          </a:ln>
        </p:spPr>
      </p:pic>
      <p:sp>
        <p:nvSpPr>
          <p:cNvPr id="201" name="CustomShape 2"/>
          <p:cNvSpPr/>
          <p:nvPr/>
        </p:nvSpPr>
        <p:spPr>
          <a:xfrm>
            <a:off x="76320" y="6381720"/>
            <a:ext cx="89906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Avenir Black"/>
                <a:ea typeface="DejaVu Sans"/>
              </a:rPr>
              <a:t>LECTURE 6:  Learning  ∙  Goals  ∙  Feedback  ∙  Appraisal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venir Black"/>
                <a:ea typeface="DejaVu Sans"/>
              </a:rPr>
              <a:t>Performance Management</a:t>
            </a:r>
            <a:br/>
            <a:r>
              <a:rPr lang="en-US" sz="3100" b="1" i="1" strike="noStrike" spc="-1">
                <a:solidFill>
                  <a:srgbClr val="000000"/>
                </a:solidFill>
                <a:latin typeface="Avenir Black"/>
                <a:ea typeface="DejaVu Sans"/>
              </a:rPr>
              <a:t>Formal Appraisals and Reviews</a:t>
            </a:r>
            <a:endParaRPr lang="en-US" sz="3100" b="0" strike="noStrike" spc="-1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380880" y="1600200"/>
            <a:ext cx="335160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1" i="1" strike="noStrike" spc="-1">
                <a:solidFill>
                  <a:srgbClr val="31859C"/>
                </a:solidFill>
                <a:latin typeface="Avenir Roman"/>
                <a:ea typeface="DejaVu Sans"/>
              </a:rPr>
              <a:t>Performance appraisal </a:t>
            </a:r>
            <a:r>
              <a:rPr lang="en-US" sz="2400" b="0" strike="noStrike" spc="-1">
                <a:solidFill>
                  <a:srgbClr val="31859C"/>
                </a:solidFill>
                <a:latin typeface="Avenir Roman"/>
                <a:ea typeface="DejaVu Sans"/>
              </a:rPr>
              <a:t>is the evaluation of performance and serves many functions: providing feedback, setting developmental goals, deciding pay/promotions</a:t>
            </a:r>
            <a:endParaRPr lang="en-US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241"/>
              </a:spcBef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204" name="Picture 29"/>
          <p:cNvPicPr/>
          <p:nvPr/>
        </p:nvPicPr>
        <p:blipFill>
          <a:blip r:embed="rId2"/>
          <a:srcRect l="4877" t="4670" r="1219"/>
          <a:stretch/>
        </p:blipFill>
        <p:spPr>
          <a:xfrm>
            <a:off x="3809880" y="1600200"/>
            <a:ext cx="5180400" cy="4124520"/>
          </a:xfrm>
          <a:prstGeom prst="rect">
            <a:avLst/>
          </a:prstGeom>
          <a:ln w="9360">
            <a:noFill/>
          </a:ln>
        </p:spPr>
      </p:pic>
      <p:sp>
        <p:nvSpPr>
          <p:cNvPr id="205" name="CustomShape 3"/>
          <p:cNvSpPr/>
          <p:nvPr/>
        </p:nvSpPr>
        <p:spPr>
          <a:xfrm>
            <a:off x="76320" y="6381720"/>
            <a:ext cx="89906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Avenir Black"/>
                <a:ea typeface="DejaVu Sans"/>
              </a:rPr>
              <a:t>LECTURE 6:  Learning  ∙  Goals  ∙  Feedback  ∙  Appraisal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venir Black"/>
                <a:ea typeface="Avenir Black"/>
              </a:rPr>
              <a:t>Performance Management</a:t>
            </a:r>
            <a:br/>
            <a:r>
              <a:rPr lang="en-US" sz="3100" b="1" i="1" strike="noStrike" spc="-1">
                <a:solidFill>
                  <a:srgbClr val="000000"/>
                </a:solidFill>
                <a:latin typeface="Avenir Black"/>
                <a:ea typeface="Avenir Black"/>
              </a:rPr>
              <a:t>Formal Appraisals and Reviews</a:t>
            </a:r>
            <a:endParaRPr lang="en-US" sz="31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venir Medium"/>
                <a:ea typeface="Avenir Medium"/>
              </a:rPr>
              <a:t>Good performance appraisals are valid (many parts of performance), reliable (multiple sources), responsive to employee input, flexible, and equitable (fair)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31859C"/>
                </a:solidFill>
                <a:latin typeface="Avenir Medium"/>
                <a:ea typeface="Avenir Medium"/>
              </a:rPr>
              <a:t>To better reinforce goals set during appraisals, managers can provide feedback regularly; if done consistently, this practice can help maintain employee motivation long-term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76320" y="6381720"/>
            <a:ext cx="89906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Avenir Black"/>
                <a:ea typeface="DejaVu Sans"/>
              </a:rPr>
              <a:t>LECTURE 6:  Learning  ∙  Goals  ∙  Feedback  ∙  Appraisal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venir Black"/>
                <a:ea typeface="Avenir Black"/>
              </a:rPr>
              <a:t>Performance Management</a:t>
            </a:r>
            <a:br/>
            <a:r>
              <a:rPr lang="en-US" sz="3100" b="1" i="1" strike="noStrike" spc="-1">
                <a:solidFill>
                  <a:srgbClr val="000000"/>
                </a:solidFill>
                <a:latin typeface="Avenir Black"/>
                <a:ea typeface="Avenir Black"/>
              </a:rPr>
              <a:t>Rewards and Consequences</a:t>
            </a:r>
            <a:endParaRPr lang="en-US" sz="3100" b="0" strike="noStrike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76320" y="6381720"/>
            <a:ext cx="89906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Avenir Black"/>
                <a:ea typeface="DejaVu Sans"/>
              </a:rPr>
              <a:t>LECTURE 6:  Learning  ∙  Goals  ∙  Feedback  ∙  Appraisal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11" name="Picture 1"/>
          <p:cNvPicPr/>
          <p:nvPr/>
        </p:nvPicPr>
        <p:blipFill>
          <a:blip r:embed="rId3"/>
          <a:stretch/>
        </p:blipFill>
        <p:spPr>
          <a:xfrm>
            <a:off x="1523880" y="1905120"/>
            <a:ext cx="6194520" cy="3885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venir Black"/>
                <a:ea typeface="Avenir Black"/>
              </a:rPr>
              <a:t>Performance Management</a:t>
            </a:r>
            <a:br/>
            <a:r>
              <a:rPr lang="en-US" sz="3100" b="1" i="1" strike="noStrike" spc="-1">
                <a:solidFill>
                  <a:srgbClr val="000000"/>
                </a:solidFill>
                <a:latin typeface="Avenir Black"/>
                <a:ea typeface="Avenir Black"/>
              </a:rPr>
              <a:t>Rewards and Consequences</a:t>
            </a:r>
            <a:endParaRPr lang="en-US" sz="31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360" indent="-8280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DEC237"/>
                </a:solidFill>
                <a:latin typeface="Avenir Medium"/>
                <a:ea typeface="Avenir Medium"/>
              </a:rPr>
              <a:t>Review the </a:t>
            </a:r>
            <a:r>
              <a:rPr lang="en-US" sz="3200" b="1" strike="noStrike" spc="-1">
                <a:solidFill>
                  <a:srgbClr val="DEC237"/>
                </a:solidFill>
                <a:latin typeface="Avenir Medium"/>
                <a:ea typeface="Avenir Medium"/>
              </a:rPr>
              <a:t>“Reinforcement and Consequences” </a:t>
            </a:r>
            <a:r>
              <a:rPr lang="en-US" sz="3200" b="0" strike="noStrike" spc="-1">
                <a:solidFill>
                  <a:srgbClr val="DEC237"/>
                </a:solidFill>
                <a:latin typeface="Avenir Medium"/>
                <a:ea typeface="Avenir Medium"/>
              </a:rPr>
              <a:t>chapter more closely on your own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76320" y="6381720"/>
            <a:ext cx="89906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Avenir Black"/>
                <a:ea typeface="DejaVu Sans"/>
              </a:rPr>
              <a:t>LECTURE 6:  Learning  ∙  Goals  ∙  Feedback  ∙  Appraisal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venir Black"/>
                <a:ea typeface="Avenir Black"/>
              </a:rPr>
              <a:t>Learning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Avenir Medium"/>
                <a:ea typeface="Avenir Medium"/>
              </a:rPr>
              <a:t>When studying learning in terms of behavior, conditioning is a commonly used theory:</a:t>
            </a:r>
            <a:endParaRPr lang="en-US" sz="2800" b="0" strike="noStrike" spc="-1" dirty="0">
              <a:latin typeface="Arial"/>
            </a:endParaRPr>
          </a:p>
          <a:p>
            <a:pPr marL="914400" lvl="1" indent="-51336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Calibri"/>
              <a:buAutoNum type="arabicPeriod"/>
            </a:pPr>
            <a:r>
              <a:rPr lang="en-US" sz="2400" b="1" i="1" strike="noStrike" spc="-1" dirty="0">
                <a:solidFill>
                  <a:srgbClr val="31859C"/>
                </a:solidFill>
                <a:latin typeface="Avenir Medium"/>
                <a:ea typeface="Avenir Medium"/>
              </a:rPr>
              <a:t>Classical conditioning </a:t>
            </a:r>
            <a:r>
              <a:rPr lang="en-US" sz="2400" b="0" strike="noStrike" spc="-1" dirty="0">
                <a:solidFill>
                  <a:srgbClr val="31859C"/>
                </a:solidFill>
                <a:latin typeface="Avenir Medium"/>
                <a:ea typeface="Avenir Medium"/>
              </a:rPr>
              <a:t>modifies behavior by pairing an unconditioned stimulus with a conditioned stimulus in order to elicit an unconditioned response</a:t>
            </a:r>
            <a:endParaRPr lang="en-US" sz="2400" b="0" strike="noStrike" spc="-1" dirty="0">
              <a:latin typeface="Arial"/>
            </a:endParaRPr>
          </a:p>
          <a:p>
            <a:pPr marL="914400" lvl="1" indent="-513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US" sz="2400" b="1" i="1" strike="noStrike" spc="-1" dirty="0">
                <a:solidFill>
                  <a:srgbClr val="000000"/>
                </a:solidFill>
                <a:latin typeface="Avenir Medium"/>
                <a:ea typeface="Avenir Medium"/>
              </a:rPr>
              <a:t>Operant conditioning </a:t>
            </a:r>
            <a:r>
              <a:rPr lang="en-US" sz="2400" b="0" strike="noStrike" spc="-1" dirty="0">
                <a:solidFill>
                  <a:srgbClr val="000000"/>
                </a:solidFill>
                <a:latin typeface="Avenir Medium"/>
                <a:ea typeface="Avenir Medium"/>
              </a:rPr>
              <a:t>modified behavior by following it with positive or negative consequences</a:t>
            </a:r>
            <a:endParaRPr lang="en-US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281"/>
              </a:spcBef>
            </a:pPr>
            <a:endParaRPr lang="en-US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 dirty="0">
                <a:solidFill>
                  <a:srgbClr val="31859C"/>
                </a:solidFill>
                <a:latin typeface="Avenir Medium"/>
                <a:ea typeface="Avenir Medium"/>
              </a:rPr>
              <a:t>Which is more useful in organizations?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76320" y="6381720"/>
            <a:ext cx="89906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Avenir Black"/>
                <a:ea typeface="DejaVu Sans"/>
              </a:rPr>
              <a:t>LECTURE 6:  Learning  ∙  Goals  ∙  Feedback  ∙  Appraisal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venir Black"/>
                <a:ea typeface="Avenir Black"/>
              </a:rPr>
              <a:t>Learning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venir Medium"/>
                <a:ea typeface="Avenir Medium"/>
              </a:rPr>
              <a:t>Operant conditioning proposes that behavior can be modified by changing its consequences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281"/>
              </a:spcBef>
            </a:pP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31859C"/>
                </a:solidFill>
                <a:latin typeface="Avenir Medium"/>
                <a:ea typeface="Avenir Medium"/>
              </a:rPr>
              <a:t>Three components of operant conditioning:</a:t>
            </a:r>
            <a:endParaRPr lang="en-US" sz="2800" b="0" strike="noStrike" spc="-1">
              <a:latin typeface="Arial"/>
            </a:endParaRPr>
          </a:p>
          <a:p>
            <a:pPr marL="851040" indent="-51336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Arial"/>
              <a:buAutoNum type="arabicPeriod"/>
            </a:pPr>
            <a:r>
              <a:rPr lang="en-US" sz="2400" b="0" strike="noStrike" spc="-1">
                <a:solidFill>
                  <a:srgbClr val="31859C"/>
                </a:solidFill>
                <a:latin typeface="Avenir Medium"/>
                <a:ea typeface="Avenir Medium"/>
              </a:rPr>
              <a:t>A </a:t>
            </a:r>
            <a:r>
              <a:rPr lang="en-US" sz="2400" b="0" u="sng" strike="noStrike" spc="-1">
                <a:solidFill>
                  <a:srgbClr val="31859C"/>
                </a:solidFill>
                <a:uFillTx/>
                <a:latin typeface="Avenir Medium"/>
                <a:ea typeface="Avenir Medium"/>
              </a:rPr>
              <a:t>stimulus</a:t>
            </a:r>
            <a:r>
              <a:rPr lang="en-US" sz="2400" b="0" strike="noStrike" spc="-1">
                <a:solidFill>
                  <a:srgbClr val="31859C"/>
                </a:solidFill>
                <a:latin typeface="Avenir Medium"/>
                <a:ea typeface="Avenir Medium"/>
              </a:rPr>
              <a:t> in the environment cues attention to a behavior</a:t>
            </a:r>
            <a:endParaRPr lang="en-US" sz="2400" b="0" strike="noStrike" spc="-1">
              <a:latin typeface="Arial"/>
            </a:endParaRPr>
          </a:p>
          <a:p>
            <a:pPr marL="851040" indent="-51336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Arial"/>
              <a:buAutoNum type="arabicPeriod"/>
            </a:pPr>
            <a:r>
              <a:rPr lang="en-US" sz="2400" b="0" strike="noStrike" spc="-1">
                <a:solidFill>
                  <a:srgbClr val="31859C"/>
                </a:solidFill>
                <a:latin typeface="Avenir Medium"/>
                <a:ea typeface="Avenir Medium"/>
              </a:rPr>
              <a:t>Behavior occurs in </a:t>
            </a:r>
            <a:r>
              <a:rPr lang="en-US" sz="2400" b="0" u="sng" strike="noStrike" spc="-1">
                <a:solidFill>
                  <a:srgbClr val="31859C"/>
                </a:solidFill>
                <a:uFillTx/>
                <a:latin typeface="Avenir Medium"/>
                <a:ea typeface="Avenir Medium"/>
              </a:rPr>
              <a:t>response</a:t>
            </a:r>
            <a:r>
              <a:rPr lang="en-US" sz="2400" b="0" strike="noStrike" spc="-1">
                <a:solidFill>
                  <a:srgbClr val="31859C"/>
                </a:solidFill>
                <a:latin typeface="Avenir Medium"/>
                <a:ea typeface="Avenir Medium"/>
              </a:rPr>
              <a:t> to a stimulus</a:t>
            </a:r>
            <a:endParaRPr lang="en-US" sz="2400" b="0" strike="noStrike" spc="-1">
              <a:latin typeface="Arial"/>
            </a:endParaRPr>
          </a:p>
          <a:p>
            <a:pPr marL="851040" indent="-51336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Arial"/>
              <a:buAutoNum type="arabicPeriod"/>
            </a:pPr>
            <a:r>
              <a:rPr lang="en-US" sz="2400" b="0" u="sng" strike="noStrike" spc="-1">
                <a:solidFill>
                  <a:srgbClr val="31859C"/>
                </a:solidFill>
                <a:uFillTx/>
                <a:latin typeface="Avenir Medium"/>
                <a:ea typeface="Avenir Medium"/>
              </a:rPr>
              <a:t>Outcomes</a:t>
            </a:r>
            <a:r>
              <a:rPr lang="en-US" sz="2400" b="0" strike="noStrike" spc="-1">
                <a:solidFill>
                  <a:srgbClr val="31859C"/>
                </a:solidFill>
                <a:latin typeface="Avenir Medium"/>
                <a:ea typeface="Avenir Medium"/>
              </a:rPr>
              <a:t> are the consequences of our behavior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76320" y="6381720"/>
            <a:ext cx="89906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Avenir Black"/>
                <a:ea typeface="DejaVu Sans"/>
              </a:rPr>
              <a:t>LECTURE 6:  Learning  ∙  Goals  ∙  Feedback  ∙  Appraisal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venir Black"/>
                <a:ea typeface="Avenir Black"/>
              </a:rPr>
              <a:t>Learning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1" i="1" strike="noStrike" spc="-1">
                <a:solidFill>
                  <a:srgbClr val="000000"/>
                </a:solidFill>
                <a:latin typeface="Avenir Medium"/>
                <a:ea typeface="Avenir Medium"/>
              </a:rPr>
              <a:t>Reinforcement</a:t>
            </a:r>
            <a:r>
              <a:rPr lang="en-US" sz="2800" b="1" strike="noStrike" spc="-1">
                <a:solidFill>
                  <a:srgbClr val="000000"/>
                </a:solidFill>
                <a:latin typeface="Avenir Medium"/>
                <a:ea typeface="Avenir Medium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Avenir Medium"/>
                <a:ea typeface="Avenir Medium"/>
              </a:rPr>
              <a:t> Enhance desirable behavior by giving positive consequences, or withholding negative ones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281"/>
              </a:spcBef>
            </a:pP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31859C"/>
                </a:solidFill>
                <a:latin typeface="Avenir Medium"/>
                <a:ea typeface="Avenir Medium"/>
              </a:rPr>
              <a:t>Examples of positive reinforcers? 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venir Medium"/>
                <a:ea typeface="Avenir Medium"/>
              </a:rPr>
              <a:t>	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281"/>
              </a:spcBef>
            </a:pP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31859C"/>
                </a:solidFill>
                <a:latin typeface="Avenir Medium"/>
                <a:ea typeface="Avenir Medium"/>
              </a:rPr>
              <a:t>Negative reinforcers?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76320" y="6381720"/>
            <a:ext cx="89906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Avenir Black"/>
                <a:ea typeface="DejaVu Sans"/>
              </a:rPr>
              <a:t>LECTURE 6:  Learning  ∙  Goals  ∙  Feedback  ∙  Appraisal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venir Black"/>
                <a:ea typeface="Avenir Black"/>
              </a:rPr>
              <a:t>Learning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1" i="1" strike="noStrike" spc="-1">
                <a:solidFill>
                  <a:srgbClr val="31859C"/>
                </a:solidFill>
                <a:latin typeface="Avenir Medium"/>
                <a:ea typeface="Avenir Medium"/>
              </a:rPr>
              <a:t>Punishment:</a:t>
            </a:r>
            <a:r>
              <a:rPr lang="en-US" sz="2800" b="0" strike="noStrike" spc="-1">
                <a:solidFill>
                  <a:srgbClr val="31859C"/>
                </a:solidFill>
                <a:latin typeface="Avenir Medium"/>
                <a:ea typeface="Avenir Medium"/>
              </a:rPr>
              <a:t> Discourage undesirable behaviors by giving negative consequences or withholding positive consequences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1" i="1" strike="noStrike" spc="-1">
                <a:solidFill>
                  <a:srgbClr val="000000"/>
                </a:solidFill>
                <a:latin typeface="Avenir Medium"/>
                <a:ea typeface="Avenir Medium"/>
              </a:rPr>
              <a:t>Extinction:</a:t>
            </a:r>
            <a:r>
              <a:rPr lang="en-US" sz="2800" b="0" strike="noStrike" spc="-1">
                <a:solidFill>
                  <a:srgbClr val="000000"/>
                </a:solidFill>
                <a:latin typeface="Avenir Medium"/>
                <a:ea typeface="Avenir Medium"/>
              </a:rPr>
              <a:t> Attaching no consequence to an undesired behavior; this may be the most effective when used alongside positive reinforcement (for desired behaviors)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76320" y="6381720"/>
            <a:ext cx="89906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Avenir Black"/>
                <a:ea typeface="DejaVu Sans"/>
              </a:rPr>
              <a:t>LECTURE 6:  Learning  ∙  Goals  ∙  Feedback  ∙  Appraisal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venir Black"/>
                <a:ea typeface="Avenir Black"/>
              </a:rPr>
              <a:t>Learning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90720" y="3124080"/>
            <a:ext cx="2628000" cy="912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venir Roman"/>
                <a:ea typeface="DejaVu Sans"/>
              </a:rPr>
              <a:t>Antecedents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venir Roman"/>
                <a:ea typeface="DejaVu Sans"/>
              </a:rPr>
              <a:t>(info about behaviors</a:t>
            </a:r>
            <a:br/>
            <a:r>
              <a:rPr lang="en-US" sz="1800" b="0" strike="noStrike" spc="-1">
                <a:solidFill>
                  <a:srgbClr val="FFFFFF"/>
                </a:solidFill>
                <a:latin typeface="Avenir Roman"/>
                <a:ea typeface="DejaVu Sans"/>
              </a:rPr>
              <a:t>and consequences)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395080" y="2514600"/>
            <a:ext cx="2248560" cy="3639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venir Roman"/>
                <a:ea typeface="DejaVu Sans"/>
              </a:rPr>
              <a:t>Desired behaviors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2239560" y="4431240"/>
            <a:ext cx="2529000" cy="3639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venir Roman"/>
                <a:ea typeface="DejaVu Sans"/>
              </a:rPr>
              <a:t>Undesired behaviors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5257800" y="1828800"/>
            <a:ext cx="3732840" cy="638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Roman"/>
                <a:ea typeface="DejaVu Sans"/>
              </a:rPr>
              <a:t>Positive reinforcement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Roman"/>
                <a:ea typeface="DejaVu Sans"/>
              </a:rPr>
              <a:t>(give positive consequences)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5055840" y="2819520"/>
            <a:ext cx="4112280" cy="638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Roman"/>
                <a:ea typeface="DejaVu Sans"/>
              </a:rPr>
              <a:t>Negative reinforcement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Roman"/>
                <a:ea typeface="DejaVu Sans"/>
              </a:rPr>
              <a:t>(withhold negative consequences)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5257800" y="3849480"/>
            <a:ext cx="3732840" cy="911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Roman"/>
                <a:ea typeface="DejaVu Sans"/>
              </a:rPr>
              <a:t>Extinction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Roman"/>
                <a:ea typeface="DejaVu Sans"/>
              </a:rPr>
              <a:t>(give/withhold no consequences)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7" name="CustomShape 8"/>
          <p:cNvSpPr/>
          <p:nvPr/>
        </p:nvSpPr>
        <p:spPr>
          <a:xfrm>
            <a:off x="5257800" y="4800600"/>
            <a:ext cx="3732840" cy="146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Roman"/>
                <a:ea typeface="DejaVu Sans"/>
              </a:rPr>
              <a:t>Punishment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Roman"/>
                <a:ea typeface="DejaVu Sans"/>
              </a:rPr>
              <a:t>(give negative consequences or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venir Roman"/>
                <a:ea typeface="DejaVu Sans"/>
              </a:rPr>
              <a:t>  withhold positive consequences)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8" name="CustomShape 9"/>
          <p:cNvSpPr/>
          <p:nvPr/>
        </p:nvSpPr>
        <p:spPr>
          <a:xfrm rot="5400000" flipH="1" flipV="1">
            <a:off x="1726560" y="2376360"/>
            <a:ext cx="423720" cy="106632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0"/>
          <p:cNvSpPr/>
          <p:nvPr/>
        </p:nvSpPr>
        <p:spPr>
          <a:xfrm rot="16200000" flipH="1">
            <a:off x="1581120" y="3870720"/>
            <a:ext cx="567360" cy="92052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1"/>
          <p:cNvSpPr/>
          <p:nvPr/>
        </p:nvSpPr>
        <p:spPr>
          <a:xfrm rot="5400000" flipH="1" flipV="1">
            <a:off x="4206960" y="1463400"/>
            <a:ext cx="361440" cy="173700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2"/>
          <p:cNvSpPr/>
          <p:nvPr/>
        </p:nvSpPr>
        <p:spPr>
          <a:xfrm rot="16200000" flipH="1">
            <a:off x="4250520" y="2153160"/>
            <a:ext cx="257400" cy="171864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3"/>
          <p:cNvSpPr/>
          <p:nvPr/>
        </p:nvSpPr>
        <p:spPr>
          <a:xfrm rot="5400000" flipH="1" flipV="1">
            <a:off x="4251600" y="3423960"/>
            <a:ext cx="257400" cy="175212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14"/>
          <p:cNvSpPr/>
          <p:nvPr/>
        </p:nvSpPr>
        <p:spPr>
          <a:xfrm rot="16200000" flipH="1">
            <a:off x="4150080" y="4154760"/>
            <a:ext cx="460440" cy="175212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5"/>
          <p:cNvSpPr/>
          <p:nvPr/>
        </p:nvSpPr>
        <p:spPr>
          <a:xfrm>
            <a:off x="76320" y="6381720"/>
            <a:ext cx="89906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Avenir Black"/>
                <a:ea typeface="DejaVu Sans"/>
              </a:rPr>
              <a:t>LECTURE 6:  Learning  ∙  Goals  ∙  Feedback  ∙  Appraisal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venir Black"/>
                <a:ea typeface="Avenir Black"/>
              </a:rPr>
              <a:t>Learning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1" i="1" strike="noStrike" spc="-1">
                <a:solidFill>
                  <a:srgbClr val="000000"/>
                </a:solidFill>
                <a:latin typeface="Avenir Medium"/>
                <a:ea typeface="Avenir Medium"/>
              </a:rPr>
              <a:t>Social learning theory </a:t>
            </a:r>
            <a:r>
              <a:rPr lang="en-US" sz="2800" b="0" strike="noStrike" spc="-1">
                <a:solidFill>
                  <a:srgbClr val="000000"/>
                </a:solidFill>
                <a:latin typeface="Avenir Medium"/>
                <a:ea typeface="Avenir Medium"/>
              </a:rPr>
              <a:t>asserts that people observe others, and model their behavior accordingly; learning is enhanced when learners have high task-specific self-efficacy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281"/>
              </a:spcBef>
            </a:pP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31859C"/>
                </a:solidFill>
                <a:latin typeface="Avenir Medium"/>
                <a:ea typeface="Avenir Medium"/>
              </a:rPr>
              <a:t>What are the sources of self-efficacy?</a:t>
            </a:r>
            <a:endParaRPr lang="en-US" sz="2800" b="0" strike="noStrike" spc="-1">
              <a:latin typeface="Arial"/>
            </a:endParaRPr>
          </a:p>
          <a:p>
            <a:pPr marL="857160" lvl="1" indent="-45612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31859C"/>
                </a:solidFill>
                <a:latin typeface="Avenir Medium"/>
                <a:ea typeface="Avenir Medium"/>
              </a:rPr>
              <a:t>Successful past performance</a:t>
            </a:r>
            <a:endParaRPr lang="en-US" sz="2400" b="0" strike="noStrike" spc="-1">
              <a:latin typeface="Arial"/>
            </a:endParaRPr>
          </a:p>
          <a:p>
            <a:pPr marL="857160" lvl="1" indent="-45612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31859C"/>
                </a:solidFill>
                <a:latin typeface="Avenir Medium"/>
                <a:ea typeface="Avenir Medium"/>
              </a:rPr>
              <a:t>Vicarious experience </a:t>
            </a:r>
            <a:endParaRPr lang="en-US" sz="2400" b="0" strike="noStrike" spc="-1">
              <a:latin typeface="Arial"/>
            </a:endParaRPr>
          </a:p>
          <a:p>
            <a:pPr marL="857160" lvl="1" indent="-45612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31859C"/>
                </a:solidFill>
                <a:latin typeface="Avenir Medium"/>
                <a:ea typeface="Avenir Medium"/>
              </a:rPr>
              <a:t>Verbal persuasion (coaching, displaying confidence)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76320" y="6381720"/>
            <a:ext cx="89906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Avenir Black"/>
                <a:ea typeface="DejaVu Sans"/>
              </a:rPr>
              <a:t>LECTURE 6:  Learning  ∙  Goals  ∙  Feedback  ∙  Appraisal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venir Black"/>
                <a:ea typeface="Avenir Black"/>
              </a:rPr>
              <a:t>Performance Management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920" indent="-6840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venir Medium"/>
                <a:ea typeface="Avenir Medium"/>
              </a:rPr>
              <a:t>Performance management is a set of processes and managerial behaviors that include defining, monitoring, evaluating, and providing consequences for performance expectations</a:t>
            </a:r>
            <a:endParaRPr lang="en-US" sz="2800" b="0" strike="noStrike" spc="-1">
              <a:latin typeface="Arial"/>
            </a:endParaRPr>
          </a:p>
          <a:p>
            <a:pPr marL="7920" indent="-6840">
              <a:lnSpc>
                <a:spcPct val="100000"/>
              </a:lnSpc>
              <a:spcBef>
                <a:spcPts val="281"/>
              </a:spcBef>
            </a:pPr>
            <a:endParaRPr lang="en-US" sz="2800" b="0" strike="noStrike" spc="-1">
              <a:latin typeface="Arial"/>
            </a:endParaRPr>
          </a:p>
          <a:p>
            <a:pPr marL="7920" indent="-6840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31859C"/>
                </a:solidFill>
                <a:latin typeface="Avenir Medium"/>
                <a:ea typeface="Avenir Medium"/>
              </a:rPr>
              <a:t>Through performance management, we can regulate what employees learn and direct that learning towards completing job tasks</a:t>
            </a:r>
            <a:endParaRPr lang="en-US" sz="2800" b="0" strike="noStrike" spc="-1">
              <a:latin typeface="Arial"/>
            </a:endParaRPr>
          </a:p>
          <a:p>
            <a:pPr marL="7920" indent="-6840"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 marL="7920" indent="-6840"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76320" y="6381720"/>
            <a:ext cx="89906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Avenir Black"/>
                <a:ea typeface="DejaVu Sans"/>
              </a:rPr>
              <a:t>LECTURE 6:  Learning  ∙  Goals  ∙  Feedback  ∙  Appraisal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OB Theme</Template>
  <TotalTime>778</TotalTime>
  <Words>1283</Words>
  <Application>Microsoft Office PowerPoint</Application>
  <PresentationFormat>On-screen Show (4:3)</PresentationFormat>
  <Paragraphs>170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Avenir Black</vt:lpstr>
      <vt:lpstr>Avenir Medium</vt:lpstr>
      <vt:lpstr>Avenir Roman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and  Performance Management</dc:title>
  <dc:subject/>
  <dc:creator/>
  <dc:description/>
  <cp:lastModifiedBy>DiDomenico, Joseph E</cp:lastModifiedBy>
  <cp:revision>61</cp:revision>
  <dcterms:created xsi:type="dcterms:W3CDTF">2006-08-16T00:00:00Z</dcterms:created>
  <dcterms:modified xsi:type="dcterms:W3CDTF">2019-10-28T02:36:52Z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15.0027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27</vt:i4>
  </property>
</Properties>
</file>