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4.xml.rels" ContentType="application/vnd.openxmlformats-package.relationships+xml"/>
  <Override PartName="/ppt/notesSlides/_rels/notesSlide4.xml.rels" ContentType="application/vnd.openxmlformats-package.relationships+xml"/>
  <Override PartName="/ppt/notesSlides/_rels/notesSlide15.xml.rels" ContentType="application/vnd.openxmlformats-package.relationships+xml"/>
  <Override PartName="/ppt/notesSlides/_rels/notesSlide2.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13.xml.rels" ContentType="application/vnd.openxmlformats-package.relationships+xml"/>
  <Override PartName="/ppt/notesSlides/notesSlide15.xml" ContentType="application/vnd.openxmlformats-officedocument.presentationml.notesSlide+xml"/>
  <Override PartName="/ppt/notesSlides/notesSlide4.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media/image5.jpeg" ContentType="image/jpeg"/>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p:spPr>
        <p:txBody>
          <a:bodyPr lIns="0" rIns="0" tIns="0" bIns="0" anchor="ct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85"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86"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87" name="PlaceHolder 6"/>
          <p:cNvSpPr>
            <a:spLocks noGrp="1"/>
          </p:cNvSpPr>
          <p:nvPr>
            <p:ph type="sldNum"/>
          </p:nvPr>
        </p:nvSpPr>
        <p:spPr>
          <a:xfrm>
            <a:off x="4399200" y="9555480"/>
            <a:ext cx="3372840" cy="502560"/>
          </a:xfrm>
          <a:prstGeom prst="rect">
            <a:avLst/>
          </a:prstGeom>
        </p:spPr>
        <p:txBody>
          <a:bodyPr lIns="0" rIns="0" tIns="0" bIns="0" anchor="b"/>
          <a:p>
            <a:pPr algn="r"/>
            <a:fld id="{552DE1C2-C129-482F-89CF-AA41C5820E48}"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Img"/>
          </p:nvPr>
        </p:nvSpPr>
        <p:spPr>
          <a:xfrm>
            <a:off x="1143000" y="685800"/>
            <a:ext cx="4571640" cy="3428640"/>
          </a:xfrm>
          <a:prstGeom prst="rect">
            <a:avLst/>
          </a:prstGeom>
        </p:spPr>
      </p:sp>
      <p:sp>
        <p:nvSpPr>
          <p:cNvPr id="147"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148" name="TextShape 3"/>
          <p:cNvSpPr txBox="1"/>
          <p:nvPr/>
        </p:nvSpPr>
        <p:spPr>
          <a:xfrm>
            <a:off x="3884760" y="8685360"/>
            <a:ext cx="2971440" cy="456840"/>
          </a:xfrm>
          <a:prstGeom prst="rect">
            <a:avLst/>
          </a:prstGeom>
          <a:noFill/>
          <a:ln>
            <a:noFill/>
          </a:ln>
        </p:spPr>
        <p:txBody>
          <a:bodyPr anchor="b"/>
          <a:p>
            <a:pPr algn="r">
              <a:lnSpc>
                <a:spcPct val="100000"/>
              </a:lnSpc>
            </a:pPr>
            <a:fld id="{E7274522-391C-4926-B44C-55888DC50B5F}"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sldImg"/>
          </p:nvPr>
        </p:nvSpPr>
        <p:spPr>
          <a:xfrm>
            <a:off x="1143000" y="685800"/>
            <a:ext cx="4571640" cy="3428640"/>
          </a:xfrm>
          <a:prstGeom prst="rect">
            <a:avLst/>
          </a:prstGeom>
        </p:spPr>
      </p:sp>
      <p:sp>
        <p:nvSpPr>
          <p:cNvPr id="150"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151" name="TextShape 3"/>
          <p:cNvSpPr txBox="1"/>
          <p:nvPr/>
        </p:nvSpPr>
        <p:spPr>
          <a:xfrm>
            <a:off x="3884760" y="8685360"/>
            <a:ext cx="2971440" cy="456840"/>
          </a:xfrm>
          <a:prstGeom prst="rect">
            <a:avLst/>
          </a:prstGeom>
          <a:noFill/>
          <a:ln>
            <a:noFill/>
          </a:ln>
        </p:spPr>
        <p:txBody>
          <a:bodyPr anchor="b"/>
          <a:p>
            <a:pPr algn="r">
              <a:lnSpc>
                <a:spcPct val="100000"/>
              </a:lnSpc>
            </a:pPr>
            <a:fld id="{1AABB91F-5DD5-4937-9BE1-96B5640DB20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1143000" y="685800"/>
            <a:ext cx="4571640" cy="3428640"/>
          </a:xfrm>
          <a:prstGeom prst="rect">
            <a:avLst/>
          </a:prstGeom>
        </p:spPr>
      </p:sp>
      <p:sp>
        <p:nvSpPr>
          <p:cNvPr id="153"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154" name="TextShape 3"/>
          <p:cNvSpPr txBox="1"/>
          <p:nvPr/>
        </p:nvSpPr>
        <p:spPr>
          <a:xfrm>
            <a:off x="3884760" y="8685360"/>
            <a:ext cx="2971440" cy="456840"/>
          </a:xfrm>
          <a:prstGeom prst="rect">
            <a:avLst/>
          </a:prstGeom>
          <a:noFill/>
          <a:ln>
            <a:noFill/>
          </a:ln>
        </p:spPr>
        <p:txBody>
          <a:bodyPr anchor="b"/>
          <a:p>
            <a:pPr algn="r">
              <a:lnSpc>
                <a:spcPct val="100000"/>
              </a:lnSpc>
            </a:pPr>
            <a:fld id="{6F1FFBD6-7346-4673-B031-B83488A3970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sldImg"/>
          </p:nvPr>
        </p:nvSpPr>
        <p:spPr>
          <a:xfrm>
            <a:off x="1143000" y="685800"/>
            <a:ext cx="4571640" cy="3428640"/>
          </a:xfrm>
          <a:prstGeom prst="rect">
            <a:avLst/>
          </a:prstGeom>
        </p:spPr>
      </p:sp>
      <p:sp>
        <p:nvSpPr>
          <p:cNvPr id="132"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133" name="TextShape 3"/>
          <p:cNvSpPr txBox="1"/>
          <p:nvPr/>
        </p:nvSpPr>
        <p:spPr>
          <a:xfrm>
            <a:off x="3884760" y="8685360"/>
            <a:ext cx="2971440" cy="456840"/>
          </a:xfrm>
          <a:prstGeom prst="rect">
            <a:avLst/>
          </a:prstGeom>
          <a:noFill/>
          <a:ln>
            <a:noFill/>
          </a:ln>
        </p:spPr>
        <p:txBody>
          <a:bodyPr anchor="b"/>
          <a:p>
            <a:pPr algn="r">
              <a:lnSpc>
                <a:spcPct val="100000"/>
              </a:lnSpc>
            </a:pPr>
            <a:fld id="{5120E851-C9CC-4FEE-B94B-3844DF1720D0}"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1143000" y="685800"/>
            <a:ext cx="4571640" cy="3428640"/>
          </a:xfrm>
          <a:prstGeom prst="rect">
            <a:avLst/>
          </a:prstGeom>
        </p:spPr>
      </p:sp>
      <p:sp>
        <p:nvSpPr>
          <p:cNvPr id="135"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US" sz="2000" spc="-1" strike="noStrike">
                <a:latin typeface="Arial"/>
              </a:rPr>
              <a:t>A sample norm would be the time Google employees are allowed to spend on non-formal projects (around 20% of their time), as well as the “15 percent time” that 3M employees are allowed to take current project and think of innovative new offshoots, or think of new and innovative ideas from scratch.</a:t>
            </a:r>
            <a:endParaRPr b="0" lang="en-US" sz="2000" spc="-1" strike="noStrike">
              <a:latin typeface="Arial"/>
            </a:endParaRPr>
          </a:p>
        </p:txBody>
      </p:sp>
      <p:sp>
        <p:nvSpPr>
          <p:cNvPr id="136" name="TextShape 3"/>
          <p:cNvSpPr txBox="1"/>
          <p:nvPr/>
        </p:nvSpPr>
        <p:spPr>
          <a:xfrm>
            <a:off x="3884760" y="8685360"/>
            <a:ext cx="2971440" cy="456840"/>
          </a:xfrm>
          <a:prstGeom prst="rect">
            <a:avLst/>
          </a:prstGeom>
          <a:noFill/>
          <a:ln>
            <a:noFill/>
          </a:ln>
        </p:spPr>
        <p:txBody>
          <a:bodyPr anchor="b"/>
          <a:p>
            <a:pPr algn="r">
              <a:lnSpc>
                <a:spcPct val="100000"/>
              </a:lnSpc>
            </a:pPr>
            <a:fld id="{5D65470C-EB2F-4D14-825D-ABB547DBAA06}"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sldImg"/>
          </p:nvPr>
        </p:nvSpPr>
        <p:spPr>
          <a:xfrm>
            <a:off x="1143000" y="685800"/>
            <a:ext cx="4571640" cy="3428640"/>
          </a:xfrm>
          <a:prstGeom prst="rect">
            <a:avLst/>
          </a:prstGeom>
        </p:spPr>
      </p:sp>
      <p:sp>
        <p:nvSpPr>
          <p:cNvPr id="138"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139" name="TextShape 3"/>
          <p:cNvSpPr txBox="1"/>
          <p:nvPr/>
        </p:nvSpPr>
        <p:spPr>
          <a:xfrm>
            <a:off x="3884760" y="8685360"/>
            <a:ext cx="2971440" cy="456840"/>
          </a:xfrm>
          <a:prstGeom prst="rect">
            <a:avLst/>
          </a:prstGeom>
          <a:noFill/>
          <a:ln>
            <a:noFill/>
          </a:ln>
        </p:spPr>
        <p:txBody>
          <a:bodyPr anchor="b"/>
          <a:p>
            <a:pPr algn="r">
              <a:lnSpc>
                <a:spcPct val="100000"/>
              </a:lnSpc>
            </a:pPr>
            <a:fld id="{144ABD83-6CD4-48CA-8157-B3E4C3813D00}"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Img"/>
          </p:nvPr>
        </p:nvSpPr>
        <p:spPr>
          <a:xfrm>
            <a:off x="1143000" y="685800"/>
            <a:ext cx="4571640" cy="3428640"/>
          </a:xfrm>
          <a:prstGeom prst="rect">
            <a:avLst/>
          </a:prstGeom>
        </p:spPr>
      </p:sp>
      <p:sp>
        <p:nvSpPr>
          <p:cNvPr id="141"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142" name="TextShape 3"/>
          <p:cNvSpPr txBox="1"/>
          <p:nvPr/>
        </p:nvSpPr>
        <p:spPr>
          <a:xfrm>
            <a:off x="3884760" y="8685360"/>
            <a:ext cx="2971440" cy="456840"/>
          </a:xfrm>
          <a:prstGeom prst="rect">
            <a:avLst/>
          </a:prstGeom>
          <a:noFill/>
          <a:ln>
            <a:noFill/>
          </a:ln>
        </p:spPr>
        <p:txBody>
          <a:bodyPr anchor="b"/>
          <a:p>
            <a:pPr algn="r">
              <a:lnSpc>
                <a:spcPct val="100000"/>
              </a:lnSpc>
            </a:pPr>
            <a:fld id="{E5A51916-962E-408D-A17A-4B9FA00CA40F}"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sldImg"/>
          </p:nvPr>
        </p:nvSpPr>
        <p:spPr>
          <a:xfrm>
            <a:off x="1143000" y="685800"/>
            <a:ext cx="4571640" cy="3428640"/>
          </a:xfrm>
          <a:prstGeom prst="rect">
            <a:avLst/>
          </a:prstGeom>
        </p:spPr>
      </p:sp>
      <p:sp>
        <p:nvSpPr>
          <p:cNvPr id="144"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145" name="TextShape 3"/>
          <p:cNvSpPr txBox="1"/>
          <p:nvPr/>
        </p:nvSpPr>
        <p:spPr>
          <a:xfrm>
            <a:off x="3884760" y="8685360"/>
            <a:ext cx="2971440" cy="456840"/>
          </a:xfrm>
          <a:prstGeom prst="rect">
            <a:avLst/>
          </a:prstGeom>
          <a:noFill/>
          <a:ln>
            <a:noFill/>
          </a:ln>
        </p:spPr>
        <p:txBody>
          <a:bodyPr anchor="b"/>
          <a:p>
            <a:pPr algn="r">
              <a:lnSpc>
                <a:spcPct val="100000"/>
              </a:lnSpc>
            </a:pPr>
            <a:fld id="{C9886F3B-7005-4A06-938B-675701F533D3}"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1600200"/>
            <a:ext cx="9143640" cy="4114440"/>
          </a:xfrm>
          <a:prstGeom prst="rect">
            <a:avLst/>
          </a:prstGeom>
          <a:solidFill>
            <a:schemeClr val="accent5">
              <a:lumMod val="75000"/>
            </a:schemeClr>
          </a:solidFill>
          <a:ln>
            <a:noFill/>
          </a:ln>
          <a:effectLst>
            <a:outerShdw algn="ctr" blurRad="635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 name="PlaceHolder 2"/>
          <p:cNvSpPr>
            <a:spLocks noGrp="1"/>
          </p:cNvSpPr>
          <p:nvPr>
            <p:ph type="title"/>
          </p:nvPr>
        </p:nvSpPr>
        <p:spPr>
          <a:xfrm>
            <a:off x="685800" y="2873520"/>
            <a:ext cx="7772040" cy="1469520"/>
          </a:xfrm>
          <a:prstGeom prst="rect">
            <a:avLst/>
          </a:prstGeom>
        </p:spPr>
        <p:txBody>
          <a:bodyPr anchor="ctr"/>
          <a:p>
            <a:pPr algn="ctr">
              <a:lnSpc>
                <a:spcPct val="100000"/>
              </a:lnSpc>
            </a:pPr>
            <a:r>
              <a:rPr b="0" lang="en-US" sz="4400" spc="-1" strike="noStrike">
                <a:solidFill>
                  <a:srgbClr val="ffffff"/>
                </a:solidFill>
                <a:latin typeface="Avenir Black"/>
              </a:rPr>
              <a:t>Click to edit Master title style</a:t>
            </a:r>
            <a:endParaRPr b="0" lang="en-US" sz="4400" spc="-1" strike="noStrike">
              <a:solidFill>
                <a:srgbClr val="000000"/>
              </a:solidFill>
              <a:latin typeface="Calibri"/>
            </a:endParaRPr>
          </a:p>
        </p:txBody>
      </p:sp>
      <p:sp>
        <p:nvSpPr>
          <p:cNvPr id="2" name="PlaceHolder 3"/>
          <p:cNvSpPr>
            <a:spLocks noGrp="1"/>
          </p:cNvSpPr>
          <p:nvPr>
            <p:ph type="dt"/>
          </p:nvPr>
        </p:nvSpPr>
        <p:spPr>
          <a:xfrm>
            <a:off x="457200" y="6356520"/>
            <a:ext cx="2133360" cy="364680"/>
          </a:xfrm>
          <a:prstGeom prst="rect">
            <a:avLst/>
          </a:prstGeom>
        </p:spPr>
        <p:txBody>
          <a:bodyPr anchor="ctr"/>
          <a:p>
            <a:pPr>
              <a:lnSpc>
                <a:spcPct val="100000"/>
              </a:lnSpc>
            </a:pPr>
            <a:fld id="{F9E34D2D-666D-48FE-9824-821E1D822BE6}" type="datetime">
              <a:rPr b="0" lang="en-US" sz="1200" spc="-1" strike="noStrike">
                <a:solidFill>
                  <a:srgbClr val="8b8b8b"/>
                </a:solidFill>
                <a:latin typeface="Calibri"/>
              </a:rPr>
              <a:t>10/14/19</a:t>
            </a:fld>
            <a:endParaRPr b="0" lang="en-US" sz="1200" spc="-1" strike="noStrike">
              <a:latin typeface="Times New Roman"/>
            </a:endParaRPr>
          </a:p>
        </p:txBody>
      </p:sp>
      <p:sp>
        <p:nvSpPr>
          <p:cNvPr id="3" name="PlaceHolder 4"/>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8358FB2A-DDB5-4A98-BCB8-B58425FFF94C}" type="slidenum">
              <a:rPr b="0" lang="en-US" sz="1200" spc="-1" strike="noStrike">
                <a:solidFill>
                  <a:srgbClr val="8b8b8b"/>
                </a:solidFill>
                <a:latin typeface="Calibri"/>
              </a:rPr>
              <a:t>&lt;number&gt;</a:t>
            </a:fld>
            <a:endParaRPr b="0" lang="en-US" sz="1200" spc="-1" strike="noStrike">
              <a:latin typeface="Times New Roman"/>
            </a:endParaRPr>
          </a:p>
        </p:txBody>
      </p:sp>
      <p:sp>
        <p:nvSpPr>
          <p:cNvPr id="5" name="PlaceHolder 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Avenir Black"/>
              </a:rPr>
              <a:t>Click to edit Master title style</a:t>
            </a:r>
            <a:endParaRPr b="0" lang="en-US" sz="4400" spc="-1" strike="noStrike">
              <a:solidFill>
                <a:srgbClr val="000000"/>
              </a:solidFill>
              <a:latin typeface="Calibri"/>
            </a:endParaRPr>
          </a:p>
        </p:txBody>
      </p:sp>
      <p:sp>
        <p:nvSpPr>
          <p:cNvPr id="43"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pPr>
            <a:r>
              <a:rPr b="0" lang="en-US" sz="3200" spc="-1" strike="noStrike">
                <a:solidFill>
                  <a:srgbClr val="000000"/>
                </a:solidFill>
                <a:latin typeface="Avenir Roman"/>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Wingdings" charset="2"/>
              <a:buChar char=""/>
            </a:pPr>
            <a:r>
              <a:rPr b="0" lang="en-US" sz="2800" spc="-1" strike="noStrike">
                <a:solidFill>
                  <a:srgbClr val="000000"/>
                </a:solidFill>
                <a:latin typeface="Avenir Roman"/>
              </a:rPr>
              <a:t>Second level</a:t>
            </a:r>
            <a:endParaRPr b="1"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Avenir Roman"/>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Avenir Roman"/>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Avenir Roman"/>
              </a:rPr>
              <a:t>Fifth level</a:t>
            </a:r>
            <a:endParaRPr b="0" lang="en-US" sz="2000" spc="-1" strike="noStrike">
              <a:solidFill>
                <a:srgbClr val="000000"/>
              </a:solidFill>
              <a:latin typeface="Calibri"/>
            </a:endParaRPr>
          </a:p>
        </p:txBody>
      </p:sp>
      <p:sp>
        <p:nvSpPr>
          <p:cNvPr id="44" name="CustomShape 3"/>
          <p:cNvSpPr/>
          <p:nvPr/>
        </p:nvSpPr>
        <p:spPr>
          <a:xfrm>
            <a:off x="0" y="6248520"/>
            <a:ext cx="9143640" cy="609120"/>
          </a:xfrm>
          <a:prstGeom prst="rect">
            <a:avLst/>
          </a:prstGeom>
          <a:solidFill>
            <a:schemeClr val="accent5">
              <a:lumMod val="75000"/>
            </a:schemeClr>
          </a:solidFill>
          <a:ln>
            <a:noFill/>
          </a:ln>
          <a:effectLst>
            <a:innerShdw blurRad="63500" dir="16200000" dist="50800">
              <a:srgbClr val="000000">
                <a:alpha val="50000"/>
              </a:srgbClr>
            </a:innerShdw>
          </a:effectLst>
        </p:spPr>
        <p:style>
          <a:lnRef idx="2">
            <a:schemeClr val="accent1">
              <a:shade val="50000"/>
            </a:schemeClr>
          </a:lnRef>
          <a:fillRef idx="1">
            <a:schemeClr val="accent1"/>
          </a:fillRef>
          <a:effectRef idx="0">
            <a:schemeClr val="accent1"/>
          </a:effectRef>
          <a:fontRef idx="minor"/>
        </p:style>
      </p:sp>
      <p:sp>
        <p:nvSpPr>
          <p:cNvPr id="45" name="PlaceHolder 4"/>
          <p:cNvSpPr>
            <a:spLocks noGrp="1"/>
          </p:cNvSpPr>
          <p:nvPr>
            <p:ph type="ftr"/>
          </p:nvPr>
        </p:nvSpPr>
        <p:spPr>
          <a:xfrm>
            <a:off x="152280" y="6400800"/>
            <a:ext cx="8838720" cy="364680"/>
          </a:xfrm>
          <a:prstGeom prst="rect">
            <a:avLst/>
          </a:prstGeom>
        </p:spPr>
        <p:txBody>
          <a:bodyPr anchor="ctr"/>
          <a:p>
            <a:endParaRPr b="0" lang="en-US"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685800" y="2873520"/>
            <a:ext cx="7772040" cy="1469520"/>
          </a:xfrm>
          <a:prstGeom prst="rect">
            <a:avLst/>
          </a:prstGeom>
          <a:noFill/>
          <a:ln>
            <a:noFill/>
          </a:ln>
        </p:spPr>
        <p:txBody>
          <a:bodyPr anchor="ctr"/>
          <a:p>
            <a:pPr algn="ctr">
              <a:lnSpc>
                <a:spcPct val="100000"/>
              </a:lnSpc>
            </a:pPr>
            <a:r>
              <a:rPr b="0" lang="en-US" sz="4400" spc="-1" strike="noStrike">
                <a:solidFill>
                  <a:srgbClr val="ffffff"/>
                </a:solidFill>
                <a:latin typeface="Avenir Black"/>
              </a:rPr>
              <a:t>Work Teams and Groups</a:t>
            </a:r>
            <a:endParaRPr b="0" lang="en-US" sz="4400" spc="-1" strike="noStrike">
              <a:solidFill>
                <a:srgbClr val="000000"/>
              </a:solidFill>
              <a:latin typeface="Calibri"/>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Avenir Black"/>
              </a:rPr>
              <a:t>Team Formation</a:t>
            </a:r>
            <a:endParaRPr b="0" lang="en-US" sz="4400" spc="-1" strike="noStrike">
              <a:solidFill>
                <a:srgbClr val="000000"/>
              </a:solidFill>
              <a:latin typeface="Calibri"/>
            </a:endParaRPr>
          </a:p>
        </p:txBody>
      </p:sp>
      <p:pic>
        <p:nvPicPr>
          <p:cNvPr id="114" name="Picture 35" descr=""/>
          <p:cNvPicPr/>
          <p:nvPr/>
        </p:nvPicPr>
        <p:blipFill>
          <a:blip r:embed="rId1"/>
          <a:stretch/>
        </p:blipFill>
        <p:spPr>
          <a:xfrm>
            <a:off x="152280" y="2411280"/>
            <a:ext cx="8838720" cy="2034720"/>
          </a:xfrm>
          <a:prstGeom prst="rect">
            <a:avLst/>
          </a:prstGeom>
          <a:ln w="9360">
            <a:noFill/>
          </a:ln>
        </p:spPr>
      </p:pic>
      <p:sp>
        <p:nvSpPr>
          <p:cNvPr id="115" name="CustomShape 2"/>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latin typeface="Avenir Black"/>
              </a:rPr>
              <a:t>LECTURE 8:   Work Teams  ∙  Team Formation  ∙  Effectiveness</a:t>
            </a:r>
            <a:endParaRPr b="0" lang="en-US" sz="20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Avenir Black"/>
              </a:rPr>
              <a:t>Team Formation</a:t>
            </a:r>
            <a:endParaRPr b="0" lang="en-US" sz="4400" spc="-1" strike="noStrike">
              <a:solidFill>
                <a:srgbClr val="000000"/>
              </a:solidFill>
              <a:latin typeface="Calibri"/>
            </a:endParaRPr>
          </a:p>
        </p:txBody>
      </p:sp>
      <p:sp>
        <p:nvSpPr>
          <p:cNvPr id="117" name="TextShape 2"/>
          <p:cNvSpPr txBox="1"/>
          <p:nvPr/>
        </p:nvSpPr>
        <p:spPr>
          <a:xfrm>
            <a:off x="457200" y="1600200"/>
            <a:ext cx="8229240" cy="452556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Avenir Roman"/>
              </a:rPr>
              <a:t>The five-stage model is a useful framework, yet team formation does not always occur linearly</a:t>
            </a:r>
            <a:endParaRPr b="0" lang="en-US" sz="2800" spc="-1" strike="noStrike">
              <a:solidFill>
                <a:srgbClr val="000000"/>
              </a:solidFill>
              <a:latin typeface="Calibri"/>
            </a:endParaRPr>
          </a:p>
          <a:p>
            <a:pPr>
              <a:lnSpc>
                <a:spcPct val="100000"/>
              </a:lnSpc>
              <a:spcBef>
                <a:spcPts val="281"/>
              </a:spcBef>
            </a:pPr>
            <a:endParaRPr b="0" lang="en-US" sz="2800" spc="-1" strike="noStrike">
              <a:solidFill>
                <a:srgbClr val="000000"/>
              </a:solidFill>
              <a:latin typeface="Calibri"/>
            </a:endParaRPr>
          </a:p>
          <a:p>
            <a:pPr>
              <a:lnSpc>
                <a:spcPct val="100000"/>
              </a:lnSpc>
              <a:spcBef>
                <a:spcPts val="561"/>
              </a:spcBef>
            </a:pPr>
            <a:r>
              <a:rPr b="0" lang="en-US" sz="2800" spc="-1" strike="noStrike">
                <a:solidFill>
                  <a:srgbClr val="31859c"/>
                </a:solidFill>
                <a:latin typeface="Avenir Roman"/>
              </a:rPr>
              <a:t>The </a:t>
            </a:r>
            <a:r>
              <a:rPr b="1" i="1" lang="en-US" sz="2800" spc="-1" strike="noStrike">
                <a:solidFill>
                  <a:srgbClr val="31859c"/>
                </a:solidFill>
                <a:latin typeface="Avenir Roman"/>
              </a:rPr>
              <a:t>punctuated equilibrium model </a:t>
            </a:r>
            <a:r>
              <a:rPr b="0" lang="en-US" sz="2800" spc="-1" strike="noStrike">
                <a:solidFill>
                  <a:srgbClr val="31859c"/>
                </a:solidFill>
                <a:latin typeface="Avenir Roman"/>
              </a:rPr>
              <a:t>finds that groups will spend large periods of time at one stage, and then experience certain key events that rapidly accelerate development before settling on a new baseline group behavior</a:t>
            </a:r>
            <a:endParaRPr b="0" lang="en-US" sz="2800" spc="-1" strike="noStrike">
              <a:solidFill>
                <a:srgbClr val="000000"/>
              </a:solidFill>
              <a:latin typeface="Calibri"/>
            </a:endParaRPr>
          </a:p>
        </p:txBody>
      </p:sp>
      <p:sp>
        <p:nvSpPr>
          <p:cNvPr id="118"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latin typeface="Avenir Black"/>
              </a:rPr>
              <a:t>LECTURE 8:   Work Teams  ∙  Team Formation  ∙  Effectiveness</a:t>
            </a:r>
            <a:endParaRPr b="0" lang="en-US" sz="20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Avenir Black"/>
              </a:rPr>
              <a:t>Team Formation</a:t>
            </a:r>
            <a:endParaRPr b="0" lang="en-US" sz="4400" spc="-1" strike="noStrike">
              <a:solidFill>
                <a:srgbClr val="000000"/>
              </a:solidFill>
              <a:latin typeface="Calibri"/>
            </a:endParaRPr>
          </a:p>
        </p:txBody>
      </p:sp>
      <p:pic>
        <p:nvPicPr>
          <p:cNvPr id="120" name="Picture 2" descr=""/>
          <p:cNvPicPr/>
          <p:nvPr/>
        </p:nvPicPr>
        <p:blipFill>
          <a:blip r:embed="rId1"/>
          <a:srcRect l="8099" t="21162" r="9848" b="21455"/>
          <a:stretch/>
        </p:blipFill>
        <p:spPr>
          <a:xfrm>
            <a:off x="1447920" y="2094120"/>
            <a:ext cx="6219720" cy="3011040"/>
          </a:xfrm>
          <a:prstGeom prst="rect">
            <a:avLst/>
          </a:prstGeom>
          <a:ln>
            <a:noFill/>
          </a:ln>
        </p:spPr>
      </p:pic>
      <p:sp>
        <p:nvSpPr>
          <p:cNvPr id="121" name="CustomShape 2"/>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latin typeface="Avenir Black"/>
              </a:rPr>
              <a:t>LECTURE 8:   Work Teams  ∙  Team Formation  ∙  Effectiveness</a:t>
            </a:r>
            <a:endParaRPr b="0" lang="en-US" sz="20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Avenir Black"/>
              </a:rPr>
              <a:t>Team Effectiveness</a:t>
            </a:r>
            <a:endParaRPr b="0" lang="en-US" sz="4400" spc="-1" strike="noStrike">
              <a:solidFill>
                <a:srgbClr val="000000"/>
              </a:solidFill>
              <a:latin typeface="Calibri"/>
            </a:endParaRPr>
          </a:p>
        </p:txBody>
      </p:sp>
      <p:sp>
        <p:nvSpPr>
          <p:cNvPr id="123" name="TextShape 2"/>
          <p:cNvSpPr txBox="1"/>
          <p:nvPr/>
        </p:nvSpPr>
        <p:spPr>
          <a:xfrm>
            <a:off x="457200" y="1600200"/>
            <a:ext cx="8229240" cy="452556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Avenir Roman"/>
              </a:rPr>
              <a:t>As a team travels through the stages of formation, effective management of roles and norms can build </a:t>
            </a:r>
            <a:r>
              <a:rPr b="1" lang="en-US" sz="2800" spc="-1" strike="noStrike">
                <a:solidFill>
                  <a:srgbClr val="000000"/>
                </a:solidFill>
                <a:latin typeface="Avenir Roman"/>
              </a:rPr>
              <a:t>team cohesion</a:t>
            </a:r>
            <a:r>
              <a:rPr b="0" lang="en-US" sz="2800" spc="-1" strike="noStrike">
                <a:solidFill>
                  <a:srgbClr val="000000"/>
                </a:solidFill>
                <a:latin typeface="Avenir Roman"/>
              </a:rPr>
              <a:t>, which is attraction among members and a motivation to stay in the team </a:t>
            </a:r>
            <a:endParaRPr b="0" lang="en-US" sz="2800" spc="-1" strike="noStrike">
              <a:solidFill>
                <a:srgbClr val="000000"/>
              </a:solidFill>
              <a:latin typeface="Calibri"/>
            </a:endParaRPr>
          </a:p>
          <a:p>
            <a:pPr>
              <a:lnSpc>
                <a:spcPct val="100000"/>
              </a:lnSpc>
              <a:spcBef>
                <a:spcPts val="281"/>
              </a:spcBef>
            </a:pPr>
            <a:endParaRPr b="0" lang="en-US" sz="2800" spc="-1" strike="noStrike">
              <a:solidFill>
                <a:srgbClr val="000000"/>
              </a:solidFill>
              <a:latin typeface="Calibri"/>
            </a:endParaRPr>
          </a:p>
          <a:p>
            <a:pPr>
              <a:lnSpc>
                <a:spcPct val="100000"/>
              </a:lnSpc>
              <a:spcBef>
                <a:spcPts val="561"/>
              </a:spcBef>
            </a:pPr>
            <a:r>
              <a:rPr b="0" lang="en-US" sz="2800" spc="-1" strike="noStrike">
                <a:solidFill>
                  <a:srgbClr val="000000"/>
                </a:solidFill>
                <a:latin typeface="Avenir Roman"/>
              </a:rPr>
              <a:t>Cohesion can enhance engagement and team performance, what factors affect cohesion? </a:t>
            </a:r>
            <a:endParaRPr b="0" lang="en-US" sz="2800" spc="-1" strike="noStrike">
              <a:solidFill>
                <a:srgbClr val="000000"/>
              </a:solidFill>
              <a:latin typeface="Calibri"/>
            </a:endParaRPr>
          </a:p>
          <a:p>
            <a:pPr>
              <a:lnSpc>
                <a:spcPct val="100000"/>
              </a:lnSpc>
              <a:spcBef>
                <a:spcPts val="561"/>
              </a:spcBef>
            </a:pPr>
            <a:r>
              <a:rPr b="0" lang="en-US" sz="2800" spc="-1" strike="noStrike">
                <a:solidFill>
                  <a:srgbClr val="000000"/>
                </a:solidFill>
                <a:latin typeface="Avenir Roman"/>
              </a:rPr>
              <a:t>Small group size, consensous on goals , interaction frequency, status, difficulty to join, intergroup competition, group-based rewards, distance</a:t>
            </a:r>
            <a:endParaRPr b="0" lang="en-US" sz="2800" spc="-1" strike="noStrike">
              <a:solidFill>
                <a:srgbClr val="000000"/>
              </a:solidFill>
              <a:latin typeface="Calibri"/>
            </a:endParaRPr>
          </a:p>
        </p:txBody>
      </p:sp>
      <p:sp>
        <p:nvSpPr>
          <p:cNvPr id="124"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latin typeface="Avenir Black"/>
              </a:rPr>
              <a:t>LECTURE 8:   Work Teams  ∙  Team Formation  ∙  Effectiveness</a:t>
            </a:r>
            <a:endParaRPr b="0" lang="en-US" sz="20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Avenir Black"/>
              </a:rPr>
              <a:t>Team Effectiveness</a:t>
            </a:r>
            <a:endParaRPr b="0" lang="en-US" sz="4400" spc="-1" strike="noStrike">
              <a:solidFill>
                <a:srgbClr val="000000"/>
              </a:solidFill>
              <a:latin typeface="Calibri"/>
            </a:endParaRPr>
          </a:p>
        </p:txBody>
      </p:sp>
      <p:sp>
        <p:nvSpPr>
          <p:cNvPr id="126" name="TextShape 2"/>
          <p:cNvSpPr txBox="1"/>
          <p:nvPr/>
        </p:nvSpPr>
        <p:spPr>
          <a:xfrm>
            <a:off x="457200" y="1600200"/>
            <a:ext cx="8305560" cy="4525560"/>
          </a:xfrm>
          <a:prstGeom prst="rect">
            <a:avLst/>
          </a:prstGeom>
          <a:noFill/>
          <a:ln>
            <a:noFill/>
          </a:ln>
        </p:spPr>
        <p:txBody>
          <a:bodyPr/>
          <a:p>
            <a:pPr>
              <a:lnSpc>
                <a:spcPct val="100000"/>
              </a:lnSpc>
              <a:spcBef>
                <a:spcPts val="561"/>
              </a:spcBef>
            </a:pPr>
            <a:r>
              <a:rPr b="0" lang="en-US" sz="2800" spc="-1" strike="noStrike">
                <a:solidFill>
                  <a:srgbClr val="000000"/>
                </a:solidFill>
                <a:latin typeface="Avenir Roman"/>
              </a:rPr>
              <a:t>A primary threat to cohesion is </a:t>
            </a:r>
            <a:r>
              <a:rPr b="1" i="1" lang="en-US" sz="2800" spc="-1" strike="noStrike">
                <a:solidFill>
                  <a:srgbClr val="000000"/>
                </a:solidFill>
                <a:latin typeface="Avenir Roman"/>
              </a:rPr>
              <a:t>social loafing</a:t>
            </a:r>
            <a:r>
              <a:rPr b="0" lang="en-US" sz="2800" spc="-1" strike="noStrike">
                <a:solidFill>
                  <a:srgbClr val="000000"/>
                </a:solidFill>
                <a:latin typeface="Avenir Roman"/>
              </a:rPr>
              <a:t>, which is the tendency for individual effort to decline as group size increases; how can we reduce the chance of social loafing?</a:t>
            </a:r>
            <a:endParaRPr b="0" lang="en-US" sz="2800" spc="-1" strike="noStrike">
              <a:solidFill>
                <a:srgbClr val="000000"/>
              </a:solidFill>
              <a:latin typeface="Calibri"/>
            </a:endParaRPr>
          </a:p>
          <a:p>
            <a:pPr>
              <a:lnSpc>
                <a:spcPct val="100000"/>
              </a:lnSpc>
              <a:spcBef>
                <a:spcPts val="561"/>
              </a:spcBef>
            </a:pPr>
            <a:r>
              <a:rPr b="0" lang="en-US" sz="2800" spc="-1" strike="noStrike">
                <a:solidFill>
                  <a:srgbClr val="000000"/>
                </a:solidFill>
                <a:latin typeface="Avenir Roman"/>
              </a:rPr>
              <a:t>Set group goals (gives common purpose), peer evaluations, allows members autonomy in deciding their roles, identifying/rewarding individuals’ input into a group</a:t>
            </a:r>
            <a:endParaRPr b="0" lang="en-US" sz="2800" spc="-1" strike="noStrike">
              <a:solidFill>
                <a:srgbClr val="000000"/>
              </a:solidFill>
              <a:latin typeface="Calibri"/>
            </a:endParaRPr>
          </a:p>
          <a:p>
            <a:pPr>
              <a:lnSpc>
                <a:spcPct val="100000"/>
              </a:lnSpc>
              <a:spcBef>
                <a:spcPts val="479"/>
              </a:spcBef>
            </a:pPr>
            <a:endParaRPr b="0" lang="en-US" sz="2800" spc="-1" strike="noStrike">
              <a:solidFill>
                <a:srgbClr val="000000"/>
              </a:solidFill>
              <a:latin typeface="Calibri"/>
            </a:endParaRPr>
          </a:p>
        </p:txBody>
      </p:sp>
      <p:sp>
        <p:nvSpPr>
          <p:cNvPr id="127"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latin typeface="Avenir Black"/>
              </a:rPr>
              <a:t>LECTURE 8:   Work Teams  ∙  Team Formation  ∙  Effectiveness</a:t>
            </a:r>
            <a:endParaRPr b="0" lang="en-US" sz="20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Avenir Black"/>
              </a:rPr>
              <a:t>Team Effectiveness</a:t>
            </a:r>
            <a:endParaRPr b="0" lang="en-US" sz="4400" spc="-1" strike="noStrike">
              <a:solidFill>
                <a:srgbClr val="000000"/>
              </a:solidFill>
              <a:latin typeface="Calibri"/>
            </a:endParaRPr>
          </a:p>
        </p:txBody>
      </p:sp>
      <p:sp>
        <p:nvSpPr>
          <p:cNvPr id="129" name="TextShape 2"/>
          <p:cNvSpPr txBox="1"/>
          <p:nvPr/>
        </p:nvSpPr>
        <p:spPr>
          <a:xfrm>
            <a:off x="457200" y="1600200"/>
            <a:ext cx="8305560" cy="4525560"/>
          </a:xfrm>
          <a:prstGeom prst="rect">
            <a:avLst/>
          </a:prstGeom>
          <a:noFill/>
          <a:ln>
            <a:noFill/>
          </a:ln>
        </p:spPr>
        <p:txBody>
          <a:bodyPr/>
          <a:p>
            <a:pPr>
              <a:lnSpc>
                <a:spcPct val="100000"/>
              </a:lnSpc>
              <a:spcBef>
                <a:spcPts val="561"/>
              </a:spcBef>
            </a:pPr>
            <a:r>
              <a:rPr b="0" lang="en-US" sz="2800" spc="-1" strike="noStrike">
                <a:solidFill>
                  <a:srgbClr val="d7bc19"/>
                </a:solidFill>
                <a:latin typeface="Avenir Roman"/>
              </a:rPr>
              <a:t>Please review the </a:t>
            </a:r>
            <a:r>
              <a:rPr b="1" lang="en-US" sz="2800" spc="-1" strike="noStrike">
                <a:solidFill>
                  <a:srgbClr val="d7bc19"/>
                </a:solidFill>
                <a:latin typeface="Avenir Roman"/>
              </a:rPr>
              <a:t>Virtual Teams </a:t>
            </a:r>
            <a:r>
              <a:rPr b="0" lang="en-US" sz="2800" spc="-1" strike="noStrike">
                <a:solidFill>
                  <a:srgbClr val="d7bc19"/>
                </a:solidFill>
                <a:latin typeface="Avenir Roman"/>
              </a:rPr>
              <a:t>section on your own again</a:t>
            </a:r>
            <a:endParaRPr b="0" lang="en-US" sz="2800" spc="-1" strike="noStrike">
              <a:solidFill>
                <a:srgbClr val="000000"/>
              </a:solidFill>
              <a:latin typeface="Calibri"/>
            </a:endParaRPr>
          </a:p>
        </p:txBody>
      </p:sp>
      <p:sp>
        <p:nvSpPr>
          <p:cNvPr id="130"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latin typeface="Avenir Black"/>
              </a:rPr>
              <a:t>LECTURE 8:   Work Teams  ∙  Team Formation  ∙  Effectiveness</a:t>
            </a:r>
            <a:endParaRPr b="0" lang="en-US" sz="20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Avenir Black"/>
              </a:rPr>
              <a:t>Work Teams</a:t>
            </a:r>
            <a:endParaRPr b="0" lang="en-US" sz="4400" spc="-1" strike="noStrike">
              <a:solidFill>
                <a:srgbClr val="000000"/>
              </a:solidFill>
              <a:latin typeface="Calibri"/>
            </a:endParaRPr>
          </a:p>
        </p:txBody>
      </p:sp>
      <p:sp>
        <p:nvSpPr>
          <p:cNvPr id="90" name="TextShape 2"/>
          <p:cNvSpPr txBox="1"/>
          <p:nvPr/>
        </p:nvSpPr>
        <p:spPr>
          <a:xfrm>
            <a:off x="457200" y="1600200"/>
            <a:ext cx="8229240" cy="452556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Avenir Roman"/>
              </a:rPr>
              <a:t>A </a:t>
            </a:r>
            <a:r>
              <a:rPr b="1" i="1" lang="en-US" sz="2800" spc="-1" strike="noStrike">
                <a:solidFill>
                  <a:srgbClr val="000000"/>
                </a:solidFill>
                <a:latin typeface="Avenir Roman"/>
              </a:rPr>
              <a:t>group</a:t>
            </a:r>
            <a:r>
              <a:rPr b="0" lang="en-US" sz="2800" spc="-1" strike="noStrike">
                <a:solidFill>
                  <a:srgbClr val="000000"/>
                </a:solidFill>
                <a:latin typeface="Avenir Roman"/>
              </a:rPr>
              <a:t> is two or more individuals, interacting and interdependent, who have come together to achieve particular objectives</a:t>
            </a:r>
            <a:endParaRPr b="0" lang="en-US" sz="2800" spc="-1" strike="noStrike">
              <a:solidFill>
                <a:srgbClr val="000000"/>
              </a:solidFill>
              <a:latin typeface="Calibri"/>
            </a:endParaRPr>
          </a:p>
          <a:p>
            <a:pPr>
              <a:lnSpc>
                <a:spcPct val="100000"/>
              </a:lnSpc>
              <a:spcBef>
                <a:spcPts val="281"/>
              </a:spcBef>
            </a:pPr>
            <a:endParaRPr b="0" lang="en-US" sz="2800" spc="-1" strike="noStrike">
              <a:solidFill>
                <a:srgbClr val="000000"/>
              </a:solidFill>
              <a:latin typeface="Calibri"/>
            </a:endParaRPr>
          </a:p>
          <a:p>
            <a:pPr>
              <a:lnSpc>
                <a:spcPct val="100000"/>
              </a:lnSpc>
              <a:spcBef>
                <a:spcPts val="561"/>
              </a:spcBef>
            </a:pPr>
            <a:r>
              <a:rPr b="0" lang="en-US" sz="2800" spc="-1" strike="noStrike">
                <a:solidFill>
                  <a:srgbClr val="31859c"/>
                </a:solidFill>
                <a:latin typeface="Avenir Roman"/>
              </a:rPr>
              <a:t>A </a:t>
            </a:r>
            <a:r>
              <a:rPr b="1" i="1" lang="en-US" sz="2800" spc="-1" strike="noStrike">
                <a:solidFill>
                  <a:srgbClr val="31859c"/>
                </a:solidFill>
                <a:latin typeface="Avenir Roman"/>
              </a:rPr>
              <a:t>team</a:t>
            </a:r>
            <a:r>
              <a:rPr b="0" lang="en-US" sz="2800" spc="-1" strike="noStrike">
                <a:solidFill>
                  <a:srgbClr val="31859c"/>
                </a:solidFill>
                <a:latin typeface="Avenir Roman"/>
              </a:rPr>
              <a:t> is a group composed of members with complementary skills who hold themselves mutually accountable for common goals and performance</a:t>
            </a:r>
            <a:endParaRPr b="0" lang="en-US" sz="2800" spc="-1" strike="noStrike">
              <a:solidFill>
                <a:srgbClr val="000000"/>
              </a:solidFill>
              <a:latin typeface="Calibri"/>
            </a:endParaRPr>
          </a:p>
        </p:txBody>
      </p:sp>
      <p:sp>
        <p:nvSpPr>
          <p:cNvPr id="91"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latin typeface="Avenir Black"/>
              </a:rPr>
              <a:t>LECTURE 8:   Work Teams  ∙  Team Formation  ∙  Effectiveness</a:t>
            </a:r>
            <a:endParaRPr b="0" lang="en-US"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Avenir Black"/>
              </a:rPr>
              <a:t>Work Teams</a:t>
            </a:r>
            <a:endParaRPr b="0" lang="en-US" sz="4400" spc="-1" strike="noStrike">
              <a:solidFill>
                <a:srgbClr val="000000"/>
              </a:solidFill>
              <a:latin typeface="Calibri"/>
            </a:endParaRPr>
          </a:p>
        </p:txBody>
      </p:sp>
      <p:pic>
        <p:nvPicPr>
          <p:cNvPr id="93" name="Picture 3" descr=""/>
          <p:cNvPicPr/>
          <p:nvPr/>
        </p:nvPicPr>
        <p:blipFill>
          <a:blip r:embed="rId1"/>
          <a:stretch/>
        </p:blipFill>
        <p:spPr>
          <a:xfrm>
            <a:off x="882720" y="2057400"/>
            <a:ext cx="7378200" cy="3009600"/>
          </a:xfrm>
          <a:prstGeom prst="rect">
            <a:avLst/>
          </a:prstGeom>
          <a:ln>
            <a:noFill/>
          </a:ln>
        </p:spPr>
      </p:pic>
      <p:sp>
        <p:nvSpPr>
          <p:cNvPr id="94" name="CustomShape 2"/>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latin typeface="Avenir Black"/>
              </a:rPr>
              <a:t>LECTURE 8:   Work Teams  ∙  Team Formation  ∙  Effectiveness</a:t>
            </a:r>
            <a:endParaRPr b="0" lang="en-US"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Avenir Black"/>
              </a:rPr>
              <a:t>Work Teams</a:t>
            </a:r>
            <a:endParaRPr b="0" lang="en-US" sz="4400" spc="-1" strike="noStrike">
              <a:solidFill>
                <a:srgbClr val="000000"/>
              </a:solidFill>
              <a:latin typeface="Calibri"/>
            </a:endParaRPr>
          </a:p>
        </p:txBody>
      </p:sp>
      <p:sp>
        <p:nvSpPr>
          <p:cNvPr id="96" name="TextShape 2"/>
          <p:cNvSpPr txBox="1"/>
          <p:nvPr/>
        </p:nvSpPr>
        <p:spPr>
          <a:xfrm>
            <a:off x="457200" y="1600200"/>
            <a:ext cx="8229240" cy="452556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Avenir Roman"/>
              </a:rPr>
              <a:t>There are two foundational social processes that maintain team functioning</a:t>
            </a:r>
            <a:endParaRPr b="0" lang="en-US" sz="2800" spc="-1" strike="noStrike">
              <a:solidFill>
                <a:srgbClr val="000000"/>
              </a:solidFill>
              <a:latin typeface="Calibri"/>
            </a:endParaRPr>
          </a:p>
          <a:p>
            <a:pPr>
              <a:lnSpc>
                <a:spcPct val="100000"/>
              </a:lnSpc>
              <a:spcBef>
                <a:spcPts val="281"/>
              </a:spcBef>
            </a:pPr>
            <a:endParaRPr b="0" lang="en-US" sz="2800" spc="-1" strike="noStrike">
              <a:solidFill>
                <a:srgbClr val="000000"/>
              </a:solidFill>
              <a:latin typeface="Calibri"/>
            </a:endParaRPr>
          </a:p>
          <a:p>
            <a:pPr>
              <a:lnSpc>
                <a:spcPct val="100000"/>
              </a:lnSpc>
              <a:spcBef>
                <a:spcPts val="561"/>
              </a:spcBef>
            </a:pPr>
            <a:r>
              <a:rPr b="0" lang="en-US" sz="2800" spc="-1" strike="noStrike">
                <a:solidFill>
                  <a:srgbClr val="31859c"/>
                </a:solidFill>
                <a:latin typeface="Avenir Roman"/>
              </a:rPr>
              <a:t>The first are </a:t>
            </a:r>
            <a:r>
              <a:rPr b="1" lang="en-US" sz="2800" spc="-1" strike="noStrike">
                <a:solidFill>
                  <a:srgbClr val="31859c"/>
                </a:solidFill>
                <a:latin typeface="Avenir Roman"/>
              </a:rPr>
              <a:t>norms</a:t>
            </a:r>
            <a:r>
              <a:rPr b="0" lang="en-US" sz="2800" spc="-1" strike="noStrike">
                <a:solidFill>
                  <a:srgbClr val="31859c"/>
                </a:solidFill>
                <a:latin typeface="Avenir Roman"/>
              </a:rPr>
              <a:t>, which are attitudes, opinions, feelings, or action patterns that are shared by two or more people, and guide behavior</a:t>
            </a:r>
            <a:endParaRPr b="0" lang="en-US" sz="2800" spc="-1" strike="noStrike">
              <a:solidFill>
                <a:srgbClr val="000000"/>
              </a:solidFill>
              <a:latin typeface="Calibri"/>
            </a:endParaRPr>
          </a:p>
          <a:p>
            <a:pPr>
              <a:lnSpc>
                <a:spcPct val="100000"/>
              </a:lnSpc>
              <a:spcBef>
                <a:spcPts val="281"/>
              </a:spcBef>
            </a:pPr>
            <a:endParaRPr b="0" lang="en-US" sz="2800" spc="-1" strike="noStrike">
              <a:solidFill>
                <a:srgbClr val="000000"/>
              </a:solidFill>
              <a:latin typeface="Calibri"/>
            </a:endParaRPr>
          </a:p>
          <a:p>
            <a:pPr>
              <a:lnSpc>
                <a:spcPct val="100000"/>
              </a:lnSpc>
              <a:spcBef>
                <a:spcPts val="561"/>
              </a:spcBef>
            </a:pPr>
            <a:r>
              <a:rPr b="0" lang="en-US" sz="2800" spc="-1" strike="noStrike">
                <a:solidFill>
                  <a:srgbClr val="000000"/>
                </a:solidFill>
                <a:latin typeface="Avenir Roman"/>
              </a:rPr>
              <a:t>Norms are a force for conformity and stability; they can be simple (e.g., meeting times) or complex (e.g., maintaining social cohesion)</a:t>
            </a:r>
            <a:endParaRPr b="0" lang="en-US" sz="2800" spc="-1" strike="noStrike">
              <a:solidFill>
                <a:srgbClr val="000000"/>
              </a:solidFill>
              <a:latin typeface="Calibri"/>
            </a:endParaRPr>
          </a:p>
        </p:txBody>
      </p:sp>
      <p:sp>
        <p:nvSpPr>
          <p:cNvPr id="97"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latin typeface="Avenir Black"/>
              </a:rPr>
              <a:t>LECTURE 8:   Work Teams  ∙  Team Formation  ∙  Effectiveness</a:t>
            </a:r>
            <a:endParaRPr b="0" lang="en-US" sz="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457200" y="274680"/>
            <a:ext cx="3962160" cy="1142640"/>
          </a:xfrm>
          <a:prstGeom prst="rect">
            <a:avLst/>
          </a:prstGeom>
          <a:noFill/>
          <a:ln>
            <a:noFill/>
          </a:ln>
        </p:spPr>
        <p:txBody>
          <a:bodyPr anchor="ctr"/>
          <a:p>
            <a:pPr algn="ctr">
              <a:lnSpc>
                <a:spcPct val="100000"/>
              </a:lnSpc>
            </a:pPr>
            <a:r>
              <a:rPr b="0" lang="en-US" sz="4400" spc="-1" strike="noStrike">
                <a:solidFill>
                  <a:srgbClr val="000000"/>
                </a:solidFill>
                <a:latin typeface="Avenir Black"/>
              </a:rPr>
              <a:t>EXAMPLE</a:t>
            </a:r>
            <a:endParaRPr b="0" lang="en-US" sz="4400" spc="-1" strike="noStrike">
              <a:solidFill>
                <a:srgbClr val="000000"/>
              </a:solidFill>
              <a:latin typeface="Calibri"/>
            </a:endParaRPr>
          </a:p>
        </p:txBody>
      </p:sp>
      <p:sp>
        <p:nvSpPr>
          <p:cNvPr id="99" name="TextShape 2"/>
          <p:cNvSpPr txBox="1"/>
          <p:nvPr/>
        </p:nvSpPr>
        <p:spPr>
          <a:xfrm>
            <a:off x="457200" y="1600200"/>
            <a:ext cx="3962160" cy="452556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Avenir Roman"/>
              </a:rPr>
              <a:t>Google conducted two years of research and over 200 interviews and identified some key characteristics of their effective teams</a:t>
            </a:r>
            <a:endParaRPr b="0" lang="en-US" sz="2800" spc="-1" strike="noStrike">
              <a:solidFill>
                <a:srgbClr val="000000"/>
              </a:solidFill>
              <a:latin typeface="Calibri"/>
            </a:endParaRPr>
          </a:p>
          <a:p>
            <a:pPr>
              <a:lnSpc>
                <a:spcPct val="100000"/>
              </a:lnSpc>
              <a:spcBef>
                <a:spcPts val="281"/>
              </a:spcBef>
            </a:pPr>
            <a:endParaRPr b="0" lang="en-US" sz="2800" spc="-1" strike="noStrike">
              <a:solidFill>
                <a:srgbClr val="000000"/>
              </a:solidFill>
              <a:latin typeface="Calibri"/>
            </a:endParaRPr>
          </a:p>
          <a:p>
            <a:pPr>
              <a:lnSpc>
                <a:spcPct val="100000"/>
              </a:lnSpc>
              <a:spcBef>
                <a:spcPts val="561"/>
              </a:spcBef>
            </a:pPr>
            <a:r>
              <a:rPr b="0" lang="en-US" sz="2800" spc="-1" strike="noStrike">
                <a:solidFill>
                  <a:srgbClr val="31859c"/>
                </a:solidFill>
                <a:latin typeface="Avenir Roman"/>
              </a:rPr>
              <a:t>Some are norms, others are developed by norms</a:t>
            </a:r>
            <a:endParaRPr b="0" lang="en-US" sz="2800" spc="-1" strike="noStrike">
              <a:solidFill>
                <a:srgbClr val="000000"/>
              </a:solidFill>
              <a:latin typeface="Calibri"/>
            </a:endParaRPr>
          </a:p>
          <a:p>
            <a:pPr>
              <a:lnSpc>
                <a:spcPct val="100000"/>
              </a:lnSpc>
              <a:spcBef>
                <a:spcPts val="561"/>
              </a:spcBef>
            </a:pP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pic>
        <p:nvPicPr>
          <p:cNvPr id="100" name="Picture 2" descr=""/>
          <p:cNvPicPr/>
          <p:nvPr/>
        </p:nvPicPr>
        <p:blipFill>
          <a:blip r:embed="rId1"/>
          <a:stretch/>
        </p:blipFill>
        <p:spPr>
          <a:xfrm>
            <a:off x="4556160" y="380880"/>
            <a:ext cx="4495320" cy="5628960"/>
          </a:xfrm>
          <a:prstGeom prst="rect">
            <a:avLst/>
          </a:prstGeom>
          <a:ln>
            <a:noFill/>
          </a:ln>
        </p:spPr>
      </p:pic>
      <p:sp>
        <p:nvSpPr>
          <p:cNvPr id="101"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latin typeface="Avenir Black"/>
              </a:rPr>
              <a:t>LECTURE 8:   Work Teams  ∙  Team Formation  ∙  Effectiveness</a:t>
            </a:r>
            <a:endParaRPr b="0" lang="en-US" sz="2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Avenir Black"/>
              </a:rPr>
              <a:t>Work Teams</a:t>
            </a:r>
            <a:endParaRPr b="0" lang="en-US" sz="4400" spc="-1" strike="noStrike">
              <a:solidFill>
                <a:srgbClr val="000000"/>
              </a:solidFill>
              <a:latin typeface="Calibri"/>
            </a:endParaRPr>
          </a:p>
        </p:txBody>
      </p:sp>
      <p:sp>
        <p:nvSpPr>
          <p:cNvPr id="103" name="TextShape 2"/>
          <p:cNvSpPr txBox="1"/>
          <p:nvPr/>
        </p:nvSpPr>
        <p:spPr>
          <a:xfrm>
            <a:off x="457200" y="1600200"/>
            <a:ext cx="8229240" cy="452556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Avenir Roman"/>
              </a:rPr>
              <a:t>The next foundational process is the development and ongoing shifting (when needed) of roles</a:t>
            </a:r>
            <a:endParaRPr b="0" lang="en-US" sz="2800" spc="-1" strike="noStrike">
              <a:solidFill>
                <a:srgbClr val="000000"/>
              </a:solidFill>
              <a:latin typeface="Calibri"/>
            </a:endParaRPr>
          </a:p>
          <a:p>
            <a:pPr>
              <a:lnSpc>
                <a:spcPct val="100000"/>
              </a:lnSpc>
              <a:spcBef>
                <a:spcPts val="281"/>
              </a:spcBef>
            </a:pPr>
            <a:endParaRPr b="0" lang="en-US" sz="2800" spc="-1" strike="noStrike">
              <a:solidFill>
                <a:srgbClr val="000000"/>
              </a:solidFill>
              <a:latin typeface="Calibri"/>
            </a:endParaRPr>
          </a:p>
          <a:p>
            <a:pPr>
              <a:lnSpc>
                <a:spcPct val="100000"/>
              </a:lnSpc>
              <a:spcBef>
                <a:spcPts val="561"/>
              </a:spcBef>
            </a:pPr>
            <a:r>
              <a:rPr b="1" lang="en-US" sz="2800" spc="-1" strike="noStrike">
                <a:solidFill>
                  <a:srgbClr val="31859c"/>
                </a:solidFill>
                <a:latin typeface="Avenir Roman"/>
              </a:rPr>
              <a:t>Roles</a:t>
            </a:r>
            <a:r>
              <a:rPr b="0" lang="en-US" sz="2800" spc="-1" strike="noStrike">
                <a:solidFill>
                  <a:srgbClr val="31859c"/>
                </a:solidFill>
                <a:latin typeface="Avenir Roman"/>
              </a:rPr>
              <a:t> are a set of expected behaviors for a particular position (or group as a whole); roles are often </a:t>
            </a:r>
            <a:r>
              <a:rPr b="0" i="1" lang="en-US" sz="2800" spc="-1" strike="noStrike">
                <a:solidFill>
                  <a:srgbClr val="31859c"/>
                </a:solidFill>
                <a:latin typeface="Avenir Roman"/>
              </a:rPr>
              <a:t>perceived</a:t>
            </a:r>
            <a:r>
              <a:rPr b="0" lang="en-US" sz="2800" spc="-1" strike="noStrike">
                <a:solidFill>
                  <a:srgbClr val="31859c"/>
                </a:solidFill>
                <a:latin typeface="Avenir Roman"/>
              </a:rPr>
              <a:t> and are </a:t>
            </a:r>
            <a:r>
              <a:rPr b="0" i="1" lang="en-US" sz="2800" spc="-1" strike="noStrike">
                <a:solidFill>
                  <a:srgbClr val="31859c"/>
                </a:solidFill>
                <a:latin typeface="Avenir Roman"/>
              </a:rPr>
              <a:t>intertwined</a:t>
            </a:r>
            <a:r>
              <a:rPr b="0" lang="en-US" sz="2800" spc="-1" strike="noStrike">
                <a:solidFill>
                  <a:srgbClr val="31859c"/>
                </a:solidFill>
                <a:latin typeface="Avenir Roman"/>
              </a:rPr>
              <a:t>, which makes them flexible depending on the situation</a:t>
            </a:r>
            <a:endParaRPr b="0" lang="en-US" sz="2800" spc="-1" strike="noStrike">
              <a:solidFill>
                <a:srgbClr val="000000"/>
              </a:solidFill>
              <a:latin typeface="Calibri"/>
            </a:endParaRPr>
          </a:p>
          <a:p>
            <a:pPr>
              <a:lnSpc>
                <a:spcPct val="100000"/>
              </a:lnSpc>
              <a:spcBef>
                <a:spcPts val="281"/>
              </a:spcBef>
            </a:pPr>
            <a:endParaRPr b="0" lang="en-US" sz="2800" spc="-1" strike="noStrike">
              <a:solidFill>
                <a:srgbClr val="000000"/>
              </a:solidFill>
              <a:latin typeface="Calibri"/>
            </a:endParaRPr>
          </a:p>
          <a:p>
            <a:pPr>
              <a:lnSpc>
                <a:spcPct val="100000"/>
              </a:lnSpc>
              <a:spcBef>
                <a:spcPts val="561"/>
              </a:spcBef>
            </a:pPr>
            <a:r>
              <a:rPr b="0" lang="en-US" sz="2800" spc="-1" strike="noStrike">
                <a:solidFill>
                  <a:srgbClr val="000000"/>
                </a:solidFill>
                <a:latin typeface="Avenir Roman"/>
              </a:rPr>
              <a:t>Broadly, roles tend to be either task-based or maintenance-based</a:t>
            </a:r>
            <a:endParaRPr b="0" lang="en-US" sz="2800" spc="-1" strike="noStrike">
              <a:solidFill>
                <a:srgbClr val="000000"/>
              </a:solidFill>
              <a:latin typeface="Calibri"/>
            </a:endParaRPr>
          </a:p>
        </p:txBody>
      </p:sp>
      <p:sp>
        <p:nvSpPr>
          <p:cNvPr id="104"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latin typeface="Avenir Black"/>
              </a:rPr>
              <a:t>LECTURE 8:   Work Teams  ∙  Team Formation  ∙  Effectiveness</a:t>
            </a:r>
            <a:endParaRPr b="0" lang="en-US" sz="20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5" name="Picture 6" descr=""/>
          <p:cNvPicPr/>
          <p:nvPr/>
        </p:nvPicPr>
        <p:blipFill>
          <a:blip r:embed="rId1"/>
          <a:stretch/>
        </p:blipFill>
        <p:spPr>
          <a:xfrm>
            <a:off x="1214640" y="76320"/>
            <a:ext cx="6714000" cy="6101280"/>
          </a:xfrm>
          <a:prstGeom prst="rect">
            <a:avLst/>
          </a:prstGeom>
          <a:ln>
            <a:noFill/>
          </a:ln>
        </p:spPr>
      </p:pic>
      <p:sp>
        <p:nvSpPr>
          <p:cNvPr id="106" name="CustomShape 1"/>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latin typeface="Avenir Black"/>
              </a:rPr>
              <a:t>LECTURE 8:   Work Teams  ∙  Team Formation  ∙  Effectiveness</a:t>
            </a:r>
            <a:endParaRPr b="0" lang="en-US" sz="20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Avenir Black"/>
              </a:rPr>
              <a:t>Team Formation</a:t>
            </a:r>
            <a:endParaRPr b="0" lang="en-US" sz="4400" spc="-1" strike="noStrike">
              <a:solidFill>
                <a:srgbClr val="000000"/>
              </a:solidFill>
              <a:latin typeface="Calibri"/>
            </a:endParaRPr>
          </a:p>
        </p:txBody>
      </p:sp>
      <p:sp>
        <p:nvSpPr>
          <p:cNvPr id="108" name="TextShape 2"/>
          <p:cNvSpPr txBox="1"/>
          <p:nvPr/>
        </p:nvSpPr>
        <p:spPr>
          <a:xfrm>
            <a:off x="457200" y="1600200"/>
            <a:ext cx="8229240" cy="452556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Avenir Roman"/>
              </a:rPr>
              <a:t>Groups and teams form through a number of phases as they resolve ambiguity in these issues and develop norms and roles to guide them:</a:t>
            </a:r>
            <a:endParaRPr b="0" lang="en-US" sz="2800" spc="-1" strike="noStrike">
              <a:solidFill>
                <a:srgbClr val="000000"/>
              </a:solidFill>
              <a:latin typeface="Calibri"/>
            </a:endParaRPr>
          </a:p>
          <a:p>
            <a:pPr lvl="1" marL="857160" indent="-456840">
              <a:lnSpc>
                <a:spcPct val="100000"/>
              </a:lnSpc>
              <a:spcBef>
                <a:spcPts val="479"/>
              </a:spcBef>
              <a:buClr>
                <a:srgbClr val="31859c"/>
              </a:buClr>
              <a:buFont typeface="Wingdings" charset="2"/>
              <a:buChar char=""/>
            </a:pPr>
            <a:r>
              <a:rPr b="0" i="1" lang="en-US" sz="2400" spc="-1" strike="noStrike">
                <a:solidFill>
                  <a:srgbClr val="31859c"/>
                </a:solidFill>
                <a:latin typeface="Avenir Roman"/>
              </a:rPr>
              <a:t>Interpersonal: </a:t>
            </a:r>
            <a:r>
              <a:rPr b="0" lang="en-US" sz="2400" spc="-1" strike="noStrike">
                <a:solidFill>
                  <a:srgbClr val="31859c"/>
                </a:solidFill>
                <a:latin typeface="Avenir Roman"/>
              </a:rPr>
              <a:t>trust, personal comfort, security</a:t>
            </a:r>
            <a:endParaRPr b="1" lang="en-US" sz="2400" spc="-1" strike="noStrike">
              <a:solidFill>
                <a:srgbClr val="000000"/>
              </a:solidFill>
              <a:latin typeface="Calibri"/>
            </a:endParaRPr>
          </a:p>
          <a:p>
            <a:pPr lvl="1" marL="857160" indent="-456840">
              <a:lnSpc>
                <a:spcPct val="100000"/>
              </a:lnSpc>
              <a:spcBef>
                <a:spcPts val="479"/>
              </a:spcBef>
              <a:buClr>
                <a:srgbClr val="000000"/>
              </a:buClr>
              <a:buFont typeface="Wingdings" charset="2"/>
              <a:buChar char=""/>
            </a:pPr>
            <a:r>
              <a:rPr b="0" i="1" lang="en-US" sz="2400" spc="-1" strike="noStrike">
                <a:solidFill>
                  <a:srgbClr val="000000"/>
                </a:solidFill>
                <a:latin typeface="Avenir Roman"/>
              </a:rPr>
              <a:t>Task: </a:t>
            </a:r>
            <a:r>
              <a:rPr b="0" lang="en-US" sz="2400" spc="-1" strike="noStrike">
                <a:solidFill>
                  <a:srgbClr val="000000"/>
                </a:solidFill>
                <a:latin typeface="Avenir Roman"/>
              </a:rPr>
              <a:t>mission/purpose of group, methods, outcomes expected</a:t>
            </a:r>
            <a:endParaRPr b="1" lang="en-US" sz="2400" spc="-1" strike="noStrike">
              <a:solidFill>
                <a:srgbClr val="000000"/>
              </a:solidFill>
              <a:latin typeface="Calibri"/>
            </a:endParaRPr>
          </a:p>
          <a:p>
            <a:pPr lvl="1" marL="857160" indent="-456840">
              <a:lnSpc>
                <a:spcPct val="100000"/>
              </a:lnSpc>
              <a:spcBef>
                <a:spcPts val="479"/>
              </a:spcBef>
              <a:buClr>
                <a:srgbClr val="000000"/>
              </a:buClr>
              <a:buFont typeface="Wingdings" charset="2"/>
              <a:buChar char=""/>
            </a:pPr>
            <a:r>
              <a:rPr b="0" lang="en-US" sz="2400" spc="-1" strike="noStrike">
                <a:solidFill>
                  <a:srgbClr val="000000"/>
                </a:solidFill>
                <a:latin typeface="Avenir Roman"/>
              </a:rPr>
              <a:t>Authority; assigning leadership, determining how power is managed.</a:t>
            </a:r>
            <a:endParaRPr b="1" lang="en-US" sz="2400" spc="-1" strike="noStrike">
              <a:solidFill>
                <a:srgbClr val="000000"/>
              </a:solidFill>
              <a:latin typeface="Calibri"/>
            </a:endParaRPr>
          </a:p>
        </p:txBody>
      </p:sp>
      <p:sp>
        <p:nvSpPr>
          <p:cNvPr id="109"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latin typeface="Avenir Black"/>
              </a:rPr>
              <a:t>LECTURE 8:   Work Teams  ∙  Team Formation  ∙  Effectiveness</a:t>
            </a:r>
            <a:endParaRPr b="0" lang="en-US" sz="20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Avenir Black"/>
              </a:rPr>
              <a:t>Team Formation</a:t>
            </a:r>
            <a:endParaRPr b="0" lang="en-US" sz="4400" spc="-1" strike="noStrike">
              <a:solidFill>
                <a:srgbClr val="000000"/>
              </a:solidFill>
              <a:latin typeface="Calibri"/>
            </a:endParaRPr>
          </a:p>
        </p:txBody>
      </p:sp>
      <p:sp>
        <p:nvSpPr>
          <p:cNvPr id="111" name="TextShape 2"/>
          <p:cNvSpPr txBox="1"/>
          <p:nvPr/>
        </p:nvSpPr>
        <p:spPr>
          <a:xfrm>
            <a:off x="457200" y="1494000"/>
            <a:ext cx="8229240" cy="4525560"/>
          </a:xfrm>
          <a:prstGeom prst="rect">
            <a:avLst/>
          </a:prstGeom>
          <a:noFill/>
          <a:ln>
            <a:noFill/>
          </a:ln>
        </p:spPr>
        <p:txBody>
          <a:bodyPr/>
          <a:p>
            <a:pPr>
              <a:lnSpc>
                <a:spcPct val="100000"/>
              </a:lnSpc>
              <a:spcBef>
                <a:spcPts val="561"/>
              </a:spcBef>
            </a:pPr>
            <a:r>
              <a:rPr b="0" lang="en-US" sz="2800" spc="-1" strike="noStrike">
                <a:solidFill>
                  <a:srgbClr val="000000"/>
                </a:solidFill>
                <a:latin typeface="Avenir Roman"/>
              </a:rPr>
              <a:t>Once triggered, formally or informally, there are five stages of group formation:</a:t>
            </a:r>
            <a:endParaRPr b="0" lang="en-US" sz="2800" spc="-1" strike="noStrike">
              <a:solidFill>
                <a:srgbClr val="000000"/>
              </a:solidFill>
              <a:latin typeface="Calibri"/>
            </a:endParaRPr>
          </a:p>
          <a:p>
            <a:pPr lvl="1" marL="914400" indent="-514080">
              <a:lnSpc>
                <a:spcPct val="100000"/>
              </a:lnSpc>
              <a:spcBef>
                <a:spcPts val="479"/>
              </a:spcBef>
              <a:buClr>
                <a:srgbClr val="31859c"/>
              </a:buClr>
              <a:buFont typeface="Wingdings" charset="2"/>
              <a:buAutoNum type="arabicPeriod"/>
            </a:pPr>
            <a:r>
              <a:rPr b="1" i="1" lang="en-US" sz="2400" spc="-1" strike="noStrike">
                <a:solidFill>
                  <a:srgbClr val="31859c"/>
                </a:solidFill>
                <a:latin typeface="Avenir Roman"/>
              </a:rPr>
              <a:t>Forming</a:t>
            </a:r>
            <a:r>
              <a:rPr b="0" i="1" lang="en-US" sz="2400" spc="-1" strike="noStrike">
                <a:solidFill>
                  <a:srgbClr val="31859c"/>
                </a:solidFill>
                <a:latin typeface="Avenir Roman"/>
              </a:rPr>
              <a:t>:</a:t>
            </a:r>
            <a:r>
              <a:rPr b="0" lang="en-US" sz="2400" spc="-1" strike="noStrike">
                <a:solidFill>
                  <a:srgbClr val="31859c"/>
                </a:solidFill>
                <a:latin typeface="Avenir Roman"/>
              </a:rPr>
              <a:t> Undefined roles makes people dependent on a leader or initial goals</a:t>
            </a:r>
            <a:endParaRPr b="1" lang="en-US" sz="2400" spc="-1" strike="noStrike">
              <a:solidFill>
                <a:srgbClr val="000000"/>
              </a:solidFill>
              <a:latin typeface="Calibri"/>
            </a:endParaRPr>
          </a:p>
          <a:p>
            <a:pPr lvl="1" marL="914400" indent="-514080">
              <a:lnSpc>
                <a:spcPct val="100000"/>
              </a:lnSpc>
              <a:spcBef>
                <a:spcPts val="479"/>
              </a:spcBef>
              <a:buClr>
                <a:srgbClr val="000000"/>
              </a:buClr>
              <a:buFont typeface="Wingdings" charset="2"/>
              <a:buAutoNum type="arabicPeriod"/>
            </a:pPr>
            <a:r>
              <a:rPr b="1" i="1" lang="en-US" sz="2400" spc="-1" strike="noStrike">
                <a:solidFill>
                  <a:srgbClr val="000000"/>
                </a:solidFill>
                <a:latin typeface="Avenir Roman"/>
              </a:rPr>
              <a:t>Storming</a:t>
            </a:r>
            <a:r>
              <a:rPr b="0" i="1" lang="en-US" sz="2400" spc="-1" strike="noStrike">
                <a:solidFill>
                  <a:srgbClr val="000000"/>
                </a:solidFill>
                <a:latin typeface="Avenir Roman"/>
              </a:rPr>
              <a:t>:</a:t>
            </a:r>
            <a:r>
              <a:rPr b="0" lang="en-US" sz="2400" spc="-1" strike="noStrike">
                <a:solidFill>
                  <a:srgbClr val="000000"/>
                </a:solidFill>
                <a:latin typeface="Avenir Roman"/>
              </a:rPr>
              <a:t> People evaluate each other, conflict, and compete for roles/positions</a:t>
            </a:r>
            <a:endParaRPr b="1" lang="en-US" sz="2400" spc="-1" strike="noStrike">
              <a:solidFill>
                <a:srgbClr val="000000"/>
              </a:solidFill>
              <a:latin typeface="Calibri"/>
            </a:endParaRPr>
          </a:p>
          <a:p>
            <a:pPr lvl="1" marL="914400" indent="-514080">
              <a:lnSpc>
                <a:spcPct val="100000"/>
              </a:lnSpc>
              <a:spcBef>
                <a:spcPts val="479"/>
              </a:spcBef>
              <a:buClr>
                <a:srgbClr val="31859c"/>
              </a:buClr>
              <a:buFont typeface="Wingdings" charset="2"/>
              <a:buAutoNum type="arabicPeriod"/>
            </a:pPr>
            <a:r>
              <a:rPr b="1" i="1" lang="en-US" sz="2400" spc="-1" strike="noStrike">
                <a:solidFill>
                  <a:srgbClr val="31859c"/>
                </a:solidFill>
                <a:latin typeface="Avenir Roman"/>
              </a:rPr>
              <a:t>Norming</a:t>
            </a:r>
            <a:r>
              <a:rPr b="0" i="1" lang="en-US" sz="2400" spc="-1" strike="noStrike">
                <a:solidFill>
                  <a:srgbClr val="31859c"/>
                </a:solidFill>
                <a:latin typeface="Avenir Roman"/>
              </a:rPr>
              <a:t>: </a:t>
            </a:r>
            <a:r>
              <a:rPr b="0" lang="en-US" sz="2400" spc="-1" strike="noStrike">
                <a:solidFill>
                  <a:srgbClr val="31859c"/>
                </a:solidFill>
                <a:latin typeface="Avenir Roman"/>
              </a:rPr>
              <a:t>Roles/responsibilities become clear and consensually accepted</a:t>
            </a:r>
            <a:endParaRPr b="1" lang="en-US" sz="2400" spc="-1" strike="noStrike">
              <a:solidFill>
                <a:srgbClr val="000000"/>
              </a:solidFill>
              <a:latin typeface="Calibri"/>
            </a:endParaRPr>
          </a:p>
          <a:p>
            <a:pPr lvl="1" marL="914400" indent="-514080">
              <a:lnSpc>
                <a:spcPct val="100000"/>
              </a:lnSpc>
              <a:spcBef>
                <a:spcPts val="479"/>
              </a:spcBef>
              <a:buClr>
                <a:srgbClr val="000000"/>
              </a:buClr>
              <a:buFont typeface="Wingdings" charset="2"/>
              <a:buAutoNum type="arabicPeriod"/>
            </a:pPr>
            <a:r>
              <a:rPr b="1" i="1" lang="en-US" sz="2400" spc="-1" strike="noStrike">
                <a:solidFill>
                  <a:srgbClr val="000000"/>
                </a:solidFill>
                <a:latin typeface="Avenir Roman"/>
              </a:rPr>
              <a:t>Performing</a:t>
            </a:r>
            <a:r>
              <a:rPr b="0" i="1" lang="en-US" sz="2400" spc="-1" strike="noStrike">
                <a:solidFill>
                  <a:srgbClr val="000000"/>
                </a:solidFill>
                <a:latin typeface="Avenir Roman"/>
              </a:rPr>
              <a:t>:</a:t>
            </a:r>
            <a:r>
              <a:rPr b="0" lang="en-US" sz="2400" spc="-1" strike="noStrike">
                <a:solidFill>
                  <a:srgbClr val="000000"/>
                </a:solidFill>
                <a:latin typeface="Avenir Roman"/>
              </a:rPr>
              <a:t> Focus on goal attainment, adaptive and self-correcting</a:t>
            </a:r>
            <a:endParaRPr b="1" lang="en-US" sz="2400" spc="-1" strike="noStrike">
              <a:solidFill>
                <a:srgbClr val="000000"/>
              </a:solidFill>
              <a:latin typeface="Calibri"/>
            </a:endParaRPr>
          </a:p>
          <a:p>
            <a:pPr lvl="1" marL="914400" indent="-514080">
              <a:spcBef>
                <a:spcPts val="479"/>
              </a:spcBef>
              <a:buClr>
                <a:srgbClr val="31859c"/>
              </a:buClr>
              <a:buFont typeface="Wingdings" charset="2"/>
              <a:buAutoNum type="arabicPeriod"/>
            </a:pPr>
            <a:r>
              <a:rPr b="1" i="1" lang="en-US" sz="2400" spc="-1" strike="noStrike">
                <a:solidFill>
                  <a:srgbClr val="31859c"/>
                </a:solidFill>
                <a:latin typeface="Avenir Roman"/>
              </a:rPr>
              <a:t>Adjourning</a:t>
            </a:r>
            <a:r>
              <a:rPr b="0" lang="en-US" sz="2400" spc="-1" strike="noStrike">
                <a:solidFill>
                  <a:srgbClr val="000000"/>
                </a:solidFill>
                <a:latin typeface="Avenir Roman"/>
              </a:rPr>
              <a:t>: </a:t>
            </a:r>
            <a:r>
              <a:rPr b="0" lang="en-US" sz="2400" spc="-1" strike="noStrike">
                <a:solidFill>
                  <a:srgbClr val="31859c"/>
                </a:solidFill>
                <a:latin typeface="Avenir Roman"/>
              </a:rPr>
              <a:t>Team members move on</a:t>
            </a:r>
            <a:endParaRPr b="1" lang="en-US" sz="2400" spc="-1" strike="noStrike">
              <a:solidFill>
                <a:srgbClr val="000000"/>
              </a:solidFill>
              <a:latin typeface="Calibri"/>
            </a:endParaRPr>
          </a:p>
        </p:txBody>
      </p:sp>
      <p:sp>
        <p:nvSpPr>
          <p:cNvPr id="112" name="CustomShape 3"/>
          <p:cNvSpPr/>
          <p:nvPr/>
        </p:nvSpPr>
        <p:spPr>
          <a:xfrm>
            <a:off x="76320" y="6381720"/>
            <a:ext cx="8991360" cy="3952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latin typeface="Avenir Black"/>
              </a:rPr>
              <a:t>LECTURE 8:   Work Teams  ∙  Team Formation  ∙  Effectiveness</a:t>
            </a:r>
            <a:endParaRPr b="0" lang="en-US" sz="20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OBTheme2</Template>
  <TotalTime>922</TotalTime>
  <Application>LibreOffice/6.0.7.3$Linux_X86_64 LibreOffice_project/00m0$Build-3</Application>
  <Words>674</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Jeff</dc:creator>
  <dc:description/>
  <dc:language>en-US</dc:language>
  <cp:lastModifiedBy/>
  <dcterms:modified xsi:type="dcterms:W3CDTF">2019-10-14T20:56:04Z</dcterms:modified>
  <cp:revision>75</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15.0027</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8</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15</vt:i4>
  </property>
</Properties>
</file>