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6.xml" ContentType="application/vnd.openxmlformats-officedocument.presentationml.notesSlide+xml"/>
  <Override PartName="/ppt/notesSlides/_rels/notesSlide18.xml.rels" ContentType="application/vnd.openxmlformats-package.relationships+xml"/>
  <Override PartName="/ppt/notesSlides/_rels/notesSlide6.xml.rels" ContentType="application/vnd.openxmlformats-package.relationships+xml"/>
  <Override PartName="/ppt/notesSlides/_rels/notesSlide11.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13.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media/image3.wmf" ContentType="image/x-wmf"/>
  <Override PartName="/ppt/media/image1.png" ContentType="image/png"/>
  <Override PartName="/ppt/media/image4.png" ContentType="image/png"/>
  <Override PartName="/ppt/media/image2.wmf" ContentType="image/x-wmf"/>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7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80" name="PlaceHolder 3"/>
          <p:cNvSpPr>
            <a:spLocks noGrp="1"/>
          </p:cNvSpPr>
          <p:nvPr>
            <p:ph type="hdr"/>
          </p:nvPr>
        </p:nvSpPr>
        <p:spPr>
          <a:xfrm>
            <a:off x="0" y="0"/>
            <a:ext cx="3372840" cy="50256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8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8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83" name="PlaceHolder 6"/>
          <p:cNvSpPr>
            <a:spLocks noGrp="1"/>
          </p:cNvSpPr>
          <p:nvPr>
            <p:ph type="sldNum"/>
          </p:nvPr>
        </p:nvSpPr>
        <p:spPr>
          <a:xfrm>
            <a:off x="4399200" y="9555480"/>
            <a:ext cx="3372840" cy="502560"/>
          </a:xfrm>
          <a:prstGeom prst="rect">
            <a:avLst/>
          </a:prstGeom>
        </p:spPr>
        <p:txBody>
          <a:bodyPr lIns="0" rIns="0" tIns="0" bIns="0" anchor="b"/>
          <a:p>
            <a:pPr algn="r"/>
            <a:fld id="{59746062-4D9A-4191-B261-AAE13C929353}"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hyperlink" Target="https://html1-cluster-e.mhlearnsmart.com/smartbook2/data/151557/highlighted_epub/OPS/s9ml/remarks.xhtml#key-009-075" TargetMode="External"/><Relationship Id="rId2" Type="http://schemas.openxmlformats.org/officeDocument/2006/relationships/slide" Target="../slides/slide17.xml"/><Relationship Id="rId3"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1143000" y="685800"/>
            <a:ext cx="4571280" cy="3428280"/>
          </a:xfrm>
          <a:prstGeom prst="rect">
            <a:avLst/>
          </a:prstGeom>
        </p:spPr>
      </p:sp>
      <p:sp>
        <p:nvSpPr>
          <p:cNvPr id="146" name="PlaceHolder 2"/>
          <p:cNvSpPr>
            <a:spLocks noGrp="1"/>
          </p:cNvSpPr>
          <p:nvPr>
            <p:ph type="body"/>
          </p:nvPr>
        </p:nvSpPr>
        <p:spPr>
          <a:xfrm>
            <a:off x="685800" y="4343400"/>
            <a:ext cx="5485680" cy="4114080"/>
          </a:xfrm>
          <a:prstGeom prst="rect">
            <a:avLst/>
          </a:prstGeom>
        </p:spPr>
        <p:txBody>
          <a:bodyPr lIns="0" rIns="0" tIns="0" bIns="0"/>
          <a:p>
            <a:pPr marL="216000" indent="-215640">
              <a:lnSpc>
                <a:spcPct val="100000"/>
              </a:lnSpc>
            </a:pPr>
            <a:r>
              <a:rPr b="0" lang="en-US" sz="2000" spc="-1" strike="noStrike">
                <a:latin typeface="Arial"/>
              </a:rPr>
              <a:t>The defensive bias often arises when another person is similar to us; we are essentially defending our own self-worth by validating the externality of the failures of a similar other. The FAE is enhanced when we have a reason to believe another person is different from ourselves. Self-serving bias is likely to trigger when discussing behaviors and events that are especially important to us and our most salient identities.</a:t>
            </a:r>
            <a:endParaRPr b="0" lang="en-US" sz="2000" spc="-1" strike="noStrike">
              <a:latin typeface="Arial"/>
            </a:endParaRPr>
          </a:p>
        </p:txBody>
      </p:sp>
      <p:sp>
        <p:nvSpPr>
          <p:cNvPr id="147"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9E1D09B-4E40-43AC-A41D-532B8831D1BF}"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1143000" y="685800"/>
            <a:ext cx="4571280" cy="3428280"/>
          </a:xfrm>
          <a:prstGeom prst="rect">
            <a:avLst/>
          </a:prstGeom>
        </p:spPr>
      </p:sp>
      <p:sp>
        <p:nvSpPr>
          <p:cNvPr id="149" name="PlaceHolder 2"/>
          <p:cNvSpPr>
            <a:spLocks noGrp="1"/>
          </p:cNvSpPr>
          <p:nvPr>
            <p:ph type="body"/>
          </p:nvPr>
        </p:nvSpPr>
        <p:spPr>
          <a:xfrm>
            <a:off x="685800" y="4343400"/>
            <a:ext cx="5485680" cy="4114080"/>
          </a:xfrm>
          <a:prstGeom prst="rect">
            <a:avLst/>
          </a:prstGeom>
        </p:spPr>
        <p:txBody>
          <a:bodyPr lIns="0" rIns="0" tIns="0" bIns="0"/>
          <a:p>
            <a:pPr marL="216000" indent="-216000">
              <a:lnSpc>
                <a:spcPct val="100000"/>
              </a:lnSpc>
            </a:pPr>
            <a:r>
              <a:rPr b="0" lang="en-US" sz="1200" spc="-1" strike="noStrike">
                <a:latin typeface="Arial"/>
              </a:rPr>
              <a:t>It is important to demonstrate empathy and concern for the communicator as a person, not an object; people communicate emotion for a reason</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150"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85BD8A0C-F465-4D36-85B7-FE2ADC87FAE6}"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1143000" y="685800"/>
            <a:ext cx="4571280" cy="3428280"/>
          </a:xfrm>
          <a:prstGeom prst="rect">
            <a:avLst/>
          </a:prstGeom>
        </p:spPr>
      </p:sp>
      <p:sp>
        <p:nvSpPr>
          <p:cNvPr id="152" name="PlaceHolder 2"/>
          <p:cNvSpPr>
            <a:spLocks noGrp="1"/>
          </p:cNvSpPr>
          <p:nvPr>
            <p:ph type="body"/>
          </p:nvPr>
        </p:nvSpPr>
        <p:spPr>
          <a:xfrm>
            <a:off x="685800" y="4343400"/>
            <a:ext cx="5485680" cy="4114080"/>
          </a:xfrm>
          <a:prstGeom prst="rect">
            <a:avLst/>
          </a:prstGeom>
        </p:spPr>
        <p:txBody>
          <a:bodyPr lIns="0" rIns="0" tIns="0" bIns="0"/>
          <a:p>
            <a:pPr marL="216000" indent="-216000">
              <a:lnSpc>
                <a:spcPct val="100000"/>
              </a:lnSpc>
            </a:pPr>
            <a:r>
              <a:rPr b="0" lang="en-US" sz="1200" spc="-1" strike="noStrike">
                <a:solidFill>
                  <a:srgbClr val="000000"/>
                </a:solidFill>
                <a:latin typeface="Arial"/>
              </a:rPr>
              <a:t>Power plays (restricting response choices, ignoring, insulting), labeling others as deficient/abnormal, spreading misleading information, hostile jokes (passive-aggressive)</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153"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4CFEC38-EF20-48DA-8E07-ADA387CD66C4}"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1143000" y="685800"/>
            <a:ext cx="4571280" cy="3428280"/>
          </a:xfrm>
          <a:prstGeom prst="rect">
            <a:avLst/>
          </a:prstGeom>
        </p:spPr>
      </p:sp>
      <p:sp>
        <p:nvSpPr>
          <p:cNvPr id="155" name="PlaceHolder 2"/>
          <p:cNvSpPr>
            <a:spLocks noGrp="1"/>
          </p:cNvSpPr>
          <p:nvPr>
            <p:ph type="body"/>
          </p:nvPr>
        </p:nvSpPr>
        <p:spPr>
          <a:xfrm>
            <a:off x="685800" y="4343400"/>
            <a:ext cx="5485680" cy="4114080"/>
          </a:xfrm>
          <a:prstGeom prst="rect">
            <a:avLst/>
          </a:prstGeom>
        </p:spPr>
        <p:txBody>
          <a:bodyPr lIns="0" rIns="0" tIns="0" bIns="0"/>
          <a:p>
            <a:pPr marL="216000" indent="-216000">
              <a:lnSpc>
                <a:spcPct val="100000"/>
              </a:lnSpc>
            </a:pPr>
            <a:r>
              <a:rPr b="0" lang="en-US" sz="1200" spc="-1" strike="noStrike">
                <a:solidFill>
                  <a:srgbClr val="000000"/>
                </a:solidFill>
                <a:latin typeface="Arial"/>
              </a:rPr>
              <a:t>Power plays (restricting response choices, ignoring, insulting), labeling others as deficient/abnormal, spreading misleading information, hostile jokes (passive-aggressive)</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156"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25BEE91-EC6F-4753-BE60-00C985366471}"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1143000" y="685800"/>
            <a:ext cx="4571280" cy="3428280"/>
          </a:xfrm>
          <a:prstGeom prst="rect">
            <a:avLst/>
          </a:prstGeom>
        </p:spPr>
      </p:sp>
      <p:sp>
        <p:nvSpPr>
          <p:cNvPr id="158" name="PlaceHolder 2"/>
          <p:cNvSpPr>
            <a:spLocks noGrp="1"/>
          </p:cNvSpPr>
          <p:nvPr>
            <p:ph type="body"/>
          </p:nvPr>
        </p:nvSpPr>
        <p:spPr>
          <a:xfrm>
            <a:off x="685800" y="4343400"/>
            <a:ext cx="5485680" cy="4114080"/>
          </a:xfrm>
          <a:prstGeom prst="rect">
            <a:avLst/>
          </a:prstGeom>
        </p:spPr>
        <p:txBody>
          <a:bodyPr lIns="0" rIns="0" tIns="0" bIns="0"/>
          <a:p>
            <a:pPr marL="171360" indent="-170640">
              <a:lnSpc>
                <a:spcPct val="100000"/>
              </a:lnSpc>
              <a:buClr>
                <a:srgbClr val="000000"/>
              </a:buClr>
              <a:buFont typeface="Arial"/>
              <a:buChar char="•"/>
            </a:pPr>
            <a:r>
              <a:rPr b="1" lang="en-US" sz="1200" spc="-1" strike="noStrike">
                <a:solidFill>
                  <a:srgbClr val="000000"/>
                </a:solidFill>
                <a:latin typeface="+mn-lt"/>
                <a:ea typeface="+mn-ea"/>
              </a:rPr>
              <a:t>Share your facts.</a:t>
            </a:r>
            <a:r>
              <a:rPr b="0" lang="en-US" sz="1200" spc="-1" strike="noStrike">
                <a:solidFill>
                  <a:srgbClr val="000000"/>
                </a:solidFill>
                <a:latin typeface="+mn-lt"/>
                <a:ea typeface="+mn-ea"/>
              </a:rPr>
              <a:t> Start with the least controversial, most persuasive elements that support what you want for yourself and for the relationship.</a:t>
            </a:r>
            <a:endParaRPr b="0" lang="en-US" sz="1200" spc="-1" strike="noStrike">
              <a:latin typeface="Arial"/>
            </a:endParaRPr>
          </a:p>
          <a:p>
            <a:pPr marL="171360" indent="-170640">
              <a:lnSpc>
                <a:spcPct val="100000"/>
              </a:lnSpc>
              <a:buClr>
                <a:srgbClr val="000000"/>
              </a:buClr>
              <a:buFont typeface="Arial"/>
              <a:buChar char="•"/>
            </a:pPr>
            <a:r>
              <a:rPr b="1" lang="en-US" sz="1200" spc="-1" strike="noStrike">
                <a:solidFill>
                  <a:srgbClr val="000000"/>
                </a:solidFill>
                <a:latin typeface="+mn-lt"/>
                <a:ea typeface="+mn-ea"/>
              </a:rPr>
              <a:t>Tell your story.</a:t>
            </a:r>
            <a:r>
              <a:rPr b="0" lang="en-US" sz="1200" spc="-1" strike="noStrike">
                <a:solidFill>
                  <a:srgbClr val="000000"/>
                </a:solidFill>
                <a:latin typeface="+mn-lt"/>
                <a:ea typeface="+mn-ea"/>
              </a:rPr>
              <a:t> Enhance what you want by describing what has happened, how you’ve arrived where you are, how you’d like to see it change, and why. It may help to add what you </a:t>
            </a:r>
            <a:r>
              <a:rPr b="0" i="1" lang="en-US" sz="1200" spc="-1" strike="noStrike">
                <a:solidFill>
                  <a:srgbClr val="000000"/>
                </a:solidFill>
                <a:latin typeface="+mn-lt"/>
                <a:ea typeface="+mn-ea"/>
              </a:rPr>
              <a:t>don’t </a:t>
            </a:r>
            <a:r>
              <a:rPr b="0" lang="en-US" sz="1200" spc="-1" strike="noStrike">
                <a:solidFill>
                  <a:srgbClr val="000000"/>
                </a:solidFill>
                <a:latin typeface="+mn-lt"/>
                <a:ea typeface="+mn-ea"/>
              </a:rPr>
              <a:t>want personally or for the relationship.</a:t>
            </a:r>
            <a:endParaRPr b="0" lang="en-US" sz="1200" spc="-1" strike="noStrike">
              <a:latin typeface="Arial"/>
            </a:endParaRPr>
          </a:p>
          <a:p>
            <a:pPr marL="171360" indent="-170640">
              <a:lnSpc>
                <a:spcPct val="100000"/>
              </a:lnSpc>
              <a:buClr>
                <a:srgbClr val="000000"/>
              </a:buClr>
              <a:buFont typeface="Arial"/>
              <a:buChar char="•"/>
            </a:pPr>
            <a:r>
              <a:rPr b="1" lang="en-US" sz="1200" spc="-1" strike="noStrike">
                <a:solidFill>
                  <a:srgbClr val="000000"/>
                </a:solidFill>
                <a:latin typeface="+mn-lt"/>
                <a:ea typeface="+mn-ea"/>
              </a:rPr>
              <a:t>Ask for others’ facts and stories.</a:t>
            </a:r>
            <a:r>
              <a:rPr b="0" lang="en-US" sz="1200" spc="-1" strike="noStrike">
                <a:solidFill>
                  <a:srgbClr val="000000"/>
                </a:solidFill>
                <a:latin typeface="+mn-lt"/>
                <a:ea typeface="+mn-ea"/>
              </a:rPr>
              <a:t> This is key to creating dialogue, which is essential if you’re to have a productive crucial conversation. Don’t </a:t>
            </a:r>
            <a:r>
              <a:rPr b="0" i="1" lang="en-US" sz="1200" spc="-1" strike="noStrike">
                <a:solidFill>
                  <a:srgbClr val="000000"/>
                </a:solidFill>
                <a:latin typeface="+mn-lt"/>
                <a:ea typeface="+mn-ea"/>
              </a:rPr>
              <a:t>talk at</a:t>
            </a:r>
            <a:r>
              <a:rPr b="0" lang="en-US" sz="1200" spc="-1" strike="noStrike">
                <a:solidFill>
                  <a:srgbClr val="000000"/>
                </a:solidFill>
                <a:latin typeface="+mn-lt"/>
                <a:ea typeface="+mn-ea"/>
              </a:rPr>
              <a:t> but instead </a:t>
            </a:r>
            <a:r>
              <a:rPr b="0" i="1" lang="en-US" sz="1200" spc="-1" strike="noStrike">
                <a:solidFill>
                  <a:srgbClr val="000000"/>
                </a:solidFill>
                <a:latin typeface="+mn-lt"/>
                <a:ea typeface="+mn-ea"/>
              </a:rPr>
              <a:t>talk with</a:t>
            </a:r>
            <a:r>
              <a:rPr b="0" lang="en-US" sz="1200" spc="-1" strike="noStrike">
                <a:solidFill>
                  <a:srgbClr val="000000"/>
                </a:solidFill>
                <a:latin typeface="+mn-lt"/>
                <a:ea typeface="+mn-ea"/>
              </a:rPr>
              <a:t> others. Approach all crucial conversations as two-way exchanges. Don’t be accusatory, but instead simply describe the situation, the way you feel, and what you would like to see happen. Use “I” instead of “you.” </a:t>
            </a:r>
            <a:endParaRPr b="0" lang="en-US" sz="1200" spc="-1" strike="noStrike">
              <a:latin typeface="Arial"/>
            </a:endParaRPr>
          </a:p>
          <a:p>
            <a:pPr marL="171360" indent="-170640">
              <a:lnSpc>
                <a:spcPct val="100000"/>
              </a:lnSpc>
              <a:buClr>
                <a:srgbClr val="000000"/>
              </a:buClr>
              <a:buFont typeface="Arial"/>
              <a:buChar char="•"/>
            </a:pPr>
            <a:r>
              <a:rPr b="0" lang="en-US" sz="1200" spc="-1" strike="noStrike">
                <a:solidFill>
                  <a:srgbClr val="000000"/>
                </a:solidFill>
                <a:latin typeface="+mn-lt"/>
                <a:ea typeface="+mn-ea"/>
              </a:rPr>
              <a:t>Page 368</a:t>
            </a:r>
            <a:r>
              <a:rPr b="1" lang="en-US" sz="1200" spc="-1" strike="noStrike">
                <a:solidFill>
                  <a:srgbClr val="000000"/>
                </a:solidFill>
                <a:latin typeface="+mn-lt"/>
                <a:ea typeface="+mn-ea"/>
              </a:rPr>
              <a:t>Talk tentatively.</a:t>
            </a:r>
            <a:r>
              <a:rPr b="0" lang="en-US" sz="1200" spc="-1" strike="noStrike">
                <a:solidFill>
                  <a:srgbClr val="000000"/>
                </a:solidFill>
                <a:latin typeface="+mn-lt"/>
                <a:ea typeface="+mn-ea"/>
              </a:rPr>
              <a:t> Keep in mind that you’re telling a story, not stating facts. The facts come first, then you can add “color” or describe the impact on you via your story. In other words, don’t pound the podium and talk like you’re “preaching” facts.</a:t>
            </a:r>
            <a:endParaRPr b="0" lang="en-US" sz="1200" spc="-1" strike="noStrike">
              <a:latin typeface="Arial"/>
            </a:endParaRPr>
          </a:p>
          <a:p>
            <a:pPr marL="171360" indent="-170640">
              <a:lnSpc>
                <a:spcPct val="100000"/>
              </a:lnSpc>
              <a:buClr>
                <a:srgbClr val="000000"/>
              </a:buClr>
              <a:buFont typeface="Arial"/>
              <a:buChar char="•"/>
            </a:pPr>
            <a:r>
              <a:rPr b="1" lang="en-US" sz="1200" spc="-1" strike="noStrike">
                <a:solidFill>
                  <a:srgbClr val="000000"/>
                </a:solidFill>
                <a:latin typeface="+mn-lt"/>
                <a:ea typeface="+mn-ea"/>
              </a:rPr>
              <a:t>Encourage testing.</a:t>
            </a:r>
            <a:r>
              <a:rPr b="0" lang="en-US" sz="1200" spc="-1" strike="noStrike">
                <a:solidFill>
                  <a:srgbClr val="000000"/>
                </a:solidFill>
                <a:latin typeface="+mn-lt"/>
                <a:ea typeface="+mn-ea"/>
              </a:rPr>
              <a:t> Make it safe for others to share their (opposing) views. Allow them to share or test their ideas, thoughts, and feelings. Don’t interrupt, steamroll, or intimidate. It is critical to maintain mutual respect during crucial conversations. One way to do this is to explain and focus on mutual purpose—what you both stand to gain. Be sure the other person respects you in order to avoid defensiveness (recall what you learned earlier in this chapter) and conflict. If it’s appropriate, apologize to get back on track.</a:t>
            </a:r>
            <a:r>
              <a:rPr b="0" lang="en-US" sz="1200" spc="-1" strike="noStrike" u="sng" baseline="30000">
                <a:solidFill>
                  <a:srgbClr val="000000"/>
                </a:solidFill>
                <a:uFillTx/>
                <a:latin typeface="+mn-lt"/>
                <a:ea typeface="+mn-ea"/>
                <a:hlinkClick r:id="rId1"/>
              </a:rPr>
              <a:t>90</a:t>
            </a:r>
            <a:endParaRPr b="0" lang="en-US" sz="1200" spc="-1" strike="noStrike">
              <a:latin typeface="Arial"/>
            </a:endParaRPr>
          </a:p>
        </p:txBody>
      </p:sp>
      <p:sp>
        <p:nvSpPr>
          <p:cNvPr id="159"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7907BD8A-2A03-4254-B00F-2B83833D8FF4}"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1143000" y="685800"/>
            <a:ext cx="4571280" cy="3428280"/>
          </a:xfrm>
          <a:prstGeom prst="rect">
            <a:avLst/>
          </a:prstGeom>
        </p:spPr>
      </p:sp>
      <p:sp>
        <p:nvSpPr>
          <p:cNvPr id="161" name="PlaceHolder 2"/>
          <p:cNvSpPr>
            <a:spLocks noGrp="1"/>
          </p:cNvSpPr>
          <p:nvPr>
            <p:ph type="body"/>
          </p:nvPr>
        </p:nvSpPr>
        <p:spPr>
          <a:xfrm>
            <a:off x="685800" y="4343400"/>
            <a:ext cx="5485680" cy="4114080"/>
          </a:xfrm>
          <a:prstGeom prst="rect">
            <a:avLst/>
          </a:prstGeom>
        </p:spPr>
        <p:txBody>
          <a:bodyPr lIns="0" rIns="0" tIns="0" bIns="0"/>
          <a:p>
            <a:pPr marL="216000" indent="-216000">
              <a:lnSpc>
                <a:spcPct val="100000"/>
              </a:lnSpc>
            </a:pPr>
            <a:r>
              <a:rPr b="0" lang="en-US" sz="1200" spc="-1" strike="noStrike">
                <a:solidFill>
                  <a:srgbClr val="000000"/>
                </a:solidFill>
                <a:latin typeface="Arial"/>
              </a:rPr>
              <a:t>Power plays (restricting response choices, ignoring, insulting), labeling others as deficient/abnormal, spreading misleading information, hostile jokes (passive-aggressive)</a:t>
            </a:r>
            <a:endParaRPr b="0" lang="en-US" sz="1200" spc="-1" strike="noStrike">
              <a:latin typeface="Arial"/>
            </a:endParaRPr>
          </a:p>
          <a:p>
            <a:pPr marL="216000" indent="-216000">
              <a:lnSpc>
                <a:spcPct val="100000"/>
              </a:lnSpc>
            </a:pPr>
            <a:endParaRPr b="0" lang="en-US" sz="1200" spc="-1" strike="noStrike">
              <a:latin typeface="Arial"/>
            </a:endParaRPr>
          </a:p>
        </p:txBody>
      </p:sp>
      <p:sp>
        <p:nvSpPr>
          <p:cNvPr id="162"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029EB556-6EA8-45CA-A5A2-696041F26DDF}"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1143000" y="685800"/>
            <a:ext cx="4571280" cy="3428280"/>
          </a:xfrm>
          <a:prstGeom prst="rect">
            <a:avLst/>
          </a:prstGeom>
        </p:spPr>
      </p:sp>
      <p:sp>
        <p:nvSpPr>
          <p:cNvPr id="140"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141"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5B265BD4-8CC5-471F-B75E-A66D6583F163}"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1143000" y="685800"/>
            <a:ext cx="4571280" cy="3428280"/>
          </a:xfrm>
          <a:prstGeom prst="rect">
            <a:avLst/>
          </a:prstGeom>
        </p:spPr>
      </p:sp>
      <p:sp>
        <p:nvSpPr>
          <p:cNvPr id="143" name="PlaceHolder 2"/>
          <p:cNvSpPr>
            <a:spLocks noGrp="1"/>
          </p:cNvSpPr>
          <p:nvPr>
            <p:ph type="body"/>
          </p:nvPr>
        </p:nvSpPr>
        <p:spPr>
          <a:xfrm>
            <a:off x="685800" y="4343400"/>
            <a:ext cx="5485680" cy="4114080"/>
          </a:xfrm>
          <a:prstGeom prst="rect">
            <a:avLst/>
          </a:prstGeom>
        </p:spPr>
        <p:txBody>
          <a:bodyPr lIns="0" rIns="0" tIns="0" bIns="0"/>
          <a:p>
            <a:endParaRPr b="0" lang="en-US" sz="2000" spc="-1" strike="noStrike">
              <a:latin typeface="Arial"/>
            </a:endParaRPr>
          </a:p>
        </p:txBody>
      </p:sp>
      <p:sp>
        <p:nvSpPr>
          <p:cNvPr id="144" name="CustomShape 3"/>
          <p:cNvSpPr/>
          <p:nvPr/>
        </p:nvSpPr>
        <p:spPr>
          <a:xfrm>
            <a:off x="3884760" y="8685360"/>
            <a:ext cx="2971080" cy="456480"/>
          </a:xfrm>
          <a:prstGeom prst="rect">
            <a:avLst/>
          </a:prstGeom>
          <a:noFill/>
          <a:ln>
            <a:noFill/>
          </a:ln>
        </p:spPr>
        <p:style>
          <a:lnRef idx="0"/>
          <a:fillRef idx="0"/>
          <a:effectRef idx="0"/>
          <a:fontRef idx="minor"/>
        </p:style>
        <p:txBody>
          <a:bodyPr lIns="90000" rIns="90000" tIns="45000" bIns="45000" anchor="b"/>
          <a:p>
            <a:pPr algn="r">
              <a:lnSpc>
                <a:spcPct val="100000"/>
              </a:lnSpc>
            </a:pPr>
            <a:fld id="{42FDD114-7A8A-4533-B306-B659796632E5}"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7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1600200"/>
            <a:ext cx="9143280" cy="4114080"/>
          </a:xfrm>
          <a:prstGeom prst="rect">
            <a:avLst/>
          </a:prstGeom>
          <a:solidFill>
            <a:schemeClr val="accent5">
              <a:lumMod val="75000"/>
            </a:schemeClr>
          </a:solidFill>
          <a:ln>
            <a:noFill/>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CustomShape 1"/>
          <p:cNvSpPr/>
          <p:nvPr/>
        </p:nvSpPr>
        <p:spPr>
          <a:xfrm>
            <a:off x="0" y="6248520"/>
            <a:ext cx="9143280" cy="608760"/>
          </a:xfrm>
          <a:prstGeom prst="rect">
            <a:avLst/>
          </a:prstGeom>
          <a:solidFill>
            <a:schemeClr val="accent5">
              <a:lumMod val="75000"/>
            </a:schemeClr>
          </a:solidFill>
          <a:ln>
            <a:noFill/>
          </a:ln>
          <a:effectLst>
            <a:innerShdw blurRad="63500" dir="16200000" dist="50800">
              <a:srgbClr val="000000">
                <a:alpha val="50000"/>
              </a:srgbClr>
            </a:innerShdw>
          </a:effectLst>
        </p:spPr>
        <p:style>
          <a:lnRef idx="2">
            <a:schemeClr val="accent1">
              <a:shade val="50000"/>
            </a:schemeClr>
          </a:lnRef>
          <a:fillRef idx="1">
            <a:schemeClr val="accent1"/>
          </a:fillRef>
          <a:effectRef idx="0">
            <a:schemeClr val="accent1"/>
          </a:effectRef>
          <a:fontRef idx="minor"/>
        </p:style>
      </p:sp>
      <p:sp>
        <p:nvSpPr>
          <p:cNvPr id="40"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41"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685800" y="287352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ffffff"/>
                </a:solidFill>
                <a:latin typeface="Avenir Black"/>
              </a:rPr>
              <a:t>Communication</a:t>
            </a:r>
            <a:endParaRPr b="0" lang="en-US" sz="4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Barriers</a:t>
            </a:r>
            <a:endParaRPr b="0" lang="en-US" sz="4400" spc="-1" strike="noStrike">
              <a:latin typeface="Arial"/>
            </a:endParaRPr>
          </a:p>
        </p:txBody>
      </p:sp>
      <p:sp>
        <p:nvSpPr>
          <p:cNvPr id="11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rPr>
              <a:t>When perceiving communication from others, people have </a:t>
            </a:r>
            <a:r>
              <a:rPr b="1" i="1" lang="en-US" sz="2800" spc="-1" strike="noStrike">
                <a:solidFill>
                  <a:srgbClr val="000000"/>
                </a:solidFill>
                <a:latin typeface="Avenir Roman"/>
              </a:rPr>
              <a:t>perceptual filters </a:t>
            </a:r>
            <a:r>
              <a:rPr b="0" lang="en-US" sz="2800" spc="-1" strike="noStrike">
                <a:solidFill>
                  <a:srgbClr val="000000"/>
                </a:solidFill>
                <a:latin typeface="Avenir Roman"/>
              </a:rPr>
              <a:t>that affect how they experience and react to that communication; these filters can be psychological, experiential, or situational</a:t>
            </a:r>
            <a:endParaRPr b="0" lang="en-US" sz="2800" spc="-1" strike="noStrike">
              <a:latin typeface="Arial"/>
            </a:endParaRPr>
          </a:p>
          <a:p>
            <a:pPr>
              <a:lnSpc>
                <a:spcPct val="100000"/>
              </a:lnSpc>
              <a:spcBef>
                <a:spcPts val="300"/>
              </a:spcBef>
            </a:pPr>
            <a:endParaRPr b="0" lang="en-US" sz="2800" spc="-1" strike="noStrike">
              <a:latin typeface="Arial"/>
            </a:endParaRPr>
          </a:p>
          <a:p>
            <a:pPr>
              <a:lnSpc>
                <a:spcPct val="100000"/>
              </a:lnSpc>
              <a:spcBef>
                <a:spcPts val="561"/>
              </a:spcBef>
            </a:pPr>
            <a:r>
              <a:rPr b="0" lang="en-US" sz="2800" spc="-1" strike="noStrike">
                <a:solidFill>
                  <a:srgbClr val="000000"/>
                </a:solidFill>
                <a:latin typeface="Avenir Roman"/>
              </a:rPr>
              <a:t>What are some examples of common perceptual filters?</a:t>
            </a:r>
            <a:endParaRPr b="0" lang="en-US" sz="2800" spc="-1" strike="noStrike">
              <a:latin typeface="Arial"/>
            </a:endParaRPr>
          </a:p>
          <a:p>
            <a:pPr>
              <a:lnSpc>
                <a:spcPct val="100000"/>
              </a:lnSpc>
              <a:spcBef>
                <a:spcPts val="479"/>
              </a:spcBef>
            </a:pPr>
            <a:r>
              <a:rPr b="0" lang="en-US" sz="2400" spc="-1" strike="noStrike">
                <a:solidFill>
                  <a:srgbClr val="31859c"/>
                </a:solidFill>
                <a:latin typeface="Avenir Roman"/>
              </a:rPr>
              <a:t>Age, gender, values, beliefs, experiences, personality, cultural biases, needs, time pressures, excessive stimulation, moods, etc.</a:t>
            </a:r>
            <a:endParaRPr b="0" lang="en-US" sz="2400" spc="-1" strike="noStrike">
              <a:latin typeface="Arial"/>
            </a:endParaRPr>
          </a:p>
          <a:p>
            <a:pPr>
              <a:lnSpc>
                <a:spcPct val="100000"/>
              </a:lnSpc>
              <a:spcBef>
                <a:spcPts val="561"/>
              </a:spcBef>
            </a:pPr>
            <a:endParaRPr b="0" lang="en-US" sz="2400" spc="-1" strike="noStrike">
              <a:latin typeface="Arial"/>
            </a:endParaRPr>
          </a:p>
        </p:txBody>
      </p:sp>
      <p:sp>
        <p:nvSpPr>
          <p:cNvPr id="114"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Barriers</a:t>
            </a:r>
            <a:endParaRPr b="0" lang="en-US" sz="4400" spc="-1" strike="noStrike">
              <a:latin typeface="Arial"/>
            </a:endParaRPr>
          </a:p>
        </p:txBody>
      </p:sp>
      <p:sp>
        <p:nvSpPr>
          <p:cNvPr id="11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rPr>
              <a:t>Three common perceptual tendencies:</a:t>
            </a:r>
            <a:endParaRPr b="0" lang="en-US" sz="2800" spc="-1" strike="noStrike">
              <a:latin typeface="Arial"/>
            </a:endParaRPr>
          </a:p>
          <a:p>
            <a:pPr lvl="1" marL="857160" indent="-456480">
              <a:lnSpc>
                <a:spcPct val="100000"/>
              </a:lnSpc>
              <a:spcBef>
                <a:spcPts val="479"/>
              </a:spcBef>
              <a:buClr>
                <a:srgbClr val="31859c"/>
              </a:buClr>
              <a:buFont typeface="Wingdings" charset="2"/>
              <a:buChar char=""/>
            </a:pPr>
            <a:r>
              <a:rPr b="1" i="1" lang="en-US" sz="2400" spc="-1" strike="noStrike">
                <a:solidFill>
                  <a:srgbClr val="31859c"/>
                </a:solidFill>
                <a:latin typeface="Avenir Roman"/>
              </a:rPr>
              <a:t>Selective perception:</a:t>
            </a:r>
            <a:r>
              <a:rPr b="0" lang="en-US" sz="2400" spc="-1" strike="noStrike">
                <a:solidFill>
                  <a:srgbClr val="31859c"/>
                </a:solidFill>
                <a:latin typeface="Avenir Roman"/>
              </a:rPr>
              <a:t> People tend to notice and accept information that is consistent with their existing beliefs, values, and expectations</a:t>
            </a:r>
            <a:endParaRPr b="0" lang="en-US" sz="2400" spc="-1" strike="noStrike">
              <a:latin typeface="Arial"/>
            </a:endParaRPr>
          </a:p>
          <a:p>
            <a:pPr lvl="1" marL="857160" indent="-456480">
              <a:lnSpc>
                <a:spcPct val="100000"/>
              </a:lnSpc>
              <a:spcBef>
                <a:spcPts val="479"/>
              </a:spcBef>
              <a:buClr>
                <a:srgbClr val="000000"/>
              </a:buClr>
              <a:buFont typeface="Wingdings" charset="2"/>
              <a:buChar char=""/>
            </a:pPr>
            <a:r>
              <a:rPr b="1" i="1" lang="en-US" sz="2400" spc="-1" strike="noStrike">
                <a:solidFill>
                  <a:srgbClr val="000000"/>
                </a:solidFill>
                <a:latin typeface="Avenir Roman"/>
              </a:rPr>
              <a:t>Attribution errors: </a:t>
            </a:r>
            <a:r>
              <a:rPr b="0" lang="en-US" sz="2400" spc="-1" strike="noStrike">
                <a:solidFill>
                  <a:srgbClr val="000000"/>
                </a:solidFill>
                <a:latin typeface="Avenir Roman"/>
              </a:rPr>
              <a:t>People tend to either attribute others’ behavior to either external causes (defensive bias) or internal causes (fundamental attribution error), ignoring or downplaying the other</a:t>
            </a:r>
            <a:endParaRPr b="0" lang="en-US" sz="2400" spc="-1" strike="noStrike">
              <a:latin typeface="Arial"/>
            </a:endParaRPr>
          </a:p>
          <a:p>
            <a:pPr lvl="1" marL="857160" indent="-456480">
              <a:lnSpc>
                <a:spcPct val="100000"/>
              </a:lnSpc>
              <a:spcBef>
                <a:spcPts val="479"/>
              </a:spcBef>
              <a:buClr>
                <a:srgbClr val="31859c"/>
              </a:buClr>
              <a:buFont typeface="Wingdings" charset="2"/>
              <a:buChar char=""/>
            </a:pPr>
            <a:r>
              <a:rPr b="1" i="1" lang="en-US" sz="2400" spc="-1" strike="noStrike">
                <a:solidFill>
                  <a:srgbClr val="31859c"/>
                </a:solidFill>
                <a:latin typeface="Avenir Roman"/>
              </a:rPr>
              <a:t>Self-serving bias: </a:t>
            </a:r>
            <a:r>
              <a:rPr b="0" lang="en-US" sz="2400" spc="-1" strike="noStrike">
                <a:solidFill>
                  <a:srgbClr val="31859c"/>
                </a:solidFill>
                <a:latin typeface="Avenir Roman"/>
              </a:rPr>
              <a:t>Tendency to attribute our own successes to internal causes, and our own failures to external causes</a:t>
            </a:r>
            <a:endParaRPr b="0" lang="en-US" sz="2400" spc="-1" strike="noStrike">
              <a:latin typeface="Arial"/>
            </a:endParaRPr>
          </a:p>
        </p:txBody>
      </p:sp>
      <p:sp>
        <p:nvSpPr>
          <p:cNvPr id="117"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Barriers</a:t>
            </a:r>
            <a:endParaRPr b="0" lang="en-US" sz="4400" spc="-1" strike="noStrike">
              <a:latin typeface="Arial"/>
            </a:endParaRPr>
          </a:p>
        </p:txBody>
      </p:sp>
      <p:sp>
        <p:nvSpPr>
          <p:cNvPr id="119" name="CustomShape 2"/>
          <p:cNvSpPr/>
          <p:nvPr/>
        </p:nvSpPr>
        <p:spPr>
          <a:xfrm>
            <a:off x="457200" y="1600200"/>
            <a:ext cx="838116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rPr>
              <a:t>Other barriers may also distort, disrupt, or even halt successful communication:</a:t>
            </a:r>
            <a:endParaRPr b="0" lang="en-US" sz="2800" spc="-1" strike="noStrike">
              <a:latin typeface="Arial"/>
            </a:endParaRPr>
          </a:p>
          <a:p>
            <a:pPr lvl="1" marL="914400" indent="-513720">
              <a:lnSpc>
                <a:spcPct val="100000"/>
              </a:lnSpc>
              <a:spcBef>
                <a:spcPts val="479"/>
              </a:spcBef>
              <a:buClr>
                <a:srgbClr val="31859c"/>
              </a:buClr>
              <a:buFont typeface="Calibri"/>
              <a:buAutoNum type="arabicPeriod"/>
            </a:pPr>
            <a:r>
              <a:rPr b="1" i="1" lang="en-US" sz="2400" spc="-1" strike="noStrike">
                <a:solidFill>
                  <a:srgbClr val="31859c"/>
                </a:solidFill>
                <a:latin typeface="Avenir Roman"/>
              </a:rPr>
              <a:t>Status differences: </a:t>
            </a:r>
            <a:r>
              <a:rPr b="0" lang="en-US" sz="2400" spc="-1" strike="noStrike">
                <a:solidFill>
                  <a:srgbClr val="31859c"/>
                </a:solidFill>
                <a:latin typeface="Avenir Roman"/>
              </a:rPr>
              <a:t>Intimidated when communicating upward or disinterested when downward</a:t>
            </a:r>
            <a:endParaRPr b="0" lang="en-US" sz="2400" spc="-1" strike="noStrike">
              <a:latin typeface="Arial"/>
            </a:endParaRPr>
          </a:p>
          <a:p>
            <a:pPr lvl="1" marL="914400" indent="-513720">
              <a:lnSpc>
                <a:spcPct val="100000"/>
              </a:lnSpc>
              <a:spcBef>
                <a:spcPts val="479"/>
              </a:spcBef>
              <a:buClr>
                <a:srgbClr val="000000"/>
              </a:buClr>
              <a:buFont typeface="Calibri"/>
              <a:buAutoNum type="arabicPeriod"/>
            </a:pPr>
            <a:r>
              <a:rPr b="1" i="1" lang="en-US" sz="2400" spc="-1" strike="noStrike">
                <a:solidFill>
                  <a:srgbClr val="000000"/>
                </a:solidFill>
                <a:latin typeface="Avenir Roman"/>
              </a:rPr>
              <a:t>Gender: </a:t>
            </a:r>
            <a:r>
              <a:rPr b="0" lang="en-US" sz="2400" spc="-1" strike="noStrike">
                <a:solidFill>
                  <a:srgbClr val="000000"/>
                </a:solidFill>
                <a:latin typeface="Avenir Roman"/>
              </a:rPr>
              <a:t>Different communication styles</a:t>
            </a:r>
            <a:endParaRPr b="0" lang="en-US" sz="2400" spc="-1" strike="noStrike">
              <a:latin typeface="Arial"/>
            </a:endParaRPr>
          </a:p>
          <a:p>
            <a:pPr lvl="1" marL="914400" indent="-513720">
              <a:lnSpc>
                <a:spcPct val="100000"/>
              </a:lnSpc>
              <a:spcBef>
                <a:spcPts val="479"/>
              </a:spcBef>
              <a:buClr>
                <a:srgbClr val="31859c"/>
              </a:buClr>
              <a:buFont typeface="Calibri"/>
              <a:buAutoNum type="arabicPeriod"/>
            </a:pPr>
            <a:r>
              <a:rPr b="1" i="1" lang="en-US" sz="2400" spc="-1" strike="noStrike">
                <a:solidFill>
                  <a:srgbClr val="31859c"/>
                </a:solidFill>
                <a:latin typeface="Avenir Roman"/>
              </a:rPr>
              <a:t>Cultural diversity: </a:t>
            </a:r>
            <a:r>
              <a:rPr b="0" lang="en-US" sz="2400" spc="-1" strike="noStrike">
                <a:solidFill>
                  <a:srgbClr val="31859c"/>
                </a:solidFill>
                <a:latin typeface="Avenir Roman"/>
              </a:rPr>
              <a:t>Some place more importance on authority; many cultures have stereotypes of other cultures that create automatic perception barriers</a:t>
            </a:r>
            <a:endParaRPr b="0" lang="en-US" sz="2400" spc="-1" strike="noStrike">
              <a:latin typeface="Arial"/>
            </a:endParaRPr>
          </a:p>
          <a:p>
            <a:pPr lvl="1" marL="914400" indent="-513720">
              <a:lnSpc>
                <a:spcPct val="100000"/>
              </a:lnSpc>
              <a:spcBef>
                <a:spcPts val="479"/>
              </a:spcBef>
              <a:buClr>
                <a:srgbClr val="000000"/>
              </a:buClr>
              <a:buFont typeface="Calibri"/>
              <a:buAutoNum type="arabicPeriod"/>
            </a:pPr>
            <a:r>
              <a:rPr b="1" i="1" lang="en-US" sz="2400" spc="-1" strike="noStrike">
                <a:solidFill>
                  <a:srgbClr val="000000"/>
                </a:solidFill>
                <a:latin typeface="Avenir Roman"/>
              </a:rPr>
              <a:t>Language: </a:t>
            </a:r>
            <a:r>
              <a:rPr b="0" lang="en-US" sz="2400" spc="-1" strike="noStrike">
                <a:solidFill>
                  <a:srgbClr val="000000"/>
                </a:solidFill>
                <a:latin typeface="Avenir Roman"/>
              </a:rPr>
              <a:t>Cultural language, jargon and professional language can be efficient, but alienating to others</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
        <p:nvSpPr>
          <p:cNvPr id="120"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Enhancing Communication</a:t>
            </a:r>
            <a:endParaRPr b="0" lang="en-US" sz="4400" spc="-1" strike="noStrike">
              <a:latin typeface="Arial"/>
            </a:endParaRPr>
          </a:p>
        </p:txBody>
      </p:sp>
      <p:sp>
        <p:nvSpPr>
          <p:cNvPr id="122" name="CustomShape 2"/>
          <p:cNvSpPr/>
          <p:nvPr/>
        </p:nvSpPr>
        <p:spPr>
          <a:xfrm>
            <a:off x="427320" y="1371600"/>
            <a:ext cx="853380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1" lang="en-US" sz="2800" spc="-1" strike="noStrike">
                <a:solidFill>
                  <a:srgbClr val="31859c"/>
                </a:solidFill>
                <a:latin typeface="Avenir Roman"/>
              </a:rPr>
              <a:t>Active</a:t>
            </a:r>
            <a:r>
              <a:rPr b="1" lang="en-US" sz="2800" spc="-1" strike="noStrike">
                <a:solidFill>
                  <a:srgbClr val="000000"/>
                </a:solidFill>
                <a:latin typeface="Avenir Roman"/>
              </a:rPr>
              <a:t> </a:t>
            </a:r>
            <a:r>
              <a:rPr b="1" lang="en-US" sz="2800" spc="-1" strike="noStrike">
                <a:solidFill>
                  <a:srgbClr val="31859c"/>
                </a:solidFill>
                <a:latin typeface="Avenir Roman"/>
              </a:rPr>
              <a:t>listening</a:t>
            </a:r>
            <a:r>
              <a:rPr b="1" lang="en-US" sz="2800" spc="-1" strike="noStrike">
                <a:solidFill>
                  <a:srgbClr val="000000"/>
                </a:solidFill>
                <a:latin typeface="Avenir Roman"/>
              </a:rPr>
              <a:t> </a:t>
            </a:r>
            <a:r>
              <a:rPr b="0" lang="en-US" sz="2800" spc="-1" strike="noStrike">
                <a:solidFill>
                  <a:srgbClr val="000000"/>
                </a:solidFill>
                <a:latin typeface="Avenir Roman"/>
              </a:rPr>
              <a:t>is seeking to fully understand the </a:t>
            </a:r>
            <a:r>
              <a:rPr b="0" i="1" lang="en-US" sz="2800" spc="-1" strike="noStrike">
                <a:solidFill>
                  <a:srgbClr val="000000"/>
                </a:solidFill>
                <a:latin typeface="Avenir Roman"/>
              </a:rPr>
              <a:t>sender’s</a:t>
            </a:r>
            <a:r>
              <a:rPr b="0" lang="en-US" sz="2800" spc="-1" strike="noStrike">
                <a:solidFill>
                  <a:srgbClr val="000000"/>
                </a:solidFill>
                <a:latin typeface="Avenir Roman"/>
              </a:rPr>
              <a:t> intended message, rather than focusing only on one’s response to the message</a:t>
            </a: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281"/>
              </a:spcBef>
            </a:pPr>
            <a:r>
              <a:rPr b="0" lang="en-US" sz="2800" spc="-1" strike="noStrike">
                <a:solidFill>
                  <a:srgbClr val="000000"/>
                </a:solidFill>
                <a:latin typeface="Avenir Roman"/>
              </a:rPr>
              <a:t>Four types of responses facilitate active listening:</a:t>
            </a:r>
            <a:endParaRPr b="0" lang="en-US" sz="2800" spc="-1" strike="noStrike">
              <a:latin typeface="Arial"/>
            </a:endParaRPr>
          </a:p>
          <a:p>
            <a:pPr lvl="1" marL="857160" indent="-456480">
              <a:lnSpc>
                <a:spcPct val="100000"/>
              </a:lnSpc>
              <a:spcBef>
                <a:spcPts val="479"/>
              </a:spcBef>
              <a:buClr>
                <a:srgbClr val="31859c"/>
              </a:buClr>
              <a:buFont typeface="Wingdings" charset="2"/>
              <a:buChar char=""/>
            </a:pPr>
            <a:r>
              <a:rPr b="0" lang="en-US" sz="2400" spc="-1" strike="noStrike">
                <a:solidFill>
                  <a:srgbClr val="31859c"/>
                </a:solidFill>
                <a:latin typeface="Avenir Roman"/>
              </a:rPr>
              <a:t>Affirming contact</a:t>
            </a:r>
            <a:r>
              <a:rPr b="0" lang="en-US" sz="2400" spc="-1" strike="noStrike">
                <a:solidFill>
                  <a:srgbClr val="000000"/>
                </a:solidFill>
                <a:latin typeface="Avenir Roman"/>
              </a:rPr>
              <a:t>: Communicate attentiveness, not necessarily agreement-lets person know your are listening – very non verbal</a:t>
            </a:r>
            <a:endParaRPr b="0" lang="en-US" sz="2400" spc="-1" strike="noStrike">
              <a:latin typeface="Arial"/>
            </a:endParaRPr>
          </a:p>
          <a:p>
            <a:pPr lvl="1" marL="857160" indent="-456480">
              <a:lnSpc>
                <a:spcPct val="100000"/>
              </a:lnSpc>
              <a:spcBef>
                <a:spcPts val="479"/>
              </a:spcBef>
              <a:buClr>
                <a:srgbClr val="31859c"/>
              </a:buClr>
              <a:buFont typeface="Wingdings" charset="2"/>
              <a:buChar char=""/>
            </a:pPr>
            <a:r>
              <a:rPr b="0" lang="en-US" sz="2400" spc="-1" strike="noStrike">
                <a:solidFill>
                  <a:srgbClr val="31859c"/>
                </a:solidFill>
                <a:latin typeface="Avenir Roman"/>
              </a:rPr>
              <a:t>Paraphrasing</a:t>
            </a:r>
            <a:r>
              <a:rPr b="0" lang="en-US" sz="2400" spc="-1" strike="noStrike">
                <a:solidFill>
                  <a:srgbClr val="000000"/>
                </a:solidFill>
                <a:latin typeface="Avenir Roman"/>
              </a:rPr>
              <a:t>: Repeat message back in own words</a:t>
            </a:r>
            <a:endParaRPr b="0" lang="en-US" sz="2400" spc="-1" strike="noStrike">
              <a:latin typeface="Arial"/>
            </a:endParaRPr>
          </a:p>
          <a:p>
            <a:pPr lvl="1" marL="857160" indent="-456480">
              <a:lnSpc>
                <a:spcPct val="100000"/>
              </a:lnSpc>
              <a:spcBef>
                <a:spcPts val="479"/>
              </a:spcBef>
              <a:buClr>
                <a:srgbClr val="31859c"/>
              </a:buClr>
              <a:buFont typeface="Wingdings" charset="2"/>
              <a:buChar char=""/>
            </a:pPr>
            <a:r>
              <a:rPr b="0" lang="en-US" sz="2400" spc="-1" strike="noStrike">
                <a:solidFill>
                  <a:srgbClr val="31859c"/>
                </a:solidFill>
                <a:latin typeface="Avenir Roman"/>
              </a:rPr>
              <a:t>Clarify the implicit</a:t>
            </a:r>
            <a:r>
              <a:rPr b="0" lang="en-US" sz="2400" spc="-1" strike="noStrike">
                <a:solidFill>
                  <a:srgbClr val="000000"/>
                </a:solidFill>
                <a:latin typeface="Avenir Roman"/>
              </a:rPr>
              <a:t>: Verbalize unsaid emotions/thoughts</a:t>
            </a:r>
            <a:endParaRPr b="0" lang="en-US" sz="2400" spc="-1" strike="noStrike">
              <a:latin typeface="Arial"/>
            </a:endParaRPr>
          </a:p>
          <a:p>
            <a:pPr lvl="1" marL="857160" indent="-456480">
              <a:lnSpc>
                <a:spcPct val="100000"/>
              </a:lnSpc>
              <a:spcBef>
                <a:spcPts val="479"/>
              </a:spcBef>
              <a:buClr>
                <a:srgbClr val="31859c"/>
              </a:buClr>
              <a:buFont typeface="Wingdings" charset="2"/>
              <a:buChar char=""/>
            </a:pPr>
            <a:r>
              <a:rPr b="0" lang="en-US" sz="2400" spc="-1" strike="noStrike">
                <a:solidFill>
                  <a:srgbClr val="31859c"/>
                </a:solidFill>
                <a:latin typeface="Avenir Roman"/>
              </a:rPr>
              <a:t>Reflect core feelings</a:t>
            </a:r>
            <a:r>
              <a:rPr b="0" lang="en-US" sz="2400" spc="-1" strike="noStrike">
                <a:solidFill>
                  <a:srgbClr val="000000"/>
                </a:solidFill>
                <a:latin typeface="Avenir Roman"/>
              </a:rPr>
              <a:t>: Identify underlying values (Not on exam) empathize at a deeper level</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
        <p:nvSpPr>
          <p:cNvPr id="123"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Enhancing Communication</a:t>
            </a:r>
            <a:endParaRPr b="0" lang="en-US" sz="4400" spc="-1" strike="noStrike">
              <a:latin typeface="Arial"/>
            </a:endParaRPr>
          </a:p>
        </p:txBody>
      </p:sp>
      <p:sp>
        <p:nvSpPr>
          <p:cNvPr id="12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641"/>
              </a:spcBef>
            </a:pPr>
            <a:r>
              <a:rPr b="0" lang="en-US" sz="3200" spc="-1" strike="noStrike">
                <a:solidFill>
                  <a:srgbClr val="000000"/>
                </a:solidFill>
                <a:latin typeface="Avenir Roman"/>
              </a:rPr>
              <a:t>Ways to improve your active listening skills:</a:t>
            </a:r>
            <a:endParaRPr b="0" lang="en-US" sz="3200" spc="-1" strike="noStrike">
              <a:latin typeface="Arial"/>
            </a:endParaRPr>
          </a:p>
          <a:p>
            <a:pPr marL="343080" indent="-342360">
              <a:lnSpc>
                <a:spcPct val="100000"/>
              </a:lnSpc>
              <a:spcBef>
                <a:spcPts val="641"/>
              </a:spcBef>
              <a:buClr>
                <a:srgbClr val="000000"/>
              </a:buClr>
              <a:buFont typeface="Wingdings" charset="2"/>
              <a:buChar char=""/>
            </a:pPr>
            <a:r>
              <a:rPr b="0" lang="en-US" sz="3200" spc="-1" strike="noStrike">
                <a:solidFill>
                  <a:srgbClr val="000000"/>
                </a:solidFill>
                <a:latin typeface="Avenir Roman"/>
              </a:rPr>
              <a:t>Stop talking</a:t>
            </a:r>
            <a:endParaRPr b="0" lang="en-US" sz="3200" spc="-1" strike="noStrike">
              <a:latin typeface="Arial"/>
            </a:endParaRPr>
          </a:p>
          <a:p>
            <a:pPr marL="343080" indent="-342360">
              <a:lnSpc>
                <a:spcPct val="100000"/>
              </a:lnSpc>
              <a:spcBef>
                <a:spcPts val="641"/>
              </a:spcBef>
              <a:buClr>
                <a:srgbClr val="31859c"/>
              </a:buClr>
              <a:buFont typeface="Wingdings" charset="2"/>
              <a:buChar char=""/>
            </a:pPr>
            <a:r>
              <a:rPr b="0" lang="en-US" sz="3200" spc="-1" strike="noStrike">
                <a:solidFill>
                  <a:srgbClr val="31859c"/>
                </a:solidFill>
                <a:latin typeface="Avenir Roman"/>
              </a:rPr>
              <a:t>Put the speaker at ease</a:t>
            </a:r>
            <a:endParaRPr b="0" lang="en-US" sz="3200" spc="-1" strike="noStrike">
              <a:latin typeface="Arial"/>
            </a:endParaRPr>
          </a:p>
          <a:p>
            <a:pPr marL="343080" indent="-342360">
              <a:lnSpc>
                <a:spcPct val="100000"/>
              </a:lnSpc>
              <a:spcBef>
                <a:spcPts val="641"/>
              </a:spcBef>
              <a:buClr>
                <a:srgbClr val="000000"/>
              </a:buClr>
              <a:buFont typeface="Wingdings" charset="2"/>
              <a:buChar char=""/>
            </a:pPr>
            <a:r>
              <a:rPr b="0" lang="en-US" sz="3200" spc="-1" strike="noStrike">
                <a:solidFill>
                  <a:srgbClr val="000000"/>
                </a:solidFill>
                <a:latin typeface="Avenir Roman"/>
              </a:rPr>
              <a:t>Show the speaker you want to listen</a:t>
            </a:r>
            <a:endParaRPr b="0" lang="en-US" sz="3200" spc="-1" strike="noStrike">
              <a:latin typeface="Arial"/>
            </a:endParaRPr>
          </a:p>
          <a:p>
            <a:pPr marL="343080" indent="-342360">
              <a:lnSpc>
                <a:spcPct val="100000"/>
              </a:lnSpc>
              <a:spcBef>
                <a:spcPts val="641"/>
              </a:spcBef>
              <a:buClr>
                <a:srgbClr val="31859c"/>
              </a:buClr>
              <a:buFont typeface="Wingdings" charset="2"/>
              <a:buChar char=""/>
            </a:pPr>
            <a:r>
              <a:rPr b="0" lang="en-US" sz="3200" spc="-1" strike="noStrike">
                <a:solidFill>
                  <a:srgbClr val="31859c"/>
                </a:solidFill>
                <a:latin typeface="Avenir Roman"/>
              </a:rPr>
              <a:t>Remove distractions</a:t>
            </a:r>
            <a:endParaRPr b="0" lang="en-US" sz="3200" spc="-1" strike="noStrike">
              <a:latin typeface="Arial"/>
            </a:endParaRPr>
          </a:p>
          <a:p>
            <a:pPr marL="343080" indent="-342360">
              <a:lnSpc>
                <a:spcPct val="100000"/>
              </a:lnSpc>
              <a:spcBef>
                <a:spcPts val="641"/>
              </a:spcBef>
              <a:buClr>
                <a:srgbClr val="000000"/>
              </a:buClr>
              <a:buFont typeface="Wingdings" charset="2"/>
              <a:buChar char=""/>
            </a:pPr>
            <a:r>
              <a:rPr b="0" lang="en-US" sz="3200" spc="-1" strike="noStrike">
                <a:solidFill>
                  <a:srgbClr val="000000"/>
                </a:solidFill>
                <a:latin typeface="Avenir Roman"/>
              </a:rPr>
              <a:t>Empathize with the speaker</a:t>
            </a:r>
            <a:endParaRPr b="0" lang="en-US" sz="3200" spc="-1" strike="noStrike">
              <a:latin typeface="Arial"/>
            </a:endParaRPr>
          </a:p>
          <a:p>
            <a:pPr marL="343080" indent="-342360">
              <a:lnSpc>
                <a:spcPct val="100000"/>
              </a:lnSpc>
              <a:spcBef>
                <a:spcPts val="641"/>
              </a:spcBef>
              <a:buClr>
                <a:srgbClr val="31859c"/>
              </a:buClr>
              <a:buFont typeface="Wingdings" charset="2"/>
              <a:buChar char=""/>
            </a:pPr>
            <a:r>
              <a:rPr b="0" lang="en-US" sz="3200" spc="-1" strike="noStrike">
                <a:solidFill>
                  <a:srgbClr val="31859c"/>
                </a:solidFill>
                <a:latin typeface="Avenir Roman"/>
              </a:rPr>
              <a:t>Be patient</a:t>
            </a:r>
            <a:endParaRPr b="0" lang="en-US" sz="3200" spc="-1" strike="noStrike">
              <a:latin typeface="Arial"/>
            </a:endParaRPr>
          </a:p>
          <a:p>
            <a:pPr marL="343080" indent="-342360">
              <a:lnSpc>
                <a:spcPct val="100000"/>
              </a:lnSpc>
              <a:spcBef>
                <a:spcPts val="641"/>
              </a:spcBef>
              <a:buClr>
                <a:srgbClr val="000000"/>
              </a:buClr>
              <a:buFont typeface="Wingdings" charset="2"/>
              <a:buChar char=""/>
            </a:pPr>
            <a:r>
              <a:rPr b="0" lang="en-US" sz="3200" spc="-1" strike="noStrike">
                <a:solidFill>
                  <a:srgbClr val="000000"/>
                </a:solidFill>
                <a:latin typeface="Avenir Roman"/>
              </a:rPr>
              <a:t>Hold your temper</a:t>
            </a:r>
            <a:endParaRPr b="0" lang="en-US" sz="3200" spc="-1" strike="noStrike">
              <a:latin typeface="Arial"/>
            </a:endParaRPr>
          </a:p>
          <a:p>
            <a:pPr marL="343080" indent="-342360">
              <a:lnSpc>
                <a:spcPct val="100000"/>
              </a:lnSpc>
              <a:spcBef>
                <a:spcPts val="641"/>
              </a:spcBef>
              <a:buClr>
                <a:srgbClr val="31859c"/>
              </a:buClr>
              <a:buFont typeface="Wingdings" charset="2"/>
              <a:buChar char=""/>
            </a:pPr>
            <a:r>
              <a:rPr b="0" lang="en-US" sz="3200" spc="-1" strike="noStrike">
                <a:solidFill>
                  <a:srgbClr val="31859c"/>
                </a:solidFill>
                <a:latin typeface="Avenir Roman"/>
              </a:rPr>
              <a:t>Go easy on criticism</a:t>
            </a:r>
            <a:endParaRPr b="0" lang="en-US" sz="3200" spc="-1" strike="noStrike">
              <a:latin typeface="Arial"/>
            </a:endParaRPr>
          </a:p>
          <a:p>
            <a:pPr marL="343080" indent="-342360">
              <a:lnSpc>
                <a:spcPct val="100000"/>
              </a:lnSpc>
              <a:spcBef>
                <a:spcPts val="641"/>
              </a:spcBef>
              <a:buClr>
                <a:srgbClr val="000000"/>
              </a:buClr>
              <a:buFont typeface="Wingdings" charset="2"/>
              <a:buChar char=""/>
            </a:pPr>
            <a:r>
              <a:rPr b="0" lang="en-US" sz="3200" spc="-1" strike="noStrike">
                <a:solidFill>
                  <a:srgbClr val="000000"/>
                </a:solidFill>
                <a:latin typeface="Avenir Roman"/>
              </a:rPr>
              <a:t>Ask questions, paraphrase, and clarify</a:t>
            </a:r>
            <a:endParaRPr b="0" lang="en-US" sz="3200" spc="-1" strike="noStrike">
              <a:latin typeface="Arial"/>
            </a:endParaRPr>
          </a:p>
          <a:p>
            <a:pPr marL="343080" indent="-342360">
              <a:lnSpc>
                <a:spcPct val="100000"/>
              </a:lnSpc>
              <a:spcBef>
                <a:spcPts val="641"/>
              </a:spcBef>
              <a:buClr>
                <a:srgbClr val="31859c"/>
              </a:buClr>
              <a:buFont typeface="Wingdings" charset="2"/>
              <a:buChar char=""/>
            </a:pPr>
            <a:r>
              <a:rPr b="0" lang="en-US" sz="3200" spc="-1" strike="noStrike">
                <a:solidFill>
                  <a:srgbClr val="31859c"/>
                </a:solidFill>
                <a:latin typeface="Avenir Roman"/>
              </a:rPr>
              <a:t>Stop talking! Be sure the speaker has finished before you talk</a:t>
            </a:r>
            <a:endParaRPr b="0" lang="en-US" sz="3200" spc="-1" strike="noStrike">
              <a:latin typeface="Arial"/>
            </a:endParaRPr>
          </a:p>
        </p:txBody>
      </p:sp>
      <p:sp>
        <p:nvSpPr>
          <p:cNvPr id="126"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Enhancing Communication</a:t>
            </a:r>
            <a:endParaRPr b="0" lang="en-US" sz="4400" spc="-1" strike="noStrike">
              <a:latin typeface="Arial"/>
            </a:endParaRPr>
          </a:p>
        </p:txBody>
      </p:sp>
      <p:sp>
        <p:nvSpPr>
          <p:cNvPr id="128"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rPr>
              <a:t>When responding, avoid defensiveness (passive aggression, reactivity, over-dominance, etc.) in favor of </a:t>
            </a:r>
            <a:r>
              <a:rPr b="1" lang="en-US" sz="2800" spc="-1" strike="noStrike">
                <a:solidFill>
                  <a:srgbClr val="31859c"/>
                </a:solidFill>
                <a:latin typeface="Avenir Roman"/>
              </a:rPr>
              <a:t>assertive communication</a:t>
            </a:r>
            <a:r>
              <a:rPr b="0" lang="en-US" sz="2800" spc="-1" strike="noStrike">
                <a:solidFill>
                  <a:srgbClr val="000000"/>
                </a:solidFill>
                <a:latin typeface="Avenir Roman"/>
              </a:rPr>
              <a:t>, which is direct, clear, informative, respectful</a:t>
            </a:r>
            <a:endParaRPr b="0" lang="en-US" sz="2800" spc="-1" strike="noStrike">
              <a:latin typeface="Arial"/>
            </a:endParaRPr>
          </a:p>
          <a:p>
            <a:pPr>
              <a:lnSpc>
                <a:spcPct val="100000"/>
              </a:lnSpc>
              <a:spcBef>
                <a:spcPts val="300"/>
              </a:spcBef>
            </a:pPr>
            <a:endParaRPr b="0" lang="en-US" sz="2800" spc="-1" strike="noStrike">
              <a:latin typeface="Arial"/>
            </a:endParaRPr>
          </a:p>
          <a:p>
            <a:pPr marL="343080" indent="-342360">
              <a:lnSpc>
                <a:spcPct val="100000"/>
              </a:lnSpc>
              <a:spcBef>
                <a:spcPts val="561"/>
              </a:spcBef>
            </a:pPr>
            <a:r>
              <a:rPr b="0" lang="en-US" sz="2800" spc="-1" strike="noStrike">
                <a:solidFill>
                  <a:srgbClr val="000000"/>
                </a:solidFill>
                <a:latin typeface="Avenir Roman"/>
              </a:rPr>
              <a:t>The key is self-control when communicating: </a:t>
            </a:r>
            <a:endParaRPr b="0" lang="en-US" sz="2800" spc="-1" strike="noStrike">
              <a:latin typeface="Arial"/>
            </a:endParaRPr>
          </a:p>
          <a:p>
            <a:pPr lvl="1" marL="857160" indent="-456480">
              <a:lnSpc>
                <a:spcPct val="100000"/>
              </a:lnSpc>
              <a:spcBef>
                <a:spcPts val="479"/>
              </a:spcBef>
              <a:buClr>
                <a:srgbClr val="31859c"/>
              </a:buClr>
              <a:buFont typeface="Wingdings" charset="2"/>
              <a:buChar char=""/>
            </a:pPr>
            <a:r>
              <a:rPr b="0" lang="en-US" sz="2400" spc="-1" strike="noStrike">
                <a:solidFill>
                  <a:srgbClr val="31859c"/>
                </a:solidFill>
                <a:latin typeface="Avenir Roman"/>
              </a:rPr>
              <a:t>Make your statement, then ask for opinions and wait until some have been voiced fully before responding</a:t>
            </a:r>
            <a:endParaRPr b="0" lang="en-US" sz="2400" spc="-1" strike="noStrike">
              <a:latin typeface="Arial"/>
            </a:endParaRPr>
          </a:p>
          <a:p>
            <a:pPr lvl="1" marL="857160" indent="-456480">
              <a:lnSpc>
                <a:spcPct val="100000"/>
              </a:lnSpc>
              <a:spcBef>
                <a:spcPts val="479"/>
              </a:spcBef>
              <a:buClr>
                <a:srgbClr val="31859c"/>
              </a:buClr>
              <a:buFont typeface="Wingdings" charset="2"/>
              <a:buChar char=""/>
            </a:pPr>
            <a:r>
              <a:rPr b="0" lang="en-US" sz="2400" spc="-1" strike="noStrike">
                <a:solidFill>
                  <a:srgbClr val="31859c"/>
                </a:solidFill>
                <a:latin typeface="Avenir Roman"/>
              </a:rPr>
              <a:t>Minimize self-deprecation (unless being humorous)</a:t>
            </a:r>
            <a:endParaRPr b="0" lang="en-US" sz="2400" spc="-1" strike="noStrike">
              <a:latin typeface="Arial"/>
            </a:endParaRPr>
          </a:p>
          <a:p>
            <a:pPr lvl="1" marL="857160" indent="-456480">
              <a:lnSpc>
                <a:spcPct val="100000"/>
              </a:lnSpc>
              <a:spcBef>
                <a:spcPts val="479"/>
              </a:spcBef>
              <a:buClr>
                <a:srgbClr val="31859c"/>
              </a:buClr>
              <a:buFont typeface="Wingdings" charset="2"/>
              <a:buChar char=""/>
            </a:pPr>
            <a:r>
              <a:rPr b="0" lang="en-US" sz="2400" spc="-1" strike="noStrike">
                <a:solidFill>
                  <a:srgbClr val="31859c"/>
                </a:solidFill>
                <a:latin typeface="Avenir Roman"/>
              </a:rPr>
              <a:t>Use “I” statements</a:t>
            </a:r>
            <a:endParaRPr b="0" lang="en-US" sz="2400" spc="-1" strike="noStrike">
              <a:latin typeface="Arial"/>
            </a:endParaRPr>
          </a:p>
          <a:p>
            <a:pPr lvl="1" marL="857160" indent="-456480">
              <a:lnSpc>
                <a:spcPct val="100000"/>
              </a:lnSpc>
              <a:spcBef>
                <a:spcPts val="479"/>
              </a:spcBef>
              <a:buClr>
                <a:srgbClr val="31859c"/>
              </a:buClr>
              <a:buFont typeface="Wingdings" charset="2"/>
              <a:buChar char=""/>
            </a:pPr>
            <a:r>
              <a:rPr b="0" lang="en-US" sz="2400" spc="-1" strike="noStrike" u="sng">
                <a:solidFill>
                  <a:srgbClr val="31859c"/>
                </a:solidFill>
                <a:uFillTx/>
                <a:latin typeface="Avenir Roman"/>
              </a:rPr>
              <a:t>Judge the behavior, not the person.</a:t>
            </a:r>
            <a:endParaRPr b="0" lang="en-US" sz="2400" spc="-1" strike="noStrike">
              <a:latin typeface="Arial"/>
            </a:endParaRPr>
          </a:p>
          <a:p>
            <a:pPr>
              <a:lnSpc>
                <a:spcPct val="100000"/>
              </a:lnSpc>
              <a:spcBef>
                <a:spcPts val="561"/>
              </a:spcBef>
            </a:pPr>
            <a:r>
              <a:rPr b="0" lang="en-US" sz="2800" spc="-1" strike="noStrike">
                <a:solidFill>
                  <a:srgbClr val="31859c"/>
                </a:solidFill>
                <a:latin typeface="Avenir Roman"/>
              </a:rPr>
              <a:t> </a:t>
            </a:r>
            <a:endParaRPr b="0" lang="en-US" sz="2800" spc="-1" strike="noStrike">
              <a:latin typeface="Arial"/>
            </a:endParaRPr>
          </a:p>
        </p:txBody>
      </p:sp>
      <p:sp>
        <p:nvSpPr>
          <p:cNvPr id="129"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Enhancing Communication</a:t>
            </a:r>
            <a:endParaRPr b="0" lang="en-US" sz="4400" spc="-1" strike="noStrike">
              <a:latin typeface="Arial"/>
            </a:endParaRPr>
          </a:p>
        </p:txBody>
      </p:sp>
      <p:pic>
        <p:nvPicPr>
          <p:cNvPr id="131" name="Picture 4" descr=""/>
          <p:cNvPicPr/>
          <p:nvPr/>
        </p:nvPicPr>
        <p:blipFill>
          <a:blip r:embed="rId1"/>
          <a:stretch/>
        </p:blipFill>
        <p:spPr>
          <a:xfrm>
            <a:off x="343080" y="1295280"/>
            <a:ext cx="8457480" cy="4875120"/>
          </a:xfrm>
          <a:prstGeom prst="rect">
            <a:avLst/>
          </a:prstGeom>
          <a:ln>
            <a:noFill/>
          </a:ln>
        </p:spPr>
      </p:pic>
      <p:sp>
        <p:nvSpPr>
          <p:cNvPr id="132" name="CustomShape 2"/>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Enhancing Communication</a:t>
            </a:r>
            <a:endParaRPr b="0" lang="en-US" sz="4400" spc="-1" strike="noStrike">
              <a:latin typeface="Arial"/>
            </a:endParaRPr>
          </a:p>
        </p:txBody>
      </p:sp>
      <p:sp>
        <p:nvSpPr>
          <p:cNvPr id="134"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rPr>
              <a:t>Blending active listening and assertive communication together can help when having crucial conversations with employees; the book has a helpful acronym (STATE):</a:t>
            </a:r>
            <a:endParaRPr b="0" lang="en-US" sz="2800" spc="-1" strike="noStrike">
              <a:latin typeface="Arial"/>
            </a:endParaRPr>
          </a:p>
          <a:p>
            <a:pPr lvl="1" marL="685800" indent="-285120">
              <a:lnSpc>
                <a:spcPct val="100000"/>
              </a:lnSpc>
              <a:spcBef>
                <a:spcPts val="479"/>
              </a:spcBef>
              <a:buClr>
                <a:srgbClr val="31859c"/>
              </a:buClr>
              <a:buFont typeface="Wingdings" charset="2"/>
              <a:buChar char=""/>
            </a:pPr>
            <a:r>
              <a:rPr b="1" lang="en-US" sz="2400" spc="-1" strike="noStrike">
                <a:solidFill>
                  <a:srgbClr val="31859c"/>
                </a:solidFill>
                <a:latin typeface="Avenir Roman"/>
              </a:rPr>
              <a:t>Share your facts: </a:t>
            </a:r>
            <a:r>
              <a:rPr b="0" lang="en-US" sz="2400" spc="-1" strike="noStrike">
                <a:solidFill>
                  <a:srgbClr val="31859c"/>
                </a:solidFill>
                <a:latin typeface="Avenir Roman"/>
              </a:rPr>
              <a:t>Begin with least controversial</a:t>
            </a:r>
            <a:endParaRPr b="0" lang="en-US" sz="2400" spc="-1" strike="noStrike">
              <a:latin typeface="Arial"/>
            </a:endParaRPr>
          </a:p>
          <a:p>
            <a:pPr lvl="1" marL="685800" indent="-285120">
              <a:lnSpc>
                <a:spcPct val="100000"/>
              </a:lnSpc>
              <a:spcBef>
                <a:spcPts val="479"/>
              </a:spcBef>
              <a:buClr>
                <a:srgbClr val="000000"/>
              </a:buClr>
              <a:buFont typeface="Wingdings" charset="2"/>
              <a:buChar char=""/>
            </a:pPr>
            <a:r>
              <a:rPr b="1" lang="en-US" sz="2400" spc="-1" strike="noStrike">
                <a:solidFill>
                  <a:srgbClr val="000000"/>
                </a:solidFill>
                <a:latin typeface="Avenir Roman"/>
              </a:rPr>
              <a:t>Tell your story: </a:t>
            </a:r>
            <a:r>
              <a:rPr b="0" lang="en-US" sz="2400" spc="-1" strike="noStrike">
                <a:solidFill>
                  <a:srgbClr val="000000"/>
                </a:solidFill>
                <a:latin typeface="Avenir Roman"/>
              </a:rPr>
              <a:t>Describe past and ideal future</a:t>
            </a:r>
            <a:endParaRPr b="0" lang="en-US" sz="2400" spc="-1" strike="noStrike">
              <a:latin typeface="Arial"/>
            </a:endParaRPr>
          </a:p>
          <a:p>
            <a:pPr lvl="1" marL="685800" indent="-285120">
              <a:lnSpc>
                <a:spcPct val="100000"/>
              </a:lnSpc>
              <a:spcBef>
                <a:spcPts val="479"/>
              </a:spcBef>
              <a:buClr>
                <a:srgbClr val="31859c"/>
              </a:buClr>
              <a:buFont typeface="Wingdings" charset="2"/>
              <a:buChar char=""/>
            </a:pPr>
            <a:r>
              <a:rPr b="1" lang="en-US" sz="2400" spc="-1" strike="noStrike">
                <a:solidFill>
                  <a:srgbClr val="31859c"/>
                </a:solidFill>
                <a:latin typeface="Avenir Roman"/>
              </a:rPr>
              <a:t>Ask for facts/stories:</a:t>
            </a:r>
            <a:r>
              <a:rPr b="0" lang="en-US" sz="2400" spc="-1" strike="noStrike">
                <a:solidFill>
                  <a:srgbClr val="31859c"/>
                </a:solidFill>
                <a:latin typeface="Avenir Roman"/>
              </a:rPr>
              <a:t> Create a dialogue</a:t>
            </a:r>
            <a:endParaRPr b="0" lang="en-US" sz="2400" spc="-1" strike="noStrike">
              <a:latin typeface="Arial"/>
            </a:endParaRPr>
          </a:p>
          <a:p>
            <a:pPr lvl="1" marL="685800" indent="-285120">
              <a:lnSpc>
                <a:spcPct val="100000"/>
              </a:lnSpc>
              <a:spcBef>
                <a:spcPts val="479"/>
              </a:spcBef>
              <a:buClr>
                <a:srgbClr val="000000"/>
              </a:buClr>
              <a:buFont typeface="Wingdings" charset="2"/>
              <a:buChar char=""/>
            </a:pPr>
            <a:r>
              <a:rPr b="1" lang="en-US" sz="2400" spc="-1" strike="noStrike">
                <a:solidFill>
                  <a:srgbClr val="000000"/>
                </a:solidFill>
                <a:latin typeface="Avenir Roman"/>
              </a:rPr>
              <a:t>Talk tentatively:</a:t>
            </a:r>
            <a:r>
              <a:rPr b="0" lang="en-US" sz="2400" spc="-1" strike="noStrike">
                <a:solidFill>
                  <a:srgbClr val="000000"/>
                </a:solidFill>
                <a:latin typeface="Avenir Roman"/>
              </a:rPr>
              <a:t> Your opinions are not facts</a:t>
            </a:r>
            <a:endParaRPr b="0" lang="en-US" sz="2400" spc="-1" strike="noStrike">
              <a:latin typeface="Arial"/>
            </a:endParaRPr>
          </a:p>
          <a:p>
            <a:pPr lvl="1" marL="685800" indent="-285120">
              <a:lnSpc>
                <a:spcPct val="100000"/>
              </a:lnSpc>
              <a:spcBef>
                <a:spcPts val="479"/>
              </a:spcBef>
              <a:buClr>
                <a:srgbClr val="31859c"/>
              </a:buClr>
              <a:buFont typeface="Wingdings" charset="2"/>
              <a:buChar char=""/>
            </a:pPr>
            <a:r>
              <a:rPr b="1" lang="en-US" sz="2400" spc="-1" strike="noStrike">
                <a:solidFill>
                  <a:srgbClr val="31859c"/>
                </a:solidFill>
                <a:latin typeface="Avenir Roman"/>
              </a:rPr>
              <a:t>Encourage testing:</a:t>
            </a:r>
            <a:r>
              <a:rPr b="0" lang="en-US" sz="2400" spc="-1" strike="noStrike">
                <a:solidFill>
                  <a:srgbClr val="31859c"/>
                </a:solidFill>
                <a:latin typeface="Avenir Roman"/>
              </a:rPr>
              <a:t> Make a psychologically safe environment, don’t intimidate or interrupt</a:t>
            </a:r>
            <a:endParaRPr b="0" lang="en-US" sz="2400" spc="-1" strike="noStrike">
              <a:latin typeface="Arial"/>
            </a:endParaRPr>
          </a:p>
        </p:txBody>
      </p:sp>
      <p:sp>
        <p:nvSpPr>
          <p:cNvPr id="135"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Enhancing Communication</a:t>
            </a:r>
            <a:endParaRPr b="0" lang="en-US" sz="4400" spc="-1" strike="noStrike">
              <a:latin typeface="Arial"/>
            </a:endParaRPr>
          </a:p>
        </p:txBody>
      </p:sp>
      <p:sp>
        <p:nvSpPr>
          <p:cNvPr id="13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marL="11160" indent="-10440">
              <a:lnSpc>
                <a:spcPct val="100000"/>
              </a:lnSpc>
              <a:spcBef>
                <a:spcPts val="641"/>
              </a:spcBef>
            </a:pPr>
            <a:r>
              <a:rPr b="0" lang="en-US" sz="3200" spc="-1" strike="noStrike">
                <a:solidFill>
                  <a:srgbClr val="dabd1b"/>
                </a:solidFill>
                <a:latin typeface="Avenir Roman"/>
              </a:rPr>
              <a:t>Please review the </a:t>
            </a:r>
            <a:r>
              <a:rPr b="1" lang="en-US" sz="3200" spc="-1" strike="noStrike">
                <a:solidFill>
                  <a:srgbClr val="dabd1b"/>
                </a:solidFill>
                <a:latin typeface="Avenir Roman"/>
              </a:rPr>
              <a:t>Social Media and Increased Productivity</a:t>
            </a:r>
            <a:r>
              <a:rPr b="0" lang="en-US" sz="3200" spc="-1" strike="noStrike">
                <a:solidFill>
                  <a:srgbClr val="dabd1b"/>
                </a:solidFill>
                <a:latin typeface="Avenir Roman"/>
              </a:rPr>
              <a:t> section on your own</a:t>
            </a:r>
            <a:endParaRPr b="0" lang="en-US" sz="3200" spc="-1" strike="noStrike">
              <a:latin typeface="Arial"/>
            </a:endParaRPr>
          </a:p>
        </p:txBody>
      </p:sp>
      <p:sp>
        <p:nvSpPr>
          <p:cNvPr id="138"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Communication</a:t>
            </a:r>
            <a:endParaRPr b="0" lang="en-US" sz="4400" spc="-1" strike="noStrike">
              <a:latin typeface="Arial"/>
            </a:endParaRPr>
          </a:p>
        </p:txBody>
      </p:sp>
      <p:sp>
        <p:nvSpPr>
          <p:cNvPr id="8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1" lang="en-US" sz="2800" spc="-1" strike="noStrike">
                <a:solidFill>
                  <a:srgbClr val="000000"/>
                </a:solidFill>
                <a:latin typeface="Avenir Roman"/>
              </a:rPr>
              <a:t>Communication</a:t>
            </a:r>
            <a:r>
              <a:rPr b="0" lang="en-US" sz="2800" spc="-1" strike="noStrike">
                <a:solidFill>
                  <a:srgbClr val="000000"/>
                </a:solidFill>
                <a:latin typeface="Avenir Roman"/>
              </a:rPr>
              <a:t> is the facilitation of a shared understanding of meaning in the mind of another person</a:t>
            </a:r>
            <a:endParaRPr b="0" lang="en-US" sz="2800" spc="-1" strike="noStrike">
              <a:latin typeface="Arial"/>
            </a:endParaRPr>
          </a:p>
          <a:p>
            <a:pPr marL="343080" indent="-342360">
              <a:lnSpc>
                <a:spcPct val="100000"/>
              </a:lnSpc>
              <a:spcBef>
                <a:spcPts val="281"/>
              </a:spcBef>
            </a:pPr>
            <a:endParaRPr b="0" lang="en-US" sz="2800" spc="-1" strike="noStrike">
              <a:latin typeface="Arial"/>
            </a:endParaRPr>
          </a:p>
          <a:p>
            <a:pPr marL="343080" indent="-342360">
              <a:lnSpc>
                <a:spcPct val="100000"/>
              </a:lnSpc>
              <a:spcBef>
                <a:spcPts val="561"/>
              </a:spcBef>
            </a:pPr>
            <a:r>
              <a:rPr b="0" lang="en-US" sz="2800" spc="-1" strike="noStrike">
                <a:solidFill>
                  <a:srgbClr val="31859c"/>
                </a:solidFill>
                <a:latin typeface="Avenir Roman"/>
              </a:rPr>
              <a:t>Communication serves four functions at work:</a:t>
            </a:r>
            <a:endParaRPr b="0" lang="en-US" sz="2800" spc="-1" strike="noStrike">
              <a:latin typeface="Arial"/>
            </a:endParaRPr>
          </a:p>
          <a:p>
            <a:pPr lvl="1" marL="857160" indent="-456480">
              <a:lnSpc>
                <a:spcPct val="100000"/>
              </a:lnSpc>
              <a:spcBef>
                <a:spcPts val="479"/>
              </a:spcBef>
              <a:buClr>
                <a:srgbClr val="000000"/>
              </a:buClr>
              <a:buFont typeface="Wingdings" charset="2"/>
              <a:buChar char=""/>
            </a:pPr>
            <a:r>
              <a:rPr b="0" lang="en-US" sz="2400" spc="-1" strike="noStrike">
                <a:solidFill>
                  <a:srgbClr val="000000"/>
                </a:solidFill>
                <a:latin typeface="Avenir Roman"/>
              </a:rPr>
              <a:t>Exercising </a:t>
            </a:r>
            <a:r>
              <a:rPr b="1" i="1" lang="en-US" sz="2400" spc="-1" strike="noStrike">
                <a:solidFill>
                  <a:srgbClr val="000000"/>
                </a:solidFill>
                <a:latin typeface="Avenir Roman"/>
              </a:rPr>
              <a:t>control</a:t>
            </a:r>
            <a:r>
              <a:rPr b="0" lang="en-US" sz="2400" spc="-1" strike="noStrike">
                <a:solidFill>
                  <a:srgbClr val="000000"/>
                </a:solidFill>
                <a:latin typeface="Avenir Roman"/>
              </a:rPr>
              <a:t> via authority and influence</a:t>
            </a:r>
            <a:endParaRPr b="0" lang="en-US" sz="2400" spc="-1" strike="noStrike">
              <a:latin typeface="Arial"/>
            </a:endParaRPr>
          </a:p>
          <a:p>
            <a:pPr lvl="1" marL="857160" indent="-456480">
              <a:lnSpc>
                <a:spcPct val="100000"/>
              </a:lnSpc>
              <a:spcBef>
                <a:spcPts val="479"/>
              </a:spcBef>
              <a:buClr>
                <a:srgbClr val="31859c"/>
              </a:buClr>
              <a:buFont typeface="Wingdings" charset="2"/>
              <a:buChar char=""/>
            </a:pPr>
            <a:r>
              <a:rPr b="0" lang="en-US" sz="2400" spc="-1" strike="noStrike">
                <a:solidFill>
                  <a:srgbClr val="31859c"/>
                </a:solidFill>
                <a:latin typeface="Avenir Roman"/>
              </a:rPr>
              <a:t>Eliciting </a:t>
            </a:r>
            <a:r>
              <a:rPr b="1" i="1" lang="en-US" sz="2400" spc="-1" strike="noStrike">
                <a:solidFill>
                  <a:srgbClr val="31859c"/>
                </a:solidFill>
                <a:latin typeface="Avenir Roman"/>
              </a:rPr>
              <a:t>motivation</a:t>
            </a:r>
            <a:r>
              <a:rPr b="0" lang="en-US" sz="2400" spc="-1" strike="noStrike">
                <a:solidFill>
                  <a:srgbClr val="31859c"/>
                </a:solidFill>
                <a:latin typeface="Avenir Roman"/>
              </a:rPr>
              <a:t> in others</a:t>
            </a:r>
            <a:endParaRPr b="0" lang="en-US" sz="2400" spc="-1" strike="noStrike">
              <a:latin typeface="Arial"/>
            </a:endParaRPr>
          </a:p>
          <a:p>
            <a:pPr lvl="1" marL="857160" indent="-456480">
              <a:lnSpc>
                <a:spcPct val="100000"/>
              </a:lnSpc>
              <a:spcBef>
                <a:spcPts val="479"/>
              </a:spcBef>
              <a:buClr>
                <a:srgbClr val="000000"/>
              </a:buClr>
              <a:buFont typeface="Wingdings" charset="2"/>
              <a:buChar char=""/>
            </a:pPr>
            <a:r>
              <a:rPr b="0" lang="en-US" sz="2400" spc="-1" strike="noStrike">
                <a:solidFill>
                  <a:srgbClr val="000000"/>
                </a:solidFill>
                <a:latin typeface="Avenir Roman"/>
              </a:rPr>
              <a:t>Facilitating </a:t>
            </a:r>
            <a:r>
              <a:rPr b="1" i="1" lang="en-US" sz="2400" spc="-1" strike="noStrike">
                <a:solidFill>
                  <a:srgbClr val="000000"/>
                </a:solidFill>
                <a:latin typeface="Avenir Roman"/>
              </a:rPr>
              <a:t>emotional</a:t>
            </a:r>
            <a:r>
              <a:rPr b="0" lang="en-US" sz="2400" spc="-1" strike="noStrike">
                <a:solidFill>
                  <a:srgbClr val="000000"/>
                </a:solidFill>
                <a:latin typeface="Avenir Roman"/>
              </a:rPr>
              <a:t> expression and support</a:t>
            </a:r>
            <a:endParaRPr b="0" lang="en-US" sz="2400" spc="-1" strike="noStrike">
              <a:latin typeface="Arial"/>
            </a:endParaRPr>
          </a:p>
          <a:p>
            <a:pPr lvl="1" marL="857160" indent="-456480">
              <a:lnSpc>
                <a:spcPct val="100000"/>
              </a:lnSpc>
              <a:spcBef>
                <a:spcPts val="479"/>
              </a:spcBef>
              <a:buClr>
                <a:srgbClr val="31859c"/>
              </a:buClr>
              <a:buFont typeface="Wingdings" charset="2"/>
              <a:buChar char=""/>
            </a:pPr>
            <a:r>
              <a:rPr b="0" lang="en-US" sz="2400" spc="-1" strike="noStrike">
                <a:solidFill>
                  <a:srgbClr val="31859c"/>
                </a:solidFill>
                <a:latin typeface="Avenir Roman"/>
              </a:rPr>
              <a:t>Providing </a:t>
            </a:r>
            <a:r>
              <a:rPr b="1" lang="en-US" sz="2400" spc="-1" strike="noStrike">
                <a:solidFill>
                  <a:srgbClr val="31859c"/>
                </a:solidFill>
                <a:latin typeface="Avenir Roman"/>
              </a:rPr>
              <a:t>information</a:t>
            </a:r>
            <a:r>
              <a:rPr b="0" lang="en-US" sz="2400" spc="-1" strike="noStrike">
                <a:solidFill>
                  <a:srgbClr val="31859c"/>
                </a:solidFill>
                <a:latin typeface="Avenir Roman"/>
              </a:rPr>
              <a:t> for decision making</a:t>
            </a:r>
            <a:endParaRPr b="0" lang="en-US" sz="2400" spc="-1" strike="noStrike">
              <a:latin typeface="Arial"/>
            </a:endParaRPr>
          </a:p>
        </p:txBody>
      </p:sp>
      <p:sp>
        <p:nvSpPr>
          <p:cNvPr id="87"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Communication</a:t>
            </a:r>
            <a:endParaRPr b="0" lang="en-US" sz="4400" spc="-1" strike="noStrike">
              <a:latin typeface="Arial"/>
            </a:endParaRPr>
          </a:p>
        </p:txBody>
      </p:sp>
      <p:sp>
        <p:nvSpPr>
          <p:cNvPr id="8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pPr>
            <a:r>
              <a:rPr b="0" lang="en-US" sz="2800" spc="-1" strike="noStrike">
                <a:solidFill>
                  <a:srgbClr val="000000"/>
                </a:solidFill>
                <a:latin typeface="Avenir Roman"/>
              </a:rPr>
              <a:t>A message has two components:</a:t>
            </a:r>
            <a:endParaRPr b="0" lang="en-US" sz="2800" spc="-1" strike="noStrike">
              <a:latin typeface="Arial"/>
            </a:endParaRPr>
          </a:p>
          <a:p>
            <a:pPr marL="793800" indent="-456480">
              <a:lnSpc>
                <a:spcPct val="100000"/>
              </a:lnSpc>
              <a:spcBef>
                <a:spcPts val="479"/>
              </a:spcBef>
              <a:buClr>
                <a:srgbClr val="31859c"/>
              </a:buClr>
              <a:buFont typeface="Wingdings" charset="2"/>
              <a:buChar char=""/>
            </a:pPr>
            <a:r>
              <a:rPr b="1" i="1" lang="en-US" sz="2400" spc="-1" strike="noStrike">
                <a:solidFill>
                  <a:srgbClr val="31859c"/>
                </a:solidFill>
                <a:latin typeface="Avenir Roman"/>
              </a:rPr>
              <a:t>Cognition: </a:t>
            </a:r>
            <a:r>
              <a:rPr b="0" lang="en-US" sz="2400" spc="-1" strike="noStrike">
                <a:solidFill>
                  <a:srgbClr val="31859c"/>
                </a:solidFill>
                <a:latin typeface="Avenir Roman"/>
              </a:rPr>
              <a:t>Content in terms of words, ideas, symbols, concepts</a:t>
            </a:r>
            <a:endParaRPr b="0" lang="en-US" sz="2400" spc="-1" strike="noStrike">
              <a:latin typeface="Arial"/>
            </a:endParaRPr>
          </a:p>
          <a:p>
            <a:pPr marL="793800" indent="-456480">
              <a:lnSpc>
                <a:spcPct val="100000"/>
              </a:lnSpc>
              <a:spcBef>
                <a:spcPts val="479"/>
              </a:spcBef>
              <a:buClr>
                <a:srgbClr val="000000"/>
              </a:buClr>
              <a:buFont typeface="Wingdings" charset="2"/>
              <a:buChar char=""/>
            </a:pPr>
            <a:r>
              <a:rPr b="1" i="1" lang="en-US" sz="2400" spc="-1" strike="noStrike">
                <a:solidFill>
                  <a:srgbClr val="000000"/>
                </a:solidFill>
                <a:latin typeface="Avenir Roman"/>
              </a:rPr>
              <a:t>Affect: </a:t>
            </a:r>
            <a:r>
              <a:rPr b="0" lang="en-US" sz="2400" spc="-1" strike="noStrike">
                <a:solidFill>
                  <a:srgbClr val="000000"/>
                </a:solidFill>
                <a:latin typeface="Avenir Roman"/>
              </a:rPr>
              <a:t>Emotion in terms of intensity, demeanor, gestures, discrete emotions (e.g., anger, joy)</a:t>
            </a:r>
            <a:endParaRPr b="0" lang="en-US" sz="2400" spc="-1" strike="noStrike">
              <a:latin typeface="Arial"/>
            </a:endParaRPr>
          </a:p>
          <a:p>
            <a:pPr marL="343080" indent="-342360">
              <a:lnSpc>
                <a:spcPct val="100000"/>
              </a:lnSpc>
              <a:spcBef>
                <a:spcPts val="281"/>
              </a:spcBef>
            </a:pPr>
            <a:endParaRPr b="0" lang="en-US" sz="2400" spc="-1" strike="noStrike">
              <a:latin typeface="Arial"/>
            </a:endParaRPr>
          </a:p>
          <a:p>
            <a:pPr marL="343080" indent="-342360">
              <a:lnSpc>
                <a:spcPct val="100000"/>
              </a:lnSpc>
              <a:spcBef>
                <a:spcPts val="561"/>
              </a:spcBef>
            </a:pPr>
            <a:r>
              <a:rPr b="0" lang="en-US" sz="2800" spc="-1" strike="noStrike">
                <a:solidFill>
                  <a:srgbClr val="31859c"/>
                </a:solidFill>
                <a:latin typeface="Avenir Roman"/>
              </a:rPr>
              <a:t>The meaning of these two components to a receiver will vary based on how it travels through the communication process</a:t>
            </a:r>
            <a:endParaRPr b="0" lang="en-US" sz="2800" spc="-1" strike="noStrike">
              <a:latin typeface="Arial"/>
            </a:endParaRPr>
          </a:p>
        </p:txBody>
      </p:sp>
      <p:sp>
        <p:nvSpPr>
          <p:cNvPr id="90"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Communication Process</a:t>
            </a:r>
            <a:endParaRPr b="0" lang="en-US" sz="4400" spc="-1" strike="noStrike">
              <a:latin typeface="Arial"/>
            </a:endParaRPr>
          </a:p>
        </p:txBody>
      </p:sp>
      <p:sp>
        <p:nvSpPr>
          <p:cNvPr id="92"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marL="343080" indent="-342360">
              <a:lnSpc>
                <a:spcPct val="100000"/>
              </a:lnSpc>
              <a:spcBef>
                <a:spcPts val="561"/>
              </a:spcBef>
            </a:pPr>
            <a:r>
              <a:rPr b="0" lang="en-US" sz="2800" spc="-1" strike="noStrike">
                <a:solidFill>
                  <a:srgbClr val="000000"/>
                </a:solidFill>
                <a:latin typeface="Avenir Roman"/>
              </a:rPr>
              <a:t>The communication process:</a:t>
            </a:r>
            <a:endParaRPr b="0" lang="en-US" sz="2800" spc="-1" strike="noStrike">
              <a:latin typeface="Arial"/>
            </a:endParaRPr>
          </a:p>
          <a:p>
            <a:pPr marL="343080" indent="-342360">
              <a:lnSpc>
                <a:spcPct val="100000"/>
              </a:lnSpc>
              <a:spcBef>
                <a:spcPts val="641"/>
              </a:spcBef>
            </a:pP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pPr>
            <a:endParaRPr b="0" lang="en-US" sz="2800" spc="-1" strike="noStrike">
              <a:latin typeface="Arial"/>
            </a:endParaRPr>
          </a:p>
          <a:p>
            <a:pPr marL="343080" indent="-342360">
              <a:lnSpc>
                <a:spcPct val="100000"/>
              </a:lnSpc>
              <a:spcBef>
                <a:spcPts val="561"/>
              </a:spcBef>
            </a:pPr>
            <a:endParaRPr b="0" lang="en-US" sz="2800" spc="-1" strike="noStrike">
              <a:latin typeface="Arial"/>
            </a:endParaRPr>
          </a:p>
        </p:txBody>
      </p:sp>
      <p:pic>
        <p:nvPicPr>
          <p:cNvPr id="93" name="Picture 4" descr=""/>
          <p:cNvPicPr/>
          <p:nvPr/>
        </p:nvPicPr>
        <p:blipFill>
          <a:blip r:embed="rId1"/>
          <a:stretch/>
        </p:blipFill>
        <p:spPr>
          <a:xfrm>
            <a:off x="152280" y="2286000"/>
            <a:ext cx="8866080" cy="2590200"/>
          </a:xfrm>
          <a:prstGeom prst="rect">
            <a:avLst/>
          </a:prstGeom>
          <a:ln>
            <a:noFill/>
          </a:ln>
        </p:spPr>
      </p:pic>
      <p:sp>
        <p:nvSpPr>
          <p:cNvPr id="94"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Communication Process</a:t>
            </a:r>
            <a:endParaRPr b="0" lang="en-US" sz="4400" spc="-1" strike="noStrike">
              <a:latin typeface="Arial"/>
            </a:endParaRPr>
          </a:p>
        </p:txBody>
      </p:sp>
      <p:sp>
        <p:nvSpPr>
          <p:cNvPr id="9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spcBef>
                <a:spcPts val="561"/>
              </a:spcBef>
            </a:pPr>
            <a:r>
              <a:rPr b="0" lang="en-US" sz="2800" spc="-1" strike="noStrike">
                <a:solidFill>
                  <a:srgbClr val="000000"/>
                </a:solidFill>
                <a:latin typeface="Avenir Roman"/>
              </a:rPr>
              <a:t>Once encoded, a message is transmitted through one of two types of general channels:</a:t>
            </a:r>
            <a:endParaRPr b="0" lang="en-US" sz="2800" spc="-1" strike="noStrike">
              <a:latin typeface="Arial"/>
            </a:endParaRPr>
          </a:p>
          <a:p>
            <a:pPr lvl="1" marL="857160" indent="-456480">
              <a:lnSpc>
                <a:spcPct val="100000"/>
              </a:lnSpc>
              <a:spcBef>
                <a:spcPts val="479"/>
              </a:spcBef>
              <a:buClr>
                <a:srgbClr val="31859c"/>
              </a:buClr>
              <a:buFont typeface="Wingdings" charset="2"/>
              <a:buChar char=""/>
            </a:pPr>
            <a:r>
              <a:rPr b="1" i="1" lang="en-US" sz="2400" spc="-1" strike="noStrike">
                <a:solidFill>
                  <a:srgbClr val="31859c"/>
                </a:solidFill>
                <a:latin typeface="Avenir Roman"/>
              </a:rPr>
              <a:t>Formal channels </a:t>
            </a:r>
            <a:r>
              <a:rPr b="0" lang="en-US" sz="2400" spc="-1" strike="noStrike">
                <a:solidFill>
                  <a:srgbClr val="31859c"/>
                </a:solidFill>
                <a:latin typeface="Avenir Roman"/>
              </a:rPr>
              <a:t>that are proscribed by organization’s policies, procedures, and design; this can be vertically upward or downward, and horizontally lateral</a:t>
            </a:r>
            <a:endParaRPr b="0" lang="en-US" sz="2400" spc="-1" strike="noStrike">
              <a:latin typeface="Arial"/>
            </a:endParaRPr>
          </a:p>
          <a:p>
            <a:pPr lvl="1" marL="857160" indent="-456480">
              <a:lnSpc>
                <a:spcPct val="100000"/>
              </a:lnSpc>
              <a:spcBef>
                <a:spcPts val="479"/>
              </a:spcBef>
              <a:buClr>
                <a:srgbClr val="000000"/>
              </a:buClr>
              <a:buFont typeface="Wingdings" charset="2"/>
              <a:buChar char=""/>
            </a:pPr>
            <a:r>
              <a:rPr b="1" i="1" lang="en-US" sz="2400" spc="-1" strike="noStrike">
                <a:solidFill>
                  <a:srgbClr val="000000"/>
                </a:solidFill>
                <a:latin typeface="Avenir Roman"/>
              </a:rPr>
              <a:t>Informal channels</a:t>
            </a:r>
            <a:r>
              <a:rPr b="0" lang="en-US" sz="2400" spc="-1" strike="noStrike">
                <a:solidFill>
                  <a:srgbClr val="000000"/>
                </a:solidFill>
                <a:latin typeface="Avenir Roman"/>
              </a:rPr>
              <a:t> that are spontaneous, personal (between people), are regardless of anyone’s formal position; these often take the form of gossip or “grapevines” that arise when employees feel uninformed or lied to </a:t>
            </a:r>
            <a:endParaRPr b="0" lang="en-US" sz="2400" spc="-1" strike="noStrike">
              <a:latin typeface="Arial"/>
            </a:endParaRPr>
          </a:p>
        </p:txBody>
      </p:sp>
      <p:sp>
        <p:nvSpPr>
          <p:cNvPr id="97"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Communication Process</a:t>
            </a:r>
            <a:endParaRPr b="0" lang="en-US" sz="4400" spc="-1" strike="noStrike">
              <a:latin typeface="Arial"/>
            </a:endParaRPr>
          </a:p>
        </p:txBody>
      </p:sp>
      <p:sp>
        <p:nvSpPr>
          <p:cNvPr id="9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rPr>
              <a:t>There are tradeoffs in capacity versus richness (ability to convey meaning) for different channels</a:t>
            </a:r>
            <a:endParaRPr b="0" lang="en-US" sz="2800" spc="-1" strike="noStrike">
              <a:latin typeface="Arial"/>
            </a:endParaRPr>
          </a:p>
        </p:txBody>
      </p:sp>
      <p:pic>
        <p:nvPicPr>
          <p:cNvPr id="100" name="Picture 13" descr=""/>
          <p:cNvPicPr/>
          <p:nvPr/>
        </p:nvPicPr>
        <p:blipFill>
          <a:blip r:embed="rId1"/>
          <a:stretch/>
        </p:blipFill>
        <p:spPr>
          <a:xfrm>
            <a:off x="1234080" y="2743200"/>
            <a:ext cx="6766200" cy="3351960"/>
          </a:xfrm>
          <a:prstGeom prst="rect">
            <a:avLst/>
          </a:prstGeom>
          <a:ln w="9360">
            <a:noFill/>
          </a:ln>
        </p:spPr>
      </p:pic>
      <p:sp>
        <p:nvSpPr>
          <p:cNvPr id="101"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Nonverbal Communication</a:t>
            </a:r>
            <a:endParaRPr b="0" lang="en-US" sz="4400" spc="-1" strike="noStrike">
              <a:latin typeface="Arial"/>
            </a:endParaRPr>
          </a:p>
        </p:txBody>
      </p:sp>
      <p:sp>
        <p:nvSpPr>
          <p:cNvPr id="10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rPr>
              <a:t>Although most of our communication is verbal (oral or written), between 65-90% of the meaning in a given message is communicated nonverbally</a:t>
            </a:r>
            <a:endParaRPr b="0" lang="en-US" sz="2800" spc="-1" strike="noStrike">
              <a:latin typeface="Arial"/>
            </a:endParaRPr>
          </a:p>
          <a:p>
            <a:pPr>
              <a:lnSpc>
                <a:spcPct val="100000"/>
              </a:lnSpc>
              <a:spcBef>
                <a:spcPts val="561"/>
              </a:spcBef>
            </a:pPr>
            <a:r>
              <a:rPr b="0" lang="en-US" sz="2800" spc="-1" strike="noStrike">
                <a:solidFill>
                  <a:srgbClr val="729fcf"/>
                </a:solidFill>
                <a:latin typeface="Avenir Roman"/>
              </a:rPr>
              <a:t>Nonverbal communication is highly sensitive to sender/receiver charecteristis, and </a:t>
            </a:r>
            <a:r>
              <a:rPr b="0" lang="en-US" sz="2800" spc="-1" strike="noStrike" u="heavy">
                <a:solidFill>
                  <a:srgbClr val="729fcf"/>
                </a:solidFill>
                <a:uFillTx/>
                <a:latin typeface="Avenir Roman"/>
              </a:rPr>
              <a:t>context</a:t>
            </a:r>
            <a:endParaRPr b="0" lang="en-US" sz="2800" spc="-1" strike="noStrike">
              <a:latin typeface="Arial"/>
            </a:endParaRPr>
          </a:p>
          <a:p>
            <a:pPr>
              <a:lnSpc>
                <a:spcPct val="100000"/>
              </a:lnSpc>
              <a:spcBef>
                <a:spcPts val="281"/>
              </a:spcBef>
            </a:pPr>
            <a:endParaRPr b="0" lang="en-US" sz="2800" spc="-1" strike="noStrike">
              <a:latin typeface="Arial"/>
            </a:endParaRPr>
          </a:p>
        </p:txBody>
      </p:sp>
      <p:sp>
        <p:nvSpPr>
          <p:cNvPr id="104"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Nonverbal Communication</a:t>
            </a:r>
            <a:endParaRPr b="0" lang="en-US" sz="4400" spc="-1" strike="noStrike">
              <a:latin typeface="Arial"/>
            </a:endParaRPr>
          </a:p>
        </p:txBody>
      </p:sp>
      <p:sp>
        <p:nvSpPr>
          <p:cNvPr id="106"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Avenir Roman"/>
              </a:rPr>
              <a:t>There are 4 types of non-verbal communication:</a:t>
            </a:r>
            <a:endParaRPr b="0" lang="en-US" sz="2800" spc="-1" strike="noStrike">
              <a:latin typeface="Arial"/>
            </a:endParaRPr>
          </a:p>
          <a:p>
            <a:pPr lvl="1" marL="914400" indent="-513720">
              <a:lnSpc>
                <a:spcPct val="100000"/>
              </a:lnSpc>
              <a:spcBef>
                <a:spcPts val="479"/>
              </a:spcBef>
              <a:buClr>
                <a:srgbClr val="31859c"/>
              </a:buClr>
              <a:buFont typeface="Calibri"/>
              <a:buAutoNum type="arabicPeriod"/>
            </a:pPr>
            <a:r>
              <a:rPr b="1" i="1" lang="en-US" sz="2400" spc="-1" strike="noStrike">
                <a:solidFill>
                  <a:srgbClr val="31859c"/>
                </a:solidFill>
                <a:latin typeface="Avenir Roman"/>
              </a:rPr>
              <a:t>Kinesics: </a:t>
            </a:r>
            <a:r>
              <a:rPr b="0" lang="en-US" sz="2400" spc="-1" strike="noStrike">
                <a:solidFill>
                  <a:srgbClr val="31859c"/>
                </a:solidFill>
                <a:latin typeface="Avenir Roman"/>
              </a:rPr>
              <a:t>Body movement and posture (e.g., clenching fists when stressed, “the finger”, hand-shaking</a:t>
            </a:r>
            <a:endParaRPr b="0" lang="en-US" sz="2400" spc="-1" strike="noStrike">
              <a:latin typeface="Arial"/>
            </a:endParaRPr>
          </a:p>
          <a:p>
            <a:pPr lvl="1" marL="914400" indent="-513720">
              <a:lnSpc>
                <a:spcPct val="100000"/>
              </a:lnSpc>
              <a:spcBef>
                <a:spcPts val="479"/>
              </a:spcBef>
              <a:buClr>
                <a:srgbClr val="000000"/>
              </a:buClr>
              <a:buFont typeface="Calibri"/>
              <a:buAutoNum type="arabicPeriod"/>
            </a:pPr>
            <a:r>
              <a:rPr b="1" i="1" lang="en-US" sz="2400" spc="-1" strike="noStrike">
                <a:solidFill>
                  <a:srgbClr val="000000"/>
                </a:solidFill>
                <a:latin typeface="Avenir Roman"/>
              </a:rPr>
              <a:t>Face/Eye Behavior: </a:t>
            </a:r>
            <a:r>
              <a:rPr b="0" lang="en-US" sz="2400" spc="-1" strike="noStrike">
                <a:solidFill>
                  <a:srgbClr val="000000"/>
                </a:solidFill>
                <a:latin typeface="Avenir Roman"/>
              </a:rPr>
              <a:t>Often reveal emotions, behavioral intentions, and provide cues to the receiver; eye contact and smiling can enhance active listening and empathy</a:t>
            </a:r>
            <a:endParaRPr b="0" lang="en-US" sz="2400" spc="-1" strike="noStrike">
              <a:latin typeface="Arial"/>
            </a:endParaRPr>
          </a:p>
          <a:p>
            <a:pPr lvl="1" marL="914400" indent="-513720">
              <a:lnSpc>
                <a:spcPct val="100000"/>
              </a:lnSpc>
              <a:spcBef>
                <a:spcPts val="479"/>
              </a:spcBef>
              <a:buClr>
                <a:srgbClr val="31859c"/>
              </a:buClr>
              <a:buFont typeface="Calibri"/>
              <a:buAutoNum type="arabicPeriod"/>
            </a:pPr>
            <a:r>
              <a:rPr b="1" i="1" lang="en-US" sz="2400" spc="-1" strike="noStrike">
                <a:solidFill>
                  <a:srgbClr val="31859c"/>
                </a:solidFill>
                <a:latin typeface="Avenir Roman"/>
              </a:rPr>
              <a:t>Paralanguage: </a:t>
            </a:r>
            <a:r>
              <a:rPr b="0" lang="en-US" sz="2400" spc="-1" strike="noStrike">
                <a:solidFill>
                  <a:srgbClr val="31859c"/>
                </a:solidFill>
                <a:latin typeface="Avenir Roman"/>
              </a:rPr>
              <a:t>Variations in speech such as pitch, loudness, tempo, tone, duration, laughing, and crying</a:t>
            </a:r>
            <a:endParaRPr b="0" lang="en-US" sz="2400" spc="-1" strike="noStrike">
              <a:latin typeface="Arial"/>
            </a:endParaRPr>
          </a:p>
          <a:p>
            <a:pPr>
              <a:lnSpc>
                <a:spcPct val="100000"/>
              </a:lnSpc>
            </a:pPr>
            <a:endParaRPr b="0" lang="en-US" sz="2400" spc="-1" strike="noStrike">
              <a:latin typeface="Arial"/>
            </a:endParaRPr>
          </a:p>
        </p:txBody>
      </p:sp>
      <p:sp>
        <p:nvSpPr>
          <p:cNvPr id="107"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Avenir Black"/>
              </a:rPr>
              <a:t>Nonverbal Communication</a:t>
            </a:r>
            <a:endParaRPr b="0" lang="en-US" sz="4400" spc="-1" strike="noStrike">
              <a:latin typeface="Arial"/>
            </a:endParaRPr>
          </a:p>
        </p:txBody>
      </p:sp>
      <p:sp>
        <p:nvSpPr>
          <p:cNvPr id="10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normAutofit/>
          </a:bodyPr>
          <a:p>
            <a:pPr lvl="1" marL="914400" indent="-513720">
              <a:lnSpc>
                <a:spcPct val="100000"/>
              </a:lnSpc>
              <a:spcBef>
                <a:spcPts val="479"/>
              </a:spcBef>
              <a:buClr>
                <a:srgbClr val="000000"/>
              </a:buClr>
              <a:buFont typeface="Calibri"/>
              <a:buAutoNum type="arabicPeriod" startAt="4"/>
            </a:pPr>
            <a:r>
              <a:rPr b="1" i="1" lang="en-US" sz="2400" spc="-1" strike="noStrike">
                <a:solidFill>
                  <a:srgbClr val="000000"/>
                </a:solidFill>
                <a:latin typeface="Avenir Roman"/>
              </a:rPr>
              <a:t>Proximity:</a:t>
            </a:r>
            <a:r>
              <a:rPr b="0" lang="en-US" sz="2400" spc="-1" strike="noStrike">
                <a:solidFill>
                  <a:srgbClr val="000000"/>
                </a:solidFill>
                <a:latin typeface="Avenir Roman"/>
              </a:rPr>
              <a:t> Physical closeness is an indicator of social/intimate closeness; receivers can be put in intimate, personal (e.g., friends), social, or public “zones”</a:t>
            </a:r>
            <a:endParaRPr b="0" lang="en-US" sz="2400" spc="-1" strike="noStrike">
              <a:latin typeface="Arial"/>
            </a:endParaRPr>
          </a:p>
          <a:p>
            <a:pPr marL="343080" indent="-342360">
              <a:lnSpc>
                <a:spcPct val="100000"/>
              </a:lnSpc>
              <a:spcBef>
                <a:spcPts val="561"/>
              </a:spcBef>
            </a:pPr>
            <a:endParaRPr b="0" lang="en-US" sz="2400" spc="-1" strike="noStrike">
              <a:latin typeface="Arial"/>
            </a:endParaRPr>
          </a:p>
          <a:p>
            <a:pPr marL="343080" indent="-342360">
              <a:lnSpc>
                <a:spcPct val="100000"/>
              </a:lnSpc>
              <a:spcBef>
                <a:spcPts val="561"/>
              </a:spcBef>
            </a:pPr>
            <a:endParaRPr b="0" lang="en-US" sz="2400" spc="-1" strike="noStrike">
              <a:latin typeface="Arial"/>
            </a:endParaRPr>
          </a:p>
        </p:txBody>
      </p:sp>
      <p:pic>
        <p:nvPicPr>
          <p:cNvPr id="110" name="Picture 31" descr=""/>
          <p:cNvPicPr/>
          <p:nvPr/>
        </p:nvPicPr>
        <p:blipFill>
          <a:blip r:embed="rId1"/>
          <a:stretch/>
        </p:blipFill>
        <p:spPr>
          <a:xfrm>
            <a:off x="2666880" y="3184920"/>
            <a:ext cx="3733200" cy="2681640"/>
          </a:xfrm>
          <a:prstGeom prst="rect">
            <a:avLst/>
          </a:prstGeom>
          <a:ln w="9360">
            <a:noFill/>
          </a:ln>
        </p:spPr>
      </p:pic>
      <p:sp>
        <p:nvSpPr>
          <p:cNvPr id="111" name="CustomShape 3"/>
          <p:cNvSpPr/>
          <p:nvPr/>
        </p:nvSpPr>
        <p:spPr>
          <a:xfrm>
            <a:off x="76320" y="6381720"/>
            <a:ext cx="8991000" cy="3949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ffffff"/>
                </a:solidFill>
                <a:latin typeface="Avenir Black"/>
                <a:ea typeface="DejaVu Sans"/>
              </a:rPr>
              <a:t>LECTURE 7:  Communication  ∙  Barriers  ∙  Enhancing Effectiveness</a:t>
            </a:r>
            <a:endParaRPr b="0" lang="en-US"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OB Theme</Template>
  <TotalTime>509</TotalTime>
  <Application>LibreOffice/6.0.7.3$Linux_X86_64 LibreOffice_project/00m0$Build-3</Application>
  <Words>1178</Words>
  <Paragraphs>129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language>en-US</dc:language>
  <cp:lastModifiedBy/>
  <dcterms:modified xsi:type="dcterms:W3CDTF">2019-10-21T19:55:32Z</dcterms:modified>
  <cp:revision>69</cp:revision>
  <dc:subject/>
  <dc:title>Communication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15.0027</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8</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18</vt:i4>
  </property>
</Properties>
</file>