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5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4EF896A-20A5-45C5-8C7C-0DDA056324E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A92C257-F56E-45C1-84F2-7A16B1173D2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D11FB51-9ADE-47AA-9D08-AB6845731D2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 The organization was “sort of like a heroin addict”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  “They didn’t give a damn about providing service, all they wanted to 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     do was build their plant”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 Three-mile Island (initially) and Chernobyl (1986) impacted it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12495A1-FDE7-4916-88C7-EFD9EA92F1B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6A00029-085E-49E1-BA26-6524B1D54B2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latin typeface="Arial"/>
              </a:rPr>
              <a:t>Symptoms of groupthink: </a:t>
            </a:r>
          </a:p>
          <a:p>
            <a:pPr marL="344520" indent="-7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Illusion of invulnerability, belief in group moral superiority, rationalization, stereotyping of outsiders, pressure on dissenters</a:t>
            </a:r>
            <a:endParaRPr lang="en-US" sz="1200" b="0" strike="noStrike" spc="-1">
              <a:latin typeface="Arial"/>
            </a:endParaRPr>
          </a:p>
          <a:p>
            <a:pPr marL="344520" indent="-7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344520" indent="-7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Issues associated with groupthink:</a:t>
            </a:r>
            <a:endParaRPr lang="en-US" sz="1200" b="0" strike="noStrike" spc="-1">
              <a:latin typeface="Arial"/>
            </a:endParaRPr>
          </a:p>
          <a:p>
            <a:pPr marL="344520" indent="-7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	Inadequate consideration of alternatives, failure to evaluate risks of actions, biased info processing, lack of contingency planning</a:t>
            </a:r>
            <a:endParaRPr lang="en-US" sz="1200" b="0" strike="noStrike" spc="-1">
              <a:latin typeface="Arial"/>
            </a:endParaRPr>
          </a:p>
          <a:p>
            <a:pPr marL="679320" indent="-7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1200" b="0" strike="noStrike" spc="-1">
              <a:latin typeface="Arial"/>
            </a:endParaRPr>
          </a:p>
          <a:p>
            <a:pPr marL="679320" indent="-7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679320" indent="-7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6E28525-5DC3-4039-8BCB-E7D9F66D230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Give time limit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Did you make any shortcuts when deciding?</a:t>
            </a:r>
          </a:p>
        </p:txBody>
      </p:sp>
      <p:sp>
        <p:nvSpPr>
          <p:cNvPr id="15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038BCF-C178-4369-9C52-F394FCABA5F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1600200"/>
            <a:ext cx="9143640" cy="41144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685800" y="287352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venir Black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39FD25D-59A5-4268-9637-8A5CBDE39BF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10/28/2019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693920A-6E35-4BA9-B0B6-B6A073A2EF8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venir Black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venir Roma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venir Roman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venir Roman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Avenir Roman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Avenir Roman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0" y="6248520"/>
            <a:ext cx="9143640" cy="6091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152280" y="6400800"/>
            <a:ext cx="88387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8735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venir Black"/>
              </a:rPr>
              <a:t>Decision-Making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venir Black"/>
              </a:rPr>
              <a:t>Heuristics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i="1" strike="noStrike" spc="-1">
                <a:solidFill>
                  <a:srgbClr val="000000"/>
                </a:solidFill>
                <a:latin typeface="Avenir Roman"/>
              </a:rPr>
              <a:t>Escalation of commitment </a:t>
            </a:r>
            <a:r>
              <a:rPr lang="en-US" sz="2800" b="0" strike="noStrike" spc="-1">
                <a:solidFill>
                  <a:srgbClr val="000000"/>
                </a:solidFill>
                <a:latin typeface="Avenir Roman"/>
              </a:rPr>
              <a:t>is the tendency to continue supporting a decision (or series of decisions) even though it is failing to reach the desired goal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31859C"/>
                </a:solidFill>
                <a:latin typeface="Avenir Roman"/>
              </a:rPr>
              <a:t>What are some reasons this may occur?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Roman"/>
              </a:rPr>
              <a:t>	</a:t>
            </a: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Cognitive dissonance, optimism, desire for control, low self-esteem, lack of affirmation for other ideas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Roman"/>
              </a:rPr>
              <a:t>	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</a:rPr>
              <a:t>LECTURE 9:  Rational Model  ∙  Bounded Rationality  ∙  Group Decisions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venir Black"/>
              </a:rPr>
              <a:t>Heuristics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Roman"/>
              </a:rPr>
              <a:t>Selected cost estimates for the Shoreham Nuclear Power Plant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8" name="Table 3"/>
          <p:cNvGraphicFramePr/>
          <p:nvPr/>
        </p:nvGraphicFramePr>
        <p:xfrm>
          <a:off x="380880" y="2748240"/>
          <a:ext cx="8229240" cy="29664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Eras Medium ITC"/>
                        </a:rPr>
                        <a:t>Date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Eras Medium ITC"/>
                        </a:rPr>
                        <a:t>Cost Estimate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Eras Medium ITC"/>
                        </a:rPr>
                        <a:t>Project Completion Date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Eras Medium ITC"/>
                        </a:rPr>
                        <a:t>April 1966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Eras Medium ITC"/>
                        </a:rPr>
                        <a:t>$65 - 75 million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Eras Medium ITC"/>
                        </a:rPr>
                        <a:t>1973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9" name="CustomShape 4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</a:rPr>
              <a:t>LECTURE 9:  Rational Model  ∙  Bounded Rationality  ∙  Group Decisions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venir Black"/>
              </a:rPr>
              <a:t>Heuristics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91440" y="914400"/>
            <a:ext cx="886968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Roman"/>
              </a:rPr>
              <a:t>Factors that escalate commitment at different points in the length of a project: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"/>
            </a:pPr>
            <a:r>
              <a:rPr lang="en-US" sz="2400" b="0" i="1" strike="noStrike" spc="-1">
                <a:solidFill>
                  <a:srgbClr val="31859C"/>
                </a:solidFill>
                <a:latin typeface="Avenir Roman"/>
              </a:rPr>
              <a:t>Early stages of a project: </a:t>
            </a: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Project variables (cost, size, </a:t>
            </a:r>
            <a:br/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   salvage value)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i="1" strike="noStrike" spc="-1">
                <a:solidFill>
                  <a:srgbClr val="000000"/>
                </a:solidFill>
                <a:latin typeface="Avenir Roman"/>
              </a:rPr>
              <a:t>Middle stages: </a:t>
            </a:r>
            <a:r>
              <a:rPr lang="en-US" sz="2400" b="0" strike="noStrike" spc="-1">
                <a:solidFill>
                  <a:srgbClr val="000000"/>
                </a:solidFill>
                <a:latin typeface="Avenir Roman"/>
              </a:rPr>
              <a:t>Psychological (recoup “sunk costs”, 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venir Roman"/>
              </a:rPr>
              <a:t>   need to self-justify, tendency to bias results) and 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venir Roman"/>
              </a:rPr>
              <a:t>   social variables (justification, social binding, 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venir Roman"/>
              </a:rPr>
              <a:t>   modeling)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"/>
            </a:pPr>
            <a:r>
              <a:rPr lang="en-US" sz="2400" b="0" i="1" strike="noStrike" spc="-1">
                <a:solidFill>
                  <a:srgbClr val="31859C"/>
                </a:solidFill>
                <a:latin typeface="Avenir Roman"/>
              </a:rPr>
              <a:t>Late stages: </a:t>
            </a: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Organization (political support, side-bets, institutionalization) and project variables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79320" indent="-342720">
              <a:lnSpc>
                <a:spcPct val="100000"/>
              </a:lnSpc>
              <a:spcBef>
                <a:spcPts val="24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</a:rPr>
              <a:t>LECTURE 9:  Rational Model  ∙  Bounded Rationality  ∙  Group Decisions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venir Black"/>
              </a:rPr>
              <a:t>Heuristics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Roman"/>
              </a:rPr>
              <a:t>What can be done to manage these decision-making biases and individual differences?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857160" lvl="1" indent="-45684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Having access to accurate information sources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857160" lvl="1" indent="-45684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Comprehensive strategizing and goal-setting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857160" lvl="1" indent="-45684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Seeking dis-confirmation of initial conclusions, and generating further alternatives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857160" lvl="1" indent="-45684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Having others review one’s reasoning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</a:rPr>
              <a:t>LECTURE 9:  Rational Model  ∙  Bounded Rationality ∙  Group Decisions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venir Black"/>
              </a:rPr>
              <a:t>Group Decisions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Roman"/>
              </a:rPr>
              <a:t>There are a few advantages of making decisions by discussing and conferencing with a group: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venir Roman"/>
              </a:rPr>
              <a:t>More knowledge by pooling member resources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venir Roman"/>
              </a:rPr>
              <a:t>Increased commitment to decisions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venir Roman"/>
              </a:rPr>
              <a:t>Greater understanding of the decision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28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31859C"/>
                </a:solidFill>
                <a:latin typeface="Avenir Roman"/>
              </a:rPr>
              <a:t>Disadvantages of group decision making: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AutoNum type="arabicPeriod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Pressure for conformity (groupthink)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AutoNum type="arabicPeriod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Domination by forceful members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AutoNum type="arabicPeriod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Time and organization requirements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</a:rPr>
              <a:t>LECTURE 9:  Rational Model  ∙  Bounded Rationality ∙  Group Decisions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venir Black"/>
              </a:rPr>
              <a:t>Group Decisions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65760" y="15094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Avenir Roman"/>
              </a:rPr>
              <a:t>Groupthink is a deterioration of mental efficiency, reality testing, and moral judgments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lang="en-US" sz="2200" b="0" strike="noStrike" spc="-1">
                <a:solidFill>
                  <a:srgbClr val="31859C"/>
                </a:solidFill>
                <a:latin typeface="Avenir Roman"/>
              </a:rPr>
              <a:t>Strong group cohesion will lead to groupthink if: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200" b="1" i="1" strike="noStrike" spc="-1">
                <a:solidFill>
                  <a:srgbClr val="000000"/>
                </a:solidFill>
                <a:latin typeface="Avenir Roman"/>
              </a:rPr>
              <a:t>Structural faults </a:t>
            </a:r>
            <a:r>
              <a:rPr lang="en-US" sz="2200" b="0" i="1" strike="noStrike" spc="-1">
                <a:solidFill>
                  <a:srgbClr val="000000"/>
                </a:solidFill>
                <a:latin typeface="Avenir Roman"/>
              </a:rPr>
              <a:t>exist: </a:t>
            </a:r>
            <a:r>
              <a:rPr lang="en-US" sz="2200" b="0" strike="noStrike" spc="-1">
                <a:solidFill>
                  <a:srgbClr val="000000"/>
                </a:solidFill>
                <a:latin typeface="Avenir Roman"/>
              </a:rPr>
              <a:t>insulation, homogeneity of backgrounds, shared mindsets, the group normatively uses directive leadership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"/>
            </a:pPr>
            <a:r>
              <a:rPr lang="en-US" sz="2200" b="0" i="1" strike="noStrike" spc="-1">
                <a:solidFill>
                  <a:srgbClr val="31859C"/>
                </a:solidFill>
                <a:latin typeface="Avenir Roman"/>
              </a:rPr>
              <a:t>A </a:t>
            </a:r>
            <a:r>
              <a:rPr lang="en-US" sz="2200" b="1" i="1" strike="noStrike" spc="-1">
                <a:solidFill>
                  <a:srgbClr val="31859C"/>
                </a:solidFill>
                <a:latin typeface="Avenir Roman"/>
              </a:rPr>
              <a:t>high pressure context </a:t>
            </a:r>
            <a:r>
              <a:rPr lang="en-US" sz="2200" b="0" i="1" strike="noStrike" spc="-1">
                <a:solidFill>
                  <a:srgbClr val="31859C"/>
                </a:solidFill>
                <a:latin typeface="Avenir Roman"/>
              </a:rPr>
              <a:t>is present: </a:t>
            </a:r>
            <a:r>
              <a:rPr lang="en-US" sz="2200" b="0" strike="noStrike" spc="-1">
                <a:solidFill>
                  <a:srgbClr val="31859C"/>
                </a:solidFill>
                <a:latin typeface="Avenir Roman"/>
              </a:rPr>
              <a:t>stress from external threats, low self-esteem from recent failures, time pressure, perceptions of task difficulty, important task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</a:rPr>
              <a:t>LECTURE 9:  Rational Model  ∙  Bounded Rationality ∙  Group Decisions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venir Black"/>
              </a:rPr>
              <a:t>Group Decisions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Roman"/>
              </a:rPr>
              <a:t>Groupthink is not totally accurate: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93800" indent="-45684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Group cohesion does </a:t>
            </a:r>
            <a:r>
              <a:rPr lang="en-US" sz="2400" b="1" strike="noStrike" spc="-1">
                <a:solidFill>
                  <a:srgbClr val="31859C"/>
                </a:solidFill>
                <a:latin typeface="Avenir Roman"/>
              </a:rPr>
              <a:t>not</a:t>
            </a: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 necessarily precede groupthink since…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938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Avenir Roman"/>
              </a:rPr>
              <a:t>… directive leadership by itself leads to the restriction of consideration of alternatives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93800" indent="-45684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Other variables that influence groupthink: norms, leader power, task characteristics, stage of group development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</a:rPr>
              <a:t>LECTURE 9:  Rational Model  ∙  Bounded Rationality ∙  Group Decisions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venir Black"/>
              </a:rPr>
              <a:t>Group Decisions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Roman"/>
              </a:rPr>
              <a:t>How can groupthink be reduced?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39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45576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Avenir Roman"/>
              </a:rPr>
              <a:t>Create subgroups, outside experts, appoint devil’s advocate, rethink position once consensus is reached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</a:rPr>
              <a:t>LECTURE 9:  Rational Model  ∙  Bounded Rationality  ∙  Group Decisions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venir Black"/>
              </a:rPr>
              <a:t>ACTIVITY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Roman"/>
              </a:rPr>
              <a:t>Your team works for a division of NASA, and due to recent funding cutbacks you have to </a:t>
            </a:r>
            <a:r>
              <a:rPr lang="en-US" sz="2800" b="0" strike="noStrike" spc="-1">
                <a:solidFill>
                  <a:srgbClr val="FF0000"/>
                </a:solidFill>
                <a:latin typeface="Avenir Roman"/>
              </a:rPr>
              <a:t>fire 2 </a:t>
            </a:r>
            <a:r>
              <a:rPr lang="en-US" sz="2800" b="0" strike="noStrike" spc="-1">
                <a:solidFill>
                  <a:srgbClr val="000000"/>
                </a:solidFill>
                <a:latin typeface="Avenir Roman"/>
              </a:rPr>
              <a:t>of the employees listed on your handout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31859C"/>
                </a:solidFill>
                <a:latin typeface="Avenir Roman"/>
              </a:rPr>
              <a:t>Read through them on your own, then as a group: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Define the criteria for retention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Rank the criteria in terms of importance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Evaluate the alternatives and make a decision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Roman"/>
              </a:rPr>
              <a:t>How did your group reach its decision?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</a:rPr>
              <a:t>LECTURE 12:  Rational Model  ∙  Bounded Rationality  ∙  Group Decisions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venir Black"/>
              </a:rPr>
              <a:t>Decision-Making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i="1" strike="noStrike" spc="-1">
                <a:solidFill>
                  <a:srgbClr val="000000"/>
                </a:solidFill>
                <a:latin typeface="Avenir Roman"/>
              </a:rPr>
              <a:t>Decision-making </a:t>
            </a:r>
            <a:r>
              <a:rPr lang="en-US" sz="2800" b="0" strike="noStrike" spc="-1">
                <a:solidFill>
                  <a:srgbClr val="000000"/>
                </a:solidFill>
                <a:latin typeface="Avenir Roman"/>
              </a:rPr>
              <a:t>is the process by which managers choose a specific course of action to respond to the problems that they perceive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i="1" strike="noStrike" spc="-1">
                <a:solidFill>
                  <a:srgbClr val="31859C"/>
                </a:solidFill>
                <a:latin typeface="Avenir Roman"/>
              </a:rPr>
              <a:t>Programmatic decisions </a:t>
            </a:r>
            <a:r>
              <a:rPr lang="en-US" sz="2800" b="0" strike="noStrike" spc="-1">
                <a:solidFill>
                  <a:srgbClr val="31859C"/>
                </a:solidFill>
                <a:latin typeface="Avenir Roman"/>
              </a:rPr>
              <a:t>are routine and based on established decision rules, </a:t>
            </a:r>
            <a:r>
              <a:rPr lang="en-US" sz="2800" b="0" strike="noStrike" spc="-1">
                <a:solidFill>
                  <a:srgbClr val="CE181E"/>
                </a:solidFill>
                <a:latin typeface="Avenir Roman"/>
              </a:rPr>
              <a:t>and(most decisions programmatic)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i="1" strike="noStrike" spc="-1">
                <a:solidFill>
                  <a:srgbClr val="31859C"/>
                </a:solidFill>
                <a:latin typeface="Avenir Roman"/>
              </a:rPr>
              <a:t>non-programmatic</a:t>
            </a:r>
            <a:r>
              <a:rPr lang="en-US" sz="2800" b="0" strike="noStrike" spc="-1">
                <a:solidFill>
                  <a:srgbClr val="31859C"/>
                </a:solidFill>
                <a:latin typeface="Avenir Roman"/>
              </a:rPr>
              <a:t> decisions require creative solutions – </a:t>
            </a:r>
            <a:r>
              <a:rPr lang="en-US" sz="2800" b="0" strike="noStrike" spc="-1">
                <a:solidFill>
                  <a:srgbClr val="CE181E"/>
                </a:solidFill>
                <a:latin typeface="Avenir Roman"/>
              </a:rPr>
              <a:t>requires conscious deliberations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</a:rPr>
              <a:t>LECTURE 9:  Rational Model  ∙  Bounded Rationality  ∙  Group Decisions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venir Black"/>
              </a:rPr>
              <a:t>Rational Model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i="1" strike="noStrike" spc="-1">
                <a:solidFill>
                  <a:srgbClr val="000000"/>
                </a:solidFill>
                <a:latin typeface="Avenir Roman"/>
              </a:rPr>
              <a:t>Rational decision-making </a:t>
            </a:r>
            <a:r>
              <a:rPr lang="en-US" sz="2800" b="0" strike="noStrike" spc="-1">
                <a:solidFill>
                  <a:srgbClr val="000000"/>
                </a:solidFill>
                <a:latin typeface="Avenir Roman"/>
              </a:rPr>
              <a:t>is a systematic process of defining problems, evaluating alternatives, and choosing optimal solutions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31859C"/>
                </a:solidFill>
                <a:latin typeface="Avenir Roman"/>
              </a:rPr>
              <a:t>There are six steps to rational decision-making: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venir Roman"/>
              </a:rPr>
              <a:t>Define the problem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Identify decision criteria (standards to be met)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venir Roman"/>
              </a:rPr>
              <a:t>Weight the criteria in terms of value/importance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Generate alternative courses of action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CE181E"/>
                </a:solidFill>
                <a:latin typeface="Avenir Roman"/>
              </a:rPr>
              <a:t>Evaluate each alternative against each criterion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CE181E"/>
                </a:solidFill>
                <a:latin typeface="Avenir Roman"/>
              </a:rPr>
              <a:t>Compute the optimal decision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</a:rPr>
              <a:t>LECTURE 9:  Rational Model  ∙  Bounded Rationality  ∙  Group Decisions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venir Black"/>
              </a:rPr>
              <a:t>Rational Model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venir Roman"/>
              </a:rPr>
              <a:t>What are the strengths of following the rational decision model?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CE181E"/>
                </a:solidFill>
                <a:latin typeface="Avenir Roman"/>
              </a:rPr>
              <a:t>Careful – thoughtful -encourages deliberation, avoids jumping into first accessible conclusion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39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venir Roman"/>
              </a:rPr>
              <a:t>Weaknesses?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39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venir Roman"/>
              </a:rPr>
              <a:t>	</a:t>
            </a:r>
            <a:r>
              <a:rPr lang="en-US" sz="2400" b="0" strike="noStrike" spc="-1" dirty="0">
                <a:solidFill>
                  <a:srgbClr val="31859C"/>
                </a:solidFill>
                <a:latin typeface="Avenir Roman"/>
              </a:rPr>
              <a:t>Takes time, limits to human information processing,  requires a lot of data/info, may change weight of alternatives retroactively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</a:rPr>
              <a:t>LECTURE 9:  Rational Model  ∙  Bounded Rationality  ∙  Group Decisions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venir Black"/>
              </a:rPr>
              <a:t>Rational Model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Roman"/>
              </a:rPr>
              <a:t>The rational model assumes: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The outcome will be rational (not emotional or unpredicted)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0000"/>
                </a:solidFill>
                <a:latin typeface="Avenir Roman"/>
              </a:rPr>
              <a:t>The decision maker has a consistent set of preferences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The decision maker is aware of all possible alternatives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0000"/>
                </a:solidFill>
                <a:latin typeface="Avenir Roman"/>
              </a:rPr>
              <a:t>The decision maker can calculate probability of success for each alternative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</a:rPr>
              <a:t>LECTURE 9:  Rational Model  ∙  Bounded Rationality  ∙  Group Decisions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venir Black"/>
              </a:rPr>
              <a:t>Bounded Rationality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Roman"/>
              </a:rPr>
              <a:t>When making decisions, people are limited by their cognitive ability and group processes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31859C"/>
                </a:solidFill>
                <a:latin typeface="Avenir Roman"/>
              </a:rPr>
              <a:t>The </a:t>
            </a:r>
            <a:r>
              <a:rPr lang="en-US" sz="2800" b="1" i="1" strike="noStrike" spc="-1">
                <a:solidFill>
                  <a:srgbClr val="31859C"/>
                </a:solidFill>
                <a:latin typeface="Avenir Roman"/>
              </a:rPr>
              <a:t>bounded rationality model </a:t>
            </a:r>
            <a:r>
              <a:rPr lang="en-US" sz="2800" b="0" strike="noStrike" spc="-1">
                <a:solidFill>
                  <a:srgbClr val="31859C"/>
                </a:solidFill>
                <a:latin typeface="Avenir Roman"/>
              </a:rPr>
              <a:t>recognizes that most people/groups make decisions by constructing simplified models that extract the essential features from problems without capturing all their complexity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</a:rPr>
              <a:t>LECTURE 9:  Rational Model  ∙  Bounded Rationality  ∙  Group Decisions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venir Black"/>
              </a:rPr>
              <a:t>Bounded Rationality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Roman"/>
              </a:rPr>
              <a:t>Bounded rationality assumes people: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Select the first satisfactory alternative (</a:t>
            </a:r>
            <a:r>
              <a:rPr lang="en-US" sz="2400" b="0" u="sng" strike="noStrike" spc="-1">
                <a:solidFill>
                  <a:srgbClr val="31859C"/>
                </a:solidFill>
                <a:uFillTx/>
                <a:latin typeface="Avenir Roman"/>
              </a:rPr>
              <a:t>satisficing</a:t>
            </a: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) because costs (time, effort) are too high to optimize the decision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0000"/>
                </a:solidFill>
                <a:latin typeface="Avenir Roman"/>
              </a:rPr>
              <a:t>Recognize that their conception of the world is simple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Are comfortable making decisions without determining all the alternatives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5140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CE181E"/>
                </a:solidFill>
                <a:latin typeface="Avenir Roman"/>
              </a:rPr>
              <a:t>Make decisions by “rules of thumb” or </a:t>
            </a:r>
            <a:r>
              <a:rPr lang="en-US" sz="2400" b="0" u="sng" strike="noStrike" spc="-1">
                <a:solidFill>
                  <a:srgbClr val="CE181E"/>
                </a:solidFill>
                <a:uFillTx/>
                <a:latin typeface="Avenir Roman"/>
              </a:rPr>
              <a:t>heuristics</a:t>
            </a:r>
            <a:r>
              <a:rPr lang="en-US" sz="2400" b="0" strike="noStrike" spc="-1">
                <a:solidFill>
                  <a:srgbClr val="CE181E"/>
                </a:solidFill>
                <a:latin typeface="Avenir Roman"/>
              </a:rPr>
              <a:t> because they save mental energy.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</a:rPr>
              <a:t>LECTURE 9:  Rational Model  ∙  Bounded Rationality  ∙  Group Decisions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venir Black"/>
              </a:rPr>
              <a:t>Heuristics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3815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Roman"/>
              </a:rPr>
              <a:t>Reliance on heuristics, impulses, and even intuition (where not well-honed), can lead to biases: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 </a:t>
            </a:r>
            <a:r>
              <a:rPr lang="en-US" sz="2400" b="0" i="1" strike="noStrike" spc="-1">
                <a:solidFill>
                  <a:srgbClr val="31859C"/>
                </a:solidFill>
                <a:latin typeface="Avenir Roman"/>
              </a:rPr>
              <a:t>Overconfidence</a:t>
            </a: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 in one’s personal judgment/cognition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Avenir Roman"/>
              </a:rPr>
              <a:t> </a:t>
            </a:r>
            <a:r>
              <a:rPr lang="en-US" sz="2400" b="0" i="1" strike="noStrike" spc="-1">
                <a:solidFill>
                  <a:srgbClr val="000000"/>
                </a:solidFill>
                <a:latin typeface="Avenir Roman"/>
              </a:rPr>
              <a:t>Anchoring</a:t>
            </a:r>
            <a:r>
              <a:rPr lang="en-US" sz="2400" b="0" strike="noStrike" spc="-1">
                <a:solidFill>
                  <a:srgbClr val="000000"/>
                </a:solidFill>
                <a:latin typeface="Avenir Roman"/>
              </a:rPr>
              <a:t> decisions based on initial information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 Seeking/accepting information that offers </a:t>
            </a:r>
            <a:r>
              <a:rPr lang="en-US" sz="2400" b="0" i="1" strike="noStrike" spc="-1">
                <a:solidFill>
                  <a:srgbClr val="31859C"/>
                </a:solidFill>
                <a:latin typeface="Avenir Roman"/>
              </a:rPr>
              <a:t>confirmation</a:t>
            </a: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 of our past or present experiences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Avenir Roman"/>
              </a:rPr>
              <a:t> Base judgments </a:t>
            </a:r>
            <a:r>
              <a:rPr lang="en-US" sz="2400" b="0" u="sng" strike="noStrike" spc="-1">
                <a:solidFill>
                  <a:srgbClr val="000000"/>
                </a:solidFill>
                <a:uFillTx/>
                <a:latin typeface="Avenir Roman"/>
              </a:rPr>
              <a:t>on readily </a:t>
            </a:r>
            <a:r>
              <a:rPr lang="en-US" sz="2400" b="0" i="1" u="sng" strike="noStrike" spc="-1">
                <a:solidFill>
                  <a:srgbClr val="000000"/>
                </a:solidFill>
                <a:uFillTx/>
                <a:latin typeface="Avenir Roman"/>
              </a:rPr>
              <a:t>available</a:t>
            </a:r>
            <a:r>
              <a:rPr lang="en-US" sz="2400" b="0" u="sng" strike="noStrike" spc="-1">
                <a:solidFill>
                  <a:srgbClr val="000000"/>
                </a:solidFill>
                <a:uFillTx/>
                <a:latin typeface="Avenir Roman"/>
              </a:rPr>
              <a:t> information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 Believing we can predict the outcomes of </a:t>
            </a:r>
            <a:r>
              <a:rPr lang="en-US" sz="2400" b="0" i="1" strike="noStrike" spc="-1">
                <a:solidFill>
                  <a:srgbClr val="31859C"/>
                </a:solidFill>
                <a:latin typeface="Avenir Roman"/>
              </a:rPr>
              <a:t>randomness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Avenir Roman"/>
              </a:rPr>
              <a:t>Believing in </a:t>
            </a:r>
            <a:r>
              <a:rPr lang="en-US" sz="2400" b="0" i="1" strike="noStrike" spc="-1">
                <a:solidFill>
                  <a:srgbClr val="000000"/>
                </a:solidFill>
                <a:latin typeface="Avenir Roman"/>
              </a:rPr>
              <a:t>hindsight</a:t>
            </a:r>
            <a:r>
              <a:rPr lang="en-US" sz="2400" b="0" strike="noStrike" spc="-1">
                <a:solidFill>
                  <a:srgbClr val="000000"/>
                </a:solidFill>
                <a:latin typeface="Avenir Roman"/>
              </a:rPr>
              <a:t> that one was accurate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</a:rPr>
              <a:t>LECTURE 9:  Rational Model  ∙  Bounded Rationality  ∙  Group Decisions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venir Black"/>
              </a:rPr>
              <a:t>Heuristics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Avenir Roman"/>
              </a:rPr>
              <a:t>Example of heuristic and framing:</a:t>
            </a:r>
            <a:br/>
            <a:r>
              <a:rPr lang="en-US" sz="1100" b="0" strike="noStrike" spc="-1">
                <a:solidFill>
                  <a:srgbClr val="000000"/>
                </a:solidFill>
                <a:latin typeface="Avenir Roman"/>
              </a:rPr>
              <a:t>(Tversky &amp; Kahneman, 1986)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venir Roman"/>
              </a:rPr>
              <a:t>Survival frame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Of 100 people having </a:t>
            </a:r>
            <a:r>
              <a:rPr lang="en-US" sz="2400" b="1" strike="noStrike" spc="-1">
                <a:solidFill>
                  <a:srgbClr val="31859C"/>
                </a:solidFill>
                <a:latin typeface="Avenir Roman"/>
              </a:rPr>
              <a:t>surgery</a:t>
            </a: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, 90 live through post-op, 68 alive at end of first year, 34 at end of 5 years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Of 100 people having </a:t>
            </a:r>
            <a:r>
              <a:rPr lang="en-US" sz="2400" b="1" strike="noStrike" spc="-1">
                <a:solidFill>
                  <a:srgbClr val="31859C"/>
                </a:solidFill>
                <a:latin typeface="Avenir Roman"/>
              </a:rPr>
              <a:t>radiation therapy</a:t>
            </a: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,  all live through treatment, 77 alive at first year, 22 at 5 years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31859C"/>
                </a:solidFill>
                <a:latin typeface="Avenir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Avenir Black"/>
              </a:rPr>
              <a:t>LECTURE 9:  Rational Model  ∙  Bounded Rationality  ∙  Group Decisions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OBTheme2</Template>
  <TotalTime>1233</TotalTime>
  <Words>1024</Words>
  <Application>Microsoft Office PowerPoint</Application>
  <PresentationFormat>On-screen Show (4:3)</PresentationFormat>
  <Paragraphs>164</Paragraphs>
  <Slides>18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Avenir Black</vt:lpstr>
      <vt:lpstr>Avenir Roman</vt:lpstr>
      <vt:lpstr>Calibri</vt:lpstr>
      <vt:lpstr>DejaVu Sans</vt:lpstr>
      <vt:lpstr>Eras Medium ITC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and Organizational Decision Making</dc:title>
  <dc:subject/>
  <dc:creator>Jeff</dc:creator>
  <dc:description/>
  <cp:lastModifiedBy>DiDomenico, Joseph E</cp:lastModifiedBy>
  <cp:revision>82</cp:revision>
  <dcterms:created xsi:type="dcterms:W3CDTF">2006-08-16T00:00:00Z</dcterms:created>
  <dcterms:modified xsi:type="dcterms:W3CDTF">2019-10-28T20:48:05Z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1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