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5.wmf" ContentType="image/x-wmf"/>
  <Override PartName="/ppt/media/image4.jpeg" ContentType="image/jpeg"/>
  <Override PartName="/ppt/media/image3.jpeg" ContentType="image/jpeg"/>
  <Override PartName="/ppt/media/image1.wmf" ContentType="image/x-wmf"/>
  <Override PartName="/ppt/media/image6.wmf" ContentType="image/x-wmf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5428A1-5C59-48A8-8AB5-59993296D4E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9AAB69-C133-41A5-9209-3905F1D65F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987036-A888-4C48-B833-B5325F083C2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B805E9-7268-47C5-B60B-4F1DE5F77AA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EBEB36-F95B-4B12-8ECF-F7F222DD2F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A48DC8-E114-4D5E-BDC0-1A548944450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D36BA9-1859-44AA-94F9-A7D67DA8C5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15AE81-8068-4724-BCEE-B1D08932FDA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02339C-5A6B-4E74-9745-B983CE8C46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BC987C-810A-4B1A-9A7D-2F7C59F9A1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C285ED-1513-46C5-80C3-777607B7B4A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600200"/>
            <a:ext cx="9143640" cy="4114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87352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Black"/>
                <a:ea typeface="Avenir Blac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D87F43B-03F2-44A4-8F78-621DC2100F2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5AC42C-E2B8-4A40-879F-00FA263E399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venir Roman"/>
                <a:ea typeface="Avenir Roman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  <a:ea typeface="Avenir Roman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venir Roman"/>
                <a:ea typeface="Avenir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venir Roman"/>
                <a:ea typeface="Avenir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r="162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152280" y="6400800"/>
            <a:ext cx="8838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8735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Black"/>
                <a:ea typeface="Avenir Black"/>
              </a:rPr>
              <a:t>Organizational Design and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Differentiation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Vertical: Between hierarchical/authority levels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7932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  <a:ea typeface="Avenir Roman"/>
              </a:rPr>
              <a:t>Decrease as span of control (number of subordinates a manager supervises) increases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7932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  <a:ea typeface="Avenir Roman"/>
              </a:rPr>
              <a:t>More control, bureaucratic communication, high opportunity for promotion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Spatial: Between geographic locations </a:t>
            </a:r>
            <a:r>
              <a:rPr b="0" lang="en-US" sz="2800" spc="-1" strike="noStrike">
                <a:solidFill>
                  <a:srgbClr val="ce181e"/>
                </a:solidFill>
                <a:latin typeface="Avenir Roman"/>
                <a:ea typeface="Avenir Roman"/>
              </a:rPr>
              <a:t>NY LA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89040" indent="-3427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  <a:ea typeface="Avenir Roman"/>
              </a:rPr>
              <a:t>Political and legal issues also play a role in decisions to spatially differentiate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Differentiation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As differentiation increases, so does </a:t>
            </a: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complexity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; as complexity increases, firms need more links to coordinate different parts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Integration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 is the process of linking tasks and roles together to form a structure that supports strategy and goal accomplishment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Integration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Vertical linkages coordinate hierarchical tasks: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82560" indent="-3456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  <a:ea typeface="Avenir Roman"/>
              </a:rPr>
              <a:t>Hierarchical referrals (problem solving; delegation)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2560" indent="-3456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  <a:ea typeface="Avenir Roman"/>
              </a:rPr>
              <a:t>Rules/procedures (standing information)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2560" indent="-3456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  <a:ea typeface="Avenir Roman"/>
              </a:rPr>
              <a:t>Plans and schedules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2560" indent="-3456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venir Roman"/>
                <a:ea typeface="Avenir Roman"/>
              </a:rPr>
              <a:t>Management information systems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2560" indent="-345600">
              <a:lnSpc>
                <a:spcPct val="100000"/>
              </a:lnSpc>
              <a:spcBef>
                <a:spcPts val="28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5960" indent="-3456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Horizontal integration connects jobs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5960" indent="-3456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  <a:ea typeface="Avenir Roman"/>
              </a:rPr>
              <a:t>	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  <a:ea typeface="Avenir Roman"/>
              </a:rPr>
              <a:t>Liaison roles/integrators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5960" indent="-3456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  <a:ea typeface="Avenir Roman"/>
              </a:rPr>
              <a:t>	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  <a:ea typeface="Avenir Roman"/>
              </a:rPr>
              <a:t>Task forces or teams (new interdependent entities)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Organizational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640" indent="-1728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Traditional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organizational designs rely on high vertical differentiation to control workers in horizontally differentiated jobs; high specialization and standardization standard bureaucratic organization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7640" indent="-1728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7640" indent="-172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Organized by function, division (e.g., products, services, regions, etc.), or matrix (integration of function and division, intersecting command structures) (function or divisions - leads to silos)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Organizational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rcRect l="0" t="12420" r="0" b="0"/>
          <a:stretch/>
        </p:blipFill>
        <p:spPr>
          <a:xfrm>
            <a:off x="0" y="1523880"/>
            <a:ext cx="9126000" cy="44953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Organizational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640" indent="-172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Fed up with hierarchy, many organizations shifted to a </a:t>
            </a: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horizontal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structure, which removes vertical structures (departments, authority) and instead supports teams and social interaction; complex but allows for greater agility </a:t>
            </a:r>
            <a:r>
              <a:rPr b="0" lang="en-US" sz="2800" spc="-1" strike="noStrike">
                <a:solidFill>
                  <a:srgbClr val="ce181e"/>
                </a:solidFill>
                <a:latin typeface="Avenir Roman"/>
                <a:ea typeface="Avenir Roman"/>
              </a:rPr>
              <a:t>(makes for a more nimble, flexible organization)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7640" indent="-1728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7640" indent="-172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Organized by cross-functional teams that form and dissolve as needed; ‘processes’ that involve all the tasks and roles to fulfill a customer need…. Processes come and go as needed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Organizational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Organizational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640" indent="-172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With the rise of external services, many organizations opt for an </a:t>
            </a: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open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structure, in which they outsource many functions and rely on external collaboration; allows for rapid response to market changes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7640" indent="-1728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7640" indent="-172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Organized as a network (outsource all processes but core function), modular (outsource entire product segments), or virtual (workers collaborating together under unified company)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ACTIVITY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Configurations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Mintzberg delineated five basic parts of every organization: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7932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Strategic apex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7932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Middle 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7932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Operating core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7932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Support staff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7932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Technostructure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1"/>
          <a:stretch/>
        </p:blipFill>
        <p:spPr>
          <a:xfrm>
            <a:off x="4343400" y="2362320"/>
            <a:ext cx="3438360" cy="3504960"/>
          </a:xfrm>
          <a:prstGeom prst="rect">
            <a:avLst/>
          </a:prstGeom>
          <a:ln w="9360"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What is an Organization?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640" indent="-172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An </a:t>
            </a: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organization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 is a system of consciously coordinated activities or forces of two or more persons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7640" indent="-1728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7640" indent="-172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An organization is an open system, meaning that its survival and operation depends on constant interaction with its environment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Configurations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There are five general configurations; each emphasizes one part of the organization’s parts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5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Simple structure: 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Centralized, low formalization, low vertical differentiation, heavy use of direct supervision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Machine bureaucracy: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Limited horizontal decentralization, high vertical differentiation, high formalization, high standardization, technical staff have much power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Configurations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Professional bureaucracy: 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Decentralized, vert/horiz differentiation, high standardization of professionals’ skills, staff support the operating core (professionals)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Divisionalized form: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Vertical decentralization (focus on middle line), each part functions in own market, standardized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Adhocracy: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 Decentralization, with support staff that link experts into project based teams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Configurations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67" descr=""/>
          <p:cNvPicPr/>
          <p:nvPr/>
        </p:nvPicPr>
        <p:blipFill>
          <a:blip r:embed="rId1"/>
          <a:stretch/>
        </p:blipFill>
        <p:spPr>
          <a:xfrm>
            <a:off x="374760" y="1825560"/>
            <a:ext cx="8392680" cy="388908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What is an Organization?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64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Open System Theory: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1080"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31859c"/>
                </a:solidFill>
                <a:latin typeface="Avenir Roman"/>
                <a:ea typeface="Avenir Roman"/>
              </a:rPr>
              <a:t>Open:</a:t>
            </a:r>
            <a:r>
              <a:rPr b="0" lang="en-US" sz="2400" spc="-1" strike="noStrike">
                <a:solidFill>
                  <a:srgbClr val="31859c"/>
                </a:solidFill>
                <a:latin typeface="Avenir Roman"/>
                <a:ea typeface="Avenir Roman"/>
              </a:rPr>
              <a:t> Organizations are open to, and influenced by, their environments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1080"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Avenir Roman"/>
                <a:ea typeface="Avenir Roman"/>
              </a:rPr>
              <a:t>System:</a:t>
            </a:r>
            <a:r>
              <a:rPr b="0" lang="en-US" sz="2400" spc="-1" strike="noStrike">
                <a:solidFill>
                  <a:srgbClr val="000000"/>
                </a:solidFill>
                <a:latin typeface="Avenir Roman"/>
                <a:ea typeface="Avenir Roman"/>
              </a:rPr>
              <a:t> Movement in one part leads to predictable movement in another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440" indent="-1080">
              <a:lnSpc>
                <a:spcPct val="100000"/>
              </a:lnSpc>
              <a:spcBef>
                <a:spcPts val="28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440" indent="-10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Organizations import resources, transform it into a product characteristic of organizational processes, export the product, and re-energize from sources in the environment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What is an Organization?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52" descr=""/>
          <p:cNvPicPr/>
          <p:nvPr/>
        </p:nvPicPr>
        <p:blipFill>
          <a:blip r:embed="rId1"/>
          <a:srcRect l="0" t="6333" r="0" b="0"/>
          <a:stretch/>
        </p:blipFill>
        <p:spPr>
          <a:xfrm>
            <a:off x="533520" y="1447920"/>
            <a:ext cx="7995960" cy="450756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Organizational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Organizational structure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is the vertical and horizontal configuration of departments, authority, and jobs within an organization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Organizational design </a:t>
            </a: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is the process of constructing and adjusting an organization’s structure to achieve its business strategy and goals relative to its environment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Organizational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By differentiating and integrating both tasks and roles, organizational structure determines </a:t>
            </a: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organizational process 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(activities that transform input into output) by clarifying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71640" indent="-514080">
              <a:lnSpc>
                <a:spcPct val="100000"/>
              </a:lnSpc>
              <a:spcBef>
                <a:spcPts val="561"/>
              </a:spcBef>
              <a:buClr>
                <a:srgbClr val="31859c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Formal lines of authority and responsibility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71640" indent="-514080">
              <a:lnSpc>
                <a:spcPct val="100000"/>
              </a:lnSpc>
              <a:spcBef>
                <a:spcPts val="561"/>
              </a:spcBef>
              <a:buClr>
                <a:srgbClr val="31859c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Formal systems of communication, coordination, and integration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Organization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2293200" y="1600200"/>
            <a:ext cx="4557600" cy="452556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Organization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rcRect l="-155" t="0" r="20614" b="44437"/>
          <a:stretch/>
        </p:blipFill>
        <p:spPr>
          <a:xfrm>
            <a:off x="1066680" y="1468080"/>
            <a:ext cx="6819480" cy="47300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Black"/>
                <a:ea typeface="Avenir Black"/>
              </a:rPr>
              <a:t>Differentiation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160" indent="-1080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Differentiation</a:t>
            </a:r>
            <a:r>
              <a:rPr b="0" lang="en-US" sz="2800" spc="-1" strike="noStrike">
                <a:solidFill>
                  <a:srgbClr val="000000"/>
                </a:solidFill>
                <a:latin typeface="Avenir Roman"/>
                <a:ea typeface="Avenir Roman"/>
              </a:rPr>
              <a:t> is the process of breaking down organizational goals into tasks; there are three types of differentiation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1859c"/>
                </a:solidFill>
                <a:latin typeface="Avenir Roman"/>
                <a:ea typeface="Avenir Roman"/>
              </a:rPr>
              <a:t>Horizontal: Between organizational sub-units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89040" indent="-3427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1859c"/>
                </a:solidFill>
                <a:latin typeface="Avenir Roman"/>
                <a:ea typeface="Avenir Roman"/>
              </a:rPr>
              <a:t>Based on employee knowledge, education, and training (i.e., task specialization)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9040" indent="-342720">
              <a:lnSpc>
                <a:spcPct val="100000"/>
              </a:lnSpc>
              <a:spcBef>
                <a:spcPts val="479"/>
              </a:spcBef>
              <a:buClr>
                <a:srgbClr val="31859c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ce181e"/>
                </a:solidFill>
                <a:latin typeface="Avenir Roman"/>
                <a:ea typeface="Avenir Roman"/>
              </a:rPr>
              <a:t>Increased specialization leads to increased departmentalization – if unique jobs may need a new department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320" y="6381720"/>
            <a:ext cx="8991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venir Black"/>
                <a:ea typeface="Avenir Black"/>
              </a:rPr>
              <a:t>LECTURE 13:  Open System Theory  ∙  Design  ∙  Configurations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OB Theme</Template>
  <TotalTime>762</TotalTime>
  <Application>LibreOffice/6.0.7.3$Linux_X86_64 LibreOffice_project/00m0$Build-3</Application>
  <Words>901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2019-11-25T21:39:34Z</dcterms:modified>
  <cp:revision>86</cp:revision>
  <dc:subject/>
  <dc:title>Organizational Design and Structure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