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6" r:id="rId3"/>
    <p:sldId id="284" r:id="rId4"/>
    <p:sldId id="285" r:id="rId5"/>
    <p:sldId id="257" r:id="rId6"/>
    <p:sldId id="275" r:id="rId7"/>
    <p:sldId id="278" r:id="rId8"/>
    <p:sldId id="279" r:id="rId9"/>
    <p:sldId id="258" r:id="rId10"/>
    <p:sldId id="261" r:id="rId11"/>
    <p:sldId id="262" r:id="rId12"/>
    <p:sldId id="259" r:id="rId13"/>
    <p:sldId id="282" r:id="rId14"/>
    <p:sldId id="288" r:id="rId15"/>
    <p:sldId id="289" r:id="rId16"/>
    <p:sldId id="292" r:id="rId17"/>
    <p:sldId id="290" r:id="rId18"/>
    <p:sldId id="281" r:id="rId19"/>
    <p:sldId id="265" r:id="rId20"/>
    <p:sldId id="264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6"/>
    <p:restoredTop sz="77210"/>
  </p:normalViewPr>
  <p:slideViewPr>
    <p:cSldViewPr>
      <p:cViewPr>
        <p:scale>
          <a:sx n="70" d="100"/>
          <a:sy n="70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5F044-26FF-7941-B938-BA2C4793AC32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2FA62-9BD2-854B-B447-B8F45C62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ED31B-DC76-4154-9DD9-C530A05BD14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4ACF0-7EBA-4E1E-BD3D-797468F5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3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ACF0-7EBA-4E1E-BD3D-797468F5A9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00200"/>
            <a:ext cx="9144000" cy="411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7772400" cy="1470025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  <a:lvl2pPr>
              <a:buFont typeface="Wingdings" pitchFamily="2" charset="2"/>
              <a:buChar char="Ø"/>
              <a:defRPr b="0" i="0">
                <a:latin typeface="Avenir Roman" charset="0"/>
                <a:ea typeface="Avenir Roman" charset="0"/>
                <a:cs typeface="Avenir Roman" charset="0"/>
              </a:defRPr>
            </a:lvl2pPr>
            <a:lvl3pPr>
              <a:defRPr b="0" i="0">
                <a:latin typeface="Avenir Roman" charset="0"/>
                <a:ea typeface="Avenir Roman" charset="0"/>
                <a:cs typeface="Avenir Roman" charset="0"/>
              </a:defRPr>
            </a:lvl3pPr>
            <a:lvl4pPr>
              <a:defRPr b="0" i="0">
                <a:latin typeface="Avenir Roman" charset="0"/>
                <a:ea typeface="Avenir Roman" charset="0"/>
                <a:cs typeface="Avenir Roman" charset="0"/>
              </a:defRPr>
            </a:lvl4pPr>
            <a:lvl5pPr>
              <a:defRPr b="0" i="0"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8839200" cy="36512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  <a:latin typeface="Eras Bold ITC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ras Medium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None/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None/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Organizational Design and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Vertical: Between hierarchical/authority levels</a:t>
            </a:r>
          </a:p>
          <a:p>
            <a:pPr marL="679450">
              <a:buFont typeface="Wingdings" charset="2"/>
              <a:buChar char="ü"/>
            </a:pPr>
            <a:r>
              <a:rPr lang="en-US" sz="2400" dirty="0" smtClean="0"/>
              <a:t>Decrease as span of control (number of subordinates a manager supervises) increases</a:t>
            </a:r>
          </a:p>
          <a:p>
            <a:pPr marL="679450">
              <a:buFont typeface="Wingdings" charset="2"/>
              <a:buChar char="ü"/>
            </a:pPr>
            <a:r>
              <a:rPr lang="en-US" sz="2400" dirty="0" smtClean="0"/>
              <a:t>More control, bureaucratic communication, high opportunity for promotion</a:t>
            </a:r>
          </a:p>
          <a:p>
            <a:endParaRPr lang="en-US" sz="1400" dirty="0" smtClean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Spatial: Between geographic locations</a:t>
            </a:r>
          </a:p>
          <a:p>
            <a:pPr marL="688975">
              <a:buFont typeface="Wingdings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Political and legal issues also play a role in decisions to spatially differentiate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-11113"/>
            <a:r>
              <a:rPr lang="en-US" sz="2800" dirty="0" smtClean="0"/>
              <a:t>As differentiation increases, so does </a:t>
            </a:r>
            <a:r>
              <a:rPr lang="en-US" sz="2800" b="1" dirty="0" smtClean="0"/>
              <a:t>complexity</a:t>
            </a:r>
            <a:r>
              <a:rPr lang="en-US" sz="2800" dirty="0" smtClean="0"/>
              <a:t>; as complexity increases, firms need more links to coordinate different parts</a:t>
            </a:r>
          </a:p>
          <a:p>
            <a:endParaRPr lang="en-US" sz="1400" dirty="0" smtClean="0"/>
          </a:p>
          <a:p>
            <a:pPr marL="11113" indent="-11113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Integration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is the process of linking tasks and roles together to form a structure that supports strategy and goal accomplishment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Vertical linkages coordinate hierarchical tasks:</a:t>
            </a:r>
            <a:endParaRPr lang="en-US" sz="800" dirty="0" smtClean="0"/>
          </a:p>
          <a:p>
            <a:pPr marL="682625" indent="-346075"/>
            <a:r>
              <a:rPr lang="en-US" sz="2400" dirty="0" smtClean="0"/>
              <a:t>Hierarchical referrals (problem solving; delegation)</a:t>
            </a:r>
          </a:p>
          <a:p>
            <a:pPr marL="682625" indent="-346075"/>
            <a:r>
              <a:rPr lang="en-US" sz="2400" dirty="0" smtClean="0"/>
              <a:t>Rules/procedures (standing information)</a:t>
            </a:r>
          </a:p>
          <a:p>
            <a:pPr marL="682625" indent="-346075"/>
            <a:r>
              <a:rPr lang="en-US" sz="2400" dirty="0" smtClean="0"/>
              <a:t>Plans and schedules</a:t>
            </a:r>
          </a:p>
          <a:p>
            <a:pPr marL="682625" indent="-346075"/>
            <a:r>
              <a:rPr lang="en-US" sz="2400" dirty="0" smtClean="0"/>
              <a:t>Management information systems</a:t>
            </a:r>
          </a:p>
          <a:p>
            <a:pPr marL="682625" indent="-346075"/>
            <a:endParaRPr lang="en-US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6075" indent="-346075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Horizontal integration connects jobs</a:t>
            </a:r>
            <a:endParaRPr lang="en-US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6075" indent="-346075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Liaison roles/integrators</a:t>
            </a:r>
          </a:p>
          <a:p>
            <a:pPr marL="346075" indent="-346075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Task forces or teams (new interdependent entities)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3" indent="-17463"/>
            <a:r>
              <a:rPr lang="en-US" sz="2800" b="1" dirty="0" smtClean="0"/>
              <a:t>Traditional </a:t>
            </a:r>
            <a:r>
              <a:rPr lang="en-US" sz="2800" dirty="0" smtClean="0"/>
              <a:t>organizational designs rely on high vertical differentiation to control workers in horizontally differentiated jobs; high specialization and standardization</a:t>
            </a:r>
          </a:p>
          <a:p>
            <a:pPr marL="17463" indent="-17463"/>
            <a:endParaRPr lang="en-US" sz="1400" dirty="0"/>
          </a:p>
          <a:p>
            <a:pPr marL="17463" indent="-17463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Organized by function, division (e.g., products, services, regions, etc.), or matrix (integration of function and division, intersecting command structures)</a:t>
            </a:r>
          </a:p>
          <a:p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Design</a:t>
            </a:r>
            <a:endParaRPr lang="en-US" dirty="0"/>
          </a:p>
        </p:txBody>
      </p:sp>
      <p:pic>
        <p:nvPicPr>
          <p:cNvPr id="1026" name="Picture 2" descr="atrix Organization Structure Powerpoint and Keynote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3"/>
          <a:stretch/>
        </p:blipFill>
        <p:spPr bwMode="auto">
          <a:xfrm>
            <a:off x="0" y="1524000"/>
            <a:ext cx="912631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3" indent="-17463"/>
            <a:r>
              <a:rPr lang="en-US" sz="2800" dirty="0" smtClean="0"/>
              <a:t>Fed up with hierarchy, many organizations shifted to a </a:t>
            </a:r>
            <a:r>
              <a:rPr lang="en-US" sz="2800" b="1" dirty="0" smtClean="0"/>
              <a:t>horizontal </a:t>
            </a:r>
            <a:r>
              <a:rPr lang="en-US" sz="2800" dirty="0" smtClean="0"/>
              <a:t>structure, which removes vertical structures (departments, authority) and instead supports teams and social interaction; complex but allows for greater agility</a:t>
            </a:r>
          </a:p>
          <a:p>
            <a:pPr marL="17463" indent="-17463"/>
            <a:endParaRPr lang="en-US" sz="1400" dirty="0"/>
          </a:p>
          <a:p>
            <a:pPr marL="17463" indent="-17463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Organized by cross-functional teams that form and dissolve as needed; ‘processes’ that involve all the tasks and roles to fulfill a customer need</a:t>
            </a:r>
            <a:r>
              <a:rPr lang="is-IS" sz="2800" dirty="0" smtClean="0">
                <a:solidFill>
                  <a:schemeClr val="accent5">
                    <a:lumMod val="75000"/>
                  </a:schemeClr>
                </a:solidFill>
              </a:rPr>
              <a:t>….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is-IS" sz="2800" dirty="0" smtClean="0">
                <a:solidFill>
                  <a:schemeClr val="accent5">
                    <a:lumMod val="75000"/>
                  </a:schemeClr>
                </a:solidFill>
              </a:rPr>
              <a:t>rocesses come and go as needed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3" indent="-17463"/>
            <a:r>
              <a:rPr lang="en-US" sz="2800" dirty="0" smtClean="0"/>
              <a:t>With the rise of external services, many organizations opt for an </a:t>
            </a:r>
            <a:r>
              <a:rPr lang="en-US" sz="2800" b="1" dirty="0" smtClean="0"/>
              <a:t>open </a:t>
            </a:r>
            <a:r>
              <a:rPr lang="en-US" sz="2800" dirty="0" smtClean="0"/>
              <a:t>structure, in which they outsource many functions and rely on external collaboration; allows for rapid response to market changes</a:t>
            </a:r>
          </a:p>
          <a:p>
            <a:pPr marL="17463" indent="-17463"/>
            <a:endParaRPr lang="en-US" sz="1400" dirty="0"/>
          </a:p>
          <a:p>
            <a:pPr marL="17463" indent="-17463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Organized as a network (outsource all processes but core function), modular (outsource entire product segments), or virtual (workers collaborating together under unified company) </a:t>
            </a:r>
          </a:p>
          <a:p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-11113"/>
            <a:r>
              <a:rPr lang="en-US" sz="2800" dirty="0" err="1" smtClean="0"/>
              <a:t>Mintzberg</a:t>
            </a:r>
            <a:r>
              <a:rPr lang="en-US" sz="2800" dirty="0" smtClean="0"/>
              <a:t> delineated five basic parts of every organization:</a:t>
            </a:r>
          </a:p>
          <a:p>
            <a:endParaRPr lang="en-US" sz="1400" dirty="0" smtClean="0"/>
          </a:p>
          <a:p>
            <a:pPr marL="679450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Strategic apex</a:t>
            </a:r>
          </a:p>
          <a:p>
            <a:pPr marL="679450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Middle line</a:t>
            </a:r>
          </a:p>
          <a:p>
            <a:pPr marL="679450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Operating core</a:t>
            </a:r>
          </a:p>
          <a:p>
            <a:pPr marL="679450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Support staff</a:t>
            </a:r>
          </a:p>
          <a:p>
            <a:pPr marL="679450"/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Technostructure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362200"/>
            <a:ext cx="343881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Organization?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3" indent="-17463"/>
            <a:r>
              <a:rPr lang="en-US" sz="2800" dirty="0" smtClean="0"/>
              <a:t>An </a:t>
            </a:r>
            <a:r>
              <a:rPr lang="en-US" sz="2800" b="1" dirty="0" smtClean="0"/>
              <a:t>organization</a:t>
            </a:r>
            <a:r>
              <a:rPr lang="en-US" sz="2800" dirty="0" smtClean="0"/>
              <a:t> is a system of consciously coordinated activities or forces of two or more persons</a:t>
            </a:r>
          </a:p>
          <a:p>
            <a:pPr marL="17463" indent="-17463"/>
            <a:endParaRPr lang="en-US" sz="1400" dirty="0"/>
          </a:p>
          <a:p>
            <a:pPr marL="17463" indent="-17463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An organization is an open system, meaning that its survival and operation depends on constant interaction with its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-11113"/>
            <a:r>
              <a:rPr lang="en-US" sz="2800" dirty="0" smtClean="0"/>
              <a:t>There are five general configurations; each emphasizes one part of the organization’s parts</a:t>
            </a:r>
          </a:p>
          <a:p>
            <a:endParaRPr lang="en-US" sz="800" dirty="0" smtClean="0"/>
          </a:p>
          <a:p>
            <a:pPr marL="11113" indent="-11113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Simple structure: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Centralized, low formalization, low vertical differentiation, heavy use of direct supervision</a:t>
            </a:r>
          </a:p>
          <a:p>
            <a:pPr marL="11113" indent="-11113"/>
            <a:endParaRPr lang="en-US" sz="1400" u="sng" dirty="0" smtClean="0"/>
          </a:p>
          <a:p>
            <a:pPr marL="11113" indent="-11113"/>
            <a:r>
              <a:rPr lang="en-US" sz="2800" b="1" dirty="0" smtClean="0"/>
              <a:t>Machine bureaucracy: </a:t>
            </a:r>
            <a:r>
              <a:rPr lang="en-US" sz="2800" dirty="0" smtClean="0"/>
              <a:t>Limited horizontal decentralization, high vertical differentiation, high formalization, high standardization, technical staff have much power</a:t>
            </a:r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-11113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Professional bureaucracy: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Decentralized,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vert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horiz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differentiation, high standardization of professionals’ skills, staff support the operating core (professionals)</a:t>
            </a:r>
          </a:p>
          <a:p>
            <a:pPr marL="11113" indent="-11113"/>
            <a:endParaRPr lang="en-US" sz="1400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1113" indent="-11113"/>
            <a:r>
              <a:rPr lang="en-US" sz="2800" b="1" dirty="0" err="1" smtClean="0"/>
              <a:t>Divisionalized</a:t>
            </a:r>
            <a:r>
              <a:rPr lang="en-US" sz="2800" b="1" dirty="0" smtClean="0"/>
              <a:t> form: </a:t>
            </a:r>
            <a:r>
              <a:rPr lang="en-US" sz="2800" dirty="0" smtClean="0"/>
              <a:t>Vertical decentralization (focus on middle line), each part functions in own market, standardized output</a:t>
            </a:r>
          </a:p>
          <a:p>
            <a:pPr marL="11113" indent="-11113"/>
            <a:endParaRPr lang="en-US" sz="1400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1113" indent="-11113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Adhocracy: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Decentralization, with support staff that link experts into project based teams</a:t>
            </a:r>
            <a:endParaRPr lang="en-US" sz="1400" u="sng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pic>
        <p:nvPicPr>
          <p:cNvPr id="4" name="Picture 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1825625"/>
            <a:ext cx="83931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lack"/>
                <a:cs typeface="Avenir Black"/>
              </a:rPr>
              <a:t>What is an Organization?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Roman"/>
                <a:cs typeface="Avenir Roman"/>
              </a:rPr>
              <a:t>Open System Theory:</a:t>
            </a:r>
            <a:endParaRPr lang="en-US" sz="800" dirty="0">
              <a:latin typeface="Avenir Roman"/>
              <a:cs typeface="Avenir Roman"/>
            </a:endParaRPr>
          </a:p>
          <a:p>
            <a:pPr indent="-1588"/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Avenir Roman"/>
                <a:cs typeface="Avenir Roman"/>
              </a:rPr>
              <a:t>Open: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Roman"/>
                <a:cs typeface="Avenir Roman"/>
              </a:rPr>
              <a:t> Organizations are open to, and influenced by, their environments</a:t>
            </a:r>
          </a:p>
          <a:p>
            <a:pPr indent="-1588"/>
            <a:r>
              <a:rPr lang="en-US" sz="2400" b="1" i="1" dirty="0">
                <a:latin typeface="Avenir Roman"/>
                <a:cs typeface="Avenir Roman"/>
              </a:rPr>
              <a:t>System:</a:t>
            </a:r>
            <a:r>
              <a:rPr lang="en-US" sz="2400" dirty="0">
                <a:latin typeface="Avenir Roman"/>
                <a:cs typeface="Avenir Roman"/>
              </a:rPr>
              <a:t> Movement in one part leads to predictable movement in another</a:t>
            </a:r>
          </a:p>
          <a:p>
            <a:pPr marL="1588" indent="-1588"/>
            <a:endParaRPr lang="en-US" sz="1400" u="sng" dirty="0">
              <a:solidFill>
                <a:schemeClr val="accent5">
                  <a:lumMod val="75000"/>
                </a:schemeClr>
              </a:solidFill>
              <a:latin typeface="Avenir Roman"/>
              <a:cs typeface="Avenir Roman"/>
            </a:endParaRPr>
          </a:p>
          <a:p>
            <a:pPr marL="1588" indent="-1588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/>
                <a:cs typeface="Avenir Roman"/>
              </a:rPr>
              <a:t>Organizations import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venir Roman"/>
                <a:cs typeface="Avenir Roman"/>
              </a:rPr>
              <a:t>resources,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venir Roman"/>
                <a:cs typeface="Avenir Roman"/>
              </a:rPr>
              <a:t>transform it into a product characteristic of organizational processes, export the product, and re-energize from sources in the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lack"/>
                <a:cs typeface="Avenir Black"/>
              </a:rPr>
              <a:t>What is an Organization?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5" name="Picture 52"/>
          <p:cNvPicPr>
            <a:picLocks noChangeAspect="1" noChangeArrowheads="1"/>
          </p:cNvPicPr>
          <p:nvPr/>
        </p:nvPicPr>
        <p:blipFill rotWithShape="1">
          <a:blip r:embed="rId2" cstate="print"/>
          <a:srcRect t="6334"/>
          <a:stretch/>
        </p:blipFill>
        <p:spPr bwMode="auto">
          <a:xfrm>
            <a:off x="533400" y="1447800"/>
            <a:ext cx="7996237" cy="450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-11113"/>
            <a:r>
              <a:rPr lang="en-US" sz="2800" b="1" dirty="0" smtClean="0"/>
              <a:t>Organizational structure </a:t>
            </a:r>
            <a:r>
              <a:rPr lang="en-US" sz="2800" dirty="0" smtClean="0"/>
              <a:t>is the vertical and horizontal configuration of departments, authority, and jobs within an organization</a:t>
            </a:r>
          </a:p>
          <a:p>
            <a:pPr marL="11113" indent="-11113"/>
            <a:endParaRPr lang="en-US" sz="1400" dirty="0"/>
          </a:p>
          <a:p>
            <a:pPr marL="11113" indent="-11113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Organizational design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is the process of constructing and adjusting an organization’s structure to achieve its business strategy and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goals relative to its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By differentiating and integrating both tasks and roles, organizational structure determines </a:t>
            </a:r>
            <a:r>
              <a:rPr lang="en-US" sz="2800" b="1" dirty="0"/>
              <a:t>organizational process </a:t>
            </a:r>
            <a:r>
              <a:rPr lang="en-US" sz="2800" dirty="0"/>
              <a:t>(activities that transform input into output) by clarifying :</a:t>
            </a:r>
            <a:endParaRPr lang="en-US" sz="2800" dirty="0" smtClean="0"/>
          </a:p>
          <a:p>
            <a:pPr marL="971550" indent="-514350"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Formal lines of authority and responsibility</a:t>
            </a:r>
          </a:p>
          <a:p>
            <a:pPr marL="971550" indent="-514350"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Formal systems of communication, coordination, and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Design</a:t>
            </a:r>
          </a:p>
        </p:txBody>
      </p:sp>
      <p:pic>
        <p:nvPicPr>
          <p:cNvPr id="1026" name="Picture 2" descr="http://galesl.weebly.com/uploads/4/8/1/9/4819214/470903273_or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66" y="1600200"/>
            <a:ext cx="455786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Design</a:t>
            </a:r>
          </a:p>
        </p:txBody>
      </p:sp>
      <p:pic>
        <p:nvPicPr>
          <p:cNvPr id="1026" name="Picture 2" descr="http://galesl.weebly.com/uploads/4/8/1/9/4819214/470903273_orig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20617" b="44441"/>
          <a:stretch/>
        </p:blipFill>
        <p:spPr bwMode="auto">
          <a:xfrm>
            <a:off x="1066800" y="1468063"/>
            <a:ext cx="6819900" cy="47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-11113"/>
            <a:r>
              <a:rPr lang="en-US" sz="2800" b="1" dirty="0" smtClean="0"/>
              <a:t>Differentiation</a:t>
            </a:r>
            <a:r>
              <a:rPr lang="en-US" sz="2800" dirty="0" smtClean="0"/>
              <a:t> is the process of breaking down organizational goals into tasks; there are three types of differentiation</a:t>
            </a:r>
          </a:p>
          <a:p>
            <a:endParaRPr lang="en-US" sz="1400" dirty="0" smtClean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Horizontal: Between organizational subunits</a:t>
            </a:r>
          </a:p>
          <a:p>
            <a:pPr marL="688975">
              <a:buFont typeface="Wingdings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Based on employee knowledge, education, and training (i.e., task specialization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63816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LECTURE 13:  Open System Theory  ∙  Design  ∙  </a:t>
            </a:r>
            <a:r>
              <a:rPr lang="en-US" sz="2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Configurations</a:t>
            </a:r>
            <a:endParaRPr lang="en-US" sz="20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 Theme</Template>
  <TotalTime>702</TotalTime>
  <Words>901</Words>
  <Application>Microsoft Macintosh PowerPoint</Application>
  <PresentationFormat>On-screen Show (4:3)</PresentationFormat>
  <Paragraphs>115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Avenir Black</vt:lpstr>
      <vt:lpstr>Avenir Roman</vt:lpstr>
      <vt:lpstr>Calibri</vt:lpstr>
      <vt:lpstr>Eras Bold ITC</vt:lpstr>
      <vt:lpstr>Eras Medium ITC</vt:lpstr>
      <vt:lpstr>Wingdings</vt:lpstr>
      <vt:lpstr>Arial</vt:lpstr>
      <vt:lpstr>OB Theme</vt:lpstr>
      <vt:lpstr>Organizational Design and Structure</vt:lpstr>
      <vt:lpstr>What is an Organization?</vt:lpstr>
      <vt:lpstr>What is an Organization?</vt:lpstr>
      <vt:lpstr>What is an Organization?</vt:lpstr>
      <vt:lpstr>Organizational Design</vt:lpstr>
      <vt:lpstr>Organizational Design</vt:lpstr>
      <vt:lpstr>Organization Design</vt:lpstr>
      <vt:lpstr>Organization Design</vt:lpstr>
      <vt:lpstr>Differentiation</vt:lpstr>
      <vt:lpstr>Differentiation</vt:lpstr>
      <vt:lpstr>Differentiation</vt:lpstr>
      <vt:lpstr>Integration</vt:lpstr>
      <vt:lpstr>Organizational Design</vt:lpstr>
      <vt:lpstr>Organizational Design</vt:lpstr>
      <vt:lpstr>Organizational Design</vt:lpstr>
      <vt:lpstr>Organizational Design</vt:lpstr>
      <vt:lpstr>Organizational Design</vt:lpstr>
      <vt:lpstr>ACTIVITY</vt:lpstr>
      <vt:lpstr>Configurations</vt:lpstr>
      <vt:lpstr>Configurations</vt:lpstr>
      <vt:lpstr>Configurations</vt:lpstr>
      <vt:lpstr>Configurations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Design and Structure</dc:title>
  <dc:creator/>
  <cp:lastModifiedBy>Jeff Bentley</cp:lastModifiedBy>
  <cp:revision>82</cp:revision>
  <dcterms:created xsi:type="dcterms:W3CDTF">2006-08-16T00:00:00Z</dcterms:created>
  <dcterms:modified xsi:type="dcterms:W3CDTF">2018-11-26T07:10:16Z</dcterms:modified>
</cp:coreProperties>
</file>