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0" r:id="rId2"/>
    <p:sldId id="335" r:id="rId3"/>
    <p:sldId id="338" r:id="rId4"/>
    <p:sldId id="333" r:id="rId5"/>
    <p:sldId id="340" r:id="rId6"/>
    <p:sldId id="344" r:id="rId7"/>
    <p:sldId id="339" r:id="rId8"/>
    <p:sldId id="345" r:id="rId9"/>
    <p:sldId id="332" r:id="rId10"/>
    <p:sldId id="258" r:id="rId11"/>
    <p:sldId id="259" r:id="rId12"/>
    <p:sldId id="311" r:id="rId13"/>
    <p:sldId id="314" r:id="rId14"/>
    <p:sldId id="334" r:id="rId15"/>
    <p:sldId id="315" r:id="rId16"/>
    <p:sldId id="316" r:id="rId17"/>
    <p:sldId id="317" r:id="rId18"/>
    <p:sldId id="318" r:id="rId19"/>
    <p:sldId id="319" r:id="rId20"/>
    <p:sldId id="287" r:id="rId21"/>
    <p:sldId id="321" r:id="rId22"/>
    <p:sldId id="32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94E"/>
    <a:srgbClr val="FAD755"/>
    <a:srgbClr val="D7CB48"/>
    <a:srgbClr val="D7D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1771A-A7CD-DF47-BD27-2FE09F2EA43E}" v="74" dt="2018-09-09T22:32:15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9"/>
    <p:restoredTop sz="87027"/>
  </p:normalViewPr>
  <p:slideViewPr>
    <p:cSldViewPr>
      <p:cViewPr varScale="1">
        <p:scale>
          <a:sx n="158" d="100"/>
          <a:sy n="158" d="100"/>
        </p:scale>
        <p:origin x="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8716-63C8-304D-979A-5673BF9CE134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A9DA-D1BF-E94E-B742-A8D89564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80E9-A0D4-4D70-9B96-0EB1FB6E300A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A1ED-EE0B-4210-8DCB-F1DF41558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2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3A1ED-EE0B-4210-8DCB-F1DF41558E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B221E-12D5-4FAA-BF48-9DA463715EC2}" type="slidenum">
              <a:rPr lang="en-US"/>
              <a:pPr/>
              <a:t>10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5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836D8-BDF6-4C76-A8BD-7DD41025F561}" type="slidenum">
              <a:rPr lang="en-US"/>
              <a:pPr/>
              <a:t>11</a:t>
            </a:fld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24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00200"/>
            <a:ext cx="9144000" cy="411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Eras Bold IT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ras Medium IT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Eras Medium ITC" pitchFamily="34" charset="0"/>
              </a:defRPr>
            </a:lvl1pPr>
            <a:lvl2pPr>
              <a:buFont typeface="Wingdings" pitchFamily="2" charset="2"/>
              <a:buChar char="Ø"/>
              <a:defRPr>
                <a:latin typeface="Eras Medium ITC" pitchFamily="34" charset="0"/>
              </a:defRPr>
            </a:lvl2pPr>
            <a:lvl3pPr>
              <a:defRPr>
                <a:latin typeface="Eras Medium ITC" pitchFamily="34" charset="0"/>
              </a:defRPr>
            </a:lvl3pPr>
            <a:lvl4pPr>
              <a:defRPr>
                <a:latin typeface="Eras Medium ITC" pitchFamily="34" charset="0"/>
              </a:defRPr>
            </a:lvl4pPr>
            <a:lvl5pPr>
              <a:defRPr>
                <a:latin typeface="Eras Medium IT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8839200" cy="36512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  <a:latin typeface="Eras Bold ITC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ras Medium IT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73375"/>
            <a:ext cx="8686800" cy="1470025"/>
          </a:xfrm>
        </p:spPr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Attitudes and Values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ChangeArrowheads="1"/>
          </p:cNvSpPr>
          <p:nvPr/>
        </p:nvSpPr>
        <p:spPr bwMode="auto">
          <a:xfrm>
            <a:off x="222250" y="1974850"/>
            <a:ext cx="86995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1030"/>
          <p:cNvSpPr>
            <a:spLocks noChangeArrowheads="1"/>
          </p:cNvSpPr>
          <p:nvPr/>
        </p:nvSpPr>
        <p:spPr bwMode="auto">
          <a:xfrm>
            <a:off x="228600" y="5105400"/>
            <a:ext cx="8699500" cy="1231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Attitudes</a:t>
            </a:r>
          </a:p>
        </p:txBody>
      </p:sp>
      <p:pic>
        <p:nvPicPr>
          <p:cNvPr id="54316" name="Picture 10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721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Attitude-to-Behavior Linkage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People desire to maintain consistency between their attitudes and behaviors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Cognitive dissonance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is:</a:t>
            </a: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 state of tension that is produced when an individual experiences conflict between attitudes and behavior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Dissonance will be tolerated based on how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important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the attitude versus the behavior is to a person, and how much that person believes s/he can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influence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either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Attitude-to-Behavior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Attitudes are formed by one or more of three factors affecting beliefs (cognitive) and feelings (affect) towards an attitude object: </a:t>
            </a:r>
          </a:p>
          <a:p>
            <a:pPr marL="225425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Personality traits</a:t>
            </a:r>
          </a:p>
          <a:p>
            <a:pPr marL="463550" indent="-238125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Direct experience</a:t>
            </a:r>
          </a:p>
          <a:p>
            <a:pPr marL="463550" indent="-238125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Social learning about the object</a:t>
            </a:r>
            <a:endParaRPr lang="en-US" sz="2400" dirty="0">
              <a:latin typeface="Avenir Roman" charset="0"/>
              <a:ea typeface="Avenir Roman" charset="0"/>
              <a:cs typeface="Avenir Roman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447800"/>
            <a:ext cx="4953000" cy="446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5867400"/>
            <a:ext cx="2362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noProof="0" dirty="0">
                <a:latin typeface="Eras Medium ITC" pitchFamily="34" charset="0"/>
              </a:rPr>
              <a:t>(</a:t>
            </a:r>
            <a:r>
              <a:rPr lang="en-US" sz="1000" noProof="0" dirty="0" err="1">
                <a:latin typeface="Eras Medium ITC" pitchFamily="34" charset="0"/>
              </a:rPr>
              <a:t>Ajzen</a:t>
            </a:r>
            <a:r>
              <a:rPr lang="en-US" sz="1000" dirty="0">
                <a:latin typeface="Eras Medium ITC" pitchFamily="34" charset="0"/>
              </a:rPr>
              <a:t>, 1991; </a:t>
            </a:r>
            <a:r>
              <a:rPr lang="en-US" sz="1000" dirty="0" err="1">
                <a:latin typeface="Eras Medium ITC" pitchFamily="34" charset="0"/>
              </a:rPr>
              <a:t>Ajzen</a:t>
            </a:r>
            <a:r>
              <a:rPr lang="en-US" sz="1000" dirty="0">
                <a:latin typeface="Eras Medium ITC" pitchFamily="34" charset="0"/>
              </a:rPr>
              <a:t> &amp; </a:t>
            </a:r>
            <a:r>
              <a:rPr lang="en-US" sz="1000" dirty="0" err="1">
                <a:latin typeface="Eras Medium ITC" pitchFamily="34" charset="0"/>
              </a:rPr>
              <a:t>Fishbein</a:t>
            </a:r>
            <a:r>
              <a:rPr lang="en-US" sz="1000" dirty="0">
                <a:latin typeface="Eras Medium ITC" pitchFamily="34" charset="0"/>
              </a:rPr>
              <a:t>, 1977)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8628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One of the most common, influential, and most studied attitudes in the workplace is job satisfaction</a:t>
            </a:r>
          </a:p>
          <a:p>
            <a:pPr marL="7938" indent="-7938"/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Job satisfaction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is a positive emotional state resulting from one’s appraisal or evaluation of his or her job, and the parts of that job, and has ramifications for many types of employee behavior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545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Prior job satisfaction predicts present job satisfaction, however the effect is stronger for intrinsic satisfaction versus extrinsic satisfaction</a:t>
            </a:r>
            <a:br>
              <a:rPr lang="en-US" sz="2800" dirty="0">
                <a:latin typeface="Avenir Roman" charset="0"/>
                <a:ea typeface="Avenir Roman" charset="0"/>
                <a:cs typeface="Avenir Roman" charset="0"/>
              </a:rPr>
            </a:b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(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Arvey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, Segal, Bouchard, &amp; Abraham, 1989; 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Staw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 &amp; Ross, 1985)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Positive and Negative Affectivity are among the best predictors of satisfaction, they explain 55% of the genetic variance in satisfaction while Big 5 only </a:t>
            </a:r>
            <a:r>
              <a:rPr lang="en-US" sz="2800" dirty="0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explains 23%</a:t>
            </a:r>
            <a:br>
              <a:rPr lang="en-US" sz="1000" dirty="0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</a:br>
            <a:r>
              <a:rPr lang="en-US" sz="1000" dirty="0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(Connolly &amp; </a:t>
            </a:r>
            <a:r>
              <a:rPr lang="en-US" sz="1000" dirty="0" err="1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Viswesvaran</a:t>
            </a:r>
            <a:r>
              <a:rPr lang="en-US" sz="1000" dirty="0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, 2000; </a:t>
            </a:r>
            <a:r>
              <a:rPr lang="en-US" sz="1000" dirty="0" err="1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Ilies</a:t>
            </a:r>
            <a:r>
              <a:rPr lang="en-US" sz="1000" dirty="0">
                <a:solidFill>
                  <a:srgbClr val="31859C"/>
                </a:solidFill>
                <a:latin typeface="Avenir Roman" charset="0"/>
                <a:ea typeface="Avenir Roman" charset="0"/>
                <a:cs typeface="Avenir Roman" charset="0"/>
              </a:rPr>
              <a:t>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&amp; Judge, 2003)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8312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Three extrinsic (non-trait or personality) factors typically affect job satisfaction: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Work characteristics: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Certain jobs (e.g., complex, challenging, autonomous) are more satisfying than others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Pay/benefits: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High and equitable rewards are more satisfying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85447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Meta-analytic evidence consistently finds that job satisfaction has a .30 or lower correlation with job performance (which is small-to-moderate)</a:t>
            </a:r>
            <a:br>
              <a:rPr lang="en-US" sz="2800" dirty="0">
                <a:latin typeface="Avenir Roman" charset="0"/>
                <a:ea typeface="Avenir Roman" charset="0"/>
                <a:cs typeface="Avenir Roman" charset="0"/>
              </a:rPr>
            </a:br>
            <a:r>
              <a:rPr lang="en-US" sz="1200" dirty="0">
                <a:latin typeface="Avenir Roman" charset="0"/>
                <a:ea typeface="Avenir Roman" charset="0"/>
                <a:cs typeface="Avenir Roman" charset="0"/>
              </a:rPr>
              <a:t>(</a:t>
            </a:r>
            <a:r>
              <a:rPr lang="en-US" sz="1200" dirty="0" err="1">
                <a:latin typeface="Avenir Roman" charset="0"/>
                <a:ea typeface="Avenir Roman" charset="0"/>
                <a:cs typeface="Avenir Roman" charset="0"/>
              </a:rPr>
              <a:t>Iaffaldano</a:t>
            </a:r>
            <a:r>
              <a:rPr lang="en-US" sz="1200" dirty="0">
                <a:latin typeface="Avenir Roman" charset="0"/>
                <a:ea typeface="Avenir Roman" charset="0"/>
                <a:cs typeface="Avenir Roman" charset="0"/>
              </a:rPr>
              <a:t> &amp; </a:t>
            </a:r>
            <a:r>
              <a:rPr lang="en-US" sz="1200" dirty="0" err="1">
                <a:latin typeface="Avenir Roman" charset="0"/>
                <a:ea typeface="Avenir Roman" charset="0"/>
                <a:cs typeface="Avenir Roman" charset="0"/>
              </a:rPr>
              <a:t>Muchinsky</a:t>
            </a:r>
            <a:r>
              <a:rPr lang="en-US" sz="1200" dirty="0">
                <a:latin typeface="Avenir Roman" charset="0"/>
                <a:ea typeface="Avenir Roman" charset="0"/>
                <a:cs typeface="Avenir Roman" charset="0"/>
              </a:rPr>
              <a:t>, 1985; Judge, </a:t>
            </a:r>
            <a:r>
              <a:rPr lang="en-US" sz="1200" dirty="0" err="1">
                <a:latin typeface="Avenir Roman" charset="0"/>
                <a:ea typeface="Avenir Roman" charset="0"/>
                <a:cs typeface="Avenir Roman" charset="0"/>
              </a:rPr>
              <a:t>Thoreson</a:t>
            </a:r>
            <a:r>
              <a:rPr lang="en-US" sz="1200" dirty="0">
                <a:latin typeface="Avenir Roman" charset="0"/>
                <a:ea typeface="Avenir Roman" charset="0"/>
                <a:cs typeface="Avenir Roman" charset="0"/>
              </a:rPr>
              <a:t>, Bono, &amp; Patton, 2001; Petty, McGee, &amp; </a:t>
            </a:r>
            <a:r>
              <a:rPr lang="en-US" sz="1200" dirty="0" err="1">
                <a:latin typeface="Avenir Roman" charset="0"/>
                <a:ea typeface="Avenir Roman" charset="0"/>
                <a:cs typeface="Avenir Roman" charset="0"/>
              </a:rPr>
              <a:t>Cavender</a:t>
            </a:r>
            <a:r>
              <a:rPr lang="en-US" sz="1200" dirty="0">
                <a:latin typeface="Avenir Roman" charset="0"/>
                <a:ea typeface="Avenir Roman" charset="0"/>
                <a:cs typeface="Avenir Roman" charset="0"/>
              </a:rPr>
              <a:t>, 1984)</a:t>
            </a:r>
          </a:p>
          <a:p>
            <a:pPr marL="0" indent="0"/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The link between job satisfaction and job performance is stronger, however, when:</a:t>
            </a: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For employees with complex jobs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	When valued rewards are contingent on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  performance, or rewards are high</a:t>
            </a: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7621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Job satisfaction only moderately (negatively) predicts turnover and absenteeism, but strongly correlates (negatively) with intention to turnover and withdrawal cognitions</a:t>
            </a:r>
            <a:endParaRPr lang="en-US" sz="10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(Scott &amp; Taylor, 1985; 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Tett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 &amp; Meyer, 1993)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Job satisfaction (especially the cognitive component) strongly positively predicts organizational citizenship behaviors (OCBs), and has a strong positive relationship with organizational commitment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(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LePine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Erez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&amp; Van Dyne, 2002; Meyer,  Stanley,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Herscovitch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&amp;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Topolnytsky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2002; Moorman, 1993; Williams &amp; Anderson, 1991)</a:t>
            </a:r>
            <a:endParaRPr lang="en-US" dirty="0">
              <a:latin typeface="Avenir Roman" charset="0"/>
              <a:ea typeface="Avenir Roman" charset="0"/>
              <a:cs typeface="Avenir Roman" charset="0"/>
            </a:endParaRPr>
          </a:p>
          <a:p>
            <a:endParaRPr lang="en-US" dirty="0"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45923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Organizational commitment</a:t>
            </a:r>
            <a:r>
              <a:rPr lang="en-US" sz="2800" b="1" dirty="0">
                <a:latin typeface="Avenir Roman" charset="0"/>
                <a:ea typeface="Avenir Roman" charset="0"/>
                <a:cs typeface="Avenir Roman" charset="0"/>
              </a:rPr>
              <a:t> 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is the strength of a person’s identification with their organization and their desire to stay in that organization; there are three facets of organizational commitment: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Affective commitment: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 desire to stay due to emotional connection with the organization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Continuance commitment: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Too costly to leave, need to stay for resource purposes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2122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Consequences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1219200"/>
            <a:ext cx="7277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4600" y="5867400"/>
            <a:ext cx="38862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noProof="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Meyer,  Stanley, </a:t>
            </a:r>
            <a:r>
              <a:rPr lang="en-US" sz="1000" noProof="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Herscovitch</a:t>
            </a:r>
            <a:r>
              <a:rPr lang="en-US" sz="1000" noProof="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&amp; </a:t>
            </a:r>
            <a:r>
              <a:rPr lang="en-US" sz="1000" noProof="0" dirty="0" err="1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Topolnytsky</a:t>
            </a:r>
            <a:r>
              <a:rPr lang="en-US" sz="1000" noProof="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(2002), and others</a:t>
            </a: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487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Values are a fundamental determinant of behavior:</a:t>
            </a:r>
          </a:p>
          <a:p>
            <a:endParaRPr lang="en-US" sz="800" dirty="0">
              <a:latin typeface="Avenir Roman" charset="0"/>
              <a:ea typeface="Avenir Roman" charset="0"/>
              <a:cs typeface="Avenir Roman" charset="0"/>
            </a:endParaRPr>
          </a:p>
          <a:p>
            <a:pPr marL="346075" indent="-9525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Values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are abstract ideals that guide our thinking and behavior across all situations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There are two types of values:</a:t>
            </a:r>
          </a:p>
          <a:p>
            <a:pPr marL="679450">
              <a:buFont typeface="Wingdings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Instrumental values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define the behaviors that will lead to desired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5D9FE-7B7E-E949-BBA0-7C8EF2DB1B40}"/>
              </a:ext>
            </a:extLst>
          </p:cNvPr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3695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Job Satisfaction: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Satisfied and committed individuals are more likely to contribute to their organization</a:t>
            </a:r>
          </a:p>
          <a:p>
            <a:pPr marL="7938" indent="-7938"/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Organizational Citizenship Behaviors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are prosocial helping behavior that support the psychological and social environment in which task performance occurs</a:t>
            </a:r>
          </a:p>
          <a:p>
            <a:endParaRPr lang="en-US" sz="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What are some of the causes of OCB?</a:t>
            </a: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There are three factors that influence the success of persuasion and attitude change: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Source: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Expertise, trustworthiness, attractiveness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Target: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Self-esteem, attitude strength, mood</a:t>
            </a:r>
          </a:p>
          <a:p>
            <a:pPr marL="919163" indent="-457200">
              <a:buFont typeface="Wingdings" charset="2"/>
              <a:buChar char="ü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Message: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Acknowledge all sides of attitude object, threat level, emotional 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93761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The Elaboration Likelihood Model explains two ways that attitude change may occur:</a:t>
            </a:r>
          </a:p>
          <a:p>
            <a:pPr marL="7938" indent="-7938"/>
            <a:endParaRPr lang="en-US" sz="800" dirty="0"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</a:p>
          <a:p>
            <a:pPr marL="7938" indent="-7938"/>
            <a:endParaRPr lang="en-US" sz="2800" dirty="0">
              <a:latin typeface="Avenir Roman" charset="0"/>
              <a:ea typeface="Avenir Roman" charset="0"/>
              <a:cs typeface="Avenir Roman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429313"/>
              </p:ext>
            </p:extLst>
          </p:nvPr>
        </p:nvGraphicFramePr>
        <p:xfrm>
          <a:off x="457200" y="270764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Black" charset="0"/>
                          <a:ea typeface="Avenir Black" charset="0"/>
                          <a:cs typeface="Avenir Black" charset="0"/>
                        </a:rPr>
                        <a:t>Central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Black" charset="0"/>
                          <a:ea typeface="Avenir Black" charset="0"/>
                          <a:cs typeface="Avenir Black" charset="0"/>
                        </a:rPr>
                        <a:t>Peripheral</a:t>
                      </a:r>
                      <a:r>
                        <a:rPr lang="en-US" b="1" i="0" baseline="0" dirty="0">
                          <a:latin typeface="Avenir Black" charset="0"/>
                          <a:ea typeface="Avenir Black" charset="0"/>
                          <a:cs typeface="Avenir Black" charset="0"/>
                        </a:rPr>
                        <a:t> route</a:t>
                      </a:r>
                      <a:endParaRPr lang="en-US" b="1" i="0" dirty="0">
                        <a:latin typeface="Avenir Black" charset="0"/>
                        <a:ea typeface="Avenir Black" charset="0"/>
                        <a:cs typeface="Avenir Black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Target pays close attention to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Target pays little attention to message (e.g., distracted, does not</a:t>
                      </a:r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 value message)</a:t>
                      </a:r>
                      <a:endParaRPr lang="en-US" b="0" i="0" dirty="0">
                        <a:latin typeface="Avenir Roman" charset="0"/>
                        <a:ea typeface="Avenir Roman" charset="0"/>
                        <a:cs typeface="Avenir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Message processing</a:t>
                      </a:r>
                      <a:r>
                        <a:rPr lang="en-US" b="1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 is:</a:t>
                      </a:r>
                    </a:p>
                    <a:p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Careful and conscious</a:t>
                      </a:r>
                      <a:endParaRPr lang="en-US" b="0" i="0" dirty="0">
                        <a:latin typeface="Avenir Roman" charset="0"/>
                        <a:ea typeface="Avenir Roman" charset="0"/>
                        <a:cs typeface="Avenir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Message processing is:</a:t>
                      </a:r>
                    </a:p>
                    <a:p>
                      <a:r>
                        <a:rPr lang="en-US" b="0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Automatic</a:t>
                      </a:r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 and not careful</a:t>
                      </a:r>
                      <a:endParaRPr lang="en-US" b="0" i="0" dirty="0">
                        <a:latin typeface="Avenir Roman" charset="0"/>
                        <a:ea typeface="Avenir Roman" charset="0"/>
                        <a:cs typeface="Avenir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Attitude change determined by:</a:t>
                      </a:r>
                    </a:p>
                    <a:p>
                      <a:r>
                        <a:rPr lang="en-US" b="0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Quality</a:t>
                      </a:r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 of argument</a:t>
                      </a:r>
                      <a:endParaRPr lang="en-US" b="0" i="0" dirty="0">
                        <a:latin typeface="Avenir Roman" charset="0"/>
                        <a:ea typeface="Avenir Roman" charset="0"/>
                        <a:cs typeface="Avenir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Attitude change</a:t>
                      </a:r>
                      <a:r>
                        <a:rPr lang="en-US" b="1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 determined by:</a:t>
                      </a:r>
                    </a:p>
                    <a:p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Source characteristics (e.g., expertise)</a:t>
                      </a:r>
                    </a:p>
                    <a:p>
                      <a:r>
                        <a:rPr lang="en-US" b="0" i="0" baseline="0" dirty="0">
                          <a:latin typeface="Avenir Roman" charset="0"/>
                          <a:ea typeface="Avenir Roman" charset="0"/>
                          <a:cs typeface="Avenir Roman" charset="0"/>
                        </a:rPr>
                        <a:t>Non-substantial aspects of argument (e.g., the mere presence of data, quantity of facts,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7101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Values are shaped by a combination of nature (e.g., genetics) and nurture (e.g., upbringing, experiences), making them unique from each</a:t>
            </a:r>
          </a:p>
          <a:p>
            <a:pPr marL="7938" indent="-7938"/>
            <a:endParaRPr lang="en-US" sz="14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We are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consciously aware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of our values, and they can often differ from other characteristics we have, such as our personalities, skills, or appearance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5052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"/>
            <a:ext cx="8153400" cy="59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Many organizations create </a:t>
            </a:r>
            <a:r>
              <a:rPr lang="en-US" sz="2800" b="1" i="1" dirty="0">
                <a:latin typeface="Avenir Roman" charset="0"/>
                <a:ea typeface="Avenir Roman" charset="0"/>
                <a:cs typeface="Avenir Roman" charset="0"/>
              </a:rPr>
              <a:t>strong situations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, in which employee behavior is modulated to meet external standards (e.g., rules, policies, norms, etc.) rather than follow internal ones, like values.</a:t>
            </a:r>
          </a:p>
          <a:p>
            <a:pPr marL="7938" indent="-7938"/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(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Mischel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, 1977; Weiss &amp; Adler, 1984; Meyer, 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Dalal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, &amp; </a:t>
            </a:r>
            <a:r>
              <a:rPr lang="en-US" sz="1000" dirty="0" err="1">
                <a:latin typeface="Avenir Roman" charset="0"/>
                <a:ea typeface="Avenir Roman" charset="0"/>
                <a:cs typeface="Avenir Roman" charset="0"/>
              </a:rPr>
              <a:t>Hermida</a:t>
            </a:r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, 2010)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Clear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and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consistent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job requirements that constrain personal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discretion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, and have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consequences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 if violated, make a situation strong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3485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When the organization creates situations that </a:t>
            </a:r>
            <a:r>
              <a:rPr lang="en-US" sz="2800" b="1" dirty="0">
                <a:latin typeface="Avenir Roman" charset="0"/>
                <a:ea typeface="Avenir Roman" charset="0"/>
                <a:cs typeface="Avenir Roman" charset="0"/>
              </a:rPr>
              <a:t>supply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opportunities for employees to fulfill their </a:t>
            </a:r>
            <a:r>
              <a:rPr lang="en-US" sz="2800" b="1" dirty="0">
                <a:latin typeface="Avenir Roman" charset="0"/>
                <a:ea typeface="Avenir Roman" charset="0"/>
                <a:cs typeface="Avenir Roman" charset="0"/>
              </a:rPr>
              <a:t>values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, workers </a:t>
            </a:r>
            <a:r>
              <a:rPr lang="en-US" sz="2800" b="1" dirty="0">
                <a:latin typeface="Avenir Roman" charset="0"/>
                <a:ea typeface="Avenir Roman" charset="0"/>
                <a:cs typeface="Avenir Roman" charset="0"/>
              </a:rPr>
              <a:t>fit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better and are more </a:t>
            </a:r>
            <a:r>
              <a:rPr lang="en-US" sz="2800" dirty="0">
                <a:solidFill>
                  <a:srgbClr val="00B050"/>
                </a:solidFill>
                <a:latin typeface="Avenir Roman" charset="0"/>
                <a:ea typeface="Avenir Roman" charset="0"/>
                <a:cs typeface="Avenir Roman" charset="0"/>
              </a:rPr>
              <a:t>satisfied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and </a:t>
            </a:r>
            <a:r>
              <a:rPr lang="en-US" sz="2800" dirty="0">
                <a:solidFill>
                  <a:srgbClr val="00B050"/>
                </a:solidFill>
                <a:latin typeface="Avenir Roman" charset="0"/>
                <a:ea typeface="Avenir Roman" charset="0"/>
                <a:cs typeface="Avenir Roman" charset="0"/>
              </a:rPr>
              <a:t>committed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, and exhibit </a:t>
            </a:r>
            <a:r>
              <a:rPr lang="en-US" sz="2800" dirty="0">
                <a:solidFill>
                  <a:srgbClr val="00B050"/>
                </a:solidFill>
                <a:latin typeface="Avenir Roman" charset="0"/>
                <a:ea typeface="Avenir Roman" charset="0"/>
                <a:cs typeface="Avenir Roman" charset="0"/>
              </a:rPr>
              <a:t>better well-being</a:t>
            </a:r>
          </a:p>
          <a:p>
            <a:pPr marL="7938" indent="-7938"/>
            <a:r>
              <a:rPr lang="en-US" sz="1000" dirty="0">
                <a:latin typeface="Avenir Roman" charset="0"/>
                <a:ea typeface="Avenir Roman" charset="0"/>
                <a:cs typeface="Avenir Roman" charset="0"/>
              </a:rPr>
              <a:t>(Choi, 2004; Edwards, 1992; Kristoff-Brown, Zimmerman, &amp; Johnson, 2005)</a:t>
            </a:r>
          </a:p>
          <a:p>
            <a:pPr marL="7938" indent="-7938"/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Lack of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supply-value fit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doesn’t affect job performance….. at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417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Lack of value fulfillment creates </a:t>
            </a:r>
            <a:r>
              <a:rPr lang="en-US" sz="2800" b="1" dirty="0">
                <a:latin typeface="Avenir Roman" charset="0"/>
                <a:ea typeface="Avenir Roman" charset="0"/>
                <a:cs typeface="Avenir Roman" charset="0"/>
              </a:rPr>
              <a:t>suboptimal behavior patterns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 that over time…</a:t>
            </a:r>
          </a:p>
          <a:p>
            <a:pPr marL="7938" indent="-7938"/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indent="-7938"/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57779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There are three general approaches: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latin typeface="Avenir Roman" charset="0"/>
                <a:ea typeface="Avenir Roman" charset="0"/>
                <a:cs typeface="Avenir Roman" charset="0"/>
              </a:rPr>
              <a:t>Provide opportunities to fulfill values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latin typeface="Avenir Roman" charset="0"/>
                <a:ea typeface="Avenir Roman" charset="0"/>
                <a:cs typeface="Avenir Roman" charset="0"/>
              </a:rPr>
              <a:t>Find people’s with matching values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latin typeface="Avenir Roman" charset="0"/>
                <a:ea typeface="Avenir Roman" charset="0"/>
                <a:cs typeface="Avenir Roman" charset="0"/>
              </a:rPr>
              <a:t>Develop new values in our workers</a:t>
            </a:r>
          </a:p>
          <a:p>
            <a:pPr marL="400050" lvl="1" indent="0">
              <a:buNone/>
            </a:pPr>
            <a:endParaRPr lang="en-US" sz="14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7938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Much of this begins when we create positive attitudes towards aspects of work</a:t>
            </a:r>
            <a:endParaRPr lang="en-US" dirty="0"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8609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Attitudes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What is an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attitude</a:t>
            </a:r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?</a:t>
            </a:r>
          </a:p>
          <a:p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	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A psychological tendency expressed by evaluating something with a degree of favor or disfavor</a:t>
            </a:r>
          </a:p>
          <a:p>
            <a:endParaRPr lang="en-US" sz="1400" dirty="0">
              <a:latin typeface="Avenir Roman" charset="0"/>
              <a:ea typeface="Avenir Roman" charset="0"/>
              <a:cs typeface="Avenir Roman" charset="0"/>
            </a:endParaRPr>
          </a:p>
          <a:p>
            <a:pPr marL="0" indent="0"/>
            <a:r>
              <a:rPr lang="en-US" sz="2800" dirty="0">
                <a:latin typeface="Avenir Roman" charset="0"/>
                <a:ea typeface="Avenir Roman" charset="0"/>
                <a:cs typeface="Avenir Roman" charset="0"/>
              </a:rPr>
              <a:t>In the workplace, attitudes are formed about many different things ranging from one’s supervisor or boss, to the quality of one’s work environment (e.g., parking, lighting, noise, etc.)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64008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2:  Basics  ∙  Attitudes  ∙ 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526999943"/>
      </p:ext>
    </p:extLst>
  </p:cSld>
  <p:clrMapOvr>
    <a:masterClrMapping/>
  </p:clrMapOvr>
</p:sld>
</file>

<file path=ppt/theme/theme1.xml><?xml version="1.0" encoding="utf-8"?>
<a:theme xmlns:a="http://schemas.openxmlformats.org/drawingml/2006/main" name="OB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2623</TotalTime>
  <Words>1053</Words>
  <Application>Microsoft Macintosh PowerPoint</Application>
  <PresentationFormat>On-screen Show (4:3)</PresentationFormat>
  <Paragraphs>150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Black</vt:lpstr>
      <vt:lpstr>Avenir Roman</vt:lpstr>
      <vt:lpstr>Calibri</vt:lpstr>
      <vt:lpstr>Eras Bold ITC</vt:lpstr>
      <vt:lpstr>Eras Medium ITC</vt:lpstr>
      <vt:lpstr>Times New Roman</vt:lpstr>
      <vt:lpstr>Wingdings</vt:lpstr>
      <vt:lpstr>OB Theme</vt:lpstr>
      <vt:lpstr>Attitudes and Values</vt:lpstr>
      <vt:lpstr>Values</vt:lpstr>
      <vt:lpstr>Values</vt:lpstr>
      <vt:lpstr>PowerPoint Presentation</vt:lpstr>
      <vt:lpstr>Values</vt:lpstr>
      <vt:lpstr>Values</vt:lpstr>
      <vt:lpstr>Values</vt:lpstr>
      <vt:lpstr>Values</vt:lpstr>
      <vt:lpstr>Attitudes</vt:lpstr>
      <vt:lpstr>Attitudes</vt:lpstr>
      <vt:lpstr>Attitude-to-Behavior Linkage</vt:lpstr>
      <vt:lpstr>Attitude-to-Behavior Linkage</vt:lpstr>
      <vt:lpstr>Job Satisfaction</vt:lpstr>
      <vt:lpstr>Job Satisfaction: Causes</vt:lpstr>
      <vt:lpstr>Job Satisfaction: Causes</vt:lpstr>
      <vt:lpstr>Job Satisfaction: Consequences</vt:lpstr>
      <vt:lpstr>Job Satisfaction: Consequences</vt:lpstr>
      <vt:lpstr>Job Satisfaction: Consequences</vt:lpstr>
      <vt:lpstr>Job Satisfaction: Consequences</vt:lpstr>
      <vt:lpstr>Job Satisfaction: Consequences</vt:lpstr>
      <vt:lpstr>Attitude Change</vt:lpstr>
      <vt:lpstr>Attitude Change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Jeff Bentley</cp:lastModifiedBy>
  <cp:revision>115</cp:revision>
  <dcterms:created xsi:type="dcterms:W3CDTF">2006-08-16T00:00:00Z</dcterms:created>
  <dcterms:modified xsi:type="dcterms:W3CDTF">2018-09-09T22:32:24Z</dcterms:modified>
</cp:coreProperties>
</file>