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8" r:id="rId3"/>
    <p:sldId id="324" r:id="rId4"/>
    <p:sldId id="327" r:id="rId5"/>
    <p:sldId id="326" r:id="rId6"/>
    <p:sldId id="308" r:id="rId7"/>
    <p:sldId id="337" r:id="rId8"/>
    <p:sldId id="334" r:id="rId9"/>
    <p:sldId id="335" r:id="rId10"/>
    <p:sldId id="336" r:id="rId11"/>
    <p:sldId id="338" r:id="rId12"/>
    <p:sldId id="292" r:id="rId13"/>
    <p:sldId id="263" r:id="rId14"/>
    <p:sldId id="294" r:id="rId15"/>
    <p:sldId id="296" r:id="rId16"/>
    <p:sldId id="297" r:id="rId17"/>
    <p:sldId id="299" r:id="rId18"/>
    <p:sldId id="300" r:id="rId19"/>
    <p:sldId id="301" r:id="rId20"/>
    <p:sldId id="276" r:id="rId21"/>
  </p:sldIdLst>
  <p:sldSz cx="9144000" cy="6858000" type="screen4x3"/>
  <p:notesSz cx="6858000" cy="9077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A476F6-A7B8-9641-AFDC-0B8DD13F0F2B}">
          <p14:sldIdLst>
            <p14:sldId id="256"/>
            <p14:sldId id="258"/>
            <p14:sldId id="324"/>
            <p14:sldId id="327"/>
            <p14:sldId id="326"/>
            <p14:sldId id="308"/>
            <p14:sldId id="337"/>
            <p14:sldId id="334"/>
            <p14:sldId id="335"/>
            <p14:sldId id="336"/>
            <p14:sldId id="338"/>
            <p14:sldId id="292"/>
            <p14:sldId id="263"/>
            <p14:sldId id="294"/>
            <p14:sldId id="296"/>
            <p14:sldId id="297"/>
            <p14:sldId id="299"/>
            <p14:sldId id="300"/>
            <p14:sldId id="301"/>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6548B-8058-9647-B0AC-3E0CFFC360F8}" v="3217" dt="2018-09-12T05:47:13.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5" autoAdjust="0"/>
    <p:restoredTop sz="79620" autoAdjust="0"/>
  </p:normalViewPr>
  <p:slideViewPr>
    <p:cSldViewPr>
      <p:cViewPr varScale="1">
        <p:scale>
          <a:sx n="68" d="100"/>
          <a:sy n="68" d="100"/>
        </p:scale>
        <p:origin x="1932" y="54"/>
      </p:cViewPr>
      <p:guideLst>
        <p:guide orient="horz" pos="2160"/>
        <p:guide pos="288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Bentley" userId="dcabe8db5c3771c1" providerId="LiveId" clId="{AC56548B-8058-9647-B0AC-3E0CFFC360F8}"/>
    <pc:docChg chg="custSel addSld delSld modSld sldOrd modSection">
      <pc:chgData name="Jeff Bentley" userId="dcabe8db5c3771c1" providerId="LiveId" clId="{AC56548B-8058-9647-B0AC-3E0CFFC360F8}" dt="2018-09-12T05:47:13.958" v="3209" actId="20577"/>
      <pc:docMkLst>
        <pc:docMk/>
      </pc:docMkLst>
      <pc:sldChg chg="modSp modNotes modNotesTx">
        <pc:chgData name="Jeff Bentley" userId="dcabe8db5c3771c1" providerId="LiveId" clId="{AC56548B-8058-9647-B0AC-3E0CFFC360F8}" dt="2018-09-12T05:18:38.677" v="1598" actId="20577"/>
        <pc:sldMkLst>
          <pc:docMk/>
          <pc:sldMk cId="3300994267" sldId="308"/>
        </pc:sldMkLst>
        <pc:spChg chg="mod">
          <ac:chgData name="Jeff Bentley" userId="dcabe8db5c3771c1" providerId="LiveId" clId="{AC56548B-8058-9647-B0AC-3E0CFFC360F8}" dt="2018-09-12T04:52:26.136" v="29" actId="20577"/>
          <ac:spMkLst>
            <pc:docMk/>
            <pc:sldMk cId="3300994267" sldId="308"/>
            <ac:spMk id="2" creationId="{00000000-0000-0000-0000-000000000000}"/>
          </ac:spMkLst>
        </pc:spChg>
        <pc:spChg chg="mod">
          <ac:chgData name="Jeff Bentley" userId="dcabe8db5c3771c1" providerId="LiveId" clId="{AC56548B-8058-9647-B0AC-3E0CFFC360F8}" dt="2018-09-12T05:03:25.712" v="658" actId="20577"/>
          <ac:spMkLst>
            <pc:docMk/>
            <pc:sldMk cId="3300994267" sldId="308"/>
            <ac:spMk id="3" creationId="{00000000-0000-0000-0000-000000000000}"/>
          </ac:spMkLst>
        </pc:spChg>
      </pc:sldChg>
      <pc:sldChg chg="add">
        <pc:chgData name="Jeff Bentley" userId="dcabe8db5c3771c1" providerId="LiveId" clId="{AC56548B-8058-9647-B0AC-3E0CFFC360F8}" dt="2018-09-07T03:03:05.880" v="2"/>
        <pc:sldMkLst>
          <pc:docMk/>
          <pc:sldMk cId="1586561642" sldId="319"/>
        </pc:sldMkLst>
      </pc:sldChg>
      <pc:sldChg chg="add">
        <pc:chgData name="Jeff Bentley" userId="dcabe8db5c3771c1" providerId="LiveId" clId="{AC56548B-8058-9647-B0AC-3E0CFFC360F8}" dt="2018-09-07T03:03:05.880" v="2"/>
        <pc:sldMkLst>
          <pc:docMk/>
          <pc:sldMk cId="3620093226" sldId="324"/>
        </pc:sldMkLst>
      </pc:sldChg>
      <pc:sldChg chg="add">
        <pc:chgData name="Jeff Bentley" userId="dcabe8db5c3771c1" providerId="LiveId" clId="{AC56548B-8058-9647-B0AC-3E0CFFC360F8}" dt="2018-09-07T03:03:05.880" v="2"/>
        <pc:sldMkLst>
          <pc:docMk/>
          <pc:sldMk cId="2121296732" sldId="325"/>
        </pc:sldMkLst>
      </pc:sldChg>
      <pc:sldChg chg="add">
        <pc:chgData name="Jeff Bentley" userId="dcabe8db5c3771c1" providerId="LiveId" clId="{AC56548B-8058-9647-B0AC-3E0CFFC360F8}" dt="2018-09-07T03:03:05.880" v="2"/>
        <pc:sldMkLst>
          <pc:docMk/>
          <pc:sldMk cId="3052456506" sldId="326"/>
        </pc:sldMkLst>
      </pc:sldChg>
      <pc:sldChg chg="add">
        <pc:chgData name="Jeff Bentley" userId="dcabe8db5c3771c1" providerId="LiveId" clId="{AC56548B-8058-9647-B0AC-3E0CFFC360F8}" dt="2018-09-07T03:03:05.880" v="2"/>
        <pc:sldMkLst>
          <pc:docMk/>
          <pc:sldMk cId="916381557" sldId="327"/>
        </pc:sldMkLst>
      </pc:sldChg>
      <pc:sldChg chg="add">
        <pc:chgData name="Jeff Bentley" userId="dcabe8db5c3771c1" providerId="LiveId" clId="{AC56548B-8058-9647-B0AC-3E0CFFC360F8}" dt="2018-09-07T03:03:05.880" v="2"/>
        <pc:sldMkLst>
          <pc:docMk/>
          <pc:sldMk cId="4120440429" sldId="332"/>
        </pc:sldMkLst>
      </pc:sldChg>
      <pc:sldChg chg="add">
        <pc:chgData name="Jeff Bentley" userId="dcabe8db5c3771c1" providerId="LiveId" clId="{AC56548B-8058-9647-B0AC-3E0CFFC360F8}" dt="2018-09-12T04:52:14.357" v="3"/>
        <pc:sldMkLst>
          <pc:docMk/>
          <pc:sldMk cId="3067002072" sldId="333"/>
        </pc:sldMkLst>
      </pc:sldChg>
      <pc:sldChg chg="modSp add">
        <pc:chgData name="Jeff Bentley" userId="dcabe8db5c3771c1" providerId="LiveId" clId="{AC56548B-8058-9647-B0AC-3E0CFFC360F8}" dt="2018-09-12T05:09:42.424" v="1567" actId="20577"/>
        <pc:sldMkLst>
          <pc:docMk/>
          <pc:sldMk cId="2733079778" sldId="334"/>
        </pc:sldMkLst>
        <pc:spChg chg="mod">
          <ac:chgData name="Jeff Bentley" userId="dcabe8db5c3771c1" providerId="LiveId" clId="{AC56548B-8058-9647-B0AC-3E0CFFC360F8}" dt="2018-09-12T05:09:42.424" v="1567" actId="20577"/>
          <ac:spMkLst>
            <pc:docMk/>
            <pc:sldMk cId="2733079778" sldId="334"/>
            <ac:spMk id="3" creationId="{00000000-0000-0000-0000-000000000000}"/>
          </ac:spMkLst>
        </pc:spChg>
      </pc:sldChg>
      <pc:sldChg chg="addSp modSp add modNotes modNotesTx">
        <pc:chgData name="Jeff Bentley" userId="dcabe8db5c3771c1" providerId="LiveId" clId="{AC56548B-8058-9647-B0AC-3E0CFFC360F8}" dt="2018-09-12T05:42:26.322" v="3006" actId="20577"/>
        <pc:sldMkLst>
          <pc:docMk/>
          <pc:sldMk cId="2301749084" sldId="335"/>
        </pc:sldMkLst>
        <pc:spChg chg="mod">
          <ac:chgData name="Jeff Bentley" userId="dcabe8db5c3771c1" providerId="LiveId" clId="{AC56548B-8058-9647-B0AC-3E0CFFC360F8}" dt="2018-09-12T05:33:41.187" v="2064" actId="20577"/>
          <ac:spMkLst>
            <pc:docMk/>
            <pc:sldMk cId="2301749084" sldId="335"/>
            <ac:spMk id="3" creationId="{00000000-0000-0000-0000-000000000000}"/>
          </ac:spMkLst>
        </pc:spChg>
        <pc:picChg chg="add mod">
          <ac:chgData name="Jeff Bentley" userId="dcabe8db5c3771c1" providerId="LiveId" clId="{AC56548B-8058-9647-B0AC-3E0CFFC360F8}" dt="2018-09-12T05:33:52.847" v="2068" actId="1076"/>
          <ac:picMkLst>
            <pc:docMk/>
            <pc:sldMk cId="2301749084" sldId="335"/>
            <ac:picMk id="6" creationId="{04DE34D1-B3BA-454F-A41B-A49ED1460D10}"/>
          </ac:picMkLst>
        </pc:picChg>
      </pc:sldChg>
      <pc:sldChg chg="delSp modSp add">
        <pc:chgData name="Jeff Bentley" userId="dcabe8db5c3771c1" providerId="LiveId" clId="{AC56548B-8058-9647-B0AC-3E0CFFC360F8}" dt="2018-09-12T05:46:01.957" v="3125" actId="20577"/>
        <pc:sldMkLst>
          <pc:docMk/>
          <pc:sldMk cId="2238062812" sldId="336"/>
        </pc:sldMkLst>
        <pc:spChg chg="mod">
          <ac:chgData name="Jeff Bentley" userId="dcabe8db5c3771c1" providerId="LiveId" clId="{AC56548B-8058-9647-B0AC-3E0CFFC360F8}" dt="2018-09-12T05:46:01.957" v="3125" actId="20577"/>
          <ac:spMkLst>
            <pc:docMk/>
            <pc:sldMk cId="2238062812" sldId="336"/>
            <ac:spMk id="3" creationId="{00000000-0000-0000-0000-000000000000}"/>
          </ac:spMkLst>
        </pc:spChg>
        <pc:picChg chg="del">
          <ac:chgData name="Jeff Bentley" userId="dcabe8db5c3771c1" providerId="LiveId" clId="{AC56548B-8058-9647-B0AC-3E0CFFC360F8}" dt="2018-09-12T05:43:46.509" v="3008" actId="478"/>
          <ac:picMkLst>
            <pc:docMk/>
            <pc:sldMk cId="2238062812" sldId="336"/>
            <ac:picMk id="6" creationId="{04DE34D1-B3BA-454F-A41B-A49ED1460D10}"/>
          </ac:picMkLst>
        </pc:picChg>
      </pc:sldChg>
      <pc:sldChg chg="modSp add ord modNotesTx">
        <pc:chgData name="Jeff Bentley" userId="dcabe8db5c3771c1" providerId="LiveId" clId="{AC56548B-8058-9647-B0AC-3E0CFFC360F8}" dt="2018-09-12T05:47:13.958" v="3209" actId="20577"/>
        <pc:sldMkLst>
          <pc:docMk/>
          <pc:sldMk cId="4220341178" sldId="337"/>
        </pc:sldMkLst>
        <pc:spChg chg="mod">
          <ac:chgData name="Jeff Bentley" userId="dcabe8db5c3771c1" providerId="LiveId" clId="{AC56548B-8058-9647-B0AC-3E0CFFC360F8}" dt="2018-09-12T05:47:11.776" v="3208" actId="20577"/>
          <ac:spMkLst>
            <pc:docMk/>
            <pc:sldMk cId="4220341178" sldId="33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44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5443"/>
          </a:xfrm>
          <a:prstGeom prst="rect">
            <a:avLst/>
          </a:prstGeom>
        </p:spPr>
        <p:txBody>
          <a:bodyPr vert="horz" lIns="91440" tIns="45720" rIns="91440" bIns="45720" rtlCol="0"/>
          <a:lstStyle>
            <a:lvl1pPr algn="r">
              <a:defRPr sz="1200"/>
            </a:lvl1pPr>
          </a:lstStyle>
          <a:p>
            <a:fld id="{CE8484B8-7619-0245-B3E1-A1775C93E1E4}" type="datetimeFigureOut">
              <a:rPr lang="en-US" smtClean="0"/>
              <a:t>10/7/2019</a:t>
            </a:fld>
            <a:endParaRPr lang="en-US"/>
          </a:p>
        </p:txBody>
      </p:sp>
      <p:sp>
        <p:nvSpPr>
          <p:cNvPr id="4" name="Footer Placeholder 3"/>
          <p:cNvSpPr>
            <a:spLocks noGrp="1"/>
          </p:cNvSpPr>
          <p:nvPr>
            <p:ph type="ftr" sz="quarter" idx="2"/>
          </p:nvPr>
        </p:nvSpPr>
        <p:spPr>
          <a:xfrm>
            <a:off x="0" y="8621884"/>
            <a:ext cx="2971800" cy="45544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21884"/>
            <a:ext cx="2971800" cy="455442"/>
          </a:xfrm>
          <a:prstGeom prst="rect">
            <a:avLst/>
          </a:prstGeom>
        </p:spPr>
        <p:txBody>
          <a:bodyPr vert="horz" lIns="91440" tIns="45720" rIns="91440" bIns="45720" rtlCol="0" anchor="b"/>
          <a:lstStyle>
            <a:lvl1pPr algn="r">
              <a:defRPr sz="1200"/>
            </a:lvl1pPr>
          </a:lstStyle>
          <a:p>
            <a:fld id="{5541E387-DC5D-4346-B69D-634B9A6E9F33}" type="slidenum">
              <a:rPr lang="en-US" smtClean="0"/>
              <a:t>‹#›</a:t>
            </a:fld>
            <a:endParaRPr lang="en-US"/>
          </a:p>
        </p:txBody>
      </p:sp>
    </p:spTree>
    <p:extLst>
      <p:ext uri="{BB962C8B-B14F-4D97-AF65-F5344CB8AC3E}">
        <p14:creationId xmlns:p14="http://schemas.microsoft.com/office/powerpoint/2010/main" val="1948988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38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3866"/>
          </a:xfrm>
          <a:prstGeom prst="rect">
            <a:avLst/>
          </a:prstGeom>
        </p:spPr>
        <p:txBody>
          <a:bodyPr vert="horz" lIns="91440" tIns="45720" rIns="91440" bIns="45720" rtlCol="0"/>
          <a:lstStyle>
            <a:lvl1pPr algn="r">
              <a:defRPr sz="1200"/>
            </a:lvl1pPr>
          </a:lstStyle>
          <a:p>
            <a:fld id="{9F149D8C-F6DC-4A6F-9ECE-1E588BD5923F}" type="datetimeFigureOut">
              <a:rPr lang="en-US" smtClean="0"/>
              <a:pPr/>
              <a:t>10/7/2019</a:t>
            </a:fld>
            <a:endParaRPr lang="en-US"/>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11730"/>
            <a:ext cx="5486400" cy="4084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1883"/>
            <a:ext cx="2971800" cy="4538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21883"/>
            <a:ext cx="2971800" cy="453866"/>
          </a:xfrm>
          <a:prstGeom prst="rect">
            <a:avLst/>
          </a:prstGeom>
        </p:spPr>
        <p:txBody>
          <a:bodyPr vert="horz" lIns="91440" tIns="45720" rIns="91440" bIns="45720" rtlCol="0" anchor="b"/>
          <a:lstStyle>
            <a:lvl1pPr algn="r">
              <a:defRPr sz="1200"/>
            </a:lvl1pPr>
          </a:lstStyle>
          <a:p>
            <a:fld id="{5177D53A-509C-4D3B-BCC9-C86F3A43BB73}" type="slidenum">
              <a:rPr lang="en-US" smtClean="0"/>
              <a:pPr/>
              <a:t>‹#›</a:t>
            </a:fld>
            <a:endParaRPr lang="en-US"/>
          </a:p>
        </p:txBody>
      </p:sp>
    </p:spTree>
    <p:extLst>
      <p:ext uri="{BB962C8B-B14F-4D97-AF65-F5344CB8AC3E}">
        <p14:creationId xmlns:p14="http://schemas.microsoft.com/office/powerpoint/2010/main" val="427096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a:t>
            </a:fld>
            <a:endParaRPr lang="en-US"/>
          </a:p>
        </p:txBody>
      </p:sp>
    </p:spTree>
    <p:extLst>
      <p:ext uri="{BB962C8B-B14F-4D97-AF65-F5344CB8AC3E}">
        <p14:creationId xmlns:p14="http://schemas.microsoft.com/office/powerpoint/2010/main" val="918778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11</a:t>
            </a:fld>
            <a:endParaRPr lang="en-US"/>
          </a:p>
        </p:txBody>
      </p:sp>
    </p:spTree>
    <p:extLst>
      <p:ext uri="{BB962C8B-B14F-4D97-AF65-F5344CB8AC3E}">
        <p14:creationId xmlns:p14="http://schemas.microsoft.com/office/powerpoint/2010/main" val="12187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9889C6AC-1911-4343-A00C-88900DDED3FC}" type="slidenum">
              <a:rPr lang="en-US"/>
              <a:pPr/>
              <a:t>13</a:t>
            </a:fld>
            <a:endParaRPr lang="en-US"/>
          </a:p>
        </p:txBody>
      </p:sp>
      <p:sp>
        <p:nvSpPr>
          <p:cNvPr id="12290" name="Rectangle 2"/>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7</a:t>
            </a:r>
          </a:p>
        </p:txBody>
      </p:sp>
      <p:sp>
        <p:nvSpPr>
          <p:cNvPr id="12292" name="Rectangle 4"/>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12293" name="Rectangle 5"/>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12294" name="Rectangle 6"/>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12295" name="Rectangle 7"/>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7</a:t>
            </a:r>
          </a:p>
        </p:txBody>
      </p:sp>
      <p:sp>
        <p:nvSpPr>
          <p:cNvPr id="12296" name="Rectangle 8"/>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12297" name="Rectangle 9"/>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12298" name="Rectangle 10"/>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12299" name="Rectangle 11"/>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7</a:t>
            </a:r>
          </a:p>
        </p:txBody>
      </p:sp>
      <p:sp>
        <p:nvSpPr>
          <p:cNvPr id="12300" name="Rectangle 12"/>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12301" name="Rectangle 13"/>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12302" name="Rectangle 14"/>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12303" name="Rectangle 15"/>
          <p:cNvSpPr>
            <a:spLocks noChangeArrowheads="1"/>
          </p:cNvSpPr>
          <p:nvPr/>
        </p:nvSpPr>
        <p:spPr bwMode="auto">
          <a:xfrm>
            <a:off x="3886200" y="8623459"/>
            <a:ext cx="2971800" cy="453866"/>
          </a:xfrm>
          <a:prstGeom prst="rect">
            <a:avLst/>
          </a:prstGeom>
          <a:noFill/>
          <a:ln w="12700">
            <a:noFill/>
            <a:miter lim="800000"/>
            <a:headEnd/>
            <a:tailEnd/>
          </a:ln>
          <a:effectLst/>
        </p:spPr>
        <p:txBody>
          <a:bodyPr lIns="90488" tIns="44450" rIns="90488" bIns="44450" anchor="b"/>
          <a:lstStyle/>
          <a:p>
            <a:pPr algn="r" eaLnBrk="0" hangingPunct="0">
              <a:spcBef>
                <a:spcPct val="0"/>
              </a:spcBef>
            </a:pPr>
            <a:r>
              <a:rPr lang="en-US" sz="1200">
                <a:latin typeface="Times New Roman" pitchFamily="18" charset="0"/>
              </a:rPr>
              <a:t>7</a:t>
            </a:r>
          </a:p>
        </p:txBody>
      </p:sp>
      <p:sp>
        <p:nvSpPr>
          <p:cNvPr id="12304" name="Rectangle 16"/>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12305" name="Rectangle 17"/>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12306" name="Rectangle 18"/>
          <p:cNvSpPr>
            <a:spLocks noGrp="1" noRot="1" noChangeAspect="1" noChangeArrowheads="1" noTextEdit="1"/>
          </p:cNvSpPr>
          <p:nvPr>
            <p:ph type="sldImg"/>
          </p:nvPr>
        </p:nvSpPr>
        <p:spPr>
          <a:xfrm>
            <a:off x="1168400" y="687388"/>
            <a:ext cx="4521200" cy="3390900"/>
          </a:xfrm>
          <a:ln w="12700" cap="flat"/>
        </p:spPr>
      </p:sp>
      <p:sp>
        <p:nvSpPr>
          <p:cNvPr id="12307" name="Rectangle 19"/>
          <p:cNvSpPr>
            <a:spLocks noGrp="1" noChangeArrowheads="1"/>
          </p:cNvSpPr>
          <p:nvPr>
            <p:ph type="body" idx="1"/>
          </p:nvPr>
        </p:nvSpPr>
        <p:spPr>
          <a:xfrm>
            <a:off x="914400" y="4311730"/>
            <a:ext cx="5029200" cy="4084796"/>
          </a:xfrm>
          <a:ln/>
        </p:spPr>
        <p:txBody>
          <a:bodyPr lIns="90488" tIns="44450" rIns="90488" bIns="44450"/>
          <a:lstStyle/>
          <a:p>
            <a:pPr>
              <a:spcBef>
                <a:spcPct val="0"/>
              </a:spcBef>
            </a:pPr>
            <a:endParaRPr lang="en-US" sz="1800"/>
          </a:p>
        </p:txBody>
      </p:sp>
    </p:spTree>
    <p:extLst>
      <p:ext uri="{BB962C8B-B14F-4D97-AF65-F5344CB8AC3E}">
        <p14:creationId xmlns:p14="http://schemas.microsoft.com/office/powerpoint/2010/main" val="1725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5FEA3DA2-D81D-4E6C-A1C4-2ACB32B1EFDC}" type="slidenum">
              <a:rPr lang="en-US"/>
              <a:pPr/>
              <a:t>20</a:t>
            </a:fld>
            <a:endParaRPr lang="en-US"/>
          </a:p>
        </p:txBody>
      </p:sp>
      <p:sp>
        <p:nvSpPr>
          <p:cNvPr id="31746" name="Rectangle 2"/>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16</a:t>
            </a:r>
          </a:p>
        </p:txBody>
      </p:sp>
      <p:sp>
        <p:nvSpPr>
          <p:cNvPr id="31748" name="Rectangle 4"/>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31750" name="Rectangle 6"/>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31751" name="Rectangle 7"/>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16</a:t>
            </a:r>
          </a:p>
        </p:txBody>
      </p:sp>
      <p:sp>
        <p:nvSpPr>
          <p:cNvPr id="31752" name="Rectangle 8"/>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31753" name="Rectangle 9"/>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31754" name="Rectangle 10"/>
          <p:cNvSpPr>
            <a:spLocks noChangeArrowheads="1"/>
          </p:cNvSpPr>
          <p:nvPr/>
        </p:nvSpPr>
        <p:spPr bwMode="auto">
          <a:xfrm>
            <a:off x="3886200" y="0"/>
            <a:ext cx="2971800" cy="453866"/>
          </a:xfrm>
          <a:prstGeom prst="rect">
            <a:avLst/>
          </a:prstGeom>
          <a:noFill/>
          <a:ln w="12700">
            <a:noFill/>
            <a:miter lim="800000"/>
            <a:headEnd/>
            <a:tailEnd/>
          </a:ln>
          <a:effectLst/>
        </p:spPr>
        <p:txBody>
          <a:bodyPr wrap="none" anchor="ctr"/>
          <a:lstStyle/>
          <a:p>
            <a:endParaRPr lang="en-US"/>
          </a:p>
        </p:txBody>
      </p:sp>
      <p:sp>
        <p:nvSpPr>
          <p:cNvPr id="31755" name="Rectangle 11"/>
          <p:cNvSpPr>
            <a:spLocks noChangeArrowheads="1"/>
          </p:cNvSpPr>
          <p:nvPr/>
        </p:nvSpPr>
        <p:spPr bwMode="auto">
          <a:xfrm>
            <a:off x="3886200" y="8623459"/>
            <a:ext cx="2971800" cy="453866"/>
          </a:xfrm>
          <a:prstGeom prst="rect">
            <a:avLst/>
          </a:prstGeom>
          <a:noFill/>
          <a:ln w="12700">
            <a:noFill/>
            <a:miter lim="800000"/>
            <a:headEnd/>
            <a:tailEnd/>
          </a:ln>
          <a:effectLst/>
        </p:spPr>
        <p:txBody>
          <a:bodyPr lIns="19050" tIns="0" rIns="19050" bIns="0" anchor="b"/>
          <a:lstStyle/>
          <a:p>
            <a:pPr algn="r" eaLnBrk="0" hangingPunct="0">
              <a:spcBef>
                <a:spcPct val="0"/>
              </a:spcBef>
            </a:pPr>
            <a:r>
              <a:rPr lang="en-US" sz="1000" i="1">
                <a:latin typeface="Times New Roman" pitchFamily="18" charset="0"/>
              </a:rPr>
              <a:t>16</a:t>
            </a:r>
          </a:p>
        </p:txBody>
      </p:sp>
      <p:sp>
        <p:nvSpPr>
          <p:cNvPr id="31756" name="Rectangle 12"/>
          <p:cNvSpPr>
            <a:spLocks noChangeArrowheads="1"/>
          </p:cNvSpPr>
          <p:nvPr/>
        </p:nvSpPr>
        <p:spPr bwMode="auto">
          <a:xfrm>
            <a:off x="0" y="8623459"/>
            <a:ext cx="2971800" cy="453866"/>
          </a:xfrm>
          <a:prstGeom prst="rect">
            <a:avLst/>
          </a:prstGeom>
          <a:noFill/>
          <a:ln w="12700">
            <a:noFill/>
            <a:miter lim="800000"/>
            <a:headEnd/>
            <a:tailEnd/>
          </a:ln>
          <a:effectLst/>
        </p:spPr>
        <p:txBody>
          <a:bodyPr wrap="none" anchor="ctr"/>
          <a:lstStyle/>
          <a:p>
            <a:endParaRPr lang="en-US"/>
          </a:p>
        </p:txBody>
      </p:sp>
      <p:sp>
        <p:nvSpPr>
          <p:cNvPr id="31757" name="Rectangle 13"/>
          <p:cNvSpPr>
            <a:spLocks noChangeArrowheads="1"/>
          </p:cNvSpPr>
          <p:nvPr/>
        </p:nvSpPr>
        <p:spPr bwMode="auto">
          <a:xfrm>
            <a:off x="0" y="0"/>
            <a:ext cx="2971800" cy="453866"/>
          </a:xfrm>
          <a:prstGeom prst="rect">
            <a:avLst/>
          </a:prstGeom>
          <a:noFill/>
          <a:ln w="12700">
            <a:noFill/>
            <a:miter lim="800000"/>
            <a:headEnd/>
            <a:tailEnd/>
          </a:ln>
          <a:effectLst/>
        </p:spPr>
        <p:txBody>
          <a:bodyPr wrap="none" anchor="ctr"/>
          <a:lstStyle/>
          <a:p>
            <a:endParaRPr lang="en-US"/>
          </a:p>
        </p:txBody>
      </p:sp>
      <p:sp>
        <p:nvSpPr>
          <p:cNvPr id="31758" name="Rectangle 14"/>
          <p:cNvSpPr>
            <a:spLocks noGrp="1" noRot="1" noChangeAspect="1" noChangeArrowheads="1" noTextEdit="1"/>
          </p:cNvSpPr>
          <p:nvPr>
            <p:ph type="sldImg"/>
          </p:nvPr>
        </p:nvSpPr>
        <p:spPr>
          <a:xfrm>
            <a:off x="1168400" y="687388"/>
            <a:ext cx="4521200" cy="3390900"/>
          </a:xfrm>
          <a:ln w="12700" cap="flat"/>
        </p:spPr>
      </p:sp>
      <p:sp>
        <p:nvSpPr>
          <p:cNvPr id="31759" name="Rectangle 15"/>
          <p:cNvSpPr>
            <a:spLocks noGrp="1" noChangeArrowheads="1"/>
          </p:cNvSpPr>
          <p:nvPr>
            <p:ph type="body" idx="1"/>
          </p:nvPr>
        </p:nvSpPr>
        <p:spPr>
          <a:xfrm>
            <a:off x="914400" y="4311730"/>
            <a:ext cx="5029200" cy="4084796"/>
          </a:xfrm>
          <a:ln/>
        </p:spPr>
        <p:txBody>
          <a:bodyPr lIns="90488" tIns="44450" rIns="90488" bIns="44450"/>
          <a:lstStyle/>
          <a:p>
            <a:pPr>
              <a:spcBef>
                <a:spcPct val="0"/>
              </a:spcBef>
            </a:pPr>
            <a:endParaRPr lang="en-US" sz="1800"/>
          </a:p>
        </p:txBody>
      </p:sp>
    </p:spTree>
    <p:extLst>
      <p:ext uri="{BB962C8B-B14F-4D97-AF65-F5344CB8AC3E}">
        <p14:creationId xmlns:p14="http://schemas.microsoft.com/office/powerpoint/2010/main" val="112979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2</a:t>
            </a:fld>
            <a:endParaRPr lang="en-US"/>
          </a:p>
        </p:txBody>
      </p:sp>
    </p:spTree>
    <p:extLst>
      <p:ext uri="{BB962C8B-B14F-4D97-AF65-F5344CB8AC3E}">
        <p14:creationId xmlns:p14="http://schemas.microsoft.com/office/powerpoint/2010/main" val="117852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3A1ED-EE0B-4210-8DCB-F1DF41558ECD}" type="slidenum">
              <a:rPr lang="en-US" smtClean="0"/>
              <a:pPr/>
              <a:t>3</a:t>
            </a:fld>
            <a:endParaRPr lang="en-US"/>
          </a:p>
        </p:txBody>
      </p:sp>
    </p:spTree>
    <p:extLst>
      <p:ext uri="{BB962C8B-B14F-4D97-AF65-F5344CB8AC3E}">
        <p14:creationId xmlns:p14="http://schemas.microsoft.com/office/powerpoint/2010/main" val="402600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43A1ED-EE0B-4210-8DCB-F1DF41558ECD}" type="slidenum">
              <a:rPr lang="en-US" smtClean="0"/>
              <a:pPr/>
              <a:t>5</a:t>
            </a:fld>
            <a:endParaRPr lang="en-US"/>
          </a:p>
        </p:txBody>
      </p:sp>
    </p:spTree>
    <p:extLst>
      <p:ext uri="{BB962C8B-B14F-4D97-AF65-F5344CB8AC3E}">
        <p14:creationId xmlns:p14="http://schemas.microsoft.com/office/powerpoint/2010/main" val="60128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6</a:t>
            </a:fld>
            <a:endParaRPr lang="en-US"/>
          </a:p>
        </p:txBody>
      </p:sp>
    </p:spTree>
    <p:extLst>
      <p:ext uri="{BB962C8B-B14F-4D97-AF65-F5344CB8AC3E}">
        <p14:creationId xmlns:p14="http://schemas.microsoft.com/office/powerpoint/2010/main" val="110095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938" indent="-7938" fontAlgn="base"/>
            <a:endParaRPr lang="en-US" sz="1200" dirty="0">
              <a:latin typeface="Avenir Roman" charset="0"/>
              <a:ea typeface="Avenir Roman" charset="0"/>
              <a:cs typeface="Avenir Roman" charset="0"/>
            </a:endParaRPr>
          </a:p>
        </p:txBody>
      </p:sp>
      <p:sp>
        <p:nvSpPr>
          <p:cNvPr id="4" name="Slide Number Placeholder 3"/>
          <p:cNvSpPr>
            <a:spLocks noGrp="1"/>
          </p:cNvSpPr>
          <p:nvPr>
            <p:ph type="sldNum" sz="quarter" idx="10"/>
          </p:nvPr>
        </p:nvSpPr>
        <p:spPr/>
        <p:txBody>
          <a:bodyPr/>
          <a:lstStyle/>
          <a:p>
            <a:fld id="{5177D53A-509C-4D3B-BCC9-C86F3A43BB73}" type="slidenum">
              <a:rPr lang="en-US" smtClean="0"/>
              <a:pPr/>
              <a:t>7</a:t>
            </a:fld>
            <a:endParaRPr lang="en-US"/>
          </a:p>
        </p:txBody>
      </p:sp>
    </p:spTree>
    <p:extLst>
      <p:ext uri="{BB962C8B-B14F-4D97-AF65-F5344CB8AC3E}">
        <p14:creationId xmlns:p14="http://schemas.microsoft.com/office/powerpoint/2010/main" val="21661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8</a:t>
            </a:fld>
            <a:endParaRPr lang="en-US"/>
          </a:p>
        </p:txBody>
      </p:sp>
    </p:spTree>
    <p:extLst>
      <p:ext uri="{BB962C8B-B14F-4D97-AF65-F5344CB8AC3E}">
        <p14:creationId xmlns:p14="http://schemas.microsoft.com/office/powerpoint/2010/main" val="41293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9</a:t>
            </a:fld>
            <a:endParaRPr lang="en-US"/>
          </a:p>
        </p:txBody>
      </p:sp>
    </p:spTree>
    <p:extLst>
      <p:ext uri="{BB962C8B-B14F-4D97-AF65-F5344CB8AC3E}">
        <p14:creationId xmlns:p14="http://schemas.microsoft.com/office/powerpoint/2010/main" val="3235410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10</a:t>
            </a:fld>
            <a:endParaRPr lang="en-US"/>
          </a:p>
        </p:txBody>
      </p:sp>
    </p:spTree>
    <p:extLst>
      <p:ext uri="{BB962C8B-B14F-4D97-AF65-F5344CB8AC3E}">
        <p14:creationId xmlns:p14="http://schemas.microsoft.com/office/powerpoint/2010/main" val="267113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1600200"/>
            <a:ext cx="9144000" cy="4114800"/>
          </a:xfrm>
          <a:prstGeom prst="rect">
            <a:avLst/>
          </a:prstGeom>
          <a:solidFill>
            <a:schemeClr val="accent5">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873375"/>
            <a:ext cx="7772400" cy="1470025"/>
          </a:xfrm>
        </p:spPr>
        <p:txBody>
          <a:bodyPr/>
          <a:lstStyle>
            <a:lvl1pPr>
              <a:defRPr>
                <a:solidFill>
                  <a:schemeClr val="bg1"/>
                </a:solidFill>
                <a:latin typeface="Eras Bold ITC"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Eras Medium ITC"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a:latin typeface="Eras Medium ITC" pitchFamily="34" charset="0"/>
              </a:defRPr>
            </a:lvl1pPr>
            <a:lvl2pPr>
              <a:buFont typeface="Wingdings" pitchFamily="2" charset="2"/>
              <a:buChar char="Ø"/>
              <a:defRPr>
                <a:latin typeface="Eras Medium ITC" pitchFamily="34" charset="0"/>
              </a:defRPr>
            </a:lvl2pPr>
            <a:lvl3pPr>
              <a:defRPr>
                <a:latin typeface="Eras Medium ITC" pitchFamily="34" charset="0"/>
              </a:defRPr>
            </a:lvl3pPr>
            <a:lvl4pPr>
              <a:defRPr>
                <a:latin typeface="Eras Medium ITC" pitchFamily="34" charset="0"/>
              </a:defRPr>
            </a:lvl4pPr>
            <a:lvl5pPr>
              <a:defRPr>
                <a:latin typeface="Eras Medium ITC"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400800"/>
            <a:ext cx="8839200" cy="365125"/>
          </a:xfrm>
        </p:spPr>
        <p:txBody>
          <a:bodyPr/>
          <a:lstStyle>
            <a:lvl1pPr algn="l">
              <a:defRPr sz="1600">
                <a:solidFill>
                  <a:schemeClr val="bg1"/>
                </a:solidFill>
                <a:latin typeface="Eras Bold ITC"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Eras Medium ITC"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None/>
              <a:defRPr sz="2800">
                <a:latin typeface="Eras Medium ITC" pitchFamily="34" charset="0"/>
              </a:defRPr>
            </a:lvl1pPr>
            <a:lvl2pPr>
              <a:defRPr sz="2400">
                <a:latin typeface="Eras Medium ITC" pitchFamily="34" charset="0"/>
              </a:defRPr>
            </a:lvl2pPr>
            <a:lvl3pPr>
              <a:defRPr sz="2000">
                <a:latin typeface="Eras Medium ITC" pitchFamily="34" charset="0"/>
              </a:defRPr>
            </a:lvl3pPr>
            <a:lvl4pPr>
              <a:defRPr sz="1800">
                <a:latin typeface="Eras Medium ITC" pitchFamily="34" charset="0"/>
              </a:defRPr>
            </a:lvl4pPr>
            <a:lvl5pPr>
              <a:defRPr sz="1800">
                <a:latin typeface="Eras Medium ITC"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None/>
              <a:defRPr sz="2800">
                <a:latin typeface="Eras Medium ITC" pitchFamily="34" charset="0"/>
              </a:defRPr>
            </a:lvl1pPr>
            <a:lvl2pPr>
              <a:defRPr sz="2400">
                <a:latin typeface="Eras Medium ITC" pitchFamily="34" charset="0"/>
              </a:defRPr>
            </a:lvl2pPr>
            <a:lvl3pPr>
              <a:defRPr sz="2000">
                <a:latin typeface="Eras Medium ITC" pitchFamily="34" charset="0"/>
              </a:defRPr>
            </a:lvl3pPr>
            <a:lvl4pPr>
              <a:defRPr sz="1800">
                <a:latin typeface="Eras Medium ITC" pitchFamily="34" charset="0"/>
              </a:defRPr>
            </a:lvl4pPr>
            <a:lvl5pPr>
              <a:defRPr sz="1800">
                <a:latin typeface="Eras Medium ITC"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latin typeface="Avenir Black" charset="0"/>
                <a:ea typeface="Avenir Black" charset="0"/>
                <a:cs typeface="Avenir Black" charset="0"/>
              </a:rPr>
              <a:t>Individual Differences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Emotional Intelligence</a:t>
            </a:r>
          </a:p>
        </p:txBody>
      </p:sp>
      <p:sp>
        <p:nvSpPr>
          <p:cNvPr id="3" name="Content Placeholder 2"/>
          <p:cNvSpPr>
            <a:spLocks noGrp="1"/>
          </p:cNvSpPr>
          <p:nvPr>
            <p:ph idx="1"/>
          </p:nvPr>
        </p:nvSpPr>
        <p:spPr/>
        <p:txBody>
          <a:bodyPr>
            <a:normAutofit/>
          </a:bodyPr>
          <a:lstStyle/>
          <a:p>
            <a:pPr marL="7938" indent="-7938" fontAlgn="base"/>
            <a:r>
              <a:rPr lang="en-US" sz="2800" dirty="0">
                <a:latin typeface="Avenir Roman" charset="0"/>
                <a:ea typeface="Avenir Roman" charset="0"/>
                <a:cs typeface="Avenir Roman" charset="0"/>
              </a:rPr>
              <a:t>Greater EQ is linked with better mental and general health, and better physical health as well (to a lesser degree)</a:t>
            </a:r>
          </a:p>
          <a:p>
            <a:pPr marL="7938" indent="-7938" fontAlgn="base"/>
            <a:r>
              <a:rPr lang="en-US" sz="1000" dirty="0">
                <a:latin typeface="Avenir Roman" charset="0"/>
                <a:ea typeface="Avenir Roman" charset="0"/>
                <a:cs typeface="Avenir Roman" charset="0"/>
              </a:rPr>
              <a:t>Martins, </a:t>
            </a:r>
            <a:r>
              <a:rPr lang="en-US" sz="1000" dirty="0" err="1">
                <a:latin typeface="Avenir Roman" charset="0"/>
                <a:ea typeface="Avenir Roman" charset="0"/>
                <a:cs typeface="Avenir Roman" charset="0"/>
              </a:rPr>
              <a:t>Ramalho</a:t>
            </a:r>
            <a:r>
              <a:rPr lang="en-US" sz="1000" dirty="0">
                <a:latin typeface="Avenir Roman" charset="0"/>
                <a:ea typeface="Avenir Roman" charset="0"/>
                <a:cs typeface="Avenir Roman" charset="0"/>
              </a:rPr>
              <a:t>, &amp; Morin (2010); </a:t>
            </a:r>
            <a:r>
              <a:rPr lang="en-US" sz="1000" dirty="0" err="1">
                <a:latin typeface="Avenir Roman" charset="0"/>
                <a:ea typeface="Avenir Roman" charset="0"/>
                <a:cs typeface="Avenir Roman" charset="0"/>
              </a:rPr>
              <a:t>Schutte</a:t>
            </a:r>
            <a:r>
              <a:rPr lang="en-US" sz="1000" dirty="0">
                <a:latin typeface="Avenir Roman" charset="0"/>
                <a:ea typeface="Avenir Roman" charset="0"/>
                <a:cs typeface="Avenir Roman" charset="0"/>
              </a:rPr>
              <a:t> et al. (2007) – meta-analysis of nearly 20,000 people</a:t>
            </a:r>
          </a:p>
          <a:p>
            <a:pPr marL="7938" indent="-7938" fontAlgn="base"/>
            <a:endParaRPr lang="en-US" sz="14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223806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Multiple Intelligences</a:t>
            </a:r>
          </a:p>
        </p:txBody>
      </p:sp>
      <p:sp>
        <p:nvSpPr>
          <p:cNvPr id="3" name="Content Placeholder 2"/>
          <p:cNvSpPr>
            <a:spLocks noGrp="1"/>
          </p:cNvSpPr>
          <p:nvPr>
            <p:ph idx="1"/>
          </p:nvPr>
        </p:nvSpPr>
        <p:spPr/>
        <p:txBody>
          <a:bodyPr>
            <a:normAutofit/>
          </a:bodyPr>
          <a:lstStyle/>
          <a:p>
            <a:pPr marL="7938" indent="-7938" fontAlgn="base"/>
            <a:r>
              <a:rPr lang="en-US" sz="2800" dirty="0">
                <a:latin typeface="Avenir Roman" charset="0"/>
                <a:ea typeface="Avenir Roman" charset="0"/>
                <a:cs typeface="Avenir Roman" charset="0"/>
              </a:rPr>
              <a:t>The remaining intelligences include:</a:t>
            </a:r>
          </a:p>
          <a:p>
            <a:pPr marL="857250" lvl="1" indent="-457200" fontAlgn="base">
              <a:buFont typeface="Wingdings" charset="2"/>
              <a:buChar char="ü"/>
            </a:pPr>
            <a:r>
              <a:rPr lang="en-US" sz="2400" dirty="0">
                <a:solidFill>
                  <a:schemeClr val="accent6">
                    <a:lumMod val="50000"/>
                  </a:schemeClr>
                </a:solidFill>
                <a:latin typeface="Avenir Roman" charset="0"/>
                <a:ea typeface="Avenir Roman" charset="0"/>
                <a:cs typeface="Avenir Roman" charset="0"/>
              </a:rPr>
              <a:t>Spatial intelligence</a:t>
            </a:r>
          </a:p>
          <a:p>
            <a:pPr marL="857250" lvl="1" indent="-457200" fontAlgn="base">
              <a:buFont typeface="Wingdings" charset="2"/>
              <a:buChar char="ü"/>
            </a:pPr>
            <a:r>
              <a:rPr lang="en-US" sz="2400" dirty="0">
                <a:solidFill>
                  <a:schemeClr val="accent5">
                    <a:lumMod val="75000"/>
                  </a:schemeClr>
                </a:solidFill>
                <a:latin typeface="Avenir Roman" charset="0"/>
                <a:ea typeface="Avenir Roman" charset="0"/>
                <a:cs typeface="Avenir Roman" charset="0"/>
              </a:rPr>
              <a:t>Linguistic/Verbal intelligence</a:t>
            </a:r>
          </a:p>
          <a:p>
            <a:pPr marL="857250" lvl="1" indent="-457200" fontAlgn="base">
              <a:buFont typeface="Wingdings" charset="2"/>
              <a:buChar char="ü"/>
            </a:pPr>
            <a:r>
              <a:rPr lang="en-US" sz="2400" dirty="0">
                <a:solidFill>
                  <a:schemeClr val="accent3">
                    <a:lumMod val="75000"/>
                  </a:schemeClr>
                </a:solidFill>
                <a:latin typeface="Avenir Roman" charset="0"/>
                <a:ea typeface="Avenir Roman" charset="0"/>
                <a:cs typeface="Avenir Roman" charset="0"/>
              </a:rPr>
              <a:t>Mathematical/Logical intelligence</a:t>
            </a:r>
          </a:p>
          <a:p>
            <a:pPr marL="857250" lvl="1" indent="-457200" fontAlgn="base">
              <a:buFont typeface="Wingdings" charset="2"/>
              <a:buChar char="ü"/>
            </a:pPr>
            <a:r>
              <a:rPr lang="en-US" sz="2400" dirty="0">
                <a:solidFill>
                  <a:schemeClr val="accent4">
                    <a:lumMod val="75000"/>
                  </a:schemeClr>
                </a:solidFill>
                <a:latin typeface="Avenir Roman" charset="0"/>
                <a:ea typeface="Avenir Roman" charset="0"/>
                <a:cs typeface="Avenir Roman" charset="0"/>
              </a:rPr>
              <a:t>Musical intelligence</a:t>
            </a:r>
          </a:p>
          <a:p>
            <a:pPr marL="857250" lvl="1" indent="-457200" fontAlgn="base">
              <a:buFont typeface="Wingdings" charset="2"/>
              <a:buChar char="ü"/>
            </a:pPr>
            <a:r>
              <a:rPr lang="en-US" sz="2400" dirty="0">
                <a:solidFill>
                  <a:schemeClr val="accent2">
                    <a:lumMod val="75000"/>
                  </a:schemeClr>
                </a:solidFill>
                <a:latin typeface="Avenir Roman" charset="0"/>
                <a:ea typeface="Avenir Roman" charset="0"/>
                <a:cs typeface="Avenir Roman" charset="0"/>
              </a:rPr>
              <a:t>Bodily-Kinesthetic intelligence</a:t>
            </a:r>
          </a:p>
          <a:p>
            <a:pPr marL="857250" lvl="1" indent="-457200" fontAlgn="base">
              <a:buFont typeface="Wingdings" charset="2"/>
              <a:buChar char="ü"/>
            </a:pPr>
            <a:r>
              <a:rPr lang="en-US" sz="2400" dirty="0">
                <a:solidFill>
                  <a:schemeClr val="accent1">
                    <a:lumMod val="75000"/>
                  </a:schemeClr>
                </a:solidFill>
                <a:latin typeface="Avenir Roman" charset="0"/>
                <a:ea typeface="Avenir Roman" charset="0"/>
                <a:cs typeface="Avenir Roman" charset="0"/>
              </a:rPr>
              <a:t>Naturalist intelligence</a:t>
            </a:r>
          </a:p>
          <a:p>
            <a:pPr marL="857250" lvl="1" indent="-457200" fontAlgn="base">
              <a:buFont typeface="Wingdings" charset="2"/>
              <a:buChar char="ü"/>
            </a:pPr>
            <a:r>
              <a:rPr lang="en-US" sz="2400" dirty="0">
                <a:solidFill>
                  <a:schemeClr val="tx2">
                    <a:lumMod val="75000"/>
                  </a:schemeClr>
                </a:solidFill>
                <a:latin typeface="Avenir Roman" charset="0"/>
                <a:ea typeface="Avenir Roman" charset="0"/>
                <a:cs typeface="Avenir Roman" charset="0"/>
              </a:rPr>
              <a:t>Intrapersonal intelligence (one part of EQ)</a:t>
            </a:r>
          </a:p>
          <a:p>
            <a:pPr marL="857250" lvl="1" indent="-457200" fontAlgn="base">
              <a:buFont typeface="Wingdings" charset="2"/>
              <a:buChar char="ü"/>
            </a:pPr>
            <a:r>
              <a:rPr lang="en-US" sz="2400" dirty="0">
                <a:solidFill>
                  <a:schemeClr val="tx2">
                    <a:lumMod val="75000"/>
                  </a:schemeClr>
                </a:solidFill>
                <a:latin typeface="Avenir Roman" charset="0"/>
                <a:ea typeface="Avenir Roman" charset="0"/>
                <a:cs typeface="Avenir Roman" charset="0"/>
              </a:rPr>
              <a:t>Interpersonal intelligence (other part of EQ)</a:t>
            </a:r>
          </a:p>
          <a:p>
            <a:pPr marL="857250" lvl="1" indent="-457200" fontAlgn="base">
              <a:buFont typeface="Wingdings" charset="2"/>
              <a:buChar char="ü"/>
            </a:pPr>
            <a:endParaRPr lang="en-US" sz="2400" dirty="0">
              <a:latin typeface="Avenir Roman" charset="0"/>
              <a:ea typeface="Avenir Roman" charset="0"/>
              <a:cs typeface="Avenir Roman" charset="0"/>
            </a:endParaRP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42434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venir Black" charset="0"/>
                <a:ea typeface="Avenir Black" charset="0"/>
                <a:cs typeface="Avenir Black" charset="0"/>
              </a:rPr>
              <a:t>Personality</a:t>
            </a:r>
          </a:p>
        </p:txBody>
      </p:sp>
      <p:sp>
        <p:nvSpPr>
          <p:cNvPr id="4" name="Content Placeholder 3"/>
          <p:cNvSpPr>
            <a:spLocks noGrp="1"/>
          </p:cNvSpPr>
          <p:nvPr>
            <p:ph idx="1"/>
          </p:nvPr>
        </p:nvSpPr>
        <p:spPr/>
        <p:txBody>
          <a:bodyPr>
            <a:normAutofit/>
          </a:bodyPr>
          <a:lstStyle/>
          <a:p>
            <a:pPr marL="7938" indent="-7938"/>
            <a:r>
              <a:rPr lang="en-US" sz="2800" b="1" dirty="0">
                <a:latin typeface="Avenir Roman" charset="0"/>
                <a:ea typeface="Avenir Roman" charset="0"/>
                <a:cs typeface="Avenir Roman" charset="0"/>
              </a:rPr>
              <a:t>Personality</a:t>
            </a:r>
            <a:r>
              <a:rPr lang="en-US" sz="2800" dirty="0">
                <a:latin typeface="Avenir Roman" charset="0"/>
                <a:ea typeface="Avenir Roman" charset="0"/>
                <a:cs typeface="Avenir Roman" charset="0"/>
              </a:rPr>
              <a:t> is the relatively stable set of characteristics that influences an individual’s behavior and lend it consistency</a:t>
            </a:r>
          </a:p>
          <a:p>
            <a:pPr marL="677863"/>
            <a:endParaRPr lang="en-US" sz="1400" dirty="0">
              <a:solidFill>
                <a:schemeClr val="accent5">
                  <a:lumMod val="75000"/>
                </a:schemeClr>
              </a:solidFill>
              <a:latin typeface="Avenir Roman" charset="0"/>
              <a:ea typeface="Avenir Roman" charset="0"/>
              <a:cs typeface="Avenir Roman" charset="0"/>
            </a:endParaRPr>
          </a:p>
          <a:p>
            <a:pPr marL="7938" indent="0"/>
            <a:r>
              <a:rPr lang="en-US" sz="2800" dirty="0">
                <a:solidFill>
                  <a:schemeClr val="accent5">
                    <a:lumMod val="75000"/>
                  </a:schemeClr>
                </a:solidFill>
                <a:latin typeface="Avenir Roman" charset="0"/>
                <a:ea typeface="Avenir Roman" charset="0"/>
                <a:cs typeface="Avenir Roman" charset="0"/>
              </a:rPr>
              <a:t>Shaped by genetics (up to 50%) and environment (e.g., family, culture, education, etc.)</a:t>
            </a: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 name="Rectangle 10"/>
          <p:cNvSpPr>
            <a:spLocks noGrp="1" noChangeArrowheads="1"/>
          </p:cNvSpPr>
          <p:nvPr>
            <p:ph type="title"/>
          </p:nvPr>
        </p:nvSpPr>
        <p:spPr>
          <a:noFill/>
          <a:ln/>
        </p:spPr>
        <p:txBody>
          <a:bodyPr lIns="90488" tIns="44450" rIns="90488" bIns="44450"/>
          <a:lstStyle/>
          <a:p>
            <a:r>
              <a:rPr lang="en-US" b="1" dirty="0">
                <a:latin typeface="Avenir Black" charset="0"/>
                <a:ea typeface="Avenir Black" charset="0"/>
                <a:cs typeface="Avenir Black" charset="0"/>
              </a:rPr>
              <a:t>Personality</a:t>
            </a:r>
          </a:p>
        </p:txBody>
      </p:sp>
      <p:sp>
        <p:nvSpPr>
          <p:cNvPr id="11275" name="Rectangle 11"/>
          <p:cNvSpPr>
            <a:spLocks noGrp="1" noChangeArrowheads="1"/>
          </p:cNvSpPr>
          <p:nvPr>
            <p:ph idx="1"/>
          </p:nvPr>
        </p:nvSpPr>
        <p:spPr>
          <a:noFill/>
          <a:ln/>
        </p:spPr>
        <p:txBody>
          <a:bodyPr lIns="90488" tIns="44450" rIns="90488" bIns="44450">
            <a:normAutofit/>
          </a:bodyPr>
          <a:lstStyle/>
          <a:p>
            <a:pPr marL="7938" indent="-7938">
              <a:buFontTx/>
              <a:buNone/>
            </a:pPr>
            <a:r>
              <a:rPr lang="en-US" sz="2800" b="1" dirty="0">
                <a:latin typeface="Avenir Roman" charset="0"/>
                <a:ea typeface="Avenir Roman" charset="0"/>
                <a:cs typeface="Avenir Roman" charset="0"/>
              </a:rPr>
              <a:t>Trait Theory: </a:t>
            </a:r>
            <a:r>
              <a:rPr lang="en-US" sz="2800" dirty="0">
                <a:latin typeface="Avenir Roman" charset="0"/>
                <a:ea typeface="Avenir Roman" charset="0"/>
                <a:cs typeface="Avenir Roman" charset="0"/>
              </a:rPr>
              <a:t>Break down behavior patterns into observable traits</a:t>
            </a:r>
          </a:p>
          <a:p>
            <a:pPr marL="7938" indent="-7938">
              <a:buFontTx/>
              <a:buNone/>
            </a:pPr>
            <a:endParaRPr lang="en-US" sz="800" dirty="0">
              <a:latin typeface="Avenir Roman" charset="0"/>
              <a:ea typeface="Avenir Roman" charset="0"/>
              <a:cs typeface="Avenir Roman" charset="0"/>
            </a:endParaRPr>
          </a:p>
          <a:p>
            <a:pPr marL="7938" indent="-7938">
              <a:buFontTx/>
              <a:buNone/>
            </a:pPr>
            <a:r>
              <a:rPr lang="en-US" sz="2800" b="1" dirty="0">
                <a:solidFill>
                  <a:schemeClr val="accent5">
                    <a:lumMod val="75000"/>
                  </a:schemeClr>
                </a:solidFill>
                <a:latin typeface="Avenir Roman" charset="0"/>
                <a:ea typeface="Avenir Roman" charset="0"/>
                <a:cs typeface="Avenir Roman" charset="0"/>
              </a:rPr>
              <a:t>Psychodynamic Theory:</a:t>
            </a:r>
            <a:r>
              <a:rPr lang="en-US" sz="2800" dirty="0">
                <a:solidFill>
                  <a:schemeClr val="accent5">
                    <a:lumMod val="75000"/>
                  </a:schemeClr>
                </a:solidFill>
                <a:latin typeface="Avenir Roman" charset="0"/>
                <a:ea typeface="Avenir Roman" charset="0"/>
                <a:cs typeface="Avenir Roman" charset="0"/>
              </a:rPr>
              <a:t> Unconscious determinants of behavior</a:t>
            </a:r>
          </a:p>
          <a:p>
            <a:pPr marL="7938" indent="-7938">
              <a:buFontTx/>
              <a:buNone/>
            </a:pPr>
            <a:endParaRPr lang="en-US" sz="800" dirty="0">
              <a:latin typeface="Avenir Roman" charset="0"/>
              <a:ea typeface="Avenir Roman" charset="0"/>
              <a:cs typeface="Avenir Roman" charset="0"/>
            </a:endParaRPr>
          </a:p>
          <a:p>
            <a:pPr marL="7938" indent="-7938">
              <a:buFontTx/>
              <a:buNone/>
            </a:pPr>
            <a:r>
              <a:rPr lang="en-US" sz="2800" b="1" dirty="0">
                <a:latin typeface="Avenir Roman" charset="0"/>
                <a:ea typeface="Avenir Roman" charset="0"/>
                <a:cs typeface="Avenir Roman" charset="0"/>
              </a:rPr>
              <a:t>Humanistic Theory: </a:t>
            </a:r>
            <a:r>
              <a:rPr lang="en-US" sz="2800" dirty="0">
                <a:latin typeface="Avenir Roman" charset="0"/>
                <a:ea typeface="Avenir Roman" charset="0"/>
                <a:cs typeface="Avenir Roman" charset="0"/>
              </a:rPr>
              <a:t>Individual growth and improvement</a:t>
            </a:r>
          </a:p>
          <a:p>
            <a:pPr marL="7938" indent="-7938">
              <a:buFontTx/>
              <a:buNone/>
            </a:pPr>
            <a:endParaRPr lang="en-US" sz="800" dirty="0">
              <a:latin typeface="Avenir Roman" charset="0"/>
              <a:ea typeface="Avenir Roman" charset="0"/>
              <a:cs typeface="Avenir Roman" charset="0"/>
            </a:endParaRPr>
          </a:p>
        </p:txBody>
      </p:sp>
      <p:sp>
        <p:nvSpPr>
          <p:cNvPr id="112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126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126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1270" name="Rectangle 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1271"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1272" name="Rectangle 8"/>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1273" name="Rectangle 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 name="TextBox 13"/>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Personality: Trait Theory</a:t>
            </a:r>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924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Personality: Trait Theory</a:t>
            </a:r>
          </a:p>
        </p:txBody>
      </p:sp>
      <p:sp>
        <p:nvSpPr>
          <p:cNvPr id="3" name="Content Placeholder 2"/>
          <p:cNvSpPr>
            <a:spLocks noGrp="1"/>
          </p:cNvSpPr>
          <p:nvPr>
            <p:ph idx="1"/>
          </p:nvPr>
        </p:nvSpPr>
        <p:spPr/>
        <p:txBody>
          <a:bodyPr>
            <a:normAutofit fontScale="92500" lnSpcReduction="20000"/>
          </a:bodyPr>
          <a:lstStyle/>
          <a:p>
            <a:r>
              <a:rPr lang="en-US" sz="3000" dirty="0">
                <a:latin typeface="Avenir Roman" charset="0"/>
                <a:ea typeface="Avenir Roman" charset="0"/>
                <a:cs typeface="Avenir Roman" charset="0"/>
              </a:rPr>
              <a:t>Which Big 5 factors predict the following?</a:t>
            </a:r>
          </a:p>
          <a:p>
            <a:endParaRPr lang="en-US" sz="800" dirty="0">
              <a:latin typeface="Avenir Roman" charset="0"/>
              <a:ea typeface="Avenir Roman" charset="0"/>
              <a:cs typeface="Avenir Roman" charset="0"/>
            </a:endParaRPr>
          </a:p>
          <a:p>
            <a:pPr marL="677863"/>
            <a:r>
              <a:rPr lang="en-US" sz="2800" dirty="0">
                <a:solidFill>
                  <a:schemeClr val="accent5">
                    <a:lumMod val="75000"/>
                  </a:schemeClr>
                </a:solidFill>
                <a:latin typeface="Avenir Roman" charset="0"/>
                <a:ea typeface="Avenir Roman" charset="0"/>
                <a:cs typeface="Avenir Roman" charset="0"/>
              </a:rPr>
              <a:t>Performance?</a:t>
            </a:r>
          </a:p>
          <a:p>
            <a:pPr marL="677863"/>
            <a:r>
              <a:rPr lang="en-US" sz="2800" dirty="0">
                <a:solidFill>
                  <a:schemeClr val="accent5">
                    <a:lumMod val="75000"/>
                  </a:schemeClr>
                </a:solidFill>
                <a:latin typeface="Avenir Roman" charset="0"/>
                <a:ea typeface="Avenir Roman" charset="0"/>
                <a:cs typeface="Avenir Roman" charset="0"/>
              </a:rPr>
              <a:t>Performance in social interactions?</a:t>
            </a:r>
          </a:p>
          <a:p>
            <a:pPr marL="677863"/>
            <a:r>
              <a:rPr lang="en-US" sz="2800" dirty="0">
                <a:solidFill>
                  <a:schemeClr val="accent5">
                    <a:lumMod val="75000"/>
                  </a:schemeClr>
                </a:solidFill>
                <a:latin typeface="Avenir Roman" charset="0"/>
                <a:ea typeface="Avenir Roman" charset="0"/>
                <a:cs typeface="Avenir Roman" charset="0"/>
              </a:rPr>
              <a:t>Performance in customer service?</a:t>
            </a:r>
          </a:p>
          <a:p>
            <a:pPr marL="677863"/>
            <a:r>
              <a:rPr lang="en-US" sz="2800" dirty="0">
                <a:solidFill>
                  <a:schemeClr val="accent5">
                    <a:lumMod val="75000"/>
                  </a:schemeClr>
                </a:solidFill>
                <a:latin typeface="Avenir Roman" charset="0"/>
                <a:ea typeface="Avenir Roman" charset="0"/>
                <a:cs typeface="Avenir Roman" charset="0"/>
              </a:rPr>
              <a:t>Team Performance?</a:t>
            </a:r>
          </a:p>
          <a:p>
            <a:pPr marL="677863"/>
            <a:r>
              <a:rPr lang="en-US" sz="2800" dirty="0">
                <a:solidFill>
                  <a:schemeClr val="accent5">
                    <a:lumMod val="75000"/>
                  </a:schemeClr>
                </a:solidFill>
                <a:latin typeface="Avenir Roman" charset="0"/>
                <a:ea typeface="Avenir Roman" charset="0"/>
                <a:cs typeface="Avenir Roman" charset="0"/>
              </a:rPr>
              <a:t>Emotional Support?</a:t>
            </a:r>
          </a:p>
          <a:p>
            <a:pPr marL="677863"/>
            <a:r>
              <a:rPr lang="en-US" sz="2800" dirty="0">
                <a:solidFill>
                  <a:schemeClr val="accent5">
                    <a:lumMod val="75000"/>
                  </a:schemeClr>
                </a:solidFill>
                <a:latin typeface="Avenir Roman" charset="0"/>
                <a:ea typeface="Avenir Roman" charset="0"/>
                <a:cs typeface="Avenir Roman" charset="0"/>
              </a:rPr>
              <a:t>Creativity or Innovation?</a:t>
            </a:r>
          </a:p>
          <a:p>
            <a:pPr marL="677863"/>
            <a:r>
              <a:rPr lang="en-US" sz="2800" dirty="0">
                <a:solidFill>
                  <a:schemeClr val="accent5">
                    <a:lumMod val="75000"/>
                  </a:schemeClr>
                </a:solidFill>
                <a:latin typeface="Avenir Roman" charset="0"/>
                <a:ea typeface="Avenir Roman" charset="0"/>
                <a:cs typeface="Avenir Roman" charset="0"/>
              </a:rPr>
              <a:t>Helping Behavior?</a:t>
            </a:r>
          </a:p>
          <a:p>
            <a:pPr marL="677863"/>
            <a:r>
              <a:rPr lang="en-US" sz="2800" dirty="0">
                <a:solidFill>
                  <a:schemeClr val="accent5">
                    <a:lumMod val="75000"/>
                  </a:schemeClr>
                </a:solidFill>
                <a:latin typeface="Avenir Roman" charset="0"/>
                <a:ea typeface="Avenir Roman" charset="0"/>
                <a:cs typeface="Avenir Roman" charset="0"/>
              </a:rPr>
              <a:t>Burnout?</a:t>
            </a:r>
          </a:p>
          <a:p>
            <a:pPr marL="677863"/>
            <a:r>
              <a:rPr lang="en-US" sz="2800" dirty="0">
                <a:solidFill>
                  <a:schemeClr val="accent5">
                    <a:lumMod val="75000"/>
                  </a:schemeClr>
                </a:solidFill>
                <a:latin typeface="Avenir Roman" charset="0"/>
                <a:ea typeface="Avenir Roman" charset="0"/>
                <a:cs typeface="Avenir Roman" charset="0"/>
              </a:rPr>
              <a:t>Transformational Leadership?</a:t>
            </a:r>
          </a:p>
          <a:p>
            <a:pPr marL="677863"/>
            <a:r>
              <a:rPr lang="en-US" sz="2800" dirty="0">
                <a:solidFill>
                  <a:schemeClr val="accent5">
                    <a:lumMod val="75000"/>
                  </a:schemeClr>
                </a:solidFill>
                <a:latin typeface="Avenir Roman" charset="0"/>
                <a:ea typeface="Avenir Roman" charset="0"/>
                <a:cs typeface="Avenir Roman" charset="0"/>
              </a:rPr>
              <a:t>Occupational Success?</a:t>
            </a: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venir Black" charset="0"/>
                <a:ea typeface="Avenir Black" charset="0"/>
                <a:cs typeface="Avenir Black" charset="0"/>
              </a:rPr>
              <a:t>Personality: Integrative Theory</a:t>
            </a:r>
          </a:p>
        </p:txBody>
      </p:sp>
      <p:sp>
        <p:nvSpPr>
          <p:cNvPr id="3" name="Content Placeholder 2"/>
          <p:cNvSpPr>
            <a:spLocks noGrp="1"/>
          </p:cNvSpPr>
          <p:nvPr>
            <p:ph idx="1"/>
          </p:nvPr>
        </p:nvSpPr>
        <p:spPr/>
        <p:txBody>
          <a:bodyPr>
            <a:normAutofit/>
          </a:bodyPr>
          <a:lstStyle/>
          <a:p>
            <a:pPr marL="7938" indent="-7938"/>
            <a:r>
              <a:rPr lang="en-US" sz="2800" dirty="0">
                <a:latin typeface="Avenir Roman" charset="0"/>
                <a:ea typeface="Avenir Roman" charset="0"/>
                <a:cs typeface="Avenir Roman" charset="0"/>
              </a:rPr>
              <a:t>A person’s </a:t>
            </a:r>
            <a:r>
              <a:rPr lang="en-US" sz="2800" b="1" dirty="0">
                <a:latin typeface="Avenir Roman" charset="0"/>
                <a:ea typeface="Avenir Roman" charset="0"/>
                <a:cs typeface="Avenir Roman" charset="0"/>
              </a:rPr>
              <a:t>core self-evaluation </a:t>
            </a:r>
            <a:r>
              <a:rPr lang="en-US" sz="2800" dirty="0">
                <a:latin typeface="Avenir Roman" charset="0"/>
                <a:ea typeface="Avenir Roman" charset="0"/>
                <a:cs typeface="Avenir Roman" charset="0"/>
              </a:rPr>
              <a:t>is the degree to which a person evaluates his/her self (or self-concept) positively</a:t>
            </a:r>
          </a:p>
          <a:p>
            <a:pPr marL="7938" indent="-7938"/>
            <a:endParaRPr lang="en-US" sz="1400" dirty="0">
              <a:latin typeface="Avenir Roman" charset="0"/>
              <a:ea typeface="Avenir Roman" charset="0"/>
              <a:cs typeface="Avenir Roman" charset="0"/>
            </a:endParaRPr>
          </a:p>
          <a:p>
            <a:pPr marL="7938" indent="-7938"/>
            <a:r>
              <a:rPr lang="en-US" sz="2800" dirty="0">
                <a:latin typeface="Avenir Roman" charset="0"/>
                <a:ea typeface="Avenir Roman" charset="0"/>
                <a:cs typeface="Avenir Roman" charset="0"/>
              </a:rPr>
              <a:t>Stronger core self-evaluations can lead to higher:</a:t>
            </a:r>
            <a:endParaRPr lang="en-US" sz="2800" u="sng" dirty="0">
              <a:solidFill>
                <a:schemeClr val="accent5">
                  <a:lumMod val="75000"/>
                </a:schemeClr>
              </a:solidFill>
              <a:latin typeface="Avenir Roman" charset="0"/>
              <a:ea typeface="Avenir Roman" charset="0"/>
              <a:cs typeface="Avenir Roman" charset="0"/>
            </a:endParaRP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venir Black" charset="0"/>
                <a:ea typeface="Avenir Black" charset="0"/>
                <a:cs typeface="Avenir Black" charset="0"/>
              </a:rPr>
              <a:t>Personality: Integrative Theory</a:t>
            </a:r>
          </a:p>
        </p:txBody>
      </p:sp>
      <p:sp>
        <p:nvSpPr>
          <p:cNvPr id="3" name="Content Placeholder 2"/>
          <p:cNvSpPr>
            <a:spLocks noGrp="1"/>
          </p:cNvSpPr>
          <p:nvPr>
            <p:ph idx="1"/>
          </p:nvPr>
        </p:nvSpPr>
        <p:spPr/>
        <p:txBody>
          <a:bodyPr/>
          <a:lstStyle/>
          <a:p>
            <a:r>
              <a:rPr lang="en-US" sz="2800" dirty="0">
                <a:latin typeface="Avenir Roman" charset="0"/>
                <a:ea typeface="Avenir Roman" charset="0"/>
                <a:cs typeface="Avenir Roman" charset="0"/>
              </a:rPr>
              <a:t>CSE is indicated by four personality constructs:</a:t>
            </a:r>
          </a:p>
          <a:p>
            <a:endParaRPr lang="en-US" sz="800" dirty="0">
              <a:latin typeface="Avenir Roman" charset="0"/>
              <a:ea typeface="Avenir Roman" charset="0"/>
              <a:cs typeface="Avenir Roman" charset="0"/>
            </a:endParaRPr>
          </a:p>
          <a:p>
            <a:r>
              <a:rPr lang="en-US" dirty="0">
                <a:latin typeface="Avenir Roman" charset="0"/>
                <a:ea typeface="Avenir Roman" charset="0"/>
                <a:cs typeface="Avenir Roman" charset="0"/>
              </a:rPr>
              <a:t>	</a:t>
            </a:r>
            <a:r>
              <a:rPr lang="en-US" sz="2800" b="1" dirty="0">
                <a:solidFill>
                  <a:schemeClr val="accent5">
                    <a:lumMod val="75000"/>
                  </a:schemeClr>
                </a:solidFill>
                <a:latin typeface="Avenir Roman" charset="0"/>
                <a:ea typeface="Avenir Roman" charset="0"/>
                <a:cs typeface="Avenir Roman" charset="0"/>
              </a:rPr>
              <a:t>Locus of Control: </a:t>
            </a:r>
            <a:r>
              <a:rPr lang="en-US" sz="2800" dirty="0">
                <a:solidFill>
                  <a:schemeClr val="accent5">
                    <a:lumMod val="75000"/>
                  </a:schemeClr>
                </a:solidFill>
                <a:latin typeface="Avenir Roman" charset="0"/>
                <a:ea typeface="Avenir Roman" charset="0"/>
                <a:cs typeface="Avenir Roman" charset="0"/>
              </a:rPr>
              <a:t>Belief that the events in one’s life are mostly controlled either by oneself (internal) or by the situation or others (external)</a:t>
            </a:r>
          </a:p>
          <a:p>
            <a:endParaRPr lang="en-US" sz="1400" u="sng" dirty="0">
              <a:latin typeface="Avenir Roman" charset="0"/>
              <a:ea typeface="Avenir Roman" charset="0"/>
              <a:cs typeface="Avenir Roman" charset="0"/>
            </a:endParaRPr>
          </a:p>
          <a:p>
            <a:r>
              <a:rPr lang="en-US" sz="2800" dirty="0">
                <a:latin typeface="Avenir Roman" charset="0"/>
                <a:ea typeface="Avenir Roman" charset="0"/>
                <a:cs typeface="Avenir Roman" charset="0"/>
              </a:rPr>
              <a:t>	</a:t>
            </a:r>
            <a:r>
              <a:rPr lang="en-US" sz="2800" b="1" dirty="0">
                <a:latin typeface="Avenir Roman" charset="0"/>
                <a:ea typeface="Avenir Roman" charset="0"/>
                <a:cs typeface="Avenir Roman" charset="0"/>
              </a:rPr>
              <a:t>Emotional Stability: </a:t>
            </a:r>
            <a:r>
              <a:rPr lang="en-US" sz="2800" dirty="0">
                <a:latin typeface="Avenir Roman" charset="0"/>
                <a:ea typeface="Avenir Roman" charset="0"/>
                <a:cs typeface="Avenir Roman" charset="0"/>
              </a:rPr>
              <a:t>As discussed in the Big 5 (does not often experience negative emotional states, e.g., anxiety, hostility, depression,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venir Black" charset="0"/>
                <a:ea typeface="Avenir Black" charset="0"/>
                <a:cs typeface="Avenir Black" charset="0"/>
              </a:rPr>
              <a:t>Personality: Integrative Theory</a:t>
            </a:r>
          </a:p>
        </p:txBody>
      </p:sp>
      <p:sp>
        <p:nvSpPr>
          <p:cNvPr id="3" name="Content Placeholder 2"/>
          <p:cNvSpPr>
            <a:spLocks noGrp="1"/>
          </p:cNvSpPr>
          <p:nvPr>
            <p:ph idx="1"/>
          </p:nvPr>
        </p:nvSpPr>
        <p:spPr/>
        <p:txBody>
          <a:bodyPr>
            <a:normAutofit/>
          </a:bodyPr>
          <a:lstStyle/>
          <a:p>
            <a:r>
              <a:rPr lang="en-US" sz="2800" dirty="0">
                <a:latin typeface="Avenir Roman" charset="0"/>
                <a:ea typeface="Avenir Roman" charset="0"/>
                <a:cs typeface="Avenir Roman" charset="0"/>
              </a:rPr>
              <a:t>CSE is indicated by four personality constructs:</a:t>
            </a:r>
          </a:p>
          <a:p>
            <a:endParaRPr lang="en-US" sz="800" dirty="0">
              <a:latin typeface="Avenir Roman" charset="0"/>
              <a:ea typeface="Avenir Roman" charset="0"/>
              <a:cs typeface="Avenir Roman" charset="0"/>
            </a:endParaRPr>
          </a:p>
          <a:p>
            <a:r>
              <a:rPr lang="en-US" sz="2800" dirty="0">
                <a:latin typeface="Avenir Roman" charset="0"/>
                <a:ea typeface="Avenir Roman" charset="0"/>
                <a:cs typeface="Avenir Roman" charset="0"/>
              </a:rPr>
              <a:t>	</a:t>
            </a:r>
            <a:r>
              <a:rPr lang="en-US" sz="2800" b="1" dirty="0">
                <a:solidFill>
                  <a:schemeClr val="accent5">
                    <a:lumMod val="75000"/>
                  </a:schemeClr>
                </a:solidFill>
                <a:latin typeface="Avenir Roman" charset="0"/>
                <a:ea typeface="Avenir Roman" charset="0"/>
                <a:cs typeface="Avenir Roman" charset="0"/>
              </a:rPr>
              <a:t>Self-Esteem:</a:t>
            </a:r>
            <a:r>
              <a:rPr lang="en-US" sz="2800" dirty="0">
                <a:solidFill>
                  <a:schemeClr val="accent5">
                    <a:lumMod val="75000"/>
                  </a:schemeClr>
                </a:solidFill>
                <a:latin typeface="Avenir Roman" charset="0"/>
                <a:ea typeface="Avenir Roman" charset="0"/>
                <a:cs typeface="Avenir Roman" charset="0"/>
              </a:rPr>
              <a:t> Overall feelings of self-worth; high self-esteem is associated with positive feelings and emphasizing strengths over weaknesses</a:t>
            </a:r>
          </a:p>
          <a:p>
            <a:endParaRPr lang="en-US" sz="1400" dirty="0">
              <a:latin typeface="Avenir Roman" charset="0"/>
              <a:ea typeface="Avenir Roman" charset="0"/>
              <a:cs typeface="Avenir Roman" charset="0"/>
            </a:endParaRPr>
          </a:p>
          <a:p>
            <a:r>
              <a:rPr lang="en-US" sz="2800" dirty="0">
                <a:latin typeface="Avenir Roman" charset="0"/>
                <a:ea typeface="Avenir Roman" charset="0"/>
                <a:cs typeface="Avenir Roman" charset="0"/>
              </a:rPr>
              <a:t>	</a:t>
            </a:r>
            <a:r>
              <a:rPr lang="en-US" sz="2800" b="1" dirty="0">
                <a:latin typeface="Avenir Roman" charset="0"/>
                <a:ea typeface="Avenir Roman" charset="0"/>
                <a:cs typeface="Avenir Roman" charset="0"/>
              </a:rPr>
              <a:t>Self-Efficacy: </a:t>
            </a:r>
            <a:r>
              <a:rPr lang="en-US" sz="2800" dirty="0">
                <a:latin typeface="Avenir Roman" charset="0"/>
                <a:ea typeface="Avenir Roman" charset="0"/>
                <a:cs typeface="Avenir Roman" charset="0"/>
              </a:rPr>
              <a:t>Overall belief of how effectively one can perform, cope, or succeed in various situations</a:t>
            </a: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venir Black" charset="0"/>
                <a:ea typeface="Avenir Black" charset="0"/>
                <a:cs typeface="Avenir Black" charset="0"/>
              </a:rPr>
              <a:t>Personality: Integrative Theory</a:t>
            </a:r>
          </a:p>
        </p:txBody>
      </p:sp>
      <p:sp>
        <p:nvSpPr>
          <p:cNvPr id="3" name="Content Placeholder 2"/>
          <p:cNvSpPr>
            <a:spLocks noGrp="1"/>
          </p:cNvSpPr>
          <p:nvPr>
            <p:ph idx="1"/>
          </p:nvPr>
        </p:nvSpPr>
        <p:spPr/>
        <p:txBody>
          <a:bodyPr>
            <a:normAutofit/>
          </a:bodyPr>
          <a:lstStyle/>
          <a:p>
            <a:r>
              <a:rPr lang="en-US" sz="2800" dirty="0">
                <a:latin typeface="Avenir Roman" charset="0"/>
                <a:ea typeface="Avenir Roman" charset="0"/>
                <a:cs typeface="Avenir Roman" charset="0"/>
              </a:rPr>
              <a:t>One more critical personality disposition:</a:t>
            </a:r>
          </a:p>
          <a:p>
            <a:endParaRPr lang="en-US" sz="800" dirty="0">
              <a:latin typeface="Avenir Roman" charset="0"/>
              <a:ea typeface="Avenir Roman" charset="0"/>
              <a:cs typeface="Avenir Roman" charset="0"/>
            </a:endParaRPr>
          </a:p>
          <a:p>
            <a:r>
              <a:rPr lang="en-US" sz="2800" dirty="0">
                <a:latin typeface="Avenir Roman" charset="0"/>
                <a:ea typeface="Avenir Roman" charset="0"/>
                <a:cs typeface="Avenir Roman" charset="0"/>
              </a:rPr>
              <a:t>	</a:t>
            </a:r>
            <a:r>
              <a:rPr lang="en-US" sz="2800" b="1" dirty="0">
                <a:solidFill>
                  <a:schemeClr val="accent5">
                    <a:lumMod val="75000"/>
                  </a:schemeClr>
                </a:solidFill>
                <a:latin typeface="Avenir Roman" charset="0"/>
                <a:ea typeface="Avenir Roman" charset="0"/>
                <a:cs typeface="Avenir Roman" charset="0"/>
              </a:rPr>
              <a:t>Self-Monitoring: </a:t>
            </a:r>
            <a:r>
              <a:rPr lang="en-US" sz="2800" dirty="0">
                <a:solidFill>
                  <a:schemeClr val="accent5">
                    <a:lumMod val="75000"/>
                  </a:schemeClr>
                </a:solidFill>
                <a:latin typeface="Avenir Roman" charset="0"/>
                <a:ea typeface="Avenir Roman" charset="0"/>
                <a:cs typeface="Avenir Roman" charset="0"/>
              </a:rPr>
              <a:t>The degree to which people base their behavior on cues from people and situations</a:t>
            </a: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Individual Differences</a:t>
            </a:r>
          </a:p>
        </p:txBody>
      </p:sp>
      <p:sp>
        <p:nvSpPr>
          <p:cNvPr id="3" name="Content Placeholder 2"/>
          <p:cNvSpPr>
            <a:spLocks noGrp="1"/>
          </p:cNvSpPr>
          <p:nvPr>
            <p:ph idx="1"/>
          </p:nvPr>
        </p:nvSpPr>
        <p:spPr>
          <a:xfrm>
            <a:off x="457200" y="1600200"/>
            <a:ext cx="8305800" cy="4525963"/>
          </a:xfrm>
        </p:spPr>
        <p:txBody>
          <a:bodyPr>
            <a:noAutofit/>
          </a:bodyPr>
          <a:lstStyle/>
          <a:p>
            <a:pPr marL="7938" indent="-7938"/>
            <a:r>
              <a:rPr lang="en-US" sz="2800" dirty="0">
                <a:latin typeface="Avenir Roman" charset="0"/>
                <a:ea typeface="Avenir Roman" charset="0"/>
                <a:cs typeface="Avenir Roman" charset="0"/>
              </a:rPr>
              <a:t>Individual differences are skills, personalities, abilities, perceptions, attitudes, emotions, etc…</a:t>
            </a:r>
          </a:p>
          <a:p>
            <a:endParaRPr lang="en-US" sz="1400" dirty="0">
              <a:latin typeface="Avenir Roman" charset="0"/>
              <a:ea typeface="Avenir Roman" charset="0"/>
              <a:cs typeface="Avenir Roman" charset="0"/>
            </a:endParaRPr>
          </a:p>
          <a:p>
            <a:pPr marL="7938" indent="-7938"/>
            <a:r>
              <a:rPr lang="en-US" sz="2800" dirty="0">
                <a:solidFill>
                  <a:schemeClr val="accent5">
                    <a:lumMod val="75000"/>
                  </a:schemeClr>
                </a:solidFill>
                <a:latin typeface="Avenir Roman" charset="0"/>
                <a:ea typeface="Avenir Roman" charset="0"/>
                <a:cs typeface="Avenir Roman" charset="0"/>
              </a:rPr>
              <a:t>Their effects on organizational behavior are best understood through an </a:t>
            </a:r>
            <a:r>
              <a:rPr lang="en-US" sz="2800" u="sng" dirty="0">
                <a:solidFill>
                  <a:schemeClr val="accent5">
                    <a:lumMod val="75000"/>
                  </a:schemeClr>
                </a:solidFill>
                <a:latin typeface="Avenir Roman" charset="0"/>
                <a:ea typeface="Avenir Roman" charset="0"/>
                <a:cs typeface="Avenir Roman" charset="0"/>
              </a:rPr>
              <a:t>interactional perspective</a:t>
            </a:r>
            <a:r>
              <a:rPr lang="en-US" sz="2800" dirty="0">
                <a:solidFill>
                  <a:schemeClr val="accent5">
                    <a:lumMod val="75000"/>
                  </a:schemeClr>
                </a:solidFill>
                <a:latin typeface="Avenir Roman" charset="0"/>
                <a:ea typeface="Avenir Roman" charset="0"/>
                <a:cs typeface="Avenir Roman" charset="0"/>
              </a:rPr>
              <a:t>:</a:t>
            </a:r>
          </a:p>
          <a:p>
            <a:pPr marL="979488" indent="-514350">
              <a:buAutoNum type="arabicPeriod"/>
            </a:pPr>
            <a:r>
              <a:rPr lang="en-US" sz="2400" dirty="0">
                <a:solidFill>
                  <a:schemeClr val="accent5">
                    <a:lumMod val="75000"/>
                  </a:schemeClr>
                </a:solidFill>
                <a:latin typeface="Avenir Roman" charset="0"/>
                <a:ea typeface="Avenir Roman" charset="0"/>
                <a:cs typeface="Avenir Roman" charset="0"/>
              </a:rPr>
              <a:t>Behavior is a function of continuous, multidirectional interaction between person factors and situation factors</a:t>
            </a:r>
          </a:p>
          <a:p>
            <a:endParaRPr lang="en-US" sz="2800" dirty="0">
              <a:latin typeface="Avenir Roman" charset="0"/>
              <a:ea typeface="Avenir Roman" charset="0"/>
              <a:cs typeface="Avenir Roman" charset="0"/>
            </a:endParaRP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32" name="Rectangle 12"/>
          <p:cNvSpPr>
            <a:spLocks noGrp="1" noChangeArrowheads="1"/>
          </p:cNvSpPr>
          <p:nvPr>
            <p:ph type="title"/>
          </p:nvPr>
        </p:nvSpPr>
        <p:spPr/>
        <p:txBody>
          <a:bodyPr/>
          <a:lstStyle/>
          <a:p>
            <a:r>
              <a:rPr lang="en-US" b="1" dirty="0">
                <a:latin typeface="Avenir Black" charset="0"/>
                <a:ea typeface="Avenir Black" charset="0"/>
                <a:cs typeface="Avenir Black" charset="0"/>
              </a:rPr>
              <a:t>Personality: Measurement</a:t>
            </a:r>
          </a:p>
        </p:txBody>
      </p:sp>
      <p:sp>
        <p:nvSpPr>
          <p:cNvPr id="30729" name="Rectangle 9"/>
          <p:cNvSpPr>
            <a:spLocks noGrp="1" noChangeArrowheads="1"/>
          </p:cNvSpPr>
          <p:nvPr>
            <p:ph idx="1"/>
          </p:nvPr>
        </p:nvSpPr>
        <p:spPr>
          <a:noFill/>
          <a:ln/>
        </p:spPr>
        <p:txBody>
          <a:bodyPr lIns="90488" tIns="44450" rIns="90488" bIns="44450">
            <a:normAutofit/>
          </a:bodyPr>
          <a:lstStyle/>
          <a:p>
            <a:pPr marL="7938" indent="-7938">
              <a:buFontTx/>
              <a:buNone/>
            </a:pPr>
            <a:r>
              <a:rPr lang="en-US" sz="2800" b="1" dirty="0">
                <a:latin typeface="Avenir Roman" charset="0"/>
                <a:ea typeface="Avenir Roman" charset="0"/>
                <a:cs typeface="Avenir Roman" charset="0"/>
              </a:rPr>
              <a:t>Projective Test: </a:t>
            </a:r>
            <a:r>
              <a:rPr lang="en-US" sz="2800" dirty="0">
                <a:latin typeface="Avenir Roman" charset="0"/>
                <a:ea typeface="Avenir Roman" charset="0"/>
                <a:cs typeface="Avenir Roman" charset="0"/>
              </a:rPr>
              <a:t>Response to abstract stimuli</a:t>
            </a:r>
          </a:p>
          <a:p>
            <a:pPr marL="7938" indent="-7938">
              <a:buFontTx/>
              <a:buNone/>
            </a:pPr>
            <a:endParaRPr lang="en-US" sz="800" dirty="0">
              <a:latin typeface="Avenir Roman" charset="0"/>
              <a:ea typeface="Avenir Roman" charset="0"/>
              <a:cs typeface="Avenir Roman" charset="0"/>
            </a:endParaRPr>
          </a:p>
          <a:p>
            <a:pPr marL="7938" indent="-7938">
              <a:buFontTx/>
              <a:buNone/>
            </a:pPr>
            <a:r>
              <a:rPr lang="en-US" sz="2800" b="1" dirty="0">
                <a:solidFill>
                  <a:schemeClr val="accent5">
                    <a:lumMod val="75000"/>
                  </a:schemeClr>
                </a:solidFill>
                <a:latin typeface="Avenir Roman" charset="0"/>
                <a:ea typeface="Avenir Roman" charset="0"/>
                <a:cs typeface="Avenir Roman" charset="0"/>
              </a:rPr>
              <a:t>Behavioral Measures: </a:t>
            </a:r>
            <a:r>
              <a:rPr lang="en-US" sz="2800" dirty="0">
                <a:solidFill>
                  <a:schemeClr val="accent5">
                    <a:lumMod val="75000"/>
                  </a:schemeClr>
                </a:solidFill>
                <a:latin typeface="Avenir Roman" charset="0"/>
                <a:ea typeface="Avenir Roman" charset="0"/>
                <a:cs typeface="Avenir Roman" charset="0"/>
              </a:rPr>
              <a:t>Observing an individual’s behavior in a controlled situation</a:t>
            </a:r>
          </a:p>
          <a:p>
            <a:pPr marL="7938" indent="-7938">
              <a:buFontTx/>
              <a:buNone/>
            </a:pPr>
            <a:endParaRPr lang="en-US" sz="800" dirty="0">
              <a:latin typeface="Avenir Roman" charset="0"/>
              <a:ea typeface="Avenir Roman" charset="0"/>
              <a:cs typeface="Avenir Roman" charset="0"/>
            </a:endParaRPr>
          </a:p>
          <a:p>
            <a:pPr marL="7938" indent="-7938"/>
            <a:r>
              <a:rPr lang="en-US" sz="2800" b="1" dirty="0">
                <a:latin typeface="Avenir Roman" charset="0"/>
                <a:ea typeface="Avenir Roman" charset="0"/>
                <a:cs typeface="Avenir Roman" charset="0"/>
              </a:rPr>
              <a:t>Self-Report Questionnaire: </a:t>
            </a:r>
            <a:r>
              <a:rPr lang="en-US" sz="2800" dirty="0">
                <a:latin typeface="Avenir Roman" charset="0"/>
                <a:ea typeface="Avenir Roman" charset="0"/>
                <a:cs typeface="Avenir Roman" charset="0"/>
              </a:rPr>
              <a:t>Responses to questions</a:t>
            </a:r>
          </a:p>
        </p:txBody>
      </p:sp>
      <p:sp>
        <p:nvSpPr>
          <p:cNvPr id="307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072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072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0726" name="Rectangle 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0727"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0731" name="Rectangle 11"/>
          <p:cNvSpPr>
            <a:spLocks noChangeArrowheads="1"/>
          </p:cNvSpPr>
          <p:nvPr/>
        </p:nvSpPr>
        <p:spPr bwMode="auto">
          <a:xfrm>
            <a:off x="1828800" y="1447800"/>
            <a:ext cx="6781800" cy="1143000"/>
          </a:xfrm>
          <a:prstGeom prst="rect">
            <a:avLst/>
          </a:prstGeom>
          <a:noFill/>
          <a:ln w="9525">
            <a:noFill/>
            <a:miter lim="800000"/>
            <a:headEnd/>
            <a:tailEnd/>
          </a:ln>
          <a:effectLst/>
        </p:spPr>
        <p:txBody>
          <a:bodyPr anchor="ctr"/>
          <a:lstStyle/>
          <a:p>
            <a:pPr algn="ctr">
              <a:spcBef>
                <a:spcPct val="0"/>
              </a:spcBef>
            </a:pPr>
            <a:endParaRPr lang="en-US" sz="3600" u="sng">
              <a:solidFill>
                <a:schemeClr val="tx2"/>
              </a:solidFill>
              <a:latin typeface="Century" pitchFamily="18" charset="0"/>
            </a:endParaRPr>
          </a:p>
        </p:txBody>
      </p:sp>
      <p:sp>
        <p:nvSpPr>
          <p:cNvPr id="13" name="TextBox 12"/>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Basics of Affect and Emotion</a:t>
            </a:r>
          </a:p>
        </p:txBody>
      </p:sp>
      <p:sp>
        <p:nvSpPr>
          <p:cNvPr id="3" name="Content Placeholder 2"/>
          <p:cNvSpPr>
            <a:spLocks noGrp="1"/>
          </p:cNvSpPr>
          <p:nvPr>
            <p:ph idx="1"/>
          </p:nvPr>
        </p:nvSpPr>
        <p:spPr>
          <a:xfrm>
            <a:off x="457200" y="1600200"/>
            <a:ext cx="8229600" cy="4648200"/>
          </a:xfrm>
        </p:spPr>
        <p:txBody>
          <a:bodyPr>
            <a:normAutofit/>
          </a:bodyPr>
          <a:lstStyle/>
          <a:p>
            <a:pPr marL="0" indent="0"/>
            <a:r>
              <a:rPr lang="en-US" sz="2800" b="1" dirty="0">
                <a:solidFill>
                  <a:schemeClr val="accent5">
                    <a:lumMod val="75000"/>
                  </a:schemeClr>
                </a:solidFill>
                <a:latin typeface="Avenir Roman" charset="0"/>
                <a:ea typeface="Avenir Roman" charset="0"/>
                <a:cs typeface="Avenir Roman" charset="0"/>
              </a:rPr>
              <a:t>Affect</a:t>
            </a:r>
            <a:r>
              <a:rPr lang="en-US" sz="2800" dirty="0">
                <a:latin typeface="Avenir Roman" charset="0"/>
                <a:ea typeface="Avenir Roman" charset="0"/>
                <a:cs typeface="Avenir Roman" charset="0"/>
              </a:rPr>
              <a:t> is the instinctive feeling a person experiences in response to stimuli. It manifests as:</a:t>
            </a:r>
          </a:p>
          <a:p>
            <a:pPr marL="857250" lvl="1" indent="-457200">
              <a:buFont typeface="Wingdings" charset="2"/>
              <a:buChar char="Ø"/>
            </a:pPr>
            <a:r>
              <a:rPr lang="en-US" sz="2200" b="1" dirty="0">
                <a:solidFill>
                  <a:schemeClr val="accent5">
                    <a:lumMod val="75000"/>
                  </a:schemeClr>
                </a:solidFill>
                <a:latin typeface="Avenir Roman" charset="0"/>
                <a:ea typeface="Avenir Roman" charset="0"/>
                <a:cs typeface="Avenir Roman" charset="0"/>
              </a:rPr>
              <a:t>Emotion:</a:t>
            </a:r>
            <a:r>
              <a:rPr lang="en-US" sz="2200" dirty="0">
                <a:latin typeface="Avenir Roman" charset="0"/>
                <a:ea typeface="Avenir Roman" charset="0"/>
                <a:cs typeface="Avenir Roman" charset="0"/>
              </a:rPr>
              <a:t> Brief yet intense affect caused by an event</a:t>
            </a:r>
          </a:p>
          <a:p>
            <a:pPr marL="857250" lvl="1" indent="-457200">
              <a:buFont typeface="Wingdings" charset="2"/>
              <a:buChar char="Ø"/>
            </a:pPr>
            <a:r>
              <a:rPr lang="en-US" sz="2200" b="1" dirty="0">
                <a:solidFill>
                  <a:schemeClr val="accent5">
                    <a:lumMod val="75000"/>
                  </a:schemeClr>
                </a:solidFill>
                <a:latin typeface="Avenir Roman" charset="0"/>
                <a:ea typeface="Avenir Roman" charset="0"/>
                <a:cs typeface="Avenir Roman" charset="0"/>
              </a:rPr>
              <a:t>Mood:</a:t>
            </a:r>
            <a:r>
              <a:rPr lang="en-US" sz="2200" dirty="0">
                <a:latin typeface="Avenir Roman" charset="0"/>
                <a:ea typeface="Avenir Roman" charset="0"/>
                <a:cs typeface="Avenir Roman" charset="0"/>
              </a:rPr>
              <a:t> Enduring yet mild affect with no one cause</a:t>
            </a:r>
          </a:p>
          <a:p>
            <a:pPr marL="0" indent="0"/>
            <a:endParaRPr lang="en-US" sz="1500" dirty="0">
              <a:latin typeface="Avenir Roman" charset="0"/>
              <a:ea typeface="Avenir Roman" charset="0"/>
              <a:cs typeface="Avenir Roman" charset="0"/>
            </a:endParaRPr>
          </a:p>
          <a:p>
            <a:pPr marL="0" indent="0"/>
            <a:r>
              <a:rPr lang="en-US" sz="2800" dirty="0">
                <a:solidFill>
                  <a:schemeClr val="accent5">
                    <a:lumMod val="75000"/>
                  </a:schemeClr>
                </a:solidFill>
                <a:latin typeface="Avenir Roman" charset="0"/>
                <a:ea typeface="Avenir Roman" charset="0"/>
                <a:cs typeface="Avenir Roman" charset="0"/>
              </a:rPr>
              <a:t>Emotions directly impede or interrupt thought processes in the present moment and often trigger action (or the intent to act), </a:t>
            </a:r>
            <a:r>
              <a:rPr lang="en-US" sz="2800" dirty="0">
                <a:latin typeface="Avenir Roman" charset="0"/>
                <a:ea typeface="Avenir Roman" charset="0"/>
                <a:cs typeface="Avenir Roman" charset="0"/>
              </a:rPr>
              <a:t>while moods indirectly alter perception and cognition by biasing it in mood-consistent ways</a:t>
            </a: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362009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Basics of Affect and Emotion</a:t>
            </a:r>
            <a:endParaRPr lang="en-US" dirty="0"/>
          </a:p>
        </p:txBody>
      </p:sp>
      <p:sp>
        <p:nvSpPr>
          <p:cNvPr id="5" name="Content Placeholder 2"/>
          <p:cNvSpPr txBox="1">
            <a:spLocks/>
          </p:cNvSpPr>
          <p:nvPr/>
        </p:nvSpPr>
        <p:spPr>
          <a:xfrm>
            <a:off x="2743200" y="6019800"/>
            <a:ext cx="3733800" cy="2286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noProof="0" dirty="0">
                <a:latin typeface="Avenir Roman" charset="0"/>
                <a:ea typeface="Avenir Roman" charset="0"/>
                <a:cs typeface="Avenir Roman" charset="0"/>
              </a:rPr>
              <a:t>(</a:t>
            </a:r>
            <a:r>
              <a:rPr lang="en-US" sz="1000" noProof="0" dirty="0" err="1">
                <a:latin typeface="Avenir Roman" charset="0"/>
                <a:ea typeface="Avenir Roman" charset="0"/>
                <a:cs typeface="Avenir Roman" charset="0"/>
              </a:rPr>
              <a:t>Cropanzano</a:t>
            </a:r>
            <a:r>
              <a:rPr lang="en-US" sz="1000" noProof="0" dirty="0">
                <a:latin typeface="Avenir Roman" charset="0"/>
                <a:ea typeface="Avenir Roman" charset="0"/>
                <a:cs typeface="Avenir Roman" charset="0"/>
              </a:rPr>
              <a:t>, Weiss, Hale, &amp; </a:t>
            </a:r>
            <a:r>
              <a:rPr lang="en-US" sz="1000" noProof="0" dirty="0" err="1">
                <a:latin typeface="Avenir Roman" charset="0"/>
                <a:ea typeface="Avenir Roman" charset="0"/>
                <a:cs typeface="Avenir Roman" charset="0"/>
              </a:rPr>
              <a:t>Reb</a:t>
            </a:r>
            <a:r>
              <a:rPr lang="en-US" sz="1000" noProof="0" dirty="0">
                <a:latin typeface="Avenir Roman" charset="0"/>
                <a:ea typeface="Avenir Roman" charset="0"/>
                <a:cs typeface="Avenir Roman" charset="0"/>
              </a:rPr>
              <a:t>, 2003; Russell &amp; Barrett, 1999)</a:t>
            </a:r>
            <a:endParaRPr kumimoji="0" lang="en-US" sz="1000" u="none" strike="noStrike" kern="1200" cap="none" spc="0" normalizeH="0" baseline="0" noProof="0" dirty="0">
              <a:ln>
                <a:noFill/>
              </a:ln>
              <a:solidFill>
                <a:schemeClr val="tx1"/>
              </a:solidFill>
              <a:effectLst/>
              <a:uLnTx/>
              <a:uFillTx/>
              <a:latin typeface="Avenir Roman" charset="0"/>
              <a:ea typeface="Avenir Roman" charset="0"/>
              <a:cs typeface="Avenir Roman" charset="0"/>
            </a:endParaRPr>
          </a:p>
        </p:txBody>
      </p:sp>
      <p:pic>
        <p:nvPicPr>
          <p:cNvPr id="3" name="Picture 2"/>
          <p:cNvPicPr>
            <a:picLocks noChangeAspect="1"/>
          </p:cNvPicPr>
          <p:nvPr/>
        </p:nvPicPr>
        <p:blipFill rotWithShape="1">
          <a:blip r:embed="rId2"/>
          <a:srcRect r="50000" b="10768"/>
          <a:stretch/>
        </p:blipFill>
        <p:spPr>
          <a:xfrm>
            <a:off x="38100" y="1676400"/>
            <a:ext cx="4572000" cy="3639620"/>
          </a:xfrm>
          <a:prstGeom prst="rect">
            <a:avLst/>
          </a:prstGeom>
        </p:spPr>
      </p:pic>
      <p:pic>
        <p:nvPicPr>
          <p:cNvPr id="6" name="Picture 5"/>
          <p:cNvPicPr>
            <a:picLocks noChangeAspect="1"/>
          </p:cNvPicPr>
          <p:nvPr/>
        </p:nvPicPr>
        <p:blipFill rotWithShape="1">
          <a:blip r:embed="rId2"/>
          <a:srcRect l="50833" b="10768"/>
          <a:stretch/>
        </p:blipFill>
        <p:spPr>
          <a:xfrm>
            <a:off x="4611130" y="1676400"/>
            <a:ext cx="4495800" cy="3639620"/>
          </a:xfrm>
          <a:prstGeom prst="rect">
            <a:avLst/>
          </a:prstGeom>
        </p:spPr>
      </p:pic>
      <p:sp>
        <p:nvSpPr>
          <p:cNvPr id="8" name="TextBox 7"/>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91638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Avenir Black" charset="0"/>
                <a:ea typeface="Avenir Black" charset="0"/>
                <a:cs typeface="Avenir Black" charset="0"/>
              </a:rPr>
              <a:t>Basics of Affect and Emotion</a:t>
            </a:r>
            <a:endParaRPr lang="en-US" dirty="0"/>
          </a:p>
        </p:txBody>
      </p:sp>
      <p:sp>
        <p:nvSpPr>
          <p:cNvPr id="6" name="Content Placeholder 5"/>
          <p:cNvSpPr>
            <a:spLocks noGrp="1"/>
          </p:cNvSpPr>
          <p:nvPr>
            <p:ph idx="1"/>
          </p:nvPr>
        </p:nvSpPr>
        <p:spPr>
          <a:xfrm>
            <a:off x="457200" y="1600200"/>
            <a:ext cx="8458200" cy="4525963"/>
          </a:xfrm>
        </p:spPr>
        <p:txBody>
          <a:bodyPr>
            <a:normAutofit fontScale="92500" lnSpcReduction="10000"/>
          </a:bodyPr>
          <a:lstStyle/>
          <a:p>
            <a:pPr marL="0" indent="0"/>
            <a:r>
              <a:rPr lang="en-US" sz="2800" b="1" dirty="0">
                <a:solidFill>
                  <a:schemeClr val="accent5">
                    <a:lumMod val="75000"/>
                  </a:schemeClr>
                </a:solidFill>
                <a:latin typeface="Avenir Roman" charset="0"/>
                <a:ea typeface="Avenir Roman" charset="0"/>
                <a:cs typeface="Avenir Roman" charset="0"/>
              </a:rPr>
              <a:t>Trait affectivity</a:t>
            </a:r>
            <a:r>
              <a:rPr lang="en-US" sz="2800" b="1" dirty="0">
                <a:latin typeface="Avenir Roman" charset="0"/>
                <a:ea typeface="Avenir Roman" charset="0"/>
                <a:cs typeface="Avenir Roman" charset="0"/>
              </a:rPr>
              <a:t> </a:t>
            </a:r>
            <a:r>
              <a:rPr lang="en-US" sz="2800" dirty="0">
                <a:latin typeface="Avenir Roman" charset="0"/>
                <a:ea typeface="Avenir Roman" charset="0"/>
                <a:cs typeface="Avenir Roman" charset="0"/>
              </a:rPr>
              <a:t>is the degree to which a person has an enduring tendency to experience either positive (</a:t>
            </a:r>
            <a:r>
              <a:rPr lang="en-US" sz="2800" dirty="0">
                <a:solidFill>
                  <a:schemeClr val="accent5">
                    <a:lumMod val="75000"/>
                  </a:schemeClr>
                </a:solidFill>
                <a:latin typeface="Avenir Roman" charset="0"/>
                <a:ea typeface="Avenir Roman" charset="0"/>
                <a:cs typeface="Avenir Roman" charset="0"/>
              </a:rPr>
              <a:t>Positive Affectivity, PA</a:t>
            </a:r>
            <a:r>
              <a:rPr lang="en-US" sz="2800" dirty="0">
                <a:latin typeface="Avenir Roman" charset="0"/>
                <a:ea typeface="Avenir Roman" charset="0"/>
                <a:cs typeface="Avenir Roman" charset="0"/>
              </a:rPr>
              <a:t>) or negative (</a:t>
            </a:r>
            <a:r>
              <a:rPr lang="en-US" sz="2800" dirty="0">
                <a:solidFill>
                  <a:schemeClr val="accent5">
                    <a:lumMod val="75000"/>
                  </a:schemeClr>
                </a:solidFill>
                <a:latin typeface="Avenir Roman" charset="0"/>
                <a:ea typeface="Avenir Roman" charset="0"/>
                <a:cs typeface="Avenir Roman" charset="0"/>
              </a:rPr>
              <a:t>Negative Affectivity, NA</a:t>
            </a:r>
            <a:r>
              <a:rPr lang="en-US" sz="2800" dirty="0">
                <a:latin typeface="Avenir Roman" charset="0"/>
                <a:ea typeface="Avenir Roman" charset="0"/>
                <a:cs typeface="Avenir Roman" charset="0"/>
              </a:rPr>
              <a:t>) emotions that involve high levels of activation or engagement</a:t>
            </a:r>
          </a:p>
          <a:p>
            <a:pPr marL="0" indent="0"/>
            <a:endParaRPr lang="en-US" sz="1400" dirty="0">
              <a:latin typeface="Avenir Roman" charset="0"/>
              <a:ea typeface="Avenir Roman" charset="0"/>
              <a:cs typeface="Avenir Roman" charset="0"/>
            </a:endParaRPr>
          </a:p>
          <a:p>
            <a:pPr marL="0" indent="0"/>
            <a:r>
              <a:rPr lang="en-US" sz="2800" dirty="0">
                <a:latin typeface="Avenir Roman" charset="0"/>
                <a:ea typeface="Avenir Roman" charset="0"/>
                <a:cs typeface="Avenir Roman" charset="0"/>
              </a:rPr>
              <a:t>PA/NA have been found to: </a:t>
            </a:r>
          </a:p>
          <a:p>
            <a:pPr marL="914400" lvl="1" indent="-514350">
              <a:buFont typeface="+mj-lt"/>
              <a:buAutoNum type="arabicPeriod"/>
            </a:pPr>
            <a:r>
              <a:rPr lang="en-US" sz="2400" dirty="0">
                <a:latin typeface="Avenir Roman" charset="0"/>
                <a:ea typeface="Avenir Roman" charset="0"/>
                <a:cs typeface="Avenir Roman" charset="0"/>
              </a:rPr>
              <a:t>Directly affect strain (e.g., tension, burnout, pain)</a:t>
            </a:r>
          </a:p>
          <a:p>
            <a:pPr marL="400050" lvl="1" indent="0">
              <a:buNone/>
            </a:pPr>
            <a:r>
              <a:rPr lang="en-US" sz="2400" dirty="0">
                <a:latin typeface="Avenir Roman" charset="0"/>
                <a:ea typeface="Avenir Roman" charset="0"/>
                <a:cs typeface="Avenir Roman" charset="0"/>
              </a:rPr>
              <a:t>2. Indirectly affect strain by altering perceptions.</a:t>
            </a:r>
          </a:p>
          <a:p>
            <a:pPr marL="400050" lvl="1" indent="0">
              <a:buNone/>
            </a:pPr>
            <a:r>
              <a:rPr lang="en-US" sz="2400" dirty="0">
                <a:latin typeface="Avenir Roman" charset="0"/>
                <a:ea typeface="Avenir Roman" charset="0"/>
                <a:cs typeface="Avenir Roman" charset="0"/>
              </a:rPr>
              <a:t>3. Make people more/less vulnerable to experiencing stain in response to job stress.</a:t>
            </a:r>
          </a:p>
          <a:p>
            <a:pPr marL="400050" lvl="1" indent="0">
              <a:buNone/>
            </a:pPr>
            <a:endParaRPr lang="en-US" sz="2400" dirty="0">
              <a:latin typeface="Avenir Roman" charset="0"/>
              <a:ea typeface="Avenir Roman" charset="0"/>
              <a:cs typeface="Avenir Roman" charset="0"/>
            </a:endParaRPr>
          </a:p>
          <a:p>
            <a:pPr marL="400050" lvl="1" indent="0">
              <a:buNone/>
            </a:pPr>
            <a:r>
              <a:rPr lang="en-US" sz="2400" dirty="0">
                <a:latin typeface="Avenir Roman" charset="0"/>
                <a:ea typeface="Avenir Roman" charset="0"/>
                <a:cs typeface="Avenir Roman" charset="0"/>
              </a:rPr>
              <a:t> </a:t>
            </a:r>
          </a:p>
        </p:txBody>
      </p:sp>
      <p:sp>
        <p:nvSpPr>
          <p:cNvPr id="7" name="TextBox 6"/>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305245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Emotional Intelligence</a:t>
            </a:r>
          </a:p>
        </p:txBody>
      </p:sp>
      <p:sp>
        <p:nvSpPr>
          <p:cNvPr id="3" name="Content Placeholder 2"/>
          <p:cNvSpPr>
            <a:spLocks noGrp="1"/>
          </p:cNvSpPr>
          <p:nvPr>
            <p:ph idx="1"/>
          </p:nvPr>
        </p:nvSpPr>
        <p:spPr/>
        <p:txBody>
          <a:bodyPr>
            <a:normAutofit/>
          </a:bodyPr>
          <a:lstStyle/>
          <a:p>
            <a:pPr marL="7938" indent="-7938" fontAlgn="base"/>
            <a:r>
              <a:rPr lang="en-US" sz="2800" dirty="0">
                <a:latin typeface="Avenir Roman" charset="0"/>
                <a:ea typeface="Avenir Roman" charset="0"/>
                <a:cs typeface="Avenir Roman" charset="0"/>
              </a:rPr>
              <a:t>If our emotions shape our perceptions of reality, then </a:t>
            </a:r>
            <a:r>
              <a:rPr lang="en-US" sz="2800" dirty="0">
                <a:solidFill>
                  <a:schemeClr val="accent5">
                    <a:lumMod val="75000"/>
                  </a:schemeClr>
                </a:solidFill>
                <a:latin typeface="Avenir Roman" charset="0"/>
                <a:ea typeface="Avenir Roman" charset="0"/>
                <a:cs typeface="Avenir Roman" charset="0"/>
              </a:rPr>
              <a:t>Emotional Intelligence (EQ) is the tool that allows us to control our reality</a:t>
            </a:r>
          </a:p>
        </p:txBody>
      </p:sp>
      <p:sp>
        <p:nvSpPr>
          <p:cNvPr id="6" name="TextBox 5"/>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330099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Emotional Intelligence</a:t>
            </a:r>
          </a:p>
        </p:txBody>
      </p:sp>
      <p:sp>
        <p:nvSpPr>
          <p:cNvPr id="3" name="Content Placeholder 2"/>
          <p:cNvSpPr>
            <a:spLocks noGrp="1"/>
          </p:cNvSpPr>
          <p:nvPr>
            <p:ph idx="1"/>
          </p:nvPr>
        </p:nvSpPr>
        <p:spPr/>
        <p:txBody>
          <a:bodyPr>
            <a:normAutofit lnSpcReduction="10000"/>
          </a:bodyPr>
          <a:lstStyle/>
          <a:p>
            <a:pPr marL="7938" indent="-7938" fontAlgn="base"/>
            <a:r>
              <a:rPr lang="en-US" sz="2800" dirty="0">
                <a:latin typeface="Avenir Roman" charset="0"/>
                <a:ea typeface="Avenir Roman" charset="0"/>
                <a:cs typeface="Avenir Roman" charset="0"/>
              </a:rPr>
              <a:t>EQ is the ability to monitor your emotions and those of others, to discriminate among them, and to use this information to guide your thinking and actions</a:t>
            </a:r>
          </a:p>
          <a:p>
            <a:pPr marL="7938" indent="-7938" fontAlgn="base"/>
            <a:endParaRPr lang="en-US" sz="1400" dirty="0">
              <a:latin typeface="Avenir Roman" charset="0"/>
              <a:ea typeface="Avenir Roman" charset="0"/>
              <a:cs typeface="Avenir Roman" charset="0"/>
            </a:endParaRPr>
          </a:p>
          <a:p>
            <a:pPr marL="7938" indent="-7938" fontAlgn="base"/>
            <a:r>
              <a:rPr lang="en-US" sz="2800" dirty="0">
                <a:solidFill>
                  <a:schemeClr val="accent5">
                    <a:lumMod val="75000"/>
                  </a:schemeClr>
                </a:solidFill>
                <a:latin typeface="Avenir Roman" charset="0"/>
                <a:ea typeface="Avenir Roman" charset="0"/>
                <a:cs typeface="Avenir Roman" charset="0"/>
              </a:rPr>
              <a:t>EQ covers both </a:t>
            </a:r>
            <a:r>
              <a:rPr lang="en-US" sz="2800" i="1" dirty="0">
                <a:solidFill>
                  <a:schemeClr val="accent5">
                    <a:lumMod val="75000"/>
                  </a:schemeClr>
                </a:solidFill>
                <a:latin typeface="Avenir Roman" charset="0"/>
                <a:ea typeface="Avenir Roman" charset="0"/>
                <a:cs typeface="Avenir Roman" charset="0"/>
              </a:rPr>
              <a:t>intrapersonal</a:t>
            </a:r>
            <a:r>
              <a:rPr lang="en-US" sz="2800" dirty="0">
                <a:solidFill>
                  <a:schemeClr val="accent5">
                    <a:lumMod val="75000"/>
                  </a:schemeClr>
                </a:solidFill>
                <a:latin typeface="Avenir Roman" charset="0"/>
                <a:ea typeface="Avenir Roman" charset="0"/>
                <a:cs typeface="Avenir Roman" charset="0"/>
              </a:rPr>
              <a:t> and </a:t>
            </a:r>
            <a:r>
              <a:rPr lang="en-US" sz="2800" i="1" dirty="0">
                <a:solidFill>
                  <a:schemeClr val="accent5">
                    <a:lumMod val="75000"/>
                  </a:schemeClr>
                </a:solidFill>
                <a:latin typeface="Avenir Roman" charset="0"/>
                <a:ea typeface="Avenir Roman" charset="0"/>
                <a:cs typeface="Avenir Roman" charset="0"/>
              </a:rPr>
              <a:t>interpersonal</a:t>
            </a:r>
            <a:r>
              <a:rPr lang="en-US" sz="2800" dirty="0">
                <a:solidFill>
                  <a:schemeClr val="accent5">
                    <a:lumMod val="75000"/>
                  </a:schemeClr>
                </a:solidFill>
                <a:latin typeface="Avenir Roman" charset="0"/>
                <a:ea typeface="Avenir Roman" charset="0"/>
                <a:cs typeface="Avenir Roman" charset="0"/>
              </a:rPr>
              <a:t> domains of intelligence, it is composed of</a:t>
            </a:r>
          </a:p>
          <a:p>
            <a:pPr marL="698500" indent="-190500" fontAlgn="base">
              <a:buFontTx/>
              <a:buChar char="-"/>
            </a:pPr>
            <a:r>
              <a:rPr lang="en-US" sz="2800" dirty="0">
                <a:solidFill>
                  <a:schemeClr val="accent5">
                    <a:lumMod val="75000"/>
                  </a:schemeClr>
                </a:solidFill>
                <a:latin typeface="Avenir Roman" charset="0"/>
                <a:ea typeface="Avenir Roman" charset="0"/>
                <a:cs typeface="Avenir Roman" charset="0"/>
              </a:rPr>
              <a:t>Self-awareness</a:t>
            </a:r>
          </a:p>
          <a:p>
            <a:pPr marL="698500" indent="-190500" fontAlgn="base">
              <a:buFontTx/>
              <a:buChar char="-"/>
            </a:pPr>
            <a:r>
              <a:rPr lang="en-US" sz="2800" dirty="0">
                <a:solidFill>
                  <a:schemeClr val="accent5">
                    <a:lumMod val="75000"/>
                  </a:schemeClr>
                </a:solidFill>
                <a:latin typeface="Avenir Roman" charset="0"/>
                <a:ea typeface="Avenir Roman" charset="0"/>
                <a:cs typeface="Avenir Roman" charset="0"/>
              </a:rPr>
              <a:t>Self-management</a:t>
            </a:r>
          </a:p>
          <a:p>
            <a:pPr marL="698500" indent="-190500" fontAlgn="base">
              <a:buFontTx/>
              <a:buChar char="-"/>
            </a:pPr>
            <a:r>
              <a:rPr lang="en-US" sz="2800" dirty="0">
                <a:solidFill>
                  <a:schemeClr val="accent5">
                    <a:lumMod val="75000"/>
                  </a:schemeClr>
                </a:solidFill>
                <a:latin typeface="Avenir Roman" charset="0"/>
                <a:ea typeface="Avenir Roman" charset="0"/>
                <a:cs typeface="Avenir Roman" charset="0"/>
              </a:rPr>
              <a:t>Social awareness</a:t>
            </a:r>
          </a:p>
          <a:p>
            <a:pPr marL="698500" indent="-190500" fontAlgn="base">
              <a:buFontTx/>
              <a:buChar char="-"/>
            </a:pPr>
            <a:r>
              <a:rPr lang="en-US" sz="2800" dirty="0">
                <a:solidFill>
                  <a:schemeClr val="accent5">
                    <a:lumMod val="75000"/>
                  </a:schemeClr>
                </a:solidFill>
                <a:latin typeface="Avenir Roman" charset="0"/>
                <a:ea typeface="Avenir Roman" charset="0"/>
                <a:cs typeface="Avenir Roman" charset="0"/>
              </a:rPr>
              <a:t>Relationship management</a:t>
            </a: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422034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Emotional Intelligence</a:t>
            </a:r>
          </a:p>
        </p:txBody>
      </p:sp>
      <p:sp>
        <p:nvSpPr>
          <p:cNvPr id="3" name="Content Placeholder 2"/>
          <p:cNvSpPr>
            <a:spLocks noGrp="1"/>
          </p:cNvSpPr>
          <p:nvPr>
            <p:ph idx="1"/>
          </p:nvPr>
        </p:nvSpPr>
        <p:spPr/>
        <p:txBody>
          <a:bodyPr>
            <a:normAutofit/>
          </a:bodyPr>
          <a:lstStyle/>
          <a:p>
            <a:pPr marL="7938" indent="-7938" fontAlgn="base"/>
            <a:r>
              <a:rPr lang="en-US" sz="2800" dirty="0">
                <a:latin typeface="Avenir Roman" charset="0"/>
                <a:ea typeface="Avenir Roman" charset="0"/>
                <a:cs typeface="Avenir Roman" charset="0"/>
              </a:rPr>
              <a:t>Emotional intelligence is more changeable or “plastic” than IQ or personality</a:t>
            </a:r>
          </a:p>
          <a:p>
            <a:pPr marL="7938" indent="-7938" fontAlgn="base"/>
            <a:endParaRPr lang="en-US" sz="1600" dirty="0">
              <a:latin typeface="Avenir Roman" charset="0"/>
              <a:ea typeface="Avenir Roman" charset="0"/>
              <a:cs typeface="Avenir Roman" charset="0"/>
            </a:endParaRPr>
          </a:p>
          <a:p>
            <a:pPr marL="7938" indent="-7938" fontAlgn="base"/>
            <a:r>
              <a:rPr lang="en-US" sz="2800" dirty="0">
                <a:solidFill>
                  <a:schemeClr val="accent5">
                    <a:lumMod val="75000"/>
                  </a:schemeClr>
                </a:solidFill>
                <a:latin typeface="Avenir Roman" charset="0"/>
                <a:ea typeface="Avenir Roman" charset="0"/>
                <a:cs typeface="Avenir Roman" charset="0"/>
              </a:rPr>
              <a:t>Well honed EQ allows us access to an additional form of information (emotions) that enhances our ability to make decisions, manage ourselves and our time, think critically, and many other skills</a:t>
            </a:r>
          </a:p>
          <a:p>
            <a:pPr marL="7938" indent="-7938" fontAlgn="base"/>
            <a:endParaRPr lang="en-US" sz="2800" dirty="0">
              <a:latin typeface="Avenir Roman" charset="0"/>
              <a:ea typeface="Avenir Roman" charset="0"/>
              <a:cs typeface="Avenir Roman" charset="0"/>
            </a:endParaRPr>
          </a:p>
        </p:txBody>
      </p:sp>
      <p:sp>
        <p:nvSpPr>
          <p:cNvPr id="5" name="TextBox 4"/>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273307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Emotional Intelligence</a:t>
            </a:r>
          </a:p>
        </p:txBody>
      </p:sp>
      <p:sp>
        <p:nvSpPr>
          <p:cNvPr id="3" name="Content Placeholder 2"/>
          <p:cNvSpPr>
            <a:spLocks noGrp="1"/>
          </p:cNvSpPr>
          <p:nvPr>
            <p:ph idx="1"/>
          </p:nvPr>
        </p:nvSpPr>
        <p:spPr/>
        <p:txBody>
          <a:bodyPr>
            <a:normAutofit/>
          </a:bodyPr>
          <a:lstStyle/>
          <a:p>
            <a:pPr marL="7938" indent="-7938" fontAlgn="base"/>
            <a:r>
              <a:rPr lang="en-US" sz="2800" dirty="0">
                <a:latin typeface="Avenir Roman" charset="0"/>
                <a:ea typeface="Avenir Roman" charset="0"/>
                <a:cs typeface="Avenir Roman" charset="0"/>
              </a:rPr>
              <a:t>EQ is linked with increased job performance, and has more of an impact than personality</a:t>
            </a: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2800" dirty="0">
              <a:latin typeface="Avenir Roman" charset="0"/>
              <a:ea typeface="Avenir Roman" charset="0"/>
              <a:cs typeface="Avenir Roman" charset="0"/>
            </a:endParaRPr>
          </a:p>
          <a:p>
            <a:pPr marL="7938" indent="-7938" fontAlgn="base"/>
            <a:endParaRPr lang="en-US" sz="1200" dirty="0">
              <a:latin typeface="Avenir Roman" charset="0"/>
              <a:ea typeface="Avenir Roman" charset="0"/>
              <a:cs typeface="Avenir Roman" charset="0"/>
            </a:endParaRPr>
          </a:p>
          <a:p>
            <a:pPr marL="7938" indent="-7938" fontAlgn="base"/>
            <a:r>
              <a:rPr lang="en-US" sz="1000" dirty="0">
                <a:solidFill>
                  <a:schemeClr val="accent5">
                    <a:lumMod val="75000"/>
                  </a:schemeClr>
                </a:solidFill>
                <a:latin typeface="Avenir Roman" charset="0"/>
                <a:ea typeface="Avenir Roman" charset="0"/>
                <a:cs typeface="Avenir Roman" charset="0"/>
              </a:rPr>
              <a:t>Joseph &amp; Newman (2010); O’Boyle, Humphrey, Pollack, </a:t>
            </a:r>
            <a:r>
              <a:rPr lang="en-US" sz="1000" dirty="0" err="1">
                <a:solidFill>
                  <a:schemeClr val="accent5">
                    <a:lumMod val="75000"/>
                  </a:schemeClr>
                </a:solidFill>
                <a:latin typeface="Avenir Roman" charset="0"/>
                <a:ea typeface="Avenir Roman" charset="0"/>
                <a:cs typeface="Avenir Roman" charset="0"/>
              </a:rPr>
              <a:t>Hawver</a:t>
            </a:r>
            <a:r>
              <a:rPr lang="en-US" sz="1000" dirty="0">
                <a:solidFill>
                  <a:schemeClr val="accent5">
                    <a:lumMod val="75000"/>
                  </a:schemeClr>
                </a:solidFill>
                <a:latin typeface="Avenir Roman" charset="0"/>
                <a:ea typeface="Avenir Roman" charset="0"/>
                <a:cs typeface="Avenir Roman" charset="0"/>
              </a:rPr>
              <a:t>, &amp; Story (2011) – both are meta-analyses of over 30,000 people</a:t>
            </a:r>
          </a:p>
        </p:txBody>
      </p:sp>
      <p:pic>
        <p:nvPicPr>
          <p:cNvPr id="6" name="Picture 5">
            <a:extLst>
              <a:ext uri="{FF2B5EF4-FFF2-40B4-BE49-F238E27FC236}">
                <a16:creationId xmlns:a16="http://schemas.microsoft.com/office/drawing/2014/main" id="{04DE34D1-B3BA-454F-A41B-A49ED1460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90800"/>
            <a:ext cx="5486400" cy="3121090"/>
          </a:xfrm>
          <a:prstGeom prst="rect">
            <a:avLst/>
          </a:prstGeom>
        </p:spPr>
      </p:pic>
      <p:sp>
        <p:nvSpPr>
          <p:cNvPr id="7" name="TextBox 6"/>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3</a:t>
            </a:r>
            <a:r>
              <a:rPr lang="en-US" sz="2000" b="1">
                <a:solidFill>
                  <a:schemeClr val="bg1"/>
                </a:solidFill>
                <a:latin typeface="Avenir Black" charset="0"/>
                <a:ea typeface="Avenir Black" charset="0"/>
                <a:cs typeface="Avenir Black" charset="0"/>
              </a:rPr>
              <a:t>:  Emotion  ∙  Intelligence  ∙  Personality</a:t>
            </a:r>
            <a:endParaRPr lang="en-US" sz="2000" b="1" dirty="0">
              <a:solidFill>
                <a:schemeClr val="bg1"/>
              </a:solidFill>
              <a:latin typeface="Avenir Black" charset="0"/>
              <a:ea typeface="Avenir Black" charset="0"/>
              <a:cs typeface="Avenir Black" charset="0"/>
            </a:endParaRPr>
          </a:p>
        </p:txBody>
      </p:sp>
    </p:spTree>
    <p:extLst>
      <p:ext uri="{BB962C8B-B14F-4D97-AF65-F5344CB8AC3E}">
        <p14:creationId xmlns:p14="http://schemas.microsoft.com/office/powerpoint/2010/main" val="2301749084"/>
      </p:ext>
    </p:extLst>
  </p:cSld>
  <p:clrMapOvr>
    <a:masterClrMapping/>
  </p:clrMapOvr>
</p:sld>
</file>

<file path=ppt/theme/theme1.xml><?xml version="1.0" encoding="utf-8"?>
<a:theme xmlns:a="http://schemas.openxmlformats.org/drawingml/2006/main" name="OB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 Theme</Template>
  <TotalTime>1848</TotalTime>
  <Words>875</Words>
  <Application>Microsoft Office PowerPoint</Application>
  <PresentationFormat>On-screen Show (4:3)</PresentationFormat>
  <Paragraphs>151</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Avenir Black</vt:lpstr>
      <vt:lpstr>Avenir Roman</vt:lpstr>
      <vt:lpstr>Calibri</vt:lpstr>
      <vt:lpstr>Century</vt:lpstr>
      <vt:lpstr>Eras Bold ITC</vt:lpstr>
      <vt:lpstr>Eras Medium ITC</vt:lpstr>
      <vt:lpstr>Times New Roman</vt:lpstr>
      <vt:lpstr>Wingdings</vt:lpstr>
      <vt:lpstr>OB Theme</vt:lpstr>
      <vt:lpstr>Individual Differences</vt:lpstr>
      <vt:lpstr>Individual Differences</vt:lpstr>
      <vt:lpstr>Basics of Affect and Emotion</vt:lpstr>
      <vt:lpstr>Basics of Affect and Emotion</vt:lpstr>
      <vt:lpstr>Basics of Affect and Emotion</vt:lpstr>
      <vt:lpstr>Emotional Intelligence</vt:lpstr>
      <vt:lpstr>Emotional Intelligence</vt:lpstr>
      <vt:lpstr>Emotional Intelligence</vt:lpstr>
      <vt:lpstr>Emotional Intelligence</vt:lpstr>
      <vt:lpstr>Emotional Intelligence</vt:lpstr>
      <vt:lpstr>Multiple Intelligences</vt:lpstr>
      <vt:lpstr>Personality</vt:lpstr>
      <vt:lpstr>Personality</vt:lpstr>
      <vt:lpstr>Personality: Trait Theory</vt:lpstr>
      <vt:lpstr>Personality: Trait Theory</vt:lpstr>
      <vt:lpstr>Personality: Integrative Theory</vt:lpstr>
      <vt:lpstr>Personality: Integrative Theory</vt:lpstr>
      <vt:lpstr>Personality: Integrative Theory</vt:lpstr>
      <vt:lpstr>Personality: Integrative Theory</vt:lpstr>
      <vt:lpstr>Personality: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Differences</dc:title>
  <dc:creator/>
  <cp:lastModifiedBy>DiDomenico, Joseph E</cp:lastModifiedBy>
  <cp:revision>142</cp:revision>
  <cp:lastPrinted>2019-10-07T16:39:20Z</cp:lastPrinted>
  <dcterms:created xsi:type="dcterms:W3CDTF">2006-08-16T00:00:00Z</dcterms:created>
  <dcterms:modified xsi:type="dcterms:W3CDTF">2019-10-07T21:19:23Z</dcterms:modified>
</cp:coreProperties>
</file>