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313" r:id="rId4"/>
    <p:sldId id="273" r:id="rId5"/>
    <p:sldId id="276" r:id="rId6"/>
    <p:sldId id="278" r:id="rId7"/>
    <p:sldId id="279" r:id="rId8"/>
    <p:sldId id="281" r:id="rId9"/>
    <p:sldId id="289" r:id="rId10"/>
    <p:sldId id="290" r:id="rId11"/>
    <p:sldId id="269" r:id="rId12"/>
    <p:sldId id="291" r:id="rId13"/>
    <p:sldId id="295" r:id="rId14"/>
    <p:sldId id="297" r:id="rId15"/>
    <p:sldId id="298" r:id="rId16"/>
    <p:sldId id="300" r:id="rId17"/>
    <p:sldId id="301" r:id="rId18"/>
    <p:sldId id="302" r:id="rId19"/>
    <p:sldId id="307" r:id="rId20"/>
    <p:sldId id="308" r:id="rId21"/>
    <p:sldId id="309" r:id="rId22"/>
    <p:sldId id="310" r:id="rId23"/>
    <p:sldId id="311" r:id="rId24"/>
    <p:sldId id="316" r:id="rId25"/>
    <p:sldId id="264" r:id="rId26"/>
    <p:sldId id="265" r:id="rId27"/>
    <p:sldId id="262" r:id="rId28"/>
    <p:sldId id="263" r:id="rId29"/>
    <p:sldId id="318" r:id="rId30"/>
    <p:sldId id="31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877EAC-9516-6745-AADF-FFF9B4845613}" v="10" dt="2018-10-01T03:46:14.6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0"/>
    <p:restoredTop sz="82245"/>
  </p:normalViewPr>
  <p:slideViewPr>
    <p:cSldViewPr>
      <p:cViewPr varScale="1">
        <p:scale>
          <a:sx n="104" d="100"/>
          <a:sy n="104" d="100"/>
        </p:scale>
        <p:origin x="2240"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Bentley" userId="dcabe8db5c3771c1" providerId="LiveId" clId="{CE877EAC-9516-6745-AADF-FFF9B4845613}"/>
    <pc:docChg chg="delSld">
      <pc:chgData name="Jeff Bentley" userId="dcabe8db5c3771c1" providerId="LiveId" clId="{CE877EAC-9516-6745-AADF-FFF9B4845613}" dt="2018-10-01T03:46:14.642" v="9" actId="2696"/>
      <pc:docMkLst>
        <pc:docMk/>
      </pc:docMkLst>
      <pc:sldChg chg="del">
        <pc:chgData name="Jeff Bentley" userId="dcabe8db5c3771c1" providerId="LiveId" clId="{CE877EAC-9516-6745-AADF-FFF9B4845613}" dt="2018-10-01T03:45:32.981" v="0" actId="2696"/>
        <pc:sldMkLst>
          <pc:docMk/>
          <pc:sldMk cId="0" sldId="258"/>
        </pc:sldMkLst>
      </pc:sldChg>
      <pc:sldChg chg="del">
        <pc:chgData name="Jeff Bentley" userId="dcabe8db5c3771c1" providerId="LiveId" clId="{CE877EAC-9516-6745-AADF-FFF9B4845613}" dt="2018-10-01T03:45:57.718" v="2" actId="2696"/>
        <pc:sldMkLst>
          <pc:docMk/>
          <pc:sldMk cId="0" sldId="272"/>
        </pc:sldMkLst>
      </pc:sldChg>
      <pc:sldChg chg="del">
        <pc:chgData name="Jeff Bentley" userId="dcabe8db5c3771c1" providerId="LiveId" clId="{CE877EAC-9516-6745-AADF-FFF9B4845613}" dt="2018-10-01T03:45:53.124" v="1" actId="2696"/>
        <pc:sldMkLst>
          <pc:docMk/>
          <pc:sldMk cId="1426249044" sldId="287"/>
        </pc:sldMkLst>
      </pc:sldChg>
      <pc:sldChg chg="del">
        <pc:chgData name="Jeff Bentley" userId="dcabe8db5c3771c1" providerId="LiveId" clId="{CE877EAC-9516-6745-AADF-FFF9B4845613}" dt="2018-10-01T03:45:59.809" v="3" actId="2696"/>
        <pc:sldMkLst>
          <pc:docMk/>
          <pc:sldMk cId="1383782339" sldId="296"/>
        </pc:sldMkLst>
      </pc:sldChg>
      <pc:sldChg chg="del">
        <pc:chgData name="Jeff Bentley" userId="dcabe8db5c3771c1" providerId="LiveId" clId="{CE877EAC-9516-6745-AADF-FFF9B4845613}" dt="2018-10-01T03:46:04.993" v="5" actId="2696"/>
        <pc:sldMkLst>
          <pc:docMk/>
          <pc:sldMk cId="1659178407" sldId="303"/>
        </pc:sldMkLst>
      </pc:sldChg>
      <pc:sldChg chg="del">
        <pc:chgData name="Jeff Bentley" userId="dcabe8db5c3771c1" providerId="LiveId" clId="{CE877EAC-9516-6745-AADF-FFF9B4845613}" dt="2018-10-01T03:46:04.002" v="4" actId="2696"/>
        <pc:sldMkLst>
          <pc:docMk/>
          <pc:sldMk cId="1700124264" sldId="305"/>
        </pc:sldMkLst>
      </pc:sldChg>
      <pc:sldChg chg="del">
        <pc:chgData name="Jeff Bentley" userId="dcabe8db5c3771c1" providerId="LiveId" clId="{CE877EAC-9516-6745-AADF-FFF9B4845613}" dt="2018-10-01T03:46:14.642" v="9" actId="2696"/>
        <pc:sldMkLst>
          <pc:docMk/>
          <pc:sldMk cId="260530873" sldId="312"/>
        </pc:sldMkLst>
      </pc:sldChg>
      <pc:sldChg chg="del">
        <pc:chgData name="Jeff Bentley" userId="dcabe8db5c3771c1" providerId="LiveId" clId="{CE877EAC-9516-6745-AADF-FFF9B4845613}" dt="2018-10-01T03:46:07.780" v="6" actId="2696"/>
        <pc:sldMkLst>
          <pc:docMk/>
          <pc:sldMk cId="2913215424" sldId="315"/>
        </pc:sldMkLst>
      </pc:sldChg>
      <pc:sldChg chg="del">
        <pc:chgData name="Jeff Bentley" userId="dcabe8db5c3771c1" providerId="LiveId" clId="{CE877EAC-9516-6745-AADF-FFF9B4845613}" dt="2018-10-01T03:46:11.798" v="7" actId="2696"/>
        <pc:sldMkLst>
          <pc:docMk/>
          <pc:sldMk cId="3956847219" sldId="317"/>
        </pc:sldMkLst>
      </pc:sldChg>
      <pc:sldChg chg="del">
        <pc:chgData name="Jeff Bentley" userId="dcabe8db5c3771c1" providerId="LiveId" clId="{CE877EAC-9516-6745-AADF-FFF9B4845613}" dt="2018-10-01T03:46:14.002" v="8" actId="2696"/>
        <pc:sldMkLst>
          <pc:docMk/>
          <pc:sldMk cId="5666571" sldId="32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166704-6389-294A-8BAD-0DE5073F9326}" type="datetimeFigureOut">
              <a:rPr lang="en-US" smtClean="0"/>
              <a:t>9/30/18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D017A-A22E-EF4B-B941-3C1AF568F5F1}" type="slidenum">
              <a:rPr lang="en-US" smtClean="0"/>
              <a:t>‹#›</a:t>
            </a:fld>
            <a:endParaRPr lang="en-US"/>
          </a:p>
        </p:txBody>
      </p:sp>
    </p:spTree>
    <p:extLst>
      <p:ext uri="{BB962C8B-B14F-4D97-AF65-F5344CB8AC3E}">
        <p14:creationId xmlns:p14="http://schemas.microsoft.com/office/powerpoint/2010/main" val="491037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21BBAC-CF86-49B2-9823-3D0BCA14408B}" type="datetimeFigureOut">
              <a:rPr lang="en-US" smtClean="0"/>
              <a:pPr/>
              <a:t>9/30/18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DD830-9D7D-4263-BCCE-3DB7340BD331}" type="slidenum">
              <a:rPr lang="en-US" smtClean="0"/>
              <a:pPr/>
              <a:t>‹#›</a:t>
            </a:fld>
            <a:endParaRPr lang="en-US"/>
          </a:p>
        </p:txBody>
      </p:sp>
    </p:spTree>
    <p:extLst>
      <p:ext uri="{BB962C8B-B14F-4D97-AF65-F5344CB8AC3E}">
        <p14:creationId xmlns:p14="http://schemas.microsoft.com/office/powerpoint/2010/main" val="366213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4DD830-9D7D-4263-BCCE-3DB7340BD331}" type="slidenum">
              <a:rPr lang="en-US" smtClean="0"/>
              <a:pPr/>
              <a:t>1</a:t>
            </a:fld>
            <a:endParaRPr lang="en-US"/>
          </a:p>
        </p:txBody>
      </p:sp>
    </p:spTree>
    <p:extLst>
      <p:ext uri="{BB962C8B-B14F-4D97-AF65-F5344CB8AC3E}">
        <p14:creationId xmlns:p14="http://schemas.microsoft.com/office/powerpoint/2010/main" val="195620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sz="1200" dirty="0">
                <a:solidFill>
                  <a:srgbClr val="000000"/>
                </a:solidFill>
              </a:rPr>
              <a:t>In addition to high GNS, short job tenure (e.g., new employees), high satisfaction with work and co-workers, and self-actualization can enhance the impact of high MPS jobs on outcomes</a:t>
            </a:r>
          </a:p>
          <a:p>
            <a:pPr marL="0" indent="0"/>
            <a:endParaRPr lang="en-US" sz="800" dirty="0"/>
          </a:p>
          <a:p>
            <a:pPr marL="0" indent="0"/>
            <a:r>
              <a:rPr lang="en-US" sz="1200" dirty="0">
                <a:solidFill>
                  <a:schemeClr val="accent5">
                    <a:lumMod val="75000"/>
                  </a:schemeClr>
                </a:solidFill>
              </a:rPr>
              <a:t>Most research finds that </a:t>
            </a:r>
            <a:r>
              <a:rPr lang="en-US" sz="1200" i="1" dirty="0">
                <a:solidFill>
                  <a:schemeClr val="accent5">
                    <a:lumMod val="75000"/>
                  </a:schemeClr>
                </a:solidFill>
              </a:rPr>
              <a:t>perceived  </a:t>
            </a:r>
            <a:r>
              <a:rPr lang="en-US" sz="1200" dirty="0">
                <a:solidFill>
                  <a:schemeClr val="accent5">
                    <a:lumMod val="75000"/>
                  </a:schemeClr>
                </a:solidFill>
              </a:rPr>
              <a:t>job characteristics have a greater impact on outcomes than objective characteristics</a:t>
            </a:r>
          </a:p>
          <a:p>
            <a:endParaRPr lang="en-US" dirty="0"/>
          </a:p>
        </p:txBody>
      </p:sp>
      <p:sp>
        <p:nvSpPr>
          <p:cNvPr id="4" name="Slide Number Placeholder 3"/>
          <p:cNvSpPr>
            <a:spLocks noGrp="1"/>
          </p:cNvSpPr>
          <p:nvPr>
            <p:ph type="sldNum" sz="quarter" idx="5"/>
          </p:nvPr>
        </p:nvSpPr>
        <p:spPr/>
        <p:txBody>
          <a:bodyPr/>
          <a:lstStyle/>
          <a:p>
            <a:fld id="{E84DD830-9D7D-4263-BCCE-3DB7340BD331}" type="slidenum">
              <a:rPr lang="en-US" smtClean="0"/>
              <a:pPr/>
              <a:t>26</a:t>
            </a:fld>
            <a:endParaRPr lang="en-US"/>
          </a:p>
        </p:txBody>
      </p:sp>
    </p:spTree>
    <p:extLst>
      <p:ext uri="{BB962C8B-B14F-4D97-AF65-F5344CB8AC3E}">
        <p14:creationId xmlns:p14="http://schemas.microsoft.com/office/powerpoint/2010/main" val="321439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three primary methods used to enhance the motivating potential of a job</a:t>
            </a:r>
            <a:endParaRPr lang="en-US" dirty="0"/>
          </a:p>
        </p:txBody>
      </p:sp>
      <p:sp>
        <p:nvSpPr>
          <p:cNvPr id="4" name="Slide Number Placeholder 3"/>
          <p:cNvSpPr>
            <a:spLocks noGrp="1"/>
          </p:cNvSpPr>
          <p:nvPr>
            <p:ph type="sldNum" sz="quarter" idx="10"/>
          </p:nvPr>
        </p:nvSpPr>
        <p:spPr/>
        <p:txBody>
          <a:bodyPr/>
          <a:lstStyle/>
          <a:p>
            <a:fld id="{14A168D6-FF63-48B5-A047-075420A21B25}" type="slidenum">
              <a:rPr lang="en-US" smtClean="0"/>
              <a:t>27</a:t>
            </a:fld>
            <a:endParaRPr lang="en-US"/>
          </a:p>
        </p:txBody>
      </p:sp>
    </p:spTree>
    <p:extLst>
      <p:ext uri="{BB962C8B-B14F-4D97-AF65-F5344CB8AC3E}">
        <p14:creationId xmlns:p14="http://schemas.microsoft.com/office/powerpoint/2010/main" val="97002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Whereas</a:t>
            </a:r>
            <a:r>
              <a:rPr lang="en-US" baseline="0" dirty="0"/>
              <a:t> Maslow’s hierarchy is used mainly with need fulfillment as an </a:t>
            </a:r>
            <a:r>
              <a:rPr lang="en-US" i="1" baseline="0" dirty="0"/>
              <a:t>ends</a:t>
            </a:r>
            <a:r>
              <a:rPr lang="en-US" i="0" baseline="0" dirty="0"/>
              <a:t>, SDT sees need fulfillment as a </a:t>
            </a:r>
            <a:r>
              <a:rPr lang="en-US" i="1" baseline="0" dirty="0"/>
              <a:t>means</a:t>
            </a:r>
            <a:r>
              <a:rPr lang="en-US" i="0" baseline="0" dirty="0"/>
              <a:t>. To the extent that the performance of a particular task fulfills any of the three fundamental needs, a person’s innate propensity for growth and expansion will be facilitated, rather than inhibited. This may indeed help them more effectively fulfill their Maslow needs, especially self-actualization.</a:t>
            </a:r>
            <a:endParaRPr lang="en-US" dirty="0"/>
          </a:p>
          <a:p>
            <a:endParaRPr lang="en-US" dirty="0"/>
          </a:p>
          <a:p>
            <a:r>
              <a:rPr lang="en-US" dirty="0"/>
              <a:t>The catch is, tha</a:t>
            </a:r>
            <a:r>
              <a:rPr lang="en-US" baseline="0" dirty="0"/>
              <a:t>t need fulfillment only works to the extent that a person finds that task interesting and novel (i.e., is intrinsically motivated to complete it) in the first place. Since not all employees are intrinsically motivated to do their tasks, need fulfillment often has to be leveraged to facilitate the internalization of external standards or values</a:t>
            </a:r>
            <a:endParaRPr lang="en-US" dirty="0"/>
          </a:p>
        </p:txBody>
      </p:sp>
      <p:sp>
        <p:nvSpPr>
          <p:cNvPr id="4" name="Slide Number Placeholder 3"/>
          <p:cNvSpPr>
            <a:spLocks noGrp="1"/>
          </p:cNvSpPr>
          <p:nvPr>
            <p:ph type="sldNum" sz="quarter" idx="10"/>
          </p:nvPr>
        </p:nvSpPr>
        <p:spPr/>
        <p:txBody>
          <a:bodyPr/>
          <a:lstStyle/>
          <a:p>
            <a:fld id="{C9C0F6B4-4493-4557-85C7-AB066C4F45B1}" type="slidenum">
              <a:rPr lang="en-US" smtClean="0"/>
              <a:t>9</a:t>
            </a:fld>
            <a:endParaRPr lang="en-US"/>
          </a:p>
        </p:txBody>
      </p:sp>
    </p:spTree>
    <p:extLst>
      <p:ext uri="{BB962C8B-B14F-4D97-AF65-F5344CB8AC3E}">
        <p14:creationId xmlns:p14="http://schemas.microsoft.com/office/powerpoint/2010/main" val="406069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spcBef>
                <a:spcPts val="0"/>
              </a:spcBef>
            </a:pPr>
            <a:r>
              <a:rPr lang="en-US" sz="1200" dirty="0">
                <a:cs typeface="Arial" charset="0"/>
              </a:rPr>
              <a:t>A new study in England argues that motivational awards given to children, such as points, stickers, and treats, have little effect on performance. </a:t>
            </a:r>
          </a:p>
          <a:p>
            <a:pPr marL="0">
              <a:spcBef>
                <a:spcPts val="0"/>
              </a:spcBef>
            </a:pPr>
            <a:endParaRPr lang="en-US" sz="1200" dirty="0">
              <a:cs typeface="Arial" charset="0"/>
            </a:endParaRPr>
          </a:p>
          <a:p>
            <a:pPr marL="0">
              <a:spcBef>
                <a:spcPts val="0"/>
              </a:spcBef>
            </a:pPr>
            <a:r>
              <a:rPr lang="en-US" sz="1200" dirty="0">
                <a:cs typeface="Arial" charset="0"/>
              </a:rPr>
              <a:t>They may reduce “intrinsic motivation.” Rather than doing a task for its own sake, they do it just for the reward. </a:t>
            </a:r>
          </a:p>
          <a:p>
            <a:endParaRPr lang="en-US" dirty="0"/>
          </a:p>
        </p:txBody>
      </p:sp>
      <p:sp>
        <p:nvSpPr>
          <p:cNvPr id="4" name="Slide Number Placeholder 3"/>
          <p:cNvSpPr>
            <a:spLocks noGrp="1"/>
          </p:cNvSpPr>
          <p:nvPr>
            <p:ph type="sldNum" sz="quarter" idx="10"/>
          </p:nvPr>
        </p:nvSpPr>
        <p:spPr/>
        <p:txBody>
          <a:bodyPr/>
          <a:lstStyle/>
          <a:p>
            <a:fld id="{C9C0F6B4-4493-4557-85C7-AB066C4F45B1}" type="slidenum">
              <a:rPr lang="en-US" smtClean="0"/>
              <a:t>10</a:t>
            </a:fld>
            <a:endParaRPr lang="en-US"/>
          </a:p>
        </p:txBody>
      </p:sp>
    </p:spTree>
    <p:extLst>
      <p:ext uri="{BB962C8B-B14F-4D97-AF65-F5344CB8AC3E}">
        <p14:creationId xmlns:p14="http://schemas.microsoft.com/office/powerpoint/2010/main" val="38849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8FC3C95E-8495-4B3B-9A09-87EF2C371FFC}" type="slidenum">
              <a:rPr lang="en-US"/>
              <a:pPr/>
              <a:t>11</a:t>
            </a:fld>
            <a:endParaRPr lang="en-US"/>
          </a:p>
        </p:txBody>
      </p:sp>
      <p:sp>
        <p:nvSpPr>
          <p:cNvPr id="3184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3184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eaLnBrk="0" hangingPunct="0"/>
            <a:r>
              <a:rPr lang="en-US" sz="1000" i="1">
                <a:latin typeface="Times New Roman" pitchFamily="18" charset="0"/>
              </a:rPr>
              <a:t>13</a:t>
            </a:r>
          </a:p>
        </p:txBody>
      </p:sp>
      <p:sp>
        <p:nvSpPr>
          <p:cNvPr id="3184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3184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318470"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318471"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eaLnBrk="0" hangingPunct="0"/>
            <a:r>
              <a:rPr lang="en-US" sz="1000" i="1">
                <a:latin typeface="Times New Roman" pitchFamily="18" charset="0"/>
              </a:rPr>
              <a:t>10</a:t>
            </a:r>
          </a:p>
        </p:txBody>
      </p:sp>
      <p:sp>
        <p:nvSpPr>
          <p:cNvPr id="318472"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318473"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318474" name="Rectangle 10"/>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w="12700" cap="flat">
            <a:solidFill>
              <a:srgbClr val="000000"/>
            </a:solidFill>
            <a:miter lim="800000"/>
            <a:headEnd/>
            <a:tailEnd/>
          </a:ln>
        </p:spPr>
      </p:sp>
      <p:sp>
        <p:nvSpPr>
          <p:cNvPr id="318475" name="Rectangle 11"/>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en-US"/>
          </a:p>
        </p:txBody>
      </p:sp>
    </p:spTree>
    <p:extLst>
      <p:ext uri="{BB962C8B-B14F-4D97-AF65-F5344CB8AC3E}">
        <p14:creationId xmlns:p14="http://schemas.microsoft.com/office/powerpoint/2010/main" val="45939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spcBef>
                <a:spcPts val="0"/>
              </a:spcBef>
            </a:pPr>
            <a:r>
              <a:rPr lang="en-US" sz="1200" dirty="0">
                <a:cs typeface="Arial" charset="0"/>
              </a:rPr>
              <a:t>A new study in England argues that motivational awards given to children, such as points, stickers, and treats, have little effect on performance. </a:t>
            </a:r>
          </a:p>
          <a:p>
            <a:pPr marL="0">
              <a:spcBef>
                <a:spcPts val="0"/>
              </a:spcBef>
            </a:pPr>
            <a:endParaRPr lang="en-US" sz="1200" dirty="0">
              <a:cs typeface="Arial" charset="0"/>
            </a:endParaRPr>
          </a:p>
          <a:p>
            <a:pPr marL="0">
              <a:spcBef>
                <a:spcPts val="0"/>
              </a:spcBef>
            </a:pPr>
            <a:r>
              <a:rPr lang="en-US" sz="1200" dirty="0">
                <a:cs typeface="Arial" charset="0"/>
              </a:rPr>
              <a:t>They may reduce “intrinsic motivation.” Rather than doing a task for its own sake, they do it just for the reward. </a:t>
            </a:r>
          </a:p>
        </p:txBody>
      </p:sp>
      <p:sp>
        <p:nvSpPr>
          <p:cNvPr id="4" name="Slide Number Placeholder 3"/>
          <p:cNvSpPr>
            <a:spLocks noGrp="1"/>
          </p:cNvSpPr>
          <p:nvPr>
            <p:ph type="sldNum" sz="quarter" idx="10"/>
          </p:nvPr>
        </p:nvSpPr>
        <p:spPr/>
        <p:txBody>
          <a:bodyPr/>
          <a:lstStyle/>
          <a:p>
            <a:fld id="{C06D8254-9627-4ECE-B475-3BF4CC2722CA}" type="slidenum">
              <a:rPr lang="en-US" smtClean="0"/>
              <a:pPr/>
              <a:t>13</a:t>
            </a:fld>
            <a:endParaRPr lang="en-US"/>
          </a:p>
        </p:txBody>
      </p:sp>
    </p:spTree>
    <p:extLst>
      <p:ext uri="{BB962C8B-B14F-4D97-AF65-F5344CB8AC3E}">
        <p14:creationId xmlns:p14="http://schemas.microsoft.com/office/powerpoint/2010/main" val="11162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D8254-9627-4ECE-B475-3BF4CC2722CA}" type="slidenum">
              <a:rPr lang="en-US" smtClean="0"/>
              <a:pPr/>
              <a:t>15</a:t>
            </a:fld>
            <a:endParaRPr lang="en-US"/>
          </a:p>
        </p:txBody>
      </p:sp>
    </p:spTree>
    <p:extLst>
      <p:ext uri="{BB962C8B-B14F-4D97-AF65-F5344CB8AC3E}">
        <p14:creationId xmlns:p14="http://schemas.microsoft.com/office/powerpoint/2010/main" val="23169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Organizations are built on social exchange, which involves demands and contributions between it and its employees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5">
                    <a:lumMod val="75000"/>
                  </a:schemeClr>
                </a:solidFill>
              </a:rPr>
              <a:t>People compare their input/output ratio to that of a </a:t>
            </a:r>
            <a:r>
              <a:rPr lang="en-US" sz="1200" i="1" dirty="0">
                <a:solidFill>
                  <a:schemeClr val="accent5">
                    <a:lumMod val="75000"/>
                  </a:schemeClr>
                </a:solidFill>
              </a:rPr>
              <a:t>referent</a:t>
            </a:r>
            <a:r>
              <a:rPr lang="en-US" sz="1200" dirty="0">
                <a:solidFill>
                  <a:schemeClr val="accent5">
                    <a:lumMod val="75000"/>
                  </a:schemeClr>
                </a:solidFill>
              </a:rPr>
              <a:t>, which can be another person, an expectation held by the individual, or past experience regarding what input leads to what outcome</a:t>
            </a:r>
          </a:p>
          <a:p>
            <a:endParaRPr lang="en-US" dirty="0"/>
          </a:p>
          <a:p>
            <a:endParaRPr lang="en-US" dirty="0"/>
          </a:p>
        </p:txBody>
      </p:sp>
      <p:sp>
        <p:nvSpPr>
          <p:cNvPr id="4" name="Slide Number Placeholder 3"/>
          <p:cNvSpPr>
            <a:spLocks noGrp="1"/>
          </p:cNvSpPr>
          <p:nvPr>
            <p:ph type="sldNum" sz="quarter" idx="5"/>
          </p:nvPr>
        </p:nvSpPr>
        <p:spPr/>
        <p:txBody>
          <a:bodyPr/>
          <a:lstStyle/>
          <a:p>
            <a:fld id="{E84DD830-9D7D-4263-BCCE-3DB7340BD331}" type="slidenum">
              <a:rPr lang="en-US" smtClean="0"/>
              <a:pPr/>
              <a:t>16</a:t>
            </a:fld>
            <a:endParaRPr lang="en-US"/>
          </a:p>
        </p:txBody>
      </p:sp>
    </p:spTree>
    <p:extLst>
      <p:ext uri="{BB962C8B-B14F-4D97-AF65-F5344CB8AC3E}">
        <p14:creationId xmlns:p14="http://schemas.microsoft.com/office/powerpoint/2010/main" val="219036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Scientific management was a great start.</a:t>
            </a:r>
            <a:r>
              <a:rPr lang="en-US" baseline="0" dirty="0"/>
              <a:t> It greatly enhanced the integration of employee and supervisor, where the supervisor was now more responsible for helping the employee perform the job (e.g., having job knowledge, removing roadblocks, being on the “same team”). Unfortunately, even with jobs like this, people can still become DISTRACTED</a:t>
            </a:r>
            <a:endParaRPr lang="en-US" dirty="0"/>
          </a:p>
          <a:p>
            <a:endParaRPr lang="en-US" dirty="0"/>
          </a:p>
        </p:txBody>
      </p:sp>
      <p:sp>
        <p:nvSpPr>
          <p:cNvPr id="4" name="Slide Number Placeholder 3"/>
          <p:cNvSpPr>
            <a:spLocks noGrp="1"/>
          </p:cNvSpPr>
          <p:nvPr>
            <p:ph type="sldNum" sz="quarter" idx="10"/>
          </p:nvPr>
        </p:nvSpPr>
        <p:spPr/>
        <p:txBody>
          <a:bodyPr/>
          <a:lstStyle/>
          <a:p>
            <a:fld id="{14A168D6-FF63-48B5-A047-075420A21B25}" type="slidenum">
              <a:rPr lang="en-US" smtClean="0"/>
              <a:t>24</a:t>
            </a:fld>
            <a:endParaRPr lang="en-US"/>
          </a:p>
        </p:txBody>
      </p:sp>
    </p:spTree>
    <p:extLst>
      <p:ext uri="{BB962C8B-B14F-4D97-AF65-F5344CB8AC3E}">
        <p14:creationId xmlns:p14="http://schemas.microsoft.com/office/powerpoint/2010/main" val="2161229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4DD830-9D7D-4263-BCCE-3DB7340BD331}" type="slidenum">
              <a:rPr lang="en-US" smtClean="0"/>
              <a:pPr/>
              <a:t>25</a:t>
            </a:fld>
            <a:endParaRPr lang="en-US"/>
          </a:p>
        </p:txBody>
      </p:sp>
    </p:spTree>
    <p:extLst>
      <p:ext uri="{BB962C8B-B14F-4D97-AF65-F5344CB8AC3E}">
        <p14:creationId xmlns:p14="http://schemas.microsoft.com/office/powerpoint/2010/main" val="28190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1600200"/>
            <a:ext cx="9144000" cy="4114800"/>
          </a:xfrm>
          <a:prstGeom prst="rect">
            <a:avLst/>
          </a:prstGeom>
          <a:solidFill>
            <a:schemeClr val="accent5">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873375"/>
            <a:ext cx="7772400" cy="1470025"/>
          </a:xfrm>
        </p:spPr>
        <p:txBody>
          <a:bodyPr/>
          <a:lstStyle>
            <a:lvl1pPr>
              <a:defRPr b="1" i="0">
                <a:solidFill>
                  <a:schemeClr val="bg1"/>
                </a:solidFill>
                <a:latin typeface="Avenir Black" charset="0"/>
                <a:ea typeface="Avenir Black" charset="0"/>
                <a:cs typeface="Avenir Black"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venir Black" charset="0"/>
                <a:ea typeface="Avenir Black" charset="0"/>
                <a:cs typeface="Avenir Black" charset="0"/>
              </a:defRPr>
            </a:lvl1pPr>
          </a:lstStyle>
          <a:p>
            <a:r>
              <a:rPr lang="en-US" dirty="0"/>
              <a:t>Click to edit Master title style</a:t>
            </a:r>
          </a:p>
        </p:txBody>
      </p:sp>
      <p:sp>
        <p:nvSpPr>
          <p:cNvPr id="3" name="Content Placeholder 2"/>
          <p:cNvSpPr>
            <a:spLocks noGrp="1"/>
          </p:cNvSpPr>
          <p:nvPr>
            <p:ph idx="1"/>
          </p:nvPr>
        </p:nvSpPr>
        <p:spPr/>
        <p:txBody>
          <a:bodyPr/>
          <a:lstStyle>
            <a:lvl1pPr>
              <a:buNone/>
              <a:defRPr b="0" i="0">
                <a:latin typeface="Avenir Roman" charset="0"/>
                <a:ea typeface="Avenir Roman" charset="0"/>
                <a:cs typeface="Avenir Roman" charset="0"/>
              </a:defRPr>
            </a:lvl1pPr>
            <a:lvl2pPr>
              <a:buFont typeface="Wingdings" pitchFamily="2" charset="2"/>
              <a:buChar char="Ø"/>
              <a:defRPr b="0" i="0">
                <a:latin typeface="Avenir Roman" charset="0"/>
                <a:ea typeface="Avenir Roman" charset="0"/>
                <a:cs typeface="Avenir Roman" charset="0"/>
              </a:defRPr>
            </a:lvl2pPr>
            <a:lvl3pPr>
              <a:defRPr b="0" i="0">
                <a:latin typeface="Avenir Roman" charset="0"/>
                <a:ea typeface="Avenir Roman" charset="0"/>
                <a:cs typeface="Avenir Roman" charset="0"/>
              </a:defRPr>
            </a:lvl3pPr>
            <a:lvl4pPr>
              <a:defRPr b="0" i="0">
                <a:latin typeface="Avenir Roman" charset="0"/>
                <a:ea typeface="Avenir Roman" charset="0"/>
                <a:cs typeface="Avenir Roman" charset="0"/>
              </a:defRPr>
            </a:lvl4pPr>
            <a:lvl5pPr>
              <a:defRPr b="0" i="0">
                <a:latin typeface="Avenir Roman" charset="0"/>
                <a:ea typeface="Avenir Roman" charset="0"/>
                <a:cs typeface="Avenir Roman"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6248400"/>
            <a:ext cx="9144000" cy="609600"/>
          </a:xfrm>
          <a:prstGeom prst="rect">
            <a:avLst/>
          </a:prstGeom>
          <a:solidFill>
            <a:schemeClr val="accent5">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400800"/>
            <a:ext cx="8839200" cy="365125"/>
          </a:xfrm>
        </p:spPr>
        <p:txBody>
          <a:bodyPr/>
          <a:lstStyle>
            <a:lvl1pPr algn="l">
              <a:defRPr sz="1600">
                <a:solidFill>
                  <a:schemeClr val="bg1"/>
                </a:solidFill>
                <a:latin typeface="Eras Bold ITC"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venir Black" charset="0"/>
                <a:ea typeface="Avenir Black" charset="0"/>
                <a:cs typeface="Avenir Black" charset="0"/>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buNone/>
              <a:defRPr sz="2800" b="0" i="0">
                <a:latin typeface="Avenir Roman" charset="0"/>
                <a:ea typeface="Avenir Roman" charset="0"/>
                <a:cs typeface="Avenir Roman" charset="0"/>
              </a:defRPr>
            </a:lvl1pPr>
            <a:lvl2pPr>
              <a:defRPr sz="2400" b="0" i="0">
                <a:latin typeface="Avenir Roman" charset="0"/>
                <a:ea typeface="Avenir Roman" charset="0"/>
                <a:cs typeface="Avenir Roman" charset="0"/>
              </a:defRPr>
            </a:lvl2pPr>
            <a:lvl3pPr>
              <a:defRPr sz="2000" b="0" i="0">
                <a:latin typeface="Avenir Roman" charset="0"/>
                <a:ea typeface="Avenir Roman" charset="0"/>
                <a:cs typeface="Avenir Roman" charset="0"/>
              </a:defRPr>
            </a:lvl3pPr>
            <a:lvl4pPr>
              <a:defRPr sz="1800" b="0" i="0">
                <a:latin typeface="Avenir Roman" charset="0"/>
                <a:ea typeface="Avenir Roman" charset="0"/>
                <a:cs typeface="Avenir Roman" charset="0"/>
              </a:defRPr>
            </a:lvl4pPr>
            <a:lvl5pPr>
              <a:defRPr sz="1800" b="0" i="0">
                <a:latin typeface="Avenir Roman" charset="0"/>
                <a:ea typeface="Avenir Roman" charset="0"/>
                <a:cs typeface="Avenir Roman"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buNone/>
              <a:defRPr sz="2800" b="0" i="0">
                <a:latin typeface="Avenir Roman" charset="0"/>
                <a:ea typeface="Avenir Roman" charset="0"/>
                <a:cs typeface="Avenir Roman" charset="0"/>
              </a:defRPr>
            </a:lvl1pPr>
            <a:lvl2pPr>
              <a:defRPr sz="2400" b="0" i="0">
                <a:latin typeface="Avenir Roman" charset="0"/>
                <a:ea typeface="Avenir Roman" charset="0"/>
                <a:cs typeface="Avenir Roman" charset="0"/>
              </a:defRPr>
            </a:lvl2pPr>
            <a:lvl3pPr>
              <a:defRPr sz="2000" b="0" i="0">
                <a:latin typeface="Avenir Roman" charset="0"/>
                <a:ea typeface="Avenir Roman" charset="0"/>
                <a:cs typeface="Avenir Roman" charset="0"/>
              </a:defRPr>
            </a:lvl3pPr>
            <a:lvl4pPr>
              <a:defRPr sz="1800" b="0" i="0">
                <a:latin typeface="Avenir Roman" charset="0"/>
                <a:ea typeface="Avenir Roman" charset="0"/>
                <a:cs typeface="Avenir Roman" charset="0"/>
              </a:defRPr>
            </a:lvl4pPr>
            <a:lvl5pPr>
              <a:defRPr sz="1800" b="0" i="0">
                <a:latin typeface="Avenir Roman" charset="0"/>
                <a:ea typeface="Avenir Roman" charset="0"/>
                <a:cs typeface="Avenir Roman"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0" y="6248400"/>
            <a:ext cx="9144000" cy="609600"/>
          </a:xfrm>
          <a:prstGeom prst="rect">
            <a:avLst/>
          </a:prstGeom>
          <a:solidFill>
            <a:schemeClr val="accent5">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Motivation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Needs</a:t>
            </a:r>
          </a:p>
        </p:txBody>
      </p:sp>
      <p:sp>
        <p:nvSpPr>
          <p:cNvPr id="3" name="Content Placeholder 2"/>
          <p:cNvSpPr>
            <a:spLocks noGrp="1"/>
          </p:cNvSpPr>
          <p:nvPr>
            <p:ph idx="1"/>
          </p:nvPr>
        </p:nvSpPr>
        <p:spPr/>
        <p:txBody>
          <a:bodyPr>
            <a:normAutofit fontScale="92500"/>
          </a:bodyPr>
          <a:lstStyle/>
          <a:p>
            <a:pPr marL="0" indent="0"/>
            <a:r>
              <a:rPr lang="en-US" sz="2800" dirty="0"/>
              <a:t>What are some workplace events that can fulfill each of the three need tendencies?</a:t>
            </a:r>
          </a:p>
          <a:p>
            <a:pPr marL="457200" indent="0"/>
            <a:r>
              <a:rPr lang="en-US" sz="2800" b="1" dirty="0">
                <a:solidFill>
                  <a:schemeClr val="accent5">
                    <a:lumMod val="75000"/>
                  </a:schemeClr>
                </a:solidFill>
              </a:rPr>
              <a:t>Autonomy</a:t>
            </a:r>
          </a:p>
          <a:p>
            <a:pPr marL="457200" indent="0"/>
            <a:r>
              <a:rPr lang="en-US" sz="2000" dirty="0">
                <a:solidFill>
                  <a:schemeClr val="accent5">
                    <a:lumMod val="75000"/>
                  </a:schemeClr>
                </a:solidFill>
              </a:rPr>
              <a:t>Increased control over one’s decisions, adequate resources, acknowledgement of one’s personal feelings/thoughts, cooperatively set goals and deadlines, no threats</a:t>
            </a:r>
          </a:p>
          <a:p>
            <a:pPr marL="457200" indent="0"/>
            <a:r>
              <a:rPr lang="en-US" sz="2800" b="1" dirty="0"/>
              <a:t>Competence</a:t>
            </a:r>
          </a:p>
          <a:p>
            <a:pPr marL="457200" indent="0"/>
            <a:r>
              <a:rPr lang="en-US" sz="2000" dirty="0"/>
              <a:t>Feedback about one’s effectiveness, rewards for competence rather than solely for outcomes, recognition of skill and performance</a:t>
            </a:r>
          </a:p>
          <a:p>
            <a:pPr marL="457200" indent="0"/>
            <a:r>
              <a:rPr lang="en-US" sz="2800" b="1" dirty="0">
                <a:solidFill>
                  <a:schemeClr val="accent5">
                    <a:lumMod val="75000"/>
                  </a:schemeClr>
                </a:solidFill>
              </a:rPr>
              <a:t>Relatedness</a:t>
            </a:r>
          </a:p>
          <a:p>
            <a:pPr marL="457200" indent="0"/>
            <a:r>
              <a:rPr lang="en-US" sz="2000" dirty="0">
                <a:solidFill>
                  <a:schemeClr val="accent5">
                    <a:lumMod val="75000"/>
                  </a:schemeClr>
                </a:solidFill>
              </a:rPr>
              <a:t>Identifying with others and feeling similar to them, personally supportive communication, helping someone else and vice-versa</a:t>
            </a:r>
          </a:p>
        </p:txBody>
      </p:sp>
      <p:sp>
        <p:nvSpPr>
          <p:cNvPr id="5" name="TextBox 4">
            <a:extLst>
              <a:ext uri="{FF2B5EF4-FFF2-40B4-BE49-F238E27FC236}">
                <a16:creationId xmlns:a16="http://schemas.microsoft.com/office/drawing/2014/main" id="{7F17BA1D-8353-CC40-B327-2B444642A4FD}"/>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10594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317445"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317446" name="Rectangle 6"/>
          <p:cNvSpPr>
            <a:spLocks noGrp="1" noChangeArrowheads="1"/>
          </p:cNvSpPr>
          <p:nvPr>
            <p:ph type="title"/>
          </p:nvPr>
        </p:nvSpPr>
        <p:spPr bwMode="auto">
          <a:noFill/>
          <a:ln w="12700">
            <a:miter lim="800000"/>
            <a:headEnd/>
            <a:tailEnd/>
          </a:ln>
        </p:spPr>
        <p:txBody>
          <a:bodyPr vert="horz" wrap="square" lIns="90488" tIns="44450" rIns="90488" bIns="44450" numCol="1" anchor="ctr" anchorCtr="0" compatLnSpc="1">
            <a:prstTxWarp prst="textNoShape">
              <a:avLst/>
            </a:prstTxWarp>
          </a:bodyPr>
          <a:lstStyle/>
          <a:p>
            <a:r>
              <a:rPr lang="en-US" dirty="0"/>
              <a:t>Needs</a:t>
            </a:r>
          </a:p>
        </p:txBody>
      </p:sp>
      <p:sp>
        <p:nvSpPr>
          <p:cNvPr id="317452" name="Rectangle 12"/>
          <p:cNvSpPr>
            <a:spLocks noChangeArrowheads="1"/>
          </p:cNvSpPr>
          <p:nvPr/>
        </p:nvSpPr>
        <p:spPr bwMode="auto">
          <a:xfrm>
            <a:off x="5051425" y="3362325"/>
            <a:ext cx="3689350" cy="3214688"/>
          </a:xfrm>
          <a:prstGeom prst="rect">
            <a:avLst/>
          </a:prstGeom>
          <a:noFill/>
          <a:ln w="12700">
            <a:noFill/>
            <a:miter lim="800000"/>
            <a:headEnd/>
            <a:tailEnd/>
          </a:ln>
          <a:effectLst/>
        </p:spPr>
        <p:txBody>
          <a:bodyPr wrap="none" anchor="ct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6504"/>
            <a:ext cx="9144000" cy="3457496"/>
          </a:xfrm>
          <a:prstGeom prst="rect">
            <a:avLst/>
          </a:prstGeom>
        </p:spPr>
      </p:pic>
      <p:sp>
        <p:nvSpPr>
          <p:cNvPr id="8" name="TextBox 7">
            <a:extLst>
              <a:ext uri="{FF2B5EF4-FFF2-40B4-BE49-F238E27FC236}">
                <a16:creationId xmlns:a16="http://schemas.microsoft.com/office/drawing/2014/main" id="{32002099-5D0B-4D42-97D7-FDAE6F55FEC0}"/>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Needs</a:t>
            </a:r>
          </a:p>
        </p:txBody>
      </p:sp>
      <p:sp>
        <p:nvSpPr>
          <p:cNvPr id="3" name="Content Placeholder 2"/>
          <p:cNvSpPr>
            <a:spLocks noGrp="1"/>
          </p:cNvSpPr>
          <p:nvPr>
            <p:ph idx="1"/>
          </p:nvPr>
        </p:nvSpPr>
        <p:spPr/>
        <p:txBody>
          <a:bodyPr>
            <a:normAutofit/>
          </a:bodyPr>
          <a:lstStyle/>
          <a:p>
            <a:pPr marL="0" indent="0"/>
            <a:r>
              <a:rPr lang="en-US" sz="2800" dirty="0"/>
              <a:t>Linking these models together: </a:t>
            </a:r>
          </a:p>
          <a:p>
            <a:pPr marL="914400" lvl="1" indent="-514350">
              <a:buFont typeface="+mj-lt"/>
              <a:buAutoNum type="arabicPeriod"/>
            </a:pPr>
            <a:r>
              <a:rPr lang="en-US" sz="2400" dirty="0">
                <a:solidFill>
                  <a:schemeClr val="accent5">
                    <a:lumMod val="75000"/>
                  </a:schemeClr>
                </a:solidFill>
              </a:rPr>
              <a:t>Lower-order needs </a:t>
            </a:r>
            <a:r>
              <a:rPr lang="en-US" sz="2400" dirty="0"/>
              <a:t>(physiological, security) must be satisfied before a person is motivated to fulfill…</a:t>
            </a:r>
          </a:p>
          <a:p>
            <a:pPr marL="914400" lvl="1" indent="-514350">
              <a:buFont typeface="+mj-lt"/>
              <a:buAutoNum type="arabicPeriod"/>
            </a:pPr>
            <a:r>
              <a:rPr lang="en-US" sz="2400" dirty="0">
                <a:solidFill>
                  <a:schemeClr val="accent5">
                    <a:lumMod val="75000"/>
                  </a:schemeClr>
                </a:solidFill>
              </a:rPr>
              <a:t>Higher-order needs </a:t>
            </a:r>
            <a:r>
              <a:rPr lang="en-US" sz="2400" dirty="0"/>
              <a:t>(autonomy, relatedness, competence), each of which may be more or less salient/meaningful for a person based on his/her…</a:t>
            </a:r>
          </a:p>
          <a:p>
            <a:pPr marL="914400" lvl="1" indent="-514350">
              <a:buFont typeface="+mj-lt"/>
              <a:buAutoNum type="arabicPeriod"/>
            </a:pPr>
            <a:r>
              <a:rPr lang="en-US" sz="2400" dirty="0">
                <a:solidFill>
                  <a:schemeClr val="accent5">
                    <a:lumMod val="75000"/>
                  </a:schemeClr>
                </a:solidFill>
              </a:rPr>
              <a:t>Trait-like need tendencies </a:t>
            </a:r>
            <a:r>
              <a:rPr lang="en-US" sz="2400" dirty="0"/>
              <a:t>(achievement, power, affiliation)</a:t>
            </a:r>
            <a:endParaRPr lang="en-US" dirty="0"/>
          </a:p>
          <a:p>
            <a:pPr marL="914400" lvl="1" indent="-514350">
              <a:buFont typeface="+mj-lt"/>
              <a:buAutoNum type="arabicPeriod"/>
            </a:pPr>
            <a:endParaRPr lang="en-US" sz="2400" dirty="0"/>
          </a:p>
        </p:txBody>
      </p:sp>
      <p:sp>
        <p:nvSpPr>
          <p:cNvPr id="6" name="TextBox 5">
            <a:extLst>
              <a:ext uri="{FF2B5EF4-FFF2-40B4-BE49-F238E27FC236}">
                <a16:creationId xmlns:a16="http://schemas.microsoft.com/office/drawing/2014/main" id="{CF13C664-C1F1-4742-875B-0FC54F0E8539}"/>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109763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a:t>
            </a:r>
          </a:p>
        </p:txBody>
      </p:sp>
      <p:sp>
        <p:nvSpPr>
          <p:cNvPr id="3" name="Content Placeholder 2"/>
          <p:cNvSpPr>
            <a:spLocks noGrp="1"/>
          </p:cNvSpPr>
          <p:nvPr>
            <p:ph idx="1"/>
          </p:nvPr>
        </p:nvSpPr>
        <p:spPr/>
        <p:txBody>
          <a:bodyPr>
            <a:normAutofit/>
          </a:bodyPr>
          <a:lstStyle/>
          <a:p>
            <a:pPr marL="0" indent="0"/>
            <a:r>
              <a:rPr lang="en-US" sz="2800" dirty="0"/>
              <a:t>When intrinsically motivated and the context supports need fulfillment, workers often become engaged in their work; </a:t>
            </a:r>
            <a:r>
              <a:rPr lang="en-US" sz="2800" b="1" dirty="0">
                <a:solidFill>
                  <a:schemeClr val="accent5">
                    <a:lumMod val="75000"/>
                  </a:schemeClr>
                </a:solidFill>
              </a:rPr>
              <a:t>engagement</a:t>
            </a:r>
            <a:r>
              <a:rPr lang="en-US" sz="2800" dirty="0">
                <a:solidFill>
                  <a:schemeClr val="accent5">
                    <a:lumMod val="75000"/>
                  </a:schemeClr>
                </a:solidFill>
              </a:rPr>
              <a:t> is a persistent and positive affective-motivational state</a:t>
            </a:r>
          </a:p>
          <a:p>
            <a:pPr marL="0" indent="0"/>
            <a:endParaRPr lang="en-US" sz="1400" dirty="0">
              <a:solidFill>
                <a:schemeClr val="accent5">
                  <a:lumMod val="75000"/>
                </a:schemeClr>
              </a:solidFill>
            </a:endParaRPr>
          </a:p>
          <a:p>
            <a:pPr marL="0" indent="0"/>
            <a:r>
              <a:rPr lang="en-US" sz="2800" dirty="0">
                <a:solidFill>
                  <a:schemeClr val="accent5">
                    <a:lumMod val="75000"/>
                  </a:schemeClr>
                </a:solidFill>
              </a:rPr>
              <a:t>Engagement is strongly linked to job performance and reduced stress and burnout, yet is most effective when matched with recovery events (e.g., breaks, vacations, etc.)</a:t>
            </a:r>
          </a:p>
        </p:txBody>
      </p:sp>
      <p:sp>
        <p:nvSpPr>
          <p:cNvPr id="5" name="TextBox 4">
            <a:extLst>
              <a:ext uri="{FF2B5EF4-FFF2-40B4-BE49-F238E27FC236}">
                <a16:creationId xmlns:a16="http://schemas.microsoft.com/office/drawing/2014/main" id="{D0AB70FB-33FC-6244-80DA-DF68AE0209BC}"/>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125716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a:t>
            </a:r>
          </a:p>
        </p:txBody>
      </p:sp>
      <p:sp>
        <p:nvSpPr>
          <p:cNvPr id="3" name="Content Placeholder 2"/>
          <p:cNvSpPr>
            <a:spLocks noGrp="1"/>
          </p:cNvSpPr>
          <p:nvPr>
            <p:ph idx="1"/>
          </p:nvPr>
        </p:nvSpPr>
        <p:spPr/>
        <p:txBody>
          <a:bodyPr>
            <a:normAutofit/>
          </a:bodyPr>
          <a:lstStyle/>
          <a:p>
            <a:pPr marL="0" indent="0"/>
            <a:r>
              <a:rPr lang="en-US" sz="2800" dirty="0"/>
              <a:t>Work engagement is seen as the opposite from burnout and exhaustion; it is a persistent, positive, affective-motivational state of fulfillment</a:t>
            </a:r>
          </a:p>
          <a:p>
            <a:pPr marL="0" indent="0"/>
            <a:endParaRPr lang="en-US" sz="1400" dirty="0"/>
          </a:p>
          <a:p>
            <a:pPr marL="0" indent="0"/>
            <a:r>
              <a:rPr lang="en-US" sz="2800" dirty="0">
                <a:solidFill>
                  <a:schemeClr val="accent5">
                    <a:lumMod val="75000"/>
                  </a:schemeClr>
                </a:solidFill>
              </a:rPr>
              <a:t>Individuals express themselves physically, emotionally, and mentally through their work… feel connected and able to handle job demands</a:t>
            </a:r>
          </a:p>
          <a:p>
            <a:pPr marL="0" indent="0"/>
            <a:endParaRPr lang="en-US" sz="1400" dirty="0">
              <a:solidFill>
                <a:schemeClr val="accent5">
                  <a:lumMod val="75000"/>
                </a:schemeClr>
              </a:solidFill>
            </a:endParaRPr>
          </a:p>
          <a:p>
            <a:pPr marL="0" indent="0"/>
            <a:r>
              <a:rPr lang="en-US" sz="2800" dirty="0"/>
              <a:t>Stresses the importance of energy recovery (e.g., vacations, positive activities, leisure, etc.)</a:t>
            </a:r>
          </a:p>
          <a:p>
            <a:pPr marL="0" indent="0"/>
            <a:endParaRPr lang="en-US" sz="2800" dirty="0"/>
          </a:p>
        </p:txBody>
      </p:sp>
      <p:sp>
        <p:nvSpPr>
          <p:cNvPr id="6" name="TextBox 5">
            <a:extLst>
              <a:ext uri="{FF2B5EF4-FFF2-40B4-BE49-F238E27FC236}">
                <a16:creationId xmlns:a16="http://schemas.microsoft.com/office/drawing/2014/main" id="{DFCA22C4-2D22-5E47-B022-ADD6405A8686}"/>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212935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a:t>
            </a:r>
          </a:p>
        </p:txBody>
      </p:sp>
      <p:sp>
        <p:nvSpPr>
          <p:cNvPr id="3" name="Content Placeholder 2"/>
          <p:cNvSpPr>
            <a:spLocks noGrp="1"/>
          </p:cNvSpPr>
          <p:nvPr>
            <p:ph idx="1"/>
          </p:nvPr>
        </p:nvSpPr>
        <p:spPr/>
        <p:txBody>
          <a:bodyPr>
            <a:normAutofit/>
          </a:bodyPr>
          <a:lstStyle/>
          <a:p>
            <a:pPr marL="0" indent="0"/>
            <a:r>
              <a:rPr lang="en-US" sz="2800" dirty="0"/>
              <a:t>From a recent study involving 245 firefighters:</a:t>
            </a:r>
          </a:p>
        </p:txBody>
      </p:sp>
      <p:pic>
        <p:nvPicPr>
          <p:cNvPr id="4" name="Picture 3"/>
          <p:cNvPicPr>
            <a:picLocks noChangeAspect="1"/>
          </p:cNvPicPr>
          <p:nvPr/>
        </p:nvPicPr>
        <p:blipFill rotWithShape="1">
          <a:blip r:embed="rId3"/>
          <a:srcRect l="14861" t="13542" r="28917" b="12500"/>
          <a:stretch/>
        </p:blipFill>
        <p:spPr>
          <a:xfrm>
            <a:off x="1905000" y="2209800"/>
            <a:ext cx="5254580" cy="3886200"/>
          </a:xfrm>
          <a:prstGeom prst="rect">
            <a:avLst/>
          </a:prstGeom>
        </p:spPr>
      </p:pic>
      <p:sp>
        <p:nvSpPr>
          <p:cNvPr id="6" name="TextBox 5">
            <a:extLst>
              <a:ext uri="{FF2B5EF4-FFF2-40B4-BE49-F238E27FC236}">
                <a16:creationId xmlns:a16="http://schemas.microsoft.com/office/drawing/2014/main" id="{BF30FB05-0D9F-3040-8C33-40EFE90AE921}"/>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30845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Theories: Equity</a:t>
            </a:r>
          </a:p>
        </p:txBody>
      </p:sp>
      <p:sp>
        <p:nvSpPr>
          <p:cNvPr id="3" name="Content Placeholder 2"/>
          <p:cNvSpPr>
            <a:spLocks noGrp="1"/>
          </p:cNvSpPr>
          <p:nvPr>
            <p:ph idx="1"/>
          </p:nvPr>
        </p:nvSpPr>
        <p:spPr>
          <a:xfrm>
            <a:off x="457200" y="1600200"/>
            <a:ext cx="8305800" cy="4525963"/>
          </a:xfrm>
        </p:spPr>
        <p:txBody>
          <a:bodyPr>
            <a:normAutofit/>
          </a:bodyPr>
          <a:lstStyle/>
          <a:p>
            <a:pPr marL="0" indent="0"/>
            <a:r>
              <a:rPr lang="en-US" sz="2800" dirty="0"/>
              <a:t>Workers will only be motivated to fulfill their needs under certain conditions; these conditions are dictated by social and organizational processes</a:t>
            </a:r>
          </a:p>
          <a:p>
            <a:pPr marL="0" indent="0"/>
            <a:endParaRPr lang="en-US" sz="1400" dirty="0"/>
          </a:p>
          <a:p>
            <a:pPr marL="0" indent="0"/>
            <a:r>
              <a:rPr lang="en-US" sz="2800" dirty="0">
                <a:solidFill>
                  <a:schemeClr val="accent5">
                    <a:lumMod val="75000"/>
                  </a:schemeClr>
                </a:solidFill>
              </a:rPr>
              <a:t>First, organizations are built on social exchanges between people; according to </a:t>
            </a:r>
            <a:r>
              <a:rPr lang="en-US" sz="2800" b="1" dirty="0">
                <a:solidFill>
                  <a:schemeClr val="accent5">
                    <a:lumMod val="75000"/>
                  </a:schemeClr>
                </a:solidFill>
              </a:rPr>
              <a:t>equity theory</a:t>
            </a:r>
            <a:r>
              <a:rPr lang="en-US" sz="2800" dirty="0">
                <a:solidFill>
                  <a:schemeClr val="accent5">
                    <a:lumMod val="75000"/>
                  </a:schemeClr>
                </a:solidFill>
              </a:rPr>
              <a:t>, people are motivated based on their </a:t>
            </a:r>
            <a:r>
              <a:rPr lang="en-US" sz="2800" i="1" dirty="0">
                <a:solidFill>
                  <a:schemeClr val="accent5">
                    <a:lumMod val="75000"/>
                  </a:schemeClr>
                </a:solidFill>
              </a:rPr>
              <a:t>perceptions</a:t>
            </a:r>
            <a:r>
              <a:rPr lang="en-US" sz="2800" dirty="0">
                <a:solidFill>
                  <a:schemeClr val="accent5">
                    <a:lumMod val="75000"/>
                  </a:schemeClr>
                </a:solidFill>
              </a:rPr>
              <a:t> of the fairness of those exchanges</a:t>
            </a:r>
          </a:p>
        </p:txBody>
      </p:sp>
      <p:sp>
        <p:nvSpPr>
          <p:cNvPr id="6" name="TextBox 5">
            <a:extLst>
              <a:ext uri="{FF2B5EF4-FFF2-40B4-BE49-F238E27FC236}">
                <a16:creationId xmlns:a16="http://schemas.microsoft.com/office/drawing/2014/main" id="{453F5D3D-46E0-0542-885B-6DF122D059DB}"/>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199453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Theories: Equity</a:t>
            </a:r>
          </a:p>
        </p:txBody>
      </p:sp>
      <p:sp>
        <p:nvSpPr>
          <p:cNvPr id="3" name="Content Placeholder 2"/>
          <p:cNvSpPr>
            <a:spLocks noGrp="1"/>
          </p:cNvSpPr>
          <p:nvPr>
            <p:ph idx="1"/>
          </p:nvPr>
        </p:nvSpPr>
        <p:spPr/>
        <p:txBody>
          <a:bodyPr>
            <a:normAutofit/>
          </a:bodyPr>
          <a:lstStyle/>
          <a:p>
            <a:pPr marL="0" indent="0"/>
            <a:r>
              <a:rPr lang="en-US" sz="2800" dirty="0"/>
              <a:t>When they perceive inequity in comparison to a referent, people experience tension and are motivated to relieve that tension by bringing the input/outcome ratios back into balance</a:t>
            </a:r>
          </a:p>
          <a:p>
            <a:endParaRPr lang="en-US" sz="2800" dirty="0"/>
          </a:p>
          <a:p>
            <a:endParaRPr lang="en-US" sz="2800" dirty="0"/>
          </a:p>
        </p:txBody>
      </p:sp>
      <p:pic>
        <p:nvPicPr>
          <p:cNvPr id="4" name="Picture 28"/>
          <p:cNvPicPr>
            <a:picLocks noChangeAspect="1" noChangeArrowheads="1"/>
          </p:cNvPicPr>
          <p:nvPr/>
        </p:nvPicPr>
        <p:blipFill>
          <a:blip r:embed="rId2" cstate="print"/>
          <a:srcRect/>
          <a:stretch>
            <a:fillRect/>
          </a:stretch>
        </p:blipFill>
        <p:spPr bwMode="auto">
          <a:xfrm>
            <a:off x="2667000" y="3581400"/>
            <a:ext cx="3860150" cy="2434709"/>
          </a:xfrm>
          <a:prstGeom prst="rect">
            <a:avLst/>
          </a:prstGeom>
          <a:noFill/>
          <a:ln w="9525" algn="ctr">
            <a:noFill/>
            <a:miter lim="800000"/>
            <a:headEnd/>
            <a:tailEnd/>
          </a:ln>
          <a:effectLst/>
        </p:spPr>
      </p:pic>
      <p:sp>
        <p:nvSpPr>
          <p:cNvPr id="7" name="TextBox 6">
            <a:extLst>
              <a:ext uri="{FF2B5EF4-FFF2-40B4-BE49-F238E27FC236}">
                <a16:creationId xmlns:a16="http://schemas.microsoft.com/office/drawing/2014/main" id="{27EC9B24-B826-C449-BD77-BADF4AC6E295}"/>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5630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Theories: Equity</a:t>
            </a:r>
          </a:p>
        </p:txBody>
      </p:sp>
      <p:sp>
        <p:nvSpPr>
          <p:cNvPr id="3" name="Content Placeholder 2"/>
          <p:cNvSpPr>
            <a:spLocks noGrp="1"/>
          </p:cNvSpPr>
          <p:nvPr>
            <p:ph idx="1"/>
          </p:nvPr>
        </p:nvSpPr>
        <p:spPr/>
        <p:txBody>
          <a:bodyPr>
            <a:normAutofit/>
          </a:bodyPr>
          <a:lstStyle/>
          <a:p>
            <a:r>
              <a:rPr lang="en-US" sz="2800" dirty="0"/>
              <a:t>There are five major ways to restore equity:</a:t>
            </a:r>
            <a:endParaRPr lang="en-US" sz="800" dirty="0"/>
          </a:p>
          <a:p>
            <a:pPr marL="914400" lvl="1" indent="-514350">
              <a:buAutoNum type="arabicPeriod"/>
            </a:pPr>
            <a:r>
              <a:rPr lang="en-US" sz="2400" dirty="0">
                <a:solidFill>
                  <a:schemeClr val="accent5">
                    <a:lumMod val="75000"/>
                  </a:schemeClr>
                </a:solidFill>
              </a:rPr>
              <a:t>Change inputs or outcomes</a:t>
            </a:r>
          </a:p>
          <a:p>
            <a:pPr marL="914400" lvl="1" indent="-514350">
              <a:buAutoNum type="arabicPeriod"/>
            </a:pPr>
            <a:r>
              <a:rPr lang="en-US" sz="2400" dirty="0">
                <a:solidFill>
                  <a:srgbClr val="000000"/>
                </a:solidFill>
              </a:rPr>
              <a:t>Change referents’ inputs or outcomes</a:t>
            </a:r>
          </a:p>
          <a:p>
            <a:pPr marL="914400" lvl="1" indent="-514350">
              <a:buAutoNum type="arabicPeriod"/>
            </a:pPr>
            <a:r>
              <a:rPr lang="en-US" sz="2400" dirty="0">
                <a:solidFill>
                  <a:schemeClr val="accent5">
                    <a:lumMod val="75000"/>
                  </a:schemeClr>
                </a:solidFill>
              </a:rPr>
              <a:t>Change perceptions of input/outcome ratios for self or referent (e.g., rationalization)</a:t>
            </a:r>
          </a:p>
          <a:p>
            <a:pPr marL="914400" lvl="1" indent="-514350">
              <a:buAutoNum type="arabicPeriod"/>
            </a:pPr>
            <a:r>
              <a:rPr lang="en-US" sz="2400" dirty="0">
                <a:solidFill>
                  <a:srgbClr val="000000"/>
                </a:solidFill>
              </a:rPr>
              <a:t>Change the referent</a:t>
            </a:r>
          </a:p>
          <a:p>
            <a:pPr marL="914400" lvl="1" indent="-514350">
              <a:buAutoNum type="arabicPeriod"/>
            </a:pPr>
            <a:r>
              <a:rPr lang="en-US" sz="2400" dirty="0">
                <a:solidFill>
                  <a:schemeClr val="accent5">
                    <a:lumMod val="75000"/>
                  </a:schemeClr>
                </a:solidFill>
              </a:rPr>
              <a:t>Leave the organization (turnover)</a:t>
            </a:r>
          </a:p>
        </p:txBody>
      </p:sp>
      <p:sp>
        <p:nvSpPr>
          <p:cNvPr id="6" name="TextBox 5">
            <a:extLst>
              <a:ext uri="{FF2B5EF4-FFF2-40B4-BE49-F238E27FC236}">
                <a16:creationId xmlns:a16="http://schemas.microsoft.com/office/drawing/2014/main" id="{A0A02955-60CF-5443-9D39-5C7D4AB5FDAC}"/>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1345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Theories: Expectancy</a:t>
            </a:r>
          </a:p>
        </p:txBody>
      </p:sp>
      <p:sp>
        <p:nvSpPr>
          <p:cNvPr id="3" name="Content Placeholder 2"/>
          <p:cNvSpPr>
            <a:spLocks noGrp="1"/>
          </p:cNvSpPr>
          <p:nvPr>
            <p:ph idx="1"/>
          </p:nvPr>
        </p:nvSpPr>
        <p:spPr/>
        <p:txBody>
          <a:bodyPr>
            <a:normAutofit/>
          </a:bodyPr>
          <a:lstStyle/>
          <a:p>
            <a:pPr marL="0" indent="0"/>
            <a:r>
              <a:rPr lang="en-US" sz="2800" b="1" dirty="0"/>
              <a:t>Expectancy theory </a:t>
            </a:r>
            <a:r>
              <a:rPr lang="en-US" sz="2800" dirty="0"/>
              <a:t>explains how employees make choices among alternative behaviors and levels of effort they will exert towards a task or goal</a:t>
            </a:r>
          </a:p>
          <a:p>
            <a:endParaRPr lang="en-US" sz="1400" dirty="0"/>
          </a:p>
          <a:p>
            <a:r>
              <a:rPr lang="en-US" sz="2800" dirty="0">
                <a:solidFill>
                  <a:srgbClr val="31859C"/>
                </a:solidFill>
              </a:rPr>
              <a:t>Two general assumptions:</a:t>
            </a:r>
          </a:p>
          <a:p>
            <a:pPr marL="914400" indent="-514350">
              <a:buAutoNum type="arabicPeriod"/>
            </a:pPr>
            <a:r>
              <a:rPr lang="en-US" sz="2400" dirty="0">
                <a:solidFill>
                  <a:schemeClr val="accent5">
                    <a:lumMod val="75000"/>
                  </a:schemeClr>
                </a:solidFill>
              </a:rPr>
              <a:t>Performing at a certain level will lead to a certain outcomes</a:t>
            </a:r>
          </a:p>
          <a:p>
            <a:pPr marL="914400" indent="-514350">
              <a:buAutoNum type="arabicPeriod"/>
            </a:pPr>
            <a:r>
              <a:rPr lang="en-US" sz="2400" dirty="0">
                <a:solidFill>
                  <a:schemeClr val="accent5">
                    <a:lumMod val="75000"/>
                  </a:schemeClr>
                </a:solidFill>
              </a:rPr>
              <a:t>Effort will lead to a certain level of performance</a:t>
            </a:r>
          </a:p>
        </p:txBody>
      </p:sp>
      <p:sp>
        <p:nvSpPr>
          <p:cNvPr id="6" name="TextBox 5">
            <a:extLst>
              <a:ext uri="{FF2B5EF4-FFF2-40B4-BE49-F238E27FC236}">
                <a16:creationId xmlns:a16="http://schemas.microsoft.com/office/drawing/2014/main" id="{7020EAB6-4871-064F-8755-675C31F953AB}"/>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58264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lnSpcReduction="10000"/>
          </a:bodyPr>
          <a:lstStyle/>
          <a:p>
            <a:pPr marL="0" indent="0"/>
            <a:r>
              <a:rPr lang="en-US" sz="2800" b="1" dirty="0">
                <a:latin typeface="Avenir Roman"/>
                <a:cs typeface="Avenir Roman"/>
              </a:rPr>
              <a:t>Motivation</a:t>
            </a:r>
            <a:r>
              <a:rPr lang="en-US" sz="2800" dirty="0">
                <a:latin typeface="Avenir Roman"/>
                <a:cs typeface="Avenir Roman"/>
              </a:rPr>
              <a:t> is the process that accounts for the intensity, direction, and persistence of effort that an individual exhibits towards obtaining goals</a:t>
            </a:r>
          </a:p>
          <a:p>
            <a:pPr marL="0" indent="0"/>
            <a:endParaRPr lang="en-US" sz="1400" u="sng" dirty="0">
              <a:latin typeface="Avenir Roman"/>
              <a:cs typeface="Avenir Roman"/>
            </a:endParaRPr>
          </a:p>
          <a:p>
            <a:pPr marL="0" indent="0"/>
            <a:r>
              <a:rPr lang="en-US" sz="2800" dirty="0">
                <a:latin typeface="Avenir Roman"/>
                <a:cs typeface="Avenir Roman"/>
              </a:rPr>
              <a:t>More specifically:</a:t>
            </a:r>
          </a:p>
          <a:p>
            <a:pPr marL="857250" lvl="1" indent="-457200">
              <a:buFont typeface="Wingdings" panose="05000000000000000000" pitchFamily="2" charset="2"/>
              <a:buChar char="ü"/>
            </a:pPr>
            <a:r>
              <a:rPr lang="en-US" sz="2400" dirty="0">
                <a:solidFill>
                  <a:schemeClr val="accent5">
                    <a:lumMod val="75000"/>
                  </a:schemeClr>
                </a:solidFill>
                <a:latin typeface="Avenir Roman"/>
                <a:cs typeface="Avenir Roman"/>
              </a:rPr>
              <a:t>Intensity</a:t>
            </a:r>
            <a:r>
              <a:rPr lang="en-US" sz="2400" dirty="0">
                <a:latin typeface="Avenir Roman"/>
                <a:cs typeface="Avenir Roman"/>
              </a:rPr>
              <a:t>: How much effort will an employee exert towards a particular goal in his/her job?</a:t>
            </a:r>
          </a:p>
          <a:p>
            <a:pPr marL="857250" lvl="1" indent="-457200">
              <a:buFont typeface="Wingdings" panose="05000000000000000000" pitchFamily="2" charset="2"/>
              <a:buChar char="ü"/>
            </a:pPr>
            <a:r>
              <a:rPr lang="en-US" sz="2400" dirty="0">
                <a:solidFill>
                  <a:schemeClr val="accent5">
                    <a:lumMod val="75000"/>
                  </a:schemeClr>
                </a:solidFill>
                <a:latin typeface="Avenir Roman"/>
                <a:cs typeface="Avenir Roman"/>
              </a:rPr>
              <a:t>Direction</a:t>
            </a:r>
            <a:r>
              <a:rPr lang="en-US" sz="2400" dirty="0">
                <a:latin typeface="Avenir Roman"/>
                <a:cs typeface="Avenir Roman"/>
              </a:rPr>
              <a:t>: Which goals, or aspects of the goals, will an employee exert effort towards?</a:t>
            </a:r>
          </a:p>
          <a:p>
            <a:pPr marL="857250" lvl="1" indent="-457200">
              <a:buFont typeface="Wingdings" panose="05000000000000000000" pitchFamily="2" charset="2"/>
              <a:buChar char="ü"/>
            </a:pPr>
            <a:r>
              <a:rPr lang="en-US" sz="2400" dirty="0">
                <a:solidFill>
                  <a:schemeClr val="accent5">
                    <a:lumMod val="75000"/>
                  </a:schemeClr>
                </a:solidFill>
                <a:latin typeface="Avenir Roman"/>
                <a:cs typeface="Avenir Roman"/>
              </a:rPr>
              <a:t>Persistence</a:t>
            </a:r>
            <a:r>
              <a:rPr lang="en-US" sz="2400" dirty="0">
                <a:latin typeface="Avenir Roman"/>
                <a:cs typeface="Avenir Roman"/>
              </a:rPr>
              <a:t>: How long will an employee exert effort?</a:t>
            </a:r>
          </a:p>
        </p:txBody>
      </p:sp>
      <p:sp>
        <p:nvSpPr>
          <p:cNvPr id="6" name="TextBox 5">
            <a:extLst>
              <a:ext uri="{FF2B5EF4-FFF2-40B4-BE49-F238E27FC236}">
                <a16:creationId xmlns:a16="http://schemas.microsoft.com/office/drawing/2014/main" id="{8EC9924E-CB43-B440-8666-5ED43111FFD2}"/>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Theories: Expectancy</a:t>
            </a:r>
          </a:p>
        </p:txBody>
      </p:sp>
      <p:sp>
        <p:nvSpPr>
          <p:cNvPr id="3" name="Content Placeholder 2"/>
          <p:cNvSpPr>
            <a:spLocks noGrp="1"/>
          </p:cNvSpPr>
          <p:nvPr>
            <p:ph idx="1"/>
          </p:nvPr>
        </p:nvSpPr>
        <p:spPr/>
        <p:txBody>
          <a:bodyPr>
            <a:normAutofit/>
          </a:bodyPr>
          <a:lstStyle/>
          <a:p>
            <a:r>
              <a:rPr lang="en-US" sz="2800" dirty="0"/>
              <a:t>Three key components of expectancy theory:</a:t>
            </a:r>
          </a:p>
          <a:p>
            <a:endParaRPr lang="en-US" sz="800" dirty="0"/>
          </a:p>
          <a:p>
            <a:pPr marL="338138" indent="-1588"/>
            <a:r>
              <a:rPr lang="en-US" sz="2800" b="1" dirty="0">
                <a:solidFill>
                  <a:srgbClr val="31859C"/>
                </a:solidFill>
              </a:rPr>
              <a:t>Valence: </a:t>
            </a:r>
            <a:r>
              <a:rPr lang="en-US" sz="2800" dirty="0">
                <a:solidFill>
                  <a:schemeClr val="accent5">
                    <a:lumMod val="75000"/>
                  </a:schemeClr>
                </a:solidFill>
              </a:rPr>
              <a:t>Value/importance a person places on a certain reward</a:t>
            </a:r>
          </a:p>
          <a:p>
            <a:pPr marL="338138" indent="-1588"/>
            <a:endParaRPr lang="en-US" sz="1400" dirty="0"/>
          </a:p>
          <a:p>
            <a:pPr marL="338138" indent="-1588"/>
            <a:r>
              <a:rPr lang="en-US" sz="2800" b="1" dirty="0"/>
              <a:t>Instrumentality: </a:t>
            </a:r>
            <a:r>
              <a:rPr lang="en-US" sz="2800" dirty="0"/>
              <a:t>Extent to which a person believes performance of certain behaviors will lead to a certain reward</a:t>
            </a:r>
          </a:p>
          <a:p>
            <a:pPr marL="338138" indent="-1588"/>
            <a:endParaRPr lang="en-US" sz="1400" dirty="0"/>
          </a:p>
          <a:p>
            <a:pPr marL="338138" indent="-1588"/>
            <a:r>
              <a:rPr lang="en-US" sz="2800" b="1" dirty="0">
                <a:solidFill>
                  <a:srgbClr val="31859C"/>
                </a:solidFill>
              </a:rPr>
              <a:t>Expectancy: </a:t>
            </a:r>
            <a:r>
              <a:rPr lang="en-US" sz="2800" dirty="0">
                <a:solidFill>
                  <a:schemeClr val="accent5">
                    <a:lumMod val="75000"/>
                  </a:schemeClr>
                </a:solidFill>
              </a:rPr>
              <a:t>Extent to which a person believes effort will lead to a certain level of performance</a:t>
            </a:r>
            <a:endParaRPr lang="en-US" sz="2800" u="sng" dirty="0">
              <a:solidFill>
                <a:schemeClr val="accent5">
                  <a:lumMod val="75000"/>
                </a:schemeClr>
              </a:solidFill>
            </a:endParaRPr>
          </a:p>
        </p:txBody>
      </p:sp>
      <p:sp>
        <p:nvSpPr>
          <p:cNvPr id="6" name="TextBox 5">
            <a:extLst>
              <a:ext uri="{FF2B5EF4-FFF2-40B4-BE49-F238E27FC236}">
                <a16:creationId xmlns:a16="http://schemas.microsoft.com/office/drawing/2014/main" id="{C6D98033-E52F-134B-92E0-37676A11E4DE}"/>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208275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Theories: Expectancy</a:t>
            </a:r>
          </a:p>
        </p:txBody>
      </p:sp>
      <p:sp>
        <p:nvSpPr>
          <p:cNvPr id="3" name="Content Placeholder 2"/>
          <p:cNvSpPr>
            <a:spLocks noGrp="1"/>
          </p:cNvSpPr>
          <p:nvPr>
            <p:ph idx="1"/>
          </p:nvPr>
        </p:nvSpPr>
        <p:spPr/>
        <p:txBody>
          <a:bodyPr>
            <a:normAutofit/>
          </a:bodyPr>
          <a:lstStyle/>
          <a:p>
            <a:pPr marL="0" indent="0"/>
            <a:r>
              <a:rPr lang="en-US" sz="2800" dirty="0"/>
              <a:t>The level of motivation depends on the level of valence, instrumentality, and expectancy perceived by an employee</a:t>
            </a:r>
          </a:p>
          <a:p>
            <a:endParaRPr lang="en-US" sz="1400" dirty="0"/>
          </a:p>
          <a:p>
            <a:pPr marL="0" indent="0"/>
            <a:r>
              <a:rPr lang="en-US" sz="2800" dirty="0">
                <a:solidFill>
                  <a:schemeClr val="accent5">
                    <a:lumMod val="75000"/>
                  </a:schemeClr>
                </a:solidFill>
              </a:rPr>
              <a:t>If any one of those three components is zero, then motivation will be zero</a:t>
            </a:r>
          </a:p>
        </p:txBody>
      </p:sp>
      <p:sp>
        <p:nvSpPr>
          <p:cNvPr id="6" name="TextBox 5">
            <a:extLst>
              <a:ext uri="{FF2B5EF4-FFF2-40B4-BE49-F238E27FC236}">
                <a16:creationId xmlns:a16="http://schemas.microsoft.com/office/drawing/2014/main" id="{E25D3141-C0C8-104B-9568-A1393DC3AA1E}"/>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834678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Theories: Expectancy</a:t>
            </a:r>
          </a:p>
        </p:txBody>
      </p:sp>
      <p:sp>
        <p:nvSpPr>
          <p:cNvPr id="4" name="TextBox 3"/>
          <p:cNvSpPr txBox="1"/>
          <p:nvPr/>
        </p:nvSpPr>
        <p:spPr>
          <a:xfrm>
            <a:off x="457200" y="4505980"/>
            <a:ext cx="1143000" cy="523220"/>
          </a:xfrm>
          <a:prstGeom prst="rect">
            <a:avLst/>
          </a:prstGeom>
          <a:solidFill>
            <a:schemeClr val="tx1"/>
          </a:solidFill>
          <a:ln>
            <a:solidFill>
              <a:schemeClr val="tx1"/>
            </a:solidFill>
          </a:ln>
        </p:spPr>
        <p:txBody>
          <a:bodyPr wrap="square" rtlCol="0">
            <a:spAutoFit/>
          </a:bodyPr>
          <a:lstStyle/>
          <a:p>
            <a:r>
              <a:rPr lang="en-US" sz="2800" dirty="0">
                <a:solidFill>
                  <a:schemeClr val="bg1"/>
                </a:solidFill>
                <a:latin typeface="Eras Medium ITC" pitchFamily="34" charset="0"/>
              </a:rPr>
              <a:t>Effort</a:t>
            </a:r>
          </a:p>
        </p:txBody>
      </p:sp>
      <p:sp>
        <p:nvSpPr>
          <p:cNvPr id="5" name="TextBox 4"/>
          <p:cNvSpPr txBox="1"/>
          <p:nvPr/>
        </p:nvSpPr>
        <p:spPr>
          <a:xfrm>
            <a:off x="6858000" y="4505980"/>
            <a:ext cx="1676400" cy="523220"/>
          </a:xfrm>
          <a:prstGeom prst="rect">
            <a:avLst/>
          </a:prstGeom>
          <a:solidFill>
            <a:schemeClr val="tx1"/>
          </a:solidFill>
          <a:ln>
            <a:solidFill>
              <a:schemeClr val="tx1"/>
            </a:solidFill>
          </a:ln>
        </p:spPr>
        <p:txBody>
          <a:bodyPr wrap="square" rtlCol="0">
            <a:spAutoFit/>
          </a:bodyPr>
          <a:lstStyle/>
          <a:p>
            <a:r>
              <a:rPr lang="en-US" sz="2800" dirty="0">
                <a:solidFill>
                  <a:schemeClr val="bg1"/>
                </a:solidFill>
                <a:latin typeface="Eras Medium ITC" pitchFamily="34" charset="0"/>
              </a:rPr>
              <a:t>Outcome</a:t>
            </a:r>
          </a:p>
        </p:txBody>
      </p:sp>
      <p:sp>
        <p:nvSpPr>
          <p:cNvPr id="6" name="TextBox 5"/>
          <p:cNvSpPr txBox="1"/>
          <p:nvPr/>
        </p:nvSpPr>
        <p:spPr>
          <a:xfrm>
            <a:off x="2514600" y="4505980"/>
            <a:ext cx="2286000" cy="523220"/>
          </a:xfrm>
          <a:prstGeom prst="rect">
            <a:avLst/>
          </a:prstGeom>
          <a:solidFill>
            <a:schemeClr val="tx1"/>
          </a:solidFill>
          <a:ln>
            <a:solidFill>
              <a:schemeClr val="tx1"/>
            </a:solidFill>
          </a:ln>
        </p:spPr>
        <p:txBody>
          <a:bodyPr wrap="square" rtlCol="0">
            <a:spAutoFit/>
          </a:bodyPr>
          <a:lstStyle/>
          <a:p>
            <a:r>
              <a:rPr lang="en-US" sz="2800" dirty="0">
                <a:solidFill>
                  <a:schemeClr val="bg1"/>
                </a:solidFill>
                <a:latin typeface="Eras Medium ITC" pitchFamily="34" charset="0"/>
              </a:rPr>
              <a:t>Performance</a:t>
            </a:r>
          </a:p>
        </p:txBody>
      </p:sp>
      <p:cxnSp>
        <p:nvCxnSpPr>
          <p:cNvPr id="8" name="Straight Arrow Connector 7"/>
          <p:cNvCxnSpPr>
            <a:stCxn id="4" idx="3"/>
            <a:endCxn id="6" idx="1"/>
          </p:cNvCxnSpPr>
          <p:nvPr/>
        </p:nvCxnSpPr>
        <p:spPr>
          <a:xfrm>
            <a:off x="1600200" y="4767590"/>
            <a:ext cx="914400" cy="1588"/>
          </a:xfrm>
          <a:prstGeom prst="straightConnector1">
            <a:avLst/>
          </a:prstGeom>
          <a:ln w="571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5" idx="1"/>
          </p:cNvCxnSpPr>
          <p:nvPr/>
        </p:nvCxnSpPr>
        <p:spPr>
          <a:xfrm>
            <a:off x="4800600" y="4767590"/>
            <a:ext cx="2057400" cy="1588"/>
          </a:xfrm>
          <a:prstGeom prst="straightConnector1">
            <a:avLst/>
          </a:prstGeom>
          <a:ln w="571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372394" y="4190206"/>
            <a:ext cx="1066800" cy="1588"/>
          </a:xfrm>
          <a:prstGeom prst="straightConnector1">
            <a:avLst/>
          </a:prstGeom>
          <a:ln w="571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496594" y="4190206"/>
            <a:ext cx="1066800" cy="1588"/>
          </a:xfrm>
          <a:prstGeom prst="straightConnector1">
            <a:avLst/>
          </a:prstGeom>
          <a:ln w="571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163594" y="3961606"/>
            <a:ext cx="1066800" cy="1588"/>
          </a:xfrm>
          <a:prstGeom prst="straightConnector1">
            <a:avLst/>
          </a:prstGeom>
          <a:ln w="571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 y="2057400"/>
            <a:ext cx="2438400" cy="1631216"/>
          </a:xfrm>
          <a:prstGeom prst="rect">
            <a:avLst/>
          </a:prstGeom>
          <a:solidFill>
            <a:schemeClr val="bg1"/>
          </a:solidFill>
          <a:ln>
            <a:solidFill>
              <a:schemeClr val="tx1"/>
            </a:solidFill>
          </a:ln>
        </p:spPr>
        <p:txBody>
          <a:bodyPr wrap="square" rtlCol="0">
            <a:spAutoFit/>
          </a:bodyPr>
          <a:lstStyle/>
          <a:p>
            <a:r>
              <a:rPr lang="en-US" sz="2800" dirty="0">
                <a:latin typeface="Eras Medium ITC" pitchFamily="34" charset="0"/>
              </a:rPr>
              <a:t>Expectancy </a:t>
            </a:r>
          </a:p>
          <a:p>
            <a:r>
              <a:rPr lang="en-US" sz="2400" dirty="0">
                <a:solidFill>
                  <a:schemeClr val="accent5">
                    <a:lumMod val="75000"/>
                  </a:schemeClr>
                </a:solidFill>
                <a:latin typeface="Eras Medium ITC" pitchFamily="34" charset="0"/>
              </a:rPr>
              <a:t>“Will effort actually lead to performance?”</a:t>
            </a:r>
          </a:p>
        </p:txBody>
      </p:sp>
      <p:sp>
        <p:nvSpPr>
          <p:cNvPr id="12" name="TextBox 11"/>
          <p:cNvSpPr txBox="1"/>
          <p:nvPr/>
        </p:nvSpPr>
        <p:spPr>
          <a:xfrm>
            <a:off x="3657600" y="2057400"/>
            <a:ext cx="2590800" cy="1631216"/>
          </a:xfrm>
          <a:prstGeom prst="rect">
            <a:avLst/>
          </a:prstGeom>
          <a:solidFill>
            <a:schemeClr val="bg1"/>
          </a:solidFill>
          <a:ln>
            <a:solidFill>
              <a:schemeClr val="tx1"/>
            </a:solidFill>
          </a:ln>
        </p:spPr>
        <p:txBody>
          <a:bodyPr wrap="square" rtlCol="0">
            <a:spAutoFit/>
          </a:bodyPr>
          <a:lstStyle/>
          <a:p>
            <a:r>
              <a:rPr lang="en-US" sz="2800" dirty="0">
                <a:latin typeface="Eras Medium ITC" pitchFamily="34" charset="0"/>
              </a:rPr>
              <a:t>Instrumentality</a:t>
            </a:r>
          </a:p>
          <a:p>
            <a:r>
              <a:rPr lang="en-US" sz="2400" dirty="0">
                <a:solidFill>
                  <a:schemeClr val="accent5">
                    <a:lumMod val="75000"/>
                  </a:schemeClr>
                </a:solidFill>
                <a:latin typeface="Eras Medium ITC" pitchFamily="34" charset="0"/>
              </a:rPr>
              <a:t>“If I perform, will I receive a certain outcome?”</a:t>
            </a:r>
          </a:p>
        </p:txBody>
      </p:sp>
      <p:sp>
        <p:nvSpPr>
          <p:cNvPr id="13" name="TextBox 12"/>
          <p:cNvSpPr txBox="1"/>
          <p:nvPr/>
        </p:nvSpPr>
        <p:spPr>
          <a:xfrm>
            <a:off x="6629400" y="2057400"/>
            <a:ext cx="2133600" cy="1631216"/>
          </a:xfrm>
          <a:prstGeom prst="rect">
            <a:avLst/>
          </a:prstGeom>
          <a:solidFill>
            <a:schemeClr val="bg1"/>
          </a:solidFill>
          <a:ln>
            <a:solidFill>
              <a:schemeClr val="tx1"/>
            </a:solidFill>
          </a:ln>
        </p:spPr>
        <p:txBody>
          <a:bodyPr wrap="square" rtlCol="0">
            <a:spAutoFit/>
          </a:bodyPr>
          <a:lstStyle/>
          <a:p>
            <a:r>
              <a:rPr lang="en-US" sz="2800" dirty="0">
                <a:latin typeface="Eras Medium ITC" pitchFamily="34" charset="0"/>
              </a:rPr>
              <a:t>Valence</a:t>
            </a:r>
          </a:p>
          <a:p>
            <a:r>
              <a:rPr lang="en-US" sz="2400" dirty="0">
                <a:solidFill>
                  <a:schemeClr val="accent5">
                    <a:lumMod val="75000"/>
                  </a:schemeClr>
                </a:solidFill>
                <a:latin typeface="Eras Medium ITC" pitchFamily="34" charset="0"/>
              </a:rPr>
              <a:t>“How much do I want this outcome?”</a:t>
            </a:r>
          </a:p>
        </p:txBody>
      </p:sp>
      <p:sp>
        <p:nvSpPr>
          <p:cNvPr id="16" name="TextBox 15">
            <a:extLst>
              <a:ext uri="{FF2B5EF4-FFF2-40B4-BE49-F238E27FC236}">
                <a16:creationId xmlns:a16="http://schemas.microsoft.com/office/drawing/2014/main" id="{1202D952-E290-924C-A0D0-55CB5BB1D683}"/>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107821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Theories: Expectancy</a:t>
            </a:r>
          </a:p>
        </p:txBody>
      </p:sp>
      <p:sp>
        <p:nvSpPr>
          <p:cNvPr id="3" name="Content Placeholder 2"/>
          <p:cNvSpPr>
            <a:spLocks noGrp="1"/>
          </p:cNvSpPr>
          <p:nvPr>
            <p:ph idx="1"/>
          </p:nvPr>
        </p:nvSpPr>
        <p:spPr/>
        <p:txBody>
          <a:bodyPr>
            <a:normAutofit/>
          </a:bodyPr>
          <a:lstStyle/>
          <a:p>
            <a:r>
              <a:rPr lang="en-US" sz="2800" dirty="0"/>
              <a:t>How can managers fix these three problems?</a:t>
            </a:r>
          </a:p>
          <a:p>
            <a:endParaRPr lang="en-US" sz="800" dirty="0"/>
          </a:p>
          <a:p>
            <a:r>
              <a:rPr lang="en-US" sz="2800" b="1" dirty="0">
                <a:solidFill>
                  <a:schemeClr val="accent5">
                    <a:lumMod val="75000"/>
                  </a:schemeClr>
                </a:solidFill>
              </a:rPr>
              <a:t>Lack of expectancy?</a:t>
            </a:r>
          </a:p>
          <a:p>
            <a:r>
              <a:rPr lang="en-US" sz="2400" dirty="0"/>
              <a:t>	</a:t>
            </a:r>
            <a:r>
              <a:rPr lang="en-US" sz="2400" dirty="0">
                <a:solidFill>
                  <a:schemeClr val="accent5">
                    <a:lumMod val="75000"/>
                  </a:schemeClr>
                </a:solidFill>
              </a:rPr>
              <a:t>Boost self-efficacy, skills training/development</a:t>
            </a:r>
          </a:p>
          <a:p>
            <a:endParaRPr lang="en-US" sz="1400" dirty="0"/>
          </a:p>
          <a:p>
            <a:r>
              <a:rPr lang="en-US" sz="2800" b="1" dirty="0"/>
              <a:t>Lack of instrumentality?</a:t>
            </a:r>
          </a:p>
          <a:p>
            <a:r>
              <a:rPr lang="en-US" sz="2400" dirty="0"/>
              <a:t>	Ensure behaviors are rewarded, pay-for-performance, recognize/monitor performance, explain linkage</a:t>
            </a:r>
          </a:p>
          <a:p>
            <a:endParaRPr lang="en-US" sz="1400" dirty="0"/>
          </a:p>
          <a:p>
            <a:r>
              <a:rPr lang="en-US" sz="2800" b="1" dirty="0">
                <a:solidFill>
                  <a:schemeClr val="accent5">
                    <a:lumMod val="75000"/>
                  </a:schemeClr>
                </a:solidFill>
              </a:rPr>
              <a:t>Lack of valence?</a:t>
            </a:r>
          </a:p>
          <a:p>
            <a:r>
              <a:rPr lang="en-US" sz="2400" dirty="0"/>
              <a:t>	</a:t>
            </a:r>
            <a:r>
              <a:rPr lang="en-US" sz="2400" dirty="0">
                <a:solidFill>
                  <a:schemeClr val="accent5">
                    <a:lumMod val="75000"/>
                  </a:schemeClr>
                </a:solidFill>
              </a:rPr>
              <a:t>Alter the reward, illustrate the valence of the reward</a:t>
            </a:r>
          </a:p>
        </p:txBody>
      </p:sp>
      <p:sp>
        <p:nvSpPr>
          <p:cNvPr id="6" name="TextBox 5">
            <a:extLst>
              <a:ext uri="{FF2B5EF4-FFF2-40B4-BE49-F238E27FC236}">
                <a16:creationId xmlns:a16="http://schemas.microsoft.com/office/drawing/2014/main" id="{23EE49D9-AF54-6445-B49E-0478C74030AD}"/>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110985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Design</a:t>
            </a:r>
          </a:p>
        </p:txBody>
      </p:sp>
      <p:sp>
        <p:nvSpPr>
          <p:cNvPr id="3" name="Content Placeholder 2"/>
          <p:cNvSpPr>
            <a:spLocks noGrp="1"/>
          </p:cNvSpPr>
          <p:nvPr>
            <p:ph idx="1"/>
          </p:nvPr>
        </p:nvSpPr>
        <p:spPr/>
        <p:txBody>
          <a:bodyPr>
            <a:normAutofit lnSpcReduction="10000"/>
          </a:bodyPr>
          <a:lstStyle/>
          <a:p>
            <a:pPr marL="0" indent="0"/>
            <a:r>
              <a:rPr lang="en-US" sz="2800" dirty="0"/>
              <a:t>The </a:t>
            </a:r>
            <a:r>
              <a:rPr lang="en-US" sz="2800" i="1" dirty="0"/>
              <a:t>scientific management approach </a:t>
            </a:r>
            <a:r>
              <a:rPr lang="en-US" sz="2800" dirty="0"/>
              <a:t>emphasized standardizing jobs and explicitly specifying task activities employees will perform; it reduced the need to think/deliberate about the job</a:t>
            </a:r>
          </a:p>
          <a:p>
            <a:endParaRPr lang="en-US" sz="1400" dirty="0"/>
          </a:p>
          <a:p>
            <a:r>
              <a:rPr lang="en-US" sz="2800" b="1" dirty="0">
                <a:solidFill>
                  <a:srgbClr val="31859C"/>
                </a:solidFill>
              </a:rPr>
              <a:t>What are the benefits?</a:t>
            </a:r>
          </a:p>
          <a:p>
            <a:r>
              <a:rPr lang="en-US" sz="2800" dirty="0"/>
              <a:t>	</a:t>
            </a:r>
            <a:r>
              <a:rPr lang="en-US" sz="2800" dirty="0">
                <a:solidFill>
                  <a:schemeClr val="accent5">
                    <a:lumMod val="75000"/>
                  </a:schemeClr>
                </a:solidFill>
              </a:rPr>
              <a:t>Easily understood tasks, shared perspective, minimizes psychomotor error</a:t>
            </a:r>
          </a:p>
          <a:p>
            <a:endParaRPr lang="en-US" sz="1500" dirty="0">
              <a:solidFill>
                <a:schemeClr val="accent5">
                  <a:lumMod val="75000"/>
                </a:schemeClr>
              </a:solidFill>
            </a:endParaRPr>
          </a:p>
          <a:p>
            <a:r>
              <a:rPr lang="en-US" sz="2800" b="1" dirty="0"/>
              <a:t>What are the limitations?</a:t>
            </a:r>
          </a:p>
          <a:p>
            <a:r>
              <a:rPr lang="en-US" sz="2800" dirty="0"/>
              <a:t> 	Boring, not optimal performance, no creativity</a:t>
            </a:r>
          </a:p>
        </p:txBody>
      </p:sp>
      <p:sp>
        <p:nvSpPr>
          <p:cNvPr id="5" name="TextBox 4">
            <a:extLst>
              <a:ext uri="{FF2B5EF4-FFF2-40B4-BE49-F238E27FC236}">
                <a16:creationId xmlns:a16="http://schemas.microsoft.com/office/drawing/2014/main" id="{80324BF5-8D77-4946-B30A-9DECABBEB820}"/>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162079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Design</a:t>
            </a:r>
          </a:p>
        </p:txBody>
      </p:sp>
      <p:sp>
        <p:nvSpPr>
          <p:cNvPr id="3" name="Content Placeholder 2"/>
          <p:cNvSpPr>
            <a:spLocks noGrp="1"/>
          </p:cNvSpPr>
          <p:nvPr>
            <p:ph idx="1"/>
          </p:nvPr>
        </p:nvSpPr>
        <p:spPr/>
        <p:txBody>
          <a:bodyPr>
            <a:normAutofit/>
          </a:bodyPr>
          <a:lstStyle/>
          <a:p>
            <a:pPr marL="0" indent="0"/>
            <a:r>
              <a:rPr lang="en-US" sz="2800" dirty="0"/>
              <a:t>Later models, such as the </a:t>
            </a:r>
            <a:r>
              <a:rPr lang="en-US" sz="2800" i="1" dirty="0"/>
              <a:t>job characteristics model</a:t>
            </a:r>
            <a:r>
              <a:rPr lang="en-US" sz="2800" dirty="0"/>
              <a:t>, found that simplicity isn’t always the most effective way to motivate people</a:t>
            </a:r>
          </a:p>
          <a:p>
            <a:pPr marL="0" indent="0"/>
            <a:endParaRPr lang="en-US" sz="1400" dirty="0">
              <a:solidFill>
                <a:schemeClr val="accent5">
                  <a:lumMod val="75000"/>
                </a:schemeClr>
              </a:solidFill>
            </a:endParaRPr>
          </a:p>
          <a:p>
            <a:pPr marL="0" indent="0"/>
            <a:r>
              <a:rPr lang="en-US" sz="2800" dirty="0">
                <a:solidFill>
                  <a:schemeClr val="accent5">
                    <a:lumMod val="75000"/>
                  </a:schemeClr>
                </a:solidFill>
              </a:rPr>
              <a:t>Job characteristics model finds that different core dimensions of a job will lead to psychological states that then impact personal/work outcomes</a:t>
            </a:r>
          </a:p>
          <a:p>
            <a:pPr marL="0" indent="0"/>
            <a:endParaRPr lang="en-US" sz="2800" dirty="0"/>
          </a:p>
        </p:txBody>
      </p:sp>
      <p:sp>
        <p:nvSpPr>
          <p:cNvPr id="5" name="TextBox 4">
            <a:extLst>
              <a:ext uri="{FF2B5EF4-FFF2-40B4-BE49-F238E27FC236}">
                <a16:creationId xmlns:a16="http://schemas.microsoft.com/office/drawing/2014/main" id="{BEC522FC-3EA9-3543-B990-B8AADAA46E2D}"/>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40327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Design</a:t>
            </a:r>
          </a:p>
        </p:txBody>
      </p:sp>
      <p:sp>
        <p:nvSpPr>
          <p:cNvPr id="3" name="Content Placeholder 2"/>
          <p:cNvSpPr>
            <a:spLocks noGrp="1"/>
          </p:cNvSpPr>
          <p:nvPr>
            <p:ph idx="1"/>
          </p:nvPr>
        </p:nvSpPr>
        <p:spPr/>
        <p:txBody>
          <a:bodyPr>
            <a:normAutofit/>
          </a:bodyPr>
          <a:lstStyle/>
          <a:p>
            <a:r>
              <a:rPr lang="en-US" sz="2800" dirty="0"/>
              <a:t>Job characteristics model:</a:t>
            </a:r>
          </a:p>
        </p:txBody>
      </p:sp>
      <p:pic>
        <p:nvPicPr>
          <p:cNvPr id="5" name="Picture 8"/>
          <p:cNvPicPr>
            <a:picLocks noChangeAspect="1" noChangeArrowheads="1"/>
          </p:cNvPicPr>
          <p:nvPr/>
        </p:nvPicPr>
        <p:blipFill>
          <a:blip r:embed="rId3" cstate="print"/>
          <a:srcRect/>
          <a:stretch>
            <a:fillRect/>
          </a:stretch>
        </p:blipFill>
        <p:spPr>
          <a:xfrm>
            <a:off x="1828800" y="2124055"/>
            <a:ext cx="5410200" cy="4048145"/>
          </a:xfrm>
          <a:prstGeom prst="rect">
            <a:avLst/>
          </a:prstGeom>
          <a:noFill/>
          <a:ln/>
        </p:spPr>
      </p:pic>
      <p:sp>
        <p:nvSpPr>
          <p:cNvPr id="7" name="TextBox 6">
            <a:extLst>
              <a:ext uri="{FF2B5EF4-FFF2-40B4-BE49-F238E27FC236}">
                <a16:creationId xmlns:a16="http://schemas.microsoft.com/office/drawing/2014/main" id="{B5BAF43C-8D8E-CB41-B971-E2CCE74426B1}"/>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233122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Design</a:t>
            </a:r>
          </a:p>
        </p:txBody>
      </p:sp>
      <p:sp>
        <p:nvSpPr>
          <p:cNvPr id="3" name="Content Placeholder 2"/>
          <p:cNvSpPr>
            <a:spLocks noGrp="1"/>
          </p:cNvSpPr>
          <p:nvPr>
            <p:ph idx="1"/>
          </p:nvPr>
        </p:nvSpPr>
        <p:spPr/>
        <p:txBody>
          <a:bodyPr>
            <a:normAutofit lnSpcReduction="10000"/>
          </a:bodyPr>
          <a:lstStyle/>
          <a:p>
            <a:pPr marL="0" indent="0"/>
            <a:r>
              <a:rPr lang="en-US" sz="2800" dirty="0"/>
              <a:t>Job enlargement increases the number of tasks and responsibilities of a given job</a:t>
            </a:r>
          </a:p>
          <a:p>
            <a:pPr marL="0" indent="0"/>
            <a:endParaRPr lang="en-US" sz="1400" dirty="0"/>
          </a:p>
          <a:p>
            <a:pPr marL="0" lvl="1" indent="0">
              <a:buNone/>
            </a:pPr>
            <a:r>
              <a:rPr lang="en-US" dirty="0">
                <a:solidFill>
                  <a:schemeClr val="accent5">
                    <a:lumMod val="75000"/>
                  </a:schemeClr>
                </a:solidFill>
              </a:rPr>
              <a:t>Job rotation periodically moves workers between specialized tasks; typically used to enhance employee flexibility, but may also enhance motivation</a:t>
            </a:r>
          </a:p>
          <a:p>
            <a:pPr marL="0" indent="0"/>
            <a:endParaRPr lang="en-US" sz="1400" dirty="0">
              <a:solidFill>
                <a:schemeClr val="accent5">
                  <a:lumMod val="75000"/>
                </a:schemeClr>
              </a:solidFill>
            </a:endParaRPr>
          </a:p>
          <a:p>
            <a:pPr marL="0" indent="0"/>
            <a:r>
              <a:rPr lang="en-US" sz="2800" dirty="0"/>
              <a:t>Enlargement and rotation are linked to increased performance quality and leader-member communication</a:t>
            </a:r>
          </a:p>
          <a:p>
            <a:pPr marL="0" indent="0"/>
            <a:endParaRPr lang="en-US" sz="1400" dirty="0"/>
          </a:p>
        </p:txBody>
      </p:sp>
      <p:sp>
        <p:nvSpPr>
          <p:cNvPr id="5" name="TextBox 4">
            <a:extLst>
              <a:ext uri="{FF2B5EF4-FFF2-40B4-BE49-F238E27FC236}">
                <a16:creationId xmlns:a16="http://schemas.microsoft.com/office/drawing/2014/main" id="{06E41D7C-B5A6-6A4D-AD26-179FFABB7670}"/>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365335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Design</a:t>
            </a:r>
          </a:p>
        </p:txBody>
      </p:sp>
      <p:sp>
        <p:nvSpPr>
          <p:cNvPr id="3" name="Content Placeholder 2"/>
          <p:cNvSpPr>
            <a:spLocks noGrp="1"/>
          </p:cNvSpPr>
          <p:nvPr>
            <p:ph idx="1"/>
          </p:nvPr>
        </p:nvSpPr>
        <p:spPr/>
        <p:txBody>
          <a:bodyPr>
            <a:normAutofit/>
          </a:bodyPr>
          <a:lstStyle/>
          <a:p>
            <a:pPr marL="1588" lvl="1" indent="0">
              <a:buNone/>
            </a:pPr>
            <a:r>
              <a:rPr lang="en-US" dirty="0"/>
              <a:t>Job enrichment involves increasing the number, variety, and challenge of tasks, but also increasing authority and structuring tasks as whole units; heightening autonomy is usually required to successfully enrich a job</a:t>
            </a:r>
            <a:endParaRPr lang="en-US" u="sng" dirty="0"/>
          </a:p>
          <a:p>
            <a:pPr marL="1588" indent="0"/>
            <a:endParaRPr lang="en-US" sz="1400" dirty="0">
              <a:solidFill>
                <a:srgbClr val="000000"/>
              </a:solidFill>
            </a:endParaRPr>
          </a:p>
          <a:p>
            <a:pPr marL="1588" indent="0"/>
            <a:r>
              <a:rPr lang="en-US" sz="2800" dirty="0">
                <a:solidFill>
                  <a:schemeClr val="accent5">
                    <a:lumMod val="75000"/>
                  </a:schemeClr>
                </a:solidFill>
              </a:rPr>
              <a:t>Job enrichment is useful and can enhance the meaningfulness of an employee’s job, assuming the employee is capable of adapting to such changes</a:t>
            </a:r>
          </a:p>
        </p:txBody>
      </p:sp>
      <p:sp>
        <p:nvSpPr>
          <p:cNvPr id="5" name="TextBox 4">
            <a:extLst>
              <a:ext uri="{FF2B5EF4-FFF2-40B4-BE49-F238E27FC236}">
                <a16:creationId xmlns:a16="http://schemas.microsoft.com/office/drawing/2014/main" id="{41A4E4AA-DE91-404B-8AD6-1DA2A19786C5}"/>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276964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Design</a:t>
            </a:r>
          </a:p>
        </p:txBody>
      </p:sp>
      <p:sp>
        <p:nvSpPr>
          <p:cNvPr id="3" name="Content Placeholder 2"/>
          <p:cNvSpPr>
            <a:spLocks noGrp="1"/>
          </p:cNvSpPr>
          <p:nvPr>
            <p:ph idx="1"/>
          </p:nvPr>
        </p:nvSpPr>
        <p:spPr/>
        <p:txBody>
          <a:bodyPr>
            <a:normAutofit/>
          </a:bodyPr>
          <a:lstStyle/>
          <a:p>
            <a:pPr marL="0" indent="0"/>
            <a:r>
              <a:rPr lang="en-US" sz="2800"/>
              <a:t>Sample job </a:t>
            </a:r>
            <a:r>
              <a:rPr lang="en-US" sz="2800" dirty="0"/>
              <a:t>re-design techniques include: Forming logical work units, close client relationships, delegation, opening feedback channels</a:t>
            </a:r>
          </a:p>
          <a:p>
            <a:pPr marL="0" indent="0"/>
            <a:endParaRPr lang="en-US" sz="1400" dirty="0"/>
          </a:p>
          <a:p>
            <a:pPr marL="0" indent="0"/>
            <a:r>
              <a:rPr lang="en-US" sz="2800" dirty="0">
                <a:solidFill>
                  <a:schemeClr val="accent5">
                    <a:lumMod val="75000"/>
                  </a:schemeClr>
                </a:solidFill>
              </a:rPr>
              <a:t>Altering job characteristics will only have an effect on employees if they are open to the possibility of change in their job, which can be influenced by personality, job satisfaction, tenure, goals, etc.</a:t>
            </a:r>
          </a:p>
        </p:txBody>
      </p:sp>
      <p:sp>
        <p:nvSpPr>
          <p:cNvPr id="5" name="TextBox 4">
            <a:extLst>
              <a:ext uri="{FF2B5EF4-FFF2-40B4-BE49-F238E27FC236}">
                <a16:creationId xmlns:a16="http://schemas.microsoft.com/office/drawing/2014/main" id="{4EC33FE9-FE59-2443-BF5E-C2F3AC604C34}"/>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3807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pPr marL="0" indent="0"/>
            <a:r>
              <a:rPr lang="en-US" sz="2800" b="1" dirty="0">
                <a:latin typeface="Avenir Roman"/>
                <a:cs typeface="Avenir Roman"/>
              </a:rPr>
              <a:t>Intrinsic motivation</a:t>
            </a:r>
            <a:r>
              <a:rPr lang="en-US" sz="2800" dirty="0">
                <a:latin typeface="Avenir Roman"/>
                <a:cs typeface="Avenir Roman"/>
              </a:rPr>
              <a:t> arises when an individual takes action solely for the enjoyment and meaning inherent in the action itself</a:t>
            </a:r>
          </a:p>
          <a:p>
            <a:pPr marL="0" indent="0"/>
            <a:endParaRPr lang="en-US" sz="1400" b="1" dirty="0">
              <a:latin typeface="Avenir Roman"/>
              <a:cs typeface="Avenir Roman"/>
            </a:endParaRPr>
          </a:p>
          <a:p>
            <a:pPr marL="0" indent="0"/>
            <a:r>
              <a:rPr lang="en-US" sz="2800" b="1" dirty="0">
                <a:solidFill>
                  <a:schemeClr val="accent5">
                    <a:lumMod val="75000"/>
                  </a:schemeClr>
                </a:solidFill>
                <a:latin typeface="Avenir Roman"/>
                <a:cs typeface="Avenir Roman"/>
              </a:rPr>
              <a:t>Extrinsic motivation</a:t>
            </a:r>
            <a:r>
              <a:rPr lang="en-US" sz="2800" dirty="0">
                <a:solidFill>
                  <a:schemeClr val="accent5">
                    <a:lumMod val="75000"/>
                  </a:schemeClr>
                </a:solidFill>
                <a:latin typeface="Avenir Roman"/>
                <a:cs typeface="Avenir Roman"/>
              </a:rPr>
              <a:t> arises when an individual takes action in order to acquire rewards or resources from the external environment</a:t>
            </a:r>
          </a:p>
          <a:p>
            <a:pPr marL="0" indent="0"/>
            <a:endParaRPr lang="en-US" sz="1400" b="1" dirty="0">
              <a:solidFill>
                <a:schemeClr val="accent5">
                  <a:lumMod val="75000"/>
                </a:schemeClr>
              </a:solidFill>
              <a:latin typeface="Avenir Roman"/>
              <a:cs typeface="Avenir Roman"/>
            </a:endParaRPr>
          </a:p>
          <a:p>
            <a:pPr marL="0" indent="0"/>
            <a:r>
              <a:rPr lang="en-US" sz="2800" dirty="0"/>
              <a:t>Studies find </a:t>
            </a:r>
            <a:r>
              <a:rPr lang="en-US" sz="2800" i="1" dirty="0"/>
              <a:t>intrinsic motivation </a:t>
            </a:r>
            <a:r>
              <a:rPr lang="en-US" sz="2800" dirty="0"/>
              <a:t>leads to higher quality work, and extrinsic to higher quantity</a:t>
            </a:r>
          </a:p>
          <a:p>
            <a:pPr marL="0" indent="0"/>
            <a:r>
              <a:rPr lang="en-US" sz="1100" dirty="0"/>
              <a:t>(</a:t>
            </a:r>
            <a:r>
              <a:rPr lang="en-US" sz="1100" dirty="0" err="1"/>
              <a:t>Cerasoli</a:t>
            </a:r>
            <a:r>
              <a:rPr lang="en-US" sz="1100" dirty="0"/>
              <a:t>, Nicklin, &amp; Ford, 2014)</a:t>
            </a:r>
          </a:p>
          <a:p>
            <a:pPr marL="0" indent="0"/>
            <a:endParaRPr lang="en-US" sz="2400" b="1" dirty="0">
              <a:solidFill>
                <a:schemeClr val="accent5">
                  <a:lumMod val="75000"/>
                </a:schemeClr>
              </a:solidFill>
              <a:latin typeface="Avenir Roman"/>
              <a:cs typeface="Avenir Roman"/>
            </a:endParaRPr>
          </a:p>
        </p:txBody>
      </p:sp>
      <p:sp>
        <p:nvSpPr>
          <p:cNvPr id="6" name="TextBox 5">
            <a:extLst>
              <a:ext uri="{FF2B5EF4-FFF2-40B4-BE49-F238E27FC236}">
                <a16:creationId xmlns:a16="http://schemas.microsoft.com/office/drawing/2014/main" id="{CBFE0C30-F3D9-1A49-8935-196F349506FA}"/>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68710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Design</a:t>
            </a:r>
          </a:p>
        </p:txBody>
      </p:sp>
      <p:sp>
        <p:nvSpPr>
          <p:cNvPr id="3" name="Content Placeholder 2"/>
          <p:cNvSpPr>
            <a:spLocks noGrp="1"/>
          </p:cNvSpPr>
          <p:nvPr>
            <p:ph idx="1"/>
          </p:nvPr>
        </p:nvSpPr>
        <p:spPr/>
        <p:txBody>
          <a:bodyPr>
            <a:normAutofit/>
          </a:bodyPr>
          <a:lstStyle/>
          <a:p>
            <a:pPr marL="0" indent="0"/>
            <a:r>
              <a:rPr lang="en-US" sz="2800" dirty="0"/>
              <a:t>Recent work in the last 2000s and early 2010s have focused more heavily on autonomy and feedback, and also found that they work best when complemented with </a:t>
            </a:r>
            <a:r>
              <a:rPr lang="en-US" sz="2800" b="1" i="1" dirty="0"/>
              <a:t>social support</a:t>
            </a:r>
            <a:r>
              <a:rPr lang="en-US" sz="2800" dirty="0"/>
              <a:t> and </a:t>
            </a:r>
            <a:r>
              <a:rPr lang="en-US" sz="2800" b="1" i="1" dirty="0"/>
              <a:t>opportunities to learn and to develop</a:t>
            </a:r>
            <a:endParaRPr lang="en-US" sz="2800" dirty="0">
              <a:solidFill>
                <a:schemeClr val="accent5">
                  <a:lumMod val="75000"/>
                </a:schemeClr>
              </a:solidFill>
            </a:endParaRPr>
          </a:p>
          <a:p>
            <a:endParaRPr lang="en-US" sz="1400" dirty="0">
              <a:solidFill>
                <a:schemeClr val="accent5">
                  <a:lumMod val="75000"/>
                </a:schemeClr>
              </a:solidFill>
            </a:endParaRPr>
          </a:p>
          <a:p>
            <a:pPr marL="0" indent="0"/>
            <a:r>
              <a:rPr lang="en-US" sz="2800" dirty="0">
                <a:solidFill>
                  <a:schemeClr val="accent5">
                    <a:lumMod val="75000"/>
                  </a:schemeClr>
                </a:solidFill>
              </a:rPr>
              <a:t>Studies have found that the above four </a:t>
            </a:r>
            <a:r>
              <a:rPr lang="en-US" sz="2800" b="1" i="1" dirty="0">
                <a:solidFill>
                  <a:schemeClr val="accent5">
                    <a:lumMod val="75000"/>
                  </a:schemeClr>
                </a:solidFill>
              </a:rPr>
              <a:t>job resources</a:t>
            </a:r>
            <a:r>
              <a:rPr lang="en-US" sz="2800" dirty="0">
                <a:solidFill>
                  <a:schemeClr val="accent5">
                    <a:lumMod val="75000"/>
                  </a:schemeClr>
                </a:solidFill>
              </a:rPr>
              <a:t> enhance employee engagement and reduce employee burnout (to a lesser extent)</a:t>
            </a:r>
          </a:p>
          <a:p>
            <a:pPr marL="0" indent="0"/>
            <a:r>
              <a:rPr lang="en-US" sz="1200" dirty="0">
                <a:solidFill>
                  <a:schemeClr val="accent5">
                    <a:lumMod val="75000"/>
                  </a:schemeClr>
                </a:solidFill>
              </a:rPr>
              <a:t>(Bakker &amp; </a:t>
            </a:r>
            <a:r>
              <a:rPr lang="en-US" sz="1200" dirty="0" err="1">
                <a:solidFill>
                  <a:schemeClr val="accent5">
                    <a:lumMod val="75000"/>
                  </a:schemeClr>
                </a:solidFill>
              </a:rPr>
              <a:t>Demerouti</a:t>
            </a:r>
            <a:r>
              <a:rPr lang="en-US" sz="1200" dirty="0">
                <a:solidFill>
                  <a:schemeClr val="accent5">
                    <a:lumMod val="75000"/>
                  </a:schemeClr>
                </a:solidFill>
              </a:rPr>
              <a:t>, 2008; </a:t>
            </a:r>
            <a:r>
              <a:rPr lang="en-US" sz="1200" dirty="0" err="1">
                <a:solidFill>
                  <a:schemeClr val="accent5">
                    <a:lumMod val="75000"/>
                  </a:schemeClr>
                </a:solidFill>
              </a:rPr>
              <a:t>Hakanen</a:t>
            </a:r>
            <a:r>
              <a:rPr lang="en-US" sz="1200" dirty="0">
                <a:solidFill>
                  <a:schemeClr val="accent5">
                    <a:lumMod val="75000"/>
                  </a:schemeClr>
                </a:solidFill>
              </a:rPr>
              <a:t>, </a:t>
            </a:r>
            <a:r>
              <a:rPr lang="en-US" sz="1200" dirty="0" err="1">
                <a:solidFill>
                  <a:schemeClr val="accent5">
                    <a:lumMod val="75000"/>
                  </a:schemeClr>
                </a:solidFill>
              </a:rPr>
              <a:t>Schaufeli</a:t>
            </a:r>
            <a:r>
              <a:rPr lang="en-US" sz="1200" dirty="0">
                <a:solidFill>
                  <a:schemeClr val="accent5">
                    <a:lumMod val="75000"/>
                  </a:schemeClr>
                </a:solidFill>
              </a:rPr>
              <a:t>, &amp; </a:t>
            </a:r>
            <a:r>
              <a:rPr lang="en-US" sz="1200" dirty="0" err="1">
                <a:solidFill>
                  <a:schemeClr val="accent5">
                    <a:lumMod val="75000"/>
                  </a:schemeClr>
                </a:solidFill>
              </a:rPr>
              <a:t>Ahola</a:t>
            </a:r>
            <a:r>
              <a:rPr lang="en-US" sz="1200" dirty="0">
                <a:solidFill>
                  <a:schemeClr val="accent5">
                    <a:lumMod val="75000"/>
                  </a:schemeClr>
                </a:solidFill>
              </a:rPr>
              <a:t>, 2008; </a:t>
            </a:r>
            <a:r>
              <a:rPr lang="en-US" sz="1200" dirty="0" err="1">
                <a:solidFill>
                  <a:schemeClr val="accent5">
                    <a:lumMod val="75000"/>
                  </a:schemeClr>
                </a:solidFill>
              </a:rPr>
              <a:t>Nahrgang</a:t>
            </a:r>
            <a:r>
              <a:rPr lang="en-US" sz="1200" dirty="0">
                <a:solidFill>
                  <a:schemeClr val="accent5">
                    <a:lumMod val="75000"/>
                  </a:schemeClr>
                </a:solidFill>
              </a:rPr>
              <a:t>, </a:t>
            </a:r>
            <a:r>
              <a:rPr lang="en-US" sz="1200" dirty="0" err="1">
                <a:solidFill>
                  <a:schemeClr val="accent5">
                    <a:lumMod val="75000"/>
                  </a:schemeClr>
                </a:solidFill>
              </a:rPr>
              <a:t>Morgeson</a:t>
            </a:r>
            <a:r>
              <a:rPr lang="en-US" sz="1200" dirty="0">
                <a:solidFill>
                  <a:schemeClr val="accent5">
                    <a:lumMod val="75000"/>
                  </a:schemeClr>
                </a:solidFill>
              </a:rPr>
              <a:t>, &amp; Hofmann, 2010; </a:t>
            </a:r>
            <a:r>
              <a:rPr lang="en-US" sz="1200" dirty="0" err="1">
                <a:solidFill>
                  <a:schemeClr val="accent5">
                    <a:lumMod val="75000"/>
                  </a:schemeClr>
                </a:solidFill>
              </a:rPr>
              <a:t>Schaufeli</a:t>
            </a:r>
            <a:r>
              <a:rPr lang="en-US" sz="1200" dirty="0">
                <a:solidFill>
                  <a:schemeClr val="accent5">
                    <a:lumMod val="75000"/>
                  </a:schemeClr>
                </a:solidFill>
              </a:rPr>
              <a:t>, Bakker, &amp; Van </a:t>
            </a:r>
            <a:r>
              <a:rPr lang="en-US" sz="1200" dirty="0" err="1">
                <a:solidFill>
                  <a:schemeClr val="accent5">
                    <a:lumMod val="75000"/>
                  </a:schemeClr>
                </a:solidFill>
              </a:rPr>
              <a:t>Rhenen</a:t>
            </a:r>
            <a:r>
              <a:rPr lang="en-US" sz="1200" dirty="0">
                <a:solidFill>
                  <a:schemeClr val="accent5">
                    <a:lumMod val="75000"/>
                  </a:schemeClr>
                </a:solidFill>
              </a:rPr>
              <a:t>, 2009)</a:t>
            </a:r>
          </a:p>
        </p:txBody>
      </p:sp>
      <p:sp>
        <p:nvSpPr>
          <p:cNvPr id="5" name="TextBox 4">
            <a:extLst>
              <a:ext uri="{FF2B5EF4-FFF2-40B4-BE49-F238E27FC236}">
                <a16:creationId xmlns:a16="http://schemas.microsoft.com/office/drawing/2014/main" id="{D45E3B01-A621-AE47-A83C-E1B3D1EB6526}"/>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98066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General Needs</a:t>
            </a:r>
          </a:p>
        </p:txBody>
      </p:sp>
      <p:pic>
        <p:nvPicPr>
          <p:cNvPr id="10" name="Content Placeholder 9" descr="800px-Maslow's_Hierarchy_of_Needs.svg.png"/>
          <p:cNvPicPr>
            <a:picLocks noGrp="1" noChangeAspect="1"/>
          </p:cNvPicPr>
          <p:nvPr>
            <p:ph sz="half" idx="1"/>
          </p:nvPr>
        </p:nvPicPr>
        <p:blipFill>
          <a:blip r:embed="rId2" cstate="print"/>
          <a:stretch>
            <a:fillRect/>
          </a:stretch>
        </p:blipFill>
        <p:spPr>
          <a:xfrm>
            <a:off x="76200" y="1428750"/>
            <a:ext cx="6400800" cy="4800600"/>
          </a:xfrm>
        </p:spPr>
      </p:pic>
      <p:sp>
        <p:nvSpPr>
          <p:cNvPr id="11" name="Content Placeholder 10"/>
          <p:cNvSpPr>
            <a:spLocks noGrp="1"/>
          </p:cNvSpPr>
          <p:nvPr>
            <p:ph sz="half" idx="2"/>
          </p:nvPr>
        </p:nvSpPr>
        <p:spPr>
          <a:xfrm>
            <a:off x="4648200" y="1600200"/>
            <a:ext cx="4343400" cy="4525963"/>
          </a:xfrm>
        </p:spPr>
        <p:txBody>
          <a:bodyPr/>
          <a:lstStyle/>
          <a:p>
            <a:r>
              <a:rPr lang="en-US" dirty="0"/>
              <a:t>Maslow’s Need Hierarchy</a:t>
            </a:r>
          </a:p>
          <a:p>
            <a:pPr marL="465138" indent="-339725"/>
            <a:r>
              <a:rPr lang="en-US" sz="2400" dirty="0"/>
              <a:t>	</a:t>
            </a:r>
            <a:r>
              <a:rPr lang="en-US" sz="2400" dirty="0">
                <a:solidFill>
                  <a:schemeClr val="accent5">
                    <a:lumMod val="75000"/>
                  </a:schemeClr>
                </a:solidFill>
              </a:rPr>
              <a:t>When a need is lacking, people are motivated to take action that fulfills it</a:t>
            </a:r>
          </a:p>
        </p:txBody>
      </p:sp>
      <p:sp>
        <p:nvSpPr>
          <p:cNvPr id="6" name="TextBox 5">
            <a:extLst>
              <a:ext uri="{FF2B5EF4-FFF2-40B4-BE49-F238E27FC236}">
                <a16:creationId xmlns:a16="http://schemas.microsoft.com/office/drawing/2014/main" id="{E4707F75-DEE2-C34D-AA70-619A6E8D9CFE}"/>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Needs</a:t>
            </a:r>
          </a:p>
        </p:txBody>
      </p:sp>
      <p:sp>
        <p:nvSpPr>
          <p:cNvPr id="3" name="Content Placeholder 2"/>
          <p:cNvSpPr>
            <a:spLocks noGrp="1"/>
          </p:cNvSpPr>
          <p:nvPr>
            <p:ph idx="1"/>
          </p:nvPr>
        </p:nvSpPr>
        <p:spPr/>
        <p:txBody>
          <a:bodyPr>
            <a:normAutofit/>
          </a:bodyPr>
          <a:lstStyle/>
          <a:p>
            <a:pPr marL="9525" indent="-9525"/>
            <a:r>
              <a:rPr lang="en-US" sz="2800" dirty="0"/>
              <a:t>There are three major expansions on Maslow’s Needs Hierarchy:</a:t>
            </a:r>
            <a:endParaRPr lang="en-US" sz="800" dirty="0"/>
          </a:p>
          <a:p>
            <a:pPr marL="914400" lvl="1" indent="-514350">
              <a:buAutoNum type="arabicPeriod"/>
            </a:pPr>
            <a:r>
              <a:rPr lang="en-US" sz="2400" dirty="0">
                <a:solidFill>
                  <a:schemeClr val="accent5">
                    <a:lumMod val="75000"/>
                  </a:schemeClr>
                </a:solidFill>
              </a:rPr>
              <a:t>Need fulfillment is also regressive (go to lower order needs when unable to meet higher order ones)</a:t>
            </a:r>
          </a:p>
          <a:p>
            <a:pPr marL="914400" lvl="1" indent="-514350">
              <a:buAutoNum type="arabicPeriod"/>
            </a:pPr>
            <a:r>
              <a:rPr lang="en-US" sz="2400" dirty="0"/>
              <a:t>Hierarchy has a cultural bias</a:t>
            </a:r>
          </a:p>
          <a:p>
            <a:pPr marL="914400" lvl="1" indent="-514350">
              <a:buAutoNum type="arabicPeriod"/>
            </a:pPr>
            <a:r>
              <a:rPr lang="en-US" sz="2400" dirty="0">
                <a:solidFill>
                  <a:schemeClr val="accent5">
                    <a:lumMod val="75000"/>
                  </a:schemeClr>
                </a:solidFill>
              </a:rPr>
              <a:t>Higher level needs can still be motivators even if lower one’s are not met</a:t>
            </a:r>
          </a:p>
        </p:txBody>
      </p:sp>
      <p:sp>
        <p:nvSpPr>
          <p:cNvPr id="6" name="TextBox 5">
            <a:extLst>
              <a:ext uri="{FF2B5EF4-FFF2-40B4-BE49-F238E27FC236}">
                <a16:creationId xmlns:a16="http://schemas.microsoft.com/office/drawing/2014/main" id="{C0435045-1F88-EE44-B703-6E2242858EA7}"/>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Acquired Need Tendencies</a:t>
            </a:r>
          </a:p>
        </p:txBody>
      </p:sp>
      <p:sp>
        <p:nvSpPr>
          <p:cNvPr id="3" name="Content Placeholder 2"/>
          <p:cNvSpPr>
            <a:spLocks noGrp="1"/>
          </p:cNvSpPr>
          <p:nvPr>
            <p:ph idx="1"/>
          </p:nvPr>
        </p:nvSpPr>
        <p:spPr/>
        <p:txBody>
          <a:bodyPr>
            <a:normAutofit/>
          </a:bodyPr>
          <a:lstStyle/>
          <a:p>
            <a:pPr marL="9525" indent="-9525"/>
            <a:r>
              <a:rPr lang="en-US" sz="2800" dirty="0"/>
              <a:t>Building off of Maslow, McClelland theorized and found evidence suggesting that people acquire trait-like </a:t>
            </a:r>
            <a:r>
              <a:rPr lang="en-US" sz="2800" b="1" dirty="0">
                <a:solidFill>
                  <a:schemeClr val="accent5">
                    <a:lumMod val="75000"/>
                  </a:schemeClr>
                </a:solidFill>
              </a:rPr>
              <a:t>need tendencies</a:t>
            </a:r>
            <a:r>
              <a:rPr lang="en-US" sz="2800" dirty="0"/>
              <a:t>, which are:</a:t>
            </a:r>
            <a:endParaRPr lang="en-US" sz="1400" dirty="0"/>
          </a:p>
          <a:p>
            <a:pPr marL="347663" indent="-11113"/>
            <a:r>
              <a:rPr lang="en-US" sz="2800" dirty="0">
                <a:solidFill>
                  <a:schemeClr val="accent5">
                    <a:lumMod val="75000"/>
                  </a:schemeClr>
                </a:solidFill>
              </a:rPr>
              <a:t>Needs or desires that are learned or acquired over time, yet also describe a “style” or tendency of motivation (similar to traits or personality)</a:t>
            </a:r>
          </a:p>
        </p:txBody>
      </p:sp>
      <p:sp>
        <p:nvSpPr>
          <p:cNvPr id="6" name="TextBox 5">
            <a:extLst>
              <a:ext uri="{FF2B5EF4-FFF2-40B4-BE49-F238E27FC236}">
                <a16:creationId xmlns:a16="http://schemas.microsoft.com/office/drawing/2014/main" id="{03B22105-886E-1D4F-AFF5-7EFAC18A8EB8}"/>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Acquired Need Tendencies</a:t>
            </a:r>
          </a:p>
        </p:txBody>
      </p:sp>
      <p:sp>
        <p:nvSpPr>
          <p:cNvPr id="3" name="Content Placeholder 2"/>
          <p:cNvSpPr>
            <a:spLocks noGrp="1"/>
          </p:cNvSpPr>
          <p:nvPr>
            <p:ph idx="1"/>
          </p:nvPr>
        </p:nvSpPr>
        <p:spPr/>
        <p:txBody>
          <a:bodyPr>
            <a:normAutofit/>
          </a:bodyPr>
          <a:lstStyle/>
          <a:p>
            <a:pPr marL="9525" indent="-9525"/>
            <a:r>
              <a:rPr lang="en-US" sz="2800" b="1" dirty="0"/>
              <a:t>Need for Achievement: </a:t>
            </a:r>
            <a:r>
              <a:rPr lang="en-US" sz="2800" dirty="0"/>
              <a:t>Seek performance excellence, enjoy difficult and challenging goals</a:t>
            </a:r>
            <a:endParaRPr lang="en-US" sz="2800" b="1" dirty="0"/>
          </a:p>
          <a:p>
            <a:pPr marL="9525" indent="-9525"/>
            <a:endParaRPr lang="en-US" sz="1400" b="1" u="sng" dirty="0"/>
          </a:p>
          <a:p>
            <a:pPr marL="9525" indent="-9525"/>
            <a:r>
              <a:rPr lang="en-US" sz="2800" b="1" dirty="0">
                <a:solidFill>
                  <a:schemeClr val="accent5">
                    <a:lumMod val="75000"/>
                  </a:schemeClr>
                </a:solidFill>
              </a:rPr>
              <a:t>Need for Power: </a:t>
            </a:r>
            <a:r>
              <a:rPr lang="en-US" sz="2800" dirty="0">
                <a:solidFill>
                  <a:schemeClr val="accent5">
                    <a:lumMod val="75000"/>
                  </a:schemeClr>
                </a:solidFill>
              </a:rPr>
              <a:t>Seeks to exert emotional and behavioral control or influence over others</a:t>
            </a:r>
          </a:p>
          <a:p>
            <a:pPr marL="9525" indent="-9525"/>
            <a:endParaRPr lang="en-US" sz="1400" u="sng" dirty="0"/>
          </a:p>
          <a:p>
            <a:pPr marL="9525" indent="-9525"/>
            <a:r>
              <a:rPr lang="en-US" sz="2800" b="1" dirty="0"/>
              <a:t>Need for Affiliation: </a:t>
            </a:r>
            <a:r>
              <a:rPr lang="en-US" sz="2800" dirty="0"/>
              <a:t>Seeks to establish and maintain warm, close, and intimate relationships with others</a:t>
            </a:r>
            <a:endParaRPr lang="en-US" sz="2800" u="sng" dirty="0"/>
          </a:p>
        </p:txBody>
      </p:sp>
      <p:sp>
        <p:nvSpPr>
          <p:cNvPr id="6" name="TextBox 5">
            <a:extLst>
              <a:ext uri="{FF2B5EF4-FFF2-40B4-BE49-F238E27FC236}">
                <a16:creationId xmlns:a16="http://schemas.microsoft.com/office/drawing/2014/main" id="{E6B064CF-0E92-2240-BAA8-5BF69A645A01}"/>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Acquired Need Tendencies</a:t>
            </a:r>
          </a:p>
        </p:txBody>
      </p:sp>
      <p:sp>
        <p:nvSpPr>
          <p:cNvPr id="3" name="Content Placeholder 2"/>
          <p:cNvSpPr>
            <a:spLocks noGrp="1"/>
          </p:cNvSpPr>
          <p:nvPr>
            <p:ph idx="1"/>
          </p:nvPr>
        </p:nvSpPr>
        <p:spPr/>
        <p:txBody>
          <a:bodyPr>
            <a:normAutofit lnSpcReduction="10000"/>
          </a:bodyPr>
          <a:lstStyle/>
          <a:p>
            <a:pPr marL="9525" indent="-9525"/>
            <a:r>
              <a:rPr lang="en-US" sz="2800" b="1" dirty="0"/>
              <a:t>Need for Achievement: </a:t>
            </a:r>
            <a:r>
              <a:rPr lang="en-US" sz="2800" dirty="0"/>
              <a:t>Entrepreneurs and managers typically have high </a:t>
            </a:r>
            <a:r>
              <a:rPr lang="en-US" sz="2800" dirty="0" err="1"/>
              <a:t>NAch</a:t>
            </a:r>
            <a:r>
              <a:rPr lang="en-US" sz="2800" dirty="0"/>
              <a:t>; linked to career success</a:t>
            </a:r>
            <a:endParaRPr lang="en-US" sz="2800" b="1" dirty="0"/>
          </a:p>
          <a:p>
            <a:pPr marL="9525" indent="-9525"/>
            <a:endParaRPr lang="en-US" sz="1400" b="1" u="sng" dirty="0"/>
          </a:p>
          <a:p>
            <a:pPr marL="9525" indent="-9525"/>
            <a:r>
              <a:rPr lang="en-US" sz="2800" b="1" dirty="0">
                <a:solidFill>
                  <a:schemeClr val="accent5">
                    <a:lumMod val="75000"/>
                  </a:schemeClr>
                </a:solidFill>
              </a:rPr>
              <a:t>Need for Power: </a:t>
            </a:r>
            <a:r>
              <a:rPr lang="en-US" sz="2800" dirty="0">
                <a:solidFill>
                  <a:schemeClr val="accent5">
                    <a:lumMod val="75000"/>
                  </a:schemeClr>
                </a:solidFill>
              </a:rPr>
              <a:t>Managers, executives, and leaders tend to perform better if they have a high </a:t>
            </a:r>
            <a:r>
              <a:rPr lang="en-US" sz="2800" dirty="0" err="1">
                <a:solidFill>
                  <a:schemeClr val="accent5">
                    <a:lumMod val="75000"/>
                  </a:schemeClr>
                </a:solidFill>
              </a:rPr>
              <a:t>NPow</a:t>
            </a:r>
            <a:endParaRPr lang="en-US" sz="2800" dirty="0">
              <a:solidFill>
                <a:schemeClr val="accent5">
                  <a:lumMod val="75000"/>
                </a:schemeClr>
              </a:solidFill>
            </a:endParaRPr>
          </a:p>
          <a:p>
            <a:pPr marL="9525" indent="-9525"/>
            <a:endParaRPr lang="en-US" sz="1400" u="sng" dirty="0"/>
          </a:p>
          <a:p>
            <a:pPr marL="9525" indent="-9525"/>
            <a:r>
              <a:rPr lang="en-US" sz="2800" b="1" dirty="0"/>
              <a:t>Need for Affiliation: </a:t>
            </a:r>
            <a:r>
              <a:rPr lang="en-US" sz="2800" dirty="0"/>
              <a:t>Found in jobs requiring social interaction; great “team players” and provide emotional support</a:t>
            </a:r>
            <a:endParaRPr lang="en-US" sz="2800" u="sng" dirty="0"/>
          </a:p>
        </p:txBody>
      </p:sp>
      <p:sp>
        <p:nvSpPr>
          <p:cNvPr id="6" name="TextBox 5">
            <a:extLst>
              <a:ext uri="{FF2B5EF4-FFF2-40B4-BE49-F238E27FC236}">
                <a16:creationId xmlns:a16="http://schemas.microsoft.com/office/drawing/2014/main" id="{8BD34708-18B7-6A43-B837-85F4E7A3D568}"/>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Needs</a:t>
            </a:r>
          </a:p>
        </p:txBody>
      </p:sp>
      <p:sp>
        <p:nvSpPr>
          <p:cNvPr id="3" name="Content Placeholder 2"/>
          <p:cNvSpPr>
            <a:spLocks noGrp="1"/>
          </p:cNvSpPr>
          <p:nvPr>
            <p:ph idx="1"/>
          </p:nvPr>
        </p:nvSpPr>
        <p:spPr/>
        <p:txBody>
          <a:bodyPr>
            <a:normAutofit/>
          </a:bodyPr>
          <a:lstStyle/>
          <a:p>
            <a:pPr marL="0" indent="0"/>
            <a:r>
              <a:rPr lang="en-US" sz="2800" b="1" dirty="0"/>
              <a:t>Self-determination theory </a:t>
            </a:r>
            <a:r>
              <a:rPr lang="en-US" sz="2800" dirty="0"/>
              <a:t>finds that people are more intrinsically motivated to do things that help them meet three fundamental human needs: </a:t>
            </a:r>
            <a:r>
              <a:rPr lang="en-US" sz="2800" b="1" dirty="0"/>
              <a:t>autonomy</a:t>
            </a:r>
            <a:r>
              <a:rPr lang="en-US" sz="2800" dirty="0"/>
              <a:t>, </a:t>
            </a:r>
            <a:r>
              <a:rPr lang="en-US" sz="2800" b="1" dirty="0"/>
              <a:t>competence</a:t>
            </a:r>
            <a:r>
              <a:rPr lang="en-US" sz="2800" dirty="0"/>
              <a:t>, and </a:t>
            </a:r>
            <a:r>
              <a:rPr lang="en-US" sz="2800" b="1" dirty="0"/>
              <a:t>relatedness</a:t>
            </a:r>
          </a:p>
          <a:p>
            <a:pPr marL="0" indent="0"/>
            <a:r>
              <a:rPr lang="en-US" sz="1200" dirty="0"/>
              <a:t>(Deci &amp; Ryan, 2010; Ryan &amp; Deci, 2000)</a:t>
            </a:r>
          </a:p>
          <a:p>
            <a:pPr marL="0" indent="0"/>
            <a:endParaRPr lang="en-US" sz="1400" dirty="0"/>
          </a:p>
          <a:p>
            <a:pPr marL="0" indent="0"/>
            <a:r>
              <a:rPr lang="en-US" sz="2800" dirty="0">
                <a:solidFill>
                  <a:schemeClr val="accent5">
                    <a:lumMod val="75000"/>
                  </a:schemeClr>
                </a:solidFill>
              </a:rPr>
              <a:t>Although extrinsic motivators usually reduce intrinsic motivation, fulfillment of those three needs while performing a task can encourage workers to internalize external standards</a:t>
            </a:r>
          </a:p>
          <a:p>
            <a:pPr marL="0" indent="0"/>
            <a:r>
              <a:rPr lang="en-US" sz="1200" dirty="0">
                <a:solidFill>
                  <a:schemeClr val="accent5">
                    <a:lumMod val="75000"/>
                  </a:schemeClr>
                </a:solidFill>
              </a:rPr>
              <a:t>(e.g., Deci, </a:t>
            </a:r>
            <a:r>
              <a:rPr lang="en-US" sz="1200" dirty="0" err="1">
                <a:solidFill>
                  <a:schemeClr val="accent5">
                    <a:lumMod val="75000"/>
                  </a:schemeClr>
                </a:solidFill>
              </a:rPr>
              <a:t>Eghrari</a:t>
            </a:r>
            <a:r>
              <a:rPr lang="en-US" sz="1200" dirty="0">
                <a:solidFill>
                  <a:schemeClr val="accent5">
                    <a:lumMod val="75000"/>
                  </a:schemeClr>
                </a:solidFill>
              </a:rPr>
              <a:t>, Patrick, &amp; Leone, 1994; Gagne &amp; Deci, 2005; Ryan &amp; Deci, 2000)</a:t>
            </a:r>
          </a:p>
        </p:txBody>
      </p:sp>
      <p:sp>
        <p:nvSpPr>
          <p:cNvPr id="5" name="TextBox 4">
            <a:extLst>
              <a:ext uri="{FF2B5EF4-FFF2-40B4-BE49-F238E27FC236}">
                <a16:creationId xmlns:a16="http://schemas.microsoft.com/office/drawing/2014/main" id="{069675A3-E585-3D47-9E00-CB753AB9A3B4}"/>
              </a:ext>
            </a:extLst>
          </p:cNvPr>
          <p:cNvSpPr txBox="1"/>
          <p:nvPr/>
        </p:nvSpPr>
        <p:spPr>
          <a:xfrm>
            <a:off x="76200" y="640080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5:  Needs  ∙  Process Theories  ∙  Job Design</a:t>
            </a:r>
          </a:p>
        </p:txBody>
      </p:sp>
    </p:spTree>
    <p:extLst>
      <p:ext uri="{BB962C8B-B14F-4D97-AF65-F5344CB8AC3E}">
        <p14:creationId xmlns:p14="http://schemas.microsoft.com/office/powerpoint/2010/main" val="1794087223"/>
      </p:ext>
    </p:extLst>
  </p:cSld>
  <p:clrMapOvr>
    <a:masterClrMapping/>
  </p:clrMapOvr>
</p:sld>
</file>

<file path=ppt/theme/theme1.xml><?xml version="1.0" encoding="utf-8"?>
<a:theme xmlns:a="http://schemas.openxmlformats.org/drawingml/2006/main" name="OB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OB Theme</Template>
  <TotalTime>886</TotalTime>
  <Words>2149</Words>
  <Application>Microsoft Macintosh PowerPoint</Application>
  <PresentationFormat>On-screen Show (4:3)</PresentationFormat>
  <Paragraphs>215</Paragraphs>
  <Slides>30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Avenir Black</vt:lpstr>
      <vt:lpstr>Avenir Roman</vt:lpstr>
      <vt:lpstr>Calibri</vt:lpstr>
      <vt:lpstr>Eras Bold ITC</vt:lpstr>
      <vt:lpstr>Eras Medium ITC</vt:lpstr>
      <vt:lpstr>Times New Roman</vt:lpstr>
      <vt:lpstr>Wingdings</vt:lpstr>
      <vt:lpstr>OB Theme</vt:lpstr>
      <vt:lpstr>Motivation</vt:lpstr>
      <vt:lpstr>Motivation</vt:lpstr>
      <vt:lpstr>Motivation</vt:lpstr>
      <vt:lpstr>General Needs</vt:lpstr>
      <vt:lpstr>General Needs</vt:lpstr>
      <vt:lpstr>Acquired Need Tendencies</vt:lpstr>
      <vt:lpstr>Acquired Need Tendencies</vt:lpstr>
      <vt:lpstr>Acquired Need Tendencies</vt:lpstr>
      <vt:lpstr>Fundamental Needs</vt:lpstr>
      <vt:lpstr>Fundamental Needs</vt:lpstr>
      <vt:lpstr>Needs</vt:lpstr>
      <vt:lpstr>Needs</vt:lpstr>
      <vt:lpstr>Engagement</vt:lpstr>
      <vt:lpstr>Engagement</vt:lpstr>
      <vt:lpstr>Engagement</vt:lpstr>
      <vt:lpstr>Process Theories: Equity</vt:lpstr>
      <vt:lpstr>Process Theories: Equity</vt:lpstr>
      <vt:lpstr>Process Theories: Equity</vt:lpstr>
      <vt:lpstr>Process Theories: Expectancy</vt:lpstr>
      <vt:lpstr>Process Theories: Expectancy</vt:lpstr>
      <vt:lpstr>Process Theories: Expectancy</vt:lpstr>
      <vt:lpstr>Process Theories: Expectancy</vt:lpstr>
      <vt:lpstr>Process Theories: Expectancy</vt:lpstr>
      <vt:lpstr>Job Design</vt:lpstr>
      <vt:lpstr>Job Design</vt:lpstr>
      <vt:lpstr>Job Design</vt:lpstr>
      <vt:lpstr>Job Design</vt:lpstr>
      <vt:lpstr>Job Design</vt:lpstr>
      <vt:lpstr>Job Design</vt:lpstr>
      <vt:lpstr>Job Design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
  <cp:lastModifiedBy>Jeff Bentley</cp:lastModifiedBy>
  <cp:revision>78</cp:revision>
  <dcterms:created xsi:type="dcterms:W3CDTF">2006-08-16T00:00:00Z</dcterms:created>
  <dcterms:modified xsi:type="dcterms:W3CDTF">2018-10-01T03:46:17Z</dcterms:modified>
</cp:coreProperties>
</file>