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5.xml.rels" ContentType="application/vnd.openxmlformats-package.relationships+xml"/>
  <Override PartName="/ppt/notesSlides/notesSlide5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media/image10.jpeg" ContentType="image/jpeg"/>
  <Override PartName="/ppt/media/image9.wmf" ContentType="image/x-wmf"/>
  <Override PartName="/ppt/media/image8.wmf" ContentType="image/x-wmf"/>
  <Override PartName="/ppt/media/image2.png" ContentType="image/png"/>
  <Override PartName="/ppt/media/image1.wmf" ContentType="image/x-wmf"/>
  <Override PartName="/ppt/media/image3.png" ContentType="image/png"/>
  <Override PartName="/ppt/media/image7.wmf" ContentType="image/x-wmf"/>
  <Override PartName="/ppt/media/image5.png" ContentType="image/png"/>
  <Override PartName="/ppt/media/image4.png" ContentType="image/png"/>
  <Override PartName="/ppt/media/image6.wmf" ContentType="image/x-wmf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CDC9F22-4C7F-4EA6-90E1-10D62155AF1D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ldImg"/>
          </p:nvPr>
        </p:nvSpPr>
        <p:spPr>
          <a:xfrm>
            <a:off x="1371600" y="764280"/>
            <a:ext cx="5028120" cy="3771000"/>
          </a:xfrm>
          <a:prstGeom prst="rect">
            <a:avLst/>
          </a:prstGeom>
        </p:spPr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In group bias, can extend for a long time – the group keeps it going.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In-group bias sees them selves as being more moral than other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Group differences are exagerated 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0F9986B-4A3E-4423-8140-35283CEB0A3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6D31C32-868D-4165-A5BD-78F854F2187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4F83E8E-608D-427A-ACF8-CF8F985FF36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7FDFAB9-C2B3-43CF-998C-FA33E2268AD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Three forms of conflict: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1200" spc="-1" strike="noStrike" u="sng">
                <a:uFillTx/>
                <a:latin typeface="Arial"/>
              </a:rPr>
              <a:t>Interorganizational</a:t>
            </a:r>
            <a:r>
              <a:rPr b="0" lang="en-US" sz="1200" spc="-1" strike="noStrike">
                <a:latin typeface="Arial"/>
              </a:rPr>
              <a:t> (between organizations)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1200" spc="-1" strike="noStrike" u="sng">
                <a:uFillTx/>
                <a:latin typeface="Arial"/>
              </a:rPr>
              <a:t>Intergroup</a:t>
            </a:r>
            <a:r>
              <a:rPr b="0" lang="en-US" sz="1200" spc="-1" strike="noStrike">
                <a:latin typeface="Arial"/>
              </a:rPr>
              <a:t> (between groups)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Can increase cohesion, loyalty, and task focus within group; become hostile, less communication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00"/>
                </a:solidFill>
                <a:uFillTx/>
                <a:latin typeface="Arial"/>
              </a:rPr>
              <a:t>Intragroup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(within a group)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Avoid groupthink; in-fighting or side-taking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2003530-BCC5-4584-B172-690AEF0B3DA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600200"/>
            <a:ext cx="9143280" cy="41140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6248520"/>
            <a:ext cx="9143280" cy="6087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innerShdw blurRad="63500" dir="16200000" dist="50800">
              <a:srgbClr val="000000">
                <a:alpha val="5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7.wmf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9.wmf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685800" y="287352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venir Black"/>
              </a:rPr>
              <a:t>Conflict and Negotiation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venir Black"/>
              </a:rPr>
              <a:t>Causes of Conflict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76320" y="6381720"/>
            <a:ext cx="899100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venir Black"/>
                <a:ea typeface="DejaVu Sans"/>
              </a:rPr>
              <a:t>LECTURE 10:  Conflict  ∙  Conflict Management  ∙  Negotiation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13" name="Picture 4" descr=""/>
          <p:cNvPicPr/>
          <p:nvPr/>
        </p:nvPicPr>
        <p:blipFill>
          <a:blip r:embed="rId1"/>
          <a:stretch/>
        </p:blipFill>
        <p:spPr>
          <a:xfrm>
            <a:off x="457200" y="1295280"/>
            <a:ext cx="8117640" cy="4585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venir Black"/>
              </a:rPr>
              <a:t>Causes of Conflict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9360" indent="-864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venir Roman"/>
              </a:rPr>
              <a:t>While conflict can often begin in a functional way, it can escalate and turn dysfunctional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281"/>
              </a:spcBef>
            </a:pP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31859c"/>
                </a:solidFill>
                <a:latin typeface="Avenir Roman"/>
              </a:rPr>
              <a:t>Escalation is indicated by:</a:t>
            </a:r>
            <a:endParaRPr b="0" lang="en-US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Avenir Roman"/>
              </a:rPr>
              <a:t>Use of threatening tactics or ”power plays”</a:t>
            </a:r>
            <a:endParaRPr b="0" lang="en-US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79"/>
              </a:spcBef>
              <a:buClr>
                <a:srgbClr val="31859c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31859c"/>
                </a:solidFill>
                <a:latin typeface="Avenir Roman"/>
              </a:rPr>
              <a:t>More issues are brought into the conflict</a:t>
            </a:r>
            <a:endParaRPr b="0" lang="en-US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Avenir Roman"/>
              </a:rPr>
              <a:t>Issues move from specific to general</a:t>
            </a:r>
            <a:endParaRPr b="0" lang="en-US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79"/>
              </a:spcBef>
              <a:buClr>
                <a:srgbClr val="31859c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31859c"/>
                </a:solidFill>
                <a:latin typeface="Avenir Roman"/>
              </a:rPr>
              <a:t>More people and groups get involved</a:t>
            </a:r>
            <a:endParaRPr b="0" lang="en-US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Avenir Roman"/>
              </a:rPr>
              <a:t>Goals shift from ’resolution’ to ‘winning’ or even just harming the other party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76320" y="6381720"/>
            <a:ext cx="899100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venir Black"/>
                <a:ea typeface="DejaVu Sans"/>
              </a:rPr>
              <a:t>LECTURE 10:  Conflict  ∙  Conflict Management  ∙  Negotiation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venir Black"/>
              </a:rPr>
              <a:t>Experienced Conflict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i="1" lang="en-US" sz="2800" spc="-1" strike="noStrike">
                <a:solidFill>
                  <a:srgbClr val="000000"/>
                </a:solidFill>
                <a:latin typeface="Avenir Roman"/>
              </a:rPr>
              <a:t>Perceived</a:t>
            </a:r>
            <a:r>
              <a:rPr b="0" lang="en-US" sz="2800" spc="-1" strike="noStrike">
                <a:solidFill>
                  <a:srgbClr val="000000"/>
                </a:solidFill>
                <a:latin typeface="Avenir Roman"/>
              </a:rPr>
              <a:t> and </a:t>
            </a:r>
            <a:r>
              <a:rPr b="1" i="1" lang="en-US" sz="2800" spc="-1" strike="noStrike">
                <a:solidFill>
                  <a:srgbClr val="000000"/>
                </a:solidFill>
                <a:latin typeface="Avenir Roman"/>
              </a:rPr>
              <a:t>felt conflict </a:t>
            </a:r>
            <a:r>
              <a:rPr b="0" lang="en-US" sz="2800" spc="-1" strike="noStrike">
                <a:solidFill>
                  <a:srgbClr val="000000"/>
                </a:solidFill>
                <a:latin typeface="Avenir Roman"/>
              </a:rPr>
              <a:t>define the actual conflict that the parties then attempt to resolve; this definition can be affected by many things: </a:t>
            </a:r>
            <a:endParaRPr b="0" lang="en-US" sz="2800" spc="-1" strike="noStrike">
              <a:latin typeface="Arial"/>
            </a:endParaRPr>
          </a:p>
          <a:p>
            <a:pPr lvl="1" marL="738360" indent="-337320">
              <a:lnSpc>
                <a:spcPct val="100000"/>
              </a:lnSpc>
              <a:spcBef>
                <a:spcPts val="479"/>
              </a:spcBef>
              <a:buClr>
                <a:srgbClr val="31859c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31859c"/>
                </a:solidFill>
                <a:latin typeface="Avenir Roman"/>
              </a:rPr>
              <a:t>The importance of what is affected by the structural or personal factor</a:t>
            </a:r>
            <a:endParaRPr b="0" lang="en-US" sz="2400" spc="-1" strike="noStrike">
              <a:latin typeface="Arial"/>
            </a:endParaRPr>
          </a:p>
          <a:p>
            <a:pPr lvl="1" marL="738360" indent="-3373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Avenir Roman"/>
              </a:rPr>
              <a:t>The motives that parties attribute for the others’ actions, the assumptions they’re making</a:t>
            </a:r>
            <a:endParaRPr b="0" lang="en-US" sz="2400" spc="-1" strike="noStrike">
              <a:latin typeface="Arial"/>
            </a:endParaRPr>
          </a:p>
          <a:p>
            <a:pPr lvl="1" marL="738360" indent="-337320">
              <a:lnSpc>
                <a:spcPct val="100000"/>
              </a:lnSpc>
              <a:spcBef>
                <a:spcPts val="479"/>
              </a:spcBef>
              <a:buClr>
                <a:srgbClr val="31859c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31859c"/>
                </a:solidFill>
                <a:latin typeface="Avenir Roman"/>
              </a:rPr>
              <a:t>The existing relationship between the parties (e.g., trusting, critical, power inequalities, etc.)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76320" y="6381720"/>
            <a:ext cx="899100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venir Black"/>
                <a:ea typeface="DejaVu Sans"/>
              </a:rPr>
              <a:t>LECTURE 10:  Conflict  ∙  Conflict Management  ∙  Negotiation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venir Black"/>
              </a:rPr>
              <a:t>Experienced Conflict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457200" y="1600200"/>
            <a:ext cx="838116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venir Roman"/>
              </a:rPr>
              <a:t>When in a group, members develop shared perceptions of conflict (i.e., </a:t>
            </a:r>
            <a:r>
              <a:rPr b="1" i="1" lang="en-US" sz="2800" spc="-1" strike="noStrike">
                <a:solidFill>
                  <a:srgbClr val="000000"/>
                </a:solidFill>
                <a:latin typeface="Avenir Roman"/>
              </a:rPr>
              <a:t>conflict states</a:t>
            </a:r>
            <a:r>
              <a:rPr b="0" lang="en-US" sz="2800" spc="-1" strike="noStrike">
                <a:solidFill>
                  <a:srgbClr val="000000"/>
                </a:solidFill>
                <a:latin typeface="Avenir Roman"/>
              </a:rPr>
              <a:t>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31859c"/>
                </a:solidFill>
                <a:latin typeface="Avenir Roman"/>
              </a:rPr>
              <a:t>Conflict states often reinforce group cognitions and escalate conflict through “in-group” biases:</a:t>
            </a:r>
            <a:endParaRPr b="0" lang="en-US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Avenir Roman"/>
              </a:rPr>
              <a:t>In-group members view themselves as unique individuals, yet stereotypes members of other groups</a:t>
            </a:r>
            <a:endParaRPr b="0" lang="en-US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79"/>
              </a:spcBef>
              <a:buClr>
                <a:srgbClr val="31859c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31859c"/>
                </a:solidFill>
                <a:latin typeface="Avenir Roman"/>
              </a:rPr>
              <a:t>In-group members see themselves as morally correct, and outsiders as immoral</a:t>
            </a:r>
            <a:endParaRPr b="0" lang="en-US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Avenir Roman"/>
              </a:rPr>
              <a:t>Outsiders are viewed as threats</a:t>
            </a:r>
            <a:endParaRPr b="0" lang="en-US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79"/>
              </a:spcBef>
              <a:buClr>
                <a:srgbClr val="31859c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31859c"/>
                </a:solidFill>
                <a:latin typeface="Avenir Roman"/>
              </a:rPr>
              <a:t>Differences between other groups are distorted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76320" y="6381720"/>
            <a:ext cx="899100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venir Black"/>
                <a:ea typeface="DejaVu Sans"/>
              </a:rPr>
              <a:t>LECTURE 10:  Conflict  ∙  Conflict Management  ∙  Negotiation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venir Black"/>
              </a:rPr>
              <a:t>Conflict Management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venir Roman"/>
              </a:rPr>
              <a:t>The nature of the perceived/felt conflict, along with a person’s or group’s traits, determine the strategies that emerge in their </a:t>
            </a:r>
            <a:r>
              <a:rPr b="1" i="1" lang="en-US" sz="2800" spc="-1" strike="noStrike">
                <a:solidFill>
                  <a:srgbClr val="000000"/>
                </a:solidFill>
                <a:latin typeface="Avenir Roman"/>
              </a:rPr>
              <a:t>conflict process</a:t>
            </a:r>
            <a:r>
              <a:rPr b="0" lang="en-US" sz="2800" spc="-1" strike="noStrike">
                <a:solidFill>
                  <a:srgbClr val="000000"/>
                </a:solidFill>
                <a:latin typeface="Avenir Roman"/>
              </a:rPr>
              <a:t>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1" lang="en-US" sz="2800" spc="-1" strike="noStrike">
                <a:solidFill>
                  <a:srgbClr val="31859c"/>
                </a:solidFill>
                <a:latin typeface="Avenir Roman"/>
              </a:rPr>
              <a:t>Cooperative strategies 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venir Roman"/>
              </a:rPr>
              <a:t>	</a:t>
            </a:r>
            <a:r>
              <a:rPr b="0" lang="en-US" sz="2400" spc="-1" strike="noStrike">
                <a:solidFill>
                  <a:srgbClr val="31859c"/>
                </a:solidFill>
                <a:latin typeface="Avenir Roman"/>
              </a:rPr>
              <a:t>assume win-win is possible, engage in honest communication, trust, and openness to risk/vulnerability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venir Roman"/>
              </a:rPr>
              <a:t>Assertive/Competitive strategies 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venir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venir Roman"/>
              </a:rPr>
              <a:t>assume win-lose will happen, dishonest communication, rigid positions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76320" y="6381720"/>
            <a:ext cx="899100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venir Black"/>
                <a:ea typeface="DejaVu Sans"/>
              </a:rPr>
              <a:t>LECTURE 10:  Conflict  ∙  Conflict Management  ∙  Negotiation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venir Black"/>
              </a:rPr>
              <a:t>Conflict Management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venir Roman"/>
              </a:rPr>
              <a:t>The two strategies combine and give rise to unique conflict management styles: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28" name="Picture 2" descr=""/>
          <p:cNvPicPr/>
          <p:nvPr/>
        </p:nvPicPr>
        <p:blipFill>
          <a:blip r:embed="rId1"/>
          <a:srcRect l="0" t="9414" r="0" b="0"/>
          <a:stretch/>
        </p:blipFill>
        <p:spPr>
          <a:xfrm>
            <a:off x="990720" y="2666880"/>
            <a:ext cx="7314480" cy="330768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  <p:sp>
        <p:nvSpPr>
          <p:cNvPr id="129" name="CustomShape 3"/>
          <p:cNvSpPr/>
          <p:nvPr/>
        </p:nvSpPr>
        <p:spPr>
          <a:xfrm>
            <a:off x="76320" y="6381720"/>
            <a:ext cx="899100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venir Black"/>
                <a:ea typeface="DejaVu Sans"/>
              </a:rPr>
              <a:t>LECTURE 10:  Conflict  ∙  Conflict Management  ∙  Negotiation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venir Black"/>
              </a:rPr>
              <a:t>Conflict Management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1" name="Picture 6" descr=""/>
          <p:cNvPicPr/>
          <p:nvPr/>
        </p:nvPicPr>
        <p:blipFill>
          <a:blip r:embed="rId1"/>
          <a:stretch/>
        </p:blipFill>
        <p:spPr>
          <a:xfrm>
            <a:off x="228600" y="1797120"/>
            <a:ext cx="3621960" cy="459720"/>
          </a:xfrm>
          <a:prstGeom prst="rect">
            <a:avLst/>
          </a:prstGeom>
          <a:ln w="9360">
            <a:noFill/>
          </a:ln>
        </p:spPr>
      </p:pic>
      <p:pic>
        <p:nvPicPr>
          <p:cNvPr id="132" name="Picture 7" descr=""/>
          <p:cNvPicPr/>
          <p:nvPr/>
        </p:nvPicPr>
        <p:blipFill>
          <a:blip r:embed="rId2"/>
          <a:stretch/>
        </p:blipFill>
        <p:spPr>
          <a:xfrm>
            <a:off x="228600" y="2330280"/>
            <a:ext cx="8755920" cy="3384000"/>
          </a:xfrm>
          <a:prstGeom prst="rect">
            <a:avLst/>
          </a:prstGeom>
          <a:ln w="9360">
            <a:noFill/>
          </a:ln>
        </p:spPr>
      </p:pic>
      <p:sp>
        <p:nvSpPr>
          <p:cNvPr id="133" name="CustomShape 2"/>
          <p:cNvSpPr/>
          <p:nvPr/>
        </p:nvSpPr>
        <p:spPr>
          <a:xfrm>
            <a:off x="76320" y="6381720"/>
            <a:ext cx="899100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venir Black"/>
                <a:ea typeface="DejaVu Sans"/>
              </a:rPr>
              <a:t>LECTURE 10:  Conflict  ∙  Conflict Management  ∙  Negotiation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venir Black"/>
              </a:rPr>
              <a:t>Conflict Management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5" name="Picture 7" descr=""/>
          <p:cNvPicPr/>
          <p:nvPr/>
        </p:nvPicPr>
        <p:blipFill>
          <a:blip r:embed="rId1"/>
          <a:stretch/>
        </p:blipFill>
        <p:spPr>
          <a:xfrm>
            <a:off x="609480" y="2027160"/>
            <a:ext cx="3621960" cy="459720"/>
          </a:xfrm>
          <a:prstGeom prst="rect">
            <a:avLst/>
          </a:prstGeom>
          <a:ln w="9360">
            <a:noFill/>
          </a:ln>
        </p:spPr>
      </p:pic>
      <p:pic>
        <p:nvPicPr>
          <p:cNvPr id="136" name="Picture 8" descr=""/>
          <p:cNvPicPr/>
          <p:nvPr/>
        </p:nvPicPr>
        <p:blipFill>
          <a:blip r:embed="rId2"/>
          <a:stretch/>
        </p:blipFill>
        <p:spPr>
          <a:xfrm>
            <a:off x="609480" y="2637000"/>
            <a:ext cx="7976520" cy="2848680"/>
          </a:xfrm>
          <a:prstGeom prst="rect">
            <a:avLst/>
          </a:prstGeom>
          <a:ln w="9360">
            <a:noFill/>
          </a:ln>
        </p:spPr>
      </p:pic>
      <p:sp>
        <p:nvSpPr>
          <p:cNvPr id="137" name="CustomShape 2"/>
          <p:cNvSpPr/>
          <p:nvPr/>
        </p:nvSpPr>
        <p:spPr>
          <a:xfrm>
            <a:off x="76320" y="6381720"/>
            <a:ext cx="899100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venir Black"/>
                <a:ea typeface="DejaVu Sans"/>
              </a:rPr>
              <a:t>LECTURE 10:  Conflict  ∙  Conflict Management  ∙  Negotiation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venir Black"/>
              </a:rPr>
              <a:t>Conflict Management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venir Roman"/>
              </a:rPr>
              <a:t>Ineffective techniques among the styles include: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venir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venir Roman"/>
              </a:rPr>
              <a:t>Nonaction, secrecy, administrative orbiting (delays), due process nonaction (system is too costly), character assassination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281"/>
              </a:spcBef>
            </a:pP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31859c"/>
                </a:solidFill>
                <a:latin typeface="Avenir Roman"/>
              </a:rPr>
              <a:t>Effective techniques include: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31859c"/>
                </a:solidFill>
                <a:latin typeface="Avenir Roman"/>
              </a:rPr>
              <a:t>	</a:t>
            </a:r>
            <a:r>
              <a:rPr b="0" lang="en-US" sz="2400" spc="-1" strike="noStrike">
                <a:solidFill>
                  <a:srgbClr val="31859c"/>
                </a:solidFill>
                <a:latin typeface="Avenir Roman"/>
              </a:rPr>
              <a:t>Superordinate goals</a:t>
            </a:r>
            <a:r>
              <a:rPr b="0" lang="en-US" sz="2400" spc="-1" strike="noStrike">
                <a:solidFill>
                  <a:srgbClr val="ce181e"/>
                </a:solidFill>
                <a:latin typeface="Avenir Roman"/>
              </a:rPr>
              <a:t>(a common goal)</a:t>
            </a:r>
            <a:r>
              <a:rPr b="0" lang="en-US" sz="2400" spc="-1" strike="noStrike">
                <a:solidFill>
                  <a:srgbClr val="31859c"/>
                </a:solidFill>
                <a:latin typeface="Avenir Roman"/>
              </a:rPr>
              <a:t>, bring in new resources to solve the problem, change personnel, re-structure, finding common ground, allowing parties to safely express frustrations, letting people take the lead in solving problems with which they’re familiar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76320" y="6381720"/>
            <a:ext cx="899100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venir Black"/>
                <a:ea typeface="DejaVu Sans"/>
              </a:rPr>
              <a:t>LECTURE 10:  Conflict  ∙  Conflict Management  ∙  Negotiation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venir Black"/>
              </a:rPr>
              <a:t>Conflict Management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7640" indent="-169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venir Roman"/>
              </a:rPr>
              <a:t>Simply having people from conflicting groups interact more often isn’t enough to reduce conflict or in-group bias (i.e., the </a:t>
            </a:r>
            <a:r>
              <a:rPr b="0" i="1" lang="en-US" sz="2800" spc="-1" strike="noStrike">
                <a:solidFill>
                  <a:srgbClr val="000000"/>
                </a:solidFill>
                <a:latin typeface="Avenir Roman"/>
              </a:rPr>
              <a:t>contact hypothesis</a:t>
            </a:r>
            <a:r>
              <a:rPr b="0" lang="en-US" sz="2800" spc="-1" strike="noStrike">
                <a:solidFill>
                  <a:srgbClr val="000000"/>
                </a:solidFill>
                <a:latin typeface="Avenir Roman"/>
              </a:rPr>
              <a:t>), specific negative relationships and negative attitudes need to be addressed</a:t>
            </a:r>
            <a:endParaRPr b="0" lang="en-US" sz="2800" spc="-1" strike="noStrike">
              <a:latin typeface="Arial"/>
            </a:endParaRPr>
          </a:p>
          <a:p>
            <a:pPr marL="17640" indent="-16920">
              <a:lnSpc>
                <a:spcPct val="100000"/>
              </a:lnSpc>
              <a:spcBef>
                <a:spcPts val="281"/>
              </a:spcBef>
            </a:pPr>
            <a:endParaRPr b="0" lang="en-US" sz="2800" spc="-1" strike="noStrike">
              <a:latin typeface="Arial"/>
            </a:endParaRPr>
          </a:p>
          <a:p>
            <a:pPr marL="17640" indent="-169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31859c"/>
                </a:solidFill>
                <a:latin typeface="Avenir Roman"/>
              </a:rPr>
              <a:t>Dysfunctional conflict can be prevented by building </a:t>
            </a:r>
            <a:r>
              <a:rPr b="1" i="1" lang="en-US" sz="2800" spc="-1" strike="noStrike">
                <a:solidFill>
                  <a:srgbClr val="31859c"/>
                </a:solidFill>
                <a:latin typeface="Avenir Roman"/>
              </a:rPr>
              <a:t>psychological safety</a:t>
            </a:r>
            <a:r>
              <a:rPr b="0" lang="en-US" sz="2800" spc="-1" strike="noStrike">
                <a:solidFill>
                  <a:srgbClr val="31859c"/>
                </a:solidFill>
                <a:latin typeface="Avenir Roman"/>
              </a:rPr>
              <a:t>, a shared belief that it is safe to engage in risky behavior, such as questioning practices or ideas, without retribution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76320" y="6381720"/>
            <a:ext cx="899100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venir Black"/>
                <a:ea typeface="DejaVu Sans"/>
              </a:rPr>
              <a:t>LECTURE 10:  Conflict  ∙  Conflict Management  ∙  Negotiation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venir Black"/>
              </a:rPr>
              <a:t>Conflict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i="1" lang="en-US" sz="2800" spc="-1" strike="noStrike">
                <a:solidFill>
                  <a:srgbClr val="000000"/>
                </a:solidFill>
                <a:latin typeface="Avenir Roman"/>
              </a:rPr>
              <a:t>Conflict</a:t>
            </a:r>
            <a:r>
              <a:rPr b="0" lang="en-US" sz="2800" spc="-1" strike="noStrike">
                <a:solidFill>
                  <a:srgbClr val="000000"/>
                </a:solidFill>
                <a:latin typeface="Avenir Roman"/>
              </a:rPr>
              <a:t> is a process that begins when one party perceives that another party has negatively affected, or is about to negatively affect, something that the first party values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76320" y="6381720"/>
            <a:ext cx="899100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venir Black"/>
                <a:ea typeface="DejaVu Sans"/>
              </a:rPr>
              <a:t>LECTURE 10:  Conflict  ∙  Conflict Management  ∙  Negotiation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venir Black"/>
              </a:rPr>
              <a:t>Conflict Management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venir Roman"/>
              </a:rPr>
              <a:t>Well managed conflict can heighten rational decision-making and reduce groupthink, in contrast, </a:t>
            </a:r>
            <a:r>
              <a:rPr b="0" lang="en-US" sz="2800" spc="-1" strike="noStrike">
                <a:solidFill>
                  <a:srgbClr val="31859c"/>
                </a:solidFill>
                <a:latin typeface="Avenir Roman"/>
              </a:rPr>
              <a:t>dysfunctional conflict can impair communication, resource-sharing, collaborative input, and performance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76320" y="6381720"/>
            <a:ext cx="899100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venir Black"/>
                <a:ea typeface="DejaVu Sans"/>
              </a:rPr>
              <a:t>LECTURE 10:  Conflict  ∙  Conflict Management  ∙  Negotiation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venir Black"/>
              </a:rPr>
              <a:t>Negotiation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457200" y="1600200"/>
            <a:ext cx="838116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i="1" lang="en-US" sz="2800" spc="-1" strike="noStrike">
                <a:solidFill>
                  <a:srgbClr val="000000"/>
                </a:solidFill>
                <a:latin typeface="Avenir Roman"/>
              </a:rPr>
              <a:t>Negotiations</a:t>
            </a:r>
            <a:r>
              <a:rPr b="0" lang="en-US" sz="2800" spc="-1" strike="noStrike">
                <a:solidFill>
                  <a:srgbClr val="000000"/>
                </a:solidFill>
                <a:latin typeface="Avenir Roman"/>
              </a:rPr>
              <a:t> are a specific type of conflict management wherein two or more parties exchange goods or services and attempts to agree on an exchange rate for them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31859c"/>
                </a:solidFill>
                <a:latin typeface="Avenir Roman"/>
              </a:rPr>
              <a:t>There are two general negotiation strategies:</a:t>
            </a:r>
            <a:endParaRPr b="0" lang="en-US" sz="2800" spc="-1" strike="noStrike">
              <a:latin typeface="Arial"/>
            </a:endParaRPr>
          </a:p>
          <a:p>
            <a:pPr lvl="1" marL="857160" indent="-456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1" i="1" lang="en-US" sz="2400" spc="-1" strike="noStrike">
                <a:solidFill>
                  <a:srgbClr val="000000"/>
                </a:solidFill>
                <a:latin typeface="Avenir Roman"/>
              </a:rPr>
              <a:t>Distributive bargaining:</a:t>
            </a:r>
            <a:r>
              <a:rPr b="0" lang="en-US" sz="2400" spc="-1" strike="noStrike">
                <a:solidFill>
                  <a:srgbClr val="000000"/>
                </a:solidFill>
                <a:latin typeface="Avenir Roman"/>
              </a:rPr>
              <a:t> Zero-sum conditions, any gain one party makes is a loss to the other, low information sharing, opposed interests</a:t>
            </a:r>
            <a:endParaRPr b="0" lang="en-US" sz="2400" spc="-1" strike="noStrike">
              <a:latin typeface="Arial"/>
            </a:endParaRPr>
          </a:p>
          <a:p>
            <a:pPr lvl="1" marL="857160" indent="-456480">
              <a:lnSpc>
                <a:spcPct val="100000"/>
              </a:lnSpc>
              <a:spcBef>
                <a:spcPts val="479"/>
              </a:spcBef>
              <a:buClr>
                <a:srgbClr val="31859c"/>
              </a:buClr>
              <a:buFont typeface="Wingdings" charset="2"/>
              <a:buChar char=""/>
            </a:pPr>
            <a:r>
              <a:rPr b="1" i="1" lang="en-US" sz="2400" spc="-1" strike="noStrike">
                <a:solidFill>
                  <a:srgbClr val="31859c"/>
                </a:solidFill>
                <a:latin typeface="Avenir Roman"/>
              </a:rPr>
              <a:t>Integrative bargaining: </a:t>
            </a:r>
            <a:r>
              <a:rPr b="0" lang="en-US" sz="2400" spc="-1" strike="noStrike">
                <a:solidFill>
                  <a:srgbClr val="31859c"/>
                </a:solidFill>
                <a:latin typeface="Avenir Roman"/>
              </a:rPr>
              <a:t>Broadens goods/services to ensure win-win, high info sharing, congruent interests </a:t>
            </a:r>
            <a:r>
              <a:rPr b="0" lang="en-US" sz="2400" spc="-1" strike="noStrike">
                <a:solidFill>
                  <a:srgbClr val="ce181e"/>
                </a:solidFill>
                <a:latin typeface="Avenir Roman"/>
              </a:rPr>
              <a:t>collaborative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76320" y="6381720"/>
            <a:ext cx="899100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venir Black"/>
                <a:ea typeface="DejaVu Sans"/>
              </a:rPr>
              <a:t>LECTURE 10:  Conflict  ∙  Conflict Management  ∙  Negotiation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venir Black"/>
              </a:rPr>
              <a:t>Negotiation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venir Roman"/>
              </a:rPr>
              <a:t>In distributive bargaining, parties compete for power, leveraging offers, deadlines, and politics: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31859c"/>
                </a:solidFill>
                <a:latin typeface="Avenir Roman"/>
              </a:rPr>
              <a:t>In integrative bargaining, parties focus on long-term relationships, through being open, focusing on underlying goals, and considering alternatives</a:t>
            </a:r>
            <a:r>
              <a:rPr b="0" lang="en-US" sz="2800" spc="-1" strike="noStrike">
                <a:solidFill>
                  <a:srgbClr val="000000"/>
                </a:solidFill>
                <a:latin typeface="Avenir Roman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52" name="Picture 2" descr=""/>
          <p:cNvPicPr/>
          <p:nvPr/>
        </p:nvPicPr>
        <p:blipFill>
          <a:blip r:embed="rId1"/>
          <a:stretch/>
        </p:blipFill>
        <p:spPr>
          <a:xfrm>
            <a:off x="1828800" y="2666880"/>
            <a:ext cx="5485680" cy="174348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  <p:sp>
        <p:nvSpPr>
          <p:cNvPr id="153" name="CustomShape 3"/>
          <p:cNvSpPr/>
          <p:nvPr/>
        </p:nvSpPr>
        <p:spPr>
          <a:xfrm>
            <a:off x="76320" y="6381720"/>
            <a:ext cx="899100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venir Black"/>
                <a:ea typeface="DejaVu Sans"/>
              </a:rPr>
              <a:t>LECTURE 10:  Conflict  ∙  Conflict Management  ∙  Negotiation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venir Black"/>
              </a:rPr>
              <a:t>Negotiation Process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venir Black"/>
              </a:rPr>
              <a:t> </a:t>
            </a:r>
            <a:r>
              <a:rPr b="0" lang="en-US" sz="4400" spc="-1" strike="noStrike">
                <a:solidFill>
                  <a:srgbClr val="ce181e"/>
                </a:solidFill>
                <a:latin typeface="Avenir Black"/>
              </a:rPr>
              <a:t>is a formal process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venir Roman"/>
              </a:rPr>
              <a:t>There are five steps in negotiation:</a:t>
            </a:r>
            <a:endParaRPr b="0" lang="en-US" sz="2800" spc="-1" strike="noStrike">
              <a:latin typeface="Arial"/>
            </a:endParaRPr>
          </a:p>
          <a:p>
            <a:pPr lvl="1" marL="914400" indent="-513720">
              <a:lnSpc>
                <a:spcPct val="100000"/>
              </a:lnSpc>
              <a:spcBef>
                <a:spcPts val="479"/>
              </a:spcBef>
              <a:buClr>
                <a:srgbClr val="31859c"/>
              </a:buClr>
              <a:buFont typeface="Calibri"/>
              <a:buAutoNum type="arabicPeriod"/>
            </a:pPr>
            <a:r>
              <a:rPr b="0" i="1" lang="en-US" sz="2400" spc="-1" strike="noStrike">
                <a:solidFill>
                  <a:srgbClr val="31859c"/>
                </a:solidFill>
                <a:latin typeface="Avenir Roman"/>
              </a:rPr>
              <a:t>Preparation and planning: </a:t>
            </a:r>
            <a:r>
              <a:rPr b="0" lang="en-US" sz="2400" spc="-1" strike="noStrike">
                <a:solidFill>
                  <a:srgbClr val="31859c"/>
                </a:solidFill>
                <a:latin typeface="Avenir Roman"/>
              </a:rPr>
              <a:t>Define own goals, anticipate partner’s goals, gather data on similar negotiations, develop strategy, identify least acceptable outcomes (for all parties)</a:t>
            </a:r>
            <a:endParaRPr b="0" lang="en-US" sz="2400" spc="-1" strike="noStrike">
              <a:latin typeface="Arial"/>
            </a:endParaRPr>
          </a:p>
          <a:p>
            <a:pPr lvl="1" marL="914400" indent="-513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i="1" lang="en-US" sz="2400" spc="-1" strike="noStrike">
                <a:solidFill>
                  <a:srgbClr val="000000"/>
                </a:solidFill>
                <a:latin typeface="Avenir Roman"/>
              </a:rPr>
              <a:t>Definition of ground rules: </a:t>
            </a:r>
            <a:r>
              <a:rPr b="0" lang="en-US" sz="2400" spc="-1" strike="noStrike">
                <a:solidFill>
                  <a:srgbClr val="000000"/>
                </a:solidFill>
                <a:latin typeface="Avenir Roman"/>
              </a:rPr>
              <a:t>Set people, issues to cover, place, time allotted –</a:t>
            </a:r>
            <a:r>
              <a:rPr b="0" lang="en-US" sz="2400" spc="-1" strike="noStrike">
                <a:solidFill>
                  <a:srgbClr val="ce181e"/>
                </a:solidFill>
                <a:latin typeface="Avenir Roman"/>
              </a:rPr>
              <a:t> who where when...</a:t>
            </a:r>
            <a:endParaRPr b="0" lang="en-US" sz="2400" spc="-1" strike="noStrike">
              <a:latin typeface="Arial"/>
            </a:endParaRPr>
          </a:p>
          <a:p>
            <a:pPr lvl="1" marL="914400" indent="-513720">
              <a:lnSpc>
                <a:spcPct val="100000"/>
              </a:lnSpc>
              <a:spcBef>
                <a:spcPts val="479"/>
              </a:spcBef>
              <a:buClr>
                <a:srgbClr val="31859c"/>
              </a:buClr>
              <a:buFont typeface="Calibri"/>
              <a:buAutoNum type="arabicPeriod"/>
            </a:pPr>
            <a:r>
              <a:rPr b="0" i="1" lang="en-US" sz="2400" spc="-1" strike="noStrike">
                <a:solidFill>
                  <a:srgbClr val="31859c"/>
                </a:solidFill>
                <a:latin typeface="Avenir Roman"/>
              </a:rPr>
              <a:t>Clarification and justification:</a:t>
            </a:r>
            <a:r>
              <a:rPr b="0" lang="en-US" sz="2400" spc="-1" strike="noStrike">
                <a:solidFill>
                  <a:srgbClr val="31859c"/>
                </a:solidFill>
                <a:latin typeface="Avenir Roman"/>
              </a:rPr>
              <a:t> Elaborate on positions</a:t>
            </a:r>
            <a:endParaRPr b="0" lang="en-US" sz="2400" spc="-1" strike="noStrike">
              <a:latin typeface="Arial"/>
            </a:endParaRPr>
          </a:p>
          <a:p>
            <a:pPr lvl="1" marL="914400" indent="-513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i="1" lang="en-US" sz="2400" spc="-1" strike="noStrike">
                <a:solidFill>
                  <a:srgbClr val="000000"/>
                </a:solidFill>
                <a:latin typeface="Avenir Roman"/>
              </a:rPr>
              <a:t>Bargaining and problem-solving: </a:t>
            </a:r>
            <a:r>
              <a:rPr b="0" lang="en-US" sz="2400" spc="-1" strike="noStrike">
                <a:solidFill>
                  <a:srgbClr val="000000"/>
                </a:solidFill>
                <a:latin typeface="Avenir Roman"/>
              </a:rPr>
              <a:t>Make concessions</a:t>
            </a:r>
            <a:endParaRPr b="0" lang="en-US" sz="2400" spc="-1" strike="noStrike">
              <a:latin typeface="Arial"/>
            </a:endParaRPr>
          </a:p>
          <a:p>
            <a:pPr lvl="1" marL="914400" indent="-513720">
              <a:lnSpc>
                <a:spcPct val="100000"/>
              </a:lnSpc>
              <a:spcBef>
                <a:spcPts val="479"/>
              </a:spcBef>
              <a:buClr>
                <a:srgbClr val="31859c"/>
              </a:buClr>
              <a:buFont typeface="Calibri"/>
              <a:buAutoNum type="arabicPeriod"/>
            </a:pPr>
            <a:r>
              <a:rPr b="0" i="1" lang="en-US" sz="2400" spc="-1" strike="noStrike">
                <a:solidFill>
                  <a:srgbClr val="31859c"/>
                </a:solidFill>
                <a:latin typeface="Avenir Roman"/>
              </a:rPr>
              <a:t>Closure and implementation: </a:t>
            </a:r>
            <a:r>
              <a:rPr b="0" lang="en-US" sz="2400" spc="-1" strike="noStrike">
                <a:solidFill>
                  <a:srgbClr val="31859c"/>
                </a:solidFill>
                <a:latin typeface="Avenir Roman"/>
              </a:rPr>
              <a:t>Contract, if needed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76320" y="6381720"/>
            <a:ext cx="899100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venir Black"/>
                <a:ea typeface="DejaVu Sans"/>
              </a:rPr>
              <a:t>LECTURE 10:  Conflict  ∙  Conflict Management  ∙  Negotiation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venir Black"/>
              </a:rPr>
              <a:t>Negotiation Process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venir Roman"/>
              </a:rPr>
              <a:t>If an impasse is reached, third-parties are used:</a:t>
            </a:r>
            <a:endParaRPr b="0" lang="en-US" sz="2800" spc="-1" strike="noStrike">
              <a:latin typeface="Arial"/>
            </a:endParaRPr>
          </a:p>
          <a:p>
            <a:endParaRPr b="0" lang="en-US" sz="2800" spc="-1" strike="noStrike"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latin typeface="Avenir Roman"/>
              </a:rPr>
              <a:t>Conciliator</a:t>
            </a:r>
            <a:r>
              <a:rPr b="0" i="1" lang="en-US" sz="2400" spc="-1" strike="noStrike">
                <a:solidFill>
                  <a:srgbClr val="31859c"/>
                </a:solidFill>
                <a:latin typeface="Avenir Roman"/>
              </a:rPr>
              <a:t>:</a:t>
            </a:r>
            <a:r>
              <a:rPr b="0" lang="en-US" sz="2400" spc="-1" strike="noStrike">
                <a:solidFill>
                  <a:srgbClr val="31859c"/>
                </a:solidFill>
                <a:latin typeface="Avenir Roman"/>
              </a:rPr>
              <a:t> Only mediates communication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i="1" lang="en-US" sz="2400" spc="-1" strike="noStrike">
                <a:solidFill>
                  <a:srgbClr val="000000"/>
                </a:solidFill>
                <a:latin typeface="Avenir Roman"/>
              </a:rPr>
              <a:t>Arbitrator:</a:t>
            </a:r>
            <a:r>
              <a:rPr b="0" lang="en-US" sz="2400" spc="-1" strike="noStrike">
                <a:solidFill>
                  <a:srgbClr val="000000"/>
                </a:solidFill>
                <a:latin typeface="Avenir Roman"/>
              </a:rPr>
              <a:t> Dictates an agreement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i="1" lang="en-US" sz="2400" spc="-1" strike="noStrike">
                <a:solidFill>
                  <a:srgbClr val="31859c"/>
                </a:solidFill>
                <a:latin typeface="Avenir Roman"/>
              </a:rPr>
              <a:t>Mediator: </a:t>
            </a:r>
            <a:r>
              <a:rPr b="0" lang="en-US" sz="2400" spc="-1" strike="noStrike">
                <a:solidFill>
                  <a:srgbClr val="31859c"/>
                </a:solidFill>
                <a:latin typeface="Avenir Roman"/>
              </a:rPr>
              <a:t>Rationally facilitates an agreement</a:t>
            </a:r>
            <a:endParaRPr b="0" lang="en-US" sz="2400" spc="-1" strike="noStrike">
              <a:latin typeface="Arial"/>
            </a:endParaRPr>
          </a:p>
          <a:p>
            <a:pPr lvl="1" marL="857160" indent="-456480">
              <a:lnSpc>
                <a:spcPct val="100000"/>
              </a:lnSpc>
              <a:spcBef>
                <a:spcPts val="479"/>
              </a:spcBef>
              <a:buClr>
                <a:srgbClr val="31859c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31859c"/>
                </a:solidFill>
                <a:latin typeface="Avenir Roman"/>
              </a:rPr>
              <a:t> </a:t>
            </a:r>
            <a:endParaRPr b="0" lang="en-US" sz="2400" spc="-1" strike="noStrike">
              <a:latin typeface="Arial"/>
            </a:endParaRPr>
          </a:p>
          <a:p>
            <a:pPr lvl="1" marL="857160" indent="-456480">
              <a:lnSpc>
                <a:spcPct val="100000"/>
              </a:lnSpc>
              <a:spcBef>
                <a:spcPts val="479"/>
              </a:spcBef>
              <a:buClr>
                <a:srgbClr val="31859c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31859c"/>
                </a:solidFill>
                <a:latin typeface="Avenir Roman"/>
              </a:rPr>
              <a:t>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76320" y="6381720"/>
            <a:ext cx="899100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venir Black"/>
                <a:ea typeface="DejaVu Sans"/>
              </a:rPr>
              <a:t>LECTURE 10:  Conflict  ∙  Conflict Management  ∙  Negotiation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venir Black"/>
              </a:rPr>
              <a:t>Conflict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i="1" lang="en-US" sz="2800" spc="-1" strike="noStrike">
                <a:solidFill>
                  <a:srgbClr val="000000"/>
                </a:solidFill>
                <a:latin typeface="Avenir Roman"/>
              </a:rPr>
              <a:t>Functional conflict</a:t>
            </a:r>
            <a:r>
              <a:rPr b="0" lang="en-US" sz="2800" spc="-1" strike="noStrike">
                <a:solidFill>
                  <a:srgbClr val="000000"/>
                </a:solidFill>
                <a:latin typeface="Avenir Roman"/>
              </a:rPr>
              <a:t> is constructive and cooperative, it is characterized by consultative interaction, a focus on the issues, mutual respect, and useful give-and-take; it may involve challenging ideas, standards, or processes that are ineffective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281"/>
              </a:spcBef>
            </a:pP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</a:pPr>
            <a:r>
              <a:rPr b="1" i="1" lang="en-US" sz="2800" spc="-1" strike="noStrike">
                <a:solidFill>
                  <a:srgbClr val="31859c"/>
                </a:solidFill>
                <a:latin typeface="Avenir Roman"/>
              </a:rPr>
              <a:t>Dysfunctional conflict </a:t>
            </a:r>
            <a:r>
              <a:rPr b="0" lang="en-US" sz="2800" spc="-1" strike="noStrike">
                <a:solidFill>
                  <a:srgbClr val="31859c"/>
                </a:solidFill>
                <a:latin typeface="Avenir Roman"/>
              </a:rPr>
              <a:t>places the focus on the conflict, rather than the interests of the organization; it is often personal, involving aggression or threats directed at specific people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ce181e"/>
                </a:solidFill>
                <a:latin typeface="Avenir Roman"/>
              </a:rPr>
              <a:t>When conflict gets personal – directed at people not ideas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76320" y="6381720"/>
            <a:ext cx="899100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venir Black"/>
                <a:ea typeface="DejaVu Sans"/>
              </a:rPr>
              <a:t>LECTURE 10:  Conflict  ∙  Conflict Management  ∙  Negotiation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venir Black"/>
              </a:rPr>
              <a:t>Conflict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venir Roman"/>
              </a:rPr>
              <a:t>Outcomes of functional and dysfunctional conflict: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31859c"/>
                </a:solidFill>
                <a:latin typeface="Avenir Roman"/>
              </a:rPr>
              <a:t>Functional conflict doesn’t just resolve the issue, it builds the capacity to keep future conflicts functional</a:t>
            </a:r>
            <a:r>
              <a:rPr b="0" lang="en-US" sz="2800" spc="-1" strike="noStrike">
                <a:solidFill>
                  <a:srgbClr val="ce181e"/>
                </a:solidFill>
                <a:latin typeface="Avenir Roman"/>
              </a:rPr>
              <a:t> **Key point**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93" name="Picture 10" descr=""/>
          <p:cNvPicPr/>
          <p:nvPr/>
        </p:nvPicPr>
        <p:blipFill>
          <a:blip r:embed="rId1"/>
          <a:stretch/>
        </p:blipFill>
        <p:spPr>
          <a:xfrm>
            <a:off x="250920" y="2133720"/>
            <a:ext cx="8641800" cy="2579040"/>
          </a:xfrm>
          <a:prstGeom prst="rect">
            <a:avLst/>
          </a:prstGeom>
          <a:ln w="9360">
            <a:noFill/>
          </a:ln>
        </p:spPr>
      </p:pic>
      <p:sp>
        <p:nvSpPr>
          <p:cNvPr id="94" name="CustomShape 3"/>
          <p:cNvSpPr/>
          <p:nvPr/>
        </p:nvSpPr>
        <p:spPr>
          <a:xfrm>
            <a:off x="76320" y="6381720"/>
            <a:ext cx="899100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venir Black"/>
                <a:ea typeface="DejaVu Sans"/>
              </a:rPr>
              <a:t>LECTURE 10:  Conflict  ∙  Conflict Management  ∙  Negotiation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venir Black"/>
              </a:rPr>
              <a:t>Conflict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76320" y="6381720"/>
            <a:ext cx="899100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venir Black"/>
                <a:ea typeface="DejaVu Sans"/>
              </a:rPr>
              <a:t>LECTURE 10:  Conflict  ∙  Conflict Management  ∙  Negotiation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97" name="Picture 3" descr=""/>
          <p:cNvPicPr/>
          <p:nvPr/>
        </p:nvPicPr>
        <p:blipFill>
          <a:blip r:embed="rId1"/>
          <a:stretch/>
        </p:blipFill>
        <p:spPr>
          <a:xfrm>
            <a:off x="1295280" y="1828800"/>
            <a:ext cx="6103080" cy="3611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venir Black"/>
              </a:rPr>
              <a:t>Conflict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9" name="Picture 4" descr=""/>
          <p:cNvPicPr/>
          <p:nvPr/>
        </p:nvPicPr>
        <p:blipFill>
          <a:blip r:embed="rId1"/>
          <a:stretch/>
        </p:blipFill>
        <p:spPr>
          <a:xfrm>
            <a:off x="152280" y="2209680"/>
            <a:ext cx="8892000" cy="312336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  <p:sp>
        <p:nvSpPr>
          <p:cNvPr id="100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venir Roman"/>
              </a:rPr>
              <a:t>Conflict is a process: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76320" y="6381720"/>
            <a:ext cx="899100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venir Black"/>
                <a:ea typeface="DejaVu Sans"/>
              </a:rPr>
              <a:t>LECTURE 10:  Conflict  ∙  Conflict Management  ∙  Negotiation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venir Black"/>
              </a:rPr>
              <a:t>Causes of Conflict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venir Roman"/>
              </a:rPr>
              <a:t>Structural factors:</a:t>
            </a:r>
            <a:r>
              <a:rPr b="0" lang="en-US" sz="2800" spc="-1" strike="noStrike">
                <a:solidFill>
                  <a:srgbClr val="ce181e"/>
                </a:solidFill>
                <a:latin typeface="Avenir Roman"/>
              </a:rPr>
              <a:t> (situation of role things put on you due to the structure around you)</a:t>
            </a:r>
            <a:endParaRPr b="0" lang="en-US" sz="2800" spc="-1" strike="noStrike">
              <a:latin typeface="Arial"/>
            </a:endParaRPr>
          </a:p>
          <a:p>
            <a:pPr marL="679320" indent="-34236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31859c"/>
                </a:solidFill>
                <a:latin typeface="Avenir Roman"/>
              </a:rPr>
              <a:t>Specialization (of tasks or rules)</a:t>
            </a:r>
            <a:endParaRPr b="0" lang="en-US" sz="2400" spc="-1" strike="noStrike">
              <a:latin typeface="Arial"/>
            </a:endParaRPr>
          </a:p>
          <a:p>
            <a:pPr marL="679320" indent="-34236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venir Roman"/>
              </a:rPr>
              <a:t>Interdependence (requires cooperation)</a:t>
            </a:r>
            <a:endParaRPr b="0" lang="en-US" sz="2400" spc="-1" strike="noStrike">
              <a:latin typeface="Arial"/>
            </a:endParaRPr>
          </a:p>
          <a:p>
            <a:pPr marL="679320" indent="-34236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31859c"/>
                </a:solidFill>
                <a:latin typeface="Avenir Roman"/>
              </a:rPr>
              <a:t>Common resources </a:t>
            </a:r>
            <a:r>
              <a:rPr b="0" lang="en-US" sz="2400" spc="-1" strike="noStrike">
                <a:solidFill>
                  <a:srgbClr val="ce181e"/>
                </a:solidFill>
                <a:latin typeface="Avenir Roman"/>
              </a:rPr>
              <a:t>(major issue)</a:t>
            </a:r>
            <a:endParaRPr b="0" lang="en-US" sz="2400" spc="-1" strike="noStrike">
              <a:latin typeface="Arial"/>
            </a:endParaRPr>
          </a:p>
          <a:p>
            <a:pPr marL="679320" indent="-34236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venir Roman"/>
              </a:rPr>
              <a:t>Goal differences </a:t>
            </a:r>
            <a:endParaRPr b="0" lang="en-US" sz="2400" spc="-1" strike="noStrike">
              <a:latin typeface="Arial"/>
            </a:endParaRPr>
          </a:p>
          <a:p>
            <a:pPr marL="679320" indent="-34236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31859c"/>
                </a:solidFill>
                <a:latin typeface="Avenir Roman"/>
              </a:rPr>
              <a:t>Authority relationships (leader style matters)</a:t>
            </a:r>
            <a:endParaRPr b="0" lang="en-US" sz="2400" spc="-1" strike="noStrike">
              <a:latin typeface="Arial"/>
            </a:endParaRPr>
          </a:p>
          <a:p>
            <a:pPr marL="679320" indent="-34236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venir Roman"/>
              </a:rPr>
              <a:t>Status inconsistencies</a:t>
            </a:r>
            <a:endParaRPr b="0" lang="en-US" sz="2400" spc="-1" strike="noStrike">
              <a:latin typeface="Arial"/>
            </a:endParaRPr>
          </a:p>
          <a:p>
            <a:pPr marL="679320" indent="-34236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31859c"/>
                </a:solidFill>
                <a:latin typeface="Avenir Roman"/>
              </a:rPr>
              <a:t>Jurisdictional ambiguities</a:t>
            </a:r>
            <a:endParaRPr b="0" lang="en-US" sz="2400" spc="-1" strike="noStrike">
              <a:latin typeface="Arial"/>
            </a:endParaRPr>
          </a:p>
          <a:p>
            <a:pPr marL="679320" indent="-34236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venir Roman"/>
              </a:rPr>
              <a:t>Role conflict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76320" y="6381720"/>
            <a:ext cx="899100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venir Black"/>
                <a:ea typeface="DejaVu Sans"/>
              </a:rPr>
              <a:t>LECTURE 10:  Conflict  ∙  Conflict Management  ∙  Negotiation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venir Black"/>
              </a:rPr>
              <a:t>Causes of Conflict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venir Roman"/>
              </a:rPr>
              <a:t>A common structural source is </a:t>
            </a:r>
            <a:r>
              <a:rPr b="1" i="1" lang="en-US" sz="2800" spc="-1" strike="noStrike">
                <a:solidFill>
                  <a:srgbClr val="000000"/>
                </a:solidFill>
                <a:latin typeface="Avenir Roman"/>
              </a:rPr>
              <a:t>role conflict</a:t>
            </a:r>
            <a:r>
              <a:rPr b="0" lang="en-US" sz="2800" spc="-1" strike="noStrike">
                <a:solidFill>
                  <a:srgbClr val="000000"/>
                </a:solidFill>
                <a:latin typeface="Avenir Roman"/>
              </a:rPr>
              <a:t>, in which expectations for how to act in one’s role come from many sources that conflict with one another:</a:t>
            </a:r>
            <a:endParaRPr b="0" lang="en-US" sz="2800" spc="-1" strike="noStrike">
              <a:latin typeface="Arial"/>
            </a:endParaRPr>
          </a:p>
          <a:p>
            <a:pPr lvl="1" marL="857160" indent="-456480">
              <a:lnSpc>
                <a:spcPct val="100000"/>
              </a:lnSpc>
              <a:spcBef>
                <a:spcPts val="479"/>
              </a:spcBef>
              <a:buClr>
                <a:srgbClr val="31859c"/>
              </a:buClr>
              <a:buFont typeface="Wingdings" charset="2"/>
              <a:buChar char=""/>
            </a:pPr>
            <a:r>
              <a:rPr b="0" i="1" lang="en-US" sz="2400" spc="-1" strike="noStrike">
                <a:solidFill>
                  <a:srgbClr val="31859c"/>
                </a:solidFill>
                <a:latin typeface="Avenir Roman"/>
              </a:rPr>
              <a:t>Interrole:</a:t>
            </a:r>
            <a:r>
              <a:rPr b="0" lang="en-US" sz="2400" spc="-1" strike="noStrike">
                <a:solidFill>
                  <a:srgbClr val="31859c"/>
                </a:solidFill>
                <a:latin typeface="Avenir Roman"/>
              </a:rPr>
              <a:t> Conflict between multiple roles</a:t>
            </a:r>
            <a:endParaRPr b="0" lang="en-US" sz="2400" spc="-1" strike="noStrike">
              <a:latin typeface="Arial"/>
            </a:endParaRPr>
          </a:p>
          <a:p>
            <a:pPr lvl="1" marL="857160" indent="-456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i="1" lang="en-US" sz="2400" spc="-1" strike="noStrike">
                <a:solidFill>
                  <a:srgbClr val="000000"/>
                </a:solidFill>
                <a:latin typeface="Avenir Roman"/>
              </a:rPr>
              <a:t>Intrarole:</a:t>
            </a:r>
            <a:r>
              <a:rPr b="0" lang="en-US" sz="2400" spc="-1" strike="noStrike">
                <a:solidFill>
                  <a:srgbClr val="000000"/>
                </a:solidFill>
                <a:latin typeface="Avenir Roman"/>
              </a:rPr>
              <a:t> Conflict from multiple senders to one role </a:t>
            </a:r>
            <a:r>
              <a:rPr b="0" lang="en-US" sz="2400" spc="-1" strike="noStrike">
                <a:solidFill>
                  <a:srgbClr val="ce181e"/>
                </a:solidFill>
                <a:latin typeface="Avenir Roman"/>
              </a:rPr>
              <a:t>(two people telling you how to do one role)</a:t>
            </a:r>
            <a:endParaRPr b="0" lang="en-US" sz="2400" spc="-1" strike="noStrike">
              <a:latin typeface="Arial"/>
            </a:endParaRPr>
          </a:p>
          <a:p>
            <a:pPr lvl="1" marL="857160" indent="-456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ce181e"/>
                </a:solidFill>
                <a:latin typeface="Avenir Roman"/>
              </a:rPr>
              <a:t>Person-role: Conflict from one’s personal values (cognitive disonance)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76320" y="6381720"/>
            <a:ext cx="899100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venir Black"/>
                <a:ea typeface="DejaVu Sans"/>
              </a:rPr>
              <a:t>LECTURE 10:  Conflict  ∙  Conflict Management  ∙  Negotiation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venir Black"/>
              </a:rPr>
              <a:t>Causes of Conflict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venir Roman"/>
              </a:rPr>
              <a:t>Personal factors:</a:t>
            </a:r>
            <a:endParaRPr b="0" lang="en-US" sz="2800" spc="-1" strike="noStrike">
              <a:latin typeface="Arial"/>
            </a:endParaRPr>
          </a:p>
          <a:p>
            <a:pPr marL="689040" indent="-34236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31859c"/>
                </a:solidFill>
                <a:latin typeface="Avenir Roman"/>
              </a:rPr>
              <a:t>Skills and abilities </a:t>
            </a:r>
            <a:endParaRPr b="0" lang="en-US" sz="2400" spc="-1" strike="noStrike">
              <a:latin typeface="Arial"/>
            </a:endParaRPr>
          </a:p>
          <a:p>
            <a:pPr marL="689040" indent="-34236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venir Roman"/>
              </a:rPr>
              <a:t>Differences in personality</a:t>
            </a:r>
            <a:endParaRPr b="0" lang="en-US" sz="2400" spc="-1" strike="noStrike">
              <a:latin typeface="Arial"/>
            </a:endParaRPr>
          </a:p>
          <a:p>
            <a:pPr marL="689040" indent="-34236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31859c"/>
                </a:solidFill>
                <a:latin typeface="Avenir Roman"/>
              </a:rPr>
              <a:t>Perception of situational variables</a:t>
            </a:r>
            <a:endParaRPr b="0" lang="en-US" sz="2400" spc="-1" strike="noStrike">
              <a:latin typeface="Arial"/>
            </a:endParaRPr>
          </a:p>
          <a:p>
            <a:pPr marL="689040" indent="-34236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venir Roman"/>
              </a:rPr>
              <a:t>Values and ethics</a:t>
            </a:r>
            <a:endParaRPr b="0" lang="en-US" sz="2400" spc="-1" strike="noStrike">
              <a:latin typeface="Arial"/>
            </a:endParaRPr>
          </a:p>
          <a:p>
            <a:pPr marL="689040" indent="-34236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31859c"/>
                </a:solidFill>
                <a:latin typeface="Avenir Roman"/>
              </a:rPr>
              <a:t>Emotional “flare-ups”</a:t>
            </a:r>
            <a:endParaRPr b="0" lang="en-US" sz="2400" spc="-1" strike="noStrike">
              <a:latin typeface="Arial"/>
            </a:endParaRPr>
          </a:p>
          <a:p>
            <a:pPr marL="689040" indent="-34236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venir Roman"/>
              </a:rPr>
              <a:t>Communication barriers</a:t>
            </a:r>
            <a:endParaRPr b="0" lang="en-US" sz="2400" spc="-1" strike="noStrike">
              <a:latin typeface="Arial"/>
            </a:endParaRPr>
          </a:p>
          <a:p>
            <a:pPr marL="689040" indent="-34236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31859c"/>
                </a:solidFill>
                <a:latin typeface="Avenir Roman"/>
              </a:rPr>
              <a:t>Cultural differences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6320" y="6381720"/>
            <a:ext cx="899100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venir Black"/>
                <a:ea typeface="DejaVu Sans"/>
              </a:rPr>
              <a:t>LECTURE 10:  Conflict  ∙  Conflict Management  ∙  Negotiation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OB Theme</Template>
  <TotalTime>2499</TotalTime>
  <Application>LibreOffice/6.0.7.3$Linux_X86_64 LibreOffice_project/00m0$Build-3</Application>
  <Words>1058</Words>
  <Paragraphs>148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/>
  <dc:description/>
  <dc:language>en-US</dc:language>
  <cp:lastModifiedBy/>
  <dcterms:modified xsi:type="dcterms:W3CDTF">2019-11-04T19:40:11Z</dcterms:modified>
  <cp:revision>89</cp:revision>
  <dc:subject/>
  <dc:title>Conflict and Negotiation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15.0027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24</vt:i4>
  </property>
</Properties>
</file>