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36.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8.xml" ContentType="application/vnd.openxmlformats-officedocument.presentationml.notesSlide+xml"/>
  <Override PartName="/ppt/notesSlides/_rels/notesSlide36.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32.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1.xml.rels" ContentType="application/vnd.openxmlformats-package.relationships+xml"/>
  <Override PartName="/ppt/notesSlides/_rels/notesSlide25.xml.rels" ContentType="application/vnd.openxmlformats-package.relationship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32.xml" ContentType="application/vnd.openxmlformats-officedocument.presentationml.notesSlide+xml"/>
  <Override PartName="/ppt/notesSlides/notesSlide25.xml" ContentType="application/vnd.openxmlformats-officedocument.presentationml.notesSlide+xml"/>
  <Override PartName="/ppt/media/image7.png" ContentType="image/png"/>
  <Override PartName="/ppt/media/image2.wmf" ContentType="image/x-wmf"/>
  <Override PartName="/ppt/media/image6.wmf" ContentType="image/x-wmf"/>
  <Override PartName="/ppt/media/image1.png" ContentType="image/png"/>
  <Override PartName="/ppt/media/image3.wmf" ContentType="image/x-wmf"/>
  <Override PartName="/ppt/media/image5.png" ContentType="image/png"/>
  <Override PartName="/ppt/media/image4.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7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3" name="PlaceHolder 6"/>
          <p:cNvSpPr>
            <a:spLocks noGrp="1"/>
          </p:cNvSpPr>
          <p:nvPr>
            <p:ph type="sldNum"/>
          </p:nvPr>
        </p:nvSpPr>
        <p:spPr>
          <a:xfrm>
            <a:off x="4399200" y="9555480"/>
            <a:ext cx="3372840" cy="502560"/>
          </a:xfrm>
          <a:prstGeom prst="rect">
            <a:avLst/>
          </a:prstGeom>
        </p:spPr>
        <p:txBody>
          <a:bodyPr lIns="0" rIns="0" tIns="0" bIns="0" anchor="b"/>
          <a:p>
            <a:pPr algn="r"/>
            <a:fld id="{9B4314C4-234D-4873-A781-E57985B40E24}"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1143000" y="685800"/>
            <a:ext cx="4571280" cy="3428280"/>
          </a:xfrm>
          <a:prstGeom prst="rect">
            <a:avLst/>
          </a:prstGeom>
        </p:spPr>
      </p:sp>
      <p:sp>
        <p:nvSpPr>
          <p:cNvPr id="205"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20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A1953FCB-E1BB-45B8-A837-C4F146770127}"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1143000" y="685800"/>
            <a:ext cx="4571280" cy="3428280"/>
          </a:xfrm>
          <a:prstGeom prst="rect">
            <a:avLst/>
          </a:prstGeom>
        </p:spPr>
      </p:sp>
      <p:sp>
        <p:nvSpPr>
          <p:cNvPr id="208"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20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EEAD904-C807-46BB-B7F9-A0137A6725EB}"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1143000" y="685800"/>
            <a:ext cx="4571280" cy="3428280"/>
          </a:xfrm>
          <a:prstGeom prst="rect">
            <a:avLst/>
          </a:prstGeom>
        </p:spPr>
      </p:sp>
      <p:sp>
        <p:nvSpPr>
          <p:cNvPr id="196"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197"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83337DC-587E-4BF6-8574-DCCAFEB2161C}"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1143000" y="685800"/>
            <a:ext cx="4571280" cy="3428280"/>
          </a:xfrm>
          <a:prstGeom prst="rect">
            <a:avLst/>
          </a:prstGeom>
        </p:spPr>
      </p:sp>
      <p:sp>
        <p:nvSpPr>
          <p:cNvPr id="211"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212"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E72F45B-0DCD-4EC2-9C89-3065D8BEDAC0}"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1143000" y="685800"/>
            <a:ext cx="4571280" cy="3428280"/>
          </a:xfrm>
          <a:prstGeom prst="rect">
            <a:avLst/>
          </a:prstGeom>
        </p:spPr>
      </p:sp>
      <p:sp>
        <p:nvSpPr>
          <p:cNvPr id="214" name="PlaceHolder 2"/>
          <p:cNvSpPr>
            <a:spLocks noGrp="1"/>
          </p:cNvSpPr>
          <p:nvPr>
            <p:ph type="body"/>
          </p:nvPr>
        </p:nvSpPr>
        <p:spPr>
          <a:xfrm>
            <a:off x="685800" y="4343400"/>
            <a:ext cx="5485680" cy="4114080"/>
          </a:xfrm>
          <a:prstGeom prst="rect">
            <a:avLst/>
          </a:prstGeom>
        </p:spPr>
        <p:txBody>
          <a:bodyPr lIns="0" rIns="0" tIns="0" bIns="0"/>
          <a:p>
            <a:pPr marL="228600" indent="-227880">
              <a:lnSpc>
                <a:spcPct val="100000"/>
              </a:lnSpc>
              <a:buClr>
                <a:srgbClr val="000000"/>
              </a:buClr>
              <a:buFont typeface="StarSymbol"/>
              <a:buAutoNum type="arabicPeriod"/>
            </a:pPr>
            <a:r>
              <a:rPr b="0" lang="en-US" sz="2000" spc="-1" strike="noStrike">
                <a:latin typeface="Arial"/>
              </a:rPr>
              <a:t>Ambiguity leaves space for people to act informally to resolve that ambiguity, because people dislike ambiguity; those who resolve ambiguity are often perceived as more powerful by others</a:t>
            </a:r>
            <a:endParaRPr b="0" lang="en-US" sz="2000" spc="-1" strike="noStrike">
              <a:latin typeface="Arial"/>
            </a:endParaRPr>
          </a:p>
          <a:p>
            <a:pPr marL="228600" indent="-227880">
              <a:lnSpc>
                <a:spcPct val="100000"/>
              </a:lnSpc>
              <a:buClr>
                <a:srgbClr val="000000"/>
              </a:buClr>
              <a:buFont typeface="StarSymbol"/>
              <a:buAutoNum type="arabicPeriod"/>
            </a:pPr>
            <a:r>
              <a:rPr b="0" lang="en-US" sz="2000" spc="-1" strike="noStrike">
                <a:latin typeface="Arial"/>
              </a:rPr>
              <a:t>Large and rigid power differentials remove scrutiny from those in power, which both enhances the amount of social influence behavior they engage in (and model for others), but also encourages people to see social influence as the only means of climbing the rigid hierarchy</a:t>
            </a:r>
            <a:endParaRPr b="0" lang="en-US" sz="2000" spc="-1" strike="noStrike">
              <a:latin typeface="Arial"/>
            </a:endParaRPr>
          </a:p>
          <a:p>
            <a:pPr marL="228600" indent="-227880">
              <a:lnSpc>
                <a:spcPct val="100000"/>
              </a:lnSpc>
              <a:buClr>
                <a:srgbClr val="000000"/>
              </a:buClr>
              <a:buFont typeface="StarSymbol"/>
              <a:buAutoNum type="arabicPeriod"/>
            </a:pPr>
            <a:r>
              <a:rPr b="0" lang="en-US" sz="2000" spc="-1" strike="noStrike">
                <a:latin typeface="Arial"/>
              </a:rPr>
              <a:t>Social interaction can heighten the salience of social expectations and the salience of the utility of others in achieving one’s goals</a:t>
            </a:r>
            <a:endParaRPr b="0" lang="en-US" sz="2000" spc="-1" strike="noStrike">
              <a:latin typeface="Arial"/>
            </a:endParaRPr>
          </a:p>
        </p:txBody>
      </p:sp>
      <p:sp>
        <p:nvSpPr>
          <p:cNvPr id="215"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E0163CB-C21E-4E0F-BBC3-8D56DF93DB21}"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1143000" y="685800"/>
            <a:ext cx="4571280" cy="3428280"/>
          </a:xfrm>
          <a:prstGeom prst="rect">
            <a:avLst/>
          </a:prstGeom>
        </p:spPr>
      </p:sp>
      <p:sp>
        <p:nvSpPr>
          <p:cNvPr id="217"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21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E4EAA64F-EA8B-4C9C-9E00-0ED56BDDF02A}"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1143000" y="685800"/>
            <a:ext cx="4571280" cy="3428280"/>
          </a:xfrm>
          <a:prstGeom prst="rect">
            <a:avLst/>
          </a:prstGeom>
        </p:spPr>
      </p:sp>
      <p:sp>
        <p:nvSpPr>
          <p:cNvPr id="220"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221"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AF757ECD-AFAE-4C79-9BAF-F13EC2316F81}"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1143000" y="685800"/>
            <a:ext cx="4571280" cy="3428280"/>
          </a:xfrm>
          <a:prstGeom prst="rect">
            <a:avLst/>
          </a:prstGeom>
        </p:spPr>
      </p:sp>
      <p:sp>
        <p:nvSpPr>
          <p:cNvPr id="199" name="PlaceHolder 2"/>
          <p:cNvSpPr>
            <a:spLocks noGrp="1"/>
          </p:cNvSpPr>
          <p:nvPr>
            <p:ph type="body"/>
          </p:nvPr>
        </p:nvSpPr>
        <p:spPr>
          <a:xfrm>
            <a:off x="685800" y="4343400"/>
            <a:ext cx="5485680" cy="4114080"/>
          </a:xfrm>
          <a:prstGeom prst="rect">
            <a:avLst/>
          </a:prstGeom>
        </p:spPr>
        <p:txBody>
          <a:bodyPr lIns="0" rIns="0" tIns="0" bIns="0">
            <a:normAutofit/>
          </a:bodyPr>
          <a:p>
            <a:endParaRPr b="0" lang="en-US" sz="2000" spc="-1" strike="noStrike">
              <a:latin typeface="Arial"/>
            </a:endParaRPr>
          </a:p>
        </p:txBody>
      </p:sp>
      <p:sp>
        <p:nvSpPr>
          <p:cNvPr id="200"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D060042B-29EA-400D-B24C-1DF5760A7E9F}"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1143000" y="685800"/>
            <a:ext cx="4571280" cy="3428280"/>
          </a:xfrm>
          <a:prstGeom prst="rect">
            <a:avLst/>
          </a:prstGeom>
        </p:spPr>
      </p:sp>
      <p:sp>
        <p:nvSpPr>
          <p:cNvPr id="202" name="PlaceHolder 2"/>
          <p:cNvSpPr>
            <a:spLocks noGrp="1"/>
          </p:cNvSpPr>
          <p:nvPr>
            <p:ph type="body"/>
          </p:nvPr>
        </p:nvSpPr>
        <p:spPr>
          <a:xfrm>
            <a:off x="685800" y="4343400"/>
            <a:ext cx="5485680" cy="4114080"/>
          </a:xfrm>
          <a:prstGeom prst="rect">
            <a:avLst/>
          </a:prstGeom>
        </p:spPr>
        <p:txBody>
          <a:bodyPr lIns="0" rIns="0" tIns="0" bIns="0">
            <a:normAutofit/>
          </a:bodyPr>
          <a:p>
            <a:endParaRPr b="0" lang="en-US" sz="2000" spc="-1" strike="noStrike">
              <a:latin typeface="Arial"/>
            </a:endParaRPr>
          </a:p>
        </p:txBody>
      </p:sp>
      <p:sp>
        <p:nvSpPr>
          <p:cNvPr id="203"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208D7D0-537F-41EE-8ED2-93EC7D644809}"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1600200"/>
            <a:ext cx="9143280" cy="4114080"/>
          </a:xfrm>
          <a:prstGeom prst="rect">
            <a:avLst/>
          </a:prstGeom>
          <a:solidFill>
            <a:schemeClr val="accent5">
              <a:lumMod val="75000"/>
            </a:schemeClr>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0" y="6248520"/>
            <a:ext cx="9143280" cy="608760"/>
          </a:xfrm>
          <a:prstGeom prst="rect">
            <a:avLst/>
          </a:prstGeom>
          <a:solidFill>
            <a:schemeClr val="accent5">
              <a:lumMod val="75000"/>
            </a:schemeClr>
          </a:solidFill>
          <a:ln>
            <a:noFill/>
          </a:ln>
          <a:effectLst>
            <a:innerShdw blurRad="63500" dir="16200000" dist="50800">
              <a:srgbClr val="000000">
                <a:alpha val="50000"/>
              </a:srgbClr>
            </a:innerShdw>
          </a:effectLst>
        </p:spPr>
        <p:style>
          <a:lnRef idx="2">
            <a:schemeClr val="accent1">
              <a:shade val="50000"/>
            </a:schemeClr>
          </a:lnRef>
          <a:fillRef idx="1">
            <a:schemeClr val="accent1"/>
          </a:fillRef>
          <a:effectRef idx="0">
            <a:schemeClr val="accent1"/>
          </a:effectRef>
          <a:fontRef idx="minor"/>
        </p:style>
      </p:sp>
      <p:sp>
        <p:nvSpPr>
          <p:cNvPr id="40"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85800" y="2873520"/>
            <a:ext cx="7771680" cy="14691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ffffff"/>
                </a:solidFill>
                <a:latin typeface="Avenir Black"/>
                <a:ea typeface="Avenir Black"/>
              </a:rPr>
              <a:t>Power and Politics</a:t>
            </a:r>
            <a:endParaRPr b="0" lang="en-US" sz="4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Bases of Power</a:t>
            </a:r>
            <a:endParaRPr b="0" lang="en-US" sz="4400" spc="-1" strike="noStrike">
              <a:latin typeface="Arial"/>
            </a:endParaRPr>
          </a:p>
        </p:txBody>
      </p:sp>
      <p:sp>
        <p:nvSpPr>
          <p:cNvPr id="109" name="CustomShape 2"/>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LECTURES 11:  Power  ∙  Politics  ∙  Political Skill  ∙  Managing</a:t>
            </a:r>
            <a:endParaRPr b="0" lang="en-US" sz="2000" spc="-1" strike="noStrike">
              <a:latin typeface="Arial"/>
            </a:endParaRPr>
          </a:p>
        </p:txBody>
      </p:sp>
      <p:pic>
        <p:nvPicPr>
          <p:cNvPr id="110" name="Picture 5" descr=""/>
          <p:cNvPicPr/>
          <p:nvPr/>
        </p:nvPicPr>
        <p:blipFill>
          <a:blip r:embed="rId1"/>
          <a:stretch/>
        </p:blipFill>
        <p:spPr>
          <a:xfrm>
            <a:off x="1415880" y="1523880"/>
            <a:ext cx="6311160" cy="407592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Dependence</a:t>
            </a:r>
            <a:endParaRPr b="0" lang="en-US" sz="4400" spc="-1" strike="noStrike">
              <a:latin typeface="Arial"/>
            </a:endParaRPr>
          </a:p>
        </p:txBody>
      </p:sp>
      <p:sp>
        <p:nvSpPr>
          <p:cNvPr id="11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gn="ctr">
              <a:lnSpc>
                <a:spcPct val="100000"/>
              </a:lnSpc>
              <a:spcBef>
                <a:spcPts val="561"/>
              </a:spcBef>
            </a:pPr>
            <a:r>
              <a:rPr b="0" lang="en-US" sz="2800" spc="-1" strike="noStrike">
                <a:solidFill>
                  <a:srgbClr val="31859c"/>
                </a:solidFill>
                <a:latin typeface="Avenir Roman"/>
                <a:ea typeface="Avenir Roman"/>
              </a:rPr>
              <a:t>“</a:t>
            </a:r>
            <a:r>
              <a:rPr b="0" lang="en-US" sz="2800" spc="-1" strike="noStrike">
                <a:solidFill>
                  <a:srgbClr val="31859c"/>
                </a:solidFill>
                <a:latin typeface="Avenir Roman"/>
                <a:ea typeface="Avenir Roman"/>
              </a:rPr>
              <a:t>Power is a property of the social relation, not the actor”</a:t>
            </a:r>
            <a:r>
              <a:rPr b="0" i="1" lang="en-US" sz="2800" spc="-1" strike="noStrike">
                <a:solidFill>
                  <a:srgbClr val="31859c"/>
                </a:solidFill>
                <a:latin typeface="Avenir Roman"/>
                <a:ea typeface="Avenir Roman"/>
              </a:rPr>
              <a:t> -R. M. Emerson (1962)</a:t>
            </a:r>
            <a:endParaRPr b="0" lang="en-US" sz="2800" spc="-1" strike="noStrike">
              <a:latin typeface="Arial"/>
            </a:endParaRPr>
          </a:p>
          <a:p>
            <a:pPr marL="343080" indent="-342360">
              <a:lnSpc>
                <a:spcPct val="100000"/>
              </a:lnSpc>
              <a:spcBef>
                <a:spcPts val="281"/>
              </a:spcBef>
            </a:pPr>
            <a:endParaRPr b="0" lang="en-US" sz="2800" spc="-1" strike="noStrike">
              <a:latin typeface="Arial"/>
            </a:endParaRPr>
          </a:p>
          <a:p>
            <a:pPr marL="343080" indent="-342360">
              <a:lnSpc>
                <a:spcPct val="100000"/>
              </a:lnSpc>
              <a:spcBef>
                <a:spcPts val="561"/>
              </a:spcBef>
            </a:pPr>
            <a:r>
              <a:rPr b="0" lang="en-US" sz="2800" spc="-1" strike="noStrike">
                <a:solidFill>
                  <a:srgbClr val="000000"/>
                </a:solidFill>
                <a:latin typeface="Avenir Roman"/>
                <a:ea typeface="Avenir Roman"/>
              </a:rPr>
              <a:t>Power is:</a:t>
            </a:r>
            <a:endParaRPr b="0" lang="en-US" sz="2800" spc="-1" strike="noStrike">
              <a:latin typeface="Arial"/>
            </a:endParaRPr>
          </a:p>
          <a:p>
            <a:pPr marL="457200" indent="-342360">
              <a:lnSpc>
                <a:spcPct val="100000"/>
              </a:lnSpc>
              <a:spcBef>
                <a:spcPts val="479"/>
              </a:spcBef>
            </a:pPr>
            <a:r>
              <a:rPr b="1" lang="en-US" sz="2400" spc="-1" strike="noStrike">
                <a:solidFill>
                  <a:srgbClr val="00cc00"/>
                </a:solidFill>
                <a:latin typeface="Avenir Roman"/>
                <a:ea typeface="Avenir Roman"/>
              </a:rPr>
              <a:t>+ Positively </a:t>
            </a:r>
            <a:r>
              <a:rPr b="0" lang="en-US" sz="2400" spc="-1" strike="noStrike">
                <a:solidFill>
                  <a:srgbClr val="000000"/>
                </a:solidFill>
                <a:latin typeface="Avenir Roman"/>
                <a:ea typeface="Avenir Roman"/>
              </a:rPr>
              <a:t>related to a target’s motivational investment in goals over which an influencer controls fulfillment (e.g., pay, knowledge, self-esteem, belongingness, etc.)</a:t>
            </a:r>
            <a:endParaRPr b="0" lang="en-US" sz="2400" spc="-1" strike="noStrike">
              <a:latin typeface="Arial"/>
            </a:endParaRPr>
          </a:p>
          <a:p>
            <a:pPr marL="457200" indent="-342360">
              <a:lnSpc>
                <a:spcPct val="100000"/>
              </a:lnSpc>
              <a:spcBef>
                <a:spcPts val="479"/>
              </a:spcBef>
            </a:pPr>
            <a:r>
              <a:rPr b="1" lang="en-US" sz="2400" spc="-1" strike="noStrike">
                <a:solidFill>
                  <a:srgbClr val="ff0000"/>
                </a:solidFill>
                <a:latin typeface="Avenir Roman"/>
                <a:ea typeface="Avenir Roman"/>
              </a:rPr>
              <a:t>– </a:t>
            </a:r>
            <a:r>
              <a:rPr b="1" lang="en-US" sz="2400" spc="-1" strike="noStrike">
                <a:solidFill>
                  <a:srgbClr val="ff0000"/>
                </a:solidFill>
                <a:latin typeface="Avenir Roman"/>
                <a:ea typeface="Avenir Roman"/>
              </a:rPr>
              <a:t>Negatively </a:t>
            </a:r>
            <a:r>
              <a:rPr b="0" lang="en-US" sz="2400" spc="-1" strike="noStrike">
                <a:solidFill>
                  <a:srgbClr val="000000"/>
                </a:solidFill>
                <a:latin typeface="Avenir Roman"/>
                <a:ea typeface="Avenir Roman"/>
              </a:rPr>
              <a:t>related to the availability of goal fulfillment outside of the target-influencer relationship</a:t>
            </a:r>
            <a:endParaRPr b="0" lang="en-US" sz="2400" spc="-1" strike="noStrike">
              <a:latin typeface="Arial"/>
            </a:endParaRPr>
          </a:p>
        </p:txBody>
      </p:sp>
      <p:sp>
        <p:nvSpPr>
          <p:cNvPr id="113"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Dependence</a:t>
            </a:r>
            <a:endParaRPr b="0" lang="en-US" sz="4400" spc="-1" strike="noStrike">
              <a:latin typeface="Arial"/>
            </a:endParaRPr>
          </a:p>
        </p:txBody>
      </p:sp>
      <p:sp>
        <p:nvSpPr>
          <p:cNvPr id="115" name="CustomShape 2"/>
          <p:cNvSpPr/>
          <p:nvPr/>
        </p:nvSpPr>
        <p:spPr>
          <a:xfrm>
            <a:off x="457200" y="1600200"/>
            <a:ext cx="830520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ea typeface="Avenir Roman"/>
              </a:rPr>
              <a:t>When power relations are imbalanced favoring the influencer, the target may resist and engage in one of two modes:</a:t>
            </a:r>
            <a:endParaRPr b="0" lang="en-US" sz="2800" spc="-1" strike="noStrike">
              <a:latin typeface="Arial"/>
            </a:endParaRPr>
          </a:p>
          <a:p>
            <a:pPr lvl="1" marL="914400" indent="-513720">
              <a:lnSpc>
                <a:spcPct val="100000"/>
              </a:lnSpc>
              <a:spcBef>
                <a:spcPts val="479"/>
              </a:spcBef>
              <a:buClr>
                <a:srgbClr val="31859c"/>
              </a:buClr>
              <a:buFont typeface="Calibri"/>
              <a:buAutoNum type="arabicPeriod"/>
            </a:pPr>
            <a:r>
              <a:rPr b="1" lang="en-US" sz="2400" spc="-1" strike="noStrike">
                <a:solidFill>
                  <a:srgbClr val="31859c"/>
                </a:solidFill>
                <a:latin typeface="Avenir Roman"/>
                <a:ea typeface="Avenir Roman"/>
              </a:rPr>
              <a:t>Cost reduction</a:t>
            </a:r>
            <a:r>
              <a:rPr b="0" lang="en-US" sz="2400" spc="-1" strike="noStrike">
                <a:solidFill>
                  <a:srgbClr val="31859c"/>
                </a:solidFill>
                <a:latin typeface="Avenir Roman"/>
                <a:ea typeface="Avenir Roman"/>
              </a:rPr>
              <a:t>, where the target makes it easier for him/herself to conform to the influencer (typically by changing their values on relevant entities)</a:t>
            </a:r>
            <a:endParaRPr b="0" lang="en-US" sz="2400" spc="-1" strike="noStrike">
              <a:latin typeface="Arial"/>
            </a:endParaRPr>
          </a:p>
          <a:p>
            <a:pPr lvl="1" marL="914400" indent="-513720">
              <a:lnSpc>
                <a:spcPct val="100000"/>
              </a:lnSpc>
              <a:spcBef>
                <a:spcPts val="479"/>
              </a:spcBef>
              <a:buClr>
                <a:srgbClr val="000000"/>
              </a:buClr>
              <a:buFont typeface="Calibri"/>
              <a:buAutoNum type="arabicPeriod"/>
            </a:pPr>
            <a:r>
              <a:rPr b="1" lang="en-US" sz="2400" spc="-1" strike="noStrike">
                <a:solidFill>
                  <a:srgbClr val="000000"/>
                </a:solidFill>
                <a:latin typeface="Avenir Roman"/>
                <a:ea typeface="Avenir Roman"/>
              </a:rPr>
              <a:t>Balancing operations</a:t>
            </a:r>
            <a:r>
              <a:rPr b="0" lang="en-US" sz="2400" spc="-1" strike="noStrike">
                <a:solidFill>
                  <a:srgbClr val="000000"/>
                </a:solidFill>
                <a:latin typeface="Avenir Roman"/>
                <a:ea typeface="Avenir Roman"/>
              </a:rPr>
              <a:t>, the target seeks to reduce dependence on the influencer (e.g., disengage from the goal, find alternatives, coalitions, etc.)</a:t>
            </a:r>
            <a:endParaRPr b="0" lang="en-US" sz="2400" spc="-1" strike="noStrike">
              <a:latin typeface="Arial"/>
            </a:endParaRPr>
          </a:p>
        </p:txBody>
      </p:sp>
      <p:sp>
        <p:nvSpPr>
          <p:cNvPr id="116"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Power and Ethics</a:t>
            </a:r>
            <a:endParaRPr b="0" lang="en-US" sz="4400" spc="-1" strike="noStrike">
              <a:latin typeface="Arial"/>
            </a:endParaRPr>
          </a:p>
        </p:txBody>
      </p:sp>
      <p:sp>
        <p:nvSpPr>
          <p:cNvPr id="11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ea typeface="Avenir Roman"/>
              </a:rPr>
              <a:t>Power can be used ethically when influencers are sensitive to employees’ concerns and communicate well</a:t>
            </a:r>
            <a:endParaRPr b="0" lang="en-US" sz="2800" spc="-1" strike="noStrike">
              <a:latin typeface="Arial"/>
            </a:endParaRPr>
          </a:p>
          <a:p>
            <a:pPr marL="343080" indent="-342360">
              <a:lnSpc>
                <a:spcPct val="100000"/>
              </a:lnSpc>
              <a:spcBef>
                <a:spcPts val="281"/>
              </a:spcBef>
            </a:pPr>
            <a:endParaRPr b="0" lang="en-US" sz="2800" spc="-1" strike="noStrike">
              <a:latin typeface="Arial"/>
            </a:endParaRPr>
          </a:p>
          <a:p>
            <a:pPr marL="343080" indent="-342360">
              <a:lnSpc>
                <a:spcPct val="100000"/>
              </a:lnSpc>
              <a:spcBef>
                <a:spcPts val="561"/>
              </a:spcBef>
            </a:pPr>
            <a:r>
              <a:rPr b="0" lang="en-US" sz="2800" spc="-1" strike="noStrike">
                <a:solidFill>
                  <a:srgbClr val="000000"/>
                </a:solidFill>
                <a:latin typeface="Avenir Roman"/>
                <a:ea typeface="Avenir Roman"/>
              </a:rPr>
              <a:t>Power-related behavior is ethical if it:</a:t>
            </a:r>
            <a:endParaRPr b="0" lang="en-US" sz="2800" spc="-1" strike="noStrike">
              <a:latin typeface="Arial"/>
            </a:endParaRPr>
          </a:p>
          <a:p>
            <a:pPr marL="343080" indent="-342360">
              <a:lnSpc>
                <a:spcPct val="100000"/>
              </a:lnSpc>
              <a:spcBef>
                <a:spcPts val="561"/>
              </a:spcBef>
            </a:pPr>
            <a:r>
              <a:rPr b="0" lang="en-US" sz="2800" spc="-1" strike="noStrike">
                <a:solidFill>
                  <a:srgbClr val="31859c"/>
                </a:solidFill>
                <a:latin typeface="Avenir Roman"/>
                <a:ea typeface="Avenir Roman"/>
              </a:rPr>
              <a:t>	</a:t>
            </a:r>
            <a:r>
              <a:rPr b="0" lang="en-US" sz="2800" spc="-1" strike="noStrike">
                <a:solidFill>
                  <a:srgbClr val="31859c"/>
                </a:solidFill>
                <a:latin typeface="Avenir Roman"/>
                <a:ea typeface="Avenir Roman"/>
              </a:rPr>
              <a:t>Benefits people inside and outside the firm</a:t>
            </a:r>
            <a:endParaRPr b="0" lang="en-US" sz="2800" spc="-1" strike="noStrike">
              <a:latin typeface="Arial"/>
            </a:endParaRPr>
          </a:p>
          <a:p>
            <a:pPr marL="343080" indent="-342360">
              <a:lnSpc>
                <a:spcPct val="100000"/>
              </a:lnSpc>
              <a:spcBef>
                <a:spcPts val="561"/>
              </a:spcBef>
            </a:pPr>
            <a:r>
              <a:rPr b="0" lang="en-US" sz="2800" spc="-1" strike="noStrike">
                <a:solidFill>
                  <a:srgbClr val="31859c"/>
                </a:solidFill>
                <a:latin typeface="Avenir Roman"/>
                <a:ea typeface="Avenir Roman"/>
              </a:rPr>
              <a:t>	</a:t>
            </a:r>
            <a:r>
              <a:rPr b="0" lang="en-US" sz="2800" spc="-1" strike="noStrike">
                <a:solidFill>
                  <a:srgbClr val="31859c"/>
                </a:solidFill>
                <a:latin typeface="Avenir Roman"/>
                <a:ea typeface="Avenir Roman"/>
              </a:rPr>
              <a:t>Respects the rights of all parties</a:t>
            </a:r>
            <a:endParaRPr b="0" lang="en-US" sz="2800" spc="-1" strike="noStrike">
              <a:latin typeface="Arial"/>
            </a:endParaRPr>
          </a:p>
          <a:p>
            <a:pPr marL="343080" indent="-342360">
              <a:lnSpc>
                <a:spcPct val="100000"/>
              </a:lnSpc>
              <a:spcBef>
                <a:spcPts val="561"/>
              </a:spcBef>
            </a:pPr>
            <a:r>
              <a:rPr b="0" lang="en-US" sz="2800" spc="-1" strike="noStrike">
                <a:solidFill>
                  <a:srgbClr val="ce181e"/>
                </a:solidFill>
                <a:latin typeface="Avenir Roman"/>
                <a:ea typeface="Avenir Roman"/>
              </a:rPr>
              <a:t>   </a:t>
            </a:r>
            <a:r>
              <a:rPr b="0" lang="en-US" sz="2800" spc="-1" strike="noStrike">
                <a:solidFill>
                  <a:srgbClr val="ce181e"/>
                </a:solidFill>
                <a:latin typeface="Avenir Roman"/>
                <a:ea typeface="Avenir Roman"/>
              </a:rPr>
              <a:t>Treats all parties equitably and fairly</a:t>
            </a:r>
            <a:endParaRPr b="0" lang="en-US" sz="2800" spc="-1" strike="noStrike">
              <a:latin typeface="Arial"/>
            </a:endParaRPr>
          </a:p>
          <a:p>
            <a:pPr marL="343080" indent="-342360">
              <a:lnSpc>
                <a:spcPct val="100000"/>
              </a:lnSpc>
              <a:spcBef>
                <a:spcPts val="561"/>
              </a:spcBef>
            </a:pPr>
            <a:endParaRPr b="0" lang="en-US" sz="2800" spc="-1" strike="noStrike">
              <a:latin typeface="Arial"/>
            </a:endParaRPr>
          </a:p>
        </p:txBody>
      </p:sp>
      <p:sp>
        <p:nvSpPr>
          <p:cNvPr id="119"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000000"/>
                </a:solidFill>
                <a:latin typeface="Avenir Black"/>
                <a:ea typeface="Avenir Black"/>
              </a:rPr>
              <a:t>Power and Ethics</a:t>
            </a:r>
            <a:endParaRPr b="0" lang="en-US" sz="4400" spc="-1" strike="noStrike">
              <a:latin typeface="Arial"/>
            </a:endParaRPr>
          </a:p>
        </p:txBody>
      </p:sp>
      <p:pic>
        <p:nvPicPr>
          <p:cNvPr id="121" name="Picture 15" descr=""/>
          <p:cNvPicPr/>
          <p:nvPr/>
        </p:nvPicPr>
        <p:blipFill>
          <a:blip r:embed="rId1"/>
          <a:stretch/>
        </p:blipFill>
        <p:spPr>
          <a:xfrm>
            <a:off x="1066680" y="2242080"/>
            <a:ext cx="6857280" cy="3351600"/>
          </a:xfrm>
          <a:prstGeom prst="rect">
            <a:avLst/>
          </a:prstGeom>
          <a:ln w="9360">
            <a:noFill/>
          </a:ln>
        </p:spPr>
      </p:pic>
      <p:sp>
        <p:nvSpPr>
          <p:cNvPr id="122" name="CustomShape 2"/>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Power and Ethics</a:t>
            </a:r>
            <a:endParaRPr b="0" lang="en-US" sz="4400" spc="-1" strike="noStrike">
              <a:latin typeface="Arial"/>
            </a:endParaRPr>
          </a:p>
        </p:txBody>
      </p:sp>
      <p:pic>
        <p:nvPicPr>
          <p:cNvPr id="124" name="Picture 17" descr=""/>
          <p:cNvPicPr/>
          <p:nvPr/>
        </p:nvPicPr>
        <p:blipFill>
          <a:blip r:embed="rId1"/>
          <a:stretch/>
        </p:blipFill>
        <p:spPr>
          <a:xfrm>
            <a:off x="1759680" y="1523880"/>
            <a:ext cx="5631120" cy="4406040"/>
          </a:xfrm>
          <a:prstGeom prst="rect">
            <a:avLst/>
          </a:prstGeom>
          <a:ln w="9360">
            <a:noFill/>
          </a:ln>
        </p:spPr>
      </p:pic>
      <p:sp>
        <p:nvSpPr>
          <p:cNvPr id="125" name="CustomShape 2"/>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Power</a:t>
            </a:r>
            <a:endParaRPr b="0" lang="en-US" sz="4400" spc="-1" strike="noStrike">
              <a:latin typeface="Arial"/>
            </a:endParaRPr>
          </a:p>
        </p:txBody>
      </p:sp>
      <p:sp>
        <p:nvSpPr>
          <p:cNvPr id="12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ea typeface="Avenir Roman"/>
              </a:rPr>
              <a:t>Please review the </a:t>
            </a:r>
            <a:r>
              <a:rPr b="0" lang="en-US" sz="2800" spc="-1" strike="noStrike">
                <a:solidFill>
                  <a:srgbClr val="d5ac41"/>
                </a:solidFill>
                <a:latin typeface="Avenir Roman"/>
                <a:ea typeface="Avenir Roman"/>
              </a:rPr>
              <a:t>“Power Sharing and Empowerment” </a:t>
            </a:r>
            <a:r>
              <a:rPr b="0" lang="en-US" sz="2800" spc="-1" strike="noStrike">
                <a:solidFill>
                  <a:srgbClr val="000000"/>
                </a:solidFill>
                <a:latin typeface="Avenir Roman"/>
                <a:ea typeface="Avenir Roman"/>
              </a:rPr>
              <a:t>section on your own</a:t>
            </a:r>
            <a:endParaRPr b="0" lang="en-US" sz="2800" spc="-1" strike="noStrike">
              <a:latin typeface="Arial"/>
            </a:endParaRPr>
          </a:p>
        </p:txBody>
      </p:sp>
      <p:sp>
        <p:nvSpPr>
          <p:cNvPr id="128"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Organizational Politics</a:t>
            </a:r>
            <a:endParaRPr b="0" lang="en-US" sz="4400" spc="-1" strike="noStrike">
              <a:latin typeface="Arial"/>
            </a:endParaRPr>
          </a:p>
        </p:txBody>
      </p:sp>
      <p:sp>
        <p:nvSpPr>
          <p:cNvPr id="13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1" lang="en-US" sz="2800" spc="-1" strike="noStrike">
                <a:solidFill>
                  <a:srgbClr val="000000"/>
                </a:solidFill>
                <a:latin typeface="Avenir Roman"/>
                <a:ea typeface="Avenir Roman"/>
              </a:rPr>
              <a:t>Organizational politics </a:t>
            </a:r>
            <a:r>
              <a:rPr b="0" lang="en-US" sz="2800" spc="-1" strike="noStrike">
                <a:solidFill>
                  <a:srgbClr val="000000"/>
                </a:solidFill>
                <a:latin typeface="Avenir Roman"/>
                <a:ea typeface="Avenir Roman"/>
              </a:rPr>
              <a:t>is the use of power and social influence to obtain desired outcomes in organizations</a:t>
            </a:r>
            <a:endParaRPr b="0" lang="en-US" sz="2800" spc="-1" strike="noStrike">
              <a:latin typeface="Arial"/>
            </a:endParaRPr>
          </a:p>
          <a:p>
            <a:pPr>
              <a:lnSpc>
                <a:spcPct val="100000"/>
              </a:lnSpc>
              <a:spcBef>
                <a:spcPts val="281"/>
              </a:spcBef>
            </a:pPr>
            <a:endParaRPr b="0" lang="en-US" sz="2800" spc="-1" strike="noStrike">
              <a:latin typeface="Arial"/>
            </a:endParaRPr>
          </a:p>
          <a:p>
            <a:pPr>
              <a:lnSpc>
                <a:spcPct val="100000"/>
              </a:lnSpc>
            </a:pPr>
            <a:r>
              <a:rPr b="0" lang="en-US" sz="2800" spc="-1" strike="noStrike">
                <a:solidFill>
                  <a:srgbClr val="31859c"/>
                </a:solidFill>
                <a:latin typeface="Avenir Roman"/>
                <a:ea typeface="Avenir Roman"/>
              </a:rPr>
              <a:t>The “rules” of politics in any organization are informal (they arise organically), often unspoken, and learned either through indirect/vicarious experience or directly from those with political power</a:t>
            </a:r>
            <a:endParaRPr b="0" lang="en-US" sz="2800" spc="-1" strike="noStrike">
              <a:latin typeface="Arial"/>
            </a:endParaRPr>
          </a:p>
          <a:p>
            <a:pPr marL="343080" indent="-342360">
              <a:lnSpc>
                <a:spcPct val="100000"/>
              </a:lnSpc>
              <a:spcBef>
                <a:spcPts val="281"/>
              </a:spcBef>
            </a:pPr>
            <a:endParaRPr b="0" lang="en-US" sz="2800" spc="-1" strike="noStrike">
              <a:latin typeface="Arial"/>
            </a:endParaRPr>
          </a:p>
        </p:txBody>
      </p:sp>
      <p:sp>
        <p:nvSpPr>
          <p:cNvPr id="131"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latin typeface="Arial"/>
            </a:endParaRPr>
          </a:p>
        </p:txBody>
      </p:sp>
      <p:sp>
        <p:nvSpPr>
          <p:cNvPr id="13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11160" indent="-10440">
              <a:lnSpc>
                <a:spcPct val="100000"/>
              </a:lnSpc>
              <a:spcBef>
                <a:spcPts val="561"/>
              </a:spcBef>
            </a:pPr>
            <a:r>
              <a:rPr b="0" lang="en-US" sz="2800" spc="-1" strike="noStrike">
                <a:solidFill>
                  <a:srgbClr val="000000"/>
                </a:solidFill>
                <a:latin typeface="Avenir Roman"/>
                <a:ea typeface="Avenir Roman"/>
              </a:rPr>
              <a:t>Political behavior is any action not sanctioned by the organization that is taken to influence others in order to meet one’s personal goals</a:t>
            </a:r>
            <a:endParaRPr b="0" lang="en-US" sz="2800" spc="-1" strike="noStrike">
              <a:latin typeface="Arial"/>
            </a:endParaRPr>
          </a:p>
          <a:p>
            <a:pPr marL="343080" indent="-342360">
              <a:lnSpc>
                <a:spcPct val="100000"/>
              </a:lnSpc>
              <a:spcBef>
                <a:spcPts val="281"/>
              </a:spcBef>
            </a:pPr>
            <a:endParaRPr b="0" lang="en-US" sz="2800" spc="-1" strike="noStrike">
              <a:latin typeface="Arial"/>
            </a:endParaRPr>
          </a:p>
          <a:p>
            <a:pPr marL="343080" indent="-342360">
              <a:lnSpc>
                <a:spcPct val="100000"/>
              </a:lnSpc>
              <a:spcBef>
                <a:spcPts val="561"/>
              </a:spcBef>
            </a:pPr>
            <a:r>
              <a:rPr b="0" lang="en-US" sz="2800" spc="-1" strike="noStrike">
                <a:solidFill>
                  <a:srgbClr val="31859c"/>
                </a:solidFill>
                <a:latin typeface="Avenir Roman"/>
                <a:ea typeface="Avenir Roman"/>
              </a:rPr>
              <a:t>Political behavior can be:</a:t>
            </a:r>
            <a:endParaRPr b="0" lang="en-US" sz="2800" spc="-1" strike="noStrike">
              <a:latin typeface="Arial"/>
            </a:endParaRPr>
          </a:p>
          <a:p>
            <a:pPr marL="343080" indent="-342360">
              <a:lnSpc>
                <a:spcPct val="100000"/>
              </a:lnSpc>
              <a:spcBef>
                <a:spcPts val="561"/>
              </a:spcBef>
            </a:pPr>
            <a:r>
              <a:rPr b="0" lang="en-US" sz="2800" spc="-1" strike="noStrike">
                <a:solidFill>
                  <a:srgbClr val="31859c"/>
                </a:solidFill>
                <a:latin typeface="Avenir Roman"/>
                <a:ea typeface="Avenir Roman"/>
              </a:rPr>
              <a:t>Defensive (reactive) or assertive (proactive)</a:t>
            </a:r>
            <a:endParaRPr b="0" lang="en-US" sz="2800" spc="-1" strike="noStrike">
              <a:latin typeface="Arial"/>
            </a:endParaRPr>
          </a:p>
          <a:p>
            <a:pPr marL="343080" indent="-342360">
              <a:lnSpc>
                <a:spcPct val="100000"/>
              </a:lnSpc>
              <a:spcBef>
                <a:spcPts val="561"/>
              </a:spcBef>
            </a:pPr>
            <a:r>
              <a:rPr b="0" lang="en-US" sz="2800" spc="-1" strike="noStrike">
                <a:solidFill>
                  <a:srgbClr val="ce181e"/>
                </a:solidFill>
                <a:latin typeface="Avenir Roman"/>
                <a:ea typeface="Avenir Roman"/>
              </a:rPr>
              <a:t>Tactical (short-term) or strategic (long-term) mostly reputation building</a:t>
            </a:r>
            <a:endParaRPr b="0" lang="en-US" sz="2800" spc="-1" strike="noStrike">
              <a:latin typeface="Arial"/>
            </a:endParaRPr>
          </a:p>
          <a:p>
            <a:pPr marL="343080" indent="-342360">
              <a:lnSpc>
                <a:spcPct val="100000"/>
              </a:lnSpc>
              <a:spcBef>
                <a:spcPts val="561"/>
              </a:spcBef>
            </a:pPr>
            <a:endParaRPr b="0" lang="en-US" sz="2800" spc="-1" strike="noStrike">
              <a:latin typeface="Arial"/>
            </a:endParaRPr>
          </a:p>
        </p:txBody>
      </p:sp>
      <p:sp>
        <p:nvSpPr>
          <p:cNvPr id="134"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latin typeface="Arial"/>
            </a:endParaRPr>
          </a:p>
        </p:txBody>
      </p:sp>
      <p:sp>
        <p:nvSpPr>
          <p:cNvPr id="13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pPr>
            <a:r>
              <a:rPr b="0" lang="en-US" sz="2800" spc="-1" strike="noStrike">
                <a:solidFill>
                  <a:srgbClr val="000000"/>
                </a:solidFill>
                <a:latin typeface="Avenir Roman"/>
                <a:ea typeface="Avenir Roman"/>
              </a:rPr>
              <a:t>Political behavior  typically consists of either:</a:t>
            </a:r>
            <a:endParaRPr b="0" lang="en-US" sz="2800" spc="-1" strike="noStrike">
              <a:latin typeface="Arial"/>
            </a:endParaRPr>
          </a:p>
          <a:p>
            <a:pPr lvl="1" marL="914400" indent="-513720">
              <a:lnSpc>
                <a:spcPct val="100000"/>
              </a:lnSpc>
              <a:spcBef>
                <a:spcPts val="479"/>
              </a:spcBef>
              <a:buClr>
                <a:srgbClr val="31859c"/>
              </a:buClr>
              <a:buFont typeface="Calibri"/>
              <a:buAutoNum type="arabicPeriod"/>
            </a:pPr>
            <a:r>
              <a:rPr b="1" lang="en-US" sz="2400" spc="-1" strike="noStrike">
                <a:solidFill>
                  <a:srgbClr val="31859c"/>
                </a:solidFill>
                <a:latin typeface="Avenir Roman"/>
                <a:ea typeface="Avenir Roman"/>
              </a:rPr>
              <a:t>Influence tactics</a:t>
            </a:r>
            <a:r>
              <a:rPr b="0" lang="en-US" sz="2400" spc="-1" strike="noStrike">
                <a:solidFill>
                  <a:srgbClr val="31859c"/>
                </a:solidFill>
                <a:latin typeface="Avenir Roman"/>
                <a:ea typeface="Avenir Roman"/>
              </a:rPr>
              <a:t>, which are a direct means of influencing other, by altering their behavior and thoughts, and gaining power</a:t>
            </a:r>
            <a:endParaRPr b="0" lang="en-US" sz="2400" spc="-1" strike="noStrike">
              <a:latin typeface="Arial"/>
            </a:endParaRPr>
          </a:p>
          <a:p>
            <a:pPr lvl="1" marL="914400" indent="-513720">
              <a:lnSpc>
                <a:spcPct val="100000"/>
              </a:lnSpc>
              <a:spcBef>
                <a:spcPts val="479"/>
              </a:spcBef>
              <a:buClr>
                <a:srgbClr val="000000"/>
              </a:buClr>
              <a:buFont typeface="Calibri"/>
              <a:buAutoNum type="arabicPeriod"/>
            </a:pPr>
            <a:r>
              <a:rPr b="1" lang="en-US" sz="2400" spc="-1" strike="noStrike">
                <a:solidFill>
                  <a:srgbClr val="000000"/>
                </a:solidFill>
                <a:latin typeface="Avenir Roman"/>
                <a:ea typeface="Avenir Roman"/>
              </a:rPr>
              <a:t>Impression management tactics</a:t>
            </a:r>
            <a:r>
              <a:rPr b="0" lang="en-US" sz="2400" spc="-1" strike="noStrike">
                <a:solidFill>
                  <a:srgbClr val="000000"/>
                </a:solidFill>
                <a:latin typeface="Avenir Roman"/>
                <a:ea typeface="Avenir Roman"/>
              </a:rPr>
              <a:t>, which are an indirect means of influencing others and gaining power by creating a desired image of oneself in the minds of others, which then alters their behavior</a:t>
            </a:r>
            <a:endParaRPr b="0" lang="en-US" sz="2400" spc="-1" strike="noStrike">
              <a:latin typeface="Arial"/>
            </a:endParaRPr>
          </a:p>
        </p:txBody>
      </p:sp>
      <p:sp>
        <p:nvSpPr>
          <p:cNvPr id="137"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Power</a:t>
            </a:r>
            <a:endParaRPr b="0" lang="en-US" sz="4400" spc="-1" strike="noStrike">
              <a:latin typeface="Arial"/>
            </a:endParaRPr>
          </a:p>
        </p:txBody>
      </p:sp>
      <p:sp>
        <p:nvSpPr>
          <p:cNvPr id="8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7920" indent="-7200">
              <a:lnSpc>
                <a:spcPct val="100000"/>
              </a:lnSpc>
              <a:spcBef>
                <a:spcPts val="561"/>
              </a:spcBef>
            </a:pPr>
            <a:r>
              <a:rPr b="0" lang="en-US" sz="2800" spc="-1" strike="noStrike">
                <a:solidFill>
                  <a:srgbClr val="000000"/>
                </a:solidFill>
                <a:latin typeface="Avenir Roman"/>
                <a:ea typeface="Avenir Roman"/>
              </a:rPr>
              <a:t>The </a:t>
            </a:r>
            <a:r>
              <a:rPr b="1" lang="en-US" sz="2800" spc="-1" strike="noStrike">
                <a:solidFill>
                  <a:srgbClr val="000000"/>
                </a:solidFill>
                <a:latin typeface="Avenir Roman"/>
                <a:ea typeface="Avenir Roman"/>
              </a:rPr>
              <a:t>rational model of organizations </a:t>
            </a:r>
            <a:r>
              <a:rPr b="0" lang="en-US" sz="2800" spc="-1" strike="noStrike">
                <a:solidFill>
                  <a:srgbClr val="000000"/>
                </a:solidFill>
                <a:latin typeface="Avenir Roman"/>
                <a:ea typeface="Avenir Roman"/>
              </a:rPr>
              <a:t>considers effectiveness and behavior as being driven by objective, measureable, and formal processes</a:t>
            </a:r>
            <a:endParaRPr b="0" lang="en-US" sz="2800" spc="-1" strike="noStrike">
              <a:latin typeface="Arial"/>
            </a:endParaRPr>
          </a:p>
          <a:p>
            <a:pPr marL="7920" indent="-7200">
              <a:lnSpc>
                <a:spcPct val="100000"/>
              </a:lnSpc>
              <a:spcBef>
                <a:spcPts val="281"/>
              </a:spcBef>
            </a:pPr>
            <a:endParaRPr b="0" lang="en-US" sz="2800" spc="-1" strike="noStrike">
              <a:latin typeface="Arial"/>
            </a:endParaRPr>
          </a:p>
          <a:p>
            <a:pPr marL="7920" indent="-7200">
              <a:lnSpc>
                <a:spcPct val="100000"/>
              </a:lnSpc>
              <a:spcBef>
                <a:spcPts val="561"/>
              </a:spcBef>
            </a:pPr>
            <a:r>
              <a:rPr b="0" lang="en-US" sz="2800" spc="-1" strike="noStrike">
                <a:solidFill>
                  <a:srgbClr val="31859c"/>
                </a:solidFill>
                <a:latin typeface="Avenir Roman"/>
                <a:ea typeface="Avenir Roman"/>
              </a:rPr>
              <a:t>The </a:t>
            </a:r>
            <a:r>
              <a:rPr b="1" lang="en-US" sz="2800" spc="-1" strike="noStrike">
                <a:solidFill>
                  <a:srgbClr val="31859c"/>
                </a:solidFill>
                <a:latin typeface="Avenir Roman"/>
                <a:ea typeface="Avenir Roman"/>
              </a:rPr>
              <a:t>political model of organizations </a:t>
            </a:r>
            <a:r>
              <a:rPr b="0" lang="en-US" sz="2800" spc="-1" strike="noStrike">
                <a:solidFill>
                  <a:srgbClr val="31859c"/>
                </a:solidFill>
                <a:latin typeface="Avenir Roman"/>
                <a:ea typeface="Avenir Roman"/>
              </a:rPr>
              <a:t>recognizes that effectiveness and organizational behavior  </a:t>
            </a:r>
            <a:endParaRPr b="0" lang="en-US" sz="2800" spc="-1" strike="noStrike">
              <a:latin typeface="Arial"/>
            </a:endParaRPr>
          </a:p>
          <a:p>
            <a:pPr marL="7920" indent="-7200">
              <a:lnSpc>
                <a:spcPct val="100000"/>
              </a:lnSpc>
            </a:pPr>
            <a:r>
              <a:rPr b="0" lang="en-US" sz="2800" spc="-1" strike="noStrike">
                <a:solidFill>
                  <a:srgbClr val="31859c"/>
                </a:solidFill>
                <a:latin typeface="Avenir Roman"/>
                <a:ea typeface="Avenir Roman"/>
              </a:rPr>
              <a:t>	</a:t>
            </a:r>
            <a:r>
              <a:rPr b="0" lang="en-US" sz="2800" spc="-1" strike="noStrike">
                <a:solidFill>
                  <a:srgbClr val="31859c"/>
                </a:solidFill>
                <a:latin typeface="Avenir Roman"/>
                <a:ea typeface="Avenir Roman"/>
              </a:rPr>
              <a:t>is driven by people with competing interests who are using informal social processes to achieve goals</a:t>
            </a:r>
            <a:endParaRPr b="0" lang="en-US" sz="2800" spc="-1" strike="noStrike">
              <a:latin typeface="Arial"/>
            </a:endParaRPr>
          </a:p>
          <a:p>
            <a:pPr marL="343080" indent="-342360">
              <a:lnSpc>
                <a:spcPct val="100000"/>
              </a:lnSpc>
              <a:spcBef>
                <a:spcPts val="561"/>
              </a:spcBef>
            </a:pPr>
            <a:endParaRPr b="0" lang="en-US" sz="2800" spc="-1" strike="noStrike">
              <a:latin typeface="Arial"/>
            </a:endParaRPr>
          </a:p>
          <a:p>
            <a:pPr marL="343080" indent="-342360">
              <a:lnSpc>
                <a:spcPct val="100000"/>
              </a:lnSpc>
              <a:spcBef>
                <a:spcPts val="561"/>
              </a:spcBef>
            </a:pPr>
            <a:endParaRPr b="0" lang="en-US" sz="2800" spc="-1" strike="noStrike">
              <a:latin typeface="Arial"/>
            </a:endParaRPr>
          </a:p>
        </p:txBody>
      </p:sp>
      <p:sp>
        <p:nvSpPr>
          <p:cNvPr id="87"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latin typeface="Arial"/>
            </a:endParaRPr>
          </a:p>
        </p:txBody>
      </p:sp>
      <p:sp>
        <p:nvSpPr>
          <p:cNvPr id="13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pPr>
            <a:r>
              <a:rPr b="0" lang="en-US" sz="2800" spc="-1" strike="noStrike">
                <a:solidFill>
                  <a:srgbClr val="000000"/>
                </a:solidFill>
                <a:latin typeface="Avenir Roman"/>
                <a:ea typeface="Avenir Roman"/>
              </a:rPr>
              <a:t>Influence behaviors include:</a:t>
            </a:r>
            <a:endParaRPr b="0" lang="en-US" sz="2800" spc="-1" strike="noStrike">
              <a:latin typeface="Arial"/>
            </a:endParaRPr>
          </a:p>
          <a:p>
            <a:pPr marL="343080" indent="-342360">
              <a:lnSpc>
                <a:spcPct val="100000"/>
              </a:lnSpc>
              <a:spcBef>
                <a:spcPts val="561"/>
              </a:spcBef>
            </a:pPr>
            <a:endParaRPr b="0" lang="en-US" sz="2800" spc="-1" strike="noStrike">
              <a:latin typeface="Arial"/>
            </a:endParaRPr>
          </a:p>
        </p:txBody>
      </p:sp>
      <p:pic>
        <p:nvPicPr>
          <p:cNvPr id="140" name="Picture 1040" descr=""/>
          <p:cNvPicPr/>
          <p:nvPr/>
        </p:nvPicPr>
        <p:blipFill>
          <a:blip r:embed="rId1"/>
          <a:stretch/>
        </p:blipFill>
        <p:spPr>
          <a:xfrm>
            <a:off x="1447920" y="2099160"/>
            <a:ext cx="6323760" cy="2167200"/>
          </a:xfrm>
          <a:prstGeom prst="rect">
            <a:avLst/>
          </a:prstGeom>
          <a:ln w="9360">
            <a:noFill/>
          </a:ln>
        </p:spPr>
      </p:pic>
      <p:pic>
        <p:nvPicPr>
          <p:cNvPr id="141" name="Picture 14" descr=""/>
          <p:cNvPicPr/>
          <p:nvPr/>
        </p:nvPicPr>
        <p:blipFill>
          <a:blip r:embed="rId2"/>
          <a:stretch/>
        </p:blipFill>
        <p:spPr>
          <a:xfrm>
            <a:off x="1447920" y="4226040"/>
            <a:ext cx="6253560" cy="1945440"/>
          </a:xfrm>
          <a:prstGeom prst="rect">
            <a:avLst/>
          </a:prstGeom>
          <a:ln w="9360">
            <a:noFill/>
          </a:ln>
        </p:spPr>
      </p:pic>
      <p:sp>
        <p:nvSpPr>
          <p:cNvPr id="142"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latin typeface="Arial"/>
            </a:endParaRPr>
          </a:p>
        </p:txBody>
      </p:sp>
      <p:sp>
        <p:nvSpPr>
          <p:cNvPr id="14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pPr>
            <a:endParaRPr b="0" lang="en-US" sz="1800" spc="-1" strike="noStrike">
              <a:latin typeface="Arial"/>
            </a:endParaRPr>
          </a:p>
          <a:p>
            <a:pPr marL="343080" indent="-342360">
              <a:lnSpc>
                <a:spcPct val="100000"/>
              </a:lnSpc>
              <a:spcBef>
                <a:spcPts val="561"/>
              </a:spcBef>
            </a:pPr>
            <a:endParaRPr b="0" lang="en-US" sz="1800" spc="-1" strike="noStrike">
              <a:latin typeface="Arial"/>
            </a:endParaRPr>
          </a:p>
          <a:p>
            <a:pPr marL="343080" indent="-342360">
              <a:lnSpc>
                <a:spcPct val="100000"/>
              </a:lnSpc>
              <a:spcBef>
                <a:spcPts val="561"/>
              </a:spcBef>
            </a:pPr>
            <a:endParaRPr b="0" lang="en-US" sz="1800" spc="-1" strike="noStrike">
              <a:latin typeface="Arial"/>
            </a:endParaRPr>
          </a:p>
          <a:p>
            <a:pPr marL="343080" indent="-342360">
              <a:lnSpc>
                <a:spcPct val="100000"/>
              </a:lnSpc>
              <a:spcBef>
                <a:spcPts val="159"/>
              </a:spcBef>
            </a:pPr>
            <a:endParaRPr b="0" lang="en-US" sz="1800" spc="-1" strike="noStrike">
              <a:latin typeface="Arial"/>
            </a:endParaRPr>
          </a:p>
          <a:p>
            <a:pPr marL="343080" indent="-342360">
              <a:lnSpc>
                <a:spcPct val="100000"/>
              </a:lnSpc>
              <a:spcBef>
                <a:spcPts val="561"/>
              </a:spcBef>
            </a:pPr>
            <a:r>
              <a:rPr b="0" lang="en-US" sz="2800" spc="-1" strike="noStrike">
                <a:solidFill>
                  <a:srgbClr val="000000"/>
                </a:solidFill>
                <a:latin typeface="Avenir Roman"/>
                <a:ea typeface="Avenir Roman"/>
              </a:rPr>
              <a:t>The most common reasons for tactic usage on:</a:t>
            </a:r>
            <a:endParaRPr b="0" lang="en-US" sz="2800" spc="-1" strike="noStrike">
              <a:latin typeface="Arial"/>
            </a:endParaRPr>
          </a:p>
          <a:p>
            <a:pPr marL="343080" indent="-342360">
              <a:lnSpc>
                <a:spcPct val="100000"/>
              </a:lnSpc>
              <a:spcBef>
                <a:spcPts val="159"/>
              </a:spcBef>
            </a:pPr>
            <a:endParaRPr b="0" lang="en-US" sz="2800" spc="-1" strike="noStrike">
              <a:latin typeface="Arial"/>
            </a:endParaRPr>
          </a:p>
          <a:p>
            <a:pPr marL="343080" indent="-342360">
              <a:lnSpc>
                <a:spcPct val="100000"/>
              </a:lnSpc>
              <a:spcBef>
                <a:spcPts val="561"/>
              </a:spcBef>
            </a:pPr>
            <a:r>
              <a:rPr b="0" lang="en-US" sz="2800" spc="-1" strike="noStrike">
                <a:solidFill>
                  <a:srgbClr val="000000"/>
                </a:solidFill>
                <a:latin typeface="Avenir Roman"/>
                <a:ea typeface="Avenir Roman"/>
              </a:rPr>
              <a:t>	</a:t>
            </a:r>
            <a:r>
              <a:rPr b="0" lang="en-US" sz="2800" spc="-1" strike="noStrike">
                <a:solidFill>
                  <a:srgbClr val="000000"/>
                </a:solidFill>
                <a:latin typeface="Avenir Roman"/>
                <a:ea typeface="Avenir Roman"/>
              </a:rPr>
              <a:t>Subordinates: </a:t>
            </a:r>
            <a:r>
              <a:rPr b="0" lang="en-US" sz="2800" spc="-1" strike="noStrike">
                <a:solidFill>
                  <a:srgbClr val="31859c"/>
                </a:solidFill>
                <a:latin typeface="Avenir Roman"/>
                <a:ea typeface="Avenir Roman"/>
              </a:rPr>
              <a:t>change behavior, assign tasks</a:t>
            </a:r>
            <a:endParaRPr b="0" lang="en-US" sz="2800" spc="-1" strike="noStrike">
              <a:latin typeface="Arial"/>
            </a:endParaRPr>
          </a:p>
          <a:p>
            <a:pPr marL="343080" indent="-342360">
              <a:lnSpc>
                <a:spcPct val="100000"/>
              </a:lnSpc>
              <a:spcBef>
                <a:spcPts val="561"/>
              </a:spcBef>
            </a:pPr>
            <a:r>
              <a:rPr b="0" lang="en-US" sz="2800" spc="-1" strike="noStrike">
                <a:solidFill>
                  <a:srgbClr val="000000"/>
                </a:solidFill>
                <a:latin typeface="Avenir Roman"/>
                <a:ea typeface="Avenir Roman"/>
              </a:rPr>
              <a:t>	</a:t>
            </a:r>
            <a:r>
              <a:rPr b="0" lang="en-US" sz="2800" spc="-1" strike="noStrike">
                <a:solidFill>
                  <a:srgbClr val="000000"/>
                </a:solidFill>
                <a:latin typeface="Avenir Roman"/>
                <a:ea typeface="Avenir Roman"/>
              </a:rPr>
              <a:t>Peers: </a:t>
            </a:r>
            <a:r>
              <a:rPr b="0" lang="en-US" sz="2800" spc="-1" strike="noStrike">
                <a:solidFill>
                  <a:srgbClr val="31859c"/>
                </a:solidFill>
                <a:latin typeface="Avenir Roman"/>
                <a:ea typeface="Avenir Roman"/>
              </a:rPr>
              <a:t>request help</a:t>
            </a:r>
            <a:endParaRPr b="0" lang="en-US" sz="2800" spc="-1" strike="noStrike">
              <a:latin typeface="Arial"/>
            </a:endParaRPr>
          </a:p>
          <a:p>
            <a:pPr marL="343080" indent="-342360">
              <a:lnSpc>
                <a:spcPct val="100000"/>
              </a:lnSpc>
              <a:spcBef>
                <a:spcPts val="561"/>
              </a:spcBef>
            </a:pPr>
            <a:r>
              <a:rPr b="0" lang="en-US" sz="2800" spc="-1" strike="noStrike">
                <a:solidFill>
                  <a:srgbClr val="000000"/>
                </a:solidFill>
                <a:latin typeface="Avenir Roman"/>
                <a:ea typeface="Avenir Roman"/>
              </a:rPr>
              <a:t>	</a:t>
            </a:r>
            <a:r>
              <a:rPr b="0" lang="en-US" sz="2800" spc="-1" strike="noStrike">
                <a:solidFill>
                  <a:srgbClr val="000000"/>
                </a:solidFill>
                <a:latin typeface="Avenir Roman"/>
                <a:ea typeface="Avenir Roman"/>
              </a:rPr>
              <a:t>Superiors: </a:t>
            </a:r>
            <a:r>
              <a:rPr b="0" lang="en-US" sz="2800" spc="-1" strike="noStrike">
                <a:solidFill>
                  <a:srgbClr val="31859c"/>
                </a:solidFill>
                <a:latin typeface="Avenir Roman"/>
                <a:ea typeface="Avenir Roman"/>
              </a:rPr>
              <a:t>request approval or resources, obtain </a:t>
            </a:r>
            <a:r>
              <a:rPr b="0" lang="en-US" sz="2800" spc="-1" strike="noStrike">
                <a:solidFill>
                  <a:srgbClr val="31859c"/>
                </a:solidFill>
                <a:latin typeface="Avenir Roman"/>
                <a:ea typeface="Avenir Roman"/>
              </a:rPr>
              <a:t>	</a:t>
            </a:r>
            <a:r>
              <a:rPr b="0" lang="en-US" sz="2800" spc="-1" strike="noStrike">
                <a:solidFill>
                  <a:srgbClr val="31859c"/>
                </a:solidFill>
                <a:latin typeface="Avenir Roman"/>
                <a:ea typeface="Avenir Roman"/>
              </a:rPr>
              <a:t>personal benefits</a:t>
            </a:r>
            <a:endParaRPr b="0" lang="en-US" sz="2800" spc="-1" strike="noStrike">
              <a:latin typeface="Arial"/>
            </a:endParaRPr>
          </a:p>
        </p:txBody>
      </p:sp>
      <p:pic>
        <p:nvPicPr>
          <p:cNvPr id="145" name="Picture 9" descr=""/>
          <p:cNvPicPr/>
          <p:nvPr/>
        </p:nvPicPr>
        <p:blipFill>
          <a:blip r:embed="rId1"/>
          <a:stretch/>
        </p:blipFill>
        <p:spPr>
          <a:xfrm>
            <a:off x="1447920" y="1600200"/>
            <a:ext cx="6247800" cy="1460520"/>
          </a:xfrm>
          <a:prstGeom prst="rect">
            <a:avLst/>
          </a:prstGeom>
          <a:ln w="9360">
            <a:noFill/>
          </a:ln>
        </p:spPr>
      </p:pic>
      <p:sp>
        <p:nvSpPr>
          <p:cNvPr id="146"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latin typeface="Arial"/>
            </a:endParaRPr>
          </a:p>
        </p:txBody>
      </p:sp>
      <p:sp>
        <p:nvSpPr>
          <p:cNvPr id="14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11160" indent="-10440">
              <a:lnSpc>
                <a:spcPct val="100000"/>
              </a:lnSpc>
              <a:spcBef>
                <a:spcPts val="561"/>
              </a:spcBef>
            </a:pPr>
            <a:r>
              <a:rPr b="0" lang="en-US" sz="2800" spc="-1" strike="noStrike">
                <a:solidFill>
                  <a:srgbClr val="000000"/>
                </a:solidFill>
                <a:latin typeface="Avenir Roman"/>
                <a:ea typeface="Avenir Roman"/>
              </a:rPr>
              <a:t>The most effective influence tactics for each outcome are:</a:t>
            </a:r>
            <a:endParaRPr b="0" lang="en-US" sz="2800" spc="-1" strike="noStrike">
              <a:latin typeface="Arial"/>
            </a:endParaRPr>
          </a:p>
          <a:p>
            <a:pPr marL="343080" indent="-342360">
              <a:lnSpc>
                <a:spcPct val="100000"/>
              </a:lnSpc>
              <a:spcBef>
                <a:spcPts val="159"/>
              </a:spcBef>
            </a:pPr>
            <a:endParaRPr b="0" lang="en-US" sz="2800" spc="-1" strike="noStrike">
              <a:latin typeface="Arial"/>
            </a:endParaRPr>
          </a:p>
          <a:p>
            <a:pPr marL="677880" indent="-342360">
              <a:lnSpc>
                <a:spcPct val="100000"/>
              </a:lnSpc>
            </a:pPr>
            <a:r>
              <a:rPr b="0" lang="en-US" sz="2800" spc="-1" strike="noStrike">
                <a:solidFill>
                  <a:srgbClr val="000000"/>
                </a:solidFill>
                <a:latin typeface="Avenir Roman"/>
                <a:ea typeface="Avenir Roman"/>
              </a:rPr>
              <a:t>Commitment to a task: </a:t>
            </a:r>
            <a:r>
              <a:rPr b="0" lang="en-US" sz="2800" spc="-1" strike="noStrike">
                <a:solidFill>
                  <a:srgbClr val="ce181e"/>
                </a:solidFill>
                <a:latin typeface="Avenir Roman"/>
                <a:ea typeface="Avenir Roman"/>
              </a:rPr>
              <a:t>inspirational appeal, consultation, rational persuasion</a:t>
            </a:r>
            <a:endParaRPr b="0" lang="en-US" sz="2800" spc="-1" strike="noStrike">
              <a:latin typeface="Arial"/>
            </a:endParaRPr>
          </a:p>
          <a:p>
            <a:pPr marL="677880" indent="-342360">
              <a:lnSpc>
                <a:spcPct val="100000"/>
              </a:lnSpc>
            </a:pPr>
            <a:endParaRPr b="0" lang="en-US" sz="2800" spc="-1" strike="noStrike">
              <a:latin typeface="Arial"/>
            </a:endParaRPr>
          </a:p>
          <a:p>
            <a:pPr marL="677880" indent="-342360">
              <a:lnSpc>
                <a:spcPct val="100000"/>
              </a:lnSpc>
            </a:pPr>
            <a:r>
              <a:rPr b="0" lang="en-US" sz="2800" spc="-1" strike="noStrike">
                <a:solidFill>
                  <a:srgbClr val="000000"/>
                </a:solidFill>
                <a:latin typeface="Avenir Roman"/>
                <a:ea typeface="Avenir Roman"/>
              </a:rPr>
              <a:t>Compliance:</a:t>
            </a:r>
            <a:r>
              <a:rPr b="0" lang="en-US" sz="2800" spc="-1" strike="noStrike">
                <a:solidFill>
                  <a:srgbClr val="31859c"/>
                </a:solidFill>
                <a:latin typeface="Avenir Roman"/>
                <a:ea typeface="Avenir Roman"/>
              </a:rPr>
              <a:t> </a:t>
            </a:r>
            <a:r>
              <a:rPr b="0" lang="en-US" sz="2800" spc="-1" strike="noStrike">
                <a:solidFill>
                  <a:srgbClr val="ce181e"/>
                </a:solidFill>
                <a:latin typeface="Avenir Roman"/>
                <a:ea typeface="Avenir Roman"/>
              </a:rPr>
              <a:t>exchange, ingratiation</a:t>
            </a:r>
            <a:endParaRPr b="0" lang="en-US" sz="2800" spc="-1" strike="noStrike">
              <a:latin typeface="Arial"/>
            </a:endParaRPr>
          </a:p>
          <a:p>
            <a:pPr marL="677880" indent="-342360">
              <a:lnSpc>
                <a:spcPct val="100000"/>
              </a:lnSpc>
            </a:pPr>
            <a:r>
              <a:rPr b="0" lang="en-US" sz="2800" spc="-1" strike="noStrike">
                <a:solidFill>
                  <a:srgbClr val="000000"/>
                </a:solidFill>
                <a:latin typeface="Avenir Roman"/>
                <a:ea typeface="Avenir Roman"/>
              </a:rPr>
              <a:t>Resistance: </a:t>
            </a:r>
            <a:r>
              <a:rPr b="0" lang="en-US" sz="2800" spc="-1" strike="noStrike">
                <a:solidFill>
                  <a:srgbClr val="ce181e"/>
                </a:solidFill>
                <a:latin typeface="Avenir Roman"/>
                <a:ea typeface="Avenir Roman"/>
              </a:rPr>
              <a:t>Pressure, upward appeal, coalition </a:t>
            </a:r>
            <a:endParaRPr b="0" lang="en-US" sz="2800" spc="-1" strike="noStrike">
              <a:latin typeface="Arial"/>
            </a:endParaRPr>
          </a:p>
          <a:p>
            <a:pPr marL="677880" indent="-342360">
              <a:lnSpc>
                <a:spcPct val="100000"/>
              </a:lnSpc>
            </a:pPr>
            <a:r>
              <a:rPr b="0" lang="en-US" sz="2800" spc="-1" strike="noStrike">
                <a:solidFill>
                  <a:srgbClr val="31859c"/>
                </a:solidFill>
                <a:latin typeface="Avenir Roman"/>
                <a:ea typeface="Avenir Roman"/>
              </a:rPr>
              <a:t>	</a:t>
            </a:r>
            <a:r>
              <a:rPr b="0" lang="en-US" sz="2800" spc="-1" strike="noStrike">
                <a:solidFill>
                  <a:srgbClr val="31859c"/>
                </a:solidFill>
                <a:latin typeface="Avenir Roman"/>
                <a:ea typeface="Avenir Roman"/>
              </a:rPr>
              <a:t> </a:t>
            </a:r>
            <a:endParaRPr b="0" lang="en-US" sz="2800" spc="-1" strike="noStrike">
              <a:latin typeface="Arial"/>
            </a:endParaRPr>
          </a:p>
        </p:txBody>
      </p:sp>
      <p:sp>
        <p:nvSpPr>
          <p:cNvPr id="149"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latin typeface="Arial"/>
            </a:endParaRPr>
          </a:p>
        </p:txBody>
      </p:sp>
      <p:sp>
        <p:nvSpPr>
          <p:cNvPr id="15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ea typeface="Avenir Roman"/>
              </a:rPr>
              <a:t>Impression management tactics each elicit a specific appearance or image:</a:t>
            </a:r>
            <a:endParaRPr b="0" lang="en-US" sz="2800" spc="-1" strike="noStrike">
              <a:latin typeface="Arial"/>
            </a:endParaRPr>
          </a:p>
          <a:p>
            <a:pPr lvl="1" marL="857160" indent="-456480">
              <a:lnSpc>
                <a:spcPct val="100000"/>
              </a:lnSpc>
              <a:spcBef>
                <a:spcPts val="479"/>
              </a:spcBef>
              <a:buClr>
                <a:srgbClr val="31859c"/>
              </a:buClr>
              <a:buFont typeface="Wingdings" charset="2"/>
              <a:buChar char=""/>
            </a:pPr>
            <a:r>
              <a:rPr b="1" lang="en-US" sz="2400" spc="-1" strike="noStrike">
                <a:solidFill>
                  <a:srgbClr val="31859c"/>
                </a:solidFill>
                <a:latin typeface="Avenir Roman"/>
                <a:ea typeface="Avenir Roman"/>
              </a:rPr>
              <a:t>Ingratiation</a:t>
            </a:r>
            <a:r>
              <a:rPr b="0" lang="en-US" sz="2400" spc="-1" strike="noStrike">
                <a:solidFill>
                  <a:srgbClr val="31859c"/>
                </a:solidFill>
                <a:latin typeface="Avenir Roman"/>
                <a:ea typeface="Avenir Roman"/>
              </a:rPr>
              <a:t>: appear likeable, attractive </a:t>
            </a:r>
            <a:r>
              <a:rPr b="0" lang="en-US" sz="2400" spc="-1" strike="noStrike">
                <a:solidFill>
                  <a:srgbClr val="ce181e"/>
                </a:solidFill>
                <a:latin typeface="Avenir Roman"/>
                <a:ea typeface="Avenir Roman"/>
              </a:rPr>
              <a:t>most effective</a:t>
            </a:r>
            <a:endParaRPr b="0" lang="en-US" sz="2400" spc="-1" strike="noStrike">
              <a:latin typeface="Arial"/>
            </a:endParaRPr>
          </a:p>
          <a:p>
            <a:pPr lvl="1" marL="857160" indent="-456480">
              <a:lnSpc>
                <a:spcPct val="100000"/>
              </a:lnSpc>
              <a:spcBef>
                <a:spcPts val="479"/>
              </a:spcBef>
              <a:buClr>
                <a:srgbClr val="000000"/>
              </a:buClr>
              <a:buFont typeface="Wingdings" charset="2"/>
              <a:buChar char=""/>
            </a:pPr>
            <a:r>
              <a:rPr b="1" lang="en-US" sz="2400" spc="-1" strike="noStrike">
                <a:solidFill>
                  <a:srgbClr val="000000"/>
                </a:solidFill>
                <a:latin typeface="Avenir Roman"/>
                <a:ea typeface="Avenir Roman"/>
              </a:rPr>
              <a:t>Self-promotion</a:t>
            </a:r>
            <a:r>
              <a:rPr b="0" lang="en-US" sz="2400" spc="-1" strike="noStrike">
                <a:solidFill>
                  <a:srgbClr val="000000"/>
                </a:solidFill>
                <a:latin typeface="Avenir Roman"/>
                <a:ea typeface="Avenir Roman"/>
              </a:rPr>
              <a:t>: appear competent, expert</a:t>
            </a:r>
            <a:endParaRPr b="0" lang="en-US" sz="2400" spc="-1" strike="noStrike">
              <a:latin typeface="Arial"/>
            </a:endParaRPr>
          </a:p>
          <a:p>
            <a:pPr>
              <a:lnSpc>
                <a:spcPct val="100000"/>
              </a:lnSpc>
            </a:pPr>
            <a:r>
              <a:rPr b="1" lang="en-US" sz="2400" spc="-1" strike="noStrike">
                <a:solidFill>
                  <a:srgbClr val="31859c"/>
                </a:solidFill>
                <a:latin typeface="Avenir Roman"/>
                <a:ea typeface="Avenir Roman"/>
              </a:rPr>
              <a:t>Exemplification</a:t>
            </a:r>
            <a:r>
              <a:rPr b="0" lang="en-US" sz="2400" spc="-1" strike="noStrike">
                <a:solidFill>
                  <a:srgbClr val="31859c"/>
                </a:solidFill>
                <a:latin typeface="Avenir Roman"/>
                <a:ea typeface="Avenir Roman"/>
              </a:rPr>
              <a:t>: appear loyal, conscientious, dependable, reliable </a:t>
            </a:r>
            <a:r>
              <a:rPr b="0" lang="en-US" sz="2400" spc="-1" strike="noStrike">
                <a:solidFill>
                  <a:srgbClr val="ce181e"/>
                </a:solidFill>
                <a:latin typeface="Avenir Roman"/>
                <a:ea typeface="Avenir Roman"/>
              </a:rPr>
              <a:t>most effective</a:t>
            </a:r>
            <a:endParaRPr b="0" lang="en-US" sz="2400" spc="-1" strike="noStrike">
              <a:latin typeface="Arial"/>
            </a:endParaRPr>
          </a:p>
          <a:p>
            <a:pPr lvl="1" marL="857160" indent="-456480">
              <a:lnSpc>
                <a:spcPct val="100000"/>
              </a:lnSpc>
              <a:spcBef>
                <a:spcPts val="479"/>
              </a:spcBef>
              <a:buClr>
                <a:srgbClr val="000000"/>
              </a:buClr>
              <a:buFont typeface="Wingdings" charset="2"/>
              <a:buChar char=""/>
            </a:pPr>
            <a:r>
              <a:rPr b="1" lang="en-US" sz="2400" spc="-1" strike="noStrike">
                <a:solidFill>
                  <a:srgbClr val="000000"/>
                </a:solidFill>
                <a:latin typeface="Avenir Roman"/>
                <a:ea typeface="Avenir Roman"/>
              </a:rPr>
              <a:t>Intimidation</a:t>
            </a:r>
            <a:r>
              <a:rPr b="0" lang="en-US" sz="2400" spc="-1" strike="noStrike">
                <a:solidFill>
                  <a:srgbClr val="000000"/>
                </a:solidFill>
                <a:latin typeface="Avenir Roman"/>
                <a:ea typeface="Avenir Roman"/>
              </a:rPr>
              <a:t>: appear aggressive, powerful, dangerous</a:t>
            </a:r>
            <a:endParaRPr b="0" lang="en-US" sz="2400" spc="-1" strike="noStrike">
              <a:latin typeface="Arial"/>
            </a:endParaRPr>
          </a:p>
          <a:p>
            <a:pPr lvl="1" marL="857160" indent="-456480">
              <a:lnSpc>
                <a:spcPct val="100000"/>
              </a:lnSpc>
              <a:spcBef>
                <a:spcPts val="479"/>
              </a:spcBef>
              <a:buClr>
                <a:srgbClr val="31859c"/>
              </a:buClr>
              <a:buFont typeface="Wingdings" charset="2"/>
              <a:buChar char=""/>
            </a:pPr>
            <a:r>
              <a:rPr b="1" lang="en-US" sz="2400" spc="-1" strike="noStrike">
                <a:solidFill>
                  <a:srgbClr val="31859c"/>
                </a:solidFill>
                <a:latin typeface="Avenir Roman"/>
                <a:ea typeface="Avenir Roman"/>
              </a:rPr>
              <a:t>Supplication</a:t>
            </a:r>
            <a:r>
              <a:rPr b="0" lang="en-US" sz="2400" spc="-1" strike="noStrike">
                <a:solidFill>
                  <a:srgbClr val="31859c"/>
                </a:solidFill>
                <a:latin typeface="Avenir Roman"/>
                <a:ea typeface="Avenir Roman"/>
              </a:rPr>
              <a:t>: appear weak, compliant</a:t>
            </a:r>
            <a:endParaRPr b="0" lang="en-US" sz="2400" spc="-1" strike="noStrike">
              <a:latin typeface="Arial"/>
            </a:endParaRPr>
          </a:p>
          <a:p>
            <a:pPr marL="343080" indent="-342360">
              <a:lnSpc>
                <a:spcPct val="100000"/>
              </a:lnSpc>
              <a:spcBef>
                <a:spcPts val="561"/>
              </a:spcBef>
            </a:pPr>
            <a:endParaRPr b="0" lang="en-US" sz="2400" spc="-1" strike="noStrike">
              <a:latin typeface="Arial"/>
            </a:endParaRPr>
          </a:p>
        </p:txBody>
      </p:sp>
      <p:sp>
        <p:nvSpPr>
          <p:cNvPr id="152"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latin typeface="Arial"/>
            </a:endParaRPr>
          </a:p>
        </p:txBody>
      </p:sp>
      <p:sp>
        <p:nvSpPr>
          <p:cNvPr id="15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11160" indent="-10440">
              <a:lnSpc>
                <a:spcPct val="100000"/>
              </a:lnSpc>
              <a:spcBef>
                <a:spcPts val="561"/>
              </a:spcBef>
            </a:pPr>
            <a:r>
              <a:rPr b="0" lang="en-US" sz="2800" spc="-1" strike="noStrike">
                <a:solidFill>
                  <a:srgbClr val="000000"/>
                </a:solidFill>
                <a:latin typeface="Avenir Roman"/>
                <a:ea typeface="Avenir Roman"/>
              </a:rPr>
              <a:t>The </a:t>
            </a:r>
            <a:r>
              <a:rPr b="0" lang="en-US" sz="2800" spc="-1" strike="noStrike">
                <a:solidFill>
                  <a:srgbClr val="ce181e"/>
                </a:solidFill>
                <a:latin typeface="Avenir Roman"/>
                <a:ea typeface="Avenir Roman"/>
              </a:rPr>
              <a:t>key to successful influence</a:t>
            </a:r>
            <a:r>
              <a:rPr b="0" lang="en-US" sz="2800" spc="-1" strike="noStrike">
                <a:solidFill>
                  <a:srgbClr val="000000"/>
                </a:solidFill>
                <a:latin typeface="Avenir Roman"/>
                <a:ea typeface="Avenir Roman"/>
              </a:rPr>
              <a:t> or impression management is to </a:t>
            </a:r>
            <a:r>
              <a:rPr b="0" lang="en-US" sz="2800" spc="-1" strike="noStrike">
                <a:solidFill>
                  <a:srgbClr val="ce181e"/>
                </a:solidFill>
                <a:latin typeface="Avenir Roman"/>
                <a:ea typeface="Avenir Roman"/>
              </a:rPr>
              <a:t>appear sincere</a:t>
            </a:r>
            <a:r>
              <a:rPr b="0" lang="en-US" sz="2800" spc="-1" strike="noStrike">
                <a:solidFill>
                  <a:srgbClr val="000000"/>
                </a:solidFill>
                <a:latin typeface="Avenir Roman"/>
                <a:ea typeface="Avenir Roman"/>
              </a:rPr>
              <a:t> and genuine in one’s actions or requests</a:t>
            </a:r>
            <a:endParaRPr b="0" lang="en-US" sz="2800" spc="-1" strike="noStrike">
              <a:latin typeface="Arial"/>
            </a:endParaRPr>
          </a:p>
          <a:p>
            <a:pPr marL="11160" indent="-10440">
              <a:lnSpc>
                <a:spcPct val="100000"/>
              </a:lnSpc>
              <a:spcBef>
                <a:spcPts val="281"/>
              </a:spcBef>
            </a:pPr>
            <a:endParaRPr b="0" lang="en-US" sz="2800" spc="-1" strike="noStrike">
              <a:latin typeface="Arial"/>
            </a:endParaRPr>
          </a:p>
          <a:p>
            <a:pPr marL="11160" indent="-10440">
              <a:lnSpc>
                <a:spcPct val="100000"/>
              </a:lnSpc>
            </a:pPr>
            <a:r>
              <a:rPr b="0" lang="en-US" sz="2800" spc="-1" strike="noStrike">
                <a:solidFill>
                  <a:srgbClr val="31859c"/>
                </a:solidFill>
                <a:latin typeface="Avenir Roman"/>
                <a:ea typeface="Avenir Roman"/>
              </a:rPr>
              <a:t>Influence targets will be more likely to suspect ulterior or self-interested motives when </a:t>
            </a:r>
            <a:r>
              <a:rPr b="0" lang="en-US" sz="2800" spc="-1" strike="noStrike">
                <a:solidFill>
                  <a:srgbClr val="31859c"/>
                </a:solidFill>
                <a:latin typeface="Avenir Roman"/>
                <a:ea typeface="Avenir Roman"/>
              </a:rPr>
              <a:t>	</a:t>
            </a:r>
            <a:r>
              <a:rPr b="0" lang="en-US" sz="2800" spc="-1" strike="noStrike">
                <a:solidFill>
                  <a:srgbClr val="31859c"/>
                </a:solidFill>
                <a:latin typeface="Avenir Roman"/>
                <a:ea typeface="Avenir Roman"/>
              </a:rPr>
              <a:t>the influence/impression behavior is not consistent with social norms or not appropriate for the goal</a:t>
            </a:r>
            <a:endParaRPr b="0" lang="en-US" sz="2800" spc="-1" strike="noStrike">
              <a:latin typeface="Arial"/>
            </a:endParaRPr>
          </a:p>
          <a:p>
            <a:pPr marL="343080" indent="-342360">
              <a:lnSpc>
                <a:spcPct val="100000"/>
              </a:lnSpc>
            </a:pPr>
            <a:r>
              <a:rPr b="0" lang="en-US" sz="2800" spc="-1" strike="noStrike">
                <a:solidFill>
                  <a:srgbClr val="31859c"/>
                </a:solidFill>
                <a:latin typeface="Avenir Roman"/>
                <a:ea typeface="Avenir Roman"/>
              </a:rPr>
              <a:t>	</a:t>
            </a:r>
            <a:endParaRPr b="0" lang="en-US" sz="2800" spc="-1" strike="noStrike">
              <a:latin typeface="Arial"/>
            </a:endParaRPr>
          </a:p>
        </p:txBody>
      </p:sp>
      <p:sp>
        <p:nvSpPr>
          <p:cNvPr id="155"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ACTIVITY</a:t>
            </a:r>
            <a:endParaRPr b="0" lang="en-US" sz="4400" spc="-1" strike="noStrike">
              <a:latin typeface="Arial"/>
            </a:endParaRPr>
          </a:p>
        </p:txBody>
      </p:sp>
      <p:sp>
        <p:nvSpPr>
          <p:cNvPr id="157" name="CustomShape 2"/>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latin typeface="Arial"/>
            </a:endParaRPr>
          </a:p>
        </p:txBody>
      </p:sp>
      <p:sp>
        <p:nvSpPr>
          <p:cNvPr id="15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ea typeface="Avenir Roman"/>
              </a:rPr>
              <a:t>Successful political behavior (influence tactics, impression management) is linked to many positive outcomes for the individual engaging in it, such as:</a:t>
            </a:r>
            <a:endParaRPr b="0" lang="en-US" sz="2800" spc="-1" strike="noStrike">
              <a:latin typeface="Arial"/>
            </a:endParaRPr>
          </a:p>
          <a:p>
            <a:pPr marL="463680">
              <a:lnSpc>
                <a:spcPct val="100000"/>
              </a:lnSpc>
              <a:spcBef>
                <a:spcPts val="479"/>
              </a:spcBef>
            </a:pPr>
            <a:r>
              <a:rPr b="0" lang="en-US" sz="2400" spc="-1" strike="noStrike">
                <a:solidFill>
                  <a:srgbClr val="31859c"/>
                </a:solidFill>
                <a:latin typeface="Avenir Roman"/>
                <a:ea typeface="Avenir Roman"/>
              </a:rPr>
              <a:t>Higher performance evaluation ratings</a:t>
            </a:r>
            <a:endParaRPr b="0" lang="en-US" sz="2400" spc="-1" strike="noStrike">
              <a:latin typeface="Arial"/>
            </a:endParaRPr>
          </a:p>
          <a:p>
            <a:pPr marL="463680">
              <a:lnSpc>
                <a:spcPct val="100000"/>
              </a:lnSpc>
              <a:spcBef>
                <a:spcPts val="479"/>
              </a:spcBef>
            </a:pPr>
            <a:r>
              <a:rPr b="0" lang="en-US" sz="2400" spc="-1" strike="noStrike">
                <a:solidFill>
                  <a:srgbClr val="31859c"/>
                </a:solidFill>
                <a:latin typeface="Avenir Roman"/>
                <a:ea typeface="Avenir Roman"/>
              </a:rPr>
              <a:t>Higher pay</a:t>
            </a:r>
            <a:endParaRPr b="0" lang="en-US" sz="2400" spc="-1" strike="noStrike">
              <a:latin typeface="Arial"/>
            </a:endParaRPr>
          </a:p>
          <a:p>
            <a:pPr marL="463680">
              <a:lnSpc>
                <a:spcPct val="100000"/>
              </a:lnSpc>
              <a:spcBef>
                <a:spcPts val="479"/>
              </a:spcBef>
            </a:pPr>
            <a:r>
              <a:rPr b="0" lang="en-US" sz="2400" spc="-1" strike="noStrike">
                <a:solidFill>
                  <a:srgbClr val="31859c"/>
                </a:solidFill>
                <a:latin typeface="Avenir Roman"/>
                <a:ea typeface="Avenir Roman"/>
              </a:rPr>
              <a:t>Greater assessments of promotability</a:t>
            </a:r>
            <a:endParaRPr b="0" lang="en-US" sz="2400" spc="-1" strike="noStrike">
              <a:latin typeface="Arial"/>
            </a:endParaRPr>
          </a:p>
          <a:p>
            <a:pPr marL="463680">
              <a:lnSpc>
                <a:spcPct val="100000"/>
              </a:lnSpc>
              <a:spcBef>
                <a:spcPts val="479"/>
              </a:spcBef>
            </a:pPr>
            <a:r>
              <a:rPr b="0" lang="en-US" sz="2400" spc="-1" strike="noStrike">
                <a:solidFill>
                  <a:srgbClr val="31859c"/>
                </a:solidFill>
                <a:latin typeface="Avenir Roman"/>
                <a:ea typeface="Avenir Roman"/>
              </a:rPr>
              <a:t>Heightened overall career success</a:t>
            </a:r>
            <a:endParaRPr b="0" lang="en-US" sz="2400" spc="-1" strike="noStrike">
              <a:latin typeface="Arial"/>
            </a:endParaRPr>
          </a:p>
          <a:p>
            <a:pPr marL="463680">
              <a:lnSpc>
                <a:spcPct val="100000"/>
              </a:lnSpc>
              <a:spcBef>
                <a:spcPts val="479"/>
              </a:spcBef>
            </a:pPr>
            <a:r>
              <a:rPr b="0" lang="en-US" sz="2400" spc="-1" strike="noStrike">
                <a:solidFill>
                  <a:srgbClr val="31859c"/>
                </a:solidFill>
                <a:latin typeface="Avenir Roman"/>
                <a:ea typeface="Avenir Roman"/>
              </a:rPr>
              <a:t>Improved leader-follower relations</a:t>
            </a:r>
            <a:endParaRPr b="0" lang="en-US" sz="2400" spc="-1" strike="noStrike">
              <a:latin typeface="Arial"/>
            </a:endParaRPr>
          </a:p>
        </p:txBody>
      </p:sp>
      <p:sp>
        <p:nvSpPr>
          <p:cNvPr id="160"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latin typeface="Arial"/>
            </a:endParaRPr>
          </a:p>
        </p:txBody>
      </p:sp>
      <p:sp>
        <p:nvSpPr>
          <p:cNvPr id="162" name="CustomShape 2"/>
          <p:cNvSpPr/>
          <p:nvPr/>
        </p:nvSpPr>
        <p:spPr>
          <a:xfrm>
            <a:off x="457200" y="1600200"/>
            <a:ext cx="830520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ea typeface="Avenir Roman"/>
              </a:rPr>
              <a:t>The arising of politics depends on three situational characteristics that affect an employee’s work:</a:t>
            </a:r>
            <a:endParaRPr b="0" lang="en-US" sz="2800" spc="-1" strike="noStrike">
              <a:latin typeface="Arial"/>
            </a:endParaRPr>
          </a:p>
          <a:p>
            <a:pPr lvl="1" marL="914400" indent="-513720">
              <a:lnSpc>
                <a:spcPct val="100000"/>
              </a:lnSpc>
              <a:spcBef>
                <a:spcPts val="479"/>
              </a:spcBef>
              <a:buClr>
                <a:srgbClr val="31859c"/>
              </a:buClr>
              <a:buFont typeface="Calibri"/>
              <a:buAutoNum type="arabicPeriod"/>
            </a:pPr>
            <a:r>
              <a:rPr b="1" lang="en-US" sz="2400" spc="-1" strike="noStrike">
                <a:solidFill>
                  <a:srgbClr val="31859c"/>
                </a:solidFill>
                <a:latin typeface="Avenir Roman"/>
                <a:ea typeface="Avenir Roman"/>
              </a:rPr>
              <a:t>Ambiguity</a:t>
            </a:r>
            <a:r>
              <a:rPr b="0" lang="en-US" sz="2400" spc="-1" strike="noStrike">
                <a:solidFill>
                  <a:srgbClr val="31859c"/>
                </a:solidFill>
                <a:latin typeface="Avenir Roman"/>
                <a:ea typeface="Avenir Roman"/>
              </a:rPr>
              <a:t> in work processes and procedures enhances politics: e.g., low formalization, low centralization, minimal feedback, etc.</a:t>
            </a:r>
            <a:endParaRPr b="0" lang="en-US" sz="2400" spc="-1" strike="noStrike">
              <a:latin typeface="Arial"/>
            </a:endParaRPr>
          </a:p>
          <a:p>
            <a:pPr lvl="1" marL="914400" indent="-513720">
              <a:lnSpc>
                <a:spcPct val="100000"/>
              </a:lnSpc>
              <a:spcBef>
                <a:spcPts val="479"/>
              </a:spcBef>
              <a:buClr>
                <a:srgbClr val="000000"/>
              </a:buClr>
              <a:buFont typeface="Calibri"/>
              <a:buAutoNum type="arabicPeriod"/>
            </a:pPr>
            <a:r>
              <a:rPr b="0" lang="en-US" sz="2400" spc="-1" strike="noStrike">
                <a:solidFill>
                  <a:srgbClr val="000000"/>
                </a:solidFill>
                <a:latin typeface="Avenir Roman"/>
                <a:ea typeface="Avenir Roman"/>
              </a:rPr>
              <a:t>Norms that produce </a:t>
            </a:r>
            <a:r>
              <a:rPr b="1" lang="en-US" sz="2400" spc="-1" strike="noStrike">
                <a:solidFill>
                  <a:srgbClr val="000000"/>
                </a:solidFill>
                <a:latin typeface="Avenir Roman"/>
                <a:ea typeface="Avenir Roman"/>
              </a:rPr>
              <a:t>large and rigid power differentials</a:t>
            </a:r>
            <a:r>
              <a:rPr b="0" lang="en-US" sz="2400" spc="-1" strike="noStrike">
                <a:solidFill>
                  <a:srgbClr val="000000"/>
                </a:solidFill>
                <a:latin typeface="Avenir Roman"/>
                <a:ea typeface="Avenir Roman"/>
              </a:rPr>
              <a:t> enhance politics: e.g., authoritarian leadership, normative formal power usage, etc.</a:t>
            </a:r>
            <a:endParaRPr b="0" lang="en-US" sz="2400" spc="-1" strike="noStrike">
              <a:latin typeface="Arial"/>
            </a:endParaRPr>
          </a:p>
          <a:p>
            <a:pPr lvl="1" marL="914400" indent="-513720">
              <a:lnSpc>
                <a:spcPct val="100000"/>
              </a:lnSpc>
              <a:spcBef>
                <a:spcPts val="479"/>
              </a:spcBef>
              <a:buClr>
                <a:srgbClr val="31859c"/>
              </a:buClr>
              <a:buFont typeface="Calibri"/>
              <a:buAutoNum type="arabicPeriod"/>
            </a:pPr>
            <a:r>
              <a:rPr b="1" lang="en-US" sz="2400" spc="-1" strike="noStrike">
                <a:solidFill>
                  <a:srgbClr val="31859c"/>
                </a:solidFill>
                <a:latin typeface="Avenir Roman"/>
                <a:ea typeface="Avenir Roman"/>
              </a:rPr>
              <a:t>High frequency of social interactions </a:t>
            </a:r>
            <a:r>
              <a:rPr b="0" lang="en-US" sz="2400" spc="-1" strike="noStrike">
                <a:solidFill>
                  <a:srgbClr val="31859c"/>
                </a:solidFill>
                <a:latin typeface="Avenir Roman"/>
                <a:ea typeface="Avenir Roman"/>
              </a:rPr>
              <a:t>can enhance politics; e.g., personal accountability becomes salient</a:t>
            </a:r>
            <a:endParaRPr b="0" lang="en-US" sz="2400" spc="-1" strike="noStrike">
              <a:latin typeface="Arial"/>
            </a:endParaRPr>
          </a:p>
        </p:txBody>
      </p:sp>
      <p:sp>
        <p:nvSpPr>
          <p:cNvPr id="163"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Perception of Politics</a:t>
            </a:r>
            <a:endParaRPr b="0" lang="en-US" sz="4400" spc="-1" strike="noStrike">
              <a:latin typeface="Arial"/>
            </a:endParaRPr>
          </a:p>
        </p:txBody>
      </p:sp>
      <p:sp>
        <p:nvSpPr>
          <p:cNvPr id="16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ea typeface="Avenir Roman"/>
              </a:rPr>
              <a:t>Political behavior shapes the political context, expectations, and assumptions experienced by employees people often view politics can be useful and beneficial for organization, but politics as negative or toxic</a:t>
            </a:r>
            <a:endParaRPr b="0" lang="en-US" sz="2800" spc="-1" strike="noStrike">
              <a:latin typeface="Arial"/>
            </a:endParaRPr>
          </a:p>
          <a:p>
            <a:pPr>
              <a:lnSpc>
                <a:spcPct val="100000"/>
              </a:lnSpc>
              <a:spcBef>
                <a:spcPts val="561"/>
              </a:spcBef>
            </a:pPr>
            <a:r>
              <a:rPr b="0" lang="en-US" sz="2800" spc="-1" strike="noStrike">
                <a:solidFill>
                  <a:srgbClr val="31859c"/>
                </a:solidFill>
                <a:latin typeface="Avenir Roman"/>
                <a:ea typeface="Avenir Roman"/>
              </a:rPr>
              <a:t>The </a:t>
            </a:r>
            <a:r>
              <a:rPr b="1" lang="en-US" sz="2800" spc="-1" strike="noStrike">
                <a:solidFill>
                  <a:srgbClr val="31859c"/>
                </a:solidFill>
                <a:latin typeface="Avenir Roman"/>
                <a:ea typeface="Avenir Roman"/>
              </a:rPr>
              <a:t>perception of politics (POPS) </a:t>
            </a:r>
            <a:r>
              <a:rPr b="0" lang="en-US" sz="2800" spc="-1" strike="noStrike">
                <a:solidFill>
                  <a:srgbClr val="31859c"/>
                </a:solidFill>
                <a:latin typeface="Avenir Roman"/>
                <a:ea typeface="Avenir Roman"/>
              </a:rPr>
              <a:t>is the degree to which people attribute other people’s behavior to self-interested motives (i.e., poorly executed political behavior), or perceive their organization’s formal processes to be biased by social influence</a:t>
            </a:r>
            <a:endParaRPr b="0" lang="en-US" sz="2800" spc="-1" strike="noStrike">
              <a:latin typeface="Arial"/>
            </a:endParaRPr>
          </a:p>
        </p:txBody>
      </p:sp>
      <p:sp>
        <p:nvSpPr>
          <p:cNvPr id="166"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Perception of Politics</a:t>
            </a:r>
            <a:endParaRPr b="0" lang="en-US" sz="4400" spc="-1" strike="noStrike">
              <a:latin typeface="Arial"/>
            </a:endParaRPr>
          </a:p>
        </p:txBody>
      </p:sp>
      <p:sp>
        <p:nvSpPr>
          <p:cNvPr id="168" name="CustomShape 2"/>
          <p:cNvSpPr/>
          <p:nvPr/>
        </p:nvSpPr>
        <p:spPr>
          <a:xfrm>
            <a:off x="457200" y="1600200"/>
            <a:ext cx="84574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ea typeface="Avenir Roman"/>
              </a:rPr>
              <a:t>Although political behavior may be beneficial for the actor, when it is perceived as self-serving (i.e., the more POPS arises among others) by others, there are negative consequences for those others:</a:t>
            </a:r>
            <a:endParaRPr b="0" lang="en-US" sz="2800" spc="-1" strike="noStrike">
              <a:latin typeface="Arial"/>
            </a:endParaRPr>
          </a:p>
          <a:p>
            <a:pPr marL="463680">
              <a:lnSpc>
                <a:spcPct val="100000"/>
              </a:lnSpc>
              <a:spcBef>
                <a:spcPts val="479"/>
              </a:spcBef>
            </a:pPr>
            <a:r>
              <a:rPr b="0" lang="en-US" sz="2400" spc="-1" strike="noStrike">
                <a:solidFill>
                  <a:srgbClr val="31859c"/>
                </a:solidFill>
                <a:latin typeface="Avenir Roman"/>
                <a:ea typeface="Avenir Roman"/>
              </a:rPr>
              <a:t>Increased stress, and intention to turnover</a:t>
            </a:r>
            <a:endParaRPr b="0" lang="en-US" sz="2400" spc="-1" strike="noStrike">
              <a:latin typeface="Arial"/>
            </a:endParaRPr>
          </a:p>
          <a:p>
            <a:pPr marL="463680">
              <a:lnSpc>
                <a:spcPct val="100000"/>
              </a:lnSpc>
              <a:spcBef>
                <a:spcPts val="479"/>
              </a:spcBef>
            </a:pPr>
            <a:r>
              <a:rPr b="0" lang="en-US" sz="2400" spc="-1" strike="noStrike">
                <a:solidFill>
                  <a:srgbClr val="000000"/>
                </a:solidFill>
                <a:latin typeface="Avenir Roman"/>
                <a:ea typeface="Avenir Roman"/>
              </a:rPr>
              <a:t>Decreased satisfaction, commitment, and performance</a:t>
            </a:r>
            <a:endParaRPr b="0" lang="en-US" sz="2400" spc="-1" strike="noStrike">
              <a:latin typeface="Arial"/>
            </a:endParaRPr>
          </a:p>
          <a:p>
            <a:pPr marL="463680">
              <a:lnSpc>
                <a:spcPct val="100000"/>
              </a:lnSpc>
              <a:spcBef>
                <a:spcPts val="479"/>
              </a:spcBef>
            </a:pPr>
            <a:r>
              <a:rPr b="0" lang="en-US" sz="2400" spc="-1" strike="noStrike">
                <a:solidFill>
                  <a:srgbClr val="31859c"/>
                </a:solidFill>
                <a:latin typeface="Avenir Roman"/>
                <a:ea typeface="Avenir Roman"/>
              </a:rPr>
              <a:t>Increased likelihood of others engaging in political </a:t>
            </a:r>
            <a:br/>
            <a:r>
              <a:rPr b="0" lang="en-US" sz="2400" spc="-1" strike="noStrike">
                <a:solidFill>
                  <a:srgbClr val="31859c"/>
                </a:solidFill>
                <a:latin typeface="Avenir Roman"/>
                <a:ea typeface="Avenir Roman"/>
              </a:rPr>
              <a:t>  behavior themselves</a:t>
            </a:r>
            <a:endParaRPr b="0" lang="en-US" sz="2400" spc="-1" strike="noStrike">
              <a:latin typeface="Arial"/>
            </a:endParaRPr>
          </a:p>
          <a:p>
            <a:pPr marL="463680">
              <a:lnSpc>
                <a:spcPct val="100000"/>
              </a:lnSpc>
              <a:spcBef>
                <a:spcPts val="479"/>
              </a:spcBef>
            </a:pPr>
            <a:r>
              <a:rPr b="0" lang="en-US" sz="2400" spc="-1" strike="noStrike">
                <a:solidFill>
                  <a:srgbClr val="000000"/>
                </a:solidFill>
                <a:latin typeface="Avenir Roman"/>
                <a:ea typeface="Avenir Roman"/>
              </a:rPr>
              <a:t>Decreased perceptions of justice/fairness</a:t>
            </a:r>
            <a:endParaRPr b="0" lang="en-US" sz="2400" spc="-1" strike="noStrike">
              <a:latin typeface="Arial"/>
            </a:endParaRPr>
          </a:p>
        </p:txBody>
      </p:sp>
      <p:sp>
        <p:nvSpPr>
          <p:cNvPr id="169"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Power</a:t>
            </a:r>
            <a:endParaRPr b="0" lang="en-US" sz="4400" spc="-1" strike="noStrike">
              <a:latin typeface="Arial"/>
            </a:endParaRPr>
          </a:p>
        </p:txBody>
      </p:sp>
      <p:sp>
        <p:nvSpPr>
          <p:cNvPr id="8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7920" indent="-7200">
              <a:lnSpc>
                <a:spcPct val="100000"/>
              </a:lnSpc>
              <a:spcBef>
                <a:spcPts val="561"/>
              </a:spcBef>
            </a:pPr>
            <a:r>
              <a:rPr b="1" lang="en-US" sz="2800" spc="-1" strike="noStrike">
                <a:solidFill>
                  <a:srgbClr val="000000"/>
                </a:solidFill>
                <a:latin typeface="Avenir Roman"/>
                <a:ea typeface="Avenir Roman"/>
              </a:rPr>
              <a:t>Power</a:t>
            </a:r>
            <a:r>
              <a:rPr b="0" lang="en-US" sz="2800" spc="-1" strike="noStrike">
                <a:solidFill>
                  <a:srgbClr val="000000"/>
                </a:solidFill>
                <a:latin typeface="Avenir Roman"/>
                <a:ea typeface="Avenir Roman"/>
              </a:rPr>
              <a:t> is a measure of person’s ability to influence the attitudes and behaviors of other individuals; it is based in a dyadic (two-person) relationship</a:t>
            </a:r>
            <a:endParaRPr b="0" lang="en-US" sz="2800" spc="-1" strike="noStrike">
              <a:latin typeface="Arial"/>
            </a:endParaRPr>
          </a:p>
          <a:p>
            <a:pPr marL="7920" indent="-7200">
              <a:lnSpc>
                <a:spcPct val="100000"/>
              </a:lnSpc>
              <a:spcBef>
                <a:spcPts val="281"/>
              </a:spcBef>
            </a:pPr>
            <a:endParaRPr b="0" lang="en-US" sz="2800" spc="-1" strike="noStrike">
              <a:latin typeface="Arial"/>
            </a:endParaRPr>
          </a:p>
          <a:p>
            <a:pPr marL="7920" indent="-7200">
              <a:lnSpc>
                <a:spcPct val="100000"/>
              </a:lnSpc>
              <a:spcBef>
                <a:spcPts val="561"/>
              </a:spcBef>
            </a:pPr>
            <a:r>
              <a:rPr b="1" lang="en-US" sz="2800" spc="-1" strike="noStrike">
                <a:solidFill>
                  <a:srgbClr val="31859c"/>
                </a:solidFill>
                <a:latin typeface="Avenir Roman"/>
                <a:ea typeface="Avenir Roman"/>
              </a:rPr>
              <a:t>Influence</a:t>
            </a:r>
            <a:r>
              <a:rPr b="0" lang="en-US" sz="2800" spc="-1" strike="noStrike">
                <a:solidFill>
                  <a:srgbClr val="31859c"/>
                </a:solidFill>
                <a:latin typeface="Avenir Roman"/>
                <a:ea typeface="Avenir Roman"/>
              </a:rPr>
              <a:t> is the actual process of affecting attitudes or behaviors</a:t>
            </a:r>
            <a:endParaRPr b="0" lang="en-US" sz="2800" spc="-1" strike="noStrike">
              <a:latin typeface="Arial"/>
            </a:endParaRPr>
          </a:p>
          <a:p>
            <a:pPr marL="343080" indent="-342360">
              <a:lnSpc>
                <a:spcPct val="100000"/>
              </a:lnSpc>
              <a:spcBef>
                <a:spcPts val="281"/>
              </a:spcBef>
            </a:pPr>
            <a:endParaRPr b="0" lang="en-US" sz="2800" spc="-1" strike="noStrike">
              <a:latin typeface="Arial"/>
            </a:endParaRPr>
          </a:p>
        </p:txBody>
      </p:sp>
      <p:sp>
        <p:nvSpPr>
          <p:cNvPr id="90"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Political Skill</a:t>
            </a:r>
            <a:endParaRPr b="0" lang="en-US" sz="4400" spc="-1" strike="noStrike">
              <a:latin typeface="Arial"/>
            </a:endParaRPr>
          </a:p>
        </p:txBody>
      </p:sp>
      <p:sp>
        <p:nvSpPr>
          <p:cNvPr id="17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11160" indent="-10440">
              <a:lnSpc>
                <a:spcPct val="100000"/>
              </a:lnSpc>
              <a:spcBef>
                <a:spcPts val="561"/>
              </a:spcBef>
            </a:pPr>
            <a:r>
              <a:rPr b="1" lang="en-US" sz="2800" spc="-1" strike="noStrike">
                <a:solidFill>
                  <a:srgbClr val="31859c"/>
                </a:solidFill>
                <a:latin typeface="Avenir Roman"/>
                <a:ea typeface="Avenir Roman"/>
              </a:rPr>
              <a:t>Political skill </a:t>
            </a:r>
            <a:r>
              <a:rPr b="0" lang="en-US" sz="2800" spc="-1" strike="noStrike">
                <a:solidFill>
                  <a:srgbClr val="31859c"/>
                </a:solidFill>
                <a:latin typeface="Avenir Roman"/>
                <a:ea typeface="Avenir Roman"/>
              </a:rPr>
              <a:t>is the ability effectively understand others at work, and to use such knowledge to influence others to act in ways that enhance one’s personal and/or organizational objective</a:t>
            </a:r>
            <a:endParaRPr b="0" lang="en-US" sz="2800" spc="-1" strike="noStrike">
              <a:latin typeface="Arial"/>
            </a:endParaRPr>
          </a:p>
          <a:p>
            <a:pPr marL="11160" indent="-10440">
              <a:lnSpc>
                <a:spcPct val="100000"/>
              </a:lnSpc>
              <a:spcBef>
                <a:spcPts val="561"/>
              </a:spcBef>
            </a:pPr>
            <a:endParaRPr b="0" lang="en-US" sz="2800" spc="-1" strike="noStrike">
              <a:latin typeface="Arial"/>
            </a:endParaRPr>
          </a:p>
          <a:p>
            <a:pPr marL="11160" indent="-10440">
              <a:lnSpc>
                <a:spcPct val="100000"/>
              </a:lnSpc>
            </a:pPr>
            <a:r>
              <a:rPr b="0" lang="en-US" sz="2800" spc="-1" strike="noStrike">
                <a:solidFill>
                  <a:srgbClr val="000000"/>
                </a:solidFill>
                <a:latin typeface="Avenir Roman"/>
                <a:ea typeface="Avenir Roman"/>
              </a:rPr>
              <a:t>Political skill has been found to enhance the</a:t>
            </a:r>
            <a:endParaRPr b="0" lang="en-US" sz="2800" spc="-1" strike="noStrike">
              <a:latin typeface="Arial"/>
            </a:endParaRPr>
          </a:p>
          <a:p>
            <a:pPr marL="11160" indent="-10440">
              <a:lnSpc>
                <a:spcPct val="100000"/>
              </a:lnSpc>
            </a:pPr>
            <a:r>
              <a:rPr b="0" lang="en-US" sz="2800" spc="-1" strike="noStrike">
                <a:solidFill>
                  <a:srgbClr val="000000"/>
                </a:solidFill>
                <a:latin typeface="Avenir Roman"/>
                <a:ea typeface="Avenir Roman"/>
              </a:rPr>
              <a:t>	</a:t>
            </a:r>
            <a:r>
              <a:rPr b="0" lang="en-US" sz="2800" spc="-1" strike="noStrike">
                <a:solidFill>
                  <a:srgbClr val="000000"/>
                </a:solidFill>
                <a:latin typeface="Avenir Roman"/>
                <a:ea typeface="Avenir Roman"/>
              </a:rPr>
              <a:t>social and organizational effectiveness of employees and leaders</a:t>
            </a:r>
            <a:endParaRPr b="0" lang="en-US" sz="2800" spc="-1" strike="noStrike">
              <a:latin typeface="Arial"/>
            </a:endParaRPr>
          </a:p>
        </p:txBody>
      </p:sp>
      <p:sp>
        <p:nvSpPr>
          <p:cNvPr id="172"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Political Skill</a:t>
            </a:r>
            <a:endParaRPr b="0" lang="en-US" sz="4400" spc="-1" strike="noStrike">
              <a:latin typeface="Arial"/>
            </a:endParaRPr>
          </a:p>
        </p:txBody>
      </p:sp>
      <p:sp>
        <p:nvSpPr>
          <p:cNvPr id="17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pPr>
            <a:r>
              <a:rPr b="0" lang="en-US" sz="2800" spc="-1" strike="noStrike">
                <a:solidFill>
                  <a:srgbClr val="000000"/>
                </a:solidFill>
                <a:latin typeface="Avenir Roman"/>
                <a:ea typeface="Avenir Roman"/>
              </a:rPr>
              <a:t>Political skill consists of four dimensions:</a:t>
            </a:r>
            <a:endParaRPr b="0" lang="en-US" sz="2800" spc="-1" strike="noStrike">
              <a:latin typeface="Arial"/>
            </a:endParaRPr>
          </a:p>
          <a:p>
            <a:pPr lvl="1" marL="914400" indent="-513720">
              <a:lnSpc>
                <a:spcPct val="100000"/>
              </a:lnSpc>
              <a:spcBef>
                <a:spcPts val="479"/>
              </a:spcBef>
              <a:buClr>
                <a:srgbClr val="31859c"/>
              </a:buClr>
              <a:buFont typeface="Calibri"/>
              <a:buAutoNum type="arabicPeriod"/>
            </a:pPr>
            <a:r>
              <a:rPr b="1" lang="en-US" sz="2400" spc="-1" strike="noStrike">
                <a:solidFill>
                  <a:srgbClr val="31859c"/>
                </a:solidFill>
                <a:latin typeface="Avenir Roman"/>
                <a:ea typeface="Avenir Roman"/>
              </a:rPr>
              <a:t>Social astuteness</a:t>
            </a:r>
            <a:r>
              <a:rPr b="0" lang="en-US" sz="2400" spc="-1" strike="noStrike">
                <a:solidFill>
                  <a:srgbClr val="31859c"/>
                </a:solidFill>
                <a:latin typeface="Avenir Roman"/>
                <a:ea typeface="Avenir Roman"/>
              </a:rPr>
              <a:t>: Understanding of social dynamics, self-awareness</a:t>
            </a:r>
            <a:endParaRPr b="0" lang="en-US" sz="2400" spc="-1" strike="noStrike">
              <a:latin typeface="Arial"/>
            </a:endParaRPr>
          </a:p>
          <a:p>
            <a:pPr lvl="1" marL="914400" indent="-513720">
              <a:lnSpc>
                <a:spcPct val="100000"/>
              </a:lnSpc>
              <a:spcBef>
                <a:spcPts val="479"/>
              </a:spcBef>
              <a:buClr>
                <a:srgbClr val="000000"/>
              </a:buClr>
              <a:buFont typeface="Calibri"/>
              <a:buAutoNum type="arabicPeriod"/>
            </a:pPr>
            <a:r>
              <a:rPr b="1" lang="en-US" sz="2400" spc="-1" strike="noStrike">
                <a:solidFill>
                  <a:srgbClr val="000000"/>
                </a:solidFill>
                <a:latin typeface="Avenir Roman"/>
                <a:ea typeface="Avenir Roman"/>
              </a:rPr>
              <a:t>Interpersonal influence</a:t>
            </a:r>
            <a:r>
              <a:rPr b="0" lang="en-US" sz="2400" spc="-1" strike="noStrike">
                <a:solidFill>
                  <a:srgbClr val="000000"/>
                </a:solidFill>
                <a:latin typeface="Avenir Roman"/>
                <a:ea typeface="Avenir Roman"/>
              </a:rPr>
              <a:t>: Adapting one’s behavior to meet situational demands and elicit desired responses in others</a:t>
            </a:r>
            <a:endParaRPr b="0" lang="en-US" sz="2400" spc="-1" strike="noStrike">
              <a:latin typeface="Arial"/>
            </a:endParaRPr>
          </a:p>
          <a:p>
            <a:pPr lvl="1" marL="914400" indent="-513720">
              <a:lnSpc>
                <a:spcPct val="100000"/>
              </a:lnSpc>
              <a:spcBef>
                <a:spcPts val="479"/>
              </a:spcBef>
              <a:buClr>
                <a:srgbClr val="31859c"/>
              </a:buClr>
              <a:buFont typeface="Calibri"/>
              <a:buAutoNum type="arabicPeriod"/>
            </a:pPr>
            <a:r>
              <a:rPr b="1" lang="en-US" sz="2400" spc="-1" strike="noStrike">
                <a:solidFill>
                  <a:srgbClr val="31859c"/>
                </a:solidFill>
                <a:latin typeface="Avenir Roman"/>
                <a:ea typeface="Avenir Roman"/>
              </a:rPr>
              <a:t>Networking ability</a:t>
            </a:r>
            <a:r>
              <a:rPr b="0" lang="en-US" sz="2400" spc="-1" strike="noStrike">
                <a:solidFill>
                  <a:srgbClr val="31859c"/>
                </a:solidFill>
                <a:latin typeface="Avenir Roman"/>
                <a:ea typeface="Avenir Roman"/>
              </a:rPr>
              <a:t>: Develop social relations and alliances, obtain resources</a:t>
            </a:r>
            <a:endParaRPr b="0" lang="en-US" sz="2400" spc="-1" strike="noStrike">
              <a:latin typeface="Arial"/>
            </a:endParaRPr>
          </a:p>
          <a:p>
            <a:pPr lvl="1" marL="914400" indent="-513720">
              <a:lnSpc>
                <a:spcPct val="100000"/>
              </a:lnSpc>
              <a:spcBef>
                <a:spcPts val="479"/>
              </a:spcBef>
              <a:buClr>
                <a:srgbClr val="000000"/>
              </a:buClr>
              <a:buFont typeface="Calibri"/>
              <a:buAutoNum type="arabicPeriod"/>
            </a:pPr>
            <a:r>
              <a:rPr b="1" lang="en-US" sz="2400" spc="-1" strike="noStrike">
                <a:solidFill>
                  <a:srgbClr val="000000"/>
                </a:solidFill>
                <a:latin typeface="Avenir Roman"/>
                <a:ea typeface="Avenir Roman"/>
              </a:rPr>
              <a:t>Apparent sincerity</a:t>
            </a:r>
            <a:r>
              <a:rPr b="0" lang="en-US" sz="2400" spc="-1" strike="noStrike">
                <a:solidFill>
                  <a:srgbClr val="000000"/>
                </a:solidFill>
                <a:latin typeface="Avenir Roman"/>
                <a:ea typeface="Avenir Roman"/>
              </a:rPr>
              <a:t>: Appear authentic </a:t>
            </a:r>
            <a:r>
              <a:rPr b="0" lang="en-US" sz="2400" spc="-1" strike="noStrike">
                <a:solidFill>
                  <a:srgbClr val="ce181e"/>
                </a:solidFill>
                <a:latin typeface="Avenir Roman"/>
                <a:ea typeface="Avenir Roman"/>
              </a:rPr>
              <a:t>only works if others buy it</a:t>
            </a:r>
            <a:endParaRPr b="0" lang="en-US" sz="2400" spc="-1" strike="noStrike">
              <a:latin typeface="Arial"/>
            </a:endParaRPr>
          </a:p>
        </p:txBody>
      </p:sp>
      <p:sp>
        <p:nvSpPr>
          <p:cNvPr id="175"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Political Skill</a:t>
            </a:r>
            <a:endParaRPr b="0" lang="en-US" sz="4400" spc="-1" strike="noStrike">
              <a:latin typeface="Arial"/>
            </a:endParaRPr>
          </a:p>
        </p:txBody>
      </p:sp>
      <p:sp>
        <p:nvSpPr>
          <p:cNvPr id="177" name="CustomShape 2"/>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Political Skill</a:t>
            </a:r>
            <a:endParaRPr b="0" lang="en-US" sz="4400" spc="-1" strike="noStrike">
              <a:latin typeface="Arial"/>
            </a:endParaRPr>
          </a:p>
        </p:txBody>
      </p:sp>
      <p:sp>
        <p:nvSpPr>
          <p:cNvPr id="17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360"/>
              </a:spcBef>
            </a:pPr>
            <a:r>
              <a:rPr b="0" lang="en-US" sz="1800" spc="-1" strike="noStrike">
                <a:solidFill>
                  <a:srgbClr val="000000"/>
                </a:solidFill>
                <a:latin typeface="Avenir Roman"/>
                <a:ea typeface="Avenir Roman"/>
              </a:rPr>
              <a:t>Political Skill is rooted in various traits (Ferris, Blickle et al., 2008)</a:t>
            </a:r>
            <a:endParaRPr b="0" lang="en-US" sz="1800" spc="-1" strike="noStrike">
              <a:latin typeface="Arial"/>
            </a:endParaRPr>
          </a:p>
        </p:txBody>
      </p:sp>
      <p:pic>
        <p:nvPicPr>
          <p:cNvPr id="180" name="Picture 2" descr=""/>
          <p:cNvPicPr/>
          <p:nvPr/>
        </p:nvPicPr>
        <p:blipFill>
          <a:blip r:embed="rId1"/>
          <a:stretch/>
        </p:blipFill>
        <p:spPr>
          <a:xfrm>
            <a:off x="1554480" y="1573200"/>
            <a:ext cx="5964480" cy="4004640"/>
          </a:xfrm>
          <a:prstGeom prst="rect">
            <a:avLst/>
          </a:prstGeom>
          <a:ln w="9360">
            <a:noFill/>
          </a:ln>
        </p:spPr>
      </p:pic>
      <p:sp>
        <p:nvSpPr>
          <p:cNvPr id="181"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
        <p:nvSpPr>
          <p:cNvPr id="182" name="TextShape 4"/>
          <p:cNvSpPr txBox="1"/>
          <p:nvPr/>
        </p:nvSpPr>
        <p:spPr>
          <a:xfrm>
            <a:off x="314280" y="5990760"/>
            <a:ext cx="2730240" cy="346320"/>
          </a:xfrm>
          <a:prstGeom prst="rect">
            <a:avLst/>
          </a:prstGeom>
          <a:noFill/>
          <a:ln>
            <a:noFill/>
          </a:ln>
        </p:spPr>
        <p:txBody>
          <a:bodyPr lIns="90000" rIns="90000" tIns="45000" bIns="45000"/>
          <a:p>
            <a:r>
              <a:rPr b="0" lang="en-US" sz="1800" spc="-1" strike="noStrike">
                <a:latin typeface="Arial"/>
              </a:rPr>
              <a:t>One of biggest predictors</a:t>
            </a:r>
            <a:endParaRPr b="0" lang="en-US" sz="1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Political Skill</a:t>
            </a:r>
            <a:endParaRPr b="0" lang="en-US" sz="4400" spc="-1" strike="noStrike">
              <a:latin typeface="Arial"/>
            </a:endParaRPr>
          </a:p>
        </p:txBody>
      </p:sp>
      <p:sp>
        <p:nvSpPr>
          <p:cNvPr id="18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ea typeface="Avenir Roman"/>
              </a:rPr>
              <a:t>Political skill can serve many functions for an individual, including:</a:t>
            </a:r>
            <a:endParaRPr b="0" lang="en-US" sz="2800" spc="-1" strike="noStrike">
              <a:latin typeface="Arial"/>
            </a:endParaRPr>
          </a:p>
          <a:p>
            <a:pPr lvl="1" marL="914400" indent="-513720">
              <a:lnSpc>
                <a:spcPct val="100000"/>
              </a:lnSpc>
              <a:spcBef>
                <a:spcPts val="479"/>
              </a:spcBef>
              <a:buClr>
                <a:srgbClr val="31859c"/>
              </a:buClr>
              <a:buFont typeface="Calibri"/>
              <a:buAutoNum type="arabicPeriod"/>
            </a:pPr>
            <a:r>
              <a:rPr b="0" lang="en-US" sz="2400" spc="-1" strike="noStrike">
                <a:solidFill>
                  <a:srgbClr val="31859c"/>
                </a:solidFill>
                <a:latin typeface="Avenir Roman"/>
                <a:ea typeface="Avenir Roman"/>
              </a:rPr>
              <a:t>Neutralize stressors (e.g., role conflict, role overload, supervisor conflict, POPS for oneself)</a:t>
            </a:r>
            <a:endParaRPr b="0" lang="en-US" sz="2400" spc="-1" strike="noStrike">
              <a:latin typeface="Arial"/>
            </a:endParaRPr>
          </a:p>
          <a:p>
            <a:pPr lvl="1" marL="914400" indent="-513720">
              <a:lnSpc>
                <a:spcPct val="100000"/>
              </a:lnSpc>
              <a:spcBef>
                <a:spcPts val="479"/>
              </a:spcBef>
              <a:buClr>
                <a:srgbClr val="000000"/>
              </a:buClr>
              <a:buFont typeface="Calibri"/>
              <a:buAutoNum type="arabicPeriod"/>
            </a:pPr>
            <a:r>
              <a:rPr b="0" lang="en-US" sz="2400" spc="-1" strike="noStrike">
                <a:solidFill>
                  <a:srgbClr val="000000"/>
                </a:solidFill>
                <a:latin typeface="Avenir Roman"/>
                <a:ea typeface="Avenir Roman"/>
              </a:rPr>
              <a:t>Increases effectiveness of political behavior (e.g., enhance likelihood of desired outcome, reduce the likelihood that they will be perceived as solely self-serving)</a:t>
            </a:r>
            <a:endParaRPr b="0" lang="en-US" sz="2400" spc="-1" strike="noStrike">
              <a:latin typeface="Arial"/>
            </a:endParaRPr>
          </a:p>
          <a:p>
            <a:pPr lvl="1" marL="914400" indent="-513720">
              <a:lnSpc>
                <a:spcPct val="100000"/>
              </a:lnSpc>
              <a:spcBef>
                <a:spcPts val="479"/>
              </a:spcBef>
              <a:buClr>
                <a:srgbClr val="000000"/>
              </a:buClr>
              <a:buFont typeface="Calibri"/>
              <a:buAutoNum type="arabicPeriod"/>
            </a:pPr>
            <a:r>
              <a:rPr b="0" lang="en-US" sz="2400" spc="-1" strike="noStrike">
                <a:solidFill>
                  <a:srgbClr val="ce181e"/>
                </a:solidFill>
                <a:latin typeface="Avenir Roman"/>
                <a:ea typeface="Avenir Roman"/>
              </a:rPr>
              <a:t>Enhancing work outcomes (e.g. job performance, leader effectiveness, trust)</a:t>
            </a:r>
            <a:endParaRPr b="0" lang="en-US" sz="2400" spc="-1" strike="noStrike">
              <a:latin typeface="Arial"/>
            </a:endParaRPr>
          </a:p>
        </p:txBody>
      </p:sp>
      <p:sp>
        <p:nvSpPr>
          <p:cNvPr id="185"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Managing Politics</a:t>
            </a:r>
            <a:endParaRPr b="0" lang="en-US" sz="4400" spc="-1" strike="noStrike">
              <a:latin typeface="Arial"/>
            </a:endParaRPr>
          </a:p>
        </p:txBody>
      </p:sp>
      <p:sp>
        <p:nvSpPr>
          <p:cNvPr id="18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11160" indent="-10440">
              <a:lnSpc>
                <a:spcPct val="100000"/>
              </a:lnSpc>
              <a:spcBef>
                <a:spcPts val="561"/>
              </a:spcBef>
            </a:pPr>
            <a:r>
              <a:rPr b="0" lang="en-US" sz="2800" spc="-1" strike="noStrike">
                <a:solidFill>
                  <a:srgbClr val="000000"/>
                </a:solidFill>
                <a:latin typeface="Avenir Roman"/>
                <a:ea typeface="Avenir Roman"/>
              </a:rPr>
              <a:t>Political behavior is unavoidable and it is not necessarily a bad thing</a:t>
            </a:r>
            <a:endParaRPr b="0" lang="en-US" sz="2800" spc="-1" strike="noStrike">
              <a:latin typeface="Arial"/>
            </a:endParaRPr>
          </a:p>
          <a:p>
            <a:pPr marL="11160" indent="-10440">
              <a:lnSpc>
                <a:spcPct val="100000"/>
              </a:lnSpc>
              <a:spcBef>
                <a:spcPts val="281"/>
              </a:spcBef>
            </a:pPr>
            <a:endParaRPr b="0" lang="en-US" sz="2800" spc="-1" strike="noStrike">
              <a:latin typeface="Arial"/>
            </a:endParaRPr>
          </a:p>
          <a:p>
            <a:pPr marL="11160" indent="-10440">
              <a:lnSpc>
                <a:spcPct val="100000"/>
              </a:lnSpc>
              <a:spcBef>
                <a:spcPts val="561"/>
              </a:spcBef>
            </a:pPr>
            <a:r>
              <a:rPr b="0" lang="en-US" sz="2800" spc="-1" strike="noStrike">
                <a:solidFill>
                  <a:srgbClr val="31859c"/>
                </a:solidFill>
                <a:latin typeface="Avenir Roman"/>
                <a:ea typeface="Avenir Roman"/>
              </a:rPr>
              <a:t>Leaders often use influence and impression management tactics to:</a:t>
            </a:r>
            <a:endParaRPr b="0" lang="en-US" sz="2800" spc="-1" strike="noStrike">
              <a:latin typeface="Arial"/>
            </a:endParaRPr>
          </a:p>
          <a:p>
            <a:pPr marL="343080" indent="-342360">
              <a:lnSpc>
                <a:spcPct val="100000"/>
              </a:lnSpc>
              <a:spcBef>
                <a:spcPts val="479"/>
              </a:spcBef>
            </a:pPr>
            <a:r>
              <a:rPr b="0" lang="en-US" sz="2400" spc="-1" strike="noStrike">
                <a:solidFill>
                  <a:srgbClr val="000000"/>
                </a:solidFill>
                <a:latin typeface="Avenir Roman"/>
                <a:ea typeface="Avenir Roman"/>
              </a:rPr>
              <a:t>	</a:t>
            </a:r>
            <a:r>
              <a:rPr b="0" lang="en-US" sz="2400" spc="-1" strike="noStrike">
                <a:solidFill>
                  <a:srgbClr val="000000"/>
                </a:solidFill>
                <a:latin typeface="Avenir Roman"/>
                <a:ea typeface="Avenir Roman"/>
              </a:rPr>
              <a:t>Enhance cooperation</a:t>
            </a:r>
            <a:endParaRPr b="0" lang="en-US" sz="2400" spc="-1" strike="noStrike">
              <a:latin typeface="Arial"/>
            </a:endParaRPr>
          </a:p>
          <a:p>
            <a:pPr marL="343080" indent="-342360">
              <a:lnSpc>
                <a:spcPct val="100000"/>
              </a:lnSpc>
              <a:spcBef>
                <a:spcPts val="479"/>
              </a:spcBef>
            </a:pPr>
            <a:r>
              <a:rPr b="0" lang="en-US" sz="2400" spc="-1" strike="noStrike">
                <a:solidFill>
                  <a:srgbClr val="31859c"/>
                </a:solidFill>
                <a:latin typeface="Avenir Roman"/>
                <a:ea typeface="Avenir Roman"/>
              </a:rPr>
              <a:t>	</a:t>
            </a:r>
            <a:r>
              <a:rPr b="0" lang="en-US" sz="2400" spc="-1" strike="noStrike">
                <a:solidFill>
                  <a:srgbClr val="31859c"/>
                </a:solidFill>
                <a:latin typeface="Avenir Roman"/>
                <a:ea typeface="Avenir Roman"/>
              </a:rPr>
              <a:t>Create consensus in how things are perceived</a:t>
            </a:r>
            <a:endParaRPr b="0" lang="en-US" sz="2400" spc="-1" strike="noStrike">
              <a:latin typeface="Arial"/>
            </a:endParaRPr>
          </a:p>
          <a:p>
            <a:pPr marL="343080" indent="-342360">
              <a:lnSpc>
                <a:spcPct val="100000"/>
              </a:lnSpc>
              <a:spcBef>
                <a:spcPts val="479"/>
              </a:spcBef>
            </a:pPr>
            <a:r>
              <a:rPr b="0" lang="en-US" sz="2400" spc="-1" strike="noStrike">
                <a:solidFill>
                  <a:srgbClr val="31859c"/>
                </a:solidFill>
                <a:latin typeface="Avenir Roman"/>
                <a:ea typeface="Avenir Roman"/>
              </a:rPr>
              <a:t>	</a:t>
            </a:r>
            <a:r>
              <a:rPr b="0" lang="en-US" sz="2400" spc="-1" strike="noStrike">
                <a:solidFill>
                  <a:srgbClr val="000000"/>
                </a:solidFill>
                <a:latin typeface="Avenir Roman"/>
                <a:ea typeface="Avenir Roman"/>
              </a:rPr>
              <a:t>Clarify and inspire goal-directed team </a:t>
            </a:r>
            <a:r>
              <a:rPr b="0" lang="en-US" sz="2400" spc="-1" strike="noStrike">
                <a:solidFill>
                  <a:srgbClr val="000000"/>
                </a:solidFill>
                <a:latin typeface="Avenir Roman"/>
                <a:ea typeface="Avenir Roman"/>
              </a:rPr>
              <a:t>	</a:t>
            </a:r>
            <a:r>
              <a:rPr b="0" lang="en-US" sz="2400" spc="-1" strike="noStrike">
                <a:solidFill>
                  <a:srgbClr val="000000"/>
                </a:solidFill>
                <a:latin typeface="Avenir Roman"/>
                <a:ea typeface="Avenir Roman"/>
              </a:rPr>
              <a:t>performance</a:t>
            </a:r>
            <a:endParaRPr b="0" lang="en-US" sz="2400" spc="-1" strike="noStrike">
              <a:latin typeface="Arial"/>
            </a:endParaRPr>
          </a:p>
        </p:txBody>
      </p:sp>
      <p:sp>
        <p:nvSpPr>
          <p:cNvPr id="188"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Managing Politics</a:t>
            </a:r>
            <a:endParaRPr b="0" lang="en-US" sz="4400" spc="-1" strike="noStrike">
              <a:latin typeface="Arial"/>
            </a:endParaRPr>
          </a:p>
        </p:txBody>
      </p:sp>
      <p:sp>
        <p:nvSpPr>
          <p:cNvPr id="19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ea typeface="Avenir Roman"/>
              </a:rPr>
              <a:t>There are two employee experiences that can help reduce the negative effects of POPS:</a:t>
            </a:r>
            <a:endParaRPr b="0" lang="en-US" sz="2800" spc="-1" strike="noStrike">
              <a:latin typeface="Arial"/>
            </a:endParaRPr>
          </a:p>
          <a:p>
            <a:pPr lvl="1" marL="914400" indent="-513720">
              <a:lnSpc>
                <a:spcPct val="100000"/>
              </a:lnSpc>
              <a:spcBef>
                <a:spcPts val="479"/>
              </a:spcBef>
              <a:buClr>
                <a:srgbClr val="31859c"/>
              </a:buClr>
              <a:buFont typeface="Wingdings" charset="2"/>
              <a:buAutoNum type="arabicPeriod"/>
            </a:pPr>
            <a:r>
              <a:rPr b="1" lang="en-US" sz="2400" spc="-1" strike="noStrike">
                <a:solidFill>
                  <a:srgbClr val="31859c"/>
                </a:solidFill>
                <a:latin typeface="Avenir Roman"/>
                <a:ea typeface="Avenir Roman"/>
              </a:rPr>
              <a:t>Understanding</a:t>
            </a:r>
            <a:r>
              <a:rPr b="0" lang="en-US" sz="2400" spc="-1" strike="noStrike">
                <a:solidFill>
                  <a:srgbClr val="31859c"/>
                </a:solidFill>
                <a:latin typeface="Avenir Roman"/>
                <a:ea typeface="Avenir Roman"/>
              </a:rPr>
              <a:t> the causes, expectations, norms, and general nature of politics in one’s context</a:t>
            </a:r>
            <a:endParaRPr b="0" lang="en-US" sz="2400" spc="-1" strike="noStrike">
              <a:latin typeface="Arial"/>
            </a:endParaRPr>
          </a:p>
          <a:p>
            <a:pPr lvl="1" marL="914400" indent="-513720">
              <a:lnSpc>
                <a:spcPct val="100000"/>
              </a:lnSpc>
              <a:spcBef>
                <a:spcPts val="479"/>
              </a:spcBef>
              <a:buClr>
                <a:srgbClr val="000000"/>
              </a:buClr>
              <a:buFont typeface="Wingdings" charset="2"/>
              <a:buAutoNum type="arabicPeriod"/>
            </a:pPr>
            <a:r>
              <a:rPr b="1" lang="en-US" sz="2400" spc="-1" strike="noStrike">
                <a:solidFill>
                  <a:srgbClr val="000000"/>
                </a:solidFill>
                <a:latin typeface="Avenir Roman"/>
                <a:ea typeface="Avenir Roman"/>
              </a:rPr>
              <a:t>Having a sense of control</a:t>
            </a:r>
            <a:r>
              <a:rPr b="0" lang="en-US" sz="2400" spc="-1" strike="noStrike">
                <a:solidFill>
                  <a:srgbClr val="000000"/>
                </a:solidFill>
                <a:latin typeface="Avenir Roman"/>
                <a:ea typeface="Avenir Roman"/>
              </a:rPr>
              <a:t> over the arising and enactment of politics in one’s context</a:t>
            </a:r>
            <a:endParaRPr b="0" lang="en-US" sz="2400" spc="-1" strike="noStrike">
              <a:latin typeface="Arial"/>
            </a:endParaRPr>
          </a:p>
          <a:p>
            <a:pPr marL="343080" indent="-342360">
              <a:lnSpc>
                <a:spcPct val="100000"/>
              </a:lnSpc>
              <a:spcBef>
                <a:spcPts val="281"/>
              </a:spcBef>
            </a:pPr>
            <a:endParaRPr b="0" lang="en-US" sz="2400" spc="-1" strike="noStrike">
              <a:latin typeface="Arial"/>
            </a:endParaRPr>
          </a:p>
          <a:p>
            <a:pPr marL="343080" indent="-342360">
              <a:lnSpc>
                <a:spcPct val="100000"/>
              </a:lnSpc>
              <a:spcBef>
                <a:spcPts val="561"/>
              </a:spcBef>
            </a:pPr>
            <a:r>
              <a:rPr b="0" lang="en-US" sz="2800" spc="-1" strike="noStrike">
                <a:solidFill>
                  <a:srgbClr val="31859c"/>
                </a:solidFill>
                <a:latin typeface="Avenir Roman"/>
                <a:ea typeface="Avenir Roman"/>
              </a:rPr>
              <a:t>This can be done situationally (e.g., leadership or management actions, organizational processes, etc.), or by enhancing employees’ political skill</a:t>
            </a:r>
            <a:endParaRPr b="0" lang="en-US" sz="2800" spc="-1" strike="noStrike">
              <a:latin typeface="Arial"/>
            </a:endParaRPr>
          </a:p>
        </p:txBody>
      </p:sp>
      <p:sp>
        <p:nvSpPr>
          <p:cNvPr id="191"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ce181e"/>
                </a:solidFill>
                <a:latin typeface="Avenir Black"/>
                <a:ea typeface="Avenir Black"/>
              </a:rPr>
              <a:t>*** test</a:t>
            </a:r>
            <a:r>
              <a:rPr b="1" lang="en-US" sz="4400" spc="-1" strike="noStrike">
                <a:solidFill>
                  <a:srgbClr val="000000"/>
                </a:solidFill>
                <a:latin typeface="Avenir Black"/>
                <a:ea typeface="Avenir Black"/>
              </a:rPr>
              <a:t> Managing Politics</a:t>
            </a:r>
            <a:endParaRPr b="0" lang="en-US" sz="4400" spc="-1" strike="noStrike">
              <a:latin typeface="Arial"/>
            </a:endParaRPr>
          </a:p>
        </p:txBody>
      </p:sp>
      <p:sp>
        <p:nvSpPr>
          <p:cNvPr id="19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ea typeface="Avenir Roman"/>
              </a:rPr>
              <a:t>The other primary approach is to reduce the likelihood of political behavior and POPS arising in the first place, some tactics include:</a:t>
            </a:r>
            <a:endParaRPr b="0" lang="en-US" sz="2800" spc="-1" strike="noStrike">
              <a:latin typeface="Arial"/>
            </a:endParaRPr>
          </a:p>
          <a:p>
            <a:pPr marL="689040" indent="-223200">
              <a:lnSpc>
                <a:spcPct val="100000"/>
              </a:lnSpc>
              <a:spcBef>
                <a:spcPts val="479"/>
              </a:spcBef>
            </a:pPr>
            <a:r>
              <a:rPr b="0" lang="en-US" sz="2400" spc="-1" strike="noStrike">
                <a:solidFill>
                  <a:srgbClr val="31859c"/>
                </a:solidFill>
                <a:latin typeface="Avenir Roman"/>
                <a:ea typeface="Avenir Roman"/>
              </a:rPr>
              <a:t>Transparent communication and feedback (reduces uncertainty)</a:t>
            </a:r>
            <a:endParaRPr b="0" lang="en-US" sz="2400" spc="-1" strike="noStrike">
              <a:latin typeface="Arial"/>
            </a:endParaRPr>
          </a:p>
          <a:p>
            <a:pPr marL="689040" indent="-223200">
              <a:lnSpc>
                <a:spcPct val="100000"/>
              </a:lnSpc>
              <a:spcBef>
                <a:spcPts val="479"/>
              </a:spcBef>
            </a:pPr>
            <a:r>
              <a:rPr b="0" lang="en-US" sz="2400" spc="-1" strike="noStrike">
                <a:solidFill>
                  <a:srgbClr val="31859c"/>
                </a:solidFill>
                <a:latin typeface="Avenir Roman"/>
                <a:ea typeface="Avenir Roman"/>
              </a:rPr>
              <a:t>Managing and clarifying resource allocation</a:t>
            </a:r>
            <a:endParaRPr b="0" lang="en-US" sz="2400" spc="-1" strike="noStrike">
              <a:latin typeface="Arial"/>
            </a:endParaRPr>
          </a:p>
          <a:p>
            <a:pPr marL="689040" indent="-223200">
              <a:lnSpc>
                <a:spcPct val="100000"/>
              </a:lnSpc>
              <a:spcBef>
                <a:spcPts val="479"/>
              </a:spcBef>
            </a:pPr>
            <a:r>
              <a:rPr b="0" lang="en-US" sz="2400" spc="-1" strike="noStrike">
                <a:solidFill>
                  <a:srgbClr val="31859c"/>
                </a:solidFill>
                <a:latin typeface="Avenir Roman"/>
                <a:ea typeface="Avenir Roman"/>
              </a:rPr>
              <a:t>Participative management and involvement (neutralizes threat in felt accountability)</a:t>
            </a:r>
            <a:endParaRPr b="0" lang="en-US" sz="2400" spc="-1" strike="noStrike">
              <a:latin typeface="Arial"/>
            </a:endParaRPr>
          </a:p>
          <a:p>
            <a:pPr marL="689040" indent="-223200">
              <a:lnSpc>
                <a:spcPct val="100000"/>
              </a:lnSpc>
              <a:spcBef>
                <a:spcPts val="479"/>
              </a:spcBef>
            </a:pPr>
            <a:r>
              <a:rPr b="0" lang="en-US" sz="2400" spc="-1" strike="noStrike">
                <a:solidFill>
                  <a:srgbClr val="31859c"/>
                </a:solidFill>
                <a:latin typeface="Avenir Roman"/>
                <a:ea typeface="Avenir Roman"/>
              </a:rPr>
              <a:t>Encouraging cooperation among groups</a:t>
            </a:r>
            <a:endParaRPr b="0" lang="en-US" sz="2400" spc="-1" strike="noStrike">
              <a:latin typeface="Arial"/>
            </a:endParaRPr>
          </a:p>
          <a:p>
            <a:pPr marL="689040" indent="-223200">
              <a:lnSpc>
                <a:spcPct val="100000"/>
              </a:lnSpc>
              <a:spcBef>
                <a:spcPts val="479"/>
              </a:spcBef>
            </a:pPr>
            <a:r>
              <a:rPr b="0" lang="en-US" sz="2400" spc="-1" strike="noStrike">
                <a:solidFill>
                  <a:srgbClr val="31859c"/>
                </a:solidFill>
                <a:latin typeface="Avenir Roman"/>
                <a:ea typeface="Avenir Roman"/>
              </a:rPr>
              <a:t>Managing scarce resources equitably</a:t>
            </a:r>
            <a:endParaRPr b="0" lang="en-US" sz="2400" spc="-1" strike="noStrike">
              <a:latin typeface="Arial"/>
            </a:endParaRPr>
          </a:p>
        </p:txBody>
      </p:sp>
      <p:sp>
        <p:nvSpPr>
          <p:cNvPr id="194"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Power</a:t>
            </a:r>
            <a:endParaRPr b="0" lang="en-US" sz="4400" spc="-1" strike="noStrike">
              <a:latin typeface="Arial"/>
            </a:endParaRPr>
          </a:p>
        </p:txBody>
      </p:sp>
      <p:sp>
        <p:nvSpPr>
          <p:cNvPr id="9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7920" indent="-7200">
              <a:lnSpc>
                <a:spcPct val="100000"/>
              </a:lnSpc>
              <a:spcBef>
                <a:spcPts val="561"/>
              </a:spcBef>
            </a:pPr>
            <a:r>
              <a:rPr b="0" lang="en-US" sz="2800" spc="-1" strike="noStrike">
                <a:solidFill>
                  <a:srgbClr val="000000"/>
                </a:solidFill>
                <a:latin typeface="Avenir Roman"/>
                <a:ea typeface="Avenir Roman"/>
              </a:rPr>
              <a:t>Managers in organizations typically have </a:t>
            </a:r>
            <a:r>
              <a:rPr b="1" lang="en-US" sz="2800" spc="-1" strike="noStrike">
                <a:solidFill>
                  <a:srgbClr val="000000"/>
                </a:solidFill>
                <a:latin typeface="Avenir Roman"/>
                <a:ea typeface="Avenir Roman"/>
              </a:rPr>
              <a:t>authority</a:t>
            </a:r>
            <a:r>
              <a:rPr b="0" lang="en-US" sz="2800" spc="-1" strike="noStrike">
                <a:solidFill>
                  <a:srgbClr val="000000"/>
                </a:solidFill>
                <a:latin typeface="Avenir Roman"/>
                <a:ea typeface="Avenir Roman"/>
              </a:rPr>
              <a:t>, which is the formal right to influence a subordinate </a:t>
            </a:r>
            <a:endParaRPr b="0" lang="en-US" sz="2800" spc="-1" strike="noStrike">
              <a:latin typeface="Arial"/>
            </a:endParaRPr>
          </a:p>
          <a:p>
            <a:pPr marL="7920" indent="-7200">
              <a:lnSpc>
                <a:spcPct val="100000"/>
              </a:lnSpc>
              <a:spcBef>
                <a:spcPts val="281"/>
              </a:spcBef>
            </a:pPr>
            <a:endParaRPr b="0" lang="en-US" sz="2800" spc="-1" strike="noStrike">
              <a:latin typeface="Arial"/>
            </a:endParaRPr>
          </a:p>
          <a:p>
            <a:pPr marL="7920" indent="-7200">
              <a:lnSpc>
                <a:spcPct val="100000"/>
              </a:lnSpc>
              <a:spcBef>
                <a:spcPts val="561"/>
              </a:spcBef>
            </a:pPr>
            <a:r>
              <a:rPr b="0" lang="en-US" sz="2800" spc="-1" strike="noStrike">
                <a:solidFill>
                  <a:srgbClr val="31859c"/>
                </a:solidFill>
                <a:latin typeface="Avenir Roman"/>
                <a:ea typeface="Avenir Roman"/>
              </a:rPr>
              <a:t>Authority only influences subordinate behavior if the request falls in the </a:t>
            </a:r>
            <a:r>
              <a:rPr b="1" lang="en-US" sz="2800" spc="-1" strike="noStrike">
                <a:solidFill>
                  <a:srgbClr val="31859c"/>
                </a:solidFill>
                <a:latin typeface="Avenir Roman"/>
                <a:ea typeface="Avenir Roman"/>
              </a:rPr>
              <a:t>zone of indifference </a:t>
            </a:r>
            <a:r>
              <a:rPr b="0" lang="en-US" sz="2800" spc="-1" strike="noStrike">
                <a:solidFill>
                  <a:srgbClr val="31859c"/>
                </a:solidFill>
                <a:latin typeface="Avenir Roman"/>
                <a:ea typeface="Avenir Roman"/>
              </a:rPr>
              <a:t>(i.e., it is perceived as legitimate)</a:t>
            </a:r>
            <a:endParaRPr b="0" lang="en-US" sz="2800" spc="-1" strike="noStrike">
              <a:latin typeface="Arial"/>
            </a:endParaRPr>
          </a:p>
        </p:txBody>
      </p:sp>
      <p:sp>
        <p:nvSpPr>
          <p:cNvPr id="93"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Bases of Power</a:t>
            </a:r>
            <a:endParaRPr b="0" lang="en-US" sz="4400" spc="-1" strike="noStrike">
              <a:latin typeface="Arial"/>
            </a:endParaRPr>
          </a:p>
        </p:txBody>
      </p:sp>
      <p:sp>
        <p:nvSpPr>
          <p:cNvPr id="9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7920" indent="-7200">
              <a:lnSpc>
                <a:spcPct val="100000"/>
              </a:lnSpc>
              <a:spcBef>
                <a:spcPts val="561"/>
              </a:spcBef>
            </a:pPr>
            <a:r>
              <a:rPr b="0" lang="en-US" sz="2800" spc="-1" strike="noStrike">
                <a:solidFill>
                  <a:srgbClr val="ce181e"/>
                </a:solidFill>
                <a:latin typeface="Avenir Roman"/>
                <a:ea typeface="Avenir Roman"/>
              </a:rPr>
              <a:t>There are five forms</a:t>
            </a:r>
            <a:r>
              <a:rPr b="0" lang="en-US" sz="2800" spc="-1" strike="noStrike">
                <a:solidFill>
                  <a:srgbClr val="000000"/>
                </a:solidFill>
                <a:latin typeface="Avenir Roman"/>
                <a:ea typeface="Avenir Roman"/>
              </a:rPr>
              <a:t> of interpersonal power used in organizations:</a:t>
            </a:r>
            <a:endParaRPr b="0" lang="en-US" sz="2800" spc="-1" strike="noStrike">
              <a:latin typeface="Arial"/>
            </a:endParaRPr>
          </a:p>
          <a:p>
            <a:pPr marL="7920" indent="-7200">
              <a:lnSpc>
                <a:spcPct val="100000"/>
              </a:lnSpc>
              <a:spcBef>
                <a:spcPts val="159"/>
              </a:spcBef>
            </a:pPr>
            <a:endParaRPr b="0" lang="en-US" sz="2800" spc="-1" strike="noStrike">
              <a:latin typeface="Arial"/>
            </a:endParaRPr>
          </a:p>
          <a:p>
            <a:pPr marL="7920" indent="-7200">
              <a:lnSpc>
                <a:spcPct val="100000"/>
              </a:lnSpc>
              <a:spcBef>
                <a:spcPts val="561"/>
              </a:spcBef>
            </a:pPr>
            <a:r>
              <a:rPr b="1" lang="en-US" sz="2800" spc="-1" strike="noStrike">
                <a:solidFill>
                  <a:srgbClr val="31859c"/>
                </a:solidFill>
                <a:latin typeface="Avenir Roman"/>
                <a:ea typeface="Avenir Roman"/>
              </a:rPr>
              <a:t>Reward power </a:t>
            </a:r>
            <a:r>
              <a:rPr b="0" lang="en-US" sz="2800" spc="-1" strike="noStrike">
                <a:solidFill>
                  <a:srgbClr val="31859c"/>
                </a:solidFill>
                <a:latin typeface="Avenir Roman"/>
                <a:ea typeface="Avenir Roman"/>
              </a:rPr>
              <a:t>is based on an influencer’s control over rewards desired by a target; employee must see a clear and strong link to the reward</a:t>
            </a:r>
            <a:endParaRPr b="0" lang="en-US" sz="2800" spc="-1" strike="noStrike">
              <a:latin typeface="Arial"/>
            </a:endParaRPr>
          </a:p>
          <a:p>
            <a:pPr marL="7920" indent="-7200">
              <a:lnSpc>
                <a:spcPct val="100000"/>
              </a:lnSpc>
              <a:spcBef>
                <a:spcPts val="281"/>
              </a:spcBef>
            </a:pPr>
            <a:endParaRPr b="0" lang="en-US" sz="2800" spc="-1" strike="noStrike">
              <a:latin typeface="Arial"/>
            </a:endParaRPr>
          </a:p>
          <a:p>
            <a:pPr marL="7920" indent="-7200">
              <a:lnSpc>
                <a:spcPct val="100000"/>
              </a:lnSpc>
              <a:spcBef>
                <a:spcPts val="561"/>
              </a:spcBef>
            </a:pPr>
            <a:r>
              <a:rPr b="1" lang="en-US" sz="2800" spc="-1" strike="noStrike">
                <a:solidFill>
                  <a:srgbClr val="000000"/>
                </a:solidFill>
                <a:latin typeface="Avenir Roman"/>
                <a:ea typeface="Avenir Roman"/>
              </a:rPr>
              <a:t>Coercive power </a:t>
            </a:r>
            <a:r>
              <a:rPr b="0" lang="en-US" sz="2800" spc="-1" strike="noStrike">
                <a:solidFill>
                  <a:srgbClr val="000000"/>
                </a:solidFill>
                <a:latin typeface="Avenir Roman"/>
                <a:ea typeface="Avenir Roman"/>
              </a:rPr>
              <a:t>is based on an influencer’s control over </a:t>
            </a:r>
            <a:r>
              <a:rPr b="0" lang="en-US" sz="2800" spc="-1" strike="noStrike">
                <a:solidFill>
                  <a:srgbClr val="ce181e"/>
                </a:solidFill>
                <a:latin typeface="Avenir Roman"/>
                <a:ea typeface="Avenir Roman"/>
              </a:rPr>
              <a:t>punishments</a:t>
            </a:r>
            <a:r>
              <a:rPr b="0" lang="en-US" sz="2800" spc="-1" strike="noStrike">
                <a:solidFill>
                  <a:srgbClr val="000000"/>
                </a:solidFill>
                <a:latin typeface="Avenir Roman"/>
                <a:ea typeface="Avenir Roman"/>
              </a:rPr>
              <a:t>; target must believe conformity will </a:t>
            </a:r>
            <a:r>
              <a:rPr b="0" i="1" lang="en-US" sz="2800" spc="-1" strike="noStrike">
                <a:solidFill>
                  <a:srgbClr val="000000"/>
                </a:solidFill>
                <a:latin typeface="Avenir Roman"/>
                <a:ea typeface="Avenir Roman"/>
              </a:rPr>
              <a:t>avoid</a:t>
            </a:r>
            <a:r>
              <a:rPr b="0" lang="en-US" sz="2800" spc="-1" strike="noStrike">
                <a:solidFill>
                  <a:srgbClr val="000000"/>
                </a:solidFill>
                <a:latin typeface="Avenir Roman"/>
                <a:ea typeface="Avenir Roman"/>
              </a:rPr>
              <a:t> punishment</a:t>
            </a:r>
            <a:endParaRPr b="0" lang="en-US" sz="2800" spc="-1" strike="noStrike">
              <a:latin typeface="Arial"/>
            </a:endParaRPr>
          </a:p>
          <a:p>
            <a:pPr marL="343080" indent="-342360">
              <a:lnSpc>
                <a:spcPct val="100000"/>
              </a:lnSpc>
              <a:spcBef>
                <a:spcPts val="281"/>
              </a:spcBef>
            </a:pPr>
            <a:endParaRPr b="0" lang="en-US" sz="2800" spc="-1" strike="noStrike">
              <a:latin typeface="Arial"/>
            </a:endParaRPr>
          </a:p>
        </p:txBody>
      </p:sp>
      <p:sp>
        <p:nvSpPr>
          <p:cNvPr id="96"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Bases of Power</a:t>
            </a:r>
            <a:endParaRPr b="0" lang="en-US" sz="4400" spc="-1" strike="noStrike">
              <a:latin typeface="Arial"/>
            </a:endParaRPr>
          </a:p>
        </p:txBody>
      </p:sp>
      <p:sp>
        <p:nvSpPr>
          <p:cNvPr id="9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7920" indent="-7200">
              <a:lnSpc>
                <a:spcPct val="100000"/>
              </a:lnSpc>
              <a:spcBef>
                <a:spcPts val="561"/>
              </a:spcBef>
            </a:pPr>
            <a:r>
              <a:rPr b="1" lang="en-US" sz="2800" spc="-1" strike="noStrike">
                <a:solidFill>
                  <a:srgbClr val="31859c"/>
                </a:solidFill>
                <a:latin typeface="Avenir Roman"/>
                <a:ea typeface="Avenir Roman"/>
              </a:rPr>
              <a:t>Legitimate power </a:t>
            </a:r>
            <a:r>
              <a:rPr b="0" lang="en-US" sz="2800" spc="-1" strike="noStrike">
                <a:solidFill>
                  <a:srgbClr val="31859c"/>
                </a:solidFill>
                <a:latin typeface="Avenir Roman"/>
                <a:ea typeface="Avenir Roman"/>
              </a:rPr>
              <a:t>is based on position and mutual agreement that an influencer can affect/dictate the behavior of a target; narrow range that is specifically defined</a:t>
            </a:r>
            <a:endParaRPr b="0" lang="en-US" sz="2800" spc="-1" strike="noStrike">
              <a:latin typeface="Arial"/>
            </a:endParaRPr>
          </a:p>
          <a:p>
            <a:pPr marL="7920" indent="-7200">
              <a:lnSpc>
                <a:spcPct val="100000"/>
              </a:lnSpc>
              <a:spcBef>
                <a:spcPts val="281"/>
              </a:spcBef>
            </a:pPr>
            <a:endParaRPr b="0" lang="en-US" sz="2800" spc="-1" strike="noStrike">
              <a:latin typeface="Arial"/>
            </a:endParaRPr>
          </a:p>
          <a:p>
            <a:pPr marL="7920" indent="-7200">
              <a:lnSpc>
                <a:spcPct val="100000"/>
              </a:lnSpc>
              <a:spcBef>
                <a:spcPts val="561"/>
              </a:spcBef>
            </a:pPr>
            <a:r>
              <a:rPr b="1" lang="en-US" sz="2800" spc="-1" strike="noStrike">
                <a:solidFill>
                  <a:srgbClr val="000000"/>
                </a:solidFill>
                <a:latin typeface="Avenir Roman"/>
                <a:ea typeface="Avenir Roman"/>
              </a:rPr>
              <a:t>Expert power </a:t>
            </a:r>
            <a:r>
              <a:rPr b="0" lang="en-US" sz="2800" spc="-1" strike="noStrike">
                <a:solidFill>
                  <a:srgbClr val="000000"/>
                </a:solidFill>
                <a:latin typeface="Avenir Roman"/>
                <a:ea typeface="Avenir Roman"/>
              </a:rPr>
              <a:t>is based on the perception of an influencer’s knowledge and effectiveness in a particular domain; such expertise must be important to target -  </a:t>
            </a:r>
            <a:endParaRPr b="0" lang="en-US" sz="2800" spc="-1" strike="noStrike">
              <a:latin typeface="Arial"/>
            </a:endParaRPr>
          </a:p>
          <a:p>
            <a:pPr marL="7920" indent="-7200">
              <a:lnSpc>
                <a:spcPct val="100000"/>
              </a:lnSpc>
              <a:spcBef>
                <a:spcPts val="561"/>
              </a:spcBef>
            </a:pPr>
            <a:r>
              <a:rPr b="0" lang="en-US" sz="2800" spc="-1" strike="noStrike">
                <a:solidFill>
                  <a:srgbClr val="ce181e"/>
                </a:solidFill>
                <a:latin typeface="Avenir Roman"/>
                <a:ea typeface="Avenir Roman"/>
              </a:rPr>
              <a:t>resides in the individual</a:t>
            </a:r>
            <a:endParaRPr b="0" lang="en-US" sz="2800" spc="-1" strike="noStrike">
              <a:latin typeface="Arial"/>
            </a:endParaRPr>
          </a:p>
          <a:p>
            <a:pPr marL="343080" indent="-342360">
              <a:lnSpc>
                <a:spcPct val="100000"/>
              </a:lnSpc>
              <a:spcBef>
                <a:spcPts val="281"/>
              </a:spcBef>
            </a:pPr>
            <a:endParaRPr b="0" lang="en-US" sz="2800" spc="-1" strike="noStrike">
              <a:latin typeface="Arial"/>
            </a:endParaRPr>
          </a:p>
          <a:p>
            <a:pPr marL="343080" indent="-342360">
              <a:lnSpc>
                <a:spcPct val="100000"/>
              </a:lnSpc>
              <a:spcBef>
                <a:spcPts val="281"/>
              </a:spcBef>
            </a:pPr>
            <a:endParaRPr b="0" lang="en-US" sz="2800" spc="-1" strike="noStrike">
              <a:latin typeface="Arial"/>
            </a:endParaRPr>
          </a:p>
        </p:txBody>
      </p:sp>
      <p:sp>
        <p:nvSpPr>
          <p:cNvPr id="99"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Bases of Power</a:t>
            </a:r>
            <a:endParaRPr b="0" lang="en-US" sz="4400" spc="-1" strike="noStrike">
              <a:latin typeface="Arial"/>
            </a:endParaRPr>
          </a:p>
        </p:txBody>
      </p:sp>
      <p:sp>
        <p:nvSpPr>
          <p:cNvPr id="10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7920" indent="-7200">
              <a:lnSpc>
                <a:spcPct val="100000"/>
              </a:lnSpc>
              <a:spcBef>
                <a:spcPts val="561"/>
              </a:spcBef>
            </a:pPr>
            <a:r>
              <a:rPr b="1" lang="en-US" sz="2800" spc="-1" strike="noStrike">
                <a:solidFill>
                  <a:srgbClr val="31859c"/>
                </a:solidFill>
                <a:latin typeface="Avenir Roman"/>
                <a:ea typeface="Avenir Roman"/>
              </a:rPr>
              <a:t>Referent power </a:t>
            </a:r>
            <a:r>
              <a:rPr b="0" lang="en-US" sz="2800" spc="-1" strike="noStrike">
                <a:solidFill>
                  <a:srgbClr val="31859c"/>
                </a:solidFill>
                <a:latin typeface="Avenir Roman"/>
                <a:ea typeface="Avenir Roman"/>
              </a:rPr>
              <a:t>is based on interpersonal attraction and feelings of identity with an influencer; targets will seek to behave and perceive in similar ways to influencers and may not realize the existence of referent power – </a:t>
            </a:r>
            <a:r>
              <a:rPr b="0" lang="en-US" sz="2800" spc="-1" strike="noStrike">
                <a:solidFill>
                  <a:srgbClr val="ce181e"/>
                </a:solidFill>
                <a:latin typeface="Avenir Roman"/>
                <a:ea typeface="Avenir Roman"/>
              </a:rPr>
              <a:t>charisma is in a form of referent power – resides in the individual </a:t>
            </a:r>
            <a:endParaRPr b="0" lang="en-US" sz="2800" spc="-1" strike="noStrike">
              <a:latin typeface="Arial"/>
            </a:endParaRPr>
          </a:p>
          <a:p>
            <a:pPr marL="7920" indent="-7200">
              <a:lnSpc>
                <a:spcPct val="100000"/>
              </a:lnSpc>
              <a:spcBef>
                <a:spcPts val="281"/>
              </a:spcBef>
            </a:pPr>
            <a:endParaRPr b="0" lang="en-US" sz="2800" spc="-1" strike="noStrike">
              <a:latin typeface="Arial"/>
            </a:endParaRPr>
          </a:p>
          <a:p>
            <a:pPr marL="7920" indent="-7200">
              <a:lnSpc>
                <a:spcPct val="100000"/>
              </a:lnSpc>
              <a:spcBef>
                <a:spcPts val="561"/>
              </a:spcBef>
            </a:pPr>
            <a:r>
              <a:rPr b="1" lang="en-US" sz="2800" spc="-1" strike="noStrike">
                <a:solidFill>
                  <a:srgbClr val="000000"/>
                </a:solidFill>
                <a:latin typeface="Avenir Roman"/>
                <a:ea typeface="Avenir Roman"/>
              </a:rPr>
              <a:t>Information power </a:t>
            </a:r>
            <a:r>
              <a:rPr b="0" lang="en-US" sz="2800" spc="-1" strike="noStrike">
                <a:solidFill>
                  <a:srgbClr val="000000"/>
                </a:solidFill>
                <a:latin typeface="Avenir Roman"/>
                <a:ea typeface="Avenir Roman"/>
              </a:rPr>
              <a:t>is based on access to and control over the presentation of useful information; actor’s framing of information can influence/bias recipient’s interpretation</a:t>
            </a:r>
            <a:endParaRPr b="0" lang="en-US" sz="2800" spc="-1" strike="noStrike">
              <a:latin typeface="Arial"/>
            </a:endParaRPr>
          </a:p>
        </p:txBody>
      </p:sp>
      <p:sp>
        <p:nvSpPr>
          <p:cNvPr id="102"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ACTIVITY</a:t>
            </a:r>
            <a:endParaRPr b="0" lang="en-US" sz="4400" spc="-1" strike="noStrike">
              <a:latin typeface="Arial"/>
            </a:endParaRPr>
          </a:p>
        </p:txBody>
      </p:sp>
      <p:sp>
        <p:nvSpPr>
          <p:cNvPr id="104" name="CustomShape 2"/>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latin typeface="Avenir Black"/>
                <a:ea typeface="Avenir Black"/>
              </a:rPr>
              <a:t>Bases of Power</a:t>
            </a:r>
            <a:endParaRPr b="0" lang="en-US" sz="4400" spc="-1" strike="noStrike">
              <a:latin typeface="Arial"/>
            </a:endParaRPr>
          </a:p>
        </p:txBody>
      </p:sp>
      <p:sp>
        <p:nvSpPr>
          <p:cNvPr id="10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7920" indent="-7200">
              <a:lnSpc>
                <a:spcPct val="100000"/>
              </a:lnSpc>
              <a:spcBef>
                <a:spcPts val="561"/>
              </a:spcBef>
            </a:pPr>
            <a:r>
              <a:rPr b="0" lang="en-US" sz="2800" spc="-1" strike="noStrike">
                <a:solidFill>
                  <a:srgbClr val="000000"/>
                </a:solidFill>
                <a:latin typeface="Avenir Roman"/>
                <a:ea typeface="Avenir Roman"/>
              </a:rPr>
              <a:t>Reward, coercive, and legitimate power tend to result in: </a:t>
            </a:r>
            <a:r>
              <a:rPr b="0" lang="en-US" sz="2800" spc="-1" strike="noStrike">
                <a:solidFill>
                  <a:srgbClr val="ce181e"/>
                </a:solidFill>
                <a:latin typeface="Avenir Roman"/>
                <a:ea typeface="Avenir Roman"/>
              </a:rPr>
              <a:t>Compliance</a:t>
            </a:r>
            <a:endParaRPr b="0" lang="en-US" sz="2800" spc="-1" strike="noStrike">
              <a:latin typeface="Arial"/>
            </a:endParaRPr>
          </a:p>
          <a:p>
            <a:pPr marL="343080" indent="-342360">
              <a:lnSpc>
                <a:spcPct val="100000"/>
              </a:lnSpc>
              <a:spcBef>
                <a:spcPts val="561"/>
              </a:spcBef>
            </a:pPr>
            <a:endParaRPr b="0" lang="en-US" sz="2800" spc="-1" strike="noStrike">
              <a:latin typeface="Arial"/>
            </a:endParaRPr>
          </a:p>
          <a:p>
            <a:pPr marL="343080" indent="-342360">
              <a:lnSpc>
                <a:spcPct val="100000"/>
              </a:lnSpc>
              <a:spcBef>
                <a:spcPts val="561"/>
              </a:spcBef>
            </a:pPr>
            <a:r>
              <a:rPr b="0" lang="en-US" sz="2800" spc="-1" strike="noStrike">
                <a:solidFill>
                  <a:srgbClr val="000000"/>
                </a:solidFill>
                <a:latin typeface="Avenir Roman"/>
                <a:ea typeface="Avenir Roman"/>
              </a:rPr>
              <a:t>Referent power tends to result in: </a:t>
            </a:r>
            <a:endParaRPr b="0" lang="en-US" sz="2800" spc="-1" strike="noStrike">
              <a:latin typeface="Arial"/>
            </a:endParaRPr>
          </a:p>
          <a:p>
            <a:pPr marL="343080" indent="-342360">
              <a:lnSpc>
                <a:spcPct val="100000"/>
              </a:lnSpc>
              <a:spcBef>
                <a:spcPts val="561"/>
              </a:spcBef>
            </a:pPr>
            <a:r>
              <a:rPr b="0" lang="en-US" sz="2800" spc="-1" strike="noStrike">
                <a:solidFill>
                  <a:srgbClr val="ce181e"/>
                </a:solidFill>
                <a:latin typeface="Avenir Roman"/>
                <a:ea typeface="Avenir Roman"/>
              </a:rPr>
              <a:t>Organizational effectiveness, internal change - commitment</a:t>
            </a:r>
            <a:endParaRPr b="0" lang="en-US" sz="2800" spc="-1" strike="noStrike">
              <a:latin typeface="Arial"/>
            </a:endParaRPr>
          </a:p>
          <a:p>
            <a:pPr marL="343080" indent="-342360">
              <a:lnSpc>
                <a:spcPct val="100000"/>
              </a:lnSpc>
              <a:spcBef>
                <a:spcPts val="561"/>
              </a:spcBef>
            </a:pPr>
            <a:endParaRPr b="0" lang="en-US" sz="2800" spc="-1" strike="noStrike">
              <a:latin typeface="Arial"/>
            </a:endParaRPr>
          </a:p>
          <a:p>
            <a:pPr marL="343080" indent="-342360">
              <a:lnSpc>
                <a:spcPct val="100000"/>
              </a:lnSpc>
              <a:spcBef>
                <a:spcPts val="561"/>
              </a:spcBef>
            </a:pPr>
            <a:r>
              <a:rPr b="0" lang="en-US" sz="2800" spc="-1" strike="noStrike">
                <a:solidFill>
                  <a:srgbClr val="000000"/>
                </a:solidFill>
                <a:latin typeface="Avenir Roman"/>
                <a:ea typeface="Avenir Roman"/>
              </a:rPr>
              <a:t>Expert power tends to result in:</a:t>
            </a:r>
            <a:endParaRPr b="0" lang="en-US" sz="2800" spc="-1" strike="noStrike">
              <a:latin typeface="Arial"/>
            </a:endParaRPr>
          </a:p>
          <a:p>
            <a:pPr marL="343080" indent="-342360">
              <a:lnSpc>
                <a:spcPct val="100000"/>
              </a:lnSpc>
              <a:spcBef>
                <a:spcPts val="561"/>
              </a:spcBef>
            </a:pPr>
            <a:r>
              <a:rPr b="0" lang="en-US" sz="2800" spc="-1" strike="noStrike">
                <a:solidFill>
                  <a:srgbClr val="ce181e"/>
                </a:solidFill>
                <a:latin typeface="Avenir Roman"/>
                <a:ea typeface="Avenir Roman"/>
              </a:rPr>
              <a:t>Optimal Performance, staisfaction, learning</a:t>
            </a:r>
            <a:endParaRPr b="0" lang="en-US" sz="2800" spc="-1" strike="noStrike">
              <a:latin typeface="Arial"/>
            </a:endParaRPr>
          </a:p>
          <a:p>
            <a:pPr marL="343080" indent="-342360">
              <a:lnSpc>
                <a:spcPct val="100000"/>
              </a:lnSpc>
              <a:spcBef>
                <a:spcPts val="561"/>
              </a:spcBef>
            </a:pPr>
            <a:r>
              <a:rPr b="0" lang="en-US" sz="2800" spc="-1" strike="noStrike">
                <a:solidFill>
                  <a:srgbClr val="000000"/>
                </a:solidFill>
                <a:latin typeface="Avenir Roman"/>
                <a:ea typeface="Avenir Roman"/>
              </a:rPr>
              <a:t> </a:t>
            </a:r>
            <a:endParaRPr b="0" lang="en-US" sz="2800" spc="-1" strike="noStrike">
              <a:latin typeface="Arial"/>
            </a:endParaRPr>
          </a:p>
        </p:txBody>
      </p:sp>
      <p:sp>
        <p:nvSpPr>
          <p:cNvPr id="107"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LECTURES 11:  Power  ∙  Politics  ∙  Political Skill  ∙  Managing</a:t>
            </a:r>
            <a:endParaRPr b="0" lang="en-US" sz="2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OBTheme2</Template>
  <TotalTime>1342</TotalTime>
  <Application>LibreOffice/6.0.7.3$Linux_X86_64 LibreOffice_project/00m0$Build-3</Application>
  <Words>1826</Words>
  <Paragraphs>217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Jeff</dc:creator>
  <dc:description/>
  <dc:language>en-US</dc:language>
  <cp:lastModifiedBy/>
  <dcterms:modified xsi:type="dcterms:W3CDTF">2019-11-18T19:50:30Z</dcterms:modified>
  <cp:revision>146</cp:revision>
  <dc:subject/>
  <dc:title>Individual and Organizational Decision Making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15.0027</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9</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37</vt:i4>
  </property>
</Properties>
</file>