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wmf" ContentType="image/x-wmf"/>
  <Override PartName="/ppt/media/image5.wmf" ContentType="image/x-wmf"/>
  <Override PartName="/ppt/media/image4.wmf" ContentType="image/x-wmf"/>
  <Override PartName="/ppt/media/image3.png" ContentType="image/png"/>
  <Override PartName="/ppt/media/image1.wmf" ContentType="image/x-wmf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098E290-C8BF-49F4-811F-F6B9652681EA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B49AC06-C035-4C5A-9149-0B8211C9593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on one thing that is always changing. What is that thing?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You can manage system or manage a computer, but you don’t LEAD a system or computer… you lead PEOPLE. Leadership is an inherently human-focused phenomenon, and only exists when we consider both the leader and those who are led.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7A1BD5F-87E1-4E26-B051-5BF0C4D4869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855D09D-15CA-44EC-93C9-4DDA7641544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1105EC3-3A40-4143-8EDF-237A4C76A44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600200"/>
            <a:ext cx="9143640" cy="41144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287352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venir Black"/>
              </a:rPr>
              <a:t>Click to edit Master title </a:t>
            </a:r>
            <a:r>
              <a:rPr b="0" lang="en-US" sz="4400" spc="-1" strike="noStrike">
                <a:solidFill>
                  <a:srgbClr val="ffffff"/>
                </a:solidFill>
                <a:latin typeface="Avenir Black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904CDEA-0ED8-44DF-BBDD-A625AA12255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5E5460-DAE1-4B78-A5FC-D5E1B571BB0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venir Roman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venir Roman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venir Roman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0" y="6248520"/>
            <a:ext cx="9143640" cy="6091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r="162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152280" y="6400800"/>
            <a:ext cx="88387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8735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venir Black"/>
              </a:rPr>
              <a:t>Leadership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Basics of Leadership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1604880" y="1314360"/>
            <a:ext cx="5933880" cy="48574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e181e"/>
                </a:solidFill>
                <a:latin typeface="Avenir Black"/>
              </a:rPr>
              <a:t>** test </a:t>
            </a: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Contingency Theories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venir Roman"/>
              </a:rPr>
              <a:t>Contingency theories 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assert that the leadership style must be appropriate for the particular situation in order to enhance worker performance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31859c"/>
                </a:solidFill>
                <a:latin typeface="Avenir Roman"/>
              </a:rPr>
              <a:t>Fiedler’s Contingency Theory </a:t>
            </a: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asserts that leaders are either task-oriented or relationship-oriented (assessed via LPC), and function more or less effectively based on the favorableness of the context in which they function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Contingency Theories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Situation favorability: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Task-oriented leaders are effective in highly favorably or unfavorable situations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Relationship-oriented leaders are effective in moderately favorable situations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152280" y="2209680"/>
            <a:ext cx="8838720" cy="199044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sp>
        <p:nvSpPr>
          <p:cNvPr id="128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Contingency Theories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28" descr=""/>
          <p:cNvPicPr/>
          <p:nvPr/>
        </p:nvPicPr>
        <p:blipFill>
          <a:blip r:embed="rId1"/>
          <a:stretch/>
        </p:blipFill>
        <p:spPr>
          <a:xfrm>
            <a:off x="838080" y="1510560"/>
            <a:ext cx="7467120" cy="4661280"/>
          </a:xfrm>
          <a:prstGeom prst="rect">
            <a:avLst/>
          </a:prstGeom>
          <a:ln w="9360"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Contingency Theories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venir Roman"/>
              </a:rPr>
              <a:t>Situational Leadership Model 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suggests that leader behavior (task, relationship) should be adjusted to follower maturity (ability, motivation) for performing any given task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First, identify the employees maturity/readiness, second, decide on the appropriate amount of relationship or task behaviors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Contingency Theories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126" descr=""/>
          <p:cNvPicPr/>
          <p:nvPr/>
        </p:nvPicPr>
        <p:blipFill>
          <a:blip r:embed="rId1"/>
          <a:stretch/>
        </p:blipFill>
        <p:spPr>
          <a:xfrm>
            <a:off x="2819520" y="2819160"/>
            <a:ext cx="3428640" cy="3276720"/>
          </a:xfrm>
          <a:prstGeom prst="rect">
            <a:avLst/>
          </a:prstGeom>
          <a:ln w="9360">
            <a:noFill/>
          </a:ln>
        </p:spPr>
      </p:pic>
      <p:pic>
        <p:nvPicPr>
          <p:cNvPr id="137" name="Picture 6" descr=""/>
          <p:cNvPicPr/>
          <p:nvPr/>
        </p:nvPicPr>
        <p:blipFill>
          <a:blip r:embed="rId2"/>
          <a:stretch/>
        </p:blipFill>
        <p:spPr>
          <a:xfrm>
            <a:off x="2819520" y="1295280"/>
            <a:ext cx="3468960" cy="1402200"/>
          </a:xfrm>
          <a:prstGeom prst="rect">
            <a:avLst/>
          </a:prstGeom>
          <a:ln w="9360"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Relational Theories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venir Roman"/>
              </a:rPr>
              <a:t>Leader-member exchange (LMX) theory 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finds that leaders form different unique relationships with different followers, they do not treat them all the same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Leaders informally (and perhaps non-consciously) assign subordinates to the in-group or the out-group because they have limited resources (e.g., time, attention) to distribute among employees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Relational Theories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Subordinates negotiate and develop their work roles via interactions with their leaders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5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 </a:t>
            </a: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In-group members experience: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	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Trust, autonomy/discretion in developing role, attention, resources, challenging tasks, rewards, clearer understanding of leader expectations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Out-group members experience: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Fewer rewards, less attention, guidance based on policy and procedure, less responsibility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Relational Theories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The quality of LMX depends 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Perceived contribution to the exchange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Loyalty, expression of support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Affect, mutual attraction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LMX is strongly related to: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	</a:t>
            </a: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Subordinate job performance, satisfaction with supervisor, job satisfaction, commitment, positive role perceptions, competence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Transactional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venir Roman"/>
              </a:rPr>
              <a:t>Transactional leaders (TXL) 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engage in mutual exchanges with followers, enforced by rewards and punishments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Lower-order exchanges involve: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	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Goals (e.g., pay) and aspirations (e.g., success)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Higher-order exchanges involve: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ce181e"/>
                </a:solidFill>
                <a:latin typeface="Avenir Roman"/>
              </a:rPr>
              <a:t>Interpersonal relations and mutuality (e.g, trust, respect , emotional support)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What is Leadership?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Leadership does not reside within an individual…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</a:pPr>
            <a:r>
              <a:rPr b="1" lang="en-US" sz="4400" spc="-1" strike="noStrike">
                <a:solidFill>
                  <a:srgbClr val="000000"/>
                </a:solidFill>
                <a:latin typeface="Avenir Roman"/>
              </a:rPr>
              <a:t>Leadership is emergent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The </a:t>
            </a:r>
            <a:r>
              <a:rPr b="0" lang="en-US" sz="2800" spc="-1" strike="noStrike">
                <a:solidFill>
                  <a:srgbClr val="cc9900"/>
                </a:solidFill>
                <a:latin typeface="Avenir Roman"/>
              </a:rPr>
              <a:t>arising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 and </a:t>
            </a:r>
            <a:r>
              <a:rPr b="0" lang="en-US" sz="2800" spc="-1" strike="noStrike">
                <a:solidFill>
                  <a:srgbClr val="cc9900"/>
                </a:solidFill>
                <a:latin typeface="Avenir Roman"/>
              </a:rPr>
              <a:t>effectiveness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 of leadership depend on something beyond your leader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</a:pPr>
            <a:r>
              <a:rPr b="1" lang="en-US" sz="4400" spc="-1" strike="noStrike">
                <a:solidFill>
                  <a:srgbClr val="00b050"/>
                </a:solidFill>
                <a:latin typeface="Avenir Roman"/>
              </a:rPr>
              <a:t>Those who are led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Transformational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Avenir Black"/>
              </a:rPr>
              <a:t>ransformational leadership bound by belief- about transforming employees values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venir Roman"/>
              </a:rPr>
              <a:t>Transformational leaders 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behave according to deeply held values that can then influence the values and goals of followers, and inspire followers to achieve superior levels of performance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Transformational leaders have strong personal characteristics; they are able to transcend their personal goals and loyalties in order to advance core beliefs and values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Transformational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Transformational leaders engage in the following four behaviors/styles: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5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i="1" lang="en-US" sz="2800" spc="-1" strike="noStrike">
                <a:solidFill>
                  <a:srgbClr val="31859c"/>
                </a:solidFill>
                <a:latin typeface="Avenir Roman"/>
              </a:rPr>
              <a:t>I</a:t>
            </a:r>
            <a:r>
              <a:rPr b="1" i="1" lang="en-US" sz="2400" spc="-1" strike="noStrike">
                <a:solidFill>
                  <a:srgbClr val="31859c"/>
                </a:solidFill>
                <a:latin typeface="Avenir Roman"/>
              </a:rPr>
              <a:t>dealized influence: 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Strong personal qualities, values, or beliefs that elicit liking/attraction and regard; </a:t>
            </a:r>
            <a:r>
              <a:rPr b="0" lang="en-US" sz="2400" spc="-1" strike="noStrike" u="sng">
                <a:solidFill>
                  <a:srgbClr val="ce181e"/>
                </a:solidFill>
                <a:uFillTx/>
                <a:latin typeface="Avenir Roman"/>
              </a:rPr>
              <a:t>exceptional role model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 or image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i="1" lang="en-US" sz="2800" spc="-1" strike="noStrike">
                <a:solidFill>
                  <a:srgbClr val="000000"/>
                </a:solidFill>
                <a:latin typeface="Avenir Roman"/>
              </a:rPr>
              <a:t>I</a:t>
            </a:r>
            <a:r>
              <a:rPr b="1" i="1" lang="en-US" sz="2400" spc="-1" strike="noStrike">
                <a:solidFill>
                  <a:srgbClr val="000000"/>
                </a:solidFill>
                <a:latin typeface="Avenir Roman"/>
              </a:rPr>
              <a:t>nspirational motivation (charisma): </a:t>
            </a: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Infusing work with personal meaning, generating a vision for the future, setting challenging performance standards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Transformational </a:t>
            </a:r>
            <a:r>
              <a:rPr b="0" lang="en-US" sz="4400" spc="-1" strike="noStrike">
                <a:solidFill>
                  <a:srgbClr val="ce181e"/>
                </a:solidFill>
                <a:latin typeface="Avenir Black"/>
              </a:rPr>
              <a:t>cult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i="1" lang="en-US" sz="2800" spc="-1" strike="noStrike">
                <a:solidFill>
                  <a:srgbClr val="31859c"/>
                </a:solidFill>
                <a:latin typeface="Avenir Roman"/>
              </a:rPr>
              <a:t>Individualized consideration: </a:t>
            </a: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Concern for each follower’s unique goals and needs, and providing personalized mentoring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i="1" lang="en-US" sz="2800" spc="-1" strike="noStrike">
                <a:solidFill>
                  <a:srgbClr val="000000"/>
                </a:solidFill>
                <a:latin typeface="Avenir Roman"/>
              </a:rPr>
              <a:t>Intellectual stimulation: 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Challenging followers to take new perspectives, move beyond their habitual or ineffective behaviors, innovate, challenge organizational norms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Transformational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Transformational leadership predicts: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	</a:t>
            </a: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Firm performance, extra effort exerted towards job performance, positive attitudes (e.g., satisfaction, commitment)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Transformational leadership is as effective as contingent reward leadership (one part of TXL), yet is less dependent on access to resources and it more stable over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Charismatic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1460520" y="1828800"/>
            <a:ext cx="705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Charismatic leadership is -Transformative leadership for the masses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Charismatic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Charisma means “favor given” or “gift of grace” in Greek, and is associated with charm, kindness, being blessed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Charisma resides in the relationship between leader and followers, wherein followers ascribe highly positive inspirational qualities to a leader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ce181e"/>
                </a:solidFill>
                <a:latin typeface="Avenir Roman"/>
              </a:rPr>
              <a:t>Charisma – attributional -is not constant not enduring – comes and goes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Charismatic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venir Roman"/>
              </a:rPr>
              <a:t>Charismatic leadership 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is a part of transformational leadership, but relies more on using personal qualities/values to inspire a vision of the future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Followers will adhere to a leader’s ideals to the extent that: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The leader’s vision satisfies the needs of the followers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Identification with the leader is self-enhancing (self-efficacy is boosted)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venir Black"/>
              </a:rPr>
              <a:t>Charismatic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venir Black"/>
              </a:rPr>
              <a:t>four things to be attributed with charisma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Charisma is an attributional process; people will ascribe charisma to a leader based 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Degree of discrepancy between status quo and leader’s vision/goals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Innovative means are used to create change </a:t>
            </a:r>
            <a:r>
              <a:rPr b="0" lang="en-US" sz="2400" spc="-1" strike="noStrike">
                <a:solidFill>
                  <a:srgbClr val="ce181e"/>
                </a:solidFill>
                <a:latin typeface="Avenir Roman"/>
              </a:rPr>
              <a:t>radical change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Realism of assessments of resources available for change and barriers to change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Impression management effectiveness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5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Charismatic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Riskier behaviors, goals, and decisions for the sake of fulfilling one’s vision, will enhance attributions of charisma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Charisma (and charismatic leadership) is transitory and mainly arises when there is uncertainty and disenchantment among followers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What is Leadership?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Leaders bring order to chaos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Leaders guide us through the complexities of life by facilitating organizational change; the most effective ones do so by changing personality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Our chief want is someone who will inspire us to be what we know we could be.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Avenir Roman"/>
              </a:rPr>
              <a:t>~Ralph Waldo Emerson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Leadership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venir Roman"/>
              </a:rPr>
              <a:t>Leadership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 is the process of influencing others to achieve group or organizational goals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Leaders encourage effective change in organizations; leadership is most effective when it taps into the beliefs and fundamental motivations of people, and uses that to transform them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Basics of Leadership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3815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Early theories of leadership investigated 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leader attributes and their impact on 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leadership effectiveness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Although things like height have been found </a:t>
            </a: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to predict leader emergence: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1160" indent="-514080">
              <a:lnSpc>
                <a:spcPct val="100000"/>
              </a:lnSpc>
              <a:buClr>
                <a:srgbClr val="31859c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Personality is a better predictor of outcomes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1160" indent="-514080">
              <a:lnSpc>
                <a:spcPct val="100000"/>
              </a:lnSpc>
              <a:buClr>
                <a:srgbClr val="31859c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Task-oriented traits (e.g., conscientiousness, 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IQ) predict performance and effectiveness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1160" indent="-514080">
              <a:lnSpc>
                <a:spcPct val="100000"/>
              </a:lnSpc>
              <a:buClr>
                <a:srgbClr val="31859c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Interpersonal traits (i.e., extraversion, 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agreeableness) predict attitudes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Basics of Leadership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Many of the personal traits (stable psychological tendencies) associated with leadership are linked to traits we’ve already discussed in this class: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Drive (conscientiousness, extraversion, need for achievement)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Desire to lead (need for power)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Honesty/integrity (agreeableness, values)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Self-confidence (self-esteem, self-efficacy) and emotional stability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Conceptual and analytical cognitive abilities (IQ), and knowledge of their business (human capital)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Basics of Leadership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Further research found that leaders generally perform two types of behaviors: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b="1" i="1" lang="en-US" sz="2400" spc="-1" strike="noStrike">
                <a:solidFill>
                  <a:srgbClr val="31859c"/>
                </a:solidFill>
                <a:latin typeface="Avenir Roman"/>
              </a:rPr>
              <a:t>Initiating structure </a:t>
            </a:r>
            <a:r>
              <a:rPr b="1" i="1" lang="en-US" sz="2400" spc="-1" strike="noStrike">
                <a:solidFill>
                  <a:srgbClr val="ce181e"/>
                </a:solidFill>
                <a:latin typeface="Avenir Roman"/>
              </a:rPr>
              <a:t>(task-oriented):</a:t>
            </a:r>
            <a:r>
              <a:rPr b="1" i="1" lang="en-US" sz="2400" spc="-1" strike="noStrike">
                <a:solidFill>
                  <a:srgbClr val="31859c"/>
                </a:solidFill>
                <a:latin typeface="Avenir Roman"/>
              </a:rPr>
              <a:t> 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Defining and organizing work relationships and roles, establishing patterns of communication and task accomplishment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i="1" lang="en-US" sz="2400" spc="-1" strike="noStrike">
                <a:solidFill>
                  <a:srgbClr val="000000"/>
                </a:solidFill>
                <a:latin typeface="Avenir Roman"/>
              </a:rPr>
              <a:t>Consideration </a:t>
            </a:r>
            <a:r>
              <a:rPr b="1" i="1" lang="en-US" sz="2400" spc="-1" strike="noStrike">
                <a:solidFill>
                  <a:srgbClr val="ce181e"/>
                </a:solidFill>
                <a:latin typeface="Avenir Roman"/>
              </a:rPr>
              <a:t>(person-oriented):</a:t>
            </a:r>
            <a:r>
              <a:rPr b="1" i="1" lang="en-US" sz="2400" spc="-1" strike="noStrike">
                <a:solidFill>
                  <a:srgbClr val="000000"/>
                </a:solidFill>
                <a:latin typeface="Avenir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Nurturing friendly and warm working relationships, encouraging mutual trust and respect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ce181e"/>
                </a:solidFill>
                <a:latin typeface="Avenir Roman"/>
              </a:rPr>
              <a:t>Mich-Ohio State-Minnesota studies 1950s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79320" indent="-342720">
              <a:lnSpc>
                <a:spcPct val="100000"/>
              </a:lnSpc>
              <a:spcBef>
                <a:spcPts val="28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Basics of Leadership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Basics of Leadership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2351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The Leadership Grid associated the two types of leader behavior with one another, thus illustrating the existence of different leadership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676520" y="3879720"/>
            <a:ext cx="1523520" cy="946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69"/>
              </a:spcBef>
            </a:pPr>
            <a:r>
              <a:rPr b="1" lang="en-US" sz="1800" spc="-1" strike="noStrike">
                <a:solidFill>
                  <a:srgbClr val="31859c"/>
                </a:solidFill>
                <a:latin typeface="Eras Medium ITC"/>
              </a:rPr>
              <a:t>Concern for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r>
              <a:rPr b="1" lang="en-US" sz="1800" spc="-1" strike="noStrike">
                <a:solidFill>
                  <a:srgbClr val="31859c"/>
                </a:solidFill>
                <a:latin typeface="Eras Medium ITC"/>
              </a:rPr>
              <a:t>People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276720" y="5715000"/>
            <a:ext cx="3025440" cy="63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800" spc="-1" strike="noStrike">
                <a:solidFill>
                  <a:srgbClr val="31859c"/>
                </a:solidFill>
                <a:latin typeface="Eras Medium ITC"/>
              </a:rPr>
              <a:t>Concern for Production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2967120" y="3048120"/>
            <a:ext cx="64440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1859c"/>
                </a:solidFill>
                <a:latin typeface="Eras Medium ITC"/>
              </a:rPr>
              <a:t>High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5205600" y="5300640"/>
            <a:ext cx="64440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1859c"/>
                </a:solidFill>
                <a:latin typeface="Eras Medium ITC"/>
              </a:rPr>
              <a:t>High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2976480" y="5140440"/>
            <a:ext cx="58032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1859c"/>
                </a:solidFill>
                <a:latin typeface="Eras Medium ITC"/>
              </a:rPr>
              <a:t>Low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3425760" y="5300640"/>
            <a:ext cx="58032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1859c"/>
                </a:solidFill>
                <a:latin typeface="Eras Medium ITC"/>
              </a:rPr>
              <a:t>Low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" name="CustomShape 9"/>
          <p:cNvSpPr/>
          <p:nvPr/>
        </p:nvSpPr>
        <p:spPr>
          <a:xfrm>
            <a:off x="76320" y="64123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Black"/>
              </a:rPr>
              <a:t>LECTURES 12:  Fundamentals ∙ Contingency Theories ∙ Relational Theories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505320" y="3111480"/>
            <a:ext cx="2743200" cy="226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OB Theme</Template>
  <TotalTime>3353</TotalTime>
  <Application>LibreOffice/6.0.7.3$Linux_X86_64 LibreOffice_project/00m0$Build-3</Application>
  <Words>1274</Words>
  <Paragraphs>174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Jeff</dc:creator>
  <dc:description/>
  <dc:language>en-US</dc:language>
  <cp:lastModifiedBy/>
  <dcterms:modified xsi:type="dcterms:W3CDTF">2019-11-18T21:34:58Z</dcterms:modified>
  <cp:revision>182</cp:revision>
  <dc:subject/>
  <dc:title>Power and Politics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