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6.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_rels/notesSlide36.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media/image7.png" ContentType="image/png"/>
  <Override PartName="/ppt/media/image2.wmf" ContentType="image/x-wmf"/>
  <Override PartName="/ppt/media/image6.wmf" ContentType="image/x-wmf"/>
  <Override PartName="/ppt/media/image1.png" ContentType="image/png"/>
  <Override PartName="/ppt/media/image3.wmf" ContentType="image/x-wmf"/>
  <Override PartName="/ppt/media/image5.png" ContentType="image/png"/>
  <Override PartName="/ppt/media/image4.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852F2B2C-AB0B-4FE1-A07D-548D9A06E39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1640" cy="3428640"/>
          </a:xfrm>
          <a:prstGeom prst="rect">
            <a:avLst/>
          </a:prstGeom>
        </p:spPr>
      </p:sp>
      <p:sp>
        <p:nvSpPr>
          <p:cNvPr id="20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09" name="TextShape 3"/>
          <p:cNvSpPr txBox="1"/>
          <p:nvPr/>
        </p:nvSpPr>
        <p:spPr>
          <a:xfrm>
            <a:off x="3884760" y="8685360"/>
            <a:ext cx="2971440" cy="456840"/>
          </a:xfrm>
          <a:prstGeom prst="rect">
            <a:avLst/>
          </a:prstGeom>
          <a:noFill/>
          <a:ln>
            <a:noFill/>
          </a:ln>
        </p:spPr>
        <p:txBody>
          <a:bodyPr anchor="b"/>
          <a:p>
            <a:pPr algn="r">
              <a:lnSpc>
                <a:spcPct val="100000"/>
              </a:lnSpc>
            </a:pPr>
            <a:fld id="{DE3B1FD7-CB1D-4F2A-AA28-1ADC0B653D8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1640" cy="3428640"/>
          </a:xfrm>
          <a:prstGeom prst="rect">
            <a:avLst/>
          </a:prstGeom>
        </p:spPr>
      </p:sp>
      <p:sp>
        <p:nvSpPr>
          <p:cNvPr id="21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12" name="TextShape 3"/>
          <p:cNvSpPr txBox="1"/>
          <p:nvPr/>
        </p:nvSpPr>
        <p:spPr>
          <a:xfrm>
            <a:off x="3884760" y="8685360"/>
            <a:ext cx="2971440" cy="456840"/>
          </a:xfrm>
          <a:prstGeom prst="rect">
            <a:avLst/>
          </a:prstGeom>
          <a:noFill/>
          <a:ln>
            <a:noFill/>
          </a:ln>
        </p:spPr>
        <p:txBody>
          <a:bodyPr anchor="b"/>
          <a:p>
            <a:pPr algn="r">
              <a:lnSpc>
                <a:spcPct val="100000"/>
              </a:lnSpc>
            </a:pPr>
            <a:fld id="{1DDD4A12-1783-42EB-8058-61B20930555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1640" cy="3428640"/>
          </a:xfrm>
          <a:prstGeom prst="rect">
            <a:avLst/>
          </a:prstGeom>
        </p:spPr>
      </p:sp>
      <p:sp>
        <p:nvSpPr>
          <p:cNvPr id="199"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00" name="TextShape 3"/>
          <p:cNvSpPr txBox="1"/>
          <p:nvPr/>
        </p:nvSpPr>
        <p:spPr>
          <a:xfrm>
            <a:off x="3884760" y="8685360"/>
            <a:ext cx="2971440" cy="456840"/>
          </a:xfrm>
          <a:prstGeom prst="rect">
            <a:avLst/>
          </a:prstGeom>
          <a:noFill/>
          <a:ln>
            <a:noFill/>
          </a:ln>
        </p:spPr>
        <p:txBody>
          <a:bodyPr anchor="b"/>
          <a:p>
            <a:pPr algn="r">
              <a:lnSpc>
                <a:spcPct val="100000"/>
              </a:lnSpc>
            </a:pPr>
            <a:fld id="{2596588F-6F26-47A7-BFB6-B925E030641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1640" cy="3428640"/>
          </a:xfrm>
          <a:prstGeom prst="rect">
            <a:avLst/>
          </a:prstGeom>
        </p:spPr>
      </p:sp>
      <p:sp>
        <p:nvSpPr>
          <p:cNvPr id="21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15" name="TextShape 3"/>
          <p:cNvSpPr txBox="1"/>
          <p:nvPr/>
        </p:nvSpPr>
        <p:spPr>
          <a:xfrm>
            <a:off x="3884760" y="8685360"/>
            <a:ext cx="2971440" cy="456840"/>
          </a:xfrm>
          <a:prstGeom prst="rect">
            <a:avLst/>
          </a:prstGeom>
          <a:noFill/>
          <a:ln>
            <a:noFill/>
          </a:ln>
        </p:spPr>
        <p:txBody>
          <a:bodyPr anchor="b"/>
          <a:p>
            <a:pPr algn="r">
              <a:lnSpc>
                <a:spcPct val="100000"/>
              </a:lnSpc>
            </a:pPr>
            <a:fld id="{D030C075-5147-4C3C-B332-5C57E5F6FA5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640" cy="3428640"/>
          </a:xfrm>
          <a:prstGeom prst="rect">
            <a:avLst/>
          </a:prstGeom>
        </p:spPr>
      </p:sp>
      <p:sp>
        <p:nvSpPr>
          <p:cNvPr id="217" name="PlaceHolder 2"/>
          <p:cNvSpPr>
            <a:spLocks noGrp="1"/>
          </p:cNvSpPr>
          <p:nvPr>
            <p:ph type="body"/>
          </p:nvPr>
        </p:nvSpPr>
        <p:spPr>
          <a:xfrm>
            <a:off x="685800" y="4343400"/>
            <a:ext cx="5486040" cy="4114440"/>
          </a:xfrm>
          <a:prstGeom prst="rect">
            <a:avLst/>
          </a:prstGeom>
        </p:spPr>
        <p:txBody>
          <a:bodyPr/>
          <a:p>
            <a:pPr marL="228600" indent="-228240">
              <a:lnSpc>
                <a:spcPct val="100000"/>
              </a:lnSpc>
              <a:buClr>
                <a:srgbClr val="000000"/>
              </a:buClr>
              <a:buFont typeface="StarSymbol"/>
              <a:buAutoNum type="arabicPeriod"/>
            </a:pPr>
            <a:r>
              <a:rPr b="0" lang="en-US" sz="2000" spc="-1" strike="noStrike">
                <a:latin typeface="Arial"/>
              </a:rPr>
              <a:t>Ambiguity leaves space for people to act informally to resolve that ambiguity, because people dislike ambiguity; those who resolve ambiguity are often perceived as more powerful by others</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Large and rigid power differentials remove scrutiny from those in power, which both enhances the amount of social influence behavior they engage in (and model for others), but also encourages people to see social influence as the only means of climbing the rigid hierarchy</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rPr>
              <a:t>Social interaction can heighten the salience of social expectations and the salience of the utility of others in achieving one’s goals</a:t>
            </a:r>
            <a:endParaRPr b="0" lang="en-US" sz="2000" spc="-1" strike="noStrike">
              <a:latin typeface="Arial"/>
            </a:endParaRPr>
          </a:p>
        </p:txBody>
      </p:sp>
      <p:sp>
        <p:nvSpPr>
          <p:cNvPr id="218" name="TextShape 3"/>
          <p:cNvSpPr txBox="1"/>
          <p:nvPr/>
        </p:nvSpPr>
        <p:spPr>
          <a:xfrm>
            <a:off x="3884760" y="8685360"/>
            <a:ext cx="2971440" cy="456840"/>
          </a:xfrm>
          <a:prstGeom prst="rect">
            <a:avLst/>
          </a:prstGeom>
          <a:noFill/>
          <a:ln>
            <a:noFill/>
          </a:ln>
        </p:spPr>
        <p:txBody>
          <a:bodyPr anchor="b"/>
          <a:p>
            <a:pPr algn="r">
              <a:lnSpc>
                <a:spcPct val="100000"/>
              </a:lnSpc>
            </a:pPr>
            <a:fld id="{91997EB5-805D-4778-BF05-9F24993A152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p:spPr>
      </p:sp>
      <p:sp>
        <p:nvSpPr>
          <p:cNvPr id="220"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21" name="TextShape 3"/>
          <p:cNvSpPr txBox="1"/>
          <p:nvPr/>
        </p:nvSpPr>
        <p:spPr>
          <a:xfrm>
            <a:off x="3884760" y="8685360"/>
            <a:ext cx="2971440" cy="456840"/>
          </a:xfrm>
          <a:prstGeom prst="rect">
            <a:avLst/>
          </a:prstGeom>
          <a:noFill/>
          <a:ln>
            <a:noFill/>
          </a:ln>
        </p:spPr>
        <p:txBody>
          <a:bodyPr anchor="b"/>
          <a:p>
            <a:pPr algn="r">
              <a:lnSpc>
                <a:spcPct val="100000"/>
              </a:lnSpc>
            </a:pPr>
            <a:fld id="{2C0ADE1D-479D-423D-A9E1-61836566483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p:spPr>
      </p:sp>
      <p:sp>
        <p:nvSpPr>
          <p:cNvPr id="22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24" name="TextShape 3"/>
          <p:cNvSpPr txBox="1"/>
          <p:nvPr/>
        </p:nvSpPr>
        <p:spPr>
          <a:xfrm>
            <a:off x="3884760" y="8685360"/>
            <a:ext cx="2971440" cy="456840"/>
          </a:xfrm>
          <a:prstGeom prst="rect">
            <a:avLst/>
          </a:prstGeom>
          <a:noFill/>
          <a:ln>
            <a:noFill/>
          </a:ln>
        </p:spPr>
        <p:txBody>
          <a:bodyPr anchor="b"/>
          <a:p>
            <a:pPr algn="r">
              <a:lnSpc>
                <a:spcPct val="100000"/>
              </a:lnSpc>
            </a:pPr>
            <a:fld id="{0B61E5D2-790B-4350-9C47-B3EBD21D731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1143000" y="685800"/>
            <a:ext cx="4571640" cy="3428640"/>
          </a:xfrm>
          <a:prstGeom prst="rect">
            <a:avLst/>
          </a:prstGeom>
        </p:spPr>
      </p:sp>
      <p:sp>
        <p:nvSpPr>
          <p:cNvPr id="20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203" name="TextShape 3"/>
          <p:cNvSpPr txBox="1"/>
          <p:nvPr/>
        </p:nvSpPr>
        <p:spPr>
          <a:xfrm>
            <a:off x="3884760" y="8685360"/>
            <a:ext cx="2971440" cy="456840"/>
          </a:xfrm>
          <a:prstGeom prst="rect">
            <a:avLst/>
          </a:prstGeom>
          <a:noFill/>
          <a:ln>
            <a:noFill/>
          </a:ln>
        </p:spPr>
        <p:txBody>
          <a:bodyPr anchor="b"/>
          <a:p>
            <a:pPr algn="r">
              <a:lnSpc>
                <a:spcPct val="100000"/>
              </a:lnSpc>
            </a:pPr>
            <a:fld id="{B986BC61-8189-46B8-A85F-6446DC076EC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640" cy="3428640"/>
          </a:xfrm>
          <a:prstGeom prst="rect">
            <a:avLst/>
          </a:prstGeom>
        </p:spPr>
      </p:sp>
      <p:sp>
        <p:nvSpPr>
          <p:cNvPr id="20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206" name="TextShape 3"/>
          <p:cNvSpPr txBox="1"/>
          <p:nvPr/>
        </p:nvSpPr>
        <p:spPr>
          <a:xfrm>
            <a:off x="3884760" y="8685360"/>
            <a:ext cx="2971440" cy="456840"/>
          </a:xfrm>
          <a:prstGeom prst="rect">
            <a:avLst/>
          </a:prstGeom>
          <a:noFill/>
          <a:ln>
            <a:noFill/>
          </a:ln>
        </p:spPr>
        <p:txBody>
          <a:bodyPr anchor="b"/>
          <a:p>
            <a:pPr algn="r">
              <a:lnSpc>
                <a:spcPct val="100000"/>
              </a:lnSpc>
            </a:pPr>
            <a:fld id="{326ECA60-BA5C-4728-A263-2309366EE42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600200"/>
            <a:ext cx="9143640" cy="4114440"/>
          </a:xfrm>
          <a:prstGeom prst="rect">
            <a:avLst/>
          </a:prstGeom>
          <a:solidFill>
            <a:schemeClr val="accent5">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685800" y="2873520"/>
            <a:ext cx="7772040" cy="1469520"/>
          </a:xfrm>
          <a:prstGeom prst="rect">
            <a:avLst/>
          </a:prstGeom>
        </p:spPr>
        <p:txBody>
          <a:bodyPr anchor="ctr"/>
          <a:p>
            <a:pPr algn="ctr">
              <a:lnSpc>
                <a:spcPct val="100000"/>
              </a:lnSpc>
            </a:pPr>
            <a:r>
              <a:rPr b="1" lang="en-US" sz="4400" spc="-1" strike="noStrike">
                <a:solidFill>
                  <a:srgbClr val="ffffff"/>
                </a:solidFill>
                <a:latin typeface="Avenir Black"/>
                <a:ea typeface="Avenir Black"/>
              </a:rPr>
              <a:t>Click to edit Master title </a:t>
            </a:r>
            <a:r>
              <a:rPr b="1" lang="en-US" sz="4400" spc="-1" strike="noStrike">
                <a:solidFill>
                  <a:srgbClr val="ffffff"/>
                </a:solidFill>
                <a:latin typeface="Avenir Black"/>
                <a:ea typeface="Avenir Black"/>
              </a:rPr>
              <a:t>style</a:t>
            </a:r>
            <a:endParaRPr b="0" lang="en-US" sz="44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46895982-1666-4A29-820C-7868D97FFB5D}" type="datetime">
              <a:rPr b="0" lang="en-US" sz="1200" spc="-1" strike="noStrike">
                <a:solidFill>
                  <a:srgbClr val="8b8b8b"/>
                </a:solidFill>
                <a:latin typeface="Calibri"/>
              </a:rPr>
              <a:t>11/4/19</a:t>
            </a:fld>
            <a:endParaRPr b="0" lang="en-US"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2280DCFF-AF03-468A-8E0B-CEB4F43E1899}" type="slidenum">
              <a:rPr b="0" lang="en-US" sz="1200" spc="-1" strike="noStrike">
                <a:solidFill>
                  <a:srgbClr val="8b8b8b"/>
                </a:solidFill>
                <a:latin typeface="Calibri"/>
              </a:rPr>
              <a:t>&lt;number&gt;</a:t>
            </a:fld>
            <a:endParaRPr b="0" lang="en-US"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1" lang="en-US" sz="4400" spc="-1" strike="noStrike">
                <a:solidFill>
                  <a:srgbClr val="000000"/>
                </a:solidFill>
                <a:latin typeface="Avenir Black"/>
                <a:ea typeface="Avenir Black"/>
              </a:rPr>
              <a:t>Click to edit Master title style</a:t>
            </a:r>
            <a:endParaRPr b="0" lang="en-US" sz="4400" spc="-1" strike="noStrike">
              <a:solidFill>
                <a:srgbClr val="000000"/>
              </a:solidFill>
              <a:latin typeface="Calibri"/>
            </a:endParaRPr>
          </a:p>
        </p:txBody>
      </p:sp>
      <p:sp>
        <p:nvSpPr>
          <p:cNvPr id="4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pPr>
            <a:r>
              <a:rPr b="0" lang="en-US" sz="3200" spc="-1" strike="noStrike">
                <a:solidFill>
                  <a:srgbClr val="000000"/>
                </a:solidFill>
                <a:latin typeface="Avenir Roman"/>
                <a:ea typeface="Avenir Roman"/>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Avenir Roman"/>
                <a:ea typeface="Avenir Roman"/>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Avenir Roman"/>
                <a:ea typeface="Avenir Roman"/>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Avenir Roman"/>
                <a:ea typeface="Avenir Roman"/>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Avenir Roman"/>
                <a:ea typeface="Avenir Roman"/>
              </a:rPr>
              <a:t>Fifth level</a:t>
            </a:r>
            <a:endParaRPr b="0" lang="en-US" sz="2000" spc="-1" strike="noStrike">
              <a:solidFill>
                <a:srgbClr val="000000"/>
              </a:solidFill>
              <a:latin typeface="Calibri"/>
            </a:endParaRPr>
          </a:p>
        </p:txBody>
      </p:sp>
      <p:sp>
        <p:nvSpPr>
          <p:cNvPr id="44" name="CustomShape 3"/>
          <p:cNvSpPr/>
          <p:nvPr/>
        </p:nvSpPr>
        <p:spPr>
          <a:xfrm>
            <a:off x="0" y="6248520"/>
            <a:ext cx="9143640" cy="609120"/>
          </a:xfrm>
          <a:prstGeom prst="rect">
            <a:avLst/>
          </a:prstGeom>
          <a:solidFill>
            <a:schemeClr val="accent5">
              <a:lumMod val="75000"/>
            </a:schemeClr>
          </a:solidFill>
          <a:ln>
            <a:noFill/>
          </a:ln>
          <a:effectLst>
            <a:innerShdw blurRad="63500" dir="16200000" dist="50800">
              <a:srgbClr val="000000">
                <a:alpha val="50000"/>
              </a:srgbClr>
            </a:innerShdw>
          </a:effectLst>
        </p:spPr>
        <p:style>
          <a:lnRef idx="2">
            <a:schemeClr val="accent1">
              <a:shade val="50000"/>
            </a:schemeClr>
          </a:lnRef>
          <a:fillRef idx="1">
            <a:schemeClr val="accent1"/>
          </a:fillRef>
          <a:effectRef idx="0">
            <a:schemeClr val="accent1"/>
          </a:effectRef>
          <a:fontRef idx="minor"/>
        </p:style>
      </p:sp>
      <p:sp>
        <p:nvSpPr>
          <p:cNvPr id="45" name="PlaceHolder 4"/>
          <p:cNvSpPr>
            <a:spLocks noGrp="1"/>
          </p:cNvSpPr>
          <p:nvPr>
            <p:ph type="ftr"/>
          </p:nvPr>
        </p:nvSpPr>
        <p:spPr>
          <a:xfrm>
            <a:off x="152280" y="6400800"/>
            <a:ext cx="8838720" cy="36468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873520"/>
            <a:ext cx="7772040" cy="1469520"/>
          </a:xfrm>
          <a:prstGeom prst="rect">
            <a:avLst/>
          </a:prstGeom>
          <a:noFill/>
          <a:ln>
            <a:noFill/>
          </a:ln>
        </p:spPr>
        <p:txBody>
          <a:bodyPr anchor="ctr">
            <a:normAutofit/>
          </a:bodyPr>
          <a:p>
            <a:pPr algn="ctr">
              <a:lnSpc>
                <a:spcPct val="100000"/>
              </a:lnSpc>
            </a:pPr>
            <a:r>
              <a:rPr b="1" lang="en-US" sz="4400" spc="-1" strike="noStrike">
                <a:solidFill>
                  <a:srgbClr val="ffffff"/>
                </a:solidFill>
                <a:latin typeface="Avenir Black"/>
                <a:ea typeface="Avenir Black"/>
              </a:rPr>
              <a:t>Power and Politics</a:t>
            </a:r>
            <a:endParaRPr b="0" lang="en-US" sz="4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solidFill>
                <a:srgbClr val="000000"/>
              </a:solidFill>
              <a:latin typeface="Calibri"/>
            </a:endParaRPr>
          </a:p>
        </p:txBody>
      </p:sp>
      <p:sp>
        <p:nvSpPr>
          <p:cNvPr id="113"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LECTURES 11:  Power  ∙  Politics  ∙  Political Skill  ∙  Managing</a:t>
            </a:r>
            <a:endParaRPr b="0" lang="en-US" sz="2000" spc="-1" strike="noStrike">
              <a:latin typeface="Arial"/>
            </a:endParaRPr>
          </a:p>
        </p:txBody>
      </p:sp>
      <p:pic>
        <p:nvPicPr>
          <p:cNvPr id="114" name="Picture 5" descr=""/>
          <p:cNvPicPr/>
          <p:nvPr/>
        </p:nvPicPr>
        <p:blipFill>
          <a:blip r:embed="rId1"/>
          <a:stretch/>
        </p:blipFill>
        <p:spPr>
          <a:xfrm>
            <a:off x="1415880" y="1523880"/>
            <a:ext cx="6311520" cy="40762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Dependence</a:t>
            </a:r>
            <a:endParaRPr b="0" lang="en-US" sz="4400" spc="-1" strike="noStrike">
              <a:solidFill>
                <a:srgbClr val="000000"/>
              </a:solidFill>
              <a:latin typeface="Calibri"/>
            </a:endParaRPr>
          </a:p>
        </p:txBody>
      </p:sp>
      <p:sp>
        <p:nvSpPr>
          <p:cNvPr id="116" name="TextShape 2"/>
          <p:cNvSpPr txBox="1"/>
          <p:nvPr/>
        </p:nvSpPr>
        <p:spPr>
          <a:xfrm>
            <a:off x="457200" y="1600200"/>
            <a:ext cx="8229240" cy="4525560"/>
          </a:xfrm>
          <a:prstGeom prst="rect">
            <a:avLst/>
          </a:prstGeom>
          <a:noFill/>
          <a:ln>
            <a:noFill/>
          </a:ln>
        </p:spPr>
        <p:txBody>
          <a:bodyPr>
            <a:normAutofit/>
          </a:bodyPr>
          <a:p>
            <a:pPr marL="343080" indent="-342720" algn="ctr">
              <a:lnSpc>
                <a:spcPct val="100000"/>
              </a:lnSpc>
              <a:spcBef>
                <a:spcPts val="561"/>
              </a:spcBef>
            </a:pPr>
            <a:r>
              <a:rPr b="0" lang="en-US" sz="2800" spc="-1" strike="noStrike">
                <a:solidFill>
                  <a:srgbClr val="31859c"/>
                </a:solidFill>
                <a:latin typeface="Avenir Roman"/>
                <a:ea typeface="Avenir Roman"/>
              </a:rPr>
              <a:t>“</a:t>
            </a:r>
            <a:r>
              <a:rPr b="0" lang="en-US" sz="2800" spc="-1" strike="noStrike">
                <a:solidFill>
                  <a:srgbClr val="31859c"/>
                </a:solidFill>
                <a:latin typeface="Avenir Roman"/>
                <a:ea typeface="Avenir Roman"/>
              </a:rPr>
              <a:t>Power is a property of the social relation, not the actor”</a:t>
            </a:r>
            <a:r>
              <a:rPr b="0" i="1" lang="en-US" sz="2800" spc="-1" strike="noStrike">
                <a:solidFill>
                  <a:srgbClr val="31859c"/>
                </a:solidFill>
                <a:latin typeface="Avenir Roman"/>
                <a:ea typeface="Avenir Roman"/>
              </a:rPr>
              <a:t> -R. M. Emerson (1962)</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Power is:</a:t>
            </a:r>
            <a:endParaRPr b="0" lang="en-US" sz="2800" spc="-1" strike="noStrike">
              <a:solidFill>
                <a:srgbClr val="000000"/>
              </a:solidFill>
              <a:latin typeface="Calibri"/>
            </a:endParaRPr>
          </a:p>
          <a:p>
            <a:pPr marL="457200">
              <a:lnSpc>
                <a:spcPct val="100000"/>
              </a:lnSpc>
              <a:spcBef>
                <a:spcPts val="479"/>
              </a:spcBef>
            </a:pPr>
            <a:r>
              <a:rPr b="1" lang="en-US" sz="2400" spc="-1" strike="noStrike">
                <a:solidFill>
                  <a:srgbClr val="00cc00"/>
                </a:solidFill>
                <a:latin typeface="Avenir Roman"/>
                <a:ea typeface="Avenir Roman"/>
              </a:rPr>
              <a:t>+ Positively </a:t>
            </a:r>
            <a:r>
              <a:rPr b="0" lang="en-US" sz="2400" spc="-1" strike="noStrike">
                <a:solidFill>
                  <a:srgbClr val="000000"/>
                </a:solidFill>
                <a:latin typeface="Avenir Roman"/>
                <a:ea typeface="Avenir Roman"/>
              </a:rPr>
              <a:t>related to a target’s motivational investment in goals over which an influencer controls fulfillment (e.g., pay, knowledge, self-esteem, belongingness, etc.)</a:t>
            </a:r>
            <a:endParaRPr b="0" lang="en-US" sz="2400" spc="-1" strike="noStrike">
              <a:solidFill>
                <a:srgbClr val="000000"/>
              </a:solidFill>
              <a:latin typeface="Calibri"/>
            </a:endParaRPr>
          </a:p>
          <a:p>
            <a:pPr marL="457200">
              <a:lnSpc>
                <a:spcPct val="100000"/>
              </a:lnSpc>
              <a:spcBef>
                <a:spcPts val="479"/>
              </a:spcBef>
            </a:pPr>
            <a:r>
              <a:rPr b="1" lang="en-US" sz="2400" spc="-1" strike="noStrike">
                <a:solidFill>
                  <a:srgbClr val="ff0000"/>
                </a:solidFill>
                <a:latin typeface="Avenir Roman"/>
                <a:ea typeface="Avenir Roman"/>
              </a:rPr>
              <a:t>– </a:t>
            </a:r>
            <a:r>
              <a:rPr b="1" lang="en-US" sz="2400" spc="-1" strike="noStrike">
                <a:solidFill>
                  <a:srgbClr val="ff0000"/>
                </a:solidFill>
                <a:latin typeface="Avenir Roman"/>
                <a:ea typeface="Avenir Roman"/>
              </a:rPr>
              <a:t>Negatively </a:t>
            </a:r>
            <a:r>
              <a:rPr b="0" lang="en-US" sz="2400" spc="-1" strike="noStrike">
                <a:solidFill>
                  <a:srgbClr val="000000"/>
                </a:solidFill>
                <a:latin typeface="Avenir Roman"/>
                <a:ea typeface="Avenir Roman"/>
              </a:rPr>
              <a:t>related to the availability of goal fulfillment outside of the target-influencer relationship</a:t>
            </a:r>
            <a:endParaRPr b="0" lang="en-US" sz="2400" spc="-1" strike="noStrike">
              <a:solidFill>
                <a:srgbClr val="000000"/>
              </a:solidFill>
              <a:latin typeface="Calibri"/>
            </a:endParaRPr>
          </a:p>
        </p:txBody>
      </p:sp>
      <p:sp>
        <p:nvSpPr>
          <p:cNvPr id="11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Dependence</a:t>
            </a:r>
            <a:endParaRPr b="0" lang="en-US" sz="4400" spc="-1" strike="noStrike">
              <a:solidFill>
                <a:srgbClr val="000000"/>
              </a:solidFill>
              <a:latin typeface="Calibri"/>
            </a:endParaRPr>
          </a:p>
        </p:txBody>
      </p:sp>
      <p:sp>
        <p:nvSpPr>
          <p:cNvPr id="119" name="TextShape 2"/>
          <p:cNvSpPr txBox="1"/>
          <p:nvPr/>
        </p:nvSpPr>
        <p:spPr>
          <a:xfrm>
            <a:off x="457200" y="1600200"/>
            <a:ext cx="830556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When power relations are imbalanced favoring the influencer, the target may resist and engage in one of two modes:</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Cost reduction</a:t>
            </a:r>
            <a:r>
              <a:rPr b="0" lang="en-US" sz="2400" spc="-1" strike="noStrike">
                <a:solidFill>
                  <a:srgbClr val="31859c"/>
                </a:solidFill>
                <a:latin typeface="Avenir Roman"/>
                <a:ea typeface="Avenir Roman"/>
              </a:rPr>
              <a:t>, where the target makes it easier for him/herself to conform to the influencer (typically by changing their values on relevant entities)</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Balancing operations</a:t>
            </a:r>
            <a:r>
              <a:rPr b="0" lang="en-US" sz="2400" spc="-1" strike="noStrike">
                <a:solidFill>
                  <a:srgbClr val="000000"/>
                </a:solidFill>
                <a:latin typeface="Avenir Roman"/>
                <a:ea typeface="Avenir Roman"/>
              </a:rPr>
              <a:t>, the target seeks to reduce dependence on the influencer (e.g., disengage from the goal, find alternatives, coalitions, etc.)</a:t>
            </a:r>
            <a:endParaRPr b="0" lang="en-US" sz="2400" spc="-1" strike="noStrike">
              <a:solidFill>
                <a:srgbClr val="000000"/>
              </a:solidFill>
              <a:latin typeface="Calibri"/>
            </a:endParaRPr>
          </a:p>
        </p:txBody>
      </p:sp>
      <p:sp>
        <p:nvSpPr>
          <p:cNvPr id="120"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 and Ethics</a:t>
            </a:r>
            <a:endParaRPr b="0" lang="en-US" sz="4400" spc="-1" strike="noStrike">
              <a:solidFill>
                <a:srgbClr val="000000"/>
              </a:solidFill>
              <a:latin typeface="Calibri"/>
            </a:endParaRPr>
          </a:p>
        </p:txBody>
      </p:sp>
      <p:sp>
        <p:nvSpPr>
          <p:cNvPr id="122"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Power can be used ethically when influencers are sensitive to employees’ concerns and communicate well</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Power-related behavior is ethical if it:</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Benefits people inside and outside the firm</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Respects the rights of all parties</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ce181e"/>
                </a:solidFill>
                <a:latin typeface="Avenir Roman"/>
                <a:ea typeface="Avenir Roman"/>
              </a:rPr>
              <a:t>   </a:t>
            </a:r>
            <a:r>
              <a:rPr b="0" lang="en-US" sz="2800" spc="-1" strike="noStrike">
                <a:solidFill>
                  <a:srgbClr val="ce181e"/>
                </a:solidFill>
                <a:latin typeface="Avenir Roman"/>
                <a:ea typeface="Avenir Roman"/>
              </a:rPr>
              <a:t>Treats all parties equitably and fairly</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p:txBody>
      </p:sp>
      <p:sp>
        <p:nvSpPr>
          <p:cNvPr id="123"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Avenir Black"/>
                <a:ea typeface="Avenir Black"/>
              </a:rPr>
              <a:t>Power and Ethics</a:t>
            </a:r>
            <a:endParaRPr b="0" lang="en-US" sz="4400" spc="-1" strike="noStrike">
              <a:solidFill>
                <a:srgbClr val="000000"/>
              </a:solidFill>
              <a:latin typeface="Calibri"/>
            </a:endParaRPr>
          </a:p>
        </p:txBody>
      </p:sp>
      <p:pic>
        <p:nvPicPr>
          <p:cNvPr id="125" name="Picture 15" descr=""/>
          <p:cNvPicPr/>
          <p:nvPr/>
        </p:nvPicPr>
        <p:blipFill>
          <a:blip r:embed="rId1"/>
          <a:stretch/>
        </p:blipFill>
        <p:spPr>
          <a:xfrm>
            <a:off x="1066680" y="2242080"/>
            <a:ext cx="6857640" cy="3351960"/>
          </a:xfrm>
          <a:prstGeom prst="rect">
            <a:avLst/>
          </a:prstGeom>
          <a:ln w="9360">
            <a:noFill/>
          </a:ln>
        </p:spPr>
      </p:pic>
      <p:sp>
        <p:nvSpPr>
          <p:cNvPr id="126"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 and Ethics</a:t>
            </a:r>
            <a:endParaRPr b="0" lang="en-US" sz="4400" spc="-1" strike="noStrike">
              <a:solidFill>
                <a:srgbClr val="000000"/>
              </a:solidFill>
              <a:latin typeface="Calibri"/>
            </a:endParaRPr>
          </a:p>
        </p:txBody>
      </p:sp>
      <p:pic>
        <p:nvPicPr>
          <p:cNvPr id="128" name="Picture 17" descr=""/>
          <p:cNvPicPr/>
          <p:nvPr/>
        </p:nvPicPr>
        <p:blipFill>
          <a:blip r:embed="rId1"/>
          <a:stretch/>
        </p:blipFill>
        <p:spPr>
          <a:xfrm>
            <a:off x="1759680" y="1523880"/>
            <a:ext cx="5631480" cy="4406400"/>
          </a:xfrm>
          <a:prstGeom prst="rect">
            <a:avLst/>
          </a:prstGeom>
          <a:ln w="9360">
            <a:noFill/>
          </a:ln>
        </p:spPr>
      </p:pic>
      <p:sp>
        <p:nvSpPr>
          <p:cNvPr id="129"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a:t>
            </a:r>
            <a:endParaRPr b="0" lang="en-US" sz="4400" spc="-1" strike="noStrike">
              <a:solidFill>
                <a:srgbClr val="000000"/>
              </a:solidFill>
              <a:latin typeface="Calibri"/>
            </a:endParaRPr>
          </a:p>
        </p:txBody>
      </p:sp>
      <p:sp>
        <p:nvSpPr>
          <p:cNvPr id="131"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Please review the </a:t>
            </a:r>
            <a:r>
              <a:rPr b="0" lang="en-US" sz="2800" spc="-1" strike="noStrike">
                <a:solidFill>
                  <a:srgbClr val="d5ac41"/>
                </a:solidFill>
                <a:latin typeface="Avenir Roman"/>
                <a:ea typeface="Avenir Roman"/>
              </a:rPr>
              <a:t>“Power Sharing and Empowerment” </a:t>
            </a:r>
            <a:r>
              <a:rPr b="0" lang="en-US" sz="2800" spc="-1" strike="noStrike">
                <a:solidFill>
                  <a:srgbClr val="000000"/>
                </a:solidFill>
                <a:latin typeface="Avenir Roman"/>
                <a:ea typeface="Avenir Roman"/>
              </a:rPr>
              <a:t>section on your own</a:t>
            </a:r>
            <a:endParaRPr b="0" lang="en-US" sz="2800" spc="-1" strike="noStrike">
              <a:solidFill>
                <a:srgbClr val="000000"/>
              </a:solidFill>
              <a:latin typeface="Calibri"/>
            </a:endParaRPr>
          </a:p>
        </p:txBody>
      </p:sp>
      <p:sp>
        <p:nvSpPr>
          <p:cNvPr id="132"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Organizational Politics</a:t>
            </a:r>
            <a:endParaRPr b="0" lang="en-US" sz="4400" spc="-1" strike="noStrike">
              <a:solidFill>
                <a:srgbClr val="000000"/>
              </a:solidFill>
              <a:latin typeface="Calibri"/>
            </a:endParaRPr>
          </a:p>
        </p:txBody>
      </p:sp>
      <p:sp>
        <p:nvSpPr>
          <p:cNvPr id="134"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1" lang="en-US" sz="2800" spc="-1" strike="noStrike">
                <a:solidFill>
                  <a:srgbClr val="000000"/>
                </a:solidFill>
                <a:latin typeface="Avenir Roman"/>
                <a:ea typeface="Avenir Roman"/>
              </a:rPr>
              <a:t>Organizational politics </a:t>
            </a:r>
            <a:r>
              <a:rPr b="0" lang="en-US" sz="2800" spc="-1" strike="noStrike">
                <a:solidFill>
                  <a:srgbClr val="000000"/>
                </a:solidFill>
                <a:latin typeface="Avenir Roman"/>
                <a:ea typeface="Avenir Roman"/>
              </a:rPr>
              <a:t>is the use of power and social influence to obtain desired outcomes in organizations</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pPr>
            <a:r>
              <a:rPr b="0" lang="en-US" sz="2800" spc="-1" strike="noStrike">
                <a:solidFill>
                  <a:srgbClr val="31859c"/>
                </a:solidFill>
                <a:latin typeface="Avenir Roman"/>
                <a:ea typeface="Avenir Roman"/>
              </a:rPr>
              <a:t>The “rules” of politics in any organization are informal (they arise organically), often unspoken, and learned either through indirect/vicarious experience or directly from those with political power</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p:txBody>
      </p:sp>
      <p:sp>
        <p:nvSpPr>
          <p:cNvPr id="135"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37" name="TextShape 2"/>
          <p:cNvSpPr txBox="1"/>
          <p:nvPr/>
        </p:nvSpPr>
        <p:spPr>
          <a:xfrm>
            <a:off x="457200" y="1600200"/>
            <a:ext cx="8229240" cy="4525560"/>
          </a:xfrm>
          <a:prstGeom prst="rect">
            <a:avLst/>
          </a:prstGeom>
          <a:noFill/>
          <a:ln>
            <a:noFill/>
          </a:ln>
        </p:spPr>
        <p:txBody>
          <a:bodyPr>
            <a:normAutofit/>
          </a:bodyPr>
          <a:p>
            <a:pPr marL="11160" indent="-10800">
              <a:lnSpc>
                <a:spcPct val="100000"/>
              </a:lnSpc>
              <a:spcBef>
                <a:spcPts val="561"/>
              </a:spcBef>
            </a:pPr>
            <a:r>
              <a:rPr b="0" lang="en-US" sz="2800" spc="-1" strike="noStrike">
                <a:solidFill>
                  <a:srgbClr val="000000"/>
                </a:solidFill>
                <a:latin typeface="Avenir Roman"/>
                <a:ea typeface="Avenir Roman"/>
              </a:rPr>
              <a:t>Political behavior is any action not sanctioned by the organization that is taken to influence others in order to meet one’s personal goals</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31859c"/>
                </a:solidFill>
                <a:latin typeface="Avenir Roman"/>
                <a:ea typeface="Avenir Roman"/>
              </a:rPr>
              <a:t>Political behavior can be:</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31859c"/>
                </a:solidFill>
                <a:latin typeface="Avenir Roman"/>
                <a:ea typeface="Avenir Roman"/>
              </a:rPr>
              <a:t>Defensive (reactive) or assertive (proactive)</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ce181e"/>
                </a:solidFill>
                <a:latin typeface="Avenir Roman"/>
                <a:ea typeface="Avenir Roman"/>
              </a:rPr>
              <a:t>Tactical (short-term) or strategic (long-term) mostly reputation building</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p:txBody>
      </p:sp>
      <p:sp>
        <p:nvSpPr>
          <p:cNvPr id="138"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4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800" spc="-1" strike="noStrike">
                <a:solidFill>
                  <a:srgbClr val="000000"/>
                </a:solidFill>
                <a:latin typeface="Avenir Roman"/>
                <a:ea typeface="Avenir Roman"/>
              </a:rPr>
              <a:t>Political behavior  typically consists of either:</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Influence tactics</a:t>
            </a:r>
            <a:r>
              <a:rPr b="0" lang="en-US" sz="2400" spc="-1" strike="noStrike">
                <a:solidFill>
                  <a:srgbClr val="31859c"/>
                </a:solidFill>
                <a:latin typeface="Avenir Roman"/>
                <a:ea typeface="Avenir Roman"/>
              </a:rPr>
              <a:t>, which are a direct means </a:t>
            </a:r>
            <a:r>
              <a:rPr b="0" lang="en-US" sz="2400" spc="-1" strike="noStrike">
                <a:solidFill>
                  <a:srgbClr val="31859c"/>
                </a:solidFill>
                <a:latin typeface="Avenir Roman"/>
                <a:ea typeface="Avenir Roman"/>
              </a:rPr>
              <a:t>of influencing other, by altering their behavior </a:t>
            </a:r>
            <a:r>
              <a:rPr b="0" lang="en-US" sz="2400" spc="-1" strike="noStrike">
                <a:solidFill>
                  <a:srgbClr val="31859c"/>
                </a:solidFill>
                <a:latin typeface="Avenir Roman"/>
                <a:ea typeface="Avenir Roman"/>
              </a:rPr>
              <a:t>and thoughts, and gaining power</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Impression management tactics</a:t>
            </a:r>
            <a:r>
              <a:rPr b="0" lang="en-US" sz="2400" spc="-1" strike="noStrike">
                <a:solidFill>
                  <a:srgbClr val="000000"/>
                </a:solidFill>
                <a:latin typeface="Avenir Roman"/>
                <a:ea typeface="Avenir Roman"/>
              </a:rPr>
              <a:t>, which </a:t>
            </a:r>
            <a:r>
              <a:rPr b="0" lang="en-US" sz="2400" spc="-1" strike="noStrike">
                <a:solidFill>
                  <a:srgbClr val="000000"/>
                </a:solidFill>
                <a:latin typeface="Avenir Roman"/>
                <a:ea typeface="Avenir Roman"/>
              </a:rPr>
              <a:t>are an indirect means of influencing others </a:t>
            </a:r>
            <a:r>
              <a:rPr b="0" lang="en-US" sz="2400" spc="-1" strike="noStrike">
                <a:solidFill>
                  <a:srgbClr val="000000"/>
                </a:solidFill>
                <a:latin typeface="Avenir Roman"/>
                <a:ea typeface="Avenir Roman"/>
              </a:rPr>
              <a:t>and gaining power by creating a desired </a:t>
            </a:r>
            <a:r>
              <a:rPr b="0" lang="en-US" sz="2400" spc="-1" strike="noStrike">
                <a:solidFill>
                  <a:srgbClr val="000000"/>
                </a:solidFill>
                <a:latin typeface="Avenir Roman"/>
                <a:ea typeface="Avenir Roman"/>
              </a:rPr>
              <a:t>image of oneself in the minds of others, which </a:t>
            </a:r>
            <a:r>
              <a:rPr b="0" lang="en-US" sz="2400" spc="-1" strike="noStrike">
                <a:solidFill>
                  <a:srgbClr val="000000"/>
                </a:solidFill>
                <a:latin typeface="Avenir Roman"/>
                <a:ea typeface="Avenir Roman"/>
              </a:rPr>
              <a:t>then alters their behavior</a:t>
            </a:r>
            <a:endParaRPr b="0" lang="en-US" sz="2400" spc="-1" strike="noStrike">
              <a:solidFill>
                <a:srgbClr val="000000"/>
              </a:solidFill>
              <a:latin typeface="Calibri"/>
            </a:endParaRPr>
          </a:p>
        </p:txBody>
      </p:sp>
      <p:sp>
        <p:nvSpPr>
          <p:cNvPr id="14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a:t>
            </a:r>
            <a:endParaRPr b="0" lang="en-US" sz="4400" spc="-1" strike="noStrike">
              <a:solidFill>
                <a:srgbClr val="000000"/>
              </a:solidFill>
              <a:latin typeface="Calibri"/>
            </a:endParaRPr>
          </a:p>
        </p:txBody>
      </p:sp>
      <p:sp>
        <p:nvSpPr>
          <p:cNvPr id="90"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0" lang="en-US" sz="2800" spc="-1" strike="noStrike">
                <a:solidFill>
                  <a:srgbClr val="000000"/>
                </a:solidFill>
                <a:latin typeface="Avenir Roman"/>
                <a:ea typeface="Avenir Roman"/>
              </a:rPr>
              <a:t>The </a:t>
            </a:r>
            <a:r>
              <a:rPr b="1" lang="en-US" sz="2800" spc="-1" strike="noStrike">
                <a:solidFill>
                  <a:srgbClr val="000000"/>
                </a:solidFill>
                <a:latin typeface="Avenir Roman"/>
                <a:ea typeface="Avenir Roman"/>
              </a:rPr>
              <a:t>rational model of organizations </a:t>
            </a:r>
            <a:r>
              <a:rPr b="0" lang="en-US" sz="2800" spc="-1" strike="noStrike">
                <a:solidFill>
                  <a:srgbClr val="000000"/>
                </a:solidFill>
                <a:latin typeface="Avenir Roman"/>
                <a:ea typeface="Avenir Roman"/>
              </a:rPr>
              <a:t>considers effectiveness and behavior as being driven by objective, measureable, and formal processes</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0" lang="en-US" sz="2800" spc="-1" strike="noStrike">
                <a:solidFill>
                  <a:srgbClr val="31859c"/>
                </a:solidFill>
                <a:latin typeface="Avenir Roman"/>
                <a:ea typeface="Avenir Roman"/>
              </a:rPr>
              <a:t>The </a:t>
            </a:r>
            <a:r>
              <a:rPr b="1" lang="en-US" sz="2800" spc="-1" strike="noStrike">
                <a:solidFill>
                  <a:srgbClr val="31859c"/>
                </a:solidFill>
                <a:latin typeface="Avenir Roman"/>
                <a:ea typeface="Avenir Roman"/>
              </a:rPr>
              <a:t>political model of organizations </a:t>
            </a:r>
            <a:r>
              <a:rPr b="0" lang="en-US" sz="2800" spc="-1" strike="noStrike">
                <a:solidFill>
                  <a:srgbClr val="31859c"/>
                </a:solidFill>
                <a:latin typeface="Avenir Roman"/>
                <a:ea typeface="Avenir Roman"/>
              </a:rPr>
              <a:t>recognizes that effectiveness and organizational behavior  </a:t>
            </a:r>
            <a:endParaRPr b="0" lang="en-US" sz="2800" spc="-1" strike="noStrike">
              <a:solidFill>
                <a:srgbClr val="000000"/>
              </a:solidFill>
              <a:latin typeface="Calibri"/>
            </a:endParaRPr>
          </a:p>
          <a:p>
            <a:pPr marL="7920" indent="-7560">
              <a:lnSpc>
                <a:spcPct val="100000"/>
              </a:lnSpc>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is driven by people with competing interests who are using informal social processes to achieve goals</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p:txBody>
      </p:sp>
      <p:sp>
        <p:nvSpPr>
          <p:cNvPr id="9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4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800" spc="-1" strike="noStrike">
                <a:solidFill>
                  <a:srgbClr val="000000"/>
                </a:solidFill>
                <a:latin typeface="Avenir Roman"/>
                <a:ea typeface="Avenir Roman"/>
              </a:rPr>
              <a:t>Influence behaviors include:</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p:txBody>
      </p:sp>
      <p:pic>
        <p:nvPicPr>
          <p:cNvPr id="144" name="Picture 1040" descr=""/>
          <p:cNvPicPr/>
          <p:nvPr/>
        </p:nvPicPr>
        <p:blipFill>
          <a:blip r:embed="rId1"/>
          <a:stretch/>
        </p:blipFill>
        <p:spPr>
          <a:xfrm>
            <a:off x="1447920" y="2099160"/>
            <a:ext cx="6324120" cy="2167560"/>
          </a:xfrm>
          <a:prstGeom prst="rect">
            <a:avLst/>
          </a:prstGeom>
          <a:ln w="9360">
            <a:noFill/>
          </a:ln>
        </p:spPr>
      </p:pic>
      <p:pic>
        <p:nvPicPr>
          <p:cNvPr id="145" name="Picture 14" descr=""/>
          <p:cNvPicPr/>
          <p:nvPr/>
        </p:nvPicPr>
        <p:blipFill>
          <a:blip r:embed="rId2"/>
          <a:stretch/>
        </p:blipFill>
        <p:spPr>
          <a:xfrm>
            <a:off x="1447920" y="4226040"/>
            <a:ext cx="6253920" cy="1945800"/>
          </a:xfrm>
          <a:prstGeom prst="rect">
            <a:avLst/>
          </a:prstGeom>
          <a:ln w="9360">
            <a:noFill/>
          </a:ln>
        </p:spPr>
      </p:pic>
      <p:sp>
        <p:nvSpPr>
          <p:cNvPr id="146"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48"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endParaRPr b="0" lang="en-US" sz="3200" spc="-1" strike="noStrike">
              <a:solidFill>
                <a:srgbClr val="000000"/>
              </a:solidFill>
              <a:latin typeface="Calibri"/>
            </a:endParaRPr>
          </a:p>
          <a:p>
            <a:pPr marL="343080" indent="-342720">
              <a:lnSpc>
                <a:spcPct val="100000"/>
              </a:lnSpc>
              <a:spcBef>
                <a:spcPts val="561"/>
              </a:spcBef>
            </a:pPr>
            <a:endParaRPr b="0" lang="en-US" sz="3200" spc="-1" strike="noStrike">
              <a:solidFill>
                <a:srgbClr val="000000"/>
              </a:solidFill>
              <a:latin typeface="Calibri"/>
            </a:endParaRPr>
          </a:p>
          <a:p>
            <a:pPr marL="343080" indent="-342720">
              <a:lnSpc>
                <a:spcPct val="100000"/>
              </a:lnSpc>
              <a:spcBef>
                <a:spcPts val="561"/>
              </a:spcBef>
            </a:pPr>
            <a:endParaRPr b="0" lang="en-US" sz="3200" spc="-1" strike="noStrike">
              <a:solidFill>
                <a:srgbClr val="000000"/>
              </a:solidFill>
              <a:latin typeface="Calibri"/>
            </a:endParaRPr>
          </a:p>
          <a:p>
            <a:pPr marL="343080" indent="-342720">
              <a:lnSpc>
                <a:spcPct val="100000"/>
              </a:lnSpc>
              <a:spcBef>
                <a:spcPts val="159"/>
              </a:spcBef>
            </a:pPr>
            <a:endParaRPr b="0" lang="en-US" sz="32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The most common reasons for tactic usage on:</a:t>
            </a:r>
            <a:endParaRPr b="0" lang="en-US" sz="2800" spc="-1" strike="noStrike">
              <a:solidFill>
                <a:srgbClr val="000000"/>
              </a:solidFill>
              <a:latin typeface="Calibri"/>
            </a:endParaRPr>
          </a:p>
          <a:p>
            <a:pPr marL="343080" indent="-342720">
              <a:lnSpc>
                <a:spcPct val="100000"/>
              </a:lnSpc>
              <a:spcBef>
                <a:spcPts val="159"/>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Subordinates: </a:t>
            </a:r>
            <a:r>
              <a:rPr b="0" lang="en-US" sz="2800" spc="-1" strike="noStrike">
                <a:solidFill>
                  <a:srgbClr val="31859c"/>
                </a:solidFill>
                <a:latin typeface="Avenir Roman"/>
                <a:ea typeface="Avenir Roman"/>
              </a:rPr>
              <a:t>change behavior, assign tasks</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Peers: </a:t>
            </a:r>
            <a:r>
              <a:rPr b="0" lang="en-US" sz="2800" spc="-1" strike="noStrike">
                <a:solidFill>
                  <a:srgbClr val="31859c"/>
                </a:solidFill>
                <a:latin typeface="Avenir Roman"/>
                <a:ea typeface="Avenir Roman"/>
              </a:rPr>
              <a:t>request help</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Superiors: </a:t>
            </a:r>
            <a:r>
              <a:rPr b="0" lang="en-US" sz="2800" spc="-1" strike="noStrike">
                <a:solidFill>
                  <a:srgbClr val="31859c"/>
                </a:solidFill>
                <a:latin typeface="Avenir Roman"/>
                <a:ea typeface="Avenir Roman"/>
              </a:rPr>
              <a:t>request approval or resources, obtain </a:t>
            </a: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personal benefits</a:t>
            </a:r>
            <a:endParaRPr b="0" lang="en-US" sz="2800" spc="-1" strike="noStrike">
              <a:solidFill>
                <a:srgbClr val="000000"/>
              </a:solidFill>
              <a:latin typeface="Calibri"/>
            </a:endParaRPr>
          </a:p>
        </p:txBody>
      </p:sp>
      <p:pic>
        <p:nvPicPr>
          <p:cNvPr id="149" name="Picture 9" descr=""/>
          <p:cNvPicPr/>
          <p:nvPr/>
        </p:nvPicPr>
        <p:blipFill>
          <a:blip r:embed="rId1"/>
          <a:stretch/>
        </p:blipFill>
        <p:spPr>
          <a:xfrm>
            <a:off x="1447920" y="1600200"/>
            <a:ext cx="6248160" cy="1460880"/>
          </a:xfrm>
          <a:prstGeom prst="rect">
            <a:avLst/>
          </a:prstGeom>
          <a:ln w="9360">
            <a:noFill/>
          </a:ln>
        </p:spPr>
      </p:pic>
      <p:sp>
        <p:nvSpPr>
          <p:cNvPr id="150"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52" name="TextShape 2"/>
          <p:cNvSpPr txBox="1"/>
          <p:nvPr/>
        </p:nvSpPr>
        <p:spPr>
          <a:xfrm>
            <a:off x="457200" y="1600200"/>
            <a:ext cx="8229240" cy="4525560"/>
          </a:xfrm>
          <a:prstGeom prst="rect">
            <a:avLst/>
          </a:prstGeom>
          <a:noFill/>
          <a:ln>
            <a:noFill/>
          </a:ln>
        </p:spPr>
        <p:txBody>
          <a:bodyPr>
            <a:normAutofit/>
          </a:bodyPr>
          <a:p>
            <a:pPr marL="11160" indent="-10800">
              <a:lnSpc>
                <a:spcPct val="100000"/>
              </a:lnSpc>
              <a:spcBef>
                <a:spcPts val="561"/>
              </a:spcBef>
            </a:pPr>
            <a:r>
              <a:rPr b="0" lang="en-US" sz="2800" spc="-1" strike="noStrike">
                <a:solidFill>
                  <a:srgbClr val="000000"/>
                </a:solidFill>
                <a:latin typeface="Avenir Roman"/>
                <a:ea typeface="Avenir Roman"/>
              </a:rPr>
              <a:t>The most effective influence tactics for each outcome are:</a:t>
            </a:r>
            <a:endParaRPr b="0" lang="en-US" sz="2800" spc="-1" strike="noStrike">
              <a:solidFill>
                <a:srgbClr val="000000"/>
              </a:solidFill>
              <a:latin typeface="Calibri"/>
            </a:endParaRPr>
          </a:p>
          <a:p>
            <a:pPr marL="343080" indent="-342720">
              <a:lnSpc>
                <a:spcPct val="100000"/>
              </a:lnSpc>
              <a:spcBef>
                <a:spcPts val="159"/>
              </a:spcBef>
            </a:pPr>
            <a:endParaRPr b="0" lang="en-US" sz="2800" spc="-1" strike="noStrike">
              <a:solidFill>
                <a:srgbClr val="000000"/>
              </a:solidFill>
              <a:latin typeface="Calibri"/>
            </a:endParaRPr>
          </a:p>
          <a:p>
            <a:pPr marL="677880" indent="-342720">
              <a:lnSpc>
                <a:spcPct val="100000"/>
              </a:lnSpc>
            </a:pPr>
            <a:r>
              <a:rPr b="0" lang="en-US" sz="2800" spc="-1" strike="noStrike">
                <a:solidFill>
                  <a:srgbClr val="000000"/>
                </a:solidFill>
                <a:latin typeface="Avenir Roman"/>
                <a:ea typeface="Avenir Roman"/>
              </a:rPr>
              <a:t>Commitment to a task: </a:t>
            </a:r>
            <a:r>
              <a:rPr b="0" lang="en-US" sz="2800" spc="-1" strike="noStrike">
                <a:solidFill>
                  <a:srgbClr val="ce181e"/>
                </a:solidFill>
                <a:latin typeface="Avenir Roman"/>
                <a:ea typeface="Avenir Roman"/>
              </a:rPr>
              <a:t>inspirational appeal, consultation, rational persuasion</a:t>
            </a:r>
            <a:endParaRPr b="0" lang="en-US" sz="2800" spc="-1" strike="noStrike">
              <a:solidFill>
                <a:srgbClr val="000000"/>
              </a:solidFill>
              <a:latin typeface="Calibri"/>
            </a:endParaRPr>
          </a:p>
          <a:p>
            <a:pPr marL="677880" indent="-342720">
              <a:lnSpc>
                <a:spcPct val="100000"/>
              </a:lnSpc>
            </a:pPr>
            <a:endParaRPr b="0" lang="en-US" sz="2800" spc="-1" strike="noStrike">
              <a:solidFill>
                <a:srgbClr val="000000"/>
              </a:solidFill>
              <a:latin typeface="Calibri"/>
            </a:endParaRPr>
          </a:p>
          <a:p>
            <a:pPr marL="677880" indent="-342720">
              <a:lnSpc>
                <a:spcPct val="100000"/>
              </a:lnSpc>
            </a:pPr>
            <a:r>
              <a:rPr b="0" lang="en-US" sz="2800" spc="-1" strike="noStrike">
                <a:solidFill>
                  <a:srgbClr val="000000"/>
                </a:solidFill>
                <a:latin typeface="Avenir Roman"/>
                <a:ea typeface="Avenir Roman"/>
              </a:rPr>
              <a:t>Compliance:</a:t>
            </a:r>
            <a:r>
              <a:rPr b="0" lang="en-US" sz="2800" spc="-1" strike="noStrike">
                <a:solidFill>
                  <a:srgbClr val="31859c"/>
                </a:solidFill>
                <a:latin typeface="Avenir Roman"/>
                <a:ea typeface="Avenir Roman"/>
              </a:rPr>
              <a:t> </a:t>
            </a:r>
            <a:r>
              <a:rPr b="0" lang="en-US" sz="2800" spc="-1" strike="noStrike">
                <a:solidFill>
                  <a:srgbClr val="ce181e"/>
                </a:solidFill>
                <a:latin typeface="Avenir Roman"/>
                <a:ea typeface="Avenir Roman"/>
              </a:rPr>
              <a:t>exchange, ingratiation</a:t>
            </a:r>
            <a:endParaRPr b="0" lang="en-US" sz="2800" spc="-1" strike="noStrike">
              <a:solidFill>
                <a:srgbClr val="000000"/>
              </a:solidFill>
              <a:latin typeface="Calibri"/>
            </a:endParaRPr>
          </a:p>
          <a:p>
            <a:pPr marL="677880" indent="-342720">
              <a:lnSpc>
                <a:spcPct val="100000"/>
              </a:lnSpc>
            </a:pPr>
            <a:r>
              <a:rPr b="0" lang="en-US" sz="2800" spc="-1" strike="noStrike">
                <a:solidFill>
                  <a:srgbClr val="000000"/>
                </a:solidFill>
                <a:latin typeface="Avenir Roman"/>
                <a:ea typeface="Avenir Roman"/>
              </a:rPr>
              <a:t>Resistance: </a:t>
            </a:r>
            <a:r>
              <a:rPr b="0" lang="en-US" sz="2800" spc="-1" strike="noStrike">
                <a:solidFill>
                  <a:srgbClr val="ce181e"/>
                </a:solidFill>
                <a:latin typeface="Avenir Roman"/>
                <a:ea typeface="Avenir Roman"/>
              </a:rPr>
              <a:t>Pressure, upward appeal, coalition </a:t>
            </a:r>
            <a:endParaRPr b="0" lang="en-US" sz="2800" spc="-1" strike="noStrike">
              <a:solidFill>
                <a:srgbClr val="000000"/>
              </a:solidFill>
              <a:latin typeface="Calibri"/>
            </a:endParaRPr>
          </a:p>
          <a:p>
            <a:pPr marL="677880" indent="-342720">
              <a:lnSpc>
                <a:spcPct val="100000"/>
              </a:lnSpc>
            </a:pP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 </a:t>
            </a:r>
            <a:endParaRPr b="0" lang="en-US" sz="2800" spc="-1" strike="noStrike">
              <a:solidFill>
                <a:srgbClr val="000000"/>
              </a:solidFill>
              <a:latin typeface="Calibri"/>
            </a:endParaRPr>
          </a:p>
        </p:txBody>
      </p:sp>
      <p:sp>
        <p:nvSpPr>
          <p:cNvPr id="153"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55"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Impression management tactics each elicit a specific appearance or image:</a:t>
            </a:r>
            <a:endParaRPr b="0" lang="en-US" sz="2800" spc="-1" strike="noStrike">
              <a:solidFill>
                <a:srgbClr val="000000"/>
              </a:solidFill>
              <a:latin typeface="Calibri"/>
            </a:endParaRPr>
          </a:p>
          <a:p>
            <a:pPr lvl="1" marL="857160" indent="-456840">
              <a:lnSpc>
                <a:spcPct val="100000"/>
              </a:lnSpc>
              <a:spcBef>
                <a:spcPts val="479"/>
              </a:spcBef>
              <a:buClr>
                <a:srgbClr val="31859c"/>
              </a:buClr>
              <a:buFont typeface="Wingdings" charset="2"/>
              <a:buChar char=""/>
            </a:pPr>
            <a:r>
              <a:rPr b="1" lang="en-US" sz="2400" spc="-1" strike="noStrike">
                <a:solidFill>
                  <a:srgbClr val="31859c"/>
                </a:solidFill>
                <a:latin typeface="Avenir Roman"/>
                <a:ea typeface="Avenir Roman"/>
              </a:rPr>
              <a:t>Ingratiation</a:t>
            </a:r>
            <a:r>
              <a:rPr b="0" lang="en-US" sz="2400" spc="-1" strike="noStrike">
                <a:solidFill>
                  <a:srgbClr val="31859c"/>
                </a:solidFill>
                <a:latin typeface="Avenir Roman"/>
                <a:ea typeface="Avenir Roman"/>
              </a:rPr>
              <a:t>: appear likeable, attractive </a:t>
            </a:r>
            <a:r>
              <a:rPr b="0" lang="en-US" sz="2400" spc="-1" strike="noStrike">
                <a:solidFill>
                  <a:srgbClr val="ce181e"/>
                </a:solidFill>
                <a:latin typeface="Avenir Roman"/>
                <a:ea typeface="Avenir Roman"/>
              </a:rPr>
              <a:t>most effective</a:t>
            </a:r>
            <a:endParaRPr b="0" lang="en-US" sz="2400" spc="-1" strike="noStrike">
              <a:solidFill>
                <a:srgbClr val="000000"/>
              </a:solidFill>
              <a:latin typeface="Calibri"/>
            </a:endParaRPr>
          </a:p>
          <a:p>
            <a:pPr lvl="1" marL="857160" indent="-456840">
              <a:lnSpc>
                <a:spcPct val="100000"/>
              </a:lnSpc>
              <a:spcBef>
                <a:spcPts val="479"/>
              </a:spcBef>
              <a:buClr>
                <a:srgbClr val="000000"/>
              </a:buClr>
              <a:buFont typeface="Wingdings" charset="2"/>
              <a:buChar char=""/>
            </a:pPr>
            <a:r>
              <a:rPr b="1" lang="en-US" sz="2400" spc="-1" strike="noStrike">
                <a:solidFill>
                  <a:srgbClr val="000000"/>
                </a:solidFill>
                <a:latin typeface="Avenir Roman"/>
                <a:ea typeface="Avenir Roman"/>
              </a:rPr>
              <a:t>Self-promotion</a:t>
            </a:r>
            <a:r>
              <a:rPr b="0" lang="en-US" sz="2400" spc="-1" strike="noStrike">
                <a:solidFill>
                  <a:srgbClr val="000000"/>
                </a:solidFill>
                <a:latin typeface="Avenir Roman"/>
                <a:ea typeface="Avenir Roman"/>
              </a:rPr>
              <a:t>: appear competent, expert</a:t>
            </a:r>
            <a:endParaRPr b="0" lang="en-US" sz="2400" spc="-1" strike="noStrike">
              <a:solidFill>
                <a:srgbClr val="000000"/>
              </a:solidFill>
              <a:latin typeface="Calibri"/>
            </a:endParaRPr>
          </a:p>
          <a:p>
            <a:r>
              <a:rPr b="1" lang="en-US" sz="2400" spc="-1" strike="noStrike">
                <a:solidFill>
                  <a:srgbClr val="31859c"/>
                </a:solidFill>
                <a:latin typeface="Avenir Roman"/>
                <a:ea typeface="Avenir Roman"/>
              </a:rPr>
              <a:t>Exemplification</a:t>
            </a:r>
            <a:r>
              <a:rPr b="0" lang="en-US" sz="2400" spc="-1" strike="noStrike">
                <a:solidFill>
                  <a:srgbClr val="31859c"/>
                </a:solidFill>
                <a:latin typeface="Avenir Roman"/>
                <a:ea typeface="Avenir Roman"/>
              </a:rPr>
              <a:t>: appear loyal, conscientious, dependable, reliable </a:t>
            </a:r>
            <a:r>
              <a:rPr b="0" lang="en-US" sz="2400" spc="-1" strike="noStrike">
                <a:solidFill>
                  <a:srgbClr val="ce181e"/>
                </a:solidFill>
                <a:latin typeface="Avenir Roman"/>
                <a:ea typeface="Avenir Roman"/>
              </a:rPr>
              <a:t>most effective</a:t>
            </a:r>
            <a:endParaRPr b="0" lang="en-US" sz="2400" spc="-1" strike="noStrike">
              <a:solidFill>
                <a:srgbClr val="000000"/>
              </a:solidFill>
              <a:latin typeface="Calibri"/>
            </a:endParaRPr>
          </a:p>
          <a:p>
            <a:pPr lvl="1" marL="857160" indent="-456840">
              <a:lnSpc>
                <a:spcPct val="100000"/>
              </a:lnSpc>
              <a:spcBef>
                <a:spcPts val="479"/>
              </a:spcBef>
              <a:buClr>
                <a:srgbClr val="000000"/>
              </a:buClr>
              <a:buFont typeface="Wingdings" charset="2"/>
              <a:buChar char=""/>
            </a:pPr>
            <a:r>
              <a:rPr b="1" lang="en-US" sz="2400" spc="-1" strike="noStrike">
                <a:solidFill>
                  <a:srgbClr val="000000"/>
                </a:solidFill>
                <a:latin typeface="Avenir Roman"/>
                <a:ea typeface="Avenir Roman"/>
              </a:rPr>
              <a:t>Intimidation</a:t>
            </a:r>
            <a:r>
              <a:rPr b="0" lang="en-US" sz="2400" spc="-1" strike="noStrike">
                <a:solidFill>
                  <a:srgbClr val="000000"/>
                </a:solidFill>
                <a:latin typeface="Avenir Roman"/>
                <a:ea typeface="Avenir Roman"/>
              </a:rPr>
              <a:t>: appear aggressive, powerful, dangerous</a:t>
            </a:r>
            <a:endParaRPr b="0" lang="en-US" sz="2400" spc="-1" strike="noStrike">
              <a:solidFill>
                <a:srgbClr val="000000"/>
              </a:solidFill>
              <a:latin typeface="Calibri"/>
            </a:endParaRPr>
          </a:p>
          <a:p>
            <a:pPr lvl="1" marL="857160" indent="-456840">
              <a:lnSpc>
                <a:spcPct val="100000"/>
              </a:lnSpc>
              <a:spcBef>
                <a:spcPts val="479"/>
              </a:spcBef>
              <a:buClr>
                <a:srgbClr val="31859c"/>
              </a:buClr>
              <a:buFont typeface="Wingdings" charset="2"/>
              <a:buChar char=""/>
            </a:pPr>
            <a:r>
              <a:rPr b="1" lang="en-US" sz="2400" spc="-1" strike="noStrike">
                <a:solidFill>
                  <a:srgbClr val="31859c"/>
                </a:solidFill>
                <a:latin typeface="Avenir Roman"/>
                <a:ea typeface="Avenir Roman"/>
              </a:rPr>
              <a:t>Supplication</a:t>
            </a:r>
            <a:r>
              <a:rPr b="0" lang="en-US" sz="2400" spc="-1" strike="noStrike">
                <a:solidFill>
                  <a:srgbClr val="31859c"/>
                </a:solidFill>
                <a:latin typeface="Avenir Roman"/>
                <a:ea typeface="Avenir Roman"/>
              </a:rPr>
              <a:t>: appear weak, compliant</a:t>
            </a:r>
            <a:endParaRPr b="0" lang="en-US" sz="2400" spc="-1" strike="noStrike">
              <a:solidFill>
                <a:srgbClr val="000000"/>
              </a:solidFill>
              <a:latin typeface="Calibri"/>
            </a:endParaRPr>
          </a:p>
          <a:p>
            <a:pPr marL="343080" indent="-342720">
              <a:lnSpc>
                <a:spcPct val="100000"/>
              </a:lnSpc>
              <a:spcBef>
                <a:spcPts val="561"/>
              </a:spcBef>
            </a:pPr>
            <a:endParaRPr b="0" lang="en-US" sz="2400" spc="-1" strike="noStrike">
              <a:solidFill>
                <a:srgbClr val="000000"/>
              </a:solidFill>
              <a:latin typeface="Calibri"/>
            </a:endParaRPr>
          </a:p>
        </p:txBody>
      </p:sp>
      <p:sp>
        <p:nvSpPr>
          <p:cNvPr id="156"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58" name="TextShape 2"/>
          <p:cNvSpPr txBox="1"/>
          <p:nvPr/>
        </p:nvSpPr>
        <p:spPr>
          <a:xfrm>
            <a:off x="457200" y="1600200"/>
            <a:ext cx="8229240" cy="4525560"/>
          </a:xfrm>
          <a:prstGeom prst="rect">
            <a:avLst/>
          </a:prstGeom>
          <a:noFill/>
          <a:ln>
            <a:noFill/>
          </a:ln>
        </p:spPr>
        <p:txBody>
          <a:bodyPr>
            <a:normAutofit/>
          </a:bodyPr>
          <a:p>
            <a:pPr marL="11160" indent="-10800">
              <a:lnSpc>
                <a:spcPct val="100000"/>
              </a:lnSpc>
              <a:spcBef>
                <a:spcPts val="561"/>
              </a:spcBef>
            </a:pPr>
            <a:r>
              <a:rPr b="0" lang="en-US" sz="2800" spc="-1" strike="noStrike">
                <a:solidFill>
                  <a:srgbClr val="000000"/>
                </a:solidFill>
                <a:latin typeface="Avenir Roman"/>
                <a:ea typeface="Avenir Roman"/>
              </a:rPr>
              <a:t>The </a:t>
            </a:r>
            <a:r>
              <a:rPr b="0" lang="en-US" sz="2800" spc="-1" strike="noStrike">
                <a:solidFill>
                  <a:srgbClr val="ce181e"/>
                </a:solidFill>
                <a:latin typeface="Avenir Roman"/>
                <a:ea typeface="Avenir Roman"/>
              </a:rPr>
              <a:t>key to successful influence</a:t>
            </a:r>
            <a:r>
              <a:rPr b="0" lang="en-US" sz="2800" spc="-1" strike="noStrike">
                <a:solidFill>
                  <a:srgbClr val="000000"/>
                </a:solidFill>
                <a:latin typeface="Avenir Roman"/>
                <a:ea typeface="Avenir Roman"/>
              </a:rPr>
              <a:t> or impression management is to </a:t>
            </a:r>
            <a:r>
              <a:rPr b="0" lang="en-US" sz="2800" spc="-1" strike="noStrike">
                <a:solidFill>
                  <a:srgbClr val="ce181e"/>
                </a:solidFill>
                <a:latin typeface="Avenir Roman"/>
                <a:ea typeface="Avenir Roman"/>
              </a:rPr>
              <a:t>appear sincere</a:t>
            </a:r>
            <a:r>
              <a:rPr b="0" lang="en-US" sz="2800" spc="-1" strike="noStrike">
                <a:solidFill>
                  <a:srgbClr val="000000"/>
                </a:solidFill>
                <a:latin typeface="Avenir Roman"/>
                <a:ea typeface="Avenir Roman"/>
              </a:rPr>
              <a:t> and genuine in one’s actions or requests</a:t>
            </a:r>
            <a:endParaRPr b="0" lang="en-US" sz="2800" spc="-1" strike="noStrike">
              <a:solidFill>
                <a:srgbClr val="000000"/>
              </a:solidFill>
              <a:latin typeface="Calibri"/>
            </a:endParaRPr>
          </a:p>
          <a:p>
            <a:pPr marL="11160" indent="-10800">
              <a:lnSpc>
                <a:spcPct val="100000"/>
              </a:lnSpc>
              <a:spcBef>
                <a:spcPts val="281"/>
              </a:spcBef>
            </a:pPr>
            <a:endParaRPr b="0" lang="en-US" sz="2800" spc="-1" strike="noStrike">
              <a:solidFill>
                <a:srgbClr val="000000"/>
              </a:solidFill>
              <a:latin typeface="Calibri"/>
            </a:endParaRPr>
          </a:p>
          <a:p>
            <a:pPr marL="11160" indent="-10800">
              <a:lnSpc>
                <a:spcPct val="100000"/>
              </a:lnSpc>
            </a:pPr>
            <a:r>
              <a:rPr b="0" lang="en-US" sz="2800" spc="-1" strike="noStrike">
                <a:solidFill>
                  <a:srgbClr val="31859c"/>
                </a:solidFill>
                <a:latin typeface="Avenir Roman"/>
                <a:ea typeface="Avenir Roman"/>
              </a:rPr>
              <a:t>Influence targets will be more likely to suspect ulterior or self-interested motives when </a:t>
            </a:r>
            <a:r>
              <a:rPr b="0" lang="en-US" sz="2800" spc="-1" strike="noStrike">
                <a:solidFill>
                  <a:srgbClr val="31859c"/>
                </a:solidFill>
                <a:latin typeface="Avenir Roman"/>
                <a:ea typeface="Avenir Roman"/>
              </a:rPr>
              <a:t>	</a:t>
            </a:r>
            <a:r>
              <a:rPr b="0" lang="en-US" sz="2800" spc="-1" strike="noStrike">
                <a:solidFill>
                  <a:srgbClr val="31859c"/>
                </a:solidFill>
                <a:latin typeface="Avenir Roman"/>
                <a:ea typeface="Avenir Roman"/>
              </a:rPr>
              <a:t>the influence/impression behavior is not consistent with social norms or not appropriate for the goal</a:t>
            </a:r>
            <a:endParaRPr b="0" lang="en-US" sz="2800" spc="-1" strike="noStrike">
              <a:solidFill>
                <a:srgbClr val="000000"/>
              </a:solidFill>
              <a:latin typeface="Calibri"/>
            </a:endParaRPr>
          </a:p>
          <a:p>
            <a:pPr marL="343080" indent="-342720">
              <a:lnSpc>
                <a:spcPct val="100000"/>
              </a:lnSpc>
            </a:pPr>
            <a:r>
              <a:rPr b="0" lang="en-US" sz="2800" spc="-1" strike="noStrike">
                <a:solidFill>
                  <a:srgbClr val="31859c"/>
                </a:solidFill>
                <a:latin typeface="Avenir Roman"/>
                <a:ea typeface="Avenir Roman"/>
              </a:rPr>
              <a:t>	</a:t>
            </a:r>
            <a:endParaRPr b="0" lang="en-US" sz="2800" spc="-1" strike="noStrike">
              <a:solidFill>
                <a:srgbClr val="000000"/>
              </a:solidFill>
              <a:latin typeface="Calibri"/>
            </a:endParaRPr>
          </a:p>
        </p:txBody>
      </p:sp>
      <p:sp>
        <p:nvSpPr>
          <p:cNvPr id="159"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ACTIVITY</a:t>
            </a:r>
            <a:endParaRPr b="0" lang="en-US" sz="4400" spc="-1" strike="noStrike">
              <a:solidFill>
                <a:srgbClr val="000000"/>
              </a:solidFill>
              <a:latin typeface="Calibri"/>
            </a:endParaRPr>
          </a:p>
        </p:txBody>
      </p:sp>
      <p:sp>
        <p:nvSpPr>
          <p:cNvPr id="161"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63"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Successful political behavior (influence tactics, impression management) is linked to many positive outcomes for the individual engaging in it, such as:</a:t>
            </a:r>
            <a:endParaRPr b="0" lang="en-US" sz="28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Higher performance evaluation ratings</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Higher pay</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Greater assessments of promotability</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Heightened overall career success</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Improved leader-follower relations</a:t>
            </a:r>
            <a:endParaRPr b="0" lang="en-US" sz="2400" spc="-1" strike="noStrike">
              <a:solidFill>
                <a:srgbClr val="000000"/>
              </a:solidFill>
              <a:latin typeface="Calibri"/>
            </a:endParaRPr>
          </a:p>
        </p:txBody>
      </p:sp>
      <p:sp>
        <p:nvSpPr>
          <p:cNvPr id="164"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Behavior</a:t>
            </a:r>
            <a:endParaRPr b="0" lang="en-US" sz="4400" spc="-1" strike="noStrike">
              <a:solidFill>
                <a:srgbClr val="000000"/>
              </a:solidFill>
              <a:latin typeface="Calibri"/>
            </a:endParaRPr>
          </a:p>
        </p:txBody>
      </p:sp>
      <p:sp>
        <p:nvSpPr>
          <p:cNvPr id="166" name="TextShape 2"/>
          <p:cNvSpPr txBox="1"/>
          <p:nvPr/>
        </p:nvSpPr>
        <p:spPr>
          <a:xfrm>
            <a:off x="457200" y="1600200"/>
            <a:ext cx="830556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The arising of politics depends on three situational characteristics that affect an employee’s work:</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Ambiguity</a:t>
            </a:r>
            <a:r>
              <a:rPr b="0" lang="en-US" sz="2400" spc="-1" strike="noStrike">
                <a:solidFill>
                  <a:srgbClr val="31859c"/>
                </a:solidFill>
                <a:latin typeface="Avenir Roman"/>
                <a:ea typeface="Avenir Roman"/>
              </a:rPr>
              <a:t> in work processes and procedures enhances politics: e.g., low formalization, low centralization, minimal feedback, etc.</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0" lang="en-US" sz="2400" spc="-1" strike="noStrike">
                <a:solidFill>
                  <a:srgbClr val="000000"/>
                </a:solidFill>
                <a:latin typeface="Avenir Roman"/>
                <a:ea typeface="Avenir Roman"/>
              </a:rPr>
              <a:t>Norms that produce </a:t>
            </a:r>
            <a:r>
              <a:rPr b="1" lang="en-US" sz="2400" spc="-1" strike="noStrike">
                <a:solidFill>
                  <a:srgbClr val="000000"/>
                </a:solidFill>
                <a:latin typeface="Avenir Roman"/>
                <a:ea typeface="Avenir Roman"/>
              </a:rPr>
              <a:t>large and rigid power differentials</a:t>
            </a:r>
            <a:r>
              <a:rPr b="0" lang="en-US" sz="2400" spc="-1" strike="noStrike">
                <a:solidFill>
                  <a:srgbClr val="000000"/>
                </a:solidFill>
                <a:latin typeface="Avenir Roman"/>
                <a:ea typeface="Avenir Roman"/>
              </a:rPr>
              <a:t> enhance politics: e.g., authoritarian leadership, normative formal power usage, etc.</a:t>
            </a:r>
            <a:endParaRPr b="0" lang="en-US" sz="24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High frequency of social interactions </a:t>
            </a:r>
            <a:r>
              <a:rPr b="0" lang="en-US" sz="2400" spc="-1" strike="noStrike">
                <a:solidFill>
                  <a:srgbClr val="31859c"/>
                </a:solidFill>
                <a:latin typeface="Avenir Roman"/>
                <a:ea typeface="Avenir Roman"/>
              </a:rPr>
              <a:t>can enhance politics; e.g., personal accountability becomes salient</a:t>
            </a:r>
            <a:endParaRPr b="0" lang="en-US" sz="2400" spc="-1" strike="noStrike">
              <a:solidFill>
                <a:srgbClr val="000000"/>
              </a:solidFill>
              <a:latin typeface="Calibri"/>
            </a:endParaRPr>
          </a:p>
        </p:txBody>
      </p:sp>
      <p:sp>
        <p:nvSpPr>
          <p:cNvPr id="16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Perception of Politics</a:t>
            </a:r>
            <a:endParaRPr b="0" lang="en-US" sz="4400" spc="-1" strike="noStrike">
              <a:solidFill>
                <a:srgbClr val="000000"/>
              </a:solidFill>
              <a:latin typeface="Calibri"/>
            </a:endParaRPr>
          </a:p>
        </p:txBody>
      </p:sp>
      <p:sp>
        <p:nvSpPr>
          <p:cNvPr id="169"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Political behavior shapes the political context, expectations, and assumptions experienced by employees</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ea typeface="Avenir Roman"/>
              </a:rPr>
              <a:t>The </a:t>
            </a:r>
            <a:r>
              <a:rPr b="1" lang="en-US" sz="2800" spc="-1" strike="noStrike">
                <a:solidFill>
                  <a:srgbClr val="31859c"/>
                </a:solidFill>
                <a:latin typeface="Avenir Roman"/>
                <a:ea typeface="Avenir Roman"/>
              </a:rPr>
              <a:t>perception of politics (POPS) </a:t>
            </a:r>
            <a:r>
              <a:rPr b="0" lang="en-US" sz="2800" spc="-1" strike="noStrike">
                <a:solidFill>
                  <a:srgbClr val="31859c"/>
                </a:solidFill>
                <a:latin typeface="Avenir Roman"/>
                <a:ea typeface="Avenir Roman"/>
              </a:rPr>
              <a:t>is the degree to which people attribute other people’s behavior to self-interested motives (i.e., poorly executed political behavior), or perceive their organization’s formal processes to be biased by social influence</a:t>
            </a:r>
            <a:endParaRPr b="0" lang="en-US" sz="2800" spc="-1" strike="noStrike">
              <a:solidFill>
                <a:srgbClr val="000000"/>
              </a:solidFill>
              <a:latin typeface="Calibri"/>
            </a:endParaRPr>
          </a:p>
        </p:txBody>
      </p:sp>
      <p:sp>
        <p:nvSpPr>
          <p:cNvPr id="170"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Perception of Politics</a:t>
            </a:r>
            <a:endParaRPr b="0" lang="en-US" sz="4400" spc="-1" strike="noStrike">
              <a:solidFill>
                <a:srgbClr val="000000"/>
              </a:solidFill>
              <a:latin typeface="Calibri"/>
            </a:endParaRPr>
          </a:p>
        </p:txBody>
      </p:sp>
      <p:sp>
        <p:nvSpPr>
          <p:cNvPr id="172" name="TextShape 2"/>
          <p:cNvSpPr txBox="1"/>
          <p:nvPr/>
        </p:nvSpPr>
        <p:spPr>
          <a:xfrm>
            <a:off x="457200" y="1600200"/>
            <a:ext cx="84578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Although political behavior may be beneficial for the actor, when it is perceived as self-serving (i.e., the more POPS arises among others) by others, there are negative consequences for those others:</a:t>
            </a:r>
            <a:endParaRPr b="0" lang="en-US" sz="28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Increased stress, and intention to turnover</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000000"/>
                </a:solidFill>
                <a:latin typeface="Avenir Roman"/>
                <a:ea typeface="Avenir Roman"/>
              </a:rPr>
              <a:t>Decreased satisfaction, commitment, and performance</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31859c"/>
                </a:solidFill>
                <a:latin typeface="Avenir Roman"/>
                <a:ea typeface="Avenir Roman"/>
              </a:rPr>
              <a:t>Increased likelihood of others engaging in political </a:t>
            </a:r>
            <a:br/>
            <a:r>
              <a:rPr b="0" lang="en-US" sz="2400" spc="-1" strike="noStrike">
                <a:solidFill>
                  <a:srgbClr val="31859c"/>
                </a:solidFill>
                <a:latin typeface="Avenir Roman"/>
                <a:ea typeface="Avenir Roman"/>
              </a:rPr>
              <a:t>  behavior themselves</a:t>
            </a:r>
            <a:endParaRPr b="0" lang="en-US" sz="2400" spc="-1" strike="noStrike">
              <a:solidFill>
                <a:srgbClr val="000000"/>
              </a:solidFill>
              <a:latin typeface="Calibri"/>
            </a:endParaRPr>
          </a:p>
          <a:p>
            <a:pPr marL="463680">
              <a:lnSpc>
                <a:spcPct val="100000"/>
              </a:lnSpc>
              <a:spcBef>
                <a:spcPts val="479"/>
              </a:spcBef>
            </a:pPr>
            <a:r>
              <a:rPr b="0" lang="en-US" sz="2400" spc="-1" strike="noStrike">
                <a:solidFill>
                  <a:srgbClr val="000000"/>
                </a:solidFill>
                <a:latin typeface="Avenir Roman"/>
                <a:ea typeface="Avenir Roman"/>
              </a:rPr>
              <a:t>Decreased perceptions of justice/fairness</a:t>
            </a:r>
            <a:endParaRPr b="0" lang="en-US" sz="2400" spc="-1" strike="noStrike">
              <a:solidFill>
                <a:srgbClr val="000000"/>
              </a:solidFill>
              <a:latin typeface="Calibri"/>
            </a:endParaRPr>
          </a:p>
        </p:txBody>
      </p:sp>
      <p:sp>
        <p:nvSpPr>
          <p:cNvPr id="173"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a:t>
            </a:r>
            <a:endParaRPr b="0" lang="en-US" sz="4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1" lang="en-US" sz="2800" spc="-1" strike="noStrike">
                <a:solidFill>
                  <a:srgbClr val="000000"/>
                </a:solidFill>
                <a:latin typeface="Avenir Roman"/>
                <a:ea typeface="Avenir Roman"/>
              </a:rPr>
              <a:t>Power</a:t>
            </a:r>
            <a:r>
              <a:rPr b="0" lang="en-US" sz="2800" spc="-1" strike="noStrike">
                <a:solidFill>
                  <a:srgbClr val="000000"/>
                </a:solidFill>
                <a:latin typeface="Avenir Roman"/>
                <a:ea typeface="Avenir Roman"/>
              </a:rPr>
              <a:t> is a measure of person’s ability to influence the attitudes and behaviors of other individuals; it is based in a dyadic (two-person) relationship</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1" lang="en-US" sz="2800" spc="-1" strike="noStrike">
                <a:solidFill>
                  <a:srgbClr val="31859c"/>
                </a:solidFill>
                <a:latin typeface="Avenir Roman"/>
                <a:ea typeface="Avenir Roman"/>
              </a:rPr>
              <a:t>Influence</a:t>
            </a:r>
            <a:r>
              <a:rPr b="0" lang="en-US" sz="2800" spc="-1" strike="noStrike">
                <a:solidFill>
                  <a:srgbClr val="31859c"/>
                </a:solidFill>
                <a:latin typeface="Avenir Roman"/>
                <a:ea typeface="Avenir Roman"/>
              </a:rPr>
              <a:t> is the actual process of affecting attitudes or behaviors</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p:txBody>
      </p:sp>
      <p:sp>
        <p:nvSpPr>
          <p:cNvPr id="94"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solidFill>
                <a:srgbClr val="000000"/>
              </a:solidFill>
              <a:latin typeface="Calibri"/>
            </a:endParaRPr>
          </a:p>
        </p:txBody>
      </p:sp>
      <p:sp>
        <p:nvSpPr>
          <p:cNvPr id="175" name="TextShape 2"/>
          <p:cNvSpPr txBox="1"/>
          <p:nvPr/>
        </p:nvSpPr>
        <p:spPr>
          <a:xfrm>
            <a:off x="457200" y="1600200"/>
            <a:ext cx="8229240" cy="4525560"/>
          </a:xfrm>
          <a:prstGeom prst="rect">
            <a:avLst/>
          </a:prstGeom>
          <a:noFill/>
          <a:ln>
            <a:noFill/>
          </a:ln>
        </p:spPr>
        <p:txBody>
          <a:bodyPr>
            <a:normAutofit/>
          </a:bodyPr>
          <a:p>
            <a:pPr marL="11160" indent="-10800">
              <a:lnSpc>
                <a:spcPct val="100000"/>
              </a:lnSpc>
              <a:spcBef>
                <a:spcPts val="561"/>
              </a:spcBef>
            </a:pPr>
            <a:r>
              <a:rPr b="1" lang="en-US" sz="2800" spc="-1" strike="noStrike">
                <a:solidFill>
                  <a:srgbClr val="31859c"/>
                </a:solidFill>
                <a:latin typeface="Avenir Roman"/>
                <a:ea typeface="Avenir Roman"/>
              </a:rPr>
              <a:t>Political skill </a:t>
            </a:r>
            <a:r>
              <a:rPr b="0" lang="en-US" sz="2800" spc="-1" strike="noStrike">
                <a:solidFill>
                  <a:srgbClr val="31859c"/>
                </a:solidFill>
                <a:latin typeface="Avenir Roman"/>
                <a:ea typeface="Avenir Roman"/>
              </a:rPr>
              <a:t>is the ability effectively understand others at work, and to use such knowledge to influence others to act in ways that enhance one’s personal and/or organizational objective</a:t>
            </a:r>
            <a:endParaRPr b="0" lang="en-US" sz="2800" spc="-1" strike="noStrike">
              <a:solidFill>
                <a:srgbClr val="000000"/>
              </a:solidFill>
              <a:latin typeface="Calibri"/>
            </a:endParaRPr>
          </a:p>
          <a:p>
            <a:pPr marL="11160" indent="-10800">
              <a:lnSpc>
                <a:spcPct val="100000"/>
              </a:lnSpc>
              <a:spcBef>
                <a:spcPts val="561"/>
              </a:spcBef>
            </a:pPr>
            <a:endParaRPr b="0" lang="en-US" sz="2800" spc="-1" strike="noStrike">
              <a:solidFill>
                <a:srgbClr val="000000"/>
              </a:solidFill>
              <a:latin typeface="Calibri"/>
            </a:endParaRPr>
          </a:p>
          <a:p>
            <a:pPr marL="11160" indent="-10800">
              <a:lnSpc>
                <a:spcPct val="100000"/>
              </a:lnSpc>
            </a:pPr>
            <a:r>
              <a:rPr b="0" lang="en-US" sz="2800" spc="-1" strike="noStrike">
                <a:solidFill>
                  <a:srgbClr val="000000"/>
                </a:solidFill>
                <a:latin typeface="Avenir Roman"/>
                <a:ea typeface="Avenir Roman"/>
              </a:rPr>
              <a:t>Political skill has been found to enhance the</a:t>
            </a:r>
            <a:endParaRPr b="0" lang="en-US" sz="2800" spc="-1" strike="noStrike">
              <a:solidFill>
                <a:srgbClr val="000000"/>
              </a:solidFill>
              <a:latin typeface="Calibri"/>
            </a:endParaRPr>
          </a:p>
          <a:p>
            <a:pPr marL="11160" indent="-10800">
              <a:lnSpc>
                <a:spcPct val="100000"/>
              </a:lnSpc>
            </a:pPr>
            <a:r>
              <a:rPr b="0" lang="en-US" sz="2800" spc="-1" strike="noStrike">
                <a:solidFill>
                  <a:srgbClr val="000000"/>
                </a:solidFill>
                <a:latin typeface="Avenir Roman"/>
                <a:ea typeface="Avenir Roman"/>
              </a:rPr>
              <a:t>	</a:t>
            </a:r>
            <a:r>
              <a:rPr b="0" lang="en-US" sz="2800" spc="-1" strike="noStrike">
                <a:solidFill>
                  <a:srgbClr val="000000"/>
                </a:solidFill>
                <a:latin typeface="Avenir Roman"/>
                <a:ea typeface="Avenir Roman"/>
              </a:rPr>
              <a:t>social and organizational effectiveness of employees and leaders</a:t>
            </a:r>
            <a:endParaRPr b="0" lang="en-US" sz="2800" spc="-1" strike="noStrike">
              <a:solidFill>
                <a:srgbClr val="000000"/>
              </a:solidFill>
              <a:latin typeface="Calibri"/>
            </a:endParaRPr>
          </a:p>
        </p:txBody>
      </p:sp>
      <p:sp>
        <p:nvSpPr>
          <p:cNvPr id="176"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solidFill>
                <a:srgbClr val="000000"/>
              </a:solidFill>
              <a:latin typeface="Calibri"/>
            </a:endParaRPr>
          </a:p>
        </p:txBody>
      </p:sp>
      <p:sp>
        <p:nvSpPr>
          <p:cNvPr id="178"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800" spc="-1" strike="noStrike">
                <a:solidFill>
                  <a:srgbClr val="000000"/>
                </a:solidFill>
                <a:latin typeface="Avenir Roman"/>
                <a:ea typeface="Avenir Roman"/>
              </a:rPr>
              <a:t>Political skill consists of four dimensions:</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Social astuteness</a:t>
            </a:r>
            <a:r>
              <a:rPr b="0" lang="en-US" sz="2400" spc="-1" strike="noStrike">
                <a:solidFill>
                  <a:srgbClr val="31859c"/>
                </a:solidFill>
                <a:latin typeface="Avenir Roman"/>
                <a:ea typeface="Avenir Roman"/>
              </a:rPr>
              <a:t>: Understanding of social dynamics, self-awareness</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Interpersonal influence</a:t>
            </a:r>
            <a:r>
              <a:rPr b="0" lang="en-US" sz="2400" spc="-1" strike="noStrike">
                <a:solidFill>
                  <a:srgbClr val="000000"/>
                </a:solidFill>
                <a:latin typeface="Avenir Roman"/>
                <a:ea typeface="Avenir Roman"/>
              </a:rPr>
              <a:t>: Adapting one’s behavior to meet situational demands and elicit desired responses in others</a:t>
            </a:r>
            <a:endParaRPr b="0" lang="en-US" sz="24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1" lang="en-US" sz="2400" spc="-1" strike="noStrike">
                <a:solidFill>
                  <a:srgbClr val="31859c"/>
                </a:solidFill>
                <a:latin typeface="Avenir Roman"/>
                <a:ea typeface="Avenir Roman"/>
              </a:rPr>
              <a:t>Networking ability</a:t>
            </a:r>
            <a:r>
              <a:rPr b="0" lang="en-US" sz="2400" spc="-1" strike="noStrike">
                <a:solidFill>
                  <a:srgbClr val="31859c"/>
                </a:solidFill>
                <a:latin typeface="Avenir Roman"/>
                <a:ea typeface="Avenir Roman"/>
              </a:rPr>
              <a:t>: Develop social relations and alliances, obtain resources</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1" lang="en-US" sz="2400" spc="-1" strike="noStrike">
                <a:solidFill>
                  <a:srgbClr val="000000"/>
                </a:solidFill>
                <a:latin typeface="Avenir Roman"/>
                <a:ea typeface="Avenir Roman"/>
              </a:rPr>
              <a:t>Apparent sincerity</a:t>
            </a:r>
            <a:r>
              <a:rPr b="0" lang="en-US" sz="2400" spc="-1" strike="noStrike">
                <a:solidFill>
                  <a:srgbClr val="000000"/>
                </a:solidFill>
                <a:latin typeface="Avenir Roman"/>
                <a:ea typeface="Avenir Roman"/>
              </a:rPr>
              <a:t>: Appear authentic</a:t>
            </a:r>
            <a:endParaRPr b="0" lang="en-US" sz="2400" spc="-1" strike="noStrike">
              <a:solidFill>
                <a:srgbClr val="000000"/>
              </a:solidFill>
              <a:latin typeface="Calibri"/>
            </a:endParaRPr>
          </a:p>
        </p:txBody>
      </p:sp>
      <p:sp>
        <p:nvSpPr>
          <p:cNvPr id="179"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solidFill>
                <a:srgbClr val="000000"/>
              </a:solidFill>
              <a:latin typeface="Calibri"/>
            </a:endParaRPr>
          </a:p>
        </p:txBody>
      </p:sp>
      <p:sp>
        <p:nvSpPr>
          <p:cNvPr id="181"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solidFill>
                <a:srgbClr val="000000"/>
              </a:solidFill>
              <a:latin typeface="Calibri"/>
            </a:endParaRPr>
          </a:p>
        </p:txBody>
      </p:sp>
      <p:sp>
        <p:nvSpPr>
          <p:cNvPr id="18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360"/>
              </a:spcBef>
            </a:pPr>
            <a:r>
              <a:rPr b="0" lang="en-US" sz="1800" spc="-1" strike="noStrike">
                <a:solidFill>
                  <a:srgbClr val="000000"/>
                </a:solidFill>
                <a:latin typeface="Avenir Roman"/>
                <a:ea typeface="Avenir Roman"/>
              </a:rPr>
              <a:t>Political Skill is rooted in various traits (Ferris, Blickle et al., 2008)</a:t>
            </a:r>
            <a:endParaRPr b="0" lang="en-US" sz="1800" spc="-1" strike="noStrike">
              <a:solidFill>
                <a:srgbClr val="000000"/>
              </a:solidFill>
              <a:latin typeface="Calibri"/>
            </a:endParaRPr>
          </a:p>
        </p:txBody>
      </p:sp>
      <p:pic>
        <p:nvPicPr>
          <p:cNvPr id="184" name="Picture 2" descr=""/>
          <p:cNvPicPr/>
          <p:nvPr/>
        </p:nvPicPr>
        <p:blipFill>
          <a:blip r:embed="rId1"/>
          <a:stretch/>
        </p:blipFill>
        <p:spPr>
          <a:xfrm>
            <a:off x="1578600" y="2133720"/>
            <a:ext cx="5964840" cy="4005000"/>
          </a:xfrm>
          <a:prstGeom prst="rect">
            <a:avLst/>
          </a:prstGeom>
          <a:ln w="9360">
            <a:noFill/>
          </a:ln>
        </p:spPr>
      </p:pic>
      <p:sp>
        <p:nvSpPr>
          <p:cNvPr id="185"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Political Skill</a:t>
            </a:r>
            <a:endParaRPr b="0" lang="en-US" sz="4400" spc="-1" strike="noStrike">
              <a:solidFill>
                <a:srgbClr val="000000"/>
              </a:solidFill>
              <a:latin typeface="Calibri"/>
            </a:endParaRPr>
          </a:p>
        </p:txBody>
      </p:sp>
      <p:sp>
        <p:nvSpPr>
          <p:cNvPr id="187"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Political skill can serve many functions for an individual, including:</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Calibri"/>
              <a:buAutoNum type="arabicPeriod"/>
            </a:pPr>
            <a:r>
              <a:rPr b="0" lang="en-US" sz="2400" spc="-1" strike="noStrike">
                <a:solidFill>
                  <a:srgbClr val="31859c"/>
                </a:solidFill>
                <a:latin typeface="Avenir Roman"/>
                <a:ea typeface="Avenir Roman"/>
              </a:rPr>
              <a:t>Neutralize stressors (e.g., role conflict, role overload, supervisor conflict, POPS for oneself)</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Calibri"/>
              <a:buAutoNum type="arabicPeriod"/>
            </a:pPr>
            <a:r>
              <a:rPr b="0" lang="en-US" sz="2400" spc="-1" strike="noStrike">
                <a:solidFill>
                  <a:srgbClr val="000000"/>
                </a:solidFill>
                <a:latin typeface="Avenir Roman"/>
                <a:ea typeface="Avenir Roman"/>
              </a:rPr>
              <a:t>Increases effectiveness of political behavior (e.g., enhance likelihood of desired outcome, reduce the likelihood that they will be perceived as solely self-serving)</a:t>
            </a:r>
            <a:endParaRPr b="0" lang="en-US" sz="2400" spc="-1" strike="noStrike">
              <a:solidFill>
                <a:srgbClr val="000000"/>
              </a:solidFill>
              <a:latin typeface="Calibri"/>
            </a:endParaRPr>
          </a:p>
        </p:txBody>
      </p:sp>
      <p:sp>
        <p:nvSpPr>
          <p:cNvPr id="188"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Managing Politics</a:t>
            </a:r>
            <a:endParaRPr b="0" lang="en-US" sz="4400" spc="-1" strike="noStrike">
              <a:solidFill>
                <a:srgbClr val="000000"/>
              </a:solidFill>
              <a:latin typeface="Calibri"/>
            </a:endParaRPr>
          </a:p>
        </p:txBody>
      </p:sp>
      <p:sp>
        <p:nvSpPr>
          <p:cNvPr id="190" name="TextShape 2"/>
          <p:cNvSpPr txBox="1"/>
          <p:nvPr/>
        </p:nvSpPr>
        <p:spPr>
          <a:xfrm>
            <a:off x="457200" y="1600200"/>
            <a:ext cx="8229240" cy="4525560"/>
          </a:xfrm>
          <a:prstGeom prst="rect">
            <a:avLst/>
          </a:prstGeom>
          <a:noFill/>
          <a:ln>
            <a:noFill/>
          </a:ln>
        </p:spPr>
        <p:txBody>
          <a:bodyPr>
            <a:normAutofit/>
          </a:bodyPr>
          <a:p>
            <a:pPr marL="11160" indent="-10800">
              <a:lnSpc>
                <a:spcPct val="100000"/>
              </a:lnSpc>
              <a:spcBef>
                <a:spcPts val="561"/>
              </a:spcBef>
            </a:pPr>
            <a:r>
              <a:rPr b="0" lang="en-US" sz="2800" spc="-1" strike="noStrike">
                <a:solidFill>
                  <a:srgbClr val="000000"/>
                </a:solidFill>
                <a:latin typeface="Avenir Roman"/>
                <a:ea typeface="Avenir Roman"/>
              </a:rPr>
              <a:t>Political behavior is unavoidable and it is not necessarily a bad thing</a:t>
            </a:r>
            <a:endParaRPr b="0" lang="en-US" sz="2800" spc="-1" strike="noStrike">
              <a:solidFill>
                <a:srgbClr val="000000"/>
              </a:solidFill>
              <a:latin typeface="Calibri"/>
            </a:endParaRPr>
          </a:p>
          <a:p>
            <a:pPr marL="11160" indent="-10800">
              <a:lnSpc>
                <a:spcPct val="100000"/>
              </a:lnSpc>
              <a:spcBef>
                <a:spcPts val="281"/>
              </a:spcBef>
            </a:pPr>
            <a:endParaRPr b="0" lang="en-US" sz="2800" spc="-1" strike="noStrike">
              <a:solidFill>
                <a:srgbClr val="000000"/>
              </a:solidFill>
              <a:latin typeface="Calibri"/>
            </a:endParaRPr>
          </a:p>
          <a:p>
            <a:pPr marL="11160" indent="-10800">
              <a:lnSpc>
                <a:spcPct val="100000"/>
              </a:lnSpc>
              <a:spcBef>
                <a:spcPts val="561"/>
              </a:spcBef>
            </a:pPr>
            <a:r>
              <a:rPr b="0" lang="en-US" sz="2800" spc="-1" strike="noStrike">
                <a:solidFill>
                  <a:srgbClr val="31859c"/>
                </a:solidFill>
                <a:latin typeface="Avenir Roman"/>
                <a:ea typeface="Avenir Roman"/>
              </a:rPr>
              <a:t>Leaders often use influence and impression management tactics to:</a:t>
            </a:r>
            <a:endParaRPr b="0" lang="en-US" sz="28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Avenir Roman"/>
                <a:ea typeface="Avenir Roman"/>
              </a:rPr>
              <a:t>	</a:t>
            </a:r>
            <a:r>
              <a:rPr b="0" lang="en-US" sz="2400" spc="-1" strike="noStrike">
                <a:solidFill>
                  <a:srgbClr val="000000"/>
                </a:solidFill>
                <a:latin typeface="Avenir Roman"/>
                <a:ea typeface="Avenir Roman"/>
              </a:rPr>
              <a:t>Enhance cooperation</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31859c"/>
                </a:solidFill>
                <a:latin typeface="Avenir Roman"/>
                <a:ea typeface="Avenir Roman"/>
              </a:rPr>
              <a:t>	</a:t>
            </a:r>
            <a:r>
              <a:rPr b="0" lang="en-US" sz="2400" spc="-1" strike="noStrike">
                <a:solidFill>
                  <a:srgbClr val="31859c"/>
                </a:solidFill>
                <a:latin typeface="Avenir Roman"/>
                <a:ea typeface="Avenir Roman"/>
              </a:rPr>
              <a:t>Create consensus in how things are perceived</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31859c"/>
                </a:solidFill>
                <a:latin typeface="Avenir Roman"/>
                <a:ea typeface="Avenir Roman"/>
              </a:rPr>
              <a:t>	</a:t>
            </a:r>
            <a:r>
              <a:rPr b="0" lang="en-US" sz="2400" spc="-1" strike="noStrike">
                <a:solidFill>
                  <a:srgbClr val="000000"/>
                </a:solidFill>
                <a:latin typeface="Avenir Roman"/>
                <a:ea typeface="Avenir Roman"/>
              </a:rPr>
              <a:t>Clarify and inspire goal-directed team </a:t>
            </a:r>
            <a:r>
              <a:rPr b="0" lang="en-US" sz="2400" spc="-1" strike="noStrike">
                <a:solidFill>
                  <a:srgbClr val="000000"/>
                </a:solidFill>
                <a:latin typeface="Avenir Roman"/>
                <a:ea typeface="Avenir Roman"/>
              </a:rPr>
              <a:t>	</a:t>
            </a:r>
            <a:r>
              <a:rPr b="0" lang="en-US" sz="2400" spc="-1" strike="noStrike">
                <a:solidFill>
                  <a:srgbClr val="000000"/>
                </a:solidFill>
                <a:latin typeface="Avenir Roman"/>
                <a:ea typeface="Avenir Roman"/>
              </a:rPr>
              <a:t>performance</a:t>
            </a:r>
            <a:endParaRPr b="0" lang="en-US" sz="2400" spc="-1" strike="noStrike">
              <a:solidFill>
                <a:srgbClr val="000000"/>
              </a:solidFill>
              <a:latin typeface="Calibri"/>
            </a:endParaRPr>
          </a:p>
        </p:txBody>
      </p:sp>
      <p:sp>
        <p:nvSpPr>
          <p:cNvPr id="19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Managing Politics</a:t>
            </a:r>
            <a:endParaRPr b="0" lang="en-US" sz="4400" spc="-1" strike="noStrike">
              <a:solidFill>
                <a:srgbClr val="000000"/>
              </a:solidFill>
              <a:latin typeface="Calibri"/>
            </a:endParaRPr>
          </a:p>
        </p:txBody>
      </p:sp>
      <p:sp>
        <p:nvSpPr>
          <p:cNvPr id="193"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There are two employee experiences that can help reduce the negative effects of POPS:</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Wingdings" charset="2"/>
              <a:buAutoNum type="arabicPeriod"/>
            </a:pPr>
            <a:r>
              <a:rPr b="1" lang="en-US" sz="2400" spc="-1" strike="noStrike">
                <a:solidFill>
                  <a:srgbClr val="31859c"/>
                </a:solidFill>
                <a:latin typeface="Avenir Roman"/>
                <a:ea typeface="Avenir Roman"/>
              </a:rPr>
              <a:t>Understanding</a:t>
            </a:r>
            <a:r>
              <a:rPr b="0" lang="en-US" sz="2400" spc="-1" strike="noStrike">
                <a:solidFill>
                  <a:srgbClr val="31859c"/>
                </a:solidFill>
                <a:latin typeface="Avenir Roman"/>
                <a:ea typeface="Avenir Roman"/>
              </a:rPr>
              <a:t> the causes, expectations, norms, and general nature of politics in one’s context</a:t>
            </a:r>
            <a:endParaRPr b="0" lang="en-US" sz="2400" spc="-1" strike="noStrike">
              <a:solidFill>
                <a:srgbClr val="000000"/>
              </a:solidFill>
              <a:latin typeface="Calibri"/>
            </a:endParaRPr>
          </a:p>
          <a:p>
            <a:pPr lvl="1" marL="914400" indent="-514080">
              <a:lnSpc>
                <a:spcPct val="100000"/>
              </a:lnSpc>
              <a:spcBef>
                <a:spcPts val="479"/>
              </a:spcBef>
              <a:buClr>
                <a:srgbClr val="000000"/>
              </a:buClr>
              <a:buFont typeface="Wingdings" charset="2"/>
              <a:buAutoNum type="arabicPeriod"/>
            </a:pPr>
            <a:r>
              <a:rPr b="1" lang="en-US" sz="2400" spc="-1" strike="noStrike">
                <a:solidFill>
                  <a:srgbClr val="000000"/>
                </a:solidFill>
                <a:latin typeface="Avenir Roman"/>
                <a:ea typeface="Avenir Roman"/>
              </a:rPr>
              <a:t>Having a sense of control</a:t>
            </a:r>
            <a:r>
              <a:rPr b="0" lang="en-US" sz="2400" spc="-1" strike="noStrike">
                <a:solidFill>
                  <a:srgbClr val="000000"/>
                </a:solidFill>
                <a:latin typeface="Avenir Roman"/>
                <a:ea typeface="Avenir Roman"/>
              </a:rPr>
              <a:t> over the arising and enactment of politics in one’s context</a:t>
            </a:r>
            <a:endParaRPr b="0" lang="en-US" sz="2400" spc="-1" strike="noStrike">
              <a:solidFill>
                <a:srgbClr val="000000"/>
              </a:solidFill>
              <a:latin typeface="Calibri"/>
            </a:endParaRPr>
          </a:p>
          <a:p>
            <a:pPr marL="343080" indent="-342720">
              <a:lnSpc>
                <a:spcPct val="100000"/>
              </a:lnSpc>
              <a:spcBef>
                <a:spcPts val="281"/>
              </a:spcBef>
            </a:pPr>
            <a:endParaRPr b="0" lang="en-US" sz="24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ea typeface="Avenir Roman"/>
              </a:rPr>
              <a:t>This can be done situationally (e.g., leadership or management actions, organizational processes, etc.), or by enhancing employees’ political skill</a:t>
            </a:r>
            <a:endParaRPr b="0" lang="en-US" sz="2800" spc="-1" strike="noStrike">
              <a:solidFill>
                <a:srgbClr val="000000"/>
              </a:solidFill>
              <a:latin typeface="Calibri"/>
            </a:endParaRPr>
          </a:p>
        </p:txBody>
      </p:sp>
      <p:sp>
        <p:nvSpPr>
          <p:cNvPr id="194"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Managing Politics</a:t>
            </a:r>
            <a:endParaRPr b="0" lang="en-US" sz="4400" spc="-1" strike="noStrike">
              <a:solidFill>
                <a:srgbClr val="000000"/>
              </a:solidFill>
              <a:latin typeface="Calibri"/>
            </a:endParaRPr>
          </a:p>
        </p:txBody>
      </p:sp>
      <p:sp>
        <p:nvSpPr>
          <p:cNvPr id="196"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ea typeface="Avenir Roman"/>
              </a:rPr>
              <a:t>The other primary approach is to reduce the likelihood of political behavior and POPS arising in the first place, some tactics include:</a:t>
            </a:r>
            <a:endParaRPr b="0" lang="en-US" sz="2800" spc="-1" strike="noStrike">
              <a:solidFill>
                <a:srgbClr val="000000"/>
              </a:solidFill>
              <a:latin typeface="Calibri"/>
            </a:endParaRPr>
          </a:p>
          <a:p>
            <a:pPr marL="689040" indent="-223560">
              <a:lnSpc>
                <a:spcPct val="100000"/>
              </a:lnSpc>
              <a:spcBef>
                <a:spcPts val="479"/>
              </a:spcBef>
            </a:pPr>
            <a:r>
              <a:rPr b="0" lang="en-US" sz="2400" spc="-1" strike="noStrike">
                <a:solidFill>
                  <a:srgbClr val="31859c"/>
                </a:solidFill>
                <a:latin typeface="Avenir Roman"/>
                <a:ea typeface="Avenir Roman"/>
              </a:rPr>
              <a:t>Transparent communication and feedback (reduces uncertainty)</a:t>
            </a:r>
            <a:endParaRPr b="0" lang="en-US" sz="2400" spc="-1" strike="noStrike">
              <a:solidFill>
                <a:srgbClr val="000000"/>
              </a:solidFill>
              <a:latin typeface="Calibri"/>
            </a:endParaRPr>
          </a:p>
          <a:p>
            <a:pPr marL="689040" indent="-223560">
              <a:lnSpc>
                <a:spcPct val="100000"/>
              </a:lnSpc>
              <a:spcBef>
                <a:spcPts val="479"/>
              </a:spcBef>
            </a:pPr>
            <a:r>
              <a:rPr b="0" lang="en-US" sz="2400" spc="-1" strike="noStrike">
                <a:solidFill>
                  <a:srgbClr val="31859c"/>
                </a:solidFill>
                <a:latin typeface="Avenir Roman"/>
                <a:ea typeface="Avenir Roman"/>
              </a:rPr>
              <a:t>Managing and clarifying resource allocation</a:t>
            </a:r>
            <a:endParaRPr b="0" lang="en-US" sz="2400" spc="-1" strike="noStrike">
              <a:solidFill>
                <a:srgbClr val="000000"/>
              </a:solidFill>
              <a:latin typeface="Calibri"/>
            </a:endParaRPr>
          </a:p>
          <a:p>
            <a:pPr marL="689040" indent="-223560">
              <a:lnSpc>
                <a:spcPct val="100000"/>
              </a:lnSpc>
              <a:spcBef>
                <a:spcPts val="479"/>
              </a:spcBef>
            </a:pPr>
            <a:r>
              <a:rPr b="0" lang="en-US" sz="2400" spc="-1" strike="noStrike">
                <a:solidFill>
                  <a:srgbClr val="31859c"/>
                </a:solidFill>
                <a:latin typeface="Avenir Roman"/>
                <a:ea typeface="Avenir Roman"/>
              </a:rPr>
              <a:t>Participative management and involvement (neutralizes threat in felt accountability)</a:t>
            </a:r>
            <a:endParaRPr b="0" lang="en-US" sz="2400" spc="-1" strike="noStrike">
              <a:solidFill>
                <a:srgbClr val="000000"/>
              </a:solidFill>
              <a:latin typeface="Calibri"/>
            </a:endParaRPr>
          </a:p>
          <a:p>
            <a:pPr marL="689040" indent="-223560">
              <a:lnSpc>
                <a:spcPct val="100000"/>
              </a:lnSpc>
              <a:spcBef>
                <a:spcPts val="479"/>
              </a:spcBef>
            </a:pPr>
            <a:r>
              <a:rPr b="0" lang="en-US" sz="2400" spc="-1" strike="noStrike">
                <a:solidFill>
                  <a:srgbClr val="31859c"/>
                </a:solidFill>
                <a:latin typeface="Avenir Roman"/>
                <a:ea typeface="Avenir Roman"/>
              </a:rPr>
              <a:t>Encouraging cooperation among groups</a:t>
            </a:r>
            <a:endParaRPr b="0" lang="en-US" sz="2400" spc="-1" strike="noStrike">
              <a:solidFill>
                <a:srgbClr val="000000"/>
              </a:solidFill>
              <a:latin typeface="Calibri"/>
            </a:endParaRPr>
          </a:p>
          <a:p>
            <a:pPr marL="689040" indent="-223560">
              <a:lnSpc>
                <a:spcPct val="100000"/>
              </a:lnSpc>
              <a:spcBef>
                <a:spcPts val="479"/>
              </a:spcBef>
            </a:pPr>
            <a:r>
              <a:rPr b="0" lang="en-US" sz="2400" spc="-1" strike="noStrike">
                <a:solidFill>
                  <a:srgbClr val="31859c"/>
                </a:solidFill>
                <a:latin typeface="Avenir Roman"/>
                <a:ea typeface="Avenir Roman"/>
              </a:rPr>
              <a:t>Managing scarce resources equitably</a:t>
            </a:r>
            <a:endParaRPr b="0" lang="en-US" sz="2400" spc="-1" strike="noStrike">
              <a:solidFill>
                <a:srgbClr val="000000"/>
              </a:solidFill>
              <a:latin typeface="Calibri"/>
            </a:endParaRPr>
          </a:p>
        </p:txBody>
      </p:sp>
      <p:sp>
        <p:nvSpPr>
          <p:cNvPr id="19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Power</a:t>
            </a:r>
            <a:endParaRPr b="0" lang="en-US" sz="4400" spc="-1" strike="noStrike">
              <a:solidFill>
                <a:srgbClr val="000000"/>
              </a:solidFill>
              <a:latin typeface="Calibri"/>
            </a:endParaRPr>
          </a:p>
        </p:txBody>
      </p:sp>
      <p:sp>
        <p:nvSpPr>
          <p:cNvPr id="96"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0" lang="en-US" sz="2800" spc="-1" strike="noStrike">
                <a:solidFill>
                  <a:srgbClr val="000000"/>
                </a:solidFill>
                <a:latin typeface="Avenir Roman"/>
                <a:ea typeface="Avenir Roman"/>
              </a:rPr>
              <a:t>Managers in organizations typically have </a:t>
            </a:r>
            <a:r>
              <a:rPr b="1" lang="en-US" sz="2800" spc="-1" strike="noStrike">
                <a:solidFill>
                  <a:srgbClr val="000000"/>
                </a:solidFill>
                <a:latin typeface="Avenir Roman"/>
                <a:ea typeface="Avenir Roman"/>
              </a:rPr>
              <a:t>authority</a:t>
            </a:r>
            <a:r>
              <a:rPr b="0" lang="en-US" sz="2800" spc="-1" strike="noStrike">
                <a:solidFill>
                  <a:srgbClr val="000000"/>
                </a:solidFill>
                <a:latin typeface="Avenir Roman"/>
                <a:ea typeface="Avenir Roman"/>
              </a:rPr>
              <a:t>, which is the formal right to influence a subordinate </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0" lang="en-US" sz="2800" spc="-1" strike="noStrike">
                <a:solidFill>
                  <a:srgbClr val="31859c"/>
                </a:solidFill>
                <a:latin typeface="Avenir Roman"/>
                <a:ea typeface="Avenir Roman"/>
              </a:rPr>
              <a:t>Authority only influences subordinate behavior if the request falls in the </a:t>
            </a:r>
            <a:r>
              <a:rPr b="1" lang="en-US" sz="2800" spc="-1" strike="noStrike">
                <a:solidFill>
                  <a:srgbClr val="31859c"/>
                </a:solidFill>
                <a:latin typeface="Avenir Roman"/>
                <a:ea typeface="Avenir Roman"/>
              </a:rPr>
              <a:t>zone of indifference </a:t>
            </a:r>
            <a:r>
              <a:rPr b="0" lang="en-US" sz="2800" spc="-1" strike="noStrike">
                <a:solidFill>
                  <a:srgbClr val="31859c"/>
                </a:solidFill>
                <a:latin typeface="Avenir Roman"/>
                <a:ea typeface="Avenir Roman"/>
              </a:rPr>
              <a:t>(i.e., it is perceived as legitimate)</a:t>
            </a:r>
            <a:endParaRPr b="0" lang="en-US" sz="2800" spc="-1" strike="noStrike">
              <a:solidFill>
                <a:srgbClr val="000000"/>
              </a:solidFill>
              <a:latin typeface="Calibri"/>
            </a:endParaRPr>
          </a:p>
        </p:txBody>
      </p:sp>
      <p:sp>
        <p:nvSpPr>
          <p:cNvPr id="9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0" lang="en-US" sz="2800" spc="-1" strike="noStrike">
                <a:solidFill>
                  <a:srgbClr val="ce181e"/>
                </a:solidFill>
                <a:latin typeface="Avenir Roman"/>
                <a:ea typeface="Avenir Roman"/>
              </a:rPr>
              <a:t>There are five forms</a:t>
            </a:r>
            <a:r>
              <a:rPr b="0" lang="en-US" sz="2800" spc="-1" strike="noStrike">
                <a:solidFill>
                  <a:srgbClr val="000000"/>
                </a:solidFill>
                <a:latin typeface="Avenir Roman"/>
                <a:ea typeface="Avenir Roman"/>
              </a:rPr>
              <a:t> of interpersonal power used in organizations:</a:t>
            </a:r>
            <a:endParaRPr b="0" lang="en-US" sz="2800" spc="-1" strike="noStrike">
              <a:solidFill>
                <a:srgbClr val="000000"/>
              </a:solidFill>
              <a:latin typeface="Calibri"/>
            </a:endParaRPr>
          </a:p>
          <a:p>
            <a:pPr marL="7920" indent="-7560">
              <a:lnSpc>
                <a:spcPct val="100000"/>
              </a:lnSpc>
              <a:spcBef>
                <a:spcPts val="159"/>
              </a:spcBef>
            </a:pPr>
            <a:endParaRPr b="0" lang="en-US" sz="2800" spc="-1" strike="noStrike">
              <a:solidFill>
                <a:srgbClr val="000000"/>
              </a:solidFill>
              <a:latin typeface="Calibri"/>
            </a:endParaRPr>
          </a:p>
          <a:p>
            <a:pPr marL="7920" indent="-7560">
              <a:lnSpc>
                <a:spcPct val="100000"/>
              </a:lnSpc>
              <a:spcBef>
                <a:spcPts val="561"/>
              </a:spcBef>
            </a:pPr>
            <a:r>
              <a:rPr b="1" lang="en-US" sz="2800" spc="-1" strike="noStrike">
                <a:solidFill>
                  <a:srgbClr val="31859c"/>
                </a:solidFill>
                <a:latin typeface="Avenir Roman"/>
                <a:ea typeface="Avenir Roman"/>
              </a:rPr>
              <a:t>Reward power </a:t>
            </a:r>
            <a:r>
              <a:rPr b="0" lang="en-US" sz="2800" spc="-1" strike="noStrike">
                <a:solidFill>
                  <a:srgbClr val="31859c"/>
                </a:solidFill>
                <a:latin typeface="Avenir Roman"/>
                <a:ea typeface="Avenir Roman"/>
              </a:rPr>
              <a:t>is based on an influencer’s control over rewards desired by a target; employee must see a clear and strong link to the reward</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1" lang="en-US" sz="2800" spc="-1" strike="noStrike">
                <a:solidFill>
                  <a:srgbClr val="000000"/>
                </a:solidFill>
                <a:latin typeface="Avenir Roman"/>
                <a:ea typeface="Avenir Roman"/>
              </a:rPr>
              <a:t>Coercive power </a:t>
            </a:r>
            <a:r>
              <a:rPr b="0" lang="en-US" sz="2800" spc="-1" strike="noStrike">
                <a:solidFill>
                  <a:srgbClr val="000000"/>
                </a:solidFill>
                <a:latin typeface="Avenir Roman"/>
                <a:ea typeface="Avenir Roman"/>
              </a:rPr>
              <a:t>is based on an influencer’s control over </a:t>
            </a:r>
            <a:r>
              <a:rPr b="0" lang="en-US" sz="2800" spc="-1" strike="noStrike">
                <a:solidFill>
                  <a:srgbClr val="ce181e"/>
                </a:solidFill>
                <a:latin typeface="Avenir Roman"/>
                <a:ea typeface="Avenir Roman"/>
              </a:rPr>
              <a:t>punishments</a:t>
            </a:r>
            <a:r>
              <a:rPr b="0" lang="en-US" sz="2800" spc="-1" strike="noStrike">
                <a:solidFill>
                  <a:srgbClr val="000000"/>
                </a:solidFill>
                <a:latin typeface="Avenir Roman"/>
                <a:ea typeface="Avenir Roman"/>
              </a:rPr>
              <a:t>; target must believe conformity will </a:t>
            </a:r>
            <a:r>
              <a:rPr b="0" i="1" lang="en-US" sz="2800" spc="-1" strike="noStrike">
                <a:solidFill>
                  <a:srgbClr val="000000"/>
                </a:solidFill>
                <a:latin typeface="Avenir Roman"/>
                <a:ea typeface="Avenir Roman"/>
              </a:rPr>
              <a:t>avoid</a:t>
            </a:r>
            <a:r>
              <a:rPr b="0" lang="en-US" sz="2800" spc="-1" strike="noStrike">
                <a:solidFill>
                  <a:srgbClr val="000000"/>
                </a:solidFill>
                <a:latin typeface="Avenir Roman"/>
                <a:ea typeface="Avenir Roman"/>
              </a:rPr>
              <a:t> punishment</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p:txBody>
      </p:sp>
      <p:sp>
        <p:nvSpPr>
          <p:cNvPr id="100"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solidFill>
                <a:srgbClr val="000000"/>
              </a:solidFill>
              <a:latin typeface="Calibri"/>
            </a:endParaRPr>
          </a:p>
        </p:txBody>
      </p:sp>
      <p:sp>
        <p:nvSpPr>
          <p:cNvPr id="102"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1" lang="en-US" sz="2800" spc="-1" strike="noStrike">
                <a:solidFill>
                  <a:srgbClr val="31859c"/>
                </a:solidFill>
                <a:latin typeface="Avenir Roman"/>
                <a:ea typeface="Avenir Roman"/>
              </a:rPr>
              <a:t>Legitimate power </a:t>
            </a:r>
            <a:r>
              <a:rPr b="0" lang="en-US" sz="2800" spc="-1" strike="noStrike">
                <a:solidFill>
                  <a:srgbClr val="31859c"/>
                </a:solidFill>
                <a:latin typeface="Avenir Roman"/>
                <a:ea typeface="Avenir Roman"/>
              </a:rPr>
              <a:t>is based on position and mutual agreement that an influencer can affect/dictate the behavior of a target; narrow range that is specifically defined</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1" lang="en-US" sz="2800" spc="-1" strike="noStrike">
                <a:solidFill>
                  <a:srgbClr val="000000"/>
                </a:solidFill>
                <a:latin typeface="Avenir Roman"/>
                <a:ea typeface="Avenir Roman"/>
              </a:rPr>
              <a:t>Expert power </a:t>
            </a:r>
            <a:r>
              <a:rPr b="0" lang="en-US" sz="2800" spc="-1" strike="noStrike">
                <a:solidFill>
                  <a:srgbClr val="000000"/>
                </a:solidFill>
                <a:latin typeface="Avenir Roman"/>
                <a:ea typeface="Avenir Roman"/>
              </a:rPr>
              <a:t>is based on the perception of an influencer’s knowledge and effectiveness in a particular domain; such expertise must be important to target -  </a:t>
            </a:r>
            <a:endParaRPr b="0" lang="en-US" sz="2800" spc="-1" strike="noStrike">
              <a:solidFill>
                <a:srgbClr val="000000"/>
              </a:solidFill>
              <a:latin typeface="Calibri"/>
            </a:endParaRPr>
          </a:p>
          <a:p>
            <a:pPr marL="7920" indent="-7560">
              <a:lnSpc>
                <a:spcPct val="100000"/>
              </a:lnSpc>
              <a:spcBef>
                <a:spcPts val="561"/>
              </a:spcBef>
            </a:pPr>
            <a:r>
              <a:rPr b="0" lang="en-US" sz="2800" spc="-1" strike="noStrike">
                <a:solidFill>
                  <a:srgbClr val="ce181e"/>
                </a:solidFill>
                <a:latin typeface="Avenir Roman"/>
                <a:ea typeface="Avenir Roman"/>
              </a:rPr>
              <a:t>resides in the individual</a:t>
            </a: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a:p>
            <a:pPr marL="343080" indent="-342720">
              <a:lnSpc>
                <a:spcPct val="100000"/>
              </a:lnSpc>
              <a:spcBef>
                <a:spcPts val="281"/>
              </a:spcBef>
            </a:pPr>
            <a:endParaRPr b="0" lang="en-US" sz="2800" spc="-1" strike="noStrike">
              <a:solidFill>
                <a:srgbClr val="000000"/>
              </a:solidFill>
              <a:latin typeface="Calibri"/>
            </a:endParaRPr>
          </a:p>
        </p:txBody>
      </p:sp>
      <p:sp>
        <p:nvSpPr>
          <p:cNvPr id="103"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solidFill>
                <a:srgbClr val="000000"/>
              </a:solidFill>
              <a:latin typeface="Calibri"/>
            </a:endParaRPr>
          </a:p>
        </p:txBody>
      </p:sp>
      <p:sp>
        <p:nvSpPr>
          <p:cNvPr id="105"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1" lang="en-US" sz="2800" spc="-1" strike="noStrike">
                <a:solidFill>
                  <a:srgbClr val="31859c"/>
                </a:solidFill>
                <a:latin typeface="Avenir Roman"/>
                <a:ea typeface="Avenir Roman"/>
              </a:rPr>
              <a:t>Referent power </a:t>
            </a:r>
            <a:r>
              <a:rPr b="0" lang="en-US" sz="2800" spc="-1" strike="noStrike">
                <a:solidFill>
                  <a:srgbClr val="31859c"/>
                </a:solidFill>
                <a:latin typeface="Avenir Roman"/>
                <a:ea typeface="Avenir Roman"/>
              </a:rPr>
              <a:t>is based on interpersonal attraction and feelings of identity with an influencer; targets will seek to behave and perceive in similar ways to influencers and may not realize the existence of referent power – </a:t>
            </a:r>
            <a:r>
              <a:rPr b="0" lang="en-US" sz="2800" spc="-1" strike="noStrike">
                <a:solidFill>
                  <a:srgbClr val="ce181e"/>
                </a:solidFill>
                <a:latin typeface="Avenir Roman"/>
                <a:ea typeface="Avenir Roman"/>
              </a:rPr>
              <a:t>charisma is in a form of referent power – resides in the individual </a:t>
            </a:r>
            <a:endParaRPr b="0" lang="en-US" sz="2800" spc="-1" strike="noStrike">
              <a:solidFill>
                <a:srgbClr val="000000"/>
              </a:solidFill>
              <a:latin typeface="Calibri"/>
            </a:endParaRPr>
          </a:p>
          <a:p>
            <a:pPr marL="7920" indent="-7560">
              <a:lnSpc>
                <a:spcPct val="100000"/>
              </a:lnSpc>
              <a:spcBef>
                <a:spcPts val="281"/>
              </a:spcBef>
            </a:pPr>
            <a:endParaRPr b="0" lang="en-US" sz="2800" spc="-1" strike="noStrike">
              <a:solidFill>
                <a:srgbClr val="000000"/>
              </a:solidFill>
              <a:latin typeface="Calibri"/>
            </a:endParaRPr>
          </a:p>
          <a:p>
            <a:pPr marL="7920" indent="-7560">
              <a:lnSpc>
                <a:spcPct val="100000"/>
              </a:lnSpc>
              <a:spcBef>
                <a:spcPts val="561"/>
              </a:spcBef>
            </a:pPr>
            <a:r>
              <a:rPr b="1" lang="en-US" sz="2800" spc="-1" strike="noStrike">
                <a:solidFill>
                  <a:srgbClr val="000000"/>
                </a:solidFill>
                <a:latin typeface="Avenir Roman"/>
                <a:ea typeface="Avenir Roman"/>
              </a:rPr>
              <a:t>Information power </a:t>
            </a:r>
            <a:r>
              <a:rPr b="0" lang="en-US" sz="2800" spc="-1" strike="noStrike">
                <a:solidFill>
                  <a:srgbClr val="000000"/>
                </a:solidFill>
                <a:latin typeface="Avenir Roman"/>
                <a:ea typeface="Avenir Roman"/>
              </a:rPr>
              <a:t>is based on access to and control over the presentation of useful information; actor’s framing of information can influence/bias recipient’s interpretation</a:t>
            </a:r>
            <a:endParaRPr b="0" lang="en-US" sz="2800" spc="-1" strike="noStrike">
              <a:solidFill>
                <a:srgbClr val="000000"/>
              </a:solidFill>
              <a:latin typeface="Calibri"/>
            </a:endParaRPr>
          </a:p>
        </p:txBody>
      </p:sp>
      <p:sp>
        <p:nvSpPr>
          <p:cNvPr id="106"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ACTIVITY</a:t>
            </a:r>
            <a:endParaRPr b="0" lang="en-US" sz="4400" spc="-1" strike="noStrike">
              <a:solidFill>
                <a:srgbClr val="000000"/>
              </a:solidFill>
              <a:latin typeface="Calibri"/>
            </a:endParaRPr>
          </a:p>
        </p:txBody>
      </p:sp>
      <p:sp>
        <p:nvSpPr>
          <p:cNvPr id="108"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 11:  Power  ∙  Politics  ∙  Political Skill  ∙  Managing</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000000"/>
                </a:solidFill>
                <a:latin typeface="Avenir Black"/>
                <a:ea typeface="Avenir Black"/>
              </a:rPr>
              <a:t>Bases of Power</a:t>
            </a:r>
            <a:endParaRPr b="0" lang="en-US" sz="4400" spc="-1" strike="noStrike">
              <a:solidFill>
                <a:srgbClr val="000000"/>
              </a:solidFill>
              <a:latin typeface="Calibri"/>
            </a:endParaRPr>
          </a:p>
        </p:txBody>
      </p:sp>
      <p:sp>
        <p:nvSpPr>
          <p:cNvPr id="110" name="TextShape 2"/>
          <p:cNvSpPr txBox="1"/>
          <p:nvPr/>
        </p:nvSpPr>
        <p:spPr>
          <a:xfrm>
            <a:off x="457200" y="1600200"/>
            <a:ext cx="8229240" cy="4525560"/>
          </a:xfrm>
          <a:prstGeom prst="rect">
            <a:avLst/>
          </a:prstGeom>
          <a:noFill/>
          <a:ln>
            <a:noFill/>
          </a:ln>
        </p:spPr>
        <p:txBody>
          <a:bodyPr>
            <a:normAutofit/>
          </a:bodyPr>
          <a:p>
            <a:pPr marL="7920" indent="-7560">
              <a:lnSpc>
                <a:spcPct val="100000"/>
              </a:lnSpc>
              <a:spcBef>
                <a:spcPts val="561"/>
              </a:spcBef>
            </a:pPr>
            <a:r>
              <a:rPr b="0" lang="en-US" sz="2800" spc="-1" strike="noStrike">
                <a:solidFill>
                  <a:srgbClr val="000000"/>
                </a:solidFill>
                <a:latin typeface="Avenir Roman"/>
                <a:ea typeface="Avenir Roman"/>
              </a:rPr>
              <a:t>Reward, coercive, and legitimate power tend to result in: </a:t>
            </a:r>
            <a:r>
              <a:rPr b="0" lang="en-US" sz="2800" spc="-1" strike="noStrike">
                <a:solidFill>
                  <a:srgbClr val="ce181e"/>
                </a:solidFill>
                <a:latin typeface="Avenir Roman"/>
                <a:ea typeface="Avenir Roman"/>
              </a:rPr>
              <a:t>Compliance</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Referent power tends to result in: </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ce181e"/>
                </a:solidFill>
                <a:latin typeface="Avenir Roman"/>
                <a:ea typeface="Avenir Roman"/>
              </a:rPr>
              <a:t>Organizational effectiveness, internal change - commitment</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Expert power tends to result in:</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ce181e"/>
                </a:solidFill>
                <a:latin typeface="Avenir Roman"/>
                <a:ea typeface="Avenir Roman"/>
              </a:rPr>
              <a:t>Optimal Performance, staisfaction, learning</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Avenir Roman"/>
                <a:ea typeface="Avenir Roman"/>
              </a:rPr>
              <a:t> </a:t>
            </a:r>
            <a:endParaRPr b="0" lang="en-US" sz="2800" spc="-1" strike="noStrike">
              <a:solidFill>
                <a:srgbClr val="000000"/>
              </a:solidFill>
              <a:latin typeface="Calibri"/>
            </a:endParaRPr>
          </a:p>
        </p:txBody>
      </p:sp>
      <p:sp>
        <p:nvSpPr>
          <p:cNvPr id="11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latin typeface="Avenir Black"/>
                <a:ea typeface="Avenir Black"/>
              </a:rPr>
              <a:t>LECTURES 11:  Power  ∙  Politics  ∙  Political Skill  ∙  Managing</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OBTheme2</Template>
  <TotalTime>1331</TotalTime>
  <Application>LibreOffice/6.0.7.3$Linux_X86_64 LibreOffice_project/00m0$Build-3</Application>
  <Words>1826</Words>
  <Paragraphs>217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Jeff</dc:creator>
  <dc:description/>
  <dc:language>en-US</dc:language>
  <cp:lastModifiedBy/>
  <dcterms:modified xsi:type="dcterms:W3CDTF">2019-11-04T21:23:51Z</dcterms:modified>
  <cp:revision>142</cp:revision>
  <dc:subject/>
  <dc:title>Individual and Organizational Decision Making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