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54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0998-6031-4E4A-B1C3-1593B5AF7871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E222-A575-461B-8A95-73839DBC4D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0998-6031-4E4A-B1C3-1593B5AF7871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E222-A575-461B-8A95-73839DBC4D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0998-6031-4E4A-B1C3-1593B5AF7871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E222-A575-461B-8A95-73839DBC4D0C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0998-6031-4E4A-B1C3-1593B5AF7871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E222-A575-461B-8A95-73839DBC4D0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0998-6031-4E4A-B1C3-1593B5AF7871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E222-A575-461B-8A95-73839DBC4D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0998-6031-4E4A-B1C3-1593B5AF7871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E222-A575-461B-8A95-73839DBC4D0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0998-6031-4E4A-B1C3-1593B5AF7871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E222-A575-461B-8A95-73839DBC4D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0998-6031-4E4A-B1C3-1593B5AF7871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E222-A575-461B-8A95-73839DBC4D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0998-6031-4E4A-B1C3-1593B5AF7871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E222-A575-461B-8A95-73839DBC4D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0998-6031-4E4A-B1C3-1593B5AF7871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E222-A575-461B-8A95-73839DBC4D0C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0998-6031-4E4A-B1C3-1593B5AF7871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E222-A575-461B-8A95-73839DBC4D0C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2BB0998-6031-4E4A-B1C3-1593B5AF7871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45DE222-A575-461B-8A95-73839DBC4D0C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JErAl_CLnxDtCBfsAx6gHritlLqYM29o/edit?usp=drive_link&amp;ouid=115196068006025088994&amp;rtpof=true&amp;sd=true" TargetMode="External"/><Relationship Id="rId2" Type="http://schemas.openxmlformats.org/officeDocument/2006/relationships/hyperlink" Target="https://colab.research.google.com/drive/1RqUQe1Kn3OjYXyjaUDeFn3a6LkzSHzeO?usp=drive_lin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mailto:joejangala12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cs.google.com/spreadsheets/d/1JErAl_CLnxDtCBfsAx6gHritlLqYM29o/edit#gid=101374223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602457"/>
            <a:ext cx="7992888" cy="2448272"/>
          </a:xfrm>
        </p:spPr>
        <p:txBody>
          <a:bodyPr>
            <a:noAutofit/>
          </a:bodyPr>
          <a:lstStyle/>
          <a:p>
            <a:r>
              <a:rPr lang="en-IN" dirty="0" smtClean="0">
                <a:latin typeface="Bahnschrift SemiLight Condensed" pitchFamily="34" charset="0"/>
              </a:rPr>
              <a:t>APSCHE – IBM SKILLSBUILD-EDUNET</a:t>
            </a:r>
            <a:br>
              <a:rPr lang="en-IN" dirty="0" smtClean="0">
                <a:latin typeface="Bahnschrift SemiLight Condensed" pitchFamily="34" charset="0"/>
              </a:rPr>
            </a:br>
            <a:r>
              <a:rPr lang="en-IN" dirty="0" smtClean="0">
                <a:latin typeface="Bahnschrift SemiLight Condensed" pitchFamily="34" charset="0"/>
              </a:rPr>
              <a:t>AI INTERNSHIP PROGRAM</a:t>
            </a:r>
            <a:br>
              <a:rPr lang="en-IN" dirty="0" smtClean="0">
                <a:latin typeface="Bahnschrift SemiLight Condensed" pitchFamily="34" charset="0"/>
              </a:rPr>
            </a:br>
            <a:r>
              <a:rPr lang="en-IN" dirty="0" smtClean="0">
                <a:latin typeface="Bahnschrift SemiLight Condensed" pitchFamily="34" charset="0"/>
              </a:rPr>
              <a:t/>
            </a:r>
            <a:br>
              <a:rPr lang="en-IN" dirty="0" smtClean="0">
                <a:latin typeface="Bahnschrift SemiLight Condensed" pitchFamily="34" charset="0"/>
              </a:rPr>
            </a:br>
            <a:r>
              <a:rPr lang="en-IN" sz="2400" dirty="0" smtClean="0">
                <a:latin typeface="Bahnschrift Light SemiCondensed" pitchFamily="34" charset="0"/>
              </a:rPr>
              <a:t>Project: Employees Burnout Rate Analysis and Prediction</a:t>
            </a:r>
            <a:endParaRPr lang="en-IN" sz="3600" dirty="0">
              <a:latin typeface="Bahnschrift Light SemiCondense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014" y="5236046"/>
            <a:ext cx="6400800" cy="73174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22" y="411509"/>
            <a:ext cx="2232248" cy="7260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869" y="-1427011"/>
            <a:ext cx="4320481" cy="43204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8" t="25939" r="17838" b="25512"/>
          <a:stretch/>
        </p:blipFill>
        <p:spPr>
          <a:xfrm>
            <a:off x="7524328" y="298382"/>
            <a:ext cx="1135781" cy="83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8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Change of Variable</a:t>
            </a:r>
          </a:p>
          <a:p>
            <a:r>
              <a:rPr lang="en-IN" dirty="0" smtClean="0"/>
              <a:t>Change in PCA</a:t>
            </a:r>
          </a:p>
          <a:p>
            <a:r>
              <a:rPr lang="en-IN" dirty="0" smtClean="0"/>
              <a:t>Change in Test Data Ratio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Customization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331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9" y="2006600"/>
            <a:ext cx="4131980" cy="258802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u="sng" dirty="0" smtClean="0"/>
              <a:t>Random Forest Regression</a:t>
            </a:r>
            <a:r>
              <a:rPr lang="en-IN" dirty="0" smtClean="0"/>
              <a:t> :</a:t>
            </a:r>
          </a:p>
          <a:p>
            <a:r>
              <a:rPr lang="en-IN" dirty="0" smtClean="0"/>
              <a:t>Gives more accurate prediction than </a:t>
            </a:r>
            <a:r>
              <a:rPr lang="en-IN" dirty="0" err="1" smtClean="0"/>
              <a:t>adabooster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is available in </a:t>
            </a:r>
            <a:r>
              <a:rPr lang="en-IN" dirty="0" err="1" smtClean="0"/>
              <a:t>sklearn</a:t>
            </a:r>
            <a:r>
              <a:rPr lang="en-IN" dirty="0" smtClean="0"/>
              <a:t> library.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Modelling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211710"/>
            <a:ext cx="3548569" cy="225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7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73382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81526"/>
            <a:ext cx="8388424" cy="4117958"/>
          </a:xfrm>
        </p:spPr>
      </p:pic>
    </p:spTree>
    <p:extLst>
      <p:ext uri="{BB962C8B-B14F-4D97-AF65-F5344CB8AC3E}">
        <p14:creationId xmlns:p14="http://schemas.microsoft.com/office/powerpoint/2010/main" val="212885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19256" cy="66182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92" y="843558"/>
            <a:ext cx="8416988" cy="4241936"/>
          </a:xfrm>
        </p:spPr>
      </p:pic>
    </p:spTree>
    <p:extLst>
      <p:ext uri="{BB962C8B-B14F-4D97-AF65-F5344CB8AC3E}">
        <p14:creationId xmlns:p14="http://schemas.microsoft.com/office/powerpoint/2010/main" val="219410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Employees_Burnout_Rate_Analysis.ipynb</a:t>
            </a:r>
            <a:r>
              <a:rPr lang="en-IN" dirty="0" smtClean="0"/>
              <a:t>: </a:t>
            </a:r>
          </a:p>
          <a:p>
            <a:pPr marL="0" indent="0">
              <a:buNone/>
            </a:pPr>
            <a:r>
              <a:rPr lang="en-IN" sz="1600" dirty="0" smtClean="0">
                <a:hlinkClick r:id="rId2"/>
              </a:rPr>
              <a:t>https://colab.research.google.com/drive/1RqUQe1Kn3OjYXyjaUDeFn3a6LkzSHzeO?usp=drive_link</a:t>
            </a:r>
            <a:endParaRPr lang="en-IN" sz="1600" dirty="0" smtClean="0"/>
          </a:p>
          <a:p>
            <a:r>
              <a:rPr lang="en-IN" dirty="0" smtClean="0"/>
              <a:t>Dataset Used</a:t>
            </a:r>
            <a:r>
              <a:rPr lang="en-IN" sz="1600" dirty="0" smtClean="0"/>
              <a:t> :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>
                <a:hlinkClick r:id="rId3"/>
              </a:rPr>
              <a:t>https://docs.google.com/spreadsheets/d/1JErAl_CLnxDtCBfsAx6gHritlLqYM29o/edit?usp=drive_link&amp;ouid=115196068006025088994&amp;rtpof=true&amp;sd=true</a:t>
            </a:r>
            <a:endParaRPr lang="en-IN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58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Name 			: JANGALA  JOE</a:t>
            </a:r>
          </a:p>
          <a:p>
            <a:r>
              <a:rPr lang="en-IN" sz="1800" dirty="0" smtClean="0"/>
              <a:t>Email Id 		: </a:t>
            </a:r>
            <a:r>
              <a:rPr lang="en-IN" sz="1800" dirty="0" smtClean="0">
                <a:hlinkClick r:id="rId2"/>
              </a:rPr>
              <a:t>joejangala12@gmail.com</a:t>
            </a:r>
            <a:endParaRPr lang="en-IN" sz="1800" dirty="0" smtClean="0"/>
          </a:p>
          <a:p>
            <a:r>
              <a:rPr lang="en-IN" sz="1800" dirty="0" smtClean="0"/>
              <a:t>College 		: KALLAM HARANADHA REDDY INSTITUE OF 			  TECHNOLOGY</a:t>
            </a:r>
          </a:p>
          <a:p>
            <a:r>
              <a:rPr lang="en-IN" sz="1800" dirty="0" smtClean="0"/>
              <a:t>College State 		: ANDHRA PRADESH</a:t>
            </a:r>
          </a:p>
          <a:p>
            <a:r>
              <a:rPr lang="en-IN" sz="1800" dirty="0" smtClean="0"/>
              <a:t>Internship Domain 	: ARTIFICIAL INTELLIGENCE</a:t>
            </a:r>
          </a:p>
          <a:p>
            <a:r>
              <a:rPr lang="en-IN" sz="1800" dirty="0" smtClean="0"/>
              <a:t>Project Topic		: Employees Burnout Analysis and Prediction</a:t>
            </a:r>
          </a:p>
          <a:p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3600" dirty="0" smtClean="0"/>
              <a:t>Student Details 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742" y="339502"/>
            <a:ext cx="136815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5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b="1" u="sng" dirty="0" smtClean="0"/>
              <a:t>Employee Burnout</a:t>
            </a:r>
            <a:r>
              <a:rPr lang="en-IN" sz="1400" dirty="0" smtClean="0"/>
              <a:t> :</a:t>
            </a:r>
            <a:endParaRPr lang="en-IN" sz="1400" dirty="0"/>
          </a:p>
          <a:p>
            <a:pPr marL="301943" lvl="1" indent="0">
              <a:buNone/>
            </a:pPr>
            <a:r>
              <a:rPr lang="en-US" sz="1400" dirty="0"/>
              <a:t>Employee burnout is a specific type of workplace stress</a:t>
            </a:r>
            <a:r>
              <a:rPr lang="en-US" sz="1400" dirty="0" smtClean="0"/>
              <a:t>, where </a:t>
            </a:r>
            <a:r>
              <a:rPr lang="en-US" sz="1400" dirty="0"/>
              <a:t>workers feel general dissatisfaction with their work and multiple levels of exhaustion, including mental </a:t>
            </a:r>
            <a:r>
              <a:rPr lang="en-US" sz="1400" dirty="0" smtClean="0"/>
              <a:t>exhaustion, physical exhaustion and emotional exhaustion.</a:t>
            </a:r>
            <a:endParaRPr lang="en-IN" sz="1400" dirty="0"/>
          </a:p>
          <a:p>
            <a:r>
              <a:rPr lang="en-IN" sz="1400" b="1" u="sng" dirty="0"/>
              <a:t>Causes of </a:t>
            </a:r>
            <a:r>
              <a:rPr lang="en-IN" sz="1400" b="1" u="sng" dirty="0" smtClean="0"/>
              <a:t>burnout</a:t>
            </a:r>
            <a:r>
              <a:rPr lang="en-IN" sz="1400" dirty="0" smtClean="0"/>
              <a:t> :</a:t>
            </a:r>
            <a:endParaRPr lang="en-IN" sz="1400" dirty="0"/>
          </a:p>
          <a:p>
            <a:pPr marL="0" indent="0">
              <a:buNone/>
            </a:pPr>
            <a:r>
              <a:rPr lang="en-IN" sz="1400" b="1" dirty="0"/>
              <a:t> </a:t>
            </a:r>
            <a:r>
              <a:rPr lang="en-IN" sz="1400" b="1" dirty="0" smtClean="0"/>
              <a:t>      </a:t>
            </a:r>
            <a:r>
              <a:rPr lang="en-IN" sz="1400" dirty="0" smtClean="0"/>
              <a:t>1</a:t>
            </a:r>
            <a:r>
              <a:rPr lang="en-IN" sz="1400" dirty="0"/>
              <a:t>. </a:t>
            </a:r>
            <a:r>
              <a:rPr lang="en-IN" sz="1400" dirty="0" smtClean="0"/>
              <a:t>Workload</a:t>
            </a:r>
          </a:p>
          <a:p>
            <a:pPr marL="0" indent="0">
              <a:buNone/>
            </a:pPr>
            <a:r>
              <a:rPr lang="en-IN" sz="1400" dirty="0" smtClean="0"/>
              <a:t>       </a:t>
            </a:r>
            <a:r>
              <a:rPr lang="en-US" sz="1400" dirty="0"/>
              <a:t>2. Perceived lack of control</a:t>
            </a:r>
            <a:r>
              <a:rPr lang="en-US" sz="1400" dirty="0" smtClean="0"/>
              <a:t>.</a:t>
            </a:r>
            <a:endParaRPr lang="en-IN" sz="1400" dirty="0" smtClean="0"/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smtClean="0"/>
              <a:t>      </a:t>
            </a:r>
            <a:r>
              <a:rPr lang="en-US" sz="1400" dirty="0" smtClean="0"/>
              <a:t>3</a:t>
            </a:r>
            <a:r>
              <a:rPr lang="en-US" sz="1400" dirty="0"/>
              <a:t>. Lack of reward or recognition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4.</a:t>
            </a:r>
            <a:r>
              <a:rPr lang="en-IN" sz="1400" dirty="0"/>
              <a:t> Lack of fairness</a:t>
            </a:r>
            <a:r>
              <a:rPr lang="en-IN" sz="1400" dirty="0" smtClean="0"/>
              <a:t>.</a:t>
            </a:r>
          </a:p>
          <a:p>
            <a:pPr marL="0" indent="0">
              <a:buNone/>
            </a:pPr>
            <a:r>
              <a:rPr lang="en-IN" sz="1400" dirty="0" smtClean="0"/>
              <a:t>      5.</a:t>
            </a:r>
            <a:r>
              <a:rPr lang="en-IN" sz="1400" dirty="0"/>
              <a:t> Environment &amp; Management</a:t>
            </a:r>
            <a:endParaRPr lang="en-US" sz="1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Employees Burnout Analysis and Prediction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4902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To develop a Advanced Machine Learning Model to accurately predict the Burnout Rate of Employees.</a:t>
            </a:r>
          </a:p>
          <a:p>
            <a:r>
              <a:rPr lang="en-IN" dirty="0" smtClean="0"/>
              <a:t>To Analyse the relations and underlying patterns among different attributes of a employee and burnout rate.</a:t>
            </a:r>
          </a:p>
          <a:p>
            <a:r>
              <a:rPr lang="en-IN" dirty="0" smtClean="0"/>
              <a:t>To accurately predict the burnout rate of a new employee.</a:t>
            </a:r>
          </a:p>
          <a:p>
            <a:r>
              <a:rPr lang="en-IN" dirty="0" smtClean="0"/>
              <a:t>To use the Modern AI and ML Technologies in predicting the employee burnout rate.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943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000" dirty="0" smtClean="0"/>
              <a:t>Platform		              : Google </a:t>
            </a:r>
            <a:r>
              <a:rPr lang="en-IN" sz="2000" dirty="0" err="1" smtClean="0"/>
              <a:t>Colab</a:t>
            </a:r>
            <a:endParaRPr lang="en-IN" sz="2000" dirty="0" smtClean="0"/>
          </a:p>
          <a:p>
            <a:r>
              <a:rPr lang="en-IN" sz="2000" dirty="0" smtClean="0"/>
              <a:t>Language		              : Python</a:t>
            </a:r>
          </a:p>
          <a:p>
            <a:r>
              <a:rPr lang="en-IN" sz="2000" dirty="0" smtClean="0"/>
              <a:t>Libraries		              : </a:t>
            </a:r>
            <a:r>
              <a:rPr lang="en-IN" sz="2000" dirty="0" err="1" smtClean="0"/>
              <a:t>sklearn</a:t>
            </a:r>
            <a:r>
              <a:rPr lang="en-IN" sz="2000" dirty="0" smtClean="0"/>
              <a:t>, pandas, </a:t>
            </a:r>
            <a:r>
              <a:rPr lang="en-IN" sz="2000" dirty="0" err="1" smtClean="0"/>
              <a:t>numpy</a:t>
            </a:r>
            <a:r>
              <a:rPr lang="en-IN" sz="2000" dirty="0" smtClean="0"/>
              <a:t>, 				                </a:t>
            </a:r>
            <a:r>
              <a:rPr lang="en-IN" sz="2000" dirty="0" err="1" smtClean="0"/>
              <a:t>seaborn</a:t>
            </a:r>
            <a:r>
              <a:rPr lang="en-IN" sz="2000" dirty="0" smtClean="0"/>
              <a:t>, </a:t>
            </a:r>
            <a:r>
              <a:rPr lang="en-IN" sz="2000" dirty="0" err="1" smtClean="0"/>
              <a:t>matplotlib</a:t>
            </a:r>
            <a:r>
              <a:rPr lang="en-IN" sz="2000" dirty="0" smtClean="0"/>
              <a:t>, </a:t>
            </a:r>
            <a:r>
              <a:rPr lang="en-IN" sz="2000" dirty="0" err="1" smtClean="0"/>
              <a:t>plotly</a:t>
            </a:r>
            <a:endParaRPr lang="en-IN" sz="2000" dirty="0" smtClean="0"/>
          </a:p>
          <a:p>
            <a:r>
              <a:rPr lang="en-IN" sz="2000" dirty="0" smtClean="0"/>
              <a:t>Machine Learning Algorithm    : Random Forest, </a:t>
            </a:r>
            <a:r>
              <a:rPr lang="en-IN" sz="2000" dirty="0" err="1" smtClean="0"/>
              <a:t>Adaboost</a:t>
            </a:r>
            <a:endParaRPr lang="en-IN" sz="2000" dirty="0" smtClean="0"/>
          </a:p>
          <a:p>
            <a:r>
              <a:rPr lang="en-IN" sz="2000" dirty="0"/>
              <a:t>Dataset	</a:t>
            </a:r>
            <a:r>
              <a:rPr lang="en-IN" sz="2000" dirty="0" smtClean="0"/>
              <a:t>                               : </a:t>
            </a:r>
            <a:r>
              <a:rPr lang="en-IN" sz="2000" dirty="0" smtClean="0">
                <a:hlinkClick r:id="rId2"/>
              </a:rPr>
              <a:t>employee_burnout_analysis.xlsx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			(Provided Dataset)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008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1400" dirty="0"/>
              <a:t>In the provided </a:t>
            </a:r>
            <a:r>
              <a:rPr lang="en-IN" sz="1400" dirty="0" smtClean="0"/>
              <a:t>dataset different </a:t>
            </a:r>
            <a:r>
              <a:rPr lang="en-IN" sz="1400" dirty="0"/>
              <a:t>attributes like Employee ID, Date of Joining, Gender, Mental Fatigue Score, Company Type, Burn rate, Designation, WFH Setup, Resource Allocation are provided.</a:t>
            </a:r>
          </a:p>
          <a:p>
            <a:r>
              <a:rPr lang="en-IN" sz="1400" dirty="0"/>
              <a:t>Target column is the Burn Rate </a:t>
            </a:r>
          </a:p>
          <a:p>
            <a:r>
              <a:rPr lang="en-IN" sz="1400" dirty="0"/>
              <a:t>Using all the remaining columns a model is trained in such a way that it can </a:t>
            </a:r>
            <a:r>
              <a:rPr lang="en-IN" sz="1400" dirty="0" smtClean="0"/>
              <a:t>accurately </a:t>
            </a:r>
            <a:r>
              <a:rPr lang="en-IN" sz="1400" dirty="0"/>
              <a:t>find the underlying patterns and predict the accurate values for the </a:t>
            </a:r>
            <a:r>
              <a:rPr lang="en-IN" sz="1400" dirty="0" smtClean="0"/>
              <a:t>employee </a:t>
            </a:r>
            <a:r>
              <a:rPr lang="en-IN" sz="1400" dirty="0"/>
              <a:t>burnout rate column.</a:t>
            </a:r>
          </a:p>
          <a:p>
            <a:r>
              <a:rPr lang="en-IN" sz="1400" dirty="0" smtClean="0"/>
              <a:t>To </a:t>
            </a:r>
            <a:r>
              <a:rPr lang="en-IN" sz="1400" dirty="0"/>
              <a:t>use the provided data to train a Machine Learning Model there is a need to process the raw data and perform several actions like filling out the missing values</a:t>
            </a:r>
            <a:r>
              <a:rPr lang="en-IN" sz="1400" dirty="0" smtClean="0"/>
              <a:t>, changing </a:t>
            </a:r>
            <a:r>
              <a:rPr lang="en-IN" sz="1400" dirty="0"/>
              <a:t>the data into valid data </a:t>
            </a:r>
            <a:r>
              <a:rPr lang="en-IN" sz="1400" dirty="0" smtClean="0"/>
              <a:t>types , dropping </a:t>
            </a:r>
            <a:r>
              <a:rPr lang="en-IN" sz="1400" dirty="0"/>
              <a:t>unnecessary columns which won’t be used in training</a:t>
            </a:r>
            <a:r>
              <a:rPr lang="en-IN" sz="1400" dirty="0" smtClean="0"/>
              <a:t>.</a:t>
            </a:r>
            <a:endParaRPr lang="en-IN" sz="1400" dirty="0"/>
          </a:p>
          <a:p>
            <a:r>
              <a:rPr lang="en-IN" sz="1400" dirty="0"/>
              <a:t>Selecting the Right Algorithm :</a:t>
            </a:r>
          </a:p>
          <a:p>
            <a:pPr marL="0" indent="0">
              <a:buNone/>
            </a:pPr>
            <a:r>
              <a:rPr lang="en-IN" sz="1400" dirty="0" smtClean="0"/>
              <a:t>	By </a:t>
            </a:r>
            <a:r>
              <a:rPr lang="en-IN" sz="1400" dirty="0"/>
              <a:t>the content of the provided data regression algorithms can be used to predict </a:t>
            </a:r>
            <a:r>
              <a:rPr lang="en-IN" sz="1400" dirty="0" smtClean="0"/>
              <a:t>	the </a:t>
            </a:r>
            <a:r>
              <a:rPr lang="en-IN" sz="1400" dirty="0"/>
              <a:t>burnout rate as the values are associated with numbers and </a:t>
            </a:r>
            <a:r>
              <a:rPr lang="en-IN" sz="1400" dirty="0" err="1"/>
              <a:t>continous</a:t>
            </a:r>
            <a:r>
              <a:rPr lang="en-IN" sz="1400" dirty="0"/>
              <a:t> </a:t>
            </a:r>
            <a:r>
              <a:rPr lang="en-IN" sz="1400" dirty="0" smtClean="0"/>
              <a:t>values.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808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u="sng" dirty="0" smtClean="0"/>
              <a:t>Label Encoding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 smtClean="0"/>
              <a:t>	As some values are strings Label encoding is performed to convert object data 	type into 	integer data type and the values are stored in a new labelled columns.</a:t>
            </a:r>
          </a:p>
          <a:p>
            <a:r>
              <a:rPr lang="en-IN" u="sng" dirty="0" smtClean="0"/>
              <a:t>Feature Selection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 smtClean="0"/>
              <a:t>	Considering the attributes which are necessary in training the model and assigning the 	target attribute.</a:t>
            </a:r>
          </a:p>
          <a:p>
            <a:r>
              <a:rPr lang="en-IN" u="sng" dirty="0" smtClean="0"/>
              <a:t>Principal Component Analysis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 smtClean="0"/>
              <a:t>	It is used for the dimensionality reduction of the data.</a:t>
            </a:r>
          </a:p>
          <a:p>
            <a:r>
              <a:rPr lang="en-IN" u="sng" dirty="0" smtClean="0"/>
              <a:t>Data Splitting</a:t>
            </a:r>
            <a:r>
              <a:rPr lang="en-IN" dirty="0" smtClean="0"/>
              <a:t> :</a:t>
            </a:r>
          </a:p>
          <a:p>
            <a:pPr marL="0" indent="0">
              <a:buNone/>
            </a:pPr>
            <a:r>
              <a:rPr lang="en-IN" dirty="0" smtClean="0"/>
              <a:t>	Splitting the dataset into Training Data Set and Test Data Set</a:t>
            </a:r>
          </a:p>
          <a:p>
            <a:r>
              <a:rPr lang="en-IN" u="sng" dirty="0" smtClean="0"/>
              <a:t>Model Implementation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 smtClean="0"/>
              <a:t>	Implementation of the Machine Learning Algorithms – Random Forest Regression, 	</a:t>
            </a:r>
            <a:r>
              <a:rPr lang="en-IN" dirty="0" err="1" smtClean="0"/>
              <a:t>Adaboost</a:t>
            </a:r>
            <a:r>
              <a:rPr lang="en-IN" dirty="0" smtClean="0"/>
              <a:t> </a:t>
            </a:r>
            <a:r>
              <a:rPr lang="en-IN" dirty="0" err="1" smtClean="0"/>
              <a:t>Regressor</a:t>
            </a:r>
            <a:endParaRPr lang="en-IN" dirty="0" smtClean="0"/>
          </a:p>
          <a:p>
            <a:pPr marL="627063" lvl="2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5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1.HR Team</a:t>
            </a:r>
          </a:p>
          <a:p>
            <a:r>
              <a:rPr lang="en-IN" dirty="0" smtClean="0"/>
              <a:t>2.Research Organizations</a:t>
            </a:r>
          </a:p>
          <a:p>
            <a:r>
              <a:rPr lang="en-IN" dirty="0" smtClean="0"/>
              <a:t>3.Employee Organizations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End Users of the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88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Random Forest Regression produces more accurate predictions.</a:t>
            </a:r>
          </a:p>
          <a:p>
            <a:r>
              <a:rPr lang="en-IN" dirty="0" smtClean="0"/>
              <a:t>Random Forest Algorithm can be used to predict the burnout of employee.</a:t>
            </a:r>
          </a:p>
          <a:p>
            <a:r>
              <a:rPr lang="en-US" dirty="0"/>
              <a:t>Accuracy score of train data: 91.1954% </a:t>
            </a:r>
            <a:endParaRPr lang="en-US" dirty="0" smtClean="0"/>
          </a:p>
          <a:p>
            <a:r>
              <a:rPr lang="en-US" dirty="0" smtClean="0"/>
              <a:t>Accuracy </a:t>
            </a:r>
            <a:r>
              <a:rPr lang="en-US" dirty="0"/>
              <a:t>score of test data: 83.8552%</a:t>
            </a:r>
            <a:r>
              <a:rPr lang="en-IN" dirty="0" smtClean="0"/>
              <a:t> 	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Solution and It’s Value Proposition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740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152</TotalTime>
  <Words>380</Words>
  <Application>Microsoft Office PowerPoint</Application>
  <PresentationFormat>On-screen Show (16:9)</PresentationFormat>
  <Paragraphs>73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Waveform</vt:lpstr>
      <vt:lpstr>APSCHE – IBM SKILLSBUILD-EDUNET AI INTERNSHIP PROGRAM  Project: Employees Burnout Rate Analysis and Prediction</vt:lpstr>
      <vt:lpstr>Student Details :</vt:lpstr>
      <vt:lpstr>Employees Burnout Analysis and Prediction</vt:lpstr>
      <vt:lpstr>Agenda</vt:lpstr>
      <vt:lpstr>Project Overview</vt:lpstr>
      <vt:lpstr>Project Overview</vt:lpstr>
      <vt:lpstr>Steps</vt:lpstr>
      <vt:lpstr>End Users of the Project</vt:lpstr>
      <vt:lpstr>Solution and It’s Value Proposition</vt:lpstr>
      <vt:lpstr>Customization</vt:lpstr>
      <vt:lpstr>Modelling</vt:lpstr>
      <vt:lpstr>Results</vt:lpstr>
      <vt:lpstr>Results</vt:lpstr>
      <vt:lpstr>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APSCHE – IBM SKILLSBUILD-EDUNET INTERNSHIP PROGRAM</dc:title>
  <dc:creator>Windows User</dc:creator>
  <cp:lastModifiedBy>Windows User</cp:lastModifiedBy>
  <cp:revision>17</cp:revision>
  <dcterms:created xsi:type="dcterms:W3CDTF">2023-07-18T15:34:18Z</dcterms:created>
  <dcterms:modified xsi:type="dcterms:W3CDTF">2023-07-18T18:07:05Z</dcterms:modified>
</cp:coreProperties>
</file>