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66" r:id="rId6"/>
    <p:sldId id="262" r:id="rId7"/>
    <p:sldId id="263" r:id="rId8"/>
    <p:sldId id="264" r:id="rId9"/>
    <p:sldId id="267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88B7-E66B-4E28-9793-84F6FBBC7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61857-7862-4437-A7AC-4B46FA77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2ED3-4AD3-4BE3-80E7-77632F68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C9D9-BC1C-4386-BE6E-3F2C48EB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68EA-2955-446D-B413-E83A8AD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9C640-A15E-4701-B723-27A809B0C0D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38790" y="1650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EF90-2FD9-453A-A17D-7788F46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40C66-33AE-4083-B337-804645CF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AD7C-2302-4753-8B10-DA0962A6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1460-4A42-45C7-9517-6D4C7232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9090-38D8-472A-B3F7-FA1CEA69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E19F5-A50B-4894-B582-83FDF2F5BBF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38790" y="1650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4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7F23E-4B1D-465D-B673-64B356F75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66627-45F2-47FA-9D5D-51139C0B3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A8DD-0EC6-4478-A8C4-B20E2911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AAC2-D7A0-4593-B871-276578C5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A96C-A4E0-4D44-AA11-8C7392E2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78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8866-2F4B-4192-AC99-0C6CB210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D97B-D1E2-48A2-A09F-D458A330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1876-96B8-430A-AF9E-C9B163F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6C38B-2BC1-41D7-ACCE-4F38690E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C4E4-495D-4113-ADCC-4690391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FE7DA-9760-4523-911C-6A8A5FB3CD6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38790" y="1650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8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99C7-90C4-4A45-BCA1-6D648EE1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EACF-46E6-4730-A503-C1DEBD78A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5A3F-25B0-424D-AB92-BD786B97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143D-4EC8-4A74-BD32-DB9F3D6E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78FFB-663D-42E9-BD84-3E4C5AD1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7C056-6A37-4119-8BD4-F5B9833D53F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38790" y="1650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C443-B2D2-4661-8455-EF76583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0322-CFC6-47EB-BB32-9A11088CC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011E8-8506-48C7-AAC1-9E985EA03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EC0E5-2F69-4326-B09A-F31F5E74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BCAFD-F8BD-4B89-A197-F484F6FB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D72E1-49AC-492B-925A-93B75E72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43A9F5-3578-41BE-8C05-ED9BCAE0B84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38790" y="1650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5394-597E-4D3C-A3BE-1EACE7AC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CCFBF-7E17-49A0-91E6-FAFDB8F0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5775A-3D40-49D0-8D3E-58627375F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5DF16-7640-4390-8D30-07DCE20D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63B65-240A-44D7-8C9F-11AD19AFE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A9694-4B94-40F4-AE6E-A460285F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1FF18-8138-4088-B94B-EFCF905A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1DA52-AF30-4BB8-8DDA-B18F7040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683003-99E3-4BC9-8B75-901DA2D840D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38790" y="1650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1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CD5C-88DC-4CEC-8F12-A1CBE9DA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FF6A3-D942-4955-9203-E54109C4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1F0D5-BD96-40EF-9A3A-F957AC8C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FED97-C057-43D6-8562-056B527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FF8EB3-446E-4403-98A6-4281D3C1594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38790" y="1650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1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7E7D9-3D0E-4709-BDB2-53B77DC3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9E777-C1D0-4385-853D-CF404FC5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69AA0-33AF-4EBC-B609-2D06F427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26055-C318-4B71-B547-E7A4F4E4AD4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38790" y="1650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1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517-B81D-404B-AC92-6885B21C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68BD-CE69-4846-B797-3BBCEB94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A41AD-995A-4D61-8EC7-A0FE85C6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A7262-A16E-496E-847E-F9A18043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C5BE-6B12-4761-AF9F-883AA75F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35D61-3173-4BD3-B92E-99A8AC2B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7B9DD-6B38-4196-8B8D-7323F609E9A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38790" y="1650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4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A3A3-0B29-4E5B-89B8-75CB9406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07849-2A8D-4F45-97C2-2A29E4436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2F281-BB0C-4924-A637-C15BA98C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CD0DA-D41A-46DB-9557-201CA0DA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DD278-4FA7-4132-8B82-AE76781B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AD98-D55D-4FBA-A9E9-3AF498F4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51816A-DF1F-4288-A1F5-00AEE82BAF83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38790" y="1650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2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4D098-3DAD-47C8-8EFE-221FED49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3CB7-CB8A-40E6-BCA1-057D4E13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C301-16A1-4D6D-8444-EFD390DD8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1E78-2060-484F-8A87-F00A4D0316D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D949-0A5B-4F9E-A080-598E0849E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7D77-E281-4310-A4A0-2DF55DB5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8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nealing_(metallurgy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the-inspiration-of-an-ant-colony-optimization-f377568ea03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C9EB-E9C1-4538-B3C3-ECDB0FC4A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Heuristic Search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1D87-C713-401B-B355-21C744794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Optimisation Methods</a:t>
            </a:r>
          </a:p>
        </p:txBody>
      </p:sp>
    </p:spTree>
    <p:extLst>
      <p:ext uri="{BB962C8B-B14F-4D97-AF65-F5344CB8AC3E}">
        <p14:creationId xmlns:p14="http://schemas.microsoft.com/office/powerpoint/2010/main" val="423220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7C57-AEA8-4DFF-BD88-0E6DDEEC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84A5-783E-4BF7-9552-BEC571EF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Genetic Algorithms “mimic” evolution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Evolution is the change of a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pool over time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 gene is a biological hereditary unit that is passed on (usually unaltered) for many generations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Genes are contained within the nucleus of a cell, within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Most organisms have multiple chromosomes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6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FE4B-2036-44CB-B47C-E0913BA5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3FA60-FDF8-4F08-9668-B0E89839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Genes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mutate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through random change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Individuals are selected/survive, through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Natural Selection</a:t>
            </a:r>
          </a:p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Populations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evolve and breed through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recombination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technique uses biological metaphors</a:t>
            </a:r>
          </a:p>
          <a:p>
            <a:pPr marL="861300" lvl="1" indent="-342900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is a binary digit</a:t>
            </a:r>
          </a:p>
          <a:p>
            <a:pPr marL="861300" lvl="1" indent="-342900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chromosome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is a single string of genes (Haploid)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to a problem is encoded as a Chromosome</a:t>
            </a:r>
          </a:p>
          <a:p>
            <a:pPr marL="861300" lvl="1" indent="-342900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The encoding is called the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</a:p>
          <a:p>
            <a:pPr marL="861300" lvl="1" indent="-342900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It must cover the whole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search space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is needed to rate how good a solution a chromosome represents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1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18EB-9AFD-4382-B146-FA433842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Population and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DE6F-BC41-4B70-AE1D-CC342F235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 organism is a chromosome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number of chromosomes “alive” at any one time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term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generations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is the number of times breeding has occurred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6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77DB-FA76-4E39-A592-066866B2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Crossover and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59A36-C0CD-4621-BE2C-D320F29A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Two concepts are defined, which are referred to as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Genetic Operators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Crossover</a:t>
            </a:r>
          </a:p>
          <a:p>
            <a:pPr marL="861300" lvl="1" indent="-34290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is analogous to recombination or breeding</a:t>
            </a:r>
          </a:p>
          <a:p>
            <a:pPr marL="861300" lvl="1" indent="-34290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Typically, genetic material from two parents are combined to create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marL="861300" lvl="1" indent="-34290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is analogous to biological mutation</a:t>
            </a:r>
          </a:p>
          <a:p>
            <a:pPr marL="861300" lvl="1" indent="-34290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Genes are randomly changed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7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894E-B14D-4F3F-8BB9-C607E708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D1F2-7C22-4F03-B14F-AAC094CAE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Each bit (gene) of a chromosome is given a chance (probability)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MP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of inverting</a:t>
            </a:r>
          </a:p>
          <a:p>
            <a:pPr marL="861300" lvl="1" indent="-34290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‘1’ becomes a ‘0’</a:t>
            </a:r>
          </a:p>
          <a:p>
            <a:pPr marL="861300" lvl="1" indent="-34290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‘0’ becomes a ‘1’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C0A8AFE-0BA2-4332-BF4C-26661F5D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4160838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800" dirty="0">
                <a:latin typeface="Times New Roman" pitchFamily="18" charset="0"/>
              </a:rPr>
              <a:t>01101101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EF1D0C6A-96D0-41D0-857D-F484CBE25FF5}"/>
              </a:ext>
            </a:extLst>
          </p:cNvPr>
          <p:cNvGrpSpPr>
            <a:grpSpLocks/>
          </p:cNvGrpSpPr>
          <p:nvPr/>
        </p:nvGrpSpPr>
        <p:grpSpPr bwMode="auto">
          <a:xfrm>
            <a:off x="5414963" y="4160838"/>
            <a:ext cx="3046412" cy="519112"/>
            <a:chOff x="2517" y="2795"/>
            <a:chExt cx="1919" cy="327"/>
          </a:xfrm>
        </p:grpSpPr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76C6EC0B-2CF2-4B29-B3F7-1DADB29C2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976"/>
              <a:ext cx="864" cy="0"/>
            </a:xfrm>
            <a:prstGeom prst="line">
              <a:avLst/>
            </a:prstGeom>
            <a:noFill/>
            <a:ln w="155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9AA7E47B-1B66-4EC0-88FD-69C02159B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795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800" dirty="0">
                  <a:latin typeface="Times New Roman" pitchFamily="18" charset="0"/>
                </a:rPr>
                <a:t>0</a:t>
              </a:r>
              <a:r>
                <a:rPr lang="en-GB" sz="2800" u="sng" dirty="0">
                  <a:latin typeface="Times New Roman" pitchFamily="18" charset="0"/>
                </a:rPr>
                <a:t>0</a:t>
              </a:r>
              <a:r>
                <a:rPr lang="en-GB" sz="2800" dirty="0">
                  <a:latin typeface="Times New Roman" pitchFamily="18" charset="0"/>
                </a:rPr>
                <a:t>1011</a:t>
              </a:r>
              <a:r>
                <a:rPr lang="en-GB" sz="2800" u="sng" dirty="0">
                  <a:latin typeface="Times New Roman" pitchFamily="18" charset="0"/>
                </a:rPr>
                <a:t>1</a:t>
              </a:r>
              <a:r>
                <a:rPr lang="en-GB" sz="2800" dirty="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0BCABC76-6388-4E4B-8D7E-897C46C30D17}"/>
              </a:ext>
            </a:extLst>
          </p:cNvPr>
          <p:cNvGrpSpPr>
            <a:grpSpLocks/>
          </p:cNvGrpSpPr>
          <p:nvPr/>
        </p:nvGrpSpPr>
        <p:grpSpPr bwMode="auto">
          <a:xfrm>
            <a:off x="3687763" y="4232277"/>
            <a:ext cx="2305050" cy="1474788"/>
            <a:chOff x="1429" y="2840"/>
            <a:chExt cx="1452" cy="929"/>
          </a:xfrm>
        </p:grpSpPr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E8A8BAA5-03F9-4680-AFBE-FE58EAC9E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439"/>
              <a:ext cx="14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800" dirty="0">
                  <a:latin typeface="Arial Unicode MS" pitchFamily="34" charset="-128"/>
                </a:rPr>
                <a:t>(These ones)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C90106C5-6335-4A63-94B5-E10E6ADB0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840"/>
              <a:ext cx="181" cy="27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333681A5-6C39-4E17-9934-185DAF1D0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840"/>
              <a:ext cx="181" cy="27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CB2284A4-3324-47E9-B395-E843ADBB9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3113"/>
              <a:ext cx="363" cy="3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 dirty="0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8065BFDD-6FA0-47DC-B756-CF70D14FA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3113"/>
              <a:ext cx="182" cy="3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8722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0B37-EC67-48B2-8F3B-B3BCBEE5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A5B0-BDA9-4CE5-A9A3-3BDBDD22E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Crossover is a process to exchange the genes from parents to produce 2 children (potential solutions)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Parents (A and B) are the best solutions in the population used to produce children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Children (C and D) get some of the genes from A and B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Crossover techniques can be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one point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uniform</a:t>
            </a:r>
          </a:p>
        </p:txBody>
      </p:sp>
    </p:spTree>
    <p:extLst>
      <p:ext uri="{BB962C8B-B14F-4D97-AF65-F5344CB8AC3E}">
        <p14:creationId xmlns:p14="http://schemas.microsoft.com/office/powerpoint/2010/main" val="341241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51BD-40F3-4897-AE73-96E6EDC4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Crossover - Example</a:t>
            </a:r>
          </a:p>
        </p:txBody>
      </p:sp>
      <p:sp>
        <p:nvSpPr>
          <p:cNvPr id="3" name="Text Box 20">
            <a:extLst>
              <a:ext uri="{FF2B5EF4-FFF2-40B4-BE49-F238E27FC236}">
                <a16:creationId xmlns:a16="http://schemas.microsoft.com/office/drawing/2014/main" id="{C4C03F7C-673C-47DC-B774-744128E11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196" y="3330575"/>
            <a:ext cx="1800225" cy="5397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b="1" dirty="0">
                <a:latin typeface="Arial Unicode MS" pitchFamily="34" charset="-128"/>
              </a:rPr>
              <a:t>One Point</a:t>
            </a: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E525D460-F38E-4552-BB59-F9D4F9875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096" y="3305175"/>
            <a:ext cx="1800225" cy="5397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b="1" dirty="0">
                <a:latin typeface="Arial Unicode MS" pitchFamily="34" charset="-128"/>
              </a:rPr>
              <a:t>Uniform</a:t>
            </a: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1E9AB280-D2FF-4BDD-97E6-533CCE1509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596" y="24923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7FB8084C-8275-413D-B16A-E5E17CC24B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596" y="24923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1D2DF733-58BB-433E-8340-BEC0E14EA3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2596" y="24923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62220C81-0BF5-495B-A7E7-F3E7FF02B3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43596" y="24923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0821E2DD-F4AD-40BC-9422-D8393CF53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24596" y="24923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363BD24C-0E71-40FE-881C-188F2DBF32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596" y="24923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C065922B-DFEC-4189-B7B8-78CDC9284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6596" y="24923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06C3CD0B-A745-46AE-9E20-EFB3FBEA95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596" y="24923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47CC8B9A-9FF4-4EE2-A742-38F9D2F2C3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8596" y="24923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4" name="Rectangle 31">
            <a:extLst>
              <a:ext uri="{FF2B5EF4-FFF2-40B4-BE49-F238E27FC236}">
                <a16:creationId xmlns:a16="http://schemas.microsoft.com/office/drawing/2014/main" id="{E63715C6-AE03-497C-AE57-3758AB5B41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596" y="24923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46659FE3-848C-4420-B975-B57001906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6496" y="24669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28528807-F9B5-4442-80FA-3908E126F9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7496" y="24669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FF8E3A63-1068-4448-8A74-6428DADFF1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8496" y="24669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E59B1158-C931-4B3A-AB58-F2FD1AE601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9496" y="24669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43151242-DFBE-48BF-BA95-94E0639FC5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50496" y="24669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0" name="Rectangle 37">
            <a:extLst>
              <a:ext uri="{FF2B5EF4-FFF2-40B4-BE49-F238E27FC236}">
                <a16:creationId xmlns:a16="http://schemas.microsoft.com/office/drawing/2014/main" id="{087E3026-4AB9-46D1-AC97-830C0ADBD4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1496" y="24669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1" name="Rectangle 38">
            <a:extLst>
              <a:ext uri="{FF2B5EF4-FFF2-40B4-BE49-F238E27FC236}">
                <a16:creationId xmlns:a16="http://schemas.microsoft.com/office/drawing/2014/main" id="{690D80F5-C104-46C7-9128-039C8E821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12496" y="24669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2" name="Rectangle 39">
            <a:extLst>
              <a:ext uri="{FF2B5EF4-FFF2-40B4-BE49-F238E27FC236}">
                <a16:creationId xmlns:a16="http://schemas.microsoft.com/office/drawing/2014/main" id="{E5EDE743-79B2-4DCD-AEC2-567900C338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93496" y="24669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86D999F2-D29F-4AA9-9C2B-489497131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74496" y="24669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4" name="Rectangle 41">
            <a:extLst>
              <a:ext uri="{FF2B5EF4-FFF2-40B4-BE49-F238E27FC236}">
                <a16:creationId xmlns:a16="http://schemas.microsoft.com/office/drawing/2014/main" id="{03CD391E-7F03-4F81-A5B3-48BCFA9E58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55496" y="24669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5" name="Text Box 42">
            <a:extLst>
              <a:ext uri="{FF2B5EF4-FFF2-40B4-BE49-F238E27FC236}">
                <a16:creationId xmlns:a16="http://schemas.microsoft.com/office/drawing/2014/main" id="{45B2AF2D-11A3-44D5-8362-2F50A5A94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034" y="1773238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Parent 1</a:t>
            </a:r>
          </a:p>
        </p:txBody>
      </p:sp>
      <p:sp>
        <p:nvSpPr>
          <p:cNvPr id="26" name="Text Box 43">
            <a:extLst>
              <a:ext uri="{FF2B5EF4-FFF2-40B4-BE49-F238E27FC236}">
                <a16:creationId xmlns:a16="http://schemas.microsoft.com/office/drawing/2014/main" id="{42D3671C-7C76-4B11-90FF-37D7E8576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284" y="1773238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Parent 2</a:t>
            </a:r>
          </a:p>
        </p:txBody>
      </p:sp>
      <p:sp>
        <p:nvSpPr>
          <p:cNvPr id="27" name="Rectangle 44">
            <a:extLst>
              <a:ext uri="{FF2B5EF4-FFF2-40B4-BE49-F238E27FC236}">
                <a16:creationId xmlns:a16="http://schemas.microsoft.com/office/drawing/2014/main" id="{A55F54D4-A4CB-43FB-9304-FB8EFBB1AA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596" y="43211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74DAE286-D9A9-4556-8828-35FA764BA5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596" y="43211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543B2D08-C298-4AD6-90A9-375CACDA3F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2596" y="43211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0" name="Rectangle 47">
            <a:extLst>
              <a:ext uri="{FF2B5EF4-FFF2-40B4-BE49-F238E27FC236}">
                <a16:creationId xmlns:a16="http://schemas.microsoft.com/office/drawing/2014/main" id="{09ECD459-B589-4504-B126-2DB5FF1600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43596" y="43211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1" name="Rectangle 48">
            <a:extLst>
              <a:ext uri="{FF2B5EF4-FFF2-40B4-BE49-F238E27FC236}">
                <a16:creationId xmlns:a16="http://schemas.microsoft.com/office/drawing/2014/main" id="{E2C6FF1D-37E7-4030-80F1-B750730771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24596" y="43211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7CCCBB86-3431-49D6-8804-0399551DAA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596" y="43211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3" name="Rectangle 50">
            <a:extLst>
              <a:ext uri="{FF2B5EF4-FFF2-40B4-BE49-F238E27FC236}">
                <a16:creationId xmlns:a16="http://schemas.microsoft.com/office/drawing/2014/main" id="{20869446-B8A5-4BBD-8143-66183E4CB5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6596" y="53117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4" name="Rectangle 51">
            <a:extLst>
              <a:ext uri="{FF2B5EF4-FFF2-40B4-BE49-F238E27FC236}">
                <a16:creationId xmlns:a16="http://schemas.microsoft.com/office/drawing/2014/main" id="{4BE8E7E9-5A1F-40AA-93D6-D938ADC36E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596" y="53117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5" name="Rectangle 52">
            <a:extLst>
              <a:ext uri="{FF2B5EF4-FFF2-40B4-BE49-F238E27FC236}">
                <a16:creationId xmlns:a16="http://schemas.microsoft.com/office/drawing/2014/main" id="{212DCA52-01E1-4E53-8A86-E1ACE69EC5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8596" y="53117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6" name="Rectangle 53">
            <a:extLst>
              <a:ext uri="{FF2B5EF4-FFF2-40B4-BE49-F238E27FC236}">
                <a16:creationId xmlns:a16="http://schemas.microsoft.com/office/drawing/2014/main" id="{DB246281-D387-4755-8CD6-D88E895D13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596" y="53117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7" name="Rectangle 54">
            <a:extLst>
              <a:ext uri="{FF2B5EF4-FFF2-40B4-BE49-F238E27FC236}">
                <a16:creationId xmlns:a16="http://schemas.microsoft.com/office/drawing/2014/main" id="{DE606613-8D34-463C-940F-A987F90296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596" y="53117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8" name="Rectangle 55">
            <a:extLst>
              <a:ext uri="{FF2B5EF4-FFF2-40B4-BE49-F238E27FC236}">
                <a16:creationId xmlns:a16="http://schemas.microsoft.com/office/drawing/2014/main" id="{6D47C7B9-1BF5-4376-8295-0E2F11AE3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596" y="53117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53F89E9A-839F-4C33-B33D-F3FF0D5C78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2596" y="53117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0" name="Rectangle 57">
            <a:extLst>
              <a:ext uri="{FF2B5EF4-FFF2-40B4-BE49-F238E27FC236}">
                <a16:creationId xmlns:a16="http://schemas.microsoft.com/office/drawing/2014/main" id="{95C48B27-F435-46D9-8D58-047B74E781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43596" y="53117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26F120B7-1105-489F-83E5-1C8FF21E3D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24596" y="53117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E40A628B-8C91-4821-9A60-6C61E8DB17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596" y="53117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3" name="Rectangle 60">
            <a:extLst>
              <a:ext uri="{FF2B5EF4-FFF2-40B4-BE49-F238E27FC236}">
                <a16:creationId xmlns:a16="http://schemas.microsoft.com/office/drawing/2014/main" id="{D3A610D1-48E2-454D-B739-64FB9302B7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6596" y="43211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4" name="Rectangle 61">
            <a:extLst>
              <a:ext uri="{FF2B5EF4-FFF2-40B4-BE49-F238E27FC236}">
                <a16:creationId xmlns:a16="http://schemas.microsoft.com/office/drawing/2014/main" id="{BCDDFC42-60F1-4370-9CBA-ABEAFDD56B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596" y="43211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7D75345D-0B98-473D-B906-5A5D6E1EE4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8596" y="43211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A9EFD7DC-3E01-49D3-9AC9-61F27053A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596" y="43211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7" name="Text Box 64">
            <a:extLst>
              <a:ext uri="{FF2B5EF4-FFF2-40B4-BE49-F238E27FC236}">
                <a16:creationId xmlns:a16="http://schemas.microsoft.com/office/drawing/2014/main" id="{699F6A54-C7D2-4867-8ADD-9DC9B0BD0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428" y="3717032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 eaLnBrk="0" hangingPunct="0"/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Child 1</a:t>
            </a:r>
          </a:p>
        </p:txBody>
      </p:sp>
      <p:sp>
        <p:nvSpPr>
          <p:cNvPr id="48" name="Rectangle 66">
            <a:extLst>
              <a:ext uri="{FF2B5EF4-FFF2-40B4-BE49-F238E27FC236}">
                <a16:creationId xmlns:a16="http://schemas.microsoft.com/office/drawing/2014/main" id="{80E1A7E2-36D5-4CD7-86D5-4FBEED9A43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8496" y="42957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9" name="Rectangle 67">
            <a:extLst>
              <a:ext uri="{FF2B5EF4-FFF2-40B4-BE49-F238E27FC236}">
                <a16:creationId xmlns:a16="http://schemas.microsoft.com/office/drawing/2014/main" id="{A5FC7478-9515-4018-B7DA-C9D4A0108B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50496" y="52863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</a:p>
        </p:txBody>
      </p:sp>
      <p:sp>
        <p:nvSpPr>
          <p:cNvPr id="50" name="Rectangle 68">
            <a:extLst>
              <a:ext uri="{FF2B5EF4-FFF2-40B4-BE49-F238E27FC236}">
                <a16:creationId xmlns:a16="http://schemas.microsoft.com/office/drawing/2014/main" id="{043F45E6-EE36-4FF1-BD1E-E523EBFB1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12496" y="42957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16881652-58EF-47B8-B46F-A5450A887C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93496" y="42957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2" name="Rectangle 70">
            <a:extLst>
              <a:ext uri="{FF2B5EF4-FFF2-40B4-BE49-F238E27FC236}">
                <a16:creationId xmlns:a16="http://schemas.microsoft.com/office/drawing/2014/main" id="{B20D030C-2209-4CEE-98B6-FDE395E32C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55496" y="42957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3" name="Rectangle 71">
            <a:extLst>
              <a:ext uri="{FF2B5EF4-FFF2-40B4-BE49-F238E27FC236}">
                <a16:creationId xmlns:a16="http://schemas.microsoft.com/office/drawing/2014/main" id="{E7E8E6C4-6EE2-44DA-A626-37C968ACD7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6496" y="52863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4" name="Rectangle 72">
            <a:extLst>
              <a:ext uri="{FF2B5EF4-FFF2-40B4-BE49-F238E27FC236}">
                <a16:creationId xmlns:a16="http://schemas.microsoft.com/office/drawing/2014/main" id="{5C98D048-6E75-4004-88BA-CC9FC16A17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7496" y="52863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5" name="Rectangle 73">
            <a:extLst>
              <a:ext uri="{FF2B5EF4-FFF2-40B4-BE49-F238E27FC236}">
                <a16:creationId xmlns:a16="http://schemas.microsoft.com/office/drawing/2014/main" id="{D04CE2C1-1891-4289-B9FE-93510B5DA0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9496" y="52863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6" name="Rectangle 74">
            <a:extLst>
              <a:ext uri="{FF2B5EF4-FFF2-40B4-BE49-F238E27FC236}">
                <a16:creationId xmlns:a16="http://schemas.microsoft.com/office/drawing/2014/main" id="{3082DF38-A993-4D37-814C-D3C465F599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1496" y="42957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</a:p>
        </p:txBody>
      </p:sp>
      <p:sp>
        <p:nvSpPr>
          <p:cNvPr id="57" name="Rectangle 75">
            <a:extLst>
              <a:ext uri="{FF2B5EF4-FFF2-40B4-BE49-F238E27FC236}">
                <a16:creationId xmlns:a16="http://schemas.microsoft.com/office/drawing/2014/main" id="{6AE9A0E2-3002-44FC-915F-013328E7F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74496" y="52863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8" name="Rectangle 76">
            <a:extLst>
              <a:ext uri="{FF2B5EF4-FFF2-40B4-BE49-F238E27FC236}">
                <a16:creationId xmlns:a16="http://schemas.microsoft.com/office/drawing/2014/main" id="{737D281A-510F-42A6-87B7-0B92A5FC43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6496" y="42957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9" name="Rectangle 77">
            <a:extLst>
              <a:ext uri="{FF2B5EF4-FFF2-40B4-BE49-F238E27FC236}">
                <a16:creationId xmlns:a16="http://schemas.microsoft.com/office/drawing/2014/main" id="{D02EE016-0E1B-453B-875A-2822B6470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7496" y="42957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0" name="Rectangle 78">
            <a:extLst>
              <a:ext uri="{FF2B5EF4-FFF2-40B4-BE49-F238E27FC236}">
                <a16:creationId xmlns:a16="http://schemas.microsoft.com/office/drawing/2014/main" id="{6C6C5DCB-CB28-4130-B748-E8D0D89AE8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9496" y="42957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1" name="Rectangle 79">
            <a:extLst>
              <a:ext uri="{FF2B5EF4-FFF2-40B4-BE49-F238E27FC236}">
                <a16:creationId xmlns:a16="http://schemas.microsoft.com/office/drawing/2014/main" id="{9F5C137A-DDAC-43B5-90B0-DCE550B565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1496" y="52863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2" name="Rectangle 80">
            <a:extLst>
              <a:ext uri="{FF2B5EF4-FFF2-40B4-BE49-F238E27FC236}">
                <a16:creationId xmlns:a16="http://schemas.microsoft.com/office/drawing/2014/main" id="{B0347C05-7403-49CC-ADDA-B135BFE3D2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74496" y="42957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3" name="Rectangle 81">
            <a:extLst>
              <a:ext uri="{FF2B5EF4-FFF2-40B4-BE49-F238E27FC236}">
                <a16:creationId xmlns:a16="http://schemas.microsoft.com/office/drawing/2014/main" id="{E7770B92-280F-4412-9681-0E7500480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8496" y="52863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4" name="Rectangle 82">
            <a:extLst>
              <a:ext uri="{FF2B5EF4-FFF2-40B4-BE49-F238E27FC236}">
                <a16:creationId xmlns:a16="http://schemas.microsoft.com/office/drawing/2014/main" id="{3DCAEC05-746E-4519-9214-E08F1EE96B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50496" y="4295775"/>
            <a:ext cx="381000" cy="3810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P1</a:t>
            </a:r>
          </a:p>
        </p:txBody>
      </p:sp>
      <p:sp>
        <p:nvSpPr>
          <p:cNvPr id="65" name="Rectangle 83">
            <a:extLst>
              <a:ext uri="{FF2B5EF4-FFF2-40B4-BE49-F238E27FC236}">
                <a16:creationId xmlns:a16="http://schemas.microsoft.com/office/drawing/2014/main" id="{560BAA02-259D-4FAB-A142-3C51EEA92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12496" y="52863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6" name="Rectangle 84">
            <a:extLst>
              <a:ext uri="{FF2B5EF4-FFF2-40B4-BE49-F238E27FC236}">
                <a16:creationId xmlns:a16="http://schemas.microsoft.com/office/drawing/2014/main" id="{BD1FF7B1-8E8F-4010-AE11-31017C129C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93496" y="52863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7" name="Rectangle 85">
            <a:extLst>
              <a:ext uri="{FF2B5EF4-FFF2-40B4-BE49-F238E27FC236}">
                <a16:creationId xmlns:a16="http://schemas.microsoft.com/office/drawing/2014/main" id="{DC54C99C-5A63-42F4-AC7A-5F24549611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55496" y="5286375"/>
            <a:ext cx="381000" cy="381000"/>
          </a:xfrm>
          <a:prstGeom prst="rect">
            <a:avLst/>
          </a:prstGeom>
          <a:solidFill>
            <a:srgbClr val="08080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Arial Unicode MS" pitchFamily="34" charset="-128"/>
              </a:rPr>
              <a:t>P2</a:t>
            </a:r>
            <a:endParaRPr lang="en-GB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3ED868A3-9380-45B8-84F5-3375BDA2BFD7}"/>
              </a:ext>
            </a:extLst>
          </p:cNvPr>
          <p:cNvSpPr/>
          <p:nvPr/>
        </p:nvSpPr>
        <p:spPr bwMode="auto">
          <a:xfrm>
            <a:off x="5178152" y="3933056"/>
            <a:ext cx="762000" cy="679450"/>
          </a:xfrm>
          <a:prstGeom prst="arc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924096C1-6684-4334-9314-270C9F360655}"/>
              </a:ext>
            </a:extLst>
          </p:cNvPr>
          <p:cNvSpPr/>
          <p:nvPr/>
        </p:nvSpPr>
        <p:spPr bwMode="auto">
          <a:xfrm flipV="1">
            <a:off x="5274142" y="5373216"/>
            <a:ext cx="762000" cy="679450"/>
          </a:xfrm>
          <a:prstGeom prst="arc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4FF8197-010E-4EB3-998B-BCB63E1CFAE4}"/>
              </a:ext>
            </a:extLst>
          </p:cNvPr>
          <p:cNvSpPr/>
          <p:nvPr/>
        </p:nvSpPr>
        <p:spPr bwMode="auto">
          <a:xfrm flipH="1">
            <a:off x="4211935" y="3945632"/>
            <a:ext cx="762000" cy="679450"/>
          </a:xfrm>
          <a:prstGeom prst="arc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A6202D2A-2943-4351-B844-102A56B67102}"/>
              </a:ext>
            </a:extLst>
          </p:cNvPr>
          <p:cNvSpPr/>
          <p:nvPr/>
        </p:nvSpPr>
        <p:spPr bwMode="auto">
          <a:xfrm flipH="1" flipV="1">
            <a:off x="4220492" y="5373216"/>
            <a:ext cx="762000" cy="679450"/>
          </a:xfrm>
          <a:prstGeom prst="arc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7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FD60-BD33-480D-8692-DC37D3A8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GAs -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CA3C-499B-4A6E-B033-7467252A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Number of Generations</a:t>
            </a:r>
          </a:p>
          <a:p>
            <a:pPr>
              <a:lnSpc>
                <a:spcPct val="90000"/>
              </a:lnSpc>
              <a:buNone/>
            </a:pP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Population Size</a:t>
            </a:r>
          </a:p>
          <a:p>
            <a:pPr>
              <a:lnSpc>
                <a:spcPct val="90000"/>
              </a:lnSpc>
              <a:buNone/>
            </a:pP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Crossover Probability</a:t>
            </a:r>
          </a:p>
          <a:p>
            <a:pPr>
              <a:lnSpc>
                <a:spcPct val="90000"/>
              </a:lnSpc>
              <a:buNone/>
            </a:pP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MP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Mutation Probability</a:t>
            </a:r>
          </a:p>
          <a:p>
            <a:pPr>
              <a:lnSpc>
                <a:spcPct val="90000"/>
              </a:lnSpc>
              <a:buNone/>
            </a:pP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	The number of bits (genes) making</a:t>
            </a:r>
          </a:p>
          <a:p>
            <a:pPr>
              <a:lnSpc>
                <a:spcPct val="90000"/>
              </a:lnSpc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up each Chromosome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5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B6AA-0636-4D23-8DC8-98D337D9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Simulated Annealing (SA)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B7EC-7496-4A58-92B6-5C89CDD0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555555"/>
                </a:solidFill>
                <a:effectLst/>
                <a:latin typeface="Helvetica Neue"/>
              </a:rPr>
              <a:t>Simulated Annealing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 is a stochastic global search optimization algorithm.</a:t>
            </a:r>
          </a:p>
          <a:p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The algorithm is inspired by </a:t>
            </a:r>
            <a:r>
              <a:rPr lang="en-GB" b="0" i="0" u="none" strike="noStrike" dirty="0">
                <a:solidFill>
                  <a:srgbClr val="428BCA"/>
                </a:solidFill>
                <a:effectLst/>
                <a:latin typeface="Helvetica Neue"/>
                <a:hlinkClick r:id="rId2"/>
              </a:rPr>
              <a:t>annealing in metallurgy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 where metal is heated to a high temperature quickly, then cooled slowly, which increases its strength and makes it easier to work with.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It allows a worse solution to be accepted so that local maximums can be circumnavigated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25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DF1F68-D370-4B19-B434-AE4143468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46" y="942249"/>
            <a:ext cx="5560794" cy="535958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4C4F948-DC18-4DB7-B54F-81B9BB7CF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1D2C6B9-A053-4253-966F-6F47FA750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043694"/>
              </p:ext>
            </p:extLst>
          </p:nvPr>
        </p:nvGraphicFramePr>
        <p:xfrm>
          <a:off x="7305774" y="5360204"/>
          <a:ext cx="2806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r:id="rId4" imgW="1638300" imgH="736600" progId="Equation.3">
                  <p:embed/>
                </p:oleObj>
              </mc:Choice>
              <mc:Fallback>
                <p:oleObj r:id="rId4" imgW="1638300" imgH="736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774" y="5360204"/>
                        <a:ext cx="2806700" cy="1257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61261351-FC9C-47BE-AD7E-7D812195A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DCA347F9-37F6-4960-BC22-36F0E1C42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60915"/>
              </p:ext>
            </p:extLst>
          </p:nvPr>
        </p:nvGraphicFramePr>
        <p:xfrm>
          <a:off x="7305774" y="850899"/>
          <a:ext cx="3331746" cy="4148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6" imgW="1917700" imgH="2387600" progId="Equation.3">
                  <p:embed/>
                </p:oleObj>
              </mc:Choice>
              <mc:Fallback>
                <p:oleObj name="Equation" r:id="rId6" imgW="1917700" imgH="2387600" progId="Equation.3">
                  <p:embed/>
                  <p:pic>
                    <p:nvPicPr>
                      <p:cNvPr id="24576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774" y="850899"/>
                        <a:ext cx="3331746" cy="4148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05D8-56A2-4472-AE65-E0259E88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E672-B7FA-41EF-A4B3-CC8A567B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Hill Climbing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Random Mutation Hill Climbing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Random Restart Hill Climbing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Stochastic Hill Climbing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Simulated Annealing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Ant Colony</a:t>
            </a:r>
          </a:p>
        </p:txBody>
      </p:sp>
    </p:spTree>
    <p:extLst>
      <p:ext uri="{BB962C8B-B14F-4D97-AF65-F5344CB8AC3E}">
        <p14:creationId xmlns:p14="http://schemas.microsoft.com/office/powerpoint/2010/main" val="149672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8A44-672E-48EF-855A-BF17E326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Ant Colony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EB2D-5A5B-4950-8915-5BBA012A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Introduction to Ant colony optimization(ACO) | by Awan-Ur-Rahman | Towards Data Science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9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7C57-AEA8-4DFF-BD88-0E6DDEEC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84A5-783E-4BF7-9552-BEC571EF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Hill Climbing (HC) algorithm is an iterative search method that aims to find a point in the search space that maximises some objective function (fitness)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HC algorithm starts off at some random point in the search space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It then looks randomly at its close neighbours until it find one with a better fitness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hill climbing algorithm then continues searching for improvement from this new point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1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073C-769D-4BCF-A1A8-0254995B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Hill Climbing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5938-B6D9-4D54-8717-DC3CBF39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idea is that the algorithm locates points that lead up (or down) a slope in the fitness space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is rather like the analogy of a hill walker trying to climb up a hill in the fog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They feel around themselves until they find a nearby direction that goes up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They then move to this higher point and continue searching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There are three types of HC: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Random Mutation Hill Climbing (RMHC)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Random Restart Hill Climbing (RRHC)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Stochastic Hill Climbing (SHC)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8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5782-4A73-48C4-BF8F-B978D1FC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Hill Climbing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CDED-C602-4147-8989-17E366AE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For RM Hill Climbing we need:</a:t>
            </a:r>
          </a:p>
          <a:p>
            <a:pPr marL="974725" lvl="1" indent="-457200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 random starting point</a:t>
            </a:r>
          </a:p>
          <a:p>
            <a:pPr marL="974725" lvl="1" indent="-457200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 small change</a:t>
            </a:r>
          </a:p>
          <a:p>
            <a:pPr marL="974725" lvl="1" indent="-457200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How many iterations we run the algorithm for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53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7C57-AEA8-4DFF-BD88-0E6DDEEC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Hill Climbing - RMHC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47E34-B6DE-4FAA-A2E6-C1B7CAE8BB68}"/>
              </a:ext>
            </a:extLst>
          </p:cNvPr>
          <p:cNvSpPr txBox="1">
            <a:spLocks noChangeArrowheads="1"/>
          </p:cNvSpPr>
          <p:nvPr/>
        </p:nvSpPr>
        <p:spPr>
          <a:xfrm>
            <a:off x="739775" y="1671638"/>
            <a:ext cx="7651750" cy="4821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RM Hill Climbing algorithm is as follows: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</a:rPr>
              <a:t>Algorithm 1. RMHC(ITER)</a:t>
            </a:r>
          </a:p>
          <a:p>
            <a:pPr marL="0" indent="0">
              <a:buNone/>
            </a:pPr>
            <a:r>
              <a:rPr lang="de-DE" sz="1800" dirty="0">
                <a:latin typeface="Courier New" pitchFamily="49" charset="0"/>
              </a:rPr>
              <a:t>Input: ITER- the number of iterations to run for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</a:rPr>
              <a:t>1) Let S be a random point in the search space,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</a:rPr>
              <a:t>   let F be its fitness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</a:rPr>
              <a:t>2) For </a:t>
            </a:r>
            <a:r>
              <a:rPr lang="en-GB" sz="1800" dirty="0" err="1">
                <a:latin typeface="Courier New" pitchFamily="49" charset="0"/>
              </a:rPr>
              <a:t>i</a:t>
            </a:r>
            <a:r>
              <a:rPr lang="en-GB" sz="1800" dirty="0">
                <a:latin typeface="Courier New" pitchFamily="49" charset="0"/>
              </a:rPr>
              <a:t> = 1 to ITER (number of iterations)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</a:rPr>
              <a:t>3)    Let S’ be a random point close to S,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</a:rPr>
              <a:t>      Let F’ be its fitness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</a:rPr>
              <a:t>4)    If F’ is better than F Then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</a:rPr>
              <a:t>5)       Let S = S’ and Let F = F’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</a:rPr>
              <a:t>6)    End If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</a:rPr>
              <a:t>5) End For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</a:rPr>
              <a:t>Output:</a:t>
            </a:r>
            <a:r>
              <a:rPr lang="en-GB" sz="2000" dirty="0">
                <a:latin typeface="Courier New" pitchFamily="49" charset="0"/>
              </a:rPr>
              <a:t> S- a solution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8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7C57-AEA8-4DFF-BD88-0E6DDEEC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Hill Climbing - SHC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84A5-783E-4BF7-9552-BEC571EF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 need to improve RMHC to escape local optima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 can do this by letting the algorithm accept worse fitness function values during its search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This is the basis of the Stochastic Hill Climbing (SHC) algorithm</a:t>
            </a:r>
          </a:p>
          <a:p>
            <a:pPr marL="803275" lvl="1" indent="-285750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chance of accepting is a function of how bad the change is</a:t>
            </a:r>
          </a:p>
          <a:p>
            <a:pPr marL="803275" lvl="1" indent="-285750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 very bad change will have a small chance of being accepted</a:t>
            </a:r>
          </a:p>
          <a:p>
            <a:pPr marL="803275" lvl="1" indent="-285750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 slightly bad change will be accepted more often</a:t>
            </a:r>
          </a:p>
          <a:p>
            <a:pPr marL="803275" lvl="1" indent="-285750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There are many ways of doing this, the example decision function in the next slide is just one of these ways…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2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7C57-AEA8-4DFF-BD88-0E6DDEEC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Hill Climbing - SHC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84A5-783E-4BF7-9552-BEC571EF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 accept (line 4 in the RMHC algorithm) a new solution according to the following equation: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Here:</a:t>
            </a:r>
          </a:p>
          <a:p>
            <a:pPr marL="803275" lvl="1" indent="-285750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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is the new fitness (line 3 in the RMHC algorithm)</a:t>
            </a:r>
          </a:p>
          <a:p>
            <a:pPr marL="803275" lvl="1" indent="-285750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is the old fitness</a:t>
            </a:r>
          </a:p>
          <a:p>
            <a:pPr marL="803275" lvl="1" indent="-285750"/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is a parameter (set to 25 for the 1,000 primes scales problem)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correct choice of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can be very difficult...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952BCC5-EB82-439B-92B4-024DDAB0C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295536"/>
              </p:ext>
            </p:extLst>
          </p:nvPr>
        </p:nvGraphicFramePr>
        <p:xfrm>
          <a:off x="2667000" y="2362200"/>
          <a:ext cx="4572000" cy="1201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1497950" imgH="393529" progId="Equation.3">
                  <p:embed/>
                </p:oleObj>
              </mc:Choice>
              <mc:Fallback>
                <p:oleObj name="Equation" r:id="rId3" imgW="1497950" imgH="393529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0"/>
                        <a:ext cx="4572000" cy="1201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74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B8EF-7A65-409E-9229-8FF31658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Hill Climbing - SHC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D818-5DC3-4D5D-A2D4-528083C8A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 very effective version of the Hill Climbing algorithm is the Random Restart (RRHC) version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Here we run the normal RMHC algorithm a number of times and record the best</a:t>
            </a:r>
          </a:p>
          <a:p>
            <a:pPr marL="860425" lvl="1" indent="-342900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I.e. we start off in </a:t>
            </a:r>
            <a:r>
              <a:rPr lang="en-GB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GB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sections of the search space</a:t>
            </a:r>
          </a:p>
          <a:p>
            <a:pPr marL="860425" lvl="1" indent="-34290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For example we might run it 10 times for 100 iterations rather than once for 1,000 iterations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4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1073</Words>
  <Application>Microsoft Office PowerPoint</Application>
  <PresentationFormat>Widescreen</PresentationFormat>
  <Paragraphs>192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Courier New</vt:lpstr>
      <vt:lpstr>Helvetica Neue</vt:lpstr>
      <vt:lpstr>Tahoma</vt:lpstr>
      <vt:lpstr>Times New Roman</vt:lpstr>
      <vt:lpstr>Office Theme</vt:lpstr>
      <vt:lpstr>Equation</vt:lpstr>
      <vt:lpstr>Equation.3</vt:lpstr>
      <vt:lpstr>Heuristic Search 2</vt:lpstr>
      <vt:lpstr>Contents</vt:lpstr>
      <vt:lpstr>Hill Climbing</vt:lpstr>
      <vt:lpstr>Hill Climbing</vt:lpstr>
      <vt:lpstr>Hill Climbing</vt:lpstr>
      <vt:lpstr>Hill Climbing - RMHC  </vt:lpstr>
      <vt:lpstr>Hill Climbing - SHC  </vt:lpstr>
      <vt:lpstr>Hill Climbing - SHC  </vt:lpstr>
      <vt:lpstr>Hill Climbing - SHC </vt:lpstr>
      <vt:lpstr>Genetic Algorithm</vt:lpstr>
      <vt:lpstr>Genetic Algorithm</vt:lpstr>
      <vt:lpstr>Population and Generations</vt:lpstr>
      <vt:lpstr>Crossover and Mutation</vt:lpstr>
      <vt:lpstr>Mutation</vt:lpstr>
      <vt:lpstr>Crossover</vt:lpstr>
      <vt:lpstr>Crossover - Example</vt:lpstr>
      <vt:lpstr>GAs - Parameters</vt:lpstr>
      <vt:lpstr>Simulated Annealing (SA)</vt:lpstr>
      <vt:lpstr>PowerPoint Presentation</vt:lpstr>
      <vt:lpstr>Ant Colony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Data Structure</dc:title>
  <dc:creator>Zairul Mazwan</dc:creator>
  <cp:lastModifiedBy>Zairul Mazwan</cp:lastModifiedBy>
  <cp:revision>113</cp:revision>
  <dcterms:created xsi:type="dcterms:W3CDTF">2021-09-17T14:44:50Z</dcterms:created>
  <dcterms:modified xsi:type="dcterms:W3CDTF">2021-11-29T15:36:15Z</dcterms:modified>
</cp:coreProperties>
</file>