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57" r:id="rId5"/>
    <p:sldId id="258" r:id="rId6"/>
    <p:sldId id="261" r:id="rId7"/>
    <p:sldId id="262" r:id="rId8"/>
    <p:sldId id="260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88B7-E66B-4E28-9793-84F6FBBC7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61857-7862-4437-A7AC-4B46FA77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2ED3-4AD3-4BE3-80E7-77632F68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C9D9-BC1C-4386-BE6E-3F2C48EB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68EA-2955-446D-B413-E83A8AD5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AFDC03-68A6-431D-8159-2EC38361712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5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EF90-2FD9-453A-A17D-7788F461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40C66-33AE-4083-B337-804645CF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AD7C-2302-4753-8B10-DA0962A6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1460-4A42-45C7-9517-6D4C7232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9090-38D8-472A-B3F7-FA1CEA69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4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7F23E-4B1D-465D-B673-64B356F75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66627-45F2-47FA-9D5D-51139C0B3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A8DD-0EC6-4478-A8C4-B20E2911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AAC2-D7A0-4593-B871-276578C5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A96C-A4E0-4D44-AA11-8C7392E2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78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8866-2F4B-4192-AC99-0C6CB210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D97B-D1E2-48A2-A09F-D458A330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1876-96B8-430A-AF9E-C9B163F9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6C38B-2BC1-41D7-ACCE-4F38690E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C4E4-495D-4113-ADCC-4690391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2BD7D6-8D5F-4CFE-87E2-E3188F2619E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8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99C7-90C4-4A45-BCA1-6D648EE1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EACF-46E6-4730-A503-C1DEBD78A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5A3F-25B0-424D-AB92-BD786B97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143D-4EC8-4A74-BD32-DB9F3D6E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78FFB-663D-42E9-BD84-3E4C5AD1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83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C443-B2D2-4661-8455-EF76583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0322-CFC6-47EB-BB32-9A11088CC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011E8-8506-48C7-AAC1-9E985EA03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EC0E5-2F69-4326-B09A-F31F5E74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BCAFD-F8BD-4B89-A197-F484F6FB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D72E1-49AC-492B-925A-93B75E72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C09789-83BD-418A-AADD-8AFD2A3DCEC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6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5394-597E-4D3C-A3BE-1EACE7AC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CCFBF-7E17-49A0-91E6-FAFDB8F0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5775A-3D40-49D0-8D3E-58627375F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5DF16-7640-4390-8D30-07DCE20D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63B65-240A-44D7-8C9F-11AD19AFE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A9694-4B94-40F4-AE6E-A460285F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1FF18-8138-4088-B94B-EFCF905A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1DA52-AF30-4BB8-8DDA-B18F7040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31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CD5C-88DC-4CEC-8F12-A1CBE9DA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FF6A3-D942-4955-9203-E54109C4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1F0D5-BD96-40EF-9A3A-F957AC8C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FED97-C057-43D6-8562-056B527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1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7E7D9-3D0E-4709-BDB2-53B77DC3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9E777-C1D0-4385-853D-CF404FC5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69AA0-33AF-4EBC-B609-2D06F427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21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517-B81D-404B-AC92-6885B21C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68BD-CE69-4846-B797-3BBCEB94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A41AD-995A-4D61-8EC7-A0FE85C6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A7262-A16E-496E-847E-F9A18043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C5BE-6B12-4761-AF9F-883AA75F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35D61-3173-4BD3-B92E-99A8AC2B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4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A3A3-0B29-4E5B-89B8-75CB9406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07849-2A8D-4F45-97C2-2A29E4436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2F281-BB0C-4924-A637-C15BA98C3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CD0DA-D41A-46DB-9557-201CA0DA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DD278-4FA7-4132-8B82-AE76781B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AD98-D55D-4FBA-A9E9-3AF498F4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2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4D098-3DAD-47C8-8EFE-221FED49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3CB7-CB8A-40E6-BCA1-057D4E134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C301-16A1-4D6D-8444-EFD390DD8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1E78-2060-484F-8A87-F00A4D0316D7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AD949-0A5B-4F9E-A080-598E0849E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7D77-E281-4310-A4A0-2DF55DB5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8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C9EB-E9C1-4538-B3C3-ECDB0FC4A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Hash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1D87-C713-401B-B355-21C744794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423220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7102-A746-430C-AB3D-8CA6AD89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333333"/>
                </a:solidFill>
                <a:effectLst/>
                <a:latin typeface="Helvetica Neue"/>
              </a:rPr>
              <a:t>Collisions – Double Hashing Example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BF10903-2206-4F9E-9234-7578D7E44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121545"/>
              </p:ext>
            </p:extLst>
          </p:nvPr>
        </p:nvGraphicFramePr>
        <p:xfrm>
          <a:off x="8452469" y="2381434"/>
          <a:ext cx="3481030" cy="2271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2007">
                  <a:extLst>
                    <a:ext uri="{9D8B030D-6E8A-4147-A177-3AD203B41FA5}">
                      <a16:colId xmlns:a16="http://schemas.microsoft.com/office/drawing/2014/main" val="20633034"/>
                    </a:ext>
                  </a:extLst>
                </a:gridCol>
                <a:gridCol w="2359023">
                  <a:extLst>
                    <a:ext uri="{9D8B030D-6E8A-4147-A177-3AD203B41FA5}">
                      <a16:colId xmlns:a16="http://schemas.microsoft.com/office/drawing/2014/main" val="1905117153"/>
                    </a:ext>
                  </a:extLst>
                </a:gridCol>
              </a:tblGrid>
              <a:tr h="378531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Index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Value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86640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Mazwan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34056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/>
                        <a:t>Rania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71828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Jilani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37696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727799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Zairul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9940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8172F78-97CE-4E62-BA0C-A1066CC8C4FF}"/>
              </a:ext>
            </a:extLst>
          </p:cNvPr>
          <p:cNvSpPr/>
          <p:nvPr/>
        </p:nvSpPr>
        <p:spPr>
          <a:xfrm>
            <a:off x="5810434" y="2057401"/>
            <a:ext cx="1896122" cy="692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Staff ID: 7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Name : Bill Gates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A8C53-7AC4-4E6C-AE34-B86ABFE418C3}"/>
              </a:ext>
            </a:extLst>
          </p:cNvPr>
          <p:cNvSpPr txBox="1"/>
          <p:nvPr/>
        </p:nvSpPr>
        <p:spPr>
          <a:xfrm>
            <a:off x="974717" y="1981323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 = 5</a:t>
            </a:r>
          </a:p>
          <a:p>
            <a:r>
              <a:rPr lang="en-GB" sz="2000" dirty="0"/>
              <a:t>Hash1= (k % m) + </a:t>
            </a:r>
            <a:r>
              <a:rPr lang="en-GB" sz="2000" dirty="0" err="1"/>
              <a:t>i</a:t>
            </a:r>
            <a:endParaRPr lang="en-GB" sz="2000" dirty="0"/>
          </a:p>
          <a:p>
            <a:r>
              <a:rPr lang="en-GB" sz="2000" dirty="0"/>
              <a:t>Hash2 =  3 – (k % 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647A0-024F-4422-B137-BCB79CEC610A}"/>
              </a:ext>
            </a:extLst>
          </p:cNvPr>
          <p:cNvSpPr txBox="1"/>
          <p:nvPr/>
        </p:nvSpPr>
        <p:spPr>
          <a:xfrm>
            <a:off x="974716" y="2979844"/>
            <a:ext cx="4683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repeat by increasing </a:t>
            </a:r>
            <a:r>
              <a:rPr lang="en-GB" sz="2000" dirty="0" err="1"/>
              <a:t>i</a:t>
            </a:r>
            <a:r>
              <a:rPr lang="en-GB" sz="2000" dirty="0"/>
              <a:t> when collision occurs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A0C449-BFED-428B-BCA9-6C67CBEFA2ED}"/>
              </a:ext>
            </a:extLst>
          </p:cNvPr>
          <p:cNvSpPr txBox="1"/>
          <p:nvPr/>
        </p:nvSpPr>
        <p:spPr>
          <a:xfrm>
            <a:off x="974716" y="3958279"/>
            <a:ext cx="4044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Hash Function = (Hash1 * Hash2) % 5</a:t>
            </a:r>
          </a:p>
          <a:p>
            <a:r>
              <a:rPr lang="en-GB" sz="2000" dirty="0"/>
              <a:t>                           = (2 * 2) % 5</a:t>
            </a:r>
          </a:p>
          <a:p>
            <a:r>
              <a:rPr lang="en-GB" sz="2000" dirty="0"/>
              <a:t>                           =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A9611C-8FA4-42C8-81BE-115CA6E85A2B}"/>
              </a:ext>
            </a:extLst>
          </p:cNvPr>
          <p:cNvSpPr txBox="1"/>
          <p:nvPr/>
        </p:nvSpPr>
        <p:spPr>
          <a:xfrm>
            <a:off x="974715" y="5069467"/>
            <a:ext cx="4044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Hash Function = (Hash1 * Hash2) % 5</a:t>
            </a:r>
          </a:p>
          <a:p>
            <a:r>
              <a:rPr lang="en-GB" sz="2000" dirty="0"/>
              <a:t>                           = (3 * 2) % 5</a:t>
            </a:r>
          </a:p>
          <a:p>
            <a:r>
              <a:rPr lang="en-GB" sz="2000" dirty="0"/>
              <a:t>                           =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8B2A-AB6C-44DF-B21A-80282C8B2068}"/>
              </a:ext>
            </a:extLst>
          </p:cNvPr>
          <p:cNvSpPr/>
          <p:nvPr/>
        </p:nvSpPr>
        <p:spPr>
          <a:xfrm>
            <a:off x="5317724" y="4108141"/>
            <a:ext cx="985421" cy="628097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</a:t>
            </a:r>
            <a:r>
              <a:rPr lang="en-GB" dirty="0"/>
              <a:t> = 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474C77-8B55-46C8-8F6F-C17A0E0CD80E}"/>
              </a:ext>
            </a:extLst>
          </p:cNvPr>
          <p:cNvSpPr/>
          <p:nvPr/>
        </p:nvSpPr>
        <p:spPr>
          <a:xfrm>
            <a:off x="5317724" y="5263249"/>
            <a:ext cx="985421" cy="628097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</a:t>
            </a:r>
            <a:r>
              <a:rPr lang="en-GB" dirty="0"/>
              <a:t> = 1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EAC6744-DC6B-4E58-92FA-3E4648798E7F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rot="5400000">
            <a:off x="5694655" y="3358349"/>
            <a:ext cx="1672331" cy="455350"/>
          </a:xfrm>
          <a:prstGeom prst="curved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E4B1FFC-CC3B-42D9-B4F9-B41D42C57A54}"/>
              </a:ext>
            </a:extLst>
          </p:cNvPr>
          <p:cNvCxnSpPr>
            <a:stCxn id="9" idx="6"/>
            <a:endCxn id="22" idx="6"/>
          </p:cNvCxnSpPr>
          <p:nvPr/>
        </p:nvCxnSpPr>
        <p:spPr>
          <a:xfrm>
            <a:off x="6303145" y="4422190"/>
            <a:ext cx="12700" cy="1155108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4ACE0D-C939-4F2A-9FB1-8C7FA47AC5ED}"/>
              </a:ext>
            </a:extLst>
          </p:cNvPr>
          <p:cNvSpPr txBox="1"/>
          <p:nvPr/>
        </p:nvSpPr>
        <p:spPr>
          <a:xfrm>
            <a:off x="206686" y="6128638"/>
            <a:ext cx="11726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A popular second hash function is : hash2(key) = PRIME – (key % PRIME) where PRIME is a prime smaller than the TABLE SIZE.</a:t>
            </a:r>
          </a:p>
        </p:txBody>
      </p:sp>
    </p:spTree>
    <p:extLst>
      <p:ext uri="{BB962C8B-B14F-4D97-AF65-F5344CB8AC3E}">
        <p14:creationId xmlns:p14="http://schemas.microsoft.com/office/powerpoint/2010/main" val="41905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7102-A746-430C-AB3D-8CA6AD89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333333"/>
                </a:solidFill>
                <a:effectLst/>
                <a:latin typeface="Helvetica Neue"/>
              </a:rPr>
              <a:t>Collisions – Double Hashing Example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647A0-024F-4422-B137-BCB79CEC610A}"/>
              </a:ext>
            </a:extLst>
          </p:cNvPr>
          <p:cNvSpPr txBox="1"/>
          <p:nvPr/>
        </p:nvSpPr>
        <p:spPr>
          <a:xfrm>
            <a:off x="903695" y="1964180"/>
            <a:ext cx="4683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Hash1= (k % m) + </a:t>
            </a:r>
            <a:r>
              <a:rPr lang="en-GB" sz="2000" dirty="0" err="1"/>
              <a:t>i</a:t>
            </a:r>
            <a:endParaRPr lang="en-GB" sz="2000" dirty="0"/>
          </a:p>
          <a:p>
            <a:r>
              <a:rPr lang="en-GB" sz="2000" dirty="0"/>
              <a:t>Hash2 =  3 – (k % 3)</a:t>
            </a:r>
          </a:p>
          <a:p>
            <a:r>
              <a:rPr lang="en-GB" sz="2000" dirty="0"/>
              <a:t>repeat by increasing </a:t>
            </a:r>
            <a:r>
              <a:rPr lang="en-GB" sz="2000" dirty="0" err="1"/>
              <a:t>i</a:t>
            </a:r>
            <a:r>
              <a:rPr lang="en-GB" sz="2000" dirty="0"/>
              <a:t> when collision occurs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A0C449-BFED-428B-BCA9-6C67CBEFA2ED}"/>
              </a:ext>
            </a:extLst>
          </p:cNvPr>
          <p:cNvSpPr txBox="1"/>
          <p:nvPr/>
        </p:nvSpPr>
        <p:spPr>
          <a:xfrm>
            <a:off x="838201" y="3429000"/>
            <a:ext cx="4044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Hash Function = (Hash1 * Hash2) % 5</a:t>
            </a:r>
          </a:p>
          <a:p>
            <a:r>
              <a:rPr lang="en-GB" sz="2000" dirty="0"/>
              <a:t>                           = (4 * 2) % 5</a:t>
            </a:r>
          </a:p>
          <a:p>
            <a:r>
              <a:rPr lang="en-GB" sz="2000" dirty="0"/>
              <a:t>                           = 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FD81CA-F1C3-404F-A585-BE1C656137B2}"/>
              </a:ext>
            </a:extLst>
          </p:cNvPr>
          <p:cNvSpPr/>
          <p:nvPr/>
        </p:nvSpPr>
        <p:spPr>
          <a:xfrm>
            <a:off x="10271464" y="3866276"/>
            <a:ext cx="1498592" cy="49833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Bill Gates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8B2A-AB6C-44DF-B21A-80282C8B2068}"/>
              </a:ext>
            </a:extLst>
          </p:cNvPr>
          <p:cNvSpPr/>
          <p:nvPr/>
        </p:nvSpPr>
        <p:spPr>
          <a:xfrm>
            <a:off x="5181209" y="3578862"/>
            <a:ext cx="985421" cy="628097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</a:t>
            </a:r>
            <a:r>
              <a:rPr lang="en-GB" dirty="0"/>
              <a:t> = 2</a:t>
            </a:r>
          </a:p>
        </p:txBody>
      </p:sp>
      <p:graphicFrame>
        <p:nvGraphicFramePr>
          <p:cNvPr id="23" name="Table 11">
            <a:extLst>
              <a:ext uri="{FF2B5EF4-FFF2-40B4-BE49-F238E27FC236}">
                <a16:creationId xmlns:a16="http://schemas.microsoft.com/office/drawing/2014/main" id="{9F99799F-50D7-4083-B006-6DFB00DF4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38687"/>
              </p:ext>
            </p:extLst>
          </p:nvPr>
        </p:nvGraphicFramePr>
        <p:xfrm>
          <a:off x="8461896" y="2443269"/>
          <a:ext cx="3481030" cy="2271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2007">
                  <a:extLst>
                    <a:ext uri="{9D8B030D-6E8A-4147-A177-3AD203B41FA5}">
                      <a16:colId xmlns:a16="http://schemas.microsoft.com/office/drawing/2014/main" val="20633034"/>
                    </a:ext>
                  </a:extLst>
                </a:gridCol>
                <a:gridCol w="2359023">
                  <a:extLst>
                    <a:ext uri="{9D8B030D-6E8A-4147-A177-3AD203B41FA5}">
                      <a16:colId xmlns:a16="http://schemas.microsoft.com/office/drawing/2014/main" val="1905117153"/>
                    </a:ext>
                  </a:extLst>
                </a:gridCol>
              </a:tblGrid>
              <a:tr h="378531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Index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Value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86640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Mazwan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34056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/>
                        <a:t>Rania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71828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Jilani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37696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727799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Zairul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9940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451E1797-A190-48A8-A29C-2562C1EDB9A3}"/>
              </a:ext>
            </a:extLst>
          </p:cNvPr>
          <p:cNvSpPr/>
          <p:nvPr/>
        </p:nvSpPr>
        <p:spPr>
          <a:xfrm>
            <a:off x="5810434" y="2057401"/>
            <a:ext cx="1896122" cy="692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Staff ID: 7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Name : Bill Gates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B1076DB-9CCD-4818-A4BB-7999F90F5E2C}"/>
              </a:ext>
            </a:extLst>
          </p:cNvPr>
          <p:cNvCxnSpPr>
            <a:stCxn id="24" idx="2"/>
            <a:endCxn id="9" idx="6"/>
          </p:cNvCxnSpPr>
          <p:nvPr/>
        </p:nvCxnSpPr>
        <p:spPr>
          <a:xfrm rot="5400000">
            <a:off x="5891037" y="3025453"/>
            <a:ext cx="1143052" cy="591865"/>
          </a:xfrm>
          <a:prstGeom prst="curved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1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D130-4C3D-4306-B675-A820EC84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B357-7366-4026-A78A-7EC6F639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table? - Linear Data Structures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Table properties?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Static data structure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2D-array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</a:p>
          <a:p>
            <a:pPr lvl="1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Column 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7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D130-4C3D-4306-B675-A820EC84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FE132CA-5D19-447D-B0A3-70B353504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05873"/>
              </p:ext>
            </p:extLst>
          </p:nvPr>
        </p:nvGraphicFramePr>
        <p:xfrm>
          <a:off x="1975440" y="1884618"/>
          <a:ext cx="5878136" cy="22592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9534">
                  <a:extLst>
                    <a:ext uri="{9D8B030D-6E8A-4147-A177-3AD203B41FA5}">
                      <a16:colId xmlns:a16="http://schemas.microsoft.com/office/drawing/2014/main" val="3821759431"/>
                    </a:ext>
                  </a:extLst>
                </a:gridCol>
                <a:gridCol w="1469534">
                  <a:extLst>
                    <a:ext uri="{9D8B030D-6E8A-4147-A177-3AD203B41FA5}">
                      <a16:colId xmlns:a16="http://schemas.microsoft.com/office/drawing/2014/main" val="329378062"/>
                    </a:ext>
                  </a:extLst>
                </a:gridCol>
                <a:gridCol w="1469534">
                  <a:extLst>
                    <a:ext uri="{9D8B030D-6E8A-4147-A177-3AD203B41FA5}">
                      <a16:colId xmlns:a16="http://schemas.microsoft.com/office/drawing/2014/main" val="712108435"/>
                    </a:ext>
                  </a:extLst>
                </a:gridCol>
                <a:gridCol w="1469534">
                  <a:extLst>
                    <a:ext uri="{9D8B030D-6E8A-4147-A177-3AD203B41FA5}">
                      <a16:colId xmlns:a16="http://schemas.microsoft.com/office/drawing/2014/main" val="2336845038"/>
                    </a:ext>
                  </a:extLst>
                </a:gridCol>
              </a:tblGrid>
              <a:tr h="451841">
                <a:tc>
                  <a:txBody>
                    <a:bodyPr/>
                    <a:lstStyle/>
                    <a:p>
                      <a:r>
                        <a:rPr lang="en-GB" dirty="0"/>
                        <a:t>Field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Field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Field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Field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3153"/>
                  </a:ext>
                </a:extLst>
              </a:tr>
              <a:tr h="45184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13364"/>
                  </a:ext>
                </a:extLst>
              </a:tr>
              <a:tr h="45184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14996"/>
                  </a:ext>
                </a:extLst>
              </a:tr>
              <a:tr h="45184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90936"/>
                  </a:ext>
                </a:extLst>
              </a:tr>
              <a:tr h="45184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291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08527D-A611-439A-B762-1F7167B67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091695"/>
              </p:ext>
            </p:extLst>
          </p:nvPr>
        </p:nvGraphicFramePr>
        <p:xfrm>
          <a:off x="1975440" y="4787331"/>
          <a:ext cx="5878136" cy="13555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9534">
                  <a:extLst>
                    <a:ext uri="{9D8B030D-6E8A-4147-A177-3AD203B41FA5}">
                      <a16:colId xmlns:a16="http://schemas.microsoft.com/office/drawing/2014/main" val="3821759431"/>
                    </a:ext>
                  </a:extLst>
                </a:gridCol>
                <a:gridCol w="1469534">
                  <a:extLst>
                    <a:ext uri="{9D8B030D-6E8A-4147-A177-3AD203B41FA5}">
                      <a16:colId xmlns:a16="http://schemas.microsoft.com/office/drawing/2014/main" val="329378062"/>
                    </a:ext>
                  </a:extLst>
                </a:gridCol>
                <a:gridCol w="1469534">
                  <a:extLst>
                    <a:ext uri="{9D8B030D-6E8A-4147-A177-3AD203B41FA5}">
                      <a16:colId xmlns:a16="http://schemas.microsoft.com/office/drawing/2014/main" val="712108435"/>
                    </a:ext>
                  </a:extLst>
                </a:gridCol>
                <a:gridCol w="1469534">
                  <a:extLst>
                    <a:ext uri="{9D8B030D-6E8A-4147-A177-3AD203B41FA5}">
                      <a16:colId xmlns:a16="http://schemas.microsoft.com/office/drawing/2014/main" val="2336845038"/>
                    </a:ext>
                  </a:extLst>
                </a:gridCol>
              </a:tblGrid>
              <a:tr h="45184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990936"/>
                  </a:ext>
                </a:extLst>
              </a:tr>
              <a:tr h="45184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29122"/>
                  </a:ext>
                </a:extLst>
              </a:tr>
              <a:tr h="45184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252280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3A476AD8-52A7-469D-92A8-908032B03B55}"/>
              </a:ext>
            </a:extLst>
          </p:cNvPr>
          <p:cNvSpPr/>
          <p:nvPr/>
        </p:nvSpPr>
        <p:spPr>
          <a:xfrm>
            <a:off x="904973" y="2394408"/>
            <a:ext cx="575035" cy="3000209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D2555-38A1-46B9-89A9-BFB6229A338E}"/>
              </a:ext>
            </a:extLst>
          </p:cNvPr>
          <p:cNvSpPr txBox="1"/>
          <p:nvPr/>
        </p:nvSpPr>
        <p:spPr>
          <a:xfrm>
            <a:off x="963889" y="5591775"/>
            <a:ext cx="45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Lucida Calligraphy" panose="03010101010101010101" pitchFamily="66" charset="0"/>
              </a:rPr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E5B7-B607-425F-960E-113BEBFD239E}"/>
              </a:ext>
            </a:extLst>
          </p:cNvPr>
          <p:cNvSpPr txBox="1"/>
          <p:nvPr/>
        </p:nvSpPr>
        <p:spPr>
          <a:xfrm>
            <a:off x="904973" y="1690688"/>
            <a:ext cx="45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Lucida Calligraphy" panose="03010101010101010101" pitchFamily="66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4D63B6-FA39-42E2-B1E5-3CFF2277FA6C}"/>
              </a:ext>
            </a:extLst>
          </p:cNvPr>
          <p:cNvSpPr/>
          <p:nvPr/>
        </p:nvSpPr>
        <p:spPr>
          <a:xfrm>
            <a:off x="8955464" y="2275463"/>
            <a:ext cx="1616697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Insertion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FB1D2-41E1-4064-97F5-AFFA4D3E4C9A}"/>
              </a:ext>
            </a:extLst>
          </p:cNvPr>
          <p:cNvSpPr/>
          <p:nvPr/>
        </p:nvSpPr>
        <p:spPr>
          <a:xfrm>
            <a:off x="8955464" y="3219715"/>
            <a:ext cx="1616697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AC2249-A8FC-4603-8C47-FD5699D02A3B}"/>
              </a:ext>
            </a:extLst>
          </p:cNvPr>
          <p:cNvSpPr/>
          <p:nvPr/>
        </p:nvSpPr>
        <p:spPr>
          <a:xfrm>
            <a:off x="8955463" y="4219052"/>
            <a:ext cx="1616697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efficiency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84AAAE-174A-4070-84B3-A533255C435B}"/>
              </a:ext>
            </a:extLst>
          </p:cNvPr>
          <p:cNvSpPr/>
          <p:nvPr/>
        </p:nvSpPr>
        <p:spPr>
          <a:xfrm>
            <a:off x="8955462" y="5096214"/>
            <a:ext cx="1616697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 dynamic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80BCE-EBE6-4D5A-805C-B2D3604150BB}"/>
              </a:ext>
            </a:extLst>
          </p:cNvPr>
          <p:cNvSpPr txBox="1"/>
          <p:nvPr/>
        </p:nvSpPr>
        <p:spPr>
          <a:xfrm rot="16200000">
            <a:off x="321268" y="36792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131344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3065-0C81-4974-8138-3084E3ED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52E3-29ED-4305-AF42-5B151FE3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data structure which map a key to an index for storing the key’s value.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 is stored in an array format.</a:t>
            </a: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ach data value has its own unique index value.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idea of hashing is to distribute the entries (key/value pairs) across an array of buckets.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The biggest advantage of hash tables is that they provide quick key-to-value lookup.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3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3065-0C81-4974-8138-3084E3ED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Hash Tables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A3A1B3-7733-442E-91AB-8170F0EDC8E6}"/>
              </a:ext>
            </a:extLst>
          </p:cNvPr>
          <p:cNvSpPr/>
          <p:nvPr/>
        </p:nvSpPr>
        <p:spPr>
          <a:xfrm>
            <a:off x="4520214" y="2239114"/>
            <a:ext cx="1145219" cy="281422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1D83F-6E13-4AA8-B611-1BB543B897B9}"/>
              </a:ext>
            </a:extLst>
          </p:cNvPr>
          <p:cNvSpPr/>
          <p:nvPr/>
        </p:nvSpPr>
        <p:spPr>
          <a:xfrm>
            <a:off x="990600" y="2150338"/>
            <a:ext cx="1896122" cy="692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6E454E-165D-48B7-89E6-BE38F2C7E3E5}"/>
              </a:ext>
            </a:extLst>
          </p:cNvPr>
          <p:cNvSpPr/>
          <p:nvPr/>
        </p:nvSpPr>
        <p:spPr>
          <a:xfrm>
            <a:off x="990600" y="3379897"/>
            <a:ext cx="1896122" cy="69245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Pepsi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1F3157-33A0-43F3-B2CA-1C071795146D}"/>
              </a:ext>
            </a:extLst>
          </p:cNvPr>
          <p:cNvSpPr/>
          <p:nvPr/>
        </p:nvSpPr>
        <p:spPr>
          <a:xfrm>
            <a:off x="990600" y="4609456"/>
            <a:ext cx="1896122" cy="6924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Toyota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744FB-A7D8-44DE-A306-11E70E2EBB06}"/>
              </a:ext>
            </a:extLst>
          </p:cNvPr>
          <p:cNvSpPr txBox="1"/>
          <p:nvPr/>
        </p:nvSpPr>
        <p:spPr>
          <a:xfrm rot="16200000">
            <a:off x="4330435" y="346155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 Function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013F330-CDE4-4926-9554-F84CECCC7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34845"/>
              </p:ext>
            </p:extLst>
          </p:nvPr>
        </p:nvGraphicFramePr>
        <p:xfrm>
          <a:off x="7955318" y="2510631"/>
          <a:ext cx="3481030" cy="2271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2007">
                  <a:extLst>
                    <a:ext uri="{9D8B030D-6E8A-4147-A177-3AD203B41FA5}">
                      <a16:colId xmlns:a16="http://schemas.microsoft.com/office/drawing/2014/main" val="20633034"/>
                    </a:ext>
                  </a:extLst>
                </a:gridCol>
                <a:gridCol w="2359023">
                  <a:extLst>
                    <a:ext uri="{9D8B030D-6E8A-4147-A177-3AD203B41FA5}">
                      <a16:colId xmlns:a16="http://schemas.microsoft.com/office/drawing/2014/main" val="1905117153"/>
                    </a:ext>
                  </a:extLst>
                </a:gridCol>
              </a:tblGrid>
              <a:tr h="378531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Index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Value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86640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Vehicle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34056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71828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37696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727799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Drink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99405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EA7511-96B7-4F49-A114-9860B31BC65B}"/>
              </a:ext>
            </a:extLst>
          </p:cNvPr>
          <p:cNvCxnSpPr>
            <a:stCxn id="7" idx="3"/>
            <a:endCxn id="6" idx="2"/>
          </p:cNvCxnSpPr>
          <p:nvPr/>
        </p:nvCxnSpPr>
        <p:spPr>
          <a:xfrm>
            <a:off x="2886722" y="2496567"/>
            <a:ext cx="1633492" cy="114965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B7F647-B243-4AA3-AC7E-40523454272A}"/>
              </a:ext>
            </a:extLst>
          </p:cNvPr>
          <p:cNvCxnSpPr>
            <a:stCxn id="6" idx="6"/>
          </p:cNvCxnSpPr>
          <p:nvPr/>
        </p:nvCxnSpPr>
        <p:spPr>
          <a:xfrm flipV="1">
            <a:off x="5665433" y="3457575"/>
            <a:ext cx="2289885" cy="1886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6A9DAC-CBA9-424A-9127-5A75FA8874F5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2886722" y="3646225"/>
            <a:ext cx="1633492" cy="799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93982D-5F2F-46CF-824A-11F2404018C8}"/>
              </a:ext>
            </a:extLst>
          </p:cNvPr>
          <p:cNvCxnSpPr>
            <a:stCxn id="6" idx="6"/>
          </p:cNvCxnSpPr>
          <p:nvPr/>
        </p:nvCxnSpPr>
        <p:spPr>
          <a:xfrm>
            <a:off x="5665433" y="3646225"/>
            <a:ext cx="2311155" cy="96323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0734E1-3BE5-4D1D-A1A6-2D5A9D4A52AA}"/>
              </a:ext>
            </a:extLst>
          </p:cNvPr>
          <p:cNvCxnSpPr>
            <a:stCxn id="9" idx="3"/>
            <a:endCxn id="6" idx="2"/>
          </p:cNvCxnSpPr>
          <p:nvPr/>
        </p:nvCxnSpPr>
        <p:spPr>
          <a:xfrm flipV="1">
            <a:off x="2886722" y="3646225"/>
            <a:ext cx="1633492" cy="13094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C6D30C-73BC-413A-B898-BA82B2654F1C}"/>
              </a:ext>
            </a:extLst>
          </p:cNvPr>
          <p:cNvCxnSpPr>
            <a:stCxn id="6" idx="6"/>
          </p:cNvCxnSpPr>
          <p:nvPr/>
        </p:nvCxnSpPr>
        <p:spPr>
          <a:xfrm flipV="1">
            <a:off x="5665433" y="3071396"/>
            <a:ext cx="2289885" cy="574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99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3065-0C81-4974-8138-3084E3ED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Hash Tables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A3A1B3-7733-442E-91AB-8170F0EDC8E6}"/>
              </a:ext>
            </a:extLst>
          </p:cNvPr>
          <p:cNvSpPr/>
          <p:nvPr/>
        </p:nvSpPr>
        <p:spPr>
          <a:xfrm>
            <a:off x="4520214" y="2239114"/>
            <a:ext cx="1145219" cy="281422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1D83F-6E13-4AA8-B611-1BB543B897B9}"/>
              </a:ext>
            </a:extLst>
          </p:cNvPr>
          <p:cNvSpPr/>
          <p:nvPr/>
        </p:nvSpPr>
        <p:spPr>
          <a:xfrm>
            <a:off x="990600" y="2150338"/>
            <a:ext cx="1896122" cy="692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Staff ID: 9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Name : Zairul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6E454E-165D-48B7-89E6-BE38F2C7E3E5}"/>
              </a:ext>
            </a:extLst>
          </p:cNvPr>
          <p:cNvSpPr/>
          <p:nvPr/>
        </p:nvSpPr>
        <p:spPr>
          <a:xfrm>
            <a:off x="990600" y="3379897"/>
            <a:ext cx="1896122" cy="69245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Staff ID: 5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Name : Mazwan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1F3157-33A0-43F3-B2CA-1C071795146D}"/>
              </a:ext>
            </a:extLst>
          </p:cNvPr>
          <p:cNvSpPr/>
          <p:nvPr/>
        </p:nvSpPr>
        <p:spPr>
          <a:xfrm>
            <a:off x="990600" y="4609456"/>
            <a:ext cx="1896122" cy="6924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Staff ID: 12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Name : Jilani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744FB-A7D8-44DE-A306-11E70E2EBB06}"/>
              </a:ext>
            </a:extLst>
          </p:cNvPr>
          <p:cNvSpPr txBox="1"/>
          <p:nvPr/>
        </p:nvSpPr>
        <p:spPr>
          <a:xfrm rot="16200000">
            <a:off x="4330435" y="346155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 Function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013F330-CDE4-4926-9554-F84CECCC7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51428"/>
              </p:ext>
            </p:extLst>
          </p:nvPr>
        </p:nvGraphicFramePr>
        <p:xfrm>
          <a:off x="7955318" y="2510631"/>
          <a:ext cx="3481030" cy="2271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2007">
                  <a:extLst>
                    <a:ext uri="{9D8B030D-6E8A-4147-A177-3AD203B41FA5}">
                      <a16:colId xmlns:a16="http://schemas.microsoft.com/office/drawing/2014/main" val="20633034"/>
                    </a:ext>
                  </a:extLst>
                </a:gridCol>
                <a:gridCol w="2359023">
                  <a:extLst>
                    <a:ext uri="{9D8B030D-6E8A-4147-A177-3AD203B41FA5}">
                      <a16:colId xmlns:a16="http://schemas.microsoft.com/office/drawing/2014/main" val="1905117153"/>
                    </a:ext>
                  </a:extLst>
                </a:gridCol>
              </a:tblGrid>
              <a:tr h="378531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Index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Value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86640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Mazwan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34056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71828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Jilani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37696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727799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Zairul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99405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EA7511-96B7-4F49-A114-9860B31BC65B}"/>
              </a:ext>
            </a:extLst>
          </p:cNvPr>
          <p:cNvCxnSpPr>
            <a:stCxn id="7" idx="3"/>
            <a:endCxn id="6" idx="2"/>
          </p:cNvCxnSpPr>
          <p:nvPr/>
        </p:nvCxnSpPr>
        <p:spPr>
          <a:xfrm>
            <a:off x="2886722" y="2496567"/>
            <a:ext cx="1633492" cy="114965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B7F647-B243-4AA3-AC7E-40523454272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665433" y="3646225"/>
            <a:ext cx="2289885" cy="96323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6A9DAC-CBA9-424A-9127-5A75FA8874F5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2886722" y="3646225"/>
            <a:ext cx="1633492" cy="799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93982D-5F2F-46CF-824A-11F2404018C8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5665433" y="3097799"/>
            <a:ext cx="2289885" cy="54842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0734E1-3BE5-4D1D-A1A6-2D5A9D4A52AA}"/>
              </a:ext>
            </a:extLst>
          </p:cNvPr>
          <p:cNvCxnSpPr>
            <a:stCxn id="9" idx="3"/>
            <a:endCxn id="6" idx="2"/>
          </p:cNvCxnSpPr>
          <p:nvPr/>
        </p:nvCxnSpPr>
        <p:spPr>
          <a:xfrm flipV="1">
            <a:off x="2886722" y="3646225"/>
            <a:ext cx="1633492" cy="13094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C6D30C-73BC-413A-B898-BA82B2654F1C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665433" y="3646225"/>
            <a:ext cx="2289885" cy="211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C63255-5F79-456A-AFE3-B65711B495F6}"/>
              </a:ext>
            </a:extLst>
          </p:cNvPr>
          <p:cNvSpPr/>
          <p:nvPr/>
        </p:nvSpPr>
        <p:spPr>
          <a:xfrm>
            <a:off x="3655842" y="5143498"/>
            <a:ext cx="3765889" cy="66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Hash function = staff ID%5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35ACB-BBF2-45C1-9204-C5D256B0243F}"/>
              </a:ext>
            </a:extLst>
          </p:cNvPr>
          <p:cNvSpPr/>
          <p:nvPr/>
        </p:nvSpPr>
        <p:spPr>
          <a:xfrm>
            <a:off x="7960340" y="5143498"/>
            <a:ext cx="1735493" cy="1571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9%5 = 4</a:t>
            </a:r>
          </a:p>
          <a:p>
            <a:pPr algn="ctr"/>
            <a:r>
              <a:rPr lang="en-GB" dirty="0"/>
              <a:t>5%5 = 0</a:t>
            </a:r>
          </a:p>
          <a:p>
            <a:pPr algn="ctr"/>
            <a:r>
              <a:rPr lang="en-GB" dirty="0"/>
              <a:t>12%5 = 2</a:t>
            </a:r>
          </a:p>
        </p:txBody>
      </p:sp>
    </p:spTree>
    <p:extLst>
      <p:ext uri="{BB962C8B-B14F-4D97-AF65-F5344CB8AC3E}">
        <p14:creationId xmlns:p14="http://schemas.microsoft.com/office/powerpoint/2010/main" val="153725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EA7091-B9AC-4589-A627-71AD1094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() - Java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22F300-1D38-4AB6-B235-F415DCA9C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Hashing is a fundamental concept of computer science.</a:t>
            </a:r>
          </a:p>
          <a:p>
            <a:r>
              <a:rPr lang="en-GB" b="1" i="1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returns an integer value, generated by a hashing algorithm.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CEC2E-37B9-424D-993F-EDDEDE0E7EA8}"/>
              </a:ext>
            </a:extLst>
          </p:cNvPr>
          <p:cNvSpPr txBox="1"/>
          <p:nvPr/>
        </p:nvSpPr>
        <p:spPr>
          <a:xfrm>
            <a:off x="2875623" y="3074323"/>
            <a:ext cx="306945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"Zairul"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hashString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GB" sz="1400" dirty="0">
              <a:latin typeface="Consolas" panose="020B0609020204030204" pitchFamily="49" charset="0"/>
            </a:endParaRPr>
          </a:p>
          <a:p>
            <a:pPr algn="l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z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20223;</a:t>
            </a:r>
          </a:p>
          <a:p>
            <a:pPr algn="l"/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hashString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z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GB" sz="1400" dirty="0">
              <a:latin typeface="Consolas" panose="020B0609020204030204" pitchFamily="49" charset="0"/>
            </a:endParaRPr>
          </a:p>
          <a:p>
            <a:pPr algn="l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hashString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GB" sz="1400" dirty="0">
              <a:latin typeface="Consolas" panose="020B0609020204030204" pitchFamily="49" charset="0"/>
            </a:endParaRPr>
          </a:p>
          <a:p>
            <a:pPr algn="l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db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21.9823;</a:t>
            </a:r>
          </a:p>
          <a:p>
            <a:pPr algn="l"/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hashString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db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GB" sz="1400" dirty="0">
              <a:latin typeface="Consolas" panose="020B0609020204030204" pitchFamily="49" charset="0"/>
            </a:endParaRPr>
          </a:p>
          <a:p>
            <a:pPr algn="l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Character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'£'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hashString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C61AF-E2AF-487D-87C3-66F92A9B0F0A}"/>
              </a:ext>
            </a:extLst>
          </p:cNvPr>
          <p:cNvSpPr txBox="1"/>
          <p:nvPr/>
        </p:nvSpPr>
        <p:spPr>
          <a:xfrm>
            <a:off x="6249509" y="3074323"/>
            <a:ext cx="239993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</a:p>
          <a:p>
            <a:pPr algn="l"/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-1625520825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20223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1231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1131620133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163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60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7102-A746-430C-AB3D-8CA6AD89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333333"/>
                </a:solidFill>
                <a:effectLst/>
                <a:latin typeface="Helvetica Neue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C8DB-DA2D-4AB9-91BE-A4A660A99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When the hash function generates the same index for multiple keys, there will be a conflict.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Solutions: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Collision resolution by chaining.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elements are stored in the same index by using 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doubly-linked list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Open Addressing: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/Quadratic Probing and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Double Hashing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Linear probing - checking the next slot.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Double Hashing - there are two hash functions. The second hash function is used to provide an offset value in case the first function causes a collision.</a:t>
            </a:r>
          </a:p>
        </p:txBody>
      </p:sp>
    </p:spTree>
    <p:extLst>
      <p:ext uri="{BB962C8B-B14F-4D97-AF65-F5344CB8AC3E}">
        <p14:creationId xmlns:p14="http://schemas.microsoft.com/office/powerpoint/2010/main" val="69784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7102-A746-430C-AB3D-8CA6AD89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333333"/>
                </a:solidFill>
                <a:effectLst/>
                <a:latin typeface="Helvetica Neue"/>
              </a:rPr>
              <a:t>Collisions – Linear Probing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C74A9-512E-4BAF-96BB-9D00AF27BA3D}"/>
              </a:ext>
            </a:extLst>
          </p:cNvPr>
          <p:cNvSpPr txBox="1"/>
          <p:nvPr/>
        </p:nvSpPr>
        <p:spPr>
          <a:xfrm>
            <a:off x="967666" y="2086253"/>
            <a:ext cx="2832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H(k,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= (k +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% 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BDB41-602D-400C-847D-7D83EFE61E51}"/>
              </a:ext>
            </a:extLst>
          </p:cNvPr>
          <p:cNvSpPr txBox="1"/>
          <p:nvPr/>
        </p:nvSpPr>
        <p:spPr>
          <a:xfrm>
            <a:off x="967666" y="2832755"/>
            <a:ext cx="4985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Where,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 = 5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= {1, 2, … } until an empty space is found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3DB121A3-54AC-4423-B445-228D4629B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10032"/>
              </p:ext>
            </p:extLst>
          </p:nvPr>
        </p:nvGraphicFramePr>
        <p:xfrm>
          <a:off x="8408080" y="4376692"/>
          <a:ext cx="3481030" cy="2271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2007">
                  <a:extLst>
                    <a:ext uri="{9D8B030D-6E8A-4147-A177-3AD203B41FA5}">
                      <a16:colId xmlns:a16="http://schemas.microsoft.com/office/drawing/2014/main" val="20633034"/>
                    </a:ext>
                  </a:extLst>
                </a:gridCol>
                <a:gridCol w="2359023">
                  <a:extLst>
                    <a:ext uri="{9D8B030D-6E8A-4147-A177-3AD203B41FA5}">
                      <a16:colId xmlns:a16="http://schemas.microsoft.com/office/drawing/2014/main" val="1905117153"/>
                    </a:ext>
                  </a:extLst>
                </a:gridCol>
              </a:tblGrid>
              <a:tr h="378531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Index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Value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86640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Mazwan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34056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71828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Jilani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37696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727799"/>
                  </a:ext>
                </a:extLst>
              </a:tr>
              <a:tr h="378531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Zairul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994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1EFE3ED-D483-4C93-8009-EB75F22C9057}"/>
              </a:ext>
            </a:extLst>
          </p:cNvPr>
          <p:cNvSpPr/>
          <p:nvPr/>
        </p:nvSpPr>
        <p:spPr>
          <a:xfrm>
            <a:off x="4976674" y="1688976"/>
            <a:ext cx="1896122" cy="692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Staff ID: 15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Name : Rania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BED53D-01E2-4722-9A07-2254134957B5}"/>
              </a:ext>
            </a:extLst>
          </p:cNvPr>
          <p:cNvSpPr/>
          <p:nvPr/>
        </p:nvSpPr>
        <p:spPr>
          <a:xfrm>
            <a:off x="7403237" y="1688976"/>
            <a:ext cx="4288654" cy="1740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Hash function = staff ID%5</a:t>
            </a:r>
          </a:p>
          <a:p>
            <a:pPr algn="ctr"/>
            <a:r>
              <a:rPr lang="en-GB" dirty="0"/>
              <a:t>                      =  0 </a:t>
            </a:r>
            <a:r>
              <a:rPr lang="en-GB" dirty="0">
                <a:sym typeface="Wingdings" panose="05000000000000000000" pitchFamily="2" charset="2"/>
              </a:rPr>
              <a:t></a:t>
            </a:r>
            <a:r>
              <a:rPr lang="en-GB" dirty="0"/>
              <a:t> already occupied</a:t>
            </a:r>
          </a:p>
          <a:p>
            <a:pPr algn="ctr"/>
            <a:endParaRPr lang="en-GB" dirty="0"/>
          </a:p>
          <a:p>
            <a:r>
              <a:rPr lang="en-GB" dirty="0"/>
              <a:t>New Hash function = (staffID+1)%5</a:t>
            </a:r>
          </a:p>
          <a:p>
            <a:r>
              <a:rPr lang="en-GB" dirty="0"/>
              <a:t>                                   =  1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0134000-7D7E-447E-93C2-B5EA894A20F6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6349938" y="1956231"/>
            <a:ext cx="628096" cy="1478502"/>
          </a:xfrm>
          <a:prstGeom prst="curved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8BF47F4-617A-4D76-9F59-CFBE5477A4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7994" y="4208663"/>
            <a:ext cx="1959750" cy="400421"/>
          </a:xfrm>
          <a:prstGeom prst="curvedConnector3">
            <a:avLst>
              <a:gd name="adj1" fmla="val 99377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29E4117-0DE6-425E-9C71-C24D85892ED0}"/>
              </a:ext>
            </a:extLst>
          </p:cNvPr>
          <p:cNvSpPr/>
          <p:nvPr/>
        </p:nvSpPr>
        <p:spPr>
          <a:xfrm>
            <a:off x="10245758" y="5095783"/>
            <a:ext cx="1287262" cy="46166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Rania</a:t>
            </a:r>
          </a:p>
        </p:txBody>
      </p:sp>
    </p:spTree>
    <p:extLst>
      <p:ext uri="{BB962C8B-B14F-4D97-AF65-F5344CB8AC3E}">
        <p14:creationId xmlns:p14="http://schemas.microsoft.com/office/powerpoint/2010/main" val="427486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6174</TotalTime>
  <Words>653</Words>
  <Application>Microsoft Office PowerPoint</Application>
  <PresentationFormat>Widescreen</PresentationFormat>
  <Paragraphs>176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Helvetica Neue</vt:lpstr>
      <vt:lpstr>Lucida Calligraphy</vt:lpstr>
      <vt:lpstr>Office Theme</vt:lpstr>
      <vt:lpstr>Hash tables</vt:lpstr>
      <vt:lpstr>Introduction</vt:lpstr>
      <vt:lpstr>Disadvantages</vt:lpstr>
      <vt:lpstr>Hash Tables</vt:lpstr>
      <vt:lpstr>Hash Tables</vt:lpstr>
      <vt:lpstr>Hash Tables</vt:lpstr>
      <vt:lpstr>hashCode() - Java</vt:lpstr>
      <vt:lpstr>Collisions</vt:lpstr>
      <vt:lpstr>Collisions – Linear Probing Example</vt:lpstr>
      <vt:lpstr>Collisions – Double Hashing Example</vt:lpstr>
      <vt:lpstr>Collisions – Double Hashing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Data Structure</dc:title>
  <dc:creator>Zairul Mazwan</dc:creator>
  <cp:lastModifiedBy>Zairul Mazwan</cp:lastModifiedBy>
  <cp:revision>300</cp:revision>
  <dcterms:created xsi:type="dcterms:W3CDTF">2021-09-17T14:44:50Z</dcterms:created>
  <dcterms:modified xsi:type="dcterms:W3CDTF">2021-11-07T19:00:27Z</dcterms:modified>
</cp:coreProperties>
</file>