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4B36-57F9-4C72-AF8C-F5E814B4A8B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39FCA-F0FE-4629-BF24-447F1AD0B0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E4B00-771A-4660-A5A0-723CD933A5D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DEC85-71AF-44FE-8C68-93BF5A63C2D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448C8-D478-41B9-ABA6-619AB11E673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D8B3-6E57-4DE5-8674-40A71682338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E3CB2-EEF6-46D7-B75C-79E1FB6689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Tree Data Structure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(Binary Heap)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A35-1AA8-4664-A613-9ABE97A0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906C49-A1AA-4330-BBB9-A7727D3735F4}"/>
              </a:ext>
            </a:extLst>
          </p:cNvPr>
          <p:cNvSpPr/>
          <p:nvPr/>
        </p:nvSpPr>
        <p:spPr>
          <a:xfrm>
            <a:off x="7729490" y="199944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647BB-7820-4E82-8032-134E83F025DA}"/>
              </a:ext>
            </a:extLst>
          </p:cNvPr>
          <p:cNvSpPr/>
          <p:nvPr/>
        </p:nvSpPr>
        <p:spPr>
          <a:xfrm>
            <a:off x="5875536" y="322135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E11B9-2065-45B5-9B5F-5E3F0035A296}"/>
              </a:ext>
            </a:extLst>
          </p:cNvPr>
          <p:cNvSpPr/>
          <p:nvPr/>
        </p:nvSpPr>
        <p:spPr>
          <a:xfrm>
            <a:off x="9821665" y="322135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AD9F-DFA5-4A0E-9C7F-EFB66AF34CF1}"/>
              </a:ext>
            </a:extLst>
          </p:cNvPr>
          <p:cNvSpPr/>
          <p:nvPr/>
        </p:nvSpPr>
        <p:spPr>
          <a:xfrm>
            <a:off x="4876796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39D97-6F06-4604-B622-4C5BA6A3F611}"/>
              </a:ext>
            </a:extLst>
          </p:cNvPr>
          <p:cNvSpPr/>
          <p:nvPr/>
        </p:nvSpPr>
        <p:spPr>
          <a:xfrm>
            <a:off x="6874274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A6923-83D2-438E-864F-65504DA1FE20}"/>
              </a:ext>
            </a:extLst>
          </p:cNvPr>
          <p:cNvSpPr/>
          <p:nvPr/>
        </p:nvSpPr>
        <p:spPr>
          <a:xfrm>
            <a:off x="1542903" y="2117146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B21BE-BB2E-4D21-A590-A1C7415ACA34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6459010" y="264554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6176C-F53B-4093-9ED2-844616750369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8071281" y="2645545"/>
            <a:ext cx="1850492" cy="6704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B28E-F9A1-479D-8781-814357BDB110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5218587" y="3867462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3E27B-6576-46D5-BF02-1F773416CFF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217327" y="3867462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2D3C05-27FA-454A-8938-DBC55A9A6010}"/>
              </a:ext>
            </a:extLst>
          </p:cNvPr>
          <p:cNvSpPr txBox="1"/>
          <p:nvPr/>
        </p:nvSpPr>
        <p:spPr>
          <a:xfrm>
            <a:off x="7637636" y="1690688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D2B8-70AB-4485-84E4-0903CF62F938}"/>
              </a:ext>
            </a:extLst>
          </p:cNvPr>
          <p:cNvSpPr txBox="1"/>
          <p:nvPr/>
        </p:nvSpPr>
        <p:spPr>
          <a:xfrm>
            <a:off x="5783682" y="2886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3615E-8B5C-4618-81C3-3072E1759BC8}"/>
              </a:ext>
            </a:extLst>
          </p:cNvPr>
          <p:cNvSpPr txBox="1"/>
          <p:nvPr/>
        </p:nvSpPr>
        <p:spPr>
          <a:xfrm>
            <a:off x="9753350" y="285202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71D4-4B2E-4AAA-85BC-6CFB341C9C62}"/>
              </a:ext>
            </a:extLst>
          </p:cNvPr>
          <p:cNvSpPr txBox="1"/>
          <p:nvPr/>
        </p:nvSpPr>
        <p:spPr>
          <a:xfrm>
            <a:off x="4784942" y="546100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44FA-550D-4B47-8F90-A2DA5EFBDE62}"/>
              </a:ext>
            </a:extLst>
          </p:cNvPr>
          <p:cNvSpPr txBox="1"/>
          <p:nvPr/>
        </p:nvSpPr>
        <p:spPr>
          <a:xfrm>
            <a:off x="6800174" y="547682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20129-8BCC-454D-B786-AE37044F63FD}"/>
              </a:ext>
            </a:extLst>
          </p:cNvPr>
          <p:cNvSpPr txBox="1"/>
          <p:nvPr/>
        </p:nvSpPr>
        <p:spPr>
          <a:xfrm>
            <a:off x="896559" y="2774192"/>
            <a:ext cx="24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to the last index (5) </a:t>
            </a:r>
          </a:p>
          <a:p>
            <a:r>
              <a:rPr lang="en-GB" dirty="0"/>
              <a:t>if not full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78E55-0E25-4F04-85C9-76C736DE7D4E}"/>
              </a:ext>
            </a:extLst>
          </p:cNvPr>
          <p:cNvSpPr txBox="1"/>
          <p:nvPr/>
        </p:nvSpPr>
        <p:spPr>
          <a:xfrm>
            <a:off x="1311235" y="155869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New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103DC5-E028-44FC-8AEE-63645B9D4245}"/>
              </a:ext>
            </a:extLst>
          </p:cNvPr>
          <p:cNvSpPr txBox="1"/>
          <p:nvPr/>
        </p:nvSpPr>
        <p:spPr>
          <a:xfrm>
            <a:off x="733144" y="4820685"/>
            <a:ext cx="1194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 = size – 1</a:t>
            </a:r>
          </a:p>
          <a:p>
            <a:r>
              <a:rPr lang="en-GB" dirty="0" err="1"/>
              <a:t>i</a:t>
            </a:r>
            <a:r>
              <a:rPr lang="en-GB" dirty="0"/>
              <a:t>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6F9730-3C71-4031-9CC0-09D14DC29BDC}"/>
              </a:ext>
            </a:extLst>
          </p:cNvPr>
          <p:cNvSpPr txBox="1"/>
          <p:nvPr/>
        </p:nvSpPr>
        <p:spPr>
          <a:xfrm>
            <a:off x="733144" y="5471214"/>
            <a:ext cx="20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Parent of </a:t>
            </a:r>
            <a:r>
              <a:rPr lang="en-GB" dirty="0" err="1"/>
              <a:t>i</a:t>
            </a:r>
            <a:r>
              <a:rPr lang="en-GB" dirty="0"/>
              <a:t> = index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0551E-09B4-43F1-83E2-A5F479A7D2A0}"/>
              </a:ext>
            </a:extLst>
          </p:cNvPr>
          <p:cNvCxnSpPr>
            <a:cxnSpLocks/>
          </p:cNvCxnSpPr>
          <p:nvPr/>
        </p:nvCxnSpPr>
        <p:spPr>
          <a:xfrm flipH="1">
            <a:off x="9288138" y="3867462"/>
            <a:ext cx="898856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C6FE0E-8EBB-4485-A1BA-B94D9355DFA7}"/>
              </a:ext>
            </a:extLst>
          </p:cNvPr>
          <p:cNvSpPr/>
          <p:nvPr/>
        </p:nvSpPr>
        <p:spPr>
          <a:xfrm>
            <a:off x="1542903" y="2117117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68705E-F7C5-42F3-96B4-D8F733611121}"/>
              </a:ext>
            </a:extLst>
          </p:cNvPr>
          <p:cNvSpPr txBox="1"/>
          <p:nvPr/>
        </p:nvSpPr>
        <p:spPr>
          <a:xfrm>
            <a:off x="722291" y="4012718"/>
            <a:ext cx="276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Increment the size : size + 1</a:t>
            </a:r>
          </a:p>
          <a:p>
            <a:r>
              <a:rPr lang="en-GB" dirty="0"/>
              <a:t>size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D1FA9-B17E-40B5-9F66-68000B749371}"/>
              </a:ext>
            </a:extLst>
          </p:cNvPr>
          <p:cNvSpPr txBox="1"/>
          <p:nvPr/>
        </p:nvSpPr>
        <p:spPr>
          <a:xfrm>
            <a:off x="8815406" y="5467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</a:t>
            </a:r>
          </a:p>
        </p:txBody>
      </p:sp>
    </p:spTree>
    <p:extLst>
      <p:ext uri="{BB962C8B-B14F-4D97-AF65-F5344CB8AC3E}">
        <p14:creationId xmlns:p14="http://schemas.microsoft.com/office/powerpoint/2010/main" val="10953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2.70833E-6 2.96296E-6 C 0.01484 0.02384 -0.00638 -0.00834 0.03008 0.02824 C 0.06341 0.0618 0.09609 0.09815 0.12903 0.1331 C 0.15729 0.16296 0.16028 0.16967 0.19232 0.1875 C 0.21966 0.20231 0.24804 0.21134 0.27513 0.2287 C 0.2858 0.23541 0.29648 0.24352 0.30742 0.2493 C 0.31653 0.25416 0.34609 0.26435 0.35651 0.26736 C 0.36705 0.2706 0.37773 0.27245 0.38815 0.27662 C 0.40104 0.28148 0.4138 0.28981 0.42669 0.29467 C 0.46041 0.30694 0.46406 0.30416 0.49492 0.30764 C 0.54466 0.31319 0.50429 0.31041 0.54961 0.31273 C 0.55117 0.31458 0.55338 0.31527 0.55455 0.31805 C 0.55716 0.32407 0.5608 0.33865 0.5608 0.33889 C 0.5625 0.35301 0.56172 0.3493 0.5651 0.36458 C 0.56562 0.36759 0.56614 0.37083 0.56718 0.37361 C 0.56914 0.37963 0.57148 0.38541 0.57422 0.39051 C 0.57617 0.39421 0.5789 0.39652 0.58125 0.39953 C 0.59804 0.38727 0.59258 0.39375 0.59948 0.38518 C 0.60104 0.38912 0.6026 0.39328 0.60429 0.39699 C 0.60508 0.39861 0.60729 0.40092 0.60729 0.40115 L 0.60377 0.39051 " pathEditMode="relative" rAng="0" ptsTypes="AAAAAAAAAAAAAAAAAAAA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A35-1AA8-4664-A613-9ABE97A0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906C49-A1AA-4330-BBB9-A7727D3735F4}"/>
              </a:ext>
            </a:extLst>
          </p:cNvPr>
          <p:cNvSpPr/>
          <p:nvPr/>
        </p:nvSpPr>
        <p:spPr>
          <a:xfrm>
            <a:off x="7729490" y="199944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647BB-7820-4E82-8032-134E83F025DA}"/>
              </a:ext>
            </a:extLst>
          </p:cNvPr>
          <p:cNvSpPr/>
          <p:nvPr/>
        </p:nvSpPr>
        <p:spPr>
          <a:xfrm>
            <a:off x="5875536" y="322135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E11B9-2065-45B5-9B5F-5E3F0035A296}"/>
              </a:ext>
            </a:extLst>
          </p:cNvPr>
          <p:cNvSpPr/>
          <p:nvPr/>
        </p:nvSpPr>
        <p:spPr>
          <a:xfrm>
            <a:off x="9821665" y="322135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AD9F-DFA5-4A0E-9C7F-EFB66AF34CF1}"/>
              </a:ext>
            </a:extLst>
          </p:cNvPr>
          <p:cNvSpPr/>
          <p:nvPr/>
        </p:nvSpPr>
        <p:spPr>
          <a:xfrm>
            <a:off x="4876796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39D97-6F06-4604-B622-4C5BA6A3F611}"/>
              </a:ext>
            </a:extLst>
          </p:cNvPr>
          <p:cNvSpPr/>
          <p:nvPr/>
        </p:nvSpPr>
        <p:spPr>
          <a:xfrm>
            <a:off x="6874274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A6923-83D2-438E-864F-65504DA1FE20}"/>
              </a:ext>
            </a:extLst>
          </p:cNvPr>
          <p:cNvSpPr/>
          <p:nvPr/>
        </p:nvSpPr>
        <p:spPr>
          <a:xfrm>
            <a:off x="1165933" y="2097974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B21BE-BB2E-4D21-A590-A1C7415ACA34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6459010" y="264554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6176C-F53B-4093-9ED2-844616750369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8071281" y="2645545"/>
            <a:ext cx="1850492" cy="6704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B28E-F9A1-479D-8781-814357BDB110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5218587" y="3867462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3E27B-6576-46D5-BF02-1F773416CFF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217327" y="3867462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2D3C05-27FA-454A-8938-DBC55A9A6010}"/>
              </a:ext>
            </a:extLst>
          </p:cNvPr>
          <p:cNvSpPr txBox="1"/>
          <p:nvPr/>
        </p:nvSpPr>
        <p:spPr>
          <a:xfrm>
            <a:off x="7637636" y="1690688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D2B8-70AB-4485-84E4-0903CF62F938}"/>
              </a:ext>
            </a:extLst>
          </p:cNvPr>
          <p:cNvSpPr txBox="1"/>
          <p:nvPr/>
        </p:nvSpPr>
        <p:spPr>
          <a:xfrm>
            <a:off x="5783682" y="2886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3615E-8B5C-4618-81C3-3072E1759BC8}"/>
              </a:ext>
            </a:extLst>
          </p:cNvPr>
          <p:cNvSpPr txBox="1"/>
          <p:nvPr/>
        </p:nvSpPr>
        <p:spPr>
          <a:xfrm>
            <a:off x="9753350" y="285202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71D4-4B2E-4AAA-85BC-6CFB341C9C62}"/>
              </a:ext>
            </a:extLst>
          </p:cNvPr>
          <p:cNvSpPr txBox="1"/>
          <p:nvPr/>
        </p:nvSpPr>
        <p:spPr>
          <a:xfrm>
            <a:off x="4784942" y="546100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44FA-550D-4B47-8F90-A2DA5EFBDE62}"/>
              </a:ext>
            </a:extLst>
          </p:cNvPr>
          <p:cNvSpPr txBox="1"/>
          <p:nvPr/>
        </p:nvSpPr>
        <p:spPr>
          <a:xfrm>
            <a:off x="6800174" y="547682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78E55-0E25-4F04-85C9-76C736DE7D4E}"/>
              </a:ext>
            </a:extLst>
          </p:cNvPr>
          <p:cNvSpPr txBox="1"/>
          <p:nvPr/>
        </p:nvSpPr>
        <p:spPr>
          <a:xfrm>
            <a:off x="934265" y="153952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New node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0551E-09B4-43F1-83E2-A5F479A7D2A0}"/>
              </a:ext>
            </a:extLst>
          </p:cNvPr>
          <p:cNvCxnSpPr>
            <a:cxnSpLocks/>
          </p:cNvCxnSpPr>
          <p:nvPr/>
        </p:nvCxnSpPr>
        <p:spPr>
          <a:xfrm flipH="1">
            <a:off x="9288138" y="3867462"/>
            <a:ext cx="898856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C6FE0E-8EBB-4485-A1BA-B94D9355DFA7}"/>
              </a:ext>
            </a:extLst>
          </p:cNvPr>
          <p:cNvSpPr/>
          <p:nvPr/>
        </p:nvSpPr>
        <p:spPr>
          <a:xfrm>
            <a:off x="1165933" y="2097945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48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912174-DBB7-48C7-BAAB-60DA036074CC}"/>
              </a:ext>
            </a:extLst>
          </p:cNvPr>
          <p:cNvSpPr/>
          <p:nvPr/>
        </p:nvSpPr>
        <p:spPr>
          <a:xfrm>
            <a:off x="8946347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9B3B-B35A-439C-9DE2-235D5F38AE01}"/>
              </a:ext>
            </a:extLst>
          </p:cNvPr>
          <p:cNvSpPr txBox="1"/>
          <p:nvPr/>
        </p:nvSpPr>
        <p:spPr>
          <a:xfrm>
            <a:off x="8815406" y="5467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0CF6B-7D89-4FBF-B2A9-D5E22D8B7F7B}"/>
              </a:ext>
            </a:extLst>
          </p:cNvPr>
          <p:cNvSpPr txBox="1"/>
          <p:nvPr/>
        </p:nvSpPr>
        <p:spPr>
          <a:xfrm>
            <a:off x="783880" y="4810360"/>
            <a:ext cx="1194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 = size – 1</a:t>
            </a:r>
          </a:p>
          <a:p>
            <a:r>
              <a:rPr lang="en-GB" dirty="0" err="1"/>
              <a:t>i</a:t>
            </a:r>
            <a:r>
              <a:rPr lang="en-GB" dirty="0"/>
              <a:t>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A74BB-E3A4-4853-82DE-3F57DDE0B693}"/>
              </a:ext>
            </a:extLst>
          </p:cNvPr>
          <p:cNvSpPr txBox="1"/>
          <p:nvPr/>
        </p:nvSpPr>
        <p:spPr>
          <a:xfrm>
            <a:off x="783880" y="5460889"/>
            <a:ext cx="20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Parent of </a:t>
            </a:r>
            <a:r>
              <a:rPr lang="en-GB" dirty="0" err="1"/>
              <a:t>i</a:t>
            </a:r>
            <a:r>
              <a:rPr lang="en-GB" dirty="0"/>
              <a:t> = index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53321-C3CA-45E3-B251-70DE0CC41845}"/>
              </a:ext>
            </a:extLst>
          </p:cNvPr>
          <p:cNvSpPr txBox="1"/>
          <p:nvPr/>
        </p:nvSpPr>
        <p:spPr>
          <a:xfrm>
            <a:off x="773027" y="4002393"/>
            <a:ext cx="276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Increment the size : size + 1</a:t>
            </a:r>
          </a:p>
          <a:p>
            <a:r>
              <a:rPr lang="en-GB" dirty="0"/>
              <a:t>size =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11730-38C6-41DC-8D68-43452C48B0A2}"/>
              </a:ext>
            </a:extLst>
          </p:cNvPr>
          <p:cNvSpPr txBox="1"/>
          <p:nvPr/>
        </p:nvSpPr>
        <p:spPr>
          <a:xfrm>
            <a:off x="896559" y="2774192"/>
            <a:ext cx="24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to the last index (6) </a:t>
            </a:r>
          </a:p>
          <a:p>
            <a:r>
              <a:rPr lang="en-GB" dirty="0"/>
              <a:t>if not full</a:t>
            </a:r>
          </a:p>
        </p:txBody>
      </p:sp>
    </p:spTree>
    <p:extLst>
      <p:ext uri="{BB962C8B-B14F-4D97-AF65-F5344CB8AC3E}">
        <p14:creationId xmlns:p14="http://schemas.microsoft.com/office/powerpoint/2010/main" val="8552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A35-1AA8-4664-A613-9ABE97A0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906C49-A1AA-4330-BBB9-A7727D3735F4}"/>
              </a:ext>
            </a:extLst>
          </p:cNvPr>
          <p:cNvSpPr/>
          <p:nvPr/>
        </p:nvSpPr>
        <p:spPr>
          <a:xfrm>
            <a:off x="5660993" y="199944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647BB-7820-4E82-8032-134E83F025DA}"/>
              </a:ext>
            </a:extLst>
          </p:cNvPr>
          <p:cNvSpPr/>
          <p:nvPr/>
        </p:nvSpPr>
        <p:spPr>
          <a:xfrm>
            <a:off x="3807039" y="322135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E11B9-2065-45B5-9B5F-5E3F0035A296}"/>
              </a:ext>
            </a:extLst>
          </p:cNvPr>
          <p:cNvSpPr/>
          <p:nvPr/>
        </p:nvSpPr>
        <p:spPr>
          <a:xfrm>
            <a:off x="7753168" y="322135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AD9F-DFA5-4A0E-9C7F-EFB66AF34CF1}"/>
              </a:ext>
            </a:extLst>
          </p:cNvPr>
          <p:cNvSpPr/>
          <p:nvPr/>
        </p:nvSpPr>
        <p:spPr>
          <a:xfrm>
            <a:off x="2808299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39D97-6F06-4604-B622-4C5BA6A3F611}"/>
              </a:ext>
            </a:extLst>
          </p:cNvPr>
          <p:cNvSpPr/>
          <p:nvPr/>
        </p:nvSpPr>
        <p:spPr>
          <a:xfrm>
            <a:off x="4805777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B21BE-BB2E-4D21-A590-A1C7415ACA34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4390513" y="264554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6176C-F53B-4093-9ED2-844616750369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6002784" y="2645545"/>
            <a:ext cx="1850492" cy="6704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B28E-F9A1-479D-8781-814357BDB110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150090" y="3867462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3E27B-6576-46D5-BF02-1F773416CFF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4148830" y="3867462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2D3C05-27FA-454A-8938-DBC55A9A6010}"/>
              </a:ext>
            </a:extLst>
          </p:cNvPr>
          <p:cNvSpPr txBox="1"/>
          <p:nvPr/>
        </p:nvSpPr>
        <p:spPr>
          <a:xfrm>
            <a:off x="5569139" y="1690688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D2B8-70AB-4485-84E4-0903CF62F938}"/>
              </a:ext>
            </a:extLst>
          </p:cNvPr>
          <p:cNvSpPr txBox="1"/>
          <p:nvPr/>
        </p:nvSpPr>
        <p:spPr>
          <a:xfrm>
            <a:off x="3715185" y="2886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3615E-8B5C-4618-81C3-3072E1759BC8}"/>
              </a:ext>
            </a:extLst>
          </p:cNvPr>
          <p:cNvSpPr txBox="1"/>
          <p:nvPr/>
        </p:nvSpPr>
        <p:spPr>
          <a:xfrm>
            <a:off x="7684853" y="285202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71D4-4B2E-4AAA-85BC-6CFB341C9C62}"/>
              </a:ext>
            </a:extLst>
          </p:cNvPr>
          <p:cNvSpPr txBox="1"/>
          <p:nvPr/>
        </p:nvSpPr>
        <p:spPr>
          <a:xfrm>
            <a:off x="2716445" y="546100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44FA-550D-4B47-8F90-A2DA5EFBDE62}"/>
              </a:ext>
            </a:extLst>
          </p:cNvPr>
          <p:cNvSpPr txBox="1"/>
          <p:nvPr/>
        </p:nvSpPr>
        <p:spPr>
          <a:xfrm>
            <a:off x="4731677" y="547682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0551E-09B4-43F1-83E2-A5F479A7D2A0}"/>
              </a:ext>
            </a:extLst>
          </p:cNvPr>
          <p:cNvCxnSpPr>
            <a:cxnSpLocks/>
          </p:cNvCxnSpPr>
          <p:nvPr/>
        </p:nvCxnSpPr>
        <p:spPr>
          <a:xfrm flipH="1">
            <a:off x="7219641" y="3867462"/>
            <a:ext cx="898856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912174-DBB7-48C7-BAAB-60DA036074CC}"/>
              </a:ext>
            </a:extLst>
          </p:cNvPr>
          <p:cNvSpPr/>
          <p:nvPr/>
        </p:nvSpPr>
        <p:spPr>
          <a:xfrm>
            <a:off x="6877850" y="482181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9B3B-B35A-439C-9DE2-235D5F38AE01}"/>
              </a:ext>
            </a:extLst>
          </p:cNvPr>
          <p:cNvSpPr txBox="1"/>
          <p:nvPr/>
        </p:nvSpPr>
        <p:spPr>
          <a:xfrm>
            <a:off x="6746909" y="54679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4B842A-C9A9-421F-A37B-712650F813E9}"/>
              </a:ext>
            </a:extLst>
          </p:cNvPr>
          <p:cNvSpPr/>
          <p:nvPr/>
        </p:nvSpPr>
        <p:spPr>
          <a:xfrm>
            <a:off x="8871748" y="4830720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6969EF-9952-452C-BF6C-02C06375F474}"/>
              </a:ext>
            </a:extLst>
          </p:cNvPr>
          <p:cNvCxnSpPr/>
          <p:nvPr/>
        </p:nvCxnSpPr>
        <p:spPr>
          <a:xfrm>
            <a:off x="8094959" y="3876368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49F354-F881-4DFA-B87D-5E222215D808}"/>
              </a:ext>
            </a:extLst>
          </p:cNvPr>
          <p:cNvSpPr txBox="1"/>
          <p:nvPr/>
        </p:nvSpPr>
        <p:spPr>
          <a:xfrm>
            <a:off x="8594328" y="5485732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Added to the last index </a:t>
            </a:r>
          </a:p>
          <a:p>
            <a:r>
              <a:rPr lang="en-GB" dirty="0"/>
              <a:t>(if not full)</a:t>
            </a:r>
          </a:p>
        </p:txBody>
      </p:sp>
    </p:spTree>
    <p:extLst>
      <p:ext uri="{BB962C8B-B14F-4D97-AF65-F5344CB8AC3E}">
        <p14:creationId xmlns:p14="http://schemas.microsoft.com/office/powerpoint/2010/main" val="48026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A35-1AA8-4664-A613-9ABE97A0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906C49-A1AA-4330-BBB9-A7727D3735F4}"/>
              </a:ext>
            </a:extLst>
          </p:cNvPr>
          <p:cNvSpPr/>
          <p:nvPr/>
        </p:nvSpPr>
        <p:spPr>
          <a:xfrm>
            <a:off x="3782748" y="228352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647BB-7820-4E82-8032-134E83F025DA}"/>
              </a:ext>
            </a:extLst>
          </p:cNvPr>
          <p:cNvSpPr/>
          <p:nvPr/>
        </p:nvSpPr>
        <p:spPr>
          <a:xfrm>
            <a:off x="1928794" y="350544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E11B9-2065-45B5-9B5F-5E3F0035A296}"/>
              </a:ext>
            </a:extLst>
          </p:cNvPr>
          <p:cNvSpPr/>
          <p:nvPr/>
        </p:nvSpPr>
        <p:spPr>
          <a:xfrm>
            <a:off x="5874923" y="350544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AD9F-DFA5-4A0E-9C7F-EFB66AF34CF1}"/>
              </a:ext>
            </a:extLst>
          </p:cNvPr>
          <p:cNvSpPr/>
          <p:nvPr/>
        </p:nvSpPr>
        <p:spPr>
          <a:xfrm>
            <a:off x="930054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39D97-6F06-4604-B622-4C5BA6A3F611}"/>
              </a:ext>
            </a:extLst>
          </p:cNvPr>
          <p:cNvSpPr/>
          <p:nvPr/>
        </p:nvSpPr>
        <p:spPr>
          <a:xfrm>
            <a:off x="2927532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B21BE-BB2E-4D21-A590-A1C7415ACA34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2512268" y="2929630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6176C-F53B-4093-9ED2-844616750369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4124539" y="2929630"/>
            <a:ext cx="1850492" cy="6704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B28E-F9A1-479D-8781-814357BDB110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271845" y="4151547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3E27B-6576-46D5-BF02-1F773416CFF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270585" y="4151547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2D3C05-27FA-454A-8938-DBC55A9A6010}"/>
              </a:ext>
            </a:extLst>
          </p:cNvPr>
          <p:cNvSpPr txBox="1"/>
          <p:nvPr/>
        </p:nvSpPr>
        <p:spPr>
          <a:xfrm>
            <a:off x="3690894" y="1974773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D2B8-70AB-4485-84E4-0903CF62F938}"/>
              </a:ext>
            </a:extLst>
          </p:cNvPr>
          <p:cNvSpPr txBox="1"/>
          <p:nvPr/>
        </p:nvSpPr>
        <p:spPr>
          <a:xfrm>
            <a:off x="1836940" y="317100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3615E-8B5C-4618-81C3-3072E1759BC8}"/>
              </a:ext>
            </a:extLst>
          </p:cNvPr>
          <p:cNvSpPr txBox="1"/>
          <p:nvPr/>
        </p:nvSpPr>
        <p:spPr>
          <a:xfrm>
            <a:off x="5806608" y="313610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71D4-4B2E-4AAA-85BC-6CFB341C9C62}"/>
              </a:ext>
            </a:extLst>
          </p:cNvPr>
          <p:cNvSpPr txBox="1"/>
          <p:nvPr/>
        </p:nvSpPr>
        <p:spPr>
          <a:xfrm>
            <a:off x="838200" y="574509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44FA-550D-4B47-8F90-A2DA5EFBDE62}"/>
              </a:ext>
            </a:extLst>
          </p:cNvPr>
          <p:cNvSpPr txBox="1"/>
          <p:nvPr/>
        </p:nvSpPr>
        <p:spPr>
          <a:xfrm>
            <a:off x="2853432" y="576091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0551E-09B4-43F1-83E2-A5F479A7D2A0}"/>
              </a:ext>
            </a:extLst>
          </p:cNvPr>
          <p:cNvCxnSpPr>
            <a:cxnSpLocks/>
          </p:cNvCxnSpPr>
          <p:nvPr/>
        </p:nvCxnSpPr>
        <p:spPr>
          <a:xfrm flipH="1">
            <a:off x="5341396" y="4151547"/>
            <a:ext cx="898856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912174-DBB7-48C7-BAAB-60DA036074CC}"/>
              </a:ext>
            </a:extLst>
          </p:cNvPr>
          <p:cNvSpPr/>
          <p:nvPr/>
        </p:nvSpPr>
        <p:spPr>
          <a:xfrm>
            <a:off x="4999605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9B3B-B35A-439C-9DE2-235D5F38AE01}"/>
              </a:ext>
            </a:extLst>
          </p:cNvPr>
          <p:cNvSpPr txBox="1"/>
          <p:nvPr/>
        </p:nvSpPr>
        <p:spPr>
          <a:xfrm>
            <a:off x="4868664" y="575200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729BAF-2F0D-4269-8AEC-5139C52FD8E2}"/>
              </a:ext>
            </a:extLst>
          </p:cNvPr>
          <p:cNvSpPr/>
          <p:nvPr/>
        </p:nvSpPr>
        <p:spPr>
          <a:xfrm>
            <a:off x="6918167" y="5098985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2ACDF-B191-4032-9824-36BC6F8FDCB1}"/>
              </a:ext>
            </a:extLst>
          </p:cNvPr>
          <p:cNvSpPr txBox="1"/>
          <p:nvPr/>
        </p:nvSpPr>
        <p:spPr>
          <a:xfrm>
            <a:off x="6705326" y="1347803"/>
            <a:ext cx="36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= index 6, and parent is index 2 (41)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6FF20-E03F-4522-874A-CE4BA6E56A0A}"/>
              </a:ext>
            </a:extLst>
          </p:cNvPr>
          <p:cNvSpPr txBox="1"/>
          <p:nvPr/>
        </p:nvSpPr>
        <p:spPr>
          <a:xfrm>
            <a:off x="6847006" y="576091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FE7B9-D980-4B46-909A-B5C710EF584B}"/>
              </a:ext>
            </a:extLst>
          </p:cNvPr>
          <p:cNvSpPr txBox="1"/>
          <p:nvPr/>
        </p:nvSpPr>
        <p:spPr>
          <a:xfrm>
            <a:off x="6673897" y="1773930"/>
            <a:ext cx="4718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!= 0 AND (value of parent (</a:t>
            </a:r>
            <a:r>
              <a:rPr lang="en-GB" dirty="0" err="1"/>
              <a:t>i</a:t>
            </a:r>
            <a:r>
              <a:rPr lang="en-GB" dirty="0"/>
              <a:t>) &lt; value of </a:t>
            </a:r>
            <a:r>
              <a:rPr lang="en-GB" dirty="0" err="1"/>
              <a:t>i</a:t>
            </a:r>
            <a:r>
              <a:rPr lang="en-GB" dirty="0"/>
              <a:t> )</a:t>
            </a:r>
          </a:p>
          <a:p>
            <a:r>
              <a:rPr lang="en-GB" dirty="0"/>
              <a:t>	Swap them</a:t>
            </a:r>
          </a:p>
          <a:p>
            <a:r>
              <a:rPr lang="en-GB" dirty="0"/>
              <a:t>	set </a:t>
            </a:r>
            <a:r>
              <a:rPr lang="en-GB" dirty="0" err="1"/>
              <a:t>i</a:t>
            </a:r>
            <a:r>
              <a:rPr lang="en-GB" dirty="0"/>
              <a:t> = parent of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r>
              <a:rPr lang="en-GB" dirty="0"/>
              <a:t>	 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2617129-EE01-4300-BC9A-48EBB0BD7CF5}"/>
              </a:ext>
            </a:extLst>
          </p:cNvPr>
          <p:cNvCxnSpPr>
            <a:cxnSpLocks/>
            <a:stCxn id="26" idx="0"/>
            <a:endCxn id="6" idx="5"/>
          </p:cNvCxnSpPr>
          <p:nvPr/>
        </p:nvCxnSpPr>
        <p:spPr>
          <a:xfrm rot="16200000" flipV="1">
            <a:off x="6338149" y="4177175"/>
            <a:ext cx="1042059" cy="801561"/>
          </a:xfrm>
          <a:prstGeom prst="curvedConnector3">
            <a:avLst>
              <a:gd name="adj1" fmla="val 8152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F6C4D00-AEF2-4F6B-92F1-8B595FCD14D7}"/>
              </a:ext>
            </a:extLst>
          </p:cNvPr>
          <p:cNvCxnSpPr>
            <a:stCxn id="6" idx="6"/>
            <a:endCxn id="26" idx="7"/>
          </p:cNvCxnSpPr>
          <p:nvPr/>
        </p:nvCxnSpPr>
        <p:spPr>
          <a:xfrm>
            <a:off x="6558505" y="3828494"/>
            <a:ext cx="943136" cy="1365111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F0E5145-D8A6-4B0D-AEA6-3C450C3B312C}"/>
              </a:ext>
            </a:extLst>
          </p:cNvPr>
          <p:cNvSpPr txBox="1"/>
          <p:nvPr/>
        </p:nvSpPr>
        <p:spPr>
          <a:xfrm>
            <a:off x="8308889" y="3415395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= index 2, 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CD34625-3650-4868-8E9D-09AFEAB4693C}"/>
              </a:ext>
            </a:extLst>
          </p:cNvPr>
          <p:cNvCxnSpPr>
            <a:cxnSpLocks/>
            <a:endCxn id="41" idx="3"/>
          </p:cNvCxnSpPr>
          <p:nvPr/>
        </p:nvCxnSpPr>
        <p:spPr>
          <a:xfrm rot="16200000" flipH="1">
            <a:off x="8659727" y="2703697"/>
            <a:ext cx="927879" cy="864848"/>
          </a:xfrm>
          <a:prstGeom prst="curvedConnector4">
            <a:avLst>
              <a:gd name="adj1" fmla="val 40049"/>
              <a:gd name="adj2" fmla="val 126432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1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A35-1AA8-4664-A613-9ABE97A0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906C49-A1AA-4330-BBB9-A7727D3735F4}"/>
              </a:ext>
            </a:extLst>
          </p:cNvPr>
          <p:cNvSpPr/>
          <p:nvPr/>
        </p:nvSpPr>
        <p:spPr>
          <a:xfrm>
            <a:off x="3782748" y="228352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E647BB-7820-4E82-8032-134E83F025DA}"/>
              </a:ext>
            </a:extLst>
          </p:cNvPr>
          <p:cNvSpPr/>
          <p:nvPr/>
        </p:nvSpPr>
        <p:spPr>
          <a:xfrm>
            <a:off x="1928794" y="350544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E11B9-2065-45B5-9B5F-5E3F0035A296}"/>
              </a:ext>
            </a:extLst>
          </p:cNvPr>
          <p:cNvSpPr/>
          <p:nvPr/>
        </p:nvSpPr>
        <p:spPr>
          <a:xfrm>
            <a:off x="5874923" y="3505441"/>
            <a:ext cx="683582" cy="64610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AD9F-DFA5-4A0E-9C7F-EFB66AF34CF1}"/>
              </a:ext>
            </a:extLst>
          </p:cNvPr>
          <p:cNvSpPr/>
          <p:nvPr/>
        </p:nvSpPr>
        <p:spPr>
          <a:xfrm>
            <a:off x="930054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39D97-6F06-4604-B622-4C5BA6A3F611}"/>
              </a:ext>
            </a:extLst>
          </p:cNvPr>
          <p:cNvSpPr/>
          <p:nvPr/>
        </p:nvSpPr>
        <p:spPr>
          <a:xfrm>
            <a:off x="2927532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3B21BE-BB2E-4D21-A590-A1C7415ACA34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2512268" y="2929630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56176C-F53B-4093-9ED2-844616750369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4124539" y="2929630"/>
            <a:ext cx="1850492" cy="67043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B28E-F9A1-479D-8781-814357BDB110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271845" y="4151547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3E27B-6576-46D5-BF02-1F773416CFF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270585" y="4151547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2D3C05-27FA-454A-8938-DBC55A9A6010}"/>
              </a:ext>
            </a:extLst>
          </p:cNvPr>
          <p:cNvSpPr txBox="1"/>
          <p:nvPr/>
        </p:nvSpPr>
        <p:spPr>
          <a:xfrm>
            <a:off x="3690894" y="1974773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D2B8-70AB-4485-84E4-0903CF62F938}"/>
              </a:ext>
            </a:extLst>
          </p:cNvPr>
          <p:cNvSpPr txBox="1"/>
          <p:nvPr/>
        </p:nvSpPr>
        <p:spPr>
          <a:xfrm>
            <a:off x="1836940" y="317100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3615E-8B5C-4618-81C3-3072E1759BC8}"/>
              </a:ext>
            </a:extLst>
          </p:cNvPr>
          <p:cNvSpPr txBox="1"/>
          <p:nvPr/>
        </p:nvSpPr>
        <p:spPr>
          <a:xfrm>
            <a:off x="5806608" y="313610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F71D4-4B2E-4AAA-85BC-6CFB341C9C62}"/>
              </a:ext>
            </a:extLst>
          </p:cNvPr>
          <p:cNvSpPr txBox="1"/>
          <p:nvPr/>
        </p:nvSpPr>
        <p:spPr>
          <a:xfrm>
            <a:off x="838200" y="574509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44FA-550D-4B47-8F90-A2DA5EFBDE62}"/>
              </a:ext>
            </a:extLst>
          </p:cNvPr>
          <p:cNvSpPr txBox="1"/>
          <p:nvPr/>
        </p:nvSpPr>
        <p:spPr>
          <a:xfrm>
            <a:off x="2853432" y="576091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0551E-09B4-43F1-83E2-A5F479A7D2A0}"/>
              </a:ext>
            </a:extLst>
          </p:cNvPr>
          <p:cNvCxnSpPr>
            <a:cxnSpLocks/>
          </p:cNvCxnSpPr>
          <p:nvPr/>
        </p:nvCxnSpPr>
        <p:spPr>
          <a:xfrm flipH="1">
            <a:off x="5341396" y="4151547"/>
            <a:ext cx="898856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7912174-DBB7-48C7-BAAB-60DA036074CC}"/>
              </a:ext>
            </a:extLst>
          </p:cNvPr>
          <p:cNvSpPr/>
          <p:nvPr/>
        </p:nvSpPr>
        <p:spPr>
          <a:xfrm>
            <a:off x="4999605" y="5105899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09B3B-B35A-439C-9DE2-235D5F38AE01}"/>
              </a:ext>
            </a:extLst>
          </p:cNvPr>
          <p:cNvSpPr txBox="1"/>
          <p:nvPr/>
        </p:nvSpPr>
        <p:spPr>
          <a:xfrm>
            <a:off x="4868664" y="575200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729BAF-2F0D-4269-8AEC-5139C52FD8E2}"/>
              </a:ext>
            </a:extLst>
          </p:cNvPr>
          <p:cNvSpPr/>
          <p:nvPr/>
        </p:nvSpPr>
        <p:spPr>
          <a:xfrm>
            <a:off x="6918167" y="509898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41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13492E-E0CC-4CA3-A29F-545CEFA45732}"/>
              </a:ext>
            </a:extLst>
          </p:cNvPr>
          <p:cNvCxnSpPr/>
          <p:nvPr/>
        </p:nvCxnSpPr>
        <p:spPr>
          <a:xfrm>
            <a:off x="6243463" y="4151547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72ACDF-B191-4032-9824-36BC6F8FDCB1}"/>
              </a:ext>
            </a:extLst>
          </p:cNvPr>
          <p:cNvSpPr txBox="1"/>
          <p:nvPr/>
        </p:nvSpPr>
        <p:spPr>
          <a:xfrm>
            <a:off x="6705326" y="1347803"/>
            <a:ext cx="36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= index 2, and parent is index 0 (57)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6FF20-E03F-4522-874A-CE4BA6E56A0A}"/>
              </a:ext>
            </a:extLst>
          </p:cNvPr>
          <p:cNvSpPr txBox="1"/>
          <p:nvPr/>
        </p:nvSpPr>
        <p:spPr>
          <a:xfrm>
            <a:off x="6847006" y="5760910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FE7B9-D980-4B46-909A-B5C710EF584B}"/>
              </a:ext>
            </a:extLst>
          </p:cNvPr>
          <p:cNvSpPr txBox="1"/>
          <p:nvPr/>
        </p:nvSpPr>
        <p:spPr>
          <a:xfrm>
            <a:off x="6673897" y="177393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!= 0 AND (value of parent (</a:t>
            </a:r>
            <a:r>
              <a:rPr lang="en-GB" dirty="0" err="1"/>
              <a:t>i</a:t>
            </a:r>
            <a:r>
              <a:rPr lang="en-GB" dirty="0"/>
              <a:t>) &lt; value of </a:t>
            </a:r>
            <a:r>
              <a:rPr lang="en-GB" dirty="0" err="1"/>
              <a:t>i</a:t>
            </a:r>
            <a:r>
              <a:rPr lang="en-GB" dirty="0"/>
              <a:t> )	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66962-B7BA-46F1-9DD9-0CC9B4C9FFB0}"/>
              </a:ext>
            </a:extLst>
          </p:cNvPr>
          <p:cNvSpPr/>
          <p:nvPr/>
        </p:nvSpPr>
        <p:spPr>
          <a:xfrm>
            <a:off x="8014084" y="2596635"/>
            <a:ext cx="2041864" cy="936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is false. Then stop!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07F8CD8-C675-4C36-AD1F-52D7581E8E8B}"/>
              </a:ext>
            </a:extLst>
          </p:cNvPr>
          <p:cNvSpPr/>
          <p:nvPr/>
        </p:nvSpPr>
        <p:spPr>
          <a:xfrm rot="5400000">
            <a:off x="8845086" y="161003"/>
            <a:ext cx="369333" cy="4365494"/>
          </a:xfrm>
          <a:prstGeom prst="righ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08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B91-5A9A-4746-9D5A-3435E21B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process of re-arranging the binary heap data structure according to max or min type after a node has been deleted.</a:t>
            </a:r>
          </a:p>
          <a:p>
            <a:pPr algn="just"/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know the index of the node to be deleted (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do </a:t>
            </a:r>
            <a:r>
              <a:rPr lang="en-GB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i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GB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index for the left and the right children of the node (to be deleted).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B91-5A9A-4746-9D5A-3435E21B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assume the node (index) to be deleted is the largest value in the tree. Thus, largest = </a:t>
            </a:r>
            <a:r>
              <a:rPr lang="en-GB" b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(largest is actually the index)</a:t>
            </a:r>
          </a:p>
          <a:p>
            <a:pPr marL="0" indent="0" algn="just">
              <a:buNone/>
            </a:pPr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left &lt;= the current tree size </a:t>
            </a:r>
            <a:r>
              <a:rPr lang="en-GB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left’s value &gt; 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largest’s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value, set largest = left</a:t>
            </a: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right &lt;= the current tree size </a:t>
            </a:r>
            <a:r>
              <a:rPr lang="en-GB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right’s value &gt; 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largest’s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value, set largest = right</a:t>
            </a: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0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B91-5A9A-4746-9D5A-3435E21B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check whether we have change the value of largest (index) or not (from the previous if). </a:t>
            </a:r>
          </a:p>
          <a:p>
            <a:pPr algn="just"/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largest != 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swap the value of </a:t>
            </a:r>
            <a:r>
              <a:rPr lang="en-GB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largest. Then recursive </a:t>
            </a:r>
            <a:r>
              <a:rPr lang="en-GB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current largest</a:t>
            </a: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80A4B-485D-40A5-8284-2ACD09BF1402}"/>
              </a:ext>
            </a:extLst>
          </p:cNvPr>
          <p:cNvSpPr/>
          <p:nvPr/>
        </p:nvSpPr>
        <p:spPr>
          <a:xfrm>
            <a:off x="1822262" y="3105947"/>
            <a:ext cx="683582" cy="6461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EDE5EB-B5EF-41D2-8ECC-017E0FEA9357}"/>
              </a:ext>
            </a:extLst>
          </p:cNvPr>
          <p:cNvSpPr/>
          <p:nvPr/>
        </p:nvSpPr>
        <p:spPr>
          <a:xfrm>
            <a:off x="823522" y="470640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0BB95-76D0-4D16-BA39-4F598FBB041F}"/>
              </a:ext>
            </a:extLst>
          </p:cNvPr>
          <p:cNvSpPr/>
          <p:nvPr/>
        </p:nvSpPr>
        <p:spPr>
          <a:xfrm>
            <a:off x="2821000" y="4706404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3C6F36-661B-4B3A-9002-CD6BE099E61F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165313" y="3752052"/>
            <a:ext cx="998740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8099D8-688A-41DA-8645-017D368D7B9B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164053" y="3752052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BAE028-EA06-4FA3-835B-D54A587BA81E}"/>
              </a:ext>
            </a:extLst>
          </p:cNvPr>
          <p:cNvSpPr txBox="1"/>
          <p:nvPr/>
        </p:nvSpPr>
        <p:spPr>
          <a:xfrm>
            <a:off x="1730408" y="277150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729EF-51A4-40BC-95FF-D00DD07B868C}"/>
              </a:ext>
            </a:extLst>
          </p:cNvPr>
          <p:cNvSpPr txBox="1"/>
          <p:nvPr/>
        </p:nvSpPr>
        <p:spPr>
          <a:xfrm>
            <a:off x="731668" y="534559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CC766-216B-4149-95DE-A971BBF7DF16}"/>
              </a:ext>
            </a:extLst>
          </p:cNvPr>
          <p:cNvSpPr txBox="1"/>
          <p:nvPr/>
        </p:nvSpPr>
        <p:spPr>
          <a:xfrm>
            <a:off x="2746900" y="536141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2A9DC-44F3-45CB-BD2B-CB40F78B5E3D}"/>
              </a:ext>
            </a:extLst>
          </p:cNvPr>
          <p:cNvSpPr txBox="1"/>
          <p:nvPr/>
        </p:nvSpPr>
        <p:spPr>
          <a:xfrm>
            <a:off x="838200" y="1718705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Say for example, we have just removed a node (index 1) and the last node has been assigned to index 1,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need to restructure the tree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64B78-0DE2-442D-A965-88F347D4F341}"/>
              </a:ext>
            </a:extLst>
          </p:cNvPr>
          <p:cNvSpPr txBox="1"/>
          <p:nvPr/>
        </p:nvSpPr>
        <p:spPr>
          <a:xfrm>
            <a:off x="4065973" y="281767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0540C-57CF-4E42-98E6-0DF8E2995D2F}"/>
              </a:ext>
            </a:extLst>
          </p:cNvPr>
          <p:cNvSpPr txBox="1"/>
          <p:nvPr/>
        </p:nvSpPr>
        <p:spPr>
          <a:xfrm>
            <a:off x="4019791" y="3428886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left = 3 	  right = 4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largest 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C3363-8A8A-4127-8D13-8C5701C061F9}"/>
              </a:ext>
            </a:extLst>
          </p:cNvPr>
          <p:cNvSpPr txBox="1"/>
          <p:nvPr/>
        </p:nvSpPr>
        <p:spPr>
          <a:xfrm>
            <a:off x="4019790" y="4250857"/>
            <a:ext cx="636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left &lt;= current tree length AND left’s value &gt;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largest’s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 set largest = left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E6CD9-03CE-4DBD-8E9F-97268637104D}"/>
              </a:ext>
            </a:extLst>
          </p:cNvPr>
          <p:cNvSpPr txBox="1"/>
          <p:nvPr/>
        </p:nvSpPr>
        <p:spPr>
          <a:xfrm>
            <a:off x="4019790" y="525326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right &lt;= current tree length AND right’s value &gt;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largest’s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 set largest = right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00E7E-B788-4F67-ABA8-77B60C8FC8BA}"/>
              </a:ext>
            </a:extLst>
          </p:cNvPr>
          <p:cNvSpPr txBox="1"/>
          <p:nvPr/>
        </p:nvSpPr>
        <p:spPr>
          <a:xfrm>
            <a:off x="10318853" y="409642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8893B-1FCE-47B0-A636-0B384D8B7F90}"/>
              </a:ext>
            </a:extLst>
          </p:cNvPr>
          <p:cNvSpPr txBox="1"/>
          <p:nvPr/>
        </p:nvSpPr>
        <p:spPr>
          <a:xfrm>
            <a:off x="10114310" y="5152130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D50656A-656B-4C0F-8CAE-FC826A3F7BCA}"/>
              </a:ext>
            </a:extLst>
          </p:cNvPr>
          <p:cNvSpPr/>
          <p:nvPr/>
        </p:nvSpPr>
        <p:spPr>
          <a:xfrm>
            <a:off x="1060143" y="2336610"/>
            <a:ext cx="1340529" cy="50949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largest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2B186C-2DD9-477F-80CE-421BC7D0C1A8}"/>
              </a:ext>
            </a:extLst>
          </p:cNvPr>
          <p:cNvSpPr/>
          <p:nvPr/>
        </p:nvSpPr>
        <p:spPr>
          <a:xfrm>
            <a:off x="6345050" y="2771509"/>
            <a:ext cx="259936" cy="1224406"/>
          </a:xfrm>
          <a:prstGeom prst="rightBrac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66FB6-5885-4343-810A-E780F9FC8359}"/>
              </a:ext>
            </a:extLst>
          </p:cNvPr>
          <p:cNvSpPr/>
          <p:nvPr/>
        </p:nvSpPr>
        <p:spPr>
          <a:xfrm>
            <a:off x="6604986" y="3018408"/>
            <a:ext cx="2112886" cy="7336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They are all indexes NOT data </a:t>
            </a:r>
          </a:p>
        </p:txBody>
      </p:sp>
    </p:spTree>
    <p:extLst>
      <p:ext uri="{BB962C8B-B14F-4D97-AF65-F5344CB8AC3E}">
        <p14:creationId xmlns:p14="http://schemas.microsoft.com/office/powerpoint/2010/main" val="149512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09 0.00787 L -0.02409 0.00787 C -0.02696 0.01296 -0.02956 0.01921 -0.03242 0.02407 C -0.03854 0.03426 -0.0474 0.04467 -0.05339 0.05648 C -0.05716 0.06389 -0.06211 0.07014 -0.06446 0.07963 C -0.06862 0.09676 -0.0668 0.08842 -0.06992 0.10416 C -0.07058 0.12037 -0.07005 0.11713 -0.07214 0.1331 C -0.0724 0.13541 -0.07266 0.13773 -0.07331 0.13958 C -0.07357 0.14166 -0.07435 0.14352 -0.07487 0.14537 C -0.07552 0.15416 -0.07591 0.16134 -0.07709 0.16967 C -0.0806 0.19537 -0.07826 0.17361 -0.08021 0.19629 C -0.07982 0.21203 -0.07956 0.22754 -0.07878 0.24305 C -0.07865 0.24491 -0.07774 0.24583 -0.07761 0.24745 C -0.07696 0.25416 -0.07604 0.26782 -0.07604 0.26805 " pathEditMode="relative" rAng="0" ptsTypes="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857F7-8554-4526-A6F1-837287A83C52}"/>
              </a:ext>
            </a:extLst>
          </p:cNvPr>
          <p:cNvSpPr txBox="1"/>
          <p:nvPr/>
        </p:nvSpPr>
        <p:spPr>
          <a:xfrm>
            <a:off x="4161531" y="2065246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largest !=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swap largest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(largest)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0F38C-4411-4793-AA6D-9EBDC9AB855C}"/>
              </a:ext>
            </a:extLst>
          </p:cNvPr>
          <p:cNvSpPr txBox="1"/>
          <p:nvPr/>
        </p:nvSpPr>
        <p:spPr>
          <a:xfrm>
            <a:off x="8083981" y="2070551"/>
            <a:ext cx="391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Largest is now holding the left index (3), thus largest !=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need to swap the values.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Then, recursive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by passing the current largest index 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B8389-1D07-4E8A-9D44-4FEF9233786D}"/>
              </a:ext>
            </a:extLst>
          </p:cNvPr>
          <p:cNvSpPr txBox="1"/>
          <p:nvPr/>
        </p:nvSpPr>
        <p:spPr>
          <a:xfrm>
            <a:off x="6474822" y="188058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7CAF31-293E-475B-9F5B-D79F910E138C}"/>
              </a:ext>
            </a:extLst>
          </p:cNvPr>
          <p:cNvSpPr/>
          <p:nvPr/>
        </p:nvSpPr>
        <p:spPr>
          <a:xfrm>
            <a:off x="1822262" y="2342471"/>
            <a:ext cx="683582" cy="64610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D8AB1-A685-4BAC-9C92-428FAEE94E87}"/>
              </a:ext>
            </a:extLst>
          </p:cNvPr>
          <p:cNvSpPr/>
          <p:nvPr/>
        </p:nvSpPr>
        <p:spPr>
          <a:xfrm>
            <a:off x="823522" y="394292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AA57D3-8BB8-4CD5-AE09-0C2093904814}"/>
              </a:ext>
            </a:extLst>
          </p:cNvPr>
          <p:cNvSpPr/>
          <p:nvPr/>
        </p:nvSpPr>
        <p:spPr>
          <a:xfrm>
            <a:off x="2821000" y="394292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17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29B3AA-F9D0-4784-8904-94E8993E2761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2164053" y="2988576"/>
            <a:ext cx="998738" cy="95435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43FD82-A02A-4E44-97A8-8313CBC160D0}"/>
              </a:ext>
            </a:extLst>
          </p:cNvPr>
          <p:cNvSpPr txBox="1"/>
          <p:nvPr/>
        </p:nvSpPr>
        <p:spPr>
          <a:xfrm>
            <a:off x="1730408" y="2008033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BA3AF-4432-4E73-8E09-3D6FB28D17E8}"/>
              </a:ext>
            </a:extLst>
          </p:cNvPr>
          <p:cNvSpPr txBox="1"/>
          <p:nvPr/>
        </p:nvSpPr>
        <p:spPr>
          <a:xfrm>
            <a:off x="731668" y="458211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1E83A-1BE1-4B28-92F3-76960EB11F75}"/>
              </a:ext>
            </a:extLst>
          </p:cNvPr>
          <p:cNvSpPr txBox="1"/>
          <p:nvPr/>
        </p:nvSpPr>
        <p:spPr>
          <a:xfrm>
            <a:off x="2746900" y="459793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61C7A77-2884-4CF7-BEC5-FA94087EDD6D}"/>
              </a:ext>
            </a:extLst>
          </p:cNvPr>
          <p:cNvCxnSpPr>
            <a:stCxn id="27" idx="1"/>
            <a:endCxn id="26" idx="2"/>
          </p:cNvCxnSpPr>
          <p:nvPr/>
        </p:nvCxnSpPr>
        <p:spPr>
          <a:xfrm rot="5400000" flipH="1" flipV="1">
            <a:off x="686934" y="2902220"/>
            <a:ext cx="1372024" cy="898632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DF60645-B6B2-4C2A-B877-4C30D3351FB2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rot="5400000">
            <a:off x="1187507" y="2966382"/>
            <a:ext cx="954352" cy="998740"/>
          </a:xfrm>
          <a:prstGeom prst="curvedConnector3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11B536-8184-4AD1-A77F-3AE9594FB27B}"/>
              </a:ext>
            </a:extLst>
          </p:cNvPr>
          <p:cNvCxnSpPr>
            <a:stCxn id="32" idx="0"/>
          </p:cNvCxnSpPr>
          <p:nvPr/>
        </p:nvCxnSpPr>
        <p:spPr>
          <a:xfrm flipH="1">
            <a:off x="594804" y="4582119"/>
            <a:ext cx="570509" cy="78887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A9C017-6422-4688-A94C-194D13C07FE3}"/>
              </a:ext>
            </a:extLst>
          </p:cNvPr>
          <p:cNvCxnSpPr>
            <a:stCxn id="32" idx="0"/>
          </p:cNvCxnSpPr>
          <p:nvPr/>
        </p:nvCxnSpPr>
        <p:spPr>
          <a:xfrm>
            <a:off x="1165313" y="4582119"/>
            <a:ext cx="565095" cy="77999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8281BF-7910-4D29-88B0-2464CC2F5C2E}"/>
              </a:ext>
            </a:extLst>
          </p:cNvPr>
          <p:cNvSpPr txBox="1"/>
          <p:nvPr/>
        </p:nvSpPr>
        <p:spPr>
          <a:xfrm>
            <a:off x="297547" y="549602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Go further (recursive)</a:t>
            </a:r>
          </a:p>
        </p:txBody>
      </p:sp>
    </p:spTree>
    <p:extLst>
      <p:ext uri="{BB962C8B-B14F-4D97-AF65-F5344CB8AC3E}">
        <p14:creationId xmlns:p14="http://schemas.microsoft.com/office/powerpoint/2010/main" val="13981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ACA7-A369-4F76-827A-759B52A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8DE8-50C1-4500-992D-285ABF8AB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 to Binary Heap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 Heap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 parent index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 left child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 right child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D5119-CC96-473E-AF6A-365E1054B7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Insert a node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Delete a node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3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B91-5A9A-4746-9D5A-3435E21B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the index of the node to 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deleted</a:t>
            </a: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the node with the last element in the array</a:t>
            </a: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reduce the size of the tree</a:t>
            </a:r>
          </a:p>
          <a:p>
            <a:pPr algn="just"/>
            <a:r>
              <a:rPr lang="en-GB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GB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tree</a:t>
            </a:r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D01-CA47-4439-906F-B67CA55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4B91-5A9A-4746-9D5A-3435E21B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nodes</a:t>
            </a:r>
          </a:p>
          <a:p>
            <a:pPr algn="just"/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idea for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searching a Node?</a:t>
            </a:r>
          </a:p>
          <a:p>
            <a:pPr algn="just"/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b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144C43-A0B4-4F6E-AB80-AEEE6C791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4614"/>
              </p:ext>
            </p:extLst>
          </p:nvPr>
        </p:nvGraphicFramePr>
        <p:xfrm>
          <a:off x="4502791" y="1825625"/>
          <a:ext cx="7109201" cy="3895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739">
                  <a:extLst>
                    <a:ext uri="{9D8B030D-6E8A-4147-A177-3AD203B41FA5}">
                      <a16:colId xmlns:a16="http://schemas.microsoft.com/office/drawing/2014/main" val="2831318482"/>
                    </a:ext>
                  </a:extLst>
                </a:gridCol>
                <a:gridCol w="6003462">
                  <a:extLst>
                    <a:ext uri="{9D8B030D-6E8A-4147-A177-3AD203B41FA5}">
                      <a16:colId xmlns:a16="http://schemas.microsoft.com/office/drawing/2014/main" val="725194408"/>
                    </a:ext>
                  </a:extLst>
                </a:gridCol>
              </a:tblGrid>
              <a:tr h="315595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onsolas" panose="020B0609020204030204" pitchFamily="49" charset="0"/>
                        </a:rPr>
                        <a:t>Binary Heap Descending</a:t>
                      </a:r>
                      <a:endParaRPr lang="en-GB" sz="18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630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heap = binary heap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size = the size of heap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684879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Let res = an empty array of size length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434258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Let resSize = size 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6722006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Let i = 0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866971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While </a:t>
                      </a:r>
                      <a:r>
                        <a:rPr lang="en-GB" sz="180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 is less than </a:t>
                      </a:r>
                      <a:r>
                        <a:rPr lang="en-GB" sz="1800" dirty="0" err="1">
                          <a:effectLst/>
                          <a:latin typeface="Consolas" panose="020B0609020204030204" pitchFamily="49" charset="0"/>
                        </a:rPr>
                        <a:t>resSize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27416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res[i] = heap[0]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325619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6)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Delete the root of the binary heap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140121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7)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Increment i by 1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701193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8)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EndWhile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208796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Return res;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List of descending nodes of the binary heap 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970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9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 Heap is a balanced binary tree data structure where the root-node key is compared with its children and arranged accordingly.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2 types: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 heap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 binary heap is typically represented as an array, and its </a:t>
            </a:r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unorder data structure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Heap Sort uses Binary Heap to sort an array in O(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nLog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n) time.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Priority queues.</a:t>
            </a:r>
          </a:p>
        </p:txBody>
      </p:sp>
    </p:spTree>
    <p:extLst>
      <p:ext uri="{BB962C8B-B14F-4D97-AF65-F5344CB8AC3E}">
        <p14:creationId xmlns:p14="http://schemas.microsoft.com/office/powerpoint/2010/main" val="28750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 heap - a parent node is always larger than or equal to its children nodes.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 heap - 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parent node is always smaller than or equal to its children nodes.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7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Min Heap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E44338-94A7-4FD9-B24E-E74470C4444F}"/>
              </a:ext>
            </a:extLst>
          </p:cNvPr>
          <p:cNvGrpSpPr/>
          <p:nvPr/>
        </p:nvGrpSpPr>
        <p:grpSpPr>
          <a:xfrm>
            <a:off x="3184121" y="1786376"/>
            <a:ext cx="5628451" cy="3468479"/>
            <a:chOff x="2571561" y="1884030"/>
            <a:chExt cx="5628451" cy="346847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C797B3B-6557-4E91-B39A-6CD683909148}"/>
                </a:ext>
              </a:extLst>
            </p:cNvPr>
            <p:cNvSpPr/>
            <p:nvPr/>
          </p:nvSpPr>
          <p:spPr>
            <a:xfrm>
              <a:off x="5424255" y="1884030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D04E2C-E3D9-4A06-B614-008B52D2BD18}"/>
                </a:ext>
              </a:extLst>
            </p:cNvPr>
            <p:cNvSpPr/>
            <p:nvPr/>
          </p:nvSpPr>
          <p:spPr>
            <a:xfrm>
              <a:off x="3570301" y="3105947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F88285-949A-4098-99DB-30B35938B06E}"/>
                </a:ext>
              </a:extLst>
            </p:cNvPr>
            <p:cNvSpPr/>
            <p:nvPr/>
          </p:nvSpPr>
          <p:spPr>
            <a:xfrm>
              <a:off x="7516430" y="3105946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830E47-02FA-4083-8FE8-6D144433DE1F}"/>
                </a:ext>
              </a:extLst>
            </p:cNvPr>
            <p:cNvSpPr/>
            <p:nvPr/>
          </p:nvSpPr>
          <p:spPr>
            <a:xfrm>
              <a:off x="2571561" y="470640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210807-96CE-47F7-9CE0-B0C340CA0913}"/>
                </a:ext>
              </a:extLst>
            </p:cNvPr>
            <p:cNvSpPr/>
            <p:nvPr/>
          </p:nvSpPr>
          <p:spPr>
            <a:xfrm>
              <a:off x="4569039" y="470640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5A45ED-CEAD-4224-94AE-9EDC6EA9E291}"/>
                </a:ext>
              </a:extLst>
            </p:cNvPr>
            <p:cNvSpPr/>
            <p:nvPr/>
          </p:nvSpPr>
          <p:spPr>
            <a:xfrm>
              <a:off x="6637537" y="470640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7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D48761-66A9-4D1A-9AD3-871615963BB9}"/>
                </a:ext>
              </a:extLst>
            </p:cNvPr>
            <p:cNvCxnSpPr>
              <a:stCxn id="3" idx="4"/>
              <a:endCxn id="6" idx="7"/>
            </p:cNvCxnSpPr>
            <p:nvPr/>
          </p:nvCxnSpPr>
          <p:spPr>
            <a:xfrm flipH="1">
              <a:off x="4153775" y="2530135"/>
              <a:ext cx="1612271" cy="67043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0B9B36-2BCD-4C46-BD09-AC66B93415A7}"/>
                </a:ext>
              </a:extLst>
            </p:cNvPr>
            <p:cNvCxnSpPr>
              <a:stCxn id="3" idx="4"/>
              <a:endCxn id="7" idx="1"/>
            </p:cNvCxnSpPr>
            <p:nvPr/>
          </p:nvCxnSpPr>
          <p:spPr>
            <a:xfrm>
              <a:off x="5766046" y="2530135"/>
              <a:ext cx="1850492" cy="6704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80D393-5F68-452D-8826-9982590A30E4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2913352" y="3752052"/>
              <a:ext cx="998740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696C08-45C1-4DA0-ADCA-6B6BC4DE7F9B}"/>
                </a:ext>
              </a:extLst>
            </p:cNvPr>
            <p:cNvCxnSpPr>
              <a:stCxn id="6" idx="4"/>
              <a:endCxn id="10" idx="0"/>
            </p:cNvCxnSpPr>
            <p:nvPr/>
          </p:nvCxnSpPr>
          <p:spPr>
            <a:xfrm>
              <a:off x="3912092" y="3752052"/>
              <a:ext cx="998738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7A43F9-3921-4BBF-B275-68A218D78894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H="1">
              <a:off x="6979328" y="3752051"/>
              <a:ext cx="878893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84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Max Heap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772BB3-895D-487C-A630-C10549808B0A}"/>
              </a:ext>
            </a:extLst>
          </p:cNvPr>
          <p:cNvGrpSpPr/>
          <p:nvPr/>
        </p:nvGrpSpPr>
        <p:grpSpPr>
          <a:xfrm>
            <a:off x="2604112" y="1999440"/>
            <a:ext cx="6983776" cy="3468479"/>
            <a:chOff x="3059833" y="2079339"/>
            <a:chExt cx="6983776" cy="346847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C797B3B-6557-4E91-B39A-6CD683909148}"/>
                </a:ext>
              </a:extLst>
            </p:cNvPr>
            <p:cNvSpPr/>
            <p:nvPr/>
          </p:nvSpPr>
          <p:spPr>
            <a:xfrm>
              <a:off x="5912527" y="2079339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57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D04E2C-E3D9-4A06-B614-008B52D2BD18}"/>
                </a:ext>
              </a:extLst>
            </p:cNvPr>
            <p:cNvSpPr/>
            <p:nvPr/>
          </p:nvSpPr>
          <p:spPr>
            <a:xfrm>
              <a:off x="4058573" y="3301256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29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F88285-949A-4098-99DB-30B35938B06E}"/>
                </a:ext>
              </a:extLst>
            </p:cNvPr>
            <p:cNvSpPr/>
            <p:nvPr/>
          </p:nvSpPr>
          <p:spPr>
            <a:xfrm>
              <a:off x="8004702" y="3301255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47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830E47-02FA-4083-8FE8-6D144433DE1F}"/>
                </a:ext>
              </a:extLst>
            </p:cNvPr>
            <p:cNvSpPr/>
            <p:nvPr/>
          </p:nvSpPr>
          <p:spPr>
            <a:xfrm>
              <a:off x="3059833" y="490171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210807-96CE-47F7-9CE0-B0C340CA0913}"/>
                </a:ext>
              </a:extLst>
            </p:cNvPr>
            <p:cNvSpPr/>
            <p:nvPr/>
          </p:nvSpPr>
          <p:spPr>
            <a:xfrm>
              <a:off x="5057311" y="490171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5A45ED-CEAD-4224-94AE-9EDC6EA9E291}"/>
                </a:ext>
              </a:extLst>
            </p:cNvPr>
            <p:cNvSpPr/>
            <p:nvPr/>
          </p:nvSpPr>
          <p:spPr>
            <a:xfrm>
              <a:off x="7125809" y="4901712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31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D48761-66A9-4D1A-9AD3-871615963BB9}"/>
                </a:ext>
              </a:extLst>
            </p:cNvPr>
            <p:cNvCxnSpPr>
              <a:stCxn id="3" idx="4"/>
              <a:endCxn id="6" idx="7"/>
            </p:cNvCxnSpPr>
            <p:nvPr/>
          </p:nvCxnSpPr>
          <p:spPr>
            <a:xfrm flipH="1">
              <a:off x="4642047" y="2725444"/>
              <a:ext cx="1612271" cy="67043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0B9B36-2BCD-4C46-BD09-AC66B93415A7}"/>
                </a:ext>
              </a:extLst>
            </p:cNvPr>
            <p:cNvCxnSpPr>
              <a:stCxn id="3" idx="4"/>
              <a:endCxn id="7" idx="1"/>
            </p:cNvCxnSpPr>
            <p:nvPr/>
          </p:nvCxnSpPr>
          <p:spPr>
            <a:xfrm>
              <a:off x="6254318" y="2725444"/>
              <a:ext cx="1850492" cy="6704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80D393-5F68-452D-8826-9982590A30E4}"/>
                </a:ext>
              </a:extLst>
            </p:cNvPr>
            <p:cNvCxnSpPr>
              <a:stCxn id="6" idx="4"/>
              <a:endCxn id="9" idx="0"/>
            </p:cNvCxnSpPr>
            <p:nvPr/>
          </p:nvCxnSpPr>
          <p:spPr>
            <a:xfrm flipH="1">
              <a:off x="3401624" y="3947361"/>
              <a:ext cx="998740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696C08-45C1-4DA0-ADCA-6B6BC4DE7F9B}"/>
                </a:ext>
              </a:extLst>
            </p:cNvPr>
            <p:cNvCxnSpPr>
              <a:stCxn id="6" idx="4"/>
              <a:endCxn id="10" idx="0"/>
            </p:cNvCxnSpPr>
            <p:nvPr/>
          </p:nvCxnSpPr>
          <p:spPr>
            <a:xfrm>
              <a:off x="4400364" y="3947361"/>
              <a:ext cx="998738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7A43F9-3921-4BBF-B275-68A218D78894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H="1">
              <a:off x="7467600" y="3947360"/>
              <a:ext cx="878893" cy="95435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8E42BE-5334-4DB5-B26C-06174B350D46}"/>
                </a:ext>
              </a:extLst>
            </p:cNvPr>
            <p:cNvSpPr/>
            <p:nvPr/>
          </p:nvSpPr>
          <p:spPr>
            <a:xfrm>
              <a:off x="9360027" y="488626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42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81C08A-6E5F-4B74-842D-E07C4EFA0CE1}"/>
                </a:ext>
              </a:extLst>
            </p:cNvPr>
            <p:cNvCxnSpPr>
              <a:stCxn id="7" idx="4"/>
              <a:endCxn id="15" idx="0"/>
            </p:cNvCxnSpPr>
            <p:nvPr/>
          </p:nvCxnSpPr>
          <p:spPr>
            <a:xfrm>
              <a:off x="8346493" y="3947360"/>
              <a:ext cx="1355325" cy="938904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02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41A-C9DB-4BD5-8269-562028C1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Parent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1BBF-373E-4F2A-8525-93472543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we use array in binary heap, we can use this equation to get the parent node.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parent index = (int)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– 1)/2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Index 2’ parent = (2-1)/2 = 0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Index 1’ parent = (1-1)/2 = 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A516F3-2DE9-4894-B671-E627F9E4724B}"/>
              </a:ext>
            </a:extLst>
          </p:cNvPr>
          <p:cNvGrpSpPr/>
          <p:nvPr/>
        </p:nvGrpSpPr>
        <p:grpSpPr>
          <a:xfrm>
            <a:off x="8347851" y="2538863"/>
            <a:ext cx="2864767" cy="2924861"/>
            <a:chOff x="6155067" y="2555525"/>
            <a:chExt cx="2864767" cy="29248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E0A522-E655-4BE6-AF13-FF48BDE9246E}"/>
                </a:ext>
              </a:extLst>
            </p:cNvPr>
            <p:cNvGrpSpPr/>
            <p:nvPr/>
          </p:nvGrpSpPr>
          <p:grpSpPr>
            <a:xfrm>
              <a:off x="6246921" y="2875128"/>
              <a:ext cx="2681060" cy="2246562"/>
              <a:chOff x="6096000" y="3105947"/>
              <a:chExt cx="2681060" cy="22465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5964D-6CAE-4A6E-A7FF-F36992303B50}"/>
                  </a:ext>
                </a:extLst>
              </p:cNvPr>
              <p:cNvSpPr/>
              <p:nvPr/>
            </p:nvSpPr>
            <p:spPr>
              <a:xfrm>
                <a:off x="7094740" y="3105947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1419EB-F1AF-4549-8990-9D7FC80638E7}"/>
                  </a:ext>
                </a:extLst>
              </p:cNvPr>
              <p:cNvSpPr/>
              <p:nvPr/>
            </p:nvSpPr>
            <p:spPr>
              <a:xfrm>
                <a:off x="6096000" y="470640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AED5A6-15A0-4645-B60F-126DCFFB9089}"/>
                  </a:ext>
                </a:extLst>
              </p:cNvPr>
              <p:cNvSpPr/>
              <p:nvPr/>
            </p:nvSpPr>
            <p:spPr>
              <a:xfrm>
                <a:off x="8093478" y="470640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9515DC-48E7-4C5C-ADB2-116C48F9B003}"/>
                  </a:ext>
                </a:extLst>
              </p:cNvPr>
              <p:cNvCxnSpPr>
                <a:stCxn id="6" idx="4"/>
                <a:endCxn id="8" idx="0"/>
              </p:cNvCxnSpPr>
              <p:nvPr/>
            </p:nvCxnSpPr>
            <p:spPr>
              <a:xfrm flipH="1">
                <a:off x="6437791" y="3752052"/>
                <a:ext cx="998740" cy="95435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D30981D-FF88-4BF5-B79C-BF011ADA2EEC}"/>
                  </a:ext>
                </a:extLst>
              </p:cNvPr>
              <p:cNvCxnSpPr>
                <a:stCxn id="6" idx="4"/>
                <a:endCxn id="9" idx="0"/>
              </p:cNvCxnSpPr>
              <p:nvPr/>
            </p:nvCxnSpPr>
            <p:spPr>
              <a:xfrm>
                <a:off x="7436531" y="3752052"/>
                <a:ext cx="998738" cy="95435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6E3FA-7FE4-4576-AA1B-80760F79938B}"/>
                </a:ext>
              </a:extLst>
            </p:cNvPr>
            <p:cNvSpPr txBox="1"/>
            <p:nvPr/>
          </p:nvSpPr>
          <p:spPr>
            <a:xfrm>
              <a:off x="7153807" y="2555525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BC223F-6F75-4FB5-A723-3E44D483DA10}"/>
                </a:ext>
              </a:extLst>
            </p:cNvPr>
            <p:cNvSpPr txBox="1"/>
            <p:nvPr/>
          </p:nvSpPr>
          <p:spPr>
            <a:xfrm>
              <a:off x="6155067" y="5111054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5BD6B-C151-41B5-ADB8-2978AE9AA90E}"/>
                </a:ext>
              </a:extLst>
            </p:cNvPr>
            <p:cNvSpPr txBox="1"/>
            <p:nvPr/>
          </p:nvSpPr>
          <p:spPr>
            <a:xfrm>
              <a:off x="8152545" y="5102447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41A-C9DB-4BD5-8269-562028C1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1BBF-373E-4F2A-8525-93472543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get left and right children in a binary heap with these equations,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Left = (2 x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+ 1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Right = (2 x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+ 2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Left child = (2 x 0) + 1 = 1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Right child = (2 x 0) + 2 =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9B280-84AB-4619-B588-9678866CDEEF}"/>
              </a:ext>
            </a:extLst>
          </p:cNvPr>
          <p:cNvGrpSpPr/>
          <p:nvPr/>
        </p:nvGrpSpPr>
        <p:grpSpPr>
          <a:xfrm>
            <a:off x="8072644" y="2413482"/>
            <a:ext cx="2864767" cy="2924861"/>
            <a:chOff x="6155067" y="2555525"/>
            <a:chExt cx="2864767" cy="2924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B694F1-E265-4B75-97E3-8582A2837983}"/>
                </a:ext>
              </a:extLst>
            </p:cNvPr>
            <p:cNvGrpSpPr/>
            <p:nvPr/>
          </p:nvGrpSpPr>
          <p:grpSpPr>
            <a:xfrm>
              <a:off x="6246921" y="2875128"/>
              <a:ext cx="2681060" cy="2246562"/>
              <a:chOff x="6096000" y="3105947"/>
              <a:chExt cx="2681060" cy="22465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E43D04-28B4-404C-9307-709A05A9BBB8}"/>
                  </a:ext>
                </a:extLst>
              </p:cNvPr>
              <p:cNvSpPr/>
              <p:nvPr/>
            </p:nvSpPr>
            <p:spPr>
              <a:xfrm>
                <a:off x="7094740" y="3105947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82D9BD-27C7-4429-9F15-0C003A8EC08F}"/>
                  </a:ext>
                </a:extLst>
              </p:cNvPr>
              <p:cNvSpPr/>
              <p:nvPr/>
            </p:nvSpPr>
            <p:spPr>
              <a:xfrm>
                <a:off x="6096000" y="470640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E8EB41-E6B3-4983-923D-95EC3D995214}"/>
                  </a:ext>
                </a:extLst>
              </p:cNvPr>
              <p:cNvSpPr/>
              <p:nvPr/>
            </p:nvSpPr>
            <p:spPr>
              <a:xfrm>
                <a:off x="8093478" y="470640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0FAB23-CFA4-4C79-A983-E0EA78BB96E1}"/>
                  </a:ext>
                </a:extLst>
              </p:cNvPr>
              <p:cNvCxnSpPr>
                <a:stCxn id="9" idx="4"/>
                <a:endCxn id="10" idx="0"/>
              </p:cNvCxnSpPr>
              <p:nvPr/>
            </p:nvCxnSpPr>
            <p:spPr>
              <a:xfrm flipH="1">
                <a:off x="6437791" y="3752052"/>
                <a:ext cx="998740" cy="95435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81F6909-0D39-411D-8DF2-E1FA2C018B7B}"/>
                  </a:ext>
                </a:extLst>
              </p:cNvPr>
              <p:cNvCxnSpPr>
                <a:stCxn id="9" idx="4"/>
                <a:endCxn id="11" idx="0"/>
              </p:cNvCxnSpPr>
              <p:nvPr/>
            </p:nvCxnSpPr>
            <p:spPr>
              <a:xfrm>
                <a:off x="7436531" y="3752052"/>
                <a:ext cx="998738" cy="95435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3D17BD-319A-4616-BF6B-10A4D3DA209A}"/>
                </a:ext>
              </a:extLst>
            </p:cNvPr>
            <p:cNvSpPr txBox="1"/>
            <p:nvPr/>
          </p:nvSpPr>
          <p:spPr>
            <a:xfrm>
              <a:off x="7153807" y="2555525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F0B75-6EB0-4285-8514-96CF8657ABE0}"/>
                </a:ext>
              </a:extLst>
            </p:cNvPr>
            <p:cNvSpPr txBox="1"/>
            <p:nvPr/>
          </p:nvSpPr>
          <p:spPr>
            <a:xfrm>
              <a:off x="6155067" y="5111054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561FE1-3B12-48A2-B574-335D27494CBB}"/>
                </a:ext>
              </a:extLst>
            </p:cNvPr>
            <p:cNvSpPr txBox="1"/>
            <p:nvPr/>
          </p:nvSpPr>
          <p:spPr>
            <a:xfrm>
              <a:off x="8152545" y="5102447"/>
              <a:ext cx="86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Index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05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41A-C9DB-4BD5-8269-562028C1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Insert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1BBF-373E-4F2A-8525-93472543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Insert a new node to the last index of the array (if not full! – the max size of the array has been defined).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Increment the size (number of current elements in the tree) variable by 1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Then, set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current size - 1.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!= 0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value of i’s parent &lt; value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swap them, then set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i’s parent.  </a:t>
            </a:r>
          </a:p>
        </p:txBody>
      </p:sp>
    </p:spTree>
    <p:extLst>
      <p:ext uri="{BB962C8B-B14F-4D97-AF65-F5344CB8AC3E}">
        <p14:creationId xmlns:p14="http://schemas.microsoft.com/office/powerpoint/2010/main" val="142009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1135</Words>
  <Application>Microsoft Office PowerPoint</Application>
  <PresentationFormat>Widescreen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Tree Data Structure (Binary Heap)</vt:lpstr>
      <vt:lpstr>Contents</vt:lpstr>
      <vt:lpstr>Introduction</vt:lpstr>
      <vt:lpstr>Rules</vt:lpstr>
      <vt:lpstr>Min Heap</vt:lpstr>
      <vt:lpstr>Max Heap</vt:lpstr>
      <vt:lpstr>Get Parent Index</vt:lpstr>
      <vt:lpstr>Get Children</vt:lpstr>
      <vt:lpstr>Insert a Node</vt:lpstr>
      <vt:lpstr>Example 1</vt:lpstr>
      <vt:lpstr>Example 2</vt:lpstr>
      <vt:lpstr>Example 2</vt:lpstr>
      <vt:lpstr>Example 2</vt:lpstr>
      <vt:lpstr>Example 2</vt:lpstr>
      <vt:lpstr>Heapify</vt:lpstr>
      <vt:lpstr>Heapify</vt:lpstr>
      <vt:lpstr>Heapify</vt:lpstr>
      <vt:lpstr>Example 1</vt:lpstr>
      <vt:lpstr>Example 1</vt:lpstr>
      <vt:lpstr>Deletion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Zairul Mazwan</cp:lastModifiedBy>
  <cp:revision>320</cp:revision>
  <dcterms:created xsi:type="dcterms:W3CDTF">2021-09-17T14:44:50Z</dcterms:created>
  <dcterms:modified xsi:type="dcterms:W3CDTF">2021-11-17T21:13:03Z</dcterms:modified>
</cp:coreProperties>
</file>