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80" r:id="rId24"/>
    <p:sldId id="278" r:id="rId25"/>
    <p:sldId id="281" r:id="rId26"/>
    <p:sldId id="27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88B7-E66B-4E28-9793-84F6FBBC7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61857-7862-4437-A7AC-4B46FA77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2ED3-4AD3-4BE3-80E7-77632F68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C9D9-BC1C-4386-BE6E-3F2C48E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68EA-2955-446D-B413-E83A8AD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64B36-57F9-4C72-AF8C-F5E814B4A8B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EF90-2FD9-453A-A17D-7788F46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40C66-33AE-4083-B337-804645CF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AD7C-2302-4753-8B10-DA0962A6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1460-4A42-45C7-9517-6D4C7232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9090-38D8-472A-B3F7-FA1CEA69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7F23E-4B1D-465D-B673-64B356F75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6627-45F2-47FA-9D5D-51139C0B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A8DD-0EC6-4478-A8C4-B20E2911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AAC2-D7A0-4593-B871-276578C5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A96C-A4E0-4D44-AA11-8C7392E2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8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8866-2F4B-4192-AC99-0C6CB210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D97B-D1E2-48A2-A09F-D458A330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1876-96B8-430A-AF9E-C9B163F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C38B-2BC1-41D7-ACCE-4F38690E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C4E4-495D-4113-ADCC-4690391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F39FCA-F0FE-4629-BF24-447F1AD0B0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8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99C7-90C4-4A45-BCA1-6D648EE1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EACF-46E6-4730-A503-C1DEBD78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5A3F-25B0-424D-AB92-BD786B97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143D-4EC8-4A74-BD32-DB9F3D6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8FFB-663D-42E9-BD84-3E4C5AD1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E4B00-771A-4660-A5A0-723CD933A5D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C443-B2D2-4661-8455-EF76583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0322-CFC6-47EB-BB32-9A11088CC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11E8-8506-48C7-AAC1-9E985EA0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C0E5-2F69-4326-B09A-F31F5E74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CAFD-F8BD-4B89-A197-F484F6FB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72E1-49AC-492B-925A-93B75E72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DEC85-71AF-44FE-8C68-93BF5A63C2D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5394-597E-4D3C-A3BE-1EACE7AC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CCFBF-7E17-49A0-91E6-FAFDB8F0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5775A-3D40-49D0-8D3E-58627375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5DF16-7640-4390-8D30-07DCE20D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63B65-240A-44D7-8C9F-11AD19AFE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A9694-4B94-40F4-AE6E-A460285F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FF18-8138-4088-B94B-EFCF905A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1DA52-AF30-4BB8-8DDA-B18F7040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7448C8-D478-41B9-ABA6-619AB11E673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1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CD5C-88DC-4CEC-8F12-A1CBE9DA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F6A3-D942-4955-9203-E54109C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1F0D5-BD96-40EF-9A3A-F957AC8C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FED97-C057-43D6-8562-056B527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DD8B3-6E57-4DE5-8674-40A716823389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7E7D9-3D0E-4709-BDB2-53B77DC3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9E777-C1D0-4385-853D-CF404FC5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69AA0-33AF-4EBC-B609-2D06F427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E3CB2-EEF6-46D7-B75C-79E1FB66897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-2545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517-B81D-404B-AC92-6885B21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68BD-CE69-4846-B797-3BBCEB94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A41AD-995A-4D61-8EC7-A0FE85C6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A7262-A16E-496E-847E-F9A1804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C5BE-6B12-4761-AF9F-883AA75F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35D61-3173-4BD3-B92E-99A8AC2B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A3A3-0B29-4E5B-89B8-75CB9406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07849-2A8D-4F45-97C2-2A29E4436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2F281-BB0C-4924-A637-C15BA98C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D0DA-D41A-46DB-9557-201CA0DA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DD278-4FA7-4132-8B82-AE76781B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AD98-D55D-4FBA-A9E9-3AF498F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2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D098-3DAD-47C8-8EFE-221FED49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3CB7-CB8A-40E6-BCA1-057D4E13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C301-16A1-4D6D-8444-EFD390DD8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1E78-2060-484F-8A87-F00A4D0316D7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D949-0A5B-4F9E-A080-598E0849E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7D77-E281-4310-A4A0-2DF55DB5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BA4E-4198-43FF-B371-86DD53DD8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C9EB-E9C1-4538-B3C3-ECDB0FC4A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Tree Data Structure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(Binary Tree)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1D87-C713-401B-B355-21C744794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423220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8A55-FF35-4596-886A-650CE2D9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Construct a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4075-4D0B-49B5-B18F-CB5F78B1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 recursion to construct a binary tree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first node added will be the root of the entire tree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the new node (value) is less than the root, the new node will be on the left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the new node (value) is greater than the root, the new node will be on the right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processes loop using recursion until the new node becomes a root of a branch.</a:t>
            </a:r>
          </a:p>
        </p:txBody>
      </p:sp>
    </p:spTree>
    <p:extLst>
      <p:ext uri="{BB962C8B-B14F-4D97-AF65-F5344CB8AC3E}">
        <p14:creationId xmlns:p14="http://schemas.microsoft.com/office/powerpoint/2010/main" val="412128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D223-7376-4CA6-A2CB-4F4F77D5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Construct a binary tree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23309-438E-41AA-AE25-2CE32D161256}"/>
              </a:ext>
            </a:extLst>
          </p:cNvPr>
          <p:cNvSpPr txBox="1"/>
          <p:nvPr/>
        </p:nvSpPr>
        <p:spPr>
          <a:xfrm>
            <a:off x="941034" y="1793290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Elements to be constructed in a tree: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12, 23, 36, 39, 33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C6C07-5A35-4762-9024-833A77DF46B2}"/>
              </a:ext>
            </a:extLst>
          </p:cNvPr>
          <p:cNvGrpSpPr/>
          <p:nvPr/>
        </p:nvGrpSpPr>
        <p:grpSpPr>
          <a:xfrm>
            <a:off x="941034" y="2838306"/>
            <a:ext cx="4629711" cy="1868022"/>
            <a:chOff x="5513034" y="2349107"/>
            <a:chExt cx="4629711" cy="18680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5EA3EB-B02A-4823-ADF9-21F687BD213E}"/>
                </a:ext>
              </a:extLst>
            </p:cNvPr>
            <p:cNvSpPr/>
            <p:nvPr/>
          </p:nvSpPr>
          <p:spPr>
            <a:xfrm>
              <a:off x="7366988" y="2349107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32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F2D8AB-A9AA-44D7-84ED-042885247BBB}"/>
                </a:ext>
              </a:extLst>
            </p:cNvPr>
            <p:cNvSpPr/>
            <p:nvPr/>
          </p:nvSpPr>
          <p:spPr>
            <a:xfrm>
              <a:off x="5513034" y="3571024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accent4">
                      <a:lumMod val="50000"/>
                    </a:schemeClr>
                  </a:solidFill>
                </a:rPr>
                <a:t>null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1470C9-682A-4991-A498-83EB7B959F9D}"/>
                </a:ext>
              </a:extLst>
            </p:cNvPr>
            <p:cNvSpPr/>
            <p:nvPr/>
          </p:nvSpPr>
          <p:spPr>
            <a:xfrm>
              <a:off x="9459163" y="3571023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accent4">
                      <a:lumMod val="50000"/>
                    </a:schemeClr>
                  </a:solidFill>
                </a:rPr>
                <a:t>null</a:t>
              </a:r>
              <a:endParaRPr lang="en-GB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D298352-284A-427F-816B-25F7254099D6}"/>
                </a:ext>
              </a:extLst>
            </p:cNvPr>
            <p:cNvCxnSpPr>
              <a:stCxn id="6" idx="4"/>
              <a:endCxn id="7" idx="7"/>
            </p:cNvCxnSpPr>
            <p:nvPr/>
          </p:nvCxnSpPr>
          <p:spPr>
            <a:xfrm flipH="1">
              <a:off x="6096508" y="2995212"/>
              <a:ext cx="1612271" cy="670432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EB1AB74-C940-40A6-804E-8BBDF5B30D29}"/>
                </a:ext>
              </a:extLst>
            </p:cNvPr>
            <p:cNvCxnSpPr>
              <a:stCxn id="6" idx="4"/>
              <a:endCxn id="8" idx="1"/>
            </p:cNvCxnSpPr>
            <p:nvPr/>
          </p:nvCxnSpPr>
          <p:spPr>
            <a:xfrm>
              <a:off x="7708779" y="2995212"/>
              <a:ext cx="1850492" cy="670431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92BD79-65CA-4B2E-81AC-E591A0EFDEEB}"/>
              </a:ext>
            </a:extLst>
          </p:cNvPr>
          <p:cNvGrpSpPr/>
          <p:nvPr/>
        </p:nvGrpSpPr>
        <p:grpSpPr>
          <a:xfrm>
            <a:off x="6988207" y="2838305"/>
            <a:ext cx="4629711" cy="1868022"/>
            <a:chOff x="5513034" y="2349107"/>
            <a:chExt cx="4629711" cy="18680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28B989-006E-4AAA-B63B-6EA48E018832}"/>
                </a:ext>
              </a:extLst>
            </p:cNvPr>
            <p:cNvSpPr/>
            <p:nvPr/>
          </p:nvSpPr>
          <p:spPr>
            <a:xfrm>
              <a:off x="7366988" y="2349107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32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21BB0E-CDD1-4D84-9559-3D4B2606134F}"/>
                </a:ext>
              </a:extLst>
            </p:cNvPr>
            <p:cNvSpPr/>
            <p:nvPr/>
          </p:nvSpPr>
          <p:spPr>
            <a:xfrm>
              <a:off x="5513034" y="3571024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3E5F4-930B-4496-BC9A-0E246F673FB9}"/>
                </a:ext>
              </a:extLst>
            </p:cNvPr>
            <p:cNvSpPr/>
            <p:nvPr/>
          </p:nvSpPr>
          <p:spPr>
            <a:xfrm>
              <a:off x="9459163" y="3571023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accent4">
                      <a:lumMod val="50000"/>
                    </a:schemeClr>
                  </a:solidFill>
                </a:rPr>
                <a:t>null</a:t>
              </a:r>
              <a:endParaRPr lang="en-GB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CC5C2E-93AD-4EF5-8D83-EE149B54DF05}"/>
                </a:ext>
              </a:extLst>
            </p:cNvPr>
            <p:cNvCxnSpPr>
              <a:stCxn id="12" idx="4"/>
              <a:endCxn id="13" idx="7"/>
            </p:cNvCxnSpPr>
            <p:nvPr/>
          </p:nvCxnSpPr>
          <p:spPr>
            <a:xfrm flipH="1">
              <a:off x="6096508" y="2995212"/>
              <a:ext cx="1612271" cy="670432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77C2E36-8D6F-4A0D-BC68-53AC6C9E5BCC}"/>
                </a:ext>
              </a:extLst>
            </p:cNvPr>
            <p:cNvCxnSpPr>
              <a:stCxn id="12" idx="4"/>
              <a:endCxn id="14" idx="1"/>
            </p:cNvCxnSpPr>
            <p:nvPr/>
          </p:nvCxnSpPr>
          <p:spPr>
            <a:xfrm>
              <a:off x="7708779" y="2995212"/>
              <a:ext cx="1850492" cy="670431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AAEE6A-FE1C-443C-A12C-F085DA7B3BB7}"/>
              </a:ext>
            </a:extLst>
          </p:cNvPr>
          <p:cNvSpPr/>
          <p:nvPr/>
        </p:nvSpPr>
        <p:spPr>
          <a:xfrm>
            <a:off x="5987989" y="3313598"/>
            <a:ext cx="853236" cy="50602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C6D52B-BEFC-45E6-9E91-18685D46E7C2}"/>
              </a:ext>
            </a:extLst>
          </p:cNvPr>
          <p:cNvSpPr/>
          <p:nvPr/>
        </p:nvSpPr>
        <p:spPr>
          <a:xfrm>
            <a:off x="6130039" y="5390430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CB5064-C97D-4278-BDF2-5AD398779542}"/>
              </a:ext>
            </a:extLst>
          </p:cNvPr>
          <p:cNvSpPr/>
          <p:nvPr/>
        </p:nvSpPr>
        <p:spPr>
          <a:xfrm>
            <a:off x="7694234" y="5390430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1A973B-1332-4FA6-B42A-DF211D16F39C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6447794" y="4706327"/>
            <a:ext cx="882204" cy="69698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C8EA0-E6B8-4BC2-A3A7-E5E2E1A8A06F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329998" y="4706327"/>
            <a:ext cx="706027" cy="68410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53239AC-8D3E-48B3-A43A-7FE6415DC060}"/>
              </a:ext>
            </a:extLst>
          </p:cNvPr>
          <p:cNvSpPr/>
          <p:nvPr/>
        </p:nvSpPr>
        <p:spPr>
          <a:xfrm>
            <a:off x="1385455" y="2096655"/>
            <a:ext cx="341746" cy="342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4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D223-7376-4CA6-A2CB-4F4F77D5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Construct a binary tree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23309-438E-41AA-AE25-2CE32D161256}"/>
              </a:ext>
            </a:extLst>
          </p:cNvPr>
          <p:cNvSpPr txBox="1"/>
          <p:nvPr/>
        </p:nvSpPr>
        <p:spPr>
          <a:xfrm>
            <a:off x="941034" y="1793290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Elements to be constructed in a tree: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32, 12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23, 36, 39, 33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AAEE6A-FE1C-443C-A12C-F085DA7B3BB7}"/>
              </a:ext>
            </a:extLst>
          </p:cNvPr>
          <p:cNvSpPr/>
          <p:nvPr/>
        </p:nvSpPr>
        <p:spPr>
          <a:xfrm>
            <a:off x="6073592" y="3788469"/>
            <a:ext cx="853236" cy="50602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6B0A78-FACE-45F9-8219-FFA31FA50911}"/>
              </a:ext>
            </a:extLst>
          </p:cNvPr>
          <p:cNvGrpSpPr/>
          <p:nvPr/>
        </p:nvGrpSpPr>
        <p:grpSpPr>
          <a:xfrm>
            <a:off x="261899" y="2749528"/>
            <a:ext cx="5487879" cy="3198230"/>
            <a:chOff x="261899" y="2749528"/>
            <a:chExt cx="5487879" cy="31982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92BD79-65CA-4B2E-81AC-E591A0EFDEEB}"/>
                </a:ext>
              </a:extLst>
            </p:cNvPr>
            <p:cNvGrpSpPr/>
            <p:nvPr/>
          </p:nvGrpSpPr>
          <p:grpSpPr>
            <a:xfrm>
              <a:off x="1120067" y="2749528"/>
              <a:ext cx="4629711" cy="1868022"/>
              <a:chOff x="5513034" y="2349107"/>
              <a:chExt cx="4629711" cy="186802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D28B989-006E-4AAA-B63B-6EA48E018832}"/>
                  </a:ext>
                </a:extLst>
              </p:cNvPr>
              <p:cNvSpPr/>
              <p:nvPr/>
            </p:nvSpPr>
            <p:spPr>
              <a:xfrm>
                <a:off x="7366988" y="2349107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accent4">
                        <a:lumMod val="50000"/>
                      </a:schemeClr>
                    </a:solidFill>
                  </a:rPr>
                  <a:t>32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321BB0E-CDD1-4D84-9559-3D4B2606134F}"/>
                  </a:ext>
                </a:extLst>
              </p:cNvPr>
              <p:cNvSpPr/>
              <p:nvPr/>
            </p:nvSpPr>
            <p:spPr>
              <a:xfrm>
                <a:off x="5513034" y="3571024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3E5F4-930B-4496-BC9A-0E246F673FB9}"/>
                  </a:ext>
                </a:extLst>
              </p:cNvPr>
              <p:cNvSpPr/>
              <p:nvPr/>
            </p:nvSpPr>
            <p:spPr>
              <a:xfrm>
                <a:off x="9459163" y="3571023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null</a:t>
                </a:r>
                <a:endParaRPr lang="en-GB" sz="14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1CC5C2E-93AD-4EF5-8D83-EE149B54DF05}"/>
                  </a:ext>
                </a:extLst>
              </p:cNvPr>
              <p:cNvCxnSpPr>
                <a:stCxn id="12" idx="4"/>
                <a:endCxn id="13" idx="7"/>
              </p:cNvCxnSpPr>
              <p:nvPr/>
            </p:nvCxnSpPr>
            <p:spPr>
              <a:xfrm flipH="1">
                <a:off x="6096508" y="2995212"/>
                <a:ext cx="1612271" cy="670432"/>
              </a:xfrm>
              <a:prstGeom prst="straightConnector1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77C2E36-8D6F-4A0D-BC68-53AC6C9E5BCC}"/>
                  </a:ext>
                </a:extLst>
              </p:cNvPr>
              <p:cNvCxnSpPr>
                <a:stCxn id="12" idx="4"/>
                <a:endCxn id="14" idx="1"/>
              </p:cNvCxnSpPr>
              <p:nvPr/>
            </p:nvCxnSpPr>
            <p:spPr>
              <a:xfrm>
                <a:off x="7708779" y="2995212"/>
                <a:ext cx="1850492" cy="670431"/>
              </a:xfrm>
              <a:prstGeom prst="straightConnector1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FC6D52B-BEFC-45E6-9E91-18685D46E7C2}"/>
                </a:ext>
              </a:extLst>
            </p:cNvPr>
            <p:cNvSpPr/>
            <p:nvPr/>
          </p:nvSpPr>
          <p:spPr>
            <a:xfrm>
              <a:off x="261899" y="5301653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accent4">
                      <a:lumMod val="50000"/>
                    </a:schemeClr>
                  </a:solidFill>
                </a:rPr>
                <a:t>null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CB5064-C97D-4278-BDF2-5AD398779542}"/>
                </a:ext>
              </a:extLst>
            </p:cNvPr>
            <p:cNvSpPr/>
            <p:nvPr/>
          </p:nvSpPr>
          <p:spPr>
            <a:xfrm>
              <a:off x="1826094" y="5301653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accent4">
                      <a:lumMod val="50000"/>
                    </a:schemeClr>
                  </a:solidFill>
                </a:rPr>
                <a:t>null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81A973B-1332-4FA6-B42A-DF211D16F39C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 flipH="1">
              <a:off x="579654" y="4617550"/>
              <a:ext cx="882204" cy="696986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ABC8EA0-E6B8-4BC2-A3A7-E5E2E1A8A06F}"/>
                </a:ext>
              </a:extLst>
            </p:cNvPr>
            <p:cNvCxnSpPr>
              <a:cxnSpLocks/>
              <a:stCxn id="13" idx="4"/>
              <a:endCxn id="19" idx="0"/>
            </p:cNvCxnSpPr>
            <p:nvPr/>
          </p:nvCxnSpPr>
          <p:spPr>
            <a:xfrm>
              <a:off x="1461858" y="4617550"/>
              <a:ext cx="706027" cy="684103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E7FF74-0E41-4936-9941-65C309C99659}"/>
              </a:ext>
            </a:extLst>
          </p:cNvPr>
          <p:cNvGrpSpPr/>
          <p:nvPr/>
        </p:nvGrpSpPr>
        <p:grpSpPr>
          <a:xfrm>
            <a:off x="6442222" y="2695381"/>
            <a:ext cx="5487879" cy="3198230"/>
            <a:chOff x="261899" y="2749528"/>
            <a:chExt cx="5487879" cy="319823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1888A3-B5DA-4024-A6F8-91B69F8D019E}"/>
                </a:ext>
              </a:extLst>
            </p:cNvPr>
            <p:cNvGrpSpPr/>
            <p:nvPr/>
          </p:nvGrpSpPr>
          <p:grpSpPr>
            <a:xfrm>
              <a:off x="1120067" y="2749528"/>
              <a:ext cx="4629711" cy="1868022"/>
              <a:chOff x="5513034" y="2349107"/>
              <a:chExt cx="4629711" cy="1868022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96B9C8-5C04-4D19-823C-CC1FEE97EEC2}"/>
                  </a:ext>
                </a:extLst>
              </p:cNvPr>
              <p:cNvSpPr/>
              <p:nvPr/>
            </p:nvSpPr>
            <p:spPr>
              <a:xfrm>
                <a:off x="7366988" y="2349107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accent4">
                        <a:lumMod val="50000"/>
                      </a:schemeClr>
                    </a:solidFill>
                  </a:rPr>
                  <a:t>32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A09C34E-A36F-4ED8-BEFF-E9513533296E}"/>
                  </a:ext>
                </a:extLst>
              </p:cNvPr>
              <p:cNvSpPr/>
              <p:nvPr/>
            </p:nvSpPr>
            <p:spPr>
              <a:xfrm>
                <a:off x="5513034" y="3571024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F20D4A2-B103-481C-86B0-24561BFD41BA}"/>
                  </a:ext>
                </a:extLst>
              </p:cNvPr>
              <p:cNvSpPr/>
              <p:nvPr/>
            </p:nvSpPr>
            <p:spPr>
              <a:xfrm>
                <a:off x="9459163" y="3571023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null</a:t>
                </a:r>
                <a:endParaRPr lang="en-GB" sz="14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6F97630-F31A-49D0-A24F-4609F6C9AB5B}"/>
                  </a:ext>
                </a:extLst>
              </p:cNvPr>
              <p:cNvCxnSpPr>
                <a:stCxn id="29" idx="4"/>
                <a:endCxn id="30" idx="7"/>
              </p:cNvCxnSpPr>
              <p:nvPr/>
            </p:nvCxnSpPr>
            <p:spPr>
              <a:xfrm flipH="1">
                <a:off x="6096508" y="2995212"/>
                <a:ext cx="1612271" cy="670432"/>
              </a:xfrm>
              <a:prstGeom prst="straightConnector1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9E45922-A012-4F6C-90F3-1D66D3AA3BF2}"/>
                  </a:ext>
                </a:extLst>
              </p:cNvPr>
              <p:cNvCxnSpPr>
                <a:stCxn id="29" idx="4"/>
                <a:endCxn id="31" idx="1"/>
              </p:cNvCxnSpPr>
              <p:nvPr/>
            </p:nvCxnSpPr>
            <p:spPr>
              <a:xfrm>
                <a:off x="7708779" y="2995212"/>
                <a:ext cx="1850492" cy="670431"/>
              </a:xfrm>
              <a:prstGeom prst="straightConnector1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139646-454F-4C4D-9B90-6D5EE05CC36F}"/>
                </a:ext>
              </a:extLst>
            </p:cNvPr>
            <p:cNvSpPr/>
            <p:nvPr/>
          </p:nvSpPr>
          <p:spPr>
            <a:xfrm>
              <a:off x="261899" y="5301653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accent4">
                      <a:lumMod val="50000"/>
                    </a:schemeClr>
                  </a:solidFill>
                </a:rPr>
                <a:t>null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13CA52-2FA2-4F93-B836-6301D7411934}"/>
                </a:ext>
              </a:extLst>
            </p:cNvPr>
            <p:cNvSpPr/>
            <p:nvPr/>
          </p:nvSpPr>
          <p:spPr>
            <a:xfrm>
              <a:off x="1826094" y="5301653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rgbClr val="FF0000"/>
                  </a:solidFill>
                </a:rPr>
                <a:t>23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0BCD123-E4F7-45DA-A11C-C57A6CA8325C}"/>
                </a:ext>
              </a:extLst>
            </p:cNvPr>
            <p:cNvCxnSpPr>
              <a:cxnSpLocks/>
              <a:stCxn id="30" idx="4"/>
            </p:cNvCxnSpPr>
            <p:nvPr/>
          </p:nvCxnSpPr>
          <p:spPr>
            <a:xfrm flipH="1">
              <a:off x="579654" y="4617550"/>
              <a:ext cx="882204" cy="696986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0E2D5D0-DA23-480B-A32D-F03C97375B00}"/>
                </a:ext>
              </a:extLst>
            </p:cNvPr>
            <p:cNvCxnSpPr>
              <a:cxnSpLocks/>
              <a:stCxn id="30" idx="4"/>
              <a:endCxn id="26" idx="0"/>
            </p:cNvCxnSpPr>
            <p:nvPr/>
          </p:nvCxnSpPr>
          <p:spPr>
            <a:xfrm>
              <a:off x="1461858" y="4617550"/>
              <a:ext cx="706027" cy="684103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A36CB0E8-BC52-4D48-BCA0-39E8EDB3CDA7}"/>
              </a:ext>
            </a:extLst>
          </p:cNvPr>
          <p:cNvSpPr/>
          <p:nvPr/>
        </p:nvSpPr>
        <p:spPr>
          <a:xfrm>
            <a:off x="1753773" y="2080126"/>
            <a:ext cx="341746" cy="342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2639FA-2BCB-4246-8630-259CB3E2A077}"/>
              </a:ext>
            </a:extLst>
          </p:cNvPr>
          <p:cNvCxnSpPr>
            <a:cxnSpLocks/>
          </p:cNvCxnSpPr>
          <p:nvPr/>
        </p:nvCxnSpPr>
        <p:spPr>
          <a:xfrm>
            <a:off x="8348208" y="5893611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32132F-8354-4C37-9F8A-CC7580DB1B48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7983972" y="5893611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1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D223-7376-4CA6-A2CB-4F4F77D5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Construct a binary tree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23309-438E-41AA-AE25-2CE32D161256}"/>
              </a:ext>
            </a:extLst>
          </p:cNvPr>
          <p:cNvSpPr txBox="1"/>
          <p:nvPr/>
        </p:nvSpPr>
        <p:spPr>
          <a:xfrm>
            <a:off x="941034" y="1793290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Elements to be constructed in a tree: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32, 12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36, 39, 33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AAEE6A-FE1C-443C-A12C-F085DA7B3BB7}"/>
              </a:ext>
            </a:extLst>
          </p:cNvPr>
          <p:cNvSpPr/>
          <p:nvPr/>
        </p:nvSpPr>
        <p:spPr>
          <a:xfrm>
            <a:off x="6073592" y="3788469"/>
            <a:ext cx="853236" cy="50602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6B0A78-FACE-45F9-8219-FFA31FA50911}"/>
              </a:ext>
            </a:extLst>
          </p:cNvPr>
          <p:cNvGrpSpPr/>
          <p:nvPr/>
        </p:nvGrpSpPr>
        <p:grpSpPr>
          <a:xfrm>
            <a:off x="261899" y="2749528"/>
            <a:ext cx="5487879" cy="3198230"/>
            <a:chOff x="261899" y="2749528"/>
            <a:chExt cx="5487879" cy="31982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92BD79-65CA-4B2E-81AC-E591A0EFDEEB}"/>
                </a:ext>
              </a:extLst>
            </p:cNvPr>
            <p:cNvGrpSpPr/>
            <p:nvPr/>
          </p:nvGrpSpPr>
          <p:grpSpPr>
            <a:xfrm>
              <a:off x="1120067" y="2749528"/>
              <a:ext cx="4629711" cy="1868022"/>
              <a:chOff x="5513034" y="2349107"/>
              <a:chExt cx="4629711" cy="186802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D28B989-006E-4AAA-B63B-6EA48E018832}"/>
                  </a:ext>
                </a:extLst>
              </p:cNvPr>
              <p:cNvSpPr/>
              <p:nvPr/>
            </p:nvSpPr>
            <p:spPr>
              <a:xfrm>
                <a:off x="7366988" y="2349107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accent4">
                        <a:lumMod val="50000"/>
                      </a:schemeClr>
                    </a:solidFill>
                  </a:rPr>
                  <a:t>32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321BB0E-CDD1-4D84-9559-3D4B2606134F}"/>
                  </a:ext>
                </a:extLst>
              </p:cNvPr>
              <p:cNvSpPr/>
              <p:nvPr/>
            </p:nvSpPr>
            <p:spPr>
              <a:xfrm>
                <a:off x="5513034" y="3571024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3E5F4-930B-4496-BC9A-0E246F673FB9}"/>
                  </a:ext>
                </a:extLst>
              </p:cNvPr>
              <p:cNvSpPr/>
              <p:nvPr/>
            </p:nvSpPr>
            <p:spPr>
              <a:xfrm>
                <a:off x="9459163" y="3571023"/>
                <a:ext cx="683582" cy="6461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null</a:t>
                </a:r>
                <a:endParaRPr lang="en-GB" sz="14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1CC5C2E-93AD-4EF5-8D83-EE149B54DF05}"/>
                  </a:ext>
                </a:extLst>
              </p:cNvPr>
              <p:cNvCxnSpPr>
                <a:stCxn id="12" idx="4"/>
                <a:endCxn id="13" idx="7"/>
              </p:cNvCxnSpPr>
              <p:nvPr/>
            </p:nvCxnSpPr>
            <p:spPr>
              <a:xfrm flipH="1">
                <a:off x="6096508" y="2995212"/>
                <a:ext cx="1612271" cy="670432"/>
              </a:xfrm>
              <a:prstGeom prst="straightConnector1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77C2E36-8D6F-4A0D-BC68-53AC6C9E5BCC}"/>
                  </a:ext>
                </a:extLst>
              </p:cNvPr>
              <p:cNvCxnSpPr>
                <a:stCxn id="12" idx="4"/>
                <a:endCxn id="14" idx="1"/>
              </p:cNvCxnSpPr>
              <p:nvPr/>
            </p:nvCxnSpPr>
            <p:spPr>
              <a:xfrm>
                <a:off x="7708779" y="2995212"/>
                <a:ext cx="1850492" cy="670431"/>
              </a:xfrm>
              <a:prstGeom prst="straightConnector1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FC6D52B-BEFC-45E6-9E91-18685D46E7C2}"/>
                </a:ext>
              </a:extLst>
            </p:cNvPr>
            <p:cNvSpPr/>
            <p:nvPr/>
          </p:nvSpPr>
          <p:spPr>
            <a:xfrm>
              <a:off x="261899" y="5301653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accent4">
                      <a:lumMod val="50000"/>
                    </a:schemeClr>
                  </a:solidFill>
                </a:rPr>
                <a:t>null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CB5064-C97D-4278-BDF2-5AD398779542}"/>
                </a:ext>
              </a:extLst>
            </p:cNvPr>
            <p:cNvSpPr/>
            <p:nvPr/>
          </p:nvSpPr>
          <p:spPr>
            <a:xfrm>
              <a:off x="1826094" y="5301653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accent4">
                      <a:lumMod val="50000"/>
                    </a:schemeClr>
                  </a:solidFill>
                </a:rPr>
                <a:t>23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81A973B-1332-4FA6-B42A-DF211D16F39C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 flipH="1">
              <a:off x="579654" y="4617550"/>
              <a:ext cx="882204" cy="696986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ABC8EA0-E6B8-4BC2-A3A7-E5E2E1A8A06F}"/>
                </a:ext>
              </a:extLst>
            </p:cNvPr>
            <p:cNvCxnSpPr>
              <a:cxnSpLocks/>
              <a:stCxn id="13" idx="4"/>
              <a:endCxn id="19" idx="0"/>
            </p:cNvCxnSpPr>
            <p:nvPr/>
          </p:nvCxnSpPr>
          <p:spPr>
            <a:xfrm>
              <a:off x="1461858" y="4617550"/>
              <a:ext cx="706027" cy="684103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7C96B9C8-5C04-4D19-823C-CC1FEE97EEC2}"/>
              </a:ext>
            </a:extLst>
          </p:cNvPr>
          <p:cNvSpPr/>
          <p:nvPr/>
        </p:nvSpPr>
        <p:spPr>
          <a:xfrm>
            <a:off x="9154344" y="2695381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09C34E-A36F-4ED8-BEFF-E9513533296E}"/>
              </a:ext>
            </a:extLst>
          </p:cNvPr>
          <p:cNvSpPr/>
          <p:nvPr/>
        </p:nvSpPr>
        <p:spPr>
          <a:xfrm>
            <a:off x="7300390" y="3917298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20D4A2-B103-481C-86B0-24561BFD41BA}"/>
              </a:ext>
            </a:extLst>
          </p:cNvPr>
          <p:cNvSpPr/>
          <p:nvPr/>
        </p:nvSpPr>
        <p:spPr>
          <a:xfrm>
            <a:off x="10488459" y="3917298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0000"/>
                </a:solidFill>
              </a:rPr>
              <a:t>36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97630-F31A-49D0-A24F-4609F6C9AB5B}"/>
              </a:ext>
            </a:extLst>
          </p:cNvPr>
          <p:cNvCxnSpPr>
            <a:stCxn id="29" idx="4"/>
            <a:endCxn id="30" idx="7"/>
          </p:cNvCxnSpPr>
          <p:nvPr/>
        </p:nvCxnSpPr>
        <p:spPr>
          <a:xfrm flipH="1">
            <a:off x="7883864" y="3341486"/>
            <a:ext cx="1612271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E45922-A012-4F6C-90F3-1D66D3AA3BF2}"/>
              </a:ext>
            </a:extLst>
          </p:cNvPr>
          <p:cNvCxnSpPr>
            <a:stCxn id="29" idx="4"/>
            <a:endCxn id="31" idx="1"/>
          </p:cNvCxnSpPr>
          <p:nvPr/>
        </p:nvCxnSpPr>
        <p:spPr>
          <a:xfrm>
            <a:off x="9496135" y="3341486"/>
            <a:ext cx="1092432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8139646-454F-4C4D-9B90-6D5EE05CC36F}"/>
              </a:ext>
            </a:extLst>
          </p:cNvPr>
          <p:cNvSpPr/>
          <p:nvPr/>
        </p:nvSpPr>
        <p:spPr>
          <a:xfrm>
            <a:off x="6442222" y="5247506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13CA52-2FA2-4F93-B836-6301D7411934}"/>
              </a:ext>
            </a:extLst>
          </p:cNvPr>
          <p:cNvSpPr/>
          <p:nvPr/>
        </p:nvSpPr>
        <p:spPr>
          <a:xfrm>
            <a:off x="8006417" y="5247506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CD123-E4F7-45DA-A11C-C57A6CA8325C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6759977" y="4563403"/>
            <a:ext cx="882204" cy="69698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E2D5D0-DA23-480B-A32D-F03C97375B00}"/>
              </a:ext>
            </a:extLst>
          </p:cNvPr>
          <p:cNvCxnSpPr>
            <a:cxnSpLocks/>
            <a:stCxn id="30" idx="4"/>
            <a:endCxn id="26" idx="0"/>
          </p:cNvCxnSpPr>
          <p:nvPr/>
        </p:nvCxnSpPr>
        <p:spPr>
          <a:xfrm>
            <a:off x="7642181" y="4563403"/>
            <a:ext cx="706027" cy="68410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36CB0E8-BC52-4D48-BCA0-39E8EDB3CDA7}"/>
              </a:ext>
            </a:extLst>
          </p:cNvPr>
          <p:cNvSpPr/>
          <p:nvPr/>
        </p:nvSpPr>
        <p:spPr>
          <a:xfrm>
            <a:off x="2138546" y="2096655"/>
            <a:ext cx="341746" cy="342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35598A-CD80-4DD5-8A8A-64392499DF39}"/>
              </a:ext>
            </a:extLst>
          </p:cNvPr>
          <p:cNvSpPr/>
          <p:nvPr/>
        </p:nvSpPr>
        <p:spPr>
          <a:xfrm>
            <a:off x="9682324" y="5339662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714C13-81D8-4D4C-B96A-7AD5EF280F19}"/>
              </a:ext>
            </a:extLst>
          </p:cNvPr>
          <p:cNvSpPr/>
          <p:nvPr/>
        </p:nvSpPr>
        <p:spPr>
          <a:xfrm>
            <a:off x="11246519" y="5339662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EBFBA2-0195-47E5-AFD0-833C5860902E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10000080" y="4563403"/>
            <a:ext cx="830170" cy="78914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FE32BB-B90E-42F5-9680-AA926C9EC11A}"/>
              </a:ext>
            </a:extLst>
          </p:cNvPr>
          <p:cNvCxnSpPr>
            <a:cxnSpLocks/>
            <a:stCxn id="31" idx="4"/>
            <a:endCxn id="36" idx="0"/>
          </p:cNvCxnSpPr>
          <p:nvPr/>
        </p:nvCxnSpPr>
        <p:spPr>
          <a:xfrm>
            <a:off x="10830250" y="4563403"/>
            <a:ext cx="758060" cy="776259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7A78F5-EEE7-488E-86AD-99A8CFAD7516}"/>
              </a:ext>
            </a:extLst>
          </p:cNvPr>
          <p:cNvCxnSpPr>
            <a:cxnSpLocks/>
          </p:cNvCxnSpPr>
          <p:nvPr/>
        </p:nvCxnSpPr>
        <p:spPr>
          <a:xfrm>
            <a:off x="8348208" y="5893611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646E3A-780B-415F-ADBA-35DDCA086C19}"/>
              </a:ext>
            </a:extLst>
          </p:cNvPr>
          <p:cNvCxnSpPr>
            <a:cxnSpLocks/>
          </p:cNvCxnSpPr>
          <p:nvPr/>
        </p:nvCxnSpPr>
        <p:spPr>
          <a:xfrm flipH="1">
            <a:off x="7983972" y="5893611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0C93D9-4195-4603-B229-5C4D0169D322}"/>
              </a:ext>
            </a:extLst>
          </p:cNvPr>
          <p:cNvCxnSpPr>
            <a:cxnSpLocks/>
          </p:cNvCxnSpPr>
          <p:nvPr/>
        </p:nvCxnSpPr>
        <p:spPr>
          <a:xfrm>
            <a:off x="2167885" y="5935058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135C48-9598-40DF-9535-C4B1DD10978F}"/>
              </a:ext>
            </a:extLst>
          </p:cNvPr>
          <p:cNvCxnSpPr>
            <a:cxnSpLocks/>
          </p:cNvCxnSpPr>
          <p:nvPr/>
        </p:nvCxnSpPr>
        <p:spPr>
          <a:xfrm flipH="1">
            <a:off x="1803649" y="5935058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0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D223-7376-4CA6-A2CB-4F4F77D5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Construct a binary tree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23309-438E-41AA-AE25-2CE32D161256}"/>
              </a:ext>
            </a:extLst>
          </p:cNvPr>
          <p:cNvSpPr txBox="1"/>
          <p:nvPr/>
        </p:nvSpPr>
        <p:spPr>
          <a:xfrm>
            <a:off x="941034" y="1793290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Elements to be constructed in a tree: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32, 12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39, 33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AAEE6A-FE1C-443C-A12C-F085DA7B3BB7}"/>
              </a:ext>
            </a:extLst>
          </p:cNvPr>
          <p:cNvSpPr/>
          <p:nvPr/>
        </p:nvSpPr>
        <p:spPr>
          <a:xfrm>
            <a:off x="6073592" y="3788469"/>
            <a:ext cx="853236" cy="50602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28B989-006E-4AAA-B63B-6EA48E018832}"/>
              </a:ext>
            </a:extLst>
          </p:cNvPr>
          <p:cNvSpPr/>
          <p:nvPr/>
        </p:nvSpPr>
        <p:spPr>
          <a:xfrm>
            <a:off x="2974021" y="2749528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21BB0E-CDD1-4D84-9559-3D4B2606134F}"/>
              </a:ext>
            </a:extLst>
          </p:cNvPr>
          <p:cNvSpPr/>
          <p:nvPr/>
        </p:nvSpPr>
        <p:spPr>
          <a:xfrm>
            <a:off x="1120067" y="3971445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12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CC5C2E-93AD-4EF5-8D83-EE149B54DF05}"/>
              </a:ext>
            </a:extLst>
          </p:cNvPr>
          <p:cNvCxnSpPr>
            <a:cxnSpLocks/>
            <a:stCxn id="12" idx="4"/>
            <a:endCxn id="13" idx="7"/>
          </p:cNvCxnSpPr>
          <p:nvPr/>
        </p:nvCxnSpPr>
        <p:spPr>
          <a:xfrm flipH="1">
            <a:off x="1703541" y="3395633"/>
            <a:ext cx="1612271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7C2E36-8D6F-4A0D-BC68-53AC6C9E5BCC}"/>
              </a:ext>
            </a:extLst>
          </p:cNvPr>
          <p:cNvCxnSpPr>
            <a:cxnSpLocks/>
            <a:stCxn id="12" idx="4"/>
            <a:endCxn id="39" idx="0"/>
          </p:cNvCxnSpPr>
          <p:nvPr/>
        </p:nvCxnSpPr>
        <p:spPr>
          <a:xfrm>
            <a:off x="3315812" y="3395633"/>
            <a:ext cx="1408593" cy="53720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FC6D52B-BEFC-45E6-9E91-18685D46E7C2}"/>
              </a:ext>
            </a:extLst>
          </p:cNvPr>
          <p:cNvSpPr/>
          <p:nvPr/>
        </p:nvSpPr>
        <p:spPr>
          <a:xfrm>
            <a:off x="261899" y="5301653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CB5064-C97D-4278-BDF2-5AD398779542}"/>
              </a:ext>
            </a:extLst>
          </p:cNvPr>
          <p:cNvSpPr/>
          <p:nvPr/>
        </p:nvSpPr>
        <p:spPr>
          <a:xfrm>
            <a:off x="1826094" y="5301653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1A973B-1332-4FA6-B42A-DF211D16F39C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79654" y="4617550"/>
            <a:ext cx="882204" cy="69698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C8EA0-E6B8-4BC2-A3A7-E5E2E1A8A06F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1461858" y="4617550"/>
            <a:ext cx="706027" cy="68410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C96B9C8-5C04-4D19-823C-CC1FEE97EEC2}"/>
              </a:ext>
            </a:extLst>
          </p:cNvPr>
          <p:cNvSpPr/>
          <p:nvPr/>
        </p:nvSpPr>
        <p:spPr>
          <a:xfrm>
            <a:off x="9154344" y="2695381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09C34E-A36F-4ED8-BEFF-E9513533296E}"/>
              </a:ext>
            </a:extLst>
          </p:cNvPr>
          <p:cNvSpPr/>
          <p:nvPr/>
        </p:nvSpPr>
        <p:spPr>
          <a:xfrm>
            <a:off x="7300390" y="3917298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20D4A2-B103-481C-86B0-24561BFD41BA}"/>
              </a:ext>
            </a:extLst>
          </p:cNvPr>
          <p:cNvSpPr/>
          <p:nvPr/>
        </p:nvSpPr>
        <p:spPr>
          <a:xfrm>
            <a:off x="10488459" y="3917298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36</a:t>
            </a:r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97630-F31A-49D0-A24F-4609F6C9AB5B}"/>
              </a:ext>
            </a:extLst>
          </p:cNvPr>
          <p:cNvCxnSpPr>
            <a:stCxn id="29" idx="4"/>
            <a:endCxn id="30" idx="7"/>
          </p:cNvCxnSpPr>
          <p:nvPr/>
        </p:nvCxnSpPr>
        <p:spPr>
          <a:xfrm flipH="1">
            <a:off x="7883864" y="3341486"/>
            <a:ext cx="1612271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E45922-A012-4F6C-90F3-1D66D3AA3BF2}"/>
              </a:ext>
            </a:extLst>
          </p:cNvPr>
          <p:cNvCxnSpPr>
            <a:stCxn id="29" idx="4"/>
            <a:endCxn id="31" idx="1"/>
          </p:cNvCxnSpPr>
          <p:nvPr/>
        </p:nvCxnSpPr>
        <p:spPr>
          <a:xfrm>
            <a:off x="9496135" y="3341486"/>
            <a:ext cx="1092432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8139646-454F-4C4D-9B90-6D5EE05CC36F}"/>
              </a:ext>
            </a:extLst>
          </p:cNvPr>
          <p:cNvSpPr/>
          <p:nvPr/>
        </p:nvSpPr>
        <p:spPr>
          <a:xfrm>
            <a:off x="6442222" y="5247506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13CA52-2FA2-4F93-B836-6301D7411934}"/>
              </a:ext>
            </a:extLst>
          </p:cNvPr>
          <p:cNvSpPr/>
          <p:nvPr/>
        </p:nvSpPr>
        <p:spPr>
          <a:xfrm>
            <a:off x="8006417" y="5247506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CD123-E4F7-45DA-A11C-C57A6CA8325C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6759977" y="4563403"/>
            <a:ext cx="882204" cy="69698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E2D5D0-DA23-480B-A32D-F03C97375B00}"/>
              </a:ext>
            </a:extLst>
          </p:cNvPr>
          <p:cNvCxnSpPr>
            <a:cxnSpLocks/>
            <a:stCxn id="30" idx="4"/>
            <a:endCxn id="26" idx="0"/>
          </p:cNvCxnSpPr>
          <p:nvPr/>
        </p:nvCxnSpPr>
        <p:spPr>
          <a:xfrm>
            <a:off x="7642181" y="4563403"/>
            <a:ext cx="706027" cy="68410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36CB0E8-BC52-4D48-BCA0-39E8EDB3CDA7}"/>
              </a:ext>
            </a:extLst>
          </p:cNvPr>
          <p:cNvSpPr/>
          <p:nvPr/>
        </p:nvSpPr>
        <p:spPr>
          <a:xfrm>
            <a:off x="2509676" y="2080126"/>
            <a:ext cx="341746" cy="342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35598A-CD80-4DD5-8A8A-64392499DF39}"/>
              </a:ext>
            </a:extLst>
          </p:cNvPr>
          <p:cNvSpPr/>
          <p:nvPr/>
        </p:nvSpPr>
        <p:spPr>
          <a:xfrm>
            <a:off x="9682324" y="5339662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714C13-81D8-4D4C-B96A-7AD5EF280F19}"/>
              </a:ext>
            </a:extLst>
          </p:cNvPr>
          <p:cNvSpPr/>
          <p:nvPr/>
        </p:nvSpPr>
        <p:spPr>
          <a:xfrm>
            <a:off x="11246519" y="5339662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0000"/>
                </a:solidFill>
              </a:rPr>
              <a:t>39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EBFBA2-0195-47E5-AFD0-833C5860902E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10000080" y="4563403"/>
            <a:ext cx="830170" cy="78914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FE32BB-B90E-42F5-9680-AA926C9EC11A}"/>
              </a:ext>
            </a:extLst>
          </p:cNvPr>
          <p:cNvCxnSpPr>
            <a:cxnSpLocks/>
            <a:stCxn id="31" idx="4"/>
            <a:endCxn id="36" idx="0"/>
          </p:cNvCxnSpPr>
          <p:nvPr/>
        </p:nvCxnSpPr>
        <p:spPr>
          <a:xfrm>
            <a:off x="10830250" y="4563403"/>
            <a:ext cx="758060" cy="776259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86BB59F-10E2-4F05-BBD1-398B83242C56}"/>
              </a:ext>
            </a:extLst>
          </p:cNvPr>
          <p:cNvSpPr/>
          <p:nvPr/>
        </p:nvSpPr>
        <p:spPr>
          <a:xfrm>
            <a:off x="4382614" y="3932836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36</a:t>
            </a:r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421EF9-D479-43DB-BE6C-907CBA03EDFF}"/>
              </a:ext>
            </a:extLst>
          </p:cNvPr>
          <p:cNvSpPr/>
          <p:nvPr/>
        </p:nvSpPr>
        <p:spPr>
          <a:xfrm>
            <a:off x="3576479" y="5355200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0375D82-B06C-4F1B-94C2-0396DC475F50}"/>
              </a:ext>
            </a:extLst>
          </p:cNvPr>
          <p:cNvSpPr/>
          <p:nvPr/>
        </p:nvSpPr>
        <p:spPr>
          <a:xfrm>
            <a:off x="5140674" y="5355200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7C0C57-D487-4116-8963-14BE0CC83ADB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3894235" y="4578941"/>
            <a:ext cx="830170" cy="78914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A63672-F4E3-417B-B033-CBF322784060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4724405" y="4578941"/>
            <a:ext cx="758060" cy="776259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7EED69-B035-400C-B4F6-F11BC80FB6E7}"/>
              </a:ext>
            </a:extLst>
          </p:cNvPr>
          <p:cNvCxnSpPr>
            <a:cxnSpLocks/>
          </p:cNvCxnSpPr>
          <p:nvPr/>
        </p:nvCxnSpPr>
        <p:spPr>
          <a:xfrm>
            <a:off x="8348208" y="5893611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921BBF-88F3-4C42-9C01-91CD5149ADE8}"/>
              </a:ext>
            </a:extLst>
          </p:cNvPr>
          <p:cNvCxnSpPr>
            <a:cxnSpLocks/>
          </p:cNvCxnSpPr>
          <p:nvPr/>
        </p:nvCxnSpPr>
        <p:spPr>
          <a:xfrm flipH="1">
            <a:off x="7983972" y="5893611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142C9-D378-4FA0-9E30-964F1F48CDE5}"/>
              </a:ext>
            </a:extLst>
          </p:cNvPr>
          <p:cNvCxnSpPr>
            <a:cxnSpLocks/>
          </p:cNvCxnSpPr>
          <p:nvPr/>
        </p:nvCxnSpPr>
        <p:spPr>
          <a:xfrm>
            <a:off x="2143608" y="5947758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02FCF9-8746-42D5-A69A-BC80E7E0D895}"/>
              </a:ext>
            </a:extLst>
          </p:cNvPr>
          <p:cNvCxnSpPr>
            <a:cxnSpLocks/>
          </p:cNvCxnSpPr>
          <p:nvPr/>
        </p:nvCxnSpPr>
        <p:spPr>
          <a:xfrm flipH="1">
            <a:off x="1779372" y="5947758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090965B-F2D9-469D-8279-C3D1D3F1EE68}"/>
              </a:ext>
            </a:extLst>
          </p:cNvPr>
          <p:cNvCxnSpPr>
            <a:cxnSpLocks/>
          </p:cNvCxnSpPr>
          <p:nvPr/>
        </p:nvCxnSpPr>
        <p:spPr>
          <a:xfrm>
            <a:off x="11597735" y="6004396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C484FE-DCE6-41E0-94FB-88118E5F97B3}"/>
              </a:ext>
            </a:extLst>
          </p:cNvPr>
          <p:cNvCxnSpPr>
            <a:cxnSpLocks/>
          </p:cNvCxnSpPr>
          <p:nvPr/>
        </p:nvCxnSpPr>
        <p:spPr>
          <a:xfrm flipH="1">
            <a:off x="11233499" y="6004396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6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D223-7376-4CA6-A2CB-4F4F77D5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Construct a binary tree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23309-438E-41AA-AE25-2CE32D161256}"/>
              </a:ext>
            </a:extLst>
          </p:cNvPr>
          <p:cNvSpPr txBox="1"/>
          <p:nvPr/>
        </p:nvSpPr>
        <p:spPr>
          <a:xfrm>
            <a:off x="941034" y="1793290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Elements to be constructed in a tree: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32, 12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33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AAEE6A-FE1C-443C-A12C-F085DA7B3BB7}"/>
              </a:ext>
            </a:extLst>
          </p:cNvPr>
          <p:cNvSpPr/>
          <p:nvPr/>
        </p:nvSpPr>
        <p:spPr>
          <a:xfrm>
            <a:off x="6073592" y="3788469"/>
            <a:ext cx="853236" cy="50602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28B989-006E-4AAA-B63B-6EA48E018832}"/>
              </a:ext>
            </a:extLst>
          </p:cNvPr>
          <p:cNvSpPr/>
          <p:nvPr/>
        </p:nvSpPr>
        <p:spPr>
          <a:xfrm>
            <a:off x="2974021" y="2749528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21BB0E-CDD1-4D84-9559-3D4B2606134F}"/>
              </a:ext>
            </a:extLst>
          </p:cNvPr>
          <p:cNvSpPr/>
          <p:nvPr/>
        </p:nvSpPr>
        <p:spPr>
          <a:xfrm>
            <a:off x="1120067" y="3971445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12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CC5C2E-93AD-4EF5-8D83-EE149B54DF05}"/>
              </a:ext>
            </a:extLst>
          </p:cNvPr>
          <p:cNvCxnSpPr>
            <a:cxnSpLocks/>
            <a:stCxn id="12" idx="4"/>
            <a:endCxn id="13" idx="7"/>
          </p:cNvCxnSpPr>
          <p:nvPr/>
        </p:nvCxnSpPr>
        <p:spPr>
          <a:xfrm flipH="1">
            <a:off x="1703541" y="3395633"/>
            <a:ext cx="1612271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7C2E36-8D6F-4A0D-BC68-53AC6C9E5BCC}"/>
              </a:ext>
            </a:extLst>
          </p:cNvPr>
          <p:cNvCxnSpPr>
            <a:cxnSpLocks/>
            <a:stCxn id="12" idx="4"/>
            <a:endCxn id="39" idx="0"/>
          </p:cNvCxnSpPr>
          <p:nvPr/>
        </p:nvCxnSpPr>
        <p:spPr>
          <a:xfrm>
            <a:off x="3315812" y="3395633"/>
            <a:ext cx="1408593" cy="53720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FC6D52B-BEFC-45E6-9E91-18685D46E7C2}"/>
              </a:ext>
            </a:extLst>
          </p:cNvPr>
          <p:cNvSpPr/>
          <p:nvPr/>
        </p:nvSpPr>
        <p:spPr>
          <a:xfrm>
            <a:off x="261899" y="5301653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CB5064-C97D-4278-BDF2-5AD398779542}"/>
              </a:ext>
            </a:extLst>
          </p:cNvPr>
          <p:cNvSpPr/>
          <p:nvPr/>
        </p:nvSpPr>
        <p:spPr>
          <a:xfrm>
            <a:off x="1826094" y="5301653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1A973B-1332-4FA6-B42A-DF211D16F39C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79654" y="4617550"/>
            <a:ext cx="882204" cy="69698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C8EA0-E6B8-4BC2-A3A7-E5E2E1A8A06F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1461858" y="4617550"/>
            <a:ext cx="706027" cy="68410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C96B9C8-5C04-4D19-823C-CC1FEE97EEC2}"/>
              </a:ext>
            </a:extLst>
          </p:cNvPr>
          <p:cNvSpPr/>
          <p:nvPr/>
        </p:nvSpPr>
        <p:spPr>
          <a:xfrm>
            <a:off x="9154344" y="2695381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09C34E-A36F-4ED8-BEFF-E9513533296E}"/>
              </a:ext>
            </a:extLst>
          </p:cNvPr>
          <p:cNvSpPr/>
          <p:nvPr/>
        </p:nvSpPr>
        <p:spPr>
          <a:xfrm>
            <a:off x="7300390" y="3917298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20D4A2-B103-481C-86B0-24561BFD41BA}"/>
              </a:ext>
            </a:extLst>
          </p:cNvPr>
          <p:cNvSpPr/>
          <p:nvPr/>
        </p:nvSpPr>
        <p:spPr>
          <a:xfrm>
            <a:off x="10488459" y="3917298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36</a:t>
            </a:r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97630-F31A-49D0-A24F-4609F6C9AB5B}"/>
              </a:ext>
            </a:extLst>
          </p:cNvPr>
          <p:cNvCxnSpPr>
            <a:stCxn id="29" idx="4"/>
            <a:endCxn id="30" idx="7"/>
          </p:cNvCxnSpPr>
          <p:nvPr/>
        </p:nvCxnSpPr>
        <p:spPr>
          <a:xfrm flipH="1">
            <a:off x="7883864" y="3341486"/>
            <a:ext cx="1612271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E45922-A012-4F6C-90F3-1D66D3AA3BF2}"/>
              </a:ext>
            </a:extLst>
          </p:cNvPr>
          <p:cNvCxnSpPr>
            <a:stCxn id="29" idx="4"/>
            <a:endCxn id="31" idx="1"/>
          </p:cNvCxnSpPr>
          <p:nvPr/>
        </p:nvCxnSpPr>
        <p:spPr>
          <a:xfrm>
            <a:off x="9496135" y="3341486"/>
            <a:ext cx="1092432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8139646-454F-4C4D-9B90-6D5EE05CC36F}"/>
              </a:ext>
            </a:extLst>
          </p:cNvPr>
          <p:cNvSpPr/>
          <p:nvPr/>
        </p:nvSpPr>
        <p:spPr>
          <a:xfrm>
            <a:off x="6442222" y="5247506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13CA52-2FA2-4F93-B836-6301D7411934}"/>
              </a:ext>
            </a:extLst>
          </p:cNvPr>
          <p:cNvSpPr/>
          <p:nvPr/>
        </p:nvSpPr>
        <p:spPr>
          <a:xfrm>
            <a:off x="8006417" y="5247506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CD123-E4F7-45DA-A11C-C57A6CA8325C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6759977" y="4563403"/>
            <a:ext cx="882204" cy="69698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E2D5D0-DA23-480B-A32D-F03C97375B00}"/>
              </a:ext>
            </a:extLst>
          </p:cNvPr>
          <p:cNvCxnSpPr>
            <a:cxnSpLocks/>
            <a:stCxn id="30" idx="4"/>
            <a:endCxn id="26" idx="0"/>
          </p:cNvCxnSpPr>
          <p:nvPr/>
        </p:nvCxnSpPr>
        <p:spPr>
          <a:xfrm>
            <a:off x="7642181" y="4563403"/>
            <a:ext cx="706027" cy="68410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36CB0E8-BC52-4D48-BCA0-39E8EDB3CDA7}"/>
              </a:ext>
            </a:extLst>
          </p:cNvPr>
          <p:cNvSpPr/>
          <p:nvPr/>
        </p:nvSpPr>
        <p:spPr>
          <a:xfrm>
            <a:off x="2900201" y="2080126"/>
            <a:ext cx="341746" cy="342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35598A-CD80-4DD5-8A8A-64392499DF39}"/>
              </a:ext>
            </a:extLst>
          </p:cNvPr>
          <p:cNvSpPr/>
          <p:nvPr/>
        </p:nvSpPr>
        <p:spPr>
          <a:xfrm>
            <a:off x="9682324" y="5339662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714C13-81D8-4D4C-B96A-7AD5EF280F19}"/>
              </a:ext>
            </a:extLst>
          </p:cNvPr>
          <p:cNvSpPr/>
          <p:nvPr/>
        </p:nvSpPr>
        <p:spPr>
          <a:xfrm>
            <a:off x="11246519" y="5339662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39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EBFBA2-0195-47E5-AFD0-833C5860902E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10000080" y="4563403"/>
            <a:ext cx="830170" cy="78914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FE32BB-B90E-42F5-9680-AA926C9EC11A}"/>
              </a:ext>
            </a:extLst>
          </p:cNvPr>
          <p:cNvCxnSpPr>
            <a:cxnSpLocks/>
            <a:stCxn id="31" idx="4"/>
            <a:endCxn id="36" idx="0"/>
          </p:cNvCxnSpPr>
          <p:nvPr/>
        </p:nvCxnSpPr>
        <p:spPr>
          <a:xfrm>
            <a:off x="10830250" y="4563403"/>
            <a:ext cx="758060" cy="776259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86BB59F-10E2-4F05-BBD1-398B83242C56}"/>
              </a:ext>
            </a:extLst>
          </p:cNvPr>
          <p:cNvSpPr/>
          <p:nvPr/>
        </p:nvSpPr>
        <p:spPr>
          <a:xfrm>
            <a:off x="4382614" y="3932836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36</a:t>
            </a:r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421EF9-D479-43DB-BE6C-907CBA03EDFF}"/>
              </a:ext>
            </a:extLst>
          </p:cNvPr>
          <p:cNvSpPr/>
          <p:nvPr/>
        </p:nvSpPr>
        <p:spPr>
          <a:xfrm>
            <a:off x="3576479" y="5355200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0375D82-B06C-4F1B-94C2-0396DC475F50}"/>
              </a:ext>
            </a:extLst>
          </p:cNvPr>
          <p:cNvSpPr/>
          <p:nvPr/>
        </p:nvSpPr>
        <p:spPr>
          <a:xfrm>
            <a:off x="5140674" y="5355200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7C0C57-D487-4116-8963-14BE0CC83ADB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3894235" y="4578941"/>
            <a:ext cx="830170" cy="78914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A63672-F4E3-417B-B033-CBF322784060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4724405" y="4578941"/>
            <a:ext cx="758060" cy="776259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7EED69-B035-400C-B4F6-F11BC80FB6E7}"/>
              </a:ext>
            </a:extLst>
          </p:cNvPr>
          <p:cNvCxnSpPr>
            <a:cxnSpLocks/>
          </p:cNvCxnSpPr>
          <p:nvPr/>
        </p:nvCxnSpPr>
        <p:spPr>
          <a:xfrm>
            <a:off x="8348208" y="5893611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921BBF-88F3-4C42-9C01-91CD5149ADE8}"/>
              </a:ext>
            </a:extLst>
          </p:cNvPr>
          <p:cNvCxnSpPr>
            <a:cxnSpLocks/>
          </p:cNvCxnSpPr>
          <p:nvPr/>
        </p:nvCxnSpPr>
        <p:spPr>
          <a:xfrm flipH="1">
            <a:off x="7983972" y="5893611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142C9-D378-4FA0-9E30-964F1F48CDE5}"/>
              </a:ext>
            </a:extLst>
          </p:cNvPr>
          <p:cNvCxnSpPr>
            <a:cxnSpLocks/>
          </p:cNvCxnSpPr>
          <p:nvPr/>
        </p:nvCxnSpPr>
        <p:spPr>
          <a:xfrm>
            <a:off x="2143608" y="5947758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02FCF9-8746-42D5-A69A-BC80E7E0D895}"/>
              </a:ext>
            </a:extLst>
          </p:cNvPr>
          <p:cNvCxnSpPr>
            <a:cxnSpLocks/>
          </p:cNvCxnSpPr>
          <p:nvPr/>
        </p:nvCxnSpPr>
        <p:spPr>
          <a:xfrm flipH="1">
            <a:off x="1779372" y="5947758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090965B-F2D9-469D-8279-C3D1D3F1EE68}"/>
              </a:ext>
            </a:extLst>
          </p:cNvPr>
          <p:cNvCxnSpPr>
            <a:cxnSpLocks/>
          </p:cNvCxnSpPr>
          <p:nvPr/>
        </p:nvCxnSpPr>
        <p:spPr>
          <a:xfrm>
            <a:off x="11597735" y="6004396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C484FE-DCE6-41E0-94FB-88118E5F97B3}"/>
              </a:ext>
            </a:extLst>
          </p:cNvPr>
          <p:cNvCxnSpPr>
            <a:cxnSpLocks/>
          </p:cNvCxnSpPr>
          <p:nvPr/>
        </p:nvCxnSpPr>
        <p:spPr>
          <a:xfrm flipH="1">
            <a:off x="11233499" y="6004396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FD5BE4-4B15-4385-9CB6-DA8E332AD2D0}"/>
              </a:ext>
            </a:extLst>
          </p:cNvPr>
          <p:cNvCxnSpPr>
            <a:cxnSpLocks/>
          </p:cNvCxnSpPr>
          <p:nvPr/>
        </p:nvCxnSpPr>
        <p:spPr>
          <a:xfrm>
            <a:off x="5482465" y="6004396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CE3C0B-33EE-4CE0-A890-72DD3A4C3409}"/>
              </a:ext>
            </a:extLst>
          </p:cNvPr>
          <p:cNvCxnSpPr>
            <a:cxnSpLocks/>
          </p:cNvCxnSpPr>
          <p:nvPr/>
        </p:nvCxnSpPr>
        <p:spPr>
          <a:xfrm flipH="1">
            <a:off x="5118229" y="6004396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B7516C7-4BA4-46A0-8053-93D1B7E60755}"/>
              </a:ext>
            </a:extLst>
          </p:cNvPr>
          <p:cNvCxnSpPr>
            <a:cxnSpLocks/>
          </p:cNvCxnSpPr>
          <p:nvPr/>
        </p:nvCxnSpPr>
        <p:spPr>
          <a:xfrm>
            <a:off x="10030025" y="5985767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705C60-98B5-4208-818F-945A5D491641}"/>
              </a:ext>
            </a:extLst>
          </p:cNvPr>
          <p:cNvCxnSpPr>
            <a:cxnSpLocks/>
          </p:cNvCxnSpPr>
          <p:nvPr/>
        </p:nvCxnSpPr>
        <p:spPr>
          <a:xfrm flipH="1">
            <a:off x="9665789" y="5985767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D223-7376-4CA6-A2CB-4F4F77D5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Construct a binary tree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A861BA-7917-49D9-BC93-7C985CB4B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37009"/>
              </p:ext>
            </p:extLst>
          </p:nvPr>
        </p:nvGraphicFramePr>
        <p:xfrm>
          <a:off x="412307" y="2220722"/>
          <a:ext cx="4400055" cy="1703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658">
                  <a:extLst>
                    <a:ext uri="{9D8B030D-6E8A-4147-A177-3AD203B41FA5}">
                      <a16:colId xmlns:a16="http://schemas.microsoft.com/office/drawing/2014/main" val="3475120515"/>
                    </a:ext>
                  </a:extLst>
                </a:gridCol>
                <a:gridCol w="3500397">
                  <a:extLst>
                    <a:ext uri="{9D8B030D-6E8A-4147-A177-3AD203B41FA5}">
                      <a16:colId xmlns:a16="http://schemas.microsoft.com/office/drawing/2014/main" val="3925899253"/>
                    </a:ext>
                  </a:extLst>
                </a:gridCol>
              </a:tblGrid>
              <a:tr h="368602">
                <a:tc gridSpan="2">
                  <a:txBody>
                    <a:bodyPr/>
                    <a:lstStyle/>
                    <a:p>
                      <a:pPr marL="36195" marR="361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Add a Node 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99692"/>
                  </a:ext>
                </a:extLst>
              </a:tr>
              <a:tr h="714584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Input: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root = current root of the tree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value = the new node value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35840162"/>
                  </a:ext>
                </a:extLst>
              </a:tr>
              <a:tr h="291173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Let root = addRecursive (root, value)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8467124"/>
                  </a:ext>
                </a:extLst>
              </a:tr>
              <a:tr h="329219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Output: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Void function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85757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E26266-D2B5-4100-9A8B-EA87F3A7A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13566"/>
              </p:ext>
            </p:extLst>
          </p:nvPr>
        </p:nvGraphicFramePr>
        <p:xfrm>
          <a:off x="5360339" y="2212594"/>
          <a:ext cx="6326836" cy="3756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052">
                  <a:extLst>
                    <a:ext uri="{9D8B030D-6E8A-4147-A177-3AD203B41FA5}">
                      <a16:colId xmlns:a16="http://schemas.microsoft.com/office/drawing/2014/main" val="856070790"/>
                    </a:ext>
                  </a:extLst>
                </a:gridCol>
                <a:gridCol w="5342784">
                  <a:extLst>
                    <a:ext uri="{9D8B030D-6E8A-4147-A177-3AD203B41FA5}">
                      <a16:colId xmlns:a16="http://schemas.microsoft.com/office/drawing/2014/main" val="2377185603"/>
                    </a:ext>
                  </a:extLst>
                </a:gridCol>
              </a:tblGrid>
              <a:tr h="381109">
                <a:tc gridSpan="2">
                  <a:txBody>
                    <a:bodyPr/>
                    <a:lstStyle/>
                    <a:p>
                      <a:pPr marL="36195" marR="361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 err="1">
                          <a:effectLst/>
                        </a:rPr>
                        <a:t>addRecursive</a:t>
                      </a:r>
                      <a:r>
                        <a:rPr lang="en-GB" sz="1600" b="1" dirty="0">
                          <a:effectLst/>
                        </a:rPr>
                        <a:t> 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53709"/>
                  </a:ext>
                </a:extLst>
              </a:tr>
              <a:tr h="584929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Input: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root = current root of the tree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value = the new node value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0757893"/>
                  </a:ext>
                </a:extLst>
              </a:tr>
              <a:tr h="249983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If value of root == null set value as root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6981142"/>
                  </a:ext>
                </a:extLst>
              </a:tr>
              <a:tr h="24308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End if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6414496"/>
                  </a:ext>
                </a:extLst>
              </a:tr>
              <a:tr h="24308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If value &lt; value of root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0732401"/>
                  </a:ext>
                </a:extLst>
              </a:tr>
              <a:tr h="398814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4)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  root’s left = </a:t>
                      </a:r>
                      <a:r>
                        <a:rPr lang="en-GB" sz="1600" dirty="0" err="1">
                          <a:effectLst/>
                        </a:rPr>
                        <a:t>addRecursive</a:t>
                      </a:r>
                      <a:r>
                        <a:rPr lang="en-GB" sz="1600" dirty="0">
                          <a:effectLst/>
                        </a:rPr>
                        <a:t> (root’s left, value)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1162752"/>
                  </a:ext>
                </a:extLst>
              </a:tr>
              <a:tr h="249983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5)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Else If value &gt; value of root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5574124"/>
                  </a:ext>
                </a:extLst>
              </a:tr>
              <a:tr h="36914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6)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  root’s right = </a:t>
                      </a:r>
                      <a:r>
                        <a:rPr lang="en-GB" sz="1600" dirty="0" err="1">
                          <a:effectLst/>
                        </a:rPr>
                        <a:t>addRecursive</a:t>
                      </a:r>
                      <a:r>
                        <a:rPr lang="en-GB" sz="1600" dirty="0">
                          <a:effectLst/>
                        </a:rPr>
                        <a:t> (root’s right, value)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37155896"/>
                  </a:ext>
                </a:extLst>
              </a:tr>
              <a:tr h="24308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7)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Else return root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11164"/>
                  </a:ext>
                </a:extLst>
              </a:tr>
              <a:tr h="24308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8)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End if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3659899"/>
                  </a:ext>
                </a:extLst>
              </a:tr>
              <a:tr h="24308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9)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return root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2794774"/>
                  </a:ext>
                </a:extLst>
              </a:tr>
              <a:tr h="24308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Output: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A binary tree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703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49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D223-7376-4CA6-A2CB-4F4F77D5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Search a node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E326-169F-4B5E-867D-ADCA35A5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1. We also use recursion to search a node in a binary tree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2. Start from the root, if the root is not null (if null return false), check whether the root is the value, return true if it is.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3. If the root is not the value, go to the left if the value is less than the root, otherwise go to the right. Execute point no 2 again (recursion).</a:t>
            </a:r>
          </a:p>
        </p:txBody>
      </p:sp>
    </p:spTree>
    <p:extLst>
      <p:ext uri="{BB962C8B-B14F-4D97-AF65-F5344CB8AC3E}">
        <p14:creationId xmlns:p14="http://schemas.microsoft.com/office/powerpoint/2010/main" val="138609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D223-7376-4CA6-A2CB-4F4F77D5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Search a node</a:t>
            </a:r>
            <a:endParaRPr lang="en-GB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400E7C-2DEC-4270-939B-11E206225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04453"/>
              </p:ext>
            </p:extLst>
          </p:nvPr>
        </p:nvGraphicFramePr>
        <p:xfrm>
          <a:off x="838200" y="1603479"/>
          <a:ext cx="4914530" cy="1651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387">
                  <a:extLst>
                    <a:ext uri="{9D8B030D-6E8A-4147-A177-3AD203B41FA5}">
                      <a16:colId xmlns:a16="http://schemas.microsoft.com/office/drawing/2014/main" val="2637746014"/>
                    </a:ext>
                  </a:extLst>
                </a:gridCol>
                <a:gridCol w="4150143">
                  <a:extLst>
                    <a:ext uri="{9D8B030D-6E8A-4147-A177-3AD203B41FA5}">
                      <a16:colId xmlns:a16="http://schemas.microsoft.com/office/drawing/2014/main" val="1119159911"/>
                    </a:ext>
                  </a:extLst>
                </a:gridCol>
              </a:tblGrid>
              <a:tr h="274292">
                <a:tc gridSpan="2">
                  <a:txBody>
                    <a:bodyPr/>
                    <a:lstStyle/>
                    <a:p>
                      <a:pPr marL="36195" marR="361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 err="1">
                          <a:effectLst/>
                        </a:rPr>
                        <a:t>containsNode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65143"/>
                  </a:ext>
                </a:extLst>
              </a:tr>
              <a:tr h="54423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Input: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root = the binary tree root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value = the new node value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1981093"/>
                  </a:ext>
                </a:extLst>
              </a:tr>
              <a:tr h="32163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Let root = </a:t>
                      </a:r>
                      <a:r>
                        <a:rPr lang="en-GB" sz="1600" dirty="0" err="1">
                          <a:effectLst/>
                        </a:rPr>
                        <a:t>containsNodeRecursive</a:t>
                      </a:r>
                      <a:r>
                        <a:rPr lang="en-GB" sz="1600" dirty="0">
                          <a:effectLst/>
                        </a:rPr>
                        <a:t> (root, value)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9778879"/>
                  </a:ext>
                </a:extLst>
              </a:tr>
              <a:tr h="443448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Output: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Void function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5515945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0EA28E6-D53B-4604-9FC6-998B235FC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77752"/>
              </p:ext>
            </p:extLst>
          </p:nvPr>
        </p:nvGraphicFramePr>
        <p:xfrm>
          <a:off x="4208016" y="3446208"/>
          <a:ext cx="6968970" cy="3148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928">
                  <a:extLst>
                    <a:ext uri="{9D8B030D-6E8A-4147-A177-3AD203B41FA5}">
                      <a16:colId xmlns:a16="http://schemas.microsoft.com/office/drawing/2014/main" val="1586093451"/>
                    </a:ext>
                  </a:extLst>
                </a:gridCol>
                <a:gridCol w="5885042">
                  <a:extLst>
                    <a:ext uri="{9D8B030D-6E8A-4147-A177-3AD203B41FA5}">
                      <a16:colId xmlns:a16="http://schemas.microsoft.com/office/drawing/2014/main" val="2723376940"/>
                    </a:ext>
                  </a:extLst>
                </a:gridCol>
              </a:tblGrid>
              <a:tr h="315595">
                <a:tc gridSpan="2">
                  <a:txBody>
                    <a:bodyPr/>
                    <a:lstStyle/>
                    <a:p>
                      <a:pPr marL="36195" marR="361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dirty="0" err="1">
                          <a:effectLst/>
                        </a:rPr>
                        <a:t>containsNodeRecursive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4268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Input: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root = current root of the tree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value = the new node value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0942138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1)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If (root == null)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return false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88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2)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End if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8763578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3)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If value == value of root return true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5209759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4)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End if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9380492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5)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return </a:t>
                      </a:r>
                      <a:r>
                        <a:rPr lang="en-GB" sz="1600" dirty="0" err="1">
                          <a:effectLst/>
                        </a:rPr>
                        <a:t>containsNodeRecursive</a:t>
                      </a:r>
                      <a:r>
                        <a:rPr lang="en-GB" sz="1600" dirty="0">
                          <a:effectLst/>
                        </a:rPr>
                        <a:t>(root’s left, value) if value &lt; root’s value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otherwise return </a:t>
                      </a:r>
                      <a:r>
                        <a:rPr lang="en-GB" sz="1600" dirty="0" err="1">
                          <a:effectLst/>
                        </a:rPr>
                        <a:t>containsNodeRecursive</a:t>
                      </a:r>
                      <a:r>
                        <a:rPr lang="en-GB" sz="1600" dirty="0">
                          <a:effectLst/>
                        </a:rPr>
                        <a:t>(root’s right, value)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9960213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Output: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True or False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330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1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D223-7376-4CA6-A2CB-4F4F77D5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Delete a node</a:t>
            </a:r>
            <a:endParaRPr lang="en-GB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BB10CA7-495E-4F67-99EE-F0253EC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the root is null, return null. No tree available.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the value == to the root: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Return null if both left and right are null.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Return left if the right node is null. Making the left node as the root.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Return right if the left node is null. Making the right node as the root.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both left and right nodes are not null, 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 to the right node, and find the smallest node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Set the current node as the smallest node found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Then delete the smallest value from the tree</a:t>
            </a:r>
          </a:p>
        </p:txBody>
      </p:sp>
    </p:spTree>
    <p:extLst>
      <p:ext uri="{BB962C8B-B14F-4D97-AF65-F5344CB8AC3E}">
        <p14:creationId xmlns:p14="http://schemas.microsoft.com/office/powerpoint/2010/main" val="247890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ACA7-A369-4F76-827A-759B52A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8DE8-50C1-4500-992D-285ABF8AB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Introduction to Trees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Trees properties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Type of trees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Trees operations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Construct a binary tree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Pre-order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Post-order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Level-order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D223-7376-4CA6-A2CB-4F4F77D5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Delete a node - continued</a:t>
            </a:r>
            <a:endParaRPr lang="en-GB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BB10CA7-495E-4F67-99EE-F0253EC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the value &lt; root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Call the function again (recursive) by passing the left node as the root.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Otherwise (value &gt; root) call the function again (recursive) by passing the right node as the root.</a:t>
            </a:r>
          </a:p>
        </p:txBody>
      </p:sp>
    </p:spTree>
    <p:extLst>
      <p:ext uri="{BB962C8B-B14F-4D97-AF65-F5344CB8AC3E}">
        <p14:creationId xmlns:p14="http://schemas.microsoft.com/office/powerpoint/2010/main" val="424049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95D8-91E5-40EC-83E3-E92B01B8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Delete : Let See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40B4D-6AD1-4193-83B1-0357C1C1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485669" cy="4940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A23B6-551F-4C76-8833-7AFC79FF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75" y="1523805"/>
            <a:ext cx="3791479" cy="809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BB988-2729-45DC-9AD4-187E1234F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44" y="2784551"/>
            <a:ext cx="5498208" cy="64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9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DA75-196D-4B3F-94AC-13731BF9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Traversal – Pre-order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F35F-80AF-4AB5-ADD3-54DA2007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Depth First Search: Root=&gt;Left=&gt;Right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C76C66-8239-4C96-917D-B938DA18E7A9}"/>
              </a:ext>
            </a:extLst>
          </p:cNvPr>
          <p:cNvSpPr/>
          <p:nvPr/>
        </p:nvSpPr>
        <p:spPr>
          <a:xfrm>
            <a:off x="3310818" y="2508950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AC7756-F787-4F1B-B3D5-67FB3414B259}"/>
              </a:ext>
            </a:extLst>
          </p:cNvPr>
          <p:cNvSpPr/>
          <p:nvPr/>
        </p:nvSpPr>
        <p:spPr>
          <a:xfrm>
            <a:off x="1456864" y="3730867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CE09EC-CFE5-4F9E-BBAE-D9B1AD72A0C9}"/>
              </a:ext>
            </a:extLst>
          </p:cNvPr>
          <p:cNvSpPr/>
          <p:nvPr/>
        </p:nvSpPr>
        <p:spPr>
          <a:xfrm>
            <a:off x="4644933" y="3730867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36</a:t>
            </a:r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DAB488-E169-4D3B-B0D8-E6B489BF215D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2040338" y="3155055"/>
            <a:ext cx="1612271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F318F4-1EAA-48DF-92BA-EF306092F0F5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3652609" y="3155055"/>
            <a:ext cx="1092432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45766D4-046A-4117-93DD-0B64B5628A6E}"/>
              </a:ext>
            </a:extLst>
          </p:cNvPr>
          <p:cNvSpPr/>
          <p:nvPr/>
        </p:nvSpPr>
        <p:spPr>
          <a:xfrm>
            <a:off x="598696" y="5061075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519CAB-E345-4DDD-90DB-36BF869E3C8E}"/>
              </a:ext>
            </a:extLst>
          </p:cNvPr>
          <p:cNvSpPr/>
          <p:nvPr/>
        </p:nvSpPr>
        <p:spPr>
          <a:xfrm>
            <a:off x="2162891" y="5061075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A98137-817A-4747-BFE2-44821C11E04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16451" y="4376972"/>
            <a:ext cx="882204" cy="69698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B84E5-377F-46E1-970E-2CBD27981D0F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1798655" y="4376972"/>
            <a:ext cx="706027" cy="68410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9D60419-AD22-4D08-8D0B-BE1523569BDB}"/>
              </a:ext>
            </a:extLst>
          </p:cNvPr>
          <p:cNvSpPr/>
          <p:nvPr/>
        </p:nvSpPr>
        <p:spPr>
          <a:xfrm>
            <a:off x="3838798" y="5153231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5CBFFF-325C-434C-9E65-D60744561D41}"/>
              </a:ext>
            </a:extLst>
          </p:cNvPr>
          <p:cNvSpPr/>
          <p:nvPr/>
        </p:nvSpPr>
        <p:spPr>
          <a:xfrm>
            <a:off x="5402993" y="5153231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1FA170-B1B3-4DE4-9DAC-2E4E9861DA08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4156554" y="4376972"/>
            <a:ext cx="830170" cy="78914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D4428A-C68A-4BFB-8D42-FBDD6C0899C2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4986724" y="4376972"/>
            <a:ext cx="758060" cy="776259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1984E-05A6-4878-B376-AA115B487A5B}"/>
              </a:ext>
            </a:extLst>
          </p:cNvPr>
          <p:cNvCxnSpPr>
            <a:cxnSpLocks/>
          </p:cNvCxnSpPr>
          <p:nvPr/>
        </p:nvCxnSpPr>
        <p:spPr>
          <a:xfrm>
            <a:off x="2504682" y="5707180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903D15-F08A-4056-B32D-1C0788B87FCF}"/>
              </a:ext>
            </a:extLst>
          </p:cNvPr>
          <p:cNvCxnSpPr>
            <a:cxnSpLocks/>
          </p:cNvCxnSpPr>
          <p:nvPr/>
        </p:nvCxnSpPr>
        <p:spPr>
          <a:xfrm flipH="1">
            <a:off x="2140446" y="5707180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A48026-F97A-469A-BE3D-7C8B2074FAEE}"/>
              </a:ext>
            </a:extLst>
          </p:cNvPr>
          <p:cNvCxnSpPr>
            <a:cxnSpLocks/>
          </p:cNvCxnSpPr>
          <p:nvPr/>
        </p:nvCxnSpPr>
        <p:spPr>
          <a:xfrm>
            <a:off x="5754209" y="5817965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A68388-9D0F-459E-A215-6E129A5E5ECA}"/>
              </a:ext>
            </a:extLst>
          </p:cNvPr>
          <p:cNvCxnSpPr>
            <a:cxnSpLocks/>
          </p:cNvCxnSpPr>
          <p:nvPr/>
        </p:nvCxnSpPr>
        <p:spPr>
          <a:xfrm flipH="1">
            <a:off x="5389973" y="5817965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E106C9-3577-48E5-8E92-658F1320A564}"/>
              </a:ext>
            </a:extLst>
          </p:cNvPr>
          <p:cNvCxnSpPr>
            <a:cxnSpLocks/>
          </p:cNvCxnSpPr>
          <p:nvPr/>
        </p:nvCxnSpPr>
        <p:spPr>
          <a:xfrm>
            <a:off x="4186499" y="5799336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795095-1896-4441-AC6B-BD56A20211B6}"/>
              </a:ext>
            </a:extLst>
          </p:cNvPr>
          <p:cNvCxnSpPr>
            <a:cxnSpLocks/>
          </p:cNvCxnSpPr>
          <p:nvPr/>
        </p:nvCxnSpPr>
        <p:spPr>
          <a:xfrm flipH="1">
            <a:off x="3822263" y="5799336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3D9E93-FF16-4B32-ABC8-76D964962497}"/>
              </a:ext>
            </a:extLst>
          </p:cNvPr>
          <p:cNvSpPr txBox="1"/>
          <p:nvPr/>
        </p:nvSpPr>
        <p:spPr>
          <a:xfrm>
            <a:off x="6711518" y="2905217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Nodes order : 32, 12, 23, 36, 33, 39</a:t>
            </a:r>
          </a:p>
        </p:txBody>
      </p:sp>
    </p:spTree>
    <p:extLst>
      <p:ext uri="{BB962C8B-B14F-4D97-AF65-F5344CB8AC3E}">
        <p14:creationId xmlns:p14="http://schemas.microsoft.com/office/powerpoint/2010/main" val="372964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C7A7-F92D-43F2-8653-4BF642DE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Traversal – Pre-order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E2E59E-D8D0-4F85-88F8-21B9BB7DC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89872"/>
              </p:ext>
            </p:extLst>
          </p:nvPr>
        </p:nvGraphicFramePr>
        <p:xfrm>
          <a:off x="1155909" y="2039009"/>
          <a:ext cx="7269000" cy="3900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593">
                  <a:extLst>
                    <a:ext uri="{9D8B030D-6E8A-4147-A177-3AD203B41FA5}">
                      <a16:colId xmlns:a16="http://schemas.microsoft.com/office/drawing/2014/main" val="3951606062"/>
                    </a:ext>
                  </a:extLst>
                </a:gridCol>
                <a:gridCol w="6138407">
                  <a:extLst>
                    <a:ext uri="{9D8B030D-6E8A-4147-A177-3AD203B41FA5}">
                      <a16:colId xmlns:a16="http://schemas.microsoft.com/office/drawing/2014/main" val="412664764"/>
                    </a:ext>
                  </a:extLst>
                </a:gridCol>
              </a:tblGrid>
              <a:tr h="305379">
                <a:tc gridSpan="2">
                  <a:txBody>
                    <a:bodyPr/>
                    <a:lstStyle/>
                    <a:p>
                      <a:pPr marL="36195" marR="361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  <a:latin typeface="Consolas" panose="020B0609020204030204" pitchFamily="49" charset="0"/>
                        </a:rPr>
                        <a:t>Binary Tree Traverse </a:t>
                      </a:r>
                      <a:r>
                        <a:rPr lang="en-GB" sz="1800" b="1" dirty="0" err="1">
                          <a:effectLst/>
                          <a:latin typeface="Consolas" panose="020B0609020204030204" pitchFamily="49" charset="0"/>
                        </a:rPr>
                        <a:t>PreOrder</a:t>
                      </a:r>
                      <a:endParaRPr lang="en-GB" sz="18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761338"/>
                  </a:ext>
                </a:extLst>
              </a:tr>
              <a:tr h="55392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Input: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</a:rPr>
                        <a:t>root</a:t>
                      </a:r>
                      <a:r>
                        <a:rPr lang="en-GB" sz="1800" baseline="-250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dirty="0">
                          <a:effectLst/>
                          <a:latin typeface="Consolas" panose="020B0609020204030204" pitchFamily="49" charset="0"/>
                        </a:rPr>
                        <a:t> = the root of the binary tree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9991078"/>
                  </a:ext>
                </a:extLst>
              </a:tr>
              <a:tr h="269926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1)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If root is not null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15372866"/>
                  </a:ext>
                </a:extLst>
              </a:tr>
              <a:tr h="269926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2)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Print the root’s value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880268"/>
                  </a:ext>
                </a:extLst>
              </a:tr>
              <a:tr h="93623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3)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Recursive Binary Tree Traverse PreOrder 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(root’s left)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7057522"/>
                  </a:ext>
                </a:extLst>
              </a:tr>
              <a:tr h="93623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4)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Recursive Binary Tree Traverse PreOrder 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(root’s right)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8264670"/>
                  </a:ext>
                </a:extLst>
              </a:tr>
              <a:tr h="269926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5)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Endif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0857987"/>
                  </a:ext>
                </a:extLst>
              </a:tr>
              <a:tr h="331523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Output: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</a:rPr>
                        <a:t>List of nodes traversed in pre-order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178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509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DA75-196D-4B3F-94AC-13731BF9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Traversal – Post-order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F35F-80AF-4AB5-ADD3-54DA2007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Left=&gt;Right=&gt;Node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115EDA-F40A-4396-A7EA-925878C2CEC9}"/>
              </a:ext>
            </a:extLst>
          </p:cNvPr>
          <p:cNvSpPr/>
          <p:nvPr/>
        </p:nvSpPr>
        <p:spPr>
          <a:xfrm>
            <a:off x="3310818" y="2508950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16E1D7-75D9-41DD-9876-1F7FEC63E8F9}"/>
              </a:ext>
            </a:extLst>
          </p:cNvPr>
          <p:cNvSpPr/>
          <p:nvPr/>
        </p:nvSpPr>
        <p:spPr>
          <a:xfrm>
            <a:off x="1456864" y="3730867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A7DECF-C401-4D24-9770-C63A7C285214}"/>
              </a:ext>
            </a:extLst>
          </p:cNvPr>
          <p:cNvSpPr/>
          <p:nvPr/>
        </p:nvSpPr>
        <p:spPr>
          <a:xfrm>
            <a:off x="4644933" y="3730867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36</a:t>
            </a:r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32ABB8-6BE7-4F47-83E9-5C27D23E948B}"/>
              </a:ext>
            </a:extLst>
          </p:cNvPr>
          <p:cNvCxnSpPr>
            <a:stCxn id="4" idx="4"/>
            <a:endCxn id="5" idx="7"/>
          </p:cNvCxnSpPr>
          <p:nvPr/>
        </p:nvCxnSpPr>
        <p:spPr>
          <a:xfrm flipH="1">
            <a:off x="2040338" y="3155055"/>
            <a:ext cx="1612271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443E25-9DBB-46DE-B7DA-A3E22A148D1D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3652609" y="3155055"/>
            <a:ext cx="1092432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E2CB354-F4AA-48D7-B719-C59C219B74BC}"/>
              </a:ext>
            </a:extLst>
          </p:cNvPr>
          <p:cNvSpPr/>
          <p:nvPr/>
        </p:nvSpPr>
        <p:spPr>
          <a:xfrm>
            <a:off x="598696" y="5061075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254191-E161-45B6-8F09-CAED101DC600}"/>
              </a:ext>
            </a:extLst>
          </p:cNvPr>
          <p:cNvSpPr/>
          <p:nvPr/>
        </p:nvSpPr>
        <p:spPr>
          <a:xfrm>
            <a:off x="2162891" y="5061075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09D1D3-F19E-42C1-9131-99DBF80DAD7E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916451" y="4376972"/>
            <a:ext cx="882204" cy="69698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F018A6-CDAF-4A3F-972C-495F809B962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798655" y="4376972"/>
            <a:ext cx="706027" cy="68410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C41BCB0-96AA-4349-8A7E-2ADDAB215B72}"/>
              </a:ext>
            </a:extLst>
          </p:cNvPr>
          <p:cNvSpPr/>
          <p:nvPr/>
        </p:nvSpPr>
        <p:spPr>
          <a:xfrm>
            <a:off x="3838798" y="5153231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33EE9D-69DE-43B4-8AE8-DBD80387AF19}"/>
              </a:ext>
            </a:extLst>
          </p:cNvPr>
          <p:cNvSpPr/>
          <p:nvPr/>
        </p:nvSpPr>
        <p:spPr>
          <a:xfrm>
            <a:off x="5402993" y="5153231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A259F3-CF27-4449-B448-6ED089A29D3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156554" y="4376972"/>
            <a:ext cx="830170" cy="78914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2C8158-64DD-42B4-91B3-D809948BDF90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4986724" y="4376972"/>
            <a:ext cx="758060" cy="776259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6D1DB0-58AE-4B04-89B9-FC8E78992298}"/>
              </a:ext>
            </a:extLst>
          </p:cNvPr>
          <p:cNvCxnSpPr>
            <a:cxnSpLocks/>
          </p:cNvCxnSpPr>
          <p:nvPr/>
        </p:nvCxnSpPr>
        <p:spPr>
          <a:xfrm>
            <a:off x="2504682" y="5707180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BE4D16-5183-45A6-A8C0-831FD983BA28}"/>
              </a:ext>
            </a:extLst>
          </p:cNvPr>
          <p:cNvCxnSpPr>
            <a:cxnSpLocks/>
          </p:cNvCxnSpPr>
          <p:nvPr/>
        </p:nvCxnSpPr>
        <p:spPr>
          <a:xfrm flipH="1">
            <a:off x="2140446" y="5707180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E34B28-5E60-4762-84A6-9413C49E014F}"/>
              </a:ext>
            </a:extLst>
          </p:cNvPr>
          <p:cNvCxnSpPr>
            <a:cxnSpLocks/>
          </p:cNvCxnSpPr>
          <p:nvPr/>
        </p:nvCxnSpPr>
        <p:spPr>
          <a:xfrm>
            <a:off x="5754209" y="5817965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7A515D-49B3-443F-83C5-BA830BE14A06}"/>
              </a:ext>
            </a:extLst>
          </p:cNvPr>
          <p:cNvCxnSpPr>
            <a:cxnSpLocks/>
          </p:cNvCxnSpPr>
          <p:nvPr/>
        </p:nvCxnSpPr>
        <p:spPr>
          <a:xfrm flipH="1">
            <a:off x="5389973" y="5817965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0F64D2-934D-44E3-87F6-56F51BA6C7B6}"/>
              </a:ext>
            </a:extLst>
          </p:cNvPr>
          <p:cNvCxnSpPr>
            <a:cxnSpLocks/>
          </p:cNvCxnSpPr>
          <p:nvPr/>
        </p:nvCxnSpPr>
        <p:spPr>
          <a:xfrm>
            <a:off x="4186499" y="5799336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FB3FEF-3565-4DEA-B92E-6F80EF7ED5A5}"/>
              </a:ext>
            </a:extLst>
          </p:cNvPr>
          <p:cNvCxnSpPr>
            <a:cxnSpLocks/>
          </p:cNvCxnSpPr>
          <p:nvPr/>
        </p:nvCxnSpPr>
        <p:spPr>
          <a:xfrm flipH="1">
            <a:off x="3822263" y="5799336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57B284-5F61-4FD3-A5CE-D694B5BCFD59}"/>
              </a:ext>
            </a:extLst>
          </p:cNvPr>
          <p:cNvSpPr txBox="1"/>
          <p:nvPr/>
        </p:nvSpPr>
        <p:spPr>
          <a:xfrm>
            <a:off x="6711518" y="2905217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Nodes order : 32, 12, 23, 36, 33, 39</a:t>
            </a:r>
          </a:p>
        </p:txBody>
      </p:sp>
    </p:spTree>
    <p:extLst>
      <p:ext uri="{BB962C8B-B14F-4D97-AF65-F5344CB8AC3E}">
        <p14:creationId xmlns:p14="http://schemas.microsoft.com/office/powerpoint/2010/main" val="1171738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4BA-A3DC-4E77-BEC1-B136DB13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Traversal – Post-order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3B5138-B0AF-450F-B4C7-8F51D0ED1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72133"/>
              </p:ext>
            </p:extLst>
          </p:nvPr>
        </p:nvGraphicFramePr>
        <p:xfrm>
          <a:off x="838200" y="1690688"/>
          <a:ext cx="7343776" cy="4408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224">
                  <a:extLst>
                    <a:ext uri="{9D8B030D-6E8A-4147-A177-3AD203B41FA5}">
                      <a16:colId xmlns:a16="http://schemas.microsoft.com/office/drawing/2014/main" val="3924945135"/>
                    </a:ext>
                  </a:extLst>
                </a:gridCol>
                <a:gridCol w="6201552">
                  <a:extLst>
                    <a:ext uri="{9D8B030D-6E8A-4147-A177-3AD203B41FA5}">
                      <a16:colId xmlns:a16="http://schemas.microsoft.com/office/drawing/2014/main" val="600582064"/>
                    </a:ext>
                  </a:extLst>
                </a:gridCol>
              </a:tblGrid>
              <a:tr h="345200">
                <a:tc gridSpan="2">
                  <a:txBody>
                    <a:bodyPr/>
                    <a:lstStyle/>
                    <a:p>
                      <a:pPr marL="36195" marR="361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  <a:latin typeface="Consolas" panose="020B0609020204030204" pitchFamily="49" charset="0"/>
                        </a:rPr>
                        <a:t>Binary Tree Traverse </a:t>
                      </a:r>
                      <a:r>
                        <a:rPr lang="en-GB" sz="1800" b="1" dirty="0" err="1">
                          <a:effectLst/>
                          <a:latin typeface="Consolas" panose="020B0609020204030204" pitchFamily="49" charset="0"/>
                        </a:rPr>
                        <a:t>PostOrder</a:t>
                      </a:r>
                      <a:endParaRPr lang="en-GB" sz="18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97515"/>
                  </a:ext>
                </a:extLst>
              </a:tr>
              <a:tr h="62615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Input: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root</a:t>
                      </a:r>
                      <a:r>
                        <a:rPr lang="en-GB" sz="1800" baseline="-2500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= the root of the binary tree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661607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1)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</a:rPr>
                        <a:t>If root is not null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6211064"/>
                  </a:ext>
                </a:extLst>
              </a:tr>
              <a:tr h="105831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2)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Recursive Binary Tree Traverse PreOrder 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(root’s left)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0142955"/>
                  </a:ext>
                </a:extLst>
              </a:tr>
              <a:tr h="1058312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3)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Recursive Binary Tree Traverse PreOrder </a:t>
                      </a:r>
                    </a:p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(root’s right)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27102038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4)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Print the root’s value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7763310"/>
                  </a:ext>
                </a:extLst>
              </a:tr>
              <a:tr h="305124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5)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Endif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20759"/>
                  </a:ext>
                </a:extLst>
              </a:tr>
              <a:tr h="404923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Output: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</a:rPr>
                        <a:t>List of nodes traversed in post-order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571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67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DA75-196D-4B3F-94AC-13731BF9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Traversal – Level-order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F35F-80AF-4AB5-ADD3-54DA2007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Breadth-First Search: visit all the nodes present at the same level one-by-one from left to right and then move to the next level to visit all the nodes of that level.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D5E6B1-AA1F-43D1-B490-7BBE65FC2856}"/>
              </a:ext>
            </a:extLst>
          </p:cNvPr>
          <p:cNvSpPr/>
          <p:nvPr/>
        </p:nvSpPr>
        <p:spPr>
          <a:xfrm>
            <a:off x="3310818" y="2508950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7339E7-E971-47D0-894D-08BDD1848DA5}"/>
              </a:ext>
            </a:extLst>
          </p:cNvPr>
          <p:cNvSpPr/>
          <p:nvPr/>
        </p:nvSpPr>
        <p:spPr>
          <a:xfrm>
            <a:off x="1456864" y="3730867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205AD2-4766-4460-A4B4-811CBCB2A141}"/>
              </a:ext>
            </a:extLst>
          </p:cNvPr>
          <p:cNvSpPr/>
          <p:nvPr/>
        </p:nvSpPr>
        <p:spPr>
          <a:xfrm>
            <a:off x="4644933" y="3730867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36</a:t>
            </a:r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4B20B7-FD4F-4DBB-8074-6C94972B3210}"/>
              </a:ext>
            </a:extLst>
          </p:cNvPr>
          <p:cNvCxnSpPr>
            <a:stCxn id="4" idx="4"/>
            <a:endCxn id="5" idx="7"/>
          </p:cNvCxnSpPr>
          <p:nvPr/>
        </p:nvCxnSpPr>
        <p:spPr>
          <a:xfrm flipH="1">
            <a:off x="2040338" y="3155055"/>
            <a:ext cx="1612271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2DF69E-8FD8-45B8-BCB1-CBD4B138365B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3652609" y="3155055"/>
            <a:ext cx="1092432" cy="67043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AE12DE1-FC0C-4F33-B997-BC84C2162934}"/>
              </a:ext>
            </a:extLst>
          </p:cNvPr>
          <p:cNvSpPr/>
          <p:nvPr/>
        </p:nvSpPr>
        <p:spPr>
          <a:xfrm>
            <a:off x="598696" y="5061075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null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964FC8-C10E-44C3-B559-E73F742FBE6E}"/>
              </a:ext>
            </a:extLst>
          </p:cNvPr>
          <p:cNvSpPr/>
          <p:nvPr/>
        </p:nvSpPr>
        <p:spPr>
          <a:xfrm>
            <a:off x="2162891" y="5061075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23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0D94FE-13B7-4250-A92E-44BE3AE6FE29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916451" y="4376972"/>
            <a:ext cx="882204" cy="69698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63F40D-5E15-4538-9132-80BFF5177B1B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798655" y="4376972"/>
            <a:ext cx="706027" cy="68410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C2D497E-7B3A-476F-9A9F-535711BCDBC3}"/>
              </a:ext>
            </a:extLst>
          </p:cNvPr>
          <p:cNvSpPr/>
          <p:nvPr/>
        </p:nvSpPr>
        <p:spPr>
          <a:xfrm>
            <a:off x="3838798" y="5153231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CEF27A-ABB8-4515-AE85-E558B9D91903}"/>
              </a:ext>
            </a:extLst>
          </p:cNvPr>
          <p:cNvSpPr/>
          <p:nvPr/>
        </p:nvSpPr>
        <p:spPr>
          <a:xfrm>
            <a:off x="5402993" y="5153231"/>
            <a:ext cx="683582" cy="6461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4">
                    <a:lumMod val="50000"/>
                  </a:schemeClr>
                </a:solidFill>
              </a:rPr>
              <a:t>39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BE87D4-A4A2-4618-ABC7-54B0B6866FFD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156554" y="4376972"/>
            <a:ext cx="830170" cy="789142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F2C73F-A3C5-4CCE-9274-C3C769E5AE45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4986724" y="4376972"/>
            <a:ext cx="758060" cy="776259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6253F8-B9CE-4B4E-9DE7-6768FCB0C8EE}"/>
              </a:ext>
            </a:extLst>
          </p:cNvPr>
          <p:cNvCxnSpPr>
            <a:cxnSpLocks/>
          </p:cNvCxnSpPr>
          <p:nvPr/>
        </p:nvCxnSpPr>
        <p:spPr>
          <a:xfrm>
            <a:off x="2504682" y="5707180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1ED98C-C5D4-4772-AA76-84ABF003A303}"/>
              </a:ext>
            </a:extLst>
          </p:cNvPr>
          <p:cNvCxnSpPr>
            <a:cxnSpLocks/>
          </p:cNvCxnSpPr>
          <p:nvPr/>
        </p:nvCxnSpPr>
        <p:spPr>
          <a:xfrm flipH="1">
            <a:off x="2140446" y="5707180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CC0347-F7A7-421C-98E8-409F0DACF10D}"/>
              </a:ext>
            </a:extLst>
          </p:cNvPr>
          <p:cNvCxnSpPr>
            <a:cxnSpLocks/>
          </p:cNvCxnSpPr>
          <p:nvPr/>
        </p:nvCxnSpPr>
        <p:spPr>
          <a:xfrm>
            <a:off x="5754209" y="5817965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A5F016-1EA3-42E3-8B5C-462CB9483DE1}"/>
              </a:ext>
            </a:extLst>
          </p:cNvPr>
          <p:cNvCxnSpPr>
            <a:cxnSpLocks/>
          </p:cNvCxnSpPr>
          <p:nvPr/>
        </p:nvCxnSpPr>
        <p:spPr>
          <a:xfrm flipH="1">
            <a:off x="5389973" y="5817965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D5630B-1B18-40BD-9558-A7D1A64BC10C}"/>
              </a:ext>
            </a:extLst>
          </p:cNvPr>
          <p:cNvCxnSpPr>
            <a:cxnSpLocks/>
          </p:cNvCxnSpPr>
          <p:nvPr/>
        </p:nvCxnSpPr>
        <p:spPr>
          <a:xfrm>
            <a:off x="4186499" y="5799336"/>
            <a:ext cx="341791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364314-307F-4C33-93C0-39872B3494F8}"/>
              </a:ext>
            </a:extLst>
          </p:cNvPr>
          <p:cNvCxnSpPr>
            <a:cxnSpLocks/>
          </p:cNvCxnSpPr>
          <p:nvPr/>
        </p:nvCxnSpPr>
        <p:spPr>
          <a:xfrm flipH="1">
            <a:off x="3822263" y="5799336"/>
            <a:ext cx="364236" cy="58948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0491DB-B7C0-4EE9-9BBD-0E03758F12BD}"/>
              </a:ext>
            </a:extLst>
          </p:cNvPr>
          <p:cNvSpPr txBox="1"/>
          <p:nvPr/>
        </p:nvSpPr>
        <p:spPr>
          <a:xfrm>
            <a:off x="6764784" y="3825487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Nodes order : 32, 12, 36, 23, 33, 39</a:t>
            </a:r>
          </a:p>
        </p:txBody>
      </p:sp>
    </p:spTree>
    <p:extLst>
      <p:ext uri="{BB962C8B-B14F-4D97-AF65-F5344CB8AC3E}">
        <p14:creationId xmlns:p14="http://schemas.microsoft.com/office/powerpoint/2010/main" val="137843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C0E4-7210-45F8-A816-84ABF372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Traversal – Level-order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94D60A-348A-4A4F-ABC6-EB3A20D36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73855"/>
              </p:ext>
            </p:extLst>
          </p:nvPr>
        </p:nvGraphicFramePr>
        <p:xfrm>
          <a:off x="838200" y="1619790"/>
          <a:ext cx="7753350" cy="4499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927">
                  <a:extLst>
                    <a:ext uri="{9D8B030D-6E8A-4147-A177-3AD203B41FA5}">
                      <a16:colId xmlns:a16="http://schemas.microsoft.com/office/drawing/2014/main" val="2063070490"/>
                    </a:ext>
                  </a:extLst>
                </a:gridCol>
                <a:gridCol w="6547423">
                  <a:extLst>
                    <a:ext uri="{9D8B030D-6E8A-4147-A177-3AD203B41FA5}">
                      <a16:colId xmlns:a16="http://schemas.microsoft.com/office/drawing/2014/main" val="2732867334"/>
                    </a:ext>
                  </a:extLst>
                </a:gridCol>
              </a:tblGrid>
              <a:tr h="315595">
                <a:tc gridSpan="2">
                  <a:txBody>
                    <a:bodyPr/>
                    <a:lstStyle/>
                    <a:p>
                      <a:pPr marL="36195" marR="361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  <a:latin typeface="Consolas" panose="020B0609020204030204" pitchFamily="49" charset="0"/>
                        </a:rPr>
                        <a:t>Binary Tree Traverse Level Order</a:t>
                      </a:r>
                      <a:endParaRPr lang="en-GB" sz="18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0877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Input: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root</a:t>
                      </a:r>
                      <a:r>
                        <a:rPr lang="en-GB" sz="1800" baseline="-2500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= the root of the binary tree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059080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1)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If root is not null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667695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2)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Let queue = a linkedlist object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590426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3)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Add the root of the tree to queue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708188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4)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While queue is not empty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2263425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5)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   Let node = remove a node from queue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773645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6)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   Print the value of node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55856320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7)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   If left’s node != null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685329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8)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      Add left’s node to queue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833315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9)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   Endif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2994951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10)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   If right’s node != null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087538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11)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</a:rPr>
                        <a:t>        Add right’s node to queue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64147435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12)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     Endif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1695496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13)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Endif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16368868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onsolas" panose="020B0609020204030204" pitchFamily="49" charset="0"/>
                        </a:rPr>
                        <a:t>Output:</a:t>
                      </a:r>
                      <a:endParaRPr lang="en-GB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onsolas" panose="020B0609020204030204" pitchFamily="49" charset="0"/>
                        </a:rPr>
                        <a:t>List of nodes traversed in level-order</a:t>
                      </a:r>
                      <a:endParaRPr lang="en-GB" sz="1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4282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29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3065-0C81-4974-8138-3084E3E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52E3-29ED-4305-AF42-5B151FE3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en-GB" b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hierarchical data structure which stores the information naturally in the form of hierarchy.</a:t>
            </a:r>
          </a:p>
          <a:p>
            <a:r>
              <a:rPr lang="en-GB" b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Applications : searching, sorting, decision tree, indices for databases. </a:t>
            </a:r>
          </a:p>
          <a:p>
            <a:r>
              <a:rPr lang="en-GB" b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tree contains nodes(data) and connections(edges) which should not form a cycle.</a:t>
            </a: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 — 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node is a structure which may contain a value or condition, or represent a separate data structure.</a:t>
            </a:r>
            <a:endParaRPr lang="en-GB" i="0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Root —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top node in a tree, the prime ancestor.</a:t>
            </a:r>
            <a:endParaRPr lang="en-GB" b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Child —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node directly connected to another node when moving away from the root, an immediate descendant.</a:t>
            </a:r>
            <a:endParaRPr lang="en-GB" i="0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 — 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converse notion of a child, an immediate ancestor.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3065-0C81-4974-8138-3084E3E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Tree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52E3-29ED-4305-AF42-5B151FE3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 — 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node is a structure which may contain a value or condition, or represent a separate data structure.</a:t>
            </a:r>
            <a:endParaRPr lang="en-GB" i="0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Root —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top node in a tree, the prime ancestor.</a:t>
            </a:r>
            <a:endParaRPr lang="en-GB" b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Child —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node directly connected to another node when moving away from the root, an immediate descendant.</a:t>
            </a:r>
            <a:endParaRPr lang="en-GB" i="0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 — 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converse notion of a child, an immediate ancestor.</a:t>
            </a: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Leaf — 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node with no children.</a:t>
            </a:r>
            <a:endParaRPr lang="en-GB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Internal node — 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node with at least one child.</a:t>
            </a:r>
          </a:p>
        </p:txBody>
      </p:sp>
    </p:spTree>
    <p:extLst>
      <p:ext uri="{BB962C8B-B14F-4D97-AF65-F5344CB8AC3E}">
        <p14:creationId xmlns:p14="http://schemas.microsoft.com/office/powerpoint/2010/main" val="216299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3065-0C81-4974-8138-3084E3E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Tree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52E3-29ED-4305-AF42-5B151FE3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 — 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connection between one node and another.</a:t>
            </a:r>
            <a:endParaRPr lang="en-GB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Depth — 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distance between a node and the root.</a:t>
            </a: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 — 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edges between a node and the root + 1</a:t>
            </a: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 — 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edges on the longest path between a node and a descendant leaf.</a:t>
            </a: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Breadth —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number of leaves.</a:t>
            </a:r>
            <a:endParaRPr lang="en-GB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Binary Tree — </a:t>
            </a:r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tree data structure in which each node has at most two children, which are referred to as the left child and the right child.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Traversing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− Traversing means passing through nodes in a specific order.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7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7102-A746-430C-AB3D-8CA6AD89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Node, Leaf, Edge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49165-8D3D-4F5B-BBBD-F01D2BED6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75" y="2023886"/>
            <a:ext cx="505848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4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1E73-7C1C-4174-BB98-85C015B1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Tree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7A8E5-8B89-480D-B65E-2F7DF987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8" y="1721252"/>
            <a:ext cx="4696480" cy="4124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55916-E1BB-4BC6-89D8-482495034FBA}"/>
              </a:ext>
            </a:extLst>
          </p:cNvPr>
          <p:cNvSpPr txBox="1"/>
          <p:nvPr/>
        </p:nvSpPr>
        <p:spPr>
          <a:xfrm>
            <a:off x="5534116" y="219996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Level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041BF-7083-417C-9710-24463DF47944}"/>
              </a:ext>
            </a:extLst>
          </p:cNvPr>
          <p:cNvSpPr txBox="1"/>
          <p:nvPr/>
        </p:nvSpPr>
        <p:spPr>
          <a:xfrm>
            <a:off x="5534115" y="305593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Level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4E760-8F94-4416-AE85-46884CBE6475}"/>
              </a:ext>
            </a:extLst>
          </p:cNvPr>
          <p:cNvSpPr txBox="1"/>
          <p:nvPr/>
        </p:nvSpPr>
        <p:spPr>
          <a:xfrm>
            <a:off x="5534115" y="378370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Level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88C7E-5C02-475F-A8B9-66D8EC883618}"/>
              </a:ext>
            </a:extLst>
          </p:cNvPr>
          <p:cNvSpPr txBox="1"/>
          <p:nvPr/>
        </p:nvSpPr>
        <p:spPr>
          <a:xfrm>
            <a:off x="5534115" y="468990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Level 4</a:t>
            </a:r>
          </a:p>
        </p:txBody>
      </p:sp>
    </p:spTree>
    <p:extLst>
      <p:ext uri="{BB962C8B-B14F-4D97-AF65-F5344CB8AC3E}">
        <p14:creationId xmlns:p14="http://schemas.microsoft.com/office/powerpoint/2010/main" val="216450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3065-0C81-4974-8138-3084E3E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of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52E3-29ED-4305-AF42-5B151FE3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tree</a:t>
            </a:r>
          </a:p>
          <a:p>
            <a:r>
              <a:rPr lang="en-GB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Binary tree</a:t>
            </a:r>
          </a:p>
          <a:p>
            <a:r>
              <a:rPr lang="en-GB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Heap tree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Binary search tree</a:t>
            </a:r>
          </a:p>
          <a:p>
            <a:pPr marL="0" indent="0">
              <a:buNone/>
            </a:pPr>
            <a:endParaRPr lang="en-GB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9D6F4-50EF-4D9B-B1E6-282395FB1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61"/>
          <a:stretch/>
        </p:blipFill>
        <p:spPr>
          <a:xfrm>
            <a:off x="5918991" y="857250"/>
            <a:ext cx="5563961" cy="2986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E4EDB-D407-48DA-8277-01F586F2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2"/>
          <a:stretch/>
        </p:blipFill>
        <p:spPr>
          <a:xfrm>
            <a:off x="6652643" y="4006338"/>
            <a:ext cx="4463032" cy="2486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486C71-9C96-46C2-B1AE-28C90548BD2D}"/>
              </a:ext>
            </a:extLst>
          </p:cNvPr>
          <p:cNvSpPr txBox="1"/>
          <p:nvPr/>
        </p:nvSpPr>
        <p:spPr>
          <a:xfrm>
            <a:off x="6720396" y="1027906"/>
            <a:ext cx="1731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General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73923-E5BD-4A83-8BD3-E50B38636810}"/>
              </a:ext>
            </a:extLst>
          </p:cNvPr>
          <p:cNvSpPr txBox="1"/>
          <p:nvPr/>
        </p:nvSpPr>
        <p:spPr>
          <a:xfrm>
            <a:off x="6589450" y="4456321"/>
            <a:ext cx="133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71623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8A55-FF35-4596-886A-650CE2D9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Binary Tree – Create a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62319-A162-44DC-BAAF-26FEA3A2670C}"/>
              </a:ext>
            </a:extLst>
          </p:cNvPr>
          <p:cNvSpPr txBox="1"/>
          <p:nvPr/>
        </p:nvSpPr>
        <p:spPr>
          <a:xfrm>
            <a:off x="978763" y="1582340"/>
            <a:ext cx="35044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algn="l"/>
            <a:endParaRPr lang="en-GB" sz="1600" dirty="0">
              <a:latin typeface="Consolas" panose="020B0609020204030204" pitchFamily="49" charset="0"/>
            </a:endParaRPr>
          </a:p>
          <a:p>
            <a:pPr algn="l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GB" sz="1600" dirty="0">
              <a:latin typeface="Consolas" panose="020B0609020204030204" pitchFamily="49" charset="0"/>
            </a:endParaRP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Node(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GB" sz="1600" dirty="0">
              <a:latin typeface="Consolas" panose="020B0609020204030204" pitchFamily="49" charset="0"/>
            </a:endParaRP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84476B-B013-49DB-8850-74EAAD62F36A}"/>
              </a:ext>
            </a:extLst>
          </p:cNvPr>
          <p:cNvGrpSpPr/>
          <p:nvPr/>
        </p:nvGrpSpPr>
        <p:grpSpPr>
          <a:xfrm>
            <a:off x="5603656" y="2145848"/>
            <a:ext cx="4629711" cy="1868022"/>
            <a:chOff x="5513034" y="2349107"/>
            <a:chExt cx="4629711" cy="18680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A053F8-B5ED-4936-8D6B-90CE275210E7}"/>
                </a:ext>
              </a:extLst>
            </p:cNvPr>
            <p:cNvSpPr/>
            <p:nvPr/>
          </p:nvSpPr>
          <p:spPr>
            <a:xfrm>
              <a:off x="7366988" y="2349107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0235BA-00C7-4222-A80B-0ED85659D31C}"/>
                </a:ext>
              </a:extLst>
            </p:cNvPr>
            <p:cNvSpPr/>
            <p:nvPr/>
          </p:nvSpPr>
          <p:spPr>
            <a:xfrm>
              <a:off x="5513034" y="3571024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accent4">
                      <a:lumMod val="50000"/>
                    </a:schemeClr>
                  </a:solidFill>
                </a:rPr>
                <a:t>null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67C251-5AE5-4231-A3C9-8F409F222D9E}"/>
                </a:ext>
              </a:extLst>
            </p:cNvPr>
            <p:cNvSpPr/>
            <p:nvPr/>
          </p:nvSpPr>
          <p:spPr>
            <a:xfrm>
              <a:off x="9459163" y="3571023"/>
              <a:ext cx="683582" cy="6461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accent4">
                      <a:lumMod val="50000"/>
                    </a:schemeClr>
                  </a:solidFill>
                </a:rPr>
                <a:t>null</a:t>
              </a:r>
              <a:endParaRPr lang="en-GB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9CC3B7-E789-4F3B-B68B-4A1445910D98}"/>
                </a:ext>
              </a:extLst>
            </p:cNvPr>
            <p:cNvCxnSpPr>
              <a:stCxn id="6" idx="4"/>
              <a:endCxn id="7" idx="7"/>
            </p:cNvCxnSpPr>
            <p:nvPr/>
          </p:nvCxnSpPr>
          <p:spPr>
            <a:xfrm flipH="1">
              <a:off x="6096508" y="2995212"/>
              <a:ext cx="1612271" cy="670432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125FE7-0388-4ABC-8F73-30265EA1D60F}"/>
                </a:ext>
              </a:extLst>
            </p:cNvPr>
            <p:cNvCxnSpPr>
              <a:stCxn id="6" idx="4"/>
              <a:endCxn id="8" idx="1"/>
            </p:cNvCxnSpPr>
            <p:nvPr/>
          </p:nvCxnSpPr>
          <p:spPr>
            <a:xfrm>
              <a:off x="7708779" y="2995212"/>
              <a:ext cx="1850492" cy="670431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534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6497</TotalTime>
  <Words>1540</Words>
  <Application>Microsoft Office PowerPoint</Application>
  <PresentationFormat>Widescreen</PresentationFormat>
  <Paragraphs>323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Tree Data Structure (Binary Tree)</vt:lpstr>
      <vt:lpstr>Contents</vt:lpstr>
      <vt:lpstr>Introduction</vt:lpstr>
      <vt:lpstr>Tree Properties</vt:lpstr>
      <vt:lpstr>Tree Properties</vt:lpstr>
      <vt:lpstr>Node, Leaf, Edge</vt:lpstr>
      <vt:lpstr>Tree Level</vt:lpstr>
      <vt:lpstr>Type of Trees</vt:lpstr>
      <vt:lpstr>Binary Tree – Create a Node</vt:lpstr>
      <vt:lpstr>Construct a binary tree</vt:lpstr>
      <vt:lpstr>Construct a binary tree</vt:lpstr>
      <vt:lpstr>Construct a binary tree</vt:lpstr>
      <vt:lpstr>Construct a binary tree</vt:lpstr>
      <vt:lpstr>Construct a binary tree</vt:lpstr>
      <vt:lpstr>Construct a binary tree</vt:lpstr>
      <vt:lpstr>Construct a binary tree</vt:lpstr>
      <vt:lpstr>Search a node</vt:lpstr>
      <vt:lpstr>Search a node</vt:lpstr>
      <vt:lpstr>Delete a node</vt:lpstr>
      <vt:lpstr>Delete a node - continued</vt:lpstr>
      <vt:lpstr>Delete : Let See the Code</vt:lpstr>
      <vt:lpstr>Traversal – Pre-order</vt:lpstr>
      <vt:lpstr>Traversal – Pre-order</vt:lpstr>
      <vt:lpstr>Traversal – Post-order</vt:lpstr>
      <vt:lpstr>Traversal – Post-order</vt:lpstr>
      <vt:lpstr>Traversal – Level-order</vt:lpstr>
      <vt:lpstr>Traversal – Level-order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Data Structure</dc:title>
  <dc:creator>Zairul Mazwan</dc:creator>
  <cp:lastModifiedBy>Zairul Mazwan</cp:lastModifiedBy>
  <cp:revision>199</cp:revision>
  <dcterms:created xsi:type="dcterms:W3CDTF">2021-09-17T14:44:50Z</dcterms:created>
  <dcterms:modified xsi:type="dcterms:W3CDTF">2021-11-14T09:46:18Z</dcterms:modified>
</cp:coreProperties>
</file>