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73" r:id="rId7"/>
    <p:sldId id="267" r:id="rId8"/>
    <p:sldId id="268" r:id="rId9"/>
    <p:sldId id="270" r:id="rId10"/>
    <p:sldId id="269" r:id="rId11"/>
    <p:sldId id="275" r:id="rId12"/>
    <p:sldId id="271" r:id="rId13"/>
    <p:sldId id="274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6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90" autoAdjust="0"/>
  </p:normalViewPr>
  <p:slideViewPr>
    <p:cSldViewPr snapToGrid="0">
      <p:cViewPr varScale="1">
        <p:scale>
          <a:sx n="57" d="100"/>
          <a:sy n="57" d="100"/>
        </p:scale>
        <p:origin x="10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0EFAC-F26B-4EA4-B68B-5311B007F556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4978C-2044-46FC-BB77-4BFA43A23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0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8B7-E66B-4E28-9793-84F6FBBC7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1857-7862-4437-A7AC-4B46FA77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2ED3-4AD3-4BE3-80E7-77632F68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C9D9-BC1C-4386-BE6E-3F2C48E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68EA-2955-446D-B413-E83A8AD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64B36-57F9-4C72-AF8C-F5E814B4A8B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F90-2FD9-453A-A17D-7788F46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0C66-33AE-4083-B337-804645CF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AD7C-2302-4753-8B10-DA0962A6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460-4A42-45C7-9517-6D4C7232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9090-38D8-472A-B3F7-FA1CEA6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F23E-4B1D-465D-B673-64B356F7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6627-45F2-47FA-9D5D-51139C0B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A8DD-0EC6-4478-A8C4-B20E2911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AAC2-D7A0-4593-B871-276578C5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A96C-A4E0-4D44-AA11-8C7392E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8866-2F4B-4192-AC99-0C6CB21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D97B-D1E2-48A2-A09F-D458A33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876-96B8-430A-AF9E-C9B163F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C38B-2BC1-41D7-ACCE-4F38690E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C4E4-495D-4113-ADCC-4690391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39FCA-F0FE-4629-BF24-447F1AD0B0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99C7-90C4-4A45-BCA1-6D648EE1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EACF-46E6-4730-A503-C1DEBD78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A3F-25B0-424D-AB92-BD786B97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143D-4EC8-4A74-BD32-DB9F3D6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8FFB-663D-42E9-BD84-3E4C5AD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E4B00-771A-4660-A5A0-723CD933A5D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443-B2D2-4661-8455-EF76583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322-CFC6-47EB-BB32-9A11088C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11E8-8506-48C7-AAC1-9E985EA0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C0E5-2F69-4326-B09A-F31F5E74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CAFD-F8BD-4B89-A197-F484F6FB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72E1-49AC-492B-925A-93B75E7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DEC85-71AF-44FE-8C68-93BF5A63C2D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394-597E-4D3C-A3BE-1EACE7AC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CFBF-7E17-49A0-91E6-FAFDB8F0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775A-3D40-49D0-8D3E-58627375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F16-7640-4390-8D30-07DCE20D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3B65-240A-44D7-8C9F-11AD19AF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A9694-4B94-40F4-AE6E-A460285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FF18-8138-4088-B94B-EFCF905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1DA52-AF30-4BB8-8DDA-B18F704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448C8-D478-41B9-ABA6-619AB11E673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CD5C-88DC-4CEC-8F12-A1CBE9D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F6A3-D942-4955-9203-E54109C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F0D5-BD96-40EF-9A3A-F957AC8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D97-C057-43D6-8562-056B527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DD8B3-6E57-4DE5-8674-40A71682338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E7D9-3D0E-4709-BDB2-53B77DC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E777-C1D0-4385-853D-CF404FC5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9AA0-33AF-4EBC-B609-2D06F427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E3CB2-EEF6-46D7-B75C-79E1FB66897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517-B81D-404B-AC92-6885B2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8BD-CE69-4846-B797-3BBCEB94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41AD-995A-4D61-8EC7-A0FE85C6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A7262-A16E-496E-847E-F9A1804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C5BE-6B12-4761-AF9F-883AA75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5D61-3173-4BD3-B92E-99A8AC2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3A3-0B29-4E5B-89B8-75CB9406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7849-2A8D-4F45-97C2-2A29E443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F281-BB0C-4924-A637-C15BA98C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D0DA-D41A-46DB-9557-201CA0D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D278-4FA7-4132-8B82-AE76781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AD98-D55D-4FBA-A9E9-3AF498F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D098-3DAD-47C8-8EFE-221FED49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3CB7-CB8A-40E6-BCA1-057D4E13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C301-16A1-4D6D-8444-EFD390DD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1E78-2060-484F-8A87-F00A4D0316D7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D949-0A5B-4F9E-A080-598E0849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7D77-E281-4310-A4A0-2DF55DB5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blobgames.com/pathfinding/a-star/introduc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C9EB-E9C1-4538-B3C3-ECDB0FC4A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(A* and MST)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1D87-C713-401B-B355-21C74479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42322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0E2C-94E1-4B6C-8E8E-6575D134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Graph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6592-A8BE-4FEC-B3EE-60AE2B9F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75" y="1795997"/>
            <a:ext cx="10515600" cy="435133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can also use a 2D table to represent a graph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427655-D611-4BA9-98D1-A99DAB211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36997"/>
              </p:ext>
            </p:extLst>
          </p:nvPr>
        </p:nvGraphicFramePr>
        <p:xfrm>
          <a:off x="1825811" y="2886335"/>
          <a:ext cx="4607260" cy="29765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1815">
                  <a:extLst>
                    <a:ext uri="{9D8B030D-6E8A-4147-A177-3AD203B41FA5}">
                      <a16:colId xmlns:a16="http://schemas.microsoft.com/office/drawing/2014/main" val="1811926656"/>
                    </a:ext>
                  </a:extLst>
                </a:gridCol>
                <a:gridCol w="1151815">
                  <a:extLst>
                    <a:ext uri="{9D8B030D-6E8A-4147-A177-3AD203B41FA5}">
                      <a16:colId xmlns:a16="http://schemas.microsoft.com/office/drawing/2014/main" val="2936704946"/>
                    </a:ext>
                  </a:extLst>
                </a:gridCol>
                <a:gridCol w="1151815">
                  <a:extLst>
                    <a:ext uri="{9D8B030D-6E8A-4147-A177-3AD203B41FA5}">
                      <a16:colId xmlns:a16="http://schemas.microsoft.com/office/drawing/2014/main" val="3245039472"/>
                    </a:ext>
                  </a:extLst>
                </a:gridCol>
                <a:gridCol w="1151815">
                  <a:extLst>
                    <a:ext uri="{9D8B030D-6E8A-4147-A177-3AD203B41FA5}">
                      <a16:colId xmlns:a16="http://schemas.microsoft.com/office/drawing/2014/main" val="779620526"/>
                    </a:ext>
                  </a:extLst>
                </a:gridCol>
              </a:tblGrid>
              <a:tr h="7441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276716"/>
                  </a:ext>
                </a:extLst>
              </a:tr>
              <a:tr h="7441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774010"/>
                  </a:ext>
                </a:extLst>
              </a:tr>
              <a:tr h="7441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76052"/>
                  </a:ext>
                </a:extLst>
              </a:tr>
              <a:tr h="7441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303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3BCEB8-165E-42F3-8369-FECEFEDDE9E6}"/>
              </a:ext>
            </a:extLst>
          </p:cNvPr>
          <p:cNvSpPr txBox="1"/>
          <p:nvPr/>
        </p:nvSpPr>
        <p:spPr>
          <a:xfrm>
            <a:off x="952154" y="23549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1199F-056B-4E0E-84B6-69350977450A}"/>
              </a:ext>
            </a:extLst>
          </p:cNvPr>
          <p:cNvSpPr txBox="1"/>
          <p:nvPr/>
        </p:nvSpPr>
        <p:spPr>
          <a:xfrm>
            <a:off x="1162728" y="3059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21765-F735-471F-AF69-164AE466D462}"/>
              </a:ext>
            </a:extLst>
          </p:cNvPr>
          <p:cNvSpPr txBox="1"/>
          <p:nvPr/>
        </p:nvSpPr>
        <p:spPr>
          <a:xfrm>
            <a:off x="1150927" y="3787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3D2C5-8C85-4E94-93F6-8D72168C246E}"/>
              </a:ext>
            </a:extLst>
          </p:cNvPr>
          <p:cNvSpPr txBox="1"/>
          <p:nvPr/>
        </p:nvSpPr>
        <p:spPr>
          <a:xfrm>
            <a:off x="1145026" y="45143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CE347-6653-4B39-8764-FB26E632199B}"/>
              </a:ext>
            </a:extLst>
          </p:cNvPr>
          <p:cNvSpPr txBox="1"/>
          <p:nvPr/>
        </p:nvSpPr>
        <p:spPr>
          <a:xfrm>
            <a:off x="1150927" y="52401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7A68F-83CB-4F63-99B8-3D148B6DF05A}"/>
              </a:ext>
            </a:extLst>
          </p:cNvPr>
          <p:cNvSpPr txBox="1"/>
          <p:nvPr/>
        </p:nvSpPr>
        <p:spPr>
          <a:xfrm>
            <a:off x="2229528" y="23462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8CBEF-54A0-40B6-9610-AACCA8349F03}"/>
              </a:ext>
            </a:extLst>
          </p:cNvPr>
          <p:cNvSpPr txBox="1"/>
          <p:nvPr/>
        </p:nvSpPr>
        <p:spPr>
          <a:xfrm>
            <a:off x="3401068" y="23462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AA3B5-0CBE-4E96-AC83-F64933EB9A3E}"/>
              </a:ext>
            </a:extLst>
          </p:cNvPr>
          <p:cNvSpPr txBox="1"/>
          <p:nvPr/>
        </p:nvSpPr>
        <p:spPr>
          <a:xfrm>
            <a:off x="4492447" y="23410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F4700-A2ED-4F92-A735-C74A8A90F11E}"/>
              </a:ext>
            </a:extLst>
          </p:cNvPr>
          <p:cNvSpPr txBox="1"/>
          <p:nvPr/>
        </p:nvSpPr>
        <p:spPr>
          <a:xfrm>
            <a:off x="5683502" y="23516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3B8EA-1A28-45F6-91AE-EDB33492DEC6}"/>
              </a:ext>
            </a:extLst>
          </p:cNvPr>
          <p:cNvCxnSpPr>
            <a:cxnSpLocks/>
          </p:cNvCxnSpPr>
          <p:nvPr/>
        </p:nvCxnSpPr>
        <p:spPr>
          <a:xfrm flipV="1">
            <a:off x="8437878" y="2826732"/>
            <a:ext cx="2031011" cy="1762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C4257F-295B-417E-833A-74580698A89B}"/>
              </a:ext>
            </a:extLst>
          </p:cNvPr>
          <p:cNvCxnSpPr>
            <a:cxnSpLocks/>
          </p:cNvCxnSpPr>
          <p:nvPr/>
        </p:nvCxnSpPr>
        <p:spPr>
          <a:xfrm flipV="1">
            <a:off x="8938691" y="2866465"/>
            <a:ext cx="1480455" cy="51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1123AE-E03C-4360-8621-AC1BDA1F84A1}"/>
              </a:ext>
            </a:extLst>
          </p:cNvPr>
          <p:cNvCxnSpPr>
            <a:cxnSpLocks/>
          </p:cNvCxnSpPr>
          <p:nvPr/>
        </p:nvCxnSpPr>
        <p:spPr>
          <a:xfrm flipH="1" flipV="1">
            <a:off x="8928496" y="3384645"/>
            <a:ext cx="1619273" cy="1375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6FFC10-E611-4400-A81B-B0D9AD67FF6B}"/>
              </a:ext>
            </a:extLst>
          </p:cNvPr>
          <p:cNvCxnSpPr>
            <a:cxnSpLocks/>
          </p:cNvCxnSpPr>
          <p:nvPr/>
        </p:nvCxnSpPr>
        <p:spPr>
          <a:xfrm>
            <a:off x="10372708" y="2767200"/>
            <a:ext cx="192363" cy="1927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B61F125-9462-48D5-B706-0D21F07981B9}"/>
              </a:ext>
            </a:extLst>
          </p:cNvPr>
          <p:cNvSpPr/>
          <p:nvPr/>
        </p:nvSpPr>
        <p:spPr>
          <a:xfrm>
            <a:off x="10196216" y="2524824"/>
            <a:ext cx="649143" cy="619125"/>
          </a:xfrm>
          <a:prstGeom prst="ellipse">
            <a:avLst/>
          </a:prstGeom>
          <a:solidFill>
            <a:srgbClr val="976D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4282-76CF-45D5-9D21-187D3B248DAA}"/>
              </a:ext>
            </a:extLst>
          </p:cNvPr>
          <p:cNvCxnSpPr>
            <a:cxnSpLocks/>
          </p:cNvCxnSpPr>
          <p:nvPr/>
        </p:nvCxnSpPr>
        <p:spPr>
          <a:xfrm>
            <a:off x="8357262" y="4664297"/>
            <a:ext cx="2252092" cy="30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FE891D1-3658-4EA6-9121-0D49CC57B68A}"/>
              </a:ext>
            </a:extLst>
          </p:cNvPr>
          <p:cNvSpPr/>
          <p:nvPr/>
        </p:nvSpPr>
        <p:spPr>
          <a:xfrm>
            <a:off x="10284783" y="4385284"/>
            <a:ext cx="649143" cy="619125"/>
          </a:xfrm>
          <a:prstGeom prst="ellipse">
            <a:avLst/>
          </a:prstGeom>
          <a:solidFill>
            <a:srgbClr val="976D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E3A34C-38A1-4603-B6B3-D13247070A90}"/>
              </a:ext>
            </a:extLst>
          </p:cNvPr>
          <p:cNvSpPr txBox="1"/>
          <p:nvPr/>
        </p:nvSpPr>
        <p:spPr>
          <a:xfrm>
            <a:off x="9456546" y="28259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D14004-9275-490C-8872-74F48D8F8650}"/>
              </a:ext>
            </a:extLst>
          </p:cNvPr>
          <p:cNvSpPr txBox="1"/>
          <p:nvPr/>
        </p:nvSpPr>
        <p:spPr>
          <a:xfrm>
            <a:off x="9675117" y="415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726EDD-24BB-4768-BEF5-184FC002FA38}"/>
              </a:ext>
            </a:extLst>
          </p:cNvPr>
          <p:cNvSpPr/>
          <p:nvPr/>
        </p:nvSpPr>
        <p:spPr>
          <a:xfrm>
            <a:off x="8563310" y="3035788"/>
            <a:ext cx="649143" cy="619125"/>
          </a:xfrm>
          <a:prstGeom prst="ellipse">
            <a:avLst/>
          </a:prstGeom>
          <a:solidFill>
            <a:srgbClr val="976D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1A21D4-86BE-4A73-9E35-32CB9054EB71}"/>
              </a:ext>
            </a:extLst>
          </p:cNvPr>
          <p:cNvSpPr/>
          <p:nvPr/>
        </p:nvSpPr>
        <p:spPr>
          <a:xfrm>
            <a:off x="8096760" y="4280115"/>
            <a:ext cx="649143" cy="619125"/>
          </a:xfrm>
          <a:prstGeom prst="ellipse">
            <a:avLst/>
          </a:prstGeom>
          <a:solidFill>
            <a:srgbClr val="976D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0A7E5B-8B22-4EC6-8381-FFC1332E8859}"/>
              </a:ext>
            </a:extLst>
          </p:cNvPr>
          <p:cNvSpPr txBox="1"/>
          <p:nvPr/>
        </p:nvSpPr>
        <p:spPr>
          <a:xfrm>
            <a:off x="9322333" y="46810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D2B51B-4247-4246-B3F4-236CD17AAB88}"/>
              </a:ext>
            </a:extLst>
          </p:cNvPr>
          <p:cNvSpPr txBox="1"/>
          <p:nvPr/>
        </p:nvSpPr>
        <p:spPr>
          <a:xfrm>
            <a:off x="10452901" y="3660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C2799A-606C-4973-9DE8-CA5380E45091}"/>
              </a:ext>
            </a:extLst>
          </p:cNvPr>
          <p:cNvSpPr txBox="1"/>
          <p:nvPr/>
        </p:nvSpPr>
        <p:spPr>
          <a:xfrm>
            <a:off x="8895505" y="40281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245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486F-16B4-4A1F-A5EC-3346D27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878E-EADF-44DF-8AD2-8CF29385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Travelling Salesman Problem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5F5278-1B64-4046-A373-D94145F20117}"/>
              </a:ext>
            </a:extLst>
          </p:cNvPr>
          <p:cNvCxnSpPr>
            <a:cxnSpLocks/>
          </p:cNvCxnSpPr>
          <p:nvPr/>
        </p:nvCxnSpPr>
        <p:spPr>
          <a:xfrm flipV="1">
            <a:off x="9372532" y="1526802"/>
            <a:ext cx="2031011" cy="1762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4EEDCE-46FF-405B-ABC8-8181B9144001}"/>
              </a:ext>
            </a:extLst>
          </p:cNvPr>
          <p:cNvCxnSpPr>
            <a:cxnSpLocks/>
          </p:cNvCxnSpPr>
          <p:nvPr/>
        </p:nvCxnSpPr>
        <p:spPr>
          <a:xfrm flipV="1">
            <a:off x="9873345" y="1566535"/>
            <a:ext cx="1480455" cy="51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11A8CE-3BF8-4C6C-8910-F012C6BFFC8C}"/>
              </a:ext>
            </a:extLst>
          </p:cNvPr>
          <p:cNvCxnSpPr>
            <a:cxnSpLocks/>
          </p:cNvCxnSpPr>
          <p:nvPr/>
        </p:nvCxnSpPr>
        <p:spPr>
          <a:xfrm flipH="1" flipV="1">
            <a:off x="9863150" y="2084715"/>
            <a:ext cx="1619273" cy="1375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19E0B5-E301-495B-878B-B773B0ABDE4C}"/>
              </a:ext>
            </a:extLst>
          </p:cNvPr>
          <p:cNvCxnSpPr>
            <a:cxnSpLocks/>
          </p:cNvCxnSpPr>
          <p:nvPr/>
        </p:nvCxnSpPr>
        <p:spPr>
          <a:xfrm>
            <a:off x="11307362" y="1467270"/>
            <a:ext cx="192363" cy="1927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C226625-EA4F-4C5F-BBE7-33A1C2BE8E48}"/>
              </a:ext>
            </a:extLst>
          </p:cNvPr>
          <p:cNvSpPr/>
          <p:nvPr/>
        </p:nvSpPr>
        <p:spPr>
          <a:xfrm>
            <a:off x="11130870" y="1224894"/>
            <a:ext cx="649143" cy="619125"/>
          </a:xfrm>
          <a:prstGeom prst="ellipse">
            <a:avLst/>
          </a:prstGeom>
          <a:solidFill>
            <a:srgbClr val="976D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1A8FCE-A5F8-4D4E-BA03-C0C8B41B98D4}"/>
              </a:ext>
            </a:extLst>
          </p:cNvPr>
          <p:cNvCxnSpPr>
            <a:cxnSpLocks/>
          </p:cNvCxnSpPr>
          <p:nvPr/>
        </p:nvCxnSpPr>
        <p:spPr>
          <a:xfrm>
            <a:off x="9291916" y="3364367"/>
            <a:ext cx="2252092" cy="30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C76185-C021-4749-8C20-795143D40D9C}"/>
              </a:ext>
            </a:extLst>
          </p:cNvPr>
          <p:cNvSpPr/>
          <p:nvPr/>
        </p:nvSpPr>
        <p:spPr>
          <a:xfrm>
            <a:off x="11219437" y="3085354"/>
            <a:ext cx="649143" cy="619125"/>
          </a:xfrm>
          <a:prstGeom prst="ellipse">
            <a:avLst/>
          </a:prstGeom>
          <a:solidFill>
            <a:srgbClr val="976D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84688-0E75-49F8-B70B-A9DF15479C30}"/>
              </a:ext>
            </a:extLst>
          </p:cNvPr>
          <p:cNvSpPr txBox="1"/>
          <p:nvPr/>
        </p:nvSpPr>
        <p:spPr>
          <a:xfrm>
            <a:off x="10391200" y="15260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092F-5D59-4859-942B-A808D81863F0}"/>
              </a:ext>
            </a:extLst>
          </p:cNvPr>
          <p:cNvSpPr txBox="1"/>
          <p:nvPr/>
        </p:nvSpPr>
        <p:spPr>
          <a:xfrm>
            <a:off x="10609771" y="285181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96004-8573-4178-BC2F-E41D90F97C23}"/>
              </a:ext>
            </a:extLst>
          </p:cNvPr>
          <p:cNvSpPr/>
          <p:nvPr/>
        </p:nvSpPr>
        <p:spPr>
          <a:xfrm>
            <a:off x="9497964" y="1735858"/>
            <a:ext cx="649143" cy="619125"/>
          </a:xfrm>
          <a:prstGeom prst="ellipse">
            <a:avLst/>
          </a:prstGeom>
          <a:solidFill>
            <a:srgbClr val="976D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0C2821-373B-4D08-B9D4-8C0F0C4B18A1}"/>
              </a:ext>
            </a:extLst>
          </p:cNvPr>
          <p:cNvSpPr/>
          <p:nvPr/>
        </p:nvSpPr>
        <p:spPr>
          <a:xfrm>
            <a:off x="9031414" y="2980185"/>
            <a:ext cx="649143" cy="619125"/>
          </a:xfrm>
          <a:prstGeom prst="ellipse">
            <a:avLst/>
          </a:prstGeom>
          <a:solidFill>
            <a:srgbClr val="976D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B3E2E-4317-4F94-ABC3-A061A8BA8D10}"/>
              </a:ext>
            </a:extLst>
          </p:cNvPr>
          <p:cNvSpPr txBox="1"/>
          <p:nvPr/>
        </p:nvSpPr>
        <p:spPr>
          <a:xfrm>
            <a:off x="10256987" y="338114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32254-5E58-4665-9EDE-0BE6514CB9E7}"/>
              </a:ext>
            </a:extLst>
          </p:cNvPr>
          <p:cNvSpPr txBox="1"/>
          <p:nvPr/>
        </p:nvSpPr>
        <p:spPr>
          <a:xfrm>
            <a:off x="11387555" y="236013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F83F87-3347-45BF-8828-BC7EA811255F}"/>
              </a:ext>
            </a:extLst>
          </p:cNvPr>
          <p:cNvSpPr txBox="1"/>
          <p:nvPr/>
        </p:nvSpPr>
        <p:spPr>
          <a:xfrm>
            <a:off x="9830159" y="272825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BCCA54-518D-4204-A1C9-215266CF4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25677"/>
              </p:ext>
            </p:extLst>
          </p:nvPr>
        </p:nvGraphicFramePr>
        <p:xfrm>
          <a:off x="1825811" y="2886335"/>
          <a:ext cx="4106640" cy="26781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6660">
                  <a:extLst>
                    <a:ext uri="{9D8B030D-6E8A-4147-A177-3AD203B41FA5}">
                      <a16:colId xmlns:a16="http://schemas.microsoft.com/office/drawing/2014/main" val="1811926656"/>
                    </a:ext>
                  </a:extLst>
                </a:gridCol>
                <a:gridCol w="1026660">
                  <a:extLst>
                    <a:ext uri="{9D8B030D-6E8A-4147-A177-3AD203B41FA5}">
                      <a16:colId xmlns:a16="http://schemas.microsoft.com/office/drawing/2014/main" val="2936704946"/>
                    </a:ext>
                  </a:extLst>
                </a:gridCol>
                <a:gridCol w="1026660">
                  <a:extLst>
                    <a:ext uri="{9D8B030D-6E8A-4147-A177-3AD203B41FA5}">
                      <a16:colId xmlns:a16="http://schemas.microsoft.com/office/drawing/2014/main" val="3245039472"/>
                    </a:ext>
                  </a:extLst>
                </a:gridCol>
                <a:gridCol w="1026660">
                  <a:extLst>
                    <a:ext uri="{9D8B030D-6E8A-4147-A177-3AD203B41FA5}">
                      <a16:colId xmlns:a16="http://schemas.microsoft.com/office/drawing/2014/main" val="779620526"/>
                    </a:ext>
                  </a:extLst>
                </a:gridCol>
              </a:tblGrid>
              <a:tr h="6695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276716"/>
                  </a:ext>
                </a:extLst>
              </a:tr>
              <a:tr h="6695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774010"/>
                  </a:ext>
                </a:extLst>
              </a:tr>
              <a:tr h="6695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76052"/>
                  </a:ext>
                </a:extLst>
              </a:tr>
              <a:tr h="6695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3036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5841EF6-30AF-4024-BC58-F09189D39AB3}"/>
              </a:ext>
            </a:extLst>
          </p:cNvPr>
          <p:cNvSpPr txBox="1"/>
          <p:nvPr/>
        </p:nvSpPr>
        <p:spPr>
          <a:xfrm>
            <a:off x="952154" y="2354944"/>
            <a:ext cx="65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F0EC1-77E2-43FE-9FF9-B7DDF28D92EA}"/>
              </a:ext>
            </a:extLst>
          </p:cNvPr>
          <p:cNvSpPr txBox="1"/>
          <p:nvPr/>
        </p:nvSpPr>
        <p:spPr>
          <a:xfrm>
            <a:off x="1162728" y="3059668"/>
            <a:ext cx="30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24D31-21D7-4A2E-9B43-871042618DD7}"/>
              </a:ext>
            </a:extLst>
          </p:cNvPr>
          <p:cNvSpPr txBox="1"/>
          <p:nvPr/>
        </p:nvSpPr>
        <p:spPr>
          <a:xfrm>
            <a:off x="1150927" y="3726218"/>
            <a:ext cx="30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A8ED3-EFEB-4A49-96F9-4A2F48E77C67}"/>
              </a:ext>
            </a:extLst>
          </p:cNvPr>
          <p:cNvSpPr txBox="1"/>
          <p:nvPr/>
        </p:nvSpPr>
        <p:spPr>
          <a:xfrm>
            <a:off x="1142342" y="4407155"/>
            <a:ext cx="31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F505F-3168-420B-82B3-6C51B9011E42}"/>
              </a:ext>
            </a:extLst>
          </p:cNvPr>
          <p:cNvSpPr txBox="1"/>
          <p:nvPr/>
        </p:nvSpPr>
        <p:spPr>
          <a:xfrm>
            <a:off x="1139497" y="5027310"/>
            <a:ext cx="31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DBFA40-5549-41BC-9628-025181D3C7F3}"/>
              </a:ext>
            </a:extLst>
          </p:cNvPr>
          <p:cNvSpPr txBox="1"/>
          <p:nvPr/>
        </p:nvSpPr>
        <p:spPr>
          <a:xfrm>
            <a:off x="2229528" y="2346250"/>
            <a:ext cx="30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AC8E58-9647-44F3-98A2-90049BCE271D}"/>
              </a:ext>
            </a:extLst>
          </p:cNvPr>
          <p:cNvSpPr txBox="1"/>
          <p:nvPr/>
        </p:nvSpPr>
        <p:spPr>
          <a:xfrm>
            <a:off x="3232341" y="2339359"/>
            <a:ext cx="30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04A500-3828-489E-81EF-29B8C6A693FC}"/>
              </a:ext>
            </a:extLst>
          </p:cNvPr>
          <p:cNvSpPr txBox="1"/>
          <p:nvPr/>
        </p:nvSpPr>
        <p:spPr>
          <a:xfrm>
            <a:off x="4250613" y="2341067"/>
            <a:ext cx="31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0C3C19-C374-40C5-9B15-8F60ED1B5433}"/>
              </a:ext>
            </a:extLst>
          </p:cNvPr>
          <p:cNvSpPr txBox="1"/>
          <p:nvPr/>
        </p:nvSpPr>
        <p:spPr>
          <a:xfrm>
            <a:off x="5254149" y="2354943"/>
            <a:ext cx="31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FED0E5-F3D0-4D74-9C5A-133971B0FA3B}"/>
              </a:ext>
            </a:extLst>
          </p:cNvPr>
          <p:cNvSpPr txBox="1"/>
          <p:nvPr/>
        </p:nvSpPr>
        <p:spPr>
          <a:xfrm>
            <a:off x="1825811" y="5942568"/>
            <a:ext cx="591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Travel to all nodes (cities) : A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  D  C  A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E0BDD1-DAAD-453E-996F-013D2E280EB8}"/>
              </a:ext>
            </a:extLst>
          </p:cNvPr>
          <p:cNvSpPr txBox="1"/>
          <p:nvPr/>
        </p:nvSpPr>
        <p:spPr>
          <a:xfrm>
            <a:off x="7965329" y="5911790"/>
            <a:ext cx="348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Distance : 2 + 8 + 6 + 5  = 21</a:t>
            </a:r>
          </a:p>
        </p:txBody>
      </p:sp>
    </p:spTree>
    <p:extLst>
      <p:ext uri="{BB962C8B-B14F-4D97-AF65-F5344CB8AC3E}">
        <p14:creationId xmlns:p14="http://schemas.microsoft.com/office/powerpoint/2010/main" val="274552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B21446-B715-4D07-AAC4-958112EE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Applications of MST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938E26-34FD-495F-86C5-7519D6D8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Cancer imaging</a:t>
            </a:r>
          </a:p>
          <a:p>
            <a:pPr marL="860425" lvl="1" indent="-342900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The British Columbia Cancer Research centre uses them to describe the arrangements of nuclei in skin cells</a:t>
            </a:r>
          </a:p>
          <a:p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Detecting actin fibres in cell images</a:t>
            </a:r>
          </a:p>
          <a:p>
            <a:pPr marL="860425" lvl="1" indent="-342900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A biomedical image analysis application</a:t>
            </a:r>
          </a:p>
          <a:p>
            <a:pPr marL="403225" indent="-342900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MSTs used for understanding the large-scale structure of the universe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1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487F-F11C-4A91-ACF1-07B9D5C5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“Famous” Graph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6A7C-E9D2-49DF-8F16-5CB1C2FB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Dijkstra's algorithm</a:t>
            </a:r>
          </a:p>
          <a:p>
            <a:pPr marL="860425" lvl="1" indent="-3429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Shortest path algorithm similar to A*</a:t>
            </a:r>
          </a:p>
          <a:p>
            <a:pPr marL="860425" lvl="1" indent="-3429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Given a start and a goal the algorithm finds the shortest path between the two points by computing a series of shortest paths</a:t>
            </a:r>
          </a:p>
          <a:p>
            <a:pPr marL="860425" lvl="1" indent="-3429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Used in network routing</a:t>
            </a:r>
          </a:p>
          <a:p>
            <a:pPr marL="860425" lvl="1" indent="-342900"/>
            <a:r>
              <a:rPr lang="de-DE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Complexity O(</a:t>
            </a:r>
            <a:r>
              <a:rPr lang="de-DE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alt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where </a:t>
            </a:r>
            <a:r>
              <a:rPr lang="de-DE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number of nodes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Floyd–</a:t>
            </a:r>
            <a:r>
              <a:rPr lang="en-GB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</a:p>
          <a:p>
            <a:pPr marL="860425" lvl="1" indent="-3429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algorithm computes how far each node is from every other node</a:t>
            </a:r>
          </a:p>
          <a:p>
            <a:pPr marL="860425" lvl="1" indent="-3429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Computes 1-step paths, 2-step paths, etc...</a:t>
            </a:r>
          </a:p>
          <a:p>
            <a:pPr marL="1222375" lvl="2" indent="-285750"/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it shorter to go to a node via a node rather than directly to it?</a:t>
            </a:r>
          </a:p>
          <a:p>
            <a:pPr marL="860425" lvl="1" indent="-342900"/>
            <a:r>
              <a:rPr lang="en-GB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does not return the paths</a:t>
            </a:r>
          </a:p>
          <a:p>
            <a:pPr marL="860425" lvl="1" indent="-342900"/>
            <a:r>
              <a:rPr lang="de-DE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Complexity O(</a:t>
            </a:r>
            <a:r>
              <a:rPr lang="de-DE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alt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where </a:t>
            </a:r>
            <a:r>
              <a:rPr lang="de-DE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number of nodes</a:t>
            </a: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C88B-F1AA-46A7-A8F8-3B337D09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Dijkstra's algorithm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FA08C-BA81-4719-8391-091E66E1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361"/>
            <a:ext cx="5946388" cy="51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FB35-9077-4A4C-94AE-130B5F11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Floyd–</a:t>
            </a:r>
            <a:r>
              <a:rPr lang="en-GB" alt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n-GB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0B546-3180-45F4-9B77-C1288DAF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79593" cy="4798207"/>
          </a:xfrm>
          <a:prstGeom prst="rect">
            <a:avLst/>
          </a:prstGeom>
        </p:spPr>
      </p:pic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D3CF4156-0E3C-47F7-A795-1ECDE5E43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36558"/>
              </p:ext>
            </p:extLst>
          </p:nvPr>
        </p:nvGraphicFramePr>
        <p:xfrm>
          <a:off x="9020793" y="4026491"/>
          <a:ext cx="1719264" cy="125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088">
                  <a:extLst>
                    <a:ext uri="{9D8B030D-6E8A-4147-A177-3AD203B41FA5}">
                      <a16:colId xmlns:a16="http://schemas.microsoft.com/office/drawing/2014/main" val="3014593027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550412154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2583724972"/>
                    </a:ext>
                  </a:extLst>
                </a:gridCol>
              </a:tblGrid>
              <a:tr h="4196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42603"/>
                  </a:ext>
                </a:extLst>
              </a:tr>
              <a:tr h="4196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49869"/>
                  </a:ext>
                </a:extLst>
              </a:tr>
              <a:tr h="4196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82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7038C61-0384-4B29-AEED-1BEB0ACFEA93}"/>
              </a:ext>
            </a:extLst>
          </p:cNvPr>
          <p:cNvSpPr txBox="1"/>
          <p:nvPr/>
        </p:nvSpPr>
        <p:spPr>
          <a:xfrm>
            <a:off x="8617569" y="4087255"/>
            <a:ext cx="333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  <a:p>
            <a:endParaRPr lang="en-GB" sz="1400" dirty="0"/>
          </a:p>
          <a:p>
            <a:r>
              <a:rPr lang="en-GB" sz="1400" dirty="0"/>
              <a:t>B</a:t>
            </a:r>
          </a:p>
          <a:p>
            <a:endParaRPr lang="en-GB" sz="1400" dirty="0"/>
          </a:p>
          <a:p>
            <a:r>
              <a:rPr lang="en-GB" sz="1400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8D6EC-CD6E-4186-B664-61DF0D003AEB}"/>
              </a:ext>
            </a:extLst>
          </p:cNvPr>
          <p:cNvSpPr txBox="1"/>
          <p:nvPr/>
        </p:nvSpPr>
        <p:spPr>
          <a:xfrm>
            <a:off x="9141444" y="3657159"/>
            <a:ext cx="171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           B             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B0E54B-D1AD-4F7C-8D4E-5D91C0D4855B}"/>
              </a:ext>
            </a:extLst>
          </p:cNvPr>
          <p:cNvSpPr txBox="1"/>
          <p:nvPr/>
        </p:nvSpPr>
        <p:spPr>
          <a:xfrm>
            <a:off x="8425923" y="5636704"/>
            <a:ext cx="329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 to C : cost(B to A) + cost(A to C)</a:t>
            </a:r>
          </a:p>
          <a:p>
            <a:r>
              <a:rPr lang="en-GB" dirty="0"/>
              <a:t>C to B : cost(C to A) + cost(A to B)</a:t>
            </a:r>
          </a:p>
          <a:p>
            <a:r>
              <a:rPr lang="en-GB" dirty="0"/>
              <a:t>A to C : cost(A to B) + cost(B to C)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B9DF85-F517-477C-803D-BB1105DD7E4E}"/>
              </a:ext>
            </a:extLst>
          </p:cNvPr>
          <p:cNvGrpSpPr/>
          <p:nvPr/>
        </p:nvGrpSpPr>
        <p:grpSpPr>
          <a:xfrm>
            <a:off x="9486034" y="1358352"/>
            <a:ext cx="1867766" cy="1661652"/>
            <a:chOff x="6659708" y="1845079"/>
            <a:chExt cx="1867766" cy="1661652"/>
          </a:xfrm>
        </p:grpSpPr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822B75A4-D93C-4895-83C4-5561F90C01E7}"/>
                </a:ext>
              </a:extLst>
            </p:cNvPr>
            <p:cNvCxnSpPr>
              <a:endCxn id="34" idx="3"/>
            </p:cNvCxnSpPr>
            <p:nvPr/>
          </p:nvCxnSpPr>
          <p:spPr>
            <a:xfrm>
              <a:off x="6868103" y="3219450"/>
              <a:ext cx="1303618" cy="12624"/>
            </a:xfrm>
            <a:prstGeom prst="curvedConnector4">
              <a:avLst>
                <a:gd name="adj1" fmla="val 11126"/>
                <a:gd name="adj2" fmla="val 191083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6E9A4C18-BF80-462F-BBCA-25833B96FD31}"/>
                </a:ext>
              </a:extLst>
            </p:cNvPr>
            <p:cNvCxnSpPr>
              <a:endCxn id="37" idx="2"/>
            </p:cNvCxnSpPr>
            <p:nvPr/>
          </p:nvCxnSpPr>
          <p:spPr>
            <a:xfrm rot="5400000" flipH="1" flipV="1">
              <a:off x="6469231" y="2456388"/>
              <a:ext cx="1174559" cy="37681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88B389-9DB3-4CB7-97A3-9140D21A2D38}"/>
                </a:ext>
              </a:extLst>
            </p:cNvPr>
            <p:cNvSpPr/>
            <p:nvPr/>
          </p:nvSpPr>
          <p:spPr>
            <a:xfrm>
              <a:off x="6659708" y="3081859"/>
              <a:ext cx="416790" cy="424872"/>
            </a:xfrm>
            <a:prstGeom prst="ellipse">
              <a:avLst/>
            </a:prstGeom>
            <a:solidFill>
              <a:srgbClr val="976D9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6FAA514-299A-4CFF-B429-45942C751B8F}"/>
                </a:ext>
              </a:extLst>
            </p:cNvPr>
            <p:cNvCxnSpPr>
              <a:cxnSpLocks/>
              <a:stCxn id="34" idx="1"/>
              <a:endCxn id="31" idx="7"/>
            </p:cNvCxnSpPr>
            <p:nvPr/>
          </p:nvCxnSpPr>
          <p:spPr>
            <a:xfrm rot="16200000" flipH="1" flipV="1">
              <a:off x="7487373" y="2459732"/>
              <a:ext cx="212436" cy="1156260"/>
            </a:xfrm>
            <a:prstGeom prst="curvedConnector3">
              <a:avLst>
                <a:gd name="adj1" fmla="val -13689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B9836307-ED55-41A8-A429-7262F1E2476C}"/>
                </a:ext>
              </a:extLst>
            </p:cNvPr>
            <p:cNvCxnSpPr>
              <a:endCxn id="37" idx="7"/>
            </p:cNvCxnSpPr>
            <p:nvPr/>
          </p:nvCxnSpPr>
          <p:spPr>
            <a:xfrm rot="16200000" flipV="1">
              <a:off x="7410150" y="2097822"/>
              <a:ext cx="1099451" cy="718408"/>
            </a:xfrm>
            <a:prstGeom prst="curvedConnector3">
              <a:avLst>
                <a:gd name="adj1" fmla="val 12645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934108-DA27-4FC9-B008-72119C4F91DB}"/>
                </a:ext>
              </a:extLst>
            </p:cNvPr>
            <p:cNvSpPr/>
            <p:nvPr/>
          </p:nvSpPr>
          <p:spPr>
            <a:xfrm>
              <a:off x="8110684" y="2869423"/>
              <a:ext cx="416790" cy="424872"/>
            </a:xfrm>
            <a:prstGeom prst="ellipse">
              <a:avLst/>
            </a:prstGeom>
            <a:solidFill>
              <a:srgbClr val="976D9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</a:p>
          </p:txBody>
        </p: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847411BA-C6D6-408A-B55C-A14C63262E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41301" y="2357800"/>
              <a:ext cx="1028015" cy="47393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3AA48-1404-4C4D-9916-5D6231283736}"/>
                </a:ext>
              </a:extLst>
            </p:cNvPr>
            <p:cNvCxnSpPr>
              <a:cxnSpLocks/>
            </p:cNvCxnSpPr>
            <p:nvPr/>
          </p:nvCxnSpPr>
          <p:spPr>
            <a:xfrm>
              <a:off x="7519912" y="2049870"/>
              <a:ext cx="738128" cy="8064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AFDDEB-5494-42CE-8B1E-35562F50CF8D}"/>
                </a:ext>
              </a:extLst>
            </p:cNvPr>
            <p:cNvSpPr/>
            <p:nvPr/>
          </p:nvSpPr>
          <p:spPr>
            <a:xfrm>
              <a:off x="7244918" y="1845079"/>
              <a:ext cx="416790" cy="424872"/>
            </a:xfrm>
            <a:prstGeom prst="ellipse">
              <a:avLst/>
            </a:prstGeom>
            <a:solidFill>
              <a:srgbClr val="976D9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1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ACA7-A369-4F76-827A-759B52A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8DE8-50C1-4500-992D-285ABF8AB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Best-First Search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Minimum Spanning Tree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Other algorithms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Dijkstra's algorithm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Floyd–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3728-ECD6-42FD-B6FA-624F053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Best-First Search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C318-2A1D-4D58-9700-00E83B3E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Best-first search is an improvement upon depth-first search</a:t>
            </a:r>
          </a:p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heuristic is used to decide which node is explored next</a:t>
            </a:r>
          </a:p>
          <a:p>
            <a:pPr marL="860425" lvl="1" indent="-342900"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heuristic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is a rule of thumb or best practice</a:t>
            </a:r>
          </a:p>
          <a:p>
            <a:pPr marL="860425" lvl="1" indent="-342900"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We will look at heuristics in much more detail later</a:t>
            </a:r>
          </a:p>
          <a:p>
            <a:pPr>
              <a:defRPr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For example nodes are expanded in order of lowest cost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753D-E27F-4136-ADA5-9962C855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A* Search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EDF4-9AC9-4B4C-BB03-EC3E216D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A* (A Star) search method is an example of a best-first search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Very good for route finding applications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order for the search to work, two estimates must be available</a:t>
            </a:r>
          </a:p>
          <a:p>
            <a:pPr marL="860425" lvl="1" indent="-342900">
              <a:defRPr/>
            </a:pPr>
            <a:r>
              <a:rPr lang="en-GB" sz="20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How much a partial path has cost</a:t>
            </a:r>
          </a:p>
          <a:p>
            <a:pPr marL="860425" lvl="1" indent="-342900">
              <a:defRPr/>
            </a:pPr>
            <a:r>
              <a:rPr lang="en-GB" sz="20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 estimate (an under estimate) of how far is left to the goal state</a:t>
            </a:r>
          </a:p>
          <a:p>
            <a:pPr marL="860425" lvl="1" indent="-342900">
              <a:defRPr/>
            </a:pPr>
            <a:r>
              <a:rPr lang="en-GB" sz="20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E.g. a lower bound on how far to travel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A* algorithm will find an optimal path without necessarily considering all the routes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Introduction to the A* Algorithm (redblobgames.com)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77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753D-E27F-4136-ADA5-9962C855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A* Search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EDF4-9AC9-4B4C-BB03-EC3E216D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GB" altLang="en-US" sz="2400" u="none" dirty="0">
                <a:latin typeface="Arial" panose="020B0604020202020204" pitchFamily="34" charset="0"/>
              </a:rPr>
              <a:t>The </a:t>
            </a:r>
            <a:r>
              <a:rPr lang="en-GB" altLang="en-US" sz="2400" u="none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GB" altLang="en-US" sz="2400" u="none" dirty="0">
                <a:latin typeface="Arial" panose="020B0604020202020204" pitchFamily="34" charset="0"/>
              </a:rPr>
              <a:t> scores each partial path with the following function: </a:t>
            </a:r>
            <a:r>
              <a:rPr lang="en-GB" altLang="en-US" sz="2400" b="1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 = g + 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GB" altLang="en-US" sz="2400" u="none" dirty="0">
                <a:latin typeface="Arial" panose="020B0604020202020204" pitchFamily="34" charset="0"/>
              </a:rPr>
              <a:t>Where </a:t>
            </a:r>
            <a:r>
              <a:rPr lang="en-GB" altLang="en-US" sz="2400" b="1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altLang="en-US" sz="2400" u="none" dirty="0">
                <a:latin typeface="Arial" panose="020B0604020202020204" pitchFamily="34" charset="0"/>
              </a:rPr>
              <a:t> is the cost so far and </a:t>
            </a:r>
            <a:r>
              <a:rPr lang="en-GB" altLang="en-US" sz="2400" b="1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altLang="en-US" sz="2400" u="none" dirty="0">
                <a:latin typeface="Arial" panose="020B0604020202020204" pitchFamily="34" charset="0"/>
              </a:rPr>
              <a:t> is the estimate of the cost to the goal state.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GB" altLang="en-US" sz="2400" u="none" dirty="0">
                <a:latin typeface="Arial" panose="020B0604020202020204" pitchFamily="34" charset="0"/>
              </a:rPr>
              <a:t>If </a:t>
            </a:r>
            <a:r>
              <a:rPr lang="en-GB" altLang="en-US" sz="2400" b="1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altLang="en-US" sz="2400" u="none" dirty="0">
                <a:latin typeface="Arial" panose="020B0604020202020204" pitchFamily="34" charset="0"/>
              </a:rPr>
              <a:t> is always zero (i.e. we do not have any information about how far away the goal is), then the algorithm becomes similar to depth-first search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GB" altLang="en-US" sz="2400" u="none" dirty="0">
                <a:latin typeface="Arial" panose="020B0604020202020204" pitchFamily="34" charset="0"/>
              </a:rPr>
              <a:t>If </a:t>
            </a:r>
            <a:r>
              <a:rPr lang="en-GB" altLang="en-US" sz="2400" b="1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altLang="en-US" sz="2400" u="none" dirty="0">
                <a:latin typeface="Arial" panose="020B0604020202020204" pitchFamily="34" charset="0"/>
              </a:rPr>
              <a:t> is always zero, then the algorithm is called a </a:t>
            </a:r>
            <a:r>
              <a:rPr lang="en-GB" altLang="en-US" sz="2400" b="1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Greedy Search</a:t>
            </a:r>
          </a:p>
          <a:p>
            <a:pPr>
              <a:buSzPct val="100000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4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AD93-B719-417D-8BB9-C9C58DA4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A* Search Example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066D417-D7A5-4C92-9F85-E779D58AAA0C}"/>
              </a:ext>
            </a:extLst>
          </p:cNvPr>
          <p:cNvSpPr txBox="1">
            <a:spLocks/>
          </p:cNvSpPr>
          <p:nvPr/>
        </p:nvSpPr>
        <p:spPr>
          <a:xfrm>
            <a:off x="7696200" y="1144588"/>
            <a:ext cx="3505200" cy="510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b="1" u="none" kern="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Expand S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{S,A} </a:t>
            </a:r>
            <a:r>
              <a:rPr lang="en-GB" sz="1600" i="1" u="none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=1+5=6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{S,B} </a:t>
            </a:r>
            <a:r>
              <a:rPr lang="en-GB" sz="1600" i="1" u="none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=2+6=8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GB" sz="1600" u="none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b="1" u="none" kern="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Expand A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{S,B} </a:t>
            </a:r>
            <a:r>
              <a:rPr lang="en-GB" sz="1600" i="1" u="none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=2+6=8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{S,A,X} </a:t>
            </a:r>
            <a:r>
              <a:rPr lang="en-GB" sz="1600" i="1" u="none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=(1+4)+5=10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{S,A,Y} </a:t>
            </a:r>
            <a:r>
              <a:rPr lang="en-GB" sz="1600" i="1" u="none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=(1+7)+8=16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GB" sz="1600" u="none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b="1" u="none" kern="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Expand B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{S,A,X} </a:t>
            </a:r>
            <a:r>
              <a:rPr lang="en-GB" sz="1600" i="1" u="none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=(1+4)+5=10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{S,B,C} </a:t>
            </a:r>
            <a:r>
              <a:rPr lang="en-GB" sz="1600" i="1" u="none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= (2+7)+4=13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{S,A,Y} </a:t>
            </a:r>
            <a:r>
              <a:rPr lang="en-GB" sz="1600" i="1" u="none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=(1+7)+8=16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{S,B,D} </a:t>
            </a:r>
            <a:r>
              <a:rPr lang="en-GB" sz="1600" i="1" u="none" kern="0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= (2+1)+15=18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GB" sz="1600" u="none" kern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b="1" u="none" kern="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Expand X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600" u="none" kern="0" dirty="0">
                <a:latin typeface="Times New Roman" pitchFamily="18" charset="0"/>
                <a:ea typeface="+mn-ea"/>
                <a:cs typeface="Times New Roman" pitchFamily="18" charset="0"/>
              </a:rPr>
              <a:t>{S,A,X,E} is the best path... (costing 7)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5A4E671-8833-4BAC-8F2A-6433368E5E83}"/>
              </a:ext>
            </a:extLst>
          </p:cNvPr>
          <p:cNvSpPr txBox="1">
            <a:spLocks/>
          </p:cNvSpPr>
          <p:nvPr/>
        </p:nvSpPr>
        <p:spPr>
          <a:xfrm>
            <a:off x="1075531" y="5816599"/>
            <a:ext cx="3513138" cy="716757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1800" u="none" kern="0" dirty="0">
                <a:latin typeface="Arial" panose="020B0604020202020204" pitchFamily="34" charset="0"/>
                <a:cs typeface="Arial" panose="020B0604020202020204" pitchFamily="34" charset="0"/>
              </a:rPr>
              <a:t>Values for h:</a:t>
            </a:r>
          </a:p>
          <a:p>
            <a:pPr lvl="1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u="none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A:5, B:6, C:4, D:15, X:5, Y:8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87B651-AC1E-41DE-9812-65A9D3E401A9}"/>
              </a:ext>
            </a:extLst>
          </p:cNvPr>
          <p:cNvGrpSpPr/>
          <p:nvPr/>
        </p:nvGrpSpPr>
        <p:grpSpPr>
          <a:xfrm>
            <a:off x="2302669" y="1961356"/>
            <a:ext cx="2725738" cy="3544888"/>
            <a:chOff x="2302669" y="1961356"/>
            <a:chExt cx="2725738" cy="3544888"/>
          </a:xfrm>
        </p:grpSpPr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AFD979E1-F3E0-490F-B47F-B1200C1D0F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150269" y="2799556"/>
              <a:ext cx="762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9A04292-6F69-48C7-977A-A36B63DED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869" y="2647156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8724234B-00BF-4AFF-8A4B-63332DD573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797969" y="2304256"/>
              <a:ext cx="381000" cy="457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7DE85D0C-7ACD-40F6-997D-DAB069B5F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669" y="2647156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CCA17BBE-53B4-42A0-B417-C7155342B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469" y="2266156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461F8DE4-4B86-4EB4-9CE3-0036E7B219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864769" y="2685256"/>
              <a:ext cx="457200" cy="990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8D7B824B-7960-4EDD-9C7B-8C7C1FE29E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445669" y="3180556"/>
              <a:ext cx="609600" cy="457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5">
              <a:extLst>
                <a:ext uri="{FF2B5EF4-FFF2-40B4-BE49-F238E27FC236}">
                  <a16:creationId xmlns:a16="http://schemas.microsoft.com/office/drawing/2014/main" id="{062B52C5-8016-4DD6-9E3B-516A50DBC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469" y="2875756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id="{D88CF30E-9266-4399-ABCE-95FA27BE4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669" y="3180556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7856C587-7785-4A69-B001-3A372FA873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836069" y="3485356"/>
              <a:ext cx="304800" cy="457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CB468FCE-DBAF-47DE-9101-78BA72527A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226469" y="3942556"/>
              <a:ext cx="685800" cy="76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E0F09560-0312-4656-9CFE-9BBE011E0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269" y="3485356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7ECC5918-EA69-4A9D-9848-04E552E8F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669" y="3942556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F8CCF32-EA6B-4317-B9EB-4A57864A37D6}"/>
                </a:ext>
              </a:extLst>
            </p:cNvPr>
            <p:cNvGrpSpPr/>
            <p:nvPr/>
          </p:nvGrpSpPr>
          <p:grpSpPr>
            <a:xfrm>
              <a:off x="3445669" y="4171156"/>
              <a:ext cx="533400" cy="914400"/>
              <a:chOff x="2514600" y="3657600"/>
              <a:chExt cx="533400" cy="914400"/>
            </a:xfrm>
          </p:grpSpPr>
          <p:sp>
            <p:nvSpPr>
              <p:cNvPr id="30" name="Line 11">
                <a:extLst>
                  <a:ext uri="{FF2B5EF4-FFF2-40B4-BE49-F238E27FC236}">
                    <a16:creationId xmlns:a16="http://schemas.microsoft.com/office/drawing/2014/main" id="{0AA1FBB5-140B-4DDB-B3BF-7C17327E1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2324100" y="3848100"/>
                <a:ext cx="914400" cy="5334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AE9F22-1281-4B15-AC90-AA63527DC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200" y="3886200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GB" altLang="en-US" sz="1400" u="none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BFA440E-AED8-4AFB-96A2-D014FDD69EFC}"/>
                </a:ext>
              </a:extLst>
            </p:cNvPr>
            <p:cNvGrpSpPr/>
            <p:nvPr/>
          </p:nvGrpSpPr>
          <p:grpSpPr>
            <a:xfrm>
              <a:off x="2683669" y="3637756"/>
              <a:ext cx="2344738" cy="1679575"/>
              <a:chOff x="1752600" y="3124200"/>
              <a:chExt cx="2344738" cy="1679575"/>
            </a:xfrm>
          </p:grpSpPr>
          <p:sp>
            <p:nvSpPr>
              <p:cNvPr id="33" name="Line 11">
                <a:extLst>
                  <a:ext uri="{FF2B5EF4-FFF2-40B4-BE49-F238E27FC236}">
                    <a16:creationId xmlns:a16="http://schemas.microsoft.com/office/drawing/2014/main" id="{69505753-40D8-4785-89F6-61AE698FC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2209800" y="3810000"/>
                <a:ext cx="381000" cy="12954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Line 11">
                <a:extLst>
                  <a:ext uri="{FF2B5EF4-FFF2-40B4-BE49-F238E27FC236}">
                    <a16:creationId xmlns:a16="http://schemas.microsoft.com/office/drawing/2014/main" id="{17047A17-B804-4AD3-907B-9E40B9D34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2667000" y="3886200"/>
                <a:ext cx="1066800" cy="1524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D2BF6E29-5EEE-4D86-9B79-1D04F736E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819400" y="3657600"/>
                <a:ext cx="1447800" cy="3810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TextBox 29">
                <a:extLst>
                  <a:ext uri="{FF2B5EF4-FFF2-40B4-BE49-F238E27FC236}">
                    <a16:creationId xmlns:a16="http://schemas.microsoft.com/office/drawing/2014/main" id="{ADF33534-F52C-48F7-98CF-ADCFC01E3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800" y="4495800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GB" altLang="en-US" sz="1400" u="none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7" name="TextBox 31">
                <a:extLst>
                  <a:ext uri="{FF2B5EF4-FFF2-40B4-BE49-F238E27FC236}">
                    <a16:creationId xmlns:a16="http://schemas.microsoft.com/office/drawing/2014/main" id="{E9171D72-4FC9-42C8-8CC2-1261E5D1B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3581400"/>
                <a:ext cx="2746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GB" altLang="en-US" sz="1400" u="none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38" name="TextBox 32">
                <a:extLst>
                  <a:ext uri="{FF2B5EF4-FFF2-40B4-BE49-F238E27FC236}">
                    <a16:creationId xmlns:a16="http://schemas.microsoft.com/office/drawing/2014/main" id="{22EFFF9D-2217-4BB2-B552-A2984F4F9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3800" y="3505200"/>
                <a:ext cx="363538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GB" altLang="en-US" sz="1400" u="none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</a:p>
            </p:txBody>
          </p:sp>
        </p:grp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6325EA17-831E-49BF-8EAE-87637F80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469" y="3256756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3C3FE1F7-6528-4ABB-A48C-17957801E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869" y="5009356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CC334560-0F12-43B8-A464-4A5D3788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869" y="3713956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1E3CEACB-FE00-421F-857D-6D155BCF8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669" y="3180556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61293866-CEEB-43D9-87A3-4A9BB189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869" y="4323556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E79B570-FF86-4A44-AE5C-8AF03022A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669" y="1961356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6A8E4675-3C45-41A8-8BD3-54C654C56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469" y="3485356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2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7830-85A1-4DB8-A47D-319F8E8C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Minimum Spanning Trees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18C8D-C7A5-4B69-9BF2-DBC3D728F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spanning tree is a sub-graph that is also a tree (no cycles) that contains all of the nodes of the super-graph</a:t>
            </a:r>
          </a:p>
          <a:p>
            <a:pPr marL="860425" lvl="1" indent="-342900">
              <a:defRPr/>
            </a:pPr>
            <a:r>
              <a:rPr lang="en-GB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edges can only come from the super-graph</a:t>
            </a:r>
          </a:p>
          <a:p>
            <a:pPr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graph may have many spanning trees</a:t>
            </a:r>
          </a:p>
          <a:p>
            <a:pPr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of a spanning tree is the sum of all the edge weights</a:t>
            </a:r>
          </a:p>
          <a:p>
            <a:pPr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minimum spanning tree (MST - there may be many) is the spanning tree with the minimum cost</a:t>
            </a:r>
          </a:p>
          <a:p>
            <a:pPr>
              <a:defRPr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0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C394-632D-4748-B9B1-7B69716A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Minimum Spanning Trees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44">
            <a:extLst>
              <a:ext uri="{FF2B5EF4-FFF2-40B4-BE49-F238E27FC236}">
                <a16:creationId xmlns:a16="http://schemas.microsoft.com/office/drawing/2014/main" id="{202D1E93-516C-4413-8072-D239FD1F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398" y="3957637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400" u="none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84B171-429B-47E3-A9E4-0762D0F67FB3}"/>
              </a:ext>
            </a:extLst>
          </p:cNvPr>
          <p:cNvGrpSpPr/>
          <p:nvPr/>
        </p:nvGrpSpPr>
        <p:grpSpPr>
          <a:xfrm>
            <a:off x="7264998" y="1976437"/>
            <a:ext cx="2133600" cy="2173288"/>
            <a:chOff x="7264998" y="1976437"/>
            <a:chExt cx="2133600" cy="2173288"/>
          </a:xfrm>
        </p:grpSpPr>
        <p:sp>
          <p:nvSpPr>
            <p:cNvPr id="69" name="Line 11">
              <a:extLst>
                <a:ext uri="{FF2B5EF4-FFF2-40B4-BE49-F238E27FC236}">
                  <a16:creationId xmlns:a16="http://schemas.microsoft.com/office/drawing/2014/main" id="{17811C9E-9EA0-436C-B065-FBEC35DA28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8522298" y="3233737"/>
              <a:ext cx="45720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Line 11">
              <a:extLst>
                <a:ext uri="{FF2B5EF4-FFF2-40B4-BE49-F238E27FC236}">
                  <a16:creationId xmlns:a16="http://schemas.microsoft.com/office/drawing/2014/main" id="{D87FBABD-D88C-4BBF-BE5E-FDE02F9CF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2198" y="2281237"/>
              <a:ext cx="12033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31">
              <a:extLst>
                <a:ext uri="{FF2B5EF4-FFF2-40B4-BE49-F238E27FC236}">
                  <a16:creationId xmlns:a16="http://schemas.microsoft.com/office/drawing/2014/main" id="{CCDF9A47-5318-40F9-A78B-7AF3B4BC4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1711" y="2089150"/>
              <a:ext cx="496887" cy="4968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2" name="Line 11">
              <a:extLst>
                <a:ext uri="{FF2B5EF4-FFF2-40B4-BE49-F238E27FC236}">
                  <a16:creationId xmlns:a16="http://schemas.microsoft.com/office/drawing/2014/main" id="{502EBAA9-9832-4DA7-9CE6-A7BD66FACC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7684098" y="2471737"/>
              <a:ext cx="45720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54008EEA-0AD5-433B-BC36-B1C58D572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2198" y="3957637"/>
              <a:ext cx="12033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34">
              <a:extLst>
                <a:ext uri="{FF2B5EF4-FFF2-40B4-BE49-F238E27FC236}">
                  <a16:creationId xmlns:a16="http://schemas.microsoft.com/office/drawing/2014/main" id="{6854A4D2-5F31-40DB-9BAB-EE23CDAB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3198" y="2890837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75" name="TextBox 35">
              <a:extLst>
                <a:ext uri="{FF2B5EF4-FFF2-40B4-BE49-F238E27FC236}">
                  <a16:creationId xmlns:a16="http://schemas.microsoft.com/office/drawing/2014/main" id="{7182F4F5-F821-4BD9-BE27-78680F501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998" y="3652837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65ADD103-5925-4FDD-83F4-9177EFD82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998" y="2089150"/>
              <a:ext cx="496888" cy="4968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7255918C-00E6-4F2C-8D9D-2529D44DF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5198" y="3652837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BF34EC88-BF4B-4069-B742-3167A782B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398" y="19764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77C0388A-206E-4826-861C-0768B5D28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8398" y="27384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1" name="TextBox 46">
              <a:extLst>
                <a:ext uri="{FF2B5EF4-FFF2-40B4-BE49-F238E27FC236}">
                  <a16:creationId xmlns:a16="http://schemas.microsoft.com/office/drawing/2014/main" id="{1CF7B6BC-0B3B-40D2-9E35-919CEA10C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2798" y="32718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B480332-83CF-4C12-B675-0997591D78B9}"/>
              </a:ext>
            </a:extLst>
          </p:cNvPr>
          <p:cNvGrpSpPr/>
          <p:nvPr/>
        </p:nvGrpSpPr>
        <p:grpSpPr>
          <a:xfrm>
            <a:off x="3683598" y="4186237"/>
            <a:ext cx="2133600" cy="2060575"/>
            <a:chOff x="3683598" y="4186237"/>
            <a:chExt cx="2133600" cy="2060575"/>
          </a:xfrm>
        </p:grpSpPr>
        <p:sp>
          <p:nvSpPr>
            <p:cNvPr id="82" name="Line 11">
              <a:extLst>
                <a:ext uri="{FF2B5EF4-FFF2-40B4-BE49-F238E27FC236}">
                  <a16:creationId xmlns:a16="http://schemas.microsoft.com/office/drawing/2014/main" id="{FEA6D5CB-81A9-470E-852C-C9B11CAD65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940898" y="5330825"/>
              <a:ext cx="45720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5BE51F49-0970-4704-B9CE-EDFD29E0C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4598" y="4530725"/>
              <a:ext cx="1355725" cy="1447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51">
              <a:extLst>
                <a:ext uri="{FF2B5EF4-FFF2-40B4-BE49-F238E27FC236}">
                  <a16:creationId xmlns:a16="http://schemas.microsoft.com/office/drawing/2014/main" id="{6A66CF2C-59B7-41C9-AD37-DC0EC1CD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311" y="4186237"/>
              <a:ext cx="496887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1BA4156E-12D2-4191-A22E-CEC2B089B1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02698" y="4568825"/>
              <a:ext cx="45720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6ABB48E6-D306-42E1-88A3-7A43979A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798" y="4987925"/>
              <a:ext cx="496888" cy="4968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6B831E88-EA08-4092-ACE6-72A79DA26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598" y="5749925"/>
              <a:ext cx="496888" cy="4968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88" name="TextBox 57">
              <a:extLst>
                <a:ext uri="{FF2B5EF4-FFF2-40B4-BE49-F238E27FC236}">
                  <a16:creationId xmlns:a16="http://schemas.microsoft.com/office/drawing/2014/main" id="{D7520758-94A5-4025-A8CF-D91D2F054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598" y="4186237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9" name="TextBox 58">
              <a:extLst>
                <a:ext uri="{FF2B5EF4-FFF2-40B4-BE49-F238E27FC236}">
                  <a16:creationId xmlns:a16="http://schemas.microsoft.com/office/drawing/2014/main" id="{A6791A7E-CEE7-4530-A7DB-B71FC0C7A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798" y="5749925"/>
              <a:ext cx="496888" cy="4968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90" name="TextBox 60">
              <a:extLst>
                <a:ext uri="{FF2B5EF4-FFF2-40B4-BE49-F238E27FC236}">
                  <a16:creationId xmlns:a16="http://schemas.microsoft.com/office/drawing/2014/main" id="{58E6394C-0380-4D48-B865-C0A359863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998" y="4835525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1" name="TextBox 63">
              <a:extLst>
                <a:ext uri="{FF2B5EF4-FFF2-40B4-BE49-F238E27FC236}">
                  <a16:creationId xmlns:a16="http://schemas.microsoft.com/office/drawing/2014/main" id="{C1B97F9A-2E9E-43AF-9404-0DB21D200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798" y="4606925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2" name="TextBox 65">
              <a:extLst>
                <a:ext uri="{FF2B5EF4-FFF2-40B4-BE49-F238E27FC236}">
                  <a16:creationId xmlns:a16="http://schemas.microsoft.com/office/drawing/2014/main" id="{3AC5CBB8-785B-4828-B827-0C98E21FE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998" y="5368925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3" name="TextBox 66">
              <a:extLst>
                <a:ext uri="{FF2B5EF4-FFF2-40B4-BE49-F238E27FC236}">
                  <a16:creationId xmlns:a16="http://schemas.microsoft.com/office/drawing/2014/main" id="{D80FE0CE-1EEE-480D-8C32-59DE1878C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398" y="5368925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2DA68A-742F-4C33-8586-62CA77D596C0}"/>
              </a:ext>
            </a:extLst>
          </p:cNvPr>
          <p:cNvSpPr txBox="1"/>
          <p:nvPr/>
        </p:nvSpPr>
        <p:spPr>
          <a:xfrm>
            <a:off x="4216998" y="2509837"/>
            <a:ext cx="8258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u="none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3AE6D0-9671-4D87-8013-98927C259EA7}"/>
              </a:ext>
            </a:extLst>
          </p:cNvPr>
          <p:cNvSpPr txBox="1"/>
          <p:nvPr/>
        </p:nvSpPr>
        <p:spPr>
          <a:xfrm>
            <a:off x="908376" y="6163031"/>
            <a:ext cx="28072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u="none" dirty="0">
                <a:latin typeface="Arial" panose="020B0604020202020204" pitchFamily="34" charset="0"/>
                <a:cs typeface="Arial" panose="020B0604020202020204" pitchFamily="34" charset="0"/>
              </a:rPr>
              <a:t>Spanning Tree, Cost = 13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4AE54D-DF01-4524-AE64-538F38AA7046}"/>
              </a:ext>
            </a:extLst>
          </p:cNvPr>
          <p:cNvSpPr txBox="1"/>
          <p:nvPr/>
        </p:nvSpPr>
        <p:spPr>
          <a:xfrm>
            <a:off x="7279057" y="4338637"/>
            <a:ext cx="181338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u="none" dirty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</a:p>
          <a:p>
            <a:pPr algn="ctr">
              <a:defRPr/>
            </a:pPr>
            <a:r>
              <a:rPr lang="en-GB" u="none" dirty="0">
                <a:latin typeface="Arial" panose="020B0604020202020204" pitchFamily="34" charset="0"/>
                <a:cs typeface="Arial" panose="020B0604020202020204" pitchFamily="34" charset="0"/>
              </a:rPr>
              <a:t>Spanning Tree, </a:t>
            </a:r>
          </a:p>
          <a:p>
            <a:pPr algn="ctr">
              <a:defRPr/>
            </a:pPr>
            <a:r>
              <a:rPr lang="en-GB" u="none" dirty="0">
                <a:latin typeface="Arial" panose="020B0604020202020204" pitchFamily="34" charset="0"/>
                <a:cs typeface="Arial" panose="020B0604020202020204" pitchFamily="34" charset="0"/>
              </a:rPr>
              <a:t>Cost = 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D92062-7064-48C0-B31D-F07CA9C3B130}"/>
              </a:ext>
            </a:extLst>
          </p:cNvPr>
          <p:cNvGrpSpPr/>
          <p:nvPr/>
        </p:nvGrpSpPr>
        <p:grpSpPr>
          <a:xfrm>
            <a:off x="1778598" y="1665485"/>
            <a:ext cx="2265252" cy="2371329"/>
            <a:chOff x="1778598" y="1665485"/>
            <a:chExt cx="2265252" cy="2371329"/>
          </a:xfrm>
        </p:grpSpPr>
        <p:sp>
          <p:nvSpPr>
            <p:cNvPr id="50" name="Line 11">
              <a:extLst>
                <a:ext uri="{FF2B5EF4-FFF2-40B4-BE49-F238E27FC236}">
                  <a16:creationId xmlns:a16="http://schemas.microsoft.com/office/drawing/2014/main" id="{6AEF701F-E76F-496F-B956-61D288FEAE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035898" y="3005137"/>
              <a:ext cx="45720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id="{D17945CD-2BC6-40CC-8A52-8F5723E6E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798" y="2052637"/>
              <a:ext cx="12033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86A8C10E-6096-495D-8919-867EC34524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05535" y="2882900"/>
              <a:ext cx="12033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6DD2FC3D-F3F4-45C6-8B42-CA8787C2B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9598" y="2205037"/>
              <a:ext cx="1355725" cy="1447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4926D5FE-C8E9-46FF-A6D9-B803AF745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311" y="1860550"/>
              <a:ext cx="496887" cy="4968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0AEA1F30-6B9D-4C14-8AAF-4F4AF2243D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197698" y="2243137"/>
              <a:ext cx="45720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2E5DAEA6-0B44-4F11-9941-57296A7C7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798" y="3729037"/>
              <a:ext cx="12033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14">
              <a:extLst>
                <a:ext uri="{FF2B5EF4-FFF2-40B4-BE49-F238E27FC236}">
                  <a16:creationId xmlns:a16="http://schemas.microsoft.com/office/drawing/2014/main" id="{43D71ABE-A45B-4E50-B3DD-1D23944DB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798" y="2662237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8" name="TextBox 11">
              <a:extLst>
                <a:ext uri="{FF2B5EF4-FFF2-40B4-BE49-F238E27FC236}">
                  <a16:creationId xmlns:a16="http://schemas.microsoft.com/office/drawing/2014/main" id="{5B2B77CC-DC1D-4DB2-BB15-A869CE2D8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98" y="3424237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9" name="Line 11">
              <a:extLst>
                <a:ext uri="{FF2B5EF4-FFF2-40B4-BE49-F238E27FC236}">
                  <a16:creationId xmlns:a16="http://schemas.microsoft.com/office/drawing/2014/main" id="{0945ECBA-655D-44CB-A8C9-089CCDEEA4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081935" y="2959100"/>
              <a:ext cx="12033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10">
              <a:extLst>
                <a:ext uri="{FF2B5EF4-FFF2-40B4-BE49-F238E27FC236}">
                  <a16:creationId xmlns:a16="http://schemas.microsoft.com/office/drawing/2014/main" id="{E7DF1BD0-0AA1-44C2-BF49-A33B105A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98" y="1860550"/>
              <a:ext cx="496888" cy="49688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1" name="TextBox 13">
              <a:extLst>
                <a:ext uri="{FF2B5EF4-FFF2-40B4-BE49-F238E27FC236}">
                  <a16:creationId xmlns:a16="http://schemas.microsoft.com/office/drawing/2014/main" id="{D5659C30-410B-4898-87B3-C047347B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798" y="3424237"/>
              <a:ext cx="496888" cy="4968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u="none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CCB8C1FF-FCFC-45E3-A4DC-DB670F911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998" y="25098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E50985CD-0988-45C3-8B6C-830B278A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598" y="27384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4" name="TextBox 22">
              <a:extLst>
                <a:ext uri="{FF2B5EF4-FFF2-40B4-BE49-F238E27FC236}">
                  <a16:creationId xmlns:a16="http://schemas.microsoft.com/office/drawing/2014/main" id="{08DE30AE-61CE-418F-B62A-DC04D478C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798" y="26622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5" name="TextBox 23">
              <a:extLst>
                <a:ext uri="{FF2B5EF4-FFF2-40B4-BE49-F238E27FC236}">
                  <a16:creationId xmlns:a16="http://schemas.microsoft.com/office/drawing/2014/main" id="{E5E36F6A-6D43-462E-B001-EE2E3E16C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798" y="22812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6" name="TextBox 24">
              <a:extLst>
                <a:ext uri="{FF2B5EF4-FFF2-40B4-BE49-F238E27FC236}">
                  <a16:creationId xmlns:a16="http://schemas.microsoft.com/office/drawing/2014/main" id="{19522AF4-8F8E-43B7-98A6-F2AA1A1AC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998" y="37290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13F67E0C-22AA-4B2D-B1E2-A592C3344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998" y="30432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8" name="TextBox 26">
              <a:extLst>
                <a:ext uri="{FF2B5EF4-FFF2-40B4-BE49-F238E27FC236}">
                  <a16:creationId xmlns:a16="http://schemas.microsoft.com/office/drawing/2014/main" id="{806713E2-6CD3-474A-AFE1-6045EC368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398" y="3043237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19">
              <a:extLst>
                <a:ext uri="{FF2B5EF4-FFF2-40B4-BE49-F238E27FC236}">
                  <a16:creationId xmlns:a16="http://schemas.microsoft.com/office/drawing/2014/main" id="{E15D3B09-FE9D-4E0C-B1DB-97AE29C67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079" y="1665485"/>
              <a:ext cx="2746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sz="1400" u="none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069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99EB-7BF9-46F5-82C7-0FD5B231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ja-JP" altLang="en-GB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 Algorithm for MST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FBC8-AA49-40EB-B30F-DDC5D4C3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Algorithm 4. PrimsMST(G=(V,E))</a:t>
            </a:r>
            <a:endParaRPr lang="en-GB" sz="2800" dirty="0"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Input: G- a weighted graph (V- vertices, E- Edges)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1) Let x be a random node from V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2) Let Vnew = {x}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3) Let Enew = {}</a:t>
            </a:r>
          </a:p>
          <a:p>
            <a:pPr marL="0" indent="-457200" eaLnBrk="1" hangingPunct="1">
              <a:lnSpc>
                <a:spcPct val="90000"/>
              </a:lnSpc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4) While Vnew </a:t>
            </a:r>
            <a:r>
              <a:rPr lang="de-DE" sz="2800" dirty="0">
                <a:latin typeface="Courier New" pitchFamily="49" charset="0"/>
                <a:ea typeface="+mn-ea"/>
                <a:cs typeface="+mn-cs"/>
                <a:sym typeface="Symbol"/>
              </a:rPr>
              <a:t></a:t>
            </a: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 V</a:t>
            </a:r>
          </a:p>
          <a:p>
            <a:pPr marL="0" indent="-457200" eaLnBrk="1" hangingPunct="1">
              <a:lnSpc>
                <a:spcPct val="90000"/>
              </a:lnSpc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5)    Choose an edge (u,v) with minimal weight, </a:t>
            </a:r>
          </a:p>
          <a:p>
            <a:pPr marL="0" indent="-457200" eaLnBrk="1" hangingPunct="1">
              <a:lnSpc>
                <a:spcPct val="90000"/>
              </a:lnSpc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      such that u </a:t>
            </a:r>
            <a:r>
              <a:rPr lang="de-DE" sz="2800" dirty="0">
                <a:latin typeface="Courier New" pitchFamily="49" charset="0"/>
                <a:ea typeface="+mn-ea"/>
                <a:cs typeface="+mn-cs"/>
                <a:sym typeface="Symbol"/>
              </a:rPr>
              <a:t> Vnew and v  Vnew</a:t>
            </a:r>
          </a:p>
          <a:p>
            <a:pPr marL="0" indent="-457200" eaLnBrk="1" hangingPunct="1">
              <a:lnSpc>
                <a:spcPct val="90000"/>
              </a:lnSpc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  <a:sym typeface="Symbol"/>
              </a:rPr>
              <a:t>6)    Vnew = Vnew  {v}</a:t>
            </a:r>
          </a:p>
          <a:p>
            <a:pPr marL="0" indent="-457200" eaLnBrk="1" hangingPunct="1">
              <a:lnSpc>
                <a:spcPct val="90000"/>
              </a:lnSpc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  <a:sym typeface="Symbol"/>
              </a:rPr>
              <a:t>7)    Enew = Enew  {(u,v)}</a:t>
            </a:r>
          </a:p>
          <a:p>
            <a:pPr marL="0" indent="-457200" eaLnBrk="1" hangingPunct="1">
              <a:lnSpc>
                <a:spcPct val="90000"/>
              </a:lnSpc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  <a:sym typeface="Symbol"/>
              </a:rPr>
              <a:t>8) WhileEnd</a:t>
            </a:r>
            <a:endParaRPr lang="de-DE" sz="2800" dirty="0"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de-DE" sz="2800" dirty="0">
                <a:latin typeface="Courier New" pitchFamily="49" charset="0"/>
                <a:ea typeface="+mn-ea"/>
                <a:cs typeface="+mn-cs"/>
              </a:rPr>
              <a:t>Output: Gnew = (Vnew,Enew)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endParaRPr lang="de-DE" sz="2800" dirty="0"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  <a:defRPr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Complexity O(</a:t>
            </a:r>
            <a:r>
              <a:rPr lang="de-DE" sz="3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) where </a:t>
            </a:r>
            <a:r>
              <a:rPr lang="de-DE" sz="3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is the number of nodes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29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10943</TotalTime>
  <Words>1030</Words>
  <Application>Microsoft Office PowerPoint</Application>
  <PresentationFormat>Widescreen</PresentationFormat>
  <Paragraphs>240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</vt:lpstr>
      <vt:lpstr>Times New Roman</vt:lpstr>
      <vt:lpstr>Wingdings</vt:lpstr>
      <vt:lpstr>Office Theme</vt:lpstr>
      <vt:lpstr>Graph (A* and MST)</vt:lpstr>
      <vt:lpstr>Contents</vt:lpstr>
      <vt:lpstr>Best-First Search</vt:lpstr>
      <vt:lpstr>A* Search</vt:lpstr>
      <vt:lpstr>A* Search</vt:lpstr>
      <vt:lpstr>A* Search Example</vt:lpstr>
      <vt:lpstr>Minimum Spanning Trees</vt:lpstr>
      <vt:lpstr>Minimum Spanning Trees</vt:lpstr>
      <vt:lpstr>Prim’s Algorithm for MST</vt:lpstr>
      <vt:lpstr>Graph Representation</vt:lpstr>
      <vt:lpstr>Application </vt:lpstr>
      <vt:lpstr>Applications of MST</vt:lpstr>
      <vt:lpstr>Other “Famous” Graph Algorithms</vt:lpstr>
      <vt:lpstr>Dijkstra's algorithm</vt:lpstr>
      <vt:lpstr>Floyd–Warshall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Zairul Mazwan</dc:creator>
  <cp:lastModifiedBy>Jilani, Zairul M</cp:lastModifiedBy>
  <cp:revision>278</cp:revision>
  <dcterms:created xsi:type="dcterms:W3CDTF">2021-09-17T14:44:50Z</dcterms:created>
  <dcterms:modified xsi:type="dcterms:W3CDTF">2021-11-24T22:37:56Z</dcterms:modified>
</cp:coreProperties>
</file>