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3" r:id="rId3"/>
    <p:sldId id="264" r:id="rId4"/>
    <p:sldId id="279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6D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290" autoAdjust="0"/>
  </p:normalViewPr>
  <p:slideViewPr>
    <p:cSldViewPr snapToGrid="0">
      <p:cViewPr varScale="1">
        <p:scale>
          <a:sx n="71" d="100"/>
          <a:sy n="71" d="100"/>
        </p:scale>
        <p:origin x="11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0EFAC-F26B-4EA4-B68B-5311B007F556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34978C-2044-46FC-BB77-4BFA43A23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06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4978C-2044-46FC-BB77-4BFA43A2374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11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988B7-E66B-4E28-9793-84F6FBBC7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461857-7862-4437-A7AC-4B46FA77E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32ED3-4AD3-4BE3-80E7-77632F689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1E78-2060-484F-8A87-F00A4D0316D7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8C9D9-BC1C-4386-BE6E-3F2C48EBD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968EA-2955-446D-B413-E83A8AD5A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BA4E-4198-43FF-B371-86DD53DD80B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764B36-57F9-4C72-AF8C-F5E814B4A8B0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0648315" y="-2545"/>
            <a:ext cx="1543685" cy="93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95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AEF90-2FD9-453A-A17D-7788F4612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40C66-33AE-4083-B337-804645CF8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DAD7C-2302-4753-8B10-DA0962A60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1E78-2060-484F-8A87-F00A4D0316D7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21460-4A42-45C7-9517-6D4C72328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69090-38D8-472A-B3F7-FA1CEA699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BA4E-4198-43FF-B371-86DD53DD80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74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B7F23E-4B1D-465D-B673-64B356F751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66627-45F2-47FA-9D5D-51139C0B3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DA8DD-0EC6-4478-A8C4-B20E2911D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1E78-2060-484F-8A87-F00A4D0316D7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8AAC2-D7A0-4593-B871-276578C56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8A96C-A4E0-4D44-AA11-8C7392E2B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BA4E-4198-43FF-B371-86DD53DD80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787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68866-2F4B-4192-AC99-0C6CB2106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5D97B-D1E2-48A2-A09F-D458A330A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F1876-96B8-430A-AF9E-C9B163F97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1E78-2060-484F-8A87-F00A4D0316D7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6C38B-2BC1-41D7-ACCE-4F38690E0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AC4E4-495D-4113-ADCC-46903914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BA4E-4198-43FF-B371-86DD53DD80B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F39FCA-F0FE-4629-BF24-447F1AD0B054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0648315" y="-2545"/>
            <a:ext cx="1543685" cy="93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888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199C7-90C4-4A45-BCA1-6D648EE1B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EEACF-46E6-4730-A503-C1DEBD78A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D5A3F-25B0-424D-AB92-BD786B97B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1E78-2060-484F-8A87-F00A4D0316D7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3143D-4EC8-4A74-BD32-DB9F3D6E9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78FFB-663D-42E9-BD84-3E4C5AD1C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BA4E-4198-43FF-B371-86DD53DD80B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3E4B00-771A-4660-A5A0-723CD933A5DB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0648315" y="-2545"/>
            <a:ext cx="1543685" cy="93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83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1C443-B2D2-4661-8455-EF7658341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F0322-CFC6-47EB-BB32-9A11088CC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9011E8-8506-48C7-AAC1-9E985EA03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EC0E5-2F69-4326-B09A-F31F5E744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1E78-2060-484F-8A87-F00A4D0316D7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BCAFD-F8BD-4B89-A197-F484F6FB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D72E1-49AC-492B-925A-93B75E72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BA4E-4198-43FF-B371-86DD53DD80B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9DEC85-71AF-44FE-8C68-93BF5A63C2DE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0648315" y="-2545"/>
            <a:ext cx="1543685" cy="93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868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65394-597E-4D3C-A3BE-1EACE7ACE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CCFBF-7E17-49A0-91E6-FAFDB8F06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E5775A-3D40-49D0-8D3E-58627375F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D5DF16-7640-4390-8D30-07DCE20DE5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663B65-240A-44D7-8C9F-11AD19AFEB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2A9694-4B94-40F4-AE6E-A460285FD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1E78-2060-484F-8A87-F00A4D0316D7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C1FF18-8138-4088-B94B-EFCF905A7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C1DA52-AF30-4BB8-8DDA-B18F70404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BA4E-4198-43FF-B371-86DD53DD80B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7448C8-D478-41B9-ABA6-619AB11E673A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0648315" y="-2545"/>
            <a:ext cx="1543685" cy="93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16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CD5C-88DC-4CEC-8F12-A1CBE9DA1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8FF6A3-D942-4955-9203-E54109C4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1E78-2060-484F-8A87-F00A4D0316D7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61F0D5-BD96-40EF-9A3A-F957AC8C0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EFED97-C057-43D6-8562-056B5276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BA4E-4198-43FF-B371-86DD53DD80B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4DD8B3-6E57-4DE5-8674-40A716823389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0648315" y="-2545"/>
            <a:ext cx="1543685" cy="93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914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97E7D9-3D0E-4709-BDB2-53B77DC37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1E78-2060-484F-8A87-F00A4D0316D7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89E777-C1D0-4385-853D-CF404FC51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69AA0-33AF-4EBC-B609-2D06F4279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BA4E-4198-43FF-B371-86DD53DD80B0}" type="slidenum">
              <a:rPr lang="en-GB" smtClean="0"/>
              <a:t>‹#›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7E3CB2-EEF6-46D7-B75C-79E1FB668976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0648315" y="-2545"/>
            <a:ext cx="1543685" cy="93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21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7517-B81D-404B-AC92-6885B21C7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068BD-CE69-4846-B797-3BBCEB947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A41AD-995A-4D61-8EC7-A0FE85C60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A7262-A16E-496E-847E-F9A18043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1E78-2060-484F-8A87-F00A4D0316D7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0C5BE-6B12-4761-AF9F-883AA75F4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35D61-3173-4BD3-B92E-99A8AC2BC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BA4E-4198-43FF-B371-86DD53DD80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64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2A3A3-0B29-4E5B-89B8-75CB94069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107849-2A8D-4F45-97C2-2A29E4436A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22F281-BB0C-4924-A637-C15BA98C3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CD0DA-D41A-46DB-9557-201CA0DAD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1E78-2060-484F-8A87-F00A4D0316D7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DD278-4FA7-4132-8B82-AE76781B3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0AD98-D55D-4FBA-A9E9-3AF498F44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BA4E-4198-43FF-B371-86DD53DD80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223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34D098-3DAD-47C8-8EFE-221FED495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D3CB7-CB8A-40E6-BCA1-057D4E134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1C301-16A1-4D6D-8444-EFD390DD8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D1E78-2060-484F-8A87-F00A4D0316D7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AD949-0A5B-4F9E-A080-598E0849E1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27D77-E281-4310-A4A0-2DF55DB59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FBA4E-4198-43FF-B371-86DD53DD80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283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7C9EB-E9C1-4538-B3C3-ECDB0FC4A4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981D87-C713-401B-B355-21C7447946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Week 9</a:t>
            </a:r>
          </a:p>
        </p:txBody>
      </p:sp>
    </p:spTree>
    <p:extLst>
      <p:ext uri="{BB962C8B-B14F-4D97-AF65-F5344CB8AC3E}">
        <p14:creationId xmlns:p14="http://schemas.microsoft.com/office/powerpoint/2010/main" val="4232203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C9FD-C4AD-4B31-9EC3-DE925460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ja-JP" sz="4400" b="1" dirty="0">
                <a:latin typeface="Arial" panose="020B0604020202020204" pitchFamily="34" charset="0"/>
                <a:cs typeface="Arial" panose="020B0604020202020204" pitchFamily="34" charset="0"/>
              </a:rPr>
              <a:t>Depth-First Search</a:t>
            </a:r>
            <a:endParaRPr lang="en-GB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4BDFBC0-C721-4DF0-8209-BA629DCF8333}"/>
              </a:ext>
            </a:extLst>
          </p:cNvPr>
          <p:cNvSpPr txBox="1">
            <a:spLocks noChangeArrowheads="1"/>
          </p:cNvSpPr>
          <p:nvPr/>
        </p:nvSpPr>
        <p:spPr>
          <a:xfrm>
            <a:off x="1206500" y="5334000"/>
            <a:ext cx="3048000" cy="457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Depth-first search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57718477-4878-4047-B8CF-C30F093EF780}"/>
              </a:ext>
            </a:extLst>
          </p:cNvPr>
          <p:cNvSpPr txBox="1">
            <a:spLocks noChangeArrowheads="1"/>
          </p:cNvSpPr>
          <p:nvPr/>
        </p:nvSpPr>
        <p:spPr>
          <a:xfrm>
            <a:off x="4648200" y="5257800"/>
            <a:ext cx="4419600" cy="609600"/>
          </a:xfrm>
          <a:prstGeom prst="rect">
            <a:avLst/>
          </a:prstGeom>
        </p:spPr>
        <p:txBody>
          <a:bodyPr lIns="90488" tIns="44450" rIns="90488" bIns="4445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50000"/>
              </a:spcBef>
              <a:buFont typeface="Times" charset="0"/>
              <a:buNone/>
            </a:pP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1,2,3,4,7,5,6, then backtrack </a:t>
            </a:r>
          </a:p>
        </p:txBody>
      </p:sp>
      <p:sp>
        <p:nvSpPr>
          <p:cNvPr id="5" name="Line 23">
            <a:extLst>
              <a:ext uri="{FF2B5EF4-FFF2-40B4-BE49-F238E27FC236}">
                <a16:creationId xmlns:a16="http://schemas.microsoft.com/office/drawing/2014/main" id="{262FACD5-A3FC-482D-AF05-A320DEBF798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7500" y="22098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" name="Line 24">
            <a:extLst>
              <a:ext uri="{FF2B5EF4-FFF2-40B4-BE49-F238E27FC236}">
                <a16:creationId xmlns:a16="http://schemas.microsoft.com/office/drawing/2014/main" id="{4A07CA21-A9D9-4229-AE46-490CF8717D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6700" y="22098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" name="Line 25">
            <a:extLst>
              <a:ext uri="{FF2B5EF4-FFF2-40B4-BE49-F238E27FC236}">
                <a16:creationId xmlns:a16="http://schemas.microsoft.com/office/drawing/2014/main" id="{5F85184B-4602-442C-97FC-A38D1363978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1300" y="2438400"/>
            <a:ext cx="1447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" name="Line 26">
            <a:extLst>
              <a:ext uri="{FF2B5EF4-FFF2-40B4-BE49-F238E27FC236}">
                <a16:creationId xmlns:a16="http://schemas.microsoft.com/office/drawing/2014/main" id="{0D1A154E-C09B-40FA-9491-72E256B933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362200"/>
            <a:ext cx="4445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" name="Line 27">
            <a:extLst>
              <a:ext uri="{FF2B5EF4-FFF2-40B4-BE49-F238E27FC236}">
                <a16:creationId xmlns:a16="http://schemas.microsoft.com/office/drawing/2014/main" id="{170521AD-A312-47C6-8B97-CA6A8AEFAA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63900" y="24384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" name="Line 28">
            <a:extLst>
              <a:ext uri="{FF2B5EF4-FFF2-40B4-BE49-F238E27FC236}">
                <a16:creationId xmlns:a16="http://schemas.microsoft.com/office/drawing/2014/main" id="{866F6BD2-03B3-457F-840B-974AA7662B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7100" y="33528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" name="Line 29">
            <a:extLst>
              <a:ext uri="{FF2B5EF4-FFF2-40B4-BE49-F238E27FC236}">
                <a16:creationId xmlns:a16="http://schemas.microsoft.com/office/drawing/2014/main" id="{DEF7434A-AA82-4EFE-BE37-AEB65118A822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4700" y="3581400"/>
            <a:ext cx="5461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" name="Line 30">
            <a:extLst>
              <a:ext uri="{FF2B5EF4-FFF2-40B4-BE49-F238E27FC236}">
                <a16:creationId xmlns:a16="http://schemas.microsoft.com/office/drawing/2014/main" id="{F45391A5-3C0F-4CF5-B30F-DF0D7A858DE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3700" y="46482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" name="Line 31">
            <a:extLst>
              <a:ext uri="{FF2B5EF4-FFF2-40B4-BE49-F238E27FC236}">
                <a16:creationId xmlns:a16="http://schemas.microsoft.com/office/drawing/2014/main" id="{6D60E8D2-7F68-4668-B3F4-C1C7ABCB3EF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7100" y="3505200"/>
            <a:ext cx="14478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" name="Line 32">
            <a:extLst>
              <a:ext uri="{FF2B5EF4-FFF2-40B4-BE49-F238E27FC236}">
                <a16:creationId xmlns:a16="http://schemas.microsoft.com/office/drawing/2014/main" id="{79827411-B302-4DD9-9EEC-66E0545A722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97300" y="2438400"/>
            <a:ext cx="0" cy="198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" name="Line 33">
            <a:extLst>
              <a:ext uri="{FF2B5EF4-FFF2-40B4-BE49-F238E27FC236}">
                <a16:creationId xmlns:a16="http://schemas.microsoft.com/office/drawing/2014/main" id="{48435023-B00E-4D64-85AB-EB8229DCE4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73500" y="3581400"/>
            <a:ext cx="4572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" name="Rectangle 20">
            <a:extLst>
              <a:ext uri="{FF2B5EF4-FFF2-40B4-BE49-F238E27FC236}">
                <a16:creationId xmlns:a16="http://schemas.microsoft.com/office/drawing/2014/main" id="{E2BFD397-5CF9-41EF-9AB4-F4FB35F5E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675" y="1981200"/>
            <a:ext cx="466725" cy="46831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 anchor="ctr" anchorCtr="1"/>
          <a:lstStyle>
            <a:lvl1pPr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u="none">
                <a:latin typeface="Times New Roman" pitchFamily="18" charset="0"/>
              </a:rPr>
              <a:t>1</a:t>
            </a:r>
          </a:p>
        </p:txBody>
      </p:sp>
      <p:sp>
        <p:nvSpPr>
          <p:cNvPr id="17" name="Rectangle 20">
            <a:extLst>
              <a:ext uri="{FF2B5EF4-FFF2-40B4-BE49-F238E27FC236}">
                <a16:creationId xmlns:a16="http://schemas.microsoft.com/office/drawing/2014/main" id="{4491815B-E99E-4967-88BC-5E5504838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981200"/>
            <a:ext cx="466725" cy="46831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 anchor="ctr" anchorCtr="1"/>
          <a:lstStyle>
            <a:lvl1pPr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u="none">
                <a:latin typeface="Times New Roman" pitchFamily="18" charset="0"/>
              </a:rPr>
              <a:t>2</a:t>
            </a:r>
          </a:p>
        </p:txBody>
      </p:sp>
      <p:sp>
        <p:nvSpPr>
          <p:cNvPr id="18" name="Rectangle 20">
            <a:extLst>
              <a:ext uri="{FF2B5EF4-FFF2-40B4-BE49-F238E27FC236}">
                <a16:creationId xmlns:a16="http://schemas.microsoft.com/office/drawing/2014/main" id="{53319FC2-75A9-439B-8AF4-579B9C0E2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981200"/>
            <a:ext cx="466725" cy="46831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 anchor="ctr" anchorCtr="1"/>
          <a:lstStyle>
            <a:lvl1pPr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u="none">
                <a:latin typeface="Times New Roman" pitchFamily="18" charset="0"/>
              </a:rPr>
              <a:t>3</a:t>
            </a:r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id="{2CB9B11D-32D6-4B9C-B125-50D3C2000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200400"/>
            <a:ext cx="466725" cy="46831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 anchor="ctr" anchorCtr="1"/>
          <a:lstStyle>
            <a:lvl1pPr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u="none">
                <a:latin typeface="Times New Roman" pitchFamily="18" charset="0"/>
              </a:rPr>
              <a:t>7</a:t>
            </a:r>
          </a:p>
        </p:txBody>
      </p:sp>
      <p:sp>
        <p:nvSpPr>
          <p:cNvPr id="20" name="Rectangle 20">
            <a:extLst>
              <a:ext uri="{FF2B5EF4-FFF2-40B4-BE49-F238E27FC236}">
                <a16:creationId xmlns:a16="http://schemas.microsoft.com/office/drawing/2014/main" id="{B9C1A2B4-AD79-4298-816E-08F8CC6F9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048000"/>
            <a:ext cx="466725" cy="46831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 anchor="ctr" anchorCtr="1"/>
          <a:lstStyle>
            <a:lvl1pPr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u="none">
                <a:latin typeface="Times New Roman" pitchFamily="18" charset="0"/>
              </a:rPr>
              <a:t>8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F92B04-DAA1-46AD-BA32-6E84BDB79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124200"/>
            <a:ext cx="466725" cy="46831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 anchor="ctr" anchorCtr="1"/>
          <a:lstStyle>
            <a:lvl1pPr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u="none">
                <a:latin typeface="Times New Roman" pitchFamily="18" charset="0"/>
              </a:rPr>
              <a:t>9</a:t>
            </a:r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41BB9755-1ABD-4325-81A8-D54CEF4D8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419600"/>
            <a:ext cx="466725" cy="46831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 anchor="ctr" anchorCtr="1"/>
          <a:lstStyle>
            <a:lvl1pPr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u="none">
                <a:latin typeface="Times New Roman" pitchFamily="18" charset="0"/>
              </a:rPr>
              <a:t>6</a:t>
            </a:r>
          </a:p>
        </p:txBody>
      </p:sp>
      <p:sp>
        <p:nvSpPr>
          <p:cNvPr id="23" name="Rectangle 20">
            <a:extLst>
              <a:ext uri="{FF2B5EF4-FFF2-40B4-BE49-F238E27FC236}">
                <a16:creationId xmlns:a16="http://schemas.microsoft.com/office/drawing/2014/main" id="{AD29C70F-44DF-40FF-980A-B756B7ADA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419600"/>
            <a:ext cx="466725" cy="46831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 anchor="ctr" anchorCtr="1"/>
          <a:lstStyle>
            <a:lvl1pPr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u="none">
                <a:latin typeface="Times New Roman" pitchFamily="18" charset="0"/>
              </a:rPr>
              <a:t>5</a:t>
            </a:r>
          </a:p>
        </p:txBody>
      </p:sp>
      <p:sp>
        <p:nvSpPr>
          <p:cNvPr id="24" name="Rectangle 20">
            <a:extLst>
              <a:ext uri="{FF2B5EF4-FFF2-40B4-BE49-F238E27FC236}">
                <a16:creationId xmlns:a16="http://schemas.microsoft.com/office/drawing/2014/main" id="{1A18F1AB-138F-426F-B99B-9986F52E4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419600"/>
            <a:ext cx="466725" cy="46831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 anchor="ctr" anchorCtr="1"/>
          <a:lstStyle>
            <a:lvl1pPr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u="none">
                <a:latin typeface="Times New Roman" pitchFamily="18" charset="0"/>
              </a:rPr>
              <a:t>4</a:t>
            </a:r>
          </a:p>
        </p:txBody>
      </p:sp>
      <p:sp>
        <p:nvSpPr>
          <p:cNvPr id="25" name="Line 23">
            <a:extLst>
              <a:ext uri="{FF2B5EF4-FFF2-40B4-BE49-F238E27FC236}">
                <a16:creationId xmlns:a16="http://schemas.microsoft.com/office/drawing/2014/main" id="{8430EFF4-C687-48AE-A5F4-066E5EF0D0D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4225" y="2209800"/>
            <a:ext cx="762000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" name="Line 24">
            <a:extLst>
              <a:ext uri="{FF2B5EF4-FFF2-40B4-BE49-F238E27FC236}">
                <a16:creationId xmlns:a16="http://schemas.microsoft.com/office/drawing/2014/main" id="{034804D8-0AE1-452B-9FAA-834339BAD57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3425" y="2209800"/>
            <a:ext cx="688975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7" name="Line 25">
            <a:extLst>
              <a:ext uri="{FF2B5EF4-FFF2-40B4-BE49-F238E27FC236}">
                <a16:creationId xmlns:a16="http://schemas.microsoft.com/office/drawing/2014/main" id="{92655235-9A6F-4C89-A702-A4E794EDAC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8025" y="2438400"/>
            <a:ext cx="1447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" name="Line 26">
            <a:extLst>
              <a:ext uri="{FF2B5EF4-FFF2-40B4-BE49-F238E27FC236}">
                <a16:creationId xmlns:a16="http://schemas.microsoft.com/office/drawing/2014/main" id="{7736DE93-A896-4101-80D3-BBCC27D9EC4B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3725" y="2362200"/>
            <a:ext cx="4445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" name="Line 27">
            <a:extLst>
              <a:ext uri="{FF2B5EF4-FFF2-40B4-BE49-F238E27FC236}">
                <a16:creationId xmlns:a16="http://schemas.microsoft.com/office/drawing/2014/main" id="{0F1A4785-088E-48CE-B0C9-E96D3A37A1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0625" y="24384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" name="Line 28">
            <a:extLst>
              <a:ext uri="{FF2B5EF4-FFF2-40B4-BE49-F238E27FC236}">
                <a16:creationId xmlns:a16="http://schemas.microsoft.com/office/drawing/2014/main" id="{A02F9ED1-4803-4AD9-B9D9-FB5A9199E1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3825" y="33528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" name="Line 29">
            <a:extLst>
              <a:ext uri="{FF2B5EF4-FFF2-40B4-BE49-F238E27FC236}">
                <a16:creationId xmlns:a16="http://schemas.microsoft.com/office/drawing/2014/main" id="{34B7E5F3-3470-450F-B012-9EF5A21901D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1425" y="3581400"/>
            <a:ext cx="460375" cy="8382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" name="Line 30">
            <a:extLst>
              <a:ext uri="{FF2B5EF4-FFF2-40B4-BE49-F238E27FC236}">
                <a16:creationId xmlns:a16="http://schemas.microsoft.com/office/drawing/2014/main" id="{C143F048-E545-49BA-A2C4-0FE3B6761F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4648200"/>
            <a:ext cx="762000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" name="Line 31">
            <a:extLst>
              <a:ext uri="{FF2B5EF4-FFF2-40B4-BE49-F238E27FC236}">
                <a16:creationId xmlns:a16="http://schemas.microsoft.com/office/drawing/2014/main" id="{B87B3D95-3318-4F77-8B74-FAD87F6673C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77000" y="3505200"/>
            <a:ext cx="1447800" cy="10668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" name="Line 32">
            <a:extLst>
              <a:ext uri="{FF2B5EF4-FFF2-40B4-BE49-F238E27FC236}">
                <a16:creationId xmlns:a16="http://schemas.microsoft.com/office/drawing/2014/main" id="{598E5BE7-2204-4442-B8FB-F79F5F840D73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4025" y="2438400"/>
            <a:ext cx="0" cy="19812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" name="Line 33">
            <a:extLst>
              <a:ext uri="{FF2B5EF4-FFF2-40B4-BE49-F238E27FC236}">
                <a16:creationId xmlns:a16="http://schemas.microsoft.com/office/drawing/2014/main" id="{B2B2F650-3E47-496D-9273-28AEA54653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50225" y="3581400"/>
            <a:ext cx="4572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" name="Rectangle 20">
            <a:extLst>
              <a:ext uri="{FF2B5EF4-FFF2-40B4-BE49-F238E27FC236}">
                <a16:creationId xmlns:a16="http://schemas.microsoft.com/office/drawing/2014/main" id="{B7376B79-B2BD-4571-AD74-4D82EBD63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981200"/>
            <a:ext cx="466725" cy="46831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 anchor="ctr" anchorCtr="1"/>
          <a:lstStyle>
            <a:lvl1pPr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u="none">
                <a:latin typeface="Times New Roman" pitchFamily="18" charset="0"/>
              </a:rPr>
              <a:t>1</a:t>
            </a:r>
          </a:p>
        </p:txBody>
      </p:sp>
      <p:sp>
        <p:nvSpPr>
          <p:cNvPr id="37" name="Rectangle 20">
            <a:extLst>
              <a:ext uri="{FF2B5EF4-FFF2-40B4-BE49-F238E27FC236}">
                <a16:creationId xmlns:a16="http://schemas.microsoft.com/office/drawing/2014/main" id="{0DC220AE-E875-43C1-932D-D97980B4B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8925" y="1981200"/>
            <a:ext cx="466725" cy="46831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 anchor="ctr" anchorCtr="1"/>
          <a:lstStyle>
            <a:lvl1pPr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u="none">
                <a:latin typeface="Times New Roman" pitchFamily="18" charset="0"/>
              </a:rPr>
              <a:t>2</a:t>
            </a:r>
          </a:p>
        </p:txBody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79DC44F3-79E3-4DF0-B3B6-F9DC4B1AD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1925" y="1981200"/>
            <a:ext cx="466725" cy="46831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 anchor="ctr" anchorCtr="1"/>
          <a:lstStyle>
            <a:lvl1pPr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u="none">
                <a:latin typeface="Times New Roman" pitchFamily="18" charset="0"/>
              </a:rPr>
              <a:t>3</a:t>
            </a:r>
          </a:p>
        </p:txBody>
      </p:sp>
      <p:sp>
        <p:nvSpPr>
          <p:cNvPr id="39" name="Rectangle 20">
            <a:extLst>
              <a:ext uri="{FF2B5EF4-FFF2-40B4-BE49-F238E27FC236}">
                <a16:creationId xmlns:a16="http://schemas.microsoft.com/office/drawing/2014/main" id="{F1635DEA-D3C6-4473-A99C-375A474AD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9325" y="3200400"/>
            <a:ext cx="466725" cy="46831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 anchor="ctr" anchorCtr="1"/>
          <a:lstStyle>
            <a:lvl1pPr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u="none">
                <a:latin typeface="Times New Roman" pitchFamily="18" charset="0"/>
              </a:rPr>
              <a:t>7</a:t>
            </a:r>
          </a:p>
        </p:txBody>
      </p:sp>
      <p:sp>
        <p:nvSpPr>
          <p:cNvPr id="40" name="Rectangle 20">
            <a:extLst>
              <a:ext uri="{FF2B5EF4-FFF2-40B4-BE49-F238E27FC236}">
                <a16:creationId xmlns:a16="http://schemas.microsoft.com/office/drawing/2014/main" id="{04712E50-2B73-49C6-8058-4C15CC28B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8525" y="3048000"/>
            <a:ext cx="466725" cy="46831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 anchor="ctr" anchorCtr="1"/>
          <a:lstStyle>
            <a:lvl1pPr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u="none">
                <a:latin typeface="Times New Roman" pitchFamily="18" charset="0"/>
              </a:rPr>
              <a:t>8</a:t>
            </a:r>
          </a:p>
        </p:txBody>
      </p:sp>
      <p:sp>
        <p:nvSpPr>
          <p:cNvPr id="41" name="Rectangle 20">
            <a:extLst>
              <a:ext uri="{FF2B5EF4-FFF2-40B4-BE49-F238E27FC236}">
                <a16:creationId xmlns:a16="http://schemas.microsoft.com/office/drawing/2014/main" id="{7FE38DE2-A930-4AE7-AD54-B0C1EB703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725" y="3124200"/>
            <a:ext cx="466725" cy="46831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 anchor="ctr" anchorCtr="1"/>
          <a:lstStyle>
            <a:lvl1pPr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u="none">
                <a:latin typeface="Times New Roman" pitchFamily="18" charset="0"/>
              </a:rPr>
              <a:t>9</a:t>
            </a:r>
          </a:p>
        </p:txBody>
      </p:sp>
      <p:sp>
        <p:nvSpPr>
          <p:cNvPr id="42" name="Rectangle 20">
            <a:extLst>
              <a:ext uri="{FF2B5EF4-FFF2-40B4-BE49-F238E27FC236}">
                <a16:creationId xmlns:a16="http://schemas.microsoft.com/office/drawing/2014/main" id="{9885B763-8ACE-4C70-9376-B267AFF2F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5925" y="4419600"/>
            <a:ext cx="466725" cy="468313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lIns="90488" tIns="44450" rIns="90488" bIns="44450" anchor="ctr" anchorCtr="1"/>
          <a:lstStyle>
            <a:lvl1pPr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u="none">
                <a:latin typeface="Times New Roman" pitchFamily="18" charset="0"/>
              </a:rPr>
              <a:t>6</a:t>
            </a:r>
          </a:p>
        </p:txBody>
      </p:sp>
      <p:sp>
        <p:nvSpPr>
          <p:cNvPr id="43" name="Rectangle 20">
            <a:extLst>
              <a:ext uri="{FF2B5EF4-FFF2-40B4-BE49-F238E27FC236}">
                <a16:creationId xmlns:a16="http://schemas.microsoft.com/office/drawing/2014/main" id="{1E363772-7642-49ED-9306-BFED7595A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8925" y="4419600"/>
            <a:ext cx="466725" cy="46831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 anchor="ctr" anchorCtr="1"/>
          <a:lstStyle>
            <a:lvl1pPr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u="none">
                <a:latin typeface="Times New Roman" pitchFamily="18" charset="0"/>
              </a:rPr>
              <a:t>5</a:t>
            </a:r>
          </a:p>
        </p:txBody>
      </p:sp>
      <p:sp>
        <p:nvSpPr>
          <p:cNvPr id="44" name="Rectangle 20">
            <a:extLst>
              <a:ext uri="{FF2B5EF4-FFF2-40B4-BE49-F238E27FC236}">
                <a16:creationId xmlns:a16="http://schemas.microsoft.com/office/drawing/2014/main" id="{1CEF4D17-C222-4B35-AFAC-E982EF3DD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25" y="4419600"/>
            <a:ext cx="466725" cy="46831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 anchor="ctr" anchorCtr="1"/>
          <a:lstStyle>
            <a:lvl1pPr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u="none">
                <a:latin typeface="Times New Roman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4749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build="p" autoUpdateAnimBg="0"/>
      <p:bldP spid="4" grpId="1" build="p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C9FD-C4AD-4B31-9EC3-DE925460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ja-JP" sz="4400" b="1" dirty="0">
                <a:latin typeface="Arial" panose="020B0604020202020204" pitchFamily="34" charset="0"/>
                <a:cs typeface="Arial" panose="020B0604020202020204" pitchFamily="34" charset="0"/>
              </a:rPr>
              <a:t>Depth-First Search</a:t>
            </a:r>
            <a:endParaRPr lang="en-GB" dirty="0"/>
          </a:p>
        </p:txBody>
      </p:sp>
      <p:sp>
        <p:nvSpPr>
          <p:cNvPr id="45" name="Rectangle 3">
            <a:extLst>
              <a:ext uri="{FF2B5EF4-FFF2-40B4-BE49-F238E27FC236}">
                <a16:creationId xmlns:a16="http://schemas.microsoft.com/office/drawing/2014/main" id="{000921F2-53BD-4A69-9014-644728B0B1B7}"/>
              </a:ext>
            </a:extLst>
          </p:cNvPr>
          <p:cNvSpPr txBox="1">
            <a:spLocks noChangeArrowheads="1"/>
          </p:cNvSpPr>
          <p:nvPr/>
        </p:nvSpPr>
        <p:spPr>
          <a:xfrm>
            <a:off x="1066800" y="5181600"/>
            <a:ext cx="3810000" cy="914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GB" altLang="en-US" sz="2000">
                <a:latin typeface="Arial" panose="020B0604020202020204" pitchFamily="34" charset="0"/>
                <a:cs typeface="Arial" panose="020B0604020202020204" pitchFamily="34" charset="0"/>
              </a:rPr>
              <a:t>Backtrack but don</a:t>
            </a:r>
            <a:r>
              <a:rPr lang="ja-JP" altLang="en-GB" sz="20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GB" altLang="ja-JP" sz="2000">
                <a:latin typeface="Arial" panose="020B0604020202020204" pitchFamily="34" charset="0"/>
                <a:cs typeface="Arial" panose="020B0604020202020204" pitchFamily="34" charset="0"/>
              </a:rPr>
              <a:t>t visit nodes 5,7, and find node 8 hasn</a:t>
            </a:r>
            <a:r>
              <a:rPr lang="ja-JP" altLang="en-GB" sz="20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GB" altLang="ja-JP" sz="2000">
                <a:latin typeface="Arial" panose="020B0604020202020204" pitchFamily="34" charset="0"/>
                <a:cs typeface="Arial" panose="020B0604020202020204" pitchFamily="34" charset="0"/>
              </a:rPr>
              <a:t>t been visited</a:t>
            </a:r>
            <a:endParaRPr lang="en-GB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">
            <a:extLst>
              <a:ext uri="{FF2B5EF4-FFF2-40B4-BE49-F238E27FC236}">
                <a16:creationId xmlns:a16="http://schemas.microsoft.com/office/drawing/2014/main" id="{209BC77B-7593-49D4-B77B-DDE0F86CE765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0" y="5181600"/>
            <a:ext cx="3810000" cy="838200"/>
          </a:xfrm>
          <a:prstGeom prst="rect">
            <a:avLst/>
          </a:prstGeom>
        </p:spPr>
        <p:txBody>
          <a:bodyPr lIns="90488" tIns="44450" rIns="90488" bIns="4445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50000"/>
              </a:spcBef>
              <a:buFont typeface="Times" charset="0"/>
              <a:buNone/>
            </a:pPr>
            <a:r>
              <a:rPr lang="en-GB" altLang="en-US" sz="2000">
                <a:latin typeface="Arial" panose="020B0604020202020204" pitchFamily="34" charset="0"/>
                <a:cs typeface="Arial" panose="020B0604020202020204" pitchFamily="34" charset="0"/>
              </a:rPr>
              <a:t>Backtrack, don</a:t>
            </a:r>
            <a:r>
              <a:rPr lang="ja-JP" altLang="en-GB" sz="20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GB" altLang="ja-JP" sz="2000">
                <a:latin typeface="Arial" panose="020B0604020202020204" pitchFamily="34" charset="0"/>
                <a:cs typeface="Arial" panose="020B0604020202020204" pitchFamily="34" charset="0"/>
              </a:rPr>
              <a:t>t visit nodes 7, 4, until node 9 that hasn</a:t>
            </a:r>
            <a:r>
              <a:rPr lang="ja-JP" altLang="en-GB" sz="20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GB" altLang="ja-JP" sz="2000">
                <a:latin typeface="Arial" panose="020B0604020202020204" pitchFamily="34" charset="0"/>
                <a:cs typeface="Arial" panose="020B0604020202020204" pitchFamily="34" charset="0"/>
              </a:rPr>
              <a:t>t been visited</a:t>
            </a:r>
            <a:endParaRPr lang="en-GB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Oval 8">
            <a:extLst>
              <a:ext uri="{FF2B5EF4-FFF2-40B4-BE49-F238E27FC236}">
                <a16:creationId xmlns:a16="http://schemas.microsoft.com/office/drawing/2014/main" id="{3EBDA57D-532D-411C-A41E-464ADAE40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048000"/>
            <a:ext cx="469900" cy="4699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u="none"/>
          </a:p>
        </p:txBody>
      </p:sp>
      <p:sp>
        <p:nvSpPr>
          <p:cNvPr id="48" name="Oval 11">
            <a:extLst>
              <a:ext uri="{FF2B5EF4-FFF2-40B4-BE49-F238E27FC236}">
                <a16:creationId xmlns:a16="http://schemas.microsoft.com/office/drawing/2014/main" id="{20E28A8D-3223-404A-8818-E5CB0004F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343400"/>
            <a:ext cx="469900" cy="4699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u="none"/>
          </a:p>
        </p:txBody>
      </p:sp>
      <p:sp>
        <p:nvSpPr>
          <p:cNvPr id="49" name="Oval 12">
            <a:extLst>
              <a:ext uri="{FF2B5EF4-FFF2-40B4-BE49-F238E27FC236}">
                <a16:creationId xmlns:a16="http://schemas.microsoft.com/office/drawing/2014/main" id="{3D3FB5DC-3C5A-4CC8-BAB7-43AAEF4AE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343400"/>
            <a:ext cx="469900" cy="4699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u="none"/>
          </a:p>
        </p:txBody>
      </p:sp>
      <p:sp>
        <p:nvSpPr>
          <p:cNvPr id="50" name="Rectangle 14">
            <a:extLst>
              <a:ext uri="{FF2B5EF4-FFF2-40B4-BE49-F238E27FC236}">
                <a16:creationId xmlns:a16="http://schemas.microsoft.com/office/drawing/2014/main" id="{C8CB24C9-0766-45E6-A60E-936F441A6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343400"/>
            <a:ext cx="4667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u="none">
                <a:latin typeface="Times New Roman" pitchFamily="18" charset="0"/>
              </a:rPr>
              <a:t>4</a:t>
            </a:r>
          </a:p>
        </p:txBody>
      </p:sp>
      <p:sp>
        <p:nvSpPr>
          <p:cNvPr id="51" name="Rectangle 15">
            <a:extLst>
              <a:ext uri="{FF2B5EF4-FFF2-40B4-BE49-F238E27FC236}">
                <a16:creationId xmlns:a16="http://schemas.microsoft.com/office/drawing/2014/main" id="{0918950A-2295-49FF-B627-E9790EA7F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343400"/>
            <a:ext cx="4667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u="none">
                <a:latin typeface="Times New Roman" pitchFamily="18" charset="0"/>
              </a:rPr>
              <a:t>5</a:t>
            </a:r>
          </a:p>
        </p:txBody>
      </p:sp>
      <p:sp>
        <p:nvSpPr>
          <p:cNvPr id="52" name="Rectangle 19">
            <a:extLst>
              <a:ext uri="{FF2B5EF4-FFF2-40B4-BE49-F238E27FC236}">
                <a16:creationId xmlns:a16="http://schemas.microsoft.com/office/drawing/2014/main" id="{A8963C37-A1FC-4172-9AE5-622F6DE9E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048000"/>
            <a:ext cx="4667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u="none">
                <a:latin typeface="Times New Roman" pitchFamily="18" charset="0"/>
              </a:rPr>
              <a:t>9</a:t>
            </a:r>
          </a:p>
        </p:txBody>
      </p:sp>
      <p:sp>
        <p:nvSpPr>
          <p:cNvPr id="53" name="Line 23">
            <a:extLst>
              <a:ext uri="{FF2B5EF4-FFF2-40B4-BE49-F238E27FC236}">
                <a16:creationId xmlns:a16="http://schemas.microsoft.com/office/drawing/2014/main" id="{F928B97B-E6CB-4913-933A-EF0922D559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1336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" name="Line 24">
            <a:extLst>
              <a:ext uri="{FF2B5EF4-FFF2-40B4-BE49-F238E27FC236}">
                <a16:creationId xmlns:a16="http://schemas.microsoft.com/office/drawing/2014/main" id="{435DCD3B-E378-4761-AD32-E67FF79A00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1336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5" name="Line 25">
            <a:extLst>
              <a:ext uri="{FF2B5EF4-FFF2-40B4-BE49-F238E27FC236}">
                <a16:creationId xmlns:a16="http://schemas.microsoft.com/office/drawing/2014/main" id="{098B34B9-1348-455C-A4B0-835078E054D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2362200"/>
            <a:ext cx="0" cy="198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6" name="Line 26">
            <a:extLst>
              <a:ext uri="{FF2B5EF4-FFF2-40B4-BE49-F238E27FC236}">
                <a16:creationId xmlns:a16="http://schemas.microsoft.com/office/drawing/2014/main" id="{019C69F2-5C94-4A88-8DDE-4C3F350D83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3505200"/>
            <a:ext cx="533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" name="Line 27">
            <a:extLst>
              <a:ext uri="{FF2B5EF4-FFF2-40B4-BE49-F238E27FC236}">
                <a16:creationId xmlns:a16="http://schemas.microsoft.com/office/drawing/2014/main" id="{91308590-F911-49AA-A059-B0BA8AC886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5000" y="45720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8" name="Line 28">
            <a:extLst>
              <a:ext uri="{FF2B5EF4-FFF2-40B4-BE49-F238E27FC236}">
                <a16:creationId xmlns:a16="http://schemas.microsoft.com/office/drawing/2014/main" id="{9AD0AA36-BF4C-4082-840D-31A65BA09D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3505200"/>
            <a:ext cx="4572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" name="Line 29">
            <a:extLst>
              <a:ext uri="{FF2B5EF4-FFF2-40B4-BE49-F238E27FC236}">
                <a16:creationId xmlns:a16="http://schemas.microsoft.com/office/drawing/2014/main" id="{34DE1188-B5AB-4B5D-B816-4D51F5DFD3A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62200" y="3429000"/>
            <a:ext cx="14478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0" name="Line 30">
            <a:extLst>
              <a:ext uri="{FF2B5EF4-FFF2-40B4-BE49-F238E27FC236}">
                <a16:creationId xmlns:a16="http://schemas.microsoft.com/office/drawing/2014/main" id="{1C86061C-DA23-44CC-925F-18DF86431F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286000"/>
            <a:ext cx="1447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" name="Line 31">
            <a:extLst>
              <a:ext uri="{FF2B5EF4-FFF2-40B4-BE49-F238E27FC236}">
                <a16:creationId xmlns:a16="http://schemas.microsoft.com/office/drawing/2014/main" id="{3BC680B1-D93F-4AD9-97DF-FDA651727B1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286000"/>
            <a:ext cx="3810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2" name="Line 32">
            <a:extLst>
              <a:ext uri="{FF2B5EF4-FFF2-40B4-BE49-F238E27FC236}">
                <a16:creationId xmlns:a16="http://schemas.microsoft.com/office/drawing/2014/main" id="{7FA79F2F-FE5A-4EA9-B17A-C1FABE82D39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276600"/>
            <a:ext cx="762000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3" name="Oval 33">
            <a:extLst>
              <a:ext uri="{FF2B5EF4-FFF2-40B4-BE49-F238E27FC236}">
                <a16:creationId xmlns:a16="http://schemas.microsoft.com/office/drawing/2014/main" id="{B54325F7-D2DF-4015-A6E8-03BD0BC9F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905000"/>
            <a:ext cx="469900" cy="4699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u="none"/>
          </a:p>
        </p:txBody>
      </p:sp>
      <p:sp>
        <p:nvSpPr>
          <p:cNvPr id="64" name="Oval 35">
            <a:extLst>
              <a:ext uri="{FF2B5EF4-FFF2-40B4-BE49-F238E27FC236}">
                <a16:creationId xmlns:a16="http://schemas.microsoft.com/office/drawing/2014/main" id="{982A2ED8-2DB8-4C45-9FDE-1C612C63C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1905000"/>
            <a:ext cx="469900" cy="4699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u="none"/>
          </a:p>
        </p:txBody>
      </p:sp>
      <p:sp>
        <p:nvSpPr>
          <p:cNvPr id="65" name="Oval 36">
            <a:extLst>
              <a:ext uri="{FF2B5EF4-FFF2-40B4-BE49-F238E27FC236}">
                <a16:creationId xmlns:a16="http://schemas.microsoft.com/office/drawing/2014/main" id="{8BBFD3CC-AE21-4767-A8CC-739328EEA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3048000"/>
            <a:ext cx="469900" cy="4699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u="none"/>
          </a:p>
        </p:txBody>
      </p:sp>
      <p:sp>
        <p:nvSpPr>
          <p:cNvPr id="66" name="Oval 37">
            <a:extLst>
              <a:ext uri="{FF2B5EF4-FFF2-40B4-BE49-F238E27FC236}">
                <a16:creationId xmlns:a16="http://schemas.microsoft.com/office/drawing/2014/main" id="{71EF45E5-77FB-444B-A87F-24C924467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048000"/>
            <a:ext cx="469900" cy="4699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u="none"/>
          </a:p>
        </p:txBody>
      </p:sp>
      <p:sp>
        <p:nvSpPr>
          <p:cNvPr id="67" name="Oval 39">
            <a:extLst>
              <a:ext uri="{FF2B5EF4-FFF2-40B4-BE49-F238E27FC236}">
                <a16:creationId xmlns:a16="http://schemas.microsoft.com/office/drawing/2014/main" id="{8F53B8E3-05AA-4449-AAA5-24058147F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343400"/>
            <a:ext cx="469900" cy="4699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u="none"/>
          </a:p>
        </p:txBody>
      </p:sp>
      <p:sp>
        <p:nvSpPr>
          <p:cNvPr id="68" name="Oval 40">
            <a:extLst>
              <a:ext uri="{FF2B5EF4-FFF2-40B4-BE49-F238E27FC236}">
                <a16:creationId xmlns:a16="http://schemas.microsoft.com/office/drawing/2014/main" id="{55EB7422-8B33-4F26-B433-69C1AD71A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343400"/>
            <a:ext cx="469900" cy="4699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u="none"/>
          </a:p>
        </p:txBody>
      </p:sp>
      <p:sp>
        <p:nvSpPr>
          <p:cNvPr id="69" name="Oval 41">
            <a:extLst>
              <a:ext uri="{FF2B5EF4-FFF2-40B4-BE49-F238E27FC236}">
                <a16:creationId xmlns:a16="http://schemas.microsoft.com/office/drawing/2014/main" id="{2B93B685-B220-44A8-9C5B-B8D83E98F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343400"/>
            <a:ext cx="469900" cy="4699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u="none"/>
          </a:p>
        </p:txBody>
      </p:sp>
      <p:sp>
        <p:nvSpPr>
          <p:cNvPr id="70" name="Rectangle 42">
            <a:extLst>
              <a:ext uri="{FF2B5EF4-FFF2-40B4-BE49-F238E27FC236}">
                <a16:creationId xmlns:a16="http://schemas.microsoft.com/office/drawing/2014/main" id="{9362E3BF-4447-487C-8D2E-785F636AE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343400"/>
            <a:ext cx="4667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u="none">
                <a:latin typeface="Times New Roman" pitchFamily="18" charset="0"/>
              </a:rPr>
              <a:t>4</a:t>
            </a:r>
          </a:p>
        </p:txBody>
      </p:sp>
      <p:sp>
        <p:nvSpPr>
          <p:cNvPr id="71" name="Rectangle 43">
            <a:extLst>
              <a:ext uri="{FF2B5EF4-FFF2-40B4-BE49-F238E27FC236}">
                <a16:creationId xmlns:a16="http://schemas.microsoft.com/office/drawing/2014/main" id="{BAFA0DB9-714D-4D19-B229-2E9BE64E4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343400"/>
            <a:ext cx="4667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u="none">
                <a:latin typeface="Times New Roman" pitchFamily="18" charset="0"/>
              </a:rPr>
              <a:t>5</a:t>
            </a:r>
          </a:p>
        </p:txBody>
      </p:sp>
      <p:sp>
        <p:nvSpPr>
          <p:cNvPr id="72" name="Rectangle 44">
            <a:extLst>
              <a:ext uri="{FF2B5EF4-FFF2-40B4-BE49-F238E27FC236}">
                <a16:creationId xmlns:a16="http://schemas.microsoft.com/office/drawing/2014/main" id="{CB48DBF3-7F0C-4C4F-A810-C786A2E0D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343400"/>
            <a:ext cx="4667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u="none">
                <a:latin typeface="Times New Roman" pitchFamily="18" charset="0"/>
              </a:rPr>
              <a:t>6</a:t>
            </a:r>
          </a:p>
        </p:txBody>
      </p:sp>
      <p:sp>
        <p:nvSpPr>
          <p:cNvPr id="73" name="Rectangle 45">
            <a:extLst>
              <a:ext uri="{FF2B5EF4-FFF2-40B4-BE49-F238E27FC236}">
                <a16:creationId xmlns:a16="http://schemas.microsoft.com/office/drawing/2014/main" id="{8327C496-1897-4CAA-B730-A12A63D62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048000"/>
            <a:ext cx="4667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u="none">
                <a:latin typeface="Times New Roman" pitchFamily="18" charset="0"/>
              </a:rPr>
              <a:t>7</a:t>
            </a:r>
          </a:p>
        </p:txBody>
      </p:sp>
      <p:sp>
        <p:nvSpPr>
          <p:cNvPr id="74" name="Rectangle 47">
            <a:extLst>
              <a:ext uri="{FF2B5EF4-FFF2-40B4-BE49-F238E27FC236}">
                <a16:creationId xmlns:a16="http://schemas.microsoft.com/office/drawing/2014/main" id="{4B1D632D-219A-4724-9D70-C3CFCCC9A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3048000"/>
            <a:ext cx="4667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u="none">
                <a:latin typeface="Times New Roman" pitchFamily="18" charset="0"/>
              </a:rPr>
              <a:t>9</a:t>
            </a:r>
          </a:p>
        </p:txBody>
      </p:sp>
      <p:sp>
        <p:nvSpPr>
          <p:cNvPr id="75" name="Rectangle 48">
            <a:extLst>
              <a:ext uri="{FF2B5EF4-FFF2-40B4-BE49-F238E27FC236}">
                <a16:creationId xmlns:a16="http://schemas.microsoft.com/office/drawing/2014/main" id="{3D2F00EB-F7A2-4717-ADC6-37A04A283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905000"/>
            <a:ext cx="4667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u="none">
                <a:latin typeface="Times New Roman" pitchFamily="18" charset="0"/>
              </a:rPr>
              <a:t>1</a:t>
            </a:r>
          </a:p>
        </p:txBody>
      </p:sp>
      <p:sp>
        <p:nvSpPr>
          <p:cNvPr id="76" name="Rectangle 50">
            <a:extLst>
              <a:ext uri="{FF2B5EF4-FFF2-40B4-BE49-F238E27FC236}">
                <a16:creationId xmlns:a16="http://schemas.microsoft.com/office/drawing/2014/main" id="{77FE34A6-1508-4C54-8B2A-D15AC02B8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1905000"/>
            <a:ext cx="4667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u="none">
                <a:latin typeface="Times New Roman" pitchFamily="18" charset="0"/>
              </a:rPr>
              <a:t>3</a:t>
            </a:r>
          </a:p>
        </p:txBody>
      </p:sp>
      <p:sp>
        <p:nvSpPr>
          <p:cNvPr id="77" name="Line 51">
            <a:extLst>
              <a:ext uri="{FF2B5EF4-FFF2-40B4-BE49-F238E27FC236}">
                <a16:creationId xmlns:a16="http://schemas.microsoft.com/office/drawing/2014/main" id="{383C09B7-6587-4594-B85A-8DD67F55371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1336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" name="Line 52">
            <a:extLst>
              <a:ext uri="{FF2B5EF4-FFF2-40B4-BE49-F238E27FC236}">
                <a16:creationId xmlns:a16="http://schemas.microsoft.com/office/drawing/2014/main" id="{0E1BDAF4-3B01-4F47-8268-82E45523C273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21336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9" name="Line 53">
            <a:extLst>
              <a:ext uri="{FF2B5EF4-FFF2-40B4-BE49-F238E27FC236}">
                <a16:creationId xmlns:a16="http://schemas.microsoft.com/office/drawing/2014/main" id="{77842AD5-6E95-4A55-80D1-B13CA27FCADA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2362200"/>
            <a:ext cx="0" cy="198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0" name="Line 54">
            <a:extLst>
              <a:ext uri="{FF2B5EF4-FFF2-40B4-BE49-F238E27FC236}">
                <a16:creationId xmlns:a16="http://schemas.microsoft.com/office/drawing/2014/main" id="{0063B594-C7AA-40E5-B19B-BF6D7078093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505200"/>
            <a:ext cx="533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1" name="Line 55">
            <a:extLst>
              <a:ext uri="{FF2B5EF4-FFF2-40B4-BE49-F238E27FC236}">
                <a16:creationId xmlns:a16="http://schemas.microsoft.com/office/drawing/2014/main" id="{C9A56C44-48E5-4B6F-B90E-65074FF27F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9800" y="45720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" name="Line 56">
            <a:extLst>
              <a:ext uri="{FF2B5EF4-FFF2-40B4-BE49-F238E27FC236}">
                <a16:creationId xmlns:a16="http://schemas.microsoft.com/office/drawing/2014/main" id="{EB8A9CE0-4433-4FDB-9219-B1297AE94B7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53200" y="3429000"/>
            <a:ext cx="13716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3" name="Line 57">
            <a:extLst>
              <a:ext uri="{FF2B5EF4-FFF2-40B4-BE49-F238E27FC236}">
                <a16:creationId xmlns:a16="http://schemas.microsoft.com/office/drawing/2014/main" id="{2DE80F28-4B50-407B-A05B-F633D21F477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362200"/>
            <a:ext cx="16002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4" name="Line 58">
            <a:extLst>
              <a:ext uri="{FF2B5EF4-FFF2-40B4-BE49-F238E27FC236}">
                <a16:creationId xmlns:a16="http://schemas.microsoft.com/office/drawing/2014/main" id="{FE4D1C6A-042B-43D1-8852-83F84953BCE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2860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5" name="Line 59">
            <a:extLst>
              <a:ext uri="{FF2B5EF4-FFF2-40B4-BE49-F238E27FC236}">
                <a16:creationId xmlns:a16="http://schemas.microsoft.com/office/drawing/2014/main" id="{8E869407-EDA2-45D5-A67D-644C99F718E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32766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6" name="Line 60">
            <a:extLst>
              <a:ext uri="{FF2B5EF4-FFF2-40B4-BE49-F238E27FC236}">
                <a16:creationId xmlns:a16="http://schemas.microsoft.com/office/drawing/2014/main" id="{504B14B8-A2FE-467A-8542-778205FE80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29600" y="3505200"/>
            <a:ext cx="457200" cy="8382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7" name="Rectangle 20">
            <a:extLst>
              <a:ext uri="{FF2B5EF4-FFF2-40B4-BE49-F238E27FC236}">
                <a16:creationId xmlns:a16="http://schemas.microsoft.com/office/drawing/2014/main" id="{0EFC2BFE-4829-438F-9886-DFA1900EF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905000"/>
            <a:ext cx="466725" cy="46831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 anchor="ctr" anchorCtr="1"/>
          <a:lstStyle>
            <a:lvl1pPr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u="none">
                <a:latin typeface="Times New Roman" pitchFamily="18" charset="0"/>
              </a:rPr>
              <a:t>1</a:t>
            </a:r>
          </a:p>
        </p:txBody>
      </p:sp>
      <p:sp>
        <p:nvSpPr>
          <p:cNvPr id="88" name="Rectangle 20">
            <a:extLst>
              <a:ext uri="{FF2B5EF4-FFF2-40B4-BE49-F238E27FC236}">
                <a16:creationId xmlns:a16="http://schemas.microsoft.com/office/drawing/2014/main" id="{6ECEF15C-7F1C-4E54-8530-1D27DE953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905000"/>
            <a:ext cx="466725" cy="46831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 anchor="ctr" anchorCtr="1"/>
          <a:lstStyle>
            <a:lvl1pPr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u="none">
                <a:latin typeface="Times New Roman" pitchFamily="18" charset="0"/>
              </a:rPr>
              <a:t>2</a:t>
            </a:r>
          </a:p>
        </p:txBody>
      </p:sp>
      <p:sp>
        <p:nvSpPr>
          <p:cNvPr id="89" name="Rectangle 20">
            <a:extLst>
              <a:ext uri="{FF2B5EF4-FFF2-40B4-BE49-F238E27FC236}">
                <a16:creationId xmlns:a16="http://schemas.microsoft.com/office/drawing/2014/main" id="{B87DEA15-4E72-4461-9E21-D5F4004A2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905000"/>
            <a:ext cx="466725" cy="46831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 anchor="ctr" anchorCtr="1"/>
          <a:lstStyle>
            <a:lvl1pPr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u="none">
                <a:latin typeface="Times New Roman" pitchFamily="18" charset="0"/>
              </a:rPr>
              <a:t>3</a:t>
            </a:r>
          </a:p>
        </p:txBody>
      </p:sp>
      <p:sp>
        <p:nvSpPr>
          <p:cNvPr id="90" name="Rectangle 20">
            <a:extLst>
              <a:ext uri="{FF2B5EF4-FFF2-40B4-BE49-F238E27FC236}">
                <a16:creationId xmlns:a16="http://schemas.microsoft.com/office/drawing/2014/main" id="{BF32C644-9543-4A9C-A2E1-179BC812A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124200"/>
            <a:ext cx="466725" cy="46831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 anchor="ctr" anchorCtr="1"/>
          <a:lstStyle>
            <a:lvl1pPr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u="none">
                <a:latin typeface="Times New Roman" pitchFamily="18" charset="0"/>
              </a:rPr>
              <a:t>7</a:t>
            </a:r>
          </a:p>
        </p:txBody>
      </p:sp>
      <p:sp>
        <p:nvSpPr>
          <p:cNvPr id="91" name="Rectangle 20">
            <a:extLst>
              <a:ext uri="{FF2B5EF4-FFF2-40B4-BE49-F238E27FC236}">
                <a16:creationId xmlns:a16="http://schemas.microsoft.com/office/drawing/2014/main" id="{5B9CB789-2D71-46BF-A5FF-A15D41901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048000"/>
            <a:ext cx="466725" cy="468313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lIns="90488" tIns="44450" rIns="90488" bIns="44450" anchor="ctr" anchorCtr="1"/>
          <a:lstStyle>
            <a:lvl1pPr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u="none">
                <a:latin typeface="Times New Roman" pitchFamily="18" charset="0"/>
              </a:rPr>
              <a:t>8</a:t>
            </a:r>
          </a:p>
        </p:txBody>
      </p:sp>
      <p:sp>
        <p:nvSpPr>
          <p:cNvPr id="92" name="Rectangle 20">
            <a:extLst>
              <a:ext uri="{FF2B5EF4-FFF2-40B4-BE49-F238E27FC236}">
                <a16:creationId xmlns:a16="http://schemas.microsoft.com/office/drawing/2014/main" id="{6FCC8CE7-4125-4A7E-AEA3-5408F1860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343400"/>
            <a:ext cx="466725" cy="468313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lIns="90488" tIns="44450" rIns="90488" bIns="44450" anchor="ctr" anchorCtr="1"/>
          <a:lstStyle>
            <a:lvl1pPr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u="none">
                <a:latin typeface="Times New Roman" pitchFamily="18" charset="0"/>
              </a:rPr>
              <a:t>6</a:t>
            </a:r>
          </a:p>
        </p:txBody>
      </p:sp>
      <p:sp>
        <p:nvSpPr>
          <p:cNvPr id="93" name="Rectangle 20">
            <a:extLst>
              <a:ext uri="{FF2B5EF4-FFF2-40B4-BE49-F238E27FC236}">
                <a16:creationId xmlns:a16="http://schemas.microsoft.com/office/drawing/2014/main" id="{1BCF52E9-BBE7-4828-9490-39B7279B6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1905000"/>
            <a:ext cx="466725" cy="46831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 anchor="ctr" anchorCtr="1"/>
          <a:lstStyle>
            <a:lvl1pPr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u="none">
                <a:latin typeface="Times New Roman" pitchFamily="18" charset="0"/>
              </a:rPr>
              <a:t>2</a:t>
            </a:r>
          </a:p>
        </p:txBody>
      </p:sp>
      <p:sp>
        <p:nvSpPr>
          <p:cNvPr id="94" name="Rectangle 20">
            <a:extLst>
              <a:ext uri="{FF2B5EF4-FFF2-40B4-BE49-F238E27FC236}">
                <a16:creationId xmlns:a16="http://schemas.microsoft.com/office/drawing/2014/main" id="{7B6E3020-2ADD-46BD-A15D-6C026291A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5675" y="3048000"/>
            <a:ext cx="466725" cy="468313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lIns="90488" tIns="44450" rIns="90488" bIns="44450" anchor="ctr" anchorCtr="1"/>
          <a:lstStyle>
            <a:lvl1pPr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u="none">
                <a:latin typeface="Times New Roman" pitchFamily="18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9446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 autoUpdateAnimBg="0"/>
      <p:bldP spid="46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C9FD-C4AD-4B31-9EC3-DE925460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ja-JP" sz="4400" b="1" dirty="0">
                <a:latin typeface="Arial" panose="020B0604020202020204" pitchFamily="34" charset="0"/>
                <a:cs typeface="Arial" panose="020B0604020202020204" pitchFamily="34" charset="0"/>
              </a:rPr>
              <a:t>Depth-First Search</a:t>
            </a:r>
            <a:endParaRPr lang="en-GB" dirty="0"/>
          </a:p>
        </p:txBody>
      </p:sp>
      <p:sp>
        <p:nvSpPr>
          <p:cNvPr id="95" name="Rectangle 4">
            <a:extLst>
              <a:ext uri="{FF2B5EF4-FFF2-40B4-BE49-F238E27FC236}">
                <a16:creationId xmlns:a16="http://schemas.microsoft.com/office/drawing/2014/main" id="{E7A84E78-1F09-48D7-A8E3-5811741C6BD3}"/>
              </a:ext>
            </a:extLst>
          </p:cNvPr>
          <p:cNvSpPr txBox="1">
            <a:spLocks noChangeArrowheads="1"/>
          </p:cNvSpPr>
          <p:nvPr/>
        </p:nvSpPr>
        <p:spPr>
          <a:xfrm>
            <a:off x="5105399" y="1600200"/>
            <a:ext cx="5581073" cy="44640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continue to back up, without visiting notes 4,3,2, until we reach the starting node</a:t>
            </a:r>
          </a:p>
          <a:p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Since all nodes adjacent to node 1 have been visited, we are done</a:t>
            </a:r>
            <a:endParaRPr lang="de-DE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order that the nodes are visited: 1,2,3,4,7,5,6,8,9</a:t>
            </a:r>
            <a:endParaRPr lang="en-GB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Oval 7">
            <a:extLst>
              <a:ext uri="{FF2B5EF4-FFF2-40B4-BE49-F238E27FC236}">
                <a16:creationId xmlns:a16="http://schemas.microsoft.com/office/drawing/2014/main" id="{CE9954E8-633C-4EC6-AC5D-71EDFC983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4900" y="2133600"/>
            <a:ext cx="469900" cy="4699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u="none"/>
          </a:p>
        </p:txBody>
      </p:sp>
      <p:sp>
        <p:nvSpPr>
          <p:cNvPr id="97" name="Oval 8">
            <a:extLst>
              <a:ext uri="{FF2B5EF4-FFF2-40B4-BE49-F238E27FC236}">
                <a16:creationId xmlns:a16="http://schemas.microsoft.com/office/drawing/2014/main" id="{E3B4E1DF-7522-4860-B74E-F4AC6FDAC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4500" y="3276600"/>
            <a:ext cx="469900" cy="4699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u="none"/>
          </a:p>
        </p:txBody>
      </p:sp>
      <p:sp>
        <p:nvSpPr>
          <p:cNvPr id="98" name="Oval 10">
            <a:extLst>
              <a:ext uri="{FF2B5EF4-FFF2-40B4-BE49-F238E27FC236}">
                <a16:creationId xmlns:a16="http://schemas.microsoft.com/office/drawing/2014/main" id="{488B6FDA-295A-4775-8CDD-F9FA1B06C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300" y="3276600"/>
            <a:ext cx="469900" cy="4699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u="none"/>
          </a:p>
        </p:txBody>
      </p:sp>
      <p:sp>
        <p:nvSpPr>
          <p:cNvPr id="99" name="Oval 11">
            <a:extLst>
              <a:ext uri="{FF2B5EF4-FFF2-40B4-BE49-F238E27FC236}">
                <a16:creationId xmlns:a16="http://schemas.microsoft.com/office/drawing/2014/main" id="{3278E5D7-AB35-456E-8452-1FD97D287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1900" y="4572000"/>
            <a:ext cx="469900" cy="4699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u="none"/>
          </a:p>
        </p:txBody>
      </p:sp>
      <p:sp>
        <p:nvSpPr>
          <p:cNvPr id="100" name="Oval 12">
            <a:extLst>
              <a:ext uri="{FF2B5EF4-FFF2-40B4-BE49-F238E27FC236}">
                <a16:creationId xmlns:a16="http://schemas.microsoft.com/office/drawing/2014/main" id="{6DC01B33-D499-4084-8DCE-B5B5FA8A2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4900" y="4572000"/>
            <a:ext cx="469900" cy="4699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u="none"/>
          </a:p>
        </p:txBody>
      </p:sp>
      <p:sp>
        <p:nvSpPr>
          <p:cNvPr id="101" name="Oval 13">
            <a:extLst>
              <a:ext uri="{FF2B5EF4-FFF2-40B4-BE49-F238E27FC236}">
                <a16:creationId xmlns:a16="http://schemas.microsoft.com/office/drawing/2014/main" id="{F049FE2D-7B4C-48E8-A8FE-2369BE18F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700" y="4572000"/>
            <a:ext cx="469900" cy="4699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u="none"/>
          </a:p>
        </p:txBody>
      </p:sp>
      <p:sp>
        <p:nvSpPr>
          <p:cNvPr id="102" name="Rectangle 14">
            <a:extLst>
              <a:ext uri="{FF2B5EF4-FFF2-40B4-BE49-F238E27FC236}">
                <a16:creationId xmlns:a16="http://schemas.microsoft.com/office/drawing/2014/main" id="{F4FA54CB-B8CD-4907-8825-2449F3A50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4900" y="4572000"/>
            <a:ext cx="4667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u="none">
                <a:latin typeface="Times New Roman" pitchFamily="18" charset="0"/>
              </a:rPr>
              <a:t>4</a:t>
            </a:r>
          </a:p>
        </p:txBody>
      </p:sp>
      <p:sp>
        <p:nvSpPr>
          <p:cNvPr id="103" name="Rectangle 15">
            <a:extLst>
              <a:ext uri="{FF2B5EF4-FFF2-40B4-BE49-F238E27FC236}">
                <a16:creationId xmlns:a16="http://schemas.microsoft.com/office/drawing/2014/main" id="{50FC3233-7603-48B1-8BD6-5E042B1B1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1900" y="4572000"/>
            <a:ext cx="4667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u="none">
                <a:latin typeface="Times New Roman" pitchFamily="18" charset="0"/>
              </a:rPr>
              <a:t>5</a:t>
            </a:r>
          </a:p>
        </p:txBody>
      </p:sp>
      <p:sp>
        <p:nvSpPr>
          <p:cNvPr id="104" name="Rectangle 16">
            <a:extLst>
              <a:ext uri="{FF2B5EF4-FFF2-40B4-BE49-F238E27FC236}">
                <a16:creationId xmlns:a16="http://schemas.microsoft.com/office/drawing/2014/main" id="{BAF1BFC6-0766-495C-9F0C-1D8579587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700" y="4572000"/>
            <a:ext cx="4667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u="none">
                <a:latin typeface="Times New Roman" pitchFamily="18" charset="0"/>
              </a:rPr>
              <a:t>6</a:t>
            </a:r>
          </a:p>
        </p:txBody>
      </p:sp>
      <p:sp>
        <p:nvSpPr>
          <p:cNvPr id="105" name="Rectangle 18">
            <a:extLst>
              <a:ext uri="{FF2B5EF4-FFF2-40B4-BE49-F238E27FC236}">
                <a16:creationId xmlns:a16="http://schemas.microsoft.com/office/drawing/2014/main" id="{C08EA008-1FDE-41CD-89AF-1B05D215A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300" y="3276600"/>
            <a:ext cx="4667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u="none">
                <a:latin typeface="Times New Roman" pitchFamily="18" charset="0"/>
              </a:rPr>
              <a:t>8</a:t>
            </a:r>
          </a:p>
        </p:txBody>
      </p:sp>
      <p:sp>
        <p:nvSpPr>
          <p:cNvPr id="106" name="Rectangle 19">
            <a:extLst>
              <a:ext uri="{FF2B5EF4-FFF2-40B4-BE49-F238E27FC236}">
                <a16:creationId xmlns:a16="http://schemas.microsoft.com/office/drawing/2014/main" id="{44A5F396-ADB8-4C08-B77A-75A1CB27D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4500" y="3276600"/>
            <a:ext cx="4667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u="none">
                <a:latin typeface="Times New Roman" pitchFamily="18" charset="0"/>
              </a:rPr>
              <a:t>9</a:t>
            </a:r>
          </a:p>
        </p:txBody>
      </p:sp>
      <p:sp>
        <p:nvSpPr>
          <p:cNvPr id="107" name="Rectangle 22">
            <a:extLst>
              <a:ext uri="{FF2B5EF4-FFF2-40B4-BE49-F238E27FC236}">
                <a16:creationId xmlns:a16="http://schemas.microsoft.com/office/drawing/2014/main" id="{4061224A-9958-450A-AF61-10E3AD866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4900" y="2133600"/>
            <a:ext cx="4667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u="none">
                <a:latin typeface="Times New Roman" pitchFamily="18" charset="0"/>
              </a:rPr>
              <a:t>3</a:t>
            </a:r>
          </a:p>
        </p:txBody>
      </p:sp>
      <p:sp>
        <p:nvSpPr>
          <p:cNvPr id="108" name="Line 23">
            <a:extLst>
              <a:ext uri="{FF2B5EF4-FFF2-40B4-BE49-F238E27FC236}">
                <a16:creationId xmlns:a16="http://schemas.microsoft.com/office/drawing/2014/main" id="{06C57829-3F88-4CA8-90D6-3EE045F4E4B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3700" y="23622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9" name="Line 24">
            <a:extLst>
              <a:ext uri="{FF2B5EF4-FFF2-40B4-BE49-F238E27FC236}">
                <a16:creationId xmlns:a16="http://schemas.microsoft.com/office/drawing/2014/main" id="{50A3EF84-2847-470F-AB63-3FCBDBF164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2900" y="23622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0" name="Line 25">
            <a:extLst>
              <a:ext uri="{FF2B5EF4-FFF2-40B4-BE49-F238E27FC236}">
                <a16:creationId xmlns:a16="http://schemas.microsoft.com/office/drawing/2014/main" id="{7F5579B2-F626-454E-ADD1-30B4D747F9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3500" y="2590800"/>
            <a:ext cx="0" cy="198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1" name="Line 26">
            <a:extLst>
              <a:ext uri="{FF2B5EF4-FFF2-40B4-BE49-F238E27FC236}">
                <a16:creationId xmlns:a16="http://schemas.microsoft.com/office/drawing/2014/main" id="{CEA8D2ED-4B48-4ECF-B784-E5FCA4712A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0900" y="3733800"/>
            <a:ext cx="533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" name="Line 27">
            <a:extLst>
              <a:ext uri="{FF2B5EF4-FFF2-40B4-BE49-F238E27FC236}">
                <a16:creationId xmlns:a16="http://schemas.microsoft.com/office/drawing/2014/main" id="{61DA7529-4810-448D-865F-3D4195B444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39900" y="48006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" name="Line 28">
            <a:extLst>
              <a:ext uri="{FF2B5EF4-FFF2-40B4-BE49-F238E27FC236}">
                <a16:creationId xmlns:a16="http://schemas.microsoft.com/office/drawing/2014/main" id="{9D427A4F-7B5E-4023-9B23-048FB223EC1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09800" y="3657600"/>
            <a:ext cx="14351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4" name="Line 29">
            <a:extLst>
              <a:ext uri="{FF2B5EF4-FFF2-40B4-BE49-F238E27FC236}">
                <a16:creationId xmlns:a16="http://schemas.microsoft.com/office/drawing/2014/main" id="{336B146C-E22F-48F6-BD84-014D209E692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514600"/>
            <a:ext cx="3683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5" name="Line 30">
            <a:extLst>
              <a:ext uri="{FF2B5EF4-FFF2-40B4-BE49-F238E27FC236}">
                <a16:creationId xmlns:a16="http://schemas.microsoft.com/office/drawing/2014/main" id="{CC018B4D-6C3B-4F6F-8B57-3147FA8EE7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3300" y="35052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6" name="Line 31">
            <a:extLst>
              <a:ext uri="{FF2B5EF4-FFF2-40B4-BE49-F238E27FC236}">
                <a16:creationId xmlns:a16="http://schemas.microsoft.com/office/drawing/2014/main" id="{93E2E65A-3AE6-4CF1-A2F2-98D861351B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49700" y="3733800"/>
            <a:ext cx="4572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7" name="Line 32">
            <a:extLst>
              <a:ext uri="{FF2B5EF4-FFF2-40B4-BE49-F238E27FC236}">
                <a16:creationId xmlns:a16="http://schemas.microsoft.com/office/drawing/2014/main" id="{1478EBC2-5505-4A70-B91B-E3DD003F301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7500" y="2514600"/>
            <a:ext cx="1524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8" name="Rectangle 20">
            <a:extLst>
              <a:ext uri="{FF2B5EF4-FFF2-40B4-BE49-F238E27FC236}">
                <a16:creationId xmlns:a16="http://schemas.microsoft.com/office/drawing/2014/main" id="{AE1275C5-07E7-4595-BB71-2F7903CC3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133600"/>
            <a:ext cx="466725" cy="46831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 anchor="ctr" anchorCtr="1"/>
          <a:lstStyle>
            <a:lvl1pPr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u="none">
                <a:latin typeface="Times New Roman" pitchFamily="18" charset="0"/>
              </a:rPr>
              <a:t>1</a:t>
            </a:r>
          </a:p>
        </p:txBody>
      </p:sp>
      <p:sp>
        <p:nvSpPr>
          <p:cNvPr id="119" name="Rectangle 20">
            <a:extLst>
              <a:ext uri="{FF2B5EF4-FFF2-40B4-BE49-F238E27FC236}">
                <a16:creationId xmlns:a16="http://schemas.microsoft.com/office/drawing/2014/main" id="{2A87E03A-CECD-4DD1-A472-117E36A3A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875" y="2133600"/>
            <a:ext cx="466725" cy="46831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 anchor="ctr" anchorCtr="1"/>
          <a:lstStyle>
            <a:lvl1pPr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u="none">
                <a:latin typeface="Times New Roman" pitchFamily="18" charset="0"/>
              </a:rPr>
              <a:t>2</a:t>
            </a:r>
          </a:p>
        </p:txBody>
      </p:sp>
      <p:sp>
        <p:nvSpPr>
          <p:cNvPr id="120" name="Rectangle 20">
            <a:extLst>
              <a:ext uri="{FF2B5EF4-FFF2-40B4-BE49-F238E27FC236}">
                <a16:creationId xmlns:a16="http://schemas.microsoft.com/office/drawing/2014/main" id="{BCC2E4E5-4DDD-4E0A-8D98-1796D97F1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276600"/>
            <a:ext cx="466725" cy="46831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 anchor="ctr" anchorCtr="1"/>
          <a:lstStyle>
            <a:lvl1pPr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u="none">
                <a:latin typeface="Times New Roman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90812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3CC03-B33D-4BF7-9BF0-F6D3F6F1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ja-JP" sz="4400" b="1" dirty="0">
                <a:latin typeface="Arial" panose="020B0604020202020204" pitchFamily="34" charset="0"/>
                <a:cs typeface="Arial" panose="020B0604020202020204" pitchFamily="34" charset="0"/>
              </a:rPr>
              <a:t>Depth-First Search : Lets try this!</a:t>
            </a:r>
            <a:endParaRPr lang="en-GB" dirty="0"/>
          </a:p>
        </p:txBody>
      </p:sp>
      <p:sp>
        <p:nvSpPr>
          <p:cNvPr id="25" name="Rectangle 18">
            <a:extLst>
              <a:ext uri="{FF2B5EF4-FFF2-40B4-BE49-F238E27FC236}">
                <a16:creationId xmlns:a16="http://schemas.microsoft.com/office/drawing/2014/main" id="{8AB55E3B-8F53-4989-8A4A-A70496A1AD9C}"/>
              </a:ext>
            </a:extLst>
          </p:cNvPr>
          <p:cNvSpPr txBox="1">
            <a:spLocks noChangeArrowheads="1"/>
          </p:cNvSpPr>
          <p:nvPr/>
        </p:nvSpPr>
        <p:spPr>
          <a:xfrm>
            <a:off x="1191490" y="5287818"/>
            <a:ext cx="10289309" cy="1371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altLang="en-US" dirty="0">
                <a:latin typeface="Arial" panose="020B0604020202020204" pitchFamily="34" charset="0"/>
                <a:cs typeface="Arial" panose="020B0604020202020204" pitchFamily="34" charset="0"/>
              </a:rPr>
              <a:t>Starting from the node 1, what is the order that the nodes will be first visited?</a:t>
            </a:r>
          </a:p>
        </p:txBody>
      </p:sp>
      <p:sp>
        <p:nvSpPr>
          <p:cNvPr id="39" name="Line 19">
            <a:extLst>
              <a:ext uri="{FF2B5EF4-FFF2-40B4-BE49-F238E27FC236}">
                <a16:creationId xmlns:a16="http://schemas.microsoft.com/office/drawing/2014/main" id="{EAF5BBCE-E78B-4020-95FD-574D37A0D4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56325" y="2170544"/>
            <a:ext cx="653675" cy="92863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0" name="Line 20">
            <a:extLst>
              <a:ext uri="{FF2B5EF4-FFF2-40B4-BE49-F238E27FC236}">
                <a16:creationId xmlns:a16="http://schemas.microsoft.com/office/drawing/2014/main" id="{A28C8E07-0357-4AC3-BD12-96A488B1229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18327" y="2170544"/>
            <a:ext cx="779132" cy="102149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1" name="Line 21">
            <a:extLst>
              <a:ext uri="{FF2B5EF4-FFF2-40B4-BE49-F238E27FC236}">
                <a16:creationId xmlns:a16="http://schemas.microsoft.com/office/drawing/2014/main" id="{55E5CB30-78E3-4DA2-B4FD-F2BF8A3EC0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56527" y="2246744"/>
            <a:ext cx="779132" cy="83576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2" name="Line 22">
            <a:extLst>
              <a:ext uri="{FF2B5EF4-FFF2-40B4-BE49-F238E27FC236}">
                <a16:creationId xmlns:a16="http://schemas.microsoft.com/office/drawing/2014/main" id="{524577D9-62AB-408F-886F-04B71276C8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0926" y="2170545"/>
            <a:ext cx="973915" cy="92863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" name="Line 23">
            <a:extLst>
              <a:ext uri="{FF2B5EF4-FFF2-40B4-BE49-F238E27FC236}">
                <a16:creationId xmlns:a16="http://schemas.microsoft.com/office/drawing/2014/main" id="{54130A98-CF61-4635-8F15-43603210E7A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2727" y="3161145"/>
            <a:ext cx="194783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4" name="Line 24">
            <a:extLst>
              <a:ext uri="{FF2B5EF4-FFF2-40B4-BE49-F238E27FC236}">
                <a16:creationId xmlns:a16="http://schemas.microsoft.com/office/drawing/2014/main" id="{44799BFB-5C3E-45FE-BA2A-9D5B85171E6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3233" y="3316800"/>
            <a:ext cx="732693" cy="117063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5" name="Line 25">
            <a:extLst>
              <a:ext uri="{FF2B5EF4-FFF2-40B4-BE49-F238E27FC236}">
                <a16:creationId xmlns:a16="http://schemas.microsoft.com/office/drawing/2014/main" id="{363BF38C-DDF6-41EA-88FE-C23E909DDB4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42127" y="4456545"/>
            <a:ext cx="194783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6" name="Line 26">
            <a:extLst>
              <a:ext uri="{FF2B5EF4-FFF2-40B4-BE49-F238E27FC236}">
                <a16:creationId xmlns:a16="http://schemas.microsoft.com/office/drawing/2014/main" id="{0280FE39-EC27-486F-86B9-9BE901A6A28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6326" y="3316800"/>
            <a:ext cx="508149" cy="10944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" name="Oval 6">
            <a:extLst>
              <a:ext uri="{FF2B5EF4-FFF2-40B4-BE49-F238E27FC236}">
                <a16:creationId xmlns:a16="http://schemas.microsoft.com/office/drawing/2014/main" id="{468DE9B3-B285-4DAB-80F6-52252F1C9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6726" y="2856344"/>
            <a:ext cx="600581" cy="572655"/>
          </a:xfrm>
          <a:prstGeom prst="ellipse">
            <a:avLst/>
          </a:prstGeom>
          <a:solidFill>
            <a:srgbClr val="976D9B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u="none" dirty="0"/>
              <a:t>3</a:t>
            </a:r>
          </a:p>
        </p:txBody>
      </p:sp>
      <p:sp>
        <p:nvSpPr>
          <p:cNvPr id="48" name="Oval 10">
            <a:extLst>
              <a:ext uri="{FF2B5EF4-FFF2-40B4-BE49-F238E27FC236}">
                <a16:creationId xmlns:a16="http://schemas.microsoft.com/office/drawing/2014/main" id="{C6008B12-1769-4615-937E-BA7D9C44F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926" y="4227944"/>
            <a:ext cx="600581" cy="572655"/>
          </a:xfrm>
          <a:prstGeom prst="ellipse">
            <a:avLst/>
          </a:prstGeom>
          <a:solidFill>
            <a:srgbClr val="976D9B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u="none" dirty="0"/>
              <a:t>6</a:t>
            </a:r>
          </a:p>
        </p:txBody>
      </p:sp>
      <p:sp>
        <p:nvSpPr>
          <p:cNvPr id="49" name="Rectangle 20">
            <a:extLst>
              <a:ext uri="{FF2B5EF4-FFF2-40B4-BE49-F238E27FC236}">
                <a16:creationId xmlns:a16="http://schemas.microsoft.com/office/drawing/2014/main" id="{39C99962-7DB9-4F12-A710-8A9079895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7327" y="1865745"/>
            <a:ext cx="596523" cy="570721"/>
          </a:xfrm>
          <a:prstGeom prst="ellipse">
            <a:avLst/>
          </a:prstGeom>
          <a:solidFill>
            <a:srgbClr val="976D9B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 anchor="ctr" anchorCtr="1"/>
          <a:lstStyle>
            <a:lvl1pPr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u="none">
                <a:latin typeface="Times New Roman" pitchFamily="18" charset="0"/>
              </a:rPr>
              <a:t>1</a:t>
            </a:r>
          </a:p>
        </p:txBody>
      </p:sp>
      <p:sp>
        <p:nvSpPr>
          <p:cNvPr id="50" name="Rectangle 20">
            <a:extLst>
              <a:ext uri="{FF2B5EF4-FFF2-40B4-BE49-F238E27FC236}">
                <a16:creationId xmlns:a16="http://schemas.microsoft.com/office/drawing/2014/main" id="{E9BD90CA-D9B0-4F13-8EFF-872627D61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0402" y="1865745"/>
            <a:ext cx="596523" cy="570721"/>
          </a:xfrm>
          <a:prstGeom prst="ellipse">
            <a:avLst/>
          </a:prstGeom>
          <a:solidFill>
            <a:srgbClr val="976D9B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 anchor="ctr" anchorCtr="1"/>
          <a:lstStyle>
            <a:lvl1pPr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u="none">
                <a:latin typeface="Times New Roman" pitchFamily="18" charset="0"/>
              </a:rPr>
              <a:t>2</a:t>
            </a:r>
          </a:p>
        </p:txBody>
      </p:sp>
      <p:sp>
        <p:nvSpPr>
          <p:cNvPr id="51" name="Rectangle 20">
            <a:extLst>
              <a:ext uri="{FF2B5EF4-FFF2-40B4-BE49-F238E27FC236}">
                <a16:creationId xmlns:a16="http://schemas.microsoft.com/office/drawing/2014/main" id="{5C215BF6-9607-4443-A66B-C9C075CA5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527" y="2932545"/>
            <a:ext cx="596523" cy="570721"/>
          </a:xfrm>
          <a:prstGeom prst="ellipse">
            <a:avLst/>
          </a:prstGeom>
          <a:solidFill>
            <a:srgbClr val="976D9B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 anchor="ctr" anchorCtr="1"/>
          <a:lstStyle>
            <a:lvl1pPr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u="none">
                <a:latin typeface="Times New Roman" pitchFamily="18" charset="0"/>
              </a:rPr>
              <a:t>5</a:t>
            </a:r>
          </a:p>
        </p:txBody>
      </p:sp>
      <p:sp>
        <p:nvSpPr>
          <p:cNvPr id="52" name="Rectangle 20">
            <a:extLst>
              <a:ext uri="{FF2B5EF4-FFF2-40B4-BE49-F238E27FC236}">
                <a16:creationId xmlns:a16="http://schemas.microsoft.com/office/drawing/2014/main" id="{87DF25BC-FBC0-4D7B-9ADA-27C1AAC7A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2202" y="2932545"/>
            <a:ext cx="596523" cy="570721"/>
          </a:xfrm>
          <a:prstGeom prst="ellipse">
            <a:avLst/>
          </a:prstGeom>
          <a:solidFill>
            <a:srgbClr val="976D9B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 anchor="ctr" anchorCtr="1"/>
          <a:lstStyle>
            <a:lvl1pPr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u="none">
                <a:latin typeface="Times New Roman" pitchFamily="18" charset="0"/>
              </a:rPr>
              <a:t>4</a:t>
            </a:r>
          </a:p>
        </p:txBody>
      </p:sp>
      <p:sp>
        <p:nvSpPr>
          <p:cNvPr id="53" name="Rectangle 20">
            <a:extLst>
              <a:ext uri="{FF2B5EF4-FFF2-40B4-BE49-F238E27FC236}">
                <a16:creationId xmlns:a16="http://schemas.microsoft.com/office/drawing/2014/main" id="{8F9E4AEA-DEC4-46DC-AB1B-59574858B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9927" y="4227945"/>
            <a:ext cx="596523" cy="570721"/>
          </a:xfrm>
          <a:prstGeom prst="ellipse">
            <a:avLst/>
          </a:prstGeom>
          <a:solidFill>
            <a:srgbClr val="976D9B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 anchor="ctr" anchorCtr="1"/>
          <a:lstStyle>
            <a:lvl1pPr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u="none">
                <a:latin typeface="Times New Roman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86193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15A6A56-BD1C-4213-9B46-1EB2629C7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BBDCFA7-8092-48EF-98A5-CD8BD7989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43353"/>
              </p:ext>
            </p:extLst>
          </p:nvPr>
        </p:nvGraphicFramePr>
        <p:xfrm>
          <a:off x="838200" y="1402338"/>
          <a:ext cx="6304878" cy="53241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8931">
                  <a:extLst>
                    <a:ext uri="{9D8B030D-6E8A-4147-A177-3AD203B41FA5}">
                      <a16:colId xmlns:a16="http://schemas.microsoft.com/office/drawing/2014/main" val="250881617"/>
                    </a:ext>
                  </a:extLst>
                </a:gridCol>
                <a:gridCol w="5125947">
                  <a:extLst>
                    <a:ext uri="{9D8B030D-6E8A-4147-A177-3AD203B41FA5}">
                      <a16:colId xmlns:a16="http://schemas.microsoft.com/office/drawing/2014/main" val="1353511058"/>
                    </a:ext>
                  </a:extLst>
                </a:gridCol>
              </a:tblGrid>
              <a:tr h="256167">
                <a:tc gridSpan="2">
                  <a:txBody>
                    <a:bodyPr/>
                    <a:lstStyle/>
                    <a:p>
                      <a:pPr marL="36195" marR="3619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b="1" dirty="0">
                          <a:effectLst/>
                          <a:latin typeface="Consolas" panose="020B0609020204030204" pitchFamily="49" charset="0"/>
                        </a:rPr>
                        <a:t>Depth First Search (Algo 1)</a:t>
                      </a:r>
                      <a:endParaRPr lang="en-GB" sz="1400" b="1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660320"/>
                  </a:ext>
                </a:extLst>
              </a:tr>
              <a:tr h="194831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</a:rPr>
                        <a:t>Input: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</a:rPr>
                        <a:t>value</a:t>
                      </a:r>
                      <a:r>
                        <a:rPr lang="en-GB" sz="1400" baseline="-2500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400">
                          <a:effectLst/>
                          <a:latin typeface="Consolas" panose="020B0609020204030204" pitchFamily="49" charset="0"/>
                        </a:rPr>
                        <a:t> = the node’s value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78549987"/>
                  </a:ext>
                </a:extLst>
              </a:tr>
              <a:tr h="168029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</a:rPr>
                        <a:t>1)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</a:rPr>
                        <a:t>If containNode (value)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5274066"/>
                  </a:ext>
                </a:extLst>
              </a:tr>
              <a:tr h="163390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</a:rPr>
                        <a:t>2)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</a:rPr>
                        <a:t>  Let firstNode = getNode for value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27328326"/>
                  </a:ext>
                </a:extLst>
              </a:tr>
              <a:tr h="168029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</a:rPr>
                        <a:t>3)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</a:rPr>
                        <a:t>  Let nodes = empty list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73249954"/>
                  </a:ext>
                </a:extLst>
              </a:tr>
              <a:tr h="168029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</a:rPr>
                        <a:t>4)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</a:rPr>
                        <a:t>  Add firstNode into nodes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3230587"/>
                  </a:ext>
                </a:extLst>
              </a:tr>
              <a:tr h="163390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</a:rPr>
                        <a:t>5)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Consolas" panose="020B0609020204030204" pitchFamily="49" charset="0"/>
                        </a:rPr>
                        <a:t>  Let visited = empty list</a:t>
                      </a:r>
                      <a:endParaRPr lang="en-GB" sz="1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29109493"/>
                  </a:ext>
                </a:extLst>
              </a:tr>
              <a:tr h="163390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</a:rPr>
                        <a:t>6)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</a:rPr>
                        <a:t>  While nodes is not empty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37911583"/>
                  </a:ext>
                </a:extLst>
              </a:tr>
              <a:tr h="315132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</a:rPr>
                        <a:t>7)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</a:rPr>
                        <a:t>     Let n = the last element from nodes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8260127"/>
                  </a:ext>
                </a:extLst>
              </a:tr>
              <a:tr h="315132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</a:rPr>
                        <a:t>8)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</a:rPr>
                        <a:t>     Remove the last node from nodes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34147922"/>
                  </a:ext>
                </a:extLst>
              </a:tr>
              <a:tr h="163390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</a:rPr>
                        <a:t>9)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</a:rPr>
                        <a:t>     If visited not contains n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78471596"/>
                  </a:ext>
                </a:extLst>
              </a:tr>
              <a:tr h="163390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</a:rPr>
                        <a:t>10)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</a:rPr>
                        <a:t>         Print the value of n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56151816"/>
                  </a:ext>
                </a:extLst>
              </a:tr>
              <a:tr h="163390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</a:rPr>
                        <a:t>11)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</a:rPr>
                        <a:t>         Add n into visited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88185782"/>
                  </a:ext>
                </a:extLst>
              </a:tr>
              <a:tr h="163390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</a:rPr>
                        <a:t>12)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</a:rPr>
                        <a:t>         Let edges = all n’s edges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78413473"/>
                  </a:ext>
                </a:extLst>
              </a:tr>
              <a:tr h="163390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</a:rPr>
                        <a:t>13)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</a:rPr>
                        <a:t>         For i=0 to i&lt;edges size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16884638"/>
                  </a:ext>
                </a:extLst>
              </a:tr>
              <a:tr h="315132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</a:rPr>
                        <a:t>14)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</a:rPr>
                        <a:t>             Add the n’s edge into nodes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68465002"/>
                  </a:ext>
                </a:extLst>
              </a:tr>
              <a:tr h="163390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</a:rPr>
                        <a:t>15)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</a:rPr>
                        <a:t>         Endfor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06148270"/>
                  </a:ext>
                </a:extLst>
              </a:tr>
              <a:tr h="163390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</a:rPr>
                        <a:t>16)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</a:rPr>
                        <a:t>     Endif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06950368"/>
                  </a:ext>
                </a:extLst>
              </a:tr>
              <a:tr h="163390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</a:rPr>
                        <a:t>17)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</a:rPr>
                        <a:t>  EndWhile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51456298"/>
                  </a:ext>
                </a:extLst>
              </a:tr>
              <a:tr h="163390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</a:rPr>
                        <a:t>18)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42407552"/>
                  </a:ext>
                </a:extLst>
              </a:tr>
              <a:tr h="163390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</a:rPr>
                        <a:t>19)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</a:rPr>
                        <a:t>  Print There is no node n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17746054"/>
                  </a:ext>
                </a:extLst>
              </a:tr>
              <a:tr h="163390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</a:rPr>
                        <a:t>20)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</a:rPr>
                        <a:t>Endif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70278197"/>
                  </a:ext>
                </a:extLst>
              </a:tr>
              <a:tr h="163390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</a:rPr>
                        <a:t>Output: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Consolas" panose="020B0609020204030204" pitchFamily="49" charset="0"/>
                        </a:rPr>
                        <a:t>Nodes in the graph traversed</a:t>
                      </a:r>
                      <a:endParaRPr lang="en-GB" sz="1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89533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8000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15A6A56-BD1C-4213-9B46-1EB2629C7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2AFB12-4362-4291-BF7E-A51D6B7AF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099393"/>
              </p:ext>
            </p:extLst>
          </p:nvPr>
        </p:nvGraphicFramePr>
        <p:xfrm>
          <a:off x="838200" y="1370141"/>
          <a:ext cx="5939118" cy="49594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3749">
                  <a:extLst>
                    <a:ext uri="{9D8B030D-6E8A-4147-A177-3AD203B41FA5}">
                      <a16:colId xmlns:a16="http://schemas.microsoft.com/office/drawing/2014/main" val="522819099"/>
                    </a:ext>
                  </a:extLst>
                </a:gridCol>
                <a:gridCol w="5015369">
                  <a:extLst>
                    <a:ext uri="{9D8B030D-6E8A-4147-A177-3AD203B41FA5}">
                      <a16:colId xmlns:a16="http://schemas.microsoft.com/office/drawing/2014/main" val="3844090957"/>
                    </a:ext>
                  </a:extLst>
                </a:gridCol>
              </a:tblGrid>
              <a:tr h="269143">
                <a:tc gridSpan="2">
                  <a:txBody>
                    <a:bodyPr/>
                    <a:lstStyle/>
                    <a:p>
                      <a:pPr marL="36195" marR="3619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b="1" dirty="0">
                          <a:effectLst/>
                          <a:latin typeface="Consolas" panose="020B0609020204030204" pitchFamily="49" charset="0"/>
                        </a:rPr>
                        <a:t>Depth First Search (Algo 2)</a:t>
                      </a:r>
                      <a:endParaRPr lang="en-GB" sz="1400" b="1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985156"/>
                  </a:ext>
                </a:extLst>
              </a:tr>
              <a:tr h="417740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</a:rPr>
                        <a:t>Input: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</a:rPr>
                        <a:t>value</a:t>
                      </a:r>
                      <a:r>
                        <a:rPr lang="en-GB" sz="1400" baseline="-2500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400">
                          <a:effectLst/>
                          <a:latin typeface="Consolas" panose="020B0609020204030204" pitchFamily="49" charset="0"/>
                        </a:rPr>
                        <a:t> = the node’s value</a:t>
                      </a:r>
                    </a:p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</a:rPr>
                        <a:t>visited = empty list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65502270"/>
                  </a:ext>
                </a:extLst>
              </a:tr>
              <a:tr h="176540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</a:rPr>
                        <a:t>1)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</a:rPr>
                        <a:t>If containNode (value)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20536276"/>
                  </a:ext>
                </a:extLst>
              </a:tr>
              <a:tr h="171666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</a:rPr>
                        <a:t>2)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</a:rPr>
                        <a:t>  Let aNode = getNode for value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43857902"/>
                  </a:ext>
                </a:extLst>
              </a:tr>
              <a:tr h="176540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</a:rPr>
                        <a:t>3)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</a:rPr>
                        <a:t>  If visited is empty 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60183551"/>
                  </a:ext>
                </a:extLst>
              </a:tr>
              <a:tr h="176540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</a:rPr>
                        <a:t>4)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</a:rPr>
                        <a:t>     Add aNode to visited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01509003"/>
                  </a:ext>
                </a:extLst>
              </a:tr>
              <a:tr h="176540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</a:rPr>
                        <a:t>5)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</a:rPr>
                        <a:t>  Endif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98280382"/>
                  </a:ext>
                </a:extLst>
              </a:tr>
              <a:tr h="171666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</a:rPr>
                        <a:t>6)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</a:rPr>
                        <a:t>  For i=0 to i &lt; aNode’s edges size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18211411"/>
                  </a:ext>
                </a:extLst>
              </a:tr>
              <a:tr h="1425535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</a:rPr>
                        <a:t>7)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</a:rPr>
                        <a:t>     If aNode’s edge (i) not in visited</a:t>
                      </a:r>
                    </a:p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</a:rPr>
                        <a:t>         Add aNode’s edge (i)</a:t>
                      </a:r>
                    </a:p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</a:rPr>
                        <a:t>         Recursive Depth First Search </a:t>
                      </a:r>
                    </a:p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</a:rPr>
                        <a:t>         (Algo 2)(aNode’s edge(i), visited)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24067230"/>
                  </a:ext>
                </a:extLst>
              </a:tr>
              <a:tr h="171666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</a:rPr>
                        <a:t>8)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</a:rPr>
                        <a:t>     Endif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2759742"/>
                  </a:ext>
                </a:extLst>
              </a:tr>
              <a:tr h="171666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</a:rPr>
                        <a:t>9)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</a:rPr>
                        <a:t>  Endfor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81863346"/>
                  </a:ext>
                </a:extLst>
              </a:tr>
              <a:tr h="171666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</a:rPr>
                        <a:t>10)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83225658"/>
                  </a:ext>
                </a:extLst>
              </a:tr>
              <a:tr h="171666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</a:rPr>
                        <a:t>11)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</a:rPr>
                        <a:t>  Print There is no node n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6935864"/>
                  </a:ext>
                </a:extLst>
              </a:tr>
              <a:tr h="171666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</a:rPr>
                        <a:t>12)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</a:rPr>
                        <a:t>Endif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88660880"/>
                  </a:ext>
                </a:extLst>
              </a:tr>
              <a:tr h="331094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</a:rPr>
                        <a:t>Output: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Consolas" panose="020B0609020204030204" pitchFamily="49" charset="0"/>
                        </a:rPr>
                        <a:t>Return visited</a:t>
                      </a:r>
                      <a:endParaRPr lang="en-GB" sz="1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89090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53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42A88-3912-419F-ABB2-C79F4BDF9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Breadth-First Search(BFS)</a:t>
            </a:r>
            <a:endParaRPr lang="en-GB" dirty="0"/>
          </a:p>
        </p:txBody>
      </p:sp>
      <p:sp>
        <p:nvSpPr>
          <p:cNvPr id="7" name="Line 19">
            <a:extLst>
              <a:ext uri="{FF2B5EF4-FFF2-40B4-BE49-F238E27FC236}">
                <a16:creationId xmlns:a16="http://schemas.microsoft.com/office/drawing/2014/main" id="{C197E184-D017-4E5D-870F-052955DB47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56325" y="2170544"/>
            <a:ext cx="653675" cy="92863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" name="Line 20">
            <a:extLst>
              <a:ext uri="{FF2B5EF4-FFF2-40B4-BE49-F238E27FC236}">
                <a16:creationId xmlns:a16="http://schemas.microsoft.com/office/drawing/2014/main" id="{1B035862-8494-45A3-AADD-884296E4848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18327" y="2170544"/>
            <a:ext cx="779132" cy="102149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" name="Line 21">
            <a:extLst>
              <a:ext uri="{FF2B5EF4-FFF2-40B4-BE49-F238E27FC236}">
                <a16:creationId xmlns:a16="http://schemas.microsoft.com/office/drawing/2014/main" id="{83EF38F7-C1A1-4C2D-A99E-2B3087FFC8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56527" y="2246744"/>
            <a:ext cx="779132" cy="83576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" name="Line 22">
            <a:extLst>
              <a:ext uri="{FF2B5EF4-FFF2-40B4-BE49-F238E27FC236}">
                <a16:creationId xmlns:a16="http://schemas.microsoft.com/office/drawing/2014/main" id="{F8D5FA95-16C3-4810-8C5D-12C2CB39B03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0926" y="2170545"/>
            <a:ext cx="973915" cy="92863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" name="Line 23">
            <a:extLst>
              <a:ext uri="{FF2B5EF4-FFF2-40B4-BE49-F238E27FC236}">
                <a16:creationId xmlns:a16="http://schemas.microsoft.com/office/drawing/2014/main" id="{551A5ECD-70AD-41B4-988F-5B895D19C7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2727" y="3161145"/>
            <a:ext cx="194783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" name="Line 24">
            <a:extLst>
              <a:ext uri="{FF2B5EF4-FFF2-40B4-BE49-F238E27FC236}">
                <a16:creationId xmlns:a16="http://schemas.microsoft.com/office/drawing/2014/main" id="{5F2F1343-F580-4C7C-AB91-6A9066B96D7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3233" y="3316800"/>
            <a:ext cx="732693" cy="117063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" name="Line 25">
            <a:extLst>
              <a:ext uri="{FF2B5EF4-FFF2-40B4-BE49-F238E27FC236}">
                <a16:creationId xmlns:a16="http://schemas.microsoft.com/office/drawing/2014/main" id="{148D8875-0974-4FC6-98CC-07D5C93F6BD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42127" y="4456545"/>
            <a:ext cx="194783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" name="Line 26">
            <a:extLst>
              <a:ext uri="{FF2B5EF4-FFF2-40B4-BE49-F238E27FC236}">
                <a16:creationId xmlns:a16="http://schemas.microsoft.com/office/drawing/2014/main" id="{C71EFF08-EC9F-4577-8297-95F7914544A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6326" y="3316800"/>
            <a:ext cx="508149" cy="10944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D8CB88B8-5572-4C64-AC92-F19F48C009A1}"/>
              </a:ext>
            </a:extLst>
          </p:cNvPr>
          <p:cNvSpPr txBox="1">
            <a:spLocks noChangeArrowheads="1"/>
          </p:cNvSpPr>
          <p:nvPr/>
        </p:nvSpPr>
        <p:spPr>
          <a:xfrm>
            <a:off x="609599" y="5291570"/>
            <a:ext cx="10289309" cy="1371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altLang="en-US" dirty="0">
                <a:latin typeface="Arial" panose="020B0604020202020204" pitchFamily="34" charset="0"/>
                <a:cs typeface="Arial" panose="020B0604020202020204" pitchFamily="34" charset="0"/>
              </a:rPr>
              <a:t>Starting from the node 5, BFS can be: 5, 1, 6, 4, 2, 3, 7 </a:t>
            </a:r>
          </a:p>
        </p:txBody>
      </p:sp>
      <p:sp>
        <p:nvSpPr>
          <p:cNvPr id="3" name="Oval 6">
            <a:extLst>
              <a:ext uri="{FF2B5EF4-FFF2-40B4-BE49-F238E27FC236}">
                <a16:creationId xmlns:a16="http://schemas.microsoft.com/office/drawing/2014/main" id="{5750AA38-7442-48EA-96B1-0BC804AC3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6726" y="2856344"/>
            <a:ext cx="600581" cy="572655"/>
          </a:xfrm>
          <a:prstGeom prst="ellipse">
            <a:avLst/>
          </a:prstGeom>
          <a:solidFill>
            <a:srgbClr val="976D9B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u="none" dirty="0"/>
              <a:t>3</a:t>
            </a:r>
          </a:p>
        </p:txBody>
      </p:sp>
      <p:sp>
        <p:nvSpPr>
          <p:cNvPr id="4" name="Oval 10">
            <a:extLst>
              <a:ext uri="{FF2B5EF4-FFF2-40B4-BE49-F238E27FC236}">
                <a16:creationId xmlns:a16="http://schemas.microsoft.com/office/drawing/2014/main" id="{36F05074-3DD3-4541-B7C8-479B46728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926" y="4227944"/>
            <a:ext cx="600581" cy="572655"/>
          </a:xfrm>
          <a:prstGeom prst="ellipse">
            <a:avLst/>
          </a:prstGeom>
          <a:solidFill>
            <a:srgbClr val="976D9B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u="none" dirty="0"/>
              <a:t>6</a:t>
            </a:r>
          </a:p>
        </p:txBody>
      </p:sp>
      <p:sp>
        <p:nvSpPr>
          <p:cNvPr id="15" name="Rectangle 20">
            <a:extLst>
              <a:ext uri="{FF2B5EF4-FFF2-40B4-BE49-F238E27FC236}">
                <a16:creationId xmlns:a16="http://schemas.microsoft.com/office/drawing/2014/main" id="{D79D2B38-29F1-41AF-8644-F4EE4FCD1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7327" y="1865745"/>
            <a:ext cx="596523" cy="570721"/>
          </a:xfrm>
          <a:prstGeom prst="ellipse">
            <a:avLst/>
          </a:prstGeom>
          <a:solidFill>
            <a:srgbClr val="976D9B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 anchor="ctr" anchorCtr="1"/>
          <a:lstStyle>
            <a:lvl1pPr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u="none">
                <a:latin typeface="Times New Roman" pitchFamily="18" charset="0"/>
              </a:rPr>
              <a:t>1</a:t>
            </a:r>
          </a:p>
        </p:txBody>
      </p:sp>
      <p:sp>
        <p:nvSpPr>
          <p:cNvPr id="16" name="Rectangle 20">
            <a:extLst>
              <a:ext uri="{FF2B5EF4-FFF2-40B4-BE49-F238E27FC236}">
                <a16:creationId xmlns:a16="http://schemas.microsoft.com/office/drawing/2014/main" id="{42A6646B-3CF7-43A2-AFB8-2F0606DD5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0402" y="1865745"/>
            <a:ext cx="596523" cy="570721"/>
          </a:xfrm>
          <a:prstGeom prst="ellipse">
            <a:avLst/>
          </a:prstGeom>
          <a:solidFill>
            <a:srgbClr val="976D9B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 anchor="ctr" anchorCtr="1"/>
          <a:lstStyle>
            <a:lvl1pPr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u="none">
                <a:latin typeface="Times New Roman" pitchFamily="18" charset="0"/>
              </a:rPr>
              <a:t>2</a:t>
            </a:r>
          </a:p>
        </p:txBody>
      </p:sp>
      <p:sp>
        <p:nvSpPr>
          <p:cNvPr id="17" name="Rectangle 20">
            <a:extLst>
              <a:ext uri="{FF2B5EF4-FFF2-40B4-BE49-F238E27FC236}">
                <a16:creationId xmlns:a16="http://schemas.microsoft.com/office/drawing/2014/main" id="{E320BFF0-52FA-4803-8AE6-DCCEA6D71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527" y="2932545"/>
            <a:ext cx="596523" cy="570721"/>
          </a:xfrm>
          <a:prstGeom prst="ellipse">
            <a:avLst/>
          </a:prstGeom>
          <a:solidFill>
            <a:srgbClr val="976D9B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 anchor="ctr" anchorCtr="1"/>
          <a:lstStyle>
            <a:lvl1pPr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u="none">
                <a:latin typeface="Times New Roman" pitchFamily="18" charset="0"/>
              </a:rPr>
              <a:t>5</a:t>
            </a:r>
          </a:p>
        </p:txBody>
      </p:sp>
      <p:sp>
        <p:nvSpPr>
          <p:cNvPr id="18" name="Rectangle 20">
            <a:extLst>
              <a:ext uri="{FF2B5EF4-FFF2-40B4-BE49-F238E27FC236}">
                <a16:creationId xmlns:a16="http://schemas.microsoft.com/office/drawing/2014/main" id="{165ABFEC-6C20-4DA5-B3F8-DD4625562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2202" y="2932545"/>
            <a:ext cx="596523" cy="570721"/>
          </a:xfrm>
          <a:prstGeom prst="ellipse">
            <a:avLst/>
          </a:prstGeom>
          <a:solidFill>
            <a:srgbClr val="976D9B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 anchor="ctr" anchorCtr="1"/>
          <a:lstStyle>
            <a:lvl1pPr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u="none">
                <a:latin typeface="Times New Roman" pitchFamily="18" charset="0"/>
              </a:rPr>
              <a:t>4</a:t>
            </a:r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id="{292766D8-9201-4FAE-B8E3-1F54674C2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9927" y="4227945"/>
            <a:ext cx="596523" cy="570721"/>
          </a:xfrm>
          <a:prstGeom prst="ellipse">
            <a:avLst/>
          </a:prstGeom>
          <a:solidFill>
            <a:srgbClr val="976D9B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 anchor="ctr" anchorCtr="1"/>
          <a:lstStyle>
            <a:lvl1pPr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u="none">
                <a:latin typeface="Times New Roman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25529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566E0-5920-4986-BE76-781957944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Breadth-First Search (BFS)</a:t>
            </a:r>
            <a:endParaRPr lang="en-GB" dirty="0"/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65C4AE89-6014-4A6C-AD35-584CBE9EDBFD}"/>
              </a:ext>
            </a:extLst>
          </p:cNvPr>
          <p:cNvSpPr txBox="1">
            <a:spLocks noChangeArrowheads="1"/>
          </p:cNvSpPr>
          <p:nvPr/>
        </p:nvSpPr>
        <p:spPr>
          <a:xfrm>
            <a:off x="609599" y="5291570"/>
            <a:ext cx="10289309" cy="1371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altLang="en-US" dirty="0">
                <a:latin typeface="Arial" panose="020B0604020202020204" pitchFamily="34" charset="0"/>
                <a:cs typeface="Arial" panose="020B0604020202020204" pitchFamily="34" charset="0"/>
              </a:rPr>
              <a:t>What about this, if we start from the node 4?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07E272F-709C-4350-A4CB-D090A0211821}"/>
              </a:ext>
            </a:extLst>
          </p:cNvPr>
          <p:cNvGrpSpPr/>
          <p:nvPr/>
        </p:nvGrpSpPr>
        <p:grpSpPr>
          <a:xfrm>
            <a:off x="838200" y="1794734"/>
            <a:ext cx="3657889" cy="3098800"/>
            <a:chOff x="3518766" y="1676400"/>
            <a:chExt cx="3657889" cy="3098800"/>
          </a:xfrm>
        </p:grpSpPr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6940E798-1A0D-4BBB-AD47-7A0796929B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6591" y="1905000"/>
              <a:ext cx="110459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26" name="Line 24">
              <a:extLst>
                <a:ext uri="{FF2B5EF4-FFF2-40B4-BE49-F238E27FC236}">
                  <a16:creationId xmlns:a16="http://schemas.microsoft.com/office/drawing/2014/main" id="{31AEDD81-51BC-4FDE-B9CB-748124164D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5791" y="1905000"/>
              <a:ext cx="110459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27" name="Line 25">
              <a:extLst>
                <a:ext uri="{FF2B5EF4-FFF2-40B4-BE49-F238E27FC236}">
                  <a16:creationId xmlns:a16="http://schemas.microsoft.com/office/drawing/2014/main" id="{E0611E68-DCCA-4612-87CC-B516E46CB4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0390" y="2133600"/>
              <a:ext cx="1790395" cy="9652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28" name="Line 26">
              <a:extLst>
                <a:ext uri="{FF2B5EF4-FFF2-40B4-BE49-F238E27FC236}">
                  <a16:creationId xmlns:a16="http://schemas.microsoft.com/office/drawing/2014/main" id="{D332E710-237E-4245-8C02-7A895BAAD6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090" y="2057399"/>
              <a:ext cx="644347" cy="118200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85340646-7A68-4058-862E-76E32D5C67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72990" y="2133600"/>
              <a:ext cx="662757" cy="10745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0" name="Line 28">
              <a:extLst>
                <a:ext uri="{FF2B5EF4-FFF2-40B4-BE49-F238E27FC236}">
                  <a16:creationId xmlns:a16="http://schemas.microsoft.com/office/drawing/2014/main" id="{E618B0E7-A170-4D0A-8B7D-06710D0544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6191" y="3048000"/>
              <a:ext cx="110459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1" name="Line 29">
              <a:extLst>
                <a:ext uri="{FF2B5EF4-FFF2-40B4-BE49-F238E27FC236}">
                  <a16:creationId xmlns:a16="http://schemas.microsoft.com/office/drawing/2014/main" id="{B4F28519-AFAB-4420-B35C-AFF4823970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3791" y="3276600"/>
              <a:ext cx="791626" cy="12894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2" name="Line 30">
              <a:extLst>
                <a:ext uri="{FF2B5EF4-FFF2-40B4-BE49-F238E27FC236}">
                  <a16:creationId xmlns:a16="http://schemas.microsoft.com/office/drawing/2014/main" id="{47A972EA-DC17-4D65-B3A4-B6AD922EA6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2791" y="4343400"/>
              <a:ext cx="110459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3" name="Line 31">
              <a:extLst>
                <a:ext uri="{FF2B5EF4-FFF2-40B4-BE49-F238E27FC236}">
                  <a16:creationId xmlns:a16="http://schemas.microsoft.com/office/drawing/2014/main" id="{1DC83D93-2A3C-4DC4-B8DF-2C5067CDF6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6191" y="3200400"/>
              <a:ext cx="1806628" cy="1320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4" name="Line 32">
              <a:extLst>
                <a:ext uri="{FF2B5EF4-FFF2-40B4-BE49-F238E27FC236}">
                  <a16:creationId xmlns:a16="http://schemas.microsoft.com/office/drawing/2014/main" id="{68266711-09CB-48DD-BF7A-B5F2328B70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06390" y="2133599"/>
              <a:ext cx="117527" cy="232500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5" name="Line 33">
              <a:extLst>
                <a:ext uri="{FF2B5EF4-FFF2-40B4-BE49-F238E27FC236}">
                  <a16:creationId xmlns:a16="http://schemas.microsoft.com/office/drawing/2014/main" id="{3F553FE6-04E0-4411-9A4E-71724A4F82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82590" y="3276599"/>
              <a:ext cx="662757" cy="118200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6" name="Rectangle 20">
              <a:extLst>
                <a:ext uri="{FF2B5EF4-FFF2-40B4-BE49-F238E27FC236}">
                  <a16:creationId xmlns:a16="http://schemas.microsoft.com/office/drawing/2014/main" id="{A7B82DD4-B23B-444D-B3BA-49E099B5D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8766" y="1676400"/>
              <a:ext cx="676564" cy="660400"/>
            </a:xfrm>
            <a:prstGeom prst="ellipse">
              <a:avLst/>
            </a:prstGeom>
            <a:solidFill>
              <a:srgbClr val="976D9B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488" tIns="44450" rIns="90488" bIns="44450" anchor="ctr" anchorCtr="1"/>
            <a:lstStyle>
              <a:lvl1pPr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u="none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7" name="Rectangle 20">
              <a:extLst>
                <a:ext uri="{FF2B5EF4-FFF2-40B4-BE49-F238E27FC236}">
                  <a16:creationId xmlns:a16="http://schemas.microsoft.com/office/drawing/2014/main" id="{528BC185-9BD1-46EC-840C-F3387B3BF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1291" y="1676400"/>
              <a:ext cx="676564" cy="660400"/>
            </a:xfrm>
            <a:prstGeom prst="ellipse">
              <a:avLst/>
            </a:prstGeom>
            <a:solidFill>
              <a:srgbClr val="976D9B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488" tIns="44450" rIns="90488" bIns="44450" anchor="ctr" anchorCtr="1"/>
            <a:lstStyle>
              <a:lvl1pPr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u="none">
                  <a:solidFill>
                    <a:schemeClr val="bg1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8" name="Rectangle 20">
              <a:extLst>
                <a:ext uri="{FF2B5EF4-FFF2-40B4-BE49-F238E27FC236}">
                  <a16:creationId xmlns:a16="http://schemas.microsoft.com/office/drawing/2014/main" id="{44FD2FD6-A663-4D91-B88D-71F7ADC84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4291" y="1676400"/>
              <a:ext cx="676564" cy="660400"/>
            </a:xfrm>
            <a:prstGeom prst="ellipse">
              <a:avLst/>
            </a:prstGeom>
            <a:solidFill>
              <a:srgbClr val="976D9B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488" tIns="44450" rIns="90488" bIns="44450" anchor="ctr" anchorCtr="1"/>
            <a:lstStyle>
              <a:lvl1pPr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u="none">
                  <a:solidFill>
                    <a:schemeClr val="bg1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9" name="Rectangle 20">
              <a:extLst>
                <a:ext uri="{FF2B5EF4-FFF2-40B4-BE49-F238E27FC236}">
                  <a16:creationId xmlns:a16="http://schemas.microsoft.com/office/drawing/2014/main" id="{15C5638E-E835-4BE3-A852-9B0362C36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1691" y="2895600"/>
              <a:ext cx="676564" cy="660400"/>
            </a:xfrm>
            <a:prstGeom prst="ellipse">
              <a:avLst/>
            </a:prstGeom>
            <a:solidFill>
              <a:srgbClr val="976D9B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488" tIns="44450" rIns="90488" bIns="44450" anchor="ctr" anchorCtr="1"/>
            <a:lstStyle>
              <a:lvl1pPr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u="none">
                  <a:solidFill>
                    <a:schemeClr val="bg1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40" name="Rectangle 20">
              <a:extLst>
                <a:ext uri="{FF2B5EF4-FFF2-40B4-BE49-F238E27FC236}">
                  <a16:creationId xmlns:a16="http://schemas.microsoft.com/office/drawing/2014/main" id="{74835EDB-D7E7-4994-95F1-5BD5AC0E7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891" y="2743200"/>
              <a:ext cx="676564" cy="660400"/>
            </a:xfrm>
            <a:prstGeom prst="ellipse">
              <a:avLst/>
            </a:prstGeom>
            <a:solidFill>
              <a:srgbClr val="976D9B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488" tIns="44450" rIns="90488" bIns="44450" anchor="ctr" anchorCtr="1"/>
            <a:lstStyle>
              <a:lvl1pPr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u="none">
                  <a:solidFill>
                    <a:schemeClr val="bg1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1" name="Rectangle 20">
              <a:extLst>
                <a:ext uri="{FF2B5EF4-FFF2-40B4-BE49-F238E27FC236}">
                  <a16:creationId xmlns:a16="http://schemas.microsoft.com/office/drawing/2014/main" id="{BBF88BFF-E871-4C54-9A34-70E95854C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0091" y="2819400"/>
              <a:ext cx="676564" cy="660400"/>
            </a:xfrm>
            <a:prstGeom prst="ellipse">
              <a:avLst/>
            </a:prstGeom>
            <a:solidFill>
              <a:srgbClr val="976D9B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488" tIns="44450" rIns="90488" bIns="44450" anchor="ctr" anchorCtr="1"/>
            <a:lstStyle>
              <a:lvl1pPr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u="none">
                  <a:solidFill>
                    <a:schemeClr val="bg1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42" name="Rectangle 20">
              <a:extLst>
                <a:ext uri="{FF2B5EF4-FFF2-40B4-BE49-F238E27FC236}">
                  <a16:creationId xmlns:a16="http://schemas.microsoft.com/office/drawing/2014/main" id="{9016A535-4660-403D-B410-C04624BD4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8291" y="4114800"/>
              <a:ext cx="676564" cy="660400"/>
            </a:xfrm>
            <a:prstGeom prst="ellipse">
              <a:avLst/>
            </a:prstGeom>
            <a:solidFill>
              <a:srgbClr val="976D9B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488" tIns="44450" rIns="90488" bIns="44450" anchor="ctr" anchorCtr="1"/>
            <a:lstStyle>
              <a:lvl1pPr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u="none">
                  <a:solidFill>
                    <a:schemeClr val="bg1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3" name="Rectangle 20">
              <a:extLst>
                <a:ext uri="{FF2B5EF4-FFF2-40B4-BE49-F238E27FC236}">
                  <a16:creationId xmlns:a16="http://schemas.microsoft.com/office/drawing/2014/main" id="{E0096B2C-F692-451C-B9FA-0273A42C9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1291" y="4114800"/>
              <a:ext cx="676564" cy="660400"/>
            </a:xfrm>
            <a:prstGeom prst="ellipse">
              <a:avLst/>
            </a:prstGeom>
            <a:solidFill>
              <a:srgbClr val="976D9B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488" tIns="44450" rIns="90488" bIns="44450" anchor="ctr" anchorCtr="1"/>
            <a:lstStyle>
              <a:lvl1pPr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u="none">
                  <a:solidFill>
                    <a:schemeClr val="bg1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4" name="Rectangle 20">
              <a:extLst>
                <a:ext uri="{FF2B5EF4-FFF2-40B4-BE49-F238E27FC236}">
                  <a16:creationId xmlns:a16="http://schemas.microsoft.com/office/drawing/2014/main" id="{226C7C55-7830-4C0F-8B4A-B61008D8D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0491" y="4114800"/>
              <a:ext cx="676564" cy="660400"/>
            </a:xfrm>
            <a:prstGeom prst="ellipse">
              <a:avLst/>
            </a:prstGeom>
            <a:solidFill>
              <a:srgbClr val="976D9B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488" tIns="44450" rIns="90488" bIns="44450" anchor="ctr" anchorCtr="1"/>
            <a:lstStyle>
              <a:lvl1pPr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u="none">
                  <a:solidFill>
                    <a:schemeClr val="bg1"/>
                  </a:solidFill>
                  <a:latin typeface="Times New Roman" pitchFamily="18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516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33055B4-203B-4E48-9806-D5AF4274B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380879"/>
              </p:ext>
            </p:extLst>
          </p:nvPr>
        </p:nvGraphicFramePr>
        <p:xfrm>
          <a:off x="981075" y="1481138"/>
          <a:ext cx="5867400" cy="41757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7127">
                  <a:extLst>
                    <a:ext uri="{9D8B030D-6E8A-4147-A177-3AD203B41FA5}">
                      <a16:colId xmlns:a16="http://schemas.microsoft.com/office/drawing/2014/main" val="412105591"/>
                    </a:ext>
                  </a:extLst>
                </a:gridCol>
                <a:gridCol w="4770273">
                  <a:extLst>
                    <a:ext uri="{9D8B030D-6E8A-4147-A177-3AD203B41FA5}">
                      <a16:colId xmlns:a16="http://schemas.microsoft.com/office/drawing/2014/main" val="3407338682"/>
                    </a:ext>
                  </a:extLst>
                </a:gridCol>
              </a:tblGrid>
              <a:tr h="266161">
                <a:tc gridSpan="2">
                  <a:txBody>
                    <a:bodyPr/>
                    <a:lstStyle/>
                    <a:p>
                      <a:pPr marL="36195" marR="3619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b="1" dirty="0">
                          <a:effectLst/>
                          <a:latin typeface="Consolas" panose="020B0609020204030204" pitchFamily="49" charset="0"/>
                        </a:rPr>
                        <a:t>Breadth First Search</a:t>
                      </a:r>
                      <a:endParaRPr lang="en-GB" sz="1400" b="1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512613"/>
                  </a:ext>
                </a:extLst>
              </a:tr>
              <a:tr h="202433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</a:rPr>
                        <a:t>Input: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Consolas" panose="020B0609020204030204" pitchFamily="49" charset="0"/>
                        </a:rPr>
                        <a:t>value</a:t>
                      </a:r>
                      <a:r>
                        <a:rPr lang="en-GB" sz="1400" baseline="-2500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400" dirty="0">
                          <a:effectLst/>
                          <a:latin typeface="Consolas" panose="020B0609020204030204" pitchFamily="49" charset="0"/>
                        </a:rPr>
                        <a:t> = the node’s value</a:t>
                      </a:r>
                      <a:endParaRPr lang="en-GB" sz="1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29745977"/>
                  </a:ext>
                </a:extLst>
              </a:tr>
              <a:tr h="174585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</a:rPr>
                        <a:t>1)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</a:rPr>
                        <a:t>If containNode (value)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0363880"/>
                  </a:ext>
                </a:extLst>
              </a:tr>
              <a:tr h="169765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</a:rPr>
                        <a:t>2)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Let </a:t>
                      </a:r>
                      <a:r>
                        <a:rPr lang="en-GB" sz="1400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firstNode</a:t>
                      </a:r>
                      <a:r>
                        <a:rPr lang="en-GB" sz="14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node of value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65929434"/>
                  </a:ext>
                </a:extLst>
              </a:tr>
              <a:tr h="174585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</a:rPr>
                        <a:t>3)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Let queue = an empty queue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59873316"/>
                  </a:ext>
                </a:extLst>
              </a:tr>
              <a:tr h="174585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Consolas" panose="020B0609020204030204" pitchFamily="49" charset="0"/>
                        </a:rPr>
                        <a:t>4)</a:t>
                      </a:r>
                      <a:endParaRPr lang="en-GB" sz="1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add </a:t>
                      </a:r>
                      <a:r>
                        <a:rPr lang="en-GB" sz="1400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firstNode</a:t>
                      </a:r>
                      <a:r>
                        <a:rPr lang="en-GB" sz="14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to queue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92310851"/>
                  </a:ext>
                </a:extLst>
              </a:tr>
              <a:tr h="169765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</a:rPr>
                        <a:t>5)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Let visited = empty list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23629479"/>
                  </a:ext>
                </a:extLst>
              </a:tr>
              <a:tr h="169765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</a:rPr>
                        <a:t>6)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while (queue is not empty)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68964213"/>
                  </a:ext>
                </a:extLst>
              </a:tr>
              <a:tr h="327427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</a:rPr>
                        <a:t>7)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Let n = remove a node from queue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42506468"/>
                  </a:ext>
                </a:extLst>
              </a:tr>
              <a:tr h="327427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</a:rPr>
                        <a:t>8)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if visited not contains(n)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95634065"/>
                  </a:ext>
                </a:extLst>
              </a:tr>
              <a:tr h="169765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</a:rPr>
                        <a:t>9)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print n value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77037831"/>
                  </a:ext>
                </a:extLst>
              </a:tr>
              <a:tr h="169765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</a:rPr>
                        <a:t>10)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add n into visited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86481427"/>
                  </a:ext>
                </a:extLst>
              </a:tr>
              <a:tr h="169765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</a:rPr>
                        <a:t>11)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Let edges = get all edges in 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85186032"/>
                  </a:ext>
                </a:extLst>
              </a:tr>
              <a:tr h="169765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</a:rPr>
                        <a:t>12)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for </a:t>
                      </a:r>
                      <a:r>
                        <a:rPr lang="en-GB" sz="1400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GB" sz="14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=0 to </a:t>
                      </a:r>
                      <a:r>
                        <a:rPr lang="en-GB" sz="1400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GB" sz="14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GB" sz="1400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edges.size</a:t>
                      </a:r>
                      <a:r>
                        <a:rPr lang="en-GB" sz="14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40325936"/>
                  </a:ext>
                </a:extLst>
              </a:tr>
              <a:tr h="169765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Consolas" panose="020B0609020204030204" pitchFamily="49" charset="0"/>
                        </a:rPr>
                        <a:t>13)</a:t>
                      </a:r>
                      <a:endParaRPr lang="en-GB" sz="1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add every edge into queue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28883144"/>
                  </a:ext>
                </a:extLst>
              </a:tr>
              <a:tr h="169765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14)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else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47594790"/>
                  </a:ext>
                </a:extLst>
              </a:tr>
              <a:tr h="169765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15)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Print there is no node value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24009299"/>
                  </a:ext>
                </a:extLst>
              </a:tr>
              <a:tr h="169765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</a:rPr>
                        <a:t>Output: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Consolas" panose="020B0609020204030204" pitchFamily="49" charset="0"/>
                        </a:rPr>
                        <a:t>Nodes in the graph traversed</a:t>
                      </a:r>
                      <a:endParaRPr lang="en-GB" sz="1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96869341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915A6A56-BD1C-4213-9B46-1EB2629C7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2191883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6ACA7-A369-4F76-827A-759B52A4A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68DE8-50C1-4500-992D-285ABF8AB4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Introduction to graphs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Depth-First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Exhaustive Search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Breadth-First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37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A3728-ECD6-42FD-B6FA-624F053C9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What is a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AC318-2A1D-4D58-9700-00E83B3E9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non-linear data structure. </a:t>
            </a:r>
          </a:p>
          <a:p>
            <a:endParaRPr lang="en-GB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graph </a:t>
            </a:r>
            <a:r>
              <a:rPr lang="en-GB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(</a:t>
            </a:r>
            <a:r>
              <a:rPr lang="en-GB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GB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is composed of:</a:t>
            </a:r>
          </a:p>
          <a:p>
            <a:pPr marL="517525" lvl="1" indent="0"/>
            <a:r>
              <a:rPr lang="en-GB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a set of vertices or nodes</a:t>
            </a:r>
          </a:p>
          <a:p>
            <a:pPr marL="517525" lvl="1" indent="0"/>
            <a:r>
              <a:rPr lang="en-GB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a set of edges or lines connecting the vertices in </a:t>
            </a:r>
            <a:r>
              <a:rPr lang="en-GB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</a:p>
          <a:p>
            <a:pPr marL="517525" lvl="1" indent="0"/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 edge </a:t>
            </a:r>
            <a:r>
              <a:rPr lang="en-GB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=(</a:t>
            </a:r>
            <a:r>
              <a:rPr lang="en-GB" alt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GB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GB" alt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is a connection between the vertices </a:t>
            </a:r>
            <a:r>
              <a:rPr lang="en-GB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</a:p>
          <a:p>
            <a:endParaRPr lang="en-GB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517525" lvl="1" indent="0"/>
            <a:r>
              <a:rPr lang="en-GB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={1,2,3,4,}</a:t>
            </a:r>
          </a:p>
          <a:p>
            <a:pPr marL="517525" lvl="1" indent="0"/>
            <a:r>
              <a:rPr lang="en-GB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={{1,3},{3,4},{3,2},{2,4}}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B7537FE-F952-4817-A6FA-2029D6674949}"/>
              </a:ext>
            </a:extLst>
          </p:cNvPr>
          <p:cNvSpPr/>
          <p:nvPr/>
        </p:nvSpPr>
        <p:spPr>
          <a:xfrm>
            <a:off x="9064102" y="2312909"/>
            <a:ext cx="452761" cy="45276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75D17F-1898-483A-828F-383C4526C43C}"/>
              </a:ext>
            </a:extLst>
          </p:cNvPr>
          <p:cNvSpPr/>
          <p:nvPr/>
        </p:nvSpPr>
        <p:spPr>
          <a:xfrm>
            <a:off x="9926716" y="1825625"/>
            <a:ext cx="452761" cy="45276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3795E78-ED01-45FD-ABD7-D48118522D76}"/>
              </a:ext>
            </a:extLst>
          </p:cNvPr>
          <p:cNvSpPr/>
          <p:nvPr/>
        </p:nvSpPr>
        <p:spPr>
          <a:xfrm>
            <a:off x="9376300" y="3121473"/>
            <a:ext cx="452761" cy="45276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9985D6-4631-4F2D-98B1-B675FA716A01}"/>
              </a:ext>
            </a:extLst>
          </p:cNvPr>
          <p:cNvSpPr/>
          <p:nvPr/>
        </p:nvSpPr>
        <p:spPr>
          <a:xfrm>
            <a:off x="8068323" y="2267737"/>
            <a:ext cx="452761" cy="45276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CD88F0-749E-4FB7-8F5E-35EC71DD195B}"/>
              </a:ext>
            </a:extLst>
          </p:cNvPr>
          <p:cNvCxnSpPr>
            <a:cxnSpLocks/>
            <a:stCxn id="4" idx="7"/>
            <a:endCxn id="5" idx="3"/>
          </p:cNvCxnSpPr>
          <p:nvPr/>
        </p:nvCxnSpPr>
        <p:spPr>
          <a:xfrm flipV="1">
            <a:off x="9450558" y="2212082"/>
            <a:ext cx="542463" cy="1671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59820A-17CD-47EF-A170-82841D133697}"/>
              </a:ext>
            </a:extLst>
          </p:cNvPr>
          <p:cNvCxnSpPr>
            <a:stCxn id="4" idx="4"/>
            <a:endCxn id="6" idx="1"/>
          </p:cNvCxnSpPr>
          <p:nvPr/>
        </p:nvCxnSpPr>
        <p:spPr>
          <a:xfrm>
            <a:off x="9290483" y="2765671"/>
            <a:ext cx="152122" cy="4221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F6EA48-816F-4C60-861F-D2D925E3FABF}"/>
              </a:ext>
            </a:extLst>
          </p:cNvPr>
          <p:cNvCxnSpPr>
            <a:stCxn id="4" idx="2"/>
            <a:endCxn id="7" idx="6"/>
          </p:cNvCxnSpPr>
          <p:nvPr/>
        </p:nvCxnSpPr>
        <p:spPr>
          <a:xfrm flipH="1" flipV="1">
            <a:off x="8521084" y="2494118"/>
            <a:ext cx="543018" cy="451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D938FF5-DCC1-46B9-9521-6A61E1E4B788}"/>
              </a:ext>
            </a:extLst>
          </p:cNvPr>
          <p:cNvCxnSpPr>
            <a:stCxn id="5" idx="4"/>
            <a:endCxn id="6" idx="7"/>
          </p:cNvCxnSpPr>
          <p:nvPr/>
        </p:nvCxnSpPr>
        <p:spPr>
          <a:xfrm flipH="1">
            <a:off x="9762756" y="2278387"/>
            <a:ext cx="390341" cy="9093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5223FF8-BA57-4ABD-8AA6-25AB923F81BE}"/>
              </a:ext>
            </a:extLst>
          </p:cNvPr>
          <p:cNvSpPr txBox="1"/>
          <p:nvPr/>
        </p:nvSpPr>
        <p:spPr>
          <a:xfrm>
            <a:off x="10162105" y="2765671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Edge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E966A97-23D4-4114-8607-DE120F183DF6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9926716" y="2831977"/>
            <a:ext cx="235389" cy="8758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B34DB22-697C-4552-90B0-54F144D2D0B2}"/>
              </a:ext>
            </a:extLst>
          </p:cNvPr>
          <p:cNvSpPr txBox="1"/>
          <p:nvPr/>
        </p:nvSpPr>
        <p:spPr>
          <a:xfrm>
            <a:off x="8481450" y="1408234"/>
            <a:ext cx="872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Vertices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FA3CB0-7D7F-466F-A131-94F50717974C}"/>
              </a:ext>
            </a:extLst>
          </p:cNvPr>
          <p:cNvCxnSpPr>
            <a:stCxn id="23" idx="2"/>
            <a:endCxn id="7" idx="7"/>
          </p:cNvCxnSpPr>
          <p:nvPr/>
        </p:nvCxnSpPr>
        <p:spPr>
          <a:xfrm flipH="1">
            <a:off x="8454779" y="1716011"/>
            <a:ext cx="462720" cy="61803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1E7ECF4-6DF5-4327-A3A7-32799CF6E65A}"/>
              </a:ext>
            </a:extLst>
          </p:cNvPr>
          <p:cNvCxnSpPr>
            <a:stCxn id="23" idx="2"/>
            <a:endCxn id="4" idx="0"/>
          </p:cNvCxnSpPr>
          <p:nvPr/>
        </p:nvCxnSpPr>
        <p:spPr>
          <a:xfrm>
            <a:off x="8917499" y="1716011"/>
            <a:ext cx="372984" cy="59689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154C0CF-95AB-4C8D-A68C-77CEE9290CBB}"/>
              </a:ext>
            </a:extLst>
          </p:cNvPr>
          <p:cNvCxnSpPr>
            <a:stCxn id="23" idx="2"/>
            <a:endCxn id="5" idx="1"/>
          </p:cNvCxnSpPr>
          <p:nvPr/>
        </p:nvCxnSpPr>
        <p:spPr>
          <a:xfrm>
            <a:off x="8917499" y="1716011"/>
            <a:ext cx="1075522" cy="17591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49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A3728-ECD6-42FD-B6FA-624F053C9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AC318-2A1D-4D58-9700-00E83B3E9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Path Optimization Algorithms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Flight network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Tube/trains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Google map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GPS navigation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Knowledge Graphs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Social Graphs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Facebook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Scientific Computations</a:t>
            </a:r>
          </a:p>
          <a:p>
            <a:pPr lvl="1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284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0ED16-B6A6-4AD9-AF53-DEBDED83C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Types of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1A236-9A3B-418D-B44D-0D9405357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Graphs have many types</a:t>
            </a:r>
          </a:p>
          <a:p>
            <a:pPr marL="517525" lvl="1" indent="0"/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Directed</a:t>
            </a:r>
          </a:p>
          <a:p>
            <a:pPr marL="936625" lvl="2" indent="0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Edges have arrows</a:t>
            </a:r>
          </a:p>
          <a:p>
            <a:pPr marL="517525" lvl="1" indent="0"/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Undirected</a:t>
            </a:r>
          </a:p>
          <a:p>
            <a:pPr marL="936625" lvl="2" indent="0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Edges go both ways – see previous slide</a:t>
            </a:r>
          </a:p>
          <a:p>
            <a:pPr marL="517525" lvl="1" indent="0"/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Complete</a:t>
            </a:r>
          </a:p>
          <a:p>
            <a:pPr marL="936625" lvl="2" indent="0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There is an edge between all nodes</a:t>
            </a:r>
          </a:p>
          <a:p>
            <a:pPr marL="517525" lvl="1" indent="0"/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Weighted</a:t>
            </a:r>
          </a:p>
          <a:p>
            <a:pPr marL="936625" lvl="2" indent="0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Each edge has a value associated to it</a:t>
            </a:r>
            <a:endParaRPr lang="en-GB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87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20091-45EA-45F8-9585-F826B86B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Search in Graphs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331B4-BFF1-4355-BAC3-E163918DD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Visit each node </a:t>
            </a:r>
            <a:r>
              <a:rPr lang="en-GB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once and only once</a:t>
            </a:r>
            <a:endParaRPr lang="en-GB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Examples:</a:t>
            </a:r>
          </a:p>
          <a:p>
            <a:pPr marL="517525" lvl="1" indent="0" eaLnBrk="1" hangingPunct="1">
              <a:lnSpc>
                <a:spcPct val="90000"/>
              </a:lnSpc>
            </a:pP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piece of information that needs to be distributed to all the computers on a network</a:t>
            </a:r>
          </a:p>
          <a:p>
            <a:pPr marL="517525" lvl="1" indent="0" eaLnBrk="1" hangingPunct="1">
              <a:lnSpc>
                <a:spcPct val="90000"/>
              </a:lnSpc>
            </a:pP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Look for information among computers in a network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0122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55BEA-846B-4933-A5B8-D403BF4A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Traverse in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4AE87-0F8C-4C4A-AA7E-A3ED26FC4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Depth-First</a:t>
            </a:r>
            <a:r>
              <a:rPr lang="en-GB" altLang="ja-JP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traversal will go as far as possible down a path until a dead end is reached.</a:t>
            </a:r>
          </a:p>
          <a:p>
            <a:r>
              <a:rPr lang="en-GB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Breadth-First Search </a:t>
            </a: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considers neighbouring nodes first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517525" lvl="1" indent="0">
              <a:defRPr/>
            </a:pPr>
            <a:r>
              <a:rPr lang="en-GB" sz="2400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All the neighbours of the start node are expanded first</a:t>
            </a:r>
          </a:p>
          <a:p>
            <a:pPr marL="517525" lvl="1" indent="0">
              <a:defRPr/>
            </a:pPr>
            <a:r>
              <a:rPr lang="en-GB" sz="2400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Then the neighbours of the neighbours</a:t>
            </a:r>
          </a:p>
          <a:p>
            <a:pPr marL="517525" lvl="1" indent="0">
              <a:defRPr/>
            </a:pPr>
            <a:r>
              <a:rPr lang="en-GB" sz="2400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Until the goal state is found</a:t>
            </a:r>
          </a:p>
          <a:p>
            <a:pPr marL="974725" lvl="2" indent="0">
              <a:buNone/>
              <a:defRPr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very expensive since all the partial paths being considered must be stored</a:t>
            </a:r>
          </a:p>
          <a:p>
            <a:pPr marL="974725" lvl="2" indent="0">
              <a:buNone/>
              <a:defRPr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breadth-first search will eventually find a path to the goal, but it may not be the best path</a:t>
            </a:r>
            <a:endParaRPr lang="en-GB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874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55BEA-846B-4933-A5B8-D403BF4A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Traverse in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4AE87-0F8C-4C4A-AA7E-A3ED26FC4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The Exhaustive Search </a:t>
            </a: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: systematically evaluates every possible path in a graph. This methods is guaranteed to find the what we are looking for. However, this method is unsuitable for most real-world problems</a:t>
            </a:r>
          </a:p>
          <a:p>
            <a:r>
              <a:rPr lang="en-GB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Best-First Search </a:t>
            </a: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an improvement upon depth-first search. A heuristic is used to decide which node is explored next. Example A* search.</a:t>
            </a:r>
          </a:p>
          <a:p>
            <a:endParaRPr lang="en-GB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00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55BEA-846B-4933-A5B8-D403BF4A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ja-JP" sz="4400" b="1" dirty="0">
                <a:latin typeface="Arial" panose="020B0604020202020204" pitchFamily="34" charset="0"/>
                <a:cs typeface="Arial" panose="020B0604020202020204" pitchFamily="34" charset="0"/>
              </a:rPr>
              <a:t>Depth-First Search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4AE87-0F8C-4C4A-AA7E-A3ED26FC4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 eaLnBrk="1" hangingPunct="1">
              <a:lnSpc>
                <a:spcPct val="90000"/>
              </a:lnSpc>
              <a:buClrTx/>
              <a:buSzPct val="100000"/>
              <a:buFont typeface="Arial Unicode MS" pitchFamily="34" charset="-128"/>
              <a:buAutoNum type="arabicPeriod"/>
            </a:pP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 visit the starting node and then proceed to follow links through the graph until we reach a dead end</a:t>
            </a:r>
          </a:p>
          <a:p>
            <a:pPr marL="609600" indent="-609600" eaLnBrk="1" hangingPunct="1">
              <a:lnSpc>
                <a:spcPct val="90000"/>
              </a:lnSpc>
              <a:buClrTx/>
              <a:buSzPct val="100000"/>
              <a:buFont typeface="Arial Unicode MS" pitchFamily="34" charset="-128"/>
              <a:buAutoNum type="arabicPeriod"/>
            </a:pP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 then back up along our path until we find an unvisited adjacent node, and continue in that new direction</a:t>
            </a:r>
          </a:p>
          <a:p>
            <a:pPr marL="609600" indent="-609600" eaLnBrk="1" hangingPunct="1">
              <a:lnSpc>
                <a:spcPct val="90000"/>
              </a:lnSpc>
              <a:buClrTx/>
              <a:buSzPct val="100000"/>
              <a:buFont typeface="Arial Unicode MS" pitchFamily="34" charset="-128"/>
              <a:buAutoNum type="arabicPeriod"/>
            </a:pPr>
            <a:r>
              <a:rPr lang="en-GB" u="none" dirty="0">
                <a:latin typeface="Arial" panose="020B0604020202020204" pitchFamily="34" charset="0"/>
                <a:cs typeface="Arial" panose="020B0604020202020204" pitchFamily="34" charset="0"/>
              </a:rPr>
              <a:t>The process completes when we back up to the starting node and all the nodes adjacent to it have been visited</a:t>
            </a:r>
          </a:p>
          <a:p>
            <a:pPr marL="609600" indent="-609600">
              <a:buSzPct val="100000"/>
              <a:buFont typeface="Arial Unicode MS" pitchFamily="34" charset="-128"/>
              <a:buAutoNum type="arabicPeriod"/>
            </a:pPr>
            <a:r>
              <a:rPr lang="en-GB" u="none" dirty="0">
                <a:latin typeface="Arial" panose="020B0604020202020204" pitchFamily="34" charset="0"/>
                <a:cs typeface="Arial" panose="020B0604020202020204" pitchFamily="34" charset="0"/>
              </a:rPr>
              <a:t>If presented with two choices, we choose the node with numerically and alphabetically smaller label (just for convenience)</a:t>
            </a:r>
          </a:p>
          <a:p>
            <a:endParaRPr lang="en-GB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49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9011</TotalTime>
  <Words>1094</Words>
  <Application>Microsoft Office PowerPoint</Application>
  <PresentationFormat>Widescreen</PresentationFormat>
  <Paragraphs>267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Arial Unicode MS</vt:lpstr>
      <vt:lpstr>Calibri</vt:lpstr>
      <vt:lpstr>Calibri Light</vt:lpstr>
      <vt:lpstr>Consolas</vt:lpstr>
      <vt:lpstr>Tahoma</vt:lpstr>
      <vt:lpstr>Times</vt:lpstr>
      <vt:lpstr>Times New Roman</vt:lpstr>
      <vt:lpstr>Office Theme</vt:lpstr>
      <vt:lpstr>Graph</vt:lpstr>
      <vt:lpstr>Contents</vt:lpstr>
      <vt:lpstr>What is a graph</vt:lpstr>
      <vt:lpstr>Applications</vt:lpstr>
      <vt:lpstr>Types of Graphs</vt:lpstr>
      <vt:lpstr>Search in Graphs</vt:lpstr>
      <vt:lpstr>Traverse in Graphs</vt:lpstr>
      <vt:lpstr>Traverse in Graphs</vt:lpstr>
      <vt:lpstr>Depth-First Search</vt:lpstr>
      <vt:lpstr>Depth-First Search</vt:lpstr>
      <vt:lpstr>Depth-First Search</vt:lpstr>
      <vt:lpstr>Depth-First Search</vt:lpstr>
      <vt:lpstr>Depth-First Search : Lets try this!</vt:lpstr>
      <vt:lpstr>Algorithm</vt:lpstr>
      <vt:lpstr>Algorithm</vt:lpstr>
      <vt:lpstr>Breadth-First Search(BFS)</vt:lpstr>
      <vt:lpstr>Breadth-First Search (BFS)</vt:lpstr>
      <vt:lpstr>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Data Structure</dc:title>
  <dc:creator>Zairul Mazwan</dc:creator>
  <cp:lastModifiedBy>Zairul Mazwan</cp:lastModifiedBy>
  <cp:revision>212</cp:revision>
  <dcterms:created xsi:type="dcterms:W3CDTF">2021-09-17T14:44:50Z</dcterms:created>
  <dcterms:modified xsi:type="dcterms:W3CDTF">2021-11-25T08:40:26Z</dcterms:modified>
</cp:coreProperties>
</file>